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1491615"/>
          </a:xfrm>
        </p:spPr>
        <p:txBody>
          <a:bodyPr/>
          <a:lstStyle/>
          <a:p>
            <a:r>
              <a:rPr lang="en-US" b="1" dirty="0"/>
              <a:t>APPLICATION PROGRAMS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50795"/>
            <a:ext cx="9144000" cy="2707005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15105" y="2557145"/>
            <a:ext cx="3863340" cy="23018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/>
              <a:t>Warm-Up Activity</a:t>
            </a:r>
            <a:endParaRPr lang="en-US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List 5 application programs you use daily.</a:t>
            </a:r>
            <a:endParaRPr lang="en-US" altLang="en-US"/>
          </a:p>
          <a:p>
            <a:r>
              <a:rPr lang="en-US" altLang="en-US"/>
              <a:t>Discuss their purpose and category (e.g., productivity, multimedia, security).</a:t>
            </a:r>
            <a:endParaRPr lang="en-US" altLang="en-US"/>
          </a:p>
          <a:p>
            <a:r>
              <a:rPr lang="en-US" altLang="en-US"/>
              <a:t>Discussion Prompt: "What makes an application useful or successful?"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81240" y="2583815"/>
            <a:ext cx="3437255" cy="22459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070"/>
          </a:xfrm>
        </p:spPr>
        <p:txBody>
          <a:bodyPr/>
          <a:p>
            <a:r>
              <a:rPr lang="en-US" altLang="en-US" b="1"/>
              <a:t>Key Terms &amp; Basic Definitions</a:t>
            </a:r>
            <a:endParaRPr lang="en-US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435725" cy="4351655"/>
          </a:xfrm>
        </p:spPr>
        <p:txBody>
          <a:bodyPr>
            <a:normAutofit fontScale="25000"/>
          </a:bodyPr>
          <a:p>
            <a:r>
              <a:rPr lang="en-US" altLang="en-US" sz="5335"/>
              <a:t>Application Program (Software): A program designed for a specific task, such as word processing, browsing, or gaming.</a:t>
            </a:r>
            <a:endParaRPr lang="en-US" altLang="en-US" sz="5335"/>
          </a:p>
          <a:p>
            <a:r>
              <a:rPr lang="en-US" altLang="en-US" sz="5335"/>
              <a:t>System Software: Software that manages hardware (e.g., OS, drivers).</a:t>
            </a:r>
            <a:endParaRPr lang="en-US" altLang="en-US" sz="5335"/>
          </a:p>
          <a:p>
            <a:r>
              <a:rPr lang="en-US" altLang="en-US" sz="5335"/>
              <a:t>Productivity Software: Applications that help with tasks (e.g., Microsoft Office, Google Docs).</a:t>
            </a:r>
            <a:endParaRPr lang="en-US" altLang="en-US" sz="5335"/>
          </a:p>
          <a:p>
            <a:r>
              <a:rPr lang="en-US" altLang="en-US" sz="5335"/>
              <a:t>Multimedia Software: Apps used for creating and viewing media (e.g., Photoshop, VLC Media Player).</a:t>
            </a:r>
            <a:endParaRPr lang="en-US" altLang="en-US" sz="5335"/>
          </a:p>
          <a:p>
            <a:r>
              <a:rPr lang="en-US" altLang="en-US" sz="5335"/>
              <a:t>Web Applications: Apps that run in a web browser (e.g., Gmail, Google Drive).</a:t>
            </a:r>
            <a:endParaRPr lang="en-US" altLang="en-US" sz="5335"/>
          </a:p>
          <a:p>
            <a:r>
              <a:rPr lang="en-US" altLang="en-US" sz="5335"/>
              <a:t>Mobile Applications: Apps specifically designed for smartphones/tablets.</a:t>
            </a:r>
            <a:endParaRPr lang="en-US" altLang="en-US" sz="5335"/>
          </a:p>
          <a:p>
            <a:r>
              <a:rPr lang="en-US" altLang="en-US" sz="5335"/>
              <a:t>Cloud-Based Applications: Software hosted on remote servers (e.g., Google Workspace, Dropbox).</a:t>
            </a:r>
            <a:endParaRPr lang="en-US" altLang="en-US" sz="5335"/>
          </a:p>
          <a:p>
            <a:r>
              <a:rPr lang="en-US" altLang="en-US" sz="5335"/>
              <a:t>Open-Source Software: Free software that users can modify (e.g., Linux, LibreOffice).</a:t>
            </a:r>
            <a:endParaRPr lang="en-US" altLang="en-US" sz="5335"/>
          </a:p>
          <a:p>
            <a:r>
              <a:rPr lang="en-US" altLang="en-US" sz="5335"/>
              <a:t>Proprietary Software: Software owned by companies with restrictions (e.g., Adobe Photoshop).</a:t>
            </a:r>
            <a:endParaRPr lang="en-US" altLang="en-US" sz="5335"/>
          </a:p>
          <a:p>
            <a:r>
              <a:rPr lang="en-US" altLang="en-US" sz="5335"/>
              <a:t>Software as a Service (SaaS): Apps accessed via the cloud on a subscription basis (e.g., Netflix, Microsoft 365).</a:t>
            </a:r>
            <a:endParaRPr lang="en-US" altLang="en-US" sz="5335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529195" y="2537460"/>
            <a:ext cx="3180080" cy="2387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/>
              <a:t>Discussion Questions</a:t>
            </a:r>
            <a:endParaRPr lang="en-US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855970" cy="4351655"/>
          </a:xfrm>
        </p:spPr>
        <p:txBody>
          <a:bodyPr>
            <a:normAutofit fontScale="90000" lnSpcReduction="10000"/>
          </a:bodyPr>
          <a:p>
            <a:r>
              <a:rPr lang="en-US" altLang="en-US"/>
              <a:t>What are the main differences between application programs and system software?</a:t>
            </a:r>
            <a:endParaRPr lang="en-US" altLang="en-US"/>
          </a:p>
          <a:p>
            <a:r>
              <a:rPr lang="en-US" altLang="en-US"/>
              <a:t>How has cloud computing changed the way applications are developed and used?</a:t>
            </a:r>
            <a:endParaRPr lang="en-US" altLang="en-US"/>
          </a:p>
          <a:p>
            <a:r>
              <a:rPr lang="en-US" altLang="en-US"/>
              <a:t>What are some advantages of open-source software over proprietary software?</a:t>
            </a:r>
            <a:endParaRPr lang="en-US" altLang="en-US"/>
          </a:p>
          <a:p>
            <a:r>
              <a:rPr lang="en-US" altLang="en-US"/>
              <a:t>Why do companies prefer web applications instead of traditional desktop applications?</a:t>
            </a:r>
            <a:endParaRPr lang="en-US" altLang="en-US"/>
          </a:p>
          <a:p>
            <a:r>
              <a:rPr lang="en-US" altLang="en-US"/>
              <a:t>What security risks do users face when installing or using applications?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605395" y="3010535"/>
            <a:ext cx="2314575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/>
              <a:t>Speaking Topics</a:t>
            </a:r>
            <a:endParaRPr lang="en-US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93850"/>
            <a:ext cx="5181600" cy="4583430"/>
          </a:xfrm>
        </p:spPr>
        <p:txBody>
          <a:bodyPr/>
          <a:p>
            <a:r>
              <a:rPr lang="en-US" altLang="en-US"/>
              <a:t>"The Importance of Cloud-Based Applications in Business"</a:t>
            </a:r>
            <a:endParaRPr lang="en-US" altLang="en-US"/>
          </a:p>
          <a:p>
            <a:r>
              <a:rPr lang="en-US" altLang="en-US"/>
              <a:t>"Web vs. Desktop Applications: Which is Better?"</a:t>
            </a:r>
            <a:endParaRPr lang="en-US" altLang="en-US"/>
          </a:p>
          <a:p>
            <a:r>
              <a:rPr lang="en-US" altLang="en-US"/>
              <a:t>"How Mobile Apps Are Changing Daily Life"</a:t>
            </a:r>
            <a:endParaRPr lang="en-US" altLang="en-US"/>
          </a:p>
          <a:p>
            <a:r>
              <a:rPr lang="en-US" altLang="en-US"/>
              <a:t>"The Role of AI in Modern Application Programs"</a:t>
            </a:r>
            <a:endParaRPr lang="en-US" altLang="en-US"/>
          </a:p>
          <a:p>
            <a:r>
              <a:rPr lang="en-US" altLang="en-US"/>
              <a:t>"Why Cybersecurity is Critical for Application Development"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733665" y="2886710"/>
            <a:ext cx="2057400" cy="22288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en-US" b="1"/>
              <a:t>Advantages &amp; Disadvantages of Application Programs</a:t>
            </a:r>
            <a:endParaRPr lang="en-US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0000"/>
          </a:bodyPr>
          <a:p>
            <a:pPr marL="0" indent="0">
              <a:buNone/>
            </a:pPr>
            <a:r>
              <a:rPr lang="en-US" altLang="en-US" b="1"/>
              <a:t>Advantages</a:t>
            </a:r>
            <a:endParaRPr lang="en-US" altLang="en-US" b="1"/>
          </a:p>
          <a:p>
            <a:r>
              <a:rPr lang="en-US" altLang="en-US">
                <a:sym typeface="+mn-ea"/>
              </a:rPr>
              <a:t>Automates tasks for businesses and individuals</a:t>
            </a:r>
            <a:endParaRPr lang="en-US" altLang="en-US">
              <a:sym typeface="+mn-ea"/>
            </a:endParaRPr>
          </a:p>
          <a:p>
            <a:r>
              <a:rPr lang="en-US" altLang="en-US">
                <a:sym typeface="+mn-ea"/>
              </a:rPr>
              <a:t>Can be customized based on user needs</a:t>
            </a:r>
            <a:endParaRPr lang="en-US" altLang="en-US">
              <a:sym typeface="+mn-ea"/>
            </a:endParaRPr>
          </a:p>
          <a:p>
            <a:r>
              <a:rPr lang="en-US" altLang="en-US">
                <a:sym typeface="+mn-ea"/>
              </a:rPr>
              <a:t>Accessible via desktop, mobile, and cloud</a:t>
            </a:r>
            <a:endParaRPr lang="en-US" altLang="en-US">
              <a:sym typeface="+mn-ea"/>
            </a:endParaRPr>
          </a:p>
          <a:p>
            <a:r>
              <a:rPr lang="en-US" altLang="en-US">
                <a:sym typeface="+mn-ea"/>
              </a:rPr>
              <a:t>Provides entertainment and multimedia capabilities</a:t>
            </a:r>
            <a:endParaRPr lang="en-US" altLang="en-US"/>
          </a:p>
          <a:p>
            <a:r>
              <a:rPr lang="en-US" altLang="en-US"/>
              <a:t>Increases efficiency and productivity	</a:t>
            </a:r>
            <a:endParaRPr lang="en-US" altLang="en-US"/>
          </a:p>
          <a:p>
            <a:r>
              <a:rPr lang="en-US" altLang="en-US" b="1">
                <a:sym typeface="+mn-ea"/>
              </a:rPr>
              <a:t>Disadvantages</a:t>
            </a:r>
            <a:endParaRPr lang="en-US" altLang="en-US" b="1"/>
          </a:p>
          <a:p>
            <a:r>
              <a:rPr lang="en-US" altLang="en-US"/>
              <a:t>Some apps require high system resources	</a:t>
            </a:r>
            <a:endParaRPr lang="en-US" altLang="en-US"/>
          </a:p>
          <a:p>
            <a:r>
              <a:rPr lang="en-US" altLang="en-US"/>
              <a:t>Software updates may cause compatibility issues</a:t>
            </a:r>
            <a:endParaRPr lang="en-US" altLang="en-US"/>
          </a:p>
          <a:p>
            <a:r>
              <a:rPr lang="en-US" altLang="en-US"/>
              <a:t>Subscription-based services can be costly	</a:t>
            </a:r>
            <a:endParaRPr lang="en-US" altLang="en-US"/>
          </a:p>
          <a:p>
            <a:r>
              <a:rPr lang="en-US" altLang="en-US"/>
              <a:t>Learning curves for complex applications</a:t>
            </a:r>
            <a:endParaRPr lang="en-US" altLang="en-US"/>
          </a:p>
          <a:p>
            <a:r>
              <a:rPr lang="en-US" altLang="en-US">
                <a:sym typeface="+mn-ea"/>
              </a:rPr>
              <a:t>Privacy and data security risks</a:t>
            </a:r>
            <a:endParaRPr lang="en-US" altLang="en-US">
              <a:sym typeface="+mn-ea"/>
            </a:endParaRPr>
          </a:p>
          <a:p>
            <a:endParaRPr lang="en-US" altLang="en-US"/>
          </a:p>
        </p:txBody>
      </p:sp>
      <p:pic>
        <p:nvPicPr>
          <p:cNvPr id="10" name="Content Placeholder 9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48220" y="2969260"/>
            <a:ext cx="3426460" cy="1841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en-US" b="1"/>
              <a:t>Creative Task: "Design an Application Program"</a:t>
            </a:r>
            <a:endParaRPr lang="en-US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78280"/>
            <a:ext cx="5181600" cy="4699000"/>
          </a:xfrm>
        </p:spPr>
        <p:txBody>
          <a:bodyPr>
            <a:normAutofit lnSpcReduction="20000"/>
          </a:bodyPr>
          <a:p>
            <a:r>
              <a:rPr lang="en-US" altLang="en-US"/>
              <a:t>Imagine you are a software developer creating a new application.</a:t>
            </a:r>
            <a:endParaRPr lang="en-US" altLang="en-US"/>
          </a:p>
          <a:p>
            <a:r>
              <a:rPr lang="en-US" altLang="en-US"/>
              <a:t>Steps:</a:t>
            </a:r>
            <a:endParaRPr lang="en-US" altLang="en-US"/>
          </a:p>
          <a:p>
            <a:r>
              <a:rPr lang="en-US" altLang="en-US"/>
              <a:t>Define your app’s purpose and target users.</a:t>
            </a:r>
            <a:endParaRPr lang="en-US" altLang="en-US"/>
          </a:p>
          <a:p>
            <a:r>
              <a:rPr lang="en-US" altLang="en-US"/>
              <a:t>Decide whether it will be desktop, web, mobile, or cloud-based.</a:t>
            </a:r>
            <a:endParaRPr lang="en-US" altLang="en-US"/>
          </a:p>
          <a:p>
            <a:r>
              <a:rPr lang="en-US" altLang="en-US"/>
              <a:t>Sketch the user interface (UI) and describe key features.</a:t>
            </a:r>
            <a:endParaRPr lang="en-US" altLang="en-US"/>
          </a:p>
          <a:p>
            <a:r>
              <a:rPr lang="en-US" altLang="en-US"/>
              <a:t>Share your idea with the class.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691120" y="2418080"/>
            <a:ext cx="2865755" cy="26543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/>
              <a:t>Conclusion &amp; Reflection</a:t>
            </a:r>
            <a:endParaRPr lang="en-US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Final Thought: "Application programs power the digital world, from entertainment to business solutions."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62190" y="2549525"/>
            <a:ext cx="3339465" cy="22656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2759</Words>
  <Application>WPS Presentation</Application>
  <PresentationFormat>Widescreen</PresentationFormat>
  <Paragraphs>74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PROGRAMS</dc:title>
  <dc:creator/>
  <cp:lastModifiedBy>Mariia Lev</cp:lastModifiedBy>
  <cp:revision>1</cp:revision>
  <dcterms:created xsi:type="dcterms:W3CDTF">2025-02-10T11:46:47Z</dcterms:created>
  <dcterms:modified xsi:type="dcterms:W3CDTF">2025-02-10T11:46:47Z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6748CD4C607949FC9156919FE528756A_11</vt:lpwstr>
  </property>
  <property fmtid="{D5CDD505-2E9C-101B-9397-08002B2CF9AE}" pid="3" name="KSOProductBuildVer">
    <vt:lpwstr>1033-12.2.0.19805</vt:lpwstr>
  </property>
</Properties>
</file>