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81" r:id="rId4"/>
    <p:sldId id="268" r:id="rId5"/>
    <p:sldId id="270" r:id="rId6"/>
    <p:sldId id="269" r:id="rId7"/>
    <p:sldId id="27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93" r:id="rId17"/>
    <p:sldId id="294" r:id="rId18"/>
    <p:sldId id="296" r:id="rId19"/>
    <p:sldId id="295" r:id="rId20"/>
    <p:sldId id="297" r:id="rId21"/>
    <p:sldId id="282" r:id="rId22"/>
    <p:sldId id="283" r:id="rId23"/>
    <p:sldId id="284" r:id="rId24"/>
    <p:sldId id="286" r:id="rId25"/>
    <p:sldId id="287" r:id="rId26"/>
    <p:sldId id="288" r:id="rId27"/>
    <p:sldId id="289" r:id="rId28"/>
    <p:sldId id="290" r:id="rId29"/>
    <p:sldId id="298" r:id="rId30"/>
    <p:sldId id="291" r:id="rId31"/>
    <p:sldId id="285" r:id="rId32"/>
    <p:sldId id="267" r:id="rId33"/>
  </p:sldIdLst>
  <p:sldSz cx="9144000" cy="5143500" type="screen16x9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09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32B49-D13B-47A7-B7F0-9FB56C23CC3D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BAFE4-C85D-4538-8C41-3C4A360E51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840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BAFE4-C85D-4538-8C41-3C4A360E511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7924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52317"/>
            <a:ext cx="9013372" cy="501915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2400300"/>
            <a:ext cx="6400800" cy="120015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62932" y="1086978"/>
            <a:ext cx="9021537" cy="114551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2" y="1047540"/>
            <a:ext cx="9021537" cy="90435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2" y="2232487"/>
            <a:ext cx="9021537" cy="82899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129448"/>
            <a:ext cx="8229600" cy="1102519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11680" cy="4388644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05980"/>
            <a:ext cx="5562600" cy="438864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085850"/>
            <a:ext cx="7772400" cy="3429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52317"/>
            <a:ext cx="9013372" cy="501915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14376"/>
            <a:ext cx="7772400" cy="1021556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910953"/>
            <a:ext cx="7772400" cy="1003697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4629150"/>
            <a:ext cx="4000500" cy="3429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3" y="1782623"/>
            <a:ext cx="9013515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7" y="1756107"/>
            <a:ext cx="9013781" cy="3428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7" y="1851660"/>
            <a:ext cx="9014621" cy="3429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4656582"/>
            <a:ext cx="457200" cy="342900"/>
          </a:xfrm>
        </p:spPr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085850"/>
            <a:ext cx="3749040" cy="3429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085850"/>
            <a:ext cx="3749040" cy="3429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4788"/>
            <a:ext cx="7772400" cy="85725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085850"/>
            <a:ext cx="3733800" cy="5715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085850"/>
            <a:ext cx="3733800" cy="5715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1685925"/>
            <a:ext cx="3733800" cy="291465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1685925"/>
            <a:ext cx="3733800" cy="291465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52316"/>
            <a:ext cx="9013372" cy="502005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4788"/>
            <a:ext cx="7772400" cy="85725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200150"/>
            <a:ext cx="1905000" cy="337185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200150"/>
            <a:ext cx="5715000" cy="337185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75413"/>
            <a:ext cx="7315200" cy="391716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4084369"/>
            <a:ext cx="7315200" cy="51435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4629150"/>
            <a:ext cx="3886200" cy="3429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4656582"/>
            <a:ext cx="457200" cy="342900"/>
          </a:xfrm>
        </p:spPr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3512666"/>
            <a:ext cx="9006840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9" y="3487856"/>
            <a:ext cx="9006639" cy="3428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1" y="3579919"/>
            <a:ext cx="9006637" cy="3660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9" y="50007"/>
            <a:ext cx="9001873" cy="3436144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52316"/>
            <a:ext cx="9013372" cy="502005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8572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085850"/>
            <a:ext cx="7772400" cy="342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4643437"/>
            <a:ext cx="2476500" cy="357188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4629150"/>
            <a:ext cx="3962400" cy="3429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4657725"/>
            <a:ext cx="457200" cy="3429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/>
              <a:t>Заняття 2</a:t>
            </a:r>
          </a:p>
          <a:p>
            <a:r>
              <a:rPr lang="uk-UA" dirty="0"/>
              <a:t>Розв'язок лінгвістичних задач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Прикладна лінгвістика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F10EB9E3-D344-9353-F100-33C0E8EE8E15}"/>
              </a:ext>
            </a:extLst>
          </p:cNvPr>
          <p:cNvSpPr txBox="1">
            <a:spLocks/>
          </p:cNvSpPr>
          <p:nvPr/>
        </p:nvSpPr>
        <p:spPr>
          <a:xfrm>
            <a:off x="5220072" y="3804242"/>
            <a:ext cx="3808512" cy="12001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доц. </a:t>
            </a:r>
            <a:r>
              <a:rPr lang="uk-UA" dirty="0" err="1"/>
              <a:t>Скорофатова</a:t>
            </a:r>
            <a:r>
              <a:rPr lang="uk-UA" dirty="0"/>
              <a:t> А.О.</a:t>
            </a:r>
          </a:p>
        </p:txBody>
      </p:sp>
    </p:spTree>
    <p:extLst>
      <p:ext uri="{BB962C8B-B14F-4D97-AF65-F5344CB8AC3E}">
        <p14:creationId xmlns:p14="http://schemas.microsoft.com/office/powerpoint/2010/main" val="3870521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34"/>
          <a:stretch/>
        </p:blipFill>
        <p:spPr bwMode="auto">
          <a:xfrm>
            <a:off x="974787" y="195486"/>
            <a:ext cx="6858000" cy="4359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025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6" t="9516" r="24261" b="65646"/>
          <a:stretch/>
        </p:blipFill>
        <p:spPr bwMode="auto">
          <a:xfrm>
            <a:off x="539553" y="195486"/>
            <a:ext cx="6120680" cy="1552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7" t="16093" r="24451" b="33610"/>
          <a:stretch/>
        </p:blipFill>
        <p:spPr bwMode="auto">
          <a:xfrm>
            <a:off x="531723" y="1737037"/>
            <a:ext cx="6074689" cy="3242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192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55"/>
          <a:stretch/>
        </p:blipFill>
        <p:spPr bwMode="auto">
          <a:xfrm>
            <a:off x="179512" y="14243"/>
            <a:ext cx="693949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6" t="31250" r="24261" b="52813"/>
          <a:stretch/>
        </p:blipFill>
        <p:spPr bwMode="auto">
          <a:xfrm>
            <a:off x="107504" y="2427734"/>
            <a:ext cx="6995161" cy="1165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30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5" t="14219" r="37506" b="74484"/>
          <a:stretch/>
        </p:blipFill>
        <p:spPr bwMode="auto">
          <a:xfrm>
            <a:off x="179512" y="123478"/>
            <a:ext cx="4353338" cy="69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5" t="52031" r="35608" b="34063"/>
          <a:stretch/>
        </p:blipFill>
        <p:spPr bwMode="auto">
          <a:xfrm>
            <a:off x="4843549" y="0"/>
            <a:ext cx="4300451" cy="82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2" t="15781" r="27526" b="45469"/>
          <a:stretch/>
        </p:blipFill>
        <p:spPr bwMode="auto">
          <a:xfrm>
            <a:off x="4458507" y="821337"/>
            <a:ext cx="4680520" cy="201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80"/>
          <a:stretch/>
        </p:blipFill>
        <p:spPr bwMode="auto">
          <a:xfrm>
            <a:off x="214816" y="699542"/>
            <a:ext cx="4298053" cy="1393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848540"/>
            <a:ext cx="34563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Завдання 1 (відповіді)</a:t>
            </a:r>
          </a:p>
        </p:txBody>
      </p:sp>
    </p:spTree>
    <p:extLst>
      <p:ext uri="{BB962C8B-B14F-4D97-AF65-F5344CB8AC3E}">
        <p14:creationId xmlns:p14="http://schemas.microsoft.com/office/powerpoint/2010/main" val="1914995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867894"/>
            <a:ext cx="396044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Завдання 2 (відповіді)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8" t="36406" r="24802" b="25312"/>
          <a:stretch/>
        </p:blipFill>
        <p:spPr bwMode="auto">
          <a:xfrm>
            <a:off x="147588" y="123478"/>
            <a:ext cx="5936580" cy="246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69"/>
          <a:stretch/>
        </p:blipFill>
        <p:spPr bwMode="auto">
          <a:xfrm>
            <a:off x="0" y="6252210"/>
            <a:ext cx="13011150" cy="106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3" t="8907" r="24627" b="57223"/>
          <a:stretch/>
        </p:blipFill>
        <p:spPr bwMode="auto">
          <a:xfrm>
            <a:off x="5906" y="2588668"/>
            <a:ext cx="621994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49" r="50000" b="42734"/>
          <a:stretch/>
        </p:blipFill>
        <p:spPr bwMode="auto">
          <a:xfrm>
            <a:off x="6039613" y="123478"/>
            <a:ext cx="3036838" cy="39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98" b="57982"/>
          <a:stretch/>
        </p:blipFill>
        <p:spPr bwMode="auto">
          <a:xfrm>
            <a:off x="6225850" y="486971"/>
            <a:ext cx="2348721" cy="11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02" r="55622" b="21458"/>
          <a:stretch/>
        </p:blipFill>
        <p:spPr bwMode="auto">
          <a:xfrm>
            <a:off x="6136798" y="1491630"/>
            <a:ext cx="2794376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26" t="44859"/>
          <a:stretch/>
        </p:blipFill>
        <p:spPr bwMode="auto">
          <a:xfrm>
            <a:off x="6505575" y="1857306"/>
            <a:ext cx="2199640" cy="146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47588" y="123478"/>
            <a:ext cx="3420888" cy="235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Завдання 2 (відповіді)</a:t>
            </a:r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8" t="18538" r="62050" b="74610"/>
          <a:stretch/>
        </p:blipFill>
        <p:spPr bwMode="auto">
          <a:xfrm>
            <a:off x="6472431" y="3280039"/>
            <a:ext cx="1821882" cy="501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02"/>
          <a:stretch/>
        </p:blipFill>
        <p:spPr bwMode="auto">
          <a:xfrm>
            <a:off x="6372770" y="3680786"/>
            <a:ext cx="1921544" cy="128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4843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,,,,,,,,,,,,,,,,,,,,,,,,,,,,,,,,,,,,,,</a:t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9" t="17968" r="25154" b="16250"/>
          <a:stretch/>
        </p:blipFill>
        <p:spPr bwMode="auto">
          <a:xfrm>
            <a:off x="6896" y="0"/>
            <a:ext cx="6812280" cy="4812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0" t="19844" r="45359" b="63125"/>
          <a:stretch/>
        </p:blipFill>
        <p:spPr bwMode="auto">
          <a:xfrm>
            <a:off x="5004048" y="3261317"/>
            <a:ext cx="3977640" cy="1245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5721" y="0"/>
            <a:ext cx="216024" cy="267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5610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9356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dirty="0"/>
              <a:t>Розв'язок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71559953"/>
              </p:ext>
            </p:extLst>
          </p:nvPr>
        </p:nvGraphicFramePr>
        <p:xfrm>
          <a:off x="914400" y="700088"/>
          <a:ext cx="7772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0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tx1"/>
                          </a:solidFill>
                        </a:rPr>
                        <a:t>Вівторок, 12.15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Вівторок , 23.</a:t>
                      </a:r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dirty="0"/>
                        <a:t>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Субота, 10.30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FF0000"/>
                          </a:solidFill>
                        </a:rPr>
                        <a:t>Субота</a:t>
                      </a:r>
                      <a:r>
                        <a:rPr lang="uk-UA" dirty="0"/>
                        <a:t>, </a:t>
                      </a:r>
                      <a:r>
                        <a:rPr lang="uk-UA" u="sng" dirty="0"/>
                        <a:t>19.00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Субота, 20.15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FF0000"/>
                          </a:solidFill>
                        </a:rPr>
                        <a:t>Неділя</a:t>
                      </a:r>
                      <a:r>
                        <a:rPr lang="uk-UA" dirty="0"/>
                        <a:t>, 1.00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Неділя, </a:t>
                      </a:r>
                      <a:r>
                        <a:rPr lang="uk-UA" u="sng" dirty="0"/>
                        <a:t>7.30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Неділя, 9.15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85901" y="185167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rgbClr val="FF0000"/>
                </a:solidFill>
              </a:rPr>
              <a:t>Jumamosi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u="sng" dirty="0" err="1">
                <a:solidFill>
                  <a:schemeClr val="tx1"/>
                </a:solidFill>
              </a:rPr>
              <a:t>moja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usiku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5901" y="257175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rgbClr val="FF0000"/>
                </a:solidFill>
              </a:rPr>
              <a:t>Jumamosi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saba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usiku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011910"/>
            <a:ext cx="763092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Інший розподіл доби на день та ніч (перша половина/друга половина доби)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067944" y="3723878"/>
            <a:ext cx="86409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угольник 8"/>
          <p:cNvSpPr/>
          <p:nvPr/>
        </p:nvSpPr>
        <p:spPr>
          <a:xfrm>
            <a:off x="2985901" y="2186415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rgbClr val="FF0000"/>
                </a:solidFill>
              </a:rPr>
              <a:t>Jumamosi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mbili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robu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usiku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5901" y="149163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rgbClr val="FF0000"/>
                </a:solidFill>
              </a:rPr>
              <a:t>Jumamosi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nusu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asubuhi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91573" y="4587974"/>
            <a:ext cx="763092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chemeClr val="tx1"/>
                </a:solidFill>
              </a:rPr>
              <a:t>usiku</a:t>
            </a:r>
            <a:r>
              <a:rPr lang="en-US" sz="1600" dirty="0">
                <a:solidFill>
                  <a:schemeClr val="tx1"/>
                </a:solidFill>
              </a:rPr>
              <a:t> – </a:t>
            </a:r>
            <a:r>
              <a:rPr lang="uk-UA" sz="1600" dirty="0">
                <a:solidFill>
                  <a:schemeClr val="tx1"/>
                </a:solidFill>
              </a:rPr>
              <a:t>ніч (друга половина дня, з 18.00 до 6.00)</a:t>
            </a:r>
            <a:r>
              <a:rPr lang="en-US" sz="1600" dirty="0">
                <a:solidFill>
                  <a:schemeClr val="tx1"/>
                </a:solidFill>
              </a:rPr>
              <a:t>; </a:t>
            </a:r>
            <a:r>
              <a:rPr lang="en-US" sz="1600" b="1" dirty="0" err="1">
                <a:solidFill>
                  <a:schemeClr val="tx1"/>
                </a:solidFill>
              </a:rPr>
              <a:t>asubuhi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– </a:t>
            </a:r>
            <a:r>
              <a:rPr lang="uk-UA" sz="1600" dirty="0">
                <a:solidFill>
                  <a:schemeClr val="tx1"/>
                </a:solidFill>
              </a:rPr>
              <a:t>ранок (день, друга половина дня, з 6.00 до18.00); </a:t>
            </a:r>
            <a:r>
              <a:rPr lang="en-US" sz="1600" b="1" dirty="0" err="1">
                <a:solidFill>
                  <a:schemeClr val="tx1"/>
                </a:solidFill>
              </a:rPr>
              <a:t>na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nusu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– </a:t>
            </a:r>
            <a:r>
              <a:rPr lang="uk-UA" sz="1600" dirty="0">
                <a:solidFill>
                  <a:schemeClr val="tx1"/>
                </a:solidFill>
              </a:rPr>
              <a:t>з половиною; </a:t>
            </a:r>
            <a:r>
              <a:rPr lang="en-US" sz="1600" b="1" dirty="0" err="1">
                <a:solidFill>
                  <a:schemeClr val="tx1"/>
                </a:solidFill>
              </a:rPr>
              <a:t>na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robu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– </a:t>
            </a:r>
            <a:r>
              <a:rPr lang="uk-UA" sz="1600" dirty="0">
                <a:solidFill>
                  <a:schemeClr val="tx1"/>
                </a:solidFill>
              </a:rPr>
              <a:t>з чвертю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78400" y="3003798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rgbClr val="FF0000"/>
                </a:solidFill>
              </a:rPr>
              <a:t>Jumapili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nusu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asubuhi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05874" y="329183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rgbClr val="FF0000"/>
                </a:solidFill>
              </a:rPr>
              <a:t>Jumapili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tatu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robu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asubuhi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06341" y="77155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rgbClr val="FF0000"/>
                </a:solidFill>
              </a:rPr>
              <a:t>Jumanne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robu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asubuhi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09198" y="1083578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rgbClr val="FF0000"/>
                </a:solidFill>
              </a:rPr>
              <a:t>Jumanne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tano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nusu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usiku</a:t>
            </a:r>
            <a:endParaRPr lang="uk-U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09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9356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dirty="0"/>
              <a:t>Розв'язок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81505525"/>
              </p:ext>
            </p:extLst>
          </p:nvPr>
        </p:nvGraphicFramePr>
        <p:xfrm>
          <a:off x="914400" y="700088"/>
          <a:ext cx="7772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0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tx1"/>
                          </a:solidFill>
                        </a:rPr>
                        <a:t>Вівторок, 12.15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Вівторок , 23.</a:t>
                      </a:r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dirty="0"/>
                        <a:t>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Субота, 10.30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chemeClr val="tx1"/>
                          </a:solidFill>
                        </a:rPr>
                        <a:t>Субота</a:t>
                      </a:r>
                      <a:r>
                        <a:rPr lang="uk-UA" dirty="0"/>
                        <a:t>, </a:t>
                      </a:r>
                      <a:r>
                        <a:rPr lang="uk-UA" u="none" dirty="0"/>
                        <a:t>19.00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Субота, 20.15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chemeClr val="tx1"/>
                          </a:solidFill>
                        </a:rPr>
                        <a:t>Неділя</a:t>
                      </a:r>
                      <a:r>
                        <a:rPr lang="uk-UA" dirty="0"/>
                        <a:t>, 1.00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Неділя, </a:t>
                      </a:r>
                      <a:r>
                        <a:rPr lang="uk-UA" u="none" dirty="0"/>
                        <a:t>7.30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Неділя, 9.15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85901" y="185167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</a:t>
            </a:r>
            <a:r>
              <a:rPr lang="en-US" dirty="0" err="1">
                <a:solidFill>
                  <a:srgbClr val="FFFF00"/>
                </a:solidFill>
              </a:rPr>
              <a:t>mo</a:t>
            </a:r>
            <a:r>
              <a:rPr lang="en-US" dirty="0" err="1">
                <a:solidFill>
                  <a:schemeClr val="tx1"/>
                </a:solidFill>
              </a:rPr>
              <a:t>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u="sng" dirty="0" err="1">
                <a:solidFill>
                  <a:srgbClr val="FFFF00"/>
                </a:solidFill>
              </a:rPr>
              <a:t>mo</a:t>
            </a:r>
            <a:r>
              <a:rPr lang="en-US" u="sng" dirty="0" err="1">
                <a:solidFill>
                  <a:schemeClr val="tx1"/>
                </a:solidFill>
              </a:rPr>
              <a:t>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usiku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5901" y="257175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</a:t>
            </a:r>
            <a:r>
              <a:rPr lang="en-US" dirty="0" err="1">
                <a:solidFill>
                  <a:srgbClr val="FFFF00"/>
                </a:solidFill>
              </a:rPr>
              <a:t>mo</a:t>
            </a:r>
            <a:r>
              <a:rPr lang="en-US" dirty="0" err="1">
                <a:solidFill>
                  <a:schemeClr val="tx1"/>
                </a:solidFill>
              </a:rPr>
              <a:t>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saba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usiku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011910"/>
            <a:ext cx="763092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Назва дня тижня: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juma</a:t>
            </a:r>
            <a:r>
              <a:rPr lang="en-US" sz="1600" dirty="0">
                <a:solidFill>
                  <a:schemeClr val="tx1"/>
                </a:solidFill>
              </a:rPr>
              <a:t> + </a:t>
            </a:r>
            <a:r>
              <a:rPr lang="uk-UA" sz="1600" dirty="0">
                <a:solidFill>
                  <a:schemeClr val="tx1"/>
                </a:solidFill>
              </a:rPr>
              <a:t>числівник, але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nne</a:t>
            </a:r>
            <a:r>
              <a:rPr lang="en-US" sz="1600" dirty="0">
                <a:solidFill>
                  <a:schemeClr val="tx1"/>
                </a:solidFill>
              </a:rPr>
              <a:t> – “10”</a:t>
            </a:r>
            <a:r>
              <a:rPr lang="uk-UA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moja</a:t>
            </a:r>
            <a:r>
              <a:rPr lang="en-US" sz="1600" dirty="0">
                <a:solidFill>
                  <a:schemeClr val="tx1"/>
                </a:solidFill>
              </a:rPr>
              <a:t> “7”</a:t>
            </a:r>
            <a:r>
              <a:rPr lang="uk-UA" sz="1600" dirty="0">
                <a:solidFill>
                  <a:schemeClr val="tx1"/>
                </a:solidFill>
              </a:rPr>
              <a:t>, значить, вівторок – десятий день тижня, а субота - сьомий?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067944" y="3723878"/>
            <a:ext cx="86409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угольник 8"/>
          <p:cNvSpPr/>
          <p:nvPr/>
        </p:nvSpPr>
        <p:spPr>
          <a:xfrm>
            <a:off x="2985901" y="2186415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</a:t>
            </a:r>
            <a:r>
              <a:rPr lang="en-US" dirty="0" err="1">
                <a:solidFill>
                  <a:srgbClr val="FFFF00"/>
                </a:solidFill>
              </a:rPr>
              <a:t>mo</a:t>
            </a:r>
            <a:r>
              <a:rPr lang="en-US" dirty="0" err="1">
                <a:solidFill>
                  <a:schemeClr val="tx1"/>
                </a:solidFill>
              </a:rPr>
              <a:t>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mbili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robu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usiku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5901" y="149163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</a:t>
            </a:r>
            <a:r>
              <a:rPr lang="en-US" dirty="0" err="1">
                <a:solidFill>
                  <a:srgbClr val="FFFF00"/>
                </a:solidFill>
              </a:rPr>
              <a:t>mo</a:t>
            </a:r>
            <a:r>
              <a:rPr lang="en-US" dirty="0" err="1">
                <a:solidFill>
                  <a:schemeClr val="tx1"/>
                </a:solidFill>
              </a:rPr>
              <a:t>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nusu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asubuhi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91573" y="4587974"/>
            <a:ext cx="763092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Отже, цифрові позначення часу на суахілі не відповідають цифровим позначенням за європейським форматом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78400" y="3003798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Jumapili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nusu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asubuhi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05874" y="329183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Jumapili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tatu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robu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asubuhi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06341" y="771550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</a:t>
            </a:r>
            <a:r>
              <a:rPr lang="en-US" dirty="0" err="1">
                <a:solidFill>
                  <a:srgbClr val="FF0000"/>
                </a:solidFill>
              </a:rPr>
              <a:t>nne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robu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asubuhi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09198" y="1083578"/>
            <a:ext cx="561662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</a:t>
            </a:r>
            <a:r>
              <a:rPr lang="en-US" dirty="0" err="1">
                <a:solidFill>
                  <a:srgbClr val="FF0000"/>
                </a:solidFill>
              </a:rPr>
              <a:t>nne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tano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nusu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usiku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3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7" grpId="0" animBg="1"/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93563"/>
          </a:xfrm>
        </p:spPr>
        <p:txBody>
          <a:bodyPr>
            <a:normAutofit fontScale="90000"/>
          </a:bodyPr>
          <a:lstStyle/>
          <a:p>
            <a:pPr algn="ctr"/>
            <a:endParaRPr lang="uk-UA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45039968"/>
              </p:ext>
            </p:extLst>
          </p:nvPr>
        </p:nvGraphicFramePr>
        <p:xfrm>
          <a:off x="914400" y="700088"/>
          <a:ext cx="7772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0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tx1"/>
                          </a:solidFill>
                        </a:rPr>
                        <a:t>Вівторок, 12.15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Вівторок , 23.</a:t>
                      </a:r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dirty="0"/>
                        <a:t>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Субота, 10.30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chemeClr val="tx1"/>
                          </a:solidFill>
                        </a:rPr>
                        <a:t>Субота</a:t>
                      </a:r>
                      <a:r>
                        <a:rPr lang="uk-UA" dirty="0"/>
                        <a:t>, </a:t>
                      </a:r>
                      <a:r>
                        <a:rPr lang="uk-UA" u="none" dirty="0"/>
                        <a:t>19.00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Субота, 20.15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chemeClr val="tx1"/>
                          </a:solidFill>
                        </a:rPr>
                        <a:t>Неділя</a:t>
                      </a:r>
                      <a:r>
                        <a:rPr lang="uk-UA" dirty="0"/>
                        <a:t>, 1.00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Неділя, </a:t>
                      </a:r>
                      <a:r>
                        <a:rPr lang="uk-UA" u="none" dirty="0"/>
                        <a:t>7.30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Неділя, 9.15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85901" y="1851670"/>
            <a:ext cx="3242283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Jumamosi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usiku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5901" y="2571750"/>
            <a:ext cx="3242283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Jumamosi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saba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usiku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64099" y="4011910"/>
            <a:ext cx="763092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Початок доби = час сходу сонця              час на суахілі = європейський час – 6 год. </a:t>
            </a:r>
          </a:p>
        </p:txBody>
      </p:sp>
      <p:sp>
        <p:nvSpPr>
          <p:cNvPr id="8" name="Стрелка вниз 7"/>
          <p:cNvSpPr/>
          <p:nvPr/>
        </p:nvSpPr>
        <p:spPr>
          <a:xfrm flipV="1">
            <a:off x="4067944" y="3723878"/>
            <a:ext cx="86409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угольник 8"/>
          <p:cNvSpPr/>
          <p:nvPr/>
        </p:nvSpPr>
        <p:spPr>
          <a:xfrm>
            <a:off x="2985901" y="2186415"/>
            <a:ext cx="3242283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Jumamosi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mbili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robu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usiku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5901" y="1491630"/>
            <a:ext cx="322761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Jumamosi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nusu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asubuhi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91573" y="4587974"/>
            <a:ext cx="763092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Танзанія, Кенія, Уганда – екватор – схід сонця о 6 ранку (за європейським часом)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78400" y="3003798"/>
            <a:ext cx="324978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Jumapili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nusu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asubuhi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05874" y="3291830"/>
            <a:ext cx="3222310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Jumapili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tatu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robu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asubuhi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06341" y="771550"/>
            <a:ext cx="3207171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Jumanne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robu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asubuhi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09197" y="1083578"/>
            <a:ext cx="3204315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Jumanne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saa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tano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nusu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usiku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4087747" y="4047914"/>
            <a:ext cx="489204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Прямоугольник 15"/>
          <p:cNvSpPr/>
          <p:nvPr/>
        </p:nvSpPr>
        <p:spPr>
          <a:xfrm>
            <a:off x="6372200" y="795546"/>
            <a:ext cx="2222823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6.15 перша половина дня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372201" y="1085541"/>
            <a:ext cx="222282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5.30 друга половина дня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396761" y="1491630"/>
            <a:ext cx="2222823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4.30 перша половина дня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383821" y="1851670"/>
            <a:ext cx="222282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1.00 друга половина дня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408907" y="2186415"/>
            <a:ext cx="222282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2.15 друга половина дня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408907" y="2589436"/>
            <a:ext cx="222282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7.00 друга половина дня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408907" y="3009744"/>
            <a:ext cx="2222823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1.30 перша половина дня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408907" y="3306579"/>
            <a:ext cx="2222823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3.15 перша половина дня</a:t>
            </a:r>
          </a:p>
        </p:txBody>
      </p:sp>
      <p:sp>
        <p:nvSpPr>
          <p:cNvPr id="27" name="Стрелка вниз 26"/>
          <p:cNvSpPr/>
          <p:nvPr/>
        </p:nvSpPr>
        <p:spPr>
          <a:xfrm flipV="1">
            <a:off x="4177878" y="513462"/>
            <a:ext cx="86409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Прямоугольник 27"/>
          <p:cNvSpPr/>
          <p:nvPr/>
        </p:nvSpPr>
        <p:spPr>
          <a:xfrm>
            <a:off x="960581" y="81414"/>
            <a:ext cx="763092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Субота – перший день тижня, вівторок – четвертий</a:t>
            </a:r>
            <a:r>
              <a:rPr lang="en-US" sz="1600" dirty="0">
                <a:solidFill>
                  <a:schemeClr val="tx1"/>
                </a:solidFill>
              </a:rPr>
              <a:t>…</a:t>
            </a:r>
            <a:r>
              <a:rPr lang="uk-UA" sz="16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85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3" grpId="0" animBg="1"/>
      <p:bldP spid="16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93563"/>
          </a:xfrm>
        </p:spPr>
        <p:txBody>
          <a:bodyPr>
            <a:normAutofit fontScale="90000"/>
          </a:bodyPr>
          <a:lstStyle/>
          <a:p>
            <a:r>
              <a:rPr lang="uk-UA" dirty="0"/>
              <a:t>Завдання 2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627534"/>
            <a:ext cx="7772400" cy="41764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uk-UA" b="1" dirty="0"/>
              <a:t>1. </a:t>
            </a:r>
            <a:r>
              <a:rPr lang="en-US" b="1" dirty="0" err="1"/>
              <a:t>Jumatano</a:t>
            </a:r>
            <a:r>
              <a:rPr lang="en-US" b="1" dirty="0"/>
              <a:t>, </a:t>
            </a:r>
            <a:r>
              <a:rPr lang="en-US" b="1" dirty="0" err="1"/>
              <a:t>saa</a:t>
            </a:r>
            <a:r>
              <a:rPr lang="en-US" b="1" dirty="0"/>
              <a:t> </a:t>
            </a:r>
            <a:r>
              <a:rPr lang="en-US" b="1" dirty="0" err="1"/>
              <a:t>moja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robu</a:t>
            </a:r>
            <a:r>
              <a:rPr lang="en-US" b="1" dirty="0"/>
              <a:t> </a:t>
            </a:r>
            <a:r>
              <a:rPr lang="en-US" b="1" dirty="0" err="1"/>
              <a:t>asubuhi</a:t>
            </a:r>
            <a:endParaRPr lang="en-US" b="1" dirty="0"/>
          </a:p>
          <a:p>
            <a:pPr marL="0" indent="0">
              <a:buNone/>
            </a:pPr>
            <a:r>
              <a:rPr lang="en-US" dirty="0" err="1"/>
              <a:t>Tano</a:t>
            </a:r>
            <a:r>
              <a:rPr lang="en-US" dirty="0"/>
              <a:t> – 5; </a:t>
            </a:r>
            <a:r>
              <a:rPr lang="uk-UA" dirty="0"/>
              <a:t>п'ятий день тижня – середа</a:t>
            </a:r>
          </a:p>
          <a:p>
            <a:pPr marL="0" indent="0">
              <a:buNone/>
            </a:pPr>
            <a:r>
              <a:rPr lang="uk-UA" dirty="0"/>
              <a:t>Час на суахілі 1.15 першої половини дня </a:t>
            </a:r>
          </a:p>
          <a:p>
            <a:pPr marL="0" indent="0">
              <a:buNone/>
            </a:pPr>
            <a:r>
              <a:rPr lang="uk-UA" dirty="0"/>
              <a:t>Час у європейській системі – 7.15</a:t>
            </a:r>
          </a:p>
          <a:p>
            <a:pPr marL="0" indent="0">
              <a:buNone/>
            </a:pPr>
            <a:r>
              <a:rPr lang="uk-UA" dirty="0"/>
              <a:t>Отже, </a:t>
            </a:r>
            <a:r>
              <a:rPr lang="en-US" b="1" dirty="0" err="1"/>
              <a:t>Jumatano</a:t>
            </a:r>
            <a:r>
              <a:rPr lang="en-US" b="1" dirty="0"/>
              <a:t>, </a:t>
            </a:r>
            <a:r>
              <a:rPr lang="en-US" b="1" dirty="0" err="1"/>
              <a:t>saa</a:t>
            </a:r>
            <a:r>
              <a:rPr lang="en-US" b="1" dirty="0"/>
              <a:t> </a:t>
            </a:r>
            <a:r>
              <a:rPr lang="en-US" b="1" dirty="0" err="1"/>
              <a:t>moja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robu</a:t>
            </a:r>
            <a:r>
              <a:rPr lang="en-US" b="1" dirty="0"/>
              <a:t> </a:t>
            </a:r>
            <a:r>
              <a:rPr lang="en-US" b="1" dirty="0" err="1"/>
              <a:t>asubuhi</a:t>
            </a:r>
            <a:r>
              <a:rPr lang="uk-UA" b="1" dirty="0"/>
              <a:t> = середа, 7.15</a:t>
            </a:r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uk-UA" b="1" dirty="0"/>
              <a:t>2. </a:t>
            </a:r>
            <a:r>
              <a:rPr lang="en-US" b="1" dirty="0" err="1"/>
              <a:t>Jumapili</a:t>
            </a:r>
            <a:r>
              <a:rPr lang="en-US" b="1" dirty="0"/>
              <a:t>, </a:t>
            </a:r>
            <a:r>
              <a:rPr lang="en-US" b="1" dirty="0" err="1"/>
              <a:t>saa</a:t>
            </a:r>
            <a:r>
              <a:rPr lang="en-US" b="1" dirty="0"/>
              <a:t> </a:t>
            </a:r>
            <a:r>
              <a:rPr lang="en-US" b="1" dirty="0" err="1"/>
              <a:t>nne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nusu</a:t>
            </a:r>
            <a:r>
              <a:rPr lang="en-US" b="1" dirty="0"/>
              <a:t> </a:t>
            </a:r>
            <a:r>
              <a:rPr lang="en-US" b="1" dirty="0" err="1"/>
              <a:t>asubuhi</a:t>
            </a:r>
            <a:endParaRPr lang="en-US" b="1" dirty="0"/>
          </a:p>
          <a:p>
            <a:pPr marL="0" indent="0">
              <a:buNone/>
            </a:pPr>
            <a:r>
              <a:rPr lang="uk-UA" dirty="0"/>
              <a:t>Час на суахілі </a:t>
            </a:r>
            <a:r>
              <a:rPr lang="en-US" dirty="0"/>
              <a:t>4</a:t>
            </a:r>
            <a:r>
              <a:rPr lang="uk-UA" dirty="0"/>
              <a:t>.</a:t>
            </a:r>
            <a:r>
              <a:rPr lang="en-US" dirty="0"/>
              <a:t>30</a:t>
            </a:r>
            <a:r>
              <a:rPr lang="uk-UA" dirty="0"/>
              <a:t> першої половини дня </a:t>
            </a:r>
          </a:p>
          <a:p>
            <a:pPr marL="0" indent="0">
              <a:buNone/>
            </a:pPr>
            <a:r>
              <a:rPr lang="uk-UA" dirty="0"/>
              <a:t>Час у європейській системі – </a:t>
            </a:r>
            <a:r>
              <a:rPr lang="en-US" dirty="0"/>
              <a:t>10</a:t>
            </a:r>
            <a:r>
              <a:rPr lang="uk-UA" dirty="0"/>
              <a:t>.</a:t>
            </a:r>
            <a:r>
              <a:rPr lang="en-US" dirty="0"/>
              <a:t>30</a:t>
            </a:r>
          </a:p>
          <a:p>
            <a:pPr marL="0" indent="0">
              <a:buNone/>
            </a:pPr>
            <a:r>
              <a:rPr lang="uk-UA" dirty="0"/>
              <a:t>Отже, </a:t>
            </a:r>
            <a:r>
              <a:rPr lang="en-US" b="1" dirty="0" err="1"/>
              <a:t>Jumapili</a:t>
            </a:r>
            <a:r>
              <a:rPr lang="en-US" b="1" dirty="0"/>
              <a:t>, </a:t>
            </a:r>
            <a:r>
              <a:rPr lang="en-US" b="1" dirty="0" err="1"/>
              <a:t>saa</a:t>
            </a:r>
            <a:r>
              <a:rPr lang="en-US" b="1" dirty="0"/>
              <a:t> </a:t>
            </a:r>
            <a:r>
              <a:rPr lang="en-US" b="1" dirty="0" err="1"/>
              <a:t>nne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nusu</a:t>
            </a:r>
            <a:r>
              <a:rPr lang="en-US" b="1" dirty="0"/>
              <a:t> </a:t>
            </a:r>
            <a:r>
              <a:rPr lang="en-US" b="1" dirty="0" err="1"/>
              <a:t>asubuhi</a:t>
            </a:r>
            <a:r>
              <a:rPr lang="uk-UA" b="1" dirty="0"/>
              <a:t> = неділя, 10.30</a:t>
            </a:r>
            <a:endParaRPr lang="en-US" b="1" dirty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8037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192"/>
            <a:ext cx="6928349" cy="503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8392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dirty="0">
                <a:solidFill>
                  <a:srgbClr val="696464"/>
                </a:solidFill>
              </a:rPr>
              <a:t>Завдання 3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uk-UA" b="1" dirty="0"/>
              <a:t>Понеділок, 0.15</a:t>
            </a:r>
          </a:p>
          <a:p>
            <a:pPr marL="0" indent="0">
              <a:buNone/>
            </a:pPr>
            <a:r>
              <a:rPr lang="uk-UA" dirty="0"/>
              <a:t>0.15 за європейським форматом дорівнює 6.15 другої половини дня на суахілі </a:t>
            </a:r>
            <a:r>
              <a:rPr lang="en-US" dirty="0"/>
              <a:t>(</a:t>
            </a:r>
            <a:r>
              <a:rPr lang="uk-UA" dirty="0"/>
              <a:t>це ще неділя</a:t>
            </a:r>
            <a:r>
              <a:rPr lang="en-US" dirty="0"/>
              <a:t>) </a:t>
            </a:r>
            <a:r>
              <a:rPr lang="uk-UA" dirty="0"/>
              <a:t>(0.15 – 6)</a:t>
            </a:r>
          </a:p>
          <a:p>
            <a:pPr marL="0" indent="0">
              <a:buNone/>
            </a:pPr>
            <a:r>
              <a:rPr lang="uk-UA" dirty="0"/>
              <a:t>Отже, </a:t>
            </a:r>
            <a:r>
              <a:rPr lang="uk-UA" b="1" dirty="0"/>
              <a:t>понеділок, 0.15 = </a:t>
            </a:r>
            <a:r>
              <a:rPr lang="en-US" b="1" dirty="0" err="1"/>
              <a:t>jumapili</a:t>
            </a:r>
            <a:r>
              <a:rPr lang="uk-UA" b="1" dirty="0"/>
              <a:t>, </a:t>
            </a:r>
            <a:r>
              <a:rPr lang="en-US" b="1" dirty="0" err="1"/>
              <a:t>saa</a:t>
            </a:r>
            <a:r>
              <a:rPr lang="en-US" b="1" dirty="0"/>
              <a:t> </a:t>
            </a:r>
            <a:r>
              <a:rPr lang="en-US" b="1" dirty="0" err="1"/>
              <a:t>sita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robu</a:t>
            </a:r>
            <a:r>
              <a:rPr lang="en-US" b="1" dirty="0"/>
              <a:t> </a:t>
            </a:r>
            <a:r>
              <a:rPr lang="en-US" b="1" dirty="0" err="1"/>
              <a:t>usiku</a:t>
            </a:r>
            <a:r>
              <a:rPr lang="en-US" b="1" dirty="0"/>
              <a:t>.</a:t>
            </a:r>
            <a:endParaRPr lang="uk-UA" b="1" dirty="0"/>
          </a:p>
          <a:p>
            <a:pPr marL="0" indent="0">
              <a:buNone/>
            </a:pPr>
            <a:r>
              <a:rPr lang="uk-UA" dirty="0"/>
              <a:t>2. </a:t>
            </a:r>
            <a:r>
              <a:rPr lang="uk-UA" b="1" dirty="0"/>
              <a:t>Понеділок, 22.00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22</a:t>
            </a:r>
            <a:r>
              <a:rPr lang="uk-UA" dirty="0"/>
              <a:t>.</a:t>
            </a:r>
            <a:r>
              <a:rPr lang="en-US" dirty="0"/>
              <a:t>00</a:t>
            </a:r>
            <a:r>
              <a:rPr lang="uk-UA" dirty="0"/>
              <a:t> за європейським форматом дорівнює </a:t>
            </a:r>
            <a:r>
              <a:rPr lang="en-US" dirty="0"/>
              <a:t>4</a:t>
            </a:r>
            <a:r>
              <a:rPr lang="uk-UA" dirty="0"/>
              <a:t>.</a:t>
            </a:r>
            <a:r>
              <a:rPr lang="en-US" dirty="0"/>
              <a:t>00</a:t>
            </a:r>
            <a:r>
              <a:rPr lang="uk-UA" dirty="0"/>
              <a:t> другої половини дня на суахілі (</a:t>
            </a:r>
            <a:r>
              <a:rPr lang="en-US" dirty="0"/>
              <a:t>22</a:t>
            </a:r>
            <a:r>
              <a:rPr lang="uk-UA" dirty="0"/>
              <a:t>.</a:t>
            </a:r>
            <a:r>
              <a:rPr lang="en-US" dirty="0"/>
              <a:t>00</a:t>
            </a:r>
            <a:r>
              <a:rPr lang="uk-UA" dirty="0"/>
              <a:t> – 6)</a:t>
            </a:r>
          </a:p>
          <a:p>
            <a:pPr marL="0" indent="0">
              <a:buNone/>
            </a:pPr>
            <a:r>
              <a:rPr lang="uk-UA" dirty="0"/>
              <a:t>Понеділок – третій день тижня, три – </a:t>
            </a:r>
            <a:r>
              <a:rPr lang="en-US" dirty="0" err="1"/>
              <a:t>tatu</a:t>
            </a:r>
            <a:r>
              <a:rPr lang="en-US" dirty="0"/>
              <a:t>, </a:t>
            </a:r>
            <a:r>
              <a:rPr lang="uk-UA" dirty="0"/>
              <a:t>отже, </a:t>
            </a:r>
            <a:r>
              <a:rPr lang="en-US" dirty="0" err="1"/>
              <a:t>jumatatu</a:t>
            </a:r>
            <a:r>
              <a:rPr lang="uk-UA" dirty="0"/>
              <a:t>  - понеділок</a:t>
            </a:r>
            <a:endParaRPr lang="en-US" dirty="0"/>
          </a:p>
          <a:p>
            <a:pPr marL="0" indent="0">
              <a:buNone/>
            </a:pPr>
            <a:r>
              <a:rPr lang="uk-UA" dirty="0"/>
              <a:t>Отже, </a:t>
            </a:r>
            <a:r>
              <a:rPr lang="uk-UA" b="1" dirty="0"/>
              <a:t>понеділок, 22.00 = </a:t>
            </a:r>
            <a:r>
              <a:rPr lang="en-US" b="1" dirty="0" err="1"/>
              <a:t>jumatatu</a:t>
            </a:r>
            <a:r>
              <a:rPr lang="uk-UA" b="1" dirty="0"/>
              <a:t>, </a:t>
            </a:r>
            <a:r>
              <a:rPr lang="en-US" b="1" dirty="0" err="1"/>
              <a:t>saa</a:t>
            </a:r>
            <a:r>
              <a:rPr lang="en-US" b="1" dirty="0"/>
              <a:t> </a:t>
            </a:r>
            <a:r>
              <a:rPr lang="en-US" b="1" dirty="0" err="1"/>
              <a:t>nne</a:t>
            </a:r>
            <a:r>
              <a:rPr lang="en-US" b="1" dirty="0"/>
              <a:t> </a:t>
            </a:r>
            <a:r>
              <a:rPr lang="en-US" b="1" dirty="0" err="1"/>
              <a:t>usiku</a:t>
            </a:r>
            <a:r>
              <a:rPr lang="en-US" b="1" dirty="0"/>
              <a:t>.</a:t>
            </a:r>
            <a:endParaRPr lang="uk-UA" b="1" dirty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13103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5486"/>
            <a:ext cx="7151225" cy="4732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27584" y="267494"/>
            <a:ext cx="216024" cy="267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287949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7494"/>
            <a:ext cx="7961303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4112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215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/>
              <a:t>Розв'язок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7016663"/>
              </p:ext>
            </p:extLst>
          </p:nvPr>
        </p:nvGraphicFramePr>
        <p:xfrm>
          <a:off x="467544" y="627534"/>
          <a:ext cx="8291512" cy="415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uk-UA" dirty="0"/>
                        <a:t>Іменники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Однина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Множина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дитина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Істоти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діти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Істоти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король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королі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Неістоти: група 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Неістоти: група 1</a:t>
                      </a: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острів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Неістоти: група 2</a:t>
                      </a: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острови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Неістоти: група 2</a:t>
                      </a: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98364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215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6749748"/>
              </p:ext>
            </p:extLst>
          </p:nvPr>
        </p:nvGraphicFramePr>
        <p:xfrm>
          <a:off x="323528" y="123478"/>
          <a:ext cx="8291512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uk-UA" dirty="0"/>
                        <a:t>Прикметники</a:t>
                      </a:r>
                    </a:p>
                    <a:p>
                      <a:pPr algn="ctr"/>
                      <a:endParaRPr lang="uk-UA" dirty="0"/>
                    </a:p>
                    <a:p>
                      <a:pPr algn="ctr"/>
                      <a:r>
                        <a:rPr lang="uk-UA" dirty="0"/>
                        <a:t>ГАРНИЙ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Однина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Множина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дитина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zuri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діти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zuri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король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королі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zuri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zuri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острів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zuri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острови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zuri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62339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215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09753108"/>
              </p:ext>
            </p:extLst>
          </p:nvPr>
        </p:nvGraphicFramePr>
        <p:xfrm>
          <a:off x="323528" y="123478"/>
          <a:ext cx="8291512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uk-UA" dirty="0"/>
                        <a:t>Прикметники</a:t>
                      </a:r>
                    </a:p>
                    <a:p>
                      <a:pPr algn="ctr"/>
                      <a:endParaRPr lang="uk-UA" dirty="0"/>
                    </a:p>
                    <a:p>
                      <a:pPr algn="ctr"/>
                      <a:r>
                        <a:rPr lang="uk-UA" dirty="0"/>
                        <a:t>ДОВГИЙ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Однина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Множина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дитина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refu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діти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refu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король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королі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refu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refu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острів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ki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refu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острови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refu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94397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215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37860692"/>
              </p:ext>
            </p:extLst>
          </p:nvPr>
        </p:nvGraphicFramePr>
        <p:xfrm>
          <a:off x="323528" y="123478"/>
          <a:ext cx="8291512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uk-UA" dirty="0"/>
                        <a:t>Прикметники</a:t>
                      </a:r>
                    </a:p>
                    <a:p>
                      <a:pPr algn="ctr"/>
                      <a:endParaRPr lang="uk-UA" dirty="0"/>
                    </a:p>
                    <a:p>
                      <a:pPr algn="ctr"/>
                      <a:r>
                        <a:rPr lang="uk-UA" dirty="0"/>
                        <a:t>ВЕЛИКИЙ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Однина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Множина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дитина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kubwa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діти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kubwa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король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королі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kubwa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kubwa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острів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ki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kubwa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острови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kubwa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4425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215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04513879"/>
              </p:ext>
            </p:extLst>
          </p:nvPr>
        </p:nvGraphicFramePr>
        <p:xfrm>
          <a:off x="323528" y="123478"/>
          <a:ext cx="8291512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uk-UA" dirty="0"/>
                        <a:t>Прикметники</a:t>
                      </a:r>
                    </a:p>
                    <a:p>
                      <a:pPr algn="ctr"/>
                      <a:endParaRPr lang="uk-UA" dirty="0"/>
                    </a:p>
                    <a:p>
                      <a:pPr algn="ctr"/>
                      <a:r>
                        <a:rPr lang="uk-UA" dirty="0"/>
                        <a:t>МАЛИЙ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Однина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Множина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дитина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dogo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діти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dogo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король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королі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dogo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dogo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острів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ki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dogo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острови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dogo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9994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215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98902730"/>
              </p:ext>
            </p:extLst>
          </p:nvPr>
        </p:nvGraphicFramePr>
        <p:xfrm>
          <a:off x="323528" y="123478"/>
          <a:ext cx="8291512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uk-UA" dirty="0"/>
                        <a:t>Прикметники</a:t>
                      </a:r>
                    </a:p>
                    <a:p>
                      <a:pPr algn="ctr"/>
                      <a:endParaRPr lang="uk-UA" dirty="0"/>
                    </a:p>
                    <a:p>
                      <a:pPr algn="ctr"/>
                      <a:r>
                        <a:rPr lang="uk-UA" dirty="0"/>
                        <a:t>ПОГАНИЙ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Однина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Множина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дитина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baya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діти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baya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король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королі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baya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baya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острів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ki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baya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острови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baya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6666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215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58029288"/>
              </p:ext>
            </p:extLst>
          </p:nvPr>
        </p:nvGraphicFramePr>
        <p:xfrm>
          <a:off x="323528" y="123478"/>
          <a:ext cx="8291512" cy="4961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uk-UA" dirty="0"/>
                        <a:t>Дієслова</a:t>
                      </a:r>
                    </a:p>
                    <a:p>
                      <a:pPr algn="ctr"/>
                      <a:endParaRPr lang="uk-UA" dirty="0"/>
                    </a:p>
                    <a:p>
                      <a:pPr algn="ctr"/>
                      <a:r>
                        <a:rPr lang="uk-UA" dirty="0"/>
                        <a:t>МАТИ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Однина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Множина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дитина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uk-UA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діти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9384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король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королі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uk-UA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острів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ki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uk-UA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острови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306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0" t="15938" r="25417" b="24218"/>
          <a:stretch/>
        </p:blipFill>
        <p:spPr bwMode="auto">
          <a:xfrm>
            <a:off x="179512" y="123478"/>
            <a:ext cx="6675120" cy="437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2" t="13281" r="68561" b="48750"/>
          <a:stretch/>
        </p:blipFill>
        <p:spPr bwMode="auto">
          <a:xfrm>
            <a:off x="5148064" y="771550"/>
            <a:ext cx="1010365" cy="2777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19"/>
          <a:stretch/>
        </p:blipFill>
        <p:spPr bwMode="auto">
          <a:xfrm>
            <a:off x="6444208" y="592611"/>
            <a:ext cx="1341636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05744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215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71065356"/>
              </p:ext>
            </p:extLst>
          </p:nvPr>
        </p:nvGraphicFramePr>
        <p:xfrm>
          <a:off x="323528" y="123478"/>
          <a:ext cx="8291512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uk-UA" dirty="0"/>
                        <a:t>Предикативні прислівники</a:t>
                      </a:r>
                    </a:p>
                    <a:p>
                      <a:pPr algn="ctr"/>
                      <a:endParaRPr lang="uk-UA" dirty="0"/>
                    </a:p>
                    <a:p>
                      <a:pPr algn="ctr"/>
                      <a:r>
                        <a:rPr lang="uk-UA" dirty="0"/>
                        <a:t>БУТИ</a:t>
                      </a:r>
                      <a:r>
                        <a:rPr lang="uk-UA" baseline="0" dirty="0"/>
                        <a:t> </a:t>
                      </a:r>
                      <a:r>
                        <a:rPr lang="uk-UA" dirty="0"/>
                        <a:t>ДОСТАТНІМ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Однина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b="1" dirty="0"/>
                        <a:t>Множина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дитина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nastosha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діти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nastosha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tu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чоловіки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король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wa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falme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королі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nastosha</a:t>
                      </a:r>
                      <a:endParaRPr lang="uk-UA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річки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nastosha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wavuli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парасольки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mi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fuko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сумки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острів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ki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nastosha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siwa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острови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nastosha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azi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картоплини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ijiko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ложка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en-US" dirty="0" err="1">
                          <a:latin typeface="Times New Roman" pitchFamily="18" charset="0"/>
                          <a:cs typeface="Times New Roman" pitchFamily="18" charset="0"/>
                        </a:rPr>
                        <a:t>jiko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latin typeface="Times New Roman" pitchFamily="18" charset="0"/>
                          <a:cs typeface="Times New Roman" pitchFamily="18" charset="0"/>
                        </a:rPr>
                        <a:t>ложки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6514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421555"/>
          </a:xfrm>
        </p:spPr>
        <p:txBody>
          <a:bodyPr>
            <a:noAutofit/>
          </a:bodyPr>
          <a:lstStyle/>
          <a:p>
            <a:r>
              <a:rPr lang="uk-UA" sz="2400" dirty="0"/>
              <a:t>Завдання 1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627534"/>
            <a:ext cx="8050088" cy="38873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Watoto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wadogo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wana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vijiko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vizuri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Малі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гарні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ложки.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Mwavuli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mrefu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unatosha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Довгої парасольки достатньо.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Kiazi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kibaya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kina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mfuko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mzuri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Погана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картоплина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гарну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сумку.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Wafalme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wazuri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wanatosha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Гарних королів достатньо.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Kisiwa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kirefu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kina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mito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mibaya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Довгий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острів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погані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річки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Vijiko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vina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mifuko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mirefu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Ложки мають довгі сумки.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uk-UA" dirty="0"/>
              <a:t>Завдання 2</a:t>
            </a:r>
          </a:p>
          <a:p>
            <a:pPr marL="0" indent="0">
              <a:buNone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Принц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kuu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Принци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wa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kuu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9936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Дякую за увагу!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dirty="0"/>
              <a:t>Asante! </a:t>
            </a:r>
          </a:p>
          <a:p>
            <a:pPr marL="0" indent="0" algn="ctr">
              <a:buNone/>
            </a:pPr>
            <a:r>
              <a:rPr lang="en-AU" dirty="0" err="1"/>
              <a:t>Kwa</a:t>
            </a:r>
            <a:r>
              <a:rPr lang="en-AU" dirty="0"/>
              <a:t> </a:t>
            </a:r>
            <a:r>
              <a:rPr lang="en-AU" dirty="0" err="1"/>
              <a:t>heri</a:t>
            </a:r>
            <a:r>
              <a:rPr lang="en-AU" dirty="0"/>
              <a:t>!</a:t>
            </a:r>
          </a:p>
          <a:p>
            <a:pPr marL="0" indent="0" algn="ctr">
              <a:buNone/>
            </a:pP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9702"/>
            <a:ext cx="4642842" cy="260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473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8" r="11517"/>
          <a:stretch/>
        </p:blipFill>
        <p:spPr bwMode="auto">
          <a:xfrm>
            <a:off x="1547664" y="0"/>
            <a:ext cx="5652120" cy="5069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72200" y="0"/>
            <a:ext cx="864096" cy="2674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700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5486"/>
            <a:ext cx="7124115" cy="4336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69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833"/>
            <a:ext cx="3240360" cy="483518"/>
          </a:xfrm>
        </p:spPr>
        <p:txBody>
          <a:bodyPr>
            <a:noAutofit/>
          </a:bodyPr>
          <a:lstStyle/>
          <a:p>
            <a:pPr algn="ctr"/>
            <a:r>
              <a:rPr lang="uk-UA" sz="1200" b="1" dirty="0">
                <a:solidFill>
                  <a:schemeClr val="tx1"/>
                </a:solidFill>
              </a:rPr>
              <a:t>Завдання 1 </a:t>
            </a:r>
            <a:r>
              <a:rPr lang="uk-UA" sz="1200" dirty="0">
                <a:solidFill>
                  <a:schemeClr val="tx1"/>
                </a:solidFill>
              </a:rPr>
              <a:t>Пояснивши, перекладіть українською мовою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9" t="8874" r="28274"/>
          <a:stretch/>
        </p:blipFill>
        <p:spPr bwMode="auto">
          <a:xfrm>
            <a:off x="13058" y="483518"/>
            <a:ext cx="3238177" cy="4659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" r="4781"/>
          <a:stretch/>
        </p:blipFill>
        <p:spPr bwMode="auto">
          <a:xfrm>
            <a:off x="3126347" y="459027"/>
            <a:ext cx="6017653" cy="4013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74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8316"/>
            <a:ext cx="7772400" cy="857250"/>
          </a:xfrm>
        </p:spPr>
        <p:txBody>
          <a:bodyPr/>
          <a:lstStyle/>
          <a:p>
            <a:pPr algn="ctr"/>
            <a:r>
              <a:rPr lang="uk-UA" dirty="0"/>
              <a:t>Розв'язок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638" y="883681"/>
            <a:ext cx="2160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62" y="1491630"/>
            <a:ext cx="814881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85769"/>
            <a:ext cx="3718882" cy="37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659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5" t="23437" r="25242" b="13437"/>
          <a:stretch/>
        </p:blipFill>
        <p:spPr bwMode="auto">
          <a:xfrm>
            <a:off x="899592" y="267494"/>
            <a:ext cx="6912768" cy="470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661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6" t="20469" r="24714" b="37812"/>
          <a:stretch/>
        </p:blipFill>
        <p:spPr bwMode="auto">
          <a:xfrm>
            <a:off x="467544" y="23804"/>
            <a:ext cx="6800850" cy="305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6" t="10312" r="24626" b="64688"/>
          <a:stretch/>
        </p:blipFill>
        <p:spPr bwMode="auto">
          <a:xfrm>
            <a:off x="410394" y="3074664"/>
            <a:ext cx="6858000" cy="182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71426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1073</TotalTime>
  <Words>1116</Words>
  <Application>Microsoft Office PowerPoint</Application>
  <PresentationFormat>On-screen Show (16:9)</PresentationFormat>
  <Paragraphs>541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Прикладна лінгвістика</vt:lpstr>
      <vt:lpstr>PowerPoint Presentation</vt:lpstr>
      <vt:lpstr>PowerPoint Presentation</vt:lpstr>
      <vt:lpstr>PowerPoint Presentation</vt:lpstr>
      <vt:lpstr>PowerPoint Presentation</vt:lpstr>
      <vt:lpstr>Завдання 1 Пояснивши, перекладіть українською мовою</vt:lpstr>
      <vt:lpstr>Розв'язок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,,,,,,,,,,,,,,,,,,,,,,,,,,,,,,,,,,,,,, </vt:lpstr>
      <vt:lpstr>Розв'язок </vt:lpstr>
      <vt:lpstr>Розв'язок </vt:lpstr>
      <vt:lpstr>PowerPoint Presentation</vt:lpstr>
      <vt:lpstr>Завдання 2</vt:lpstr>
      <vt:lpstr>Завдання 3</vt:lpstr>
      <vt:lpstr>PowerPoint Presentation</vt:lpstr>
      <vt:lpstr>PowerPoint Presentation</vt:lpstr>
      <vt:lpstr>Розв'язок </vt:lpstr>
      <vt:lpstr> </vt:lpstr>
      <vt:lpstr> </vt:lpstr>
      <vt:lpstr> </vt:lpstr>
      <vt:lpstr> </vt:lpstr>
      <vt:lpstr> </vt:lpstr>
      <vt:lpstr> </vt:lpstr>
      <vt:lpstr> </vt:lpstr>
      <vt:lpstr>Завдання 1</vt:lpstr>
      <vt:lpstr>Дякую за увагу!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Anna Skorofatova</cp:lastModifiedBy>
  <cp:revision>204</cp:revision>
  <dcterms:created xsi:type="dcterms:W3CDTF">2022-01-30T18:39:06Z</dcterms:created>
  <dcterms:modified xsi:type="dcterms:W3CDTF">2024-06-17T11:46:20Z</dcterms:modified>
</cp:coreProperties>
</file>