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70ABE73D-5249-4531-B79E-08E534906039}" type="datetimeFigureOut">
              <a:rPr lang="en-US" smtClean="0"/>
              <a:t>6/12/2024</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370661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126024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3209001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A4EBDD2B-893C-42D2-890B-940729F8F753}"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84185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2078147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0ABE73D-5249-4531-B79E-08E534906039}" type="datetimeFigureOut">
              <a:rPr lang="en-US" smtClean="0"/>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152858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0ABE73D-5249-4531-B79E-08E534906039}" type="datetimeFigureOut">
              <a:rPr lang="en-US" smtClean="0"/>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659112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ABE73D-5249-4531-B79E-08E534906039}" type="datetimeFigureOut">
              <a:rPr lang="en-US" smtClean="0"/>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2125912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70ABE73D-5249-4531-B79E-08E534906039}" type="datetimeFigureOut">
              <a:rPr lang="en-US" smtClean="0"/>
              <a:t>6/12/2024</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3399152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ABE73D-5249-4531-B79E-08E534906039}" type="datetimeFigureOut">
              <a:rPr lang="en-US" smtClean="0"/>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441883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70ABE73D-5249-4531-B79E-08E534906039}" type="datetimeFigureOut">
              <a:rPr lang="en-US" smtClean="0"/>
              <a:t>6/12/2024</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2827651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526767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0ABE73D-5249-4531-B79E-08E534906039}" type="datetimeFigureOut">
              <a:rPr lang="en-US" smtClean="0"/>
              <a:t>6/12/2024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333640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ABE73D-5249-4531-B79E-08E534906039}" type="datetimeFigureOut">
              <a:rPr lang="en-US" smtClean="0"/>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3576829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ABE73D-5249-4531-B79E-08E534906039}" type="datetimeFigureOut">
              <a:rPr lang="en-US" smtClean="0"/>
              <a:t>6/12/2024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3413516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700067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ABE73D-5249-4531-B79E-08E534906039}"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BDD2B-893C-42D2-890B-940729F8F753}" type="slidenum">
              <a:rPr lang="en-US" smtClean="0"/>
              <a:t>‹#›</a:t>
            </a:fld>
            <a:endParaRPr lang="en-US"/>
          </a:p>
        </p:txBody>
      </p:sp>
    </p:spTree>
    <p:extLst>
      <p:ext uri="{BB962C8B-B14F-4D97-AF65-F5344CB8AC3E}">
        <p14:creationId xmlns:p14="http://schemas.microsoft.com/office/powerpoint/2010/main" val="2024309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0ABE73D-5249-4531-B79E-08E534906039}" type="datetimeFigureOut">
              <a:rPr lang="en-US" smtClean="0"/>
              <a:t>6/12/2024</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4EBDD2B-893C-42D2-890B-940729F8F753}" type="slidenum">
              <a:rPr lang="en-US" smtClean="0"/>
              <a:t>‹#›</a:t>
            </a:fld>
            <a:endParaRPr lang="en-US"/>
          </a:p>
        </p:txBody>
      </p:sp>
    </p:spTree>
    <p:extLst>
      <p:ext uri="{BB962C8B-B14F-4D97-AF65-F5344CB8AC3E}">
        <p14:creationId xmlns:p14="http://schemas.microsoft.com/office/powerpoint/2010/main" val="194078705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BAB92-528F-4FE6-A7FA-2DB6CA780D42}"/>
              </a:ext>
            </a:extLst>
          </p:cNvPr>
          <p:cNvSpPr>
            <a:spLocks noGrp="1"/>
          </p:cNvSpPr>
          <p:nvPr>
            <p:ph type="ctrTitle"/>
          </p:nvPr>
        </p:nvSpPr>
        <p:spPr/>
        <p:txBody>
          <a:bodyPr/>
          <a:lstStyle/>
          <a:p>
            <a:r>
              <a:rPr lang="en-US" dirty="0"/>
              <a:t>Business meetings for </a:t>
            </a:r>
            <a:r>
              <a:rPr lang="en-US" dirty="0" err="1"/>
              <a:t>esp</a:t>
            </a:r>
            <a:r>
              <a:rPr lang="en-US" dirty="0"/>
              <a:t> students</a:t>
            </a:r>
          </a:p>
        </p:txBody>
      </p:sp>
      <p:sp>
        <p:nvSpPr>
          <p:cNvPr id="3" name="Subtitle 2">
            <a:extLst>
              <a:ext uri="{FF2B5EF4-FFF2-40B4-BE49-F238E27FC236}">
                <a16:creationId xmlns:a16="http://schemas.microsoft.com/office/drawing/2014/main" id="{8184BF89-E0DE-447D-9DB9-398482D17A9C}"/>
              </a:ext>
            </a:extLst>
          </p:cNvPr>
          <p:cNvSpPr>
            <a:spLocks noGrp="1"/>
          </p:cNvSpPr>
          <p:nvPr>
            <p:ph type="subTitle" idx="1"/>
          </p:nvPr>
        </p:nvSpPr>
        <p:spPr>
          <a:xfrm>
            <a:off x="1371600" y="3632201"/>
            <a:ext cx="9448800" cy="975658"/>
          </a:xfrm>
        </p:spPr>
        <p:txBody>
          <a:bodyPr>
            <a:no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Hanna Kolosova</a:t>
            </a:r>
            <a:r>
              <a:rPr lang="uk-UA" sz="1400" dirty="0">
                <a:latin typeface="Calibri" panose="020F0502020204030204" pitchFamily="34" charset="0"/>
                <a:ea typeface="Calibri" panose="020F0502020204030204" pitchFamily="34" charset="0"/>
                <a:cs typeface="Calibri" panose="020F0502020204030204" pitchFamily="34" charset="0"/>
              </a:rPr>
              <a:t> </a:t>
            </a:r>
          </a:p>
          <a:p>
            <a:r>
              <a:rPr lang="en-US" sz="1400" dirty="0">
                <a:latin typeface="Calibri" panose="020F0502020204030204" pitchFamily="34" charset="0"/>
                <a:ea typeface="Calibri" panose="020F0502020204030204" pitchFamily="34" charset="0"/>
                <a:cs typeface="Calibri" panose="020F0502020204030204" pitchFamily="34" charset="0"/>
              </a:rPr>
              <a:t>Ph.D., Associate Professor, Department of English language for Humanities, </a:t>
            </a:r>
            <a:endParaRPr lang="uk-UA" sz="1400" dirty="0">
              <a:latin typeface="Calibri" panose="020F0502020204030204" pitchFamily="34" charset="0"/>
              <a:ea typeface="Calibri" panose="020F0502020204030204" pitchFamily="34" charset="0"/>
              <a:cs typeface="Calibri" panose="020F0502020204030204" pitchFamily="34" charset="0"/>
            </a:endParaRPr>
          </a:p>
          <a:p>
            <a:r>
              <a:rPr lang="en-US" sz="1400" dirty="0">
                <a:latin typeface="Calibri" panose="020F0502020204030204" pitchFamily="34" charset="0"/>
                <a:ea typeface="Calibri" panose="020F0502020204030204" pitchFamily="34" charset="0"/>
                <a:cs typeface="Calibri" panose="020F0502020204030204" pitchFamily="34" charset="0"/>
              </a:rPr>
              <a:t>FL, </a:t>
            </a:r>
            <a:r>
              <a:rPr lang="uk-UA" sz="1400" dirty="0">
                <a:latin typeface="Calibri" panose="020F0502020204030204" pitchFamily="34" charset="0"/>
                <a:ea typeface="Calibri" panose="020F0502020204030204" pitchFamily="34" charset="0"/>
                <a:cs typeface="Calibri" panose="020F0502020204030204" pitchFamily="34" charset="0"/>
              </a:rPr>
              <a:t> </a:t>
            </a:r>
            <a:r>
              <a:rPr lang="en-US" sz="1400" dirty="0">
                <a:latin typeface="Calibri" panose="020F0502020204030204" pitchFamily="34" charset="0"/>
                <a:ea typeface="Calibri" panose="020F0502020204030204" pitchFamily="34" charset="0"/>
                <a:cs typeface="Calibri" panose="020F0502020204030204" pitchFamily="34" charset="0"/>
              </a:rPr>
              <a:t>Igor Sikorsky Kyiv Polytechnic Institute</a:t>
            </a:r>
            <a:endParaRPr lang="en-US" sz="1400" dirty="0"/>
          </a:p>
        </p:txBody>
      </p:sp>
    </p:spTree>
    <p:extLst>
      <p:ext uri="{BB962C8B-B14F-4D97-AF65-F5344CB8AC3E}">
        <p14:creationId xmlns:p14="http://schemas.microsoft.com/office/powerpoint/2010/main" val="1865315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87524C3-5B5B-47E0-8A0E-6F52E7A86C69}"/>
              </a:ext>
            </a:extLst>
          </p:cNvPr>
          <p:cNvSpPr>
            <a:spLocks noGrp="1"/>
          </p:cNvSpPr>
          <p:nvPr>
            <p:ph type="title"/>
          </p:nvPr>
        </p:nvSpPr>
        <p:spPr/>
        <p:txBody>
          <a:bodyPr>
            <a:normAutofit fontScale="90000"/>
          </a:bodyPr>
          <a:lstStyle/>
          <a:p>
            <a:r>
              <a:rPr lang="en-US" dirty="0"/>
              <a:t>Tips for Effective Meeting Management</a:t>
            </a:r>
            <a:br>
              <a:rPr lang="en-US" dirty="0"/>
            </a:br>
            <a:r>
              <a:rPr lang="en-US" sz="3100" b="1" dirty="0"/>
              <a:t>True or false?</a:t>
            </a:r>
          </a:p>
        </p:txBody>
      </p:sp>
      <p:sp>
        <p:nvSpPr>
          <p:cNvPr id="6" name="Content Placeholder 5">
            <a:extLst>
              <a:ext uri="{FF2B5EF4-FFF2-40B4-BE49-F238E27FC236}">
                <a16:creationId xmlns:a16="http://schemas.microsoft.com/office/drawing/2014/main" id="{670708C7-FF05-4B76-A66C-1D1CC9E5E883}"/>
              </a:ext>
            </a:extLst>
          </p:cNvPr>
          <p:cNvSpPr>
            <a:spLocks noGrp="1"/>
          </p:cNvSpPr>
          <p:nvPr>
            <p:ph idx="1"/>
          </p:nvPr>
        </p:nvSpPr>
        <p:spPr/>
        <p:txBody>
          <a:bodyPr>
            <a:normAutofit fontScale="77500" lnSpcReduction="20000"/>
          </a:bodyPr>
          <a:lstStyle/>
          <a:p>
            <a:pPr marL="0" indent="0">
              <a:buNone/>
            </a:pPr>
            <a:r>
              <a:rPr lang="en-US" dirty="0"/>
              <a:t>1) The average manager spends less than 12 hours a week for meetings.</a:t>
            </a:r>
          </a:p>
          <a:p>
            <a:pPr marL="0" indent="0">
              <a:buNone/>
            </a:pPr>
            <a:r>
              <a:rPr lang="en-US" dirty="0"/>
              <a:t>2) It is very important to set clear objectives and create definite agenda to make the meeting more productive.</a:t>
            </a:r>
          </a:p>
          <a:p>
            <a:pPr marL="0" indent="0">
              <a:buNone/>
            </a:pPr>
            <a:r>
              <a:rPr lang="en-US" dirty="0"/>
              <a:t>3) The agenda of the meeting should include a brief description of every employee’s working duties.</a:t>
            </a:r>
          </a:p>
          <a:p>
            <a:pPr marL="0" indent="0">
              <a:buNone/>
            </a:pPr>
            <a:r>
              <a:rPr lang="en-US" dirty="0"/>
              <a:t>4) Elon Musk demands from his employees to be strictly prepared for the meetings.</a:t>
            </a:r>
          </a:p>
          <a:p>
            <a:pPr marL="0" indent="0">
              <a:buNone/>
            </a:pPr>
            <a:r>
              <a:rPr lang="en-US" dirty="0"/>
              <a:t>5) If it is possible to invite fewer people to the meeting, it might result in the growth of productivity.</a:t>
            </a:r>
          </a:p>
          <a:p>
            <a:pPr marL="0" indent="0">
              <a:buNone/>
            </a:pPr>
            <a:r>
              <a:rPr lang="en-US" dirty="0"/>
              <a:t>6) Creativity and active participation of employees during meetings can lead to a decrease in productivity and wastage of time.</a:t>
            </a:r>
          </a:p>
          <a:p>
            <a:pPr marL="0" indent="0">
              <a:buNone/>
            </a:pPr>
            <a:r>
              <a:rPr lang="en-US" dirty="0"/>
              <a:t>7) In order to prevent multitasking, it is better to refuse the usage of phones and computers during meetings if it is possible.</a:t>
            </a:r>
          </a:p>
          <a:p>
            <a:pPr marL="0" indent="0">
              <a:buNone/>
            </a:pPr>
            <a:r>
              <a:rPr lang="en-US" dirty="0"/>
              <a:t>8) The productive meeting should last longer than an hour.</a:t>
            </a:r>
          </a:p>
          <a:p>
            <a:pPr marL="0" indent="0">
              <a:buNone/>
            </a:pPr>
            <a:r>
              <a:rPr lang="en-US" dirty="0"/>
              <a:t>9) It is widely spread for employees to leave the same meeting with different interpretations of what was discussed.</a:t>
            </a:r>
          </a:p>
          <a:p>
            <a:endParaRPr lang="en-US" dirty="0"/>
          </a:p>
        </p:txBody>
      </p:sp>
    </p:spTree>
    <p:extLst>
      <p:ext uri="{BB962C8B-B14F-4D97-AF65-F5344CB8AC3E}">
        <p14:creationId xmlns:p14="http://schemas.microsoft.com/office/powerpoint/2010/main" val="2477136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91BD7-26FB-42B7-BF3A-3A34321A3FA0}"/>
              </a:ext>
            </a:extLst>
          </p:cNvPr>
          <p:cNvSpPr>
            <a:spLocks noGrp="1"/>
          </p:cNvSpPr>
          <p:nvPr>
            <p:ph type="title"/>
          </p:nvPr>
        </p:nvSpPr>
        <p:spPr/>
        <p:txBody>
          <a:bodyPr/>
          <a:lstStyle/>
          <a:p>
            <a:r>
              <a:rPr lang="en-US" dirty="0"/>
              <a:t>Business Meeting. discussion</a:t>
            </a:r>
          </a:p>
        </p:txBody>
      </p:sp>
      <p:sp>
        <p:nvSpPr>
          <p:cNvPr id="3" name="Content Placeholder 2">
            <a:extLst>
              <a:ext uri="{FF2B5EF4-FFF2-40B4-BE49-F238E27FC236}">
                <a16:creationId xmlns:a16="http://schemas.microsoft.com/office/drawing/2014/main" id="{4C89864F-5A14-4D4E-88AE-152E77F42DE3}"/>
              </a:ext>
            </a:extLst>
          </p:cNvPr>
          <p:cNvSpPr>
            <a:spLocks noGrp="1"/>
          </p:cNvSpPr>
          <p:nvPr>
            <p:ph idx="1"/>
          </p:nvPr>
        </p:nvSpPr>
        <p:spPr/>
        <p:txBody>
          <a:bodyPr/>
          <a:lstStyle/>
          <a:p>
            <a:pPr marL="0" indent="0">
              <a:buNone/>
            </a:pPr>
            <a:r>
              <a:rPr lang="en-US" sz="1800" i="1" dirty="0"/>
              <a:t>Read about the three situations below. Decide what action you would recommend in each situation. Make short notes about your ideas.</a:t>
            </a:r>
          </a:p>
          <a:p>
            <a:pPr marL="0" indent="0">
              <a:buNone/>
            </a:pPr>
            <a:r>
              <a:rPr lang="en-US" dirty="0"/>
              <a:t>1) Your company has been criticized for the low percentage of female employees. What to do to change the situation?  </a:t>
            </a:r>
          </a:p>
          <a:p>
            <a:pPr marL="0" indent="0">
              <a:buNone/>
            </a:pPr>
            <a:r>
              <a:rPr lang="en-US" dirty="0"/>
              <a:t>2) Your company does not take a very active part in social work. How to improve the situation?</a:t>
            </a:r>
          </a:p>
          <a:p>
            <a:pPr marL="0" indent="0">
              <a:buNone/>
            </a:pPr>
            <a:r>
              <a:rPr lang="en-US" dirty="0"/>
              <a:t>3) The staff loyalty to your company is low at the moment. How to motivate people?</a:t>
            </a:r>
          </a:p>
          <a:p>
            <a:endParaRPr lang="en-US" dirty="0"/>
          </a:p>
        </p:txBody>
      </p:sp>
      <p:pic>
        <p:nvPicPr>
          <p:cNvPr id="6" name="Picture 5">
            <a:extLst>
              <a:ext uri="{FF2B5EF4-FFF2-40B4-BE49-F238E27FC236}">
                <a16:creationId xmlns:a16="http://schemas.microsoft.com/office/drawing/2014/main" id="{7E428056-EC63-4985-A2CF-7875848E67DC}"/>
              </a:ext>
            </a:extLst>
          </p:cNvPr>
          <p:cNvPicPr>
            <a:picLocks noChangeAspect="1"/>
          </p:cNvPicPr>
          <p:nvPr/>
        </p:nvPicPr>
        <p:blipFill>
          <a:blip r:embed="rId2"/>
          <a:stretch>
            <a:fillRect/>
          </a:stretch>
        </p:blipFill>
        <p:spPr>
          <a:xfrm>
            <a:off x="486301" y="3124198"/>
            <a:ext cx="4513798" cy="2531969"/>
          </a:xfrm>
          <a:prstGeom prst="rect">
            <a:avLst/>
          </a:prstGeom>
        </p:spPr>
      </p:pic>
      <p:sp>
        <p:nvSpPr>
          <p:cNvPr id="5" name="Text Placeholder 4">
            <a:extLst>
              <a:ext uri="{FF2B5EF4-FFF2-40B4-BE49-F238E27FC236}">
                <a16:creationId xmlns:a16="http://schemas.microsoft.com/office/drawing/2014/main" id="{E8D692C9-4FAB-4E4A-B99B-F0E39697D3ED}"/>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2992365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49414E-7565-4124-84BA-1405D04A4973}"/>
              </a:ext>
            </a:extLst>
          </p:cNvPr>
          <p:cNvSpPr>
            <a:spLocks noGrp="1"/>
          </p:cNvSpPr>
          <p:nvPr>
            <p:ph type="title"/>
          </p:nvPr>
        </p:nvSpPr>
        <p:spPr/>
        <p:txBody>
          <a:bodyPr/>
          <a:lstStyle/>
          <a:p>
            <a:r>
              <a:rPr lang="en-US" dirty="0"/>
              <a:t>references</a:t>
            </a:r>
          </a:p>
        </p:txBody>
      </p:sp>
      <p:sp>
        <p:nvSpPr>
          <p:cNvPr id="6" name="Content Placeholder 5">
            <a:extLst>
              <a:ext uri="{FF2B5EF4-FFF2-40B4-BE49-F238E27FC236}">
                <a16:creationId xmlns:a16="http://schemas.microsoft.com/office/drawing/2014/main" id="{67580DFA-E156-4306-BAEE-0F3A55EADE32}"/>
              </a:ext>
            </a:extLst>
          </p:cNvPr>
          <p:cNvSpPr>
            <a:spLocks noGrp="1"/>
          </p:cNvSpPr>
          <p:nvPr>
            <p:ph idx="1"/>
          </p:nvPr>
        </p:nvSpPr>
        <p:spPr/>
        <p:txBody>
          <a:bodyPr/>
          <a:lstStyle/>
          <a:p>
            <a:pPr marL="0" indent="0">
              <a:buNone/>
            </a:pPr>
            <a:r>
              <a:rPr lang="en-US" dirty="0"/>
              <a:t>Tips for Effective Meeting Management (2017). – Retrieved from: https://www.scoro.com/blog/tips-for-effective-meeting-management/ </a:t>
            </a:r>
          </a:p>
        </p:txBody>
      </p:sp>
    </p:spTree>
    <p:extLst>
      <p:ext uri="{BB962C8B-B14F-4D97-AF65-F5344CB8AC3E}">
        <p14:creationId xmlns:p14="http://schemas.microsoft.com/office/powerpoint/2010/main" val="3663298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F4DB34A-7F95-4156-8422-77913F2FB240}"/>
              </a:ext>
            </a:extLst>
          </p:cNvPr>
          <p:cNvSpPr>
            <a:spLocks noGrp="1"/>
          </p:cNvSpPr>
          <p:nvPr>
            <p:ph type="title"/>
          </p:nvPr>
        </p:nvSpPr>
        <p:spPr/>
        <p:txBody>
          <a:bodyPr/>
          <a:lstStyle/>
          <a:p>
            <a:r>
              <a:rPr lang="en-US" dirty="0"/>
              <a:t>Thank you for attention!</a:t>
            </a:r>
          </a:p>
        </p:txBody>
      </p:sp>
      <p:pic>
        <p:nvPicPr>
          <p:cNvPr id="7" name="Picture 6">
            <a:extLst>
              <a:ext uri="{FF2B5EF4-FFF2-40B4-BE49-F238E27FC236}">
                <a16:creationId xmlns:a16="http://schemas.microsoft.com/office/drawing/2014/main" id="{6C88F5C2-5E31-4E07-ADF5-199FB6EAF881}"/>
              </a:ext>
            </a:extLst>
          </p:cNvPr>
          <p:cNvPicPr>
            <a:picLocks noChangeAspect="1"/>
          </p:cNvPicPr>
          <p:nvPr/>
        </p:nvPicPr>
        <p:blipFill>
          <a:blip r:embed="rId2"/>
          <a:stretch>
            <a:fillRect/>
          </a:stretch>
        </p:blipFill>
        <p:spPr>
          <a:xfrm>
            <a:off x="818029" y="1043828"/>
            <a:ext cx="3673288" cy="2754966"/>
          </a:xfrm>
          <a:prstGeom prst="rect">
            <a:avLst/>
          </a:prstGeom>
        </p:spPr>
      </p:pic>
      <p:sp>
        <p:nvSpPr>
          <p:cNvPr id="6" name="Text Placeholder 5">
            <a:extLst>
              <a:ext uri="{FF2B5EF4-FFF2-40B4-BE49-F238E27FC236}">
                <a16:creationId xmlns:a16="http://schemas.microsoft.com/office/drawing/2014/main" id="{8CB3E25B-14AB-4988-9086-BDC7DF631F3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99563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29328-CE1D-4FA8-B91D-84C293A34DC0}"/>
              </a:ext>
            </a:extLst>
          </p:cNvPr>
          <p:cNvSpPr>
            <a:spLocks noGrp="1"/>
          </p:cNvSpPr>
          <p:nvPr>
            <p:ph type="title"/>
          </p:nvPr>
        </p:nvSpPr>
        <p:spPr>
          <a:xfrm>
            <a:off x="2895600" y="71718"/>
            <a:ext cx="8610600" cy="1138517"/>
          </a:xfrm>
        </p:spPr>
        <p:txBody>
          <a:bodyPr>
            <a:normAutofit/>
          </a:bodyPr>
          <a:lstStyle/>
          <a:p>
            <a:r>
              <a:rPr lang="ru-RU" sz="2400" dirty="0">
                <a:effectLst/>
                <a:latin typeface="Times New Roman" panose="02020603050405020304" pitchFamily="18" charset="0"/>
                <a:ea typeface="Times New Roman" panose="02020603050405020304" pitchFamily="18" charset="0"/>
              </a:rPr>
              <a:t>What </a:t>
            </a:r>
            <a:r>
              <a:rPr lang="ru-RU" sz="2400" dirty="0" err="1">
                <a:effectLst/>
                <a:latin typeface="Times New Roman" panose="02020603050405020304" pitchFamily="18" charset="0"/>
                <a:ea typeface="Times New Roman" panose="02020603050405020304" pitchFamily="18" charset="0"/>
              </a:rPr>
              <a:t>do</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you</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know</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about</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the</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business</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meetings</a:t>
            </a:r>
            <a:r>
              <a:rPr lang="ru-RU" sz="2400" dirty="0">
                <a:effectLst/>
                <a:latin typeface="Times New Roman" panose="02020603050405020304" pitchFamily="18" charset="0"/>
                <a:ea typeface="Times New Roman" panose="02020603050405020304" pitchFamily="18" charset="0"/>
              </a:rPr>
              <a:t>?</a:t>
            </a:r>
            <a:endParaRPr lang="en-US" sz="2400" dirty="0"/>
          </a:p>
        </p:txBody>
      </p:sp>
      <p:sp>
        <p:nvSpPr>
          <p:cNvPr id="8" name="Content Placeholder 7">
            <a:extLst>
              <a:ext uri="{FF2B5EF4-FFF2-40B4-BE49-F238E27FC236}">
                <a16:creationId xmlns:a16="http://schemas.microsoft.com/office/drawing/2014/main" id="{0B1241B0-32F2-4E5C-B300-D6E6A6C8D44F}"/>
              </a:ext>
            </a:extLst>
          </p:cNvPr>
          <p:cNvSpPr>
            <a:spLocks noGrp="1"/>
          </p:cNvSpPr>
          <p:nvPr>
            <p:ph sz="half" idx="1"/>
          </p:nvPr>
        </p:nvSpPr>
        <p:spPr>
          <a:xfrm>
            <a:off x="685800" y="1380565"/>
            <a:ext cx="5334000" cy="5163670"/>
          </a:xfrm>
        </p:spPr>
        <p:txBody>
          <a:bodyPr>
            <a:normAutofit fontScale="47500" lnSpcReduction="20000"/>
          </a:bodyPr>
          <a:lstStyle/>
          <a:p>
            <a:r>
              <a:rPr lang="en-US" dirty="0"/>
              <a:t>1. All types of meetings, whether individual or group, are the modes of____.</a:t>
            </a:r>
          </a:p>
          <a:p>
            <a:r>
              <a:rPr lang="en-US" dirty="0"/>
              <a:t>A) external communication</a:t>
            </a:r>
          </a:p>
          <a:p>
            <a:r>
              <a:rPr lang="en-US" dirty="0"/>
              <a:t>B) internal communication</a:t>
            </a:r>
          </a:p>
          <a:p>
            <a:r>
              <a:rPr lang="en-US" dirty="0"/>
              <a:t>C) no communication</a:t>
            </a:r>
          </a:p>
          <a:p>
            <a:r>
              <a:rPr lang="en-US" dirty="0"/>
              <a:t>2. Effective ways to create new ideas are_________.</a:t>
            </a:r>
          </a:p>
          <a:p>
            <a:r>
              <a:rPr lang="en-US" dirty="0"/>
              <a:t>A) regular letters and presentations </a:t>
            </a:r>
          </a:p>
          <a:p>
            <a:r>
              <a:rPr lang="en-US" dirty="0"/>
              <a:t>B) individual or team meetings </a:t>
            </a:r>
          </a:p>
          <a:p>
            <a:r>
              <a:rPr lang="en-US" dirty="0"/>
              <a:t>C) constant email and text messaging </a:t>
            </a:r>
          </a:p>
          <a:p>
            <a:r>
              <a:rPr lang="en-US" dirty="0"/>
              <a:t>3. At the end of a meeting, everyone must clearly understand_________.</a:t>
            </a:r>
          </a:p>
          <a:p>
            <a:r>
              <a:rPr lang="en-US" dirty="0"/>
              <a:t>A) who said the least</a:t>
            </a:r>
          </a:p>
          <a:p>
            <a:r>
              <a:rPr lang="en-US" dirty="0"/>
              <a:t>B) who said the most</a:t>
            </a:r>
          </a:p>
          <a:p>
            <a:r>
              <a:rPr lang="en-US" dirty="0"/>
              <a:t>C) who is responsible for carrying out decisions made</a:t>
            </a:r>
          </a:p>
          <a:p>
            <a:r>
              <a:rPr lang="en-US" dirty="0"/>
              <a:t>4. Meetings can_________ by clarifying the corporate aims.</a:t>
            </a:r>
          </a:p>
          <a:p>
            <a:r>
              <a:rPr lang="en-US" dirty="0"/>
              <a:t>A) increase productivity</a:t>
            </a:r>
          </a:p>
          <a:p>
            <a:r>
              <a:rPr lang="en-US" dirty="0"/>
              <a:t>B) increase confusion</a:t>
            </a:r>
          </a:p>
          <a:p>
            <a:r>
              <a:rPr lang="en-US" dirty="0"/>
              <a:t>D) decrease morale</a:t>
            </a:r>
          </a:p>
          <a:p>
            <a:r>
              <a:rPr lang="en-US" dirty="0"/>
              <a:t>5. There may appear some limitations of meetings such as high cost and______.</a:t>
            </a:r>
          </a:p>
          <a:p>
            <a:r>
              <a:rPr lang="en-US" dirty="0"/>
              <a:t>A) low attention</a:t>
            </a:r>
          </a:p>
          <a:p>
            <a:r>
              <a:rPr lang="en-US" dirty="0"/>
              <a:t>B) availability</a:t>
            </a:r>
          </a:p>
          <a:p>
            <a:r>
              <a:rPr lang="en-US" dirty="0"/>
              <a:t>C) low technology</a:t>
            </a:r>
          </a:p>
          <a:p>
            <a:endParaRPr lang="en-US" dirty="0"/>
          </a:p>
        </p:txBody>
      </p:sp>
      <p:sp>
        <p:nvSpPr>
          <p:cNvPr id="9" name="Content Placeholder 8">
            <a:extLst>
              <a:ext uri="{FF2B5EF4-FFF2-40B4-BE49-F238E27FC236}">
                <a16:creationId xmlns:a16="http://schemas.microsoft.com/office/drawing/2014/main" id="{E3499679-2DAA-484A-A68C-F6CF32BC0C8B}"/>
              </a:ext>
            </a:extLst>
          </p:cNvPr>
          <p:cNvSpPr>
            <a:spLocks noGrp="1"/>
          </p:cNvSpPr>
          <p:nvPr>
            <p:ph sz="half" idx="2"/>
          </p:nvPr>
        </p:nvSpPr>
        <p:spPr>
          <a:xfrm>
            <a:off x="6172200" y="1380565"/>
            <a:ext cx="5334000" cy="5029200"/>
          </a:xfrm>
        </p:spPr>
        <p:txBody>
          <a:bodyPr>
            <a:normAutofit fontScale="47500" lnSpcReduction="20000"/>
          </a:bodyPr>
          <a:lstStyle/>
          <a:p>
            <a:r>
              <a:rPr lang="en-US" dirty="0"/>
              <a:t>6. If meeting is properly conducted, it can improve_________.</a:t>
            </a:r>
          </a:p>
          <a:p>
            <a:r>
              <a:rPr lang="en-US" dirty="0"/>
              <a:t>A) the written word</a:t>
            </a:r>
          </a:p>
          <a:p>
            <a:r>
              <a:rPr lang="en-US" dirty="0"/>
              <a:t>B) selective perception</a:t>
            </a:r>
          </a:p>
          <a:p>
            <a:r>
              <a:rPr lang="en-US" dirty="0"/>
              <a:t>C) morale and productivity</a:t>
            </a:r>
          </a:p>
          <a:p>
            <a:r>
              <a:rPr lang="en-US" dirty="0"/>
              <a:t>7. The_________ is the tool that helps control the process of the meeting.</a:t>
            </a:r>
          </a:p>
          <a:p>
            <a:r>
              <a:rPr lang="en-US" dirty="0"/>
              <a:t>A) minutes</a:t>
            </a:r>
          </a:p>
          <a:p>
            <a:r>
              <a:rPr lang="en-US" dirty="0"/>
              <a:t>B) meeting agenda</a:t>
            </a:r>
          </a:p>
          <a:p>
            <a:r>
              <a:rPr lang="en-US" dirty="0"/>
              <a:t>C) feedback</a:t>
            </a:r>
          </a:p>
          <a:p>
            <a:r>
              <a:rPr lang="en-US" dirty="0"/>
              <a:t>8. Using graphs, charts, and other forms of visualization can help_________.</a:t>
            </a:r>
          </a:p>
          <a:p>
            <a:r>
              <a:rPr lang="en-US" dirty="0"/>
              <a:t>A) decrease the perception</a:t>
            </a:r>
          </a:p>
          <a:p>
            <a:r>
              <a:rPr lang="en-US" dirty="0"/>
              <a:t>B) the audience better understand you</a:t>
            </a:r>
          </a:p>
          <a:p>
            <a:r>
              <a:rPr lang="en-US" dirty="0"/>
              <a:t>C) control the meeting</a:t>
            </a:r>
          </a:p>
          <a:p>
            <a:r>
              <a:rPr lang="en-US" dirty="0"/>
              <a:t>9. During the preparation for meetings, you should consider_________.</a:t>
            </a:r>
          </a:p>
          <a:p>
            <a:r>
              <a:rPr lang="en-US" dirty="0"/>
              <a:t>A) the significance of non-verbal communication</a:t>
            </a:r>
          </a:p>
          <a:p>
            <a:r>
              <a:rPr lang="en-US" dirty="0"/>
              <a:t>B) the significance of verbal and non-verbal communication</a:t>
            </a:r>
          </a:p>
          <a:p>
            <a:r>
              <a:rPr lang="en-US" dirty="0"/>
              <a:t>C) the significance of verbal communication</a:t>
            </a:r>
          </a:p>
          <a:p>
            <a:r>
              <a:rPr lang="en-US" dirty="0"/>
              <a:t>10. If there is no exact _____to the meeting, there is no necessity to call for one.</a:t>
            </a:r>
          </a:p>
          <a:p>
            <a:r>
              <a:rPr lang="en-US" dirty="0"/>
              <a:t>A) leader</a:t>
            </a:r>
          </a:p>
          <a:p>
            <a:r>
              <a:rPr lang="en-US" dirty="0"/>
              <a:t>B) location</a:t>
            </a:r>
          </a:p>
          <a:p>
            <a:r>
              <a:rPr lang="en-US" dirty="0"/>
              <a:t>C) objective</a:t>
            </a:r>
          </a:p>
          <a:p>
            <a:endParaRPr lang="en-US" dirty="0"/>
          </a:p>
        </p:txBody>
      </p:sp>
    </p:spTree>
    <p:extLst>
      <p:ext uri="{BB962C8B-B14F-4D97-AF65-F5344CB8AC3E}">
        <p14:creationId xmlns:p14="http://schemas.microsoft.com/office/powerpoint/2010/main" val="1668909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FF98596-ADC8-4D70-87F0-E9BC38E90220}"/>
              </a:ext>
            </a:extLst>
          </p:cNvPr>
          <p:cNvSpPr>
            <a:spLocks noGrp="1"/>
          </p:cNvSpPr>
          <p:nvPr>
            <p:ph type="title"/>
          </p:nvPr>
        </p:nvSpPr>
        <p:spPr>
          <a:xfrm>
            <a:off x="2895600" y="322729"/>
            <a:ext cx="8610600" cy="1129553"/>
          </a:xfrm>
        </p:spPr>
        <p:txBody>
          <a:bodyPr>
            <a:normAutofit/>
          </a:bodyPr>
          <a:lstStyle/>
          <a:p>
            <a:r>
              <a:rPr lang="ru-RU" sz="2400" dirty="0">
                <a:effectLst/>
                <a:latin typeface="Times New Roman" panose="02020603050405020304" pitchFamily="18" charset="0"/>
                <a:ea typeface="Times New Roman" panose="02020603050405020304" pitchFamily="18" charset="0"/>
              </a:rPr>
              <a:t>What </a:t>
            </a:r>
            <a:r>
              <a:rPr lang="ru-RU" sz="2400" dirty="0" err="1">
                <a:effectLst/>
                <a:latin typeface="Times New Roman" panose="02020603050405020304" pitchFamily="18" charset="0"/>
                <a:ea typeface="Times New Roman" panose="02020603050405020304" pitchFamily="18" charset="0"/>
              </a:rPr>
              <a:t>do</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you</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know</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about</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the</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business</a:t>
            </a:r>
            <a:r>
              <a:rPr lang="ru-RU" sz="2400" dirty="0">
                <a:effectLst/>
                <a:latin typeface="Times New Roman" panose="02020603050405020304" pitchFamily="18" charset="0"/>
                <a:ea typeface="Times New Roman" panose="02020603050405020304" pitchFamily="18" charset="0"/>
              </a:rPr>
              <a:t> </a:t>
            </a:r>
            <a:r>
              <a:rPr lang="ru-RU" sz="2400" dirty="0" err="1">
                <a:effectLst/>
                <a:latin typeface="Times New Roman" panose="02020603050405020304" pitchFamily="18" charset="0"/>
                <a:ea typeface="Times New Roman" panose="02020603050405020304" pitchFamily="18" charset="0"/>
              </a:rPr>
              <a:t>meetings</a:t>
            </a:r>
            <a:r>
              <a:rPr lang="ru-RU" sz="2400" dirty="0">
                <a:effectLst/>
                <a:latin typeface="Times New Roman" panose="02020603050405020304" pitchFamily="18" charset="0"/>
                <a:ea typeface="Times New Roman" panose="02020603050405020304" pitchFamily="18" charset="0"/>
              </a:rPr>
              <a:t>?</a:t>
            </a:r>
            <a:br>
              <a:rPr lang="ru-RU" sz="2400" dirty="0">
                <a:effectLst/>
                <a:latin typeface="Times New Roman" panose="02020603050405020304" pitchFamily="18" charset="0"/>
                <a:ea typeface="Times New Roman" panose="02020603050405020304" pitchFamily="18" charset="0"/>
              </a:rPr>
            </a:br>
            <a:r>
              <a:rPr lang="en-US" sz="1400" dirty="0">
                <a:latin typeface="Times New Roman" panose="02020603050405020304" pitchFamily="18" charset="0"/>
                <a:ea typeface="Times New Roman" panose="02020603050405020304" pitchFamily="18" charset="0"/>
              </a:rPr>
              <a:t>Self-check</a:t>
            </a:r>
            <a:endParaRPr lang="en-US" sz="1400" dirty="0"/>
          </a:p>
        </p:txBody>
      </p:sp>
      <p:sp>
        <p:nvSpPr>
          <p:cNvPr id="6" name="Content Placeholder 5">
            <a:extLst>
              <a:ext uri="{FF2B5EF4-FFF2-40B4-BE49-F238E27FC236}">
                <a16:creationId xmlns:a16="http://schemas.microsoft.com/office/drawing/2014/main" id="{ADC1737A-A483-4E31-9F4E-9868AC1489F0}"/>
              </a:ext>
            </a:extLst>
          </p:cNvPr>
          <p:cNvSpPr>
            <a:spLocks noGrp="1"/>
          </p:cNvSpPr>
          <p:nvPr>
            <p:ph idx="1"/>
          </p:nvPr>
        </p:nvSpPr>
        <p:spPr/>
        <p:txBody>
          <a:bodyPr>
            <a:normAutofit lnSpcReduction="10000"/>
          </a:bodyPr>
          <a:lstStyle/>
          <a:p>
            <a:r>
              <a:rPr lang="en-US" dirty="0"/>
              <a:t>1.	B</a:t>
            </a:r>
          </a:p>
          <a:p>
            <a:r>
              <a:rPr lang="en-US" dirty="0"/>
              <a:t>2.	B</a:t>
            </a:r>
          </a:p>
          <a:p>
            <a:r>
              <a:rPr lang="en-US" dirty="0"/>
              <a:t>3.	C</a:t>
            </a:r>
          </a:p>
          <a:p>
            <a:r>
              <a:rPr lang="en-US" dirty="0"/>
              <a:t>4.	A</a:t>
            </a:r>
          </a:p>
          <a:p>
            <a:r>
              <a:rPr lang="en-US" dirty="0"/>
              <a:t>5.	A</a:t>
            </a:r>
          </a:p>
          <a:p>
            <a:r>
              <a:rPr lang="en-US" dirty="0"/>
              <a:t>6.	C</a:t>
            </a:r>
          </a:p>
          <a:p>
            <a:r>
              <a:rPr lang="en-US" dirty="0"/>
              <a:t>7.	B</a:t>
            </a:r>
          </a:p>
          <a:p>
            <a:r>
              <a:rPr lang="en-US" dirty="0"/>
              <a:t>8.	B</a:t>
            </a:r>
          </a:p>
          <a:p>
            <a:r>
              <a:rPr lang="en-US" dirty="0"/>
              <a:t>9.	B</a:t>
            </a:r>
          </a:p>
          <a:p>
            <a:r>
              <a:rPr lang="en-US" dirty="0"/>
              <a:t>10.	C</a:t>
            </a:r>
          </a:p>
          <a:p>
            <a:endParaRPr lang="en-US" dirty="0"/>
          </a:p>
        </p:txBody>
      </p:sp>
      <p:pic>
        <p:nvPicPr>
          <p:cNvPr id="7" name="Picture 6">
            <a:extLst>
              <a:ext uri="{FF2B5EF4-FFF2-40B4-BE49-F238E27FC236}">
                <a16:creationId xmlns:a16="http://schemas.microsoft.com/office/drawing/2014/main" id="{1E55A23A-FCEE-426C-BA61-DCBC7A53E7BF}"/>
              </a:ext>
            </a:extLst>
          </p:cNvPr>
          <p:cNvPicPr>
            <a:picLocks noChangeAspect="1"/>
          </p:cNvPicPr>
          <p:nvPr/>
        </p:nvPicPr>
        <p:blipFill>
          <a:blip r:embed="rId2"/>
          <a:stretch>
            <a:fillRect/>
          </a:stretch>
        </p:blipFill>
        <p:spPr>
          <a:xfrm>
            <a:off x="3754545" y="2018086"/>
            <a:ext cx="5183267" cy="4029180"/>
          </a:xfrm>
          <a:prstGeom prst="rect">
            <a:avLst/>
          </a:prstGeom>
        </p:spPr>
      </p:pic>
    </p:spTree>
    <p:extLst>
      <p:ext uri="{BB962C8B-B14F-4D97-AF65-F5344CB8AC3E}">
        <p14:creationId xmlns:p14="http://schemas.microsoft.com/office/powerpoint/2010/main" val="1550037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FED7D-43B7-43A7-8B48-9B2E5BC1650D}"/>
              </a:ext>
            </a:extLst>
          </p:cNvPr>
          <p:cNvSpPr>
            <a:spLocks noGrp="1"/>
          </p:cNvSpPr>
          <p:nvPr>
            <p:ph type="title"/>
          </p:nvPr>
        </p:nvSpPr>
        <p:spPr/>
        <p:txBody>
          <a:bodyPr/>
          <a:lstStyle/>
          <a:p>
            <a:r>
              <a:rPr lang="en-US" dirty="0"/>
              <a:t>Tips for Effective Meeting Management</a:t>
            </a:r>
          </a:p>
        </p:txBody>
      </p:sp>
      <p:sp>
        <p:nvSpPr>
          <p:cNvPr id="3" name="Content Placeholder 2">
            <a:extLst>
              <a:ext uri="{FF2B5EF4-FFF2-40B4-BE49-F238E27FC236}">
                <a16:creationId xmlns:a16="http://schemas.microsoft.com/office/drawing/2014/main" id="{176ED22D-EA87-41EB-BA6C-3B789A9C9891}"/>
              </a:ext>
            </a:extLst>
          </p:cNvPr>
          <p:cNvSpPr>
            <a:spLocks noGrp="1"/>
          </p:cNvSpPr>
          <p:nvPr>
            <p:ph idx="1"/>
          </p:nvPr>
        </p:nvSpPr>
        <p:spPr/>
        <p:txBody>
          <a:bodyPr/>
          <a:lstStyle/>
          <a:p>
            <a:pPr marL="0" indent="0" algn="ctr">
              <a:buNone/>
            </a:pPr>
            <a:r>
              <a:rPr lang="en-US" b="1" dirty="0"/>
              <a:t>1. Set a Clear Objective</a:t>
            </a:r>
          </a:p>
          <a:p>
            <a:pPr marL="0" indent="0">
              <a:buNone/>
            </a:pPr>
            <a:r>
              <a:rPr lang="en-US" dirty="0"/>
              <a:t>Is the meeting needed to generate new ideas, gather information, or make decisions? If you’re unsure what you’re trying to accomplish, you can be sure it won’t happen. The number one factor for a successful meeting is having a clear goal and a concrete agenda.</a:t>
            </a:r>
          </a:p>
          <a:p>
            <a:pPr marL="0" indent="0">
              <a:buNone/>
            </a:pPr>
            <a:r>
              <a:rPr lang="en-US" dirty="0"/>
              <a:t>Entrepreneur Neil Patel says he refuses to have a meeting simply for the sake of having a meeting. He starts every meeting by stating the ultimate goal for that meeting. “Meetings aren’t social gatherings. Instead, they are goal-oriented business events,” he says. Start with the goal, and you’ll finish with success.</a:t>
            </a:r>
          </a:p>
          <a:p>
            <a:endParaRPr lang="en-US" dirty="0"/>
          </a:p>
        </p:txBody>
      </p:sp>
      <p:pic>
        <p:nvPicPr>
          <p:cNvPr id="6" name="Picture 5">
            <a:extLst>
              <a:ext uri="{FF2B5EF4-FFF2-40B4-BE49-F238E27FC236}">
                <a16:creationId xmlns:a16="http://schemas.microsoft.com/office/drawing/2014/main" id="{443D4EB3-493F-4521-A16F-32ED14DC0F0E}"/>
              </a:ext>
            </a:extLst>
          </p:cNvPr>
          <p:cNvPicPr>
            <a:picLocks noChangeAspect="1"/>
          </p:cNvPicPr>
          <p:nvPr/>
        </p:nvPicPr>
        <p:blipFill>
          <a:blip r:embed="rId2"/>
          <a:stretch>
            <a:fillRect/>
          </a:stretch>
        </p:blipFill>
        <p:spPr>
          <a:xfrm>
            <a:off x="387552" y="3133163"/>
            <a:ext cx="4711296" cy="2461652"/>
          </a:xfrm>
          <a:prstGeom prst="rect">
            <a:avLst/>
          </a:prstGeom>
        </p:spPr>
      </p:pic>
      <p:sp>
        <p:nvSpPr>
          <p:cNvPr id="4" name="Text Placeholder 3">
            <a:extLst>
              <a:ext uri="{FF2B5EF4-FFF2-40B4-BE49-F238E27FC236}">
                <a16:creationId xmlns:a16="http://schemas.microsoft.com/office/drawing/2014/main" id="{D2290B70-9627-4E0B-AA90-25BD7DA321DD}"/>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1738672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C45C6-6258-48CE-95EF-67220B375DD2}"/>
              </a:ext>
            </a:extLst>
          </p:cNvPr>
          <p:cNvSpPr>
            <a:spLocks noGrp="1"/>
          </p:cNvSpPr>
          <p:nvPr>
            <p:ph type="title"/>
          </p:nvPr>
        </p:nvSpPr>
        <p:spPr/>
        <p:txBody>
          <a:bodyPr/>
          <a:lstStyle/>
          <a:p>
            <a:r>
              <a:rPr lang="en-US" dirty="0"/>
              <a:t>Tips for Effective Meeting Management</a:t>
            </a:r>
          </a:p>
        </p:txBody>
      </p:sp>
      <p:sp>
        <p:nvSpPr>
          <p:cNvPr id="3" name="Content Placeholder 2">
            <a:extLst>
              <a:ext uri="{FF2B5EF4-FFF2-40B4-BE49-F238E27FC236}">
                <a16:creationId xmlns:a16="http://schemas.microsoft.com/office/drawing/2014/main" id="{E544A700-9526-4B18-9D01-D079FAF72FC3}"/>
              </a:ext>
            </a:extLst>
          </p:cNvPr>
          <p:cNvSpPr>
            <a:spLocks noGrp="1"/>
          </p:cNvSpPr>
          <p:nvPr>
            <p:ph idx="1"/>
          </p:nvPr>
        </p:nvSpPr>
        <p:spPr/>
        <p:txBody>
          <a:bodyPr>
            <a:normAutofit fontScale="92500" lnSpcReduction="10000"/>
          </a:bodyPr>
          <a:lstStyle/>
          <a:p>
            <a:pPr marL="0" indent="0" algn="ctr">
              <a:buNone/>
            </a:pPr>
            <a:r>
              <a:rPr lang="en-US" b="1" dirty="0"/>
              <a:t>2. Be Prepared</a:t>
            </a:r>
          </a:p>
          <a:p>
            <a:pPr marL="0" indent="0">
              <a:buNone/>
            </a:pPr>
            <a:r>
              <a:rPr lang="en-US" dirty="0"/>
              <a:t>The key to successful meeting management is in preparation. Before the meeting starts, provide all participants with an agenda. It should include:</a:t>
            </a:r>
          </a:p>
          <a:p>
            <a:pPr marL="0" indent="0">
              <a:buNone/>
            </a:pPr>
            <a:r>
              <a:rPr lang="en-US" dirty="0"/>
              <a:t>●a list of topics to be covered</a:t>
            </a:r>
          </a:p>
          <a:p>
            <a:pPr marL="0" indent="0">
              <a:buNone/>
            </a:pPr>
            <a:r>
              <a:rPr lang="en-US" dirty="0"/>
              <a:t>●a brief description of the meeting’s objectives</a:t>
            </a:r>
          </a:p>
          <a:p>
            <a:pPr marL="0" indent="0">
              <a:buNone/>
            </a:pPr>
            <a:r>
              <a:rPr lang="en-US" dirty="0"/>
              <a:t>●a list of people attending the meeting</a:t>
            </a:r>
          </a:p>
          <a:p>
            <a:pPr marL="0" indent="0">
              <a:buNone/>
            </a:pPr>
            <a:r>
              <a:rPr lang="en-US" dirty="0"/>
              <a:t>●who will address each topic</a:t>
            </a:r>
          </a:p>
          <a:p>
            <a:pPr marL="0" indent="0">
              <a:buNone/>
            </a:pPr>
            <a:r>
              <a:rPr lang="en-US" dirty="0"/>
              <a:t>●the time and location of the meeting</a:t>
            </a:r>
          </a:p>
          <a:p>
            <a:pPr marL="0" indent="0">
              <a:buNone/>
            </a:pPr>
            <a:r>
              <a:rPr lang="en-US" dirty="0"/>
              <a:t>●any background information participants need to know about the subject</a:t>
            </a:r>
          </a:p>
          <a:p>
            <a:pPr marL="0" indent="0">
              <a:buNone/>
            </a:pPr>
            <a:r>
              <a:rPr lang="en-US" dirty="0"/>
              <a:t>A Tesla employee was quoted on Quora, saying “When we met with Elon Musk, we were prepared. Because if you weren’t, he’d let you know it. If he asked a reasonable follow-up question and you weren’t prepared with an answer, well, good luck.”</a:t>
            </a:r>
          </a:p>
          <a:p>
            <a:endParaRPr lang="en-US" dirty="0"/>
          </a:p>
        </p:txBody>
      </p:sp>
      <p:pic>
        <p:nvPicPr>
          <p:cNvPr id="5" name="Picture 4">
            <a:extLst>
              <a:ext uri="{FF2B5EF4-FFF2-40B4-BE49-F238E27FC236}">
                <a16:creationId xmlns:a16="http://schemas.microsoft.com/office/drawing/2014/main" id="{3E22940C-F2B8-410D-AA41-F4BC4C2FB8AD}"/>
              </a:ext>
            </a:extLst>
          </p:cNvPr>
          <p:cNvPicPr>
            <a:picLocks noChangeAspect="1"/>
          </p:cNvPicPr>
          <p:nvPr/>
        </p:nvPicPr>
        <p:blipFill>
          <a:blip r:embed="rId2"/>
          <a:stretch>
            <a:fillRect/>
          </a:stretch>
        </p:blipFill>
        <p:spPr>
          <a:xfrm>
            <a:off x="351207" y="3037915"/>
            <a:ext cx="4644375" cy="2430556"/>
          </a:xfrm>
          <a:prstGeom prst="rect">
            <a:avLst/>
          </a:prstGeom>
        </p:spPr>
      </p:pic>
      <p:sp>
        <p:nvSpPr>
          <p:cNvPr id="4" name="Text Placeholder 3">
            <a:extLst>
              <a:ext uri="{FF2B5EF4-FFF2-40B4-BE49-F238E27FC236}">
                <a16:creationId xmlns:a16="http://schemas.microsoft.com/office/drawing/2014/main" id="{560D3916-085D-4C97-B3A2-341DE75F0279}"/>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1271680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A90A8-7A78-4F09-9059-A498D1C1BE77}"/>
              </a:ext>
            </a:extLst>
          </p:cNvPr>
          <p:cNvSpPr>
            <a:spLocks noGrp="1"/>
          </p:cNvSpPr>
          <p:nvPr>
            <p:ph type="title"/>
          </p:nvPr>
        </p:nvSpPr>
        <p:spPr/>
        <p:txBody>
          <a:bodyPr/>
          <a:lstStyle/>
          <a:p>
            <a:r>
              <a:rPr lang="en-US" dirty="0"/>
              <a:t>Tips for Effective Meeting Management</a:t>
            </a:r>
          </a:p>
        </p:txBody>
      </p:sp>
      <p:sp>
        <p:nvSpPr>
          <p:cNvPr id="3" name="Content Placeholder 2">
            <a:extLst>
              <a:ext uri="{FF2B5EF4-FFF2-40B4-BE49-F238E27FC236}">
                <a16:creationId xmlns:a16="http://schemas.microsoft.com/office/drawing/2014/main" id="{BD0E1EC0-3207-4CE6-92B8-1D5DD7366AF5}"/>
              </a:ext>
            </a:extLst>
          </p:cNvPr>
          <p:cNvSpPr>
            <a:spLocks noGrp="1"/>
          </p:cNvSpPr>
          <p:nvPr>
            <p:ph idx="1"/>
          </p:nvPr>
        </p:nvSpPr>
        <p:spPr/>
        <p:txBody>
          <a:bodyPr>
            <a:normAutofit fontScale="85000" lnSpcReduction="20000"/>
          </a:bodyPr>
          <a:lstStyle/>
          <a:p>
            <a:pPr marL="0" indent="0" algn="ctr">
              <a:buNone/>
            </a:pPr>
            <a:r>
              <a:rPr lang="en-US" b="1" dirty="0"/>
              <a:t>3. Invite Fewer People</a:t>
            </a:r>
          </a:p>
          <a:p>
            <a:pPr marL="0" indent="0">
              <a:buNone/>
            </a:pPr>
            <a:r>
              <a:rPr lang="en-US" dirty="0"/>
              <a:t>Most of the time, a brief summary by email will work just as well. If you can reduce a half-hour meeting’s attendee list by just two people whose presence isn’t essential, that’s an hour of productive time returned to the company.</a:t>
            </a:r>
          </a:p>
          <a:p>
            <a:pPr marL="0" indent="0">
              <a:buNone/>
            </a:pPr>
            <a:r>
              <a:rPr lang="en-US" dirty="0"/>
              <a:t>Amazon’s Jeff Bezos follows the Two Pizza Rule: No meeting should have more people than can be fed with a pair of pepperoni pies. This not only allows for quicker decisions but also lets teams test their ideas without the interference of groupthink.</a:t>
            </a:r>
          </a:p>
          <a:p>
            <a:pPr marL="0" indent="0" algn="ctr">
              <a:buNone/>
            </a:pPr>
            <a:r>
              <a:rPr lang="en-US" b="1" dirty="0"/>
              <a:t>4. Leave Room for Creativity</a:t>
            </a:r>
          </a:p>
          <a:p>
            <a:pPr marL="0" indent="0">
              <a:buNone/>
            </a:pPr>
            <a:r>
              <a:rPr lang="en-US" dirty="0"/>
              <a:t>A successful meeting should result in creativity and energy. This happens when people are actively participating, not just passively attending. </a:t>
            </a:r>
          </a:p>
          <a:p>
            <a:pPr marL="0" indent="0">
              <a:buNone/>
            </a:pPr>
            <a:r>
              <a:rPr lang="en-US" dirty="0"/>
              <a:t>Every Thursday, senior managers of food manufacturer Plum Organics get out coloring books and hold a creative-thinking meeting where staff members color, talk, and decompress. “It’s proven that coloring during a meeting helps promote active listening, and is more beneficial than multitasking on something like email,” is mentioned by Plum Organics.</a:t>
            </a:r>
          </a:p>
          <a:p>
            <a:endParaRPr lang="en-US" dirty="0"/>
          </a:p>
          <a:p>
            <a:endParaRPr lang="en-US" dirty="0"/>
          </a:p>
        </p:txBody>
      </p:sp>
      <p:pic>
        <p:nvPicPr>
          <p:cNvPr id="5" name="Picture 4">
            <a:extLst>
              <a:ext uri="{FF2B5EF4-FFF2-40B4-BE49-F238E27FC236}">
                <a16:creationId xmlns:a16="http://schemas.microsoft.com/office/drawing/2014/main" id="{A9A4F8A4-14F2-40C2-93D5-FD50BDB493E6}"/>
              </a:ext>
            </a:extLst>
          </p:cNvPr>
          <p:cNvPicPr>
            <a:picLocks noChangeAspect="1"/>
          </p:cNvPicPr>
          <p:nvPr/>
        </p:nvPicPr>
        <p:blipFill>
          <a:blip r:embed="rId2"/>
          <a:stretch>
            <a:fillRect/>
          </a:stretch>
        </p:blipFill>
        <p:spPr>
          <a:xfrm>
            <a:off x="600637" y="3124198"/>
            <a:ext cx="4276164" cy="3165955"/>
          </a:xfrm>
          <a:prstGeom prst="rect">
            <a:avLst/>
          </a:prstGeom>
        </p:spPr>
      </p:pic>
      <p:sp>
        <p:nvSpPr>
          <p:cNvPr id="4" name="Text Placeholder 3">
            <a:extLst>
              <a:ext uri="{FF2B5EF4-FFF2-40B4-BE49-F238E27FC236}">
                <a16:creationId xmlns:a16="http://schemas.microsoft.com/office/drawing/2014/main" id="{B3576C9F-0B09-4FEE-915A-C8257467275E}"/>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3078589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2699D-5BF0-4221-BA5C-F66BAE04768C}"/>
              </a:ext>
            </a:extLst>
          </p:cNvPr>
          <p:cNvSpPr>
            <a:spLocks noGrp="1"/>
          </p:cNvSpPr>
          <p:nvPr>
            <p:ph type="title"/>
          </p:nvPr>
        </p:nvSpPr>
        <p:spPr/>
        <p:txBody>
          <a:bodyPr/>
          <a:lstStyle/>
          <a:p>
            <a:r>
              <a:rPr lang="en-US" dirty="0"/>
              <a:t>Tips for Effective Meeting Management</a:t>
            </a:r>
          </a:p>
        </p:txBody>
      </p:sp>
      <p:sp>
        <p:nvSpPr>
          <p:cNvPr id="3" name="Content Placeholder 2">
            <a:extLst>
              <a:ext uri="{FF2B5EF4-FFF2-40B4-BE49-F238E27FC236}">
                <a16:creationId xmlns:a16="http://schemas.microsoft.com/office/drawing/2014/main" id="{7B219B51-529D-4188-83B3-0DAE93EF8BE1}"/>
              </a:ext>
            </a:extLst>
          </p:cNvPr>
          <p:cNvSpPr>
            <a:spLocks noGrp="1"/>
          </p:cNvSpPr>
          <p:nvPr>
            <p:ph idx="1"/>
          </p:nvPr>
        </p:nvSpPr>
        <p:spPr/>
        <p:txBody>
          <a:bodyPr>
            <a:normAutofit lnSpcReduction="10000"/>
          </a:bodyPr>
          <a:lstStyle/>
          <a:p>
            <a:pPr marL="0" indent="0" algn="ctr">
              <a:buNone/>
            </a:pPr>
            <a:r>
              <a:rPr lang="en-US" b="1" dirty="0"/>
              <a:t>5. Stop Multitasking</a:t>
            </a:r>
          </a:p>
          <a:p>
            <a:r>
              <a:rPr lang="en-US" dirty="0"/>
              <a:t>A study shows that multitasking makes us less effective, increases stress, and costs the global economy an estimated $450 billion every year. Harvard Business Review reports that multitasking leads to a 40% drop in productivity and a loss of 10 IQ points.</a:t>
            </a:r>
          </a:p>
          <a:p>
            <a:pPr marL="0" indent="0">
              <a:buNone/>
            </a:pPr>
            <a:r>
              <a:rPr lang="en-US" dirty="0"/>
              <a:t>Nowhere is the problem more apparent than in the meeting rooms where email, texts, and web browsing can have a significant impact on an organization’s bottom line. How to prevent multitasking:</a:t>
            </a:r>
          </a:p>
          <a:p>
            <a:pPr marL="0" indent="0">
              <a:buNone/>
            </a:pPr>
            <a:r>
              <a:rPr lang="en-US" dirty="0"/>
              <a:t>●Assign roles for the meeting. </a:t>
            </a:r>
          </a:p>
          <a:p>
            <a:pPr marL="0" indent="0">
              <a:buNone/>
            </a:pPr>
            <a:r>
              <a:rPr lang="en-US" dirty="0"/>
              <a:t>●Provide a timed agenda. </a:t>
            </a:r>
          </a:p>
          <a:p>
            <a:pPr marL="0" indent="0">
              <a:buNone/>
            </a:pPr>
            <a:r>
              <a:rPr lang="en-US" dirty="0"/>
              <a:t>●Have a phone/computer parking lot. Unless the computer is absolutely necessary for the meeting, turn it off.</a:t>
            </a:r>
          </a:p>
          <a:p>
            <a:endParaRPr lang="en-US" dirty="0"/>
          </a:p>
        </p:txBody>
      </p:sp>
      <p:pic>
        <p:nvPicPr>
          <p:cNvPr id="7" name="Picture 6">
            <a:extLst>
              <a:ext uri="{FF2B5EF4-FFF2-40B4-BE49-F238E27FC236}">
                <a16:creationId xmlns:a16="http://schemas.microsoft.com/office/drawing/2014/main" id="{B471544D-22FA-4870-8CC5-A530D98ACDAB}"/>
              </a:ext>
            </a:extLst>
          </p:cNvPr>
          <p:cNvPicPr>
            <a:picLocks noChangeAspect="1"/>
          </p:cNvPicPr>
          <p:nvPr/>
        </p:nvPicPr>
        <p:blipFill>
          <a:blip r:embed="rId2"/>
          <a:stretch>
            <a:fillRect/>
          </a:stretch>
        </p:blipFill>
        <p:spPr>
          <a:xfrm>
            <a:off x="451597" y="3110753"/>
            <a:ext cx="4446494" cy="2223247"/>
          </a:xfrm>
          <a:prstGeom prst="rect">
            <a:avLst/>
          </a:prstGeom>
        </p:spPr>
      </p:pic>
      <p:sp>
        <p:nvSpPr>
          <p:cNvPr id="4" name="Text Placeholder 3">
            <a:extLst>
              <a:ext uri="{FF2B5EF4-FFF2-40B4-BE49-F238E27FC236}">
                <a16:creationId xmlns:a16="http://schemas.microsoft.com/office/drawing/2014/main" id="{699F04F7-3B8C-40F7-8E0E-7E41986A7067}"/>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1259422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28D83-134F-4764-A73D-ADCF2912436F}"/>
              </a:ext>
            </a:extLst>
          </p:cNvPr>
          <p:cNvSpPr>
            <a:spLocks noGrp="1"/>
          </p:cNvSpPr>
          <p:nvPr>
            <p:ph type="title"/>
          </p:nvPr>
        </p:nvSpPr>
        <p:spPr/>
        <p:txBody>
          <a:bodyPr/>
          <a:lstStyle/>
          <a:p>
            <a:r>
              <a:rPr lang="en-US" dirty="0"/>
              <a:t>Tips for Effective Meeting Management</a:t>
            </a:r>
          </a:p>
        </p:txBody>
      </p:sp>
      <p:sp>
        <p:nvSpPr>
          <p:cNvPr id="3" name="Content Placeholder 2">
            <a:extLst>
              <a:ext uri="{FF2B5EF4-FFF2-40B4-BE49-F238E27FC236}">
                <a16:creationId xmlns:a16="http://schemas.microsoft.com/office/drawing/2014/main" id="{FA4923A0-89DC-4817-AA8B-231B5346FF1C}"/>
              </a:ext>
            </a:extLst>
          </p:cNvPr>
          <p:cNvSpPr>
            <a:spLocks noGrp="1"/>
          </p:cNvSpPr>
          <p:nvPr>
            <p:ph idx="1"/>
          </p:nvPr>
        </p:nvSpPr>
        <p:spPr/>
        <p:txBody>
          <a:bodyPr>
            <a:normAutofit lnSpcReduction="10000"/>
          </a:bodyPr>
          <a:lstStyle/>
          <a:p>
            <a:pPr marL="0" indent="0" algn="ctr">
              <a:buNone/>
            </a:pPr>
            <a:r>
              <a:rPr lang="en-US" b="1" dirty="0"/>
              <a:t>6. Keep Your Meetings Short</a:t>
            </a:r>
          </a:p>
          <a:p>
            <a:pPr marL="0" indent="0">
              <a:buNone/>
            </a:pPr>
            <a:r>
              <a:rPr lang="en-US" dirty="0"/>
              <a:t>It’s very likely that 30 minutes into the meeting, your team’s attention is not a sharp as at the beginning. The longer the meeting, the more effort it will take to keep up the energy and discussion. Do not schedule any meetings to last longer than an hour. People appreciate it when you understand that their time is valuable.</a:t>
            </a:r>
          </a:p>
          <a:p>
            <a:pPr marL="0" indent="0">
              <a:buNone/>
            </a:pPr>
            <a:r>
              <a:rPr lang="en-US" dirty="0"/>
              <a:t>At O3 World, a digital agency, the conference room is hooked up to a technology the company created called </a:t>
            </a:r>
            <a:r>
              <a:rPr lang="en-US" dirty="0" err="1"/>
              <a:t>Roombot</a:t>
            </a:r>
            <a:r>
              <a:rPr lang="en-US" dirty="0"/>
              <a:t>. The app reads everyone’s Google Calendar and warns meeting participants when it’s time to wrap up. “</a:t>
            </a:r>
            <a:r>
              <a:rPr lang="en-US" dirty="0" err="1"/>
              <a:t>Roombot</a:t>
            </a:r>
            <a:r>
              <a:rPr lang="en-US" dirty="0"/>
              <a:t> creates more urgency and structure to the team’s calendars,” says O3 World’s CEO Keith Scandone. </a:t>
            </a:r>
          </a:p>
          <a:p>
            <a:endParaRPr lang="en-US" dirty="0"/>
          </a:p>
        </p:txBody>
      </p:sp>
      <p:pic>
        <p:nvPicPr>
          <p:cNvPr id="5" name="Picture 4">
            <a:extLst>
              <a:ext uri="{FF2B5EF4-FFF2-40B4-BE49-F238E27FC236}">
                <a16:creationId xmlns:a16="http://schemas.microsoft.com/office/drawing/2014/main" id="{655A8C48-D70E-40B2-A7AE-74EF883653F8}"/>
              </a:ext>
            </a:extLst>
          </p:cNvPr>
          <p:cNvPicPr>
            <a:picLocks noChangeAspect="1"/>
          </p:cNvPicPr>
          <p:nvPr/>
        </p:nvPicPr>
        <p:blipFill>
          <a:blip r:embed="rId2"/>
          <a:stretch>
            <a:fillRect/>
          </a:stretch>
        </p:blipFill>
        <p:spPr>
          <a:xfrm>
            <a:off x="262966" y="3124198"/>
            <a:ext cx="4661650" cy="2622178"/>
          </a:xfrm>
          <a:prstGeom prst="rect">
            <a:avLst/>
          </a:prstGeom>
        </p:spPr>
      </p:pic>
      <p:sp>
        <p:nvSpPr>
          <p:cNvPr id="4" name="Text Placeholder 3">
            <a:extLst>
              <a:ext uri="{FF2B5EF4-FFF2-40B4-BE49-F238E27FC236}">
                <a16:creationId xmlns:a16="http://schemas.microsoft.com/office/drawing/2014/main" id="{390665E8-40A2-4BC7-94E9-8C035B7CF64B}"/>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3687073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AB332-A052-4F8C-BB3C-6B5DC68A89C8}"/>
              </a:ext>
            </a:extLst>
          </p:cNvPr>
          <p:cNvSpPr>
            <a:spLocks noGrp="1"/>
          </p:cNvSpPr>
          <p:nvPr>
            <p:ph type="title"/>
          </p:nvPr>
        </p:nvSpPr>
        <p:spPr/>
        <p:txBody>
          <a:bodyPr/>
          <a:lstStyle/>
          <a:p>
            <a:r>
              <a:rPr lang="en-US" dirty="0"/>
              <a:t>Tips for Effective Meeting Management</a:t>
            </a:r>
          </a:p>
        </p:txBody>
      </p:sp>
      <p:sp>
        <p:nvSpPr>
          <p:cNvPr id="3" name="Content Placeholder 2">
            <a:extLst>
              <a:ext uri="{FF2B5EF4-FFF2-40B4-BE49-F238E27FC236}">
                <a16:creationId xmlns:a16="http://schemas.microsoft.com/office/drawing/2014/main" id="{27BD4586-F052-4A86-AC92-82C002F5EC30}"/>
              </a:ext>
            </a:extLst>
          </p:cNvPr>
          <p:cNvSpPr>
            <a:spLocks noGrp="1"/>
          </p:cNvSpPr>
          <p:nvPr>
            <p:ph idx="1"/>
          </p:nvPr>
        </p:nvSpPr>
        <p:spPr/>
        <p:txBody>
          <a:bodyPr>
            <a:normAutofit fontScale="92500" lnSpcReduction="20000"/>
          </a:bodyPr>
          <a:lstStyle/>
          <a:p>
            <a:pPr marL="0" indent="0" algn="ctr">
              <a:buNone/>
            </a:pPr>
            <a:r>
              <a:rPr lang="en-US" b="1" dirty="0"/>
              <a:t>7. Follow Up</a:t>
            </a:r>
          </a:p>
          <a:p>
            <a:pPr marL="0" indent="0">
              <a:buNone/>
            </a:pPr>
            <a:r>
              <a:rPr lang="en-US" dirty="0"/>
              <a:t>The art of follow-up is a vital professional habit, and it also matters in the context of meetings. It’s quite common for people to come away from the same meeting with very different interpretations of what went on. Document the responsibilities that are given, tasks delegated, and any assigned deadlines, and send out the meeting notes on the day of the meeting. For very important matters, make a note on a shared team calendar or task management software, to continue following up until you reach a resolution.</a:t>
            </a:r>
          </a:p>
          <a:p>
            <a:pPr marL="0" indent="0">
              <a:buNone/>
            </a:pPr>
            <a:r>
              <a:rPr lang="en-US" dirty="0"/>
              <a:t>The key to successful meetings lies in communication. Especially if you’re experimenting with new formats. Ask your employees for feedback, be open to suggestions, and base your conclusions on what they think, not how you personally feel. If your team feels engaged and effective, you’re surely on the right track.</a:t>
            </a:r>
          </a:p>
          <a:p>
            <a:pPr marL="0" indent="0" algn="r">
              <a:buNone/>
            </a:pPr>
            <a:r>
              <a:rPr lang="en-US" sz="1900" b="1" i="1" dirty="0"/>
              <a:t>The text is borrowed and modified from https://www.scoro.com/blog/tips-for-effective-meeting-management/ as of 27th October 2020</a:t>
            </a:r>
          </a:p>
          <a:p>
            <a:endParaRPr lang="en-US" dirty="0"/>
          </a:p>
        </p:txBody>
      </p:sp>
      <p:pic>
        <p:nvPicPr>
          <p:cNvPr id="5" name="Picture 4">
            <a:extLst>
              <a:ext uri="{FF2B5EF4-FFF2-40B4-BE49-F238E27FC236}">
                <a16:creationId xmlns:a16="http://schemas.microsoft.com/office/drawing/2014/main" id="{09447EFD-580C-4EF9-9182-D99343139B50}"/>
              </a:ext>
            </a:extLst>
          </p:cNvPr>
          <p:cNvPicPr>
            <a:picLocks noChangeAspect="1"/>
          </p:cNvPicPr>
          <p:nvPr/>
        </p:nvPicPr>
        <p:blipFill>
          <a:blip r:embed="rId2"/>
          <a:stretch>
            <a:fillRect/>
          </a:stretch>
        </p:blipFill>
        <p:spPr>
          <a:xfrm>
            <a:off x="463920" y="3124199"/>
            <a:ext cx="4336680" cy="2891120"/>
          </a:xfrm>
          <a:prstGeom prst="rect">
            <a:avLst/>
          </a:prstGeom>
        </p:spPr>
      </p:pic>
      <p:sp>
        <p:nvSpPr>
          <p:cNvPr id="4" name="Text Placeholder 3">
            <a:extLst>
              <a:ext uri="{FF2B5EF4-FFF2-40B4-BE49-F238E27FC236}">
                <a16:creationId xmlns:a16="http://schemas.microsoft.com/office/drawing/2014/main" id="{6A6EEA48-32B6-42D0-AC33-0A47D74849A4}"/>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843618992"/>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Vapor Trail</Template>
  <TotalTime>32</TotalTime>
  <Words>1583</Words>
  <Application>Microsoft Office PowerPoint</Application>
  <PresentationFormat>Widescreen</PresentationFormat>
  <Paragraphs>111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Century Gothic</vt:lpstr>
      <vt:lpstr>Times New Roman</vt:lpstr>
      <vt:lpstr>Vapor Trail</vt:lpstr>
      <vt:lpstr>Business meetings for esp students</vt:lpstr>
      <vt:lpstr>What do you know about the business meetings?</vt:lpstr>
      <vt:lpstr>What do you know about the business meetings? Self-check</vt:lpstr>
      <vt:lpstr>Tips for Effective Meeting Management</vt:lpstr>
      <vt:lpstr>Tips for Effective Meeting Management</vt:lpstr>
      <vt:lpstr>Tips for Effective Meeting Management</vt:lpstr>
      <vt:lpstr>Tips for Effective Meeting Management</vt:lpstr>
      <vt:lpstr>Tips for Effective Meeting Management</vt:lpstr>
      <vt:lpstr>Tips for Effective Meeting Management</vt:lpstr>
      <vt:lpstr>Tips for Effective Meeting Management True or false?</vt:lpstr>
      <vt:lpstr>Business Meeting. discussion</vt:lpstr>
      <vt:lpstr>references</vt:lpstr>
      <vt:lpstr>Thank you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meeting for esp students</dc:title>
  <dc:creator>Hanna Kolosova</dc:creator>
  <cp:lastModifiedBy>Hanna Kolosova</cp:lastModifiedBy>
  <cp:revision>6</cp:revision>
  <dcterms:created xsi:type="dcterms:W3CDTF">2024-06-12T11:58:20Z</dcterms:created>
  <dcterms:modified xsi:type="dcterms:W3CDTF">2024-06-12T12:32:48Z</dcterms:modified>
</cp:coreProperties>
</file>