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69" r:id="rId5"/>
    <p:sldId id="270" r:id="rId6"/>
    <p:sldId id="271" r:id="rId7"/>
    <p:sldId id="273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2" y="908720"/>
            <a:ext cx="8755936" cy="492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2132856"/>
            <a:ext cx="668067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chemeClr val="bg1"/>
                </a:solidFill>
              </a:rPr>
              <a:t>ПРО КОРИСТЬ </a:t>
            </a:r>
          </a:p>
          <a:p>
            <a:r>
              <a:rPr lang="uk-UA" sz="5400" b="1" dirty="0" smtClean="0">
                <a:solidFill>
                  <a:schemeClr val="bg1"/>
                </a:solidFill>
              </a:rPr>
              <a:t>ЕКСТЕНСИВНОГО </a:t>
            </a:r>
          </a:p>
          <a:p>
            <a:r>
              <a:rPr lang="uk-UA" sz="5400" b="1" dirty="0" smtClean="0">
                <a:solidFill>
                  <a:schemeClr val="bg1"/>
                </a:solidFill>
              </a:rPr>
              <a:t>ЧИТАННЯ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25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79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56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44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https://www.englishclub.com/reading/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9473706" cy="5326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371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https://www.usalearns.org/reading-to-learn-english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663286" cy="5432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21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https://linguapress.com/inter.htm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9879310" cy="555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5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https://www.twirpx.com/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https://www.pdfdrive.com/category/16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75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000" b="1" dirty="0" smtClean="0">
                <a:solidFill>
                  <a:schemeClr val="bg1"/>
                </a:solidFill>
              </a:rPr>
              <a:t>Дякую за увагу!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98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400" dirty="0" smtClean="0">
                <a:solidFill>
                  <a:schemeClr val="bg1"/>
                </a:solidFill>
              </a:rPr>
              <a:t>Особливості інтенсивного читання</a:t>
            </a:r>
          </a:p>
          <a:p>
            <a:r>
              <a:rPr lang="uk-UA" sz="4400" dirty="0" smtClean="0">
                <a:solidFill>
                  <a:schemeClr val="bg1"/>
                </a:solidFill>
              </a:rPr>
              <a:t>Особливості екстенсивного читання</a:t>
            </a:r>
          </a:p>
          <a:p>
            <a:r>
              <a:rPr lang="uk-UA" sz="4400" dirty="0" smtClean="0">
                <a:solidFill>
                  <a:schemeClr val="bg1"/>
                </a:solidFill>
              </a:rPr>
              <a:t>Мотивація до читання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5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677385"/>
              </p:ext>
            </p:extLst>
          </p:nvPr>
        </p:nvGraphicFramePr>
        <p:xfrm>
          <a:off x="457200" y="1524000"/>
          <a:ext cx="822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uk-UA" dirty="0" smtClean="0">
                <a:solidFill>
                  <a:schemeClr val="bg1"/>
                </a:solidFill>
              </a:rPr>
              <a:t>Екстенсивне </a:t>
            </a:r>
            <a:r>
              <a:rPr lang="en-US" dirty="0" err="1" smtClean="0">
                <a:solidFill>
                  <a:schemeClr val="bg1"/>
                </a:solidFill>
              </a:rPr>
              <a:t>vs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uk-UA" dirty="0" smtClean="0">
                <a:solidFill>
                  <a:schemeClr val="bg1"/>
                </a:solidFill>
              </a:rPr>
              <a:t>Інтенсивне читання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19101"/>
            <a:ext cx="7992888" cy="4911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137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72000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 err="1">
                <a:solidFill>
                  <a:schemeClr val="bg1"/>
                </a:solidFill>
              </a:rPr>
              <a:t>Інтенсивне</a:t>
            </a:r>
            <a:r>
              <a:rPr lang="ru-RU" sz="4200" dirty="0">
                <a:solidFill>
                  <a:schemeClr val="bg1"/>
                </a:solidFill>
              </a:rPr>
              <a:t> </a:t>
            </a:r>
            <a:r>
              <a:rPr lang="ru-RU" sz="4200" dirty="0" err="1">
                <a:solidFill>
                  <a:schemeClr val="bg1"/>
                </a:solidFill>
              </a:rPr>
              <a:t>читання</a:t>
            </a:r>
            <a:r>
              <a:rPr lang="ru-RU" sz="4200" dirty="0">
                <a:solidFill>
                  <a:schemeClr val="bg1"/>
                </a:solidFill>
              </a:rPr>
              <a:t> </a:t>
            </a:r>
            <a:r>
              <a:rPr lang="ru-RU" sz="4200" dirty="0" err="1">
                <a:solidFill>
                  <a:schemeClr val="bg1"/>
                </a:solidFill>
              </a:rPr>
              <a:t>зосереджується</a:t>
            </a:r>
            <a:r>
              <a:rPr lang="ru-RU" sz="4200" dirty="0">
                <a:solidFill>
                  <a:schemeClr val="bg1"/>
                </a:solidFill>
              </a:rPr>
              <a:t> на таких аспектах:</a:t>
            </a:r>
          </a:p>
          <a:p>
            <a:r>
              <a:rPr lang="ru-RU" sz="7200" dirty="0">
                <a:solidFill>
                  <a:schemeClr val="bg1"/>
                </a:solidFill>
              </a:rPr>
              <a:t>- </a:t>
            </a:r>
            <a:r>
              <a:rPr lang="ru-RU" sz="7200" dirty="0" err="1">
                <a:solidFill>
                  <a:schemeClr val="bg1"/>
                </a:solidFill>
              </a:rPr>
              <a:t>розуміння</a:t>
            </a:r>
            <a:r>
              <a:rPr lang="ru-RU" sz="7200" dirty="0">
                <a:solidFill>
                  <a:schemeClr val="bg1"/>
                </a:solidFill>
              </a:rPr>
              <a:t> </a:t>
            </a:r>
          </a:p>
          <a:p>
            <a:r>
              <a:rPr lang="ru-RU" sz="7200" dirty="0">
                <a:solidFill>
                  <a:schemeClr val="bg1"/>
                </a:solidFill>
              </a:rPr>
              <a:t>- фонетика, </a:t>
            </a:r>
            <a:r>
              <a:rPr lang="ru-RU" sz="7200" dirty="0" err="1" smtClean="0">
                <a:solidFill>
                  <a:schemeClr val="bg1"/>
                </a:solidFill>
              </a:rPr>
              <a:t>орфографія</a:t>
            </a:r>
            <a:endParaRPr lang="ru-RU" sz="7200" dirty="0">
              <a:solidFill>
                <a:schemeClr val="bg1"/>
              </a:solidFill>
            </a:endParaRPr>
          </a:p>
          <a:p>
            <a:r>
              <a:rPr lang="ru-RU" sz="7200" dirty="0">
                <a:solidFill>
                  <a:schemeClr val="bg1"/>
                </a:solidFill>
              </a:rPr>
              <a:t>- </a:t>
            </a:r>
            <a:r>
              <a:rPr lang="ru-RU" sz="7200" dirty="0" err="1">
                <a:solidFill>
                  <a:schemeClr val="bg1"/>
                </a:solidFill>
              </a:rPr>
              <a:t>лексичні</a:t>
            </a:r>
            <a:r>
              <a:rPr lang="ru-RU" sz="7200" dirty="0">
                <a:solidFill>
                  <a:schemeClr val="bg1"/>
                </a:solidFill>
              </a:rPr>
              <a:t> </a:t>
            </a:r>
            <a:r>
              <a:rPr lang="ru-RU" sz="7200" dirty="0" err="1" smtClean="0">
                <a:solidFill>
                  <a:schemeClr val="bg1"/>
                </a:solidFill>
              </a:rPr>
              <a:t>особливості</a:t>
            </a:r>
            <a:endParaRPr lang="ru-RU" sz="7200" dirty="0" smtClean="0">
              <a:solidFill>
                <a:schemeClr val="bg1"/>
              </a:solidFill>
            </a:endParaRPr>
          </a:p>
          <a:p>
            <a:r>
              <a:rPr lang="ru-RU" sz="7200" dirty="0" smtClean="0">
                <a:solidFill>
                  <a:schemeClr val="bg1"/>
                </a:solidFill>
              </a:rPr>
              <a:t>- </a:t>
            </a:r>
            <a:r>
              <a:rPr lang="ru-RU" sz="7200" dirty="0" err="1" smtClean="0">
                <a:solidFill>
                  <a:schemeClr val="bg1"/>
                </a:solidFill>
              </a:rPr>
              <a:t>граматика</a:t>
            </a:r>
            <a:r>
              <a:rPr lang="ru-RU" sz="7200" dirty="0" smtClean="0">
                <a:solidFill>
                  <a:schemeClr val="bg1"/>
                </a:solidFill>
              </a:rPr>
              <a:t>;</a:t>
            </a:r>
            <a:endParaRPr lang="ru-RU" sz="7200" dirty="0">
              <a:solidFill>
                <a:schemeClr val="bg1"/>
              </a:solidFill>
            </a:endParaRPr>
          </a:p>
          <a:p>
            <a:r>
              <a:rPr lang="en-US" sz="7200" dirty="0" smtClean="0">
                <a:solidFill>
                  <a:schemeClr val="bg1"/>
                </a:solidFill>
              </a:rPr>
              <a:t>- </a:t>
            </a:r>
            <a:r>
              <a:rPr lang="ru-RU" sz="7200" dirty="0" err="1">
                <a:solidFill>
                  <a:schemeClr val="bg1"/>
                </a:solidFill>
              </a:rPr>
              <a:t>когезія</a:t>
            </a:r>
            <a:r>
              <a:rPr lang="ru-RU" sz="7200" dirty="0">
                <a:solidFill>
                  <a:schemeClr val="bg1"/>
                </a:solidFill>
              </a:rPr>
              <a:t> </a:t>
            </a:r>
            <a:endParaRPr lang="ru-RU" sz="7200" dirty="0" smtClean="0">
              <a:solidFill>
                <a:schemeClr val="bg1"/>
              </a:solidFill>
            </a:endParaRPr>
          </a:p>
          <a:p>
            <a:r>
              <a:rPr lang="ru-RU" sz="7200" dirty="0" smtClean="0">
                <a:solidFill>
                  <a:schemeClr val="bg1"/>
                </a:solidFill>
              </a:rPr>
              <a:t>- </a:t>
            </a:r>
            <a:r>
              <a:rPr lang="ru-RU" sz="7200" dirty="0" err="1">
                <a:solidFill>
                  <a:schemeClr val="bg1"/>
                </a:solidFill>
              </a:rPr>
              <a:t>інформаційна</a:t>
            </a:r>
            <a:r>
              <a:rPr lang="ru-RU" sz="7200" dirty="0">
                <a:solidFill>
                  <a:schemeClr val="bg1"/>
                </a:solidFill>
              </a:rPr>
              <a:t> структура </a:t>
            </a:r>
            <a:endParaRPr lang="ru-RU" sz="7200" dirty="0" smtClean="0">
              <a:solidFill>
                <a:schemeClr val="bg1"/>
              </a:solidFill>
            </a:endParaRPr>
          </a:p>
          <a:p>
            <a:r>
              <a:rPr lang="ru-RU" sz="7200" dirty="0" smtClean="0">
                <a:solidFill>
                  <a:schemeClr val="bg1"/>
                </a:solidFill>
              </a:rPr>
              <a:t>- </a:t>
            </a:r>
            <a:r>
              <a:rPr lang="ru-RU" sz="7200" dirty="0" err="1">
                <a:solidFill>
                  <a:schemeClr val="bg1"/>
                </a:solidFill>
              </a:rPr>
              <a:t>жанрові</a:t>
            </a:r>
            <a:r>
              <a:rPr lang="ru-RU" sz="7200" dirty="0">
                <a:solidFill>
                  <a:schemeClr val="bg1"/>
                </a:solidFill>
              </a:rPr>
              <a:t> </a:t>
            </a:r>
            <a:r>
              <a:rPr lang="ru-RU" sz="7200" dirty="0" err="1">
                <a:solidFill>
                  <a:schemeClr val="bg1"/>
                </a:solidFill>
              </a:rPr>
              <a:t>особливості</a:t>
            </a:r>
            <a:r>
              <a:rPr lang="ru-RU" sz="7200" dirty="0">
                <a:solidFill>
                  <a:schemeClr val="bg1"/>
                </a:solidFill>
              </a:rPr>
              <a:t> – як текст </a:t>
            </a:r>
            <a:r>
              <a:rPr lang="ru-RU" sz="7200" dirty="0" err="1">
                <a:solidFill>
                  <a:schemeClr val="bg1"/>
                </a:solidFill>
              </a:rPr>
              <a:t>досягає</a:t>
            </a:r>
            <a:r>
              <a:rPr lang="ru-RU" sz="7200" dirty="0">
                <a:solidFill>
                  <a:schemeClr val="bg1"/>
                </a:solidFill>
              </a:rPr>
              <a:t> </a:t>
            </a:r>
            <a:r>
              <a:rPr lang="ru-RU" sz="7200" dirty="0" err="1">
                <a:solidFill>
                  <a:schemeClr val="bg1"/>
                </a:solidFill>
              </a:rPr>
              <a:t>своєї</a:t>
            </a:r>
            <a:r>
              <a:rPr lang="ru-RU" sz="7200" dirty="0">
                <a:solidFill>
                  <a:schemeClr val="bg1"/>
                </a:solidFill>
              </a:rPr>
              <a:t> </a:t>
            </a:r>
            <a:r>
              <a:rPr lang="ru-RU" sz="7200" dirty="0" err="1">
                <a:solidFill>
                  <a:schemeClr val="bg1"/>
                </a:solidFill>
              </a:rPr>
              <a:t>комунікативної</a:t>
            </a:r>
            <a:r>
              <a:rPr lang="ru-RU" sz="7200" dirty="0">
                <a:solidFill>
                  <a:schemeClr val="bg1"/>
                </a:solidFill>
              </a:rPr>
              <a:t> </a:t>
            </a:r>
            <a:r>
              <a:rPr lang="ru-RU" sz="7200" dirty="0" smtClean="0">
                <a:solidFill>
                  <a:schemeClr val="bg1"/>
                </a:solidFill>
              </a:rPr>
              <a:t>мети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Інтенсивне читання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41" y="1428749"/>
            <a:ext cx="8349499" cy="547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2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Основними перевагами екстенсивного читання є: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- забезпечення масивного «введення інформації»;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- підвищення загальної мовної компетенції студентів;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- закріплення раніше вивчених лексичних одиниць;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- покращення письмової мови: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- мотивація студентів читати;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- консолідація раніше вивчених мовних понять, умінь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і навичок;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- зростання впевненості при читанні великих обсягів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тексту;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- розвиток навичок передбачати події </a:t>
            </a:r>
            <a:endParaRPr lang="uk-UA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Екстенсивне</a:t>
            </a:r>
            <a:r>
              <a:rPr lang="uk-UA" dirty="0" smtClean="0">
                <a:solidFill>
                  <a:schemeClr val="bg1"/>
                </a:solidFill>
              </a:rPr>
              <a:t> </a:t>
            </a:r>
            <a:r>
              <a:rPr lang="uk-UA" b="1" dirty="0" smtClean="0">
                <a:solidFill>
                  <a:schemeClr val="bg1"/>
                </a:solidFill>
              </a:rPr>
              <a:t>читання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06" y="1484784"/>
            <a:ext cx="8232565" cy="503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18" y="1628800"/>
            <a:ext cx="8232565" cy="503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82" y="1642512"/>
            <a:ext cx="8232565" cy="503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33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Екстенсивне читання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764" y="1476374"/>
            <a:ext cx="9143260" cy="5065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830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5910988"/>
              </p:ext>
            </p:extLst>
          </p:nvPr>
        </p:nvGraphicFramePr>
        <p:xfrm>
          <a:off x="179512" y="1484784"/>
          <a:ext cx="8964488" cy="525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2222"/>
                <a:gridCol w="4004103"/>
                <a:gridCol w="2988163"/>
              </a:tblGrid>
              <a:tr h="5256584">
                <a:tc>
                  <a:txBody>
                    <a:bodyPr/>
                    <a:lstStyle/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Лінгвістична мета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Складність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baseline="0" dirty="0" smtClean="0">
                          <a:solidFill>
                            <a:schemeClr val="bg1"/>
                          </a:solidFill>
                        </a:rPr>
                        <a:t>Обсяг 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baseline="0" dirty="0" smtClean="0">
                          <a:solidFill>
                            <a:schemeClr val="bg1"/>
                          </a:solidFill>
                        </a:rPr>
                        <a:t>Вибір матеріалу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baseline="0" dirty="0" smtClean="0">
                          <a:solidFill>
                            <a:schemeClr val="bg1"/>
                          </a:solidFill>
                        </a:rPr>
                        <a:t>Вид матеріалу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uk-UA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uk-UA" baseline="0" dirty="0" smtClean="0">
                          <a:solidFill>
                            <a:schemeClr val="bg1"/>
                          </a:solidFill>
                        </a:rPr>
                        <a:t>Місце навчальної діяльності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baseline="0" dirty="0" smtClean="0">
                          <a:solidFill>
                            <a:schemeClr val="bg1"/>
                          </a:solidFill>
                        </a:rPr>
                        <a:t>Перевірка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Інтенсивне</a:t>
                      </a:r>
                    </a:p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Аналіз мови</a:t>
                      </a:r>
                    </a:p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Важкі тексти</a:t>
                      </a: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Невеликий</a:t>
                      </a: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Викладач обирає</a:t>
                      </a:r>
                      <a:r>
                        <a:rPr lang="uk-UA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Усі студенти вивчають однакову кількість матеріалу</a:t>
                      </a:r>
                    </a:p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Аудиторія </a:t>
                      </a:r>
                    </a:p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За допомогою спеціальних мовних вправ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Екстенсивне</a:t>
                      </a:r>
                    </a:p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Формування навичок вільного володіння</a:t>
                      </a: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Легкі тексти</a:t>
                      </a: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Великий </a:t>
                      </a: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Студент обирає</a:t>
                      </a:r>
                    </a:p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Студенти читають різні тексти  відповідно до інтересу</a:t>
                      </a: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Самостійна робота</a:t>
                      </a:r>
                    </a:p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uk-UA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</a:rPr>
                        <a:t>Доповіді,  дискусії, дебати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Відмінність інтенсивного та екстенсивного читання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29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https://learnenglish.britishcouncil.org/skills/reading/intermediate-b1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3050"/>
            <a:ext cx="10114091" cy="56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49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940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1062</TotalTime>
  <Words>204</Words>
  <Application>Microsoft Office PowerPoint</Application>
  <PresentationFormat>Экран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Презентация PowerPoint</vt:lpstr>
      <vt:lpstr>Презентация PowerPoint</vt:lpstr>
      <vt:lpstr>Екстенсивне vs Інтенсивне читання</vt:lpstr>
      <vt:lpstr>Інтенсивне читання</vt:lpstr>
      <vt:lpstr>Екстенсивне читання</vt:lpstr>
      <vt:lpstr>Екстенсивне читання</vt:lpstr>
      <vt:lpstr>Відмінність інтенсивного та екстенсивного читання</vt:lpstr>
      <vt:lpstr>https://learnenglish.britishcouncil.org/skills/reading/intermediate-b1</vt:lpstr>
      <vt:lpstr>Презентация PowerPoint</vt:lpstr>
      <vt:lpstr>Презентация PowerPoint</vt:lpstr>
      <vt:lpstr>Презентация PowerPoint</vt:lpstr>
      <vt:lpstr>Презентация PowerPoint</vt:lpstr>
      <vt:lpstr>https://www.englishclub.com/reading/</vt:lpstr>
      <vt:lpstr>https://www.usalearns.org/reading-to-learn-english</vt:lpstr>
      <vt:lpstr>https://linguapress.com/inter.htm</vt:lpstr>
      <vt:lpstr>https://www.pdfdrive.com/category/16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16</cp:revision>
  <dcterms:created xsi:type="dcterms:W3CDTF">2021-01-17T14:42:52Z</dcterms:created>
  <dcterms:modified xsi:type="dcterms:W3CDTF">2021-01-20T11:32:10Z</dcterms:modified>
</cp:coreProperties>
</file>