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9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556793"/>
            <a:ext cx="6143600" cy="2173960"/>
          </a:xfrm>
        </p:spPr>
        <p:txBody>
          <a:bodyPr>
            <a:normAutofit/>
          </a:bodyPr>
          <a:lstStyle/>
          <a:p>
            <a:r>
              <a:rPr lang="uk-UA" cap="all" dirty="0"/>
              <a:t>Лекція</a:t>
            </a:r>
            <a:r>
              <a:rPr lang="ru-RU" cap="all" dirty="0"/>
              <a:t> 8. </a:t>
            </a:r>
            <a:r>
              <a:rPr lang="uk-UA" cap="all" dirty="0"/>
              <a:t>Організація оплати праці </a:t>
            </a:r>
            <a:r>
              <a:rPr lang="uk-UA" cap="all" dirty="0" smtClean="0"/>
              <a:t>підприємстві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750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576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Тема </a:t>
            </a:r>
            <a:r>
              <a:rPr lang="ru-RU" dirty="0"/>
              <a:t>8</a:t>
            </a:r>
            <a:r>
              <a:rPr lang="uk-UA" dirty="0"/>
              <a:t>.3. Форми і системи оплати праці. Розрахунок заробітку працюючих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6" b="6479"/>
          <a:stretch/>
        </p:blipFill>
        <p:spPr bwMode="auto">
          <a:xfrm>
            <a:off x="1043608" y="1268760"/>
            <a:ext cx="6627813" cy="529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243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/>
              <a:t>Методи колективної системи оплати праці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85"/>
          <a:stretch/>
        </p:blipFill>
        <p:spPr bwMode="auto">
          <a:xfrm>
            <a:off x="539552" y="1412776"/>
            <a:ext cx="8010795" cy="473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6472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25" y="188640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Тема </a:t>
            </a:r>
            <a:r>
              <a:rPr lang="ru-RU" dirty="0"/>
              <a:t>8</a:t>
            </a:r>
            <a:r>
              <a:rPr lang="uk-UA" dirty="0"/>
              <a:t>.5.Безтарифна система оплати праці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uk-UA" dirty="0"/>
              <a:t>Розрахунок заробітної плати при використанні безтарифної системи проводиться у такій послідовності: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uk-UA" b="1" dirty="0"/>
              <a:t>Контрактна система оплати праці</a:t>
            </a:r>
            <a:r>
              <a:rPr lang="uk-UA" dirty="0"/>
              <a:t> ґрунтується на ухвалі договору між роботодавцем і виконавцем.</a:t>
            </a:r>
            <a:endParaRPr lang="ru-RU" dirty="0"/>
          </a:p>
          <a:p>
            <a:r>
              <a:rPr lang="uk-UA" b="1" dirty="0"/>
              <a:t>Система участі у прибутках</a:t>
            </a:r>
            <a:r>
              <a:rPr lang="uk-UA" dirty="0"/>
              <a:t> передбачає розподіл певної частини прибутку підприємства між його працівниками.</a:t>
            </a:r>
            <a:endParaRPr lang="ru-RU" dirty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48" y="1700808"/>
            <a:ext cx="7857154" cy="25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866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976664"/>
          </a:xfrm>
        </p:spPr>
        <p:txBody>
          <a:bodyPr>
            <a:normAutofit/>
          </a:bodyPr>
          <a:lstStyle/>
          <a:p>
            <a:r>
              <a:rPr lang="ru-RU" dirty="0" err="1"/>
              <a:t>Загальний</a:t>
            </a:r>
            <a:r>
              <a:rPr lang="ru-RU" dirty="0"/>
              <a:t> фонд оплати </a:t>
            </a:r>
            <a:r>
              <a:rPr lang="ru-RU" dirty="0" err="1"/>
              <a:t>праці</a:t>
            </a:r>
            <a:r>
              <a:rPr lang="ru-RU" dirty="0"/>
              <a:t> </a:t>
            </a:r>
            <a:r>
              <a:rPr lang="ru-RU" dirty="0" err="1"/>
              <a:t>підприємства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фондів</a:t>
            </a:r>
            <a:r>
              <a:rPr lang="ru-RU" dirty="0"/>
              <a:t> </a:t>
            </a:r>
            <a:r>
              <a:rPr lang="ru-RU" dirty="0" err="1"/>
              <a:t>тарифної</a:t>
            </a:r>
            <a:r>
              <a:rPr lang="ru-RU" dirty="0"/>
              <a:t> </a:t>
            </a:r>
            <a:r>
              <a:rPr lang="ru-RU" dirty="0" err="1"/>
              <a:t>заробітної</a:t>
            </a:r>
            <a:r>
              <a:rPr lang="ru-RU" dirty="0"/>
              <a:t> плати </a:t>
            </a:r>
            <a:r>
              <a:rPr lang="ru-RU" dirty="0" err="1"/>
              <a:t>погодинників</a:t>
            </a:r>
            <a:r>
              <a:rPr lang="ru-RU" dirty="0"/>
              <a:t> і </a:t>
            </a:r>
            <a:r>
              <a:rPr lang="ru-RU" dirty="0" err="1"/>
              <a:t>відрядників</a:t>
            </a:r>
            <a:r>
              <a:rPr lang="ru-RU" dirty="0"/>
              <a:t> і </a:t>
            </a:r>
            <a:r>
              <a:rPr lang="ru-RU" dirty="0" err="1"/>
              <a:t>цілого</a:t>
            </a:r>
            <a:r>
              <a:rPr lang="ru-RU" dirty="0"/>
              <a:t> ряду доплат, тому </a:t>
            </a:r>
            <a:r>
              <a:rPr lang="ru-RU" dirty="0" err="1"/>
              <a:t>планування</a:t>
            </a:r>
            <a:r>
              <a:rPr lang="ru-RU" dirty="0"/>
              <a:t> фонду оплати </a:t>
            </a:r>
            <a:r>
              <a:rPr lang="ru-RU" dirty="0" err="1"/>
              <a:t>праці</a:t>
            </a:r>
            <a:r>
              <a:rPr lang="ru-RU" dirty="0"/>
              <a:t> </a:t>
            </a:r>
            <a:r>
              <a:rPr lang="ru-RU" dirty="0" err="1"/>
              <a:t>починають</a:t>
            </a:r>
            <a:r>
              <a:rPr lang="ru-RU" dirty="0"/>
              <a:t> з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 </a:t>
            </a:r>
            <a:r>
              <a:rPr lang="ru-RU" dirty="0" err="1"/>
              <a:t>тарифної</a:t>
            </a:r>
            <a:r>
              <a:rPr lang="ru-RU" dirty="0"/>
              <a:t> оплати </a:t>
            </a:r>
            <a:r>
              <a:rPr lang="ru-RU" dirty="0" err="1"/>
              <a:t>праці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Фонд </a:t>
            </a:r>
            <a:r>
              <a:rPr lang="ru-RU" dirty="0" err="1"/>
              <a:t>тарифної</a:t>
            </a:r>
            <a:r>
              <a:rPr lang="ru-RU" dirty="0"/>
              <a:t> </a:t>
            </a:r>
            <a:r>
              <a:rPr lang="ru-RU" dirty="0" err="1"/>
              <a:t>заробітної</a:t>
            </a:r>
            <a:r>
              <a:rPr lang="ru-RU" dirty="0"/>
              <a:t> плати </a:t>
            </a:r>
            <a:r>
              <a:rPr lang="ru-RU" dirty="0" err="1"/>
              <a:t>погодинників</a:t>
            </a:r>
            <a:r>
              <a:rPr lang="ru-RU" dirty="0"/>
              <a:t> </a:t>
            </a:r>
            <a:r>
              <a:rPr lang="ru-RU" dirty="0" err="1"/>
              <a:t>Фт.пог</a:t>
            </a:r>
            <a:r>
              <a:rPr lang="ru-RU" dirty="0"/>
              <a:t> </a:t>
            </a:r>
            <a:r>
              <a:rPr lang="ru-RU" dirty="0" err="1"/>
              <a:t>обчислюється</a:t>
            </a:r>
            <a:r>
              <a:rPr lang="ru-RU" dirty="0"/>
              <a:t> за формулою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Фонд </a:t>
            </a:r>
            <a:r>
              <a:rPr lang="ru-RU" dirty="0" err="1"/>
              <a:t>тарифної</a:t>
            </a:r>
            <a:r>
              <a:rPr lang="ru-RU" dirty="0"/>
              <a:t> </a:t>
            </a:r>
            <a:r>
              <a:rPr lang="ru-RU" dirty="0" err="1"/>
              <a:t>заробітної</a:t>
            </a:r>
            <a:r>
              <a:rPr lang="ru-RU" dirty="0"/>
              <a:t> плати </a:t>
            </a:r>
            <a:r>
              <a:rPr lang="ru-RU" dirty="0" err="1"/>
              <a:t>відрядників</a:t>
            </a:r>
            <a:r>
              <a:rPr lang="ru-RU" dirty="0"/>
              <a:t> </a:t>
            </a:r>
            <a:r>
              <a:rPr lang="ru-RU" dirty="0" err="1"/>
              <a:t>Фт.відр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за формулою: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24"/>
          <a:stretch/>
        </p:blipFill>
        <p:spPr bwMode="auto">
          <a:xfrm>
            <a:off x="1269225" y="3501008"/>
            <a:ext cx="5947807" cy="73792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82"/>
          <a:stretch/>
        </p:blipFill>
        <p:spPr bwMode="auto">
          <a:xfrm>
            <a:off x="1259632" y="5200839"/>
            <a:ext cx="5544616" cy="683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148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Тема </a:t>
            </a:r>
            <a:r>
              <a:rPr lang="ru-RU" dirty="0"/>
              <a:t>8</a:t>
            </a:r>
            <a:r>
              <a:rPr lang="uk-UA" dirty="0"/>
              <a:t>.5. Матеріальне стимулювання роботи персоналу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uk-UA" sz="2200" dirty="0" smtClean="0"/>
              <a:t>преміювання </a:t>
            </a:r>
            <a:r>
              <a:rPr lang="uk-UA" sz="2200" dirty="0"/>
              <a:t>як засіб посилення матеріальної зацікавленості; </a:t>
            </a:r>
            <a:endParaRPr lang="ru-RU" sz="2200" dirty="0"/>
          </a:p>
          <a:p>
            <a:pPr lvl="0"/>
            <a:r>
              <a:rPr lang="uk-UA" sz="2200" dirty="0"/>
              <a:t>преміювання за виконання і перевиконання виробничого плану реалізації; </a:t>
            </a:r>
            <a:endParaRPr lang="ru-RU" sz="2200" dirty="0"/>
          </a:p>
          <a:p>
            <a:pPr lvl="0"/>
            <a:r>
              <a:rPr lang="uk-UA" sz="2200" dirty="0"/>
              <a:t>одноразове заохочення працівників усіх категорій за виконання особливо важливих завдань</a:t>
            </a:r>
            <a:r>
              <a:rPr lang="uk-UA" sz="2200" dirty="0" smtClean="0"/>
              <a:t>.</a:t>
            </a:r>
            <a:endParaRPr lang="ru-RU" sz="2200" dirty="0"/>
          </a:p>
          <a:p>
            <a:pPr marL="0" indent="0">
              <a:buNone/>
            </a:pPr>
            <a:r>
              <a:rPr lang="uk-UA" sz="2200" dirty="0"/>
              <a:t>Для преміювання працівників робляться відрахування у фонди заохочення. Джерелами цих фондів є</a:t>
            </a:r>
            <a:r>
              <a:rPr lang="uk-UA" sz="2200" dirty="0" smtClean="0"/>
              <a:t>:</a:t>
            </a:r>
          </a:p>
          <a:p>
            <a:pPr lvl="1"/>
            <a:r>
              <a:rPr lang="uk-UA" sz="2200" dirty="0" smtClean="0"/>
              <a:t>відрахування </a:t>
            </a:r>
            <a:r>
              <a:rPr lang="uk-UA" sz="2200" dirty="0"/>
              <a:t>від прибутку, що утворюються за рахунок фактичного зниження собівартості продукції (робіт) у результаті запровадження нової техніки, економії матеріальних ресурсів, підвищення рівня рентабельності, фондовіддачі;</a:t>
            </a:r>
            <a:endParaRPr lang="ru-RU" sz="2200" dirty="0"/>
          </a:p>
          <a:p>
            <a:pPr lvl="1"/>
            <a:r>
              <a:rPr lang="uk-UA" sz="2200" dirty="0"/>
              <a:t>відрахування від додаткового прибутку, отриманого у результаті надвишок до оптових цін на нову високоефективну продукцію</a:t>
            </a:r>
            <a:r>
              <a:rPr lang="uk-UA" dirty="0"/>
              <a:t>.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102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Тема </a:t>
            </a:r>
            <a:r>
              <a:rPr lang="ru-RU" dirty="0"/>
              <a:t>8</a:t>
            </a:r>
            <a:r>
              <a:rPr lang="uk-UA" dirty="0"/>
              <a:t>.1. Зміст та функції заробітної плати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97"/>
          <a:stretch/>
        </p:blipFill>
        <p:spPr bwMode="auto">
          <a:xfrm>
            <a:off x="827584" y="1417638"/>
            <a:ext cx="7707618" cy="391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70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461"/>
          <a:stretch/>
        </p:blipFill>
        <p:spPr bwMode="auto">
          <a:xfrm>
            <a:off x="107504" y="476672"/>
            <a:ext cx="876542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2992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47"/>
          <a:stretch/>
        </p:blipFill>
        <p:spPr bwMode="auto">
          <a:xfrm>
            <a:off x="323528" y="692696"/>
            <a:ext cx="8483297" cy="4559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855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6408712" cy="6447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433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/>
              <a:t>Державна</a:t>
            </a:r>
            <a:r>
              <a:rPr lang="ru-RU" sz="2800" dirty="0"/>
              <a:t> </a:t>
            </a:r>
            <a:r>
              <a:rPr lang="ru-RU" sz="2800" dirty="0" err="1"/>
              <a:t>політика</a:t>
            </a:r>
            <a:r>
              <a:rPr lang="ru-RU" sz="2800" dirty="0"/>
              <a:t> оплати </a:t>
            </a:r>
            <a:r>
              <a:rPr lang="ru-RU" sz="2800" dirty="0" err="1"/>
              <a:t>праці</a:t>
            </a:r>
            <a:r>
              <a:rPr lang="ru-RU" sz="2800" dirty="0"/>
              <a:t> </a:t>
            </a:r>
            <a:r>
              <a:rPr lang="ru-RU" sz="2800" dirty="0" err="1"/>
              <a:t>реалізується</a:t>
            </a:r>
            <a:r>
              <a:rPr lang="ru-RU" sz="2800" dirty="0"/>
              <a:t> через </a:t>
            </a:r>
            <a:r>
              <a:rPr lang="ru-RU" sz="2800" dirty="0" err="1"/>
              <a:t>механізм</a:t>
            </a:r>
            <a:r>
              <a:rPr lang="ru-RU" sz="2800" dirty="0"/>
              <a:t> </a:t>
            </a:r>
            <a:r>
              <a:rPr lang="ru-RU" sz="2800" dirty="0" err="1"/>
              <a:t>її</a:t>
            </a:r>
            <a:r>
              <a:rPr lang="ru-RU" sz="2800" dirty="0"/>
              <a:t> </a:t>
            </a:r>
            <a:r>
              <a:rPr lang="ru-RU" sz="2800" dirty="0" err="1"/>
              <a:t>регулювання</a:t>
            </a:r>
            <a:r>
              <a:rPr lang="ru-RU" sz="2800" dirty="0"/>
              <a:t>, а </a:t>
            </a:r>
            <a:r>
              <a:rPr lang="ru-RU" sz="2800" dirty="0" err="1"/>
              <a:t>саме</a:t>
            </a:r>
            <a:r>
              <a:rPr lang="ru-RU" sz="2800" dirty="0"/>
              <a:t> державного </a:t>
            </a:r>
            <a:r>
              <a:rPr lang="ru-RU" sz="2800" dirty="0" err="1"/>
              <a:t>регулювання</a:t>
            </a:r>
            <a:r>
              <a:rPr lang="ru-RU" sz="2800" dirty="0"/>
              <a:t> та </a:t>
            </a:r>
            <a:r>
              <a:rPr lang="ru-RU" sz="2800" dirty="0" err="1"/>
              <a:t>договірного</a:t>
            </a:r>
            <a:r>
              <a:rPr lang="ru-RU" sz="2800" dirty="0"/>
              <a:t>.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4612187"/>
              </p:ext>
            </p:extLst>
          </p:nvPr>
        </p:nvGraphicFramePr>
        <p:xfrm>
          <a:off x="683568" y="1772816"/>
          <a:ext cx="7704855" cy="381642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3936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8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4897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Державне регулювання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Договірне регулювання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4068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400">
                          <a:effectLst/>
                        </a:rPr>
                        <a:t>Умови визначення розміру мінімальної заробітної плати</a:t>
                      </a:r>
                      <a:r>
                        <a:rPr lang="ru-RU" sz="1400">
                          <a:effectLst/>
                        </a:rPr>
                        <a:t>;</a:t>
                      </a:r>
                      <a:endParaRPr lang="ru-RU" sz="120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400">
                          <a:effectLst/>
                        </a:rPr>
                        <a:t>Мінімальний розмір ставок заробітної плати</a:t>
                      </a:r>
                      <a:r>
                        <a:rPr lang="ru-RU" sz="1400">
                          <a:effectLst/>
                        </a:rPr>
                        <a:t>;</a:t>
                      </a:r>
                      <a:endParaRPr lang="ru-RU" sz="120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400">
                          <a:effectLst/>
                        </a:rPr>
                        <a:t>Норми оплати праці за особливих умов</a:t>
                      </a:r>
                      <a:r>
                        <a:rPr lang="ru-RU" sz="1400">
                          <a:effectLst/>
                        </a:rPr>
                        <a:t>;</a:t>
                      </a:r>
                      <a:endParaRPr lang="ru-RU" sz="120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400">
                          <a:effectLst/>
                        </a:rPr>
                        <a:t>Оплату праці установ, працівників, що фінансуються з бюджету.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400" dirty="0">
                          <a:effectLst/>
                        </a:rPr>
                        <a:t>Організація оплати праці на підприємствах</a:t>
                      </a:r>
                      <a:r>
                        <a:rPr lang="ru-RU" sz="1400" dirty="0">
                          <a:effectLst/>
                        </a:rPr>
                        <a:t>;</a:t>
                      </a:r>
                      <a:endParaRPr lang="ru-RU" sz="12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400" dirty="0">
                          <a:effectLst/>
                        </a:rPr>
                        <a:t>Оплата праці за виконання роботи, невластивій основній діяльності галузі</a:t>
                      </a:r>
                      <a:r>
                        <a:rPr lang="ru-RU" sz="1400" dirty="0">
                          <a:effectLst/>
                        </a:rPr>
                        <a:t>;</a:t>
                      </a:r>
                      <a:endParaRPr lang="ru-RU" sz="12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400" dirty="0">
                          <a:effectLst/>
                        </a:rPr>
                        <a:t>Оплата праці за сумісництвом</a:t>
                      </a:r>
                      <a:r>
                        <a:rPr lang="en-US" sz="1400" dirty="0">
                          <a:effectLst/>
                        </a:rPr>
                        <a:t>;</a:t>
                      </a:r>
                      <a:endParaRPr lang="ru-RU" sz="12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400" dirty="0">
                          <a:effectLst/>
                        </a:rPr>
                        <a:t>Оплата праці за кордоном</a:t>
                      </a:r>
                      <a:r>
                        <a:rPr lang="en-US" sz="1400" dirty="0">
                          <a:effectLst/>
                        </a:rPr>
                        <a:t>.</a:t>
                      </a:r>
                      <a:endParaRPr lang="ru-RU" sz="1200" dirty="0">
                        <a:effectLst/>
                      </a:endParaRPr>
                    </a:p>
                    <a:p>
                      <a:pPr marL="45720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10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4304"/>
            <a:ext cx="6730925" cy="5527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22262" y="369705"/>
            <a:ext cx="8229600" cy="608363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553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rmAutofit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endParaRPr lang="ru-RU" sz="1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3" t="16162"/>
          <a:stretch/>
        </p:blipFill>
        <p:spPr bwMode="auto">
          <a:xfrm>
            <a:off x="1043608" y="1916832"/>
            <a:ext cx="6935033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01572" y="332656"/>
            <a:ext cx="78588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Тема 8.2. </a:t>
            </a:r>
            <a:r>
              <a:rPr lang="ru-RU" sz="3200" dirty="0" err="1"/>
              <a:t>Тарифна</a:t>
            </a:r>
            <a:r>
              <a:rPr lang="ru-RU" sz="3200" dirty="0"/>
              <a:t> система оплати </a:t>
            </a:r>
            <a:r>
              <a:rPr lang="ru-RU" sz="3200" dirty="0" err="1"/>
              <a:t>праці</a:t>
            </a:r>
            <a:r>
              <a:rPr lang="ru-RU" sz="3200" dirty="0"/>
              <a:t> </a:t>
            </a:r>
            <a:r>
              <a:rPr lang="ru-RU" sz="3200" dirty="0" err="1"/>
              <a:t>робітників</a:t>
            </a:r>
            <a:r>
              <a:rPr lang="ru-RU" sz="3200" dirty="0"/>
              <a:t> та </a:t>
            </a:r>
            <a:r>
              <a:rPr lang="ru-RU" sz="3200" dirty="0" err="1"/>
              <a:t>управлінського</a:t>
            </a:r>
            <a:r>
              <a:rPr lang="ru-RU" sz="3200" dirty="0"/>
              <a:t> персоналу</a:t>
            </a:r>
          </a:p>
        </p:txBody>
      </p:sp>
    </p:spTree>
    <p:extLst>
      <p:ext uri="{BB962C8B-B14F-4D97-AF65-F5344CB8AC3E}">
        <p14:creationId xmlns:p14="http://schemas.microsoft.com/office/powerpoint/2010/main" val="4279719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8401282" cy="3902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564505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24</TotalTime>
  <Words>323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Tw Cen MT</vt:lpstr>
      <vt:lpstr>Паркет</vt:lpstr>
      <vt:lpstr>Лекція 8. Організація оплати праці підприємстві</vt:lpstr>
      <vt:lpstr>Тема 8.1. Зміст та функції заробітної плати. </vt:lpstr>
      <vt:lpstr>Презентация PowerPoint</vt:lpstr>
      <vt:lpstr>Презентация PowerPoint</vt:lpstr>
      <vt:lpstr>Презентация PowerPoint</vt:lpstr>
      <vt:lpstr>Державна політика оплати праці реалізується через механізм її регулювання, а саме державного регулювання та договірного.</vt:lpstr>
      <vt:lpstr>Презентация PowerPoint</vt:lpstr>
      <vt:lpstr> </vt:lpstr>
      <vt:lpstr>Презентация PowerPoint</vt:lpstr>
      <vt:lpstr>Тема 8.3. Форми і системи оплати праці. Розрахунок заробітку працюючих.</vt:lpstr>
      <vt:lpstr>Методи колективної системи оплати праці </vt:lpstr>
      <vt:lpstr>Тема 8.5.Безтарифна система оплати праці.</vt:lpstr>
      <vt:lpstr>Презентация PowerPoint</vt:lpstr>
      <vt:lpstr>Тема 8.5. Матеріальне стимулювання роботи персоналу.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8. Організація оплати праці на гірничому підприємстві</dc:title>
  <dc:creator>Viktoriya</dc:creator>
  <cp:lastModifiedBy>Пользователь Windows</cp:lastModifiedBy>
  <cp:revision>8</cp:revision>
  <dcterms:created xsi:type="dcterms:W3CDTF">2017-09-20T20:03:11Z</dcterms:created>
  <dcterms:modified xsi:type="dcterms:W3CDTF">2020-03-16T18:19:16Z</dcterms:modified>
</cp:coreProperties>
</file>