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1" r:id="rId3"/>
    <p:sldId id="257" r:id="rId4"/>
    <p:sldId id="259" r:id="rId5"/>
    <p:sldId id="260" r:id="rId6"/>
    <p:sldId id="272" r:id="rId7"/>
    <p:sldId id="273" r:id="rId8"/>
    <p:sldId id="274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12/16/2021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12/16/2021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12/16/2021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12/16/2021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12/16/2021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12/16/2021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12/16/2021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12/16/2021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12/16/2021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12/16/2021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12/16/2021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12/16/2021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12/16/2021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12/16/2021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12/16/2021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12/16/2021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12/16/2021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12/16/2021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Магістерська</a:t>
            </a:r>
            <a:r>
              <a:rPr lang="ru-RU" dirty="0" smtClean="0"/>
              <a:t> </a:t>
            </a:r>
            <a:r>
              <a:rPr lang="ru-RU" dirty="0" err="1" smtClean="0"/>
              <a:t>десертація</a:t>
            </a:r>
            <a:r>
              <a:rPr lang="ru-RU" dirty="0" smtClean="0"/>
              <a:t> на тему: «</a:t>
            </a:r>
            <a:r>
              <a:rPr lang="ru-RU" dirty="0" err="1" smtClean="0"/>
              <a:t>Автоматизована</a:t>
            </a:r>
            <a:r>
              <a:rPr lang="ru-RU" dirty="0" smtClean="0"/>
              <a:t> </a:t>
            </a:r>
            <a:r>
              <a:rPr lang="ru-RU" dirty="0" err="1" smtClean="0"/>
              <a:t>дільниця</a:t>
            </a:r>
            <a:r>
              <a:rPr lang="ru-RU" dirty="0" smtClean="0"/>
              <a:t> </a:t>
            </a:r>
            <a:r>
              <a:rPr lang="ru-RU" dirty="0" err="1" smtClean="0"/>
              <a:t>виготовлення</a:t>
            </a:r>
            <a:r>
              <a:rPr lang="ru-RU" dirty="0" smtClean="0"/>
              <a:t> </a:t>
            </a:r>
            <a:r>
              <a:rPr lang="ru-RU" dirty="0" err="1" smtClean="0"/>
              <a:t>деталі</a:t>
            </a:r>
            <a:r>
              <a:rPr lang="ru-RU" dirty="0" smtClean="0"/>
              <a:t> </a:t>
            </a:r>
            <a:r>
              <a:rPr lang="ru-RU" dirty="0" err="1" smtClean="0"/>
              <a:t>кришка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/>
              <a:t>Виконав: </a:t>
            </a:r>
            <a:r>
              <a:rPr lang="uk-UA" dirty="0" err="1" smtClean="0"/>
              <a:t>Шупертяк</a:t>
            </a:r>
            <a:r>
              <a:rPr lang="uk-UA" dirty="0" smtClean="0"/>
              <a:t> </a:t>
            </a:r>
            <a:r>
              <a:rPr lang="uk-UA" dirty="0" err="1" smtClean="0"/>
              <a:t>Є.о</a:t>
            </a:r>
            <a:r>
              <a:rPr lang="uk-UA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43120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Моделювання</a:t>
            </a:r>
            <a:r>
              <a:rPr lang="uk-UA" b="1" dirty="0"/>
              <a:t> </a:t>
            </a:r>
            <a:r>
              <a:rPr lang="uk-UA" dirty="0"/>
              <a:t>процесу витягування </a:t>
            </a:r>
            <a:endParaRPr lang="ru-RU" dirty="0"/>
          </a:p>
        </p:txBody>
      </p:sp>
      <p:pic>
        <p:nvPicPr>
          <p:cNvPr id="3075" name="Рисунок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17" y="2958513"/>
            <a:ext cx="2209800" cy="2238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Рисунок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9271" y="2977563"/>
            <a:ext cx="2828925" cy="221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3" name="Рисунок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394" y="2920413"/>
            <a:ext cx="2324100" cy="227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4404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algn="ctr"/>
                <a:r>
                  <a:rPr lang="uk-UA" dirty="0"/>
                  <a:t>Графік залежності зусилля від переміщення </a:t>
                </a:r>
                <a:r>
                  <a:rPr lang="uk-UA" dirty="0" smtClean="0"/>
                  <a:t>інструменту</a:t>
                </a:r>
                <a:br>
                  <a:rPr lang="uk-UA" dirty="0" smtClean="0"/>
                </a:br>
                <a:r>
                  <a:rPr lang="uk-UA" dirty="0" smtClean="0"/>
                  <a:t>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=199,07</m:t>
                    </m:r>
                  </m:oMath>
                </a14:m>
                <a:r>
                  <a:rPr lang="uk-UA" dirty="0"/>
                  <a:t> </a:t>
                </a:r>
                <a:r>
                  <a:rPr lang="uk-UA" dirty="0" err="1"/>
                  <a:t>кН</a:t>
                </a:r>
                <a:endParaRPr lang="ru-RU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t="-86207" b="-1051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9475" y="2603500"/>
            <a:ext cx="4057363" cy="3416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197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Моделювання процесу </a:t>
            </a:r>
            <a:r>
              <a:rPr lang="uk-UA" dirty="0" err="1"/>
              <a:t>відбортування</a:t>
            </a:r>
            <a:r>
              <a:rPr lang="uk-UA" dirty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uk-UA" dirty="0"/>
              <a:t>Параметри моделювання </a:t>
            </a:r>
            <a:r>
              <a:rPr lang="uk-UA" dirty="0" err="1"/>
              <a:t>відбортування</a:t>
            </a:r>
            <a:r>
              <a:rPr lang="uk-UA" dirty="0"/>
              <a:t> такі ж самі як для витягування, але зменшена швидкість переміщення інструменту із 10мм/с на 2мм/с.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102" name="Рисунок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402" y="3631968"/>
            <a:ext cx="2486025" cy="248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Рисунок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1906" y="3660543"/>
            <a:ext cx="2362200" cy="234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Рисунок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664" y="3660543"/>
            <a:ext cx="2571750" cy="247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" name="Рисунок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4297" y="3660543"/>
            <a:ext cx="2428875" cy="245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57919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Графік залежності зусилля від переміщення інструменту</a:t>
            </a: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031" y="2661690"/>
            <a:ext cx="3953258" cy="3416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190552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Загальна</a:t>
            </a:r>
            <a:r>
              <a:rPr lang="ru-RU" dirty="0" smtClean="0"/>
              <a:t> характеристика робота</a:t>
            </a: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53156" y="2603500"/>
            <a:ext cx="3430001" cy="341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6616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Робочий</a:t>
            </a:r>
            <a:r>
              <a:rPr lang="ru-RU" dirty="0" smtClean="0"/>
              <a:t> </a:t>
            </a:r>
            <a:r>
              <a:rPr lang="ru-RU" smtClean="0"/>
              <a:t>простір</a:t>
            </a:r>
            <a:r>
              <a:rPr lang="uk-UA" smtClean="0"/>
              <a:t> </a:t>
            </a:r>
            <a:r>
              <a:rPr lang="uk-UA" dirty="0" smtClean="0"/>
              <a:t>ман</a:t>
            </a:r>
            <a:r>
              <a:rPr lang="uk-UA" dirty="0"/>
              <a:t>і</a:t>
            </a:r>
            <a:r>
              <a:rPr lang="uk-UA" dirty="0" smtClean="0"/>
              <a:t>пулятора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3906982" y="2975956"/>
            <a:ext cx="4098173" cy="3582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5471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2713" y="2294313"/>
            <a:ext cx="10341031" cy="4463934"/>
          </a:xfrm>
        </p:spPr>
        <p:txBody>
          <a:bodyPr>
            <a:normAutofit fontScale="40000" lnSpcReduction="20000"/>
          </a:bodyPr>
          <a:lstStyle/>
          <a:p>
            <a:r>
              <a:rPr lang="uk-UA" b="1" dirty="0"/>
              <a:t>Актуальність.</a:t>
            </a:r>
            <a:r>
              <a:rPr lang="uk-UA" dirty="0"/>
              <a:t> Для підвищення продуктивності праці де виготовляють подібні деталі типу кришка потрібно досягти з боку економіки менш затратні методи виготовлення та збоку промисловості більш продуктивні. Тобто потрібно виконати модернізацію дільниці виготовлення деталі, шляхом використання робота маніпулятора на виробництві замість оператора пресу.</a:t>
            </a:r>
            <a:endParaRPr lang="ru-RU" dirty="0"/>
          </a:p>
          <a:p>
            <a:r>
              <a:rPr lang="ru-RU" b="1" dirty="0"/>
              <a:t>Мета </a:t>
            </a:r>
            <a:r>
              <a:rPr lang="ru-RU" b="1" dirty="0" err="1"/>
              <a:t>роботи</a:t>
            </a:r>
            <a:r>
              <a:rPr lang="ru-RU" dirty="0"/>
              <a:t> -</a:t>
            </a:r>
            <a:r>
              <a:rPr lang="uk-UA" dirty="0"/>
              <a:t>модернізація автоматизованої дільниці деталі кришка</a:t>
            </a:r>
            <a:r>
              <a:rPr lang="ru-RU" dirty="0"/>
              <a:t>. </a:t>
            </a:r>
          </a:p>
          <a:p>
            <a:r>
              <a:rPr lang="uk-UA" b="1" dirty="0"/>
              <a:t>Задачі дослідження:</a:t>
            </a:r>
            <a:r>
              <a:rPr lang="uk-UA" dirty="0"/>
              <a:t> </a:t>
            </a:r>
            <a:endParaRPr lang="ru-RU" dirty="0"/>
          </a:p>
          <a:p>
            <a:r>
              <a:rPr lang="ru-RU" dirty="0"/>
              <a:t>1) </a:t>
            </a:r>
            <a:r>
              <a:rPr lang="ru-RU" dirty="0" err="1"/>
              <a:t>аналіз</a:t>
            </a:r>
            <a:r>
              <a:rPr lang="ru-RU" dirty="0"/>
              <a:t> </a:t>
            </a:r>
            <a:r>
              <a:rPr lang="ru-RU" dirty="0" err="1"/>
              <a:t>вже</a:t>
            </a:r>
            <a:r>
              <a:rPr lang="ru-RU" dirty="0"/>
              <a:t> </a:t>
            </a:r>
            <a:r>
              <a:rPr lang="ru-RU" dirty="0" err="1"/>
              <a:t>існуючих</a:t>
            </a:r>
            <a:r>
              <a:rPr lang="uk-UA" dirty="0"/>
              <a:t> моделей дільниць, </a:t>
            </a:r>
            <a:r>
              <a:rPr lang="uk-UA" dirty="0" err="1"/>
              <a:t>розляд</a:t>
            </a:r>
            <a:r>
              <a:rPr lang="uk-UA" dirty="0"/>
              <a:t> схеми зменшення використання матеріалу</a:t>
            </a:r>
            <a:r>
              <a:rPr lang="ru-RU" dirty="0"/>
              <a:t>; </a:t>
            </a:r>
          </a:p>
          <a:p>
            <a:r>
              <a:rPr lang="ru-RU" dirty="0"/>
              <a:t>2) </a:t>
            </a:r>
            <a:r>
              <a:rPr lang="ru-RU" dirty="0" err="1"/>
              <a:t>розгляд</a:t>
            </a:r>
            <a:r>
              <a:rPr lang="ru-RU" dirty="0"/>
              <a:t> </a:t>
            </a:r>
            <a:r>
              <a:rPr lang="ru-RU" dirty="0" err="1"/>
              <a:t>технологій</a:t>
            </a:r>
            <a:r>
              <a:rPr lang="ru-RU" dirty="0"/>
              <a:t> </a:t>
            </a:r>
            <a:r>
              <a:rPr lang="ru-RU" dirty="0" err="1"/>
              <a:t>штампування</a:t>
            </a:r>
            <a:r>
              <a:rPr lang="ru-RU" dirty="0"/>
              <a:t> в </a:t>
            </a:r>
            <a:r>
              <a:rPr lang="ru-RU" dirty="0" err="1"/>
              <a:t>програмному</a:t>
            </a:r>
            <a:r>
              <a:rPr lang="ru-RU" dirty="0"/>
              <a:t> </a:t>
            </a:r>
            <a:r>
              <a:rPr lang="ru-RU" dirty="0" err="1"/>
              <a:t>забезпеченні</a:t>
            </a:r>
            <a:r>
              <a:rPr lang="ru-RU" dirty="0"/>
              <a:t> </a:t>
            </a:r>
            <a:r>
              <a:rPr lang="ru-RU" dirty="0" err="1"/>
              <a:t>Deform</a:t>
            </a:r>
            <a:r>
              <a:rPr lang="ru-RU" dirty="0"/>
              <a:t>; </a:t>
            </a:r>
          </a:p>
          <a:p>
            <a:r>
              <a:rPr lang="ru-RU" dirty="0"/>
              <a:t>3) </a:t>
            </a:r>
            <a:r>
              <a:rPr lang="ru-RU" dirty="0" err="1"/>
              <a:t>розробка</a:t>
            </a:r>
            <a:r>
              <a:rPr lang="ru-RU" dirty="0"/>
              <a:t> штампового </a:t>
            </a:r>
            <a:r>
              <a:rPr lang="ru-RU" dirty="0" err="1"/>
              <a:t>оснащення</a:t>
            </a:r>
            <a:r>
              <a:rPr lang="uk-UA" dirty="0"/>
              <a:t> для деталі кришка</a:t>
            </a:r>
            <a:r>
              <a:rPr lang="ru-RU" dirty="0"/>
              <a:t>;</a:t>
            </a:r>
          </a:p>
          <a:p>
            <a:r>
              <a:rPr lang="ru-RU" dirty="0"/>
              <a:t>4) </a:t>
            </a:r>
            <a:r>
              <a:rPr lang="uk-UA" dirty="0"/>
              <a:t>після отримання всіх результатів, планування автоматизованої дільниці.</a:t>
            </a:r>
            <a:endParaRPr lang="ru-RU" dirty="0"/>
          </a:p>
          <a:p>
            <a:r>
              <a:rPr lang="ru-RU" b="1" dirty="0" err="1"/>
              <a:t>Об’єкт</a:t>
            </a:r>
            <a:r>
              <a:rPr lang="ru-RU" b="1" dirty="0"/>
              <a:t> </a:t>
            </a:r>
            <a:r>
              <a:rPr lang="ru-RU" b="1" dirty="0" err="1"/>
              <a:t>дослідження</a:t>
            </a:r>
            <a:r>
              <a:rPr lang="ru-RU" dirty="0"/>
              <a:t> – </a:t>
            </a:r>
            <a:r>
              <a:rPr lang="uk-UA" dirty="0"/>
              <a:t>модернізація автоматизованої дільниці деталі «кришка»</a:t>
            </a:r>
            <a:r>
              <a:rPr lang="ru-RU" dirty="0"/>
              <a:t>.</a:t>
            </a:r>
          </a:p>
          <a:p>
            <a:r>
              <a:rPr lang="ru-RU" b="1" dirty="0"/>
              <a:t>Предмет </a:t>
            </a:r>
            <a:r>
              <a:rPr lang="ru-RU" b="1" dirty="0" err="1"/>
              <a:t>дослідження</a:t>
            </a:r>
            <a:r>
              <a:rPr lang="ru-RU" dirty="0"/>
              <a:t> –</a:t>
            </a:r>
            <a:r>
              <a:rPr lang="uk-UA" dirty="0"/>
              <a:t>специфіка модернізації дільниці для виготовлення деталі «кришка»</a:t>
            </a:r>
            <a:r>
              <a:rPr lang="ru-RU" dirty="0"/>
              <a:t>. </a:t>
            </a:r>
          </a:p>
          <a:p>
            <a:r>
              <a:rPr lang="ru-RU" b="1" dirty="0" err="1"/>
              <a:t>Методи</a:t>
            </a:r>
            <a:r>
              <a:rPr lang="ru-RU" b="1" dirty="0"/>
              <a:t> </a:t>
            </a:r>
            <a:r>
              <a:rPr lang="ru-RU" b="1" dirty="0" err="1"/>
              <a:t>дослідження</a:t>
            </a:r>
            <a:r>
              <a:rPr lang="ru-RU" dirty="0"/>
              <a:t> – </a:t>
            </a:r>
            <a:r>
              <a:rPr lang="uk-UA" dirty="0"/>
              <a:t>через граничні коефіцієнти штампування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використані</a:t>
            </a:r>
            <a:r>
              <a:rPr lang="ru-RU" dirty="0"/>
              <a:t> </a:t>
            </a:r>
            <a:r>
              <a:rPr lang="ru-RU" dirty="0" err="1"/>
              <a:t>основні</a:t>
            </a:r>
            <a:r>
              <a:rPr lang="ru-RU" dirty="0"/>
              <a:t> правила з </a:t>
            </a:r>
            <a:r>
              <a:rPr lang="ru-RU" dirty="0" err="1"/>
              <a:t>теорії</a:t>
            </a:r>
            <a:r>
              <a:rPr lang="ru-RU" dirty="0"/>
              <a:t> </a:t>
            </a:r>
            <a:r>
              <a:rPr lang="ru-RU" dirty="0" err="1"/>
              <a:t>обробки</a:t>
            </a:r>
            <a:r>
              <a:rPr lang="ru-RU" dirty="0"/>
              <a:t> </a:t>
            </a:r>
            <a:r>
              <a:rPr lang="ru-RU" dirty="0" err="1"/>
              <a:t>металів</a:t>
            </a:r>
            <a:r>
              <a:rPr lang="ru-RU" dirty="0"/>
              <a:t> </a:t>
            </a:r>
            <a:r>
              <a:rPr lang="ru-RU" dirty="0" err="1"/>
              <a:t>тиском</a:t>
            </a:r>
            <a:r>
              <a:rPr lang="ru-RU" dirty="0"/>
              <a:t> та </a:t>
            </a:r>
            <a:r>
              <a:rPr lang="ru-RU" dirty="0" err="1"/>
              <a:t>використано</a:t>
            </a:r>
            <a:r>
              <a:rPr lang="ru-RU" dirty="0"/>
              <a:t> </a:t>
            </a:r>
            <a:r>
              <a:rPr lang="ru-RU" dirty="0" err="1"/>
              <a:t>програмний</a:t>
            </a:r>
            <a:r>
              <a:rPr lang="ru-RU" dirty="0"/>
              <a:t> комплекс </a:t>
            </a:r>
            <a:r>
              <a:rPr lang="ru-RU" dirty="0" err="1"/>
              <a:t>Deform</a:t>
            </a:r>
            <a:r>
              <a:rPr lang="ru-RU" dirty="0"/>
              <a:t> 3D для </a:t>
            </a:r>
            <a:r>
              <a:rPr lang="ru-RU" dirty="0" err="1"/>
              <a:t>моделювання</a:t>
            </a:r>
            <a:r>
              <a:rPr lang="ru-RU" dirty="0"/>
              <a:t> </a:t>
            </a:r>
            <a:r>
              <a:rPr lang="ru-RU" dirty="0" err="1"/>
              <a:t>процесу</a:t>
            </a:r>
            <a:r>
              <a:rPr lang="ru-RU" dirty="0"/>
              <a:t>. </a:t>
            </a:r>
          </a:p>
          <a:p>
            <a:r>
              <a:rPr lang="ru-RU" dirty="0" err="1"/>
              <a:t>Наукова</a:t>
            </a:r>
            <a:r>
              <a:rPr lang="ru-RU" dirty="0"/>
              <a:t> новизна </a:t>
            </a:r>
            <a:r>
              <a:rPr lang="ru-RU" dirty="0" err="1"/>
              <a:t>одержаних</a:t>
            </a:r>
            <a:r>
              <a:rPr lang="ru-RU" dirty="0"/>
              <a:t> </a:t>
            </a:r>
            <a:r>
              <a:rPr lang="ru-RU" dirty="0" err="1"/>
              <a:t>результатів</a:t>
            </a:r>
            <a:r>
              <a:rPr lang="ru-RU" dirty="0"/>
              <a:t> </a:t>
            </a:r>
            <a:r>
              <a:rPr lang="ru-RU" dirty="0" err="1"/>
              <a:t>полягає</a:t>
            </a:r>
            <a:r>
              <a:rPr lang="ru-RU" dirty="0"/>
              <a:t> в </a:t>
            </a:r>
            <a:r>
              <a:rPr lang="ru-RU" dirty="0" err="1"/>
              <a:t>наступному</a:t>
            </a:r>
            <a:r>
              <a:rPr lang="ru-RU" dirty="0"/>
              <a:t>: </a:t>
            </a:r>
          </a:p>
          <a:p>
            <a:r>
              <a:rPr lang="ru-RU" dirty="0"/>
              <a:t>-</a:t>
            </a:r>
            <a:r>
              <a:rPr lang="uk-UA" dirty="0"/>
              <a:t>змодельована дільниця виготовлення деталі «кришка» з використанням робота маніпулятора</a:t>
            </a:r>
            <a:r>
              <a:rPr lang="ru-RU" dirty="0"/>
              <a:t>; </a:t>
            </a:r>
          </a:p>
          <a:p>
            <a:r>
              <a:rPr lang="ru-RU" dirty="0"/>
              <a:t>-</a:t>
            </a:r>
            <a:r>
              <a:rPr lang="uk-UA" dirty="0"/>
              <a:t>досліджено можливість виготовлення деталі при граничних </a:t>
            </a:r>
            <a:r>
              <a:rPr lang="uk-UA" dirty="0" err="1"/>
              <a:t>уоефіцієнтах</a:t>
            </a:r>
            <a:r>
              <a:rPr lang="uk-UA" dirty="0"/>
              <a:t> деформування</a:t>
            </a:r>
            <a:r>
              <a:rPr lang="ru-RU" dirty="0"/>
              <a:t>; </a:t>
            </a:r>
          </a:p>
          <a:p>
            <a:r>
              <a:rPr lang="ru-RU" dirty="0"/>
              <a:t>- </a:t>
            </a:r>
            <a:r>
              <a:rPr lang="ru-RU" dirty="0" err="1"/>
              <a:t>дослідження</a:t>
            </a:r>
            <a:r>
              <a:rPr lang="ru-RU" dirty="0"/>
              <a:t> </a:t>
            </a:r>
            <a:r>
              <a:rPr lang="ru-RU" dirty="0" err="1"/>
              <a:t>можливості</a:t>
            </a:r>
            <a:r>
              <a:rPr lang="ru-RU" dirty="0"/>
              <a:t> 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uk-UA" dirty="0"/>
              <a:t>деталі </a:t>
            </a:r>
            <a:r>
              <a:rPr lang="ru-RU" dirty="0" err="1"/>
              <a:t>листовим</a:t>
            </a:r>
            <a:r>
              <a:rPr lang="ru-RU" dirty="0"/>
              <a:t> </a:t>
            </a:r>
            <a:r>
              <a:rPr lang="ru-RU" dirty="0" err="1"/>
              <a:t>штампуванням</a:t>
            </a:r>
            <a:r>
              <a:rPr lang="ru-RU" dirty="0"/>
              <a:t>. </a:t>
            </a:r>
          </a:p>
          <a:p>
            <a:r>
              <a:rPr lang="ru-RU" dirty="0" err="1"/>
              <a:t>Практичне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ru-RU" dirty="0" err="1"/>
              <a:t>одержаних</a:t>
            </a:r>
            <a:r>
              <a:rPr lang="ru-RU" dirty="0"/>
              <a:t> </a:t>
            </a:r>
            <a:r>
              <a:rPr lang="ru-RU" dirty="0" err="1"/>
              <a:t>результатів</a:t>
            </a:r>
            <a:r>
              <a:rPr lang="ru-RU" dirty="0"/>
              <a:t> – 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отриманих</a:t>
            </a:r>
            <a:r>
              <a:rPr lang="ru-RU" dirty="0"/>
              <a:t> </a:t>
            </a:r>
            <a:r>
              <a:rPr lang="ru-RU" dirty="0" err="1"/>
              <a:t>досліджень</a:t>
            </a:r>
            <a:r>
              <a:rPr lang="ru-RU" dirty="0"/>
              <a:t> </a:t>
            </a:r>
            <a:r>
              <a:rPr lang="ru-RU" dirty="0" err="1"/>
              <a:t>обрано</a:t>
            </a:r>
            <a:r>
              <a:rPr lang="ru-RU" dirty="0"/>
              <a:t> </a:t>
            </a:r>
            <a:r>
              <a:rPr lang="ru-RU" dirty="0" err="1"/>
              <a:t>доцільні</a:t>
            </a:r>
            <a:r>
              <a:rPr lang="ru-RU" dirty="0"/>
              <a:t> </a:t>
            </a:r>
            <a:r>
              <a:rPr lang="ru-RU" dirty="0" err="1"/>
              <a:t>схеми</a:t>
            </a:r>
            <a:r>
              <a:rPr lang="ru-RU" dirty="0"/>
              <a:t> </a:t>
            </a:r>
            <a:r>
              <a:rPr lang="uk-UA" dirty="0"/>
              <a:t>робочого місця, модель та вид робота маніпулятора, </a:t>
            </a:r>
            <a:r>
              <a:rPr lang="uk-UA" dirty="0" err="1"/>
              <a:t>змодельвані</a:t>
            </a:r>
            <a:r>
              <a:rPr lang="uk-UA" dirty="0"/>
              <a:t> процеси деформування на підстав яких можливо буде досягти економії матеріалу та зменшення часу виготовлення </a:t>
            </a:r>
            <a:r>
              <a:rPr lang="uk-UA" dirty="0" err="1"/>
              <a:t>данної</a:t>
            </a:r>
            <a:r>
              <a:rPr lang="uk-UA" dirty="0"/>
              <a:t> деталі в дільниці.</a:t>
            </a:r>
            <a:endParaRPr lang="ru-RU" dirty="0"/>
          </a:p>
          <a:p>
            <a:r>
              <a:rPr lang="uk-UA" b="1" dirty="0"/>
              <a:t>Особистий внесок здобувача:</a:t>
            </a:r>
            <a:endParaRPr lang="ru-RU" dirty="0"/>
          </a:p>
          <a:p>
            <a:r>
              <a:rPr lang="uk-UA" dirty="0"/>
              <a:t>були розглянуті види маніпуляторів, </a:t>
            </a:r>
            <a:r>
              <a:rPr lang="uk-UA" dirty="0" err="1"/>
              <a:t>змодельовано</a:t>
            </a:r>
            <a:r>
              <a:rPr lang="uk-UA" dirty="0"/>
              <a:t> частину дільниці, робочого місця маніпулятора. Розглянуто спосіб виготовлення деталі методом витягування при граничних коефіцієнтах </a:t>
            </a:r>
            <a:r>
              <a:rPr lang="uk-UA" dirty="0" smtClean="0"/>
              <a:t>витягування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2287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Сталь 08 КП</a:t>
            </a:r>
            <a:endParaRPr lang="ru-RU" dirty="0"/>
          </a:p>
        </p:txBody>
      </p:sp>
      <p:pic>
        <p:nvPicPr>
          <p:cNvPr id="1026" name="Picture 2" descr="ЛИСТ  сталь 08КП 12х1640х2630 порезка доставка купить цена, фото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1773" y="2428933"/>
            <a:ext cx="3592315" cy="2694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5992943"/>
              </p:ext>
            </p:extLst>
          </p:nvPr>
        </p:nvGraphicFramePr>
        <p:xfrm>
          <a:off x="2802126" y="5453030"/>
          <a:ext cx="6732576" cy="8368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1482">
                  <a:extLst>
                    <a:ext uri="{9D8B030D-6E8A-4147-A177-3AD203B41FA5}">
                      <a16:colId xmlns:a16="http://schemas.microsoft.com/office/drawing/2014/main" val="2489001676"/>
                    </a:ext>
                  </a:extLst>
                </a:gridCol>
                <a:gridCol w="841482">
                  <a:extLst>
                    <a:ext uri="{9D8B030D-6E8A-4147-A177-3AD203B41FA5}">
                      <a16:colId xmlns:a16="http://schemas.microsoft.com/office/drawing/2014/main" val="3596560869"/>
                    </a:ext>
                  </a:extLst>
                </a:gridCol>
                <a:gridCol w="841482">
                  <a:extLst>
                    <a:ext uri="{9D8B030D-6E8A-4147-A177-3AD203B41FA5}">
                      <a16:colId xmlns:a16="http://schemas.microsoft.com/office/drawing/2014/main" val="712496428"/>
                    </a:ext>
                  </a:extLst>
                </a:gridCol>
                <a:gridCol w="833160">
                  <a:extLst>
                    <a:ext uri="{9D8B030D-6E8A-4147-A177-3AD203B41FA5}">
                      <a16:colId xmlns:a16="http://schemas.microsoft.com/office/drawing/2014/main" val="3874327740"/>
                    </a:ext>
                  </a:extLst>
                </a:gridCol>
                <a:gridCol w="849804">
                  <a:extLst>
                    <a:ext uri="{9D8B030D-6E8A-4147-A177-3AD203B41FA5}">
                      <a16:colId xmlns:a16="http://schemas.microsoft.com/office/drawing/2014/main" val="3162389132"/>
                    </a:ext>
                  </a:extLst>
                </a:gridCol>
                <a:gridCol w="841482">
                  <a:extLst>
                    <a:ext uri="{9D8B030D-6E8A-4147-A177-3AD203B41FA5}">
                      <a16:colId xmlns:a16="http://schemas.microsoft.com/office/drawing/2014/main" val="1878808808"/>
                    </a:ext>
                  </a:extLst>
                </a:gridCol>
                <a:gridCol w="841482">
                  <a:extLst>
                    <a:ext uri="{9D8B030D-6E8A-4147-A177-3AD203B41FA5}">
                      <a16:colId xmlns:a16="http://schemas.microsoft.com/office/drawing/2014/main" val="2983743481"/>
                    </a:ext>
                  </a:extLst>
                </a:gridCol>
                <a:gridCol w="842202">
                  <a:extLst>
                    <a:ext uri="{9D8B030D-6E8A-4147-A177-3AD203B41FA5}">
                      <a16:colId xmlns:a16="http://schemas.microsoft.com/office/drawing/2014/main" val="1028986090"/>
                    </a:ext>
                  </a:extLst>
                </a:gridCol>
              </a:tblGrid>
              <a:tr h="258302"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</a:pPr>
                      <a:r>
                        <a:rPr lang="ru-RU" sz="1100">
                          <a:effectLst/>
                        </a:rPr>
                        <a:t>С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</a:pPr>
                      <a:r>
                        <a:rPr lang="ru-RU" sz="1100">
                          <a:effectLst/>
                        </a:rPr>
                        <a:t>Si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</a:pPr>
                      <a:r>
                        <a:rPr lang="ru-RU" sz="1100">
                          <a:effectLst/>
                        </a:rPr>
                        <a:t>Mn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</a:pPr>
                      <a:r>
                        <a:rPr lang="ru-RU" sz="1100">
                          <a:effectLst/>
                        </a:rPr>
                        <a:t>Ni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</a:pPr>
                      <a:r>
                        <a:rPr lang="ru-RU" sz="1100">
                          <a:effectLst/>
                        </a:rPr>
                        <a:t>S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</a:pPr>
                      <a:r>
                        <a:rPr lang="ru-RU" sz="1100">
                          <a:effectLst/>
                        </a:rPr>
                        <a:t>P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</a:pPr>
                      <a:r>
                        <a:rPr lang="ru-RU" sz="1100">
                          <a:effectLst/>
                        </a:rPr>
                        <a:t>Cr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</a:pPr>
                      <a:r>
                        <a:rPr lang="ru-RU" sz="1100">
                          <a:effectLst/>
                        </a:rPr>
                        <a:t>Cu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13622820"/>
                  </a:ext>
                </a:extLst>
              </a:tr>
              <a:tr h="578579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0.05-0.12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≤0.03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0.25-0.50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≤0.03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≤0.035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≤0.030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≤0.10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≤0.30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076267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9125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Роботи маніпулятори їх характеристика </a:t>
            </a:r>
            <a:endParaRPr lang="ru-RU" dirty="0"/>
          </a:p>
        </p:txBody>
      </p:sp>
      <p:pic>
        <p:nvPicPr>
          <p:cNvPr id="4" name="Рисунок 3" descr="Зображення, що містить автомат&#10;&#10;Автоматично згенерований опис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629" y="3118658"/>
            <a:ext cx="4023360" cy="26822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075512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Розрахунок виготовлення деталі </a:t>
            </a:r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975" y="2526579"/>
            <a:ext cx="4763800" cy="315101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5977" y="2526579"/>
            <a:ext cx="5362575" cy="23336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770086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Моделювання</a:t>
            </a:r>
            <a:r>
              <a:rPr lang="uk-UA" b="1" dirty="0"/>
              <a:t> </a:t>
            </a:r>
            <a:r>
              <a:rPr lang="uk-UA" dirty="0"/>
              <a:t>процесу витягування </a:t>
            </a:r>
            <a:r>
              <a:rPr lang="uk-UA" dirty="0" smtClean="0"/>
              <a:t>без оболонкою</a:t>
            </a:r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uk-UA" dirty="0"/>
                  <a:t>Вихідні параметри витягування:</a:t>
                </a:r>
                <a:endParaRPr lang="ru-RU" dirty="0"/>
              </a:p>
              <a:p>
                <a:r>
                  <a:rPr lang="uk-UA" dirty="0" smtClean="0"/>
                  <a:t>розмір </a:t>
                </a:r>
                <a:r>
                  <a:rPr lang="uk-UA" dirty="0"/>
                  <a:t>вихідної заготовки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/>
                        </m:ctrlPr>
                      </m:sSubPr>
                      <m:e>
                        <m:r>
                          <a:rPr lang="uk-UA" i="1"/>
                          <m:t>ⅆ</m:t>
                        </m:r>
                      </m:e>
                      <m:sub>
                        <m:r>
                          <a:rPr lang="uk-UA" i="1"/>
                          <m:t>зг</m:t>
                        </m:r>
                      </m:sub>
                    </m:sSub>
                    <m:r>
                      <a:rPr lang="uk-UA" i="1"/>
                      <m:t>=124,05мм</m:t>
                    </m:r>
                  </m:oMath>
                </a14:m>
                <a:r>
                  <a:rPr lang="ru-RU" dirty="0"/>
                  <a:t>;</a:t>
                </a:r>
              </a:p>
              <a:p>
                <a:r>
                  <a:rPr lang="uk-UA" dirty="0" smtClean="0"/>
                  <a:t>товщина </a:t>
                </a:r>
                <a:r>
                  <a:rPr lang="uk-UA" dirty="0"/>
                  <a:t>заготовки 1мм;</a:t>
                </a:r>
                <a:endParaRPr lang="ru-RU" dirty="0"/>
              </a:p>
              <a:p>
                <a:r>
                  <a:rPr lang="uk-UA" dirty="0" smtClean="0"/>
                  <a:t>вихідний </a:t>
                </a:r>
                <a:r>
                  <a:rPr lang="uk-UA" dirty="0"/>
                  <a:t>матеріал заготовки 08кп, аналогом якого можемо обрати у </a:t>
                </a:r>
                <a:r>
                  <a:rPr lang="ru-RU" dirty="0" err="1"/>
                  <a:t>Deform</a:t>
                </a:r>
                <a:r>
                  <a:rPr lang="uk-UA" dirty="0"/>
                  <a:t>  </a:t>
                </a:r>
                <a:r>
                  <a:rPr lang="en-US" dirty="0"/>
                  <a:t>AISI</a:t>
                </a:r>
                <a:r>
                  <a:rPr lang="uk-UA" dirty="0"/>
                  <a:t>-1008 </a:t>
                </a:r>
                <a:r>
                  <a:rPr lang="en-US" dirty="0"/>
                  <a:t>COLD</a:t>
                </a:r>
                <a:r>
                  <a:rPr lang="uk-UA" dirty="0"/>
                  <a:t>(70(20С));</a:t>
                </a:r>
                <a:endParaRPr lang="ru-RU" dirty="0"/>
              </a:p>
              <a:p>
                <a:r>
                  <a:rPr lang="uk-UA" dirty="0" smtClean="0"/>
                  <a:t>швидкість </a:t>
                </a:r>
                <a:r>
                  <a:rPr lang="uk-UA" dirty="0"/>
                  <a:t>переміщення інструменту 10мм/с;</a:t>
                </a:r>
                <a:endParaRPr lang="ru-RU" dirty="0"/>
              </a:p>
              <a:p>
                <a:r>
                  <a:rPr lang="uk-UA" dirty="0" smtClean="0"/>
                  <a:t>коефіцієнт </a:t>
                </a:r>
                <a:r>
                  <a:rPr lang="uk-UA" dirty="0"/>
                  <a:t>тертя µ=0,61 (за </a:t>
                </a:r>
                <a:r>
                  <a:rPr lang="uk-UA" dirty="0" err="1"/>
                  <a:t>Зібелем</a:t>
                </a:r>
                <a:r>
                  <a:rPr lang="uk-UA" dirty="0"/>
                  <a:t>);</a:t>
                </a:r>
                <a:endParaRPr lang="ru-RU" dirty="0"/>
              </a:p>
              <a:p>
                <a:r>
                  <a:rPr lang="uk-UA" dirty="0" smtClean="0"/>
                  <a:t>критерій </a:t>
                </a:r>
                <a:r>
                  <a:rPr lang="uk-UA" dirty="0"/>
                  <a:t>руйнування </a:t>
                </a:r>
                <a:r>
                  <a:rPr lang="en-US" dirty="0"/>
                  <a:t>Normalized </a:t>
                </a:r>
                <a:r>
                  <a:rPr lang="en-US" dirty="0" err="1"/>
                  <a:t>Cockroft</a:t>
                </a:r>
                <a:r>
                  <a:rPr lang="en-US" dirty="0"/>
                  <a:t> and Latham</a:t>
                </a:r>
                <a:r>
                  <a:rPr lang="uk-UA" dirty="0"/>
                  <a:t>;</a:t>
                </a:r>
                <a:endParaRPr lang="ru-RU" dirty="0"/>
              </a:p>
              <a:p>
                <a:r>
                  <a:rPr lang="uk-UA" dirty="0" smtClean="0"/>
                  <a:t>температура </a:t>
                </a:r>
                <a:r>
                  <a:rPr lang="uk-UA" dirty="0"/>
                  <a:t>заготовки 20°С.</a:t>
                </a:r>
                <a:endParaRPr lang="ru-RU" dirty="0"/>
              </a:p>
              <a:p>
                <a:endParaRPr lang="ru-RU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52" t="-17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52168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Моделювання</a:t>
            </a:r>
            <a:r>
              <a:rPr lang="uk-UA" b="1" dirty="0"/>
              <a:t> </a:t>
            </a:r>
            <a:r>
              <a:rPr lang="uk-UA" dirty="0"/>
              <a:t>процесу витягування </a:t>
            </a:r>
            <a:endParaRPr lang="ru-RU" dirty="0"/>
          </a:p>
        </p:txBody>
      </p:sp>
      <p:pic>
        <p:nvPicPr>
          <p:cNvPr id="1027" name="Рисунок 4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665" y="2637727"/>
            <a:ext cx="2371725" cy="225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Рисунок 4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6954" y="2637727"/>
            <a:ext cx="2562225" cy="2238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Рисунок 4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9314" y="2637727"/>
            <a:ext cx="2514600" cy="2200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463800" y="399097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kumimoji="0" lang="uk-UA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925763" y="5645753"/>
            <a:ext cx="5810245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Параметри НДС під час витягування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alt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kumimoji="0" lang="uk-UA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uk-UA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kumimoji="0" lang="uk-UA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нормальний тиск на інструменті; 2 </a:t>
            </a:r>
            <a:r>
              <a:rPr kumimoji="0" lang="uk-UA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kumimoji="0" lang="uk-UA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значення параметру руйнування;</a:t>
            </a:r>
            <a:br>
              <a:rPr kumimoji="0" lang="uk-UA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uk-UA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 </a:t>
            </a:r>
            <a:r>
              <a:rPr kumimoji="0" lang="uk-UA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kumimoji="0" lang="uk-UA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інтенсивність деформації.</a:t>
            </a:r>
            <a:endParaRPr kumimoji="0" lang="uk-UA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39949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Графік залежності зусилля від переміщення інструменту</a:t>
            </a:r>
            <a:endParaRPr lang="ru-RU" dirty="0"/>
          </a:p>
        </p:txBody>
      </p:sp>
      <p:pic>
        <p:nvPicPr>
          <p:cNvPr id="10" name="Объект 9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47750" y="2631294"/>
            <a:ext cx="3840813" cy="3360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315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Моделювання</a:t>
            </a:r>
            <a:r>
              <a:rPr lang="uk-UA" b="1" dirty="0"/>
              <a:t> </a:t>
            </a:r>
            <a:r>
              <a:rPr lang="uk-UA" dirty="0"/>
              <a:t>процесу витягування </a:t>
            </a:r>
            <a:r>
              <a:rPr lang="uk-UA" dirty="0" smtClean="0"/>
              <a:t>з оболонкою</a:t>
            </a:r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Объект 4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uk-UA" dirty="0"/>
                  <a:t>Вихідні параметри витягування:</a:t>
                </a:r>
                <a:endParaRPr lang="ru-RU" dirty="0"/>
              </a:p>
              <a:p>
                <a:r>
                  <a:rPr lang="uk-UA" dirty="0" smtClean="0"/>
                  <a:t>розмір </a:t>
                </a:r>
                <a:r>
                  <a:rPr lang="uk-UA" dirty="0"/>
                  <a:t>вихідної заготовки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i="1">
                            <a:latin typeface="Cambria Math" panose="02040503050406030204" pitchFamily="18" charset="0"/>
                          </a:rPr>
                          <m:t>ⅆ</m:t>
                        </m:r>
                      </m:e>
                      <m:sub>
                        <m:r>
                          <a:rPr lang="uk-UA" i="1">
                            <a:latin typeface="Cambria Math" panose="02040503050406030204" pitchFamily="18" charset="0"/>
                          </a:rPr>
                          <m:t>зг</m:t>
                        </m:r>
                      </m:sub>
                    </m:sSub>
                    <m:r>
                      <a:rPr lang="uk-UA" i="1">
                        <a:latin typeface="Cambria Math" panose="02040503050406030204" pitchFamily="18" charset="0"/>
                      </a:rPr>
                      <m:t>=124,05мм</m:t>
                    </m:r>
                  </m:oMath>
                </a14:m>
                <a:r>
                  <a:rPr lang="ru-RU" dirty="0"/>
                  <a:t>;</a:t>
                </a:r>
              </a:p>
              <a:p>
                <a:r>
                  <a:rPr lang="uk-UA" dirty="0" smtClean="0"/>
                  <a:t>товщина </a:t>
                </a:r>
                <a:r>
                  <a:rPr lang="uk-UA" dirty="0"/>
                  <a:t>заготовки 1мм;</a:t>
                </a:r>
                <a:endParaRPr lang="ru-RU" dirty="0"/>
              </a:p>
              <a:p>
                <a:r>
                  <a:rPr lang="uk-UA" dirty="0" smtClean="0"/>
                  <a:t>вихідний </a:t>
                </a:r>
                <a:r>
                  <a:rPr lang="uk-UA" dirty="0"/>
                  <a:t>матеріал заготовки 08кп, аналогом якого можемо обрати у </a:t>
                </a:r>
                <a:r>
                  <a:rPr lang="ru-RU" dirty="0" err="1"/>
                  <a:t>Deform</a:t>
                </a:r>
                <a:r>
                  <a:rPr lang="uk-UA" dirty="0"/>
                  <a:t>  </a:t>
                </a:r>
                <a:r>
                  <a:rPr lang="en-US" dirty="0"/>
                  <a:t>Cu C</a:t>
                </a:r>
                <a:r>
                  <a:rPr lang="ru-RU" dirty="0"/>
                  <a:t>2_</a:t>
                </a:r>
                <a:r>
                  <a:rPr lang="en-US" dirty="0"/>
                  <a:t>Copper</a:t>
                </a:r>
                <a:r>
                  <a:rPr lang="ru-RU" dirty="0"/>
                  <a:t>(</a:t>
                </a:r>
                <a:r>
                  <a:rPr lang="en-US" dirty="0"/>
                  <a:t>Machining</a:t>
                </a:r>
                <a:r>
                  <a:rPr lang="ru-RU" dirty="0"/>
                  <a:t>)</a:t>
                </a:r>
                <a:endParaRPr lang="ru-RU" dirty="0"/>
              </a:p>
              <a:p>
                <a:r>
                  <a:rPr lang="uk-UA" dirty="0" smtClean="0"/>
                  <a:t>швидкість </a:t>
                </a:r>
                <a:r>
                  <a:rPr lang="uk-UA" dirty="0"/>
                  <a:t>переміщення інструменту 10мм/с;</a:t>
                </a:r>
                <a:endParaRPr lang="ru-RU" dirty="0"/>
              </a:p>
              <a:p>
                <a:r>
                  <a:rPr lang="uk-UA" dirty="0" smtClean="0"/>
                  <a:t>коефіцієнт </a:t>
                </a:r>
                <a:r>
                  <a:rPr lang="uk-UA" dirty="0"/>
                  <a:t>тертя </a:t>
                </a:r>
                <a:r>
                  <a:rPr lang="uk-UA" dirty="0" smtClean="0"/>
                  <a:t>µ=0,18 </a:t>
                </a:r>
                <a:r>
                  <a:rPr lang="uk-UA" dirty="0"/>
                  <a:t>(за </a:t>
                </a:r>
                <a:r>
                  <a:rPr lang="uk-UA" dirty="0" err="1"/>
                  <a:t>Зібелем</a:t>
                </a:r>
                <a:r>
                  <a:rPr lang="uk-UA" dirty="0"/>
                  <a:t>);</a:t>
                </a:r>
                <a:endParaRPr lang="ru-RU" dirty="0"/>
              </a:p>
              <a:p>
                <a:r>
                  <a:rPr lang="uk-UA" dirty="0" smtClean="0"/>
                  <a:t>критерій </a:t>
                </a:r>
                <a:r>
                  <a:rPr lang="uk-UA" dirty="0"/>
                  <a:t>руйнування </a:t>
                </a:r>
                <a:r>
                  <a:rPr lang="en-US" dirty="0"/>
                  <a:t>Normalized </a:t>
                </a:r>
                <a:r>
                  <a:rPr lang="en-US" dirty="0" err="1"/>
                  <a:t>Cockroft</a:t>
                </a:r>
                <a:r>
                  <a:rPr lang="en-US" dirty="0"/>
                  <a:t> and Latham</a:t>
                </a:r>
                <a:r>
                  <a:rPr lang="uk-UA" dirty="0"/>
                  <a:t>;</a:t>
                </a:r>
                <a:endParaRPr lang="ru-RU" dirty="0"/>
              </a:p>
              <a:p>
                <a:r>
                  <a:rPr lang="uk-UA" dirty="0" smtClean="0"/>
                  <a:t>температура </a:t>
                </a:r>
                <a:r>
                  <a:rPr lang="uk-UA" dirty="0"/>
                  <a:t>заготовки 20°С.</a:t>
                </a:r>
                <a:endParaRPr lang="ru-RU" dirty="0"/>
              </a:p>
            </p:txBody>
          </p:sp>
        </mc:Choice>
        <mc:Fallback>
          <p:sp>
            <p:nvSpPr>
              <p:cNvPr id="5" name="Объект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38" t="-17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36486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вет директоров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Ион (конференц-зал)</Template>
  <TotalTime>89</TotalTime>
  <Words>403</Words>
  <Application>Microsoft Office PowerPoint</Application>
  <PresentationFormat>Широкоэкранный</PresentationFormat>
  <Paragraphs>69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Cambria Math</vt:lpstr>
      <vt:lpstr>Century Gothic</vt:lpstr>
      <vt:lpstr>Times New Roman</vt:lpstr>
      <vt:lpstr>Wingdings 3</vt:lpstr>
      <vt:lpstr>Совет директоров</vt:lpstr>
      <vt:lpstr>Магістерська десертація на тему: «Автоматизована дільниця виготовлення деталі кришка»</vt:lpstr>
      <vt:lpstr>Презентация PowerPoint</vt:lpstr>
      <vt:lpstr>Сталь 08 КП</vt:lpstr>
      <vt:lpstr>Роботи маніпулятори їх характеристика </vt:lpstr>
      <vt:lpstr>Розрахунок виготовлення деталі </vt:lpstr>
      <vt:lpstr>Моделювання процесу витягування без оболонкою</vt:lpstr>
      <vt:lpstr>Моделювання процесу витягування </vt:lpstr>
      <vt:lpstr>Графік залежності зусилля від переміщення інструменту</vt:lpstr>
      <vt:lpstr>Моделювання процесу витягування з оболонкою</vt:lpstr>
      <vt:lpstr>Моделювання процесу витягування </vt:lpstr>
      <vt:lpstr>Графік залежності зусилля від переміщення інструменту  P=199,07 кН</vt:lpstr>
      <vt:lpstr>Моделювання процесу відбортування </vt:lpstr>
      <vt:lpstr>Графік залежності зусилля від переміщення інструменту</vt:lpstr>
      <vt:lpstr>Загальна характеристика робота</vt:lpstr>
      <vt:lpstr>Робочий простір маніпулятора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Магістерська десертація на тему: «Автоматизована дільниця виготовлення деталі кришка»</dc:title>
  <dc:creator>admin</dc:creator>
  <cp:lastModifiedBy>admin</cp:lastModifiedBy>
  <cp:revision>7</cp:revision>
  <dcterms:created xsi:type="dcterms:W3CDTF">2021-12-09T08:10:36Z</dcterms:created>
  <dcterms:modified xsi:type="dcterms:W3CDTF">2021-12-16T09:54:13Z</dcterms:modified>
</cp:coreProperties>
</file>