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0" r:id="rId6"/>
    <p:sldId id="279" r:id="rId7"/>
    <p:sldId id="278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81" r:id="rId2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ga Andrus" initials="OA" lastIdx="2" clrIdx="0">
    <p:extLst>
      <p:ext uri="{19B8F6BF-5375-455C-9EA6-DF929625EA0E}">
        <p15:presenceInfo xmlns:p15="http://schemas.microsoft.com/office/powerpoint/2012/main" userId="573e1df179c24a7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71" autoAdjust="0"/>
    <p:restoredTop sz="94660"/>
  </p:normalViewPr>
  <p:slideViewPr>
    <p:cSldViewPr snapToGrid="0">
      <p:cViewPr varScale="1">
        <p:scale>
          <a:sx n="70" d="100"/>
          <a:sy n="70" d="100"/>
        </p:scale>
        <p:origin x="8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0FF5C-6590-4B13-B84B-604989F5C629}" type="datetimeFigureOut">
              <a:rPr lang="uk-UA" smtClean="0"/>
              <a:t>29.08.2021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81C4C-7002-40F0-A10A-2E13A28C46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25971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0FF5C-6590-4B13-B84B-604989F5C629}" type="datetimeFigureOut">
              <a:rPr lang="uk-UA" smtClean="0"/>
              <a:t>29.08.2021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81C4C-7002-40F0-A10A-2E13A28C46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560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0FF5C-6590-4B13-B84B-604989F5C629}" type="datetimeFigureOut">
              <a:rPr lang="uk-UA" smtClean="0"/>
              <a:t>29.08.2021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81C4C-7002-40F0-A10A-2E13A28C46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2638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0FF5C-6590-4B13-B84B-604989F5C629}" type="datetimeFigureOut">
              <a:rPr lang="uk-UA" smtClean="0"/>
              <a:t>29.08.2021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81C4C-7002-40F0-A10A-2E13A28C46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5287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0FF5C-6590-4B13-B84B-604989F5C629}" type="datetimeFigureOut">
              <a:rPr lang="uk-UA" smtClean="0"/>
              <a:t>29.08.2021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81C4C-7002-40F0-A10A-2E13A28C46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8397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0FF5C-6590-4B13-B84B-604989F5C629}" type="datetimeFigureOut">
              <a:rPr lang="uk-UA" smtClean="0"/>
              <a:t>29.08.2021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81C4C-7002-40F0-A10A-2E13A28C46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5615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0FF5C-6590-4B13-B84B-604989F5C629}" type="datetimeFigureOut">
              <a:rPr lang="uk-UA" smtClean="0"/>
              <a:t>29.08.2021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81C4C-7002-40F0-A10A-2E13A28C46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6700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0FF5C-6590-4B13-B84B-604989F5C629}" type="datetimeFigureOut">
              <a:rPr lang="uk-UA" smtClean="0"/>
              <a:t>29.08.2021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81C4C-7002-40F0-A10A-2E13A28C46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7720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0FF5C-6590-4B13-B84B-604989F5C629}" type="datetimeFigureOut">
              <a:rPr lang="uk-UA" smtClean="0"/>
              <a:t>29.08.2021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81C4C-7002-40F0-A10A-2E13A28C46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9905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0FF5C-6590-4B13-B84B-604989F5C629}" type="datetimeFigureOut">
              <a:rPr lang="uk-UA" smtClean="0"/>
              <a:t>29.08.2021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81C4C-7002-40F0-A10A-2E13A28C46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755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0FF5C-6590-4B13-B84B-604989F5C629}" type="datetimeFigureOut">
              <a:rPr lang="uk-UA" smtClean="0"/>
              <a:t>29.08.2021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81C4C-7002-40F0-A10A-2E13A28C46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0915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0FF5C-6590-4B13-B84B-604989F5C629}" type="datetimeFigureOut">
              <a:rPr lang="uk-UA" smtClean="0"/>
              <a:t>29.08.2021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81C4C-7002-40F0-A10A-2E13A28C46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8544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2539" y="1913182"/>
            <a:ext cx="112064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Тема 15. Продукція </a:t>
            </a:r>
            <a:r>
              <a:rPr lang="uk-UA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підприємства: її якість та конкурентоспроможність.</a:t>
            </a:r>
            <a:endParaRPr lang="uk-UA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722961" y="4121330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9875" algn="just"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Презентація лекції підготована</a:t>
            </a:r>
          </a:p>
          <a:p>
            <a:pPr indent="269875" algn="just"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доцентом кафедри економіки і підприємництва</a:t>
            </a:r>
          </a:p>
          <a:p>
            <a:pPr indent="269875" algn="just"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Андрусь Ольгою Іванівною</a:t>
            </a:r>
          </a:p>
          <a:p>
            <a:pPr indent="269875" algn="just"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Навчально-методичні матеріали затверджені на засіданні кафедри економіки і підприємництва, протокол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від 22.09.2020 р.</a:t>
            </a:r>
            <a:endParaRPr lang="uk-UA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772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023197"/>
              </p:ext>
            </p:extLst>
          </p:nvPr>
        </p:nvGraphicFramePr>
        <p:xfrm>
          <a:off x="347125" y="274320"/>
          <a:ext cx="11514317" cy="329184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93799"/>
                <a:gridCol w="962051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стадіями виробничого процесу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•Вхідний — перевірка відповідності сировини, матеріалів, напівфабрикатів, комплектуючих виробів, енергоносіїв параметрам якості майбутньої продукції.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•Запобіжний — перевірка якості сировини, матеріалів, напівфабрикатів і комплектуючих до початку запуску у виробничий процес.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•Операційний — контроль параметрів заготовок, деталей, вузлів у процесі виготовлення, транспортування і зберігання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•Приймальний (вихідний, кінцевий) — контроль відповідності параметрів готової продукції запроектованим параметрам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811406"/>
              </p:ext>
            </p:extLst>
          </p:nvPr>
        </p:nvGraphicFramePr>
        <p:xfrm>
          <a:off x="347124" y="3566160"/>
          <a:ext cx="11514317" cy="29260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93799"/>
                <a:gridCol w="962051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виконавцями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•Самоконтроль — контроль виконання роботи (параметрів об’єкта) її виконавцями (робітниками, наладчиками, бригадирами, майстрами) •Інспекційний — контроль технологічних процесів, засобів і предметів праці, що здійснюється службою відділу технічного контролю •Замовником — контроль відповідності готової продукції нормативно-технічній документації замовлення </a:t>
                      </a:r>
                      <a:endParaRPr lang="uk-UA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Технічний нагляд за виконанням вимог державних стандартів, що здійснюється органами Держстандарту України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1665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8222"/>
              </p:ext>
            </p:extLst>
          </p:nvPr>
        </p:nvGraphicFramePr>
        <p:xfrm>
          <a:off x="398641" y="281876"/>
          <a:ext cx="11437044" cy="63703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75680"/>
                <a:gridCol w="936136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ступенем охоплення продукції</a:t>
                      </a:r>
                      <a:endParaRPr lang="uk-UA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•Суцільний — перевірка всіх без винятку об’єктів контролю одного найменування </a:t>
                      </a:r>
                      <a:endParaRPr lang="uk-UA" sz="2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Вибірковий — контроль малої вибірки (проби) з великої партії продукції з висновками за результатами контролю вибірки (проби) про якість усієї партії</a:t>
                      </a:r>
                      <a:endParaRPr lang="uk-UA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часом проведення</a:t>
                      </a:r>
                      <a:endParaRPr lang="uk-UA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•Безперервний — контроль протягом виробничого циклу виготовлення продукції </a:t>
                      </a:r>
                      <a:endParaRPr lang="uk-UA" sz="2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Періодичний — контроль, що проводиться через певні відрізки часу •Летючий — несистематизована за часом і обсягом перевірка параметрів об’єктів контролю</a:t>
                      </a:r>
                      <a:endParaRPr lang="uk-UA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місцем виконання</a:t>
                      </a:r>
                      <a:endParaRPr lang="uk-UA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•Стаціонарний — контроль на спеціально обладнаному робочому місці (випробувальні стенди) під час перевірки великої кількості однорідних об’єктів контролю </a:t>
                      </a:r>
                      <a:endParaRPr lang="uk-UA" sz="2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Рухомий — перевірка параметрів якості об’єктів контролю за місцем виконання технологічних операцій</a:t>
                      </a:r>
                      <a:endParaRPr lang="uk-UA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можливістю подальшого використання об’єкта контролю</a:t>
                      </a:r>
                      <a:endParaRPr lang="uk-UA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•Неруйнівний — перевірка параметрів за допомогою магнітних, акустичних, оптичних, радіаційних та інших вимірювальних приладів, що не пошкоджують об’єкти контролю </a:t>
                      </a:r>
                      <a:endParaRPr lang="uk-UA" sz="2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Руйнівний — випробування, після яких об’єкт контролю виходить з ладу</a:t>
                      </a:r>
                      <a:endParaRPr lang="uk-UA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4333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852500"/>
              </p:ext>
            </p:extLst>
          </p:nvPr>
        </p:nvGraphicFramePr>
        <p:xfrm>
          <a:off x="372883" y="204602"/>
          <a:ext cx="11552954" cy="65836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932435"/>
                <a:gridCol w="9620519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виконавцями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•Самоконтроль — власний контроль параметрів виконання роботи її виконавцями (робітниками, наладчиками, бригадирами, майстрами) •Інспекційний — контроль служби технічного контролю технологічних процесів, засобів і предметів праці, тощо.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•Замовником — контроль відповідності готової продукції нормативно-технічній документації замовлення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•Технічний нагляд за виконанням вимог державних стандартів органами Держстандарту України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рівнем охоплення продукції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•Постійний — перевірка всіх без винятку об’єктів контролю одного найменування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•Вибірковий — контроль малої вибірки (проби) з великої партії продукції з висновками за результатами контролю вибірки (проби) про якість усієї партії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часом проведення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•Безперервний — контроль виробничого циклу виготовлення продукції впродовж зміни, доби.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•Періодичний — контроль, що проводиться через певні відрізки часу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•Вибірковий — несистематизована за часом і обсягом перевірка параметрів об’єктів контролю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3353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283335" y="198952"/>
                <a:ext cx="11642500" cy="55746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0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Показники якості</a:t>
                </a:r>
                <a:r>
                  <a:rPr lang="uk-UA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поділяють на одиничні, комплексні, визначальні та інтегральні. Одиничні характеризують одну з </a:t>
                </a:r>
                <a:r>
                  <a:rPr lang="uk-UA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властивостей </a:t>
                </a:r>
                <a:r>
                  <a:rPr lang="uk-UA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продукції, комплексні – декілька властивостей. Показник, який покладено в основу прийняття рішення щодо якості продукції називають визначальним. Наприклад, визначальним показником якості технічної продукції є її надійність, хімічної – чистота, тощо.</a:t>
                </a:r>
                <a:endParaRPr lang="uk-UA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Практичний відбір визначального показника якості часто здійснюється на основі експертного методу, який передбачає відбір експертів, їх оцінювання в балах коефіцієнтів вагомості та значення кожного показника якості продукції. На основі отриманих даних обчислюють середні результати оцінки якості, які перемножують на коефіцієнти вагомості, а добутки додають.</a:t>
                </a:r>
                <a:endParaRPr lang="uk-UA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000" b="1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Коефіцієнт рівня якості 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</a:t>
                </a:r>
                <a:r>
                  <a:rPr lang="uk-UA" sz="20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К</a:t>
                </a:r>
                <a:r>
                  <a:rPr lang="uk-UA" sz="2000" baseline="-250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як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):</a:t>
                </a: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0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0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К</m:t>
                        </m:r>
                      </m:e>
                      <m:sub>
                        <m:r>
                          <a:rPr lang="uk-UA" sz="20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як</m:t>
                        </m:r>
                      </m:sub>
                    </m:sSub>
                    <m:r>
                      <a:rPr lang="uk-UA" sz="20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0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ВП</m:t>
                            </m:r>
                          </m:e>
                          <m:sub>
                            <m: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uk-UA" sz="20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Ц</m:t>
                            </m:r>
                          </m:e>
                          <m:sub>
                            <m: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uk-UA" sz="20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ВП</m:t>
                            </m:r>
                          </m:e>
                          <m:sub>
                            <m: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uk-UA" sz="20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Ц</m:t>
                            </m:r>
                          </m:e>
                          <m:sub>
                            <m: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r>
                          <a:rPr lang="uk-UA" sz="20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ВП</m:t>
                            </m:r>
                          </m:e>
                          <m:sub>
                            <m: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uk-UA" sz="20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ВП</m:t>
                            </m:r>
                          </m:e>
                          <m:sub>
                            <m: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uk-UA" sz="20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)×</m:t>
                        </m:r>
                        <m:sSub>
                          <m:sSubPr>
                            <m:ctrlP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Ц</m:t>
                            </m:r>
                          </m:e>
                          <m:sub>
                            <m:r>
                              <a:rPr lang="uk-UA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				(6)</a:t>
                </a: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де, ВП</a:t>
                </a:r>
                <a:r>
                  <a:rPr lang="uk-UA" sz="2000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1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ВП</a:t>
                </a:r>
                <a:r>
                  <a:rPr lang="uk-UA" sz="2000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2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– обсяг  випуску продукції нижчої та вищої якості відповідно;</a:t>
                </a: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Ц1, Ц2 – ціна одиниці продукції нижчої та вищої якості відповідно.</a:t>
                </a: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0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Інтегральний показник якості продукції </a:t>
                </a:r>
                <a:r>
                  <a:rPr lang="uk-UA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визначають співвідношенням сукупного корисного ефекту від використання виробу до сукупних витрат на його розробку, виготовлення, транспортування, зберігання, експлуатацію, обслуговування.</a:t>
                </a:r>
                <a:endParaRPr lang="uk-UA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335" y="198952"/>
                <a:ext cx="11642500" cy="5574603"/>
              </a:xfrm>
              <a:prstGeom prst="rect">
                <a:avLst/>
              </a:prstGeom>
              <a:blipFill rotWithShape="0">
                <a:blip r:embed="rId2"/>
                <a:stretch>
                  <a:fillRect l="-524" t="-328" r="-576" b="-109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7502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30557" y="807288"/>
                <a:ext cx="11402095" cy="45876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4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 деяких випадках інтегральним показником якості може бути коефіцієнт корисної дії виробу, а для продукції незначного терміну використання, наприклад до одного року, інтегральний показник якості визначають за формулою:</a:t>
                </a:r>
                <a:endParaRPr lang="uk-UA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І</m:t>
                        </m:r>
                      </m:e>
                      <m:sub>
                        <m:r>
                          <a:rPr lang="uk-UA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як</m:t>
                        </m:r>
                      </m:sub>
                    </m:sSub>
                    <m:r>
                      <a:rPr lang="uk-UA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Е</m:t>
                        </m:r>
                      </m:num>
                      <m:den>
                        <m:sSub>
                          <m:sSubPr>
                            <m:ctrlPr>
                              <a:rPr lang="uk-UA" sz="24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4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В</m:t>
                            </m:r>
                          </m:e>
                          <m:sub>
                            <m:r>
                              <a:rPr lang="uk-UA" sz="24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створ</m:t>
                            </m:r>
                          </m:sub>
                        </m:sSub>
                        <m:r>
                          <a:rPr lang="uk-UA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uk-UA" sz="24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4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В</m:t>
                            </m:r>
                          </m:e>
                          <m:sub>
                            <m:r>
                              <a:rPr lang="uk-UA" sz="24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викор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				(7)</a:t>
                </a:r>
                <a:endParaRPr lang="uk-UA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де </a:t>
                </a:r>
                <a:r>
                  <a:rPr lang="uk-UA" sz="24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Е – </a:t>
                </a: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сукупний корисний ефект від використання продукції (наприклад, напрацювання до відмови до ремонту);</a:t>
                </a:r>
                <a:endParaRPr lang="uk-UA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4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</a:t>
                </a:r>
                <a:r>
                  <a:rPr lang="uk-UA" sz="2400" baseline="-250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створ</a:t>
                </a: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– сукупні витрати на створення продукції (розробку, виготовлення, монтаж та інші одноразові витрати);</a:t>
                </a:r>
                <a:endParaRPr lang="uk-UA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4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</a:t>
                </a:r>
                <a:r>
                  <a:rPr lang="uk-UA" sz="2400" baseline="-250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викор</a:t>
                </a: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– сукупні витрати на використання (експлуатацію) продукції (технічне обслуговування, ремонти та інші поточні витрати).</a:t>
                </a:r>
                <a:endParaRPr lang="uk-UA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557" y="807288"/>
                <a:ext cx="11402095" cy="4587603"/>
              </a:xfrm>
              <a:prstGeom prst="rect">
                <a:avLst/>
              </a:prstGeom>
              <a:blipFill rotWithShape="0">
                <a:blip r:embed="rId2"/>
                <a:stretch>
                  <a:fillRect l="-802" t="-531" r="-802" b="-212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46742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7882" y="310375"/>
            <a:ext cx="11410682" cy="5155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айбільш значущими </a:t>
            </a:r>
            <a:r>
              <a:rPr lang="uk-UA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показниками якості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продукції є: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2400" b="1" i="1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показники призначення</a:t>
            </a:r>
            <a:r>
              <a:rPr lang="uk-UA" sz="2400" b="1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характеризують корисний ефект від використання продукції за призначенням та визначають межі її застосування;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2400" b="1" i="1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показники надійності</a:t>
            </a:r>
            <a:r>
              <a:rPr lang="uk-UA" sz="2400" b="1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безвідмовність, довговічність, здатність зберігання и ремонтопридатність можуть використовуватися частково або повністю залежно від специфіки продукції;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2400" b="1" i="1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показники технологічності</a:t>
            </a:r>
            <a:r>
              <a:rPr lang="uk-UA" sz="2400" b="1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характеризують ефективність </a:t>
            </a:r>
            <a:r>
              <a:rPr lang="uk-UA" sz="2400" dirty="0" err="1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конструкторсько</a:t>
            </a:r>
            <a:r>
              <a:rPr lang="uk-UA" sz="2400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-технологічних рішень для забезпечення високої продуктивності праці в ході виготовлення та ремонту продукції. Високі показники технологічності дозволяють розширювати обсяги випуску продукції, раціонально використовувати залучені ресурси – сировину, матеріали, трудові ресурси, ресурси часу в ході технологічної підготовки, виробничого процесу та використання продукції;</a:t>
            </a:r>
            <a:endParaRPr lang="uk-UA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344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3436" y="144526"/>
            <a:ext cx="11427853" cy="6290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2200" b="1" i="1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показники стандартизації та уніфікації</a:t>
            </a:r>
            <a:r>
              <a:rPr lang="uk-UA" sz="2200" b="1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 відповідність продукції стандартним, уніфікованими складовим продукції. Що менша частка оригінальних елементів, тим вищі ці показники;</a:t>
            </a:r>
            <a:endParaRPr lang="uk-UA" sz="2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2200" b="1" i="1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показники ергономічності</a:t>
            </a:r>
            <a:r>
              <a:rPr lang="uk-UA" sz="2200" b="1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характеризуються комплексом гігієнічних, антропометричних, фізіологічних показників людини, які виявляються в ході використання продукції;</a:t>
            </a:r>
            <a:endParaRPr lang="uk-UA" sz="2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2200" b="1" i="1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показники естетичності</a:t>
            </a:r>
            <a:r>
              <a:rPr lang="uk-UA" sz="2200" b="1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характеризують естетичну виразність, раціональність форми, цілісність композиції, досконалість виконання та збереження товарного вигляду виробу;</a:t>
            </a:r>
            <a:endParaRPr lang="uk-UA" sz="2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2200" b="1" i="1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показники </a:t>
            </a:r>
            <a:r>
              <a:rPr lang="uk-UA" sz="2200" b="1" i="1" dirty="0" err="1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транспортопридатності</a:t>
            </a:r>
            <a:r>
              <a:rPr lang="uk-UA" sz="2200" b="1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відображають здатність продукції до збереження властивостей під час її транспортування;</a:t>
            </a:r>
            <a:endParaRPr lang="uk-UA" sz="2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2200" b="1" i="1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патентно-правові показники</a:t>
            </a:r>
            <a:r>
              <a:rPr lang="uk-UA" sz="2200" b="1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характеризують патентну чистоту продукції як визначальну ознаку її  конкурентоспроможності;</a:t>
            </a:r>
            <a:endParaRPr lang="uk-UA" sz="2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2200" b="1" i="1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показники екологічності</a:t>
            </a:r>
            <a:r>
              <a:rPr lang="uk-UA" sz="2200" b="1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характеризують рівень шкідливого впливу на довкілля під час експлуатації продукції.</a:t>
            </a:r>
            <a:endParaRPr lang="uk-UA" sz="2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2200" b="1" i="1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показники безпеки</a:t>
            </a:r>
            <a:r>
              <a:rPr lang="uk-UA" sz="2200" b="1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 smtClean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характеризують безпеку покупця та обслуговуючого персоналу у процесі монтажу, використання, ремонту, зберігання, транспортування та споживання продукції.</a:t>
            </a:r>
            <a:endParaRPr lang="uk-UA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2481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9346" y="229628"/>
            <a:ext cx="11453612" cy="1757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850" algn="just">
              <a:lnSpc>
                <a:spcPct val="115000"/>
              </a:lnSpc>
            </a:pP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вимірювання параметрів якості хімічного виробництва часто застосовують статистичні методи, які передбачають визначення параметрів, меж якості, а також періодичний контроль якості продукції в ході виробничого процесу на основі складеної карти контролю якості (рис. 1) (слайди 17-19 складені відповідно до </a:t>
            </a:r>
            <a:r>
              <a:rPr lang="uk-UA" sz="2400" baseline="30000" dirty="0" smtClean="0"/>
              <a:t>1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uk-UA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315061"/>
              </p:ext>
            </p:extLst>
          </p:nvPr>
        </p:nvGraphicFramePr>
        <p:xfrm>
          <a:off x="928352" y="2020888"/>
          <a:ext cx="10515600" cy="2523744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5661599"/>
                <a:gridCol w="4854001"/>
              </a:tblGrid>
              <a:tr h="0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Зона браку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Верхня межа якості (А</a:t>
                      </a:r>
                      <a:r>
                        <a:rPr lang="uk-UA" sz="2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highlight>
                            <a:srgbClr val="FF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Загрозлива зона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Верхня контрольна межа (X</a:t>
                      </a:r>
                      <a:r>
                        <a:rPr lang="uk-UA" sz="2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highlight>
                            <a:srgbClr val="FF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Якісна продукція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Нижня контрольна межа (X</a:t>
                      </a:r>
                      <a:r>
                        <a:rPr lang="uk-UA" sz="2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highlight>
                            <a:srgbClr val="FF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Загрозлива зона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Нижня межа якості (А</a:t>
                      </a:r>
                      <a:r>
                        <a:rPr lang="uk-UA" sz="2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Зона браку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86938" y="5099420"/>
            <a:ext cx="112260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200" baseline="30000" dirty="0" smtClean="0"/>
              <a:t>1 </a:t>
            </a:r>
            <a:r>
              <a:rPr lang="uk-UA" sz="1200" dirty="0" smtClean="0"/>
              <a:t>Економіка</a:t>
            </a:r>
            <a:r>
              <a:rPr lang="uk-UA" sz="1200" dirty="0"/>
              <a:t>, організація та управління хімічних підприємств: Рекомендації до вивчення дисципліни [Електронний ресурс] : </a:t>
            </a:r>
            <a:r>
              <a:rPr lang="uk-UA" sz="1200" dirty="0" err="1"/>
              <a:t>навч</a:t>
            </a:r>
            <a:r>
              <a:rPr lang="uk-UA" sz="1200" dirty="0"/>
              <a:t>. </a:t>
            </a:r>
            <a:r>
              <a:rPr lang="uk-UA" sz="1200" dirty="0" err="1"/>
              <a:t>посіб</a:t>
            </a:r>
            <a:r>
              <a:rPr lang="uk-UA" sz="1200" dirty="0"/>
              <a:t>. для </a:t>
            </a:r>
            <a:r>
              <a:rPr lang="uk-UA" sz="1200" dirty="0" err="1"/>
              <a:t>студ</a:t>
            </a:r>
            <a:r>
              <a:rPr lang="uk-UA" sz="1200" dirty="0"/>
              <a:t>. спеціальності 161 «Хімічні технології та інженерія» спеціалізацій «Хімічні технології неорганічних речовин та водоочищення», «Хімічні технології органічних речовин», «Електрохімічні технології неорганічних і органічних матеріалів», «Хімічні технології неорганічних керамічних матеріалів», «Хімічні технології неорганічних і органічних в'яжучих матеріалів», «Хімічні технології переробки полімерних та композиційних матеріалів», «Хімічні технології косметичних засобів та харчових добавок» освітнього ступеня «Бакалавр» денної форми навчання / КПІ ім. Ігоря Сікорського; уклад. О.А. Підлісна, Ю.В. </a:t>
            </a:r>
            <a:r>
              <a:rPr lang="uk-UA" sz="1200" dirty="0" err="1"/>
              <a:t>Тюленєва</a:t>
            </a:r>
            <a:r>
              <a:rPr lang="uk-UA" sz="1200" dirty="0"/>
              <a:t>. – Київ : КПІ ім. Ігоря Сікорського, 2018. – 80 </a:t>
            </a:r>
            <a:r>
              <a:rPr lang="uk-UA" sz="1200" dirty="0" smtClean="0"/>
              <a:t>с.</a:t>
            </a:r>
            <a:endParaRPr lang="uk-UA" sz="1200" dirty="0"/>
          </a:p>
        </p:txBody>
      </p:sp>
    </p:spTree>
    <p:extLst>
      <p:ext uri="{BB962C8B-B14F-4D97-AF65-F5344CB8AC3E}">
        <p14:creationId xmlns:p14="http://schemas.microsoft.com/office/powerpoint/2010/main" val="33947171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0708" y="1283086"/>
            <a:ext cx="11324823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 hangingPunct="0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тап</a:t>
            </a: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складання карти якості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продукції: </a:t>
            </a:r>
          </a:p>
          <a:p>
            <a:pPr marL="342900" lvl="0" indent="-342900" algn="just" fontAlgn="base" hangingPunct="0">
              <a:lnSpc>
                <a:spcPct val="115000"/>
              </a:lnSpc>
              <a:spcAft>
                <a:spcPts val="0"/>
              </a:spcAft>
              <a:buSzPts val="1000"/>
              <a:buFont typeface="+mj-lt"/>
              <a:buAutoNum type="arabicPeriod"/>
            </a:pPr>
            <a:r>
              <a:rPr lang="uk-UA" sz="2400" u="none" strike="noStrike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Обґрунтування допустимих меж коливання – верхньої та нижньої межі її якості, початкового та кінцевого значень параметрів якості продукції при випробуванні перших </a:t>
            </a:r>
            <a:r>
              <a:rPr lang="en-US" sz="2400" u="none" strike="noStrike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Z </a:t>
            </a:r>
            <a:r>
              <a:rPr lang="uk-UA" sz="2400" u="none" strike="noStrike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виробів, а також відповідних параметрів технологічного процесу, які забезпечують випуск якісної продукції.</a:t>
            </a:r>
          </a:p>
          <a:p>
            <a:pPr marL="342900" lvl="0" indent="-342900" algn="just" fontAlgn="base" hangingPunct="0">
              <a:lnSpc>
                <a:spcPct val="115000"/>
              </a:lnSpc>
              <a:spcAft>
                <a:spcPts val="0"/>
              </a:spcAft>
              <a:buSzPts val="1000"/>
              <a:buFont typeface="+mj-lt"/>
              <a:buAutoNum type="arabicPeriod"/>
            </a:pPr>
            <a:r>
              <a:rPr lang="uk-UA" sz="2400" u="none" strike="noStrike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Отримані показники вносять</a:t>
            </a:r>
            <a:r>
              <a:rPr lang="ru-RU" sz="2400" u="none" strike="noStrike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до</a:t>
            </a:r>
            <a:r>
              <a:rPr lang="uk-UA" sz="2400" u="none" strike="noStrike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карти якості продукції. На їх основі здійснюється вибірковий контроль якості.</a:t>
            </a:r>
          </a:p>
          <a:p>
            <a:pPr marL="342900" lvl="0" indent="-342900" algn="just" fontAlgn="base" hangingPunct="0">
              <a:lnSpc>
                <a:spcPct val="115000"/>
              </a:lnSpc>
              <a:spcAft>
                <a:spcPts val="0"/>
              </a:spcAft>
              <a:buSzPts val="1000"/>
              <a:buFont typeface="+mj-lt"/>
              <a:buAutoNum type="arabicPeriod"/>
            </a:pPr>
            <a:r>
              <a:rPr lang="uk-UA" sz="2400" u="none" strike="noStrike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Періодично, відповідно до обчисленої кількості проб на якість готової продукції кожної партії виробів оцінюють стабільність параметрів якості. </a:t>
            </a:r>
            <a:endParaRPr lang="uk-UA" sz="2400" u="none" strike="noStrik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7717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54546" y="0"/>
                <a:ext cx="11912958" cy="69308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fontAlgn="base" hangingPunct="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0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При проведенні статистичного контролю постає питання періодичності відбору проб.. Інтервал між відборами проб:</a:t>
                </a:r>
                <a:endParaRPr lang="uk-UA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 fontAlgn="base" hangingPunct="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 </a:t>
                </a:r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≤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</a:t>
                </a:r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–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</a:t>
                </a:r>
                <a:r>
                  <a:rPr lang="uk-UA" sz="2000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од</a:t>
                </a:r>
                <a:endParaRPr lang="uk-UA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fontAlgn="base" hangingPunct="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</a:t>
                </a:r>
                <a:r>
                  <a:rPr lang="uk-UA" sz="2000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од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– 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період обробки одиничного виробу в ході технологічного процесу;</a:t>
                </a:r>
              </a:p>
              <a:p>
                <a:pPr fontAlgn="base" hangingPunct="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– кількість виробів між відборами проб, од.</a:t>
                </a:r>
              </a:p>
              <a:p>
                <a:pPr algn="r" fontAlgn="base" hangingPunct="0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uk-UA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𝑁</m:t>
                    </m:r>
                    <m:r>
                      <a:rPr lang="uk-UA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А2−А1</m:t>
                        </m:r>
                      </m:num>
                      <m:den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Д</m:t>
                        </m:r>
                      </m:den>
                    </m:f>
                  </m:oMath>
                </a14:m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					(8)</a:t>
                </a:r>
              </a:p>
              <a:p>
                <a:pPr algn="just" fontAlgn="base" hangingPunct="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де А1, А2 – верхня і нижня межі якості;</a:t>
                </a:r>
              </a:p>
              <a:p>
                <a:pPr algn="just" fontAlgn="base" hangingPunct="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Д – питоме відхилення вимірюваного параметра якості від середнього значення у групі вимірів, яке визначається за формулою:</a:t>
                </a:r>
              </a:p>
              <a:p>
                <a:pPr algn="r" fontAlgn="base" hangingPunct="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Д=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Х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𝑧</m:t>
                        </m:r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−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𝑋𝑜</m:t>
                        </m:r>
                      </m:num>
                      <m:den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𝑍</m:t>
                        </m:r>
                      </m:den>
                    </m:f>
                  </m:oMath>
                </a14:m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					(9)</a:t>
                </a:r>
              </a:p>
              <a:p>
                <a:pPr algn="just" fontAlgn="base" hangingPunct="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де Х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z</a:t>
                </a:r>
                <a:r>
                  <a:rPr lang="ru-RU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Xo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– кінцеве та початкове значення параметру якості при випробуванні на якість перших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Z 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виробів на якість.</a:t>
                </a:r>
              </a:p>
              <a:p>
                <a:pPr algn="just" fontAlgn="base" hangingPunct="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Обчислення кількості проб у партії певного обсягу (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):</a:t>
                </a:r>
              </a:p>
              <a:p>
                <a:pPr algn="r" fontAlgn="base" hangingPunct="0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uk-UA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𝑚</m:t>
                    </m:r>
                    <m:r>
                      <a:rPr lang="uk-UA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𝐵</m:t>
                        </m:r>
                      </m:num>
                      <m:den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𝑁</m:t>
                        </m:r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+</m:t>
                        </m:r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					(10)</a:t>
                </a:r>
              </a:p>
              <a:p>
                <a:pPr algn="just" fontAlgn="base" hangingPunct="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- кількість проб у партії;</a:t>
                </a:r>
              </a:p>
              <a:p>
                <a:pPr algn="just" fontAlgn="base" hangingPunct="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B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- кількість виробів аналізованої партії;</a:t>
                </a:r>
              </a:p>
              <a:p>
                <a:pPr algn="just" fontAlgn="base" hangingPunct="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- кількість виробів між відборами проб;</a:t>
                </a:r>
              </a:p>
              <a:p>
                <a:pPr algn="just" fontAlgn="base" hangingPunct="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- кількість виробів в одній пробі.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546" y="0"/>
                <a:ext cx="11912958" cy="6930872"/>
              </a:xfrm>
              <a:prstGeom prst="rect">
                <a:avLst/>
              </a:prstGeom>
              <a:blipFill rotWithShape="0">
                <a:blip r:embed="rId2"/>
                <a:stretch>
                  <a:fillRect l="-512" t="-176" r="-512" b="-616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9062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7679" y="298259"/>
            <a:ext cx="11324822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850" marR="52705"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Продукція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матеріально-речовий результат діяльності підприємства. </a:t>
            </a:r>
          </a:p>
          <a:p>
            <a:pPr marL="69850" marR="52705" algn="just">
              <a:lnSpc>
                <a:spcPct val="115000"/>
              </a:lnSpc>
              <a:spcAft>
                <a:spcPts val="0"/>
              </a:spcAft>
            </a:pP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Обсяг продукції може бути виражений у натуральному та вартісному вигляді.</a:t>
            </a:r>
          </a:p>
          <a:p>
            <a:pPr marL="69850" marR="52705"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Натуральні одиниці виміру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залежать від характеристик продукції (наприклад, т, </a:t>
            </a:r>
            <a:r>
              <a:rPr lang="uk-UA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uk-UA" sz="2400" baseline="30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л, у хімічному виробництві вони можуть бути обчислені як вміст корисних речовин).</a:t>
            </a:r>
          </a:p>
          <a:p>
            <a:pPr marL="69850" marR="52705"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Вартісні показники виробництва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вимірюються обсягами валової, товарної, реалізованої, чистої та нормативно чистої продукції.</a:t>
            </a:r>
          </a:p>
          <a:p>
            <a:pPr marL="69850" marR="56515"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Валовий оборот 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є сукупною вартістю всіх видів виготовленої продукції як для власного споживання та задоволення внутрішніх виробничих потреб, так і для задоволення потреб споживачів на ринку, а також промисловою вартістю робіт, послуг, наданих споживачам і власним цехам.</a:t>
            </a:r>
            <a:endParaRPr lang="uk-UA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8927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69194" y="222759"/>
                <a:ext cx="11543763" cy="61961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b="1" i="1" dirty="0" smtClean="0">
                    <a:effectLst/>
                    <a:latin typeface="Times New Roman" panose="02020603050405020304" pitchFamily="18" charset="0"/>
                    <a:ea typeface="TimesNewRoman"/>
                    <a:cs typeface="Times New Roman" panose="02020603050405020304" pitchFamily="18" charset="0"/>
                  </a:rPr>
                  <a:t>Конкурентоспроможність товару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"/>
                    <a:cs typeface="Times New Roman" panose="02020603050405020304" pitchFamily="18" charset="0"/>
                  </a:rPr>
                  <a:t> характеризує його якість, </a:t>
                </a:r>
                <a:r>
                  <a:rPr lang="uk-UA" sz="2200" dirty="0" smtClean="0">
                    <a:effectLst/>
                    <a:latin typeface="Times New Roman" panose="02020603050405020304" pitchFamily="18" charset="0"/>
                    <a:ea typeface="TimesNewRoman"/>
                    <a:cs typeface="Times New Roman" panose="02020603050405020304" pitchFamily="18" charset="0"/>
                  </a:rPr>
                  <a:t>ціну 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"/>
                    <a:cs typeface="Times New Roman" panose="02020603050405020304" pitchFamily="18" charset="0"/>
                  </a:rPr>
                  <a:t>потужність і продуктивність задіяної технології, інвестиційну, маркетингову політику підприємства тощо.</a:t>
                </a:r>
                <a:endParaRPr lang="uk-UA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b="1" i="1" dirty="0">
                    <a:effectLst/>
                    <a:latin typeface="Times New Roman" panose="02020603050405020304" pitchFamily="18" charset="0"/>
                    <a:ea typeface="TimesNewRoman"/>
                    <a:cs typeface="Times New Roman" panose="02020603050405020304" pitchFamily="18" charset="0"/>
                  </a:rPr>
                  <a:t>Конкурентоспроможність підприємства 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"/>
                    <a:cs typeface="Times New Roman" panose="02020603050405020304" pitchFamily="18" charset="0"/>
                  </a:rPr>
                  <a:t>є відносною оцінкою його переваг перед конкурентами, спрямованих на більш ефективне задоволення потреб споживачів к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онкурентного ринку.</a:t>
                </a: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"/>
                    <a:cs typeface="Times New Roman" panose="02020603050405020304" pitchFamily="18" charset="0"/>
                  </a:rPr>
                  <a:t>Основними </a:t>
                </a:r>
                <a:r>
                  <a:rPr lang="uk-UA" sz="2200" b="1" i="1" dirty="0">
                    <a:effectLst/>
                    <a:latin typeface="Times New Roman" panose="02020603050405020304" pitchFamily="18" charset="0"/>
                    <a:ea typeface="TimesNewRoman"/>
                    <a:cs typeface="Times New Roman" panose="02020603050405020304" pitchFamily="18" charset="0"/>
                  </a:rPr>
                  <a:t>індикаторами конкурентоспроможності підприємства 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"/>
                    <a:cs typeface="Times New Roman" panose="02020603050405020304" pitchFamily="18" charset="0"/>
                  </a:rPr>
                  <a:t>є:</a:t>
                </a:r>
                <a:endParaRPr lang="uk-UA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42950" lvl="1" indent="-285750" algn="just">
                  <a:lnSpc>
                    <a:spcPct val="115000"/>
                  </a:lnSpc>
                  <a:spcAft>
                    <a:spcPts val="0"/>
                  </a:spcAft>
                  <a:buFont typeface="Symbol" panose="05050102010706020507" pitchFamily="18" charset="2"/>
                  <a:buChar char=""/>
                </a:pPr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"/>
                    <a:cs typeface="Times New Roman" panose="02020603050405020304" pitchFamily="18" charset="0"/>
                  </a:rPr>
                  <a:t>рентабельність виробництва;</a:t>
                </a:r>
                <a:endParaRPr lang="uk-UA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42950" lvl="1" indent="-285750" algn="just">
                  <a:lnSpc>
                    <a:spcPct val="115000"/>
                  </a:lnSpc>
                  <a:spcAft>
                    <a:spcPts val="0"/>
                  </a:spcAft>
                  <a:buFont typeface="Symbol" panose="05050102010706020507" pitchFamily="18" charset="2"/>
                  <a:buChar char=""/>
                </a:pPr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"/>
                    <a:cs typeface="Times New Roman" panose="02020603050405020304" pitchFamily="18" charset="0"/>
                  </a:rPr>
                  <a:t>характер інноваційної діяльності;</a:t>
                </a:r>
                <a:endParaRPr lang="uk-UA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42950" lvl="1" indent="-285750" algn="just">
                  <a:lnSpc>
                    <a:spcPct val="115000"/>
                  </a:lnSpc>
                  <a:spcAft>
                    <a:spcPts val="0"/>
                  </a:spcAft>
                  <a:buFont typeface="Symbol" panose="05050102010706020507" pitchFamily="18" charset="2"/>
                  <a:buChar char=""/>
                </a:pPr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"/>
                    <a:cs typeface="Times New Roman" panose="02020603050405020304" pitchFamily="18" charset="0"/>
                  </a:rPr>
                  <a:t>рівень продуктивності праці;</a:t>
                </a:r>
                <a:endParaRPr lang="uk-UA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42950" lvl="1" indent="-285750" algn="just">
                  <a:lnSpc>
                    <a:spcPct val="115000"/>
                  </a:lnSpc>
                  <a:spcAft>
                    <a:spcPts val="0"/>
                  </a:spcAft>
                  <a:buFont typeface="Symbol" panose="05050102010706020507" pitchFamily="18" charset="2"/>
                  <a:buChar char=""/>
                </a:pPr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"/>
                    <a:cs typeface="Times New Roman" panose="02020603050405020304" pitchFamily="18" charset="0"/>
                  </a:rPr>
                  <a:t>ефективність стратегічного планування та управління;</a:t>
                </a:r>
                <a:endParaRPr lang="uk-UA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42950" lvl="1" indent="-285750" algn="just">
                  <a:lnSpc>
                    <a:spcPct val="115000"/>
                  </a:lnSpc>
                  <a:spcAft>
                    <a:spcPts val="0"/>
                  </a:spcAft>
                  <a:buFont typeface="Symbol" panose="05050102010706020507" pitchFamily="18" charset="2"/>
                  <a:buChar char=""/>
                </a:pPr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"/>
                    <a:cs typeface="Times New Roman" panose="02020603050405020304" pitchFamily="18" charset="0"/>
                  </a:rPr>
                  <a:t>здатність до адаптації в динамічних умовах ринкової кон'юнктури, невизначеності та ризику.</a:t>
                </a:r>
                <a:endParaRPr lang="uk-UA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</a:pPr>
                <a:r>
                  <a:rPr lang="uk-UA" sz="2200" b="1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Інтегральний коефіцієнт конкурентоспроможності продукції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 </a:t>
                </a:r>
                <a:r>
                  <a:rPr lang="uk-UA" sz="2200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 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):</a:t>
                </a: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К</m:t>
                        </m:r>
                      </m:e>
                      <m:sub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інт</m:t>
                        </m:r>
                      </m:sub>
                    </m:sSub>
                    <m:r>
                      <a:rPr lang="uk-UA" sz="22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І</m:t>
                            </m:r>
                          </m:e>
                          <m:sub>
                            <m: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техн пар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І</m:t>
                            </m:r>
                          </m:e>
                          <m:sub>
                            <m: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ек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sz="2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			(11)</a:t>
                </a:r>
              </a:p>
              <a:p>
                <a:pPr algn="just">
                  <a:lnSpc>
                    <a:spcPct val="115000"/>
                  </a:lnSpc>
                </a:pPr>
                <a:r>
                  <a:rPr lang="uk-UA" sz="22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2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200">
                            <a:effectLst/>
                            <a:latin typeface="Cambria Math" panose="02040503050406030204" pitchFamily="18" charset="0"/>
                          </a:rPr>
                          <m:t>І</m:t>
                        </m:r>
                      </m:e>
                      <m:sub>
                        <m:r>
                          <a:rPr lang="uk-UA" sz="2200">
                            <a:effectLst/>
                            <a:latin typeface="Cambria Math" panose="02040503050406030204" pitchFamily="18" charset="0"/>
                          </a:rPr>
                          <m:t>техн пар</m:t>
                        </m:r>
                      </m:sub>
                    </m:sSub>
                  </m:oMath>
                </a14:m>
                <a:r>
                  <a:rPr lang="uk-UA" sz="22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2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200" i="1">
                            <a:effectLst/>
                            <a:latin typeface="Cambria Math" panose="02040503050406030204" pitchFamily="18" charset="0"/>
                          </a:rPr>
                          <m:t>І</m:t>
                        </m:r>
                      </m:e>
                      <m:sub>
                        <m:r>
                          <a:rPr lang="uk-UA" sz="2200" i="1">
                            <a:effectLst/>
                            <a:latin typeface="Cambria Math" panose="02040503050406030204" pitchFamily="18" charset="0"/>
                          </a:rPr>
                          <m:t>ек</m:t>
                        </m:r>
                      </m:sub>
                    </m:sSub>
                  </m:oMath>
                </a14:m>
                <a:r>
                  <a:rPr lang="uk-UA" sz="22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індекси за технічним та економічним параметрами якості продукції.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194" y="222759"/>
                <a:ext cx="11543763" cy="6196120"/>
              </a:xfrm>
              <a:prstGeom prst="rect">
                <a:avLst/>
              </a:prstGeom>
              <a:blipFill rotWithShape="0">
                <a:blip r:embed="rId2"/>
                <a:stretch>
                  <a:fillRect l="-687" t="-394" r="-740" b="-49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65684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94951" y="760565"/>
                <a:ext cx="11363459" cy="41407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5000"/>
                  </a:lnSpc>
                </a:pPr>
                <a:r>
                  <a:rPr lang="uk-UA" sz="2400" b="1" i="1" dirty="0" smtClean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Індекс технічних параметрів</a:t>
                </a:r>
                <a:r>
                  <a:rPr lang="uk-UA" sz="24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</a:rPr>
                          <m:t>І</m:t>
                        </m:r>
                      </m:e>
                      <m:sub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</a:rPr>
                          <m:t>техн пар</m:t>
                        </m:r>
                      </m:sub>
                    </m:sSub>
                  </m:oMath>
                </a14:m>
                <a:r>
                  <a:rPr lang="uk-UA" sz="24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):</a:t>
                </a:r>
              </a:p>
              <a:p>
                <a:pPr algn="r">
                  <a:lnSpc>
                    <a:spcPct val="11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  <m:t>І</m:t>
                        </m:r>
                      </m:e>
                      <m: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  <m:t>техн пар</m:t>
                        </m:r>
                      </m:sub>
                    </m:sSub>
                    <m:r>
                      <a:rPr lang="uk-UA" sz="2400" i="1">
                        <a:effectLst/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f>
                          <m:fPr>
                            <m:ctrlPr>
                              <a:rPr lang="uk-UA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uk-UA" sz="2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uk-UA" sz="2400" i="1">
                                    <a:effectLst/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uk-UA" sz="2400" i="1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uk-UA" sz="2400" i="1">
                                    <a:effectLst/>
                                    <a:latin typeface="Cambria Math" panose="02040503050406030204" pitchFamily="18" charset="0"/>
                                  </a:rPr>
                                  <m:t>нов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uk-UA" sz="2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uk-UA" sz="2400" i="1">
                                    <a:effectLst/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uk-UA" sz="2400" i="1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uk-UA" sz="2400" i="1">
                                    <a:effectLst/>
                                    <a:latin typeface="Cambria Math" panose="02040503050406030204" pitchFamily="18" charset="0"/>
                                  </a:rPr>
                                  <m:t>баз</m:t>
                                </m:r>
                              </m:sup>
                            </m:sSubSup>
                          </m:den>
                        </m:f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uk-UA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uk-UA" sz="2400" i="1">
                                <a:effectLst/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uk-UA" sz="2400" i="1">
                                <a:effectLst/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uk-UA" sz="24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(12)</a:t>
                </a:r>
              </a:p>
              <a:p>
                <a:pPr algn="just">
                  <a:lnSpc>
                    <a:spcPct val="115000"/>
                  </a:lnSpc>
                </a:pPr>
                <a:r>
                  <a:rPr lang="uk-UA" sz="24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Де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  <m:t>нов</m:t>
                        </m:r>
                      </m:sup>
                    </m:sSubSup>
                  </m:oMath>
                </a14:m>
                <a:r>
                  <a:rPr lang="uk-UA" sz="2400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  <m:t>баз</m:t>
                        </m:r>
                      </m:sup>
                    </m:sSubSup>
                  </m:oMath>
                </a14:m>
                <a:r>
                  <a:rPr lang="uk-UA" sz="24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технологічні параметри проектної продукції та базової відповідно;</a:t>
                </a:r>
              </a:p>
              <a:p>
                <a:pPr algn="just">
                  <a:lnSpc>
                    <a:spcPct val="11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sz="24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ваговий коефіцієнт значущості і-го параметру серед визначених параметрів, (сума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uk-UA" sz="2400" i="1">
                        <a:effectLst/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uk-UA" sz="24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pPr algn="just">
                  <a:lnSpc>
                    <a:spcPct val="115000"/>
                  </a:lnSpc>
                </a:pPr>
                <a:r>
                  <a:rPr lang="uk-UA" sz="2400" b="1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Індекс економічних параметрів</a:t>
                </a:r>
                <a:r>
                  <a:rPr lang="uk-UA" sz="24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</a:rPr>
                          <m:t>І</m:t>
                        </m:r>
                      </m:e>
                      <m:sub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</a:rPr>
                          <m:t>ек</m:t>
                        </m:r>
                      </m:sub>
                    </m:sSub>
                  </m:oMath>
                </a14:m>
                <a:r>
                  <a:rPr lang="uk-UA" sz="24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):</a:t>
                </a:r>
              </a:p>
              <a:p>
                <a:pPr algn="r">
                  <a:lnSpc>
                    <a:spcPct val="11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400" b="1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400" b="1" i="1">
                            <a:effectLst/>
                            <a:latin typeface="Cambria Math" panose="02040503050406030204" pitchFamily="18" charset="0"/>
                          </a:rPr>
                          <m:t>І</m:t>
                        </m:r>
                      </m:e>
                      <m:sub>
                        <m:r>
                          <a:rPr lang="uk-UA" sz="2400" b="1" i="1">
                            <a:effectLst/>
                            <a:latin typeface="Cambria Math" panose="02040503050406030204" pitchFamily="18" charset="0"/>
                          </a:rPr>
                          <m:t>ек</m:t>
                        </m:r>
                      </m:sub>
                    </m:sSub>
                    <m:r>
                      <a:rPr lang="uk-UA" sz="2400" b="1" i="1">
                        <a:effectLst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uk-UA" sz="2400" b="1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uk-UA" sz="2400" i="1">
                                <a:effectLst/>
                                <a:latin typeface="Cambria Math" panose="02040503050406030204" pitchFamily="18" charset="0"/>
                              </a:rPr>
                              <m:t>Ц</m:t>
                            </m:r>
                          </m:e>
                          <m:sub>
                            <m:r>
                              <a:rPr lang="uk-UA" sz="2400" i="1">
                                <a:effectLst/>
                                <a:latin typeface="Cambria Math" panose="02040503050406030204" pitchFamily="18" charset="0"/>
                              </a:rPr>
                              <m:t>нов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uk-UA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uk-UA" sz="2400" i="1">
                                <a:effectLst/>
                                <a:latin typeface="Cambria Math" panose="02040503050406030204" pitchFamily="18" charset="0"/>
                              </a:rPr>
                              <m:t>Ц</m:t>
                            </m:r>
                          </m:e>
                          <m:sub>
                            <m:r>
                              <a:rPr lang="uk-UA" sz="2400" i="1">
                                <a:effectLst/>
                                <a:latin typeface="Cambria Math" panose="02040503050406030204" pitchFamily="18" charset="0"/>
                              </a:rPr>
                              <m:t>баз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sz="24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		(13)</a:t>
                </a:r>
              </a:p>
              <a:p>
                <a:pPr algn="just">
                  <a:lnSpc>
                    <a:spcPct val="115000"/>
                  </a:lnSpc>
                </a:pPr>
                <a:r>
                  <a:rPr lang="uk-UA" sz="24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  <m:t>Ц</m:t>
                        </m:r>
                      </m:e>
                      <m: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  <m:t>нов</m:t>
                        </m:r>
                      </m:sub>
                    </m:sSub>
                    <m:r>
                      <a:rPr lang="uk-UA" sz="2400" i="1">
                        <a:effectLst/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  <m:t>Ц</m:t>
                        </m:r>
                      </m:e>
                      <m:sub>
                        <m:r>
                          <a:rPr lang="uk-UA" sz="2400" i="1">
                            <a:effectLst/>
                            <a:latin typeface="Cambria Math" panose="02040503050406030204" pitchFamily="18" charset="0"/>
                          </a:rPr>
                          <m:t>баз</m:t>
                        </m:r>
                      </m:sub>
                    </m:sSub>
                  </m:oMath>
                </a14:m>
                <a:r>
                  <a:rPr lang="uk-UA" sz="24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ціна нової проектної та базової продукції відповідно, грн.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951" y="760565"/>
                <a:ext cx="11363459" cy="4140749"/>
              </a:xfrm>
              <a:prstGeom prst="rect">
                <a:avLst/>
              </a:prstGeom>
              <a:blipFill rotWithShape="0">
                <a:blip r:embed="rId2"/>
                <a:stretch>
                  <a:fillRect l="-858" t="-147" r="-805" b="-162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3249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270457" y="241124"/>
                <a:ext cx="11694017" cy="62710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000" b="1" i="1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Економічні показники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uk-UA" sz="2000" b="1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товару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відображають капіталовкладення й економічну ефективність його виробництва та використання споживачем.</a:t>
                </a: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000" b="1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Річний економічний ефект від виробництва продукції підвищеної якості 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(</a:t>
                </a:r>
                <a:r>
                  <a:rPr lang="uk-UA" sz="2000" dirty="0" err="1">
                    <a:effectLst/>
                    <a:latin typeface="Times New Roman" panose="02020603050405020304" pitchFamily="18" charset="0"/>
                    <a:ea typeface="TimesNewRomanPS-ItalicMT"/>
                  </a:rPr>
                  <a:t>Е</a:t>
                </a:r>
                <a:r>
                  <a:rPr lang="uk-UA" sz="2000" baseline="-25000" dirty="0" err="1">
                    <a:effectLst/>
                    <a:latin typeface="Times New Roman" panose="02020603050405020304" pitchFamily="18" charset="0"/>
                    <a:ea typeface="TimesNewRomanPS-ItalicMT"/>
                  </a:rPr>
                  <a:t>річн</a:t>
                </a:r>
                <a:r>
                  <a:rPr lang="uk-UA" sz="2000" i="1" dirty="0">
                    <a:effectLst/>
                    <a:latin typeface="Times New Roman" panose="02020603050405020304" pitchFamily="18" charset="0"/>
                    <a:ea typeface="TimesNewRomanPS-ItalicMT"/>
                  </a:rPr>
                  <a:t> 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):</a:t>
                </a:r>
                <a:endParaRPr lang="uk-UA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Е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річн</m:t>
                        </m:r>
                      </m:sub>
                    </m:sSub>
                    <m:r>
                      <a:rPr lang="uk-UA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∆</m:t>
                        </m:r>
                        <m:sSup>
                          <m:sSupPr>
                            <m:ctrlP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П</m:t>
                            </m:r>
                          </m:e>
                          <m:sup>
                            <m: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Е</m:t>
                            </m:r>
                          </m:e>
                          <m:sub>
                            <m: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к</m:t>
                            </m:r>
                          </m:sub>
                        </m:sSub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×</m:t>
                        </m:r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𝛥</m:t>
                        </m:r>
                        <m:sSup>
                          <m:sSupPr>
                            <m:ctrlP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К</m:t>
                            </m:r>
                          </m:e>
                          <m:sup>
                            <m: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uk-UA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×</m:t>
                    </m:r>
                    <m:sSub>
                      <m:sSubPr>
                        <m:ctrlP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В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річн</m:t>
                        </m:r>
                      </m:sub>
                    </m:sSub>
                  </m:oMath>
                </a14:m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		(14)</a:t>
                </a: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000" dirty="0">
                    <a:effectLst/>
                    <a:latin typeface="Times New Roman" panose="02020603050405020304" pitchFamily="18" charset="0"/>
                    <a:ea typeface="TimesNewRomanPSMT"/>
                  </a:rPr>
                  <a:t>де </a:t>
                </a:r>
                <a14:m>
                  <m:oMath xmlns:m="http://schemas.openxmlformats.org/officeDocument/2006/math">
                    <m:r>
                      <a:rPr lang="uk-UA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sSup>
                      <m:sSupPr>
                        <m:ctrlP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П</m:t>
                        </m:r>
                      </m:e>
                      <m:sup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uk-UA" sz="2000" dirty="0">
                    <a:effectLst/>
                    <a:latin typeface="Times New Roman" panose="02020603050405020304" pitchFamily="18" charset="0"/>
                    <a:ea typeface="TimesNewRomanPSMT"/>
                  </a:rPr>
                  <a:t> – приріст прибутку від реалізації продукції підвищеної якості, грн./т;</a:t>
                </a:r>
                <a:endParaRPr lang="uk-UA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uk-UA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𝛥</m:t>
                    </m:r>
                    <m:sSup>
                      <m:sSupPr>
                        <m:ctrlP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К</m:t>
                        </m:r>
                      </m:e>
                      <m:sup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uk-UA" sz="2000" i="1" dirty="0">
                    <a:effectLst/>
                    <a:latin typeface="Times New Roman" panose="02020603050405020304" pitchFamily="18" charset="0"/>
                    <a:ea typeface="TimesNewRomanPS-ItalicMT"/>
                  </a:rPr>
                  <a:t> 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NewRomanPSMT"/>
                  </a:rPr>
                  <a:t>– питомі додаткові капітальні вкладення на виробництво продукції підвищеної якості, грн./т;</a:t>
                </a:r>
                <a:endParaRPr lang="uk-UA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В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річн</m:t>
                        </m:r>
                      </m:sub>
                    </m:sSub>
                  </m:oMath>
                </a14:m>
                <a:r>
                  <a:rPr lang="uk-UA" sz="2000" i="1" dirty="0">
                    <a:effectLst/>
                    <a:latin typeface="Times New Roman" panose="02020603050405020304" pitchFamily="18" charset="0"/>
                    <a:ea typeface="TimesNewRomanPS-ItalicMT"/>
                  </a:rPr>
                  <a:t> 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NewRomanPSMT"/>
                  </a:rPr>
                  <a:t>– річний обсяг виробництва продукції підвищеної якості, т.</a:t>
                </a:r>
                <a:endParaRPr lang="uk-UA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Е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к</m:t>
                        </m:r>
                      </m:sub>
                    </m:sSub>
                  </m:oMath>
                </a14:m>
                <a:r>
                  <a:rPr lang="uk-UA" sz="2000" i="1" dirty="0">
                    <a:effectLst/>
                    <a:latin typeface="Times New Roman" panose="02020603050405020304" pitchFamily="18" charset="0"/>
                    <a:ea typeface="TimesNewRomanPS-ItalicMT"/>
                  </a:rPr>
                  <a:t> 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NewRomanPSMT"/>
                  </a:rPr>
                  <a:t>– коефіцієнт прибутковості (економічної ефективності) капіталовкладень проекту, який визначається за формулою:</a:t>
                </a:r>
                <a:endParaRPr lang="uk-UA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Е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к</m:t>
                        </m:r>
                      </m:sub>
                    </m:sSub>
                    <m:r>
                      <a:rPr lang="uk-UA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П</m:t>
                        </m:r>
                      </m:num>
                      <m:den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К</m:t>
                        </m:r>
                      </m:den>
                    </m:f>
                  </m:oMath>
                </a14:m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						(15)</a:t>
                </a: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Е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к</m:t>
                        </m:r>
                      </m:sub>
                    </m:sSub>
                  </m:oMath>
                </a14:m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– коефіцієнт економічної ефективності проекту, нормативне значення якого для промислових підприємств становить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Е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к</m:t>
                        </m:r>
                      </m:sub>
                    </m:sSub>
                  </m:oMath>
                </a14:m>
                <a:r>
                  <a:rPr lang="uk-UA" sz="2000" i="1" dirty="0">
                    <a:effectLst/>
                    <a:latin typeface="Times New Roman" panose="02020603050405020304" pitchFamily="18" charset="0"/>
                    <a:ea typeface="TimesNewRomanPS-ItalicMT"/>
                  </a:rPr>
                  <a:t> 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NewRomanPSMT"/>
                  </a:rPr>
                  <a:t>= 0,15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П – прибуток від реалізації річного випуску продукції, грн/рік, К – величина капіталовкладень у реалізацію проекту (сума основних та оборотних засобів), грн.</a:t>
                </a: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000" b="1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Термін окупності додаткових капіталовкладень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у реалізацію проекту по підвищенню якості продукції (</a:t>
                </a:r>
                <a:r>
                  <a:rPr lang="uk-UA" sz="20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Е</a:t>
                </a:r>
                <a:r>
                  <a:rPr lang="uk-UA" sz="2000" baseline="-250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ок</a:t>
                </a:r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):</a:t>
                </a: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0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0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Т</m:t>
                        </m:r>
                      </m:e>
                      <m:sub>
                        <m:r>
                          <a:rPr lang="uk-UA" sz="20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ок</m:t>
                        </m:r>
                      </m:sub>
                    </m:sSub>
                    <m:r>
                      <a:rPr lang="uk-UA" sz="20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0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𝛥</m:t>
                        </m:r>
                        <m:sSup>
                          <m:sSupPr>
                            <m:ctrlP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К</m:t>
                            </m:r>
                          </m:e>
                          <m:sup>
                            <m: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uk-UA" sz="20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В</m:t>
                            </m:r>
                          </m:e>
                          <m:sub>
                            <m: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річн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Е</m:t>
                            </m:r>
                          </m:e>
                          <m:sub>
                            <m: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річн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				(16)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57" y="241124"/>
                <a:ext cx="11694017" cy="6271012"/>
              </a:xfrm>
              <a:prstGeom prst="rect">
                <a:avLst/>
              </a:prstGeom>
              <a:blipFill rotWithShape="0">
                <a:blip r:embed="rId2"/>
                <a:stretch>
                  <a:fillRect l="-521" t="-292" r="-521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4425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201768" y="422759"/>
                <a:ext cx="11685431" cy="53942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985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400" b="1" i="1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Валова продукція:</a:t>
                </a:r>
                <a:endParaRPr lang="uk-UA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6985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а) вартість готової продукції;</a:t>
                </a:r>
              </a:p>
              <a:p>
                <a:pPr marL="69850" marR="56515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б) вартість реалізованих напівфабрикатів суб’єктам господарювання на ринку;</a:t>
                </a:r>
              </a:p>
              <a:p>
                <a:pPr marL="69850" marR="56515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в) вартість продукції підсобних і допоміжних цехів, в тому числі вироблені на підприємстві та реалізовані суб’єктам господарювання на ринку електроенергія, пара, вода;</a:t>
                </a:r>
              </a:p>
              <a:p>
                <a:pPr marL="69850" marR="5334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г) вартість виготовленої підприємством тари, яка не врахована в ціні готової продукції;</a:t>
                </a:r>
              </a:p>
              <a:p>
                <a:pPr marL="69850" marR="5334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д) зміна залишків вироблених підприємством напівфабрикатів у звітному періоді.</a:t>
                </a:r>
              </a:p>
              <a:p>
                <a:pPr algn="just">
                  <a:lnSpc>
                    <a:spcPct val="115000"/>
                  </a:lnSpc>
                  <a:spcBef>
                    <a:spcPts val="435"/>
                  </a:spcBef>
                  <a:spcAft>
                    <a:spcPts val="0"/>
                  </a:spcAft>
                </a:pPr>
                <a:r>
                  <a:rPr lang="uk-UA" sz="2400" b="1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Обсяг валової продукції </a:t>
                </a:r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(ВП) визначається за формулою:</a:t>
                </a:r>
              </a:p>
              <a:p>
                <a:pPr algn="r">
                  <a:lnSpc>
                    <a:spcPct val="115000"/>
                  </a:lnSpc>
                  <a:spcBef>
                    <a:spcPts val="435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uk-UA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ВП=ВО−ВнО</m:t>
                    </m:r>
                  </m:oMath>
                </a14:m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						(1)</a:t>
                </a:r>
              </a:p>
              <a:p>
                <a:pPr algn="just">
                  <a:lnSpc>
                    <a:spcPct val="115000"/>
                  </a:lnSpc>
                  <a:spcBef>
                    <a:spcPts val="435"/>
                  </a:spcBef>
                  <a:spcAft>
                    <a:spcPts val="0"/>
                  </a:spcAft>
                </a:pPr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де ВО – запланований обсяг валового обороту, грн.;</a:t>
                </a:r>
              </a:p>
              <a:p>
                <a:pPr algn="just">
                  <a:lnSpc>
                    <a:spcPct val="115000"/>
                  </a:lnSpc>
                  <a:spcBef>
                    <a:spcPts val="435"/>
                  </a:spcBef>
                  <a:spcAft>
                    <a:spcPts val="0"/>
                  </a:spcAft>
                </a:pPr>
                <a:r>
                  <a:rPr lang="uk-UA" sz="24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ВнО</a:t>
                </a:r>
                <a:r>
                  <a:rPr lang="uk-UA" sz="24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– внутрішній оборот підприємства, грн.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768" y="422759"/>
                <a:ext cx="11685431" cy="5394297"/>
              </a:xfrm>
              <a:prstGeom prst="rect">
                <a:avLst/>
              </a:prstGeom>
              <a:blipFill rotWithShape="0">
                <a:blip r:embed="rId2"/>
                <a:stretch>
                  <a:fillRect l="-782" t="-452" r="-835" b="-101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0529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201768" y="124593"/>
                <a:ext cx="11543763" cy="66820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985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1900" b="1" i="1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Товарна продукція</a:t>
                </a:r>
                <a:r>
                  <a:rPr lang="uk-UA" sz="19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– частина виробленої підприємством продукції, яка призначена для реалізації на споживчому ринку. На відміну від валової продукції товарна продукція не охоплює зміни залишків незавершеного виробництва, напівфабрикатів власного виробництва, які використовуються в цехах у ході виробничого споживання.</a:t>
                </a:r>
              </a:p>
              <a:p>
                <a:pPr algn="just">
                  <a:lnSpc>
                    <a:spcPct val="115000"/>
                  </a:lnSpc>
                  <a:spcBef>
                    <a:spcPts val="435"/>
                  </a:spcBef>
                  <a:spcAft>
                    <a:spcPts val="0"/>
                  </a:spcAft>
                </a:pPr>
                <a:r>
                  <a:rPr lang="uk-UA" sz="1900" b="1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Обсяг товарної продукції </a:t>
                </a:r>
                <a:r>
                  <a:rPr lang="uk-UA" sz="19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(ТП ) обчислюють за формулою:</a:t>
                </a:r>
              </a:p>
              <a:p>
                <a:pPr algn="r">
                  <a:lnSpc>
                    <a:spcPct val="115000"/>
                  </a:lnSpc>
                  <a:spcBef>
                    <a:spcPts val="435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uk-UA" sz="19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ТП=ВП−</m:t>
                    </m:r>
                    <m:r>
                      <a:rPr lang="uk-UA" sz="19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𝛥</m:t>
                    </m:r>
                    <m:r>
                      <a:rPr lang="uk-UA" sz="19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НФ</m:t>
                    </m:r>
                  </m:oMath>
                </a14:m>
                <a:r>
                  <a:rPr lang="uk-UA" sz="19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						(2)</a:t>
                </a:r>
              </a:p>
              <a:p>
                <a:pPr algn="just">
                  <a:lnSpc>
                    <a:spcPct val="115000"/>
                  </a:lnSpc>
                  <a:spcBef>
                    <a:spcPts val="435"/>
                  </a:spcBef>
                  <a:spcAft>
                    <a:spcPts val="0"/>
                  </a:spcAft>
                </a:pPr>
                <a:r>
                  <a:rPr lang="uk-UA" sz="19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де ΔНФ – зміна залишків напівфабрикатів на складі, грн.</a:t>
                </a:r>
              </a:p>
              <a:p>
                <a:pPr algn="just">
                  <a:lnSpc>
                    <a:spcPct val="115000"/>
                  </a:lnSpc>
                  <a:spcBef>
                    <a:spcPts val="435"/>
                  </a:spcBef>
                  <a:spcAft>
                    <a:spcPts val="0"/>
                  </a:spcAft>
                </a:pPr>
                <a:r>
                  <a:rPr lang="uk-UA" sz="1900" b="1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Реалізована продукція</a:t>
                </a:r>
                <a:r>
                  <a:rPr lang="uk-UA" sz="19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охоплює вартість відвантаженої та оплаченої споживачами продукції.</a:t>
                </a:r>
              </a:p>
              <a:p>
                <a:pPr algn="just">
                  <a:lnSpc>
                    <a:spcPct val="115000"/>
                  </a:lnSpc>
                  <a:spcBef>
                    <a:spcPts val="435"/>
                  </a:spcBef>
                  <a:spcAft>
                    <a:spcPts val="0"/>
                  </a:spcAft>
                </a:pPr>
                <a:r>
                  <a:rPr lang="uk-UA" sz="1900" b="1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Обсяг реалізованої продукції</a:t>
                </a:r>
                <a:r>
                  <a:rPr lang="uk-UA" sz="19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(РП) визначається за формулою:</a:t>
                </a:r>
              </a:p>
              <a:p>
                <a:pPr algn="r">
                  <a:lnSpc>
                    <a:spcPct val="115000"/>
                  </a:lnSpc>
                  <a:spcBef>
                    <a:spcPts val="435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uk-UA" sz="19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РП=ТП</m:t>
                    </m:r>
                    <m:r>
                      <a:rPr lang="uk-UA" sz="19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−</m:t>
                    </m:r>
                    <m:r>
                      <a:rPr lang="uk-UA" sz="19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uk-UA" sz="19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19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НР</m:t>
                        </m:r>
                      </m:e>
                      <m:sub>
                        <m:r>
                          <a:rPr lang="uk-UA" sz="19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к</m:t>
                        </m:r>
                      </m:sub>
                    </m:sSub>
                    <m:r>
                      <a:rPr lang="uk-UA" sz="19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uk-UA" sz="19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19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НР</m:t>
                        </m:r>
                      </m:e>
                      <m:sub>
                        <m:r>
                          <a:rPr lang="uk-UA" sz="19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п</m:t>
                        </m:r>
                      </m:sub>
                    </m:sSub>
                    <m:r>
                      <a:rPr lang="uk-UA" sz="19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uk-UA" sz="19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				</a:t>
                </a:r>
                <a:r>
                  <a:rPr lang="uk-UA" sz="1900" spc="-35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</a:t>
                </a:r>
                <a:r>
                  <a:rPr lang="uk-UA" sz="1900" spc="1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3</a:t>
                </a:r>
                <a:r>
                  <a:rPr lang="uk-UA" sz="19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pPr algn="just">
                  <a:lnSpc>
                    <a:spcPct val="115000"/>
                  </a:lnSpc>
                  <a:spcBef>
                    <a:spcPts val="435"/>
                  </a:spcBef>
                  <a:spcAft>
                    <a:spcPts val="0"/>
                  </a:spcAft>
                </a:pPr>
                <a:r>
                  <a:rPr lang="uk-UA" sz="19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де  </a:t>
                </a:r>
                <a:r>
                  <a:rPr lang="uk-UA" sz="19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НР</a:t>
                </a:r>
                <a:r>
                  <a:rPr lang="uk-UA" sz="1900" baseline="-250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</a:t>
                </a:r>
                <a:r>
                  <a:rPr lang="uk-UA" sz="19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, </a:t>
                </a:r>
                <a:r>
                  <a:rPr lang="uk-UA" sz="19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НР</a:t>
                </a:r>
                <a:r>
                  <a:rPr lang="uk-UA" sz="1900" baseline="-250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к</a:t>
                </a:r>
                <a:r>
                  <a:rPr lang="uk-UA" sz="19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uk-UA" sz="19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– залишки нереалізованої продукції на складі</a:t>
                </a:r>
                <a:r>
                  <a:rPr lang="uk-UA" sz="1900" spc="325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uk-UA" sz="19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на початок та на кінець планового періоду відповідно, грн.</a:t>
                </a:r>
              </a:p>
              <a:p>
                <a:pPr marL="6985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1900" b="1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Чиста продукція</a:t>
                </a:r>
                <a:r>
                  <a:rPr lang="uk-UA" sz="19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включає вартість товарної продукції без вартості сировини та матеріалів.</a:t>
                </a:r>
              </a:p>
              <a:p>
                <a:pPr algn="just">
                  <a:lnSpc>
                    <a:spcPct val="115000"/>
                  </a:lnSpc>
                  <a:spcBef>
                    <a:spcPts val="435"/>
                  </a:spcBef>
                  <a:spcAft>
                    <a:spcPts val="0"/>
                  </a:spcAft>
                </a:pPr>
                <a:r>
                  <a:rPr lang="uk-UA" sz="1900" b="1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Обсяг чистої продукції </a:t>
                </a:r>
                <a:r>
                  <a:rPr lang="uk-UA" sz="19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(ЧП) визначається за формулою:</a:t>
                </a:r>
              </a:p>
              <a:p>
                <a:pPr algn="r">
                  <a:lnSpc>
                    <a:spcPct val="115000"/>
                  </a:lnSpc>
                  <a:spcBef>
                    <a:spcPts val="435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uk-UA" sz="19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ЧП=ТП−</m:t>
                    </m:r>
                    <m:sSub>
                      <m:sSubPr>
                        <m:ctrlPr>
                          <a:rPr lang="uk-UA" sz="19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19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В</m:t>
                        </m:r>
                      </m:e>
                      <m:sub>
                        <m:r>
                          <a:rPr lang="uk-UA" sz="19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мат</m:t>
                        </m:r>
                      </m:sub>
                    </m:sSub>
                  </m:oMath>
                </a14:m>
                <a:r>
                  <a:rPr lang="uk-UA" sz="19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					(4)</a:t>
                </a:r>
              </a:p>
              <a:p>
                <a:pPr algn="just">
                  <a:lnSpc>
                    <a:spcPct val="115000"/>
                  </a:lnSpc>
                  <a:spcBef>
                    <a:spcPts val="435"/>
                  </a:spcBef>
                  <a:spcAft>
                    <a:spcPts val="0"/>
                  </a:spcAft>
                </a:pPr>
                <a:r>
                  <a:rPr lang="uk-UA" sz="19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де </a:t>
                </a:r>
                <a:r>
                  <a:rPr lang="uk-UA" sz="19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</a:t>
                </a:r>
                <a:r>
                  <a:rPr lang="uk-UA" sz="1900" baseline="-250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мат</a:t>
                </a:r>
                <a:r>
                  <a:rPr lang="uk-UA" sz="19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– вартість матеріальних витрат, грн</a:t>
                </a:r>
                <a:r>
                  <a:rPr lang="uk-UA" sz="19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</a:p>
              <a:p>
                <a:pPr algn="just">
                  <a:lnSpc>
                    <a:spcPct val="115000"/>
                  </a:lnSpc>
                  <a:spcBef>
                    <a:spcPts val="435"/>
                  </a:spcBef>
                </a:pPr>
                <a:r>
                  <a:rPr lang="uk-UA" sz="19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Нормативна чиста продукція</a:t>
                </a:r>
                <a:r>
                  <a:rPr lang="uk-UA" sz="1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охоплює вартість товарної продукції без вартості сировини та матеріалів, а також амортизації</a:t>
                </a:r>
                <a:r>
                  <a:rPr lang="uk-UA" sz="19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uk-UA" sz="1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768" y="124593"/>
                <a:ext cx="11543763" cy="6682086"/>
              </a:xfrm>
              <a:prstGeom prst="rect">
                <a:avLst/>
              </a:prstGeom>
              <a:blipFill rotWithShape="0">
                <a:blip r:embed="rId2"/>
                <a:stretch>
                  <a:fillRect l="-475" t="-182" r="-528" b="-54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7719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3436" y="201388"/>
            <a:ext cx="11518006" cy="650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850" marR="51435"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Якість товару 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 сукупність властивостей відображає його здатність задовольняти потреби та смаки споживачів.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Порушення вимог до якості продукції, що випускається, зумовлює збільшення витрат виробництва та споживання. Тому вся виготовлення продукції потребує контролю якості.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Контроль якості продукції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передбачає вимірювання кількісних та (або) якісних характеристик продукції. Метою контролю якості продукції є своєчасне попередження порушень вимог до якості та забезпеченні заданого рівня якості продукції за мінімальних витрат її виробництва.</a:t>
            </a:r>
          </a:p>
          <a:p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Завданнями контролю якості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відповідності продукції та технологічних процесів умовам нормативно-технічної документації, еталонним зразкам;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 про перебіг виробничого процесу та підтримання його стабільності; захист підприємства від постачань недоброякісних матеріалів, енергоносіїв та ін.;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 дефектної продукції на можливо ранніх етапах;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запобігання випуску недоброякісної продукції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107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648" y="481986"/>
            <a:ext cx="11762704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 контролю якості продукції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це сукупність методів і засобів контролю та впливу компонентів зовнішнього середовища, які визначають рівень якості продукції на стадіях НДПКР, виробництва та маркетингу та технічного контролю на всіх стадіях виробничого процесу.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Об’єктами контролю якості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на підприємстві є результати маркетингових досліджень, НДПКР, сировина, матеріали, комплектуючі вироби, параметри організаційно-технічного рівня виробництва та системи управління.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Показники якості продукту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формуються в нормативах на стадії маркетингу, зазначаються в конструкторській документації на стадії НДДКР, матеріалізуються на стадії виробництва, використовуються (реалізуються) на стадії експлуатації. Показники якості фіксуються технічним контролем, який є елементом виробничого процесу підприємства та постійно діючої системи управління якістю, зокрема.</a:t>
            </a:r>
            <a:endParaRPr lang="uk-UA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36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7679" y="240711"/>
            <a:ext cx="11492248" cy="6004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Контрольні операції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проектуються та нормуються в процесі розроблення технологічного процесу та заносяться до технологічної карти. Для складних контрольних операцій створюються карти контролю.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Технічний контроль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передбачає перевірку відповідності продукції або процесу, всіх виробничих умов та чинників, які уособлюють якість продукції, установленим техніко-технологічним вимогам до якості продукції на всіх стадіях її виготовлення. Мета технічного контролю якості підприємства полягає в забезпеченні випуску високоякісної і комплектної продукції згідно з чинними стандартами і технічними умовами.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Вимогами до організації технічного контролю якості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є: профілактика браку; точність і об’єктивність; економічність; участь усіх працівників у контрольних функціях.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Об’єктами технічного контролю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є всі складові процесу виробництва: предмети праці, засоби праці, технологічні процеси, праця виконавців, умови праці.</a:t>
            </a:r>
            <a:endParaRPr lang="uk-UA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109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9041" y="150559"/>
            <a:ext cx="11530885" cy="5579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 предметів праці, якість яких контролюється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належать сировина і матеріали, паливо, енергія, напівфабрикати, деталі, складальні одиниці (вузли), готова продукція, конструкторська та технологічна документація.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Засоби праці, що підлягають контролю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- це устаткування, технологічне оснащення, інструмент, виробничі системи, контрольна апаратура, прилади та пристрої.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Контроль технологічних процесів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передбачає перевірку відповідності їх здійснення технологічним картам, а також охоплює процеси створення конструкторської, технологічної та іншої документації.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Контроль праці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виконавців полягає в перевірці й оцінюванні якості результатів праці конструкторів, технологів, операторів, робітників.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Контроль умов праці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дозволяє виявити дотримання психофізіологічних та гігієнічних норм, параметрів техніки безпеки, режимів праці і відпочинку, організації і обслуговування робочого місця тощо.</a:t>
            </a:r>
            <a:endParaRPr lang="uk-UA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517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4105" y="0"/>
            <a:ext cx="56627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uk-UA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Класифікаційні ознаки контролю</a:t>
            </a:r>
            <a:endParaRPr lang="uk-UA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43918"/>
              </p:ext>
            </p:extLst>
          </p:nvPr>
        </p:nvGraphicFramePr>
        <p:xfrm>
          <a:off x="317679" y="523220"/>
          <a:ext cx="11616744" cy="146304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730062"/>
                <a:gridCol w="9886682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стадіями життєвого циклу продукції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•Проектування — контроль проведення НДПКР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•Виготовлення — контроль технології виробництва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•Споживання (експлуатація) — контроль параметрів функціонування .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941981"/>
              </p:ext>
            </p:extLst>
          </p:nvPr>
        </p:nvGraphicFramePr>
        <p:xfrm>
          <a:off x="317679" y="1986260"/>
          <a:ext cx="11616744" cy="47548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742941"/>
                <a:gridCol w="9873803"/>
              </a:tblGrid>
              <a:tr h="46724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об’єктами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•Предмети праці (продукція) — контроль параметрів сировини і матеріалів, палива, пального, енергії, напівфабрикатів, готової продукції, конструкторської та технологічної документації.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•Засоби виробництва — контроль параметрів функціонування устаткування, технологічного оснащення.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•Технологія — контроль відповідності технологічних процесів технологічним картам, контроль створення конструкторської та іншої документації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•Виконавці — перевірка і оцінювання якості результатів праці конструкторів, технологів, операторів, робітників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•Умови праці — контроль дотримання ергономічних, психофізіологічних, гігієнічних вимог, параметрів техніки безпеки, режимів праці і відпочинку, організації та обслуговування робочого місця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02238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2172</Words>
  <Application>Microsoft Office PowerPoint</Application>
  <PresentationFormat>Широкоэкранный</PresentationFormat>
  <Paragraphs>179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Symbol</vt:lpstr>
      <vt:lpstr>Times New Roman</vt:lpstr>
      <vt:lpstr>TimesNewRoman</vt:lpstr>
      <vt:lpstr>TimesNewRomanPS-ItalicMT</vt:lpstr>
      <vt:lpstr>TimesNewRomanPSMT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 Andrus</dc:creator>
  <cp:lastModifiedBy>Olga Andrus</cp:lastModifiedBy>
  <cp:revision>18</cp:revision>
  <dcterms:created xsi:type="dcterms:W3CDTF">2020-12-07T09:00:34Z</dcterms:created>
  <dcterms:modified xsi:type="dcterms:W3CDTF">2021-08-29T17:37:54Z</dcterms:modified>
</cp:coreProperties>
</file>