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notesSlides/notesSlide102.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Default Extension="jpeg" ContentType="image/jpeg"/>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09"/>
  </p:notesMasterIdLst>
  <p:handoutMasterIdLst>
    <p:handoutMasterId r:id="rId110"/>
  </p:handoutMasterIdLst>
  <p:sldIdLst>
    <p:sldId id="261" r:id="rId2"/>
    <p:sldId id="397" r:id="rId3"/>
    <p:sldId id="419" r:id="rId4"/>
    <p:sldId id="396" r:id="rId5"/>
    <p:sldId id="487" r:id="rId6"/>
    <p:sldId id="428" r:id="rId7"/>
    <p:sldId id="489" r:id="rId8"/>
    <p:sldId id="421" r:id="rId9"/>
    <p:sldId id="427" r:id="rId10"/>
    <p:sldId id="490" r:id="rId11"/>
    <p:sldId id="429" r:id="rId12"/>
    <p:sldId id="486" r:id="rId13"/>
    <p:sldId id="430" r:id="rId14"/>
    <p:sldId id="512" r:id="rId15"/>
    <p:sldId id="431" r:id="rId16"/>
    <p:sldId id="432" r:id="rId17"/>
    <p:sldId id="433" r:id="rId18"/>
    <p:sldId id="444" r:id="rId19"/>
    <p:sldId id="434" r:id="rId20"/>
    <p:sldId id="436" r:id="rId21"/>
    <p:sldId id="439" r:id="rId22"/>
    <p:sldId id="440" r:id="rId23"/>
    <p:sldId id="441" r:id="rId24"/>
    <p:sldId id="442" r:id="rId25"/>
    <p:sldId id="443" r:id="rId26"/>
    <p:sldId id="435" r:id="rId27"/>
    <p:sldId id="445" r:id="rId28"/>
    <p:sldId id="446" r:id="rId29"/>
    <p:sldId id="503" r:id="rId30"/>
    <p:sldId id="504" r:id="rId31"/>
    <p:sldId id="514" r:id="rId32"/>
    <p:sldId id="513" r:id="rId33"/>
    <p:sldId id="506" r:id="rId34"/>
    <p:sldId id="508" r:id="rId35"/>
    <p:sldId id="509" r:id="rId36"/>
    <p:sldId id="510" r:id="rId37"/>
    <p:sldId id="511" r:id="rId38"/>
    <p:sldId id="399" r:id="rId39"/>
    <p:sldId id="437" r:id="rId40"/>
    <p:sldId id="502" r:id="rId41"/>
    <p:sldId id="450" r:id="rId42"/>
    <p:sldId id="451" r:id="rId43"/>
    <p:sldId id="449" r:id="rId44"/>
    <p:sldId id="448" r:id="rId45"/>
    <p:sldId id="454" r:id="rId46"/>
    <p:sldId id="453" r:id="rId47"/>
    <p:sldId id="515" r:id="rId48"/>
    <p:sldId id="466" r:id="rId49"/>
    <p:sldId id="467" r:id="rId50"/>
    <p:sldId id="469" r:id="rId51"/>
    <p:sldId id="457" r:id="rId52"/>
    <p:sldId id="516" r:id="rId53"/>
    <p:sldId id="517" r:id="rId54"/>
    <p:sldId id="518" r:id="rId55"/>
    <p:sldId id="519" r:id="rId56"/>
    <p:sldId id="461" r:id="rId57"/>
    <p:sldId id="456" r:id="rId58"/>
    <p:sldId id="520" r:id="rId59"/>
    <p:sldId id="521" r:id="rId60"/>
    <p:sldId id="522" r:id="rId61"/>
    <p:sldId id="523" r:id="rId62"/>
    <p:sldId id="524" r:id="rId63"/>
    <p:sldId id="525" r:id="rId64"/>
    <p:sldId id="526" r:id="rId65"/>
    <p:sldId id="527" r:id="rId66"/>
    <p:sldId id="529" r:id="rId67"/>
    <p:sldId id="528" r:id="rId68"/>
    <p:sldId id="530" r:id="rId69"/>
    <p:sldId id="531" r:id="rId70"/>
    <p:sldId id="532" r:id="rId71"/>
    <p:sldId id="534" r:id="rId72"/>
    <p:sldId id="533" r:id="rId73"/>
    <p:sldId id="277" r:id="rId74"/>
    <p:sldId id="394" r:id="rId75"/>
    <p:sldId id="282" r:id="rId76"/>
    <p:sldId id="400" r:id="rId77"/>
    <p:sldId id="538" r:id="rId78"/>
    <p:sldId id="401" r:id="rId79"/>
    <p:sldId id="402" r:id="rId80"/>
    <p:sldId id="403" r:id="rId81"/>
    <p:sldId id="491" r:id="rId82"/>
    <p:sldId id="494" r:id="rId83"/>
    <p:sldId id="492" r:id="rId84"/>
    <p:sldId id="497" r:id="rId85"/>
    <p:sldId id="500" r:id="rId86"/>
    <p:sldId id="495" r:id="rId87"/>
    <p:sldId id="498" r:id="rId88"/>
    <p:sldId id="404" r:id="rId89"/>
    <p:sldId id="535" r:id="rId90"/>
    <p:sldId id="405" r:id="rId91"/>
    <p:sldId id="406" r:id="rId92"/>
    <p:sldId id="536" r:id="rId93"/>
    <p:sldId id="407" r:id="rId94"/>
    <p:sldId id="537" r:id="rId95"/>
    <p:sldId id="408" r:id="rId96"/>
    <p:sldId id="410" r:id="rId97"/>
    <p:sldId id="409" r:id="rId98"/>
    <p:sldId id="411" r:id="rId99"/>
    <p:sldId id="413" r:id="rId100"/>
    <p:sldId id="412" r:id="rId101"/>
    <p:sldId id="414" r:id="rId102"/>
    <p:sldId id="415" r:id="rId103"/>
    <p:sldId id="416" r:id="rId104"/>
    <p:sldId id="417" r:id="rId105"/>
    <p:sldId id="418" r:id="rId106"/>
    <p:sldId id="393" r:id="rId107"/>
    <p:sldId id="488" r:id="rId108"/>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mn-cs"/>
      </a:defRPr>
    </a:lvl1pPr>
    <a:lvl2pPr marL="457200" algn="l" rtl="0" fontAlgn="base">
      <a:spcBef>
        <a:spcPct val="0"/>
      </a:spcBef>
      <a:spcAft>
        <a:spcPct val="0"/>
      </a:spcAft>
      <a:defRPr kumimoji="1" sz="2400" kern="1200">
        <a:solidFill>
          <a:schemeClr val="tx1"/>
        </a:solidFill>
        <a:latin typeface="Times New Roman" charset="0"/>
        <a:ea typeface="+mn-ea"/>
        <a:cs typeface="+mn-cs"/>
      </a:defRPr>
    </a:lvl2pPr>
    <a:lvl3pPr marL="914400" algn="l" rtl="0" fontAlgn="base">
      <a:spcBef>
        <a:spcPct val="0"/>
      </a:spcBef>
      <a:spcAft>
        <a:spcPct val="0"/>
      </a:spcAft>
      <a:defRPr kumimoji="1" sz="2400" kern="1200">
        <a:solidFill>
          <a:schemeClr val="tx1"/>
        </a:solidFill>
        <a:latin typeface="Times New Roman" charset="0"/>
        <a:ea typeface="+mn-ea"/>
        <a:cs typeface="+mn-cs"/>
      </a:defRPr>
    </a:lvl3pPr>
    <a:lvl4pPr marL="1371600" algn="l" rtl="0" fontAlgn="base">
      <a:spcBef>
        <a:spcPct val="0"/>
      </a:spcBef>
      <a:spcAft>
        <a:spcPct val="0"/>
      </a:spcAft>
      <a:defRPr kumimoji="1" sz="2400" kern="1200">
        <a:solidFill>
          <a:schemeClr val="tx1"/>
        </a:solidFill>
        <a:latin typeface="Times New Roman" charset="0"/>
        <a:ea typeface="+mn-ea"/>
        <a:cs typeface="+mn-cs"/>
      </a:defRPr>
    </a:lvl4pPr>
    <a:lvl5pPr marL="1828800" algn="l" rtl="0" fontAlgn="base">
      <a:spcBef>
        <a:spcPct val="0"/>
      </a:spcBef>
      <a:spcAft>
        <a:spcPct val="0"/>
      </a:spcAft>
      <a:defRPr kumimoji="1" sz="2400" kern="1200">
        <a:solidFill>
          <a:schemeClr val="tx1"/>
        </a:solidFill>
        <a:latin typeface="Times New Roman" charset="0"/>
        <a:ea typeface="+mn-ea"/>
        <a:cs typeface="+mn-cs"/>
      </a:defRPr>
    </a:lvl5pPr>
    <a:lvl6pPr marL="2286000" algn="l" defTabSz="914400" rtl="0" eaLnBrk="1" latinLnBrk="0" hangingPunct="1">
      <a:defRPr kumimoji="1" sz="2400" kern="1200">
        <a:solidFill>
          <a:schemeClr val="tx1"/>
        </a:solidFill>
        <a:latin typeface="Times New Roman" charset="0"/>
        <a:ea typeface="+mn-ea"/>
        <a:cs typeface="+mn-cs"/>
      </a:defRPr>
    </a:lvl6pPr>
    <a:lvl7pPr marL="2743200" algn="l" defTabSz="914400" rtl="0" eaLnBrk="1" latinLnBrk="0" hangingPunct="1">
      <a:defRPr kumimoji="1" sz="2400" kern="1200">
        <a:solidFill>
          <a:schemeClr val="tx1"/>
        </a:solidFill>
        <a:latin typeface="Times New Roman" charset="0"/>
        <a:ea typeface="+mn-ea"/>
        <a:cs typeface="+mn-cs"/>
      </a:defRPr>
    </a:lvl7pPr>
    <a:lvl8pPr marL="3200400" algn="l" defTabSz="914400" rtl="0" eaLnBrk="1" latinLnBrk="0" hangingPunct="1">
      <a:defRPr kumimoji="1" sz="2400" kern="1200">
        <a:solidFill>
          <a:schemeClr val="tx1"/>
        </a:solidFill>
        <a:latin typeface="Times New Roman" charset="0"/>
        <a:ea typeface="+mn-ea"/>
        <a:cs typeface="+mn-cs"/>
      </a:defRPr>
    </a:lvl8pPr>
    <a:lvl9pPr marL="3657600" algn="l" defTabSz="914400" rtl="0" eaLnBrk="1" latinLnBrk="0" hangingPunct="1">
      <a:defRPr kumimoji="1"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0000"/>
    <a:srgbClr val="0000CC"/>
    <a:srgbClr val="FFFF66"/>
    <a:srgbClr val="FFCC00"/>
    <a:srgbClr val="00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86311" autoAdjust="0"/>
  </p:normalViewPr>
  <p:slideViewPr>
    <p:cSldViewPr>
      <p:cViewPr varScale="1">
        <p:scale>
          <a:sx n="64" d="100"/>
          <a:sy n="64" d="100"/>
        </p:scale>
        <p:origin x="-69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B00FADEA-9B96-4249-B482-82BB7851091E}" type="slidenum">
              <a:rPr lang="ru-RU"/>
              <a:pPr>
                <a:defRPr/>
              </a:pPr>
              <a:t>‹#›</a:t>
            </a:fld>
            <a:endParaRPr lang="ru-RU"/>
          </a:p>
        </p:txBody>
      </p:sp>
    </p:spTree>
    <p:extLst>
      <p:ext uri="{BB962C8B-B14F-4D97-AF65-F5344CB8AC3E}">
        <p14:creationId xmlns="" xmlns:p14="http://schemas.microsoft.com/office/powerpoint/2010/main" val="10178583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136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2C7CC2C1-B717-4FB2-A0F9-64E415B0AB34}" type="slidenum">
              <a:rPr lang="ru-RU"/>
              <a:pPr>
                <a:defRPr/>
              </a:pPr>
              <a:t>‹#›</a:t>
            </a:fld>
            <a:endParaRPr lang="ru-RU"/>
          </a:p>
        </p:txBody>
      </p:sp>
    </p:spTree>
    <p:extLst>
      <p:ext uri="{BB962C8B-B14F-4D97-AF65-F5344CB8AC3E}">
        <p14:creationId xmlns="" xmlns:p14="http://schemas.microsoft.com/office/powerpoint/2010/main" val="2283960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56A7FE5C-80F0-437E-B671-CCBB3F69D809}" type="slidenum">
              <a:rPr lang="ru-RU" smtClean="0"/>
              <a:pPr/>
              <a:t>1</a:t>
            </a:fld>
            <a:endParaRPr lang="ru-RU" smtClean="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w="9525"/>
        </p:spPr>
        <p:txBody>
          <a:bodyPr/>
          <a:lstStyle/>
          <a:p>
            <a:pPr eaLnBrk="1" hangingPunct="1"/>
            <a:endParaRPr lang="uk-U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a:noFill/>
          <a:ln w="9525"/>
        </p:spPr>
        <p:txBody>
          <a:bodyPr/>
          <a:lstStyle/>
          <a:p>
            <a:endParaRPr lang="uk-UA" dirty="0"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a:noFill/>
          <a:ln w="9525"/>
        </p:spPr>
        <p:txBody>
          <a:bodyPr/>
          <a:lstStyle/>
          <a:p>
            <a:r>
              <a:rPr lang="uk-UA" smtClean="0"/>
              <a:t>Із блок-схеми видно, що модуль </a:t>
            </a:r>
            <a:r>
              <a:rPr lang="en-US" i="1" smtClean="0"/>
              <a:t>M</a:t>
            </a:r>
            <a:r>
              <a:rPr lang="uk-UA" i="1" smtClean="0"/>
              <a:t>5 </a:t>
            </a:r>
            <a:r>
              <a:rPr lang="uk-UA" smtClean="0"/>
              <a:t>не може розпочати своєї роботи доти, доки не стануть відомими результати роботи модулів </a:t>
            </a:r>
            <a:r>
              <a:rPr lang="uk-UA" i="1" smtClean="0"/>
              <a:t>М2 </a:t>
            </a:r>
            <a:r>
              <a:rPr lang="uk-UA" smtClean="0"/>
              <a:t>і МЗ. Як правило, в модулі </a:t>
            </a:r>
            <a:r>
              <a:rPr lang="en-US" i="1" smtClean="0"/>
              <a:t>M</a:t>
            </a:r>
            <a:r>
              <a:rPr lang="uk-UA" i="1" smtClean="0"/>
              <a:t>5 </a:t>
            </a:r>
            <a:r>
              <a:rPr lang="uk-UA" smtClean="0"/>
              <a:t>міститься фрагмент коду, що активізується під час виклику цього модуля з модуля </a:t>
            </a:r>
            <a:r>
              <a:rPr lang="uk-UA" i="1" smtClean="0"/>
              <a:t>М2, </a:t>
            </a:r>
            <a:r>
              <a:rPr lang="uk-UA" smtClean="0"/>
              <a:t>а також інший фрагмент коду, що активізується під час виклику модуля </a:t>
            </a:r>
            <a:r>
              <a:rPr lang="en-US" i="1" smtClean="0"/>
              <a:t>M</a:t>
            </a:r>
            <a:r>
              <a:rPr lang="uk-UA" i="1" smtClean="0"/>
              <a:t>5 </a:t>
            </a:r>
            <a:r>
              <a:rPr lang="uk-UA" smtClean="0"/>
              <a:t>з модуля </a:t>
            </a:r>
            <a:r>
              <a:rPr lang="uk-UA" i="1" smtClean="0"/>
              <a:t>МЗ.</a:t>
            </a:r>
            <a:endParaRPr lang="uk-UA" smtClean="0"/>
          </a:p>
          <a:p>
            <a:r>
              <a:rPr lang="uk-UA" smtClean="0"/>
              <a:t>Перетворимо зображену на рис. 6.3 неструктуровану програму, застосовуючи правила пакетування та вкладання. Зобразимо початкову програму як просту, що складається з елементарних програм типу вибору (</a:t>
            </a:r>
            <a:r>
              <a:rPr lang="en-US" smtClean="0"/>
              <a:t>if</a:t>
            </a:r>
            <a:r>
              <a:rPr lang="uk-UA" smtClean="0"/>
              <a:t>...</a:t>
            </a:r>
            <a:r>
              <a:rPr lang="en-US" smtClean="0"/>
              <a:t>then</a:t>
            </a:r>
            <a:r>
              <a:rPr lang="uk-UA" smtClean="0"/>
              <a:t>...</a:t>
            </a:r>
            <a:r>
              <a:rPr lang="en-US" smtClean="0"/>
              <a:t>else</a:t>
            </a:r>
            <a:r>
              <a:rPr lang="uk-UA" smtClean="0"/>
              <a:t>). Користуючись правилом вкладання, розширимо блоки </a:t>
            </a:r>
            <a:r>
              <a:rPr lang="en-US" i="1" smtClean="0"/>
              <a:t>MX </a:t>
            </a:r>
            <a:r>
              <a:rPr lang="uk-UA" smtClean="0"/>
              <a:t>і </a:t>
            </a:r>
            <a:r>
              <a:rPr lang="en-US" i="1" smtClean="0"/>
              <a:t>MY</a:t>
            </a:r>
            <a:r>
              <a:rPr lang="uk-UA" i="1" smtClean="0"/>
              <a:t>, </a:t>
            </a:r>
            <a:r>
              <a:rPr lang="uk-UA" smtClean="0"/>
              <a:t>замінивши їх елементарними програмами типу (</a:t>
            </a:r>
            <a:r>
              <a:rPr lang="en-US" smtClean="0"/>
              <a:t>if</a:t>
            </a:r>
            <a:r>
              <a:rPr lang="uk-UA" smtClean="0"/>
              <a:t>...</a:t>
            </a:r>
            <a:r>
              <a:rPr lang="en-US" smtClean="0"/>
              <a:t>then</a:t>
            </a:r>
            <a:r>
              <a:rPr lang="uk-UA" smtClean="0"/>
              <a:t>...</a:t>
            </a:r>
            <a:r>
              <a:rPr lang="en-US" smtClean="0"/>
              <a:t>else</a:t>
            </a:r>
            <a:r>
              <a:rPr lang="uk-UA" smtClean="0"/>
              <a:t>). У результаті заміни модуль М5 продублюється (рис. 6.4).</a:t>
            </a: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a:noFill/>
          <a:ln w="9525"/>
        </p:spPr>
        <p:txBody>
          <a:bodyPr/>
          <a:lstStyle/>
          <a:p>
            <a:r>
              <a:rPr lang="uk-UA" smtClean="0"/>
              <a:t>У програму вводиться нова змінна </a:t>
            </a:r>
            <a:r>
              <a:rPr lang="uk-UA" i="1" smtClean="0"/>
              <a:t>і. </a:t>
            </a:r>
            <a:r>
              <a:rPr lang="uk-UA" smtClean="0"/>
              <a:t>Цій змінній присвоюється номер блока, на який потрібно передати керування. Зокрема, якщо істинна умова </a:t>
            </a:r>
            <a:r>
              <a:rPr lang="uk-UA" i="1" smtClean="0"/>
              <a:t>А, </a:t>
            </a:r>
            <a:r>
              <a:rPr lang="uk-UA" smtClean="0"/>
              <a:t>то цій змінній присвоюється номер блока </a:t>
            </a:r>
            <a:r>
              <a:rPr lang="uk-UA" i="1" smtClean="0"/>
              <a:t>В, </a:t>
            </a:r>
            <a:r>
              <a:rPr lang="uk-UA" smtClean="0"/>
              <a:t>тобто 2, якщо істинна умова </a:t>
            </a:r>
            <a:r>
              <a:rPr lang="uk-UA" i="1" smtClean="0"/>
              <a:t>С, </a:t>
            </a:r>
            <a:r>
              <a:rPr lang="uk-UA" smtClean="0"/>
              <a:t>змінній </a:t>
            </a:r>
            <a:r>
              <a:rPr lang="uk-UA" i="1" smtClean="0"/>
              <a:t>і </a:t>
            </a:r>
            <a:r>
              <a:rPr lang="uk-UA" smtClean="0"/>
              <a:t>присвоюється 1 — номер блока </a:t>
            </a:r>
            <a:r>
              <a:rPr lang="uk-UA" i="1" smtClean="0"/>
              <a:t>А.</a:t>
            </a:r>
            <a:endParaRPr lang="uk-UA" smtClean="0"/>
          </a:p>
          <a:p>
            <a:r>
              <a:rPr lang="uk-UA" smtClean="0"/>
              <a:t>Логічні блоки неструктурованої блок-схеми замінюються елементарними програмами типу (</a:t>
            </a:r>
            <a:r>
              <a:rPr lang="en-US" smtClean="0"/>
              <a:t>if</a:t>
            </a:r>
            <a:r>
              <a:rPr lang="uk-UA" smtClean="0"/>
              <a:t>...</a:t>
            </a:r>
            <a:r>
              <a:rPr lang="en-US" smtClean="0"/>
              <a:t>then</a:t>
            </a:r>
            <a:r>
              <a:rPr lang="uk-UA" smtClean="0"/>
              <a:t>...</a:t>
            </a:r>
            <a:r>
              <a:rPr lang="en-US" smtClean="0"/>
              <a:t>else</a:t>
            </a:r>
            <a:r>
              <a:rPr lang="uk-UA" smtClean="0"/>
              <a:t>), що послідовно перевіряють значення змінної стану. Гілки «Так» програм типу (</a:t>
            </a:r>
            <a:r>
              <a:rPr lang="en-US" smtClean="0"/>
              <a:t>if</a:t>
            </a:r>
            <a:r>
              <a:rPr lang="uk-UA" smtClean="0"/>
              <a:t>...</a:t>
            </a:r>
            <a:r>
              <a:rPr lang="en-US" smtClean="0"/>
              <a:t>then</a:t>
            </a:r>
            <a:r>
              <a:rPr lang="uk-UA" smtClean="0"/>
              <a:t>...</a:t>
            </a:r>
            <a:r>
              <a:rPr lang="en-US" smtClean="0"/>
              <a:t>else</a:t>
            </a:r>
            <a:r>
              <a:rPr lang="uk-UA" smtClean="0"/>
              <a:t>) мають містити оператори присвоєння нових значень змінній стану і оператори перевірки певних умов початкової програми.</a:t>
            </a:r>
          </a:p>
          <a:p>
            <a:r>
              <a:rPr lang="uk-UA" smtClean="0"/>
              <a:t>Блок-схему неструктурованої програми зображено на рис. 6.5, а блок-схему відповідної структурованої програми — на рис. 6.6.</a:t>
            </a: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w="9525"/>
        </p:spPr>
        <p:txBody>
          <a:bodyPr/>
          <a:lstStyle/>
          <a:p>
            <a:r>
              <a:rPr lang="uk-UA" smtClean="0"/>
              <a:t>У програму вводиться змінна </a:t>
            </a:r>
            <a:r>
              <a:rPr lang="en-US" smtClean="0"/>
              <a:t>flag</a:t>
            </a:r>
            <a:r>
              <a:rPr lang="uk-UA" smtClean="0"/>
              <a:t>, що ініціалізується нулем (</a:t>
            </a:r>
            <a:r>
              <a:rPr lang="en-US" smtClean="0"/>
              <a:t>false</a:t>
            </a:r>
            <a:r>
              <a:rPr lang="uk-UA" smtClean="0"/>
              <a:t>). Якщо істинною є умова </a:t>
            </a:r>
            <a:r>
              <a:rPr lang="uk-UA" i="1" smtClean="0"/>
              <a:t>Р </a:t>
            </a:r>
            <a:r>
              <a:rPr lang="uk-UA" smtClean="0"/>
              <a:t>або </a:t>
            </a:r>
            <a:r>
              <a:rPr lang="en-US" i="1" smtClean="0"/>
              <a:t>Q </a:t>
            </a:r>
            <a:r>
              <a:rPr lang="uk-UA" smtClean="0"/>
              <a:t>змінна </a:t>
            </a:r>
            <a:r>
              <a:rPr lang="en-US" smtClean="0"/>
              <a:t>f</a:t>
            </a:r>
            <a:r>
              <a:rPr lang="uk-UA" smtClean="0"/>
              <a:t>1</a:t>
            </a:r>
            <a:r>
              <a:rPr lang="en-US" smtClean="0"/>
              <a:t>ag</a:t>
            </a:r>
            <a:r>
              <a:rPr lang="uk-UA" smtClean="0"/>
              <a:t> набуває значення 1 (</a:t>
            </a:r>
            <a:r>
              <a:rPr lang="en-US" smtClean="0"/>
              <a:t>true</a:t>
            </a:r>
            <a:r>
              <a:rPr lang="uk-UA" smtClean="0"/>
              <a:t>),</a:t>
            </a:r>
            <a:r>
              <a:rPr lang="uk-UA" b="1" smtClean="0"/>
              <a:t> </a:t>
            </a:r>
            <a:r>
              <a:rPr lang="uk-UA" smtClean="0"/>
              <a:t>що приводить до виходу з циклу. В такий спосіб неструктурований цикл із двома виходами перетворюється на структурований цикл з одним виходом (рис. 6.8).</a:t>
            </a:r>
            <a:r>
              <a:rPr lang="ru-RU" smtClean="0"/>
              <a:t> </a:t>
            </a:r>
            <a:endParaRPr lang="uk-UA"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w="9525"/>
        </p:spPr>
        <p:txBody>
          <a:bodyPr/>
          <a:lstStyle/>
          <a:p>
            <a:pPr>
              <a:lnSpc>
                <a:spcPct val="90000"/>
              </a:lnSpc>
            </a:pPr>
            <a:r>
              <a:rPr kumimoji="0" lang="uk-UA" sz="1200" dirty="0" smtClean="0"/>
              <a:t>Але алгоритм </a:t>
            </a:r>
            <a:r>
              <a:rPr kumimoji="0" lang="uk-UA" sz="1200" dirty="0" err="1" smtClean="0"/>
              <a:t>Дейкстри</a:t>
            </a:r>
            <a:r>
              <a:rPr kumimoji="0" lang="uk-UA" sz="1200" dirty="0" smtClean="0"/>
              <a:t> в деяких випадках вже не дозволяє отримати найкоротші шляхи. Якщо джерелом є вершина </a:t>
            </a:r>
            <a:r>
              <a:rPr kumimoji="0" lang="uk-UA" sz="1200" i="1" dirty="0" smtClean="0"/>
              <a:t>s</a:t>
            </a:r>
            <a:r>
              <a:rPr kumimoji="0" lang="uk-UA" sz="1200" dirty="0" smtClean="0"/>
              <a:t>, то алгоритм </a:t>
            </a:r>
            <a:r>
              <a:rPr kumimoji="0" lang="uk-UA" sz="1200" dirty="0" err="1" smtClean="0"/>
              <a:t>Дейкстри</a:t>
            </a:r>
            <a:r>
              <a:rPr kumimoji="0" lang="uk-UA" sz="1200" dirty="0" smtClean="0"/>
              <a:t> </a:t>
            </a:r>
            <a:r>
              <a:rPr lang="uk-UA" sz="1200" dirty="0" smtClean="0"/>
              <a:t>розраховує, що найкоротший шлях від </a:t>
            </a:r>
            <a:r>
              <a:rPr lang="uk-UA" sz="1200" i="1" dirty="0" smtClean="0"/>
              <a:t>s</a:t>
            </a:r>
            <a:r>
              <a:rPr lang="uk-UA" sz="1200" dirty="0" smtClean="0"/>
              <a:t> до </a:t>
            </a:r>
            <a:r>
              <a:rPr lang="en-US" sz="1200" i="1" dirty="0" smtClean="0"/>
              <a:t>b</a:t>
            </a:r>
            <a:r>
              <a:rPr lang="uk-UA" sz="1200" dirty="0" smtClean="0"/>
              <a:t>, а саме </a:t>
            </a:r>
            <a:r>
              <a:rPr lang="uk-UA" sz="1200" i="1" dirty="0" err="1" smtClean="0"/>
              <a:t>s</a:t>
            </a:r>
            <a:r>
              <a:rPr lang="uk-UA" sz="1200" dirty="0" err="1" smtClean="0"/>
              <a:t>→</a:t>
            </a:r>
            <a:r>
              <a:rPr lang="uk-UA" sz="1200" i="1" dirty="0" err="1" smtClean="0"/>
              <a:t>а</a:t>
            </a:r>
            <a:r>
              <a:rPr lang="uk-UA" sz="1200" dirty="0" err="1" smtClean="0"/>
              <a:t>→</a:t>
            </a:r>
            <a:r>
              <a:rPr lang="en-US" sz="1200" i="1" dirty="0" smtClean="0"/>
              <a:t>b</a:t>
            </a:r>
            <a:r>
              <a:rPr lang="uk-UA" sz="1200" dirty="0" smtClean="0"/>
              <a:t>, має довжину 3. Але далі отримуємо, що </a:t>
            </a:r>
            <a:r>
              <a:rPr lang="en-US" sz="1200" i="1" dirty="0" smtClean="0"/>
              <a:t>c</a:t>
            </a:r>
            <a:r>
              <a:rPr lang="uk-UA" sz="1200" dirty="0" smtClean="0"/>
              <a:t> має найкоротший шлях від </a:t>
            </a:r>
            <a:r>
              <a:rPr lang="uk-UA" sz="1200" i="1" dirty="0" smtClean="0"/>
              <a:t>s</a:t>
            </a:r>
            <a:r>
              <a:rPr lang="uk-UA" sz="1200" dirty="0" smtClean="0"/>
              <a:t> довжиною 1. </a:t>
            </a:r>
            <a:endParaRPr lang="ru-RU" sz="1200" dirty="0" smtClean="0"/>
          </a:p>
          <a:p>
            <a:pPr>
              <a:lnSpc>
                <a:spcPct val="90000"/>
              </a:lnSpc>
            </a:pPr>
            <a:r>
              <a:rPr lang="uk-UA" sz="1200" dirty="0" smtClean="0"/>
              <a:t>Проте "жадібний" вибір </a:t>
            </a:r>
            <a:r>
              <a:rPr lang="en-US" sz="1200" i="1" dirty="0" smtClean="0"/>
              <a:t>b</a:t>
            </a:r>
            <a:r>
              <a:rPr lang="uk-UA" sz="1200" dirty="0" smtClean="0"/>
              <a:t> замість </a:t>
            </a:r>
            <a:r>
              <a:rPr lang="en-US" sz="1200" i="1" dirty="0" smtClean="0"/>
              <a:t>c</a:t>
            </a:r>
            <a:r>
              <a:rPr lang="uk-UA" sz="1200" dirty="0" smtClean="0"/>
              <a:t> є невиправданим. Виявляється, що шлях </a:t>
            </a:r>
            <a:r>
              <a:rPr lang="uk-UA" sz="1200" i="1" dirty="0" err="1" smtClean="0"/>
              <a:t>s</a:t>
            </a:r>
            <a:r>
              <a:rPr lang="uk-UA" sz="1200" dirty="0" err="1" smtClean="0"/>
              <a:t>→</a:t>
            </a:r>
            <a:r>
              <a:rPr lang="uk-UA" sz="1200" i="1" dirty="0" err="1" smtClean="0"/>
              <a:t>а</a:t>
            </a:r>
            <a:r>
              <a:rPr lang="uk-UA" sz="1200" dirty="0" err="1" smtClean="0"/>
              <a:t>→</a:t>
            </a:r>
            <a:r>
              <a:rPr lang="en-US" sz="1200" i="1" dirty="0" smtClean="0"/>
              <a:t>c</a:t>
            </a:r>
            <a:r>
              <a:rPr lang="uk-UA" sz="1200" dirty="0" smtClean="0"/>
              <a:t>→</a:t>
            </a:r>
            <a:r>
              <a:rPr lang="en-US" sz="1200" i="1" dirty="0" smtClean="0"/>
              <a:t>b</a:t>
            </a:r>
            <a:r>
              <a:rPr lang="uk-UA" sz="1200" dirty="0" smtClean="0"/>
              <a:t> має довжину лише 2, тому обчислена раніше мінімальна відстань для </a:t>
            </a:r>
            <a:r>
              <a:rPr lang="en-US" sz="1200" i="1" dirty="0" smtClean="0"/>
              <a:t>b</a:t>
            </a:r>
            <a:r>
              <a:rPr lang="uk-UA" sz="1200" dirty="0" smtClean="0"/>
              <a:t> є неправильною.</a:t>
            </a:r>
          </a:p>
          <a:p>
            <a:endParaRPr lang="uk-UA"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w="9525"/>
        </p:spPr>
        <p:txBody>
          <a:bodyPr/>
          <a:lstStyle/>
          <a:p>
            <a:r>
              <a:rPr lang="uk-UA" dirty="0" smtClean="0"/>
              <a:t>Поняття «хороший» і «звичайно» у властивості 1 змінюється від задачі до задачі. Наприклад, якщо для розв’язку задачі всі відомі точні алгоритми потребують кількох років машинного часу, то ми можемо охоче прийняти будь-яке нетривіальне наближене рішення, котре може бути отримати за розумний проміжок часу. З іншого боку, маючи швидке, близьке до оптимального рішення, ми можемо намагатися досягти точного розв’язку.</a:t>
            </a:r>
          </a:p>
          <a:p>
            <a:endParaRPr lang="uk-UA"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Образ слайда 1"/>
          <p:cNvSpPr>
            <a:spLocks noGrp="1" noRot="1" noChangeAspect="1" noTextEdit="1"/>
          </p:cNvSpPr>
          <p:nvPr>
            <p:ph type="sldImg"/>
          </p:nvPr>
        </p:nvSpPr>
        <p:spPr>
          <a:ln/>
        </p:spPr>
      </p:sp>
      <p:sp>
        <p:nvSpPr>
          <p:cNvPr id="135171" name="Заметки 2"/>
          <p:cNvSpPr>
            <a:spLocks noGrp="1"/>
          </p:cNvSpPr>
          <p:nvPr>
            <p:ph type="body" idx="1"/>
          </p:nvPr>
        </p:nvSpPr>
        <p:spPr>
          <a:noFill/>
          <a:ln w="9525"/>
        </p:spPr>
        <p:txBody>
          <a:bodyPr/>
          <a:lstStyle/>
          <a:p>
            <a:endParaRPr lang="en-GB" smtClean="0"/>
          </a:p>
        </p:txBody>
      </p:sp>
      <p:sp>
        <p:nvSpPr>
          <p:cNvPr id="135172" name="Номер слайда 3"/>
          <p:cNvSpPr txBox="1">
            <a:spLocks noGrp="1"/>
          </p:cNvSpPr>
          <p:nvPr/>
        </p:nvSpPr>
        <p:spPr bwMode="auto">
          <a:xfrm>
            <a:off x="3886200" y="8686800"/>
            <a:ext cx="2971800" cy="457200"/>
          </a:xfrm>
          <a:prstGeom prst="rect">
            <a:avLst/>
          </a:prstGeom>
          <a:noFill/>
          <a:ln w="12700">
            <a:noFill/>
            <a:miter lim="800000"/>
            <a:headEnd type="none" w="sm" len="sm"/>
            <a:tailEnd type="none" w="sm" len="sm"/>
          </a:ln>
        </p:spPr>
        <p:txBody>
          <a:bodyPr anchor="b"/>
          <a:lstStyle/>
          <a:p>
            <a:pPr algn="r" eaLnBrk="0" hangingPunct="0"/>
            <a:fld id="{54222214-1CEF-4BC1-B132-3FD631CF7AD7}" type="slidenum">
              <a:rPr kumimoji="0" lang="ru-RU" sz="1200"/>
              <a:pPr algn="r" eaLnBrk="0" hangingPunct="0"/>
              <a:t>19</a:t>
            </a:fld>
            <a:endParaRPr kumimoji="0" lang="ru-RU"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noFill/>
          <a:ln w="9525"/>
        </p:spPr>
        <p:txBody>
          <a:bodyPr/>
          <a:lstStyle/>
          <a:p>
            <a:r>
              <a:rPr lang="uk-UA" smtClean="0"/>
              <a:t>Реалізація алгоритму</a:t>
            </a:r>
            <a:r>
              <a:rPr lang="en-US" smtClean="0"/>
              <a:t> GTS2</a:t>
            </a:r>
            <a:r>
              <a:rPr lang="uk-UA" smtClean="0"/>
              <a:t> з під алгоритмом </a:t>
            </a:r>
            <a:r>
              <a:rPr lang="en-US" smtClean="0"/>
              <a:t>GTS </a:t>
            </a:r>
            <a:r>
              <a:rPr lang="uk-UA" smtClean="0"/>
              <a:t>не є складною. Алгоритм </a:t>
            </a:r>
            <a:r>
              <a:rPr lang="en-US" smtClean="0"/>
              <a:t>GTS</a:t>
            </a:r>
            <a:r>
              <a:rPr lang="uk-UA" smtClean="0"/>
              <a:t>2 має передавати поточне значення </a:t>
            </a:r>
            <a:r>
              <a:rPr lang="en-US" smtClean="0"/>
              <a:t>COST</a:t>
            </a:r>
            <a:r>
              <a:rPr lang="uk-UA" smtClean="0"/>
              <a:t> алгоритму </a:t>
            </a:r>
            <a:r>
              <a:rPr lang="en-US" smtClean="0"/>
              <a:t>GTS</a:t>
            </a:r>
            <a:r>
              <a:rPr lang="uk-UA" smtClean="0"/>
              <a:t>. Якщо в процесі виконання під алгоритму вартість частково побудованого туру більше або дорівнює </a:t>
            </a:r>
            <a:r>
              <a:rPr lang="en-US" smtClean="0"/>
              <a:t>COST</a:t>
            </a:r>
            <a:r>
              <a:rPr lang="uk-UA" smtClean="0"/>
              <a:t>, то повертається значення </a:t>
            </a:r>
            <a:r>
              <a:rPr lang="en-US" smtClean="0"/>
              <a:t>C</a:t>
            </a:r>
            <a:r>
              <a:rPr lang="uk-UA" smtClean="0"/>
              <a:t>(</a:t>
            </a:r>
            <a:r>
              <a:rPr lang="en-US" smtClean="0"/>
              <a:t>K</a:t>
            </a:r>
            <a:r>
              <a:rPr lang="uk-UA" smtClean="0"/>
              <a: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На основі більшості (або навіть всіх) довільних початкових рішень нерідко отримуватимемо різні локально-оптимальні рішення. На практиці можемо і не знайти глобально-оптимального рішення, оскільки кількість локально-оптимальних рішень може виявитися колосальною. Проте можемо принаймні вибрати локально-оптимальне рішення, що має мінімальну вартість серед всіх знайдених нами рішень. </a:t>
            </a:r>
          </a:p>
          <a:p>
            <a:endParaRPr lang="uk-UA"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	</a:t>
            </a:r>
            <a:endParaRPr lang="uk-UA"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a:noFill/>
          <a:ln w="9525"/>
        </p:spPr>
        <p:txBody>
          <a:bodyPr/>
          <a:lstStyle/>
          <a:p>
            <a:endParaRPr lang="uk-UA" sz="100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noFill/>
          <a:ln w="9525"/>
        </p:spPr>
        <p:txBody>
          <a:bodyPr/>
          <a:lstStyle/>
          <a:p>
            <a:endParaRPr lang="uk-UA" sz="100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w="9525"/>
        </p:spPr>
        <p:txBody>
          <a:bodyPr/>
          <a:lstStyle/>
          <a:p>
            <a:r>
              <a:rPr lang="uk-UA" sz="1000" smtClean="0"/>
              <a:t>На мал. цей новий маршрут починається в крапці В, продовжується за годинниковою стрілкою до С, проходить по ребру (С, А), потім - проти годинникової стрілки від А до D і нарешті по ребру (D, В).</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noFill/>
          <a:ln w="9525"/>
        </p:spPr>
        <p:txBody>
          <a:bodyPr/>
          <a:lstStyle/>
          <a:p>
            <a:r>
              <a:rPr lang="uk-UA" smtClean="0"/>
              <a:t>Повернемося до мал. 10.16 і припустимо, що як результат вибрано маршрут, показаний на мал. 10.21,а. Ребра (</a:t>
            </a:r>
            <a:r>
              <a:rPr lang="uk-UA" i="1" smtClean="0"/>
              <a:t>а</a:t>
            </a:r>
            <a:r>
              <a:rPr lang="uk-UA" smtClean="0"/>
              <a:t>,</a:t>
            </a:r>
            <a:r>
              <a:rPr lang="uk-UA" i="1" smtClean="0"/>
              <a:t>е</a:t>
            </a:r>
            <a:r>
              <a:rPr lang="uk-UA" smtClean="0"/>
              <a:t>) і (</a:t>
            </a:r>
            <a:r>
              <a:rPr lang="en-US" i="1" smtClean="0"/>
              <a:t>c</a:t>
            </a:r>
            <a:r>
              <a:rPr lang="uk-UA" smtClean="0"/>
              <a:t>,</a:t>
            </a:r>
            <a:r>
              <a:rPr lang="uk-UA" i="1" smtClean="0"/>
              <a:t>d</a:t>
            </a:r>
            <a:r>
              <a:rPr lang="uk-UA" smtClean="0"/>
              <a:t>) загальною вартістю 12 можна замінити ребрами (</a:t>
            </a:r>
            <a:r>
              <a:rPr lang="uk-UA" i="1" smtClean="0"/>
              <a:t>а</a:t>
            </a:r>
            <a:r>
              <a:rPr lang="uk-UA" smtClean="0"/>
              <a:t>,</a:t>
            </a:r>
            <a:r>
              <a:rPr lang="uk-UA" i="1" smtClean="0"/>
              <a:t>d</a:t>
            </a:r>
            <a:r>
              <a:rPr lang="uk-UA" smtClean="0"/>
              <a:t>) і (</a:t>
            </a:r>
            <a:r>
              <a:rPr lang="en-US" i="1" smtClean="0"/>
              <a:t>c</a:t>
            </a:r>
            <a:r>
              <a:rPr lang="uk-UA" smtClean="0"/>
              <a:t>,</a:t>
            </a:r>
            <a:r>
              <a:rPr lang="uk-UA" i="1" smtClean="0"/>
              <a:t>е</a:t>
            </a:r>
            <a:r>
              <a:rPr lang="uk-UA" smtClean="0"/>
              <a:t>) загальною вартістю 10, як показано на мал. 10.21,6. Потім ребра (</a:t>
            </a:r>
            <a:r>
              <a:rPr lang="uk-UA" i="1" smtClean="0"/>
              <a:t>а</a:t>
            </a:r>
            <a:r>
              <a:rPr lang="uk-UA" smtClean="0"/>
              <a:t>,</a:t>
            </a:r>
            <a:r>
              <a:rPr lang="en-US" i="1" smtClean="0"/>
              <a:t>b</a:t>
            </a:r>
            <a:r>
              <a:rPr lang="uk-UA" smtClean="0"/>
              <a:t>) і (</a:t>
            </a:r>
            <a:r>
              <a:rPr lang="en-US" i="1" smtClean="0"/>
              <a:t>c</a:t>
            </a:r>
            <a:r>
              <a:rPr lang="uk-UA" smtClean="0"/>
              <a:t>,</a:t>
            </a:r>
            <a:r>
              <a:rPr lang="uk-UA" i="1" smtClean="0"/>
              <a:t>е</a:t>
            </a:r>
            <a:r>
              <a:rPr lang="uk-UA" smtClean="0"/>
              <a:t>) можна замінити на ребра (</a:t>
            </a:r>
            <a:r>
              <a:rPr lang="uk-UA" i="1" smtClean="0"/>
              <a:t>а</a:t>
            </a:r>
            <a:r>
              <a:rPr lang="uk-UA" smtClean="0"/>
              <a:t>,</a:t>
            </a:r>
            <a:r>
              <a:rPr lang="en-US" i="1" smtClean="0"/>
              <a:t>c</a:t>
            </a:r>
            <a:r>
              <a:rPr lang="uk-UA" smtClean="0"/>
              <a:t>) і (</a:t>
            </a:r>
            <a:r>
              <a:rPr lang="en-US" i="1" smtClean="0"/>
              <a:t>b</a:t>
            </a:r>
            <a:r>
              <a:rPr lang="uk-UA" smtClean="0"/>
              <a:t>,</a:t>
            </a:r>
            <a:r>
              <a:rPr lang="uk-UA" i="1" smtClean="0"/>
              <a:t>е</a:t>
            </a:r>
            <a:r>
              <a:rPr lang="uk-UA" smtClean="0"/>
              <a:t>), що забезпечило б нам оптимальний маршрут, показаний на мал. 10.21,в. Легко переконатися, що на цьому малюнку не можна видалити жодну пару ребер, вигідно замінивши її ребрами, що перетинаються,  з тими ж кінцевими точками. Візьмемо хоч би один приклад: ребра (</a:t>
            </a:r>
            <a:r>
              <a:rPr lang="en-US" i="1" smtClean="0"/>
              <a:t>b</a:t>
            </a:r>
            <a:r>
              <a:rPr lang="uk-UA" smtClean="0"/>
              <a:t>,</a:t>
            </a:r>
            <a:r>
              <a:rPr lang="en-US" i="1" smtClean="0"/>
              <a:t>c</a:t>
            </a:r>
            <a:r>
              <a:rPr lang="uk-UA" smtClean="0"/>
              <a:t>) і (</a:t>
            </a:r>
            <a:r>
              <a:rPr lang="uk-UA" i="1" smtClean="0"/>
              <a:t>d</a:t>
            </a:r>
            <a:r>
              <a:rPr lang="uk-UA" smtClean="0"/>
              <a:t>,</a:t>
            </a:r>
            <a:r>
              <a:rPr lang="uk-UA" i="1" smtClean="0"/>
              <a:t>e</a:t>
            </a:r>
            <a:r>
              <a:rPr lang="uk-UA" smtClean="0"/>
              <a:t>) разом мають відносно високу вартість - 10. Але (</a:t>
            </a:r>
            <a:r>
              <a:rPr lang="en-US" i="1" smtClean="0"/>
              <a:t>c</a:t>
            </a:r>
            <a:r>
              <a:rPr lang="uk-UA" smtClean="0"/>
              <a:t>,</a:t>
            </a:r>
            <a:r>
              <a:rPr lang="uk-UA" i="1" smtClean="0"/>
              <a:t>е</a:t>
            </a:r>
            <a:r>
              <a:rPr lang="uk-UA" smtClean="0"/>
              <a:t>) і (</a:t>
            </a:r>
            <a:r>
              <a:rPr lang="uk-UA" i="1" smtClean="0"/>
              <a:t>b</a:t>
            </a:r>
            <a:r>
              <a:rPr lang="uk-UA" smtClean="0"/>
              <a:t>,</a:t>
            </a:r>
            <a:r>
              <a:rPr lang="uk-UA" i="1" smtClean="0"/>
              <a:t>d</a:t>
            </a:r>
            <a:r>
              <a:rPr lang="uk-UA" smtClean="0"/>
              <a:t>) ще гірше, оскільки їх сукупна вартість дорівнює 14.</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a:ln w="9525"/>
        </p:spPr>
        <p:txBody>
          <a:bodyPr/>
          <a:lstStyle/>
          <a:p>
            <a:endParaRPr lang="uk-UA"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200" dirty="0" smtClean="0"/>
              <a:t>П</a:t>
            </a:r>
            <a:r>
              <a:rPr lang="uk-UA" sz="1200" dirty="0" err="1" smtClean="0"/>
              <a:t>очинаємо</a:t>
            </a:r>
            <a:r>
              <a:rPr lang="uk-UA" sz="1200" dirty="0" smtClean="0"/>
              <a:t> з цілі або розв’язку і рухаємося назад до початкової постановки задачі. Потім, якщо ці дії обернені, рухаємося знову від постановки задачі до розв’язку. Багато хто з нас робив це, розв’язуючи головоломки.</a:t>
            </a:r>
          </a:p>
          <a:p>
            <a:endParaRPr lang="uk-UA"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dirty="0" smtClean="0"/>
              <a:t>Розглянемо яку-небудь гру за участю двох гравців, наприклад шахи, шашки або "хрестики-нулики". Гравці по черзі роблять ходи, і стан гри відображається відповідним положенням на дошці. Допустимо, що є кінцеве число позицій на дошці і в грі передбачено певне "правило зупинки", що є критерієм її завершення. З кожною такою грою можна асоціювати дерево, зване деревом гри. Кожен вузол такого дерева представляє певну позицію на дошці. Початкова позиція відповідає кореню дерева. Якщо позиція </a:t>
            </a:r>
            <a:r>
              <a:rPr lang="en-US" i="1" dirty="0" smtClean="0"/>
              <a:t>x</a:t>
            </a:r>
            <a:r>
              <a:rPr lang="uk-UA" dirty="0" smtClean="0"/>
              <a:t> асоціюється з вузлом </a:t>
            </a:r>
            <a:r>
              <a:rPr lang="en-US" i="1" dirty="0" smtClean="0"/>
              <a:t>n</a:t>
            </a:r>
            <a:r>
              <a:rPr lang="uk-UA" dirty="0" smtClean="0"/>
              <a:t>, тоді нащадки вузла </a:t>
            </a:r>
            <a:r>
              <a:rPr lang="en-US" i="1" dirty="0" smtClean="0"/>
              <a:t>n</a:t>
            </a:r>
            <a:r>
              <a:rPr lang="uk-UA" dirty="0" smtClean="0"/>
              <a:t> відповідають сукупності допустимих ходів з позиції </a:t>
            </a:r>
            <a:r>
              <a:rPr lang="en-US" i="1" dirty="0" smtClean="0"/>
              <a:t>x</a:t>
            </a:r>
            <a:r>
              <a:rPr lang="uk-UA" dirty="0" smtClean="0"/>
              <a:t>, і з кожним нащадком асоціюється відповідна результуюча позиція на дошці. Наприклад на мал. 10.12 показана частина дерева для гри в "хрестики-нулики".</a:t>
            </a:r>
          </a:p>
          <a:p>
            <a:endParaRPr lang="uk-UA"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a:ln w="9525"/>
        </p:spPr>
        <p:txBody>
          <a:bodyPr/>
          <a:lstStyle/>
          <a:p>
            <a:r>
              <a:rPr lang="uk-UA" u="sng" smtClean="0"/>
              <a:t>Приклад 10.6</a:t>
            </a:r>
            <a:r>
              <a:rPr lang="uk-UA" smtClean="0"/>
              <a:t>. На мал. 10.12 показані ціни позицій в грі "хрестики-нулики". Листкам, які приносять виграш для гравця 0 (який малює "нулі"), призначається ціна -1; листкам, які приносять нічию, призначається ціна 0; а листкам, які приносять виграш для гравця X (який малює "хрестики"), призначається ціна +1. Потім просуваємося вгору по дереву. На рівні 8, де залишається лише одна порожня клітка, і хід належить гравцеві X, ціною для недозволених позицій є "максимум" з одного нащадка на рівні 9. </a:t>
            </a:r>
          </a:p>
          <a:p>
            <a:r>
              <a:rPr lang="uk-UA" smtClean="0"/>
              <a:t>На рівні 7, де хід належить гравцеві 0, і є два варіанти рішення, в якості ціни для внутрішнього вузла приймаємо мінімальну з цін його нащадків. Крайня зліва позиція на рівні 7 є листом і має ціну 1, оскільки вона є виграшем для X. Друга позиція на рівні 7 має ціну min(0,-1)=-1, тоді як третя має ціну min(0,1)=0. Одна позиція, показана на рівні 6 (на цьому рівні хід належить гравцеві X), має ціну </a:t>
            </a:r>
            <a:r>
              <a:rPr lang="en-US" smtClean="0"/>
              <a:t>m</a:t>
            </a:r>
            <a:r>
              <a:rPr lang="uk-UA" smtClean="0"/>
              <a:t>ах</a:t>
            </a:r>
            <a:r>
              <a:rPr lang="ru-RU" smtClean="0"/>
              <a:t>(1,</a:t>
            </a:r>
            <a:r>
              <a:rPr lang="uk-UA" smtClean="0"/>
              <a:t>-1,</a:t>
            </a:r>
            <a:r>
              <a:rPr lang="ru-RU" smtClean="0"/>
              <a:t>0</a:t>
            </a:r>
            <a:r>
              <a:rPr lang="uk-UA" smtClean="0"/>
              <a:t>)=1. Це означає, що для забезпечення виграшу гравцеві X потрібно зробити певний вибір і в цьому випадку виграш послідує негайно. </a:t>
            </a:r>
          </a:p>
          <a:p>
            <a:r>
              <a:rPr lang="uk-UA" smtClean="0"/>
              <a:t>Зверніть увагу: якщо ціна кореня дорівнює 1, то виграшна стратегія знаходиться в руках гравця 1. Дійсно, коли наступає його черга ходити, йому гарантовано, що він може вибрати хід, який приведе до позиції, що має ціну 1. Коли ж наступає черга гравця 2 робити свій хід, йому не залишається нічого іншого як вибрати хід, що веде до все тієї ж позиції з ціною 1, що для нього означає програш. Той факт, що гра вважається такою, що завершилася, гарантує в кінцевому рахунку перемогу першого гравця. Якщо ж ціна кореня дорівнює 0, як у разі гри в "хрестики-нулики", тоді жоден з гравців не володіє виграшною стратегією і може гарантувати собі лише нічию, якщо гратиме без помилок. Якщо ж ціна кореня дорівнює -1, то виграшна стратегія знаходиться в руках гравця 2.</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a:noFill/>
          <a:ln w="9525"/>
        </p:spPr>
        <p:txBody>
          <a:bodyPr/>
          <a:lstStyle/>
          <a:p>
            <a:endParaRPr lang="uk-UA"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	Як приклад, де зручно застосувати концепцію виграшів, розглянемо складну гру (наприклад, шахи). Будь-які шахові програми діють, по суті, шляхом побудови для кожної проміжної позиції на шахівниці дерева гри. Коренем цього дерева є поточна позиція; гілки від кореня розповсюджується вниз на декілька рівнів. Точна кількість рівнів залежить від швидкодії конкретного комп'ютера. Коли більшість листків дерева проявляють "неоднозначність" (тобто не ведуть ні до виграшу, ні до нічиєї, ні до програшу), кожна програма використовує певну функцію позицій на дошці, яка намагається оцінити вірогідність виграшу комп'ютера в цій позиції. Наприклад, на таку оцінку в значній мірі впливає наявність у однієї із сторін матеріальної переваги і такі чинники, як міцність захисту королів. Використовуючи подібну функцію виграшу комп'ютер може оцінити вірогідність виграшу після виконання ним кожного з можливих чергових ходів і вибрати хід з найвищим виграшем.</a:t>
            </a:r>
          </a:p>
          <a:p>
            <a:endParaRPr lang="uk-UA"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p:spPr>
        <p:txBody>
          <a:bodyPr/>
          <a:lstStyle/>
          <a:p>
            <a:r>
              <a:rPr lang="uk-UA" sz="1200" dirty="0" smtClean="0"/>
              <a:t>Оскільки вузол </a:t>
            </a:r>
            <a:r>
              <a:rPr lang="en-US" sz="1200" i="1" dirty="0" smtClean="0"/>
              <a:t>n</a:t>
            </a:r>
            <a:r>
              <a:rPr lang="uk-UA" sz="1200" dirty="0" smtClean="0"/>
              <a:t> знаходиться в режимі МАХ (тобто хід 1-го гравця), то його значення не менше 20. </a:t>
            </a:r>
            <a:endParaRPr lang="uk-UA"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p:spPr>
        <p:txBody>
          <a:bodyPr/>
          <a:lstStyle/>
          <a:p>
            <a:endParaRPr lang="uk-UA"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p:spPr>
        <p:txBody>
          <a:bodyPr/>
          <a:lstStyle/>
          <a:p>
            <a:endParaRPr lang="uk-UA"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p:spPr>
        <p:txBody>
          <a:bodyPr/>
          <a:lstStyle/>
          <a:p>
            <a:endParaRPr lang="uk-UA"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p:spPr>
        <p:txBody>
          <a:bodyPr/>
          <a:lstStyle/>
          <a:p>
            <a:endParaRPr lang="uk-UA"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Звичайно ми сподіваємося на те, що простіші задачі легше піддаються обробці порівняно з початковою задачею, а також на те, що розв’язок початкової задачі може бути отриманий із розв’язків цих більш простих задач. Цей метод виглядає досить привабливо, але, як більшість загальних методів рішення задач або розробки алгоритмів,  його не завжди легко перенести на конкретну задачу. Свідомий вибір більш простих задач – це скоріше мистецтво або інтуїція, ніж наука. Крім того, не існує загального набору правил для визначення класу задач, які можна розв’язати за допомогою такого підходу.</a:t>
            </a:r>
            <a:r>
              <a:rPr lang="ru-RU" sz="1200" dirty="0" smtClean="0"/>
              <a:t> </a:t>
            </a:r>
            <a:endParaRPr lang="uk-UA" sz="1200" dirty="0" smtClean="0"/>
          </a:p>
          <a:p>
            <a:endParaRPr lang="uk-UA" dirty="0" smtClean="0"/>
          </a:p>
          <a:p>
            <a:endParaRPr lang="uk-UA"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a:noFill/>
          <a:ln w="9525"/>
        </p:spPr>
        <p:txBody>
          <a:bodyPr/>
          <a:lstStyle/>
          <a:p>
            <a:r>
              <a:rPr lang="uk-UA" smtClean="0"/>
              <a:t>Витоки цієї методології сягають 60-х років XX століття, коли швидкими темпами почала зростати складність програм, а отже, постала потреба у методах подолання такої складності.</a:t>
            </a:r>
            <a:endParaRPr lang="ru-RU"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t>Розглянемо невелике "дитяче" завдання. Допустимо, що у нас є монети номіналом у 25, 10, 5 копійок і 1 копійка і потрібно повернути здачу 63 копійки. Майже не роздумуючи, ми перетворимо цю величину в дві монети по 25 копійок, одну монету в 10 копійок і три монети по одній копійці. Алгоритм, яким в цьому випадку напевно скористалися, складався у виборі монети найбільшого номіналу, але не більше 63 копійок, додаванню її в список здачі і відніманню її вартості з 63</a:t>
            </a:r>
            <a:r>
              <a:rPr lang="en-US" sz="1200" dirty="0" smtClean="0"/>
              <a:t> </a:t>
            </a:r>
            <a:r>
              <a:rPr lang="uk-UA" sz="1200" dirty="0" smtClean="0"/>
              <a:t>і т.д. </a:t>
            </a:r>
            <a:endParaRPr lang="uk-UA" sz="1400" dirty="0" smtClean="0"/>
          </a:p>
          <a:p>
            <a:endParaRPr lang="uk-UA" dirty="0"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a:noFill/>
          <a:ln w="9525"/>
        </p:spPr>
        <p:txBody>
          <a:bodyPr/>
          <a:lstStyle/>
          <a:p>
            <a:endParaRPr 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026"/>
          <p:cNvGrpSpPr>
            <a:grpSpLocks/>
          </p:cNvGrpSpPr>
          <p:nvPr/>
        </p:nvGrpSpPr>
        <p:grpSpPr bwMode="auto">
          <a:xfrm>
            <a:off x="-7758113" y="1463675"/>
            <a:ext cx="16902113" cy="10795000"/>
            <a:chOff x="-4887" y="922"/>
            <a:chExt cx="10647" cy="6800"/>
          </a:xfrm>
        </p:grpSpPr>
        <p:sp>
          <p:nvSpPr>
            <p:cNvPr id="5"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a:p>
          </p:txBody>
        </p:sp>
        <p:sp>
          <p:nvSpPr>
            <p:cNvPr id="6"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pPr>
                <a:defRPr/>
              </a:pPr>
              <a:endParaRPr lang="ru-RU"/>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ru-RU"/>
              <a:t>Образец заголовка</a:t>
            </a:r>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ru-RU"/>
              <a:t>Образец подзаголовка</a:t>
            </a:r>
          </a:p>
        </p:txBody>
      </p:sp>
      <p:sp>
        <p:nvSpPr>
          <p:cNvPr id="7" name="Rectangle 1031"/>
          <p:cNvSpPr>
            <a:spLocks noGrp="1" noChangeArrowheads="1"/>
          </p:cNvSpPr>
          <p:nvPr>
            <p:ph type="dt" sz="quarter" idx="10"/>
          </p:nvPr>
        </p:nvSpPr>
        <p:spPr/>
        <p:txBody>
          <a:bodyPr/>
          <a:lstStyle>
            <a:lvl1pPr>
              <a:defRPr/>
            </a:lvl1pPr>
          </a:lstStyle>
          <a:p>
            <a:pPr>
              <a:defRPr/>
            </a:pPr>
            <a:endParaRPr lang="ru-RU"/>
          </a:p>
        </p:txBody>
      </p:sp>
      <p:sp>
        <p:nvSpPr>
          <p:cNvPr id="8" name="Rectangle 1032"/>
          <p:cNvSpPr>
            <a:spLocks noGrp="1" noChangeArrowheads="1"/>
          </p:cNvSpPr>
          <p:nvPr>
            <p:ph type="ftr" sz="quarter" idx="11"/>
          </p:nvPr>
        </p:nvSpPr>
        <p:spPr>
          <a:xfrm>
            <a:off x="1295400" y="6365875"/>
            <a:ext cx="4267200" cy="457200"/>
          </a:xfrm>
        </p:spPr>
        <p:txBody>
          <a:bodyPr/>
          <a:lstStyle>
            <a:lvl1pPr>
              <a:defRPr/>
            </a:lvl1pPr>
          </a:lstStyle>
          <a:p>
            <a:pPr>
              <a:defRPr/>
            </a:pPr>
            <a:endParaRPr lang="ru-RU"/>
          </a:p>
        </p:txBody>
      </p:sp>
      <p:sp>
        <p:nvSpPr>
          <p:cNvPr id="9" name="Rectangle 1033"/>
          <p:cNvSpPr>
            <a:spLocks noGrp="1" noChangeArrowheads="1"/>
          </p:cNvSpPr>
          <p:nvPr>
            <p:ph type="sldNum" sz="quarter" idx="12"/>
          </p:nvPr>
        </p:nvSpPr>
        <p:spPr/>
        <p:txBody>
          <a:bodyPr/>
          <a:lstStyle>
            <a:lvl2pPr lvl="1">
              <a:defRPr>
                <a:latin typeface="+mn-lt"/>
              </a:defRPr>
            </a:lvl2pPr>
          </a:lstStyle>
          <a:p>
            <a:pPr lvl="1">
              <a:defRPr/>
            </a:pPr>
            <a:fld id="{8F850F3C-FB27-4C24-940E-2E6F61EEC0F9}" type="slidenum">
              <a:rPr lang="ru-RU"/>
              <a:pPr lvl="1">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191DFC72-E02B-4F0A-8749-5455A2F3B29B}" type="slidenum">
              <a:rPr lang="ru-RU"/>
              <a:pPr lvl="1">
                <a:defRPr/>
              </a:pPr>
              <a:t>‹#›</a:t>
            </a:fld>
            <a:endParaRPr lang="ru-RU">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609600"/>
            <a:ext cx="20193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2625" y="609600"/>
            <a:ext cx="5908675"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4EF6E16F-1A0F-4915-B340-68B994C76D87}" type="slidenum">
              <a:rPr lang="ru-RU"/>
              <a:pPr lvl="1">
                <a:defRPr/>
              </a:pPr>
              <a:t>‹#›</a:t>
            </a:fld>
            <a:endParaRPr lang="ru-RU">
              <a:latin typeface="+mn-l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625" y="609600"/>
            <a:ext cx="8080375"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682625" y="1981200"/>
            <a:ext cx="3810000" cy="4114800"/>
          </a:xfrm>
        </p:spPr>
        <p:txBody>
          <a:bodyPr/>
          <a:lstStyle/>
          <a:p>
            <a:pPr lvl="0"/>
            <a:endParaRPr lang="ru-RU" noProof="0" smtClean="0"/>
          </a:p>
        </p:txBody>
      </p:sp>
      <p:sp>
        <p:nvSpPr>
          <p:cNvPr id="4" name="Текст 3"/>
          <p:cNvSpPr>
            <a:spLocks noGrp="1"/>
          </p:cNvSpPr>
          <p:nvPr>
            <p:ph type="body" sz="half" idx="2"/>
          </p:nvPr>
        </p:nvSpPr>
        <p:spPr>
          <a:xfrm>
            <a:off x="4645025"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E0967DE5-9EB6-4CB0-9813-64072469AF76}" type="slidenum">
              <a:rPr lang="ru-RU"/>
              <a:pPr lvl="1">
                <a:defRPr/>
              </a:pPr>
              <a:t>‹#›</a:t>
            </a:fld>
            <a:endParaRPr lang="ru-RU">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32150515-5E2F-4E28-940C-E13D57930604}" type="slidenum">
              <a:rPr lang="ru-RU"/>
              <a:pPr lvl="1">
                <a:defRPr/>
              </a:pPr>
              <a:t>‹#›</a:t>
            </a:fld>
            <a:endParaRPr lang="ru-RU">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181363E2-52FF-43AF-9B7C-94CBF6871139}" type="slidenum">
              <a:rPr lang="ru-RU"/>
              <a:pPr lvl="1">
                <a:defRPr/>
              </a:pPr>
              <a:t>‹#›</a:t>
            </a:fld>
            <a:endParaRPr lang="ru-RU">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935A3189-C20A-4B2D-A2A5-FD76CD5F4C6D}" type="slidenum">
              <a:rPr lang="ru-RU"/>
              <a:pPr lvl="1">
                <a:defRPr/>
              </a:pPr>
              <a:t>‹#›</a:t>
            </a:fld>
            <a:endParaRPr lang="ru-RU">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2pPr lvl="1">
              <a:defRPr/>
            </a:lvl2pPr>
          </a:lstStyle>
          <a:p>
            <a:pPr lvl="1">
              <a:defRPr/>
            </a:pPr>
            <a:fld id="{56397CFD-0B19-49F8-8BAA-25FE4190B93B}" type="slidenum">
              <a:rPr lang="ru-RU"/>
              <a:pPr lvl="1">
                <a:defRPr/>
              </a:pPr>
              <a:t>‹#›</a:t>
            </a:fld>
            <a:endParaRPr lang="ru-RU">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2pPr lvl="1">
              <a:defRPr/>
            </a:lvl2pPr>
          </a:lstStyle>
          <a:p>
            <a:pPr lvl="1">
              <a:defRPr/>
            </a:pPr>
            <a:fld id="{F61732D5-E49B-4699-866F-D795F09CCF87}" type="slidenum">
              <a:rPr lang="ru-RU"/>
              <a:pPr lvl="1">
                <a:defRPr/>
              </a:pPr>
              <a:t>‹#›</a:t>
            </a:fld>
            <a:endParaRPr lang="ru-RU">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2pPr lvl="1">
              <a:defRPr/>
            </a:lvl2pPr>
          </a:lstStyle>
          <a:p>
            <a:pPr lvl="1">
              <a:defRPr/>
            </a:pPr>
            <a:fld id="{FC1BB8D1-7943-4D0C-9362-F3E917F6BB2B}" type="slidenum">
              <a:rPr lang="ru-RU"/>
              <a:pPr lvl="1">
                <a:defRPr/>
              </a:pPr>
              <a:t>‹#›</a:t>
            </a:fld>
            <a:endParaRPr lang="ru-RU">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68C40016-E2F0-40D7-9EA7-2C4F324C825F}" type="slidenum">
              <a:rPr lang="ru-RU"/>
              <a:pPr lvl="1">
                <a:defRPr/>
              </a:pPr>
              <a:t>‹#›</a:t>
            </a:fld>
            <a:endParaRPr lang="ru-RU">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089FD313-0B50-4E2B-AB71-1F2175AE3CE2}" type="slidenum">
              <a:rPr lang="ru-RU"/>
              <a:pPr lvl="1">
                <a:defRPr/>
              </a:pPr>
              <a:t>‹#›</a:t>
            </a:fld>
            <a:endParaRPr lang="ru-RU">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pPr>
                <a:defRPr/>
              </a:pPr>
              <a:endParaRPr lang="ru-RU"/>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1028"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p:spPr>
        <p:txBody>
          <a:bodyPr vert="horz" wrap="square" lIns="182562" tIns="46038" rIns="182562"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atin typeface="Times New Roman" charset="0"/>
              </a:defRPr>
            </a:lvl1pPr>
          </a:lstStyle>
          <a:p>
            <a:pPr>
              <a:defRPr/>
            </a:pPr>
            <a:endParaRPr lang="ru-RU"/>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atin typeface="Times New Roman" charset="0"/>
              </a:defRPr>
            </a:lvl1pPr>
          </a:lstStyle>
          <a:p>
            <a:pPr>
              <a:defRPr/>
            </a:pPr>
            <a:endParaRPr lang="ru-RU"/>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defRPr/>
            </a:pPr>
            <a:fld id="{5BEDDA01-316E-4D7B-B23B-5EF68A48289D}" type="slidenum">
              <a:rPr lang="ru-RU"/>
              <a:pPr lvl="1">
                <a:defRPr/>
              </a:pPr>
              <a:t>‹#›</a:t>
            </a:fld>
            <a:endParaRPr lang="ru-RU"/>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rgbClr val="00CCFF"/>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1.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20.jpeg"/><Relationship Id="rId4" Type="http://schemas.microsoft.com/office/2007/relationships/hdphoto" Target="../media/hdphoto2.wdp"/></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3.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2.jpeg"/><Relationship Id="rId4" Type="http://schemas.microsoft.com/office/2007/relationships/hdphoto" Target="../media/hdphoto4.wdp"/></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5.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9.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0" name="Rectangle 4"/>
          <p:cNvSpPr>
            <a:spLocks noGrp="1" noChangeArrowheads="1"/>
          </p:cNvSpPr>
          <p:nvPr>
            <p:ph type="ctrTitle"/>
          </p:nvPr>
        </p:nvSpPr>
        <p:spPr>
          <a:xfrm>
            <a:off x="533400" y="1752600"/>
            <a:ext cx="8229600" cy="1143000"/>
          </a:xfrm>
        </p:spPr>
        <p:txBody>
          <a:bodyPr/>
          <a:lstStyle/>
          <a:p>
            <a:pPr eaLnBrk="1" hangingPunct="1">
              <a:defRPr/>
            </a:pPr>
            <a:r>
              <a:rPr lang="uk-UA" dirty="0" smtClean="0">
                <a:solidFill>
                  <a:srgbClr val="0000CC"/>
                </a:solidFill>
              </a:rPr>
              <a:t>Розділ</a:t>
            </a:r>
            <a:r>
              <a:rPr lang="ru-RU" dirty="0" smtClean="0">
                <a:solidFill>
                  <a:srgbClr val="0000CC"/>
                </a:solidFill>
              </a:rPr>
              <a:t> 2</a:t>
            </a:r>
            <a:r>
              <a:rPr lang="uk-UA" dirty="0" smtClean="0">
                <a:solidFill>
                  <a:srgbClr val="0000CC"/>
                </a:solidFill>
              </a:rPr>
              <a:t>. </a:t>
            </a:r>
            <a:br>
              <a:rPr lang="uk-UA" dirty="0" smtClean="0">
                <a:solidFill>
                  <a:srgbClr val="0000CC"/>
                </a:solidFill>
              </a:rPr>
            </a:br>
            <a:r>
              <a:rPr lang="uk-UA" dirty="0" smtClean="0">
                <a:solidFill>
                  <a:srgbClr val="0000CC"/>
                </a:solidFill>
              </a:rPr>
              <a:t>Методи розробки</a:t>
            </a:r>
            <a:endParaRPr lang="uk-UA" dirty="0" smtClean="0">
              <a:effectLst/>
            </a:endParaRPr>
          </a:p>
        </p:txBody>
      </p:sp>
      <p:sp>
        <p:nvSpPr>
          <p:cNvPr id="1433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a:xfrm>
            <a:off x="0" y="836712"/>
            <a:ext cx="9036496" cy="6021288"/>
          </a:xfrm>
        </p:spPr>
        <p:txBody>
          <a:bodyPr/>
          <a:lstStyle/>
          <a:p>
            <a:pPr>
              <a:lnSpc>
                <a:spcPct val="100000"/>
              </a:lnSpc>
              <a:buFont typeface="Wingdings" pitchFamily="2" charset="2"/>
              <a:buNone/>
            </a:pPr>
            <a:r>
              <a:rPr lang="uk-UA" sz="2800" dirty="0" smtClean="0"/>
              <a:t>	Прикладами "жадібних" алгоритмів є алгоритмом побудови найкоротшого шляху </a:t>
            </a:r>
            <a:r>
              <a:rPr lang="uk-UA" sz="2800" dirty="0" err="1" smtClean="0"/>
              <a:t>Дейкстри</a:t>
            </a:r>
            <a:r>
              <a:rPr lang="uk-UA" sz="2800" dirty="0" smtClean="0"/>
              <a:t> і алгоритмом побудови </a:t>
            </a:r>
            <a:r>
              <a:rPr lang="uk-UA" sz="2800" dirty="0" err="1" smtClean="0"/>
              <a:t>остовного</a:t>
            </a:r>
            <a:r>
              <a:rPr lang="uk-UA" sz="2800" dirty="0" smtClean="0"/>
              <a:t> дерева мінімальної вартості </a:t>
            </a:r>
            <a:r>
              <a:rPr lang="uk-UA" sz="2800" dirty="0" err="1" smtClean="0"/>
              <a:t>Краскала</a:t>
            </a:r>
            <a:r>
              <a:rPr lang="uk-UA" sz="2800" dirty="0" smtClean="0"/>
              <a:t>. </a:t>
            </a:r>
          </a:p>
          <a:p>
            <a:pPr>
              <a:lnSpc>
                <a:spcPct val="100000"/>
              </a:lnSpc>
              <a:buFont typeface="Wingdings" pitchFamily="2" charset="2"/>
              <a:buNone/>
            </a:pPr>
            <a:r>
              <a:rPr lang="uk-UA" sz="2800" dirty="0"/>
              <a:t>	</a:t>
            </a:r>
            <a:r>
              <a:rPr lang="uk-UA" sz="2800" dirty="0" smtClean="0"/>
              <a:t>Алгоритм найкоротшого шляху </a:t>
            </a:r>
            <a:r>
              <a:rPr lang="uk-UA" sz="2800" dirty="0" err="1" smtClean="0"/>
              <a:t>Дейкстри</a:t>
            </a:r>
            <a:r>
              <a:rPr lang="uk-UA" sz="2800" dirty="0" smtClean="0"/>
              <a:t> є "жадібним" в тому сенсі, що він завжди вибирає найближчу до джерела вершину серед тих, найкоротший шлях до яких ще невідомий. </a:t>
            </a:r>
          </a:p>
          <a:p>
            <a:pPr>
              <a:lnSpc>
                <a:spcPct val="100000"/>
              </a:lnSpc>
              <a:buFont typeface="Wingdings" pitchFamily="2" charset="2"/>
              <a:buNone/>
            </a:pPr>
            <a:r>
              <a:rPr lang="uk-UA" sz="2800" dirty="0"/>
              <a:t>	</a:t>
            </a:r>
            <a:r>
              <a:rPr lang="uk-UA" sz="2800" dirty="0" smtClean="0"/>
              <a:t>Алгоритм </a:t>
            </a:r>
            <a:r>
              <a:rPr lang="uk-UA" sz="2800" dirty="0" err="1" smtClean="0"/>
              <a:t>Краскала</a:t>
            </a:r>
            <a:r>
              <a:rPr lang="uk-UA" sz="2800" dirty="0" smtClean="0"/>
              <a:t> також "жадібний“: він вибирає з ребер, що залишаються і які не створюють цикл, ребро з мінімальною вартістю. </a:t>
            </a:r>
            <a:endParaRPr lang="uk-UA" dirty="0"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p:cNvSpPr>
            <a:spLocks noGrp="1" noChangeArrowheads="1"/>
          </p:cNvSpPr>
          <p:nvPr>
            <p:ph type="body" idx="4294967295"/>
          </p:nvPr>
        </p:nvSpPr>
        <p:spPr>
          <a:xfrm>
            <a:off x="0" y="764704"/>
            <a:ext cx="9144000" cy="6093296"/>
          </a:xfrm>
        </p:spPr>
        <p:txBody>
          <a:bodyPr/>
          <a:lstStyle/>
          <a:p>
            <a:pPr marL="609600" indent="-609600">
              <a:lnSpc>
                <a:spcPct val="100000"/>
              </a:lnSpc>
              <a:buFont typeface="Wingdings" pitchFamily="2" charset="2"/>
              <a:buNone/>
            </a:pPr>
            <a:r>
              <a:rPr lang="uk-UA" sz="2800" dirty="0" smtClean="0"/>
              <a:t>	Для перетворення неструктурованих програм у структуровані використовуються такі методи: </a:t>
            </a:r>
          </a:p>
          <a:p>
            <a:pPr marL="990600" lvl="1" indent="-533400"/>
            <a:r>
              <a:rPr lang="uk-UA" dirty="0" smtClean="0"/>
              <a:t>дублювання кодів </a:t>
            </a:r>
          </a:p>
          <a:p>
            <a:pPr marL="990600" lvl="1" indent="-533400"/>
            <a:r>
              <a:rPr lang="uk-UA" dirty="0" smtClean="0"/>
              <a:t>введення змінної стану </a:t>
            </a:r>
          </a:p>
          <a:p>
            <a:pPr marL="990600" lvl="1" indent="-533400"/>
            <a:r>
              <a:rPr lang="uk-UA" dirty="0" smtClean="0"/>
              <a:t>метод </a:t>
            </a:r>
            <a:r>
              <a:rPr lang="uk-UA" dirty="0" err="1" smtClean="0"/>
              <a:t>булевих</a:t>
            </a:r>
            <a:r>
              <a:rPr lang="uk-UA" dirty="0" smtClean="0"/>
              <a:t> ознак.</a:t>
            </a:r>
          </a:p>
          <a:p>
            <a:pPr marL="990600" lvl="1" indent="-533400">
              <a:buFontTx/>
              <a:buNone/>
            </a:pPr>
            <a:endParaRPr lang="uk-UA" sz="1200" i="1" dirty="0" smtClean="0"/>
          </a:p>
          <a:p>
            <a:pPr marL="609600" indent="-609600">
              <a:lnSpc>
                <a:spcPct val="100000"/>
              </a:lnSpc>
              <a:buFont typeface="Wingdings" pitchFamily="2" charset="2"/>
              <a:buNone/>
            </a:pPr>
            <a:r>
              <a:rPr lang="uk-UA" sz="2800" i="1" dirty="0" smtClean="0"/>
              <a:t>	Метод дублювання кодів </a:t>
            </a:r>
            <a:r>
              <a:rPr lang="uk-UA" sz="2800" dirty="0" smtClean="0"/>
              <a:t>застосовується для перетворення неструктурованих програм, що не містять циклів. Для отримання структурованої програми дублюють ті модулі, у які можна увійти з декількох точок.</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Grp="1" noChangeArrowheads="1"/>
          </p:cNvSpPr>
          <p:nvPr>
            <p:ph type="body" idx="4294967295"/>
          </p:nvPr>
        </p:nvSpPr>
        <p:spPr>
          <a:xfrm>
            <a:off x="0" y="764704"/>
            <a:ext cx="9144000" cy="1055687"/>
          </a:xfrm>
        </p:spPr>
        <p:txBody>
          <a:bodyPr/>
          <a:lstStyle/>
          <a:p>
            <a:pPr marL="609600" indent="-609600">
              <a:lnSpc>
                <a:spcPct val="100000"/>
              </a:lnSpc>
              <a:buFont typeface="Wingdings" pitchFamily="2" charset="2"/>
              <a:buNone/>
            </a:pPr>
            <a:r>
              <a:rPr lang="uk-UA" sz="2800" dirty="0" smtClean="0"/>
              <a:t>	</a:t>
            </a:r>
            <a:r>
              <a:rPr lang="uk-UA" sz="2800" u="sng" dirty="0" smtClean="0"/>
              <a:t>Приклад.</a:t>
            </a:r>
            <a:r>
              <a:rPr lang="uk-UA" sz="2800" dirty="0" smtClean="0"/>
              <a:t> Процес перетворення неструктурованої програми у структуровану; дублювання кодів.</a:t>
            </a:r>
            <a:r>
              <a:rPr lang="ru-RU" sz="2800" dirty="0" smtClean="0"/>
              <a:t> </a:t>
            </a:r>
            <a:endParaRPr lang="uk-UA" sz="2800" dirty="0" smtClean="0"/>
          </a:p>
        </p:txBody>
      </p:sp>
      <p:pic>
        <p:nvPicPr>
          <p:cNvPr id="106499" name="Picture 4"/>
          <p:cNvPicPr preferRelativeResize="0">
            <a:picLocks noChangeAspect="1" noChangeArrowheads="1"/>
          </p:cNvPicPr>
          <p:nvPr/>
        </p:nvPicPr>
        <p:blipFill>
          <a:blip r:embed="rId3">
            <a:lum contrast="12000"/>
            <a:grayscl/>
            <a:extLst>
              <a:ext uri="{BEBA8EAE-BF5A-486C-A8C5-ECC9F3942E4B}">
                <a14:imgProps xmlns="" xmlns:a14="http://schemas.microsoft.com/office/drawing/2010/main">
                  <a14:imgLayer r:embed="rId4">
                    <a14:imgEffect>
                      <a14:sharpenSoften amount="50000"/>
                    </a14:imgEffect>
                  </a14:imgLayer>
                </a14:imgProps>
              </a:ext>
            </a:extLst>
          </a:blip>
          <a:srcRect/>
          <a:stretch>
            <a:fillRect/>
          </a:stretch>
        </p:blipFill>
        <p:spPr bwMode="auto">
          <a:xfrm>
            <a:off x="684213" y="2205038"/>
            <a:ext cx="2359025" cy="2830512"/>
          </a:xfrm>
          <a:prstGeom prst="rect">
            <a:avLst/>
          </a:prstGeom>
          <a:noFill/>
          <a:ln w="9525">
            <a:noFill/>
            <a:miter lim="800000"/>
            <a:headEnd/>
            <a:tailEnd/>
          </a:ln>
        </p:spPr>
      </p:pic>
      <p:pic>
        <p:nvPicPr>
          <p:cNvPr id="106500" name="Picture 5"/>
          <p:cNvPicPr>
            <a:picLocks noChangeAspect="1" noChangeArrowheads="1"/>
          </p:cNvPicPr>
          <p:nvPr/>
        </p:nvPicPr>
        <p:blipFill>
          <a:blip r:embed="rId5">
            <a:lum contrast="12000"/>
            <a:extLst>
              <a:ext uri="{BEBA8EAE-BF5A-486C-A8C5-ECC9F3942E4B}">
                <a14:imgProps xmlns="" xmlns:a14="http://schemas.microsoft.com/office/drawing/2010/main">
                  <a14:imgLayer r:embed="rId6">
                    <a14:imgEffect>
                      <a14:sharpenSoften amount="50000"/>
                    </a14:imgEffect>
                  </a14:imgLayer>
                </a14:imgProps>
              </a:ext>
            </a:extLst>
          </a:blip>
          <a:srcRect/>
          <a:stretch>
            <a:fillRect/>
          </a:stretch>
        </p:blipFill>
        <p:spPr bwMode="auto">
          <a:xfrm>
            <a:off x="3563938" y="1916113"/>
            <a:ext cx="4810125"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Grp="1" noChangeArrowheads="1"/>
          </p:cNvSpPr>
          <p:nvPr>
            <p:ph type="body" idx="4294967295"/>
          </p:nvPr>
        </p:nvSpPr>
        <p:spPr>
          <a:xfrm>
            <a:off x="0" y="764704"/>
            <a:ext cx="9144000" cy="6093296"/>
          </a:xfrm>
        </p:spPr>
        <p:txBody>
          <a:bodyPr/>
          <a:lstStyle/>
          <a:p>
            <a:pPr marL="609600" indent="-609600">
              <a:lnSpc>
                <a:spcPct val="100000"/>
              </a:lnSpc>
              <a:buFont typeface="Wingdings" pitchFamily="2" charset="2"/>
              <a:buNone/>
            </a:pPr>
            <a:r>
              <a:rPr lang="uk-UA" sz="2800" dirty="0" smtClean="0"/>
              <a:t>	</a:t>
            </a:r>
            <a:r>
              <a:rPr lang="uk-UA" sz="2800" i="1" dirty="0" smtClean="0"/>
              <a:t>Метод введення змінної стану </a:t>
            </a:r>
            <a:r>
              <a:rPr lang="uk-UA" sz="2800" dirty="0" smtClean="0"/>
              <a:t>застосовується до неструктурованих програм, що містять цикли. Процес перетворення неструктурованої програми у структуровану складається з таких кроків:</a:t>
            </a:r>
          </a:p>
          <a:p>
            <a:pPr marL="990600" lvl="1" indent="-533400"/>
            <a:r>
              <a:rPr lang="uk-UA" dirty="0" smtClean="0"/>
              <a:t>у</a:t>
            </a:r>
            <a:r>
              <a:rPr lang="uk-UA" sz="2400" dirty="0" smtClean="0"/>
              <a:t> </a:t>
            </a:r>
            <a:r>
              <a:rPr lang="uk-UA" dirty="0" smtClean="0"/>
              <a:t>програму вводиться змінна стану, що її значення дорівнює номеру блока, на який буде передане керування після виконання поточних дій;</a:t>
            </a:r>
          </a:p>
          <a:p>
            <a:pPr marL="990600" lvl="1" indent="-533400"/>
            <a:r>
              <a:rPr lang="uk-UA" dirty="0" smtClean="0"/>
              <a:t>функціональні блоки неструктурованої програми замінюються функціональними блоками, що виконують такі самі дії та надають змінній стану значення, що ідентифікує номер блока, на який передається управління.</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noChangeArrowheads="1"/>
          </p:cNvSpPr>
          <p:nvPr>
            <p:ph type="body" idx="4294967295"/>
          </p:nvPr>
        </p:nvSpPr>
        <p:spPr>
          <a:xfrm>
            <a:off x="0" y="357188"/>
            <a:ext cx="9144000" cy="1055687"/>
          </a:xfrm>
        </p:spPr>
        <p:txBody>
          <a:bodyPr/>
          <a:lstStyle/>
          <a:p>
            <a:pPr marL="609600" indent="-609600">
              <a:lnSpc>
                <a:spcPct val="100000"/>
              </a:lnSpc>
              <a:buFont typeface="Wingdings" pitchFamily="2" charset="2"/>
              <a:buNone/>
            </a:pPr>
            <a:r>
              <a:rPr lang="uk-UA" sz="2800" dirty="0" smtClean="0"/>
              <a:t>	</a:t>
            </a:r>
            <a:r>
              <a:rPr lang="uk-UA" sz="2800" u="sng" dirty="0" smtClean="0"/>
              <a:t>Приклад.</a:t>
            </a:r>
            <a:r>
              <a:rPr lang="uk-UA" sz="2800" dirty="0" smtClean="0"/>
              <a:t> Процес перетворення неструктурованої програми у структуровану; введення змінної стану.</a:t>
            </a:r>
            <a:r>
              <a:rPr lang="ru-RU" sz="2800" dirty="0" smtClean="0"/>
              <a:t> </a:t>
            </a:r>
            <a:endParaRPr lang="uk-UA" sz="2800" dirty="0" smtClean="0"/>
          </a:p>
        </p:txBody>
      </p:sp>
      <p:pic>
        <p:nvPicPr>
          <p:cNvPr id="108547" name="Picture 5"/>
          <p:cNvPicPr>
            <a:picLocks noChangeAspect="1" noChangeArrowheads="1"/>
          </p:cNvPicPr>
          <p:nvPr/>
        </p:nvPicPr>
        <p:blipFill>
          <a:blip r:embed="rId3">
            <a:lum contrast="12000"/>
            <a:extLst>
              <a:ext uri="{BEBA8EAE-BF5A-486C-A8C5-ECC9F3942E4B}">
                <a14:imgProps xmlns="" xmlns:a14="http://schemas.microsoft.com/office/drawing/2010/main">
                  <a14:imgLayer r:embed="rId4">
                    <a14:imgEffect>
                      <a14:sharpenSoften amount="50000"/>
                    </a14:imgEffect>
                  </a14:imgLayer>
                </a14:imgProps>
              </a:ext>
            </a:extLst>
          </a:blip>
          <a:srcRect/>
          <a:stretch>
            <a:fillRect/>
          </a:stretch>
        </p:blipFill>
        <p:spPr bwMode="auto">
          <a:xfrm>
            <a:off x="1331913" y="2349500"/>
            <a:ext cx="1584325" cy="3097213"/>
          </a:xfrm>
          <a:prstGeom prst="rect">
            <a:avLst/>
          </a:prstGeom>
          <a:noFill/>
          <a:ln w="9525">
            <a:noFill/>
            <a:miter lim="800000"/>
            <a:headEnd/>
            <a:tailEnd/>
          </a:ln>
        </p:spPr>
      </p:pic>
      <p:pic>
        <p:nvPicPr>
          <p:cNvPr id="108548" name="Picture 7"/>
          <p:cNvPicPr>
            <a:picLocks noChangeAspect="1" noChangeArrowheads="1"/>
          </p:cNvPicPr>
          <p:nvPr/>
        </p:nvPicPr>
        <p:blipFill>
          <a:blip r:embed="rId5">
            <a:lum contrast="12000"/>
            <a:grayscl/>
            <a:extLst>
              <a:ext uri="{BEBA8EAE-BF5A-486C-A8C5-ECC9F3942E4B}">
                <a14:imgProps xmlns="" xmlns:a14="http://schemas.microsoft.com/office/drawing/2010/main">
                  <a14:imgLayer r:embed="rId6">
                    <a14:imgEffect>
                      <a14:sharpenSoften amount="50000"/>
                    </a14:imgEffect>
                  </a14:imgLayer>
                </a14:imgProps>
              </a:ext>
            </a:extLst>
          </a:blip>
          <a:srcRect/>
          <a:stretch>
            <a:fillRect/>
          </a:stretch>
        </p:blipFill>
        <p:spPr bwMode="auto">
          <a:xfrm>
            <a:off x="4716463" y="1412875"/>
            <a:ext cx="3471862" cy="5026025"/>
          </a:xfrm>
          <a:prstGeom prst="rect">
            <a:avLst/>
          </a:prstGeom>
          <a:noFill/>
          <a:ln w="9525">
            <a:noFill/>
            <a:miter lim="800000"/>
            <a:headEnd/>
            <a:tailEnd/>
          </a:ln>
          <a:scene3d>
            <a:camera prst="orthographicFront">
              <a:rot lat="0" lon="0" rev="60000"/>
            </a:camera>
            <a:lightRig rig="threePt" dir="t"/>
          </a:scene3d>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3"/>
          <p:cNvSpPr>
            <a:spLocks noGrp="1" noChangeArrowheads="1"/>
          </p:cNvSpPr>
          <p:nvPr>
            <p:ph type="body" idx="4294967295"/>
          </p:nvPr>
        </p:nvSpPr>
        <p:spPr>
          <a:xfrm>
            <a:off x="0" y="764704"/>
            <a:ext cx="9144000" cy="6093296"/>
          </a:xfrm>
        </p:spPr>
        <p:txBody>
          <a:bodyPr/>
          <a:lstStyle/>
          <a:p>
            <a:pPr marL="609600" indent="-609600">
              <a:lnSpc>
                <a:spcPct val="100000"/>
              </a:lnSpc>
              <a:buFont typeface="Wingdings" pitchFamily="2" charset="2"/>
              <a:buNone/>
            </a:pPr>
            <a:r>
              <a:rPr lang="uk-UA" sz="2800" dirty="0" smtClean="0"/>
              <a:t>	</a:t>
            </a:r>
            <a:r>
              <a:rPr lang="uk-UA" sz="2800" i="1" dirty="0" smtClean="0"/>
              <a:t>Метод </a:t>
            </a:r>
            <a:r>
              <a:rPr lang="uk-UA" sz="2800" i="1" dirty="0" err="1" smtClean="0"/>
              <a:t>булевої</a:t>
            </a:r>
            <a:r>
              <a:rPr lang="uk-UA" sz="2800" i="1" dirty="0" smtClean="0"/>
              <a:t> ознаки </a:t>
            </a:r>
            <a:r>
              <a:rPr lang="uk-UA" sz="2800" dirty="0" smtClean="0"/>
              <a:t>використовується для перетворення неструктурованих програм, що містять цикли. В програму вводиться додаткова змінна, яка набуває значення </a:t>
            </a:r>
            <a:r>
              <a:rPr lang="en-US" sz="2800" dirty="0" smtClean="0"/>
              <a:t>true</a:t>
            </a:r>
            <a:r>
              <a:rPr lang="uk-UA" sz="2800" dirty="0" smtClean="0"/>
              <a:t> чи </a:t>
            </a:r>
            <a:r>
              <a:rPr lang="en-US" sz="2800" dirty="0" smtClean="0"/>
              <a:t>false</a:t>
            </a:r>
            <a:r>
              <a:rPr lang="uk-UA" sz="2800" dirty="0" smtClean="0"/>
              <a:t>. Доки змінна ознаки зберігає це значення, виконання циклу триває. Значення змінної ознаки всередині циклу модифікується лише за певних умов.</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3"/>
          <p:cNvSpPr>
            <a:spLocks noGrp="1" noChangeArrowheads="1"/>
          </p:cNvSpPr>
          <p:nvPr>
            <p:ph type="body" idx="4294967295"/>
          </p:nvPr>
        </p:nvSpPr>
        <p:spPr>
          <a:xfrm>
            <a:off x="0" y="357188"/>
            <a:ext cx="9144000" cy="1055687"/>
          </a:xfrm>
        </p:spPr>
        <p:txBody>
          <a:bodyPr/>
          <a:lstStyle/>
          <a:p>
            <a:pPr marL="609600" indent="-609600">
              <a:lnSpc>
                <a:spcPct val="100000"/>
              </a:lnSpc>
              <a:buFont typeface="Wingdings" pitchFamily="2" charset="2"/>
              <a:buNone/>
            </a:pPr>
            <a:r>
              <a:rPr lang="uk-UA" sz="2800" smtClean="0"/>
              <a:t>	</a:t>
            </a:r>
            <a:r>
              <a:rPr lang="uk-UA" sz="2800" u="sng" smtClean="0"/>
              <a:t>Приклад.</a:t>
            </a:r>
            <a:r>
              <a:rPr lang="uk-UA" sz="2800" smtClean="0"/>
              <a:t> Процес перетворення неструктурованої програми у структуровану; метод булевої ознаки.</a:t>
            </a:r>
            <a:r>
              <a:rPr lang="ru-RU" sz="2800" smtClean="0"/>
              <a:t> </a:t>
            </a:r>
            <a:endParaRPr lang="uk-UA" sz="2800" smtClean="0"/>
          </a:p>
        </p:txBody>
      </p:sp>
      <p:pic>
        <p:nvPicPr>
          <p:cNvPr id="110595" name="Picture 13"/>
          <p:cNvPicPr>
            <a:picLocks noChangeAspect="1" noChangeArrowheads="1"/>
          </p:cNvPicPr>
          <p:nvPr/>
        </p:nvPicPr>
        <p:blipFill>
          <a:blip r:embed="rId3"/>
          <a:srcRect b="7382"/>
          <a:stretch>
            <a:fillRect/>
          </a:stretch>
        </p:blipFill>
        <p:spPr bwMode="auto">
          <a:xfrm>
            <a:off x="4876800" y="1341438"/>
            <a:ext cx="2863850" cy="5111750"/>
          </a:xfrm>
          <a:prstGeom prst="rect">
            <a:avLst/>
          </a:prstGeom>
          <a:noFill/>
          <a:ln w="9525">
            <a:noFill/>
            <a:miter lim="800000"/>
            <a:headEnd/>
            <a:tailEnd/>
          </a:ln>
        </p:spPr>
      </p:pic>
      <p:pic>
        <p:nvPicPr>
          <p:cNvPr id="110596" name="Picture 15"/>
          <p:cNvPicPr>
            <a:picLocks noChangeAspect="1" noChangeArrowheads="1"/>
          </p:cNvPicPr>
          <p:nvPr/>
        </p:nvPicPr>
        <p:blipFill>
          <a:blip r:embed="rId4"/>
          <a:srcRect b="11533"/>
          <a:stretch>
            <a:fillRect/>
          </a:stretch>
        </p:blipFill>
        <p:spPr bwMode="auto">
          <a:xfrm>
            <a:off x="1187450" y="2565400"/>
            <a:ext cx="3095625" cy="2820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3"/>
          <p:cNvSpPr>
            <a:spLocks noGrp="1" noChangeArrowheads="1"/>
          </p:cNvSpPr>
          <p:nvPr>
            <p:ph type="body" idx="1"/>
          </p:nvPr>
        </p:nvSpPr>
        <p:spPr>
          <a:xfrm>
            <a:off x="0" y="357188"/>
            <a:ext cx="9144000" cy="6500812"/>
          </a:xfrm>
        </p:spPr>
        <p:txBody>
          <a:bodyPr/>
          <a:lstStyle/>
          <a:p>
            <a:pPr>
              <a:buFont typeface="Wingdings" pitchFamily="2" charset="2"/>
              <a:buNone/>
            </a:pPr>
            <a:r>
              <a:rPr kumimoji="1" lang="uk-UA" sz="2800" smtClean="0"/>
              <a:t>	</a:t>
            </a:r>
            <a:r>
              <a:rPr kumimoji="1" lang="uk-UA" sz="2800" b="1" smtClean="0"/>
              <a:t>Домашнє завдання</a:t>
            </a:r>
          </a:p>
          <a:p>
            <a:pPr>
              <a:buFont typeface="Wingdings" pitchFamily="2" charset="2"/>
              <a:buNone/>
            </a:pPr>
            <a:endParaRPr kumimoji="1" lang="uk-UA" sz="2800" b="1" smtClean="0"/>
          </a:p>
          <a:p>
            <a:pPr marL="342900" lvl="1" indent="-342900">
              <a:lnSpc>
                <a:spcPct val="90000"/>
              </a:lnSpc>
              <a:buClr>
                <a:schemeClr val="tx2"/>
              </a:buClr>
              <a:buSzPct val="75000"/>
              <a:buFontTx/>
              <a:buNone/>
            </a:pPr>
            <a:r>
              <a:rPr kumimoji="1" lang="uk-UA" smtClean="0"/>
              <a:t>	Прочитати </a:t>
            </a:r>
            <a:r>
              <a:rPr lang="ru-RU" sz="2400" smtClean="0"/>
              <a:t>		</a:t>
            </a:r>
            <a:r>
              <a:rPr lang="en-US" smtClean="0"/>
              <a:t>c.</a:t>
            </a:r>
            <a:r>
              <a:rPr lang="uk-UA" smtClean="0"/>
              <a:t>276-306 </a:t>
            </a:r>
            <a:r>
              <a:rPr lang="ru-RU" smtClean="0"/>
              <a:t>[1],</a:t>
            </a:r>
            <a:r>
              <a:rPr lang="en-US" smtClean="0"/>
              <a:t> c.</a:t>
            </a:r>
            <a:r>
              <a:rPr lang="ru-RU" smtClean="0"/>
              <a:t>113-145 [2] </a:t>
            </a:r>
            <a:endParaRPr lang="ru-RU" sz="2400" smtClean="0"/>
          </a:p>
          <a:p>
            <a:pPr>
              <a:buFont typeface="Wingdings" pitchFamily="2" charset="2"/>
              <a:buNone/>
            </a:pPr>
            <a:endParaRPr kumimoji="1" lang="uk-UA" sz="2800" smtClean="0"/>
          </a:p>
          <a:p>
            <a:pPr>
              <a:buFont typeface="Wingdings" pitchFamily="2" charset="2"/>
              <a:buNone/>
            </a:pPr>
            <a:r>
              <a:rPr kumimoji="1" lang="uk-UA" sz="2800" smtClean="0"/>
              <a:t>	Підготуватися до виконання практичної роботи  №2.</a:t>
            </a:r>
            <a:endParaRPr kumimoji="1" lang="en-US" sz="2800" smtClean="0"/>
          </a:p>
          <a:p>
            <a:pPr>
              <a:buFont typeface="Wingdings" pitchFamily="2" charset="2"/>
              <a:buNone/>
            </a:pPr>
            <a:endParaRPr kumimoji="1" lang="en-US" sz="2800" smtClean="0"/>
          </a:p>
          <a:p>
            <a:pPr>
              <a:buFont typeface="Wingdings" pitchFamily="2" charset="2"/>
              <a:buNone/>
            </a:pPr>
            <a:r>
              <a:rPr kumimoji="1" lang="en-US" sz="2800" smtClean="0"/>
              <a:t>	</a:t>
            </a:r>
            <a:r>
              <a:rPr kumimoji="1" lang="uk-UA" sz="2800" smtClean="0"/>
              <a:t>Підготуватися до контрольної роботи (типові питання можна подивитися в завданні до практичної роботи №</a:t>
            </a:r>
            <a:r>
              <a:rPr kumimoji="1" lang="en-US" sz="2800" smtClean="0"/>
              <a:t>2</a:t>
            </a:r>
            <a:r>
              <a:rPr kumimoji="1" lang="uk-UA" sz="2800" smtClean="0"/>
              <a:t>).</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3"/>
          <p:cNvSpPr>
            <a:spLocks noGrp="1" noChangeArrowheads="1"/>
          </p:cNvSpPr>
          <p:nvPr>
            <p:ph type="body" idx="1"/>
          </p:nvPr>
        </p:nvSpPr>
        <p:spPr>
          <a:xfrm>
            <a:off x="0" y="764704"/>
            <a:ext cx="8964488" cy="6093296"/>
          </a:xfrm>
        </p:spPr>
        <p:txBody>
          <a:bodyPr/>
          <a:lstStyle/>
          <a:p>
            <a:pPr>
              <a:buFont typeface="Wingdings" pitchFamily="2" charset="2"/>
              <a:buNone/>
            </a:pPr>
            <a:r>
              <a:rPr kumimoji="1" lang="uk-UA" sz="2800" dirty="0" smtClean="0"/>
              <a:t>	</a:t>
            </a:r>
            <a:r>
              <a:rPr kumimoji="1" lang="uk-UA" sz="2800" b="1" dirty="0" smtClean="0"/>
              <a:t>Склад звіту практичної роботи  №</a:t>
            </a:r>
            <a:r>
              <a:rPr kumimoji="1" lang="en-US" sz="2800" b="1" dirty="0" smtClean="0"/>
              <a:t>2</a:t>
            </a:r>
            <a:r>
              <a:rPr kumimoji="1" lang="uk-UA" sz="2800" b="1" dirty="0" smtClean="0"/>
              <a:t>.</a:t>
            </a:r>
          </a:p>
          <a:p>
            <a:pPr>
              <a:buFont typeface="Wingdings" pitchFamily="2" charset="2"/>
              <a:buNone/>
            </a:pPr>
            <a:r>
              <a:rPr lang="uk-UA" sz="2800" b="1" dirty="0" smtClean="0"/>
              <a:t>	</a:t>
            </a:r>
            <a:r>
              <a:rPr lang="uk-UA" sz="2800" dirty="0" smtClean="0"/>
              <a:t>Тема:	 Методи розробки алгоритмів</a:t>
            </a:r>
            <a:endParaRPr lang="en-GB" sz="2800" dirty="0" smtClean="0"/>
          </a:p>
          <a:p>
            <a:pPr>
              <a:buFont typeface="Wingdings" pitchFamily="2" charset="2"/>
              <a:buNone/>
            </a:pPr>
            <a:endParaRPr kumimoji="1" lang="uk-UA" sz="1000" dirty="0" smtClean="0"/>
          </a:p>
          <a:p>
            <a:pPr>
              <a:buFont typeface="Wingdings" pitchFamily="2" charset="2"/>
              <a:buNone/>
            </a:pPr>
            <a:r>
              <a:rPr kumimoji="1" lang="uk-UA" sz="2800" dirty="0" smtClean="0"/>
              <a:t>	Склад звіту:</a:t>
            </a:r>
          </a:p>
          <a:p>
            <a:pPr lvl="1">
              <a:lnSpc>
                <a:spcPct val="90000"/>
              </a:lnSpc>
            </a:pPr>
            <a:r>
              <a:rPr kumimoji="1" lang="uk-UA" dirty="0" smtClean="0"/>
              <a:t>постановка задачі;</a:t>
            </a:r>
          </a:p>
          <a:p>
            <a:pPr lvl="1">
              <a:lnSpc>
                <a:spcPct val="90000"/>
              </a:lnSpc>
            </a:pPr>
            <a:r>
              <a:rPr kumimoji="1" lang="uk-UA" dirty="0" smtClean="0"/>
              <a:t>блок-схеми</a:t>
            </a:r>
            <a:r>
              <a:rPr kumimoji="1" lang="en-US" dirty="0" smtClean="0"/>
              <a:t> </a:t>
            </a:r>
            <a:r>
              <a:rPr kumimoji="1" lang="uk-UA" dirty="0" smtClean="0"/>
              <a:t>алгоритмів</a:t>
            </a:r>
            <a:r>
              <a:rPr kumimoji="1" lang="en-US" dirty="0" smtClean="0"/>
              <a:t> </a:t>
            </a:r>
            <a:r>
              <a:rPr kumimoji="1" lang="uk-UA" dirty="0" smtClean="0"/>
              <a:t>для </a:t>
            </a:r>
            <a:r>
              <a:rPr kumimoji="1" lang="uk-UA" dirty="0"/>
              <a:t>кожного з </a:t>
            </a:r>
            <a:r>
              <a:rPr kumimoji="1" lang="uk-UA" dirty="0" smtClean="0"/>
              <a:t>методів</a:t>
            </a:r>
            <a:r>
              <a:rPr kumimoji="1" lang="en-US" dirty="0" smtClean="0"/>
              <a:t> </a:t>
            </a:r>
            <a:r>
              <a:rPr kumimoji="1" lang="uk-UA" smtClean="0"/>
              <a:t>розробки, </a:t>
            </a:r>
            <a:r>
              <a:rPr kumimoji="1" lang="uk-UA" dirty="0" smtClean="0"/>
              <a:t>на яких виконано аналіз складності</a:t>
            </a:r>
            <a:r>
              <a:rPr kumimoji="1" lang="en-US" dirty="0" smtClean="0"/>
              <a:t> </a:t>
            </a:r>
            <a:r>
              <a:rPr kumimoji="1" lang="uk-UA" dirty="0" smtClean="0"/>
              <a:t> (хоча б приблизний);</a:t>
            </a:r>
          </a:p>
          <a:p>
            <a:pPr lvl="1">
              <a:lnSpc>
                <a:spcPct val="90000"/>
              </a:lnSpc>
            </a:pPr>
            <a:r>
              <a:rPr kumimoji="1" lang="uk-UA" dirty="0" smtClean="0"/>
              <a:t>висновки про доцільність використання кожного з алгоритмів для типових вхідних даних.</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3"/>
          <p:cNvSpPr>
            <a:spLocks noGrp="1" noChangeArrowheads="1"/>
          </p:cNvSpPr>
          <p:nvPr>
            <p:ph type="body" idx="4294967295"/>
          </p:nvPr>
        </p:nvSpPr>
        <p:spPr>
          <a:xfrm>
            <a:off x="0" y="836712"/>
            <a:ext cx="8964488" cy="3313013"/>
          </a:xfrm>
        </p:spPr>
        <p:txBody>
          <a:bodyPr/>
          <a:lstStyle/>
          <a:p>
            <a:pPr>
              <a:buNone/>
            </a:pPr>
            <a:r>
              <a:rPr lang="uk-UA" sz="2800" dirty="0" smtClean="0"/>
              <a:t>	</a:t>
            </a:r>
            <a:r>
              <a:rPr lang="uk-UA" sz="2800" u="sng" dirty="0" smtClean="0"/>
              <a:t>Приклад</a:t>
            </a:r>
            <a:r>
              <a:rPr lang="uk-UA" sz="2800" dirty="0" smtClean="0"/>
              <a:t>. Алгоритм  </a:t>
            </a:r>
            <a:r>
              <a:rPr lang="uk-UA" sz="2800" dirty="0" err="1" smtClean="0"/>
              <a:t>Краскала</a:t>
            </a:r>
            <a:r>
              <a:rPr lang="uk-UA" sz="2800" dirty="0" smtClean="0"/>
              <a:t> для </a:t>
            </a:r>
            <a:r>
              <a:rPr lang="uk-UA" sz="2800" dirty="0"/>
              <a:t>графу з від’ємними </a:t>
            </a:r>
            <a:r>
              <a:rPr lang="uk-UA" sz="2800" dirty="0" smtClean="0"/>
              <a:t>вагами ребер</a:t>
            </a:r>
            <a:r>
              <a:rPr lang="uk-UA" sz="2800" dirty="0"/>
              <a:t>. </a:t>
            </a:r>
            <a:endParaRPr lang="uk-UA" sz="2800" dirty="0" smtClean="0"/>
          </a:p>
          <a:p>
            <a:pPr>
              <a:buFont typeface="Wingdings" pitchFamily="2" charset="2"/>
              <a:buNone/>
            </a:pPr>
            <a:r>
              <a:rPr lang="uk-UA" sz="2800" dirty="0" smtClean="0"/>
              <a:t>	Виявляється, що на алгоритм </a:t>
            </a:r>
            <a:r>
              <a:rPr lang="uk-UA" sz="2800" dirty="0" err="1" smtClean="0"/>
              <a:t>Краскала</a:t>
            </a:r>
            <a:r>
              <a:rPr lang="uk-UA" sz="2800" dirty="0" smtClean="0"/>
              <a:t> побудови </a:t>
            </a:r>
            <a:r>
              <a:rPr lang="uk-UA" sz="2800" dirty="0" err="1" smtClean="0"/>
              <a:t>остовного</a:t>
            </a:r>
            <a:r>
              <a:rPr lang="uk-UA" sz="2800" dirty="0" smtClean="0"/>
              <a:t> дерева це ніяк не вплине: з його допомогою як і раніше можна буде отримати дерево мінімальної вартості. </a:t>
            </a:r>
          </a:p>
        </p:txBody>
      </p:sp>
      <p:pic>
        <p:nvPicPr>
          <p:cNvPr id="27651" name="Рисунок 1"/>
          <p:cNvPicPr>
            <a:picLocks noChangeAspect="1" noChangeArrowheads="1"/>
          </p:cNvPicPr>
          <p:nvPr/>
        </p:nvPicPr>
        <p:blipFill>
          <a:blip r:embed="rId3"/>
          <a:srcRect b="19788"/>
          <a:stretch>
            <a:fillRect/>
          </a:stretch>
        </p:blipFill>
        <p:spPr bwMode="auto">
          <a:xfrm>
            <a:off x="2771775" y="3789363"/>
            <a:ext cx="3168650" cy="1898650"/>
          </a:xfrm>
          <a:prstGeom prst="rect">
            <a:avLst/>
          </a:prstGeom>
          <a:noFill/>
          <a:ln w="9525">
            <a:noFill/>
            <a:miter lim="800000"/>
            <a:headEnd/>
            <a:tailEnd/>
          </a:ln>
        </p:spPr>
      </p:pic>
      <p:grpSp>
        <p:nvGrpSpPr>
          <p:cNvPr id="2" name="Group 10"/>
          <p:cNvGrpSpPr>
            <a:grpSpLocks/>
          </p:cNvGrpSpPr>
          <p:nvPr/>
        </p:nvGrpSpPr>
        <p:grpSpPr bwMode="auto">
          <a:xfrm>
            <a:off x="3276600" y="4292600"/>
            <a:ext cx="2303463" cy="792163"/>
            <a:chOff x="2064" y="2704"/>
            <a:chExt cx="1451" cy="499"/>
          </a:xfrm>
        </p:grpSpPr>
        <p:sp>
          <p:nvSpPr>
            <p:cNvPr id="27653" name="Line 7"/>
            <p:cNvSpPr>
              <a:spLocks noChangeShapeType="1"/>
            </p:cNvSpPr>
            <p:nvPr/>
          </p:nvSpPr>
          <p:spPr bwMode="auto">
            <a:xfrm>
              <a:off x="2064" y="2976"/>
              <a:ext cx="544" cy="0"/>
            </a:xfrm>
            <a:prstGeom prst="line">
              <a:avLst/>
            </a:prstGeom>
            <a:noFill/>
            <a:ln w="38100">
              <a:solidFill>
                <a:schemeClr val="tx1"/>
              </a:solidFill>
              <a:round/>
              <a:headEnd type="none" w="sm" len="sm"/>
              <a:tailEnd type="none" w="sm" len="sm"/>
            </a:ln>
          </p:spPr>
          <p:txBody>
            <a:bodyPr/>
            <a:lstStyle/>
            <a:p>
              <a:endParaRPr lang="uk-UA"/>
            </a:p>
          </p:txBody>
        </p:sp>
        <p:sp>
          <p:nvSpPr>
            <p:cNvPr id="27654" name="Line 8"/>
            <p:cNvSpPr>
              <a:spLocks noChangeShapeType="1"/>
            </p:cNvSpPr>
            <p:nvPr/>
          </p:nvSpPr>
          <p:spPr bwMode="auto">
            <a:xfrm flipV="1">
              <a:off x="2835" y="2704"/>
              <a:ext cx="544" cy="227"/>
            </a:xfrm>
            <a:prstGeom prst="line">
              <a:avLst/>
            </a:prstGeom>
            <a:noFill/>
            <a:ln w="38100">
              <a:solidFill>
                <a:schemeClr val="tx1"/>
              </a:solidFill>
              <a:round/>
              <a:headEnd type="none" w="sm" len="sm"/>
              <a:tailEnd type="none" w="sm" len="sm"/>
            </a:ln>
          </p:spPr>
          <p:txBody>
            <a:bodyPr/>
            <a:lstStyle/>
            <a:p>
              <a:endParaRPr lang="uk-UA"/>
            </a:p>
          </p:txBody>
        </p:sp>
        <p:sp>
          <p:nvSpPr>
            <p:cNvPr id="27655" name="Line 9"/>
            <p:cNvSpPr>
              <a:spLocks noChangeShapeType="1"/>
            </p:cNvSpPr>
            <p:nvPr/>
          </p:nvSpPr>
          <p:spPr bwMode="auto">
            <a:xfrm>
              <a:off x="3515" y="2795"/>
              <a:ext cx="0" cy="408"/>
            </a:xfrm>
            <a:prstGeom prst="line">
              <a:avLst/>
            </a:prstGeom>
            <a:noFill/>
            <a:ln w="38100">
              <a:solidFill>
                <a:schemeClr val="tx1"/>
              </a:solidFill>
              <a:round/>
              <a:headEnd type="none" w="sm" len="sm"/>
              <a:tailEnd type="none" w="sm" len="sm"/>
            </a:ln>
          </p:spPr>
          <p:txBody>
            <a:bodyPr/>
            <a:lstStyle/>
            <a:p>
              <a:endParaRPr lang="uk-UA"/>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Рисунок 1"/>
          <p:cNvPicPr>
            <a:picLocks noChangeAspect="1" noChangeArrowheads="1"/>
          </p:cNvPicPr>
          <p:nvPr/>
        </p:nvPicPr>
        <p:blipFill>
          <a:blip r:embed="rId3"/>
          <a:srcRect b="19788"/>
          <a:stretch>
            <a:fillRect/>
          </a:stretch>
        </p:blipFill>
        <p:spPr bwMode="auto">
          <a:xfrm>
            <a:off x="2698750" y="4843463"/>
            <a:ext cx="3168650" cy="1898650"/>
          </a:xfrm>
          <a:prstGeom prst="rect">
            <a:avLst/>
          </a:prstGeom>
          <a:noFill/>
          <a:ln w="9525">
            <a:noFill/>
            <a:miter lim="800000"/>
            <a:headEnd/>
            <a:tailEnd/>
          </a:ln>
        </p:spPr>
      </p:pic>
      <p:sp>
        <p:nvSpPr>
          <p:cNvPr id="28675" name="Rectangle 5"/>
          <p:cNvSpPr>
            <a:spLocks noChangeArrowheads="1"/>
          </p:cNvSpPr>
          <p:nvPr/>
        </p:nvSpPr>
        <p:spPr bwMode="auto">
          <a:xfrm>
            <a:off x="468312" y="667754"/>
            <a:ext cx="8459787" cy="4164217"/>
          </a:xfrm>
          <a:prstGeom prst="rect">
            <a:avLst/>
          </a:prstGeom>
          <a:noFill/>
          <a:ln w="12700">
            <a:noFill/>
            <a:miter lim="800000"/>
            <a:headEnd type="none" w="sm" len="sm"/>
            <a:tailEnd type="none" w="sm" len="sm"/>
          </a:ln>
        </p:spPr>
        <p:txBody>
          <a:bodyPr anchor="ctr">
            <a:spAutoFit/>
          </a:bodyPr>
          <a:lstStyle/>
          <a:p>
            <a:pPr>
              <a:lnSpc>
                <a:spcPct val="90000"/>
              </a:lnSpc>
            </a:pPr>
            <a:r>
              <a:rPr lang="uk-UA" sz="2800" u="sng" dirty="0"/>
              <a:t>Приклад</a:t>
            </a:r>
            <a:r>
              <a:rPr lang="uk-UA" sz="2800" dirty="0"/>
              <a:t>. </a:t>
            </a:r>
            <a:r>
              <a:rPr lang="uk-UA" sz="2800" dirty="0" smtClean="0"/>
              <a:t>Алгоритм </a:t>
            </a:r>
            <a:r>
              <a:rPr lang="uk-UA" sz="2800" dirty="0" err="1"/>
              <a:t>Дейкстри</a:t>
            </a:r>
            <a:r>
              <a:rPr lang="uk-UA" sz="2800" dirty="0"/>
              <a:t> </a:t>
            </a:r>
            <a:r>
              <a:rPr lang="uk-UA" sz="2800" dirty="0" smtClean="0"/>
              <a:t>для </a:t>
            </a:r>
            <a:r>
              <a:rPr lang="uk-UA" sz="2800" dirty="0"/>
              <a:t>ребер з від’ємними вагами</a:t>
            </a:r>
            <a:r>
              <a:rPr lang="uk-UA" sz="2800" dirty="0" smtClean="0"/>
              <a:t>.</a:t>
            </a:r>
          </a:p>
          <a:p>
            <a:pPr>
              <a:lnSpc>
                <a:spcPct val="90000"/>
              </a:lnSpc>
            </a:pPr>
            <a:endParaRPr lang="uk-UA" sz="1000" dirty="0" smtClean="0"/>
          </a:p>
          <a:p>
            <a:pPr>
              <a:lnSpc>
                <a:spcPct val="90000"/>
              </a:lnSpc>
            </a:pPr>
            <a:r>
              <a:rPr kumimoji="0" lang="uk-UA" sz="2800" dirty="0" smtClean="0"/>
              <a:t>Якщо </a:t>
            </a:r>
            <a:r>
              <a:rPr kumimoji="0" lang="uk-UA" sz="2800" dirty="0"/>
              <a:t>джерелом є вершина </a:t>
            </a:r>
            <a:r>
              <a:rPr kumimoji="0" lang="uk-UA" sz="2800" i="1" dirty="0"/>
              <a:t>s</a:t>
            </a:r>
            <a:r>
              <a:rPr kumimoji="0" lang="uk-UA" sz="2800" dirty="0"/>
              <a:t>, то алгоритм </a:t>
            </a:r>
            <a:r>
              <a:rPr kumimoji="0" lang="uk-UA" sz="2800" dirty="0" err="1"/>
              <a:t>Дейкстри</a:t>
            </a:r>
            <a:r>
              <a:rPr kumimoji="0" lang="uk-UA" sz="2800" dirty="0"/>
              <a:t> </a:t>
            </a:r>
            <a:r>
              <a:rPr lang="uk-UA" sz="2800" dirty="0" smtClean="0"/>
              <a:t>розраховує</a:t>
            </a:r>
            <a:r>
              <a:rPr lang="uk-UA" sz="2800" dirty="0"/>
              <a:t>, що найкоротший шлях від </a:t>
            </a:r>
            <a:r>
              <a:rPr lang="uk-UA" sz="2800" i="1" dirty="0"/>
              <a:t>s</a:t>
            </a:r>
            <a:r>
              <a:rPr lang="uk-UA" sz="2800" dirty="0"/>
              <a:t> до </a:t>
            </a:r>
            <a:r>
              <a:rPr lang="en-US" sz="2800" i="1" dirty="0"/>
              <a:t>b</a:t>
            </a:r>
            <a:r>
              <a:rPr lang="uk-UA" sz="2800" dirty="0"/>
              <a:t>, а саме </a:t>
            </a:r>
            <a:r>
              <a:rPr lang="uk-UA" sz="2800" i="1" dirty="0" err="1"/>
              <a:t>s</a:t>
            </a:r>
            <a:r>
              <a:rPr lang="uk-UA" sz="2800" dirty="0" err="1"/>
              <a:t>→</a:t>
            </a:r>
            <a:r>
              <a:rPr lang="uk-UA" sz="2800" i="1" dirty="0" err="1"/>
              <a:t>а</a:t>
            </a:r>
            <a:r>
              <a:rPr lang="uk-UA" sz="2800" dirty="0" err="1"/>
              <a:t>→</a:t>
            </a:r>
            <a:r>
              <a:rPr lang="en-US" sz="2800" i="1" dirty="0"/>
              <a:t>b</a:t>
            </a:r>
            <a:r>
              <a:rPr lang="uk-UA" sz="2800" dirty="0"/>
              <a:t>, має довжину 3. Але далі отримуємо, що </a:t>
            </a:r>
            <a:r>
              <a:rPr lang="en-US" sz="2800" i="1" dirty="0"/>
              <a:t>c</a:t>
            </a:r>
            <a:r>
              <a:rPr lang="uk-UA" sz="2800" dirty="0"/>
              <a:t> має найкоротший шлях від </a:t>
            </a:r>
            <a:r>
              <a:rPr lang="uk-UA" sz="2800" i="1" dirty="0"/>
              <a:t>s</a:t>
            </a:r>
            <a:r>
              <a:rPr lang="uk-UA" sz="2800" dirty="0"/>
              <a:t> довжиною 1. </a:t>
            </a:r>
            <a:endParaRPr lang="ru-RU" sz="2800" dirty="0"/>
          </a:p>
          <a:p>
            <a:pPr>
              <a:lnSpc>
                <a:spcPct val="90000"/>
              </a:lnSpc>
            </a:pPr>
            <a:r>
              <a:rPr lang="uk-UA" sz="2800" dirty="0"/>
              <a:t>Проте "жадібний" вибір </a:t>
            </a:r>
            <a:r>
              <a:rPr lang="en-US" sz="2800" i="1" dirty="0"/>
              <a:t>b</a:t>
            </a:r>
            <a:r>
              <a:rPr lang="uk-UA" sz="2800" dirty="0"/>
              <a:t> замість </a:t>
            </a:r>
            <a:r>
              <a:rPr lang="en-US" sz="2800" i="1" dirty="0"/>
              <a:t>c</a:t>
            </a:r>
            <a:r>
              <a:rPr lang="uk-UA" sz="2800" dirty="0"/>
              <a:t> є невиправданим. Виявляється, що шлях </a:t>
            </a:r>
            <a:r>
              <a:rPr lang="uk-UA" sz="2800" i="1" dirty="0" err="1"/>
              <a:t>s</a:t>
            </a:r>
            <a:r>
              <a:rPr lang="uk-UA" sz="2800" dirty="0" err="1"/>
              <a:t>→</a:t>
            </a:r>
            <a:r>
              <a:rPr lang="uk-UA" sz="2800" i="1" dirty="0" err="1"/>
              <a:t>а</a:t>
            </a:r>
            <a:r>
              <a:rPr lang="uk-UA" sz="2800" dirty="0" err="1"/>
              <a:t>→</a:t>
            </a:r>
            <a:r>
              <a:rPr lang="en-US" sz="2800" i="1" dirty="0"/>
              <a:t>c</a:t>
            </a:r>
            <a:r>
              <a:rPr lang="uk-UA" sz="2800" dirty="0"/>
              <a:t>→</a:t>
            </a:r>
            <a:r>
              <a:rPr lang="en-US" sz="2800" i="1" dirty="0"/>
              <a:t>b</a:t>
            </a:r>
            <a:r>
              <a:rPr lang="uk-UA" sz="2800" dirty="0"/>
              <a:t> має довжину лише 2, тому обчислена раніше мінімальна відстань для </a:t>
            </a:r>
            <a:r>
              <a:rPr lang="en-US" sz="2800" i="1" dirty="0"/>
              <a:t>b</a:t>
            </a:r>
            <a:r>
              <a:rPr lang="uk-UA" sz="2800" dirty="0"/>
              <a:t> є неправильною.</a:t>
            </a:r>
          </a:p>
        </p:txBody>
      </p:sp>
      <p:grpSp>
        <p:nvGrpSpPr>
          <p:cNvPr id="2" name="Group 11"/>
          <p:cNvGrpSpPr>
            <a:grpSpLocks/>
          </p:cNvGrpSpPr>
          <p:nvPr/>
        </p:nvGrpSpPr>
        <p:grpSpPr bwMode="auto">
          <a:xfrm>
            <a:off x="3276600" y="5300666"/>
            <a:ext cx="2016125" cy="504825"/>
            <a:chOff x="2064" y="3339"/>
            <a:chExt cx="1270" cy="318"/>
          </a:xfrm>
        </p:grpSpPr>
        <p:sp>
          <p:nvSpPr>
            <p:cNvPr id="28682" name="Line 5"/>
            <p:cNvSpPr>
              <a:spLocks noChangeShapeType="1"/>
            </p:cNvSpPr>
            <p:nvPr/>
          </p:nvSpPr>
          <p:spPr bwMode="auto">
            <a:xfrm>
              <a:off x="2064" y="3657"/>
              <a:ext cx="498" cy="0"/>
            </a:xfrm>
            <a:prstGeom prst="line">
              <a:avLst/>
            </a:prstGeom>
            <a:noFill/>
            <a:ln w="38100">
              <a:solidFill>
                <a:schemeClr val="tx1"/>
              </a:solidFill>
              <a:round/>
              <a:headEnd type="none" w="sm" len="sm"/>
              <a:tailEnd type="none" w="sm" len="sm"/>
            </a:ln>
          </p:spPr>
          <p:txBody>
            <a:bodyPr/>
            <a:lstStyle/>
            <a:p>
              <a:endParaRPr lang="uk-UA"/>
            </a:p>
          </p:txBody>
        </p:sp>
        <p:sp>
          <p:nvSpPr>
            <p:cNvPr id="28683" name="Line 6"/>
            <p:cNvSpPr>
              <a:spLocks noChangeShapeType="1"/>
            </p:cNvSpPr>
            <p:nvPr/>
          </p:nvSpPr>
          <p:spPr bwMode="auto">
            <a:xfrm flipV="1">
              <a:off x="2789" y="3339"/>
              <a:ext cx="545" cy="227"/>
            </a:xfrm>
            <a:prstGeom prst="line">
              <a:avLst/>
            </a:prstGeom>
            <a:noFill/>
            <a:ln w="38100">
              <a:solidFill>
                <a:schemeClr val="tx1"/>
              </a:solidFill>
              <a:round/>
              <a:headEnd type="none" w="sm" len="sm"/>
              <a:tailEnd type="none" w="sm" len="sm"/>
            </a:ln>
          </p:spPr>
          <p:txBody>
            <a:bodyPr/>
            <a:lstStyle/>
            <a:p>
              <a:endParaRPr lang="uk-UA"/>
            </a:p>
          </p:txBody>
        </p:sp>
      </p:grpSp>
      <p:grpSp>
        <p:nvGrpSpPr>
          <p:cNvPr id="3" name="Group 15"/>
          <p:cNvGrpSpPr>
            <a:grpSpLocks/>
          </p:cNvGrpSpPr>
          <p:nvPr/>
        </p:nvGrpSpPr>
        <p:grpSpPr bwMode="auto">
          <a:xfrm>
            <a:off x="3203575" y="5429264"/>
            <a:ext cx="2305050" cy="863600"/>
            <a:chOff x="2018" y="3430"/>
            <a:chExt cx="1452" cy="544"/>
          </a:xfrm>
        </p:grpSpPr>
        <p:sp>
          <p:nvSpPr>
            <p:cNvPr id="28679" name="Line 12"/>
            <p:cNvSpPr>
              <a:spLocks noChangeShapeType="1"/>
            </p:cNvSpPr>
            <p:nvPr/>
          </p:nvSpPr>
          <p:spPr bwMode="auto">
            <a:xfrm>
              <a:off x="2018" y="3657"/>
              <a:ext cx="544" cy="0"/>
            </a:xfrm>
            <a:prstGeom prst="line">
              <a:avLst/>
            </a:prstGeom>
            <a:noFill/>
            <a:ln w="38100">
              <a:solidFill>
                <a:srgbClr val="FF0000"/>
              </a:solidFill>
              <a:round/>
              <a:headEnd type="none" w="sm" len="sm"/>
              <a:tailEnd type="none" w="sm" len="sm"/>
            </a:ln>
          </p:spPr>
          <p:txBody>
            <a:bodyPr/>
            <a:lstStyle/>
            <a:p>
              <a:endParaRPr lang="uk-UA"/>
            </a:p>
          </p:txBody>
        </p:sp>
        <p:sp>
          <p:nvSpPr>
            <p:cNvPr id="28680" name="Line 13"/>
            <p:cNvSpPr>
              <a:spLocks noChangeShapeType="1"/>
            </p:cNvSpPr>
            <p:nvPr/>
          </p:nvSpPr>
          <p:spPr bwMode="auto">
            <a:xfrm>
              <a:off x="2789" y="3748"/>
              <a:ext cx="545" cy="226"/>
            </a:xfrm>
            <a:prstGeom prst="line">
              <a:avLst/>
            </a:prstGeom>
            <a:noFill/>
            <a:ln w="38100">
              <a:solidFill>
                <a:srgbClr val="FF0000"/>
              </a:solidFill>
              <a:round/>
              <a:headEnd type="none" w="sm" len="sm"/>
              <a:tailEnd type="none" w="sm" len="sm"/>
            </a:ln>
          </p:spPr>
          <p:txBody>
            <a:bodyPr/>
            <a:lstStyle/>
            <a:p>
              <a:endParaRPr lang="uk-UA"/>
            </a:p>
          </p:txBody>
        </p:sp>
        <p:sp>
          <p:nvSpPr>
            <p:cNvPr id="28681" name="Line 14"/>
            <p:cNvSpPr>
              <a:spLocks noChangeShapeType="1"/>
            </p:cNvSpPr>
            <p:nvPr/>
          </p:nvSpPr>
          <p:spPr bwMode="auto">
            <a:xfrm>
              <a:off x="3470" y="3430"/>
              <a:ext cx="0" cy="454"/>
            </a:xfrm>
            <a:prstGeom prst="line">
              <a:avLst/>
            </a:prstGeom>
            <a:noFill/>
            <a:ln w="38100">
              <a:solidFill>
                <a:srgbClr val="FF0000"/>
              </a:solidFill>
              <a:round/>
              <a:headEnd type="none" w="sm" len="sm"/>
              <a:tailEnd type="none" w="sm" len="sm"/>
            </a:ln>
          </p:spPr>
          <p:txBody>
            <a:bodyPr/>
            <a:lstStyle/>
            <a:p>
              <a:endParaRPr lang="uk-UA"/>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pPr>
            <a:r>
              <a:rPr lang="uk-UA" sz="2800" b="1" dirty="0" smtClean="0"/>
              <a:t>	</a:t>
            </a:r>
            <a:r>
              <a:rPr lang="uk-UA" sz="2800" dirty="0" smtClean="0"/>
              <a:t>Існують задачі, для яких жоден з відомих "жадібних" алгоритмів не дозволяє отримати оптимального рішення; проте є "жадібні" алгоритми, які з великою вірогідністю дозволяють отримувати "хороші" рішення. </a:t>
            </a:r>
          </a:p>
          <a:p>
            <a:pPr>
              <a:lnSpc>
                <a:spcPct val="100000"/>
              </a:lnSpc>
              <a:buNone/>
            </a:pPr>
            <a:r>
              <a:rPr lang="uk-UA" sz="2800" dirty="0"/>
              <a:t>	Нерідко цілком задовільним можна вважати "майже оптимальне" рішення що характеризується вартістю, яка лише на декілька відсотків перевищує оптимальну. У таких випадках "жадібний" алгоритм часто </a:t>
            </a:r>
            <a:r>
              <a:rPr lang="uk-UA" sz="2800"/>
              <a:t>виявляється </a:t>
            </a:r>
            <a:r>
              <a:rPr lang="uk-UA" sz="2800" smtClean="0"/>
              <a:t>найшвидшим </a:t>
            </a:r>
            <a:r>
              <a:rPr lang="uk-UA" sz="2800" dirty="0"/>
              <a:t>способом отримати "хороше" рішення. </a:t>
            </a:r>
          </a:p>
          <a:p>
            <a:pPr>
              <a:lnSpc>
                <a:spcPct val="100000"/>
              </a:lnSpc>
              <a:buFont typeface="Wingdings" pitchFamily="2" charset="2"/>
              <a:buNone/>
            </a:pPr>
            <a:endParaRPr lang="uk-UA" sz="28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4294967295"/>
          </p:nvPr>
        </p:nvSpPr>
        <p:spPr>
          <a:xfrm>
            <a:off x="251520" y="836712"/>
            <a:ext cx="8712968" cy="5904656"/>
          </a:xfrm>
        </p:spPr>
        <p:txBody>
          <a:bodyPr/>
          <a:lstStyle/>
          <a:p>
            <a:pPr>
              <a:lnSpc>
                <a:spcPct val="100000"/>
              </a:lnSpc>
              <a:buFont typeface="Wingdings" pitchFamily="2" charset="2"/>
              <a:buChar char="ü"/>
            </a:pPr>
            <a:r>
              <a:rPr lang="uk-UA" sz="2800" dirty="0" smtClean="0"/>
              <a:t>Якщо </a:t>
            </a:r>
            <a:r>
              <a:rPr lang="uk-UA" sz="2800" dirty="0" smtClean="0"/>
              <a:t>розглядається </a:t>
            </a:r>
            <a:r>
              <a:rPr lang="uk-UA" sz="2800" dirty="0" smtClean="0"/>
              <a:t>така задача, що єдиним способом отримати оптимальне рішення є використання методу повного пошуку, тоді "жадібний" алгоритм або інший евристичний метод отримання хорошого (хоч і необов'язково оптимального) рішення може виявитися єдиним реальним засобом досягнення результату.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uk-UA" sz="2800" dirty="0" smtClean="0"/>
              <a:t>	</a:t>
            </a:r>
            <a:r>
              <a:rPr lang="uk-UA" sz="2800" b="1" dirty="0" smtClean="0"/>
              <a:t>Евристики </a:t>
            </a:r>
          </a:p>
          <a:p>
            <a:pPr>
              <a:lnSpc>
                <a:spcPct val="100000"/>
              </a:lnSpc>
              <a:buFont typeface="Wingdings" pitchFamily="2" charset="2"/>
              <a:buNone/>
            </a:pPr>
            <a:endParaRPr lang="uk-UA" sz="800" b="1" dirty="0" smtClean="0"/>
          </a:p>
          <a:p>
            <a:pPr>
              <a:lnSpc>
                <a:spcPct val="100000"/>
              </a:lnSpc>
              <a:buFont typeface="Wingdings" pitchFamily="2" charset="2"/>
              <a:buNone/>
            </a:pPr>
            <a:r>
              <a:rPr lang="uk-UA" sz="2800" b="1" dirty="0" smtClean="0"/>
              <a:t>	</a:t>
            </a:r>
            <a:r>
              <a:rPr lang="uk-UA" sz="2800" dirty="0" smtClean="0"/>
              <a:t>Евристичний алгоритм або евристика, визначається як алгоритм з наступними властивостями: </a:t>
            </a:r>
          </a:p>
          <a:p>
            <a:pPr lvl="1"/>
            <a:r>
              <a:rPr lang="uk-UA" sz="2400" dirty="0" smtClean="0"/>
              <a:t>він зазвичай знаходить хороше, хоча не обов’язково оптимальне рішення;</a:t>
            </a:r>
          </a:p>
          <a:p>
            <a:pPr lvl="1"/>
            <a:r>
              <a:rPr lang="uk-UA" sz="2400" dirty="0" smtClean="0"/>
              <a:t>його можна швидше і простіше реалізувати, ніж будь-який відомий точний алгоритм (тобто такий, що гарантує оптимальний розв’язок).</a:t>
            </a:r>
          </a:p>
          <a:p>
            <a:pPr>
              <a:buFont typeface="Wingdings" pitchFamily="2" charset="2"/>
              <a:buNone/>
            </a:pPr>
            <a:endParaRPr lang="uk-UA" sz="1200" dirty="0" smtClean="0"/>
          </a:p>
          <a:p>
            <a:pPr>
              <a:buFont typeface="Wingdings" pitchFamily="2" charset="2"/>
              <a:buNone/>
            </a:pPr>
            <a:r>
              <a:rPr lang="uk-UA" sz="2800" dirty="0" smtClean="0"/>
              <a:t>	Хоча не існує універсальної структури, якою можна описати евристичні алгоритми, переважна більшість з них базується або на методі часткових цілей або на методі підйому.</a:t>
            </a:r>
            <a:r>
              <a:rPr lang="ru-RU" sz="2800" dirty="0" smtClean="0"/>
              <a:t> </a:t>
            </a:r>
            <a:endParaRPr lang="uk-UA" sz="2800" dirty="0" smtClean="0"/>
          </a:p>
        </p:txBody>
      </p:sp>
      <p:sp>
        <p:nvSpPr>
          <p:cNvPr id="3072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4294967295"/>
          </p:nvPr>
        </p:nvSpPr>
        <p:spPr>
          <a:xfrm>
            <a:off x="0" y="764704"/>
            <a:ext cx="9144000" cy="6093296"/>
          </a:xfrm>
        </p:spPr>
        <p:txBody>
          <a:bodyPr/>
          <a:lstStyle/>
          <a:p>
            <a:pPr marL="533400" indent="-533400">
              <a:buFont typeface="Wingdings" pitchFamily="2" charset="2"/>
              <a:buNone/>
            </a:pPr>
            <a:r>
              <a:rPr lang="uk-UA" sz="2800" dirty="0" smtClean="0"/>
              <a:t>	Загальний підхід до побудови евристичних алгоритмів складається в перерахунку всіх вимог до точного розв’язку та поділу вимог на два класи, наприклад, </a:t>
            </a:r>
          </a:p>
          <a:p>
            <a:pPr marL="914400" lvl="1" indent="-457200">
              <a:lnSpc>
                <a:spcPct val="80000"/>
              </a:lnSpc>
            </a:pPr>
            <a:r>
              <a:rPr lang="uk-UA" sz="2400" dirty="0" smtClean="0"/>
              <a:t>ті, які легко задовольнити</a:t>
            </a:r>
          </a:p>
          <a:p>
            <a:pPr marL="914400" lvl="1" indent="-457200">
              <a:lnSpc>
                <a:spcPct val="80000"/>
              </a:lnSpc>
            </a:pPr>
            <a:r>
              <a:rPr lang="uk-UA" sz="2400" dirty="0" smtClean="0"/>
              <a:t>ті, які не легко задовольнити</a:t>
            </a:r>
          </a:p>
          <a:p>
            <a:pPr marL="533400" indent="-533400">
              <a:buFont typeface="Wingdings" pitchFamily="2" charset="2"/>
              <a:buNone/>
            </a:pPr>
            <a:r>
              <a:rPr lang="uk-UA" sz="2800" dirty="0" smtClean="0"/>
              <a:t>	або</a:t>
            </a:r>
          </a:p>
          <a:p>
            <a:pPr marL="914400" lvl="1" indent="-457200">
              <a:lnSpc>
                <a:spcPct val="80000"/>
              </a:lnSpc>
            </a:pPr>
            <a:r>
              <a:rPr lang="uk-UA" sz="2400" dirty="0" smtClean="0"/>
              <a:t>ті, які повинні бути виконані обов’язково</a:t>
            </a:r>
          </a:p>
          <a:p>
            <a:pPr marL="914400" lvl="1" indent="-457200">
              <a:lnSpc>
                <a:spcPct val="80000"/>
              </a:lnSpc>
            </a:pPr>
            <a:r>
              <a:rPr lang="uk-UA" sz="2400" dirty="0" smtClean="0"/>
              <a:t>ті, по відношенню до яких можна піти на компроміс</a:t>
            </a:r>
          </a:p>
          <a:p>
            <a:pPr marL="533400" indent="-533400">
              <a:buFont typeface="Wingdings" pitchFamily="2" charset="2"/>
              <a:buNone/>
            </a:pPr>
            <a:r>
              <a:rPr lang="uk-UA" sz="2800" dirty="0" smtClean="0"/>
              <a:t>	Тоді мета побудови алгоритму – створити алгоритм, що гарантує виконання вимог першого класу, але не обов’язково другого. </a:t>
            </a:r>
          </a:p>
          <a:p>
            <a:pPr marL="533400" indent="-533400">
              <a:buFont typeface="Wingdings" pitchFamily="2" charset="2"/>
              <a:buNone/>
            </a:pPr>
            <a:r>
              <a:rPr lang="uk-UA" sz="2800" dirty="0" smtClean="0"/>
              <a:t>	</a:t>
            </a:r>
            <a:r>
              <a:rPr lang="uk-UA" sz="2400" dirty="0" smtClean="0"/>
              <a:t>Це не означає, що для задоволення вимог другого класу не робиться ні яких спроб, це просто означає, що не може бути дано ніяких гарантій, що вони будуть задоволені.</a:t>
            </a:r>
          </a:p>
        </p:txBody>
      </p:sp>
      <p:sp>
        <p:nvSpPr>
          <p:cNvPr id="3174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4294967295"/>
          </p:nvPr>
        </p:nvSpPr>
        <p:spPr>
          <a:xfrm>
            <a:off x="179512" y="764704"/>
            <a:ext cx="8712968" cy="5976664"/>
          </a:xfrm>
        </p:spPr>
        <p:txBody>
          <a:bodyPr/>
          <a:lstStyle/>
          <a:p>
            <a:pPr>
              <a:lnSpc>
                <a:spcPct val="100000"/>
              </a:lnSpc>
              <a:buFont typeface="Wingdings" pitchFamily="2" charset="2"/>
              <a:buChar char="ü"/>
            </a:pPr>
            <a:r>
              <a:rPr lang="uk-UA" sz="2800" dirty="0" smtClean="0"/>
              <a:t>Часто дуже хороші алгоритми повинні розглядатися як евристичні. </a:t>
            </a:r>
          </a:p>
          <a:p>
            <a:pPr marL="533400" indent="-533400">
              <a:lnSpc>
                <a:spcPct val="100000"/>
              </a:lnSpc>
              <a:buFont typeface="Wingdings" pitchFamily="2" charset="2"/>
              <a:buNone/>
            </a:pPr>
            <a:r>
              <a:rPr lang="uk-UA" sz="2800" dirty="0" smtClean="0"/>
              <a:t>	Наприклад, припустимо, що ми побудували швидкий алгоритм, котрий, здається, працює на всіх тестових задачах, але ми не можемо довести, що алгоритм правильний. Поки не дано такого доведення, алгоритм слід розглядати як евристику.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4294967295"/>
          </p:nvPr>
        </p:nvSpPr>
        <p:spPr>
          <a:xfrm>
            <a:off x="0" y="764704"/>
            <a:ext cx="9144000" cy="6093296"/>
          </a:xfrm>
        </p:spPr>
        <p:txBody>
          <a:bodyPr/>
          <a:lstStyle/>
          <a:p>
            <a:pPr marL="533400" indent="-533400">
              <a:buFont typeface="Wingdings" pitchFamily="2" charset="2"/>
              <a:buNone/>
            </a:pPr>
            <a:r>
              <a:rPr lang="uk-UA" sz="2800" dirty="0" smtClean="0"/>
              <a:t>	</a:t>
            </a:r>
            <a:r>
              <a:rPr lang="uk-UA" sz="2800" u="sng" dirty="0" smtClean="0"/>
              <a:t>Приклад</a:t>
            </a:r>
            <a:r>
              <a:rPr lang="uk-UA" sz="2800" dirty="0" smtClean="0"/>
              <a:t>. Розглянемо грубий алгоритм розв’язку задачі комівояжера, в якому задача зведена до набору проміжних цілей – знайти на кожному кроці найдешевше місто, щоб відвідати його наступним. Алгоритм не будує план наперед, поточний вибір робиться безвідносно до наступних виборів. </a:t>
            </a:r>
          </a:p>
          <a:p>
            <a:pPr marL="533400" indent="-533400">
              <a:buFont typeface="Wingdings" pitchFamily="2" charset="2"/>
              <a:buNone/>
            </a:pPr>
            <a:endParaRPr lang="uk-UA" sz="900" dirty="0" smtClean="0"/>
          </a:p>
          <a:p>
            <a:pPr marL="533400" indent="-533400">
              <a:buFont typeface="Wingdings" pitchFamily="2" charset="2"/>
              <a:buNone/>
            </a:pPr>
            <a:r>
              <a:rPr lang="uk-UA" sz="2800" dirty="0" smtClean="0"/>
              <a:t>	Оптимальний розв’язок задачі комівояжера має дві основні властивості:</a:t>
            </a:r>
          </a:p>
          <a:p>
            <a:pPr marL="914400" lvl="1" indent="-457200">
              <a:lnSpc>
                <a:spcPct val="80000"/>
              </a:lnSpc>
              <a:buFontTx/>
              <a:buAutoNum type="arabicPeriod"/>
            </a:pPr>
            <a:r>
              <a:rPr lang="uk-UA" sz="2400" dirty="0" smtClean="0"/>
              <a:t>Він складається з множини ребер, що разом складають тур</a:t>
            </a:r>
          </a:p>
          <a:p>
            <a:pPr marL="914400" lvl="1" indent="-457200">
              <a:lnSpc>
                <a:spcPct val="80000"/>
              </a:lnSpc>
              <a:buFontTx/>
              <a:buAutoNum type="arabicPeriod"/>
            </a:pPr>
            <a:r>
              <a:rPr lang="uk-UA" sz="2400" dirty="0" smtClean="0"/>
              <a:t>Вартість ніякого іншого туру не буде менше даного.</a:t>
            </a:r>
          </a:p>
          <a:p>
            <a:pPr marL="533400" indent="-533400">
              <a:buFont typeface="Wingdings" pitchFamily="2" charset="2"/>
              <a:buNone/>
            </a:pPr>
            <a:r>
              <a:rPr lang="uk-UA" sz="2800" dirty="0" smtClean="0"/>
              <a:t>	Алгоритм </a:t>
            </a:r>
            <a:r>
              <a:rPr lang="en-US" sz="2800" dirty="0" smtClean="0"/>
              <a:t>GTS</a:t>
            </a:r>
            <a:r>
              <a:rPr lang="uk-UA" sz="2800" dirty="0" smtClean="0"/>
              <a:t> розглядає властивість 1 як обов’язкову (або легку вимогу), а властивість 2 як складну, відносно якої можна піти на компроміс.  </a:t>
            </a:r>
          </a:p>
        </p:txBody>
      </p:sp>
      <p:sp>
        <p:nvSpPr>
          <p:cNvPr id="3"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4294967295"/>
          </p:nvPr>
        </p:nvSpPr>
        <p:spPr>
          <a:xfrm>
            <a:off x="0" y="357188"/>
            <a:ext cx="9144000" cy="1055687"/>
          </a:xfrm>
        </p:spPr>
        <p:txBody>
          <a:bodyPr/>
          <a:lstStyle/>
          <a:p>
            <a:pPr>
              <a:lnSpc>
                <a:spcPct val="70000"/>
              </a:lnSpc>
              <a:buFont typeface="Wingdings" pitchFamily="2" charset="2"/>
              <a:buNone/>
            </a:pPr>
            <a:r>
              <a:rPr lang="uk-UA" sz="2400" smtClean="0"/>
              <a:t>Вхідні дані: кількість міст </a:t>
            </a:r>
            <a:r>
              <a:rPr lang="en-US" sz="2400" i="1" smtClean="0"/>
              <a:t>N</a:t>
            </a:r>
            <a:r>
              <a:rPr lang="uk-UA" sz="2400" smtClean="0"/>
              <a:t>, матриця вартостей </a:t>
            </a:r>
            <a:r>
              <a:rPr lang="en-US" sz="2400" i="1" smtClean="0"/>
              <a:t>C</a:t>
            </a:r>
            <a:r>
              <a:rPr lang="uk-UA" sz="2400" smtClean="0"/>
              <a:t>.</a:t>
            </a:r>
            <a:endParaRPr lang="en-GB" sz="2400" smtClean="0"/>
          </a:p>
          <a:p>
            <a:pPr>
              <a:lnSpc>
                <a:spcPct val="70000"/>
              </a:lnSpc>
              <a:buFont typeface="Wingdings" pitchFamily="2" charset="2"/>
              <a:buNone/>
            </a:pPr>
            <a:r>
              <a:rPr lang="uk-UA" sz="2400" smtClean="0"/>
              <a:t>Вихідні дані: порядок обходу міст </a:t>
            </a:r>
            <a:r>
              <a:rPr lang="en-US" sz="2400" smtClean="0"/>
              <a:t>TOUR</a:t>
            </a:r>
            <a:r>
              <a:rPr lang="uk-UA" sz="2400" smtClean="0"/>
              <a:t>, починаючи з міста </a:t>
            </a:r>
            <a:r>
              <a:rPr lang="en-US" sz="2400" smtClean="0"/>
              <a:t>U</a:t>
            </a:r>
            <a:r>
              <a:rPr lang="uk-UA" sz="2400" smtClean="0"/>
              <a:t>, з найменшою вартістю </a:t>
            </a:r>
            <a:r>
              <a:rPr lang="en-US" sz="2400" smtClean="0"/>
              <a:t>MIN</a:t>
            </a:r>
            <a:r>
              <a:rPr lang="uk-UA" sz="2400" smtClean="0"/>
              <a:t>.</a:t>
            </a:r>
            <a:endParaRPr lang="en-GB" sz="2400" smtClean="0"/>
          </a:p>
        </p:txBody>
      </p:sp>
      <p:grpSp>
        <p:nvGrpSpPr>
          <p:cNvPr id="34819" name="Group 6"/>
          <p:cNvGrpSpPr>
            <a:grpSpLocks/>
          </p:cNvGrpSpPr>
          <p:nvPr/>
        </p:nvGrpSpPr>
        <p:grpSpPr bwMode="auto">
          <a:xfrm>
            <a:off x="0" y="1412875"/>
            <a:ext cx="9144000" cy="5445125"/>
            <a:chOff x="0" y="1162"/>
            <a:chExt cx="5760" cy="3158"/>
          </a:xfrm>
        </p:grpSpPr>
        <p:sp>
          <p:nvSpPr>
            <p:cNvPr id="34820" name="Rectangle 3"/>
            <p:cNvSpPr>
              <a:spLocks noChangeArrowheads="1"/>
            </p:cNvSpPr>
            <p:nvPr/>
          </p:nvSpPr>
          <p:spPr bwMode="auto">
            <a:xfrm>
              <a:off x="3152" y="1434"/>
              <a:ext cx="2540" cy="620"/>
            </a:xfrm>
            <a:prstGeom prst="rect">
              <a:avLst/>
            </a:prstGeom>
            <a:noFill/>
            <a:ln w="12700">
              <a:noFill/>
              <a:miter lim="800000"/>
              <a:headEnd type="none" w="sm" len="sm"/>
              <a:tailEnd type="none" w="sm" len="sm"/>
            </a:ln>
          </p:spPr>
          <p:txBody>
            <a:bodyPr>
              <a:spAutoFit/>
            </a:bodyPr>
            <a:lstStyle/>
            <a:p>
              <a:pPr eaLnBrk="0" hangingPunct="0">
                <a:lnSpc>
                  <a:spcPct val="80000"/>
                </a:lnSpc>
                <a:spcBef>
                  <a:spcPct val="20000"/>
                </a:spcBef>
                <a:buClr>
                  <a:schemeClr val="tx2"/>
                </a:buClr>
                <a:buSzPct val="75000"/>
                <a:buFont typeface="Wingdings" pitchFamily="2" charset="2"/>
                <a:buNone/>
              </a:pPr>
              <a:r>
                <a:rPr kumimoji="0" lang="uk-UA" sz="2000"/>
                <a:t>Помічаємо </a:t>
              </a:r>
              <a:r>
                <a:rPr kumimoji="0" lang="en-US" sz="2000"/>
                <a:t>U</a:t>
              </a:r>
              <a:r>
                <a:rPr kumimoji="0" lang="uk-UA" sz="2000"/>
                <a:t> – «використана», решта вершин – «не використані» (вершина </a:t>
              </a:r>
              <a:r>
                <a:rPr kumimoji="0" lang="en-US" sz="2000"/>
                <a:t>V</a:t>
              </a:r>
              <a:r>
                <a:rPr kumimoji="0" lang="uk-UA" sz="2000"/>
                <a:t> – положення в графі на поточний момент).</a:t>
              </a:r>
            </a:p>
          </p:txBody>
        </p:sp>
        <p:sp>
          <p:nvSpPr>
            <p:cNvPr id="34821" name="Rectangle 4"/>
            <p:cNvSpPr>
              <a:spLocks noChangeArrowheads="1"/>
            </p:cNvSpPr>
            <p:nvPr/>
          </p:nvSpPr>
          <p:spPr bwMode="auto">
            <a:xfrm>
              <a:off x="3152" y="2432"/>
              <a:ext cx="2608" cy="478"/>
            </a:xfrm>
            <a:prstGeom prst="rect">
              <a:avLst/>
            </a:prstGeom>
            <a:noFill/>
            <a:ln w="12700">
              <a:noFill/>
              <a:miter lim="800000"/>
              <a:headEnd type="none" w="sm" len="sm"/>
              <a:tailEnd type="none" w="sm" len="sm"/>
            </a:ln>
          </p:spPr>
          <p:txBody>
            <a:bodyPr>
              <a:spAutoFit/>
            </a:bodyPr>
            <a:lstStyle/>
            <a:p>
              <a:pPr eaLnBrk="0" hangingPunct="0">
                <a:lnSpc>
                  <a:spcPct val="80000"/>
                </a:lnSpc>
                <a:spcBef>
                  <a:spcPct val="20000"/>
                </a:spcBef>
                <a:buClr>
                  <a:schemeClr val="tx2"/>
                </a:buClr>
                <a:buSzPct val="75000"/>
                <a:buFont typeface="Wingdings" pitchFamily="2" charset="2"/>
                <a:buNone/>
              </a:pPr>
              <a:r>
                <a:rPr kumimoji="0" lang="uk-UA" sz="2000"/>
                <a:t>Нехай (</a:t>
              </a:r>
              <a:r>
                <a:rPr kumimoji="0" lang="en-US" sz="2000"/>
                <a:t>V</a:t>
              </a:r>
              <a:r>
                <a:rPr kumimoji="0" lang="uk-UA" sz="2000"/>
                <a:t>,</a:t>
              </a:r>
              <a:r>
                <a:rPr kumimoji="0" lang="en-US" sz="2000"/>
                <a:t>W</a:t>
              </a:r>
              <a:r>
                <a:rPr kumimoji="0" lang="uk-UA" sz="2000"/>
                <a:t>) – ребро найменшої вартості, що веде з </a:t>
              </a:r>
              <a:r>
                <a:rPr kumimoji="0" lang="en-US" sz="2000"/>
                <a:t>V</a:t>
              </a:r>
              <a:r>
                <a:rPr kumimoji="0" lang="uk-UA" sz="2000"/>
                <a:t> в будь-яку невикористану вершину </a:t>
              </a:r>
              <a:r>
                <a:rPr kumimoji="0" lang="en-US" sz="2000"/>
                <a:t>W</a:t>
              </a:r>
              <a:r>
                <a:rPr kumimoji="0" lang="uk-UA" sz="2000"/>
                <a:t>;</a:t>
              </a:r>
            </a:p>
          </p:txBody>
        </p:sp>
        <p:sp>
          <p:nvSpPr>
            <p:cNvPr id="34822" name="Rectangle 3"/>
            <p:cNvSpPr>
              <a:spLocks noChangeArrowheads="1"/>
            </p:cNvSpPr>
            <p:nvPr/>
          </p:nvSpPr>
          <p:spPr bwMode="auto">
            <a:xfrm>
              <a:off x="0" y="1162"/>
              <a:ext cx="3560" cy="3158"/>
            </a:xfrm>
            <a:prstGeom prst="rect">
              <a:avLst/>
            </a:prstGeom>
            <a:noFill/>
            <a:ln w="9525">
              <a:noFill/>
              <a:miter lim="800000"/>
              <a:headEnd/>
              <a:tailEnd/>
            </a:ln>
          </p:spPr>
          <p:txBody>
            <a:bodyPr lIns="182562" tIns="46038" rIns="182562" bIns="46038"/>
            <a:lstStyle/>
            <a:p>
              <a:pPr marL="342900" indent="-342900" eaLnBrk="0" hangingPunct="0">
                <a:lnSpc>
                  <a:spcPct val="80000"/>
                </a:lnSpc>
                <a:spcBef>
                  <a:spcPct val="20000"/>
                </a:spcBef>
                <a:buClr>
                  <a:schemeClr val="tx2"/>
                </a:buClr>
                <a:buSzPct val="75000"/>
                <a:buFont typeface="Wingdings" pitchFamily="2" charset="2"/>
                <a:buNone/>
              </a:pPr>
              <a:r>
                <a:rPr kumimoji="0" lang="uk-UA" b="1"/>
                <a:t>Алгоритм </a:t>
              </a:r>
              <a:r>
                <a:rPr kumimoji="0" lang="en-US" b="1"/>
                <a:t>GTS</a:t>
              </a:r>
              <a:r>
                <a:rPr kumimoji="0" lang="uk-UA" b="1"/>
                <a:t> (грубий комівояжер).</a:t>
              </a:r>
              <a:r>
                <a:rPr kumimoji="0" lang="uk-UA"/>
                <a:t> </a:t>
              </a:r>
            </a:p>
            <a:p>
              <a:pPr marL="342900" indent="-342900" eaLnBrk="0" hangingPunct="0">
                <a:lnSpc>
                  <a:spcPct val="80000"/>
                </a:lnSpc>
                <a:spcBef>
                  <a:spcPct val="20000"/>
                </a:spcBef>
                <a:buClr>
                  <a:schemeClr val="tx2"/>
                </a:buClr>
                <a:buSzPct val="75000"/>
                <a:buFont typeface="Wingdings" pitchFamily="2" charset="2"/>
                <a:buNone/>
              </a:pPr>
              <a:r>
                <a:rPr kumimoji="0" lang="uk-UA"/>
                <a:t>Крок 0. Ініціалізація.</a:t>
              </a:r>
            </a:p>
            <a:p>
              <a:pPr marL="342900" indent="-342900" eaLnBrk="0" hangingPunct="0">
                <a:lnSpc>
                  <a:spcPct val="80000"/>
                </a:lnSpc>
                <a:spcBef>
                  <a:spcPct val="20000"/>
                </a:spcBef>
                <a:buClr>
                  <a:schemeClr val="tx2"/>
                </a:buClr>
                <a:buSzPct val="75000"/>
                <a:buFont typeface="Wingdings" pitchFamily="2" charset="2"/>
                <a:buNone/>
              </a:pPr>
              <a:r>
                <a:rPr kumimoji="0" lang="uk-UA"/>
                <a:t>		</a:t>
              </a:r>
              <a:r>
                <a:rPr kumimoji="0" lang="en-US"/>
                <a:t>TOUR</a:t>
              </a:r>
              <a:r>
                <a:rPr kumimoji="0" lang="uk-UA"/>
                <a:t>=0; </a:t>
              </a:r>
              <a:r>
                <a:rPr kumimoji="0" lang="en-US"/>
                <a:t>COST</a:t>
              </a:r>
              <a:r>
                <a:rPr kumimoji="0" lang="uk-UA"/>
                <a:t>=0; </a:t>
              </a:r>
              <a:r>
                <a:rPr kumimoji="0" lang="en-US"/>
                <a:t>V</a:t>
              </a:r>
              <a:r>
                <a:rPr kumimoji="0" lang="uk-UA"/>
                <a:t>=</a:t>
              </a:r>
              <a:r>
                <a:rPr kumimoji="0" lang="en-US"/>
                <a:t> U</a:t>
              </a:r>
              <a:r>
                <a:rPr kumimoji="0" lang="uk-UA"/>
                <a:t>;</a:t>
              </a:r>
            </a:p>
            <a:p>
              <a:pPr marL="342900" indent="-342900" eaLnBrk="0" hangingPunct="0">
                <a:lnSpc>
                  <a:spcPct val="80000"/>
                </a:lnSpc>
                <a:spcBef>
                  <a:spcPct val="20000"/>
                </a:spcBef>
                <a:buClr>
                  <a:schemeClr val="tx2"/>
                </a:buClr>
                <a:buSzPct val="75000"/>
                <a:buFont typeface="Wingdings" pitchFamily="2" charset="2"/>
                <a:buNone/>
              </a:pPr>
              <a:r>
                <a:rPr kumimoji="0" lang="uk-UA"/>
                <a:t>Крок 1. Прохід по всім містам</a:t>
              </a:r>
            </a:p>
            <a:p>
              <a:pPr marL="342900" indent="-342900" eaLnBrk="0" hangingPunct="0">
                <a:lnSpc>
                  <a:spcPct val="80000"/>
                </a:lnSpc>
                <a:spcBef>
                  <a:spcPct val="20000"/>
                </a:spcBef>
                <a:buClr>
                  <a:schemeClr val="tx2"/>
                </a:buClr>
                <a:buSzPct val="75000"/>
                <a:buFont typeface="Wingdings" pitchFamily="2" charset="2"/>
                <a:buNone/>
              </a:pPr>
              <a:r>
                <a:rPr kumimoji="0" lang="uk-UA"/>
                <a:t>		</a:t>
              </a:r>
              <a:r>
                <a:rPr kumimoji="0" lang="en-US"/>
                <a:t>For K</a:t>
              </a:r>
              <a:r>
                <a:rPr kumimoji="0" lang="uk-UA"/>
                <a:t>=1 </a:t>
              </a:r>
              <a:r>
                <a:rPr kumimoji="0" lang="en-US"/>
                <a:t>to N</a:t>
              </a:r>
              <a:r>
                <a:rPr kumimoji="0" lang="uk-UA"/>
                <a:t>-1 </a:t>
              </a:r>
              <a:r>
                <a:rPr kumimoji="0" lang="en-US"/>
                <a:t>do</a:t>
              </a:r>
              <a:endParaRPr kumimoji="0" lang="uk-UA"/>
            </a:p>
            <a:p>
              <a:pPr marL="342900" indent="-342900" eaLnBrk="0" hangingPunct="0">
                <a:lnSpc>
                  <a:spcPct val="80000"/>
                </a:lnSpc>
                <a:spcBef>
                  <a:spcPct val="20000"/>
                </a:spcBef>
                <a:buClr>
                  <a:schemeClr val="tx2"/>
                </a:buClr>
                <a:buSzPct val="75000"/>
                <a:buFont typeface="Wingdings" pitchFamily="2" charset="2"/>
                <a:buNone/>
              </a:pPr>
              <a:r>
                <a:rPr kumimoji="0" lang="uk-UA"/>
                <a:t>		Крок 2. Вибір наступного ребра.</a:t>
              </a:r>
            </a:p>
            <a:p>
              <a:pPr marL="342900" indent="-342900" eaLnBrk="0" hangingPunct="0">
                <a:lnSpc>
                  <a:spcPct val="80000"/>
                </a:lnSpc>
                <a:spcBef>
                  <a:spcPct val="20000"/>
                </a:spcBef>
                <a:buClr>
                  <a:schemeClr val="tx2"/>
                </a:buClr>
                <a:buSzPct val="75000"/>
                <a:buFont typeface="Wingdings" pitchFamily="2" charset="2"/>
                <a:buNone/>
              </a:pPr>
              <a:r>
                <a:rPr kumimoji="0" lang="uk-UA"/>
                <a:t>		     TOUR</a:t>
              </a:r>
              <a:r>
                <a:rPr kumimoji="0" lang="en-US"/>
                <a:t>=TOUR+(V,W); </a:t>
              </a:r>
            </a:p>
            <a:p>
              <a:pPr marL="342900" indent="-342900" eaLnBrk="0" hangingPunct="0">
                <a:lnSpc>
                  <a:spcPct val="80000"/>
                </a:lnSpc>
                <a:spcBef>
                  <a:spcPct val="20000"/>
                </a:spcBef>
                <a:buClr>
                  <a:schemeClr val="tx2"/>
                </a:buClr>
                <a:buSzPct val="75000"/>
                <a:buFont typeface="Wingdings" pitchFamily="2" charset="2"/>
                <a:buNone/>
              </a:pPr>
              <a:r>
                <a:rPr kumimoji="0" lang="uk-UA"/>
                <a:t>		      </a:t>
              </a:r>
              <a:r>
                <a:rPr kumimoji="0" lang="en-US"/>
                <a:t>COST=COST+C(V,W); </a:t>
              </a:r>
              <a:endParaRPr kumimoji="0" lang="uk-UA"/>
            </a:p>
            <a:p>
              <a:pPr marL="342900" indent="-342900" eaLnBrk="0" hangingPunct="0">
                <a:lnSpc>
                  <a:spcPct val="80000"/>
                </a:lnSpc>
                <a:spcBef>
                  <a:spcPct val="20000"/>
                </a:spcBef>
                <a:buClr>
                  <a:schemeClr val="tx2"/>
                </a:buClr>
                <a:buSzPct val="75000"/>
                <a:buFont typeface="Wingdings" pitchFamily="2" charset="2"/>
                <a:buNone/>
              </a:pPr>
              <a:r>
                <a:rPr kumimoji="0" lang="uk-UA" sz="2000"/>
                <a:t>		       Помічаємо </a:t>
              </a:r>
              <a:r>
                <a:rPr kumimoji="0" lang="en-US" sz="2000"/>
                <a:t>W</a:t>
              </a:r>
              <a:r>
                <a:rPr kumimoji="0" lang="uk-UA" sz="2000"/>
                <a:t> – «використана»</a:t>
              </a:r>
              <a:endParaRPr kumimoji="0" lang="en-US" sz="2000"/>
            </a:p>
            <a:p>
              <a:pPr marL="342900" indent="-342900" eaLnBrk="0" hangingPunct="0">
                <a:lnSpc>
                  <a:spcPct val="80000"/>
                </a:lnSpc>
                <a:spcBef>
                  <a:spcPct val="20000"/>
                </a:spcBef>
                <a:buClr>
                  <a:schemeClr val="tx2"/>
                </a:buClr>
                <a:buSzPct val="75000"/>
                <a:buFont typeface="Wingdings" pitchFamily="2" charset="2"/>
                <a:buNone/>
              </a:pPr>
              <a:r>
                <a:rPr kumimoji="0" lang="uk-UA"/>
                <a:t>		      </a:t>
              </a:r>
              <a:r>
                <a:rPr kumimoji="0" lang="en-US"/>
                <a:t>V</a:t>
              </a:r>
              <a:r>
                <a:rPr kumimoji="0" lang="uk-UA"/>
                <a:t>=</a:t>
              </a:r>
              <a:r>
                <a:rPr kumimoji="0" lang="en-US"/>
                <a:t>W</a:t>
              </a:r>
              <a:endParaRPr kumimoji="0" lang="uk-UA"/>
            </a:p>
            <a:p>
              <a:pPr marL="342900" indent="-342900" eaLnBrk="0" hangingPunct="0">
                <a:lnSpc>
                  <a:spcPct val="80000"/>
                </a:lnSpc>
                <a:spcBef>
                  <a:spcPct val="20000"/>
                </a:spcBef>
                <a:buClr>
                  <a:schemeClr val="tx2"/>
                </a:buClr>
                <a:buSzPct val="75000"/>
                <a:buFont typeface="Wingdings" pitchFamily="2" charset="2"/>
                <a:buNone/>
              </a:pPr>
              <a:r>
                <a:rPr kumimoji="0" lang="uk-UA"/>
                <a:t>Крок 3. Завершення тура.</a:t>
              </a:r>
            </a:p>
            <a:p>
              <a:pPr marL="342900" indent="-342900" eaLnBrk="0" hangingPunct="0">
                <a:lnSpc>
                  <a:spcPct val="80000"/>
                </a:lnSpc>
                <a:spcBef>
                  <a:spcPct val="20000"/>
                </a:spcBef>
                <a:buClr>
                  <a:schemeClr val="tx2"/>
                </a:buClr>
                <a:buSzPct val="75000"/>
                <a:buFont typeface="Wingdings" pitchFamily="2" charset="2"/>
                <a:buNone/>
              </a:pPr>
              <a:r>
                <a:rPr kumimoji="0" lang="uk-UA"/>
                <a:t>	TOUR=</a:t>
              </a:r>
              <a:r>
                <a:rPr kumimoji="0" lang="en-US"/>
                <a:t>TOUR</a:t>
              </a:r>
              <a:r>
                <a:rPr kumimoji="0" lang="uk-UA"/>
                <a:t>+(</a:t>
              </a:r>
              <a:r>
                <a:rPr kumimoji="0" lang="en-US"/>
                <a:t>V</a:t>
              </a:r>
              <a:r>
                <a:rPr kumimoji="0" lang="uk-UA"/>
                <a:t>,1); </a:t>
              </a:r>
              <a:endParaRPr kumimoji="0" lang="en-US"/>
            </a:p>
            <a:p>
              <a:pPr marL="342900" indent="-342900" eaLnBrk="0" hangingPunct="0">
                <a:lnSpc>
                  <a:spcPct val="80000"/>
                </a:lnSpc>
                <a:spcBef>
                  <a:spcPct val="20000"/>
                </a:spcBef>
                <a:buClr>
                  <a:schemeClr val="tx2"/>
                </a:buClr>
                <a:buSzPct val="75000"/>
                <a:buFont typeface="Wingdings" pitchFamily="2" charset="2"/>
                <a:buNone/>
              </a:pPr>
              <a:r>
                <a:rPr kumimoji="0" lang="uk-UA"/>
                <a:t>	</a:t>
              </a:r>
              <a:r>
                <a:rPr kumimoji="0" lang="en-US"/>
                <a:t>COST=COST+C(V,</a:t>
              </a:r>
              <a:r>
                <a:rPr kumimoji="0" lang="uk-UA"/>
                <a:t>1</a:t>
              </a:r>
              <a:r>
                <a:rPr kumimoji="0" lang="en-US"/>
                <a:t>); </a:t>
              </a:r>
              <a:endParaRPr kumimoji="0" lang="uk-UA"/>
            </a:p>
          </p:txBody>
        </p:sp>
      </p:grpSp>
      <p:sp>
        <p:nvSpPr>
          <p:cNvPr id="7"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764704"/>
            <a:ext cx="8080375" cy="1512168"/>
          </a:xfrm>
        </p:spPr>
        <p:txBody>
          <a:bodyPr/>
          <a:lstStyle/>
          <a:p>
            <a:pPr eaLnBrk="1" hangingPunct="1">
              <a:defRPr/>
            </a:pPr>
            <a:r>
              <a:rPr lang="ru-RU" sz="4800" dirty="0" smtClean="0">
                <a:solidFill>
                  <a:srgbClr val="0000CC"/>
                </a:solidFill>
                <a:latin typeface="Times New Roman" pitchFamily="18" charset="0"/>
                <a:cs typeface="Times New Roman" pitchFamily="18" charset="0"/>
              </a:rPr>
              <a:t>2.1. </a:t>
            </a:r>
            <a:r>
              <a:rPr lang="uk-UA" sz="4800" dirty="0" smtClean="0">
                <a:solidFill>
                  <a:srgbClr val="0000CC"/>
                </a:solidFill>
                <a:latin typeface="Times New Roman" pitchFamily="18" charset="0"/>
                <a:cs typeface="Times New Roman" pitchFamily="18" charset="0"/>
              </a:rPr>
              <a:t>Вибір методу розв'язку задачі</a:t>
            </a:r>
          </a:p>
        </p:txBody>
      </p:sp>
      <p:sp>
        <p:nvSpPr>
          <p:cNvPr id="15363" name="Rectangle 3"/>
          <p:cNvSpPr>
            <a:spLocks noGrp="1" noChangeArrowheads="1"/>
          </p:cNvSpPr>
          <p:nvPr>
            <p:ph type="body" idx="4294967295"/>
          </p:nvPr>
        </p:nvSpPr>
        <p:spPr>
          <a:xfrm>
            <a:off x="683568" y="2708920"/>
            <a:ext cx="7772400" cy="1081088"/>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			с.</a:t>
            </a:r>
            <a:r>
              <a:rPr lang="uk-UA" sz="2400" dirty="0" smtClean="0"/>
              <a:t> 106-108 [2], </a:t>
            </a:r>
            <a:r>
              <a:rPr lang="ru-RU" sz="2400" dirty="0" smtClean="0"/>
              <a:t>с.</a:t>
            </a:r>
            <a:r>
              <a:rPr lang="uk-UA" sz="2400" dirty="0" smtClean="0"/>
              <a:t> 178-186 [4]</a:t>
            </a:r>
            <a:r>
              <a:rPr lang="ru-RU" sz="2400" dirty="0" smtClean="0"/>
              <a:t> </a:t>
            </a:r>
          </a:p>
        </p:txBody>
      </p:sp>
      <p:sp>
        <p:nvSpPr>
          <p:cNvPr id="1536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4"/>
          <p:cNvSpPr>
            <a:spLocks noChangeAspect="1" noChangeArrowheads="1"/>
          </p:cNvSpPr>
          <p:nvPr/>
        </p:nvSpPr>
        <p:spPr bwMode="auto">
          <a:xfrm>
            <a:off x="2268538" y="1196975"/>
            <a:ext cx="4103687" cy="4071938"/>
          </a:xfrm>
          <a:prstGeom prst="rect">
            <a:avLst/>
          </a:prstGeom>
          <a:noFill/>
          <a:ln w="9525">
            <a:noFill/>
            <a:miter lim="800000"/>
            <a:headEnd/>
            <a:tailEnd/>
          </a:ln>
        </p:spPr>
        <p:txBody>
          <a:bodyPr/>
          <a:lstStyle/>
          <a:p>
            <a:endParaRPr lang="en-GB"/>
          </a:p>
        </p:txBody>
      </p:sp>
      <p:sp>
        <p:nvSpPr>
          <p:cNvPr id="35843" name="Text Box 5"/>
          <p:cNvSpPr txBox="1">
            <a:spLocks noChangeArrowheads="1"/>
          </p:cNvSpPr>
          <p:nvPr/>
        </p:nvSpPr>
        <p:spPr bwMode="auto">
          <a:xfrm>
            <a:off x="5915025" y="2636838"/>
            <a:ext cx="457200" cy="427037"/>
          </a:xfrm>
          <a:prstGeom prst="rect">
            <a:avLst/>
          </a:prstGeom>
          <a:solidFill>
            <a:srgbClr val="FFFFFF"/>
          </a:solidFill>
          <a:ln w="9525">
            <a:noFill/>
            <a:miter lim="800000"/>
            <a:headEnd/>
            <a:tailEnd/>
          </a:ln>
        </p:spPr>
        <p:txBody>
          <a:bodyPr/>
          <a:lstStyle/>
          <a:p>
            <a:r>
              <a:rPr lang="ru-RU" sz="3200" b="1"/>
              <a:t>2</a:t>
            </a:r>
            <a:endParaRPr lang="uk-UA" sz="3200"/>
          </a:p>
        </p:txBody>
      </p:sp>
      <p:sp>
        <p:nvSpPr>
          <p:cNvPr id="35844" name="Text Box 6"/>
          <p:cNvSpPr txBox="1">
            <a:spLocks noChangeArrowheads="1"/>
          </p:cNvSpPr>
          <p:nvPr/>
        </p:nvSpPr>
        <p:spPr bwMode="auto">
          <a:xfrm>
            <a:off x="4098925" y="1196975"/>
            <a:ext cx="457200" cy="576263"/>
          </a:xfrm>
          <a:prstGeom prst="rect">
            <a:avLst/>
          </a:prstGeom>
          <a:solidFill>
            <a:srgbClr val="FFFFFF"/>
          </a:solidFill>
          <a:ln w="9525">
            <a:noFill/>
            <a:miter lim="800000"/>
            <a:headEnd/>
            <a:tailEnd/>
          </a:ln>
        </p:spPr>
        <p:txBody>
          <a:bodyPr bIns="82800"/>
          <a:lstStyle/>
          <a:p>
            <a:r>
              <a:rPr lang="ru-RU" sz="3200" b="1">
                <a:solidFill>
                  <a:srgbClr val="FF0000"/>
                </a:solidFill>
              </a:rPr>
              <a:t>1</a:t>
            </a:r>
            <a:endParaRPr lang="uk-UA" sz="3200"/>
          </a:p>
        </p:txBody>
      </p:sp>
      <p:sp>
        <p:nvSpPr>
          <p:cNvPr id="35845" name="Text Box 7"/>
          <p:cNvSpPr txBox="1">
            <a:spLocks noChangeArrowheads="1"/>
          </p:cNvSpPr>
          <p:nvPr/>
        </p:nvSpPr>
        <p:spPr bwMode="auto">
          <a:xfrm>
            <a:off x="2268538" y="2636838"/>
            <a:ext cx="457200" cy="427037"/>
          </a:xfrm>
          <a:prstGeom prst="rect">
            <a:avLst/>
          </a:prstGeom>
          <a:solidFill>
            <a:srgbClr val="FFFFFF"/>
          </a:solidFill>
          <a:ln w="9525">
            <a:noFill/>
            <a:miter lim="800000"/>
            <a:headEnd/>
            <a:tailEnd/>
          </a:ln>
        </p:spPr>
        <p:txBody>
          <a:bodyPr/>
          <a:lstStyle/>
          <a:p>
            <a:r>
              <a:rPr lang="ru-RU" sz="3200" b="1"/>
              <a:t>5</a:t>
            </a:r>
            <a:endParaRPr lang="uk-UA" sz="3200"/>
          </a:p>
        </p:txBody>
      </p:sp>
      <p:grpSp>
        <p:nvGrpSpPr>
          <p:cNvPr id="35846" name="Group 41"/>
          <p:cNvGrpSpPr>
            <a:grpSpLocks/>
          </p:cNvGrpSpPr>
          <p:nvPr/>
        </p:nvGrpSpPr>
        <p:grpSpPr bwMode="auto">
          <a:xfrm>
            <a:off x="2725738" y="1773238"/>
            <a:ext cx="1601787" cy="1077912"/>
            <a:chOff x="1717" y="1117"/>
            <a:chExt cx="1009" cy="679"/>
          </a:xfrm>
        </p:grpSpPr>
        <p:sp>
          <p:nvSpPr>
            <p:cNvPr id="35877" name="Text Box 9"/>
            <p:cNvSpPr txBox="1">
              <a:spLocks noChangeArrowheads="1"/>
            </p:cNvSpPr>
            <p:nvPr/>
          </p:nvSpPr>
          <p:spPr bwMode="auto">
            <a:xfrm>
              <a:off x="1962" y="1197"/>
              <a:ext cx="288" cy="268"/>
            </a:xfrm>
            <a:prstGeom prst="rect">
              <a:avLst/>
            </a:prstGeom>
            <a:solidFill>
              <a:srgbClr val="FFFFFF"/>
            </a:solidFill>
            <a:ln w="9525">
              <a:noFill/>
              <a:miter lim="800000"/>
              <a:headEnd/>
              <a:tailEnd/>
            </a:ln>
          </p:spPr>
          <p:txBody>
            <a:bodyPr/>
            <a:lstStyle/>
            <a:p>
              <a:r>
                <a:rPr lang="ru-RU"/>
                <a:t>5</a:t>
              </a:r>
              <a:endParaRPr lang="uk-UA"/>
            </a:p>
          </p:txBody>
        </p:sp>
        <p:cxnSp>
          <p:nvCxnSpPr>
            <p:cNvPr id="35878" name="AutoShape 10"/>
            <p:cNvCxnSpPr>
              <a:cxnSpLocks noChangeShapeType="1"/>
              <a:stCxn id="35844" idx="2"/>
              <a:endCxn id="35845" idx="3"/>
            </p:cNvCxnSpPr>
            <p:nvPr/>
          </p:nvCxnSpPr>
          <p:spPr bwMode="auto">
            <a:xfrm flipH="1">
              <a:off x="1717" y="1117"/>
              <a:ext cx="1009" cy="679"/>
            </a:xfrm>
            <a:prstGeom prst="straightConnector1">
              <a:avLst/>
            </a:prstGeom>
            <a:noFill/>
            <a:ln w="9525">
              <a:solidFill>
                <a:srgbClr val="000000"/>
              </a:solidFill>
              <a:round/>
              <a:headEnd type="oval" w="med" len="med"/>
              <a:tailEnd type="oval" w="med" len="med"/>
            </a:ln>
          </p:spPr>
        </p:cxnSp>
      </p:grpSp>
      <p:sp>
        <p:nvSpPr>
          <p:cNvPr id="35847" name="Text Box 11"/>
          <p:cNvSpPr txBox="1">
            <a:spLocks noChangeArrowheads="1"/>
          </p:cNvSpPr>
          <p:nvPr/>
        </p:nvSpPr>
        <p:spPr bwMode="auto">
          <a:xfrm>
            <a:off x="5332413" y="4756150"/>
            <a:ext cx="457200" cy="428625"/>
          </a:xfrm>
          <a:prstGeom prst="rect">
            <a:avLst/>
          </a:prstGeom>
          <a:solidFill>
            <a:srgbClr val="FFFFFF"/>
          </a:solidFill>
          <a:ln w="9525">
            <a:noFill/>
            <a:miter lim="800000"/>
            <a:headEnd/>
            <a:tailEnd/>
          </a:ln>
        </p:spPr>
        <p:txBody>
          <a:bodyPr/>
          <a:lstStyle/>
          <a:p>
            <a:r>
              <a:rPr lang="ru-RU" sz="3200" b="1"/>
              <a:t>3</a:t>
            </a:r>
            <a:endParaRPr lang="uk-UA" sz="3200"/>
          </a:p>
        </p:txBody>
      </p:sp>
      <p:sp>
        <p:nvSpPr>
          <p:cNvPr id="35848" name="Text Box 12"/>
          <p:cNvSpPr txBox="1">
            <a:spLocks noChangeArrowheads="1"/>
          </p:cNvSpPr>
          <p:nvPr/>
        </p:nvSpPr>
        <p:spPr bwMode="auto">
          <a:xfrm>
            <a:off x="2878138" y="4759325"/>
            <a:ext cx="457200" cy="428625"/>
          </a:xfrm>
          <a:prstGeom prst="rect">
            <a:avLst/>
          </a:prstGeom>
          <a:solidFill>
            <a:srgbClr val="FFFFFF"/>
          </a:solidFill>
          <a:ln w="9525">
            <a:noFill/>
            <a:miter lim="800000"/>
            <a:headEnd/>
            <a:tailEnd/>
          </a:ln>
        </p:spPr>
        <p:txBody>
          <a:bodyPr/>
          <a:lstStyle/>
          <a:p>
            <a:r>
              <a:rPr lang="ru-RU" sz="3200" b="1"/>
              <a:t>4</a:t>
            </a:r>
            <a:endParaRPr lang="uk-UA" sz="3200"/>
          </a:p>
        </p:txBody>
      </p:sp>
      <p:grpSp>
        <p:nvGrpSpPr>
          <p:cNvPr id="35849" name="Group 13"/>
          <p:cNvGrpSpPr>
            <a:grpSpLocks/>
          </p:cNvGrpSpPr>
          <p:nvPr/>
        </p:nvGrpSpPr>
        <p:grpSpPr bwMode="auto">
          <a:xfrm>
            <a:off x="2725738" y="2370138"/>
            <a:ext cx="3189287" cy="481012"/>
            <a:chOff x="4884" y="6272"/>
            <a:chExt cx="2655" cy="401"/>
          </a:xfrm>
        </p:grpSpPr>
        <p:sp>
          <p:nvSpPr>
            <p:cNvPr id="35875" name="Text Box 14"/>
            <p:cNvSpPr txBox="1">
              <a:spLocks noChangeArrowheads="1"/>
            </p:cNvSpPr>
            <p:nvPr/>
          </p:nvSpPr>
          <p:spPr bwMode="auto">
            <a:xfrm>
              <a:off x="6027" y="6272"/>
              <a:ext cx="381" cy="356"/>
            </a:xfrm>
            <a:prstGeom prst="rect">
              <a:avLst/>
            </a:prstGeom>
            <a:solidFill>
              <a:srgbClr val="FFFFFF"/>
            </a:solidFill>
            <a:ln w="9525">
              <a:noFill/>
              <a:miter lim="800000"/>
              <a:headEnd/>
              <a:tailEnd/>
            </a:ln>
          </p:spPr>
          <p:txBody>
            <a:bodyPr/>
            <a:lstStyle/>
            <a:p>
              <a:r>
                <a:rPr lang="ru-RU"/>
                <a:t>3</a:t>
              </a:r>
              <a:endParaRPr lang="uk-UA"/>
            </a:p>
          </p:txBody>
        </p:sp>
        <p:cxnSp>
          <p:nvCxnSpPr>
            <p:cNvPr id="35876" name="AutoShape 15"/>
            <p:cNvCxnSpPr>
              <a:cxnSpLocks noChangeShapeType="1"/>
              <a:stCxn id="35843" idx="1"/>
              <a:endCxn id="35845" idx="3"/>
            </p:cNvCxnSpPr>
            <p:nvPr/>
          </p:nvCxnSpPr>
          <p:spPr bwMode="auto">
            <a:xfrm flipH="1">
              <a:off x="4884" y="6672"/>
              <a:ext cx="2655" cy="1"/>
            </a:xfrm>
            <a:prstGeom prst="straightConnector1">
              <a:avLst/>
            </a:prstGeom>
            <a:noFill/>
            <a:ln w="9525">
              <a:solidFill>
                <a:srgbClr val="000000"/>
              </a:solidFill>
              <a:round/>
              <a:headEnd type="oval" w="med" len="med"/>
              <a:tailEnd type="oval" w="med" len="med"/>
            </a:ln>
          </p:spPr>
        </p:cxnSp>
      </p:grpSp>
      <p:grpSp>
        <p:nvGrpSpPr>
          <p:cNvPr id="35850" name="Group 16"/>
          <p:cNvGrpSpPr>
            <a:grpSpLocks/>
          </p:cNvGrpSpPr>
          <p:nvPr/>
        </p:nvGrpSpPr>
        <p:grpSpPr bwMode="auto">
          <a:xfrm>
            <a:off x="4327525" y="1789113"/>
            <a:ext cx="1587500" cy="1060450"/>
            <a:chOff x="4289" y="2297"/>
            <a:chExt cx="1717" cy="1148"/>
          </a:xfrm>
        </p:grpSpPr>
        <p:sp>
          <p:nvSpPr>
            <p:cNvPr id="35873" name="Text Box 17"/>
            <p:cNvSpPr txBox="1">
              <a:spLocks noChangeArrowheads="1"/>
            </p:cNvSpPr>
            <p:nvPr/>
          </p:nvSpPr>
          <p:spPr bwMode="auto">
            <a:xfrm>
              <a:off x="5166" y="2465"/>
              <a:ext cx="495" cy="461"/>
            </a:xfrm>
            <a:prstGeom prst="rect">
              <a:avLst/>
            </a:prstGeom>
            <a:solidFill>
              <a:srgbClr val="FFFFFF"/>
            </a:solidFill>
            <a:ln w="9525">
              <a:noFill/>
              <a:miter lim="800000"/>
              <a:headEnd/>
              <a:tailEnd/>
            </a:ln>
          </p:spPr>
          <p:txBody>
            <a:bodyPr/>
            <a:lstStyle/>
            <a:p>
              <a:r>
                <a:rPr lang="ru-RU"/>
                <a:t>1</a:t>
              </a:r>
              <a:endParaRPr lang="uk-UA"/>
            </a:p>
          </p:txBody>
        </p:sp>
        <p:cxnSp>
          <p:nvCxnSpPr>
            <p:cNvPr id="35874" name="AutoShape 18"/>
            <p:cNvCxnSpPr>
              <a:cxnSpLocks noChangeShapeType="1"/>
              <a:stCxn id="35843" idx="1"/>
              <a:endCxn id="35844" idx="2"/>
            </p:cNvCxnSpPr>
            <p:nvPr/>
          </p:nvCxnSpPr>
          <p:spPr bwMode="auto">
            <a:xfrm flipH="1" flipV="1">
              <a:off x="4289" y="2297"/>
              <a:ext cx="1717" cy="1148"/>
            </a:xfrm>
            <a:prstGeom prst="straightConnector1">
              <a:avLst/>
            </a:prstGeom>
            <a:noFill/>
            <a:ln w="9525">
              <a:solidFill>
                <a:srgbClr val="000000"/>
              </a:solidFill>
              <a:round/>
              <a:headEnd type="oval" w="med" len="med"/>
              <a:tailEnd type="oval" w="med" len="med"/>
            </a:ln>
          </p:spPr>
        </p:cxnSp>
      </p:grpSp>
      <p:grpSp>
        <p:nvGrpSpPr>
          <p:cNvPr id="35851" name="Group 19"/>
          <p:cNvGrpSpPr>
            <a:grpSpLocks/>
          </p:cNvGrpSpPr>
          <p:nvPr/>
        </p:nvGrpSpPr>
        <p:grpSpPr bwMode="auto">
          <a:xfrm>
            <a:off x="4327525" y="1789113"/>
            <a:ext cx="1233488" cy="2967037"/>
            <a:chOff x="4289" y="2297"/>
            <a:chExt cx="1335" cy="3211"/>
          </a:xfrm>
        </p:grpSpPr>
        <p:sp>
          <p:nvSpPr>
            <p:cNvPr id="35871" name="Text Box 20"/>
            <p:cNvSpPr txBox="1">
              <a:spLocks noChangeArrowheads="1"/>
            </p:cNvSpPr>
            <p:nvPr/>
          </p:nvSpPr>
          <p:spPr bwMode="auto">
            <a:xfrm>
              <a:off x="4626" y="2857"/>
              <a:ext cx="495" cy="462"/>
            </a:xfrm>
            <a:prstGeom prst="rect">
              <a:avLst/>
            </a:prstGeom>
            <a:solidFill>
              <a:srgbClr val="FFFFFF"/>
            </a:solidFill>
            <a:ln w="9525">
              <a:noFill/>
              <a:miter lim="800000"/>
              <a:headEnd/>
              <a:tailEnd/>
            </a:ln>
          </p:spPr>
          <p:txBody>
            <a:bodyPr/>
            <a:lstStyle/>
            <a:p>
              <a:r>
                <a:rPr lang="ru-RU"/>
                <a:t>2</a:t>
              </a:r>
              <a:endParaRPr lang="uk-UA"/>
            </a:p>
          </p:txBody>
        </p:sp>
        <p:cxnSp>
          <p:nvCxnSpPr>
            <p:cNvPr id="35872" name="AutoShape 21"/>
            <p:cNvCxnSpPr>
              <a:cxnSpLocks noChangeShapeType="1"/>
            </p:cNvCxnSpPr>
            <p:nvPr/>
          </p:nvCxnSpPr>
          <p:spPr bwMode="auto">
            <a:xfrm flipH="1" flipV="1">
              <a:off x="4289" y="2297"/>
              <a:ext cx="1335" cy="3211"/>
            </a:xfrm>
            <a:prstGeom prst="straightConnector1">
              <a:avLst/>
            </a:prstGeom>
            <a:noFill/>
            <a:ln w="9525">
              <a:solidFill>
                <a:srgbClr val="000000"/>
              </a:solidFill>
              <a:round/>
              <a:headEnd type="oval" w="med" len="med"/>
              <a:tailEnd type="oval" w="med" len="med"/>
            </a:ln>
          </p:spPr>
        </p:cxnSp>
      </p:grpSp>
      <p:grpSp>
        <p:nvGrpSpPr>
          <p:cNvPr id="35852" name="Group 22"/>
          <p:cNvGrpSpPr>
            <a:grpSpLocks/>
          </p:cNvGrpSpPr>
          <p:nvPr/>
        </p:nvGrpSpPr>
        <p:grpSpPr bwMode="auto">
          <a:xfrm>
            <a:off x="3108325" y="1789113"/>
            <a:ext cx="1219200" cy="2970212"/>
            <a:chOff x="2969" y="2297"/>
            <a:chExt cx="1320" cy="3213"/>
          </a:xfrm>
        </p:grpSpPr>
        <p:sp>
          <p:nvSpPr>
            <p:cNvPr id="35869" name="Text Box 23"/>
            <p:cNvSpPr txBox="1">
              <a:spLocks noChangeArrowheads="1"/>
            </p:cNvSpPr>
            <p:nvPr/>
          </p:nvSpPr>
          <p:spPr bwMode="auto">
            <a:xfrm>
              <a:off x="3441" y="2857"/>
              <a:ext cx="495" cy="462"/>
            </a:xfrm>
            <a:prstGeom prst="rect">
              <a:avLst/>
            </a:prstGeom>
            <a:solidFill>
              <a:srgbClr val="FFFFFF"/>
            </a:solidFill>
            <a:ln w="9525">
              <a:noFill/>
              <a:miter lim="800000"/>
              <a:headEnd/>
              <a:tailEnd/>
            </a:ln>
          </p:spPr>
          <p:txBody>
            <a:bodyPr/>
            <a:lstStyle/>
            <a:p>
              <a:r>
                <a:rPr lang="ru-RU"/>
                <a:t>7</a:t>
              </a:r>
              <a:endParaRPr lang="uk-UA"/>
            </a:p>
          </p:txBody>
        </p:sp>
        <p:cxnSp>
          <p:nvCxnSpPr>
            <p:cNvPr id="35870" name="AutoShape 24"/>
            <p:cNvCxnSpPr>
              <a:cxnSpLocks noChangeShapeType="1"/>
            </p:cNvCxnSpPr>
            <p:nvPr/>
          </p:nvCxnSpPr>
          <p:spPr bwMode="auto">
            <a:xfrm flipH="1">
              <a:off x="2969" y="2297"/>
              <a:ext cx="1320" cy="3213"/>
            </a:xfrm>
            <a:prstGeom prst="straightConnector1">
              <a:avLst/>
            </a:prstGeom>
            <a:noFill/>
            <a:ln w="9525">
              <a:solidFill>
                <a:srgbClr val="000000"/>
              </a:solidFill>
              <a:round/>
              <a:headEnd type="oval" w="med" len="med"/>
              <a:tailEnd type="oval" w="med" len="med"/>
            </a:ln>
          </p:spPr>
        </p:cxnSp>
      </p:grpSp>
      <p:grpSp>
        <p:nvGrpSpPr>
          <p:cNvPr id="35853" name="Group 25"/>
          <p:cNvGrpSpPr>
            <a:grpSpLocks/>
          </p:cNvGrpSpPr>
          <p:nvPr/>
        </p:nvGrpSpPr>
        <p:grpSpPr bwMode="auto">
          <a:xfrm>
            <a:off x="2725738" y="2849563"/>
            <a:ext cx="2835275" cy="1906587"/>
            <a:chOff x="4884" y="6672"/>
            <a:chExt cx="2361" cy="1588"/>
          </a:xfrm>
        </p:grpSpPr>
        <p:sp>
          <p:nvSpPr>
            <p:cNvPr id="35867" name="Text Box 26"/>
            <p:cNvSpPr txBox="1">
              <a:spLocks noChangeArrowheads="1"/>
            </p:cNvSpPr>
            <p:nvPr/>
          </p:nvSpPr>
          <p:spPr bwMode="auto">
            <a:xfrm>
              <a:off x="5750" y="6980"/>
              <a:ext cx="381" cy="356"/>
            </a:xfrm>
            <a:prstGeom prst="rect">
              <a:avLst/>
            </a:prstGeom>
            <a:solidFill>
              <a:srgbClr val="FFFFFF"/>
            </a:solidFill>
            <a:ln w="9525">
              <a:noFill/>
              <a:miter lim="800000"/>
              <a:headEnd/>
              <a:tailEnd/>
            </a:ln>
          </p:spPr>
          <p:txBody>
            <a:bodyPr/>
            <a:lstStyle/>
            <a:p>
              <a:r>
                <a:rPr lang="ru-RU"/>
                <a:t>2</a:t>
              </a:r>
              <a:endParaRPr lang="uk-UA"/>
            </a:p>
          </p:txBody>
        </p:sp>
        <p:cxnSp>
          <p:nvCxnSpPr>
            <p:cNvPr id="35868" name="AutoShape 27"/>
            <p:cNvCxnSpPr>
              <a:cxnSpLocks noChangeShapeType="1"/>
              <a:stCxn id="35847" idx="0"/>
              <a:endCxn id="35845" idx="3"/>
            </p:cNvCxnSpPr>
            <p:nvPr/>
          </p:nvCxnSpPr>
          <p:spPr bwMode="auto">
            <a:xfrm flipH="1" flipV="1">
              <a:off x="4884" y="6672"/>
              <a:ext cx="2361" cy="1588"/>
            </a:xfrm>
            <a:prstGeom prst="straightConnector1">
              <a:avLst/>
            </a:prstGeom>
            <a:noFill/>
            <a:ln w="9525">
              <a:solidFill>
                <a:srgbClr val="000000"/>
              </a:solidFill>
              <a:round/>
              <a:headEnd type="oval" w="med" len="med"/>
              <a:tailEnd type="oval" w="med" len="med"/>
            </a:ln>
          </p:spPr>
        </p:cxnSp>
      </p:grpSp>
      <p:grpSp>
        <p:nvGrpSpPr>
          <p:cNvPr id="35854" name="Group 28"/>
          <p:cNvGrpSpPr>
            <a:grpSpLocks/>
          </p:cNvGrpSpPr>
          <p:nvPr/>
        </p:nvGrpSpPr>
        <p:grpSpPr bwMode="auto">
          <a:xfrm>
            <a:off x="3108325" y="2849563"/>
            <a:ext cx="2806700" cy="1909762"/>
            <a:chOff x="5202" y="6672"/>
            <a:chExt cx="2337" cy="1589"/>
          </a:xfrm>
        </p:grpSpPr>
        <p:sp>
          <p:nvSpPr>
            <p:cNvPr id="35865" name="Text Box 29"/>
            <p:cNvSpPr txBox="1">
              <a:spLocks noChangeArrowheads="1"/>
            </p:cNvSpPr>
            <p:nvPr/>
          </p:nvSpPr>
          <p:spPr bwMode="auto">
            <a:xfrm>
              <a:off x="6293" y="6980"/>
              <a:ext cx="380" cy="356"/>
            </a:xfrm>
            <a:prstGeom prst="rect">
              <a:avLst/>
            </a:prstGeom>
            <a:solidFill>
              <a:srgbClr val="FFFFFF"/>
            </a:solidFill>
            <a:ln w="9525">
              <a:noFill/>
              <a:miter lim="800000"/>
              <a:headEnd/>
              <a:tailEnd/>
            </a:ln>
          </p:spPr>
          <p:txBody>
            <a:bodyPr/>
            <a:lstStyle/>
            <a:p>
              <a:r>
                <a:rPr lang="ru-RU"/>
                <a:t>4</a:t>
              </a:r>
              <a:endParaRPr lang="uk-UA"/>
            </a:p>
          </p:txBody>
        </p:sp>
        <p:cxnSp>
          <p:nvCxnSpPr>
            <p:cNvPr id="35866" name="AutoShape 30"/>
            <p:cNvCxnSpPr>
              <a:cxnSpLocks noChangeShapeType="1"/>
              <a:stCxn id="35843" idx="1"/>
              <a:endCxn id="35848" idx="0"/>
            </p:cNvCxnSpPr>
            <p:nvPr/>
          </p:nvCxnSpPr>
          <p:spPr bwMode="auto">
            <a:xfrm flipH="1">
              <a:off x="5202" y="6672"/>
              <a:ext cx="2337" cy="1589"/>
            </a:xfrm>
            <a:prstGeom prst="straightConnector1">
              <a:avLst/>
            </a:prstGeom>
            <a:noFill/>
            <a:ln w="9525">
              <a:solidFill>
                <a:srgbClr val="000000"/>
              </a:solidFill>
              <a:round/>
              <a:headEnd type="oval" w="med" len="med"/>
              <a:tailEnd type="oval" w="med" len="med"/>
            </a:ln>
          </p:spPr>
        </p:cxnSp>
      </p:grpSp>
      <p:grpSp>
        <p:nvGrpSpPr>
          <p:cNvPr id="35855" name="Group 31"/>
          <p:cNvGrpSpPr>
            <a:grpSpLocks/>
          </p:cNvGrpSpPr>
          <p:nvPr/>
        </p:nvGrpSpPr>
        <p:grpSpPr bwMode="auto">
          <a:xfrm>
            <a:off x="3108325" y="4756150"/>
            <a:ext cx="2452688" cy="512763"/>
            <a:chOff x="5202" y="8260"/>
            <a:chExt cx="2043" cy="426"/>
          </a:xfrm>
        </p:grpSpPr>
        <p:sp>
          <p:nvSpPr>
            <p:cNvPr id="35863" name="Text Box 32"/>
            <p:cNvSpPr txBox="1">
              <a:spLocks noChangeArrowheads="1"/>
            </p:cNvSpPr>
            <p:nvPr/>
          </p:nvSpPr>
          <p:spPr bwMode="auto">
            <a:xfrm>
              <a:off x="6027" y="8330"/>
              <a:ext cx="381" cy="356"/>
            </a:xfrm>
            <a:prstGeom prst="rect">
              <a:avLst/>
            </a:prstGeom>
            <a:solidFill>
              <a:srgbClr val="FFFFFF"/>
            </a:solidFill>
            <a:ln w="9525">
              <a:noFill/>
              <a:miter lim="800000"/>
              <a:headEnd/>
              <a:tailEnd/>
            </a:ln>
          </p:spPr>
          <p:txBody>
            <a:bodyPr/>
            <a:lstStyle/>
            <a:p>
              <a:r>
                <a:rPr lang="ru-RU"/>
                <a:t>1</a:t>
              </a:r>
              <a:endParaRPr lang="uk-UA"/>
            </a:p>
          </p:txBody>
        </p:sp>
        <p:cxnSp>
          <p:nvCxnSpPr>
            <p:cNvPr id="35864" name="AutoShape 33"/>
            <p:cNvCxnSpPr>
              <a:cxnSpLocks noChangeShapeType="1"/>
              <a:stCxn id="35847" idx="0"/>
              <a:endCxn id="35848" idx="0"/>
            </p:cNvCxnSpPr>
            <p:nvPr/>
          </p:nvCxnSpPr>
          <p:spPr bwMode="auto">
            <a:xfrm flipH="1">
              <a:off x="5202" y="8260"/>
              <a:ext cx="2043" cy="1"/>
            </a:xfrm>
            <a:prstGeom prst="straightConnector1">
              <a:avLst/>
            </a:prstGeom>
            <a:noFill/>
            <a:ln w="9525">
              <a:solidFill>
                <a:srgbClr val="000000"/>
              </a:solidFill>
              <a:round/>
              <a:headEnd type="oval" w="med" len="med"/>
              <a:tailEnd type="oval" w="med" len="med"/>
            </a:ln>
          </p:spPr>
        </p:cxnSp>
      </p:grpSp>
      <p:grpSp>
        <p:nvGrpSpPr>
          <p:cNvPr id="35856" name="Group 34"/>
          <p:cNvGrpSpPr>
            <a:grpSpLocks/>
          </p:cNvGrpSpPr>
          <p:nvPr/>
        </p:nvGrpSpPr>
        <p:grpSpPr bwMode="auto">
          <a:xfrm>
            <a:off x="5561013" y="2849563"/>
            <a:ext cx="685800" cy="1906587"/>
            <a:chOff x="7245" y="6672"/>
            <a:chExt cx="571" cy="1588"/>
          </a:xfrm>
        </p:grpSpPr>
        <p:sp>
          <p:nvSpPr>
            <p:cNvPr id="35861" name="Text Box 35"/>
            <p:cNvSpPr txBox="1">
              <a:spLocks noChangeArrowheads="1"/>
            </p:cNvSpPr>
            <p:nvPr/>
          </p:nvSpPr>
          <p:spPr bwMode="auto">
            <a:xfrm>
              <a:off x="7435" y="7395"/>
              <a:ext cx="381" cy="356"/>
            </a:xfrm>
            <a:prstGeom prst="rect">
              <a:avLst/>
            </a:prstGeom>
            <a:solidFill>
              <a:srgbClr val="FFFFFF"/>
            </a:solidFill>
            <a:ln w="9525">
              <a:noFill/>
              <a:miter lim="800000"/>
              <a:headEnd/>
              <a:tailEnd/>
            </a:ln>
          </p:spPr>
          <p:txBody>
            <a:bodyPr/>
            <a:lstStyle/>
            <a:p>
              <a:r>
                <a:rPr lang="ru-RU"/>
                <a:t>4</a:t>
              </a:r>
              <a:endParaRPr lang="uk-UA"/>
            </a:p>
          </p:txBody>
        </p:sp>
        <p:cxnSp>
          <p:nvCxnSpPr>
            <p:cNvPr id="35862" name="AutoShape 36"/>
            <p:cNvCxnSpPr>
              <a:cxnSpLocks noChangeShapeType="1"/>
              <a:stCxn id="35843" idx="1"/>
              <a:endCxn id="35847" idx="0"/>
            </p:cNvCxnSpPr>
            <p:nvPr/>
          </p:nvCxnSpPr>
          <p:spPr bwMode="auto">
            <a:xfrm flipH="1">
              <a:off x="7245" y="6672"/>
              <a:ext cx="294" cy="1588"/>
            </a:xfrm>
            <a:prstGeom prst="straightConnector1">
              <a:avLst/>
            </a:prstGeom>
            <a:noFill/>
            <a:ln w="9525">
              <a:solidFill>
                <a:srgbClr val="000000"/>
              </a:solidFill>
              <a:round/>
              <a:headEnd type="oval" w="med" len="med"/>
              <a:tailEnd type="oval" w="med" len="med"/>
            </a:ln>
          </p:spPr>
        </p:cxnSp>
      </p:grpSp>
      <p:grpSp>
        <p:nvGrpSpPr>
          <p:cNvPr id="35857" name="Group 37"/>
          <p:cNvGrpSpPr>
            <a:grpSpLocks/>
          </p:cNvGrpSpPr>
          <p:nvPr/>
        </p:nvGrpSpPr>
        <p:grpSpPr bwMode="auto">
          <a:xfrm>
            <a:off x="2420938" y="2849563"/>
            <a:ext cx="687387" cy="1909762"/>
            <a:chOff x="4630" y="6672"/>
            <a:chExt cx="572" cy="1589"/>
          </a:xfrm>
        </p:grpSpPr>
        <p:sp>
          <p:nvSpPr>
            <p:cNvPr id="35859" name="Text Box 38"/>
            <p:cNvSpPr txBox="1">
              <a:spLocks noChangeArrowheads="1"/>
            </p:cNvSpPr>
            <p:nvPr/>
          </p:nvSpPr>
          <p:spPr bwMode="auto">
            <a:xfrm>
              <a:off x="4630" y="7395"/>
              <a:ext cx="381" cy="356"/>
            </a:xfrm>
            <a:prstGeom prst="rect">
              <a:avLst/>
            </a:prstGeom>
            <a:solidFill>
              <a:srgbClr val="FFFFFF"/>
            </a:solidFill>
            <a:ln w="9525">
              <a:noFill/>
              <a:miter lim="800000"/>
              <a:headEnd/>
              <a:tailEnd/>
            </a:ln>
          </p:spPr>
          <p:txBody>
            <a:bodyPr/>
            <a:lstStyle/>
            <a:p>
              <a:r>
                <a:rPr lang="ru-RU"/>
                <a:t>3</a:t>
              </a:r>
              <a:endParaRPr lang="uk-UA"/>
            </a:p>
          </p:txBody>
        </p:sp>
        <p:cxnSp>
          <p:nvCxnSpPr>
            <p:cNvPr id="35860" name="AutoShape 39"/>
            <p:cNvCxnSpPr>
              <a:cxnSpLocks noChangeShapeType="1"/>
              <a:stCxn id="35845" idx="3"/>
              <a:endCxn id="35848" idx="0"/>
            </p:cNvCxnSpPr>
            <p:nvPr/>
          </p:nvCxnSpPr>
          <p:spPr bwMode="auto">
            <a:xfrm>
              <a:off x="4884" y="6672"/>
              <a:ext cx="318" cy="1589"/>
            </a:xfrm>
            <a:prstGeom prst="straightConnector1">
              <a:avLst/>
            </a:prstGeom>
            <a:noFill/>
            <a:ln w="9525">
              <a:solidFill>
                <a:srgbClr val="000000"/>
              </a:solidFill>
              <a:round/>
              <a:headEnd type="oval" w="med" len="med"/>
              <a:tailEnd type="oval" w="med" len="med"/>
            </a:ln>
          </p:spPr>
        </p:cxnSp>
      </p:grpSp>
      <p:sp>
        <p:nvSpPr>
          <p:cNvPr id="35858" name="Rectangle 42"/>
          <p:cNvSpPr>
            <a:spLocks noChangeArrowheads="1"/>
          </p:cNvSpPr>
          <p:nvPr/>
        </p:nvSpPr>
        <p:spPr bwMode="auto">
          <a:xfrm>
            <a:off x="684213" y="549275"/>
            <a:ext cx="1470025" cy="457200"/>
          </a:xfrm>
          <a:prstGeom prst="rect">
            <a:avLst/>
          </a:prstGeom>
          <a:noFill/>
          <a:ln w="12700">
            <a:noFill/>
            <a:miter lim="800000"/>
            <a:headEnd type="none" w="sm" len="sm"/>
            <a:tailEnd type="none" w="sm" len="sm"/>
          </a:ln>
        </p:spPr>
        <p:txBody>
          <a:bodyPr wrap="none" anchor="ctr">
            <a:spAutoFit/>
          </a:bodyPr>
          <a:lstStyle/>
          <a:p>
            <a:pPr algn="just" eaLnBrk="0" hangingPunct="0"/>
            <a:r>
              <a:rPr lang="uk-UA"/>
              <a:t>вартість 0</a:t>
            </a:r>
          </a:p>
        </p:txBody>
      </p:sp>
      <p:sp>
        <p:nvSpPr>
          <p:cNvPr id="39"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ChangeAspect="1" noChangeArrowheads="1"/>
          </p:cNvSpPr>
          <p:nvPr/>
        </p:nvSpPr>
        <p:spPr bwMode="auto">
          <a:xfrm>
            <a:off x="2268538" y="1196975"/>
            <a:ext cx="4103687" cy="4071938"/>
          </a:xfrm>
          <a:prstGeom prst="rect">
            <a:avLst/>
          </a:prstGeom>
          <a:noFill/>
          <a:ln w="9525">
            <a:noFill/>
            <a:miter lim="800000"/>
            <a:headEnd/>
            <a:tailEnd/>
          </a:ln>
        </p:spPr>
        <p:txBody>
          <a:bodyPr/>
          <a:lstStyle/>
          <a:p>
            <a:endParaRPr lang="en-GB"/>
          </a:p>
        </p:txBody>
      </p:sp>
      <p:sp>
        <p:nvSpPr>
          <p:cNvPr id="36867" name="Text Box 3"/>
          <p:cNvSpPr txBox="1">
            <a:spLocks noChangeArrowheads="1"/>
          </p:cNvSpPr>
          <p:nvPr/>
        </p:nvSpPr>
        <p:spPr bwMode="auto">
          <a:xfrm>
            <a:off x="5915025" y="2636838"/>
            <a:ext cx="457200" cy="427037"/>
          </a:xfrm>
          <a:prstGeom prst="rect">
            <a:avLst/>
          </a:prstGeom>
          <a:solidFill>
            <a:srgbClr val="FFFFFF"/>
          </a:solidFill>
          <a:ln w="9525">
            <a:noFill/>
            <a:miter lim="800000"/>
            <a:headEnd/>
            <a:tailEnd/>
          </a:ln>
        </p:spPr>
        <p:txBody>
          <a:bodyPr/>
          <a:lstStyle/>
          <a:p>
            <a:r>
              <a:rPr lang="ru-RU" sz="3200" b="1">
                <a:solidFill>
                  <a:srgbClr val="FF0000"/>
                </a:solidFill>
              </a:rPr>
              <a:t>2</a:t>
            </a:r>
            <a:endParaRPr lang="uk-UA" sz="3200" b="1">
              <a:solidFill>
                <a:srgbClr val="FF0000"/>
              </a:solidFill>
            </a:endParaRPr>
          </a:p>
        </p:txBody>
      </p:sp>
      <p:sp>
        <p:nvSpPr>
          <p:cNvPr id="36868" name="Text Box 4"/>
          <p:cNvSpPr txBox="1">
            <a:spLocks noChangeArrowheads="1"/>
          </p:cNvSpPr>
          <p:nvPr/>
        </p:nvSpPr>
        <p:spPr bwMode="auto">
          <a:xfrm>
            <a:off x="4098925" y="1196975"/>
            <a:ext cx="457200" cy="576263"/>
          </a:xfrm>
          <a:prstGeom prst="rect">
            <a:avLst/>
          </a:prstGeom>
          <a:solidFill>
            <a:srgbClr val="FFFFFF"/>
          </a:solidFill>
          <a:ln w="9525">
            <a:noFill/>
            <a:miter lim="800000"/>
            <a:headEnd/>
            <a:tailEnd/>
          </a:ln>
        </p:spPr>
        <p:txBody>
          <a:bodyPr bIns="82800"/>
          <a:lstStyle/>
          <a:p>
            <a:r>
              <a:rPr lang="ru-RU" sz="3200" b="1">
                <a:solidFill>
                  <a:srgbClr val="FF0000"/>
                </a:solidFill>
              </a:rPr>
              <a:t>1</a:t>
            </a:r>
            <a:endParaRPr lang="uk-UA" sz="3200"/>
          </a:p>
        </p:txBody>
      </p:sp>
      <p:sp>
        <p:nvSpPr>
          <p:cNvPr id="36869" name="Text Box 5"/>
          <p:cNvSpPr txBox="1">
            <a:spLocks noChangeArrowheads="1"/>
          </p:cNvSpPr>
          <p:nvPr/>
        </p:nvSpPr>
        <p:spPr bwMode="auto">
          <a:xfrm>
            <a:off x="2268538" y="2636838"/>
            <a:ext cx="457200" cy="427037"/>
          </a:xfrm>
          <a:prstGeom prst="rect">
            <a:avLst/>
          </a:prstGeom>
          <a:solidFill>
            <a:srgbClr val="FFFFFF"/>
          </a:solidFill>
          <a:ln w="9525">
            <a:noFill/>
            <a:miter lim="800000"/>
            <a:headEnd/>
            <a:tailEnd/>
          </a:ln>
        </p:spPr>
        <p:txBody>
          <a:bodyPr/>
          <a:lstStyle/>
          <a:p>
            <a:r>
              <a:rPr lang="ru-RU" sz="3200" b="1"/>
              <a:t>5</a:t>
            </a:r>
            <a:endParaRPr lang="uk-UA" sz="3200"/>
          </a:p>
        </p:txBody>
      </p:sp>
      <p:sp>
        <p:nvSpPr>
          <p:cNvPr id="36870" name="Text Box 9"/>
          <p:cNvSpPr txBox="1">
            <a:spLocks noChangeArrowheads="1"/>
          </p:cNvSpPr>
          <p:nvPr/>
        </p:nvSpPr>
        <p:spPr bwMode="auto">
          <a:xfrm>
            <a:off x="5332413" y="4756150"/>
            <a:ext cx="457200" cy="428625"/>
          </a:xfrm>
          <a:prstGeom prst="rect">
            <a:avLst/>
          </a:prstGeom>
          <a:solidFill>
            <a:srgbClr val="FFFFFF"/>
          </a:solidFill>
          <a:ln w="9525">
            <a:noFill/>
            <a:miter lim="800000"/>
            <a:headEnd/>
            <a:tailEnd/>
          </a:ln>
        </p:spPr>
        <p:txBody>
          <a:bodyPr/>
          <a:lstStyle/>
          <a:p>
            <a:r>
              <a:rPr lang="ru-RU" sz="3200" b="1"/>
              <a:t>3</a:t>
            </a:r>
            <a:endParaRPr lang="uk-UA" sz="3200"/>
          </a:p>
        </p:txBody>
      </p:sp>
      <p:sp>
        <p:nvSpPr>
          <p:cNvPr id="36871" name="Text Box 10"/>
          <p:cNvSpPr txBox="1">
            <a:spLocks noChangeArrowheads="1"/>
          </p:cNvSpPr>
          <p:nvPr/>
        </p:nvSpPr>
        <p:spPr bwMode="auto">
          <a:xfrm>
            <a:off x="2878138" y="4759325"/>
            <a:ext cx="457200" cy="428625"/>
          </a:xfrm>
          <a:prstGeom prst="rect">
            <a:avLst/>
          </a:prstGeom>
          <a:solidFill>
            <a:srgbClr val="FFFFFF"/>
          </a:solidFill>
          <a:ln w="9525">
            <a:noFill/>
            <a:miter lim="800000"/>
            <a:headEnd/>
            <a:tailEnd/>
          </a:ln>
        </p:spPr>
        <p:txBody>
          <a:bodyPr/>
          <a:lstStyle/>
          <a:p>
            <a:r>
              <a:rPr lang="ru-RU" sz="3200" b="1"/>
              <a:t>4</a:t>
            </a:r>
            <a:endParaRPr lang="uk-UA" sz="3200"/>
          </a:p>
        </p:txBody>
      </p:sp>
      <p:grpSp>
        <p:nvGrpSpPr>
          <p:cNvPr id="36872" name="Group 11"/>
          <p:cNvGrpSpPr>
            <a:grpSpLocks/>
          </p:cNvGrpSpPr>
          <p:nvPr/>
        </p:nvGrpSpPr>
        <p:grpSpPr bwMode="auto">
          <a:xfrm>
            <a:off x="2725738" y="2370138"/>
            <a:ext cx="3189287" cy="481012"/>
            <a:chOff x="4884" y="6272"/>
            <a:chExt cx="2655" cy="401"/>
          </a:xfrm>
        </p:grpSpPr>
        <p:sp>
          <p:nvSpPr>
            <p:cNvPr id="36883" name="Text Box 12"/>
            <p:cNvSpPr txBox="1">
              <a:spLocks noChangeArrowheads="1"/>
            </p:cNvSpPr>
            <p:nvPr/>
          </p:nvSpPr>
          <p:spPr bwMode="auto">
            <a:xfrm>
              <a:off x="6027" y="6272"/>
              <a:ext cx="381" cy="356"/>
            </a:xfrm>
            <a:prstGeom prst="rect">
              <a:avLst/>
            </a:prstGeom>
            <a:solidFill>
              <a:srgbClr val="FFFFFF"/>
            </a:solidFill>
            <a:ln w="9525">
              <a:noFill/>
              <a:miter lim="800000"/>
              <a:headEnd/>
              <a:tailEnd/>
            </a:ln>
          </p:spPr>
          <p:txBody>
            <a:bodyPr/>
            <a:lstStyle/>
            <a:p>
              <a:r>
                <a:rPr lang="ru-RU"/>
                <a:t>3</a:t>
              </a:r>
              <a:endParaRPr lang="uk-UA"/>
            </a:p>
          </p:txBody>
        </p:sp>
        <p:cxnSp>
          <p:nvCxnSpPr>
            <p:cNvPr id="36884" name="AutoShape 13"/>
            <p:cNvCxnSpPr>
              <a:cxnSpLocks noChangeShapeType="1"/>
              <a:stCxn id="36867" idx="1"/>
              <a:endCxn id="36869" idx="3"/>
            </p:cNvCxnSpPr>
            <p:nvPr/>
          </p:nvCxnSpPr>
          <p:spPr bwMode="auto">
            <a:xfrm flipH="1">
              <a:off x="4884" y="6672"/>
              <a:ext cx="2655" cy="1"/>
            </a:xfrm>
            <a:prstGeom prst="straightConnector1">
              <a:avLst/>
            </a:prstGeom>
            <a:noFill/>
            <a:ln w="9525">
              <a:solidFill>
                <a:srgbClr val="000000"/>
              </a:solidFill>
              <a:round/>
              <a:headEnd type="oval" w="med" len="med"/>
              <a:tailEnd type="oval" w="med" len="med"/>
            </a:ln>
          </p:spPr>
        </p:cxnSp>
      </p:grpSp>
      <p:grpSp>
        <p:nvGrpSpPr>
          <p:cNvPr id="36873" name="Group 14"/>
          <p:cNvGrpSpPr>
            <a:grpSpLocks/>
          </p:cNvGrpSpPr>
          <p:nvPr/>
        </p:nvGrpSpPr>
        <p:grpSpPr bwMode="auto">
          <a:xfrm>
            <a:off x="4327525" y="1789113"/>
            <a:ext cx="1587500" cy="1060450"/>
            <a:chOff x="4289" y="2297"/>
            <a:chExt cx="1717" cy="1148"/>
          </a:xfrm>
        </p:grpSpPr>
        <p:sp>
          <p:nvSpPr>
            <p:cNvPr id="36881" name="Text Box 15"/>
            <p:cNvSpPr txBox="1">
              <a:spLocks noChangeArrowheads="1"/>
            </p:cNvSpPr>
            <p:nvPr/>
          </p:nvSpPr>
          <p:spPr bwMode="auto">
            <a:xfrm>
              <a:off x="5166" y="2465"/>
              <a:ext cx="495" cy="461"/>
            </a:xfrm>
            <a:prstGeom prst="rect">
              <a:avLst/>
            </a:prstGeom>
            <a:solidFill>
              <a:srgbClr val="FFFFFF"/>
            </a:solidFill>
            <a:ln w="9525">
              <a:noFill/>
              <a:miter lim="800000"/>
              <a:headEnd/>
              <a:tailEnd/>
            </a:ln>
          </p:spPr>
          <p:txBody>
            <a:bodyPr/>
            <a:lstStyle/>
            <a:p>
              <a:r>
                <a:rPr lang="ru-RU"/>
                <a:t>1</a:t>
              </a:r>
              <a:endParaRPr lang="uk-UA"/>
            </a:p>
          </p:txBody>
        </p:sp>
        <p:cxnSp>
          <p:nvCxnSpPr>
            <p:cNvPr id="36882" name="AutoShape 16"/>
            <p:cNvCxnSpPr>
              <a:cxnSpLocks noChangeShapeType="1"/>
              <a:stCxn id="36867" idx="1"/>
              <a:endCxn id="36868" idx="2"/>
            </p:cNvCxnSpPr>
            <p:nvPr/>
          </p:nvCxnSpPr>
          <p:spPr bwMode="auto">
            <a:xfrm flipH="1" flipV="1">
              <a:off x="4289" y="2297"/>
              <a:ext cx="1717" cy="1148"/>
            </a:xfrm>
            <a:prstGeom prst="straightConnector1">
              <a:avLst/>
            </a:prstGeom>
            <a:noFill/>
            <a:ln w="38100">
              <a:solidFill>
                <a:srgbClr val="000000"/>
              </a:solidFill>
              <a:round/>
              <a:headEnd type="oval" w="med" len="med"/>
              <a:tailEnd type="oval" w="med" len="med"/>
            </a:ln>
          </p:spPr>
        </p:cxnSp>
      </p:grpSp>
      <p:grpSp>
        <p:nvGrpSpPr>
          <p:cNvPr id="36874" name="Group 26"/>
          <p:cNvGrpSpPr>
            <a:grpSpLocks/>
          </p:cNvGrpSpPr>
          <p:nvPr/>
        </p:nvGrpSpPr>
        <p:grpSpPr bwMode="auto">
          <a:xfrm>
            <a:off x="3108325" y="2849563"/>
            <a:ext cx="2806700" cy="1909762"/>
            <a:chOff x="5202" y="6672"/>
            <a:chExt cx="2337" cy="1589"/>
          </a:xfrm>
        </p:grpSpPr>
        <p:sp>
          <p:nvSpPr>
            <p:cNvPr id="36879" name="Text Box 27"/>
            <p:cNvSpPr txBox="1">
              <a:spLocks noChangeArrowheads="1"/>
            </p:cNvSpPr>
            <p:nvPr/>
          </p:nvSpPr>
          <p:spPr bwMode="auto">
            <a:xfrm>
              <a:off x="6293" y="6980"/>
              <a:ext cx="380" cy="356"/>
            </a:xfrm>
            <a:prstGeom prst="rect">
              <a:avLst/>
            </a:prstGeom>
            <a:solidFill>
              <a:srgbClr val="FFFFFF"/>
            </a:solidFill>
            <a:ln w="9525">
              <a:noFill/>
              <a:miter lim="800000"/>
              <a:headEnd/>
              <a:tailEnd/>
            </a:ln>
          </p:spPr>
          <p:txBody>
            <a:bodyPr/>
            <a:lstStyle/>
            <a:p>
              <a:r>
                <a:rPr lang="ru-RU"/>
                <a:t>4</a:t>
              </a:r>
              <a:endParaRPr lang="uk-UA"/>
            </a:p>
          </p:txBody>
        </p:sp>
        <p:cxnSp>
          <p:nvCxnSpPr>
            <p:cNvPr id="36880" name="AutoShape 28"/>
            <p:cNvCxnSpPr>
              <a:cxnSpLocks noChangeShapeType="1"/>
              <a:stCxn id="36867" idx="1"/>
              <a:endCxn id="36871" idx="0"/>
            </p:cNvCxnSpPr>
            <p:nvPr/>
          </p:nvCxnSpPr>
          <p:spPr bwMode="auto">
            <a:xfrm flipH="1">
              <a:off x="5202" y="6672"/>
              <a:ext cx="2337" cy="1589"/>
            </a:xfrm>
            <a:prstGeom prst="straightConnector1">
              <a:avLst/>
            </a:prstGeom>
            <a:noFill/>
            <a:ln w="9525">
              <a:solidFill>
                <a:srgbClr val="000000"/>
              </a:solidFill>
              <a:round/>
              <a:headEnd type="oval" w="med" len="med"/>
              <a:tailEnd type="oval" w="med" len="med"/>
            </a:ln>
          </p:spPr>
        </p:cxnSp>
      </p:grpSp>
      <p:grpSp>
        <p:nvGrpSpPr>
          <p:cNvPr id="36875" name="Group 32"/>
          <p:cNvGrpSpPr>
            <a:grpSpLocks/>
          </p:cNvGrpSpPr>
          <p:nvPr/>
        </p:nvGrpSpPr>
        <p:grpSpPr bwMode="auto">
          <a:xfrm>
            <a:off x="5561013" y="2849563"/>
            <a:ext cx="685800" cy="1906587"/>
            <a:chOff x="7245" y="6672"/>
            <a:chExt cx="571" cy="1588"/>
          </a:xfrm>
        </p:grpSpPr>
        <p:sp>
          <p:nvSpPr>
            <p:cNvPr id="36877" name="Text Box 33"/>
            <p:cNvSpPr txBox="1">
              <a:spLocks noChangeArrowheads="1"/>
            </p:cNvSpPr>
            <p:nvPr/>
          </p:nvSpPr>
          <p:spPr bwMode="auto">
            <a:xfrm>
              <a:off x="7435" y="7395"/>
              <a:ext cx="381" cy="356"/>
            </a:xfrm>
            <a:prstGeom prst="rect">
              <a:avLst/>
            </a:prstGeom>
            <a:solidFill>
              <a:srgbClr val="FFFFFF"/>
            </a:solidFill>
            <a:ln w="9525">
              <a:noFill/>
              <a:miter lim="800000"/>
              <a:headEnd/>
              <a:tailEnd/>
            </a:ln>
          </p:spPr>
          <p:txBody>
            <a:bodyPr/>
            <a:lstStyle/>
            <a:p>
              <a:r>
                <a:rPr lang="ru-RU"/>
                <a:t>4</a:t>
              </a:r>
              <a:endParaRPr lang="uk-UA"/>
            </a:p>
          </p:txBody>
        </p:sp>
        <p:cxnSp>
          <p:nvCxnSpPr>
            <p:cNvPr id="36878" name="AutoShape 34"/>
            <p:cNvCxnSpPr>
              <a:cxnSpLocks noChangeShapeType="1"/>
              <a:stCxn id="36867" idx="1"/>
              <a:endCxn id="36870" idx="0"/>
            </p:cNvCxnSpPr>
            <p:nvPr/>
          </p:nvCxnSpPr>
          <p:spPr bwMode="auto">
            <a:xfrm flipH="1">
              <a:off x="7245" y="6672"/>
              <a:ext cx="294" cy="1588"/>
            </a:xfrm>
            <a:prstGeom prst="straightConnector1">
              <a:avLst/>
            </a:prstGeom>
            <a:noFill/>
            <a:ln w="9525">
              <a:solidFill>
                <a:srgbClr val="000000"/>
              </a:solidFill>
              <a:round/>
              <a:headEnd type="oval" w="med" len="med"/>
              <a:tailEnd type="oval" w="med" len="med"/>
            </a:ln>
          </p:spPr>
        </p:cxnSp>
      </p:grpSp>
      <p:sp>
        <p:nvSpPr>
          <p:cNvPr id="36876" name="Rectangle 38"/>
          <p:cNvSpPr>
            <a:spLocks noChangeArrowheads="1"/>
          </p:cNvSpPr>
          <p:nvPr/>
        </p:nvSpPr>
        <p:spPr bwMode="auto">
          <a:xfrm>
            <a:off x="684213" y="549275"/>
            <a:ext cx="1470025" cy="457200"/>
          </a:xfrm>
          <a:prstGeom prst="rect">
            <a:avLst/>
          </a:prstGeom>
          <a:noFill/>
          <a:ln w="12700">
            <a:noFill/>
            <a:miter lim="800000"/>
            <a:headEnd type="none" w="sm" len="sm"/>
            <a:tailEnd type="none" w="sm" len="sm"/>
          </a:ln>
        </p:spPr>
        <p:txBody>
          <a:bodyPr wrap="none" anchor="ctr">
            <a:spAutoFit/>
          </a:bodyPr>
          <a:lstStyle/>
          <a:p>
            <a:pPr algn="just" eaLnBrk="0" hangingPunct="0"/>
            <a:r>
              <a:rPr lang="uk-UA"/>
              <a:t>вартість 1</a:t>
            </a:r>
          </a:p>
        </p:txBody>
      </p:sp>
      <p:sp>
        <p:nvSpPr>
          <p:cNvPr id="2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ChangeAspect="1" noChangeArrowheads="1"/>
          </p:cNvSpPr>
          <p:nvPr/>
        </p:nvSpPr>
        <p:spPr bwMode="auto">
          <a:xfrm>
            <a:off x="2268538" y="1196975"/>
            <a:ext cx="4103687" cy="4071938"/>
          </a:xfrm>
          <a:prstGeom prst="rect">
            <a:avLst/>
          </a:prstGeom>
          <a:noFill/>
          <a:ln w="9525">
            <a:noFill/>
            <a:miter lim="800000"/>
            <a:headEnd/>
            <a:tailEnd/>
          </a:ln>
        </p:spPr>
        <p:txBody>
          <a:bodyPr/>
          <a:lstStyle/>
          <a:p>
            <a:endParaRPr lang="en-GB"/>
          </a:p>
        </p:txBody>
      </p:sp>
      <p:sp>
        <p:nvSpPr>
          <p:cNvPr id="37891" name="Text Box 3"/>
          <p:cNvSpPr txBox="1">
            <a:spLocks noChangeArrowheads="1"/>
          </p:cNvSpPr>
          <p:nvPr/>
        </p:nvSpPr>
        <p:spPr bwMode="auto">
          <a:xfrm>
            <a:off x="5940425" y="2636838"/>
            <a:ext cx="457200" cy="427037"/>
          </a:xfrm>
          <a:prstGeom prst="rect">
            <a:avLst/>
          </a:prstGeom>
          <a:solidFill>
            <a:srgbClr val="FFFFFF"/>
          </a:solidFill>
          <a:ln w="9525">
            <a:noFill/>
            <a:miter lim="800000"/>
            <a:headEnd/>
            <a:tailEnd/>
          </a:ln>
        </p:spPr>
        <p:txBody>
          <a:bodyPr/>
          <a:lstStyle/>
          <a:p>
            <a:r>
              <a:rPr lang="ru-RU" sz="3200" b="1">
                <a:solidFill>
                  <a:srgbClr val="FF0000"/>
                </a:solidFill>
              </a:rPr>
              <a:t>2</a:t>
            </a:r>
            <a:endParaRPr lang="uk-UA" sz="3200" b="1">
              <a:solidFill>
                <a:srgbClr val="FF0000"/>
              </a:solidFill>
            </a:endParaRPr>
          </a:p>
        </p:txBody>
      </p:sp>
      <p:sp>
        <p:nvSpPr>
          <p:cNvPr id="37892" name="Text Box 4"/>
          <p:cNvSpPr txBox="1">
            <a:spLocks noChangeArrowheads="1"/>
          </p:cNvSpPr>
          <p:nvPr/>
        </p:nvSpPr>
        <p:spPr bwMode="auto">
          <a:xfrm>
            <a:off x="4098925" y="1196975"/>
            <a:ext cx="457200" cy="576263"/>
          </a:xfrm>
          <a:prstGeom prst="rect">
            <a:avLst/>
          </a:prstGeom>
          <a:solidFill>
            <a:srgbClr val="FFFFFF"/>
          </a:solidFill>
          <a:ln w="9525">
            <a:noFill/>
            <a:miter lim="800000"/>
            <a:headEnd/>
            <a:tailEnd/>
          </a:ln>
        </p:spPr>
        <p:txBody>
          <a:bodyPr bIns="82800"/>
          <a:lstStyle/>
          <a:p>
            <a:r>
              <a:rPr lang="ru-RU" sz="3200" b="1">
                <a:solidFill>
                  <a:srgbClr val="FF0000"/>
                </a:solidFill>
              </a:rPr>
              <a:t>1</a:t>
            </a:r>
            <a:endParaRPr lang="uk-UA" sz="3200"/>
          </a:p>
        </p:txBody>
      </p:sp>
      <p:sp>
        <p:nvSpPr>
          <p:cNvPr id="37893" name="Text Box 5"/>
          <p:cNvSpPr txBox="1">
            <a:spLocks noChangeArrowheads="1"/>
          </p:cNvSpPr>
          <p:nvPr/>
        </p:nvSpPr>
        <p:spPr bwMode="auto">
          <a:xfrm>
            <a:off x="2268538" y="2636838"/>
            <a:ext cx="457200" cy="427037"/>
          </a:xfrm>
          <a:prstGeom prst="rect">
            <a:avLst/>
          </a:prstGeom>
          <a:solidFill>
            <a:srgbClr val="FFFFFF"/>
          </a:solidFill>
          <a:ln w="9525">
            <a:noFill/>
            <a:miter lim="800000"/>
            <a:headEnd/>
            <a:tailEnd/>
          </a:ln>
        </p:spPr>
        <p:txBody>
          <a:bodyPr/>
          <a:lstStyle/>
          <a:p>
            <a:r>
              <a:rPr lang="ru-RU" sz="3200" b="1">
                <a:solidFill>
                  <a:srgbClr val="FF0000"/>
                </a:solidFill>
              </a:rPr>
              <a:t>5</a:t>
            </a:r>
            <a:endParaRPr lang="uk-UA" sz="3200" b="1">
              <a:solidFill>
                <a:srgbClr val="FF0000"/>
              </a:solidFill>
            </a:endParaRPr>
          </a:p>
        </p:txBody>
      </p:sp>
      <p:sp>
        <p:nvSpPr>
          <p:cNvPr id="37894" name="Text Box 9"/>
          <p:cNvSpPr txBox="1">
            <a:spLocks noChangeArrowheads="1"/>
          </p:cNvSpPr>
          <p:nvPr/>
        </p:nvSpPr>
        <p:spPr bwMode="auto">
          <a:xfrm>
            <a:off x="5332413" y="4756150"/>
            <a:ext cx="457200" cy="428625"/>
          </a:xfrm>
          <a:prstGeom prst="rect">
            <a:avLst/>
          </a:prstGeom>
          <a:solidFill>
            <a:srgbClr val="FFFFFF"/>
          </a:solidFill>
          <a:ln w="9525">
            <a:noFill/>
            <a:miter lim="800000"/>
            <a:headEnd/>
            <a:tailEnd/>
          </a:ln>
        </p:spPr>
        <p:txBody>
          <a:bodyPr/>
          <a:lstStyle/>
          <a:p>
            <a:r>
              <a:rPr lang="ru-RU" sz="3200" b="1"/>
              <a:t>3</a:t>
            </a:r>
            <a:endParaRPr lang="uk-UA" sz="3200"/>
          </a:p>
        </p:txBody>
      </p:sp>
      <p:sp>
        <p:nvSpPr>
          <p:cNvPr id="37895" name="Text Box 10"/>
          <p:cNvSpPr txBox="1">
            <a:spLocks noChangeArrowheads="1"/>
          </p:cNvSpPr>
          <p:nvPr/>
        </p:nvSpPr>
        <p:spPr bwMode="auto">
          <a:xfrm>
            <a:off x="2878138" y="4759325"/>
            <a:ext cx="457200" cy="428625"/>
          </a:xfrm>
          <a:prstGeom prst="rect">
            <a:avLst/>
          </a:prstGeom>
          <a:solidFill>
            <a:srgbClr val="FFFFFF"/>
          </a:solidFill>
          <a:ln w="9525">
            <a:noFill/>
            <a:miter lim="800000"/>
            <a:headEnd/>
            <a:tailEnd/>
          </a:ln>
        </p:spPr>
        <p:txBody>
          <a:bodyPr/>
          <a:lstStyle/>
          <a:p>
            <a:r>
              <a:rPr lang="ru-RU" sz="3200" b="1"/>
              <a:t>4</a:t>
            </a:r>
            <a:endParaRPr lang="uk-UA" sz="3200"/>
          </a:p>
        </p:txBody>
      </p:sp>
      <p:grpSp>
        <p:nvGrpSpPr>
          <p:cNvPr id="37896" name="Group 11"/>
          <p:cNvGrpSpPr>
            <a:grpSpLocks/>
          </p:cNvGrpSpPr>
          <p:nvPr/>
        </p:nvGrpSpPr>
        <p:grpSpPr bwMode="auto">
          <a:xfrm>
            <a:off x="2725738" y="2370138"/>
            <a:ext cx="3189287" cy="481012"/>
            <a:chOff x="4884" y="6272"/>
            <a:chExt cx="2655" cy="401"/>
          </a:xfrm>
        </p:grpSpPr>
        <p:sp>
          <p:nvSpPr>
            <p:cNvPr id="37907" name="Text Box 12"/>
            <p:cNvSpPr txBox="1">
              <a:spLocks noChangeArrowheads="1"/>
            </p:cNvSpPr>
            <p:nvPr/>
          </p:nvSpPr>
          <p:spPr bwMode="auto">
            <a:xfrm>
              <a:off x="6027" y="6272"/>
              <a:ext cx="381" cy="356"/>
            </a:xfrm>
            <a:prstGeom prst="rect">
              <a:avLst/>
            </a:prstGeom>
            <a:solidFill>
              <a:srgbClr val="FFFFFF"/>
            </a:solidFill>
            <a:ln w="9525">
              <a:noFill/>
              <a:miter lim="800000"/>
              <a:headEnd/>
              <a:tailEnd/>
            </a:ln>
          </p:spPr>
          <p:txBody>
            <a:bodyPr/>
            <a:lstStyle/>
            <a:p>
              <a:r>
                <a:rPr lang="ru-RU"/>
                <a:t>3</a:t>
              </a:r>
              <a:endParaRPr lang="uk-UA"/>
            </a:p>
          </p:txBody>
        </p:sp>
        <p:cxnSp>
          <p:nvCxnSpPr>
            <p:cNvPr id="37908" name="AutoShape 13"/>
            <p:cNvCxnSpPr>
              <a:cxnSpLocks noChangeShapeType="1"/>
              <a:stCxn id="37891" idx="1"/>
              <a:endCxn id="37893" idx="3"/>
            </p:cNvCxnSpPr>
            <p:nvPr/>
          </p:nvCxnSpPr>
          <p:spPr bwMode="auto">
            <a:xfrm flipH="1">
              <a:off x="4884" y="6672"/>
              <a:ext cx="2655" cy="1"/>
            </a:xfrm>
            <a:prstGeom prst="straightConnector1">
              <a:avLst/>
            </a:prstGeom>
            <a:noFill/>
            <a:ln w="38100">
              <a:solidFill>
                <a:srgbClr val="000000"/>
              </a:solidFill>
              <a:round/>
              <a:headEnd type="oval" w="med" len="med"/>
              <a:tailEnd type="oval" w="med" len="med"/>
            </a:ln>
          </p:spPr>
        </p:cxnSp>
      </p:grpSp>
      <p:grpSp>
        <p:nvGrpSpPr>
          <p:cNvPr id="37897" name="Group 14"/>
          <p:cNvGrpSpPr>
            <a:grpSpLocks/>
          </p:cNvGrpSpPr>
          <p:nvPr/>
        </p:nvGrpSpPr>
        <p:grpSpPr bwMode="auto">
          <a:xfrm>
            <a:off x="4327525" y="1789113"/>
            <a:ext cx="1587500" cy="1060450"/>
            <a:chOff x="4289" y="2297"/>
            <a:chExt cx="1717" cy="1148"/>
          </a:xfrm>
        </p:grpSpPr>
        <p:sp>
          <p:nvSpPr>
            <p:cNvPr id="37905" name="Text Box 15"/>
            <p:cNvSpPr txBox="1">
              <a:spLocks noChangeArrowheads="1"/>
            </p:cNvSpPr>
            <p:nvPr/>
          </p:nvSpPr>
          <p:spPr bwMode="auto">
            <a:xfrm>
              <a:off x="5166" y="2465"/>
              <a:ext cx="495" cy="461"/>
            </a:xfrm>
            <a:prstGeom prst="rect">
              <a:avLst/>
            </a:prstGeom>
            <a:solidFill>
              <a:srgbClr val="FFFFFF"/>
            </a:solidFill>
            <a:ln w="9525">
              <a:noFill/>
              <a:miter lim="800000"/>
              <a:headEnd/>
              <a:tailEnd/>
            </a:ln>
          </p:spPr>
          <p:txBody>
            <a:bodyPr/>
            <a:lstStyle/>
            <a:p>
              <a:r>
                <a:rPr lang="ru-RU"/>
                <a:t>1</a:t>
              </a:r>
              <a:endParaRPr lang="uk-UA"/>
            </a:p>
          </p:txBody>
        </p:sp>
        <p:cxnSp>
          <p:nvCxnSpPr>
            <p:cNvPr id="37906" name="AutoShape 16"/>
            <p:cNvCxnSpPr>
              <a:cxnSpLocks noChangeShapeType="1"/>
              <a:stCxn id="37891" idx="1"/>
              <a:endCxn id="37892" idx="2"/>
            </p:cNvCxnSpPr>
            <p:nvPr/>
          </p:nvCxnSpPr>
          <p:spPr bwMode="auto">
            <a:xfrm flipH="1" flipV="1">
              <a:off x="4289" y="2297"/>
              <a:ext cx="1717" cy="1148"/>
            </a:xfrm>
            <a:prstGeom prst="straightConnector1">
              <a:avLst/>
            </a:prstGeom>
            <a:noFill/>
            <a:ln w="38100">
              <a:solidFill>
                <a:srgbClr val="000000"/>
              </a:solidFill>
              <a:round/>
              <a:headEnd type="oval" w="med" len="med"/>
              <a:tailEnd type="oval" w="med" len="med"/>
            </a:ln>
          </p:spPr>
        </p:cxnSp>
      </p:grpSp>
      <p:grpSp>
        <p:nvGrpSpPr>
          <p:cNvPr id="37898" name="Group 23"/>
          <p:cNvGrpSpPr>
            <a:grpSpLocks/>
          </p:cNvGrpSpPr>
          <p:nvPr/>
        </p:nvGrpSpPr>
        <p:grpSpPr bwMode="auto">
          <a:xfrm>
            <a:off x="2725738" y="2849563"/>
            <a:ext cx="2835275" cy="1906587"/>
            <a:chOff x="4884" y="6672"/>
            <a:chExt cx="2361" cy="1588"/>
          </a:xfrm>
        </p:grpSpPr>
        <p:sp>
          <p:nvSpPr>
            <p:cNvPr id="37903" name="Text Box 24"/>
            <p:cNvSpPr txBox="1">
              <a:spLocks noChangeArrowheads="1"/>
            </p:cNvSpPr>
            <p:nvPr/>
          </p:nvSpPr>
          <p:spPr bwMode="auto">
            <a:xfrm>
              <a:off x="5750" y="6980"/>
              <a:ext cx="381" cy="356"/>
            </a:xfrm>
            <a:prstGeom prst="rect">
              <a:avLst/>
            </a:prstGeom>
            <a:solidFill>
              <a:srgbClr val="FFFFFF"/>
            </a:solidFill>
            <a:ln w="9525">
              <a:noFill/>
              <a:miter lim="800000"/>
              <a:headEnd/>
              <a:tailEnd/>
            </a:ln>
          </p:spPr>
          <p:txBody>
            <a:bodyPr/>
            <a:lstStyle/>
            <a:p>
              <a:r>
                <a:rPr lang="ru-RU"/>
                <a:t>2</a:t>
              </a:r>
              <a:endParaRPr lang="uk-UA"/>
            </a:p>
          </p:txBody>
        </p:sp>
        <p:cxnSp>
          <p:nvCxnSpPr>
            <p:cNvPr id="37904" name="AutoShape 25"/>
            <p:cNvCxnSpPr>
              <a:cxnSpLocks noChangeShapeType="1"/>
              <a:stCxn id="37894" idx="0"/>
              <a:endCxn id="37893" idx="3"/>
            </p:cNvCxnSpPr>
            <p:nvPr/>
          </p:nvCxnSpPr>
          <p:spPr bwMode="auto">
            <a:xfrm flipH="1" flipV="1">
              <a:off x="4884" y="6672"/>
              <a:ext cx="2361" cy="1588"/>
            </a:xfrm>
            <a:prstGeom prst="straightConnector1">
              <a:avLst/>
            </a:prstGeom>
            <a:noFill/>
            <a:ln w="9525">
              <a:solidFill>
                <a:srgbClr val="000000"/>
              </a:solidFill>
              <a:round/>
              <a:headEnd type="oval" w="med" len="med"/>
              <a:tailEnd type="oval" w="med" len="med"/>
            </a:ln>
          </p:spPr>
        </p:cxnSp>
      </p:grpSp>
      <p:grpSp>
        <p:nvGrpSpPr>
          <p:cNvPr id="37899" name="Group 35"/>
          <p:cNvGrpSpPr>
            <a:grpSpLocks/>
          </p:cNvGrpSpPr>
          <p:nvPr/>
        </p:nvGrpSpPr>
        <p:grpSpPr bwMode="auto">
          <a:xfrm>
            <a:off x="2420938" y="2849563"/>
            <a:ext cx="687387" cy="1909762"/>
            <a:chOff x="4630" y="6672"/>
            <a:chExt cx="572" cy="1589"/>
          </a:xfrm>
        </p:grpSpPr>
        <p:sp>
          <p:nvSpPr>
            <p:cNvPr id="37901" name="Text Box 36"/>
            <p:cNvSpPr txBox="1">
              <a:spLocks noChangeArrowheads="1"/>
            </p:cNvSpPr>
            <p:nvPr/>
          </p:nvSpPr>
          <p:spPr bwMode="auto">
            <a:xfrm>
              <a:off x="4630" y="7395"/>
              <a:ext cx="381" cy="356"/>
            </a:xfrm>
            <a:prstGeom prst="rect">
              <a:avLst/>
            </a:prstGeom>
            <a:solidFill>
              <a:srgbClr val="FFFFFF"/>
            </a:solidFill>
            <a:ln w="9525">
              <a:noFill/>
              <a:miter lim="800000"/>
              <a:headEnd/>
              <a:tailEnd/>
            </a:ln>
          </p:spPr>
          <p:txBody>
            <a:bodyPr/>
            <a:lstStyle/>
            <a:p>
              <a:r>
                <a:rPr lang="ru-RU"/>
                <a:t>3</a:t>
              </a:r>
              <a:endParaRPr lang="uk-UA"/>
            </a:p>
          </p:txBody>
        </p:sp>
        <p:cxnSp>
          <p:nvCxnSpPr>
            <p:cNvPr id="37902" name="AutoShape 37"/>
            <p:cNvCxnSpPr>
              <a:cxnSpLocks noChangeShapeType="1"/>
              <a:stCxn id="37893" idx="3"/>
              <a:endCxn id="37895" idx="0"/>
            </p:cNvCxnSpPr>
            <p:nvPr/>
          </p:nvCxnSpPr>
          <p:spPr bwMode="auto">
            <a:xfrm>
              <a:off x="4884" y="6672"/>
              <a:ext cx="318" cy="1589"/>
            </a:xfrm>
            <a:prstGeom prst="straightConnector1">
              <a:avLst/>
            </a:prstGeom>
            <a:noFill/>
            <a:ln w="9525">
              <a:solidFill>
                <a:srgbClr val="000000"/>
              </a:solidFill>
              <a:round/>
              <a:headEnd type="oval" w="med" len="med"/>
              <a:tailEnd type="oval" w="med" len="med"/>
            </a:ln>
          </p:spPr>
        </p:cxnSp>
      </p:grpSp>
      <p:sp>
        <p:nvSpPr>
          <p:cNvPr id="37900" name="Rectangle 38"/>
          <p:cNvSpPr>
            <a:spLocks noChangeArrowheads="1"/>
          </p:cNvSpPr>
          <p:nvPr/>
        </p:nvSpPr>
        <p:spPr bwMode="auto">
          <a:xfrm>
            <a:off x="684213" y="549275"/>
            <a:ext cx="1470025" cy="457200"/>
          </a:xfrm>
          <a:prstGeom prst="rect">
            <a:avLst/>
          </a:prstGeom>
          <a:noFill/>
          <a:ln w="12700">
            <a:noFill/>
            <a:miter lim="800000"/>
            <a:headEnd type="none" w="sm" len="sm"/>
            <a:tailEnd type="none" w="sm" len="sm"/>
          </a:ln>
        </p:spPr>
        <p:txBody>
          <a:bodyPr wrap="none" anchor="ctr">
            <a:spAutoFit/>
          </a:bodyPr>
          <a:lstStyle/>
          <a:p>
            <a:pPr algn="just" eaLnBrk="0" hangingPunct="0"/>
            <a:r>
              <a:rPr lang="uk-UA"/>
              <a:t>вартість 4</a:t>
            </a:r>
          </a:p>
        </p:txBody>
      </p:sp>
      <p:sp>
        <p:nvSpPr>
          <p:cNvPr id="2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p:cNvSpPr>
            <a:spLocks noChangeAspect="1" noChangeArrowheads="1"/>
          </p:cNvSpPr>
          <p:nvPr/>
        </p:nvSpPr>
        <p:spPr bwMode="auto">
          <a:xfrm>
            <a:off x="2268538" y="1196975"/>
            <a:ext cx="4103687" cy="4071938"/>
          </a:xfrm>
          <a:prstGeom prst="rect">
            <a:avLst/>
          </a:prstGeom>
          <a:noFill/>
          <a:ln w="9525">
            <a:noFill/>
            <a:miter lim="800000"/>
            <a:headEnd/>
            <a:tailEnd/>
          </a:ln>
        </p:spPr>
        <p:txBody>
          <a:bodyPr/>
          <a:lstStyle/>
          <a:p>
            <a:endParaRPr lang="en-GB"/>
          </a:p>
        </p:txBody>
      </p:sp>
      <p:sp>
        <p:nvSpPr>
          <p:cNvPr id="38915" name="Text Box 3"/>
          <p:cNvSpPr txBox="1">
            <a:spLocks noChangeArrowheads="1"/>
          </p:cNvSpPr>
          <p:nvPr/>
        </p:nvSpPr>
        <p:spPr bwMode="auto">
          <a:xfrm>
            <a:off x="5915025" y="2636838"/>
            <a:ext cx="457200" cy="427037"/>
          </a:xfrm>
          <a:prstGeom prst="rect">
            <a:avLst/>
          </a:prstGeom>
          <a:solidFill>
            <a:srgbClr val="FFFFFF"/>
          </a:solidFill>
          <a:ln w="9525">
            <a:noFill/>
            <a:miter lim="800000"/>
            <a:headEnd/>
            <a:tailEnd/>
          </a:ln>
        </p:spPr>
        <p:txBody>
          <a:bodyPr/>
          <a:lstStyle/>
          <a:p>
            <a:r>
              <a:rPr lang="ru-RU" sz="3200" b="1">
                <a:solidFill>
                  <a:srgbClr val="FF0000"/>
                </a:solidFill>
              </a:rPr>
              <a:t>2</a:t>
            </a:r>
            <a:endParaRPr lang="uk-UA" sz="3200" b="1">
              <a:solidFill>
                <a:srgbClr val="FF0000"/>
              </a:solidFill>
            </a:endParaRPr>
          </a:p>
        </p:txBody>
      </p:sp>
      <p:sp>
        <p:nvSpPr>
          <p:cNvPr id="38916" name="Text Box 4"/>
          <p:cNvSpPr txBox="1">
            <a:spLocks noChangeArrowheads="1"/>
          </p:cNvSpPr>
          <p:nvPr/>
        </p:nvSpPr>
        <p:spPr bwMode="auto">
          <a:xfrm>
            <a:off x="4098925" y="1196975"/>
            <a:ext cx="457200" cy="576263"/>
          </a:xfrm>
          <a:prstGeom prst="rect">
            <a:avLst/>
          </a:prstGeom>
          <a:solidFill>
            <a:srgbClr val="FFFFFF"/>
          </a:solidFill>
          <a:ln w="9525">
            <a:noFill/>
            <a:miter lim="800000"/>
            <a:headEnd/>
            <a:tailEnd/>
          </a:ln>
        </p:spPr>
        <p:txBody>
          <a:bodyPr bIns="82800"/>
          <a:lstStyle/>
          <a:p>
            <a:r>
              <a:rPr lang="ru-RU" sz="3200" b="1">
                <a:solidFill>
                  <a:srgbClr val="FF0000"/>
                </a:solidFill>
              </a:rPr>
              <a:t>1</a:t>
            </a:r>
            <a:endParaRPr lang="uk-UA" sz="3200"/>
          </a:p>
        </p:txBody>
      </p:sp>
      <p:sp>
        <p:nvSpPr>
          <p:cNvPr id="38917" name="Text Box 5"/>
          <p:cNvSpPr txBox="1">
            <a:spLocks noChangeArrowheads="1"/>
          </p:cNvSpPr>
          <p:nvPr/>
        </p:nvSpPr>
        <p:spPr bwMode="auto">
          <a:xfrm>
            <a:off x="2268538" y="2636838"/>
            <a:ext cx="457200" cy="427037"/>
          </a:xfrm>
          <a:prstGeom prst="rect">
            <a:avLst/>
          </a:prstGeom>
          <a:solidFill>
            <a:srgbClr val="FFFFFF"/>
          </a:solidFill>
          <a:ln w="9525">
            <a:noFill/>
            <a:miter lim="800000"/>
            <a:headEnd/>
            <a:tailEnd/>
          </a:ln>
        </p:spPr>
        <p:txBody>
          <a:bodyPr/>
          <a:lstStyle/>
          <a:p>
            <a:r>
              <a:rPr lang="ru-RU" sz="3200" b="1">
                <a:solidFill>
                  <a:srgbClr val="FF0000"/>
                </a:solidFill>
              </a:rPr>
              <a:t>5</a:t>
            </a:r>
            <a:endParaRPr lang="uk-UA" sz="3200" b="1">
              <a:solidFill>
                <a:srgbClr val="FF0000"/>
              </a:solidFill>
            </a:endParaRPr>
          </a:p>
        </p:txBody>
      </p:sp>
      <p:sp>
        <p:nvSpPr>
          <p:cNvPr id="38918" name="Text Box 9"/>
          <p:cNvSpPr txBox="1">
            <a:spLocks noChangeArrowheads="1"/>
          </p:cNvSpPr>
          <p:nvPr/>
        </p:nvSpPr>
        <p:spPr bwMode="auto">
          <a:xfrm>
            <a:off x="5332413" y="4756150"/>
            <a:ext cx="457200" cy="428625"/>
          </a:xfrm>
          <a:prstGeom prst="rect">
            <a:avLst/>
          </a:prstGeom>
          <a:solidFill>
            <a:srgbClr val="FFFFFF"/>
          </a:solidFill>
          <a:ln w="9525">
            <a:noFill/>
            <a:miter lim="800000"/>
            <a:headEnd/>
            <a:tailEnd/>
          </a:ln>
        </p:spPr>
        <p:txBody>
          <a:bodyPr/>
          <a:lstStyle/>
          <a:p>
            <a:r>
              <a:rPr lang="ru-RU" sz="3200" b="1">
                <a:solidFill>
                  <a:srgbClr val="FF0000"/>
                </a:solidFill>
              </a:rPr>
              <a:t>3</a:t>
            </a:r>
            <a:endParaRPr lang="uk-UA" sz="3200" b="1">
              <a:solidFill>
                <a:srgbClr val="FF0000"/>
              </a:solidFill>
            </a:endParaRPr>
          </a:p>
        </p:txBody>
      </p:sp>
      <p:sp>
        <p:nvSpPr>
          <p:cNvPr id="38919" name="Text Box 10"/>
          <p:cNvSpPr txBox="1">
            <a:spLocks noChangeArrowheads="1"/>
          </p:cNvSpPr>
          <p:nvPr/>
        </p:nvSpPr>
        <p:spPr bwMode="auto">
          <a:xfrm>
            <a:off x="2878138" y="4759325"/>
            <a:ext cx="457200" cy="428625"/>
          </a:xfrm>
          <a:prstGeom prst="rect">
            <a:avLst/>
          </a:prstGeom>
          <a:solidFill>
            <a:srgbClr val="FFFFFF"/>
          </a:solidFill>
          <a:ln w="9525">
            <a:noFill/>
            <a:miter lim="800000"/>
            <a:headEnd/>
            <a:tailEnd/>
          </a:ln>
        </p:spPr>
        <p:txBody>
          <a:bodyPr/>
          <a:lstStyle/>
          <a:p>
            <a:r>
              <a:rPr lang="ru-RU" sz="3200" b="1"/>
              <a:t>4</a:t>
            </a:r>
            <a:endParaRPr lang="uk-UA" sz="3200"/>
          </a:p>
        </p:txBody>
      </p:sp>
      <p:grpSp>
        <p:nvGrpSpPr>
          <p:cNvPr id="38920" name="Group 11"/>
          <p:cNvGrpSpPr>
            <a:grpSpLocks/>
          </p:cNvGrpSpPr>
          <p:nvPr/>
        </p:nvGrpSpPr>
        <p:grpSpPr bwMode="auto">
          <a:xfrm>
            <a:off x="2725738" y="2370138"/>
            <a:ext cx="3189287" cy="481012"/>
            <a:chOff x="4884" y="6272"/>
            <a:chExt cx="2655" cy="401"/>
          </a:xfrm>
        </p:grpSpPr>
        <p:sp>
          <p:nvSpPr>
            <p:cNvPr id="38931" name="Text Box 12"/>
            <p:cNvSpPr txBox="1">
              <a:spLocks noChangeArrowheads="1"/>
            </p:cNvSpPr>
            <p:nvPr/>
          </p:nvSpPr>
          <p:spPr bwMode="auto">
            <a:xfrm>
              <a:off x="6027" y="6272"/>
              <a:ext cx="381" cy="356"/>
            </a:xfrm>
            <a:prstGeom prst="rect">
              <a:avLst/>
            </a:prstGeom>
            <a:solidFill>
              <a:srgbClr val="FFFFFF"/>
            </a:solidFill>
            <a:ln w="9525">
              <a:noFill/>
              <a:miter lim="800000"/>
              <a:headEnd/>
              <a:tailEnd/>
            </a:ln>
          </p:spPr>
          <p:txBody>
            <a:bodyPr/>
            <a:lstStyle/>
            <a:p>
              <a:r>
                <a:rPr lang="ru-RU"/>
                <a:t>3</a:t>
              </a:r>
              <a:endParaRPr lang="uk-UA"/>
            </a:p>
          </p:txBody>
        </p:sp>
        <p:cxnSp>
          <p:nvCxnSpPr>
            <p:cNvPr id="38932" name="AutoShape 13"/>
            <p:cNvCxnSpPr>
              <a:cxnSpLocks noChangeShapeType="1"/>
              <a:stCxn id="38915" idx="1"/>
              <a:endCxn id="38917" idx="3"/>
            </p:cNvCxnSpPr>
            <p:nvPr/>
          </p:nvCxnSpPr>
          <p:spPr bwMode="auto">
            <a:xfrm flipH="1">
              <a:off x="4884" y="6672"/>
              <a:ext cx="2655" cy="1"/>
            </a:xfrm>
            <a:prstGeom prst="straightConnector1">
              <a:avLst/>
            </a:prstGeom>
            <a:noFill/>
            <a:ln w="38100">
              <a:solidFill>
                <a:srgbClr val="000000"/>
              </a:solidFill>
              <a:round/>
              <a:headEnd type="oval" w="med" len="med"/>
              <a:tailEnd type="oval" w="med" len="med"/>
            </a:ln>
          </p:spPr>
        </p:cxnSp>
      </p:grpSp>
      <p:grpSp>
        <p:nvGrpSpPr>
          <p:cNvPr id="38921" name="Group 14"/>
          <p:cNvGrpSpPr>
            <a:grpSpLocks/>
          </p:cNvGrpSpPr>
          <p:nvPr/>
        </p:nvGrpSpPr>
        <p:grpSpPr bwMode="auto">
          <a:xfrm>
            <a:off x="4327525" y="1789113"/>
            <a:ext cx="1587500" cy="1060450"/>
            <a:chOff x="4289" y="2297"/>
            <a:chExt cx="1717" cy="1148"/>
          </a:xfrm>
        </p:grpSpPr>
        <p:sp>
          <p:nvSpPr>
            <p:cNvPr id="38929" name="Text Box 15"/>
            <p:cNvSpPr txBox="1">
              <a:spLocks noChangeArrowheads="1"/>
            </p:cNvSpPr>
            <p:nvPr/>
          </p:nvSpPr>
          <p:spPr bwMode="auto">
            <a:xfrm>
              <a:off x="5166" y="2465"/>
              <a:ext cx="495" cy="461"/>
            </a:xfrm>
            <a:prstGeom prst="rect">
              <a:avLst/>
            </a:prstGeom>
            <a:solidFill>
              <a:srgbClr val="FFFFFF"/>
            </a:solidFill>
            <a:ln w="9525">
              <a:noFill/>
              <a:miter lim="800000"/>
              <a:headEnd/>
              <a:tailEnd/>
            </a:ln>
          </p:spPr>
          <p:txBody>
            <a:bodyPr/>
            <a:lstStyle/>
            <a:p>
              <a:r>
                <a:rPr lang="ru-RU"/>
                <a:t>1</a:t>
              </a:r>
              <a:endParaRPr lang="uk-UA"/>
            </a:p>
          </p:txBody>
        </p:sp>
        <p:cxnSp>
          <p:nvCxnSpPr>
            <p:cNvPr id="38930" name="AutoShape 16"/>
            <p:cNvCxnSpPr>
              <a:cxnSpLocks noChangeShapeType="1"/>
              <a:stCxn id="38915" idx="1"/>
              <a:endCxn id="38916" idx="2"/>
            </p:cNvCxnSpPr>
            <p:nvPr/>
          </p:nvCxnSpPr>
          <p:spPr bwMode="auto">
            <a:xfrm flipH="1" flipV="1">
              <a:off x="4289" y="2297"/>
              <a:ext cx="1717" cy="1148"/>
            </a:xfrm>
            <a:prstGeom prst="straightConnector1">
              <a:avLst/>
            </a:prstGeom>
            <a:noFill/>
            <a:ln w="38100">
              <a:solidFill>
                <a:srgbClr val="000000"/>
              </a:solidFill>
              <a:round/>
              <a:headEnd type="oval" w="med" len="med"/>
              <a:tailEnd type="oval" w="med" len="med"/>
            </a:ln>
          </p:spPr>
        </p:cxnSp>
      </p:grpSp>
      <p:grpSp>
        <p:nvGrpSpPr>
          <p:cNvPr id="38922" name="Group 23"/>
          <p:cNvGrpSpPr>
            <a:grpSpLocks/>
          </p:cNvGrpSpPr>
          <p:nvPr/>
        </p:nvGrpSpPr>
        <p:grpSpPr bwMode="auto">
          <a:xfrm>
            <a:off x="2725738" y="2849563"/>
            <a:ext cx="2835275" cy="1906587"/>
            <a:chOff x="4884" y="6672"/>
            <a:chExt cx="2361" cy="1588"/>
          </a:xfrm>
        </p:grpSpPr>
        <p:sp>
          <p:nvSpPr>
            <p:cNvPr id="38927" name="Text Box 24"/>
            <p:cNvSpPr txBox="1">
              <a:spLocks noChangeArrowheads="1"/>
            </p:cNvSpPr>
            <p:nvPr/>
          </p:nvSpPr>
          <p:spPr bwMode="auto">
            <a:xfrm>
              <a:off x="5750" y="6980"/>
              <a:ext cx="381" cy="356"/>
            </a:xfrm>
            <a:prstGeom prst="rect">
              <a:avLst/>
            </a:prstGeom>
            <a:solidFill>
              <a:srgbClr val="FFFFFF"/>
            </a:solidFill>
            <a:ln w="9525">
              <a:noFill/>
              <a:miter lim="800000"/>
              <a:headEnd/>
              <a:tailEnd/>
            </a:ln>
          </p:spPr>
          <p:txBody>
            <a:bodyPr/>
            <a:lstStyle/>
            <a:p>
              <a:r>
                <a:rPr lang="ru-RU"/>
                <a:t>2</a:t>
              </a:r>
              <a:endParaRPr lang="uk-UA"/>
            </a:p>
          </p:txBody>
        </p:sp>
        <p:cxnSp>
          <p:nvCxnSpPr>
            <p:cNvPr id="38928" name="AutoShape 25"/>
            <p:cNvCxnSpPr>
              <a:cxnSpLocks noChangeShapeType="1"/>
              <a:stCxn id="38918" idx="0"/>
              <a:endCxn id="38917" idx="3"/>
            </p:cNvCxnSpPr>
            <p:nvPr/>
          </p:nvCxnSpPr>
          <p:spPr bwMode="auto">
            <a:xfrm flipH="1" flipV="1">
              <a:off x="4884" y="6672"/>
              <a:ext cx="2361" cy="1588"/>
            </a:xfrm>
            <a:prstGeom prst="straightConnector1">
              <a:avLst/>
            </a:prstGeom>
            <a:noFill/>
            <a:ln w="38100">
              <a:solidFill>
                <a:srgbClr val="000000"/>
              </a:solidFill>
              <a:round/>
              <a:headEnd type="oval" w="med" len="med"/>
              <a:tailEnd type="oval" w="med" len="med"/>
            </a:ln>
          </p:spPr>
        </p:cxnSp>
      </p:grpSp>
      <p:grpSp>
        <p:nvGrpSpPr>
          <p:cNvPr id="38923" name="Group 29"/>
          <p:cNvGrpSpPr>
            <a:grpSpLocks/>
          </p:cNvGrpSpPr>
          <p:nvPr/>
        </p:nvGrpSpPr>
        <p:grpSpPr bwMode="auto">
          <a:xfrm>
            <a:off x="3108325" y="4756150"/>
            <a:ext cx="2452688" cy="512763"/>
            <a:chOff x="5202" y="8260"/>
            <a:chExt cx="2043" cy="426"/>
          </a:xfrm>
        </p:grpSpPr>
        <p:sp>
          <p:nvSpPr>
            <p:cNvPr id="38925" name="Text Box 30"/>
            <p:cNvSpPr txBox="1">
              <a:spLocks noChangeArrowheads="1"/>
            </p:cNvSpPr>
            <p:nvPr/>
          </p:nvSpPr>
          <p:spPr bwMode="auto">
            <a:xfrm>
              <a:off x="6027" y="8330"/>
              <a:ext cx="381" cy="356"/>
            </a:xfrm>
            <a:prstGeom prst="rect">
              <a:avLst/>
            </a:prstGeom>
            <a:solidFill>
              <a:srgbClr val="FFFFFF"/>
            </a:solidFill>
            <a:ln w="9525">
              <a:noFill/>
              <a:miter lim="800000"/>
              <a:headEnd/>
              <a:tailEnd/>
            </a:ln>
          </p:spPr>
          <p:txBody>
            <a:bodyPr/>
            <a:lstStyle/>
            <a:p>
              <a:r>
                <a:rPr lang="ru-RU"/>
                <a:t>1</a:t>
              </a:r>
              <a:endParaRPr lang="uk-UA"/>
            </a:p>
          </p:txBody>
        </p:sp>
        <p:cxnSp>
          <p:nvCxnSpPr>
            <p:cNvPr id="38926" name="AutoShape 31"/>
            <p:cNvCxnSpPr>
              <a:cxnSpLocks noChangeShapeType="1"/>
              <a:stCxn id="38918" idx="0"/>
              <a:endCxn id="38919" idx="0"/>
            </p:cNvCxnSpPr>
            <p:nvPr/>
          </p:nvCxnSpPr>
          <p:spPr bwMode="auto">
            <a:xfrm flipH="1">
              <a:off x="5202" y="8260"/>
              <a:ext cx="2043" cy="1"/>
            </a:xfrm>
            <a:prstGeom prst="straightConnector1">
              <a:avLst/>
            </a:prstGeom>
            <a:noFill/>
            <a:ln w="9525">
              <a:solidFill>
                <a:srgbClr val="000000"/>
              </a:solidFill>
              <a:round/>
              <a:headEnd type="oval" w="med" len="med"/>
              <a:tailEnd type="oval" w="med" len="med"/>
            </a:ln>
          </p:spPr>
        </p:cxnSp>
      </p:grpSp>
      <p:sp>
        <p:nvSpPr>
          <p:cNvPr id="38924" name="Rectangle 38"/>
          <p:cNvSpPr>
            <a:spLocks noChangeArrowheads="1"/>
          </p:cNvSpPr>
          <p:nvPr/>
        </p:nvSpPr>
        <p:spPr bwMode="auto">
          <a:xfrm>
            <a:off x="684213" y="549275"/>
            <a:ext cx="1470025" cy="457200"/>
          </a:xfrm>
          <a:prstGeom prst="rect">
            <a:avLst/>
          </a:prstGeom>
          <a:noFill/>
          <a:ln w="12700">
            <a:noFill/>
            <a:miter lim="800000"/>
            <a:headEnd type="none" w="sm" len="sm"/>
            <a:tailEnd type="none" w="sm" len="sm"/>
          </a:ln>
        </p:spPr>
        <p:txBody>
          <a:bodyPr wrap="none" anchor="ctr">
            <a:spAutoFit/>
          </a:bodyPr>
          <a:lstStyle/>
          <a:p>
            <a:pPr algn="just" eaLnBrk="0" hangingPunct="0"/>
            <a:r>
              <a:rPr lang="uk-UA"/>
              <a:t>вартість 6</a:t>
            </a:r>
          </a:p>
        </p:txBody>
      </p:sp>
      <p:sp>
        <p:nvSpPr>
          <p:cNvPr id="2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2"/>
          <p:cNvSpPr>
            <a:spLocks noChangeAspect="1" noChangeArrowheads="1"/>
          </p:cNvSpPr>
          <p:nvPr/>
        </p:nvSpPr>
        <p:spPr bwMode="auto">
          <a:xfrm>
            <a:off x="2268538" y="1196975"/>
            <a:ext cx="4103687" cy="4071938"/>
          </a:xfrm>
          <a:prstGeom prst="rect">
            <a:avLst/>
          </a:prstGeom>
          <a:noFill/>
          <a:ln w="9525">
            <a:noFill/>
            <a:miter lim="800000"/>
            <a:headEnd/>
            <a:tailEnd/>
          </a:ln>
        </p:spPr>
        <p:txBody>
          <a:bodyPr/>
          <a:lstStyle/>
          <a:p>
            <a:endParaRPr lang="en-GB"/>
          </a:p>
        </p:txBody>
      </p:sp>
      <p:sp>
        <p:nvSpPr>
          <p:cNvPr id="39939" name="Text Box 3"/>
          <p:cNvSpPr txBox="1">
            <a:spLocks noChangeArrowheads="1"/>
          </p:cNvSpPr>
          <p:nvPr/>
        </p:nvSpPr>
        <p:spPr bwMode="auto">
          <a:xfrm>
            <a:off x="5915025" y="2636838"/>
            <a:ext cx="457200" cy="427037"/>
          </a:xfrm>
          <a:prstGeom prst="rect">
            <a:avLst/>
          </a:prstGeom>
          <a:solidFill>
            <a:srgbClr val="FFFFFF"/>
          </a:solidFill>
          <a:ln w="9525">
            <a:noFill/>
            <a:miter lim="800000"/>
            <a:headEnd/>
            <a:tailEnd/>
          </a:ln>
        </p:spPr>
        <p:txBody>
          <a:bodyPr/>
          <a:lstStyle/>
          <a:p>
            <a:r>
              <a:rPr lang="ru-RU" sz="3200" b="1">
                <a:solidFill>
                  <a:srgbClr val="FF0000"/>
                </a:solidFill>
              </a:rPr>
              <a:t>2</a:t>
            </a:r>
            <a:endParaRPr lang="uk-UA" sz="3200" b="1">
              <a:solidFill>
                <a:srgbClr val="FF0000"/>
              </a:solidFill>
            </a:endParaRPr>
          </a:p>
        </p:txBody>
      </p:sp>
      <p:sp>
        <p:nvSpPr>
          <p:cNvPr id="39940" name="Text Box 4"/>
          <p:cNvSpPr txBox="1">
            <a:spLocks noChangeArrowheads="1"/>
          </p:cNvSpPr>
          <p:nvPr/>
        </p:nvSpPr>
        <p:spPr bwMode="auto">
          <a:xfrm>
            <a:off x="4098925" y="1196975"/>
            <a:ext cx="457200" cy="576263"/>
          </a:xfrm>
          <a:prstGeom prst="rect">
            <a:avLst/>
          </a:prstGeom>
          <a:solidFill>
            <a:srgbClr val="FFFFFF"/>
          </a:solidFill>
          <a:ln w="9525">
            <a:noFill/>
            <a:miter lim="800000"/>
            <a:headEnd/>
            <a:tailEnd/>
          </a:ln>
        </p:spPr>
        <p:txBody>
          <a:bodyPr bIns="82800"/>
          <a:lstStyle/>
          <a:p>
            <a:r>
              <a:rPr lang="ru-RU" sz="3200" b="1">
                <a:solidFill>
                  <a:srgbClr val="FF0000"/>
                </a:solidFill>
              </a:rPr>
              <a:t>1</a:t>
            </a:r>
            <a:endParaRPr lang="uk-UA" sz="3200"/>
          </a:p>
        </p:txBody>
      </p:sp>
      <p:sp>
        <p:nvSpPr>
          <p:cNvPr id="39941" name="Text Box 5"/>
          <p:cNvSpPr txBox="1">
            <a:spLocks noChangeArrowheads="1"/>
          </p:cNvSpPr>
          <p:nvPr/>
        </p:nvSpPr>
        <p:spPr bwMode="auto">
          <a:xfrm>
            <a:off x="2268538" y="2636838"/>
            <a:ext cx="457200" cy="427037"/>
          </a:xfrm>
          <a:prstGeom prst="rect">
            <a:avLst/>
          </a:prstGeom>
          <a:solidFill>
            <a:srgbClr val="FFFFFF"/>
          </a:solidFill>
          <a:ln w="9525">
            <a:noFill/>
            <a:miter lim="800000"/>
            <a:headEnd/>
            <a:tailEnd/>
          </a:ln>
        </p:spPr>
        <p:txBody>
          <a:bodyPr/>
          <a:lstStyle/>
          <a:p>
            <a:r>
              <a:rPr lang="ru-RU" sz="3200" b="1">
                <a:solidFill>
                  <a:srgbClr val="FF0000"/>
                </a:solidFill>
              </a:rPr>
              <a:t>5</a:t>
            </a:r>
            <a:endParaRPr lang="uk-UA" sz="3200" b="1">
              <a:solidFill>
                <a:srgbClr val="FF0000"/>
              </a:solidFill>
            </a:endParaRPr>
          </a:p>
        </p:txBody>
      </p:sp>
      <p:sp>
        <p:nvSpPr>
          <p:cNvPr id="39942" name="Text Box 9"/>
          <p:cNvSpPr txBox="1">
            <a:spLocks noChangeArrowheads="1"/>
          </p:cNvSpPr>
          <p:nvPr/>
        </p:nvSpPr>
        <p:spPr bwMode="auto">
          <a:xfrm>
            <a:off x="5332413" y="4756150"/>
            <a:ext cx="457200" cy="428625"/>
          </a:xfrm>
          <a:prstGeom prst="rect">
            <a:avLst/>
          </a:prstGeom>
          <a:solidFill>
            <a:srgbClr val="FFFFFF"/>
          </a:solidFill>
          <a:ln w="9525">
            <a:noFill/>
            <a:miter lim="800000"/>
            <a:headEnd/>
            <a:tailEnd/>
          </a:ln>
        </p:spPr>
        <p:txBody>
          <a:bodyPr/>
          <a:lstStyle/>
          <a:p>
            <a:r>
              <a:rPr lang="ru-RU" sz="3200" b="1">
                <a:solidFill>
                  <a:srgbClr val="FF0000"/>
                </a:solidFill>
              </a:rPr>
              <a:t>3</a:t>
            </a:r>
            <a:endParaRPr lang="uk-UA" sz="3200" b="1">
              <a:solidFill>
                <a:srgbClr val="FF0000"/>
              </a:solidFill>
            </a:endParaRPr>
          </a:p>
        </p:txBody>
      </p:sp>
      <p:sp>
        <p:nvSpPr>
          <p:cNvPr id="39943" name="Text Box 10"/>
          <p:cNvSpPr txBox="1">
            <a:spLocks noChangeArrowheads="1"/>
          </p:cNvSpPr>
          <p:nvPr/>
        </p:nvSpPr>
        <p:spPr bwMode="auto">
          <a:xfrm>
            <a:off x="2878138" y="4759325"/>
            <a:ext cx="457200" cy="428625"/>
          </a:xfrm>
          <a:prstGeom prst="rect">
            <a:avLst/>
          </a:prstGeom>
          <a:solidFill>
            <a:srgbClr val="FFFFFF"/>
          </a:solidFill>
          <a:ln w="9525">
            <a:noFill/>
            <a:miter lim="800000"/>
            <a:headEnd/>
            <a:tailEnd/>
          </a:ln>
        </p:spPr>
        <p:txBody>
          <a:bodyPr/>
          <a:lstStyle/>
          <a:p>
            <a:r>
              <a:rPr lang="ru-RU" sz="3200" b="1">
                <a:solidFill>
                  <a:srgbClr val="FF0000"/>
                </a:solidFill>
              </a:rPr>
              <a:t>4</a:t>
            </a:r>
            <a:endParaRPr lang="uk-UA" sz="3200" b="1">
              <a:solidFill>
                <a:srgbClr val="FF0000"/>
              </a:solidFill>
            </a:endParaRPr>
          </a:p>
        </p:txBody>
      </p:sp>
      <p:grpSp>
        <p:nvGrpSpPr>
          <p:cNvPr id="39944" name="Group 11"/>
          <p:cNvGrpSpPr>
            <a:grpSpLocks/>
          </p:cNvGrpSpPr>
          <p:nvPr/>
        </p:nvGrpSpPr>
        <p:grpSpPr bwMode="auto">
          <a:xfrm>
            <a:off x="2725738" y="2370138"/>
            <a:ext cx="3189287" cy="481012"/>
            <a:chOff x="4884" y="6272"/>
            <a:chExt cx="2655" cy="401"/>
          </a:xfrm>
        </p:grpSpPr>
        <p:sp>
          <p:nvSpPr>
            <p:cNvPr id="39955" name="Text Box 12"/>
            <p:cNvSpPr txBox="1">
              <a:spLocks noChangeArrowheads="1"/>
            </p:cNvSpPr>
            <p:nvPr/>
          </p:nvSpPr>
          <p:spPr bwMode="auto">
            <a:xfrm>
              <a:off x="6027" y="6272"/>
              <a:ext cx="381" cy="356"/>
            </a:xfrm>
            <a:prstGeom prst="rect">
              <a:avLst/>
            </a:prstGeom>
            <a:solidFill>
              <a:srgbClr val="FFFFFF"/>
            </a:solidFill>
            <a:ln w="9525">
              <a:noFill/>
              <a:miter lim="800000"/>
              <a:headEnd/>
              <a:tailEnd/>
            </a:ln>
          </p:spPr>
          <p:txBody>
            <a:bodyPr/>
            <a:lstStyle/>
            <a:p>
              <a:r>
                <a:rPr lang="ru-RU"/>
                <a:t>3</a:t>
              </a:r>
              <a:endParaRPr lang="uk-UA"/>
            </a:p>
          </p:txBody>
        </p:sp>
        <p:cxnSp>
          <p:nvCxnSpPr>
            <p:cNvPr id="39956" name="AutoShape 13"/>
            <p:cNvCxnSpPr>
              <a:cxnSpLocks noChangeShapeType="1"/>
              <a:stCxn id="39939" idx="1"/>
              <a:endCxn id="39941" idx="3"/>
            </p:cNvCxnSpPr>
            <p:nvPr/>
          </p:nvCxnSpPr>
          <p:spPr bwMode="auto">
            <a:xfrm flipH="1">
              <a:off x="4884" y="6672"/>
              <a:ext cx="2655" cy="1"/>
            </a:xfrm>
            <a:prstGeom prst="straightConnector1">
              <a:avLst/>
            </a:prstGeom>
            <a:noFill/>
            <a:ln w="38100">
              <a:solidFill>
                <a:srgbClr val="000000"/>
              </a:solidFill>
              <a:round/>
              <a:headEnd type="oval" w="med" len="med"/>
              <a:tailEnd type="oval" w="med" len="med"/>
            </a:ln>
          </p:spPr>
        </p:cxnSp>
      </p:grpSp>
      <p:grpSp>
        <p:nvGrpSpPr>
          <p:cNvPr id="39945" name="Group 14"/>
          <p:cNvGrpSpPr>
            <a:grpSpLocks/>
          </p:cNvGrpSpPr>
          <p:nvPr/>
        </p:nvGrpSpPr>
        <p:grpSpPr bwMode="auto">
          <a:xfrm>
            <a:off x="4327525" y="1789113"/>
            <a:ext cx="1587500" cy="1060450"/>
            <a:chOff x="4289" y="2297"/>
            <a:chExt cx="1717" cy="1148"/>
          </a:xfrm>
        </p:grpSpPr>
        <p:sp>
          <p:nvSpPr>
            <p:cNvPr id="39953" name="Text Box 15"/>
            <p:cNvSpPr txBox="1">
              <a:spLocks noChangeArrowheads="1"/>
            </p:cNvSpPr>
            <p:nvPr/>
          </p:nvSpPr>
          <p:spPr bwMode="auto">
            <a:xfrm>
              <a:off x="5166" y="2465"/>
              <a:ext cx="495" cy="461"/>
            </a:xfrm>
            <a:prstGeom prst="rect">
              <a:avLst/>
            </a:prstGeom>
            <a:solidFill>
              <a:srgbClr val="FFFFFF"/>
            </a:solidFill>
            <a:ln w="9525">
              <a:noFill/>
              <a:miter lim="800000"/>
              <a:headEnd/>
              <a:tailEnd/>
            </a:ln>
          </p:spPr>
          <p:txBody>
            <a:bodyPr/>
            <a:lstStyle/>
            <a:p>
              <a:r>
                <a:rPr lang="ru-RU"/>
                <a:t>1</a:t>
              </a:r>
              <a:endParaRPr lang="uk-UA"/>
            </a:p>
          </p:txBody>
        </p:sp>
        <p:cxnSp>
          <p:nvCxnSpPr>
            <p:cNvPr id="39954" name="AutoShape 16"/>
            <p:cNvCxnSpPr>
              <a:cxnSpLocks noChangeShapeType="1"/>
              <a:stCxn id="39939" idx="1"/>
              <a:endCxn id="39940" idx="2"/>
            </p:cNvCxnSpPr>
            <p:nvPr/>
          </p:nvCxnSpPr>
          <p:spPr bwMode="auto">
            <a:xfrm flipH="1" flipV="1">
              <a:off x="4289" y="2297"/>
              <a:ext cx="1717" cy="1148"/>
            </a:xfrm>
            <a:prstGeom prst="straightConnector1">
              <a:avLst/>
            </a:prstGeom>
            <a:noFill/>
            <a:ln w="38100">
              <a:solidFill>
                <a:srgbClr val="000000"/>
              </a:solidFill>
              <a:round/>
              <a:headEnd type="oval" w="med" len="med"/>
              <a:tailEnd type="oval" w="med" len="med"/>
            </a:ln>
          </p:spPr>
        </p:cxnSp>
      </p:grpSp>
      <p:grpSp>
        <p:nvGrpSpPr>
          <p:cNvPr id="39946" name="Group 23"/>
          <p:cNvGrpSpPr>
            <a:grpSpLocks/>
          </p:cNvGrpSpPr>
          <p:nvPr/>
        </p:nvGrpSpPr>
        <p:grpSpPr bwMode="auto">
          <a:xfrm>
            <a:off x="2725738" y="2849563"/>
            <a:ext cx="2835275" cy="1906587"/>
            <a:chOff x="4884" y="6672"/>
            <a:chExt cx="2361" cy="1588"/>
          </a:xfrm>
        </p:grpSpPr>
        <p:sp>
          <p:nvSpPr>
            <p:cNvPr id="39951" name="Text Box 24"/>
            <p:cNvSpPr txBox="1">
              <a:spLocks noChangeArrowheads="1"/>
            </p:cNvSpPr>
            <p:nvPr/>
          </p:nvSpPr>
          <p:spPr bwMode="auto">
            <a:xfrm>
              <a:off x="5750" y="6980"/>
              <a:ext cx="381" cy="356"/>
            </a:xfrm>
            <a:prstGeom prst="rect">
              <a:avLst/>
            </a:prstGeom>
            <a:solidFill>
              <a:srgbClr val="FFFFFF"/>
            </a:solidFill>
            <a:ln w="9525">
              <a:noFill/>
              <a:miter lim="800000"/>
              <a:headEnd/>
              <a:tailEnd/>
            </a:ln>
          </p:spPr>
          <p:txBody>
            <a:bodyPr/>
            <a:lstStyle/>
            <a:p>
              <a:r>
                <a:rPr lang="ru-RU"/>
                <a:t>2</a:t>
              </a:r>
              <a:endParaRPr lang="uk-UA"/>
            </a:p>
          </p:txBody>
        </p:sp>
        <p:cxnSp>
          <p:nvCxnSpPr>
            <p:cNvPr id="39952" name="AutoShape 25"/>
            <p:cNvCxnSpPr>
              <a:cxnSpLocks noChangeShapeType="1"/>
              <a:stCxn id="39942" idx="0"/>
              <a:endCxn id="39941" idx="3"/>
            </p:cNvCxnSpPr>
            <p:nvPr/>
          </p:nvCxnSpPr>
          <p:spPr bwMode="auto">
            <a:xfrm flipH="1" flipV="1">
              <a:off x="4884" y="6672"/>
              <a:ext cx="2361" cy="1588"/>
            </a:xfrm>
            <a:prstGeom prst="straightConnector1">
              <a:avLst/>
            </a:prstGeom>
            <a:noFill/>
            <a:ln w="38100">
              <a:solidFill>
                <a:srgbClr val="000000"/>
              </a:solidFill>
              <a:round/>
              <a:headEnd type="oval" w="med" len="med"/>
              <a:tailEnd type="oval" w="med" len="med"/>
            </a:ln>
          </p:spPr>
        </p:cxnSp>
      </p:grpSp>
      <p:grpSp>
        <p:nvGrpSpPr>
          <p:cNvPr id="39947" name="Group 29"/>
          <p:cNvGrpSpPr>
            <a:grpSpLocks/>
          </p:cNvGrpSpPr>
          <p:nvPr/>
        </p:nvGrpSpPr>
        <p:grpSpPr bwMode="auto">
          <a:xfrm>
            <a:off x="3108325" y="4756150"/>
            <a:ext cx="2452688" cy="512763"/>
            <a:chOff x="5202" y="8260"/>
            <a:chExt cx="2043" cy="426"/>
          </a:xfrm>
        </p:grpSpPr>
        <p:sp>
          <p:nvSpPr>
            <p:cNvPr id="39949" name="Text Box 30"/>
            <p:cNvSpPr txBox="1">
              <a:spLocks noChangeArrowheads="1"/>
            </p:cNvSpPr>
            <p:nvPr/>
          </p:nvSpPr>
          <p:spPr bwMode="auto">
            <a:xfrm>
              <a:off x="6027" y="8330"/>
              <a:ext cx="381" cy="356"/>
            </a:xfrm>
            <a:prstGeom prst="rect">
              <a:avLst/>
            </a:prstGeom>
            <a:solidFill>
              <a:srgbClr val="FFFFFF"/>
            </a:solidFill>
            <a:ln w="9525">
              <a:noFill/>
              <a:miter lim="800000"/>
              <a:headEnd/>
              <a:tailEnd/>
            </a:ln>
          </p:spPr>
          <p:txBody>
            <a:bodyPr/>
            <a:lstStyle/>
            <a:p>
              <a:r>
                <a:rPr lang="ru-RU"/>
                <a:t>1</a:t>
              </a:r>
              <a:endParaRPr lang="uk-UA"/>
            </a:p>
          </p:txBody>
        </p:sp>
        <p:cxnSp>
          <p:nvCxnSpPr>
            <p:cNvPr id="39950" name="AutoShape 31"/>
            <p:cNvCxnSpPr>
              <a:cxnSpLocks noChangeShapeType="1"/>
              <a:stCxn id="39942" idx="0"/>
              <a:endCxn id="39943" idx="0"/>
            </p:cNvCxnSpPr>
            <p:nvPr/>
          </p:nvCxnSpPr>
          <p:spPr bwMode="auto">
            <a:xfrm flipH="1">
              <a:off x="5202" y="8260"/>
              <a:ext cx="2043" cy="1"/>
            </a:xfrm>
            <a:prstGeom prst="straightConnector1">
              <a:avLst/>
            </a:prstGeom>
            <a:noFill/>
            <a:ln w="38100">
              <a:solidFill>
                <a:srgbClr val="000000"/>
              </a:solidFill>
              <a:round/>
              <a:headEnd type="oval" w="med" len="med"/>
              <a:tailEnd type="oval" w="med" len="med"/>
            </a:ln>
          </p:spPr>
        </p:cxnSp>
      </p:grpSp>
      <p:sp>
        <p:nvSpPr>
          <p:cNvPr id="39948" name="Rectangle 39"/>
          <p:cNvSpPr>
            <a:spLocks noChangeArrowheads="1"/>
          </p:cNvSpPr>
          <p:nvPr/>
        </p:nvSpPr>
        <p:spPr bwMode="auto">
          <a:xfrm>
            <a:off x="684213" y="549275"/>
            <a:ext cx="1470025" cy="457200"/>
          </a:xfrm>
          <a:prstGeom prst="rect">
            <a:avLst/>
          </a:prstGeom>
          <a:noFill/>
          <a:ln w="12700">
            <a:noFill/>
            <a:miter lim="800000"/>
            <a:headEnd type="none" w="sm" len="sm"/>
            <a:tailEnd type="none" w="sm" len="sm"/>
          </a:ln>
        </p:spPr>
        <p:txBody>
          <a:bodyPr wrap="none" anchor="ctr">
            <a:spAutoFit/>
          </a:bodyPr>
          <a:lstStyle/>
          <a:p>
            <a:pPr algn="just" eaLnBrk="0" hangingPunct="0"/>
            <a:r>
              <a:rPr lang="uk-UA"/>
              <a:t>вартість 7</a:t>
            </a:r>
          </a:p>
        </p:txBody>
      </p:sp>
      <p:sp>
        <p:nvSpPr>
          <p:cNvPr id="2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2"/>
          <p:cNvSpPr>
            <a:spLocks noChangeAspect="1" noChangeArrowheads="1"/>
          </p:cNvSpPr>
          <p:nvPr/>
        </p:nvSpPr>
        <p:spPr bwMode="auto">
          <a:xfrm>
            <a:off x="2268538" y="476250"/>
            <a:ext cx="4103687" cy="4071938"/>
          </a:xfrm>
          <a:prstGeom prst="rect">
            <a:avLst/>
          </a:prstGeom>
          <a:noFill/>
          <a:ln w="9525">
            <a:noFill/>
            <a:miter lim="800000"/>
            <a:headEnd/>
            <a:tailEnd/>
          </a:ln>
        </p:spPr>
        <p:txBody>
          <a:bodyPr/>
          <a:lstStyle/>
          <a:p>
            <a:endParaRPr lang="en-GB"/>
          </a:p>
        </p:txBody>
      </p:sp>
      <p:sp>
        <p:nvSpPr>
          <p:cNvPr id="40963" name="Text Box 3"/>
          <p:cNvSpPr txBox="1">
            <a:spLocks noChangeArrowheads="1"/>
          </p:cNvSpPr>
          <p:nvPr/>
        </p:nvSpPr>
        <p:spPr bwMode="auto">
          <a:xfrm>
            <a:off x="5915025" y="1916113"/>
            <a:ext cx="457200" cy="427037"/>
          </a:xfrm>
          <a:prstGeom prst="rect">
            <a:avLst/>
          </a:prstGeom>
          <a:solidFill>
            <a:srgbClr val="FFFFFF"/>
          </a:solidFill>
          <a:ln w="9525">
            <a:noFill/>
            <a:miter lim="800000"/>
            <a:headEnd/>
            <a:tailEnd/>
          </a:ln>
        </p:spPr>
        <p:txBody>
          <a:bodyPr/>
          <a:lstStyle/>
          <a:p>
            <a:r>
              <a:rPr lang="ru-RU" sz="3200" b="1">
                <a:solidFill>
                  <a:srgbClr val="FF0000"/>
                </a:solidFill>
              </a:rPr>
              <a:t>2</a:t>
            </a:r>
            <a:endParaRPr lang="uk-UA" sz="3200" b="1">
              <a:solidFill>
                <a:srgbClr val="FF0000"/>
              </a:solidFill>
            </a:endParaRPr>
          </a:p>
        </p:txBody>
      </p:sp>
      <p:sp>
        <p:nvSpPr>
          <p:cNvPr id="40964" name="Text Box 4"/>
          <p:cNvSpPr txBox="1">
            <a:spLocks noChangeArrowheads="1"/>
          </p:cNvSpPr>
          <p:nvPr/>
        </p:nvSpPr>
        <p:spPr bwMode="auto">
          <a:xfrm>
            <a:off x="4098925" y="476250"/>
            <a:ext cx="457200" cy="576263"/>
          </a:xfrm>
          <a:prstGeom prst="rect">
            <a:avLst/>
          </a:prstGeom>
          <a:solidFill>
            <a:srgbClr val="FFFFFF"/>
          </a:solidFill>
          <a:ln w="9525">
            <a:noFill/>
            <a:miter lim="800000"/>
            <a:headEnd/>
            <a:tailEnd/>
          </a:ln>
        </p:spPr>
        <p:txBody>
          <a:bodyPr bIns="82800"/>
          <a:lstStyle/>
          <a:p>
            <a:r>
              <a:rPr lang="ru-RU" sz="3200" b="1">
                <a:solidFill>
                  <a:srgbClr val="FF0000"/>
                </a:solidFill>
              </a:rPr>
              <a:t>1</a:t>
            </a:r>
            <a:endParaRPr lang="uk-UA" sz="3200"/>
          </a:p>
        </p:txBody>
      </p:sp>
      <p:sp>
        <p:nvSpPr>
          <p:cNvPr id="40965" name="Text Box 5"/>
          <p:cNvSpPr txBox="1">
            <a:spLocks noChangeArrowheads="1"/>
          </p:cNvSpPr>
          <p:nvPr/>
        </p:nvSpPr>
        <p:spPr bwMode="auto">
          <a:xfrm>
            <a:off x="2268538" y="1916113"/>
            <a:ext cx="457200" cy="427037"/>
          </a:xfrm>
          <a:prstGeom prst="rect">
            <a:avLst/>
          </a:prstGeom>
          <a:solidFill>
            <a:srgbClr val="FFFFFF"/>
          </a:solidFill>
          <a:ln w="9525">
            <a:noFill/>
            <a:miter lim="800000"/>
            <a:headEnd/>
            <a:tailEnd/>
          </a:ln>
        </p:spPr>
        <p:txBody>
          <a:bodyPr/>
          <a:lstStyle/>
          <a:p>
            <a:r>
              <a:rPr lang="ru-RU" sz="3200" b="1">
                <a:solidFill>
                  <a:srgbClr val="FF0000"/>
                </a:solidFill>
              </a:rPr>
              <a:t>5</a:t>
            </a:r>
            <a:endParaRPr lang="uk-UA" sz="3200" b="1">
              <a:solidFill>
                <a:srgbClr val="FF0000"/>
              </a:solidFill>
            </a:endParaRPr>
          </a:p>
        </p:txBody>
      </p:sp>
      <p:sp>
        <p:nvSpPr>
          <p:cNvPr id="40966" name="Text Box 9"/>
          <p:cNvSpPr txBox="1">
            <a:spLocks noChangeArrowheads="1"/>
          </p:cNvSpPr>
          <p:nvPr/>
        </p:nvSpPr>
        <p:spPr bwMode="auto">
          <a:xfrm>
            <a:off x="5332413" y="4035425"/>
            <a:ext cx="457200" cy="428625"/>
          </a:xfrm>
          <a:prstGeom prst="rect">
            <a:avLst/>
          </a:prstGeom>
          <a:solidFill>
            <a:srgbClr val="FFFFFF"/>
          </a:solidFill>
          <a:ln w="9525">
            <a:noFill/>
            <a:miter lim="800000"/>
            <a:headEnd/>
            <a:tailEnd/>
          </a:ln>
        </p:spPr>
        <p:txBody>
          <a:bodyPr/>
          <a:lstStyle/>
          <a:p>
            <a:r>
              <a:rPr lang="ru-RU" sz="3200" b="1">
                <a:solidFill>
                  <a:srgbClr val="FF0000"/>
                </a:solidFill>
              </a:rPr>
              <a:t>3</a:t>
            </a:r>
            <a:endParaRPr lang="uk-UA" sz="3200" b="1">
              <a:solidFill>
                <a:srgbClr val="FF0000"/>
              </a:solidFill>
            </a:endParaRPr>
          </a:p>
        </p:txBody>
      </p:sp>
      <p:sp>
        <p:nvSpPr>
          <p:cNvPr id="40967" name="Text Box 10"/>
          <p:cNvSpPr txBox="1">
            <a:spLocks noChangeArrowheads="1"/>
          </p:cNvSpPr>
          <p:nvPr/>
        </p:nvSpPr>
        <p:spPr bwMode="auto">
          <a:xfrm>
            <a:off x="2878138" y="4038600"/>
            <a:ext cx="457200" cy="428625"/>
          </a:xfrm>
          <a:prstGeom prst="rect">
            <a:avLst/>
          </a:prstGeom>
          <a:solidFill>
            <a:srgbClr val="FFFFFF"/>
          </a:solidFill>
          <a:ln w="9525">
            <a:noFill/>
            <a:miter lim="800000"/>
            <a:headEnd/>
            <a:tailEnd/>
          </a:ln>
        </p:spPr>
        <p:txBody>
          <a:bodyPr/>
          <a:lstStyle/>
          <a:p>
            <a:r>
              <a:rPr lang="ru-RU" sz="3200" b="1">
                <a:solidFill>
                  <a:srgbClr val="FF0000"/>
                </a:solidFill>
              </a:rPr>
              <a:t>4</a:t>
            </a:r>
            <a:endParaRPr lang="uk-UA" sz="3200" b="1">
              <a:solidFill>
                <a:srgbClr val="FF0000"/>
              </a:solidFill>
            </a:endParaRPr>
          </a:p>
        </p:txBody>
      </p:sp>
      <p:grpSp>
        <p:nvGrpSpPr>
          <p:cNvPr id="40968" name="Group 11"/>
          <p:cNvGrpSpPr>
            <a:grpSpLocks/>
          </p:cNvGrpSpPr>
          <p:nvPr/>
        </p:nvGrpSpPr>
        <p:grpSpPr bwMode="auto">
          <a:xfrm>
            <a:off x="2725738" y="1649413"/>
            <a:ext cx="3189287" cy="481012"/>
            <a:chOff x="4884" y="6272"/>
            <a:chExt cx="2655" cy="401"/>
          </a:xfrm>
        </p:grpSpPr>
        <p:sp>
          <p:nvSpPr>
            <p:cNvPr id="40983" name="Text Box 12"/>
            <p:cNvSpPr txBox="1">
              <a:spLocks noChangeArrowheads="1"/>
            </p:cNvSpPr>
            <p:nvPr/>
          </p:nvSpPr>
          <p:spPr bwMode="auto">
            <a:xfrm>
              <a:off x="6027" y="6272"/>
              <a:ext cx="381" cy="356"/>
            </a:xfrm>
            <a:prstGeom prst="rect">
              <a:avLst/>
            </a:prstGeom>
            <a:solidFill>
              <a:srgbClr val="FFFFFF"/>
            </a:solidFill>
            <a:ln w="9525">
              <a:noFill/>
              <a:miter lim="800000"/>
              <a:headEnd/>
              <a:tailEnd/>
            </a:ln>
          </p:spPr>
          <p:txBody>
            <a:bodyPr/>
            <a:lstStyle/>
            <a:p>
              <a:r>
                <a:rPr lang="ru-RU"/>
                <a:t>3</a:t>
              </a:r>
              <a:endParaRPr lang="uk-UA"/>
            </a:p>
          </p:txBody>
        </p:sp>
        <p:cxnSp>
          <p:nvCxnSpPr>
            <p:cNvPr id="40984" name="AutoShape 13"/>
            <p:cNvCxnSpPr>
              <a:cxnSpLocks noChangeShapeType="1"/>
              <a:stCxn id="40963" idx="1"/>
              <a:endCxn id="40965" idx="3"/>
            </p:cNvCxnSpPr>
            <p:nvPr/>
          </p:nvCxnSpPr>
          <p:spPr bwMode="auto">
            <a:xfrm flipH="1">
              <a:off x="4884" y="6672"/>
              <a:ext cx="2655" cy="1"/>
            </a:xfrm>
            <a:prstGeom prst="straightConnector1">
              <a:avLst/>
            </a:prstGeom>
            <a:noFill/>
            <a:ln w="38100">
              <a:solidFill>
                <a:srgbClr val="000000"/>
              </a:solidFill>
              <a:round/>
              <a:headEnd type="oval" w="med" len="med"/>
              <a:tailEnd type="oval" w="med" len="med"/>
            </a:ln>
          </p:spPr>
        </p:cxnSp>
      </p:grpSp>
      <p:grpSp>
        <p:nvGrpSpPr>
          <p:cNvPr id="40969" name="Group 14"/>
          <p:cNvGrpSpPr>
            <a:grpSpLocks/>
          </p:cNvGrpSpPr>
          <p:nvPr/>
        </p:nvGrpSpPr>
        <p:grpSpPr bwMode="auto">
          <a:xfrm>
            <a:off x="4327525" y="1068388"/>
            <a:ext cx="1587500" cy="1060450"/>
            <a:chOff x="4289" y="2297"/>
            <a:chExt cx="1717" cy="1148"/>
          </a:xfrm>
        </p:grpSpPr>
        <p:sp>
          <p:nvSpPr>
            <p:cNvPr id="40981" name="Text Box 15"/>
            <p:cNvSpPr txBox="1">
              <a:spLocks noChangeArrowheads="1"/>
            </p:cNvSpPr>
            <p:nvPr/>
          </p:nvSpPr>
          <p:spPr bwMode="auto">
            <a:xfrm>
              <a:off x="5166" y="2465"/>
              <a:ext cx="495" cy="461"/>
            </a:xfrm>
            <a:prstGeom prst="rect">
              <a:avLst/>
            </a:prstGeom>
            <a:solidFill>
              <a:srgbClr val="FFFFFF"/>
            </a:solidFill>
            <a:ln w="9525">
              <a:noFill/>
              <a:miter lim="800000"/>
              <a:headEnd/>
              <a:tailEnd/>
            </a:ln>
          </p:spPr>
          <p:txBody>
            <a:bodyPr/>
            <a:lstStyle/>
            <a:p>
              <a:r>
                <a:rPr lang="ru-RU"/>
                <a:t>1</a:t>
              </a:r>
              <a:endParaRPr lang="uk-UA"/>
            </a:p>
          </p:txBody>
        </p:sp>
        <p:cxnSp>
          <p:nvCxnSpPr>
            <p:cNvPr id="40982" name="AutoShape 16"/>
            <p:cNvCxnSpPr>
              <a:cxnSpLocks noChangeShapeType="1"/>
              <a:stCxn id="40963" idx="1"/>
              <a:endCxn id="40964" idx="2"/>
            </p:cNvCxnSpPr>
            <p:nvPr/>
          </p:nvCxnSpPr>
          <p:spPr bwMode="auto">
            <a:xfrm flipH="1" flipV="1">
              <a:off x="4289" y="2297"/>
              <a:ext cx="1717" cy="1148"/>
            </a:xfrm>
            <a:prstGeom prst="straightConnector1">
              <a:avLst/>
            </a:prstGeom>
            <a:noFill/>
            <a:ln w="38100">
              <a:solidFill>
                <a:srgbClr val="000000"/>
              </a:solidFill>
              <a:round/>
              <a:headEnd type="oval" w="med" len="med"/>
              <a:tailEnd type="oval" w="med" len="med"/>
            </a:ln>
          </p:spPr>
        </p:cxnSp>
      </p:grpSp>
      <p:grpSp>
        <p:nvGrpSpPr>
          <p:cNvPr id="40970" name="Group 20"/>
          <p:cNvGrpSpPr>
            <a:grpSpLocks/>
          </p:cNvGrpSpPr>
          <p:nvPr/>
        </p:nvGrpSpPr>
        <p:grpSpPr bwMode="auto">
          <a:xfrm>
            <a:off x="3108325" y="1068388"/>
            <a:ext cx="1219200" cy="2970212"/>
            <a:chOff x="2969" y="2297"/>
            <a:chExt cx="1320" cy="3213"/>
          </a:xfrm>
        </p:grpSpPr>
        <p:sp>
          <p:nvSpPr>
            <p:cNvPr id="40979" name="Text Box 21"/>
            <p:cNvSpPr txBox="1">
              <a:spLocks noChangeArrowheads="1"/>
            </p:cNvSpPr>
            <p:nvPr/>
          </p:nvSpPr>
          <p:spPr bwMode="auto">
            <a:xfrm>
              <a:off x="3441" y="2857"/>
              <a:ext cx="495" cy="462"/>
            </a:xfrm>
            <a:prstGeom prst="rect">
              <a:avLst/>
            </a:prstGeom>
            <a:solidFill>
              <a:srgbClr val="FFFFFF"/>
            </a:solidFill>
            <a:ln w="9525">
              <a:noFill/>
              <a:miter lim="800000"/>
              <a:headEnd/>
              <a:tailEnd/>
            </a:ln>
          </p:spPr>
          <p:txBody>
            <a:bodyPr/>
            <a:lstStyle/>
            <a:p>
              <a:r>
                <a:rPr lang="ru-RU"/>
                <a:t>7</a:t>
              </a:r>
              <a:endParaRPr lang="uk-UA"/>
            </a:p>
          </p:txBody>
        </p:sp>
        <p:cxnSp>
          <p:nvCxnSpPr>
            <p:cNvPr id="40980" name="AutoShape 22"/>
            <p:cNvCxnSpPr>
              <a:cxnSpLocks noChangeShapeType="1"/>
            </p:cNvCxnSpPr>
            <p:nvPr/>
          </p:nvCxnSpPr>
          <p:spPr bwMode="auto">
            <a:xfrm flipH="1">
              <a:off x="2969" y="2297"/>
              <a:ext cx="1320" cy="3213"/>
            </a:xfrm>
            <a:prstGeom prst="straightConnector1">
              <a:avLst/>
            </a:prstGeom>
            <a:noFill/>
            <a:ln w="38100">
              <a:solidFill>
                <a:srgbClr val="000000"/>
              </a:solidFill>
              <a:round/>
              <a:headEnd type="oval" w="med" len="med"/>
              <a:tailEnd type="oval" w="med" len="med"/>
            </a:ln>
          </p:spPr>
        </p:cxnSp>
      </p:grpSp>
      <p:grpSp>
        <p:nvGrpSpPr>
          <p:cNvPr id="40971" name="Group 23"/>
          <p:cNvGrpSpPr>
            <a:grpSpLocks/>
          </p:cNvGrpSpPr>
          <p:nvPr/>
        </p:nvGrpSpPr>
        <p:grpSpPr bwMode="auto">
          <a:xfrm>
            <a:off x="2725738" y="2128838"/>
            <a:ext cx="2835275" cy="1906587"/>
            <a:chOff x="4884" y="6672"/>
            <a:chExt cx="2361" cy="1588"/>
          </a:xfrm>
        </p:grpSpPr>
        <p:sp>
          <p:nvSpPr>
            <p:cNvPr id="40977" name="Text Box 24"/>
            <p:cNvSpPr txBox="1">
              <a:spLocks noChangeArrowheads="1"/>
            </p:cNvSpPr>
            <p:nvPr/>
          </p:nvSpPr>
          <p:spPr bwMode="auto">
            <a:xfrm>
              <a:off x="5750" y="6980"/>
              <a:ext cx="381" cy="356"/>
            </a:xfrm>
            <a:prstGeom prst="rect">
              <a:avLst/>
            </a:prstGeom>
            <a:solidFill>
              <a:srgbClr val="FFFFFF"/>
            </a:solidFill>
            <a:ln w="9525">
              <a:noFill/>
              <a:miter lim="800000"/>
              <a:headEnd/>
              <a:tailEnd/>
            </a:ln>
          </p:spPr>
          <p:txBody>
            <a:bodyPr/>
            <a:lstStyle/>
            <a:p>
              <a:r>
                <a:rPr lang="ru-RU"/>
                <a:t>2</a:t>
              </a:r>
              <a:endParaRPr lang="uk-UA"/>
            </a:p>
          </p:txBody>
        </p:sp>
        <p:cxnSp>
          <p:nvCxnSpPr>
            <p:cNvPr id="40978" name="AutoShape 25"/>
            <p:cNvCxnSpPr>
              <a:cxnSpLocks noChangeShapeType="1"/>
              <a:stCxn id="40966" idx="0"/>
              <a:endCxn id="40965" idx="3"/>
            </p:cNvCxnSpPr>
            <p:nvPr/>
          </p:nvCxnSpPr>
          <p:spPr bwMode="auto">
            <a:xfrm flipH="1" flipV="1">
              <a:off x="4884" y="6672"/>
              <a:ext cx="2361" cy="1588"/>
            </a:xfrm>
            <a:prstGeom prst="straightConnector1">
              <a:avLst/>
            </a:prstGeom>
            <a:noFill/>
            <a:ln w="38100">
              <a:solidFill>
                <a:srgbClr val="000000"/>
              </a:solidFill>
              <a:round/>
              <a:headEnd type="oval" w="med" len="med"/>
              <a:tailEnd type="oval" w="med" len="med"/>
            </a:ln>
          </p:spPr>
        </p:cxnSp>
      </p:grpSp>
      <p:grpSp>
        <p:nvGrpSpPr>
          <p:cNvPr id="40972" name="Group 29"/>
          <p:cNvGrpSpPr>
            <a:grpSpLocks/>
          </p:cNvGrpSpPr>
          <p:nvPr/>
        </p:nvGrpSpPr>
        <p:grpSpPr bwMode="auto">
          <a:xfrm>
            <a:off x="3108325" y="4035425"/>
            <a:ext cx="2452688" cy="512763"/>
            <a:chOff x="5202" y="8260"/>
            <a:chExt cx="2043" cy="426"/>
          </a:xfrm>
        </p:grpSpPr>
        <p:sp>
          <p:nvSpPr>
            <p:cNvPr id="40975" name="Text Box 30"/>
            <p:cNvSpPr txBox="1">
              <a:spLocks noChangeArrowheads="1"/>
            </p:cNvSpPr>
            <p:nvPr/>
          </p:nvSpPr>
          <p:spPr bwMode="auto">
            <a:xfrm>
              <a:off x="6027" y="8330"/>
              <a:ext cx="381" cy="356"/>
            </a:xfrm>
            <a:prstGeom prst="rect">
              <a:avLst/>
            </a:prstGeom>
            <a:solidFill>
              <a:srgbClr val="FFFFFF"/>
            </a:solidFill>
            <a:ln w="9525">
              <a:noFill/>
              <a:miter lim="800000"/>
              <a:headEnd/>
              <a:tailEnd/>
            </a:ln>
          </p:spPr>
          <p:txBody>
            <a:bodyPr/>
            <a:lstStyle/>
            <a:p>
              <a:r>
                <a:rPr lang="ru-RU"/>
                <a:t>1</a:t>
              </a:r>
              <a:endParaRPr lang="uk-UA"/>
            </a:p>
          </p:txBody>
        </p:sp>
        <p:cxnSp>
          <p:nvCxnSpPr>
            <p:cNvPr id="40976" name="AutoShape 31"/>
            <p:cNvCxnSpPr>
              <a:cxnSpLocks noChangeShapeType="1"/>
              <a:stCxn id="40966" idx="0"/>
              <a:endCxn id="40967" idx="0"/>
            </p:cNvCxnSpPr>
            <p:nvPr/>
          </p:nvCxnSpPr>
          <p:spPr bwMode="auto">
            <a:xfrm flipH="1">
              <a:off x="5202" y="8260"/>
              <a:ext cx="2043" cy="1"/>
            </a:xfrm>
            <a:prstGeom prst="straightConnector1">
              <a:avLst/>
            </a:prstGeom>
            <a:noFill/>
            <a:ln w="38100">
              <a:solidFill>
                <a:srgbClr val="000000"/>
              </a:solidFill>
              <a:round/>
              <a:headEnd type="oval" w="med" len="med"/>
              <a:tailEnd type="oval" w="med" len="med"/>
            </a:ln>
          </p:spPr>
        </p:cxnSp>
      </p:grpSp>
      <p:sp>
        <p:nvSpPr>
          <p:cNvPr id="40973" name="Rectangle 38"/>
          <p:cNvSpPr>
            <a:spLocks noChangeArrowheads="1"/>
          </p:cNvSpPr>
          <p:nvPr/>
        </p:nvSpPr>
        <p:spPr bwMode="auto">
          <a:xfrm>
            <a:off x="684213" y="549275"/>
            <a:ext cx="1622425" cy="457200"/>
          </a:xfrm>
          <a:prstGeom prst="rect">
            <a:avLst/>
          </a:prstGeom>
          <a:noFill/>
          <a:ln w="12700">
            <a:noFill/>
            <a:miter lim="800000"/>
            <a:headEnd type="none" w="sm" len="sm"/>
            <a:tailEnd type="none" w="sm" len="sm"/>
          </a:ln>
        </p:spPr>
        <p:txBody>
          <a:bodyPr wrap="none" anchor="ctr">
            <a:spAutoFit/>
          </a:bodyPr>
          <a:lstStyle/>
          <a:p>
            <a:pPr algn="just" eaLnBrk="0" hangingPunct="0"/>
            <a:r>
              <a:rPr lang="uk-UA"/>
              <a:t>вартість 14</a:t>
            </a:r>
          </a:p>
        </p:txBody>
      </p:sp>
      <p:sp>
        <p:nvSpPr>
          <p:cNvPr id="40974" name="Rectangle 39"/>
          <p:cNvSpPr>
            <a:spLocks noChangeArrowheads="1"/>
          </p:cNvSpPr>
          <p:nvPr/>
        </p:nvSpPr>
        <p:spPr bwMode="auto">
          <a:xfrm>
            <a:off x="539750" y="5229225"/>
            <a:ext cx="8424863" cy="830997"/>
          </a:xfrm>
          <a:prstGeom prst="rect">
            <a:avLst/>
          </a:prstGeom>
          <a:noFill/>
          <a:ln w="12700">
            <a:noFill/>
            <a:miter lim="800000"/>
            <a:headEnd type="none" w="sm" len="sm"/>
            <a:tailEnd type="none" w="sm" len="sm"/>
          </a:ln>
        </p:spPr>
        <p:txBody>
          <a:bodyPr>
            <a:spAutoFit/>
          </a:bodyPr>
          <a:lstStyle/>
          <a:p>
            <a:pPr eaLnBrk="0" hangingPunct="0">
              <a:spcBef>
                <a:spcPct val="20000"/>
              </a:spcBef>
              <a:buClr>
                <a:schemeClr val="tx2"/>
              </a:buClr>
              <a:buSzPct val="75000"/>
              <a:buFont typeface="Wingdings" pitchFamily="2" charset="2"/>
              <a:buNone/>
            </a:pPr>
            <a:r>
              <a:rPr kumimoji="0" lang="uk-UA" dirty="0"/>
              <a:t>Алгоритм </a:t>
            </a:r>
            <a:r>
              <a:rPr kumimoji="0" lang="en-US" dirty="0"/>
              <a:t>GTS</a:t>
            </a:r>
            <a:r>
              <a:rPr kumimoji="0" lang="uk-UA" dirty="0"/>
              <a:t> дає тур з вартістю 14, а точний алгоритм </a:t>
            </a:r>
            <a:r>
              <a:rPr kumimoji="0" lang="en-US" dirty="0"/>
              <a:t>ETS</a:t>
            </a:r>
            <a:r>
              <a:rPr kumimoji="0" lang="uk-UA" dirty="0"/>
              <a:t>, розглянутий раніше, знайшов тур вартістю </a:t>
            </a:r>
            <a:r>
              <a:rPr kumimoji="0" lang="uk-UA" dirty="0" smtClean="0"/>
              <a:t>10.</a:t>
            </a:r>
            <a:endParaRPr kumimoji="0" lang="uk-UA" dirty="0"/>
          </a:p>
        </p:txBody>
      </p:sp>
      <p:sp>
        <p:nvSpPr>
          <p:cNvPr id="25"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Rectangle 3"/>
          <p:cNvSpPr>
            <a:spLocks noGrp="1" noChangeArrowheads="1"/>
          </p:cNvSpPr>
          <p:nvPr>
            <p:ph type="body" idx="4294967295"/>
          </p:nvPr>
        </p:nvSpPr>
        <p:spPr>
          <a:xfrm>
            <a:off x="0" y="357188"/>
            <a:ext cx="9144000" cy="6500812"/>
          </a:xfrm>
        </p:spPr>
        <p:txBody>
          <a:bodyPr/>
          <a:lstStyle/>
          <a:p>
            <a:pPr marL="533400" indent="-533400">
              <a:lnSpc>
                <a:spcPct val="100000"/>
              </a:lnSpc>
              <a:buFont typeface="Wingdings" pitchFamily="2" charset="2"/>
              <a:buNone/>
            </a:pPr>
            <a:r>
              <a:rPr lang="uk-UA" sz="2800" smtClean="0"/>
              <a:t>	</a:t>
            </a:r>
            <a:r>
              <a:rPr lang="uk-UA" sz="2400" smtClean="0"/>
              <a:t>Звичайно, для алгоритму </a:t>
            </a:r>
            <a:r>
              <a:rPr lang="en-US" sz="2400" smtClean="0"/>
              <a:t>GTS</a:t>
            </a:r>
            <a:r>
              <a:rPr lang="uk-UA" sz="2400" smtClean="0"/>
              <a:t> легко написати програму, але чи є він швидким? Для довільної задачі комівояжера з </a:t>
            </a:r>
            <a:r>
              <a:rPr lang="en-US" sz="2400" i="1" smtClean="0"/>
              <a:t>n</a:t>
            </a:r>
            <a:r>
              <a:rPr lang="uk-UA" sz="2400" smtClean="0"/>
              <a:t> містами потрібно </a:t>
            </a:r>
            <a:r>
              <a:rPr lang="en-US" sz="2400" i="1" smtClean="0"/>
              <a:t>O</a:t>
            </a:r>
            <a:r>
              <a:rPr lang="uk-UA" sz="2400" smtClean="0"/>
              <a:t>(</a:t>
            </a:r>
            <a:r>
              <a:rPr lang="en-US" sz="2400" i="1" smtClean="0"/>
              <a:t>n</a:t>
            </a:r>
            <a:r>
              <a:rPr lang="uk-UA" sz="2400" baseline="30000" smtClean="0"/>
              <a:t>2</a:t>
            </a:r>
            <a:r>
              <a:rPr lang="uk-UA" sz="2400" smtClean="0"/>
              <a:t>) операцій, щоб прочитати або побудувати матрицю вартостей </a:t>
            </a:r>
            <a:r>
              <a:rPr lang="en-US" sz="2400" i="1" smtClean="0"/>
              <a:t>C</a:t>
            </a:r>
            <a:r>
              <a:rPr lang="uk-UA" sz="2400" smtClean="0"/>
              <a:t>. Тому нижня границя складності будь-якого алгоритму, здібного дати нетривіальний можливий розв’язок цієї задачі, дорівнює </a:t>
            </a:r>
            <a:r>
              <a:rPr lang="en-US" sz="2400" i="1" smtClean="0"/>
              <a:t>O</a:t>
            </a:r>
            <a:r>
              <a:rPr lang="uk-UA" sz="2400" smtClean="0"/>
              <a:t>(</a:t>
            </a:r>
            <a:r>
              <a:rPr lang="en-US" sz="2400" i="1" smtClean="0"/>
              <a:t>n</a:t>
            </a:r>
            <a:r>
              <a:rPr lang="uk-UA" sz="2400" baseline="30000" smtClean="0"/>
              <a:t>2</a:t>
            </a:r>
            <a:r>
              <a:rPr lang="uk-UA" sz="2400" smtClean="0"/>
              <a:t>). Неважко перевірити, що для будь-якої розумної реалізації кроків 1-3 потрібно не більше ніж </a:t>
            </a:r>
            <a:r>
              <a:rPr lang="en-US" sz="2400" i="1" smtClean="0"/>
              <a:t>O</a:t>
            </a:r>
            <a:r>
              <a:rPr lang="uk-UA" sz="2400" smtClean="0"/>
              <a:t>(</a:t>
            </a:r>
            <a:r>
              <a:rPr lang="en-US" sz="2400" i="1" smtClean="0"/>
              <a:t>n</a:t>
            </a:r>
            <a:r>
              <a:rPr lang="uk-UA" sz="2400" baseline="30000" smtClean="0"/>
              <a:t>2</a:t>
            </a:r>
            <a:r>
              <a:rPr lang="uk-UA" sz="2400" smtClean="0"/>
              <a:t>) операцій. Тому алгоритм </a:t>
            </a:r>
            <a:r>
              <a:rPr lang="en-US" sz="2400" smtClean="0"/>
              <a:t>GTS</a:t>
            </a:r>
            <a:r>
              <a:rPr lang="uk-UA" sz="2400" smtClean="0"/>
              <a:t> настільки швидкий, наскільки можливо.  </a:t>
            </a:r>
          </a:p>
          <a:p>
            <a:pPr marL="533400" indent="-533400">
              <a:lnSpc>
                <a:spcPct val="100000"/>
              </a:lnSpc>
              <a:buFont typeface="Wingdings" pitchFamily="2" charset="2"/>
              <a:buNone/>
            </a:pPr>
            <a:r>
              <a:rPr lang="uk-UA" sz="2400" smtClean="0"/>
              <a:t>	Мабуть алгоритм </a:t>
            </a:r>
            <a:r>
              <a:rPr lang="en-US" sz="2400" smtClean="0"/>
              <a:t>GTS</a:t>
            </a:r>
            <a:r>
              <a:rPr lang="uk-UA" sz="2400" smtClean="0"/>
              <a:t> – це хороший евристичний алгоритм. Звичайно поняття хороший – відносне. Оскільки алгоритм ЕТ</a:t>
            </a:r>
            <a:r>
              <a:rPr lang="en-US" sz="2400" smtClean="0"/>
              <a:t>S</a:t>
            </a:r>
            <a:r>
              <a:rPr lang="uk-UA" sz="2400" smtClean="0"/>
              <a:t> занадто не ефективний, визначення </a:t>
            </a:r>
            <a:r>
              <a:rPr lang="en-US" sz="2400" smtClean="0"/>
              <a:t>“</a:t>
            </a:r>
            <a:r>
              <a:rPr lang="uk-UA" sz="2400" smtClean="0"/>
              <a:t>хороший</a:t>
            </a:r>
            <a:r>
              <a:rPr lang="en-US" sz="2400" smtClean="0"/>
              <a:t>”</a:t>
            </a:r>
            <a:r>
              <a:rPr lang="uk-UA" sz="2400" smtClean="0"/>
              <a:t> може просто вказувати на той факт, що алгоритм </a:t>
            </a:r>
            <a:r>
              <a:rPr lang="en-US" sz="2400" smtClean="0"/>
              <a:t>GTS</a:t>
            </a:r>
            <a:r>
              <a:rPr lang="uk-UA" sz="2400" smtClean="0"/>
              <a:t> -  найкращий серед наявних для великих (в розумних межах) значень </a:t>
            </a:r>
            <a:r>
              <a:rPr lang="en-US" sz="2400" i="1" smtClean="0"/>
              <a:t>n</a:t>
            </a:r>
            <a:r>
              <a:rPr lang="uk-UA" sz="2400" smtClean="0"/>
              <a:t>.</a:t>
            </a:r>
          </a:p>
        </p:txBody>
      </p:sp>
      <p:sp>
        <p:nvSpPr>
          <p:cNvPr id="41987"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010" name="Rectangle 3"/>
          <p:cNvSpPr>
            <a:spLocks noGrp="1" noChangeArrowheads="1"/>
          </p:cNvSpPr>
          <p:nvPr>
            <p:ph type="body" idx="4294967295"/>
          </p:nvPr>
        </p:nvSpPr>
        <p:spPr>
          <a:xfrm>
            <a:off x="0" y="142875"/>
            <a:ext cx="9144000" cy="6715125"/>
          </a:xfrm>
        </p:spPr>
        <p:txBody>
          <a:bodyPr/>
          <a:lstStyle/>
          <a:p>
            <a:pPr marL="533400" indent="-533400">
              <a:buFont typeface="Wingdings" pitchFamily="2" charset="2"/>
              <a:buNone/>
            </a:pPr>
            <a:r>
              <a:rPr lang="uk-UA" sz="2400" smtClean="0"/>
              <a:t>	Якість алгоритму </a:t>
            </a:r>
            <a:r>
              <a:rPr lang="en-US" sz="2400" smtClean="0"/>
              <a:t>GTS</a:t>
            </a:r>
            <a:r>
              <a:rPr lang="uk-UA" sz="2400" smtClean="0"/>
              <a:t> може бути значно покращена простою модифікацією. Найгіршою властивістю алгоритму є те, що вибір ребер дуже низької вартості при виконанні кроку 1 на ранніх та середніх стадіях роботи алгоритму може призвести до вибору дуже дорогих ребер в заключній стадії. </a:t>
            </a:r>
          </a:p>
          <a:p>
            <a:pPr marL="533400" indent="-533400">
              <a:buFont typeface="Wingdings" pitchFamily="2" charset="2"/>
              <a:buNone/>
            </a:pPr>
            <a:r>
              <a:rPr lang="uk-UA" sz="2400" smtClean="0"/>
              <a:t>	Один із способів запобігти цьому – застосовувати алгоритм для кожного із </a:t>
            </a:r>
            <a:r>
              <a:rPr lang="en-US" sz="2400" i="1" smtClean="0"/>
              <a:t>p</a:t>
            </a:r>
            <a:r>
              <a:rPr lang="uk-UA" sz="2400" smtClean="0"/>
              <a:t>≤</a:t>
            </a:r>
            <a:r>
              <a:rPr lang="en-US" sz="2400" i="1" smtClean="0"/>
              <a:t>n</a:t>
            </a:r>
            <a:r>
              <a:rPr lang="uk-UA" sz="2400" smtClean="0"/>
              <a:t> різних, випадково вибраних, початкових міст. </a:t>
            </a:r>
          </a:p>
          <a:p>
            <a:pPr marL="533400" indent="-533400">
              <a:buFont typeface="Wingdings" pitchFamily="2" charset="2"/>
              <a:buNone/>
            </a:pPr>
            <a:r>
              <a:rPr lang="uk-UA" sz="2400" smtClean="0"/>
              <a:t>	Інша модифікація може складатися в повторенні алгоритму для того ж самого початкового міста, але треба починати з другого за вартістю ребра і потім, можливо, повернутися до проходження найдешевших ребер для наступних вершин. Можливі інші варіації. </a:t>
            </a:r>
          </a:p>
          <a:p>
            <a:pPr marL="533400" indent="-533400">
              <a:buFont typeface="Wingdings" pitchFamily="2" charset="2"/>
              <a:buNone/>
            </a:pPr>
            <a:r>
              <a:rPr lang="uk-UA" sz="2400" smtClean="0"/>
              <a:t>	Потім можна вибрати найменший із розглянутих турів, або зберігати тільки найдешевший тур із знайдених на даний момент і відкидати частково побудовані тури, вартості яких вже перевищують вартість поточного найдешевшого тура. Звичайно складність модифікованого алгоритму </a:t>
            </a:r>
            <a:r>
              <a:rPr lang="en-US" sz="2400" smtClean="0"/>
              <a:t>GTS</a:t>
            </a:r>
            <a:r>
              <a:rPr lang="uk-UA" sz="2400" smtClean="0"/>
              <a:t>2 може досягати порядку </a:t>
            </a:r>
            <a:r>
              <a:rPr lang="en-US" sz="2400" i="1" smtClean="0"/>
              <a:t>O</a:t>
            </a:r>
            <a:r>
              <a:rPr lang="uk-UA" sz="2400" smtClean="0"/>
              <a:t>(</a:t>
            </a:r>
            <a:r>
              <a:rPr lang="en-US" sz="2400" i="1" smtClean="0"/>
              <a:t>pn</a:t>
            </a:r>
            <a:r>
              <a:rPr lang="uk-UA" sz="2400" baseline="30000" smtClean="0"/>
              <a:t>2</a:t>
            </a:r>
            <a:r>
              <a:rPr lang="uk-UA" sz="2400" smtClean="0"/>
              <a:t>).</a:t>
            </a:r>
          </a:p>
        </p:txBody>
      </p:sp>
      <p:sp>
        <p:nvSpPr>
          <p:cNvPr id="4301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4294967295"/>
          </p:nvPr>
        </p:nvSpPr>
        <p:spPr>
          <a:xfrm>
            <a:off x="0" y="357188"/>
            <a:ext cx="9144000" cy="2351087"/>
          </a:xfrm>
        </p:spPr>
        <p:txBody>
          <a:bodyPr/>
          <a:lstStyle/>
          <a:p>
            <a:pPr marL="533400" indent="-533400">
              <a:buFont typeface="Wingdings" pitchFamily="2" charset="2"/>
              <a:buNone/>
            </a:pPr>
            <a:r>
              <a:rPr lang="uk-UA" sz="2400" smtClean="0"/>
              <a:t>	</a:t>
            </a:r>
            <a:r>
              <a:rPr lang="uk-UA" sz="2400" b="1" smtClean="0"/>
              <a:t>Алгоритм </a:t>
            </a:r>
            <a:r>
              <a:rPr lang="en-US" sz="2400" b="1" smtClean="0"/>
              <a:t>GTS</a:t>
            </a:r>
            <a:r>
              <a:rPr lang="uk-UA" sz="2400" b="1" smtClean="0"/>
              <a:t>2 (грубий комівояжер версія 2).</a:t>
            </a:r>
            <a:endParaRPr lang="uk-UA" sz="2400" smtClean="0"/>
          </a:p>
          <a:p>
            <a:pPr marL="533400" indent="-533400">
              <a:lnSpc>
                <a:spcPct val="80000"/>
              </a:lnSpc>
              <a:buFont typeface="Wingdings" pitchFamily="2" charset="2"/>
              <a:buNone/>
            </a:pPr>
            <a:r>
              <a:rPr lang="uk-UA" sz="2400" smtClean="0"/>
              <a:t>	Створити тури з 1≤</a:t>
            </a:r>
            <a:r>
              <a:rPr lang="en-US" sz="2400" i="1" smtClean="0"/>
              <a:t>P</a:t>
            </a:r>
            <a:r>
              <a:rPr lang="uk-UA" sz="2400" smtClean="0"/>
              <a:t>≤</a:t>
            </a:r>
            <a:r>
              <a:rPr lang="en-US" sz="2400" i="1" smtClean="0"/>
              <a:t>N</a:t>
            </a:r>
            <a:r>
              <a:rPr lang="uk-UA" sz="2400" smtClean="0"/>
              <a:t> різних початкових міст для задачі комівояжера з </a:t>
            </a:r>
            <a:r>
              <a:rPr lang="en-US" sz="2400" i="1" smtClean="0"/>
              <a:t>N</a:t>
            </a:r>
            <a:r>
              <a:rPr lang="uk-UA" sz="2400" smtClean="0"/>
              <a:t> містами. Послідовно будуються </a:t>
            </a:r>
            <a:r>
              <a:rPr lang="en-US" sz="2400" i="1" smtClean="0"/>
              <a:t>P</a:t>
            </a:r>
            <a:r>
              <a:rPr lang="uk-UA" sz="2400" smtClean="0"/>
              <a:t> турів і запам’ятовується кращий з них на поточний момент. </a:t>
            </a:r>
          </a:p>
          <a:p>
            <a:pPr marL="533400" indent="-533400">
              <a:lnSpc>
                <a:spcPct val="80000"/>
              </a:lnSpc>
              <a:buFont typeface="Wingdings" pitchFamily="2" charset="2"/>
              <a:buNone/>
            </a:pPr>
            <a:r>
              <a:rPr lang="uk-UA" sz="2400" smtClean="0"/>
              <a:t>	Вхідні дані: кількість всіх міст </a:t>
            </a:r>
            <a:r>
              <a:rPr lang="en-US" sz="2400" smtClean="0"/>
              <a:t>N</a:t>
            </a:r>
            <a:r>
              <a:rPr lang="uk-UA" sz="2400" smtClean="0"/>
              <a:t>; кількість початкових міст </a:t>
            </a:r>
            <a:r>
              <a:rPr lang="en-US" sz="2400" smtClean="0"/>
              <a:t>P</a:t>
            </a:r>
            <a:r>
              <a:rPr lang="uk-UA" sz="2400" smtClean="0"/>
              <a:t>; матриця вартостей </a:t>
            </a:r>
            <a:r>
              <a:rPr lang="en-US" sz="2400" smtClean="0"/>
              <a:t>C</a:t>
            </a:r>
            <a:r>
              <a:rPr lang="uk-UA" sz="2400" smtClean="0"/>
              <a:t>; список </a:t>
            </a:r>
            <a:r>
              <a:rPr lang="en-US" sz="2400" smtClean="0"/>
              <a:t>P</a:t>
            </a:r>
            <a:r>
              <a:rPr lang="uk-UA" sz="2400" smtClean="0"/>
              <a:t> початкових міст {</a:t>
            </a:r>
            <a:r>
              <a:rPr lang="en-US" sz="2400" smtClean="0"/>
              <a:t>V</a:t>
            </a:r>
            <a:r>
              <a:rPr lang="uk-UA" sz="2400" smtClean="0"/>
              <a:t>1, </a:t>
            </a:r>
            <a:r>
              <a:rPr lang="en-US" sz="2400" smtClean="0"/>
              <a:t>V</a:t>
            </a:r>
            <a:r>
              <a:rPr lang="uk-UA" sz="2400" smtClean="0"/>
              <a:t>2, …,</a:t>
            </a:r>
            <a:r>
              <a:rPr lang="en-US" sz="2400" smtClean="0"/>
              <a:t>VP</a:t>
            </a:r>
            <a:r>
              <a:rPr lang="uk-UA" sz="2400" smtClean="0"/>
              <a:t>}.</a:t>
            </a:r>
          </a:p>
        </p:txBody>
      </p:sp>
      <p:grpSp>
        <p:nvGrpSpPr>
          <p:cNvPr id="44035" name="Group 6"/>
          <p:cNvGrpSpPr>
            <a:grpSpLocks/>
          </p:cNvGrpSpPr>
          <p:nvPr/>
        </p:nvGrpSpPr>
        <p:grpSpPr bwMode="auto">
          <a:xfrm>
            <a:off x="323850" y="2781300"/>
            <a:ext cx="8856663" cy="3743325"/>
            <a:chOff x="204" y="1616"/>
            <a:chExt cx="5579" cy="2358"/>
          </a:xfrm>
        </p:grpSpPr>
        <p:sp>
          <p:nvSpPr>
            <p:cNvPr id="44036" name="Rectangle 3"/>
            <p:cNvSpPr>
              <a:spLocks noChangeArrowheads="1"/>
            </p:cNvSpPr>
            <p:nvPr/>
          </p:nvSpPr>
          <p:spPr bwMode="auto">
            <a:xfrm>
              <a:off x="3152" y="1645"/>
              <a:ext cx="2631" cy="923"/>
            </a:xfrm>
            <a:prstGeom prst="rect">
              <a:avLst/>
            </a:prstGeom>
            <a:noFill/>
            <a:ln w="12700">
              <a:noFill/>
              <a:miter lim="800000"/>
              <a:headEnd type="none" w="sm" len="sm"/>
              <a:tailEnd type="none" w="sm" len="sm"/>
            </a:ln>
          </p:spPr>
          <p:txBody>
            <a:bodyPr>
              <a:spAutoFit/>
            </a:bodyPr>
            <a:lstStyle/>
            <a:p>
              <a:pPr>
                <a:lnSpc>
                  <a:spcPct val="90000"/>
                </a:lnSpc>
              </a:pPr>
              <a:r>
                <a:rPr kumimoji="0" lang="uk-UA" sz="2000"/>
                <a:t>Змінна </a:t>
              </a:r>
              <a:r>
                <a:rPr kumimoji="0" lang="en-US" sz="2000"/>
                <a:t>K</a:t>
              </a:r>
              <a:r>
                <a:rPr kumimoji="0" lang="uk-UA" sz="2000"/>
                <a:t> відраховує кількість використаних початкових міст; </a:t>
              </a:r>
              <a:r>
                <a:rPr kumimoji="0" lang="en-US" sz="2000"/>
                <a:t>BEST</a:t>
              </a:r>
              <a:r>
                <a:rPr kumimoji="0" lang="uk-UA" sz="2000"/>
                <a:t> зберігає найкращий на поточний момент тур, вартість якого дорівнює </a:t>
              </a:r>
              <a:r>
                <a:rPr kumimoji="0" lang="en-US" sz="2000"/>
                <a:t>COST</a:t>
              </a:r>
              <a:r>
                <a:rPr kumimoji="0" lang="uk-UA" sz="2000"/>
                <a:t>.</a:t>
              </a:r>
            </a:p>
          </p:txBody>
        </p:sp>
        <p:sp>
          <p:nvSpPr>
            <p:cNvPr id="44037" name="Rectangle 4"/>
            <p:cNvSpPr>
              <a:spLocks noChangeArrowheads="1"/>
            </p:cNvSpPr>
            <p:nvPr/>
          </p:nvSpPr>
          <p:spPr bwMode="auto">
            <a:xfrm>
              <a:off x="3107" y="2704"/>
              <a:ext cx="2653" cy="577"/>
            </a:xfrm>
            <a:prstGeom prst="rect">
              <a:avLst/>
            </a:prstGeom>
            <a:noFill/>
            <a:ln w="12700">
              <a:noFill/>
              <a:miter lim="800000"/>
              <a:headEnd type="none" w="sm" len="sm"/>
              <a:tailEnd type="none" w="sm" len="sm"/>
            </a:ln>
          </p:spPr>
          <p:txBody>
            <a:bodyPr>
              <a:spAutoFit/>
            </a:bodyPr>
            <a:lstStyle/>
            <a:p>
              <a:pPr eaLnBrk="0" hangingPunct="0">
                <a:lnSpc>
                  <a:spcPct val="90000"/>
                </a:lnSpc>
                <a:spcBef>
                  <a:spcPct val="20000"/>
                </a:spcBef>
                <a:buClr>
                  <a:schemeClr val="tx2"/>
                </a:buClr>
                <a:buSzPct val="75000"/>
                <a:buFont typeface="Wingdings" pitchFamily="2" charset="2"/>
                <a:buNone/>
              </a:pPr>
              <a:r>
                <a:rPr kumimoji="0" lang="uk-UA" sz="2000"/>
                <a:t>Підалгоритм </a:t>
              </a:r>
              <a:r>
                <a:rPr kumimoji="0" lang="en-US" sz="2000"/>
                <a:t>GTS</a:t>
              </a:r>
              <a:r>
                <a:rPr kumimoji="0" lang="uk-UA" sz="2000"/>
                <a:t> будує тур з початковим містом </a:t>
              </a:r>
              <a:r>
                <a:rPr kumimoji="0" lang="en-US" sz="2000"/>
                <a:t>VK</a:t>
              </a:r>
              <a:r>
                <a:rPr kumimoji="0" lang="uk-UA" sz="2000"/>
                <a:t>. Тур </a:t>
              </a:r>
              <a:r>
                <a:rPr kumimoji="0" lang="en-US" sz="2000"/>
                <a:t>T</a:t>
              </a:r>
              <a:r>
                <a:rPr kumimoji="0" lang="uk-UA" sz="2000"/>
                <a:t>(</a:t>
              </a:r>
              <a:r>
                <a:rPr kumimoji="0" lang="en-US" sz="2000"/>
                <a:t>K</a:t>
              </a:r>
              <a:r>
                <a:rPr kumimoji="0" lang="uk-UA" sz="2000"/>
                <a:t>) з вартістю </a:t>
              </a:r>
              <a:r>
                <a:rPr kumimoji="0" lang="en-US" sz="2000"/>
                <a:t>C</a:t>
              </a:r>
              <a:r>
                <a:rPr kumimoji="0" lang="uk-UA" sz="2000"/>
                <a:t>(</a:t>
              </a:r>
              <a:r>
                <a:rPr kumimoji="0" lang="en-US" sz="2000"/>
                <a:t>K</a:t>
              </a:r>
              <a:r>
                <a:rPr kumimoji="0" lang="uk-UA" sz="2000"/>
                <a:t>) побудовано.</a:t>
              </a:r>
            </a:p>
          </p:txBody>
        </p:sp>
        <p:sp>
          <p:nvSpPr>
            <p:cNvPr id="44038" name="Rectangle 5"/>
            <p:cNvSpPr>
              <a:spLocks noChangeArrowheads="1"/>
            </p:cNvSpPr>
            <p:nvPr/>
          </p:nvSpPr>
          <p:spPr bwMode="auto">
            <a:xfrm>
              <a:off x="204" y="1616"/>
              <a:ext cx="3402" cy="2358"/>
            </a:xfrm>
            <a:prstGeom prst="rect">
              <a:avLst/>
            </a:prstGeom>
            <a:noFill/>
            <a:ln w="12700">
              <a:noFill/>
              <a:miter lim="800000"/>
              <a:headEnd type="none" w="sm" len="sm"/>
              <a:tailEnd type="none" w="sm" len="sm"/>
            </a:ln>
          </p:spPr>
          <p:txBody>
            <a:bodyPr>
              <a:spAutoFit/>
            </a:bodyPr>
            <a:lstStyle/>
            <a:p>
              <a:r>
                <a:rPr kumimoji="0" lang="uk-UA"/>
                <a:t>Крок 0. Ініціалізація.</a:t>
              </a:r>
            </a:p>
            <a:p>
              <a:r>
                <a:rPr kumimoji="0" lang="uk-UA"/>
                <a:t>	</a:t>
              </a:r>
              <a:r>
                <a:rPr kumimoji="0" lang="en-US"/>
                <a:t>K</a:t>
              </a:r>
              <a:r>
                <a:rPr kumimoji="0" lang="uk-UA"/>
                <a:t>=0; </a:t>
              </a:r>
              <a:r>
                <a:rPr kumimoji="0" lang="en-US"/>
                <a:t>COST</a:t>
              </a:r>
              <a:r>
                <a:rPr kumimoji="0" lang="uk-UA"/>
                <a:t>=∞; </a:t>
              </a:r>
              <a:r>
                <a:rPr kumimoji="0" lang="en-US"/>
                <a:t>BEST</a:t>
              </a:r>
              <a:r>
                <a:rPr kumimoji="0" lang="uk-UA"/>
                <a:t>=0;</a:t>
              </a:r>
            </a:p>
            <a:p>
              <a:r>
                <a:rPr kumimoji="0" lang="uk-UA"/>
                <a:t>Крок 1. Початок нового туру.</a:t>
              </a:r>
            </a:p>
            <a:p>
              <a:r>
                <a:rPr kumimoji="0" lang="uk-UA"/>
                <a:t>	</a:t>
              </a:r>
              <a:r>
                <a:rPr kumimoji="0" lang="en-US"/>
                <a:t>While K</a:t>
              </a:r>
              <a:r>
                <a:rPr kumimoji="0" lang="uk-UA"/>
                <a:t>&lt;</a:t>
              </a:r>
              <a:r>
                <a:rPr kumimoji="0" lang="en-US"/>
                <a:t>P do</a:t>
              </a:r>
              <a:endParaRPr kumimoji="0" lang="uk-UA"/>
            </a:p>
            <a:p>
              <a:r>
                <a:rPr kumimoji="0" lang="uk-UA"/>
                <a:t>     Крок 2. Створення нового туру. </a:t>
              </a:r>
            </a:p>
            <a:p>
              <a:r>
                <a:rPr kumimoji="0" lang="uk-UA"/>
                <a:t>		</a:t>
              </a:r>
              <a:r>
                <a:rPr kumimoji="0" lang="en-US"/>
                <a:t>K</a:t>
              </a:r>
              <a:r>
                <a:rPr kumimoji="0" lang="uk-UA"/>
                <a:t>=</a:t>
              </a:r>
              <a:r>
                <a:rPr kumimoji="0" lang="en-US"/>
                <a:t>K</a:t>
              </a:r>
              <a:r>
                <a:rPr kumimoji="0" lang="uk-UA"/>
                <a:t>+1</a:t>
              </a:r>
            </a:p>
            <a:p>
              <a:r>
                <a:rPr kumimoji="0" lang="uk-UA"/>
                <a:t>		</a:t>
              </a:r>
              <a:r>
                <a:rPr kumimoji="0" lang="en-US"/>
                <a:t>GTS</a:t>
              </a:r>
              <a:r>
                <a:rPr kumimoji="0" lang="uk-UA"/>
                <a:t> (</a:t>
              </a:r>
              <a:r>
                <a:rPr kumimoji="0" lang="en-US"/>
                <a:t>VK</a:t>
              </a:r>
              <a:r>
                <a:rPr kumimoji="0" lang="uk-UA"/>
                <a:t>)</a:t>
              </a:r>
            </a:p>
            <a:p>
              <a:r>
                <a:rPr kumimoji="0" lang="uk-UA"/>
                <a:t>     Крок 3. Оновлення кращого туру. </a:t>
              </a:r>
            </a:p>
            <a:p>
              <a:r>
                <a:rPr kumimoji="0" lang="uk-UA"/>
                <a:t>	</a:t>
              </a:r>
              <a:r>
                <a:rPr kumimoji="0" lang="en-US"/>
                <a:t>If C(K)&lt;COST</a:t>
              </a:r>
              <a:endParaRPr kumimoji="0" lang="uk-UA"/>
            </a:p>
            <a:p>
              <a:r>
                <a:rPr kumimoji="0" lang="uk-UA"/>
                <a:t> 	    </a:t>
              </a:r>
              <a:r>
                <a:rPr kumimoji="0" lang="en-US"/>
                <a:t>then</a:t>
              </a:r>
              <a:r>
                <a:rPr kumimoji="0" lang="uk-UA"/>
                <a:t> </a:t>
              </a:r>
              <a:r>
                <a:rPr kumimoji="0" lang="en-US"/>
                <a:t>BEST=T(K); COST=C(K).</a:t>
              </a:r>
              <a:endParaRPr kumimoji="0" lang="uk-UA"/>
            </a:p>
          </p:txBody>
        </p:sp>
      </p:grpSp>
      <p:sp>
        <p:nvSpPr>
          <p:cNvPr id="7"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080375" cy="1451248"/>
          </a:xfrm>
        </p:spPr>
        <p:txBody>
          <a:bodyPr/>
          <a:lstStyle/>
          <a:p>
            <a:pPr eaLnBrk="1" hangingPunct="1">
              <a:defRPr/>
            </a:pPr>
            <a:r>
              <a:rPr lang="ru-RU" sz="4800" dirty="0" smtClean="0">
                <a:solidFill>
                  <a:srgbClr val="0000CC"/>
                </a:solidFill>
                <a:latin typeface="Times New Roman" pitchFamily="18" charset="0"/>
                <a:cs typeface="Times New Roman" pitchFamily="18" charset="0"/>
              </a:rPr>
              <a:t>2.3. </a:t>
            </a:r>
            <a:r>
              <a:rPr lang="uk-UA" sz="4800" dirty="0" smtClean="0">
                <a:solidFill>
                  <a:srgbClr val="0000CC"/>
                </a:solidFill>
                <a:latin typeface="Times New Roman" pitchFamily="18" charset="0"/>
                <a:cs typeface="Times New Roman" pitchFamily="18" charset="0"/>
              </a:rPr>
              <a:t>Метод підйому (локального пошуку)</a:t>
            </a:r>
          </a:p>
        </p:txBody>
      </p:sp>
      <p:sp>
        <p:nvSpPr>
          <p:cNvPr id="64515" name="Rectangle 3"/>
          <p:cNvSpPr>
            <a:spLocks noGrp="1" noChangeArrowheads="1"/>
          </p:cNvSpPr>
          <p:nvPr>
            <p:ph type="body" idx="4294967295"/>
          </p:nvPr>
        </p:nvSpPr>
        <p:spPr>
          <a:xfrm>
            <a:off x="395288" y="2276475"/>
            <a:ext cx="8569325" cy="3889375"/>
          </a:xfrm>
        </p:spPr>
        <p:txBody>
          <a:bodyPr/>
          <a:lstStyle/>
          <a:p>
            <a:pPr eaLnBrk="1" hangingPunct="1">
              <a:buFont typeface="Wingdings" pitchFamily="2" charset="2"/>
              <a:buNone/>
            </a:pPr>
            <a:r>
              <a:rPr lang="ru-RU" sz="2800" smtClean="0"/>
              <a:t>Література для самостійного читання:  с.</a:t>
            </a:r>
            <a:r>
              <a:rPr lang="uk-UA" sz="2800" smtClean="0"/>
              <a:t> 302-308 [1]</a:t>
            </a:r>
            <a:r>
              <a:rPr lang="ru-RU" sz="2800" smtClean="0"/>
              <a:t> </a:t>
            </a:r>
          </a:p>
          <a:p>
            <a:pPr eaLnBrk="1" hangingPunct="1">
              <a:buFont typeface="Wingdings" pitchFamily="2" charset="2"/>
              <a:buNone/>
            </a:pPr>
            <a:endParaRPr lang="ru-RU" sz="2800" smtClean="0"/>
          </a:p>
          <a:p>
            <a:pPr>
              <a:lnSpc>
                <a:spcPct val="100000"/>
              </a:lnSpc>
              <a:buFont typeface="Wingdings" pitchFamily="2" charset="2"/>
              <a:buNone/>
            </a:pPr>
            <a:r>
              <a:rPr lang="uk-UA" sz="2800" smtClean="0"/>
              <a:t>Приклади, що ілюструють метод підйому: </a:t>
            </a:r>
          </a:p>
          <a:p>
            <a:pPr lvl="1">
              <a:buFontTx/>
              <a:buNone/>
            </a:pPr>
            <a:r>
              <a:rPr lang="uk-UA" sz="2400" smtClean="0"/>
              <a:t>Задача знаходження мінімального остовного дерева (с.302 [1]).</a:t>
            </a:r>
          </a:p>
          <a:p>
            <a:pPr lvl="1">
              <a:buFontTx/>
              <a:buNone/>
            </a:pPr>
            <a:r>
              <a:rPr lang="uk-UA" sz="2400" smtClean="0"/>
              <a:t>Задача комівояжера (с.303-306 [1], с.113-117 [2]).</a:t>
            </a:r>
          </a:p>
          <a:p>
            <a:pPr lvl="1">
              <a:buFontTx/>
              <a:buNone/>
            </a:pPr>
            <a:r>
              <a:rPr lang="uk-UA" sz="2400" smtClean="0"/>
              <a:t>Задача розміщення блоків (с.306-307 [1], с.120-123 [2]).</a:t>
            </a:r>
            <a:endParaRPr lang="ru-RU" sz="2400" smtClean="0"/>
          </a:p>
        </p:txBody>
      </p:sp>
      <p:sp>
        <p:nvSpPr>
          <p:cNvPr id="64516"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extLst>
      <p:ext uri="{BB962C8B-B14F-4D97-AF65-F5344CB8AC3E}">
        <p14:creationId xmlns="" xmlns:p14="http://schemas.microsoft.com/office/powerpoint/2010/main" val="1749838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4294967295"/>
          </p:nvPr>
        </p:nvSpPr>
        <p:spPr>
          <a:xfrm>
            <a:off x="0" y="836712"/>
            <a:ext cx="9144000" cy="6021288"/>
          </a:xfrm>
        </p:spPr>
        <p:txBody>
          <a:bodyPr/>
          <a:lstStyle/>
          <a:p>
            <a:pPr marL="609600" indent="-609600">
              <a:lnSpc>
                <a:spcPct val="100000"/>
              </a:lnSpc>
              <a:buFont typeface="Wingdings" pitchFamily="2" charset="2"/>
              <a:buNone/>
            </a:pPr>
            <a:r>
              <a:rPr lang="uk-UA" sz="2800" dirty="0" smtClean="0"/>
              <a:t>	З чого починати? </a:t>
            </a:r>
          </a:p>
          <a:p>
            <a:pPr marL="609600" indent="-609600">
              <a:lnSpc>
                <a:spcPct val="100000"/>
              </a:lnSpc>
              <a:buFont typeface="Wingdings" pitchFamily="2" charset="2"/>
              <a:buNone/>
            </a:pPr>
            <a:endParaRPr lang="uk-UA" sz="1000" dirty="0" smtClean="0"/>
          </a:p>
          <a:p>
            <a:pPr marL="609600" indent="-609600">
              <a:lnSpc>
                <a:spcPct val="100000"/>
              </a:lnSpc>
              <a:buFont typeface="Wingdings" pitchFamily="2" charset="2"/>
              <a:buNone/>
            </a:pPr>
            <a:r>
              <a:rPr lang="uk-UA" sz="2800" dirty="0"/>
              <a:t>	</a:t>
            </a:r>
            <a:r>
              <a:rPr lang="uk-UA" sz="2800" dirty="0" smtClean="0"/>
              <a:t>Загальні методи розв’язку задач, корисні для розробки алгоритмів:</a:t>
            </a:r>
          </a:p>
          <a:p>
            <a:pPr marL="609600" indent="-609600">
              <a:lnSpc>
                <a:spcPct val="100000"/>
              </a:lnSpc>
              <a:buFont typeface="Wingdings" pitchFamily="2" charset="2"/>
              <a:buNone/>
            </a:pPr>
            <a:endParaRPr lang="uk-UA" sz="1000" dirty="0" smtClean="0"/>
          </a:p>
          <a:p>
            <a:pPr marL="990600" lvl="1" indent="-533400"/>
            <a:r>
              <a:rPr lang="uk-UA" dirty="0" smtClean="0"/>
              <a:t>метод проміжних цілей (розбиття)</a:t>
            </a:r>
          </a:p>
          <a:p>
            <a:pPr marL="990600" lvl="1" indent="-533400"/>
            <a:r>
              <a:rPr lang="uk-UA" dirty="0"/>
              <a:t>метод локального пошуку (підйому)</a:t>
            </a:r>
          </a:p>
          <a:p>
            <a:pPr marL="990600" lvl="1" indent="-533400"/>
            <a:r>
              <a:rPr lang="uk-UA" dirty="0"/>
              <a:t>метод перебору </a:t>
            </a:r>
            <a:r>
              <a:rPr lang="uk-UA" dirty="0" smtClean="0"/>
              <a:t>(</a:t>
            </a:r>
            <a:r>
              <a:rPr lang="uk-UA" dirty="0"/>
              <a:t>пошуку з </a:t>
            </a:r>
            <a:r>
              <a:rPr lang="uk-UA" dirty="0" smtClean="0"/>
              <a:t>поверненням)</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4294967295"/>
          </p:nvPr>
        </p:nvSpPr>
        <p:spPr>
          <a:xfrm>
            <a:off x="0" y="836712"/>
            <a:ext cx="9144000" cy="6021288"/>
          </a:xfrm>
        </p:spPr>
        <p:txBody>
          <a:bodyPr/>
          <a:lstStyle/>
          <a:p>
            <a:pPr>
              <a:lnSpc>
                <a:spcPct val="100000"/>
              </a:lnSpc>
              <a:buFont typeface="Wingdings" pitchFamily="2" charset="2"/>
              <a:buNone/>
            </a:pPr>
            <a:r>
              <a:rPr lang="ru-RU" sz="2800" b="1" dirty="0" smtClean="0"/>
              <a:t>	</a:t>
            </a:r>
            <a:r>
              <a:rPr lang="uk-UA" sz="2800" i="1" dirty="0" smtClean="0"/>
              <a:t>Метод підйому</a:t>
            </a:r>
            <a:r>
              <a:rPr lang="uk-UA" sz="2800" dirty="0" smtClean="0"/>
              <a:t> (</a:t>
            </a:r>
            <a:r>
              <a:rPr lang="uk-UA" sz="2800" i="1" dirty="0" smtClean="0"/>
              <a:t>локального пошуку</a:t>
            </a:r>
            <a:r>
              <a:rPr lang="uk-UA" sz="2800" dirty="0" smtClean="0"/>
              <a:t>) починається з прийняття початкового припущення або обчислення початкового розв’язку задачі. Потім починається наскільки можливо швидке пересування вгору від початкового розв’язку у напрямку до кращих розв’язків. Коли досягаємо такої точки, з якої неможливо більше рухатися вгору, алгоритм зупиняється.  </a:t>
            </a:r>
          </a:p>
        </p:txBody>
      </p:sp>
      <p:sp>
        <p:nvSpPr>
          <p:cNvPr id="1945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extLst>
      <p:ext uri="{BB962C8B-B14F-4D97-AF65-F5344CB8AC3E}">
        <p14:creationId xmlns="" xmlns:p14="http://schemas.microsoft.com/office/powerpoint/2010/main" val="16180656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9" name="Рисунок 1"/>
          <p:cNvPicPr>
            <a:picLocks noChangeAspect="1" noChangeArrowheads="1"/>
          </p:cNvPicPr>
          <p:nvPr/>
        </p:nvPicPr>
        <p:blipFill>
          <a:blip r:embed="rId3"/>
          <a:srcRect b="5493"/>
          <a:stretch>
            <a:fillRect/>
          </a:stretch>
        </p:blipFill>
        <p:spPr bwMode="auto">
          <a:xfrm>
            <a:off x="899591" y="1196752"/>
            <a:ext cx="7247255" cy="4464496"/>
          </a:xfrm>
          <a:prstGeom prst="rect">
            <a:avLst/>
          </a:prstGeom>
          <a:noFill/>
          <a:ln w="9525">
            <a:noFill/>
            <a:miter lim="800000"/>
            <a:headEnd/>
            <a:tailEnd/>
          </a:ln>
        </p:spPr>
      </p:pic>
    </p:spTree>
    <p:extLst>
      <p:ext uri="{BB962C8B-B14F-4D97-AF65-F5344CB8AC3E}">
        <p14:creationId xmlns="" xmlns:p14="http://schemas.microsoft.com/office/powerpoint/2010/main" val="21418608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body" idx="4294967295"/>
          </p:nvPr>
        </p:nvSpPr>
        <p:spPr>
          <a:xfrm>
            <a:off x="251520" y="836712"/>
            <a:ext cx="8640960" cy="5904656"/>
          </a:xfrm>
        </p:spPr>
        <p:txBody>
          <a:bodyPr/>
          <a:lstStyle/>
          <a:p>
            <a:pPr>
              <a:lnSpc>
                <a:spcPct val="100000"/>
              </a:lnSpc>
              <a:buFont typeface="Wingdings" pitchFamily="2" charset="2"/>
              <a:buChar char="ü"/>
            </a:pPr>
            <a:r>
              <a:rPr lang="uk-UA" sz="2800" dirty="0" smtClean="0"/>
              <a:t>Взагалі метод підйому являється грубим. На жаль, неможливо завжди гарантувати, що остаточний розв’язок буде оптимальним. Цей «дефект» часто обмежує застосування методу.</a:t>
            </a:r>
          </a:p>
          <a:p>
            <a:pPr>
              <a:lnSpc>
                <a:spcPct val="100000"/>
              </a:lnSpc>
              <a:buFont typeface="Wingdings" pitchFamily="2" charset="2"/>
              <a:buChar char="ü"/>
            </a:pPr>
            <a:endParaRPr lang="uk-UA" sz="1000" dirty="0" smtClean="0"/>
          </a:p>
          <a:p>
            <a:pPr>
              <a:lnSpc>
                <a:spcPct val="100000"/>
              </a:lnSpc>
              <a:buFont typeface="Wingdings" pitchFamily="2" charset="2"/>
              <a:buChar char="ü"/>
            </a:pPr>
            <a:r>
              <a:rPr lang="uk-UA" sz="2800" dirty="0" smtClean="0"/>
              <a:t>Метод підйому може бути корисним, якщо потрібно швидко отримати наближений розв’язок.</a:t>
            </a:r>
          </a:p>
          <a:p>
            <a:pPr marL="0" indent="0">
              <a:lnSpc>
                <a:spcPct val="100000"/>
              </a:lnSpc>
              <a:buNone/>
            </a:pPr>
            <a:endParaRPr lang="uk-UA" sz="1000" dirty="0" smtClean="0"/>
          </a:p>
          <a:p>
            <a:pPr>
              <a:lnSpc>
                <a:spcPct val="100000"/>
              </a:lnSpc>
              <a:buFont typeface="Wingdings" pitchFamily="2" charset="2"/>
              <a:buChar char="ü"/>
            </a:pPr>
            <a:r>
              <a:rPr lang="uk-UA" sz="2800" dirty="0" smtClean="0"/>
              <a:t>Алгоритми </a:t>
            </a:r>
            <a:r>
              <a:rPr lang="uk-UA" sz="2800" dirty="0"/>
              <a:t>локального пошуку проявляють себе з якнайкращого боку як евристичні алгоритми для вирішення задач, точні рішення яких вимагають </a:t>
            </a:r>
            <a:r>
              <a:rPr lang="uk-UA" sz="2800" dirty="0" err="1"/>
              <a:t>експоненційних</a:t>
            </a:r>
            <a:r>
              <a:rPr lang="uk-UA" sz="2800" dirty="0"/>
              <a:t> витрат часу.</a:t>
            </a:r>
            <a:endParaRPr lang="uk-UA" sz="2800" dirty="0" smtClean="0"/>
          </a:p>
        </p:txBody>
      </p:sp>
    </p:spTree>
    <p:extLst>
      <p:ext uri="{BB962C8B-B14F-4D97-AF65-F5344CB8AC3E}">
        <p14:creationId xmlns="" xmlns:p14="http://schemas.microsoft.com/office/powerpoint/2010/main" val="2555256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type="body" idx="4294967295"/>
          </p:nvPr>
        </p:nvSpPr>
        <p:spPr>
          <a:xfrm>
            <a:off x="0" y="764704"/>
            <a:ext cx="8964488" cy="6093296"/>
          </a:xfrm>
        </p:spPr>
        <p:txBody>
          <a:bodyPr/>
          <a:lstStyle/>
          <a:p>
            <a:pPr marL="533400" indent="-533400">
              <a:lnSpc>
                <a:spcPct val="100000"/>
              </a:lnSpc>
              <a:buFont typeface="Wingdings" pitchFamily="2" charset="2"/>
              <a:buNone/>
            </a:pPr>
            <a:r>
              <a:rPr lang="uk-UA" sz="2800" dirty="0" smtClean="0"/>
              <a:t>	Метод підйому має сенс лише у тому випадку, коли можемо обмежити сукупність перетворень невеликою її підмножиною, що дає можливість виконати всі перетворення за відносно короткий час: якщо "розмір" задачі дорівнює </a:t>
            </a:r>
            <a:r>
              <a:rPr lang="en-US" sz="2800" i="1" dirty="0" smtClean="0"/>
              <a:t>n</a:t>
            </a:r>
            <a:r>
              <a:rPr lang="uk-UA" sz="2800" dirty="0" smtClean="0"/>
              <a:t>, то доцільно використати </a:t>
            </a:r>
            <a:r>
              <a:rPr lang="en-US" sz="2800" i="1" dirty="0" smtClean="0"/>
              <a:t>O</a:t>
            </a:r>
            <a:r>
              <a:rPr lang="uk-UA" sz="2800" dirty="0" smtClean="0"/>
              <a:t>(</a:t>
            </a:r>
            <a:r>
              <a:rPr lang="en-US" sz="2800" i="1" dirty="0" smtClean="0"/>
              <a:t>n</a:t>
            </a:r>
            <a:r>
              <a:rPr lang="uk-UA" sz="2800" baseline="30000" dirty="0" smtClean="0"/>
              <a:t>2</a:t>
            </a:r>
            <a:r>
              <a:rPr lang="uk-UA" sz="2800" dirty="0" smtClean="0"/>
              <a:t>) або </a:t>
            </a:r>
            <a:r>
              <a:rPr lang="en-US" sz="2800" i="1" dirty="0" smtClean="0"/>
              <a:t>O</a:t>
            </a:r>
            <a:r>
              <a:rPr lang="uk-UA" sz="2800" dirty="0" smtClean="0"/>
              <a:t>(</a:t>
            </a:r>
            <a:r>
              <a:rPr lang="en-US" sz="2800" i="1" dirty="0" smtClean="0"/>
              <a:t>n</a:t>
            </a:r>
            <a:r>
              <a:rPr lang="uk-UA" sz="2800" baseline="30000" dirty="0" smtClean="0"/>
              <a:t>3</a:t>
            </a:r>
            <a:r>
              <a:rPr lang="uk-UA" sz="2800" dirty="0" smtClean="0"/>
              <a:t>) перетворень. </a:t>
            </a:r>
          </a:p>
          <a:p>
            <a:pPr marL="533400" indent="-533400">
              <a:lnSpc>
                <a:spcPct val="100000"/>
              </a:lnSpc>
              <a:buFont typeface="Wingdings" pitchFamily="2" charset="2"/>
              <a:buNone/>
            </a:pPr>
            <a:r>
              <a:rPr lang="uk-UA" sz="2800" dirty="0"/>
              <a:t>	</a:t>
            </a:r>
            <a:r>
              <a:rPr lang="uk-UA" sz="2800" dirty="0" smtClean="0"/>
              <a:t>Якщо сукупність перетворень невелика, природно розглядати рішення, які можна перетворювати одне в інше за один крок, як "близькі". Такі перетворення називаються "локальними", а відповідний метод називається локальним пошуком. </a:t>
            </a:r>
          </a:p>
        </p:txBody>
      </p:sp>
    </p:spTree>
    <p:extLst>
      <p:ext uri="{BB962C8B-B14F-4D97-AF65-F5344CB8AC3E}">
        <p14:creationId xmlns="" xmlns:p14="http://schemas.microsoft.com/office/powerpoint/2010/main" val="20274807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body" idx="4294967295"/>
          </p:nvPr>
        </p:nvSpPr>
        <p:spPr>
          <a:xfrm>
            <a:off x="0" y="764704"/>
            <a:ext cx="8964488" cy="6093296"/>
          </a:xfrm>
        </p:spPr>
        <p:txBody>
          <a:bodyPr/>
          <a:lstStyle/>
          <a:p>
            <a:pPr>
              <a:lnSpc>
                <a:spcPct val="100000"/>
              </a:lnSpc>
              <a:buFont typeface="Wingdings" pitchFamily="2" charset="2"/>
              <a:buNone/>
            </a:pPr>
            <a:r>
              <a:rPr lang="ru-RU" sz="2800" b="1" dirty="0" smtClean="0"/>
              <a:t>	</a:t>
            </a:r>
            <a:r>
              <a:rPr lang="uk-UA" sz="2800" u="sng" dirty="0" smtClean="0"/>
              <a:t>Приклад.</a:t>
            </a:r>
            <a:r>
              <a:rPr lang="uk-UA" sz="2800" dirty="0" smtClean="0"/>
              <a:t> Задача знаходження мінімального </a:t>
            </a:r>
            <a:r>
              <a:rPr lang="uk-UA" sz="2800" dirty="0" err="1" smtClean="0"/>
              <a:t>остовного</a:t>
            </a:r>
            <a:r>
              <a:rPr lang="uk-UA" sz="2800" dirty="0" smtClean="0"/>
              <a:t> дерева методом локального пошуку. </a:t>
            </a:r>
          </a:p>
          <a:p>
            <a:pPr>
              <a:lnSpc>
                <a:spcPct val="100000"/>
              </a:lnSpc>
              <a:buFont typeface="Wingdings" pitchFamily="2" charset="2"/>
              <a:buNone/>
            </a:pPr>
            <a:endParaRPr lang="en-US" sz="1200" dirty="0" smtClean="0"/>
          </a:p>
          <a:p>
            <a:pPr>
              <a:lnSpc>
                <a:spcPct val="100000"/>
              </a:lnSpc>
              <a:buFont typeface="Wingdings" pitchFamily="2" charset="2"/>
              <a:buNone/>
            </a:pPr>
            <a:r>
              <a:rPr lang="uk-UA" sz="2800" dirty="0" smtClean="0"/>
              <a:t>	Локальне перетворення: беремо те або інше ребро, що не відноситься до поточного </a:t>
            </a:r>
            <a:r>
              <a:rPr lang="uk-UA" sz="2800" dirty="0" err="1" smtClean="0"/>
              <a:t>остовного</a:t>
            </a:r>
            <a:r>
              <a:rPr lang="uk-UA" sz="2800" dirty="0" smtClean="0"/>
              <a:t> дерева, додаємо його в це дерево (в результаті повинні отримати цикл), а потім прибираємо з цього циклу точно одне ребро (імовірно, ребро з найвищою вартістю), щоб утворити нове дерево. </a:t>
            </a:r>
          </a:p>
        </p:txBody>
      </p:sp>
    </p:spTree>
    <p:extLst>
      <p:ext uri="{BB962C8B-B14F-4D97-AF65-F5344CB8AC3E}">
        <p14:creationId xmlns="" xmlns:p14="http://schemas.microsoft.com/office/powerpoint/2010/main" val="39963696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Рисунок 1"/>
          <p:cNvPicPr>
            <a:picLocks noChangeAspect="1" noChangeArrowheads="1"/>
          </p:cNvPicPr>
          <p:nvPr/>
        </p:nvPicPr>
        <p:blipFill>
          <a:blip r:embed="rId3"/>
          <a:srcRect b="6824"/>
          <a:stretch>
            <a:fillRect/>
          </a:stretch>
        </p:blipFill>
        <p:spPr bwMode="auto">
          <a:xfrm>
            <a:off x="395288" y="667444"/>
            <a:ext cx="4464050" cy="3049588"/>
          </a:xfrm>
          <a:prstGeom prst="rect">
            <a:avLst/>
          </a:prstGeom>
          <a:noFill/>
          <a:ln w="9525">
            <a:noFill/>
            <a:miter lim="800000"/>
            <a:headEnd/>
            <a:tailEnd/>
          </a:ln>
        </p:spPr>
      </p:pic>
      <p:pic>
        <p:nvPicPr>
          <p:cNvPr id="69635" name="Рисунок 1"/>
          <p:cNvPicPr>
            <a:picLocks noChangeAspect="1" noChangeArrowheads="1"/>
          </p:cNvPicPr>
          <p:nvPr/>
        </p:nvPicPr>
        <p:blipFill>
          <a:blip r:embed="rId4"/>
          <a:srcRect r="36360" b="54462"/>
          <a:stretch>
            <a:fillRect/>
          </a:stretch>
        </p:blipFill>
        <p:spPr bwMode="auto">
          <a:xfrm>
            <a:off x="5003800" y="1315144"/>
            <a:ext cx="3997325" cy="2055813"/>
          </a:xfrm>
          <a:prstGeom prst="rect">
            <a:avLst/>
          </a:prstGeom>
          <a:noFill/>
          <a:ln w="9525">
            <a:noFill/>
            <a:miter lim="800000"/>
            <a:headEnd/>
            <a:tailEnd/>
          </a:ln>
        </p:spPr>
      </p:pic>
      <p:pic>
        <p:nvPicPr>
          <p:cNvPr id="69636" name="Рисунок 1"/>
          <p:cNvPicPr>
            <a:picLocks noChangeAspect="1" noChangeArrowheads="1"/>
          </p:cNvPicPr>
          <p:nvPr/>
        </p:nvPicPr>
        <p:blipFill>
          <a:blip r:embed="rId4"/>
          <a:srcRect l="69092" b="55745"/>
          <a:stretch>
            <a:fillRect/>
          </a:stretch>
        </p:blipFill>
        <p:spPr bwMode="auto">
          <a:xfrm>
            <a:off x="1979613" y="3933825"/>
            <a:ext cx="2098675" cy="2160588"/>
          </a:xfrm>
          <a:prstGeom prst="rect">
            <a:avLst/>
          </a:prstGeom>
          <a:noFill/>
          <a:ln w="9525">
            <a:noFill/>
            <a:miter lim="800000"/>
            <a:headEnd/>
            <a:tailEnd/>
          </a:ln>
        </p:spPr>
      </p:pic>
      <p:pic>
        <p:nvPicPr>
          <p:cNvPr id="69637" name="Рисунок 1"/>
          <p:cNvPicPr>
            <a:picLocks noChangeAspect="1" noChangeArrowheads="1"/>
          </p:cNvPicPr>
          <p:nvPr/>
        </p:nvPicPr>
        <p:blipFill>
          <a:blip r:embed="rId4"/>
          <a:srcRect l="18179" t="50586" r="19083" b="6386"/>
          <a:stretch>
            <a:fillRect/>
          </a:stretch>
        </p:blipFill>
        <p:spPr bwMode="auto">
          <a:xfrm>
            <a:off x="4500563" y="3789363"/>
            <a:ext cx="4392612" cy="2165350"/>
          </a:xfrm>
          <a:prstGeom prst="rect">
            <a:avLst/>
          </a:prstGeom>
          <a:noFill/>
          <a:ln w="9525">
            <a:noFill/>
            <a:miter lim="800000"/>
            <a:headEnd/>
            <a:tailEnd/>
          </a:ln>
        </p:spPr>
      </p:pic>
    </p:spTree>
    <p:extLst>
      <p:ext uri="{BB962C8B-B14F-4D97-AF65-F5344CB8AC3E}">
        <p14:creationId xmlns="" xmlns:p14="http://schemas.microsoft.com/office/powerpoint/2010/main" val="6249449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ChangeArrowheads="1"/>
          </p:cNvSpPr>
          <p:nvPr>
            <p:ph type="body" idx="1"/>
          </p:nvPr>
        </p:nvSpPr>
        <p:spPr>
          <a:xfrm>
            <a:off x="0" y="740940"/>
            <a:ext cx="9144000" cy="3503613"/>
          </a:xfrm>
        </p:spPr>
        <p:txBody>
          <a:bodyPr/>
          <a:lstStyle/>
          <a:p>
            <a:pPr>
              <a:lnSpc>
                <a:spcPct val="100000"/>
              </a:lnSpc>
              <a:buFont typeface="Wingdings" pitchFamily="2" charset="2"/>
              <a:buNone/>
            </a:pPr>
            <a:r>
              <a:rPr lang="ru-RU" sz="2800" b="1" smtClean="0"/>
              <a:t>	</a:t>
            </a:r>
            <a:r>
              <a:rPr lang="uk-UA" sz="2800" u="sng" smtClean="0"/>
              <a:t>Приклад.</a:t>
            </a:r>
            <a:r>
              <a:rPr lang="uk-UA" sz="2800" smtClean="0"/>
              <a:t> Задача комівояжера методом локального пошуку. </a:t>
            </a:r>
            <a:endParaRPr lang="en-GB" sz="2800" b="1" smtClean="0"/>
          </a:p>
          <a:p>
            <a:pPr>
              <a:buFont typeface="Wingdings" pitchFamily="2" charset="2"/>
              <a:buNone/>
            </a:pPr>
            <a:r>
              <a:rPr kumimoji="1" lang="uk-UA" sz="2800" smtClean="0"/>
              <a:t>	</a:t>
            </a:r>
            <a:r>
              <a:rPr kumimoji="1" lang="uk-UA" sz="2400" smtClean="0"/>
              <a:t>Простим перетворенням, яким можна в цьому випадку скористатися, є так званий "подвійний вибір". Він полягає в тому, що вибираємо будь-які два ребра, наприклад ребра (А,В) і (С,D), видаляємо їх і "перекомутуємо" крапки, що з'єднувалися ними, так, щоб утворився новий маршрут. Якщо сума довжин (А,С) і (В,D) виявляється менше суми довжин (А,В) і (С,D), то вдалося отримати покращений маршрут.</a:t>
            </a:r>
            <a:r>
              <a:rPr kumimoji="1" lang="ru-RU" sz="2400" smtClean="0"/>
              <a:t> </a:t>
            </a:r>
            <a:endParaRPr lang="uk-UA" sz="2400" smtClean="0"/>
          </a:p>
        </p:txBody>
      </p:sp>
      <p:grpSp>
        <p:nvGrpSpPr>
          <p:cNvPr id="70659" name="Group 20"/>
          <p:cNvGrpSpPr>
            <a:grpSpLocks/>
          </p:cNvGrpSpPr>
          <p:nvPr/>
        </p:nvGrpSpPr>
        <p:grpSpPr bwMode="auto">
          <a:xfrm>
            <a:off x="1220788" y="4289003"/>
            <a:ext cx="1828800" cy="2092325"/>
            <a:chOff x="769" y="2445"/>
            <a:chExt cx="1152" cy="1318"/>
          </a:xfrm>
        </p:grpSpPr>
        <p:sp>
          <p:nvSpPr>
            <p:cNvPr id="70669" name="Text Box 4"/>
            <p:cNvSpPr txBox="1">
              <a:spLocks noChangeArrowheads="1"/>
            </p:cNvSpPr>
            <p:nvPr/>
          </p:nvSpPr>
          <p:spPr bwMode="auto">
            <a:xfrm>
              <a:off x="769" y="2445"/>
              <a:ext cx="255" cy="288"/>
            </a:xfrm>
            <a:prstGeom prst="rect">
              <a:avLst/>
            </a:prstGeom>
            <a:noFill/>
            <a:ln w="12700">
              <a:noFill/>
              <a:miter lim="800000"/>
              <a:headEnd type="none" w="sm" len="sm"/>
              <a:tailEnd type="none" w="sm" len="sm"/>
            </a:ln>
          </p:spPr>
          <p:txBody>
            <a:bodyPr wrap="none">
              <a:spAutoFit/>
            </a:bodyPr>
            <a:lstStyle/>
            <a:p>
              <a:r>
                <a:rPr lang="en-US"/>
                <a:t>A</a:t>
              </a:r>
              <a:endParaRPr lang="uk-UA"/>
            </a:p>
          </p:txBody>
        </p:sp>
        <p:sp>
          <p:nvSpPr>
            <p:cNvPr id="70670" name="Text Box 5"/>
            <p:cNvSpPr txBox="1">
              <a:spLocks noChangeArrowheads="1"/>
            </p:cNvSpPr>
            <p:nvPr/>
          </p:nvSpPr>
          <p:spPr bwMode="auto">
            <a:xfrm>
              <a:off x="1677" y="2445"/>
              <a:ext cx="244" cy="288"/>
            </a:xfrm>
            <a:prstGeom prst="rect">
              <a:avLst/>
            </a:prstGeom>
            <a:noFill/>
            <a:ln w="12700">
              <a:noFill/>
              <a:miter lim="800000"/>
              <a:headEnd type="none" w="sm" len="sm"/>
              <a:tailEnd type="none" w="sm" len="sm"/>
            </a:ln>
          </p:spPr>
          <p:txBody>
            <a:bodyPr wrap="none">
              <a:spAutoFit/>
            </a:bodyPr>
            <a:lstStyle/>
            <a:p>
              <a:r>
                <a:rPr lang="en-US"/>
                <a:t>B</a:t>
              </a:r>
              <a:endParaRPr lang="uk-UA"/>
            </a:p>
          </p:txBody>
        </p:sp>
        <p:sp>
          <p:nvSpPr>
            <p:cNvPr id="70671" name="Text Box 6"/>
            <p:cNvSpPr txBox="1">
              <a:spLocks noChangeArrowheads="1"/>
            </p:cNvSpPr>
            <p:nvPr/>
          </p:nvSpPr>
          <p:spPr bwMode="auto">
            <a:xfrm>
              <a:off x="782" y="3475"/>
              <a:ext cx="255" cy="288"/>
            </a:xfrm>
            <a:prstGeom prst="rect">
              <a:avLst/>
            </a:prstGeom>
            <a:noFill/>
            <a:ln w="12700">
              <a:noFill/>
              <a:miter lim="800000"/>
              <a:headEnd type="none" w="sm" len="sm"/>
              <a:tailEnd type="none" w="sm" len="sm"/>
            </a:ln>
          </p:spPr>
          <p:txBody>
            <a:bodyPr wrap="none">
              <a:spAutoFit/>
            </a:bodyPr>
            <a:lstStyle/>
            <a:p>
              <a:r>
                <a:rPr lang="en-US"/>
                <a:t>D</a:t>
              </a:r>
              <a:endParaRPr lang="uk-UA"/>
            </a:p>
          </p:txBody>
        </p:sp>
        <p:sp>
          <p:nvSpPr>
            <p:cNvPr id="70672" name="Text Box 7"/>
            <p:cNvSpPr txBox="1">
              <a:spLocks noChangeArrowheads="1"/>
            </p:cNvSpPr>
            <p:nvPr/>
          </p:nvSpPr>
          <p:spPr bwMode="auto">
            <a:xfrm>
              <a:off x="1672" y="3475"/>
              <a:ext cx="244" cy="288"/>
            </a:xfrm>
            <a:prstGeom prst="rect">
              <a:avLst/>
            </a:prstGeom>
            <a:noFill/>
            <a:ln w="12700">
              <a:noFill/>
              <a:miter lim="800000"/>
              <a:headEnd type="none" w="sm" len="sm"/>
              <a:tailEnd type="none" w="sm" len="sm"/>
            </a:ln>
          </p:spPr>
          <p:txBody>
            <a:bodyPr wrap="none">
              <a:spAutoFit/>
            </a:bodyPr>
            <a:lstStyle/>
            <a:p>
              <a:r>
                <a:rPr lang="en-US"/>
                <a:t>C</a:t>
              </a:r>
              <a:endParaRPr lang="uk-UA"/>
            </a:p>
          </p:txBody>
        </p:sp>
        <p:cxnSp>
          <p:nvCxnSpPr>
            <p:cNvPr id="70673" name="AutoShape 8"/>
            <p:cNvCxnSpPr>
              <a:cxnSpLocks noChangeShapeType="1"/>
              <a:stCxn id="70669" idx="2"/>
              <a:endCxn id="70670" idx="2"/>
            </p:cNvCxnSpPr>
            <p:nvPr/>
          </p:nvCxnSpPr>
          <p:spPr bwMode="auto">
            <a:xfrm>
              <a:off x="897" y="2733"/>
              <a:ext cx="902" cy="0"/>
            </a:xfrm>
            <a:prstGeom prst="straightConnector1">
              <a:avLst/>
            </a:prstGeom>
            <a:noFill/>
            <a:ln w="12700">
              <a:solidFill>
                <a:schemeClr val="tx1"/>
              </a:solidFill>
              <a:round/>
              <a:headEnd type="oval" w="med" len="med"/>
              <a:tailEnd type="oval" w="med" len="med"/>
            </a:ln>
          </p:spPr>
        </p:cxnSp>
        <p:cxnSp>
          <p:nvCxnSpPr>
            <p:cNvPr id="70674" name="AutoShape 9"/>
            <p:cNvCxnSpPr>
              <a:cxnSpLocks noChangeShapeType="1"/>
              <a:stCxn id="70670" idx="2"/>
              <a:endCxn id="70672" idx="0"/>
            </p:cNvCxnSpPr>
            <p:nvPr/>
          </p:nvCxnSpPr>
          <p:spPr bwMode="auto">
            <a:xfrm>
              <a:off x="1799" y="2733"/>
              <a:ext cx="1" cy="742"/>
            </a:xfrm>
            <a:prstGeom prst="straightConnector1">
              <a:avLst/>
            </a:prstGeom>
            <a:noFill/>
            <a:ln w="12700">
              <a:solidFill>
                <a:schemeClr val="tx1"/>
              </a:solidFill>
              <a:round/>
              <a:headEnd type="none" w="sm" len="sm"/>
              <a:tailEnd type="none" w="sm" len="sm"/>
            </a:ln>
          </p:spPr>
        </p:cxnSp>
        <p:cxnSp>
          <p:nvCxnSpPr>
            <p:cNvPr id="70675" name="AutoShape 10"/>
            <p:cNvCxnSpPr>
              <a:cxnSpLocks noChangeShapeType="1"/>
              <a:stCxn id="70669" idx="2"/>
              <a:endCxn id="70671" idx="0"/>
            </p:cNvCxnSpPr>
            <p:nvPr/>
          </p:nvCxnSpPr>
          <p:spPr bwMode="auto">
            <a:xfrm>
              <a:off x="897" y="2733"/>
              <a:ext cx="7" cy="742"/>
            </a:xfrm>
            <a:prstGeom prst="straightConnector1">
              <a:avLst/>
            </a:prstGeom>
            <a:noFill/>
            <a:ln w="12700">
              <a:solidFill>
                <a:schemeClr val="tx1"/>
              </a:solidFill>
              <a:round/>
              <a:headEnd type="none" w="sm" len="sm"/>
              <a:tailEnd type="none" w="sm" len="sm"/>
            </a:ln>
          </p:spPr>
        </p:cxnSp>
        <p:cxnSp>
          <p:nvCxnSpPr>
            <p:cNvPr id="70676" name="AutoShape 11"/>
            <p:cNvCxnSpPr>
              <a:cxnSpLocks noChangeShapeType="1"/>
              <a:stCxn id="70671" idx="0"/>
              <a:endCxn id="70672" idx="0"/>
            </p:cNvCxnSpPr>
            <p:nvPr/>
          </p:nvCxnSpPr>
          <p:spPr bwMode="auto">
            <a:xfrm>
              <a:off x="904" y="3475"/>
              <a:ext cx="896" cy="0"/>
            </a:xfrm>
            <a:prstGeom prst="straightConnector1">
              <a:avLst/>
            </a:prstGeom>
            <a:noFill/>
            <a:ln w="12700">
              <a:solidFill>
                <a:schemeClr val="tx1"/>
              </a:solidFill>
              <a:round/>
              <a:headEnd type="oval" w="med" len="med"/>
              <a:tailEnd type="oval" w="med" len="med"/>
            </a:ln>
          </p:spPr>
        </p:cxnSp>
      </p:grpSp>
      <p:grpSp>
        <p:nvGrpSpPr>
          <p:cNvPr id="70660" name="Group 21"/>
          <p:cNvGrpSpPr>
            <a:grpSpLocks/>
          </p:cNvGrpSpPr>
          <p:nvPr/>
        </p:nvGrpSpPr>
        <p:grpSpPr bwMode="auto">
          <a:xfrm>
            <a:off x="5181600" y="4268365"/>
            <a:ext cx="1828800" cy="2092325"/>
            <a:chOff x="3264" y="2432"/>
            <a:chExt cx="1152" cy="1318"/>
          </a:xfrm>
        </p:grpSpPr>
        <p:sp>
          <p:nvSpPr>
            <p:cNvPr id="70661" name="Text Box 12"/>
            <p:cNvSpPr txBox="1">
              <a:spLocks noChangeArrowheads="1"/>
            </p:cNvSpPr>
            <p:nvPr/>
          </p:nvSpPr>
          <p:spPr bwMode="auto">
            <a:xfrm>
              <a:off x="3264" y="2432"/>
              <a:ext cx="255" cy="288"/>
            </a:xfrm>
            <a:prstGeom prst="rect">
              <a:avLst/>
            </a:prstGeom>
            <a:noFill/>
            <a:ln w="12700">
              <a:noFill/>
              <a:miter lim="800000"/>
              <a:headEnd type="none" w="sm" len="sm"/>
              <a:tailEnd type="none" w="sm" len="sm"/>
            </a:ln>
          </p:spPr>
          <p:txBody>
            <a:bodyPr wrap="none">
              <a:spAutoFit/>
            </a:bodyPr>
            <a:lstStyle/>
            <a:p>
              <a:r>
                <a:rPr lang="en-US"/>
                <a:t>A</a:t>
              </a:r>
              <a:endParaRPr lang="uk-UA"/>
            </a:p>
          </p:txBody>
        </p:sp>
        <p:sp>
          <p:nvSpPr>
            <p:cNvPr id="70662" name="Text Box 13"/>
            <p:cNvSpPr txBox="1">
              <a:spLocks noChangeArrowheads="1"/>
            </p:cNvSpPr>
            <p:nvPr/>
          </p:nvSpPr>
          <p:spPr bwMode="auto">
            <a:xfrm>
              <a:off x="4172" y="2432"/>
              <a:ext cx="244" cy="288"/>
            </a:xfrm>
            <a:prstGeom prst="rect">
              <a:avLst/>
            </a:prstGeom>
            <a:noFill/>
            <a:ln w="12700">
              <a:noFill/>
              <a:miter lim="800000"/>
              <a:headEnd type="none" w="sm" len="sm"/>
              <a:tailEnd type="none" w="sm" len="sm"/>
            </a:ln>
          </p:spPr>
          <p:txBody>
            <a:bodyPr wrap="none">
              <a:spAutoFit/>
            </a:bodyPr>
            <a:lstStyle/>
            <a:p>
              <a:r>
                <a:rPr lang="en-US"/>
                <a:t>B</a:t>
              </a:r>
              <a:endParaRPr lang="uk-UA"/>
            </a:p>
          </p:txBody>
        </p:sp>
        <p:sp>
          <p:nvSpPr>
            <p:cNvPr id="70663" name="Text Box 14"/>
            <p:cNvSpPr txBox="1">
              <a:spLocks noChangeArrowheads="1"/>
            </p:cNvSpPr>
            <p:nvPr/>
          </p:nvSpPr>
          <p:spPr bwMode="auto">
            <a:xfrm>
              <a:off x="3277" y="3462"/>
              <a:ext cx="255" cy="288"/>
            </a:xfrm>
            <a:prstGeom prst="rect">
              <a:avLst/>
            </a:prstGeom>
            <a:noFill/>
            <a:ln w="12700">
              <a:noFill/>
              <a:miter lim="800000"/>
              <a:headEnd type="none" w="sm" len="sm"/>
              <a:tailEnd type="none" w="sm" len="sm"/>
            </a:ln>
          </p:spPr>
          <p:txBody>
            <a:bodyPr wrap="none">
              <a:spAutoFit/>
            </a:bodyPr>
            <a:lstStyle/>
            <a:p>
              <a:r>
                <a:rPr lang="en-US"/>
                <a:t>D</a:t>
              </a:r>
              <a:endParaRPr lang="uk-UA"/>
            </a:p>
          </p:txBody>
        </p:sp>
        <p:sp>
          <p:nvSpPr>
            <p:cNvPr id="70664" name="Text Box 15"/>
            <p:cNvSpPr txBox="1">
              <a:spLocks noChangeArrowheads="1"/>
            </p:cNvSpPr>
            <p:nvPr/>
          </p:nvSpPr>
          <p:spPr bwMode="auto">
            <a:xfrm>
              <a:off x="4167" y="3462"/>
              <a:ext cx="244" cy="288"/>
            </a:xfrm>
            <a:prstGeom prst="rect">
              <a:avLst/>
            </a:prstGeom>
            <a:noFill/>
            <a:ln w="12700">
              <a:noFill/>
              <a:miter lim="800000"/>
              <a:headEnd type="none" w="sm" len="sm"/>
              <a:tailEnd type="none" w="sm" len="sm"/>
            </a:ln>
          </p:spPr>
          <p:txBody>
            <a:bodyPr wrap="none">
              <a:spAutoFit/>
            </a:bodyPr>
            <a:lstStyle/>
            <a:p>
              <a:r>
                <a:rPr lang="en-US"/>
                <a:t>C</a:t>
              </a:r>
              <a:endParaRPr lang="uk-UA"/>
            </a:p>
          </p:txBody>
        </p:sp>
        <p:cxnSp>
          <p:nvCxnSpPr>
            <p:cNvPr id="70665" name="AutoShape 16"/>
            <p:cNvCxnSpPr>
              <a:cxnSpLocks noChangeShapeType="1"/>
              <a:stCxn id="70661" idx="2"/>
              <a:endCxn id="70664" idx="0"/>
            </p:cNvCxnSpPr>
            <p:nvPr/>
          </p:nvCxnSpPr>
          <p:spPr bwMode="auto">
            <a:xfrm>
              <a:off x="3392" y="2720"/>
              <a:ext cx="903" cy="742"/>
            </a:xfrm>
            <a:prstGeom prst="straightConnector1">
              <a:avLst/>
            </a:prstGeom>
            <a:noFill/>
            <a:ln w="12700">
              <a:solidFill>
                <a:schemeClr val="tx1"/>
              </a:solidFill>
              <a:round/>
              <a:headEnd type="oval" w="med" len="med"/>
              <a:tailEnd type="oval" w="med" len="med"/>
            </a:ln>
          </p:spPr>
        </p:cxnSp>
        <p:cxnSp>
          <p:nvCxnSpPr>
            <p:cNvPr id="70666" name="AutoShape 17"/>
            <p:cNvCxnSpPr>
              <a:cxnSpLocks noChangeShapeType="1"/>
              <a:stCxn id="70662" idx="2"/>
              <a:endCxn id="70664" idx="0"/>
            </p:cNvCxnSpPr>
            <p:nvPr/>
          </p:nvCxnSpPr>
          <p:spPr bwMode="auto">
            <a:xfrm>
              <a:off x="4294" y="2720"/>
              <a:ext cx="1" cy="742"/>
            </a:xfrm>
            <a:prstGeom prst="straightConnector1">
              <a:avLst/>
            </a:prstGeom>
            <a:noFill/>
            <a:ln w="12700">
              <a:solidFill>
                <a:schemeClr val="tx1"/>
              </a:solidFill>
              <a:round/>
              <a:headEnd type="none" w="sm" len="sm"/>
              <a:tailEnd type="none" w="sm" len="sm"/>
            </a:ln>
          </p:spPr>
        </p:cxnSp>
        <p:cxnSp>
          <p:nvCxnSpPr>
            <p:cNvPr id="70667" name="AutoShape 18"/>
            <p:cNvCxnSpPr>
              <a:cxnSpLocks noChangeShapeType="1"/>
              <a:stCxn id="70661" idx="2"/>
              <a:endCxn id="70663" idx="0"/>
            </p:cNvCxnSpPr>
            <p:nvPr/>
          </p:nvCxnSpPr>
          <p:spPr bwMode="auto">
            <a:xfrm>
              <a:off x="3392" y="2720"/>
              <a:ext cx="7" cy="742"/>
            </a:xfrm>
            <a:prstGeom prst="straightConnector1">
              <a:avLst/>
            </a:prstGeom>
            <a:noFill/>
            <a:ln w="12700">
              <a:solidFill>
                <a:schemeClr val="tx1"/>
              </a:solidFill>
              <a:round/>
              <a:headEnd type="none" w="sm" len="sm"/>
              <a:tailEnd type="none" w="sm" len="sm"/>
            </a:ln>
          </p:spPr>
        </p:cxnSp>
        <p:cxnSp>
          <p:nvCxnSpPr>
            <p:cNvPr id="70668" name="AutoShape 19"/>
            <p:cNvCxnSpPr>
              <a:cxnSpLocks noChangeShapeType="1"/>
              <a:stCxn id="70663" idx="0"/>
              <a:endCxn id="70662" idx="2"/>
            </p:cNvCxnSpPr>
            <p:nvPr/>
          </p:nvCxnSpPr>
          <p:spPr bwMode="auto">
            <a:xfrm flipV="1">
              <a:off x="3399" y="2720"/>
              <a:ext cx="895" cy="742"/>
            </a:xfrm>
            <a:prstGeom prst="straightConnector1">
              <a:avLst/>
            </a:prstGeom>
            <a:noFill/>
            <a:ln w="12700">
              <a:solidFill>
                <a:schemeClr val="tx1"/>
              </a:solidFill>
              <a:round/>
              <a:headEnd type="oval" w="med" len="med"/>
              <a:tailEnd type="oval" w="med" len="med"/>
            </a:ln>
          </p:spPr>
        </p:cxnSp>
      </p:grpSp>
    </p:spTree>
    <p:extLst>
      <p:ext uri="{BB962C8B-B14F-4D97-AF65-F5344CB8AC3E}">
        <p14:creationId xmlns="" xmlns:p14="http://schemas.microsoft.com/office/powerpoint/2010/main" val="3427971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Рисунок 1"/>
          <p:cNvPicPr>
            <a:picLocks noChangeAspect="1" noChangeArrowheads="1"/>
          </p:cNvPicPr>
          <p:nvPr/>
        </p:nvPicPr>
        <p:blipFill>
          <a:blip r:embed="rId3"/>
          <a:srcRect b="6824"/>
          <a:stretch>
            <a:fillRect/>
          </a:stretch>
        </p:blipFill>
        <p:spPr bwMode="auto">
          <a:xfrm>
            <a:off x="1908175" y="649758"/>
            <a:ext cx="4464050" cy="3049588"/>
          </a:xfrm>
          <a:prstGeom prst="rect">
            <a:avLst/>
          </a:prstGeom>
          <a:noFill/>
          <a:ln w="9525">
            <a:noFill/>
            <a:miter lim="800000"/>
            <a:headEnd/>
            <a:tailEnd/>
          </a:ln>
        </p:spPr>
      </p:pic>
      <p:pic>
        <p:nvPicPr>
          <p:cNvPr id="71683" name="Рисунок 1"/>
          <p:cNvPicPr>
            <a:picLocks noChangeAspect="1" noChangeArrowheads="1"/>
          </p:cNvPicPr>
          <p:nvPr/>
        </p:nvPicPr>
        <p:blipFill>
          <a:blip r:embed="rId4"/>
          <a:srcRect b="17827"/>
          <a:stretch>
            <a:fillRect/>
          </a:stretch>
        </p:blipFill>
        <p:spPr bwMode="auto">
          <a:xfrm>
            <a:off x="1116013" y="4105746"/>
            <a:ext cx="6553200" cy="1987550"/>
          </a:xfrm>
          <a:prstGeom prst="rect">
            <a:avLst/>
          </a:prstGeom>
          <a:noFill/>
          <a:ln w="9525">
            <a:noFill/>
            <a:miter lim="800000"/>
            <a:headEnd/>
            <a:tailEnd/>
          </a:ln>
        </p:spPr>
      </p:pic>
    </p:spTree>
    <p:extLst>
      <p:ext uri="{BB962C8B-B14F-4D97-AF65-F5344CB8AC3E}">
        <p14:creationId xmlns="" xmlns:p14="http://schemas.microsoft.com/office/powerpoint/2010/main" val="21511385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defRPr/>
            </a:pPr>
            <a:r>
              <a:rPr lang="ru-RU" sz="4800" dirty="0" smtClean="0">
                <a:solidFill>
                  <a:srgbClr val="0000CC"/>
                </a:solidFill>
                <a:latin typeface="Times New Roman" pitchFamily="18" charset="0"/>
                <a:cs typeface="Times New Roman" pitchFamily="18" charset="0"/>
              </a:rPr>
              <a:t>2.4. </a:t>
            </a:r>
            <a:r>
              <a:rPr lang="uk-UA" sz="4800" dirty="0" smtClean="0">
                <a:solidFill>
                  <a:srgbClr val="0000CC"/>
                </a:solidFill>
                <a:latin typeface="Times New Roman" pitchFamily="18" charset="0"/>
                <a:cs typeface="Times New Roman" pitchFamily="18" charset="0"/>
              </a:rPr>
              <a:t>Метод пошуку з поверненням</a:t>
            </a:r>
          </a:p>
        </p:txBody>
      </p:sp>
      <p:sp>
        <p:nvSpPr>
          <p:cNvPr id="45059" name="Rectangle 3"/>
          <p:cNvSpPr>
            <a:spLocks noGrp="1" noChangeArrowheads="1"/>
          </p:cNvSpPr>
          <p:nvPr>
            <p:ph type="body" idx="4294967295"/>
          </p:nvPr>
        </p:nvSpPr>
        <p:spPr>
          <a:xfrm>
            <a:off x="323850" y="2276475"/>
            <a:ext cx="8496300" cy="4581525"/>
          </a:xfrm>
        </p:spPr>
        <p:txBody>
          <a:bodyPr/>
          <a:lstStyle/>
          <a:p>
            <a:pPr eaLnBrk="1" hangingPunct="1">
              <a:lnSpc>
                <a:spcPct val="70000"/>
              </a:lnSpc>
              <a:buFont typeface="Wingdings" pitchFamily="2" charset="2"/>
              <a:buNone/>
            </a:pPr>
            <a:r>
              <a:rPr lang="ru-RU" sz="2800" smtClean="0"/>
              <a:t>Література для самостійного читання:  с.</a:t>
            </a:r>
            <a:r>
              <a:rPr lang="uk-UA" sz="2800" smtClean="0"/>
              <a:t> 291-301 [1]</a:t>
            </a:r>
          </a:p>
          <a:p>
            <a:pPr eaLnBrk="1" hangingPunct="1">
              <a:lnSpc>
                <a:spcPct val="70000"/>
              </a:lnSpc>
              <a:buFont typeface="Wingdings" pitchFamily="2" charset="2"/>
              <a:buNone/>
            </a:pPr>
            <a:endParaRPr lang="uk-UA" sz="800" smtClean="0"/>
          </a:p>
          <a:p>
            <a:pPr>
              <a:lnSpc>
                <a:spcPct val="100000"/>
              </a:lnSpc>
              <a:buFont typeface="Wingdings" pitchFamily="2" charset="2"/>
              <a:buNone/>
            </a:pPr>
            <a:r>
              <a:rPr lang="uk-UA" sz="2400" smtClean="0"/>
              <a:t>Приклади, що ілюструють метод пошуку з поверненням: </a:t>
            </a:r>
          </a:p>
          <a:p>
            <a:pPr lvl="1">
              <a:lnSpc>
                <a:spcPct val="80000"/>
              </a:lnSpc>
              <a:buFontTx/>
              <a:buNone/>
            </a:pPr>
            <a:r>
              <a:rPr lang="uk-UA" sz="2400" smtClean="0"/>
              <a:t>Задача про джип (с.109-111  [2]).</a:t>
            </a:r>
          </a:p>
          <a:p>
            <a:pPr lvl="1">
              <a:lnSpc>
                <a:spcPct val="80000"/>
              </a:lnSpc>
              <a:buFontTx/>
              <a:buNone/>
            </a:pPr>
            <a:r>
              <a:rPr lang="uk-UA" sz="2400" smtClean="0"/>
              <a:t>Задача про велосипедний замок  (с.125 [2]).</a:t>
            </a:r>
          </a:p>
          <a:p>
            <a:pPr lvl="1">
              <a:lnSpc>
                <a:spcPct val="80000"/>
              </a:lnSpc>
              <a:buFontTx/>
              <a:buNone/>
            </a:pPr>
            <a:r>
              <a:rPr lang="uk-UA" sz="2400" smtClean="0"/>
              <a:t>Задача головоломка8 (пятнашки) (с.127 [2]).</a:t>
            </a:r>
          </a:p>
          <a:p>
            <a:pPr lvl="1">
              <a:lnSpc>
                <a:spcPct val="80000"/>
              </a:lnSpc>
              <a:buFontTx/>
              <a:buNone/>
            </a:pPr>
            <a:r>
              <a:rPr lang="uk-UA" sz="2400" smtClean="0"/>
              <a:t>Гра “хрестики-нулики” (с.291-293 [1]).</a:t>
            </a:r>
          </a:p>
          <a:p>
            <a:pPr>
              <a:lnSpc>
                <a:spcPct val="100000"/>
              </a:lnSpc>
              <a:buFont typeface="Wingdings" pitchFamily="2" charset="2"/>
              <a:buNone/>
            </a:pPr>
            <a:r>
              <a:rPr lang="uk-UA" sz="2400" smtClean="0"/>
              <a:t>Приклади, що ілюструють метод гілок та границь для задачі комівояжера : </a:t>
            </a:r>
          </a:p>
          <a:p>
            <a:pPr lvl="1">
              <a:buFontTx/>
              <a:buNone/>
            </a:pPr>
            <a:r>
              <a:rPr lang="uk-UA" sz="2400" smtClean="0"/>
              <a:t>алгоритм Литла, Мерті, Суіні і Карела (с. 131-144 [2])</a:t>
            </a:r>
          </a:p>
          <a:p>
            <a:pPr lvl="1">
              <a:lnSpc>
                <a:spcPct val="80000"/>
              </a:lnSpc>
              <a:buFontTx/>
              <a:buNone/>
            </a:pPr>
            <a:r>
              <a:rPr lang="uk-UA" sz="2400" smtClean="0"/>
              <a:t>алгоритм, що використовує альфа-бета відсікання (с.296-301 [1]).</a:t>
            </a:r>
          </a:p>
        </p:txBody>
      </p:sp>
      <p:sp>
        <p:nvSpPr>
          <p:cNvPr id="45060"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type="body" idx="4294967295"/>
          </p:nvPr>
        </p:nvSpPr>
        <p:spPr>
          <a:xfrm>
            <a:off x="0" y="836712"/>
            <a:ext cx="9144000" cy="5544616"/>
          </a:xfrm>
        </p:spPr>
        <p:txBody>
          <a:bodyPr/>
          <a:lstStyle/>
          <a:p>
            <a:pPr marL="533400" indent="-533400">
              <a:lnSpc>
                <a:spcPct val="100000"/>
              </a:lnSpc>
              <a:buFont typeface="Wingdings" pitchFamily="2" charset="2"/>
              <a:buNone/>
            </a:pPr>
            <a:r>
              <a:rPr lang="uk-UA" sz="2800" dirty="0" smtClean="0"/>
              <a:t>	Іноді доводиться мати справу із завданням пошуку оптимального рішення, коли неможливо застосувати жоден з відомих методів, здатних допомогти відшукати оптимальний варіант рішення, і залишається вдатися до останнього засобу - повного перебору. </a:t>
            </a:r>
          </a:p>
          <a:p>
            <a:pPr marL="533400" indent="-533400">
              <a:lnSpc>
                <a:spcPct val="100000"/>
              </a:lnSpc>
              <a:buFont typeface="Wingdings" pitchFamily="2" charset="2"/>
              <a:buNone/>
            </a:pPr>
            <a:endParaRPr lang="uk-UA"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defRPr/>
            </a:pPr>
            <a:r>
              <a:rPr lang="ru-RU" sz="4800" dirty="0" smtClean="0">
                <a:solidFill>
                  <a:srgbClr val="0000CC"/>
                </a:solidFill>
                <a:latin typeface="Times New Roman" pitchFamily="18" charset="0"/>
                <a:cs typeface="Times New Roman" pitchFamily="18" charset="0"/>
              </a:rPr>
              <a:t>2.2. </a:t>
            </a:r>
            <a:r>
              <a:rPr lang="uk-UA" sz="4800" dirty="0" smtClean="0">
                <a:solidFill>
                  <a:srgbClr val="0000CC"/>
                </a:solidFill>
                <a:latin typeface="Times New Roman" pitchFamily="18" charset="0"/>
                <a:cs typeface="Times New Roman" pitchFamily="18" charset="0"/>
              </a:rPr>
              <a:t>Метод проміжних цілей</a:t>
            </a:r>
          </a:p>
        </p:txBody>
      </p:sp>
      <p:sp>
        <p:nvSpPr>
          <p:cNvPr id="20483" name="Rectangle 3"/>
          <p:cNvSpPr>
            <a:spLocks noGrp="1" noChangeArrowheads="1"/>
          </p:cNvSpPr>
          <p:nvPr>
            <p:ph type="body" idx="4294967295"/>
          </p:nvPr>
        </p:nvSpPr>
        <p:spPr>
          <a:xfrm>
            <a:off x="468313" y="1916113"/>
            <a:ext cx="8351837" cy="4608512"/>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mtClean="0"/>
              <a:t>Метод проміжних цілей с.</a:t>
            </a:r>
            <a:r>
              <a:rPr lang="uk-UA" smtClean="0"/>
              <a:t> 276-287 [1]</a:t>
            </a:r>
            <a:r>
              <a:rPr lang="ru-RU" smtClean="0"/>
              <a:t> </a:t>
            </a:r>
          </a:p>
          <a:p>
            <a:pPr lvl="1" eaLnBrk="1" hangingPunct="1">
              <a:buFontTx/>
              <a:buNone/>
            </a:pPr>
            <a:r>
              <a:rPr lang="uk-UA" smtClean="0">
                <a:cs typeface="Times New Roman" charset="0"/>
              </a:rPr>
              <a:t>Жадібні алгоритми</a:t>
            </a:r>
            <a:r>
              <a:rPr lang="ru-RU" smtClean="0"/>
              <a:t> с. </a:t>
            </a:r>
            <a:r>
              <a:rPr lang="uk-UA" smtClean="0"/>
              <a:t>288 [1]</a:t>
            </a:r>
          </a:p>
          <a:p>
            <a:pPr lvl="1" eaLnBrk="1" hangingPunct="1">
              <a:buFontTx/>
              <a:buNone/>
            </a:pPr>
            <a:r>
              <a:rPr lang="uk-UA" smtClean="0">
                <a:cs typeface="Times New Roman" charset="0"/>
              </a:rPr>
              <a:t>Евристики</a:t>
            </a:r>
            <a:r>
              <a:rPr lang="ru-RU" smtClean="0"/>
              <a:t> с. </a:t>
            </a:r>
            <a:r>
              <a:rPr lang="uk-UA" smtClean="0"/>
              <a:t>288-291 [1], </a:t>
            </a:r>
            <a:r>
              <a:rPr lang="ru-RU" smtClean="0"/>
              <a:t>с. </a:t>
            </a:r>
            <a:r>
              <a:rPr lang="uk-UA" smtClean="0"/>
              <a:t>113 [2]</a:t>
            </a:r>
            <a:endParaRPr lang="ru-RU" smtClean="0"/>
          </a:p>
        </p:txBody>
      </p:sp>
      <p:sp>
        <p:nvSpPr>
          <p:cNvPr id="2048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pPr>
            <a:r>
              <a:rPr lang="ru-RU" sz="2800" dirty="0" smtClean="0"/>
              <a:t>	</a:t>
            </a:r>
            <a:r>
              <a:rPr lang="ru-RU" sz="2800" i="1" dirty="0" smtClean="0"/>
              <a:t>М</a:t>
            </a:r>
            <a:r>
              <a:rPr lang="uk-UA" sz="2800" i="1" dirty="0" err="1" smtClean="0"/>
              <a:t>етод</a:t>
            </a:r>
            <a:r>
              <a:rPr lang="uk-UA" sz="2800" dirty="0" smtClean="0"/>
              <a:t> </a:t>
            </a:r>
            <a:r>
              <a:rPr lang="uk-UA" sz="2800" i="1" dirty="0" smtClean="0"/>
              <a:t>пошуку з поверненням</a:t>
            </a:r>
            <a:r>
              <a:rPr lang="uk-UA" sz="2800" dirty="0" smtClean="0"/>
              <a:t> можна описати як організований вичерпний пошук, який часто дозволяє уникнути дослідження всіх можливостей. Цей метод особливо зручний для розв’язку задач, що вимагають перевірки потенційно великої, але кінцевої кількості рішень.</a:t>
            </a:r>
          </a:p>
        </p:txBody>
      </p:sp>
      <p:sp>
        <p:nvSpPr>
          <p:cNvPr id="1843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extLst>
      <p:ext uri="{BB962C8B-B14F-4D97-AF65-F5344CB8AC3E}">
        <p14:creationId xmlns="" xmlns:p14="http://schemas.microsoft.com/office/powerpoint/2010/main" val="8883124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
        <p:nvSpPr>
          <p:cNvPr id="4" name="Rectangle 3"/>
          <p:cNvSpPr txBox="1">
            <a:spLocks noChangeArrowheads="1"/>
          </p:cNvSpPr>
          <p:nvPr/>
        </p:nvSpPr>
        <p:spPr bwMode="auto">
          <a:xfrm>
            <a:off x="0" y="764704"/>
            <a:ext cx="9144000" cy="648072"/>
          </a:xfrm>
          <a:prstGeom prst="rect">
            <a:avLst/>
          </a:prstGeom>
          <a:noFill/>
          <a:ln w="9525">
            <a:noFill/>
            <a:miter lim="800000"/>
            <a:headEnd/>
            <a:tailEnd/>
          </a:ln>
        </p:spPr>
        <p:txBody>
          <a:bodyPr vert="horz" wrap="square" lIns="182562" tIns="46038" rIns="182562" bIns="46038" numCol="1" anchor="t" anchorCtr="0" compatLnSpc="1">
            <a:prstTxWarp prst="textNoShape">
              <a:avLst/>
            </a:prstTxWarp>
          </a:bodyPr>
          <a:lstStyle>
            <a:lvl1pPr marL="342900" indent="-342900" algn="l" rtl="0" eaLnBrk="0" fontAlgn="base" hangingPunct="0">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rgbClr val="00CCFF"/>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533400" indent="-533400">
              <a:lnSpc>
                <a:spcPct val="100000"/>
              </a:lnSpc>
              <a:buFont typeface="Wingdings" pitchFamily="2" charset="2"/>
              <a:buNone/>
            </a:pPr>
            <a:r>
              <a:rPr lang="ru-RU" sz="2800" b="1" dirty="0" smtClean="0"/>
              <a:t>	</a:t>
            </a:r>
            <a:r>
              <a:rPr lang="uk-UA" sz="2800" u="sng" dirty="0" smtClean="0"/>
              <a:t>Приклад.</a:t>
            </a:r>
            <a:r>
              <a:rPr lang="uk-UA" sz="2800" dirty="0" smtClean="0"/>
              <a:t> Гра "хрестики-нулики". </a:t>
            </a:r>
          </a:p>
        </p:txBody>
      </p:sp>
      <p:grpSp>
        <p:nvGrpSpPr>
          <p:cNvPr id="2" name="Групувати 1"/>
          <p:cNvGrpSpPr/>
          <p:nvPr/>
        </p:nvGrpSpPr>
        <p:grpSpPr>
          <a:xfrm>
            <a:off x="971823" y="1329581"/>
            <a:ext cx="6840537" cy="5411787"/>
            <a:chOff x="971823" y="1329581"/>
            <a:chExt cx="6840537" cy="5411787"/>
          </a:xfrm>
        </p:grpSpPr>
        <p:pic>
          <p:nvPicPr>
            <p:cNvPr id="47106" name="Рисунок 1"/>
            <p:cNvPicPr>
              <a:picLocks noChangeAspect="1" noChangeArrowheads="1"/>
            </p:cNvPicPr>
            <p:nvPr/>
          </p:nvPicPr>
          <p:blipFill>
            <a:blip r:embed="rId3"/>
            <a:srcRect b="2948"/>
            <a:stretch>
              <a:fillRect/>
            </a:stretch>
          </p:blipFill>
          <p:spPr bwMode="auto">
            <a:xfrm>
              <a:off x="971823" y="1329581"/>
              <a:ext cx="6840537" cy="5411787"/>
            </a:xfrm>
            <a:prstGeom prst="rect">
              <a:avLst/>
            </a:prstGeom>
            <a:noFill/>
            <a:ln w="9525">
              <a:noFill/>
              <a:miter lim="800000"/>
              <a:headEnd/>
              <a:tailEnd/>
            </a:ln>
          </p:spPr>
        </p:pic>
        <p:pic>
          <p:nvPicPr>
            <p:cNvPr id="5" name="Рисунок 1"/>
            <p:cNvPicPr>
              <a:picLocks noChangeAspect="1" noChangeArrowheads="1"/>
            </p:cNvPicPr>
            <p:nvPr/>
          </p:nvPicPr>
          <p:blipFill rotWithShape="1">
            <a:blip r:embed="rId4"/>
            <a:srcRect t="8975" r="81320" b="82286"/>
            <a:stretch/>
          </p:blipFill>
          <p:spPr bwMode="auto">
            <a:xfrm>
              <a:off x="1041118" y="2924944"/>
              <a:ext cx="1370642" cy="315310"/>
            </a:xfrm>
            <a:prstGeom prst="rect">
              <a:avLst/>
            </a:prstGeom>
            <a:noFill/>
            <a:ln w="9525">
              <a:noFill/>
              <a:miter lim="800000"/>
              <a:headEnd/>
              <a:tailEnd/>
            </a:ln>
          </p:spPr>
        </p:pic>
        <p:pic>
          <p:nvPicPr>
            <p:cNvPr id="6" name="Рисунок 1"/>
            <p:cNvPicPr>
              <a:picLocks noChangeAspect="1" noChangeArrowheads="1"/>
            </p:cNvPicPr>
            <p:nvPr/>
          </p:nvPicPr>
          <p:blipFill rotWithShape="1">
            <a:blip r:embed="rId4"/>
            <a:srcRect t="34529" r="81320" b="60014"/>
            <a:stretch/>
          </p:blipFill>
          <p:spPr bwMode="auto">
            <a:xfrm>
              <a:off x="1043608" y="4077072"/>
              <a:ext cx="1370642" cy="196883"/>
            </a:xfrm>
            <a:prstGeom prst="rect">
              <a:avLst/>
            </a:prstGeom>
            <a:noFill/>
            <a:ln w="9525">
              <a:noFill/>
              <a:miter lim="800000"/>
              <a:headEnd/>
              <a:tailEnd/>
            </a:ln>
          </p:spPr>
        </p:pic>
        <p:pic>
          <p:nvPicPr>
            <p:cNvPr id="7" name="Рисунок 1"/>
            <p:cNvPicPr>
              <a:picLocks noChangeAspect="1" noChangeArrowheads="1"/>
            </p:cNvPicPr>
            <p:nvPr/>
          </p:nvPicPr>
          <p:blipFill rotWithShape="1">
            <a:blip r:embed="rId4"/>
            <a:srcRect t="8975" r="81320" b="82286"/>
            <a:stretch/>
          </p:blipFill>
          <p:spPr bwMode="auto">
            <a:xfrm>
              <a:off x="1043608" y="5085184"/>
              <a:ext cx="1370642" cy="315310"/>
            </a:xfrm>
            <a:prstGeom prst="rect">
              <a:avLst/>
            </a:prstGeom>
            <a:noFill/>
            <a:ln w="9525">
              <a:noFill/>
              <a:miter lim="800000"/>
              <a:headEnd/>
              <a:tailEnd/>
            </a:ln>
          </p:spPr>
        </p:pic>
        <p:pic>
          <p:nvPicPr>
            <p:cNvPr id="8" name="Рисунок 1"/>
            <p:cNvPicPr>
              <a:picLocks noChangeAspect="1" noChangeArrowheads="1"/>
            </p:cNvPicPr>
            <p:nvPr/>
          </p:nvPicPr>
          <p:blipFill rotWithShape="1">
            <a:blip r:embed="rId4"/>
            <a:srcRect t="8975" r="81320" b="82286"/>
            <a:stretch/>
          </p:blipFill>
          <p:spPr bwMode="auto">
            <a:xfrm>
              <a:off x="1043608" y="1844824"/>
              <a:ext cx="1370642" cy="31531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Rectangle 3"/>
          <p:cNvSpPr>
            <a:spLocks noGrp="1" noChangeArrowheads="1"/>
          </p:cNvSpPr>
          <p:nvPr>
            <p:ph type="body" idx="4294967295"/>
          </p:nvPr>
        </p:nvSpPr>
        <p:spPr>
          <a:xfrm>
            <a:off x="0" y="764704"/>
            <a:ext cx="9144000" cy="6093296"/>
          </a:xfrm>
        </p:spPr>
        <p:txBody>
          <a:bodyPr/>
          <a:lstStyle/>
          <a:p>
            <a:pPr marL="533400" indent="-533400">
              <a:lnSpc>
                <a:spcPct val="100000"/>
              </a:lnSpc>
              <a:buFont typeface="Wingdings" pitchFamily="2" charset="2"/>
              <a:buNone/>
            </a:pPr>
            <a:r>
              <a:rPr lang="uk-UA" sz="2800" dirty="0" smtClean="0"/>
              <a:t>	Гравці по черзі роблять ходи, і стан гри відображається відповідним положенням на дошці. Допустимо, що є кінцеве число позицій на дошці і в грі передбачено певне "правило зупинки", що є критерієм її завершення. З кожною такою грою можна асоціювати дерево, зване </a:t>
            </a:r>
            <a:r>
              <a:rPr lang="uk-UA" sz="2800" i="1" dirty="0" smtClean="0"/>
              <a:t>деревом гри</a:t>
            </a:r>
            <a:r>
              <a:rPr lang="uk-UA" sz="2800" dirty="0" smtClean="0"/>
              <a:t>. Кожен вузол такого дерева представляє певну позицію на дошці. Початкова позиція відповідає кореню дерева. Якщо позиція </a:t>
            </a:r>
            <a:r>
              <a:rPr lang="en-US" sz="2800" i="1" dirty="0" smtClean="0"/>
              <a:t>x</a:t>
            </a:r>
            <a:r>
              <a:rPr lang="uk-UA" sz="2800" dirty="0" smtClean="0"/>
              <a:t> асоціюється з вузлом </a:t>
            </a:r>
            <a:r>
              <a:rPr lang="en-US" sz="2800" i="1" dirty="0" smtClean="0"/>
              <a:t>n</a:t>
            </a:r>
            <a:r>
              <a:rPr lang="uk-UA" sz="2800" dirty="0" smtClean="0"/>
              <a:t>, тоді нащадки вузла </a:t>
            </a:r>
            <a:r>
              <a:rPr lang="en-US" sz="2800" i="1" dirty="0" smtClean="0"/>
              <a:t>n</a:t>
            </a:r>
            <a:r>
              <a:rPr lang="uk-UA" sz="2800" dirty="0" smtClean="0"/>
              <a:t> відповідають сукупності допустимих ходів з позиції </a:t>
            </a:r>
            <a:r>
              <a:rPr lang="en-US" sz="2800" i="1" dirty="0" smtClean="0"/>
              <a:t>x</a:t>
            </a:r>
            <a:r>
              <a:rPr lang="uk-UA" sz="2800" dirty="0" smtClean="0"/>
              <a:t>, і з кожним нащадком асоціюється відповідна результуюча позиція на дошці. </a:t>
            </a:r>
          </a:p>
        </p:txBody>
      </p:sp>
      <p:sp>
        <p:nvSpPr>
          <p:cNvPr id="48131"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4" name="Rectangle 3"/>
          <p:cNvSpPr>
            <a:spLocks noGrp="1" noChangeArrowheads="1"/>
          </p:cNvSpPr>
          <p:nvPr>
            <p:ph type="body" idx="4294967295"/>
          </p:nvPr>
        </p:nvSpPr>
        <p:spPr>
          <a:xfrm>
            <a:off x="0" y="357188"/>
            <a:ext cx="9144000" cy="6500812"/>
          </a:xfrm>
        </p:spPr>
        <p:txBody>
          <a:bodyPr/>
          <a:lstStyle/>
          <a:p>
            <a:pPr marL="533400" indent="-533400">
              <a:buFont typeface="Wingdings" pitchFamily="2" charset="2"/>
              <a:buNone/>
            </a:pPr>
            <a:r>
              <a:rPr lang="uk-UA" sz="2400" smtClean="0"/>
              <a:t>	Листки дерева відповідають таким позиціям на дошці, з яких неможна зробити хід, - чи то тому, що хтось з гравців вже отримав перемогу, чи то тому, що всі клітки заповнені і гра закінчилася внічию. Кожному вузлу дерева відповідає певна ціна. Спочатку призначаються ціни листкам. Листу призначається ціна -1, 0 або 1 залежно від того, чи відповідає даній позиції програш, нічия або виграш гравця 1 (який ставить "хрестики"). </a:t>
            </a:r>
          </a:p>
          <a:p>
            <a:pPr marL="533400" indent="-533400">
              <a:buFont typeface="Wingdings" pitchFamily="2" charset="2"/>
              <a:buNone/>
            </a:pPr>
            <a:r>
              <a:rPr lang="uk-UA" sz="2400" smtClean="0"/>
              <a:t>	Ціни розповсюджуються вгору по дереву відповідно до наступного правила. Якщо який-небудь вузол відповідає такій позиції, з якої повинен зробити хід гравець 1, тоді відповідна ціна є максимальною серед цін нащадків даного вузла (при цьому припускаємо, що гравець 1 зробить найвигідніший для себе хід). Якщо ж вузол відповідає ходу гравця 2, тоді відповідна ціна є мінімальною серед цін нащадків даного вузла (при цьому припускаємо, що гравець 2 також зробить самий вигідний для себе хід, тобто такий, який при найсприятливішому результаті приведе до програшу гравця 1, а при менш переважному результаті - до нічиєї). </a:t>
            </a:r>
          </a:p>
        </p:txBody>
      </p:sp>
      <p:sp>
        <p:nvSpPr>
          <p:cNvPr id="49155"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type="body" idx="4294967295"/>
          </p:nvPr>
        </p:nvSpPr>
        <p:spPr>
          <a:xfrm>
            <a:off x="0" y="764704"/>
            <a:ext cx="9144000" cy="6093296"/>
          </a:xfrm>
        </p:spPr>
        <p:txBody>
          <a:bodyPr/>
          <a:lstStyle/>
          <a:p>
            <a:pPr marL="533400" indent="-533400">
              <a:lnSpc>
                <a:spcPct val="100000"/>
              </a:lnSpc>
              <a:buFont typeface="Wingdings" pitchFamily="2" charset="2"/>
              <a:buNone/>
            </a:pPr>
            <a:r>
              <a:rPr lang="uk-UA" sz="2400" dirty="0" smtClean="0"/>
              <a:t>	Ідею дерева гри, вузли якого мають ціну -1, 0 або 1, можна узагальнити на дерева, листкам яких присвоюються будь-які числа (таке число називається виграшем), що виконують роль ціни гри. Для оцінювання внутрішніх вузлів застосовуються ті ж правила: взяти максимум серед нащадків на тих рівнях, де належить зробити хід гравцеві 1, і мінімум серед нащадків на тих рівнях, де належить зробити хід гравцеві 2. </a:t>
            </a:r>
          </a:p>
        </p:txBody>
      </p:sp>
      <p:sp>
        <p:nvSpPr>
          <p:cNvPr id="50179"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body" idx="4294967295"/>
          </p:nvPr>
        </p:nvSpPr>
        <p:spPr>
          <a:xfrm>
            <a:off x="0" y="357188"/>
            <a:ext cx="9144000" cy="6500812"/>
          </a:xfrm>
        </p:spPr>
        <p:txBody>
          <a:bodyPr/>
          <a:lstStyle/>
          <a:p>
            <a:pPr marL="533400" indent="-533400">
              <a:lnSpc>
                <a:spcPct val="100000"/>
              </a:lnSpc>
              <a:buFont typeface="Wingdings" pitchFamily="2" charset="2"/>
              <a:buNone/>
            </a:pPr>
            <a:r>
              <a:rPr lang="uk-UA" sz="2800" smtClean="0"/>
              <a:t>	</a:t>
            </a:r>
            <a:r>
              <a:rPr lang="uk-UA" sz="2800" u="sng" smtClean="0"/>
              <a:t>Приклад</a:t>
            </a:r>
            <a:r>
              <a:rPr lang="uk-UA" sz="2800" smtClean="0"/>
              <a:t>. Реалізація пошуку з поверненням.</a:t>
            </a:r>
          </a:p>
          <a:p>
            <a:pPr marL="533400" indent="-533400">
              <a:buFont typeface="Wingdings" pitchFamily="2" charset="2"/>
              <a:buNone/>
            </a:pPr>
            <a:r>
              <a:rPr lang="uk-UA" sz="2800" smtClean="0"/>
              <a:t>	</a:t>
            </a:r>
            <a:r>
              <a:rPr lang="uk-UA" sz="2400" smtClean="0"/>
              <a:t>Рекурсивна програма search (пошук) виконує обхід дерева за допомогою послідовності рекурсивних викликів. Ця програма припускає виконання наступних умов: </a:t>
            </a:r>
          </a:p>
          <a:p>
            <a:pPr marL="533400" indent="-533400">
              <a:buFont typeface="Wingdings" pitchFamily="2" charset="2"/>
              <a:buNone/>
            </a:pPr>
            <a:r>
              <a:rPr lang="uk-UA" sz="2400" smtClean="0"/>
              <a:t>1. Виграші є дійсними числами з кінцевого інтервалу, наприклад від -1 до +1. </a:t>
            </a:r>
          </a:p>
          <a:p>
            <a:pPr marL="533400" indent="-533400">
              <a:buFont typeface="Wingdings" pitchFamily="2" charset="2"/>
              <a:buNone/>
            </a:pPr>
            <a:r>
              <a:rPr lang="uk-UA" sz="2400" smtClean="0"/>
              <a:t>2. Константа ∞ більше, ніж будь-який позитивний виграш, а -∞  менше, ніж будь-який негативний виграш. </a:t>
            </a:r>
          </a:p>
          <a:p>
            <a:pPr marL="533400" indent="-533400">
              <a:buFont typeface="Wingdings" pitchFamily="2" charset="2"/>
              <a:buNone/>
            </a:pPr>
            <a:r>
              <a:rPr lang="uk-UA" sz="2400" smtClean="0"/>
              <a:t>3. Тип даних modetype (тип режиму) визначається таким чином: </a:t>
            </a:r>
          </a:p>
          <a:p>
            <a:pPr marL="533400" indent="-533400">
              <a:buFont typeface="Wingdings" pitchFamily="2" charset="2"/>
              <a:buNone/>
            </a:pPr>
            <a:r>
              <a:rPr lang="uk-UA" sz="2400" smtClean="0"/>
              <a:t>	type modetype = (MIN, MAX) </a:t>
            </a:r>
          </a:p>
          <a:p>
            <a:pPr marL="533400" indent="-533400">
              <a:buFont typeface="Wingdings" pitchFamily="2" charset="2"/>
              <a:buNone/>
            </a:pPr>
            <a:r>
              <a:rPr lang="uk-UA" sz="2400" smtClean="0"/>
              <a:t>4. Передбачено тип даних boardtype (тип ігрової дошки), який визначається способом, відповідним для представлення позицій на ігровій дошці. </a:t>
            </a:r>
          </a:p>
          <a:p>
            <a:pPr marL="533400" indent="-533400">
              <a:buFont typeface="Wingdings" pitchFamily="2" charset="2"/>
              <a:buNone/>
            </a:pPr>
            <a:r>
              <a:rPr lang="uk-UA" sz="2400" smtClean="0"/>
              <a:t>5. Передбачено функцію payoff (виграш), яка обчислює виграш для будь-якої позиції, яка є листом.</a:t>
            </a:r>
            <a:r>
              <a:rPr lang="uk-UA" sz="2800" smtClean="0"/>
              <a:t>  </a:t>
            </a:r>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body" idx="4294967295"/>
          </p:nvPr>
        </p:nvSpPr>
        <p:spPr>
          <a:xfrm>
            <a:off x="0" y="357188"/>
            <a:ext cx="9144000" cy="6500812"/>
          </a:xfrm>
        </p:spPr>
        <p:txBody>
          <a:bodyPr/>
          <a:lstStyle/>
          <a:p>
            <a:pPr marL="533400" indent="-533400">
              <a:lnSpc>
                <a:spcPct val="80000"/>
              </a:lnSpc>
              <a:buFont typeface="Wingdings" pitchFamily="2" charset="2"/>
              <a:buNone/>
            </a:pPr>
            <a:r>
              <a:rPr lang="uk-UA" sz="2400" smtClean="0"/>
              <a:t>function search </a:t>
            </a:r>
            <a:r>
              <a:rPr lang="en-US" sz="2400" smtClean="0"/>
              <a:t>(B</a:t>
            </a:r>
            <a:r>
              <a:rPr lang="uk-UA" sz="2400" smtClean="0"/>
              <a:t>: boardtype; mode: modetype): real; </a:t>
            </a:r>
          </a:p>
          <a:p>
            <a:pPr marL="533400" indent="-533400">
              <a:lnSpc>
                <a:spcPct val="70000"/>
              </a:lnSpc>
              <a:buFont typeface="Wingdings" pitchFamily="2" charset="2"/>
              <a:buNone/>
            </a:pPr>
            <a:r>
              <a:rPr lang="uk-UA" sz="2000" smtClean="0"/>
              <a:t>	{оцінює і повертає виграш для позиції </a:t>
            </a:r>
            <a:r>
              <a:rPr lang="en-US" sz="2000" smtClean="0"/>
              <a:t>B</a:t>
            </a:r>
            <a:r>
              <a:rPr lang="uk-UA" sz="2000" smtClean="0"/>
              <a:t> в припущенні, що наступним повинен ходити гравець 1 (mode = МАХ) або гравець 2 (mode = MIN)} </a:t>
            </a:r>
          </a:p>
          <a:p>
            <a:pPr marL="533400" indent="-533400">
              <a:lnSpc>
                <a:spcPct val="80000"/>
              </a:lnSpc>
              <a:buFont typeface="Wingdings" pitchFamily="2" charset="2"/>
              <a:buNone/>
            </a:pPr>
            <a:r>
              <a:rPr lang="uk-UA" sz="2400" smtClean="0"/>
              <a:t>var  </a:t>
            </a:r>
            <a:r>
              <a:rPr lang="en-US" sz="2400" smtClean="0"/>
              <a:t>C</a:t>
            </a:r>
            <a:r>
              <a:rPr lang="uk-UA" sz="2400" smtClean="0"/>
              <a:t>: boardtype; { син позиції В } </a:t>
            </a:r>
          </a:p>
          <a:p>
            <a:pPr marL="533400" indent="-533400">
              <a:lnSpc>
                <a:spcPct val="80000"/>
              </a:lnSpc>
              <a:buFont typeface="Wingdings" pitchFamily="2" charset="2"/>
              <a:buNone/>
            </a:pPr>
            <a:r>
              <a:rPr lang="uk-UA" sz="2400" smtClean="0"/>
              <a:t>       value: real; {для тимчасового зберігання мінімального або максимального значення}</a:t>
            </a:r>
          </a:p>
          <a:p>
            <a:pPr marL="533400" indent="-533400">
              <a:lnSpc>
                <a:spcPct val="70000"/>
              </a:lnSpc>
              <a:buFont typeface="Wingdings" pitchFamily="2" charset="2"/>
              <a:buNone/>
            </a:pPr>
            <a:r>
              <a:rPr lang="uk-UA" sz="2400" smtClean="0"/>
              <a:t>begin </a:t>
            </a:r>
            <a:endParaRPr lang="en-US" sz="2400" smtClean="0"/>
          </a:p>
          <a:p>
            <a:pPr marL="533400" indent="-533400">
              <a:lnSpc>
                <a:spcPct val="70000"/>
              </a:lnSpc>
              <a:buFont typeface="Wingdings" pitchFamily="2" charset="2"/>
              <a:buNone/>
            </a:pPr>
            <a:r>
              <a:rPr lang="en-US" sz="2400" smtClean="0"/>
              <a:t>	</a:t>
            </a:r>
            <a:r>
              <a:rPr lang="uk-UA" sz="2400" smtClean="0"/>
              <a:t>if В є листом </a:t>
            </a:r>
          </a:p>
          <a:p>
            <a:pPr marL="533400" indent="-533400">
              <a:lnSpc>
                <a:spcPct val="70000"/>
              </a:lnSpc>
              <a:buFont typeface="Wingdings" pitchFamily="2" charset="2"/>
              <a:buNone/>
            </a:pPr>
            <a:r>
              <a:rPr lang="en-US" sz="2400" smtClean="0"/>
              <a:t>		</a:t>
            </a:r>
            <a:r>
              <a:rPr lang="uk-UA" sz="2400" smtClean="0"/>
              <a:t>then return(payoff(В)) </a:t>
            </a:r>
          </a:p>
          <a:p>
            <a:pPr marL="533400" indent="-533400">
              <a:lnSpc>
                <a:spcPct val="70000"/>
              </a:lnSpc>
              <a:buFont typeface="Wingdings" pitchFamily="2" charset="2"/>
              <a:buNone/>
            </a:pPr>
            <a:r>
              <a:rPr lang="uk-UA" sz="2400" smtClean="0"/>
              <a:t>	     else </a:t>
            </a:r>
            <a:r>
              <a:rPr lang="en-US" sz="2400" smtClean="0"/>
              <a:t>	</a:t>
            </a:r>
            <a:r>
              <a:rPr lang="uk-UA" sz="2400" smtClean="0"/>
              <a:t>begin </a:t>
            </a:r>
          </a:p>
          <a:p>
            <a:pPr marL="533400" indent="-533400">
              <a:lnSpc>
                <a:spcPct val="70000"/>
              </a:lnSpc>
              <a:buFont typeface="Wingdings" pitchFamily="2" charset="2"/>
              <a:buNone/>
            </a:pPr>
            <a:r>
              <a:rPr lang="en-US" sz="2400" smtClean="0"/>
              <a:t>			</a:t>
            </a:r>
            <a:r>
              <a:rPr lang="uk-UA" sz="2400" smtClean="0"/>
              <a:t>if mode = MAX </a:t>
            </a:r>
          </a:p>
          <a:p>
            <a:pPr marL="533400" indent="-533400">
              <a:lnSpc>
                <a:spcPct val="70000"/>
              </a:lnSpc>
              <a:buFont typeface="Wingdings" pitchFamily="2" charset="2"/>
              <a:buNone/>
            </a:pPr>
            <a:r>
              <a:rPr lang="en-US" sz="2400" smtClean="0"/>
              <a:t>			</a:t>
            </a:r>
            <a:r>
              <a:rPr lang="uk-UA" sz="2400" smtClean="0"/>
              <a:t>    then value:= -∞ </a:t>
            </a:r>
          </a:p>
          <a:p>
            <a:pPr marL="533400" indent="-533400">
              <a:lnSpc>
                <a:spcPct val="70000"/>
              </a:lnSpc>
              <a:buFont typeface="Wingdings" pitchFamily="2" charset="2"/>
              <a:buNone/>
            </a:pPr>
            <a:r>
              <a:rPr lang="ru-RU" sz="2400" smtClean="0"/>
              <a:t>			    </a:t>
            </a:r>
            <a:r>
              <a:rPr lang="uk-UA" sz="2400" smtClean="0"/>
              <a:t>else value: = ∞; </a:t>
            </a:r>
            <a:endParaRPr lang="ru-RU" sz="2400" smtClean="0"/>
          </a:p>
          <a:p>
            <a:pPr marL="533400" indent="-533400">
              <a:lnSpc>
                <a:spcPct val="70000"/>
              </a:lnSpc>
              <a:buFont typeface="Wingdings" pitchFamily="2" charset="2"/>
              <a:buNone/>
            </a:pPr>
            <a:r>
              <a:rPr lang="ru-RU" sz="2400" smtClean="0"/>
              <a:t>			</a:t>
            </a:r>
            <a:r>
              <a:rPr lang="uk-UA" sz="2400" smtClean="0"/>
              <a:t>for для кожного сина </a:t>
            </a:r>
            <a:r>
              <a:rPr lang="en-US" sz="2400" smtClean="0"/>
              <a:t>C</a:t>
            </a:r>
            <a:r>
              <a:rPr lang="uk-UA" sz="2400" smtClean="0"/>
              <a:t> позиції В do </a:t>
            </a:r>
          </a:p>
          <a:p>
            <a:pPr marL="533400" indent="-533400">
              <a:lnSpc>
                <a:spcPct val="70000"/>
              </a:lnSpc>
              <a:buFont typeface="Wingdings" pitchFamily="2" charset="2"/>
              <a:buNone/>
            </a:pPr>
            <a:r>
              <a:rPr lang="en-US" sz="2400" smtClean="0"/>
              <a:t>			</a:t>
            </a:r>
            <a:r>
              <a:rPr lang="uk-UA" sz="2400" smtClean="0"/>
              <a:t>    if mode = MAX </a:t>
            </a:r>
          </a:p>
          <a:p>
            <a:pPr marL="533400" indent="-533400">
              <a:lnSpc>
                <a:spcPct val="70000"/>
              </a:lnSpc>
              <a:buFont typeface="Wingdings" pitchFamily="2" charset="2"/>
              <a:buNone/>
            </a:pPr>
            <a:r>
              <a:rPr lang="en-US" sz="2400" smtClean="0"/>
              <a:t>				</a:t>
            </a:r>
            <a:r>
              <a:rPr lang="uk-UA" sz="2400" smtClean="0"/>
              <a:t>then value:= max</a:t>
            </a:r>
            <a:r>
              <a:rPr lang="en-US" sz="2400" smtClean="0"/>
              <a:t>(</a:t>
            </a:r>
            <a:r>
              <a:rPr lang="uk-UA" sz="2400" smtClean="0"/>
              <a:t>value, search(C, MIN)) </a:t>
            </a:r>
          </a:p>
          <a:p>
            <a:pPr marL="533400" indent="-533400">
              <a:lnSpc>
                <a:spcPct val="70000"/>
              </a:lnSpc>
              <a:buFont typeface="Wingdings" pitchFamily="2" charset="2"/>
              <a:buNone/>
            </a:pPr>
            <a:r>
              <a:rPr lang="en-US" sz="2400" smtClean="0"/>
              <a:t>				e</a:t>
            </a:r>
            <a:r>
              <a:rPr lang="uk-UA" sz="2400" smtClean="0"/>
              <a:t>lse  value:= min(value, search(C, MAX)); </a:t>
            </a:r>
          </a:p>
          <a:p>
            <a:pPr marL="533400" indent="-533400">
              <a:lnSpc>
                <a:spcPct val="70000"/>
              </a:lnSpc>
              <a:buFont typeface="Wingdings" pitchFamily="2" charset="2"/>
              <a:buNone/>
            </a:pPr>
            <a:r>
              <a:rPr lang="uk-UA" sz="2400" smtClean="0"/>
              <a:t>			return(value); </a:t>
            </a:r>
          </a:p>
          <a:p>
            <a:pPr marL="533400" indent="-533400">
              <a:lnSpc>
                <a:spcPct val="70000"/>
              </a:lnSpc>
              <a:buFont typeface="Wingdings" pitchFamily="2" charset="2"/>
              <a:buNone/>
            </a:pPr>
            <a:r>
              <a:rPr lang="uk-UA" sz="2400" smtClean="0"/>
              <a:t>			end; </a:t>
            </a:r>
          </a:p>
          <a:p>
            <a:pPr marL="533400" indent="-533400">
              <a:lnSpc>
                <a:spcPct val="70000"/>
              </a:lnSpc>
              <a:buFont typeface="Wingdings" pitchFamily="2" charset="2"/>
              <a:buNone/>
            </a:pPr>
            <a:r>
              <a:rPr lang="uk-UA" sz="2400" smtClean="0"/>
              <a:t>end; { search } </a:t>
            </a:r>
          </a:p>
        </p:txBody>
      </p:sp>
      <p:sp>
        <p:nvSpPr>
          <p:cNvPr id="3"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ChangeArrowheads="1"/>
          </p:cNvSpPr>
          <p:nvPr>
            <p:ph type="body" idx="4294967295"/>
          </p:nvPr>
        </p:nvSpPr>
        <p:spPr>
          <a:xfrm>
            <a:off x="179512" y="904230"/>
            <a:ext cx="8964488" cy="2063700"/>
          </a:xfrm>
        </p:spPr>
        <p:txBody>
          <a:bodyPr/>
          <a:lstStyle/>
          <a:p>
            <a:pPr>
              <a:lnSpc>
                <a:spcPct val="100000"/>
              </a:lnSpc>
              <a:buFont typeface="Wingdings" pitchFamily="2" charset="2"/>
              <a:buChar char="ü"/>
            </a:pPr>
            <a:r>
              <a:rPr lang="uk-UA" sz="2800" dirty="0" smtClean="0"/>
              <a:t>Алгоритми, що базуються на методі пошуку з поверненнями, спрямовані на знаходження всіх конфігурацій, що задовольняють певним властивостям. 	</a:t>
            </a:r>
          </a:p>
        </p:txBody>
      </p:sp>
      <p:grpSp>
        <p:nvGrpSpPr>
          <p:cNvPr id="2" name="Групувати 1"/>
          <p:cNvGrpSpPr/>
          <p:nvPr/>
        </p:nvGrpSpPr>
        <p:grpSpPr>
          <a:xfrm>
            <a:off x="1187624" y="2691787"/>
            <a:ext cx="6581926" cy="3617533"/>
            <a:chOff x="2122835" y="2996952"/>
            <a:chExt cx="5617815" cy="2955925"/>
          </a:xfrm>
        </p:grpSpPr>
        <p:grpSp>
          <p:nvGrpSpPr>
            <p:cNvPr id="3" name="Group 16"/>
            <p:cNvGrpSpPr>
              <a:grpSpLocks/>
            </p:cNvGrpSpPr>
            <p:nvPr/>
          </p:nvGrpSpPr>
          <p:grpSpPr bwMode="auto">
            <a:xfrm>
              <a:off x="2224088" y="2996952"/>
              <a:ext cx="5516562" cy="2955925"/>
              <a:chOff x="1401" y="1661"/>
              <a:chExt cx="3475" cy="1862"/>
            </a:xfrm>
          </p:grpSpPr>
          <p:pic>
            <p:nvPicPr>
              <p:cNvPr id="4" name="Рисунок 1"/>
              <p:cNvPicPr>
                <a:picLocks noChangeAspect="1" noChangeArrowheads="1"/>
              </p:cNvPicPr>
              <p:nvPr/>
            </p:nvPicPr>
            <p:blipFill rotWithShape="1">
              <a:blip r:embed="rId3"/>
              <a:srcRect l="15063" b="6197"/>
              <a:stretch/>
            </p:blipFill>
            <p:spPr bwMode="auto">
              <a:xfrm>
                <a:off x="1401" y="1661"/>
                <a:ext cx="3429" cy="1862"/>
              </a:xfrm>
              <a:prstGeom prst="rect">
                <a:avLst/>
              </a:prstGeom>
              <a:noFill/>
              <a:ln w="9525">
                <a:noFill/>
                <a:miter lim="800000"/>
                <a:headEnd/>
                <a:tailEnd/>
              </a:ln>
            </p:spPr>
          </p:pic>
          <p:sp>
            <p:nvSpPr>
              <p:cNvPr id="5" name="Oval 4"/>
              <p:cNvSpPr>
                <a:spLocks noChangeArrowheads="1"/>
              </p:cNvSpPr>
              <p:nvPr/>
            </p:nvSpPr>
            <p:spPr bwMode="auto">
              <a:xfrm>
                <a:off x="1565" y="2794"/>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6" name="Oval 5"/>
              <p:cNvSpPr>
                <a:spLocks noChangeArrowheads="1"/>
              </p:cNvSpPr>
              <p:nvPr/>
            </p:nvSpPr>
            <p:spPr bwMode="auto">
              <a:xfrm>
                <a:off x="2154" y="2795"/>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7" name="Oval 6"/>
              <p:cNvSpPr>
                <a:spLocks noChangeArrowheads="1"/>
              </p:cNvSpPr>
              <p:nvPr/>
            </p:nvSpPr>
            <p:spPr bwMode="auto">
              <a:xfrm>
                <a:off x="1882" y="2296"/>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8" name="Oval 7"/>
              <p:cNvSpPr>
                <a:spLocks noChangeArrowheads="1"/>
              </p:cNvSpPr>
              <p:nvPr/>
            </p:nvSpPr>
            <p:spPr bwMode="auto">
              <a:xfrm>
                <a:off x="2743" y="2795"/>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9" name="Oval 8"/>
              <p:cNvSpPr>
                <a:spLocks noChangeArrowheads="1"/>
              </p:cNvSpPr>
              <p:nvPr/>
            </p:nvSpPr>
            <p:spPr bwMode="auto">
              <a:xfrm>
                <a:off x="3288" y="2794"/>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10" name="Oval 9"/>
              <p:cNvSpPr>
                <a:spLocks noChangeArrowheads="1"/>
              </p:cNvSpPr>
              <p:nvPr/>
            </p:nvSpPr>
            <p:spPr bwMode="auto">
              <a:xfrm>
                <a:off x="3832" y="2795"/>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11" name="Oval 10"/>
              <p:cNvSpPr>
                <a:spLocks noChangeArrowheads="1"/>
              </p:cNvSpPr>
              <p:nvPr/>
            </p:nvSpPr>
            <p:spPr bwMode="auto">
              <a:xfrm>
                <a:off x="3016" y="2296"/>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12" name="Oval 11"/>
              <p:cNvSpPr>
                <a:spLocks noChangeArrowheads="1"/>
              </p:cNvSpPr>
              <p:nvPr/>
            </p:nvSpPr>
            <p:spPr bwMode="auto">
              <a:xfrm>
                <a:off x="4150" y="2296"/>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13" name="Oval 12"/>
              <p:cNvSpPr>
                <a:spLocks noChangeArrowheads="1"/>
              </p:cNvSpPr>
              <p:nvPr/>
            </p:nvSpPr>
            <p:spPr bwMode="auto">
              <a:xfrm>
                <a:off x="3016" y="1842"/>
                <a:ext cx="182" cy="182"/>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14" name="Oval 13"/>
              <p:cNvSpPr>
                <a:spLocks noChangeArrowheads="1"/>
              </p:cNvSpPr>
              <p:nvPr/>
            </p:nvSpPr>
            <p:spPr bwMode="auto">
              <a:xfrm>
                <a:off x="2336" y="2840"/>
                <a:ext cx="363" cy="318"/>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15" name="Rectangle 15"/>
              <p:cNvSpPr>
                <a:spLocks noChangeArrowheads="1"/>
              </p:cNvSpPr>
              <p:nvPr/>
            </p:nvSpPr>
            <p:spPr bwMode="auto">
              <a:xfrm>
                <a:off x="4377" y="2478"/>
                <a:ext cx="499" cy="136"/>
              </a:xfrm>
              <a:prstGeom prst="rect">
                <a:avLst/>
              </a:prstGeom>
              <a:solidFill>
                <a:schemeClr val="bg1"/>
              </a:solidFill>
              <a:ln w="12700">
                <a:solidFill>
                  <a:schemeClr val="bg1"/>
                </a:solidFill>
                <a:miter lim="800000"/>
                <a:headEnd type="none" w="sm" len="sm"/>
                <a:tailEnd type="none" w="sm" len="sm"/>
              </a:ln>
            </p:spPr>
            <p:txBody>
              <a:bodyPr wrap="none" anchor="ctr"/>
              <a:lstStyle/>
              <a:p>
                <a:endParaRPr lang="en-GB"/>
              </a:p>
            </p:txBody>
          </p:sp>
        </p:grpSp>
        <p:sp>
          <p:nvSpPr>
            <p:cNvPr id="16" name="Oval 11"/>
            <p:cNvSpPr>
              <a:spLocks noChangeArrowheads="1"/>
            </p:cNvSpPr>
            <p:nvPr/>
          </p:nvSpPr>
          <p:spPr bwMode="auto">
            <a:xfrm>
              <a:off x="2173545" y="3284289"/>
              <a:ext cx="288925" cy="288925"/>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17" name="Oval 11"/>
            <p:cNvSpPr>
              <a:spLocks noChangeArrowheads="1"/>
            </p:cNvSpPr>
            <p:nvPr/>
          </p:nvSpPr>
          <p:spPr bwMode="auto">
            <a:xfrm>
              <a:off x="2173544" y="3953280"/>
              <a:ext cx="288925" cy="288925"/>
            </a:xfrm>
            <a:prstGeom prst="ellipse">
              <a:avLst/>
            </a:prstGeom>
            <a:solidFill>
              <a:schemeClr val="bg1"/>
            </a:solidFill>
            <a:ln w="12700">
              <a:noFill/>
              <a:round/>
              <a:headEnd type="none" w="sm" len="sm"/>
              <a:tailEnd type="none" w="sm" len="sm"/>
            </a:ln>
          </p:spPr>
          <p:txBody>
            <a:bodyPr wrap="none" anchor="ctr"/>
            <a:lstStyle/>
            <a:p>
              <a:endParaRPr lang="en-GB"/>
            </a:p>
          </p:txBody>
        </p:sp>
        <p:sp>
          <p:nvSpPr>
            <p:cNvPr id="18" name="Oval 11"/>
            <p:cNvSpPr>
              <a:spLocks noChangeArrowheads="1"/>
            </p:cNvSpPr>
            <p:nvPr/>
          </p:nvSpPr>
          <p:spPr bwMode="auto">
            <a:xfrm>
              <a:off x="2122835" y="4796259"/>
              <a:ext cx="288925" cy="288925"/>
            </a:xfrm>
            <a:prstGeom prst="ellipse">
              <a:avLst/>
            </a:prstGeom>
            <a:solidFill>
              <a:schemeClr val="bg1"/>
            </a:solidFill>
            <a:ln w="12700">
              <a:noFill/>
              <a:round/>
              <a:headEnd type="none" w="sm" len="sm"/>
              <a:tailEnd type="none" w="sm" len="sm"/>
            </a:ln>
          </p:spPr>
          <p:txBody>
            <a:bodyPr wrap="none" anchor="ctr"/>
            <a:lstStyle/>
            <a:p>
              <a:endParaRPr lang="en-GB"/>
            </a:p>
          </p:txBody>
        </p:sp>
      </p:grpSp>
    </p:spTree>
    <p:extLst>
      <p:ext uri="{BB962C8B-B14F-4D97-AF65-F5344CB8AC3E}">
        <p14:creationId xmlns="" xmlns:p14="http://schemas.microsoft.com/office/powerpoint/2010/main" val="6432084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4294967295"/>
          </p:nvPr>
        </p:nvSpPr>
        <p:spPr>
          <a:xfrm>
            <a:off x="0" y="836712"/>
            <a:ext cx="8893969" cy="6021288"/>
          </a:xfrm>
        </p:spPr>
        <p:txBody>
          <a:bodyPr/>
          <a:lstStyle/>
          <a:p>
            <a:pPr marL="533400" indent="-533400">
              <a:lnSpc>
                <a:spcPct val="100000"/>
              </a:lnSpc>
              <a:buFont typeface="Wingdings" pitchFamily="2" charset="2"/>
              <a:buNone/>
            </a:pPr>
            <a:r>
              <a:rPr lang="uk-UA" sz="2800" dirty="0" smtClean="0"/>
              <a:t>	</a:t>
            </a:r>
            <a:r>
              <a:rPr lang="uk-UA" sz="2800" b="1" dirty="0" smtClean="0"/>
              <a:t>Метод гілок і границь</a:t>
            </a:r>
            <a:r>
              <a:rPr lang="uk-UA" sz="2800" dirty="0" smtClean="0"/>
              <a:t> </a:t>
            </a:r>
          </a:p>
          <a:p>
            <a:pPr marL="533400" indent="-533400">
              <a:lnSpc>
                <a:spcPct val="100000"/>
              </a:lnSpc>
              <a:buFont typeface="Wingdings" pitchFamily="2" charset="2"/>
              <a:buNone/>
            </a:pPr>
            <a:r>
              <a:rPr lang="uk-UA" sz="2800" dirty="0" smtClean="0"/>
              <a:t>	Алгоритми, що використовують метод гілок та границь, також досліджують деревовидну модель простору розв'язків, але орієнтовані в більшій мірі на оптимізацію. </a:t>
            </a:r>
          </a:p>
          <a:p>
            <a:pPr marL="533400" indent="-533400">
              <a:lnSpc>
                <a:spcPct val="100000"/>
              </a:lnSpc>
              <a:buFont typeface="Wingdings" pitchFamily="2" charset="2"/>
              <a:buNone/>
            </a:pPr>
            <a:r>
              <a:rPr lang="uk-UA" sz="2800" dirty="0"/>
              <a:t>	</a:t>
            </a:r>
            <a:r>
              <a:rPr lang="uk-UA" sz="2800" dirty="0" smtClean="0"/>
              <a:t>В задачі, що розв'язується, визначена числова функція вартості для кожної з вершин, що є в дереві пошуку. Мета – знайти конфігурацію, на якій функція вартості досягає мінімального або максимального значення.</a:t>
            </a:r>
          </a:p>
        </p:txBody>
      </p:sp>
      <p:sp>
        <p:nvSpPr>
          <p:cNvPr id="5325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body" idx="4294967295"/>
          </p:nvPr>
        </p:nvSpPr>
        <p:spPr>
          <a:xfrm>
            <a:off x="0" y="764704"/>
            <a:ext cx="9144000" cy="6093296"/>
          </a:xfrm>
        </p:spPr>
        <p:txBody>
          <a:bodyPr/>
          <a:lstStyle/>
          <a:p>
            <a:pPr marL="533400" indent="-533400">
              <a:lnSpc>
                <a:spcPct val="100000"/>
              </a:lnSpc>
              <a:buNone/>
            </a:pPr>
            <a:r>
              <a:rPr lang="uk-UA" sz="2800" dirty="0" smtClean="0"/>
              <a:t>	При розгляді задач, в яких дерево розв'язку, будучи, в принципі кінцевим, настільки велике, що спроби оцінити його по методу "від низу до верху" приречені на невдачу, використовується </a:t>
            </a:r>
            <a:r>
              <a:rPr lang="uk-UA" sz="2800" dirty="0"/>
              <a:t>інший підхід</a:t>
            </a:r>
            <a:r>
              <a:rPr lang="uk-UA" sz="2800" dirty="0" smtClean="0"/>
              <a:t>. </a:t>
            </a:r>
          </a:p>
          <a:p>
            <a:pPr marL="533400" indent="-533400">
              <a:lnSpc>
                <a:spcPct val="100000"/>
              </a:lnSpc>
              <a:buFont typeface="Wingdings" pitchFamily="2" charset="2"/>
              <a:buNone/>
            </a:pPr>
            <a:r>
              <a:rPr lang="uk-UA" sz="2800" dirty="0" smtClean="0"/>
              <a:t>	Дерево будується окремо для кожної проміжної позиції. Коренем цього дерева є поточна позиція; гілки від кореня розповсюджується вниз на декілька рівнів. </a:t>
            </a:r>
          </a:p>
          <a:p>
            <a:pPr marL="533400" indent="-533400">
              <a:lnSpc>
                <a:spcPct val="100000"/>
              </a:lnSpc>
              <a:buFont typeface="Wingdings" pitchFamily="2" charset="2"/>
              <a:buNone/>
            </a:pPr>
            <a:r>
              <a:rPr lang="uk-UA" sz="2800" dirty="0" smtClean="0"/>
              <a:t>	Коли більшість листків дерева проявляють "неоднозначність", програма використовує певну функцію позицій, яка оцінює вірогідність найкращого вибору в цій позиції і вибирає вузол на наступному рівні з найвищою вірогідністю такого вибору.</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3"/>
          <p:cNvSpPr>
            <a:spLocks noGrp="1" noChangeArrowheads="1"/>
          </p:cNvSpPr>
          <p:nvPr>
            <p:ph type="body" idx="4294967295"/>
          </p:nvPr>
        </p:nvSpPr>
        <p:spPr>
          <a:xfrm>
            <a:off x="0" y="357188"/>
            <a:ext cx="9144000" cy="6500812"/>
          </a:xfrm>
        </p:spPr>
        <p:txBody>
          <a:bodyPr/>
          <a:lstStyle/>
          <a:p>
            <a:pPr>
              <a:lnSpc>
                <a:spcPct val="100000"/>
              </a:lnSpc>
              <a:buFont typeface="Wingdings" pitchFamily="2" charset="2"/>
              <a:buNone/>
            </a:pPr>
            <a:r>
              <a:rPr lang="uk-UA" sz="2800" smtClean="0"/>
              <a:t>Приклади, що ілюструють метод проміжних цілей: </a:t>
            </a:r>
          </a:p>
          <a:p>
            <a:pPr lvl="1">
              <a:lnSpc>
                <a:spcPct val="80000"/>
              </a:lnSpc>
              <a:buFontTx/>
              <a:buNone/>
            </a:pPr>
            <a:r>
              <a:rPr lang="uk-UA" sz="2400" smtClean="0"/>
              <a:t>Розв’язок головоломки «Ханойські вежі» (с.275-276  [1])</a:t>
            </a:r>
          </a:p>
          <a:p>
            <a:pPr lvl="1">
              <a:lnSpc>
                <a:spcPct val="80000"/>
              </a:lnSpc>
              <a:buFontTx/>
              <a:buNone/>
            </a:pPr>
            <a:r>
              <a:rPr lang="uk-UA" sz="2400" smtClean="0"/>
              <a:t>Множення довгих цілочисельних значень (с.277-278  [1])</a:t>
            </a:r>
          </a:p>
          <a:p>
            <a:pPr lvl="1">
              <a:lnSpc>
                <a:spcPct val="80000"/>
              </a:lnSpc>
              <a:buFontTx/>
              <a:buNone/>
            </a:pPr>
            <a:r>
              <a:rPr lang="uk-UA" sz="2400" smtClean="0"/>
              <a:t>Складання графіка проведення тенісного турніру (с.279  [1])</a:t>
            </a:r>
          </a:p>
          <a:p>
            <a:pPr>
              <a:lnSpc>
                <a:spcPct val="70000"/>
              </a:lnSpc>
              <a:buFont typeface="Wingdings" pitchFamily="2" charset="2"/>
              <a:buNone/>
            </a:pPr>
            <a:r>
              <a:rPr lang="uk-UA" sz="2800" smtClean="0"/>
              <a:t>Приклади, що використовують динамічне програмування:</a:t>
            </a:r>
          </a:p>
          <a:p>
            <a:pPr lvl="1">
              <a:lnSpc>
                <a:spcPct val="80000"/>
              </a:lnSpc>
              <a:buFontTx/>
              <a:buNone/>
            </a:pPr>
            <a:r>
              <a:rPr lang="uk-UA" sz="2400" smtClean="0"/>
              <a:t>Обчислення шансів на перемогу команд в спортивних турнірах (с.281-283  [1])</a:t>
            </a:r>
          </a:p>
          <a:p>
            <a:pPr lvl="1">
              <a:lnSpc>
                <a:spcPct val="80000"/>
              </a:lnSpc>
              <a:buFontTx/>
              <a:buNone/>
            </a:pPr>
            <a:r>
              <a:rPr lang="uk-UA" sz="2400" smtClean="0"/>
              <a:t>Задача триангуляції (с.283-288  [1])</a:t>
            </a:r>
            <a:endParaRPr lang="ru-RU" sz="2400" smtClean="0"/>
          </a:p>
          <a:p>
            <a:pPr>
              <a:lnSpc>
                <a:spcPct val="70000"/>
              </a:lnSpc>
              <a:buFont typeface="Wingdings" pitchFamily="2" charset="2"/>
              <a:buNone/>
            </a:pPr>
            <a:r>
              <a:rPr lang="uk-UA" sz="2800" smtClean="0"/>
              <a:t>Приклади, що ілюструють евристичні алгоритми: </a:t>
            </a:r>
          </a:p>
          <a:p>
            <a:pPr lvl="1">
              <a:lnSpc>
                <a:spcPct val="80000"/>
              </a:lnSpc>
              <a:buFontTx/>
              <a:buNone/>
            </a:pPr>
            <a:r>
              <a:rPr lang="uk-UA" sz="2400" smtClean="0"/>
              <a:t>Задача комівояжера (с.297  [1], с.113 [2])</a:t>
            </a:r>
          </a:p>
          <a:p>
            <a:pPr lvl="1">
              <a:lnSpc>
                <a:spcPct val="80000"/>
              </a:lnSpc>
              <a:buFontTx/>
              <a:buNone/>
            </a:pPr>
            <a:r>
              <a:rPr lang="uk-UA" sz="2400" smtClean="0"/>
              <a:t>Приклад евристичного алгоритму про навантаження набору процесорів (мінімізація часу роботи) з оцінками ресурсоємності (с.117 [2])</a:t>
            </a:r>
          </a:p>
          <a:p>
            <a:pPr lvl="1">
              <a:lnSpc>
                <a:spcPct val="80000"/>
              </a:lnSpc>
              <a:buFontTx/>
              <a:buNone/>
            </a:pPr>
            <a:r>
              <a:rPr lang="uk-UA" sz="2400" smtClean="0"/>
              <a:t>Приклад евристичного алгоритму про навантаження набору процесорів (мінімізація кількості процесорів) з оцінками ресурсоємності (с.120 [2])</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body" idx="4294967295"/>
          </p:nvPr>
        </p:nvSpPr>
        <p:spPr>
          <a:xfrm>
            <a:off x="0" y="764704"/>
            <a:ext cx="9144000" cy="6093296"/>
          </a:xfrm>
        </p:spPr>
        <p:txBody>
          <a:bodyPr/>
          <a:lstStyle/>
          <a:p>
            <a:pPr marL="533400" indent="-533400">
              <a:lnSpc>
                <a:spcPct val="100000"/>
              </a:lnSpc>
              <a:buFont typeface="Wingdings" pitchFamily="2" charset="2"/>
              <a:buNone/>
            </a:pPr>
            <a:r>
              <a:rPr lang="uk-UA" sz="2400" dirty="0" smtClean="0"/>
              <a:t>	Ряд правил, відповідно до яких діють хороші шахові програми: </a:t>
            </a:r>
          </a:p>
          <a:p>
            <a:pPr marL="533400" indent="-533400">
              <a:lnSpc>
                <a:spcPct val="100000"/>
              </a:lnSpc>
              <a:buFont typeface="Wingdings" pitchFamily="2" charset="2"/>
              <a:buNone/>
            </a:pPr>
            <a:r>
              <a:rPr lang="uk-UA" sz="2400" dirty="0" smtClean="0"/>
              <a:t>1. Використання евристик, щоб виключити з розгляду певні ходи, які навряд чи можна вважати хорошими. Це допомагає збільшити кількість рівнів дерева, що переглядаються за фіксований час. </a:t>
            </a:r>
          </a:p>
          <a:p>
            <a:pPr marL="533400" indent="-533400">
              <a:lnSpc>
                <a:spcPct val="100000"/>
              </a:lnSpc>
              <a:buFont typeface="Wingdings" pitchFamily="2" charset="2"/>
              <a:buNone/>
            </a:pPr>
            <a:r>
              <a:rPr lang="uk-UA" sz="2400" dirty="0" smtClean="0"/>
              <a:t>2. Розповсюдження "ланцюжків взяття", які є послідовностями ходів, що супроводжуються взяттям фігур супротивника, за межі останнього рівня, до якого зазвичай розповсюджується дерево. Це допомагає точніше оцінити відносну матеріальну силу позицій. </a:t>
            </a:r>
          </a:p>
          <a:p>
            <a:pPr marL="533400" indent="-533400">
              <a:lnSpc>
                <a:spcPct val="100000"/>
              </a:lnSpc>
              <a:buFont typeface="Wingdings" pitchFamily="2" charset="2"/>
              <a:buNone/>
            </a:pPr>
            <a:r>
              <a:rPr lang="uk-UA" sz="2400" dirty="0" smtClean="0"/>
              <a:t>3. Скорочення пошуку на дереві методом альфа-бета відсікання.</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body" idx="4294967295"/>
          </p:nvPr>
        </p:nvSpPr>
        <p:spPr>
          <a:xfrm>
            <a:off x="0" y="764704"/>
            <a:ext cx="9144000" cy="2495550"/>
          </a:xfrm>
        </p:spPr>
        <p:txBody>
          <a:bodyPr/>
          <a:lstStyle/>
          <a:p>
            <a:pPr marL="533400" indent="-533400">
              <a:lnSpc>
                <a:spcPct val="100000"/>
              </a:lnSpc>
              <a:buFont typeface="Wingdings" pitchFamily="2" charset="2"/>
              <a:buNone/>
            </a:pPr>
            <a:r>
              <a:rPr lang="uk-UA" sz="2800" dirty="0" smtClean="0"/>
              <a:t>	</a:t>
            </a:r>
            <a:r>
              <a:rPr lang="uk-UA" sz="2800" b="1" dirty="0" smtClean="0"/>
              <a:t>Альфа-бета відсікання</a:t>
            </a:r>
          </a:p>
          <a:p>
            <a:pPr marL="533400" indent="-533400">
              <a:lnSpc>
                <a:spcPct val="100000"/>
              </a:lnSpc>
              <a:buFont typeface="Wingdings" pitchFamily="2" charset="2"/>
              <a:buNone/>
            </a:pPr>
            <a:r>
              <a:rPr lang="uk-UA" sz="2800" dirty="0" smtClean="0"/>
              <a:t>	Цикл перебору нащадків вузла можна організувати так, щоб він  проігнорував певних синів - нерідко досить велике їх число. Припустимо, розглядаємо вузол </a:t>
            </a:r>
            <a:r>
              <a:rPr lang="en-US" sz="2800" i="1" dirty="0" smtClean="0"/>
              <a:t>n</a:t>
            </a:r>
            <a:r>
              <a:rPr lang="uk-UA" sz="2800" dirty="0" smtClean="0"/>
              <a:t>, і вже визначили, що ціна </a:t>
            </a:r>
            <a:r>
              <a:rPr lang="en-US" sz="2800" i="1" dirty="0" smtClean="0"/>
              <a:t>c</a:t>
            </a:r>
            <a:r>
              <a:rPr lang="ru-RU" sz="2800" baseline="-25000" dirty="0" smtClean="0"/>
              <a:t>1</a:t>
            </a:r>
            <a:r>
              <a:rPr lang="uk-UA" sz="2800" dirty="0" smtClean="0"/>
              <a:t> першого з синів вузла </a:t>
            </a:r>
            <a:r>
              <a:rPr lang="en-US" sz="2800" i="1" dirty="0" smtClean="0"/>
              <a:t>n</a:t>
            </a:r>
            <a:r>
              <a:rPr lang="uk-UA" sz="2800" dirty="0" smtClean="0"/>
              <a:t> дорівнює 20. </a:t>
            </a:r>
          </a:p>
        </p:txBody>
      </p:sp>
      <p:sp>
        <p:nvSpPr>
          <p:cNvPr id="57348"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grpSp>
        <p:nvGrpSpPr>
          <p:cNvPr id="3" name="Групувати 2"/>
          <p:cNvGrpSpPr/>
          <p:nvPr/>
        </p:nvGrpSpPr>
        <p:grpSpPr>
          <a:xfrm>
            <a:off x="1616343" y="3452390"/>
            <a:ext cx="5547945" cy="3000946"/>
            <a:chOff x="1616343" y="3452390"/>
            <a:chExt cx="5547945" cy="3000946"/>
          </a:xfrm>
        </p:grpSpPr>
        <p:grpSp>
          <p:nvGrpSpPr>
            <p:cNvPr id="2" name="Групувати 1"/>
            <p:cNvGrpSpPr/>
            <p:nvPr/>
          </p:nvGrpSpPr>
          <p:grpSpPr>
            <a:xfrm>
              <a:off x="1616343" y="3452390"/>
              <a:ext cx="5547945" cy="3000946"/>
              <a:chOff x="1616343" y="3452390"/>
              <a:chExt cx="5547945" cy="3000946"/>
            </a:xfrm>
          </p:grpSpPr>
          <p:pic>
            <p:nvPicPr>
              <p:cNvPr id="57347" name="Рисунок 1"/>
              <p:cNvPicPr>
                <a:picLocks noChangeAspect="1" noChangeArrowheads="1"/>
              </p:cNvPicPr>
              <p:nvPr/>
            </p:nvPicPr>
            <p:blipFill>
              <a:blip r:embed="rId3"/>
              <a:srcRect b="5525"/>
              <a:stretch>
                <a:fillRect/>
              </a:stretch>
            </p:blipFill>
            <p:spPr bwMode="auto">
              <a:xfrm>
                <a:off x="1616343" y="3452390"/>
                <a:ext cx="5547945" cy="3000946"/>
              </a:xfrm>
              <a:prstGeom prst="rect">
                <a:avLst/>
              </a:prstGeom>
              <a:noFill/>
              <a:ln w="9525">
                <a:noFill/>
                <a:miter lim="800000"/>
                <a:headEnd/>
                <a:tailEnd/>
              </a:ln>
            </p:spPr>
          </p:pic>
          <p:pic>
            <p:nvPicPr>
              <p:cNvPr id="5" name="Рисунок 1"/>
              <p:cNvPicPr>
                <a:picLocks noChangeAspect="1" noChangeArrowheads="1"/>
              </p:cNvPicPr>
              <p:nvPr/>
            </p:nvPicPr>
            <p:blipFill rotWithShape="1">
              <a:blip r:embed="rId3"/>
              <a:srcRect l="67913" t="50390" b="5525"/>
              <a:stretch/>
            </p:blipFill>
            <p:spPr bwMode="auto">
              <a:xfrm>
                <a:off x="3583904" y="5052985"/>
                <a:ext cx="1780184" cy="1400351"/>
              </a:xfrm>
              <a:prstGeom prst="rect">
                <a:avLst/>
              </a:prstGeom>
              <a:noFill/>
              <a:ln w="9525">
                <a:noFill/>
                <a:miter lim="800000"/>
                <a:headEnd/>
                <a:tailEnd/>
              </a:ln>
            </p:spPr>
          </p:pic>
          <p:pic>
            <p:nvPicPr>
              <p:cNvPr id="6" name="Рисунок 1"/>
              <p:cNvPicPr>
                <a:picLocks noChangeAspect="1" noChangeArrowheads="1"/>
              </p:cNvPicPr>
              <p:nvPr/>
            </p:nvPicPr>
            <p:blipFill rotWithShape="1">
              <a:blip r:embed="rId3"/>
              <a:srcRect l="80306" t="93091" r="13025" b="-2453"/>
              <a:stretch/>
            </p:blipFill>
            <p:spPr bwMode="auto">
              <a:xfrm>
                <a:off x="5220072" y="4005064"/>
                <a:ext cx="369988" cy="297373"/>
              </a:xfrm>
              <a:prstGeom prst="rect">
                <a:avLst/>
              </a:prstGeom>
              <a:noFill/>
              <a:ln w="9525">
                <a:noFill/>
                <a:miter lim="800000"/>
                <a:headEnd/>
                <a:tailEnd/>
              </a:ln>
            </p:spPr>
          </p:pic>
        </p:grpSp>
        <p:sp>
          <p:nvSpPr>
            <p:cNvPr id="8" name="Овал 7"/>
            <p:cNvSpPr/>
            <p:nvPr/>
          </p:nvSpPr>
          <p:spPr bwMode="auto">
            <a:xfrm>
              <a:off x="2627784" y="4640559"/>
              <a:ext cx="432048" cy="412425"/>
            </a:xfrm>
            <a:prstGeom prst="ellipse">
              <a:avLst/>
            </a:prstGeom>
            <a:noFill/>
            <a:ln w="254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body" idx="4294967295"/>
          </p:nvPr>
        </p:nvSpPr>
        <p:spPr>
          <a:xfrm>
            <a:off x="0" y="4461842"/>
            <a:ext cx="9144000" cy="1919486"/>
          </a:xfrm>
        </p:spPr>
        <p:txBody>
          <a:bodyPr/>
          <a:lstStyle/>
          <a:p>
            <a:pPr marL="533400" indent="-533400">
              <a:lnSpc>
                <a:spcPct val="100000"/>
              </a:lnSpc>
              <a:buNone/>
            </a:pPr>
            <a:r>
              <a:rPr lang="uk-UA" sz="2800" dirty="0" smtClean="0"/>
              <a:t>	Оскільки </a:t>
            </a:r>
            <a:r>
              <a:rPr lang="uk-UA" sz="2800" dirty="0"/>
              <a:t>вузол </a:t>
            </a:r>
            <a:r>
              <a:rPr lang="en-US" sz="2800" i="1" dirty="0"/>
              <a:t>n</a:t>
            </a:r>
            <a:r>
              <a:rPr lang="uk-UA" sz="2800" dirty="0"/>
              <a:t> знаходиться в режимі МАХ (тобто хід 1-го гравця), то його значення не менше 20. </a:t>
            </a:r>
            <a:endParaRPr lang="uk-UA" sz="2800" dirty="0" smtClean="0"/>
          </a:p>
        </p:txBody>
      </p:sp>
      <p:grpSp>
        <p:nvGrpSpPr>
          <p:cNvPr id="3" name="Групувати 2"/>
          <p:cNvGrpSpPr/>
          <p:nvPr/>
        </p:nvGrpSpPr>
        <p:grpSpPr>
          <a:xfrm>
            <a:off x="1331640" y="980728"/>
            <a:ext cx="5832648" cy="3000946"/>
            <a:chOff x="1331640" y="980728"/>
            <a:chExt cx="5832648" cy="3000946"/>
          </a:xfrm>
        </p:grpSpPr>
        <p:grpSp>
          <p:nvGrpSpPr>
            <p:cNvPr id="2" name="Групувати 1"/>
            <p:cNvGrpSpPr/>
            <p:nvPr/>
          </p:nvGrpSpPr>
          <p:grpSpPr>
            <a:xfrm>
              <a:off x="1616343" y="980728"/>
              <a:ext cx="5547945" cy="3000946"/>
              <a:chOff x="1616343" y="3452390"/>
              <a:chExt cx="5547945" cy="3000946"/>
            </a:xfrm>
          </p:grpSpPr>
          <p:pic>
            <p:nvPicPr>
              <p:cNvPr id="57347" name="Рисунок 1"/>
              <p:cNvPicPr>
                <a:picLocks noChangeAspect="1" noChangeArrowheads="1"/>
              </p:cNvPicPr>
              <p:nvPr/>
            </p:nvPicPr>
            <p:blipFill>
              <a:blip r:embed="rId3"/>
              <a:srcRect b="5525"/>
              <a:stretch>
                <a:fillRect/>
              </a:stretch>
            </p:blipFill>
            <p:spPr bwMode="auto">
              <a:xfrm>
                <a:off x="1616343" y="3452390"/>
                <a:ext cx="5547945" cy="3000946"/>
              </a:xfrm>
              <a:prstGeom prst="rect">
                <a:avLst/>
              </a:prstGeom>
              <a:noFill/>
              <a:ln w="9525">
                <a:noFill/>
                <a:miter lim="800000"/>
                <a:headEnd/>
                <a:tailEnd/>
              </a:ln>
            </p:spPr>
          </p:pic>
          <p:pic>
            <p:nvPicPr>
              <p:cNvPr id="5" name="Рисунок 1"/>
              <p:cNvPicPr>
                <a:picLocks noChangeAspect="1" noChangeArrowheads="1"/>
              </p:cNvPicPr>
              <p:nvPr/>
            </p:nvPicPr>
            <p:blipFill rotWithShape="1">
              <a:blip r:embed="rId3"/>
              <a:srcRect l="67913" t="50390" b="5525"/>
              <a:stretch/>
            </p:blipFill>
            <p:spPr bwMode="auto">
              <a:xfrm>
                <a:off x="3583904" y="5052985"/>
                <a:ext cx="1780184" cy="1400351"/>
              </a:xfrm>
              <a:prstGeom prst="rect">
                <a:avLst/>
              </a:prstGeom>
              <a:noFill/>
              <a:ln w="9525">
                <a:noFill/>
                <a:miter lim="800000"/>
                <a:headEnd/>
                <a:tailEnd/>
              </a:ln>
            </p:spPr>
          </p:pic>
        </p:grpSp>
        <p:sp>
          <p:nvSpPr>
            <p:cNvPr id="8" name="Овал 7"/>
            <p:cNvSpPr/>
            <p:nvPr/>
          </p:nvSpPr>
          <p:spPr bwMode="auto">
            <a:xfrm>
              <a:off x="1331640" y="1340768"/>
              <a:ext cx="4536504" cy="601216"/>
            </a:xfrm>
            <a:prstGeom prst="ellipse">
              <a:avLst/>
            </a:prstGeom>
            <a:noFill/>
            <a:ln w="254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grpSp>
    </p:spTree>
    <p:extLst>
      <p:ext uri="{BB962C8B-B14F-4D97-AF65-F5344CB8AC3E}">
        <p14:creationId xmlns="" xmlns:p14="http://schemas.microsoft.com/office/powerpoint/2010/main" val="31795042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body" idx="4294967295"/>
          </p:nvPr>
        </p:nvSpPr>
        <p:spPr>
          <a:xfrm>
            <a:off x="0" y="4461842"/>
            <a:ext cx="9144000" cy="2135510"/>
          </a:xfrm>
        </p:spPr>
        <p:txBody>
          <a:bodyPr/>
          <a:lstStyle/>
          <a:p>
            <a:pPr marL="533400" indent="-533400">
              <a:lnSpc>
                <a:spcPct val="100000"/>
              </a:lnSpc>
              <a:buNone/>
            </a:pPr>
            <a:r>
              <a:rPr lang="uk-UA" sz="2800" dirty="0" smtClean="0"/>
              <a:t>	Допустимо </a:t>
            </a:r>
            <a:r>
              <a:rPr lang="uk-UA" sz="2800" dirty="0"/>
              <a:t>тепер, що, продовжуючи пошук, знайшли, що у сина </a:t>
            </a:r>
            <a:r>
              <a:rPr lang="uk-UA" sz="2800" i="1" dirty="0"/>
              <a:t>с</a:t>
            </a:r>
            <a:r>
              <a:rPr lang="uk-UA" sz="2800" baseline="-25000" dirty="0"/>
              <a:t>2</a:t>
            </a:r>
            <a:r>
              <a:rPr lang="uk-UA" sz="2800" dirty="0"/>
              <a:t> є нащадок </a:t>
            </a:r>
            <a:r>
              <a:rPr lang="uk-UA" sz="2800" i="1" dirty="0"/>
              <a:t>d</a:t>
            </a:r>
            <a:r>
              <a:rPr lang="uk-UA" sz="2800" dirty="0"/>
              <a:t> з виграшем 15. </a:t>
            </a:r>
            <a:endParaRPr lang="uk-UA" sz="2800" dirty="0" smtClean="0"/>
          </a:p>
        </p:txBody>
      </p:sp>
      <p:grpSp>
        <p:nvGrpSpPr>
          <p:cNvPr id="4" name="Групувати 3"/>
          <p:cNvGrpSpPr/>
          <p:nvPr/>
        </p:nvGrpSpPr>
        <p:grpSpPr>
          <a:xfrm>
            <a:off x="1616343" y="980728"/>
            <a:ext cx="5547945" cy="3000946"/>
            <a:chOff x="1616343" y="764704"/>
            <a:chExt cx="5547945" cy="3000946"/>
          </a:xfrm>
        </p:grpSpPr>
        <p:pic>
          <p:nvPicPr>
            <p:cNvPr id="57347" name="Рисунок 1"/>
            <p:cNvPicPr>
              <a:picLocks noChangeAspect="1" noChangeArrowheads="1"/>
            </p:cNvPicPr>
            <p:nvPr/>
          </p:nvPicPr>
          <p:blipFill>
            <a:blip r:embed="rId3"/>
            <a:srcRect b="5525"/>
            <a:stretch>
              <a:fillRect/>
            </a:stretch>
          </p:blipFill>
          <p:spPr bwMode="auto">
            <a:xfrm>
              <a:off x="1616343" y="764704"/>
              <a:ext cx="5547945" cy="3000946"/>
            </a:xfrm>
            <a:prstGeom prst="rect">
              <a:avLst/>
            </a:prstGeom>
            <a:noFill/>
            <a:ln w="9525">
              <a:noFill/>
              <a:miter lim="800000"/>
              <a:headEnd/>
              <a:tailEnd/>
            </a:ln>
          </p:spPr>
        </p:pic>
        <p:sp>
          <p:nvSpPr>
            <p:cNvPr id="3" name="Овал 2"/>
            <p:cNvSpPr/>
            <p:nvPr/>
          </p:nvSpPr>
          <p:spPr bwMode="auto">
            <a:xfrm>
              <a:off x="3923929" y="3356992"/>
              <a:ext cx="360040" cy="300608"/>
            </a:xfrm>
            <a:prstGeom prst="ellipse">
              <a:avLst/>
            </a:prstGeom>
            <a:noFill/>
            <a:ln w="254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pic>
          <p:nvPicPr>
            <p:cNvPr id="7" name="Рисунок 1"/>
            <p:cNvPicPr>
              <a:picLocks noChangeAspect="1" noChangeArrowheads="1"/>
            </p:cNvPicPr>
            <p:nvPr/>
          </p:nvPicPr>
          <p:blipFill rotWithShape="1">
            <a:blip r:embed="rId3"/>
            <a:srcRect l="80306" t="93091" r="13025" b="-2453"/>
            <a:stretch/>
          </p:blipFill>
          <p:spPr bwMode="auto">
            <a:xfrm>
              <a:off x="4020327" y="2411546"/>
              <a:ext cx="369988" cy="297373"/>
            </a:xfrm>
            <a:prstGeom prst="rect">
              <a:avLst/>
            </a:prstGeom>
            <a:noFill/>
            <a:ln w="9525">
              <a:noFill/>
              <a:miter lim="800000"/>
              <a:headEnd/>
              <a:tailEnd/>
            </a:ln>
          </p:spPr>
        </p:pic>
      </p:grpSp>
    </p:spTree>
    <p:extLst>
      <p:ext uri="{BB962C8B-B14F-4D97-AF65-F5344CB8AC3E}">
        <p14:creationId xmlns="" xmlns:p14="http://schemas.microsoft.com/office/powerpoint/2010/main" val="364143179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body" idx="4294967295"/>
          </p:nvPr>
        </p:nvSpPr>
        <p:spPr>
          <a:xfrm>
            <a:off x="0" y="4461842"/>
            <a:ext cx="9144000" cy="2207518"/>
          </a:xfrm>
        </p:spPr>
        <p:txBody>
          <a:bodyPr/>
          <a:lstStyle/>
          <a:p>
            <a:pPr marL="533400" indent="-533400">
              <a:lnSpc>
                <a:spcPct val="100000"/>
              </a:lnSpc>
              <a:buNone/>
            </a:pPr>
            <a:r>
              <a:rPr lang="uk-UA" sz="2800" dirty="0" smtClean="0"/>
              <a:t>	Оскільки </a:t>
            </a:r>
            <a:r>
              <a:rPr lang="uk-UA" sz="2800" dirty="0"/>
              <a:t>вузол </a:t>
            </a:r>
            <a:r>
              <a:rPr lang="uk-UA" sz="2800" i="1" dirty="0"/>
              <a:t>с</a:t>
            </a:r>
            <a:r>
              <a:rPr lang="uk-UA" sz="2800" baseline="-25000" dirty="0"/>
              <a:t>2</a:t>
            </a:r>
            <a:r>
              <a:rPr lang="uk-UA" sz="2800" dirty="0"/>
              <a:t> знаходиться в режимі MIN (тобто хід 2-го гравця), то значення вузла </a:t>
            </a:r>
            <a:r>
              <a:rPr lang="uk-UA" sz="2800" i="1" dirty="0"/>
              <a:t>с</a:t>
            </a:r>
            <a:r>
              <a:rPr lang="uk-UA" sz="2800" baseline="-25000" dirty="0"/>
              <a:t>2</a:t>
            </a:r>
            <a:r>
              <a:rPr lang="uk-UA" sz="2800" dirty="0"/>
              <a:t> не може бути більше 15. </a:t>
            </a:r>
            <a:endParaRPr lang="uk-UA" sz="2800" dirty="0" smtClean="0"/>
          </a:p>
        </p:txBody>
      </p:sp>
      <p:grpSp>
        <p:nvGrpSpPr>
          <p:cNvPr id="2" name="Групувати 1"/>
          <p:cNvGrpSpPr/>
          <p:nvPr/>
        </p:nvGrpSpPr>
        <p:grpSpPr>
          <a:xfrm>
            <a:off x="1331640" y="980728"/>
            <a:ext cx="6264696" cy="3000946"/>
            <a:chOff x="1331640" y="764704"/>
            <a:chExt cx="6264696" cy="3000946"/>
          </a:xfrm>
        </p:grpSpPr>
        <p:pic>
          <p:nvPicPr>
            <p:cNvPr id="57347" name="Рисунок 1"/>
            <p:cNvPicPr>
              <a:picLocks noChangeAspect="1" noChangeArrowheads="1"/>
            </p:cNvPicPr>
            <p:nvPr/>
          </p:nvPicPr>
          <p:blipFill>
            <a:blip r:embed="rId3"/>
            <a:srcRect b="5525"/>
            <a:stretch>
              <a:fillRect/>
            </a:stretch>
          </p:blipFill>
          <p:spPr bwMode="auto">
            <a:xfrm>
              <a:off x="1616343" y="764704"/>
              <a:ext cx="5547945" cy="3000946"/>
            </a:xfrm>
            <a:prstGeom prst="rect">
              <a:avLst/>
            </a:prstGeom>
            <a:noFill/>
            <a:ln w="9525">
              <a:noFill/>
              <a:miter lim="800000"/>
              <a:headEnd/>
              <a:tailEnd/>
            </a:ln>
          </p:spPr>
        </p:pic>
        <p:sp>
          <p:nvSpPr>
            <p:cNvPr id="8" name="Овал 7"/>
            <p:cNvSpPr/>
            <p:nvPr/>
          </p:nvSpPr>
          <p:spPr bwMode="auto">
            <a:xfrm>
              <a:off x="1331640" y="1844824"/>
              <a:ext cx="6264696" cy="601216"/>
            </a:xfrm>
            <a:prstGeom prst="ellipse">
              <a:avLst/>
            </a:prstGeom>
            <a:noFill/>
            <a:ln w="254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grpSp>
    </p:spTree>
    <p:extLst>
      <p:ext uri="{BB962C8B-B14F-4D97-AF65-F5344CB8AC3E}">
        <p14:creationId xmlns="" xmlns:p14="http://schemas.microsoft.com/office/powerpoint/2010/main" val="103555563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body" idx="4294967295"/>
          </p:nvPr>
        </p:nvSpPr>
        <p:spPr>
          <a:xfrm>
            <a:off x="0" y="4245818"/>
            <a:ext cx="9144000" cy="2495550"/>
          </a:xfrm>
        </p:spPr>
        <p:txBody>
          <a:bodyPr/>
          <a:lstStyle/>
          <a:p>
            <a:pPr marL="533400" indent="-533400">
              <a:lnSpc>
                <a:spcPct val="100000"/>
              </a:lnSpc>
              <a:buNone/>
            </a:pPr>
            <a:r>
              <a:rPr lang="uk-UA" sz="2800" dirty="0" smtClean="0"/>
              <a:t>	</a:t>
            </a:r>
            <a:r>
              <a:rPr lang="uk-UA" sz="2800" dirty="0"/>
              <a:t>Таким чином, яке б не було значення вузла </a:t>
            </a:r>
            <a:r>
              <a:rPr lang="uk-UA" sz="2800" i="1" dirty="0"/>
              <a:t>с</a:t>
            </a:r>
            <a:r>
              <a:rPr lang="uk-UA" sz="2800" baseline="-25000" dirty="0"/>
              <a:t>2</a:t>
            </a:r>
            <a:r>
              <a:rPr lang="uk-UA" sz="2800" dirty="0"/>
              <a:t>, воно не може впливати на ціну вузла </a:t>
            </a:r>
            <a:r>
              <a:rPr lang="en-US" sz="2800" i="1" dirty="0"/>
              <a:t>n</a:t>
            </a:r>
            <a:r>
              <a:rPr lang="uk-UA" sz="2800" dirty="0"/>
              <a:t> і будь-якого предка вузла </a:t>
            </a:r>
            <a:r>
              <a:rPr lang="en-US" sz="2800" i="1" dirty="0"/>
              <a:t>n</a:t>
            </a:r>
            <a:r>
              <a:rPr lang="uk-UA" sz="2800" dirty="0"/>
              <a:t>. Таким чином, можна проігнорувати розгляд тих нащадків вузла </a:t>
            </a:r>
            <a:r>
              <a:rPr lang="uk-UA" sz="2800" i="1" dirty="0"/>
              <a:t>с</a:t>
            </a:r>
            <a:r>
              <a:rPr lang="uk-UA" sz="2800" baseline="-25000" dirty="0"/>
              <a:t>2</a:t>
            </a:r>
            <a:r>
              <a:rPr lang="uk-UA" sz="2800" dirty="0"/>
              <a:t>, які ще не розглядалися. </a:t>
            </a:r>
          </a:p>
          <a:p>
            <a:pPr marL="533400" indent="-533400">
              <a:lnSpc>
                <a:spcPct val="100000"/>
              </a:lnSpc>
              <a:buNone/>
            </a:pPr>
            <a:endParaRPr lang="uk-UA" sz="2800" dirty="0" smtClean="0"/>
          </a:p>
        </p:txBody>
      </p:sp>
      <p:grpSp>
        <p:nvGrpSpPr>
          <p:cNvPr id="5" name="Групувати 4"/>
          <p:cNvGrpSpPr/>
          <p:nvPr/>
        </p:nvGrpSpPr>
        <p:grpSpPr>
          <a:xfrm>
            <a:off x="1616343" y="932110"/>
            <a:ext cx="5547945" cy="3000946"/>
            <a:chOff x="1616343" y="716086"/>
            <a:chExt cx="5547945" cy="3000946"/>
          </a:xfrm>
        </p:grpSpPr>
        <p:pic>
          <p:nvPicPr>
            <p:cNvPr id="57347" name="Рисунок 1"/>
            <p:cNvPicPr>
              <a:picLocks noChangeAspect="1" noChangeArrowheads="1"/>
            </p:cNvPicPr>
            <p:nvPr/>
          </p:nvPicPr>
          <p:blipFill>
            <a:blip r:embed="rId3"/>
            <a:srcRect b="5525"/>
            <a:stretch>
              <a:fillRect/>
            </a:stretch>
          </p:blipFill>
          <p:spPr bwMode="auto">
            <a:xfrm>
              <a:off x="1616343" y="716086"/>
              <a:ext cx="5547945" cy="3000946"/>
            </a:xfrm>
            <a:prstGeom prst="rect">
              <a:avLst/>
            </a:prstGeom>
            <a:noFill/>
            <a:ln w="9525">
              <a:noFill/>
              <a:miter lim="800000"/>
              <a:headEnd/>
              <a:tailEnd/>
            </a:ln>
          </p:spPr>
        </p:pic>
        <p:sp>
          <p:nvSpPr>
            <p:cNvPr id="8" name="Овал 7"/>
            <p:cNvSpPr/>
            <p:nvPr/>
          </p:nvSpPr>
          <p:spPr bwMode="auto">
            <a:xfrm>
              <a:off x="2195736" y="2289548"/>
              <a:ext cx="2520280" cy="504056"/>
            </a:xfrm>
            <a:prstGeom prst="ellipse">
              <a:avLst/>
            </a:prstGeom>
            <a:noFill/>
            <a:ln w="254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4" name="Блок-схема: витягування 3"/>
            <p:cNvSpPr/>
            <p:nvPr/>
          </p:nvSpPr>
          <p:spPr bwMode="auto">
            <a:xfrm>
              <a:off x="3423201" y="2348880"/>
              <a:ext cx="356711" cy="342900"/>
            </a:xfrm>
            <a:prstGeom prst="flowChartExtract">
              <a:avLst/>
            </a:prstGeom>
            <a:solidFill>
              <a:srgbClr val="FF0000"/>
            </a:solidFill>
            <a:ln w="12700" cap="flat" cmpd="sng" algn="ctr">
              <a:solidFill>
                <a:schemeClr val="tx1"/>
              </a:solidFill>
              <a:prstDash val="solid"/>
              <a:round/>
              <a:headEnd type="none" w="sm" len="sm"/>
              <a:tailEnd type="none" w="sm" len="sm"/>
            </a:ln>
            <a:effectLst/>
            <a:scene3d>
              <a:camera prst="orthographicFront">
                <a:rot lat="0" lon="0" rev="16200000"/>
              </a:camera>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 name="Блок-схема: витягування 8"/>
            <p:cNvSpPr/>
            <p:nvPr/>
          </p:nvSpPr>
          <p:spPr bwMode="auto">
            <a:xfrm>
              <a:off x="4427984" y="2520330"/>
              <a:ext cx="864096" cy="1124694"/>
            </a:xfrm>
            <a:prstGeom prst="flowChartExtract">
              <a:avLst/>
            </a:prstGeom>
            <a:pattFill prst="wdUpDiag">
              <a:fgClr>
                <a:schemeClr val="bg1">
                  <a:lumMod val="75000"/>
                </a:schemeClr>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grpSp>
    </p:spTree>
    <p:extLst>
      <p:ext uri="{BB962C8B-B14F-4D97-AF65-F5344CB8AC3E}">
        <p14:creationId xmlns="" xmlns:p14="http://schemas.microsoft.com/office/powerpoint/2010/main" val="5103533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4294967295"/>
          </p:nvPr>
        </p:nvSpPr>
        <p:spPr>
          <a:xfrm>
            <a:off x="0" y="836712"/>
            <a:ext cx="8893969" cy="6021288"/>
          </a:xfrm>
        </p:spPr>
        <p:txBody>
          <a:bodyPr/>
          <a:lstStyle/>
          <a:p>
            <a:pPr marL="533400" indent="-533400">
              <a:lnSpc>
                <a:spcPct val="100000"/>
              </a:lnSpc>
              <a:buFont typeface="Wingdings" pitchFamily="2" charset="2"/>
              <a:buNone/>
            </a:pPr>
            <a:r>
              <a:rPr lang="uk-UA" sz="2800" dirty="0" smtClean="0"/>
              <a:t>	Загальне правило пропуску або "відсікання" вузлів пов'язано з поняттям кінцевих і орієнтовних значень для вузлів. </a:t>
            </a:r>
          </a:p>
          <a:p>
            <a:pPr marL="533400" indent="-533400">
              <a:lnSpc>
                <a:spcPct val="100000"/>
              </a:lnSpc>
              <a:buFont typeface="Wingdings" pitchFamily="2" charset="2"/>
              <a:buNone/>
            </a:pPr>
            <a:r>
              <a:rPr lang="uk-UA" sz="2800" dirty="0"/>
              <a:t>	</a:t>
            </a:r>
            <a:r>
              <a:rPr lang="uk-UA" sz="2800" dirty="0" smtClean="0"/>
              <a:t>Кінцеве значення - це те, що просто називаємо "значенням" (виграшем). </a:t>
            </a:r>
          </a:p>
          <a:p>
            <a:pPr marL="533400" indent="-533400">
              <a:lnSpc>
                <a:spcPct val="100000"/>
              </a:lnSpc>
              <a:buFont typeface="Wingdings" pitchFamily="2" charset="2"/>
              <a:buNone/>
            </a:pPr>
            <a:r>
              <a:rPr lang="uk-UA" sz="2800" dirty="0"/>
              <a:t>	</a:t>
            </a:r>
            <a:r>
              <a:rPr lang="uk-UA" sz="2800" dirty="0" smtClean="0"/>
              <a:t>Орієнтовне значення - це верхня межа значень вузлів в режимі MIN або нижня межа значень вузлів в режимі МАХ. </a:t>
            </a:r>
          </a:p>
          <a:p>
            <a:pPr marL="533400" indent="-533400">
              <a:lnSpc>
                <a:spcPct val="110000"/>
              </a:lnSpc>
              <a:buFont typeface="Wingdings" pitchFamily="2" charset="2"/>
              <a:buNone/>
            </a:pPr>
            <a:endParaRPr lang="uk-UA" sz="1800"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body" idx="4294967295"/>
          </p:nvPr>
        </p:nvSpPr>
        <p:spPr>
          <a:xfrm>
            <a:off x="107504" y="836712"/>
            <a:ext cx="8965059" cy="6021288"/>
          </a:xfrm>
        </p:spPr>
        <p:txBody>
          <a:bodyPr/>
          <a:lstStyle/>
          <a:p>
            <a:pPr marL="533400" indent="-533400">
              <a:lnSpc>
                <a:spcPct val="110000"/>
              </a:lnSpc>
              <a:buNone/>
            </a:pPr>
            <a:r>
              <a:rPr lang="uk-UA" sz="2800" dirty="0"/>
              <a:t>	Правила обчислення кінцевих і орієнтовних значень. </a:t>
            </a:r>
          </a:p>
          <a:p>
            <a:pPr marL="533400" indent="-533400">
              <a:lnSpc>
                <a:spcPct val="110000"/>
              </a:lnSpc>
              <a:buNone/>
            </a:pPr>
            <a:r>
              <a:rPr lang="uk-UA" sz="2800" dirty="0"/>
              <a:t>1. Якщо вже розглянули або відсікли всіх нащадків вузла </a:t>
            </a:r>
            <a:r>
              <a:rPr lang="en-US" sz="2800" i="1" dirty="0"/>
              <a:t>n</a:t>
            </a:r>
            <a:r>
              <a:rPr lang="uk-UA" sz="2800" dirty="0"/>
              <a:t>, зробити орієнтовне значення вузла </a:t>
            </a:r>
            <a:r>
              <a:rPr lang="en-US" sz="2800" i="1" dirty="0"/>
              <a:t>n</a:t>
            </a:r>
            <a:r>
              <a:rPr lang="uk-UA" sz="2800" dirty="0"/>
              <a:t> кінцевим значенням. </a:t>
            </a:r>
          </a:p>
          <a:p>
            <a:pPr marL="533400" indent="-533400">
              <a:lnSpc>
                <a:spcPct val="100000"/>
              </a:lnSpc>
              <a:buFont typeface="Wingdings" pitchFamily="2" charset="2"/>
              <a:buNone/>
            </a:pPr>
            <a:r>
              <a:rPr lang="uk-UA" sz="2800" dirty="0" smtClean="0"/>
              <a:t>2. Якщо орієнтовне значення вузла </a:t>
            </a:r>
            <a:r>
              <a:rPr lang="en-US" sz="2800" i="1" dirty="0" smtClean="0"/>
              <a:t>n</a:t>
            </a:r>
            <a:r>
              <a:rPr lang="uk-UA" sz="2800" dirty="0" smtClean="0"/>
              <a:t> в режимі МАХ рівне </a:t>
            </a:r>
            <a:r>
              <a:rPr lang="en-US" sz="2800" i="1" dirty="0" smtClean="0"/>
              <a:t>v</a:t>
            </a:r>
            <a:r>
              <a:rPr lang="uk-UA" sz="2800" baseline="-25000" dirty="0" smtClean="0"/>
              <a:t>1</a:t>
            </a:r>
            <a:r>
              <a:rPr lang="uk-UA" sz="2800" dirty="0" smtClean="0"/>
              <a:t>, а кінцеве значення одного з його нащадків дорівнює </a:t>
            </a:r>
            <a:r>
              <a:rPr lang="en-US" sz="2800" i="1" dirty="0" smtClean="0"/>
              <a:t>v</a:t>
            </a:r>
            <a:r>
              <a:rPr lang="uk-UA" sz="2800" baseline="-25000" dirty="0" smtClean="0"/>
              <a:t>2</a:t>
            </a:r>
            <a:r>
              <a:rPr lang="uk-UA" sz="2800" dirty="0" smtClean="0"/>
              <a:t>, тоді встановити орієнтовне значення вузла </a:t>
            </a:r>
            <a:r>
              <a:rPr lang="en-US" sz="2800" i="1" dirty="0" smtClean="0"/>
              <a:t>n</a:t>
            </a:r>
            <a:r>
              <a:rPr lang="uk-UA" sz="2800" dirty="0" smtClean="0"/>
              <a:t> рівним </a:t>
            </a:r>
            <a:r>
              <a:rPr lang="uk-UA" sz="2800" dirty="0" err="1" smtClean="0"/>
              <a:t>max</a:t>
            </a:r>
            <a:r>
              <a:rPr lang="uk-UA" sz="2800" dirty="0" smtClean="0"/>
              <a:t>(</a:t>
            </a:r>
            <a:r>
              <a:rPr lang="en-US" sz="2800" i="1" dirty="0" smtClean="0"/>
              <a:t>v</a:t>
            </a:r>
            <a:r>
              <a:rPr lang="uk-UA" sz="2800" baseline="-25000" dirty="0" smtClean="0"/>
              <a:t>1</a:t>
            </a:r>
            <a:r>
              <a:rPr lang="uk-UA" sz="2800" dirty="0" smtClean="0"/>
              <a:t>,</a:t>
            </a:r>
            <a:r>
              <a:rPr lang="en-US" sz="2800" i="1" dirty="0" smtClean="0"/>
              <a:t>v</a:t>
            </a:r>
            <a:r>
              <a:rPr lang="uk-UA" sz="2800" baseline="-25000" dirty="0" smtClean="0"/>
              <a:t>2</a:t>
            </a:r>
            <a:r>
              <a:rPr lang="uk-UA" sz="2800" dirty="0" smtClean="0"/>
              <a:t>). Якщо ж вузол </a:t>
            </a:r>
            <a:r>
              <a:rPr lang="en-US" sz="2800" i="1" dirty="0" smtClean="0"/>
              <a:t>n</a:t>
            </a:r>
            <a:r>
              <a:rPr lang="uk-UA" sz="2800" dirty="0" smtClean="0"/>
              <a:t> знаходиться в режимі MIN, тоді орієнтовне значення вузла </a:t>
            </a:r>
            <a:r>
              <a:rPr lang="en-US" sz="2800" i="1" dirty="0" smtClean="0"/>
              <a:t>n</a:t>
            </a:r>
            <a:r>
              <a:rPr lang="uk-UA" sz="2800" dirty="0" smtClean="0"/>
              <a:t> встановити рівним </a:t>
            </a:r>
            <a:r>
              <a:rPr lang="uk-UA" sz="2800" dirty="0" err="1" smtClean="0"/>
              <a:t>min</a:t>
            </a:r>
            <a:r>
              <a:rPr lang="ru-RU" sz="2800" dirty="0" smtClean="0"/>
              <a:t>(</a:t>
            </a:r>
            <a:r>
              <a:rPr lang="en-US" sz="2800" i="1" dirty="0" smtClean="0"/>
              <a:t>v</a:t>
            </a:r>
            <a:r>
              <a:rPr lang="ru-RU" sz="2800" baseline="-25000" dirty="0" smtClean="0"/>
              <a:t>1</a:t>
            </a:r>
            <a:r>
              <a:rPr lang="uk-UA" sz="2800" dirty="0" smtClean="0"/>
              <a:t>,</a:t>
            </a:r>
            <a:r>
              <a:rPr lang="en-US" sz="2800" i="1" dirty="0" smtClean="0"/>
              <a:t>v</a:t>
            </a:r>
            <a:r>
              <a:rPr lang="uk-UA" sz="2800" baseline="-25000" dirty="0" smtClean="0"/>
              <a:t>2</a:t>
            </a:r>
            <a:r>
              <a:rPr lang="uk-UA" sz="2800" dirty="0" smtClean="0"/>
              <a:t>). </a:t>
            </a:r>
          </a:p>
        </p:txBody>
      </p:sp>
      <p:sp>
        <p:nvSpPr>
          <p:cNvPr id="6041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body" idx="4294967295"/>
          </p:nvPr>
        </p:nvSpPr>
        <p:spPr>
          <a:xfrm>
            <a:off x="107504" y="836712"/>
            <a:ext cx="8786465" cy="6021288"/>
          </a:xfrm>
        </p:spPr>
        <p:txBody>
          <a:bodyPr/>
          <a:lstStyle/>
          <a:p>
            <a:pPr marL="533400" indent="-533400">
              <a:lnSpc>
                <a:spcPct val="100000"/>
              </a:lnSpc>
              <a:buFont typeface="Wingdings" pitchFamily="2" charset="2"/>
              <a:buNone/>
            </a:pPr>
            <a:r>
              <a:rPr lang="uk-UA" sz="2800" dirty="0" smtClean="0"/>
              <a:t>3. Якщо </a:t>
            </a:r>
            <a:r>
              <a:rPr lang="uk-UA" sz="2800" i="1" dirty="0" smtClean="0"/>
              <a:t>р</a:t>
            </a:r>
            <a:r>
              <a:rPr lang="uk-UA" sz="2800" dirty="0" smtClean="0"/>
              <a:t> є вузлом в режимі MIN, має батька </a:t>
            </a:r>
            <a:r>
              <a:rPr lang="uk-UA" sz="2800" i="1" dirty="0" smtClean="0"/>
              <a:t>q</a:t>
            </a:r>
            <a:r>
              <a:rPr lang="uk-UA" sz="2800" dirty="0" smtClean="0"/>
              <a:t> (у режимі МАХ), а орієнтовне значення вузлів </a:t>
            </a:r>
            <a:r>
              <a:rPr lang="uk-UA" sz="2800" i="1" dirty="0" smtClean="0"/>
              <a:t>р</a:t>
            </a:r>
            <a:r>
              <a:rPr lang="uk-UA" sz="2800" dirty="0" smtClean="0"/>
              <a:t> і </a:t>
            </a:r>
            <a:r>
              <a:rPr lang="uk-UA" sz="2800" i="1" dirty="0" smtClean="0"/>
              <a:t>q</a:t>
            </a:r>
            <a:r>
              <a:rPr lang="uk-UA" sz="2800" dirty="0" smtClean="0"/>
              <a:t> дорівнюють </a:t>
            </a:r>
            <a:r>
              <a:rPr lang="en-US" sz="2800" i="1" dirty="0" smtClean="0"/>
              <a:t>v</a:t>
            </a:r>
            <a:r>
              <a:rPr lang="uk-UA" sz="2800" baseline="-25000" dirty="0" smtClean="0"/>
              <a:t>1</a:t>
            </a:r>
            <a:r>
              <a:rPr lang="uk-UA" sz="2800" dirty="0" smtClean="0"/>
              <a:t> і </a:t>
            </a:r>
            <a:r>
              <a:rPr lang="en-US" sz="2800" i="1" dirty="0" smtClean="0"/>
              <a:t>v</a:t>
            </a:r>
            <a:r>
              <a:rPr lang="uk-UA" sz="2800" baseline="-25000" dirty="0" smtClean="0"/>
              <a:t>2</a:t>
            </a:r>
            <a:r>
              <a:rPr lang="uk-UA" sz="2800" dirty="0" smtClean="0"/>
              <a:t> відповідно, причому </a:t>
            </a:r>
            <a:r>
              <a:rPr lang="en-US" sz="2800" i="1" dirty="0" smtClean="0"/>
              <a:t>v</a:t>
            </a:r>
            <a:r>
              <a:rPr lang="uk-UA" sz="2800" baseline="-25000" dirty="0" smtClean="0"/>
              <a:t>1</a:t>
            </a:r>
            <a:r>
              <a:rPr lang="uk-UA" sz="2800" dirty="0" smtClean="0"/>
              <a:t>≤</a:t>
            </a:r>
            <a:r>
              <a:rPr lang="en-US" sz="2800" i="1" dirty="0" smtClean="0"/>
              <a:t>v</a:t>
            </a:r>
            <a:r>
              <a:rPr lang="uk-UA" sz="2800" baseline="-25000" dirty="0" smtClean="0"/>
              <a:t>2</a:t>
            </a:r>
            <a:r>
              <a:rPr lang="uk-UA" sz="2800" dirty="0" smtClean="0"/>
              <a:t>, тоді можна відсікти всіх нерозглянутих нащадків вузла </a:t>
            </a:r>
            <a:r>
              <a:rPr lang="uk-UA" sz="2800" i="1" dirty="0" smtClean="0"/>
              <a:t>р</a:t>
            </a:r>
            <a:r>
              <a:rPr lang="uk-UA" sz="2800" dirty="0" smtClean="0"/>
              <a:t>. Можна також відсікти нерозглянутих нащадків вузла </a:t>
            </a:r>
            <a:r>
              <a:rPr lang="uk-UA" sz="2800" i="1" dirty="0" smtClean="0"/>
              <a:t>р</a:t>
            </a:r>
            <a:r>
              <a:rPr lang="uk-UA" sz="2800" dirty="0" smtClean="0"/>
              <a:t>, якщо </a:t>
            </a:r>
            <a:r>
              <a:rPr lang="uk-UA" sz="2800" i="1" dirty="0" smtClean="0"/>
              <a:t>р</a:t>
            </a:r>
            <a:r>
              <a:rPr lang="uk-UA" sz="2800" dirty="0" smtClean="0"/>
              <a:t> є вузлом в режимі МАХ, а </a:t>
            </a:r>
            <a:r>
              <a:rPr lang="en-US" sz="2800" i="1" dirty="0" smtClean="0"/>
              <a:t>q</a:t>
            </a:r>
            <a:r>
              <a:rPr lang="uk-UA" sz="2800" dirty="0" smtClean="0"/>
              <a:t> є, таким чином, вузлом в режимі MIN, і </a:t>
            </a:r>
            <a:r>
              <a:rPr lang="en-US" sz="2800" i="1" dirty="0" smtClean="0"/>
              <a:t>v</a:t>
            </a:r>
            <a:r>
              <a:rPr lang="uk-UA" sz="2800" baseline="-25000" dirty="0" smtClean="0"/>
              <a:t>2</a:t>
            </a:r>
            <a:r>
              <a:rPr lang="uk-UA" sz="2800" dirty="0" smtClean="0"/>
              <a:t>≤</a:t>
            </a:r>
            <a:r>
              <a:rPr lang="en-US" sz="2800" i="1" dirty="0" smtClean="0"/>
              <a:t>v</a:t>
            </a:r>
            <a:r>
              <a:rPr lang="uk-UA" sz="2800" baseline="-25000" dirty="0" smtClean="0"/>
              <a:t>1</a:t>
            </a:r>
            <a:r>
              <a:rPr lang="uk-UA" sz="2800" dirty="0" smtClean="0"/>
              <a:t>.</a:t>
            </a:r>
            <a:r>
              <a:rPr lang="uk-UA" dirty="0" smtClean="0"/>
              <a:t> </a:t>
            </a:r>
            <a:endParaRPr lang="uk-UA" sz="2800" dirty="0" smtClean="0"/>
          </a:p>
        </p:txBody>
      </p:sp>
      <p:sp>
        <p:nvSpPr>
          <p:cNvPr id="6041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extLst>
      <p:ext uri="{BB962C8B-B14F-4D97-AF65-F5344CB8AC3E}">
        <p14:creationId xmlns="" xmlns:p14="http://schemas.microsoft.com/office/powerpoint/2010/main" val="44460474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9144000" cy="1872208"/>
          </a:xfrm>
        </p:spPr>
        <p:txBody>
          <a:bodyPr/>
          <a:lstStyle/>
          <a:p>
            <a:pPr marL="533400" indent="-533400">
              <a:lnSpc>
                <a:spcPct val="100000"/>
              </a:lnSpc>
              <a:buFont typeface="Wingdings" pitchFamily="2" charset="2"/>
              <a:buNone/>
            </a:pPr>
            <a:r>
              <a:rPr lang="uk-UA" sz="2800" dirty="0" smtClean="0"/>
              <a:t>	</a:t>
            </a:r>
            <a:r>
              <a:rPr lang="uk-UA" sz="2800" u="sng" dirty="0" smtClean="0"/>
              <a:t>Приклад</a:t>
            </a:r>
            <a:r>
              <a:rPr lang="uk-UA" sz="2800" dirty="0" smtClean="0"/>
              <a:t>. Використання альфа-бета відсікання.</a:t>
            </a:r>
          </a:p>
          <a:p>
            <a:pPr marL="533400" indent="-533400">
              <a:lnSpc>
                <a:spcPct val="100000"/>
              </a:lnSpc>
              <a:buFont typeface="Wingdings" pitchFamily="2" charset="2"/>
              <a:buNone/>
            </a:pPr>
            <a:r>
              <a:rPr lang="uk-UA" sz="2800" dirty="0" smtClean="0"/>
              <a:t>	Вважаючи, що значення листків відповідають значенням, вказаним на малюнку, хочемо обчислити значення кореня. </a:t>
            </a:r>
          </a:p>
        </p:txBody>
      </p:sp>
      <p:grpSp>
        <p:nvGrpSpPr>
          <p:cNvPr id="61457" name="Групувати 61456"/>
          <p:cNvGrpSpPr/>
          <p:nvPr/>
        </p:nvGrpSpPr>
        <p:grpSpPr>
          <a:xfrm>
            <a:off x="35496" y="2780928"/>
            <a:ext cx="8784976" cy="3038674"/>
            <a:chOff x="35496" y="2046510"/>
            <a:chExt cx="8784976" cy="3038674"/>
          </a:xfrm>
        </p:grpSpPr>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spTree>
    <p:extLst>
      <p:ext uri="{BB962C8B-B14F-4D97-AF65-F5344CB8AC3E}">
        <p14:creationId xmlns="" xmlns:p14="http://schemas.microsoft.com/office/powerpoint/2010/main" val="2549107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4294967295"/>
          </p:nvPr>
        </p:nvSpPr>
        <p:spPr>
          <a:xfrm>
            <a:off x="0" y="764704"/>
            <a:ext cx="8893969" cy="5878984"/>
          </a:xfrm>
        </p:spPr>
        <p:txBody>
          <a:bodyPr/>
          <a:lstStyle/>
          <a:p>
            <a:pPr>
              <a:lnSpc>
                <a:spcPct val="100000"/>
              </a:lnSpc>
              <a:buNone/>
            </a:pPr>
            <a:r>
              <a:rPr lang="ru-RU" sz="2800" b="1" dirty="0"/>
              <a:t>	</a:t>
            </a:r>
            <a:r>
              <a:rPr lang="ru-RU" sz="2800" i="1" dirty="0"/>
              <a:t>Метод </a:t>
            </a:r>
            <a:r>
              <a:rPr lang="uk-UA" sz="2800" i="1" dirty="0"/>
              <a:t>проміжних цілей</a:t>
            </a:r>
            <a:r>
              <a:rPr lang="uk-UA" sz="2800" dirty="0"/>
              <a:t> пов’язаний зі зведенням важкої задачі до послідовності більш простих задач. </a:t>
            </a:r>
            <a:endParaRPr lang="uk-UA" sz="2800" dirty="0" smtClean="0"/>
          </a:p>
          <a:p>
            <a:pPr>
              <a:lnSpc>
                <a:spcPct val="100000"/>
              </a:lnSpc>
              <a:buNone/>
            </a:pPr>
            <a:endParaRPr lang="uk-UA" sz="1000" dirty="0"/>
          </a:p>
          <a:p>
            <a:pPr>
              <a:lnSpc>
                <a:spcPct val="100000"/>
              </a:lnSpc>
              <a:buFont typeface="Wingdings" pitchFamily="2" charset="2"/>
              <a:buNone/>
            </a:pPr>
            <a:r>
              <a:rPr lang="uk-UA" sz="2800" dirty="0" smtClean="0"/>
              <a:t>	Метод припускає таку декомпозицію (розбиття) завдання розміру </a:t>
            </a:r>
            <a:r>
              <a:rPr lang="en-US" sz="2800" i="1" dirty="0" smtClean="0"/>
              <a:t>n</a:t>
            </a:r>
            <a:r>
              <a:rPr lang="uk-UA" sz="2800" dirty="0" smtClean="0"/>
              <a:t> на дрібніші завдання, що на основі рішень цих дрібніших задач можна отримати рішення початкового завдання. </a:t>
            </a:r>
            <a:endParaRPr lang="en-US" sz="2800" dirty="0" smtClean="0"/>
          </a:p>
          <a:p>
            <a:pPr>
              <a:lnSpc>
                <a:spcPct val="100000"/>
              </a:lnSpc>
              <a:buFont typeface="Wingdings" pitchFamily="2" charset="2"/>
              <a:buNone/>
            </a:pPr>
            <a:endParaRPr lang="en-US" sz="1000" dirty="0" smtClean="0"/>
          </a:p>
          <a:p>
            <a:pPr lvl="1"/>
            <a:r>
              <a:rPr lang="uk-UA" dirty="0" smtClean="0"/>
              <a:t>Декомпозиція задачі</a:t>
            </a:r>
          </a:p>
          <a:p>
            <a:pPr lvl="1"/>
            <a:r>
              <a:rPr lang="uk-UA" dirty="0" smtClean="0"/>
              <a:t>Розв'язок </a:t>
            </a:r>
            <a:r>
              <a:rPr lang="uk-UA" dirty="0" err="1" smtClean="0"/>
              <a:t>підзадач</a:t>
            </a:r>
            <a:endParaRPr lang="uk-UA" dirty="0" smtClean="0"/>
          </a:p>
          <a:p>
            <a:pPr lvl="1"/>
            <a:r>
              <a:rPr lang="uk-UA" dirty="0" smtClean="0"/>
              <a:t>Композиція розв'язків</a:t>
            </a:r>
            <a:endParaRPr lang="uk-UA" sz="2400" dirty="0" smtClean="0"/>
          </a:p>
        </p:txBody>
      </p:sp>
      <p:sp>
        <p:nvSpPr>
          <p:cNvPr id="2253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964488" cy="1872208"/>
          </a:xfrm>
        </p:spPr>
        <p:txBody>
          <a:bodyPr/>
          <a:lstStyle/>
          <a:p>
            <a:pPr marL="533400" indent="-533400">
              <a:lnSpc>
                <a:spcPct val="100000"/>
              </a:lnSpc>
              <a:buNone/>
            </a:pPr>
            <a:r>
              <a:rPr lang="uk-UA" sz="2400" dirty="0" smtClean="0"/>
              <a:t>	Починаємо </a:t>
            </a:r>
            <a:r>
              <a:rPr lang="uk-UA" sz="2400" dirty="0"/>
              <a:t>обхід дерева в зворотному порядку. Досягнувши вузла D, у відповідності з правилом (2) призначаємо вузлу C орієнтовне значення 2, яке являється кінцевим значення вузла D. </a:t>
            </a:r>
            <a:endParaRPr lang="uk-UA" sz="2400" dirty="0" smtClean="0"/>
          </a:p>
        </p:txBody>
      </p:sp>
      <p:grpSp>
        <p:nvGrpSpPr>
          <p:cNvPr id="58" name="Групувати 57"/>
          <p:cNvGrpSpPr/>
          <p:nvPr/>
        </p:nvGrpSpPr>
        <p:grpSpPr>
          <a:xfrm>
            <a:off x="35496" y="2780928"/>
            <a:ext cx="8784976" cy="3038674"/>
            <a:chOff x="35496" y="2780928"/>
            <a:chExt cx="8784976" cy="3038674"/>
          </a:xfrm>
        </p:grpSpPr>
        <p:grpSp>
          <p:nvGrpSpPr>
            <p:cNvPr id="61457" name="Групувати 61456"/>
            <p:cNvGrpSpPr/>
            <p:nvPr/>
          </p:nvGrpSpPr>
          <p:grpSpPr>
            <a:xfrm>
              <a:off x="35496" y="2780928"/>
              <a:ext cx="8784976" cy="3038674"/>
              <a:chOff x="35496" y="2046510"/>
              <a:chExt cx="8784976" cy="3038674"/>
            </a:xfrm>
          </p:grpSpPr>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84" idx="2"/>
            </p:cNvCxnSpPr>
            <p:nvPr/>
          </p:nvCxnSpPr>
          <p:spPr bwMode="auto">
            <a:xfrm flipH="1">
              <a:off x="950501" y="4316170"/>
              <a:ext cx="588427" cy="380921"/>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grpSp>
    </p:spTree>
    <p:extLst>
      <p:ext uri="{BB962C8B-B14F-4D97-AF65-F5344CB8AC3E}">
        <p14:creationId xmlns="" xmlns:p14="http://schemas.microsoft.com/office/powerpoint/2010/main" val="365885104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Проглядаємо </a:t>
            </a:r>
            <a:r>
              <a:rPr lang="uk-UA" sz="2400" dirty="0"/>
              <a:t>вузол Е і повертаємося у вузол C, а потім переходимо у вузол В. Відповідно до правила (1) кінцеве значення вузла C дорівнює 2, орієнтовне значення вузла В - 2. </a:t>
            </a:r>
            <a:endParaRPr lang="uk-UA" sz="2400" dirty="0" smtClean="0"/>
          </a:p>
        </p:txBody>
      </p:sp>
      <p:grpSp>
        <p:nvGrpSpPr>
          <p:cNvPr id="11" name="Групувати 10"/>
          <p:cNvGrpSpPr/>
          <p:nvPr/>
        </p:nvGrpSpPr>
        <p:grpSpPr>
          <a:xfrm>
            <a:off x="35496" y="2780928"/>
            <a:ext cx="8784976" cy="3038674"/>
            <a:chOff x="35496" y="2780928"/>
            <a:chExt cx="8784976" cy="3038674"/>
          </a:xfrm>
        </p:grpSpPr>
        <p:grpSp>
          <p:nvGrpSpPr>
            <p:cNvPr id="61457" name="Групувати 61456"/>
            <p:cNvGrpSpPr/>
            <p:nvPr/>
          </p:nvGrpSpPr>
          <p:grpSpPr>
            <a:xfrm>
              <a:off x="35496" y="2780928"/>
              <a:ext cx="8784976" cy="3038674"/>
              <a:chOff x="35496" y="2046510"/>
              <a:chExt cx="8784976" cy="3038674"/>
            </a:xfrm>
          </p:grpSpPr>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84" idx="2"/>
            </p:cNvCxnSpPr>
            <p:nvPr/>
          </p:nvCxnSpPr>
          <p:spPr bwMode="auto">
            <a:xfrm flipH="1">
              <a:off x="950501" y="4316170"/>
              <a:ext cx="588427" cy="380921"/>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cxnSp>
          <p:nvCxnSpPr>
            <p:cNvPr id="124" name="Пряма зі стрілкою 123"/>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grpSp>
    </p:spTree>
    <p:extLst>
      <p:ext uri="{BB962C8B-B14F-4D97-AF65-F5344CB8AC3E}">
        <p14:creationId xmlns="" xmlns:p14="http://schemas.microsoft.com/office/powerpoint/2010/main" val="24361216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Обхід </a:t>
            </a:r>
            <a:r>
              <a:rPr lang="uk-UA" sz="2400" dirty="0"/>
              <a:t>далі продовжується вниз до вузла G, а потім назад у вузол F. Орієнтовне значення вузла F рівне 6. </a:t>
            </a:r>
            <a:endParaRPr lang="uk-UA" sz="2400" dirty="0" smtClean="0"/>
          </a:p>
        </p:txBody>
      </p:sp>
      <p:grpSp>
        <p:nvGrpSpPr>
          <p:cNvPr id="40" name="Групувати 39"/>
          <p:cNvGrpSpPr/>
          <p:nvPr/>
        </p:nvGrpSpPr>
        <p:grpSpPr>
          <a:xfrm>
            <a:off x="35496" y="2780928"/>
            <a:ext cx="8784976" cy="3038674"/>
            <a:chOff x="35496" y="2780928"/>
            <a:chExt cx="8784976" cy="3038674"/>
          </a:xfrm>
        </p:grpSpPr>
        <p:grpSp>
          <p:nvGrpSpPr>
            <p:cNvPr id="61457" name="Групувати 61456"/>
            <p:cNvGrpSpPr/>
            <p:nvPr/>
          </p:nvGrpSpPr>
          <p:grpSpPr>
            <a:xfrm>
              <a:off x="35496" y="2780928"/>
              <a:ext cx="8784976" cy="3038674"/>
              <a:chOff x="35496" y="2046510"/>
              <a:chExt cx="8784976" cy="3038674"/>
            </a:xfrm>
          </p:grpSpPr>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84" idx="2"/>
            </p:cNvCxnSpPr>
            <p:nvPr/>
          </p:nvCxnSpPr>
          <p:spPr bwMode="auto">
            <a:xfrm flipH="1">
              <a:off x="950501" y="4316170"/>
              <a:ext cx="588427" cy="380921"/>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solidFill>
                    <a:srgbClr val="FF0000"/>
                  </a:solidFill>
                </a:rPr>
                <a:t>6</a:t>
              </a:r>
              <a:endParaRPr lang="ru-RU" b="1" dirty="0">
                <a:solidFill>
                  <a:srgbClr val="FF0000"/>
                </a:solidFill>
              </a:endParaRPr>
            </a:p>
          </p:txBody>
        </p:sp>
        <p:cxnSp>
          <p:nvCxnSpPr>
            <p:cNvPr id="128" name="Пряма зі стрілкою 127"/>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grpSp>
    </p:spTree>
    <p:extLst>
      <p:ext uri="{BB962C8B-B14F-4D97-AF65-F5344CB8AC3E}">
        <p14:creationId xmlns="" xmlns:p14="http://schemas.microsoft.com/office/powerpoint/2010/main" val="289418775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Обхід </a:t>
            </a:r>
            <a:r>
              <a:rPr lang="uk-UA" sz="2400" dirty="0"/>
              <a:t>далі продовжується вниз до вузла G, а потім назад у вузол F. Орієнтовне значення вузла F рівне 6. У відповідності з правилом (3) можна відсікти вузол Н, оскільки орієнтовне значення вузла F зменшитися не може і воно вже більше значення вузла В, яке не може збільшитися</a:t>
            </a:r>
            <a:r>
              <a:rPr lang="uk-UA" sz="2400" dirty="0" smtClean="0"/>
              <a:t>. </a:t>
            </a:r>
          </a:p>
        </p:txBody>
      </p:sp>
      <p:grpSp>
        <p:nvGrpSpPr>
          <p:cNvPr id="15" name="Групувати 14"/>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84" idx="2"/>
            </p:cNvCxnSpPr>
            <p:nvPr/>
          </p:nvCxnSpPr>
          <p:spPr bwMode="auto">
            <a:xfrm flipH="1">
              <a:off x="950501" y="4316170"/>
              <a:ext cx="588427" cy="380921"/>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0" name="Пряма зі стрілкою 129"/>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grpSp>
    </p:spTree>
    <p:extLst>
      <p:ext uri="{BB962C8B-B14F-4D97-AF65-F5344CB8AC3E}">
        <p14:creationId xmlns="" xmlns:p14="http://schemas.microsoft.com/office/powerpoint/2010/main" val="39072465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Для </a:t>
            </a:r>
            <a:r>
              <a:rPr lang="uk-UA" sz="2400" dirty="0"/>
              <a:t>вузла А призначаємо орієнтовне значення 2 і переходимо до вузла К</a:t>
            </a:r>
            <a:r>
              <a:rPr lang="uk-UA" sz="2400" dirty="0" smtClean="0"/>
              <a:t>. </a:t>
            </a:r>
          </a:p>
        </p:txBody>
      </p:sp>
      <p:grpSp>
        <p:nvGrpSpPr>
          <p:cNvPr id="65" name="Групувати 64"/>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grpSp>
    </p:spTree>
    <p:extLst>
      <p:ext uri="{BB962C8B-B14F-4D97-AF65-F5344CB8AC3E}">
        <p14:creationId xmlns="" xmlns:p14="http://schemas.microsoft.com/office/powerpoint/2010/main" val="352929329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Для </a:t>
            </a:r>
            <a:r>
              <a:rPr lang="uk-UA" sz="2400" dirty="0"/>
              <a:t>вузла J призначається орієнтовне значення 8. </a:t>
            </a:r>
            <a:endParaRPr lang="uk-UA" sz="2400" dirty="0" smtClean="0"/>
          </a:p>
        </p:txBody>
      </p:sp>
      <p:grpSp>
        <p:nvGrpSpPr>
          <p:cNvPr id="5" name="Групувати 4"/>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5" name="Пряма зі стрілкою 134"/>
            <p:cNvCxnSpPr>
              <a:stCxn id="30" idx="7"/>
              <a:endCxn id="23" idx="4"/>
            </p:cNvCxnSpPr>
            <p:nvPr/>
          </p:nvCxnSpPr>
          <p:spPr bwMode="auto">
            <a:xfrm flipV="1">
              <a:off x="364463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sp>
          <p:nvSpPr>
            <p:cNvPr id="143" name="TextBox 142"/>
            <p:cNvSpPr txBox="1"/>
            <p:nvPr/>
          </p:nvSpPr>
          <p:spPr>
            <a:xfrm>
              <a:off x="3657382" y="4653136"/>
              <a:ext cx="338554" cy="461665"/>
            </a:xfrm>
            <a:prstGeom prst="rect">
              <a:avLst/>
            </a:prstGeom>
            <a:noFill/>
          </p:spPr>
          <p:txBody>
            <a:bodyPr wrap="none" rtlCol="0">
              <a:spAutoFit/>
            </a:bodyPr>
            <a:lstStyle/>
            <a:p>
              <a:r>
                <a:rPr lang="en-US" b="1" dirty="0" smtClean="0">
                  <a:solidFill>
                    <a:srgbClr val="FF0000"/>
                  </a:solidFill>
                </a:rPr>
                <a:t>8</a:t>
              </a:r>
              <a:endParaRPr lang="ru-RU" b="1" dirty="0">
                <a:solidFill>
                  <a:srgbClr val="FF0000"/>
                </a:solidFill>
              </a:endParaRPr>
            </a:p>
          </p:txBody>
        </p:sp>
      </p:grpSp>
    </p:spTree>
    <p:extLst>
      <p:ext uri="{BB962C8B-B14F-4D97-AF65-F5344CB8AC3E}">
        <p14:creationId xmlns="" xmlns:p14="http://schemas.microsoft.com/office/powerpoint/2010/main" val="20214343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Значення </a:t>
            </a:r>
            <a:r>
              <a:rPr lang="uk-UA" sz="2400" dirty="0"/>
              <a:t>вузла L не впливає на значення вузла J. Для вузла </a:t>
            </a:r>
            <a:r>
              <a:rPr lang="en-US" sz="2400" dirty="0"/>
              <a:t>I</a:t>
            </a:r>
            <a:r>
              <a:rPr lang="uk-UA" sz="2400" dirty="0"/>
              <a:t> призначається орієнтовне значення 8</a:t>
            </a:r>
            <a:r>
              <a:rPr lang="uk-UA" sz="2400" dirty="0" smtClean="0"/>
              <a:t>. </a:t>
            </a:r>
          </a:p>
        </p:txBody>
      </p:sp>
      <p:grpSp>
        <p:nvGrpSpPr>
          <p:cNvPr id="5" name="Групувати 4"/>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4" name="Пряма зі стрілкою 133"/>
            <p:cNvCxnSpPr>
              <a:stCxn id="23" idx="5"/>
              <a:endCxn id="31" idx="0"/>
            </p:cNvCxnSpPr>
            <p:nvPr/>
          </p:nvCxnSpPr>
          <p:spPr bwMode="auto">
            <a:xfrm>
              <a:off x="400467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5" name="Пряма зі стрілкою 134"/>
            <p:cNvCxnSpPr>
              <a:stCxn id="30" idx="7"/>
              <a:endCxn id="23" idx="4"/>
            </p:cNvCxnSpPr>
            <p:nvPr/>
          </p:nvCxnSpPr>
          <p:spPr bwMode="auto">
            <a:xfrm flipV="1">
              <a:off x="364463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6" name="Пряма зі стрілкою 135"/>
            <p:cNvCxnSpPr>
              <a:stCxn id="31" idx="1"/>
              <a:endCxn id="23" idx="4"/>
            </p:cNvCxnSpPr>
            <p:nvPr/>
          </p:nvCxnSpPr>
          <p:spPr bwMode="auto">
            <a:xfrm flipH="1" flipV="1">
              <a:off x="385192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cxnSp>
          <p:nvCxnSpPr>
            <p:cNvPr id="158" name="Пряма зі стрілкою 157"/>
            <p:cNvCxnSpPr>
              <a:stCxn id="23" idx="7"/>
              <a:endCxn id="17" idx="4"/>
            </p:cNvCxnSpPr>
            <p:nvPr/>
          </p:nvCxnSpPr>
          <p:spPr bwMode="auto">
            <a:xfrm flipV="1">
              <a:off x="400467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43" name="TextBox 142"/>
            <p:cNvSpPr txBox="1"/>
            <p:nvPr/>
          </p:nvSpPr>
          <p:spPr>
            <a:xfrm>
              <a:off x="3657382" y="4653136"/>
              <a:ext cx="338554" cy="461665"/>
            </a:xfrm>
            <a:prstGeom prst="rect">
              <a:avLst/>
            </a:prstGeom>
            <a:noFill/>
          </p:spPr>
          <p:txBody>
            <a:bodyPr wrap="none" rtlCol="0">
              <a:spAutoFit/>
            </a:bodyPr>
            <a:lstStyle/>
            <a:p>
              <a:r>
                <a:rPr lang="en-US" b="1" dirty="0" smtClean="0"/>
                <a:t>8</a:t>
              </a:r>
              <a:endParaRPr lang="ru-RU" b="1" dirty="0"/>
            </a:p>
          </p:txBody>
        </p:sp>
        <p:sp>
          <p:nvSpPr>
            <p:cNvPr id="137" name="TextBox 136"/>
            <p:cNvSpPr txBox="1"/>
            <p:nvPr/>
          </p:nvSpPr>
          <p:spPr>
            <a:xfrm>
              <a:off x="4377462" y="3933056"/>
              <a:ext cx="338554" cy="461665"/>
            </a:xfrm>
            <a:prstGeom prst="rect">
              <a:avLst/>
            </a:prstGeom>
            <a:noFill/>
          </p:spPr>
          <p:txBody>
            <a:bodyPr wrap="none" rtlCol="0">
              <a:spAutoFit/>
            </a:bodyPr>
            <a:lstStyle/>
            <a:p>
              <a:r>
                <a:rPr lang="en-US" b="1" dirty="0" smtClean="0">
                  <a:solidFill>
                    <a:srgbClr val="FF0000"/>
                  </a:solidFill>
                </a:rPr>
                <a:t>8</a:t>
              </a:r>
              <a:endParaRPr lang="ru-RU" b="1" dirty="0">
                <a:solidFill>
                  <a:srgbClr val="FF0000"/>
                </a:solidFill>
              </a:endParaRPr>
            </a:p>
          </p:txBody>
        </p:sp>
      </p:grpSp>
    </p:spTree>
    <p:extLst>
      <p:ext uri="{BB962C8B-B14F-4D97-AF65-F5344CB8AC3E}">
        <p14:creationId xmlns="" xmlns:p14="http://schemas.microsoft.com/office/powerpoint/2010/main" val="115333651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Переходимо </a:t>
            </a:r>
            <a:r>
              <a:rPr lang="uk-UA" sz="2400" dirty="0"/>
              <a:t>у вузол N, вузлу М призначається орієнтовне значення 5. </a:t>
            </a:r>
            <a:endParaRPr lang="uk-UA" sz="2400" dirty="0" smtClean="0"/>
          </a:p>
        </p:txBody>
      </p:sp>
      <p:grpSp>
        <p:nvGrpSpPr>
          <p:cNvPr id="5" name="Групувати 4"/>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4" name="Пряма зі стрілкою 133"/>
            <p:cNvCxnSpPr>
              <a:stCxn id="23" idx="5"/>
              <a:endCxn id="31" idx="0"/>
            </p:cNvCxnSpPr>
            <p:nvPr/>
          </p:nvCxnSpPr>
          <p:spPr bwMode="auto">
            <a:xfrm>
              <a:off x="400467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5" name="Пряма зі стрілкою 134"/>
            <p:cNvCxnSpPr>
              <a:stCxn id="30" idx="7"/>
              <a:endCxn id="23" idx="4"/>
            </p:cNvCxnSpPr>
            <p:nvPr/>
          </p:nvCxnSpPr>
          <p:spPr bwMode="auto">
            <a:xfrm flipV="1">
              <a:off x="364463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6" name="Пряма зі стрілкою 135"/>
            <p:cNvCxnSpPr>
              <a:stCxn id="31" idx="1"/>
              <a:endCxn id="23" idx="4"/>
            </p:cNvCxnSpPr>
            <p:nvPr/>
          </p:nvCxnSpPr>
          <p:spPr bwMode="auto">
            <a:xfrm flipH="1" flipV="1">
              <a:off x="385192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7" name="Пряма зі стрілкою 136"/>
            <p:cNvCxnSpPr>
              <a:stCxn id="17" idx="5"/>
              <a:endCxn id="22" idx="0"/>
            </p:cNvCxnSpPr>
            <p:nvPr/>
          </p:nvCxnSpPr>
          <p:spPr bwMode="auto">
            <a:xfrm>
              <a:off x="472475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8" name="Пряма зі стрілкою 137"/>
            <p:cNvCxnSpPr>
              <a:stCxn id="22" idx="3"/>
              <a:endCxn id="32" idx="0"/>
            </p:cNvCxnSpPr>
            <p:nvPr/>
          </p:nvCxnSpPr>
          <p:spPr bwMode="auto">
            <a:xfrm flipH="1">
              <a:off x="493204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9" name="Пряма зі стрілкою 138"/>
            <p:cNvCxnSpPr>
              <a:stCxn id="32" idx="7"/>
              <a:endCxn id="22" idx="4"/>
            </p:cNvCxnSpPr>
            <p:nvPr/>
          </p:nvCxnSpPr>
          <p:spPr bwMode="auto">
            <a:xfrm flipV="1">
              <a:off x="508479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cxnSp>
          <p:nvCxnSpPr>
            <p:cNvPr id="158" name="Пряма зі стрілкою 157"/>
            <p:cNvCxnSpPr>
              <a:stCxn id="23" idx="7"/>
              <a:endCxn id="17" idx="4"/>
            </p:cNvCxnSpPr>
            <p:nvPr/>
          </p:nvCxnSpPr>
          <p:spPr bwMode="auto">
            <a:xfrm flipV="1">
              <a:off x="400467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43" name="TextBox 142"/>
            <p:cNvSpPr txBox="1"/>
            <p:nvPr/>
          </p:nvSpPr>
          <p:spPr>
            <a:xfrm>
              <a:off x="3657382" y="4653136"/>
              <a:ext cx="338554" cy="461665"/>
            </a:xfrm>
            <a:prstGeom prst="rect">
              <a:avLst/>
            </a:prstGeom>
            <a:noFill/>
          </p:spPr>
          <p:txBody>
            <a:bodyPr wrap="none" rtlCol="0">
              <a:spAutoFit/>
            </a:bodyPr>
            <a:lstStyle/>
            <a:p>
              <a:r>
                <a:rPr lang="en-US" b="1" dirty="0" smtClean="0"/>
                <a:t>8</a:t>
              </a:r>
              <a:endParaRPr lang="ru-RU" b="1" dirty="0"/>
            </a:p>
          </p:txBody>
        </p:sp>
        <p:sp>
          <p:nvSpPr>
            <p:cNvPr id="144" name="TextBox 143"/>
            <p:cNvSpPr txBox="1"/>
            <p:nvPr/>
          </p:nvSpPr>
          <p:spPr>
            <a:xfrm>
              <a:off x="4377462" y="3933056"/>
              <a:ext cx="338554" cy="461665"/>
            </a:xfrm>
            <a:prstGeom prst="rect">
              <a:avLst/>
            </a:prstGeom>
            <a:noFill/>
          </p:spPr>
          <p:txBody>
            <a:bodyPr wrap="none" rtlCol="0">
              <a:spAutoFit/>
            </a:bodyPr>
            <a:lstStyle/>
            <a:p>
              <a:r>
                <a:rPr lang="en-US" b="1" dirty="0" smtClean="0">
                  <a:solidFill>
                    <a:srgbClr val="FF0000"/>
                  </a:solidFill>
                </a:rPr>
                <a:t>8</a:t>
              </a:r>
              <a:endParaRPr lang="ru-RU" b="1" dirty="0">
                <a:solidFill>
                  <a:srgbClr val="FF0000"/>
                </a:solidFill>
              </a:endParaRPr>
            </a:p>
          </p:txBody>
        </p:sp>
        <p:sp>
          <p:nvSpPr>
            <p:cNvPr id="146" name="TextBox 145"/>
            <p:cNvSpPr txBox="1"/>
            <p:nvPr/>
          </p:nvSpPr>
          <p:spPr>
            <a:xfrm>
              <a:off x="5097542" y="4653136"/>
              <a:ext cx="338554" cy="461665"/>
            </a:xfrm>
            <a:prstGeom prst="rect">
              <a:avLst/>
            </a:prstGeom>
            <a:noFill/>
          </p:spPr>
          <p:txBody>
            <a:bodyPr wrap="none" rtlCol="0">
              <a:spAutoFit/>
            </a:bodyPr>
            <a:lstStyle/>
            <a:p>
              <a:r>
                <a:rPr lang="en-US" b="1" dirty="0" smtClean="0">
                  <a:solidFill>
                    <a:srgbClr val="FF0000"/>
                  </a:solidFill>
                </a:rPr>
                <a:t>5</a:t>
              </a:r>
              <a:endParaRPr lang="ru-RU" b="1" dirty="0">
                <a:solidFill>
                  <a:srgbClr val="FF0000"/>
                </a:solidFill>
              </a:endParaRPr>
            </a:p>
          </p:txBody>
        </p:sp>
      </p:grpSp>
    </p:spTree>
    <p:extLst>
      <p:ext uri="{BB962C8B-B14F-4D97-AF65-F5344CB8AC3E}">
        <p14:creationId xmlns="" xmlns:p14="http://schemas.microsoft.com/office/powerpoint/2010/main" val="337052384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Необхідно </a:t>
            </a:r>
            <a:r>
              <a:rPr lang="uk-UA" sz="2400" dirty="0"/>
              <a:t>виконати перегляд вузла О, оскільки 5 (орієнтовне значення вузла М) менше, ніж орієнтовне значення вузла </a:t>
            </a:r>
            <a:r>
              <a:rPr lang="en-US" sz="2400" dirty="0"/>
              <a:t>I</a:t>
            </a:r>
            <a:r>
              <a:rPr lang="uk-UA" sz="2400" dirty="0" smtClean="0"/>
              <a:t>. </a:t>
            </a:r>
          </a:p>
        </p:txBody>
      </p:sp>
      <p:grpSp>
        <p:nvGrpSpPr>
          <p:cNvPr id="5" name="Групувати 4"/>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solidFill>
                    <a:srgbClr val="FF0000"/>
                  </a:solidFill>
                </a:rPr>
                <a:t>2</a:t>
              </a:r>
              <a:endParaRPr lang="ru-RU" b="1" dirty="0">
                <a:solidFill>
                  <a:srgbClr val="FF0000"/>
                </a:solidFill>
              </a:endParaRPr>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4" name="Пряма зі стрілкою 133"/>
            <p:cNvCxnSpPr>
              <a:stCxn id="23" idx="5"/>
              <a:endCxn id="31" idx="0"/>
            </p:cNvCxnSpPr>
            <p:nvPr/>
          </p:nvCxnSpPr>
          <p:spPr bwMode="auto">
            <a:xfrm>
              <a:off x="400467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5" name="Пряма зі стрілкою 134"/>
            <p:cNvCxnSpPr>
              <a:stCxn id="30" idx="7"/>
              <a:endCxn id="23" idx="4"/>
            </p:cNvCxnSpPr>
            <p:nvPr/>
          </p:nvCxnSpPr>
          <p:spPr bwMode="auto">
            <a:xfrm flipV="1">
              <a:off x="364463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6" name="Пряма зі стрілкою 135"/>
            <p:cNvCxnSpPr>
              <a:stCxn id="31" idx="1"/>
              <a:endCxn id="23" idx="4"/>
            </p:cNvCxnSpPr>
            <p:nvPr/>
          </p:nvCxnSpPr>
          <p:spPr bwMode="auto">
            <a:xfrm flipH="1" flipV="1">
              <a:off x="385192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7" name="Пряма зі стрілкою 136"/>
            <p:cNvCxnSpPr>
              <a:stCxn id="17" idx="5"/>
              <a:endCxn id="22" idx="0"/>
            </p:cNvCxnSpPr>
            <p:nvPr/>
          </p:nvCxnSpPr>
          <p:spPr bwMode="auto">
            <a:xfrm>
              <a:off x="472475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8" name="Пряма зі стрілкою 137"/>
            <p:cNvCxnSpPr>
              <a:stCxn id="22" idx="3"/>
              <a:endCxn id="32" idx="0"/>
            </p:cNvCxnSpPr>
            <p:nvPr/>
          </p:nvCxnSpPr>
          <p:spPr bwMode="auto">
            <a:xfrm flipH="1">
              <a:off x="493204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9" name="Пряма зі стрілкою 138"/>
            <p:cNvCxnSpPr>
              <a:stCxn id="32" idx="7"/>
              <a:endCxn id="22" idx="4"/>
            </p:cNvCxnSpPr>
            <p:nvPr/>
          </p:nvCxnSpPr>
          <p:spPr bwMode="auto">
            <a:xfrm flipV="1">
              <a:off x="508479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0" name="Пряма зі стрілкою 139"/>
            <p:cNvCxnSpPr>
              <a:stCxn id="22" idx="1"/>
              <a:endCxn id="17" idx="4"/>
            </p:cNvCxnSpPr>
            <p:nvPr/>
          </p:nvCxnSpPr>
          <p:spPr bwMode="auto">
            <a:xfrm flipH="1" flipV="1">
              <a:off x="457200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1" name="Пряма зі стрілкою 140"/>
            <p:cNvCxnSpPr>
              <a:stCxn id="22" idx="5"/>
              <a:endCxn id="33" idx="0"/>
            </p:cNvCxnSpPr>
            <p:nvPr/>
          </p:nvCxnSpPr>
          <p:spPr bwMode="auto">
            <a:xfrm>
              <a:off x="544483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2" name="Пряма зі стрілкою 141"/>
            <p:cNvCxnSpPr>
              <a:stCxn id="33" idx="1"/>
              <a:endCxn id="22" idx="4"/>
            </p:cNvCxnSpPr>
            <p:nvPr/>
          </p:nvCxnSpPr>
          <p:spPr bwMode="auto">
            <a:xfrm flipH="1" flipV="1">
              <a:off x="529208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cxnSp>
          <p:nvCxnSpPr>
            <p:cNvPr id="158" name="Пряма зі стрілкою 157"/>
            <p:cNvCxnSpPr>
              <a:stCxn id="23" idx="7"/>
              <a:endCxn id="17" idx="4"/>
            </p:cNvCxnSpPr>
            <p:nvPr/>
          </p:nvCxnSpPr>
          <p:spPr bwMode="auto">
            <a:xfrm flipV="1">
              <a:off x="400467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43" name="TextBox 142"/>
            <p:cNvSpPr txBox="1"/>
            <p:nvPr/>
          </p:nvSpPr>
          <p:spPr>
            <a:xfrm>
              <a:off x="3657382" y="4653136"/>
              <a:ext cx="338554" cy="461665"/>
            </a:xfrm>
            <a:prstGeom prst="rect">
              <a:avLst/>
            </a:prstGeom>
            <a:noFill/>
          </p:spPr>
          <p:txBody>
            <a:bodyPr wrap="none" rtlCol="0">
              <a:spAutoFit/>
            </a:bodyPr>
            <a:lstStyle/>
            <a:p>
              <a:r>
                <a:rPr lang="en-US" b="1" dirty="0" smtClean="0"/>
                <a:t>8</a:t>
              </a:r>
              <a:endParaRPr lang="ru-RU" b="1" dirty="0"/>
            </a:p>
          </p:txBody>
        </p:sp>
        <p:sp>
          <p:nvSpPr>
            <p:cNvPr id="144" name="TextBox 143"/>
            <p:cNvSpPr txBox="1"/>
            <p:nvPr/>
          </p:nvSpPr>
          <p:spPr>
            <a:xfrm>
              <a:off x="4377462" y="3933056"/>
              <a:ext cx="338554" cy="461665"/>
            </a:xfrm>
            <a:prstGeom prst="rect">
              <a:avLst/>
            </a:prstGeom>
            <a:noFill/>
          </p:spPr>
          <p:txBody>
            <a:bodyPr wrap="none" rtlCol="0">
              <a:spAutoFit/>
            </a:bodyPr>
            <a:lstStyle/>
            <a:p>
              <a:r>
                <a:rPr lang="en-US" b="1" dirty="0" smtClean="0">
                  <a:solidFill>
                    <a:srgbClr val="FF0000"/>
                  </a:solidFill>
                </a:rPr>
                <a:t>8</a:t>
              </a:r>
              <a:endParaRPr lang="ru-RU" b="1" dirty="0">
                <a:solidFill>
                  <a:srgbClr val="FF0000"/>
                </a:solidFill>
              </a:endParaRPr>
            </a:p>
          </p:txBody>
        </p:sp>
        <p:sp>
          <p:nvSpPr>
            <p:cNvPr id="146" name="TextBox 145"/>
            <p:cNvSpPr txBox="1"/>
            <p:nvPr/>
          </p:nvSpPr>
          <p:spPr>
            <a:xfrm>
              <a:off x="5097542" y="4653136"/>
              <a:ext cx="338554" cy="461665"/>
            </a:xfrm>
            <a:prstGeom prst="rect">
              <a:avLst/>
            </a:prstGeom>
            <a:noFill/>
          </p:spPr>
          <p:txBody>
            <a:bodyPr wrap="none" rtlCol="0">
              <a:spAutoFit/>
            </a:bodyPr>
            <a:lstStyle/>
            <a:p>
              <a:r>
                <a:rPr lang="en-US" b="1" dirty="0" smtClean="0"/>
                <a:t>5</a:t>
              </a:r>
              <a:endParaRPr lang="ru-RU" b="1" dirty="0"/>
            </a:p>
          </p:txBody>
        </p:sp>
      </p:grpSp>
    </p:spTree>
    <p:extLst>
      <p:ext uri="{BB962C8B-B14F-4D97-AF65-F5344CB8AC3E}">
        <p14:creationId xmlns="" xmlns:p14="http://schemas.microsoft.com/office/powerpoint/2010/main" val="193695465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a:t>
            </a:r>
            <a:r>
              <a:rPr lang="uk-UA" sz="2400" dirty="0"/>
              <a:t> Далі переглядаються орієнтовні значення вузлів </a:t>
            </a:r>
            <a:r>
              <a:rPr lang="en-US" sz="2400" dirty="0"/>
              <a:t>I</a:t>
            </a:r>
            <a:r>
              <a:rPr lang="uk-UA" sz="2400" dirty="0"/>
              <a:t> і А. </a:t>
            </a:r>
            <a:endParaRPr lang="uk-UA" sz="2400" dirty="0" smtClean="0"/>
          </a:p>
        </p:txBody>
      </p:sp>
      <p:grpSp>
        <p:nvGrpSpPr>
          <p:cNvPr id="15" name="Групувати 14"/>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solidFill>
                    <a:srgbClr val="FF0000"/>
                  </a:solidFill>
                </a:rPr>
                <a:t>5</a:t>
              </a:r>
              <a:endParaRPr lang="ru-RU" b="1" dirty="0">
                <a:solidFill>
                  <a:srgbClr val="FF0000"/>
                </a:solidFill>
              </a:endParaRPr>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4" name="Пряма зі стрілкою 133"/>
            <p:cNvCxnSpPr>
              <a:stCxn id="23" idx="5"/>
              <a:endCxn id="31" idx="0"/>
            </p:cNvCxnSpPr>
            <p:nvPr/>
          </p:nvCxnSpPr>
          <p:spPr bwMode="auto">
            <a:xfrm>
              <a:off x="400467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5" name="Пряма зі стрілкою 134"/>
            <p:cNvCxnSpPr>
              <a:stCxn id="30" idx="7"/>
              <a:endCxn id="23" idx="4"/>
            </p:cNvCxnSpPr>
            <p:nvPr/>
          </p:nvCxnSpPr>
          <p:spPr bwMode="auto">
            <a:xfrm flipV="1">
              <a:off x="364463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6" name="Пряма зі стрілкою 135"/>
            <p:cNvCxnSpPr>
              <a:stCxn id="31" idx="1"/>
              <a:endCxn id="23" idx="4"/>
            </p:cNvCxnSpPr>
            <p:nvPr/>
          </p:nvCxnSpPr>
          <p:spPr bwMode="auto">
            <a:xfrm flipH="1" flipV="1">
              <a:off x="385192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7" name="Пряма зі стрілкою 136"/>
            <p:cNvCxnSpPr>
              <a:stCxn id="17" idx="5"/>
              <a:endCxn id="22" idx="0"/>
            </p:cNvCxnSpPr>
            <p:nvPr/>
          </p:nvCxnSpPr>
          <p:spPr bwMode="auto">
            <a:xfrm>
              <a:off x="472475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8" name="Пряма зі стрілкою 137"/>
            <p:cNvCxnSpPr>
              <a:stCxn id="22" idx="3"/>
              <a:endCxn id="32" idx="0"/>
            </p:cNvCxnSpPr>
            <p:nvPr/>
          </p:nvCxnSpPr>
          <p:spPr bwMode="auto">
            <a:xfrm flipH="1">
              <a:off x="493204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9" name="Пряма зі стрілкою 138"/>
            <p:cNvCxnSpPr>
              <a:stCxn id="32" idx="7"/>
              <a:endCxn id="22" idx="4"/>
            </p:cNvCxnSpPr>
            <p:nvPr/>
          </p:nvCxnSpPr>
          <p:spPr bwMode="auto">
            <a:xfrm flipV="1">
              <a:off x="508479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0" name="Пряма зі стрілкою 139"/>
            <p:cNvCxnSpPr>
              <a:stCxn id="22" idx="1"/>
              <a:endCxn id="17" idx="4"/>
            </p:cNvCxnSpPr>
            <p:nvPr/>
          </p:nvCxnSpPr>
          <p:spPr bwMode="auto">
            <a:xfrm flipH="1" flipV="1">
              <a:off x="457200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1" name="Пряма зі стрілкою 140"/>
            <p:cNvCxnSpPr>
              <a:stCxn id="22" idx="5"/>
              <a:endCxn id="33" idx="0"/>
            </p:cNvCxnSpPr>
            <p:nvPr/>
          </p:nvCxnSpPr>
          <p:spPr bwMode="auto">
            <a:xfrm>
              <a:off x="544483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2" name="Пряма зі стрілкою 141"/>
            <p:cNvCxnSpPr>
              <a:stCxn id="33" idx="1"/>
              <a:endCxn id="22" idx="4"/>
            </p:cNvCxnSpPr>
            <p:nvPr/>
          </p:nvCxnSpPr>
          <p:spPr bwMode="auto">
            <a:xfrm flipH="1" flipV="1">
              <a:off x="529208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cxnSp>
          <p:nvCxnSpPr>
            <p:cNvPr id="158" name="Пряма зі стрілкою 157"/>
            <p:cNvCxnSpPr>
              <a:stCxn id="23" idx="7"/>
              <a:endCxn id="17" idx="4"/>
            </p:cNvCxnSpPr>
            <p:nvPr/>
          </p:nvCxnSpPr>
          <p:spPr bwMode="auto">
            <a:xfrm flipV="1">
              <a:off x="400467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43" name="TextBox 142"/>
            <p:cNvSpPr txBox="1"/>
            <p:nvPr/>
          </p:nvSpPr>
          <p:spPr>
            <a:xfrm>
              <a:off x="3657382" y="4653136"/>
              <a:ext cx="338554" cy="461665"/>
            </a:xfrm>
            <a:prstGeom prst="rect">
              <a:avLst/>
            </a:prstGeom>
            <a:noFill/>
          </p:spPr>
          <p:txBody>
            <a:bodyPr wrap="none" rtlCol="0">
              <a:spAutoFit/>
            </a:bodyPr>
            <a:lstStyle/>
            <a:p>
              <a:r>
                <a:rPr lang="en-US" b="1" dirty="0" smtClean="0"/>
                <a:t>8</a:t>
              </a:r>
              <a:endParaRPr lang="ru-RU" b="1" dirty="0"/>
            </a:p>
          </p:txBody>
        </p:sp>
        <p:sp>
          <p:nvSpPr>
            <p:cNvPr id="144" name="TextBox 143"/>
            <p:cNvSpPr txBox="1"/>
            <p:nvPr/>
          </p:nvSpPr>
          <p:spPr>
            <a:xfrm>
              <a:off x="4377462" y="3933056"/>
              <a:ext cx="338554" cy="461665"/>
            </a:xfrm>
            <a:prstGeom prst="rect">
              <a:avLst/>
            </a:prstGeom>
            <a:noFill/>
          </p:spPr>
          <p:txBody>
            <a:bodyPr wrap="none" rtlCol="0">
              <a:spAutoFit/>
            </a:bodyPr>
            <a:lstStyle/>
            <a:p>
              <a:r>
                <a:rPr lang="en-US" b="1" dirty="0" smtClean="0"/>
                <a:t>5</a:t>
              </a:r>
              <a:endParaRPr lang="ru-RU" b="1" dirty="0"/>
            </a:p>
          </p:txBody>
        </p:sp>
        <p:sp>
          <p:nvSpPr>
            <p:cNvPr id="146" name="TextBox 145"/>
            <p:cNvSpPr txBox="1"/>
            <p:nvPr/>
          </p:nvSpPr>
          <p:spPr>
            <a:xfrm>
              <a:off x="5097542" y="4653136"/>
              <a:ext cx="338554" cy="461665"/>
            </a:xfrm>
            <a:prstGeom prst="rect">
              <a:avLst/>
            </a:prstGeom>
            <a:noFill/>
          </p:spPr>
          <p:txBody>
            <a:bodyPr wrap="none" rtlCol="0">
              <a:spAutoFit/>
            </a:bodyPr>
            <a:lstStyle/>
            <a:p>
              <a:r>
                <a:rPr lang="en-US" b="1" dirty="0" smtClean="0"/>
                <a:t>5</a:t>
              </a:r>
              <a:endParaRPr lang="ru-RU" b="1" dirty="0"/>
            </a:p>
          </p:txBody>
        </p:sp>
        <p:cxnSp>
          <p:nvCxnSpPr>
            <p:cNvPr id="147" name="Пряма зі стрілкою 146"/>
            <p:cNvCxnSpPr/>
            <p:nvPr/>
          </p:nvCxnSpPr>
          <p:spPr bwMode="auto">
            <a:xfrm flipV="1">
              <a:off x="4464726" y="3621956"/>
              <a:ext cx="0" cy="325438"/>
            </a:xfrm>
            <a:prstGeom prst="straightConnector1">
              <a:avLst/>
            </a:prstGeom>
            <a:solidFill>
              <a:schemeClr val="accent1"/>
            </a:solidFill>
            <a:ln w="25400" cap="flat" cmpd="sng" algn="ctr">
              <a:solidFill>
                <a:srgbClr val="FF0000"/>
              </a:solidFill>
              <a:prstDash val="solid"/>
              <a:round/>
              <a:headEnd type="none" w="sm" len="sm"/>
              <a:tailEnd type="arrow"/>
            </a:ln>
            <a:effectLst/>
          </p:spPr>
        </p:cxnSp>
      </p:grpSp>
    </p:spTree>
    <p:extLst>
      <p:ext uri="{BB962C8B-B14F-4D97-AF65-F5344CB8AC3E}">
        <p14:creationId xmlns="" xmlns:p14="http://schemas.microsoft.com/office/powerpoint/2010/main" val="1900242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250031" y="764704"/>
            <a:ext cx="8714458" cy="5771827"/>
          </a:xfrm>
        </p:spPr>
        <p:txBody>
          <a:bodyPr/>
          <a:lstStyle/>
          <a:p>
            <a:pPr>
              <a:lnSpc>
                <a:spcPct val="100000"/>
              </a:lnSpc>
              <a:buFont typeface="Wingdings" pitchFamily="2" charset="2"/>
              <a:buChar char="ü"/>
            </a:pPr>
            <a:r>
              <a:rPr lang="uk-UA" sz="2800" dirty="0" smtClean="0"/>
              <a:t>При використанні методу бажано, щоб </a:t>
            </a:r>
            <a:r>
              <a:rPr lang="uk-UA" sz="2800" dirty="0" err="1" smtClean="0"/>
              <a:t>підзадачі</a:t>
            </a:r>
            <a:r>
              <a:rPr lang="uk-UA" sz="2800" dirty="0" smtClean="0"/>
              <a:t> були приблизно однакового розміру. </a:t>
            </a:r>
          </a:p>
          <a:p>
            <a:pPr marL="0" indent="0">
              <a:lnSpc>
                <a:spcPct val="100000"/>
              </a:lnSpc>
              <a:buNone/>
            </a:pPr>
            <a:r>
              <a:rPr lang="uk-UA" sz="2800" dirty="0" smtClean="0"/>
              <a:t>	</a:t>
            </a:r>
            <a:endParaRPr lang="ru-RU" sz="2800" dirty="0" smtClean="0"/>
          </a:p>
          <a:p>
            <a:pPr>
              <a:lnSpc>
                <a:spcPct val="100000"/>
              </a:lnSpc>
              <a:buFont typeface="Wingdings" pitchFamily="2" charset="2"/>
              <a:buChar char="ü"/>
            </a:pPr>
            <a:r>
              <a:rPr lang="uk-UA" sz="2800" dirty="0" smtClean="0"/>
              <a:t>З погляду реалізації іноді буває простіше створити таблицю рішень всіх </a:t>
            </a:r>
            <a:r>
              <a:rPr lang="uk-UA" sz="2800" dirty="0" err="1" smtClean="0"/>
              <a:t>підзадач</a:t>
            </a:r>
            <a:r>
              <a:rPr lang="uk-UA" sz="2800" dirty="0" smtClean="0"/>
              <a:t>, які коли-небудь доведеться вирішувати. Заповнюємо цю таблицю незалежно від того, чи потрібна насправді конкретна </a:t>
            </a:r>
            <a:r>
              <a:rPr lang="uk-UA" sz="2800" dirty="0" err="1" smtClean="0"/>
              <a:t>підзадача</a:t>
            </a:r>
            <a:r>
              <a:rPr lang="uk-UA" sz="2800" dirty="0" smtClean="0"/>
              <a:t> для отримання загального рішення. Заповнення таблиці </a:t>
            </a:r>
            <a:r>
              <a:rPr lang="uk-UA" sz="2800" dirty="0" err="1" smtClean="0"/>
              <a:t>підзадач</a:t>
            </a:r>
            <a:r>
              <a:rPr lang="uk-UA" sz="2800" dirty="0" smtClean="0"/>
              <a:t> для отримання рішення певного завдання отримало назву </a:t>
            </a:r>
            <a:r>
              <a:rPr lang="uk-UA" sz="2800" i="1" dirty="0" smtClean="0"/>
              <a:t>динамічного програмування.</a:t>
            </a:r>
            <a:r>
              <a:rPr lang="uk-UA" sz="2800" dirty="0" smtClean="0"/>
              <a:t> </a:t>
            </a:r>
          </a:p>
        </p:txBody>
      </p:sp>
      <p:sp>
        <p:nvSpPr>
          <p:cNvPr id="4" name="Овал 3"/>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Переходимо </a:t>
            </a:r>
            <a:r>
              <a:rPr lang="uk-UA" sz="2400" dirty="0"/>
              <a:t>до вузла R. Виконується перегляд </a:t>
            </a:r>
            <a:r>
              <a:rPr lang="uk-UA" sz="2400" dirty="0" smtClean="0"/>
              <a:t>вузла R, </a:t>
            </a:r>
            <a:r>
              <a:rPr lang="uk-UA" sz="2400" dirty="0"/>
              <a:t>вузлу </a:t>
            </a:r>
            <a:r>
              <a:rPr lang="en-US" sz="2400" dirty="0" smtClean="0"/>
              <a:t>Q</a:t>
            </a:r>
            <a:r>
              <a:rPr lang="uk-UA" sz="2400" dirty="0" smtClean="0"/>
              <a:t> </a:t>
            </a:r>
            <a:r>
              <a:rPr lang="uk-UA" sz="2400" dirty="0"/>
              <a:t>призначається орієнтовне значення </a:t>
            </a:r>
            <a:r>
              <a:rPr lang="en-US" sz="2400" dirty="0" smtClean="0"/>
              <a:t>3</a:t>
            </a:r>
            <a:r>
              <a:rPr lang="uk-UA" sz="2400" dirty="0" smtClean="0"/>
              <a:t>. </a:t>
            </a:r>
          </a:p>
        </p:txBody>
      </p:sp>
      <p:grpSp>
        <p:nvGrpSpPr>
          <p:cNvPr id="56" name="Групувати 55"/>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solidFill>
                    <a:srgbClr val="FF0000"/>
                  </a:solidFill>
                </a:rPr>
                <a:t>5</a:t>
              </a:r>
              <a:endParaRPr lang="ru-RU" b="1" dirty="0">
                <a:solidFill>
                  <a:srgbClr val="FF0000"/>
                </a:solidFill>
              </a:endParaRPr>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4" name="Пряма зі стрілкою 133"/>
            <p:cNvCxnSpPr>
              <a:stCxn id="23" idx="5"/>
              <a:endCxn id="31" idx="0"/>
            </p:cNvCxnSpPr>
            <p:nvPr/>
          </p:nvCxnSpPr>
          <p:spPr bwMode="auto">
            <a:xfrm>
              <a:off x="400467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5" name="Пряма зі стрілкою 134"/>
            <p:cNvCxnSpPr>
              <a:stCxn id="30" idx="7"/>
              <a:endCxn id="23" idx="4"/>
            </p:cNvCxnSpPr>
            <p:nvPr/>
          </p:nvCxnSpPr>
          <p:spPr bwMode="auto">
            <a:xfrm flipV="1">
              <a:off x="364463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6" name="Пряма зі стрілкою 135"/>
            <p:cNvCxnSpPr>
              <a:stCxn id="31" idx="1"/>
              <a:endCxn id="23" idx="4"/>
            </p:cNvCxnSpPr>
            <p:nvPr/>
          </p:nvCxnSpPr>
          <p:spPr bwMode="auto">
            <a:xfrm flipH="1" flipV="1">
              <a:off x="385192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7" name="Пряма зі стрілкою 136"/>
            <p:cNvCxnSpPr>
              <a:stCxn id="17" idx="5"/>
              <a:endCxn id="22" idx="0"/>
            </p:cNvCxnSpPr>
            <p:nvPr/>
          </p:nvCxnSpPr>
          <p:spPr bwMode="auto">
            <a:xfrm>
              <a:off x="472475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8" name="Пряма зі стрілкою 137"/>
            <p:cNvCxnSpPr>
              <a:stCxn id="22" idx="3"/>
              <a:endCxn id="32" idx="0"/>
            </p:cNvCxnSpPr>
            <p:nvPr/>
          </p:nvCxnSpPr>
          <p:spPr bwMode="auto">
            <a:xfrm flipH="1">
              <a:off x="493204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9" name="Пряма зі стрілкою 138"/>
            <p:cNvCxnSpPr>
              <a:stCxn id="32" idx="7"/>
              <a:endCxn id="22" idx="4"/>
            </p:cNvCxnSpPr>
            <p:nvPr/>
          </p:nvCxnSpPr>
          <p:spPr bwMode="auto">
            <a:xfrm flipV="1">
              <a:off x="508479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0" name="Пряма зі стрілкою 139"/>
            <p:cNvCxnSpPr>
              <a:stCxn id="22" idx="1"/>
              <a:endCxn id="17" idx="4"/>
            </p:cNvCxnSpPr>
            <p:nvPr/>
          </p:nvCxnSpPr>
          <p:spPr bwMode="auto">
            <a:xfrm flipH="1" flipV="1">
              <a:off x="457200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1" name="Пряма зі стрілкою 140"/>
            <p:cNvCxnSpPr>
              <a:stCxn id="22" idx="5"/>
              <a:endCxn id="33" idx="0"/>
            </p:cNvCxnSpPr>
            <p:nvPr/>
          </p:nvCxnSpPr>
          <p:spPr bwMode="auto">
            <a:xfrm>
              <a:off x="544483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2" name="Пряма зі стрілкою 141"/>
            <p:cNvCxnSpPr>
              <a:stCxn id="33" idx="1"/>
              <a:endCxn id="22" idx="4"/>
            </p:cNvCxnSpPr>
            <p:nvPr/>
          </p:nvCxnSpPr>
          <p:spPr bwMode="auto">
            <a:xfrm flipH="1" flipV="1">
              <a:off x="529208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cxnSp>
          <p:nvCxnSpPr>
            <p:cNvPr id="158" name="Пряма зі стрілкою 157"/>
            <p:cNvCxnSpPr>
              <a:stCxn id="23" idx="7"/>
              <a:endCxn id="17" idx="4"/>
            </p:cNvCxnSpPr>
            <p:nvPr/>
          </p:nvCxnSpPr>
          <p:spPr bwMode="auto">
            <a:xfrm flipV="1">
              <a:off x="400467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43" name="TextBox 142"/>
            <p:cNvSpPr txBox="1"/>
            <p:nvPr/>
          </p:nvSpPr>
          <p:spPr>
            <a:xfrm>
              <a:off x="3657382" y="4653136"/>
              <a:ext cx="338554" cy="461665"/>
            </a:xfrm>
            <a:prstGeom prst="rect">
              <a:avLst/>
            </a:prstGeom>
            <a:noFill/>
          </p:spPr>
          <p:txBody>
            <a:bodyPr wrap="none" rtlCol="0">
              <a:spAutoFit/>
            </a:bodyPr>
            <a:lstStyle/>
            <a:p>
              <a:r>
                <a:rPr lang="en-US" b="1" dirty="0" smtClean="0"/>
                <a:t>8</a:t>
              </a:r>
              <a:endParaRPr lang="ru-RU" b="1" dirty="0"/>
            </a:p>
          </p:txBody>
        </p:sp>
        <p:sp>
          <p:nvSpPr>
            <p:cNvPr id="144" name="TextBox 143"/>
            <p:cNvSpPr txBox="1"/>
            <p:nvPr/>
          </p:nvSpPr>
          <p:spPr>
            <a:xfrm>
              <a:off x="4377462" y="3933056"/>
              <a:ext cx="338554" cy="461665"/>
            </a:xfrm>
            <a:prstGeom prst="rect">
              <a:avLst/>
            </a:prstGeom>
            <a:noFill/>
          </p:spPr>
          <p:txBody>
            <a:bodyPr wrap="none" rtlCol="0">
              <a:spAutoFit/>
            </a:bodyPr>
            <a:lstStyle/>
            <a:p>
              <a:r>
                <a:rPr lang="en-US" b="1" dirty="0" smtClean="0"/>
                <a:t>5</a:t>
              </a:r>
              <a:endParaRPr lang="ru-RU" b="1" dirty="0"/>
            </a:p>
          </p:txBody>
        </p:sp>
        <p:sp>
          <p:nvSpPr>
            <p:cNvPr id="146" name="TextBox 145"/>
            <p:cNvSpPr txBox="1"/>
            <p:nvPr/>
          </p:nvSpPr>
          <p:spPr>
            <a:xfrm>
              <a:off x="5097542" y="4653136"/>
              <a:ext cx="338554" cy="461665"/>
            </a:xfrm>
            <a:prstGeom prst="rect">
              <a:avLst/>
            </a:prstGeom>
            <a:noFill/>
          </p:spPr>
          <p:txBody>
            <a:bodyPr wrap="none" rtlCol="0">
              <a:spAutoFit/>
            </a:bodyPr>
            <a:lstStyle/>
            <a:p>
              <a:r>
                <a:rPr lang="en-US" b="1" dirty="0" smtClean="0"/>
                <a:t>5</a:t>
              </a:r>
              <a:endParaRPr lang="ru-RU" b="1" dirty="0"/>
            </a:p>
          </p:txBody>
        </p:sp>
        <p:cxnSp>
          <p:nvCxnSpPr>
            <p:cNvPr id="147" name="Пряма зі стрілкою 146"/>
            <p:cNvCxnSpPr/>
            <p:nvPr/>
          </p:nvCxnSpPr>
          <p:spPr bwMode="auto">
            <a:xfrm flipV="1">
              <a:off x="4464726" y="3621956"/>
              <a:ext cx="0" cy="325438"/>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8" name="Пряма зі стрілкою 147"/>
            <p:cNvCxnSpPr>
              <a:stCxn id="18" idx="3"/>
              <a:endCxn id="21" idx="0"/>
            </p:cNvCxnSpPr>
            <p:nvPr/>
          </p:nvCxnSpPr>
          <p:spPr bwMode="auto">
            <a:xfrm flipH="1">
              <a:off x="673224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9" name="Пряма зі стрілкою 148"/>
            <p:cNvCxnSpPr>
              <a:stCxn id="21" idx="3"/>
              <a:endCxn id="34" idx="0"/>
            </p:cNvCxnSpPr>
            <p:nvPr/>
          </p:nvCxnSpPr>
          <p:spPr bwMode="auto">
            <a:xfrm flipH="1">
              <a:off x="637220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1" name="Пряма зі стрілкою 150"/>
            <p:cNvCxnSpPr>
              <a:stCxn id="34" idx="7"/>
              <a:endCxn id="21" idx="4"/>
            </p:cNvCxnSpPr>
            <p:nvPr/>
          </p:nvCxnSpPr>
          <p:spPr bwMode="auto">
            <a:xfrm flipV="1">
              <a:off x="652495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4" name="Пряма зі стрілкою 153"/>
            <p:cNvCxnSpPr>
              <a:stCxn id="2" idx="5"/>
              <a:endCxn id="18" idx="2"/>
            </p:cNvCxnSpPr>
            <p:nvPr/>
          </p:nvCxnSpPr>
          <p:spPr bwMode="auto">
            <a:xfrm>
              <a:off x="4724752"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55" name="TextBox 154"/>
            <p:cNvSpPr txBox="1"/>
            <p:nvPr/>
          </p:nvSpPr>
          <p:spPr>
            <a:xfrm>
              <a:off x="6537702" y="4653136"/>
              <a:ext cx="338554" cy="461665"/>
            </a:xfrm>
            <a:prstGeom prst="rect">
              <a:avLst/>
            </a:prstGeom>
            <a:noFill/>
          </p:spPr>
          <p:txBody>
            <a:bodyPr wrap="none" rtlCol="0">
              <a:spAutoFit/>
            </a:bodyPr>
            <a:lstStyle/>
            <a:p>
              <a:r>
                <a:rPr lang="uk-UA" b="1" dirty="0" smtClean="0">
                  <a:solidFill>
                    <a:srgbClr val="FF0000"/>
                  </a:solidFill>
                </a:rPr>
                <a:t>3</a:t>
              </a:r>
              <a:endParaRPr lang="ru-RU" b="1" dirty="0">
                <a:solidFill>
                  <a:srgbClr val="FF0000"/>
                </a:solidFill>
              </a:endParaRPr>
            </a:p>
          </p:txBody>
        </p:sp>
      </p:grpSp>
    </p:spTree>
    <p:extLst>
      <p:ext uri="{BB962C8B-B14F-4D97-AF65-F5344CB8AC3E}">
        <p14:creationId xmlns="" xmlns:p14="http://schemas.microsoft.com/office/powerpoint/2010/main" val="86541295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Після перегляду </a:t>
            </a:r>
            <a:r>
              <a:rPr lang="uk-UA" sz="2400" dirty="0"/>
              <a:t>вузла S вузлу </a:t>
            </a:r>
            <a:r>
              <a:rPr lang="en-US" sz="2400" dirty="0"/>
              <a:t>Q</a:t>
            </a:r>
            <a:r>
              <a:rPr lang="uk-UA" sz="2400" dirty="0"/>
              <a:t> призначається</a:t>
            </a:r>
            <a:r>
              <a:rPr lang="uk-UA" sz="2400" dirty="0" smtClean="0"/>
              <a:t> </a:t>
            </a:r>
            <a:r>
              <a:rPr lang="uk-UA" sz="2400" dirty="0"/>
              <a:t>кінцеве </a:t>
            </a:r>
            <a:r>
              <a:rPr lang="uk-UA" sz="2400" dirty="0" smtClean="0"/>
              <a:t>значення 4. </a:t>
            </a:r>
            <a:r>
              <a:rPr lang="ru-RU" sz="2400" dirty="0"/>
              <a:t>В</a:t>
            </a:r>
            <a:r>
              <a:rPr lang="uk-UA" sz="2400" dirty="0" err="1"/>
              <a:t>узлу</a:t>
            </a:r>
            <a:r>
              <a:rPr lang="uk-UA" sz="2400" dirty="0"/>
              <a:t> Р призначається орієнтовне значення 4. </a:t>
            </a:r>
            <a:endParaRPr lang="uk-UA" sz="2400" dirty="0" smtClean="0"/>
          </a:p>
        </p:txBody>
      </p:sp>
      <p:grpSp>
        <p:nvGrpSpPr>
          <p:cNvPr id="5" name="Групувати 4"/>
          <p:cNvGrpSpPr/>
          <p:nvPr/>
        </p:nvGrpSpPr>
        <p:grpSpPr>
          <a:xfrm>
            <a:off x="35496" y="2780928"/>
            <a:ext cx="8784976" cy="3240360"/>
            <a:chOff x="35496" y="2780928"/>
            <a:chExt cx="8784976" cy="3240360"/>
          </a:xfrm>
        </p:grpSpPr>
        <p:grpSp>
          <p:nvGrpSpPr>
            <p:cNvPr id="56" name="Групувати 55"/>
            <p:cNvGrpSpPr/>
            <p:nvPr/>
          </p:nvGrpSpPr>
          <p:grpSpPr>
            <a:xfrm>
              <a:off x="35496" y="2780928"/>
              <a:ext cx="8784976" cy="3240360"/>
              <a:chOff x="35496" y="2780928"/>
              <a:chExt cx="8784976" cy="3240360"/>
            </a:xfrm>
          </p:grpSpPr>
          <p:grpSp>
            <p:nvGrpSpPr>
              <p:cNvPr id="61457" name="Групувати 61456"/>
              <p:cNvGrpSpPr/>
              <p:nvPr/>
            </p:nvGrpSpPr>
            <p:grpSpPr>
              <a:xfrm>
                <a:off x="35496" y="2780928"/>
                <a:ext cx="8784976" cy="3038674"/>
                <a:chOff x="35496" y="2046510"/>
                <a:chExt cx="8784976" cy="3038674"/>
              </a:xfrm>
            </p:grpSpPr>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solidFill>
                      <a:srgbClr val="FF0000"/>
                    </a:solidFill>
                  </a:rPr>
                  <a:t>5</a:t>
                </a:r>
                <a:endParaRPr lang="ru-RU" b="1" dirty="0">
                  <a:solidFill>
                    <a:srgbClr val="FF0000"/>
                  </a:solidFill>
                </a:endParaRPr>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4" name="Пряма зі стрілкою 133"/>
              <p:cNvCxnSpPr>
                <a:stCxn id="23" idx="5"/>
                <a:endCxn id="31" idx="0"/>
              </p:cNvCxnSpPr>
              <p:nvPr/>
            </p:nvCxnSpPr>
            <p:spPr bwMode="auto">
              <a:xfrm>
                <a:off x="400467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5" name="Пряма зі стрілкою 134"/>
              <p:cNvCxnSpPr>
                <a:stCxn id="30" idx="7"/>
                <a:endCxn id="23" idx="4"/>
              </p:cNvCxnSpPr>
              <p:nvPr/>
            </p:nvCxnSpPr>
            <p:spPr bwMode="auto">
              <a:xfrm flipV="1">
                <a:off x="364463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6" name="Пряма зі стрілкою 135"/>
              <p:cNvCxnSpPr>
                <a:stCxn id="31" idx="1"/>
                <a:endCxn id="23" idx="4"/>
              </p:cNvCxnSpPr>
              <p:nvPr/>
            </p:nvCxnSpPr>
            <p:spPr bwMode="auto">
              <a:xfrm flipH="1" flipV="1">
                <a:off x="385192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7" name="Пряма зі стрілкою 136"/>
              <p:cNvCxnSpPr>
                <a:stCxn id="17" idx="5"/>
                <a:endCxn id="22" idx="0"/>
              </p:cNvCxnSpPr>
              <p:nvPr/>
            </p:nvCxnSpPr>
            <p:spPr bwMode="auto">
              <a:xfrm>
                <a:off x="472475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8" name="Пряма зі стрілкою 137"/>
              <p:cNvCxnSpPr>
                <a:stCxn id="22" idx="3"/>
                <a:endCxn id="32" idx="0"/>
              </p:cNvCxnSpPr>
              <p:nvPr/>
            </p:nvCxnSpPr>
            <p:spPr bwMode="auto">
              <a:xfrm flipH="1">
                <a:off x="493204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9" name="Пряма зі стрілкою 138"/>
              <p:cNvCxnSpPr>
                <a:stCxn id="32" idx="7"/>
                <a:endCxn id="22" idx="4"/>
              </p:cNvCxnSpPr>
              <p:nvPr/>
            </p:nvCxnSpPr>
            <p:spPr bwMode="auto">
              <a:xfrm flipV="1">
                <a:off x="508479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0" name="Пряма зі стрілкою 139"/>
              <p:cNvCxnSpPr>
                <a:stCxn id="22" idx="1"/>
                <a:endCxn id="17" idx="4"/>
              </p:cNvCxnSpPr>
              <p:nvPr/>
            </p:nvCxnSpPr>
            <p:spPr bwMode="auto">
              <a:xfrm flipH="1" flipV="1">
                <a:off x="457200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1" name="Пряма зі стрілкою 140"/>
              <p:cNvCxnSpPr>
                <a:stCxn id="22" idx="5"/>
                <a:endCxn id="33" idx="0"/>
              </p:cNvCxnSpPr>
              <p:nvPr/>
            </p:nvCxnSpPr>
            <p:spPr bwMode="auto">
              <a:xfrm>
                <a:off x="544483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2" name="Пряма зі стрілкою 141"/>
              <p:cNvCxnSpPr>
                <a:stCxn id="33" idx="1"/>
                <a:endCxn id="22" idx="4"/>
              </p:cNvCxnSpPr>
              <p:nvPr/>
            </p:nvCxnSpPr>
            <p:spPr bwMode="auto">
              <a:xfrm flipH="1" flipV="1">
                <a:off x="529208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cxnSp>
            <p:nvCxnSpPr>
              <p:cNvPr id="158" name="Пряма зі стрілкою 157"/>
              <p:cNvCxnSpPr>
                <a:stCxn id="23" idx="7"/>
                <a:endCxn id="17" idx="4"/>
              </p:cNvCxnSpPr>
              <p:nvPr/>
            </p:nvCxnSpPr>
            <p:spPr bwMode="auto">
              <a:xfrm flipV="1">
                <a:off x="400467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43" name="TextBox 142"/>
              <p:cNvSpPr txBox="1"/>
              <p:nvPr/>
            </p:nvSpPr>
            <p:spPr>
              <a:xfrm>
                <a:off x="3657382" y="4653136"/>
                <a:ext cx="338554" cy="461665"/>
              </a:xfrm>
              <a:prstGeom prst="rect">
                <a:avLst/>
              </a:prstGeom>
              <a:noFill/>
            </p:spPr>
            <p:txBody>
              <a:bodyPr wrap="none" rtlCol="0">
                <a:spAutoFit/>
              </a:bodyPr>
              <a:lstStyle/>
              <a:p>
                <a:r>
                  <a:rPr lang="en-US" b="1" dirty="0" smtClean="0"/>
                  <a:t>8</a:t>
                </a:r>
                <a:endParaRPr lang="ru-RU" b="1" dirty="0"/>
              </a:p>
            </p:txBody>
          </p:sp>
          <p:sp>
            <p:nvSpPr>
              <p:cNvPr id="144" name="TextBox 143"/>
              <p:cNvSpPr txBox="1"/>
              <p:nvPr/>
            </p:nvSpPr>
            <p:spPr>
              <a:xfrm>
                <a:off x="4377462" y="3933056"/>
                <a:ext cx="338554" cy="461665"/>
              </a:xfrm>
              <a:prstGeom prst="rect">
                <a:avLst/>
              </a:prstGeom>
              <a:noFill/>
            </p:spPr>
            <p:txBody>
              <a:bodyPr wrap="none" rtlCol="0">
                <a:spAutoFit/>
              </a:bodyPr>
              <a:lstStyle/>
              <a:p>
                <a:r>
                  <a:rPr lang="en-US" b="1" dirty="0" smtClean="0"/>
                  <a:t>5</a:t>
                </a:r>
                <a:endParaRPr lang="ru-RU" b="1" dirty="0"/>
              </a:p>
            </p:txBody>
          </p:sp>
          <p:sp>
            <p:nvSpPr>
              <p:cNvPr id="146" name="TextBox 145"/>
              <p:cNvSpPr txBox="1"/>
              <p:nvPr/>
            </p:nvSpPr>
            <p:spPr>
              <a:xfrm>
                <a:off x="5097542" y="4653136"/>
                <a:ext cx="338554" cy="461665"/>
              </a:xfrm>
              <a:prstGeom prst="rect">
                <a:avLst/>
              </a:prstGeom>
              <a:noFill/>
            </p:spPr>
            <p:txBody>
              <a:bodyPr wrap="none" rtlCol="0">
                <a:spAutoFit/>
              </a:bodyPr>
              <a:lstStyle/>
              <a:p>
                <a:r>
                  <a:rPr lang="en-US" b="1" dirty="0" smtClean="0"/>
                  <a:t>5</a:t>
                </a:r>
                <a:endParaRPr lang="ru-RU" b="1" dirty="0"/>
              </a:p>
            </p:txBody>
          </p:sp>
          <p:cxnSp>
            <p:nvCxnSpPr>
              <p:cNvPr id="147" name="Пряма зі стрілкою 146"/>
              <p:cNvCxnSpPr/>
              <p:nvPr/>
            </p:nvCxnSpPr>
            <p:spPr bwMode="auto">
              <a:xfrm flipV="1">
                <a:off x="4464726" y="3621956"/>
                <a:ext cx="0" cy="325438"/>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8" name="Пряма зі стрілкою 147"/>
              <p:cNvCxnSpPr>
                <a:stCxn id="18" idx="3"/>
                <a:endCxn id="21" idx="0"/>
              </p:cNvCxnSpPr>
              <p:nvPr/>
            </p:nvCxnSpPr>
            <p:spPr bwMode="auto">
              <a:xfrm flipH="1">
                <a:off x="673224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9" name="Пряма зі стрілкою 148"/>
              <p:cNvCxnSpPr>
                <a:stCxn id="21" idx="3"/>
                <a:endCxn id="34" idx="0"/>
              </p:cNvCxnSpPr>
              <p:nvPr/>
            </p:nvCxnSpPr>
            <p:spPr bwMode="auto">
              <a:xfrm flipH="1">
                <a:off x="637220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0" name="Пряма зі стрілкою 149"/>
              <p:cNvCxnSpPr>
                <a:stCxn id="21" idx="5"/>
              </p:cNvCxnSpPr>
              <p:nvPr/>
            </p:nvCxnSpPr>
            <p:spPr bwMode="auto">
              <a:xfrm>
                <a:off x="6884992" y="5036250"/>
                <a:ext cx="207288" cy="32168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1" name="Пряма зі стрілкою 150"/>
              <p:cNvCxnSpPr>
                <a:stCxn id="34" idx="7"/>
                <a:endCxn id="21" idx="4"/>
              </p:cNvCxnSpPr>
              <p:nvPr/>
            </p:nvCxnSpPr>
            <p:spPr bwMode="auto">
              <a:xfrm flipV="1">
                <a:off x="652495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2" name="Пряма зі стрілкою 151"/>
              <p:cNvCxnSpPr>
                <a:stCxn id="35" idx="1"/>
                <a:endCxn id="21" idx="4"/>
              </p:cNvCxnSpPr>
              <p:nvPr/>
            </p:nvCxnSpPr>
            <p:spPr bwMode="auto">
              <a:xfrm flipH="1" flipV="1">
                <a:off x="673224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3" name="Пряма зі стрілкою 152"/>
              <p:cNvCxnSpPr>
                <a:stCxn id="21" idx="7"/>
                <a:endCxn id="18" idx="4"/>
              </p:cNvCxnSpPr>
              <p:nvPr/>
            </p:nvCxnSpPr>
            <p:spPr bwMode="auto">
              <a:xfrm flipV="1">
                <a:off x="688499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4" name="Пряма зі стрілкою 153"/>
              <p:cNvCxnSpPr>
                <a:stCxn id="2" idx="5"/>
                <a:endCxn id="18" idx="2"/>
              </p:cNvCxnSpPr>
              <p:nvPr/>
            </p:nvCxnSpPr>
            <p:spPr bwMode="auto">
              <a:xfrm>
                <a:off x="4724752"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55" name="TextBox 154"/>
              <p:cNvSpPr txBox="1"/>
              <p:nvPr/>
            </p:nvSpPr>
            <p:spPr>
              <a:xfrm>
                <a:off x="6537702" y="4653136"/>
                <a:ext cx="338554" cy="461665"/>
              </a:xfrm>
              <a:prstGeom prst="rect">
                <a:avLst/>
              </a:prstGeom>
              <a:noFill/>
            </p:spPr>
            <p:txBody>
              <a:bodyPr wrap="none" rtlCol="0">
                <a:spAutoFit/>
              </a:bodyPr>
              <a:lstStyle/>
              <a:p>
                <a:r>
                  <a:rPr lang="en-US" b="1" dirty="0" smtClean="0"/>
                  <a:t>4</a:t>
                </a:r>
                <a:endParaRPr lang="ru-RU" b="1" dirty="0"/>
              </a:p>
            </p:txBody>
          </p:sp>
        </p:grpSp>
        <p:sp>
          <p:nvSpPr>
            <p:cNvPr id="156" name="TextBox 155"/>
            <p:cNvSpPr txBox="1"/>
            <p:nvPr/>
          </p:nvSpPr>
          <p:spPr>
            <a:xfrm>
              <a:off x="7257782" y="3933056"/>
              <a:ext cx="338554" cy="461665"/>
            </a:xfrm>
            <a:prstGeom prst="rect">
              <a:avLst/>
            </a:prstGeom>
            <a:noFill/>
          </p:spPr>
          <p:txBody>
            <a:bodyPr wrap="none" rtlCol="0">
              <a:spAutoFit/>
            </a:bodyPr>
            <a:lstStyle/>
            <a:p>
              <a:r>
                <a:rPr lang="en-US" b="1" dirty="0" smtClean="0">
                  <a:solidFill>
                    <a:srgbClr val="FF0000"/>
                  </a:solidFill>
                </a:rPr>
                <a:t>4</a:t>
              </a:r>
              <a:endParaRPr lang="ru-RU" b="1" dirty="0">
                <a:solidFill>
                  <a:srgbClr val="FF0000"/>
                </a:solidFill>
              </a:endParaRPr>
            </a:p>
          </p:txBody>
        </p:sp>
      </p:grpSp>
    </p:spTree>
    <p:extLst>
      <p:ext uri="{BB962C8B-B14F-4D97-AF65-F5344CB8AC3E}">
        <p14:creationId xmlns="" xmlns:p14="http://schemas.microsoft.com/office/powerpoint/2010/main" val="8727540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4294967295"/>
          </p:nvPr>
        </p:nvSpPr>
        <p:spPr>
          <a:xfrm>
            <a:off x="0" y="764704"/>
            <a:ext cx="8892480" cy="1872208"/>
          </a:xfrm>
        </p:spPr>
        <p:txBody>
          <a:bodyPr/>
          <a:lstStyle/>
          <a:p>
            <a:pPr marL="533400" indent="-533400">
              <a:lnSpc>
                <a:spcPct val="100000"/>
              </a:lnSpc>
              <a:buNone/>
            </a:pPr>
            <a:r>
              <a:rPr lang="uk-UA" sz="2400" dirty="0" smtClean="0"/>
              <a:t>	Перегляд </a:t>
            </a:r>
            <a:r>
              <a:rPr lang="uk-UA" sz="2400" dirty="0"/>
              <a:t>вузла Т і всіх його нащадків проводити не потрібно, оскільки це може тільки знизити значення вузла Р, яке вже і без того дуже низьке, щоб вплинути на значення вузла А.</a:t>
            </a:r>
            <a:r>
              <a:rPr lang="ru-RU" sz="2400" dirty="0"/>
              <a:t> </a:t>
            </a:r>
            <a:endParaRPr lang="uk-UA" sz="2400" dirty="0" smtClean="0"/>
          </a:p>
        </p:txBody>
      </p:sp>
      <p:grpSp>
        <p:nvGrpSpPr>
          <p:cNvPr id="5" name="Групувати 4"/>
          <p:cNvGrpSpPr/>
          <p:nvPr/>
        </p:nvGrpSpPr>
        <p:grpSpPr>
          <a:xfrm>
            <a:off x="35496" y="2780928"/>
            <a:ext cx="9001000" cy="3240360"/>
            <a:chOff x="35496" y="2780928"/>
            <a:chExt cx="9001000" cy="3240360"/>
          </a:xfrm>
        </p:grpSpPr>
        <p:grpSp>
          <p:nvGrpSpPr>
            <p:cNvPr id="61457" name="Групувати 61456"/>
            <p:cNvGrpSpPr/>
            <p:nvPr/>
          </p:nvGrpSpPr>
          <p:grpSpPr>
            <a:xfrm>
              <a:off x="35496" y="2780928"/>
              <a:ext cx="8784976" cy="3038674"/>
              <a:chOff x="35496" y="2046510"/>
              <a:chExt cx="8784976" cy="3038674"/>
            </a:xfrm>
          </p:grpSpPr>
          <p:sp>
            <p:nvSpPr>
              <p:cNvPr id="34" name="Овал 33"/>
              <p:cNvSpPr/>
              <p:nvPr/>
            </p:nvSpPr>
            <p:spPr bwMode="auto">
              <a:xfrm>
                <a:off x="61561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5" name="Овал 34"/>
              <p:cNvSpPr/>
              <p:nvPr/>
            </p:nvSpPr>
            <p:spPr bwMode="auto">
              <a:xfrm>
                <a:off x="68762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83" name="TextBox 82"/>
              <p:cNvSpPr txBox="1"/>
              <p:nvPr/>
            </p:nvSpPr>
            <p:spPr>
              <a:xfrm>
                <a:off x="7260860" y="2823319"/>
                <a:ext cx="356188" cy="461665"/>
              </a:xfrm>
              <a:prstGeom prst="rect">
                <a:avLst/>
              </a:prstGeom>
              <a:noFill/>
            </p:spPr>
            <p:txBody>
              <a:bodyPr wrap="none" rtlCol="0">
                <a:spAutoFit/>
              </a:bodyPr>
              <a:lstStyle/>
              <a:p>
                <a:r>
                  <a:rPr lang="en-US" dirty="0" smtClean="0"/>
                  <a:t>P</a:t>
                </a:r>
                <a:endParaRPr lang="ru-RU" dirty="0"/>
              </a:p>
            </p:txBody>
          </p:sp>
          <p:sp>
            <p:nvSpPr>
              <p:cNvPr id="96" name="TextBox 95"/>
              <p:cNvSpPr txBox="1"/>
              <p:nvPr/>
            </p:nvSpPr>
            <p:spPr>
              <a:xfrm>
                <a:off x="6516216" y="3501008"/>
                <a:ext cx="407484" cy="461665"/>
              </a:xfrm>
              <a:prstGeom prst="rect">
                <a:avLst/>
              </a:prstGeom>
              <a:noFill/>
            </p:spPr>
            <p:txBody>
              <a:bodyPr wrap="none" rtlCol="0">
                <a:spAutoFit/>
              </a:bodyPr>
              <a:lstStyle/>
              <a:p>
                <a:r>
                  <a:rPr lang="en-US" dirty="0" smtClean="0"/>
                  <a:t>Q</a:t>
                </a:r>
                <a:endParaRPr lang="ru-RU" dirty="0"/>
              </a:p>
            </p:txBody>
          </p:sp>
          <p:sp>
            <p:nvSpPr>
              <p:cNvPr id="97" name="TextBox 96"/>
              <p:cNvSpPr txBox="1"/>
              <p:nvPr/>
            </p:nvSpPr>
            <p:spPr>
              <a:xfrm>
                <a:off x="6084168" y="4263479"/>
                <a:ext cx="389850" cy="461665"/>
              </a:xfrm>
              <a:prstGeom prst="rect">
                <a:avLst/>
              </a:prstGeom>
              <a:noFill/>
            </p:spPr>
            <p:txBody>
              <a:bodyPr wrap="none" rtlCol="0">
                <a:spAutoFit/>
              </a:bodyPr>
              <a:lstStyle/>
              <a:p>
                <a:r>
                  <a:rPr lang="en-US" dirty="0" smtClean="0"/>
                  <a:t>R</a:t>
                </a:r>
                <a:endParaRPr lang="ru-RU" dirty="0"/>
              </a:p>
            </p:txBody>
          </p:sp>
          <p:sp>
            <p:nvSpPr>
              <p:cNvPr id="98" name="TextBox 97"/>
              <p:cNvSpPr txBox="1"/>
              <p:nvPr/>
            </p:nvSpPr>
            <p:spPr>
              <a:xfrm>
                <a:off x="6972828" y="4263479"/>
                <a:ext cx="356188" cy="461665"/>
              </a:xfrm>
              <a:prstGeom prst="rect">
                <a:avLst/>
              </a:prstGeom>
              <a:noFill/>
            </p:spPr>
            <p:txBody>
              <a:bodyPr wrap="none" rtlCol="0">
                <a:spAutoFit/>
              </a:bodyPr>
              <a:lstStyle/>
              <a:p>
                <a:r>
                  <a:rPr lang="en-US" dirty="0" smtClean="0"/>
                  <a:t>S</a:t>
                </a:r>
                <a:endParaRPr lang="ru-RU" dirty="0"/>
              </a:p>
            </p:txBody>
          </p:sp>
          <p:sp>
            <p:nvSpPr>
              <p:cNvPr id="110" name="TextBox 109"/>
              <p:cNvSpPr txBox="1"/>
              <p:nvPr/>
            </p:nvSpPr>
            <p:spPr>
              <a:xfrm>
                <a:off x="6198374" y="4623519"/>
                <a:ext cx="338554" cy="461665"/>
              </a:xfrm>
              <a:prstGeom prst="rect">
                <a:avLst/>
              </a:prstGeom>
              <a:noFill/>
            </p:spPr>
            <p:txBody>
              <a:bodyPr wrap="none" rtlCol="0">
                <a:spAutoFit/>
              </a:bodyPr>
              <a:lstStyle/>
              <a:p>
                <a:r>
                  <a:rPr lang="en-US" dirty="0" smtClean="0"/>
                  <a:t>3</a:t>
                </a:r>
                <a:endParaRPr lang="ru-RU" dirty="0"/>
              </a:p>
            </p:txBody>
          </p:sp>
          <p:sp>
            <p:nvSpPr>
              <p:cNvPr id="111" name="TextBox 110"/>
              <p:cNvSpPr txBox="1"/>
              <p:nvPr/>
            </p:nvSpPr>
            <p:spPr>
              <a:xfrm>
                <a:off x="6952116" y="4623519"/>
                <a:ext cx="338554" cy="461665"/>
              </a:xfrm>
              <a:prstGeom prst="rect">
                <a:avLst/>
              </a:prstGeom>
              <a:noFill/>
            </p:spPr>
            <p:txBody>
              <a:bodyPr wrap="none" rtlCol="0">
                <a:spAutoFit/>
              </a:bodyPr>
              <a:lstStyle/>
              <a:p>
                <a:r>
                  <a:rPr lang="en-US" dirty="0" smtClean="0"/>
                  <a:t>4</a:t>
                </a:r>
                <a:endParaRPr lang="ru-RU" dirty="0"/>
              </a:p>
            </p:txBody>
          </p:sp>
          <p:sp>
            <p:nvSpPr>
              <p:cNvPr id="25" name="Овал 24"/>
              <p:cNvSpPr/>
              <p:nvPr/>
            </p:nvSpPr>
            <p:spPr bwMode="auto">
              <a:xfrm>
                <a:off x="7555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0" name="Овал 29"/>
              <p:cNvSpPr/>
              <p:nvPr/>
            </p:nvSpPr>
            <p:spPr bwMode="auto">
              <a:xfrm>
                <a:off x="327585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1" name="Овал 30"/>
              <p:cNvSpPr/>
              <p:nvPr/>
            </p:nvSpPr>
            <p:spPr bwMode="auto">
              <a:xfrm>
                <a:off x="39959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2" name="Овал 31"/>
              <p:cNvSpPr/>
              <p:nvPr/>
            </p:nvSpPr>
            <p:spPr bwMode="auto">
              <a:xfrm>
                <a:off x="47160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3" name="Овал 32"/>
              <p:cNvSpPr/>
              <p:nvPr/>
            </p:nvSpPr>
            <p:spPr bwMode="auto">
              <a:xfrm>
                <a:off x="54360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95" name="TextBox 94"/>
              <p:cNvSpPr txBox="1"/>
              <p:nvPr/>
            </p:nvSpPr>
            <p:spPr>
              <a:xfrm>
                <a:off x="5532668" y="4263479"/>
                <a:ext cx="407484" cy="461665"/>
              </a:xfrm>
              <a:prstGeom prst="rect">
                <a:avLst/>
              </a:prstGeom>
              <a:noFill/>
            </p:spPr>
            <p:txBody>
              <a:bodyPr wrap="none" rtlCol="0">
                <a:spAutoFit/>
              </a:bodyPr>
              <a:lstStyle/>
              <a:p>
                <a:r>
                  <a:rPr lang="en-US" dirty="0" smtClean="0"/>
                  <a:t>O</a:t>
                </a:r>
                <a:endParaRPr lang="ru-RU" dirty="0"/>
              </a:p>
            </p:txBody>
          </p:sp>
          <p:sp>
            <p:nvSpPr>
              <p:cNvPr id="109" name="TextBox 108"/>
              <p:cNvSpPr txBox="1"/>
              <p:nvPr/>
            </p:nvSpPr>
            <p:spPr>
              <a:xfrm>
                <a:off x="5457582" y="4623519"/>
                <a:ext cx="338554" cy="461665"/>
              </a:xfrm>
              <a:prstGeom prst="rect">
                <a:avLst/>
              </a:prstGeom>
              <a:noFill/>
            </p:spPr>
            <p:txBody>
              <a:bodyPr wrap="none" rtlCol="0">
                <a:spAutoFit/>
              </a:bodyPr>
              <a:lstStyle/>
              <a:p>
                <a:r>
                  <a:rPr lang="en-US" dirty="0" smtClean="0"/>
                  <a:t>2</a:t>
                </a:r>
                <a:endParaRPr lang="ru-RU" dirty="0"/>
              </a:p>
            </p:txBody>
          </p:sp>
          <p:sp>
            <p:nvSpPr>
              <p:cNvPr id="94" name="TextBox 93"/>
              <p:cNvSpPr txBox="1"/>
              <p:nvPr/>
            </p:nvSpPr>
            <p:spPr>
              <a:xfrm>
                <a:off x="4644008" y="4263479"/>
                <a:ext cx="407484" cy="461665"/>
              </a:xfrm>
              <a:prstGeom prst="rect">
                <a:avLst/>
              </a:prstGeom>
              <a:noFill/>
            </p:spPr>
            <p:txBody>
              <a:bodyPr wrap="none" rtlCol="0">
                <a:spAutoFit/>
              </a:bodyPr>
              <a:lstStyle/>
              <a:p>
                <a:r>
                  <a:rPr lang="en-US" dirty="0" smtClean="0"/>
                  <a:t>N</a:t>
                </a:r>
                <a:endParaRPr lang="ru-RU" dirty="0"/>
              </a:p>
            </p:txBody>
          </p:sp>
          <p:sp>
            <p:nvSpPr>
              <p:cNvPr id="108" name="TextBox 107"/>
              <p:cNvSpPr txBox="1"/>
              <p:nvPr/>
            </p:nvSpPr>
            <p:spPr>
              <a:xfrm>
                <a:off x="4740580" y="4623519"/>
                <a:ext cx="338554" cy="461665"/>
              </a:xfrm>
              <a:prstGeom prst="rect">
                <a:avLst/>
              </a:prstGeom>
              <a:noFill/>
            </p:spPr>
            <p:txBody>
              <a:bodyPr wrap="none" rtlCol="0">
                <a:spAutoFit/>
              </a:bodyPr>
              <a:lstStyle/>
              <a:p>
                <a:r>
                  <a:rPr lang="en-US" dirty="0" smtClean="0"/>
                  <a:t>5</a:t>
                </a:r>
                <a:endParaRPr lang="ru-RU" dirty="0"/>
              </a:p>
            </p:txBody>
          </p:sp>
          <p:sp>
            <p:nvSpPr>
              <p:cNvPr id="92" name="TextBox 91"/>
              <p:cNvSpPr txBox="1"/>
              <p:nvPr/>
            </p:nvSpPr>
            <p:spPr>
              <a:xfrm>
                <a:off x="4092508" y="4263479"/>
                <a:ext cx="372218" cy="461665"/>
              </a:xfrm>
              <a:prstGeom prst="rect">
                <a:avLst/>
              </a:prstGeom>
              <a:noFill/>
            </p:spPr>
            <p:txBody>
              <a:bodyPr wrap="none" rtlCol="0">
                <a:spAutoFit/>
              </a:bodyPr>
              <a:lstStyle/>
              <a:p>
                <a:r>
                  <a:rPr lang="en-US" dirty="0" smtClean="0"/>
                  <a:t>L</a:t>
                </a:r>
                <a:endParaRPr lang="ru-RU" dirty="0"/>
              </a:p>
            </p:txBody>
          </p:sp>
          <p:sp>
            <p:nvSpPr>
              <p:cNvPr id="107" name="TextBox 106"/>
              <p:cNvSpPr txBox="1"/>
              <p:nvPr/>
            </p:nvSpPr>
            <p:spPr>
              <a:xfrm>
                <a:off x="4055766" y="4623519"/>
                <a:ext cx="338554" cy="461665"/>
              </a:xfrm>
              <a:prstGeom prst="rect">
                <a:avLst/>
              </a:prstGeom>
              <a:noFill/>
            </p:spPr>
            <p:txBody>
              <a:bodyPr wrap="none" rtlCol="0">
                <a:spAutoFit/>
              </a:bodyPr>
              <a:lstStyle/>
              <a:p>
                <a:r>
                  <a:rPr lang="en-US" dirty="0" smtClean="0"/>
                  <a:t>3</a:t>
                </a:r>
                <a:endParaRPr lang="ru-RU" dirty="0"/>
              </a:p>
            </p:txBody>
          </p:sp>
          <p:sp>
            <p:nvSpPr>
              <p:cNvPr id="91" name="TextBox 90"/>
              <p:cNvSpPr txBox="1"/>
              <p:nvPr/>
            </p:nvSpPr>
            <p:spPr>
              <a:xfrm>
                <a:off x="3203848" y="4263479"/>
                <a:ext cx="407484" cy="461665"/>
              </a:xfrm>
              <a:prstGeom prst="rect">
                <a:avLst/>
              </a:prstGeom>
              <a:noFill/>
            </p:spPr>
            <p:txBody>
              <a:bodyPr wrap="none" rtlCol="0">
                <a:spAutoFit/>
              </a:bodyPr>
              <a:lstStyle/>
              <a:p>
                <a:r>
                  <a:rPr lang="en-US" dirty="0" smtClean="0"/>
                  <a:t>K</a:t>
                </a:r>
                <a:endParaRPr lang="ru-RU" dirty="0"/>
              </a:p>
            </p:txBody>
          </p:sp>
          <p:sp>
            <p:nvSpPr>
              <p:cNvPr id="106" name="TextBox 105"/>
              <p:cNvSpPr txBox="1"/>
              <p:nvPr/>
            </p:nvSpPr>
            <p:spPr>
              <a:xfrm>
                <a:off x="3300420" y="4623519"/>
                <a:ext cx="338554" cy="461665"/>
              </a:xfrm>
              <a:prstGeom prst="rect">
                <a:avLst/>
              </a:prstGeom>
              <a:noFill/>
            </p:spPr>
            <p:txBody>
              <a:bodyPr wrap="none" rtlCol="0">
                <a:spAutoFit/>
              </a:bodyPr>
              <a:lstStyle/>
              <a:p>
                <a:r>
                  <a:rPr lang="en-US" dirty="0" smtClean="0"/>
                  <a:t>8</a:t>
                </a:r>
                <a:endParaRPr lang="ru-RU" dirty="0"/>
              </a:p>
            </p:txBody>
          </p:sp>
          <p:sp>
            <p:nvSpPr>
              <p:cNvPr id="27" name="Овал 26"/>
              <p:cNvSpPr/>
              <p:nvPr/>
            </p:nvSpPr>
            <p:spPr bwMode="auto">
              <a:xfrm>
                <a:off x="11156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3" name="TextBox 102"/>
              <p:cNvSpPr txBox="1"/>
              <p:nvPr/>
            </p:nvSpPr>
            <p:spPr>
              <a:xfrm>
                <a:off x="1175446" y="4623519"/>
                <a:ext cx="338554" cy="461665"/>
              </a:xfrm>
              <a:prstGeom prst="rect">
                <a:avLst/>
              </a:prstGeom>
              <a:noFill/>
            </p:spPr>
            <p:txBody>
              <a:bodyPr wrap="none" rtlCol="0">
                <a:spAutoFit/>
              </a:bodyPr>
              <a:lstStyle/>
              <a:p>
                <a:r>
                  <a:rPr lang="en-US" dirty="0" smtClean="0"/>
                  <a:t>1</a:t>
                </a:r>
                <a:endParaRPr lang="ru-RU" dirty="0"/>
              </a:p>
            </p:txBody>
          </p:sp>
          <p:sp>
            <p:nvSpPr>
              <p:cNvPr id="26" name="Овал 25"/>
              <p:cNvSpPr/>
              <p:nvPr/>
            </p:nvSpPr>
            <p:spPr bwMode="auto">
              <a:xfrm>
                <a:off x="3955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02" name="TextBox 101"/>
              <p:cNvSpPr txBox="1"/>
              <p:nvPr/>
            </p:nvSpPr>
            <p:spPr>
              <a:xfrm>
                <a:off x="420100" y="4623519"/>
                <a:ext cx="338554" cy="461665"/>
              </a:xfrm>
              <a:prstGeom prst="rect">
                <a:avLst/>
              </a:prstGeom>
              <a:noFill/>
            </p:spPr>
            <p:txBody>
              <a:bodyPr wrap="none" rtlCol="0">
                <a:spAutoFit/>
              </a:bodyPr>
              <a:lstStyle/>
              <a:p>
                <a:r>
                  <a:rPr lang="en-US" dirty="0" smtClean="0"/>
                  <a:t>2</a:t>
                </a:r>
                <a:endParaRPr lang="ru-RU" dirty="0"/>
              </a:p>
            </p:txBody>
          </p:sp>
          <p:sp>
            <p:nvSpPr>
              <p:cNvPr id="2" name="Овал 1"/>
              <p:cNvSpPr/>
              <p:nvPr/>
            </p:nvSpPr>
            <p:spPr bwMode="auto">
              <a:xfrm>
                <a:off x="4355976" y="2455490"/>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7" name="Овал 16"/>
              <p:cNvSpPr/>
              <p:nvPr/>
            </p:nvSpPr>
            <p:spPr bwMode="auto">
              <a:xfrm>
                <a:off x="435597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8" name="Овал 17"/>
              <p:cNvSpPr/>
              <p:nvPr/>
            </p:nvSpPr>
            <p:spPr bwMode="auto">
              <a:xfrm>
                <a:off x="723629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19" name="Овал 18"/>
              <p:cNvSpPr/>
              <p:nvPr/>
            </p:nvSpPr>
            <p:spPr bwMode="auto">
              <a:xfrm>
                <a:off x="1475656" y="321297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0" name="Овал 19"/>
              <p:cNvSpPr/>
              <p:nvPr/>
            </p:nvSpPr>
            <p:spPr bwMode="auto">
              <a:xfrm>
                <a:off x="795637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1" name="Овал 20"/>
              <p:cNvSpPr/>
              <p:nvPr/>
            </p:nvSpPr>
            <p:spPr bwMode="auto">
              <a:xfrm>
                <a:off x="651621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2" name="Овал 21"/>
              <p:cNvSpPr/>
              <p:nvPr/>
            </p:nvSpPr>
            <p:spPr bwMode="auto">
              <a:xfrm>
                <a:off x="507605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3" name="Овал 22"/>
              <p:cNvSpPr/>
              <p:nvPr/>
            </p:nvSpPr>
            <p:spPr bwMode="auto">
              <a:xfrm>
                <a:off x="363589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4" name="Овал 23"/>
              <p:cNvSpPr/>
              <p:nvPr/>
            </p:nvSpPr>
            <p:spPr bwMode="auto">
              <a:xfrm>
                <a:off x="2195736" y="393305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8" name="Овал 27"/>
              <p:cNvSpPr/>
              <p:nvPr/>
            </p:nvSpPr>
            <p:spPr bwMode="auto">
              <a:xfrm>
                <a:off x="183569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29" name="Овал 28"/>
              <p:cNvSpPr/>
              <p:nvPr/>
            </p:nvSpPr>
            <p:spPr bwMode="auto">
              <a:xfrm>
                <a:off x="255577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6" name="Овал 35"/>
              <p:cNvSpPr/>
              <p:nvPr/>
            </p:nvSpPr>
            <p:spPr bwMode="auto">
              <a:xfrm>
                <a:off x="759633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sp>
            <p:nvSpPr>
              <p:cNvPr id="37" name="Овал 36"/>
              <p:cNvSpPr/>
              <p:nvPr/>
            </p:nvSpPr>
            <p:spPr bwMode="auto">
              <a:xfrm>
                <a:off x="8316416" y="4653136"/>
                <a:ext cx="432048" cy="432048"/>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4" name="Пряма сполучна лінія 3"/>
              <p:cNvCxnSpPr>
                <a:stCxn id="19" idx="6"/>
                <a:endCxn id="2" idx="3"/>
              </p:cNvCxnSpPr>
              <p:nvPr/>
            </p:nvCxnSpPr>
            <p:spPr bwMode="auto">
              <a:xfrm flipV="1">
                <a:off x="1907704"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 name="Пряма сполучна лінія 5"/>
              <p:cNvCxnSpPr>
                <a:stCxn id="2" idx="4"/>
                <a:endCxn id="17" idx="0"/>
              </p:cNvCxnSpPr>
              <p:nvPr/>
            </p:nvCxnSpPr>
            <p:spPr bwMode="auto">
              <a:xfrm>
                <a:off x="4572000" y="2887538"/>
                <a:ext cx="0" cy="32543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8" name="Пряма сполучна лінія 7"/>
              <p:cNvCxnSpPr>
                <a:stCxn id="2" idx="5"/>
                <a:endCxn id="18" idx="2"/>
              </p:cNvCxnSpPr>
              <p:nvPr/>
            </p:nvCxnSpPr>
            <p:spPr bwMode="auto">
              <a:xfrm>
                <a:off x="4724752" y="2824266"/>
                <a:ext cx="2511544" cy="60473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Пряма сполучна лінія 9"/>
              <p:cNvCxnSpPr>
                <a:stCxn id="19" idx="3"/>
                <a:endCxn id="25" idx="0"/>
              </p:cNvCxnSpPr>
              <p:nvPr/>
            </p:nvCxnSpPr>
            <p:spPr bwMode="auto">
              <a:xfrm flipH="1">
                <a:off x="97160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2" name="Пряма сполучна лінія 11"/>
              <p:cNvCxnSpPr>
                <a:stCxn id="19" idx="5"/>
                <a:endCxn id="24" idx="0"/>
              </p:cNvCxnSpPr>
              <p:nvPr/>
            </p:nvCxnSpPr>
            <p:spPr bwMode="auto">
              <a:xfrm>
                <a:off x="184443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Пряма сполучна лінія 13"/>
              <p:cNvCxnSpPr>
                <a:stCxn id="17" idx="3"/>
                <a:endCxn id="23" idx="0"/>
              </p:cNvCxnSpPr>
              <p:nvPr/>
            </p:nvCxnSpPr>
            <p:spPr bwMode="auto">
              <a:xfrm flipH="1">
                <a:off x="385192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Пряма сполучна лінія 15"/>
              <p:cNvCxnSpPr>
                <a:stCxn id="17" idx="5"/>
                <a:endCxn id="22" idx="0"/>
              </p:cNvCxnSpPr>
              <p:nvPr/>
            </p:nvCxnSpPr>
            <p:spPr bwMode="auto">
              <a:xfrm>
                <a:off x="472475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9" name="Пряма сполучна лінія 38"/>
              <p:cNvCxnSpPr>
                <a:stCxn id="18" idx="3"/>
                <a:endCxn id="21" idx="0"/>
              </p:cNvCxnSpPr>
              <p:nvPr/>
            </p:nvCxnSpPr>
            <p:spPr bwMode="auto">
              <a:xfrm flipH="1">
                <a:off x="6732240"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1" name="Пряма сполучна лінія 40"/>
              <p:cNvCxnSpPr>
                <a:stCxn id="18" idx="5"/>
                <a:endCxn id="20" idx="0"/>
              </p:cNvCxnSpPr>
              <p:nvPr/>
            </p:nvCxnSpPr>
            <p:spPr bwMode="auto">
              <a:xfrm>
                <a:off x="7605072" y="3581752"/>
                <a:ext cx="56732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3" name="Пряма сполучна лінія 42"/>
              <p:cNvCxnSpPr>
                <a:stCxn id="25" idx="3"/>
                <a:endCxn id="26" idx="0"/>
              </p:cNvCxnSpPr>
              <p:nvPr/>
            </p:nvCxnSpPr>
            <p:spPr bwMode="auto">
              <a:xfrm flipH="1">
                <a:off x="6115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5" name="Пряма сполучна лінія 44"/>
              <p:cNvCxnSpPr>
                <a:stCxn id="25" idx="5"/>
                <a:endCxn id="27" idx="0"/>
              </p:cNvCxnSpPr>
              <p:nvPr/>
            </p:nvCxnSpPr>
            <p:spPr bwMode="auto">
              <a:xfrm>
                <a:off x="11243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7" name="Пряма сполучна лінія 46"/>
              <p:cNvCxnSpPr>
                <a:stCxn id="24" idx="3"/>
                <a:endCxn id="28" idx="0"/>
              </p:cNvCxnSpPr>
              <p:nvPr/>
            </p:nvCxnSpPr>
            <p:spPr bwMode="auto">
              <a:xfrm flipH="1">
                <a:off x="205172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9" name="Пряма сполучна лінія 48"/>
              <p:cNvCxnSpPr>
                <a:stCxn id="24" idx="5"/>
                <a:endCxn id="29" idx="0"/>
              </p:cNvCxnSpPr>
              <p:nvPr/>
            </p:nvCxnSpPr>
            <p:spPr bwMode="auto">
              <a:xfrm>
                <a:off x="256451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Пряма сполучна лінія 50"/>
              <p:cNvCxnSpPr>
                <a:stCxn id="23" idx="3"/>
                <a:endCxn id="30" idx="0"/>
              </p:cNvCxnSpPr>
              <p:nvPr/>
            </p:nvCxnSpPr>
            <p:spPr bwMode="auto">
              <a:xfrm flipH="1">
                <a:off x="349188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Пряма сполучна лінія 52"/>
              <p:cNvCxnSpPr>
                <a:stCxn id="23" idx="5"/>
                <a:endCxn id="31" idx="0"/>
              </p:cNvCxnSpPr>
              <p:nvPr/>
            </p:nvCxnSpPr>
            <p:spPr bwMode="auto">
              <a:xfrm>
                <a:off x="400467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5" name="Пряма сполучна лінія 54"/>
              <p:cNvCxnSpPr>
                <a:stCxn id="22" idx="3"/>
                <a:endCxn id="32" idx="0"/>
              </p:cNvCxnSpPr>
              <p:nvPr/>
            </p:nvCxnSpPr>
            <p:spPr bwMode="auto">
              <a:xfrm flipH="1">
                <a:off x="493204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Пряма сполучна лінія 56"/>
              <p:cNvCxnSpPr>
                <a:stCxn id="22" idx="5"/>
                <a:endCxn id="33" idx="0"/>
              </p:cNvCxnSpPr>
              <p:nvPr/>
            </p:nvCxnSpPr>
            <p:spPr bwMode="auto">
              <a:xfrm>
                <a:off x="544483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Пряма сполучна лінія 58"/>
              <p:cNvCxnSpPr>
                <a:stCxn id="21" idx="3"/>
                <a:endCxn id="34" idx="0"/>
              </p:cNvCxnSpPr>
              <p:nvPr/>
            </p:nvCxnSpPr>
            <p:spPr bwMode="auto">
              <a:xfrm flipH="1">
                <a:off x="637220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Пряма сполучна лінія 60"/>
              <p:cNvCxnSpPr>
                <a:stCxn id="21" idx="5"/>
                <a:endCxn id="35" idx="0"/>
              </p:cNvCxnSpPr>
              <p:nvPr/>
            </p:nvCxnSpPr>
            <p:spPr bwMode="auto">
              <a:xfrm>
                <a:off x="688499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Пряма сполучна лінія 62"/>
              <p:cNvCxnSpPr>
                <a:stCxn id="20" idx="3"/>
                <a:endCxn id="36" idx="0"/>
              </p:cNvCxnSpPr>
              <p:nvPr/>
            </p:nvCxnSpPr>
            <p:spPr bwMode="auto">
              <a:xfrm flipH="1">
                <a:off x="7812360"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441" name="Пряма сполучна лінія 61440"/>
              <p:cNvCxnSpPr>
                <a:stCxn id="20" idx="5"/>
                <a:endCxn id="37" idx="0"/>
              </p:cNvCxnSpPr>
              <p:nvPr/>
            </p:nvCxnSpPr>
            <p:spPr bwMode="auto">
              <a:xfrm>
                <a:off x="8325152" y="4301832"/>
                <a:ext cx="207288" cy="3513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1456" name="TextBox 61455"/>
              <p:cNvSpPr txBox="1"/>
              <p:nvPr/>
            </p:nvSpPr>
            <p:spPr>
              <a:xfrm>
                <a:off x="4382888" y="2046510"/>
                <a:ext cx="407484" cy="461665"/>
              </a:xfrm>
              <a:prstGeom prst="rect">
                <a:avLst/>
              </a:prstGeom>
              <a:noFill/>
            </p:spPr>
            <p:txBody>
              <a:bodyPr wrap="none" rtlCol="0">
                <a:spAutoFit/>
              </a:bodyPr>
              <a:lstStyle/>
              <a:p>
                <a:r>
                  <a:rPr lang="en-US" dirty="0" smtClean="0"/>
                  <a:t>A</a:t>
                </a:r>
                <a:endParaRPr lang="ru-RU" dirty="0"/>
              </a:p>
            </p:txBody>
          </p:sp>
          <p:sp>
            <p:nvSpPr>
              <p:cNvPr id="81" name="TextBox 80"/>
              <p:cNvSpPr txBox="1"/>
              <p:nvPr/>
            </p:nvSpPr>
            <p:spPr>
              <a:xfrm>
                <a:off x="1475656" y="2823319"/>
                <a:ext cx="389850" cy="461665"/>
              </a:xfrm>
              <a:prstGeom prst="rect">
                <a:avLst/>
              </a:prstGeom>
              <a:noFill/>
            </p:spPr>
            <p:txBody>
              <a:bodyPr wrap="none" rtlCol="0">
                <a:spAutoFit/>
              </a:bodyPr>
              <a:lstStyle/>
              <a:p>
                <a:r>
                  <a:rPr lang="en-US" dirty="0" smtClean="0"/>
                  <a:t>B</a:t>
                </a:r>
                <a:endParaRPr lang="ru-RU" dirty="0"/>
              </a:p>
            </p:txBody>
          </p:sp>
          <p:sp>
            <p:nvSpPr>
              <p:cNvPr id="82" name="TextBox 81"/>
              <p:cNvSpPr txBox="1"/>
              <p:nvPr/>
            </p:nvSpPr>
            <p:spPr>
              <a:xfrm>
                <a:off x="4535288" y="2823319"/>
                <a:ext cx="287258" cy="461665"/>
              </a:xfrm>
              <a:prstGeom prst="rect">
                <a:avLst/>
              </a:prstGeom>
              <a:noFill/>
            </p:spPr>
            <p:txBody>
              <a:bodyPr wrap="none" rtlCol="0">
                <a:spAutoFit/>
              </a:bodyPr>
              <a:lstStyle/>
              <a:p>
                <a:r>
                  <a:rPr lang="en-US" dirty="0" smtClean="0"/>
                  <a:t>I</a:t>
                </a:r>
                <a:endParaRPr lang="ru-RU" dirty="0"/>
              </a:p>
            </p:txBody>
          </p:sp>
          <p:sp>
            <p:nvSpPr>
              <p:cNvPr id="84" name="TextBox 83"/>
              <p:cNvSpPr txBox="1"/>
              <p:nvPr/>
            </p:nvSpPr>
            <p:spPr>
              <a:xfrm>
                <a:off x="755576" y="3501008"/>
                <a:ext cx="389850" cy="461665"/>
              </a:xfrm>
              <a:prstGeom prst="rect">
                <a:avLst/>
              </a:prstGeom>
              <a:noFill/>
            </p:spPr>
            <p:txBody>
              <a:bodyPr wrap="none" rtlCol="0">
                <a:spAutoFit/>
              </a:bodyPr>
              <a:lstStyle/>
              <a:p>
                <a:r>
                  <a:rPr lang="en-US" dirty="0" smtClean="0"/>
                  <a:t>C</a:t>
                </a:r>
                <a:endParaRPr lang="ru-RU" dirty="0"/>
              </a:p>
            </p:txBody>
          </p:sp>
          <p:sp>
            <p:nvSpPr>
              <p:cNvPr id="85" name="TextBox 84"/>
              <p:cNvSpPr txBox="1"/>
              <p:nvPr/>
            </p:nvSpPr>
            <p:spPr>
              <a:xfrm>
                <a:off x="323528" y="4263479"/>
                <a:ext cx="407484" cy="461665"/>
              </a:xfrm>
              <a:prstGeom prst="rect">
                <a:avLst/>
              </a:prstGeom>
              <a:noFill/>
            </p:spPr>
            <p:txBody>
              <a:bodyPr wrap="none" rtlCol="0">
                <a:spAutoFit/>
              </a:bodyPr>
              <a:lstStyle/>
              <a:p>
                <a:r>
                  <a:rPr lang="en-US" dirty="0" smtClean="0"/>
                  <a:t>D</a:t>
                </a:r>
                <a:endParaRPr lang="ru-RU" dirty="0"/>
              </a:p>
            </p:txBody>
          </p:sp>
          <p:sp>
            <p:nvSpPr>
              <p:cNvPr id="86" name="TextBox 85"/>
              <p:cNvSpPr txBox="1"/>
              <p:nvPr/>
            </p:nvSpPr>
            <p:spPr>
              <a:xfrm>
                <a:off x="1212188" y="4263479"/>
                <a:ext cx="372218" cy="461665"/>
              </a:xfrm>
              <a:prstGeom prst="rect">
                <a:avLst/>
              </a:prstGeom>
              <a:noFill/>
            </p:spPr>
            <p:txBody>
              <a:bodyPr wrap="none" rtlCol="0">
                <a:spAutoFit/>
              </a:bodyPr>
              <a:lstStyle/>
              <a:p>
                <a:r>
                  <a:rPr lang="en-US" dirty="0" smtClean="0"/>
                  <a:t>E</a:t>
                </a:r>
                <a:endParaRPr lang="ru-RU" dirty="0"/>
              </a:p>
            </p:txBody>
          </p:sp>
          <p:sp>
            <p:nvSpPr>
              <p:cNvPr id="87" name="TextBox 86"/>
              <p:cNvSpPr txBox="1"/>
              <p:nvPr/>
            </p:nvSpPr>
            <p:spPr>
              <a:xfrm>
                <a:off x="2195736" y="3501008"/>
                <a:ext cx="356188" cy="461665"/>
              </a:xfrm>
              <a:prstGeom prst="rect">
                <a:avLst/>
              </a:prstGeom>
              <a:noFill/>
            </p:spPr>
            <p:txBody>
              <a:bodyPr wrap="none" rtlCol="0">
                <a:spAutoFit/>
              </a:bodyPr>
              <a:lstStyle/>
              <a:p>
                <a:r>
                  <a:rPr lang="en-US" dirty="0" smtClean="0"/>
                  <a:t>F</a:t>
                </a:r>
                <a:endParaRPr lang="ru-RU" dirty="0"/>
              </a:p>
            </p:txBody>
          </p:sp>
          <p:sp>
            <p:nvSpPr>
              <p:cNvPr id="88" name="TextBox 87"/>
              <p:cNvSpPr txBox="1"/>
              <p:nvPr/>
            </p:nvSpPr>
            <p:spPr>
              <a:xfrm>
                <a:off x="1763688" y="4263479"/>
                <a:ext cx="407484" cy="461665"/>
              </a:xfrm>
              <a:prstGeom prst="rect">
                <a:avLst/>
              </a:prstGeom>
              <a:noFill/>
            </p:spPr>
            <p:txBody>
              <a:bodyPr wrap="none" rtlCol="0">
                <a:spAutoFit/>
              </a:bodyPr>
              <a:lstStyle/>
              <a:p>
                <a:r>
                  <a:rPr lang="en-US" dirty="0" smtClean="0"/>
                  <a:t>G</a:t>
                </a:r>
                <a:endParaRPr lang="ru-RU" dirty="0"/>
              </a:p>
            </p:txBody>
          </p:sp>
          <p:sp>
            <p:nvSpPr>
              <p:cNvPr id="89" name="TextBox 88"/>
              <p:cNvSpPr txBox="1"/>
              <p:nvPr/>
            </p:nvSpPr>
            <p:spPr>
              <a:xfrm>
                <a:off x="2652348" y="4263479"/>
                <a:ext cx="407484" cy="461665"/>
              </a:xfrm>
              <a:prstGeom prst="rect">
                <a:avLst/>
              </a:prstGeom>
              <a:noFill/>
            </p:spPr>
            <p:txBody>
              <a:bodyPr wrap="none" rtlCol="0">
                <a:spAutoFit/>
              </a:bodyPr>
              <a:lstStyle/>
              <a:p>
                <a:r>
                  <a:rPr lang="en-US" dirty="0" smtClean="0"/>
                  <a:t>H</a:t>
                </a:r>
                <a:endParaRPr lang="ru-RU" dirty="0"/>
              </a:p>
            </p:txBody>
          </p:sp>
          <p:sp>
            <p:nvSpPr>
              <p:cNvPr id="90" name="TextBox 89"/>
              <p:cNvSpPr txBox="1"/>
              <p:nvPr/>
            </p:nvSpPr>
            <p:spPr>
              <a:xfrm>
                <a:off x="3635896" y="3501008"/>
                <a:ext cx="304892" cy="461665"/>
              </a:xfrm>
              <a:prstGeom prst="rect">
                <a:avLst/>
              </a:prstGeom>
              <a:noFill/>
            </p:spPr>
            <p:txBody>
              <a:bodyPr wrap="none" rtlCol="0">
                <a:spAutoFit/>
              </a:bodyPr>
              <a:lstStyle/>
              <a:p>
                <a:r>
                  <a:rPr lang="en-US" dirty="0" smtClean="0"/>
                  <a:t>J</a:t>
                </a:r>
                <a:endParaRPr lang="ru-RU" dirty="0"/>
              </a:p>
            </p:txBody>
          </p:sp>
          <p:sp>
            <p:nvSpPr>
              <p:cNvPr id="93" name="TextBox 92"/>
              <p:cNvSpPr txBox="1"/>
              <p:nvPr/>
            </p:nvSpPr>
            <p:spPr>
              <a:xfrm>
                <a:off x="5076056" y="3501008"/>
                <a:ext cx="458780" cy="461665"/>
              </a:xfrm>
              <a:prstGeom prst="rect">
                <a:avLst/>
              </a:prstGeom>
              <a:noFill/>
            </p:spPr>
            <p:txBody>
              <a:bodyPr wrap="none" rtlCol="0">
                <a:spAutoFit/>
              </a:bodyPr>
              <a:lstStyle/>
              <a:p>
                <a:r>
                  <a:rPr lang="en-US" dirty="0" smtClean="0"/>
                  <a:t>M</a:t>
                </a:r>
                <a:endParaRPr lang="ru-RU" dirty="0"/>
              </a:p>
            </p:txBody>
          </p:sp>
          <p:sp>
            <p:nvSpPr>
              <p:cNvPr id="99" name="TextBox 98"/>
              <p:cNvSpPr txBox="1"/>
              <p:nvPr/>
            </p:nvSpPr>
            <p:spPr>
              <a:xfrm>
                <a:off x="7956376" y="3501008"/>
                <a:ext cx="372218" cy="461665"/>
              </a:xfrm>
              <a:prstGeom prst="rect">
                <a:avLst/>
              </a:prstGeom>
              <a:noFill/>
            </p:spPr>
            <p:txBody>
              <a:bodyPr wrap="none" rtlCol="0">
                <a:spAutoFit/>
              </a:bodyPr>
              <a:lstStyle/>
              <a:p>
                <a:r>
                  <a:rPr lang="en-US" dirty="0" smtClean="0"/>
                  <a:t>T</a:t>
                </a:r>
                <a:endParaRPr lang="ru-RU" dirty="0"/>
              </a:p>
            </p:txBody>
          </p:sp>
          <p:sp>
            <p:nvSpPr>
              <p:cNvPr id="100" name="TextBox 99"/>
              <p:cNvSpPr txBox="1"/>
              <p:nvPr/>
            </p:nvSpPr>
            <p:spPr>
              <a:xfrm>
                <a:off x="7524328" y="4263479"/>
                <a:ext cx="407484" cy="461665"/>
              </a:xfrm>
              <a:prstGeom prst="rect">
                <a:avLst/>
              </a:prstGeom>
              <a:noFill/>
            </p:spPr>
            <p:txBody>
              <a:bodyPr wrap="none" rtlCol="0">
                <a:spAutoFit/>
              </a:bodyPr>
              <a:lstStyle/>
              <a:p>
                <a:r>
                  <a:rPr lang="en-US" dirty="0" smtClean="0"/>
                  <a:t>U</a:t>
                </a:r>
                <a:endParaRPr lang="ru-RU" dirty="0"/>
              </a:p>
            </p:txBody>
          </p:sp>
          <p:sp>
            <p:nvSpPr>
              <p:cNvPr id="101" name="TextBox 100"/>
              <p:cNvSpPr txBox="1"/>
              <p:nvPr/>
            </p:nvSpPr>
            <p:spPr>
              <a:xfrm>
                <a:off x="8412988" y="4263479"/>
                <a:ext cx="407484" cy="461665"/>
              </a:xfrm>
              <a:prstGeom prst="rect">
                <a:avLst/>
              </a:prstGeom>
              <a:noFill/>
            </p:spPr>
            <p:txBody>
              <a:bodyPr wrap="none" rtlCol="0">
                <a:spAutoFit/>
              </a:bodyPr>
              <a:lstStyle/>
              <a:p>
                <a:r>
                  <a:rPr lang="en-US" dirty="0" smtClean="0"/>
                  <a:t>V</a:t>
                </a:r>
                <a:endParaRPr lang="ru-RU" dirty="0"/>
              </a:p>
            </p:txBody>
          </p:sp>
          <p:sp>
            <p:nvSpPr>
              <p:cNvPr id="104" name="TextBox 103"/>
              <p:cNvSpPr txBox="1"/>
              <p:nvPr/>
            </p:nvSpPr>
            <p:spPr>
              <a:xfrm>
                <a:off x="1860260" y="4623519"/>
                <a:ext cx="338554" cy="461665"/>
              </a:xfrm>
              <a:prstGeom prst="rect">
                <a:avLst/>
              </a:prstGeom>
              <a:noFill/>
            </p:spPr>
            <p:txBody>
              <a:bodyPr wrap="none" rtlCol="0">
                <a:spAutoFit/>
              </a:bodyPr>
              <a:lstStyle/>
              <a:p>
                <a:r>
                  <a:rPr lang="en-US" dirty="0" smtClean="0"/>
                  <a:t>6</a:t>
                </a:r>
                <a:endParaRPr lang="ru-RU" dirty="0"/>
              </a:p>
            </p:txBody>
          </p:sp>
          <p:sp>
            <p:nvSpPr>
              <p:cNvPr id="105" name="TextBox 104"/>
              <p:cNvSpPr txBox="1"/>
              <p:nvPr/>
            </p:nvSpPr>
            <p:spPr>
              <a:xfrm>
                <a:off x="2555776" y="4623519"/>
                <a:ext cx="338554" cy="461665"/>
              </a:xfrm>
              <a:prstGeom prst="rect">
                <a:avLst/>
              </a:prstGeom>
              <a:noFill/>
            </p:spPr>
            <p:txBody>
              <a:bodyPr wrap="none" rtlCol="0">
                <a:spAutoFit/>
              </a:bodyPr>
              <a:lstStyle/>
              <a:p>
                <a:r>
                  <a:rPr lang="en-US" dirty="0" smtClean="0"/>
                  <a:t>1</a:t>
                </a:r>
                <a:endParaRPr lang="ru-RU" dirty="0"/>
              </a:p>
            </p:txBody>
          </p:sp>
          <p:sp>
            <p:nvSpPr>
              <p:cNvPr id="112" name="TextBox 111"/>
              <p:cNvSpPr txBox="1"/>
              <p:nvPr/>
            </p:nvSpPr>
            <p:spPr>
              <a:xfrm>
                <a:off x="7620900" y="4623519"/>
                <a:ext cx="338554" cy="461665"/>
              </a:xfrm>
              <a:prstGeom prst="rect">
                <a:avLst/>
              </a:prstGeom>
              <a:noFill/>
            </p:spPr>
            <p:txBody>
              <a:bodyPr wrap="none" rtlCol="0">
                <a:spAutoFit/>
              </a:bodyPr>
              <a:lstStyle/>
              <a:p>
                <a:r>
                  <a:rPr lang="en-US" dirty="0" smtClean="0"/>
                  <a:t>2</a:t>
                </a:r>
                <a:endParaRPr lang="ru-RU" dirty="0"/>
              </a:p>
            </p:txBody>
          </p:sp>
          <p:sp>
            <p:nvSpPr>
              <p:cNvPr id="113" name="TextBox 112"/>
              <p:cNvSpPr txBox="1"/>
              <p:nvPr/>
            </p:nvSpPr>
            <p:spPr>
              <a:xfrm>
                <a:off x="8316416" y="4623519"/>
                <a:ext cx="338554" cy="461665"/>
              </a:xfrm>
              <a:prstGeom prst="rect">
                <a:avLst/>
              </a:prstGeom>
              <a:noFill/>
            </p:spPr>
            <p:txBody>
              <a:bodyPr wrap="none" rtlCol="0">
                <a:spAutoFit/>
              </a:bodyPr>
              <a:lstStyle/>
              <a:p>
                <a:r>
                  <a:rPr lang="en-US" dirty="0" smtClean="0"/>
                  <a:t>6</a:t>
                </a:r>
                <a:endParaRPr lang="ru-RU" dirty="0"/>
              </a:p>
            </p:txBody>
          </p:sp>
          <p:sp>
            <p:nvSpPr>
              <p:cNvPr id="114" name="TextBox 113"/>
              <p:cNvSpPr txBox="1"/>
              <p:nvPr/>
            </p:nvSpPr>
            <p:spPr>
              <a:xfrm>
                <a:off x="35496" y="3861048"/>
                <a:ext cx="713657" cy="461665"/>
              </a:xfrm>
              <a:prstGeom prst="rect">
                <a:avLst/>
              </a:prstGeom>
              <a:noFill/>
            </p:spPr>
            <p:txBody>
              <a:bodyPr wrap="none" rtlCol="0">
                <a:spAutoFit/>
              </a:bodyPr>
              <a:lstStyle/>
              <a:p>
                <a:r>
                  <a:rPr lang="en-US" dirty="0" smtClean="0"/>
                  <a:t>max</a:t>
                </a:r>
                <a:endParaRPr lang="ru-RU" dirty="0"/>
              </a:p>
            </p:txBody>
          </p:sp>
          <p:sp>
            <p:nvSpPr>
              <p:cNvPr id="115" name="TextBox 114"/>
              <p:cNvSpPr txBox="1"/>
              <p:nvPr/>
            </p:nvSpPr>
            <p:spPr>
              <a:xfrm>
                <a:off x="35496" y="2420888"/>
                <a:ext cx="713657" cy="461665"/>
              </a:xfrm>
              <a:prstGeom prst="rect">
                <a:avLst/>
              </a:prstGeom>
              <a:noFill/>
            </p:spPr>
            <p:txBody>
              <a:bodyPr wrap="none" rtlCol="0">
                <a:spAutoFit/>
              </a:bodyPr>
              <a:lstStyle/>
              <a:p>
                <a:r>
                  <a:rPr lang="en-US" dirty="0" smtClean="0"/>
                  <a:t>max</a:t>
                </a:r>
                <a:endParaRPr lang="ru-RU" dirty="0"/>
              </a:p>
            </p:txBody>
          </p:sp>
          <p:sp>
            <p:nvSpPr>
              <p:cNvPr id="116" name="TextBox 115"/>
              <p:cNvSpPr txBox="1"/>
              <p:nvPr/>
            </p:nvSpPr>
            <p:spPr>
              <a:xfrm>
                <a:off x="35496" y="3183359"/>
                <a:ext cx="662361" cy="461665"/>
              </a:xfrm>
              <a:prstGeom prst="rect">
                <a:avLst/>
              </a:prstGeom>
              <a:noFill/>
            </p:spPr>
            <p:txBody>
              <a:bodyPr wrap="none" rtlCol="0">
                <a:spAutoFit/>
              </a:bodyPr>
              <a:lstStyle/>
              <a:p>
                <a:r>
                  <a:rPr lang="en-US" dirty="0" smtClean="0"/>
                  <a:t>min</a:t>
                </a:r>
                <a:endParaRPr lang="ru-RU" dirty="0"/>
              </a:p>
            </p:txBody>
          </p:sp>
        </p:grpSp>
        <p:cxnSp>
          <p:nvCxnSpPr>
            <p:cNvPr id="9" name="Пряма зі стрілкою 8"/>
            <p:cNvCxnSpPr>
              <a:stCxn id="2" idx="3"/>
              <a:endCxn id="19" idx="6"/>
            </p:cNvCxnSpPr>
            <p:nvPr/>
          </p:nvCxnSpPr>
          <p:spPr bwMode="auto">
            <a:xfrm flipH="1">
              <a:off x="1907704"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7" name="Пряма зі стрілкою 116"/>
            <p:cNvCxnSpPr>
              <a:stCxn id="19" idx="3"/>
              <a:endCxn id="25" idx="0"/>
            </p:cNvCxnSpPr>
            <p:nvPr/>
          </p:nvCxnSpPr>
          <p:spPr bwMode="auto">
            <a:xfrm flipH="1">
              <a:off x="97160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8" name="Пряма зі стрілкою 117"/>
            <p:cNvCxnSpPr>
              <a:stCxn id="25" idx="3"/>
              <a:endCxn id="26" idx="0"/>
            </p:cNvCxnSpPr>
            <p:nvPr/>
          </p:nvCxnSpPr>
          <p:spPr bwMode="auto">
            <a:xfrm flipH="1">
              <a:off x="61156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19" name="Пряма зі стрілкою 118"/>
            <p:cNvCxnSpPr>
              <a:stCxn id="25" idx="5"/>
              <a:endCxn id="27" idx="0"/>
            </p:cNvCxnSpPr>
            <p:nvPr/>
          </p:nvCxnSpPr>
          <p:spPr bwMode="auto">
            <a:xfrm>
              <a:off x="112435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0" name="Пряма зі стрілкою 119"/>
            <p:cNvCxnSpPr>
              <a:stCxn id="26" idx="7"/>
              <a:endCxn id="25" idx="4"/>
            </p:cNvCxnSpPr>
            <p:nvPr/>
          </p:nvCxnSpPr>
          <p:spPr bwMode="auto">
            <a:xfrm flipV="1">
              <a:off x="76431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1" name="Пряма зі стрілкою 120"/>
            <p:cNvCxnSpPr>
              <a:stCxn id="27" idx="1"/>
              <a:endCxn id="25" idx="4"/>
            </p:cNvCxnSpPr>
            <p:nvPr/>
          </p:nvCxnSpPr>
          <p:spPr bwMode="auto">
            <a:xfrm flipH="1" flipV="1">
              <a:off x="97160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3" name="TextBox 122"/>
            <p:cNvSpPr txBox="1"/>
            <p:nvPr/>
          </p:nvSpPr>
          <p:spPr>
            <a:xfrm>
              <a:off x="1497142" y="3933056"/>
              <a:ext cx="338554" cy="461665"/>
            </a:xfrm>
            <a:prstGeom prst="rect">
              <a:avLst/>
            </a:prstGeom>
            <a:noFill/>
          </p:spPr>
          <p:txBody>
            <a:bodyPr wrap="none" rtlCol="0">
              <a:spAutoFit/>
            </a:bodyPr>
            <a:lstStyle/>
            <a:p>
              <a:r>
                <a:rPr lang="en-US" b="1" dirty="0" smtClean="0"/>
                <a:t>2</a:t>
              </a:r>
              <a:endParaRPr lang="ru-RU" b="1" dirty="0"/>
            </a:p>
          </p:txBody>
        </p:sp>
        <p:cxnSp>
          <p:nvCxnSpPr>
            <p:cNvPr id="124" name="Пряма зі стрілкою 123"/>
            <p:cNvCxnSpPr>
              <a:stCxn id="19" idx="5"/>
              <a:endCxn id="24" idx="0"/>
            </p:cNvCxnSpPr>
            <p:nvPr/>
          </p:nvCxnSpPr>
          <p:spPr bwMode="auto">
            <a:xfrm>
              <a:off x="184443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5" name="Пряма зі стрілкою 124"/>
            <p:cNvCxnSpPr/>
            <p:nvPr/>
          </p:nvCxnSpPr>
          <p:spPr bwMode="auto">
            <a:xfrm flipH="1">
              <a:off x="2051720" y="5030648"/>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26" name="Пряма зі стрілкою 125"/>
            <p:cNvCxnSpPr/>
            <p:nvPr/>
          </p:nvCxnSpPr>
          <p:spPr bwMode="auto">
            <a:xfrm flipV="1">
              <a:off x="2204472" y="509392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7" name="TextBox 126"/>
            <p:cNvSpPr txBox="1"/>
            <p:nvPr/>
          </p:nvSpPr>
          <p:spPr>
            <a:xfrm>
              <a:off x="2217222" y="4653136"/>
              <a:ext cx="338554" cy="461665"/>
            </a:xfrm>
            <a:prstGeom prst="rect">
              <a:avLst/>
            </a:prstGeom>
            <a:noFill/>
          </p:spPr>
          <p:txBody>
            <a:bodyPr wrap="none" rtlCol="0">
              <a:spAutoFit/>
            </a:bodyPr>
            <a:lstStyle/>
            <a:p>
              <a:r>
                <a:rPr lang="en-US" b="1" dirty="0" smtClean="0"/>
                <a:t>6</a:t>
              </a:r>
              <a:endParaRPr lang="ru-RU" b="1" dirty="0"/>
            </a:p>
          </p:txBody>
        </p:sp>
        <p:sp>
          <p:nvSpPr>
            <p:cNvPr id="3" name="Блок-схема: витягування 2"/>
            <p:cNvSpPr/>
            <p:nvPr/>
          </p:nvSpPr>
          <p:spPr bwMode="auto">
            <a:xfrm>
              <a:off x="2195736" y="5157192"/>
              <a:ext cx="967740" cy="864096"/>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cxnSp>
          <p:nvCxnSpPr>
            <p:cNvPr id="128" name="Пряма зі стрілкою 127"/>
            <p:cNvCxnSpPr>
              <a:stCxn id="24" idx="1"/>
              <a:endCxn id="19" idx="4"/>
            </p:cNvCxnSpPr>
            <p:nvPr/>
          </p:nvCxnSpPr>
          <p:spPr bwMode="auto">
            <a:xfrm flipH="1" flipV="1">
              <a:off x="169168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9" name="TextBox 128"/>
            <p:cNvSpPr txBox="1"/>
            <p:nvPr/>
          </p:nvSpPr>
          <p:spPr>
            <a:xfrm>
              <a:off x="4402723" y="3182852"/>
              <a:ext cx="338554" cy="461665"/>
            </a:xfrm>
            <a:prstGeom prst="rect">
              <a:avLst/>
            </a:prstGeom>
            <a:noFill/>
          </p:spPr>
          <p:txBody>
            <a:bodyPr wrap="none" rtlCol="0">
              <a:spAutoFit/>
            </a:bodyPr>
            <a:lstStyle/>
            <a:p>
              <a:r>
                <a:rPr lang="en-US" b="1" dirty="0" smtClean="0"/>
                <a:t>5</a:t>
              </a:r>
              <a:endParaRPr lang="ru-RU" b="1" dirty="0"/>
            </a:p>
          </p:txBody>
        </p:sp>
        <p:cxnSp>
          <p:nvCxnSpPr>
            <p:cNvPr id="130" name="Пряма зі стрілкою 129"/>
            <p:cNvCxnSpPr>
              <a:stCxn id="19" idx="5"/>
              <a:endCxn id="2" idx="4"/>
            </p:cNvCxnSpPr>
            <p:nvPr/>
          </p:nvCxnSpPr>
          <p:spPr bwMode="auto">
            <a:xfrm flipV="1">
              <a:off x="1844432" y="3621956"/>
              <a:ext cx="2727568" cy="69421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1" name="Пряма зі стрілкою 130"/>
            <p:cNvCxnSpPr>
              <a:stCxn id="129" idx="2"/>
              <a:endCxn id="17" idx="0"/>
            </p:cNvCxnSpPr>
            <p:nvPr/>
          </p:nvCxnSpPr>
          <p:spPr bwMode="auto">
            <a:xfrm>
              <a:off x="4572000" y="3644517"/>
              <a:ext cx="0" cy="30287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2" name="Пряма зі стрілкою 131"/>
            <p:cNvCxnSpPr>
              <a:stCxn id="17" idx="3"/>
              <a:endCxn id="23" idx="0"/>
            </p:cNvCxnSpPr>
            <p:nvPr/>
          </p:nvCxnSpPr>
          <p:spPr bwMode="auto">
            <a:xfrm flipH="1">
              <a:off x="385192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3" name="Пряма зі стрілкою 132"/>
            <p:cNvCxnSpPr>
              <a:stCxn id="23" idx="3"/>
              <a:endCxn id="30" idx="0"/>
            </p:cNvCxnSpPr>
            <p:nvPr/>
          </p:nvCxnSpPr>
          <p:spPr bwMode="auto">
            <a:xfrm flipH="1">
              <a:off x="349188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4" name="Пряма зі стрілкою 133"/>
            <p:cNvCxnSpPr>
              <a:stCxn id="23" idx="5"/>
              <a:endCxn id="31" idx="0"/>
            </p:cNvCxnSpPr>
            <p:nvPr/>
          </p:nvCxnSpPr>
          <p:spPr bwMode="auto">
            <a:xfrm>
              <a:off x="400467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5" name="Пряма зі стрілкою 134"/>
            <p:cNvCxnSpPr>
              <a:stCxn id="30" idx="7"/>
              <a:endCxn id="23" idx="4"/>
            </p:cNvCxnSpPr>
            <p:nvPr/>
          </p:nvCxnSpPr>
          <p:spPr bwMode="auto">
            <a:xfrm flipV="1">
              <a:off x="364463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6" name="Пряма зі стрілкою 135"/>
            <p:cNvCxnSpPr>
              <a:stCxn id="31" idx="1"/>
              <a:endCxn id="23" idx="4"/>
            </p:cNvCxnSpPr>
            <p:nvPr/>
          </p:nvCxnSpPr>
          <p:spPr bwMode="auto">
            <a:xfrm flipH="1" flipV="1">
              <a:off x="385192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7" name="Пряма зі стрілкою 136"/>
            <p:cNvCxnSpPr>
              <a:stCxn id="17" idx="5"/>
              <a:endCxn id="22" idx="0"/>
            </p:cNvCxnSpPr>
            <p:nvPr/>
          </p:nvCxnSpPr>
          <p:spPr bwMode="auto">
            <a:xfrm>
              <a:off x="4724752"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8" name="Пряма зі стрілкою 137"/>
            <p:cNvCxnSpPr>
              <a:stCxn id="22" idx="3"/>
              <a:endCxn id="32" idx="0"/>
            </p:cNvCxnSpPr>
            <p:nvPr/>
          </p:nvCxnSpPr>
          <p:spPr bwMode="auto">
            <a:xfrm flipH="1">
              <a:off x="493204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39" name="Пряма зі стрілкою 138"/>
            <p:cNvCxnSpPr>
              <a:stCxn id="32" idx="7"/>
              <a:endCxn id="22" idx="4"/>
            </p:cNvCxnSpPr>
            <p:nvPr/>
          </p:nvCxnSpPr>
          <p:spPr bwMode="auto">
            <a:xfrm flipV="1">
              <a:off x="508479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0" name="Пряма зі стрілкою 139"/>
            <p:cNvCxnSpPr>
              <a:stCxn id="22" idx="1"/>
              <a:endCxn id="17" idx="4"/>
            </p:cNvCxnSpPr>
            <p:nvPr/>
          </p:nvCxnSpPr>
          <p:spPr bwMode="auto">
            <a:xfrm flipH="1" flipV="1">
              <a:off x="4572000"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1" name="Пряма зі стрілкою 140"/>
            <p:cNvCxnSpPr>
              <a:stCxn id="22" idx="5"/>
              <a:endCxn id="33" idx="0"/>
            </p:cNvCxnSpPr>
            <p:nvPr/>
          </p:nvCxnSpPr>
          <p:spPr bwMode="auto">
            <a:xfrm>
              <a:off x="5444832"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2" name="Пряма зі стрілкою 141"/>
            <p:cNvCxnSpPr>
              <a:stCxn id="33" idx="1"/>
              <a:endCxn id="22" idx="4"/>
            </p:cNvCxnSpPr>
            <p:nvPr/>
          </p:nvCxnSpPr>
          <p:spPr bwMode="auto">
            <a:xfrm flipH="1" flipV="1">
              <a:off x="529208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5" name="Пряма зі стрілкою 144"/>
            <p:cNvCxnSpPr>
              <a:stCxn id="25" idx="7"/>
              <a:endCxn id="19" idx="4"/>
            </p:cNvCxnSpPr>
            <p:nvPr/>
          </p:nvCxnSpPr>
          <p:spPr bwMode="auto">
            <a:xfrm flipV="1">
              <a:off x="112435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22" name="TextBox 121"/>
            <p:cNvSpPr txBox="1"/>
            <p:nvPr/>
          </p:nvSpPr>
          <p:spPr>
            <a:xfrm>
              <a:off x="827584" y="4653136"/>
              <a:ext cx="338554" cy="461665"/>
            </a:xfrm>
            <a:prstGeom prst="rect">
              <a:avLst/>
            </a:prstGeom>
            <a:noFill/>
          </p:spPr>
          <p:txBody>
            <a:bodyPr wrap="none" rtlCol="0">
              <a:spAutoFit/>
            </a:bodyPr>
            <a:lstStyle/>
            <a:p>
              <a:r>
                <a:rPr lang="en-US" b="1" dirty="0" smtClean="0"/>
                <a:t>2</a:t>
              </a:r>
              <a:endParaRPr lang="ru-RU" b="1" dirty="0"/>
            </a:p>
          </p:txBody>
        </p:sp>
        <p:cxnSp>
          <p:nvCxnSpPr>
            <p:cNvPr id="158" name="Пряма зі стрілкою 157"/>
            <p:cNvCxnSpPr>
              <a:stCxn id="23" idx="7"/>
              <a:endCxn id="17" idx="4"/>
            </p:cNvCxnSpPr>
            <p:nvPr/>
          </p:nvCxnSpPr>
          <p:spPr bwMode="auto">
            <a:xfrm flipV="1">
              <a:off x="400467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43" name="TextBox 142"/>
            <p:cNvSpPr txBox="1"/>
            <p:nvPr/>
          </p:nvSpPr>
          <p:spPr>
            <a:xfrm>
              <a:off x="3657382" y="4653136"/>
              <a:ext cx="338554" cy="461665"/>
            </a:xfrm>
            <a:prstGeom prst="rect">
              <a:avLst/>
            </a:prstGeom>
            <a:noFill/>
          </p:spPr>
          <p:txBody>
            <a:bodyPr wrap="none" rtlCol="0">
              <a:spAutoFit/>
            </a:bodyPr>
            <a:lstStyle/>
            <a:p>
              <a:r>
                <a:rPr lang="en-US" b="1" dirty="0" smtClean="0"/>
                <a:t>8</a:t>
              </a:r>
              <a:endParaRPr lang="ru-RU" b="1" dirty="0"/>
            </a:p>
          </p:txBody>
        </p:sp>
        <p:sp>
          <p:nvSpPr>
            <p:cNvPr id="144" name="TextBox 143"/>
            <p:cNvSpPr txBox="1"/>
            <p:nvPr/>
          </p:nvSpPr>
          <p:spPr>
            <a:xfrm>
              <a:off x="4377462" y="3933056"/>
              <a:ext cx="338554" cy="461665"/>
            </a:xfrm>
            <a:prstGeom prst="rect">
              <a:avLst/>
            </a:prstGeom>
            <a:noFill/>
          </p:spPr>
          <p:txBody>
            <a:bodyPr wrap="none" rtlCol="0">
              <a:spAutoFit/>
            </a:bodyPr>
            <a:lstStyle/>
            <a:p>
              <a:r>
                <a:rPr lang="en-US" b="1" dirty="0" smtClean="0"/>
                <a:t>5</a:t>
              </a:r>
              <a:endParaRPr lang="ru-RU" b="1" dirty="0"/>
            </a:p>
          </p:txBody>
        </p:sp>
        <p:sp>
          <p:nvSpPr>
            <p:cNvPr id="146" name="TextBox 145"/>
            <p:cNvSpPr txBox="1"/>
            <p:nvPr/>
          </p:nvSpPr>
          <p:spPr>
            <a:xfrm>
              <a:off x="5097542" y="4653136"/>
              <a:ext cx="338554" cy="461665"/>
            </a:xfrm>
            <a:prstGeom prst="rect">
              <a:avLst/>
            </a:prstGeom>
            <a:noFill/>
          </p:spPr>
          <p:txBody>
            <a:bodyPr wrap="none" rtlCol="0">
              <a:spAutoFit/>
            </a:bodyPr>
            <a:lstStyle/>
            <a:p>
              <a:r>
                <a:rPr lang="en-US" b="1" dirty="0" smtClean="0"/>
                <a:t>5</a:t>
              </a:r>
              <a:endParaRPr lang="ru-RU" b="1" dirty="0"/>
            </a:p>
          </p:txBody>
        </p:sp>
        <p:cxnSp>
          <p:nvCxnSpPr>
            <p:cNvPr id="147" name="Пряма зі стрілкою 146"/>
            <p:cNvCxnSpPr/>
            <p:nvPr/>
          </p:nvCxnSpPr>
          <p:spPr bwMode="auto">
            <a:xfrm flipV="1">
              <a:off x="4464726" y="3621956"/>
              <a:ext cx="0" cy="325438"/>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8" name="Пряма зі стрілкою 147"/>
            <p:cNvCxnSpPr>
              <a:stCxn id="18" idx="3"/>
              <a:endCxn id="21" idx="0"/>
            </p:cNvCxnSpPr>
            <p:nvPr/>
          </p:nvCxnSpPr>
          <p:spPr bwMode="auto">
            <a:xfrm flipH="1">
              <a:off x="6732240" y="4316170"/>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49" name="Пряма зі стрілкою 148"/>
            <p:cNvCxnSpPr>
              <a:stCxn id="21" idx="3"/>
              <a:endCxn id="34" idx="0"/>
            </p:cNvCxnSpPr>
            <p:nvPr/>
          </p:nvCxnSpPr>
          <p:spPr bwMode="auto">
            <a:xfrm flipH="1">
              <a:off x="6372200" y="5036250"/>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0" name="Пряма зі стрілкою 149"/>
            <p:cNvCxnSpPr>
              <a:stCxn id="21" idx="5"/>
            </p:cNvCxnSpPr>
            <p:nvPr/>
          </p:nvCxnSpPr>
          <p:spPr bwMode="auto">
            <a:xfrm>
              <a:off x="6884992" y="5036250"/>
              <a:ext cx="207288" cy="321687"/>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1" name="Пряма зі стрілкою 150"/>
            <p:cNvCxnSpPr>
              <a:stCxn id="34" idx="7"/>
              <a:endCxn id="21" idx="4"/>
            </p:cNvCxnSpPr>
            <p:nvPr/>
          </p:nvCxnSpPr>
          <p:spPr bwMode="auto">
            <a:xfrm flipV="1">
              <a:off x="6524952"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2" name="Пряма зі стрілкою 151"/>
            <p:cNvCxnSpPr>
              <a:stCxn id="35" idx="1"/>
              <a:endCxn id="21" idx="4"/>
            </p:cNvCxnSpPr>
            <p:nvPr/>
          </p:nvCxnSpPr>
          <p:spPr bwMode="auto">
            <a:xfrm flipH="1" flipV="1">
              <a:off x="6732240" y="5099522"/>
              <a:ext cx="20728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3" name="Пряма зі стрілкою 152"/>
            <p:cNvCxnSpPr>
              <a:stCxn id="21" idx="7"/>
              <a:endCxn id="18" idx="4"/>
            </p:cNvCxnSpPr>
            <p:nvPr/>
          </p:nvCxnSpPr>
          <p:spPr bwMode="auto">
            <a:xfrm flipV="1">
              <a:off x="6884992" y="4379442"/>
              <a:ext cx="567328" cy="35130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cxnSp>
          <p:nvCxnSpPr>
            <p:cNvPr id="154" name="Пряма зі стрілкою 153"/>
            <p:cNvCxnSpPr>
              <a:stCxn id="2" idx="5"/>
              <a:endCxn id="18" idx="2"/>
            </p:cNvCxnSpPr>
            <p:nvPr/>
          </p:nvCxnSpPr>
          <p:spPr bwMode="auto">
            <a:xfrm>
              <a:off x="4724752" y="3558684"/>
              <a:ext cx="2511544" cy="604734"/>
            </a:xfrm>
            <a:prstGeom prst="straightConnector1">
              <a:avLst/>
            </a:prstGeom>
            <a:solidFill>
              <a:schemeClr val="accent1"/>
            </a:solidFill>
            <a:ln w="25400" cap="flat" cmpd="sng" algn="ctr">
              <a:solidFill>
                <a:srgbClr val="FF0000"/>
              </a:solidFill>
              <a:prstDash val="solid"/>
              <a:round/>
              <a:headEnd type="none" w="sm" len="sm"/>
              <a:tailEnd type="arrow"/>
            </a:ln>
            <a:effectLst/>
          </p:spPr>
        </p:cxnSp>
        <p:sp>
          <p:nvSpPr>
            <p:cNvPr id="155" name="TextBox 154"/>
            <p:cNvSpPr txBox="1"/>
            <p:nvPr/>
          </p:nvSpPr>
          <p:spPr>
            <a:xfrm>
              <a:off x="6537702" y="4653136"/>
              <a:ext cx="338554" cy="461665"/>
            </a:xfrm>
            <a:prstGeom prst="rect">
              <a:avLst/>
            </a:prstGeom>
            <a:noFill/>
          </p:spPr>
          <p:txBody>
            <a:bodyPr wrap="none" rtlCol="0">
              <a:spAutoFit/>
            </a:bodyPr>
            <a:lstStyle/>
            <a:p>
              <a:r>
                <a:rPr lang="en-US" b="1" dirty="0" smtClean="0"/>
                <a:t>4</a:t>
              </a:r>
              <a:endParaRPr lang="ru-RU" b="1" dirty="0"/>
            </a:p>
          </p:txBody>
        </p:sp>
        <p:sp>
          <p:nvSpPr>
            <p:cNvPr id="156" name="TextBox 155"/>
            <p:cNvSpPr txBox="1"/>
            <p:nvPr/>
          </p:nvSpPr>
          <p:spPr>
            <a:xfrm>
              <a:off x="7257782" y="3933056"/>
              <a:ext cx="338554" cy="461665"/>
            </a:xfrm>
            <a:prstGeom prst="rect">
              <a:avLst/>
            </a:prstGeom>
            <a:noFill/>
          </p:spPr>
          <p:txBody>
            <a:bodyPr wrap="none" rtlCol="0">
              <a:spAutoFit/>
            </a:bodyPr>
            <a:lstStyle/>
            <a:p>
              <a:r>
                <a:rPr lang="en-US" b="1" dirty="0" smtClean="0">
                  <a:solidFill>
                    <a:srgbClr val="FF0000"/>
                  </a:solidFill>
                </a:rPr>
                <a:t>4</a:t>
              </a:r>
              <a:endParaRPr lang="ru-RU" b="1" dirty="0">
                <a:solidFill>
                  <a:srgbClr val="FF0000"/>
                </a:solidFill>
              </a:endParaRPr>
            </a:p>
          </p:txBody>
        </p:sp>
        <p:sp>
          <p:nvSpPr>
            <p:cNvPr id="157" name="Блок-схема: витягування 156"/>
            <p:cNvSpPr/>
            <p:nvPr/>
          </p:nvSpPr>
          <p:spPr bwMode="auto">
            <a:xfrm>
              <a:off x="7168656" y="4595466"/>
              <a:ext cx="1867840" cy="1425822"/>
            </a:xfrm>
            <a:prstGeom prst="flowChartExtract">
              <a:avLst/>
            </a:prstGeom>
            <a:pattFill prst="wdUpDiag">
              <a:fgClr>
                <a:schemeClr val="accent2"/>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ru-RU" sz="2400" b="0" i="0" u="none" strike="noStrike" cap="none" normalizeH="0" baseline="0" smtClean="0">
                <a:ln>
                  <a:noFill/>
                </a:ln>
                <a:solidFill>
                  <a:schemeClr val="tx1"/>
                </a:solidFill>
                <a:effectLst/>
                <a:latin typeface="Times New Roman" charset="0"/>
              </a:endParaRPr>
            </a:p>
          </p:txBody>
        </p:sp>
      </p:grpSp>
    </p:spTree>
    <p:extLst>
      <p:ext uri="{BB962C8B-B14F-4D97-AF65-F5344CB8AC3E}">
        <p14:creationId xmlns="" xmlns:p14="http://schemas.microsoft.com/office/powerpoint/2010/main" val="101913339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2625" y="609600"/>
            <a:ext cx="8080375" cy="1595264"/>
          </a:xfrm>
        </p:spPr>
        <p:txBody>
          <a:bodyPr/>
          <a:lstStyle/>
          <a:p>
            <a:pPr eaLnBrk="1" hangingPunct="1">
              <a:defRPr/>
            </a:pPr>
            <a:r>
              <a:rPr lang="ru-RU" dirty="0" smtClean="0">
                <a:solidFill>
                  <a:srgbClr val="0000CC"/>
                </a:solidFill>
                <a:latin typeface="Times New Roman" pitchFamily="18" charset="0"/>
                <a:cs typeface="Times New Roman" pitchFamily="18" charset="0"/>
              </a:rPr>
              <a:t>2.</a:t>
            </a:r>
            <a:r>
              <a:rPr lang="uk-UA" dirty="0" smtClean="0">
                <a:solidFill>
                  <a:srgbClr val="0000CC"/>
                </a:solidFill>
                <a:latin typeface="Times New Roman" pitchFamily="18" charset="0"/>
                <a:cs typeface="Times New Roman" pitchFamily="18" charset="0"/>
              </a:rPr>
              <a:t>5</a:t>
            </a:r>
            <a:r>
              <a:rPr lang="ru-RU" dirty="0" smtClean="0">
                <a:solidFill>
                  <a:srgbClr val="0000CC"/>
                </a:solidFill>
                <a:latin typeface="Times New Roman" pitchFamily="18" charset="0"/>
                <a:cs typeface="Times New Roman" pitchFamily="18" charset="0"/>
              </a:rPr>
              <a:t>. </a:t>
            </a:r>
            <a:r>
              <a:rPr lang="uk-UA" dirty="0" smtClean="0">
                <a:solidFill>
                  <a:srgbClr val="0000CC"/>
                </a:solidFill>
                <a:latin typeface="Times New Roman" pitchFamily="18" charset="0"/>
                <a:cs typeface="Times New Roman" pitchFamily="18" charset="0"/>
              </a:rPr>
              <a:t>Методи розробки програм</a:t>
            </a:r>
          </a:p>
        </p:txBody>
      </p:sp>
      <p:sp>
        <p:nvSpPr>
          <p:cNvPr id="80899" name="Rectangle 3"/>
          <p:cNvSpPr>
            <a:spLocks noGrp="1" noChangeArrowheads="1"/>
          </p:cNvSpPr>
          <p:nvPr>
            <p:ph type="body" idx="1"/>
          </p:nvPr>
        </p:nvSpPr>
        <p:spPr>
          <a:xfrm>
            <a:off x="682625" y="2276475"/>
            <a:ext cx="7772400" cy="2881313"/>
          </a:xfrm>
        </p:spPr>
        <p:txBody>
          <a:bodyPr/>
          <a:lstStyle/>
          <a:p>
            <a:pPr eaLnBrk="1" hangingPunct="1">
              <a:lnSpc>
                <a:spcPct val="80000"/>
              </a:lnSpc>
              <a:buFont typeface="Wingdings" pitchFamily="2" charset="2"/>
              <a:buNone/>
            </a:pPr>
            <a:r>
              <a:rPr lang="ru-RU" sz="2800" smtClean="0"/>
              <a:t>Література для самостійного читання:</a:t>
            </a:r>
          </a:p>
          <a:p>
            <a:pPr lvl="1" eaLnBrk="1" hangingPunct="1">
              <a:lnSpc>
                <a:spcPct val="90000"/>
              </a:lnSpc>
              <a:buFontTx/>
              <a:buNone/>
            </a:pPr>
            <a:r>
              <a:rPr lang="ru-RU" sz="2400" smtClean="0"/>
              <a:t>Опис методики				с. </a:t>
            </a:r>
            <a:r>
              <a:rPr lang="uk-UA" sz="2400" smtClean="0"/>
              <a:t>30-47 [2], </a:t>
            </a:r>
          </a:p>
          <a:p>
            <a:pPr lvl="1" eaLnBrk="1" hangingPunct="1">
              <a:lnSpc>
                <a:spcPct val="90000"/>
              </a:lnSpc>
              <a:buFontTx/>
              <a:buNone/>
            </a:pPr>
            <a:r>
              <a:rPr lang="uk-UA" sz="2400" smtClean="0"/>
              <a:t>							</a:t>
            </a:r>
            <a:r>
              <a:rPr lang="ru-RU" sz="2400" smtClean="0"/>
              <a:t>с. </a:t>
            </a:r>
            <a:r>
              <a:rPr lang="uk-UA" sz="2400" smtClean="0"/>
              <a:t>106 [2], </a:t>
            </a:r>
          </a:p>
          <a:p>
            <a:pPr lvl="1" eaLnBrk="1" hangingPunct="1">
              <a:lnSpc>
                <a:spcPct val="90000"/>
              </a:lnSpc>
              <a:buFontTx/>
              <a:buNone/>
            </a:pPr>
            <a:r>
              <a:rPr lang="ru-RU" sz="2400" smtClean="0"/>
              <a:t>							с.</a:t>
            </a:r>
            <a:r>
              <a:rPr lang="uk-UA" sz="2400" smtClean="0"/>
              <a:t> 178-186 [4]</a:t>
            </a:r>
          </a:p>
          <a:p>
            <a:pPr lvl="1" eaLnBrk="1" hangingPunct="1">
              <a:lnSpc>
                <a:spcPct val="90000"/>
              </a:lnSpc>
              <a:buFontTx/>
              <a:buNone/>
            </a:pPr>
            <a:r>
              <a:rPr lang="uk-UA" sz="2400" smtClean="0"/>
              <a:t>Приклад використання методики </a:t>
            </a:r>
          </a:p>
          <a:p>
            <a:pPr lvl="1" eaLnBrk="1" hangingPunct="1">
              <a:lnSpc>
                <a:spcPct val="90000"/>
              </a:lnSpc>
              <a:buFontTx/>
              <a:buNone/>
            </a:pPr>
            <a:r>
              <a:rPr lang="uk-UA" sz="2400" smtClean="0"/>
              <a:t>для розв’язку задачі «Тур коня» 	с. 36-44 [2]</a:t>
            </a:r>
            <a:endParaRPr lang="ru-RU" sz="2400" smtClean="0"/>
          </a:p>
        </p:txBody>
      </p:sp>
      <p:sp>
        <p:nvSpPr>
          <p:cNvPr id="80900"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kumimoji="1" lang="uk-UA" sz="2400" dirty="0" smtClean="0"/>
              <a:t>	</a:t>
            </a:r>
            <a:r>
              <a:rPr lang="uk-UA" sz="2400" dirty="0" smtClean="0"/>
              <a:t>На сьогодні найпопулярнішою методикою раціональної розробки реалізацій алгоритмів можна вважати структурне програмування згори-вниз (або низхідне проектування).</a:t>
            </a:r>
          </a:p>
          <a:p>
            <a:pPr>
              <a:lnSpc>
                <a:spcPct val="100000"/>
              </a:lnSpc>
              <a:buFont typeface="Wingdings" pitchFamily="2" charset="2"/>
              <a:buNone/>
            </a:pPr>
            <a:endParaRPr lang="uk-UA" sz="1200" dirty="0" smtClean="0"/>
          </a:p>
          <a:p>
            <a:pPr>
              <a:lnSpc>
                <a:spcPct val="100000"/>
              </a:lnSpc>
              <a:buFont typeface="Wingdings" pitchFamily="2" charset="2"/>
              <a:buNone/>
            </a:pPr>
            <a:r>
              <a:rPr lang="uk-UA" sz="2800" i="1" dirty="0" smtClean="0"/>
              <a:t>	Методологія структурного програмування </a:t>
            </a:r>
            <a:r>
              <a:rPr lang="uk-UA" sz="2800" dirty="0" smtClean="0"/>
              <a:t>— це сукупність методів проектування та написання програм за жорсткими правилами, дотримання яких підвищує продуктивність праці програмістів, поліпшує читабельність і полегшує процес тестування програм.</a:t>
            </a:r>
          </a:p>
          <a:p>
            <a:pPr>
              <a:lnSpc>
                <a:spcPct val="100000"/>
              </a:lnSpc>
              <a:buFont typeface="Wingdings" pitchFamily="2" charset="2"/>
              <a:buNone/>
            </a:pPr>
            <a:endParaRPr lang="uk-UA" sz="1800" dirty="0" smtClean="0"/>
          </a:p>
          <a:p>
            <a:pPr>
              <a:lnSpc>
                <a:spcPct val="100000"/>
              </a:lnSpc>
              <a:buFont typeface="Wingdings" pitchFamily="2" charset="2"/>
              <a:buNone/>
            </a:pPr>
            <a:r>
              <a:rPr lang="uk-UA" sz="2800" dirty="0" smtClean="0"/>
              <a:t>	Методологія структурного програмування ґрунтується на трьох методах: низхідного проектування, модульного програмування і структурування програм. </a:t>
            </a:r>
            <a:endParaRPr lang="uk-UA" sz="2800" i="1" dirty="0" smtClean="0"/>
          </a:p>
          <a:p>
            <a:pPr>
              <a:lnSpc>
                <a:spcPct val="100000"/>
              </a:lnSpc>
              <a:buFont typeface="Wingdings" pitchFamily="2" charset="2"/>
              <a:buNone/>
            </a:pPr>
            <a:endParaRPr lang="uk-UA" sz="2800" dirty="0" smtClean="0"/>
          </a:p>
        </p:txBody>
      </p:sp>
      <p:sp>
        <p:nvSpPr>
          <p:cNvPr id="8192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6" name="Rectangle 3"/>
          <p:cNvSpPr>
            <a:spLocks noGrp="1" noChangeArrowheads="1"/>
          </p:cNvSpPr>
          <p:nvPr>
            <p:ph type="body" idx="1"/>
          </p:nvPr>
        </p:nvSpPr>
        <p:spPr>
          <a:xfrm>
            <a:off x="0" y="764704"/>
            <a:ext cx="9144000" cy="6093296"/>
          </a:xfrm>
        </p:spPr>
        <p:txBody>
          <a:bodyPr/>
          <a:lstStyle/>
          <a:p>
            <a:pPr>
              <a:buFont typeface="Wingdings" pitchFamily="2" charset="2"/>
              <a:buNone/>
            </a:pPr>
            <a:r>
              <a:rPr lang="ru-RU" b="1" dirty="0" smtClean="0"/>
              <a:t>	</a:t>
            </a:r>
            <a:r>
              <a:rPr lang="ru-RU" sz="2800" b="1" dirty="0" err="1" smtClean="0"/>
              <a:t>Низхідне</a:t>
            </a:r>
            <a:r>
              <a:rPr lang="ru-RU" sz="2800" b="1" dirty="0" smtClean="0"/>
              <a:t> </a:t>
            </a:r>
            <a:r>
              <a:rPr lang="ru-RU" sz="2800" b="1" dirty="0" err="1" smtClean="0"/>
              <a:t>проектування</a:t>
            </a:r>
            <a:r>
              <a:rPr lang="ru-RU" sz="2800" b="1" dirty="0" smtClean="0"/>
              <a:t> </a:t>
            </a:r>
            <a:r>
              <a:rPr lang="ru-RU" sz="2800" b="1" dirty="0" err="1" smtClean="0"/>
              <a:t>програм</a:t>
            </a:r>
            <a:endParaRPr lang="ru-RU" sz="2800" b="1" dirty="0" smtClean="0"/>
          </a:p>
          <a:p>
            <a:pPr>
              <a:buFont typeface="Wingdings" pitchFamily="2" charset="2"/>
              <a:buNone/>
            </a:pPr>
            <a:endParaRPr lang="uk-UA" sz="1200" b="1" dirty="0" smtClean="0"/>
          </a:p>
          <a:p>
            <a:pPr>
              <a:lnSpc>
                <a:spcPct val="100000"/>
              </a:lnSpc>
              <a:buFont typeface="Wingdings" pitchFamily="2" charset="2"/>
              <a:buNone/>
            </a:pPr>
            <a:r>
              <a:rPr kumimoji="1" lang="uk-UA" sz="2800" dirty="0" smtClean="0"/>
              <a:t>	</a:t>
            </a:r>
            <a:r>
              <a:rPr lang="uk-UA" sz="2800" dirty="0" smtClean="0"/>
              <a:t>В основу методу </a:t>
            </a:r>
            <a:r>
              <a:rPr lang="uk-UA" sz="2800" i="1" dirty="0" smtClean="0"/>
              <a:t>низхідного проектування </a:t>
            </a:r>
            <a:r>
              <a:rPr lang="uk-UA" sz="2800" dirty="0" smtClean="0"/>
              <a:t>покладено </a:t>
            </a:r>
            <a:r>
              <a:rPr lang="uk-UA" sz="2800" i="1" dirty="0" smtClean="0"/>
              <a:t>алгоритмічну декомпозицію, </a:t>
            </a:r>
            <a:r>
              <a:rPr lang="uk-UA" sz="2800" dirty="0" smtClean="0"/>
              <a:t>згідно з якою велика задача поділяється на дрібніші </a:t>
            </a:r>
            <a:r>
              <a:rPr lang="uk-UA" sz="2800" dirty="0" err="1" smtClean="0"/>
              <a:t>підзадачі</a:t>
            </a:r>
            <a:r>
              <a:rPr lang="uk-UA" sz="2800" dirty="0" smtClean="0"/>
              <a:t>, що їх можна розв'язувати окремо. Алгоритми розв'язання </a:t>
            </a:r>
            <a:r>
              <a:rPr lang="uk-UA" sz="2800" dirty="0" err="1" smtClean="0"/>
              <a:t>підзадач</a:t>
            </a:r>
            <a:r>
              <a:rPr lang="uk-UA" sz="2800" dirty="0" smtClean="0"/>
              <a:t> розглядаються як цілісні алгоритмічні блоки, або підпрограми, іменами яких можна оперувати при розв'язанні загальної задачі.</a:t>
            </a:r>
          </a:p>
        </p:txBody>
      </p:sp>
      <p:sp>
        <p:nvSpPr>
          <p:cNvPr id="8294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body" idx="4294967295"/>
          </p:nvPr>
        </p:nvSpPr>
        <p:spPr>
          <a:xfrm>
            <a:off x="285720" y="764704"/>
            <a:ext cx="8643998" cy="6093296"/>
          </a:xfrm>
        </p:spPr>
        <p:txBody>
          <a:bodyPr/>
          <a:lstStyle/>
          <a:p>
            <a:pPr>
              <a:lnSpc>
                <a:spcPct val="100000"/>
              </a:lnSpc>
              <a:buFont typeface="Wingdings" pitchFamily="2" charset="2"/>
              <a:buNone/>
            </a:pPr>
            <a:r>
              <a:rPr lang="uk-UA" dirty="0" smtClean="0"/>
              <a:t>	</a:t>
            </a:r>
            <a:r>
              <a:rPr lang="uk-UA" sz="2800" dirty="0" smtClean="0"/>
              <a:t>Програма, що розв'язує загальну задачу, спочатку розглядається як незалежний модуль. Згодом вона поділяється на підпрограми, які </a:t>
            </a:r>
            <a:r>
              <a:rPr lang="uk-UA" sz="2800" dirty="0" err="1" smtClean="0"/>
              <a:t>декомпонуються</a:t>
            </a:r>
            <a:r>
              <a:rPr lang="uk-UA" sz="2800" dirty="0" smtClean="0"/>
              <a:t> на </a:t>
            </a:r>
            <a:r>
              <a:rPr lang="uk-UA" sz="2800" dirty="0" err="1" smtClean="0"/>
              <a:t>підмодулі</a:t>
            </a:r>
            <a:r>
              <a:rPr lang="uk-UA" sz="2800" dirty="0" smtClean="0"/>
              <a:t> наступного рівня. Процес декомпозиції триває доти, доки не будуть отримані блоки, що є достатньо малими для їх безпосереднього кодування. </a:t>
            </a:r>
            <a:endParaRPr lang="en-US" sz="2800" dirty="0" smtClean="0"/>
          </a:p>
          <a:p>
            <a:pPr>
              <a:lnSpc>
                <a:spcPct val="100000"/>
              </a:lnSpc>
              <a:buFont typeface="Wingdings" pitchFamily="2" charset="2"/>
              <a:buChar char="ü"/>
            </a:pPr>
            <a:r>
              <a:rPr lang="uk-UA" sz="2800" dirty="0" smtClean="0"/>
              <a:t>Керуючу програму проектують раніше, ніж реалізують її складові частини.</a:t>
            </a:r>
            <a:endParaRPr lang="uk-UA" sz="600" dirty="0" smtClean="0"/>
          </a:p>
          <a:p>
            <a:pPr>
              <a:buFont typeface="Wingdings" pitchFamily="2" charset="2"/>
              <a:buNone/>
            </a:pPr>
            <a:r>
              <a:rPr lang="uk-UA" dirty="0" smtClean="0"/>
              <a:t>	</a:t>
            </a:r>
          </a:p>
        </p:txBody>
      </p:sp>
      <p:sp>
        <p:nvSpPr>
          <p:cNvPr id="8397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body" idx="4294967295"/>
          </p:nvPr>
        </p:nvSpPr>
        <p:spPr>
          <a:xfrm>
            <a:off x="285720" y="764704"/>
            <a:ext cx="8501122" cy="6093296"/>
          </a:xfrm>
        </p:spPr>
        <p:txBody>
          <a:bodyPr/>
          <a:lstStyle/>
          <a:p>
            <a:pPr>
              <a:lnSpc>
                <a:spcPct val="100000"/>
              </a:lnSpc>
              <a:buFont typeface="Wingdings" pitchFamily="2" charset="2"/>
              <a:buNone/>
            </a:pPr>
            <a:endParaRPr lang="uk-UA" sz="500" dirty="0" smtClean="0"/>
          </a:p>
          <a:p>
            <a:pPr>
              <a:lnSpc>
                <a:spcPct val="100000"/>
              </a:lnSpc>
              <a:buFont typeface="Wingdings" pitchFamily="2" charset="2"/>
              <a:buNone/>
            </a:pPr>
            <a:r>
              <a:rPr lang="uk-UA" sz="2800" dirty="0" smtClean="0"/>
              <a:t>	Завдяки застосуванню методу низхідного проектування, програма ієрархічно структурується і розробляється шляхом послідовного уточнення на кожному рівні ієрархії. </a:t>
            </a:r>
          </a:p>
          <a:p>
            <a:pPr>
              <a:lnSpc>
                <a:spcPct val="100000"/>
              </a:lnSpc>
              <a:buFont typeface="Wingdings" pitchFamily="2" charset="2"/>
              <a:buNone/>
            </a:pPr>
            <a:r>
              <a:rPr lang="uk-UA" sz="2800" dirty="0" smtClean="0"/>
              <a:t>	В основу цього процесу, крім принципу ієрархічності, покладено принципи абстрагування, специфікації інтерфейсів і модульності.</a:t>
            </a:r>
          </a:p>
        </p:txBody>
      </p:sp>
      <p:sp>
        <p:nvSpPr>
          <p:cNvPr id="8397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uk-UA" sz="2800" dirty="0" smtClean="0"/>
              <a:t>	</a:t>
            </a:r>
            <a:r>
              <a:rPr lang="uk-UA" sz="2800" i="1" dirty="0" smtClean="0"/>
              <a:t>Абстрагування </a:t>
            </a:r>
            <a:r>
              <a:rPr lang="uk-UA" sz="2800" dirty="0" smtClean="0"/>
              <a:t>— це спрощений опис системи, в якому зосереджують увагу на певних властивостях і деталях, а на інші не зважають. </a:t>
            </a:r>
          </a:p>
          <a:p>
            <a:pPr>
              <a:lnSpc>
                <a:spcPct val="100000"/>
              </a:lnSpc>
              <a:buFont typeface="Wingdings" pitchFamily="2" charset="2"/>
              <a:buNone/>
            </a:pPr>
            <a:endParaRPr lang="uk-UA" sz="1400" dirty="0" smtClean="0"/>
          </a:p>
          <a:p>
            <a:pPr>
              <a:lnSpc>
                <a:spcPct val="100000"/>
              </a:lnSpc>
              <a:buFont typeface="Wingdings" pitchFamily="2" charset="2"/>
              <a:buNone/>
            </a:pPr>
            <a:r>
              <a:rPr lang="uk-UA" sz="2800" dirty="0" smtClean="0"/>
              <a:t>	Вдалою є та абстракція, що підкреслює суттєві деталі і відкидає несуттєві. Під час низхідного проектування програми на верхніх рівнях абстракції деталі реалізації приховуються, а на нижніх рівнях вони описуються конкретною мовою програмування.</a:t>
            </a:r>
            <a:endParaRPr lang="uk-UA" sz="2800" i="1" dirty="0" smtClean="0"/>
          </a:p>
        </p:txBody>
      </p:sp>
      <p:sp>
        <p:nvSpPr>
          <p:cNvPr id="8499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uk-UA" sz="2800" dirty="0" smtClean="0"/>
              <a:t>	</a:t>
            </a:r>
            <a:r>
              <a:rPr lang="uk-UA" sz="2800" i="1" dirty="0" smtClean="0"/>
              <a:t>Специфікація інтерфейсів — </a:t>
            </a:r>
            <a:r>
              <a:rPr lang="uk-UA" sz="2800" dirty="0" smtClean="0"/>
              <a:t>це формалізований опис входів, виходів і функцій, що мають бути реалізовані програмним модулем. </a:t>
            </a:r>
          </a:p>
          <a:p>
            <a:pPr>
              <a:lnSpc>
                <a:spcPct val="100000"/>
              </a:lnSpc>
              <a:buFont typeface="Wingdings" pitchFamily="2" charset="2"/>
              <a:buNone/>
            </a:pPr>
            <a:endParaRPr lang="uk-UA" sz="1400" dirty="0" smtClean="0"/>
          </a:p>
          <a:p>
            <a:pPr>
              <a:lnSpc>
                <a:spcPct val="100000"/>
              </a:lnSpc>
              <a:buFont typeface="Wingdings" pitchFamily="2" charset="2"/>
              <a:buNone/>
            </a:pPr>
            <a:r>
              <a:rPr lang="uk-UA" sz="2800" dirty="0" smtClean="0"/>
              <a:t>	Коли інтерфейс модуля специфіковано, можна спробувати в явному вигляді записати його код. Якщо це зробити неможливо, модуль поділяють на певну кількість невеликих </a:t>
            </a:r>
            <a:r>
              <a:rPr lang="uk-UA" sz="2800" dirty="0" err="1" smtClean="0"/>
              <a:t>підмодулів</a:t>
            </a:r>
            <a:r>
              <a:rPr lang="uk-UA" sz="2800" dirty="0" smtClean="0"/>
              <a:t>. Коли модуль не можна ані закодувати, ані </a:t>
            </a:r>
            <a:r>
              <a:rPr lang="uk-UA" sz="2800" dirty="0" err="1" smtClean="0"/>
              <a:t>декомпонувати</a:t>
            </a:r>
            <a:r>
              <a:rPr lang="uk-UA" sz="2800" dirty="0" smtClean="0"/>
              <a:t>, його вважають </a:t>
            </a:r>
            <a:r>
              <a:rPr lang="uk-UA" sz="2800" i="1" dirty="0" smtClean="0"/>
              <a:t>модулем-заглушкою, </a:t>
            </a:r>
            <a:r>
              <a:rPr lang="uk-UA" sz="2800" dirty="0" smtClean="0"/>
              <a:t>інтерфейс якого відомий, а реалізація — ні.</a:t>
            </a:r>
          </a:p>
          <a:p>
            <a:pPr>
              <a:buFont typeface="Wingdings" pitchFamily="2" charset="2"/>
              <a:buNone/>
            </a:pPr>
            <a:endParaRPr lang="uk-UA" sz="2800" dirty="0" smtClean="0"/>
          </a:p>
        </p:txBody>
      </p:sp>
      <p:sp>
        <p:nvSpPr>
          <p:cNvPr id="8601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0" y="357188"/>
            <a:ext cx="9144000" cy="6500812"/>
          </a:xfrm>
        </p:spPr>
        <p:txBody>
          <a:bodyPr/>
          <a:lstStyle/>
          <a:p>
            <a:pPr>
              <a:lnSpc>
                <a:spcPct val="80000"/>
              </a:lnSpc>
              <a:buFont typeface="Wingdings" pitchFamily="2" charset="2"/>
              <a:buNone/>
            </a:pPr>
            <a:r>
              <a:rPr lang="ru-RU" sz="2800" b="1" smtClean="0"/>
              <a:t>	</a:t>
            </a:r>
            <a:r>
              <a:rPr lang="uk-UA" sz="2800" smtClean="0"/>
              <a:t>Міркування над будь-якою конкретною задачею починається з постановки питань. Часткові цілі можуть бути встановлені, коли отримано відповіді на наступні питання:</a:t>
            </a:r>
          </a:p>
          <a:p>
            <a:pPr lvl="1">
              <a:lnSpc>
                <a:spcPct val="90000"/>
              </a:lnSpc>
              <a:buFontTx/>
              <a:buNone/>
            </a:pPr>
            <a:r>
              <a:rPr lang="uk-UA" sz="2400" smtClean="0"/>
              <a:t>Чи можемо розв’язати частину задачі? Чи можна ігноруючи деякі умови розв’язати частину задачі що залишилася?</a:t>
            </a:r>
          </a:p>
          <a:p>
            <a:pPr lvl="1">
              <a:lnSpc>
                <a:spcPct val="90000"/>
              </a:lnSpc>
              <a:buFontTx/>
              <a:buNone/>
            </a:pPr>
            <a:r>
              <a:rPr lang="uk-UA" sz="2400" smtClean="0"/>
              <a:t>Чи можемо розв’язати задачу для часткових випадків? Чи можна розробити алгоритм, котрий дає розв’язок, що задовольняє усім умовам задачі, але вхідні дані для якого обмежені деякою підмножиною усіх вхідних даних?</a:t>
            </a:r>
          </a:p>
          <a:p>
            <a:pPr lvl="1">
              <a:lnSpc>
                <a:spcPct val="90000"/>
              </a:lnSpc>
              <a:buFontTx/>
              <a:buNone/>
            </a:pPr>
            <a:r>
              <a:rPr lang="uk-UA" sz="2400" smtClean="0"/>
              <a:t>Чи є щось, що відноситься до задачі, що ми недостатньо добре зрозуміли? Якщо спробувати глибше вникнути в деякі особливості задачі, чи зможемо дізнатись що-небудь, що допоможе підійти до розв’язку?</a:t>
            </a:r>
          </a:p>
          <a:p>
            <a:pPr lvl="1">
              <a:lnSpc>
                <a:spcPct val="90000"/>
              </a:lnSpc>
              <a:buFontTx/>
              <a:buNone/>
            </a:pPr>
            <a:r>
              <a:rPr lang="uk-UA" sz="2400" smtClean="0"/>
              <a:t>Чи зустрічалися ми зі схожою задачею, розв’язок якої нам відомий? Чи можна видозмінити її розв’язок для рішення нашої задачі? Чи можливо, що ця задача еквівалентна відомій не розв’язаній задачі?</a:t>
            </a:r>
          </a:p>
        </p:txBody>
      </p:sp>
      <p:sp>
        <p:nvSpPr>
          <p:cNvPr id="24579" name="Овал 3"/>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uk-UA" sz="2800" dirty="0" smtClean="0"/>
              <a:t>	Одним із прийомів формалізованого підходу до низхідного проектування є </a:t>
            </a:r>
            <a:r>
              <a:rPr lang="uk-UA" sz="2800" i="1" dirty="0" smtClean="0"/>
              <a:t>метод ієрархічних діаграм, </a:t>
            </a:r>
            <a:r>
              <a:rPr lang="uk-UA" sz="2800" dirty="0" smtClean="0"/>
              <a:t>що позначається абревіатурою НІРО (від англ. </a:t>
            </a:r>
            <a:r>
              <a:rPr lang="en-US" sz="2800" dirty="0" smtClean="0"/>
              <a:t>Hierarchical Input Processing Output</a:t>
            </a:r>
            <a:r>
              <a:rPr lang="uk-UA" sz="2800" dirty="0" smtClean="0"/>
              <a:t> — діаграма входу, обробки, виходу). Згідно з цим методом структура всієї програми подається у вигляді дерева, в якому підпрограми зображуються вузлами, а їхні виклики — ребрами.</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nvPicPr>
        <p:blipFill>
          <a:blip r:embed="rId3">
            <a:grayscl/>
            <a:lum contrast="40000"/>
          </a:blip>
          <a:srcRect l="7031" t="14999" r="8138" b="10834"/>
          <a:stretch>
            <a:fillRect/>
          </a:stretch>
        </p:blipFill>
        <p:spPr bwMode="auto">
          <a:xfrm>
            <a:off x="0" y="0"/>
            <a:ext cx="9151938" cy="4500563"/>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p:cNvPicPr>
            <a:picLocks noChangeAspect="1" noChangeArrowheads="1"/>
          </p:cNvPicPr>
          <p:nvPr/>
        </p:nvPicPr>
        <p:blipFill>
          <a:blip r:embed="rId3">
            <a:grayscl/>
            <a:lum contrast="40000"/>
          </a:blip>
          <a:srcRect r="14687" b="25351"/>
          <a:stretch>
            <a:fillRect/>
          </a:stretch>
        </p:blipFill>
        <p:spPr bwMode="auto">
          <a:xfrm>
            <a:off x="0" y="0"/>
            <a:ext cx="9144000" cy="4500563"/>
          </a:xfrm>
          <a:prstGeom prst="rect">
            <a:avLst/>
          </a:prstGeom>
          <a:noFill/>
          <a:ln w="12700">
            <a:noFill/>
            <a:miter lim="800000"/>
            <a:headEnd type="none" w="sm" len="sm"/>
            <a:tailEnd type="none" w="sm" len="sm"/>
          </a:ln>
        </p:spPr>
      </p:pic>
      <p:pic>
        <p:nvPicPr>
          <p:cNvPr id="92163" name="Picture 2"/>
          <p:cNvPicPr>
            <a:picLocks noChangeAspect="1" noChangeArrowheads="1"/>
          </p:cNvPicPr>
          <p:nvPr/>
        </p:nvPicPr>
        <p:blipFill rotWithShape="1">
          <a:blip r:embed="rId4">
            <a:grayscl/>
            <a:lum contrast="40000"/>
          </a:blip>
          <a:srcRect t="10182" r="14218" b="37789"/>
          <a:stretch/>
        </p:blipFill>
        <p:spPr bwMode="auto">
          <a:xfrm>
            <a:off x="0" y="4429125"/>
            <a:ext cx="9144000" cy="3119755"/>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p:cNvPicPr>
            <a:picLocks noChangeAspect="1" noChangeArrowheads="1"/>
          </p:cNvPicPr>
          <p:nvPr/>
        </p:nvPicPr>
        <p:blipFill>
          <a:blip r:embed="rId3">
            <a:grayscl/>
            <a:lum contrast="40000"/>
          </a:blip>
          <a:srcRect r="14218" b="18333"/>
          <a:stretch>
            <a:fillRect/>
          </a:stretch>
        </p:blipFill>
        <p:spPr bwMode="auto">
          <a:xfrm>
            <a:off x="0" y="0"/>
            <a:ext cx="9144000" cy="4897438"/>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3">
            <a:grayscl/>
            <a:lum contrast="40000"/>
          </a:blip>
          <a:srcRect r="14218" b="18333"/>
          <a:stretch>
            <a:fillRect/>
          </a:stretch>
        </p:blipFill>
        <p:spPr bwMode="auto">
          <a:xfrm>
            <a:off x="0" y="0"/>
            <a:ext cx="9144000" cy="4897438"/>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3">
            <a:grayscl/>
            <a:lum contrast="40000"/>
          </a:blip>
          <a:srcRect r="14218" b="17500"/>
          <a:stretch>
            <a:fillRect/>
          </a:stretch>
        </p:blipFill>
        <p:spPr bwMode="auto">
          <a:xfrm>
            <a:off x="0" y="0"/>
            <a:ext cx="9144000" cy="494665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3">
            <a:grayscl/>
            <a:lum contrast="40000"/>
          </a:blip>
          <a:srcRect r="14218" b="17500"/>
          <a:stretch>
            <a:fillRect/>
          </a:stretch>
        </p:blipFill>
        <p:spPr bwMode="auto">
          <a:xfrm>
            <a:off x="0" y="0"/>
            <a:ext cx="9144000" cy="494665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3">
            <a:grayscl/>
            <a:lum contrast="40000"/>
          </a:blip>
          <a:srcRect r="14218" b="43188"/>
          <a:stretch>
            <a:fillRect/>
          </a:stretch>
        </p:blipFill>
        <p:spPr bwMode="auto">
          <a:xfrm>
            <a:off x="0" y="0"/>
            <a:ext cx="9144000" cy="3406775"/>
          </a:xfrm>
          <a:prstGeom prst="rect">
            <a:avLst/>
          </a:prstGeom>
          <a:noFill/>
          <a:ln w="12700">
            <a:noFill/>
            <a:miter lim="800000"/>
            <a:headEnd type="none" w="sm" len="sm"/>
            <a:tailEnd type="none" w="sm" len="sm"/>
          </a:ln>
        </p:spPr>
      </p:pic>
      <p:pic>
        <p:nvPicPr>
          <p:cNvPr id="98307" name="Picture 2"/>
          <p:cNvPicPr>
            <a:picLocks noChangeAspect="1" noChangeArrowheads="1"/>
          </p:cNvPicPr>
          <p:nvPr/>
        </p:nvPicPr>
        <p:blipFill>
          <a:blip r:embed="rId4">
            <a:grayscl/>
            <a:lum contrast="40000"/>
          </a:blip>
          <a:srcRect t="47116" r="14218" b="18333"/>
          <a:stretch>
            <a:fillRect/>
          </a:stretch>
        </p:blipFill>
        <p:spPr bwMode="auto">
          <a:xfrm>
            <a:off x="0" y="3357563"/>
            <a:ext cx="9144000" cy="2071687"/>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ChangeArrowheads="1"/>
          </p:cNvSpPr>
          <p:nvPr>
            <p:ph type="body" idx="4294967295"/>
          </p:nvPr>
        </p:nvSpPr>
        <p:spPr>
          <a:xfrm>
            <a:off x="0" y="764704"/>
            <a:ext cx="9144000" cy="5904656"/>
          </a:xfrm>
        </p:spPr>
        <p:txBody>
          <a:bodyPr/>
          <a:lstStyle/>
          <a:p>
            <a:pPr>
              <a:buFont typeface="Wingdings" pitchFamily="2" charset="2"/>
              <a:buNone/>
            </a:pPr>
            <a:r>
              <a:rPr lang="ru-RU" b="1" dirty="0" smtClean="0"/>
              <a:t>	</a:t>
            </a:r>
            <a:r>
              <a:rPr lang="ru-RU" sz="2800" b="1" dirty="0" err="1" smtClean="0"/>
              <a:t>Модульне</a:t>
            </a:r>
            <a:r>
              <a:rPr lang="ru-RU" sz="2800" b="1" dirty="0" smtClean="0"/>
              <a:t> </a:t>
            </a:r>
            <a:r>
              <a:rPr lang="ru-RU" sz="2800" b="1" dirty="0" err="1" smtClean="0"/>
              <a:t>програмування</a:t>
            </a:r>
            <a:endParaRPr lang="ru-RU" sz="2800" b="1" dirty="0" smtClean="0"/>
          </a:p>
          <a:p>
            <a:pPr>
              <a:buFont typeface="Wingdings" pitchFamily="2" charset="2"/>
              <a:buNone/>
            </a:pPr>
            <a:endParaRPr lang="uk-UA" sz="1200" b="1" dirty="0" smtClean="0"/>
          </a:p>
          <a:p>
            <a:pPr>
              <a:lnSpc>
                <a:spcPct val="100000"/>
              </a:lnSpc>
              <a:buFont typeface="Wingdings" pitchFamily="2" charset="2"/>
              <a:buNone/>
            </a:pPr>
            <a:r>
              <a:rPr kumimoji="1" lang="uk-UA" sz="2800" dirty="0" smtClean="0"/>
              <a:t>	</a:t>
            </a:r>
            <a:r>
              <a:rPr lang="uk-UA" sz="2800" i="1" dirty="0" smtClean="0"/>
              <a:t>Модульне програмування </a:t>
            </a:r>
            <a:r>
              <a:rPr lang="uk-UA" sz="2800" dirty="0" smtClean="0"/>
              <a:t>— це організація програми у вигляді сукупності незалежних блоків, структура і функції яких підпорядковуються певним вимогам. Такі блоки називаються модулями. </a:t>
            </a:r>
          </a:p>
          <a:p>
            <a:pPr>
              <a:lnSpc>
                <a:spcPct val="100000"/>
              </a:lnSpc>
              <a:buFont typeface="Wingdings" pitchFamily="2" charset="2"/>
              <a:buNone/>
            </a:pPr>
            <a:endParaRPr lang="uk-UA" sz="800" dirty="0" smtClean="0"/>
          </a:p>
        </p:txBody>
      </p:sp>
      <p:sp>
        <p:nvSpPr>
          <p:cNvPr id="8806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ChangeArrowheads="1"/>
          </p:cNvSpPr>
          <p:nvPr>
            <p:ph type="body" idx="4294967295"/>
          </p:nvPr>
        </p:nvSpPr>
        <p:spPr>
          <a:xfrm>
            <a:off x="0" y="836712"/>
            <a:ext cx="9144000" cy="5904656"/>
          </a:xfrm>
        </p:spPr>
        <p:txBody>
          <a:bodyPr/>
          <a:lstStyle/>
          <a:p>
            <a:pPr>
              <a:buFont typeface="Wingdings" pitchFamily="2" charset="2"/>
              <a:buNone/>
            </a:pPr>
            <a:r>
              <a:rPr lang="uk-UA" sz="2800" dirty="0" smtClean="0"/>
              <a:t>	Модульне програмування дає можливість:</a:t>
            </a:r>
          </a:p>
          <a:p>
            <a:pPr lvl="1"/>
            <a:r>
              <a:rPr lang="uk-UA" dirty="0" smtClean="0"/>
              <a:t>спростити процес тестування і налагодження програми;</a:t>
            </a:r>
          </a:p>
          <a:p>
            <a:pPr lvl="1"/>
            <a:r>
              <a:rPr lang="uk-UA" dirty="0" smtClean="0"/>
              <a:t>розробити програму зусиллями більше ніж одного програміста;</a:t>
            </a:r>
          </a:p>
          <a:p>
            <a:pPr lvl="1"/>
            <a:r>
              <a:rPr lang="uk-UA" dirty="0" smtClean="0"/>
              <a:t>локалізувати дію змін і доповнень до програми в межах одного модуля;</a:t>
            </a:r>
          </a:p>
          <a:p>
            <a:pPr lvl="1"/>
            <a:r>
              <a:rPr lang="uk-UA" dirty="0" smtClean="0"/>
              <a:t>скоротити термін і вартість</a:t>
            </a:r>
            <a:r>
              <a:rPr lang="uk-UA" sz="3200" dirty="0" smtClean="0"/>
              <a:t> </a:t>
            </a:r>
            <a:r>
              <a:rPr lang="uk-UA" dirty="0" smtClean="0"/>
              <a:t>розробки програми.</a:t>
            </a:r>
          </a:p>
        </p:txBody>
      </p:sp>
    </p:spTree>
    <p:extLst>
      <p:ext uri="{BB962C8B-B14F-4D97-AF65-F5344CB8AC3E}">
        <p14:creationId xmlns="" xmlns:p14="http://schemas.microsoft.com/office/powerpoint/2010/main" val="4057766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uk-UA" sz="2800" dirty="0" smtClean="0"/>
              <a:t>	</a:t>
            </a:r>
            <a:r>
              <a:rPr lang="uk-UA" sz="2800" b="1" dirty="0" smtClean="0"/>
              <a:t>Жадібні алгоритми</a:t>
            </a:r>
          </a:p>
          <a:p>
            <a:pPr>
              <a:lnSpc>
                <a:spcPct val="100000"/>
              </a:lnSpc>
              <a:buFont typeface="Wingdings" pitchFamily="2" charset="2"/>
              <a:buNone/>
            </a:pPr>
            <a:r>
              <a:rPr lang="uk-UA" sz="2800" dirty="0" smtClean="0"/>
              <a:t>	Метод внесення змін називається "жадібним" алгоритмом, якщо на кожній окремій стадії вибирається варіант, який є локально оптимальним в тому або іншому сенсі. </a:t>
            </a:r>
          </a:p>
          <a:p>
            <a:pPr>
              <a:lnSpc>
                <a:spcPct val="100000"/>
              </a:lnSpc>
              <a:buFont typeface="Wingdings" pitchFamily="2" charset="2"/>
              <a:buNone/>
            </a:pPr>
            <a:r>
              <a:rPr lang="uk-UA" sz="2400" dirty="0" smtClean="0"/>
              <a:t>	</a:t>
            </a:r>
          </a:p>
          <a:p>
            <a:pPr>
              <a:lnSpc>
                <a:spcPct val="100000"/>
              </a:lnSpc>
              <a:buFont typeface="Wingdings" pitchFamily="2" charset="2"/>
              <a:buNone/>
            </a:pPr>
            <a:r>
              <a:rPr lang="uk-UA" sz="2800" dirty="0" smtClean="0"/>
              <a:t>	Слід підкреслити, що не кожен "жадібний" алгоритм дозволяє отримати оптимальний результат в цілому.</a:t>
            </a:r>
            <a:r>
              <a:rPr lang="ru-RU" sz="2800" dirty="0" smtClean="0"/>
              <a:t> </a:t>
            </a:r>
            <a:endParaRPr lang="uk-UA" sz="2800" dirty="0" smtClean="0"/>
          </a:p>
        </p:txBody>
      </p:sp>
      <p:sp>
        <p:nvSpPr>
          <p:cNvPr id="2560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uk-UA" sz="2800" dirty="0" smtClean="0"/>
              <a:t>	Програму можна вважати модульною, якщо її логічна і фізична структура відповідає таким умовам:</a:t>
            </a:r>
          </a:p>
          <a:p>
            <a:pPr>
              <a:lnSpc>
                <a:spcPct val="100000"/>
              </a:lnSpc>
              <a:buFont typeface="Wingdings" pitchFamily="2" charset="2"/>
              <a:buNone/>
            </a:pPr>
            <a:endParaRPr lang="uk-UA" sz="1000" dirty="0" smtClean="0"/>
          </a:p>
          <a:p>
            <a:pPr lvl="1"/>
            <a:r>
              <a:rPr lang="uk-UA" dirty="0" smtClean="0"/>
              <a:t>модулі є незалежними програмними блоками, код яких логічно і фізично відокремлений від коду інших модулів;</a:t>
            </a:r>
          </a:p>
          <a:p>
            <a:pPr lvl="1"/>
            <a:r>
              <a:rPr lang="uk-UA" dirty="0" smtClean="0"/>
              <a:t>модулі є неподільними блоками програми, які можна використовувати повторно;</a:t>
            </a:r>
          </a:p>
          <a:p>
            <a:pPr lvl="1"/>
            <a:r>
              <a:rPr lang="uk-UA" dirty="0" smtClean="0"/>
              <a:t>розмір модуля обмежується розміром сегмента коду, який виділяється під час компіляції модуля.</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noChangeArrowheads="1"/>
          </p:cNvSpPr>
          <p:nvPr>
            <p:ph type="body" idx="4294967295"/>
          </p:nvPr>
        </p:nvSpPr>
        <p:spPr>
          <a:xfrm>
            <a:off x="0" y="836712"/>
            <a:ext cx="9144000" cy="5616624"/>
          </a:xfrm>
        </p:spPr>
        <p:txBody>
          <a:bodyPr/>
          <a:lstStyle/>
          <a:p>
            <a:pPr>
              <a:lnSpc>
                <a:spcPct val="100000"/>
              </a:lnSpc>
              <a:buFont typeface="Wingdings" pitchFamily="2" charset="2"/>
              <a:buNone/>
            </a:pPr>
            <a:r>
              <a:rPr lang="uk-UA" sz="2400" dirty="0" smtClean="0"/>
              <a:t>	</a:t>
            </a:r>
            <a:r>
              <a:rPr lang="uk-UA" sz="2800" dirty="0" smtClean="0"/>
              <a:t>Незалежність модулів є визначальним принципом модульного програмування. Це означає, що програма має бути поділена на модулі таким чином, щоб зв'язки між модулями були слабкими, а зв'язки всередині модулів — сильними. </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pPr>
            <a:r>
              <a:rPr lang="uk-UA" sz="2800" dirty="0" smtClean="0"/>
              <a:t>	Модулі можуть вважатися незалежними, якщо вони задовольняють таким вимогам:</a:t>
            </a:r>
          </a:p>
          <a:p>
            <a:pPr lvl="1"/>
            <a:r>
              <a:rPr lang="uk-UA" sz="2400" dirty="0" smtClean="0"/>
              <a:t>кожен модуль можна замінити іншим функціонально еквівалентним модулем, що має той самий інтерфейс;</a:t>
            </a:r>
          </a:p>
          <a:p>
            <a:pPr lvl="1"/>
            <a:r>
              <a:rPr lang="uk-UA" sz="2400" dirty="0" smtClean="0"/>
              <a:t>взаємозв'язки між модулями встановлені за ієрархічним принципом;</a:t>
            </a:r>
          </a:p>
          <a:p>
            <a:pPr lvl="1"/>
            <a:r>
              <a:rPr lang="uk-UA" sz="2400" dirty="0" smtClean="0"/>
              <a:t>усі структури даних </a:t>
            </a:r>
            <a:r>
              <a:rPr lang="uk-UA" sz="2400" dirty="0" err="1" smtClean="0"/>
              <a:t>інкапсульовані</a:t>
            </a:r>
            <a:r>
              <a:rPr lang="uk-UA" sz="2400" dirty="0" smtClean="0"/>
              <a:t> в модулі, тобто доступ до даних може здійснюватися лише через процедури та функції модуля;</a:t>
            </a:r>
          </a:p>
          <a:p>
            <a:pPr lvl="1"/>
            <a:r>
              <a:rPr lang="uk-UA" sz="2400" dirty="0" smtClean="0"/>
              <a:t>модуль має одну точку входу та одну точку виходу;</a:t>
            </a:r>
          </a:p>
          <a:p>
            <a:pPr lvl="1"/>
            <a:r>
              <a:rPr lang="uk-UA" sz="2400" dirty="0" smtClean="0"/>
              <a:t>модуль повертає керування тому програмному блоку, що його викликав.</a:t>
            </a:r>
          </a:p>
        </p:txBody>
      </p:sp>
    </p:spTree>
    <p:extLst>
      <p:ext uri="{BB962C8B-B14F-4D97-AF65-F5344CB8AC3E}">
        <p14:creationId xmlns="" xmlns:p14="http://schemas.microsoft.com/office/powerpoint/2010/main" val="177508683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ru-RU" sz="2800" b="1" dirty="0" smtClean="0"/>
              <a:t>	</a:t>
            </a:r>
            <a:r>
              <a:rPr lang="ru-RU" sz="2800" b="1" dirty="0" err="1" smtClean="0"/>
              <a:t>Методи</a:t>
            </a:r>
            <a:r>
              <a:rPr lang="ru-RU" sz="2800" b="1" dirty="0" smtClean="0"/>
              <a:t> </a:t>
            </a:r>
            <a:r>
              <a:rPr lang="ru-RU" sz="2800" b="1" dirty="0" err="1" smtClean="0"/>
              <a:t>структурування</a:t>
            </a:r>
            <a:r>
              <a:rPr lang="ru-RU" sz="2800" b="1" dirty="0" smtClean="0"/>
              <a:t> </a:t>
            </a:r>
            <a:r>
              <a:rPr lang="ru-RU" sz="2800" b="1" dirty="0" err="1" smtClean="0"/>
              <a:t>програм</a:t>
            </a:r>
            <a:endParaRPr lang="ru-RU" sz="2800" b="1" dirty="0" smtClean="0"/>
          </a:p>
          <a:p>
            <a:pPr>
              <a:lnSpc>
                <a:spcPct val="100000"/>
              </a:lnSpc>
              <a:buFont typeface="Wingdings" pitchFamily="2" charset="2"/>
              <a:buNone/>
            </a:pPr>
            <a:endParaRPr lang="uk-UA" sz="1200" b="1" dirty="0" smtClean="0"/>
          </a:p>
          <a:p>
            <a:pPr>
              <a:lnSpc>
                <a:spcPct val="100000"/>
              </a:lnSpc>
              <a:buFont typeface="Wingdings" pitchFamily="2" charset="2"/>
              <a:buNone/>
            </a:pPr>
            <a:r>
              <a:rPr kumimoji="1" lang="uk-UA" sz="2400" dirty="0" smtClean="0"/>
              <a:t>	</a:t>
            </a:r>
            <a:r>
              <a:rPr lang="uk-UA" sz="2800" dirty="0" smtClean="0"/>
              <a:t>Методи низхідного проектування та модульного програмування регламентують процес побудови архітектури програм на макрорівні. Методи структурування, навпаки, працюють на </a:t>
            </a:r>
            <a:r>
              <a:rPr lang="uk-UA" sz="2800" dirty="0" err="1" smtClean="0"/>
              <a:t>мікрорівні</a:t>
            </a:r>
            <a:r>
              <a:rPr lang="uk-UA" sz="2800" dirty="0" smtClean="0"/>
              <a:t>, регламентуючи процес створення програмного коду. </a:t>
            </a:r>
          </a:p>
        </p:txBody>
      </p:sp>
      <p:sp>
        <p:nvSpPr>
          <p:cNvPr id="99331"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body" idx="4294967295"/>
          </p:nvPr>
        </p:nvSpPr>
        <p:spPr>
          <a:xfrm>
            <a:off x="251520" y="764704"/>
            <a:ext cx="8892480" cy="5904656"/>
          </a:xfrm>
        </p:spPr>
        <p:txBody>
          <a:bodyPr/>
          <a:lstStyle/>
          <a:p>
            <a:pPr marL="0" indent="0">
              <a:lnSpc>
                <a:spcPct val="100000"/>
              </a:lnSpc>
              <a:buNone/>
            </a:pPr>
            <a:r>
              <a:rPr lang="uk-UA" sz="2800" dirty="0" smtClean="0"/>
              <a:t>В </a:t>
            </a:r>
            <a:r>
              <a:rPr lang="uk-UA" sz="2800" dirty="0"/>
              <a:t>основу методів структурування програм покладено </a:t>
            </a:r>
            <a:r>
              <a:rPr lang="uk-UA" sz="2800" i="1" dirty="0"/>
              <a:t>теорему про структурування, </a:t>
            </a:r>
            <a:r>
              <a:rPr lang="uk-UA" sz="2800" dirty="0"/>
              <a:t>що її у 1965 році довели </a:t>
            </a:r>
            <a:r>
              <a:rPr lang="uk-UA" sz="2800" dirty="0" err="1"/>
              <a:t>Бом</a:t>
            </a:r>
            <a:r>
              <a:rPr lang="uk-UA" sz="2800" dirty="0"/>
              <a:t> і </a:t>
            </a:r>
            <a:r>
              <a:rPr lang="uk-UA" sz="2800" dirty="0" err="1"/>
              <a:t>Джакопіні</a:t>
            </a:r>
            <a:r>
              <a:rPr lang="uk-UA" sz="2800" dirty="0"/>
              <a:t>: </a:t>
            </a:r>
            <a:endParaRPr lang="en-US" sz="2800" dirty="0" smtClean="0"/>
          </a:p>
          <a:p>
            <a:pPr marL="400050" lvl="1" indent="0">
              <a:buNone/>
            </a:pPr>
            <a:r>
              <a:rPr lang="uk-UA" dirty="0" smtClean="0"/>
              <a:t>Будь-яку </a:t>
            </a:r>
            <a:r>
              <a:rPr lang="uk-UA" dirty="0"/>
              <a:t>програму можна побудувати з використанням лише трьох керуючих структур: послідовності, вибору і повторення</a:t>
            </a:r>
            <a:r>
              <a:rPr lang="uk-UA" dirty="0" smtClean="0"/>
              <a:t>.</a:t>
            </a:r>
            <a:endParaRPr lang="en-US" dirty="0" smtClean="0"/>
          </a:p>
          <a:p>
            <a:pPr marL="0" indent="0">
              <a:lnSpc>
                <a:spcPct val="100000"/>
              </a:lnSpc>
              <a:buNone/>
            </a:pPr>
            <a:endParaRPr lang="uk-UA" sz="2800" dirty="0"/>
          </a:p>
          <a:p>
            <a:pPr>
              <a:lnSpc>
                <a:spcPct val="100000"/>
              </a:lnSpc>
              <a:buFont typeface="Wingdings" pitchFamily="2" charset="2"/>
              <a:buChar char="ü"/>
            </a:pPr>
            <a:r>
              <a:rPr lang="uk-UA" sz="2800" dirty="0" smtClean="0"/>
              <a:t>Метою структурування є перетворення неструктурованої програми на еквівалентну їй структуровану, тобто таку, що складається з обмеженого набору керуючих алгоритмічних структур.</a:t>
            </a:r>
            <a:r>
              <a:rPr lang="ru-RU" sz="2800" dirty="0" smtClean="0"/>
              <a:t> </a:t>
            </a:r>
            <a:endParaRPr lang="uk-UA" sz="2800" dirty="0" smtClean="0"/>
          </a:p>
        </p:txBody>
      </p:sp>
    </p:spTree>
    <p:extLst>
      <p:ext uri="{BB962C8B-B14F-4D97-AF65-F5344CB8AC3E}">
        <p14:creationId xmlns="" xmlns:p14="http://schemas.microsoft.com/office/powerpoint/2010/main" val="169415778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0354"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uk-UA" sz="2800" dirty="0" smtClean="0"/>
              <a:t>	Методи структурування ґрунтуються на поняттях функціонального вузла, а також на поняттях простої, елементарної і складеної програми.</a:t>
            </a:r>
            <a:endParaRPr lang="uk-UA" sz="2800" i="1" dirty="0" smtClean="0"/>
          </a:p>
          <a:p>
            <a:pPr>
              <a:lnSpc>
                <a:spcPct val="100000"/>
              </a:lnSpc>
              <a:buFont typeface="Wingdings" pitchFamily="2" charset="2"/>
              <a:buNone/>
            </a:pPr>
            <a:r>
              <a:rPr lang="uk-UA" sz="2800" i="1" dirty="0" smtClean="0"/>
              <a:t>	Функціональним вузлом </a:t>
            </a:r>
            <a:r>
              <a:rPr lang="uk-UA" sz="2800" dirty="0" smtClean="0"/>
              <a:t>називається частина алгоритму, що має один вхід та один вихід. Прикладом функціонального вузла є окремий оператор - присвоєння, виклик процедури тощо.</a:t>
            </a:r>
          </a:p>
          <a:p>
            <a:pPr>
              <a:lnSpc>
                <a:spcPct val="100000"/>
              </a:lnSpc>
              <a:buFont typeface="Wingdings" pitchFamily="2" charset="2"/>
              <a:buNone/>
            </a:pPr>
            <a:r>
              <a:rPr lang="uk-UA" sz="2800" dirty="0" smtClean="0"/>
              <a:t>	Програма називається </a:t>
            </a:r>
            <a:r>
              <a:rPr lang="uk-UA" sz="2800" i="1" dirty="0" smtClean="0"/>
              <a:t>простою, </a:t>
            </a:r>
            <a:r>
              <a:rPr lang="uk-UA" sz="2800" dirty="0" smtClean="0"/>
              <a:t>якщо вона має один вхід, один вихід і через кожен її функціональний вузол проходить деякий шлях від входу до виходу. Проста програма може містити прості підпрограми. Вся проста програма може розглядатись як один функціональний вузол.</a:t>
            </a:r>
            <a:endParaRPr lang="uk-UA" sz="2800" i="1" dirty="0" smtClean="0"/>
          </a:p>
        </p:txBody>
      </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body" idx="4294967295"/>
          </p:nvPr>
        </p:nvSpPr>
        <p:spPr>
          <a:xfrm>
            <a:off x="0" y="764704"/>
            <a:ext cx="9144000" cy="1703387"/>
          </a:xfrm>
        </p:spPr>
        <p:txBody>
          <a:bodyPr/>
          <a:lstStyle/>
          <a:p>
            <a:pPr>
              <a:buFont typeface="Wingdings" pitchFamily="2" charset="2"/>
              <a:buNone/>
            </a:pPr>
            <a:r>
              <a:rPr lang="uk-UA" sz="2800" dirty="0" smtClean="0"/>
              <a:t>	</a:t>
            </a:r>
            <a:r>
              <a:rPr lang="uk-UA" sz="2800" i="1" dirty="0" smtClean="0"/>
              <a:t>Елементарна програма — </a:t>
            </a:r>
            <a:r>
              <a:rPr lang="uk-UA" sz="2800" dirty="0" smtClean="0"/>
              <a:t>це проста програма, що не містить підпрограм, які складаються більше ніж з одного вузла. Існує обмежена кількість елементарних програм, з яких основними є три програми.</a:t>
            </a:r>
          </a:p>
        </p:txBody>
      </p:sp>
      <p:grpSp>
        <p:nvGrpSpPr>
          <p:cNvPr id="101379" name="Group 44"/>
          <p:cNvGrpSpPr>
            <a:grpSpLocks/>
          </p:cNvGrpSpPr>
          <p:nvPr/>
        </p:nvGrpSpPr>
        <p:grpSpPr bwMode="auto">
          <a:xfrm>
            <a:off x="1524000" y="2886075"/>
            <a:ext cx="5934075" cy="2000250"/>
            <a:chOff x="960" y="1818"/>
            <a:chExt cx="3738" cy="1260"/>
          </a:xfrm>
        </p:grpSpPr>
        <p:sp>
          <p:nvSpPr>
            <p:cNvPr id="101380" name="AutoShape 7"/>
            <p:cNvSpPr>
              <a:spLocks noChangeArrowheads="1"/>
            </p:cNvSpPr>
            <p:nvPr/>
          </p:nvSpPr>
          <p:spPr bwMode="auto">
            <a:xfrm>
              <a:off x="960" y="2064"/>
              <a:ext cx="576" cy="240"/>
            </a:xfrm>
            <a:prstGeom prst="flowChartProcess">
              <a:avLst/>
            </a:prstGeom>
            <a:noFill/>
            <a:ln w="19050">
              <a:solidFill>
                <a:schemeClr val="tx1"/>
              </a:solidFill>
              <a:miter lim="800000"/>
              <a:headEnd type="none" w="sm" len="sm"/>
              <a:tailEnd type="none" w="sm" len="sm"/>
            </a:ln>
          </p:spPr>
          <p:txBody>
            <a:bodyPr wrap="none" anchor="ctr"/>
            <a:lstStyle/>
            <a:p>
              <a:endParaRPr lang="en-GB"/>
            </a:p>
          </p:txBody>
        </p:sp>
        <p:sp>
          <p:nvSpPr>
            <p:cNvPr id="101381" name="AutoShape 8"/>
            <p:cNvSpPr>
              <a:spLocks noChangeArrowheads="1"/>
            </p:cNvSpPr>
            <p:nvPr/>
          </p:nvSpPr>
          <p:spPr bwMode="auto">
            <a:xfrm>
              <a:off x="960" y="2592"/>
              <a:ext cx="576" cy="240"/>
            </a:xfrm>
            <a:prstGeom prst="flowChartProcess">
              <a:avLst/>
            </a:prstGeom>
            <a:noFill/>
            <a:ln w="19050">
              <a:solidFill>
                <a:schemeClr val="tx1"/>
              </a:solidFill>
              <a:miter lim="800000"/>
              <a:headEnd type="none" w="sm" len="sm"/>
              <a:tailEnd type="none" w="sm" len="sm"/>
            </a:ln>
          </p:spPr>
          <p:txBody>
            <a:bodyPr wrap="none" anchor="ctr"/>
            <a:lstStyle/>
            <a:p>
              <a:endParaRPr lang="en-GB"/>
            </a:p>
          </p:txBody>
        </p:sp>
        <p:cxnSp>
          <p:nvCxnSpPr>
            <p:cNvPr id="101382" name="AutoShape 11"/>
            <p:cNvCxnSpPr>
              <a:cxnSpLocks noChangeShapeType="1"/>
              <a:endCxn id="101380" idx="0"/>
            </p:cNvCxnSpPr>
            <p:nvPr/>
          </p:nvCxnSpPr>
          <p:spPr bwMode="auto">
            <a:xfrm>
              <a:off x="1248" y="1824"/>
              <a:ext cx="0" cy="240"/>
            </a:xfrm>
            <a:prstGeom prst="straightConnector1">
              <a:avLst/>
            </a:prstGeom>
            <a:noFill/>
            <a:ln w="19050">
              <a:solidFill>
                <a:schemeClr val="tx1"/>
              </a:solidFill>
              <a:round/>
              <a:headEnd type="none" w="sm" len="sm"/>
              <a:tailEnd type="stealth" w="lg" len="lg"/>
            </a:ln>
          </p:spPr>
        </p:cxnSp>
        <p:cxnSp>
          <p:nvCxnSpPr>
            <p:cNvPr id="101383" name="AutoShape 12"/>
            <p:cNvCxnSpPr>
              <a:cxnSpLocks noChangeShapeType="1"/>
              <a:stCxn id="101380" idx="2"/>
              <a:endCxn id="101381" idx="0"/>
            </p:cNvCxnSpPr>
            <p:nvPr/>
          </p:nvCxnSpPr>
          <p:spPr bwMode="auto">
            <a:xfrm>
              <a:off x="1248" y="2304"/>
              <a:ext cx="0" cy="288"/>
            </a:xfrm>
            <a:prstGeom prst="straightConnector1">
              <a:avLst/>
            </a:prstGeom>
            <a:noFill/>
            <a:ln w="19050">
              <a:solidFill>
                <a:schemeClr val="tx1"/>
              </a:solidFill>
              <a:round/>
              <a:headEnd type="none" w="sm" len="sm"/>
              <a:tailEnd type="stealth" w="lg" len="lg"/>
            </a:ln>
          </p:spPr>
        </p:cxnSp>
        <p:cxnSp>
          <p:nvCxnSpPr>
            <p:cNvPr id="101384" name="AutoShape 13"/>
            <p:cNvCxnSpPr>
              <a:cxnSpLocks noChangeShapeType="1"/>
              <a:stCxn id="101381" idx="2"/>
            </p:cNvCxnSpPr>
            <p:nvPr/>
          </p:nvCxnSpPr>
          <p:spPr bwMode="auto">
            <a:xfrm>
              <a:off x="1248" y="2832"/>
              <a:ext cx="0" cy="240"/>
            </a:xfrm>
            <a:prstGeom prst="straightConnector1">
              <a:avLst/>
            </a:prstGeom>
            <a:noFill/>
            <a:ln w="19050">
              <a:solidFill>
                <a:schemeClr val="tx1"/>
              </a:solidFill>
              <a:round/>
              <a:headEnd type="none" w="sm" len="sm"/>
              <a:tailEnd type="stealth" w="lg" len="lg"/>
            </a:ln>
          </p:spPr>
        </p:cxnSp>
        <p:sp>
          <p:nvSpPr>
            <p:cNvPr id="101385" name="AutoShape 19"/>
            <p:cNvSpPr>
              <a:spLocks noChangeArrowheads="1"/>
            </p:cNvSpPr>
            <p:nvPr/>
          </p:nvSpPr>
          <p:spPr bwMode="auto">
            <a:xfrm>
              <a:off x="2894" y="2592"/>
              <a:ext cx="576" cy="240"/>
            </a:xfrm>
            <a:prstGeom prst="flowChartProcess">
              <a:avLst/>
            </a:prstGeom>
            <a:noFill/>
            <a:ln w="19050">
              <a:solidFill>
                <a:schemeClr val="tx1"/>
              </a:solidFill>
              <a:miter lim="800000"/>
              <a:headEnd type="none" w="sm" len="sm"/>
              <a:tailEnd type="none" w="sm" len="sm"/>
            </a:ln>
          </p:spPr>
          <p:txBody>
            <a:bodyPr wrap="none" anchor="ctr"/>
            <a:lstStyle/>
            <a:p>
              <a:endParaRPr lang="en-GB"/>
            </a:p>
          </p:txBody>
        </p:sp>
        <p:cxnSp>
          <p:nvCxnSpPr>
            <p:cNvPr id="101386" name="AutoShape 22"/>
            <p:cNvCxnSpPr>
              <a:cxnSpLocks noChangeShapeType="1"/>
              <a:endCxn id="101387" idx="0"/>
            </p:cNvCxnSpPr>
            <p:nvPr/>
          </p:nvCxnSpPr>
          <p:spPr bwMode="auto">
            <a:xfrm>
              <a:off x="2798" y="1818"/>
              <a:ext cx="0" cy="192"/>
            </a:xfrm>
            <a:prstGeom prst="straightConnector1">
              <a:avLst/>
            </a:prstGeom>
            <a:noFill/>
            <a:ln w="19050">
              <a:solidFill>
                <a:schemeClr val="tx1"/>
              </a:solidFill>
              <a:round/>
              <a:headEnd type="none" w="sm" len="sm"/>
              <a:tailEnd type="stealth" w="lg" len="lg"/>
            </a:ln>
          </p:spPr>
        </p:cxnSp>
        <p:sp>
          <p:nvSpPr>
            <p:cNvPr id="101387" name="AutoShape 24"/>
            <p:cNvSpPr>
              <a:spLocks noChangeArrowheads="1"/>
            </p:cNvSpPr>
            <p:nvPr/>
          </p:nvSpPr>
          <p:spPr bwMode="auto">
            <a:xfrm>
              <a:off x="2510" y="2016"/>
              <a:ext cx="576" cy="384"/>
            </a:xfrm>
            <a:prstGeom prst="flowChartDecision">
              <a:avLst/>
            </a:prstGeom>
            <a:noFill/>
            <a:ln w="19050">
              <a:solidFill>
                <a:schemeClr val="tx1"/>
              </a:solidFill>
              <a:miter lim="800000"/>
              <a:headEnd type="none" w="sm" len="sm"/>
              <a:tailEnd type="none" w="sm" len="sm"/>
            </a:ln>
          </p:spPr>
          <p:txBody>
            <a:bodyPr wrap="none" anchor="ctr"/>
            <a:lstStyle/>
            <a:p>
              <a:endParaRPr lang="en-GB"/>
            </a:p>
          </p:txBody>
        </p:sp>
        <p:sp>
          <p:nvSpPr>
            <p:cNvPr id="101388" name="AutoShape 25"/>
            <p:cNvSpPr>
              <a:spLocks noChangeArrowheads="1"/>
            </p:cNvSpPr>
            <p:nvPr/>
          </p:nvSpPr>
          <p:spPr bwMode="auto">
            <a:xfrm>
              <a:off x="2126" y="2592"/>
              <a:ext cx="576" cy="240"/>
            </a:xfrm>
            <a:prstGeom prst="flowChartProcess">
              <a:avLst/>
            </a:prstGeom>
            <a:noFill/>
            <a:ln w="19050">
              <a:solidFill>
                <a:schemeClr val="tx1"/>
              </a:solidFill>
              <a:miter lim="800000"/>
              <a:headEnd type="none" w="sm" len="sm"/>
              <a:tailEnd type="none" w="sm" len="sm"/>
            </a:ln>
          </p:spPr>
          <p:txBody>
            <a:bodyPr wrap="none" anchor="ctr"/>
            <a:lstStyle/>
            <a:p>
              <a:endParaRPr lang="en-GB"/>
            </a:p>
          </p:txBody>
        </p:sp>
        <p:cxnSp>
          <p:nvCxnSpPr>
            <p:cNvPr id="101389" name="AutoShape 26"/>
            <p:cNvCxnSpPr>
              <a:cxnSpLocks noChangeShapeType="1"/>
              <a:stCxn id="101387" idx="1"/>
              <a:endCxn id="101388" idx="0"/>
            </p:cNvCxnSpPr>
            <p:nvPr/>
          </p:nvCxnSpPr>
          <p:spPr bwMode="auto">
            <a:xfrm rot="10800000" flipV="1">
              <a:off x="2414" y="2208"/>
              <a:ext cx="96" cy="384"/>
            </a:xfrm>
            <a:prstGeom prst="bentConnector2">
              <a:avLst/>
            </a:prstGeom>
            <a:noFill/>
            <a:ln w="19050">
              <a:solidFill>
                <a:schemeClr val="tx1"/>
              </a:solidFill>
              <a:miter lim="800000"/>
              <a:headEnd type="none" w="sm" len="sm"/>
              <a:tailEnd type="stealth" w="lg" len="lg"/>
            </a:ln>
          </p:spPr>
        </p:cxnSp>
        <p:cxnSp>
          <p:nvCxnSpPr>
            <p:cNvPr id="101390" name="AutoShape 27"/>
            <p:cNvCxnSpPr>
              <a:cxnSpLocks noChangeShapeType="1"/>
              <a:stCxn id="101387" idx="3"/>
              <a:endCxn id="101385" idx="0"/>
            </p:cNvCxnSpPr>
            <p:nvPr/>
          </p:nvCxnSpPr>
          <p:spPr bwMode="auto">
            <a:xfrm>
              <a:off x="3086" y="2208"/>
              <a:ext cx="96" cy="384"/>
            </a:xfrm>
            <a:prstGeom prst="bentConnector2">
              <a:avLst/>
            </a:prstGeom>
            <a:noFill/>
            <a:ln w="19050">
              <a:solidFill>
                <a:schemeClr val="tx1"/>
              </a:solidFill>
              <a:miter lim="800000"/>
              <a:headEnd type="none" w="sm" len="sm"/>
              <a:tailEnd type="stealth" w="lg" len="lg"/>
            </a:ln>
          </p:spPr>
        </p:cxnSp>
        <p:cxnSp>
          <p:nvCxnSpPr>
            <p:cNvPr id="101391" name="AutoShape 28"/>
            <p:cNvCxnSpPr>
              <a:cxnSpLocks noChangeShapeType="1"/>
              <a:stCxn id="101388" idx="2"/>
            </p:cNvCxnSpPr>
            <p:nvPr/>
          </p:nvCxnSpPr>
          <p:spPr bwMode="auto">
            <a:xfrm rot="16200000" flipH="1">
              <a:off x="2486" y="2766"/>
              <a:ext cx="240" cy="384"/>
            </a:xfrm>
            <a:prstGeom prst="bentConnector3">
              <a:avLst>
                <a:gd name="adj1" fmla="val 50000"/>
              </a:avLst>
            </a:prstGeom>
            <a:noFill/>
            <a:ln w="19050">
              <a:solidFill>
                <a:schemeClr val="tx1"/>
              </a:solidFill>
              <a:miter lim="800000"/>
              <a:headEnd type="none" w="sm" len="sm"/>
              <a:tailEnd type="stealth" w="lg" len="lg"/>
            </a:ln>
          </p:spPr>
        </p:cxnSp>
        <p:cxnSp>
          <p:nvCxnSpPr>
            <p:cNvPr id="101392" name="AutoShape 29"/>
            <p:cNvCxnSpPr>
              <a:cxnSpLocks noChangeShapeType="1"/>
              <a:stCxn id="101385" idx="2"/>
            </p:cNvCxnSpPr>
            <p:nvPr/>
          </p:nvCxnSpPr>
          <p:spPr bwMode="auto">
            <a:xfrm rot="5400000">
              <a:off x="2870" y="2766"/>
              <a:ext cx="240" cy="384"/>
            </a:xfrm>
            <a:prstGeom prst="bentConnector3">
              <a:avLst>
                <a:gd name="adj1" fmla="val 50000"/>
              </a:avLst>
            </a:prstGeom>
            <a:noFill/>
            <a:ln w="19050">
              <a:solidFill>
                <a:schemeClr val="tx1"/>
              </a:solidFill>
              <a:miter lim="800000"/>
              <a:headEnd type="none" w="sm" len="sm"/>
              <a:tailEnd type="none" w="sm" len="sm"/>
            </a:ln>
          </p:spPr>
        </p:cxnSp>
        <p:sp>
          <p:nvSpPr>
            <p:cNvPr id="101393" name="AutoShape 34"/>
            <p:cNvSpPr>
              <a:spLocks noChangeArrowheads="1"/>
            </p:cNvSpPr>
            <p:nvPr/>
          </p:nvSpPr>
          <p:spPr bwMode="auto">
            <a:xfrm>
              <a:off x="4117" y="2496"/>
              <a:ext cx="576" cy="240"/>
            </a:xfrm>
            <a:prstGeom prst="flowChartProcess">
              <a:avLst/>
            </a:prstGeom>
            <a:noFill/>
            <a:ln w="19050">
              <a:solidFill>
                <a:schemeClr val="tx1"/>
              </a:solidFill>
              <a:miter lim="800000"/>
              <a:headEnd type="none" w="sm" len="sm"/>
              <a:tailEnd type="none" w="sm" len="sm"/>
            </a:ln>
          </p:spPr>
          <p:txBody>
            <a:bodyPr wrap="none" anchor="ctr"/>
            <a:lstStyle/>
            <a:p>
              <a:endParaRPr lang="en-GB"/>
            </a:p>
          </p:txBody>
        </p:sp>
        <p:cxnSp>
          <p:nvCxnSpPr>
            <p:cNvPr id="101394" name="AutoShape 37"/>
            <p:cNvCxnSpPr>
              <a:cxnSpLocks noChangeShapeType="1"/>
              <a:endCxn id="101398" idx="0"/>
            </p:cNvCxnSpPr>
            <p:nvPr/>
          </p:nvCxnSpPr>
          <p:spPr bwMode="auto">
            <a:xfrm>
              <a:off x="4391" y="1824"/>
              <a:ext cx="13" cy="173"/>
            </a:xfrm>
            <a:prstGeom prst="straightConnector1">
              <a:avLst/>
            </a:prstGeom>
            <a:noFill/>
            <a:ln w="19050">
              <a:solidFill>
                <a:schemeClr val="tx1"/>
              </a:solidFill>
              <a:round/>
              <a:headEnd type="none" w="sm" len="sm"/>
              <a:tailEnd type="stealth" w="lg" len="lg"/>
            </a:ln>
          </p:spPr>
        </p:cxnSp>
        <p:cxnSp>
          <p:nvCxnSpPr>
            <p:cNvPr id="101395" name="AutoShape 38"/>
            <p:cNvCxnSpPr>
              <a:cxnSpLocks noChangeShapeType="1"/>
              <a:stCxn id="101398" idx="2"/>
              <a:endCxn id="101393" idx="0"/>
            </p:cNvCxnSpPr>
            <p:nvPr/>
          </p:nvCxnSpPr>
          <p:spPr bwMode="auto">
            <a:xfrm>
              <a:off x="4404" y="2393"/>
              <a:ext cx="1" cy="97"/>
            </a:xfrm>
            <a:prstGeom prst="straightConnector1">
              <a:avLst/>
            </a:prstGeom>
            <a:noFill/>
            <a:ln w="19050">
              <a:solidFill>
                <a:schemeClr val="tx1"/>
              </a:solidFill>
              <a:round/>
              <a:headEnd type="none" w="sm" len="sm"/>
              <a:tailEnd type="stealth" w="lg" len="lg"/>
            </a:ln>
          </p:spPr>
        </p:cxnSp>
        <p:cxnSp>
          <p:nvCxnSpPr>
            <p:cNvPr id="101396" name="AutoShape 41"/>
            <p:cNvCxnSpPr>
              <a:cxnSpLocks noChangeShapeType="1"/>
              <a:stCxn id="101393" idx="1"/>
              <a:endCxn id="101398" idx="1"/>
            </p:cNvCxnSpPr>
            <p:nvPr/>
          </p:nvCxnSpPr>
          <p:spPr bwMode="auto">
            <a:xfrm rot="10800000">
              <a:off x="4110" y="2195"/>
              <a:ext cx="1" cy="421"/>
            </a:xfrm>
            <a:prstGeom prst="bentConnector3">
              <a:avLst>
                <a:gd name="adj1" fmla="val 13900005"/>
              </a:avLst>
            </a:prstGeom>
            <a:noFill/>
            <a:ln w="19050">
              <a:solidFill>
                <a:schemeClr val="tx1"/>
              </a:solidFill>
              <a:miter lim="800000"/>
              <a:headEnd type="none" w="sm" len="sm"/>
              <a:tailEnd type="stealth" w="lg" len="lg"/>
            </a:ln>
          </p:spPr>
        </p:cxnSp>
        <p:cxnSp>
          <p:nvCxnSpPr>
            <p:cNvPr id="101397" name="AutoShape 42"/>
            <p:cNvCxnSpPr>
              <a:cxnSpLocks noChangeShapeType="1"/>
              <a:stCxn id="101398" idx="3"/>
            </p:cNvCxnSpPr>
            <p:nvPr/>
          </p:nvCxnSpPr>
          <p:spPr bwMode="auto">
            <a:xfrm flipH="1">
              <a:off x="4427" y="2195"/>
              <a:ext cx="271" cy="877"/>
            </a:xfrm>
            <a:prstGeom prst="bentConnector4">
              <a:avLst>
                <a:gd name="adj1" fmla="val -50921"/>
                <a:gd name="adj2" fmla="val 77648"/>
              </a:avLst>
            </a:prstGeom>
            <a:noFill/>
            <a:ln w="19050">
              <a:solidFill>
                <a:schemeClr val="tx1"/>
              </a:solidFill>
              <a:miter lim="800000"/>
              <a:headEnd type="none" w="sm" len="sm"/>
              <a:tailEnd type="stealth" w="lg" len="lg"/>
            </a:ln>
          </p:spPr>
        </p:cxnSp>
        <p:sp>
          <p:nvSpPr>
            <p:cNvPr id="101398" name="AutoShape 43"/>
            <p:cNvSpPr>
              <a:spLocks noChangeArrowheads="1"/>
            </p:cNvSpPr>
            <p:nvPr/>
          </p:nvSpPr>
          <p:spPr bwMode="auto">
            <a:xfrm>
              <a:off x="4116" y="2003"/>
              <a:ext cx="576" cy="384"/>
            </a:xfrm>
            <a:prstGeom prst="flowChartDecision">
              <a:avLst/>
            </a:prstGeom>
            <a:noFill/>
            <a:ln w="19050">
              <a:solidFill>
                <a:schemeClr val="tx1"/>
              </a:solidFill>
              <a:miter lim="800000"/>
              <a:headEnd type="none" w="sm" len="sm"/>
              <a:tailEnd type="none" w="sm" len="sm"/>
            </a:ln>
          </p:spPr>
          <p:txBody>
            <a:bodyPr wrap="none" anchor="ctr"/>
            <a:lstStyle/>
            <a:p>
              <a:endParaRPr lang="en-GB"/>
            </a:p>
          </p:txBody>
        </p:sp>
      </p:gr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02" name="Rectangle 3"/>
          <p:cNvSpPr>
            <a:spLocks noGrp="1" noChangeArrowheads="1"/>
          </p:cNvSpPr>
          <p:nvPr>
            <p:ph type="body" idx="4294967295"/>
          </p:nvPr>
        </p:nvSpPr>
        <p:spPr>
          <a:xfrm>
            <a:off x="0" y="764704"/>
            <a:ext cx="9144000" cy="6093296"/>
          </a:xfrm>
        </p:spPr>
        <p:txBody>
          <a:bodyPr/>
          <a:lstStyle/>
          <a:p>
            <a:pPr>
              <a:lnSpc>
                <a:spcPct val="100000"/>
              </a:lnSpc>
              <a:buFont typeface="Wingdings" pitchFamily="2" charset="2"/>
              <a:buNone/>
            </a:pPr>
            <a:r>
              <a:rPr lang="uk-UA" sz="2800" dirty="0" smtClean="0"/>
              <a:t>	Якщо функціональний вузол елементарної програми замінити елементарною програмою, утвориться </a:t>
            </a:r>
            <a:r>
              <a:rPr lang="uk-UA" sz="2800" i="1" dirty="0" smtClean="0"/>
              <a:t>складена програма. </a:t>
            </a:r>
          </a:p>
          <a:p>
            <a:pPr>
              <a:lnSpc>
                <a:spcPct val="100000"/>
              </a:lnSpc>
              <a:buFont typeface="Wingdings" pitchFamily="2" charset="2"/>
              <a:buNone/>
            </a:pPr>
            <a:r>
              <a:rPr lang="uk-UA" sz="2800" i="1" dirty="0" smtClean="0"/>
              <a:t>	</a:t>
            </a:r>
            <a:r>
              <a:rPr lang="uk-UA" sz="2800" dirty="0" smtClean="0"/>
              <a:t>Якщо вузол складеної програми замінити елементарною програмою, знов утвориться складена програма. </a:t>
            </a:r>
          </a:p>
          <a:p>
            <a:pPr>
              <a:lnSpc>
                <a:spcPct val="100000"/>
              </a:lnSpc>
              <a:buFont typeface="Wingdings" pitchFamily="2" charset="2"/>
              <a:buNone/>
            </a:pPr>
            <a:r>
              <a:rPr lang="uk-UA" sz="2800" dirty="0" smtClean="0"/>
              <a:t>	Складена програма, побудована з певної множини елементарних програм, називається </a:t>
            </a:r>
            <a:r>
              <a:rPr lang="uk-UA" sz="2800" i="1" dirty="0" smtClean="0"/>
              <a:t>структурованою.</a:t>
            </a:r>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body" idx="4294967295"/>
          </p:nvPr>
        </p:nvSpPr>
        <p:spPr>
          <a:xfrm>
            <a:off x="0" y="764704"/>
            <a:ext cx="9144000" cy="6093296"/>
          </a:xfrm>
        </p:spPr>
        <p:txBody>
          <a:bodyPr/>
          <a:lstStyle/>
          <a:p>
            <a:pPr marL="609600" indent="-609600">
              <a:lnSpc>
                <a:spcPct val="100000"/>
              </a:lnSpc>
              <a:buFont typeface="Wingdings" pitchFamily="2" charset="2"/>
              <a:buNone/>
            </a:pPr>
            <a:r>
              <a:rPr lang="uk-UA" sz="2800" dirty="0" smtClean="0"/>
              <a:t>	Покрокове перетворення програми на структуровану здійснюється за такими правилами.</a:t>
            </a:r>
          </a:p>
          <a:p>
            <a:pPr marL="609600" indent="-609600">
              <a:lnSpc>
                <a:spcPct val="100000"/>
              </a:lnSpc>
              <a:buFont typeface="Wingdings" pitchFamily="2" charset="2"/>
              <a:buNone/>
            </a:pPr>
            <a:endParaRPr lang="uk-UA" sz="1000" dirty="0" smtClean="0"/>
          </a:p>
          <a:p>
            <a:pPr marL="990600" lvl="1" indent="-533400">
              <a:buFontTx/>
              <a:buAutoNum type="arabicPeriod"/>
            </a:pPr>
            <a:r>
              <a:rPr lang="uk-UA" dirty="0" smtClean="0"/>
              <a:t>Правило простоти: створення програми слід починати із простої програми;</a:t>
            </a:r>
          </a:p>
          <a:p>
            <a:pPr marL="990600" lvl="1" indent="-533400">
              <a:buFontTx/>
              <a:buAutoNum type="arabicPeriod"/>
            </a:pPr>
            <a:r>
              <a:rPr lang="uk-UA" dirty="0" smtClean="0"/>
              <a:t>Правило пакетування: кожну дію можна замінити двома послідовними діями;</a:t>
            </a:r>
          </a:p>
          <a:p>
            <a:pPr marL="990600" lvl="1" indent="-533400">
              <a:buFontTx/>
              <a:buAutoNum type="arabicPeriod"/>
            </a:pPr>
            <a:r>
              <a:rPr lang="uk-UA" dirty="0" smtClean="0"/>
              <a:t>Правило вкладання — кожну дію можна замінити будь-якою структурою керування;</a:t>
            </a:r>
          </a:p>
          <a:p>
            <a:pPr marL="990600" lvl="1" indent="-533400">
              <a:buFontTx/>
              <a:buAutoNum type="arabicPeriod"/>
            </a:pPr>
            <a:r>
              <a:rPr lang="uk-UA" dirty="0" smtClean="0"/>
              <a:t>Правила 2 і 3 можна застосовувати у будь-якій послідовності необмежену кількість разів.</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3"/>
          <p:cNvSpPr>
            <a:spLocks noGrp="1" noChangeArrowheads="1"/>
          </p:cNvSpPr>
          <p:nvPr>
            <p:ph type="body" idx="4294967295"/>
          </p:nvPr>
        </p:nvSpPr>
        <p:spPr>
          <a:xfrm>
            <a:off x="-7496" y="764704"/>
            <a:ext cx="9144000" cy="1055687"/>
          </a:xfrm>
        </p:spPr>
        <p:txBody>
          <a:bodyPr/>
          <a:lstStyle/>
          <a:p>
            <a:pPr marL="609600" indent="-609600">
              <a:lnSpc>
                <a:spcPct val="100000"/>
              </a:lnSpc>
              <a:buFont typeface="Wingdings" pitchFamily="2" charset="2"/>
              <a:buNone/>
            </a:pPr>
            <a:r>
              <a:rPr lang="uk-UA" sz="2800" dirty="0" smtClean="0"/>
              <a:t>	</a:t>
            </a:r>
            <a:r>
              <a:rPr lang="uk-UA" sz="2800" u="sng" dirty="0" smtClean="0"/>
              <a:t>Приклад.</a:t>
            </a:r>
            <a:r>
              <a:rPr lang="uk-UA" sz="2800" dirty="0" smtClean="0"/>
              <a:t> Принцип застосування правил пакетування та вкладання до простої програми </a:t>
            </a:r>
          </a:p>
        </p:txBody>
      </p:sp>
      <p:pic>
        <p:nvPicPr>
          <p:cNvPr id="104451" name="Picture 4"/>
          <p:cNvPicPr>
            <a:picLocks noChangeAspect="1" noChangeArrowheads="1"/>
          </p:cNvPicPr>
          <p:nvPr/>
        </p:nvPicPr>
        <p:blipFill>
          <a:blip r:embed="rId3">
            <a:lum contrast="24000"/>
            <a:grayscl/>
            <a:extLst>
              <a:ext uri="{BEBA8EAE-BF5A-486C-A8C5-ECC9F3942E4B}">
                <a14:imgProps xmlns="" xmlns:a14="http://schemas.microsoft.com/office/drawing/2010/main">
                  <a14:imgLayer r:embed="rId4">
                    <a14:imgEffect>
                      <a14:sharpenSoften amount="50000"/>
                    </a14:imgEffect>
                  </a14:imgLayer>
                </a14:imgProps>
              </a:ext>
            </a:extLst>
          </a:blip>
          <a:srcRect/>
          <a:stretch>
            <a:fillRect/>
          </a:stretch>
        </p:blipFill>
        <p:spPr bwMode="auto">
          <a:xfrm>
            <a:off x="827088" y="1773238"/>
            <a:ext cx="7632700" cy="4678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Учебный курс">
  <a:themeElements>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fontScheme name="Учебный курс">
      <a:majorFont>
        <a:latin typeface="Arial"/>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Учебный курс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Учебный курс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Учебный курс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Учебный курс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Office\Templates\1049\Учебный курс.pot</Template>
  <TotalTime>4128</TotalTime>
  <Words>3137</Words>
  <Application>Microsoft Office PowerPoint</Application>
  <PresentationFormat>Экран (4:3)</PresentationFormat>
  <Paragraphs>1009</Paragraphs>
  <Slides>107</Slides>
  <Notes>106</Notes>
  <HiddenSlides>8</HiddenSlides>
  <MMClips>0</MMClips>
  <ScaleCrop>false</ScaleCrop>
  <HeadingPairs>
    <vt:vector size="4" baseType="variant">
      <vt:variant>
        <vt:lpstr>Тема</vt:lpstr>
      </vt:variant>
      <vt:variant>
        <vt:i4>1</vt:i4>
      </vt:variant>
      <vt:variant>
        <vt:lpstr>Заголовки слайдов</vt:lpstr>
      </vt:variant>
      <vt:variant>
        <vt:i4>107</vt:i4>
      </vt:variant>
    </vt:vector>
  </HeadingPairs>
  <TitlesOfParts>
    <vt:vector size="108" baseType="lpstr">
      <vt:lpstr>Учебный курс</vt:lpstr>
      <vt:lpstr>Розділ 2.  Методи розробки</vt:lpstr>
      <vt:lpstr>2.1. Вибір методу розв'язку задачі</vt:lpstr>
      <vt:lpstr>Слайд 3</vt:lpstr>
      <vt:lpstr>2.2. Метод проміжних цілей</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2.3. Метод підйому (локального пошуку)</vt:lpstr>
      <vt:lpstr>Слайд 30</vt:lpstr>
      <vt:lpstr>Слайд 31</vt:lpstr>
      <vt:lpstr>Слайд 32</vt:lpstr>
      <vt:lpstr>Слайд 33</vt:lpstr>
      <vt:lpstr>Слайд 34</vt:lpstr>
      <vt:lpstr>Слайд 35</vt:lpstr>
      <vt:lpstr>Слайд 36</vt:lpstr>
      <vt:lpstr>Слайд 37</vt:lpstr>
      <vt:lpstr>2.4. Метод пошуку з поверненням</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lpstr>Слайд 69</vt:lpstr>
      <vt:lpstr>Слайд 70</vt:lpstr>
      <vt:lpstr>Слайд 71</vt:lpstr>
      <vt:lpstr>Слайд 72</vt:lpstr>
      <vt:lpstr>2.5. Методи розробки програм</vt:lpstr>
      <vt:lpstr>Слайд 74</vt:lpstr>
      <vt:lpstr>Слайд 75</vt:lpstr>
      <vt:lpstr>Слайд 76</vt:lpstr>
      <vt:lpstr>Слайд 77</vt:lpstr>
      <vt:lpstr>Слайд 78</vt:lpstr>
      <vt:lpstr>Слайд 79</vt:lpstr>
      <vt:lpstr>Слайд 80</vt:lpstr>
      <vt:lpstr>Слайд 81</vt:lpstr>
      <vt:lpstr>Слайд 82</vt:lpstr>
      <vt:lpstr>Слайд 83</vt:lpstr>
      <vt:lpstr>Слайд 84</vt:lpstr>
      <vt:lpstr>Слайд 85</vt:lpstr>
      <vt:lpstr>Слайд 86</vt:lpstr>
      <vt:lpstr>Слайд 87</vt:lpstr>
      <vt:lpstr>Слайд 88</vt:lpstr>
      <vt:lpstr>Слайд 89</vt:lpstr>
      <vt:lpstr>Слайд 90</vt:lpstr>
      <vt:lpstr>Слайд 91</vt:lpstr>
      <vt:lpstr>Слайд 92</vt:lpstr>
      <vt:lpstr>Слайд 93</vt:lpstr>
      <vt:lpstr>Слайд 94</vt:lpstr>
      <vt:lpstr>Слайд 95</vt:lpstr>
      <vt:lpstr>Слайд 96</vt:lpstr>
      <vt:lpstr>Слайд 97</vt:lpstr>
      <vt:lpstr>Слайд 98</vt:lpstr>
      <vt:lpstr>Слайд 99</vt:lpstr>
      <vt:lpstr>Слайд 100</vt:lpstr>
      <vt:lpstr>Слайд 101</vt:lpstr>
      <vt:lpstr>Слайд 102</vt:lpstr>
      <vt:lpstr>Слайд 103</vt:lpstr>
      <vt:lpstr>Слайд 104</vt:lpstr>
      <vt:lpstr>Слайд 105</vt:lpstr>
      <vt:lpstr>Слайд 106</vt:lpstr>
      <vt:lpstr>Слайд 107</vt:lpstr>
    </vt:vector>
  </TitlesOfParts>
  <Company>КПИ</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Спецрозділи математики ч.1</dc:title>
  <dc:creator>Лихоузова</dc:creator>
  <cp:lastModifiedBy>student</cp:lastModifiedBy>
  <cp:revision>194</cp:revision>
  <cp:lastPrinted>1601-01-01T00:00:00Z</cp:lastPrinted>
  <dcterms:created xsi:type="dcterms:W3CDTF">2007-04-03T07:44:40Z</dcterms:created>
  <dcterms:modified xsi:type="dcterms:W3CDTF">2017-03-13T11:41:30Z</dcterms:modified>
</cp:coreProperties>
</file>