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Roboto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regular.fntdata"/><Relationship Id="rId14" Type="http://schemas.openxmlformats.org/officeDocument/2006/relationships/slide" Target="slides/slide9.xml"/><Relationship Id="rId17" Type="http://schemas.openxmlformats.org/officeDocument/2006/relationships/font" Target="fonts/Roboto-italic.fntdata"/><Relationship Id="rId16" Type="http://schemas.openxmlformats.org/officeDocument/2006/relationships/font" Target="fonts/Robo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Robo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cab134980b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cab134980b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ce704ad406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ce704ad406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ce704ad406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ce704ad406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ce704ad406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ce704ad406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ce704ad406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ce704ad406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ce704ad406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ce704ad406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cee452ede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cee452ede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cee452ede6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cee452ede6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390525" y="1103700"/>
            <a:ext cx="8222100" cy="164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Як допомогти студентам </a:t>
            </a:r>
            <a:r>
              <a:rPr lang="ru"/>
              <a:t>подолати</a:t>
            </a:r>
            <a:r>
              <a:rPr lang="ru"/>
              <a:t> мовний бар’єр</a:t>
            </a:r>
            <a:endParaRPr/>
          </a:p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Колосова Г.А., к.філол.н., доцент КАМГС №3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type="title"/>
          </p:nvPr>
        </p:nvSpPr>
        <p:spPr>
          <a:xfrm>
            <a:off x="471900" y="492925"/>
            <a:ext cx="8222100" cy="101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680"/>
              <a:t>Чому студент знає всі правила, а заговорити не може?</a:t>
            </a:r>
            <a:endParaRPr sz="2680"/>
          </a:p>
        </p:txBody>
      </p:sp>
      <p:sp>
        <p:nvSpPr>
          <p:cNvPr id="74" name="Google Shape;74;p1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334726" lvl="0" marL="457200" rtl="0" algn="l">
              <a:spcBef>
                <a:spcPts val="1200"/>
              </a:spcBef>
              <a:spcAft>
                <a:spcPts val="0"/>
              </a:spcAft>
              <a:buClr>
                <a:srgbClr val="212529"/>
              </a:buClr>
              <a:buSzPct val="100000"/>
              <a:buFont typeface="Times New Roman"/>
              <a:buChar char="-"/>
            </a:pPr>
            <a:r>
              <a:rPr lang="ru" sz="1966">
                <a:solidFill>
                  <a:srgbClr val="21252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Страх говорити з помилками</a:t>
            </a:r>
            <a:endParaRPr sz="1966">
              <a:solidFill>
                <a:srgbClr val="212529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4726" lvl="0" marL="457200" rtl="0" algn="l"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ct val="100000"/>
              <a:buFont typeface="Times New Roman"/>
              <a:buChar char="-"/>
            </a:pPr>
            <a:r>
              <a:rPr lang="ru" sz="1966">
                <a:solidFill>
                  <a:srgbClr val="21252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Б</a:t>
            </a:r>
            <a:r>
              <a:rPr lang="ru" sz="1966">
                <a:solidFill>
                  <a:srgbClr val="21252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оїться, що його неправильно зрозуміють</a:t>
            </a:r>
            <a:endParaRPr sz="1966">
              <a:solidFill>
                <a:srgbClr val="212529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4726" lvl="0" marL="457200" rtl="0" algn="l"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ct val="100000"/>
              <a:buFont typeface="Times New Roman"/>
              <a:buChar char="-"/>
            </a:pPr>
            <a:r>
              <a:rPr lang="ru" sz="1966">
                <a:solidFill>
                  <a:srgbClr val="21252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Небажання виглядати безглуздо</a:t>
            </a:r>
            <a:endParaRPr sz="1966">
              <a:solidFill>
                <a:srgbClr val="212529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4726" lvl="0" marL="457200" rtl="0" algn="l"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ct val="100000"/>
              <a:buFont typeface="Times New Roman"/>
              <a:buChar char="-"/>
            </a:pPr>
            <a:r>
              <a:rPr lang="ru" sz="1966">
                <a:solidFill>
                  <a:srgbClr val="21252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Неправильна вимова</a:t>
            </a:r>
            <a:endParaRPr sz="1966">
              <a:solidFill>
                <a:srgbClr val="212529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4726" lvl="0" marL="457200" rtl="0" algn="l"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ct val="100000"/>
              <a:buFont typeface="Times New Roman"/>
              <a:buChar char="-"/>
            </a:pPr>
            <a:r>
              <a:rPr lang="ru" sz="1966">
                <a:solidFill>
                  <a:srgbClr val="21252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Неправильна побудова речень</a:t>
            </a:r>
            <a:endParaRPr sz="1966">
              <a:solidFill>
                <a:srgbClr val="212529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4726" lvl="0" marL="457200" rtl="0" algn="l"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ct val="100000"/>
              <a:buFont typeface="Times New Roman"/>
              <a:buChar char="-"/>
            </a:pPr>
            <a:r>
              <a:rPr lang="ru" sz="1966">
                <a:solidFill>
                  <a:srgbClr val="21252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Недостатній лексичний запас</a:t>
            </a:r>
            <a:endParaRPr sz="1966">
              <a:solidFill>
                <a:srgbClr val="212529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4726" lvl="0" marL="457200" rtl="0" algn="l"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ct val="100000"/>
              <a:buFont typeface="Times New Roman"/>
              <a:buChar char="-"/>
            </a:pPr>
            <a:r>
              <a:rPr lang="ru" sz="1966">
                <a:solidFill>
                  <a:srgbClr val="21252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Недостатня швидкість мовлення</a:t>
            </a:r>
            <a:endParaRPr sz="1966">
              <a:solidFill>
                <a:srgbClr val="212529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4726" lvl="0" marL="457200" rtl="0" algn="l"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ct val="100000"/>
              <a:buFont typeface="Times New Roman"/>
              <a:buChar char="-"/>
            </a:pPr>
            <a:r>
              <a:rPr lang="ru" sz="1966">
                <a:solidFill>
                  <a:srgbClr val="21252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Особливості характеру </a:t>
            </a:r>
            <a:endParaRPr sz="1966">
              <a:solidFill>
                <a:srgbClr val="212529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5" name="Google Shape;7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3499" y="1919075"/>
            <a:ext cx="3850475" cy="2555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780"/>
              <a:t>Працюємо над технічними моментами паралельно вирішуючи психологічні</a:t>
            </a:r>
            <a:endParaRPr sz="2780"/>
          </a:p>
        </p:txBody>
      </p:sp>
      <p:sp>
        <p:nvSpPr>
          <p:cNvPr id="81" name="Google Shape;81;p15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13769" lvl="0" marL="457200" marR="2906719" rtl="0" algn="l">
              <a:spcBef>
                <a:spcPts val="1200"/>
              </a:spcBef>
              <a:spcAft>
                <a:spcPts val="0"/>
              </a:spcAft>
              <a:buClr>
                <a:srgbClr val="212529"/>
              </a:buClr>
              <a:buSzPct val="100000"/>
              <a:buFont typeface="Times New Roman"/>
              <a:buAutoNum type="arabicPeriod"/>
            </a:pPr>
            <a:r>
              <a:rPr lang="ru" sz="1450">
                <a:solidFill>
                  <a:srgbClr val="21252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Що студент, який є носієм мови, думає про тих, хто вивчає українську мову? Як він ставиться до їх неточностей, граматичних помилок, акценту? </a:t>
            </a:r>
            <a:endParaRPr sz="1450">
              <a:solidFill>
                <a:srgbClr val="212529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3769" lvl="0" marL="457200" marR="2906719" rtl="0" algn="l"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ct val="100000"/>
              <a:buFont typeface="Times New Roman"/>
              <a:buAutoNum type="arabicPeriod"/>
            </a:pPr>
            <a:r>
              <a:rPr lang="ru" sz="1450">
                <a:solidFill>
                  <a:srgbClr val="21252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Нагадайте</a:t>
            </a:r>
            <a:r>
              <a:rPr lang="ru" sz="1450">
                <a:solidFill>
                  <a:srgbClr val="21252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студентові, що англійською говорить весь світ, кожна нація зі своїм акцентом, американська англійська взагалі є мовою </a:t>
            </a:r>
            <a:r>
              <a:rPr lang="ru" sz="1450">
                <a:solidFill>
                  <a:srgbClr val="21252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мігрантів</a:t>
            </a:r>
            <a:r>
              <a:rPr lang="ru" sz="1450">
                <a:solidFill>
                  <a:srgbClr val="21252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. Студентові не будуть робити зауваження, яким би чином він не говорив.</a:t>
            </a:r>
            <a:endParaRPr sz="1450">
              <a:solidFill>
                <a:srgbClr val="212529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3769" lvl="0" marL="457200" marR="2906719" rtl="0" algn="l"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ct val="100000"/>
              <a:buFont typeface="Times New Roman"/>
              <a:buAutoNum type="arabicPeriod"/>
            </a:pPr>
            <a:r>
              <a:rPr lang="ru" sz="1450">
                <a:solidFill>
                  <a:srgbClr val="21252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Однак, попереднє твердження не повинно зупиняти вашого студента від вдосконалення мови, адже набагато цікавіше мати розмову з людиною, яка вдало вміє донести свої думки.</a:t>
            </a:r>
            <a:endParaRPr sz="1450">
              <a:solidFill>
                <a:srgbClr val="212529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05525" y="1980650"/>
            <a:ext cx="2988475" cy="2223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Говоримо якомога більше!</a:t>
            </a:r>
            <a:endParaRPr/>
          </a:p>
        </p:txBody>
      </p:sp>
      <p:sp>
        <p:nvSpPr>
          <p:cNvPr id="88" name="Google Shape;88;p16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34327" lvl="0" marL="457200" marR="3446719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Спроба </a:t>
            </a:r>
            <a:r>
              <a:rPr lang="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розкрити тему студентом за 5 хвилин: 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4327" lvl="0" marL="457200" marR="3446719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-"/>
            </a:pPr>
            <a:r>
              <a:rPr lang="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запис на диктофон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4327" lvl="0" marL="457200" marR="3446719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-"/>
            </a:pPr>
            <a:r>
              <a:rPr lang="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якщо не знає слово англійською, то заміняє його на українську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4327" lvl="0" marL="457200" marR="3446719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-"/>
            </a:pPr>
            <a:r>
              <a:rPr lang="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поступово збільшуємо час на розкриття теми.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4327" lvl="0" marL="457200" marR="3446719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Speaking clubs.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4327" lvl="0" marL="457200" marR="3446719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Спілкування з англомовним співрозмовником на умовах обміну знаннями.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9" name="Google Shape;8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0650" y="2025250"/>
            <a:ext cx="3268275" cy="2353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Вихід із зони </a:t>
            </a:r>
            <a:r>
              <a:rPr b="1" lang="ru"/>
              <a:t>комфорту</a:t>
            </a:r>
            <a:endParaRPr b="1"/>
          </a:p>
        </p:txBody>
      </p:sp>
      <p:sp>
        <p:nvSpPr>
          <p:cNvPr id="95" name="Google Shape;95;p1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marR="3266718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ru" sz="1500">
                <a:solidFill>
                  <a:srgbClr val="3D3D3D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Learning English with Oxford:</a:t>
            </a:r>
            <a:endParaRPr b="1" sz="1500">
              <a:solidFill>
                <a:srgbClr val="3D3D3D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3266718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3D3D3D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Типовою помилкою студентів є те, що вони не наполягають на використанні мови, яку вивчають, у реальних сценаріях. Їм необхідно проводити якомога більше часу з людьми, які не говорять на їх рідній мові. Таким чином, вони будуть змушені займатися поза аудиторією.</a:t>
            </a:r>
            <a:endParaRPr sz="1500">
              <a:solidFill>
                <a:srgbClr val="3D3D3D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6" name="Google Shape;9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18519" y="2143117"/>
            <a:ext cx="3214699" cy="19526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Стимулюємо зацікавленість</a:t>
            </a:r>
            <a:endParaRPr b="1"/>
          </a:p>
        </p:txBody>
      </p:sp>
      <p:sp>
        <p:nvSpPr>
          <p:cNvPr id="102" name="Google Shape;102;p18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marR="3266718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-"/>
            </a:pPr>
            <a:r>
              <a:rPr lang="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Перегляд відео на YouTube щодня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3266718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-"/>
            </a:pPr>
            <a:r>
              <a:rPr lang="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Читання улюбленої літератури англійською мовою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3266718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-"/>
            </a:pPr>
            <a:r>
              <a:rPr lang="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Слідкування за акаунтами в соціальних мережах, які допоможуть вивчити мову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3" name="Google Shape;10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00575" y="1989449"/>
            <a:ext cx="2854150" cy="2854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Необхідно полюбити процес!</a:t>
            </a:r>
            <a:endParaRPr b="1"/>
          </a:p>
        </p:txBody>
      </p:sp>
      <p:sp>
        <p:nvSpPr>
          <p:cNvPr id="109" name="Google Shape;109;p19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marR="3086718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Скільки разів кожен, хто вивчає мову думав: "Я би хотів, щоб усе закінчилося, і нарешті я вільно розмовляв англійською!"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2636718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Кінцева мета може бути корисною для мотивації, але занадто великий акцент на майбутньому може зашкодити сьогоднішньому досвіду. Замість того, щоб хотіти бути в пункті призначення, необхідно насолоджуватись подорожжю.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3086718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Нагадуйте студентам, щоб вони зосереджувались на тому, що вони роблять зараз, щоб досягти своїх цілей, замість того, щоб захоплюватися самими цілями.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0" name="Google Shape;11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8600" y="1994300"/>
            <a:ext cx="2406250" cy="240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Безкоштовні s</a:t>
            </a:r>
            <a:r>
              <a:rPr b="1" lang="ru"/>
              <a:t>peaking clubs </a:t>
            </a:r>
            <a:endParaRPr b="1"/>
          </a:p>
        </p:txBody>
      </p:sp>
      <p:sp>
        <p:nvSpPr>
          <p:cNvPr id="116" name="Google Shape;116;p20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108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Language Exchange Club Kyiv</a:t>
            </a:r>
            <a:endParaRPr sz="2108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108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Christian English Club</a:t>
            </a:r>
            <a:endParaRPr sz="2108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108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Розмовні клуби при УОЦ (Український освітній центр)</a:t>
            </a:r>
            <a:endParaRPr sz="2108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108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The English Club</a:t>
            </a:r>
            <a:endParaRPr sz="2108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108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Friday Night</a:t>
            </a:r>
            <a:endParaRPr sz="2108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108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Курси англійської мови від КМДА</a:t>
            </a:r>
            <a:endParaRPr sz="2108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108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English Speaking-Discussion Club</a:t>
            </a:r>
            <a:endParaRPr sz="2108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5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1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Дякую за увагу!</a:t>
            </a:r>
            <a:endParaRPr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