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76" r:id="rId4"/>
    <p:sldId id="258" r:id="rId5"/>
    <p:sldId id="259" r:id="rId6"/>
    <p:sldId id="277" r:id="rId7"/>
    <p:sldId id="278" r:id="rId8"/>
    <p:sldId id="260" r:id="rId9"/>
    <p:sldId id="261" r:id="rId10"/>
    <p:sldId id="263" r:id="rId11"/>
    <p:sldId id="264" r:id="rId12"/>
    <p:sldId id="265" r:id="rId13"/>
    <p:sldId id="266" r:id="rId14"/>
    <p:sldId id="267" r:id="rId15"/>
    <p:sldId id="268" r:id="rId16"/>
    <p:sldId id="280" r:id="rId17"/>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7" autoAdjust="0"/>
    <p:restoredTop sz="94660"/>
  </p:normalViewPr>
  <p:slideViewPr>
    <p:cSldViewPr snapToGrid="0">
      <p:cViewPr varScale="1">
        <p:scale>
          <a:sx n="70" d="100"/>
          <a:sy n="70" d="100"/>
        </p:scale>
        <p:origin x="63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B3722B8C-AC9F-41E6-9A5E-1161490BDAD5}"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10D3C9E9-02D8-4B4A-AEC8-61353B3FF13B}" type="slidenum">
              <a:rPr lang="uk-UA" smtClean="0"/>
              <a:t>‹#›</a:t>
            </a:fld>
            <a:endParaRPr lang="uk-UA"/>
          </a:p>
        </p:txBody>
      </p:sp>
    </p:spTree>
    <p:extLst>
      <p:ext uri="{BB962C8B-B14F-4D97-AF65-F5344CB8AC3E}">
        <p14:creationId xmlns:p14="http://schemas.microsoft.com/office/powerpoint/2010/main" val="3211043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B3722B8C-AC9F-41E6-9A5E-1161490BDAD5}"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10D3C9E9-02D8-4B4A-AEC8-61353B3FF13B}" type="slidenum">
              <a:rPr lang="uk-UA" smtClean="0"/>
              <a:t>‹#›</a:t>
            </a:fld>
            <a:endParaRPr lang="uk-UA"/>
          </a:p>
        </p:txBody>
      </p:sp>
    </p:spTree>
    <p:extLst>
      <p:ext uri="{BB962C8B-B14F-4D97-AF65-F5344CB8AC3E}">
        <p14:creationId xmlns:p14="http://schemas.microsoft.com/office/powerpoint/2010/main" val="4289420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B3722B8C-AC9F-41E6-9A5E-1161490BDAD5}"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10D3C9E9-02D8-4B4A-AEC8-61353B3FF13B}" type="slidenum">
              <a:rPr lang="uk-UA" smtClean="0"/>
              <a:t>‹#›</a:t>
            </a:fld>
            <a:endParaRPr lang="uk-UA"/>
          </a:p>
        </p:txBody>
      </p:sp>
    </p:spTree>
    <p:extLst>
      <p:ext uri="{BB962C8B-B14F-4D97-AF65-F5344CB8AC3E}">
        <p14:creationId xmlns:p14="http://schemas.microsoft.com/office/powerpoint/2010/main" val="2466859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B3722B8C-AC9F-41E6-9A5E-1161490BDAD5}"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10D3C9E9-02D8-4B4A-AEC8-61353B3FF13B}" type="slidenum">
              <a:rPr lang="uk-UA" smtClean="0"/>
              <a:t>‹#›</a:t>
            </a:fld>
            <a:endParaRPr lang="uk-UA"/>
          </a:p>
        </p:txBody>
      </p:sp>
    </p:spTree>
    <p:extLst>
      <p:ext uri="{BB962C8B-B14F-4D97-AF65-F5344CB8AC3E}">
        <p14:creationId xmlns:p14="http://schemas.microsoft.com/office/powerpoint/2010/main" val="1748449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3722B8C-AC9F-41E6-9A5E-1161490BDAD5}"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10D3C9E9-02D8-4B4A-AEC8-61353B3FF13B}" type="slidenum">
              <a:rPr lang="uk-UA" smtClean="0"/>
              <a:t>‹#›</a:t>
            </a:fld>
            <a:endParaRPr lang="uk-UA"/>
          </a:p>
        </p:txBody>
      </p:sp>
    </p:spTree>
    <p:extLst>
      <p:ext uri="{BB962C8B-B14F-4D97-AF65-F5344CB8AC3E}">
        <p14:creationId xmlns:p14="http://schemas.microsoft.com/office/powerpoint/2010/main" val="2464558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B3722B8C-AC9F-41E6-9A5E-1161490BDAD5}" type="datetimeFigureOut">
              <a:rPr lang="uk-UA" smtClean="0"/>
              <a:t>29.08.2021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10D3C9E9-02D8-4B4A-AEC8-61353B3FF13B}" type="slidenum">
              <a:rPr lang="uk-UA" smtClean="0"/>
              <a:t>‹#›</a:t>
            </a:fld>
            <a:endParaRPr lang="uk-UA"/>
          </a:p>
        </p:txBody>
      </p:sp>
    </p:spTree>
    <p:extLst>
      <p:ext uri="{BB962C8B-B14F-4D97-AF65-F5344CB8AC3E}">
        <p14:creationId xmlns:p14="http://schemas.microsoft.com/office/powerpoint/2010/main" val="3102008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B3722B8C-AC9F-41E6-9A5E-1161490BDAD5}" type="datetimeFigureOut">
              <a:rPr lang="uk-UA" smtClean="0"/>
              <a:t>29.08.2021</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10D3C9E9-02D8-4B4A-AEC8-61353B3FF13B}" type="slidenum">
              <a:rPr lang="uk-UA" smtClean="0"/>
              <a:t>‹#›</a:t>
            </a:fld>
            <a:endParaRPr lang="uk-UA"/>
          </a:p>
        </p:txBody>
      </p:sp>
    </p:spTree>
    <p:extLst>
      <p:ext uri="{BB962C8B-B14F-4D97-AF65-F5344CB8AC3E}">
        <p14:creationId xmlns:p14="http://schemas.microsoft.com/office/powerpoint/2010/main" val="3170473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B3722B8C-AC9F-41E6-9A5E-1161490BDAD5}" type="datetimeFigureOut">
              <a:rPr lang="uk-UA" smtClean="0"/>
              <a:t>29.08.2021</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10D3C9E9-02D8-4B4A-AEC8-61353B3FF13B}" type="slidenum">
              <a:rPr lang="uk-UA" smtClean="0"/>
              <a:t>‹#›</a:t>
            </a:fld>
            <a:endParaRPr lang="uk-UA"/>
          </a:p>
        </p:txBody>
      </p:sp>
    </p:spTree>
    <p:extLst>
      <p:ext uri="{BB962C8B-B14F-4D97-AF65-F5344CB8AC3E}">
        <p14:creationId xmlns:p14="http://schemas.microsoft.com/office/powerpoint/2010/main" val="3864741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3722B8C-AC9F-41E6-9A5E-1161490BDAD5}" type="datetimeFigureOut">
              <a:rPr lang="uk-UA" smtClean="0"/>
              <a:t>29.08.2021</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10D3C9E9-02D8-4B4A-AEC8-61353B3FF13B}" type="slidenum">
              <a:rPr lang="uk-UA" smtClean="0"/>
              <a:t>‹#›</a:t>
            </a:fld>
            <a:endParaRPr lang="uk-UA"/>
          </a:p>
        </p:txBody>
      </p:sp>
    </p:spTree>
    <p:extLst>
      <p:ext uri="{BB962C8B-B14F-4D97-AF65-F5344CB8AC3E}">
        <p14:creationId xmlns:p14="http://schemas.microsoft.com/office/powerpoint/2010/main" val="4129907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3722B8C-AC9F-41E6-9A5E-1161490BDAD5}" type="datetimeFigureOut">
              <a:rPr lang="uk-UA" smtClean="0"/>
              <a:t>29.08.2021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10D3C9E9-02D8-4B4A-AEC8-61353B3FF13B}" type="slidenum">
              <a:rPr lang="uk-UA" smtClean="0"/>
              <a:t>‹#›</a:t>
            </a:fld>
            <a:endParaRPr lang="uk-UA"/>
          </a:p>
        </p:txBody>
      </p:sp>
    </p:spTree>
    <p:extLst>
      <p:ext uri="{BB962C8B-B14F-4D97-AF65-F5344CB8AC3E}">
        <p14:creationId xmlns:p14="http://schemas.microsoft.com/office/powerpoint/2010/main" val="2435878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3722B8C-AC9F-41E6-9A5E-1161490BDAD5}" type="datetimeFigureOut">
              <a:rPr lang="uk-UA" smtClean="0"/>
              <a:t>29.08.2021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10D3C9E9-02D8-4B4A-AEC8-61353B3FF13B}" type="slidenum">
              <a:rPr lang="uk-UA" smtClean="0"/>
              <a:t>‹#›</a:t>
            </a:fld>
            <a:endParaRPr lang="uk-UA"/>
          </a:p>
        </p:txBody>
      </p:sp>
    </p:spTree>
    <p:extLst>
      <p:ext uri="{BB962C8B-B14F-4D97-AF65-F5344CB8AC3E}">
        <p14:creationId xmlns:p14="http://schemas.microsoft.com/office/powerpoint/2010/main" val="3666746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722B8C-AC9F-41E6-9A5E-1161490BDAD5}" type="datetimeFigureOut">
              <a:rPr lang="uk-UA" smtClean="0"/>
              <a:t>29.08.2021</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D3C9E9-02D8-4B4A-AEC8-61353B3FF13B}" type="slidenum">
              <a:rPr lang="uk-UA" smtClean="0"/>
              <a:t>‹#›</a:t>
            </a:fld>
            <a:endParaRPr lang="uk-UA"/>
          </a:p>
        </p:txBody>
      </p:sp>
    </p:spTree>
    <p:extLst>
      <p:ext uri="{BB962C8B-B14F-4D97-AF65-F5344CB8AC3E}">
        <p14:creationId xmlns:p14="http://schemas.microsoft.com/office/powerpoint/2010/main" val="972276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https://studfile.net/html/2706/1203/html_odkTIDTYQl.0MOT/img-7QR_Qv.png" TargetMode="External"/><Relationship Id="rId7" Type="http://schemas.openxmlformats.org/officeDocument/2006/relationships/image" Target="https://studfile.net/html/2706/1203/html_odkTIDTYQl.0MOT/img-4ThpKf.png" TargetMode="External"/><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https://studfile.net/html/2706/1203/html_odkTIDTYQl.0MOT/img-e0srHv.png" TargetMode="Externa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https://studfile.net/html/2706/1203/html_odkTIDTYQl.0MOT/img-5xNQ6N.png" TargetMode="External"/><Relationship Id="rId7" Type="http://schemas.openxmlformats.org/officeDocument/2006/relationships/image" Target="https://studfile.net/html/2706/1203/html_odkTIDTYQl.0MOT/img-tfjft3.png" TargetMode="External"/><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https://studfile.net/html/2706/1203/html_odkTIDTYQl.0MOT/img-Q4gLgZ.png" TargetMode="Externa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https://studfile.net/html/2706/1203/html_odkTIDTYQl.0MOT/img-ZUYgIB.png" TargetMode="External"/><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https://studfile.net/html/2706/1203/html_odkTIDTYQl.0MOT/img-UC6cLp.png" TargetMode="External"/><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_ftnref1"/><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72669" y="4053091"/>
            <a:ext cx="6096000" cy="1754326"/>
          </a:xfrm>
          <a:prstGeom prst="rect">
            <a:avLst/>
          </a:prstGeom>
        </p:spPr>
        <p:txBody>
          <a:bodyPr>
            <a:spAutoFit/>
          </a:bodyPr>
          <a:lstStyle/>
          <a:p>
            <a:pPr indent="269875" algn="just">
              <a:spcAft>
                <a:spcPts val="0"/>
              </a:spcAft>
            </a:pPr>
            <a:r>
              <a:rPr lang="uk-UA" b="1" dirty="0">
                <a:latin typeface="Times New Roman" panose="02020603050405020304" pitchFamily="18" charset="0"/>
                <a:ea typeface="Times New Roman" panose="02020603050405020304" pitchFamily="18" charset="0"/>
              </a:rPr>
              <a:t>Презентація лекції підготована</a:t>
            </a:r>
          </a:p>
          <a:p>
            <a:pPr indent="269875" algn="just">
              <a:spcAft>
                <a:spcPts val="0"/>
              </a:spcAft>
            </a:pPr>
            <a:r>
              <a:rPr lang="uk-UA" b="1" dirty="0">
                <a:latin typeface="Times New Roman" panose="02020603050405020304" pitchFamily="18" charset="0"/>
                <a:ea typeface="Times New Roman" panose="02020603050405020304" pitchFamily="18" charset="0"/>
              </a:rPr>
              <a:t>доцентом кафедри економіки і підприємництва</a:t>
            </a:r>
          </a:p>
          <a:p>
            <a:pPr indent="269875" algn="just">
              <a:spcAft>
                <a:spcPts val="0"/>
              </a:spcAft>
            </a:pPr>
            <a:r>
              <a:rPr lang="uk-UA" b="1" dirty="0">
                <a:latin typeface="Times New Roman" panose="02020603050405020304" pitchFamily="18" charset="0"/>
                <a:ea typeface="Times New Roman" panose="02020603050405020304" pitchFamily="18" charset="0"/>
              </a:rPr>
              <a:t> Андрусь Ольгою Іванівною</a:t>
            </a:r>
          </a:p>
          <a:p>
            <a:pPr indent="269875" algn="just">
              <a:spcAft>
                <a:spcPts val="0"/>
              </a:spcAft>
            </a:pPr>
            <a:r>
              <a:rPr lang="uk-UA" b="1" dirty="0">
                <a:latin typeface="Times New Roman" panose="02020603050405020304" pitchFamily="18" charset="0"/>
                <a:ea typeface="Times New Roman" panose="02020603050405020304" pitchFamily="18" charset="0"/>
              </a:rPr>
              <a:t>Навчально-методичні матеріали затверджені на засіданні кафедри економіки і підприємництва, протокол </a:t>
            </a:r>
            <a:r>
              <a:rPr lang="uk-UA" b="1" dirty="0">
                <a:latin typeface="Times New Roman" panose="02020603050405020304" pitchFamily="18" charset="0"/>
                <a:cs typeface="Times New Roman" panose="02020603050405020304" pitchFamily="18" charset="0"/>
              </a:rPr>
              <a:t>№ 2 від 22.09.2020 р.</a:t>
            </a:r>
            <a:endParaRPr lang="uk-UA" b="1"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Прямоугольник 2"/>
          <p:cNvSpPr/>
          <p:nvPr/>
        </p:nvSpPr>
        <p:spPr>
          <a:xfrm>
            <a:off x="481430" y="1772245"/>
            <a:ext cx="11277600" cy="800219"/>
          </a:xfrm>
          <a:prstGeom prst="rect">
            <a:avLst/>
          </a:prstGeom>
        </p:spPr>
        <p:txBody>
          <a:bodyPr wrap="square">
            <a:spAutoFit/>
          </a:bodyPr>
          <a:lstStyle/>
          <a:p>
            <a:pPr algn="ctr">
              <a:lnSpc>
                <a:spcPct val="115000"/>
              </a:lnSpc>
            </a:pPr>
            <a:r>
              <a:rPr lang="uk-UA" sz="4000" b="1" dirty="0" smtClean="0">
                <a:effectLst/>
                <a:latin typeface="Times New Roman" panose="02020603050405020304" pitchFamily="18" charset="0"/>
                <a:ea typeface="Calibri" panose="020F0502020204030204" pitchFamily="34" charset="0"/>
                <a:cs typeface="Times New Roman" panose="02020603050405020304" pitchFamily="18" charset="0"/>
              </a:rPr>
              <a:t>Тема 3. </a:t>
            </a:r>
            <a:r>
              <a:rPr lang="uk-UA" sz="4000" b="1" dirty="0" smtClean="0">
                <a:latin typeface="Times New Roman" panose="02020603050405020304" pitchFamily="18" charset="0"/>
                <a:cs typeface="Times New Roman" panose="02020603050405020304" pitchFamily="18" charset="0"/>
              </a:rPr>
              <a:t>Основні фонди підприємства. </a:t>
            </a:r>
            <a:endParaRPr lang="uk-UA" sz="4000" b="1" dirty="0" smtClean="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49450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3" name="Прямоугольник 22"/>
              <p:cNvSpPr/>
              <p:nvPr/>
            </p:nvSpPr>
            <p:spPr>
              <a:xfrm>
                <a:off x="118281" y="401489"/>
                <a:ext cx="11828059" cy="5633273"/>
              </a:xfrm>
              <a:prstGeom prst="rect">
                <a:avLst/>
              </a:prstGeom>
            </p:spPr>
            <p:txBody>
              <a:bodyPr wrap="square">
                <a:spAutoFit/>
              </a:bodyPr>
              <a:lstStyle/>
              <a:p>
                <a:pPr indent="270510" algn="just">
                  <a:lnSpc>
                    <a:spcPct val="107000"/>
                  </a:lnSpc>
                  <a:spcAft>
                    <a:spcPts val="0"/>
                  </a:spcAft>
                </a:pPr>
                <a:r>
                  <a:rPr lang="uk-UA"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Задача </a:t>
                </a:r>
                <a:r>
                  <a:rPr lang="uk-UA"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 </a:t>
                </a:r>
                <a:r>
                  <a:rPr lang="uk-UA" spc="1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Визначити</a:t>
                </a:r>
                <a:r>
                  <a:rPr lang="uk-UA" spc="5"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більш ефективний метод прискореної аморти</a:t>
                </a:r>
                <a:r>
                  <a:rPr lang="uk-UA" spc="2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зації основних фондів хімічного підприємства</a:t>
                </a:r>
                <a:r>
                  <a:rPr lang="uk-UA" spc="1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(зменшува</a:t>
                </a:r>
                <a:r>
                  <a:rPr lang="uk-UA" spc="2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ного залишку чи кумулятивний)</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якщо початкова вартість реактора 45 тис. грн., а нормативний термін </a:t>
                </a:r>
                <a:r>
                  <a:rPr lang="uk-UA"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їх </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служби 5 років.</a:t>
                </a:r>
                <a:endParaRPr lang="uk-UA" dirty="0">
                  <a:latin typeface="Times New Roman" panose="02020603050405020304" pitchFamily="18" charset="0"/>
                  <a:ea typeface="Calibri" panose="020F0502020204030204" pitchFamily="34" charset="0"/>
                  <a:cs typeface="Times New Roman" panose="02020603050405020304" pitchFamily="18" charset="0"/>
                </a:endParaRPr>
              </a:p>
              <a:p>
                <a:pPr indent="270510" algn="ctr">
                  <a:lnSpc>
                    <a:spcPct val="107000"/>
                  </a:lnSpc>
                  <a:spcAft>
                    <a:spcPts val="0"/>
                  </a:spcAft>
                </a:pPr>
                <a:r>
                  <a:rPr lang="uk-UA" b="1" i="1" spc="3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Розв'язок</a:t>
                </a:r>
                <a:endParaRPr lang="uk-UA" b="1" dirty="0">
                  <a:latin typeface="Times New Roman" panose="02020603050405020304" pitchFamily="18" charset="0"/>
                  <a:ea typeface="Calibri" panose="020F0502020204030204" pitchFamily="34" charset="0"/>
                  <a:cs typeface="Times New Roman" panose="02020603050405020304" pitchFamily="18" charset="0"/>
                </a:endParaRPr>
              </a:p>
              <a:p>
                <a:pPr indent="270510">
                  <a:lnSpc>
                    <a:spcPct val="107000"/>
                  </a:lnSpc>
                  <a:spcAft>
                    <a:spcPts val="0"/>
                  </a:spcAft>
                  <a:tabLst>
                    <a:tab pos="454025" algn="l"/>
                  </a:tabLst>
                </a:pPr>
                <a:r>
                  <a:rPr lang="uk-UA" spc="55"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 Визначимо </a:t>
                </a:r>
                <a:r>
                  <a:rPr lang="uk-UA" spc="55"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річні суми амортизаційних відрахувань </a:t>
                </a:r>
                <a:r>
                  <a:rPr lang="uk-UA"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кумулятивним методом</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Враховуючи, що термін служби </a:t>
                </a:r>
                <a:r>
                  <a:rPr lang="uk-UA"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Т</a:t>
                </a:r>
                <a:r>
                  <a:rPr lang="uk-UA" i="1"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сл</a:t>
                </a:r>
                <a:r>
                  <a:rPr lang="uk-UA"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5 років, сума років складе: (1 + 2 + 3 + 4 + 5) = 15 років</a:t>
                </a:r>
                <a:r>
                  <a:rPr lang="uk-UA"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indent="627063">
                  <a:lnSpc>
                    <a:spcPct val="107000"/>
                  </a:lnSpc>
                  <a:spcAft>
                    <a:spcPts val="0"/>
                  </a:spcAft>
                  <a:tabLst>
                    <a:tab pos="454025" algn="l"/>
                  </a:tabLst>
                </a:pPr>
                <a:r>
                  <a:rPr lang="uk-UA" dirty="0">
                    <a:latin typeface="Times New Roman" panose="02020603050405020304" pitchFamily="18" charset="0"/>
                    <a:cs typeface="Times New Roman" panose="02020603050405020304" pitchFamily="18" charset="0"/>
                  </a:rPr>
                  <a:t>Тоді в першому році буде погашено </a:t>
                </a:r>
                <a:r>
                  <a:rPr lang="uk-UA" dirty="0" smtClean="0">
                    <a:latin typeface="Times New Roman" panose="02020603050405020304" pitchFamily="18" charset="0"/>
                    <a:cs typeface="Times New Roman" panose="02020603050405020304" pitchFamily="18" charset="0"/>
                  </a:rPr>
                  <a:t>5/15 вартості обладнання;</a:t>
                </a:r>
              </a:p>
              <a:p>
                <a:pPr indent="627063">
                  <a:lnSpc>
                    <a:spcPct val="107000"/>
                  </a:lnSpc>
                  <a:spcAft>
                    <a:spcPts val="0"/>
                  </a:spcAft>
                  <a:tabLst>
                    <a:tab pos="454025" algn="l"/>
                  </a:tabLst>
                </a:pPr>
                <a:r>
                  <a:rPr lang="uk-UA" dirty="0" smtClean="0">
                    <a:latin typeface="Times New Roman" panose="02020603050405020304" pitchFamily="18" charset="0"/>
                    <a:cs typeface="Times New Roman" panose="02020603050405020304" pitchFamily="18" charset="0"/>
                  </a:rPr>
                  <a:t>в другому </a:t>
                </a:r>
                <a:r>
                  <a:rPr lang="uk-UA" dirty="0">
                    <a:latin typeface="Times New Roman" panose="02020603050405020304" pitchFamily="18" charset="0"/>
                    <a:cs typeface="Times New Roman" panose="02020603050405020304" pitchFamily="18" charset="0"/>
                  </a:rPr>
                  <a:t>році буде погашено </a:t>
                </a:r>
                <a:r>
                  <a:rPr lang="uk-UA" dirty="0" smtClean="0">
                    <a:latin typeface="Times New Roman" panose="02020603050405020304" pitchFamily="18" charset="0"/>
                    <a:cs typeface="Times New Roman" panose="02020603050405020304" pitchFamily="18" charset="0"/>
                  </a:rPr>
                  <a:t>4/15 </a:t>
                </a:r>
                <a:r>
                  <a:rPr lang="uk-UA" dirty="0">
                    <a:latin typeface="Times New Roman" panose="02020603050405020304" pitchFamily="18" charset="0"/>
                    <a:cs typeface="Times New Roman" panose="02020603050405020304" pitchFamily="18" charset="0"/>
                  </a:rPr>
                  <a:t>вартості </a:t>
                </a:r>
                <a:r>
                  <a:rPr lang="uk-UA" dirty="0" smtClean="0">
                    <a:latin typeface="Times New Roman" panose="02020603050405020304" pitchFamily="18" charset="0"/>
                    <a:cs typeface="Times New Roman" panose="02020603050405020304" pitchFamily="18" charset="0"/>
                  </a:rPr>
                  <a:t>обладнання;</a:t>
                </a:r>
              </a:p>
              <a:p>
                <a:pPr indent="627063">
                  <a:lnSpc>
                    <a:spcPct val="107000"/>
                  </a:lnSpc>
                  <a:spcAft>
                    <a:spcPts val="0"/>
                  </a:spcAft>
                  <a:tabLst>
                    <a:tab pos="454025" algn="l"/>
                  </a:tabLst>
                </a:pPr>
                <a:r>
                  <a:rPr lang="uk-UA" dirty="0" smtClean="0">
                    <a:latin typeface="Times New Roman" panose="02020603050405020304" pitchFamily="18" charset="0"/>
                    <a:cs typeface="Times New Roman" panose="02020603050405020304" pitchFamily="18" charset="0"/>
                  </a:rPr>
                  <a:t>в </a:t>
                </a:r>
                <a:r>
                  <a:rPr lang="uk-UA" dirty="0">
                    <a:latin typeface="Times New Roman" panose="02020603050405020304" pitchFamily="18" charset="0"/>
                    <a:cs typeface="Times New Roman" panose="02020603050405020304" pitchFamily="18" charset="0"/>
                  </a:rPr>
                  <a:t>третьому році буде погашено </a:t>
                </a:r>
                <a:r>
                  <a:rPr lang="uk-UA" dirty="0" smtClean="0">
                    <a:latin typeface="Times New Roman" panose="02020603050405020304" pitchFamily="18" charset="0"/>
                    <a:cs typeface="Times New Roman" panose="02020603050405020304" pitchFamily="18" charset="0"/>
                  </a:rPr>
                  <a:t>3/15 </a:t>
                </a:r>
                <a:r>
                  <a:rPr lang="uk-UA" dirty="0">
                    <a:latin typeface="Times New Roman" panose="02020603050405020304" pitchFamily="18" charset="0"/>
                    <a:cs typeface="Times New Roman" panose="02020603050405020304" pitchFamily="18" charset="0"/>
                  </a:rPr>
                  <a:t>вартості </a:t>
                </a:r>
                <a:r>
                  <a:rPr lang="uk-UA" dirty="0" smtClean="0">
                    <a:latin typeface="Times New Roman" panose="02020603050405020304" pitchFamily="18" charset="0"/>
                    <a:cs typeface="Times New Roman" panose="02020603050405020304" pitchFamily="18" charset="0"/>
                  </a:rPr>
                  <a:t>обладнання;</a:t>
                </a:r>
              </a:p>
              <a:p>
                <a:pPr indent="627063">
                  <a:lnSpc>
                    <a:spcPct val="107000"/>
                  </a:lnSpc>
                  <a:spcAft>
                    <a:spcPts val="0"/>
                  </a:spcAft>
                  <a:tabLst>
                    <a:tab pos="454025" algn="l"/>
                  </a:tabLst>
                </a:pPr>
                <a:r>
                  <a:rPr lang="uk-UA" dirty="0" smtClean="0">
                    <a:latin typeface="Times New Roman" panose="02020603050405020304" pitchFamily="18" charset="0"/>
                    <a:cs typeface="Times New Roman" panose="02020603050405020304" pitchFamily="18" charset="0"/>
                  </a:rPr>
                  <a:t>в четвертому році </a:t>
                </a:r>
                <a:r>
                  <a:rPr lang="uk-UA" dirty="0">
                    <a:latin typeface="Times New Roman" panose="02020603050405020304" pitchFamily="18" charset="0"/>
                    <a:cs typeface="Times New Roman" panose="02020603050405020304" pitchFamily="18" charset="0"/>
                  </a:rPr>
                  <a:t>буде погашено </a:t>
                </a:r>
                <a:r>
                  <a:rPr lang="uk-UA" dirty="0" smtClean="0">
                    <a:latin typeface="Times New Roman" panose="02020603050405020304" pitchFamily="18" charset="0"/>
                    <a:cs typeface="Times New Roman" panose="02020603050405020304" pitchFamily="18" charset="0"/>
                  </a:rPr>
                  <a:t>2/15 </a:t>
                </a:r>
                <a:r>
                  <a:rPr lang="uk-UA" dirty="0">
                    <a:latin typeface="Times New Roman" panose="02020603050405020304" pitchFamily="18" charset="0"/>
                    <a:cs typeface="Times New Roman" panose="02020603050405020304" pitchFamily="18" charset="0"/>
                  </a:rPr>
                  <a:t>вартості </a:t>
                </a:r>
                <a:r>
                  <a:rPr lang="uk-UA" dirty="0" smtClean="0">
                    <a:latin typeface="Times New Roman" panose="02020603050405020304" pitchFamily="18" charset="0"/>
                    <a:cs typeface="Times New Roman" panose="02020603050405020304" pitchFamily="18" charset="0"/>
                  </a:rPr>
                  <a:t>обладнання;</a:t>
                </a:r>
              </a:p>
              <a:p>
                <a:pPr indent="627063">
                  <a:lnSpc>
                    <a:spcPct val="107000"/>
                  </a:lnSpc>
                  <a:spcAft>
                    <a:spcPts val="0"/>
                  </a:spcAft>
                  <a:tabLst>
                    <a:tab pos="454025" algn="l"/>
                  </a:tabLst>
                </a:pPr>
                <a:r>
                  <a:rPr lang="uk-UA" dirty="0" smtClean="0">
                    <a:latin typeface="Times New Roman" panose="02020603050405020304" pitchFamily="18" charset="0"/>
                    <a:cs typeface="Times New Roman" panose="02020603050405020304" pitchFamily="18" charset="0"/>
                  </a:rPr>
                  <a:t>у </a:t>
                </a:r>
                <a:r>
                  <a:rPr lang="uk-UA" dirty="0">
                    <a:latin typeface="Times New Roman" panose="02020603050405020304" pitchFamily="18" charset="0"/>
                    <a:cs typeface="Times New Roman" panose="02020603050405020304" pitchFamily="18" charset="0"/>
                  </a:rPr>
                  <a:t>п’ятому році буде </a:t>
                </a:r>
                <a:r>
                  <a:rPr lang="uk-UA" dirty="0" smtClean="0">
                    <a:latin typeface="Times New Roman" panose="02020603050405020304" pitchFamily="18" charset="0"/>
                    <a:cs typeface="Times New Roman" panose="02020603050405020304" pitchFamily="18" charset="0"/>
                  </a:rPr>
                  <a:t>погашено 1/15 вартості обладнання.</a:t>
                </a:r>
              </a:p>
              <a:p>
                <a:pPr indent="627063"/>
                <a:r>
                  <a:rPr lang="uk-UA" dirty="0">
                    <a:latin typeface="Times New Roman" panose="02020603050405020304" pitchFamily="18" charset="0"/>
                    <a:cs typeface="Times New Roman" panose="02020603050405020304" pitchFamily="18" charset="0"/>
                  </a:rPr>
                  <a:t>А сума амортизаційних відрахувань </a:t>
                </a:r>
                <a:r>
                  <a:rPr lang="uk-UA" dirty="0" smtClean="0">
                    <a:latin typeface="Times New Roman" panose="02020603050405020304" pitchFamily="18" charset="0"/>
                    <a:cs typeface="Times New Roman" panose="02020603050405020304" pitchFamily="18" charset="0"/>
                  </a:rPr>
                  <a:t>складе:</a:t>
                </a:r>
              </a:p>
              <a:p>
                <a:pPr indent="627063"/>
                <a:r>
                  <a:rPr lang="uk-UA" dirty="0" smtClean="0">
                    <a:latin typeface="Times New Roman" panose="02020603050405020304" pitchFamily="18" charset="0"/>
                    <a:cs typeface="Times New Roman" panose="02020603050405020304" pitchFamily="18" charset="0"/>
                  </a:rPr>
                  <a:t>у </a:t>
                </a:r>
                <a:r>
                  <a:rPr lang="uk-UA" dirty="0">
                    <a:latin typeface="Times New Roman" panose="02020603050405020304" pitchFamily="18" charset="0"/>
                    <a:cs typeface="Times New Roman" panose="02020603050405020304" pitchFamily="18" charset="0"/>
                  </a:rPr>
                  <a:t>першому році:</a:t>
                </a:r>
                <a14:m>
                  <m:oMath xmlns:m="http://schemas.openxmlformats.org/officeDocument/2006/math">
                    <m:r>
                      <a:rPr lang="uk-UA" i="1">
                        <a:latin typeface="Cambria Math" panose="02040503050406030204" pitchFamily="18" charset="0"/>
                      </a:rPr>
                      <m:t> </m:t>
                    </m:r>
                    <m:sSub>
                      <m:sSubPr>
                        <m:ctrlPr>
                          <a:rPr lang="uk-UA" i="1">
                            <a:latin typeface="Cambria Math" panose="02040503050406030204" pitchFamily="18" charset="0"/>
                          </a:rPr>
                        </m:ctrlPr>
                      </m:sSubPr>
                      <m:e>
                        <m:r>
                          <a:rPr lang="uk-UA" i="1">
                            <a:latin typeface="Cambria Math" panose="02040503050406030204" pitchFamily="18" charset="0"/>
                          </a:rPr>
                          <m:t>А</m:t>
                        </m:r>
                      </m:e>
                      <m:sub>
                        <m:r>
                          <a:rPr lang="uk-UA" i="1">
                            <a:latin typeface="Cambria Math" panose="02040503050406030204" pitchFamily="18" charset="0"/>
                          </a:rPr>
                          <m:t>1</m:t>
                        </m:r>
                      </m:sub>
                    </m:sSub>
                    <m:r>
                      <a:rPr lang="uk-UA" i="1">
                        <a:latin typeface="Cambria Math" panose="02040503050406030204" pitchFamily="18" charset="0"/>
                      </a:rPr>
                      <m:t>=45×</m:t>
                    </m:r>
                    <m:f>
                      <m:fPr>
                        <m:ctrlPr>
                          <a:rPr lang="uk-UA" i="1">
                            <a:latin typeface="Cambria Math" panose="02040503050406030204" pitchFamily="18" charset="0"/>
                          </a:rPr>
                        </m:ctrlPr>
                      </m:fPr>
                      <m:num>
                        <m:r>
                          <a:rPr lang="uk-UA" i="1">
                            <a:latin typeface="Cambria Math" panose="02040503050406030204" pitchFamily="18" charset="0"/>
                          </a:rPr>
                          <m:t>5</m:t>
                        </m:r>
                      </m:num>
                      <m:den>
                        <m:r>
                          <a:rPr lang="uk-UA" i="1">
                            <a:latin typeface="Cambria Math" panose="02040503050406030204" pitchFamily="18" charset="0"/>
                          </a:rPr>
                          <m:t>15</m:t>
                        </m:r>
                      </m:den>
                    </m:f>
                    <m:r>
                      <a:rPr lang="uk-UA" i="1">
                        <a:latin typeface="Cambria Math" panose="02040503050406030204" pitchFamily="18" charset="0"/>
                      </a:rPr>
                      <m:t>=15 тис.грн</m:t>
                    </m:r>
                  </m:oMath>
                </a14:m>
                <a:r>
                  <a:rPr lang="uk-UA" dirty="0" smtClean="0">
                    <a:latin typeface="Times New Roman" panose="02020603050405020304" pitchFamily="18" charset="0"/>
                    <a:cs typeface="Times New Roman" panose="02020603050405020304" pitchFamily="18" charset="0"/>
                  </a:rPr>
                  <a:t>.;</a:t>
                </a:r>
              </a:p>
              <a:p>
                <a:pPr indent="627063"/>
                <a:r>
                  <a:rPr lang="uk-UA" dirty="0" smtClean="0">
                    <a:latin typeface="Times New Roman" panose="02020603050405020304" pitchFamily="18" charset="0"/>
                    <a:cs typeface="Times New Roman" panose="02020603050405020304" pitchFamily="18" charset="0"/>
                  </a:rPr>
                  <a:t>у </a:t>
                </a:r>
                <a:r>
                  <a:rPr lang="uk-UA" dirty="0">
                    <a:latin typeface="Times New Roman" panose="02020603050405020304" pitchFamily="18" charset="0"/>
                    <a:cs typeface="Times New Roman" panose="02020603050405020304" pitchFamily="18" charset="0"/>
                  </a:rPr>
                  <a:t>другому році:</a:t>
                </a:r>
                <a14:m>
                  <m:oMath xmlns:m="http://schemas.openxmlformats.org/officeDocument/2006/math">
                    <m:r>
                      <a:rPr lang="uk-UA" i="1">
                        <a:latin typeface="Cambria Math" panose="02040503050406030204" pitchFamily="18" charset="0"/>
                      </a:rPr>
                      <m:t> </m:t>
                    </m:r>
                    <m:sSub>
                      <m:sSubPr>
                        <m:ctrlPr>
                          <a:rPr lang="uk-UA" i="1">
                            <a:latin typeface="Cambria Math" panose="02040503050406030204" pitchFamily="18" charset="0"/>
                          </a:rPr>
                        </m:ctrlPr>
                      </m:sSubPr>
                      <m:e>
                        <m:r>
                          <a:rPr lang="uk-UA" i="1">
                            <a:latin typeface="Cambria Math" panose="02040503050406030204" pitchFamily="18" charset="0"/>
                          </a:rPr>
                          <m:t>А</m:t>
                        </m:r>
                      </m:e>
                      <m:sub>
                        <m:r>
                          <a:rPr lang="uk-UA" i="1">
                            <a:latin typeface="Cambria Math" panose="02040503050406030204" pitchFamily="18" charset="0"/>
                          </a:rPr>
                          <m:t>2</m:t>
                        </m:r>
                      </m:sub>
                    </m:sSub>
                    <m:r>
                      <a:rPr lang="uk-UA" i="1">
                        <a:latin typeface="Cambria Math" panose="02040503050406030204" pitchFamily="18" charset="0"/>
                      </a:rPr>
                      <m:t>=45×</m:t>
                    </m:r>
                    <m:f>
                      <m:fPr>
                        <m:ctrlPr>
                          <a:rPr lang="uk-UA" i="1">
                            <a:latin typeface="Cambria Math" panose="02040503050406030204" pitchFamily="18" charset="0"/>
                          </a:rPr>
                        </m:ctrlPr>
                      </m:fPr>
                      <m:num>
                        <m:r>
                          <a:rPr lang="uk-UA" i="1">
                            <a:latin typeface="Cambria Math" panose="02040503050406030204" pitchFamily="18" charset="0"/>
                          </a:rPr>
                          <m:t>4</m:t>
                        </m:r>
                      </m:num>
                      <m:den>
                        <m:r>
                          <a:rPr lang="uk-UA" i="1">
                            <a:latin typeface="Cambria Math" panose="02040503050406030204" pitchFamily="18" charset="0"/>
                          </a:rPr>
                          <m:t>15</m:t>
                        </m:r>
                      </m:den>
                    </m:f>
                    <m:r>
                      <a:rPr lang="uk-UA" i="1">
                        <a:latin typeface="Cambria Math" panose="02040503050406030204" pitchFamily="18" charset="0"/>
                      </a:rPr>
                      <m:t>=12 тис.грн</m:t>
                    </m:r>
                  </m:oMath>
                </a14:m>
                <a:r>
                  <a:rPr lang="uk-UA" dirty="0" smtClean="0">
                    <a:latin typeface="Times New Roman" panose="02020603050405020304" pitchFamily="18" charset="0"/>
                    <a:cs typeface="Times New Roman" panose="02020603050405020304" pitchFamily="18" charset="0"/>
                  </a:rPr>
                  <a:t>.;</a:t>
                </a:r>
              </a:p>
              <a:p>
                <a:pPr indent="627063"/>
                <a:r>
                  <a:rPr lang="uk-UA" dirty="0" smtClean="0">
                    <a:latin typeface="Times New Roman" panose="02020603050405020304" pitchFamily="18" charset="0"/>
                    <a:cs typeface="Times New Roman" panose="02020603050405020304" pitchFamily="18" charset="0"/>
                  </a:rPr>
                  <a:t>у </a:t>
                </a:r>
                <a:r>
                  <a:rPr lang="uk-UA" dirty="0">
                    <a:latin typeface="Times New Roman" panose="02020603050405020304" pitchFamily="18" charset="0"/>
                    <a:cs typeface="Times New Roman" panose="02020603050405020304" pitchFamily="18" charset="0"/>
                  </a:rPr>
                  <a:t>третьому році:</a:t>
                </a:r>
                <a14:m>
                  <m:oMath xmlns:m="http://schemas.openxmlformats.org/officeDocument/2006/math">
                    <m:r>
                      <a:rPr lang="uk-UA" i="1">
                        <a:latin typeface="Cambria Math" panose="02040503050406030204" pitchFamily="18" charset="0"/>
                      </a:rPr>
                      <m:t> </m:t>
                    </m:r>
                    <m:sSub>
                      <m:sSubPr>
                        <m:ctrlPr>
                          <a:rPr lang="uk-UA" i="1">
                            <a:latin typeface="Cambria Math" panose="02040503050406030204" pitchFamily="18" charset="0"/>
                          </a:rPr>
                        </m:ctrlPr>
                      </m:sSubPr>
                      <m:e>
                        <m:r>
                          <a:rPr lang="uk-UA" i="1">
                            <a:latin typeface="Cambria Math" panose="02040503050406030204" pitchFamily="18" charset="0"/>
                          </a:rPr>
                          <m:t>А</m:t>
                        </m:r>
                      </m:e>
                      <m:sub>
                        <m:r>
                          <a:rPr lang="uk-UA" i="1">
                            <a:latin typeface="Cambria Math" panose="02040503050406030204" pitchFamily="18" charset="0"/>
                          </a:rPr>
                          <m:t>3</m:t>
                        </m:r>
                      </m:sub>
                    </m:sSub>
                    <m:r>
                      <a:rPr lang="uk-UA" i="1">
                        <a:latin typeface="Cambria Math" panose="02040503050406030204" pitchFamily="18" charset="0"/>
                      </a:rPr>
                      <m:t>=45×</m:t>
                    </m:r>
                    <m:f>
                      <m:fPr>
                        <m:ctrlPr>
                          <a:rPr lang="uk-UA" i="1">
                            <a:latin typeface="Cambria Math" panose="02040503050406030204" pitchFamily="18" charset="0"/>
                          </a:rPr>
                        </m:ctrlPr>
                      </m:fPr>
                      <m:num>
                        <m:r>
                          <a:rPr lang="uk-UA" i="1">
                            <a:latin typeface="Cambria Math" panose="02040503050406030204" pitchFamily="18" charset="0"/>
                          </a:rPr>
                          <m:t>3</m:t>
                        </m:r>
                      </m:num>
                      <m:den>
                        <m:r>
                          <a:rPr lang="uk-UA" i="1">
                            <a:latin typeface="Cambria Math" panose="02040503050406030204" pitchFamily="18" charset="0"/>
                          </a:rPr>
                          <m:t>15</m:t>
                        </m:r>
                      </m:den>
                    </m:f>
                    <m:r>
                      <a:rPr lang="uk-UA" i="1">
                        <a:latin typeface="Cambria Math" panose="02040503050406030204" pitchFamily="18" charset="0"/>
                      </a:rPr>
                      <m:t>=9 тис.грн</m:t>
                    </m:r>
                  </m:oMath>
                </a14:m>
                <a:r>
                  <a:rPr lang="uk-UA" dirty="0" smtClean="0">
                    <a:latin typeface="Times New Roman" panose="02020603050405020304" pitchFamily="18" charset="0"/>
                    <a:cs typeface="Times New Roman" panose="02020603050405020304" pitchFamily="18" charset="0"/>
                  </a:rPr>
                  <a:t>.;</a:t>
                </a:r>
              </a:p>
              <a:p>
                <a:pPr indent="627063"/>
                <a:r>
                  <a:rPr lang="uk-UA" dirty="0" smtClean="0">
                    <a:latin typeface="Times New Roman" panose="02020603050405020304" pitchFamily="18" charset="0"/>
                    <a:cs typeface="Times New Roman" panose="02020603050405020304" pitchFamily="18" charset="0"/>
                  </a:rPr>
                  <a:t>у </a:t>
                </a:r>
                <a:r>
                  <a:rPr lang="uk-UA" dirty="0">
                    <a:latin typeface="Times New Roman" panose="02020603050405020304" pitchFamily="18" charset="0"/>
                    <a:cs typeface="Times New Roman" panose="02020603050405020304" pitchFamily="18" charset="0"/>
                  </a:rPr>
                  <a:t>четвертому році:</a:t>
                </a:r>
                <a14:m>
                  <m:oMath xmlns:m="http://schemas.openxmlformats.org/officeDocument/2006/math">
                    <m:r>
                      <a:rPr lang="uk-UA" i="1">
                        <a:latin typeface="Cambria Math" panose="02040503050406030204" pitchFamily="18" charset="0"/>
                      </a:rPr>
                      <m:t> </m:t>
                    </m:r>
                    <m:sSub>
                      <m:sSubPr>
                        <m:ctrlPr>
                          <a:rPr lang="uk-UA" i="1">
                            <a:latin typeface="Cambria Math" panose="02040503050406030204" pitchFamily="18" charset="0"/>
                          </a:rPr>
                        </m:ctrlPr>
                      </m:sSubPr>
                      <m:e>
                        <m:r>
                          <a:rPr lang="uk-UA" i="1">
                            <a:latin typeface="Cambria Math" panose="02040503050406030204" pitchFamily="18" charset="0"/>
                          </a:rPr>
                          <m:t>А</m:t>
                        </m:r>
                      </m:e>
                      <m:sub>
                        <m:r>
                          <a:rPr lang="uk-UA" i="1">
                            <a:latin typeface="Cambria Math" panose="02040503050406030204" pitchFamily="18" charset="0"/>
                          </a:rPr>
                          <m:t>4</m:t>
                        </m:r>
                      </m:sub>
                    </m:sSub>
                    <m:r>
                      <a:rPr lang="uk-UA" i="1">
                        <a:latin typeface="Cambria Math" panose="02040503050406030204" pitchFamily="18" charset="0"/>
                      </a:rPr>
                      <m:t>=45×</m:t>
                    </m:r>
                    <m:f>
                      <m:fPr>
                        <m:ctrlPr>
                          <a:rPr lang="uk-UA" i="1">
                            <a:latin typeface="Cambria Math" panose="02040503050406030204" pitchFamily="18" charset="0"/>
                          </a:rPr>
                        </m:ctrlPr>
                      </m:fPr>
                      <m:num>
                        <m:r>
                          <a:rPr lang="uk-UA" i="1">
                            <a:latin typeface="Cambria Math" panose="02040503050406030204" pitchFamily="18" charset="0"/>
                          </a:rPr>
                          <m:t>2</m:t>
                        </m:r>
                      </m:num>
                      <m:den>
                        <m:r>
                          <a:rPr lang="uk-UA" i="1">
                            <a:latin typeface="Cambria Math" panose="02040503050406030204" pitchFamily="18" charset="0"/>
                          </a:rPr>
                          <m:t>15</m:t>
                        </m:r>
                      </m:den>
                    </m:f>
                    <m:r>
                      <a:rPr lang="uk-UA" i="1">
                        <a:latin typeface="Cambria Math" panose="02040503050406030204" pitchFamily="18" charset="0"/>
                      </a:rPr>
                      <m:t>=6 тис.грн</m:t>
                    </m:r>
                  </m:oMath>
                </a14:m>
                <a:r>
                  <a:rPr lang="uk-UA" dirty="0" smtClean="0">
                    <a:latin typeface="Times New Roman" panose="02020603050405020304" pitchFamily="18" charset="0"/>
                    <a:cs typeface="Times New Roman" panose="02020603050405020304" pitchFamily="18" charset="0"/>
                  </a:rPr>
                  <a:t>.;</a:t>
                </a:r>
              </a:p>
              <a:p>
                <a:pPr indent="627063"/>
                <a:r>
                  <a:rPr lang="uk-UA" dirty="0" smtClean="0">
                    <a:latin typeface="Times New Roman" panose="02020603050405020304" pitchFamily="18" charset="0"/>
                    <a:cs typeface="Times New Roman" panose="02020603050405020304" pitchFamily="18" charset="0"/>
                  </a:rPr>
                  <a:t>у </a:t>
                </a:r>
                <a:r>
                  <a:rPr lang="uk-UA" dirty="0">
                    <a:latin typeface="Times New Roman" panose="02020603050405020304" pitchFamily="18" charset="0"/>
                    <a:cs typeface="Times New Roman" panose="02020603050405020304" pitchFamily="18" charset="0"/>
                  </a:rPr>
                  <a:t>п’ятому році:</a:t>
                </a:r>
                <a14:m>
                  <m:oMath xmlns:m="http://schemas.openxmlformats.org/officeDocument/2006/math">
                    <m:r>
                      <a:rPr lang="uk-UA" i="1">
                        <a:latin typeface="Cambria Math" panose="02040503050406030204" pitchFamily="18" charset="0"/>
                      </a:rPr>
                      <m:t> </m:t>
                    </m:r>
                    <m:sSub>
                      <m:sSubPr>
                        <m:ctrlPr>
                          <a:rPr lang="uk-UA" i="1">
                            <a:latin typeface="Cambria Math" panose="02040503050406030204" pitchFamily="18" charset="0"/>
                          </a:rPr>
                        </m:ctrlPr>
                      </m:sSubPr>
                      <m:e>
                        <m:r>
                          <a:rPr lang="uk-UA" i="1">
                            <a:latin typeface="Cambria Math" panose="02040503050406030204" pitchFamily="18" charset="0"/>
                          </a:rPr>
                          <m:t>А</m:t>
                        </m:r>
                      </m:e>
                      <m:sub>
                        <m:r>
                          <a:rPr lang="uk-UA" i="1">
                            <a:latin typeface="Cambria Math" panose="02040503050406030204" pitchFamily="18" charset="0"/>
                          </a:rPr>
                          <m:t>5</m:t>
                        </m:r>
                      </m:sub>
                    </m:sSub>
                    <m:r>
                      <a:rPr lang="uk-UA" i="1">
                        <a:latin typeface="Cambria Math" panose="02040503050406030204" pitchFamily="18" charset="0"/>
                      </a:rPr>
                      <m:t>=45×</m:t>
                    </m:r>
                    <m:f>
                      <m:fPr>
                        <m:ctrlPr>
                          <a:rPr lang="uk-UA" i="1">
                            <a:latin typeface="Cambria Math" panose="02040503050406030204" pitchFamily="18" charset="0"/>
                          </a:rPr>
                        </m:ctrlPr>
                      </m:fPr>
                      <m:num>
                        <m:r>
                          <a:rPr lang="uk-UA" i="1">
                            <a:latin typeface="Cambria Math" panose="02040503050406030204" pitchFamily="18" charset="0"/>
                          </a:rPr>
                          <m:t>1</m:t>
                        </m:r>
                      </m:num>
                      <m:den>
                        <m:r>
                          <a:rPr lang="uk-UA" i="1">
                            <a:latin typeface="Cambria Math" panose="02040503050406030204" pitchFamily="18" charset="0"/>
                          </a:rPr>
                          <m:t>15</m:t>
                        </m:r>
                      </m:den>
                    </m:f>
                    <m:r>
                      <a:rPr lang="uk-UA" i="1">
                        <a:latin typeface="Cambria Math" panose="02040503050406030204" pitchFamily="18" charset="0"/>
                      </a:rPr>
                      <m:t>=3 тис.грн</m:t>
                    </m:r>
                  </m:oMath>
                </a14:m>
                <a:r>
                  <a:rPr lang="uk-UA" dirty="0" smtClean="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mc:Choice>
        <mc:Fallback xmlns="">
          <p:sp>
            <p:nvSpPr>
              <p:cNvPr id="23" name="Прямоугольник 22"/>
              <p:cNvSpPr>
                <a:spLocks noRot="1" noChangeAspect="1" noMove="1" noResize="1" noEditPoints="1" noAdjustHandles="1" noChangeArrowheads="1" noChangeShapeType="1" noTextEdit="1"/>
              </p:cNvSpPr>
              <p:nvPr/>
            </p:nvSpPr>
            <p:spPr>
              <a:xfrm>
                <a:off x="118281" y="401489"/>
                <a:ext cx="11828059" cy="5633273"/>
              </a:xfrm>
              <a:prstGeom prst="rect">
                <a:avLst/>
              </a:prstGeom>
              <a:blipFill rotWithShape="0">
                <a:blip r:embed="rId2"/>
                <a:stretch>
                  <a:fillRect l="-412" t="-649" r="-412"/>
                </a:stretch>
              </a:blipFill>
            </p:spPr>
            <p:txBody>
              <a:bodyPr/>
              <a:lstStyle/>
              <a:p>
                <a:r>
                  <a:rPr lang="uk-UA">
                    <a:noFill/>
                  </a:rPr>
                  <a:t> </a:t>
                </a:r>
              </a:p>
            </p:txBody>
          </p:sp>
        </mc:Fallback>
      </mc:AlternateContent>
    </p:spTree>
    <p:extLst>
      <p:ext uri="{BB962C8B-B14F-4D97-AF65-F5344CB8AC3E}">
        <p14:creationId xmlns:p14="http://schemas.microsoft.com/office/powerpoint/2010/main" val="688847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 y="337398"/>
            <a:ext cx="11705230" cy="981423"/>
          </a:xfrm>
          <a:prstGeom prst="rect">
            <a:avLst/>
          </a:prstGeom>
        </p:spPr>
        <p:txBody>
          <a:bodyPr wrap="square">
            <a:spAutoFit/>
          </a:bodyPr>
          <a:lstStyle/>
          <a:p>
            <a:pPr indent="270510">
              <a:lnSpc>
                <a:spcPct val="107000"/>
              </a:lnSpc>
              <a:tabLst>
                <a:tab pos="454025" algn="l"/>
              </a:tabLst>
            </a:pPr>
            <a:r>
              <a:rPr lang="uk-UA" dirty="0">
                <a:latin typeface="Times New Roman" panose="02020603050405020304" pitchFamily="18" charset="0"/>
                <a:cs typeface="Times New Roman" panose="02020603050405020304" pitchFamily="18" charset="0"/>
              </a:rPr>
              <a:t>Визначимо річні суми амортизаційних відрахувань </a:t>
            </a:r>
            <a:r>
              <a:rPr lang="uk-UA" b="1" i="1" dirty="0">
                <a:latin typeface="Times New Roman" panose="02020603050405020304" pitchFamily="18" charset="0"/>
                <a:cs typeface="Times New Roman" panose="02020603050405020304" pitchFamily="18" charset="0"/>
              </a:rPr>
              <a:t>методом зменшуваного залишку</a:t>
            </a:r>
            <a:r>
              <a:rPr lang="uk-UA" dirty="0">
                <a:latin typeface="Times New Roman" panose="02020603050405020304" pitchFamily="18" charset="0"/>
                <a:cs typeface="Times New Roman" panose="02020603050405020304" pitchFamily="18" charset="0"/>
              </a:rPr>
              <a:t>. При цьому слід врахувати, що застосовується подвійна норма амортизації. При п'ятирічному терміну служби звичайна норма амортизації становить 20%, а подвійна — 40%. Результати подамо в таблиці.</a:t>
            </a:r>
          </a:p>
        </p:txBody>
      </p:sp>
      <p:graphicFrame>
        <p:nvGraphicFramePr>
          <p:cNvPr id="3" name="Таблица 2"/>
          <p:cNvGraphicFramePr>
            <a:graphicFrameLocks noGrp="1"/>
          </p:cNvGraphicFramePr>
          <p:nvPr>
            <p:extLst>
              <p:ext uri="{D42A27DB-BD31-4B8C-83A1-F6EECF244321}">
                <p14:modId xmlns:p14="http://schemas.microsoft.com/office/powerpoint/2010/main" val="3047843545"/>
              </p:ext>
            </p:extLst>
          </p:nvPr>
        </p:nvGraphicFramePr>
        <p:xfrm>
          <a:off x="426705" y="1318821"/>
          <a:ext cx="11405904" cy="2209740"/>
        </p:xfrm>
        <a:graphic>
          <a:graphicData uri="http://schemas.openxmlformats.org/drawingml/2006/table">
            <a:tbl>
              <a:tblPr firstRow="1" firstCol="1" lastRow="1" lastCol="1" bandRow="1" bandCol="1">
                <a:tableStyleId>{5940675A-B579-460E-94D1-54222C63F5DA}</a:tableStyleId>
              </a:tblPr>
              <a:tblGrid>
                <a:gridCol w="3812953"/>
                <a:gridCol w="3806850"/>
                <a:gridCol w="3786101"/>
              </a:tblGrid>
              <a:tr h="313635">
                <a:tc>
                  <a:txBody>
                    <a:bodyPr/>
                    <a:lstStyle/>
                    <a:p>
                      <a:pPr indent="270510" algn="ctr">
                        <a:lnSpc>
                          <a:spcPct val="107000"/>
                        </a:lnSpc>
                        <a:spcAft>
                          <a:spcPts val="0"/>
                        </a:spcAft>
                      </a:pPr>
                      <a:r>
                        <a:rPr lang="uk-UA" sz="1800" dirty="0">
                          <a:effectLst/>
                          <a:latin typeface="Times New Roman" panose="02020603050405020304" pitchFamily="18" charset="0"/>
                          <a:cs typeface="Times New Roman" panose="02020603050405020304" pitchFamily="18" charset="0"/>
                        </a:rPr>
                        <a:t>Рік експлуатації</a:t>
                      </a:r>
                      <a:endParaRPr lang="uk-UA"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Залишкова вартість верстата, тис. грн..</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Річна сума амортизації, тис. грн..</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53279">
                <a:tc>
                  <a:txBody>
                    <a:bodyPr/>
                    <a:lstStyle/>
                    <a:p>
                      <a:pPr indent="270510" algn="ctr">
                        <a:lnSpc>
                          <a:spcPct val="107000"/>
                        </a:lnSpc>
                        <a:spcAft>
                          <a:spcPts val="0"/>
                        </a:spcAft>
                      </a:pPr>
                      <a:r>
                        <a:rPr lang="uk-UA" sz="1800" dirty="0">
                          <a:effectLst/>
                          <a:latin typeface="Times New Roman" panose="02020603050405020304" pitchFamily="18" charset="0"/>
                          <a:cs typeface="Times New Roman" panose="02020603050405020304" pitchFamily="18" charset="0"/>
                        </a:rPr>
                        <a:t>1</a:t>
                      </a:r>
                      <a:endParaRPr lang="uk-UA"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45</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18</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53279">
                <a:tc>
                  <a:txBody>
                    <a:bodyPr/>
                    <a:lstStyle/>
                    <a:p>
                      <a:pPr indent="270510" algn="ctr">
                        <a:lnSpc>
                          <a:spcPct val="107000"/>
                        </a:lnSpc>
                        <a:spcAft>
                          <a:spcPts val="0"/>
                        </a:spcAft>
                      </a:pPr>
                      <a:r>
                        <a:rPr lang="uk-UA" sz="1800" dirty="0">
                          <a:effectLst/>
                          <a:latin typeface="Times New Roman" panose="02020603050405020304" pitchFamily="18" charset="0"/>
                          <a:cs typeface="Times New Roman" panose="02020603050405020304" pitchFamily="18" charset="0"/>
                        </a:rPr>
                        <a:t>2</a:t>
                      </a:r>
                      <a:endParaRPr lang="uk-UA"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27</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10,8</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53279">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3</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dirty="0">
                          <a:effectLst/>
                          <a:latin typeface="Times New Roman" panose="02020603050405020304" pitchFamily="18" charset="0"/>
                          <a:cs typeface="Times New Roman" panose="02020603050405020304" pitchFamily="18" charset="0"/>
                        </a:rPr>
                        <a:t>16,2</a:t>
                      </a:r>
                      <a:endParaRPr lang="uk-UA"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6,48</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53279">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4</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dirty="0">
                          <a:effectLst/>
                          <a:latin typeface="Times New Roman" panose="02020603050405020304" pitchFamily="18" charset="0"/>
                          <a:cs typeface="Times New Roman" panose="02020603050405020304" pitchFamily="18" charset="0"/>
                        </a:rPr>
                        <a:t>9,72</a:t>
                      </a:r>
                      <a:endParaRPr lang="uk-UA"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3,88</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53279">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5</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dirty="0">
                          <a:effectLst/>
                          <a:latin typeface="Times New Roman" panose="02020603050405020304" pitchFamily="18" charset="0"/>
                          <a:cs typeface="Times New Roman" panose="02020603050405020304" pitchFamily="18" charset="0"/>
                        </a:rPr>
                        <a:t>5,83</a:t>
                      </a:r>
                      <a:endParaRPr lang="uk-UA"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dirty="0">
                          <a:effectLst/>
                          <a:latin typeface="Times New Roman" panose="02020603050405020304" pitchFamily="18" charset="0"/>
                          <a:cs typeface="Times New Roman" panose="02020603050405020304" pitchFamily="18" charset="0"/>
                        </a:rPr>
                        <a:t>2,33</a:t>
                      </a:r>
                      <a:endParaRPr lang="uk-UA"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53279">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Ліквідаційна вартість</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a:effectLst/>
                          <a:latin typeface="Times New Roman" panose="02020603050405020304" pitchFamily="18" charset="0"/>
                          <a:cs typeface="Times New Roman" panose="02020603050405020304" pitchFamily="18" charset="0"/>
                        </a:rPr>
                        <a:t>3,4</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indent="270510" algn="ctr">
                        <a:lnSpc>
                          <a:spcPct val="107000"/>
                        </a:lnSpc>
                        <a:spcAft>
                          <a:spcPts val="0"/>
                        </a:spcAft>
                      </a:pPr>
                      <a:r>
                        <a:rPr lang="uk-UA" sz="1800" dirty="0">
                          <a:effectLst/>
                          <a:latin typeface="Times New Roman" panose="02020603050405020304" pitchFamily="18" charset="0"/>
                          <a:cs typeface="Times New Roman" panose="02020603050405020304" pitchFamily="18" charset="0"/>
                        </a:rPr>
                        <a:t>-</a:t>
                      </a:r>
                      <a:endParaRPr lang="uk-UA"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Прямоугольник 3"/>
          <p:cNvSpPr/>
          <p:nvPr/>
        </p:nvSpPr>
        <p:spPr>
          <a:xfrm>
            <a:off x="304799" y="3669396"/>
            <a:ext cx="11527809" cy="1574149"/>
          </a:xfrm>
          <a:prstGeom prst="rect">
            <a:avLst/>
          </a:prstGeom>
        </p:spPr>
        <p:txBody>
          <a:bodyPr wrap="square">
            <a:spAutoFit/>
          </a:bodyPr>
          <a:lstStyle/>
          <a:p>
            <a:pPr indent="270510" algn="just">
              <a:lnSpc>
                <a:spcPct val="107000"/>
              </a:lnSpc>
              <a:spcAft>
                <a:spcPts val="0"/>
              </a:spcAft>
            </a:pPr>
            <a:r>
              <a:rPr lang="uk-UA" spc="15"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Кращий </a:t>
            </a:r>
            <a:r>
              <a:rPr lang="uk-UA" spc="15"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метод дозволяє повернути більшу частину вартості у першій половині терміну </a:t>
            </a:r>
            <a:r>
              <a:rPr lang="uk-UA" spc="15"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служби.</a:t>
            </a:r>
          </a:p>
          <a:p>
            <a:pPr indent="270510" algn="just">
              <a:lnSpc>
                <a:spcPct val="107000"/>
              </a:lnSpc>
              <a:spcAft>
                <a:spcPts val="0"/>
              </a:spcAft>
            </a:pPr>
            <a:r>
              <a:rPr lang="uk-UA" spc="15"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 </a:t>
            </a:r>
            <a:r>
              <a:rPr lang="uk-UA" spc="15"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перші три роки кумулятив</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ним методом буде погашено (15 + 12 + 9) = 36 тис. грн., або 80% вартості, а методом зменшуваного залишку (18 + 10,8 + 6,48) = = 35,28 тис. грн., або 78,4%. Відтак, кумулятивний метод кращий.</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b="1" spc="25"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Висновок: </a:t>
            </a:r>
            <a:r>
              <a:rPr lang="uk-UA" spc="25"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розрахунки довели, що</a:t>
            </a:r>
            <a:r>
              <a:rPr lang="uk-UA" b="1" spc="25"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uk-UA" spc="25"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кращим </a:t>
            </a:r>
            <a:r>
              <a:rPr lang="uk-UA" spc="25"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є кумулятивний метод.</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47569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73038" y="259399"/>
            <a:ext cx="11609695" cy="1804661"/>
          </a:xfrm>
          <a:prstGeom prst="rect">
            <a:avLst/>
          </a:prstGeom>
        </p:spPr>
        <p:txBody>
          <a:bodyPr wrap="square">
            <a:spAutoFit/>
          </a:bodyPr>
          <a:lstStyle/>
          <a:p>
            <a:pPr indent="270510" algn="just">
              <a:lnSpc>
                <a:spcPct val="107000"/>
              </a:lnSpc>
              <a:spcAft>
                <a:spcPts val="0"/>
              </a:spcAft>
            </a:pPr>
            <a:r>
              <a:rPr lang="uk-UA"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Задача </a:t>
            </a:r>
            <a:r>
              <a:rPr lang="uk-UA"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 </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Обчисліть показники використання основних виробничих фондів: фондовіддачу, фондомісткість, фондоозброєність, якщо річний випуск продукції підприємства склав 8 млн. грн; середньорічна вартість основних фондів – 400 тис. грн; середньорічна чисельність працівників 2 тис. осіб.</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gn="ctr">
              <a:lnSpc>
                <a:spcPct val="107000"/>
              </a:lnSpc>
              <a:spcAft>
                <a:spcPts val="0"/>
              </a:spcAft>
            </a:pPr>
            <a:r>
              <a:rPr lang="uk-UA" b="1" i="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Розв'язок:</a:t>
            </a:r>
            <a:endParaRPr lang="uk-UA" sz="1400" b="1"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0"/>
              </a:spcAft>
              <a:buAutoNum type="arabicPeriod"/>
            </a:pPr>
            <a:r>
              <a:rPr lang="uk-UA"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Фондовіддачу </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визначаємо за формулою</a:t>
            </a:r>
            <a:r>
              <a:rPr lang="uk-UA"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a:lnSpc>
                <a:spcPct val="107000"/>
              </a:lnSpc>
              <a:spcAft>
                <a:spcPts val="0"/>
              </a:spcAft>
            </a:pP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Рисунок 9" descr="https://studfile.net/html/2706/1203/html_odkTIDTYQl.0MOT/img-7QR_Qv.png"/>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5196385" y="1702110"/>
            <a:ext cx="904164" cy="563418"/>
          </a:xfrm>
          <a:prstGeom prst="rect">
            <a:avLst/>
          </a:prstGeom>
          <a:noFill/>
          <a:ln>
            <a:noFill/>
          </a:ln>
        </p:spPr>
      </p:pic>
      <p:sp>
        <p:nvSpPr>
          <p:cNvPr id="7" name="Прямоугольник 6"/>
          <p:cNvSpPr/>
          <p:nvPr/>
        </p:nvSpPr>
        <p:spPr>
          <a:xfrm>
            <a:off x="545909" y="2265528"/>
            <a:ext cx="11436823" cy="685059"/>
          </a:xfrm>
          <a:prstGeom prst="rect">
            <a:avLst/>
          </a:prstGeom>
        </p:spPr>
        <p:txBody>
          <a:bodyPr wrap="square">
            <a:spAutoFit/>
          </a:bodyPr>
          <a:lstStyle/>
          <a:p>
            <a:pPr indent="270510" algn="ctr">
              <a:lnSpc>
                <a:spcPct val="107000"/>
              </a:lnSpc>
              <a:spcAft>
                <a:spcPts val="0"/>
              </a:spcAft>
            </a:pP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Фв</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8000000 / 400000 = 20 грн.</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 Фондомісткість обчислимо за формулою:</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Рисунок 11" descr="https://studfile.net/html/2706/1203/html_odkTIDTYQl.0MOT/img-e0srHv.png"/>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5172786" y="2933423"/>
            <a:ext cx="927763" cy="573348"/>
          </a:xfrm>
          <a:prstGeom prst="rect">
            <a:avLst/>
          </a:prstGeom>
          <a:noFill/>
          <a:ln>
            <a:noFill/>
          </a:ln>
        </p:spPr>
      </p:pic>
      <p:sp>
        <p:nvSpPr>
          <p:cNvPr id="8" name="Прямоугольник 7"/>
          <p:cNvSpPr/>
          <p:nvPr/>
        </p:nvSpPr>
        <p:spPr>
          <a:xfrm>
            <a:off x="545908" y="3525618"/>
            <a:ext cx="11436823" cy="685059"/>
          </a:xfrm>
          <a:prstGeom prst="rect">
            <a:avLst/>
          </a:prstGeom>
        </p:spPr>
        <p:txBody>
          <a:bodyPr wrap="square">
            <a:spAutoFit/>
          </a:bodyPr>
          <a:lstStyle/>
          <a:p>
            <a:pPr indent="270510" algn="ctr">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ФМ = 400000 / 8000000 = 0,05 грн.</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 Фондоозброєність визначимо за формулою:</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4" name="Рисунок 13" descr="https://studfile.net/html/2706/1203/html_odkTIDTYQl.0MOT/img-4ThpKf.png"/>
          <p:cNvPicPr/>
          <p:nvPr/>
        </p:nvPicPr>
        <p:blipFill>
          <a:blip r:embed="rId6" r:link="rId7" cstate="print">
            <a:extLst>
              <a:ext uri="{28A0092B-C50C-407E-A947-70E740481C1C}">
                <a14:useLocalDpi xmlns:a14="http://schemas.microsoft.com/office/drawing/2010/main" val="0"/>
              </a:ext>
            </a:extLst>
          </a:blip>
          <a:srcRect/>
          <a:stretch>
            <a:fillRect/>
          </a:stretch>
        </p:blipFill>
        <p:spPr bwMode="auto">
          <a:xfrm>
            <a:off x="5172785" y="4210677"/>
            <a:ext cx="927763" cy="556185"/>
          </a:xfrm>
          <a:prstGeom prst="rect">
            <a:avLst/>
          </a:prstGeom>
          <a:noFill/>
          <a:ln>
            <a:noFill/>
          </a:ln>
        </p:spPr>
      </p:pic>
      <p:sp>
        <p:nvSpPr>
          <p:cNvPr id="9" name="Прямоугольник 8"/>
          <p:cNvSpPr/>
          <p:nvPr/>
        </p:nvSpPr>
        <p:spPr>
          <a:xfrm>
            <a:off x="545907" y="4765580"/>
            <a:ext cx="11436823" cy="981423"/>
          </a:xfrm>
          <a:prstGeom prst="rect">
            <a:avLst/>
          </a:prstGeom>
        </p:spPr>
        <p:txBody>
          <a:bodyPr wrap="square">
            <a:spAutoFit/>
          </a:bodyPr>
          <a:lstStyle/>
          <a:p>
            <a:pPr indent="270510" algn="ctr">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ФЗ = 400000 / 2000 = 200 грн/ос.</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Висновок</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Отже, фондовіддача підприємства складає 20 грн./грн. тов. </a:t>
            </a: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прод</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фондомісткість 0,05 грн. /грн. тов. </a:t>
            </a: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прод</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а фондоозброєність 200 грн./ос.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98834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3038" y="169737"/>
            <a:ext cx="11555104" cy="685059"/>
          </a:xfrm>
          <a:prstGeom prst="rect">
            <a:avLst/>
          </a:prstGeom>
        </p:spPr>
        <p:txBody>
          <a:bodyPr wrap="square">
            <a:spAutoFit/>
          </a:bodyPr>
          <a:lstStyle/>
          <a:p>
            <a:pPr indent="270510">
              <a:lnSpc>
                <a:spcPct val="107000"/>
              </a:lnSpc>
              <a:spcAft>
                <a:spcPts val="0"/>
              </a:spcAft>
            </a:pPr>
            <a:r>
              <a:rPr lang="uk-UA"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Задача </a:t>
            </a:r>
            <a:r>
              <a:rPr lang="uk-UA"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a:t>
            </a:r>
            <a:r>
              <a:rPr lang="uk-UA"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 даними таблиці обчисліть коефіцієнт екстенсивного, інтенсивного та інтегрального використання основних фондів.</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2764857057"/>
              </p:ext>
            </p:extLst>
          </p:nvPr>
        </p:nvGraphicFramePr>
        <p:xfrm>
          <a:off x="373039" y="828251"/>
          <a:ext cx="11555103" cy="954216"/>
        </p:xfrm>
        <a:graphic>
          <a:graphicData uri="http://schemas.openxmlformats.org/drawingml/2006/table">
            <a:tbl>
              <a:tblPr firstRow="1" firstCol="1" bandRow="1">
                <a:tableStyleId>{5940675A-B579-460E-94D1-54222C63F5DA}</a:tableStyleId>
              </a:tblPr>
              <a:tblGrid>
                <a:gridCol w="8647069"/>
                <a:gridCol w="1454017"/>
                <a:gridCol w="1454017"/>
              </a:tblGrid>
              <a:tr h="114300">
                <a:tc>
                  <a:txBody>
                    <a:bodyPr/>
                    <a:lstStyle/>
                    <a:p>
                      <a:pPr indent="270510"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Показник</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75" marR="28575" marT="28575" marB="28575"/>
                </a:tc>
                <a:tc>
                  <a:txBody>
                    <a:bodyPr/>
                    <a:lstStyle/>
                    <a:p>
                      <a:pPr indent="270510" algn="ctr">
                        <a:lnSpc>
                          <a:spcPct val="107000"/>
                        </a:lnSpc>
                        <a:spcAft>
                          <a:spcPts val="0"/>
                        </a:spcAft>
                      </a:pPr>
                      <a:r>
                        <a:rPr lang="uk-UA" sz="1600">
                          <a:effectLst/>
                          <a:latin typeface="Times New Roman" panose="02020603050405020304" pitchFamily="18" charset="0"/>
                          <a:cs typeface="Times New Roman" panose="02020603050405020304" pitchFamily="18" charset="0"/>
                        </a:rPr>
                        <a:t>План</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5" marR="28575" marT="28575" marB="28575"/>
                </a:tc>
                <a:tc>
                  <a:txBody>
                    <a:bodyPr/>
                    <a:lstStyle/>
                    <a:p>
                      <a:pPr indent="270510" algn="ctr">
                        <a:lnSpc>
                          <a:spcPct val="107000"/>
                        </a:lnSpc>
                        <a:spcAft>
                          <a:spcPts val="0"/>
                        </a:spcAft>
                      </a:pPr>
                      <a:r>
                        <a:rPr lang="uk-UA" sz="1600">
                          <a:effectLst/>
                          <a:latin typeface="Times New Roman" panose="02020603050405020304" pitchFamily="18" charset="0"/>
                          <a:cs typeface="Times New Roman" panose="02020603050405020304" pitchFamily="18" charset="0"/>
                        </a:rPr>
                        <a:t>Факт</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5" marR="28575" marT="28575" marB="28575"/>
                </a:tc>
              </a:tr>
              <a:tr h="133350">
                <a:tc>
                  <a:txBody>
                    <a:bodyPr/>
                    <a:lstStyle/>
                    <a:p>
                      <a:pPr indent="270510">
                        <a:lnSpc>
                          <a:spcPct val="107000"/>
                        </a:lnSpc>
                        <a:spcAft>
                          <a:spcPts val="0"/>
                        </a:spcAft>
                      </a:pPr>
                      <a:r>
                        <a:rPr lang="uk-UA" sz="1600" dirty="0">
                          <a:effectLst/>
                          <a:latin typeface="Times New Roman" panose="02020603050405020304" pitchFamily="18" charset="0"/>
                          <a:cs typeface="Times New Roman" panose="02020603050405020304" pitchFamily="18" charset="0"/>
                        </a:rPr>
                        <a:t>Виробнича програма, тис. грн</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75" marR="28575" marT="28575" marB="28575"/>
                </a:tc>
                <a:tc>
                  <a:txBody>
                    <a:bodyPr/>
                    <a:lstStyle/>
                    <a:p>
                      <a:pPr indent="270510" algn="ctr">
                        <a:lnSpc>
                          <a:spcPct val="107000"/>
                        </a:lnSpc>
                        <a:spcAft>
                          <a:spcPts val="0"/>
                        </a:spcAft>
                      </a:pPr>
                      <a:r>
                        <a:rPr lang="uk-UA" sz="1600">
                          <a:effectLst/>
                          <a:latin typeface="Times New Roman" panose="02020603050405020304" pitchFamily="18" charset="0"/>
                          <a:cs typeface="Times New Roman" panose="02020603050405020304" pitchFamily="18" charset="0"/>
                        </a:rPr>
                        <a:t>10 200</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5" marR="28575" marT="28575" marB="28575" anchor="ctr"/>
                </a:tc>
                <a:tc>
                  <a:txBody>
                    <a:bodyPr/>
                    <a:lstStyle/>
                    <a:p>
                      <a:pPr indent="270510" algn="ctr">
                        <a:lnSpc>
                          <a:spcPct val="107000"/>
                        </a:lnSpc>
                        <a:spcAft>
                          <a:spcPts val="0"/>
                        </a:spcAft>
                      </a:pPr>
                      <a:r>
                        <a:rPr lang="uk-UA" sz="1600">
                          <a:effectLst/>
                          <a:latin typeface="Times New Roman" panose="02020603050405020304" pitchFamily="18" charset="0"/>
                          <a:cs typeface="Times New Roman" panose="02020603050405020304" pitchFamily="18" charset="0"/>
                        </a:rPr>
                        <a:t>10 883</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8575" marR="28575" marT="28575" marB="28575" anchor="ctr"/>
                </a:tc>
              </a:tr>
              <a:tr h="161925">
                <a:tc>
                  <a:txBody>
                    <a:bodyPr/>
                    <a:lstStyle/>
                    <a:p>
                      <a:pPr indent="270510">
                        <a:lnSpc>
                          <a:spcPct val="107000"/>
                        </a:lnSpc>
                        <a:spcAft>
                          <a:spcPts val="0"/>
                        </a:spcAft>
                      </a:pPr>
                      <a:r>
                        <a:rPr lang="uk-UA" sz="1600" dirty="0">
                          <a:effectLst/>
                          <a:latin typeface="Times New Roman" panose="02020603050405020304" pitchFamily="18" charset="0"/>
                          <a:cs typeface="Times New Roman" panose="02020603050405020304" pitchFamily="18" charset="0"/>
                        </a:rPr>
                        <a:t>Машино-години, відпрацьовані основних фондів, тис. машино-годин</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75" marR="28575" marT="28575" marB="28575" anchor="ctr"/>
                </a:tc>
                <a:tc>
                  <a:txBody>
                    <a:bodyPr/>
                    <a:lstStyle/>
                    <a:p>
                      <a:pPr indent="270510"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208</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75" marR="28575" marT="28575" marB="28575" anchor="ctr"/>
                </a:tc>
                <a:tc>
                  <a:txBody>
                    <a:bodyPr/>
                    <a:lstStyle/>
                    <a:p>
                      <a:pPr indent="270510"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201</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75" marR="28575" marT="28575" marB="28575" anchor="ctr"/>
                </a:tc>
              </a:tr>
            </a:tbl>
          </a:graphicData>
        </a:graphic>
      </p:graphicFrame>
      <p:sp>
        <p:nvSpPr>
          <p:cNvPr id="4" name="Прямоугольник 3"/>
          <p:cNvSpPr/>
          <p:nvPr/>
        </p:nvSpPr>
        <p:spPr>
          <a:xfrm>
            <a:off x="373038" y="1818847"/>
            <a:ext cx="11555104" cy="685059"/>
          </a:xfrm>
          <a:prstGeom prst="rect">
            <a:avLst/>
          </a:prstGeom>
        </p:spPr>
        <p:txBody>
          <a:bodyPr wrap="square">
            <a:spAutoFit/>
          </a:bodyPr>
          <a:lstStyle/>
          <a:p>
            <a:pPr indent="270510" algn="ctr">
              <a:lnSpc>
                <a:spcPct val="107000"/>
              </a:lnSpc>
              <a:spcAft>
                <a:spcPts val="0"/>
              </a:spcAft>
            </a:pPr>
            <a:r>
              <a:rPr lang="uk-UA" b="1" i="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Розв'язок:</a:t>
            </a:r>
            <a:endParaRPr lang="uk-UA" sz="1400" b="1" i="1"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 Визначимо коефіцієнт екстенсивного використання основних фондів:</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descr="https://studfile.net/html/2706/1203/html_odkTIDTYQl.0MOT/img-5xNQ6N.png"/>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6412954" y="2440981"/>
            <a:ext cx="1011425" cy="520583"/>
          </a:xfrm>
          <a:prstGeom prst="rect">
            <a:avLst/>
          </a:prstGeom>
          <a:noFill/>
          <a:ln>
            <a:noFill/>
          </a:ln>
        </p:spPr>
      </p:pic>
      <p:sp>
        <p:nvSpPr>
          <p:cNvPr id="6" name="Прямоугольник 5"/>
          <p:cNvSpPr/>
          <p:nvPr/>
        </p:nvSpPr>
        <p:spPr>
          <a:xfrm>
            <a:off x="373038" y="2992966"/>
            <a:ext cx="11555104" cy="981423"/>
          </a:xfrm>
          <a:prstGeom prst="rect">
            <a:avLst/>
          </a:prstGeom>
        </p:spPr>
        <p:txBody>
          <a:bodyPr wrap="square">
            <a:spAutoFit/>
          </a:bodyPr>
          <a:lstStyle/>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де </a:t>
            </a:r>
            <a:r>
              <a:rPr lang="uk-UA"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Т</a:t>
            </a:r>
            <a:r>
              <a:rPr lang="uk-UA" i="1"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uk-UA"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Т</a:t>
            </a:r>
            <a:r>
              <a:rPr lang="uk-UA" i="1"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пл</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відповідно, фактичний та запланований (режимний) час роботи основних фондів.</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gn="ctr">
              <a:lnSpc>
                <a:spcPct val="107000"/>
              </a:lnSpc>
              <a:spcAft>
                <a:spcPts val="0"/>
              </a:spcAft>
            </a:pP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a:t>
            </a:r>
            <a:r>
              <a:rPr lang="uk-UA"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е</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201 / 208 = 0,966</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 Коефіцієнт інтенсивного використання основних фондів визначимо за формулою:</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Рисунок 6" descr="https://studfile.net/html/2706/1203/html_odkTIDTYQl.0MOT/img-Q4gLgZ.png"/>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6412952" y="4005791"/>
            <a:ext cx="902248" cy="475824"/>
          </a:xfrm>
          <a:prstGeom prst="rect">
            <a:avLst/>
          </a:prstGeom>
          <a:noFill/>
          <a:ln>
            <a:noFill/>
          </a:ln>
        </p:spPr>
      </p:pic>
      <p:sp>
        <p:nvSpPr>
          <p:cNvPr id="8" name="Прямоугольник 7"/>
          <p:cNvSpPr/>
          <p:nvPr/>
        </p:nvSpPr>
        <p:spPr>
          <a:xfrm>
            <a:off x="373038" y="4595144"/>
            <a:ext cx="11555104" cy="981423"/>
          </a:xfrm>
          <a:prstGeom prst="rect">
            <a:avLst/>
          </a:prstGeom>
        </p:spPr>
        <p:txBody>
          <a:bodyPr wrap="square">
            <a:spAutoFit/>
          </a:bodyPr>
          <a:lstStyle/>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де </a:t>
            </a:r>
            <a:r>
              <a:rPr lang="uk-UA"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a:t>
            </a:r>
            <a:r>
              <a:rPr lang="uk-UA" i="1"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uk-UA"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a:t>
            </a:r>
            <a:r>
              <a:rPr lang="uk-UA" i="1"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пл</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відповідно, фактична та запланована потужність машин і устаткування.</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gn="ctr">
              <a:lnSpc>
                <a:spcPct val="107000"/>
              </a:lnSpc>
              <a:spcAft>
                <a:spcPts val="0"/>
              </a:spcAft>
            </a:pP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a:t>
            </a:r>
            <a:r>
              <a:rPr lang="uk-UA"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і</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10883 / 10200 = 1,07</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 Коефіцієнт інтегрального використання основних фондів визначимо за формулою:</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Рисунок 8" descr="https://studfile.net/html/2706/1203/html_odkTIDTYQl.0MOT/img-tfjft3.png"/>
          <p:cNvPicPr/>
          <p:nvPr/>
        </p:nvPicPr>
        <p:blipFill>
          <a:blip r:embed="rId6" r:link="rId7" cstate="print">
            <a:extLst>
              <a:ext uri="{28A0092B-C50C-407E-A947-70E740481C1C}">
                <a14:useLocalDpi xmlns:a14="http://schemas.microsoft.com/office/drawing/2010/main" val="0"/>
              </a:ext>
            </a:extLst>
          </a:blip>
          <a:srcRect/>
          <a:stretch>
            <a:fillRect/>
          </a:stretch>
        </p:blipFill>
        <p:spPr bwMode="auto">
          <a:xfrm>
            <a:off x="6412952" y="5576567"/>
            <a:ext cx="1147908" cy="328566"/>
          </a:xfrm>
          <a:prstGeom prst="rect">
            <a:avLst/>
          </a:prstGeom>
          <a:noFill/>
          <a:ln>
            <a:noFill/>
          </a:ln>
        </p:spPr>
      </p:pic>
      <p:sp>
        <p:nvSpPr>
          <p:cNvPr id="10" name="Прямоугольник 9"/>
          <p:cNvSpPr/>
          <p:nvPr/>
        </p:nvSpPr>
        <p:spPr>
          <a:xfrm>
            <a:off x="373038" y="5857562"/>
            <a:ext cx="11555104" cy="685059"/>
          </a:xfrm>
          <a:prstGeom prst="rect">
            <a:avLst/>
          </a:prstGeom>
        </p:spPr>
        <p:txBody>
          <a:bodyPr wrap="square">
            <a:spAutoFit/>
          </a:bodyPr>
          <a:lstStyle/>
          <a:p>
            <a:pPr indent="270510" algn="ctr">
              <a:lnSpc>
                <a:spcPct val="107000"/>
              </a:lnSpc>
              <a:spcAft>
                <a:spcPts val="0"/>
              </a:spcAft>
            </a:pP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a:t>
            </a:r>
            <a:r>
              <a:rPr lang="uk-UA"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інт</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0,966 * 1,07 = 1,03</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Висновок</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uk-UA"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Отже, підприємство інтенсивно використовує обладнання, </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про що свідчать </a:t>
            </a:r>
            <a:r>
              <a:rPr lang="uk-UA"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обчислені показники.</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40452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9264" y="206751"/>
            <a:ext cx="11691583" cy="1574149"/>
          </a:xfrm>
          <a:prstGeom prst="rect">
            <a:avLst/>
          </a:prstGeom>
        </p:spPr>
        <p:txBody>
          <a:bodyPr wrap="square">
            <a:spAutoFit/>
          </a:bodyPr>
          <a:lstStyle/>
          <a:p>
            <a:pPr indent="270510" algn="just">
              <a:lnSpc>
                <a:spcPct val="107000"/>
              </a:lnSpc>
              <a:spcAft>
                <a:spcPts val="0"/>
              </a:spcAft>
            </a:pPr>
            <a:r>
              <a:rPr lang="uk-UA"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Задача </a:t>
            </a:r>
            <a:r>
              <a:rPr lang="uk-UA"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4. </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Вартість основних фондів хімічного підприємства на початок року склала 5213 </a:t>
            </a: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тис.грн</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на кінець року – 5543 </a:t>
            </a: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тис.грн</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Сума зносу основних фондів на початок і кінець року відповідно становила 1381 </a:t>
            </a: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тис.грн</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та 1386 </a:t>
            </a: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тис.грн</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Визначити коефіцієнт зносу основних фондів та зробити висновок про стан основних фондів.</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gn="ctr">
              <a:lnSpc>
                <a:spcPct val="107000"/>
              </a:lnSpc>
              <a:spcAft>
                <a:spcPts val="0"/>
              </a:spcAft>
            </a:pPr>
            <a:r>
              <a:rPr lang="uk-UA" b="1" i="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Розв’язок</a:t>
            </a:r>
            <a:r>
              <a:rPr lang="uk-UA" i="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 Визначимо коефіцієнт зносу основних фондів на початок року:</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descr="https://studfile.net/html/2706/1203/html_odkTIDTYQl.0MOT/img-ZUYgIB.png"/>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5767600" y="1780900"/>
            <a:ext cx="1424769" cy="642452"/>
          </a:xfrm>
          <a:prstGeom prst="rect">
            <a:avLst/>
          </a:prstGeom>
          <a:noFill/>
          <a:ln>
            <a:noFill/>
          </a:ln>
        </p:spPr>
      </p:pic>
      <p:sp>
        <p:nvSpPr>
          <p:cNvPr id="4" name="Прямоугольник 3"/>
          <p:cNvSpPr/>
          <p:nvPr/>
        </p:nvSpPr>
        <p:spPr>
          <a:xfrm>
            <a:off x="427629" y="2423352"/>
            <a:ext cx="11473218" cy="2463238"/>
          </a:xfrm>
          <a:prstGeom prst="rect">
            <a:avLst/>
          </a:prstGeom>
        </p:spPr>
        <p:txBody>
          <a:bodyPr wrap="square">
            <a:spAutoFit/>
          </a:bodyPr>
          <a:lstStyle/>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де </a:t>
            </a:r>
            <a:r>
              <a:rPr lang="uk-UA"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a:t>
            </a:r>
            <a:r>
              <a:rPr lang="uk-UA" i="1"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оф</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сума зносу основних фондів (накопичена амортизація) за період їх використання, грн.;</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ПВ</a:t>
            </a:r>
            <a:r>
              <a:rPr lang="uk-UA" i="1"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оф</a:t>
            </a:r>
            <a:r>
              <a:rPr lang="uk-UA"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первісна вартість основних фондів, грн.;</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ВВ</a:t>
            </a:r>
            <a:r>
              <a:rPr lang="uk-UA" i="1"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оф</a:t>
            </a:r>
            <a:r>
              <a:rPr lang="uk-UA" i="1"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відновна вартість основних фондів, грн.</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gn="ctr">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 </a:t>
            </a:r>
            <a:r>
              <a:rPr lang="uk-UA"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ф.з.п.р</a:t>
            </a:r>
            <a:r>
              <a:rPr lang="uk-UA"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1381 / 5213 = 0,265 або 26,5%.</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 Визначимо коефіцієнт зносу основних фондів на кінець року:</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gn="ctr">
              <a:lnSpc>
                <a:spcPct val="107000"/>
              </a:lnSpc>
              <a:spcAft>
                <a:spcPts val="0"/>
              </a:spcAft>
            </a:pPr>
            <a:r>
              <a:rPr lang="uk-UA"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Кф.з.к.р</a:t>
            </a:r>
            <a:r>
              <a:rPr lang="uk-UA"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1386 / 5543 = 0,250 або 25%.</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Висновок. </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Стан основних фондів хімічного підприємства покращився, оскільки коефіцієнт їх зносу на кінець року у порівнянні з початком зменшився на 0,015 (0,265 – 0,250) або на 1,5%.</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67878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1151" y="339343"/>
            <a:ext cx="11650639" cy="1754326"/>
          </a:xfrm>
          <a:prstGeom prst="rect">
            <a:avLst/>
          </a:prstGeom>
        </p:spPr>
        <p:txBody>
          <a:bodyPr wrap="square">
            <a:spAutoFit/>
          </a:bodyPr>
          <a:lstStyle/>
          <a:p>
            <a:pPr algn="just"/>
            <a:r>
              <a:rPr lang="uk-UA"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Задача </a:t>
            </a:r>
            <a:r>
              <a:rPr lang="uk-UA"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5. </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Вартість основних фондів хімічного підприємства на початок року склала 502,4 тис. грн.; 01.04.19. р. введені нові основні фонди на суму 71,2 тис. грн.; 01.10.19 р. вибули через фізичний знос основні фонди на суму 57,2 тис. грн.; 01.12.19. р. – на суму 41,3 тис. грн. Визначте середньорічну вартість основних виробничих фондів, коефіцієнти оновлення і вибуття</a:t>
            </a:r>
            <a:r>
              <a:rPr lang="uk-UA"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uk-UA" i="1" dirty="0"/>
              <a:t> </a:t>
            </a:r>
            <a:endParaRPr lang="uk-UA" i="1" dirty="0" smtClean="0"/>
          </a:p>
          <a:p>
            <a:pPr algn="ctr"/>
            <a:r>
              <a:rPr lang="uk-UA" b="1" i="1" dirty="0" smtClean="0">
                <a:latin typeface="Times New Roman" panose="02020603050405020304" pitchFamily="18" charset="0"/>
                <a:cs typeface="Times New Roman" panose="02020603050405020304" pitchFamily="18" charset="0"/>
              </a:rPr>
              <a:t>Розв’язок:</a:t>
            </a:r>
            <a:endParaRPr lang="uk-UA" b="1" dirty="0">
              <a:latin typeface="Times New Roman" panose="02020603050405020304" pitchFamily="18" charset="0"/>
              <a:cs typeface="Times New Roman" panose="02020603050405020304" pitchFamily="18" charset="0"/>
            </a:endParaRPr>
          </a:p>
          <a:p>
            <a:pPr lvl="0" algn="just"/>
            <a:r>
              <a:rPr lang="uk-UA" dirty="0" smtClean="0">
                <a:latin typeface="Times New Roman" panose="02020603050405020304" pitchFamily="18" charset="0"/>
                <a:cs typeface="Times New Roman" panose="02020603050405020304" pitchFamily="18" charset="0"/>
              </a:rPr>
              <a:t>1. Обчислимо середньорічну вартість основних фондів:</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Рисунок 2" descr="https://studfile.net/html/2706/1203/html_odkTIDTYQl.0MOT/img-UC6cLp.png"/>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4082881" y="2093668"/>
            <a:ext cx="4665333" cy="513053"/>
          </a:xfrm>
          <a:prstGeom prst="rect">
            <a:avLst/>
          </a:prstGeom>
          <a:noFill/>
          <a:ln>
            <a:noFill/>
          </a:ln>
        </p:spPr>
      </p:pic>
      <p:sp>
        <p:nvSpPr>
          <p:cNvPr id="4" name="Прямоугольник 3"/>
          <p:cNvSpPr/>
          <p:nvPr/>
        </p:nvSpPr>
        <p:spPr>
          <a:xfrm>
            <a:off x="291150" y="2606721"/>
            <a:ext cx="11650639" cy="2463238"/>
          </a:xfrm>
          <a:prstGeom prst="rect">
            <a:avLst/>
          </a:prstGeom>
        </p:spPr>
        <p:txBody>
          <a:bodyPr wrap="square">
            <a:spAutoFit/>
          </a:bodyPr>
          <a:lstStyle/>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 Вартість основних фондів на кінець аналізованого періоду склала:</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gn="ctr">
              <a:lnSpc>
                <a:spcPct val="107000"/>
              </a:lnSpc>
              <a:spcAft>
                <a:spcPts val="0"/>
              </a:spcAft>
            </a:pP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ОФ</a:t>
            </a:r>
            <a:r>
              <a:rPr lang="uk-UA"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502,4 + 71,2 – 57,2 – 41,3 = 475,1 (тис. грн.)</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 Коефіцієнт оновлення основних фондів становить:</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gn="ctr">
              <a:lnSpc>
                <a:spcPct val="107000"/>
              </a:lnSpc>
              <a:spcAft>
                <a:spcPts val="0"/>
              </a:spcAft>
            </a:pP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a:t>
            </a:r>
            <a:r>
              <a:rPr lang="uk-UA"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відн</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71,2 / 475,1 = 0,15</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4. Коефіцієнт вибуття основних фондів складає:</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270510" algn="ctr">
              <a:lnSpc>
                <a:spcPct val="107000"/>
              </a:lnSpc>
              <a:spcAft>
                <a:spcPts val="0"/>
              </a:spcAft>
            </a:pPr>
            <a:r>
              <a:rPr lang="uk-UA"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a:t>
            </a:r>
            <a:r>
              <a:rPr lang="uk-UA"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виб</a:t>
            </a: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(57,2 + 41,3) / 502,4 = 0,196</a:t>
            </a:r>
            <a:r>
              <a:rPr lang="uk-UA"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indent="270510" algn="just">
              <a:lnSpc>
                <a:spcPct val="107000"/>
              </a:lnSpc>
            </a:pPr>
            <a:r>
              <a:rPr lang="uk-UA" b="1" dirty="0">
                <a:latin typeface="Times New Roman" panose="02020603050405020304" pitchFamily="18" charset="0"/>
                <a:cs typeface="Times New Roman" panose="02020603050405020304" pitchFamily="18" charset="0"/>
              </a:rPr>
              <a:t>Висновок</a:t>
            </a:r>
            <a:r>
              <a:rPr lang="uk-UA" dirty="0">
                <a:latin typeface="Times New Roman" panose="02020603050405020304" pitchFamily="18" charset="0"/>
                <a:cs typeface="Times New Roman" panose="02020603050405020304" pitchFamily="18" charset="0"/>
              </a:rPr>
              <a:t>. Середньорічна вартість основних фондів підприємства склала 538,06 </a:t>
            </a:r>
            <a:r>
              <a:rPr lang="uk-UA" dirty="0" err="1">
                <a:latin typeface="Times New Roman" panose="02020603050405020304" pitchFamily="18" charset="0"/>
                <a:cs typeface="Times New Roman" panose="02020603050405020304" pitchFamily="18" charset="0"/>
              </a:rPr>
              <a:t>тис.грн</a:t>
            </a:r>
            <a:r>
              <a:rPr lang="uk-UA" dirty="0">
                <a:latin typeface="Times New Roman" panose="02020603050405020304" pitchFamily="18" charset="0"/>
                <a:cs typeface="Times New Roman" panose="02020603050405020304" pitchFamily="18" charset="0"/>
              </a:rPr>
              <a:t>., коефіцієнт оновлення основних фондів склала 0,15, коефіцієнт вибуття основних фондів становить – 0,196</a:t>
            </a:r>
            <a:r>
              <a:rPr lang="uk-UA" dirty="0" smtClean="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0545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5618" y="239300"/>
            <a:ext cx="11718878" cy="1477328"/>
          </a:xfrm>
          <a:prstGeom prst="rect">
            <a:avLst/>
          </a:prstGeom>
        </p:spPr>
        <p:txBody>
          <a:bodyPr wrap="square">
            <a:spAutoFit/>
          </a:bodyPr>
          <a:lstStyle/>
          <a:p>
            <a:pPr indent="270510" algn="just">
              <a:spcAft>
                <a:spcPts val="0"/>
              </a:spcAft>
            </a:pPr>
            <a:r>
              <a:rPr lang="ru-RU" b="1" dirty="0">
                <a:solidFill>
                  <a:srgbClr val="000000"/>
                </a:solidFill>
                <a:latin typeface="Times New Roman" panose="02020603050405020304" pitchFamily="18" charset="0"/>
                <a:ea typeface="Times New Roman" panose="02020603050405020304" pitchFamily="18" charset="0"/>
              </a:rPr>
              <a:t>Задача </a:t>
            </a:r>
            <a:r>
              <a:rPr lang="uk-UA" b="1" dirty="0">
                <a:solidFill>
                  <a:srgbClr val="000000"/>
                </a:solidFill>
                <a:latin typeface="Times New Roman" panose="02020603050405020304" pitchFamily="18" charset="0"/>
                <a:ea typeface="Times New Roman" panose="02020603050405020304" pitchFamily="18" charset="0"/>
              </a:rPr>
              <a:t>6</a:t>
            </a:r>
            <a:r>
              <a:rPr lang="ru-RU" b="1" dirty="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Підприємство</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А </a:t>
            </a:r>
            <a:r>
              <a:rPr lang="uk-UA" dirty="0">
                <a:solidFill>
                  <a:srgbClr val="000000"/>
                </a:solidFill>
                <a:latin typeface="Times New Roman" panose="02020603050405020304" pitchFamily="18" charset="0"/>
                <a:ea typeface="Times New Roman" panose="02020603050405020304" pitchFamily="18" charset="0"/>
              </a:rPr>
              <a:t>виготовило</a:t>
            </a:r>
            <a:r>
              <a:rPr lang="ru-RU" dirty="0" smtClean="0">
                <a:solidFill>
                  <a:srgbClr val="000000"/>
                </a:solidFill>
                <a:latin typeface="Times New Roman" panose="02020603050405020304" pitchFamily="18" charset="0"/>
                <a:ea typeface="Times New Roman" panose="02020603050405020304" pitchFamily="18" charset="0"/>
              </a:rPr>
              <a:t> 2 </a:t>
            </a:r>
            <a:r>
              <a:rPr lang="ru-RU" dirty="0">
                <a:solidFill>
                  <a:srgbClr val="000000"/>
                </a:solidFill>
                <a:latin typeface="Times New Roman" panose="02020603050405020304" pitchFamily="18" charset="0"/>
                <a:ea typeface="Times New Roman" panose="02020603050405020304" pitchFamily="18" charset="0"/>
              </a:rPr>
              <a:t>млн. </a:t>
            </a:r>
            <a:r>
              <a:rPr lang="ru-RU" dirty="0" smtClean="0">
                <a:solidFill>
                  <a:srgbClr val="000000"/>
                </a:solidFill>
                <a:latin typeface="Times New Roman" panose="02020603050405020304" pitchFamily="18" charset="0"/>
                <a:ea typeface="Times New Roman" panose="02020603050405020304" pitchFamily="18" charset="0"/>
              </a:rPr>
              <a:t>грн. </a:t>
            </a:r>
            <a:r>
              <a:rPr lang="uk-UA" dirty="0" smtClean="0">
                <a:solidFill>
                  <a:srgbClr val="000000"/>
                </a:solidFill>
                <a:latin typeface="Times New Roman" panose="02020603050405020304" pitchFamily="18" charset="0"/>
                <a:ea typeface="Times New Roman" panose="02020603050405020304" pitchFamily="18" charset="0"/>
              </a:rPr>
              <a:t>товарної</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продукції</a:t>
            </a:r>
            <a:r>
              <a:rPr lang="ru-RU" dirty="0" smtClean="0">
                <a:solidFill>
                  <a:srgbClr val="000000"/>
                </a:solidFill>
                <a:latin typeface="Times New Roman" panose="02020603050405020304" pitchFamily="18" charset="0"/>
                <a:ea typeface="Times New Roman" panose="02020603050405020304" pitchFamily="18" charset="0"/>
              </a:rPr>
              <a:t> на </a:t>
            </a:r>
            <a:r>
              <a:rPr lang="uk-UA" dirty="0" smtClean="0">
                <a:solidFill>
                  <a:srgbClr val="000000"/>
                </a:solidFill>
                <a:latin typeface="Times New Roman" panose="02020603050405020304" pitchFamily="18" charset="0"/>
                <a:ea typeface="Times New Roman" panose="02020603050405020304" pitchFamily="18" charset="0"/>
              </a:rPr>
              <a:t>рік</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за </a:t>
            </a:r>
            <a:r>
              <a:rPr lang="uk-UA" dirty="0" smtClean="0">
                <a:solidFill>
                  <a:srgbClr val="000000"/>
                </a:solidFill>
                <a:latin typeface="Times New Roman" panose="02020603050405020304" pitchFamily="18" charset="0"/>
                <a:ea typeface="Times New Roman" panose="02020603050405020304" pitchFamily="18" charset="0"/>
              </a:rPr>
              <a:t>середньорічної</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вартості</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основних</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фондів</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500 тис. грн. </a:t>
            </a:r>
            <a:r>
              <a:rPr lang="uk-UA" dirty="0" smtClean="0">
                <a:solidFill>
                  <a:srgbClr val="000000"/>
                </a:solidFill>
                <a:latin typeface="Times New Roman" panose="02020603050405020304" pitchFamily="18" charset="0"/>
                <a:ea typeface="Times New Roman" panose="02020603050405020304" pitchFamily="18" charset="0"/>
              </a:rPr>
              <a:t>Підприємство</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Б за </a:t>
            </a:r>
            <a:r>
              <a:rPr lang="uk-UA" dirty="0" smtClean="0">
                <a:solidFill>
                  <a:srgbClr val="000000"/>
                </a:solidFill>
                <a:latin typeface="Times New Roman" panose="02020603050405020304" pitchFamily="18" charset="0"/>
                <a:ea typeface="Times New Roman" panose="02020603050405020304" pitchFamily="18" charset="0"/>
              </a:rPr>
              <a:t>виготовило </a:t>
            </a:r>
            <a:r>
              <a:rPr lang="ru-RU" dirty="0">
                <a:solidFill>
                  <a:srgbClr val="000000"/>
                </a:solidFill>
                <a:latin typeface="Times New Roman" panose="02020603050405020304" pitchFamily="18" charset="0"/>
                <a:ea typeface="Times New Roman" panose="02020603050405020304" pitchFamily="18" charset="0"/>
              </a:rPr>
              <a:t>800 тис. </a:t>
            </a:r>
            <a:r>
              <a:rPr lang="ru-RU" dirty="0" smtClean="0">
                <a:solidFill>
                  <a:srgbClr val="000000"/>
                </a:solidFill>
                <a:latin typeface="Times New Roman" panose="02020603050405020304" pitchFamily="18" charset="0"/>
                <a:ea typeface="Times New Roman" panose="02020603050405020304" pitchFamily="18" charset="0"/>
              </a:rPr>
              <a:t>грн.</a:t>
            </a:r>
            <a:r>
              <a:rPr lang="uk-UA" dirty="0" smtClean="0">
                <a:solidFill>
                  <a:srgbClr val="000000"/>
                </a:solidFill>
                <a:latin typeface="Times New Roman" panose="02020603050405020304" pitchFamily="18" charset="0"/>
                <a:ea typeface="Times New Roman" panose="02020603050405020304" pitchFamily="18" charset="0"/>
              </a:rPr>
              <a:t> </a:t>
            </a:r>
            <a:r>
              <a:rPr lang="uk-UA" dirty="0">
                <a:solidFill>
                  <a:srgbClr val="000000"/>
                </a:solidFill>
                <a:latin typeface="Times New Roman" panose="02020603050405020304" pitchFamily="18" charset="0"/>
                <a:ea typeface="Times New Roman" panose="02020603050405020304" pitchFamily="18" charset="0"/>
              </a:rPr>
              <a:t>товарної</a:t>
            </a:r>
            <a:r>
              <a:rPr lang="ru-RU" dirty="0">
                <a:solidFill>
                  <a:srgbClr val="000000"/>
                </a:solidFill>
                <a:latin typeface="Times New Roman" panose="02020603050405020304" pitchFamily="18" charset="0"/>
                <a:ea typeface="Times New Roman" panose="02020603050405020304" pitchFamily="18" charset="0"/>
              </a:rPr>
              <a:t> </a:t>
            </a:r>
            <a:r>
              <a:rPr lang="uk-UA" dirty="0">
                <a:solidFill>
                  <a:srgbClr val="000000"/>
                </a:solidFill>
                <a:latin typeface="Times New Roman" panose="02020603050405020304" pitchFamily="18" charset="0"/>
                <a:ea typeface="Times New Roman" panose="02020603050405020304" pitchFamily="18" charset="0"/>
              </a:rPr>
              <a:t>продукції</a:t>
            </a:r>
            <a:r>
              <a:rPr lang="ru-RU" dirty="0">
                <a:solidFill>
                  <a:srgbClr val="000000"/>
                </a:solidFill>
                <a:latin typeface="Times New Roman" panose="02020603050405020304" pitchFamily="18" charset="0"/>
                <a:ea typeface="Times New Roman" panose="02020603050405020304" pitchFamily="18" charset="0"/>
              </a:rPr>
              <a:t> на </a:t>
            </a:r>
            <a:r>
              <a:rPr lang="uk-UA" dirty="0">
                <a:solidFill>
                  <a:srgbClr val="000000"/>
                </a:solidFill>
                <a:latin typeface="Times New Roman" panose="02020603050405020304" pitchFamily="18" charset="0"/>
                <a:ea typeface="Times New Roman" panose="02020603050405020304" pitchFamily="18" charset="0"/>
              </a:rPr>
              <a:t>рік</a:t>
            </a:r>
            <a:r>
              <a:rPr lang="ru-RU" dirty="0">
                <a:solidFill>
                  <a:srgbClr val="000000"/>
                </a:solidFill>
                <a:latin typeface="Times New Roman" panose="02020603050405020304" pitchFamily="18" charset="0"/>
                <a:ea typeface="Times New Roman" panose="02020603050405020304" pitchFamily="18" charset="0"/>
              </a:rPr>
              <a:t>, за </a:t>
            </a:r>
            <a:r>
              <a:rPr lang="uk-UA" dirty="0">
                <a:solidFill>
                  <a:srgbClr val="000000"/>
                </a:solidFill>
                <a:latin typeface="Times New Roman" panose="02020603050405020304" pitchFamily="18" charset="0"/>
                <a:ea typeface="Times New Roman" panose="02020603050405020304" pitchFamily="18" charset="0"/>
              </a:rPr>
              <a:t>середньорічної</a:t>
            </a:r>
            <a:r>
              <a:rPr lang="ru-RU" dirty="0">
                <a:solidFill>
                  <a:srgbClr val="000000"/>
                </a:solidFill>
                <a:latin typeface="Times New Roman" panose="02020603050405020304" pitchFamily="18" charset="0"/>
                <a:ea typeface="Times New Roman" panose="02020603050405020304" pitchFamily="18" charset="0"/>
              </a:rPr>
              <a:t> </a:t>
            </a:r>
            <a:r>
              <a:rPr lang="uk-UA" dirty="0">
                <a:solidFill>
                  <a:srgbClr val="000000"/>
                </a:solidFill>
                <a:latin typeface="Times New Roman" panose="02020603050405020304" pitchFamily="18" charset="0"/>
                <a:ea typeface="Times New Roman" panose="02020603050405020304" pitchFamily="18" charset="0"/>
              </a:rPr>
              <a:t>вартості</a:t>
            </a:r>
            <a:r>
              <a:rPr lang="ru-RU" dirty="0">
                <a:solidFill>
                  <a:srgbClr val="000000"/>
                </a:solidFill>
                <a:latin typeface="Times New Roman" panose="02020603050405020304" pitchFamily="18" charset="0"/>
                <a:ea typeface="Times New Roman" panose="02020603050405020304" pitchFamily="18" charset="0"/>
              </a:rPr>
              <a:t> </a:t>
            </a:r>
            <a:r>
              <a:rPr lang="uk-UA" dirty="0">
                <a:solidFill>
                  <a:srgbClr val="000000"/>
                </a:solidFill>
                <a:latin typeface="Times New Roman" panose="02020603050405020304" pitchFamily="18" charset="0"/>
                <a:ea typeface="Times New Roman" panose="02020603050405020304" pitchFamily="18" charset="0"/>
              </a:rPr>
              <a:t>основних</a:t>
            </a:r>
            <a:r>
              <a:rPr lang="ru-RU" dirty="0">
                <a:solidFill>
                  <a:srgbClr val="000000"/>
                </a:solidFill>
                <a:latin typeface="Times New Roman" panose="02020603050405020304" pitchFamily="18" charset="0"/>
                <a:ea typeface="Times New Roman" panose="02020603050405020304" pitchFamily="18" charset="0"/>
              </a:rPr>
              <a:t> </a:t>
            </a:r>
            <a:r>
              <a:rPr lang="uk-UA" dirty="0">
                <a:solidFill>
                  <a:srgbClr val="000000"/>
                </a:solidFill>
                <a:latin typeface="Times New Roman" panose="02020603050405020304" pitchFamily="18" charset="0"/>
                <a:ea typeface="Times New Roman" panose="02020603050405020304" pitchFamily="18" charset="0"/>
              </a:rPr>
              <a:t>фондів</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2400 тис. грн. </a:t>
            </a:r>
            <a:r>
              <a:rPr lang="uk-UA" dirty="0" smtClean="0">
                <a:solidFill>
                  <a:srgbClr val="000000"/>
                </a:solidFill>
                <a:latin typeface="Times New Roman" panose="02020603050405020304" pitchFamily="18" charset="0"/>
                <a:ea typeface="Times New Roman" panose="02020603050405020304" pitchFamily="18" charset="0"/>
              </a:rPr>
              <a:t>Визначте</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яке </a:t>
            </a:r>
            <a:r>
              <a:rPr lang="uk-UA" dirty="0" smtClean="0">
                <a:solidFill>
                  <a:srgbClr val="000000"/>
                </a:solidFill>
                <a:latin typeface="Times New Roman" panose="02020603050405020304" pitchFamily="18" charset="0"/>
                <a:ea typeface="Times New Roman" panose="02020603050405020304" pitchFamily="18" charset="0"/>
              </a:rPr>
              <a:t>підприємство</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більш</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ефективно</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використовує</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основні</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виробничі</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фонди</a:t>
            </a:r>
            <a:r>
              <a:rPr lang="ru-RU" dirty="0" smtClean="0">
                <a:solidFill>
                  <a:srgbClr val="000000"/>
                </a:solidFill>
                <a:latin typeface="Times New Roman" panose="02020603050405020304" pitchFamily="18" charset="0"/>
                <a:ea typeface="Times New Roman" panose="02020603050405020304" pitchFamily="18" charset="0"/>
              </a:rPr>
              <a:t>.</a:t>
            </a:r>
            <a:endParaRPr lang="uk-UA" sz="1200" dirty="0">
              <a:latin typeface="Times New Roman" panose="02020603050405020304" pitchFamily="18" charset="0"/>
              <a:ea typeface="Times New Roman" panose="02020603050405020304" pitchFamily="18" charset="0"/>
            </a:endParaRPr>
          </a:p>
          <a:p>
            <a:pPr indent="270510" algn="ctr">
              <a:spcAft>
                <a:spcPts val="0"/>
              </a:spcAft>
            </a:pPr>
            <a:r>
              <a:rPr lang="uk-UA" i="1" dirty="0" smtClean="0">
                <a:solidFill>
                  <a:srgbClr val="000000"/>
                </a:solidFill>
                <a:latin typeface="Times New Roman" panose="02020603050405020304" pitchFamily="18" charset="0"/>
                <a:ea typeface="Times New Roman" panose="02020603050405020304" pitchFamily="18" charset="0"/>
              </a:rPr>
              <a:t>Розв'язок</a:t>
            </a:r>
            <a:r>
              <a:rPr lang="ru-RU" i="1" dirty="0" smtClean="0">
                <a:solidFill>
                  <a:srgbClr val="000000"/>
                </a:solidFill>
                <a:latin typeface="Times New Roman" panose="02020603050405020304" pitchFamily="18" charset="0"/>
                <a:ea typeface="Times New Roman" panose="02020603050405020304" pitchFamily="18" charset="0"/>
              </a:rPr>
              <a:t>:</a:t>
            </a:r>
            <a:endParaRPr lang="uk-UA" sz="1200" dirty="0">
              <a:latin typeface="Times New Roman" panose="02020603050405020304" pitchFamily="18" charset="0"/>
              <a:ea typeface="Times New Roman" panose="02020603050405020304" pitchFamily="18" charset="0"/>
            </a:endParaRPr>
          </a:p>
          <a:p>
            <a:pPr indent="270510">
              <a:spcAft>
                <a:spcPts val="0"/>
              </a:spcAft>
            </a:pPr>
            <a:r>
              <a:rPr lang="ru-RU" dirty="0" smtClean="0">
                <a:solidFill>
                  <a:srgbClr val="000000"/>
                </a:solidFill>
                <a:latin typeface="Times New Roman" panose="02020603050405020304" pitchFamily="18" charset="0"/>
                <a:ea typeface="Times New Roman" panose="02020603050405020304" pitchFamily="18" charset="0"/>
              </a:rPr>
              <a:t>1. </a:t>
            </a:r>
            <a:r>
              <a:rPr lang="uk-UA" dirty="0" smtClean="0">
                <a:solidFill>
                  <a:srgbClr val="000000"/>
                </a:solidFill>
                <a:latin typeface="Times New Roman" panose="02020603050405020304" pitchFamily="18" charset="0"/>
                <a:ea typeface="Times New Roman" panose="02020603050405020304" pitchFamily="18" charset="0"/>
              </a:rPr>
              <a:t>Фондовіддачу</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обчислимо</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за формулою:</a:t>
            </a:r>
            <a:endParaRPr lang="uk-UA" sz="1200" dirty="0">
              <a:effectLst/>
              <a:latin typeface="Times New Roman" panose="02020603050405020304" pitchFamily="18" charset="0"/>
              <a:ea typeface="Times New Roman" panose="02020603050405020304" pitchFamily="18" charset="0"/>
            </a:endParaRPr>
          </a:p>
        </p:txBody>
      </p:sp>
      <p:pic>
        <p:nvPicPr>
          <p:cNvPr id="1026" name="Picture 2" descr="img-7QR_Qv"/>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8899" y="1819915"/>
            <a:ext cx="1139259" cy="541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332094" y="2414522"/>
            <a:ext cx="11582401" cy="2308324"/>
          </a:xfrm>
          <a:prstGeom prst="rect">
            <a:avLst/>
          </a:prstGeom>
        </p:spPr>
        <p:txBody>
          <a:bodyPr wrap="square">
            <a:spAutoFit/>
          </a:bodyPr>
          <a:lstStyle/>
          <a:p>
            <a:pPr indent="270510">
              <a:spcAft>
                <a:spcPts val="0"/>
              </a:spcAft>
            </a:pPr>
            <a:r>
              <a:rPr lang="ru-RU" dirty="0">
                <a:solidFill>
                  <a:srgbClr val="000000"/>
                </a:solidFill>
                <a:latin typeface="Times New Roman" panose="02020603050405020304" pitchFamily="18" charset="0"/>
                <a:ea typeface="Times New Roman" panose="02020603050405020304" pitchFamily="18" charset="0"/>
              </a:rPr>
              <a:t>де </a:t>
            </a:r>
            <a:r>
              <a:rPr lang="ru-RU" i="1" dirty="0">
                <a:solidFill>
                  <a:srgbClr val="000000"/>
                </a:solidFill>
                <a:latin typeface="Times New Roman" panose="02020603050405020304" pitchFamily="18" charset="0"/>
                <a:ea typeface="Times New Roman" panose="02020603050405020304" pitchFamily="18" charset="0"/>
              </a:rPr>
              <a:t>ТП</a:t>
            </a:r>
            <a:r>
              <a:rPr lang="ru-RU" dirty="0">
                <a:solidFill>
                  <a:srgbClr val="000000"/>
                </a:solidFill>
                <a:latin typeface="Times New Roman" panose="02020603050405020304" pitchFamily="18" charset="0"/>
                <a:ea typeface="Times New Roman" panose="02020603050405020304" pitchFamily="18" charset="0"/>
              </a:rPr>
              <a:t> – </a:t>
            </a:r>
            <a:r>
              <a:rPr lang="uk-UA" dirty="0" smtClean="0">
                <a:solidFill>
                  <a:srgbClr val="000000"/>
                </a:solidFill>
                <a:latin typeface="Times New Roman" panose="02020603050405020304" pitchFamily="18" charset="0"/>
                <a:ea typeface="Times New Roman" panose="02020603050405020304" pitchFamily="18" charset="0"/>
              </a:rPr>
              <a:t>товарна</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продукція</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підприємства</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за </a:t>
            </a:r>
            <a:r>
              <a:rPr lang="uk-UA" dirty="0" smtClean="0">
                <a:solidFill>
                  <a:srgbClr val="000000"/>
                </a:solidFill>
                <a:latin typeface="Times New Roman" panose="02020603050405020304" pitchFamily="18" charset="0"/>
                <a:ea typeface="Times New Roman" panose="02020603050405020304" pitchFamily="18" charset="0"/>
              </a:rPr>
              <a:t>визначений</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період</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грн.;</a:t>
            </a:r>
            <a:endParaRPr lang="uk-UA" sz="1200" dirty="0">
              <a:latin typeface="Times New Roman" panose="02020603050405020304" pitchFamily="18" charset="0"/>
              <a:ea typeface="Times New Roman" panose="02020603050405020304" pitchFamily="18" charset="0"/>
            </a:endParaRPr>
          </a:p>
          <a:p>
            <a:pPr indent="270510">
              <a:spcAft>
                <a:spcPts val="0"/>
              </a:spcAft>
            </a:pPr>
            <a:r>
              <a:rPr lang="ru-RU" i="1" dirty="0">
                <a:solidFill>
                  <a:srgbClr val="000000"/>
                </a:solidFill>
                <a:latin typeface="Times New Roman" panose="02020603050405020304" pitchFamily="18" charset="0"/>
                <a:ea typeface="Times New Roman" panose="02020603050405020304" pitchFamily="18" charset="0"/>
              </a:rPr>
              <a:t>ОФ</a:t>
            </a:r>
            <a:r>
              <a:rPr lang="ru-RU" dirty="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середньорічна</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вартість</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основних</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фондів</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підприємства</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грн.</a:t>
            </a:r>
            <a:endParaRPr lang="uk-UA" sz="1200" dirty="0">
              <a:latin typeface="Times New Roman" panose="02020603050405020304" pitchFamily="18" charset="0"/>
              <a:ea typeface="Times New Roman" panose="02020603050405020304" pitchFamily="18" charset="0"/>
            </a:endParaRPr>
          </a:p>
          <a:p>
            <a:pPr indent="270510">
              <a:spcAft>
                <a:spcPts val="0"/>
              </a:spcAft>
            </a:pPr>
            <a:r>
              <a:rPr lang="ru-RU" dirty="0" smtClean="0">
                <a:solidFill>
                  <a:srgbClr val="000000"/>
                </a:solidFill>
                <a:latin typeface="Times New Roman" panose="02020603050405020304" pitchFamily="18" charset="0"/>
                <a:ea typeface="Times New Roman" panose="02020603050405020304" pitchFamily="18" charset="0"/>
              </a:rPr>
              <a:t>2. </a:t>
            </a:r>
            <a:r>
              <a:rPr lang="uk-UA" dirty="0" smtClean="0">
                <a:solidFill>
                  <a:srgbClr val="000000"/>
                </a:solidFill>
                <a:latin typeface="Times New Roman" panose="02020603050405020304" pitchFamily="18" charset="0"/>
                <a:ea typeface="Times New Roman" panose="02020603050405020304" pitchFamily="18" charset="0"/>
              </a:rPr>
              <a:t>Фондовіддача</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для </a:t>
            </a:r>
            <a:r>
              <a:rPr lang="uk-UA" dirty="0" smtClean="0">
                <a:solidFill>
                  <a:srgbClr val="000000"/>
                </a:solidFill>
                <a:latin typeface="Times New Roman" panose="02020603050405020304" pitchFamily="18" charset="0"/>
                <a:ea typeface="Times New Roman" panose="02020603050405020304" pitchFamily="18" charset="0"/>
              </a:rPr>
              <a:t>підприємства</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А:</a:t>
            </a:r>
            <a:endParaRPr lang="uk-UA" sz="1200" dirty="0">
              <a:latin typeface="Times New Roman" panose="02020603050405020304" pitchFamily="18" charset="0"/>
              <a:ea typeface="Times New Roman" panose="02020603050405020304" pitchFamily="18" charset="0"/>
            </a:endParaRPr>
          </a:p>
          <a:p>
            <a:pPr indent="270510" algn="ctr">
              <a:spcAft>
                <a:spcPts val="0"/>
              </a:spcAft>
            </a:pPr>
            <a:r>
              <a:rPr lang="ru-RU" dirty="0">
                <a:solidFill>
                  <a:srgbClr val="000000"/>
                </a:solidFill>
                <a:latin typeface="Times New Roman" panose="02020603050405020304" pitchFamily="18" charset="0"/>
                <a:ea typeface="Times New Roman" panose="02020603050405020304" pitchFamily="18" charset="0"/>
              </a:rPr>
              <a:t>ФВ(А)= 2000000 / 500000 = 4 </a:t>
            </a:r>
            <a:r>
              <a:rPr lang="ru-RU" dirty="0" smtClean="0">
                <a:solidFill>
                  <a:srgbClr val="000000"/>
                </a:solidFill>
                <a:latin typeface="Times New Roman" panose="02020603050405020304" pitchFamily="18" charset="0"/>
                <a:ea typeface="Times New Roman" panose="02020603050405020304" pitchFamily="18" charset="0"/>
              </a:rPr>
              <a:t>грн./</a:t>
            </a:r>
            <a:r>
              <a:rPr lang="ru-RU" dirty="0">
                <a:solidFill>
                  <a:srgbClr val="000000"/>
                </a:solidFill>
                <a:latin typeface="Times New Roman" panose="02020603050405020304" pitchFamily="18" charset="0"/>
                <a:ea typeface="Times New Roman" panose="02020603050405020304" pitchFamily="18" charset="0"/>
              </a:rPr>
              <a:t>грн.</a:t>
            </a:r>
            <a:endParaRPr lang="uk-UA" sz="1200" dirty="0">
              <a:latin typeface="Times New Roman" panose="02020603050405020304" pitchFamily="18" charset="0"/>
              <a:ea typeface="Times New Roman" panose="02020603050405020304" pitchFamily="18" charset="0"/>
            </a:endParaRPr>
          </a:p>
          <a:p>
            <a:pPr indent="270510">
              <a:spcAft>
                <a:spcPts val="0"/>
              </a:spcAft>
            </a:pPr>
            <a:r>
              <a:rPr lang="ru-RU" dirty="0" smtClean="0">
                <a:solidFill>
                  <a:srgbClr val="000000"/>
                </a:solidFill>
                <a:latin typeface="Times New Roman" panose="02020603050405020304" pitchFamily="18" charset="0"/>
                <a:ea typeface="Times New Roman" panose="02020603050405020304" pitchFamily="18" charset="0"/>
              </a:rPr>
              <a:t>3. </a:t>
            </a:r>
            <a:r>
              <a:rPr lang="uk-UA" dirty="0" smtClean="0">
                <a:solidFill>
                  <a:srgbClr val="000000"/>
                </a:solidFill>
                <a:latin typeface="Times New Roman" panose="02020603050405020304" pitchFamily="18" charset="0"/>
                <a:ea typeface="Times New Roman" panose="02020603050405020304" pitchFamily="18" charset="0"/>
              </a:rPr>
              <a:t>Фондовіддача</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для </a:t>
            </a:r>
            <a:r>
              <a:rPr lang="uk-UA" dirty="0" smtClean="0">
                <a:solidFill>
                  <a:srgbClr val="000000"/>
                </a:solidFill>
                <a:latin typeface="Times New Roman" panose="02020603050405020304" pitchFamily="18" charset="0"/>
                <a:ea typeface="Times New Roman" panose="02020603050405020304" pitchFamily="18" charset="0"/>
              </a:rPr>
              <a:t>підприємства</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Б:</a:t>
            </a:r>
            <a:endParaRPr lang="uk-UA" sz="1200" dirty="0">
              <a:latin typeface="Times New Roman" panose="02020603050405020304" pitchFamily="18" charset="0"/>
              <a:ea typeface="Times New Roman" panose="02020603050405020304" pitchFamily="18" charset="0"/>
            </a:endParaRPr>
          </a:p>
          <a:p>
            <a:pPr indent="270510" algn="ctr">
              <a:spcAft>
                <a:spcPts val="0"/>
              </a:spcAft>
            </a:pPr>
            <a:r>
              <a:rPr lang="ru-RU" dirty="0">
                <a:solidFill>
                  <a:srgbClr val="000000"/>
                </a:solidFill>
                <a:latin typeface="Times New Roman" panose="02020603050405020304" pitchFamily="18" charset="0"/>
                <a:ea typeface="Times New Roman" panose="02020603050405020304" pitchFamily="18" charset="0"/>
              </a:rPr>
              <a:t>ФВ(Б) = 2400000 / 800000 =3 </a:t>
            </a:r>
            <a:r>
              <a:rPr lang="ru-RU" dirty="0" smtClean="0">
                <a:solidFill>
                  <a:srgbClr val="000000"/>
                </a:solidFill>
                <a:latin typeface="Times New Roman" panose="02020603050405020304" pitchFamily="18" charset="0"/>
                <a:ea typeface="Times New Roman" panose="02020603050405020304" pitchFamily="18" charset="0"/>
              </a:rPr>
              <a:t>грн./</a:t>
            </a:r>
            <a:r>
              <a:rPr lang="ru-RU" dirty="0">
                <a:solidFill>
                  <a:srgbClr val="000000"/>
                </a:solidFill>
                <a:latin typeface="Times New Roman" panose="02020603050405020304" pitchFamily="18" charset="0"/>
                <a:ea typeface="Times New Roman" panose="02020603050405020304" pitchFamily="18" charset="0"/>
              </a:rPr>
              <a:t>грн.</a:t>
            </a:r>
            <a:endParaRPr lang="uk-UA" sz="1200" dirty="0">
              <a:latin typeface="Times New Roman" panose="02020603050405020304" pitchFamily="18" charset="0"/>
              <a:ea typeface="Times New Roman" panose="02020603050405020304" pitchFamily="18" charset="0"/>
            </a:endParaRPr>
          </a:p>
          <a:p>
            <a:pPr indent="270510">
              <a:spcAft>
                <a:spcPts val="0"/>
              </a:spcAft>
            </a:pPr>
            <a:r>
              <a:rPr lang="uk-UA" b="1" dirty="0" smtClean="0">
                <a:solidFill>
                  <a:srgbClr val="000000"/>
                </a:solidFill>
                <a:latin typeface="Times New Roman" panose="02020603050405020304" pitchFamily="18" charset="0"/>
                <a:ea typeface="Times New Roman" panose="02020603050405020304" pitchFamily="18" charset="0"/>
              </a:rPr>
              <a:t>Висновок</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Таким чином, </a:t>
            </a:r>
            <a:r>
              <a:rPr lang="uk-UA" dirty="0" smtClean="0">
                <a:solidFill>
                  <a:srgbClr val="000000"/>
                </a:solidFill>
                <a:latin typeface="Times New Roman" panose="02020603050405020304" pitchFamily="18" charset="0"/>
                <a:ea typeface="Times New Roman" panose="02020603050405020304" pitchFamily="18" charset="0"/>
              </a:rPr>
              <a:t>підприємство</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А </a:t>
            </a:r>
            <a:r>
              <a:rPr lang="uk-UA" dirty="0" smtClean="0">
                <a:solidFill>
                  <a:srgbClr val="000000"/>
                </a:solidFill>
                <a:latin typeface="Times New Roman" panose="02020603050405020304" pitchFamily="18" charset="0"/>
                <a:ea typeface="Times New Roman" panose="02020603050405020304" pitchFamily="18" charset="0"/>
              </a:rPr>
              <a:t>більш</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ефективно</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використовує</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основні</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виробничі</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фонди</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оскільки</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фондовіддача</a:t>
            </a:r>
            <a:r>
              <a:rPr lang="ru-RU" dirty="0" smtClean="0">
                <a:solidFill>
                  <a:srgbClr val="000000"/>
                </a:solidFill>
                <a:latin typeface="Times New Roman" panose="02020603050405020304" pitchFamily="18" charset="0"/>
                <a:ea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rPr>
              <a:t>в </a:t>
            </a:r>
            <a:r>
              <a:rPr lang="uk-UA" dirty="0" smtClean="0">
                <a:solidFill>
                  <a:srgbClr val="000000"/>
                </a:solidFill>
                <a:latin typeface="Times New Roman" panose="02020603050405020304" pitchFamily="18" charset="0"/>
                <a:ea typeface="Times New Roman" panose="02020603050405020304" pitchFamily="18" charset="0"/>
              </a:rPr>
              <a:t>нього</a:t>
            </a:r>
            <a:r>
              <a:rPr lang="ru-RU" dirty="0" smtClean="0">
                <a:solidFill>
                  <a:srgbClr val="000000"/>
                </a:solidFill>
                <a:latin typeface="Times New Roman" panose="02020603050405020304" pitchFamily="18" charset="0"/>
                <a:ea typeface="Times New Roman" panose="02020603050405020304" pitchFamily="18" charset="0"/>
              </a:rPr>
              <a:t> </a:t>
            </a:r>
            <a:r>
              <a:rPr lang="uk-UA" dirty="0" smtClean="0">
                <a:solidFill>
                  <a:srgbClr val="000000"/>
                </a:solidFill>
                <a:latin typeface="Times New Roman" panose="02020603050405020304" pitchFamily="18" charset="0"/>
                <a:ea typeface="Times New Roman" panose="02020603050405020304" pitchFamily="18" charset="0"/>
              </a:rPr>
              <a:t>більша</a:t>
            </a:r>
            <a:r>
              <a:rPr lang="ru-RU" dirty="0" smtClean="0">
                <a:solidFill>
                  <a:srgbClr val="000000"/>
                </a:solidFill>
                <a:latin typeface="Times New Roman" panose="02020603050405020304" pitchFamily="18" charset="0"/>
                <a:ea typeface="Times New Roman" panose="02020603050405020304" pitchFamily="18" charset="0"/>
              </a:rPr>
              <a:t>.</a:t>
            </a:r>
            <a:endParaRPr lang="uk-UA"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86087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278" y="0"/>
            <a:ext cx="11754677" cy="1537024"/>
          </a:xfrm>
          <a:prstGeom prst="rect">
            <a:avLst/>
          </a:prstGeom>
        </p:spPr>
        <p:txBody>
          <a:bodyPr wrap="square">
            <a:spAutoFit/>
          </a:bodyPr>
          <a:lstStyle/>
          <a:p>
            <a:pPr indent="270510" algn="ctr">
              <a:lnSpc>
                <a:spcPct val="115000"/>
              </a:lnSpc>
              <a:spcAft>
                <a:spcPts val="0"/>
              </a:spcAft>
            </a:pPr>
            <a:r>
              <a:rPr lang="uk-UA" b="1" dirty="0" smtClean="0">
                <a:effectLst/>
                <a:latin typeface="Times New Roman" panose="02020603050405020304" pitchFamily="18" charset="0"/>
                <a:ea typeface="TimesNewRomanPSMT"/>
                <a:cs typeface="Times New Roman" panose="02020603050405020304" pitchFamily="18" charset="0"/>
              </a:rPr>
              <a:t>Тема 2-3. Виробничі фонди підприємства (основ)</a:t>
            </a:r>
            <a:endParaRPr lang="uk-UA"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1600" spc="-25"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умовах ринкових відносин важливо чітко та однозначно розуміти різні види одноразових витрат підприємства: капіталу, капіталовкладень, інвестицій, виробничих фондів.</a:t>
            </a:r>
            <a:endParaRPr lang="uk-UA"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31800" algn="just">
              <a:lnSpc>
                <a:spcPct val="107000"/>
              </a:lnSpc>
              <a:spcAft>
                <a:spcPts val="0"/>
              </a:spcAft>
            </a:pPr>
            <a:r>
              <a:rPr lang="uk-UA" sz="1600" b="1" i="1" dirty="0" smtClean="0">
                <a:effectLst/>
                <a:latin typeface="Times New Roman" panose="02020603050405020304" pitchFamily="18" charset="0"/>
                <a:ea typeface="TimesNewRomanPSMT"/>
                <a:cs typeface="Times New Roman" panose="02020603050405020304" pitchFamily="18" charset="0"/>
              </a:rPr>
              <a:t>Виробничі фонди</a:t>
            </a:r>
            <a:r>
              <a:rPr lang="uk-UA" sz="1600" dirty="0" smtClean="0">
                <a:effectLst/>
                <a:latin typeface="Times New Roman" panose="02020603050405020304" pitchFamily="18" charset="0"/>
                <a:ea typeface="TimesNewRomanPSMT"/>
                <a:cs typeface="Times New Roman" panose="02020603050405020304" pitchFamily="18" charset="0"/>
              </a:rPr>
              <a:t> – це сукупність продуктивних фондів та фондів обігу підприємства</a:t>
            </a:r>
            <a:r>
              <a:rPr lang="uk-UA" sz="1600" dirty="0" smtClean="0">
                <a:effectLst/>
                <a:latin typeface="Times New Roman" panose="02020603050405020304" pitchFamily="18" charset="0"/>
                <a:ea typeface="Calibri" panose="020F0502020204030204" pitchFamily="34" charset="0"/>
                <a:cs typeface="Times New Roman" panose="02020603050405020304" pitchFamily="18" charset="0"/>
              </a:rPr>
              <a:t> (табл. 1).</a:t>
            </a:r>
            <a:endParaRPr lang="uk-UA"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31800" algn="ctr">
              <a:lnSpc>
                <a:spcPct val="107000"/>
              </a:lnSpc>
              <a:spcAft>
                <a:spcPts val="0"/>
              </a:spcAft>
            </a:pPr>
            <a:r>
              <a:rPr lang="uk-UA" dirty="0" smtClean="0">
                <a:effectLst/>
                <a:latin typeface="Times New Roman" panose="02020603050405020304" pitchFamily="18" charset="0"/>
                <a:ea typeface="Calibri" panose="020F0502020204030204" pitchFamily="34" charset="0"/>
                <a:cs typeface="Times New Roman" panose="02020603050405020304" pitchFamily="18" charset="0"/>
              </a:rPr>
              <a:t>Таблиця 1.</a:t>
            </a:r>
            <a:r>
              <a:rPr lang="uk-UA"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Загальна структура виробничих фондів підприємства</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266701657"/>
              </p:ext>
            </p:extLst>
          </p:nvPr>
        </p:nvGraphicFramePr>
        <p:xfrm>
          <a:off x="291441" y="1597297"/>
          <a:ext cx="11635513" cy="1477205"/>
        </p:xfrm>
        <a:graphic>
          <a:graphicData uri="http://schemas.openxmlformats.org/drawingml/2006/table">
            <a:tbl>
              <a:tblPr firstRow="1" firstCol="1" lastRow="1" lastCol="1" bandRow="1" bandCol="1">
                <a:tableStyleId>{5940675A-B579-460E-94D1-54222C63F5DA}</a:tableStyleId>
              </a:tblPr>
              <a:tblGrid>
                <a:gridCol w="1906397"/>
                <a:gridCol w="1907577"/>
                <a:gridCol w="1917021"/>
                <a:gridCol w="1920562"/>
                <a:gridCol w="1937088"/>
                <a:gridCol w="2046868"/>
              </a:tblGrid>
              <a:tr h="295441">
                <a:tc gridSpan="6">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Виробничі фонди підприємства</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r>
              <a:tr h="295441">
                <a:tc gridSpan="3">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продуктивні фонди</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uk-UA"/>
                    </a:p>
                  </a:txBody>
                  <a:tcPr/>
                </a:tc>
                <a:tc hMerge="1">
                  <a:txBody>
                    <a:bodyPr/>
                    <a:lstStyle/>
                    <a:p>
                      <a:endParaRPr lang="uk-UA"/>
                    </a:p>
                  </a:txBody>
                  <a:tcPr/>
                </a:tc>
                <a:tc gridSpan="3">
                  <a:txBody>
                    <a:bodyPr/>
                    <a:lstStyle/>
                    <a:p>
                      <a:pPr algn="ctr">
                        <a:lnSpc>
                          <a:spcPct val="107000"/>
                        </a:lnSpc>
                        <a:spcAft>
                          <a:spcPts val="0"/>
                        </a:spcAft>
                      </a:pPr>
                      <a:r>
                        <a:rPr lang="uk-UA" sz="1600">
                          <a:effectLst/>
                          <a:latin typeface="Times New Roman" panose="02020603050405020304" pitchFamily="18" charset="0"/>
                          <a:cs typeface="Times New Roman" panose="02020603050405020304" pitchFamily="18" charset="0"/>
                        </a:rPr>
                        <a:t>фонди обігу</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uk-UA"/>
                    </a:p>
                  </a:txBody>
                  <a:tcPr/>
                </a:tc>
                <a:tc hMerge="1">
                  <a:txBody>
                    <a:bodyPr/>
                    <a:lstStyle/>
                    <a:p>
                      <a:endParaRPr lang="uk-UA"/>
                    </a:p>
                  </a:txBody>
                  <a:tcPr/>
                </a:tc>
              </a:tr>
              <a:tr h="295441">
                <a:tc gridSpan="2">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основні фонди</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uk-UA"/>
                    </a:p>
                  </a:txBody>
                  <a:tcPr/>
                </a:tc>
                <a:tc>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оборотні фонди</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rowSpan="2">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готова продукція</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rowSpan="2">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грошові засоби підприємства</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rowSpan="2">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дебіторська заборгованість</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95441">
                <a:tc>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пасивні</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активні</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предмети праці</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uk-UA"/>
                    </a:p>
                  </a:txBody>
                  <a:tcPr/>
                </a:tc>
                <a:tc vMerge="1">
                  <a:txBody>
                    <a:bodyPr/>
                    <a:lstStyle/>
                    <a:p>
                      <a:endParaRPr lang="uk-UA"/>
                    </a:p>
                  </a:txBody>
                  <a:tcPr/>
                </a:tc>
                <a:tc vMerge="1">
                  <a:txBody>
                    <a:bodyPr/>
                    <a:lstStyle/>
                    <a:p>
                      <a:endParaRPr lang="uk-UA"/>
                    </a:p>
                  </a:txBody>
                  <a:tcPr/>
                </a:tc>
              </a:tr>
              <a:tr h="295441">
                <a:tc gridSpan="2">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основні засоби</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uk-UA"/>
                    </a:p>
                  </a:txBody>
                  <a:tcPr/>
                </a:tc>
                <a:tc gridSpan="4">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оборотні засоби</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uk-UA"/>
                    </a:p>
                  </a:txBody>
                  <a:tcPr/>
                </a:tc>
                <a:tc hMerge="1">
                  <a:txBody>
                    <a:bodyPr/>
                    <a:lstStyle/>
                    <a:p>
                      <a:endParaRPr lang="uk-UA"/>
                    </a:p>
                  </a:txBody>
                  <a:tcPr/>
                </a:tc>
                <a:tc hMerge="1">
                  <a:txBody>
                    <a:bodyPr/>
                    <a:lstStyle/>
                    <a:p>
                      <a:endParaRPr lang="uk-UA"/>
                    </a:p>
                  </a:txBody>
                  <a:tcPr/>
                </a:tc>
              </a:tr>
            </a:tbl>
          </a:graphicData>
        </a:graphic>
      </p:graphicFrame>
      <p:sp>
        <p:nvSpPr>
          <p:cNvPr id="4" name="Rectangle 1"/>
          <p:cNvSpPr>
            <a:spLocks noChangeArrowheads="1"/>
          </p:cNvSpPr>
          <p:nvPr/>
        </p:nvSpPr>
        <p:spPr bwMode="auto">
          <a:xfrm>
            <a:off x="2721378" y="24476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800" b="0" i="0" u="none" strike="noStrike" cap="none" normalizeH="0" baseline="0" smtClean="0">
                <a:ln>
                  <a:noFill/>
                </a:ln>
                <a:solidFill>
                  <a:schemeClr val="tx1"/>
                </a:solidFill>
                <a:effectLst/>
                <a:latin typeface="Arial" panose="020B0604020202020204" pitchFamily="34" charset="0"/>
              </a:rPr>
              <a:t/>
            </a:r>
            <a:br>
              <a:rPr kumimoji="0" lang="uk-UA" altLang="uk-UA" sz="1800" b="0" i="0" u="none" strike="noStrike" cap="none" normalizeH="0" baseline="0" smtClean="0">
                <a:ln>
                  <a:noFill/>
                </a:ln>
                <a:solidFill>
                  <a:schemeClr val="tx1"/>
                </a:solidFill>
                <a:effectLst/>
                <a:latin typeface="Arial" panose="020B0604020202020204" pitchFamily="34" charset="0"/>
              </a:rPr>
            </a:b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454636" y="6259504"/>
            <a:ext cx="1130004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uk-UA" sz="1000" b="0" i="0" u="none" strike="noStrike" cap="none" normalizeH="0" baseline="30000" dirty="0" smtClean="0">
                <a:ln>
                  <a:noFill/>
                </a:ln>
                <a:solidFill>
                  <a:schemeClr val="tx1"/>
                </a:solidFill>
                <a:effectLst/>
                <a:latin typeface="Arial" panose="020B0604020202020204" pitchFamily="34" charset="0"/>
                <a:ea typeface="Times New Roman" panose="02020603050405020304" pitchFamily="18" charset="0"/>
                <a:hlinkClick r:id="rId2"/>
              </a:rPr>
              <a:t>[</a:t>
            </a:r>
            <a:r>
              <a:rPr kumimoji="0" lang="ru-RU" altLang="uk-UA" sz="1000" b="0" i="0" u="none" strike="noStrike" cap="none" normalizeH="0" baseline="30000" dirty="0" smtClean="0" bmk="">
                <a:ln>
                  <a:noFill/>
                </a:ln>
                <a:solidFill>
                  <a:schemeClr val="tx1"/>
                </a:solidFill>
                <a:effectLst/>
                <a:latin typeface="Arial" panose="020B0604020202020204" pitchFamily="34" charset="0"/>
                <a:ea typeface="Times New Roman" panose="02020603050405020304" pitchFamily="18" charset="0"/>
                <a:hlinkClick r:id="rId2"/>
              </a:rPr>
              <a:t>1</a:t>
            </a:r>
            <a:r>
              <a:rPr kumimoji="0" lang="ru-RU" altLang="uk-UA" sz="1200" b="0" i="0" u="none" strike="noStrike" cap="none" normalizeH="0" baseline="30000" dirty="0" smtClean="0" bmk="">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a:t>
            </a:r>
            <a:r>
              <a:rPr kumimoji="0" lang="ru-RU" altLang="uk-UA"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uk-UA"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Дебіторська заборгованість (від лат. </a:t>
            </a:r>
            <a:r>
              <a:rPr kumimoji="0" lang="en-US" altLang="uk-UA" sz="12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debitor</a:t>
            </a:r>
            <a:r>
              <a:rPr kumimoji="0" lang="uk-UA" altLang="uk-UA"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боржник) – сума, яку заборгували підприємству юридичні і фізичні особи в результаті господарських відносин із ним.</a:t>
            </a:r>
            <a:endParaRPr kumimoji="0" lang="uk-UA" altLang="uk-UA"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286900" y="3077260"/>
            <a:ext cx="11635514" cy="3189078"/>
          </a:xfrm>
          <a:prstGeom prst="rect">
            <a:avLst/>
          </a:prstGeom>
        </p:spPr>
        <p:txBody>
          <a:bodyPr wrap="square">
            <a:spAutoFit/>
          </a:bodyPr>
          <a:lstStyle/>
          <a:p>
            <a:pPr indent="270510" algn="just">
              <a:lnSpc>
                <a:spcPct val="115000"/>
              </a:lnSpc>
              <a:spcAft>
                <a:spcPts val="0"/>
              </a:spcAft>
            </a:pPr>
            <a:r>
              <a:rPr lang="uk-UA" sz="1600" b="1" i="1" dirty="0" smtClean="0">
                <a:effectLst/>
                <a:latin typeface="Times New Roman" panose="02020603050405020304" pitchFamily="18" charset="0"/>
                <a:ea typeface="TimesNewRomanPSMT"/>
                <a:cs typeface="Times New Roman" panose="02020603050405020304" pitchFamily="18" charset="0"/>
              </a:rPr>
              <a:t>Основні фонди (ОФ) –</a:t>
            </a:r>
            <a:r>
              <a:rPr lang="uk-UA" sz="1600" dirty="0" smtClean="0">
                <a:effectLst/>
                <a:latin typeface="Times New Roman" panose="02020603050405020304" pitchFamily="18" charset="0"/>
                <a:ea typeface="TimesNewRomanPSMT"/>
                <a:cs typeface="Times New Roman" panose="02020603050405020304" pitchFamily="18" charset="0"/>
              </a:rPr>
              <a:t> це засоби праці, які беруть участь у багатьох циклах виробничого процесу та переносять власну вартість на вартість готової продукції частинами у вигляді амортизаційних відрахувань в ході їх технологічного використання та зношення.</a:t>
            </a:r>
            <a:endParaRPr lang="uk-UA"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1600" dirty="0" smtClean="0">
                <a:effectLst/>
                <a:latin typeface="Times New Roman" panose="02020603050405020304" pitchFamily="18" charset="0"/>
                <a:ea typeface="TimesNewRomanPSMT"/>
                <a:cs typeface="Times New Roman" panose="02020603050405020304" pitchFamily="18" charset="0"/>
              </a:rPr>
              <a:t>У бухгалтерському обліку основні фонди називають основними засобами.</a:t>
            </a:r>
            <a:endParaRPr lang="uk-UA"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1600" dirty="0" smtClean="0">
                <a:effectLst/>
                <a:latin typeface="Times New Roman" panose="02020603050405020304" pitchFamily="18" charset="0"/>
                <a:ea typeface="Calibri" panose="020F0502020204030204" pitchFamily="34" charset="0"/>
                <a:cs typeface="Times New Roman" panose="02020603050405020304" pitchFamily="18" charset="0"/>
              </a:rPr>
              <a:t>Так, згідно з п.4 П(С)БО 7 </a:t>
            </a:r>
            <a:r>
              <a:rPr lang="uk-UA" sz="1600" b="1" i="1" dirty="0" smtClean="0">
                <a:effectLst/>
                <a:latin typeface="Times New Roman" panose="02020603050405020304" pitchFamily="18" charset="0"/>
                <a:ea typeface="Calibri" panose="020F0502020204030204" pitchFamily="34" charset="0"/>
                <a:cs typeface="Times New Roman" panose="02020603050405020304" pitchFamily="18" charset="0"/>
              </a:rPr>
              <a:t>основні засоби</a:t>
            </a:r>
            <a:r>
              <a:rPr lang="uk-UA" sz="1600" dirty="0" smtClean="0">
                <a:effectLst/>
                <a:latin typeface="Times New Roman" panose="02020603050405020304" pitchFamily="18" charset="0"/>
                <a:ea typeface="Calibri" panose="020F0502020204030204" pitchFamily="34" charset="0"/>
                <a:cs typeface="Times New Roman" panose="02020603050405020304" pitchFamily="18" charset="0"/>
              </a:rPr>
              <a:t> – матеріальні активи, які підприємство утримує з метою використання їх у виробничому процесі або постачання товарів, надання послуг, очікуваний термін використання яких більше року (або операційного циклу, якщо він довше року).</a:t>
            </a:r>
            <a:endParaRPr lang="uk-UA"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1600" dirty="0" smtClean="0">
                <a:effectLst/>
                <a:latin typeface="Times New Roman" panose="02020603050405020304" pitchFamily="18" charset="0"/>
                <a:ea typeface="Calibri" panose="020F0502020204030204" pitchFamily="34" charset="0"/>
                <a:cs typeface="Times New Roman" panose="02020603050405020304" pitchFamily="18" charset="0"/>
              </a:rPr>
              <a:t>Раніше використовувалося поняття «основні фонди». Однак з появою податкового законодавства в бухгалтерському обліку почав вживатися термін «основні засоби», а в економічному аналізі дотепер використовують поняття «основні фонди», хоча обидва терміни означають одні й ті ж об’єкти. Одним із перших визначень терміну «основні фонди» належить А. Сміту, який зазначав, що «фондом є будь-яке накопичення продуктів землі і промислової праці, яке стає капіталом лише тоді, коли він приносить власнику дохід чи прибуток» [16, с. 327].</a:t>
            </a:r>
            <a:endParaRPr lang="uk-UA"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1553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675861" y="508778"/>
            <a:ext cx="10672549"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98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31800" algn="l"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Основні фонди як грошовий вираз задіяних засобів праці тривалий час беруть участь у виробничому процесі та поступово переносять власну вартість на вартість готової продукції. За технологічними ознаками основні фонди поділяються на:</a:t>
            </a: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Char char="•"/>
              <a:tabLst/>
            </a:pPr>
            <a:r>
              <a:rPr kumimoji="0" lang="uk-UA" altLang="uk-UA"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будівлі;</a:t>
            </a: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Char char="•"/>
              <a:tabLst/>
            </a:pPr>
            <a:r>
              <a:rPr kumimoji="0" lang="uk-UA" altLang="uk-UA"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споруди;</a:t>
            </a: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Char char="•"/>
              <a:tabLst/>
            </a:pPr>
            <a:r>
              <a:rPr kumimoji="0" lang="uk-UA" altLang="uk-UA"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передавальні пристрої;</a:t>
            </a: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Char char="•"/>
              <a:tabLst/>
            </a:pPr>
            <a:r>
              <a:rPr kumimoji="0" lang="uk-UA" altLang="uk-UA"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силові машини та обладнання (у тому числі автоматичне);</a:t>
            </a: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Char char="•"/>
              <a:tabLst/>
            </a:pPr>
            <a:r>
              <a:rPr kumimoji="0" lang="uk-UA" altLang="uk-UA"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робочі машини та обладнання;</a:t>
            </a: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Char char="•"/>
              <a:tabLst/>
            </a:pPr>
            <a:r>
              <a:rPr kumimoji="0" lang="uk-UA" altLang="uk-UA"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вимірювальні та регулюючі прилади та пристрої, невстановлена ​​техніка та інші машини;</a:t>
            </a: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Char char="•"/>
              <a:tabLst/>
            </a:pPr>
            <a:r>
              <a:rPr kumimoji="0" lang="uk-UA" altLang="uk-UA"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транспортні засоби;</a:t>
            </a: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Char char="•"/>
              <a:tabLst/>
            </a:pPr>
            <a:r>
              <a:rPr kumimoji="0" lang="uk-UA" altLang="uk-UA"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інструменти;</a:t>
            </a: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Char char="•"/>
              <a:tabLst/>
            </a:pPr>
            <a:r>
              <a:rPr kumimoji="0" lang="uk-UA" altLang="uk-UA"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виробничий та господарський інвентар.</a:t>
            </a: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Char char="•"/>
              <a:tabLst/>
            </a:pPr>
            <a:r>
              <a:rPr kumimoji="0" lang="uk-UA" altLang="uk-UA"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інші основні фонди (малоцінні необоротні матеріальні активи).</a:t>
            </a: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None/>
              <a:tabLst/>
            </a:pPr>
            <a:endParaRPr kumimoji="0" lang="uk-UA" altLang="uk-UA"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9717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8783" y="189777"/>
            <a:ext cx="11741426" cy="1446550"/>
          </a:xfrm>
          <a:prstGeom prst="rect">
            <a:avLst/>
          </a:prstGeom>
        </p:spPr>
        <p:txBody>
          <a:bodyPr wrap="square">
            <a:spAutoFit/>
          </a:bodyPr>
          <a:lstStyle/>
          <a:p>
            <a:pPr lvl="0" indent="269875" eaLnBrk="0" fontAlgn="base" hangingPunct="0">
              <a:spcBef>
                <a:spcPct val="0"/>
              </a:spcBef>
              <a:spcAft>
                <a:spcPct val="0"/>
              </a:spcAft>
            </a:pPr>
            <a:r>
              <a:rPr kumimoji="0" lang="uk-UA" altLang="uk-UA" sz="2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Різні види основних фондів по-різному беруть участь у виробничому процесі, а тому, розрізняють </a:t>
            </a:r>
            <a:r>
              <a:rPr kumimoji="0" lang="uk-UA" altLang="uk-UA" sz="2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активні основні фонди,</a:t>
            </a:r>
            <a:r>
              <a:rPr kumimoji="0" lang="uk-UA" altLang="uk-UA" sz="2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які безпосередньо беруть участь у виробничому процесі </a:t>
            </a:r>
            <a:r>
              <a:rPr kumimoji="0" lang="uk-UA" altLang="uk-UA" sz="2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uk-UA" altLang="uk-UA" sz="2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технології, машини, устаткування та </a:t>
            </a:r>
            <a:r>
              <a:rPr kumimoji="0" lang="uk-UA" altLang="uk-UA" sz="2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пасивні основні фонди,</a:t>
            </a:r>
            <a:r>
              <a:rPr kumimoji="0" lang="uk-UA" altLang="uk-UA" sz="2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які забезпечують необхідні умови для виробництва </a:t>
            </a:r>
            <a:r>
              <a:rPr kumimoji="0" lang="uk-UA" altLang="uk-UA" sz="2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uk-UA" altLang="uk-UA" sz="2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виробничі будівлі, споруди, ті інші об</a:t>
            </a:r>
            <a:r>
              <a:rPr kumimoji="0" lang="uk-UA" altLang="uk-UA" sz="2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uk-UA" altLang="uk-UA" sz="2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єкти (рис. 1).</a:t>
            </a:r>
            <a:endParaRPr kumimoji="0" lang="uk-UA" altLang="uk-UA" sz="2200" b="0" i="0" u="none" strike="noStrike" cap="none" normalizeH="0" baseline="0" dirty="0" smtClean="0">
              <a:ln>
                <a:noFill/>
              </a:ln>
              <a:solidFill>
                <a:schemeClr val="tx1"/>
              </a:solidFill>
              <a:effectLst/>
            </a:endParaRPr>
          </a:p>
        </p:txBody>
      </p:sp>
      <p:sp>
        <p:nvSpPr>
          <p:cNvPr id="3" name="Rectangle 2"/>
          <p:cNvSpPr>
            <a:spLocks noChangeArrowheads="1"/>
          </p:cNvSpPr>
          <p:nvPr/>
        </p:nvSpPr>
        <p:spPr bwMode="auto">
          <a:xfrm>
            <a:off x="198783" y="123245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4" name="Объект 3"/>
          <p:cNvGraphicFramePr>
            <a:graphicFrameLocks noChangeAspect="1"/>
          </p:cNvGraphicFramePr>
          <p:nvPr>
            <p:extLst>
              <p:ext uri="{D42A27DB-BD31-4B8C-83A1-F6EECF244321}">
                <p14:modId xmlns:p14="http://schemas.microsoft.com/office/powerpoint/2010/main" val="3118102493"/>
              </p:ext>
            </p:extLst>
          </p:nvPr>
        </p:nvGraphicFramePr>
        <p:xfrm>
          <a:off x="198783" y="1857683"/>
          <a:ext cx="11725943" cy="2486709"/>
        </p:xfrm>
        <a:graphic>
          <a:graphicData uri="http://schemas.openxmlformats.org/presentationml/2006/ole">
            <mc:AlternateContent xmlns:mc="http://schemas.openxmlformats.org/markup-compatibility/2006">
              <mc:Choice xmlns:v="urn:schemas-microsoft-com:vml" Requires="v">
                <p:oleObj spid="_x0000_s2064" name="Visio" r:id="rId3" imgW="5974690" imgH="1391107" progId="Visio.Drawing.11">
                  <p:embed/>
                </p:oleObj>
              </mc:Choice>
              <mc:Fallback>
                <p:oleObj name="Visio" r:id="rId3" imgW="5974690" imgH="1391107"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783" y="1857683"/>
                        <a:ext cx="11725943" cy="2486709"/>
                      </a:xfrm>
                      <a:prstGeom prst="rect">
                        <a:avLst/>
                      </a:prstGeom>
                      <a:noFill/>
                    </p:spPr>
                  </p:pic>
                </p:oleObj>
              </mc:Fallback>
            </mc:AlternateContent>
          </a:graphicData>
        </a:graphic>
      </p:graphicFrame>
      <p:sp>
        <p:nvSpPr>
          <p:cNvPr id="5" name="Rectangle 3"/>
          <p:cNvSpPr>
            <a:spLocks noChangeArrowheads="1"/>
          </p:cNvSpPr>
          <p:nvPr/>
        </p:nvSpPr>
        <p:spPr bwMode="auto">
          <a:xfrm rot="10800000" flipV="1">
            <a:off x="2120348" y="4693732"/>
            <a:ext cx="65409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4450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Рис. 1. Поділ основних фондів на активні та пасивні</a:t>
            </a:r>
            <a:endParaRPr kumimoji="0" lang="uk-UA" altLang="uk-UA" sz="2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6569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Прямоугольник 1"/>
              <p:cNvSpPr/>
              <p:nvPr/>
            </p:nvSpPr>
            <p:spPr>
              <a:xfrm>
                <a:off x="250208" y="456670"/>
                <a:ext cx="11636991" cy="5692649"/>
              </a:xfrm>
              <a:prstGeom prst="rect">
                <a:avLst/>
              </a:prstGeom>
            </p:spPr>
            <p:txBody>
              <a:bodyPr wrap="square">
                <a:spAutoFit/>
              </a:bodyPr>
              <a:lstStyle/>
              <a:p>
                <a:pPr indent="270510" algn="just">
                  <a:lnSpc>
                    <a:spcPct val="115000"/>
                  </a:lnSpc>
                  <a:spcAft>
                    <a:spcPts val="0"/>
                  </a:spcAft>
                </a:pPr>
                <a:r>
                  <a:rPr lang="uk-UA" sz="2000" b="1" i="1" dirty="0" smtClean="0">
                    <a:effectLst/>
                    <a:latin typeface="Times New Roman" panose="02020603050405020304" pitchFamily="18" charset="0"/>
                    <a:ea typeface="TimesNewRomanPSMT"/>
                    <a:cs typeface="Times New Roman" panose="02020603050405020304" pitchFamily="18" charset="0"/>
                  </a:rPr>
                  <a:t>Початкова вартість ОФ</a:t>
                </a:r>
                <a:r>
                  <a:rPr lang="uk-UA" sz="2000" dirty="0">
                    <a:effectLst/>
                    <a:latin typeface="Times New Roman" panose="02020603050405020304" pitchFamily="18" charset="0"/>
                    <a:ea typeface="TimesNewRomanPSMT"/>
                    <a:cs typeface="Times New Roman" panose="02020603050405020304" pitchFamily="18" charset="0"/>
                  </a:rPr>
                  <a:t> – це їх вартість на початок їх технологічного використання.</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nSpc>
                    <a:spcPct val="115000"/>
                  </a:lnSpc>
                  <a:spcAft>
                    <a:spcPts val="0"/>
                  </a:spcAft>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Початкова вартість основних фондів ( </a:t>
                </a:r>
                <a:r>
                  <a:rPr lang="uk-UA" sz="2000" i="1" dirty="0">
                    <a:effectLst/>
                    <a:latin typeface="Times New Roman" panose="02020603050405020304" pitchFamily="18" charset="0"/>
                    <a:ea typeface="TimesNewRomanPS-ItalicMT"/>
                    <a:cs typeface="Times New Roman" panose="02020603050405020304" pitchFamily="18" charset="0"/>
                  </a:rPr>
                  <a:t>п В </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r">
                  <a:lnSpc>
                    <a:spcPct val="115000"/>
                  </a:lnSpc>
                  <a:spcAft>
                    <a:spcPts val="0"/>
                  </a:spcAft>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a:effectLst/>
                    <a:latin typeface="Times New Roman" panose="02020603050405020304" pitchFamily="18" charset="0"/>
                    <a:ea typeface="Calibri" panose="020F0502020204030204" pitchFamily="34" charset="0"/>
                    <a:cs typeface="Times New Roman" panose="02020603050405020304" pitchFamily="18" charset="0"/>
                  </a:rPr>
                  <a:t>ОФ </a:t>
                </a:r>
                <a:r>
                  <a:rPr lang="uk-UA" sz="2000" baseline="-25000" dirty="0" err="1">
                    <a:effectLst/>
                    <a:latin typeface="Times New Roman" panose="02020603050405020304" pitchFamily="18" charset="0"/>
                    <a:ea typeface="Calibri" panose="020F0502020204030204" pitchFamily="34" charset="0"/>
                    <a:cs typeface="Times New Roman" panose="02020603050405020304" pitchFamily="18" charset="0"/>
                  </a:rPr>
                  <a:t>поч</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err="1">
                    <a:effectLst/>
                    <a:latin typeface="Times New Roman" panose="02020603050405020304" pitchFamily="18" charset="0"/>
                    <a:ea typeface="Calibri" panose="020F0502020204030204" pitchFamily="34" charset="0"/>
                    <a:cs typeface="Times New Roman" panose="02020603050405020304" pitchFamily="18" charset="0"/>
                  </a:rPr>
                  <a:t>придб</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err="1">
                    <a:effectLst/>
                    <a:latin typeface="Times New Roman" panose="02020603050405020304" pitchFamily="18" charset="0"/>
                    <a:ea typeface="Calibri" panose="020F0502020204030204" pitchFamily="34" charset="0"/>
                    <a:cs typeface="Times New Roman" panose="02020603050405020304" pitchFamily="18" charset="0"/>
                  </a:rPr>
                  <a:t>трансп</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err="1">
                    <a:effectLst/>
                    <a:latin typeface="Times New Roman" panose="02020603050405020304" pitchFamily="18" charset="0"/>
                    <a:ea typeface="Calibri" panose="020F0502020204030204" pitchFamily="34" charset="0"/>
                    <a:cs typeface="Times New Roman" panose="02020603050405020304" pitchFamily="18" charset="0"/>
                  </a:rPr>
                  <a:t>монт</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 В</a:t>
                </a:r>
                <a:r>
                  <a:rPr lang="uk-UA" sz="2000" baseline="-25000" dirty="0">
                    <a:effectLst/>
                    <a:latin typeface="Times New Roman" panose="02020603050405020304" pitchFamily="18" charset="0"/>
                    <a:ea typeface="Calibri" panose="020F0502020204030204" pitchFamily="34" charset="0"/>
                    <a:cs typeface="Times New Roman" panose="02020603050405020304" pitchFamily="18" charset="0"/>
                  </a:rPr>
                  <a:t>ін</a:t>
                </a:r>
                <a:r>
                  <a:rPr lang="uk-UA" sz="2000" dirty="0">
                    <a:effectLst/>
                    <a:latin typeface="Times New Roman" panose="02020603050405020304" pitchFamily="18" charset="0"/>
                    <a:ea typeface="TimesNewRomanPSMT"/>
                    <a:cs typeface="Times New Roman" panose="02020603050405020304" pitchFamily="18" charset="0"/>
                  </a:rPr>
                  <a:t>,				</a:t>
                </a:r>
                <a:r>
                  <a:rPr lang="ru-RU" sz="2000" dirty="0">
                    <a:effectLst/>
                    <a:latin typeface="Times New Roman" panose="02020603050405020304" pitchFamily="18" charset="0"/>
                    <a:ea typeface="TimesNewRomanPSMT"/>
                    <a:cs typeface="Times New Roman" panose="02020603050405020304" pitchFamily="18" charset="0"/>
                  </a:rPr>
                  <a:t>(</a:t>
                </a:r>
                <a:r>
                  <a:rPr lang="uk-UA" sz="2000" dirty="0">
                    <a:effectLst/>
                    <a:latin typeface="Times New Roman" panose="02020603050405020304" pitchFamily="18" charset="0"/>
                    <a:ea typeface="TimesNewRomanPSMT"/>
                    <a:cs typeface="Times New Roman" panose="02020603050405020304" pitchFamily="18" charset="0"/>
                  </a:rPr>
                  <a:t>1.1</a:t>
                </a:r>
                <a:r>
                  <a:rPr lang="ru-RU" sz="2000" dirty="0">
                    <a:effectLst/>
                    <a:latin typeface="Times New Roman" panose="02020603050405020304" pitchFamily="18" charset="0"/>
                    <a:ea typeface="TimesNewRomanPSMT"/>
                    <a:cs typeface="Times New Roman" panose="02020603050405020304" pitchFamily="18" charset="0"/>
                  </a:rPr>
                  <a:t>)</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dirty="0">
                    <a:effectLst/>
                    <a:latin typeface="Times New Roman" panose="02020603050405020304" pitchFamily="18" charset="0"/>
                    <a:ea typeface="TimesNewRomanPSMT"/>
                    <a:cs typeface="Times New Roman" panose="02020603050405020304" pitchFamily="18" charset="0"/>
                  </a:rPr>
                  <a:t>де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err="1">
                    <a:effectLst/>
                    <a:latin typeface="Times New Roman" panose="02020603050405020304" pitchFamily="18" charset="0"/>
                    <a:ea typeface="Calibri" panose="020F0502020204030204" pitchFamily="34" charset="0"/>
                    <a:cs typeface="Times New Roman" panose="02020603050405020304" pitchFamily="18" charset="0"/>
                  </a:rPr>
                  <a:t>придб</a:t>
                </a:r>
                <a:r>
                  <a:rPr lang="uk-UA" sz="2000" i="1" dirty="0">
                    <a:effectLst/>
                    <a:latin typeface="Times New Roman" panose="02020603050405020304" pitchFamily="18" charset="0"/>
                    <a:ea typeface="TimesNewRomanPS-ItalicMT"/>
                    <a:cs typeface="Times New Roman" panose="02020603050405020304" pitchFamily="18" charset="0"/>
                  </a:rPr>
                  <a:t> </a:t>
                </a:r>
                <a:r>
                  <a:rPr lang="uk-UA" sz="2000" dirty="0">
                    <a:effectLst/>
                    <a:latin typeface="Times New Roman" panose="02020603050405020304" pitchFamily="18" charset="0"/>
                    <a:ea typeface="TimesNewRomanPSMT"/>
                    <a:cs typeface="Times New Roman" panose="02020603050405020304" pitchFamily="18" charset="0"/>
                  </a:rPr>
                  <a:t>– ціна придбання обладнання, грн.;</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err="1">
                    <a:effectLst/>
                    <a:latin typeface="Times New Roman" panose="02020603050405020304" pitchFamily="18" charset="0"/>
                    <a:ea typeface="Calibri" panose="020F0502020204030204" pitchFamily="34" charset="0"/>
                    <a:cs typeface="Times New Roman" panose="02020603050405020304" pitchFamily="18" charset="0"/>
                  </a:rPr>
                  <a:t>трансп</a:t>
                </a:r>
                <a:r>
                  <a:rPr lang="uk-UA" sz="2000" i="1" dirty="0">
                    <a:effectLst/>
                    <a:latin typeface="Times New Roman" panose="02020603050405020304" pitchFamily="18" charset="0"/>
                    <a:ea typeface="TimesNewRomanPS-ItalicMT"/>
                    <a:cs typeface="Times New Roman" panose="02020603050405020304" pitchFamily="18" charset="0"/>
                  </a:rPr>
                  <a:t> </a:t>
                </a:r>
                <a:r>
                  <a:rPr lang="uk-UA" sz="2000" dirty="0">
                    <a:effectLst/>
                    <a:latin typeface="Times New Roman" panose="02020603050405020304" pitchFamily="18" charset="0"/>
                    <a:ea typeface="TimesNewRomanPSMT"/>
                    <a:cs typeface="Times New Roman" panose="02020603050405020304" pitchFamily="18" charset="0"/>
                  </a:rPr>
                  <a:t>– транспортні витрати на постачання обладнання, грн.;</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err="1">
                    <a:effectLst/>
                    <a:latin typeface="Times New Roman" panose="02020603050405020304" pitchFamily="18" charset="0"/>
                    <a:ea typeface="Calibri" panose="020F0502020204030204" pitchFamily="34" charset="0"/>
                    <a:cs typeface="Times New Roman" panose="02020603050405020304" pitchFamily="18" charset="0"/>
                  </a:rPr>
                  <a:t>монт</a:t>
                </a:r>
                <a:r>
                  <a:rPr lang="uk-UA" sz="2000" i="1" dirty="0">
                    <a:effectLst/>
                    <a:latin typeface="Times New Roman" panose="02020603050405020304" pitchFamily="18" charset="0"/>
                    <a:ea typeface="TimesNewRomanPS-ItalicMT"/>
                    <a:cs typeface="Times New Roman" panose="02020603050405020304" pitchFamily="18" charset="0"/>
                  </a:rPr>
                  <a:t> </a:t>
                </a:r>
                <a:r>
                  <a:rPr lang="uk-UA" sz="2000" dirty="0">
                    <a:effectLst/>
                    <a:latin typeface="Times New Roman" panose="02020603050405020304" pitchFamily="18" charset="0"/>
                    <a:ea typeface="TimesNewRomanPSMT"/>
                    <a:cs typeface="Times New Roman" panose="02020603050405020304" pitchFamily="18" charset="0"/>
                  </a:rPr>
                  <a:t>– витрати на монтаж обладнання, грн.;</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a:effectLst/>
                    <a:latin typeface="Times New Roman" panose="02020603050405020304" pitchFamily="18" charset="0"/>
                    <a:ea typeface="Calibri" panose="020F0502020204030204" pitchFamily="34" charset="0"/>
                    <a:cs typeface="Times New Roman" panose="02020603050405020304" pitchFamily="18" charset="0"/>
                  </a:rPr>
                  <a:t>ін</a:t>
                </a:r>
                <a:r>
                  <a:rPr lang="uk-UA" sz="2000" i="1" dirty="0">
                    <a:effectLst/>
                    <a:latin typeface="Times New Roman" panose="02020603050405020304" pitchFamily="18" charset="0"/>
                    <a:ea typeface="TimesNewRomanPS-ItalicMT"/>
                    <a:cs typeface="Times New Roman" panose="02020603050405020304" pitchFamily="18" charset="0"/>
                  </a:rPr>
                  <a:t> </a:t>
                </a:r>
                <a:r>
                  <a:rPr lang="uk-UA" sz="2000" dirty="0">
                    <a:effectLst/>
                    <a:latin typeface="Times New Roman" panose="02020603050405020304" pitchFamily="18" charset="0"/>
                    <a:ea typeface="TimesNewRomanPSMT"/>
                    <a:cs typeface="Times New Roman" panose="02020603050405020304" pitchFamily="18" charset="0"/>
                  </a:rPr>
                  <a:t>– інші витрати, пов'язані з введенням основних фондів у дію, грн.</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b="1" i="1" dirty="0">
                    <a:effectLst/>
                    <a:latin typeface="Times New Roman" panose="02020603050405020304" pitchFamily="18" charset="0"/>
                    <a:ea typeface="TimesNewRomanPSMT"/>
                    <a:cs typeface="Times New Roman" panose="02020603050405020304" pitchFamily="18" charset="0"/>
                  </a:rPr>
                  <a:t>Відновна вартість ОФ</a:t>
                </a:r>
                <a:r>
                  <a:rPr lang="uk-UA" sz="2000" dirty="0">
                    <a:effectLst/>
                    <a:latin typeface="Times New Roman" panose="02020603050405020304" pitchFamily="18" charset="0"/>
                    <a:ea typeface="TimesNewRomanPSMT"/>
                    <a:cs typeface="Times New Roman" panose="02020603050405020304" pitchFamily="18" charset="0"/>
                  </a:rPr>
                  <a:t> – це вартість їх відтворення в поточних умовах і цінах. Вона відображає первісну вартість за поточними цінами.</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Відновна вартість основних фондів (</a:t>
                </a:r>
                <a:r>
                  <a:rPr lang="uk-UA" sz="2000" dirty="0">
                    <a:effectLst/>
                    <a:latin typeface="Times New Roman" panose="02020603050405020304" pitchFamily="18" charset="0"/>
                    <a:ea typeface="TimesNewRomanPS-ItalicMT"/>
                    <a:cs typeface="Times New Roman" panose="02020603050405020304" pitchFamily="18" charset="0"/>
                  </a:rPr>
                  <a:t>В</a:t>
                </a:r>
                <a:r>
                  <a:rPr lang="uk-UA" sz="2000" baseline="-25000" dirty="0">
                    <a:effectLst/>
                    <a:latin typeface="Times New Roman" panose="02020603050405020304" pitchFamily="18" charset="0"/>
                    <a:ea typeface="TimesNewRomanPS-ItalicMT"/>
                    <a:cs typeface="Times New Roman" panose="02020603050405020304" pitchFamily="18" charset="0"/>
                  </a:rPr>
                  <a:t>ОФ </a:t>
                </a:r>
                <a:r>
                  <a:rPr lang="uk-UA" sz="2000" baseline="-25000" dirty="0" err="1">
                    <a:effectLst/>
                    <a:latin typeface="Times New Roman" panose="02020603050405020304" pitchFamily="18" charset="0"/>
                    <a:ea typeface="TimesNewRomanPS-ItalicMT"/>
                    <a:cs typeface="Times New Roman" panose="02020603050405020304" pitchFamily="18" charset="0"/>
                  </a:rPr>
                  <a:t>відн</a:t>
                </a:r>
                <a:r>
                  <a:rPr lang="uk-UA" sz="2000" baseline="-25000" dirty="0">
                    <a:effectLst/>
                    <a:latin typeface="Times New Roman" panose="02020603050405020304" pitchFamily="18" charset="0"/>
                    <a:ea typeface="TimesNewRomanPS-ItalicMT"/>
                    <a:cs typeface="Times New Roman" panose="02020603050405020304" pitchFamily="18" charset="0"/>
                  </a:rPr>
                  <a:t> </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r">
                  <a:lnSpc>
                    <a:spcPct val="115000"/>
                  </a:lnSpc>
                  <a:spcAft>
                    <a:spcPts val="0"/>
                  </a:spcAft>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a:effectLst/>
                    <a:latin typeface="Times New Roman" panose="02020603050405020304" pitchFamily="18" charset="0"/>
                    <a:ea typeface="Calibri" panose="020F0502020204030204" pitchFamily="34" charset="0"/>
                    <a:cs typeface="Times New Roman" panose="02020603050405020304" pitchFamily="18" charset="0"/>
                  </a:rPr>
                  <a:t>ОФ </a:t>
                </a:r>
                <a:r>
                  <a:rPr lang="uk-UA" sz="2000" baseline="-25000" dirty="0" err="1">
                    <a:effectLst/>
                    <a:latin typeface="Times New Roman" panose="02020603050405020304" pitchFamily="18" charset="0"/>
                    <a:ea typeface="Calibri" panose="020F0502020204030204" pitchFamily="34" charset="0"/>
                    <a:cs typeface="Times New Roman" panose="02020603050405020304" pitchFamily="18" charset="0"/>
                  </a:rPr>
                  <a:t>відн</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err="1">
                    <a:effectLst/>
                    <a:latin typeface="Times New Roman" panose="02020603050405020304" pitchFamily="18" charset="0"/>
                    <a:ea typeface="Calibri" panose="020F0502020204030204" pitchFamily="34" charset="0"/>
                    <a:cs typeface="Times New Roman" panose="02020603050405020304" pitchFamily="18" charset="0"/>
                  </a:rPr>
                  <a:t>ОФпоч</a:t>
                </a:r>
                <a:r>
                  <a:rPr lang="uk-UA" sz="2000" dirty="0">
                    <a:effectLst/>
                    <a:latin typeface="Times New Roman" panose="02020603050405020304" pitchFamily="18" charset="0"/>
                    <a:ea typeface="SymbolMT"/>
                    <a:cs typeface="Times New Roman" panose="02020603050405020304" pitchFamily="18" charset="0"/>
                  </a:rPr>
                  <a:t> (1+і)</a:t>
                </a:r>
                <a:r>
                  <a:rPr lang="en-US" sz="2000" baseline="30000" dirty="0">
                    <a:effectLst/>
                    <a:latin typeface="Times New Roman" panose="02020603050405020304" pitchFamily="18" charset="0"/>
                    <a:ea typeface="SymbolMT"/>
                    <a:cs typeface="Times New Roman" panose="02020603050405020304" pitchFamily="18" charset="0"/>
                  </a:rPr>
                  <a:t>t</a:t>
                </a:r>
                <a:r>
                  <a:rPr lang="uk-UA" sz="2000" dirty="0">
                    <a:effectLst/>
                    <a:latin typeface="Times New Roman" panose="02020603050405020304" pitchFamily="18" charset="0"/>
                    <a:ea typeface="TimesNewRomanPSMT"/>
                    <a:cs typeface="Times New Roman" panose="02020603050405020304" pitchFamily="18" charset="0"/>
                  </a:rPr>
                  <a:t>, 			(1.2)</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r">
                  <a:lnSpc>
                    <a:spcPct val="115000"/>
                  </a:lnSpc>
                  <a:spcAft>
                    <a:spcPts val="0"/>
                  </a:spcAft>
                </a:pPr>
                <a:r>
                  <a:rPr lang="uk-UA" sz="2000" dirty="0">
                    <a:effectLst/>
                    <a:latin typeface="Times New Roman" panose="02020603050405020304" pitchFamily="18" charset="0"/>
                    <a:ea typeface="TimesNewRomanPSMT"/>
                    <a:cs typeface="Times New Roman" panose="02020603050405020304" pitchFamily="18" charset="0"/>
                  </a:rPr>
                  <a:t>або </a:t>
                </a:r>
                <a14:m>
                  <m:oMath xmlns:m="http://schemas.openxmlformats.org/officeDocument/2006/math">
                    <m:sSub>
                      <m:sSubPr>
                        <m:ctrlPr>
                          <a:rPr lang="uk-UA" sz="2000" i="1">
                            <a:effectLst/>
                            <a:latin typeface="Cambria Math" panose="02040503050406030204" pitchFamily="18" charset="0"/>
                            <a:ea typeface="TimesNewRomanPSMT"/>
                            <a:cs typeface="Times New Roman" panose="02020603050405020304" pitchFamily="18" charset="0"/>
                          </a:rPr>
                        </m:ctrlPr>
                      </m:sSubPr>
                      <m:e>
                        <m:r>
                          <a:rPr lang="uk-UA" sz="2000" i="1">
                            <a:effectLst/>
                            <a:latin typeface="Cambria Math" panose="02040503050406030204" pitchFamily="18" charset="0"/>
                            <a:ea typeface="TimesNewRomanPSMT"/>
                            <a:cs typeface="Times New Roman" panose="02020603050405020304" pitchFamily="18" charset="0"/>
                          </a:rPr>
                          <m:t>В</m:t>
                        </m:r>
                      </m:e>
                      <m:sub>
                        <m:r>
                          <a:rPr lang="uk-UA" sz="2000" i="1">
                            <a:effectLst/>
                            <a:latin typeface="Cambria Math" panose="02040503050406030204" pitchFamily="18" charset="0"/>
                            <a:ea typeface="TimesNewRomanPSMT"/>
                            <a:cs typeface="Times New Roman" panose="02020603050405020304" pitchFamily="18" charset="0"/>
                          </a:rPr>
                          <m:t>ОФ відн</m:t>
                        </m:r>
                      </m:sub>
                    </m:sSub>
                    <m:r>
                      <a:rPr lang="uk-UA" sz="2000" i="1">
                        <a:effectLst/>
                        <a:latin typeface="Cambria Math" panose="02040503050406030204" pitchFamily="18" charset="0"/>
                        <a:ea typeface="TimesNewRomanPSMT"/>
                        <a:cs typeface="Times New Roman" panose="02020603050405020304" pitchFamily="18" charset="0"/>
                      </a:rPr>
                      <m:t>=</m:t>
                    </m:r>
                    <m:f>
                      <m:fPr>
                        <m:ctrlPr>
                          <a:rPr lang="uk-UA" sz="2000" i="1">
                            <a:effectLst/>
                            <a:latin typeface="Cambria Math" panose="02040503050406030204" pitchFamily="18" charset="0"/>
                            <a:ea typeface="TimesNewRomanPSMT"/>
                            <a:cs typeface="Times New Roman" panose="02020603050405020304" pitchFamily="18" charset="0"/>
                          </a:rPr>
                        </m:ctrlPr>
                      </m:fPr>
                      <m:num>
                        <m:sSub>
                          <m:sSubPr>
                            <m:ctrlPr>
                              <a:rPr lang="uk-UA" sz="2000" i="1">
                                <a:effectLst/>
                                <a:latin typeface="Cambria Math" panose="02040503050406030204" pitchFamily="18" charset="0"/>
                                <a:ea typeface="TimesNewRomanPSMT"/>
                                <a:cs typeface="Times New Roman" panose="02020603050405020304" pitchFamily="18" charset="0"/>
                              </a:rPr>
                            </m:ctrlPr>
                          </m:sSubPr>
                          <m:e>
                            <m:r>
                              <a:rPr lang="uk-UA" sz="2000" i="1">
                                <a:effectLst/>
                                <a:latin typeface="Cambria Math" panose="02040503050406030204" pitchFamily="18" charset="0"/>
                                <a:ea typeface="TimesNewRomanPSMT"/>
                                <a:cs typeface="Times New Roman" panose="02020603050405020304" pitchFamily="18" charset="0"/>
                              </a:rPr>
                              <m:t>В</m:t>
                            </m:r>
                          </m:e>
                          <m:sub>
                            <m:r>
                              <a:rPr lang="uk-UA" sz="2000" i="1">
                                <a:effectLst/>
                                <a:latin typeface="Cambria Math" panose="02040503050406030204" pitchFamily="18" charset="0"/>
                                <a:ea typeface="TimesNewRomanPSMT"/>
                                <a:cs typeface="Times New Roman" panose="02020603050405020304" pitchFamily="18" charset="0"/>
                              </a:rPr>
                              <m:t>ОФ поч</m:t>
                            </m:r>
                          </m:sub>
                        </m:sSub>
                      </m:num>
                      <m:den>
                        <m:r>
                          <a:rPr lang="uk-UA" sz="2000" i="1">
                            <a:effectLst/>
                            <a:latin typeface="Cambria Math" panose="02040503050406030204" pitchFamily="18" charset="0"/>
                            <a:ea typeface="TimesNewRomanPSMT"/>
                            <a:cs typeface="Times New Roman" panose="02020603050405020304" pitchFamily="18" charset="0"/>
                          </a:rPr>
                          <m:t>1+</m:t>
                        </m:r>
                        <m:f>
                          <m:fPr>
                            <m:ctrlPr>
                              <a:rPr lang="uk-UA" sz="2000" i="1">
                                <a:effectLst/>
                                <a:latin typeface="Cambria Math" panose="02040503050406030204" pitchFamily="18" charset="0"/>
                                <a:ea typeface="TimesNewRomanPSMT"/>
                                <a:cs typeface="Times New Roman" panose="02020603050405020304" pitchFamily="18" charset="0"/>
                              </a:rPr>
                            </m:ctrlPr>
                          </m:fPr>
                          <m:num>
                            <m:r>
                              <a:rPr lang="uk-UA" sz="2000" i="1">
                                <a:effectLst/>
                                <a:latin typeface="Cambria Math" panose="02040503050406030204" pitchFamily="18" charset="0"/>
                                <a:ea typeface="TimesNewRomanPSMT"/>
                                <a:cs typeface="Times New Roman" panose="02020603050405020304" pitchFamily="18" charset="0"/>
                              </a:rPr>
                              <m:t>∆П</m:t>
                            </m:r>
                          </m:num>
                          <m:den>
                            <m:r>
                              <a:rPr lang="uk-UA" sz="2000" i="1">
                                <a:effectLst/>
                                <a:latin typeface="Cambria Math" panose="02040503050406030204" pitchFamily="18" charset="0"/>
                                <a:ea typeface="TimesNewRomanPSMT"/>
                                <a:cs typeface="Times New Roman" panose="02020603050405020304" pitchFamily="18" charset="0"/>
                              </a:rPr>
                              <m:t>100%</m:t>
                            </m:r>
                          </m:den>
                        </m:f>
                      </m:den>
                    </m:f>
                  </m:oMath>
                </a14:m>
                <a:r>
                  <a:rPr lang="uk-UA" sz="2000" dirty="0">
                    <a:effectLst/>
                    <a:latin typeface="Times New Roman" panose="02020603050405020304" pitchFamily="18" charset="0"/>
                    <a:ea typeface="TimesNewRomanPSMT"/>
                    <a:cs typeface="Times New Roman" panose="02020603050405020304" pitchFamily="18" charset="0"/>
                  </a:rPr>
                  <a:t>, 				(1.3)</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nSpc>
                    <a:spcPct val="115000"/>
                  </a:lnSpc>
                  <a:spcAft>
                    <a:spcPts val="0"/>
                  </a:spcAft>
                </a:pPr>
                <a:r>
                  <a:rPr lang="uk-UA" sz="2000" dirty="0">
                    <a:effectLst/>
                    <a:latin typeface="Times New Roman" panose="02020603050405020304" pitchFamily="18" charset="0"/>
                    <a:ea typeface="TimesNewRomanPSMT"/>
                    <a:cs typeface="Times New Roman" panose="02020603050405020304" pitchFamily="18" charset="0"/>
                  </a:rPr>
                  <a:t>де </a:t>
                </a:r>
                <a:r>
                  <a:rPr lang="uk-UA" sz="2000" i="1" dirty="0">
                    <a:effectLst/>
                    <a:latin typeface="Times New Roman" panose="02020603050405020304" pitchFamily="18" charset="0"/>
                    <a:ea typeface="TimesNewRomanPS-ItalicMT"/>
                    <a:cs typeface="Times New Roman" panose="02020603050405020304" pitchFamily="18" charset="0"/>
                  </a:rPr>
                  <a:t>і </a:t>
                </a:r>
                <a:r>
                  <a:rPr lang="uk-UA" sz="2000" dirty="0">
                    <a:effectLst/>
                    <a:latin typeface="Times New Roman" panose="02020603050405020304" pitchFamily="18" charset="0"/>
                    <a:ea typeface="TimesNewRomanPSMT"/>
                    <a:cs typeface="Times New Roman" panose="02020603050405020304" pitchFamily="18" charset="0"/>
                  </a:rPr>
                  <a:t>– індекс зростання ціни (показник індексації основних фондів);</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nSpc>
                    <a:spcPct val="115000"/>
                  </a:lnSpc>
                  <a:spcAft>
                    <a:spcPts val="0"/>
                  </a:spcAft>
                </a:pPr>
                <a:r>
                  <a:rPr lang="uk-UA" sz="2000" i="1" dirty="0">
                    <a:effectLst/>
                    <a:latin typeface="Times New Roman" panose="02020603050405020304" pitchFamily="18" charset="0"/>
                    <a:ea typeface="TimesNewRomanPS-ItalicMT"/>
                    <a:cs typeface="Times New Roman" panose="02020603050405020304" pitchFamily="18" charset="0"/>
                  </a:rPr>
                  <a:t>t </a:t>
                </a:r>
                <a:r>
                  <a:rPr lang="uk-UA" sz="2000" dirty="0">
                    <a:effectLst/>
                    <a:latin typeface="Times New Roman" panose="02020603050405020304" pitchFamily="18" charset="0"/>
                    <a:ea typeface="TimesNewRomanPSMT"/>
                    <a:cs typeface="Times New Roman" panose="02020603050405020304" pitchFamily="18" charset="0"/>
                  </a:rPr>
                  <a:t>– кількість років використання об’єкта ОФ, років, </a:t>
                </a:r>
                <a:r>
                  <a:rPr lang="uk-UA" sz="2000" i="1" dirty="0">
                    <a:effectLst/>
                    <a:latin typeface="Times New Roman" panose="02020603050405020304" pitchFamily="18" charset="0"/>
                    <a:ea typeface="TimesNewRomanPS-ItalicMT"/>
                    <a:cs typeface="Times New Roman" panose="02020603050405020304" pitchFamily="18" charset="0"/>
                  </a:rPr>
                  <a:t>t </a:t>
                </a:r>
                <a:r>
                  <a:rPr lang="uk-UA" sz="2000" dirty="0">
                    <a:effectLst/>
                    <a:latin typeface="Times New Roman" panose="02020603050405020304" pitchFamily="18" charset="0"/>
                    <a:ea typeface="SymbolMT"/>
                    <a:cs typeface="Times New Roman" panose="02020603050405020304" pitchFamily="18" charset="0"/>
                  </a:rPr>
                  <a:t>= </a:t>
                </a:r>
                <a:r>
                  <a:rPr lang="uk-UA" sz="2000" dirty="0">
                    <a:effectLst/>
                    <a:latin typeface="Times New Roman" panose="02020603050405020304" pitchFamily="18" charset="0"/>
                    <a:ea typeface="TimesNewRomanPSMT"/>
                    <a:cs typeface="Times New Roman" panose="02020603050405020304" pitchFamily="18" charset="0"/>
                  </a:rPr>
                  <a:t>1,2,...,</a:t>
                </a:r>
                <a:r>
                  <a:rPr lang="uk-UA" sz="2000" i="1" dirty="0">
                    <a:effectLst/>
                    <a:latin typeface="Times New Roman" panose="02020603050405020304" pitchFamily="18" charset="0"/>
                    <a:ea typeface="TimesNewRomanPS-ItalicMT"/>
                    <a:cs typeface="Times New Roman" panose="02020603050405020304" pitchFamily="18" charset="0"/>
                  </a:rPr>
                  <a:t>n;</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nSpc>
                    <a:spcPct val="115000"/>
                  </a:lnSpc>
                  <a:spcAft>
                    <a:spcPts val="0"/>
                  </a:spcAft>
                </a:pPr>
                <a14:m>
                  <m:oMath xmlns:m="http://schemas.openxmlformats.org/officeDocument/2006/math">
                    <m:r>
                      <a:rPr lang="uk-UA" sz="2000" i="1">
                        <a:effectLst/>
                        <a:latin typeface="Cambria Math" panose="02040503050406030204" pitchFamily="18" charset="0"/>
                        <a:ea typeface="TimesNewRomanPSMT"/>
                        <a:cs typeface="Times New Roman" panose="02020603050405020304" pitchFamily="18" charset="0"/>
                      </a:rPr>
                      <m:t>∆П</m:t>
                    </m:r>
                  </m:oMath>
                </a14:m>
                <a:r>
                  <a:rPr lang="uk-UA" sz="2000" dirty="0">
                    <a:effectLst/>
                    <a:latin typeface="Times New Roman" panose="02020603050405020304" pitchFamily="18" charset="0"/>
                    <a:ea typeface="TimesNewRomanPS-ItalicMT"/>
                    <a:cs typeface="Times New Roman" panose="02020603050405020304" pitchFamily="18" charset="0"/>
                  </a:rPr>
                  <a:t> – середньорічний приріст продуктивності праці в країні за період використання основних фондів.</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 name="Прямоугольник 1"/>
              <p:cNvSpPr>
                <a:spLocks noRot="1" noChangeAspect="1" noMove="1" noResize="1" noEditPoints="1" noAdjustHandles="1" noChangeArrowheads="1" noChangeShapeType="1" noTextEdit="1"/>
              </p:cNvSpPr>
              <p:nvPr/>
            </p:nvSpPr>
            <p:spPr>
              <a:xfrm>
                <a:off x="250208" y="456670"/>
                <a:ext cx="11636991" cy="5692649"/>
              </a:xfrm>
              <a:prstGeom prst="rect">
                <a:avLst/>
              </a:prstGeom>
              <a:blipFill rotWithShape="0">
                <a:blip r:embed="rId2"/>
                <a:stretch>
                  <a:fillRect l="-524" t="-321" r="-576" b="-857"/>
                </a:stretch>
              </a:blipFill>
            </p:spPr>
            <p:txBody>
              <a:bodyPr/>
              <a:lstStyle/>
              <a:p>
                <a:r>
                  <a:rPr lang="uk-UA">
                    <a:noFill/>
                  </a:rPr>
                  <a:t> </a:t>
                </a:r>
              </a:p>
            </p:txBody>
          </p:sp>
        </mc:Fallback>
      </mc:AlternateContent>
    </p:spTree>
    <p:extLst>
      <p:ext uri="{BB962C8B-B14F-4D97-AF65-F5344CB8AC3E}">
        <p14:creationId xmlns:p14="http://schemas.microsoft.com/office/powerpoint/2010/main" val="1463615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5774" y="148062"/>
            <a:ext cx="11767930" cy="1047979"/>
          </a:xfrm>
          <a:prstGeom prst="rect">
            <a:avLst/>
          </a:prstGeom>
        </p:spPr>
        <p:txBody>
          <a:bodyPr wrap="square">
            <a:spAutoFit/>
          </a:bodyPr>
          <a:lstStyle/>
          <a:p>
            <a:pPr indent="270510" algn="just">
              <a:lnSpc>
                <a:spcPct val="115000"/>
              </a:lnSpc>
              <a:spcAft>
                <a:spcPts val="0"/>
              </a:spcAft>
            </a:pPr>
            <a:r>
              <a:rPr lang="uk-UA" b="1" i="1" dirty="0" smtClean="0">
                <a:effectLst/>
                <a:latin typeface="Times New Roman" panose="02020603050405020304" pitchFamily="18" charset="0"/>
                <a:ea typeface="TimesNewRomanPSMT"/>
                <a:cs typeface="Times New Roman" panose="02020603050405020304" pitchFamily="18" charset="0"/>
              </a:rPr>
              <a:t>Амортизація</a:t>
            </a:r>
            <a:r>
              <a:rPr lang="uk-UA" dirty="0" smtClean="0">
                <a:effectLst/>
                <a:latin typeface="Times New Roman" panose="02020603050405020304" pitchFamily="18" charset="0"/>
                <a:ea typeface="TimesNewRomanPSMT"/>
                <a:cs typeface="Times New Roman" panose="02020603050405020304" pitchFamily="18" charset="0"/>
              </a:rPr>
              <a:t> – це процес поступового перенесення вартості ОФ на вартість готової продукції з метою їх повного відшкодування. Амортизація основних виробничих фондів відбувається впродовж усього терміну служби обладнання та визначається за формулою:</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Прямоугольник 4"/>
              <p:cNvSpPr/>
              <p:nvPr/>
            </p:nvSpPr>
            <p:spPr>
              <a:xfrm>
                <a:off x="3127514" y="1196041"/>
                <a:ext cx="6096000" cy="590162"/>
              </a:xfrm>
              <a:prstGeom prst="rect">
                <a:avLst/>
              </a:prstGeom>
            </p:spPr>
            <p:txBody>
              <a:bodyPr>
                <a:spAutoFit/>
              </a:bodyPr>
              <a:lstStyle/>
              <a:p>
                <a:pPr indent="270510" algn="r">
                  <a:lnSpc>
                    <a:spcPct val="115000"/>
                  </a:lnSpc>
                  <a:spcAft>
                    <a:spcPts val="0"/>
                  </a:spcAft>
                </a:pPr>
                <a14:m>
                  <m:oMath xmlns:m="http://schemas.openxmlformats.org/officeDocument/2006/math">
                    <m:r>
                      <a:rPr lang="uk-UA" i="1" smtClean="0">
                        <a:effectLst/>
                        <a:latin typeface="Cambria Math" panose="02040503050406030204" pitchFamily="18" charset="0"/>
                        <a:ea typeface="TimesNewRomanPSMT"/>
                        <a:cs typeface="Times New Roman" panose="02020603050405020304" pitchFamily="18" charset="0"/>
                      </a:rPr>
                      <m:t>А=</m:t>
                    </m:r>
                    <m:f>
                      <m:fPr>
                        <m:ctrlPr>
                          <a:rPr lang="uk-UA" i="1">
                            <a:effectLst/>
                            <a:latin typeface="Cambria Math" panose="02040503050406030204" pitchFamily="18" charset="0"/>
                            <a:ea typeface="TimesNewRomanPSMT"/>
                            <a:cs typeface="Times New Roman" panose="02020603050405020304" pitchFamily="18" charset="0"/>
                          </a:rPr>
                        </m:ctrlPr>
                      </m:fPr>
                      <m:num>
                        <m:sSub>
                          <m:sSubPr>
                            <m:ctrlPr>
                              <a:rPr lang="uk-UA" i="1">
                                <a:effectLst/>
                                <a:latin typeface="Cambria Math" panose="02040503050406030204" pitchFamily="18" charset="0"/>
                                <a:ea typeface="TimesNewRomanPSMT"/>
                                <a:cs typeface="Times New Roman" panose="02020603050405020304" pitchFamily="18" charset="0"/>
                              </a:rPr>
                            </m:ctrlPr>
                          </m:sSubPr>
                          <m:e>
                            <m:r>
                              <a:rPr lang="uk-UA" i="1">
                                <a:effectLst/>
                                <a:latin typeface="Cambria Math" panose="02040503050406030204" pitchFamily="18" charset="0"/>
                                <a:ea typeface="TimesNewRomanPSMT"/>
                                <a:cs typeface="Times New Roman" panose="02020603050405020304" pitchFamily="18" charset="0"/>
                              </a:rPr>
                              <m:t>В</m:t>
                            </m:r>
                          </m:e>
                          <m:sub>
                            <m:r>
                              <a:rPr lang="uk-UA" i="1">
                                <a:effectLst/>
                                <a:latin typeface="Cambria Math" panose="02040503050406030204" pitchFamily="18" charset="0"/>
                                <a:ea typeface="TimesNewRomanPSMT"/>
                                <a:cs typeface="Times New Roman" panose="02020603050405020304" pitchFamily="18" charset="0"/>
                              </a:rPr>
                              <m:t>ОФ поч</m:t>
                            </m:r>
                          </m:sub>
                        </m:sSub>
                        <m:r>
                          <a:rPr lang="uk-UA" i="1">
                            <a:effectLst/>
                            <a:latin typeface="Cambria Math" panose="02040503050406030204" pitchFamily="18" charset="0"/>
                            <a:ea typeface="TimesNewRomanPSMT"/>
                            <a:cs typeface="Times New Roman" panose="02020603050405020304" pitchFamily="18" charset="0"/>
                          </a:rPr>
                          <m:t>−</m:t>
                        </m:r>
                        <m:sSub>
                          <m:sSubPr>
                            <m:ctrlPr>
                              <a:rPr lang="uk-UA" i="1">
                                <a:effectLst/>
                                <a:latin typeface="Cambria Math" panose="02040503050406030204" pitchFamily="18" charset="0"/>
                                <a:ea typeface="TimesNewRomanPSMT"/>
                                <a:cs typeface="Times New Roman" panose="02020603050405020304" pitchFamily="18" charset="0"/>
                              </a:rPr>
                            </m:ctrlPr>
                          </m:sSubPr>
                          <m:e>
                            <m:r>
                              <a:rPr lang="uk-UA" i="1">
                                <a:effectLst/>
                                <a:latin typeface="Cambria Math" panose="02040503050406030204" pitchFamily="18" charset="0"/>
                                <a:ea typeface="TimesNewRomanPSMT"/>
                                <a:cs typeface="Times New Roman" panose="02020603050405020304" pitchFamily="18" charset="0"/>
                              </a:rPr>
                              <m:t>В</m:t>
                            </m:r>
                          </m:e>
                          <m:sub>
                            <m:r>
                              <a:rPr lang="uk-UA" i="1">
                                <a:effectLst/>
                                <a:latin typeface="Cambria Math" panose="02040503050406030204" pitchFamily="18" charset="0"/>
                                <a:ea typeface="TimesNewRomanPSMT"/>
                                <a:cs typeface="Times New Roman" panose="02020603050405020304" pitchFamily="18" charset="0"/>
                              </a:rPr>
                              <m:t>ОФ лікв</m:t>
                            </m:r>
                          </m:sub>
                        </m:sSub>
                      </m:num>
                      <m:den>
                        <m:sSub>
                          <m:sSubPr>
                            <m:ctrlPr>
                              <a:rPr lang="uk-UA" i="1">
                                <a:effectLst/>
                                <a:latin typeface="Cambria Math" panose="02040503050406030204" pitchFamily="18" charset="0"/>
                                <a:ea typeface="TimesNewRomanPSMT"/>
                                <a:cs typeface="Times New Roman" panose="02020603050405020304" pitchFamily="18" charset="0"/>
                              </a:rPr>
                            </m:ctrlPr>
                          </m:sSubPr>
                          <m:e>
                            <m:r>
                              <a:rPr lang="uk-UA" i="1">
                                <a:effectLst/>
                                <a:latin typeface="Cambria Math" panose="02040503050406030204" pitchFamily="18" charset="0"/>
                                <a:ea typeface="TimesNewRomanPSMT"/>
                                <a:cs typeface="Times New Roman" panose="02020603050405020304" pitchFamily="18" charset="0"/>
                              </a:rPr>
                              <m:t>Т</m:t>
                            </m:r>
                          </m:e>
                          <m:sub>
                            <m:r>
                              <a:rPr lang="uk-UA" i="1">
                                <a:effectLst/>
                                <a:latin typeface="Cambria Math" panose="02040503050406030204" pitchFamily="18" charset="0"/>
                                <a:ea typeface="TimesNewRomanPSMT"/>
                                <a:cs typeface="Times New Roman" panose="02020603050405020304" pitchFamily="18" charset="0"/>
                              </a:rPr>
                              <m:t>сл</m:t>
                            </m:r>
                          </m:sub>
                        </m:sSub>
                      </m:den>
                    </m:f>
                  </m:oMath>
                </a14:m>
                <a:r>
                  <a:rPr lang="uk-UA" dirty="0">
                    <a:effectLst/>
                    <a:latin typeface="Times New Roman" panose="02020603050405020304" pitchFamily="18" charset="0"/>
                    <a:ea typeface="TimesNewRomanPSMT"/>
                    <a:cs typeface="Times New Roman" panose="02020603050405020304" pitchFamily="18" charset="0"/>
                  </a:rPr>
                  <a:t>			(1.4)</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Прямоугольник 4"/>
              <p:cNvSpPr>
                <a:spLocks noRot="1" noChangeAspect="1" noMove="1" noResize="1" noEditPoints="1" noAdjustHandles="1" noChangeArrowheads="1" noChangeShapeType="1" noTextEdit="1"/>
              </p:cNvSpPr>
              <p:nvPr/>
            </p:nvSpPr>
            <p:spPr>
              <a:xfrm>
                <a:off x="3127514" y="1196041"/>
                <a:ext cx="6096000" cy="590162"/>
              </a:xfrm>
              <a:prstGeom prst="rect">
                <a:avLst/>
              </a:prstGeom>
              <a:blipFill rotWithShape="0">
                <a:blip r:embed="rId2"/>
                <a:stretch>
                  <a:fillRect r="-900"/>
                </a:stretch>
              </a:blipFill>
            </p:spPr>
            <p:txBody>
              <a:bodyPr/>
              <a:lstStyle/>
              <a:p>
                <a:r>
                  <a:rPr lang="uk-UA">
                    <a:noFill/>
                  </a:rPr>
                  <a:t> </a:t>
                </a:r>
              </a:p>
            </p:txBody>
          </p:sp>
        </mc:Fallback>
      </mc:AlternateContent>
      <mc:AlternateContent xmlns:mc="http://schemas.openxmlformats.org/markup-compatibility/2006" xmlns:a14="http://schemas.microsoft.com/office/drawing/2010/main">
        <mc:Choice Requires="a14">
          <p:sp>
            <p:nvSpPr>
              <p:cNvPr id="6" name="Прямоугольник 5"/>
              <p:cNvSpPr/>
              <p:nvPr/>
            </p:nvSpPr>
            <p:spPr>
              <a:xfrm>
                <a:off x="225288" y="1786203"/>
                <a:ext cx="11688416" cy="3914918"/>
              </a:xfrm>
              <a:prstGeom prst="rect">
                <a:avLst/>
              </a:prstGeom>
            </p:spPr>
            <p:txBody>
              <a:bodyPr wrap="square">
                <a:spAutoFit/>
              </a:bodyPr>
              <a:lstStyle/>
              <a:p>
                <a:pPr indent="270510" algn="just">
                  <a:lnSpc>
                    <a:spcPct val="115000"/>
                  </a:lnSpc>
                  <a:spcAft>
                    <a:spcPts val="0"/>
                  </a:spcAft>
                </a:pPr>
                <a:r>
                  <a:rPr lang="uk-UA" dirty="0" smtClean="0">
                    <a:effectLst/>
                    <a:latin typeface="Times New Roman" panose="02020603050405020304" pitchFamily="18" charset="0"/>
                    <a:ea typeface="TimesNewRomanPSMT"/>
                    <a:cs typeface="Times New Roman" panose="02020603050405020304" pitchFamily="18" charset="0"/>
                  </a:rPr>
                  <a:t>де А – величина амортизаційних відрахувань відносно початкової вартості основних фондів; </a:t>
                </a:r>
                <a14:m>
                  <m:oMath xmlns:m="http://schemas.openxmlformats.org/officeDocument/2006/math">
                    <m:sSub>
                      <m:sSubPr>
                        <m:ctrlPr>
                          <a:rPr lang="uk-UA" i="1">
                            <a:effectLst/>
                            <a:latin typeface="Cambria Math" panose="02040503050406030204" pitchFamily="18" charset="0"/>
                            <a:ea typeface="TimesNewRomanPSMT"/>
                            <a:cs typeface="Times New Roman" panose="02020603050405020304" pitchFamily="18" charset="0"/>
                          </a:rPr>
                        </m:ctrlPr>
                      </m:sSubPr>
                      <m:e>
                        <m:r>
                          <a:rPr lang="uk-UA" i="1">
                            <a:effectLst/>
                            <a:latin typeface="Cambria Math" panose="02040503050406030204" pitchFamily="18" charset="0"/>
                            <a:ea typeface="TimesNewRomanPSMT"/>
                            <a:cs typeface="Times New Roman" panose="02020603050405020304" pitchFamily="18" charset="0"/>
                          </a:rPr>
                          <m:t>В</m:t>
                        </m:r>
                      </m:e>
                      <m:sub>
                        <m:r>
                          <a:rPr lang="uk-UA" i="1">
                            <a:effectLst/>
                            <a:latin typeface="Cambria Math" panose="02040503050406030204" pitchFamily="18" charset="0"/>
                            <a:ea typeface="TimesNewRomanPSMT"/>
                            <a:cs typeface="Times New Roman" panose="02020603050405020304" pitchFamily="18" charset="0"/>
                          </a:rPr>
                          <m:t>ОФ поч</m:t>
                        </m:r>
                      </m:sub>
                    </m:sSub>
                  </m:oMath>
                </a14:m>
                <a:r>
                  <a:rPr lang="uk-UA" dirty="0">
                    <a:effectLst/>
                    <a:latin typeface="Times New Roman" panose="02020603050405020304" pitchFamily="18" charset="0"/>
                    <a:ea typeface="TimesNewRomanPSMT"/>
                    <a:cs typeface="Times New Roman" panose="02020603050405020304" pitchFamily="18" charset="0"/>
                  </a:rPr>
                  <a:t> – первісна вартість основних фондів; </a:t>
                </a:r>
                <a14:m>
                  <m:oMath xmlns:m="http://schemas.openxmlformats.org/officeDocument/2006/math">
                    <m:sSub>
                      <m:sSubPr>
                        <m:ctrlPr>
                          <a:rPr lang="uk-UA" i="1">
                            <a:effectLst/>
                            <a:latin typeface="Cambria Math" panose="02040503050406030204" pitchFamily="18" charset="0"/>
                            <a:ea typeface="TimesNewRomanPSMT"/>
                            <a:cs typeface="Times New Roman" panose="02020603050405020304" pitchFamily="18" charset="0"/>
                          </a:rPr>
                        </m:ctrlPr>
                      </m:sSubPr>
                      <m:e>
                        <m:r>
                          <a:rPr lang="uk-UA" i="1">
                            <a:effectLst/>
                            <a:latin typeface="Cambria Math" panose="02040503050406030204" pitchFamily="18" charset="0"/>
                            <a:ea typeface="TimesNewRomanPSMT"/>
                            <a:cs typeface="Times New Roman" panose="02020603050405020304" pitchFamily="18" charset="0"/>
                          </a:rPr>
                          <m:t>В</m:t>
                        </m:r>
                      </m:e>
                      <m:sub>
                        <m:r>
                          <a:rPr lang="uk-UA" i="1">
                            <a:effectLst/>
                            <a:latin typeface="Cambria Math" panose="02040503050406030204" pitchFamily="18" charset="0"/>
                            <a:ea typeface="TimesNewRomanPSMT"/>
                            <a:cs typeface="Times New Roman" panose="02020603050405020304" pitchFamily="18" charset="0"/>
                          </a:rPr>
                          <m:t>ОФ лікв</m:t>
                        </m:r>
                      </m:sub>
                    </m:sSub>
                  </m:oMath>
                </a14:m>
                <a:r>
                  <a:rPr lang="uk-UA" dirty="0">
                    <a:effectLst/>
                    <a:latin typeface="Times New Roman" panose="02020603050405020304" pitchFamily="18" charset="0"/>
                    <a:ea typeface="TimesNewRomanPSMT"/>
                    <a:cs typeface="Times New Roman" panose="02020603050405020304" pitchFamily="18" charset="0"/>
                  </a:rPr>
                  <a:t> – ліквідаційна вартість основних фондів; </a:t>
                </a:r>
                <a:r>
                  <a:rPr lang="uk-UA" dirty="0" err="1">
                    <a:effectLst/>
                    <a:latin typeface="Times New Roman" panose="02020603050405020304" pitchFamily="18" charset="0"/>
                    <a:ea typeface="TimesNewRomanPSMT"/>
                    <a:cs typeface="Times New Roman" panose="02020603050405020304" pitchFamily="18" charset="0"/>
                  </a:rPr>
                  <a:t>Т</a:t>
                </a:r>
                <a:r>
                  <a:rPr lang="uk-UA" baseline="-25000" dirty="0" err="1">
                    <a:effectLst/>
                    <a:latin typeface="Times New Roman" panose="02020603050405020304" pitchFamily="18" charset="0"/>
                    <a:ea typeface="TimesNewRomanPSMT"/>
                    <a:cs typeface="Times New Roman" panose="02020603050405020304" pitchFamily="18" charset="0"/>
                  </a:rPr>
                  <a:t>сл</a:t>
                </a:r>
                <a:r>
                  <a:rPr lang="uk-UA" dirty="0">
                    <a:effectLst/>
                    <a:latin typeface="Times New Roman" panose="02020603050405020304" pitchFamily="18" charset="0"/>
                    <a:ea typeface="TimesNewRomanPSMT"/>
                    <a:cs typeface="Times New Roman" panose="02020603050405020304" pitchFamily="18" charset="0"/>
                  </a:rPr>
                  <a:t> - термін служби основних фондів.</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TimesNewRomanPSMT"/>
                    <a:cs typeface="Times New Roman" panose="02020603050405020304" pitchFamily="18" charset="0"/>
                  </a:rPr>
                  <a:t>Амортизаційні відрахування нараховуються щорічно впродовж терміну використання основних фондів </a:t>
                </a:r>
                <a:r>
                  <a:rPr lang="uk-UA" dirty="0" err="1">
                    <a:effectLst/>
                    <a:latin typeface="Times New Roman" panose="02020603050405020304" pitchFamily="18" charset="0"/>
                    <a:ea typeface="TimesNewRomanPSMT"/>
                    <a:cs typeface="Times New Roman" panose="02020603050405020304" pitchFamily="18" charset="0"/>
                  </a:rPr>
                  <a:t>Т</a:t>
                </a:r>
                <a:r>
                  <a:rPr lang="uk-UA" baseline="-25000" dirty="0" err="1">
                    <a:effectLst/>
                    <a:latin typeface="Times New Roman" panose="02020603050405020304" pitchFamily="18" charset="0"/>
                    <a:ea typeface="TimesNewRomanPSMT"/>
                    <a:cs typeface="Times New Roman" panose="02020603050405020304" pitchFamily="18" charset="0"/>
                  </a:rPr>
                  <a:t>сл</a:t>
                </a:r>
                <a:r>
                  <a:rPr lang="uk-UA" dirty="0">
                    <a:effectLst/>
                    <a:latin typeface="Times New Roman" panose="02020603050405020304" pitchFamily="18" charset="0"/>
                    <a:ea typeface="TimesNewRomanPSMT"/>
                    <a:cs typeface="Times New Roman" panose="02020603050405020304" pitchFamily="18" charset="0"/>
                  </a:rPr>
                  <a:t> і поступово підприємство повертає початкову величину основних фондів</a:t>
                </a:r>
                <a14:m>
                  <m:oMath xmlns:m="http://schemas.openxmlformats.org/officeDocument/2006/math">
                    <m:r>
                      <a:rPr lang="uk-UA" i="1">
                        <a:effectLst/>
                        <a:latin typeface="Cambria Math" panose="02040503050406030204" pitchFamily="18" charset="0"/>
                        <a:ea typeface="TimesNewRomanPSMT"/>
                        <a:cs typeface="Times New Roman" panose="02020603050405020304" pitchFamily="18" charset="0"/>
                      </a:rPr>
                      <m:t> </m:t>
                    </m:r>
                    <m:sSub>
                      <m:sSubPr>
                        <m:ctrlPr>
                          <a:rPr lang="uk-UA" i="1">
                            <a:effectLst/>
                            <a:latin typeface="Cambria Math" panose="02040503050406030204" pitchFamily="18" charset="0"/>
                            <a:ea typeface="TimesNewRomanPSMT"/>
                            <a:cs typeface="Times New Roman" panose="02020603050405020304" pitchFamily="18" charset="0"/>
                          </a:rPr>
                        </m:ctrlPr>
                      </m:sSubPr>
                      <m:e>
                        <m:r>
                          <a:rPr lang="uk-UA" i="1">
                            <a:effectLst/>
                            <a:latin typeface="Cambria Math" panose="02040503050406030204" pitchFamily="18" charset="0"/>
                            <a:ea typeface="TimesNewRomanPSMT"/>
                            <a:cs typeface="Times New Roman" panose="02020603050405020304" pitchFamily="18" charset="0"/>
                          </a:rPr>
                          <m:t>В</m:t>
                        </m:r>
                      </m:e>
                      <m:sub>
                        <m:r>
                          <a:rPr lang="uk-UA" i="1">
                            <a:effectLst/>
                            <a:latin typeface="Cambria Math" panose="02040503050406030204" pitchFamily="18" charset="0"/>
                            <a:ea typeface="TimesNewRomanPSMT"/>
                            <a:cs typeface="Times New Roman" panose="02020603050405020304" pitchFamily="18" charset="0"/>
                          </a:rPr>
                          <m:t>ОФ поч</m:t>
                        </m:r>
                      </m:sub>
                    </m:sSub>
                    <m:r>
                      <a:rPr lang="uk-UA" i="1">
                        <a:effectLst/>
                        <a:latin typeface="Cambria Math" panose="02040503050406030204" pitchFamily="18" charset="0"/>
                        <a:ea typeface="TimesNewRomanPSMT"/>
                        <a:cs typeface="Times New Roman" panose="02020603050405020304" pitchFamily="18" charset="0"/>
                      </a:rPr>
                      <m:t> </m:t>
                    </m:r>
                  </m:oMath>
                </a14:m>
                <a:r>
                  <a:rPr lang="uk-UA" dirty="0">
                    <a:effectLst/>
                    <a:latin typeface="Times New Roman" panose="02020603050405020304" pitchFamily="18" charset="0"/>
                    <a:ea typeface="TimesNewRomanPSMT"/>
                    <a:cs typeface="Times New Roman" panose="02020603050405020304" pitchFamily="18" charset="0"/>
                  </a:rPr>
                  <a:t>за винятком їх ліквідаційної вартості </a:t>
                </a:r>
                <a14:m>
                  <m:oMath xmlns:m="http://schemas.openxmlformats.org/officeDocument/2006/math">
                    <m:sSub>
                      <m:sSubPr>
                        <m:ctrlPr>
                          <a:rPr lang="uk-UA" i="1">
                            <a:effectLst/>
                            <a:latin typeface="Cambria Math" panose="02040503050406030204" pitchFamily="18" charset="0"/>
                            <a:ea typeface="TimesNewRomanPSMT"/>
                            <a:cs typeface="Times New Roman" panose="02020603050405020304" pitchFamily="18" charset="0"/>
                          </a:rPr>
                        </m:ctrlPr>
                      </m:sSubPr>
                      <m:e>
                        <m:r>
                          <a:rPr lang="uk-UA" i="1">
                            <a:effectLst/>
                            <a:latin typeface="Cambria Math" panose="02040503050406030204" pitchFamily="18" charset="0"/>
                            <a:ea typeface="TimesNewRomanPSMT"/>
                            <a:cs typeface="Times New Roman" panose="02020603050405020304" pitchFamily="18" charset="0"/>
                          </a:rPr>
                          <m:t>В</m:t>
                        </m:r>
                      </m:e>
                      <m:sub>
                        <m:r>
                          <a:rPr lang="uk-UA" i="1">
                            <a:effectLst/>
                            <a:latin typeface="Cambria Math" panose="02040503050406030204" pitchFamily="18" charset="0"/>
                            <a:ea typeface="TimesNewRomanPSMT"/>
                            <a:cs typeface="Times New Roman" panose="02020603050405020304" pitchFamily="18" charset="0"/>
                          </a:rPr>
                          <m:t>ОФ лікв</m:t>
                        </m:r>
                      </m:sub>
                    </m:sSub>
                  </m:oMath>
                </a14:m>
                <a:r>
                  <a:rPr lang="uk-UA" dirty="0">
                    <a:effectLst/>
                    <a:latin typeface="Times New Roman" panose="02020603050405020304" pitchFamily="18" charset="0"/>
                    <a:ea typeface="TimesNewRomanPSMT"/>
                    <a:cs typeface="Times New Roman" panose="02020603050405020304" pitchFamily="18" charset="0"/>
                  </a:rPr>
                  <a:t>.</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TimesNewRomanPSMT"/>
                    <a:cs typeface="Times New Roman" panose="02020603050405020304" pitchFamily="18" charset="0"/>
                  </a:rPr>
                  <a:t>Поняття ліквідаційної вартості по-різному трактується фахівцями. Одні пропонують визначати її як неамортизовану частину первинної вартості, інші враховують можливість продавати зношене (можливо, відремонтоване) обладнання. На користь останнього нерідко виступає той факт, що працездатність обладнання обмежується не лише фізичною неможливістю виконання власних функцій, але й моральним старінням.</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TimesNewRomanPSMT"/>
                    <a:cs typeface="Times New Roman" panose="02020603050405020304" pitchFamily="18" charset="0"/>
                  </a:rPr>
                  <a:t>Якщо обладнання в процесі виробництва повністю зношується та ліквідна вартість дуже мала (практично вартість металолому) –  </a:t>
                </a:r>
                <a14:m>
                  <m:oMath xmlns:m="http://schemas.openxmlformats.org/officeDocument/2006/math">
                    <m:sSub>
                      <m:sSubPr>
                        <m:ctrlPr>
                          <a:rPr lang="uk-UA" i="1">
                            <a:effectLst/>
                            <a:latin typeface="Cambria Math" panose="02040503050406030204" pitchFamily="18" charset="0"/>
                            <a:ea typeface="TimesNewRomanPSMT"/>
                            <a:cs typeface="Times New Roman" panose="02020603050405020304" pitchFamily="18" charset="0"/>
                          </a:rPr>
                        </m:ctrlPr>
                      </m:sSubPr>
                      <m:e>
                        <m:r>
                          <a:rPr lang="uk-UA" i="1">
                            <a:effectLst/>
                            <a:latin typeface="Cambria Math" panose="02040503050406030204" pitchFamily="18" charset="0"/>
                            <a:ea typeface="TimesNewRomanPSMT"/>
                            <a:cs typeface="Times New Roman" panose="02020603050405020304" pitchFamily="18" charset="0"/>
                          </a:rPr>
                          <m:t>В</m:t>
                        </m:r>
                      </m:e>
                      <m:sub>
                        <m:r>
                          <a:rPr lang="uk-UA" i="1">
                            <a:effectLst/>
                            <a:latin typeface="Cambria Math" panose="02040503050406030204" pitchFamily="18" charset="0"/>
                            <a:ea typeface="TimesNewRomanPSMT"/>
                            <a:cs typeface="Times New Roman" panose="02020603050405020304" pitchFamily="18" charset="0"/>
                          </a:rPr>
                          <m:t>ОФ лікв</m:t>
                        </m:r>
                      </m:sub>
                    </m:sSub>
                  </m:oMath>
                </a14:m>
                <a:r>
                  <a:rPr lang="uk-UA" dirty="0">
                    <a:effectLst/>
                    <a:latin typeface="Times New Roman" panose="02020603050405020304" pitchFamily="18" charset="0"/>
                    <a:ea typeface="TimesNewRomanPSMT"/>
                    <a:cs typeface="Times New Roman" panose="02020603050405020304" pitchFamily="18" charset="0"/>
                  </a:rPr>
                  <a:t> = 0 (при повному зношенні основних фондів), то амортизація обчислюється спрощено за формулою:</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6" name="Прямоугольник 5"/>
              <p:cNvSpPr>
                <a:spLocks noRot="1" noChangeAspect="1" noMove="1" noResize="1" noEditPoints="1" noAdjustHandles="1" noChangeArrowheads="1" noChangeShapeType="1" noTextEdit="1"/>
              </p:cNvSpPr>
              <p:nvPr/>
            </p:nvSpPr>
            <p:spPr>
              <a:xfrm>
                <a:off x="225288" y="1786203"/>
                <a:ext cx="11688416" cy="3914918"/>
              </a:xfrm>
              <a:prstGeom prst="rect">
                <a:avLst/>
              </a:prstGeom>
              <a:blipFill rotWithShape="0">
                <a:blip r:embed="rId3"/>
                <a:stretch>
                  <a:fillRect l="-469" t="-312" r="-417" b="-935"/>
                </a:stretch>
              </a:blipFill>
            </p:spPr>
            <p:txBody>
              <a:bodyPr/>
              <a:lstStyle/>
              <a:p>
                <a:r>
                  <a:rPr lang="uk-UA">
                    <a:noFill/>
                  </a:rPr>
                  <a:t> </a:t>
                </a:r>
              </a:p>
            </p:txBody>
          </p:sp>
        </mc:Fallback>
      </mc:AlternateContent>
      <mc:AlternateContent xmlns:mc="http://schemas.openxmlformats.org/markup-compatibility/2006" xmlns:a14="http://schemas.microsoft.com/office/drawing/2010/main">
        <mc:Choice Requires="a14">
          <p:sp>
            <p:nvSpPr>
              <p:cNvPr id="7" name="Прямоугольник 6"/>
              <p:cNvSpPr/>
              <p:nvPr/>
            </p:nvSpPr>
            <p:spPr>
              <a:xfrm>
                <a:off x="3617843" y="5389882"/>
                <a:ext cx="6096000" cy="582852"/>
              </a:xfrm>
              <a:prstGeom prst="rect">
                <a:avLst/>
              </a:prstGeom>
            </p:spPr>
            <p:txBody>
              <a:bodyPr>
                <a:spAutoFit/>
              </a:bodyPr>
              <a:lstStyle/>
              <a:p>
                <a:pPr indent="270510" algn="r">
                  <a:lnSpc>
                    <a:spcPct val="115000"/>
                  </a:lnSpc>
                  <a:spcAft>
                    <a:spcPts val="0"/>
                  </a:spcAft>
                </a:pPr>
                <a14:m>
                  <m:oMath xmlns:m="http://schemas.openxmlformats.org/officeDocument/2006/math">
                    <m:r>
                      <a:rPr lang="uk-UA" i="1" smtClean="0">
                        <a:effectLst/>
                        <a:latin typeface="Cambria Math" panose="02040503050406030204" pitchFamily="18" charset="0"/>
                        <a:ea typeface="TimesNewRomanPSMT"/>
                        <a:cs typeface="Times New Roman" panose="02020603050405020304" pitchFamily="18" charset="0"/>
                      </a:rPr>
                      <m:t>А=</m:t>
                    </m:r>
                    <m:f>
                      <m:fPr>
                        <m:ctrlPr>
                          <a:rPr lang="uk-UA" i="1">
                            <a:effectLst/>
                            <a:latin typeface="Cambria Math" panose="02040503050406030204" pitchFamily="18" charset="0"/>
                            <a:ea typeface="TimesNewRomanPSMT"/>
                            <a:cs typeface="Times New Roman" panose="02020603050405020304" pitchFamily="18" charset="0"/>
                          </a:rPr>
                        </m:ctrlPr>
                      </m:fPr>
                      <m:num>
                        <m:r>
                          <a:rPr lang="uk-UA" i="1">
                            <a:effectLst/>
                            <a:latin typeface="Cambria Math" panose="02040503050406030204" pitchFamily="18" charset="0"/>
                            <a:ea typeface="TimesNewRomanPSMT"/>
                            <a:cs typeface="Times New Roman" panose="02020603050405020304" pitchFamily="18" charset="0"/>
                          </a:rPr>
                          <m:t>1</m:t>
                        </m:r>
                      </m:num>
                      <m:den>
                        <m:sSub>
                          <m:sSubPr>
                            <m:ctrlPr>
                              <a:rPr lang="uk-UA" i="1">
                                <a:effectLst/>
                                <a:latin typeface="Cambria Math" panose="02040503050406030204" pitchFamily="18" charset="0"/>
                                <a:ea typeface="TimesNewRomanPSMT"/>
                                <a:cs typeface="Times New Roman" panose="02020603050405020304" pitchFamily="18" charset="0"/>
                              </a:rPr>
                            </m:ctrlPr>
                          </m:sSubPr>
                          <m:e>
                            <m:r>
                              <a:rPr lang="uk-UA" i="1">
                                <a:effectLst/>
                                <a:latin typeface="Cambria Math" panose="02040503050406030204" pitchFamily="18" charset="0"/>
                                <a:ea typeface="TimesNewRomanPSMT"/>
                                <a:cs typeface="Times New Roman" panose="02020603050405020304" pitchFamily="18" charset="0"/>
                              </a:rPr>
                              <m:t>Т</m:t>
                            </m:r>
                          </m:e>
                          <m:sub>
                            <m:r>
                              <a:rPr lang="uk-UA" i="1">
                                <a:effectLst/>
                                <a:latin typeface="Cambria Math" panose="02040503050406030204" pitchFamily="18" charset="0"/>
                                <a:ea typeface="TimesNewRomanPSMT"/>
                                <a:cs typeface="Times New Roman" panose="02020603050405020304" pitchFamily="18" charset="0"/>
                              </a:rPr>
                              <m:t>сл</m:t>
                            </m:r>
                          </m:sub>
                        </m:sSub>
                      </m:den>
                    </m:f>
                  </m:oMath>
                </a14:m>
                <a:r>
                  <a:rPr lang="uk-UA" dirty="0">
                    <a:effectLst/>
                    <a:latin typeface="Times New Roman" panose="02020603050405020304" pitchFamily="18" charset="0"/>
                    <a:ea typeface="TimesNewRomanPSMT"/>
                    <a:cs typeface="Times New Roman" panose="02020603050405020304" pitchFamily="18" charset="0"/>
                  </a:rPr>
                  <a:t>				(1.5)</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7" name="Прямоугольник 6"/>
              <p:cNvSpPr>
                <a:spLocks noRot="1" noChangeAspect="1" noMove="1" noResize="1" noEditPoints="1" noAdjustHandles="1" noChangeArrowheads="1" noChangeShapeType="1" noTextEdit="1"/>
              </p:cNvSpPr>
              <p:nvPr/>
            </p:nvSpPr>
            <p:spPr>
              <a:xfrm>
                <a:off x="3617843" y="5389882"/>
                <a:ext cx="6096000" cy="582852"/>
              </a:xfrm>
              <a:prstGeom prst="rect">
                <a:avLst/>
              </a:prstGeom>
              <a:blipFill rotWithShape="0">
                <a:blip r:embed="rId4"/>
                <a:stretch>
                  <a:fillRect r="-900"/>
                </a:stretch>
              </a:blipFill>
            </p:spPr>
            <p:txBody>
              <a:bodyPr/>
              <a:lstStyle/>
              <a:p>
                <a:r>
                  <a:rPr lang="uk-UA">
                    <a:noFill/>
                  </a:rPr>
                  <a:t> </a:t>
                </a:r>
              </a:p>
            </p:txBody>
          </p:sp>
        </mc:Fallback>
      </mc:AlternateContent>
    </p:spTree>
    <p:extLst>
      <p:ext uri="{BB962C8B-B14F-4D97-AF65-F5344CB8AC3E}">
        <p14:creationId xmlns:p14="http://schemas.microsoft.com/office/powerpoint/2010/main" val="789221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781" y="21808"/>
            <a:ext cx="11807687" cy="981423"/>
          </a:xfrm>
          <a:prstGeom prst="rect">
            <a:avLst/>
          </a:prstGeom>
        </p:spPr>
        <p:txBody>
          <a:bodyPr wrap="square">
            <a:spAutoFit/>
          </a:bodyPr>
          <a:lstStyle/>
          <a:p>
            <a:pPr indent="269875" algn="just">
              <a:lnSpc>
                <a:spcPct val="107000"/>
              </a:lnSpc>
              <a:spcAft>
                <a:spcPts val="0"/>
              </a:spcAft>
            </a:pPr>
            <a:r>
              <a:rPr lang="uk-UA" dirty="0" smtClean="0">
                <a:effectLst/>
                <a:latin typeface="Times New Roman" panose="02020603050405020304" pitchFamily="18" charset="0"/>
                <a:ea typeface="TimesNewRomanPSMT"/>
                <a:cs typeface="Times New Roman" panose="02020603050405020304" pitchFamily="18" charset="0"/>
              </a:rPr>
              <a:t>Різні групи основних фондів мають різний термін їх корисного використання, а тому різні норми амортизації, які регламентуються чинним законодавством, зокрема </a:t>
            </a:r>
            <a:r>
              <a:rPr lang="uk-UA"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 145.1 Податкового кодексу України (табл. 2). Класифікація груп основних засобів та інших необоротних активів, мінімальні терміни та норми їх амортизації подана в таблиці 2.</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284920" y="824732"/>
            <a:ext cx="11635408" cy="685059"/>
          </a:xfrm>
          <a:prstGeom prst="rect">
            <a:avLst/>
          </a:prstGeom>
        </p:spPr>
        <p:txBody>
          <a:bodyPr wrap="square">
            <a:spAutoFit/>
          </a:bodyPr>
          <a:lstStyle/>
          <a:p>
            <a:pPr indent="269875" algn="just">
              <a:lnSpc>
                <a:spcPct val="107000"/>
              </a:lnSpc>
              <a:spcAft>
                <a:spcPts val="0"/>
              </a:spcAft>
            </a:pPr>
            <a:r>
              <a:rPr lang="uk-UA"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Таблиця 2 – Класифікація груп основних засобів та інших необоротних активів, мінімальні терміни та норми їх амортизації (п. 145.1 Податкового кодексу України)</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2454984829"/>
              </p:ext>
            </p:extLst>
          </p:nvPr>
        </p:nvGraphicFramePr>
        <p:xfrm>
          <a:off x="198780" y="1509791"/>
          <a:ext cx="11807689" cy="5486400"/>
        </p:xfrm>
        <a:graphic>
          <a:graphicData uri="http://schemas.openxmlformats.org/drawingml/2006/table">
            <a:tbl>
              <a:tblPr firstRow="1" firstCol="1" bandRow="1">
                <a:tableStyleId>{5940675A-B579-460E-94D1-54222C63F5DA}</a:tableStyleId>
              </a:tblPr>
              <a:tblGrid>
                <a:gridCol w="7941277"/>
                <a:gridCol w="2178641"/>
                <a:gridCol w="1687771"/>
              </a:tblGrid>
              <a:tr h="316030">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Групи</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nchor="ctr"/>
                </a:tc>
                <a:tc>
                  <a:txBody>
                    <a:bodyPr/>
                    <a:lstStyle/>
                    <a:p>
                      <a:pPr algn="just">
                        <a:lnSpc>
                          <a:spcPts val="1575"/>
                        </a:lnSpc>
                        <a:spcAft>
                          <a:spcPts val="0"/>
                        </a:spcAft>
                      </a:pPr>
                      <a:r>
                        <a:rPr lang="uk-UA" sz="1400">
                          <a:effectLst/>
                          <a:latin typeface="Times New Roman" panose="02020603050405020304" pitchFamily="18" charset="0"/>
                          <a:cs typeface="Times New Roman" panose="02020603050405020304" pitchFamily="18" charset="0"/>
                        </a:rPr>
                        <a:t>Мінімальний термін викор., років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Норма амортизації, %/рік</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a:effectLst/>
                          <a:latin typeface="Times New Roman" panose="02020603050405020304" pitchFamily="18" charset="0"/>
                          <a:cs typeface="Times New Roman" panose="02020603050405020304" pitchFamily="18" charset="0"/>
                        </a:rPr>
                        <a:t>група 1 – земельні ділянки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just">
                        <a:lnSpc>
                          <a:spcPts val="1575"/>
                        </a:lnSpc>
                        <a:spcAft>
                          <a:spcPts val="0"/>
                        </a:spcAft>
                      </a:pPr>
                      <a:r>
                        <a:rPr lang="uk-UA" sz="1400">
                          <a:effectLst/>
                          <a:latin typeface="Times New Roman" panose="02020603050405020304" pitchFamily="18" charset="0"/>
                          <a:cs typeface="Times New Roman" panose="02020603050405020304" pitchFamily="18" charset="0"/>
                        </a:rPr>
                        <a:t>–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just">
                        <a:lnSpc>
                          <a:spcPts val="1575"/>
                        </a:lnSpc>
                        <a:spcAft>
                          <a:spcPts val="0"/>
                        </a:spcAft>
                      </a:pPr>
                      <a:r>
                        <a:rPr lang="uk-UA" sz="1400">
                          <a:effectLst/>
                          <a:latin typeface="Times New Roman" panose="02020603050405020304" pitchFamily="18" charset="0"/>
                          <a:cs typeface="Times New Roman" panose="02020603050405020304" pitchFamily="18" charset="0"/>
                        </a:rPr>
                        <a:t>-</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2 – капітальні витрати на поліпшення земель, не пов'язані з будівництвом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15 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7</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5565">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3 – будівлі,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20 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5</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indent="655955"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споруди,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15 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7</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indent="655955"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передавальні пристрої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10 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10</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99494">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4 – машини та обладнання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5 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20</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з них: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948090">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електронно-обчислювальні машини, інші машини для автоматичного оброблення інформації, пов'язані з ними засоби зчитування або друку інформації, пов'язані з ними комп'ютерні програми (крім програм, витрати на придбання яких визнаються роялті, та/або програм, які визнаються нематеріальним активом), інші інформаційні системи, комутатори, маршрутизатори, модулі, модеми, джерела безперебійного живлення та засоби їх підключення до телекомунікаційних мереж, телефони (в тому числі стільникові), мікрофони і рації, вартість яких перевищує 6000 гривень.</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2 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50</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5 – транспортні засоби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5 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29</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6– інструменти, прилади, інвентар (меблі)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4 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25</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7 – тварини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6 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15</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a:effectLst/>
                          <a:latin typeface="Times New Roman" panose="02020603050405020304" pitchFamily="18" charset="0"/>
                          <a:cs typeface="Times New Roman" panose="02020603050405020304" pitchFamily="18" charset="0"/>
                        </a:rPr>
                        <a:t>група 8 – багаторічні насадження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10 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10</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a:effectLst/>
                          <a:latin typeface="Times New Roman" panose="02020603050405020304" pitchFamily="18" charset="0"/>
                          <a:cs typeface="Times New Roman" panose="02020603050405020304" pitchFamily="18" charset="0"/>
                        </a:rPr>
                        <a:t>група 9 – інші основні засоби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12 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9</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62953">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10 – бібліотечні фонди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74804">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11 – малоцінні необоротні матеріальні активи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79742">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12 – тимчасові (нетитульні) споруди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5 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20</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13 – природні ресурси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14 – інвентарна тара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6 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17</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15 – предмети прокату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a:effectLst/>
                          <a:latin typeface="Times New Roman" panose="02020603050405020304" pitchFamily="18" charset="0"/>
                          <a:cs typeface="Times New Roman" panose="02020603050405020304" pitchFamily="18" charset="0"/>
                        </a:rPr>
                        <a:t>5 </a:t>
                      </a:r>
                      <a:endParaRPr lang="uk-UA"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20</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r h="158015">
                <a:tc>
                  <a:txBody>
                    <a:bodyPr/>
                    <a:lstStyle/>
                    <a:p>
                      <a:pPr algn="just">
                        <a:lnSpc>
                          <a:spcPts val="1575"/>
                        </a:lnSpc>
                        <a:spcAft>
                          <a:spcPts val="0"/>
                        </a:spcAft>
                      </a:pPr>
                      <a:r>
                        <a:rPr lang="uk-UA" sz="1400" dirty="0">
                          <a:effectLst/>
                          <a:latin typeface="Times New Roman" panose="02020603050405020304" pitchFamily="18" charset="0"/>
                          <a:cs typeface="Times New Roman" panose="02020603050405020304" pitchFamily="18" charset="0"/>
                        </a:rPr>
                        <a:t>група 16 – довгострокові біологічні активи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7 </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c>
                  <a:txBody>
                    <a:bodyPr/>
                    <a:lstStyle/>
                    <a:p>
                      <a:pPr algn="ctr">
                        <a:lnSpc>
                          <a:spcPts val="1575"/>
                        </a:lnSpc>
                        <a:spcAft>
                          <a:spcPts val="0"/>
                        </a:spcAft>
                      </a:pPr>
                      <a:r>
                        <a:rPr lang="uk-UA" sz="1400" dirty="0">
                          <a:effectLst/>
                          <a:latin typeface="Times New Roman" panose="02020603050405020304" pitchFamily="18" charset="0"/>
                          <a:cs typeface="Times New Roman" panose="02020603050405020304" pitchFamily="18" charset="0"/>
                        </a:rPr>
                        <a:t>15</a:t>
                      </a:r>
                      <a:endParaRPr lang="uk-UA"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30" marR="53330" marT="0" marB="0"/>
                </a:tc>
              </a:tr>
            </a:tbl>
          </a:graphicData>
        </a:graphic>
      </p:graphicFrame>
    </p:spTree>
    <p:extLst>
      <p:ext uri="{BB962C8B-B14F-4D97-AF65-F5344CB8AC3E}">
        <p14:creationId xmlns:p14="http://schemas.microsoft.com/office/powerpoint/2010/main" val="3719276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27630" y="336227"/>
            <a:ext cx="11486866" cy="5379037"/>
          </a:xfrm>
          <a:prstGeom prst="rect">
            <a:avLst/>
          </a:prstGeom>
        </p:spPr>
        <p:txBody>
          <a:bodyPr wrap="square">
            <a:spAutoFit/>
          </a:bodyPr>
          <a:lstStyle/>
          <a:p>
            <a:pPr indent="270510" algn="just">
              <a:lnSpc>
                <a:spcPct val="115000"/>
              </a:lnSpc>
              <a:spcAft>
                <a:spcPts val="0"/>
              </a:spcAft>
            </a:pPr>
            <a:r>
              <a:rPr lang="uk-UA" sz="2000" b="1" i="1" dirty="0" smtClean="0">
                <a:effectLst/>
                <a:latin typeface="Times New Roman" panose="02020603050405020304" pitchFamily="18" charset="0"/>
                <a:ea typeface="TimesNewRomanPSMT"/>
                <a:cs typeface="Times New Roman" panose="02020603050405020304" pitchFamily="18" charset="0"/>
              </a:rPr>
              <a:t>Залишкова вартість ОФ</a:t>
            </a:r>
            <a:r>
              <a:rPr lang="uk-UA" sz="2000" dirty="0" smtClean="0">
                <a:effectLst/>
                <a:latin typeface="Times New Roman" panose="02020603050405020304" pitchFamily="18" charset="0"/>
                <a:ea typeface="TimesNewRomanPSMT"/>
                <a:cs typeface="Times New Roman" panose="02020603050405020304" pitchFamily="18" charset="0"/>
              </a:rPr>
              <a:t> – це вартість ОФ утворюється в ході їх експлуатації та відображає їх реальну, ще не перенесену на вартість готової продукції поточну вартість у кожний окремий момент часу.</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nSpc>
                <a:spcPct val="115000"/>
              </a:lnSpc>
              <a:spcAft>
                <a:spcPts val="0"/>
              </a:spcAft>
            </a:pP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Залишкова вартість основних фондів (</a:t>
            </a:r>
            <a:r>
              <a:rPr lang="uk-UA" sz="2000" dirty="0" err="1" smtClean="0">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err="1" smtClean="0">
                <a:effectLst/>
                <a:latin typeface="Times New Roman" panose="02020603050405020304" pitchFamily="18" charset="0"/>
                <a:ea typeface="Calibri" panose="020F0502020204030204" pitchFamily="34" charset="0"/>
                <a:cs typeface="Times New Roman" panose="02020603050405020304" pitchFamily="18" charset="0"/>
              </a:rPr>
              <a:t>ОФзал</a:t>
            </a:r>
            <a:r>
              <a:rPr lang="uk-UA" sz="2000" dirty="0" smtClean="0">
                <a:effectLst/>
                <a:latin typeface="Times New Roman" panose="02020603050405020304" pitchFamily="18" charset="0"/>
                <a:ea typeface="TimesNewRomanPS-ItalicMT"/>
                <a:cs typeface="Times New Roman" panose="02020603050405020304" pitchFamily="18" charset="0"/>
              </a:rPr>
              <a:t> </a:t>
            </a: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uk-UA" sz="2000" dirty="0" smtClean="0">
                <a:effectLst/>
                <a:latin typeface="Times New Roman" panose="02020603050405020304" pitchFamily="18" charset="0"/>
                <a:ea typeface="TimesNewRomanPSMT"/>
                <a:cs typeface="Times New Roman" panose="02020603050405020304" pitchFamily="18" charset="0"/>
              </a:rPr>
              <a:t>від початкової вартості:</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r">
              <a:lnSpc>
                <a:spcPct val="115000"/>
              </a:lnSpc>
              <a:spcAft>
                <a:spcPts val="0"/>
              </a:spcAft>
            </a:pPr>
            <a:r>
              <a:rPr lang="uk-UA" sz="2000" dirty="0" err="1" smtClean="0">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err="1" smtClean="0">
                <a:effectLst/>
                <a:latin typeface="Times New Roman" panose="02020603050405020304" pitchFamily="18" charset="0"/>
                <a:ea typeface="Calibri" panose="020F0502020204030204" pitchFamily="34" charset="0"/>
                <a:cs typeface="Times New Roman" panose="02020603050405020304" pitchFamily="18" charset="0"/>
              </a:rPr>
              <a:t>ОФзалП</a:t>
            </a:r>
            <a:r>
              <a:rPr lang="uk-UA" sz="2000" i="1" dirty="0" smtClean="0">
                <a:effectLst/>
                <a:latin typeface="Times New Roman" panose="02020603050405020304" pitchFamily="18" charset="0"/>
                <a:ea typeface="TimesNewRomanPS-ItalicMT"/>
                <a:cs typeface="Times New Roman" panose="02020603050405020304" pitchFamily="18" charset="0"/>
              </a:rPr>
              <a:t> </a:t>
            </a:r>
            <a:r>
              <a:rPr lang="uk-UA" sz="2000" dirty="0" smtClean="0">
                <a:effectLst/>
                <a:latin typeface="Times New Roman" panose="02020603050405020304" pitchFamily="18" charset="0"/>
                <a:ea typeface="TimesNewRomanPS-ItalicMT"/>
                <a:cs typeface="Times New Roman" panose="02020603050405020304" pitchFamily="18" charset="0"/>
              </a:rPr>
              <a:t>= </a:t>
            </a: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ОФ </a:t>
            </a:r>
            <a:r>
              <a:rPr lang="uk-UA" sz="2000" baseline="-25000" dirty="0" err="1" smtClean="0">
                <a:effectLst/>
                <a:latin typeface="Times New Roman" panose="02020603050405020304" pitchFamily="18" charset="0"/>
                <a:ea typeface="Calibri" panose="020F0502020204030204" pitchFamily="34" charset="0"/>
                <a:cs typeface="Times New Roman" panose="02020603050405020304" pitchFamily="18" charset="0"/>
              </a:rPr>
              <a:t>поч</a:t>
            </a:r>
            <a:r>
              <a:rPr lang="uk-UA" sz="2000" i="1" dirty="0" smtClean="0">
                <a:effectLst/>
                <a:latin typeface="Times New Roman" panose="02020603050405020304" pitchFamily="18" charset="0"/>
                <a:ea typeface="TimesNewRomanPS-ItalicMT"/>
                <a:cs typeface="Times New Roman" panose="02020603050405020304" pitchFamily="18" charset="0"/>
              </a:rPr>
              <a:t> </a:t>
            </a:r>
            <a:r>
              <a:rPr lang="uk-UA" sz="2000" dirty="0" smtClean="0">
                <a:effectLst/>
                <a:latin typeface="Times New Roman" panose="02020603050405020304" pitchFamily="18" charset="0"/>
                <a:ea typeface="TimesNewRomanPS-ItalicMT"/>
                <a:cs typeface="Times New Roman" panose="02020603050405020304" pitchFamily="18" charset="0"/>
              </a:rPr>
              <a:t>А*</a:t>
            </a:r>
            <a:r>
              <a:rPr lang="uk-UA" sz="2000" i="1" dirty="0" smtClean="0">
                <a:effectLst/>
                <a:latin typeface="Times New Roman" panose="02020603050405020304" pitchFamily="18" charset="0"/>
                <a:ea typeface="TimesNewRomanPS-ItalicMT"/>
                <a:cs typeface="Times New Roman" panose="02020603050405020304" pitchFamily="18" charset="0"/>
              </a:rPr>
              <a:t> t </a:t>
            </a:r>
            <a:r>
              <a:rPr lang="uk-UA" sz="2000" dirty="0" smtClean="0">
                <a:effectLst/>
                <a:latin typeface="Times New Roman" panose="02020603050405020304" pitchFamily="18" charset="0"/>
                <a:ea typeface="TimesNewRomanPSMT"/>
                <a:cs typeface="Times New Roman" panose="02020603050405020304" pitchFamily="18" charset="0"/>
              </a:rPr>
              <a:t>,			(1.3)</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15000"/>
              </a:lnSpc>
              <a:spcAft>
                <a:spcPts val="0"/>
              </a:spcAft>
              <a:buFont typeface="Symbol" panose="05050102010706020507" pitchFamily="18" charset="2"/>
              <a:buChar char=""/>
            </a:pPr>
            <a:r>
              <a:rPr lang="uk-UA" sz="2000" dirty="0" smtClean="0">
                <a:effectLst/>
                <a:latin typeface="Times New Roman" panose="02020603050405020304" pitchFamily="18" charset="0"/>
                <a:ea typeface="TimesNewRomanPSMT"/>
                <a:cs typeface="Times New Roman" panose="02020603050405020304" pitchFamily="18" charset="0"/>
              </a:rPr>
              <a:t>від відновної вартості:</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r">
              <a:lnSpc>
                <a:spcPct val="115000"/>
              </a:lnSpc>
              <a:spcAft>
                <a:spcPts val="0"/>
              </a:spcAft>
            </a:pPr>
            <a:r>
              <a:rPr lang="uk-UA" sz="2000" dirty="0" err="1" smtClean="0">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err="1" smtClean="0">
                <a:effectLst/>
                <a:latin typeface="Times New Roman" panose="02020603050405020304" pitchFamily="18" charset="0"/>
                <a:ea typeface="Calibri" panose="020F0502020204030204" pitchFamily="34" charset="0"/>
                <a:cs typeface="Times New Roman" panose="02020603050405020304" pitchFamily="18" charset="0"/>
              </a:rPr>
              <a:t>ОФзалВ</a:t>
            </a:r>
            <a:r>
              <a:rPr lang="uk-UA" sz="2000" i="1" dirty="0" smtClean="0">
                <a:effectLst/>
                <a:latin typeface="Times New Roman" panose="02020603050405020304" pitchFamily="18" charset="0"/>
                <a:ea typeface="TimesNewRomanPS-ItalicMT"/>
                <a:cs typeface="Times New Roman" panose="02020603050405020304" pitchFamily="18" charset="0"/>
              </a:rPr>
              <a:t> </a:t>
            </a:r>
            <a:r>
              <a:rPr lang="uk-UA" sz="2000" dirty="0" smtClean="0">
                <a:effectLst/>
                <a:latin typeface="Times New Roman" panose="02020603050405020304" pitchFamily="18" charset="0"/>
                <a:ea typeface="TimesNewRomanPS-ItalicMT"/>
                <a:cs typeface="Times New Roman" panose="02020603050405020304" pitchFamily="18" charset="0"/>
              </a:rPr>
              <a:t>= </a:t>
            </a: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В</a:t>
            </a:r>
            <a:r>
              <a:rPr lang="uk-UA" sz="200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ОФ </a:t>
            </a:r>
            <a:r>
              <a:rPr lang="uk-UA" sz="2000" baseline="-25000" dirty="0" err="1" smtClean="0">
                <a:effectLst/>
                <a:latin typeface="Times New Roman" panose="02020603050405020304" pitchFamily="18" charset="0"/>
                <a:ea typeface="Calibri" panose="020F0502020204030204" pitchFamily="34" charset="0"/>
                <a:cs typeface="Times New Roman" panose="02020603050405020304" pitchFamily="18" charset="0"/>
              </a:rPr>
              <a:t>відн</a:t>
            </a:r>
            <a:r>
              <a:rPr lang="uk-UA" sz="2000" i="1" dirty="0" smtClean="0">
                <a:effectLst/>
                <a:latin typeface="Times New Roman" panose="02020603050405020304" pitchFamily="18" charset="0"/>
                <a:ea typeface="TimesNewRomanPS-ItalicMT"/>
                <a:cs typeface="Times New Roman" panose="02020603050405020304" pitchFamily="18" charset="0"/>
              </a:rPr>
              <a:t> </a:t>
            </a:r>
            <a:r>
              <a:rPr lang="uk-UA" sz="2000" dirty="0" smtClean="0">
                <a:effectLst/>
                <a:latin typeface="Times New Roman" panose="02020603050405020304" pitchFamily="18" charset="0"/>
                <a:ea typeface="TimesNewRomanPS-ItalicMT"/>
                <a:cs typeface="Times New Roman" panose="02020603050405020304" pitchFamily="18" charset="0"/>
              </a:rPr>
              <a:t>А*</a:t>
            </a:r>
            <a:r>
              <a:rPr lang="uk-UA" sz="2000" i="1" dirty="0" smtClean="0">
                <a:effectLst/>
                <a:latin typeface="Times New Roman" panose="02020603050405020304" pitchFamily="18" charset="0"/>
                <a:ea typeface="TimesNewRomanPS-ItalicMT"/>
                <a:cs typeface="Times New Roman" panose="02020603050405020304" pitchFamily="18" charset="0"/>
              </a:rPr>
              <a:t> t</a:t>
            </a:r>
            <a:r>
              <a:rPr lang="uk-UA" sz="2000" dirty="0" smtClean="0">
                <a:effectLst/>
                <a:latin typeface="Times New Roman" panose="02020603050405020304" pitchFamily="18" charset="0"/>
                <a:ea typeface="TimesNewRomanPSMT"/>
                <a:cs typeface="Times New Roman" panose="02020603050405020304" pitchFamily="18" charset="0"/>
              </a:rPr>
              <a:t>,			(1.4)</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nSpc>
                <a:spcPct val="115000"/>
              </a:lnSpc>
              <a:spcAft>
                <a:spcPts val="0"/>
              </a:spcAft>
            </a:pPr>
            <a:r>
              <a:rPr lang="uk-UA" sz="2000" dirty="0" smtClean="0">
                <a:effectLst/>
                <a:latin typeface="Times New Roman" panose="02020603050405020304" pitchFamily="18" charset="0"/>
                <a:ea typeface="TimesNewRomanPSMT"/>
                <a:cs typeface="Times New Roman" panose="02020603050405020304" pitchFamily="18" charset="0"/>
              </a:rPr>
              <a:t>де </a:t>
            </a:r>
            <a:r>
              <a:rPr lang="uk-UA" sz="2000" i="1" dirty="0" smtClean="0">
                <a:effectLst/>
                <a:latin typeface="Times New Roman" panose="02020603050405020304" pitchFamily="18" charset="0"/>
                <a:ea typeface="TimesNewRomanPS-ItalicMT"/>
                <a:cs typeface="Times New Roman" panose="02020603050405020304" pitchFamily="18" charset="0"/>
              </a:rPr>
              <a:t> </a:t>
            </a:r>
            <a:r>
              <a:rPr lang="ru-RU" sz="2000" dirty="0" smtClean="0">
                <a:effectLst/>
                <a:latin typeface="Times New Roman" panose="02020603050405020304" pitchFamily="18" charset="0"/>
                <a:ea typeface="TimesNewRomanPS-ItalicMT"/>
                <a:cs typeface="Times New Roman" panose="02020603050405020304" pitchFamily="18" charset="0"/>
              </a:rPr>
              <a:t>А </a:t>
            </a:r>
            <a:r>
              <a:rPr lang="uk-UA" sz="2000" dirty="0" smtClean="0">
                <a:effectLst/>
                <a:latin typeface="Times New Roman" panose="02020603050405020304" pitchFamily="18" charset="0"/>
                <a:ea typeface="TimesNewRomanPSMT"/>
                <a:cs typeface="Times New Roman" panose="02020603050405020304" pitchFamily="18" charset="0"/>
              </a:rPr>
              <a:t>– </a:t>
            </a:r>
            <a:r>
              <a:rPr lang="ru-RU" sz="2000" dirty="0" smtClean="0">
                <a:effectLst/>
                <a:latin typeface="Times New Roman" panose="02020603050405020304" pitchFamily="18" charset="0"/>
                <a:ea typeface="TimesNewRomanPSMT"/>
                <a:cs typeface="Times New Roman" panose="02020603050405020304" pitchFamily="18" charset="0"/>
              </a:rPr>
              <a:t>р</a:t>
            </a:r>
            <a:r>
              <a:rPr lang="uk-UA" sz="2000" dirty="0" smtClean="0">
                <a:effectLst/>
                <a:latin typeface="Times New Roman" panose="02020603050405020304" pitchFamily="18" charset="0"/>
                <a:ea typeface="TimesNewRomanPSMT"/>
                <a:cs typeface="Times New Roman" panose="02020603050405020304" pitchFamily="18" charset="0"/>
              </a:rPr>
              <a:t>і</a:t>
            </a:r>
            <a:r>
              <a:rPr lang="ru-RU" sz="2000" dirty="0" err="1" smtClean="0">
                <a:effectLst/>
                <a:latin typeface="Times New Roman" panose="02020603050405020304" pitchFamily="18" charset="0"/>
                <a:ea typeface="TimesNewRomanPSMT"/>
                <a:cs typeface="Times New Roman" panose="02020603050405020304" pitchFamily="18" charset="0"/>
              </a:rPr>
              <a:t>чна</a:t>
            </a:r>
            <a:r>
              <a:rPr lang="ru-RU" sz="2000" dirty="0" smtClean="0">
                <a:effectLst/>
                <a:latin typeface="Times New Roman" panose="02020603050405020304" pitchFamily="18" charset="0"/>
                <a:ea typeface="TimesNewRomanPSMT"/>
                <a:cs typeface="Times New Roman" panose="02020603050405020304" pitchFamily="18" charset="0"/>
              </a:rPr>
              <a:t> сума </a:t>
            </a:r>
            <a:r>
              <a:rPr lang="uk-UA" sz="2000" dirty="0" smtClean="0">
                <a:effectLst/>
                <a:latin typeface="Times New Roman" panose="02020603050405020304" pitchFamily="18" charset="0"/>
                <a:ea typeface="TimesNewRomanPSMT"/>
                <a:cs typeface="Times New Roman" panose="02020603050405020304" pitchFamily="18" charset="0"/>
              </a:rPr>
              <a:t>амортизаційних відрахувань ОФ, грн.;</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nSpc>
                <a:spcPct val="115000"/>
              </a:lnSpc>
              <a:spcAft>
                <a:spcPts val="0"/>
              </a:spcAft>
            </a:pPr>
            <a:r>
              <a:rPr lang="uk-UA" sz="2000" i="1" dirty="0" smtClean="0">
                <a:effectLst/>
                <a:latin typeface="Times New Roman" panose="02020603050405020304" pitchFamily="18" charset="0"/>
                <a:ea typeface="TimesNewRomanPS-ItalicMT"/>
                <a:cs typeface="Times New Roman" panose="02020603050405020304" pitchFamily="18" charset="0"/>
              </a:rPr>
              <a:t>t </a:t>
            </a:r>
            <a:r>
              <a:rPr lang="uk-UA" sz="2000" dirty="0" smtClean="0">
                <a:effectLst/>
                <a:latin typeface="Times New Roman" panose="02020603050405020304" pitchFamily="18" charset="0"/>
                <a:ea typeface="TimesNewRomanPSMT"/>
                <a:cs typeface="Times New Roman" panose="02020603050405020304" pitchFamily="18" charset="0"/>
              </a:rPr>
              <a:t>– кількість років використання об’єкта ОФ, років, </a:t>
            </a:r>
            <a:r>
              <a:rPr lang="uk-UA" sz="2000" i="1" dirty="0" smtClean="0">
                <a:effectLst/>
                <a:latin typeface="Times New Roman" panose="02020603050405020304" pitchFamily="18" charset="0"/>
                <a:ea typeface="TimesNewRomanPS-ItalicMT"/>
                <a:cs typeface="Times New Roman" panose="02020603050405020304" pitchFamily="18" charset="0"/>
              </a:rPr>
              <a:t>t </a:t>
            </a:r>
            <a:r>
              <a:rPr lang="uk-UA" sz="2000" dirty="0" smtClean="0">
                <a:effectLst/>
                <a:latin typeface="Times New Roman" panose="02020603050405020304" pitchFamily="18" charset="0"/>
                <a:ea typeface="SymbolMT"/>
                <a:cs typeface="Times New Roman" panose="02020603050405020304" pitchFamily="18" charset="0"/>
              </a:rPr>
              <a:t>= </a:t>
            </a:r>
            <a:r>
              <a:rPr lang="uk-UA" sz="2000" dirty="0" smtClean="0">
                <a:effectLst/>
                <a:latin typeface="Times New Roman" panose="02020603050405020304" pitchFamily="18" charset="0"/>
                <a:ea typeface="TimesNewRomanPSMT"/>
                <a:cs typeface="Times New Roman" panose="02020603050405020304" pitchFamily="18" charset="0"/>
              </a:rPr>
              <a:t>1,2,...,</a:t>
            </a:r>
            <a:r>
              <a:rPr lang="uk-UA" sz="2000" i="1" dirty="0" smtClean="0">
                <a:effectLst/>
                <a:latin typeface="Times New Roman" panose="02020603050405020304" pitchFamily="18" charset="0"/>
                <a:ea typeface="TimesNewRomanPS-ItalicMT"/>
                <a:cs typeface="Times New Roman" panose="02020603050405020304" pitchFamily="18" charset="0"/>
              </a:rPr>
              <a:t>n;</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b="1" i="1" dirty="0" smtClean="0">
                <a:effectLst/>
                <a:latin typeface="Times New Roman" panose="02020603050405020304" pitchFamily="18" charset="0"/>
                <a:ea typeface="TimesNewRomanPSMT"/>
                <a:cs typeface="Times New Roman" panose="02020603050405020304" pitchFamily="18" charset="0"/>
              </a:rPr>
              <a:t>Справедлива ринкова вартість ОФ</a:t>
            </a:r>
            <a:r>
              <a:rPr lang="uk-UA" sz="2000" dirty="0" smtClean="0">
                <a:effectLst/>
                <a:latin typeface="Times New Roman" panose="02020603050405020304" pitchFamily="18" charset="0"/>
                <a:ea typeface="TimesNewRomanPSMT"/>
                <a:cs typeface="Times New Roman" panose="02020603050405020304" pitchFamily="18" charset="0"/>
              </a:rPr>
              <a:t> визначається в ході експертної оцінки як сума коштів, за якою об’єкт ОФ може бути обміняний або отриманий в операції між незалежними, проінформованими та зацікавленими сторонами.</a:t>
            </a:r>
            <a:endParaRPr lang="uk-UA"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sz="2000" b="1" i="1" dirty="0" smtClean="0">
                <a:effectLst/>
                <a:latin typeface="Times New Roman" panose="02020603050405020304" pitchFamily="18" charset="0"/>
                <a:ea typeface="TimesNewRomanPSMT"/>
                <a:cs typeface="Times New Roman" panose="02020603050405020304" pitchFamily="18" charset="0"/>
              </a:rPr>
              <a:t>Ліквідаційна вартість ОФ </a:t>
            </a:r>
            <a:r>
              <a:rPr lang="uk-UA" sz="2000" dirty="0" smtClean="0">
                <a:effectLst/>
                <a:latin typeface="Times New Roman" panose="02020603050405020304" pitchFamily="18" charset="0"/>
                <a:ea typeface="TimesNewRomanPSMT"/>
                <a:cs typeface="Times New Roman" panose="02020603050405020304" pitchFamily="18" charset="0"/>
              </a:rPr>
              <a:t>– вартість основних фондів після завершення терміну їх використання в ході технологічного процесу.</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66122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Прямоугольник 1"/>
              <p:cNvSpPr/>
              <p:nvPr/>
            </p:nvSpPr>
            <p:spPr>
              <a:xfrm>
                <a:off x="225288" y="304800"/>
                <a:ext cx="11847443" cy="5372817"/>
              </a:xfrm>
              <a:prstGeom prst="rect">
                <a:avLst/>
              </a:prstGeom>
            </p:spPr>
            <p:txBody>
              <a:bodyPr wrap="square">
                <a:spAutoFit/>
              </a:bodyPr>
              <a:lstStyle/>
              <a:p>
                <a:pPr indent="270510" algn="just">
                  <a:lnSpc>
                    <a:spcPct val="115000"/>
                  </a:lnSpc>
                  <a:spcAft>
                    <a:spcPts val="0"/>
                  </a:spcAft>
                </a:pPr>
                <a:r>
                  <a:rPr lang="uk-UA" dirty="0" smtClean="0">
                    <a:effectLst/>
                    <a:latin typeface="Times New Roman" panose="02020603050405020304" pitchFamily="18" charset="0"/>
                    <a:ea typeface="TimesNewRomanPSMT"/>
                    <a:cs typeface="Times New Roman" panose="02020603050405020304" pitchFamily="18" charset="0"/>
                  </a:rPr>
                  <a:t>У ході технологічного використання ОФ втрачають власні споживчі властивості – зношуються. Розрізняють фізичний та моральний знос ОФ.</a:t>
                </a:r>
                <a:endParaRPr lang="uk-UA"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b="1" i="1" dirty="0">
                    <a:effectLst/>
                    <a:latin typeface="Times New Roman" panose="02020603050405020304" pitchFamily="18" charset="0"/>
                    <a:ea typeface="TimesNewRomanPSMT"/>
                    <a:cs typeface="Times New Roman" panose="02020603050405020304" pitchFamily="18" charset="0"/>
                  </a:rPr>
                  <a:t>Фізичний знос ОФ</a:t>
                </a:r>
                <a:r>
                  <a:rPr lang="uk-UA" dirty="0">
                    <a:effectLst/>
                    <a:latin typeface="Times New Roman" panose="02020603050405020304" pitchFamily="18" charset="0"/>
                    <a:ea typeface="TimesNewRomanPSMT"/>
                    <a:cs typeface="Times New Roman" panose="02020603050405020304" pitchFamily="18" charset="0"/>
                  </a:rPr>
                  <a:t> – пов’язане з їх фізичним використанням у ході технологічного процесу та експлуатаційних навантажень. Фізичний знос умовно поділяють на відновний та невідновний. Перший періодично усувається шляхом ремонтів, однак другий пов’язаний з неможливістю їх використання через спрацювання та неможливість подальшого використання.</a:t>
                </a:r>
                <a:endParaRPr lang="uk-UA"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effectLst/>
                    <a:latin typeface="Times New Roman" panose="02020603050405020304" pitchFamily="18" charset="0"/>
                    <a:ea typeface="Times New Roman Bold+FPEF"/>
                    <a:cs typeface="Times New Roman" panose="02020603050405020304" pitchFamily="18" charset="0"/>
                  </a:rPr>
                  <a:t>Коефіцієнт фізичного зносу основних фондів – К</a:t>
                </a:r>
                <a:r>
                  <a:rPr lang="uk-UA" baseline="-25000" dirty="0">
                    <a:effectLst/>
                    <a:latin typeface="Times New Roman" panose="02020603050405020304" pitchFamily="18" charset="0"/>
                    <a:ea typeface="Times New Roman Bold+FPEF"/>
                    <a:cs typeface="Times New Roman" panose="02020603050405020304" pitchFamily="18" charset="0"/>
                  </a:rPr>
                  <a:t>Ф</a:t>
                </a:r>
                <a:r>
                  <a:rPr lang="uk-UA" dirty="0">
                    <a:effectLst/>
                    <a:latin typeface="Times New Roman" panose="02020603050405020304" pitchFamily="18" charset="0"/>
                    <a:ea typeface="Times New Roman Bold+FPEF"/>
                    <a:cs typeface="Times New Roman" panose="02020603050405020304" pitchFamily="18" charset="0"/>
                  </a:rPr>
                  <a:t>:</a:t>
                </a:r>
                <a:endParaRPr lang="uk-UA"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gn="r">
                  <a:lnSpc>
                    <a:spcPct val="107000"/>
                  </a:lnSpc>
                  <a:spcAft>
                    <a:spcPts val="0"/>
                  </a:spcAft>
                </a:pPr>
                <a14:m>
                  <m:oMath xmlns:m="http://schemas.openxmlformats.org/officeDocument/2006/math">
                    <m:sSub>
                      <m:sSubPr>
                        <m:ctrlPr>
                          <a:rPr lang="uk-UA" i="1">
                            <a:effectLst/>
                            <a:latin typeface="Cambria Math" panose="02040503050406030204" pitchFamily="18" charset="0"/>
                            <a:ea typeface="Times New Roman Bold+FPEF"/>
                            <a:cs typeface="Times New Roman" panose="02020603050405020304" pitchFamily="18" charset="0"/>
                          </a:rPr>
                        </m:ctrlPr>
                      </m:sSubPr>
                      <m:e>
                        <m:r>
                          <a:rPr lang="uk-UA" i="1">
                            <a:effectLst/>
                            <a:latin typeface="Cambria Math" panose="02040503050406030204" pitchFamily="18" charset="0"/>
                            <a:ea typeface="Times New Roman Bold+FPEF"/>
                            <a:cs typeface="Times New Roman" panose="02020603050405020304" pitchFamily="18" charset="0"/>
                          </a:rPr>
                          <m:t>К</m:t>
                        </m:r>
                      </m:e>
                      <m:sub>
                        <m:r>
                          <a:rPr lang="uk-UA" i="1">
                            <a:effectLst/>
                            <a:latin typeface="Cambria Math" panose="02040503050406030204" pitchFamily="18" charset="0"/>
                            <a:ea typeface="Times New Roman Bold+FPEF"/>
                            <a:cs typeface="Times New Roman" panose="02020603050405020304" pitchFamily="18" charset="0"/>
                          </a:rPr>
                          <m:t>Ф</m:t>
                        </m:r>
                      </m:sub>
                    </m:sSub>
                    <m:r>
                      <a:rPr lang="uk-UA" i="1">
                        <a:effectLst/>
                        <a:latin typeface="Cambria Math" panose="02040503050406030204" pitchFamily="18" charset="0"/>
                        <a:ea typeface="Times New Roman Bold+FPEF"/>
                        <a:cs typeface="Times New Roman" panose="02020603050405020304" pitchFamily="18" charset="0"/>
                      </a:rPr>
                      <m:t>=</m:t>
                    </m:r>
                    <m:f>
                      <m:fPr>
                        <m:ctrlPr>
                          <a:rPr lang="uk-UA" i="1">
                            <a:effectLst/>
                            <a:latin typeface="Cambria Math" panose="02040503050406030204" pitchFamily="18" charset="0"/>
                            <a:ea typeface="Times New Roman Bold+FPEF"/>
                            <a:cs typeface="Times New Roman" panose="02020603050405020304" pitchFamily="18" charset="0"/>
                          </a:rPr>
                        </m:ctrlPr>
                      </m:fPr>
                      <m:num>
                        <m:sSub>
                          <m:sSubPr>
                            <m:ctrlPr>
                              <a:rPr lang="uk-UA" i="1">
                                <a:effectLst/>
                                <a:latin typeface="Cambria Math" panose="02040503050406030204" pitchFamily="18" charset="0"/>
                                <a:ea typeface="Times New Roman Bold+FPEF"/>
                                <a:cs typeface="Times New Roman" panose="02020603050405020304" pitchFamily="18" charset="0"/>
                              </a:rPr>
                            </m:ctrlPr>
                          </m:sSubPr>
                          <m:e>
                            <m:r>
                              <a:rPr lang="uk-UA" i="1">
                                <a:effectLst/>
                                <a:latin typeface="Cambria Math" panose="02040503050406030204" pitchFamily="18" charset="0"/>
                                <a:ea typeface="Times New Roman Bold+FPEF"/>
                                <a:cs typeface="Times New Roman" panose="02020603050405020304" pitchFamily="18" charset="0"/>
                              </a:rPr>
                              <m:t>В</m:t>
                            </m:r>
                          </m:e>
                          <m:sub>
                            <m:r>
                              <a:rPr lang="uk-UA" i="1">
                                <a:effectLst/>
                                <a:latin typeface="Cambria Math" panose="02040503050406030204" pitchFamily="18" charset="0"/>
                                <a:ea typeface="Times New Roman Bold+FPEF"/>
                                <a:cs typeface="Times New Roman" panose="02020603050405020304" pitchFamily="18" charset="0"/>
                              </a:rPr>
                              <m:t>кап</m:t>
                            </m:r>
                          </m:sub>
                        </m:sSub>
                      </m:num>
                      <m:den>
                        <m:sSub>
                          <m:sSubPr>
                            <m:ctrlPr>
                              <a:rPr lang="uk-UA" i="1">
                                <a:effectLst/>
                                <a:latin typeface="Cambria Math" panose="02040503050406030204" pitchFamily="18" charset="0"/>
                                <a:ea typeface="Times New Roman Bold+FPEF"/>
                                <a:cs typeface="Times New Roman" panose="02020603050405020304" pitchFamily="18" charset="0"/>
                              </a:rPr>
                            </m:ctrlPr>
                          </m:sSubPr>
                          <m:e>
                            <m:r>
                              <a:rPr lang="uk-UA" i="1">
                                <a:effectLst/>
                                <a:latin typeface="Cambria Math" panose="02040503050406030204" pitchFamily="18" charset="0"/>
                                <a:ea typeface="Times New Roman Bold+FPEF"/>
                                <a:cs typeface="Times New Roman" panose="02020603050405020304" pitchFamily="18" charset="0"/>
                              </a:rPr>
                              <m:t>В</m:t>
                            </m:r>
                          </m:e>
                          <m:sub>
                            <m:r>
                              <a:rPr lang="uk-UA" i="1">
                                <a:effectLst/>
                                <a:latin typeface="Cambria Math" panose="02040503050406030204" pitchFamily="18" charset="0"/>
                                <a:ea typeface="Times New Roman Bold+FPEF"/>
                                <a:cs typeface="Times New Roman" panose="02020603050405020304" pitchFamily="18" charset="0"/>
                              </a:rPr>
                              <m:t>ОФ поч</m:t>
                            </m:r>
                          </m:sub>
                        </m:sSub>
                      </m:den>
                    </m:f>
                  </m:oMath>
                </a14:m>
                <a:r>
                  <a:rPr lang="uk-UA" dirty="0">
                    <a:effectLst/>
                    <a:latin typeface="Times New Roman" panose="02020603050405020304" pitchFamily="18" charset="0"/>
                    <a:ea typeface="Times New Roman Bold+FPEF"/>
                    <a:cs typeface="Times New Roman" panose="02020603050405020304" pitchFamily="18" charset="0"/>
                  </a:rPr>
                  <a:t>,					(1.5)</a:t>
                </a:r>
                <a:endParaRPr lang="uk-UA"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effectLst/>
                    <a:latin typeface="Times New Roman" panose="02020603050405020304" pitchFamily="18" charset="0"/>
                    <a:ea typeface="Times New Roman Bold+FPEF"/>
                    <a:cs typeface="Times New Roman" panose="02020603050405020304" pitchFamily="18" charset="0"/>
                  </a:rPr>
                  <a:t>В</a:t>
                </a:r>
                <a:r>
                  <a:rPr lang="uk-UA" baseline="-25000" dirty="0">
                    <a:effectLst/>
                    <a:latin typeface="Times New Roman" panose="02020603050405020304" pitchFamily="18" charset="0"/>
                    <a:ea typeface="Times New Roman Bold+FPEF"/>
                    <a:cs typeface="Times New Roman" panose="02020603050405020304" pitchFamily="18" charset="0"/>
                  </a:rPr>
                  <a:t>К</a:t>
                </a:r>
                <a:r>
                  <a:rPr lang="uk-UA" dirty="0">
                    <a:effectLst/>
                    <a:latin typeface="Times New Roman" panose="02020603050405020304" pitchFamily="18" charset="0"/>
                    <a:ea typeface="Times New Roman Bold+FPEF"/>
                    <a:cs typeface="Times New Roman" panose="02020603050405020304" pitchFamily="18" charset="0"/>
                  </a:rPr>
                  <a:t>– вартість чергового капітального ремонту;</a:t>
                </a:r>
                <a:endParaRPr lang="uk-UA"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effectLst/>
                    <a:latin typeface="Times New Roman" panose="02020603050405020304" pitchFamily="18" charset="0"/>
                    <a:ea typeface="Calibri" panose="020F0502020204030204" pitchFamily="34" charset="0"/>
                    <a:cs typeface="Times New Roman" panose="02020603050405020304" pitchFamily="18" charset="0"/>
                  </a:rPr>
                  <a:t>В</a:t>
                </a:r>
                <a:r>
                  <a:rPr lang="uk-UA" baseline="-25000" dirty="0">
                    <a:effectLst/>
                    <a:latin typeface="Times New Roman" panose="02020603050405020304" pitchFamily="18" charset="0"/>
                    <a:ea typeface="Calibri" panose="020F0502020204030204" pitchFamily="34" charset="0"/>
                    <a:cs typeface="Times New Roman" panose="02020603050405020304" pitchFamily="18" charset="0"/>
                  </a:rPr>
                  <a:t>ОФ </a:t>
                </a:r>
                <a:r>
                  <a:rPr lang="uk-UA" baseline="-25000" dirty="0" err="1">
                    <a:effectLst/>
                    <a:latin typeface="Times New Roman" panose="02020603050405020304" pitchFamily="18" charset="0"/>
                    <a:ea typeface="Calibri" panose="020F0502020204030204" pitchFamily="34" charset="0"/>
                    <a:cs typeface="Times New Roman" panose="02020603050405020304" pitchFamily="18" charset="0"/>
                  </a:rPr>
                  <a:t>поч</a:t>
                </a:r>
                <a:r>
                  <a:rPr lang="uk-UA" b="1" dirty="0">
                    <a:effectLst/>
                    <a:latin typeface="Times New Roman" panose="02020603050405020304" pitchFamily="18" charset="0"/>
                    <a:ea typeface="Times New Roman Bold+FPEF"/>
                    <a:cs typeface="Times New Roman" panose="02020603050405020304" pitchFamily="18" charset="0"/>
                  </a:rPr>
                  <a:t> </a:t>
                </a:r>
                <a:r>
                  <a:rPr lang="uk-UA" dirty="0">
                    <a:effectLst/>
                    <a:latin typeface="Times New Roman" panose="02020603050405020304" pitchFamily="18" charset="0"/>
                    <a:ea typeface="Times New Roman Bold+FPEF"/>
                    <a:cs typeface="Times New Roman" panose="02020603050405020304" pitchFamily="18" charset="0"/>
                  </a:rPr>
                  <a:t>– початкова вартість основних фондів.</a:t>
                </a:r>
                <a:endParaRPr lang="uk-UA"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gn="just">
                  <a:lnSpc>
                    <a:spcPct val="115000"/>
                  </a:lnSpc>
                  <a:spcAft>
                    <a:spcPts val="0"/>
                  </a:spcAft>
                </a:pPr>
                <a:r>
                  <a:rPr lang="uk-UA" b="1" i="1" dirty="0">
                    <a:effectLst/>
                    <a:latin typeface="Times New Roman" panose="02020603050405020304" pitchFamily="18" charset="0"/>
                    <a:ea typeface="TimesNewRomanPSMT"/>
                    <a:cs typeface="Times New Roman" panose="02020603050405020304" pitchFamily="18" charset="0"/>
                  </a:rPr>
                  <a:t>Моральний знос ОФ</a:t>
                </a:r>
                <a:r>
                  <a:rPr lang="uk-UA" dirty="0">
                    <a:effectLst/>
                    <a:latin typeface="Times New Roman" panose="02020603050405020304" pitchFamily="18" charset="0"/>
                    <a:ea typeface="TimesNewRomanPSMT"/>
                    <a:cs typeface="Times New Roman" panose="02020603050405020304" pitchFamily="18" charset="0"/>
                  </a:rPr>
                  <a:t> - це знецінення діючих ОФ до настання повного фізичного зносу. Найчастіше моральний знос ОФ пов'язаний із впливом НТП.</a:t>
                </a:r>
                <a:endParaRPr lang="uk-UA"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nSpc>
                    <a:spcPct val="107000"/>
                  </a:lnSpc>
                  <a:spcAft>
                    <a:spcPts val="0"/>
                  </a:spcAft>
                </a:pPr>
                <a:r>
                  <a:rPr lang="uk-UA" b="1" i="1" dirty="0">
                    <a:effectLst/>
                    <a:latin typeface="Times New Roman" panose="02020603050405020304" pitchFamily="18" charset="0"/>
                    <a:ea typeface="Times New Roman Bold+FPEF"/>
                    <a:cs typeface="Times New Roman" panose="02020603050405020304" pitchFamily="18" charset="0"/>
                  </a:rPr>
                  <a:t>Коефіцієнт морального зносу основних фондів – КМ:</a:t>
                </a:r>
                <a:endParaRPr lang="uk-UA"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gn="r">
                  <a:lnSpc>
                    <a:spcPct val="107000"/>
                  </a:lnSpc>
                  <a:spcAft>
                    <a:spcPts val="0"/>
                  </a:spcAft>
                </a:pPr>
                <a14:m>
                  <m:oMath xmlns:m="http://schemas.openxmlformats.org/officeDocument/2006/math">
                    <m:sSub>
                      <m:sSubPr>
                        <m:ctrlPr>
                          <a:rPr lang="uk-UA" i="1">
                            <a:effectLst/>
                            <a:latin typeface="Cambria Math" panose="02040503050406030204" pitchFamily="18" charset="0"/>
                            <a:ea typeface="Times New Roman Bold+FPEF"/>
                            <a:cs typeface="Times New Roman" panose="02020603050405020304" pitchFamily="18" charset="0"/>
                          </a:rPr>
                        </m:ctrlPr>
                      </m:sSubPr>
                      <m:e>
                        <m:r>
                          <a:rPr lang="uk-UA" i="1">
                            <a:effectLst/>
                            <a:latin typeface="Cambria Math" panose="02040503050406030204" pitchFamily="18" charset="0"/>
                            <a:ea typeface="Times New Roman Bold+FPEF"/>
                            <a:cs typeface="Times New Roman" panose="02020603050405020304" pitchFamily="18" charset="0"/>
                          </a:rPr>
                          <m:t>К</m:t>
                        </m:r>
                      </m:e>
                      <m:sub>
                        <m:r>
                          <a:rPr lang="uk-UA" i="1">
                            <a:effectLst/>
                            <a:latin typeface="Cambria Math" panose="02040503050406030204" pitchFamily="18" charset="0"/>
                            <a:ea typeface="Times New Roman Bold+FPEF"/>
                            <a:cs typeface="Times New Roman" panose="02020603050405020304" pitchFamily="18" charset="0"/>
                          </a:rPr>
                          <m:t>М</m:t>
                        </m:r>
                      </m:sub>
                    </m:sSub>
                    <m:r>
                      <a:rPr lang="uk-UA" i="1">
                        <a:effectLst/>
                        <a:latin typeface="Cambria Math" panose="02040503050406030204" pitchFamily="18" charset="0"/>
                        <a:ea typeface="Times New Roman Bold+FPEF"/>
                        <a:cs typeface="Times New Roman" panose="02020603050405020304" pitchFamily="18" charset="0"/>
                      </a:rPr>
                      <m:t>=</m:t>
                    </m:r>
                    <m:f>
                      <m:fPr>
                        <m:ctrlPr>
                          <a:rPr lang="uk-UA" i="1">
                            <a:effectLst/>
                            <a:latin typeface="Cambria Math" panose="02040503050406030204" pitchFamily="18" charset="0"/>
                            <a:ea typeface="Times New Roman Bold+FPEF"/>
                            <a:cs typeface="Times New Roman" panose="02020603050405020304" pitchFamily="18" charset="0"/>
                          </a:rPr>
                        </m:ctrlPr>
                      </m:fPr>
                      <m:num>
                        <m:sSub>
                          <m:sSubPr>
                            <m:ctrlPr>
                              <a:rPr lang="uk-UA" i="1">
                                <a:effectLst/>
                                <a:latin typeface="Cambria Math" panose="02040503050406030204" pitchFamily="18" charset="0"/>
                                <a:ea typeface="Times New Roman Bold+FPEF"/>
                                <a:cs typeface="Times New Roman" panose="02020603050405020304" pitchFamily="18" charset="0"/>
                              </a:rPr>
                            </m:ctrlPr>
                          </m:sSubPr>
                          <m:e>
                            <m:r>
                              <a:rPr lang="uk-UA" i="1">
                                <a:effectLst/>
                                <a:latin typeface="Cambria Math" panose="02040503050406030204" pitchFamily="18" charset="0"/>
                                <a:ea typeface="Times New Roman Bold+FPEF"/>
                                <a:cs typeface="Times New Roman" panose="02020603050405020304" pitchFamily="18" charset="0"/>
                              </a:rPr>
                              <m:t>В</m:t>
                            </m:r>
                          </m:e>
                          <m:sub>
                            <m:r>
                              <a:rPr lang="uk-UA" i="1">
                                <a:effectLst/>
                                <a:latin typeface="Cambria Math" panose="02040503050406030204" pitchFamily="18" charset="0"/>
                                <a:ea typeface="Times New Roman Bold+FPEF"/>
                                <a:cs typeface="Times New Roman" panose="02020603050405020304" pitchFamily="18" charset="0"/>
                              </a:rPr>
                              <m:t>ОФ поч</m:t>
                            </m:r>
                          </m:sub>
                        </m:sSub>
                        <m:r>
                          <a:rPr lang="uk-UA" i="1">
                            <a:effectLst/>
                            <a:latin typeface="Cambria Math" panose="02040503050406030204" pitchFamily="18" charset="0"/>
                            <a:ea typeface="Times New Roman Bold+FPEF"/>
                            <a:cs typeface="Times New Roman" panose="02020603050405020304" pitchFamily="18" charset="0"/>
                          </a:rPr>
                          <m:t>−</m:t>
                        </m:r>
                        <m:sSub>
                          <m:sSubPr>
                            <m:ctrlPr>
                              <a:rPr lang="uk-UA" i="1">
                                <a:effectLst/>
                                <a:latin typeface="Cambria Math" panose="02040503050406030204" pitchFamily="18" charset="0"/>
                                <a:ea typeface="Times New Roman Bold+FPEF"/>
                                <a:cs typeface="Times New Roman" panose="02020603050405020304" pitchFamily="18" charset="0"/>
                              </a:rPr>
                            </m:ctrlPr>
                          </m:sSubPr>
                          <m:e>
                            <m:r>
                              <a:rPr lang="uk-UA" i="1">
                                <a:effectLst/>
                                <a:latin typeface="Cambria Math" panose="02040503050406030204" pitchFamily="18" charset="0"/>
                                <a:ea typeface="Times New Roman Bold+FPEF"/>
                                <a:cs typeface="Times New Roman" panose="02020603050405020304" pitchFamily="18" charset="0"/>
                              </a:rPr>
                              <m:t>В</m:t>
                            </m:r>
                          </m:e>
                          <m:sub>
                            <m:r>
                              <a:rPr lang="uk-UA" i="1">
                                <a:effectLst/>
                                <a:latin typeface="Cambria Math" panose="02040503050406030204" pitchFamily="18" charset="0"/>
                                <a:ea typeface="Times New Roman Bold+FPEF"/>
                                <a:cs typeface="Times New Roman" panose="02020603050405020304" pitchFamily="18" charset="0"/>
                              </a:rPr>
                              <m:t>ОФ відн</m:t>
                            </m:r>
                          </m:sub>
                        </m:sSub>
                      </m:num>
                      <m:den>
                        <m:sSub>
                          <m:sSubPr>
                            <m:ctrlPr>
                              <a:rPr lang="uk-UA" i="1">
                                <a:effectLst/>
                                <a:latin typeface="Cambria Math" panose="02040503050406030204" pitchFamily="18" charset="0"/>
                                <a:ea typeface="Times New Roman Bold+FPEF"/>
                                <a:cs typeface="Times New Roman" panose="02020603050405020304" pitchFamily="18" charset="0"/>
                              </a:rPr>
                            </m:ctrlPr>
                          </m:sSubPr>
                          <m:e>
                            <m:r>
                              <a:rPr lang="uk-UA" i="1">
                                <a:effectLst/>
                                <a:latin typeface="Cambria Math" panose="02040503050406030204" pitchFamily="18" charset="0"/>
                                <a:ea typeface="Times New Roman Bold+FPEF"/>
                                <a:cs typeface="Times New Roman" panose="02020603050405020304" pitchFamily="18" charset="0"/>
                              </a:rPr>
                              <m:t>В</m:t>
                            </m:r>
                          </m:e>
                          <m:sub>
                            <m:r>
                              <a:rPr lang="uk-UA" i="1">
                                <a:effectLst/>
                                <a:latin typeface="Cambria Math" panose="02040503050406030204" pitchFamily="18" charset="0"/>
                                <a:ea typeface="Times New Roman Bold+FPEF"/>
                                <a:cs typeface="Times New Roman" panose="02020603050405020304" pitchFamily="18" charset="0"/>
                              </a:rPr>
                              <m:t>ОФ поч</m:t>
                            </m:r>
                          </m:sub>
                        </m:sSub>
                      </m:den>
                    </m:f>
                    <m:r>
                      <a:rPr lang="uk-UA" i="1">
                        <a:effectLst/>
                        <a:latin typeface="Cambria Math" panose="02040503050406030204" pitchFamily="18" charset="0"/>
                        <a:ea typeface="Times New Roman Bold+FPEF"/>
                        <a:cs typeface="Times New Roman" panose="02020603050405020304" pitchFamily="18" charset="0"/>
                      </a:rPr>
                      <m:t>,</m:t>
                    </m:r>
                  </m:oMath>
                </a14:m>
                <a:r>
                  <a:rPr lang="uk-UA" dirty="0">
                    <a:effectLst/>
                    <a:latin typeface="Times New Roman" panose="02020603050405020304" pitchFamily="18" charset="0"/>
                    <a:ea typeface="Times New Roman Bold+FPEF"/>
                    <a:cs typeface="Times New Roman" panose="02020603050405020304" pitchFamily="18" charset="0"/>
                  </a:rPr>
                  <a:t>					(1.6)</a:t>
                </a:r>
                <a:endParaRPr lang="uk-UA"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nSpc>
                    <a:spcPct val="107000"/>
                  </a:lnSpc>
                  <a:spcAft>
                    <a:spcPts val="0"/>
                  </a:spcAft>
                </a:pPr>
                <a14:m>
                  <m:oMath xmlns:m="http://schemas.openxmlformats.org/officeDocument/2006/math">
                    <m:sSub>
                      <m:sSubPr>
                        <m:ctrlPr>
                          <a:rPr lang="uk-UA" i="1">
                            <a:effectLst/>
                            <a:latin typeface="Cambria Math" panose="02040503050406030204" pitchFamily="18" charset="0"/>
                            <a:ea typeface="Times New Roman Bold+FPEF"/>
                            <a:cs typeface="Times New Roman" panose="02020603050405020304" pitchFamily="18" charset="0"/>
                          </a:rPr>
                        </m:ctrlPr>
                      </m:sSubPr>
                      <m:e>
                        <m:r>
                          <a:rPr lang="uk-UA" i="1">
                            <a:effectLst/>
                            <a:latin typeface="Cambria Math" panose="02040503050406030204" pitchFamily="18" charset="0"/>
                            <a:ea typeface="Times New Roman Bold+FPEF"/>
                            <a:cs typeface="Times New Roman" panose="02020603050405020304" pitchFamily="18" charset="0"/>
                          </a:rPr>
                          <m:t>В</m:t>
                        </m:r>
                      </m:e>
                      <m:sub>
                        <m:r>
                          <a:rPr lang="uk-UA" i="1">
                            <a:effectLst/>
                            <a:latin typeface="Cambria Math" panose="02040503050406030204" pitchFamily="18" charset="0"/>
                            <a:ea typeface="Times New Roman Bold+FPEF"/>
                            <a:cs typeface="Times New Roman" panose="02020603050405020304" pitchFamily="18" charset="0"/>
                          </a:rPr>
                          <m:t>ОФ відн</m:t>
                        </m:r>
                      </m:sub>
                    </m:sSub>
                  </m:oMath>
                </a14:m>
                <a:r>
                  <a:rPr lang="uk-UA" b="1" dirty="0">
                    <a:effectLst/>
                    <a:latin typeface="Times New Roman" panose="02020603050405020304" pitchFamily="18" charset="0"/>
                    <a:ea typeface="Times New Roman Bold+FPEF"/>
                    <a:cs typeface="Times New Roman" panose="02020603050405020304" pitchFamily="18" charset="0"/>
                  </a:rPr>
                  <a:t> </a:t>
                </a:r>
                <a:r>
                  <a:rPr lang="uk-UA" dirty="0">
                    <a:effectLst/>
                    <a:latin typeface="Times New Roman" panose="02020603050405020304" pitchFamily="18" charset="0"/>
                    <a:ea typeface="Times New Roman Bold+FPEF"/>
                    <a:cs typeface="Times New Roman" panose="02020603050405020304" pitchFamily="18" charset="0"/>
                  </a:rPr>
                  <a:t>– відновна вартість основних фондів;</a:t>
                </a:r>
                <a:endParaRPr lang="uk-UA"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nSpc>
                    <a:spcPct val="107000"/>
                  </a:lnSpc>
                  <a:spcAft>
                    <a:spcPts val="0"/>
                  </a:spcAft>
                </a:pPr>
                <a:r>
                  <a:rPr lang="uk-UA" dirty="0">
                    <a:effectLst/>
                    <a:latin typeface="Times New Roman" panose="02020603050405020304" pitchFamily="18" charset="0"/>
                    <a:ea typeface="Calibri" panose="020F0502020204030204" pitchFamily="34" charset="0"/>
                    <a:cs typeface="Times New Roman" panose="02020603050405020304" pitchFamily="18" charset="0"/>
                  </a:rPr>
                  <a:t>В</a:t>
                </a:r>
                <a:r>
                  <a:rPr lang="uk-UA" baseline="-25000" dirty="0">
                    <a:effectLst/>
                    <a:latin typeface="Times New Roman" panose="02020603050405020304" pitchFamily="18" charset="0"/>
                    <a:ea typeface="Calibri" panose="020F0502020204030204" pitchFamily="34" charset="0"/>
                    <a:cs typeface="Times New Roman" panose="02020603050405020304" pitchFamily="18" charset="0"/>
                  </a:rPr>
                  <a:t>ОФ </a:t>
                </a:r>
                <a:r>
                  <a:rPr lang="uk-UA" baseline="-25000" dirty="0" err="1">
                    <a:effectLst/>
                    <a:latin typeface="Times New Roman" panose="02020603050405020304" pitchFamily="18" charset="0"/>
                    <a:ea typeface="Calibri" panose="020F0502020204030204" pitchFamily="34" charset="0"/>
                    <a:cs typeface="Times New Roman" panose="02020603050405020304" pitchFamily="18" charset="0"/>
                  </a:rPr>
                  <a:t>поч</a:t>
                </a:r>
                <a:r>
                  <a:rPr lang="uk-UA" b="1" dirty="0">
                    <a:effectLst/>
                    <a:latin typeface="Times New Roman" panose="02020603050405020304" pitchFamily="18" charset="0"/>
                    <a:ea typeface="Times New Roman Bold+FPEF"/>
                    <a:cs typeface="Times New Roman" panose="02020603050405020304" pitchFamily="18" charset="0"/>
                  </a:rPr>
                  <a:t> </a:t>
                </a:r>
                <a:r>
                  <a:rPr lang="uk-UA" dirty="0">
                    <a:effectLst/>
                    <a:latin typeface="Times New Roman" panose="02020603050405020304" pitchFamily="18" charset="0"/>
                    <a:ea typeface="Times New Roman Bold+FPEF"/>
                    <a:cs typeface="Times New Roman" panose="02020603050405020304" pitchFamily="18" charset="0"/>
                  </a:rPr>
                  <a:t>– початкова вартість основних фондів</a:t>
                </a:r>
                <a:r>
                  <a:rPr lang="uk-UA" dirty="0" smtClean="0">
                    <a:effectLst/>
                    <a:latin typeface="Times New Roman" panose="02020603050405020304" pitchFamily="18" charset="0"/>
                    <a:ea typeface="Times New Roman Bold+FPEF"/>
                    <a:cs typeface="Times New Roman" panose="02020603050405020304" pitchFamily="18" charset="0"/>
                  </a:rPr>
                  <a:t>.</a:t>
                </a:r>
                <a:endParaRPr lang="uk-UA"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2" name="Прямоугольник 1"/>
              <p:cNvSpPr>
                <a:spLocks noRot="1" noChangeAspect="1" noMove="1" noResize="1" noEditPoints="1" noAdjustHandles="1" noChangeArrowheads="1" noChangeShapeType="1" noTextEdit="1"/>
              </p:cNvSpPr>
              <p:nvPr/>
            </p:nvSpPr>
            <p:spPr>
              <a:xfrm>
                <a:off x="225288" y="304800"/>
                <a:ext cx="11847443" cy="5372817"/>
              </a:xfrm>
              <a:prstGeom prst="rect">
                <a:avLst/>
              </a:prstGeom>
              <a:blipFill rotWithShape="0">
                <a:blip r:embed="rId2"/>
                <a:stretch>
                  <a:fillRect l="-463" t="-227" r="-412" b="-568"/>
                </a:stretch>
              </a:blipFill>
            </p:spPr>
            <p:txBody>
              <a:bodyPr/>
              <a:lstStyle/>
              <a:p>
                <a:r>
                  <a:rPr lang="uk-UA">
                    <a:noFill/>
                  </a:rPr>
                  <a:t> </a:t>
                </a:r>
              </a:p>
            </p:txBody>
          </p:sp>
        </mc:Fallback>
      </mc:AlternateContent>
    </p:spTree>
    <p:extLst>
      <p:ext uri="{BB962C8B-B14F-4D97-AF65-F5344CB8AC3E}">
        <p14:creationId xmlns:p14="http://schemas.microsoft.com/office/powerpoint/2010/main" val="195151003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TotalTime>
  <Words>1718</Words>
  <Application>Microsoft Office PowerPoint</Application>
  <PresentationFormat>Широкоэкранный</PresentationFormat>
  <Paragraphs>246</Paragraphs>
  <Slides>16</Slides>
  <Notes>0</Notes>
  <HiddenSlides>0</HiddenSlides>
  <MMClips>0</MMClips>
  <ScaleCrop>false</ScaleCrop>
  <HeadingPairs>
    <vt:vector size="8" baseType="variant">
      <vt:variant>
        <vt:lpstr>Использованные шрифты</vt:lpstr>
      </vt:variant>
      <vt:variant>
        <vt:i4>10</vt:i4>
      </vt:variant>
      <vt:variant>
        <vt:lpstr>Тема</vt:lpstr>
      </vt:variant>
      <vt:variant>
        <vt:i4>1</vt:i4>
      </vt:variant>
      <vt:variant>
        <vt:lpstr>Внедренные серверы OLE</vt:lpstr>
      </vt:variant>
      <vt:variant>
        <vt:i4>1</vt:i4>
      </vt:variant>
      <vt:variant>
        <vt:lpstr>Заголовки слайдов</vt:lpstr>
      </vt:variant>
      <vt:variant>
        <vt:i4>16</vt:i4>
      </vt:variant>
    </vt:vector>
  </HeadingPairs>
  <TitlesOfParts>
    <vt:vector size="28" baseType="lpstr">
      <vt:lpstr>Arial</vt:lpstr>
      <vt:lpstr>Calibri</vt:lpstr>
      <vt:lpstr>Calibri Light</vt:lpstr>
      <vt:lpstr>Cambria Math</vt:lpstr>
      <vt:lpstr>Symbol</vt:lpstr>
      <vt:lpstr>SymbolMT</vt:lpstr>
      <vt:lpstr>Times New Roman</vt:lpstr>
      <vt:lpstr>Times New Roman Bold+FPEF</vt:lpstr>
      <vt:lpstr>TimesNewRomanPS-ItalicMT</vt:lpstr>
      <vt:lpstr>TimesNewRomanPSMT</vt:lpstr>
      <vt:lpstr>Тема Office</vt:lpstr>
      <vt:lpstr>Visio</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Olga Andrus</dc:creator>
  <cp:lastModifiedBy>Olga Andrus</cp:lastModifiedBy>
  <cp:revision>16</cp:revision>
  <dcterms:created xsi:type="dcterms:W3CDTF">2021-08-29T08:38:41Z</dcterms:created>
  <dcterms:modified xsi:type="dcterms:W3CDTF">2021-08-29T14:45:59Z</dcterms:modified>
</cp:coreProperties>
</file>