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8288000" cy="10287000"/>
  <p:notesSz cx="6858000" cy="9144000"/>
  <p:embeddedFontLst>
    <p:embeddedFont>
      <p:font typeface="Be Vietnam Ultra-Bold" charset="1" panose="00000900000000000000"/>
      <p:regular r:id="rId15"/>
    </p:embeddedFont>
    <p:embeddedFont>
      <p:font typeface="Be Vietnam" charset="1" panose="00000500000000000000"/>
      <p:regular r:id="rId16"/>
    </p:embeddedFont>
    <p:embeddedFont>
      <p:font typeface="Arial Bold" charset="1" panose="020B0802020202020204"/>
      <p:regular r:id="rId17"/>
    </p:embeddedFont>
    <p:embeddedFont>
      <p:font typeface="Arial" charset="1" panose="020B0502020202020204"/>
      <p:regular r:id="rId18"/>
    </p:embeddedFont>
    <p:embeddedFont>
      <p:font typeface="Be Vietnam Italics" charset="1" panose="00000500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0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svg" Type="http://schemas.openxmlformats.org/officeDocument/2006/relationships/image"/><Relationship Id="rId4" Target="../media/image23.jpeg" Type="http://schemas.openxmlformats.org/officeDocument/2006/relationships/image"/><Relationship Id="rId5" Target="../media/image24.png" Type="http://schemas.openxmlformats.org/officeDocument/2006/relationships/image"/><Relationship Id="rId6" Target="../media/image25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svg" Type="http://schemas.openxmlformats.org/officeDocument/2006/relationships/image"/><Relationship Id="rId4" Target="../media/image28.png" Type="http://schemas.openxmlformats.org/officeDocument/2006/relationships/image"/><Relationship Id="rId5" Target="../media/image29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png" Type="http://schemas.openxmlformats.org/officeDocument/2006/relationships/image"/><Relationship Id="rId4" Target="../media/image32.jpeg" Type="http://schemas.openxmlformats.org/officeDocument/2006/relationships/image"/><Relationship Id="rId5" Target="../media/image33.png" Type="http://schemas.openxmlformats.org/officeDocument/2006/relationships/image"/><Relationship Id="rId6" Target="../media/image34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3.png" Type="http://schemas.openxmlformats.org/officeDocument/2006/relationships/image"/><Relationship Id="rId11" Target="../media/image44.svg" Type="http://schemas.openxmlformats.org/officeDocument/2006/relationships/image"/><Relationship Id="rId12" Target="../media/image45.png" Type="http://schemas.openxmlformats.org/officeDocument/2006/relationships/image"/><Relationship Id="rId13" Target="../media/image46.svg" Type="http://schemas.openxmlformats.org/officeDocument/2006/relationships/image"/><Relationship Id="rId14" Target="../media/image47.png" Type="http://schemas.openxmlformats.org/officeDocument/2006/relationships/image"/><Relationship Id="rId15" Target="../media/image48.svg" Type="http://schemas.openxmlformats.org/officeDocument/2006/relationships/image"/><Relationship Id="rId16" Target="../media/image49.png" Type="http://schemas.openxmlformats.org/officeDocument/2006/relationships/image"/><Relationship Id="rId17" Target="../media/image50.svg" Type="http://schemas.openxmlformats.org/officeDocument/2006/relationships/image"/><Relationship Id="rId18" Target="../media/image51.png" Type="http://schemas.openxmlformats.org/officeDocument/2006/relationships/image"/><Relationship Id="rId19" Target="../media/image52.svg" Type="http://schemas.openxmlformats.org/officeDocument/2006/relationships/image"/><Relationship Id="rId2" Target="../media/image35.png" Type="http://schemas.openxmlformats.org/officeDocument/2006/relationships/image"/><Relationship Id="rId20" Target="../media/image53.png" Type="http://schemas.openxmlformats.org/officeDocument/2006/relationships/image"/><Relationship Id="rId21" Target="../media/image54.svg" Type="http://schemas.openxmlformats.org/officeDocument/2006/relationships/image"/><Relationship Id="rId22" Target="../media/image55.png" Type="http://schemas.openxmlformats.org/officeDocument/2006/relationships/image"/><Relationship Id="rId23" Target="../media/image56.svg" Type="http://schemas.openxmlformats.org/officeDocument/2006/relationships/image"/><Relationship Id="rId24" Target="../media/image57.png" Type="http://schemas.openxmlformats.org/officeDocument/2006/relationships/image"/><Relationship Id="rId25" Target="../media/image58.svg" Type="http://schemas.openxmlformats.org/officeDocument/2006/relationships/image"/><Relationship Id="rId26" Target="../media/image59.png" Type="http://schemas.openxmlformats.org/officeDocument/2006/relationships/image"/><Relationship Id="rId27" Target="../media/image60.svg" Type="http://schemas.openxmlformats.org/officeDocument/2006/relationships/image"/><Relationship Id="rId28" Target="../media/image61.png" Type="http://schemas.openxmlformats.org/officeDocument/2006/relationships/image"/><Relationship Id="rId29" Target="../media/image62.svg" Type="http://schemas.openxmlformats.org/officeDocument/2006/relationships/image"/><Relationship Id="rId3" Target="../media/image36.svg" Type="http://schemas.openxmlformats.org/officeDocument/2006/relationships/image"/><Relationship Id="rId30" Target="../media/image63.png" Type="http://schemas.openxmlformats.org/officeDocument/2006/relationships/image"/><Relationship Id="rId31" Target="../media/image64.svg" Type="http://schemas.openxmlformats.org/officeDocument/2006/relationships/image"/><Relationship Id="rId32" Target="../media/image65.png" Type="http://schemas.openxmlformats.org/officeDocument/2006/relationships/image"/><Relationship Id="rId33" Target="../media/image66.svg" Type="http://schemas.openxmlformats.org/officeDocument/2006/relationships/image"/><Relationship Id="rId34" Target="../media/image67.png" Type="http://schemas.openxmlformats.org/officeDocument/2006/relationships/image"/><Relationship Id="rId35" Target="../media/image68.svg" Type="http://schemas.openxmlformats.org/officeDocument/2006/relationships/image"/><Relationship Id="rId36" Target="../media/image69.png" Type="http://schemas.openxmlformats.org/officeDocument/2006/relationships/image"/><Relationship Id="rId37" Target="../media/image70.svg" Type="http://schemas.openxmlformats.org/officeDocument/2006/relationships/image"/><Relationship Id="rId38" Target="../media/image71.png" Type="http://schemas.openxmlformats.org/officeDocument/2006/relationships/image"/><Relationship Id="rId39" Target="../media/image72.svg" Type="http://schemas.openxmlformats.org/officeDocument/2006/relationships/image"/><Relationship Id="rId4" Target="../media/image37.png" Type="http://schemas.openxmlformats.org/officeDocument/2006/relationships/image"/><Relationship Id="rId40" Target="../media/image73.png" Type="http://schemas.openxmlformats.org/officeDocument/2006/relationships/image"/><Relationship Id="rId41" Target="../media/image74.svg" Type="http://schemas.openxmlformats.org/officeDocument/2006/relationships/image"/><Relationship Id="rId42" Target="../media/image75.png" Type="http://schemas.openxmlformats.org/officeDocument/2006/relationships/image"/><Relationship Id="rId43" Target="../media/image76.svg" Type="http://schemas.openxmlformats.org/officeDocument/2006/relationships/image"/><Relationship Id="rId44" Target="../media/image77.png" Type="http://schemas.openxmlformats.org/officeDocument/2006/relationships/image"/><Relationship Id="rId45" Target="../media/image78.svg" Type="http://schemas.openxmlformats.org/officeDocument/2006/relationships/image"/><Relationship Id="rId46" Target="../media/image79.png" Type="http://schemas.openxmlformats.org/officeDocument/2006/relationships/image"/><Relationship Id="rId47" Target="../media/image80.svg" Type="http://schemas.openxmlformats.org/officeDocument/2006/relationships/image"/><Relationship Id="rId48" Target="../media/image81.png" Type="http://schemas.openxmlformats.org/officeDocument/2006/relationships/image"/><Relationship Id="rId49" Target="../media/image82.svg" Type="http://schemas.openxmlformats.org/officeDocument/2006/relationships/image"/><Relationship Id="rId5" Target="../media/image38.svg" Type="http://schemas.openxmlformats.org/officeDocument/2006/relationships/image"/><Relationship Id="rId50" Target="../media/image83.png" Type="http://schemas.openxmlformats.org/officeDocument/2006/relationships/image"/><Relationship Id="rId51" Target="../media/image84.svg" Type="http://schemas.openxmlformats.org/officeDocument/2006/relationships/image"/><Relationship Id="rId6" Target="../media/image39.png" Type="http://schemas.openxmlformats.org/officeDocument/2006/relationships/image"/><Relationship Id="rId7" Target="../media/image40.svg" Type="http://schemas.openxmlformats.org/officeDocument/2006/relationships/image"/><Relationship Id="rId8" Target="../media/image41.png" Type="http://schemas.openxmlformats.org/officeDocument/2006/relationships/image"/><Relationship Id="rId9" Target="../media/image42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5.jpeg" Type="http://schemas.openxmlformats.org/officeDocument/2006/relationships/image"/><Relationship Id="rId3" Target="../media/image86.jpeg" Type="http://schemas.openxmlformats.org/officeDocument/2006/relationships/image"/><Relationship Id="rId4" Target="../media/image87.jpeg" Type="http://schemas.openxmlformats.org/officeDocument/2006/relationships/image"/><Relationship Id="rId5" Target="../media/image88.jpeg" Type="http://schemas.openxmlformats.org/officeDocument/2006/relationships/image"/><Relationship Id="rId6" Target="../media/image89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-219442" y="1660711"/>
            <a:ext cx="18726885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true" flipV="false" rot="147147">
            <a:off x="5738412" y="-1032628"/>
            <a:ext cx="4605108" cy="5343480"/>
          </a:xfrm>
          <a:custGeom>
            <a:avLst/>
            <a:gdLst/>
            <a:ahLst/>
            <a:cxnLst/>
            <a:rect r="r" b="b" t="t" l="l"/>
            <a:pathLst>
              <a:path h="5343480" w="4605108">
                <a:moveTo>
                  <a:pt x="4605108" y="0"/>
                </a:moveTo>
                <a:lnTo>
                  <a:pt x="0" y="0"/>
                </a:lnTo>
                <a:lnTo>
                  <a:pt x="0" y="5343480"/>
                </a:lnTo>
                <a:lnTo>
                  <a:pt x="4605108" y="5343480"/>
                </a:lnTo>
                <a:lnTo>
                  <a:pt x="46051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006137" y="0"/>
            <a:ext cx="8281863" cy="10287000"/>
          </a:xfrm>
          <a:custGeom>
            <a:avLst/>
            <a:gdLst/>
            <a:ahLst/>
            <a:cxnLst/>
            <a:rect r="r" b="b" t="t" l="l"/>
            <a:pathLst>
              <a:path h="10287000" w="8281863">
                <a:moveTo>
                  <a:pt x="0" y="0"/>
                </a:moveTo>
                <a:lnTo>
                  <a:pt x="8281863" y="0"/>
                </a:lnTo>
                <a:lnTo>
                  <a:pt x="8281863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4079" t="-52635" r="-26007" b="-28611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028700" y="518113"/>
            <a:ext cx="3230064" cy="641536"/>
            <a:chOff x="0" y="0"/>
            <a:chExt cx="4306752" cy="855382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1080299" y="108193"/>
              <a:ext cx="3226453" cy="4942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801"/>
                </a:lnSpc>
              </a:pPr>
              <a:r>
                <a:rPr lang="en-US" sz="2501">
                  <a:solidFill>
                    <a:srgbClr val="191919"/>
                  </a:solidFill>
                  <a:latin typeface="Be Vietnam Ultra-Bold"/>
                </a:rPr>
                <a:t>KPI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30963" cy="855382"/>
            </a:xfrm>
            <a:custGeom>
              <a:avLst/>
              <a:gdLst/>
              <a:ahLst/>
              <a:cxnLst/>
              <a:rect r="r" b="b" t="t" l="l"/>
              <a:pathLst>
                <a:path h="855382" w="730963">
                  <a:moveTo>
                    <a:pt x="0" y="0"/>
                  </a:moveTo>
                  <a:lnTo>
                    <a:pt x="730963" y="0"/>
                  </a:lnTo>
                  <a:lnTo>
                    <a:pt x="730963" y="855382"/>
                  </a:lnTo>
                  <a:lnTo>
                    <a:pt x="0" y="8553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2522196">
            <a:off x="2448005" y="3555256"/>
            <a:ext cx="5489468" cy="5229966"/>
          </a:xfrm>
          <a:custGeom>
            <a:avLst/>
            <a:gdLst/>
            <a:ahLst/>
            <a:cxnLst/>
            <a:rect r="r" b="b" t="t" l="l"/>
            <a:pathLst>
              <a:path h="5229966" w="5489468">
                <a:moveTo>
                  <a:pt x="0" y="0"/>
                </a:moveTo>
                <a:lnTo>
                  <a:pt x="5489467" y="0"/>
                </a:lnTo>
                <a:lnTo>
                  <a:pt x="5489467" y="5229965"/>
                </a:lnTo>
                <a:lnTo>
                  <a:pt x="0" y="522996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58475" y="8827868"/>
            <a:ext cx="8072748" cy="4304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75"/>
              </a:lnSpc>
            </a:pPr>
            <a:r>
              <a:rPr lang="en-US" sz="2553" u="sng">
                <a:solidFill>
                  <a:srgbClr val="191919"/>
                </a:solidFill>
                <a:latin typeface="Be Vietnam"/>
              </a:rPr>
              <a:t>Yuliia Haidenko; Oksana Serheieva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58475" y="3478942"/>
            <a:ext cx="8535141" cy="21105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43"/>
              </a:lnSpc>
              <a:spcBef>
                <a:spcPct val="0"/>
              </a:spcBef>
            </a:pPr>
            <a:r>
              <a:rPr lang="en-US" sz="6913">
                <a:solidFill>
                  <a:srgbClr val="191919"/>
                </a:solidFill>
                <a:latin typeface="Arial Bold"/>
              </a:rPr>
              <a:t>GIVING EFFECTIVE </a:t>
            </a:r>
          </a:p>
          <a:p>
            <a:pPr algn="ctr">
              <a:lnSpc>
                <a:spcPts val="7743"/>
              </a:lnSpc>
              <a:spcBef>
                <a:spcPct val="0"/>
              </a:spcBef>
            </a:pPr>
            <a:r>
              <a:rPr lang="en-US" sz="6913">
                <a:solidFill>
                  <a:srgbClr val="191919"/>
                </a:solidFill>
                <a:latin typeface="Arial Bold"/>
              </a:rPr>
              <a:t>FEEDBACK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782278">
            <a:off x="5859584" y="-380786"/>
            <a:ext cx="5686565" cy="5923505"/>
          </a:xfrm>
          <a:custGeom>
            <a:avLst/>
            <a:gdLst/>
            <a:ahLst/>
            <a:cxnLst/>
            <a:rect r="r" b="b" t="t" l="l"/>
            <a:pathLst>
              <a:path h="5923505" w="5686565">
                <a:moveTo>
                  <a:pt x="0" y="0"/>
                </a:moveTo>
                <a:lnTo>
                  <a:pt x="5686565" y="0"/>
                </a:lnTo>
                <a:lnTo>
                  <a:pt x="5686565" y="5923505"/>
                </a:lnTo>
                <a:lnTo>
                  <a:pt x="0" y="59235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362447" y="1203362"/>
            <a:ext cx="9563106" cy="1514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999"/>
              </a:lnSpc>
              <a:spcBef>
                <a:spcPct val="0"/>
              </a:spcBef>
            </a:pPr>
            <a:r>
              <a:rPr lang="en-US" sz="9999">
                <a:solidFill>
                  <a:srgbClr val="191919"/>
                </a:solidFill>
                <a:latin typeface="Be Vietnam Ultra-Bold"/>
              </a:rPr>
              <a:t>AGENDA</a:t>
            </a:r>
          </a:p>
        </p:txBody>
      </p:sp>
      <p:sp>
        <p:nvSpPr>
          <p:cNvPr name="AutoShape 4" id="4"/>
          <p:cNvSpPr/>
          <p:nvPr/>
        </p:nvSpPr>
        <p:spPr>
          <a:xfrm rot="0">
            <a:off x="-219442" y="4308512"/>
            <a:ext cx="18726885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rot="0">
            <a:off x="-219442" y="5824268"/>
            <a:ext cx="18726885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rot="0">
            <a:off x="-219442" y="7340024"/>
            <a:ext cx="18726885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5579511" y="6411643"/>
            <a:ext cx="1679789" cy="1545405"/>
          </a:xfrm>
          <a:custGeom>
            <a:avLst/>
            <a:gdLst/>
            <a:ahLst/>
            <a:cxnLst/>
            <a:rect r="r" b="b" t="t" l="l"/>
            <a:pathLst>
              <a:path h="1545405" w="1679789">
                <a:moveTo>
                  <a:pt x="0" y="0"/>
                </a:moveTo>
                <a:lnTo>
                  <a:pt x="1679789" y="0"/>
                </a:lnTo>
                <a:lnTo>
                  <a:pt x="1679789" y="1545405"/>
                </a:lnTo>
                <a:lnTo>
                  <a:pt x="0" y="15454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8" id="8"/>
          <p:cNvSpPr/>
          <p:nvPr/>
        </p:nvSpPr>
        <p:spPr>
          <a:xfrm rot="0">
            <a:off x="-219442" y="8855780"/>
            <a:ext cx="18726885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9" id="9"/>
          <p:cNvSpPr txBox="true"/>
          <p:nvPr/>
        </p:nvSpPr>
        <p:spPr>
          <a:xfrm rot="0">
            <a:off x="11281328" y="4464049"/>
            <a:ext cx="5288450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191919"/>
                </a:solidFill>
                <a:latin typeface="Be Vietnam"/>
              </a:rPr>
              <a:t>T</a:t>
            </a:r>
            <a:r>
              <a:rPr lang="en-US" sz="3999">
                <a:solidFill>
                  <a:srgbClr val="191919"/>
                </a:solidFill>
                <a:latin typeface="Be Vietnam"/>
              </a:rPr>
              <a:t>ypes of a</a:t>
            </a:r>
            <a:r>
              <a:rPr lang="en-US" sz="3999">
                <a:solidFill>
                  <a:srgbClr val="191919"/>
                </a:solidFill>
                <a:latin typeface="Be Vietnam"/>
              </a:rPr>
              <a:t>ssessment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248932" y="7724839"/>
            <a:ext cx="954591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191919"/>
                </a:solidFill>
                <a:latin typeface="Be Vietnam"/>
              </a:rPr>
              <a:t>B</a:t>
            </a:r>
            <a:r>
              <a:rPr lang="en-US" sz="3999">
                <a:solidFill>
                  <a:srgbClr val="191919"/>
                </a:solidFill>
                <a:latin typeface="Be Vietnam"/>
              </a:rPr>
              <a:t>enefits of giving feedback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-3019814">
            <a:off x="759145" y="6744605"/>
            <a:ext cx="847982" cy="932781"/>
          </a:xfrm>
          <a:custGeom>
            <a:avLst/>
            <a:gdLst/>
            <a:ahLst/>
            <a:cxnLst/>
            <a:rect r="r" b="b" t="t" l="l"/>
            <a:pathLst>
              <a:path h="932781" w="847982">
                <a:moveTo>
                  <a:pt x="0" y="0"/>
                </a:moveTo>
                <a:lnTo>
                  <a:pt x="847983" y="0"/>
                </a:lnTo>
                <a:lnTo>
                  <a:pt x="847983" y="932781"/>
                </a:lnTo>
                <a:lnTo>
                  <a:pt x="0" y="93278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812794" y="4520565"/>
            <a:ext cx="723325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191919"/>
                </a:solidFill>
                <a:latin typeface="Be Vietnam"/>
              </a:rPr>
              <a:t>W</a:t>
            </a:r>
            <a:r>
              <a:rPr lang="en-US" sz="3999">
                <a:solidFill>
                  <a:srgbClr val="191919"/>
                </a:solidFill>
                <a:latin typeface="Be Vietnam"/>
              </a:rPr>
              <a:t>ays of giving feedback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429422" y="6033818"/>
            <a:ext cx="954591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191919"/>
                </a:solidFill>
                <a:latin typeface="Be Vietnam"/>
              </a:rPr>
              <a:t>Ways of responding to the feedback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9DD9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821473" y="1028700"/>
            <a:ext cx="548222" cy="641536"/>
          </a:xfrm>
          <a:custGeom>
            <a:avLst/>
            <a:gdLst/>
            <a:ahLst/>
            <a:cxnLst/>
            <a:rect r="r" b="b" t="t" l="l"/>
            <a:pathLst>
              <a:path h="641536" w="548222">
                <a:moveTo>
                  <a:pt x="0" y="0"/>
                </a:moveTo>
                <a:lnTo>
                  <a:pt x="548222" y="0"/>
                </a:lnTo>
                <a:lnTo>
                  <a:pt x="548222" y="641536"/>
                </a:lnTo>
                <a:lnTo>
                  <a:pt x="0" y="6415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291934">
            <a:off x="-4127168" y="579504"/>
            <a:ext cx="11748906" cy="8800999"/>
          </a:xfrm>
          <a:custGeom>
            <a:avLst/>
            <a:gdLst/>
            <a:ahLst/>
            <a:cxnLst/>
            <a:rect r="r" b="b" t="t" l="l"/>
            <a:pathLst>
              <a:path h="8800999" w="11748906">
                <a:moveTo>
                  <a:pt x="0" y="0"/>
                </a:moveTo>
                <a:lnTo>
                  <a:pt x="11748906" y="0"/>
                </a:lnTo>
                <a:lnTo>
                  <a:pt x="11748906" y="8800999"/>
                </a:lnTo>
                <a:lnTo>
                  <a:pt x="0" y="88009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382022">
            <a:off x="15559541" y="-250419"/>
            <a:ext cx="3036354" cy="3883708"/>
          </a:xfrm>
          <a:custGeom>
            <a:avLst/>
            <a:gdLst/>
            <a:ahLst/>
            <a:cxnLst/>
            <a:rect r="r" b="b" t="t" l="l"/>
            <a:pathLst>
              <a:path h="3883708" w="3036354">
                <a:moveTo>
                  <a:pt x="0" y="0"/>
                </a:moveTo>
                <a:lnTo>
                  <a:pt x="3036354" y="0"/>
                </a:lnTo>
                <a:lnTo>
                  <a:pt x="3036354" y="3883709"/>
                </a:lnTo>
                <a:lnTo>
                  <a:pt x="0" y="388370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 rot="-5401591">
            <a:off x="1080212" y="5138735"/>
            <a:ext cx="10287001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357711" y="2884454"/>
            <a:ext cx="3637428" cy="4518092"/>
          </a:xfrm>
          <a:custGeom>
            <a:avLst/>
            <a:gdLst/>
            <a:ahLst/>
            <a:cxnLst/>
            <a:rect r="r" b="b" t="t" l="l"/>
            <a:pathLst>
              <a:path h="4518092" w="3637428">
                <a:moveTo>
                  <a:pt x="0" y="0"/>
                </a:moveTo>
                <a:lnTo>
                  <a:pt x="3637428" y="0"/>
                </a:lnTo>
                <a:lnTo>
                  <a:pt x="3637428" y="4518092"/>
                </a:lnTo>
                <a:lnTo>
                  <a:pt x="0" y="45180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10381" r="0" b="-10381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820550" y="3920096"/>
            <a:ext cx="10968683" cy="1460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191919"/>
                </a:solidFill>
                <a:latin typeface="Arial Bold"/>
              </a:rPr>
              <a:t>F</a:t>
            </a:r>
            <a:r>
              <a:rPr lang="en-US" sz="3999">
                <a:solidFill>
                  <a:srgbClr val="191919"/>
                </a:solidFill>
                <a:latin typeface="Arial Bold"/>
              </a:rPr>
              <a:t>eedback</a:t>
            </a:r>
            <a:r>
              <a:rPr lang="en-US" sz="3999">
                <a:solidFill>
                  <a:srgbClr val="191919"/>
                </a:solidFill>
                <a:latin typeface="Arial"/>
              </a:rPr>
              <a:t> is information a student receives after they have completed a piece of work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9DD9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523592" y="3977106"/>
            <a:ext cx="9735708" cy="45354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49"/>
              </a:lnSpc>
            </a:pPr>
          </a:p>
          <a:p>
            <a:pPr algn="l" marL="755644" indent="-377822" lvl="1">
              <a:lnSpc>
                <a:spcPts val="4024"/>
              </a:lnSpc>
              <a:buFont typeface="Arial"/>
              <a:buChar char="•"/>
            </a:pPr>
            <a:r>
              <a:rPr lang="en-US" sz="3499">
                <a:solidFill>
                  <a:srgbClr val="191919"/>
                </a:solidFill>
                <a:latin typeface="Arial"/>
              </a:rPr>
              <a:t>paper and online feedback;</a:t>
            </a:r>
          </a:p>
          <a:p>
            <a:pPr algn="l" marL="755644" indent="-377822" lvl="1">
              <a:lnSpc>
                <a:spcPts val="4024"/>
              </a:lnSpc>
              <a:buFont typeface="Arial"/>
              <a:buChar char="•"/>
            </a:pPr>
            <a:r>
              <a:rPr lang="en-US" sz="3499">
                <a:solidFill>
                  <a:srgbClr val="191919"/>
                </a:solidFill>
                <a:latin typeface="Arial"/>
              </a:rPr>
              <a:t>formal and informal feedback;</a:t>
            </a:r>
          </a:p>
          <a:p>
            <a:pPr algn="l" marL="755644" indent="-377822" lvl="1">
              <a:lnSpc>
                <a:spcPts val="4024"/>
              </a:lnSpc>
              <a:buFont typeface="Arial"/>
              <a:buChar char="•"/>
            </a:pPr>
            <a:r>
              <a:rPr lang="en-US" sz="3499">
                <a:solidFill>
                  <a:srgbClr val="191919"/>
                </a:solidFill>
                <a:latin typeface="Arial"/>
              </a:rPr>
              <a:t>written and spoken feedback;</a:t>
            </a:r>
          </a:p>
          <a:p>
            <a:pPr algn="l" marL="755644" indent="-377822" lvl="1">
              <a:lnSpc>
                <a:spcPts val="4024"/>
              </a:lnSpc>
              <a:buFont typeface="Arial"/>
              <a:buChar char="•"/>
            </a:pPr>
            <a:r>
              <a:rPr lang="en-US" sz="3499">
                <a:solidFill>
                  <a:srgbClr val="191919"/>
                </a:solidFill>
                <a:latin typeface="Arial"/>
              </a:rPr>
              <a:t>an overall comment and in-text comments on essays.</a:t>
            </a:r>
          </a:p>
          <a:p>
            <a:pPr algn="l" marL="755644" indent="-377822" lvl="1">
              <a:lnSpc>
                <a:spcPts val="4024"/>
              </a:lnSpc>
              <a:buFont typeface="Arial"/>
              <a:buChar char="•"/>
            </a:pPr>
            <a:r>
              <a:rPr lang="en-US" sz="3499">
                <a:solidFill>
                  <a:srgbClr val="191919"/>
                </a:solidFill>
                <a:latin typeface="Arial"/>
              </a:rPr>
              <a:t>overall feedback across modules where students can track their progress</a:t>
            </a:r>
          </a:p>
          <a:p>
            <a:pPr algn="l" marL="755644" indent="-377822" lvl="1">
              <a:lnSpc>
                <a:spcPts val="4024"/>
              </a:lnSpc>
              <a:buFont typeface="Arial"/>
              <a:buChar char="•"/>
            </a:pPr>
            <a:r>
              <a:rPr lang="en-US" sz="3499">
                <a:solidFill>
                  <a:srgbClr val="191919"/>
                </a:solidFill>
                <a:latin typeface="Arial"/>
              </a:rPr>
              <a:t>throughout the course</a:t>
            </a:r>
          </a:p>
        </p:txBody>
      </p:sp>
      <p:sp>
        <p:nvSpPr>
          <p:cNvPr name="Freeform 3" id="3"/>
          <p:cNvSpPr/>
          <p:nvPr/>
        </p:nvSpPr>
        <p:spPr>
          <a:xfrm flipH="false" flipV="true" rot="367916">
            <a:off x="-355121" y="183064"/>
            <a:ext cx="6272898" cy="7278679"/>
          </a:xfrm>
          <a:custGeom>
            <a:avLst/>
            <a:gdLst/>
            <a:ahLst/>
            <a:cxnLst/>
            <a:rect r="r" b="b" t="t" l="l"/>
            <a:pathLst>
              <a:path h="7278679" w="6272898">
                <a:moveTo>
                  <a:pt x="0" y="7278680"/>
                </a:moveTo>
                <a:lnTo>
                  <a:pt x="6272897" y="7278680"/>
                </a:lnTo>
                <a:lnTo>
                  <a:pt x="6272897" y="0"/>
                </a:lnTo>
                <a:lnTo>
                  <a:pt x="0" y="0"/>
                </a:lnTo>
                <a:lnTo>
                  <a:pt x="0" y="727868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4024731"/>
            <a:ext cx="5516296" cy="5233569"/>
          </a:xfrm>
          <a:custGeom>
            <a:avLst/>
            <a:gdLst/>
            <a:ahLst/>
            <a:cxnLst/>
            <a:rect r="r" b="b" t="t" l="l"/>
            <a:pathLst>
              <a:path h="5233569" w="5516296">
                <a:moveTo>
                  <a:pt x="0" y="0"/>
                </a:moveTo>
                <a:lnTo>
                  <a:pt x="5516296" y="0"/>
                </a:lnTo>
                <a:lnTo>
                  <a:pt x="5516296" y="5233569"/>
                </a:lnTo>
                <a:lnTo>
                  <a:pt x="0" y="52335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458" t="0" r="-1853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135508" y="674505"/>
            <a:ext cx="9123792" cy="3783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904"/>
              </a:lnSpc>
            </a:pPr>
            <a:r>
              <a:rPr lang="en-US" sz="8253">
                <a:solidFill>
                  <a:srgbClr val="191919"/>
                </a:solidFill>
                <a:latin typeface="Be Vietnam Ultra-Bold"/>
              </a:rPr>
              <a:t>Ways of giving feedback:</a:t>
            </a:r>
          </a:p>
          <a:p>
            <a:pPr algn="l">
              <a:lnSpc>
                <a:spcPts val="9904"/>
              </a:lnSpc>
            </a:pPr>
          </a:p>
        </p:txBody>
      </p:sp>
      <p:sp>
        <p:nvSpPr>
          <p:cNvPr name="AutoShape 6" id="6"/>
          <p:cNvSpPr/>
          <p:nvPr/>
        </p:nvSpPr>
        <p:spPr>
          <a:xfrm rot="0">
            <a:off x="-219442" y="3114302"/>
            <a:ext cx="18726885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-3508319">
            <a:off x="15078838" y="7760856"/>
            <a:ext cx="3620409" cy="3807313"/>
          </a:xfrm>
          <a:custGeom>
            <a:avLst/>
            <a:gdLst/>
            <a:ahLst/>
            <a:cxnLst/>
            <a:rect r="r" b="b" t="t" l="l"/>
            <a:pathLst>
              <a:path h="3807313" w="3620409">
                <a:moveTo>
                  <a:pt x="0" y="0"/>
                </a:moveTo>
                <a:lnTo>
                  <a:pt x="3620409" y="0"/>
                </a:lnTo>
                <a:lnTo>
                  <a:pt x="3620409" y="3807314"/>
                </a:lnTo>
                <a:lnTo>
                  <a:pt x="0" y="38073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9DD9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5400000">
            <a:off x="1944125" y="5124001"/>
            <a:ext cx="10257527" cy="0"/>
          </a:xfrm>
          <a:prstGeom prst="line">
            <a:avLst/>
          </a:prstGeom>
          <a:ln cap="rnd" w="9525">
            <a:solidFill>
              <a:srgbClr val="191919">
                <a:alpha val="2980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1028700" y="2328257"/>
            <a:ext cx="6493588" cy="5678919"/>
            <a:chOff x="0" y="0"/>
            <a:chExt cx="8658118" cy="757189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4351065"/>
              <a:ext cx="8658118" cy="32208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842"/>
                </a:lnSpc>
              </a:pPr>
              <a:r>
                <a:rPr lang="en-US" sz="3725">
                  <a:solidFill>
                    <a:srgbClr val="191919"/>
                  </a:solidFill>
                  <a:latin typeface="Be Vietnam Italics"/>
                </a:rPr>
                <a:t>These are sometimes referred to as assessment for learning and assessment of l</a:t>
              </a:r>
              <a:r>
                <a:rPr lang="en-US" sz="3725">
                  <a:solidFill>
                    <a:srgbClr val="191919"/>
                  </a:solidFill>
                  <a:latin typeface="Be Vietnam Italics"/>
                </a:rPr>
                <a:t>earning respectively.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0"/>
              <a:ext cx="8658118" cy="32746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9669"/>
                </a:lnSpc>
              </a:pPr>
              <a:r>
                <a:rPr lang="en-US" sz="8057">
                  <a:solidFill>
                    <a:srgbClr val="191919"/>
                  </a:solidFill>
                  <a:latin typeface="Be Vietnam Bold"/>
                </a:rPr>
                <a:t>Types of assessment</a:t>
              </a: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9979225" y="2753114"/>
            <a:ext cx="5097480" cy="1452221"/>
            <a:chOff x="0" y="0"/>
            <a:chExt cx="6796640" cy="193629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58842" cy="1936294"/>
            </a:xfrm>
            <a:custGeom>
              <a:avLst/>
              <a:gdLst/>
              <a:ahLst/>
              <a:cxnLst/>
              <a:rect r="r" b="b" t="t" l="l"/>
              <a:pathLst>
                <a:path h="1936294" w="1858842">
                  <a:moveTo>
                    <a:pt x="0" y="0"/>
                  </a:moveTo>
                  <a:lnTo>
                    <a:pt x="1858842" y="0"/>
                  </a:lnTo>
                  <a:lnTo>
                    <a:pt x="1858842" y="1936294"/>
                  </a:lnTo>
                  <a:lnTo>
                    <a:pt x="0" y="19362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418388" y="537085"/>
              <a:ext cx="1209485" cy="86212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5135"/>
                </a:lnSpc>
                <a:spcBef>
                  <a:spcPct val="0"/>
                </a:spcBef>
              </a:pPr>
              <a:r>
                <a:rPr lang="en-US" sz="4279">
                  <a:solidFill>
                    <a:srgbClr val="191919"/>
                  </a:solidFill>
                  <a:latin typeface="Be Vietnam Ultra-Bold"/>
                </a:rPr>
                <a:t>F 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2144647" y="136806"/>
              <a:ext cx="4651993" cy="159600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958"/>
                </a:lnSpc>
              </a:pPr>
              <a:r>
                <a:rPr lang="en-US" sz="3541">
                  <a:solidFill>
                    <a:srgbClr val="191919"/>
                  </a:solidFill>
                  <a:latin typeface="Be Vietnam"/>
                </a:rPr>
                <a:t>formative assessment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0132292" y="5549569"/>
            <a:ext cx="4584694" cy="1306133"/>
            <a:chOff x="0" y="0"/>
            <a:chExt cx="6112925" cy="1741511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671850" cy="1741511"/>
            </a:xfrm>
            <a:custGeom>
              <a:avLst/>
              <a:gdLst/>
              <a:ahLst/>
              <a:cxnLst/>
              <a:rect r="r" b="b" t="t" l="l"/>
              <a:pathLst>
                <a:path h="1741511" w="1671850">
                  <a:moveTo>
                    <a:pt x="0" y="0"/>
                  </a:moveTo>
                  <a:lnTo>
                    <a:pt x="1671850" y="0"/>
                  </a:lnTo>
                  <a:lnTo>
                    <a:pt x="1671850" y="1741511"/>
                  </a:lnTo>
                  <a:lnTo>
                    <a:pt x="0" y="17415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2" id="12"/>
            <p:cNvSpPr txBox="true"/>
            <p:nvPr/>
          </p:nvSpPr>
          <p:spPr>
            <a:xfrm rot="0">
              <a:off x="325730" y="483056"/>
              <a:ext cx="1087815" cy="77539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618"/>
                </a:lnSpc>
                <a:spcBef>
                  <a:spcPct val="0"/>
                </a:spcBef>
              </a:pPr>
              <a:r>
                <a:rPr lang="en-US" sz="3849">
                  <a:solidFill>
                    <a:srgbClr val="191919"/>
                  </a:solidFill>
                  <a:latin typeface="Be Vietnam Ultra-Bold"/>
                </a:rPr>
                <a:t>S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1928904" y="125861"/>
              <a:ext cx="4184021" cy="143263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459"/>
                </a:lnSpc>
              </a:pPr>
              <a:r>
                <a:rPr lang="en-US" sz="3185">
                  <a:solidFill>
                    <a:srgbClr val="191919"/>
                  </a:solidFill>
                  <a:latin typeface="Be Vietnam"/>
                </a:rPr>
                <a:t>summative assessment</a:t>
              </a:r>
            </a:p>
          </p:txBody>
        </p:sp>
      </p:grpSp>
      <p:sp>
        <p:nvSpPr>
          <p:cNvPr name="Freeform 14" id="14"/>
          <p:cNvSpPr/>
          <p:nvPr/>
        </p:nvSpPr>
        <p:spPr>
          <a:xfrm flipH="false" flipV="true" rot="0">
            <a:off x="15534141" y="7566432"/>
            <a:ext cx="911427" cy="162400"/>
          </a:xfrm>
          <a:custGeom>
            <a:avLst/>
            <a:gdLst/>
            <a:ahLst/>
            <a:cxnLst/>
            <a:rect r="r" b="b" t="t" l="l"/>
            <a:pathLst>
              <a:path h="162400" w="911427">
                <a:moveTo>
                  <a:pt x="0" y="162399"/>
                </a:moveTo>
                <a:lnTo>
                  <a:pt x="911427" y="162399"/>
                </a:lnTo>
                <a:lnTo>
                  <a:pt x="911427" y="0"/>
                </a:lnTo>
                <a:lnTo>
                  <a:pt x="0" y="0"/>
                </a:lnTo>
                <a:lnTo>
                  <a:pt x="0" y="162399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9DD9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968975" y="3782572"/>
            <a:ext cx="5837353" cy="2057336"/>
            <a:chOff x="0" y="0"/>
            <a:chExt cx="7783137" cy="2743115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0"/>
              <a:ext cx="7783137" cy="5842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480"/>
                </a:lnSpc>
                <a:spcBef>
                  <a:spcPct val="0"/>
                </a:spcBef>
              </a:pPr>
              <a:r>
                <a:rPr lang="en-US" sz="2900">
                  <a:solidFill>
                    <a:srgbClr val="191919"/>
                  </a:solidFill>
                  <a:latin typeface="Be Vietnam Ultra-Bold"/>
                </a:rPr>
                <a:t>Feedforward: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696722"/>
              <a:ext cx="7783137" cy="204639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80"/>
                </a:lnSpc>
              </a:pPr>
              <a:r>
                <a:rPr lang="en-US" sz="2200">
                  <a:solidFill>
                    <a:srgbClr val="191919"/>
                  </a:solidFill>
                  <a:latin typeface="Be Vietnam"/>
                </a:rPr>
                <a:t>apply comments and use feedback to inform future work;</a:t>
              </a:r>
            </a:p>
            <a:p>
              <a:pPr algn="l" marL="0" indent="0" lvl="0">
                <a:lnSpc>
                  <a:spcPts val="3080"/>
                </a:lnSpc>
                <a:spcBef>
                  <a:spcPct val="0"/>
                </a:spcBef>
              </a:pPr>
              <a:r>
                <a:rPr lang="en-US" sz="2200">
                  <a:solidFill>
                    <a:srgbClr val="191919"/>
                  </a:solidFill>
                  <a:latin typeface="Be Vietnam"/>
                </a:rPr>
                <a:t>check past feedback and don’t make the same mistakes.</a:t>
              </a:r>
            </a:p>
          </p:txBody>
        </p:sp>
      </p:grpSp>
      <p:pic>
        <p:nvPicPr>
          <p:cNvPr name="Picture 5" id="5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794391" y="3845549"/>
            <a:ext cx="2811709" cy="1640163"/>
          </a:xfrm>
          <a:prstGeom prst="rect">
            <a:avLst/>
          </a:prstGeom>
        </p:spPr>
      </p:pic>
      <p:sp>
        <p:nvSpPr>
          <p:cNvPr name="TextBox 6" id="6"/>
          <p:cNvSpPr txBox="true"/>
          <p:nvPr/>
        </p:nvSpPr>
        <p:spPr>
          <a:xfrm rot="0">
            <a:off x="1028700" y="1019175"/>
            <a:ext cx="10342486" cy="2295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00"/>
              </a:lnSpc>
            </a:pPr>
            <a:r>
              <a:rPr lang="en-US" sz="7500">
                <a:solidFill>
                  <a:srgbClr val="191919"/>
                </a:solidFill>
                <a:latin typeface="Be Vietnam Ultra-Bold"/>
              </a:rPr>
              <a:t>Ways of </a:t>
            </a:r>
            <a:r>
              <a:rPr lang="en-US" sz="7500">
                <a:solidFill>
                  <a:srgbClr val="191919"/>
                </a:solidFill>
                <a:latin typeface="Be Vietnam Ultra-Bold"/>
              </a:rPr>
              <a:t>responding to feedback</a:t>
            </a:r>
          </a:p>
        </p:txBody>
      </p:sp>
      <p:sp>
        <p:nvSpPr>
          <p:cNvPr name="AutoShape 7" id="7"/>
          <p:cNvSpPr/>
          <p:nvPr/>
        </p:nvSpPr>
        <p:spPr>
          <a:xfrm rot="-5400000">
            <a:off x="5564976" y="5138738"/>
            <a:ext cx="10502807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 rot="1454">
            <a:off x="-438885" y="3180910"/>
            <a:ext cx="11260027" cy="0"/>
          </a:xfrm>
          <a:prstGeom prst="line">
            <a:avLst/>
          </a:prstGeom>
          <a:ln cap="flat" w="9525">
            <a:solidFill>
              <a:srgbClr val="191919">
                <a:alpha val="17647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9" id="9"/>
          <p:cNvSpPr txBox="true"/>
          <p:nvPr/>
        </p:nvSpPr>
        <p:spPr>
          <a:xfrm rot="0">
            <a:off x="12483508" y="9393646"/>
            <a:ext cx="4143432" cy="306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u="sng">
                <a:solidFill>
                  <a:srgbClr val="191919"/>
                </a:solidFill>
                <a:latin typeface="Be Vietnam"/>
              </a:rPr>
              <a:t>Back to </a:t>
            </a:r>
            <a:r>
              <a:rPr lang="en-US" sz="1800" u="sng">
                <a:solidFill>
                  <a:srgbClr val="191919"/>
                </a:solidFill>
                <a:latin typeface="Be Vietnam Ultra-Bold"/>
              </a:rPr>
              <a:t>Agenda Page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4096067" y="6837043"/>
            <a:ext cx="5837353" cy="2057336"/>
            <a:chOff x="0" y="0"/>
            <a:chExt cx="7783137" cy="2743115"/>
          </a:xfrm>
        </p:grpSpPr>
        <p:sp>
          <p:nvSpPr>
            <p:cNvPr name="TextBox 11" id="11"/>
            <p:cNvSpPr txBox="true"/>
            <p:nvPr/>
          </p:nvSpPr>
          <p:spPr>
            <a:xfrm rot="0">
              <a:off x="0" y="0"/>
              <a:ext cx="7783137" cy="5842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480"/>
                </a:lnSpc>
                <a:spcBef>
                  <a:spcPct val="0"/>
                </a:spcBef>
              </a:pPr>
              <a:r>
                <a:rPr lang="en-US" sz="2900">
                  <a:solidFill>
                    <a:srgbClr val="191919"/>
                  </a:solidFill>
                  <a:latin typeface="Be Vietnam Ultra-Bold"/>
                </a:rPr>
                <a:t>Follow up: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0" y="696722"/>
              <a:ext cx="7783137" cy="204639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80"/>
                </a:lnSpc>
              </a:pPr>
              <a:r>
                <a:rPr lang="en-US" sz="2200">
                  <a:solidFill>
                    <a:srgbClr val="191919"/>
                  </a:solidFill>
                  <a:latin typeface="Be Vietnam"/>
                </a:rPr>
                <a:t>look up any suggested references; do further research to</a:t>
              </a:r>
            </a:p>
            <a:p>
              <a:pPr algn="l" marL="0" indent="0" lvl="0">
                <a:lnSpc>
                  <a:spcPts val="3080"/>
                </a:lnSpc>
                <a:spcBef>
                  <a:spcPct val="0"/>
                </a:spcBef>
              </a:pPr>
              <a:r>
                <a:rPr lang="en-US" sz="2200">
                  <a:solidFill>
                    <a:srgbClr val="191919"/>
                  </a:solidFill>
                  <a:latin typeface="Be Vietnam"/>
                </a:rPr>
                <a:t>broaden understanding; check common language or stylistic errors</a:t>
              </a:r>
            </a:p>
          </p:txBody>
        </p:sp>
      </p:grpSp>
      <p:pic>
        <p:nvPicPr>
          <p:cNvPr name="Picture 13" id="13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640471" y="6902737"/>
            <a:ext cx="2811709" cy="1640163"/>
          </a:xfrm>
          <a:prstGeom prst="rect">
            <a:avLst/>
          </a:prstGeom>
        </p:spPr>
      </p:pic>
      <p:sp>
        <p:nvSpPr>
          <p:cNvPr name="Freeform 14" id="14"/>
          <p:cNvSpPr/>
          <p:nvPr/>
        </p:nvSpPr>
        <p:spPr>
          <a:xfrm flipH="false" flipV="false" rot="0">
            <a:off x="11851149" y="1028700"/>
            <a:ext cx="5408151" cy="7923213"/>
          </a:xfrm>
          <a:custGeom>
            <a:avLst/>
            <a:gdLst/>
            <a:ahLst/>
            <a:cxnLst/>
            <a:rect r="r" b="b" t="t" l="l"/>
            <a:pathLst>
              <a:path h="7923213" w="5408151">
                <a:moveTo>
                  <a:pt x="0" y="0"/>
                </a:moveTo>
                <a:lnTo>
                  <a:pt x="5408151" y="0"/>
                </a:lnTo>
                <a:lnTo>
                  <a:pt x="5408151" y="7923213"/>
                </a:lnTo>
                <a:lnTo>
                  <a:pt x="0" y="79232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192" r="0" b="-1192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2780029">
            <a:off x="10485045" y="-794118"/>
            <a:ext cx="4134226" cy="3645635"/>
          </a:xfrm>
          <a:custGeom>
            <a:avLst/>
            <a:gdLst/>
            <a:ahLst/>
            <a:cxnLst/>
            <a:rect r="r" b="b" t="t" l="l"/>
            <a:pathLst>
              <a:path h="3645635" w="4134226">
                <a:moveTo>
                  <a:pt x="0" y="0"/>
                </a:moveTo>
                <a:lnTo>
                  <a:pt x="4134226" y="0"/>
                </a:lnTo>
                <a:lnTo>
                  <a:pt x="4134226" y="3645636"/>
                </a:lnTo>
                <a:lnTo>
                  <a:pt x="0" y="364563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-5400000">
            <a:off x="1944125" y="5124001"/>
            <a:ext cx="10257527" cy="0"/>
          </a:xfrm>
          <a:prstGeom prst="line">
            <a:avLst/>
          </a:prstGeom>
          <a:ln cap="rnd" w="9525">
            <a:solidFill>
              <a:srgbClr val="191919">
                <a:alpha val="29804"/>
              </a:srgbClr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1028700" y="2701846"/>
            <a:ext cx="5130159" cy="4541063"/>
            <a:chOff x="0" y="0"/>
            <a:chExt cx="6840212" cy="6054751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5590355"/>
              <a:ext cx="6840212" cy="46439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860"/>
                </a:lnSpc>
              </a:pP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-9525"/>
              <a:ext cx="6840212" cy="45815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000"/>
                </a:lnSpc>
              </a:pPr>
              <a:r>
                <a:rPr lang="en-US" sz="7500">
                  <a:solidFill>
                    <a:srgbClr val="191919"/>
                  </a:solidFill>
                  <a:latin typeface="Be Vietnam Ultra-Bold"/>
                </a:rPr>
                <a:t>Benefits of giving feedback 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3962185" y="8348682"/>
            <a:ext cx="980283" cy="276262"/>
          </a:xfrm>
          <a:custGeom>
            <a:avLst/>
            <a:gdLst/>
            <a:ahLst/>
            <a:cxnLst/>
            <a:rect r="r" b="b" t="t" l="l"/>
            <a:pathLst>
              <a:path h="276262" w="980283">
                <a:moveTo>
                  <a:pt x="0" y="0"/>
                </a:moveTo>
                <a:lnTo>
                  <a:pt x="980283" y="0"/>
                </a:lnTo>
                <a:lnTo>
                  <a:pt x="980283" y="276261"/>
                </a:lnTo>
                <a:lnTo>
                  <a:pt x="0" y="2762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716330" y="1376045"/>
            <a:ext cx="879662" cy="879662"/>
          </a:xfrm>
          <a:custGeom>
            <a:avLst/>
            <a:gdLst/>
            <a:ahLst/>
            <a:cxnLst/>
            <a:rect r="r" b="b" t="t" l="l"/>
            <a:pathLst>
              <a:path h="879662" w="879662">
                <a:moveTo>
                  <a:pt x="0" y="0"/>
                </a:moveTo>
                <a:lnTo>
                  <a:pt x="879662" y="0"/>
                </a:lnTo>
                <a:lnTo>
                  <a:pt x="879662" y="879662"/>
                </a:lnTo>
                <a:lnTo>
                  <a:pt x="0" y="8796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748738" y="6265944"/>
            <a:ext cx="1026328" cy="1173556"/>
          </a:xfrm>
          <a:custGeom>
            <a:avLst/>
            <a:gdLst/>
            <a:ahLst/>
            <a:cxnLst/>
            <a:rect r="r" b="b" t="t" l="l"/>
            <a:pathLst>
              <a:path h="1173556" w="1026328">
                <a:moveTo>
                  <a:pt x="0" y="0"/>
                </a:moveTo>
                <a:lnTo>
                  <a:pt x="1026328" y="0"/>
                </a:lnTo>
                <a:lnTo>
                  <a:pt x="1026328" y="1173555"/>
                </a:lnTo>
                <a:lnTo>
                  <a:pt x="0" y="117355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736882" y="6265944"/>
            <a:ext cx="838559" cy="1173556"/>
          </a:xfrm>
          <a:custGeom>
            <a:avLst/>
            <a:gdLst/>
            <a:ahLst/>
            <a:cxnLst/>
            <a:rect r="r" b="b" t="t" l="l"/>
            <a:pathLst>
              <a:path h="1173556" w="838559">
                <a:moveTo>
                  <a:pt x="0" y="0"/>
                </a:moveTo>
                <a:lnTo>
                  <a:pt x="838559" y="0"/>
                </a:lnTo>
                <a:lnTo>
                  <a:pt x="838559" y="1173555"/>
                </a:lnTo>
                <a:lnTo>
                  <a:pt x="0" y="117355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839951" y="6460114"/>
            <a:ext cx="1173556" cy="785215"/>
          </a:xfrm>
          <a:custGeom>
            <a:avLst/>
            <a:gdLst/>
            <a:ahLst/>
            <a:cxnLst/>
            <a:rect r="r" b="b" t="t" l="l"/>
            <a:pathLst>
              <a:path h="785215" w="1173556">
                <a:moveTo>
                  <a:pt x="0" y="0"/>
                </a:moveTo>
                <a:lnTo>
                  <a:pt x="1173555" y="0"/>
                </a:lnTo>
                <a:lnTo>
                  <a:pt x="1173555" y="785215"/>
                </a:lnTo>
                <a:lnTo>
                  <a:pt x="0" y="78521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498441" y="6425894"/>
            <a:ext cx="1173556" cy="853656"/>
          </a:xfrm>
          <a:custGeom>
            <a:avLst/>
            <a:gdLst/>
            <a:ahLst/>
            <a:cxnLst/>
            <a:rect r="r" b="b" t="t" l="l"/>
            <a:pathLst>
              <a:path h="853656" w="1173556">
                <a:moveTo>
                  <a:pt x="0" y="0"/>
                </a:moveTo>
                <a:lnTo>
                  <a:pt x="1173556" y="0"/>
                </a:lnTo>
                <a:lnTo>
                  <a:pt x="1173556" y="853655"/>
                </a:lnTo>
                <a:lnTo>
                  <a:pt x="0" y="85365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712877" y="7930178"/>
            <a:ext cx="886568" cy="1113270"/>
          </a:xfrm>
          <a:custGeom>
            <a:avLst/>
            <a:gdLst/>
            <a:ahLst/>
            <a:cxnLst/>
            <a:rect r="r" b="b" t="t" l="l"/>
            <a:pathLst>
              <a:path h="1113270" w="886568">
                <a:moveTo>
                  <a:pt x="0" y="0"/>
                </a:moveTo>
                <a:lnTo>
                  <a:pt x="886568" y="0"/>
                </a:lnTo>
                <a:lnTo>
                  <a:pt x="886568" y="1113270"/>
                </a:lnTo>
                <a:lnTo>
                  <a:pt x="0" y="111327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5885177" y="2814877"/>
            <a:ext cx="541969" cy="1173556"/>
          </a:xfrm>
          <a:custGeom>
            <a:avLst/>
            <a:gdLst/>
            <a:ahLst/>
            <a:cxnLst/>
            <a:rect r="r" b="b" t="t" l="l"/>
            <a:pathLst>
              <a:path h="1173556" w="541969">
                <a:moveTo>
                  <a:pt x="0" y="0"/>
                </a:moveTo>
                <a:lnTo>
                  <a:pt x="541969" y="0"/>
                </a:lnTo>
                <a:lnTo>
                  <a:pt x="541969" y="1173556"/>
                </a:lnTo>
                <a:lnTo>
                  <a:pt x="0" y="117355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596450" y="4519770"/>
            <a:ext cx="1173556" cy="1147951"/>
          </a:xfrm>
          <a:custGeom>
            <a:avLst/>
            <a:gdLst/>
            <a:ahLst/>
            <a:cxnLst/>
            <a:rect r="r" b="b" t="t" l="l"/>
            <a:pathLst>
              <a:path h="1147951" w="1173556">
                <a:moveTo>
                  <a:pt x="0" y="0"/>
                </a:moveTo>
                <a:lnTo>
                  <a:pt x="1173556" y="0"/>
                </a:lnTo>
                <a:lnTo>
                  <a:pt x="1173556" y="1147951"/>
                </a:lnTo>
                <a:lnTo>
                  <a:pt x="0" y="1147951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8675124" y="4506968"/>
            <a:ext cx="1173556" cy="1173556"/>
          </a:xfrm>
          <a:custGeom>
            <a:avLst/>
            <a:gdLst/>
            <a:ahLst/>
            <a:cxnLst/>
            <a:rect r="r" b="b" t="t" l="l"/>
            <a:pathLst>
              <a:path h="1173556" w="1173556">
                <a:moveTo>
                  <a:pt x="0" y="0"/>
                </a:moveTo>
                <a:lnTo>
                  <a:pt x="1173556" y="0"/>
                </a:lnTo>
                <a:lnTo>
                  <a:pt x="1173556" y="1173555"/>
                </a:lnTo>
                <a:lnTo>
                  <a:pt x="0" y="1173555"/>
                </a:lnTo>
                <a:lnTo>
                  <a:pt x="0" y="0"/>
                </a:lnTo>
                <a:close/>
              </a:path>
            </a:pathLst>
          </a:custGeom>
          <a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2395372" y="6265944"/>
            <a:ext cx="721203" cy="1173556"/>
          </a:xfrm>
          <a:custGeom>
            <a:avLst/>
            <a:gdLst/>
            <a:ahLst/>
            <a:cxnLst/>
            <a:rect r="r" b="b" t="t" l="l"/>
            <a:pathLst>
              <a:path h="1173556" w="721203">
                <a:moveTo>
                  <a:pt x="0" y="0"/>
                </a:moveTo>
                <a:lnTo>
                  <a:pt x="721203" y="0"/>
                </a:lnTo>
                <a:lnTo>
                  <a:pt x="721203" y="1173555"/>
                </a:lnTo>
                <a:lnTo>
                  <a:pt x="0" y="1173555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104292" y="2967790"/>
            <a:ext cx="1000528" cy="867731"/>
          </a:xfrm>
          <a:custGeom>
            <a:avLst/>
            <a:gdLst/>
            <a:ahLst/>
            <a:cxnLst/>
            <a:rect r="r" b="b" t="t" l="l"/>
            <a:pathLst>
              <a:path h="867731" w="1000528">
                <a:moveTo>
                  <a:pt x="0" y="0"/>
                </a:moveTo>
                <a:lnTo>
                  <a:pt x="1000528" y="0"/>
                </a:lnTo>
                <a:lnTo>
                  <a:pt x="1000528" y="867731"/>
                </a:lnTo>
                <a:lnTo>
                  <a:pt x="0" y="867731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2323407" y="2915944"/>
            <a:ext cx="1000528" cy="971422"/>
          </a:xfrm>
          <a:custGeom>
            <a:avLst/>
            <a:gdLst/>
            <a:ahLst/>
            <a:cxnLst/>
            <a:rect r="r" b="b" t="t" l="l"/>
            <a:pathLst>
              <a:path h="971422" w="1000528">
                <a:moveTo>
                  <a:pt x="0" y="0"/>
                </a:moveTo>
                <a:lnTo>
                  <a:pt x="1000528" y="0"/>
                </a:lnTo>
                <a:lnTo>
                  <a:pt x="1000528" y="971422"/>
                </a:lnTo>
                <a:lnTo>
                  <a:pt x="0" y="971422"/>
                </a:lnTo>
                <a:lnTo>
                  <a:pt x="0" y="0"/>
                </a:lnTo>
                <a:close/>
              </a:path>
            </a:pathLst>
          </a:custGeom>
          <a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0542522" y="2968699"/>
            <a:ext cx="1000528" cy="865912"/>
          </a:xfrm>
          <a:custGeom>
            <a:avLst/>
            <a:gdLst/>
            <a:ahLst/>
            <a:cxnLst/>
            <a:rect r="r" b="b" t="t" l="l"/>
            <a:pathLst>
              <a:path h="865912" w="1000528">
                <a:moveTo>
                  <a:pt x="0" y="0"/>
                </a:moveTo>
                <a:lnTo>
                  <a:pt x="1000529" y="0"/>
                </a:lnTo>
                <a:lnTo>
                  <a:pt x="1000529" y="865912"/>
                </a:lnTo>
                <a:lnTo>
                  <a:pt x="0" y="865912"/>
                </a:lnTo>
                <a:lnTo>
                  <a:pt x="0" y="0"/>
                </a:lnTo>
                <a:close/>
              </a:path>
            </a:pathLst>
          </a:custGeom>
          <a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8761638" y="3056928"/>
            <a:ext cx="1000528" cy="689455"/>
          </a:xfrm>
          <a:custGeom>
            <a:avLst/>
            <a:gdLst/>
            <a:ahLst/>
            <a:cxnLst/>
            <a:rect r="r" b="b" t="t" l="l"/>
            <a:pathLst>
              <a:path h="689455" w="1000528">
                <a:moveTo>
                  <a:pt x="0" y="0"/>
                </a:moveTo>
                <a:lnTo>
                  <a:pt x="1000528" y="0"/>
                </a:lnTo>
                <a:lnTo>
                  <a:pt x="1000528" y="689455"/>
                </a:lnTo>
                <a:lnTo>
                  <a:pt x="0" y="689455"/>
                </a:lnTo>
                <a:lnTo>
                  <a:pt x="0" y="0"/>
                </a:lnTo>
                <a:close/>
              </a:path>
            </a:pathLst>
          </a:custGeom>
          <a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8806124" y="1243552"/>
            <a:ext cx="911556" cy="1144648"/>
          </a:xfrm>
          <a:custGeom>
            <a:avLst/>
            <a:gdLst/>
            <a:ahLst/>
            <a:cxnLst/>
            <a:rect r="r" b="b" t="t" l="l"/>
            <a:pathLst>
              <a:path h="1144648" w="911556">
                <a:moveTo>
                  <a:pt x="0" y="0"/>
                </a:moveTo>
                <a:lnTo>
                  <a:pt x="911556" y="0"/>
                </a:lnTo>
                <a:lnTo>
                  <a:pt x="911556" y="1144648"/>
                </a:lnTo>
                <a:lnTo>
                  <a:pt x="0" y="1144648"/>
                </a:lnTo>
                <a:lnTo>
                  <a:pt x="0" y="0"/>
                </a:lnTo>
                <a:close/>
              </a:path>
            </a:pathLst>
          </a:custGeom>
          <a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2346810" y="1445681"/>
            <a:ext cx="1000528" cy="740391"/>
          </a:xfrm>
          <a:custGeom>
            <a:avLst/>
            <a:gdLst/>
            <a:ahLst/>
            <a:cxnLst/>
            <a:rect r="r" b="b" t="t" l="l"/>
            <a:pathLst>
              <a:path h="740391" w="1000528">
                <a:moveTo>
                  <a:pt x="0" y="0"/>
                </a:moveTo>
                <a:lnTo>
                  <a:pt x="1000528" y="0"/>
                </a:lnTo>
                <a:lnTo>
                  <a:pt x="1000528" y="740391"/>
                </a:lnTo>
                <a:lnTo>
                  <a:pt x="0" y="740391"/>
                </a:lnTo>
                <a:lnTo>
                  <a:pt x="0" y="0"/>
                </a:lnTo>
                <a:close/>
              </a:path>
            </a:pathLst>
          </a:custGeom>
          <a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0531981" y="1317431"/>
            <a:ext cx="1000528" cy="996890"/>
          </a:xfrm>
          <a:custGeom>
            <a:avLst/>
            <a:gdLst/>
            <a:ahLst/>
            <a:cxnLst/>
            <a:rect r="r" b="b" t="t" l="l"/>
            <a:pathLst>
              <a:path h="996890" w="1000528">
                <a:moveTo>
                  <a:pt x="0" y="0"/>
                </a:moveTo>
                <a:lnTo>
                  <a:pt x="1000528" y="0"/>
                </a:lnTo>
                <a:lnTo>
                  <a:pt x="1000528" y="996890"/>
                </a:lnTo>
                <a:lnTo>
                  <a:pt x="0" y="996890"/>
                </a:lnTo>
                <a:lnTo>
                  <a:pt x="0" y="0"/>
                </a:lnTo>
                <a:close/>
              </a:path>
            </a:pathLst>
          </a:custGeom>
          <a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4161638" y="1315612"/>
            <a:ext cx="740391" cy="1000528"/>
          </a:xfrm>
          <a:custGeom>
            <a:avLst/>
            <a:gdLst/>
            <a:ahLst/>
            <a:cxnLst/>
            <a:rect r="r" b="b" t="t" l="l"/>
            <a:pathLst>
              <a:path h="1000528" w="740391">
                <a:moveTo>
                  <a:pt x="0" y="0"/>
                </a:moveTo>
                <a:lnTo>
                  <a:pt x="740391" y="0"/>
                </a:lnTo>
                <a:lnTo>
                  <a:pt x="740391" y="1000528"/>
                </a:lnTo>
                <a:lnTo>
                  <a:pt x="0" y="1000528"/>
                </a:lnTo>
                <a:lnTo>
                  <a:pt x="0" y="0"/>
                </a:lnTo>
                <a:close/>
              </a:path>
            </a:pathLst>
          </a:custGeom>
          <a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8761638" y="7988368"/>
            <a:ext cx="1000528" cy="996890"/>
          </a:xfrm>
          <a:custGeom>
            <a:avLst/>
            <a:gdLst/>
            <a:ahLst/>
            <a:cxnLst/>
            <a:rect r="r" b="b" t="t" l="l"/>
            <a:pathLst>
              <a:path h="996890" w="1000528">
                <a:moveTo>
                  <a:pt x="0" y="0"/>
                </a:moveTo>
                <a:lnTo>
                  <a:pt x="1000528" y="0"/>
                </a:lnTo>
                <a:lnTo>
                  <a:pt x="1000528" y="996890"/>
                </a:lnTo>
                <a:lnTo>
                  <a:pt x="0" y="996890"/>
                </a:lnTo>
                <a:lnTo>
                  <a:pt x="0" y="0"/>
                </a:lnTo>
                <a:close/>
              </a:path>
            </a:pathLst>
          </a:custGeom>
          <a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2517777" y="4593481"/>
            <a:ext cx="674902" cy="1000528"/>
          </a:xfrm>
          <a:custGeom>
            <a:avLst/>
            <a:gdLst/>
            <a:ahLst/>
            <a:cxnLst/>
            <a:rect r="r" b="b" t="t" l="l"/>
            <a:pathLst>
              <a:path h="1000528" w="674902">
                <a:moveTo>
                  <a:pt x="0" y="0"/>
                </a:moveTo>
                <a:lnTo>
                  <a:pt x="674901" y="0"/>
                </a:lnTo>
                <a:lnTo>
                  <a:pt x="674901" y="1000529"/>
                </a:lnTo>
                <a:lnTo>
                  <a:pt x="0" y="1000529"/>
                </a:lnTo>
                <a:lnTo>
                  <a:pt x="0" y="0"/>
                </a:lnTo>
                <a:close/>
              </a:path>
            </a:pathLst>
          </a:custGeom>
          <a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3940449" y="4593481"/>
            <a:ext cx="940496" cy="1000528"/>
          </a:xfrm>
          <a:custGeom>
            <a:avLst/>
            <a:gdLst/>
            <a:ahLst/>
            <a:cxnLst/>
            <a:rect r="r" b="b" t="t" l="l"/>
            <a:pathLst>
              <a:path h="1000528" w="940496">
                <a:moveTo>
                  <a:pt x="0" y="0"/>
                </a:moveTo>
                <a:lnTo>
                  <a:pt x="940497" y="0"/>
                </a:lnTo>
                <a:lnTo>
                  <a:pt x="940497" y="1000529"/>
                </a:lnTo>
                <a:lnTo>
                  <a:pt x="0" y="1000529"/>
                </a:lnTo>
                <a:lnTo>
                  <a:pt x="0" y="0"/>
                </a:lnTo>
                <a:close/>
              </a:path>
            </a:pathLst>
          </a:custGeom>
          <a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0532575" y="8135446"/>
            <a:ext cx="787175" cy="702733"/>
          </a:xfrm>
          <a:custGeom>
            <a:avLst/>
            <a:gdLst/>
            <a:ahLst/>
            <a:cxnLst/>
            <a:rect r="r" b="b" t="t" l="l"/>
            <a:pathLst>
              <a:path h="702733" w="787175">
                <a:moveTo>
                  <a:pt x="0" y="0"/>
                </a:moveTo>
                <a:lnTo>
                  <a:pt x="787175" y="0"/>
                </a:lnTo>
                <a:lnTo>
                  <a:pt x="787175" y="702733"/>
                </a:lnTo>
                <a:lnTo>
                  <a:pt x="0" y="702733"/>
                </a:lnTo>
                <a:lnTo>
                  <a:pt x="0" y="0"/>
                </a:lnTo>
                <a:close/>
              </a:path>
            </a:pathLst>
          </a:custGeom>
          <a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12090159" y="8010113"/>
            <a:ext cx="1101617" cy="953399"/>
          </a:xfrm>
          <a:custGeom>
            <a:avLst/>
            <a:gdLst/>
            <a:ahLst/>
            <a:cxnLst/>
            <a:rect r="r" b="b" t="t" l="l"/>
            <a:pathLst>
              <a:path h="953399" w="1101617">
                <a:moveTo>
                  <a:pt x="0" y="0"/>
                </a:moveTo>
                <a:lnTo>
                  <a:pt x="1101617" y="0"/>
                </a:lnTo>
                <a:lnTo>
                  <a:pt x="1101617" y="953399"/>
                </a:lnTo>
                <a:lnTo>
                  <a:pt x="0" y="953399"/>
                </a:lnTo>
                <a:lnTo>
                  <a:pt x="0" y="0"/>
                </a:lnTo>
                <a:close/>
              </a:path>
            </a:pathLst>
          </a:custGeom>
          <a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5628716" y="4566301"/>
            <a:ext cx="1054890" cy="1054890"/>
          </a:xfrm>
          <a:custGeom>
            <a:avLst/>
            <a:gdLst/>
            <a:ahLst/>
            <a:cxnLst/>
            <a:rect r="r" b="b" t="t" l="l"/>
            <a:pathLst>
              <a:path h="1054890" w="1054890">
                <a:moveTo>
                  <a:pt x="0" y="0"/>
                </a:moveTo>
                <a:lnTo>
                  <a:pt x="1054890" y="0"/>
                </a:lnTo>
                <a:lnTo>
                  <a:pt x="1054890" y="1054889"/>
                </a:lnTo>
                <a:lnTo>
                  <a:pt x="0" y="1054889"/>
                </a:lnTo>
                <a:lnTo>
                  <a:pt x="0" y="0"/>
                </a:lnTo>
                <a:close/>
              </a:path>
            </a:pathLst>
          </a:custGeom>
          <a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bg>
      <p:bgPr>
        <a:solidFill>
          <a:srgbClr val="79DD9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214557" y="1531192"/>
            <a:ext cx="15858887" cy="6130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Arial Bold"/>
              </a:rPr>
              <a:t>REFERENCES:</a:t>
            </a:r>
          </a:p>
          <a:p>
            <a:pPr algn="ctr">
              <a:lnSpc>
                <a:spcPts val="3993"/>
              </a:lnSpc>
            </a:pPr>
          </a:p>
          <a:p>
            <a:pPr algn="l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Arial"/>
              </a:rPr>
              <a:t>1. Boud, D. (2012). Feedback in Higher and Professional Education:</a:t>
            </a:r>
          </a:p>
          <a:p>
            <a:pPr algn="l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Arial"/>
              </a:rPr>
              <a:t>Understanding it and doing it well. Routledge, UK.</a:t>
            </a:r>
          </a:p>
          <a:p>
            <a:pPr algn="l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Arial"/>
              </a:rPr>
              <a:t>2. Burke, D &amp; Pieterickm J. (2012). Giving students effective written</a:t>
            </a:r>
          </a:p>
          <a:p>
            <a:pPr algn="l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Arial"/>
              </a:rPr>
              <a:t>feedback. UK Higher Education OUP Humanities &amp; Social Sciences Study Skills.</a:t>
            </a:r>
          </a:p>
          <a:p>
            <a:pPr algn="l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Arial"/>
              </a:rPr>
              <a:t>3. Irons, A, (2008). Enhancing learning through formative assessment and</a:t>
            </a:r>
          </a:p>
          <a:p>
            <a:pPr algn="l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Arial"/>
              </a:rPr>
              <a:t>feedback. Routledge, Abingdon, UK.</a:t>
            </a:r>
          </a:p>
          <a:p>
            <a:pPr algn="l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Arial"/>
              </a:rPr>
              <a:t>4. Race, P. &amp; Brown, M. (2007). Making teaching work: ‘teaching</a:t>
            </a:r>
          </a:p>
          <a:p>
            <a:pPr algn="l">
              <a:lnSpc>
                <a:spcPts val="49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Arial"/>
              </a:rPr>
              <a:t>smarter’ in post-compulsory education. SAGE, London</a:t>
            </a:r>
            <a:r>
              <a:rPr lang="en-US" sz="3500">
                <a:solidFill>
                  <a:srgbClr val="000000"/>
                </a:solidFill>
                <a:latin typeface="Arial"/>
              </a:rPr>
              <a:t>t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72373" y="2730264"/>
            <a:ext cx="17257336" cy="7085635"/>
            <a:chOff x="0" y="0"/>
            <a:chExt cx="109068703" cy="4478217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9068704" cy="44782172"/>
            </a:xfrm>
            <a:custGeom>
              <a:avLst/>
              <a:gdLst/>
              <a:ahLst/>
              <a:cxnLst/>
              <a:rect r="r" b="b" t="t" l="l"/>
              <a:pathLst>
                <a:path h="44782172" w="109068704">
                  <a:moveTo>
                    <a:pt x="108944246" y="59690"/>
                  </a:moveTo>
                  <a:cubicBezTo>
                    <a:pt x="108979804" y="59690"/>
                    <a:pt x="109009011" y="88900"/>
                    <a:pt x="109009011" y="124460"/>
                  </a:cubicBezTo>
                  <a:lnTo>
                    <a:pt x="109009011" y="44657711"/>
                  </a:lnTo>
                  <a:cubicBezTo>
                    <a:pt x="109009011" y="44693272"/>
                    <a:pt x="108979804" y="44722479"/>
                    <a:pt x="108944246" y="44722479"/>
                  </a:cubicBezTo>
                  <a:lnTo>
                    <a:pt x="124460" y="44722479"/>
                  </a:lnTo>
                  <a:cubicBezTo>
                    <a:pt x="88900" y="44722479"/>
                    <a:pt x="59690" y="44693272"/>
                    <a:pt x="59690" y="44657711"/>
                  </a:cubicBezTo>
                  <a:lnTo>
                    <a:pt x="59690" y="124460"/>
                  </a:lnTo>
                  <a:cubicBezTo>
                    <a:pt x="59690" y="88900"/>
                    <a:pt x="88900" y="59690"/>
                    <a:pt x="124460" y="59690"/>
                  </a:cubicBezTo>
                  <a:lnTo>
                    <a:pt x="108944246" y="59690"/>
                  </a:lnTo>
                  <a:moveTo>
                    <a:pt x="108944246" y="0"/>
                  </a:moveTo>
                  <a:lnTo>
                    <a:pt x="124460" y="0"/>
                  </a:lnTo>
                  <a:cubicBezTo>
                    <a:pt x="55880" y="0"/>
                    <a:pt x="0" y="55880"/>
                    <a:pt x="0" y="124460"/>
                  </a:cubicBezTo>
                  <a:lnTo>
                    <a:pt x="0" y="44657711"/>
                  </a:lnTo>
                  <a:cubicBezTo>
                    <a:pt x="0" y="44726290"/>
                    <a:pt x="55880" y="44782172"/>
                    <a:pt x="124460" y="44782172"/>
                  </a:cubicBezTo>
                  <a:lnTo>
                    <a:pt x="108944246" y="44782172"/>
                  </a:lnTo>
                  <a:cubicBezTo>
                    <a:pt x="109012819" y="44782172"/>
                    <a:pt x="109068704" y="44726290"/>
                    <a:pt x="109068704" y="44657711"/>
                  </a:cubicBezTo>
                  <a:lnTo>
                    <a:pt x="109068704" y="124460"/>
                  </a:lnTo>
                  <a:cubicBezTo>
                    <a:pt x="109068704" y="55880"/>
                    <a:pt x="109012819" y="0"/>
                    <a:pt x="108944246" y="0"/>
                  </a:cubicBezTo>
                  <a:close/>
                </a:path>
              </a:pathLst>
            </a:custGeom>
            <a:solidFill>
              <a:srgbClr val="191919">
                <a:alpha val="31765"/>
              </a:srgbClr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028700" y="3216294"/>
            <a:ext cx="840801" cy="840798"/>
            <a:chOff x="0" y="0"/>
            <a:chExt cx="6350000" cy="634997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2435" r="0" b="-47659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2047342" y="3216294"/>
            <a:ext cx="840801" cy="840798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-34980" t="-25000" r="-12562" b="-96314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3065983" y="3216294"/>
            <a:ext cx="840801" cy="840798"/>
            <a:chOff x="0" y="0"/>
            <a:chExt cx="6350000" cy="634997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0" t="-25047" r="0" b="-25047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6249987" y="4286547"/>
            <a:ext cx="3481213" cy="1828948"/>
            <a:chOff x="0" y="0"/>
            <a:chExt cx="1438728" cy="75587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438728" cy="755874"/>
            </a:xfrm>
            <a:custGeom>
              <a:avLst/>
              <a:gdLst/>
              <a:ahLst/>
              <a:cxnLst/>
              <a:rect r="r" b="b" t="t" l="l"/>
              <a:pathLst>
                <a:path h="755874" w="1438728">
                  <a:moveTo>
                    <a:pt x="0" y="0"/>
                  </a:moveTo>
                  <a:lnTo>
                    <a:pt x="1438728" y="0"/>
                  </a:lnTo>
                  <a:lnTo>
                    <a:pt x="1438728" y="755874"/>
                  </a:lnTo>
                  <a:lnTo>
                    <a:pt x="0" y="755874"/>
                  </a:lnTo>
                  <a:close/>
                </a:path>
              </a:pathLst>
            </a:custGeom>
            <a:solidFill>
              <a:srgbClr val="F5C3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57150"/>
              <a:ext cx="1438728" cy="8130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79"/>
                </a:lnSpc>
              </a:pPr>
              <a:r>
                <a:rPr lang="en-US" sz="3199">
                  <a:solidFill>
                    <a:srgbClr val="191919"/>
                  </a:solidFill>
                  <a:latin typeface="Be Vietnam"/>
                </a:rPr>
                <a:t>Any comments?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9686646" y="4615517"/>
            <a:ext cx="1055971" cy="1055967"/>
            <a:chOff x="0" y="0"/>
            <a:chExt cx="6350000" cy="634997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17234" t="-31001" r="0" b="-44851"/>
              </a:stretch>
            </a:blip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0742617" y="5602426"/>
            <a:ext cx="4031788" cy="4031788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9DD97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899"/>
                </a:lnSpc>
              </a:pPr>
              <a:r>
                <a:rPr lang="en-US" sz="3499">
                  <a:solidFill>
                    <a:srgbClr val="191919"/>
                  </a:solidFill>
                  <a:latin typeface="Be Vietnam"/>
                </a:rPr>
                <a:t>Any questions?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4258765" y="6875077"/>
            <a:ext cx="840801" cy="840798"/>
            <a:chOff x="0" y="0"/>
            <a:chExt cx="6350000" cy="6349975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6350000" cy="6349975"/>
            </a:xfrm>
            <a:custGeom>
              <a:avLst/>
              <a:gdLst/>
              <a:ahLst/>
              <a:cxnLst/>
              <a:rect r="r" b="b" t="t" l="l"/>
              <a:pathLst>
                <a:path h="6349975" w="6350000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6"/>
              <a:stretch>
                <a:fillRect l="-71507" t="-37562" r="0" b="-119699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14051479" y="591569"/>
            <a:ext cx="1720247" cy="1720247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5C3FF"/>
            </a:solidFill>
            <a:ln w="76200" cap="sq">
              <a:solidFill>
                <a:srgbClr val="F5C3FF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5539053" y="3882179"/>
            <a:ext cx="1720247" cy="1720247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9DD97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794396" y="8201848"/>
            <a:ext cx="7539777" cy="1115197"/>
            <a:chOff x="0" y="0"/>
            <a:chExt cx="5688116" cy="841321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5688116" cy="841321"/>
            </a:xfrm>
            <a:custGeom>
              <a:avLst/>
              <a:gdLst/>
              <a:ahLst/>
              <a:cxnLst/>
              <a:rect r="r" b="b" t="t" l="l"/>
              <a:pathLst>
                <a:path h="841321" w="5688116">
                  <a:moveTo>
                    <a:pt x="30804" y="0"/>
                  </a:moveTo>
                  <a:lnTo>
                    <a:pt x="5657312" y="0"/>
                  </a:lnTo>
                  <a:cubicBezTo>
                    <a:pt x="5665481" y="0"/>
                    <a:pt x="5673316" y="3245"/>
                    <a:pt x="5679094" y="9022"/>
                  </a:cubicBezTo>
                  <a:cubicBezTo>
                    <a:pt x="5684870" y="14799"/>
                    <a:pt x="5688116" y="22634"/>
                    <a:pt x="5688116" y="30804"/>
                  </a:cubicBezTo>
                  <a:lnTo>
                    <a:pt x="5688116" y="810516"/>
                  </a:lnTo>
                  <a:cubicBezTo>
                    <a:pt x="5688116" y="818686"/>
                    <a:pt x="5684870" y="826521"/>
                    <a:pt x="5679094" y="832298"/>
                  </a:cubicBezTo>
                  <a:cubicBezTo>
                    <a:pt x="5673316" y="838075"/>
                    <a:pt x="5665481" y="841321"/>
                    <a:pt x="5657312" y="841321"/>
                  </a:cubicBezTo>
                  <a:lnTo>
                    <a:pt x="30804" y="841321"/>
                  </a:lnTo>
                  <a:cubicBezTo>
                    <a:pt x="22634" y="841321"/>
                    <a:pt x="14799" y="838075"/>
                    <a:pt x="9022" y="832298"/>
                  </a:cubicBezTo>
                  <a:cubicBezTo>
                    <a:pt x="3245" y="826521"/>
                    <a:pt x="0" y="818686"/>
                    <a:pt x="0" y="810516"/>
                  </a:cubicBezTo>
                  <a:lnTo>
                    <a:pt x="0" y="30804"/>
                  </a:lnTo>
                  <a:cubicBezTo>
                    <a:pt x="0" y="22634"/>
                    <a:pt x="3245" y="14799"/>
                    <a:pt x="9022" y="9022"/>
                  </a:cubicBezTo>
                  <a:cubicBezTo>
                    <a:pt x="14799" y="3245"/>
                    <a:pt x="22634" y="0"/>
                    <a:pt x="30804" y="0"/>
                  </a:cubicBezTo>
                  <a:close/>
                </a:path>
              </a:pathLst>
            </a:custGeom>
            <a:solidFill>
              <a:srgbClr val="EFEFEF"/>
            </a:solidFill>
            <a:ln w="47625" cap="rnd">
              <a:solidFill>
                <a:srgbClr val="EFEFEF"/>
              </a:solidFill>
              <a:prstDash val="sysDot"/>
              <a:round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38100"/>
              <a:ext cx="5688116" cy="87942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l">
                <a:lnSpc>
                  <a:spcPts val="2520"/>
                </a:lnSpc>
              </a:pPr>
              <a:r>
                <a:rPr lang="en-US" sz="1800">
                  <a:solidFill>
                    <a:srgbClr val="191919"/>
                  </a:solidFill>
                  <a:latin typeface="Be Vietnam"/>
                </a:rPr>
                <a:t> </a:t>
              </a: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4400994" y="1159291"/>
            <a:ext cx="9156276" cy="2295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00"/>
              </a:lnSpc>
            </a:pPr>
            <a:r>
              <a:rPr lang="en-US" sz="7500">
                <a:solidFill>
                  <a:srgbClr val="191919"/>
                </a:solidFill>
                <a:latin typeface="Be Vietnam Ultra-Bold"/>
              </a:rPr>
              <a:t>Thank you for your attention!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DAGGgktrbjw</dc:identifier>
  <dcterms:modified xsi:type="dcterms:W3CDTF">2011-08-01T06:04:30Z</dcterms:modified>
  <cp:revision>1</cp:revision>
  <dc:title>CROSS-CULTURAL SEMANTICS OF COLOR: A COMPARATIVE ANALYSIS OF PHRASEOLOGICAL UNITS WITH WHITE AND BLACK COLOR IN ENGLISH AND UKRAINIAN</dc:title>
</cp:coreProperties>
</file>