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notesMasterIdLst>
    <p:notesMasterId r:id="rId18"/>
  </p:notesMasterIdLst>
  <p:sldIdLst>
    <p:sldId id="278" r:id="rId2"/>
    <p:sldId id="289" r:id="rId3"/>
    <p:sldId id="292" r:id="rId4"/>
    <p:sldId id="280" r:id="rId5"/>
    <p:sldId id="279" r:id="rId6"/>
    <p:sldId id="285" r:id="rId7"/>
    <p:sldId id="293" r:id="rId8"/>
    <p:sldId id="294" r:id="rId9"/>
    <p:sldId id="284" r:id="rId10"/>
    <p:sldId id="287" r:id="rId11"/>
    <p:sldId id="288" r:id="rId12"/>
    <p:sldId id="286" r:id="rId13"/>
    <p:sldId id="281" r:id="rId14"/>
    <p:sldId id="291" r:id="rId15"/>
    <p:sldId id="282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D3D126-F63B-435F-8F9F-DC96C8419130}" type="doc">
      <dgm:prSet loTypeId="urn:microsoft.com/office/officeart/2005/8/layout/default#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uk-UA"/>
        </a:p>
      </dgm:t>
    </dgm:pt>
    <dgm:pt modelId="{F32D8D28-47E6-4448-A4A8-F538DD0BB79D}">
      <dgm:prSet/>
      <dgm:spPr/>
      <dgm:t>
        <a:bodyPr/>
        <a:lstStyle/>
        <a:p>
          <a:r>
            <a:rPr lang="uk-UA" smtClean="0"/>
            <a:t>об’єкти промислової власності, </a:t>
          </a:r>
          <a:endParaRPr lang="uk-UA"/>
        </a:p>
      </dgm:t>
    </dgm:pt>
    <dgm:pt modelId="{C7F4C79A-F9A5-4DE4-9EF3-F8C45C0AD63F}" type="parTrans" cxnId="{C320E995-02C8-494B-83A4-CE627E55374A}">
      <dgm:prSet/>
      <dgm:spPr/>
      <dgm:t>
        <a:bodyPr/>
        <a:lstStyle/>
        <a:p>
          <a:endParaRPr lang="uk-UA"/>
        </a:p>
      </dgm:t>
    </dgm:pt>
    <dgm:pt modelId="{7908FEC0-5858-4FA3-A713-C34570803E81}" type="sibTrans" cxnId="{C320E995-02C8-494B-83A4-CE627E55374A}">
      <dgm:prSet/>
      <dgm:spPr/>
      <dgm:t>
        <a:bodyPr/>
        <a:lstStyle/>
        <a:p>
          <a:endParaRPr lang="uk-UA"/>
        </a:p>
      </dgm:t>
    </dgm:pt>
    <dgm:pt modelId="{D384AEBC-EBF4-40ED-A90B-D9688D88B9A6}">
      <dgm:prSet/>
      <dgm:spPr/>
      <dgm:t>
        <a:bodyPr/>
        <a:lstStyle/>
        <a:p>
          <a:r>
            <a:rPr lang="uk-UA" smtClean="0"/>
            <a:t>об’єкти, що охороняються авторським правом і суміжними правами, </a:t>
          </a:r>
          <a:endParaRPr lang="uk-UA"/>
        </a:p>
      </dgm:t>
    </dgm:pt>
    <dgm:pt modelId="{E320E4F0-3B2B-48DA-99B1-842BAC5D0FD1}" type="parTrans" cxnId="{73D81418-A9CE-4E89-B534-16A9A261E892}">
      <dgm:prSet/>
      <dgm:spPr/>
      <dgm:t>
        <a:bodyPr/>
        <a:lstStyle/>
        <a:p>
          <a:endParaRPr lang="uk-UA"/>
        </a:p>
      </dgm:t>
    </dgm:pt>
    <dgm:pt modelId="{5782E549-BDB8-4451-9072-28BDF4832D16}" type="sibTrans" cxnId="{73D81418-A9CE-4E89-B534-16A9A261E892}">
      <dgm:prSet/>
      <dgm:spPr/>
      <dgm:t>
        <a:bodyPr/>
        <a:lstStyle/>
        <a:p>
          <a:endParaRPr lang="uk-UA"/>
        </a:p>
      </dgm:t>
    </dgm:pt>
    <dgm:pt modelId="{E2BC2B39-30CF-4F57-BD6D-3346953D29A9}">
      <dgm:prSet/>
      <dgm:spPr/>
      <dgm:t>
        <a:bodyPr/>
        <a:lstStyle/>
        <a:p>
          <a:r>
            <a:rPr lang="uk-UA" dirty="0" smtClean="0"/>
            <a:t>інші (нетрадиційні) об’єкти інтелектуальної власності, слід окремо звернути вагу на специфічні особливості кожного із них.</a:t>
          </a:r>
          <a:endParaRPr lang="uk-UA" dirty="0"/>
        </a:p>
      </dgm:t>
    </dgm:pt>
    <dgm:pt modelId="{6510E1FF-2413-447E-BF7C-D175ED2CCD78}" type="parTrans" cxnId="{1E6B3A56-665A-4308-9934-9C1F249D9E4A}">
      <dgm:prSet/>
      <dgm:spPr/>
      <dgm:t>
        <a:bodyPr/>
        <a:lstStyle/>
        <a:p>
          <a:endParaRPr lang="uk-UA"/>
        </a:p>
      </dgm:t>
    </dgm:pt>
    <dgm:pt modelId="{4FDA45B3-4FAC-486A-B698-E599F8E73318}" type="sibTrans" cxnId="{1E6B3A56-665A-4308-9934-9C1F249D9E4A}">
      <dgm:prSet/>
      <dgm:spPr/>
      <dgm:t>
        <a:bodyPr/>
        <a:lstStyle/>
        <a:p>
          <a:endParaRPr lang="uk-UA"/>
        </a:p>
      </dgm:t>
    </dgm:pt>
    <dgm:pt modelId="{77223C14-8923-47E7-8FA9-B6B512B21F8B}" type="pres">
      <dgm:prSet presAssocID="{16D3D126-F63B-435F-8F9F-DC96C841913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B4008F-CF5D-447F-955F-C3FC019A544A}" type="pres">
      <dgm:prSet presAssocID="{F32D8D28-47E6-4448-A4A8-F538DD0BB79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01164-A030-4021-9009-2E896216FF1E}" type="pres">
      <dgm:prSet presAssocID="{7908FEC0-5858-4FA3-A713-C34570803E81}" presName="sibTrans" presStyleCnt="0"/>
      <dgm:spPr/>
    </dgm:pt>
    <dgm:pt modelId="{55433BA8-23B2-4479-A323-30CFC78B6115}" type="pres">
      <dgm:prSet presAssocID="{D384AEBC-EBF4-40ED-A90B-D9688D88B9A6}" presName="node" presStyleLbl="node1" presStyleIdx="1" presStyleCnt="3" custLinFactNeighborX="-255" custLinFactNeighborY="-3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00C57F-363C-4000-8C93-84E60CA3157A}" type="pres">
      <dgm:prSet presAssocID="{5782E549-BDB8-4451-9072-28BDF4832D16}" presName="sibTrans" presStyleCnt="0"/>
      <dgm:spPr/>
    </dgm:pt>
    <dgm:pt modelId="{EE3259CF-D9D8-42DC-82F8-C9AFAFB078EA}" type="pres">
      <dgm:prSet presAssocID="{E2BC2B39-30CF-4F57-BD6D-3346953D29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D81418-A9CE-4E89-B534-16A9A261E892}" srcId="{16D3D126-F63B-435F-8F9F-DC96C8419130}" destId="{D384AEBC-EBF4-40ED-A90B-D9688D88B9A6}" srcOrd="1" destOrd="0" parTransId="{E320E4F0-3B2B-48DA-99B1-842BAC5D0FD1}" sibTransId="{5782E549-BDB8-4451-9072-28BDF4832D16}"/>
    <dgm:cxn modelId="{C320E995-02C8-494B-83A4-CE627E55374A}" srcId="{16D3D126-F63B-435F-8F9F-DC96C8419130}" destId="{F32D8D28-47E6-4448-A4A8-F538DD0BB79D}" srcOrd="0" destOrd="0" parTransId="{C7F4C79A-F9A5-4DE4-9EF3-F8C45C0AD63F}" sibTransId="{7908FEC0-5858-4FA3-A713-C34570803E81}"/>
    <dgm:cxn modelId="{A5693D3B-F6C8-7445-8A25-554A97BDCA82}" type="presOf" srcId="{F32D8D28-47E6-4448-A4A8-F538DD0BB79D}" destId="{A7B4008F-CF5D-447F-955F-C3FC019A544A}" srcOrd="0" destOrd="0" presId="urn:microsoft.com/office/officeart/2005/8/layout/default#3"/>
    <dgm:cxn modelId="{1E6B3A56-665A-4308-9934-9C1F249D9E4A}" srcId="{16D3D126-F63B-435F-8F9F-DC96C8419130}" destId="{E2BC2B39-30CF-4F57-BD6D-3346953D29A9}" srcOrd="2" destOrd="0" parTransId="{6510E1FF-2413-447E-BF7C-D175ED2CCD78}" sibTransId="{4FDA45B3-4FAC-486A-B698-E599F8E73318}"/>
    <dgm:cxn modelId="{6310644C-96F1-A64D-BB47-3AB2A7740A5B}" type="presOf" srcId="{16D3D126-F63B-435F-8F9F-DC96C8419130}" destId="{77223C14-8923-47E7-8FA9-B6B512B21F8B}" srcOrd="0" destOrd="0" presId="urn:microsoft.com/office/officeart/2005/8/layout/default#3"/>
    <dgm:cxn modelId="{D7C47498-586F-974C-BFC6-71946539B997}" type="presOf" srcId="{D384AEBC-EBF4-40ED-A90B-D9688D88B9A6}" destId="{55433BA8-23B2-4479-A323-30CFC78B6115}" srcOrd="0" destOrd="0" presId="urn:microsoft.com/office/officeart/2005/8/layout/default#3"/>
    <dgm:cxn modelId="{4625F774-A299-D047-A402-46F9F587174B}" type="presOf" srcId="{E2BC2B39-30CF-4F57-BD6D-3346953D29A9}" destId="{EE3259CF-D9D8-42DC-82F8-C9AFAFB078EA}" srcOrd="0" destOrd="0" presId="urn:microsoft.com/office/officeart/2005/8/layout/default#3"/>
    <dgm:cxn modelId="{71A4E3AC-BC24-594F-88ED-38E52D9E81B9}" type="presParOf" srcId="{77223C14-8923-47E7-8FA9-B6B512B21F8B}" destId="{A7B4008F-CF5D-447F-955F-C3FC019A544A}" srcOrd="0" destOrd="0" presId="urn:microsoft.com/office/officeart/2005/8/layout/default#3"/>
    <dgm:cxn modelId="{FC0B60B7-0B31-5E44-9D8B-775137EB5DA8}" type="presParOf" srcId="{77223C14-8923-47E7-8FA9-B6B512B21F8B}" destId="{6F101164-A030-4021-9009-2E896216FF1E}" srcOrd="1" destOrd="0" presId="urn:microsoft.com/office/officeart/2005/8/layout/default#3"/>
    <dgm:cxn modelId="{E0D82F05-2E0B-B247-96C4-BC7FFAA98B9C}" type="presParOf" srcId="{77223C14-8923-47E7-8FA9-B6B512B21F8B}" destId="{55433BA8-23B2-4479-A323-30CFC78B6115}" srcOrd="2" destOrd="0" presId="urn:microsoft.com/office/officeart/2005/8/layout/default#3"/>
    <dgm:cxn modelId="{9416E284-1E11-1547-ABE8-C390DC786632}" type="presParOf" srcId="{77223C14-8923-47E7-8FA9-B6B512B21F8B}" destId="{E700C57F-363C-4000-8C93-84E60CA3157A}" srcOrd="3" destOrd="0" presId="urn:microsoft.com/office/officeart/2005/8/layout/default#3"/>
    <dgm:cxn modelId="{1B557400-732D-DE4F-9433-41D79ED3C081}" type="presParOf" srcId="{77223C14-8923-47E7-8FA9-B6B512B21F8B}" destId="{EE3259CF-D9D8-42DC-82F8-C9AFAFB078EA}" srcOrd="4" destOrd="0" presId="urn:microsoft.com/office/officeart/2005/8/layout/default#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CA13A7-1141-4A09-B97F-A8C1BA78142C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uk-UA"/>
        </a:p>
      </dgm:t>
    </dgm:pt>
    <dgm:pt modelId="{1590CDC5-0429-48A8-981D-C9F4B998EDBC}">
      <dgm:prSet custT="1"/>
      <dgm:spPr/>
      <dgm:t>
        <a:bodyPr/>
        <a:lstStyle/>
        <a:p>
          <a:r>
            <a:rPr lang="uk-UA" sz="1400" smtClean="0"/>
            <a:t>авторське право, </a:t>
          </a:r>
          <a:endParaRPr lang="uk-UA" sz="1400"/>
        </a:p>
      </dgm:t>
    </dgm:pt>
    <dgm:pt modelId="{C4547054-9C36-4A1E-80B5-E6E69AD4AE00}" type="parTrans" cxnId="{719002D9-458F-4675-A2AB-D20AB952F5BA}">
      <dgm:prSet/>
      <dgm:spPr/>
      <dgm:t>
        <a:bodyPr/>
        <a:lstStyle/>
        <a:p>
          <a:endParaRPr lang="uk-UA" sz="1400"/>
        </a:p>
      </dgm:t>
    </dgm:pt>
    <dgm:pt modelId="{62192A94-ECFA-4378-AAC1-74C8EDBAF500}" type="sibTrans" cxnId="{719002D9-458F-4675-A2AB-D20AB952F5BA}">
      <dgm:prSet/>
      <dgm:spPr/>
      <dgm:t>
        <a:bodyPr/>
        <a:lstStyle/>
        <a:p>
          <a:endParaRPr lang="uk-UA" sz="1400"/>
        </a:p>
      </dgm:t>
    </dgm:pt>
    <dgm:pt modelId="{47930913-8D51-4813-B4D6-6F3C44494417}">
      <dgm:prSet custT="1"/>
      <dgm:spPr/>
      <dgm:t>
        <a:bodyPr/>
        <a:lstStyle/>
        <a:p>
          <a:r>
            <a:rPr lang="uk-UA" sz="1400" dirty="0" smtClean="0"/>
            <a:t>суміжне право;</a:t>
          </a:r>
          <a:endParaRPr lang="uk-UA" sz="1400" dirty="0"/>
        </a:p>
      </dgm:t>
    </dgm:pt>
    <dgm:pt modelId="{BE4A33FC-7CE9-475B-952F-4E24C01D440A}" type="parTrans" cxnId="{60A52164-9272-41A5-BE2C-932C5DFBB1C3}">
      <dgm:prSet/>
      <dgm:spPr/>
      <dgm:t>
        <a:bodyPr/>
        <a:lstStyle/>
        <a:p>
          <a:endParaRPr lang="uk-UA" sz="1400"/>
        </a:p>
      </dgm:t>
    </dgm:pt>
    <dgm:pt modelId="{333F00F6-C1EB-4A42-91AC-30DA688B91B1}" type="sibTrans" cxnId="{60A52164-9272-41A5-BE2C-932C5DFBB1C3}">
      <dgm:prSet/>
      <dgm:spPr/>
      <dgm:t>
        <a:bodyPr/>
        <a:lstStyle/>
        <a:p>
          <a:endParaRPr lang="uk-UA" sz="1400"/>
        </a:p>
      </dgm:t>
    </dgm:pt>
    <dgm:pt modelId="{6A8E53E2-927D-4F5F-85E6-3F239FAC8B34}">
      <dgm:prSet custT="1"/>
      <dgm:spPr/>
      <dgm:t>
        <a:bodyPr/>
        <a:lstStyle/>
        <a:p>
          <a:r>
            <a:rPr lang="uk-UA" sz="1400" dirty="0" smtClean="0"/>
            <a:t>право на користування іншими нематеріальними ресурсами;</a:t>
          </a:r>
          <a:endParaRPr lang="uk-UA" sz="1400" dirty="0"/>
        </a:p>
      </dgm:t>
    </dgm:pt>
    <dgm:pt modelId="{0A00410D-D8FA-4792-8C32-14FFFFD01ECF}" type="parTrans" cxnId="{DAF360F9-A095-42E4-A6BA-147BA3787002}">
      <dgm:prSet/>
      <dgm:spPr/>
      <dgm:t>
        <a:bodyPr/>
        <a:lstStyle/>
        <a:p>
          <a:endParaRPr lang="uk-UA" sz="1400"/>
        </a:p>
      </dgm:t>
    </dgm:pt>
    <dgm:pt modelId="{CF97A1AF-4B09-4F33-B3ED-DD43B3B0ED4C}" type="sibTrans" cxnId="{DAF360F9-A095-42E4-A6BA-147BA3787002}">
      <dgm:prSet/>
      <dgm:spPr/>
      <dgm:t>
        <a:bodyPr/>
        <a:lstStyle/>
        <a:p>
          <a:endParaRPr lang="uk-UA" sz="1400"/>
        </a:p>
      </dgm:t>
    </dgm:pt>
    <dgm:pt modelId="{EEA94690-3D98-4769-A31D-5F4F559B3915}">
      <dgm:prSet custT="1"/>
      <dgm:spPr/>
      <dgm:t>
        <a:bodyPr/>
        <a:lstStyle/>
        <a:p>
          <a:r>
            <a:rPr lang="uk-UA" sz="1400" dirty="0" smtClean="0"/>
            <a:t>право на користування землею та іншими природними ресурсами.</a:t>
          </a:r>
          <a:endParaRPr lang="uk-UA" sz="1400" dirty="0"/>
        </a:p>
      </dgm:t>
    </dgm:pt>
    <dgm:pt modelId="{6AF955C2-01AC-46E1-9F52-A0288C59DB5A}" type="parTrans" cxnId="{1F9D8CCB-6015-4E57-A94F-B883C662554B}">
      <dgm:prSet/>
      <dgm:spPr/>
      <dgm:t>
        <a:bodyPr/>
        <a:lstStyle/>
        <a:p>
          <a:endParaRPr lang="uk-UA" sz="1400"/>
        </a:p>
      </dgm:t>
    </dgm:pt>
    <dgm:pt modelId="{7B2950C1-5831-4652-B9C9-D89310ECB9D9}" type="sibTrans" cxnId="{1F9D8CCB-6015-4E57-A94F-B883C662554B}">
      <dgm:prSet/>
      <dgm:spPr/>
      <dgm:t>
        <a:bodyPr/>
        <a:lstStyle/>
        <a:p>
          <a:endParaRPr lang="uk-UA" sz="1400"/>
        </a:p>
      </dgm:t>
    </dgm:pt>
    <dgm:pt modelId="{A7145F9E-1BD5-47DD-B5EA-74CD48E0EBEA}" type="pres">
      <dgm:prSet presAssocID="{82CA13A7-1141-4A09-B97F-A8C1BA78142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2F8A13-90CC-414E-B57C-31CD44E03F4C}" type="pres">
      <dgm:prSet presAssocID="{1590CDC5-0429-48A8-981D-C9F4B998EDBC}" presName="parentLin" presStyleCnt="0"/>
      <dgm:spPr/>
    </dgm:pt>
    <dgm:pt modelId="{7D98E630-424B-4B15-B2ED-DCCDBE339A92}" type="pres">
      <dgm:prSet presAssocID="{1590CDC5-0429-48A8-981D-C9F4B998EDB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8112040F-2776-4BCD-AA12-34A75E326790}" type="pres">
      <dgm:prSet presAssocID="{1590CDC5-0429-48A8-981D-C9F4B998EDB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49222A-C128-4CF7-8AAD-AA03474CA9A9}" type="pres">
      <dgm:prSet presAssocID="{1590CDC5-0429-48A8-981D-C9F4B998EDBC}" presName="negativeSpace" presStyleCnt="0"/>
      <dgm:spPr/>
    </dgm:pt>
    <dgm:pt modelId="{E774103C-ACDB-44FA-9487-88D58AAFA736}" type="pres">
      <dgm:prSet presAssocID="{1590CDC5-0429-48A8-981D-C9F4B998EDB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E271FA-1E28-4EC3-97E5-FD0C4ECCC2B3}" type="pres">
      <dgm:prSet presAssocID="{62192A94-ECFA-4378-AAC1-74C8EDBAF500}" presName="spaceBetweenRectangles" presStyleCnt="0"/>
      <dgm:spPr/>
    </dgm:pt>
    <dgm:pt modelId="{53750834-BC65-430B-BB6C-E99356967C03}" type="pres">
      <dgm:prSet presAssocID="{47930913-8D51-4813-B4D6-6F3C44494417}" presName="parentLin" presStyleCnt="0"/>
      <dgm:spPr/>
    </dgm:pt>
    <dgm:pt modelId="{C09E71DB-93D1-4248-B450-0F5B76B8DCD8}" type="pres">
      <dgm:prSet presAssocID="{47930913-8D51-4813-B4D6-6F3C4449441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F4F58E3-24E0-42CD-87C7-C55534851DDD}" type="pres">
      <dgm:prSet presAssocID="{47930913-8D51-4813-B4D6-6F3C4449441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6539F8-9FAE-43A7-969B-32BEFECF46F5}" type="pres">
      <dgm:prSet presAssocID="{47930913-8D51-4813-B4D6-6F3C44494417}" presName="negativeSpace" presStyleCnt="0"/>
      <dgm:spPr/>
    </dgm:pt>
    <dgm:pt modelId="{01D8D6BD-C0D6-4BBD-8D30-7D30F25755D1}" type="pres">
      <dgm:prSet presAssocID="{47930913-8D51-4813-B4D6-6F3C44494417}" presName="childText" presStyleLbl="conFgAcc1" presStyleIdx="1" presStyleCnt="4">
        <dgm:presLayoutVars>
          <dgm:bulletEnabled val="1"/>
        </dgm:presLayoutVars>
      </dgm:prSet>
      <dgm:spPr/>
    </dgm:pt>
    <dgm:pt modelId="{E55003E2-8D37-420C-AA7B-CBB5DDE95C63}" type="pres">
      <dgm:prSet presAssocID="{333F00F6-C1EB-4A42-91AC-30DA688B91B1}" presName="spaceBetweenRectangles" presStyleCnt="0"/>
      <dgm:spPr/>
    </dgm:pt>
    <dgm:pt modelId="{D776805A-FC56-4B18-AF23-A89DDE6812B0}" type="pres">
      <dgm:prSet presAssocID="{6A8E53E2-927D-4F5F-85E6-3F239FAC8B34}" presName="parentLin" presStyleCnt="0"/>
      <dgm:spPr/>
    </dgm:pt>
    <dgm:pt modelId="{5C498A3E-AD52-4479-BC0E-B146C7C68FE8}" type="pres">
      <dgm:prSet presAssocID="{6A8E53E2-927D-4F5F-85E6-3F239FAC8B34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17FBA44-5768-4BD8-828A-605B4021190D}" type="pres">
      <dgm:prSet presAssocID="{6A8E53E2-927D-4F5F-85E6-3F239FAC8B3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B06A1-923D-4E1C-A2AE-103FA927171E}" type="pres">
      <dgm:prSet presAssocID="{6A8E53E2-927D-4F5F-85E6-3F239FAC8B34}" presName="negativeSpace" presStyleCnt="0"/>
      <dgm:spPr/>
    </dgm:pt>
    <dgm:pt modelId="{4226EBB7-362E-40BD-A4C5-A0772FAB718D}" type="pres">
      <dgm:prSet presAssocID="{6A8E53E2-927D-4F5F-85E6-3F239FAC8B34}" presName="childText" presStyleLbl="conFgAcc1" presStyleIdx="2" presStyleCnt="4">
        <dgm:presLayoutVars>
          <dgm:bulletEnabled val="1"/>
        </dgm:presLayoutVars>
      </dgm:prSet>
      <dgm:spPr/>
    </dgm:pt>
    <dgm:pt modelId="{EB6C1084-01BF-4D40-9877-583EA45B816E}" type="pres">
      <dgm:prSet presAssocID="{CF97A1AF-4B09-4F33-B3ED-DD43B3B0ED4C}" presName="spaceBetweenRectangles" presStyleCnt="0"/>
      <dgm:spPr/>
    </dgm:pt>
    <dgm:pt modelId="{5627316A-B052-43A0-BB44-AA407F33A308}" type="pres">
      <dgm:prSet presAssocID="{EEA94690-3D98-4769-A31D-5F4F559B3915}" presName="parentLin" presStyleCnt="0"/>
      <dgm:spPr/>
    </dgm:pt>
    <dgm:pt modelId="{35E116EC-0647-4EE1-AD28-33AE73AEF479}" type="pres">
      <dgm:prSet presAssocID="{EEA94690-3D98-4769-A31D-5F4F559B3915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C393E69A-5C62-4547-971D-6963103EB6EE}" type="pres">
      <dgm:prSet presAssocID="{EEA94690-3D98-4769-A31D-5F4F559B391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44D2B-8DBE-4604-9D86-BFEC8B0C6438}" type="pres">
      <dgm:prSet presAssocID="{EEA94690-3D98-4769-A31D-5F4F559B3915}" presName="negativeSpace" presStyleCnt="0"/>
      <dgm:spPr/>
    </dgm:pt>
    <dgm:pt modelId="{6D0808D1-24F6-498A-8905-866C4BFBC53A}" type="pres">
      <dgm:prSet presAssocID="{EEA94690-3D98-4769-A31D-5F4F559B391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19002D9-458F-4675-A2AB-D20AB952F5BA}" srcId="{82CA13A7-1141-4A09-B97F-A8C1BA78142C}" destId="{1590CDC5-0429-48A8-981D-C9F4B998EDBC}" srcOrd="0" destOrd="0" parTransId="{C4547054-9C36-4A1E-80B5-E6E69AD4AE00}" sibTransId="{62192A94-ECFA-4378-AAC1-74C8EDBAF500}"/>
    <dgm:cxn modelId="{1F9D8CCB-6015-4E57-A94F-B883C662554B}" srcId="{82CA13A7-1141-4A09-B97F-A8C1BA78142C}" destId="{EEA94690-3D98-4769-A31D-5F4F559B3915}" srcOrd="3" destOrd="0" parTransId="{6AF955C2-01AC-46E1-9F52-A0288C59DB5A}" sibTransId="{7B2950C1-5831-4652-B9C9-D89310ECB9D9}"/>
    <dgm:cxn modelId="{7FC569B9-CF91-6044-BEFC-8486CC5A1A82}" type="presOf" srcId="{47930913-8D51-4813-B4D6-6F3C44494417}" destId="{C09E71DB-93D1-4248-B450-0F5B76B8DCD8}" srcOrd="0" destOrd="0" presId="urn:microsoft.com/office/officeart/2005/8/layout/list1"/>
    <dgm:cxn modelId="{5B6879E4-F59B-C442-A85A-1E3FE88D6785}" type="presOf" srcId="{6A8E53E2-927D-4F5F-85E6-3F239FAC8B34}" destId="{617FBA44-5768-4BD8-828A-605B4021190D}" srcOrd="1" destOrd="0" presId="urn:microsoft.com/office/officeart/2005/8/layout/list1"/>
    <dgm:cxn modelId="{DAF360F9-A095-42E4-A6BA-147BA3787002}" srcId="{82CA13A7-1141-4A09-B97F-A8C1BA78142C}" destId="{6A8E53E2-927D-4F5F-85E6-3F239FAC8B34}" srcOrd="2" destOrd="0" parTransId="{0A00410D-D8FA-4792-8C32-14FFFFD01ECF}" sibTransId="{CF97A1AF-4B09-4F33-B3ED-DD43B3B0ED4C}"/>
    <dgm:cxn modelId="{60A52164-9272-41A5-BE2C-932C5DFBB1C3}" srcId="{82CA13A7-1141-4A09-B97F-A8C1BA78142C}" destId="{47930913-8D51-4813-B4D6-6F3C44494417}" srcOrd="1" destOrd="0" parTransId="{BE4A33FC-7CE9-475B-952F-4E24C01D440A}" sibTransId="{333F00F6-C1EB-4A42-91AC-30DA688B91B1}"/>
    <dgm:cxn modelId="{B08FE8DE-D910-DF48-9D50-A28A95F439CB}" type="presOf" srcId="{47930913-8D51-4813-B4D6-6F3C44494417}" destId="{FF4F58E3-24E0-42CD-87C7-C55534851DDD}" srcOrd="1" destOrd="0" presId="urn:microsoft.com/office/officeart/2005/8/layout/list1"/>
    <dgm:cxn modelId="{8D7C6D3A-2E09-5C4B-9D9E-67F5C4EFA7C6}" type="presOf" srcId="{1590CDC5-0429-48A8-981D-C9F4B998EDBC}" destId="{7D98E630-424B-4B15-B2ED-DCCDBE339A92}" srcOrd="0" destOrd="0" presId="urn:microsoft.com/office/officeart/2005/8/layout/list1"/>
    <dgm:cxn modelId="{10F2C92B-7509-8341-A941-579B3C0B5E81}" type="presOf" srcId="{EEA94690-3D98-4769-A31D-5F4F559B3915}" destId="{35E116EC-0647-4EE1-AD28-33AE73AEF479}" srcOrd="0" destOrd="0" presId="urn:microsoft.com/office/officeart/2005/8/layout/list1"/>
    <dgm:cxn modelId="{36BB5B60-A03C-FB4A-A567-4792EBE67AC0}" type="presOf" srcId="{82CA13A7-1141-4A09-B97F-A8C1BA78142C}" destId="{A7145F9E-1BD5-47DD-B5EA-74CD48E0EBEA}" srcOrd="0" destOrd="0" presId="urn:microsoft.com/office/officeart/2005/8/layout/list1"/>
    <dgm:cxn modelId="{65614176-C60C-3041-9B77-55CD7F250A97}" type="presOf" srcId="{6A8E53E2-927D-4F5F-85E6-3F239FAC8B34}" destId="{5C498A3E-AD52-4479-BC0E-B146C7C68FE8}" srcOrd="0" destOrd="0" presId="urn:microsoft.com/office/officeart/2005/8/layout/list1"/>
    <dgm:cxn modelId="{D5DE7732-CD5C-6648-AB70-8C872322A28F}" type="presOf" srcId="{EEA94690-3D98-4769-A31D-5F4F559B3915}" destId="{C393E69A-5C62-4547-971D-6963103EB6EE}" srcOrd="1" destOrd="0" presId="urn:microsoft.com/office/officeart/2005/8/layout/list1"/>
    <dgm:cxn modelId="{3CCF260F-A78E-A74F-9247-D4712A3D122C}" type="presOf" srcId="{1590CDC5-0429-48A8-981D-C9F4B998EDBC}" destId="{8112040F-2776-4BCD-AA12-34A75E326790}" srcOrd="1" destOrd="0" presId="urn:microsoft.com/office/officeart/2005/8/layout/list1"/>
    <dgm:cxn modelId="{F35C9411-C62A-3243-A141-2EC7B204D300}" type="presParOf" srcId="{A7145F9E-1BD5-47DD-B5EA-74CD48E0EBEA}" destId="{752F8A13-90CC-414E-B57C-31CD44E03F4C}" srcOrd="0" destOrd="0" presId="urn:microsoft.com/office/officeart/2005/8/layout/list1"/>
    <dgm:cxn modelId="{9DD28ED7-65E7-0F4E-9541-1BCBF037F0C0}" type="presParOf" srcId="{752F8A13-90CC-414E-B57C-31CD44E03F4C}" destId="{7D98E630-424B-4B15-B2ED-DCCDBE339A92}" srcOrd="0" destOrd="0" presId="urn:microsoft.com/office/officeart/2005/8/layout/list1"/>
    <dgm:cxn modelId="{3E14075D-E7FF-0C4A-B178-AFC31003B027}" type="presParOf" srcId="{752F8A13-90CC-414E-B57C-31CD44E03F4C}" destId="{8112040F-2776-4BCD-AA12-34A75E326790}" srcOrd="1" destOrd="0" presId="urn:microsoft.com/office/officeart/2005/8/layout/list1"/>
    <dgm:cxn modelId="{98216C0E-A97D-9C4C-AA27-40284FCFEE95}" type="presParOf" srcId="{A7145F9E-1BD5-47DD-B5EA-74CD48E0EBEA}" destId="{0749222A-C128-4CF7-8AAD-AA03474CA9A9}" srcOrd="1" destOrd="0" presId="urn:microsoft.com/office/officeart/2005/8/layout/list1"/>
    <dgm:cxn modelId="{EF0C36FA-BA9D-AD42-9071-66DBEF3A86A4}" type="presParOf" srcId="{A7145F9E-1BD5-47DD-B5EA-74CD48E0EBEA}" destId="{E774103C-ACDB-44FA-9487-88D58AAFA736}" srcOrd="2" destOrd="0" presId="urn:microsoft.com/office/officeart/2005/8/layout/list1"/>
    <dgm:cxn modelId="{603BE1F4-1A46-6E43-8B65-510F3D0410C3}" type="presParOf" srcId="{A7145F9E-1BD5-47DD-B5EA-74CD48E0EBEA}" destId="{E2E271FA-1E28-4EC3-97E5-FD0C4ECCC2B3}" srcOrd="3" destOrd="0" presId="urn:microsoft.com/office/officeart/2005/8/layout/list1"/>
    <dgm:cxn modelId="{7ADF90F1-9323-1F45-A16F-2EEB97AD54ED}" type="presParOf" srcId="{A7145F9E-1BD5-47DD-B5EA-74CD48E0EBEA}" destId="{53750834-BC65-430B-BB6C-E99356967C03}" srcOrd="4" destOrd="0" presId="urn:microsoft.com/office/officeart/2005/8/layout/list1"/>
    <dgm:cxn modelId="{F37DAE03-00D0-0540-94EA-8CDF2402526F}" type="presParOf" srcId="{53750834-BC65-430B-BB6C-E99356967C03}" destId="{C09E71DB-93D1-4248-B450-0F5B76B8DCD8}" srcOrd="0" destOrd="0" presId="urn:microsoft.com/office/officeart/2005/8/layout/list1"/>
    <dgm:cxn modelId="{CA8667C7-BEA5-AC4E-991D-8366C6039C27}" type="presParOf" srcId="{53750834-BC65-430B-BB6C-E99356967C03}" destId="{FF4F58E3-24E0-42CD-87C7-C55534851DDD}" srcOrd="1" destOrd="0" presId="urn:microsoft.com/office/officeart/2005/8/layout/list1"/>
    <dgm:cxn modelId="{C18DDC90-9D6C-3046-93CC-31B2A84F5618}" type="presParOf" srcId="{A7145F9E-1BD5-47DD-B5EA-74CD48E0EBEA}" destId="{516539F8-9FAE-43A7-969B-32BEFECF46F5}" srcOrd="5" destOrd="0" presId="urn:microsoft.com/office/officeart/2005/8/layout/list1"/>
    <dgm:cxn modelId="{A7934BE5-8025-C343-8ACA-847397E43290}" type="presParOf" srcId="{A7145F9E-1BD5-47DD-B5EA-74CD48E0EBEA}" destId="{01D8D6BD-C0D6-4BBD-8D30-7D30F25755D1}" srcOrd="6" destOrd="0" presId="urn:microsoft.com/office/officeart/2005/8/layout/list1"/>
    <dgm:cxn modelId="{5E697D81-663A-2241-B6C8-4D408DCD2405}" type="presParOf" srcId="{A7145F9E-1BD5-47DD-B5EA-74CD48E0EBEA}" destId="{E55003E2-8D37-420C-AA7B-CBB5DDE95C63}" srcOrd="7" destOrd="0" presId="urn:microsoft.com/office/officeart/2005/8/layout/list1"/>
    <dgm:cxn modelId="{9B14F244-EF84-4C48-A303-43BAF290D3D0}" type="presParOf" srcId="{A7145F9E-1BD5-47DD-B5EA-74CD48E0EBEA}" destId="{D776805A-FC56-4B18-AF23-A89DDE6812B0}" srcOrd="8" destOrd="0" presId="urn:microsoft.com/office/officeart/2005/8/layout/list1"/>
    <dgm:cxn modelId="{64A88335-945E-FB4C-8A07-75A95A53D9E7}" type="presParOf" srcId="{D776805A-FC56-4B18-AF23-A89DDE6812B0}" destId="{5C498A3E-AD52-4479-BC0E-B146C7C68FE8}" srcOrd="0" destOrd="0" presId="urn:microsoft.com/office/officeart/2005/8/layout/list1"/>
    <dgm:cxn modelId="{4A2E8678-991A-3A44-849F-FF11B9361984}" type="presParOf" srcId="{D776805A-FC56-4B18-AF23-A89DDE6812B0}" destId="{617FBA44-5768-4BD8-828A-605B4021190D}" srcOrd="1" destOrd="0" presId="urn:microsoft.com/office/officeart/2005/8/layout/list1"/>
    <dgm:cxn modelId="{5216A4A0-0148-4440-964D-A001E419F7A4}" type="presParOf" srcId="{A7145F9E-1BD5-47DD-B5EA-74CD48E0EBEA}" destId="{7ACB06A1-923D-4E1C-A2AE-103FA927171E}" srcOrd="9" destOrd="0" presId="urn:microsoft.com/office/officeart/2005/8/layout/list1"/>
    <dgm:cxn modelId="{DD82728B-5A08-484E-96A3-C294A6D4FC27}" type="presParOf" srcId="{A7145F9E-1BD5-47DD-B5EA-74CD48E0EBEA}" destId="{4226EBB7-362E-40BD-A4C5-A0772FAB718D}" srcOrd="10" destOrd="0" presId="urn:microsoft.com/office/officeart/2005/8/layout/list1"/>
    <dgm:cxn modelId="{9A05CE42-6BB5-6146-A7E7-6535FF2795E0}" type="presParOf" srcId="{A7145F9E-1BD5-47DD-B5EA-74CD48E0EBEA}" destId="{EB6C1084-01BF-4D40-9877-583EA45B816E}" srcOrd="11" destOrd="0" presId="urn:microsoft.com/office/officeart/2005/8/layout/list1"/>
    <dgm:cxn modelId="{32919809-F874-2B45-9185-57A0F13FA050}" type="presParOf" srcId="{A7145F9E-1BD5-47DD-B5EA-74CD48E0EBEA}" destId="{5627316A-B052-43A0-BB44-AA407F33A308}" srcOrd="12" destOrd="0" presId="urn:microsoft.com/office/officeart/2005/8/layout/list1"/>
    <dgm:cxn modelId="{7D85888E-E42D-3949-BBAC-E0F4E5BCAD73}" type="presParOf" srcId="{5627316A-B052-43A0-BB44-AA407F33A308}" destId="{35E116EC-0647-4EE1-AD28-33AE73AEF479}" srcOrd="0" destOrd="0" presId="urn:microsoft.com/office/officeart/2005/8/layout/list1"/>
    <dgm:cxn modelId="{6571703A-38CC-1940-B356-D1D250D19EC8}" type="presParOf" srcId="{5627316A-B052-43A0-BB44-AA407F33A308}" destId="{C393E69A-5C62-4547-971D-6963103EB6EE}" srcOrd="1" destOrd="0" presId="urn:microsoft.com/office/officeart/2005/8/layout/list1"/>
    <dgm:cxn modelId="{EF9F23AC-9C45-C547-8F61-2EA3FE2F3919}" type="presParOf" srcId="{A7145F9E-1BD5-47DD-B5EA-74CD48E0EBEA}" destId="{61644D2B-8DBE-4604-9D86-BFEC8B0C6438}" srcOrd="13" destOrd="0" presId="urn:microsoft.com/office/officeart/2005/8/layout/list1"/>
    <dgm:cxn modelId="{81E4C8DA-344F-BD49-8A90-189656824DA4}" type="presParOf" srcId="{A7145F9E-1BD5-47DD-B5EA-74CD48E0EBEA}" destId="{6D0808D1-24F6-498A-8905-866C4BFBC53A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B4008F-CF5D-447F-955F-C3FC019A544A}">
      <dsp:nvSpPr>
        <dsp:cNvPr id="0" name=""/>
        <dsp:cNvSpPr/>
      </dsp:nvSpPr>
      <dsp:spPr>
        <a:xfrm>
          <a:off x="430956" y="347"/>
          <a:ext cx="3187898" cy="191273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smtClean="0"/>
            <a:t>об’єкти промислової власності, </a:t>
          </a:r>
          <a:endParaRPr lang="uk-UA" sz="2100" kern="1200"/>
        </a:p>
      </dsp:txBody>
      <dsp:txXfrm>
        <a:off x="430956" y="347"/>
        <a:ext cx="3187898" cy="1912739"/>
      </dsp:txXfrm>
    </dsp:sp>
    <dsp:sp modelId="{55433BA8-23B2-4479-A323-30CFC78B6115}">
      <dsp:nvSpPr>
        <dsp:cNvPr id="0" name=""/>
        <dsp:cNvSpPr/>
      </dsp:nvSpPr>
      <dsp:spPr>
        <a:xfrm>
          <a:off x="3929515" y="0"/>
          <a:ext cx="3187898" cy="191273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smtClean="0"/>
            <a:t>об’єкти, що охороняються авторським правом і суміжними правами, </a:t>
          </a:r>
          <a:endParaRPr lang="uk-UA" sz="2100" kern="1200"/>
        </a:p>
      </dsp:txBody>
      <dsp:txXfrm>
        <a:off x="3929515" y="0"/>
        <a:ext cx="3187898" cy="1912739"/>
      </dsp:txXfrm>
    </dsp:sp>
    <dsp:sp modelId="{EE3259CF-D9D8-42DC-82F8-C9AFAFB078EA}">
      <dsp:nvSpPr>
        <dsp:cNvPr id="0" name=""/>
        <dsp:cNvSpPr/>
      </dsp:nvSpPr>
      <dsp:spPr>
        <a:xfrm>
          <a:off x="2184300" y="2231876"/>
          <a:ext cx="3187898" cy="191273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інші (нетрадиційні) об’єкти інтелектуальної власності, слід окремо звернути вагу на специфічні особливості кожного із них.</a:t>
          </a:r>
          <a:endParaRPr lang="uk-UA" sz="2100" kern="1200" dirty="0"/>
        </a:p>
      </dsp:txBody>
      <dsp:txXfrm>
        <a:off x="2184300" y="2231876"/>
        <a:ext cx="3187898" cy="191273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74103C-ACDB-44FA-9487-88D58AAFA736}">
      <dsp:nvSpPr>
        <dsp:cNvPr id="0" name=""/>
        <dsp:cNvSpPr/>
      </dsp:nvSpPr>
      <dsp:spPr>
        <a:xfrm>
          <a:off x="0" y="387501"/>
          <a:ext cx="7556500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12040F-2776-4BCD-AA12-34A75E326790}">
      <dsp:nvSpPr>
        <dsp:cNvPr id="0" name=""/>
        <dsp:cNvSpPr/>
      </dsp:nvSpPr>
      <dsp:spPr>
        <a:xfrm>
          <a:off x="377825" y="48021"/>
          <a:ext cx="5289550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932" tIns="0" rIns="19993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smtClean="0"/>
            <a:t>авторське право, </a:t>
          </a:r>
          <a:endParaRPr lang="uk-UA" sz="1400" kern="1200"/>
        </a:p>
      </dsp:txBody>
      <dsp:txXfrm>
        <a:off x="410969" y="81165"/>
        <a:ext cx="5223262" cy="612672"/>
      </dsp:txXfrm>
    </dsp:sp>
    <dsp:sp modelId="{01D8D6BD-C0D6-4BBD-8D30-7D30F25755D1}">
      <dsp:nvSpPr>
        <dsp:cNvPr id="0" name=""/>
        <dsp:cNvSpPr/>
      </dsp:nvSpPr>
      <dsp:spPr>
        <a:xfrm>
          <a:off x="0" y="1430781"/>
          <a:ext cx="7556500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4F58E3-24E0-42CD-87C7-C55534851DDD}">
      <dsp:nvSpPr>
        <dsp:cNvPr id="0" name=""/>
        <dsp:cNvSpPr/>
      </dsp:nvSpPr>
      <dsp:spPr>
        <a:xfrm>
          <a:off x="377825" y="1091301"/>
          <a:ext cx="5289550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932" tIns="0" rIns="19993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суміжне право;</a:t>
          </a:r>
          <a:endParaRPr lang="uk-UA" sz="1400" kern="1200" dirty="0"/>
        </a:p>
      </dsp:txBody>
      <dsp:txXfrm>
        <a:off x="410969" y="1124445"/>
        <a:ext cx="5223262" cy="612672"/>
      </dsp:txXfrm>
    </dsp:sp>
    <dsp:sp modelId="{4226EBB7-362E-40BD-A4C5-A0772FAB718D}">
      <dsp:nvSpPr>
        <dsp:cNvPr id="0" name=""/>
        <dsp:cNvSpPr/>
      </dsp:nvSpPr>
      <dsp:spPr>
        <a:xfrm>
          <a:off x="0" y="2474061"/>
          <a:ext cx="7556500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7FBA44-5768-4BD8-828A-605B4021190D}">
      <dsp:nvSpPr>
        <dsp:cNvPr id="0" name=""/>
        <dsp:cNvSpPr/>
      </dsp:nvSpPr>
      <dsp:spPr>
        <a:xfrm>
          <a:off x="377825" y="2134581"/>
          <a:ext cx="5289550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932" tIns="0" rIns="19993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право на користування іншими нематеріальними ресурсами;</a:t>
          </a:r>
          <a:endParaRPr lang="uk-UA" sz="1400" kern="1200" dirty="0"/>
        </a:p>
      </dsp:txBody>
      <dsp:txXfrm>
        <a:off x="410969" y="2167725"/>
        <a:ext cx="5223262" cy="612672"/>
      </dsp:txXfrm>
    </dsp:sp>
    <dsp:sp modelId="{6D0808D1-24F6-498A-8905-866C4BFBC53A}">
      <dsp:nvSpPr>
        <dsp:cNvPr id="0" name=""/>
        <dsp:cNvSpPr/>
      </dsp:nvSpPr>
      <dsp:spPr>
        <a:xfrm>
          <a:off x="0" y="3517341"/>
          <a:ext cx="7556500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93E69A-5C62-4547-971D-6963103EB6EE}">
      <dsp:nvSpPr>
        <dsp:cNvPr id="0" name=""/>
        <dsp:cNvSpPr/>
      </dsp:nvSpPr>
      <dsp:spPr>
        <a:xfrm>
          <a:off x="377825" y="3177861"/>
          <a:ext cx="5289550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932" tIns="0" rIns="19993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право на користування землею та іншими природними ресурсами.</a:t>
          </a:r>
          <a:endParaRPr lang="uk-UA" sz="1400" kern="1200" dirty="0"/>
        </a:p>
      </dsp:txBody>
      <dsp:txXfrm>
        <a:off x="410969" y="3211005"/>
        <a:ext cx="5223262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D226BE-ED6F-4241-8C77-69BFA88F522B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F16C9-91F8-7040-A75D-C9594BD058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uk-UA" altLang="uk-UA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09BEB2-1276-426B-B088-4743CFB87991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82575" y="228600"/>
            <a:ext cx="4235450" cy="4187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9"/>
          <p:cNvSpPr/>
          <p:nvPr/>
        </p:nvSpPr>
        <p:spPr>
          <a:xfrm>
            <a:off x="4624388" y="2378075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54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8" name="Rectangle 10"/>
          <p:cNvSpPr/>
          <p:nvPr/>
        </p:nvSpPr>
        <p:spPr>
          <a:xfrm>
            <a:off x="4624388" y="228600"/>
            <a:ext cx="2057400" cy="20383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11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 smtClean="0"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0204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36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040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36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1873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9099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54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213" y="6423025"/>
            <a:ext cx="3316287" cy="3651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8819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3989388" y="3370263"/>
            <a:ext cx="220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2400" b="1">
                <a:solidFill>
                  <a:srgbClr val="D788A3"/>
                </a:solidFill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6771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над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8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327025" y="4632325"/>
            <a:ext cx="220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2400" b="1">
                <a:solidFill>
                  <a:srgbClr val="D788A3"/>
                </a:solidFill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0988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/>
          <p:nvPr/>
        </p:nvSpPr>
        <p:spPr>
          <a:xfrm>
            <a:off x="282575" y="228600"/>
            <a:ext cx="6386513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54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8" name="Rectangle 9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>
          <a:xfrm>
            <a:off x="5211763" y="6235700"/>
            <a:ext cx="1349375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381000" y="6235700"/>
            <a:ext cx="4648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9333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54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9" name="Rectangle 9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0" name="Rectangle 10"/>
          <p:cNvSpPr/>
          <p:nvPr/>
        </p:nvSpPr>
        <p:spPr>
          <a:xfrm>
            <a:off x="4624388" y="4535488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6"/>
          </p:nvPr>
        </p:nvSpPr>
        <p:spPr>
          <a:xfrm>
            <a:off x="3048000" y="6235700"/>
            <a:ext cx="1347788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381000" y="6235700"/>
            <a:ext cx="2590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3072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рисунка с подписью (другой 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49800" y="3370263"/>
            <a:ext cx="220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2400" b="1">
                <a:solidFill>
                  <a:srgbClr val="D788A3"/>
                </a:solidFill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81106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36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9308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8210550" y="282575"/>
            <a:ext cx="6413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36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6" name="Rectangle 9"/>
          <p:cNvSpPr/>
          <p:nvPr/>
        </p:nvSpPr>
        <p:spPr>
          <a:xfrm>
            <a:off x="8067675" y="282575"/>
            <a:ext cx="92075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54241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 rot="16200000">
            <a:off x="8593932" y="561181"/>
            <a:ext cx="2603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36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9887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989FE-D969-41D6-919C-72FAC4C778D0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 (другой 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36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rtlCol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8906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2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4187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9"/>
          <p:cNvSpPr/>
          <p:nvPr/>
        </p:nvSpPr>
        <p:spPr>
          <a:xfrm>
            <a:off x="4624388" y="2378075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5450" y="174625"/>
            <a:ext cx="412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54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rIns="45720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4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 smtClean="0"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106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58813" y="228600"/>
            <a:ext cx="82010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003425" y="3111500"/>
            <a:ext cx="26035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40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6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8813" y="6248400"/>
            <a:ext cx="1474787" cy="365125"/>
          </a:xfrm>
        </p:spPr>
        <p:txBody>
          <a:bodyPr/>
          <a:lstStyle>
            <a:lvl1pPr algn="l">
              <a:defRPr smtClean="0">
                <a:solidFill>
                  <a:schemeClr val="bg1"/>
                </a:solidFill>
              </a:defRPr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400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9427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8210550" y="282575"/>
            <a:ext cx="6413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11"/>
          <p:cNvSpPr/>
          <p:nvPr/>
        </p:nvSpPr>
        <p:spPr>
          <a:xfrm>
            <a:off x="8067675" y="282575"/>
            <a:ext cx="92075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36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024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36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1993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объекта, вверху и в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36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6" name="Rectangle 13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064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23838" y="228600"/>
            <a:ext cx="260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3600" b="1">
                <a:solidFill>
                  <a:srgbClr val="D788A3"/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8465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fld id="{910D37A6-D30F-8347-98FC-F25384D652DE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888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fld id="{A3061A17-C71A-A64E-BA45-BBF314B17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  <p:sldLayoutId id="2147483702" r:id="rId2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9pPr>
    </p:titleStyle>
    <p:bodyStyle>
      <a:lvl1pPr marL="228600" indent="-228600" algn="l" rtl="0" eaLnBrk="1" fontAlgn="base" hangingPunct="1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1" fontAlgn="base" hangingPunct="1">
        <a:spcBef>
          <a:spcPts val="600"/>
        </a:spcBef>
        <a:spcAft>
          <a:spcPct val="0"/>
        </a:spcAft>
        <a:buClr>
          <a:srgbClr val="D788A3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6858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914400" indent="-228600" algn="l" rtl="0" eaLnBrk="1" fontAlgn="base" hangingPunct="1">
        <a:spcBef>
          <a:spcPts val="600"/>
        </a:spcBef>
        <a:spcAft>
          <a:spcPct val="0"/>
        </a:spcAft>
        <a:buClr>
          <a:srgbClr val="D788A3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11430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475" y="1340992"/>
            <a:ext cx="7556500" cy="1116012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 smtClean="0"/>
              <a:t>Нематеріальні  </a:t>
            </a:r>
            <a:r>
              <a:rPr lang="uk-UA" b="1" i="1" dirty="0"/>
              <a:t>ресурси й активи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3" name="Picture 2" descr="Картинки по запросу &quot;нематериальные активы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89388" y="3357563"/>
            <a:ext cx="4903787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6121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uk-UA" sz="2400" b="1" i="1" dirty="0" smtClean="0"/>
              <a:t>Нематеріальні активи</a:t>
            </a:r>
            <a:r>
              <a:rPr lang="uk-UA" sz="2400" dirty="0" smtClean="0"/>
              <a:t> – це права на використання об’єктів промислової та інтелектуальної власності, а також інші майнові права. </a:t>
            </a:r>
            <a:r>
              <a:rPr lang="uk-UA" sz="2400" dirty="0"/>
              <a:t/>
            </a:r>
            <a:br>
              <a:rPr lang="uk-UA" sz="2400" dirty="0"/>
            </a:br>
            <a:endParaRPr lang="uk-UA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800" dirty="0">
                <a:solidFill>
                  <a:srgbClr val="2D2D2D"/>
                </a:solidFill>
                <a:latin typeface="+mn-lt"/>
              </a:rPr>
              <a:t>Імовірність отримати економічні вигоди від використання нематеріального активу (НМА) є необхідною умовою його визнання — це встановлюють вітчизняні та міжнародні стандарти обліку.</a:t>
            </a:r>
          </a:p>
        </p:txBody>
      </p:sp>
    </p:spTree>
    <p:extLst>
      <p:ext uri="{BB962C8B-B14F-4D97-AF65-F5344CB8AC3E}">
        <p14:creationId xmlns="" xmlns:p14="http://schemas.microsoft.com/office/powerpoint/2010/main" val="354823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403350" y="188913"/>
            <a:ext cx="74898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uk-UA" sz="2800"/>
              <a:t>Нематеріальні активи – це багатогранне поняття. По-перше, це частина майна підприємства, яка не має матеріально уречевленої форми. </a:t>
            </a:r>
            <a:endParaRPr lang="uk-UA" altLang="uk-UA" sz="2800"/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1438275" y="2324100"/>
            <a:ext cx="72374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uk-UA" sz="2800"/>
              <a:t>По-друге, це активи довгострокового користування з терміном понад рік. </a:t>
            </a:r>
            <a:endParaRPr lang="uk-UA" altLang="uk-UA" sz="2800"/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1403350" y="3575050"/>
            <a:ext cx="74898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uk-UA" sz="2800"/>
              <a:t>По-третє, вони є засобом отримання вигоди для підприємства, створюючи конкуренту перевагу на ринку, приносять дохід.</a:t>
            </a:r>
            <a:endParaRPr lang="uk-UA" altLang="uk-UA" sz="2800"/>
          </a:p>
        </p:txBody>
      </p:sp>
      <p:pic>
        <p:nvPicPr>
          <p:cNvPr id="9221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2"/>
          <a:srcRect l="19798" r="10002"/>
          <a:stretch>
            <a:fillRect/>
          </a:stretch>
        </p:blipFill>
        <p:spPr bwMode="auto">
          <a:xfrm>
            <a:off x="496888" y="404813"/>
            <a:ext cx="881062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2"/>
          <a:srcRect l="19798" r="10002"/>
          <a:stretch>
            <a:fillRect/>
          </a:stretch>
        </p:blipFill>
        <p:spPr bwMode="auto">
          <a:xfrm>
            <a:off x="493713" y="2378075"/>
            <a:ext cx="881062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2"/>
          <a:srcRect l="19798" r="10002"/>
          <a:stretch>
            <a:fillRect/>
          </a:stretch>
        </p:blipFill>
        <p:spPr bwMode="auto">
          <a:xfrm>
            <a:off x="458788" y="3844925"/>
            <a:ext cx="881062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eb.posibnyky.vntu.edu.ua/fmib/16chalyuk_buhgalterskyj_oblik_2_chastyny/buhg_1/32_src/32_image002.jpg"/>
          <p:cNvPicPr>
            <a:picLocks noChangeAspect="1" noChangeArrowheads="1"/>
          </p:cNvPicPr>
          <p:nvPr/>
        </p:nvPicPr>
        <p:blipFill>
          <a:blip r:embed="rId2"/>
          <a:srcRect t="3268"/>
          <a:stretch>
            <a:fillRect/>
          </a:stretch>
        </p:blipFill>
        <p:spPr bwMode="auto">
          <a:xfrm>
            <a:off x="1258888" y="476250"/>
            <a:ext cx="7200900" cy="639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8531"/>
            <a:ext cx="8784976" cy="4924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КЛАСИФІКАЦІЯ НЕМАТЕРІАЛЬНИХ АКТИВІВ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uk-UA" sz="2400" b="1" i="1" dirty="0" smtClean="0"/>
              <a:t>Нематеріальні активи</a:t>
            </a:r>
            <a:r>
              <a:rPr lang="uk-UA" sz="2400" dirty="0" smtClean="0"/>
              <a:t> – це права на використання об’єктів промислової та інтелектуальної власності, а також інші майнові права. Вони </a:t>
            </a:r>
            <a:r>
              <a:rPr lang="uk-UA" sz="2400" dirty="0"/>
              <a:t>включають певну сукупність складових:</a:t>
            </a:r>
            <a:br>
              <a:rPr lang="uk-UA" sz="2400" dirty="0"/>
            </a:br>
            <a:endParaRPr lang="uk-UA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99807853"/>
              </p:ext>
            </p:extLst>
          </p:nvPr>
        </p:nvGraphicFramePr>
        <p:xfrm>
          <a:off x="498475" y="2452389"/>
          <a:ext cx="75565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54823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1081088"/>
            <a:ext cx="8496300" cy="4894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+mj-lt"/>
              <a:buAutoNum type="arabicPeriod"/>
              <a:defRPr/>
            </a:pPr>
            <a:r>
              <a:rPr lang="uk-UA" sz="2400" b="1" dirty="0">
                <a:solidFill>
                  <a:srgbClr val="000000"/>
                </a:solidFill>
                <a:latin typeface="+mn-lt"/>
              </a:rPr>
              <a:t> Правові</a:t>
            </a:r>
            <a:r>
              <a:rPr lang="uk-UA" sz="2400" dirty="0">
                <a:solidFill>
                  <a:srgbClr val="000000"/>
                </a:solidFill>
                <a:latin typeface="+mn-lt"/>
              </a:rPr>
              <a:t> (строк дії охоронного документа, його надійність, обсяг прав, що передаються);</a:t>
            </a:r>
          </a:p>
          <a:p>
            <a:pPr algn="just">
              <a:buFont typeface="+mj-lt"/>
              <a:buAutoNum type="arabicPeriod"/>
              <a:defRPr/>
            </a:pPr>
            <a:r>
              <a:rPr lang="uk-UA" sz="2400" b="1" dirty="0">
                <a:solidFill>
                  <a:srgbClr val="000000"/>
                </a:solidFill>
                <a:latin typeface="+mn-lt"/>
              </a:rPr>
              <a:t> Витратні </a:t>
            </a:r>
            <a:r>
              <a:rPr lang="uk-UA" sz="2400" dirty="0">
                <a:solidFill>
                  <a:srgbClr val="000000"/>
                </a:solidFill>
                <a:latin typeface="+mn-lt"/>
              </a:rPr>
              <a:t>(витрати на створення об’єкта правової охорони, на реєстрацію прав та підтримку чинності охоронних документів, на маркетинг та рекламу, на страхування ризиків, пов’язаних з об’єктами інтелектуальної власності; на розв’язання правових конфліктів, податок на операції, пов’язані з використанням об’єктів інтелектуальної власності, та інфляційний фактор);</a:t>
            </a:r>
          </a:p>
          <a:p>
            <a:pPr algn="just">
              <a:buFont typeface="+mj-lt"/>
              <a:buAutoNum type="arabicPeriod"/>
              <a:defRPr/>
            </a:pPr>
            <a:r>
              <a:rPr lang="uk-UA" sz="2400" b="1" dirty="0">
                <a:solidFill>
                  <a:srgbClr val="000000"/>
                </a:solidFill>
                <a:latin typeface="+mn-lt"/>
              </a:rPr>
              <a:t>Прибуткові </a:t>
            </a:r>
            <a:r>
              <a:rPr lang="uk-UA" sz="2400" dirty="0">
                <a:solidFill>
                  <a:srgbClr val="000000"/>
                </a:solidFill>
                <a:latin typeface="+mn-lt"/>
              </a:rPr>
              <a:t>(очікувані ліцензійні платежі та очікуваний економічний ефект від використання об’єктів інтелектуальної власності).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8640"/>
            <a:ext cx="8496944" cy="89255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ФАКТОРИ, ЩО ВИЗНАЧАЮТЬ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ВАРТІСТЬ НЕОБОРОТНИХ АКТИВІВ:</a:t>
            </a:r>
            <a:endParaRPr lang="ru-RU" sz="26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111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3111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331440" y="404664"/>
            <a:ext cx="8201000" cy="5760640"/>
            <a:chOff x="1134" y="7794"/>
            <a:chExt cx="10080" cy="6120"/>
          </a:xfrm>
        </p:grpSpPr>
        <p:sp>
          <p:nvSpPr>
            <p:cNvPr id="6" name="Rectangle 27"/>
            <p:cNvSpPr>
              <a:spLocks noChangeArrowheads="1"/>
            </p:cNvSpPr>
            <p:nvPr/>
          </p:nvSpPr>
          <p:spPr bwMode="auto">
            <a:xfrm>
              <a:off x="3834" y="7794"/>
              <a:ext cx="4680" cy="54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Види ліцензій</a:t>
              </a:r>
              <a:endParaRPr kumimoji="0" lang="uk-UA" alt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26"/>
            <p:cNvSpPr>
              <a:spLocks noChangeArrowheads="1"/>
            </p:cNvSpPr>
            <p:nvPr/>
          </p:nvSpPr>
          <p:spPr bwMode="auto">
            <a:xfrm>
              <a:off x="1134" y="9054"/>
              <a:ext cx="2880" cy="12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Залежно від підстави, на якій видається дозвіл використовувати об’єкт ліцензії</a:t>
              </a:r>
              <a:endParaRPr kumimoji="0" lang="uk-UA" alt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25"/>
            <p:cNvSpPr>
              <a:spLocks noChangeArrowheads="1"/>
            </p:cNvSpPr>
            <p:nvPr/>
          </p:nvSpPr>
          <p:spPr bwMode="auto">
            <a:xfrm>
              <a:off x="4554" y="9054"/>
              <a:ext cx="2880" cy="12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Залежно від обсягу  прав на </a:t>
              </a:r>
              <a:endParaRPr kumimoji="0" lang="uk-UA" alt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використання ліцензії</a:t>
              </a:r>
              <a:endParaRPr kumimoji="0" lang="uk-UA" alt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24"/>
            <p:cNvSpPr>
              <a:spLocks noChangeArrowheads="1"/>
            </p:cNvSpPr>
            <p:nvPr/>
          </p:nvSpPr>
          <p:spPr bwMode="auto">
            <a:xfrm>
              <a:off x="8334" y="9054"/>
              <a:ext cx="2880" cy="12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Залежно від характеру об’єкта, який передається за ліцензійною угодою</a:t>
              </a:r>
              <a:endParaRPr kumimoji="0" lang="uk-UA" alt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23"/>
            <p:cNvSpPr>
              <a:spLocks noChangeArrowheads="1"/>
            </p:cNvSpPr>
            <p:nvPr/>
          </p:nvSpPr>
          <p:spPr bwMode="auto">
            <a:xfrm>
              <a:off x="2034" y="10674"/>
              <a:ext cx="1980" cy="72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Добровільна ліцензія</a:t>
              </a:r>
              <a:endParaRPr kumimoji="0" lang="uk-UA" alt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22"/>
            <p:cNvSpPr>
              <a:spLocks noChangeArrowheads="1"/>
            </p:cNvSpPr>
            <p:nvPr/>
          </p:nvSpPr>
          <p:spPr bwMode="auto">
            <a:xfrm>
              <a:off x="2034" y="11574"/>
              <a:ext cx="1980" cy="72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Примусова ліцензія</a:t>
              </a:r>
              <a:endParaRPr kumimoji="0" lang="uk-UA" alt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21"/>
            <p:cNvSpPr>
              <a:spLocks noChangeArrowheads="1"/>
            </p:cNvSpPr>
            <p:nvPr/>
          </p:nvSpPr>
          <p:spPr bwMode="auto">
            <a:xfrm>
              <a:off x="5454" y="12474"/>
              <a:ext cx="1980" cy="72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Повна </a:t>
              </a:r>
              <a:endParaRPr kumimoji="0" lang="uk-UA" alt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ліцензія</a:t>
              </a:r>
              <a:endParaRPr kumimoji="0" lang="uk-UA" alt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5454" y="11574"/>
              <a:ext cx="1980" cy="72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Виключна ліцензія</a:t>
              </a:r>
              <a:endParaRPr kumimoji="0" lang="uk-UA" alt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5454" y="10674"/>
              <a:ext cx="1980" cy="72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Звичайна ліцензія</a:t>
              </a:r>
              <a:endParaRPr kumimoji="0" lang="uk-UA" alt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9234" y="11574"/>
              <a:ext cx="1980" cy="72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Безпатентна ліцензія</a:t>
              </a:r>
              <a:endParaRPr kumimoji="0" lang="uk-UA" alt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9234" y="10674"/>
              <a:ext cx="1980" cy="72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Патентна ліцензія</a:t>
              </a:r>
              <a:endParaRPr kumimoji="0" lang="uk-UA" altLang="uk-U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1494" y="10314"/>
              <a:ext cx="0" cy="16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4734" y="10314"/>
              <a:ext cx="0" cy="25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8514" y="10314"/>
              <a:ext cx="0" cy="16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>
              <a:off x="1494" y="11034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1" name="Line 12"/>
            <p:cNvSpPr>
              <a:spLocks noChangeShapeType="1"/>
            </p:cNvSpPr>
            <p:nvPr/>
          </p:nvSpPr>
          <p:spPr bwMode="auto">
            <a:xfrm>
              <a:off x="1494" y="11934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2" name="Line 11"/>
            <p:cNvSpPr>
              <a:spLocks noChangeShapeType="1"/>
            </p:cNvSpPr>
            <p:nvPr/>
          </p:nvSpPr>
          <p:spPr bwMode="auto">
            <a:xfrm>
              <a:off x="4734" y="11034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4734" y="11934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4" name="Line 9"/>
            <p:cNvSpPr>
              <a:spLocks noChangeShapeType="1"/>
            </p:cNvSpPr>
            <p:nvPr/>
          </p:nvSpPr>
          <p:spPr bwMode="auto">
            <a:xfrm>
              <a:off x="4734" y="12834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5" name="Line 8"/>
            <p:cNvSpPr>
              <a:spLocks noChangeShapeType="1"/>
            </p:cNvSpPr>
            <p:nvPr/>
          </p:nvSpPr>
          <p:spPr bwMode="auto">
            <a:xfrm>
              <a:off x="8514" y="11034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6" name="Line 7"/>
            <p:cNvSpPr>
              <a:spLocks noChangeShapeType="1"/>
            </p:cNvSpPr>
            <p:nvPr/>
          </p:nvSpPr>
          <p:spPr bwMode="auto">
            <a:xfrm>
              <a:off x="8514" y="11934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>
              <a:off x="2394" y="13374"/>
              <a:ext cx="72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Принципи класифікації та види ліцензій</a:t>
              </a:r>
              <a:endParaRPr kumimoji="0" lang="uk-UA" altLang="uk-UA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2574" y="8694"/>
              <a:ext cx="72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9" name="Line 4"/>
            <p:cNvSpPr>
              <a:spLocks noChangeShapeType="1"/>
            </p:cNvSpPr>
            <p:nvPr/>
          </p:nvSpPr>
          <p:spPr bwMode="auto">
            <a:xfrm>
              <a:off x="5994" y="8334"/>
              <a:ext cx="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30" name="Line 3"/>
            <p:cNvSpPr>
              <a:spLocks noChangeShapeType="1"/>
            </p:cNvSpPr>
            <p:nvPr/>
          </p:nvSpPr>
          <p:spPr bwMode="auto">
            <a:xfrm>
              <a:off x="2574" y="869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31" name="Line 2"/>
            <p:cNvSpPr>
              <a:spLocks noChangeShapeType="1"/>
            </p:cNvSpPr>
            <p:nvPr/>
          </p:nvSpPr>
          <p:spPr bwMode="auto">
            <a:xfrm>
              <a:off x="9774" y="869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</p:grpSp>
      <p:sp>
        <p:nvSpPr>
          <p:cNvPr id="32" name="Rectangle 4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111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3111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039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Вивчаючи особливості ліцензій, слід звернути увагу на найбільш поширені види розрахунків за ліцензії: </a:t>
            </a:r>
            <a:br>
              <a:rPr lang="uk-UA" dirty="0"/>
            </a:b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7541" y="3178279"/>
            <a:ext cx="3657600" cy="2266945"/>
          </a:xfrm>
        </p:spPr>
        <p:txBody>
          <a:bodyPr/>
          <a:lstStyle/>
          <a:p>
            <a:pPr lvl="0"/>
            <a:r>
              <a:rPr lang="uk-UA" sz="3200" dirty="0"/>
              <a:t>періодичні відрахування (роялті);</a:t>
            </a:r>
          </a:p>
          <a:p>
            <a:endParaRPr lang="uk-UA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99878" y="3178279"/>
            <a:ext cx="3657600" cy="2266945"/>
          </a:xfrm>
        </p:spPr>
        <p:txBody>
          <a:bodyPr/>
          <a:lstStyle/>
          <a:p>
            <a:pPr lvl="0"/>
            <a:r>
              <a:rPr lang="uk-UA" sz="3200" dirty="0"/>
              <a:t>одноразові виплати (паушальні платежі).</a:t>
            </a:r>
          </a:p>
          <a:p>
            <a:endParaRPr lang="uk-UA" sz="3200" dirty="0"/>
          </a:p>
        </p:txBody>
      </p:sp>
    </p:spTree>
    <p:extLst>
      <p:ext uri="{BB962C8B-B14F-4D97-AF65-F5344CB8AC3E}">
        <p14:creationId xmlns="" xmlns:p14="http://schemas.microsoft.com/office/powerpoint/2010/main" val="173883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/>
          <p:cNvPicPr>
            <a:picLocks noChangeAspect="1"/>
          </p:cNvPicPr>
          <p:nvPr/>
        </p:nvPicPr>
        <p:blipFill>
          <a:blip r:embed="rId3"/>
          <a:srcRect l="16603" t="30515" r="16985" b="8453"/>
          <a:stretch>
            <a:fillRect/>
          </a:stretch>
        </p:blipFill>
        <p:spPr bwMode="auto">
          <a:xfrm>
            <a:off x="323850" y="1844675"/>
            <a:ext cx="8640763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956" y="476672"/>
            <a:ext cx="8784976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РОЛЬ НЕМАТЕРІАЛЬНИХ </a:t>
            </a:r>
            <a:r>
              <a:rPr lang="ru-RU" sz="22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РЕСУРСІВ ТА АКТИВІВ</a:t>
            </a:r>
            <a:endParaRPr lang="ru-RU" sz="22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У СТВОРЕННІ ЦІННОСТІ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ПІДРИЄМСТВА</a:t>
            </a:r>
          </a:p>
        </p:txBody>
      </p:sp>
      <p:sp>
        <p:nvSpPr>
          <p:cNvPr id="4" name="Овал 3"/>
          <p:cNvSpPr/>
          <p:nvPr/>
        </p:nvSpPr>
        <p:spPr>
          <a:xfrm>
            <a:off x="5724525" y="2349500"/>
            <a:ext cx="3240088" cy="1223963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6300" y="534573"/>
            <a:ext cx="7391400" cy="511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uk-UA" sz="2400" dirty="0"/>
              <a:t>Оскільки поняття “нематеріальні ресурси” використовується для характеристики сукупності об’єктів інтелектуальної власності, до складу яких входять:</a:t>
            </a:r>
            <a:br>
              <a:rPr lang="uk-UA" sz="2400" dirty="0"/>
            </a:br>
            <a:endParaRPr lang="uk-UA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51243204"/>
              </p:ext>
            </p:extLst>
          </p:nvPr>
        </p:nvGraphicFramePr>
        <p:xfrm>
          <a:off x="498475" y="2164357"/>
          <a:ext cx="75565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80869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433164" y="707504"/>
            <a:ext cx="7667228" cy="5745832"/>
            <a:chOff x="1134" y="1134"/>
            <a:chExt cx="10260" cy="5760"/>
          </a:xfrm>
        </p:grpSpPr>
        <p:sp>
          <p:nvSpPr>
            <p:cNvPr id="6" name="Rectangle 15"/>
            <p:cNvSpPr>
              <a:spLocks noChangeArrowheads="1"/>
            </p:cNvSpPr>
            <p:nvPr/>
          </p:nvSpPr>
          <p:spPr bwMode="auto">
            <a:xfrm>
              <a:off x="4374" y="1134"/>
              <a:ext cx="3960" cy="54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Нематеріальні ресурси</a:t>
              </a:r>
              <a:endPara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14"/>
            <p:cNvSpPr>
              <a:spLocks noChangeArrowheads="1"/>
            </p:cNvSpPr>
            <p:nvPr/>
          </p:nvSpPr>
          <p:spPr bwMode="auto">
            <a:xfrm>
              <a:off x="1134" y="2214"/>
              <a:ext cx="2880" cy="7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Об’єкти промислової власності</a:t>
              </a:r>
              <a:endPara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8334" y="2214"/>
              <a:ext cx="2880" cy="7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Інші нематеріальні ресурси</a:t>
              </a:r>
              <a:endPara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4734" y="2214"/>
              <a:ext cx="3060" cy="7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Об’єкти інтелектуальної власності</a:t>
              </a:r>
              <a:endPara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1134" y="3474"/>
              <a:ext cx="2880" cy="252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uk-UA" alt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Винаходи</a:t>
              </a:r>
              <a:endParaRPr kumimoji="0" lang="ru-RU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uk-UA" alt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Промислові зразки</a:t>
              </a:r>
              <a:endParaRPr kumimoji="0" lang="ru-RU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uk-UA" alt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Корисні моделі</a:t>
              </a:r>
              <a:endParaRPr kumimoji="0" lang="ru-RU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uk-UA" alt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Товарні знаки і знаки обслуговування</a:t>
              </a:r>
              <a:endPara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34" y="3474"/>
              <a:ext cx="3060" cy="252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uk-UA" alt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Програмне забезпечення електронно-обчислювальних машин (ЕОМ)</a:t>
              </a:r>
              <a:endParaRPr kumimoji="0" lang="ru-RU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uk-UA" alt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Банки та бази даних</a:t>
              </a:r>
              <a:endParaRPr kumimoji="0" lang="ru-RU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uk-UA" alt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Банки та бази знань</a:t>
              </a:r>
              <a:endPara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8334" y="3474"/>
              <a:ext cx="3060" cy="252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uk-UA" alt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Ноу-хау</a:t>
              </a:r>
              <a:endParaRPr kumimoji="0" lang="ru-RU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uk-UA" alt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Раціоналізаторські пропозиції</a:t>
              </a:r>
              <a:endParaRPr kumimoji="0" lang="ru-RU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uk-UA" alt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Найменування місця походження товару</a:t>
              </a:r>
              <a:endParaRPr kumimoji="0" lang="ru-RU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uk-UA" alt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Гудвіл (імідж, репутація)</a:t>
              </a:r>
              <a:endPara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2574" y="6354"/>
              <a:ext cx="702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Види нематеріальних ресурсів підприємства</a:t>
              </a:r>
              <a:endParaRPr kumimoji="0" lang="uk-UA" alt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 flipH="1">
              <a:off x="2574" y="1674"/>
              <a:ext cx="378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400"/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6354" y="1674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400"/>
            </a:p>
          </p:txBody>
        </p:sp>
        <p:sp>
          <p:nvSpPr>
            <p:cNvPr id="16" name="Line 5"/>
            <p:cNvSpPr>
              <a:spLocks noChangeShapeType="1"/>
            </p:cNvSpPr>
            <p:nvPr/>
          </p:nvSpPr>
          <p:spPr bwMode="auto">
            <a:xfrm>
              <a:off x="6354" y="1674"/>
              <a:ext cx="342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400"/>
            </a:p>
          </p:txBody>
        </p:sp>
        <p:sp>
          <p:nvSpPr>
            <p:cNvPr id="17" name="Line 4"/>
            <p:cNvSpPr>
              <a:spLocks noChangeShapeType="1"/>
            </p:cNvSpPr>
            <p:nvPr/>
          </p:nvSpPr>
          <p:spPr bwMode="auto">
            <a:xfrm>
              <a:off x="2574" y="2934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400"/>
            </a:p>
          </p:txBody>
        </p:sp>
        <p:sp>
          <p:nvSpPr>
            <p:cNvPr id="18" name="Line 3"/>
            <p:cNvSpPr>
              <a:spLocks noChangeShapeType="1"/>
            </p:cNvSpPr>
            <p:nvPr/>
          </p:nvSpPr>
          <p:spPr bwMode="auto">
            <a:xfrm>
              <a:off x="6354" y="2934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400"/>
            </a:p>
          </p:txBody>
        </p:sp>
        <p:sp>
          <p:nvSpPr>
            <p:cNvPr id="19" name="Line 2"/>
            <p:cNvSpPr>
              <a:spLocks noChangeShapeType="1"/>
            </p:cNvSpPr>
            <p:nvPr/>
          </p:nvSpPr>
          <p:spPr bwMode="auto">
            <a:xfrm>
              <a:off x="9774" y="2934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400"/>
            </a:p>
          </p:txBody>
        </p:sp>
      </p:grp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173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338" y="1238250"/>
            <a:ext cx="75533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6288" y="1109663"/>
            <a:ext cx="759142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3438" y="1128713"/>
            <a:ext cx="747712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286" y="239150"/>
            <a:ext cx="8412480" cy="649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реимущество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435</Words>
  <Application>Microsoft Macintosh PowerPoint</Application>
  <PresentationFormat>Экран (4:3)</PresentationFormat>
  <Paragraphs>61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Тема1</vt:lpstr>
      <vt:lpstr>Нематеріальні  ресурси й активи </vt:lpstr>
      <vt:lpstr>Слайд 2</vt:lpstr>
      <vt:lpstr>Слайд 3</vt:lpstr>
      <vt:lpstr>Оскільки поняття “нематеріальні ресурси” використовується для характеристики сукупності об’єктів інтелектуальної власності, до складу яких входять: </vt:lpstr>
      <vt:lpstr>Слайд 5</vt:lpstr>
      <vt:lpstr>Слайд 6</vt:lpstr>
      <vt:lpstr>Слайд 7</vt:lpstr>
      <vt:lpstr>Слайд 8</vt:lpstr>
      <vt:lpstr>Слайд 9</vt:lpstr>
      <vt:lpstr>Нематеріальні активи – це права на використання об’єктів промислової та інтелектуальної власності, а також інші майнові права.  </vt:lpstr>
      <vt:lpstr>Слайд 11</vt:lpstr>
      <vt:lpstr>Слайд 12</vt:lpstr>
      <vt:lpstr>Нематеріальні активи – це права на використання об’єктів промислової та інтелектуальної власності, а також інші майнові права. Вони включають певну сукупність складових: </vt:lpstr>
      <vt:lpstr>Слайд 14</vt:lpstr>
      <vt:lpstr>Слайд 15</vt:lpstr>
      <vt:lpstr>Вивчаючи особливості ліцензій, слід звернути увагу на найбільш поширені види розрахунків за ліцензії: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Olya</dc:creator>
  <cp:lastModifiedBy>User</cp:lastModifiedBy>
  <cp:revision>20</cp:revision>
  <dcterms:created xsi:type="dcterms:W3CDTF">2017-05-11T21:58:05Z</dcterms:created>
  <dcterms:modified xsi:type="dcterms:W3CDTF">2020-09-22T20:48:39Z</dcterms:modified>
</cp:coreProperties>
</file>