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105664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Academic integrity and plagiarism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7720" y="2174875"/>
            <a:ext cx="5781675" cy="4048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910"/>
          </a:xfrm>
        </p:spPr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Discussion Questions</a:t>
            </a:r>
            <a:r>
              <a:rPr lang="en-US"/>
              <a:t>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855"/>
            <a:ext cx="5181600" cy="4718050"/>
          </a:xfrm>
        </p:spPr>
        <p:txBody>
          <a:bodyPr/>
          <a:p>
            <a:r>
              <a:rPr lang="en-US" sz="2400"/>
              <a:t>"What do you think academic integrity means?"</a:t>
            </a:r>
            <a:endParaRPr lang="en-US" sz="2400"/>
          </a:p>
          <a:p>
            <a:r>
              <a:rPr lang="en-US" sz="2400"/>
              <a:t>"Have you heard of plagiarism? What do you know about it?"</a:t>
            </a:r>
            <a:endParaRPr lang="en-US" sz="2400"/>
          </a:p>
          <a:p>
            <a:pPr marL="0" indent="0" algn="ctr">
              <a:buNone/>
            </a:pPr>
            <a:r>
              <a:rPr lang="en-US" sz="2400"/>
              <a:t>Academic integrity refers to the ethical guidelines and principles that govern academic work. It means being honest and responsible in your studies and giving proper credit to others’ work. Plagiarism, a violation of academic integrity, is using someone else’s words or ideas as if they were your own.</a:t>
            </a:r>
            <a:endParaRPr lang="en-US" sz="2400"/>
          </a:p>
          <a:p>
            <a:pPr marL="0" indent="0" algn="ctr">
              <a:buNone/>
            </a:pPr>
            <a:endParaRPr lang="en-US" sz="24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1850390"/>
            <a:ext cx="5181600" cy="43014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1510"/>
          </a:xfrm>
        </p:spPr>
        <p:txBody>
          <a:bodyPr>
            <a:normAutofit fontScale="90000"/>
          </a:bodyPr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KEY TERMS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16000"/>
            <a:ext cx="5181600" cy="5161280"/>
          </a:xfrm>
        </p:spPr>
        <p:txBody>
          <a:bodyPr>
            <a:normAutofit fontScale="70000"/>
          </a:bodyPr>
          <a:p>
            <a:r>
              <a:rPr lang="en-US"/>
              <a:t>Academic Integrity: Honesty and fairness in academic work. Example: Completing an exam without cheating.</a:t>
            </a:r>
            <a:endParaRPr lang="en-US"/>
          </a:p>
          <a:p>
            <a:r>
              <a:rPr lang="en-US"/>
              <a:t>Plagiarism: Copying someone else’s work or ideas without giving credit. Example: Copy-pasting from the internet and claiming it as your own.</a:t>
            </a:r>
            <a:endParaRPr lang="en-US"/>
          </a:p>
          <a:p>
            <a:r>
              <a:rPr lang="en-US"/>
              <a:t>Citation: Giving credit to the source of the information. Example: Using MLA or APA format to cite a book.</a:t>
            </a:r>
            <a:endParaRPr lang="en-US"/>
          </a:p>
          <a:p>
            <a:r>
              <a:rPr lang="en-US"/>
              <a:t>Paraphrasing: Rewriting information in your own words while still giving credit to the source.</a:t>
            </a:r>
            <a:endParaRPr lang="en-US"/>
          </a:p>
          <a:p>
            <a:r>
              <a:rPr lang="en-US"/>
              <a:t>Self-Plagiarism: Reusing your previous work without permission or acknowledgment.</a:t>
            </a:r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86855" y="1333500"/>
            <a:ext cx="435165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True or False Quiz</a:t>
            </a:r>
            <a:endParaRPr 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Plagiarism is allowed if you do not get caught. (False)</a:t>
            </a:r>
            <a:endParaRPr lang="en-US"/>
          </a:p>
          <a:p>
            <a:r>
              <a:rPr lang="en-US"/>
              <a:t>You must cite your source even if you only paraphrase it. (True)</a:t>
            </a:r>
            <a:endParaRPr lang="en-US"/>
          </a:p>
          <a:p>
            <a:r>
              <a:rPr lang="en-US"/>
              <a:t>Using your own words is the same as copying. (False)</a:t>
            </a:r>
            <a:endParaRPr lang="en-US"/>
          </a:p>
          <a:p>
            <a:r>
              <a:rPr lang="en-US"/>
              <a:t>Academic integrity is only important in university, not in the workplace. (False)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86170" y="2613660"/>
            <a:ext cx="5499735" cy="26015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/>
          <a:p>
            <a:r>
              <a:rPr lang="en-US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Strategies to Avoid Plagiarism</a:t>
            </a:r>
            <a:endParaRPr lang="en-US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6665"/>
            <a:ext cx="5181600" cy="4920615"/>
          </a:xfrm>
        </p:spPr>
        <p:txBody>
          <a:bodyPr>
            <a:normAutofit fontScale="90000" lnSpcReduction="10000"/>
          </a:bodyPr>
          <a:p>
            <a:r>
              <a:rPr lang="en-US"/>
              <a:t>Discussion Questions:</a:t>
            </a:r>
            <a:endParaRPr lang="en-US"/>
          </a:p>
          <a:p>
            <a:r>
              <a:rPr lang="en-US"/>
              <a:t>"How can you avoid plagiarism when working on assignments?"</a:t>
            </a:r>
            <a:endParaRPr lang="en-US"/>
          </a:p>
          <a:p>
            <a:r>
              <a:rPr lang="en-US"/>
              <a:t>"What are some strategies to help you remember to cite sources?"</a:t>
            </a:r>
            <a:endParaRPr lang="en-US"/>
          </a:p>
          <a:p>
            <a:r>
              <a:rPr lang="en-US"/>
              <a:t>Suggested Strategies:</a:t>
            </a:r>
            <a:endParaRPr lang="en-US"/>
          </a:p>
          <a:p>
            <a:r>
              <a:rPr lang="en-US"/>
              <a:t>Cite as you write: Keep a list of sources as you research.</a:t>
            </a:r>
            <a:endParaRPr lang="en-US"/>
          </a:p>
          <a:p>
            <a:r>
              <a:rPr lang="en-US"/>
              <a:t>Use quotation marks: For any direct quotes, use quotation marks and give credit.</a:t>
            </a:r>
            <a:endParaRPr lang="en-US"/>
          </a:p>
          <a:p>
            <a:r>
              <a:rPr lang="en-US"/>
              <a:t>Paraphrase: Practice putting information in your own words.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33615" y="2169795"/>
            <a:ext cx="4091940" cy="26314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3440"/>
          </a:xfrm>
        </p:spPr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Role-Play Scenarios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5181600" cy="4958080"/>
          </a:xfrm>
        </p:spPr>
        <p:txBody>
          <a:bodyPr>
            <a:normAutofit fontScale="90000" lnSpcReduction="20000"/>
          </a:bodyPr>
          <a:p>
            <a:r>
              <a:rPr lang="en-US"/>
              <a:t>You find a perfect article online that explains the topic of your research paper. Should you copy it? What should you do?</a:t>
            </a:r>
            <a:endParaRPr lang="en-US"/>
          </a:p>
          <a:p>
            <a:r>
              <a:rPr lang="en-US"/>
              <a:t>A friend asks to see your assignment so they can “check their answers.” Would you show it to them? Why or why not?</a:t>
            </a:r>
            <a:endParaRPr lang="en-US"/>
          </a:p>
          <a:p>
            <a:r>
              <a:rPr lang="en-US"/>
              <a:t>You don’t have time to finish an assignment, but you have a similar paper you submitted last semester. Is it okay to reuse part of it?</a:t>
            </a:r>
            <a:endParaRPr lang="en-US"/>
          </a:p>
          <a:p>
            <a:r>
              <a:rPr lang="en-US"/>
              <a:t>You’re writing an essay and remember reading something similar in a book. Should you cite it?</a:t>
            </a:r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890385" y="2423795"/>
            <a:ext cx="4302760" cy="23723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Wrap-Up and Review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True or False Questions</a:t>
            </a:r>
            <a:endParaRPr lang="en-US"/>
          </a:p>
          <a:p>
            <a:r>
              <a:rPr lang="en-US"/>
              <a:t>It’s okay to use someone’s words without a citation if you change some words. (False)</a:t>
            </a:r>
            <a:endParaRPr lang="en-US"/>
          </a:p>
          <a:p>
            <a:r>
              <a:rPr lang="en-US"/>
              <a:t>Academic integrity is only important in high school and university, not in work. (False)</a:t>
            </a:r>
            <a:endParaRPr lang="en-US"/>
          </a:p>
          <a:p>
            <a:r>
              <a:rPr lang="en-US"/>
              <a:t>Rephrasing someone else’s idea in your own words without citation is plagiarism. (True)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31050" y="1253490"/>
            <a:ext cx="3263265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Conclusion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78280"/>
            <a:ext cx="5181600" cy="4699000"/>
          </a:xfrm>
        </p:spPr>
        <p:txBody>
          <a:bodyPr>
            <a:normAutofit lnSpcReduction="10000"/>
          </a:bodyPr>
          <a:p>
            <a:r>
              <a:rPr lang="en-US"/>
              <a:t>Summarize Key Points: Review the importance of academic integrity, ways to avoid plagiarism, and the key terms discussed.</a:t>
            </a:r>
            <a:endParaRPr lang="en-US"/>
          </a:p>
          <a:p>
            <a:r>
              <a:rPr lang="en-US"/>
              <a:t>Reflection Questions:</a:t>
            </a:r>
            <a:endParaRPr lang="en-US"/>
          </a:p>
          <a:p>
            <a:r>
              <a:rPr lang="en-US"/>
              <a:t>“Why do you think academic integrity is important for your future studies or career?”</a:t>
            </a:r>
            <a:endParaRPr lang="en-US"/>
          </a:p>
          <a:p>
            <a:r>
              <a:rPr lang="en-US"/>
              <a:t>“What steps will you take to ensure your work is honest and original?”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52590" y="2453005"/>
            <a:ext cx="4667250" cy="23050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2743</Words>
  <Application>WPS Presentation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integrity and plagiarism</dc:title>
  <dc:creator/>
  <cp:lastModifiedBy>Mariia Lev</cp:lastModifiedBy>
  <cp:revision>1</cp:revision>
  <dcterms:created xsi:type="dcterms:W3CDTF">2024-11-15T08:54:49Z</dcterms:created>
  <dcterms:modified xsi:type="dcterms:W3CDTF">2024-11-15T08:54:49Z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FDB7A4300ECE43A085E9F97059CAEEB5_11</vt:lpwstr>
  </property>
  <property fmtid="{D5CDD505-2E9C-101B-9397-08002B2CF9AE}" pid="3" name="KSOProductBuildVer">
    <vt:lpwstr>1033-12.2.0.18607</vt:lpwstr>
  </property>
</Properties>
</file>