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71" r:id="rId4"/>
    <p:sldId id="281" r:id="rId5"/>
    <p:sldId id="258" r:id="rId6"/>
    <p:sldId id="272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7. 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Бізнес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-модель – 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шаблон </a:t>
            </a:r>
            <a:r>
              <a:rPr lang="en-GB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Canvas.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2" t="1078"/>
          <a:stretch/>
        </p:blipFill>
        <p:spPr>
          <a:xfrm>
            <a:off x="6069873" y="957944"/>
            <a:ext cx="5277395" cy="55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1"/>
                </a:solidFill>
              </a:rPr>
              <a:t>Завдання</a:t>
            </a:r>
            <a:r>
              <a:rPr lang="ru-RU" b="1" dirty="0">
                <a:solidFill>
                  <a:schemeClr val="bg1"/>
                </a:solidFill>
              </a:rPr>
              <a:t> 1. </a:t>
            </a:r>
            <a:r>
              <a:rPr lang="ru-RU" b="1" dirty="0" err="1">
                <a:solidFill>
                  <a:schemeClr val="bg1"/>
                </a:solidFill>
              </a:rPr>
              <a:t>Визначення</a:t>
            </a:r>
            <a:r>
              <a:rPr lang="ru-RU" b="1" dirty="0">
                <a:solidFill>
                  <a:schemeClr val="bg1"/>
                </a:solidFill>
              </a:rPr>
              <a:t> виду </a:t>
            </a:r>
            <a:r>
              <a:rPr lang="ru-RU" b="1" dirty="0" err="1">
                <a:solidFill>
                  <a:schemeClr val="bg1"/>
                </a:solidFill>
              </a:rPr>
              <a:t>бізнес-моделі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стартапу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Відповідно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до </a:t>
            </a:r>
            <a:r>
              <a:rPr lang="ru-RU" dirty="0" err="1">
                <a:solidFill>
                  <a:schemeClr val="bg1"/>
                </a:solidFill>
              </a:rPr>
              <a:t>наданих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описових</a:t>
            </a:r>
            <a:r>
              <a:rPr lang="ru-RU" dirty="0">
                <a:solidFill>
                  <a:schemeClr val="bg1"/>
                </a:solidFill>
              </a:rPr>
              <a:t> характеристик </a:t>
            </a:r>
            <a:r>
              <a:rPr lang="ru-RU" dirty="0" err="1">
                <a:solidFill>
                  <a:schemeClr val="bg1"/>
                </a:solidFill>
              </a:rPr>
              <a:t>бізнес</a:t>
            </a:r>
            <a:r>
              <a:rPr lang="ru-RU" dirty="0">
                <a:solidFill>
                  <a:schemeClr val="bg1"/>
                </a:solidFill>
              </a:rPr>
              <a:t>-моделей </a:t>
            </a:r>
            <a:r>
              <a:rPr lang="ru-RU" dirty="0" err="1">
                <a:solidFill>
                  <a:schemeClr val="bg1"/>
                </a:solidFill>
              </a:rPr>
              <a:t>визначте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вид та </a:t>
            </a:r>
            <a:r>
              <a:rPr lang="ru-RU" dirty="0" err="1">
                <a:solidFill>
                  <a:schemeClr val="bg1"/>
                </a:solidFill>
              </a:rPr>
              <a:t>підходи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занесіть</a:t>
            </a:r>
            <a:r>
              <a:rPr lang="ru-RU" dirty="0">
                <a:solidFill>
                  <a:schemeClr val="bg1"/>
                </a:solidFill>
              </a:rPr>
              <a:t> у табл. </a:t>
            </a:r>
            <a:r>
              <a:rPr lang="ru-RU" dirty="0" smtClean="0">
                <a:solidFill>
                  <a:schemeClr val="bg1"/>
                </a:solidFill>
              </a:rPr>
              <a:t>7.1.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803883"/>
              </p:ext>
            </p:extLst>
          </p:nvPr>
        </p:nvGraphicFramePr>
        <p:xfrm>
          <a:off x="1497873" y="1724298"/>
          <a:ext cx="8142708" cy="41537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51018">
                  <a:extLst>
                    <a:ext uri="{9D8B030D-6E8A-4147-A177-3AD203B41FA5}">
                      <a16:colId xmlns:a16="http://schemas.microsoft.com/office/drawing/2014/main" val="2391796872"/>
                    </a:ext>
                  </a:extLst>
                </a:gridCol>
                <a:gridCol w="2682240">
                  <a:extLst>
                    <a:ext uri="{9D8B030D-6E8A-4147-A177-3AD203B41FA5}">
                      <a16:colId xmlns:a16="http://schemas.microsoft.com/office/drawing/2014/main" val="4273906009"/>
                    </a:ext>
                  </a:extLst>
                </a:gridCol>
                <a:gridCol w="3309450">
                  <a:extLst>
                    <a:ext uri="{9D8B030D-6E8A-4147-A177-3AD203B41FA5}">
                      <a16:colId xmlns:a16="http://schemas.microsoft.com/office/drawing/2014/main" val="1812412561"/>
                    </a:ext>
                  </a:extLst>
                </a:gridCol>
              </a:tblGrid>
              <a:tr h="2394856"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Назва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стартапу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Вид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бізнес-моделі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посередницька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рекламна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торгова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партнерська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інформаційна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пряме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виробництво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сервісна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спільнота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Підходи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та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орієнтація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бізнес-моделі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 (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побудована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за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концепцією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«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поділу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», «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Довгий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хвіст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»,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багатосторонні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платформи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FREE-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типу,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відкрита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</a:rPr>
                        <a:t>бізнесмоделі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622461"/>
                  </a:ext>
                </a:extLst>
              </a:tr>
              <a:tr h="439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869971"/>
                  </a:ext>
                </a:extLst>
              </a:tr>
              <a:tr h="439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13810"/>
                  </a:ext>
                </a:extLst>
              </a:tr>
              <a:tr h="439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412056"/>
                  </a:ext>
                </a:extLst>
              </a:tr>
              <a:tr h="4397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934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1"/>
                </a:solidFill>
              </a:rPr>
              <a:t>Модель № 1:  </a:t>
            </a:r>
            <a:r>
              <a:rPr lang="en-GB" dirty="0">
                <a:solidFill>
                  <a:schemeClr val="bg1"/>
                </a:solidFill>
              </a:rPr>
              <a:t>CDR KING – </a:t>
            </a:r>
            <a:r>
              <a:rPr lang="ru-RU" dirty="0">
                <a:solidFill>
                  <a:schemeClr val="bg1"/>
                </a:solidFill>
              </a:rPr>
              <a:t>продаж «</a:t>
            </a:r>
            <a:r>
              <a:rPr lang="ru-RU" dirty="0" err="1">
                <a:solidFill>
                  <a:schemeClr val="bg1"/>
                </a:solidFill>
              </a:rPr>
              <a:t>однодоларової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електроніки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CDR KING </a:t>
            </a:r>
            <a:r>
              <a:rPr lang="ru-RU" dirty="0">
                <a:solidFill>
                  <a:schemeClr val="bg1"/>
                </a:solidFill>
              </a:rPr>
              <a:t>в США –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одна з </a:t>
            </a:r>
            <a:r>
              <a:rPr lang="ru-RU" dirty="0" err="1">
                <a:solidFill>
                  <a:schemeClr val="bg1"/>
                </a:solidFill>
              </a:rPr>
              <a:t>провідних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роздрібних</a:t>
            </a:r>
            <a:r>
              <a:rPr lang="ru-RU" dirty="0">
                <a:solidFill>
                  <a:schemeClr val="bg1"/>
                </a:solidFill>
              </a:rPr>
              <a:t> мереж з продажу </a:t>
            </a:r>
            <a:r>
              <a:rPr lang="ru-RU" dirty="0" err="1">
                <a:solidFill>
                  <a:schemeClr val="bg1"/>
                </a:solidFill>
              </a:rPr>
              <a:t>електроніки</a:t>
            </a:r>
            <a:r>
              <a:rPr lang="ru-RU" dirty="0">
                <a:solidFill>
                  <a:schemeClr val="bg1"/>
                </a:solidFill>
              </a:rPr>
              <a:t>. Вони просто </a:t>
            </a:r>
            <a:r>
              <a:rPr lang="ru-RU" dirty="0" err="1">
                <a:solidFill>
                  <a:schemeClr val="bg1"/>
                </a:solidFill>
              </a:rPr>
              <a:t>закуповують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Китаї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продають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американському</a:t>
            </a:r>
            <a:r>
              <a:rPr lang="ru-RU" dirty="0">
                <a:solidFill>
                  <a:schemeClr val="bg1"/>
                </a:solidFill>
              </a:rPr>
              <a:t> ринку. </a:t>
            </a:r>
            <a:r>
              <a:rPr lang="ru-RU" dirty="0" err="1">
                <a:solidFill>
                  <a:schemeClr val="bg1"/>
                </a:solidFill>
              </a:rPr>
              <a:t>Однак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відомо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досить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якісні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товари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прийнятною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дуже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низькою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ціною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Покупець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йде</a:t>
            </a:r>
            <a:r>
              <a:rPr lang="ru-RU" dirty="0">
                <a:solidFill>
                  <a:schemeClr val="bg1"/>
                </a:solidFill>
              </a:rPr>
              <a:t> в магазин з </a:t>
            </a:r>
            <a:r>
              <a:rPr lang="ru-RU" dirty="0" err="1">
                <a:solidFill>
                  <a:schemeClr val="bg1"/>
                </a:solidFill>
              </a:rPr>
              <a:t>надією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мінімальну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придбати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щось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, як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важає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чи</a:t>
            </a:r>
            <a:r>
              <a:rPr lang="ru-RU" dirty="0">
                <a:solidFill>
                  <a:schemeClr val="bg1"/>
                </a:solidFill>
              </a:rPr>
              <a:t> не прослужить </a:t>
            </a:r>
            <a:r>
              <a:rPr lang="ru-RU" dirty="0" err="1">
                <a:solidFill>
                  <a:schemeClr val="bg1"/>
                </a:solidFill>
              </a:rPr>
              <a:t>більше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півроку</a:t>
            </a:r>
            <a:r>
              <a:rPr lang="ru-RU" dirty="0">
                <a:solidFill>
                  <a:schemeClr val="bg1"/>
                </a:solidFill>
              </a:rPr>
              <a:t>. Магазин </a:t>
            </a:r>
            <a:r>
              <a:rPr lang="en-GB" dirty="0">
                <a:solidFill>
                  <a:schemeClr val="bg1"/>
                </a:solidFill>
              </a:rPr>
              <a:t>CDR KING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назвати</a:t>
            </a:r>
            <a:r>
              <a:rPr lang="ru-RU" dirty="0">
                <a:solidFill>
                  <a:schemeClr val="bg1"/>
                </a:solidFill>
              </a:rPr>
              <a:t> аналогом </a:t>
            </a:r>
            <a:r>
              <a:rPr lang="ru-RU" dirty="0" err="1">
                <a:solidFill>
                  <a:schemeClr val="bg1"/>
                </a:solidFill>
              </a:rPr>
              <a:t>торгових</a:t>
            </a:r>
            <a:r>
              <a:rPr lang="ru-RU" dirty="0">
                <a:solidFill>
                  <a:schemeClr val="bg1"/>
                </a:solidFill>
              </a:rPr>
              <a:t> мереж,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працюють</a:t>
            </a:r>
            <a:r>
              <a:rPr lang="ru-RU" dirty="0">
                <a:solidFill>
                  <a:schemeClr val="bg1"/>
                </a:solidFill>
              </a:rPr>
              <a:t> за принципом «все за $ 1»,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CDR KING </a:t>
            </a:r>
            <a:r>
              <a:rPr lang="ru-RU" dirty="0" err="1">
                <a:solidFill>
                  <a:schemeClr val="bg1"/>
                </a:solidFill>
              </a:rPr>
              <a:t>працює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сегменті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споживчої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електроніки</a:t>
            </a:r>
            <a:r>
              <a:rPr lang="ru-RU" dirty="0">
                <a:solidFill>
                  <a:schemeClr val="bg1"/>
                </a:solidFill>
              </a:rPr>
              <a:t>. З </a:t>
            </a:r>
            <a:r>
              <a:rPr lang="ru-RU" dirty="0" err="1">
                <a:solidFill>
                  <a:schemeClr val="bg1"/>
                </a:solidFill>
              </a:rPr>
              <a:t>цієї</a:t>
            </a:r>
            <a:r>
              <a:rPr lang="ru-RU" dirty="0">
                <a:solidFill>
                  <a:schemeClr val="bg1"/>
                </a:solidFill>
              </a:rPr>
              <a:t> причини </a:t>
            </a:r>
            <a:r>
              <a:rPr lang="ru-RU" dirty="0" err="1">
                <a:solidFill>
                  <a:schemeClr val="bg1"/>
                </a:solidFill>
              </a:rPr>
              <a:t>поняття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однодоларових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товарів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en-GB" dirty="0">
                <a:solidFill>
                  <a:schemeClr val="bg1"/>
                </a:solidFill>
              </a:rPr>
              <a:t>CDR KING – </a:t>
            </a:r>
            <a:r>
              <a:rPr lang="ru-RU" dirty="0" err="1">
                <a:solidFill>
                  <a:schemeClr val="bg1"/>
                </a:solidFill>
              </a:rPr>
              <a:t>досить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умовно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Однак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покупці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готові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платити</a:t>
            </a:r>
            <a:r>
              <a:rPr lang="ru-RU" dirty="0">
                <a:solidFill>
                  <a:schemeClr val="bg1"/>
                </a:solidFill>
              </a:rPr>
              <a:t> $ 10, </a:t>
            </a:r>
            <a:r>
              <a:rPr lang="ru-RU" dirty="0" err="1">
                <a:solidFill>
                  <a:schemeClr val="bg1"/>
                </a:solidFill>
              </a:rPr>
              <a:t>наприклад</a:t>
            </a:r>
            <a:r>
              <a:rPr lang="ru-RU" dirty="0">
                <a:solidFill>
                  <a:schemeClr val="bg1"/>
                </a:solidFill>
              </a:rPr>
              <a:t>, за фени для </a:t>
            </a:r>
            <a:r>
              <a:rPr lang="ru-RU" dirty="0" err="1">
                <a:solidFill>
                  <a:schemeClr val="bg1"/>
                </a:solidFill>
              </a:rPr>
              <a:t>волосся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Модель </a:t>
            </a:r>
            <a:r>
              <a:rPr lang="ru-RU" b="1" dirty="0">
                <a:solidFill>
                  <a:schemeClr val="bg1"/>
                </a:solidFill>
              </a:rPr>
              <a:t>№ 2: 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Opower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ru-RU" dirty="0" err="1">
                <a:solidFill>
                  <a:schemeClr val="bg1"/>
                </a:solidFill>
              </a:rPr>
              <a:t>заклик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економити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Opower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працює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сфері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постачання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електроенергії</a:t>
            </a:r>
            <a:r>
              <a:rPr lang="ru-RU" dirty="0">
                <a:solidFill>
                  <a:schemeClr val="bg1"/>
                </a:solidFill>
              </a:rPr>
              <a:t>, за </a:t>
            </a:r>
            <a:r>
              <a:rPr lang="ru-RU" dirty="0" err="1">
                <a:solidFill>
                  <a:schemeClr val="bg1"/>
                </a:solidFill>
              </a:rPr>
              <a:t>допомогою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комунальних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працівників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веде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роз’яснювальну</a:t>
            </a:r>
            <a:r>
              <a:rPr lang="ru-RU" dirty="0">
                <a:solidFill>
                  <a:schemeClr val="bg1"/>
                </a:solidFill>
              </a:rPr>
              <a:t> роботу </a:t>
            </a:r>
            <a:r>
              <a:rPr lang="ru-RU" dirty="0" err="1">
                <a:solidFill>
                  <a:schemeClr val="bg1"/>
                </a:solidFill>
              </a:rPr>
              <a:t>серед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закликаючи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використовувати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менше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енергії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незвично</a:t>
            </a:r>
            <a:r>
              <a:rPr lang="ru-RU" dirty="0">
                <a:solidFill>
                  <a:schemeClr val="bg1"/>
                </a:solidFill>
              </a:rPr>
              <a:t>, тому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майже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кожний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бізнес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намагається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змусити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великі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обсяги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свого</a:t>
            </a:r>
            <a:r>
              <a:rPr lang="ru-RU" dirty="0">
                <a:solidFill>
                  <a:schemeClr val="bg1"/>
                </a:solidFill>
              </a:rPr>
              <a:t> продукту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послуги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Ця</a:t>
            </a:r>
            <a:r>
              <a:rPr lang="ru-RU" dirty="0">
                <a:solidFill>
                  <a:schemeClr val="bg1"/>
                </a:solidFill>
              </a:rPr>
              <a:t> модель </a:t>
            </a:r>
            <a:r>
              <a:rPr lang="ru-RU" dirty="0" err="1">
                <a:solidFill>
                  <a:schemeClr val="bg1"/>
                </a:solidFill>
              </a:rPr>
              <a:t>досить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успішна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комунальним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підприємствам</a:t>
            </a:r>
            <a:r>
              <a:rPr lang="ru-RU" dirty="0">
                <a:solidFill>
                  <a:schemeClr val="bg1"/>
                </a:solidFill>
              </a:rPr>
              <a:t> часто </a:t>
            </a:r>
            <a:r>
              <a:rPr lang="ru-RU" dirty="0" err="1">
                <a:solidFill>
                  <a:schemeClr val="bg1"/>
                </a:solidFill>
              </a:rPr>
              <a:t>надаються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пільги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субсидії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уряду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місцевої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влади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впровадження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різних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програм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енергоефективності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Крім</a:t>
            </a:r>
            <a:r>
              <a:rPr lang="ru-RU" dirty="0">
                <a:solidFill>
                  <a:schemeClr val="bg1"/>
                </a:solidFill>
              </a:rPr>
              <a:t> того, </a:t>
            </a:r>
            <a:r>
              <a:rPr lang="ru-RU" dirty="0" err="1">
                <a:solidFill>
                  <a:schemeClr val="bg1"/>
                </a:solidFill>
              </a:rPr>
              <a:t>клієнти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цьому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випадку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відчувають</a:t>
            </a:r>
            <a:r>
              <a:rPr lang="ru-RU" dirty="0">
                <a:solidFill>
                  <a:schemeClr val="bg1"/>
                </a:solidFill>
              </a:rPr>
              <a:t> себе </a:t>
            </a:r>
            <a:r>
              <a:rPr lang="ru-RU" dirty="0" err="1">
                <a:solidFill>
                  <a:schemeClr val="bg1"/>
                </a:solidFill>
              </a:rPr>
              <a:t>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задоволеними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бачать</a:t>
            </a:r>
            <a:r>
              <a:rPr lang="ru-RU" dirty="0">
                <a:solidFill>
                  <a:schemeClr val="bg1"/>
                </a:solidFill>
              </a:rPr>
              <a:t> свою </a:t>
            </a:r>
            <a:r>
              <a:rPr lang="ru-RU" dirty="0" err="1">
                <a:solidFill>
                  <a:schemeClr val="bg1"/>
                </a:solidFill>
              </a:rPr>
              <a:t>корисність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отримуючи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можливість</a:t>
            </a:r>
            <a:r>
              <a:rPr lang="ru-RU" dirty="0">
                <a:solidFill>
                  <a:schemeClr val="bg1"/>
                </a:solidFill>
              </a:rPr>
              <a:t> стати </a:t>
            </a:r>
            <a:r>
              <a:rPr lang="ru-RU" dirty="0" err="1">
                <a:solidFill>
                  <a:schemeClr val="bg1"/>
                </a:solidFill>
              </a:rPr>
              <a:t>частиною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програм</a:t>
            </a:r>
            <a:r>
              <a:rPr lang="ru-RU" dirty="0">
                <a:solidFill>
                  <a:schemeClr val="bg1"/>
                </a:solidFill>
              </a:rPr>
              <a:t>, не </a:t>
            </a:r>
            <a:r>
              <a:rPr lang="ru-RU" dirty="0" err="1">
                <a:solidFill>
                  <a:schemeClr val="bg1"/>
                </a:solidFill>
              </a:rPr>
              <a:t>кажучи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вже</a:t>
            </a:r>
            <a:r>
              <a:rPr lang="ru-RU" dirty="0">
                <a:solidFill>
                  <a:schemeClr val="bg1"/>
                </a:solidFill>
              </a:rPr>
              <a:t> про </a:t>
            </a:r>
            <a:r>
              <a:rPr lang="ru-RU" dirty="0" err="1">
                <a:solidFill>
                  <a:schemeClr val="bg1"/>
                </a:solidFill>
              </a:rPr>
              <a:t>економію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власних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коштів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1"/>
                </a:solidFill>
              </a:rPr>
              <a:t>Модель № 3:  </a:t>
            </a:r>
            <a:r>
              <a:rPr lang="en-GB" dirty="0">
                <a:solidFill>
                  <a:schemeClr val="bg1"/>
                </a:solidFill>
              </a:rPr>
              <a:t>Trends Guide Catalan: </a:t>
            </a:r>
            <a:r>
              <a:rPr lang="ru-RU" dirty="0">
                <a:solidFill>
                  <a:schemeClr val="bg1"/>
                </a:solidFill>
              </a:rPr>
              <a:t>плата за право </a:t>
            </a:r>
            <a:r>
              <a:rPr lang="ru-RU" dirty="0" err="1">
                <a:solidFill>
                  <a:schemeClr val="bg1"/>
                </a:solidFill>
              </a:rPr>
              <a:t>витратити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гроші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Trends Guide Catalan </a:t>
            </a:r>
            <a:r>
              <a:rPr lang="ru-RU" dirty="0" err="1">
                <a:solidFill>
                  <a:schemeClr val="bg1"/>
                </a:solidFill>
              </a:rPr>
              <a:t>відкрила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свій</a:t>
            </a:r>
            <a:r>
              <a:rPr lang="ru-RU" dirty="0">
                <a:solidFill>
                  <a:schemeClr val="bg1"/>
                </a:solidFill>
              </a:rPr>
              <a:t> перший магазин в </a:t>
            </a:r>
            <a:r>
              <a:rPr lang="ru-RU" dirty="0" err="1">
                <a:solidFill>
                  <a:schemeClr val="bg1"/>
                </a:solidFill>
              </a:rPr>
              <a:t>центрі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Барселони</a:t>
            </a:r>
            <a:r>
              <a:rPr lang="ru-RU" dirty="0">
                <a:solidFill>
                  <a:schemeClr val="bg1"/>
                </a:solidFill>
              </a:rPr>
              <a:t>, де </a:t>
            </a:r>
            <a:r>
              <a:rPr lang="ru-RU" dirty="0" err="1">
                <a:solidFill>
                  <a:schemeClr val="bg1"/>
                </a:solidFill>
              </a:rPr>
              <a:t>відвідувачі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можуть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безкоштовні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товари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останніх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надходжень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перша </a:t>
            </a:r>
            <a:r>
              <a:rPr lang="ru-RU" dirty="0" err="1">
                <a:solidFill>
                  <a:schemeClr val="bg1"/>
                </a:solidFill>
              </a:rPr>
              <a:t>установа</a:t>
            </a:r>
            <a:r>
              <a:rPr lang="ru-RU" dirty="0">
                <a:solidFill>
                  <a:schemeClr val="bg1"/>
                </a:solidFill>
              </a:rPr>
              <a:t> такого роду в </a:t>
            </a:r>
            <a:r>
              <a:rPr lang="ru-RU" dirty="0" err="1">
                <a:solidFill>
                  <a:schemeClr val="bg1"/>
                </a:solidFill>
              </a:rPr>
              <a:t>Європі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Клієнти</a:t>
            </a:r>
            <a:r>
              <a:rPr lang="ru-RU" dirty="0">
                <a:solidFill>
                  <a:schemeClr val="bg1"/>
                </a:solidFill>
              </a:rPr>
              <a:t> магазину </a:t>
            </a:r>
            <a:r>
              <a:rPr lang="ru-RU" dirty="0" err="1">
                <a:solidFill>
                  <a:schemeClr val="bg1"/>
                </a:solidFill>
              </a:rPr>
              <a:t>повинні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зареєструватися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сплачувати</a:t>
            </a:r>
            <a:r>
              <a:rPr lang="ru-RU" dirty="0">
                <a:solidFill>
                  <a:schemeClr val="bg1"/>
                </a:solidFill>
              </a:rPr>
              <a:t> по </a:t>
            </a:r>
            <a:r>
              <a:rPr lang="ru-RU" dirty="0" err="1">
                <a:solidFill>
                  <a:schemeClr val="bg1"/>
                </a:solidFill>
              </a:rPr>
              <a:t>п’ять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євро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кожні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півроку</a:t>
            </a:r>
            <a:r>
              <a:rPr lang="ru-RU" dirty="0">
                <a:solidFill>
                  <a:schemeClr val="bg1"/>
                </a:solidFill>
              </a:rPr>
              <a:t>. За </a:t>
            </a:r>
            <a:r>
              <a:rPr lang="ru-RU" dirty="0" err="1">
                <a:solidFill>
                  <a:schemeClr val="bg1"/>
                </a:solidFill>
              </a:rPr>
              <a:t>цю</a:t>
            </a:r>
            <a:r>
              <a:rPr lang="ru-RU" dirty="0">
                <a:solidFill>
                  <a:schemeClr val="bg1"/>
                </a:solidFill>
              </a:rPr>
              <a:t> плату </a:t>
            </a:r>
            <a:r>
              <a:rPr lang="ru-RU" dirty="0" err="1">
                <a:solidFill>
                  <a:schemeClr val="bg1"/>
                </a:solidFill>
              </a:rPr>
              <a:t>покупець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відвідувати</a:t>
            </a:r>
            <a:r>
              <a:rPr lang="ru-RU" dirty="0">
                <a:solidFill>
                  <a:schemeClr val="bg1"/>
                </a:solidFill>
              </a:rPr>
              <a:t> магазин </a:t>
            </a:r>
            <a:r>
              <a:rPr lang="ru-RU" dirty="0" err="1">
                <a:solidFill>
                  <a:schemeClr val="bg1"/>
                </a:solidFill>
              </a:rPr>
              <a:t>кожні</a:t>
            </a:r>
            <a:r>
              <a:rPr lang="ru-RU" dirty="0">
                <a:solidFill>
                  <a:schemeClr val="bg1"/>
                </a:solidFill>
              </a:rPr>
              <a:t> два </a:t>
            </a:r>
            <a:r>
              <a:rPr lang="ru-RU" dirty="0" err="1">
                <a:solidFill>
                  <a:schemeClr val="bg1"/>
                </a:solidFill>
              </a:rPr>
              <a:t>тижні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забирати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п'яти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безкоштовних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продуктів</a:t>
            </a:r>
            <a:r>
              <a:rPr lang="ru-RU" dirty="0">
                <a:solidFill>
                  <a:schemeClr val="bg1"/>
                </a:solidFill>
              </a:rPr>
              <a:t>, а </a:t>
            </a:r>
            <a:r>
              <a:rPr lang="ru-RU" dirty="0" err="1">
                <a:solidFill>
                  <a:schemeClr val="bg1"/>
                </a:solidFill>
              </a:rPr>
              <a:t>також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інформацію</a:t>
            </a:r>
            <a:r>
              <a:rPr lang="ru-RU" dirty="0">
                <a:solidFill>
                  <a:schemeClr val="bg1"/>
                </a:solidFill>
              </a:rPr>
              <a:t> про новинки магазина. Метою магазину є не </a:t>
            </a:r>
            <a:r>
              <a:rPr lang="ru-RU" dirty="0" err="1">
                <a:solidFill>
                  <a:schemeClr val="bg1"/>
                </a:solidFill>
              </a:rPr>
              <a:t>отримання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прибутку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продажу </a:t>
            </a:r>
            <a:r>
              <a:rPr lang="ru-RU" dirty="0" err="1">
                <a:solidFill>
                  <a:schemeClr val="bg1"/>
                </a:solidFill>
              </a:rPr>
              <a:t>товарів</a:t>
            </a:r>
            <a:r>
              <a:rPr lang="ru-RU" dirty="0">
                <a:solidFill>
                  <a:schemeClr val="bg1"/>
                </a:solidFill>
              </a:rPr>
              <a:t>, а </a:t>
            </a:r>
            <a:r>
              <a:rPr lang="ru-RU" dirty="0" err="1">
                <a:solidFill>
                  <a:schemeClr val="bg1"/>
                </a:solidFill>
              </a:rPr>
              <a:t>просування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серед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нових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продуктів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брендів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готівку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кредитні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карти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магазині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діють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єдиним</a:t>
            </a:r>
            <a:r>
              <a:rPr lang="ru-RU" dirty="0">
                <a:solidFill>
                  <a:schemeClr val="bg1"/>
                </a:solidFill>
              </a:rPr>
              <a:t> способом </a:t>
            </a:r>
            <a:r>
              <a:rPr lang="ru-RU" dirty="0" err="1">
                <a:solidFill>
                  <a:schemeClr val="bg1"/>
                </a:solidFill>
              </a:rPr>
              <a:t>отримати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півроку</a:t>
            </a:r>
            <a:r>
              <a:rPr lang="ru-RU" dirty="0">
                <a:solidFill>
                  <a:schemeClr val="bg1"/>
                </a:solidFill>
              </a:rPr>
              <a:t> 60 </a:t>
            </a:r>
            <a:r>
              <a:rPr lang="ru-RU" dirty="0" err="1">
                <a:solidFill>
                  <a:schemeClr val="bg1"/>
                </a:solidFill>
              </a:rPr>
              <a:t>найменувань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нових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товарів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зареєструватися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заплатити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п’ять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євро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Модель </a:t>
            </a:r>
            <a:r>
              <a:rPr lang="ru-RU" b="1" dirty="0">
                <a:solidFill>
                  <a:schemeClr val="bg1"/>
                </a:solidFill>
              </a:rPr>
              <a:t>№ 4:  </a:t>
            </a:r>
            <a:r>
              <a:rPr lang="en-GB" dirty="0">
                <a:solidFill>
                  <a:schemeClr val="bg1"/>
                </a:solidFill>
              </a:rPr>
              <a:t>Trunk Club: </a:t>
            </a:r>
            <a:r>
              <a:rPr lang="ru-RU" dirty="0" err="1">
                <a:solidFill>
                  <a:schemeClr val="bg1"/>
                </a:solidFill>
              </a:rPr>
              <a:t>професійний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покупець</a:t>
            </a:r>
            <a:r>
              <a:rPr lang="ru-RU" dirty="0">
                <a:solidFill>
                  <a:schemeClr val="bg1"/>
                </a:solidFill>
              </a:rPr>
              <a:t>. Людей, </a:t>
            </a:r>
            <a:r>
              <a:rPr lang="ru-RU" dirty="0" err="1">
                <a:solidFill>
                  <a:schemeClr val="bg1"/>
                </a:solidFill>
              </a:rPr>
              <a:t>яким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потрібно</a:t>
            </a:r>
            <a:r>
              <a:rPr lang="ru-RU" dirty="0">
                <a:solidFill>
                  <a:schemeClr val="bg1"/>
                </a:solidFill>
              </a:rPr>
              <a:t> красиво </a:t>
            </a:r>
            <a:r>
              <a:rPr lang="ru-RU" dirty="0" err="1">
                <a:solidFill>
                  <a:schemeClr val="bg1"/>
                </a:solidFill>
              </a:rPr>
              <a:t>виглядати</a:t>
            </a:r>
            <a:r>
              <a:rPr lang="ru-RU" dirty="0">
                <a:solidFill>
                  <a:schemeClr val="bg1"/>
                </a:solidFill>
              </a:rPr>
              <a:t>, але у </a:t>
            </a:r>
            <a:r>
              <a:rPr lang="ru-RU" dirty="0" err="1">
                <a:solidFill>
                  <a:schemeClr val="bg1"/>
                </a:solidFill>
              </a:rPr>
              <a:t>яких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немає</a:t>
            </a:r>
            <a:r>
              <a:rPr lang="ru-RU" dirty="0">
                <a:solidFill>
                  <a:schemeClr val="bg1"/>
                </a:solidFill>
              </a:rPr>
              <a:t> часу </a:t>
            </a:r>
            <a:r>
              <a:rPr lang="ru-RU" dirty="0" err="1">
                <a:solidFill>
                  <a:schemeClr val="bg1"/>
                </a:solidFill>
              </a:rPr>
              <a:t>ходити</a:t>
            </a:r>
            <a:r>
              <a:rPr lang="ru-RU" dirty="0">
                <a:solidFill>
                  <a:schemeClr val="bg1"/>
                </a:solidFill>
              </a:rPr>
              <a:t> по магазинах, </a:t>
            </a:r>
            <a:r>
              <a:rPr lang="ru-RU" dirty="0" err="1">
                <a:solidFill>
                  <a:schemeClr val="bg1"/>
                </a:solidFill>
              </a:rPr>
              <a:t>завжди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багато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Вирішити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проблеми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спробували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автори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бізнес-ідеї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персональних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шоперов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особистих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асистентів</a:t>
            </a:r>
            <a:r>
              <a:rPr lang="ru-RU" dirty="0">
                <a:solidFill>
                  <a:schemeClr val="bg1"/>
                </a:solidFill>
              </a:rPr>
              <a:t> по покупкам. </a:t>
            </a:r>
            <a:r>
              <a:rPr lang="ru-RU" dirty="0" err="1">
                <a:solidFill>
                  <a:schemeClr val="bg1"/>
                </a:solidFill>
              </a:rPr>
              <a:t>Замовляти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персональних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закупівельників</a:t>
            </a:r>
            <a:r>
              <a:rPr lang="ru-RU" dirty="0">
                <a:solidFill>
                  <a:schemeClr val="bg1"/>
                </a:solidFill>
              </a:rPr>
              <a:t> через </a:t>
            </a:r>
            <a:r>
              <a:rPr lang="ru-RU" dirty="0" err="1">
                <a:solidFill>
                  <a:schemeClr val="bg1"/>
                </a:solidFill>
              </a:rPr>
              <a:t>Інтернет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пропонують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автори</a:t>
            </a:r>
            <a:r>
              <a:rPr lang="ru-RU" dirty="0">
                <a:solidFill>
                  <a:schemeClr val="bg1"/>
                </a:solidFill>
              </a:rPr>
              <a:t> проекту </a:t>
            </a:r>
            <a:r>
              <a:rPr lang="en-GB" dirty="0">
                <a:solidFill>
                  <a:schemeClr val="bg1"/>
                </a:solidFill>
              </a:rPr>
              <a:t>Trunk Club, </a:t>
            </a:r>
            <a:r>
              <a:rPr lang="ru-RU" dirty="0" err="1">
                <a:solidFill>
                  <a:schemeClr val="bg1"/>
                </a:solidFill>
              </a:rPr>
              <a:t>призначеного</a:t>
            </a:r>
            <a:r>
              <a:rPr lang="ru-RU" dirty="0">
                <a:solidFill>
                  <a:schemeClr val="bg1"/>
                </a:solidFill>
              </a:rPr>
              <a:t>, перш за все, для </a:t>
            </a:r>
            <a:r>
              <a:rPr lang="ru-RU" dirty="0" err="1">
                <a:solidFill>
                  <a:schemeClr val="bg1"/>
                </a:solidFill>
              </a:rPr>
              <a:t>чоловіків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Потенційний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зв’язується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співробітниками</a:t>
            </a:r>
            <a:r>
              <a:rPr lang="ru-RU" dirty="0">
                <a:solidFill>
                  <a:schemeClr val="bg1"/>
                </a:solidFill>
              </a:rPr>
              <a:t> проекту </a:t>
            </a:r>
            <a:r>
              <a:rPr lang="en-GB" dirty="0">
                <a:solidFill>
                  <a:schemeClr val="bg1"/>
                </a:solidFill>
              </a:rPr>
              <a:t>Trunk Club, </a:t>
            </a:r>
            <a:r>
              <a:rPr lang="ru-RU" dirty="0" err="1">
                <a:solidFill>
                  <a:schemeClr val="bg1"/>
                </a:solidFill>
              </a:rPr>
              <a:t>розповідає</a:t>
            </a:r>
            <a:r>
              <a:rPr lang="ru-RU" dirty="0">
                <a:solidFill>
                  <a:schemeClr val="bg1"/>
                </a:solidFill>
              </a:rPr>
              <a:t> про те,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хоче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купити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далі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шопери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en-GB" dirty="0">
                <a:solidFill>
                  <a:schemeClr val="bg1"/>
                </a:solidFill>
              </a:rPr>
              <a:t>Trunk Club </a:t>
            </a:r>
            <a:r>
              <a:rPr lang="ru-RU" dirty="0" err="1">
                <a:solidFill>
                  <a:schemeClr val="bg1"/>
                </a:solidFill>
              </a:rPr>
              <a:t>здійснюють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закупівлі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доставляють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покупцю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придбане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, в свою </a:t>
            </a:r>
            <a:r>
              <a:rPr lang="ru-RU" dirty="0" err="1">
                <a:solidFill>
                  <a:schemeClr val="bg1"/>
                </a:solidFill>
              </a:rPr>
              <a:t>чергу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повернути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куплене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Відзначимо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одяг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купується</a:t>
            </a:r>
            <a:r>
              <a:rPr lang="ru-RU" dirty="0">
                <a:solidFill>
                  <a:schemeClr val="bg1"/>
                </a:solidFill>
              </a:rPr>
              <a:t> в магазинах, з </a:t>
            </a:r>
            <a:r>
              <a:rPr lang="ru-RU" dirty="0" err="1">
                <a:solidFill>
                  <a:schemeClr val="bg1"/>
                </a:solidFill>
              </a:rPr>
              <a:t>якими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en-GB" dirty="0">
                <a:solidFill>
                  <a:schemeClr val="bg1"/>
                </a:solidFill>
              </a:rPr>
              <a:t>Trunk Club </a:t>
            </a:r>
            <a:r>
              <a:rPr lang="ru-RU" dirty="0" err="1">
                <a:solidFill>
                  <a:schemeClr val="bg1"/>
                </a:solidFill>
              </a:rPr>
              <a:t>має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партнерську</a:t>
            </a:r>
            <a:r>
              <a:rPr lang="ru-RU" dirty="0">
                <a:solidFill>
                  <a:schemeClr val="bg1"/>
                </a:solidFill>
              </a:rPr>
              <a:t> угоду</a:t>
            </a:r>
          </a:p>
        </p:txBody>
      </p:sp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Побудова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наведеного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шаблону 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Canvas»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Олександра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Остервальдера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Пінье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(рис.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7.1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сформуйте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-модель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детально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структурний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9118" t="34664" r="27654" b="34321"/>
          <a:stretch/>
        </p:blipFill>
        <p:spPr bwMode="auto">
          <a:xfrm>
            <a:off x="2116183" y="2333897"/>
            <a:ext cx="6609806" cy="32570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структурними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є: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1)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споживчі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сегменти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одна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декілька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груп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охоплюється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бізнесмоделлю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ціннісна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сукупність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переваг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готова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споживачеві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канали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збуту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ціннісні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споживачеві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послуги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знайомлять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ціннісними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забезпечують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післяпродажне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взаємовідносини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взаємовідносини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персональна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автоматизоване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потоки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надходження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доходу. До таких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включають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продаж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активів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плата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оплата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підписки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оренда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лізинг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/ рента,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ліцензії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брокерські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відсотки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реклама;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6)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матеріальні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інтелектуальні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людські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7)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діяльності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діяльності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проблем,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платформи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8)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сторонні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постачальники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посередники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т.ін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.);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9) структура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структурою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розділити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наступні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категорії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фіксовані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економія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масштабі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ефект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диверсифікації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1067</TotalTime>
  <Words>822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  ПРАКТИЧНЕ ЗАНЯТТЯ 7.  Бізнес-модель –  шаблон Canvas.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43</cp:revision>
  <dcterms:created xsi:type="dcterms:W3CDTF">2021-08-30T19:40:42Z</dcterms:created>
  <dcterms:modified xsi:type="dcterms:W3CDTF">2021-11-24T10:00:45Z</dcterms:modified>
</cp:coreProperties>
</file>