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1" autoAdjust="0"/>
    <p:restoredTop sz="94660"/>
  </p:normalViewPr>
  <p:slideViewPr>
    <p:cSldViewPr snapToGrid="0">
      <p:cViewPr varScale="1">
        <p:scale>
          <a:sx n="85" d="100"/>
          <a:sy n="85" d="100"/>
        </p:scale>
        <p:origin x="365"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86A64E-1203-4254-A777-05FCA6730BAB}" type="datetimeFigureOut">
              <a:rPr lang="en-US" smtClean="0"/>
              <a:t>5/23/2024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rIns="45720"/>
          <a:lstStyle/>
          <a:p>
            <a:fld id="{560A7E94-7141-4B64-86EC-431589B3FDEB}" type="slidenum">
              <a:rPr lang="en-US" smtClean="0"/>
              <a:t>‹#›</a:t>
            </a:fld>
            <a:endParaRPr lang="en-US"/>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173709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86A64E-1203-4254-A777-05FCA6730BAB}" type="datetimeFigureOut">
              <a:rPr lang="en-US" smtClean="0"/>
              <a:t>5/23/2024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4058015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86A64E-1203-4254-A777-05FCA6730BAB}" type="datetimeFigureOut">
              <a:rPr lang="en-US" smtClean="0"/>
              <a:t>5/23/2024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4155545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86A64E-1203-4254-A777-05FCA6730BAB}" type="datetimeFigureOut">
              <a:rPr lang="en-US" smtClean="0"/>
              <a:t>5/23/2024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A7E94-7141-4B64-86EC-431589B3FDEB}" type="slidenum">
              <a:rPr lang="en-US" smtClean="0"/>
              <a:t>‹#›</a:t>
            </a:fld>
            <a:endParaRPr lang="en-US"/>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4140398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86A64E-1203-4254-A777-05FCA6730BAB}" type="datetimeFigureOut">
              <a:rPr lang="en-US" smtClean="0"/>
              <a:t>5/23/2024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123658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86A64E-1203-4254-A777-05FCA6730BAB}" type="datetimeFigureOut">
              <a:rPr lang="en-US" smtClean="0"/>
              <a:t>5/23/2024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A7E94-7141-4B64-86EC-431589B3FDEB}" type="slidenum">
              <a:rPr lang="en-US" smtClean="0"/>
              <a:t>‹#›</a:t>
            </a:fld>
            <a:endParaRPr lang="en-US"/>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75919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86A64E-1203-4254-A777-05FCA6730BAB}" type="datetimeFigureOut">
              <a:rPr lang="en-US" smtClean="0"/>
              <a:t>5/23/2024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3635325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86A64E-1203-4254-A777-05FCA6730BAB}" type="datetimeFigureOut">
              <a:rPr lang="en-US" smtClean="0"/>
              <a:t>5/23/2024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0A7E94-7141-4B64-86EC-431589B3FDEB}" type="slidenum">
              <a:rPr lang="en-US" smtClean="0"/>
              <a:t>‹#›</a:t>
            </a:fld>
            <a:endParaRPr lang="en-US"/>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463965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386A64E-1203-4254-A777-05FCA6730BAB}" type="datetimeFigureOut">
              <a:rPr lang="en-US" smtClean="0"/>
              <a:t>5/23/2024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3070438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86A64E-1203-4254-A777-05FCA6730BAB}" type="datetimeFigureOut">
              <a:rPr lang="en-US" smtClean="0"/>
              <a:t>5/23/2024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109764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86A64E-1203-4254-A777-05FCA6730BAB}" type="datetimeFigureOut">
              <a:rPr lang="en-US" smtClean="0"/>
              <a:t>5/23/2024</a:t>
            </a:fld>
            <a:endParaRPr lang="en-US"/>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560A7E94-7141-4B64-86EC-431589B3FDEB}" type="slidenum">
              <a:rPr lang="en-US" smtClean="0"/>
              <a:t>‹#›</a:t>
            </a:fld>
            <a:endParaRPr lang="en-US"/>
          </a:p>
        </p:txBody>
      </p:sp>
    </p:spTree>
    <p:extLst>
      <p:ext uri="{BB962C8B-B14F-4D97-AF65-F5344CB8AC3E}">
        <p14:creationId xmlns:p14="http://schemas.microsoft.com/office/powerpoint/2010/main" val="3057280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386A64E-1203-4254-A777-05FCA6730BAB}" type="datetimeFigureOut">
              <a:rPr lang="en-US" smtClean="0"/>
              <a:t>5/23/2024</a:t>
            </a:fld>
            <a:endParaRPr lang="en-US"/>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560A7E94-7141-4B64-86EC-431589B3FDEB}" type="slidenum">
              <a:rPr lang="en-US" smtClean="0"/>
              <a:t>‹#›</a:t>
            </a:fld>
            <a:endParaRPr lang="en-US"/>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787079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D12DE-1DAC-4601-8054-B9AE30F5B9F6}"/>
              </a:ext>
            </a:extLst>
          </p:cNvPr>
          <p:cNvSpPr>
            <a:spLocks noGrp="1"/>
          </p:cNvSpPr>
          <p:nvPr>
            <p:ph type="ctrTitle"/>
          </p:nvPr>
        </p:nvSpPr>
        <p:spPr/>
        <p:txBody>
          <a:bodyPr>
            <a:normAutofit/>
          </a:bodyPr>
          <a:lstStyle/>
          <a:p>
            <a:r>
              <a:rPr lang="uk-UA" sz="4000" b="1" dirty="0">
                <a:effectLst/>
                <a:latin typeface="Times New Roman" panose="02020603050405020304" pitchFamily="18" charset="0"/>
                <a:ea typeface="Calibri" panose="020F0502020204030204" pitchFamily="34" charset="0"/>
              </a:rPr>
              <a:t>ПОНЯТТЯ </a:t>
            </a:r>
            <a:r>
              <a:rPr lang="en-US" sz="4000" b="1" dirty="0">
                <a:effectLst/>
                <a:latin typeface="Times New Roman" panose="02020603050405020304" pitchFamily="18" charset="0"/>
                <a:ea typeface="Calibri" panose="020F0502020204030204" pitchFamily="34" charset="0"/>
              </a:rPr>
              <a:t>“</a:t>
            </a:r>
            <a:r>
              <a:rPr lang="uk-UA" sz="4000" b="1" dirty="0">
                <a:effectLst/>
                <a:latin typeface="Times New Roman" panose="02020603050405020304" pitchFamily="18" charset="0"/>
                <a:ea typeface="Calibri" panose="020F0502020204030204" pitchFamily="34" charset="0"/>
              </a:rPr>
              <a:t>ІНТЕНСИВНОСТІ</a:t>
            </a:r>
            <a:r>
              <a:rPr lang="en-US" sz="4000" b="1" dirty="0">
                <a:effectLst/>
                <a:latin typeface="Times New Roman" panose="02020603050405020304" pitchFamily="18" charset="0"/>
                <a:ea typeface="Calibri" panose="020F0502020204030204" pitchFamily="34" charset="0"/>
              </a:rPr>
              <a:t>”</a:t>
            </a:r>
            <a:r>
              <a:rPr lang="uk-UA" sz="4000" b="1" dirty="0">
                <a:effectLst/>
                <a:latin typeface="Times New Roman" panose="02020603050405020304" pitchFamily="18" charset="0"/>
                <a:ea typeface="Calibri" panose="020F0502020204030204" pitchFamily="34" charset="0"/>
              </a:rPr>
              <a:t> НА ЗАНЯТТЯХ З ESP</a:t>
            </a:r>
            <a:endParaRPr lang="en-US" sz="4000" dirty="0"/>
          </a:p>
        </p:txBody>
      </p:sp>
      <p:sp>
        <p:nvSpPr>
          <p:cNvPr id="3" name="Subtitle 2">
            <a:extLst>
              <a:ext uri="{FF2B5EF4-FFF2-40B4-BE49-F238E27FC236}">
                <a16:creationId xmlns:a16="http://schemas.microsoft.com/office/drawing/2014/main" id="{4BD43013-0C97-4CA5-B767-E3756DCD3153}"/>
              </a:ext>
            </a:extLst>
          </p:cNvPr>
          <p:cNvSpPr>
            <a:spLocks noGrp="1"/>
          </p:cNvSpPr>
          <p:nvPr>
            <p:ph type="subTitle" idx="1"/>
          </p:nvPr>
        </p:nvSpPr>
        <p:spPr>
          <a:xfrm>
            <a:off x="1532965" y="2268786"/>
            <a:ext cx="6596909" cy="1160213"/>
          </a:xfrm>
        </p:spPr>
        <p:txBody>
          <a:bodyPr/>
          <a:lstStyle/>
          <a:p>
            <a:r>
              <a:rPr lang="uk-UA" dirty="0"/>
              <a:t>Ганна Колосова, КАМГС №3 ФЛ КПІ ім. Ігоря Сікорського</a:t>
            </a:r>
            <a:endParaRPr lang="en-US" dirty="0"/>
          </a:p>
        </p:txBody>
      </p:sp>
    </p:spTree>
    <p:extLst>
      <p:ext uri="{BB962C8B-B14F-4D97-AF65-F5344CB8AC3E}">
        <p14:creationId xmlns:p14="http://schemas.microsoft.com/office/powerpoint/2010/main" val="3645911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E385-5B0D-47A2-B193-3E55678B16D8}"/>
              </a:ext>
            </a:extLst>
          </p:cNvPr>
          <p:cNvSpPr>
            <a:spLocks noGrp="1"/>
          </p:cNvSpPr>
          <p:nvPr>
            <p:ph type="title"/>
          </p:nvPr>
        </p:nvSpPr>
        <p:spPr/>
        <p:txBody>
          <a:bodyPr>
            <a:normAutofit/>
          </a:bodyPr>
          <a:lstStyle/>
          <a:p>
            <a:pPr algn="ctr"/>
            <a:r>
              <a:rPr lang="en-US" sz="3600" i="1" dirty="0">
                <a:effectLst/>
                <a:latin typeface="Times New Roman" panose="02020603050405020304" pitchFamily="18" charset="0"/>
                <a:ea typeface="Calibri" panose="020F0502020204030204" pitchFamily="34" charset="0"/>
              </a:rPr>
              <a:t>Role play</a:t>
            </a:r>
            <a:endParaRPr lang="en-US" sz="3600" dirty="0"/>
          </a:p>
        </p:txBody>
      </p:sp>
      <p:sp>
        <p:nvSpPr>
          <p:cNvPr id="3" name="Content Placeholder 2">
            <a:extLst>
              <a:ext uri="{FF2B5EF4-FFF2-40B4-BE49-F238E27FC236}">
                <a16:creationId xmlns:a16="http://schemas.microsoft.com/office/drawing/2014/main" id="{C766546B-470C-4916-ADE8-9D9E74700AE7}"/>
              </a:ext>
            </a:extLst>
          </p:cNvPr>
          <p:cNvSpPr>
            <a:spLocks noGrp="1"/>
          </p:cNvSpPr>
          <p:nvPr>
            <p:ph sz="half" idx="1"/>
          </p:nvPr>
        </p:nvSpPr>
        <p:spPr>
          <a:xfrm>
            <a:off x="1461247" y="2052116"/>
            <a:ext cx="5665694" cy="3997828"/>
          </a:xfrm>
        </p:spPr>
        <p:txBody>
          <a:bodyPr>
            <a:normAutofit fontScale="85000" lnSpcReduction="10000"/>
          </a:bodyPr>
          <a:lstStyle/>
          <a:p>
            <a:r>
              <a:rPr lang="uk-UA" dirty="0">
                <a:latin typeface="Times New Roman" panose="02020603050405020304" pitchFamily="18" charset="0"/>
                <a:ea typeface="Calibri" panose="020F0502020204030204" pitchFamily="34" charset="0"/>
              </a:rPr>
              <a:t>В</a:t>
            </a:r>
            <a:r>
              <a:rPr lang="uk-UA" sz="2000" dirty="0">
                <a:effectLst/>
                <a:latin typeface="Times New Roman" panose="02020603050405020304" pitchFamily="18" charset="0"/>
                <a:ea typeface="Calibri" panose="020F0502020204030204" pitchFamily="34" charset="0"/>
              </a:rPr>
              <a:t>ажливо підтримувати або високу або дуже високу інтенсивність. Всі учасники заняття мають приймати участь у завданні, яке може звучати так: </a:t>
            </a:r>
            <a:r>
              <a:rPr lang="en-US" sz="2000" i="1" dirty="0">
                <a:effectLst/>
                <a:latin typeface="Times New Roman" panose="02020603050405020304" pitchFamily="18" charset="0"/>
                <a:ea typeface="Calibri" panose="020F0502020204030204" pitchFamily="34" charset="0"/>
              </a:rPr>
              <a:t>“With a partner, roleplay interviews for one of the advertised vacancies that are below. After the interview is over, change your roles and choose the other vacancy for the interview.”</a:t>
            </a:r>
            <a:r>
              <a:rPr lang="en-US" sz="2000" dirty="0">
                <a:effectLst/>
                <a:latin typeface="Times New Roman" panose="02020603050405020304" pitchFamily="18" charset="0"/>
                <a:ea typeface="Calibri" panose="020F0502020204030204" pitchFamily="34" charset="0"/>
              </a:rPr>
              <a:t> </a:t>
            </a:r>
            <a:r>
              <a:rPr lang="uk-UA" sz="2000" dirty="0">
                <a:effectLst/>
                <a:latin typeface="Times New Roman" panose="02020603050405020304" pitchFamily="18" charset="0"/>
                <a:ea typeface="Calibri" panose="020F0502020204030204" pitchFamily="34" charset="0"/>
              </a:rPr>
              <a:t>Кількість запропонованих посад не потрібно робити мінімальною, але і не варто надавати дуже велику кількість варіантів, щоб студенти могли обрати швидше. Можна на початку дати пару вправ на розігрів, але не довше ніж на 2-3 хвилини. </a:t>
            </a:r>
            <a:r>
              <a:rPr lang="uk-UA" dirty="0">
                <a:latin typeface="Times New Roman" panose="02020603050405020304" pitchFamily="18" charset="0"/>
                <a:ea typeface="Calibri" panose="020F0502020204030204" pitchFamily="34" charset="0"/>
              </a:rPr>
              <a:t>З</a:t>
            </a:r>
            <a:r>
              <a:rPr lang="uk-UA" sz="2000" dirty="0">
                <a:effectLst/>
                <a:latin typeface="Times New Roman" panose="02020603050405020304" pitchFamily="18" charset="0"/>
                <a:ea typeface="Calibri" panose="020F0502020204030204" pitchFamily="34" charset="0"/>
              </a:rPr>
              <a:t>агальна кількість завдань є мінімальною, складність високою, а час лімітованим </a:t>
            </a:r>
            <a:r>
              <a:rPr lang="uk-UA" dirty="0">
                <a:latin typeface="Times New Roman" panose="02020603050405020304" pitchFamily="18" charset="0"/>
                <a:ea typeface="Calibri" panose="020F0502020204030204" pitchFamily="34" charset="0"/>
              </a:rPr>
              <a:t>– це дає </a:t>
            </a:r>
            <a:r>
              <a:rPr lang="uk-UA" sz="2000" dirty="0">
                <a:effectLst/>
                <a:latin typeface="Times New Roman" panose="02020603050405020304" pitchFamily="18" charset="0"/>
                <a:ea typeface="Calibri" panose="020F0502020204030204" pitchFamily="34" charset="0"/>
              </a:rPr>
              <a:t>дуже високу інтенсивності.</a:t>
            </a:r>
            <a:endParaRPr lang="en-US" dirty="0"/>
          </a:p>
        </p:txBody>
      </p:sp>
      <p:pic>
        <p:nvPicPr>
          <p:cNvPr id="8" name="Content Placeholder 7">
            <a:extLst>
              <a:ext uri="{FF2B5EF4-FFF2-40B4-BE49-F238E27FC236}">
                <a16:creationId xmlns:a16="http://schemas.microsoft.com/office/drawing/2014/main" id="{AF2AB6A9-ED8C-4361-B577-AF4FEEB6E54E}"/>
              </a:ext>
            </a:extLst>
          </p:cNvPr>
          <p:cNvPicPr>
            <a:picLocks noGrp="1" noChangeAspect="1"/>
          </p:cNvPicPr>
          <p:nvPr>
            <p:ph sz="half" idx="2"/>
          </p:nvPr>
        </p:nvPicPr>
        <p:blipFill>
          <a:blip r:embed="rId2"/>
          <a:stretch>
            <a:fillRect/>
          </a:stretch>
        </p:blipFill>
        <p:spPr>
          <a:xfrm>
            <a:off x="7189694" y="2052116"/>
            <a:ext cx="3693459" cy="3693459"/>
          </a:xfrm>
          <a:prstGeom prst="rect">
            <a:avLst/>
          </a:prstGeom>
        </p:spPr>
      </p:pic>
    </p:spTree>
    <p:extLst>
      <p:ext uri="{BB962C8B-B14F-4D97-AF65-F5344CB8AC3E}">
        <p14:creationId xmlns:p14="http://schemas.microsoft.com/office/powerpoint/2010/main" val="2919897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61E3-EBE6-4444-B6AE-DDBF00228C05}"/>
              </a:ext>
            </a:extLst>
          </p:cNvPr>
          <p:cNvSpPr>
            <a:spLocks noGrp="1"/>
          </p:cNvSpPr>
          <p:nvPr>
            <p:ph type="title"/>
          </p:nvPr>
        </p:nvSpPr>
        <p:spPr/>
        <p:txBody>
          <a:bodyPr/>
          <a:lstStyle/>
          <a:p>
            <a:pPr algn="ctr"/>
            <a:r>
              <a:rPr lang="uk-UA" dirty="0">
                <a:latin typeface="Times New Roman" panose="02020603050405020304" pitchFamily="18" charset="0"/>
                <a:cs typeface="Times New Roman" panose="02020603050405020304" pitchFamily="18" charset="0"/>
              </a:rPr>
              <a:t>«Стандартний» та «Просунутий» рівні інтенсивності</a:t>
            </a:r>
            <a:endParaRPr lang="en-US" dirty="0">
              <a:latin typeface="Times New Roman" panose="02020603050405020304" pitchFamily="18" charset="0"/>
              <a:cs typeface="Times New Roman" panose="02020603050405020304" pitchFamily="18" charset="0"/>
            </a:endParaRPr>
          </a:p>
        </p:txBody>
      </p:sp>
      <p:pic>
        <p:nvPicPr>
          <p:cNvPr id="8" name="Content Placeholder 7">
            <a:extLst>
              <a:ext uri="{FF2B5EF4-FFF2-40B4-BE49-F238E27FC236}">
                <a16:creationId xmlns:a16="http://schemas.microsoft.com/office/drawing/2014/main" id="{1DC37A78-A534-4C3E-B68D-52DAA4DBAE71}"/>
              </a:ext>
            </a:extLst>
          </p:cNvPr>
          <p:cNvPicPr>
            <a:picLocks noGrp="1" noChangeAspect="1"/>
          </p:cNvPicPr>
          <p:nvPr>
            <p:ph sz="half" idx="1"/>
          </p:nvPr>
        </p:nvPicPr>
        <p:blipFill>
          <a:blip r:embed="rId2"/>
          <a:stretch>
            <a:fillRect/>
          </a:stretch>
        </p:blipFill>
        <p:spPr>
          <a:xfrm>
            <a:off x="1073860" y="2501153"/>
            <a:ext cx="5022140" cy="2940423"/>
          </a:xfrm>
          <a:prstGeom prst="rect">
            <a:avLst/>
          </a:prstGeom>
        </p:spPr>
      </p:pic>
      <p:pic>
        <p:nvPicPr>
          <p:cNvPr id="9" name="Content Placeholder 8">
            <a:extLst>
              <a:ext uri="{FF2B5EF4-FFF2-40B4-BE49-F238E27FC236}">
                <a16:creationId xmlns:a16="http://schemas.microsoft.com/office/drawing/2014/main" id="{7876B3CD-2A87-4481-B9EC-B4D0310F7A57}"/>
              </a:ext>
            </a:extLst>
          </p:cNvPr>
          <p:cNvPicPr>
            <a:picLocks noGrp="1" noChangeAspect="1"/>
          </p:cNvPicPr>
          <p:nvPr>
            <p:ph sz="half" idx="2"/>
          </p:nvPr>
        </p:nvPicPr>
        <p:blipFill>
          <a:blip r:embed="rId3"/>
          <a:stretch>
            <a:fillRect/>
          </a:stretch>
        </p:blipFill>
        <p:spPr>
          <a:xfrm>
            <a:off x="6239233" y="2501153"/>
            <a:ext cx="5022140" cy="2940423"/>
          </a:xfrm>
          <a:prstGeom prst="rect">
            <a:avLst/>
          </a:prstGeom>
        </p:spPr>
      </p:pic>
    </p:spTree>
    <p:extLst>
      <p:ext uri="{BB962C8B-B14F-4D97-AF65-F5344CB8AC3E}">
        <p14:creationId xmlns:p14="http://schemas.microsoft.com/office/powerpoint/2010/main" val="3397056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CEA91-38F1-4369-A032-97E4CCA22F33}"/>
              </a:ext>
            </a:extLst>
          </p:cNvPr>
          <p:cNvSpPr>
            <a:spLocks noGrp="1"/>
          </p:cNvSpPr>
          <p:nvPr>
            <p:ph type="title"/>
          </p:nvPr>
        </p:nvSpPr>
        <p:spPr>
          <a:xfrm>
            <a:off x="2609873" y="805817"/>
            <a:ext cx="7950984" cy="745077"/>
          </a:xfrm>
        </p:spPr>
        <p:txBody>
          <a:bodyPr>
            <a:normAutofit/>
          </a:bodyPr>
          <a:lstStyle/>
          <a:p>
            <a:pPr algn="ctr"/>
            <a:r>
              <a:rPr lang="uk-UA" sz="3600" dirty="0">
                <a:latin typeface="Times New Roman" panose="02020603050405020304" pitchFamily="18" charset="0"/>
                <a:cs typeface="Times New Roman" panose="02020603050405020304" pitchFamily="18" charset="0"/>
              </a:rPr>
              <a:t>Висновки</a:t>
            </a:r>
            <a:endParaRPr lang="en-US"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37E5FDB-4B27-4E46-A1A0-41C7A66508AC}"/>
              </a:ext>
            </a:extLst>
          </p:cNvPr>
          <p:cNvSpPr>
            <a:spLocks noGrp="1"/>
          </p:cNvSpPr>
          <p:nvPr>
            <p:ph sz="half" idx="1"/>
          </p:nvPr>
        </p:nvSpPr>
        <p:spPr>
          <a:xfrm>
            <a:off x="1398494" y="1550894"/>
            <a:ext cx="6320118" cy="4499050"/>
          </a:xfrm>
        </p:spPr>
        <p:txBody>
          <a:bodyPr>
            <a:normAutofit fontScale="85000" lnSpcReduction="20000"/>
          </a:bodyPr>
          <a:lstStyle/>
          <a:p>
            <a:pPr indent="450215" algn="just">
              <a:lnSpc>
                <a:spcPct val="107000"/>
              </a:lnSpc>
              <a:spcAft>
                <a:spcPts val="80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Лімітований обсяг часу, який приділяється вивченню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ESP</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в багатьох українських ВНЗ, може обмежувати практичний доступ до вивчення мови. Тренінги здатні ефективно заміщати окремі традиційні заняття з ESP, сприяючи засвоєнню необхідних навичок для майбутньої професійної діяльності.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Саме формат тренінгів передбачає високу інтенсивність для максимального засвоєння матеріалу. Для студентів рівня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Intermediate</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рекомендується стандартна схема тренінгу з інтенсивністю від середнього до високого або дуже високого. При роботі зі студентами рівня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Upper-Intermediate</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та вище, рекомендується уникати середньої інтенсивності, починаючи з високого рівня та переходячи до дуже високого. Таким чином, інтенсивність, яка враховує складність завдань, їх кількість та час на виконання, є ключовим фактором у ефективності тренінгів з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ESP</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Проте, завжди важливо враховувати різноманітність студентів та відповідати їхнім потребам та рівню підготовки.</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7" name="Content Placeholder 6">
            <a:extLst>
              <a:ext uri="{FF2B5EF4-FFF2-40B4-BE49-F238E27FC236}">
                <a16:creationId xmlns:a16="http://schemas.microsoft.com/office/drawing/2014/main" id="{E8D60D45-D573-4221-8984-ABF266720B16}"/>
              </a:ext>
            </a:extLst>
          </p:cNvPr>
          <p:cNvPicPr>
            <a:picLocks noGrp="1" noChangeAspect="1"/>
          </p:cNvPicPr>
          <p:nvPr>
            <p:ph sz="half" idx="2"/>
          </p:nvPr>
        </p:nvPicPr>
        <p:blipFill>
          <a:blip r:embed="rId2"/>
          <a:stretch>
            <a:fillRect/>
          </a:stretch>
        </p:blipFill>
        <p:spPr>
          <a:xfrm>
            <a:off x="7718612" y="1694609"/>
            <a:ext cx="3464766" cy="3464766"/>
          </a:xfrm>
          <a:prstGeom prst="rect">
            <a:avLst/>
          </a:prstGeom>
        </p:spPr>
      </p:pic>
    </p:spTree>
    <p:extLst>
      <p:ext uri="{BB962C8B-B14F-4D97-AF65-F5344CB8AC3E}">
        <p14:creationId xmlns:p14="http://schemas.microsoft.com/office/powerpoint/2010/main" val="1693550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B29276-1B8E-4786-8F63-A0EBB986F9D3}"/>
              </a:ext>
            </a:extLst>
          </p:cNvPr>
          <p:cNvSpPr>
            <a:spLocks noGrp="1"/>
          </p:cNvSpPr>
          <p:nvPr>
            <p:ph type="title"/>
          </p:nvPr>
        </p:nvSpPr>
        <p:spPr>
          <a:xfrm>
            <a:off x="2061883" y="808056"/>
            <a:ext cx="8229600" cy="1077229"/>
          </a:xfrm>
        </p:spPr>
        <p:txBody>
          <a:bodyPr>
            <a:normAutofit/>
          </a:bodyPr>
          <a:lstStyle/>
          <a:p>
            <a:pPr algn="ctr"/>
            <a:r>
              <a:rPr lang="ru-RU" sz="4000" dirty="0" err="1">
                <a:latin typeface="Times New Roman" panose="02020603050405020304" pitchFamily="18" charset="0"/>
                <a:cs typeface="Times New Roman" panose="02020603050405020304" pitchFamily="18" charset="0"/>
              </a:rPr>
              <a:t>Дякую</a:t>
            </a:r>
            <a:r>
              <a:rPr lang="ru-RU" sz="4000" dirty="0">
                <a:latin typeface="Times New Roman" panose="02020603050405020304" pitchFamily="18" charset="0"/>
                <a:cs typeface="Times New Roman" panose="02020603050405020304" pitchFamily="18" charset="0"/>
              </a:rPr>
              <a:t> за </a:t>
            </a:r>
            <a:r>
              <a:rPr lang="ru-RU" sz="4000" dirty="0" err="1">
                <a:latin typeface="Times New Roman" panose="02020603050405020304" pitchFamily="18" charset="0"/>
                <a:cs typeface="Times New Roman" panose="02020603050405020304" pitchFamily="18" charset="0"/>
              </a:rPr>
              <a:t>увагу</a:t>
            </a:r>
            <a:r>
              <a:rPr lang="ru-RU" sz="4000" dirty="0">
                <a:latin typeface="Times New Roman" panose="02020603050405020304" pitchFamily="18" charset="0"/>
                <a:cs typeface="Times New Roman" panose="02020603050405020304" pitchFamily="18" charset="0"/>
              </a:rPr>
              <a:t>!</a:t>
            </a:r>
            <a:endParaRPr lang="en-US" sz="4000" dirty="0">
              <a:latin typeface="Times New Roman" panose="02020603050405020304" pitchFamily="18" charset="0"/>
              <a:cs typeface="Times New Roman" panose="02020603050405020304" pitchFamily="18" charset="0"/>
            </a:endParaRPr>
          </a:p>
        </p:txBody>
      </p:sp>
      <p:pic>
        <p:nvPicPr>
          <p:cNvPr id="7" name="Content Placeholder 6">
            <a:extLst>
              <a:ext uri="{FF2B5EF4-FFF2-40B4-BE49-F238E27FC236}">
                <a16:creationId xmlns:a16="http://schemas.microsoft.com/office/drawing/2014/main" id="{5278806E-9345-4889-BEE4-F607254A1786}"/>
              </a:ext>
            </a:extLst>
          </p:cNvPr>
          <p:cNvPicPr>
            <a:picLocks noGrp="1" noChangeAspect="1"/>
          </p:cNvPicPr>
          <p:nvPr>
            <p:ph idx="1"/>
          </p:nvPr>
        </p:nvPicPr>
        <p:blipFill>
          <a:blip r:embed="rId2"/>
          <a:stretch>
            <a:fillRect/>
          </a:stretch>
        </p:blipFill>
        <p:spPr>
          <a:xfrm>
            <a:off x="4241800" y="1979613"/>
            <a:ext cx="3998912" cy="3998912"/>
          </a:xfrm>
          <a:prstGeom prst="rect">
            <a:avLst/>
          </a:prstGeom>
        </p:spPr>
      </p:pic>
    </p:spTree>
    <p:extLst>
      <p:ext uri="{BB962C8B-B14F-4D97-AF65-F5344CB8AC3E}">
        <p14:creationId xmlns:p14="http://schemas.microsoft.com/office/powerpoint/2010/main" val="2624810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9E9E4-4814-4E46-8036-3BE5C84273CA}"/>
              </a:ext>
            </a:extLst>
          </p:cNvPr>
          <p:cNvSpPr>
            <a:spLocks noGrp="1"/>
          </p:cNvSpPr>
          <p:nvPr>
            <p:ph type="title"/>
          </p:nvPr>
        </p:nvSpPr>
        <p:spPr>
          <a:xfrm>
            <a:off x="2611808" y="808057"/>
            <a:ext cx="7958331" cy="608368"/>
          </a:xfrm>
        </p:spPr>
        <p:txBody>
          <a:bodyPr/>
          <a:lstStyle/>
          <a:p>
            <a:pPr algn="ctr"/>
            <a:r>
              <a:rPr lang="uk-UA" dirty="0"/>
              <a:t>Вступ</a:t>
            </a:r>
            <a:endParaRPr lang="en-US" dirty="0"/>
          </a:p>
        </p:txBody>
      </p:sp>
      <p:sp>
        <p:nvSpPr>
          <p:cNvPr id="3" name="Content Placeholder 2">
            <a:extLst>
              <a:ext uri="{FF2B5EF4-FFF2-40B4-BE49-F238E27FC236}">
                <a16:creationId xmlns:a16="http://schemas.microsoft.com/office/drawing/2014/main" id="{67447FFF-61EB-40D7-8609-D4F2F3C3F386}"/>
              </a:ext>
            </a:extLst>
          </p:cNvPr>
          <p:cNvSpPr>
            <a:spLocks noGrp="1"/>
          </p:cNvSpPr>
          <p:nvPr>
            <p:ph idx="1"/>
          </p:nvPr>
        </p:nvSpPr>
        <p:spPr>
          <a:xfrm>
            <a:off x="1308847" y="1667436"/>
            <a:ext cx="6405281" cy="4382508"/>
          </a:xfrm>
        </p:spPr>
        <p:txBody>
          <a:bodyPr>
            <a:normAutofit/>
          </a:bodyPr>
          <a:lstStyle/>
          <a:p>
            <a:pPr indent="450215" algn="just">
              <a:lnSpc>
                <a:spcPct val="107000"/>
              </a:lnSpc>
              <a:spcAft>
                <a:spcPts val="800"/>
              </a:spcAft>
            </a:pPr>
            <a:r>
              <a:rPr lang="uk-UA" dirty="0">
                <a:latin typeface="Times New Roman" panose="02020603050405020304" pitchFamily="18" charset="0"/>
                <a:ea typeface="Calibri" panose="020F0502020204030204" pitchFamily="34" charset="0"/>
                <a:cs typeface="Times New Roman" panose="02020603050405020304" pitchFamily="18" charset="0"/>
              </a:rPr>
              <a:t>Ми розглянемо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переваги інтенсивного підходу в порівнянні з традиційними заняттями з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ESP</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які включають мінімізацію часу та максимізацію використання особистісних резервів студентів. Основною темою семінару є інтенсивність занять як ступінь напруженості роботи під час вивчення мови, що включає інтелектуальні та нервові зусилля, різноплановий тип завдань та витрату часу. Нашою метою є огляд рекомендацій стосовно інтенсивності занять для студентів з різним рівнем володіння іноземною мовою на прикладі плану тренінгу до теми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Job</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interview</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err="1">
                <a:effectLst/>
                <a:latin typeface="Times New Roman" panose="02020603050405020304" pitchFamily="18" charset="0"/>
                <a:ea typeface="Calibri" panose="020F0502020204030204" pitchFamily="34" charset="0"/>
                <a:cs typeface="Times New Roman" panose="02020603050405020304" pitchFamily="18" charset="0"/>
              </a:rPr>
              <a:t>skills</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p>
        </p:txBody>
      </p:sp>
      <p:pic>
        <p:nvPicPr>
          <p:cNvPr id="4" name="Picture 3">
            <a:extLst>
              <a:ext uri="{FF2B5EF4-FFF2-40B4-BE49-F238E27FC236}">
                <a16:creationId xmlns:a16="http://schemas.microsoft.com/office/drawing/2014/main" id="{CDB218A9-168D-40D5-8184-AD12063CD7FC}"/>
              </a:ext>
            </a:extLst>
          </p:cNvPr>
          <p:cNvPicPr>
            <a:picLocks noChangeAspect="1"/>
          </p:cNvPicPr>
          <p:nvPr/>
        </p:nvPicPr>
        <p:blipFill>
          <a:blip r:embed="rId2"/>
          <a:stretch>
            <a:fillRect/>
          </a:stretch>
        </p:blipFill>
        <p:spPr>
          <a:xfrm>
            <a:off x="7714128" y="1961029"/>
            <a:ext cx="3525371" cy="3525371"/>
          </a:xfrm>
          <a:prstGeom prst="rect">
            <a:avLst/>
          </a:prstGeom>
        </p:spPr>
      </p:pic>
    </p:spTree>
    <p:extLst>
      <p:ext uri="{BB962C8B-B14F-4D97-AF65-F5344CB8AC3E}">
        <p14:creationId xmlns:p14="http://schemas.microsoft.com/office/powerpoint/2010/main" val="3239683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BC537F8-7C00-437F-8BD0-14F503270798}"/>
              </a:ext>
            </a:extLst>
          </p:cNvPr>
          <p:cNvSpPr>
            <a:spLocks noGrp="1"/>
          </p:cNvSpPr>
          <p:nvPr>
            <p:ph type="title"/>
          </p:nvPr>
        </p:nvSpPr>
        <p:spPr/>
        <p:txBody>
          <a:bodyPr/>
          <a:lstStyle/>
          <a:p>
            <a:pPr algn="ctr"/>
            <a:r>
              <a:rPr lang="uk-UA" dirty="0">
                <a:latin typeface="Times New Roman" panose="02020603050405020304" pitchFamily="18" charset="0"/>
                <a:cs typeface="Times New Roman" panose="02020603050405020304" pitchFamily="18" charset="0"/>
              </a:rPr>
              <a:t>Інтенсивний підхід</a:t>
            </a:r>
            <a:endParaRPr lang="en-US" dirty="0">
              <a:latin typeface="Times New Roman" panose="02020603050405020304" pitchFamily="18" charset="0"/>
              <a:cs typeface="Times New Roman" panose="02020603050405020304" pitchFamily="18" charset="0"/>
            </a:endParaRPr>
          </a:p>
        </p:txBody>
      </p:sp>
      <p:sp>
        <p:nvSpPr>
          <p:cNvPr id="8" name="Content Placeholder 7">
            <a:extLst>
              <a:ext uri="{FF2B5EF4-FFF2-40B4-BE49-F238E27FC236}">
                <a16:creationId xmlns:a16="http://schemas.microsoft.com/office/drawing/2014/main" id="{A98D9635-9EFB-416F-909C-74258C47EFDA}"/>
              </a:ext>
            </a:extLst>
          </p:cNvPr>
          <p:cNvSpPr>
            <a:spLocks noGrp="1"/>
          </p:cNvSpPr>
          <p:nvPr>
            <p:ph sz="half" idx="1"/>
          </p:nvPr>
        </p:nvSpPr>
        <p:spPr>
          <a:xfrm>
            <a:off x="2017059" y="2052116"/>
            <a:ext cx="5342965" cy="3997828"/>
          </a:xfrm>
        </p:spPr>
        <p:txBody>
          <a:bodyPr>
            <a:normAutofit fontScale="70000" lnSpcReduction="20000"/>
          </a:bodyPr>
          <a:lstStyle/>
          <a:p>
            <a:pPr indent="450215" algn="just">
              <a:lnSpc>
                <a:spcPct val="107000"/>
              </a:lnSpc>
              <a:spcAft>
                <a:spcPts val="800"/>
              </a:spcAft>
            </a:pP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Інтенсивний підхід спрямовується на досягнення суттєвих результатів за короткий проміжок часу, роблячи акцент як на обсязі вивченого матеріалу, так і на якості навчання. Два основних параметри інтенсивного навчання включають мінімізацію необхідного періоду навчання при максимальному використанні особистісних резервів студентів через спеціальні взаємодії в навчальних групах. Інтенсивні заняття у форматі тренінгів можуть стати влучним доповненням до стандартної програми з вивчення мови.</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При підготовці до проведення тренінгів з </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ESP </a:t>
            </a:r>
            <a:r>
              <a:rPr lang="uk-UA" sz="2200" dirty="0">
                <a:effectLst/>
                <a:latin typeface="Times New Roman" panose="02020603050405020304" pitchFamily="18" charset="0"/>
                <a:ea typeface="Calibri" panose="020F0502020204030204" pitchFamily="34" charset="0"/>
                <a:cs typeface="Times New Roman" panose="02020603050405020304" pitchFamily="18" charset="0"/>
              </a:rPr>
              <a:t>потрібно враховувати, що студенти мають різну базу середньої освіти, психологічний стан та ставлення до нетрадиційних методів навчання.</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 name="Content Placeholder 9">
            <a:extLst>
              <a:ext uri="{FF2B5EF4-FFF2-40B4-BE49-F238E27FC236}">
                <a16:creationId xmlns:a16="http://schemas.microsoft.com/office/drawing/2014/main" id="{52684BCB-7C22-475B-9DA9-4B740B78C56C}"/>
              </a:ext>
            </a:extLst>
          </p:cNvPr>
          <p:cNvPicPr>
            <a:picLocks noGrp="1" noChangeAspect="1"/>
          </p:cNvPicPr>
          <p:nvPr>
            <p:ph sz="half" idx="2"/>
          </p:nvPr>
        </p:nvPicPr>
        <p:blipFill>
          <a:blip r:embed="rId2"/>
          <a:stretch>
            <a:fillRect/>
          </a:stretch>
        </p:blipFill>
        <p:spPr>
          <a:xfrm>
            <a:off x="7592232" y="2145647"/>
            <a:ext cx="3152494" cy="3152494"/>
          </a:xfrm>
          <a:prstGeom prst="rect">
            <a:avLst/>
          </a:prstGeom>
        </p:spPr>
      </p:pic>
    </p:spTree>
    <p:extLst>
      <p:ext uri="{BB962C8B-B14F-4D97-AF65-F5344CB8AC3E}">
        <p14:creationId xmlns:p14="http://schemas.microsoft.com/office/powerpoint/2010/main" val="497974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9BD1D-2EC9-45CE-B37E-541AB70166ED}"/>
              </a:ext>
            </a:extLst>
          </p:cNvPr>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План трен</a:t>
            </a:r>
            <a:r>
              <a:rPr lang="uk-UA" dirty="0" err="1">
                <a:latin typeface="Times New Roman" panose="02020603050405020304" pitchFamily="18" charset="0"/>
                <a:cs typeface="Times New Roman" panose="02020603050405020304" pitchFamily="18" charset="0"/>
              </a:rPr>
              <a:t>інгу</a:t>
            </a:r>
            <a:r>
              <a:rPr lang="uk-UA"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Job Interview Skills</a:t>
            </a:r>
            <a:r>
              <a:rPr lang="uk-UA"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5197F6F-3686-4C12-A122-77BDAC3081A7}"/>
              </a:ext>
            </a:extLst>
          </p:cNvPr>
          <p:cNvSpPr>
            <a:spLocks noGrp="1"/>
          </p:cNvSpPr>
          <p:nvPr>
            <p:ph sz="half" idx="1"/>
          </p:nvPr>
        </p:nvSpPr>
        <p:spPr>
          <a:xfrm>
            <a:off x="1532965" y="2052116"/>
            <a:ext cx="4964369" cy="3997828"/>
          </a:xfrm>
        </p:spPr>
        <p:txBody>
          <a:bodyPr>
            <a:normAutofit fontScale="77500" lnSpcReduction="20000"/>
          </a:bodyPr>
          <a:lstStyle/>
          <a:p>
            <a:pPr marL="342900" lvl="0" indent="-342900" algn="just">
              <a:lnSpc>
                <a:spcPct val="107000"/>
              </a:lnSpc>
              <a:buFont typeface="+mj-lt"/>
              <a:buAutoNum type="arabicPeriod"/>
              <a:tabLst>
                <a:tab pos="90170" algn="l"/>
              </a:tabLst>
            </a:pP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Warming-up: Job interview quiz</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 – 10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tabLst>
                <a:tab pos="90170" algn="l"/>
              </a:tabLst>
            </a:pP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Vocabulary development (</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можливо додати </a:t>
            </a: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grammar development)</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 – 18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tabLst>
                <a:tab pos="90170" algn="l"/>
              </a:tabLst>
            </a:pP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Job interview theory</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 – 17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90170" algn="l"/>
              </a:tabLst>
            </a:pP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Перерва – 5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tabLst>
                <a:tab pos="90170" algn="l"/>
              </a:tabLst>
            </a:pP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Listening: job interview tips</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 – 12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tabLst>
                <a:tab pos="90170" algn="l"/>
              </a:tabLst>
            </a:pP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Writing: resume, cover letter, professional profile</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 – 15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tabLst>
                <a:tab pos="90170" algn="l"/>
              </a:tabLst>
            </a:pPr>
            <a:r>
              <a:rPr lang="en-US" sz="2300" dirty="0">
                <a:effectLst/>
                <a:latin typeface="Times New Roman" panose="02020603050405020304" pitchFamily="18" charset="0"/>
                <a:ea typeface="Calibri" panose="020F0502020204030204" pitchFamily="34" charset="0"/>
                <a:cs typeface="Times New Roman" panose="02020603050405020304" pitchFamily="18" charset="0"/>
              </a:rPr>
              <a:t>Role play</a:t>
            </a:r>
            <a:r>
              <a:rPr lang="uk-UA" sz="2300" dirty="0">
                <a:effectLst/>
                <a:latin typeface="Times New Roman" panose="02020603050405020304" pitchFamily="18" charset="0"/>
                <a:ea typeface="Calibri" panose="020F0502020204030204" pitchFamily="34" charset="0"/>
                <a:cs typeface="Times New Roman" panose="02020603050405020304" pitchFamily="18" charset="0"/>
              </a:rPr>
              <a:t> – 18 хвилин</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5" name="Content Placeholder 4">
            <a:extLst>
              <a:ext uri="{FF2B5EF4-FFF2-40B4-BE49-F238E27FC236}">
                <a16:creationId xmlns:a16="http://schemas.microsoft.com/office/drawing/2014/main" id="{2811A4BB-358F-48F8-B76E-6EF06987D784}"/>
              </a:ext>
            </a:extLst>
          </p:cNvPr>
          <p:cNvPicPr>
            <a:picLocks noGrp="1" noChangeAspect="1"/>
          </p:cNvPicPr>
          <p:nvPr>
            <p:ph sz="half" idx="2"/>
          </p:nvPr>
        </p:nvPicPr>
        <p:blipFill>
          <a:blip r:embed="rId2"/>
          <a:stretch>
            <a:fillRect/>
          </a:stretch>
        </p:blipFill>
        <p:spPr>
          <a:xfrm>
            <a:off x="6665913" y="2107357"/>
            <a:ext cx="3895725" cy="3887886"/>
          </a:xfrm>
          <a:prstGeom prst="rect">
            <a:avLst/>
          </a:prstGeom>
        </p:spPr>
      </p:pic>
    </p:spTree>
    <p:extLst>
      <p:ext uri="{BB962C8B-B14F-4D97-AF65-F5344CB8AC3E}">
        <p14:creationId xmlns:p14="http://schemas.microsoft.com/office/powerpoint/2010/main" val="411487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B941B-11EE-4165-A590-8794BD39E2C0}"/>
              </a:ext>
            </a:extLst>
          </p:cNvPr>
          <p:cNvSpPr>
            <a:spLocks noGrp="1"/>
          </p:cNvSpPr>
          <p:nvPr>
            <p:ph type="title"/>
          </p:nvPr>
        </p:nvSpPr>
        <p:spPr/>
        <p:txBody>
          <a:bodyPr/>
          <a:lstStyle/>
          <a:p>
            <a:pPr algn="ctr"/>
            <a:r>
              <a:rPr lang="uk-UA" dirty="0">
                <a:latin typeface="Times New Roman" panose="02020603050405020304" pitchFamily="18" charset="0"/>
                <a:cs typeface="Times New Roman" panose="02020603050405020304" pitchFamily="18" charset="0"/>
              </a:rPr>
              <a:t>Типи Інтенсивності</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79E691F-4E2F-467E-B617-08B5D2619436}"/>
              </a:ext>
            </a:extLst>
          </p:cNvPr>
          <p:cNvSpPr>
            <a:spLocks noGrp="1"/>
          </p:cNvSpPr>
          <p:nvPr>
            <p:ph sz="half" idx="1"/>
          </p:nvPr>
        </p:nvSpPr>
        <p:spPr>
          <a:xfrm>
            <a:off x="1497106" y="2052116"/>
            <a:ext cx="5000228" cy="3997828"/>
          </a:xfrm>
        </p:spPr>
        <p:txBody>
          <a:bodyPr>
            <a:normAutofit lnSpcReduction="10000"/>
          </a:bodyPr>
          <a:lstStyle/>
          <a:p>
            <a:pPr algn="just"/>
            <a:r>
              <a:rPr lang="uk-UA" sz="2000" dirty="0">
                <a:effectLst/>
                <a:latin typeface="Times New Roman" panose="02020603050405020304" pitchFamily="18" charset="0"/>
                <a:ea typeface="Calibri" panose="020F0502020204030204" pitchFamily="34" charset="0"/>
              </a:rPr>
              <a:t>Якщо брати за стандарт середній темп інтенсивності на традиційних заняття з </a:t>
            </a:r>
            <a:r>
              <a:rPr lang="en-US" sz="2000" dirty="0">
                <a:effectLst/>
                <a:latin typeface="Times New Roman" panose="02020603050405020304" pitchFamily="18" charset="0"/>
                <a:ea typeface="Calibri" panose="020F0502020204030204" pitchFamily="34" charset="0"/>
              </a:rPr>
              <a:t>ESP</a:t>
            </a:r>
            <a:r>
              <a:rPr lang="uk-UA" sz="2000" dirty="0">
                <a:effectLst/>
                <a:latin typeface="Times New Roman" panose="02020603050405020304" pitchFamily="18" charset="0"/>
                <a:ea typeface="Calibri" panose="020F0502020204030204" pitchFamily="34" charset="0"/>
              </a:rPr>
              <a:t>, з трохи більшим і меншими його варіаціями для різних типів завдань, то для тренінгу темп буде прискорюватись. </a:t>
            </a:r>
          </a:p>
          <a:p>
            <a:pPr algn="just"/>
            <a:r>
              <a:rPr lang="uk-UA" sz="2000" dirty="0">
                <a:effectLst/>
                <a:latin typeface="Times New Roman" panose="02020603050405020304" pitchFamily="18" charset="0"/>
                <a:ea typeface="Calibri" panose="020F0502020204030204" pitchFamily="34" charset="0"/>
              </a:rPr>
              <a:t>Основні параметри інтенсивності:  складність завдань, кількість завдань та час на виконання. </a:t>
            </a:r>
          </a:p>
          <a:p>
            <a:pPr algn="just"/>
            <a:r>
              <a:rPr lang="uk-UA" sz="2000" dirty="0">
                <a:effectLst/>
                <a:latin typeface="Times New Roman" panose="02020603050405020304" pitchFamily="18" charset="0"/>
                <a:ea typeface="Calibri" panose="020F0502020204030204" pitchFamily="34" charset="0"/>
              </a:rPr>
              <a:t>Інтенсивність ділимо на: дуже низьку, низьку, середню, високу, дуже високу.</a:t>
            </a:r>
            <a:endParaRPr lang="en-US" dirty="0"/>
          </a:p>
        </p:txBody>
      </p:sp>
      <p:pic>
        <p:nvPicPr>
          <p:cNvPr id="5" name="Content Placeholder 4">
            <a:extLst>
              <a:ext uri="{FF2B5EF4-FFF2-40B4-BE49-F238E27FC236}">
                <a16:creationId xmlns:a16="http://schemas.microsoft.com/office/drawing/2014/main" id="{8E03B58F-8FEA-417F-A085-9F994B603910}"/>
              </a:ext>
            </a:extLst>
          </p:cNvPr>
          <p:cNvPicPr>
            <a:picLocks noGrp="1" noChangeAspect="1"/>
          </p:cNvPicPr>
          <p:nvPr>
            <p:ph sz="half" idx="2"/>
          </p:nvPr>
        </p:nvPicPr>
        <p:blipFill>
          <a:blip r:embed="rId2"/>
          <a:stretch>
            <a:fillRect/>
          </a:stretch>
        </p:blipFill>
        <p:spPr>
          <a:xfrm>
            <a:off x="6665913" y="2103438"/>
            <a:ext cx="3895725" cy="3895725"/>
          </a:xfrm>
          <a:prstGeom prst="rect">
            <a:avLst/>
          </a:prstGeom>
        </p:spPr>
      </p:pic>
    </p:spTree>
    <p:extLst>
      <p:ext uri="{BB962C8B-B14F-4D97-AF65-F5344CB8AC3E}">
        <p14:creationId xmlns:p14="http://schemas.microsoft.com/office/powerpoint/2010/main" val="78287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2076E-C7BF-4DEB-A390-DCCCB68EBA7F}"/>
              </a:ext>
            </a:extLst>
          </p:cNvPr>
          <p:cNvSpPr>
            <a:spLocks noGrp="1"/>
          </p:cNvSpPr>
          <p:nvPr>
            <p:ph type="title"/>
          </p:nvPr>
        </p:nvSpPr>
        <p:spPr/>
        <p:txBody>
          <a:bodyPr/>
          <a:lstStyle/>
          <a:p>
            <a:pPr algn="ctr"/>
            <a:r>
              <a:rPr lang="en-US" sz="3600" i="1" dirty="0">
                <a:effectLst/>
                <a:latin typeface="Times New Roman" panose="02020603050405020304" pitchFamily="18" charset="0"/>
                <a:ea typeface="Calibri" panose="020F0502020204030204" pitchFamily="34" charset="0"/>
                <a:cs typeface="Times New Roman" panose="02020603050405020304" pitchFamily="18" charset="0"/>
              </a:rPr>
              <a:t>Vocabulary development</a:t>
            </a:r>
            <a:endParaRPr lang="en-US" dirty="0"/>
          </a:p>
        </p:txBody>
      </p:sp>
      <p:sp>
        <p:nvSpPr>
          <p:cNvPr id="3" name="Content Placeholder 2">
            <a:extLst>
              <a:ext uri="{FF2B5EF4-FFF2-40B4-BE49-F238E27FC236}">
                <a16:creationId xmlns:a16="http://schemas.microsoft.com/office/drawing/2014/main" id="{3BBD4974-F4CA-4503-B255-8283BBE67061}"/>
              </a:ext>
            </a:extLst>
          </p:cNvPr>
          <p:cNvSpPr>
            <a:spLocks noGrp="1"/>
          </p:cNvSpPr>
          <p:nvPr>
            <p:ph sz="half" idx="1"/>
          </p:nvPr>
        </p:nvSpPr>
        <p:spPr>
          <a:xfrm>
            <a:off x="1219199" y="2052116"/>
            <a:ext cx="6185647" cy="3997828"/>
          </a:xfrm>
        </p:spPr>
        <p:txBody>
          <a:bodyPr>
            <a:normAutofit fontScale="92500" lnSpcReduction="20000"/>
          </a:bodyPr>
          <a:lstStyle/>
          <a:p>
            <a:pPr indent="450215" algn="just">
              <a:lnSpc>
                <a:spcPct val="107000"/>
              </a:lnSpc>
              <a:spcAft>
                <a:spcPts val="80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На цьому етапі дуже важливо виконати максимальну кількість завдань типу: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“Match the words below with the appropriate definitions”, “Use the words and phrases to fill in the gaps in the sentences below”, “Match the words from the left column to the words from the right column to make word partnerships”</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також можна додавати відео завдання типу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“Watch the video “English Job Interview Vocabulary: 10 Phrasal Verbs” and choose the appropriate definition for every phrasal verb below”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тощо. Завдання мають бути середньої складності, але їх повинно бути багато і виконувати їх потрібно максимально швидко. В цьому випадку інтенсивність може варіюватись від високої до дуже високої.</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5" name="Content Placeholder 4">
            <a:extLst>
              <a:ext uri="{FF2B5EF4-FFF2-40B4-BE49-F238E27FC236}">
                <a16:creationId xmlns:a16="http://schemas.microsoft.com/office/drawing/2014/main" id="{4BC80744-10F3-493F-B1F1-101A65044CEE}"/>
              </a:ext>
            </a:extLst>
          </p:cNvPr>
          <p:cNvPicPr>
            <a:picLocks noGrp="1" noChangeAspect="1"/>
          </p:cNvPicPr>
          <p:nvPr>
            <p:ph sz="half" idx="2"/>
          </p:nvPr>
        </p:nvPicPr>
        <p:blipFill>
          <a:blip r:embed="rId2"/>
          <a:stretch>
            <a:fillRect/>
          </a:stretch>
        </p:blipFill>
        <p:spPr>
          <a:xfrm>
            <a:off x="7566025" y="2142332"/>
            <a:ext cx="3406776" cy="3406776"/>
          </a:xfrm>
          <a:prstGeom prst="rect">
            <a:avLst/>
          </a:prstGeom>
        </p:spPr>
      </p:pic>
    </p:spTree>
    <p:extLst>
      <p:ext uri="{BB962C8B-B14F-4D97-AF65-F5344CB8AC3E}">
        <p14:creationId xmlns:p14="http://schemas.microsoft.com/office/powerpoint/2010/main" val="1430803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24721-4EC3-4978-8D86-F588777A69AF}"/>
              </a:ext>
            </a:extLst>
          </p:cNvPr>
          <p:cNvSpPr>
            <a:spLocks noGrp="1"/>
          </p:cNvSpPr>
          <p:nvPr>
            <p:ph type="title"/>
          </p:nvPr>
        </p:nvSpPr>
        <p:spPr/>
        <p:txBody>
          <a:bodyPr>
            <a:normAutofit/>
          </a:bodyPr>
          <a:lstStyle/>
          <a:p>
            <a:pPr algn="ctr"/>
            <a:r>
              <a:rPr lang="en-US" sz="3600" i="1" dirty="0">
                <a:effectLst/>
                <a:latin typeface="Times New Roman" panose="02020603050405020304" pitchFamily="18" charset="0"/>
                <a:ea typeface="Calibri" panose="020F0502020204030204" pitchFamily="34" charset="0"/>
              </a:rPr>
              <a:t>Job interview theory</a:t>
            </a:r>
            <a:endParaRPr lang="en-US" sz="3600" dirty="0"/>
          </a:p>
        </p:txBody>
      </p:sp>
      <p:sp>
        <p:nvSpPr>
          <p:cNvPr id="3" name="Content Placeholder 2">
            <a:extLst>
              <a:ext uri="{FF2B5EF4-FFF2-40B4-BE49-F238E27FC236}">
                <a16:creationId xmlns:a16="http://schemas.microsoft.com/office/drawing/2014/main" id="{1B709030-AF75-4EA6-9948-52C1CE1AFF1A}"/>
              </a:ext>
            </a:extLst>
          </p:cNvPr>
          <p:cNvSpPr>
            <a:spLocks noGrp="1"/>
          </p:cNvSpPr>
          <p:nvPr>
            <p:ph sz="half" idx="1"/>
          </p:nvPr>
        </p:nvSpPr>
        <p:spPr>
          <a:xfrm>
            <a:off x="1201271" y="2052115"/>
            <a:ext cx="5611905" cy="4214213"/>
          </a:xfrm>
        </p:spPr>
        <p:txBody>
          <a:bodyPr>
            <a:normAutofit/>
          </a:bodyPr>
          <a:lstStyle/>
          <a:p>
            <a:pPr algn="just"/>
            <a:r>
              <a:rPr lang="uk-UA" sz="1800" dirty="0">
                <a:effectLst/>
                <a:latin typeface="Times New Roman" panose="02020603050405020304" pitchFamily="18" charset="0"/>
                <a:ea typeface="Calibri" panose="020F0502020204030204" pitchFamily="34" charset="0"/>
              </a:rPr>
              <a:t>Інтенсивність знижується для засвоєння теоретичного матеріалу та для висловлення думок щодо отриманої інформації. Завдання на обговорення є важливими на даному етапі. Вони можуть бути як середньої складності, так і ускладненими. Кількість завдань становить приблизно 3-4. Час на виконання – в середньому 15-17 хвилин, але без штучного прискорення студентів. На даному етапі потрібно дотримуватись середньої інтенсивності.</a:t>
            </a:r>
            <a:endParaRPr lang="en-US" dirty="0"/>
          </a:p>
        </p:txBody>
      </p:sp>
      <p:pic>
        <p:nvPicPr>
          <p:cNvPr id="5" name="Content Placeholder 4">
            <a:extLst>
              <a:ext uri="{FF2B5EF4-FFF2-40B4-BE49-F238E27FC236}">
                <a16:creationId xmlns:a16="http://schemas.microsoft.com/office/drawing/2014/main" id="{9D88878C-7B7D-4160-8671-36C03D3FCAB2}"/>
              </a:ext>
            </a:extLst>
          </p:cNvPr>
          <p:cNvPicPr>
            <a:picLocks noGrp="1" noChangeAspect="1"/>
          </p:cNvPicPr>
          <p:nvPr>
            <p:ph sz="half" idx="2"/>
          </p:nvPr>
        </p:nvPicPr>
        <p:blipFill>
          <a:blip r:embed="rId2"/>
          <a:stretch>
            <a:fillRect/>
          </a:stretch>
        </p:blipFill>
        <p:spPr>
          <a:xfrm>
            <a:off x="6893859" y="2103438"/>
            <a:ext cx="3667779" cy="3667779"/>
          </a:xfrm>
          <a:prstGeom prst="rect">
            <a:avLst/>
          </a:prstGeom>
        </p:spPr>
      </p:pic>
    </p:spTree>
    <p:extLst>
      <p:ext uri="{BB962C8B-B14F-4D97-AF65-F5344CB8AC3E}">
        <p14:creationId xmlns:p14="http://schemas.microsoft.com/office/powerpoint/2010/main" val="455325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3F8C9-32F5-4124-A888-644CE65ED76C}"/>
              </a:ext>
            </a:extLst>
          </p:cNvPr>
          <p:cNvSpPr>
            <a:spLocks noGrp="1"/>
          </p:cNvSpPr>
          <p:nvPr>
            <p:ph type="title"/>
          </p:nvPr>
        </p:nvSpPr>
        <p:spPr/>
        <p:txBody>
          <a:bodyPr/>
          <a:lstStyle/>
          <a:p>
            <a:pPr algn="ctr"/>
            <a:r>
              <a:rPr lang="en-US" sz="3600" i="1" dirty="0">
                <a:effectLst/>
                <a:latin typeface="Times New Roman" panose="02020603050405020304" pitchFamily="18" charset="0"/>
                <a:ea typeface="Calibri" panose="020F0502020204030204" pitchFamily="34" charset="0"/>
              </a:rPr>
              <a:t>Listening: job interview tips</a:t>
            </a:r>
            <a:endParaRPr lang="en-US" dirty="0"/>
          </a:p>
        </p:txBody>
      </p:sp>
      <p:sp>
        <p:nvSpPr>
          <p:cNvPr id="3" name="Content Placeholder 2">
            <a:extLst>
              <a:ext uri="{FF2B5EF4-FFF2-40B4-BE49-F238E27FC236}">
                <a16:creationId xmlns:a16="http://schemas.microsoft.com/office/drawing/2014/main" id="{69FC4F24-C40E-4DD6-9F1B-38D5D646CBED}"/>
              </a:ext>
            </a:extLst>
          </p:cNvPr>
          <p:cNvSpPr>
            <a:spLocks noGrp="1"/>
          </p:cNvSpPr>
          <p:nvPr>
            <p:ph sz="half" idx="1"/>
          </p:nvPr>
        </p:nvSpPr>
        <p:spPr>
          <a:xfrm>
            <a:off x="1004047" y="2052116"/>
            <a:ext cx="6051177" cy="3997828"/>
          </a:xfrm>
        </p:spPr>
        <p:txBody>
          <a:bodyPr>
            <a:normAutofit fontScale="85000" lnSpcReduction="10000"/>
          </a:bodyPr>
          <a:lstStyle/>
          <a:p>
            <a:pPr indent="360680" algn="just">
              <a:lnSpc>
                <a:spcPct val="107000"/>
              </a:lnSpc>
              <a:spcAft>
                <a:spcPts val="80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На цьому етапі інтенсивність знову має зростати. Можна використати одне аудіювання (або відео) на декілька коротких і максимально швидких завдань, наприклад: 1)</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“Watch the video and hear the words and phrases from TASK 1 in the context. Then watch the first part of the video again (up to 1 minute and 30 seconds) and fill in the gaps with the missing words from the video”</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2)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“Watch the video again and pay attention to the part that starts from 3 minutes and 35 seconds. Tick the questions that potential employee may ask the recruiter during a job interview in order to make a good impression”</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“Now watch the video “How to Prepare for Virtual Interview” and fill in the gaps with missing words”</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тощо. Велика кількість завдань, середня складність, та лімітований час на виконання створюють високу інтенсивність на цьому етапі.</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5" name="Content Placeholder 4">
            <a:extLst>
              <a:ext uri="{FF2B5EF4-FFF2-40B4-BE49-F238E27FC236}">
                <a16:creationId xmlns:a16="http://schemas.microsoft.com/office/drawing/2014/main" id="{C0AECA66-55E9-4CE4-B66B-56CDEE1413E0}"/>
              </a:ext>
            </a:extLst>
          </p:cNvPr>
          <p:cNvPicPr>
            <a:picLocks noGrp="1" noChangeAspect="1"/>
          </p:cNvPicPr>
          <p:nvPr>
            <p:ph sz="half" idx="2"/>
          </p:nvPr>
        </p:nvPicPr>
        <p:blipFill>
          <a:blip r:embed="rId2"/>
          <a:stretch>
            <a:fillRect/>
          </a:stretch>
        </p:blipFill>
        <p:spPr>
          <a:xfrm>
            <a:off x="7315200" y="2124635"/>
            <a:ext cx="3549884" cy="3549884"/>
          </a:xfrm>
          <a:prstGeom prst="rect">
            <a:avLst/>
          </a:prstGeom>
        </p:spPr>
      </p:pic>
    </p:spTree>
    <p:extLst>
      <p:ext uri="{BB962C8B-B14F-4D97-AF65-F5344CB8AC3E}">
        <p14:creationId xmlns:p14="http://schemas.microsoft.com/office/powerpoint/2010/main" val="4121737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B5BAE-6971-4A83-B0A4-480D92A4E1D2}"/>
              </a:ext>
            </a:extLst>
          </p:cNvPr>
          <p:cNvSpPr>
            <a:spLocks noGrp="1"/>
          </p:cNvSpPr>
          <p:nvPr>
            <p:ph type="title"/>
          </p:nvPr>
        </p:nvSpPr>
        <p:spPr/>
        <p:txBody>
          <a:bodyPr>
            <a:normAutofit/>
          </a:bodyPr>
          <a:lstStyle/>
          <a:p>
            <a:pPr algn="ctr"/>
            <a:r>
              <a:rPr lang="en-US" sz="3600" i="1" dirty="0">
                <a:effectLst/>
                <a:latin typeface="Times New Roman" panose="02020603050405020304" pitchFamily="18" charset="0"/>
                <a:ea typeface="Calibri" panose="020F0502020204030204" pitchFamily="34" charset="0"/>
              </a:rPr>
              <a:t>Writing: resume, cover letter, professional profile</a:t>
            </a:r>
            <a:endParaRPr lang="en-US" sz="3600" dirty="0"/>
          </a:p>
        </p:txBody>
      </p:sp>
      <p:sp>
        <p:nvSpPr>
          <p:cNvPr id="3" name="Content Placeholder 2">
            <a:extLst>
              <a:ext uri="{FF2B5EF4-FFF2-40B4-BE49-F238E27FC236}">
                <a16:creationId xmlns:a16="http://schemas.microsoft.com/office/drawing/2014/main" id="{1E515682-6CF6-44D6-BED4-16A674BB344D}"/>
              </a:ext>
            </a:extLst>
          </p:cNvPr>
          <p:cNvSpPr>
            <a:spLocks noGrp="1"/>
          </p:cNvSpPr>
          <p:nvPr>
            <p:ph sz="half" idx="1"/>
          </p:nvPr>
        </p:nvSpPr>
        <p:spPr>
          <a:xfrm>
            <a:off x="1228165" y="2052116"/>
            <a:ext cx="6382870" cy="3997828"/>
          </a:xfrm>
        </p:spPr>
        <p:txBody>
          <a:bodyPr>
            <a:normAutofit fontScale="85000" lnSpcReduction="20000"/>
          </a:bodyPr>
          <a:lstStyle/>
          <a:p>
            <a:r>
              <a:rPr lang="uk-UA" sz="2000" dirty="0">
                <a:effectLst/>
                <a:latin typeface="Times New Roman" panose="02020603050405020304" pitchFamily="18" charset="0"/>
                <a:ea typeface="Calibri" panose="020F0502020204030204" pitchFamily="34" charset="0"/>
              </a:rPr>
              <a:t>Часто це питання виноситься на окремий тренінг. Для ознайомлення можна залишити певні завдання на загальному тренінгу, але безпосередньо складання резюме, написання листа чи </a:t>
            </a:r>
            <a:r>
              <a:rPr lang="uk-UA" sz="2000" dirty="0" err="1">
                <a:effectLst/>
                <a:latin typeface="Times New Roman" panose="02020603050405020304" pitchFamily="18" charset="0"/>
                <a:ea typeface="Calibri" panose="020F0502020204030204" pitchFamily="34" charset="0"/>
              </a:rPr>
              <a:t>профайлу</a:t>
            </a:r>
            <a:r>
              <a:rPr lang="uk-UA" sz="2000" dirty="0">
                <a:effectLst/>
                <a:latin typeface="Times New Roman" panose="02020603050405020304" pitchFamily="18" charset="0"/>
                <a:ea typeface="Calibri" panose="020F0502020204030204" pitchFamily="34" charset="0"/>
              </a:rPr>
              <a:t> винести на самостійну роботу. Доцільним буде використати завдання такого типу: 1) </a:t>
            </a:r>
            <a:r>
              <a:rPr lang="en-US" sz="2000" i="1" dirty="0">
                <a:effectLst/>
                <a:latin typeface="Times New Roman" panose="02020603050405020304" pitchFamily="18" charset="0"/>
                <a:ea typeface="Calibri" panose="020F0502020204030204" pitchFamily="34" charset="0"/>
              </a:rPr>
              <a:t>“Discuss with a group whether you agree or disagree with the statements about the resume or CV writing”, </a:t>
            </a:r>
            <a:r>
              <a:rPr lang="uk-UA" sz="2000" dirty="0">
                <a:effectLst/>
                <a:latin typeface="Times New Roman" panose="02020603050405020304" pitchFamily="18" charset="0"/>
                <a:ea typeface="Calibri" panose="020F0502020204030204" pitchFamily="34" charset="0"/>
              </a:rPr>
              <a:t>2)</a:t>
            </a:r>
            <a:r>
              <a:rPr lang="en-US" sz="2000" i="1" dirty="0">
                <a:effectLst/>
                <a:latin typeface="Times New Roman" panose="02020603050405020304" pitchFamily="18" charset="0"/>
                <a:ea typeface="Calibri" panose="020F0502020204030204" pitchFamily="34" charset="0"/>
              </a:rPr>
              <a:t> “Look at the sections to include in the resume. Divide them into Must-have and Optional sections”, </a:t>
            </a:r>
            <a:r>
              <a:rPr lang="uk-UA" sz="2000" dirty="0">
                <a:effectLst/>
                <a:latin typeface="Times New Roman" panose="02020603050405020304" pitchFamily="18" charset="0"/>
                <a:ea typeface="Calibri" panose="020F0502020204030204" pitchFamily="34" charset="0"/>
              </a:rPr>
              <a:t>3) </a:t>
            </a:r>
            <a:r>
              <a:rPr lang="en-US" sz="2000" i="1" dirty="0">
                <a:effectLst/>
                <a:latin typeface="Times New Roman" panose="02020603050405020304" pitchFamily="18" charset="0"/>
                <a:ea typeface="Calibri" panose="020F0502020204030204" pitchFamily="34" charset="0"/>
              </a:rPr>
              <a:t>“Look through the information “How to write a CV” and discuss with a partner what facts are new for you about the resume or CV writing and what you have known before” </a:t>
            </a:r>
            <a:r>
              <a:rPr lang="uk-UA" sz="2000" dirty="0">
                <a:effectLst/>
                <a:latin typeface="Times New Roman" panose="02020603050405020304" pitchFamily="18" charset="0"/>
                <a:ea typeface="Calibri" panose="020F0502020204030204" pitchFamily="34" charset="0"/>
              </a:rPr>
              <a:t>тощо. На цьому етапі інтенсивність можна трохи зменшити для кращого сприйняття нової інформації. Завдання за обсягом можуть бути довшими, але їх кількість не має бути великою – це дає середню інтенсивність.</a:t>
            </a:r>
            <a:endParaRPr lang="en-US" dirty="0"/>
          </a:p>
        </p:txBody>
      </p:sp>
      <p:pic>
        <p:nvPicPr>
          <p:cNvPr id="5" name="Content Placeholder 4">
            <a:extLst>
              <a:ext uri="{FF2B5EF4-FFF2-40B4-BE49-F238E27FC236}">
                <a16:creationId xmlns:a16="http://schemas.microsoft.com/office/drawing/2014/main" id="{2456286F-7DAC-4C9F-B001-4E9C520D5B02}"/>
              </a:ext>
            </a:extLst>
          </p:cNvPr>
          <p:cNvPicPr>
            <a:picLocks noGrp="1" noChangeAspect="1"/>
          </p:cNvPicPr>
          <p:nvPr>
            <p:ph sz="half" idx="2"/>
          </p:nvPr>
        </p:nvPicPr>
        <p:blipFill>
          <a:blip r:embed="rId2"/>
          <a:stretch>
            <a:fillRect/>
          </a:stretch>
        </p:blipFill>
        <p:spPr>
          <a:xfrm>
            <a:off x="7789863" y="2169459"/>
            <a:ext cx="3267729" cy="3267729"/>
          </a:xfrm>
          <a:prstGeom prst="rect">
            <a:avLst/>
          </a:prstGeom>
        </p:spPr>
      </p:pic>
    </p:spTree>
    <p:extLst>
      <p:ext uri="{BB962C8B-B14F-4D97-AF65-F5344CB8AC3E}">
        <p14:creationId xmlns:p14="http://schemas.microsoft.com/office/powerpoint/2010/main" val="14074932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TM16401375[[fn=Madison]]</Template>
  <TotalTime>557</TotalTime>
  <Words>1112</Words>
  <Application>Microsoft Office PowerPoint</Application>
  <PresentationFormat>Widescreen</PresentationFormat>
  <Paragraphs>34</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MS Shell Dlg 2</vt:lpstr>
      <vt:lpstr>Times New Roman</vt:lpstr>
      <vt:lpstr>Wingdings</vt:lpstr>
      <vt:lpstr>Wingdings 3</vt:lpstr>
      <vt:lpstr>Madison</vt:lpstr>
      <vt:lpstr>ПОНЯТТЯ “ІНТЕНСИВНОСТІ” НА ЗАНЯТТЯХ З ESP</vt:lpstr>
      <vt:lpstr>Вступ</vt:lpstr>
      <vt:lpstr>Інтенсивний підхід</vt:lpstr>
      <vt:lpstr>План тренінгу «Job Interview Skills»</vt:lpstr>
      <vt:lpstr>Типи Інтенсивності</vt:lpstr>
      <vt:lpstr>Vocabulary development</vt:lpstr>
      <vt:lpstr>Job interview theory</vt:lpstr>
      <vt:lpstr>Listening: job interview tips</vt:lpstr>
      <vt:lpstr>Writing: resume, cover letter, professional profile</vt:lpstr>
      <vt:lpstr>Role play</vt:lpstr>
      <vt:lpstr>«Стандартний» та «Просунутий» рівні інтенсивності</vt:lpstr>
      <vt:lpstr>Висновки</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ПОНЯТТЯ “ІНТЕНСИВНОСТІ” НА ЗАНЯТТЯХ З ESP</dc:title>
  <dc:creator>Hanna Kolosova</dc:creator>
  <cp:lastModifiedBy>Hanna Kolosova</cp:lastModifiedBy>
  <cp:revision>11</cp:revision>
  <dcterms:created xsi:type="dcterms:W3CDTF">2024-04-15T06:27:22Z</dcterms:created>
  <dcterms:modified xsi:type="dcterms:W3CDTF">2024-05-23T13:22:10Z</dcterms:modified>
</cp:coreProperties>
</file>