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81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979" y="1550125"/>
            <a:ext cx="8825658" cy="134620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ЗАНЯТТЯ </a:t>
            </a:r>
            <a:r>
              <a:rPr lang="uk-UA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13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ПАТЕНТНИЙ ПОШУК </a:t>
            </a:r>
            <a:endParaRPr lang="ru-RU" sz="2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200" b="1" dirty="0" err="1">
                <a:solidFill>
                  <a:schemeClr val="bg1"/>
                </a:solidFill>
              </a:rPr>
              <a:t>Завдання</a:t>
            </a:r>
            <a:r>
              <a:rPr lang="ru-RU" sz="1200" b="1" dirty="0">
                <a:solidFill>
                  <a:schemeClr val="bg1"/>
                </a:solidFill>
              </a:rPr>
              <a:t> 1.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Для </a:t>
            </a:r>
            <a:r>
              <a:rPr lang="ru-RU" sz="1200" b="1" dirty="0" err="1">
                <a:solidFill>
                  <a:schemeClr val="bg1"/>
                </a:solidFill>
              </a:rPr>
              <a:t>обраної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ідеї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стартапу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необхідно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здійснити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патентний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пошук</a:t>
            </a:r>
            <a:r>
              <a:rPr lang="ru-RU" sz="1200" b="1" dirty="0">
                <a:solidFill>
                  <a:schemeClr val="bg1"/>
                </a:solidFill>
              </a:rPr>
              <a:t>.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err="1" smtClean="0">
                <a:solidFill>
                  <a:schemeClr val="bg1"/>
                </a:solidFill>
              </a:rPr>
              <a:t>Ключовими</a:t>
            </a:r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завданнями</a:t>
            </a:r>
            <a:r>
              <a:rPr lang="ru-RU" sz="1200" b="1" dirty="0">
                <a:solidFill>
                  <a:schemeClr val="bg1"/>
                </a:solidFill>
              </a:rPr>
              <a:t> патентного </a:t>
            </a:r>
            <a:r>
              <a:rPr lang="ru-RU" sz="1200" b="1" dirty="0" err="1">
                <a:solidFill>
                  <a:schemeClr val="bg1"/>
                </a:solidFill>
              </a:rPr>
              <a:t>пошуку</a:t>
            </a:r>
            <a:r>
              <a:rPr lang="ru-RU" sz="1200" b="1" dirty="0">
                <a:solidFill>
                  <a:schemeClr val="bg1"/>
                </a:solidFill>
              </a:rPr>
              <a:t> є [7</a:t>
            </a:r>
            <a:r>
              <a:rPr lang="ru-RU" sz="1200" b="1" dirty="0" smtClean="0">
                <a:solidFill>
                  <a:schemeClr val="bg1"/>
                </a:solidFill>
              </a:rPr>
              <a:t>]:</a:t>
            </a: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– </a:t>
            </a:r>
            <a:r>
              <a:rPr lang="ru-RU" sz="1200" b="1" dirty="0" err="1">
                <a:solidFill>
                  <a:schemeClr val="bg1"/>
                </a:solidFill>
              </a:rPr>
              <a:t>перевірка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унікальності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винаходу</a:t>
            </a:r>
            <a:r>
              <a:rPr lang="ru-RU" sz="1200" b="1" dirty="0">
                <a:solidFill>
                  <a:schemeClr val="bg1"/>
                </a:solidFill>
              </a:rPr>
              <a:t>;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– </a:t>
            </a:r>
            <a:r>
              <a:rPr lang="ru-RU" sz="1200" b="1" dirty="0" err="1">
                <a:solidFill>
                  <a:schemeClr val="bg1"/>
                </a:solidFill>
              </a:rPr>
              <a:t>огляд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останніх</a:t>
            </a:r>
            <a:r>
              <a:rPr lang="ru-RU" sz="1200" b="1" dirty="0">
                <a:solidFill>
                  <a:schemeClr val="bg1"/>
                </a:solidFill>
              </a:rPr>
              <a:t> новинок в </a:t>
            </a:r>
            <a:r>
              <a:rPr lang="ru-RU" sz="1200" b="1" dirty="0" err="1">
                <a:solidFill>
                  <a:schemeClr val="bg1"/>
                </a:solidFill>
              </a:rPr>
              <a:t>сфері</a:t>
            </a:r>
            <a:r>
              <a:rPr lang="ru-RU" sz="1200" b="1" dirty="0">
                <a:solidFill>
                  <a:schemeClr val="bg1"/>
                </a:solidFill>
              </a:rPr>
              <a:t>, </a:t>
            </a:r>
            <a:r>
              <a:rPr lang="ru-RU" sz="1200" b="1" dirty="0" err="1">
                <a:solidFill>
                  <a:schemeClr val="bg1"/>
                </a:solidFill>
              </a:rPr>
              <a:t>що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досліджується</a:t>
            </a:r>
            <a:r>
              <a:rPr lang="ru-RU" sz="1200" b="1" dirty="0">
                <a:solidFill>
                  <a:schemeClr val="bg1"/>
                </a:solidFill>
              </a:rPr>
              <a:t>;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– </a:t>
            </a:r>
            <a:r>
              <a:rPr lang="ru-RU" sz="1200" b="1" dirty="0" err="1">
                <a:solidFill>
                  <a:schemeClr val="bg1"/>
                </a:solidFill>
              </a:rPr>
              <a:t>з’ясування</a:t>
            </a:r>
            <a:r>
              <a:rPr lang="ru-RU" sz="1200" b="1" dirty="0">
                <a:solidFill>
                  <a:schemeClr val="bg1"/>
                </a:solidFill>
              </a:rPr>
              <a:t>, </a:t>
            </a:r>
            <a:r>
              <a:rPr lang="ru-RU" sz="1200" b="1" dirty="0" err="1">
                <a:solidFill>
                  <a:schemeClr val="bg1"/>
                </a:solidFill>
              </a:rPr>
              <a:t>чи</a:t>
            </a:r>
            <a:r>
              <a:rPr lang="ru-RU" sz="1200" b="1" dirty="0">
                <a:solidFill>
                  <a:schemeClr val="bg1"/>
                </a:solidFill>
              </a:rPr>
              <a:t> не </a:t>
            </a:r>
            <a:r>
              <a:rPr lang="ru-RU" sz="1200" b="1" dirty="0" err="1">
                <a:solidFill>
                  <a:schemeClr val="bg1"/>
                </a:solidFill>
              </a:rPr>
              <a:t>посягає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винахід</a:t>
            </a:r>
            <a:r>
              <a:rPr lang="ru-RU" sz="1200" b="1" dirty="0">
                <a:solidFill>
                  <a:schemeClr val="bg1"/>
                </a:solidFill>
              </a:rPr>
              <a:t> на </a:t>
            </a:r>
            <a:r>
              <a:rPr lang="ru-RU" sz="1200" b="1" dirty="0" err="1">
                <a:solidFill>
                  <a:schemeClr val="bg1"/>
                </a:solidFill>
              </a:rPr>
              <a:t>чужу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інтелектуальну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власність</a:t>
            </a:r>
            <a:r>
              <a:rPr lang="ru-RU" sz="1200" b="1" dirty="0">
                <a:solidFill>
                  <a:schemeClr val="bg1"/>
                </a:solidFill>
              </a:rPr>
              <a:t>;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– </a:t>
            </a:r>
            <a:r>
              <a:rPr lang="ru-RU" sz="1200" b="1" dirty="0" err="1">
                <a:solidFill>
                  <a:schemeClr val="bg1"/>
                </a:solidFill>
              </a:rPr>
              <a:t>визначення</a:t>
            </a:r>
            <a:r>
              <a:rPr lang="ru-RU" sz="1200" b="1" dirty="0">
                <a:solidFill>
                  <a:schemeClr val="bg1"/>
                </a:solidFill>
              </a:rPr>
              <a:t> сфер </a:t>
            </a:r>
            <a:r>
              <a:rPr lang="ru-RU" sz="1200" b="1" dirty="0" err="1">
                <a:solidFill>
                  <a:schemeClr val="bg1"/>
                </a:solidFill>
              </a:rPr>
              <a:t>використання</a:t>
            </a:r>
            <a:r>
              <a:rPr lang="ru-RU" sz="1200" b="1" dirty="0">
                <a:solidFill>
                  <a:schemeClr val="bg1"/>
                </a:solidFill>
              </a:rPr>
              <a:t> нового </a:t>
            </a:r>
            <a:r>
              <a:rPr lang="ru-RU" sz="1200" b="1" dirty="0" err="1">
                <a:solidFill>
                  <a:schemeClr val="bg1"/>
                </a:solidFill>
              </a:rPr>
              <a:t>винаходу</a:t>
            </a:r>
            <a:r>
              <a:rPr lang="ru-RU" sz="1200" b="1" dirty="0">
                <a:solidFill>
                  <a:schemeClr val="bg1"/>
                </a:solidFill>
              </a:rPr>
              <a:t>;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– </a:t>
            </a:r>
            <a:r>
              <a:rPr lang="ru-RU" sz="1200" b="1" dirty="0" err="1">
                <a:solidFill>
                  <a:schemeClr val="bg1"/>
                </a:solidFill>
              </a:rPr>
              <a:t>пошук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патентів</a:t>
            </a:r>
            <a:r>
              <a:rPr lang="ru-RU" sz="1200" b="1" dirty="0">
                <a:solidFill>
                  <a:schemeClr val="bg1"/>
                </a:solidFill>
              </a:rPr>
              <a:t> на </a:t>
            </a:r>
            <a:r>
              <a:rPr lang="ru-RU" sz="1200" b="1" dirty="0" err="1">
                <a:solidFill>
                  <a:schemeClr val="bg1"/>
                </a:solidFill>
              </a:rPr>
              <a:t>винахід</a:t>
            </a:r>
            <a:r>
              <a:rPr lang="ru-RU" sz="1200" b="1" dirty="0">
                <a:solidFill>
                  <a:schemeClr val="bg1"/>
                </a:solidFill>
              </a:rPr>
              <a:t>, </a:t>
            </a:r>
            <a:r>
              <a:rPr lang="ru-RU" sz="1200" b="1" dirty="0" err="1">
                <a:solidFill>
                  <a:schemeClr val="bg1"/>
                </a:solidFill>
              </a:rPr>
              <a:t>корисну</a:t>
            </a:r>
            <a:r>
              <a:rPr lang="ru-RU" sz="1200" b="1" dirty="0">
                <a:solidFill>
                  <a:schemeClr val="bg1"/>
                </a:solidFill>
              </a:rPr>
              <a:t> модель;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– </a:t>
            </a:r>
            <a:r>
              <a:rPr lang="ru-RU" sz="1200" b="1" dirty="0" err="1">
                <a:solidFill>
                  <a:schemeClr val="bg1"/>
                </a:solidFill>
              </a:rPr>
              <a:t>визначення</a:t>
            </a:r>
            <a:r>
              <a:rPr lang="ru-RU" sz="1200" b="1" dirty="0">
                <a:solidFill>
                  <a:schemeClr val="bg1"/>
                </a:solidFill>
              </a:rPr>
              <a:t> стану </a:t>
            </a:r>
            <a:r>
              <a:rPr lang="ru-RU" sz="1200" b="1" dirty="0" err="1">
                <a:solidFill>
                  <a:schemeClr val="bg1"/>
                </a:solidFill>
              </a:rPr>
              <a:t>досліджень</a:t>
            </a:r>
            <a:r>
              <a:rPr lang="ru-RU" sz="1200" b="1" dirty="0">
                <a:solidFill>
                  <a:schemeClr val="bg1"/>
                </a:solidFill>
              </a:rPr>
              <a:t> в </a:t>
            </a:r>
            <a:r>
              <a:rPr lang="ru-RU" sz="1200" b="1" dirty="0" err="1">
                <a:solidFill>
                  <a:schemeClr val="bg1"/>
                </a:solidFill>
              </a:rPr>
              <a:t>сфері</a:t>
            </a:r>
            <a:r>
              <a:rPr lang="ru-RU" sz="1200" b="1" dirty="0">
                <a:solidFill>
                  <a:schemeClr val="bg1"/>
                </a:solidFill>
              </a:rPr>
              <a:t>, </a:t>
            </a:r>
            <a:r>
              <a:rPr lang="ru-RU" sz="1200" b="1" dirty="0" err="1">
                <a:solidFill>
                  <a:schemeClr val="bg1"/>
                </a:solidFill>
              </a:rPr>
              <a:t>що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цікавить</a:t>
            </a:r>
            <a:r>
              <a:rPr lang="ru-RU" sz="1200" b="1" dirty="0">
                <a:solidFill>
                  <a:schemeClr val="bg1"/>
                </a:solidFill>
              </a:rPr>
              <a:t>;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– </a:t>
            </a:r>
            <a:r>
              <a:rPr lang="ru-RU" sz="1200" b="1" dirty="0" err="1">
                <a:solidFill>
                  <a:schemeClr val="bg1"/>
                </a:solidFill>
              </a:rPr>
              <a:t>пошук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додаткових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інформаційних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матеріалів</a:t>
            </a:r>
            <a:r>
              <a:rPr lang="ru-RU" sz="1200" b="1" dirty="0">
                <a:solidFill>
                  <a:schemeClr val="bg1"/>
                </a:solidFill>
              </a:rPr>
              <a:t>;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– </a:t>
            </a:r>
            <a:r>
              <a:rPr lang="ru-RU" sz="1200" b="1" dirty="0" err="1">
                <a:solidFill>
                  <a:schemeClr val="bg1"/>
                </a:solidFill>
              </a:rPr>
              <a:t>збір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інформації</a:t>
            </a:r>
            <a:r>
              <a:rPr lang="ru-RU" sz="1200" b="1" dirty="0">
                <a:solidFill>
                  <a:schemeClr val="bg1"/>
                </a:solidFill>
              </a:rPr>
              <a:t> про </a:t>
            </a:r>
            <a:r>
              <a:rPr lang="ru-RU" sz="1200" b="1" dirty="0" err="1">
                <a:solidFill>
                  <a:schemeClr val="bg1"/>
                </a:solidFill>
              </a:rPr>
              <a:t>конкурентів</a:t>
            </a:r>
            <a:r>
              <a:rPr lang="ru-RU" sz="1200" b="1" dirty="0">
                <a:solidFill>
                  <a:schemeClr val="bg1"/>
                </a:solidFill>
              </a:rPr>
              <a:t>;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– </a:t>
            </a:r>
            <a:r>
              <a:rPr lang="ru-RU" sz="1200" b="1" dirty="0" err="1">
                <a:solidFill>
                  <a:schemeClr val="bg1"/>
                </a:solidFill>
              </a:rPr>
              <a:t>знаходження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вирішення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технічних</a:t>
            </a:r>
            <a:r>
              <a:rPr lang="ru-RU" sz="1200" b="1" dirty="0">
                <a:solidFill>
                  <a:schemeClr val="bg1"/>
                </a:solidFill>
              </a:rPr>
              <a:t> проблем.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Для </a:t>
            </a:r>
            <a:r>
              <a:rPr lang="ru-RU" sz="1200" b="1" dirty="0" err="1">
                <a:solidFill>
                  <a:schemeClr val="bg1"/>
                </a:solidFill>
              </a:rPr>
              <a:t>реалізації</a:t>
            </a:r>
            <a:r>
              <a:rPr lang="ru-RU" sz="1200" b="1" dirty="0">
                <a:solidFill>
                  <a:schemeClr val="bg1"/>
                </a:solidFill>
              </a:rPr>
              <a:t> патентного </a:t>
            </a:r>
            <a:r>
              <a:rPr lang="ru-RU" sz="1200" b="1" dirty="0" err="1">
                <a:solidFill>
                  <a:schemeClr val="bg1"/>
                </a:solidFill>
              </a:rPr>
              <a:t>пошуку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рекомендується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використовувати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вітчизняні</a:t>
            </a:r>
            <a:r>
              <a:rPr lang="ru-RU" sz="1200" b="1" dirty="0">
                <a:solidFill>
                  <a:schemeClr val="bg1"/>
                </a:solidFill>
              </a:rPr>
              <a:t> та </a:t>
            </a:r>
            <a:r>
              <a:rPr lang="ru-RU" sz="1200" b="1" dirty="0" err="1">
                <a:solidFill>
                  <a:schemeClr val="bg1"/>
                </a:solidFill>
              </a:rPr>
              <a:t>зарубіжні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безкоштовні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інтернет-ресурси</a:t>
            </a:r>
            <a:r>
              <a:rPr lang="ru-RU" sz="1200" b="1" dirty="0">
                <a:solidFill>
                  <a:schemeClr val="bg1"/>
                </a:solidFill>
              </a:rPr>
              <a:t>, </a:t>
            </a:r>
            <a:r>
              <a:rPr lang="ru-RU" sz="1200" b="1" dirty="0" err="1">
                <a:solidFill>
                  <a:schemeClr val="bg1"/>
                </a:solidFill>
              </a:rPr>
              <a:t>зокрема</a:t>
            </a:r>
            <a:r>
              <a:rPr lang="ru-RU" sz="1200" b="1" dirty="0">
                <a:solidFill>
                  <a:schemeClr val="bg1"/>
                </a:solidFill>
              </a:rPr>
              <a:t>: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УКРПАТЕНТ </a:t>
            </a:r>
            <a:r>
              <a:rPr lang="ru-RU" sz="1200" b="1" dirty="0">
                <a:solidFill>
                  <a:schemeClr val="bg1"/>
                </a:solidFill>
              </a:rPr>
              <a:t>: </a:t>
            </a:r>
            <a:r>
              <a:rPr lang="en-US" sz="1200" b="1" dirty="0">
                <a:solidFill>
                  <a:schemeClr val="bg1"/>
                </a:solidFill>
              </a:rPr>
              <a:t>https://</a:t>
            </a:r>
            <a:r>
              <a:rPr lang="en-US" sz="1200" b="1" dirty="0" smtClean="0">
                <a:solidFill>
                  <a:schemeClr val="bg1"/>
                </a:solidFill>
              </a:rPr>
              <a:t>ukrpatent.org/uk/articles/bases2 </a:t>
            </a:r>
            <a:endParaRPr lang="uk-UA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sz="1200" b="1" dirty="0" smtClean="0">
                <a:solidFill>
                  <a:schemeClr val="bg1"/>
                </a:solidFill>
              </a:rPr>
              <a:t>USPTO</a:t>
            </a:r>
            <a:r>
              <a:rPr lang="en-US" sz="1200" b="1" dirty="0">
                <a:solidFill>
                  <a:schemeClr val="bg1"/>
                </a:solidFill>
              </a:rPr>
              <a:t>: https://www.uspto.gov/patents-application-process/search-patents </a:t>
            </a:r>
            <a:endParaRPr lang="uk-UA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sz="1200" b="1" dirty="0" err="1" smtClean="0">
                <a:solidFill>
                  <a:schemeClr val="bg1"/>
                </a:solidFill>
              </a:rPr>
              <a:t>Espacenet</a:t>
            </a:r>
            <a:r>
              <a:rPr lang="en-US" sz="1200" b="1" dirty="0">
                <a:solidFill>
                  <a:schemeClr val="bg1"/>
                </a:solidFill>
              </a:rPr>
              <a:t>: https://worldwide.espacenet.com/?locale=en_EP </a:t>
            </a:r>
            <a:endParaRPr lang="uk-UA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sz="1200" b="1" dirty="0" smtClean="0">
                <a:solidFill>
                  <a:schemeClr val="bg1"/>
                </a:solidFill>
              </a:rPr>
              <a:t>Free </a:t>
            </a:r>
            <a:r>
              <a:rPr lang="en-US" sz="1200" b="1" dirty="0">
                <a:solidFill>
                  <a:schemeClr val="bg1"/>
                </a:solidFill>
              </a:rPr>
              <a:t>Patents Online: http://www.freepatentsonline.com/search.html </a:t>
            </a:r>
          </a:p>
          <a:p>
            <a:pPr marL="0" indent="0" algn="just">
              <a:buNone/>
            </a:pPr>
            <a:r>
              <a:rPr lang="en-US" sz="1200" b="1" dirty="0">
                <a:solidFill>
                  <a:schemeClr val="bg1"/>
                </a:solidFill>
              </a:rPr>
              <a:t> </a:t>
            </a:r>
            <a:endParaRPr lang="uk-UA" sz="1200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b="1" dirty="0" err="1" smtClean="0">
                <a:solidFill>
                  <a:schemeClr val="bg1"/>
                </a:solidFill>
              </a:rPr>
              <a:t>Результати</a:t>
            </a:r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r>
              <a:rPr lang="ru-RU" sz="1600" b="1" dirty="0">
                <a:solidFill>
                  <a:schemeClr val="bg1"/>
                </a:solidFill>
              </a:rPr>
              <a:t>патентного </a:t>
            </a:r>
            <a:r>
              <a:rPr lang="ru-RU" sz="1600" b="1" dirty="0" err="1">
                <a:solidFill>
                  <a:schemeClr val="bg1"/>
                </a:solidFill>
              </a:rPr>
              <a:t>пошуку</a:t>
            </a:r>
            <a:r>
              <a:rPr lang="ru-RU" sz="1600" b="1" dirty="0">
                <a:solidFill>
                  <a:schemeClr val="bg1"/>
                </a:solidFill>
              </a:rPr>
              <a:t> </a:t>
            </a:r>
            <a:r>
              <a:rPr lang="ru-RU" sz="1600" b="1" dirty="0" err="1">
                <a:solidFill>
                  <a:schemeClr val="bg1"/>
                </a:solidFill>
              </a:rPr>
              <a:t>доцільно</a:t>
            </a:r>
            <a:r>
              <a:rPr lang="ru-RU" sz="1600" b="1" dirty="0">
                <a:solidFill>
                  <a:schemeClr val="bg1"/>
                </a:solidFill>
              </a:rPr>
              <a:t> </a:t>
            </a:r>
            <a:r>
              <a:rPr lang="ru-RU" sz="1600" b="1" dirty="0" err="1">
                <a:solidFill>
                  <a:schemeClr val="bg1"/>
                </a:solidFill>
              </a:rPr>
              <a:t>представити</a:t>
            </a:r>
            <a:r>
              <a:rPr lang="ru-RU" sz="1600" b="1" dirty="0">
                <a:solidFill>
                  <a:schemeClr val="bg1"/>
                </a:solidFill>
              </a:rPr>
              <a:t> у </a:t>
            </a:r>
            <a:r>
              <a:rPr lang="ru-RU" sz="1600" b="1" dirty="0" err="1">
                <a:solidFill>
                  <a:schemeClr val="bg1"/>
                </a:solidFill>
              </a:rPr>
              <a:t>вигляді</a:t>
            </a:r>
            <a:r>
              <a:rPr lang="ru-RU" sz="1600" b="1" dirty="0">
                <a:solidFill>
                  <a:schemeClr val="bg1"/>
                </a:solidFill>
              </a:rPr>
              <a:t> табл. 13.1</a:t>
            </a:r>
            <a:endParaRPr lang="en-US" sz="1600" b="1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	</a:t>
            </a:r>
            <a:r>
              <a:rPr lang="ru-RU" sz="1600" dirty="0" err="1" smtClean="0">
                <a:solidFill>
                  <a:schemeClr val="bg1"/>
                </a:solidFill>
              </a:rPr>
              <a:t>Результати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патентного </a:t>
            </a:r>
            <a:r>
              <a:rPr lang="ru-RU" sz="1600" dirty="0" err="1">
                <a:solidFill>
                  <a:schemeClr val="bg1"/>
                </a:solidFill>
              </a:rPr>
              <a:t>пошуку</a:t>
            </a:r>
            <a:r>
              <a:rPr lang="ru-RU" sz="1600" dirty="0">
                <a:solidFill>
                  <a:schemeClr val="bg1"/>
                </a:solidFill>
              </a:rPr>
              <a:t> для </a:t>
            </a:r>
            <a:r>
              <a:rPr lang="ru-RU" sz="1600" dirty="0" err="1">
                <a:solidFill>
                  <a:schemeClr val="bg1"/>
                </a:solidFill>
              </a:rPr>
              <a:t>ідеї</a:t>
            </a:r>
            <a:r>
              <a:rPr lang="ru-RU" sz="1600" dirty="0">
                <a:solidFill>
                  <a:schemeClr val="bg1"/>
                </a:solidFill>
              </a:rPr>
              <a:t> стартап-проекту </a:t>
            </a:r>
            <a:endParaRPr lang="ru-RU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600" dirty="0">
                <a:solidFill>
                  <a:schemeClr val="bg1"/>
                </a:solidFill>
              </a:rPr>
              <a:t>	</a:t>
            </a:r>
            <a:r>
              <a:rPr lang="ru-RU" sz="1600" dirty="0" smtClean="0">
                <a:solidFill>
                  <a:schemeClr val="bg1"/>
                </a:solidFill>
              </a:rPr>
              <a:t>														</a:t>
            </a:r>
            <a:r>
              <a:rPr lang="ru-RU" sz="1600" dirty="0" err="1" smtClean="0">
                <a:solidFill>
                  <a:schemeClr val="bg1"/>
                </a:solidFill>
              </a:rPr>
              <a:t>Таблиця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13.1</a:t>
            </a: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520104"/>
              </p:ext>
            </p:extLst>
          </p:nvPr>
        </p:nvGraphicFramePr>
        <p:xfrm>
          <a:off x="1512582" y="1666240"/>
          <a:ext cx="8128000" cy="22961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80868">
                  <a:extLst>
                    <a:ext uri="{9D8B030D-6E8A-4147-A177-3AD203B41FA5}">
                      <a16:colId xmlns:a16="http://schemas.microsoft.com/office/drawing/2014/main" val="1859899772"/>
                    </a:ext>
                  </a:extLst>
                </a:gridCol>
                <a:gridCol w="1480457">
                  <a:extLst>
                    <a:ext uri="{9D8B030D-6E8A-4147-A177-3AD203B41FA5}">
                      <a16:colId xmlns:a16="http://schemas.microsoft.com/office/drawing/2014/main" val="2368397525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val="3879658928"/>
                    </a:ext>
                  </a:extLst>
                </a:gridCol>
                <a:gridCol w="1985554">
                  <a:extLst>
                    <a:ext uri="{9D8B030D-6E8A-4147-A177-3AD203B41FA5}">
                      <a16:colId xmlns:a16="http://schemas.microsoft.com/office/drawing/2014/main" val="3433885857"/>
                    </a:ext>
                  </a:extLst>
                </a:gridCol>
                <a:gridCol w="2139406">
                  <a:extLst>
                    <a:ext uri="{9D8B030D-6E8A-4147-A177-3AD203B41FA5}">
                      <a16:colId xmlns:a16="http://schemas.microsoft.com/office/drawing/2014/main" val="38705492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Країна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Шифр документа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ПІБ автора </a:t>
                      </a:r>
                      <a:r>
                        <a:rPr lang="ru-RU" dirty="0" err="1" smtClean="0"/>
                        <a:t>ідеї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Назва</a:t>
                      </a:r>
                      <a:r>
                        <a:rPr lang="ru-RU" dirty="0" smtClean="0"/>
                        <a:t> документа і короткий </a:t>
                      </a:r>
                      <a:r>
                        <a:rPr lang="ru-RU" dirty="0" err="1" smtClean="0"/>
                        <a:t>опис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ідеї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797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728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780733"/>
                  </a:ext>
                </a:extLst>
              </a:tr>
              <a:tr h="33697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878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6665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1327</TotalTime>
  <Words>153</Words>
  <Application>Microsoft Office PowerPoint</Application>
  <PresentationFormat>Широкоэкранный</PresentationFormat>
  <Paragraphs>27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Ион</vt:lpstr>
      <vt:lpstr>  ПРАКТИЧНЕ ЗАНЯТТЯ 13  ПАТЕНТНИЙ ПОШУК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66</cp:revision>
  <dcterms:created xsi:type="dcterms:W3CDTF">2021-08-30T19:40:42Z</dcterms:created>
  <dcterms:modified xsi:type="dcterms:W3CDTF">2021-12-08T09:05:35Z</dcterms:modified>
</cp:coreProperties>
</file>