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62" r:id="rId5"/>
    <p:sldId id="264" r:id="rId6"/>
    <p:sldId id="259" r:id="rId7"/>
    <p:sldId id="265" r:id="rId8"/>
    <p:sldId id="258" r:id="rId9"/>
    <p:sldId id="266" r:id="rId10"/>
    <p:sldId id="260" r:id="rId11"/>
    <p:sldId id="261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na" userId="76222625-7a52-4d24-8c32-58dc2e2f5a69" providerId="ADAL" clId="{46DBD8C3-7A73-4D3E-B892-092C16FC2935}"/>
    <pc:docChg chg="modSld">
      <pc:chgData name="Alina" userId="76222625-7a52-4d24-8c32-58dc2e2f5a69" providerId="ADAL" clId="{46DBD8C3-7A73-4D3E-B892-092C16FC2935}" dt="2021-01-07T16:32:58.371" v="1" actId="13926"/>
      <pc:docMkLst>
        <pc:docMk/>
      </pc:docMkLst>
      <pc:sldChg chg="modSp mod">
        <pc:chgData name="Alina" userId="76222625-7a52-4d24-8c32-58dc2e2f5a69" providerId="ADAL" clId="{46DBD8C3-7A73-4D3E-B892-092C16FC2935}" dt="2021-01-07T16:32:58.371" v="1" actId="13926"/>
        <pc:sldMkLst>
          <pc:docMk/>
          <pc:sldMk cId="2824943338" sldId="261"/>
        </pc:sldMkLst>
        <pc:spChg chg="mod">
          <ac:chgData name="Alina" userId="76222625-7a52-4d24-8c32-58dc2e2f5a69" providerId="ADAL" clId="{46DBD8C3-7A73-4D3E-B892-092C16FC2935}" dt="2021-01-07T16:32:58.371" v="1" actId="13926"/>
          <ac:spMkLst>
            <pc:docMk/>
            <pc:sldMk cId="2824943338" sldId="261"/>
            <ac:spMk id="2" creationId="{B5A7CB6C-B129-4AD9-AC19-6019C9208A0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4/30/2024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24936-ACB4-4B0C-983E-4D6F122BE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9903"/>
            <a:ext cx="9144000" cy="16414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de-DE">
                <a:latin typeface="Times New Roman" panose="02020603050405020304" pitchFamily="18" charset="0"/>
                <a:cs typeface="Times New Roman" panose="02020603050405020304" pitchFamily="18" charset="0"/>
              </a:rPr>
              <a:t>Relative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clauses</a:t>
            </a: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Складнопідрядні речення</a:t>
            </a:r>
            <a:endParaRPr lang="de-DE" sz="6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499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F09CC8-5728-4010-9788-85E680CF3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2035"/>
            <a:ext cx="11270974" cy="628153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house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b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lives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Kyiv.</a:t>
            </a: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27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formal-not </a:t>
            </a:r>
            <a:r>
              <a:rPr lang="de-DE" sz="270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</a:t>
            </a:r>
            <a:r>
              <a:rPr lang="de-D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de-D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house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b="1" dirty="0" err="1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lives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b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Kyiv.</a:t>
            </a: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270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de-DE" sz="27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formal</a:t>
            </a:r>
            <a:r>
              <a:rPr lang="de-D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house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lives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b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Kyiv.</a:t>
            </a: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270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de-DE" sz="27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70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</a:t>
            </a:r>
            <a:r>
              <a:rPr lang="de-D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de-DE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That‘s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boy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whom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shared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room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meeting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went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boring</a:t>
            </a: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A2530266-1316-4EE7-9F4B-CA2F01B2BA58}"/>
              </a:ext>
            </a:extLst>
          </p:cNvPr>
          <p:cNvSpPr/>
          <p:nvPr/>
        </p:nvSpPr>
        <p:spPr>
          <a:xfrm>
            <a:off x="6268279" y="4937577"/>
            <a:ext cx="978408" cy="4846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41384590-C6B2-459E-8612-2ED05C103629}"/>
              </a:ext>
            </a:extLst>
          </p:cNvPr>
          <p:cNvSpPr/>
          <p:nvPr/>
        </p:nvSpPr>
        <p:spPr>
          <a:xfrm>
            <a:off x="6320162" y="5473255"/>
            <a:ext cx="978408" cy="4846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976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A7CB6C-B129-4AD9-AC19-6019C9208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0"/>
            <a:ext cx="11671300" cy="4305300"/>
          </a:xfrm>
        </p:spPr>
        <p:txBody>
          <a:bodyPr/>
          <a:lstStyle/>
          <a:p>
            <a:r>
              <a:rPr lang="de-DE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Defining</a:t>
            </a:r>
            <a:r>
              <a:rPr lang="de-DE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non-</a:t>
            </a:r>
            <a:r>
              <a:rPr lang="de-DE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defining</a:t>
            </a:r>
            <a:r>
              <a:rPr lang="de-DE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clauses</a:t>
            </a: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People </a:t>
            </a:r>
            <a:r>
              <a:rPr lang="de-DE" sz="3600" b="1" i="1" dirty="0" err="1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de-DE" sz="3600" b="1" i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de-DE" sz="3600" b="1" i="1" dirty="0" err="1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de-DE" sz="3600" b="1" i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park </a:t>
            </a:r>
            <a:r>
              <a:rPr lang="de-DE" sz="3600" b="1" i="1" dirty="0" err="1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illegally</a:t>
            </a:r>
            <a:r>
              <a:rPr lang="de-DE" sz="3600" b="1" i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fined</a:t>
            </a:r>
            <a: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David, </a:t>
            </a:r>
            <a:r>
              <a:rPr lang="de-DE" sz="3600" b="1" i="1" dirty="0" err="1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de-DE" sz="3600" b="1" i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i="1" dirty="0" err="1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works</a:t>
            </a:r>
            <a:r>
              <a:rPr lang="de-DE" sz="3600" b="1" i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i="1" dirty="0" err="1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hard</a:t>
            </a:r>
            <a: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got</a:t>
            </a:r>
            <a: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de-DE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promotion</a:t>
            </a:r>
            <a:r>
              <a:rPr lang="de-DE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Welle 2">
            <a:extLst>
              <a:ext uri="{FF2B5EF4-FFF2-40B4-BE49-F238E27FC236}">
                <a16:creationId xmlns:a16="http://schemas.microsoft.com/office/drawing/2014/main" id="{33AF3773-516B-477E-8482-718F8ECF0A37}"/>
              </a:ext>
            </a:extLst>
          </p:cNvPr>
          <p:cNvSpPr/>
          <p:nvPr/>
        </p:nvSpPr>
        <p:spPr>
          <a:xfrm>
            <a:off x="3140765" y="3750365"/>
            <a:ext cx="3945835" cy="3107635"/>
          </a:xfrm>
          <a:prstGeom prst="wave">
            <a:avLst>
              <a:gd name="adj1" fmla="val 12500"/>
              <a:gd name="adj2" fmla="val -71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DB1329D-6D68-456E-B02D-C2B54D6400AD}"/>
              </a:ext>
            </a:extLst>
          </p:cNvPr>
          <p:cNvSpPr txBox="1"/>
          <p:nvPr/>
        </p:nvSpPr>
        <p:spPr>
          <a:xfrm>
            <a:off x="3613150" y="4441220"/>
            <a:ext cx="34734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de-D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de-D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de-DE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de-D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de-DE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de-DE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  <p:sp>
        <p:nvSpPr>
          <p:cNvPr id="5" name="Geschweifte Klammer rechts 4">
            <a:extLst>
              <a:ext uri="{FF2B5EF4-FFF2-40B4-BE49-F238E27FC236}">
                <a16:creationId xmlns:a16="http://schemas.microsoft.com/office/drawing/2014/main" id="{6F437CE9-C0FF-44D0-8D3A-65A73F473936}"/>
              </a:ext>
            </a:extLst>
          </p:cNvPr>
          <p:cNvSpPr/>
          <p:nvPr/>
        </p:nvSpPr>
        <p:spPr>
          <a:xfrm rot="5400000">
            <a:off x="5054600" y="3937003"/>
            <a:ext cx="355600" cy="2692399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01056F9-56C4-4DF7-BD99-2B45B39AC25E}"/>
              </a:ext>
            </a:extLst>
          </p:cNvPr>
          <p:cNvSpPr txBox="1"/>
          <p:nvPr/>
        </p:nvSpPr>
        <p:spPr>
          <a:xfrm>
            <a:off x="3556000" y="5544007"/>
            <a:ext cx="3587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Вставне </a:t>
            </a:r>
            <a:r>
              <a:rPr lang="de-DE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неважливе речення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додатковою інформацією</a:t>
            </a:r>
            <a:r>
              <a:rPr lang="de-DE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Multiplikationszeichen 6">
            <a:extLst>
              <a:ext uri="{FF2B5EF4-FFF2-40B4-BE49-F238E27FC236}">
                <a16:creationId xmlns:a16="http://schemas.microsoft.com/office/drawing/2014/main" id="{BBCBA634-9775-48C0-BF57-08C9F13CB5B6}"/>
              </a:ext>
            </a:extLst>
          </p:cNvPr>
          <p:cNvSpPr/>
          <p:nvPr/>
        </p:nvSpPr>
        <p:spPr>
          <a:xfrm>
            <a:off x="5943600" y="4569765"/>
            <a:ext cx="533400" cy="723900"/>
          </a:xfrm>
          <a:prstGeom prst="mathMultiply">
            <a:avLst>
              <a:gd name="adj1" fmla="val 24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943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AC26A68-8F0A-DD80-8B6B-F5A6783251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32" t="18251" r="51096" b="8555"/>
          <a:stretch/>
        </p:blipFill>
        <p:spPr bwMode="auto">
          <a:xfrm>
            <a:off x="2570922" y="318052"/>
            <a:ext cx="6785112" cy="6400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8592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574998-56F9-1112-1266-F90FBF347C18}"/>
              </a:ext>
            </a:extLst>
          </p:cNvPr>
          <p:cNvSpPr txBox="1"/>
          <p:nvPr/>
        </p:nvSpPr>
        <p:spPr>
          <a:xfrm>
            <a:off x="318052" y="728870"/>
            <a:ext cx="11423374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highlight>
                  <a:srgbClr val="00FFFF"/>
                </a:highlight>
              </a:rPr>
              <a:t>PLAN</a:t>
            </a:r>
            <a:endParaRPr lang="uk-UA" sz="4000" b="1" dirty="0">
              <a:solidFill>
                <a:schemeClr val="bg1"/>
              </a:solidFill>
              <a:highlight>
                <a:srgbClr val="00FFFF"/>
              </a:highlight>
            </a:endParaRPr>
          </a:p>
          <a:p>
            <a:pPr marL="514350" indent="-514350" algn="just">
              <a:buAutoNum type="arabicPeriod"/>
            </a:pPr>
            <a:r>
              <a:rPr lang="uk-UA" sz="2800" dirty="0">
                <a:solidFill>
                  <a:schemeClr val="tx1">
                    <a:lumMod val="95000"/>
                  </a:schemeClr>
                </a:solidFill>
              </a:rPr>
              <a:t>Який ????</a:t>
            </a:r>
          </a:p>
          <a:p>
            <a:pPr marL="514350" indent="-514350" algn="just">
              <a:buAutoNum type="arabicPeriod"/>
            </a:pPr>
            <a:endParaRPr lang="en-US" sz="2800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2. The house (</a:t>
            </a:r>
            <a:r>
              <a:rPr lang="en-US" sz="28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which/that</a:t>
            </a: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) they bought is beautiful. </a:t>
            </a:r>
          </a:p>
          <a:p>
            <a:pPr algn="just"/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The students </a:t>
            </a:r>
            <a:r>
              <a:rPr lang="en-US" sz="28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who</a:t>
            </a: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 failed the exam can sit it again in May.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endParaRPr lang="en-US" sz="2800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3. Which, that, who????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endParaRPr lang="en-US" sz="2800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4. Whose/Who‘s</a:t>
            </a:r>
          </a:p>
          <a:p>
            <a:pPr algn="just"/>
            <a:endParaRPr lang="en-US" sz="2800" dirty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5. The teacher </a:t>
            </a:r>
            <a:r>
              <a:rPr lang="en-US" sz="28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who teaches maths </a:t>
            </a: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is popular in the school.</a:t>
            </a:r>
          </a:p>
          <a:p>
            <a:pPr algn="just"/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Mr Jones, </a:t>
            </a:r>
            <a:r>
              <a:rPr lang="en-US" sz="28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who teaches maths</a:t>
            </a: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,  is popular in the school</a:t>
            </a:r>
            <a:r>
              <a:rPr lang="en-US" sz="3600" dirty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  <a:p>
            <a:pPr algn="ctr"/>
            <a:endParaRPr lang="en-US" sz="36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3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9ABD6D-B316-406E-9AAF-CE9D46E95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0" y="488950"/>
            <a:ext cx="2476500" cy="1325563"/>
          </a:xfrm>
        </p:spPr>
        <p:txBody>
          <a:bodyPr>
            <a:normAutofit/>
          </a:bodyPr>
          <a:lstStyle/>
          <a:p>
            <a:r>
              <a:rPr lang="uk-UA" dirty="0"/>
              <a:t>Який</a:t>
            </a:r>
            <a:endParaRPr lang="de-DE" dirty="0"/>
          </a:p>
        </p:txBody>
      </p:sp>
      <p:sp>
        <p:nvSpPr>
          <p:cNvPr id="3" name="Pfeil: nach unten 2">
            <a:extLst>
              <a:ext uri="{FF2B5EF4-FFF2-40B4-BE49-F238E27FC236}">
                <a16:creationId xmlns:a16="http://schemas.microsoft.com/office/drawing/2014/main" id="{09578AA1-3A16-46D4-B78E-B01F372444F1}"/>
              </a:ext>
            </a:extLst>
          </p:cNvPr>
          <p:cNvSpPr/>
          <p:nvPr/>
        </p:nvSpPr>
        <p:spPr>
          <a:xfrm rot="1055046">
            <a:off x="4762499" y="1609726"/>
            <a:ext cx="613833" cy="1675342"/>
          </a:xfrm>
          <a:prstGeom prst="downArrow">
            <a:avLst>
              <a:gd name="adj1" fmla="val 18182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feil: nach unten 3">
            <a:extLst>
              <a:ext uri="{FF2B5EF4-FFF2-40B4-BE49-F238E27FC236}">
                <a16:creationId xmlns:a16="http://schemas.microsoft.com/office/drawing/2014/main" id="{10CE6963-2540-4088-8442-CE9C5AF4477B}"/>
              </a:ext>
            </a:extLst>
          </p:cNvPr>
          <p:cNvSpPr/>
          <p:nvPr/>
        </p:nvSpPr>
        <p:spPr>
          <a:xfrm rot="20624274">
            <a:off x="6799240" y="1610875"/>
            <a:ext cx="613833" cy="1675342"/>
          </a:xfrm>
          <a:prstGeom prst="downArrow">
            <a:avLst>
              <a:gd name="adj1" fmla="val 18182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5C68150-9F46-4F28-983F-879DDBB3AD27}"/>
              </a:ext>
            </a:extLst>
          </p:cNvPr>
          <p:cNvSpPr/>
          <p:nvPr/>
        </p:nvSpPr>
        <p:spPr>
          <a:xfrm>
            <a:off x="3467100" y="3429000"/>
            <a:ext cx="2628900" cy="13255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B122A19-55EF-4494-AF24-BFF3187CC58A}"/>
              </a:ext>
            </a:extLst>
          </p:cNvPr>
          <p:cNvSpPr txBox="1"/>
          <p:nvPr/>
        </p:nvSpPr>
        <p:spPr>
          <a:xfrm>
            <a:off x="3657600" y="3429000"/>
            <a:ext cx="223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</a:p>
          <a:p>
            <a:pPr algn="ctr"/>
            <a:r>
              <a:rPr lang="de-DE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de-DE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24195C9-DA16-4943-8125-39D95547D63C}"/>
              </a:ext>
            </a:extLst>
          </p:cNvPr>
          <p:cNvSpPr/>
          <p:nvPr/>
        </p:nvSpPr>
        <p:spPr>
          <a:xfrm>
            <a:off x="6286500" y="3429000"/>
            <a:ext cx="2628900" cy="13255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5E2C234-555E-44E3-8160-B6DC05D545B2}"/>
              </a:ext>
            </a:extLst>
          </p:cNvPr>
          <p:cNvSpPr txBox="1"/>
          <p:nvPr/>
        </p:nvSpPr>
        <p:spPr>
          <a:xfrm>
            <a:off x="6477000" y="3429000"/>
            <a:ext cx="223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endParaRPr lang="de-DE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de-DE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de-DE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79B9353-C9CF-4F26-BF14-EDD59A9DD0F3}"/>
              </a:ext>
            </a:extLst>
          </p:cNvPr>
          <p:cNvSpPr/>
          <p:nvPr/>
        </p:nvSpPr>
        <p:spPr>
          <a:xfrm>
            <a:off x="2120348" y="5229983"/>
            <a:ext cx="9011478" cy="12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is a book </a:t>
            </a:r>
            <a:r>
              <a:rPr lang="en-US" sz="3200" i="1" u="sng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which/that</a:t>
            </a:r>
            <a:r>
              <a:rPr lang="en-US" sz="3200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 read yesterday.</a:t>
            </a:r>
            <a:endParaRPr lang="ru-RU" i="1" dirty="0">
              <a:solidFill>
                <a:schemeClr val="accent4">
                  <a:lumMod val="20000"/>
                  <a:lumOff val="8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man </a:t>
            </a:r>
            <a:r>
              <a:rPr lang="en-US" sz="3200" i="1" u="sng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who/that</a:t>
            </a:r>
            <a:r>
              <a:rPr lang="en-US" sz="3200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calling now is my dentist.</a:t>
            </a:r>
            <a:endParaRPr lang="ru-RU" sz="1100" i="1" dirty="0"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588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9DB83-9F70-4E30-B512-785FBC884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Relative adverbs</a:t>
            </a:r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6C0AA0C-CC1D-4D8F-8CBB-A5213CD37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266770"/>
              </p:ext>
            </p:extLst>
          </p:nvPr>
        </p:nvGraphicFramePr>
        <p:xfrm>
          <a:off x="1616767" y="2093842"/>
          <a:ext cx="9382538" cy="4134680"/>
        </p:xfrm>
        <a:graphic>
          <a:graphicData uri="http://schemas.openxmlformats.org/drawingml/2006/table">
            <a:tbl>
              <a:tblPr firstRow="1" firstCol="1" bandRow="1"/>
              <a:tblGrid>
                <a:gridCol w="981540">
                  <a:extLst>
                    <a:ext uri="{9D8B030D-6E8A-4147-A177-3AD203B41FA5}">
                      <a16:colId xmlns:a16="http://schemas.microsoft.com/office/drawing/2014/main" val="2264705012"/>
                    </a:ext>
                  </a:extLst>
                </a:gridCol>
                <a:gridCol w="1917642">
                  <a:extLst>
                    <a:ext uri="{9D8B030D-6E8A-4147-A177-3AD203B41FA5}">
                      <a16:colId xmlns:a16="http://schemas.microsoft.com/office/drawing/2014/main" val="1567444712"/>
                    </a:ext>
                  </a:extLst>
                </a:gridCol>
                <a:gridCol w="6483356">
                  <a:extLst>
                    <a:ext uri="{9D8B030D-6E8A-4147-A177-3AD203B41FA5}">
                      <a16:colId xmlns:a16="http://schemas.microsoft.com/office/drawing/2014/main" val="128924622"/>
                    </a:ext>
                  </a:extLst>
                </a:gridCol>
              </a:tblGrid>
              <a:tr h="15537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</a:t>
                      </a:r>
                      <a:endParaRPr lang="ru-RU" sz="18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When (in/on/at which)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August is a month </a:t>
                      </a:r>
                      <a:r>
                        <a:rPr lang="en-US" sz="2400" b="1" u="sng" dirty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lot of tourists visit the place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2306728"/>
                  </a:ext>
                </a:extLst>
              </a:tr>
              <a:tr h="15537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Place</a:t>
                      </a:r>
                      <a:endParaRPr lang="ru-RU" sz="18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 (in/on/at which)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That’s the hotel </a:t>
                      </a:r>
                      <a:r>
                        <a:rPr lang="en-US" sz="2400" b="1" u="sng" dirty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President is staying.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372251"/>
                  </a:ext>
                </a:extLst>
              </a:tr>
              <a:tr h="10271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Reason</a:t>
                      </a:r>
                      <a:endParaRPr lang="ru-RU" sz="16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Why (for which)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Lack of money is the reason (</a:t>
                      </a:r>
                      <a:r>
                        <a:rPr lang="en-US" sz="2400" b="1" u="sng" dirty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we are not going on holiday.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138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741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ED9BEE-3A53-0897-A799-A3ADA4985253}"/>
              </a:ext>
            </a:extLst>
          </p:cNvPr>
          <p:cNvSpPr txBox="1"/>
          <p:nvPr/>
        </p:nvSpPr>
        <p:spPr>
          <a:xfrm>
            <a:off x="1285461" y="437322"/>
            <a:ext cx="9554817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Fill in: when, where, why, who, which, that or whose.</a:t>
            </a:r>
          </a:p>
          <a:p>
            <a:pPr algn="just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Jean Crowder, 1) _____ is 65, has a fascinating job. She works at a leisure centre, 2) _____ she teaches aerobics at classes 3) _____ attract women of all ages. Jean, 4)_____ slim figure and fashionable hairstyle make her look younger, first attended a keep-fit class 45 years ago 5) _____ she was a student. Then she heard about a class 6) _____  needed an instructor. That's 7) _____ she started this particular career. Jean's classes, 8) _____ last one hour, include dance and step exercises. Jean has some tips for those 9) ______ wish to stay young. </a:t>
            </a:r>
          </a:p>
        </p:txBody>
      </p:sp>
    </p:spTree>
    <p:extLst>
      <p:ext uri="{BB962C8B-B14F-4D97-AF65-F5344CB8AC3E}">
        <p14:creationId xmlns:p14="http://schemas.microsoft.com/office/powerpoint/2010/main" val="1264438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FBB63-61F7-4786-AAF8-BED9C0826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9101"/>
            <a:ext cx="10515600" cy="2541588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girl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b="1" dirty="0" err="1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de-DE" b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de-DE" b="1" dirty="0" err="1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Paris.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5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That‘s</a:t>
            </a:r>
            <a:r>
              <a:rPr lang="de-DE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de-DE" sz="5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girl</a:t>
            </a:r>
            <a:r>
              <a:rPr lang="de-DE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5300" b="1" dirty="0" err="1">
                <a:solidFill>
                  <a:srgbClr val="FFC000"/>
                </a:solidFill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de-DE" sz="5300" b="1" dirty="0">
                <a:solidFill>
                  <a:srgbClr val="FFC000"/>
                </a:solidFill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de-DE" sz="5300" b="1" dirty="0" err="1">
                <a:solidFill>
                  <a:srgbClr val="FFC000"/>
                </a:solidFill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5300" b="1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de-DE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de-DE" sz="5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</a:t>
            </a:r>
            <a:r>
              <a:rPr lang="de-DE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5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yesterday</a:t>
            </a:r>
            <a:r>
              <a:rPr lang="de-DE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Gleich 2">
            <a:extLst>
              <a:ext uri="{FF2B5EF4-FFF2-40B4-BE49-F238E27FC236}">
                <a16:creationId xmlns:a16="http://schemas.microsoft.com/office/drawing/2014/main" id="{7688D414-4838-4A7D-9113-D129637E3B3D}"/>
              </a:ext>
            </a:extLst>
          </p:cNvPr>
          <p:cNvSpPr/>
          <p:nvPr/>
        </p:nvSpPr>
        <p:spPr>
          <a:xfrm>
            <a:off x="6553200" y="2190750"/>
            <a:ext cx="685800" cy="266700"/>
          </a:xfrm>
          <a:prstGeom prst="mathEqua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Gleich 3">
            <a:extLst>
              <a:ext uri="{FF2B5EF4-FFF2-40B4-BE49-F238E27FC236}">
                <a16:creationId xmlns:a16="http://schemas.microsoft.com/office/drawing/2014/main" id="{8318FDBF-903B-463A-B5BB-D563A5F2C498}"/>
              </a:ext>
            </a:extLst>
          </p:cNvPr>
          <p:cNvSpPr/>
          <p:nvPr/>
        </p:nvSpPr>
        <p:spPr>
          <a:xfrm>
            <a:off x="7390847" y="4230689"/>
            <a:ext cx="1447800" cy="266700"/>
          </a:xfrm>
          <a:prstGeom prst="mathEqua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Minuszeichen 4">
            <a:extLst>
              <a:ext uri="{FF2B5EF4-FFF2-40B4-BE49-F238E27FC236}">
                <a16:creationId xmlns:a16="http://schemas.microsoft.com/office/drawing/2014/main" id="{AC953749-F89B-455D-9FA3-FBA3D6A44FF7}"/>
              </a:ext>
            </a:extLst>
          </p:cNvPr>
          <p:cNvSpPr/>
          <p:nvPr/>
        </p:nvSpPr>
        <p:spPr>
          <a:xfrm>
            <a:off x="3378200" y="2298700"/>
            <a:ext cx="3517900" cy="266700"/>
          </a:xfrm>
          <a:prstGeom prst="mathMin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Minuszeichen 5">
            <a:extLst>
              <a:ext uri="{FF2B5EF4-FFF2-40B4-BE49-F238E27FC236}">
                <a16:creationId xmlns:a16="http://schemas.microsoft.com/office/drawing/2014/main" id="{C8611653-4C03-428D-A57B-2FB76DB29F28}"/>
              </a:ext>
            </a:extLst>
          </p:cNvPr>
          <p:cNvSpPr/>
          <p:nvPr/>
        </p:nvSpPr>
        <p:spPr>
          <a:xfrm>
            <a:off x="6954078" y="4205289"/>
            <a:ext cx="615950" cy="292100"/>
          </a:xfrm>
          <a:prstGeom prst="mathMin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777E09F-8803-4690-88D5-2E31EAB49600}"/>
              </a:ext>
            </a:extLst>
          </p:cNvPr>
          <p:cNvSpPr/>
          <p:nvPr/>
        </p:nvSpPr>
        <p:spPr>
          <a:xfrm>
            <a:off x="1762539" y="4957619"/>
            <a:ext cx="8640418" cy="1351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spoke to a man _____ I had met before.</a:t>
            </a:r>
            <a:endParaRPr lang="ru-RU" sz="2000" i="1" dirty="0">
              <a:solidFill>
                <a:schemeClr val="accent4">
                  <a:lumMod val="20000"/>
                  <a:lumOff val="8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know a man _____ is a lawyer.</a:t>
            </a:r>
            <a:endParaRPr lang="ru-RU" sz="2000" i="1" dirty="0"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283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A3CFFC5-04B8-CD3D-A652-EC07A4A63A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339" t="13278" r="20951" b="6497"/>
          <a:stretch/>
        </p:blipFill>
        <p:spPr bwMode="auto">
          <a:xfrm>
            <a:off x="2491409" y="225287"/>
            <a:ext cx="6612834" cy="6467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03387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9ABD6D-B316-406E-9AAF-CE9D46E95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0" y="1035050"/>
            <a:ext cx="2476500" cy="1325563"/>
          </a:xfrm>
        </p:spPr>
        <p:txBody>
          <a:bodyPr>
            <a:normAutofit/>
          </a:bodyPr>
          <a:lstStyle/>
          <a:p>
            <a:r>
              <a:rPr lang="de-DE" dirty="0" err="1"/>
              <a:t>Whose</a:t>
            </a:r>
            <a:endParaRPr lang="de-DE" dirty="0"/>
          </a:p>
        </p:txBody>
      </p:sp>
      <p:sp>
        <p:nvSpPr>
          <p:cNvPr id="3" name="Pfeil: nach unten 2">
            <a:extLst>
              <a:ext uri="{FF2B5EF4-FFF2-40B4-BE49-F238E27FC236}">
                <a16:creationId xmlns:a16="http://schemas.microsoft.com/office/drawing/2014/main" id="{09578AA1-3A16-46D4-B78E-B01F372444F1}"/>
              </a:ext>
            </a:extLst>
          </p:cNvPr>
          <p:cNvSpPr/>
          <p:nvPr/>
        </p:nvSpPr>
        <p:spPr>
          <a:xfrm>
            <a:off x="2626783" y="2071172"/>
            <a:ext cx="465667" cy="999926"/>
          </a:xfrm>
          <a:prstGeom prst="downArrow">
            <a:avLst>
              <a:gd name="adj1" fmla="val 18182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5C68150-9F46-4F28-983F-879DDBB3AD27}"/>
              </a:ext>
            </a:extLst>
          </p:cNvPr>
          <p:cNvSpPr/>
          <p:nvPr/>
        </p:nvSpPr>
        <p:spPr>
          <a:xfrm>
            <a:off x="1545166" y="3533975"/>
            <a:ext cx="2709334" cy="9999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B122A19-55EF-4494-AF24-BFF3187CC58A}"/>
              </a:ext>
            </a:extLst>
          </p:cNvPr>
          <p:cNvSpPr txBox="1"/>
          <p:nvPr/>
        </p:nvSpPr>
        <p:spPr>
          <a:xfrm>
            <a:off x="1735666" y="3755551"/>
            <a:ext cx="223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Чий</a:t>
            </a:r>
            <a:endParaRPr lang="de-DE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728E5F59-1189-42A5-98FD-EA34EEDCAE30}"/>
              </a:ext>
            </a:extLst>
          </p:cNvPr>
          <p:cNvSpPr txBox="1">
            <a:spLocks/>
          </p:cNvSpPr>
          <p:nvPr/>
        </p:nvSpPr>
        <p:spPr>
          <a:xfrm>
            <a:off x="6989233" y="1035049"/>
            <a:ext cx="24765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Who‘s</a:t>
            </a:r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8BD41091-D276-4E35-97E0-87B1EB4A3590}"/>
              </a:ext>
            </a:extLst>
          </p:cNvPr>
          <p:cNvSpPr/>
          <p:nvPr/>
        </p:nvSpPr>
        <p:spPr>
          <a:xfrm rot="1267401">
            <a:off x="6800031" y="2020858"/>
            <a:ext cx="465667" cy="999926"/>
          </a:xfrm>
          <a:prstGeom prst="downArrow">
            <a:avLst>
              <a:gd name="adj1" fmla="val 18182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4E12094-BCDD-4FC3-B73C-4A4A88214089}"/>
              </a:ext>
            </a:extLst>
          </p:cNvPr>
          <p:cNvSpPr/>
          <p:nvPr/>
        </p:nvSpPr>
        <p:spPr>
          <a:xfrm>
            <a:off x="5444066" y="3533975"/>
            <a:ext cx="2628900" cy="9999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F776E84-A93A-4C23-804D-1CF118FB4FF8}"/>
              </a:ext>
            </a:extLst>
          </p:cNvPr>
          <p:cNvSpPr txBox="1"/>
          <p:nvPr/>
        </p:nvSpPr>
        <p:spPr>
          <a:xfrm>
            <a:off x="5634566" y="3755551"/>
            <a:ext cx="223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</a:t>
            </a:r>
            <a:r>
              <a:rPr lang="de-DE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endParaRPr lang="de-DE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A351FD6E-DEBB-403B-B61A-1E0097B0F593}"/>
              </a:ext>
            </a:extLst>
          </p:cNvPr>
          <p:cNvSpPr/>
          <p:nvPr/>
        </p:nvSpPr>
        <p:spPr>
          <a:xfrm rot="20042685">
            <a:off x="8725500" y="2020858"/>
            <a:ext cx="465667" cy="999926"/>
          </a:xfrm>
          <a:prstGeom prst="downArrow">
            <a:avLst>
              <a:gd name="adj1" fmla="val 18182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41F9832-19F5-4E15-B83A-6158A9355120}"/>
              </a:ext>
            </a:extLst>
          </p:cNvPr>
          <p:cNvSpPr/>
          <p:nvPr/>
        </p:nvSpPr>
        <p:spPr>
          <a:xfrm>
            <a:off x="8297332" y="3533975"/>
            <a:ext cx="2628900" cy="9999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0D50023-85CF-4582-89B0-DB10BB119081}"/>
              </a:ext>
            </a:extLst>
          </p:cNvPr>
          <p:cNvSpPr txBox="1"/>
          <p:nvPr/>
        </p:nvSpPr>
        <p:spPr>
          <a:xfrm>
            <a:off x="8487832" y="3755551"/>
            <a:ext cx="223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</a:t>
            </a:r>
            <a:r>
              <a:rPr lang="de-DE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de-DE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1662F5C-17CB-4C01-9F6E-9F63F7A641D4}"/>
              </a:ext>
            </a:extLst>
          </p:cNvPr>
          <p:cNvSpPr/>
          <p:nvPr/>
        </p:nvSpPr>
        <p:spPr>
          <a:xfrm>
            <a:off x="2398643" y="4755476"/>
            <a:ext cx="8123583" cy="1590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is man </a:t>
            </a:r>
            <a:r>
              <a:rPr lang="en-US" sz="2800" i="1" u="sng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whose </a:t>
            </a: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house was bought yesterday.</a:t>
            </a:r>
            <a:endParaRPr lang="ru-RU" sz="1600" dirty="0">
              <a:solidFill>
                <a:schemeClr val="accent4">
                  <a:lumMod val="20000"/>
                  <a:lumOff val="8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is man </a:t>
            </a:r>
            <a:r>
              <a:rPr lang="en-US" sz="2800" i="1" u="sng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who’s</a:t>
            </a: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run 20 km.</a:t>
            </a:r>
            <a:endParaRPr lang="ru-RU" sz="1600" dirty="0">
              <a:solidFill>
                <a:schemeClr val="accent4">
                  <a:lumMod val="20000"/>
                  <a:lumOff val="8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is man </a:t>
            </a:r>
            <a:r>
              <a:rPr lang="en-US" sz="2800" i="1" u="sng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who’s</a:t>
            </a:r>
            <a:r>
              <a:rPr lang="en-US" sz="2800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got a big house.</a:t>
            </a:r>
            <a:endParaRPr lang="ru-RU" sz="1600" dirty="0">
              <a:solidFill>
                <a:schemeClr val="accent4">
                  <a:lumMod val="20000"/>
                  <a:lumOff val="8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991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17356C-7CB9-B1C5-32BE-75F02F747A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304" t="36129" r="20544" b="12445"/>
          <a:stretch/>
        </p:blipFill>
        <p:spPr>
          <a:xfrm>
            <a:off x="2994992" y="450574"/>
            <a:ext cx="6692348" cy="600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471994"/>
      </p:ext>
    </p:extLst>
  </p:cSld>
  <p:clrMapOvr>
    <a:masterClrMapping/>
  </p:clrMapOvr>
</p:sld>
</file>

<file path=ppt/theme/theme1.xml><?xml version="1.0" encoding="utf-8"?>
<a:theme xmlns:a="http://schemas.openxmlformats.org/drawingml/2006/main" name="Tiefe">
  <a:themeElements>
    <a:clrScheme name="Depth">
      <a:dk1>
        <a:sysClr val="windowText" lastClr="000000"/>
      </a:dk1>
      <a:lt1>
        <a:sysClr val="window" lastClr="FFFFFF"/>
      </a:lt1>
      <a:dk2>
        <a:srgbClr val="454551"/>
      </a:dk2>
      <a:lt2>
        <a:srgbClr val="F2ACD2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3016C5A4-E631-4977-A608-ACFB475526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TM04033923[[fn=Tiefe]]</Template>
  <TotalTime>254</TotalTime>
  <Words>512</Words>
  <Application>Microsoft Office PowerPoint</Application>
  <PresentationFormat>Широкоэкранный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Times New Roman</vt:lpstr>
      <vt:lpstr>Tiefe</vt:lpstr>
      <vt:lpstr>Relative clauses Складнопідрядні речення</vt:lpstr>
      <vt:lpstr>Презентация PowerPoint</vt:lpstr>
      <vt:lpstr>Який</vt:lpstr>
      <vt:lpstr>Relative adverbs</vt:lpstr>
      <vt:lpstr>Презентация PowerPoint</vt:lpstr>
      <vt:lpstr>I met a girl who / that is from Paris.   That‘s a girl (who / that) I met yesterday.</vt:lpstr>
      <vt:lpstr>Презентация PowerPoint</vt:lpstr>
      <vt:lpstr>Whose</vt:lpstr>
      <vt:lpstr>Презентация PowerPoint</vt:lpstr>
      <vt:lpstr>The house in which she lives is in Kyiv. (formal-not usual) The house which she lives in is in Kyiv. (less formal) The house she lives in is in Kyiv. (more usual) That‘s the boy with whom I shared the room.  The meeting to which I went was very boring. </vt:lpstr>
      <vt:lpstr>Defining / non-defining clauses  1) People who / that park illegally should be fined.  2) David, who works hard, got a promotion.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Relatives Складнопідрядні речення</dc:title>
  <dc:creator>Alina</dc:creator>
  <cp:lastModifiedBy>Inna</cp:lastModifiedBy>
  <cp:revision>38</cp:revision>
  <dcterms:created xsi:type="dcterms:W3CDTF">2021-01-07T15:53:13Z</dcterms:created>
  <dcterms:modified xsi:type="dcterms:W3CDTF">2024-04-30T06:29:29Z</dcterms:modified>
</cp:coreProperties>
</file>