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189"/>
  </p:notesMasterIdLst>
  <p:sldIdLst>
    <p:sldId id="431" r:id="rId2"/>
    <p:sldId id="432" r:id="rId3"/>
    <p:sldId id="433" r:id="rId4"/>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434" r:id="rId23"/>
    <p:sldId id="435" r:id="rId24"/>
    <p:sldId id="274" r:id="rId25"/>
    <p:sldId id="275" r:id="rId26"/>
    <p:sldId id="276" r:id="rId27"/>
    <p:sldId id="277" r:id="rId28"/>
    <p:sldId id="278" r:id="rId29"/>
    <p:sldId id="279" r:id="rId30"/>
    <p:sldId id="280" r:id="rId31"/>
    <p:sldId id="281" r:id="rId32"/>
    <p:sldId id="436" r:id="rId33"/>
    <p:sldId id="437"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438" r:id="rId50"/>
    <p:sldId id="439" r:id="rId51"/>
    <p:sldId id="299" r:id="rId52"/>
    <p:sldId id="300" r:id="rId53"/>
    <p:sldId id="301" r:id="rId54"/>
    <p:sldId id="302" r:id="rId55"/>
    <p:sldId id="303" r:id="rId56"/>
    <p:sldId id="304" r:id="rId57"/>
    <p:sldId id="305" r:id="rId58"/>
    <p:sldId id="306" r:id="rId59"/>
    <p:sldId id="307" r:id="rId60"/>
    <p:sldId id="308" r:id="rId61"/>
    <p:sldId id="309" r:id="rId62"/>
    <p:sldId id="310" r:id="rId63"/>
    <p:sldId id="311" r:id="rId64"/>
    <p:sldId id="312" r:id="rId65"/>
    <p:sldId id="313" r:id="rId66"/>
    <p:sldId id="314" r:id="rId67"/>
    <p:sldId id="315" r:id="rId68"/>
    <p:sldId id="316" r:id="rId69"/>
    <p:sldId id="317" r:id="rId70"/>
    <p:sldId id="318" r:id="rId71"/>
    <p:sldId id="440" r:id="rId72"/>
    <p:sldId id="441" r:id="rId73"/>
    <p:sldId id="319" r:id="rId74"/>
    <p:sldId id="320" r:id="rId75"/>
    <p:sldId id="322" r:id="rId76"/>
    <p:sldId id="323" r:id="rId77"/>
    <p:sldId id="324" r:id="rId78"/>
    <p:sldId id="325" r:id="rId79"/>
    <p:sldId id="326" r:id="rId80"/>
    <p:sldId id="327" r:id="rId81"/>
    <p:sldId id="328" r:id="rId82"/>
    <p:sldId id="329" r:id="rId83"/>
    <p:sldId id="330" r:id="rId84"/>
    <p:sldId id="331" r:id="rId85"/>
    <p:sldId id="332" r:id="rId86"/>
    <p:sldId id="333" r:id="rId87"/>
    <p:sldId id="334" r:id="rId88"/>
    <p:sldId id="335" r:id="rId89"/>
    <p:sldId id="336" r:id="rId90"/>
    <p:sldId id="337" r:id="rId91"/>
    <p:sldId id="338" r:id="rId92"/>
    <p:sldId id="339" r:id="rId93"/>
    <p:sldId id="340" r:id="rId94"/>
    <p:sldId id="341" r:id="rId95"/>
    <p:sldId id="342" r:id="rId96"/>
    <p:sldId id="442" r:id="rId97"/>
    <p:sldId id="443" r:id="rId98"/>
    <p:sldId id="344" r:id="rId99"/>
    <p:sldId id="345" r:id="rId100"/>
    <p:sldId id="346" r:id="rId101"/>
    <p:sldId id="347" r:id="rId102"/>
    <p:sldId id="348" r:id="rId103"/>
    <p:sldId id="349" r:id="rId104"/>
    <p:sldId id="350" r:id="rId105"/>
    <p:sldId id="351" r:id="rId106"/>
    <p:sldId id="352" r:id="rId107"/>
    <p:sldId id="353" r:id="rId108"/>
    <p:sldId id="354" r:id="rId109"/>
    <p:sldId id="355" r:id="rId110"/>
    <p:sldId id="356" r:id="rId111"/>
    <p:sldId id="357" r:id="rId112"/>
    <p:sldId id="358" r:id="rId113"/>
    <p:sldId id="444" r:id="rId114"/>
    <p:sldId id="445" r:id="rId115"/>
    <p:sldId id="360" r:id="rId116"/>
    <p:sldId id="361" r:id="rId117"/>
    <p:sldId id="362" r:id="rId118"/>
    <p:sldId id="363" r:id="rId119"/>
    <p:sldId id="364" r:id="rId120"/>
    <p:sldId id="365" r:id="rId121"/>
    <p:sldId id="366" r:id="rId122"/>
    <p:sldId id="367" r:id="rId123"/>
    <p:sldId id="368" r:id="rId124"/>
    <p:sldId id="369" r:id="rId125"/>
    <p:sldId id="370" r:id="rId126"/>
    <p:sldId id="371" r:id="rId127"/>
    <p:sldId id="372" r:id="rId128"/>
    <p:sldId id="373" r:id="rId129"/>
    <p:sldId id="374" r:id="rId130"/>
    <p:sldId id="375" r:id="rId131"/>
    <p:sldId id="376" r:id="rId132"/>
    <p:sldId id="377" r:id="rId133"/>
    <p:sldId id="378" r:id="rId134"/>
    <p:sldId id="379" r:id="rId135"/>
    <p:sldId id="446" r:id="rId136"/>
    <p:sldId id="447" r:id="rId137"/>
    <p:sldId id="381" r:id="rId138"/>
    <p:sldId id="382" r:id="rId139"/>
    <p:sldId id="383" r:id="rId140"/>
    <p:sldId id="384" r:id="rId141"/>
    <p:sldId id="385" r:id="rId142"/>
    <p:sldId id="386" r:id="rId143"/>
    <p:sldId id="387" r:id="rId144"/>
    <p:sldId id="388" r:id="rId145"/>
    <p:sldId id="389" r:id="rId146"/>
    <p:sldId id="390" r:id="rId147"/>
    <p:sldId id="391" r:id="rId148"/>
    <p:sldId id="392" r:id="rId149"/>
    <p:sldId id="393" r:id="rId150"/>
    <p:sldId id="394" r:id="rId151"/>
    <p:sldId id="395" r:id="rId152"/>
    <p:sldId id="396" r:id="rId153"/>
    <p:sldId id="397" r:id="rId154"/>
    <p:sldId id="398" r:id="rId155"/>
    <p:sldId id="399" r:id="rId156"/>
    <p:sldId id="400" r:id="rId157"/>
    <p:sldId id="401" r:id="rId158"/>
    <p:sldId id="402" r:id="rId159"/>
    <p:sldId id="403" r:id="rId160"/>
    <p:sldId id="404" r:id="rId161"/>
    <p:sldId id="405" r:id="rId162"/>
    <p:sldId id="406" r:id="rId163"/>
    <p:sldId id="448" r:id="rId164"/>
    <p:sldId id="449" r:id="rId165"/>
    <p:sldId id="408" r:id="rId166"/>
    <p:sldId id="409" r:id="rId167"/>
    <p:sldId id="410" r:id="rId168"/>
    <p:sldId id="411" r:id="rId169"/>
    <p:sldId id="412" r:id="rId170"/>
    <p:sldId id="413" r:id="rId171"/>
    <p:sldId id="414" r:id="rId172"/>
    <p:sldId id="415" r:id="rId173"/>
    <p:sldId id="416" r:id="rId174"/>
    <p:sldId id="417" r:id="rId175"/>
    <p:sldId id="418" r:id="rId176"/>
    <p:sldId id="419" r:id="rId177"/>
    <p:sldId id="420" r:id="rId178"/>
    <p:sldId id="421" r:id="rId179"/>
    <p:sldId id="422" r:id="rId180"/>
    <p:sldId id="423" r:id="rId181"/>
    <p:sldId id="424" r:id="rId182"/>
    <p:sldId id="425" r:id="rId183"/>
    <p:sldId id="426" r:id="rId184"/>
    <p:sldId id="427" r:id="rId185"/>
    <p:sldId id="428" r:id="rId186"/>
    <p:sldId id="450" r:id="rId187"/>
    <p:sldId id="451" r:id="rId18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06" autoAdjust="0"/>
    <p:restoredTop sz="94374" autoAdjust="0"/>
  </p:normalViewPr>
  <p:slideViewPr>
    <p:cSldViewPr snapToGrid="0">
      <p:cViewPr varScale="1">
        <p:scale>
          <a:sx n="69" d="100"/>
          <a:sy n="69" d="100"/>
        </p:scale>
        <p:origin x="792" y="66"/>
      </p:cViewPr>
      <p:guideLst/>
    </p:cSldViewPr>
  </p:slideViewPr>
  <p:outlineViewPr>
    <p:cViewPr>
      <p:scale>
        <a:sx n="33" d="100"/>
        <a:sy n="33" d="100"/>
      </p:scale>
      <p:origin x="0" y="-2416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91"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72" Type="http://schemas.openxmlformats.org/officeDocument/2006/relationships/slide" Target="slides/slide171.xml"/><Relationship Id="rId193"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notesMaster" Target="notesMasters/notesMaster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0" Type="http://schemas.openxmlformats.org/officeDocument/2006/relationships/presProps" Target="pres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s>
</file>

<file path=ppt/diagrams/_rels/data12.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image" Target="../media/image45.jpg"/><Relationship Id="rId1" Type="http://schemas.openxmlformats.org/officeDocument/2006/relationships/image" Target="../media/image44.jpg"/><Relationship Id="rId4" Type="http://schemas.openxmlformats.org/officeDocument/2006/relationships/image" Target="../media/image47.jpg"/></Relationships>
</file>

<file path=ppt/diagrams/_rels/data1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png"/><Relationship Id="rId5" Type="http://schemas.openxmlformats.org/officeDocument/2006/relationships/image" Target="../media/image56.png"/><Relationship Id="rId4" Type="http://schemas.openxmlformats.org/officeDocument/2006/relationships/image" Target="../media/image55.png"/></Relationships>
</file>

<file path=ppt/diagrams/_rels/drawing12.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image" Target="../media/image45.jpg"/><Relationship Id="rId1" Type="http://schemas.openxmlformats.org/officeDocument/2006/relationships/image" Target="../media/image44.jpg"/><Relationship Id="rId4" Type="http://schemas.openxmlformats.org/officeDocument/2006/relationships/image" Target="../media/image47.jpg"/></Relationships>
</file>

<file path=ppt/diagrams/_rels/drawing1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png"/><Relationship Id="rId5" Type="http://schemas.openxmlformats.org/officeDocument/2006/relationships/image" Target="../media/image56.png"/><Relationship Id="rId4" Type="http://schemas.openxmlformats.org/officeDocument/2006/relationships/image" Target="../media/image5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02C48C-38A6-4AA1-A49E-447BB078776A}"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ru-RU"/>
        </a:p>
      </dgm:t>
    </dgm:pt>
    <dgm:pt modelId="{3ED9E617-2E1B-41D7-9D07-3A6E4FFFE99D}">
      <dgm:prSet phldrT="[Текст]"/>
      <dgm:spPr/>
      <dgm:t>
        <a:bodyPr/>
        <a:lstStyle/>
        <a:p>
          <a:r>
            <a:rPr lang="ru-RU" dirty="0" err="1" smtClean="0"/>
            <a:t>Відбір</a:t>
          </a:r>
          <a:r>
            <a:rPr lang="ru-RU" dirty="0" smtClean="0"/>
            <a:t> </a:t>
          </a:r>
          <a:r>
            <a:rPr lang="ru-RU" dirty="0" err="1" smtClean="0"/>
            <a:t>позитивних</a:t>
          </a:r>
          <a:r>
            <a:rPr lang="ru-RU" dirty="0" smtClean="0"/>
            <a:t> </a:t>
          </a:r>
          <a:r>
            <a:rPr lang="ru-RU" dirty="0" err="1" smtClean="0"/>
            <a:t>моментів</a:t>
          </a:r>
          <a:r>
            <a:rPr lang="ru-RU" dirty="0" smtClean="0"/>
            <a:t> в </a:t>
          </a:r>
          <a:r>
            <a:rPr lang="ru-RU" dirty="0" err="1" smtClean="0"/>
            <a:t>організації</a:t>
          </a:r>
          <a:endParaRPr lang="ru-RU" dirty="0"/>
        </a:p>
      </dgm:t>
    </dgm:pt>
    <dgm:pt modelId="{4131998C-1FF5-4636-B5CB-81DF2CA31C05}" type="parTrans" cxnId="{848ED478-0827-4673-8039-21F9B1FD5EF3}">
      <dgm:prSet/>
      <dgm:spPr/>
      <dgm:t>
        <a:bodyPr/>
        <a:lstStyle/>
        <a:p>
          <a:endParaRPr lang="ru-RU"/>
        </a:p>
      </dgm:t>
    </dgm:pt>
    <dgm:pt modelId="{2818425D-BAF9-472A-8D2D-D5FCBC6724AB}" type="sibTrans" cxnId="{848ED478-0827-4673-8039-21F9B1FD5EF3}">
      <dgm:prSet/>
      <dgm:spPr/>
      <dgm:t>
        <a:bodyPr/>
        <a:lstStyle/>
        <a:p>
          <a:endParaRPr lang="ru-RU"/>
        </a:p>
      </dgm:t>
    </dgm:pt>
    <dgm:pt modelId="{36CFF2A9-5063-4478-8C8C-54E02D730692}">
      <dgm:prSet phldrT="[Текст]"/>
      <dgm:spPr/>
      <dgm:t>
        <a:bodyPr/>
        <a:lstStyle/>
        <a:p>
          <a:r>
            <a:rPr lang="ru-RU" dirty="0" err="1" smtClean="0"/>
            <a:t>Збір</a:t>
          </a:r>
          <a:r>
            <a:rPr lang="ru-RU" dirty="0" smtClean="0"/>
            <a:t> </a:t>
          </a:r>
          <a:r>
            <a:rPr lang="ru-RU" dirty="0" err="1" smtClean="0"/>
            <a:t>даних</a:t>
          </a:r>
          <a:r>
            <a:rPr lang="ru-RU" dirty="0" smtClean="0"/>
            <a:t> </a:t>
          </a:r>
          <a:r>
            <a:rPr lang="ru-RU" dirty="0" err="1" smtClean="0"/>
            <a:t>найкращої</a:t>
          </a:r>
          <a:r>
            <a:rPr lang="ru-RU" dirty="0" smtClean="0"/>
            <a:t> практики </a:t>
          </a:r>
          <a:r>
            <a:rPr lang="ru-RU" dirty="0" err="1" smtClean="0"/>
            <a:t>функціонування</a:t>
          </a:r>
          <a:r>
            <a:rPr lang="ru-RU" dirty="0" smtClean="0"/>
            <a:t> </a:t>
          </a:r>
          <a:r>
            <a:rPr lang="ru-RU" dirty="0" err="1" smtClean="0"/>
            <a:t>організації</a:t>
          </a:r>
          <a:r>
            <a:rPr lang="ru-RU" dirty="0" smtClean="0"/>
            <a:t> з </a:t>
          </a:r>
          <a:r>
            <a:rPr lang="ru-RU" dirty="0" err="1" smtClean="0"/>
            <a:t>залученням</a:t>
          </a:r>
          <a:r>
            <a:rPr lang="ru-RU" dirty="0" smtClean="0"/>
            <a:t> </a:t>
          </a:r>
          <a:r>
            <a:rPr lang="ru-RU" dirty="0" err="1" smtClean="0"/>
            <a:t>членів</a:t>
          </a:r>
          <a:r>
            <a:rPr lang="ru-RU" dirty="0" smtClean="0"/>
            <a:t> </a:t>
          </a:r>
          <a:r>
            <a:rPr lang="ru-RU" dirty="0" err="1" smtClean="0"/>
            <a:t>організації</a:t>
          </a:r>
          <a:endParaRPr lang="ru-RU" dirty="0"/>
        </a:p>
      </dgm:t>
    </dgm:pt>
    <dgm:pt modelId="{556F5433-200A-4BD6-B027-B9AF90F25A0C}" type="parTrans" cxnId="{1F9210E9-7922-4A89-AB0F-55BFB46EE1A8}">
      <dgm:prSet/>
      <dgm:spPr/>
      <dgm:t>
        <a:bodyPr/>
        <a:lstStyle/>
        <a:p>
          <a:endParaRPr lang="ru-RU"/>
        </a:p>
      </dgm:t>
    </dgm:pt>
    <dgm:pt modelId="{505B6686-0549-4887-902A-20B4EEF9DB6F}" type="sibTrans" cxnId="{1F9210E9-7922-4A89-AB0F-55BFB46EE1A8}">
      <dgm:prSet/>
      <dgm:spPr/>
      <dgm:t>
        <a:bodyPr/>
        <a:lstStyle/>
        <a:p>
          <a:endParaRPr lang="ru-RU"/>
        </a:p>
      </dgm:t>
    </dgm:pt>
    <dgm:pt modelId="{9355CF42-4895-4DC5-B836-72F0155F0357}">
      <dgm:prSet phldrT="[Текст]"/>
      <dgm:spPr/>
      <dgm:t>
        <a:bodyPr/>
        <a:lstStyle/>
        <a:p>
          <a:r>
            <a:rPr lang="ru-RU" dirty="0" err="1" smtClean="0"/>
            <a:t>Обробка</a:t>
          </a:r>
          <a:r>
            <a:rPr lang="ru-RU" dirty="0" smtClean="0"/>
            <a:t> </a:t>
          </a:r>
          <a:r>
            <a:rPr lang="ru-RU" dirty="0" err="1" smtClean="0"/>
            <a:t>даних</a:t>
          </a:r>
          <a:r>
            <a:rPr lang="ru-RU" dirty="0" smtClean="0"/>
            <a:t> і </a:t>
          </a:r>
          <a:r>
            <a:rPr lang="ru-RU" dirty="0" err="1" smtClean="0"/>
            <a:t>розробка</a:t>
          </a:r>
          <a:r>
            <a:rPr lang="ru-RU" dirty="0" smtClean="0"/>
            <a:t> </a:t>
          </a:r>
          <a:r>
            <a:rPr lang="ru-RU" dirty="0" err="1" smtClean="0"/>
            <a:t>можливих</a:t>
          </a:r>
          <a:r>
            <a:rPr lang="ru-RU" dirty="0" smtClean="0"/>
            <a:t> </a:t>
          </a:r>
          <a:r>
            <a:rPr lang="ru-RU" dirty="0" err="1" smtClean="0"/>
            <a:t>пропозицій</a:t>
          </a:r>
          <a:endParaRPr lang="ru-RU" dirty="0"/>
        </a:p>
      </dgm:t>
    </dgm:pt>
    <dgm:pt modelId="{FD641457-4D6E-4423-B27E-0FC6E1884EBD}" type="parTrans" cxnId="{EBD88286-15DF-42A8-8942-8C1286FCE68B}">
      <dgm:prSet/>
      <dgm:spPr/>
      <dgm:t>
        <a:bodyPr/>
        <a:lstStyle/>
        <a:p>
          <a:endParaRPr lang="ru-RU"/>
        </a:p>
      </dgm:t>
    </dgm:pt>
    <dgm:pt modelId="{23681ABA-A681-4510-AEDA-8FCECE0904FA}" type="sibTrans" cxnId="{EBD88286-15DF-42A8-8942-8C1286FCE68B}">
      <dgm:prSet/>
      <dgm:spPr/>
      <dgm:t>
        <a:bodyPr/>
        <a:lstStyle/>
        <a:p>
          <a:endParaRPr lang="ru-RU"/>
        </a:p>
      </dgm:t>
    </dgm:pt>
    <dgm:pt modelId="{31E22B46-7E2D-4287-BDEE-9EFC9D65AAEC}">
      <dgm:prSet phldrT="[Текст]"/>
      <dgm:spPr/>
      <dgm:t>
        <a:bodyPr/>
        <a:lstStyle/>
        <a:p>
          <a:r>
            <a:rPr lang="ru-RU" dirty="0" err="1" smtClean="0"/>
            <a:t>Розробка</a:t>
          </a:r>
          <a:r>
            <a:rPr lang="ru-RU" dirty="0" smtClean="0"/>
            <a:t> </a:t>
          </a:r>
          <a:r>
            <a:rPr lang="ru-RU" dirty="0" err="1" smtClean="0"/>
            <a:t>майбутнього</a:t>
          </a:r>
          <a:r>
            <a:rPr lang="ru-RU" dirty="0" smtClean="0"/>
            <a:t> </a:t>
          </a:r>
          <a:r>
            <a:rPr lang="ru-RU" dirty="0" err="1" smtClean="0"/>
            <a:t>положення</a:t>
          </a:r>
          <a:r>
            <a:rPr lang="ru-RU" dirty="0" smtClean="0"/>
            <a:t> </a:t>
          </a:r>
          <a:r>
            <a:rPr lang="ru-RU" dirty="0" err="1" smtClean="0"/>
            <a:t>організації</a:t>
          </a:r>
          <a:r>
            <a:rPr lang="ru-RU" dirty="0" smtClean="0"/>
            <a:t> з </a:t>
          </a:r>
          <a:r>
            <a:rPr lang="ru-RU" dirty="0" err="1" smtClean="0"/>
            <a:t>залученням</a:t>
          </a:r>
          <a:r>
            <a:rPr lang="ru-RU" dirty="0" smtClean="0"/>
            <a:t> </a:t>
          </a:r>
          <a:r>
            <a:rPr lang="ru-RU" dirty="0" err="1" smtClean="0"/>
            <a:t>членів</a:t>
          </a:r>
          <a:r>
            <a:rPr lang="ru-RU" dirty="0" smtClean="0"/>
            <a:t> </a:t>
          </a:r>
          <a:r>
            <a:rPr lang="ru-RU" dirty="0" err="1" smtClean="0"/>
            <a:t>організації</a:t>
          </a:r>
          <a:endParaRPr lang="ru-RU" dirty="0"/>
        </a:p>
      </dgm:t>
    </dgm:pt>
    <dgm:pt modelId="{D0681685-6C34-4F27-B9E4-EBA10FC55FB0}" type="parTrans" cxnId="{02E2192D-D527-4947-9F34-1934055D6043}">
      <dgm:prSet/>
      <dgm:spPr/>
      <dgm:t>
        <a:bodyPr/>
        <a:lstStyle/>
        <a:p>
          <a:endParaRPr lang="ru-RU"/>
        </a:p>
      </dgm:t>
    </dgm:pt>
    <dgm:pt modelId="{EAAF2C12-3A0B-4624-B4BD-D7A0516FC130}" type="sibTrans" cxnId="{02E2192D-D527-4947-9F34-1934055D6043}">
      <dgm:prSet/>
      <dgm:spPr/>
      <dgm:t>
        <a:bodyPr/>
        <a:lstStyle/>
        <a:p>
          <a:endParaRPr lang="ru-RU"/>
        </a:p>
      </dgm:t>
    </dgm:pt>
    <dgm:pt modelId="{8AAFCE4F-728A-42FD-9AB7-F1266A1DFF8A}">
      <dgm:prSet phldrT="[Текст]"/>
      <dgm:spPr/>
      <dgm:t>
        <a:bodyPr/>
        <a:lstStyle/>
        <a:p>
          <a:r>
            <a:rPr lang="ru-RU" dirty="0" err="1" smtClean="0"/>
            <a:t>Розробка</a:t>
          </a:r>
          <a:r>
            <a:rPr lang="ru-RU" dirty="0" smtClean="0"/>
            <a:t> плану </a:t>
          </a:r>
          <a:r>
            <a:rPr lang="ru-RU" dirty="0" err="1" smtClean="0"/>
            <a:t>дій</a:t>
          </a:r>
          <a:endParaRPr lang="ru-RU" dirty="0"/>
        </a:p>
      </dgm:t>
    </dgm:pt>
    <dgm:pt modelId="{62F46C84-80AA-4D42-8765-95390DBB1BA8}" type="parTrans" cxnId="{356379E8-5208-4779-B0BC-11A76862C545}">
      <dgm:prSet/>
      <dgm:spPr/>
      <dgm:t>
        <a:bodyPr/>
        <a:lstStyle/>
        <a:p>
          <a:endParaRPr lang="ru-RU"/>
        </a:p>
      </dgm:t>
    </dgm:pt>
    <dgm:pt modelId="{599A9AD4-862E-4BC5-8D00-DEB6736498F6}" type="sibTrans" cxnId="{356379E8-5208-4779-B0BC-11A76862C545}">
      <dgm:prSet/>
      <dgm:spPr/>
      <dgm:t>
        <a:bodyPr/>
        <a:lstStyle/>
        <a:p>
          <a:endParaRPr lang="ru-RU"/>
        </a:p>
      </dgm:t>
    </dgm:pt>
    <dgm:pt modelId="{5217F933-4962-406B-A9E7-84735191AF20}">
      <dgm:prSet phldrT="[Текст]"/>
      <dgm:spPr/>
      <dgm:t>
        <a:bodyPr/>
        <a:lstStyle/>
        <a:p>
          <a:r>
            <a:rPr lang="ru-RU" dirty="0" err="1" smtClean="0"/>
            <a:t>Оцінка</a:t>
          </a:r>
          <a:r>
            <a:rPr lang="ru-RU" dirty="0" smtClean="0"/>
            <a:t> результату</a:t>
          </a:r>
          <a:endParaRPr lang="ru-RU" dirty="0"/>
        </a:p>
      </dgm:t>
    </dgm:pt>
    <dgm:pt modelId="{339BC98C-92A1-41C3-A00D-62A2EF107485}" type="parTrans" cxnId="{349D3F23-D7A8-4629-8C4E-508C93B7722E}">
      <dgm:prSet/>
      <dgm:spPr/>
      <dgm:t>
        <a:bodyPr/>
        <a:lstStyle/>
        <a:p>
          <a:endParaRPr lang="ru-RU"/>
        </a:p>
      </dgm:t>
    </dgm:pt>
    <dgm:pt modelId="{75C2A167-1FEB-4430-8A53-FB2FCE5F289E}" type="sibTrans" cxnId="{349D3F23-D7A8-4629-8C4E-508C93B7722E}">
      <dgm:prSet/>
      <dgm:spPr/>
      <dgm:t>
        <a:bodyPr/>
        <a:lstStyle/>
        <a:p>
          <a:endParaRPr lang="ru-RU"/>
        </a:p>
      </dgm:t>
    </dgm:pt>
    <dgm:pt modelId="{D0EDB98E-C9DE-4067-9E70-64D3A56818DB}" type="pres">
      <dgm:prSet presAssocID="{8602C48C-38A6-4AA1-A49E-447BB078776A}" presName="diagram" presStyleCnt="0">
        <dgm:presLayoutVars>
          <dgm:dir/>
          <dgm:resizeHandles val="exact"/>
        </dgm:presLayoutVars>
      </dgm:prSet>
      <dgm:spPr/>
      <dgm:t>
        <a:bodyPr/>
        <a:lstStyle/>
        <a:p>
          <a:endParaRPr lang="ru-RU"/>
        </a:p>
      </dgm:t>
    </dgm:pt>
    <dgm:pt modelId="{AA92CE64-32E5-4BF9-8272-9BDE6F6DC006}" type="pres">
      <dgm:prSet presAssocID="{3ED9E617-2E1B-41D7-9D07-3A6E4FFFE99D}" presName="node" presStyleLbl="node1" presStyleIdx="0" presStyleCnt="6">
        <dgm:presLayoutVars>
          <dgm:bulletEnabled val="1"/>
        </dgm:presLayoutVars>
      </dgm:prSet>
      <dgm:spPr/>
      <dgm:t>
        <a:bodyPr/>
        <a:lstStyle/>
        <a:p>
          <a:endParaRPr lang="ru-RU"/>
        </a:p>
      </dgm:t>
    </dgm:pt>
    <dgm:pt modelId="{8369BDC7-2EE0-4600-9EA5-DCF604F302B6}" type="pres">
      <dgm:prSet presAssocID="{2818425D-BAF9-472A-8D2D-D5FCBC6724AB}" presName="sibTrans" presStyleLbl="sibTrans2D1" presStyleIdx="0" presStyleCnt="5"/>
      <dgm:spPr/>
      <dgm:t>
        <a:bodyPr/>
        <a:lstStyle/>
        <a:p>
          <a:endParaRPr lang="ru-RU"/>
        </a:p>
      </dgm:t>
    </dgm:pt>
    <dgm:pt modelId="{727D3E86-78A5-4E78-AFB7-322A4D6E9839}" type="pres">
      <dgm:prSet presAssocID="{2818425D-BAF9-472A-8D2D-D5FCBC6724AB}" presName="connectorText" presStyleLbl="sibTrans2D1" presStyleIdx="0" presStyleCnt="5"/>
      <dgm:spPr/>
      <dgm:t>
        <a:bodyPr/>
        <a:lstStyle/>
        <a:p>
          <a:endParaRPr lang="ru-RU"/>
        </a:p>
      </dgm:t>
    </dgm:pt>
    <dgm:pt modelId="{21271801-C904-4866-8AEE-B69037774FF0}" type="pres">
      <dgm:prSet presAssocID="{36CFF2A9-5063-4478-8C8C-54E02D730692}" presName="node" presStyleLbl="node1" presStyleIdx="1" presStyleCnt="6">
        <dgm:presLayoutVars>
          <dgm:bulletEnabled val="1"/>
        </dgm:presLayoutVars>
      </dgm:prSet>
      <dgm:spPr/>
      <dgm:t>
        <a:bodyPr/>
        <a:lstStyle/>
        <a:p>
          <a:endParaRPr lang="ru-RU"/>
        </a:p>
      </dgm:t>
    </dgm:pt>
    <dgm:pt modelId="{E3B0A2E3-3433-4BF7-A454-99B5C4EB24B8}" type="pres">
      <dgm:prSet presAssocID="{505B6686-0549-4887-902A-20B4EEF9DB6F}" presName="sibTrans" presStyleLbl="sibTrans2D1" presStyleIdx="1" presStyleCnt="5"/>
      <dgm:spPr/>
      <dgm:t>
        <a:bodyPr/>
        <a:lstStyle/>
        <a:p>
          <a:endParaRPr lang="ru-RU"/>
        </a:p>
      </dgm:t>
    </dgm:pt>
    <dgm:pt modelId="{E5646205-F4B6-4CCC-A745-D2DCC73CA7F1}" type="pres">
      <dgm:prSet presAssocID="{505B6686-0549-4887-902A-20B4EEF9DB6F}" presName="connectorText" presStyleLbl="sibTrans2D1" presStyleIdx="1" presStyleCnt="5"/>
      <dgm:spPr/>
      <dgm:t>
        <a:bodyPr/>
        <a:lstStyle/>
        <a:p>
          <a:endParaRPr lang="ru-RU"/>
        </a:p>
      </dgm:t>
    </dgm:pt>
    <dgm:pt modelId="{22AE50A1-EE30-4499-B9AF-AFC3C8CA48C7}" type="pres">
      <dgm:prSet presAssocID="{9355CF42-4895-4DC5-B836-72F0155F0357}" presName="node" presStyleLbl="node1" presStyleIdx="2" presStyleCnt="6">
        <dgm:presLayoutVars>
          <dgm:bulletEnabled val="1"/>
        </dgm:presLayoutVars>
      </dgm:prSet>
      <dgm:spPr/>
      <dgm:t>
        <a:bodyPr/>
        <a:lstStyle/>
        <a:p>
          <a:endParaRPr lang="ru-RU"/>
        </a:p>
      </dgm:t>
    </dgm:pt>
    <dgm:pt modelId="{34677ADC-E0CA-44B5-8890-98FD92BB2889}" type="pres">
      <dgm:prSet presAssocID="{23681ABA-A681-4510-AEDA-8FCECE0904FA}" presName="sibTrans" presStyleLbl="sibTrans2D1" presStyleIdx="2" presStyleCnt="5"/>
      <dgm:spPr/>
      <dgm:t>
        <a:bodyPr/>
        <a:lstStyle/>
        <a:p>
          <a:endParaRPr lang="ru-RU"/>
        </a:p>
      </dgm:t>
    </dgm:pt>
    <dgm:pt modelId="{254D7F47-7E15-4612-B2C8-34D408755A41}" type="pres">
      <dgm:prSet presAssocID="{23681ABA-A681-4510-AEDA-8FCECE0904FA}" presName="connectorText" presStyleLbl="sibTrans2D1" presStyleIdx="2" presStyleCnt="5"/>
      <dgm:spPr/>
      <dgm:t>
        <a:bodyPr/>
        <a:lstStyle/>
        <a:p>
          <a:endParaRPr lang="ru-RU"/>
        </a:p>
      </dgm:t>
    </dgm:pt>
    <dgm:pt modelId="{52CAED8A-6011-4D1D-AFE5-94622A8A9F33}" type="pres">
      <dgm:prSet presAssocID="{31E22B46-7E2D-4287-BDEE-9EFC9D65AAEC}" presName="node" presStyleLbl="node1" presStyleIdx="3" presStyleCnt="6">
        <dgm:presLayoutVars>
          <dgm:bulletEnabled val="1"/>
        </dgm:presLayoutVars>
      </dgm:prSet>
      <dgm:spPr/>
      <dgm:t>
        <a:bodyPr/>
        <a:lstStyle/>
        <a:p>
          <a:endParaRPr lang="ru-RU"/>
        </a:p>
      </dgm:t>
    </dgm:pt>
    <dgm:pt modelId="{508F307E-9960-4094-A7DC-A3373EEDC1F6}" type="pres">
      <dgm:prSet presAssocID="{EAAF2C12-3A0B-4624-B4BD-D7A0516FC130}" presName="sibTrans" presStyleLbl="sibTrans2D1" presStyleIdx="3" presStyleCnt="5"/>
      <dgm:spPr/>
      <dgm:t>
        <a:bodyPr/>
        <a:lstStyle/>
        <a:p>
          <a:endParaRPr lang="ru-RU"/>
        </a:p>
      </dgm:t>
    </dgm:pt>
    <dgm:pt modelId="{CF5E4A3B-53FD-4C1D-A5EE-B69229B4BB52}" type="pres">
      <dgm:prSet presAssocID="{EAAF2C12-3A0B-4624-B4BD-D7A0516FC130}" presName="connectorText" presStyleLbl="sibTrans2D1" presStyleIdx="3" presStyleCnt="5"/>
      <dgm:spPr/>
      <dgm:t>
        <a:bodyPr/>
        <a:lstStyle/>
        <a:p>
          <a:endParaRPr lang="ru-RU"/>
        </a:p>
      </dgm:t>
    </dgm:pt>
    <dgm:pt modelId="{A5F234BD-9608-4AA1-9E48-27660C550DB9}" type="pres">
      <dgm:prSet presAssocID="{8AAFCE4F-728A-42FD-9AB7-F1266A1DFF8A}" presName="node" presStyleLbl="node1" presStyleIdx="4" presStyleCnt="6">
        <dgm:presLayoutVars>
          <dgm:bulletEnabled val="1"/>
        </dgm:presLayoutVars>
      </dgm:prSet>
      <dgm:spPr/>
      <dgm:t>
        <a:bodyPr/>
        <a:lstStyle/>
        <a:p>
          <a:endParaRPr lang="ru-RU"/>
        </a:p>
      </dgm:t>
    </dgm:pt>
    <dgm:pt modelId="{184FC965-E998-4DCD-90C7-813BA1AEA6BE}" type="pres">
      <dgm:prSet presAssocID="{599A9AD4-862E-4BC5-8D00-DEB6736498F6}" presName="sibTrans" presStyleLbl="sibTrans2D1" presStyleIdx="4" presStyleCnt="5"/>
      <dgm:spPr/>
      <dgm:t>
        <a:bodyPr/>
        <a:lstStyle/>
        <a:p>
          <a:endParaRPr lang="ru-RU"/>
        </a:p>
      </dgm:t>
    </dgm:pt>
    <dgm:pt modelId="{65B8AB0F-C5C0-4E34-A8BE-566641ED6C6D}" type="pres">
      <dgm:prSet presAssocID="{599A9AD4-862E-4BC5-8D00-DEB6736498F6}" presName="connectorText" presStyleLbl="sibTrans2D1" presStyleIdx="4" presStyleCnt="5"/>
      <dgm:spPr/>
      <dgm:t>
        <a:bodyPr/>
        <a:lstStyle/>
        <a:p>
          <a:endParaRPr lang="ru-RU"/>
        </a:p>
      </dgm:t>
    </dgm:pt>
    <dgm:pt modelId="{9189D28E-831A-4209-B1E6-DB85C959BD46}" type="pres">
      <dgm:prSet presAssocID="{5217F933-4962-406B-A9E7-84735191AF20}" presName="node" presStyleLbl="node1" presStyleIdx="5" presStyleCnt="6">
        <dgm:presLayoutVars>
          <dgm:bulletEnabled val="1"/>
        </dgm:presLayoutVars>
      </dgm:prSet>
      <dgm:spPr/>
      <dgm:t>
        <a:bodyPr/>
        <a:lstStyle/>
        <a:p>
          <a:endParaRPr lang="ru-RU"/>
        </a:p>
      </dgm:t>
    </dgm:pt>
  </dgm:ptLst>
  <dgm:cxnLst>
    <dgm:cxn modelId="{CFF6CCD1-8C64-4651-97B9-99CD8F60AB86}" type="presOf" srcId="{2818425D-BAF9-472A-8D2D-D5FCBC6724AB}" destId="{727D3E86-78A5-4E78-AFB7-322A4D6E9839}" srcOrd="1" destOrd="0" presId="urn:microsoft.com/office/officeart/2005/8/layout/process5"/>
    <dgm:cxn modelId="{E70A261E-4EEF-4391-BCBB-E413C4CA853E}" type="presOf" srcId="{3ED9E617-2E1B-41D7-9D07-3A6E4FFFE99D}" destId="{AA92CE64-32E5-4BF9-8272-9BDE6F6DC006}" srcOrd="0" destOrd="0" presId="urn:microsoft.com/office/officeart/2005/8/layout/process5"/>
    <dgm:cxn modelId="{DECFDA11-0FB5-431E-9400-302469B615AF}" type="presOf" srcId="{9355CF42-4895-4DC5-B836-72F0155F0357}" destId="{22AE50A1-EE30-4499-B9AF-AFC3C8CA48C7}" srcOrd="0" destOrd="0" presId="urn:microsoft.com/office/officeart/2005/8/layout/process5"/>
    <dgm:cxn modelId="{356379E8-5208-4779-B0BC-11A76862C545}" srcId="{8602C48C-38A6-4AA1-A49E-447BB078776A}" destId="{8AAFCE4F-728A-42FD-9AB7-F1266A1DFF8A}" srcOrd="4" destOrd="0" parTransId="{62F46C84-80AA-4D42-8765-95390DBB1BA8}" sibTransId="{599A9AD4-862E-4BC5-8D00-DEB6736498F6}"/>
    <dgm:cxn modelId="{F138A8A0-9A9F-46C9-80D0-09F66B9C32CA}" type="presOf" srcId="{599A9AD4-862E-4BC5-8D00-DEB6736498F6}" destId="{65B8AB0F-C5C0-4E34-A8BE-566641ED6C6D}" srcOrd="1" destOrd="0" presId="urn:microsoft.com/office/officeart/2005/8/layout/process5"/>
    <dgm:cxn modelId="{EBD88286-15DF-42A8-8942-8C1286FCE68B}" srcId="{8602C48C-38A6-4AA1-A49E-447BB078776A}" destId="{9355CF42-4895-4DC5-B836-72F0155F0357}" srcOrd="2" destOrd="0" parTransId="{FD641457-4D6E-4423-B27E-0FC6E1884EBD}" sibTransId="{23681ABA-A681-4510-AEDA-8FCECE0904FA}"/>
    <dgm:cxn modelId="{5E355EDA-8CF6-4DA5-8BD4-27269E3499F4}" type="presOf" srcId="{36CFF2A9-5063-4478-8C8C-54E02D730692}" destId="{21271801-C904-4866-8AEE-B69037774FF0}" srcOrd="0" destOrd="0" presId="urn:microsoft.com/office/officeart/2005/8/layout/process5"/>
    <dgm:cxn modelId="{8A0E2C83-FDF1-4439-B041-02100189534B}" type="presOf" srcId="{5217F933-4962-406B-A9E7-84735191AF20}" destId="{9189D28E-831A-4209-B1E6-DB85C959BD46}" srcOrd="0" destOrd="0" presId="urn:microsoft.com/office/officeart/2005/8/layout/process5"/>
    <dgm:cxn modelId="{5D64D4F5-922B-4923-B0BC-ADC46474010A}" type="presOf" srcId="{8AAFCE4F-728A-42FD-9AB7-F1266A1DFF8A}" destId="{A5F234BD-9608-4AA1-9E48-27660C550DB9}" srcOrd="0" destOrd="0" presId="urn:microsoft.com/office/officeart/2005/8/layout/process5"/>
    <dgm:cxn modelId="{9A73A4F7-A4D1-46CC-9E24-43B0F2D8D471}" type="presOf" srcId="{23681ABA-A681-4510-AEDA-8FCECE0904FA}" destId="{34677ADC-E0CA-44B5-8890-98FD92BB2889}" srcOrd="0" destOrd="0" presId="urn:microsoft.com/office/officeart/2005/8/layout/process5"/>
    <dgm:cxn modelId="{1F9210E9-7922-4A89-AB0F-55BFB46EE1A8}" srcId="{8602C48C-38A6-4AA1-A49E-447BB078776A}" destId="{36CFF2A9-5063-4478-8C8C-54E02D730692}" srcOrd="1" destOrd="0" parTransId="{556F5433-200A-4BD6-B027-B9AF90F25A0C}" sibTransId="{505B6686-0549-4887-902A-20B4EEF9DB6F}"/>
    <dgm:cxn modelId="{DBEE47A1-DD1B-4D61-8435-D7FB01F5A50D}" type="presOf" srcId="{31E22B46-7E2D-4287-BDEE-9EFC9D65AAEC}" destId="{52CAED8A-6011-4D1D-AFE5-94622A8A9F33}" srcOrd="0" destOrd="0" presId="urn:microsoft.com/office/officeart/2005/8/layout/process5"/>
    <dgm:cxn modelId="{32F67CE4-F40A-40A6-B3A6-1D508DF541CC}" type="presOf" srcId="{2818425D-BAF9-472A-8D2D-D5FCBC6724AB}" destId="{8369BDC7-2EE0-4600-9EA5-DCF604F302B6}" srcOrd="0" destOrd="0" presId="urn:microsoft.com/office/officeart/2005/8/layout/process5"/>
    <dgm:cxn modelId="{BAF71C3B-8349-478E-9172-668272101205}" type="presOf" srcId="{EAAF2C12-3A0B-4624-B4BD-D7A0516FC130}" destId="{508F307E-9960-4094-A7DC-A3373EEDC1F6}" srcOrd="0" destOrd="0" presId="urn:microsoft.com/office/officeart/2005/8/layout/process5"/>
    <dgm:cxn modelId="{02E2192D-D527-4947-9F34-1934055D6043}" srcId="{8602C48C-38A6-4AA1-A49E-447BB078776A}" destId="{31E22B46-7E2D-4287-BDEE-9EFC9D65AAEC}" srcOrd="3" destOrd="0" parTransId="{D0681685-6C34-4F27-B9E4-EBA10FC55FB0}" sibTransId="{EAAF2C12-3A0B-4624-B4BD-D7A0516FC130}"/>
    <dgm:cxn modelId="{830A7250-4217-4C6B-BF7C-820C35841E07}" type="presOf" srcId="{505B6686-0549-4887-902A-20B4EEF9DB6F}" destId="{E3B0A2E3-3433-4BF7-A454-99B5C4EB24B8}" srcOrd="0" destOrd="0" presId="urn:microsoft.com/office/officeart/2005/8/layout/process5"/>
    <dgm:cxn modelId="{30759F35-3232-4F4C-AB60-DB967371A20D}" type="presOf" srcId="{8602C48C-38A6-4AA1-A49E-447BB078776A}" destId="{D0EDB98E-C9DE-4067-9E70-64D3A56818DB}" srcOrd="0" destOrd="0" presId="urn:microsoft.com/office/officeart/2005/8/layout/process5"/>
    <dgm:cxn modelId="{848ED478-0827-4673-8039-21F9B1FD5EF3}" srcId="{8602C48C-38A6-4AA1-A49E-447BB078776A}" destId="{3ED9E617-2E1B-41D7-9D07-3A6E4FFFE99D}" srcOrd="0" destOrd="0" parTransId="{4131998C-1FF5-4636-B5CB-81DF2CA31C05}" sibTransId="{2818425D-BAF9-472A-8D2D-D5FCBC6724AB}"/>
    <dgm:cxn modelId="{349D3F23-D7A8-4629-8C4E-508C93B7722E}" srcId="{8602C48C-38A6-4AA1-A49E-447BB078776A}" destId="{5217F933-4962-406B-A9E7-84735191AF20}" srcOrd="5" destOrd="0" parTransId="{339BC98C-92A1-41C3-A00D-62A2EF107485}" sibTransId="{75C2A167-1FEB-4430-8A53-FB2FCE5F289E}"/>
    <dgm:cxn modelId="{3A4DE528-8063-4530-80BE-2FF969A2E168}" type="presOf" srcId="{505B6686-0549-4887-902A-20B4EEF9DB6F}" destId="{E5646205-F4B6-4CCC-A745-D2DCC73CA7F1}" srcOrd="1" destOrd="0" presId="urn:microsoft.com/office/officeart/2005/8/layout/process5"/>
    <dgm:cxn modelId="{3593DF01-FF14-4F27-A7F5-4622EED08503}" type="presOf" srcId="{23681ABA-A681-4510-AEDA-8FCECE0904FA}" destId="{254D7F47-7E15-4612-B2C8-34D408755A41}" srcOrd="1" destOrd="0" presId="urn:microsoft.com/office/officeart/2005/8/layout/process5"/>
    <dgm:cxn modelId="{C81DACF8-FBE7-4D3F-92B7-48D509021A07}" type="presOf" srcId="{599A9AD4-862E-4BC5-8D00-DEB6736498F6}" destId="{184FC965-E998-4DCD-90C7-813BA1AEA6BE}" srcOrd="0" destOrd="0" presId="urn:microsoft.com/office/officeart/2005/8/layout/process5"/>
    <dgm:cxn modelId="{739B21EB-08FF-44F1-A7DA-0411C6E35518}" type="presOf" srcId="{EAAF2C12-3A0B-4624-B4BD-D7A0516FC130}" destId="{CF5E4A3B-53FD-4C1D-A5EE-B69229B4BB52}" srcOrd="1" destOrd="0" presId="urn:microsoft.com/office/officeart/2005/8/layout/process5"/>
    <dgm:cxn modelId="{322EDB24-1A63-40B9-863C-949A0B5ECF73}" type="presParOf" srcId="{D0EDB98E-C9DE-4067-9E70-64D3A56818DB}" destId="{AA92CE64-32E5-4BF9-8272-9BDE6F6DC006}" srcOrd="0" destOrd="0" presId="urn:microsoft.com/office/officeart/2005/8/layout/process5"/>
    <dgm:cxn modelId="{A5E82A63-303C-4B6A-8501-2395DBE0126A}" type="presParOf" srcId="{D0EDB98E-C9DE-4067-9E70-64D3A56818DB}" destId="{8369BDC7-2EE0-4600-9EA5-DCF604F302B6}" srcOrd="1" destOrd="0" presId="urn:microsoft.com/office/officeart/2005/8/layout/process5"/>
    <dgm:cxn modelId="{B896B438-B8DF-4537-9A77-18D37DFAB20F}" type="presParOf" srcId="{8369BDC7-2EE0-4600-9EA5-DCF604F302B6}" destId="{727D3E86-78A5-4E78-AFB7-322A4D6E9839}" srcOrd="0" destOrd="0" presId="urn:microsoft.com/office/officeart/2005/8/layout/process5"/>
    <dgm:cxn modelId="{22F1AAEE-3909-443E-B92B-AB9B2ACC3CFA}" type="presParOf" srcId="{D0EDB98E-C9DE-4067-9E70-64D3A56818DB}" destId="{21271801-C904-4866-8AEE-B69037774FF0}" srcOrd="2" destOrd="0" presId="urn:microsoft.com/office/officeart/2005/8/layout/process5"/>
    <dgm:cxn modelId="{1A73DDA4-939B-4BD1-912D-7501CA4DB72F}" type="presParOf" srcId="{D0EDB98E-C9DE-4067-9E70-64D3A56818DB}" destId="{E3B0A2E3-3433-4BF7-A454-99B5C4EB24B8}" srcOrd="3" destOrd="0" presId="urn:microsoft.com/office/officeart/2005/8/layout/process5"/>
    <dgm:cxn modelId="{E925AC9B-A7F5-49A4-8877-C53439C003EB}" type="presParOf" srcId="{E3B0A2E3-3433-4BF7-A454-99B5C4EB24B8}" destId="{E5646205-F4B6-4CCC-A745-D2DCC73CA7F1}" srcOrd="0" destOrd="0" presId="urn:microsoft.com/office/officeart/2005/8/layout/process5"/>
    <dgm:cxn modelId="{22FA557D-B9F2-4A6A-AA31-4BF29FD0320F}" type="presParOf" srcId="{D0EDB98E-C9DE-4067-9E70-64D3A56818DB}" destId="{22AE50A1-EE30-4499-B9AF-AFC3C8CA48C7}" srcOrd="4" destOrd="0" presId="urn:microsoft.com/office/officeart/2005/8/layout/process5"/>
    <dgm:cxn modelId="{063C1346-18EE-4EB0-97EF-5D2E4DA90B63}" type="presParOf" srcId="{D0EDB98E-C9DE-4067-9E70-64D3A56818DB}" destId="{34677ADC-E0CA-44B5-8890-98FD92BB2889}" srcOrd="5" destOrd="0" presId="urn:microsoft.com/office/officeart/2005/8/layout/process5"/>
    <dgm:cxn modelId="{EA3B8969-F333-4A61-92C6-0E9395A97AFB}" type="presParOf" srcId="{34677ADC-E0CA-44B5-8890-98FD92BB2889}" destId="{254D7F47-7E15-4612-B2C8-34D408755A41}" srcOrd="0" destOrd="0" presId="urn:microsoft.com/office/officeart/2005/8/layout/process5"/>
    <dgm:cxn modelId="{E8C33E74-26F7-4688-B915-12FC0425BF51}" type="presParOf" srcId="{D0EDB98E-C9DE-4067-9E70-64D3A56818DB}" destId="{52CAED8A-6011-4D1D-AFE5-94622A8A9F33}" srcOrd="6" destOrd="0" presId="urn:microsoft.com/office/officeart/2005/8/layout/process5"/>
    <dgm:cxn modelId="{9BFB8938-B9EB-47AE-B2B3-3AB57AEC3E6F}" type="presParOf" srcId="{D0EDB98E-C9DE-4067-9E70-64D3A56818DB}" destId="{508F307E-9960-4094-A7DC-A3373EEDC1F6}" srcOrd="7" destOrd="0" presId="urn:microsoft.com/office/officeart/2005/8/layout/process5"/>
    <dgm:cxn modelId="{C8081836-4BE9-4948-BC67-F71E00D2A47D}" type="presParOf" srcId="{508F307E-9960-4094-A7DC-A3373EEDC1F6}" destId="{CF5E4A3B-53FD-4C1D-A5EE-B69229B4BB52}" srcOrd="0" destOrd="0" presId="urn:microsoft.com/office/officeart/2005/8/layout/process5"/>
    <dgm:cxn modelId="{3E4D7BC1-9D47-4177-A050-4E965B7C5B0B}" type="presParOf" srcId="{D0EDB98E-C9DE-4067-9E70-64D3A56818DB}" destId="{A5F234BD-9608-4AA1-9E48-27660C550DB9}" srcOrd="8" destOrd="0" presId="urn:microsoft.com/office/officeart/2005/8/layout/process5"/>
    <dgm:cxn modelId="{DCB8E5DD-03F8-4E2B-A3DF-1DDFDA121D5B}" type="presParOf" srcId="{D0EDB98E-C9DE-4067-9E70-64D3A56818DB}" destId="{184FC965-E998-4DCD-90C7-813BA1AEA6BE}" srcOrd="9" destOrd="0" presId="urn:microsoft.com/office/officeart/2005/8/layout/process5"/>
    <dgm:cxn modelId="{98255F43-5D13-4EB5-84B1-AD3B5A449541}" type="presParOf" srcId="{184FC965-E998-4DCD-90C7-813BA1AEA6BE}" destId="{65B8AB0F-C5C0-4E34-A8BE-566641ED6C6D}" srcOrd="0" destOrd="0" presId="urn:microsoft.com/office/officeart/2005/8/layout/process5"/>
    <dgm:cxn modelId="{7DAA751E-8112-4765-9A54-7ECE62A06106}" type="presParOf" srcId="{D0EDB98E-C9DE-4067-9E70-64D3A56818DB}" destId="{9189D28E-831A-4209-B1E6-DB85C959BD46}"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ABA9E42-6495-4FA8-9E95-0050FFAE60AF}" type="doc">
      <dgm:prSet loTypeId="urn:microsoft.com/office/officeart/2009/3/layout/IncreasingArrowsProcess" loCatId="process" qsTypeId="urn:microsoft.com/office/officeart/2005/8/quickstyle/simple1" qsCatId="simple" csTypeId="urn:microsoft.com/office/officeart/2005/8/colors/colorful1#3" csCatId="colorful" phldr="1"/>
      <dgm:spPr/>
      <dgm:t>
        <a:bodyPr/>
        <a:lstStyle/>
        <a:p>
          <a:endParaRPr lang="ru-RU"/>
        </a:p>
      </dgm:t>
    </dgm:pt>
    <dgm:pt modelId="{EAA213E9-7B7C-4453-9365-1A17FC814C59}">
      <dgm:prSet/>
      <dgm:spPr/>
      <dgm:t>
        <a:bodyPr/>
        <a:lstStyle/>
        <a:p>
          <a:pPr rtl="0"/>
          <a:r>
            <a:rPr lang="ru-RU" dirty="0" err="1" smtClean="0"/>
            <a:t>Застій</a:t>
          </a:r>
          <a:endParaRPr lang="ru-RU" dirty="0"/>
        </a:p>
      </dgm:t>
    </dgm:pt>
    <dgm:pt modelId="{10520714-8CFB-490B-8E2C-48AF3578F19C}" type="parTrans" cxnId="{BAACC6B2-B85D-4C02-84FF-5AAF3826D8C1}">
      <dgm:prSet/>
      <dgm:spPr/>
      <dgm:t>
        <a:bodyPr/>
        <a:lstStyle/>
        <a:p>
          <a:endParaRPr lang="ru-RU"/>
        </a:p>
      </dgm:t>
    </dgm:pt>
    <dgm:pt modelId="{301D5BC3-A13D-4AC8-8689-A3F32DA79630}" type="sibTrans" cxnId="{BAACC6B2-B85D-4C02-84FF-5AAF3826D8C1}">
      <dgm:prSet/>
      <dgm:spPr/>
      <dgm:t>
        <a:bodyPr/>
        <a:lstStyle/>
        <a:p>
          <a:endParaRPr lang="ru-RU"/>
        </a:p>
      </dgm:t>
    </dgm:pt>
    <dgm:pt modelId="{0C5CE6D5-E048-4211-AA62-AAACA31B4A2E}">
      <dgm:prSet custT="1"/>
      <dgm:spPr/>
      <dgm:t>
        <a:bodyPr/>
        <a:lstStyle/>
        <a:p>
          <a:pPr algn="l" rtl="0"/>
          <a:r>
            <a:rPr lang="ru-RU" sz="1400" dirty="0" err="1" smtClean="0">
              <a:latin typeface="Times New Roman" pitchFamily="18" charset="0"/>
              <a:cs typeface="Times New Roman" pitchFamily="18" charset="0"/>
            </a:rPr>
            <a:t>Слабкість</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стратегії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відсутність</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лідера</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зміни</a:t>
          </a:r>
          <a:r>
            <a:rPr lang="ru-RU" sz="1400" dirty="0" smtClean="0">
              <a:latin typeface="Times New Roman" pitchFamily="18" charset="0"/>
              <a:cs typeface="Times New Roman" pitchFamily="18" charset="0"/>
            </a:rPr>
            <a:t> на ринку, провал продукту </a:t>
          </a:r>
          <a:r>
            <a:rPr lang="ru-RU" sz="1400" dirty="0" err="1" smtClean="0">
              <a:latin typeface="Times New Roman" pitchFamily="18" charset="0"/>
              <a:cs typeface="Times New Roman" pitchFamily="18" charset="0"/>
            </a:rPr>
            <a:t>або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нестача</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нових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товарів</a:t>
          </a:r>
          <a:r>
            <a:rPr lang="ru-RU" sz="1400" dirty="0" smtClean="0">
              <a:latin typeface="Times New Roman" pitchFamily="18" charset="0"/>
              <a:cs typeface="Times New Roman" pitchFamily="18" charset="0"/>
            </a:rPr>
            <a:t> і </a:t>
          </a:r>
          <a:r>
            <a:rPr lang="ru-RU" sz="1400" dirty="0" err="1" smtClean="0">
              <a:latin typeface="Times New Roman" pitchFamily="18" charset="0"/>
              <a:cs typeface="Times New Roman" pitchFamily="18" charset="0"/>
            </a:rPr>
            <a:t>послуг</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обмеженість</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ресурсів</a:t>
          </a:r>
          <a:r>
            <a:rPr lang="ru-RU" sz="1400" dirty="0" smtClean="0">
              <a:latin typeface="Times New Roman" pitchFamily="18" charset="0"/>
              <a:cs typeface="Times New Roman" pitchFamily="18" charset="0"/>
            </a:rPr>
            <a:t> (в першу </a:t>
          </a:r>
          <a:r>
            <a:rPr lang="ru-RU" sz="1400" dirty="0" err="1" smtClean="0">
              <a:latin typeface="Times New Roman" pitchFamily="18" charset="0"/>
              <a:cs typeface="Times New Roman" pitchFamily="18" charset="0"/>
            </a:rPr>
            <a:t>чергу</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людських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старіння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технологій</a:t>
          </a:r>
          <a:r>
            <a:rPr lang="ru-RU" sz="1400" dirty="0" smtClean="0">
              <a:latin typeface="Times New Roman" pitchFamily="18" charset="0"/>
              <a:cs typeface="Times New Roman" pitchFamily="18" charset="0"/>
            </a:rPr>
            <a:t> і </a:t>
          </a:r>
          <a:r>
            <a:rPr lang="ru-RU" sz="1400" dirty="0" err="1" smtClean="0">
              <a:latin typeface="Times New Roman" pitchFamily="18" charset="0"/>
              <a:cs typeface="Times New Roman" pitchFamily="18" charset="0"/>
            </a:rPr>
            <a:t>процесів</a:t>
          </a:r>
          <a:r>
            <a:rPr lang="ru-RU" sz="1400" dirty="0" smtClean="0">
              <a:latin typeface="Times New Roman" pitchFamily="18" charset="0"/>
              <a:cs typeface="Times New Roman" pitchFamily="18" charset="0"/>
            </a:rPr>
            <a:t>, а </a:t>
          </a:r>
          <a:r>
            <a:rPr lang="ru-RU" sz="1400" dirty="0" err="1" smtClean="0">
              <a:latin typeface="Times New Roman" pitchFamily="18" charset="0"/>
              <a:cs typeface="Times New Roman" pitchFamily="18" charset="0"/>
            </a:rPr>
            <a:t>також</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невиконанням</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планів</a:t>
          </a:r>
          <a:r>
            <a:rPr lang="ru-RU" sz="1400" dirty="0" smtClean="0">
              <a:latin typeface="Times New Roman" pitchFamily="18" charset="0"/>
              <a:cs typeface="Times New Roman" pitchFamily="18" charset="0"/>
            </a:rPr>
            <a:t>.</a:t>
          </a:r>
          <a:endParaRPr lang="ru-RU" sz="1400" dirty="0">
            <a:latin typeface="Times New Roman" pitchFamily="18" charset="0"/>
            <a:cs typeface="Times New Roman" pitchFamily="18" charset="0"/>
          </a:endParaRPr>
        </a:p>
      </dgm:t>
    </dgm:pt>
    <dgm:pt modelId="{89D0FF1B-D2F5-4C9A-8963-0BD4AE9F3907}" type="parTrans" cxnId="{0A4FB8F3-50AC-4BA4-B6B9-AF418FD631FD}">
      <dgm:prSet/>
      <dgm:spPr/>
      <dgm:t>
        <a:bodyPr/>
        <a:lstStyle/>
        <a:p>
          <a:endParaRPr lang="ru-RU"/>
        </a:p>
      </dgm:t>
    </dgm:pt>
    <dgm:pt modelId="{4D2BA1F7-6F63-4221-8F4E-DE5BDC2EDC23}" type="sibTrans" cxnId="{0A4FB8F3-50AC-4BA4-B6B9-AF418FD631FD}">
      <dgm:prSet/>
      <dgm:spPr/>
      <dgm:t>
        <a:bodyPr/>
        <a:lstStyle/>
        <a:p>
          <a:endParaRPr lang="ru-RU"/>
        </a:p>
      </dgm:t>
    </dgm:pt>
    <dgm:pt modelId="{BD725172-836F-4A01-B01C-B51CD989DDB9}">
      <dgm:prSet/>
      <dgm:spPr/>
      <dgm:t>
        <a:bodyPr/>
        <a:lstStyle/>
        <a:p>
          <a:r>
            <a:rPr lang="ru-RU" dirty="0" err="1" smtClean="0"/>
            <a:t>Підготовка</a:t>
          </a:r>
          <a:endParaRPr lang="ru-RU" dirty="0"/>
        </a:p>
      </dgm:t>
    </dgm:pt>
    <dgm:pt modelId="{74213A8D-5F5F-4E91-8A43-091B796856DD}" type="parTrans" cxnId="{29121818-F535-47F1-9CF9-D4AFACD8323C}">
      <dgm:prSet/>
      <dgm:spPr/>
      <dgm:t>
        <a:bodyPr/>
        <a:lstStyle/>
        <a:p>
          <a:endParaRPr lang="ru-RU"/>
        </a:p>
      </dgm:t>
    </dgm:pt>
    <dgm:pt modelId="{6C75E677-574B-4436-B2D4-18AFDF4DD8E1}" type="sibTrans" cxnId="{29121818-F535-47F1-9CF9-D4AFACD8323C}">
      <dgm:prSet/>
      <dgm:spPr/>
      <dgm:t>
        <a:bodyPr/>
        <a:lstStyle/>
        <a:p>
          <a:endParaRPr lang="ru-RU"/>
        </a:p>
      </dgm:t>
    </dgm:pt>
    <dgm:pt modelId="{373649C7-3DE0-4E0A-A641-FF1D05002E4F}">
      <dgm:prSet/>
      <dgm:spPr/>
      <dgm:t>
        <a:bodyPr/>
        <a:lstStyle/>
        <a:p>
          <a:r>
            <a:rPr lang="ru-RU" dirty="0" err="1" smtClean="0"/>
            <a:t>Реалізація</a:t>
          </a:r>
          <a:endParaRPr lang="ru-RU" dirty="0"/>
        </a:p>
      </dgm:t>
    </dgm:pt>
    <dgm:pt modelId="{A51F415F-9474-49B8-A68E-EDAEAB073880}" type="parTrans" cxnId="{2F75249A-2F27-43D0-8213-537DB4C41ED8}">
      <dgm:prSet/>
      <dgm:spPr/>
      <dgm:t>
        <a:bodyPr/>
        <a:lstStyle/>
        <a:p>
          <a:endParaRPr lang="ru-RU"/>
        </a:p>
      </dgm:t>
    </dgm:pt>
    <dgm:pt modelId="{E87FBFD3-6CDA-4E82-95C3-E3C3AE5EEABE}" type="sibTrans" cxnId="{2F75249A-2F27-43D0-8213-537DB4C41ED8}">
      <dgm:prSet/>
      <dgm:spPr/>
      <dgm:t>
        <a:bodyPr/>
        <a:lstStyle/>
        <a:p>
          <a:endParaRPr lang="ru-RU"/>
        </a:p>
      </dgm:t>
    </dgm:pt>
    <dgm:pt modelId="{6B96D0E2-7887-4A34-8EE2-708769CA877B}">
      <dgm:prSet/>
      <dgm:spPr/>
      <dgm:t>
        <a:bodyPr/>
        <a:lstStyle/>
        <a:p>
          <a:r>
            <a:rPr lang="ru-RU" dirty="0" err="1" smtClean="0"/>
            <a:t>Перевірка</a:t>
          </a:r>
          <a:r>
            <a:rPr lang="ru-RU" dirty="0" smtClean="0"/>
            <a:t> на </a:t>
          </a:r>
          <a:r>
            <a:rPr lang="ru-RU" dirty="0" err="1" smtClean="0"/>
            <a:t>міцність</a:t>
          </a:r>
          <a:endParaRPr lang="ru-RU" dirty="0"/>
        </a:p>
      </dgm:t>
    </dgm:pt>
    <dgm:pt modelId="{540A79F9-7343-4AAB-832D-82BF58BC4E08}" type="parTrans" cxnId="{6CA4390B-FD49-4F4B-AAA8-F313CC958D0F}">
      <dgm:prSet/>
      <dgm:spPr/>
      <dgm:t>
        <a:bodyPr/>
        <a:lstStyle/>
        <a:p>
          <a:endParaRPr lang="ru-RU"/>
        </a:p>
      </dgm:t>
    </dgm:pt>
    <dgm:pt modelId="{963BC3C7-2BEC-4819-BB07-D7B2F7FDBF72}" type="sibTrans" cxnId="{6CA4390B-FD49-4F4B-AAA8-F313CC958D0F}">
      <dgm:prSet/>
      <dgm:spPr/>
      <dgm:t>
        <a:bodyPr/>
        <a:lstStyle/>
        <a:p>
          <a:endParaRPr lang="ru-RU"/>
        </a:p>
      </dgm:t>
    </dgm:pt>
    <dgm:pt modelId="{0DCF4063-1C08-4247-A685-115B7FE28198}">
      <dgm:prSet/>
      <dgm:spPr/>
      <dgm:t>
        <a:bodyPr/>
        <a:lstStyle/>
        <a:p>
          <a:r>
            <a:rPr lang="ru-RU" dirty="0" err="1" smtClean="0"/>
            <a:t>Досягнення</a:t>
          </a:r>
          <a:r>
            <a:rPr lang="ru-RU" dirty="0" smtClean="0"/>
            <a:t> мети</a:t>
          </a:r>
          <a:endParaRPr lang="ru-RU" dirty="0"/>
        </a:p>
      </dgm:t>
    </dgm:pt>
    <dgm:pt modelId="{852BB100-0C07-442D-BFB5-0EE0D9B7DDA6}" type="parTrans" cxnId="{841C26FC-3CBB-4B8D-8485-FA9F287FD993}">
      <dgm:prSet/>
      <dgm:spPr/>
      <dgm:t>
        <a:bodyPr/>
        <a:lstStyle/>
        <a:p>
          <a:endParaRPr lang="ru-RU"/>
        </a:p>
      </dgm:t>
    </dgm:pt>
    <dgm:pt modelId="{5B5C1A35-84B4-48C4-B6DE-E902C800304E}" type="sibTrans" cxnId="{841C26FC-3CBB-4B8D-8485-FA9F287FD993}">
      <dgm:prSet/>
      <dgm:spPr/>
      <dgm:t>
        <a:bodyPr/>
        <a:lstStyle/>
        <a:p>
          <a:endParaRPr lang="ru-RU"/>
        </a:p>
      </dgm:t>
    </dgm:pt>
    <dgm:pt modelId="{F81064DA-A238-44CA-91FB-11FC7CDDD34E}">
      <dgm:prSet custT="1"/>
      <dgm:spPr/>
      <dgm:t>
        <a:bodyPr/>
        <a:lstStyle/>
        <a:p>
          <a:r>
            <a:rPr lang="ru-RU" sz="1400" dirty="0" err="1" smtClean="0">
              <a:latin typeface="Times New Roman" pitchFamily="18" charset="0"/>
              <a:cs typeface="Times New Roman" pitchFamily="18" charset="0"/>
            </a:rPr>
            <a:t>Створення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нової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організаційної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структури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розподіл</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функцій</a:t>
          </a:r>
          <a:r>
            <a:rPr lang="ru-RU" sz="1400" dirty="0" smtClean="0">
              <a:latin typeface="Times New Roman" pitchFamily="18" charset="0"/>
              <a:cs typeface="Times New Roman" pitchFamily="18" charset="0"/>
            </a:rPr>
            <a:t> і </a:t>
          </a:r>
          <a:r>
            <a:rPr lang="ru-RU" sz="1400" dirty="0" err="1" smtClean="0">
              <a:latin typeface="Times New Roman" pitchFamily="18" charset="0"/>
              <a:cs typeface="Times New Roman" pitchFamily="18" charset="0"/>
            </a:rPr>
            <a:t>обов'язків</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визначення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переліку</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товарів</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послуг</a:t>
          </a:r>
          <a:r>
            <a:rPr lang="ru-RU" sz="1400" dirty="0" smtClean="0">
              <a:latin typeface="Times New Roman" pitchFamily="18" charset="0"/>
              <a:cs typeface="Times New Roman" pitchFamily="18" charset="0"/>
            </a:rPr>
            <a:t> та </a:t>
          </a:r>
          <a:r>
            <a:rPr lang="ru-RU" sz="1400" dirty="0" err="1" smtClean="0">
              <a:latin typeface="Times New Roman" pitchFamily="18" charset="0"/>
              <a:cs typeface="Times New Roman" pitchFamily="18" charset="0"/>
            </a:rPr>
            <a:t>обладнання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оптимізація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виробничих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потужностей</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Виникнення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безлічі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дрібних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емоційних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струсів</a:t>
          </a:r>
          <a:r>
            <a:rPr lang="ru-RU" sz="1400" dirty="0" smtClean="0">
              <a:latin typeface="Times New Roman" pitchFamily="18" charset="0"/>
              <a:cs typeface="Times New Roman" pitchFamily="18" charset="0"/>
            </a:rPr>
            <a:t>.</a:t>
          </a:r>
          <a:endParaRPr lang="ru-RU" sz="1400" dirty="0">
            <a:latin typeface="Times New Roman" pitchFamily="18" charset="0"/>
            <a:cs typeface="Times New Roman" pitchFamily="18" charset="0"/>
          </a:endParaRPr>
        </a:p>
      </dgm:t>
    </dgm:pt>
    <dgm:pt modelId="{7D342303-79C5-4D82-A790-5885785EAF3A}" type="parTrans" cxnId="{5DBE6ACD-45DE-480F-B00E-460D0035D929}">
      <dgm:prSet/>
      <dgm:spPr/>
      <dgm:t>
        <a:bodyPr/>
        <a:lstStyle/>
        <a:p>
          <a:endParaRPr lang="ru-RU"/>
        </a:p>
      </dgm:t>
    </dgm:pt>
    <dgm:pt modelId="{74B17366-055D-4049-BE80-6E8F2B054F77}" type="sibTrans" cxnId="{5DBE6ACD-45DE-480F-B00E-460D0035D929}">
      <dgm:prSet/>
      <dgm:spPr/>
      <dgm:t>
        <a:bodyPr/>
        <a:lstStyle/>
        <a:p>
          <a:endParaRPr lang="ru-RU"/>
        </a:p>
      </dgm:t>
    </dgm:pt>
    <dgm:pt modelId="{3076E033-E7D2-471A-8303-C452CF5C8D57}">
      <dgm:prSet custT="1"/>
      <dgm:spPr/>
      <dgm:t>
        <a:bodyPr/>
        <a:lstStyle/>
        <a:p>
          <a:r>
            <a:rPr lang="ru-RU" sz="1400" dirty="0" err="1" smtClean="0">
              <a:latin typeface="Times New Roman" pitchFamily="18" charset="0"/>
              <a:cs typeface="Times New Roman" pitchFamily="18" charset="0"/>
            </a:rPr>
            <a:t>Оголошення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загального</a:t>
          </a:r>
          <a:r>
            <a:rPr lang="ru-RU" sz="1400" dirty="0" smtClean="0">
              <a:latin typeface="Times New Roman" pitchFamily="18" charset="0"/>
              <a:cs typeface="Times New Roman" pitchFamily="18" charset="0"/>
            </a:rPr>
            <a:t> плану і </a:t>
          </a:r>
          <a:r>
            <a:rPr lang="ru-RU" sz="1400" dirty="0" err="1" smtClean="0">
              <a:latin typeface="Times New Roman" pitchFamily="18" charset="0"/>
              <a:cs typeface="Times New Roman" pitchFamily="18" charset="0"/>
            </a:rPr>
            <a:t>конкретних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завдань</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Керівники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повинні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роз'яснити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співробітникам</a:t>
          </a:r>
          <a:r>
            <a:rPr lang="ru-RU" sz="1400" dirty="0" smtClean="0">
              <a:latin typeface="Times New Roman" pitchFamily="18" charset="0"/>
              <a:cs typeface="Times New Roman" pitchFamily="18" charset="0"/>
            </a:rPr>
            <a:t> мету і план </a:t>
          </a:r>
          <a:r>
            <a:rPr lang="ru-RU" sz="1400" dirty="0" err="1" smtClean="0">
              <a:latin typeface="Times New Roman" pitchFamily="18" charset="0"/>
              <a:cs typeface="Times New Roman" pitchFamily="18" charset="0"/>
            </a:rPr>
            <a:t>перетворень</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переконати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їх</a:t>
          </a:r>
          <a:r>
            <a:rPr lang="ru-RU" sz="1400" dirty="0" smtClean="0">
              <a:latin typeface="Times New Roman" pitchFamily="18" charset="0"/>
              <a:cs typeface="Times New Roman" pitchFamily="18" charset="0"/>
            </a:rPr>
            <a:t> в тому, </a:t>
          </a:r>
          <a:r>
            <a:rPr lang="ru-RU" sz="1400" dirty="0" err="1" smtClean="0">
              <a:latin typeface="Times New Roman" pitchFamily="18" charset="0"/>
              <a:cs typeface="Times New Roman" pitchFamily="18" charset="0"/>
            </a:rPr>
            <a:t>що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цей</a:t>
          </a:r>
          <a:r>
            <a:rPr lang="ru-RU" sz="1400" dirty="0" smtClean="0">
              <a:latin typeface="Times New Roman" pitchFamily="18" charset="0"/>
              <a:cs typeface="Times New Roman" pitchFamily="18" charset="0"/>
            </a:rPr>
            <a:t> план </a:t>
          </a:r>
          <a:r>
            <a:rPr lang="ru-RU" sz="1400" dirty="0" err="1" smtClean="0">
              <a:latin typeface="Times New Roman" pitchFamily="18" charset="0"/>
              <a:cs typeface="Times New Roman" pitchFamily="18" charset="0"/>
            </a:rPr>
            <a:t>спрацює</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створити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стимули</a:t>
          </a:r>
          <a:r>
            <a:rPr lang="ru-RU" sz="1400" dirty="0" smtClean="0">
              <a:latin typeface="Times New Roman" pitchFamily="18" charset="0"/>
              <a:cs typeface="Times New Roman" pitchFamily="18" charset="0"/>
            </a:rPr>
            <a:t> для </a:t>
          </a:r>
          <a:r>
            <a:rPr lang="ru-RU" sz="1400" dirty="0" err="1" smtClean="0">
              <a:latin typeface="Times New Roman" pitchFamily="18" charset="0"/>
              <a:cs typeface="Times New Roman" pitchFamily="18" charset="0"/>
            </a:rPr>
            <a:t>участі</a:t>
          </a:r>
          <a:r>
            <a:rPr lang="ru-RU" sz="1400" dirty="0" smtClean="0">
              <a:latin typeface="Times New Roman" pitchFamily="18" charset="0"/>
              <a:cs typeface="Times New Roman" pitchFamily="18" charset="0"/>
            </a:rPr>
            <a:t> в </a:t>
          </a:r>
          <a:r>
            <a:rPr lang="ru-RU" sz="1400" dirty="0" err="1" smtClean="0">
              <a:latin typeface="Times New Roman" pitchFamily="18" charset="0"/>
              <a:cs typeface="Times New Roman" pitchFamily="18" charset="0"/>
            </a:rPr>
            <a:t>його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втіленні</a:t>
          </a:r>
          <a:r>
            <a:rPr lang="ru-RU" sz="1400" dirty="0" smtClean="0">
              <a:latin typeface="Times New Roman" pitchFamily="18" charset="0"/>
              <a:cs typeface="Times New Roman" pitchFamily="18" charset="0"/>
            </a:rPr>
            <a:t>, а </a:t>
          </a:r>
          <a:r>
            <a:rPr lang="ru-RU" sz="1400" dirty="0" err="1" smtClean="0">
              <a:latin typeface="Times New Roman" pitchFamily="18" charset="0"/>
              <a:cs typeface="Times New Roman" pitchFamily="18" charset="0"/>
            </a:rPr>
            <a:t>потім</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забезпечити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його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реалізацію</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працюючи</a:t>
          </a:r>
          <a:r>
            <a:rPr lang="ru-RU" sz="1400" dirty="0" smtClean="0">
              <a:latin typeface="Times New Roman" pitchFamily="18" charset="0"/>
              <a:cs typeface="Times New Roman" pitchFamily="18" charset="0"/>
            </a:rPr>
            <a:t> з ними рука об руку.</a:t>
          </a:r>
          <a:endParaRPr lang="ru-RU" sz="1100" dirty="0"/>
        </a:p>
      </dgm:t>
    </dgm:pt>
    <dgm:pt modelId="{E3DF29FC-5813-4E08-8D79-3B2878821971}" type="parTrans" cxnId="{768FDEBD-CDAC-4D31-AF06-DCFE27C019A6}">
      <dgm:prSet/>
      <dgm:spPr/>
      <dgm:t>
        <a:bodyPr/>
        <a:lstStyle/>
        <a:p>
          <a:endParaRPr lang="ru-RU"/>
        </a:p>
      </dgm:t>
    </dgm:pt>
    <dgm:pt modelId="{F570F09F-F982-4AF2-9C5E-EBDCE5824EF0}" type="sibTrans" cxnId="{768FDEBD-CDAC-4D31-AF06-DCFE27C019A6}">
      <dgm:prSet/>
      <dgm:spPr/>
      <dgm:t>
        <a:bodyPr/>
        <a:lstStyle/>
        <a:p>
          <a:endParaRPr lang="ru-RU"/>
        </a:p>
      </dgm:t>
    </dgm:pt>
    <dgm:pt modelId="{37A4D209-DE09-4FE7-A958-DD50609408FA}">
      <dgm:prSet custT="1"/>
      <dgm:spPr/>
      <dgm:t>
        <a:bodyPr/>
        <a:lstStyle/>
        <a:p>
          <a:r>
            <a:rPr lang="ru-RU" sz="1400" dirty="0" err="1" smtClean="0">
              <a:latin typeface="Times New Roman" pitchFamily="18" charset="0"/>
              <a:cs typeface="Times New Roman" pitchFamily="18" charset="0"/>
            </a:rPr>
            <a:t>Вирішальний</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етап</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процесу</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організаційних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змін</a:t>
          </a:r>
          <a:r>
            <a:rPr lang="ru-RU" sz="1400" dirty="0" smtClean="0">
              <a:latin typeface="Times New Roman" pitchFamily="18" charset="0"/>
              <a:cs typeface="Times New Roman" pitchFamily="18" charset="0"/>
            </a:rPr>
            <a:t> - </a:t>
          </a:r>
          <a:r>
            <a:rPr lang="ru-RU" sz="1400" dirty="0" err="1" smtClean="0">
              <a:latin typeface="Times New Roman" pitchFamily="18" charset="0"/>
              <a:cs typeface="Times New Roman" pitchFamily="18" charset="0"/>
            </a:rPr>
            <a:t>етап</a:t>
          </a:r>
          <a:r>
            <a:rPr lang="ru-RU" sz="1400" dirty="0" smtClean="0">
              <a:latin typeface="Times New Roman" pitchFamily="18" charset="0"/>
              <a:cs typeface="Times New Roman" pitchFamily="18" charset="0"/>
            </a:rPr>
            <a:t>, на </a:t>
          </a:r>
          <a:r>
            <a:rPr lang="ru-RU" sz="1400" dirty="0" err="1" smtClean="0">
              <a:latin typeface="Times New Roman" pitchFamily="18" charset="0"/>
              <a:cs typeface="Times New Roman" pitchFamily="18" charset="0"/>
            </a:rPr>
            <a:t>якому</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ймовірність</a:t>
          </a:r>
          <a:r>
            <a:rPr lang="ru-RU" sz="1400" dirty="0" smtClean="0">
              <a:latin typeface="Times New Roman" pitchFamily="18" charset="0"/>
              <a:cs typeface="Times New Roman" pitchFamily="18" charset="0"/>
            </a:rPr>
            <a:t> провалу особливо велика. Для того </a:t>
          </a:r>
          <a:r>
            <a:rPr lang="ru-RU" sz="1400" dirty="0" err="1" smtClean="0">
              <a:latin typeface="Times New Roman" pitchFamily="18" charset="0"/>
              <a:cs typeface="Times New Roman" pitchFamily="18" charset="0"/>
            </a:rPr>
            <a:t>щоб</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перетворення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успішно</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пройшли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перевірку</a:t>
          </a:r>
          <a:r>
            <a:rPr lang="ru-RU" sz="1400" dirty="0" smtClean="0">
              <a:latin typeface="Times New Roman" pitchFamily="18" charset="0"/>
              <a:cs typeface="Times New Roman" pitchFamily="18" charset="0"/>
            </a:rPr>
            <a:t> на </a:t>
          </a:r>
          <a:r>
            <a:rPr lang="ru-RU" sz="1400" dirty="0" err="1" smtClean="0">
              <a:latin typeface="Times New Roman" pitchFamily="18" charset="0"/>
              <a:cs typeface="Times New Roman" pitchFamily="18" charset="0"/>
            </a:rPr>
            <a:t>міцність</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керівництво</a:t>
          </a:r>
          <a:r>
            <a:rPr lang="ru-RU" sz="1400" dirty="0" smtClean="0">
              <a:latin typeface="Times New Roman" pitchFamily="18" charset="0"/>
              <a:cs typeface="Times New Roman" pitchFamily="18" charset="0"/>
            </a:rPr>
            <a:t> повинно </a:t>
          </a:r>
          <a:r>
            <a:rPr lang="ru-RU" sz="1400" dirty="0" err="1" smtClean="0">
              <a:latin typeface="Times New Roman" pitchFamily="18" charset="0"/>
              <a:cs typeface="Times New Roman" pitchFamily="18" charset="0"/>
            </a:rPr>
            <a:t>управляти</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очікуваннями</a:t>
          </a:r>
          <a:r>
            <a:rPr lang="ru-RU" sz="1400" dirty="0" smtClean="0">
              <a:latin typeface="Times New Roman" pitchFamily="18" charset="0"/>
              <a:cs typeface="Times New Roman" pitchFamily="18" charset="0"/>
            </a:rPr>
            <a:t> людей, </a:t>
          </a:r>
          <a:r>
            <a:rPr lang="ru-RU" sz="1400" dirty="0" err="1" smtClean="0">
              <a:latin typeface="Times New Roman" pitchFamily="18" charset="0"/>
              <a:cs typeface="Times New Roman" pitchFamily="18" charset="0"/>
            </a:rPr>
            <a:t>їх</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енергією</a:t>
          </a:r>
          <a:r>
            <a:rPr lang="ru-RU" sz="1400" dirty="0" smtClean="0">
              <a:latin typeface="Times New Roman" pitchFamily="18" charset="0"/>
              <a:cs typeface="Times New Roman" pitchFamily="18" charset="0"/>
            </a:rPr>
            <a:t> і </a:t>
          </a:r>
          <a:r>
            <a:rPr lang="ru-RU" sz="1400" dirty="0" err="1" smtClean="0">
              <a:latin typeface="Times New Roman" pitchFamily="18" charset="0"/>
              <a:cs typeface="Times New Roman" pitchFamily="18" charset="0"/>
            </a:rPr>
            <a:t>досвідом</a:t>
          </a:r>
          <a:r>
            <a:rPr lang="ru-RU" sz="1400" dirty="0" smtClean="0">
              <a:latin typeface="Times New Roman" pitchFamily="18" charset="0"/>
              <a:cs typeface="Times New Roman" pitchFamily="18" charset="0"/>
            </a:rPr>
            <a:t>.</a:t>
          </a:r>
          <a:endParaRPr lang="ru-RU" sz="1100" dirty="0"/>
        </a:p>
      </dgm:t>
    </dgm:pt>
    <dgm:pt modelId="{F8CE073D-ED49-4750-A879-47F908083E33}" type="parTrans" cxnId="{BE8DF151-0837-4BD0-88AD-CD9202E7803F}">
      <dgm:prSet/>
      <dgm:spPr/>
      <dgm:t>
        <a:bodyPr/>
        <a:lstStyle/>
        <a:p>
          <a:endParaRPr lang="ru-RU"/>
        </a:p>
      </dgm:t>
    </dgm:pt>
    <dgm:pt modelId="{823C4FB1-61A0-4BA2-8144-539D9DD39A0C}" type="sibTrans" cxnId="{BE8DF151-0837-4BD0-88AD-CD9202E7803F}">
      <dgm:prSet/>
      <dgm:spPr/>
      <dgm:t>
        <a:bodyPr/>
        <a:lstStyle/>
        <a:p>
          <a:endParaRPr lang="ru-RU"/>
        </a:p>
      </dgm:t>
    </dgm:pt>
    <dgm:pt modelId="{FCA7978A-1910-43D4-BDD2-5905880E5200}">
      <dgm:prSet custT="1"/>
      <dgm:spPr/>
      <dgm:t>
        <a:bodyPr/>
        <a:lstStyle/>
        <a:p>
          <a:r>
            <a:rPr lang="ru-RU" sz="1400" dirty="0" smtClean="0">
              <a:latin typeface="Times New Roman" pitchFamily="18" charset="0"/>
              <a:cs typeface="Times New Roman" pitchFamily="18" charset="0"/>
            </a:rPr>
            <a:t>Робота </a:t>
          </a:r>
          <a:r>
            <a:rPr lang="ru-RU" sz="1400" dirty="0" err="1" smtClean="0">
              <a:latin typeface="Times New Roman" pitchFamily="18" charset="0"/>
              <a:cs typeface="Times New Roman" pitchFamily="18" charset="0"/>
            </a:rPr>
            <a:t>починає</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приносити</a:t>
          </a:r>
          <a:r>
            <a:rPr lang="ru-RU" sz="1400" dirty="0" smtClean="0">
              <a:latin typeface="Times New Roman" pitchFamily="18" charset="0"/>
              <a:cs typeface="Times New Roman" pitchFamily="18" charset="0"/>
            </a:rPr>
            <a:t> плоди, </a:t>
          </a:r>
          <a:r>
            <a:rPr lang="ru-RU" sz="1400" dirty="0" err="1" smtClean="0">
              <a:latin typeface="Times New Roman" pitchFamily="18" charset="0"/>
              <a:cs typeface="Times New Roman" pitchFamily="18" charset="0"/>
            </a:rPr>
            <a:t>конкретні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завдання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вирішені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зміни</a:t>
          </a:r>
          <a:r>
            <a:rPr lang="ru-RU" sz="1400" dirty="0" smtClean="0">
              <a:latin typeface="Times New Roman" pitchFamily="18" charset="0"/>
              <a:cs typeface="Times New Roman" pitchFamily="18" charset="0"/>
            </a:rPr>
            <a:t> в </a:t>
          </a:r>
          <a:r>
            <a:rPr lang="ru-RU" sz="1400" dirty="0" err="1" smtClean="0">
              <a:latin typeface="Times New Roman" pitchFamily="18" charset="0"/>
              <a:cs typeface="Times New Roman" pitchFamily="18" charset="0"/>
            </a:rPr>
            <a:t>різних</a:t>
          </a:r>
          <a:r>
            <a:rPr lang="ru-RU" sz="1400" dirty="0" smtClean="0">
              <a:latin typeface="Times New Roman" pitchFamily="18" charset="0"/>
              <a:cs typeface="Times New Roman" pitchFamily="18" charset="0"/>
            </a:rPr>
            <a:t> областях </a:t>
          </a:r>
          <a:r>
            <a:rPr lang="ru-RU" sz="1400" dirty="0" err="1" smtClean="0">
              <a:latin typeface="Times New Roman" pitchFamily="18" charset="0"/>
              <a:cs typeface="Times New Roman" pitchFamily="18" charset="0"/>
            </a:rPr>
            <a:t>діяльності</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організації</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відбулися</a:t>
          </a:r>
          <a:r>
            <a:rPr lang="ru-RU" sz="1400" dirty="0" smtClean="0">
              <a:latin typeface="Times New Roman" pitchFamily="18" charset="0"/>
              <a:cs typeface="Times New Roman" pitchFamily="18" charset="0"/>
            </a:rPr>
            <a:t> і </a:t>
          </a:r>
          <a:r>
            <a:rPr lang="ru-RU" sz="1400" dirty="0" err="1" smtClean="0">
              <a:latin typeface="Times New Roman" pitchFamily="18" charset="0"/>
              <a:cs typeface="Times New Roman" pitchFamily="18" charset="0"/>
            </a:rPr>
            <a:t>тепер</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працюють</a:t>
          </a:r>
          <a:r>
            <a:rPr lang="ru-RU" sz="1400" dirty="0" smtClean="0">
              <a:latin typeface="Times New Roman" pitchFamily="18" charset="0"/>
              <a:cs typeface="Times New Roman" pitchFamily="18" charset="0"/>
            </a:rPr>
            <a:t> один на одного. </a:t>
          </a:r>
          <a:r>
            <a:rPr lang="ru-RU" sz="1400" dirty="0" err="1" smtClean="0">
              <a:latin typeface="Times New Roman" pitchFamily="18" charset="0"/>
              <a:cs typeface="Times New Roman" pitchFamily="18" charset="0"/>
            </a:rPr>
            <a:t>Компанія</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виглядає</a:t>
          </a:r>
          <a:r>
            <a:rPr lang="ru-RU" sz="1400" dirty="0" smtClean="0">
              <a:latin typeface="Times New Roman" pitchFamily="18" charset="0"/>
              <a:cs typeface="Times New Roman" pitchFamily="18" charset="0"/>
            </a:rPr>
            <a:t> такою, </a:t>
          </a:r>
          <a:r>
            <a:rPr lang="ru-RU" sz="1400" dirty="0" err="1" smtClean="0">
              <a:latin typeface="Times New Roman" pitchFamily="18" charset="0"/>
              <a:cs typeface="Times New Roman" pitchFamily="18" charset="0"/>
            </a:rPr>
            <a:t>що</a:t>
          </a:r>
          <a:r>
            <a:rPr lang="ru-RU" sz="1400" dirty="0" smtClean="0">
              <a:latin typeface="Times New Roman" pitchFamily="18" charset="0"/>
              <a:cs typeface="Times New Roman" pitchFamily="18" charset="0"/>
            </a:rPr>
            <a:t> заново </a:t>
          </a:r>
          <a:r>
            <a:rPr lang="ru-RU" sz="1400" dirty="0" err="1" smtClean="0">
              <a:latin typeface="Times New Roman" pitchFamily="18" charset="0"/>
              <a:cs typeface="Times New Roman" pitchFamily="18" charset="0"/>
            </a:rPr>
            <a:t>народилася</a:t>
          </a:r>
          <a:r>
            <a:rPr lang="ru-RU" sz="1400" dirty="0" smtClean="0">
              <a:latin typeface="Times New Roman" pitchFamily="18" charset="0"/>
              <a:cs typeface="Times New Roman" pitchFamily="18" charset="0"/>
            </a:rPr>
            <a:t>.</a:t>
          </a:r>
          <a:endParaRPr lang="ru-RU" sz="1400" dirty="0">
            <a:latin typeface="Times New Roman" pitchFamily="18" charset="0"/>
            <a:cs typeface="Times New Roman" pitchFamily="18" charset="0"/>
          </a:endParaRPr>
        </a:p>
      </dgm:t>
    </dgm:pt>
    <dgm:pt modelId="{B2D6AB5D-5C88-4709-8F75-064ED650FDE5}" type="parTrans" cxnId="{99919B10-3FDB-42F5-8613-BD4D64BCF44E}">
      <dgm:prSet/>
      <dgm:spPr/>
      <dgm:t>
        <a:bodyPr/>
        <a:lstStyle/>
        <a:p>
          <a:endParaRPr lang="ru-RU"/>
        </a:p>
      </dgm:t>
    </dgm:pt>
    <dgm:pt modelId="{D0E29B54-CA91-4135-96C4-BB740B9F1F98}" type="sibTrans" cxnId="{99919B10-3FDB-42F5-8613-BD4D64BCF44E}">
      <dgm:prSet/>
      <dgm:spPr/>
      <dgm:t>
        <a:bodyPr/>
        <a:lstStyle/>
        <a:p>
          <a:endParaRPr lang="ru-RU"/>
        </a:p>
      </dgm:t>
    </dgm:pt>
    <dgm:pt modelId="{BD80F134-170F-480D-B334-E2CE77DC7B14}" type="pres">
      <dgm:prSet presAssocID="{3ABA9E42-6495-4FA8-9E95-0050FFAE60AF}" presName="Name0" presStyleCnt="0">
        <dgm:presLayoutVars>
          <dgm:chMax val="5"/>
          <dgm:chPref val="5"/>
          <dgm:dir/>
          <dgm:animLvl val="lvl"/>
        </dgm:presLayoutVars>
      </dgm:prSet>
      <dgm:spPr/>
      <dgm:t>
        <a:bodyPr/>
        <a:lstStyle/>
        <a:p>
          <a:endParaRPr lang="ru-RU"/>
        </a:p>
      </dgm:t>
    </dgm:pt>
    <dgm:pt modelId="{4B1592E7-9697-48C0-B328-067B173A8E54}" type="pres">
      <dgm:prSet presAssocID="{EAA213E9-7B7C-4453-9365-1A17FC814C59}" presName="parentText1" presStyleLbl="node1" presStyleIdx="0" presStyleCnt="5" custScaleX="102200">
        <dgm:presLayoutVars>
          <dgm:chMax/>
          <dgm:chPref val="3"/>
          <dgm:bulletEnabled val="1"/>
        </dgm:presLayoutVars>
      </dgm:prSet>
      <dgm:spPr/>
      <dgm:t>
        <a:bodyPr/>
        <a:lstStyle/>
        <a:p>
          <a:endParaRPr lang="ru-RU"/>
        </a:p>
      </dgm:t>
    </dgm:pt>
    <dgm:pt modelId="{9CDC39D9-F449-46EE-8B02-B02D68E1D579}" type="pres">
      <dgm:prSet presAssocID="{EAA213E9-7B7C-4453-9365-1A17FC814C59}" presName="childText1" presStyleLbl="solidAlignAcc1" presStyleIdx="0" presStyleCnt="5" custScaleY="143820" custLinFactNeighborX="-1563" custLinFactNeighborY="21453">
        <dgm:presLayoutVars>
          <dgm:chMax val="0"/>
          <dgm:chPref val="0"/>
          <dgm:bulletEnabled val="1"/>
        </dgm:presLayoutVars>
      </dgm:prSet>
      <dgm:spPr/>
      <dgm:t>
        <a:bodyPr/>
        <a:lstStyle/>
        <a:p>
          <a:endParaRPr lang="ru-RU"/>
        </a:p>
      </dgm:t>
    </dgm:pt>
    <dgm:pt modelId="{3F146806-7103-4A40-B9F7-E342CAA23B53}" type="pres">
      <dgm:prSet presAssocID="{BD725172-836F-4A01-B01C-B51CD989DDB9}" presName="parentText2" presStyleLbl="node1" presStyleIdx="1" presStyleCnt="5">
        <dgm:presLayoutVars>
          <dgm:chMax/>
          <dgm:chPref val="3"/>
          <dgm:bulletEnabled val="1"/>
        </dgm:presLayoutVars>
      </dgm:prSet>
      <dgm:spPr/>
      <dgm:t>
        <a:bodyPr/>
        <a:lstStyle/>
        <a:p>
          <a:endParaRPr lang="ru-RU"/>
        </a:p>
      </dgm:t>
    </dgm:pt>
    <dgm:pt modelId="{4A986FDE-7CE0-4990-8626-95406ED93441}" type="pres">
      <dgm:prSet presAssocID="{BD725172-836F-4A01-B01C-B51CD989DDB9}" presName="childText2" presStyleLbl="solidAlignAcc1" presStyleIdx="1" presStyleCnt="5" custScaleY="143311" custLinFactNeighborX="-613" custLinFactNeighborY="21263">
        <dgm:presLayoutVars>
          <dgm:chMax val="0"/>
          <dgm:chPref val="0"/>
          <dgm:bulletEnabled val="1"/>
        </dgm:presLayoutVars>
      </dgm:prSet>
      <dgm:spPr/>
      <dgm:t>
        <a:bodyPr/>
        <a:lstStyle/>
        <a:p>
          <a:endParaRPr lang="ru-RU"/>
        </a:p>
      </dgm:t>
    </dgm:pt>
    <dgm:pt modelId="{C5517317-B124-4D67-B3B4-9CD4D36B2FA0}" type="pres">
      <dgm:prSet presAssocID="{373649C7-3DE0-4E0A-A641-FF1D05002E4F}" presName="parentText3" presStyleLbl="node1" presStyleIdx="2" presStyleCnt="5">
        <dgm:presLayoutVars>
          <dgm:chMax/>
          <dgm:chPref val="3"/>
          <dgm:bulletEnabled val="1"/>
        </dgm:presLayoutVars>
      </dgm:prSet>
      <dgm:spPr/>
      <dgm:t>
        <a:bodyPr/>
        <a:lstStyle/>
        <a:p>
          <a:endParaRPr lang="ru-RU"/>
        </a:p>
      </dgm:t>
    </dgm:pt>
    <dgm:pt modelId="{580C2EF5-8150-4DB7-9638-38AEE40628D6}" type="pres">
      <dgm:prSet presAssocID="{373649C7-3DE0-4E0A-A641-FF1D05002E4F}" presName="childText3" presStyleLbl="solidAlignAcc1" presStyleIdx="2" presStyleCnt="5" custScaleY="144617" custLinFactNeighborX="806" custLinFactNeighborY="20127">
        <dgm:presLayoutVars>
          <dgm:chMax val="0"/>
          <dgm:chPref val="0"/>
          <dgm:bulletEnabled val="1"/>
        </dgm:presLayoutVars>
      </dgm:prSet>
      <dgm:spPr/>
      <dgm:t>
        <a:bodyPr/>
        <a:lstStyle/>
        <a:p>
          <a:endParaRPr lang="ru-RU"/>
        </a:p>
      </dgm:t>
    </dgm:pt>
    <dgm:pt modelId="{3D448CA8-4FE1-4025-9CFE-C212E1E5C350}" type="pres">
      <dgm:prSet presAssocID="{6B96D0E2-7887-4A34-8EE2-708769CA877B}" presName="parentText4" presStyleLbl="node1" presStyleIdx="3" presStyleCnt="5">
        <dgm:presLayoutVars>
          <dgm:chMax/>
          <dgm:chPref val="3"/>
          <dgm:bulletEnabled val="1"/>
        </dgm:presLayoutVars>
      </dgm:prSet>
      <dgm:spPr/>
      <dgm:t>
        <a:bodyPr/>
        <a:lstStyle/>
        <a:p>
          <a:endParaRPr lang="ru-RU"/>
        </a:p>
      </dgm:t>
    </dgm:pt>
    <dgm:pt modelId="{D25F0945-3944-489A-BF6B-C26AB841DCA6}" type="pres">
      <dgm:prSet presAssocID="{6B96D0E2-7887-4A34-8EE2-708769CA877B}" presName="childText4" presStyleLbl="solidAlignAcc1" presStyleIdx="3" presStyleCnt="5" custScaleY="142475" custLinFactNeighborX="1232" custLinFactNeighborY="18504">
        <dgm:presLayoutVars>
          <dgm:chMax val="0"/>
          <dgm:chPref val="0"/>
          <dgm:bulletEnabled val="1"/>
        </dgm:presLayoutVars>
      </dgm:prSet>
      <dgm:spPr/>
      <dgm:t>
        <a:bodyPr/>
        <a:lstStyle/>
        <a:p>
          <a:endParaRPr lang="ru-RU"/>
        </a:p>
      </dgm:t>
    </dgm:pt>
    <dgm:pt modelId="{50344448-A9CF-45FF-94E7-35CA238439B3}" type="pres">
      <dgm:prSet presAssocID="{0DCF4063-1C08-4247-A685-115B7FE28198}" presName="parentText5" presStyleLbl="node1" presStyleIdx="4" presStyleCnt="5">
        <dgm:presLayoutVars>
          <dgm:chMax/>
          <dgm:chPref val="3"/>
          <dgm:bulletEnabled val="1"/>
        </dgm:presLayoutVars>
      </dgm:prSet>
      <dgm:spPr/>
      <dgm:t>
        <a:bodyPr/>
        <a:lstStyle/>
        <a:p>
          <a:endParaRPr lang="ru-RU"/>
        </a:p>
      </dgm:t>
    </dgm:pt>
    <dgm:pt modelId="{31ED0E6B-07E4-4956-B9F0-9D1C0DDBCD1E}" type="pres">
      <dgm:prSet presAssocID="{0DCF4063-1C08-4247-A685-115B7FE28198}" presName="childText5" presStyleLbl="solidAlignAcc1" presStyleIdx="4" presStyleCnt="5" custScaleY="126574" custLinFactNeighborX="2182" custLinFactNeighborY="10618">
        <dgm:presLayoutVars>
          <dgm:chMax val="0"/>
          <dgm:chPref val="0"/>
          <dgm:bulletEnabled val="1"/>
        </dgm:presLayoutVars>
      </dgm:prSet>
      <dgm:spPr/>
      <dgm:t>
        <a:bodyPr/>
        <a:lstStyle/>
        <a:p>
          <a:endParaRPr lang="ru-RU"/>
        </a:p>
      </dgm:t>
    </dgm:pt>
  </dgm:ptLst>
  <dgm:cxnLst>
    <dgm:cxn modelId="{EEAC876F-B79E-4129-840E-3DE02CF5E4AB}" type="presOf" srcId="{3ABA9E42-6495-4FA8-9E95-0050FFAE60AF}" destId="{BD80F134-170F-480D-B334-E2CE77DC7B14}" srcOrd="0" destOrd="0" presId="urn:microsoft.com/office/officeart/2009/3/layout/IncreasingArrowsProcess"/>
    <dgm:cxn modelId="{2F75249A-2F27-43D0-8213-537DB4C41ED8}" srcId="{3ABA9E42-6495-4FA8-9E95-0050FFAE60AF}" destId="{373649C7-3DE0-4E0A-A641-FF1D05002E4F}" srcOrd="2" destOrd="0" parTransId="{A51F415F-9474-49B8-A68E-EDAEAB073880}" sibTransId="{E87FBFD3-6CDA-4E82-95C3-E3C3AE5EEABE}"/>
    <dgm:cxn modelId="{8F96E008-74AB-4BBA-ACD3-11BCCE788876}" type="presOf" srcId="{0DCF4063-1C08-4247-A685-115B7FE28198}" destId="{50344448-A9CF-45FF-94E7-35CA238439B3}" srcOrd="0" destOrd="0" presId="urn:microsoft.com/office/officeart/2009/3/layout/IncreasingArrowsProcess"/>
    <dgm:cxn modelId="{841C26FC-3CBB-4B8D-8485-FA9F287FD993}" srcId="{3ABA9E42-6495-4FA8-9E95-0050FFAE60AF}" destId="{0DCF4063-1C08-4247-A685-115B7FE28198}" srcOrd="4" destOrd="0" parTransId="{852BB100-0C07-442D-BFB5-0EE0D9B7DDA6}" sibTransId="{5B5C1A35-84B4-48C4-B6DE-E902C800304E}"/>
    <dgm:cxn modelId="{3445115F-5F61-441F-9EA2-E6569499BA41}" type="presOf" srcId="{6B96D0E2-7887-4A34-8EE2-708769CA877B}" destId="{3D448CA8-4FE1-4025-9CFE-C212E1E5C350}" srcOrd="0" destOrd="0" presId="urn:microsoft.com/office/officeart/2009/3/layout/IncreasingArrowsProcess"/>
    <dgm:cxn modelId="{99919B10-3FDB-42F5-8613-BD4D64BCF44E}" srcId="{0DCF4063-1C08-4247-A685-115B7FE28198}" destId="{FCA7978A-1910-43D4-BDD2-5905880E5200}" srcOrd="0" destOrd="0" parTransId="{B2D6AB5D-5C88-4709-8F75-064ED650FDE5}" sibTransId="{D0E29B54-CA91-4135-96C4-BB740B9F1F98}"/>
    <dgm:cxn modelId="{A6BD2C18-AB1A-404D-88DA-857CCF33B0E4}" type="presOf" srcId="{EAA213E9-7B7C-4453-9365-1A17FC814C59}" destId="{4B1592E7-9697-48C0-B328-067B173A8E54}" srcOrd="0" destOrd="0" presId="urn:microsoft.com/office/officeart/2009/3/layout/IncreasingArrowsProcess"/>
    <dgm:cxn modelId="{5DBE6ACD-45DE-480F-B00E-460D0035D929}" srcId="{BD725172-836F-4A01-B01C-B51CD989DDB9}" destId="{F81064DA-A238-44CA-91FB-11FC7CDDD34E}" srcOrd="0" destOrd="0" parTransId="{7D342303-79C5-4D82-A790-5885785EAF3A}" sibTransId="{74B17366-055D-4049-BE80-6E8F2B054F77}"/>
    <dgm:cxn modelId="{BAACC6B2-B85D-4C02-84FF-5AAF3826D8C1}" srcId="{3ABA9E42-6495-4FA8-9E95-0050FFAE60AF}" destId="{EAA213E9-7B7C-4453-9365-1A17FC814C59}" srcOrd="0" destOrd="0" parTransId="{10520714-8CFB-490B-8E2C-48AF3578F19C}" sibTransId="{301D5BC3-A13D-4AC8-8689-A3F32DA79630}"/>
    <dgm:cxn modelId="{768FDEBD-CDAC-4D31-AF06-DCFE27C019A6}" srcId="{373649C7-3DE0-4E0A-A641-FF1D05002E4F}" destId="{3076E033-E7D2-471A-8303-C452CF5C8D57}" srcOrd="0" destOrd="0" parTransId="{E3DF29FC-5813-4E08-8D79-3B2878821971}" sibTransId="{F570F09F-F982-4AF2-9C5E-EBDCE5824EF0}"/>
    <dgm:cxn modelId="{BE8DF151-0837-4BD0-88AD-CD9202E7803F}" srcId="{6B96D0E2-7887-4A34-8EE2-708769CA877B}" destId="{37A4D209-DE09-4FE7-A958-DD50609408FA}" srcOrd="0" destOrd="0" parTransId="{F8CE073D-ED49-4750-A879-47F908083E33}" sibTransId="{823C4FB1-61A0-4BA2-8144-539D9DD39A0C}"/>
    <dgm:cxn modelId="{29121818-F535-47F1-9CF9-D4AFACD8323C}" srcId="{3ABA9E42-6495-4FA8-9E95-0050FFAE60AF}" destId="{BD725172-836F-4A01-B01C-B51CD989DDB9}" srcOrd="1" destOrd="0" parTransId="{74213A8D-5F5F-4E91-8A43-091B796856DD}" sibTransId="{6C75E677-574B-4436-B2D4-18AFDF4DD8E1}"/>
    <dgm:cxn modelId="{D6A5D321-EE67-40CC-87A1-8E068CF04879}" type="presOf" srcId="{BD725172-836F-4A01-B01C-B51CD989DDB9}" destId="{3F146806-7103-4A40-B9F7-E342CAA23B53}" srcOrd="0" destOrd="0" presId="urn:microsoft.com/office/officeart/2009/3/layout/IncreasingArrowsProcess"/>
    <dgm:cxn modelId="{0A4FB8F3-50AC-4BA4-B6B9-AF418FD631FD}" srcId="{EAA213E9-7B7C-4453-9365-1A17FC814C59}" destId="{0C5CE6D5-E048-4211-AA62-AAACA31B4A2E}" srcOrd="0" destOrd="0" parTransId="{89D0FF1B-D2F5-4C9A-8963-0BD4AE9F3907}" sibTransId="{4D2BA1F7-6F63-4221-8F4E-DE5BDC2EDC23}"/>
    <dgm:cxn modelId="{C1552059-02D7-464F-8B98-78D686E9083A}" type="presOf" srcId="{FCA7978A-1910-43D4-BDD2-5905880E5200}" destId="{31ED0E6B-07E4-4956-B9F0-9D1C0DDBCD1E}" srcOrd="0" destOrd="0" presId="urn:microsoft.com/office/officeart/2009/3/layout/IncreasingArrowsProcess"/>
    <dgm:cxn modelId="{49D62429-CEDA-4C86-B72B-F23315DA13E9}" type="presOf" srcId="{3076E033-E7D2-471A-8303-C452CF5C8D57}" destId="{580C2EF5-8150-4DB7-9638-38AEE40628D6}" srcOrd="0" destOrd="0" presId="urn:microsoft.com/office/officeart/2009/3/layout/IncreasingArrowsProcess"/>
    <dgm:cxn modelId="{D34EA58F-7891-49E7-82E8-EC591D5FB423}" type="presOf" srcId="{0C5CE6D5-E048-4211-AA62-AAACA31B4A2E}" destId="{9CDC39D9-F449-46EE-8B02-B02D68E1D579}" srcOrd="0" destOrd="0" presId="urn:microsoft.com/office/officeart/2009/3/layout/IncreasingArrowsProcess"/>
    <dgm:cxn modelId="{BCBF9043-B87E-4D58-8024-A723AD1E07EC}" type="presOf" srcId="{373649C7-3DE0-4E0A-A641-FF1D05002E4F}" destId="{C5517317-B124-4D67-B3B4-9CD4D36B2FA0}" srcOrd="0" destOrd="0" presId="urn:microsoft.com/office/officeart/2009/3/layout/IncreasingArrowsProcess"/>
    <dgm:cxn modelId="{0E32ECF2-C9FA-4250-BCA5-76F471923E4F}" type="presOf" srcId="{37A4D209-DE09-4FE7-A958-DD50609408FA}" destId="{D25F0945-3944-489A-BF6B-C26AB841DCA6}" srcOrd="0" destOrd="0" presId="urn:microsoft.com/office/officeart/2009/3/layout/IncreasingArrowsProcess"/>
    <dgm:cxn modelId="{B0390795-DF93-4B8B-95D0-6F7A54161A99}" type="presOf" srcId="{F81064DA-A238-44CA-91FB-11FC7CDDD34E}" destId="{4A986FDE-7CE0-4990-8626-95406ED93441}" srcOrd="0" destOrd="0" presId="urn:microsoft.com/office/officeart/2009/3/layout/IncreasingArrowsProcess"/>
    <dgm:cxn modelId="{6CA4390B-FD49-4F4B-AAA8-F313CC958D0F}" srcId="{3ABA9E42-6495-4FA8-9E95-0050FFAE60AF}" destId="{6B96D0E2-7887-4A34-8EE2-708769CA877B}" srcOrd="3" destOrd="0" parTransId="{540A79F9-7343-4AAB-832D-82BF58BC4E08}" sibTransId="{963BC3C7-2BEC-4819-BB07-D7B2F7FDBF72}"/>
    <dgm:cxn modelId="{943F4BB5-4957-41A1-89CB-3AD79961376D}" type="presParOf" srcId="{BD80F134-170F-480D-B334-E2CE77DC7B14}" destId="{4B1592E7-9697-48C0-B328-067B173A8E54}" srcOrd="0" destOrd="0" presId="urn:microsoft.com/office/officeart/2009/3/layout/IncreasingArrowsProcess"/>
    <dgm:cxn modelId="{9FB7E991-814D-4C8B-B530-745F8A6E2DEF}" type="presParOf" srcId="{BD80F134-170F-480D-B334-E2CE77DC7B14}" destId="{9CDC39D9-F449-46EE-8B02-B02D68E1D579}" srcOrd="1" destOrd="0" presId="urn:microsoft.com/office/officeart/2009/3/layout/IncreasingArrowsProcess"/>
    <dgm:cxn modelId="{E1894C67-6693-4C85-9B5B-F56E1D9051E9}" type="presParOf" srcId="{BD80F134-170F-480D-B334-E2CE77DC7B14}" destId="{3F146806-7103-4A40-B9F7-E342CAA23B53}" srcOrd="2" destOrd="0" presId="urn:microsoft.com/office/officeart/2009/3/layout/IncreasingArrowsProcess"/>
    <dgm:cxn modelId="{7E618B2A-CA86-4EDC-A870-3B18206C5CED}" type="presParOf" srcId="{BD80F134-170F-480D-B334-E2CE77DC7B14}" destId="{4A986FDE-7CE0-4990-8626-95406ED93441}" srcOrd="3" destOrd="0" presId="urn:microsoft.com/office/officeart/2009/3/layout/IncreasingArrowsProcess"/>
    <dgm:cxn modelId="{0570391D-B0ED-4212-8CDB-9137F5B15FAF}" type="presParOf" srcId="{BD80F134-170F-480D-B334-E2CE77DC7B14}" destId="{C5517317-B124-4D67-B3B4-9CD4D36B2FA0}" srcOrd="4" destOrd="0" presId="urn:microsoft.com/office/officeart/2009/3/layout/IncreasingArrowsProcess"/>
    <dgm:cxn modelId="{93EB4BE2-B1F2-43BB-9174-C4E8BF3C3D13}" type="presParOf" srcId="{BD80F134-170F-480D-B334-E2CE77DC7B14}" destId="{580C2EF5-8150-4DB7-9638-38AEE40628D6}" srcOrd="5" destOrd="0" presId="urn:microsoft.com/office/officeart/2009/3/layout/IncreasingArrowsProcess"/>
    <dgm:cxn modelId="{66E6D849-76AB-40A0-A62C-202D229B5E07}" type="presParOf" srcId="{BD80F134-170F-480D-B334-E2CE77DC7B14}" destId="{3D448CA8-4FE1-4025-9CFE-C212E1E5C350}" srcOrd="6" destOrd="0" presId="urn:microsoft.com/office/officeart/2009/3/layout/IncreasingArrowsProcess"/>
    <dgm:cxn modelId="{DF42C1D3-D0BD-42B5-947D-97A38AC7F044}" type="presParOf" srcId="{BD80F134-170F-480D-B334-E2CE77DC7B14}" destId="{D25F0945-3944-489A-BF6B-C26AB841DCA6}" srcOrd="7" destOrd="0" presId="urn:microsoft.com/office/officeart/2009/3/layout/IncreasingArrowsProcess"/>
    <dgm:cxn modelId="{ACDCDF49-5397-401E-83CF-BAF8A392777D}" type="presParOf" srcId="{BD80F134-170F-480D-B334-E2CE77DC7B14}" destId="{50344448-A9CF-45FF-94E7-35CA238439B3}" srcOrd="8" destOrd="0" presId="urn:microsoft.com/office/officeart/2009/3/layout/IncreasingArrowsProcess"/>
    <dgm:cxn modelId="{E28FBC89-4059-465C-B6A6-843C7C13C022}" type="presParOf" srcId="{BD80F134-170F-480D-B334-E2CE77DC7B14}" destId="{31ED0E6B-07E4-4956-B9F0-9D1C0DDBCD1E}" srcOrd="9"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34F45CE-301D-4750-8D73-44765D570AFF}" type="doc">
      <dgm:prSet loTypeId="urn:microsoft.com/office/officeart/2005/8/layout/hProcess3" loCatId="process" qsTypeId="urn:microsoft.com/office/officeart/2005/8/quickstyle/simple1" qsCatId="simple" csTypeId="urn:microsoft.com/office/officeart/2005/8/colors/accent0_1" csCatId="mainScheme" phldr="1"/>
      <dgm:spPr/>
      <dgm:t>
        <a:bodyPr/>
        <a:lstStyle/>
        <a:p>
          <a:endParaRPr lang="ru-RU"/>
        </a:p>
      </dgm:t>
    </dgm:pt>
    <dgm:pt modelId="{FEDABBBC-E73C-448D-B857-E0581EB8DF3A}">
      <dgm:prSet custT="1"/>
      <dgm:spPr/>
      <dgm:t>
        <a:bodyPr/>
        <a:lstStyle/>
        <a:p>
          <a:pPr rtl="0"/>
          <a:r>
            <a:rPr lang="ru-RU" sz="1600" dirty="0" smtClean="0">
              <a:latin typeface="Times New Roman" pitchFamily="18" charset="0"/>
              <a:cs typeface="Times New Roman" pitchFamily="18" charset="0"/>
            </a:rPr>
            <a:t>У </a:t>
          </a:r>
          <a:r>
            <a:rPr lang="ru-RU" sz="1600" dirty="0" err="1" smtClean="0">
              <a:latin typeface="Times New Roman" pitchFamily="18" charset="0"/>
              <a:cs typeface="Times New Roman" pitchFamily="18" charset="0"/>
            </a:rPr>
            <a:t>моделі</a:t>
          </a:r>
          <a:r>
            <a:rPr lang="ru-RU" sz="1600" dirty="0" smtClean="0">
              <a:latin typeface="Times New Roman" pitchFamily="18" charset="0"/>
              <a:cs typeface="Times New Roman" pitchFamily="18" charset="0"/>
            </a:rPr>
            <a:t> Дж. </a:t>
          </a:r>
          <a:r>
            <a:rPr lang="ru-RU" sz="1600" dirty="0" err="1" smtClean="0">
              <a:latin typeface="Times New Roman" pitchFamily="18" charset="0"/>
              <a:cs typeface="Times New Roman" pitchFamily="18" charset="0"/>
            </a:rPr>
            <a:t>Дак</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основна</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увага</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приділена</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емоційного</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поведінки</a:t>
          </a:r>
          <a:r>
            <a:rPr lang="ru-RU" sz="1600" dirty="0" smtClean="0">
              <a:latin typeface="Times New Roman" pitchFamily="18" charset="0"/>
              <a:cs typeface="Times New Roman" pitchFamily="18" charset="0"/>
            </a:rPr>
            <a:t> людей, яке </a:t>
          </a:r>
          <a:r>
            <a:rPr lang="ru-RU" sz="1600" dirty="0" err="1" smtClean="0">
              <a:latin typeface="Times New Roman" pitchFamily="18" charset="0"/>
              <a:cs typeface="Times New Roman" pitchFamily="18" charset="0"/>
            </a:rPr>
            <a:t>супроводжує</a:t>
          </a:r>
          <a:r>
            <a:rPr lang="ru-RU" sz="1600" dirty="0" smtClean="0">
              <a:latin typeface="Times New Roman" pitchFamily="18" charset="0"/>
              <a:cs typeface="Times New Roman" pitchFamily="18" charset="0"/>
            </a:rPr>
            <a:t> будь-</a:t>
          </a:r>
          <a:r>
            <a:rPr lang="ru-RU" sz="1600" dirty="0" err="1" smtClean="0">
              <a:latin typeface="Times New Roman" pitchFamily="18" charset="0"/>
              <a:cs typeface="Times New Roman" pitchFamily="18" charset="0"/>
            </a:rPr>
            <a:t>які</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організаційні</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зміни</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Запропонована</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Дж.Дак</a:t>
          </a:r>
          <a:r>
            <a:rPr lang="ru-RU" sz="1600" dirty="0" smtClean="0">
              <a:latin typeface="Times New Roman" pitchFamily="18" charset="0"/>
              <a:cs typeface="Times New Roman" pitchFamily="18" charset="0"/>
            </a:rPr>
            <a:t> модель </a:t>
          </a:r>
          <a:r>
            <a:rPr lang="ru-RU" sz="1600" dirty="0" err="1" smtClean="0">
              <a:latin typeface="Times New Roman" pitchFamily="18" charset="0"/>
              <a:cs typeface="Times New Roman" pitchFamily="18" charset="0"/>
            </a:rPr>
            <a:t>кривої</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змін</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вдало</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доповнює</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більш</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сухі</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моделі</a:t>
          </a:r>
          <a:r>
            <a:rPr lang="ru-RU" sz="1600" dirty="0" smtClean="0">
              <a:latin typeface="Times New Roman" pitchFamily="18" charset="0"/>
              <a:cs typeface="Times New Roman" pitchFamily="18" charset="0"/>
            </a:rPr>
            <a:t>, і </a:t>
          </a:r>
          <a:r>
            <a:rPr lang="ru-RU" sz="1600" dirty="0" err="1" smtClean="0">
              <a:latin typeface="Times New Roman" pitchFamily="18" charset="0"/>
              <a:cs typeface="Times New Roman" pitchFamily="18" charset="0"/>
            </a:rPr>
            <a:t>така</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інтеграція</a:t>
          </a:r>
          <a:r>
            <a:rPr lang="ru-RU" sz="1600" dirty="0" smtClean="0">
              <a:latin typeface="Times New Roman" pitchFamily="18" charset="0"/>
              <a:cs typeface="Times New Roman" pitchFamily="18" charset="0"/>
            </a:rPr>
            <a:t> і </a:t>
          </a:r>
          <a:r>
            <a:rPr lang="ru-RU" sz="1600" dirty="0" err="1" smtClean="0">
              <a:latin typeface="Times New Roman" pitchFamily="18" charset="0"/>
              <a:cs typeface="Times New Roman" pitchFamily="18" charset="0"/>
            </a:rPr>
            <a:t>адаптація</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декількох</a:t>
          </a:r>
          <a:r>
            <a:rPr lang="ru-RU" sz="1600" dirty="0" smtClean="0">
              <a:latin typeface="Times New Roman" pitchFamily="18" charset="0"/>
              <a:cs typeface="Times New Roman" pitchFamily="18" charset="0"/>
            </a:rPr>
            <a:t> моделей в практику </a:t>
          </a:r>
          <a:r>
            <a:rPr lang="ru-RU" sz="1600" dirty="0" err="1" smtClean="0">
              <a:latin typeface="Times New Roman" pitchFamily="18" charset="0"/>
              <a:cs typeface="Times New Roman" pitchFamily="18" charset="0"/>
            </a:rPr>
            <a:t>бізнесу</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сприятимуть</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збільшенню</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ймовірності</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досягнення</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успіху</a:t>
          </a:r>
          <a:r>
            <a:rPr lang="ru-RU" sz="1600" dirty="0" smtClean="0">
              <a:latin typeface="Times New Roman" pitchFamily="18" charset="0"/>
              <a:cs typeface="Times New Roman" pitchFamily="18" charset="0"/>
            </a:rPr>
            <a:t> в </a:t>
          </a:r>
          <a:r>
            <a:rPr lang="ru-RU" sz="1600" dirty="0" err="1" smtClean="0">
              <a:latin typeface="Times New Roman" pitchFamily="18" charset="0"/>
              <a:cs typeface="Times New Roman" pitchFamily="18" charset="0"/>
            </a:rPr>
            <a:t>проведенні</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організаційних</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змін</a:t>
          </a:r>
          <a:r>
            <a:rPr lang="ru-RU" sz="1600" dirty="0" smtClean="0">
              <a:latin typeface="Times New Roman" pitchFamily="18" charset="0"/>
              <a:cs typeface="Times New Roman" pitchFamily="18" charset="0"/>
            </a:rPr>
            <a:t>.</a:t>
          </a:r>
          <a:endParaRPr lang="ru-RU" sz="1600" dirty="0">
            <a:latin typeface="Times New Roman" pitchFamily="18" charset="0"/>
            <a:cs typeface="Times New Roman" pitchFamily="18" charset="0"/>
          </a:endParaRPr>
        </a:p>
      </dgm:t>
    </dgm:pt>
    <dgm:pt modelId="{65575E1A-D876-4139-AA2E-1076E0BCC5DD}" type="parTrans" cxnId="{255EE5F0-6EC1-4760-971E-7EFF07E555B1}">
      <dgm:prSet/>
      <dgm:spPr/>
      <dgm:t>
        <a:bodyPr/>
        <a:lstStyle/>
        <a:p>
          <a:endParaRPr lang="ru-RU"/>
        </a:p>
      </dgm:t>
    </dgm:pt>
    <dgm:pt modelId="{69B43E77-87E2-4CC8-AA2B-4CDAC76D0D77}" type="sibTrans" cxnId="{255EE5F0-6EC1-4760-971E-7EFF07E555B1}">
      <dgm:prSet/>
      <dgm:spPr/>
      <dgm:t>
        <a:bodyPr/>
        <a:lstStyle/>
        <a:p>
          <a:endParaRPr lang="ru-RU"/>
        </a:p>
      </dgm:t>
    </dgm:pt>
    <dgm:pt modelId="{D6A8881C-F039-44C9-94BD-0E501063F9FC}" type="pres">
      <dgm:prSet presAssocID="{C34F45CE-301D-4750-8D73-44765D570AFF}" presName="Name0" presStyleCnt="0">
        <dgm:presLayoutVars>
          <dgm:dir/>
          <dgm:animLvl val="lvl"/>
          <dgm:resizeHandles val="exact"/>
        </dgm:presLayoutVars>
      </dgm:prSet>
      <dgm:spPr/>
      <dgm:t>
        <a:bodyPr/>
        <a:lstStyle/>
        <a:p>
          <a:endParaRPr lang="ru-RU"/>
        </a:p>
      </dgm:t>
    </dgm:pt>
    <dgm:pt modelId="{E9D49832-A41F-4118-8AE6-416FC0C08605}" type="pres">
      <dgm:prSet presAssocID="{C34F45CE-301D-4750-8D73-44765D570AFF}" presName="dummy" presStyleCnt="0"/>
      <dgm:spPr/>
      <dgm:t>
        <a:bodyPr/>
        <a:lstStyle/>
        <a:p>
          <a:endParaRPr lang="ru-RU"/>
        </a:p>
      </dgm:t>
    </dgm:pt>
    <dgm:pt modelId="{85F307D0-35F7-4607-8358-CBB529710622}" type="pres">
      <dgm:prSet presAssocID="{C34F45CE-301D-4750-8D73-44765D570AFF}" presName="linH" presStyleCnt="0"/>
      <dgm:spPr/>
      <dgm:t>
        <a:bodyPr/>
        <a:lstStyle/>
        <a:p>
          <a:endParaRPr lang="ru-RU"/>
        </a:p>
      </dgm:t>
    </dgm:pt>
    <dgm:pt modelId="{A35E8493-AF22-45B2-B350-AA3725510DBF}" type="pres">
      <dgm:prSet presAssocID="{C34F45CE-301D-4750-8D73-44765D570AFF}" presName="padding1" presStyleCnt="0"/>
      <dgm:spPr/>
      <dgm:t>
        <a:bodyPr/>
        <a:lstStyle/>
        <a:p>
          <a:endParaRPr lang="ru-RU"/>
        </a:p>
      </dgm:t>
    </dgm:pt>
    <dgm:pt modelId="{842C64FA-4A57-466F-9EE2-F69A719436CE}" type="pres">
      <dgm:prSet presAssocID="{FEDABBBC-E73C-448D-B857-E0581EB8DF3A}" presName="linV" presStyleCnt="0"/>
      <dgm:spPr/>
      <dgm:t>
        <a:bodyPr/>
        <a:lstStyle/>
        <a:p>
          <a:endParaRPr lang="ru-RU"/>
        </a:p>
      </dgm:t>
    </dgm:pt>
    <dgm:pt modelId="{A32DADDE-16DF-4668-8C2D-2F50A3C2DA8F}" type="pres">
      <dgm:prSet presAssocID="{FEDABBBC-E73C-448D-B857-E0581EB8DF3A}" presName="spVertical1" presStyleCnt="0"/>
      <dgm:spPr/>
      <dgm:t>
        <a:bodyPr/>
        <a:lstStyle/>
        <a:p>
          <a:endParaRPr lang="ru-RU"/>
        </a:p>
      </dgm:t>
    </dgm:pt>
    <dgm:pt modelId="{448779BC-2FD7-40AE-B75E-07B304879360}" type="pres">
      <dgm:prSet presAssocID="{FEDABBBC-E73C-448D-B857-E0581EB8DF3A}" presName="parTx" presStyleLbl="revTx" presStyleIdx="0" presStyleCnt="1">
        <dgm:presLayoutVars>
          <dgm:chMax val="0"/>
          <dgm:chPref val="0"/>
          <dgm:bulletEnabled val="1"/>
        </dgm:presLayoutVars>
      </dgm:prSet>
      <dgm:spPr/>
      <dgm:t>
        <a:bodyPr/>
        <a:lstStyle/>
        <a:p>
          <a:endParaRPr lang="ru-RU"/>
        </a:p>
      </dgm:t>
    </dgm:pt>
    <dgm:pt modelId="{7270B69D-85B9-43E4-81CD-BAF85BFCC617}" type="pres">
      <dgm:prSet presAssocID="{FEDABBBC-E73C-448D-B857-E0581EB8DF3A}" presName="spVertical2" presStyleCnt="0"/>
      <dgm:spPr/>
      <dgm:t>
        <a:bodyPr/>
        <a:lstStyle/>
        <a:p>
          <a:endParaRPr lang="ru-RU"/>
        </a:p>
      </dgm:t>
    </dgm:pt>
    <dgm:pt modelId="{674C00EE-7BB2-4A64-B6C2-94FBDAF30247}" type="pres">
      <dgm:prSet presAssocID="{FEDABBBC-E73C-448D-B857-E0581EB8DF3A}" presName="spVertical3" presStyleCnt="0"/>
      <dgm:spPr/>
      <dgm:t>
        <a:bodyPr/>
        <a:lstStyle/>
        <a:p>
          <a:endParaRPr lang="ru-RU"/>
        </a:p>
      </dgm:t>
    </dgm:pt>
    <dgm:pt modelId="{875DAD52-B91C-464F-A997-F959A57E21E8}" type="pres">
      <dgm:prSet presAssocID="{C34F45CE-301D-4750-8D73-44765D570AFF}" presName="padding2" presStyleCnt="0"/>
      <dgm:spPr/>
      <dgm:t>
        <a:bodyPr/>
        <a:lstStyle/>
        <a:p>
          <a:endParaRPr lang="ru-RU"/>
        </a:p>
      </dgm:t>
    </dgm:pt>
    <dgm:pt modelId="{C13334A1-6AB9-4E82-A57A-01F8C922BFC9}" type="pres">
      <dgm:prSet presAssocID="{C34F45CE-301D-4750-8D73-44765D570AFF}" presName="negArrow" presStyleCnt="0"/>
      <dgm:spPr/>
      <dgm:t>
        <a:bodyPr/>
        <a:lstStyle/>
        <a:p>
          <a:endParaRPr lang="ru-RU"/>
        </a:p>
      </dgm:t>
    </dgm:pt>
    <dgm:pt modelId="{0E9A22EF-178B-402C-A071-904C9996BF65}" type="pres">
      <dgm:prSet presAssocID="{C34F45CE-301D-4750-8D73-44765D570AFF}" presName="backgroundArrow" presStyleLbl="node1" presStyleIdx="0" presStyleCnt="1"/>
      <dgm:spPr/>
      <dgm:t>
        <a:bodyPr/>
        <a:lstStyle/>
        <a:p>
          <a:endParaRPr lang="ru-RU"/>
        </a:p>
      </dgm:t>
    </dgm:pt>
  </dgm:ptLst>
  <dgm:cxnLst>
    <dgm:cxn modelId="{FBCAC6B4-60E6-4345-9A3B-C578BB13D5E2}" type="presOf" srcId="{FEDABBBC-E73C-448D-B857-E0581EB8DF3A}" destId="{448779BC-2FD7-40AE-B75E-07B304879360}" srcOrd="0" destOrd="0" presId="urn:microsoft.com/office/officeart/2005/8/layout/hProcess3"/>
    <dgm:cxn modelId="{255EE5F0-6EC1-4760-971E-7EFF07E555B1}" srcId="{C34F45CE-301D-4750-8D73-44765D570AFF}" destId="{FEDABBBC-E73C-448D-B857-E0581EB8DF3A}" srcOrd="0" destOrd="0" parTransId="{65575E1A-D876-4139-AA2E-1076E0BCC5DD}" sibTransId="{69B43E77-87E2-4CC8-AA2B-4CDAC76D0D77}"/>
    <dgm:cxn modelId="{8B7783A6-373E-4FEC-8EB9-64154102954C}" type="presOf" srcId="{C34F45CE-301D-4750-8D73-44765D570AFF}" destId="{D6A8881C-F039-44C9-94BD-0E501063F9FC}" srcOrd="0" destOrd="0" presId="urn:microsoft.com/office/officeart/2005/8/layout/hProcess3"/>
    <dgm:cxn modelId="{3BC91F77-5D5A-48A2-A078-7BF1A13253E1}" type="presParOf" srcId="{D6A8881C-F039-44C9-94BD-0E501063F9FC}" destId="{E9D49832-A41F-4118-8AE6-416FC0C08605}" srcOrd="0" destOrd="0" presId="urn:microsoft.com/office/officeart/2005/8/layout/hProcess3"/>
    <dgm:cxn modelId="{3F1B60FA-8820-4F7C-A625-9BDE2D2477F1}" type="presParOf" srcId="{D6A8881C-F039-44C9-94BD-0E501063F9FC}" destId="{85F307D0-35F7-4607-8358-CBB529710622}" srcOrd="1" destOrd="0" presId="urn:microsoft.com/office/officeart/2005/8/layout/hProcess3"/>
    <dgm:cxn modelId="{9C1B2510-AB9E-4554-AA10-6592CA28E8C2}" type="presParOf" srcId="{85F307D0-35F7-4607-8358-CBB529710622}" destId="{A35E8493-AF22-45B2-B350-AA3725510DBF}" srcOrd="0" destOrd="0" presId="urn:microsoft.com/office/officeart/2005/8/layout/hProcess3"/>
    <dgm:cxn modelId="{FABD44BA-E925-44E0-A346-157524AC3B9D}" type="presParOf" srcId="{85F307D0-35F7-4607-8358-CBB529710622}" destId="{842C64FA-4A57-466F-9EE2-F69A719436CE}" srcOrd="1" destOrd="0" presId="urn:microsoft.com/office/officeart/2005/8/layout/hProcess3"/>
    <dgm:cxn modelId="{4C6C8C99-039D-47E7-8219-2E5F3445020E}" type="presParOf" srcId="{842C64FA-4A57-466F-9EE2-F69A719436CE}" destId="{A32DADDE-16DF-4668-8C2D-2F50A3C2DA8F}" srcOrd="0" destOrd="0" presId="urn:microsoft.com/office/officeart/2005/8/layout/hProcess3"/>
    <dgm:cxn modelId="{7F42F64A-4A6C-4283-893A-042082B2A64C}" type="presParOf" srcId="{842C64FA-4A57-466F-9EE2-F69A719436CE}" destId="{448779BC-2FD7-40AE-B75E-07B304879360}" srcOrd="1" destOrd="0" presId="urn:microsoft.com/office/officeart/2005/8/layout/hProcess3"/>
    <dgm:cxn modelId="{F38358DB-525F-4F45-8D9D-C16BDE81D0E6}" type="presParOf" srcId="{842C64FA-4A57-466F-9EE2-F69A719436CE}" destId="{7270B69D-85B9-43E4-81CD-BAF85BFCC617}" srcOrd="2" destOrd="0" presId="urn:microsoft.com/office/officeart/2005/8/layout/hProcess3"/>
    <dgm:cxn modelId="{A3994888-993B-4BDF-A21E-758C5B748F54}" type="presParOf" srcId="{842C64FA-4A57-466F-9EE2-F69A719436CE}" destId="{674C00EE-7BB2-4A64-B6C2-94FBDAF30247}" srcOrd="3" destOrd="0" presId="urn:microsoft.com/office/officeart/2005/8/layout/hProcess3"/>
    <dgm:cxn modelId="{E431230C-E4E1-4144-8117-C523F6FD3A2A}" type="presParOf" srcId="{85F307D0-35F7-4607-8358-CBB529710622}" destId="{875DAD52-B91C-464F-A997-F959A57E21E8}" srcOrd="2" destOrd="0" presId="urn:microsoft.com/office/officeart/2005/8/layout/hProcess3"/>
    <dgm:cxn modelId="{83A1D178-50F3-44E2-AB6B-71CE2A706E1F}" type="presParOf" srcId="{85F307D0-35F7-4607-8358-CBB529710622}" destId="{C13334A1-6AB9-4E82-A57A-01F8C922BFC9}" srcOrd="3" destOrd="0" presId="urn:microsoft.com/office/officeart/2005/8/layout/hProcess3"/>
    <dgm:cxn modelId="{D3E16408-26F4-4DD8-BD17-0D5725EA7B47}" type="presParOf" srcId="{85F307D0-35F7-4607-8358-CBB529710622}" destId="{0E9A22EF-178B-402C-A071-904C9996BF65}" srcOrd="4" destOrd="0" presId="urn:microsoft.com/office/officeart/2005/8/layout/h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E6FFCCC-F9BA-4603-B2BE-F1F36DDD57A0}" type="doc">
      <dgm:prSet loTypeId="urn:microsoft.com/office/officeart/2005/8/layout/pList2" loCatId="list" qsTypeId="urn:microsoft.com/office/officeart/2005/8/quickstyle/simple1" qsCatId="simple" csTypeId="urn:microsoft.com/office/officeart/2005/8/colors/accent2_3" csCatId="accent2" phldr="1"/>
      <dgm:spPr/>
    </dgm:pt>
    <dgm:pt modelId="{9DDE3F21-0FB0-4486-9287-EF8D3DD7B0B4}">
      <dgm:prSet phldrT="[Текст]" custT="1"/>
      <dgm:spPr/>
      <dgm:t>
        <a:bodyPr/>
        <a:lstStyle/>
        <a:p>
          <a:endParaRPr lang="ru-RU" sz="2400" dirty="0" smtClean="0">
            <a:latin typeface="Times New Roman" panose="02020603050405020304" pitchFamily="18" charset="0"/>
            <a:cs typeface="Times New Roman" panose="02020603050405020304" pitchFamily="18" charset="0"/>
          </a:endParaRPr>
        </a:p>
        <a:p>
          <a:endParaRPr lang="ru-RU" sz="2400" dirty="0" smtClean="0">
            <a:latin typeface="Times New Roman" panose="02020603050405020304" pitchFamily="18" charset="0"/>
            <a:cs typeface="Times New Roman" panose="02020603050405020304" pitchFamily="18" charset="0"/>
          </a:endParaRPr>
        </a:p>
        <a:p>
          <a:r>
            <a:rPr lang="ru-RU" sz="2400" dirty="0" err="1" smtClean="0">
              <a:latin typeface="+mj-lt"/>
              <a:cs typeface="Times New Roman" panose="02020603050405020304" pitchFamily="18" charset="0"/>
            </a:rPr>
            <a:t>Внутрішньо-особовий</a:t>
          </a:r>
          <a:r>
            <a:rPr lang="ru-RU" sz="2400" dirty="0" smtClean="0">
              <a:latin typeface="+mj-lt"/>
              <a:cs typeface="Times New Roman" panose="02020603050405020304" pitchFamily="18" charset="0"/>
            </a:rPr>
            <a:t> </a:t>
          </a:r>
          <a:r>
            <a:rPr lang="ru-RU" sz="2400" dirty="0" err="1" smtClean="0">
              <a:latin typeface="+mj-lt"/>
              <a:cs typeface="Times New Roman" panose="02020603050405020304" pitchFamily="18" charset="0"/>
            </a:rPr>
            <a:t>конфлікт</a:t>
          </a:r>
          <a:endParaRPr lang="en-US" sz="2400" dirty="0">
            <a:latin typeface="+mj-lt"/>
            <a:cs typeface="Times New Roman" panose="02020603050405020304" pitchFamily="18" charset="0"/>
          </a:endParaRPr>
        </a:p>
      </dgm:t>
    </dgm:pt>
    <dgm:pt modelId="{A2E4E764-DA9D-4107-ACF8-F7A5A97D3009}" type="parTrans" cxnId="{385FA9D6-387A-4EBC-BA9E-F031FF3FB043}">
      <dgm:prSet/>
      <dgm:spPr/>
      <dgm:t>
        <a:bodyPr/>
        <a:lstStyle/>
        <a:p>
          <a:endParaRPr lang="en-US"/>
        </a:p>
      </dgm:t>
    </dgm:pt>
    <dgm:pt modelId="{0D59DBBE-243B-483B-948E-11F28B99323E}" type="sibTrans" cxnId="{385FA9D6-387A-4EBC-BA9E-F031FF3FB043}">
      <dgm:prSet/>
      <dgm:spPr/>
      <dgm:t>
        <a:bodyPr/>
        <a:lstStyle/>
        <a:p>
          <a:endParaRPr lang="en-US"/>
        </a:p>
      </dgm:t>
    </dgm:pt>
    <dgm:pt modelId="{55C25569-B09C-4AD8-B234-682DCE000518}">
      <dgm:prSet phldrT="[Текст]" custT="1"/>
      <dgm:spPr/>
      <dgm:t>
        <a:bodyPr/>
        <a:lstStyle/>
        <a:p>
          <a:endParaRPr lang="ru-RU" sz="2400" dirty="0" smtClean="0"/>
        </a:p>
        <a:p>
          <a:endParaRPr lang="ru-RU" sz="2400" dirty="0" smtClean="0">
            <a:latin typeface="Times New Roman" panose="02020603050405020304" pitchFamily="18" charset="0"/>
            <a:cs typeface="Times New Roman" panose="02020603050405020304" pitchFamily="18" charset="0"/>
          </a:endParaRPr>
        </a:p>
        <a:p>
          <a:r>
            <a:rPr lang="ru-RU" sz="2400" dirty="0" err="1" smtClean="0">
              <a:latin typeface="+mj-lt"/>
              <a:cs typeface="Times New Roman" panose="02020603050405020304" pitchFamily="18" charset="0"/>
            </a:rPr>
            <a:t>Між-особистісний</a:t>
          </a:r>
          <a:r>
            <a:rPr lang="ru-RU" sz="2400" dirty="0" smtClean="0">
              <a:latin typeface="+mj-lt"/>
              <a:cs typeface="Times New Roman" panose="02020603050405020304" pitchFamily="18" charset="0"/>
            </a:rPr>
            <a:t> </a:t>
          </a:r>
          <a:r>
            <a:rPr lang="ru-RU" sz="2400" dirty="0" err="1" smtClean="0">
              <a:latin typeface="+mj-lt"/>
              <a:cs typeface="Times New Roman" panose="02020603050405020304" pitchFamily="18" charset="0"/>
            </a:rPr>
            <a:t>конфлікт</a:t>
          </a:r>
          <a:endParaRPr lang="en-US" sz="2400" dirty="0">
            <a:latin typeface="+mj-lt"/>
            <a:cs typeface="Times New Roman" panose="02020603050405020304" pitchFamily="18" charset="0"/>
          </a:endParaRPr>
        </a:p>
      </dgm:t>
    </dgm:pt>
    <dgm:pt modelId="{7EB024EF-C9EB-4970-A094-E6C513BA9FD4}" type="parTrans" cxnId="{74C86CF8-5737-4739-A9F0-AE310F3072FE}">
      <dgm:prSet/>
      <dgm:spPr/>
      <dgm:t>
        <a:bodyPr/>
        <a:lstStyle/>
        <a:p>
          <a:endParaRPr lang="en-US"/>
        </a:p>
      </dgm:t>
    </dgm:pt>
    <dgm:pt modelId="{2612EEB3-31AE-44A0-A989-F5FD007715F8}" type="sibTrans" cxnId="{74C86CF8-5737-4739-A9F0-AE310F3072FE}">
      <dgm:prSet/>
      <dgm:spPr/>
      <dgm:t>
        <a:bodyPr/>
        <a:lstStyle/>
        <a:p>
          <a:endParaRPr lang="en-US"/>
        </a:p>
      </dgm:t>
    </dgm:pt>
    <dgm:pt modelId="{DAF117A1-D28A-4C11-87B1-9B32E86A2448}">
      <dgm:prSet phldrT="[Текст]" custT="1"/>
      <dgm:spPr/>
      <dgm:t>
        <a:bodyPr/>
        <a:lstStyle/>
        <a:p>
          <a:endParaRPr lang="ru-RU" sz="2400" dirty="0" smtClean="0"/>
        </a:p>
        <a:p>
          <a:endParaRPr lang="ru-RU" sz="2400" dirty="0" smtClean="0">
            <a:latin typeface="Times New Roman" panose="02020603050405020304" pitchFamily="18" charset="0"/>
            <a:cs typeface="Times New Roman" panose="02020603050405020304" pitchFamily="18" charset="0"/>
          </a:endParaRPr>
        </a:p>
        <a:p>
          <a:r>
            <a:rPr lang="ru-RU" sz="2400" dirty="0" err="1" smtClean="0">
              <a:latin typeface="+mj-lt"/>
              <a:cs typeface="Times New Roman" panose="02020603050405020304" pitchFamily="18" charset="0"/>
            </a:rPr>
            <a:t>Конфлікт</a:t>
          </a:r>
          <a:r>
            <a:rPr lang="ru-RU" sz="2400" dirty="0" smtClean="0">
              <a:latin typeface="+mj-lt"/>
              <a:cs typeface="Times New Roman" panose="02020603050405020304" pitchFamily="18" charset="0"/>
            </a:rPr>
            <a:t> </a:t>
          </a:r>
          <a:r>
            <a:rPr lang="ru-RU" sz="2400" dirty="0" err="1" smtClean="0">
              <a:latin typeface="+mj-lt"/>
              <a:cs typeface="Times New Roman" panose="02020603050405020304" pitchFamily="18" charset="0"/>
            </a:rPr>
            <a:t>між</a:t>
          </a:r>
          <a:r>
            <a:rPr lang="ru-RU" sz="2400" dirty="0" smtClean="0">
              <a:latin typeface="+mj-lt"/>
              <a:cs typeface="Times New Roman" panose="02020603050405020304" pitchFamily="18" charset="0"/>
            </a:rPr>
            <a:t> </a:t>
          </a:r>
          <a:r>
            <a:rPr lang="ru-RU" sz="2400" dirty="0" err="1" smtClean="0">
              <a:latin typeface="+mj-lt"/>
              <a:cs typeface="Times New Roman" panose="02020603050405020304" pitchFamily="18" charset="0"/>
            </a:rPr>
            <a:t>особистістю</a:t>
          </a:r>
          <a:r>
            <a:rPr lang="ru-RU" sz="2400" dirty="0" smtClean="0">
              <a:latin typeface="+mj-lt"/>
              <a:cs typeface="Times New Roman" panose="02020603050405020304" pitchFamily="18" charset="0"/>
            </a:rPr>
            <a:t> і </a:t>
          </a:r>
          <a:r>
            <a:rPr lang="ru-RU" sz="2400" dirty="0" err="1" smtClean="0">
              <a:latin typeface="+mj-lt"/>
              <a:cs typeface="Times New Roman" panose="02020603050405020304" pitchFamily="18" charset="0"/>
            </a:rPr>
            <a:t>групою</a:t>
          </a:r>
          <a:endParaRPr lang="en-US" sz="2400" dirty="0">
            <a:latin typeface="+mj-lt"/>
            <a:cs typeface="Times New Roman" panose="02020603050405020304" pitchFamily="18" charset="0"/>
          </a:endParaRPr>
        </a:p>
      </dgm:t>
    </dgm:pt>
    <dgm:pt modelId="{4128C1CB-8DD0-4115-843E-A07EE69EB0FD}" type="parTrans" cxnId="{DC3ECD5A-7839-4C8C-9D1A-D4EB30BD8739}">
      <dgm:prSet/>
      <dgm:spPr/>
      <dgm:t>
        <a:bodyPr/>
        <a:lstStyle/>
        <a:p>
          <a:endParaRPr lang="en-US"/>
        </a:p>
      </dgm:t>
    </dgm:pt>
    <dgm:pt modelId="{EA5B7446-EDA3-4928-95A1-93D1952BE88A}" type="sibTrans" cxnId="{DC3ECD5A-7839-4C8C-9D1A-D4EB30BD8739}">
      <dgm:prSet/>
      <dgm:spPr/>
      <dgm:t>
        <a:bodyPr/>
        <a:lstStyle/>
        <a:p>
          <a:endParaRPr lang="en-US"/>
        </a:p>
      </dgm:t>
    </dgm:pt>
    <dgm:pt modelId="{7B864BA5-60ED-4410-B0BE-716EBF5B64EF}">
      <dgm:prSet custT="1"/>
      <dgm:spPr/>
      <dgm:t>
        <a:bodyPr/>
        <a:lstStyle/>
        <a:p>
          <a:endParaRPr lang="ru-RU" sz="2400" dirty="0" smtClean="0"/>
        </a:p>
        <a:p>
          <a:endParaRPr lang="ru-RU" sz="2400" dirty="0" smtClean="0"/>
        </a:p>
        <a:p>
          <a:r>
            <a:rPr lang="ru-RU" sz="2400" dirty="0" err="1" smtClean="0">
              <a:latin typeface="+mj-lt"/>
              <a:cs typeface="Times New Roman" panose="02020603050405020304" pitchFamily="18" charset="0"/>
            </a:rPr>
            <a:t>Міжгруповий</a:t>
          </a:r>
          <a:r>
            <a:rPr lang="ru-RU" sz="2400" dirty="0" smtClean="0">
              <a:latin typeface="+mj-lt"/>
              <a:cs typeface="Times New Roman" panose="02020603050405020304" pitchFamily="18" charset="0"/>
            </a:rPr>
            <a:t> </a:t>
          </a:r>
          <a:r>
            <a:rPr lang="ru-RU" sz="2400" dirty="0" err="1" smtClean="0">
              <a:latin typeface="+mj-lt"/>
              <a:cs typeface="Times New Roman" panose="02020603050405020304" pitchFamily="18" charset="0"/>
            </a:rPr>
            <a:t>конфлікт</a:t>
          </a:r>
          <a:endParaRPr lang="en-US" sz="2400" dirty="0">
            <a:latin typeface="+mj-lt"/>
            <a:cs typeface="Times New Roman" panose="02020603050405020304" pitchFamily="18" charset="0"/>
          </a:endParaRPr>
        </a:p>
      </dgm:t>
    </dgm:pt>
    <dgm:pt modelId="{21CB804F-0E1F-4DA1-BB17-5DD3B8E5008A}" type="parTrans" cxnId="{02B109F7-96E1-4D26-B5A6-2D6491AB5012}">
      <dgm:prSet/>
      <dgm:spPr/>
      <dgm:t>
        <a:bodyPr/>
        <a:lstStyle/>
        <a:p>
          <a:endParaRPr lang="en-US"/>
        </a:p>
      </dgm:t>
    </dgm:pt>
    <dgm:pt modelId="{D83AFE6C-4F28-470B-AE6E-B24CB727BF31}" type="sibTrans" cxnId="{02B109F7-96E1-4D26-B5A6-2D6491AB5012}">
      <dgm:prSet/>
      <dgm:spPr/>
      <dgm:t>
        <a:bodyPr/>
        <a:lstStyle/>
        <a:p>
          <a:endParaRPr lang="en-US"/>
        </a:p>
      </dgm:t>
    </dgm:pt>
    <dgm:pt modelId="{DB0DB6FF-6E1F-4BE6-A84F-A74D24916456}" type="pres">
      <dgm:prSet presAssocID="{1E6FFCCC-F9BA-4603-B2BE-F1F36DDD57A0}" presName="Name0" presStyleCnt="0">
        <dgm:presLayoutVars>
          <dgm:dir/>
          <dgm:resizeHandles val="exact"/>
        </dgm:presLayoutVars>
      </dgm:prSet>
      <dgm:spPr/>
    </dgm:pt>
    <dgm:pt modelId="{B3018714-91A4-47DC-80EB-28778E1B0CAD}" type="pres">
      <dgm:prSet presAssocID="{1E6FFCCC-F9BA-4603-B2BE-F1F36DDD57A0}" presName="bkgdShp" presStyleLbl="alignAccFollowNode1" presStyleIdx="0" presStyleCnt="1"/>
      <dgm:spPr/>
    </dgm:pt>
    <dgm:pt modelId="{3B31A544-C104-4107-ABDD-E5BD15294B85}" type="pres">
      <dgm:prSet presAssocID="{1E6FFCCC-F9BA-4603-B2BE-F1F36DDD57A0}" presName="linComp" presStyleCnt="0"/>
      <dgm:spPr/>
    </dgm:pt>
    <dgm:pt modelId="{082A001F-BCDD-4927-BD3C-FA5EEEE1C13C}" type="pres">
      <dgm:prSet presAssocID="{9DDE3F21-0FB0-4486-9287-EF8D3DD7B0B4}" presName="compNode" presStyleCnt="0"/>
      <dgm:spPr/>
    </dgm:pt>
    <dgm:pt modelId="{B6C6740D-9C28-4D8E-9DC3-D34C58B93D57}" type="pres">
      <dgm:prSet presAssocID="{9DDE3F21-0FB0-4486-9287-EF8D3DD7B0B4}" presName="node" presStyleLbl="node1" presStyleIdx="0" presStyleCnt="4" custScaleX="138310">
        <dgm:presLayoutVars>
          <dgm:bulletEnabled val="1"/>
        </dgm:presLayoutVars>
      </dgm:prSet>
      <dgm:spPr/>
      <dgm:t>
        <a:bodyPr/>
        <a:lstStyle/>
        <a:p>
          <a:endParaRPr lang="en-US"/>
        </a:p>
      </dgm:t>
    </dgm:pt>
    <dgm:pt modelId="{ED8D9779-2F18-43C0-8C43-8142FE7E8EE9}" type="pres">
      <dgm:prSet presAssocID="{9DDE3F21-0FB0-4486-9287-EF8D3DD7B0B4}" presName="invisiNode" presStyleLbl="node1" presStyleIdx="0" presStyleCnt="4"/>
      <dgm:spPr/>
    </dgm:pt>
    <dgm:pt modelId="{7DBF2DAE-D6CB-42F3-AF37-2C71F726003E}" type="pres">
      <dgm:prSet presAssocID="{9DDE3F21-0FB0-4486-9287-EF8D3DD7B0B4}" presName="imagNode"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t="-4000" b="-4000"/>
          </a:stretch>
        </a:blipFill>
      </dgm:spPr>
    </dgm:pt>
    <dgm:pt modelId="{6561ED0B-1325-4446-A557-E1779C5A68D3}" type="pres">
      <dgm:prSet presAssocID="{0D59DBBE-243B-483B-948E-11F28B99323E}" presName="sibTrans" presStyleLbl="sibTrans2D1" presStyleIdx="0" presStyleCnt="0"/>
      <dgm:spPr/>
      <dgm:t>
        <a:bodyPr/>
        <a:lstStyle/>
        <a:p>
          <a:endParaRPr lang="en-US"/>
        </a:p>
      </dgm:t>
    </dgm:pt>
    <dgm:pt modelId="{80359966-E8FD-44D3-B309-9828194C17A6}" type="pres">
      <dgm:prSet presAssocID="{55C25569-B09C-4AD8-B234-682DCE000518}" presName="compNode" presStyleCnt="0"/>
      <dgm:spPr/>
    </dgm:pt>
    <dgm:pt modelId="{B233CB36-5F54-4A30-B2F8-B53B995A0C85}" type="pres">
      <dgm:prSet presAssocID="{55C25569-B09C-4AD8-B234-682DCE000518}" presName="node" presStyleLbl="node1" presStyleIdx="1" presStyleCnt="4" custScaleX="114732">
        <dgm:presLayoutVars>
          <dgm:bulletEnabled val="1"/>
        </dgm:presLayoutVars>
      </dgm:prSet>
      <dgm:spPr/>
      <dgm:t>
        <a:bodyPr/>
        <a:lstStyle/>
        <a:p>
          <a:endParaRPr lang="en-US"/>
        </a:p>
      </dgm:t>
    </dgm:pt>
    <dgm:pt modelId="{0ADE85E5-4E1C-40AF-962D-8531AA16D5DA}" type="pres">
      <dgm:prSet presAssocID="{55C25569-B09C-4AD8-B234-682DCE000518}" presName="invisiNode" presStyleLbl="node1" presStyleIdx="1" presStyleCnt="4"/>
      <dgm:spPr/>
    </dgm:pt>
    <dgm:pt modelId="{64B46F42-FFC6-42EE-B274-7A3BE767B79F}" type="pres">
      <dgm:prSet presAssocID="{55C25569-B09C-4AD8-B234-682DCE000518}" presName="imagNode" presStyleLbl="fgImgPlace1" presStyleIdx="1" presStyleCnt="4"/>
      <dgm:spPr>
        <a:blipFill>
          <a:blip xmlns:r="http://schemas.openxmlformats.org/officeDocument/2006/relationships" r:embed="rId2">
            <a:extLst>
              <a:ext uri="{28A0092B-C50C-407E-A947-70E740481C1C}">
                <a14:useLocalDpi xmlns:a14="http://schemas.microsoft.com/office/drawing/2010/main" val="0"/>
              </a:ext>
            </a:extLst>
          </a:blip>
          <a:srcRect/>
          <a:stretch>
            <a:fillRect l="-13000" r="-13000"/>
          </a:stretch>
        </a:blipFill>
      </dgm:spPr>
    </dgm:pt>
    <dgm:pt modelId="{A5B565D6-31B7-47B9-8ADC-82E0399B0DBC}" type="pres">
      <dgm:prSet presAssocID="{2612EEB3-31AE-44A0-A989-F5FD007715F8}" presName="sibTrans" presStyleLbl="sibTrans2D1" presStyleIdx="0" presStyleCnt="0"/>
      <dgm:spPr/>
      <dgm:t>
        <a:bodyPr/>
        <a:lstStyle/>
        <a:p>
          <a:endParaRPr lang="en-US"/>
        </a:p>
      </dgm:t>
    </dgm:pt>
    <dgm:pt modelId="{0290A9D7-1995-44F1-8F62-3108A7B34205}" type="pres">
      <dgm:prSet presAssocID="{DAF117A1-D28A-4C11-87B1-9B32E86A2448}" presName="compNode" presStyleCnt="0"/>
      <dgm:spPr/>
    </dgm:pt>
    <dgm:pt modelId="{1A287DA5-056C-4D93-97F0-A17FDA07E788}" type="pres">
      <dgm:prSet presAssocID="{DAF117A1-D28A-4C11-87B1-9B32E86A2448}" presName="node" presStyleLbl="node1" presStyleIdx="2" presStyleCnt="4">
        <dgm:presLayoutVars>
          <dgm:bulletEnabled val="1"/>
        </dgm:presLayoutVars>
      </dgm:prSet>
      <dgm:spPr/>
      <dgm:t>
        <a:bodyPr/>
        <a:lstStyle/>
        <a:p>
          <a:endParaRPr lang="en-US"/>
        </a:p>
      </dgm:t>
    </dgm:pt>
    <dgm:pt modelId="{01D96A33-22ED-4F0D-B26F-960F97BAA10B}" type="pres">
      <dgm:prSet presAssocID="{DAF117A1-D28A-4C11-87B1-9B32E86A2448}" presName="invisiNode" presStyleLbl="node1" presStyleIdx="2" presStyleCnt="4"/>
      <dgm:spPr/>
    </dgm:pt>
    <dgm:pt modelId="{5CFB0C2D-36CD-4EF8-A916-0203ECA437AE}" type="pres">
      <dgm:prSet presAssocID="{DAF117A1-D28A-4C11-87B1-9B32E86A2448}" presName="imagNode" presStyleLbl="fgImgPlace1" presStyleIdx="2" presStyleCnt="4" custLinFactNeighborX="1134" custLinFactNeighborY="660"/>
      <dgm:spPr>
        <a:blipFill dpi="0" rotWithShape="1">
          <a:blip xmlns:r="http://schemas.openxmlformats.org/officeDocument/2006/relationships" r:embed="rId3">
            <a:extLst>
              <a:ext uri="{28A0092B-C50C-407E-A947-70E740481C1C}">
                <a14:useLocalDpi xmlns:a14="http://schemas.microsoft.com/office/drawing/2010/main" val="0"/>
              </a:ext>
            </a:extLst>
          </a:blip>
          <a:srcRect/>
          <a:stretch>
            <a:fillRect l="-16627" r="-65373"/>
          </a:stretch>
        </a:blipFill>
      </dgm:spPr>
    </dgm:pt>
    <dgm:pt modelId="{49FFEB7E-5338-49A0-83C2-2EFE8238F991}" type="pres">
      <dgm:prSet presAssocID="{EA5B7446-EDA3-4928-95A1-93D1952BE88A}" presName="sibTrans" presStyleLbl="sibTrans2D1" presStyleIdx="0" presStyleCnt="0"/>
      <dgm:spPr/>
      <dgm:t>
        <a:bodyPr/>
        <a:lstStyle/>
        <a:p>
          <a:endParaRPr lang="en-US"/>
        </a:p>
      </dgm:t>
    </dgm:pt>
    <dgm:pt modelId="{426FACA0-0FC9-40A3-B7C6-68BED14DA9F0}" type="pres">
      <dgm:prSet presAssocID="{7B864BA5-60ED-4410-B0BE-716EBF5B64EF}" presName="compNode" presStyleCnt="0"/>
      <dgm:spPr/>
    </dgm:pt>
    <dgm:pt modelId="{8FF80DE7-890A-44F0-AE0E-00D5B2C02947}" type="pres">
      <dgm:prSet presAssocID="{7B864BA5-60ED-4410-B0BE-716EBF5B64EF}" presName="node" presStyleLbl="node1" presStyleIdx="3" presStyleCnt="4" custScaleX="109003">
        <dgm:presLayoutVars>
          <dgm:bulletEnabled val="1"/>
        </dgm:presLayoutVars>
      </dgm:prSet>
      <dgm:spPr/>
      <dgm:t>
        <a:bodyPr/>
        <a:lstStyle/>
        <a:p>
          <a:endParaRPr lang="en-US"/>
        </a:p>
      </dgm:t>
    </dgm:pt>
    <dgm:pt modelId="{C35A7555-0D42-4036-8243-B081F941BE37}" type="pres">
      <dgm:prSet presAssocID="{7B864BA5-60ED-4410-B0BE-716EBF5B64EF}" presName="invisiNode" presStyleLbl="node1" presStyleIdx="3" presStyleCnt="4"/>
      <dgm:spPr/>
    </dgm:pt>
    <dgm:pt modelId="{C5B4C905-BAAB-4137-8AFB-913711C02F7C}" type="pres">
      <dgm:prSet presAssocID="{7B864BA5-60ED-4410-B0BE-716EBF5B64EF}" presName="imagNode" presStyleLbl="fgImgPlace1" presStyleIdx="3" presStyleCnt="4"/>
      <dgm:spPr>
        <a:blipFill>
          <a:blip xmlns:r="http://schemas.openxmlformats.org/officeDocument/2006/relationships" r:embed="rId4">
            <a:extLst>
              <a:ext uri="{28A0092B-C50C-407E-A947-70E740481C1C}">
                <a14:useLocalDpi xmlns:a14="http://schemas.microsoft.com/office/drawing/2010/main" val="0"/>
              </a:ext>
            </a:extLst>
          </a:blip>
          <a:srcRect/>
          <a:stretch>
            <a:fillRect l="-27000" r="-27000"/>
          </a:stretch>
        </a:blipFill>
      </dgm:spPr>
    </dgm:pt>
  </dgm:ptLst>
  <dgm:cxnLst>
    <dgm:cxn modelId="{AF35DF31-5DAA-45EA-AADD-2637F4B00FD8}" type="presOf" srcId="{0D59DBBE-243B-483B-948E-11F28B99323E}" destId="{6561ED0B-1325-4446-A557-E1779C5A68D3}" srcOrd="0" destOrd="0" presId="urn:microsoft.com/office/officeart/2005/8/layout/pList2"/>
    <dgm:cxn modelId="{56B02F2B-ADA9-4654-AD65-B064FDC779E6}" type="presOf" srcId="{EA5B7446-EDA3-4928-95A1-93D1952BE88A}" destId="{49FFEB7E-5338-49A0-83C2-2EFE8238F991}" srcOrd="0" destOrd="0" presId="urn:microsoft.com/office/officeart/2005/8/layout/pList2"/>
    <dgm:cxn modelId="{24420CE9-374A-4BE8-97EB-976F4CF68980}" type="presOf" srcId="{DAF117A1-D28A-4C11-87B1-9B32E86A2448}" destId="{1A287DA5-056C-4D93-97F0-A17FDA07E788}" srcOrd="0" destOrd="0" presId="urn:microsoft.com/office/officeart/2005/8/layout/pList2"/>
    <dgm:cxn modelId="{3D9D6271-48C0-4757-A3ED-0B83A511799C}" type="presOf" srcId="{7B864BA5-60ED-4410-B0BE-716EBF5B64EF}" destId="{8FF80DE7-890A-44F0-AE0E-00D5B2C02947}" srcOrd="0" destOrd="0" presId="urn:microsoft.com/office/officeart/2005/8/layout/pList2"/>
    <dgm:cxn modelId="{AA628FC1-C15D-40FA-BC30-6303779B4A78}" type="presOf" srcId="{55C25569-B09C-4AD8-B234-682DCE000518}" destId="{B233CB36-5F54-4A30-B2F8-B53B995A0C85}" srcOrd="0" destOrd="0" presId="urn:microsoft.com/office/officeart/2005/8/layout/pList2"/>
    <dgm:cxn modelId="{DC3ECD5A-7839-4C8C-9D1A-D4EB30BD8739}" srcId="{1E6FFCCC-F9BA-4603-B2BE-F1F36DDD57A0}" destId="{DAF117A1-D28A-4C11-87B1-9B32E86A2448}" srcOrd="2" destOrd="0" parTransId="{4128C1CB-8DD0-4115-843E-A07EE69EB0FD}" sibTransId="{EA5B7446-EDA3-4928-95A1-93D1952BE88A}"/>
    <dgm:cxn modelId="{02B109F7-96E1-4D26-B5A6-2D6491AB5012}" srcId="{1E6FFCCC-F9BA-4603-B2BE-F1F36DDD57A0}" destId="{7B864BA5-60ED-4410-B0BE-716EBF5B64EF}" srcOrd="3" destOrd="0" parTransId="{21CB804F-0E1F-4DA1-BB17-5DD3B8E5008A}" sibTransId="{D83AFE6C-4F28-470B-AE6E-B24CB727BF31}"/>
    <dgm:cxn modelId="{385FA9D6-387A-4EBC-BA9E-F031FF3FB043}" srcId="{1E6FFCCC-F9BA-4603-B2BE-F1F36DDD57A0}" destId="{9DDE3F21-0FB0-4486-9287-EF8D3DD7B0B4}" srcOrd="0" destOrd="0" parTransId="{A2E4E764-DA9D-4107-ACF8-F7A5A97D3009}" sibTransId="{0D59DBBE-243B-483B-948E-11F28B99323E}"/>
    <dgm:cxn modelId="{1F0877DC-214D-47C1-B087-722F91DCC8D3}" type="presOf" srcId="{9DDE3F21-0FB0-4486-9287-EF8D3DD7B0B4}" destId="{B6C6740D-9C28-4D8E-9DC3-D34C58B93D57}" srcOrd="0" destOrd="0" presId="urn:microsoft.com/office/officeart/2005/8/layout/pList2"/>
    <dgm:cxn modelId="{ED6D55EE-4634-4072-81F4-6A02795453F4}" type="presOf" srcId="{2612EEB3-31AE-44A0-A989-F5FD007715F8}" destId="{A5B565D6-31B7-47B9-8ADC-82E0399B0DBC}" srcOrd="0" destOrd="0" presId="urn:microsoft.com/office/officeart/2005/8/layout/pList2"/>
    <dgm:cxn modelId="{74C86CF8-5737-4739-A9F0-AE310F3072FE}" srcId="{1E6FFCCC-F9BA-4603-B2BE-F1F36DDD57A0}" destId="{55C25569-B09C-4AD8-B234-682DCE000518}" srcOrd="1" destOrd="0" parTransId="{7EB024EF-C9EB-4970-A094-E6C513BA9FD4}" sibTransId="{2612EEB3-31AE-44A0-A989-F5FD007715F8}"/>
    <dgm:cxn modelId="{D0AC73AD-64BF-48B5-9EC7-D64BAA66532F}" type="presOf" srcId="{1E6FFCCC-F9BA-4603-B2BE-F1F36DDD57A0}" destId="{DB0DB6FF-6E1F-4BE6-A84F-A74D24916456}" srcOrd="0" destOrd="0" presId="urn:microsoft.com/office/officeart/2005/8/layout/pList2"/>
    <dgm:cxn modelId="{A92E7BC5-DC08-4D1E-8408-52D378CB1F6E}" type="presParOf" srcId="{DB0DB6FF-6E1F-4BE6-A84F-A74D24916456}" destId="{B3018714-91A4-47DC-80EB-28778E1B0CAD}" srcOrd="0" destOrd="0" presId="urn:microsoft.com/office/officeart/2005/8/layout/pList2"/>
    <dgm:cxn modelId="{EF8924E8-08FE-4CE0-A684-A97281C35E39}" type="presParOf" srcId="{DB0DB6FF-6E1F-4BE6-A84F-A74D24916456}" destId="{3B31A544-C104-4107-ABDD-E5BD15294B85}" srcOrd="1" destOrd="0" presId="urn:microsoft.com/office/officeart/2005/8/layout/pList2"/>
    <dgm:cxn modelId="{7441368F-BB2A-40C7-AE6E-178C56EF8FB8}" type="presParOf" srcId="{3B31A544-C104-4107-ABDD-E5BD15294B85}" destId="{082A001F-BCDD-4927-BD3C-FA5EEEE1C13C}" srcOrd="0" destOrd="0" presId="urn:microsoft.com/office/officeart/2005/8/layout/pList2"/>
    <dgm:cxn modelId="{4F8743A6-8662-4881-946C-072BE49BE846}" type="presParOf" srcId="{082A001F-BCDD-4927-BD3C-FA5EEEE1C13C}" destId="{B6C6740D-9C28-4D8E-9DC3-D34C58B93D57}" srcOrd="0" destOrd="0" presId="urn:microsoft.com/office/officeart/2005/8/layout/pList2"/>
    <dgm:cxn modelId="{F0E0D795-7A66-411D-9751-13221B3F331A}" type="presParOf" srcId="{082A001F-BCDD-4927-BD3C-FA5EEEE1C13C}" destId="{ED8D9779-2F18-43C0-8C43-8142FE7E8EE9}" srcOrd="1" destOrd="0" presId="urn:microsoft.com/office/officeart/2005/8/layout/pList2"/>
    <dgm:cxn modelId="{039059D1-91B2-4DC0-BAA7-291C471C26D7}" type="presParOf" srcId="{082A001F-BCDD-4927-BD3C-FA5EEEE1C13C}" destId="{7DBF2DAE-D6CB-42F3-AF37-2C71F726003E}" srcOrd="2" destOrd="0" presId="urn:microsoft.com/office/officeart/2005/8/layout/pList2"/>
    <dgm:cxn modelId="{E0C8E725-DC13-4786-B056-A38EB0AFE10B}" type="presParOf" srcId="{3B31A544-C104-4107-ABDD-E5BD15294B85}" destId="{6561ED0B-1325-4446-A557-E1779C5A68D3}" srcOrd="1" destOrd="0" presId="urn:microsoft.com/office/officeart/2005/8/layout/pList2"/>
    <dgm:cxn modelId="{A5F8607C-B69A-4B49-80DD-812A142F06C3}" type="presParOf" srcId="{3B31A544-C104-4107-ABDD-E5BD15294B85}" destId="{80359966-E8FD-44D3-B309-9828194C17A6}" srcOrd="2" destOrd="0" presId="urn:microsoft.com/office/officeart/2005/8/layout/pList2"/>
    <dgm:cxn modelId="{F1746EAC-F043-4A23-8AF4-6D3BF417231E}" type="presParOf" srcId="{80359966-E8FD-44D3-B309-9828194C17A6}" destId="{B233CB36-5F54-4A30-B2F8-B53B995A0C85}" srcOrd="0" destOrd="0" presId="urn:microsoft.com/office/officeart/2005/8/layout/pList2"/>
    <dgm:cxn modelId="{F65FA551-26FF-4E9D-998F-8F166D1DBA9D}" type="presParOf" srcId="{80359966-E8FD-44D3-B309-9828194C17A6}" destId="{0ADE85E5-4E1C-40AF-962D-8531AA16D5DA}" srcOrd="1" destOrd="0" presId="urn:microsoft.com/office/officeart/2005/8/layout/pList2"/>
    <dgm:cxn modelId="{5BA820B4-4CBA-4428-9251-21A95C181074}" type="presParOf" srcId="{80359966-E8FD-44D3-B309-9828194C17A6}" destId="{64B46F42-FFC6-42EE-B274-7A3BE767B79F}" srcOrd="2" destOrd="0" presId="urn:microsoft.com/office/officeart/2005/8/layout/pList2"/>
    <dgm:cxn modelId="{A285D4A7-6C42-467D-82C3-43835F24409F}" type="presParOf" srcId="{3B31A544-C104-4107-ABDD-E5BD15294B85}" destId="{A5B565D6-31B7-47B9-8ADC-82E0399B0DBC}" srcOrd="3" destOrd="0" presId="urn:microsoft.com/office/officeart/2005/8/layout/pList2"/>
    <dgm:cxn modelId="{5B7DB36B-6962-4445-94D9-A3EF07B7568F}" type="presParOf" srcId="{3B31A544-C104-4107-ABDD-E5BD15294B85}" destId="{0290A9D7-1995-44F1-8F62-3108A7B34205}" srcOrd="4" destOrd="0" presId="urn:microsoft.com/office/officeart/2005/8/layout/pList2"/>
    <dgm:cxn modelId="{651B37F0-AF60-42EC-BBAE-F929F711E2C8}" type="presParOf" srcId="{0290A9D7-1995-44F1-8F62-3108A7B34205}" destId="{1A287DA5-056C-4D93-97F0-A17FDA07E788}" srcOrd="0" destOrd="0" presId="urn:microsoft.com/office/officeart/2005/8/layout/pList2"/>
    <dgm:cxn modelId="{3955FCE1-18FF-4062-BE80-FE203B229B4E}" type="presParOf" srcId="{0290A9D7-1995-44F1-8F62-3108A7B34205}" destId="{01D96A33-22ED-4F0D-B26F-960F97BAA10B}" srcOrd="1" destOrd="0" presId="urn:microsoft.com/office/officeart/2005/8/layout/pList2"/>
    <dgm:cxn modelId="{2CC0CF26-6B99-48DA-9C35-29E8EE3FA7B3}" type="presParOf" srcId="{0290A9D7-1995-44F1-8F62-3108A7B34205}" destId="{5CFB0C2D-36CD-4EF8-A916-0203ECA437AE}" srcOrd="2" destOrd="0" presId="urn:microsoft.com/office/officeart/2005/8/layout/pList2"/>
    <dgm:cxn modelId="{060F6C51-C4ED-41DA-B439-2BD30651E5A6}" type="presParOf" srcId="{3B31A544-C104-4107-ABDD-E5BD15294B85}" destId="{49FFEB7E-5338-49A0-83C2-2EFE8238F991}" srcOrd="5" destOrd="0" presId="urn:microsoft.com/office/officeart/2005/8/layout/pList2"/>
    <dgm:cxn modelId="{AE9A5F14-B537-4A19-B587-C41D6354DC93}" type="presParOf" srcId="{3B31A544-C104-4107-ABDD-E5BD15294B85}" destId="{426FACA0-0FC9-40A3-B7C6-68BED14DA9F0}" srcOrd="6" destOrd="0" presId="urn:microsoft.com/office/officeart/2005/8/layout/pList2"/>
    <dgm:cxn modelId="{0DC92101-9AAF-4EF3-ACF4-AE2E775CA2CE}" type="presParOf" srcId="{426FACA0-0FC9-40A3-B7C6-68BED14DA9F0}" destId="{8FF80DE7-890A-44F0-AE0E-00D5B2C02947}" srcOrd="0" destOrd="0" presId="urn:microsoft.com/office/officeart/2005/8/layout/pList2"/>
    <dgm:cxn modelId="{5003560C-15F4-498F-ADC9-71A1ED3AC936}" type="presParOf" srcId="{426FACA0-0FC9-40A3-B7C6-68BED14DA9F0}" destId="{C35A7555-0D42-4036-8243-B081F941BE37}" srcOrd="1" destOrd="0" presId="urn:microsoft.com/office/officeart/2005/8/layout/pList2"/>
    <dgm:cxn modelId="{BBC326C1-0293-4E0F-96FB-9C6912FBE4F2}" type="presParOf" srcId="{426FACA0-0FC9-40A3-B7C6-68BED14DA9F0}" destId="{C5B4C905-BAAB-4137-8AFB-913711C02F7C}"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399CF84-4D14-4CD2-A542-2676F9E1BFB1}" type="doc">
      <dgm:prSet loTypeId="urn:microsoft.com/office/officeart/2005/8/layout/hList7" loCatId="process" qsTypeId="urn:microsoft.com/office/officeart/2005/8/quickstyle/simple1" qsCatId="simple" csTypeId="urn:microsoft.com/office/officeart/2005/8/colors/accent0_3" csCatId="mainScheme" phldr="1"/>
      <dgm:spPr/>
      <dgm:t>
        <a:bodyPr/>
        <a:lstStyle/>
        <a:p>
          <a:endParaRPr lang="en-US"/>
        </a:p>
      </dgm:t>
    </dgm:pt>
    <dgm:pt modelId="{7117A20E-9657-49A3-8C28-CFFEFAD82709}">
      <dgm:prSet phldrT="[Текст]" custT="1"/>
      <dgm:spPr/>
      <dgm:t>
        <a:bodyPr/>
        <a:lstStyle/>
        <a:p>
          <a:r>
            <a:rPr lang="uk-UA" sz="2000" b="0" i="0" dirty="0" err="1" smtClean="0">
              <a:latin typeface="+mj-lt"/>
              <a:cs typeface="Times New Roman" panose="02020603050405020304" pitchFamily="18" charset="0"/>
            </a:rPr>
            <a:t>Передконфлікт</a:t>
          </a:r>
          <a:r>
            <a:rPr lang="uk-UA" sz="2000" b="0" i="0" dirty="0" smtClean="0">
              <a:latin typeface="+mj-lt"/>
              <a:cs typeface="Times New Roman" panose="02020603050405020304" pitchFamily="18" charset="0"/>
            </a:rPr>
            <a:t>-на стадія</a:t>
          </a:r>
          <a:endParaRPr lang="en-US" sz="2000" dirty="0">
            <a:latin typeface="+mj-lt"/>
            <a:cs typeface="Times New Roman" panose="02020603050405020304" pitchFamily="18" charset="0"/>
          </a:endParaRPr>
        </a:p>
      </dgm:t>
    </dgm:pt>
    <dgm:pt modelId="{3EF3C03D-227E-4479-BDE1-623C4FF1FDBD}" type="parTrans" cxnId="{D57EA0E6-10B0-4AB2-9299-D6793281383C}">
      <dgm:prSet/>
      <dgm:spPr/>
      <dgm:t>
        <a:bodyPr/>
        <a:lstStyle/>
        <a:p>
          <a:endParaRPr lang="en-US" sz="3200">
            <a:latin typeface="Times New Roman" panose="02020603050405020304" pitchFamily="18" charset="0"/>
            <a:cs typeface="Times New Roman" panose="02020603050405020304" pitchFamily="18" charset="0"/>
          </a:endParaRPr>
        </a:p>
      </dgm:t>
    </dgm:pt>
    <dgm:pt modelId="{2CBE6F47-C8F2-4C88-9AB9-031722FAA24E}" type="sibTrans" cxnId="{D57EA0E6-10B0-4AB2-9299-D6793281383C}">
      <dgm:prSet/>
      <dgm:spPr/>
      <dgm:t>
        <a:bodyPr/>
        <a:lstStyle/>
        <a:p>
          <a:endParaRPr lang="en-US" sz="3200">
            <a:latin typeface="Times New Roman" panose="02020603050405020304" pitchFamily="18" charset="0"/>
            <a:cs typeface="Times New Roman" panose="02020603050405020304" pitchFamily="18" charset="0"/>
          </a:endParaRPr>
        </a:p>
      </dgm:t>
    </dgm:pt>
    <dgm:pt modelId="{6E874A42-921B-42AF-8595-DBC80600E0B5}">
      <dgm:prSet phldrT="[Текст]" custT="1"/>
      <dgm:spPr/>
      <dgm:t>
        <a:bodyPr/>
        <a:lstStyle/>
        <a:p>
          <a:r>
            <a:rPr lang="uk-UA" sz="2000" b="0" i="0" dirty="0" smtClean="0">
              <a:latin typeface="+mj-lt"/>
              <a:cs typeface="Times New Roman" panose="02020603050405020304" pitchFamily="18" charset="0"/>
            </a:rPr>
            <a:t>Стадія усвідомлення конфлікту </a:t>
          </a:r>
          <a:endParaRPr lang="en-US" sz="2000" dirty="0">
            <a:latin typeface="+mj-lt"/>
            <a:cs typeface="Times New Roman" panose="02020603050405020304" pitchFamily="18" charset="0"/>
          </a:endParaRPr>
        </a:p>
      </dgm:t>
    </dgm:pt>
    <dgm:pt modelId="{51129690-C04C-47D2-B141-F78AC8D40A9F}" type="parTrans" cxnId="{C085C46D-2AD4-4EC5-A83A-6DBEEA30C490}">
      <dgm:prSet/>
      <dgm:spPr/>
      <dgm:t>
        <a:bodyPr/>
        <a:lstStyle/>
        <a:p>
          <a:endParaRPr lang="en-US" sz="3200">
            <a:latin typeface="Times New Roman" panose="02020603050405020304" pitchFamily="18" charset="0"/>
            <a:cs typeface="Times New Roman" panose="02020603050405020304" pitchFamily="18" charset="0"/>
          </a:endParaRPr>
        </a:p>
      </dgm:t>
    </dgm:pt>
    <dgm:pt modelId="{75B7E9A5-A37A-4778-AA08-E2E5F4DD4482}" type="sibTrans" cxnId="{C085C46D-2AD4-4EC5-A83A-6DBEEA30C490}">
      <dgm:prSet/>
      <dgm:spPr/>
      <dgm:t>
        <a:bodyPr/>
        <a:lstStyle/>
        <a:p>
          <a:endParaRPr lang="en-US" sz="3200">
            <a:latin typeface="Times New Roman" panose="02020603050405020304" pitchFamily="18" charset="0"/>
            <a:cs typeface="Times New Roman" panose="02020603050405020304" pitchFamily="18" charset="0"/>
          </a:endParaRPr>
        </a:p>
      </dgm:t>
    </dgm:pt>
    <dgm:pt modelId="{26C34887-915E-491E-A6B3-B5BBB9591729}">
      <dgm:prSet phldrT="[Текст]" custT="1"/>
      <dgm:spPr/>
      <dgm:t>
        <a:bodyPr/>
        <a:lstStyle/>
        <a:p>
          <a:r>
            <a:rPr lang="uk-UA" sz="2000" b="0" i="0" dirty="0" smtClean="0">
              <a:latin typeface="+mj-lt"/>
              <a:cs typeface="Times New Roman" panose="02020603050405020304" pitchFamily="18" charset="0"/>
            </a:rPr>
            <a:t>Стадія конфліктної взаємодії</a:t>
          </a:r>
          <a:endParaRPr lang="en-US" sz="2000" dirty="0">
            <a:latin typeface="+mj-lt"/>
            <a:cs typeface="Times New Roman" panose="02020603050405020304" pitchFamily="18" charset="0"/>
          </a:endParaRPr>
        </a:p>
      </dgm:t>
    </dgm:pt>
    <dgm:pt modelId="{A0E5E4AB-DD84-460F-BA28-27C1F06900D2}" type="parTrans" cxnId="{5E0B8585-812F-4EEF-B31B-318363DA48FE}">
      <dgm:prSet/>
      <dgm:spPr/>
      <dgm:t>
        <a:bodyPr/>
        <a:lstStyle/>
        <a:p>
          <a:endParaRPr lang="en-US" sz="3200">
            <a:latin typeface="Times New Roman" panose="02020603050405020304" pitchFamily="18" charset="0"/>
            <a:cs typeface="Times New Roman" panose="02020603050405020304" pitchFamily="18" charset="0"/>
          </a:endParaRPr>
        </a:p>
      </dgm:t>
    </dgm:pt>
    <dgm:pt modelId="{721D9F65-F121-42E4-96B9-1C62D6B5D5A7}" type="sibTrans" cxnId="{5E0B8585-812F-4EEF-B31B-318363DA48FE}">
      <dgm:prSet/>
      <dgm:spPr/>
      <dgm:t>
        <a:bodyPr/>
        <a:lstStyle/>
        <a:p>
          <a:endParaRPr lang="en-US" sz="3200">
            <a:latin typeface="Times New Roman" panose="02020603050405020304" pitchFamily="18" charset="0"/>
            <a:cs typeface="Times New Roman" panose="02020603050405020304" pitchFamily="18" charset="0"/>
          </a:endParaRPr>
        </a:p>
      </dgm:t>
    </dgm:pt>
    <dgm:pt modelId="{14AFBA0B-675C-4D6B-9632-02D88C509D0C}">
      <dgm:prSet custT="1"/>
      <dgm:spPr/>
      <dgm:t>
        <a:bodyPr/>
        <a:lstStyle/>
        <a:p>
          <a:r>
            <a:rPr lang="uk-UA" sz="2000" b="0" i="0" dirty="0" smtClean="0">
              <a:latin typeface="+mj-lt"/>
              <a:cs typeface="Times New Roman" panose="02020603050405020304" pitchFamily="18" charset="0"/>
            </a:rPr>
            <a:t>Стадія розв'язання конфлікту</a:t>
          </a:r>
          <a:endParaRPr lang="en-US" sz="2000" dirty="0">
            <a:latin typeface="+mj-lt"/>
            <a:cs typeface="Times New Roman" panose="02020603050405020304" pitchFamily="18" charset="0"/>
          </a:endParaRPr>
        </a:p>
      </dgm:t>
    </dgm:pt>
    <dgm:pt modelId="{A22DCC8A-C3B6-4577-B66F-7B0ADC21B0C5}" type="parTrans" cxnId="{D648DB39-4FA2-4F3E-BEFB-9F1DF9916866}">
      <dgm:prSet/>
      <dgm:spPr/>
      <dgm:t>
        <a:bodyPr/>
        <a:lstStyle/>
        <a:p>
          <a:endParaRPr lang="en-US" sz="3200">
            <a:latin typeface="Times New Roman" panose="02020603050405020304" pitchFamily="18" charset="0"/>
            <a:cs typeface="Times New Roman" panose="02020603050405020304" pitchFamily="18" charset="0"/>
          </a:endParaRPr>
        </a:p>
      </dgm:t>
    </dgm:pt>
    <dgm:pt modelId="{55218B81-C722-4CED-950D-A14CAA77D4B7}" type="sibTrans" cxnId="{D648DB39-4FA2-4F3E-BEFB-9F1DF9916866}">
      <dgm:prSet/>
      <dgm:spPr/>
      <dgm:t>
        <a:bodyPr/>
        <a:lstStyle/>
        <a:p>
          <a:endParaRPr lang="en-US" sz="3200">
            <a:latin typeface="Times New Roman" panose="02020603050405020304" pitchFamily="18" charset="0"/>
            <a:cs typeface="Times New Roman" panose="02020603050405020304" pitchFamily="18" charset="0"/>
          </a:endParaRPr>
        </a:p>
      </dgm:t>
    </dgm:pt>
    <dgm:pt modelId="{0376D8AB-BDA8-45CB-A3B0-6D2B8F410DA7}">
      <dgm:prSet custT="1"/>
      <dgm:spPr/>
      <dgm:t>
        <a:bodyPr/>
        <a:lstStyle/>
        <a:p>
          <a:r>
            <a:rPr lang="uk-UA" sz="2000" b="0" i="0" dirty="0" err="1" smtClean="0">
              <a:latin typeface="+mj-lt"/>
              <a:cs typeface="Times New Roman" panose="02020603050405020304" pitchFamily="18" charset="0"/>
            </a:rPr>
            <a:t>Післяконфлікт</a:t>
          </a:r>
          <a:r>
            <a:rPr lang="uk-UA" sz="2000" b="0" i="0" dirty="0" smtClean="0">
              <a:latin typeface="+mj-lt"/>
              <a:cs typeface="Times New Roman" panose="02020603050405020304" pitchFamily="18" charset="0"/>
            </a:rPr>
            <a:t>-на стадія</a:t>
          </a:r>
          <a:endParaRPr lang="en-US" sz="2000" dirty="0">
            <a:latin typeface="+mj-lt"/>
            <a:cs typeface="Times New Roman" panose="02020603050405020304" pitchFamily="18" charset="0"/>
          </a:endParaRPr>
        </a:p>
      </dgm:t>
    </dgm:pt>
    <dgm:pt modelId="{8111A9C8-A8E2-45A1-8147-056CF96E3F26}" type="parTrans" cxnId="{93115065-1EBB-4392-840D-D695695140E5}">
      <dgm:prSet/>
      <dgm:spPr/>
      <dgm:t>
        <a:bodyPr/>
        <a:lstStyle/>
        <a:p>
          <a:endParaRPr lang="en-US" sz="3200">
            <a:latin typeface="Times New Roman" panose="02020603050405020304" pitchFamily="18" charset="0"/>
            <a:cs typeface="Times New Roman" panose="02020603050405020304" pitchFamily="18" charset="0"/>
          </a:endParaRPr>
        </a:p>
      </dgm:t>
    </dgm:pt>
    <dgm:pt modelId="{AB9F833D-3247-434B-9769-94AF8790AE9C}" type="sibTrans" cxnId="{93115065-1EBB-4392-840D-D695695140E5}">
      <dgm:prSet/>
      <dgm:spPr/>
      <dgm:t>
        <a:bodyPr/>
        <a:lstStyle/>
        <a:p>
          <a:endParaRPr lang="en-US" sz="3200">
            <a:latin typeface="Times New Roman" panose="02020603050405020304" pitchFamily="18" charset="0"/>
            <a:cs typeface="Times New Roman" panose="02020603050405020304" pitchFamily="18" charset="0"/>
          </a:endParaRPr>
        </a:p>
      </dgm:t>
    </dgm:pt>
    <dgm:pt modelId="{9627416D-11BA-4E6C-A3D4-BEE1BC89A223}" type="pres">
      <dgm:prSet presAssocID="{F399CF84-4D14-4CD2-A542-2676F9E1BFB1}" presName="Name0" presStyleCnt="0">
        <dgm:presLayoutVars>
          <dgm:dir/>
          <dgm:resizeHandles val="exact"/>
        </dgm:presLayoutVars>
      </dgm:prSet>
      <dgm:spPr/>
      <dgm:t>
        <a:bodyPr/>
        <a:lstStyle/>
        <a:p>
          <a:endParaRPr lang="en-US"/>
        </a:p>
      </dgm:t>
    </dgm:pt>
    <dgm:pt modelId="{E573FDBB-D51D-45C8-94A1-B50E17BC345E}" type="pres">
      <dgm:prSet presAssocID="{F399CF84-4D14-4CD2-A542-2676F9E1BFB1}" presName="fgShape" presStyleLbl="fgShp" presStyleIdx="0" presStyleCnt="1"/>
      <dgm:spPr/>
    </dgm:pt>
    <dgm:pt modelId="{272C0199-C1F0-4AF1-BBB8-FA85780D0982}" type="pres">
      <dgm:prSet presAssocID="{F399CF84-4D14-4CD2-A542-2676F9E1BFB1}" presName="linComp" presStyleCnt="0"/>
      <dgm:spPr/>
    </dgm:pt>
    <dgm:pt modelId="{0A6C6E25-6BE2-4765-9F84-96E287743287}" type="pres">
      <dgm:prSet presAssocID="{7117A20E-9657-49A3-8C28-CFFEFAD82709}" presName="compNode" presStyleCnt="0"/>
      <dgm:spPr/>
    </dgm:pt>
    <dgm:pt modelId="{979F6E47-C4DD-469C-A42C-2228F4A2BFFE}" type="pres">
      <dgm:prSet presAssocID="{7117A20E-9657-49A3-8C28-CFFEFAD82709}" presName="bkgdShape" presStyleLbl="node1" presStyleIdx="0" presStyleCnt="5"/>
      <dgm:spPr/>
      <dgm:t>
        <a:bodyPr/>
        <a:lstStyle/>
        <a:p>
          <a:endParaRPr lang="en-US"/>
        </a:p>
      </dgm:t>
    </dgm:pt>
    <dgm:pt modelId="{70982ECD-E553-41B7-A12D-504BB29CC880}" type="pres">
      <dgm:prSet presAssocID="{7117A20E-9657-49A3-8C28-CFFEFAD82709}" presName="nodeTx" presStyleLbl="node1" presStyleIdx="0" presStyleCnt="5">
        <dgm:presLayoutVars>
          <dgm:bulletEnabled val="1"/>
        </dgm:presLayoutVars>
      </dgm:prSet>
      <dgm:spPr/>
      <dgm:t>
        <a:bodyPr/>
        <a:lstStyle/>
        <a:p>
          <a:endParaRPr lang="en-US"/>
        </a:p>
      </dgm:t>
    </dgm:pt>
    <dgm:pt modelId="{72D1D6B7-0260-4C9D-A0E0-D72D27AF029F}" type="pres">
      <dgm:prSet presAssocID="{7117A20E-9657-49A3-8C28-CFFEFAD82709}" presName="invisiNode" presStyleLbl="node1" presStyleIdx="0" presStyleCnt="5"/>
      <dgm:spPr/>
    </dgm:pt>
    <dgm:pt modelId="{0DF3334E-1774-493B-88B1-41349CD8B724}" type="pres">
      <dgm:prSet presAssocID="{7117A20E-9657-49A3-8C28-CFFEFAD82709}" presName="imagNode" presStyleLbl="fgImgPlace1" presStyleIdx="0" presStyleCnt="5"/>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t>
        <a:bodyPr/>
        <a:lstStyle/>
        <a:p>
          <a:endParaRPr lang="en-US"/>
        </a:p>
      </dgm:t>
    </dgm:pt>
    <dgm:pt modelId="{A6FD1EBC-AE7C-4BEA-96F8-9580E62ECA93}" type="pres">
      <dgm:prSet presAssocID="{2CBE6F47-C8F2-4C88-9AB9-031722FAA24E}" presName="sibTrans" presStyleLbl="sibTrans2D1" presStyleIdx="0" presStyleCnt="0"/>
      <dgm:spPr/>
      <dgm:t>
        <a:bodyPr/>
        <a:lstStyle/>
        <a:p>
          <a:endParaRPr lang="en-US"/>
        </a:p>
      </dgm:t>
    </dgm:pt>
    <dgm:pt modelId="{9DB4E70F-06C8-408A-A736-ABD3859B0048}" type="pres">
      <dgm:prSet presAssocID="{6E874A42-921B-42AF-8595-DBC80600E0B5}" presName="compNode" presStyleCnt="0"/>
      <dgm:spPr/>
    </dgm:pt>
    <dgm:pt modelId="{31346888-1693-464C-9EBC-5448966CFD9B}" type="pres">
      <dgm:prSet presAssocID="{6E874A42-921B-42AF-8595-DBC80600E0B5}" presName="bkgdShape" presStyleLbl="node1" presStyleIdx="1" presStyleCnt="5"/>
      <dgm:spPr/>
      <dgm:t>
        <a:bodyPr/>
        <a:lstStyle/>
        <a:p>
          <a:endParaRPr lang="en-US"/>
        </a:p>
      </dgm:t>
    </dgm:pt>
    <dgm:pt modelId="{6756ED07-923E-4B1C-A8BE-E946FA72AA22}" type="pres">
      <dgm:prSet presAssocID="{6E874A42-921B-42AF-8595-DBC80600E0B5}" presName="nodeTx" presStyleLbl="node1" presStyleIdx="1" presStyleCnt="5">
        <dgm:presLayoutVars>
          <dgm:bulletEnabled val="1"/>
        </dgm:presLayoutVars>
      </dgm:prSet>
      <dgm:spPr/>
      <dgm:t>
        <a:bodyPr/>
        <a:lstStyle/>
        <a:p>
          <a:endParaRPr lang="en-US"/>
        </a:p>
      </dgm:t>
    </dgm:pt>
    <dgm:pt modelId="{E6849492-12AD-4E36-841F-DCA5AF4C8F11}" type="pres">
      <dgm:prSet presAssocID="{6E874A42-921B-42AF-8595-DBC80600E0B5}" presName="invisiNode" presStyleLbl="node1" presStyleIdx="1" presStyleCnt="5"/>
      <dgm:spPr/>
    </dgm:pt>
    <dgm:pt modelId="{AE5F237A-3405-4FB9-A853-86BE2C5C1D73}" type="pres">
      <dgm:prSet presAssocID="{6E874A42-921B-42AF-8595-DBC80600E0B5}" presName="imagNode" presStyleLbl="fgImgPlace1" presStyleIdx="1" presStyleCnt="5"/>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t>
        <a:bodyPr/>
        <a:lstStyle/>
        <a:p>
          <a:endParaRPr lang="en-US"/>
        </a:p>
      </dgm:t>
    </dgm:pt>
    <dgm:pt modelId="{59AAEA57-DD98-47AE-BF88-500F61BF6E03}" type="pres">
      <dgm:prSet presAssocID="{75B7E9A5-A37A-4778-AA08-E2E5F4DD4482}" presName="sibTrans" presStyleLbl="sibTrans2D1" presStyleIdx="0" presStyleCnt="0"/>
      <dgm:spPr/>
      <dgm:t>
        <a:bodyPr/>
        <a:lstStyle/>
        <a:p>
          <a:endParaRPr lang="en-US"/>
        </a:p>
      </dgm:t>
    </dgm:pt>
    <dgm:pt modelId="{3E071321-2AAA-47C2-A293-ABE195D89CEE}" type="pres">
      <dgm:prSet presAssocID="{26C34887-915E-491E-A6B3-B5BBB9591729}" presName="compNode" presStyleCnt="0"/>
      <dgm:spPr/>
    </dgm:pt>
    <dgm:pt modelId="{225FDA4F-207E-4055-AF3C-733B4B8583E6}" type="pres">
      <dgm:prSet presAssocID="{26C34887-915E-491E-A6B3-B5BBB9591729}" presName="bkgdShape" presStyleLbl="node1" presStyleIdx="2" presStyleCnt="5"/>
      <dgm:spPr/>
      <dgm:t>
        <a:bodyPr/>
        <a:lstStyle/>
        <a:p>
          <a:endParaRPr lang="en-US"/>
        </a:p>
      </dgm:t>
    </dgm:pt>
    <dgm:pt modelId="{0C637715-EE19-434F-B0CF-C5D22D2EAB39}" type="pres">
      <dgm:prSet presAssocID="{26C34887-915E-491E-A6B3-B5BBB9591729}" presName="nodeTx" presStyleLbl="node1" presStyleIdx="2" presStyleCnt="5">
        <dgm:presLayoutVars>
          <dgm:bulletEnabled val="1"/>
        </dgm:presLayoutVars>
      </dgm:prSet>
      <dgm:spPr/>
      <dgm:t>
        <a:bodyPr/>
        <a:lstStyle/>
        <a:p>
          <a:endParaRPr lang="en-US"/>
        </a:p>
      </dgm:t>
    </dgm:pt>
    <dgm:pt modelId="{938D2F13-94DB-4575-B0F0-E0286773C646}" type="pres">
      <dgm:prSet presAssocID="{26C34887-915E-491E-A6B3-B5BBB9591729}" presName="invisiNode" presStyleLbl="node1" presStyleIdx="2" presStyleCnt="5"/>
      <dgm:spPr/>
    </dgm:pt>
    <dgm:pt modelId="{C1A9CC48-AA0E-4052-AA28-B5C276EC3C54}" type="pres">
      <dgm:prSet presAssocID="{26C34887-915E-491E-A6B3-B5BBB9591729}" presName="imagNode" presStyleLbl="fgImgPlace1" presStyleIdx="2" presStyleCnt="5"/>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dgm:spPr>
      <dgm:t>
        <a:bodyPr/>
        <a:lstStyle/>
        <a:p>
          <a:endParaRPr lang="en-US"/>
        </a:p>
      </dgm:t>
    </dgm:pt>
    <dgm:pt modelId="{0E401D27-41C5-45EE-AFF0-F64C8226437B}" type="pres">
      <dgm:prSet presAssocID="{721D9F65-F121-42E4-96B9-1C62D6B5D5A7}" presName="sibTrans" presStyleLbl="sibTrans2D1" presStyleIdx="0" presStyleCnt="0"/>
      <dgm:spPr/>
      <dgm:t>
        <a:bodyPr/>
        <a:lstStyle/>
        <a:p>
          <a:endParaRPr lang="en-US"/>
        </a:p>
      </dgm:t>
    </dgm:pt>
    <dgm:pt modelId="{A6F95929-330B-4E18-8240-562A67CEE081}" type="pres">
      <dgm:prSet presAssocID="{14AFBA0B-675C-4D6B-9632-02D88C509D0C}" presName="compNode" presStyleCnt="0"/>
      <dgm:spPr/>
    </dgm:pt>
    <dgm:pt modelId="{8BB1609E-CC3C-49B6-B22A-89C63C9A5D5B}" type="pres">
      <dgm:prSet presAssocID="{14AFBA0B-675C-4D6B-9632-02D88C509D0C}" presName="bkgdShape" presStyleLbl="node1" presStyleIdx="3" presStyleCnt="5"/>
      <dgm:spPr/>
      <dgm:t>
        <a:bodyPr/>
        <a:lstStyle/>
        <a:p>
          <a:endParaRPr lang="en-US"/>
        </a:p>
      </dgm:t>
    </dgm:pt>
    <dgm:pt modelId="{BB9305D2-D188-44EA-8BCE-9694BFD1FADA}" type="pres">
      <dgm:prSet presAssocID="{14AFBA0B-675C-4D6B-9632-02D88C509D0C}" presName="nodeTx" presStyleLbl="node1" presStyleIdx="3" presStyleCnt="5">
        <dgm:presLayoutVars>
          <dgm:bulletEnabled val="1"/>
        </dgm:presLayoutVars>
      </dgm:prSet>
      <dgm:spPr/>
      <dgm:t>
        <a:bodyPr/>
        <a:lstStyle/>
        <a:p>
          <a:endParaRPr lang="en-US"/>
        </a:p>
      </dgm:t>
    </dgm:pt>
    <dgm:pt modelId="{598196C2-F7E8-4E86-9757-3FCB3DA22802}" type="pres">
      <dgm:prSet presAssocID="{14AFBA0B-675C-4D6B-9632-02D88C509D0C}" presName="invisiNode" presStyleLbl="node1" presStyleIdx="3" presStyleCnt="5"/>
      <dgm:spPr/>
    </dgm:pt>
    <dgm:pt modelId="{FCC5119B-FAA2-46EE-B536-01C20F47C25C}" type="pres">
      <dgm:prSet presAssocID="{14AFBA0B-675C-4D6B-9632-02D88C509D0C}" presName="imagNode" presStyleLbl="fgImgPlace1" presStyleIdx="3" presStyleCnt="5"/>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a:stretch>
        </a:blipFill>
      </dgm:spPr>
      <dgm:t>
        <a:bodyPr/>
        <a:lstStyle/>
        <a:p>
          <a:endParaRPr lang="en-US"/>
        </a:p>
      </dgm:t>
    </dgm:pt>
    <dgm:pt modelId="{B33E8C5B-4CDB-4CCE-80E1-958ACB455311}" type="pres">
      <dgm:prSet presAssocID="{55218B81-C722-4CED-950D-A14CAA77D4B7}" presName="sibTrans" presStyleLbl="sibTrans2D1" presStyleIdx="0" presStyleCnt="0"/>
      <dgm:spPr/>
      <dgm:t>
        <a:bodyPr/>
        <a:lstStyle/>
        <a:p>
          <a:endParaRPr lang="en-US"/>
        </a:p>
      </dgm:t>
    </dgm:pt>
    <dgm:pt modelId="{27624D18-59D4-4BE7-936C-518D4A9ACF97}" type="pres">
      <dgm:prSet presAssocID="{0376D8AB-BDA8-45CB-A3B0-6D2B8F410DA7}" presName="compNode" presStyleCnt="0"/>
      <dgm:spPr/>
    </dgm:pt>
    <dgm:pt modelId="{8398F4C0-10EC-41E5-A471-0C73BDA2270D}" type="pres">
      <dgm:prSet presAssocID="{0376D8AB-BDA8-45CB-A3B0-6D2B8F410DA7}" presName="bkgdShape" presStyleLbl="node1" presStyleIdx="4" presStyleCnt="5"/>
      <dgm:spPr/>
      <dgm:t>
        <a:bodyPr/>
        <a:lstStyle/>
        <a:p>
          <a:endParaRPr lang="en-US"/>
        </a:p>
      </dgm:t>
    </dgm:pt>
    <dgm:pt modelId="{687A4B2F-E579-4A85-8517-5FBD6962A100}" type="pres">
      <dgm:prSet presAssocID="{0376D8AB-BDA8-45CB-A3B0-6D2B8F410DA7}" presName="nodeTx" presStyleLbl="node1" presStyleIdx="4" presStyleCnt="5">
        <dgm:presLayoutVars>
          <dgm:bulletEnabled val="1"/>
        </dgm:presLayoutVars>
      </dgm:prSet>
      <dgm:spPr/>
      <dgm:t>
        <a:bodyPr/>
        <a:lstStyle/>
        <a:p>
          <a:endParaRPr lang="en-US"/>
        </a:p>
      </dgm:t>
    </dgm:pt>
    <dgm:pt modelId="{8A26FDD6-A36B-454B-BE2C-A5CB908001E6}" type="pres">
      <dgm:prSet presAssocID="{0376D8AB-BDA8-45CB-A3B0-6D2B8F410DA7}" presName="invisiNode" presStyleLbl="node1" presStyleIdx="4" presStyleCnt="5"/>
      <dgm:spPr/>
    </dgm:pt>
    <dgm:pt modelId="{AC52DF0F-2B07-4D92-AEA4-F2CF232D95E8}" type="pres">
      <dgm:prSet presAssocID="{0376D8AB-BDA8-45CB-A3B0-6D2B8F410DA7}" presName="imagNode" presStyleLbl="fgImgPlace1" presStyleIdx="4" presStyleCnt="5"/>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a:stretch>
        </a:blipFill>
      </dgm:spPr>
      <dgm:t>
        <a:bodyPr/>
        <a:lstStyle/>
        <a:p>
          <a:endParaRPr lang="en-US"/>
        </a:p>
      </dgm:t>
    </dgm:pt>
  </dgm:ptLst>
  <dgm:cxnLst>
    <dgm:cxn modelId="{CBC307C1-8789-4DB7-9156-2077AB8880E9}" type="presOf" srcId="{55218B81-C722-4CED-950D-A14CAA77D4B7}" destId="{B33E8C5B-4CDB-4CCE-80E1-958ACB455311}" srcOrd="0" destOrd="0" presId="urn:microsoft.com/office/officeart/2005/8/layout/hList7"/>
    <dgm:cxn modelId="{C7D3B61B-91C6-41EF-A68E-64F106CA8DA4}" type="presOf" srcId="{6E874A42-921B-42AF-8595-DBC80600E0B5}" destId="{6756ED07-923E-4B1C-A8BE-E946FA72AA22}" srcOrd="1" destOrd="0" presId="urn:microsoft.com/office/officeart/2005/8/layout/hList7"/>
    <dgm:cxn modelId="{6FED8BEE-7E76-448D-9A13-E40964BEA0B5}" type="presOf" srcId="{75B7E9A5-A37A-4778-AA08-E2E5F4DD4482}" destId="{59AAEA57-DD98-47AE-BF88-500F61BF6E03}" srcOrd="0" destOrd="0" presId="urn:microsoft.com/office/officeart/2005/8/layout/hList7"/>
    <dgm:cxn modelId="{274FF9A1-8F69-4361-973D-A1DE497E00AC}" type="presOf" srcId="{26C34887-915E-491E-A6B3-B5BBB9591729}" destId="{0C637715-EE19-434F-B0CF-C5D22D2EAB39}" srcOrd="1" destOrd="0" presId="urn:microsoft.com/office/officeart/2005/8/layout/hList7"/>
    <dgm:cxn modelId="{88F5F873-816A-4FB0-9994-00600AFC4546}" type="presOf" srcId="{14AFBA0B-675C-4D6B-9632-02D88C509D0C}" destId="{8BB1609E-CC3C-49B6-B22A-89C63C9A5D5B}" srcOrd="0" destOrd="0" presId="urn:microsoft.com/office/officeart/2005/8/layout/hList7"/>
    <dgm:cxn modelId="{D27AA575-BA4A-483C-88DB-B6F478AD2E71}" type="presOf" srcId="{F399CF84-4D14-4CD2-A542-2676F9E1BFB1}" destId="{9627416D-11BA-4E6C-A3D4-BEE1BC89A223}" srcOrd="0" destOrd="0" presId="urn:microsoft.com/office/officeart/2005/8/layout/hList7"/>
    <dgm:cxn modelId="{D648DB39-4FA2-4F3E-BEFB-9F1DF9916866}" srcId="{F399CF84-4D14-4CD2-A542-2676F9E1BFB1}" destId="{14AFBA0B-675C-4D6B-9632-02D88C509D0C}" srcOrd="3" destOrd="0" parTransId="{A22DCC8A-C3B6-4577-B66F-7B0ADC21B0C5}" sibTransId="{55218B81-C722-4CED-950D-A14CAA77D4B7}"/>
    <dgm:cxn modelId="{749F315A-0A13-4CBE-A47F-E56D3EC0CC57}" type="presOf" srcId="{0376D8AB-BDA8-45CB-A3B0-6D2B8F410DA7}" destId="{8398F4C0-10EC-41E5-A471-0C73BDA2270D}" srcOrd="0" destOrd="0" presId="urn:microsoft.com/office/officeart/2005/8/layout/hList7"/>
    <dgm:cxn modelId="{9AB0E0B3-8F41-44D4-BF0B-D7EC8171720D}" type="presOf" srcId="{26C34887-915E-491E-A6B3-B5BBB9591729}" destId="{225FDA4F-207E-4055-AF3C-733B4B8583E6}" srcOrd="0" destOrd="0" presId="urn:microsoft.com/office/officeart/2005/8/layout/hList7"/>
    <dgm:cxn modelId="{D57EA0E6-10B0-4AB2-9299-D6793281383C}" srcId="{F399CF84-4D14-4CD2-A542-2676F9E1BFB1}" destId="{7117A20E-9657-49A3-8C28-CFFEFAD82709}" srcOrd="0" destOrd="0" parTransId="{3EF3C03D-227E-4479-BDE1-623C4FF1FDBD}" sibTransId="{2CBE6F47-C8F2-4C88-9AB9-031722FAA24E}"/>
    <dgm:cxn modelId="{BB1B8504-D32E-4326-A878-AE76DE7EA92E}" type="presOf" srcId="{7117A20E-9657-49A3-8C28-CFFEFAD82709}" destId="{70982ECD-E553-41B7-A12D-504BB29CC880}" srcOrd="1" destOrd="0" presId="urn:microsoft.com/office/officeart/2005/8/layout/hList7"/>
    <dgm:cxn modelId="{5E0B8585-812F-4EEF-B31B-318363DA48FE}" srcId="{F399CF84-4D14-4CD2-A542-2676F9E1BFB1}" destId="{26C34887-915E-491E-A6B3-B5BBB9591729}" srcOrd="2" destOrd="0" parTransId="{A0E5E4AB-DD84-460F-BA28-27C1F06900D2}" sibTransId="{721D9F65-F121-42E4-96B9-1C62D6B5D5A7}"/>
    <dgm:cxn modelId="{93115065-1EBB-4392-840D-D695695140E5}" srcId="{F399CF84-4D14-4CD2-A542-2676F9E1BFB1}" destId="{0376D8AB-BDA8-45CB-A3B0-6D2B8F410DA7}" srcOrd="4" destOrd="0" parTransId="{8111A9C8-A8E2-45A1-8147-056CF96E3F26}" sibTransId="{AB9F833D-3247-434B-9769-94AF8790AE9C}"/>
    <dgm:cxn modelId="{C085C46D-2AD4-4EC5-A83A-6DBEEA30C490}" srcId="{F399CF84-4D14-4CD2-A542-2676F9E1BFB1}" destId="{6E874A42-921B-42AF-8595-DBC80600E0B5}" srcOrd="1" destOrd="0" parTransId="{51129690-C04C-47D2-B141-F78AC8D40A9F}" sibTransId="{75B7E9A5-A37A-4778-AA08-E2E5F4DD4482}"/>
    <dgm:cxn modelId="{1D238979-B773-4FA7-AAA8-F4AFD869CD17}" type="presOf" srcId="{2CBE6F47-C8F2-4C88-9AB9-031722FAA24E}" destId="{A6FD1EBC-AE7C-4BEA-96F8-9580E62ECA93}" srcOrd="0" destOrd="0" presId="urn:microsoft.com/office/officeart/2005/8/layout/hList7"/>
    <dgm:cxn modelId="{5A154D82-A977-4B10-B97F-C655E50EE048}" type="presOf" srcId="{721D9F65-F121-42E4-96B9-1C62D6B5D5A7}" destId="{0E401D27-41C5-45EE-AFF0-F64C8226437B}" srcOrd="0" destOrd="0" presId="urn:microsoft.com/office/officeart/2005/8/layout/hList7"/>
    <dgm:cxn modelId="{A297A059-FDB7-417F-8146-B1707E7E8A87}" type="presOf" srcId="{0376D8AB-BDA8-45CB-A3B0-6D2B8F410DA7}" destId="{687A4B2F-E579-4A85-8517-5FBD6962A100}" srcOrd="1" destOrd="0" presId="urn:microsoft.com/office/officeart/2005/8/layout/hList7"/>
    <dgm:cxn modelId="{363C190A-DAB7-4D27-9865-27B71617E25A}" type="presOf" srcId="{14AFBA0B-675C-4D6B-9632-02D88C509D0C}" destId="{BB9305D2-D188-44EA-8BCE-9694BFD1FADA}" srcOrd="1" destOrd="0" presId="urn:microsoft.com/office/officeart/2005/8/layout/hList7"/>
    <dgm:cxn modelId="{4F951DFB-F498-4128-B628-92F6987A699B}" type="presOf" srcId="{6E874A42-921B-42AF-8595-DBC80600E0B5}" destId="{31346888-1693-464C-9EBC-5448966CFD9B}" srcOrd="0" destOrd="0" presId="urn:microsoft.com/office/officeart/2005/8/layout/hList7"/>
    <dgm:cxn modelId="{AB22279C-9957-4C3B-ACBF-2D0356856D95}" type="presOf" srcId="{7117A20E-9657-49A3-8C28-CFFEFAD82709}" destId="{979F6E47-C4DD-469C-A42C-2228F4A2BFFE}" srcOrd="0" destOrd="0" presId="urn:microsoft.com/office/officeart/2005/8/layout/hList7"/>
    <dgm:cxn modelId="{F8F36029-B5E4-4843-BB47-51DDB9D2664A}" type="presParOf" srcId="{9627416D-11BA-4E6C-A3D4-BEE1BC89A223}" destId="{E573FDBB-D51D-45C8-94A1-B50E17BC345E}" srcOrd="0" destOrd="0" presId="urn:microsoft.com/office/officeart/2005/8/layout/hList7"/>
    <dgm:cxn modelId="{A8487C98-A0C4-409D-ACE0-B856A0BCC46F}" type="presParOf" srcId="{9627416D-11BA-4E6C-A3D4-BEE1BC89A223}" destId="{272C0199-C1F0-4AF1-BBB8-FA85780D0982}" srcOrd="1" destOrd="0" presId="urn:microsoft.com/office/officeart/2005/8/layout/hList7"/>
    <dgm:cxn modelId="{34FC47D7-5BA5-4BAE-B89C-A1A57B75966C}" type="presParOf" srcId="{272C0199-C1F0-4AF1-BBB8-FA85780D0982}" destId="{0A6C6E25-6BE2-4765-9F84-96E287743287}" srcOrd="0" destOrd="0" presId="urn:microsoft.com/office/officeart/2005/8/layout/hList7"/>
    <dgm:cxn modelId="{7F5F39A1-9F05-47E5-A83C-F6792708CF96}" type="presParOf" srcId="{0A6C6E25-6BE2-4765-9F84-96E287743287}" destId="{979F6E47-C4DD-469C-A42C-2228F4A2BFFE}" srcOrd="0" destOrd="0" presId="urn:microsoft.com/office/officeart/2005/8/layout/hList7"/>
    <dgm:cxn modelId="{F3B23401-7724-477E-A840-8930BB35A244}" type="presParOf" srcId="{0A6C6E25-6BE2-4765-9F84-96E287743287}" destId="{70982ECD-E553-41B7-A12D-504BB29CC880}" srcOrd="1" destOrd="0" presId="urn:microsoft.com/office/officeart/2005/8/layout/hList7"/>
    <dgm:cxn modelId="{E47A1817-868D-4698-8F63-CE54A787E9CF}" type="presParOf" srcId="{0A6C6E25-6BE2-4765-9F84-96E287743287}" destId="{72D1D6B7-0260-4C9D-A0E0-D72D27AF029F}" srcOrd="2" destOrd="0" presId="urn:microsoft.com/office/officeart/2005/8/layout/hList7"/>
    <dgm:cxn modelId="{B89F821E-D865-4815-921A-32C0D712965E}" type="presParOf" srcId="{0A6C6E25-6BE2-4765-9F84-96E287743287}" destId="{0DF3334E-1774-493B-88B1-41349CD8B724}" srcOrd="3" destOrd="0" presId="urn:microsoft.com/office/officeart/2005/8/layout/hList7"/>
    <dgm:cxn modelId="{A8D3E870-B176-4BEB-81A8-3E08686BE3AB}" type="presParOf" srcId="{272C0199-C1F0-4AF1-BBB8-FA85780D0982}" destId="{A6FD1EBC-AE7C-4BEA-96F8-9580E62ECA93}" srcOrd="1" destOrd="0" presId="urn:microsoft.com/office/officeart/2005/8/layout/hList7"/>
    <dgm:cxn modelId="{B449A9A4-3073-4B85-9856-B3342DA3AFCF}" type="presParOf" srcId="{272C0199-C1F0-4AF1-BBB8-FA85780D0982}" destId="{9DB4E70F-06C8-408A-A736-ABD3859B0048}" srcOrd="2" destOrd="0" presId="urn:microsoft.com/office/officeart/2005/8/layout/hList7"/>
    <dgm:cxn modelId="{76937551-5A3D-485F-9C45-E3188F77E206}" type="presParOf" srcId="{9DB4E70F-06C8-408A-A736-ABD3859B0048}" destId="{31346888-1693-464C-9EBC-5448966CFD9B}" srcOrd="0" destOrd="0" presId="urn:microsoft.com/office/officeart/2005/8/layout/hList7"/>
    <dgm:cxn modelId="{BD50FC5A-CBC6-4224-B425-85FB92B76A04}" type="presParOf" srcId="{9DB4E70F-06C8-408A-A736-ABD3859B0048}" destId="{6756ED07-923E-4B1C-A8BE-E946FA72AA22}" srcOrd="1" destOrd="0" presId="urn:microsoft.com/office/officeart/2005/8/layout/hList7"/>
    <dgm:cxn modelId="{FBFD9033-3BB6-46D0-A7C4-45851B920E93}" type="presParOf" srcId="{9DB4E70F-06C8-408A-A736-ABD3859B0048}" destId="{E6849492-12AD-4E36-841F-DCA5AF4C8F11}" srcOrd="2" destOrd="0" presId="urn:microsoft.com/office/officeart/2005/8/layout/hList7"/>
    <dgm:cxn modelId="{C8535956-194B-444E-820D-DA59729D158B}" type="presParOf" srcId="{9DB4E70F-06C8-408A-A736-ABD3859B0048}" destId="{AE5F237A-3405-4FB9-A853-86BE2C5C1D73}" srcOrd="3" destOrd="0" presId="urn:microsoft.com/office/officeart/2005/8/layout/hList7"/>
    <dgm:cxn modelId="{6DAEBDD6-55D4-4C38-A8ED-397F22174DC2}" type="presParOf" srcId="{272C0199-C1F0-4AF1-BBB8-FA85780D0982}" destId="{59AAEA57-DD98-47AE-BF88-500F61BF6E03}" srcOrd="3" destOrd="0" presId="urn:microsoft.com/office/officeart/2005/8/layout/hList7"/>
    <dgm:cxn modelId="{1E4157B4-D707-47D0-A964-D20D5CED5A40}" type="presParOf" srcId="{272C0199-C1F0-4AF1-BBB8-FA85780D0982}" destId="{3E071321-2AAA-47C2-A293-ABE195D89CEE}" srcOrd="4" destOrd="0" presId="urn:microsoft.com/office/officeart/2005/8/layout/hList7"/>
    <dgm:cxn modelId="{6AA883D9-450A-486C-91AD-618C999B6409}" type="presParOf" srcId="{3E071321-2AAA-47C2-A293-ABE195D89CEE}" destId="{225FDA4F-207E-4055-AF3C-733B4B8583E6}" srcOrd="0" destOrd="0" presId="urn:microsoft.com/office/officeart/2005/8/layout/hList7"/>
    <dgm:cxn modelId="{42D05827-C56B-4A31-B0EA-0B650EAE8B69}" type="presParOf" srcId="{3E071321-2AAA-47C2-A293-ABE195D89CEE}" destId="{0C637715-EE19-434F-B0CF-C5D22D2EAB39}" srcOrd="1" destOrd="0" presId="urn:microsoft.com/office/officeart/2005/8/layout/hList7"/>
    <dgm:cxn modelId="{A660882C-1BEB-49DB-A919-6954AA5AD875}" type="presParOf" srcId="{3E071321-2AAA-47C2-A293-ABE195D89CEE}" destId="{938D2F13-94DB-4575-B0F0-E0286773C646}" srcOrd="2" destOrd="0" presId="urn:microsoft.com/office/officeart/2005/8/layout/hList7"/>
    <dgm:cxn modelId="{652F825E-10A2-4976-9A49-28BA53F6A779}" type="presParOf" srcId="{3E071321-2AAA-47C2-A293-ABE195D89CEE}" destId="{C1A9CC48-AA0E-4052-AA28-B5C276EC3C54}" srcOrd="3" destOrd="0" presId="urn:microsoft.com/office/officeart/2005/8/layout/hList7"/>
    <dgm:cxn modelId="{518D0779-2185-4F97-9CCB-4739C92A42EC}" type="presParOf" srcId="{272C0199-C1F0-4AF1-BBB8-FA85780D0982}" destId="{0E401D27-41C5-45EE-AFF0-F64C8226437B}" srcOrd="5" destOrd="0" presId="urn:microsoft.com/office/officeart/2005/8/layout/hList7"/>
    <dgm:cxn modelId="{B9687907-6FC5-4373-A99F-805DF2EB926A}" type="presParOf" srcId="{272C0199-C1F0-4AF1-BBB8-FA85780D0982}" destId="{A6F95929-330B-4E18-8240-562A67CEE081}" srcOrd="6" destOrd="0" presId="urn:microsoft.com/office/officeart/2005/8/layout/hList7"/>
    <dgm:cxn modelId="{B4F42FB2-CFF6-4DE1-B843-D11E24014442}" type="presParOf" srcId="{A6F95929-330B-4E18-8240-562A67CEE081}" destId="{8BB1609E-CC3C-49B6-B22A-89C63C9A5D5B}" srcOrd="0" destOrd="0" presId="urn:microsoft.com/office/officeart/2005/8/layout/hList7"/>
    <dgm:cxn modelId="{7DEF5D18-CF68-47A7-86CD-FA0375DB8521}" type="presParOf" srcId="{A6F95929-330B-4E18-8240-562A67CEE081}" destId="{BB9305D2-D188-44EA-8BCE-9694BFD1FADA}" srcOrd="1" destOrd="0" presId="urn:microsoft.com/office/officeart/2005/8/layout/hList7"/>
    <dgm:cxn modelId="{873E5A7F-2220-469F-8FE8-9B7330F9DD26}" type="presParOf" srcId="{A6F95929-330B-4E18-8240-562A67CEE081}" destId="{598196C2-F7E8-4E86-9757-3FCB3DA22802}" srcOrd="2" destOrd="0" presId="urn:microsoft.com/office/officeart/2005/8/layout/hList7"/>
    <dgm:cxn modelId="{9A4DBC17-2A27-40FA-A6F0-6DB8714A8323}" type="presParOf" srcId="{A6F95929-330B-4E18-8240-562A67CEE081}" destId="{FCC5119B-FAA2-46EE-B536-01C20F47C25C}" srcOrd="3" destOrd="0" presId="urn:microsoft.com/office/officeart/2005/8/layout/hList7"/>
    <dgm:cxn modelId="{AC92CF8A-C0D4-4589-9F8D-FEC9E75E9976}" type="presParOf" srcId="{272C0199-C1F0-4AF1-BBB8-FA85780D0982}" destId="{B33E8C5B-4CDB-4CCE-80E1-958ACB455311}" srcOrd="7" destOrd="0" presId="urn:microsoft.com/office/officeart/2005/8/layout/hList7"/>
    <dgm:cxn modelId="{6C81980D-EC02-4173-8AB1-D3E733957046}" type="presParOf" srcId="{272C0199-C1F0-4AF1-BBB8-FA85780D0982}" destId="{27624D18-59D4-4BE7-936C-518D4A9ACF97}" srcOrd="8" destOrd="0" presId="urn:microsoft.com/office/officeart/2005/8/layout/hList7"/>
    <dgm:cxn modelId="{8BF99FDA-8561-43E7-BBE2-054B88B3DF50}" type="presParOf" srcId="{27624D18-59D4-4BE7-936C-518D4A9ACF97}" destId="{8398F4C0-10EC-41E5-A471-0C73BDA2270D}" srcOrd="0" destOrd="0" presId="urn:microsoft.com/office/officeart/2005/8/layout/hList7"/>
    <dgm:cxn modelId="{4F4701A3-EC28-4859-A0AC-09E3C1E510D7}" type="presParOf" srcId="{27624D18-59D4-4BE7-936C-518D4A9ACF97}" destId="{687A4B2F-E579-4A85-8517-5FBD6962A100}" srcOrd="1" destOrd="0" presId="urn:microsoft.com/office/officeart/2005/8/layout/hList7"/>
    <dgm:cxn modelId="{5C0307F8-C9ED-45BC-AFCE-D0EF26928FC1}" type="presParOf" srcId="{27624D18-59D4-4BE7-936C-518D4A9ACF97}" destId="{8A26FDD6-A36B-454B-BE2C-A5CB908001E6}" srcOrd="2" destOrd="0" presId="urn:microsoft.com/office/officeart/2005/8/layout/hList7"/>
    <dgm:cxn modelId="{E97C0D2A-D940-4F43-BF0D-5CF38D03B84F}" type="presParOf" srcId="{27624D18-59D4-4BE7-936C-518D4A9ACF97}" destId="{AC52DF0F-2B07-4D92-AEA4-F2CF232D95E8}"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678325A-D71D-4E07-8055-0C102BC6B79F}" type="doc">
      <dgm:prSet loTypeId="urn:microsoft.com/office/officeart/2005/8/layout/list1" loCatId="list" qsTypeId="urn:microsoft.com/office/officeart/2005/8/quickstyle/simple1" qsCatId="simple" csTypeId="urn:microsoft.com/office/officeart/2005/8/colors/accent0_3" csCatId="mainScheme" phldr="1"/>
      <dgm:spPr/>
      <dgm:t>
        <a:bodyPr/>
        <a:lstStyle/>
        <a:p>
          <a:endParaRPr lang="en-US"/>
        </a:p>
      </dgm:t>
    </dgm:pt>
    <dgm:pt modelId="{93C465D1-84B3-4380-B2FC-4658C486F5B1}">
      <dgm:prSet phldrT="[Текст]" custT="1"/>
      <dgm:spPr>
        <a:solidFill>
          <a:srgbClr val="92D050"/>
        </a:solidFill>
      </dgm:spPr>
      <dgm:t>
        <a:bodyPr/>
        <a:lstStyle/>
        <a:p>
          <a:r>
            <a:rPr lang="uk-UA" sz="2400" b="1" dirty="0" smtClean="0">
              <a:solidFill>
                <a:schemeClr val="tx1"/>
              </a:solidFill>
            </a:rPr>
            <a:t>Роз'яснення вимог до роботи</a:t>
          </a:r>
          <a:endParaRPr lang="en-US" sz="2400" b="1" dirty="0">
            <a:latin typeface="Times New Roman" panose="02020603050405020304" pitchFamily="18" charset="0"/>
            <a:cs typeface="Times New Roman" panose="02020603050405020304" pitchFamily="18" charset="0"/>
          </a:endParaRPr>
        </a:p>
      </dgm:t>
    </dgm:pt>
    <dgm:pt modelId="{157E6B22-0989-4320-B74D-4FEB4D74FF88}" type="parTrans" cxnId="{7B722CD6-0282-42AF-A3F8-C9C23DF58757}">
      <dgm:prSet/>
      <dgm:spPr/>
      <dgm:t>
        <a:bodyPr/>
        <a:lstStyle/>
        <a:p>
          <a:endParaRPr lang="en-US" sz="2400">
            <a:latin typeface="Times New Roman" panose="02020603050405020304" pitchFamily="18" charset="0"/>
            <a:cs typeface="Times New Roman" panose="02020603050405020304" pitchFamily="18" charset="0"/>
          </a:endParaRPr>
        </a:p>
      </dgm:t>
    </dgm:pt>
    <dgm:pt modelId="{7BDF5355-AE57-409C-91C7-4F55677D480C}" type="sibTrans" cxnId="{7B722CD6-0282-42AF-A3F8-C9C23DF58757}">
      <dgm:prSet/>
      <dgm:spPr/>
      <dgm:t>
        <a:bodyPr/>
        <a:lstStyle/>
        <a:p>
          <a:endParaRPr lang="en-US" sz="2400">
            <a:latin typeface="Times New Roman" panose="02020603050405020304" pitchFamily="18" charset="0"/>
            <a:cs typeface="Times New Roman" panose="02020603050405020304" pitchFamily="18" charset="0"/>
          </a:endParaRPr>
        </a:p>
      </dgm:t>
    </dgm:pt>
    <dgm:pt modelId="{6057816D-0189-4A77-9F48-10A76EA6D372}">
      <dgm:prSet phldrT="[Текст]" custT="1"/>
      <dgm:spPr>
        <a:solidFill>
          <a:srgbClr val="92D050"/>
        </a:solidFill>
      </dgm:spPr>
      <dgm:t>
        <a:bodyPr/>
        <a:lstStyle/>
        <a:p>
          <a:r>
            <a:rPr lang="uk-UA" sz="2400" b="1" dirty="0" smtClean="0">
              <a:solidFill>
                <a:schemeClr val="tx1"/>
              </a:solidFill>
            </a:rPr>
            <a:t>Використання координаційних і інтеграційних механізмів</a:t>
          </a:r>
          <a:endParaRPr lang="en-US" sz="2400" b="1" dirty="0">
            <a:latin typeface="Times New Roman" panose="02020603050405020304" pitchFamily="18" charset="0"/>
            <a:cs typeface="Times New Roman" panose="02020603050405020304" pitchFamily="18" charset="0"/>
          </a:endParaRPr>
        </a:p>
      </dgm:t>
    </dgm:pt>
    <dgm:pt modelId="{EEF456C0-78C4-4ADC-A73D-E5B79124D112}" type="parTrans" cxnId="{74FAC192-85E4-4A18-8473-45D6B41A9521}">
      <dgm:prSet/>
      <dgm:spPr/>
      <dgm:t>
        <a:bodyPr/>
        <a:lstStyle/>
        <a:p>
          <a:endParaRPr lang="en-US" sz="2400">
            <a:latin typeface="Times New Roman" panose="02020603050405020304" pitchFamily="18" charset="0"/>
            <a:cs typeface="Times New Roman" panose="02020603050405020304" pitchFamily="18" charset="0"/>
          </a:endParaRPr>
        </a:p>
      </dgm:t>
    </dgm:pt>
    <dgm:pt modelId="{4DCD63F8-9138-4791-B30C-57F7590ADF83}" type="sibTrans" cxnId="{74FAC192-85E4-4A18-8473-45D6B41A9521}">
      <dgm:prSet/>
      <dgm:spPr/>
      <dgm:t>
        <a:bodyPr/>
        <a:lstStyle/>
        <a:p>
          <a:endParaRPr lang="en-US" sz="2400">
            <a:latin typeface="Times New Roman" panose="02020603050405020304" pitchFamily="18" charset="0"/>
            <a:cs typeface="Times New Roman" panose="02020603050405020304" pitchFamily="18" charset="0"/>
          </a:endParaRPr>
        </a:p>
      </dgm:t>
    </dgm:pt>
    <dgm:pt modelId="{C0CFA6A7-786E-409F-9F6A-01CB00BB7341}">
      <dgm:prSet phldrT="[Текст]" custT="1"/>
      <dgm:spPr>
        <a:solidFill>
          <a:srgbClr val="92D050"/>
        </a:solidFill>
      </dgm:spPr>
      <dgm:t>
        <a:bodyPr/>
        <a:lstStyle/>
        <a:p>
          <a:r>
            <a:rPr lang="uk-UA" sz="2400" b="1" dirty="0" smtClean="0">
              <a:solidFill>
                <a:schemeClr val="tx1"/>
              </a:solidFill>
            </a:rPr>
            <a:t>Встановлення комплексних цілей</a:t>
          </a:r>
          <a:endParaRPr lang="en-US" sz="2400" b="1" dirty="0">
            <a:latin typeface="Times New Roman" panose="02020603050405020304" pitchFamily="18" charset="0"/>
            <a:cs typeface="Times New Roman" panose="02020603050405020304" pitchFamily="18" charset="0"/>
          </a:endParaRPr>
        </a:p>
      </dgm:t>
    </dgm:pt>
    <dgm:pt modelId="{EC7C3DEA-AE63-4C84-8991-2DE7663FDD07}" type="parTrans" cxnId="{2CAFD20C-4DC1-4291-9777-DBCFA3CF1587}">
      <dgm:prSet/>
      <dgm:spPr/>
      <dgm:t>
        <a:bodyPr/>
        <a:lstStyle/>
        <a:p>
          <a:endParaRPr lang="en-US" sz="2400">
            <a:latin typeface="Times New Roman" panose="02020603050405020304" pitchFamily="18" charset="0"/>
            <a:cs typeface="Times New Roman" panose="02020603050405020304" pitchFamily="18" charset="0"/>
          </a:endParaRPr>
        </a:p>
      </dgm:t>
    </dgm:pt>
    <dgm:pt modelId="{EA8635E5-E15D-4CEA-9310-9AC017212F48}" type="sibTrans" cxnId="{2CAFD20C-4DC1-4291-9777-DBCFA3CF1587}">
      <dgm:prSet/>
      <dgm:spPr/>
      <dgm:t>
        <a:bodyPr/>
        <a:lstStyle/>
        <a:p>
          <a:endParaRPr lang="en-US" sz="2400">
            <a:latin typeface="Times New Roman" panose="02020603050405020304" pitchFamily="18" charset="0"/>
            <a:cs typeface="Times New Roman" panose="02020603050405020304" pitchFamily="18" charset="0"/>
          </a:endParaRPr>
        </a:p>
      </dgm:t>
    </dgm:pt>
    <dgm:pt modelId="{B3AAC674-BEEF-42AC-9EA1-C8F0F5CF9C21}">
      <dgm:prSet custT="1"/>
      <dgm:spPr>
        <a:solidFill>
          <a:srgbClr val="92D050"/>
        </a:solidFill>
      </dgm:spPr>
      <dgm:t>
        <a:bodyPr/>
        <a:lstStyle/>
        <a:p>
          <a:r>
            <a:rPr lang="uk-UA" sz="2400" b="1" dirty="0" smtClean="0">
              <a:solidFill>
                <a:schemeClr val="tx1"/>
              </a:solidFill>
            </a:rPr>
            <a:t>Використання системи винагород</a:t>
          </a:r>
          <a:endParaRPr lang="en-US" sz="2400" b="1" dirty="0">
            <a:latin typeface="Times New Roman" panose="02020603050405020304" pitchFamily="18" charset="0"/>
            <a:cs typeface="Times New Roman" panose="02020603050405020304" pitchFamily="18" charset="0"/>
          </a:endParaRPr>
        </a:p>
      </dgm:t>
    </dgm:pt>
    <dgm:pt modelId="{952C77EB-18D7-4DEF-9BF4-43BEE801798C}" type="parTrans" cxnId="{6E62311D-EBDF-44FA-ACCA-3CD2B4B31352}">
      <dgm:prSet/>
      <dgm:spPr/>
      <dgm:t>
        <a:bodyPr/>
        <a:lstStyle/>
        <a:p>
          <a:endParaRPr lang="en-US" sz="2400">
            <a:latin typeface="Times New Roman" panose="02020603050405020304" pitchFamily="18" charset="0"/>
            <a:cs typeface="Times New Roman" panose="02020603050405020304" pitchFamily="18" charset="0"/>
          </a:endParaRPr>
        </a:p>
      </dgm:t>
    </dgm:pt>
    <dgm:pt modelId="{CF127FA2-D687-45D6-8CD2-32FA14E6D4DA}" type="sibTrans" cxnId="{6E62311D-EBDF-44FA-ACCA-3CD2B4B31352}">
      <dgm:prSet/>
      <dgm:spPr/>
      <dgm:t>
        <a:bodyPr/>
        <a:lstStyle/>
        <a:p>
          <a:endParaRPr lang="en-US" sz="2400">
            <a:latin typeface="Times New Roman" panose="02020603050405020304" pitchFamily="18" charset="0"/>
            <a:cs typeface="Times New Roman" panose="02020603050405020304" pitchFamily="18" charset="0"/>
          </a:endParaRPr>
        </a:p>
      </dgm:t>
    </dgm:pt>
    <dgm:pt modelId="{2CD31280-2370-4636-AC16-FD43172E595A}" type="pres">
      <dgm:prSet presAssocID="{F678325A-D71D-4E07-8055-0C102BC6B79F}" presName="linear" presStyleCnt="0">
        <dgm:presLayoutVars>
          <dgm:dir/>
          <dgm:animLvl val="lvl"/>
          <dgm:resizeHandles val="exact"/>
        </dgm:presLayoutVars>
      </dgm:prSet>
      <dgm:spPr/>
      <dgm:t>
        <a:bodyPr/>
        <a:lstStyle/>
        <a:p>
          <a:endParaRPr lang="en-US"/>
        </a:p>
      </dgm:t>
    </dgm:pt>
    <dgm:pt modelId="{13E508F2-38FF-4CA0-8A9A-27856ADA1397}" type="pres">
      <dgm:prSet presAssocID="{93C465D1-84B3-4380-B2FC-4658C486F5B1}" presName="parentLin" presStyleCnt="0"/>
      <dgm:spPr/>
    </dgm:pt>
    <dgm:pt modelId="{77079E22-56F5-432A-A631-1A60E26785EE}" type="pres">
      <dgm:prSet presAssocID="{93C465D1-84B3-4380-B2FC-4658C486F5B1}" presName="parentLeftMargin" presStyleLbl="node1" presStyleIdx="0" presStyleCnt="4"/>
      <dgm:spPr/>
      <dgm:t>
        <a:bodyPr/>
        <a:lstStyle/>
        <a:p>
          <a:endParaRPr lang="en-US"/>
        </a:p>
      </dgm:t>
    </dgm:pt>
    <dgm:pt modelId="{9DD0F486-9F77-4DB0-B582-C3888D267084}" type="pres">
      <dgm:prSet presAssocID="{93C465D1-84B3-4380-B2FC-4658C486F5B1}" presName="parentText" presStyleLbl="node1" presStyleIdx="0" presStyleCnt="4">
        <dgm:presLayoutVars>
          <dgm:chMax val="0"/>
          <dgm:bulletEnabled val="1"/>
        </dgm:presLayoutVars>
      </dgm:prSet>
      <dgm:spPr/>
      <dgm:t>
        <a:bodyPr/>
        <a:lstStyle/>
        <a:p>
          <a:endParaRPr lang="en-US"/>
        </a:p>
      </dgm:t>
    </dgm:pt>
    <dgm:pt modelId="{39885143-7F07-4090-BE38-C41F8CE9CBBC}" type="pres">
      <dgm:prSet presAssocID="{93C465D1-84B3-4380-B2FC-4658C486F5B1}" presName="negativeSpace" presStyleCnt="0"/>
      <dgm:spPr/>
    </dgm:pt>
    <dgm:pt modelId="{3D11DA77-311A-4F75-86EB-0D62B6EC8A13}" type="pres">
      <dgm:prSet presAssocID="{93C465D1-84B3-4380-B2FC-4658C486F5B1}" presName="childText" presStyleLbl="conFgAcc1" presStyleIdx="0" presStyleCnt="4">
        <dgm:presLayoutVars>
          <dgm:bulletEnabled val="1"/>
        </dgm:presLayoutVars>
      </dgm:prSet>
      <dgm:spPr/>
    </dgm:pt>
    <dgm:pt modelId="{FDEEBCC0-702C-4D9F-9A25-B2C5BCBCEF85}" type="pres">
      <dgm:prSet presAssocID="{7BDF5355-AE57-409C-91C7-4F55677D480C}" presName="spaceBetweenRectangles" presStyleCnt="0"/>
      <dgm:spPr/>
    </dgm:pt>
    <dgm:pt modelId="{BD74FD33-17B5-4F55-9661-E49FB68467FA}" type="pres">
      <dgm:prSet presAssocID="{6057816D-0189-4A77-9F48-10A76EA6D372}" presName="parentLin" presStyleCnt="0"/>
      <dgm:spPr/>
    </dgm:pt>
    <dgm:pt modelId="{F64CA16E-4816-4984-B15F-6C33D45912DD}" type="pres">
      <dgm:prSet presAssocID="{6057816D-0189-4A77-9F48-10A76EA6D372}" presName="parentLeftMargin" presStyleLbl="node1" presStyleIdx="0" presStyleCnt="4"/>
      <dgm:spPr/>
      <dgm:t>
        <a:bodyPr/>
        <a:lstStyle/>
        <a:p>
          <a:endParaRPr lang="en-US"/>
        </a:p>
      </dgm:t>
    </dgm:pt>
    <dgm:pt modelId="{A63E596F-2CF5-410B-A86A-F5FBFBBC3DA1}" type="pres">
      <dgm:prSet presAssocID="{6057816D-0189-4A77-9F48-10A76EA6D372}" presName="parentText" presStyleLbl="node1" presStyleIdx="1" presStyleCnt="4">
        <dgm:presLayoutVars>
          <dgm:chMax val="0"/>
          <dgm:bulletEnabled val="1"/>
        </dgm:presLayoutVars>
      </dgm:prSet>
      <dgm:spPr/>
      <dgm:t>
        <a:bodyPr/>
        <a:lstStyle/>
        <a:p>
          <a:endParaRPr lang="en-US"/>
        </a:p>
      </dgm:t>
    </dgm:pt>
    <dgm:pt modelId="{07587531-E1B6-40EA-AC7A-6077C779CA0A}" type="pres">
      <dgm:prSet presAssocID="{6057816D-0189-4A77-9F48-10A76EA6D372}" presName="negativeSpace" presStyleCnt="0"/>
      <dgm:spPr/>
    </dgm:pt>
    <dgm:pt modelId="{E833C63A-2F99-433D-A53B-6C6D7D52A654}" type="pres">
      <dgm:prSet presAssocID="{6057816D-0189-4A77-9F48-10A76EA6D372}" presName="childText" presStyleLbl="conFgAcc1" presStyleIdx="1" presStyleCnt="4">
        <dgm:presLayoutVars>
          <dgm:bulletEnabled val="1"/>
        </dgm:presLayoutVars>
      </dgm:prSet>
      <dgm:spPr/>
    </dgm:pt>
    <dgm:pt modelId="{1003D0B4-4B6A-46FD-8DAC-E57C931B907D}" type="pres">
      <dgm:prSet presAssocID="{4DCD63F8-9138-4791-B30C-57F7590ADF83}" presName="spaceBetweenRectangles" presStyleCnt="0"/>
      <dgm:spPr/>
    </dgm:pt>
    <dgm:pt modelId="{A4440A2B-0EBF-45D2-A277-8CDB9B6FBB3A}" type="pres">
      <dgm:prSet presAssocID="{C0CFA6A7-786E-409F-9F6A-01CB00BB7341}" presName="parentLin" presStyleCnt="0"/>
      <dgm:spPr/>
    </dgm:pt>
    <dgm:pt modelId="{745E9F03-8F31-41AC-8D5C-055EA16D4774}" type="pres">
      <dgm:prSet presAssocID="{C0CFA6A7-786E-409F-9F6A-01CB00BB7341}" presName="parentLeftMargin" presStyleLbl="node1" presStyleIdx="1" presStyleCnt="4"/>
      <dgm:spPr/>
      <dgm:t>
        <a:bodyPr/>
        <a:lstStyle/>
        <a:p>
          <a:endParaRPr lang="en-US"/>
        </a:p>
      </dgm:t>
    </dgm:pt>
    <dgm:pt modelId="{1DE6A5B5-9BD7-419D-8C5A-4C3A9DE0AF7F}" type="pres">
      <dgm:prSet presAssocID="{C0CFA6A7-786E-409F-9F6A-01CB00BB7341}" presName="parentText" presStyleLbl="node1" presStyleIdx="2" presStyleCnt="4">
        <dgm:presLayoutVars>
          <dgm:chMax val="0"/>
          <dgm:bulletEnabled val="1"/>
        </dgm:presLayoutVars>
      </dgm:prSet>
      <dgm:spPr/>
      <dgm:t>
        <a:bodyPr/>
        <a:lstStyle/>
        <a:p>
          <a:endParaRPr lang="en-US"/>
        </a:p>
      </dgm:t>
    </dgm:pt>
    <dgm:pt modelId="{E343DA9C-99DD-494F-9637-070980811D5D}" type="pres">
      <dgm:prSet presAssocID="{C0CFA6A7-786E-409F-9F6A-01CB00BB7341}" presName="negativeSpace" presStyleCnt="0"/>
      <dgm:spPr/>
    </dgm:pt>
    <dgm:pt modelId="{72543B17-A699-46F7-836E-422E27F42FE6}" type="pres">
      <dgm:prSet presAssocID="{C0CFA6A7-786E-409F-9F6A-01CB00BB7341}" presName="childText" presStyleLbl="conFgAcc1" presStyleIdx="2" presStyleCnt="4">
        <dgm:presLayoutVars>
          <dgm:bulletEnabled val="1"/>
        </dgm:presLayoutVars>
      </dgm:prSet>
      <dgm:spPr/>
    </dgm:pt>
    <dgm:pt modelId="{73A2232D-DCE3-4DE4-890E-AC93FFCF11F1}" type="pres">
      <dgm:prSet presAssocID="{EA8635E5-E15D-4CEA-9310-9AC017212F48}" presName="spaceBetweenRectangles" presStyleCnt="0"/>
      <dgm:spPr/>
    </dgm:pt>
    <dgm:pt modelId="{31BFDC69-2A34-4E41-AFF8-7FC5E52C56A1}" type="pres">
      <dgm:prSet presAssocID="{B3AAC674-BEEF-42AC-9EA1-C8F0F5CF9C21}" presName="parentLin" presStyleCnt="0"/>
      <dgm:spPr/>
    </dgm:pt>
    <dgm:pt modelId="{A1D73E01-5017-4D83-B3C6-8580BDAB7AD3}" type="pres">
      <dgm:prSet presAssocID="{B3AAC674-BEEF-42AC-9EA1-C8F0F5CF9C21}" presName="parentLeftMargin" presStyleLbl="node1" presStyleIdx="2" presStyleCnt="4"/>
      <dgm:spPr/>
      <dgm:t>
        <a:bodyPr/>
        <a:lstStyle/>
        <a:p>
          <a:endParaRPr lang="en-US"/>
        </a:p>
      </dgm:t>
    </dgm:pt>
    <dgm:pt modelId="{BB33BFAC-A78B-4FED-AF92-40D7B6B51A73}" type="pres">
      <dgm:prSet presAssocID="{B3AAC674-BEEF-42AC-9EA1-C8F0F5CF9C21}" presName="parentText" presStyleLbl="node1" presStyleIdx="3" presStyleCnt="4">
        <dgm:presLayoutVars>
          <dgm:chMax val="0"/>
          <dgm:bulletEnabled val="1"/>
        </dgm:presLayoutVars>
      </dgm:prSet>
      <dgm:spPr/>
      <dgm:t>
        <a:bodyPr/>
        <a:lstStyle/>
        <a:p>
          <a:endParaRPr lang="en-US"/>
        </a:p>
      </dgm:t>
    </dgm:pt>
    <dgm:pt modelId="{A50C6788-1382-4F37-A6C6-542C161C11F0}" type="pres">
      <dgm:prSet presAssocID="{B3AAC674-BEEF-42AC-9EA1-C8F0F5CF9C21}" presName="negativeSpace" presStyleCnt="0"/>
      <dgm:spPr/>
    </dgm:pt>
    <dgm:pt modelId="{458109F4-BEB5-4D96-993D-9514721E6D8D}" type="pres">
      <dgm:prSet presAssocID="{B3AAC674-BEEF-42AC-9EA1-C8F0F5CF9C21}" presName="childText" presStyleLbl="conFgAcc1" presStyleIdx="3" presStyleCnt="4">
        <dgm:presLayoutVars>
          <dgm:bulletEnabled val="1"/>
        </dgm:presLayoutVars>
      </dgm:prSet>
      <dgm:spPr/>
    </dgm:pt>
  </dgm:ptLst>
  <dgm:cxnLst>
    <dgm:cxn modelId="{5997C778-950A-4726-9183-C262312BFAE7}" type="presOf" srcId="{B3AAC674-BEEF-42AC-9EA1-C8F0F5CF9C21}" destId="{BB33BFAC-A78B-4FED-AF92-40D7B6B51A73}" srcOrd="1" destOrd="0" presId="urn:microsoft.com/office/officeart/2005/8/layout/list1"/>
    <dgm:cxn modelId="{6E62311D-EBDF-44FA-ACCA-3CD2B4B31352}" srcId="{F678325A-D71D-4E07-8055-0C102BC6B79F}" destId="{B3AAC674-BEEF-42AC-9EA1-C8F0F5CF9C21}" srcOrd="3" destOrd="0" parTransId="{952C77EB-18D7-4DEF-9BF4-43BEE801798C}" sibTransId="{CF127FA2-D687-45D6-8CD2-32FA14E6D4DA}"/>
    <dgm:cxn modelId="{74FAC192-85E4-4A18-8473-45D6B41A9521}" srcId="{F678325A-D71D-4E07-8055-0C102BC6B79F}" destId="{6057816D-0189-4A77-9F48-10A76EA6D372}" srcOrd="1" destOrd="0" parTransId="{EEF456C0-78C4-4ADC-A73D-E5B79124D112}" sibTransId="{4DCD63F8-9138-4791-B30C-57F7590ADF83}"/>
    <dgm:cxn modelId="{099B74FF-0BA1-4EC2-993B-7F2732CCBC4A}" type="presOf" srcId="{C0CFA6A7-786E-409F-9F6A-01CB00BB7341}" destId="{1DE6A5B5-9BD7-419D-8C5A-4C3A9DE0AF7F}" srcOrd="1" destOrd="0" presId="urn:microsoft.com/office/officeart/2005/8/layout/list1"/>
    <dgm:cxn modelId="{94AB73EB-74DD-4588-9B54-14D99F0BA702}" type="presOf" srcId="{93C465D1-84B3-4380-B2FC-4658C486F5B1}" destId="{77079E22-56F5-432A-A631-1A60E26785EE}" srcOrd="0" destOrd="0" presId="urn:microsoft.com/office/officeart/2005/8/layout/list1"/>
    <dgm:cxn modelId="{E2C4207A-247B-42D2-AF81-2DF1DF44E408}" type="presOf" srcId="{C0CFA6A7-786E-409F-9F6A-01CB00BB7341}" destId="{745E9F03-8F31-41AC-8D5C-055EA16D4774}" srcOrd="0" destOrd="0" presId="urn:microsoft.com/office/officeart/2005/8/layout/list1"/>
    <dgm:cxn modelId="{2CAFD20C-4DC1-4291-9777-DBCFA3CF1587}" srcId="{F678325A-D71D-4E07-8055-0C102BC6B79F}" destId="{C0CFA6A7-786E-409F-9F6A-01CB00BB7341}" srcOrd="2" destOrd="0" parTransId="{EC7C3DEA-AE63-4C84-8991-2DE7663FDD07}" sibTransId="{EA8635E5-E15D-4CEA-9310-9AC017212F48}"/>
    <dgm:cxn modelId="{7B722CD6-0282-42AF-A3F8-C9C23DF58757}" srcId="{F678325A-D71D-4E07-8055-0C102BC6B79F}" destId="{93C465D1-84B3-4380-B2FC-4658C486F5B1}" srcOrd="0" destOrd="0" parTransId="{157E6B22-0989-4320-B74D-4FEB4D74FF88}" sibTransId="{7BDF5355-AE57-409C-91C7-4F55677D480C}"/>
    <dgm:cxn modelId="{C28AC504-E97A-4938-A240-C6E5112D0CA8}" type="presOf" srcId="{93C465D1-84B3-4380-B2FC-4658C486F5B1}" destId="{9DD0F486-9F77-4DB0-B582-C3888D267084}" srcOrd="1" destOrd="0" presId="urn:microsoft.com/office/officeart/2005/8/layout/list1"/>
    <dgm:cxn modelId="{CB5C86E2-71EB-4A7B-B52C-AC36E3780A42}" type="presOf" srcId="{F678325A-D71D-4E07-8055-0C102BC6B79F}" destId="{2CD31280-2370-4636-AC16-FD43172E595A}" srcOrd="0" destOrd="0" presId="urn:microsoft.com/office/officeart/2005/8/layout/list1"/>
    <dgm:cxn modelId="{E3949890-777B-4D63-A60E-1C43F4CCFA3A}" type="presOf" srcId="{6057816D-0189-4A77-9F48-10A76EA6D372}" destId="{A63E596F-2CF5-410B-A86A-F5FBFBBC3DA1}" srcOrd="1" destOrd="0" presId="urn:microsoft.com/office/officeart/2005/8/layout/list1"/>
    <dgm:cxn modelId="{B2D4A221-D7F2-4E1E-B95A-BCCA0C6CA699}" type="presOf" srcId="{B3AAC674-BEEF-42AC-9EA1-C8F0F5CF9C21}" destId="{A1D73E01-5017-4D83-B3C6-8580BDAB7AD3}" srcOrd="0" destOrd="0" presId="urn:microsoft.com/office/officeart/2005/8/layout/list1"/>
    <dgm:cxn modelId="{3F4BCF8E-1B83-464F-A591-4F08052A3B45}" type="presOf" srcId="{6057816D-0189-4A77-9F48-10A76EA6D372}" destId="{F64CA16E-4816-4984-B15F-6C33D45912DD}" srcOrd="0" destOrd="0" presId="urn:microsoft.com/office/officeart/2005/8/layout/list1"/>
    <dgm:cxn modelId="{B7B87D57-1C33-49DB-A062-1EA89F233F8F}" type="presParOf" srcId="{2CD31280-2370-4636-AC16-FD43172E595A}" destId="{13E508F2-38FF-4CA0-8A9A-27856ADA1397}" srcOrd="0" destOrd="0" presId="urn:microsoft.com/office/officeart/2005/8/layout/list1"/>
    <dgm:cxn modelId="{7244B7DB-9CF3-4772-83A0-9CA43531F9A9}" type="presParOf" srcId="{13E508F2-38FF-4CA0-8A9A-27856ADA1397}" destId="{77079E22-56F5-432A-A631-1A60E26785EE}" srcOrd="0" destOrd="0" presId="urn:microsoft.com/office/officeart/2005/8/layout/list1"/>
    <dgm:cxn modelId="{4FD6CC7D-78B8-4A36-853F-D688CF820AA6}" type="presParOf" srcId="{13E508F2-38FF-4CA0-8A9A-27856ADA1397}" destId="{9DD0F486-9F77-4DB0-B582-C3888D267084}" srcOrd="1" destOrd="0" presId="urn:microsoft.com/office/officeart/2005/8/layout/list1"/>
    <dgm:cxn modelId="{6B10A8B6-15B5-4F98-9C88-A246A8727886}" type="presParOf" srcId="{2CD31280-2370-4636-AC16-FD43172E595A}" destId="{39885143-7F07-4090-BE38-C41F8CE9CBBC}" srcOrd="1" destOrd="0" presId="urn:microsoft.com/office/officeart/2005/8/layout/list1"/>
    <dgm:cxn modelId="{F1ACA224-8EEA-4817-B2EE-D7116346587B}" type="presParOf" srcId="{2CD31280-2370-4636-AC16-FD43172E595A}" destId="{3D11DA77-311A-4F75-86EB-0D62B6EC8A13}" srcOrd="2" destOrd="0" presId="urn:microsoft.com/office/officeart/2005/8/layout/list1"/>
    <dgm:cxn modelId="{88A75626-DF99-4542-B670-10A7EFC53B47}" type="presParOf" srcId="{2CD31280-2370-4636-AC16-FD43172E595A}" destId="{FDEEBCC0-702C-4D9F-9A25-B2C5BCBCEF85}" srcOrd="3" destOrd="0" presId="urn:microsoft.com/office/officeart/2005/8/layout/list1"/>
    <dgm:cxn modelId="{C719D3A7-2258-4A96-9E63-E294DF8E3405}" type="presParOf" srcId="{2CD31280-2370-4636-AC16-FD43172E595A}" destId="{BD74FD33-17B5-4F55-9661-E49FB68467FA}" srcOrd="4" destOrd="0" presId="urn:microsoft.com/office/officeart/2005/8/layout/list1"/>
    <dgm:cxn modelId="{900D0029-229F-488C-8FBA-F60F993566CA}" type="presParOf" srcId="{BD74FD33-17B5-4F55-9661-E49FB68467FA}" destId="{F64CA16E-4816-4984-B15F-6C33D45912DD}" srcOrd="0" destOrd="0" presId="urn:microsoft.com/office/officeart/2005/8/layout/list1"/>
    <dgm:cxn modelId="{742BB0CD-3645-44F1-84A4-B77B3BD0D0DB}" type="presParOf" srcId="{BD74FD33-17B5-4F55-9661-E49FB68467FA}" destId="{A63E596F-2CF5-410B-A86A-F5FBFBBC3DA1}" srcOrd="1" destOrd="0" presId="urn:microsoft.com/office/officeart/2005/8/layout/list1"/>
    <dgm:cxn modelId="{C24843D1-26D6-434C-B4FA-CB09CBA0167B}" type="presParOf" srcId="{2CD31280-2370-4636-AC16-FD43172E595A}" destId="{07587531-E1B6-40EA-AC7A-6077C779CA0A}" srcOrd="5" destOrd="0" presId="urn:microsoft.com/office/officeart/2005/8/layout/list1"/>
    <dgm:cxn modelId="{A502FB31-9E21-4745-A390-72A4F03BE3A4}" type="presParOf" srcId="{2CD31280-2370-4636-AC16-FD43172E595A}" destId="{E833C63A-2F99-433D-A53B-6C6D7D52A654}" srcOrd="6" destOrd="0" presId="urn:microsoft.com/office/officeart/2005/8/layout/list1"/>
    <dgm:cxn modelId="{936577DB-1DDF-42C3-8594-E393EAAD0B36}" type="presParOf" srcId="{2CD31280-2370-4636-AC16-FD43172E595A}" destId="{1003D0B4-4B6A-46FD-8DAC-E57C931B907D}" srcOrd="7" destOrd="0" presId="urn:microsoft.com/office/officeart/2005/8/layout/list1"/>
    <dgm:cxn modelId="{3287D12C-6128-4FCE-B94A-0C22A40AB97F}" type="presParOf" srcId="{2CD31280-2370-4636-AC16-FD43172E595A}" destId="{A4440A2B-0EBF-45D2-A277-8CDB9B6FBB3A}" srcOrd="8" destOrd="0" presId="urn:microsoft.com/office/officeart/2005/8/layout/list1"/>
    <dgm:cxn modelId="{894A1400-2DF3-4BAC-97BA-9685F7C08185}" type="presParOf" srcId="{A4440A2B-0EBF-45D2-A277-8CDB9B6FBB3A}" destId="{745E9F03-8F31-41AC-8D5C-055EA16D4774}" srcOrd="0" destOrd="0" presId="urn:microsoft.com/office/officeart/2005/8/layout/list1"/>
    <dgm:cxn modelId="{D032C55A-C136-4B49-A218-F76193579EBC}" type="presParOf" srcId="{A4440A2B-0EBF-45D2-A277-8CDB9B6FBB3A}" destId="{1DE6A5B5-9BD7-419D-8C5A-4C3A9DE0AF7F}" srcOrd="1" destOrd="0" presId="urn:microsoft.com/office/officeart/2005/8/layout/list1"/>
    <dgm:cxn modelId="{9990040E-FD2E-4A2B-8530-FF78B9185DC8}" type="presParOf" srcId="{2CD31280-2370-4636-AC16-FD43172E595A}" destId="{E343DA9C-99DD-494F-9637-070980811D5D}" srcOrd="9" destOrd="0" presId="urn:microsoft.com/office/officeart/2005/8/layout/list1"/>
    <dgm:cxn modelId="{92FE56D6-0BFB-4336-907F-1021F0A6E7B2}" type="presParOf" srcId="{2CD31280-2370-4636-AC16-FD43172E595A}" destId="{72543B17-A699-46F7-836E-422E27F42FE6}" srcOrd="10" destOrd="0" presId="urn:microsoft.com/office/officeart/2005/8/layout/list1"/>
    <dgm:cxn modelId="{953FF3A9-13B2-403F-B2A1-0165D22FF110}" type="presParOf" srcId="{2CD31280-2370-4636-AC16-FD43172E595A}" destId="{73A2232D-DCE3-4DE4-890E-AC93FFCF11F1}" srcOrd="11" destOrd="0" presId="urn:microsoft.com/office/officeart/2005/8/layout/list1"/>
    <dgm:cxn modelId="{9B0E7947-91DC-48A8-94C6-7996772B077B}" type="presParOf" srcId="{2CD31280-2370-4636-AC16-FD43172E595A}" destId="{31BFDC69-2A34-4E41-AFF8-7FC5E52C56A1}" srcOrd="12" destOrd="0" presId="urn:microsoft.com/office/officeart/2005/8/layout/list1"/>
    <dgm:cxn modelId="{A156E18A-115C-4EAF-A886-CF8000DE7FF9}" type="presParOf" srcId="{31BFDC69-2A34-4E41-AFF8-7FC5E52C56A1}" destId="{A1D73E01-5017-4D83-B3C6-8580BDAB7AD3}" srcOrd="0" destOrd="0" presId="urn:microsoft.com/office/officeart/2005/8/layout/list1"/>
    <dgm:cxn modelId="{C93DB761-4D00-4977-8324-5DAB71652997}" type="presParOf" srcId="{31BFDC69-2A34-4E41-AFF8-7FC5E52C56A1}" destId="{BB33BFAC-A78B-4FED-AF92-40D7B6B51A73}" srcOrd="1" destOrd="0" presId="urn:microsoft.com/office/officeart/2005/8/layout/list1"/>
    <dgm:cxn modelId="{7A2DB92D-FA26-48E5-B83E-EE7CAF6D9F77}" type="presParOf" srcId="{2CD31280-2370-4636-AC16-FD43172E595A}" destId="{A50C6788-1382-4F37-A6C6-542C161C11F0}" srcOrd="13" destOrd="0" presId="urn:microsoft.com/office/officeart/2005/8/layout/list1"/>
    <dgm:cxn modelId="{BE58C31E-B0F1-4CE8-80B1-275C4188B45B}" type="presParOf" srcId="{2CD31280-2370-4636-AC16-FD43172E595A}" destId="{458109F4-BEB5-4D96-993D-9514721E6D8D}"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199DD2C-6737-4D7C-AF0B-E5A7F7645E53}" type="doc">
      <dgm:prSet loTypeId="urn:microsoft.com/office/officeart/2005/8/layout/list1" loCatId="list" qsTypeId="urn:microsoft.com/office/officeart/2005/8/quickstyle/simple1" qsCatId="simple" csTypeId="urn:microsoft.com/office/officeart/2005/8/colors/accent0_3" csCatId="mainScheme" phldr="1"/>
      <dgm:spPr/>
      <dgm:t>
        <a:bodyPr/>
        <a:lstStyle/>
        <a:p>
          <a:endParaRPr lang="en-US"/>
        </a:p>
      </dgm:t>
    </dgm:pt>
    <dgm:pt modelId="{6BAACB71-6E8F-4861-AE04-92135E91A0C9}">
      <dgm:prSet phldrT="[Текст]" custT="1"/>
      <dgm:spPr>
        <a:solidFill>
          <a:srgbClr val="FFC000"/>
        </a:solidFill>
      </dgm:spPr>
      <dgm:t>
        <a:bodyPr/>
        <a:lstStyle/>
        <a:p>
          <a:r>
            <a:rPr lang="uk-UA" sz="2400" b="1" i="0" dirty="0" smtClean="0">
              <a:solidFill>
                <a:schemeClr val="tx1"/>
              </a:solidFill>
            </a:rPr>
            <a:t>Відхід від конфлікту</a:t>
          </a:r>
          <a:endParaRPr lang="en-US" sz="2400" b="1" i="0" dirty="0">
            <a:solidFill>
              <a:schemeClr val="tx1"/>
            </a:solidFill>
            <a:latin typeface="+mn-lt"/>
            <a:cs typeface="Times New Roman" panose="02020603050405020304" pitchFamily="18" charset="0"/>
          </a:endParaRPr>
        </a:p>
      </dgm:t>
    </dgm:pt>
    <dgm:pt modelId="{87D0BE2B-ECC1-4E2A-BF42-019B91CADF90}" type="parTrans" cxnId="{D9F98F66-498A-42DB-9DEE-9631EB65F76E}">
      <dgm:prSet/>
      <dgm:spPr/>
      <dgm:t>
        <a:bodyPr/>
        <a:lstStyle/>
        <a:p>
          <a:endParaRPr lang="en-US" sz="2400">
            <a:latin typeface="Times New Roman" panose="02020603050405020304" pitchFamily="18" charset="0"/>
            <a:cs typeface="Times New Roman" panose="02020603050405020304" pitchFamily="18" charset="0"/>
          </a:endParaRPr>
        </a:p>
      </dgm:t>
    </dgm:pt>
    <dgm:pt modelId="{B2A6752A-3CDE-4D59-BE4B-D461DD39D075}" type="sibTrans" cxnId="{D9F98F66-498A-42DB-9DEE-9631EB65F76E}">
      <dgm:prSet/>
      <dgm:spPr/>
      <dgm:t>
        <a:bodyPr/>
        <a:lstStyle/>
        <a:p>
          <a:endParaRPr lang="en-US" sz="2400">
            <a:latin typeface="Times New Roman" panose="02020603050405020304" pitchFamily="18" charset="0"/>
            <a:cs typeface="Times New Roman" panose="02020603050405020304" pitchFamily="18" charset="0"/>
          </a:endParaRPr>
        </a:p>
      </dgm:t>
    </dgm:pt>
    <dgm:pt modelId="{67EC9955-EA1B-48A6-8C8C-F57D6BAE0421}">
      <dgm:prSet phldrT="[Текст]" custT="1"/>
      <dgm:spPr>
        <a:solidFill>
          <a:srgbClr val="FFC000"/>
        </a:solidFill>
      </dgm:spPr>
      <dgm:t>
        <a:bodyPr/>
        <a:lstStyle/>
        <a:p>
          <a:r>
            <a:rPr lang="ru-RU" sz="2400" b="1" dirty="0" err="1" smtClean="0">
              <a:solidFill>
                <a:schemeClr val="tx1"/>
              </a:solidFill>
              <a:latin typeface="+mn-lt"/>
              <a:cs typeface="Times New Roman" panose="02020603050405020304" pitchFamily="18" charset="0"/>
            </a:rPr>
            <a:t>Згладжування</a:t>
          </a:r>
          <a:r>
            <a:rPr lang="ru-RU" sz="2400" b="1" dirty="0" smtClean="0">
              <a:solidFill>
                <a:schemeClr val="tx1"/>
              </a:solidFill>
              <a:latin typeface="+mn-lt"/>
              <a:cs typeface="Times New Roman" panose="02020603050405020304" pitchFamily="18" charset="0"/>
            </a:rPr>
            <a:t> «</a:t>
          </a:r>
          <a:r>
            <a:rPr lang="ru-RU" sz="2400" b="1" dirty="0" err="1" smtClean="0">
              <a:solidFill>
                <a:schemeClr val="tx1"/>
              </a:solidFill>
              <a:latin typeface="+mn-lt"/>
              <a:cs typeface="Times New Roman" panose="02020603050405020304" pitchFamily="18" charset="0"/>
            </a:rPr>
            <a:t>гострих</a:t>
          </a:r>
          <a:r>
            <a:rPr lang="ru-RU" sz="2400" b="1" dirty="0" smtClean="0">
              <a:solidFill>
                <a:schemeClr val="tx1"/>
              </a:solidFill>
              <a:latin typeface="+mn-lt"/>
              <a:cs typeface="Times New Roman" panose="02020603050405020304" pitchFamily="18" charset="0"/>
            </a:rPr>
            <a:t> </a:t>
          </a:r>
          <a:r>
            <a:rPr lang="ru-RU" sz="2400" b="1" dirty="0" err="1" smtClean="0">
              <a:solidFill>
                <a:schemeClr val="tx1"/>
              </a:solidFill>
              <a:latin typeface="+mn-lt"/>
              <a:cs typeface="Times New Roman" panose="02020603050405020304" pitchFamily="18" charset="0"/>
            </a:rPr>
            <a:t>кутів</a:t>
          </a:r>
          <a:r>
            <a:rPr lang="ru-RU" sz="2400" b="1" dirty="0" smtClean="0">
              <a:solidFill>
                <a:schemeClr val="tx1"/>
              </a:solidFill>
              <a:latin typeface="+mn-lt"/>
              <a:cs typeface="Times New Roman" panose="02020603050405020304" pitchFamily="18" charset="0"/>
            </a:rPr>
            <a:t>»</a:t>
          </a:r>
          <a:endParaRPr lang="en-US" sz="2400" b="1" dirty="0">
            <a:solidFill>
              <a:schemeClr val="tx1"/>
            </a:solidFill>
            <a:latin typeface="+mn-lt"/>
            <a:cs typeface="Times New Roman" panose="02020603050405020304" pitchFamily="18" charset="0"/>
          </a:endParaRPr>
        </a:p>
      </dgm:t>
    </dgm:pt>
    <dgm:pt modelId="{9A04B970-FC6B-41CC-BF80-C5CBAD972F9E}" type="parTrans" cxnId="{D20CD4DD-8581-4DEC-B519-B9AF620EE38A}">
      <dgm:prSet/>
      <dgm:spPr/>
      <dgm:t>
        <a:bodyPr/>
        <a:lstStyle/>
        <a:p>
          <a:endParaRPr lang="en-US" sz="2400">
            <a:latin typeface="Times New Roman" panose="02020603050405020304" pitchFamily="18" charset="0"/>
            <a:cs typeface="Times New Roman" panose="02020603050405020304" pitchFamily="18" charset="0"/>
          </a:endParaRPr>
        </a:p>
      </dgm:t>
    </dgm:pt>
    <dgm:pt modelId="{0CD1E9D2-DDD0-45A4-860D-799E6131C522}" type="sibTrans" cxnId="{D20CD4DD-8581-4DEC-B519-B9AF620EE38A}">
      <dgm:prSet/>
      <dgm:spPr/>
      <dgm:t>
        <a:bodyPr/>
        <a:lstStyle/>
        <a:p>
          <a:endParaRPr lang="en-US" sz="2400">
            <a:latin typeface="Times New Roman" panose="02020603050405020304" pitchFamily="18" charset="0"/>
            <a:cs typeface="Times New Roman" panose="02020603050405020304" pitchFamily="18" charset="0"/>
          </a:endParaRPr>
        </a:p>
      </dgm:t>
    </dgm:pt>
    <dgm:pt modelId="{F7F62375-690B-428C-AA65-63CEB6614E4B}">
      <dgm:prSet phldrT="[Текст]" custT="1"/>
      <dgm:spPr>
        <a:solidFill>
          <a:srgbClr val="FFC000"/>
        </a:solidFill>
      </dgm:spPr>
      <dgm:t>
        <a:bodyPr/>
        <a:lstStyle/>
        <a:p>
          <a:r>
            <a:rPr lang="ru-RU" sz="2400" b="1" dirty="0" err="1" smtClean="0">
              <a:solidFill>
                <a:schemeClr val="tx1"/>
              </a:solidFill>
              <a:latin typeface="+mn-lt"/>
              <a:cs typeface="Times New Roman" panose="02020603050405020304" pitchFamily="18" charset="0"/>
            </a:rPr>
            <a:t>Нав</a:t>
          </a:r>
          <a:r>
            <a:rPr lang="en-US" sz="2400" b="1" dirty="0" smtClean="0">
              <a:solidFill>
                <a:schemeClr val="tx1"/>
              </a:solidFill>
              <a:latin typeface="+mn-lt"/>
              <a:cs typeface="Times New Roman" panose="02020603050405020304" pitchFamily="18" charset="0"/>
            </a:rPr>
            <a:t>’</a:t>
          </a:r>
          <a:r>
            <a:rPr lang="ru-RU" sz="2400" b="1" dirty="0" err="1" smtClean="0">
              <a:solidFill>
                <a:schemeClr val="tx1"/>
              </a:solidFill>
              <a:latin typeface="+mn-lt"/>
              <a:cs typeface="Times New Roman" panose="02020603050405020304" pitchFamily="18" charset="0"/>
            </a:rPr>
            <a:t>язування</a:t>
          </a:r>
          <a:r>
            <a:rPr lang="ru-RU" sz="2400" b="1" dirty="0" smtClean="0">
              <a:solidFill>
                <a:schemeClr val="tx1"/>
              </a:solidFill>
              <a:latin typeface="+mn-lt"/>
              <a:cs typeface="Times New Roman" panose="02020603050405020304" pitchFamily="18" charset="0"/>
            </a:rPr>
            <a:t> </a:t>
          </a:r>
          <a:r>
            <a:rPr lang="ru-RU" sz="2400" b="1" dirty="0" err="1" smtClean="0">
              <a:solidFill>
                <a:schemeClr val="tx1"/>
              </a:solidFill>
              <a:latin typeface="+mn-lt"/>
              <a:cs typeface="Times New Roman" panose="02020603050405020304" pitchFamily="18" charset="0"/>
            </a:rPr>
            <a:t>варіантів</a:t>
          </a:r>
          <a:r>
            <a:rPr lang="ru-RU" sz="2400" b="1" dirty="0" smtClean="0">
              <a:solidFill>
                <a:schemeClr val="tx1"/>
              </a:solidFill>
              <a:latin typeface="+mn-lt"/>
              <a:cs typeface="Times New Roman" panose="02020603050405020304" pitchFamily="18" charset="0"/>
            </a:rPr>
            <a:t> </a:t>
          </a:r>
          <a:r>
            <a:rPr lang="ru-RU" sz="2400" b="1" dirty="0" err="1" smtClean="0">
              <a:solidFill>
                <a:schemeClr val="tx1"/>
              </a:solidFill>
              <a:latin typeface="+mn-lt"/>
              <a:cs typeface="Times New Roman" panose="02020603050405020304" pitchFamily="18" charset="0"/>
            </a:rPr>
            <a:t>вирішення</a:t>
          </a:r>
          <a:r>
            <a:rPr lang="ru-RU" sz="2400" b="1" dirty="0" smtClean="0">
              <a:solidFill>
                <a:schemeClr val="tx1"/>
              </a:solidFill>
              <a:latin typeface="+mn-lt"/>
              <a:cs typeface="Times New Roman" panose="02020603050405020304" pitchFamily="18" charset="0"/>
            </a:rPr>
            <a:t> </a:t>
          </a:r>
          <a:r>
            <a:rPr lang="ru-RU" sz="2400" b="1" dirty="0" err="1" smtClean="0">
              <a:solidFill>
                <a:schemeClr val="tx1"/>
              </a:solidFill>
              <a:latin typeface="+mn-lt"/>
              <a:cs typeface="Times New Roman" panose="02020603050405020304" pitchFamily="18" charset="0"/>
            </a:rPr>
            <a:t>конфліктів</a:t>
          </a:r>
          <a:endParaRPr lang="en-US" sz="2400" b="1" dirty="0">
            <a:solidFill>
              <a:schemeClr val="tx1"/>
            </a:solidFill>
            <a:latin typeface="+mn-lt"/>
            <a:cs typeface="Times New Roman" panose="02020603050405020304" pitchFamily="18" charset="0"/>
          </a:endParaRPr>
        </a:p>
      </dgm:t>
    </dgm:pt>
    <dgm:pt modelId="{B9E087FC-EBD1-4E4C-B481-AA11EFF217EA}" type="parTrans" cxnId="{E5B8FBA7-1123-4E55-B6F5-3204D01612C6}">
      <dgm:prSet/>
      <dgm:spPr/>
      <dgm:t>
        <a:bodyPr/>
        <a:lstStyle/>
        <a:p>
          <a:endParaRPr lang="en-US" sz="2400">
            <a:latin typeface="Times New Roman" panose="02020603050405020304" pitchFamily="18" charset="0"/>
            <a:cs typeface="Times New Roman" panose="02020603050405020304" pitchFamily="18" charset="0"/>
          </a:endParaRPr>
        </a:p>
      </dgm:t>
    </dgm:pt>
    <dgm:pt modelId="{60C7BEF9-4A25-422E-965F-A60EEE769540}" type="sibTrans" cxnId="{E5B8FBA7-1123-4E55-B6F5-3204D01612C6}">
      <dgm:prSet/>
      <dgm:spPr/>
      <dgm:t>
        <a:bodyPr/>
        <a:lstStyle/>
        <a:p>
          <a:endParaRPr lang="en-US" sz="2400">
            <a:latin typeface="Times New Roman" panose="02020603050405020304" pitchFamily="18" charset="0"/>
            <a:cs typeface="Times New Roman" panose="02020603050405020304" pitchFamily="18" charset="0"/>
          </a:endParaRPr>
        </a:p>
      </dgm:t>
    </dgm:pt>
    <dgm:pt modelId="{A3BD1441-11D8-4EF7-82AA-9A64A724CD69}">
      <dgm:prSet custT="1"/>
      <dgm:spPr>
        <a:solidFill>
          <a:srgbClr val="FFC000"/>
        </a:solidFill>
      </dgm:spPr>
      <dgm:t>
        <a:bodyPr/>
        <a:lstStyle/>
        <a:p>
          <a:r>
            <a:rPr lang="ru-RU" sz="2400" b="1" dirty="0" err="1" smtClean="0">
              <a:solidFill>
                <a:schemeClr val="tx1"/>
              </a:solidFill>
              <a:latin typeface="+mn-lt"/>
              <a:cs typeface="Times New Roman" panose="02020603050405020304" pitchFamily="18" charset="0"/>
            </a:rPr>
            <a:t>Прагнення</a:t>
          </a:r>
          <a:r>
            <a:rPr lang="ru-RU" sz="2400" b="1" dirty="0" smtClean="0">
              <a:solidFill>
                <a:schemeClr val="tx1"/>
              </a:solidFill>
              <a:latin typeface="+mn-lt"/>
              <a:cs typeface="Times New Roman" panose="02020603050405020304" pitchFamily="18" charset="0"/>
            </a:rPr>
            <a:t> </a:t>
          </a:r>
          <a:r>
            <a:rPr lang="ru-RU" sz="2400" b="1" dirty="0" err="1" smtClean="0">
              <a:solidFill>
                <a:schemeClr val="tx1"/>
              </a:solidFill>
              <a:latin typeface="+mn-lt"/>
              <a:cs typeface="Times New Roman" panose="02020603050405020304" pitchFamily="18" charset="0"/>
            </a:rPr>
            <a:t>досягнути</a:t>
          </a:r>
          <a:r>
            <a:rPr lang="ru-RU" sz="2400" b="1" dirty="0" smtClean="0">
              <a:solidFill>
                <a:schemeClr val="tx1"/>
              </a:solidFill>
              <a:latin typeface="+mn-lt"/>
              <a:cs typeface="Times New Roman" panose="02020603050405020304" pitchFamily="18" charset="0"/>
            </a:rPr>
            <a:t> </a:t>
          </a:r>
          <a:r>
            <a:rPr lang="ru-RU" sz="2400" b="1" dirty="0" err="1" smtClean="0">
              <a:solidFill>
                <a:schemeClr val="tx1"/>
              </a:solidFill>
              <a:latin typeface="+mn-lt"/>
              <a:cs typeface="Times New Roman" panose="02020603050405020304" pitchFamily="18" charset="0"/>
            </a:rPr>
            <a:t>компромісу</a:t>
          </a:r>
          <a:endParaRPr lang="en-US" sz="2400" b="1" dirty="0">
            <a:solidFill>
              <a:schemeClr val="tx1"/>
            </a:solidFill>
            <a:latin typeface="+mn-lt"/>
            <a:cs typeface="Times New Roman" panose="02020603050405020304" pitchFamily="18" charset="0"/>
          </a:endParaRPr>
        </a:p>
      </dgm:t>
    </dgm:pt>
    <dgm:pt modelId="{D0E23BA6-FFFD-46A0-BCE7-26CCB056CC64}" type="parTrans" cxnId="{5EEA08D6-943F-4492-97DB-178C3BE6DF51}">
      <dgm:prSet/>
      <dgm:spPr/>
      <dgm:t>
        <a:bodyPr/>
        <a:lstStyle/>
        <a:p>
          <a:endParaRPr lang="en-US" sz="2400">
            <a:latin typeface="Times New Roman" panose="02020603050405020304" pitchFamily="18" charset="0"/>
            <a:cs typeface="Times New Roman" panose="02020603050405020304" pitchFamily="18" charset="0"/>
          </a:endParaRPr>
        </a:p>
      </dgm:t>
    </dgm:pt>
    <dgm:pt modelId="{AFB45FA8-91AC-4921-8D0B-B37A7EFEC0B4}" type="sibTrans" cxnId="{5EEA08D6-943F-4492-97DB-178C3BE6DF51}">
      <dgm:prSet/>
      <dgm:spPr/>
      <dgm:t>
        <a:bodyPr/>
        <a:lstStyle/>
        <a:p>
          <a:endParaRPr lang="en-US" sz="2400">
            <a:latin typeface="Times New Roman" panose="02020603050405020304" pitchFamily="18" charset="0"/>
            <a:cs typeface="Times New Roman" panose="02020603050405020304" pitchFamily="18" charset="0"/>
          </a:endParaRPr>
        </a:p>
      </dgm:t>
    </dgm:pt>
    <dgm:pt modelId="{9723151E-2A70-44CB-87F6-D5259BAE6395}" type="pres">
      <dgm:prSet presAssocID="{C199DD2C-6737-4D7C-AF0B-E5A7F7645E53}" presName="linear" presStyleCnt="0">
        <dgm:presLayoutVars>
          <dgm:dir/>
          <dgm:animLvl val="lvl"/>
          <dgm:resizeHandles val="exact"/>
        </dgm:presLayoutVars>
      </dgm:prSet>
      <dgm:spPr/>
      <dgm:t>
        <a:bodyPr/>
        <a:lstStyle/>
        <a:p>
          <a:endParaRPr lang="en-US"/>
        </a:p>
      </dgm:t>
    </dgm:pt>
    <dgm:pt modelId="{6785ED2C-774C-41F9-BEC4-0602A316814A}" type="pres">
      <dgm:prSet presAssocID="{6BAACB71-6E8F-4861-AE04-92135E91A0C9}" presName="parentLin" presStyleCnt="0"/>
      <dgm:spPr/>
    </dgm:pt>
    <dgm:pt modelId="{27AF3208-49D2-40CF-AF6A-EED485CF6EE9}" type="pres">
      <dgm:prSet presAssocID="{6BAACB71-6E8F-4861-AE04-92135E91A0C9}" presName="parentLeftMargin" presStyleLbl="node1" presStyleIdx="0" presStyleCnt="4"/>
      <dgm:spPr/>
      <dgm:t>
        <a:bodyPr/>
        <a:lstStyle/>
        <a:p>
          <a:endParaRPr lang="en-US"/>
        </a:p>
      </dgm:t>
    </dgm:pt>
    <dgm:pt modelId="{340D78A8-0EC7-4B3E-824B-E2BF5BD99F24}" type="pres">
      <dgm:prSet presAssocID="{6BAACB71-6E8F-4861-AE04-92135E91A0C9}" presName="parentText" presStyleLbl="node1" presStyleIdx="0" presStyleCnt="4">
        <dgm:presLayoutVars>
          <dgm:chMax val="0"/>
          <dgm:bulletEnabled val="1"/>
        </dgm:presLayoutVars>
      </dgm:prSet>
      <dgm:spPr/>
      <dgm:t>
        <a:bodyPr/>
        <a:lstStyle/>
        <a:p>
          <a:endParaRPr lang="en-US"/>
        </a:p>
      </dgm:t>
    </dgm:pt>
    <dgm:pt modelId="{9C4CD499-303C-43C3-8DB5-5AB6E42B492C}" type="pres">
      <dgm:prSet presAssocID="{6BAACB71-6E8F-4861-AE04-92135E91A0C9}" presName="negativeSpace" presStyleCnt="0"/>
      <dgm:spPr/>
    </dgm:pt>
    <dgm:pt modelId="{69743ABC-3590-4CE1-8DFC-6E982972BB8E}" type="pres">
      <dgm:prSet presAssocID="{6BAACB71-6E8F-4861-AE04-92135E91A0C9}" presName="childText" presStyleLbl="conFgAcc1" presStyleIdx="0" presStyleCnt="4">
        <dgm:presLayoutVars>
          <dgm:bulletEnabled val="1"/>
        </dgm:presLayoutVars>
      </dgm:prSet>
      <dgm:spPr/>
    </dgm:pt>
    <dgm:pt modelId="{1E842C0C-9FC7-41D4-A450-21602D2C03F6}" type="pres">
      <dgm:prSet presAssocID="{B2A6752A-3CDE-4D59-BE4B-D461DD39D075}" presName="spaceBetweenRectangles" presStyleCnt="0"/>
      <dgm:spPr/>
    </dgm:pt>
    <dgm:pt modelId="{F8ED6E26-95BC-4F9F-9A4A-2155C5B62F1F}" type="pres">
      <dgm:prSet presAssocID="{67EC9955-EA1B-48A6-8C8C-F57D6BAE0421}" presName="parentLin" presStyleCnt="0"/>
      <dgm:spPr/>
    </dgm:pt>
    <dgm:pt modelId="{AB5CEA70-8EC4-4FAF-A046-3CE2A61F93C2}" type="pres">
      <dgm:prSet presAssocID="{67EC9955-EA1B-48A6-8C8C-F57D6BAE0421}" presName="parentLeftMargin" presStyleLbl="node1" presStyleIdx="0" presStyleCnt="4"/>
      <dgm:spPr/>
      <dgm:t>
        <a:bodyPr/>
        <a:lstStyle/>
        <a:p>
          <a:endParaRPr lang="en-US"/>
        </a:p>
      </dgm:t>
    </dgm:pt>
    <dgm:pt modelId="{75C432AC-8F37-4D42-BDEA-6DAD4E57E7B1}" type="pres">
      <dgm:prSet presAssocID="{67EC9955-EA1B-48A6-8C8C-F57D6BAE0421}" presName="parentText" presStyleLbl="node1" presStyleIdx="1" presStyleCnt="4">
        <dgm:presLayoutVars>
          <dgm:chMax val="0"/>
          <dgm:bulletEnabled val="1"/>
        </dgm:presLayoutVars>
      </dgm:prSet>
      <dgm:spPr/>
      <dgm:t>
        <a:bodyPr/>
        <a:lstStyle/>
        <a:p>
          <a:endParaRPr lang="en-US"/>
        </a:p>
      </dgm:t>
    </dgm:pt>
    <dgm:pt modelId="{EF1F28A9-2C64-416B-BE4B-A57ADA604275}" type="pres">
      <dgm:prSet presAssocID="{67EC9955-EA1B-48A6-8C8C-F57D6BAE0421}" presName="negativeSpace" presStyleCnt="0"/>
      <dgm:spPr/>
    </dgm:pt>
    <dgm:pt modelId="{AE38B6E3-F739-417F-AF7D-3B96E2CA6988}" type="pres">
      <dgm:prSet presAssocID="{67EC9955-EA1B-48A6-8C8C-F57D6BAE0421}" presName="childText" presStyleLbl="conFgAcc1" presStyleIdx="1" presStyleCnt="4">
        <dgm:presLayoutVars>
          <dgm:bulletEnabled val="1"/>
        </dgm:presLayoutVars>
      </dgm:prSet>
      <dgm:spPr/>
    </dgm:pt>
    <dgm:pt modelId="{C57CC427-937E-45C8-88B0-A9DF2F574D9C}" type="pres">
      <dgm:prSet presAssocID="{0CD1E9D2-DDD0-45A4-860D-799E6131C522}" presName="spaceBetweenRectangles" presStyleCnt="0"/>
      <dgm:spPr/>
    </dgm:pt>
    <dgm:pt modelId="{628CE5A1-EC44-463C-8053-C13B7F7E8370}" type="pres">
      <dgm:prSet presAssocID="{F7F62375-690B-428C-AA65-63CEB6614E4B}" presName="parentLin" presStyleCnt="0"/>
      <dgm:spPr/>
    </dgm:pt>
    <dgm:pt modelId="{ABD0B3F6-9895-4854-A53B-393D6917F496}" type="pres">
      <dgm:prSet presAssocID="{F7F62375-690B-428C-AA65-63CEB6614E4B}" presName="parentLeftMargin" presStyleLbl="node1" presStyleIdx="1" presStyleCnt="4"/>
      <dgm:spPr/>
      <dgm:t>
        <a:bodyPr/>
        <a:lstStyle/>
        <a:p>
          <a:endParaRPr lang="en-US"/>
        </a:p>
      </dgm:t>
    </dgm:pt>
    <dgm:pt modelId="{17FE8E00-60D0-46F7-A741-64FC82EF6D15}" type="pres">
      <dgm:prSet presAssocID="{F7F62375-690B-428C-AA65-63CEB6614E4B}" presName="parentText" presStyleLbl="node1" presStyleIdx="2" presStyleCnt="4">
        <dgm:presLayoutVars>
          <dgm:chMax val="0"/>
          <dgm:bulletEnabled val="1"/>
        </dgm:presLayoutVars>
      </dgm:prSet>
      <dgm:spPr/>
      <dgm:t>
        <a:bodyPr/>
        <a:lstStyle/>
        <a:p>
          <a:endParaRPr lang="en-US"/>
        </a:p>
      </dgm:t>
    </dgm:pt>
    <dgm:pt modelId="{BAE4898F-DDA7-42DC-80EC-8DBAB41E23D5}" type="pres">
      <dgm:prSet presAssocID="{F7F62375-690B-428C-AA65-63CEB6614E4B}" presName="negativeSpace" presStyleCnt="0"/>
      <dgm:spPr/>
    </dgm:pt>
    <dgm:pt modelId="{EB12E25C-A3BE-4592-AC1A-E8B346702ED1}" type="pres">
      <dgm:prSet presAssocID="{F7F62375-690B-428C-AA65-63CEB6614E4B}" presName="childText" presStyleLbl="conFgAcc1" presStyleIdx="2" presStyleCnt="4">
        <dgm:presLayoutVars>
          <dgm:bulletEnabled val="1"/>
        </dgm:presLayoutVars>
      </dgm:prSet>
      <dgm:spPr/>
    </dgm:pt>
    <dgm:pt modelId="{A0358A03-908B-425A-BAF2-3C3DD2B2BAB2}" type="pres">
      <dgm:prSet presAssocID="{60C7BEF9-4A25-422E-965F-A60EEE769540}" presName="spaceBetweenRectangles" presStyleCnt="0"/>
      <dgm:spPr/>
    </dgm:pt>
    <dgm:pt modelId="{4139E8D0-615D-4560-8EDB-82AACF186DB7}" type="pres">
      <dgm:prSet presAssocID="{A3BD1441-11D8-4EF7-82AA-9A64A724CD69}" presName="parentLin" presStyleCnt="0"/>
      <dgm:spPr/>
    </dgm:pt>
    <dgm:pt modelId="{1D3CC2CA-1066-49DE-8EBA-D9EADCD00AF5}" type="pres">
      <dgm:prSet presAssocID="{A3BD1441-11D8-4EF7-82AA-9A64A724CD69}" presName="parentLeftMargin" presStyleLbl="node1" presStyleIdx="2" presStyleCnt="4"/>
      <dgm:spPr/>
      <dgm:t>
        <a:bodyPr/>
        <a:lstStyle/>
        <a:p>
          <a:endParaRPr lang="en-US"/>
        </a:p>
      </dgm:t>
    </dgm:pt>
    <dgm:pt modelId="{DBAFBE5C-009C-46F4-B476-D6802D7F2922}" type="pres">
      <dgm:prSet presAssocID="{A3BD1441-11D8-4EF7-82AA-9A64A724CD69}" presName="parentText" presStyleLbl="node1" presStyleIdx="3" presStyleCnt="4">
        <dgm:presLayoutVars>
          <dgm:chMax val="0"/>
          <dgm:bulletEnabled val="1"/>
        </dgm:presLayoutVars>
      </dgm:prSet>
      <dgm:spPr/>
      <dgm:t>
        <a:bodyPr/>
        <a:lstStyle/>
        <a:p>
          <a:endParaRPr lang="en-US"/>
        </a:p>
      </dgm:t>
    </dgm:pt>
    <dgm:pt modelId="{5C82BDA8-045E-4257-9202-CEF35B3D6159}" type="pres">
      <dgm:prSet presAssocID="{A3BD1441-11D8-4EF7-82AA-9A64A724CD69}" presName="negativeSpace" presStyleCnt="0"/>
      <dgm:spPr/>
    </dgm:pt>
    <dgm:pt modelId="{5AF2E89D-85EF-446E-8A28-3337054C82B6}" type="pres">
      <dgm:prSet presAssocID="{A3BD1441-11D8-4EF7-82AA-9A64A724CD69}" presName="childText" presStyleLbl="conFgAcc1" presStyleIdx="3" presStyleCnt="4">
        <dgm:presLayoutVars>
          <dgm:bulletEnabled val="1"/>
        </dgm:presLayoutVars>
      </dgm:prSet>
      <dgm:spPr/>
    </dgm:pt>
  </dgm:ptLst>
  <dgm:cxnLst>
    <dgm:cxn modelId="{D20CD4DD-8581-4DEC-B519-B9AF620EE38A}" srcId="{C199DD2C-6737-4D7C-AF0B-E5A7F7645E53}" destId="{67EC9955-EA1B-48A6-8C8C-F57D6BAE0421}" srcOrd="1" destOrd="0" parTransId="{9A04B970-FC6B-41CC-BF80-C5CBAD972F9E}" sibTransId="{0CD1E9D2-DDD0-45A4-860D-799E6131C522}"/>
    <dgm:cxn modelId="{03586BA1-4345-483B-9123-353BDA82670E}" type="presOf" srcId="{67EC9955-EA1B-48A6-8C8C-F57D6BAE0421}" destId="{75C432AC-8F37-4D42-BDEA-6DAD4E57E7B1}" srcOrd="1" destOrd="0" presId="urn:microsoft.com/office/officeart/2005/8/layout/list1"/>
    <dgm:cxn modelId="{BC72C791-8E71-4C80-99FF-0394FDD71422}" type="presOf" srcId="{C199DD2C-6737-4D7C-AF0B-E5A7F7645E53}" destId="{9723151E-2A70-44CB-87F6-D5259BAE6395}" srcOrd="0" destOrd="0" presId="urn:microsoft.com/office/officeart/2005/8/layout/list1"/>
    <dgm:cxn modelId="{3AD18C4D-5CF5-4C2B-85D8-6D150ABC71EB}" type="presOf" srcId="{F7F62375-690B-428C-AA65-63CEB6614E4B}" destId="{17FE8E00-60D0-46F7-A741-64FC82EF6D15}" srcOrd="1" destOrd="0" presId="urn:microsoft.com/office/officeart/2005/8/layout/list1"/>
    <dgm:cxn modelId="{B3346DB8-33E2-4259-8173-B01122204402}" type="presOf" srcId="{6BAACB71-6E8F-4861-AE04-92135E91A0C9}" destId="{340D78A8-0EC7-4B3E-824B-E2BF5BD99F24}" srcOrd="1" destOrd="0" presId="urn:microsoft.com/office/officeart/2005/8/layout/list1"/>
    <dgm:cxn modelId="{5EEA08D6-943F-4492-97DB-178C3BE6DF51}" srcId="{C199DD2C-6737-4D7C-AF0B-E5A7F7645E53}" destId="{A3BD1441-11D8-4EF7-82AA-9A64A724CD69}" srcOrd="3" destOrd="0" parTransId="{D0E23BA6-FFFD-46A0-BCE7-26CCB056CC64}" sibTransId="{AFB45FA8-91AC-4921-8D0B-B37A7EFEC0B4}"/>
    <dgm:cxn modelId="{D9F98F66-498A-42DB-9DEE-9631EB65F76E}" srcId="{C199DD2C-6737-4D7C-AF0B-E5A7F7645E53}" destId="{6BAACB71-6E8F-4861-AE04-92135E91A0C9}" srcOrd="0" destOrd="0" parTransId="{87D0BE2B-ECC1-4E2A-BF42-019B91CADF90}" sibTransId="{B2A6752A-3CDE-4D59-BE4B-D461DD39D075}"/>
    <dgm:cxn modelId="{71D8D6DA-7C7F-4756-8355-2C369442F24B}" type="presOf" srcId="{67EC9955-EA1B-48A6-8C8C-F57D6BAE0421}" destId="{AB5CEA70-8EC4-4FAF-A046-3CE2A61F93C2}" srcOrd="0" destOrd="0" presId="urn:microsoft.com/office/officeart/2005/8/layout/list1"/>
    <dgm:cxn modelId="{2F4E1CFF-8473-476D-B4B6-0BE48C2F0C16}" type="presOf" srcId="{6BAACB71-6E8F-4861-AE04-92135E91A0C9}" destId="{27AF3208-49D2-40CF-AF6A-EED485CF6EE9}" srcOrd="0" destOrd="0" presId="urn:microsoft.com/office/officeart/2005/8/layout/list1"/>
    <dgm:cxn modelId="{B34B806A-6435-45D6-907F-EFDB53062FE1}" type="presOf" srcId="{F7F62375-690B-428C-AA65-63CEB6614E4B}" destId="{ABD0B3F6-9895-4854-A53B-393D6917F496}" srcOrd="0" destOrd="0" presId="urn:microsoft.com/office/officeart/2005/8/layout/list1"/>
    <dgm:cxn modelId="{1659C597-6763-4076-9CBB-8E8A0DBBFA9F}" type="presOf" srcId="{A3BD1441-11D8-4EF7-82AA-9A64A724CD69}" destId="{1D3CC2CA-1066-49DE-8EBA-D9EADCD00AF5}" srcOrd="0" destOrd="0" presId="urn:microsoft.com/office/officeart/2005/8/layout/list1"/>
    <dgm:cxn modelId="{E5B8FBA7-1123-4E55-B6F5-3204D01612C6}" srcId="{C199DD2C-6737-4D7C-AF0B-E5A7F7645E53}" destId="{F7F62375-690B-428C-AA65-63CEB6614E4B}" srcOrd="2" destOrd="0" parTransId="{B9E087FC-EBD1-4E4C-B481-AA11EFF217EA}" sibTransId="{60C7BEF9-4A25-422E-965F-A60EEE769540}"/>
    <dgm:cxn modelId="{3D4B7AD9-7DCF-4C3D-8629-1925D945162E}" type="presOf" srcId="{A3BD1441-11D8-4EF7-82AA-9A64A724CD69}" destId="{DBAFBE5C-009C-46F4-B476-D6802D7F2922}" srcOrd="1" destOrd="0" presId="urn:microsoft.com/office/officeart/2005/8/layout/list1"/>
    <dgm:cxn modelId="{A45AB0C0-F369-4331-ACD2-B12C964BDE35}" type="presParOf" srcId="{9723151E-2A70-44CB-87F6-D5259BAE6395}" destId="{6785ED2C-774C-41F9-BEC4-0602A316814A}" srcOrd="0" destOrd="0" presId="urn:microsoft.com/office/officeart/2005/8/layout/list1"/>
    <dgm:cxn modelId="{B22B36FF-6A33-49DD-BDBB-CBD33FA5E6C3}" type="presParOf" srcId="{6785ED2C-774C-41F9-BEC4-0602A316814A}" destId="{27AF3208-49D2-40CF-AF6A-EED485CF6EE9}" srcOrd="0" destOrd="0" presId="urn:microsoft.com/office/officeart/2005/8/layout/list1"/>
    <dgm:cxn modelId="{6C3C23F6-E72E-4B59-8E9D-F415BB651753}" type="presParOf" srcId="{6785ED2C-774C-41F9-BEC4-0602A316814A}" destId="{340D78A8-0EC7-4B3E-824B-E2BF5BD99F24}" srcOrd="1" destOrd="0" presId="urn:microsoft.com/office/officeart/2005/8/layout/list1"/>
    <dgm:cxn modelId="{037E5AB6-423A-4142-913F-3EC352C0B5CB}" type="presParOf" srcId="{9723151E-2A70-44CB-87F6-D5259BAE6395}" destId="{9C4CD499-303C-43C3-8DB5-5AB6E42B492C}" srcOrd="1" destOrd="0" presId="urn:microsoft.com/office/officeart/2005/8/layout/list1"/>
    <dgm:cxn modelId="{BE24D95D-126F-489F-B468-80F7126D641E}" type="presParOf" srcId="{9723151E-2A70-44CB-87F6-D5259BAE6395}" destId="{69743ABC-3590-4CE1-8DFC-6E982972BB8E}" srcOrd="2" destOrd="0" presId="urn:microsoft.com/office/officeart/2005/8/layout/list1"/>
    <dgm:cxn modelId="{1B84D28D-F5AF-4751-8F81-0DF4CADC39ED}" type="presParOf" srcId="{9723151E-2A70-44CB-87F6-D5259BAE6395}" destId="{1E842C0C-9FC7-41D4-A450-21602D2C03F6}" srcOrd="3" destOrd="0" presId="urn:microsoft.com/office/officeart/2005/8/layout/list1"/>
    <dgm:cxn modelId="{8969CAD1-11C1-4080-BF35-B780AB0D1623}" type="presParOf" srcId="{9723151E-2A70-44CB-87F6-D5259BAE6395}" destId="{F8ED6E26-95BC-4F9F-9A4A-2155C5B62F1F}" srcOrd="4" destOrd="0" presId="urn:microsoft.com/office/officeart/2005/8/layout/list1"/>
    <dgm:cxn modelId="{C5F40387-F0F5-4142-81FD-434F535ABEDC}" type="presParOf" srcId="{F8ED6E26-95BC-4F9F-9A4A-2155C5B62F1F}" destId="{AB5CEA70-8EC4-4FAF-A046-3CE2A61F93C2}" srcOrd="0" destOrd="0" presId="urn:microsoft.com/office/officeart/2005/8/layout/list1"/>
    <dgm:cxn modelId="{24686083-79F8-4F11-95EC-AD8D020BC107}" type="presParOf" srcId="{F8ED6E26-95BC-4F9F-9A4A-2155C5B62F1F}" destId="{75C432AC-8F37-4D42-BDEA-6DAD4E57E7B1}" srcOrd="1" destOrd="0" presId="urn:microsoft.com/office/officeart/2005/8/layout/list1"/>
    <dgm:cxn modelId="{1EB10F80-258B-4779-B546-3E5B997156B1}" type="presParOf" srcId="{9723151E-2A70-44CB-87F6-D5259BAE6395}" destId="{EF1F28A9-2C64-416B-BE4B-A57ADA604275}" srcOrd="5" destOrd="0" presId="urn:microsoft.com/office/officeart/2005/8/layout/list1"/>
    <dgm:cxn modelId="{4E2413B9-2FF9-4A5E-939F-3EA35CF925FD}" type="presParOf" srcId="{9723151E-2A70-44CB-87F6-D5259BAE6395}" destId="{AE38B6E3-F739-417F-AF7D-3B96E2CA6988}" srcOrd="6" destOrd="0" presId="urn:microsoft.com/office/officeart/2005/8/layout/list1"/>
    <dgm:cxn modelId="{D4C31D6D-DF41-4B2D-A044-D0D3281069DD}" type="presParOf" srcId="{9723151E-2A70-44CB-87F6-D5259BAE6395}" destId="{C57CC427-937E-45C8-88B0-A9DF2F574D9C}" srcOrd="7" destOrd="0" presId="urn:microsoft.com/office/officeart/2005/8/layout/list1"/>
    <dgm:cxn modelId="{A92FE1A5-5E86-4865-B334-540294D5B976}" type="presParOf" srcId="{9723151E-2A70-44CB-87F6-D5259BAE6395}" destId="{628CE5A1-EC44-463C-8053-C13B7F7E8370}" srcOrd="8" destOrd="0" presId="urn:microsoft.com/office/officeart/2005/8/layout/list1"/>
    <dgm:cxn modelId="{4B377A30-6354-4F4D-B20E-F1EF5929D0E3}" type="presParOf" srcId="{628CE5A1-EC44-463C-8053-C13B7F7E8370}" destId="{ABD0B3F6-9895-4854-A53B-393D6917F496}" srcOrd="0" destOrd="0" presId="urn:microsoft.com/office/officeart/2005/8/layout/list1"/>
    <dgm:cxn modelId="{F6772259-F0C1-4D59-8303-3BE382712732}" type="presParOf" srcId="{628CE5A1-EC44-463C-8053-C13B7F7E8370}" destId="{17FE8E00-60D0-46F7-A741-64FC82EF6D15}" srcOrd="1" destOrd="0" presId="urn:microsoft.com/office/officeart/2005/8/layout/list1"/>
    <dgm:cxn modelId="{51B418BA-8BA8-4C85-907F-C2A047F3C6E3}" type="presParOf" srcId="{9723151E-2A70-44CB-87F6-D5259BAE6395}" destId="{BAE4898F-DDA7-42DC-80EC-8DBAB41E23D5}" srcOrd="9" destOrd="0" presId="urn:microsoft.com/office/officeart/2005/8/layout/list1"/>
    <dgm:cxn modelId="{670F0E62-E2F9-4A7E-B9C1-5340528A1BE0}" type="presParOf" srcId="{9723151E-2A70-44CB-87F6-D5259BAE6395}" destId="{EB12E25C-A3BE-4592-AC1A-E8B346702ED1}" srcOrd="10" destOrd="0" presId="urn:microsoft.com/office/officeart/2005/8/layout/list1"/>
    <dgm:cxn modelId="{C10EA659-F359-427F-B888-037D39E5CF04}" type="presParOf" srcId="{9723151E-2A70-44CB-87F6-D5259BAE6395}" destId="{A0358A03-908B-425A-BAF2-3C3DD2B2BAB2}" srcOrd="11" destOrd="0" presId="urn:microsoft.com/office/officeart/2005/8/layout/list1"/>
    <dgm:cxn modelId="{E7806EAA-2B3A-48A6-B935-4AB44F050DA7}" type="presParOf" srcId="{9723151E-2A70-44CB-87F6-D5259BAE6395}" destId="{4139E8D0-615D-4560-8EDB-82AACF186DB7}" srcOrd="12" destOrd="0" presId="urn:microsoft.com/office/officeart/2005/8/layout/list1"/>
    <dgm:cxn modelId="{D88BDF71-ACD7-4F92-A0DC-E4C66DB49396}" type="presParOf" srcId="{4139E8D0-615D-4560-8EDB-82AACF186DB7}" destId="{1D3CC2CA-1066-49DE-8EBA-D9EADCD00AF5}" srcOrd="0" destOrd="0" presId="urn:microsoft.com/office/officeart/2005/8/layout/list1"/>
    <dgm:cxn modelId="{D57EE726-83E1-4736-8A13-17B99067C609}" type="presParOf" srcId="{4139E8D0-615D-4560-8EDB-82AACF186DB7}" destId="{DBAFBE5C-009C-46F4-B476-D6802D7F2922}" srcOrd="1" destOrd="0" presId="urn:microsoft.com/office/officeart/2005/8/layout/list1"/>
    <dgm:cxn modelId="{797CB3C3-7E0A-4B02-86B5-E856CD2F18F2}" type="presParOf" srcId="{9723151E-2A70-44CB-87F6-D5259BAE6395}" destId="{5C82BDA8-045E-4257-9202-CEF35B3D6159}" srcOrd="13" destOrd="0" presId="urn:microsoft.com/office/officeart/2005/8/layout/list1"/>
    <dgm:cxn modelId="{F6DCDB75-1648-4955-99DC-5D016DBD82F5}" type="presParOf" srcId="{9723151E-2A70-44CB-87F6-D5259BAE6395}" destId="{5AF2E89D-85EF-446E-8A28-3337054C82B6}"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A421C68-9DE9-48C2-81D5-689C3B6864D7}"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ru-RU"/>
        </a:p>
      </dgm:t>
    </dgm:pt>
    <dgm:pt modelId="{799C6745-6BBF-4470-9911-3DC7984ACC96}">
      <dgm:prSet phldrT="[Текст]"/>
      <dgm:spPr/>
      <dgm:t>
        <a:bodyPr/>
        <a:lstStyle/>
        <a:p>
          <a:r>
            <a:rPr lang="ru-RU" b="1" dirty="0" err="1" smtClean="0">
              <a:solidFill>
                <a:schemeClr val="tx1"/>
              </a:solidFill>
            </a:rPr>
            <a:t>Традиції</a:t>
          </a:r>
          <a:r>
            <a:rPr lang="ru-RU" b="1" dirty="0" smtClean="0">
              <a:solidFill>
                <a:schemeClr val="tx1"/>
              </a:solidFill>
            </a:rPr>
            <a:t> та </a:t>
          </a:r>
          <a:r>
            <a:rPr lang="ru-RU" b="1" dirty="0" err="1" smtClean="0">
              <a:solidFill>
                <a:schemeClr val="tx1"/>
              </a:solidFill>
            </a:rPr>
            <a:t>звичаї</a:t>
          </a:r>
          <a:r>
            <a:rPr lang="ru-RU" b="1" dirty="0" smtClean="0">
              <a:solidFill>
                <a:schemeClr val="tx1"/>
              </a:solidFill>
            </a:rPr>
            <a:t> </a:t>
          </a:r>
          <a:endParaRPr lang="ru-RU" dirty="0"/>
        </a:p>
      </dgm:t>
    </dgm:pt>
    <dgm:pt modelId="{42F0CC10-67ED-4E0A-B6B6-ADB2848C3170}" type="parTrans" cxnId="{624B60E1-012C-459D-AC49-9E9DF472E650}">
      <dgm:prSet/>
      <dgm:spPr/>
      <dgm:t>
        <a:bodyPr/>
        <a:lstStyle/>
        <a:p>
          <a:endParaRPr lang="ru-RU"/>
        </a:p>
      </dgm:t>
    </dgm:pt>
    <dgm:pt modelId="{A82993E8-F031-4663-B40D-D076E25252BB}" type="sibTrans" cxnId="{624B60E1-012C-459D-AC49-9E9DF472E650}">
      <dgm:prSet/>
      <dgm:spPr/>
      <dgm:t>
        <a:bodyPr/>
        <a:lstStyle/>
        <a:p>
          <a:endParaRPr lang="ru-RU"/>
        </a:p>
      </dgm:t>
    </dgm:pt>
    <dgm:pt modelId="{82A4E856-A273-467C-BC61-1AEBF0E75410}">
      <dgm:prSet phldrT="[Текст]"/>
      <dgm:spPr/>
      <dgm:t>
        <a:bodyPr/>
        <a:lstStyle/>
        <a:p>
          <a:r>
            <a:rPr lang="ru-RU" b="1" dirty="0" err="1" smtClean="0">
              <a:solidFill>
                <a:schemeClr val="tx1"/>
              </a:solidFill>
            </a:rPr>
            <a:t>Цінності</a:t>
          </a:r>
          <a:endParaRPr lang="ru-RU" dirty="0"/>
        </a:p>
      </dgm:t>
    </dgm:pt>
    <dgm:pt modelId="{94F488FE-A184-435A-8AED-364864A27C0B}" type="parTrans" cxnId="{F88519AD-587F-4964-A6BF-90CFFB16FFDC}">
      <dgm:prSet/>
      <dgm:spPr/>
      <dgm:t>
        <a:bodyPr/>
        <a:lstStyle/>
        <a:p>
          <a:endParaRPr lang="ru-RU"/>
        </a:p>
      </dgm:t>
    </dgm:pt>
    <dgm:pt modelId="{30930BB8-F1A4-447B-8BD5-59708FC8762D}" type="sibTrans" cxnId="{F88519AD-587F-4964-A6BF-90CFFB16FFDC}">
      <dgm:prSet/>
      <dgm:spPr/>
      <dgm:t>
        <a:bodyPr/>
        <a:lstStyle/>
        <a:p>
          <a:endParaRPr lang="ru-RU"/>
        </a:p>
      </dgm:t>
    </dgm:pt>
    <dgm:pt modelId="{86F7D176-9F9A-44FD-A9F6-400519F9B8CB}">
      <dgm:prSet phldrT="[Текст]"/>
      <dgm:spPr/>
      <dgm:t>
        <a:bodyPr/>
        <a:lstStyle/>
        <a:p>
          <a:r>
            <a:rPr lang="ru-RU" b="1" dirty="0" err="1" smtClean="0">
              <a:solidFill>
                <a:schemeClr val="tx1"/>
              </a:solidFill>
            </a:rPr>
            <a:t>Стилі</a:t>
          </a:r>
          <a:r>
            <a:rPr lang="ru-RU" b="1" dirty="0" smtClean="0">
              <a:solidFill>
                <a:schemeClr val="tx1"/>
              </a:solidFill>
            </a:rPr>
            <a:t> </a:t>
          </a:r>
          <a:r>
            <a:rPr lang="ru-RU" b="1" dirty="0" err="1" smtClean="0">
              <a:solidFill>
                <a:schemeClr val="tx1"/>
              </a:solidFill>
            </a:rPr>
            <a:t>керівництва</a:t>
          </a:r>
          <a:endParaRPr lang="ru-RU" dirty="0"/>
        </a:p>
      </dgm:t>
    </dgm:pt>
    <dgm:pt modelId="{26B434B9-5778-4C41-9EBC-C9BF20383147}" type="parTrans" cxnId="{3BCF3B1F-8211-4662-8E85-609906F03B5F}">
      <dgm:prSet/>
      <dgm:spPr/>
      <dgm:t>
        <a:bodyPr/>
        <a:lstStyle/>
        <a:p>
          <a:endParaRPr lang="ru-RU"/>
        </a:p>
      </dgm:t>
    </dgm:pt>
    <dgm:pt modelId="{628DE2DC-52B7-4FF7-AFFA-B844EB21B555}" type="sibTrans" cxnId="{3BCF3B1F-8211-4662-8E85-609906F03B5F}">
      <dgm:prSet/>
      <dgm:spPr/>
      <dgm:t>
        <a:bodyPr/>
        <a:lstStyle/>
        <a:p>
          <a:endParaRPr lang="ru-RU"/>
        </a:p>
      </dgm:t>
    </dgm:pt>
    <dgm:pt modelId="{FD1BB809-8F38-4046-B2E0-7488AE89ABC9}">
      <dgm:prSet phldrT="[Текст]"/>
      <dgm:spPr/>
      <dgm:t>
        <a:bodyPr/>
        <a:lstStyle/>
        <a:p>
          <a:r>
            <a:rPr lang="ru-RU" b="1" dirty="0" err="1" smtClean="0">
              <a:solidFill>
                <a:schemeClr val="tx1"/>
              </a:solidFill>
            </a:rPr>
            <a:t>Діловий</a:t>
          </a:r>
          <a:r>
            <a:rPr lang="ru-RU" b="1" dirty="0" smtClean="0">
              <a:solidFill>
                <a:schemeClr val="tx1"/>
              </a:solidFill>
            </a:rPr>
            <a:t> </a:t>
          </a:r>
          <a:r>
            <a:rPr lang="ru-RU" b="1" dirty="0" err="1" smtClean="0">
              <a:solidFill>
                <a:schemeClr val="tx1"/>
              </a:solidFill>
            </a:rPr>
            <a:t>етикет</a:t>
          </a:r>
          <a:endParaRPr lang="ru-RU" dirty="0"/>
        </a:p>
      </dgm:t>
    </dgm:pt>
    <dgm:pt modelId="{66DC6C21-DE1E-4A2D-B36B-F6972AB2399D}" type="parTrans" cxnId="{5C52A741-0DB9-45B1-B6B3-DBE6AEC39B11}">
      <dgm:prSet/>
      <dgm:spPr/>
      <dgm:t>
        <a:bodyPr/>
        <a:lstStyle/>
        <a:p>
          <a:endParaRPr lang="ru-RU"/>
        </a:p>
      </dgm:t>
    </dgm:pt>
    <dgm:pt modelId="{FF81E5C0-3620-4079-BAA0-9FCF0119DA92}" type="sibTrans" cxnId="{5C52A741-0DB9-45B1-B6B3-DBE6AEC39B11}">
      <dgm:prSet/>
      <dgm:spPr/>
      <dgm:t>
        <a:bodyPr/>
        <a:lstStyle/>
        <a:p>
          <a:endParaRPr lang="ru-RU"/>
        </a:p>
      </dgm:t>
    </dgm:pt>
    <dgm:pt modelId="{5FCAE6B1-8FFC-41EB-BDDC-7EB13EE395B3}">
      <dgm:prSet phldrT="[Текст]"/>
      <dgm:spPr/>
      <dgm:t>
        <a:bodyPr/>
        <a:lstStyle/>
        <a:p>
          <a:r>
            <a:rPr lang="ru-RU" b="1" dirty="0" err="1" smtClean="0">
              <a:solidFill>
                <a:schemeClr val="tx1"/>
              </a:solidFill>
            </a:rPr>
            <a:t>Символіка</a:t>
          </a:r>
          <a:endParaRPr lang="ru-RU" dirty="0"/>
        </a:p>
      </dgm:t>
    </dgm:pt>
    <dgm:pt modelId="{0D55049E-6BA3-4D99-B574-B94703759D03}" type="parTrans" cxnId="{F86ECE9E-37FA-45D2-AC0B-B8DC4947BCA6}">
      <dgm:prSet/>
      <dgm:spPr/>
      <dgm:t>
        <a:bodyPr/>
        <a:lstStyle/>
        <a:p>
          <a:endParaRPr lang="ru-RU"/>
        </a:p>
      </dgm:t>
    </dgm:pt>
    <dgm:pt modelId="{A8C2D5C4-73BD-4F2C-A332-AABF18310532}" type="sibTrans" cxnId="{F86ECE9E-37FA-45D2-AC0B-B8DC4947BCA6}">
      <dgm:prSet/>
      <dgm:spPr/>
      <dgm:t>
        <a:bodyPr/>
        <a:lstStyle/>
        <a:p>
          <a:endParaRPr lang="ru-RU"/>
        </a:p>
      </dgm:t>
    </dgm:pt>
    <dgm:pt modelId="{82A493C6-76CC-481C-9AE2-D54AA0FC15D9}" type="pres">
      <dgm:prSet presAssocID="{1A421C68-9DE9-48C2-81D5-689C3B6864D7}" presName="cycle" presStyleCnt="0">
        <dgm:presLayoutVars>
          <dgm:dir/>
          <dgm:resizeHandles val="exact"/>
        </dgm:presLayoutVars>
      </dgm:prSet>
      <dgm:spPr/>
      <dgm:t>
        <a:bodyPr/>
        <a:lstStyle/>
        <a:p>
          <a:endParaRPr lang="ru-RU"/>
        </a:p>
      </dgm:t>
    </dgm:pt>
    <dgm:pt modelId="{F7160F12-DA62-42CE-A717-EB8A09028D4B}" type="pres">
      <dgm:prSet presAssocID="{799C6745-6BBF-4470-9911-3DC7984ACC96}" presName="node" presStyleLbl="node1" presStyleIdx="0" presStyleCnt="5">
        <dgm:presLayoutVars>
          <dgm:bulletEnabled val="1"/>
        </dgm:presLayoutVars>
      </dgm:prSet>
      <dgm:spPr/>
      <dgm:t>
        <a:bodyPr/>
        <a:lstStyle/>
        <a:p>
          <a:endParaRPr lang="ru-RU"/>
        </a:p>
      </dgm:t>
    </dgm:pt>
    <dgm:pt modelId="{7916F276-2159-468A-A7FC-51DAB2E82E7A}" type="pres">
      <dgm:prSet presAssocID="{A82993E8-F031-4663-B40D-D076E25252BB}" presName="sibTrans" presStyleLbl="sibTrans2D1" presStyleIdx="0" presStyleCnt="5"/>
      <dgm:spPr/>
      <dgm:t>
        <a:bodyPr/>
        <a:lstStyle/>
        <a:p>
          <a:endParaRPr lang="ru-RU"/>
        </a:p>
      </dgm:t>
    </dgm:pt>
    <dgm:pt modelId="{1553D4EB-4AE8-4CC4-AA33-4A9842150D97}" type="pres">
      <dgm:prSet presAssocID="{A82993E8-F031-4663-B40D-D076E25252BB}" presName="connectorText" presStyleLbl="sibTrans2D1" presStyleIdx="0" presStyleCnt="5"/>
      <dgm:spPr/>
      <dgm:t>
        <a:bodyPr/>
        <a:lstStyle/>
        <a:p>
          <a:endParaRPr lang="ru-RU"/>
        </a:p>
      </dgm:t>
    </dgm:pt>
    <dgm:pt modelId="{2D40D7FA-C589-4AF6-BA62-A6ED33914549}" type="pres">
      <dgm:prSet presAssocID="{82A4E856-A273-467C-BC61-1AEBF0E75410}" presName="node" presStyleLbl="node1" presStyleIdx="1" presStyleCnt="5" custRadScaleRad="115147" custRadScaleInc="50">
        <dgm:presLayoutVars>
          <dgm:bulletEnabled val="1"/>
        </dgm:presLayoutVars>
      </dgm:prSet>
      <dgm:spPr/>
      <dgm:t>
        <a:bodyPr/>
        <a:lstStyle/>
        <a:p>
          <a:endParaRPr lang="ru-RU"/>
        </a:p>
      </dgm:t>
    </dgm:pt>
    <dgm:pt modelId="{2F7F1008-0DAB-49B5-B005-3B8CAA38C5E4}" type="pres">
      <dgm:prSet presAssocID="{30930BB8-F1A4-447B-8BD5-59708FC8762D}" presName="sibTrans" presStyleLbl="sibTrans2D1" presStyleIdx="1" presStyleCnt="5"/>
      <dgm:spPr/>
      <dgm:t>
        <a:bodyPr/>
        <a:lstStyle/>
        <a:p>
          <a:endParaRPr lang="ru-RU"/>
        </a:p>
      </dgm:t>
    </dgm:pt>
    <dgm:pt modelId="{A346EAE5-E697-46FB-B285-56E314296987}" type="pres">
      <dgm:prSet presAssocID="{30930BB8-F1A4-447B-8BD5-59708FC8762D}" presName="connectorText" presStyleLbl="sibTrans2D1" presStyleIdx="1" presStyleCnt="5"/>
      <dgm:spPr/>
      <dgm:t>
        <a:bodyPr/>
        <a:lstStyle/>
        <a:p>
          <a:endParaRPr lang="ru-RU"/>
        </a:p>
      </dgm:t>
    </dgm:pt>
    <dgm:pt modelId="{6D0BD254-0F40-41DA-BA32-55104D19B02E}" type="pres">
      <dgm:prSet presAssocID="{86F7D176-9F9A-44FD-A9F6-400519F9B8CB}" presName="node" presStyleLbl="node1" presStyleIdx="2" presStyleCnt="5" custRadScaleRad="120226" custRadScaleInc="-31091">
        <dgm:presLayoutVars>
          <dgm:bulletEnabled val="1"/>
        </dgm:presLayoutVars>
      </dgm:prSet>
      <dgm:spPr/>
      <dgm:t>
        <a:bodyPr/>
        <a:lstStyle/>
        <a:p>
          <a:endParaRPr lang="ru-RU"/>
        </a:p>
      </dgm:t>
    </dgm:pt>
    <dgm:pt modelId="{E0E3EA26-2D24-4E9F-BC6B-6F7E366C6A76}" type="pres">
      <dgm:prSet presAssocID="{628DE2DC-52B7-4FF7-AFFA-B844EB21B555}" presName="sibTrans" presStyleLbl="sibTrans2D1" presStyleIdx="2" presStyleCnt="5"/>
      <dgm:spPr/>
      <dgm:t>
        <a:bodyPr/>
        <a:lstStyle/>
        <a:p>
          <a:endParaRPr lang="ru-RU"/>
        </a:p>
      </dgm:t>
    </dgm:pt>
    <dgm:pt modelId="{C8357A12-BBEB-45F9-A112-95BC5B4BB405}" type="pres">
      <dgm:prSet presAssocID="{628DE2DC-52B7-4FF7-AFFA-B844EB21B555}" presName="connectorText" presStyleLbl="sibTrans2D1" presStyleIdx="2" presStyleCnt="5"/>
      <dgm:spPr/>
      <dgm:t>
        <a:bodyPr/>
        <a:lstStyle/>
        <a:p>
          <a:endParaRPr lang="ru-RU"/>
        </a:p>
      </dgm:t>
    </dgm:pt>
    <dgm:pt modelId="{09BB368C-9551-4B88-A85D-1C0AA6C6EA65}" type="pres">
      <dgm:prSet presAssocID="{FD1BB809-8F38-4046-B2E0-7488AE89ABC9}" presName="node" presStyleLbl="node1" presStyleIdx="3" presStyleCnt="5" custRadScaleRad="116780" custRadScaleInc="26786">
        <dgm:presLayoutVars>
          <dgm:bulletEnabled val="1"/>
        </dgm:presLayoutVars>
      </dgm:prSet>
      <dgm:spPr/>
      <dgm:t>
        <a:bodyPr/>
        <a:lstStyle/>
        <a:p>
          <a:endParaRPr lang="ru-RU"/>
        </a:p>
      </dgm:t>
    </dgm:pt>
    <dgm:pt modelId="{9974CAEA-02F6-49C0-81C1-49595821A74F}" type="pres">
      <dgm:prSet presAssocID="{FF81E5C0-3620-4079-BAA0-9FCF0119DA92}" presName="sibTrans" presStyleLbl="sibTrans2D1" presStyleIdx="3" presStyleCnt="5"/>
      <dgm:spPr/>
      <dgm:t>
        <a:bodyPr/>
        <a:lstStyle/>
        <a:p>
          <a:endParaRPr lang="ru-RU"/>
        </a:p>
      </dgm:t>
    </dgm:pt>
    <dgm:pt modelId="{27FD9C32-42B5-43B0-9F47-0BFA2E38CC18}" type="pres">
      <dgm:prSet presAssocID="{FF81E5C0-3620-4079-BAA0-9FCF0119DA92}" presName="connectorText" presStyleLbl="sibTrans2D1" presStyleIdx="3" presStyleCnt="5"/>
      <dgm:spPr/>
      <dgm:t>
        <a:bodyPr/>
        <a:lstStyle/>
        <a:p>
          <a:endParaRPr lang="ru-RU"/>
        </a:p>
      </dgm:t>
    </dgm:pt>
    <dgm:pt modelId="{C11AC5D8-9F8E-4DCA-8131-ECC2D3E3393F}" type="pres">
      <dgm:prSet presAssocID="{5FCAE6B1-8FFC-41EB-BDDC-7EB13EE395B3}" presName="node" presStyleLbl="node1" presStyleIdx="4" presStyleCnt="5" custRadScaleRad="121775" custRadScaleInc="12231">
        <dgm:presLayoutVars>
          <dgm:bulletEnabled val="1"/>
        </dgm:presLayoutVars>
      </dgm:prSet>
      <dgm:spPr/>
      <dgm:t>
        <a:bodyPr/>
        <a:lstStyle/>
        <a:p>
          <a:endParaRPr lang="ru-RU"/>
        </a:p>
      </dgm:t>
    </dgm:pt>
    <dgm:pt modelId="{92D8900B-7C0A-450C-8FBC-C26505CEED9D}" type="pres">
      <dgm:prSet presAssocID="{A8C2D5C4-73BD-4F2C-A332-AABF18310532}" presName="sibTrans" presStyleLbl="sibTrans2D1" presStyleIdx="4" presStyleCnt="5"/>
      <dgm:spPr/>
      <dgm:t>
        <a:bodyPr/>
        <a:lstStyle/>
        <a:p>
          <a:endParaRPr lang="ru-RU"/>
        </a:p>
      </dgm:t>
    </dgm:pt>
    <dgm:pt modelId="{F866DEB5-DC1D-4C78-ADD0-0233F7BD1C6B}" type="pres">
      <dgm:prSet presAssocID="{A8C2D5C4-73BD-4F2C-A332-AABF18310532}" presName="connectorText" presStyleLbl="sibTrans2D1" presStyleIdx="4" presStyleCnt="5"/>
      <dgm:spPr/>
      <dgm:t>
        <a:bodyPr/>
        <a:lstStyle/>
        <a:p>
          <a:endParaRPr lang="ru-RU"/>
        </a:p>
      </dgm:t>
    </dgm:pt>
  </dgm:ptLst>
  <dgm:cxnLst>
    <dgm:cxn modelId="{F88519AD-587F-4964-A6BF-90CFFB16FFDC}" srcId="{1A421C68-9DE9-48C2-81D5-689C3B6864D7}" destId="{82A4E856-A273-467C-BC61-1AEBF0E75410}" srcOrd="1" destOrd="0" parTransId="{94F488FE-A184-435A-8AED-364864A27C0B}" sibTransId="{30930BB8-F1A4-447B-8BD5-59708FC8762D}"/>
    <dgm:cxn modelId="{777578D5-C601-4418-95A7-D71D5BCAC72F}" type="presOf" srcId="{5FCAE6B1-8FFC-41EB-BDDC-7EB13EE395B3}" destId="{C11AC5D8-9F8E-4DCA-8131-ECC2D3E3393F}" srcOrd="0" destOrd="0" presId="urn:microsoft.com/office/officeart/2005/8/layout/cycle2"/>
    <dgm:cxn modelId="{44CF7886-AE5F-4469-9DD5-4246478ED4E7}" type="presOf" srcId="{A8C2D5C4-73BD-4F2C-A332-AABF18310532}" destId="{92D8900B-7C0A-450C-8FBC-C26505CEED9D}" srcOrd="0" destOrd="0" presId="urn:microsoft.com/office/officeart/2005/8/layout/cycle2"/>
    <dgm:cxn modelId="{6BE3DF0D-32B6-457D-BB0B-918A5D765EA4}" type="presOf" srcId="{A8C2D5C4-73BD-4F2C-A332-AABF18310532}" destId="{F866DEB5-DC1D-4C78-ADD0-0233F7BD1C6B}" srcOrd="1" destOrd="0" presId="urn:microsoft.com/office/officeart/2005/8/layout/cycle2"/>
    <dgm:cxn modelId="{FAFA61D4-C108-496B-A94A-C74AF7AD2C8B}" type="presOf" srcId="{628DE2DC-52B7-4FF7-AFFA-B844EB21B555}" destId="{C8357A12-BBEB-45F9-A112-95BC5B4BB405}" srcOrd="1" destOrd="0" presId="urn:microsoft.com/office/officeart/2005/8/layout/cycle2"/>
    <dgm:cxn modelId="{F86ECE9E-37FA-45D2-AC0B-B8DC4947BCA6}" srcId="{1A421C68-9DE9-48C2-81D5-689C3B6864D7}" destId="{5FCAE6B1-8FFC-41EB-BDDC-7EB13EE395B3}" srcOrd="4" destOrd="0" parTransId="{0D55049E-6BA3-4D99-B574-B94703759D03}" sibTransId="{A8C2D5C4-73BD-4F2C-A332-AABF18310532}"/>
    <dgm:cxn modelId="{3BCF3B1F-8211-4662-8E85-609906F03B5F}" srcId="{1A421C68-9DE9-48C2-81D5-689C3B6864D7}" destId="{86F7D176-9F9A-44FD-A9F6-400519F9B8CB}" srcOrd="2" destOrd="0" parTransId="{26B434B9-5778-4C41-9EBC-C9BF20383147}" sibTransId="{628DE2DC-52B7-4FF7-AFFA-B844EB21B555}"/>
    <dgm:cxn modelId="{5C52A741-0DB9-45B1-B6B3-DBE6AEC39B11}" srcId="{1A421C68-9DE9-48C2-81D5-689C3B6864D7}" destId="{FD1BB809-8F38-4046-B2E0-7488AE89ABC9}" srcOrd="3" destOrd="0" parTransId="{66DC6C21-DE1E-4A2D-B36B-F6972AB2399D}" sibTransId="{FF81E5C0-3620-4079-BAA0-9FCF0119DA92}"/>
    <dgm:cxn modelId="{92DBCA13-BAB4-4876-8DA2-F146E4F617B7}" type="presOf" srcId="{30930BB8-F1A4-447B-8BD5-59708FC8762D}" destId="{A346EAE5-E697-46FB-B285-56E314296987}" srcOrd="1" destOrd="0" presId="urn:microsoft.com/office/officeart/2005/8/layout/cycle2"/>
    <dgm:cxn modelId="{EEAC8041-DBE4-4248-8BAA-E2F6EE2C99F1}" type="presOf" srcId="{799C6745-6BBF-4470-9911-3DC7984ACC96}" destId="{F7160F12-DA62-42CE-A717-EB8A09028D4B}" srcOrd="0" destOrd="0" presId="urn:microsoft.com/office/officeart/2005/8/layout/cycle2"/>
    <dgm:cxn modelId="{6BD7C367-9CC9-409A-88AB-7885FAC94A96}" type="presOf" srcId="{FF81E5C0-3620-4079-BAA0-9FCF0119DA92}" destId="{27FD9C32-42B5-43B0-9F47-0BFA2E38CC18}" srcOrd="1" destOrd="0" presId="urn:microsoft.com/office/officeart/2005/8/layout/cycle2"/>
    <dgm:cxn modelId="{B3AC8781-7721-4358-91EB-3EB6DE0F9E09}" type="presOf" srcId="{FD1BB809-8F38-4046-B2E0-7488AE89ABC9}" destId="{09BB368C-9551-4B88-A85D-1C0AA6C6EA65}" srcOrd="0" destOrd="0" presId="urn:microsoft.com/office/officeart/2005/8/layout/cycle2"/>
    <dgm:cxn modelId="{BA159989-AFEA-4CC1-8C9A-3C04F42311BD}" type="presOf" srcId="{1A421C68-9DE9-48C2-81D5-689C3B6864D7}" destId="{82A493C6-76CC-481C-9AE2-D54AA0FC15D9}" srcOrd="0" destOrd="0" presId="urn:microsoft.com/office/officeart/2005/8/layout/cycle2"/>
    <dgm:cxn modelId="{869C82A8-3463-418E-AA9C-8F094DCFDC85}" type="presOf" srcId="{FF81E5C0-3620-4079-BAA0-9FCF0119DA92}" destId="{9974CAEA-02F6-49C0-81C1-49595821A74F}" srcOrd="0" destOrd="0" presId="urn:microsoft.com/office/officeart/2005/8/layout/cycle2"/>
    <dgm:cxn modelId="{0E46C447-B851-4BB0-9352-445B17D8AB89}" type="presOf" srcId="{30930BB8-F1A4-447B-8BD5-59708FC8762D}" destId="{2F7F1008-0DAB-49B5-B005-3B8CAA38C5E4}" srcOrd="0" destOrd="0" presId="urn:microsoft.com/office/officeart/2005/8/layout/cycle2"/>
    <dgm:cxn modelId="{624B60E1-012C-459D-AC49-9E9DF472E650}" srcId="{1A421C68-9DE9-48C2-81D5-689C3B6864D7}" destId="{799C6745-6BBF-4470-9911-3DC7984ACC96}" srcOrd="0" destOrd="0" parTransId="{42F0CC10-67ED-4E0A-B6B6-ADB2848C3170}" sibTransId="{A82993E8-F031-4663-B40D-D076E25252BB}"/>
    <dgm:cxn modelId="{D7D56E7F-3041-4522-8239-56A58EA0B59D}" type="presOf" srcId="{86F7D176-9F9A-44FD-A9F6-400519F9B8CB}" destId="{6D0BD254-0F40-41DA-BA32-55104D19B02E}" srcOrd="0" destOrd="0" presId="urn:microsoft.com/office/officeart/2005/8/layout/cycle2"/>
    <dgm:cxn modelId="{77321D98-5ECE-4935-8704-B5DD93D91A46}" type="presOf" srcId="{A82993E8-F031-4663-B40D-D076E25252BB}" destId="{1553D4EB-4AE8-4CC4-AA33-4A9842150D97}" srcOrd="1" destOrd="0" presId="urn:microsoft.com/office/officeart/2005/8/layout/cycle2"/>
    <dgm:cxn modelId="{969BB3F7-854A-4138-90C4-70171C0217AF}" type="presOf" srcId="{82A4E856-A273-467C-BC61-1AEBF0E75410}" destId="{2D40D7FA-C589-4AF6-BA62-A6ED33914549}" srcOrd="0" destOrd="0" presId="urn:microsoft.com/office/officeart/2005/8/layout/cycle2"/>
    <dgm:cxn modelId="{81C8EFBF-6E5C-4C2A-B65A-EC6C3CDC5A7F}" type="presOf" srcId="{628DE2DC-52B7-4FF7-AFFA-B844EB21B555}" destId="{E0E3EA26-2D24-4E9F-BC6B-6F7E366C6A76}" srcOrd="0" destOrd="0" presId="urn:microsoft.com/office/officeart/2005/8/layout/cycle2"/>
    <dgm:cxn modelId="{E0F542D3-2C49-46C5-B602-DDCD83FA387E}" type="presOf" srcId="{A82993E8-F031-4663-B40D-D076E25252BB}" destId="{7916F276-2159-468A-A7FC-51DAB2E82E7A}" srcOrd="0" destOrd="0" presId="urn:microsoft.com/office/officeart/2005/8/layout/cycle2"/>
    <dgm:cxn modelId="{08D1A1FF-AEA5-4D81-9709-AB24BAAB7591}" type="presParOf" srcId="{82A493C6-76CC-481C-9AE2-D54AA0FC15D9}" destId="{F7160F12-DA62-42CE-A717-EB8A09028D4B}" srcOrd="0" destOrd="0" presId="urn:microsoft.com/office/officeart/2005/8/layout/cycle2"/>
    <dgm:cxn modelId="{DFD14820-15A8-4ED8-AFE5-F01A57FC9B26}" type="presParOf" srcId="{82A493C6-76CC-481C-9AE2-D54AA0FC15D9}" destId="{7916F276-2159-468A-A7FC-51DAB2E82E7A}" srcOrd="1" destOrd="0" presId="urn:microsoft.com/office/officeart/2005/8/layout/cycle2"/>
    <dgm:cxn modelId="{C1211E39-59FD-4555-9343-490E285F25C3}" type="presParOf" srcId="{7916F276-2159-468A-A7FC-51DAB2E82E7A}" destId="{1553D4EB-4AE8-4CC4-AA33-4A9842150D97}" srcOrd="0" destOrd="0" presId="urn:microsoft.com/office/officeart/2005/8/layout/cycle2"/>
    <dgm:cxn modelId="{455493ED-7270-44AD-A3E3-C0111EFDBF18}" type="presParOf" srcId="{82A493C6-76CC-481C-9AE2-D54AA0FC15D9}" destId="{2D40D7FA-C589-4AF6-BA62-A6ED33914549}" srcOrd="2" destOrd="0" presId="urn:microsoft.com/office/officeart/2005/8/layout/cycle2"/>
    <dgm:cxn modelId="{03F4AAFF-A3CD-4731-8E2A-CC56F2DC32E0}" type="presParOf" srcId="{82A493C6-76CC-481C-9AE2-D54AA0FC15D9}" destId="{2F7F1008-0DAB-49B5-B005-3B8CAA38C5E4}" srcOrd="3" destOrd="0" presId="urn:microsoft.com/office/officeart/2005/8/layout/cycle2"/>
    <dgm:cxn modelId="{A327171C-7CC4-44D6-A89A-18E9A37F1A41}" type="presParOf" srcId="{2F7F1008-0DAB-49B5-B005-3B8CAA38C5E4}" destId="{A346EAE5-E697-46FB-B285-56E314296987}" srcOrd="0" destOrd="0" presId="urn:microsoft.com/office/officeart/2005/8/layout/cycle2"/>
    <dgm:cxn modelId="{85BA66BC-F1C3-42E0-A47C-0189C708B2EB}" type="presParOf" srcId="{82A493C6-76CC-481C-9AE2-D54AA0FC15D9}" destId="{6D0BD254-0F40-41DA-BA32-55104D19B02E}" srcOrd="4" destOrd="0" presId="urn:microsoft.com/office/officeart/2005/8/layout/cycle2"/>
    <dgm:cxn modelId="{E0409C39-7FDC-499B-9449-1F58C26E08D1}" type="presParOf" srcId="{82A493C6-76CC-481C-9AE2-D54AA0FC15D9}" destId="{E0E3EA26-2D24-4E9F-BC6B-6F7E366C6A76}" srcOrd="5" destOrd="0" presId="urn:microsoft.com/office/officeart/2005/8/layout/cycle2"/>
    <dgm:cxn modelId="{BE78AFE6-0355-4500-8EBF-A6423C407499}" type="presParOf" srcId="{E0E3EA26-2D24-4E9F-BC6B-6F7E366C6A76}" destId="{C8357A12-BBEB-45F9-A112-95BC5B4BB405}" srcOrd="0" destOrd="0" presId="urn:microsoft.com/office/officeart/2005/8/layout/cycle2"/>
    <dgm:cxn modelId="{F48006EA-81BF-46F6-93DD-8B8F7C823DA1}" type="presParOf" srcId="{82A493C6-76CC-481C-9AE2-D54AA0FC15D9}" destId="{09BB368C-9551-4B88-A85D-1C0AA6C6EA65}" srcOrd="6" destOrd="0" presId="urn:microsoft.com/office/officeart/2005/8/layout/cycle2"/>
    <dgm:cxn modelId="{3FC4D2E3-9B26-4DFD-BF1E-395CE092B331}" type="presParOf" srcId="{82A493C6-76CC-481C-9AE2-D54AA0FC15D9}" destId="{9974CAEA-02F6-49C0-81C1-49595821A74F}" srcOrd="7" destOrd="0" presId="urn:microsoft.com/office/officeart/2005/8/layout/cycle2"/>
    <dgm:cxn modelId="{EED7041E-5BA2-4DEA-9BF4-F7BFAC92FF90}" type="presParOf" srcId="{9974CAEA-02F6-49C0-81C1-49595821A74F}" destId="{27FD9C32-42B5-43B0-9F47-0BFA2E38CC18}" srcOrd="0" destOrd="0" presId="urn:microsoft.com/office/officeart/2005/8/layout/cycle2"/>
    <dgm:cxn modelId="{CB38FF83-D8FE-4C35-A128-FF322BD47988}" type="presParOf" srcId="{82A493C6-76CC-481C-9AE2-D54AA0FC15D9}" destId="{C11AC5D8-9F8E-4DCA-8131-ECC2D3E3393F}" srcOrd="8" destOrd="0" presId="urn:microsoft.com/office/officeart/2005/8/layout/cycle2"/>
    <dgm:cxn modelId="{EEFD3050-C3E2-4AFA-AAD8-A3ED48FD7544}" type="presParOf" srcId="{82A493C6-76CC-481C-9AE2-D54AA0FC15D9}" destId="{92D8900B-7C0A-450C-8FBC-C26505CEED9D}" srcOrd="9" destOrd="0" presId="urn:microsoft.com/office/officeart/2005/8/layout/cycle2"/>
    <dgm:cxn modelId="{9D53DD3B-EBAB-4B43-BFBC-526383A3C04A}" type="presParOf" srcId="{92D8900B-7C0A-450C-8FBC-C26505CEED9D}" destId="{F866DEB5-DC1D-4C78-ADD0-0233F7BD1C6B}"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E4424E2-8C38-4732-B18F-54C61A041C00}"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ru-RU"/>
        </a:p>
      </dgm:t>
    </dgm:pt>
    <dgm:pt modelId="{04B828AC-A98A-4FE0-80DA-3E29840EF6E3}">
      <dgm:prSet phldrT="[Текст]"/>
      <dgm:spPr/>
      <dgm:t>
        <a:bodyPr/>
        <a:lstStyle/>
        <a:p>
          <a:r>
            <a:rPr lang="ru-RU" dirty="0" err="1" smtClean="0"/>
            <a:t>Термін</a:t>
          </a:r>
          <a:r>
            <a:rPr lang="ru-RU" dirty="0" smtClean="0"/>
            <a:t> «</a:t>
          </a:r>
          <a:r>
            <a:rPr lang="ru-RU" dirty="0" err="1" smtClean="0"/>
            <a:t>зміни</a:t>
          </a:r>
          <a:r>
            <a:rPr lang="ru-RU" dirty="0" smtClean="0"/>
            <a:t>»</a:t>
          </a:r>
        </a:p>
        <a:p>
          <a:r>
            <a:rPr lang="ru-RU" dirty="0" err="1" smtClean="0"/>
            <a:t>використовується</a:t>
          </a:r>
          <a:r>
            <a:rPr lang="ru-RU" dirty="0" smtClean="0"/>
            <a:t> у </a:t>
          </a:r>
          <a:r>
            <a:rPr lang="ru-RU" dirty="0" err="1" smtClean="0"/>
            <a:t>бізнес</a:t>
          </a:r>
          <a:r>
            <a:rPr lang="ru-RU" dirty="0" smtClean="0"/>
            <a:t>-</a:t>
          </a:r>
        </a:p>
        <a:p>
          <a:r>
            <a:rPr lang="ru-RU" dirty="0" err="1" smtClean="0"/>
            <a:t>середовищі</a:t>
          </a:r>
          <a:r>
            <a:rPr lang="ru-RU" dirty="0" smtClean="0"/>
            <a:t> для </a:t>
          </a:r>
          <a:r>
            <a:rPr lang="ru-RU" dirty="0" err="1" smtClean="0"/>
            <a:t>позначення</a:t>
          </a:r>
          <a:endParaRPr lang="ru-RU" dirty="0"/>
        </a:p>
      </dgm:t>
    </dgm:pt>
    <dgm:pt modelId="{BF0EF97C-58B7-4B3E-A3D4-855849B0D5C6}" type="parTrans" cxnId="{BDF8AC4D-9C44-4B5D-B893-FFD2D5311093}">
      <dgm:prSet/>
      <dgm:spPr/>
      <dgm:t>
        <a:bodyPr/>
        <a:lstStyle/>
        <a:p>
          <a:endParaRPr lang="ru-RU"/>
        </a:p>
      </dgm:t>
    </dgm:pt>
    <dgm:pt modelId="{CE7062CB-630B-4859-AAF7-494D01696D59}" type="sibTrans" cxnId="{BDF8AC4D-9C44-4B5D-B893-FFD2D5311093}">
      <dgm:prSet/>
      <dgm:spPr/>
      <dgm:t>
        <a:bodyPr/>
        <a:lstStyle/>
        <a:p>
          <a:endParaRPr lang="ru-RU"/>
        </a:p>
      </dgm:t>
    </dgm:pt>
    <dgm:pt modelId="{F642F0B4-5B83-4F53-A329-496C0276BAD7}">
      <dgm:prSet phldrT="[Текст]"/>
      <dgm:spPr/>
      <dgm:t>
        <a:bodyPr/>
        <a:lstStyle/>
        <a:p>
          <a:r>
            <a:rPr lang="ru-RU" b="1" dirty="0" err="1" smtClean="0">
              <a:solidFill>
                <a:schemeClr val="tx1"/>
              </a:solidFill>
            </a:rPr>
            <a:t>зовнішніх</a:t>
          </a:r>
          <a:r>
            <a:rPr lang="ru-RU" b="1" dirty="0" smtClean="0">
              <a:solidFill>
                <a:schemeClr val="tx1"/>
              </a:solidFill>
            </a:rPr>
            <a:t> </a:t>
          </a:r>
          <a:r>
            <a:rPr lang="ru-RU" b="1" dirty="0" err="1" smtClean="0">
              <a:solidFill>
                <a:schemeClr val="tx1"/>
              </a:solidFill>
            </a:rPr>
            <a:t>змін</a:t>
          </a:r>
          <a:r>
            <a:rPr lang="ru-RU" b="1" dirty="0" smtClean="0">
              <a:solidFill>
                <a:schemeClr val="tx1"/>
              </a:solidFill>
            </a:rPr>
            <a:t> –</a:t>
          </a:r>
        </a:p>
        <a:p>
          <a:r>
            <a:rPr lang="ru-RU" dirty="0" err="1" smtClean="0">
              <a:solidFill>
                <a:schemeClr val="tx1"/>
              </a:solidFill>
            </a:rPr>
            <a:t>тобто</a:t>
          </a:r>
          <a:r>
            <a:rPr lang="ru-RU" dirty="0" smtClean="0">
              <a:solidFill>
                <a:schemeClr val="tx1"/>
              </a:solidFill>
            </a:rPr>
            <a:t> </a:t>
          </a:r>
          <a:r>
            <a:rPr lang="ru-RU" dirty="0" err="1" smtClean="0">
              <a:solidFill>
                <a:schemeClr val="tx1"/>
              </a:solidFill>
            </a:rPr>
            <a:t>змін</a:t>
          </a:r>
          <a:r>
            <a:rPr lang="ru-RU" dirty="0" smtClean="0">
              <a:solidFill>
                <a:schemeClr val="tx1"/>
              </a:solidFill>
            </a:rPr>
            <a:t> </a:t>
          </a:r>
          <a:r>
            <a:rPr lang="ru-RU" dirty="0" err="1" smtClean="0">
              <a:solidFill>
                <a:schemeClr val="tx1"/>
              </a:solidFill>
            </a:rPr>
            <a:t>технологій</a:t>
          </a:r>
          <a:r>
            <a:rPr lang="ru-RU" dirty="0" smtClean="0">
              <a:solidFill>
                <a:schemeClr val="tx1"/>
              </a:solidFill>
            </a:rPr>
            <a:t>,</a:t>
          </a:r>
        </a:p>
        <a:p>
          <a:r>
            <a:rPr lang="ru-RU" dirty="0" err="1" smtClean="0">
              <a:solidFill>
                <a:schemeClr val="tx1"/>
              </a:solidFill>
            </a:rPr>
            <a:t>споживачів</a:t>
          </a:r>
          <a:r>
            <a:rPr lang="ru-RU" dirty="0" smtClean="0">
              <a:solidFill>
                <a:schemeClr val="tx1"/>
              </a:solidFill>
            </a:rPr>
            <a:t>, </a:t>
          </a:r>
          <a:r>
            <a:rPr lang="ru-RU" dirty="0" err="1" smtClean="0">
              <a:solidFill>
                <a:schemeClr val="tx1"/>
              </a:solidFill>
            </a:rPr>
            <a:t>конкурентів</a:t>
          </a:r>
          <a:r>
            <a:rPr lang="ru-RU" dirty="0" smtClean="0">
              <a:solidFill>
                <a:schemeClr val="tx1"/>
              </a:solidFill>
            </a:rPr>
            <a:t>,</a:t>
          </a:r>
        </a:p>
        <a:p>
          <a:r>
            <a:rPr lang="ru-RU" dirty="0" err="1" smtClean="0">
              <a:solidFill>
                <a:schemeClr val="tx1"/>
              </a:solidFill>
            </a:rPr>
            <a:t>ринкових</a:t>
          </a:r>
          <a:r>
            <a:rPr lang="ru-RU" dirty="0" smtClean="0">
              <a:solidFill>
                <a:schemeClr val="tx1"/>
              </a:solidFill>
            </a:rPr>
            <a:t> структур </a:t>
          </a:r>
          <a:r>
            <a:rPr lang="ru-RU" dirty="0" err="1" smtClean="0">
              <a:solidFill>
                <a:schemeClr val="tx1"/>
              </a:solidFill>
            </a:rPr>
            <a:t>тощо</a:t>
          </a:r>
          <a:endParaRPr lang="ru-RU" dirty="0">
            <a:solidFill>
              <a:schemeClr val="tx1"/>
            </a:solidFill>
          </a:endParaRPr>
        </a:p>
      </dgm:t>
    </dgm:pt>
    <dgm:pt modelId="{3FF63F61-6785-4953-BE6F-639FC4ECDABE}" type="parTrans" cxnId="{8F839825-3B88-4458-9F95-1C1AA514CB01}">
      <dgm:prSet/>
      <dgm:spPr/>
      <dgm:t>
        <a:bodyPr/>
        <a:lstStyle/>
        <a:p>
          <a:endParaRPr lang="ru-RU"/>
        </a:p>
      </dgm:t>
    </dgm:pt>
    <dgm:pt modelId="{BB31CD46-4EB4-44DB-9DB5-6B8B0E383ED5}" type="sibTrans" cxnId="{8F839825-3B88-4458-9F95-1C1AA514CB01}">
      <dgm:prSet/>
      <dgm:spPr/>
      <dgm:t>
        <a:bodyPr/>
        <a:lstStyle/>
        <a:p>
          <a:endParaRPr lang="ru-RU"/>
        </a:p>
      </dgm:t>
    </dgm:pt>
    <dgm:pt modelId="{AEB259CA-786F-4967-A3E9-DB6F737CED2E}">
      <dgm:prSet phldrT="[Текст]"/>
      <dgm:spPr/>
      <dgm:t>
        <a:bodyPr/>
        <a:lstStyle/>
        <a:p>
          <a:r>
            <a:rPr lang="ru-RU" b="1" dirty="0" err="1" smtClean="0">
              <a:solidFill>
                <a:schemeClr val="tx1"/>
              </a:solidFill>
            </a:rPr>
            <a:t>внутрішніх</a:t>
          </a:r>
          <a:r>
            <a:rPr lang="ru-RU" b="1" dirty="0" smtClean="0">
              <a:solidFill>
                <a:schemeClr val="tx1"/>
              </a:solidFill>
            </a:rPr>
            <a:t> </a:t>
          </a:r>
          <a:r>
            <a:rPr lang="ru-RU" b="1" dirty="0" err="1" smtClean="0">
              <a:solidFill>
                <a:schemeClr val="tx1"/>
              </a:solidFill>
            </a:rPr>
            <a:t>змін</a:t>
          </a:r>
          <a:r>
            <a:rPr lang="ru-RU" b="1" dirty="0" smtClean="0">
              <a:solidFill>
                <a:schemeClr val="tx1"/>
              </a:solidFill>
            </a:rPr>
            <a:t>,</a:t>
          </a:r>
        </a:p>
        <a:p>
          <a:r>
            <a:rPr lang="ru-RU" dirty="0" err="1" smtClean="0">
              <a:solidFill>
                <a:schemeClr val="tx1"/>
              </a:solidFill>
            </a:rPr>
            <a:t>які</a:t>
          </a:r>
          <a:r>
            <a:rPr lang="ru-RU" dirty="0" smtClean="0">
              <a:solidFill>
                <a:schemeClr val="tx1"/>
              </a:solidFill>
            </a:rPr>
            <a:t> </a:t>
          </a:r>
          <a:r>
            <a:rPr lang="ru-RU" dirty="0" err="1" smtClean="0">
              <a:solidFill>
                <a:schemeClr val="tx1"/>
              </a:solidFill>
            </a:rPr>
            <a:t>виникають</a:t>
          </a:r>
          <a:r>
            <a:rPr lang="ru-RU" dirty="0" smtClean="0">
              <a:solidFill>
                <a:schemeClr val="tx1"/>
              </a:solidFill>
            </a:rPr>
            <a:t> </a:t>
          </a:r>
          <a:r>
            <a:rPr lang="ru-RU" dirty="0" err="1" smtClean="0">
              <a:solidFill>
                <a:schemeClr val="tx1"/>
              </a:solidFill>
            </a:rPr>
            <a:t>внаслідок</a:t>
          </a:r>
          <a:endParaRPr lang="ru-RU" dirty="0" smtClean="0">
            <a:solidFill>
              <a:schemeClr val="tx1"/>
            </a:solidFill>
          </a:endParaRPr>
        </a:p>
        <a:p>
          <a:r>
            <a:rPr lang="ru-RU" dirty="0" smtClean="0">
              <a:solidFill>
                <a:schemeClr val="tx1"/>
              </a:solidFill>
            </a:rPr>
            <a:t>того, </a:t>
          </a:r>
          <a:r>
            <a:rPr lang="ru-RU" dirty="0" err="1" smtClean="0">
              <a:solidFill>
                <a:schemeClr val="tx1"/>
              </a:solidFill>
            </a:rPr>
            <a:t>що</a:t>
          </a:r>
          <a:r>
            <a:rPr lang="ru-RU" dirty="0" smtClean="0">
              <a:solidFill>
                <a:schemeClr val="tx1"/>
              </a:solidFill>
            </a:rPr>
            <a:t> </a:t>
          </a:r>
          <a:r>
            <a:rPr lang="ru-RU" dirty="0" err="1" smtClean="0">
              <a:solidFill>
                <a:schemeClr val="tx1"/>
              </a:solidFill>
            </a:rPr>
            <a:t>організація</a:t>
          </a:r>
          <a:r>
            <a:rPr lang="ru-RU" dirty="0" smtClean="0">
              <a:solidFill>
                <a:schemeClr val="tx1"/>
              </a:solidFill>
            </a:rPr>
            <a:t> </a:t>
          </a:r>
          <a:r>
            <a:rPr lang="ru-RU" dirty="0" err="1" smtClean="0">
              <a:solidFill>
                <a:schemeClr val="tx1"/>
              </a:solidFill>
            </a:rPr>
            <a:t>має</a:t>
          </a:r>
          <a:r>
            <a:rPr lang="ru-RU" dirty="0" smtClean="0">
              <a:solidFill>
                <a:schemeClr val="tx1"/>
              </a:solidFill>
            </a:rPr>
            <a:t> </a:t>
          </a:r>
          <a:r>
            <a:rPr lang="ru-RU" dirty="0" err="1" smtClean="0">
              <a:solidFill>
                <a:schemeClr val="tx1"/>
              </a:solidFill>
            </a:rPr>
            <a:t>адаптуватись</a:t>
          </a:r>
          <a:r>
            <a:rPr lang="ru-RU" dirty="0" smtClean="0">
              <a:solidFill>
                <a:schemeClr val="tx1"/>
              </a:solidFill>
            </a:rPr>
            <a:t> до </a:t>
          </a:r>
          <a:r>
            <a:rPr lang="ru-RU" dirty="0" err="1" smtClean="0">
              <a:solidFill>
                <a:schemeClr val="tx1"/>
              </a:solidFill>
            </a:rPr>
            <a:t>змін</a:t>
          </a:r>
          <a:r>
            <a:rPr lang="ru-RU" dirty="0" smtClean="0">
              <a:solidFill>
                <a:schemeClr val="tx1"/>
              </a:solidFill>
            </a:rPr>
            <a:t> </a:t>
          </a:r>
          <a:r>
            <a:rPr lang="ru-RU" dirty="0" err="1" smtClean="0">
              <a:solidFill>
                <a:schemeClr val="tx1"/>
              </a:solidFill>
            </a:rPr>
            <a:t>середовища</a:t>
          </a:r>
          <a:r>
            <a:rPr lang="ru-RU" dirty="0" smtClean="0">
              <a:solidFill>
                <a:schemeClr val="tx1"/>
              </a:solidFill>
            </a:rPr>
            <a:t>, в </a:t>
          </a:r>
          <a:r>
            <a:rPr lang="ru-RU" dirty="0" err="1" smtClean="0">
              <a:solidFill>
                <a:schemeClr val="tx1"/>
              </a:solidFill>
            </a:rPr>
            <a:t>якому</a:t>
          </a:r>
          <a:r>
            <a:rPr lang="ru-RU" dirty="0" smtClean="0">
              <a:solidFill>
                <a:schemeClr val="tx1"/>
              </a:solidFill>
            </a:rPr>
            <a:t> </a:t>
          </a:r>
          <a:r>
            <a:rPr lang="ru-RU" dirty="0" err="1" smtClean="0">
              <a:solidFill>
                <a:schemeClr val="tx1"/>
              </a:solidFill>
            </a:rPr>
            <a:t>працює</a:t>
          </a:r>
          <a:endParaRPr lang="ru-RU" dirty="0">
            <a:solidFill>
              <a:schemeClr val="tx1"/>
            </a:solidFill>
          </a:endParaRPr>
        </a:p>
      </dgm:t>
    </dgm:pt>
    <dgm:pt modelId="{80DAC899-AC5E-4BEA-A210-D2F26003B8AF}" type="parTrans" cxnId="{BB9565B6-16D9-4190-92E3-A4DF5173603F}">
      <dgm:prSet/>
      <dgm:spPr/>
      <dgm:t>
        <a:bodyPr/>
        <a:lstStyle/>
        <a:p>
          <a:endParaRPr lang="ru-RU"/>
        </a:p>
      </dgm:t>
    </dgm:pt>
    <dgm:pt modelId="{77E367C0-FF2D-499C-A6B7-7C0C4A8C1818}" type="sibTrans" cxnId="{BB9565B6-16D9-4190-92E3-A4DF5173603F}">
      <dgm:prSet/>
      <dgm:spPr/>
      <dgm:t>
        <a:bodyPr/>
        <a:lstStyle/>
        <a:p>
          <a:endParaRPr lang="ru-RU"/>
        </a:p>
      </dgm:t>
    </dgm:pt>
    <dgm:pt modelId="{477C21FD-C4CB-4BE5-AB7C-079A00B92124}">
      <dgm:prSet phldrT="[Текст]"/>
      <dgm:spPr/>
      <dgm:t>
        <a:bodyPr/>
        <a:lstStyle/>
        <a:p>
          <a:r>
            <a:rPr lang="ru-RU" b="1" dirty="0" err="1" smtClean="0">
              <a:solidFill>
                <a:schemeClr val="tx1"/>
              </a:solidFill>
            </a:rPr>
            <a:t>адміністративних</a:t>
          </a:r>
          <a:r>
            <a:rPr lang="ru-RU" b="1" dirty="0" smtClean="0">
              <a:solidFill>
                <a:schemeClr val="tx1"/>
              </a:solidFill>
            </a:rPr>
            <a:t> </a:t>
          </a:r>
          <a:r>
            <a:rPr lang="ru-RU" b="1" dirty="0" err="1" smtClean="0">
              <a:solidFill>
                <a:schemeClr val="tx1"/>
              </a:solidFill>
            </a:rPr>
            <a:t>програм</a:t>
          </a:r>
          <a:r>
            <a:rPr lang="ru-RU" b="1" dirty="0" smtClean="0">
              <a:solidFill>
                <a:schemeClr val="tx1"/>
              </a:solidFill>
            </a:rPr>
            <a:t> </a:t>
          </a:r>
          <a:r>
            <a:rPr lang="ru-RU" b="1" dirty="0" err="1" smtClean="0">
              <a:solidFill>
                <a:schemeClr val="tx1"/>
              </a:solidFill>
            </a:rPr>
            <a:t>змін</a:t>
          </a:r>
          <a:r>
            <a:rPr lang="ru-RU" b="1" dirty="0" smtClean="0">
              <a:solidFill>
                <a:schemeClr val="tx1"/>
              </a:solidFill>
            </a:rPr>
            <a:t>, </a:t>
          </a:r>
        </a:p>
        <a:p>
          <a:r>
            <a:rPr lang="ru-RU" dirty="0" err="1" smtClean="0">
              <a:solidFill>
                <a:schemeClr val="tx1"/>
              </a:solidFill>
            </a:rPr>
            <a:t>які</a:t>
          </a:r>
          <a:r>
            <a:rPr lang="ru-RU" dirty="0" smtClean="0">
              <a:solidFill>
                <a:schemeClr val="tx1"/>
              </a:solidFill>
            </a:rPr>
            <a:t> </a:t>
          </a:r>
          <a:r>
            <a:rPr lang="ru-RU" dirty="0" err="1" smtClean="0">
              <a:solidFill>
                <a:schemeClr val="tx1"/>
              </a:solidFill>
            </a:rPr>
            <a:t>ініціюються</a:t>
          </a:r>
          <a:r>
            <a:rPr lang="ru-RU" dirty="0" smtClean="0">
              <a:solidFill>
                <a:schemeClr val="tx1"/>
              </a:solidFill>
            </a:rPr>
            <a:t> </a:t>
          </a:r>
          <a:r>
            <a:rPr lang="ru-RU" dirty="0" err="1" smtClean="0">
              <a:solidFill>
                <a:schemeClr val="tx1"/>
              </a:solidFill>
            </a:rPr>
            <a:t>керівництвом</a:t>
          </a:r>
          <a:r>
            <a:rPr lang="ru-RU" dirty="0" smtClean="0">
              <a:solidFill>
                <a:schemeClr val="tx1"/>
              </a:solidFill>
            </a:rPr>
            <a:t> </a:t>
          </a:r>
          <a:r>
            <a:rPr lang="ru-RU" dirty="0" err="1" smtClean="0">
              <a:solidFill>
                <a:schemeClr val="tx1"/>
              </a:solidFill>
            </a:rPr>
            <a:t>організації</a:t>
          </a:r>
          <a:r>
            <a:rPr lang="ru-RU" dirty="0" smtClean="0">
              <a:solidFill>
                <a:schemeClr val="tx1"/>
              </a:solidFill>
            </a:rPr>
            <a:t> для </a:t>
          </a:r>
          <a:r>
            <a:rPr lang="ru-RU" dirty="0" err="1" smtClean="0">
              <a:solidFill>
                <a:schemeClr val="tx1"/>
              </a:solidFill>
            </a:rPr>
            <a:t>підтримки</a:t>
          </a:r>
          <a:r>
            <a:rPr lang="ru-RU" dirty="0" smtClean="0">
              <a:solidFill>
                <a:schemeClr val="tx1"/>
              </a:solidFill>
            </a:rPr>
            <a:t> </a:t>
          </a:r>
          <a:r>
            <a:rPr lang="ru-RU" dirty="0" err="1" smtClean="0">
              <a:solidFill>
                <a:schemeClr val="tx1"/>
              </a:solidFill>
            </a:rPr>
            <a:t>її</a:t>
          </a:r>
          <a:r>
            <a:rPr lang="ru-RU" dirty="0" smtClean="0">
              <a:solidFill>
                <a:schemeClr val="tx1"/>
              </a:solidFill>
            </a:rPr>
            <a:t> становища</a:t>
          </a:r>
          <a:endParaRPr lang="ru-RU" dirty="0">
            <a:solidFill>
              <a:schemeClr val="tx1"/>
            </a:solidFill>
          </a:endParaRPr>
        </a:p>
      </dgm:t>
    </dgm:pt>
    <dgm:pt modelId="{77646494-2EB8-4A3F-A43D-E7514E8EC308}" type="parTrans" cxnId="{0FA3416C-EB94-4A9F-8854-C5B7520BD4D9}">
      <dgm:prSet/>
      <dgm:spPr/>
      <dgm:t>
        <a:bodyPr/>
        <a:lstStyle/>
        <a:p>
          <a:endParaRPr lang="ru-RU"/>
        </a:p>
      </dgm:t>
    </dgm:pt>
    <dgm:pt modelId="{1475ABF6-225B-479A-9B09-87E1CCEE22B7}" type="sibTrans" cxnId="{0FA3416C-EB94-4A9F-8854-C5B7520BD4D9}">
      <dgm:prSet/>
      <dgm:spPr/>
      <dgm:t>
        <a:bodyPr/>
        <a:lstStyle/>
        <a:p>
          <a:endParaRPr lang="ru-RU"/>
        </a:p>
      </dgm:t>
    </dgm:pt>
    <dgm:pt modelId="{118D1159-4BA8-4F5B-BB8F-A3A500A6E935}" type="pres">
      <dgm:prSet presAssocID="{3E4424E2-8C38-4732-B18F-54C61A041C00}" presName="hierChild1" presStyleCnt="0">
        <dgm:presLayoutVars>
          <dgm:orgChart val="1"/>
          <dgm:chPref val="1"/>
          <dgm:dir/>
          <dgm:animOne val="branch"/>
          <dgm:animLvl val="lvl"/>
          <dgm:resizeHandles/>
        </dgm:presLayoutVars>
      </dgm:prSet>
      <dgm:spPr/>
      <dgm:t>
        <a:bodyPr/>
        <a:lstStyle/>
        <a:p>
          <a:endParaRPr lang="ru-RU"/>
        </a:p>
      </dgm:t>
    </dgm:pt>
    <dgm:pt modelId="{D912BF5D-A7DC-4F41-99F3-D1183DF3DF59}" type="pres">
      <dgm:prSet presAssocID="{04B828AC-A98A-4FE0-80DA-3E29840EF6E3}" presName="hierRoot1" presStyleCnt="0">
        <dgm:presLayoutVars>
          <dgm:hierBranch val="init"/>
        </dgm:presLayoutVars>
      </dgm:prSet>
      <dgm:spPr/>
    </dgm:pt>
    <dgm:pt modelId="{77CD053B-7918-4EF7-9E96-4BC5DE1732E3}" type="pres">
      <dgm:prSet presAssocID="{04B828AC-A98A-4FE0-80DA-3E29840EF6E3}" presName="rootComposite1" presStyleCnt="0"/>
      <dgm:spPr/>
    </dgm:pt>
    <dgm:pt modelId="{409A8555-96D9-4F1A-899A-8A37F7623582}" type="pres">
      <dgm:prSet presAssocID="{04B828AC-A98A-4FE0-80DA-3E29840EF6E3}" presName="rootText1" presStyleLbl="node0" presStyleIdx="0" presStyleCnt="1">
        <dgm:presLayoutVars>
          <dgm:chPref val="3"/>
        </dgm:presLayoutVars>
      </dgm:prSet>
      <dgm:spPr/>
      <dgm:t>
        <a:bodyPr/>
        <a:lstStyle/>
        <a:p>
          <a:endParaRPr lang="ru-RU"/>
        </a:p>
      </dgm:t>
    </dgm:pt>
    <dgm:pt modelId="{6E010D2B-A642-418F-82BC-508B8398B0CB}" type="pres">
      <dgm:prSet presAssocID="{04B828AC-A98A-4FE0-80DA-3E29840EF6E3}" presName="rootConnector1" presStyleLbl="node1" presStyleIdx="0" presStyleCnt="0"/>
      <dgm:spPr/>
      <dgm:t>
        <a:bodyPr/>
        <a:lstStyle/>
        <a:p>
          <a:endParaRPr lang="ru-RU"/>
        </a:p>
      </dgm:t>
    </dgm:pt>
    <dgm:pt modelId="{4FCE8780-0FEC-4DF9-9912-302AAEB2E270}" type="pres">
      <dgm:prSet presAssocID="{04B828AC-A98A-4FE0-80DA-3E29840EF6E3}" presName="hierChild2" presStyleCnt="0"/>
      <dgm:spPr/>
    </dgm:pt>
    <dgm:pt modelId="{5D0723F7-AD99-4B82-A3C1-7EFBE4CB787C}" type="pres">
      <dgm:prSet presAssocID="{3FF63F61-6785-4953-BE6F-639FC4ECDABE}" presName="Name37" presStyleLbl="parChTrans1D2" presStyleIdx="0" presStyleCnt="3"/>
      <dgm:spPr/>
      <dgm:t>
        <a:bodyPr/>
        <a:lstStyle/>
        <a:p>
          <a:endParaRPr lang="ru-RU"/>
        </a:p>
      </dgm:t>
    </dgm:pt>
    <dgm:pt modelId="{50ECE6B1-C3EB-404D-B12C-D4D60CB76A1F}" type="pres">
      <dgm:prSet presAssocID="{F642F0B4-5B83-4F53-A329-496C0276BAD7}" presName="hierRoot2" presStyleCnt="0">
        <dgm:presLayoutVars>
          <dgm:hierBranch val="init"/>
        </dgm:presLayoutVars>
      </dgm:prSet>
      <dgm:spPr/>
    </dgm:pt>
    <dgm:pt modelId="{FCF2A4DE-F99C-4D73-8947-5D5E44D24E1E}" type="pres">
      <dgm:prSet presAssocID="{F642F0B4-5B83-4F53-A329-496C0276BAD7}" presName="rootComposite" presStyleCnt="0"/>
      <dgm:spPr/>
    </dgm:pt>
    <dgm:pt modelId="{D7A8B506-64D7-4698-9134-E64056CF013B}" type="pres">
      <dgm:prSet presAssocID="{F642F0B4-5B83-4F53-A329-496C0276BAD7}" presName="rootText" presStyleLbl="node2" presStyleIdx="0" presStyleCnt="3">
        <dgm:presLayoutVars>
          <dgm:chPref val="3"/>
        </dgm:presLayoutVars>
      </dgm:prSet>
      <dgm:spPr/>
      <dgm:t>
        <a:bodyPr/>
        <a:lstStyle/>
        <a:p>
          <a:endParaRPr lang="ru-RU"/>
        </a:p>
      </dgm:t>
    </dgm:pt>
    <dgm:pt modelId="{361D3E1F-A7A4-4874-B7C0-45E4DA44326A}" type="pres">
      <dgm:prSet presAssocID="{F642F0B4-5B83-4F53-A329-496C0276BAD7}" presName="rootConnector" presStyleLbl="node2" presStyleIdx="0" presStyleCnt="3"/>
      <dgm:spPr/>
      <dgm:t>
        <a:bodyPr/>
        <a:lstStyle/>
        <a:p>
          <a:endParaRPr lang="ru-RU"/>
        </a:p>
      </dgm:t>
    </dgm:pt>
    <dgm:pt modelId="{F30D91B2-9BFE-4EA2-AC8B-A2E2C749E07F}" type="pres">
      <dgm:prSet presAssocID="{F642F0B4-5B83-4F53-A329-496C0276BAD7}" presName="hierChild4" presStyleCnt="0"/>
      <dgm:spPr/>
    </dgm:pt>
    <dgm:pt modelId="{18B5D17C-9249-46E8-A48D-1FDF51C91177}" type="pres">
      <dgm:prSet presAssocID="{F642F0B4-5B83-4F53-A329-496C0276BAD7}" presName="hierChild5" presStyleCnt="0"/>
      <dgm:spPr/>
    </dgm:pt>
    <dgm:pt modelId="{E472D9F2-B935-41BD-9EC1-68124E1377BC}" type="pres">
      <dgm:prSet presAssocID="{80DAC899-AC5E-4BEA-A210-D2F26003B8AF}" presName="Name37" presStyleLbl="parChTrans1D2" presStyleIdx="1" presStyleCnt="3"/>
      <dgm:spPr/>
      <dgm:t>
        <a:bodyPr/>
        <a:lstStyle/>
        <a:p>
          <a:endParaRPr lang="ru-RU"/>
        </a:p>
      </dgm:t>
    </dgm:pt>
    <dgm:pt modelId="{46B16428-BFD5-4DC7-8071-CC3A367E8D6E}" type="pres">
      <dgm:prSet presAssocID="{AEB259CA-786F-4967-A3E9-DB6F737CED2E}" presName="hierRoot2" presStyleCnt="0">
        <dgm:presLayoutVars>
          <dgm:hierBranch val="init"/>
        </dgm:presLayoutVars>
      </dgm:prSet>
      <dgm:spPr/>
    </dgm:pt>
    <dgm:pt modelId="{2DBD61D6-ED18-4EBB-9634-C30209A0AB11}" type="pres">
      <dgm:prSet presAssocID="{AEB259CA-786F-4967-A3E9-DB6F737CED2E}" presName="rootComposite" presStyleCnt="0"/>
      <dgm:spPr/>
    </dgm:pt>
    <dgm:pt modelId="{E30AED81-9A7A-4773-8FBF-9AAEEAE14CCD}" type="pres">
      <dgm:prSet presAssocID="{AEB259CA-786F-4967-A3E9-DB6F737CED2E}" presName="rootText" presStyleLbl="node2" presStyleIdx="1" presStyleCnt="3" custScaleX="113161">
        <dgm:presLayoutVars>
          <dgm:chPref val="3"/>
        </dgm:presLayoutVars>
      </dgm:prSet>
      <dgm:spPr/>
      <dgm:t>
        <a:bodyPr/>
        <a:lstStyle/>
        <a:p>
          <a:endParaRPr lang="ru-RU"/>
        </a:p>
      </dgm:t>
    </dgm:pt>
    <dgm:pt modelId="{FCEC6995-6D31-4BB5-BAB1-5B6576E1A33D}" type="pres">
      <dgm:prSet presAssocID="{AEB259CA-786F-4967-A3E9-DB6F737CED2E}" presName="rootConnector" presStyleLbl="node2" presStyleIdx="1" presStyleCnt="3"/>
      <dgm:spPr/>
      <dgm:t>
        <a:bodyPr/>
        <a:lstStyle/>
        <a:p>
          <a:endParaRPr lang="ru-RU"/>
        </a:p>
      </dgm:t>
    </dgm:pt>
    <dgm:pt modelId="{B0875874-D895-4569-A51A-D034BDA4C525}" type="pres">
      <dgm:prSet presAssocID="{AEB259CA-786F-4967-A3E9-DB6F737CED2E}" presName="hierChild4" presStyleCnt="0"/>
      <dgm:spPr/>
    </dgm:pt>
    <dgm:pt modelId="{D2C7CE0A-97C8-4D57-B307-F685E939437D}" type="pres">
      <dgm:prSet presAssocID="{AEB259CA-786F-4967-A3E9-DB6F737CED2E}" presName="hierChild5" presStyleCnt="0"/>
      <dgm:spPr/>
    </dgm:pt>
    <dgm:pt modelId="{3A1DACAF-902C-43B2-9367-229B864FBF66}" type="pres">
      <dgm:prSet presAssocID="{77646494-2EB8-4A3F-A43D-E7514E8EC308}" presName="Name37" presStyleLbl="parChTrans1D2" presStyleIdx="2" presStyleCnt="3"/>
      <dgm:spPr/>
      <dgm:t>
        <a:bodyPr/>
        <a:lstStyle/>
        <a:p>
          <a:endParaRPr lang="ru-RU"/>
        </a:p>
      </dgm:t>
    </dgm:pt>
    <dgm:pt modelId="{357FBEF4-E7AD-470A-AC29-DBBB4DCDC250}" type="pres">
      <dgm:prSet presAssocID="{477C21FD-C4CB-4BE5-AB7C-079A00B92124}" presName="hierRoot2" presStyleCnt="0">
        <dgm:presLayoutVars>
          <dgm:hierBranch val="init"/>
        </dgm:presLayoutVars>
      </dgm:prSet>
      <dgm:spPr/>
    </dgm:pt>
    <dgm:pt modelId="{5B8ED06E-8D12-4A23-A3CD-E7C3FA471D2B}" type="pres">
      <dgm:prSet presAssocID="{477C21FD-C4CB-4BE5-AB7C-079A00B92124}" presName="rootComposite" presStyleCnt="0"/>
      <dgm:spPr/>
    </dgm:pt>
    <dgm:pt modelId="{F45A8924-D4B7-4DC6-94F0-4CD465219D84}" type="pres">
      <dgm:prSet presAssocID="{477C21FD-C4CB-4BE5-AB7C-079A00B92124}" presName="rootText" presStyleLbl="node2" presStyleIdx="2" presStyleCnt="3">
        <dgm:presLayoutVars>
          <dgm:chPref val="3"/>
        </dgm:presLayoutVars>
      </dgm:prSet>
      <dgm:spPr/>
      <dgm:t>
        <a:bodyPr/>
        <a:lstStyle/>
        <a:p>
          <a:endParaRPr lang="ru-RU"/>
        </a:p>
      </dgm:t>
    </dgm:pt>
    <dgm:pt modelId="{9E46B251-BF35-42CC-AE9F-65FC9CF70FDC}" type="pres">
      <dgm:prSet presAssocID="{477C21FD-C4CB-4BE5-AB7C-079A00B92124}" presName="rootConnector" presStyleLbl="node2" presStyleIdx="2" presStyleCnt="3"/>
      <dgm:spPr/>
      <dgm:t>
        <a:bodyPr/>
        <a:lstStyle/>
        <a:p>
          <a:endParaRPr lang="ru-RU"/>
        </a:p>
      </dgm:t>
    </dgm:pt>
    <dgm:pt modelId="{7C6BA723-9BA2-4FA4-A789-D0AA7BBBF910}" type="pres">
      <dgm:prSet presAssocID="{477C21FD-C4CB-4BE5-AB7C-079A00B92124}" presName="hierChild4" presStyleCnt="0"/>
      <dgm:spPr/>
    </dgm:pt>
    <dgm:pt modelId="{5A6BDCB9-D2BD-417D-87CB-6149733FF1C3}" type="pres">
      <dgm:prSet presAssocID="{477C21FD-C4CB-4BE5-AB7C-079A00B92124}" presName="hierChild5" presStyleCnt="0"/>
      <dgm:spPr/>
    </dgm:pt>
    <dgm:pt modelId="{E1C2BE11-4714-4D52-84E7-6901B8E42FF5}" type="pres">
      <dgm:prSet presAssocID="{04B828AC-A98A-4FE0-80DA-3E29840EF6E3}" presName="hierChild3" presStyleCnt="0"/>
      <dgm:spPr/>
    </dgm:pt>
  </dgm:ptLst>
  <dgm:cxnLst>
    <dgm:cxn modelId="{EF14FAE5-2966-4C9D-8AA2-83E7358C8958}" type="presOf" srcId="{77646494-2EB8-4A3F-A43D-E7514E8EC308}" destId="{3A1DACAF-902C-43B2-9367-229B864FBF66}" srcOrd="0" destOrd="0" presId="urn:microsoft.com/office/officeart/2005/8/layout/orgChart1"/>
    <dgm:cxn modelId="{4E2A7839-D887-41AB-9BC5-F8E12A5CFF32}" type="presOf" srcId="{AEB259CA-786F-4967-A3E9-DB6F737CED2E}" destId="{E30AED81-9A7A-4773-8FBF-9AAEEAE14CCD}" srcOrd="0" destOrd="0" presId="urn:microsoft.com/office/officeart/2005/8/layout/orgChart1"/>
    <dgm:cxn modelId="{9688D590-4E9E-4154-B8DA-0E8C93846E0B}" type="presOf" srcId="{477C21FD-C4CB-4BE5-AB7C-079A00B92124}" destId="{9E46B251-BF35-42CC-AE9F-65FC9CF70FDC}" srcOrd="1" destOrd="0" presId="urn:microsoft.com/office/officeart/2005/8/layout/orgChart1"/>
    <dgm:cxn modelId="{6015BB7B-161B-41A6-8928-CE7CE24E07B0}" type="presOf" srcId="{80DAC899-AC5E-4BEA-A210-D2F26003B8AF}" destId="{E472D9F2-B935-41BD-9EC1-68124E1377BC}" srcOrd="0" destOrd="0" presId="urn:microsoft.com/office/officeart/2005/8/layout/orgChart1"/>
    <dgm:cxn modelId="{66FD8F90-C92A-485B-99BA-B5AB5C41B724}" type="presOf" srcId="{3E4424E2-8C38-4732-B18F-54C61A041C00}" destId="{118D1159-4BA8-4F5B-BB8F-A3A500A6E935}" srcOrd="0" destOrd="0" presId="urn:microsoft.com/office/officeart/2005/8/layout/orgChart1"/>
    <dgm:cxn modelId="{8F839825-3B88-4458-9F95-1C1AA514CB01}" srcId="{04B828AC-A98A-4FE0-80DA-3E29840EF6E3}" destId="{F642F0B4-5B83-4F53-A329-496C0276BAD7}" srcOrd="0" destOrd="0" parTransId="{3FF63F61-6785-4953-BE6F-639FC4ECDABE}" sibTransId="{BB31CD46-4EB4-44DB-9DB5-6B8B0E383ED5}"/>
    <dgm:cxn modelId="{631377F1-89A1-4514-9598-660615E7ED74}" type="presOf" srcId="{3FF63F61-6785-4953-BE6F-639FC4ECDABE}" destId="{5D0723F7-AD99-4B82-A3C1-7EFBE4CB787C}" srcOrd="0" destOrd="0" presId="urn:microsoft.com/office/officeart/2005/8/layout/orgChart1"/>
    <dgm:cxn modelId="{292C8AEE-0F37-45B4-BAE2-BB1A172B042D}" type="presOf" srcId="{04B828AC-A98A-4FE0-80DA-3E29840EF6E3}" destId="{409A8555-96D9-4F1A-899A-8A37F7623582}" srcOrd="0" destOrd="0" presId="urn:microsoft.com/office/officeart/2005/8/layout/orgChart1"/>
    <dgm:cxn modelId="{BB9565B6-16D9-4190-92E3-A4DF5173603F}" srcId="{04B828AC-A98A-4FE0-80DA-3E29840EF6E3}" destId="{AEB259CA-786F-4967-A3E9-DB6F737CED2E}" srcOrd="1" destOrd="0" parTransId="{80DAC899-AC5E-4BEA-A210-D2F26003B8AF}" sibTransId="{77E367C0-FF2D-499C-A6B7-7C0C4A8C1818}"/>
    <dgm:cxn modelId="{DB44BC78-7C7A-4F06-9E67-25E5D9DD00D1}" type="presOf" srcId="{477C21FD-C4CB-4BE5-AB7C-079A00B92124}" destId="{F45A8924-D4B7-4DC6-94F0-4CD465219D84}" srcOrd="0" destOrd="0" presId="urn:microsoft.com/office/officeart/2005/8/layout/orgChart1"/>
    <dgm:cxn modelId="{BDF8AC4D-9C44-4B5D-B893-FFD2D5311093}" srcId="{3E4424E2-8C38-4732-B18F-54C61A041C00}" destId="{04B828AC-A98A-4FE0-80DA-3E29840EF6E3}" srcOrd="0" destOrd="0" parTransId="{BF0EF97C-58B7-4B3E-A3D4-855849B0D5C6}" sibTransId="{CE7062CB-630B-4859-AAF7-494D01696D59}"/>
    <dgm:cxn modelId="{1D5F6C8D-FD11-4025-A1A1-1D39472423FE}" type="presOf" srcId="{F642F0B4-5B83-4F53-A329-496C0276BAD7}" destId="{D7A8B506-64D7-4698-9134-E64056CF013B}" srcOrd="0" destOrd="0" presId="urn:microsoft.com/office/officeart/2005/8/layout/orgChart1"/>
    <dgm:cxn modelId="{BB9A214B-ADBB-46AC-B52B-DE5FB2BD6E82}" type="presOf" srcId="{AEB259CA-786F-4967-A3E9-DB6F737CED2E}" destId="{FCEC6995-6D31-4BB5-BAB1-5B6576E1A33D}" srcOrd="1" destOrd="0" presId="urn:microsoft.com/office/officeart/2005/8/layout/orgChart1"/>
    <dgm:cxn modelId="{B7ADF4D9-E367-455B-8EA5-AF57CA6EFB78}" type="presOf" srcId="{04B828AC-A98A-4FE0-80DA-3E29840EF6E3}" destId="{6E010D2B-A642-418F-82BC-508B8398B0CB}" srcOrd="1" destOrd="0" presId="urn:microsoft.com/office/officeart/2005/8/layout/orgChart1"/>
    <dgm:cxn modelId="{0FA3416C-EB94-4A9F-8854-C5B7520BD4D9}" srcId="{04B828AC-A98A-4FE0-80DA-3E29840EF6E3}" destId="{477C21FD-C4CB-4BE5-AB7C-079A00B92124}" srcOrd="2" destOrd="0" parTransId="{77646494-2EB8-4A3F-A43D-E7514E8EC308}" sibTransId="{1475ABF6-225B-479A-9B09-87E1CCEE22B7}"/>
    <dgm:cxn modelId="{CFA38F29-7FBA-42F9-95C2-AAF8C067DF84}" type="presOf" srcId="{F642F0B4-5B83-4F53-A329-496C0276BAD7}" destId="{361D3E1F-A7A4-4874-B7C0-45E4DA44326A}" srcOrd="1" destOrd="0" presId="urn:microsoft.com/office/officeart/2005/8/layout/orgChart1"/>
    <dgm:cxn modelId="{400C1449-F5B8-4806-9E3C-C0CFDF3DD240}" type="presParOf" srcId="{118D1159-4BA8-4F5B-BB8F-A3A500A6E935}" destId="{D912BF5D-A7DC-4F41-99F3-D1183DF3DF59}" srcOrd="0" destOrd="0" presId="urn:microsoft.com/office/officeart/2005/8/layout/orgChart1"/>
    <dgm:cxn modelId="{CB8D2256-5CD4-486F-85DA-56E7CC1BCA22}" type="presParOf" srcId="{D912BF5D-A7DC-4F41-99F3-D1183DF3DF59}" destId="{77CD053B-7918-4EF7-9E96-4BC5DE1732E3}" srcOrd="0" destOrd="0" presId="urn:microsoft.com/office/officeart/2005/8/layout/orgChart1"/>
    <dgm:cxn modelId="{40144F73-4C3A-4486-8AB8-FDA9AFB92ABA}" type="presParOf" srcId="{77CD053B-7918-4EF7-9E96-4BC5DE1732E3}" destId="{409A8555-96D9-4F1A-899A-8A37F7623582}" srcOrd="0" destOrd="0" presId="urn:microsoft.com/office/officeart/2005/8/layout/orgChart1"/>
    <dgm:cxn modelId="{B60EAE0A-39E0-453C-98E7-A71D974A1090}" type="presParOf" srcId="{77CD053B-7918-4EF7-9E96-4BC5DE1732E3}" destId="{6E010D2B-A642-418F-82BC-508B8398B0CB}" srcOrd="1" destOrd="0" presId="urn:microsoft.com/office/officeart/2005/8/layout/orgChart1"/>
    <dgm:cxn modelId="{491B3434-04B7-4355-8456-718D30445ED7}" type="presParOf" srcId="{D912BF5D-A7DC-4F41-99F3-D1183DF3DF59}" destId="{4FCE8780-0FEC-4DF9-9912-302AAEB2E270}" srcOrd="1" destOrd="0" presId="urn:microsoft.com/office/officeart/2005/8/layout/orgChart1"/>
    <dgm:cxn modelId="{425D5485-F053-4B01-B3DC-D366B823B857}" type="presParOf" srcId="{4FCE8780-0FEC-4DF9-9912-302AAEB2E270}" destId="{5D0723F7-AD99-4B82-A3C1-7EFBE4CB787C}" srcOrd="0" destOrd="0" presId="urn:microsoft.com/office/officeart/2005/8/layout/orgChart1"/>
    <dgm:cxn modelId="{F49EEB1D-6AD1-4397-91BA-8774C353FA6C}" type="presParOf" srcId="{4FCE8780-0FEC-4DF9-9912-302AAEB2E270}" destId="{50ECE6B1-C3EB-404D-B12C-D4D60CB76A1F}" srcOrd="1" destOrd="0" presId="urn:microsoft.com/office/officeart/2005/8/layout/orgChart1"/>
    <dgm:cxn modelId="{3AE89A30-72B1-45E4-BA4D-9DE26160A0E3}" type="presParOf" srcId="{50ECE6B1-C3EB-404D-B12C-D4D60CB76A1F}" destId="{FCF2A4DE-F99C-4D73-8947-5D5E44D24E1E}" srcOrd="0" destOrd="0" presId="urn:microsoft.com/office/officeart/2005/8/layout/orgChart1"/>
    <dgm:cxn modelId="{A66F39A3-7C2E-480A-B994-35064C56CFDF}" type="presParOf" srcId="{FCF2A4DE-F99C-4D73-8947-5D5E44D24E1E}" destId="{D7A8B506-64D7-4698-9134-E64056CF013B}" srcOrd="0" destOrd="0" presId="urn:microsoft.com/office/officeart/2005/8/layout/orgChart1"/>
    <dgm:cxn modelId="{150632D2-8562-4273-98C7-BE01CED2A34B}" type="presParOf" srcId="{FCF2A4DE-F99C-4D73-8947-5D5E44D24E1E}" destId="{361D3E1F-A7A4-4874-B7C0-45E4DA44326A}" srcOrd="1" destOrd="0" presId="urn:microsoft.com/office/officeart/2005/8/layout/orgChart1"/>
    <dgm:cxn modelId="{6E1C78FE-5751-4405-9D36-E7BEF217B7B2}" type="presParOf" srcId="{50ECE6B1-C3EB-404D-B12C-D4D60CB76A1F}" destId="{F30D91B2-9BFE-4EA2-AC8B-A2E2C749E07F}" srcOrd="1" destOrd="0" presId="urn:microsoft.com/office/officeart/2005/8/layout/orgChart1"/>
    <dgm:cxn modelId="{B291772E-4A24-47E5-8D64-27D940F7B253}" type="presParOf" srcId="{50ECE6B1-C3EB-404D-B12C-D4D60CB76A1F}" destId="{18B5D17C-9249-46E8-A48D-1FDF51C91177}" srcOrd="2" destOrd="0" presId="urn:microsoft.com/office/officeart/2005/8/layout/orgChart1"/>
    <dgm:cxn modelId="{D26A1B4E-6839-4EF3-95B4-8095A36AAF3C}" type="presParOf" srcId="{4FCE8780-0FEC-4DF9-9912-302AAEB2E270}" destId="{E472D9F2-B935-41BD-9EC1-68124E1377BC}" srcOrd="2" destOrd="0" presId="urn:microsoft.com/office/officeart/2005/8/layout/orgChart1"/>
    <dgm:cxn modelId="{DBF954B2-73CC-46B0-AE6D-30F377591A3D}" type="presParOf" srcId="{4FCE8780-0FEC-4DF9-9912-302AAEB2E270}" destId="{46B16428-BFD5-4DC7-8071-CC3A367E8D6E}" srcOrd="3" destOrd="0" presId="urn:microsoft.com/office/officeart/2005/8/layout/orgChart1"/>
    <dgm:cxn modelId="{70BBECBF-C86C-403F-87D1-1FACC35C706B}" type="presParOf" srcId="{46B16428-BFD5-4DC7-8071-CC3A367E8D6E}" destId="{2DBD61D6-ED18-4EBB-9634-C30209A0AB11}" srcOrd="0" destOrd="0" presId="urn:microsoft.com/office/officeart/2005/8/layout/orgChart1"/>
    <dgm:cxn modelId="{EE910285-0C25-42D4-9171-6DC52F4FEC8C}" type="presParOf" srcId="{2DBD61D6-ED18-4EBB-9634-C30209A0AB11}" destId="{E30AED81-9A7A-4773-8FBF-9AAEEAE14CCD}" srcOrd="0" destOrd="0" presId="urn:microsoft.com/office/officeart/2005/8/layout/orgChart1"/>
    <dgm:cxn modelId="{4F33DF47-CAAF-4C52-929D-357611DC5E91}" type="presParOf" srcId="{2DBD61D6-ED18-4EBB-9634-C30209A0AB11}" destId="{FCEC6995-6D31-4BB5-BAB1-5B6576E1A33D}" srcOrd="1" destOrd="0" presId="urn:microsoft.com/office/officeart/2005/8/layout/orgChart1"/>
    <dgm:cxn modelId="{6F9E3459-9D04-4177-A445-C5B0E6086ED3}" type="presParOf" srcId="{46B16428-BFD5-4DC7-8071-CC3A367E8D6E}" destId="{B0875874-D895-4569-A51A-D034BDA4C525}" srcOrd="1" destOrd="0" presId="urn:microsoft.com/office/officeart/2005/8/layout/orgChart1"/>
    <dgm:cxn modelId="{659FC8A1-E40E-42EC-B335-9C3A42F1F57F}" type="presParOf" srcId="{46B16428-BFD5-4DC7-8071-CC3A367E8D6E}" destId="{D2C7CE0A-97C8-4D57-B307-F685E939437D}" srcOrd="2" destOrd="0" presId="urn:microsoft.com/office/officeart/2005/8/layout/orgChart1"/>
    <dgm:cxn modelId="{2D6AB2F0-BEBF-4106-9D00-69C676078111}" type="presParOf" srcId="{4FCE8780-0FEC-4DF9-9912-302AAEB2E270}" destId="{3A1DACAF-902C-43B2-9367-229B864FBF66}" srcOrd="4" destOrd="0" presId="urn:microsoft.com/office/officeart/2005/8/layout/orgChart1"/>
    <dgm:cxn modelId="{218EF0AF-6E57-418A-BAE7-50B760AB2B06}" type="presParOf" srcId="{4FCE8780-0FEC-4DF9-9912-302AAEB2E270}" destId="{357FBEF4-E7AD-470A-AC29-DBBB4DCDC250}" srcOrd="5" destOrd="0" presId="urn:microsoft.com/office/officeart/2005/8/layout/orgChart1"/>
    <dgm:cxn modelId="{BF27E132-6185-4093-A643-A26E12E1C5F8}" type="presParOf" srcId="{357FBEF4-E7AD-470A-AC29-DBBB4DCDC250}" destId="{5B8ED06E-8D12-4A23-A3CD-E7C3FA471D2B}" srcOrd="0" destOrd="0" presId="urn:microsoft.com/office/officeart/2005/8/layout/orgChart1"/>
    <dgm:cxn modelId="{1CAB6D6B-3CAE-4BE9-9966-010F51313AF2}" type="presParOf" srcId="{5B8ED06E-8D12-4A23-A3CD-E7C3FA471D2B}" destId="{F45A8924-D4B7-4DC6-94F0-4CD465219D84}" srcOrd="0" destOrd="0" presId="urn:microsoft.com/office/officeart/2005/8/layout/orgChart1"/>
    <dgm:cxn modelId="{E1ADC4DF-0166-4D73-9EAD-D9E75CC5A5EB}" type="presParOf" srcId="{5B8ED06E-8D12-4A23-A3CD-E7C3FA471D2B}" destId="{9E46B251-BF35-42CC-AE9F-65FC9CF70FDC}" srcOrd="1" destOrd="0" presId="urn:microsoft.com/office/officeart/2005/8/layout/orgChart1"/>
    <dgm:cxn modelId="{3DD5BB95-C4EC-4243-8BFD-B599FD5C9F2D}" type="presParOf" srcId="{357FBEF4-E7AD-470A-AC29-DBBB4DCDC250}" destId="{7C6BA723-9BA2-4FA4-A789-D0AA7BBBF910}" srcOrd="1" destOrd="0" presId="urn:microsoft.com/office/officeart/2005/8/layout/orgChart1"/>
    <dgm:cxn modelId="{185EA5C8-4543-48A8-8E28-0852299DCD32}" type="presParOf" srcId="{357FBEF4-E7AD-470A-AC29-DBBB4DCDC250}" destId="{5A6BDCB9-D2BD-417D-87CB-6149733FF1C3}" srcOrd="2" destOrd="0" presId="urn:microsoft.com/office/officeart/2005/8/layout/orgChart1"/>
    <dgm:cxn modelId="{F6C48F15-8080-4BE3-912A-039A7FD26DE9}" type="presParOf" srcId="{D912BF5D-A7DC-4F41-99F3-D1183DF3DF59}" destId="{E1C2BE11-4714-4D52-84E7-6901B8E42FF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0E189F8-D2DE-4E3A-AA14-5C84A4536B4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ru-RU"/>
        </a:p>
      </dgm:t>
    </dgm:pt>
    <dgm:pt modelId="{B47A03A1-F643-4DF3-A8EA-217C8E375305}">
      <dgm:prSet phldrT="[Текст]"/>
      <dgm:spPr/>
      <dgm:t>
        <a:bodyPr/>
        <a:lstStyle/>
        <a:p>
          <a:r>
            <a:rPr lang="ru-RU" dirty="0" err="1" smtClean="0"/>
            <a:t>Простір</a:t>
          </a:r>
          <a:endParaRPr lang="ru-RU" dirty="0"/>
        </a:p>
      </dgm:t>
    </dgm:pt>
    <dgm:pt modelId="{50FC0918-7FBC-46FE-8EA4-055AAEF3F60C}" type="parTrans" cxnId="{A2152F32-043C-4482-B797-6C6DDA8CBC93}">
      <dgm:prSet/>
      <dgm:spPr/>
      <dgm:t>
        <a:bodyPr/>
        <a:lstStyle/>
        <a:p>
          <a:endParaRPr lang="ru-RU"/>
        </a:p>
      </dgm:t>
    </dgm:pt>
    <dgm:pt modelId="{18B32CD6-A382-44A1-B72D-22F1233527A0}" type="sibTrans" cxnId="{A2152F32-043C-4482-B797-6C6DDA8CBC93}">
      <dgm:prSet/>
      <dgm:spPr/>
      <dgm:t>
        <a:bodyPr/>
        <a:lstStyle/>
        <a:p>
          <a:endParaRPr lang="ru-RU"/>
        </a:p>
      </dgm:t>
    </dgm:pt>
    <dgm:pt modelId="{435A73D9-5B5A-45A7-BF4E-96B068AC2956}">
      <dgm:prSet phldrT="[Текст]"/>
      <dgm:spPr/>
      <dgm:t>
        <a:bodyPr/>
        <a:lstStyle/>
        <a:p>
          <a:r>
            <a:rPr lang="ru-RU" dirty="0" err="1" smtClean="0"/>
            <a:t>Стає</a:t>
          </a:r>
          <a:r>
            <a:rPr lang="ru-RU" dirty="0" smtClean="0"/>
            <a:t> </a:t>
          </a:r>
          <a:r>
            <a:rPr lang="ru-RU" dirty="0" err="1" smtClean="0"/>
            <a:t>глобальним</a:t>
          </a:r>
          <a:r>
            <a:rPr lang="ru-RU" dirty="0" smtClean="0"/>
            <a:t> і </a:t>
          </a:r>
          <a:r>
            <a:rPr lang="ru-RU" dirty="0" err="1" smtClean="0"/>
            <a:t>віртуальним</a:t>
          </a:r>
          <a:endParaRPr lang="ru-RU" dirty="0"/>
        </a:p>
      </dgm:t>
    </dgm:pt>
    <dgm:pt modelId="{246365E3-FB16-4F03-B358-12FEC33CE821}" type="parTrans" cxnId="{1B56F9DD-DC82-4FD4-884F-B271A42CC49B}">
      <dgm:prSet/>
      <dgm:spPr/>
      <dgm:t>
        <a:bodyPr/>
        <a:lstStyle/>
        <a:p>
          <a:endParaRPr lang="ru-RU"/>
        </a:p>
      </dgm:t>
    </dgm:pt>
    <dgm:pt modelId="{74879A1D-2521-47CB-8CA0-F9C41D1F227E}" type="sibTrans" cxnId="{1B56F9DD-DC82-4FD4-884F-B271A42CC49B}">
      <dgm:prSet/>
      <dgm:spPr/>
      <dgm:t>
        <a:bodyPr/>
        <a:lstStyle/>
        <a:p>
          <a:endParaRPr lang="ru-RU"/>
        </a:p>
      </dgm:t>
    </dgm:pt>
    <dgm:pt modelId="{3D6A0706-BDE4-42CB-AA51-C7ECF6D8466A}">
      <dgm:prSet phldrT="[Текст]"/>
      <dgm:spPr/>
      <dgm:t>
        <a:bodyPr/>
        <a:lstStyle/>
        <a:p>
          <a:r>
            <a:rPr lang="ru-RU" dirty="0" smtClean="0"/>
            <a:t>Час</a:t>
          </a:r>
          <a:endParaRPr lang="ru-RU" dirty="0"/>
        </a:p>
      </dgm:t>
    </dgm:pt>
    <dgm:pt modelId="{2289510C-5313-4FB7-B04B-A34193C04527}" type="parTrans" cxnId="{E9328EC1-7124-4344-AFF9-7E4ADFC1B52C}">
      <dgm:prSet/>
      <dgm:spPr/>
      <dgm:t>
        <a:bodyPr/>
        <a:lstStyle/>
        <a:p>
          <a:endParaRPr lang="ru-RU"/>
        </a:p>
      </dgm:t>
    </dgm:pt>
    <dgm:pt modelId="{8664A243-1666-4EFF-AA81-54768568682B}" type="sibTrans" cxnId="{E9328EC1-7124-4344-AFF9-7E4ADFC1B52C}">
      <dgm:prSet/>
      <dgm:spPr/>
      <dgm:t>
        <a:bodyPr/>
        <a:lstStyle/>
        <a:p>
          <a:endParaRPr lang="ru-RU"/>
        </a:p>
      </dgm:t>
    </dgm:pt>
    <dgm:pt modelId="{EE2A5FDC-42E0-4022-B6A6-8546AE28E7E4}">
      <dgm:prSet phldrT="[Текст]"/>
      <dgm:spPr/>
      <dgm:t>
        <a:bodyPr/>
        <a:lstStyle/>
        <a:p>
          <a:r>
            <a:rPr lang="ru-RU" dirty="0" err="1" smtClean="0"/>
            <a:t>Стає</a:t>
          </a:r>
          <a:r>
            <a:rPr lang="ru-RU" dirty="0" smtClean="0"/>
            <a:t> </a:t>
          </a:r>
          <a:r>
            <a:rPr lang="ru-RU" dirty="0" err="1" smtClean="0"/>
            <a:t>стислим</a:t>
          </a:r>
          <a:r>
            <a:rPr lang="ru-RU" dirty="0" smtClean="0"/>
            <a:t> і </a:t>
          </a:r>
          <a:r>
            <a:rPr lang="ru-RU" dirty="0" err="1" smtClean="0"/>
            <a:t>критичним</a:t>
          </a:r>
          <a:endParaRPr lang="ru-RU" dirty="0"/>
        </a:p>
      </dgm:t>
    </dgm:pt>
    <dgm:pt modelId="{964140E0-F62B-4600-9E0E-9C9B036EBE15}" type="parTrans" cxnId="{CA80B4F4-6B5E-416B-9903-06CEE4B16818}">
      <dgm:prSet/>
      <dgm:spPr/>
      <dgm:t>
        <a:bodyPr/>
        <a:lstStyle/>
        <a:p>
          <a:endParaRPr lang="ru-RU"/>
        </a:p>
      </dgm:t>
    </dgm:pt>
    <dgm:pt modelId="{AF98FA64-1194-4A6A-8507-52B24E49C016}" type="sibTrans" cxnId="{CA80B4F4-6B5E-416B-9903-06CEE4B16818}">
      <dgm:prSet/>
      <dgm:spPr/>
      <dgm:t>
        <a:bodyPr/>
        <a:lstStyle/>
        <a:p>
          <a:endParaRPr lang="ru-RU"/>
        </a:p>
      </dgm:t>
    </dgm:pt>
    <dgm:pt modelId="{753C4D7C-A0C5-4ED4-B8E2-09B7BC6A46DF}">
      <dgm:prSet phldrT="[Текст]"/>
      <dgm:spPr/>
      <dgm:t>
        <a:bodyPr/>
        <a:lstStyle/>
        <a:p>
          <a:r>
            <a:rPr lang="ru-RU" dirty="0" err="1" smtClean="0"/>
            <a:t>Споживач</a:t>
          </a:r>
          <a:endParaRPr lang="ru-RU" dirty="0"/>
        </a:p>
      </dgm:t>
    </dgm:pt>
    <dgm:pt modelId="{572B4352-4453-4C28-AC99-6828A6256E96}" type="parTrans" cxnId="{2205C682-6E68-4856-B19C-65FA321D082C}">
      <dgm:prSet/>
      <dgm:spPr/>
      <dgm:t>
        <a:bodyPr/>
        <a:lstStyle/>
        <a:p>
          <a:endParaRPr lang="ru-RU"/>
        </a:p>
      </dgm:t>
    </dgm:pt>
    <dgm:pt modelId="{677F7892-4DFC-42FD-9150-AD24800EDA9E}" type="sibTrans" cxnId="{2205C682-6E68-4856-B19C-65FA321D082C}">
      <dgm:prSet/>
      <dgm:spPr/>
      <dgm:t>
        <a:bodyPr/>
        <a:lstStyle/>
        <a:p>
          <a:endParaRPr lang="ru-RU"/>
        </a:p>
      </dgm:t>
    </dgm:pt>
    <dgm:pt modelId="{386DC7A2-06E3-4358-B733-613994F01F42}">
      <dgm:prSet phldrT="[Текст]"/>
      <dgm:spPr/>
      <dgm:t>
        <a:bodyPr/>
        <a:lstStyle/>
        <a:p>
          <a:r>
            <a:rPr lang="ru-RU" dirty="0" err="1" smtClean="0"/>
            <a:t>Хоче</a:t>
          </a:r>
          <a:r>
            <a:rPr lang="ru-RU" dirty="0" smtClean="0"/>
            <a:t> бути </a:t>
          </a:r>
          <a:r>
            <a:rPr lang="ru-RU" dirty="0" err="1" smtClean="0"/>
            <a:t>співавтором</a:t>
          </a:r>
          <a:endParaRPr lang="ru-RU" dirty="0"/>
        </a:p>
      </dgm:t>
    </dgm:pt>
    <dgm:pt modelId="{99C99985-4848-404A-BF3E-F380E82A016C}" type="parTrans" cxnId="{36F7CD8A-0B1B-4E22-B6C5-5E41A6A2AB11}">
      <dgm:prSet/>
      <dgm:spPr/>
      <dgm:t>
        <a:bodyPr/>
        <a:lstStyle/>
        <a:p>
          <a:endParaRPr lang="ru-RU"/>
        </a:p>
      </dgm:t>
    </dgm:pt>
    <dgm:pt modelId="{20DAE41B-FBD5-42B1-A94F-57EBE3E5CA22}" type="sibTrans" cxnId="{36F7CD8A-0B1B-4E22-B6C5-5E41A6A2AB11}">
      <dgm:prSet/>
      <dgm:spPr/>
      <dgm:t>
        <a:bodyPr/>
        <a:lstStyle/>
        <a:p>
          <a:endParaRPr lang="ru-RU"/>
        </a:p>
      </dgm:t>
    </dgm:pt>
    <dgm:pt modelId="{B74D72D2-282B-4A6C-986D-EEF6C3A65DF2}">
      <dgm:prSet phldrT="[Текст]"/>
      <dgm:spPr/>
      <dgm:t>
        <a:bodyPr/>
        <a:lstStyle/>
        <a:p>
          <a:r>
            <a:rPr lang="ru-RU" dirty="0" err="1" smtClean="0"/>
            <a:t>Захист</a:t>
          </a:r>
          <a:endParaRPr lang="ru-RU" dirty="0"/>
        </a:p>
      </dgm:t>
    </dgm:pt>
    <dgm:pt modelId="{B0D7D34D-E091-41A7-B031-B6B31D4FD101}" type="parTrans" cxnId="{3DAFE119-5445-425A-AD57-C8EDFE6315F5}">
      <dgm:prSet/>
      <dgm:spPr/>
      <dgm:t>
        <a:bodyPr/>
        <a:lstStyle/>
        <a:p>
          <a:endParaRPr lang="ru-RU"/>
        </a:p>
      </dgm:t>
    </dgm:pt>
    <dgm:pt modelId="{74B88274-B47C-4C3F-B9CC-3BFF70A5A8C5}" type="sibTrans" cxnId="{3DAFE119-5445-425A-AD57-C8EDFE6315F5}">
      <dgm:prSet/>
      <dgm:spPr/>
      <dgm:t>
        <a:bodyPr/>
        <a:lstStyle/>
        <a:p>
          <a:endParaRPr lang="ru-RU"/>
        </a:p>
      </dgm:t>
    </dgm:pt>
    <dgm:pt modelId="{D26833D9-9750-4540-8FBB-63B05909EADC}">
      <dgm:prSet phldrT="[Текст]"/>
      <dgm:spPr/>
      <dgm:t>
        <a:bodyPr/>
        <a:lstStyle/>
        <a:p>
          <a:r>
            <a:rPr lang="ru-RU" dirty="0" err="1" smtClean="0"/>
            <a:t>Частка</a:t>
          </a:r>
          <a:r>
            <a:rPr lang="ru-RU" dirty="0" smtClean="0"/>
            <a:t> </a:t>
          </a:r>
          <a:r>
            <a:rPr lang="ru-RU" dirty="0" err="1" smtClean="0"/>
            <a:t>послуг</a:t>
          </a:r>
          <a:endParaRPr lang="ru-RU" dirty="0"/>
        </a:p>
      </dgm:t>
    </dgm:pt>
    <dgm:pt modelId="{D4E133AF-4B6D-4B8F-91AA-DFE007C1C23A}" type="parTrans" cxnId="{BC37D708-C7E7-464D-B705-46878A10D10B}">
      <dgm:prSet/>
      <dgm:spPr/>
      <dgm:t>
        <a:bodyPr/>
        <a:lstStyle/>
        <a:p>
          <a:endParaRPr lang="ru-RU"/>
        </a:p>
      </dgm:t>
    </dgm:pt>
    <dgm:pt modelId="{313444B5-BE74-4C80-B198-75CFCB66BA8A}" type="sibTrans" cxnId="{BC37D708-C7E7-464D-B705-46878A10D10B}">
      <dgm:prSet/>
      <dgm:spPr/>
      <dgm:t>
        <a:bodyPr/>
        <a:lstStyle/>
        <a:p>
          <a:endParaRPr lang="ru-RU"/>
        </a:p>
      </dgm:t>
    </dgm:pt>
    <dgm:pt modelId="{2A590F39-31C0-4ECA-BC0F-933AEA828792}">
      <dgm:prSet phldrT="[Текст]"/>
      <dgm:spPr/>
      <dgm:t>
        <a:bodyPr/>
        <a:lstStyle/>
        <a:p>
          <a:r>
            <a:rPr lang="ru-RU" dirty="0" err="1" smtClean="0"/>
            <a:t>Продукти</a:t>
          </a:r>
          <a:endParaRPr lang="ru-RU" dirty="0"/>
        </a:p>
      </dgm:t>
    </dgm:pt>
    <dgm:pt modelId="{97EA6EAC-A5B6-4283-887C-BC81E00AFC78}" type="parTrans" cxnId="{DC128820-883A-47CD-8885-1A5ADD4F5470}">
      <dgm:prSet/>
      <dgm:spPr/>
      <dgm:t>
        <a:bodyPr/>
        <a:lstStyle/>
        <a:p>
          <a:endParaRPr lang="ru-RU"/>
        </a:p>
      </dgm:t>
    </dgm:pt>
    <dgm:pt modelId="{76C33E19-F3CF-4116-9214-CE5578C3C053}" type="sibTrans" cxnId="{DC128820-883A-47CD-8885-1A5ADD4F5470}">
      <dgm:prSet/>
      <dgm:spPr/>
      <dgm:t>
        <a:bodyPr/>
        <a:lstStyle/>
        <a:p>
          <a:endParaRPr lang="ru-RU"/>
        </a:p>
      </dgm:t>
    </dgm:pt>
    <dgm:pt modelId="{E07DF358-8848-4F71-85C6-E2FDE8EC15AA}">
      <dgm:prSet phldrT="[Текст]"/>
      <dgm:spPr/>
      <dgm:t>
        <a:bodyPr/>
        <a:lstStyle/>
        <a:p>
          <a:r>
            <a:rPr lang="ru-RU" dirty="0" err="1" smtClean="0"/>
            <a:t>Зміни</a:t>
          </a:r>
          <a:endParaRPr lang="ru-RU" dirty="0"/>
        </a:p>
      </dgm:t>
    </dgm:pt>
    <dgm:pt modelId="{660694A8-8226-446F-AFCB-D35203D13D6C}" type="parTrans" cxnId="{C71CAAE6-1EB7-466F-940F-51DA6AAD0F5D}">
      <dgm:prSet/>
      <dgm:spPr/>
      <dgm:t>
        <a:bodyPr/>
        <a:lstStyle/>
        <a:p>
          <a:endParaRPr lang="ru-RU"/>
        </a:p>
      </dgm:t>
    </dgm:pt>
    <dgm:pt modelId="{BCA7B0E5-1FA1-4F2B-96F5-929AAF28D24B}" type="sibTrans" cxnId="{C71CAAE6-1EB7-466F-940F-51DA6AAD0F5D}">
      <dgm:prSet/>
      <dgm:spPr/>
      <dgm:t>
        <a:bodyPr/>
        <a:lstStyle/>
        <a:p>
          <a:endParaRPr lang="ru-RU"/>
        </a:p>
      </dgm:t>
    </dgm:pt>
    <dgm:pt modelId="{25FDEDA3-FDE2-488F-957B-39C56AAFE56E}" type="pres">
      <dgm:prSet presAssocID="{50E189F8-D2DE-4E3A-AA14-5C84A4536B4C}" presName="Name0" presStyleCnt="0">
        <dgm:presLayoutVars>
          <dgm:dir/>
          <dgm:animLvl val="lvl"/>
          <dgm:resizeHandles val="exact"/>
        </dgm:presLayoutVars>
      </dgm:prSet>
      <dgm:spPr/>
      <dgm:t>
        <a:bodyPr/>
        <a:lstStyle/>
        <a:p>
          <a:endParaRPr lang="ru-RU"/>
        </a:p>
      </dgm:t>
    </dgm:pt>
    <dgm:pt modelId="{F11A0909-607A-4764-BDB9-08C8AA7D46C2}" type="pres">
      <dgm:prSet presAssocID="{B47A03A1-F643-4DF3-A8EA-217C8E375305}" presName="linNode" presStyleCnt="0"/>
      <dgm:spPr/>
    </dgm:pt>
    <dgm:pt modelId="{907EBDBB-EB1E-4E2A-8F72-2404DA15E949}" type="pres">
      <dgm:prSet presAssocID="{B47A03A1-F643-4DF3-A8EA-217C8E375305}" presName="parentText" presStyleLbl="node1" presStyleIdx="0" presStyleCnt="7">
        <dgm:presLayoutVars>
          <dgm:chMax val="1"/>
          <dgm:bulletEnabled val="1"/>
        </dgm:presLayoutVars>
      </dgm:prSet>
      <dgm:spPr/>
      <dgm:t>
        <a:bodyPr/>
        <a:lstStyle/>
        <a:p>
          <a:endParaRPr lang="ru-RU"/>
        </a:p>
      </dgm:t>
    </dgm:pt>
    <dgm:pt modelId="{477012F3-A130-4B9F-A359-2FC934B51664}" type="pres">
      <dgm:prSet presAssocID="{B47A03A1-F643-4DF3-A8EA-217C8E375305}" presName="descendantText" presStyleLbl="alignAccFollowNode1" presStyleIdx="0" presStyleCnt="3" custLinFactNeighborX="0">
        <dgm:presLayoutVars>
          <dgm:bulletEnabled val="1"/>
        </dgm:presLayoutVars>
      </dgm:prSet>
      <dgm:spPr/>
      <dgm:t>
        <a:bodyPr/>
        <a:lstStyle/>
        <a:p>
          <a:endParaRPr lang="ru-RU"/>
        </a:p>
      </dgm:t>
    </dgm:pt>
    <dgm:pt modelId="{0D157E15-5A4E-4559-A2FB-29511353E872}" type="pres">
      <dgm:prSet presAssocID="{18B32CD6-A382-44A1-B72D-22F1233527A0}" presName="sp" presStyleCnt="0"/>
      <dgm:spPr/>
    </dgm:pt>
    <dgm:pt modelId="{AE20289A-0346-43E8-A5CA-37116E40CA6F}" type="pres">
      <dgm:prSet presAssocID="{3D6A0706-BDE4-42CB-AA51-C7ECF6D8466A}" presName="linNode" presStyleCnt="0"/>
      <dgm:spPr/>
    </dgm:pt>
    <dgm:pt modelId="{17EEBD86-0DA6-41C7-9111-6EF6A38D5997}" type="pres">
      <dgm:prSet presAssocID="{3D6A0706-BDE4-42CB-AA51-C7ECF6D8466A}" presName="parentText" presStyleLbl="node1" presStyleIdx="1" presStyleCnt="7">
        <dgm:presLayoutVars>
          <dgm:chMax val="1"/>
          <dgm:bulletEnabled val="1"/>
        </dgm:presLayoutVars>
      </dgm:prSet>
      <dgm:spPr/>
      <dgm:t>
        <a:bodyPr/>
        <a:lstStyle/>
        <a:p>
          <a:endParaRPr lang="ru-RU"/>
        </a:p>
      </dgm:t>
    </dgm:pt>
    <dgm:pt modelId="{DABED37A-C874-4731-B414-45CA41713FE8}" type="pres">
      <dgm:prSet presAssocID="{3D6A0706-BDE4-42CB-AA51-C7ECF6D8466A}" presName="descendantText" presStyleLbl="alignAccFollowNode1" presStyleIdx="1" presStyleCnt="3">
        <dgm:presLayoutVars>
          <dgm:bulletEnabled val="1"/>
        </dgm:presLayoutVars>
      </dgm:prSet>
      <dgm:spPr/>
      <dgm:t>
        <a:bodyPr/>
        <a:lstStyle/>
        <a:p>
          <a:endParaRPr lang="ru-RU"/>
        </a:p>
      </dgm:t>
    </dgm:pt>
    <dgm:pt modelId="{D4347E4A-A851-48FF-B3AD-2069E01F4135}" type="pres">
      <dgm:prSet presAssocID="{8664A243-1666-4EFF-AA81-54768568682B}" presName="sp" presStyleCnt="0"/>
      <dgm:spPr/>
    </dgm:pt>
    <dgm:pt modelId="{9E0F92E3-88A8-4879-9214-141ADCFE0794}" type="pres">
      <dgm:prSet presAssocID="{753C4D7C-A0C5-4ED4-B8E2-09B7BC6A46DF}" presName="linNode" presStyleCnt="0"/>
      <dgm:spPr/>
    </dgm:pt>
    <dgm:pt modelId="{197BCE7D-4F10-4F21-916D-31A00D5DB466}" type="pres">
      <dgm:prSet presAssocID="{753C4D7C-A0C5-4ED4-B8E2-09B7BC6A46DF}" presName="parentText" presStyleLbl="node1" presStyleIdx="2" presStyleCnt="7">
        <dgm:presLayoutVars>
          <dgm:chMax val="1"/>
          <dgm:bulletEnabled val="1"/>
        </dgm:presLayoutVars>
      </dgm:prSet>
      <dgm:spPr/>
      <dgm:t>
        <a:bodyPr/>
        <a:lstStyle/>
        <a:p>
          <a:endParaRPr lang="ru-RU"/>
        </a:p>
      </dgm:t>
    </dgm:pt>
    <dgm:pt modelId="{EF85E05C-4F8E-4CBF-A5E5-903FDD9EA926}" type="pres">
      <dgm:prSet presAssocID="{753C4D7C-A0C5-4ED4-B8E2-09B7BC6A46DF}" presName="descendantText" presStyleLbl="alignAccFollowNode1" presStyleIdx="2" presStyleCnt="3" custLinFactNeighborX="-313" custLinFactNeighborY="5540">
        <dgm:presLayoutVars>
          <dgm:bulletEnabled val="1"/>
        </dgm:presLayoutVars>
      </dgm:prSet>
      <dgm:spPr/>
      <dgm:t>
        <a:bodyPr/>
        <a:lstStyle/>
        <a:p>
          <a:endParaRPr lang="ru-RU"/>
        </a:p>
      </dgm:t>
    </dgm:pt>
    <dgm:pt modelId="{F3F049E3-DFA2-4458-9B85-EDADCCBBED06}" type="pres">
      <dgm:prSet presAssocID="{677F7892-4DFC-42FD-9150-AD24800EDA9E}" presName="sp" presStyleCnt="0"/>
      <dgm:spPr/>
    </dgm:pt>
    <dgm:pt modelId="{79BD46DB-6813-4CE3-8FEF-11D06B7A4C2F}" type="pres">
      <dgm:prSet presAssocID="{B74D72D2-282B-4A6C-986D-EEF6C3A65DF2}" presName="linNode" presStyleCnt="0"/>
      <dgm:spPr/>
    </dgm:pt>
    <dgm:pt modelId="{9F6FF395-B308-4641-94D9-C0BF526B07E1}" type="pres">
      <dgm:prSet presAssocID="{B74D72D2-282B-4A6C-986D-EEF6C3A65DF2}" presName="parentText" presStyleLbl="node1" presStyleIdx="3" presStyleCnt="7">
        <dgm:presLayoutVars>
          <dgm:chMax val="1"/>
          <dgm:bulletEnabled val="1"/>
        </dgm:presLayoutVars>
      </dgm:prSet>
      <dgm:spPr/>
      <dgm:t>
        <a:bodyPr/>
        <a:lstStyle/>
        <a:p>
          <a:endParaRPr lang="ru-RU"/>
        </a:p>
      </dgm:t>
    </dgm:pt>
    <dgm:pt modelId="{E0F74F67-0672-4BBE-A54B-04D3F260E1E6}" type="pres">
      <dgm:prSet presAssocID="{74B88274-B47C-4C3F-B9CC-3BFF70A5A8C5}" presName="sp" presStyleCnt="0"/>
      <dgm:spPr/>
    </dgm:pt>
    <dgm:pt modelId="{1BDD15C8-0694-4B8F-8506-ACC00F3F5BA5}" type="pres">
      <dgm:prSet presAssocID="{D26833D9-9750-4540-8FBB-63B05909EADC}" presName="linNode" presStyleCnt="0"/>
      <dgm:spPr/>
    </dgm:pt>
    <dgm:pt modelId="{2173DE5A-451B-43A2-9987-9AE89AEE31AD}" type="pres">
      <dgm:prSet presAssocID="{D26833D9-9750-4540-8FBB-63B05909EADC}" presName="parentText" presStyleLbl="node1" presStyleIdx="4" presStyleCnt="7">
        <dgm:presLayoutVars>
          <dgm:chMax val="1"/>
          <dgm:bulletEnabled val="1"/>
        </dgm:presLayoutVars>
      </dgm:prSet>
      <dgm:spPr/>
      <dgm:t>
        <a:bodyPr/>
        <a:lstStyle/>
        <a:p>
          <a:endParaRPr lang="ru-RU"/>
        </a:p>
      </dgm:t>
    </dgm:pt>
    <dgm:pt modelId="{686AFAE7-2AF1-412C-93C3-0751235FC29B}" type="pres">
      <dgm:prSet presAssocID="{313444B5-BE74-4C80-B198-75CFCB66BA8A}" presName="sp" presStyleCnt="0"/>
      <dgm:spPr/>
    </dgm:pt>
    <dgm:pt modelId="{34BD0B5C-C1C1-444F-8F30-0BA39C71FFE7}" type="pres">
      <dgm:prSet presAssocID="{2A590F39-31C0-4ECA-BC0F-933AEA828792}" presName="linNode" presStyleCnt="0"/>
      <dgm:spPr/>
    </dgm:pt>
    <dgm:pt modelId="{431A581B-B770-4704-96F9-F74BDBE03CE5}" type="pres">
      <dgm:prSet presAssocID="{2A590F39-31C0-4ECA-BC0F-933AEA828792}" presName="parentText" presStyleLbl="node1" presStyleIdx="5" presStyleCnt="7">
        <dgm:presLayoutVars>
          <dgm:chMax val="1"/>
          <dgm:bulletEnabled val="1"/>
        </dgm:presLayoutVars>
      </dgm:prSet>
      <dgm:spPr/>
      <dgm:t>
        <a:bodyPr/>
        <a:lstStyle/>
        <a:p>
          <a:endParaRPr lang="ru-RU"/>
        </a:p>
      </dgm:t>
    </dgm:pt>
    <dgm:pt modelId="{B2916E25-D65D-4FDC-ADF6-C614C0AE3EB5}" type="pres">
      <dgm:prSet presAssocID="{76C33E19-F3CF-4116-9214-CE5578C3C053}" presName="sp" presStyleCnt="0"/>
      <dgm:spPr/>
    </dgm:pt>
    <dgm:pt modelId="{533A68F3-90D3-4F2F-A891-891A10DC2D4F}" type="pres">
      <dgm:prSet presAssocID="{E07DF358-8848-4F71-85C6-E2FDE8EC15AA}" presName="linNode" presStyleCnt="0"/>
      <dgm:spPr/>
    </dgm:pt>
    <dgm:pt modelId="{A1F2541D-FB71-4C04-83B0-DEB220742CD3}" type="pres">
      <dgm:prSet presAssocID="{E07DF358-8848-4F71-85C6-E2FDE8EC15AA}" presName="parentText" presStyleLbl="node1" presStyleIdx="6" presStyleCnt="7">
        <dgm:presLayoutVars>
          <dgm:chMax val="1"/>
          <dgm:bulletEnabled val="1"/>
        </dgm:presLayoutVars>
      </dgm:prSet>
      <dgm:spPr/>
      <dgm:t>
        <a:bodyPr/>
        <a:lstStyle/>
        <a:p>
          <a:endParaRPr lang="ru-RU"/>
        </a:p>
      </dgm:t>
    </dgm:pt>
  </dgm:ptLst>
  <dgm:cxnLst>
    <dgm:cxn modelId="{3F016871-387F-4762-A5E0-5E6EBCF046E5}" type="presOf" srcId="{2A590F39-31C0-4ECA-BC0F-933AEA828792}" destId="{431A581B-B770-4704-96F9-F74BDBE03CE5}" srcOrd="0" destOrd="0" presId="urn:microsoft.com/office/officeart/2005/8/layout/vList5"/>
    <dgm:cxn modelId="{065AF1AF-FDAA-4E5A-ADA9-56A899C42C0F}" type="presOf" srcId="{E07DF358-8848-4F71-85C6-E2FDE8EC15AA}" destId="{A1F2541D-FB71-4C04-83B0-DEB220742CD3}" srcOrd="0" destOrd="0" presId="urn:microsoft.com/office/officeart/2005/8/layout/vList5"/>
    <dgm:cxn modelId="{E9328EC1-7124-4344-AFF9-7E4ADFC1B52C}" srcId="{50E189F8-D2DE-4E3A-AA14-5C84A4536B4C}" destId="{3D6A0706-BDE4-42CB-AA51-C7ECF6D8466A}" srcOrd="1" destOrd="0" parTransId="{2289510C-5313-4FB7-B04B-A34193C04527}" sibTransId="{8664A243-1666-4EFF-AA81-54768568682B}"/>
    <dgm:cxn modelId="{BC37D708-C7E7-464D-B705-46878A10D10B}" srcId="{50E189F8-D2DE-4E3A-AA14-5C84A4536B4C}" destId="{D26833D9-9750-4540-8FBB-63B05909EADC}" srcOrd="4" destOrd="0" parTransId="{D4E133AF-4B6D-4B8F-91AA-DFE007C1C23A}" sibTransId="{313444B5-BE74-4C80-B198-75CFCB66BA8A}"/>
    <dgm:cxn modelId="{738085EF-7B6B-4A04-A343-BC9586071105}" type="presOf" srcId="{50E189F8-D2DE-4E3A-AA14-5C84A4536B4C}" destId="{25FDEDA3-FDE2-488F-957B-39C56AAFE56E}" srcOrd="0" destOrd="0" presId="urn:microsoft.com/office/officeart/2005/8/layout/vList5"/>
    <dgm:cxn modelId="{DC128820-883A-47CD-8885-1A5ADD4F5470}" srcId="{50E189F8-D2DE-4E3A-AA14-5C84A4536B4C}" destId="{2A590F39-31C0-4ECA-BC0F-933AEA828792}" srcOrd="5" destOrd="0" parTransId="{97EA6EAC-A5B6-4283-887C-BC81E00AFC78}" sibTransId="{76C33E19-F3CF-4116-9214-CE5578C3C053}"/>
    <dgm:cxn modelId="{A2152F32-043C-4482-B797-6C6DDA8CBC93}" srcId="{50E189F8-D2DE-4E3A-AA14-5C84A4536B4C}" destId="{B47A03A1-F643-4DF3-A8EA-217C8E375305}" srcOrd="0" destOrd="0" parTransId="{50FC0918-7FBC-46FE-8EA4-055AAEF3F60C}" sibTransId="{18B32CD6-A382-44A1-B72D-22F1233527A0}"/>
    <dgm:cxn modelId="{1F00C962-C4F7-46D1-A285-E875744D84EF}" type="presOf" srcId="{3D6A0706-BDE4-42CB-AA51-C7ECF6D8466A}" destId="{17EEBD86-0DA6-41C7-9111-6EF6A38D5997}" srcOrd="0" destOrd="0" presId="urn:microsoft.com/office/officeart/2005/8/layout/vList5"/>
    <dgm:cxn modelId="{09BB0057-B502-493E-B211-801FE849A0B0}" type="presOf" srcId="{435A73D9-5B5A-45A7-BF4E-96B068AC2956}" destId="{477012F3-A130-4B9F-A359-2FC934B51664}" srcOrd="0" destOrd="0" presId="urn:microsoft.com/office/officeart/2005/8/layout/vList5"/>
    <dgm:cxn modelId="{55EDFCF7-D013-47D0-B075-D3466E35E267}" type="presOf" srcId="{386DC7A2-06E3-4358-B733-613994F01F42}" destId="{EF85E05C-4F8E-4CBF-A5E5-903FDD9EA926}" srcOrd="0" destOrd="0" presId="urn:microsoft.com/office/officeart/2005/8/layout/vList5"/>
    <dgm:cxn modelId="{38B1DD6D-B552-4C61-BA75-BA93158C2C39}" type="presOf" srcId="{D26833D9-9750-4540-8FBB-63B05909EADC}" destId="{2173DE5A-451B-43A2-9987-9AE89AEE31AD}" srcOrd="0" destOrd="0" presId="urn:microsoft.com/office/officeart/2005/8/layout/vList5"/>
    <dgm:cxn modelId="{1B56F9DD-DC82-4FD4-884F-B271A42CC49B}" srcId="{B47A03A1-F643-4DF3-A8EA-217C8E375305}" destId="{435A73D9-5B5A-45A7-BF4E-96B068AC2956}" srcOrd="0" destOrd="0" parTransId="{246365E3-FB16-4F03-B358-12FEC33CE821}" sibTransId="{74879A1D-2521-47CB-8CA0-F9C41D1F227E}"/>
    <dgm:cxn modelId="{36F7CD8A-0B1B-4E22-B6C5-5E41A6A2AB11}" srcId="{753C4D7C-A0C5-4ED4-B8E2-09B7BC6A46DF}" destId="{386DC7A2-06E3-4358-B733-613994F01F42}" srcOrd="0" destOrd="0" parTransId="{99C99985-4848-404A-BF3E-F380E82A016C}" sibTransId="{20DAE41B-FBD5-42B1-A94F-57EBE3E5CA22}"/>
    <dgm:cxn modelId="{2205C682-6E68-4856-B19C-65FA321D082C}" srcId="{50E189F8-D2DE-4E3A-AA14-5C84A4536B4C}" destId="{753C4D7C-A0C5-4ED4-B8E2-09B7BC6A46DF}" srcOrd="2" destOrd="0" parTransId="{572B4352-4453-4C28-AC99-6828A6256E96}" sibTransId="{677F7892-4DFC-42FD-9150-AD24800EDA9E}"/>
    <dgm:cxn modelId="{81911E52-DB33-4FB7-8EFA-88E510370F53}" type="presOf" srcId="{EE2A5FDC-42E0-4022-B6A6-8546AE28E7E4}" destId="{DABED37A-C874-4731-B414-45CA41713FE8}" srcOrd="0" destOrd="0" presId="urn:microsoft.com/office/officeart/2005/8/layout/vList5"/>
    <dgm:cxn modelId="{3DAFE119-5445-425A-AD57-C8EDFE6315F5}" srcId="{50E189F8-D2DE-4E3A-AA14-5C84A4536B4C}" destId="{B74D72D2-282B-4A6C-986D-EEF6C3A65DF2}" srcOrd="3" destOrd="0" parTransId="{B0D7D34D-E091-41A7-B031-B6B31D4FD101}" sibTransId="{74B88274-B47C-4C3F-B9CC-3BFF70A5A8C5}"/>
    <dgm:cxn modelId="{F5E23E72-A33B-447D-8A13-861405E4DDC8}" type="presOf" srcId="{B47A03A1-F643-4DF3-A8EA-217C8E375305}" destId="{907EBDBB-EB1E-4E2A-8F72-2404DA15E949}" srcOrd="0" destOrd="0" presId="urn:microsoft.com/office/officeart/2005/8/layout/vList5"/>
    <dgm:cxn modelId="{CA80B4F4-6B5E-416B-9903-06CEE4B16818}" srcId="{3D6A0706-BDE4-42CB-AA51-C7ECF6D8466A}" destId="{EE2A5FDC-42E0-4022-B6A6-8546AE28E7E4}" srcOrd="0" destOrd="0" parTransId="{964140E0-F62B-4600-9E0E-9C9B036EBE15}" sibTransId="{AF98FA64-1194-4A6A-8507-52B24E49C016}"/>
    <dgm:cxn modelId="{C71CAAE6-1EB7-466F-940F-51DA6AAD0F5D}" srcId="{50E189F8-D2DE-4E3A-AA14-5C84A4536B4C}" destId="{E07DF358-8848-4F71-85C6-E2FDE8EC15AA}" srcOrd="6" destOrd="0" parTransId="{660694A8-8226-446F-AFCB-D35203D13D6C}" sibTransId="{BCA7B0E5-1FA1-4F2B-96F5-929AAF28D24B}"/>
    <dgm:cxn modelId="{C4DEB69E-24F8-4730-841A-84B36778AB80}" type="presOf" srcId="{B74D72D2-282B-4A6C-986D-EEF6C3A65DF2}" destId="{9F6FF395-B308-4641-94D9-C0BF526B07E1}" srcOrd="0" destOrd="0" presId="urn:microsoft.com/office/officeart/2005/8/layout/vList5"/>
    <dgm:cxn modelId="{1896023A-AC1F-47FC-81AB-4C170327E0EB}" type="presOf" srcId="{753C4D7C-A0C5-4ED4-B8E2-09B7BC6A46DF}" destId="{197BCE7D-4F10-4F21-916D-31A00D5DB466}" srcOrd="0" destOrd="0" presId="urn:microsoft.com/office/officeart/2005/8/layout/vList5"/>
    <dgm:cxn modelId="{05CAB8A4-9E2F-4E6D-84E9-C9545D29715B}" type="presParOf" srcId="{25FDEDA3-FDE2-488F-957B-39C56AAFE56E}" destId="{F11A0909-607A-4764-BDB9-08C8AA7D46C2}" srcOrd="0" destOrd="0" presId="urn:microsoft.com/office/officeart/2005/8/layout/vList5"/>
    <dgm:cxn modelId="{3FEA4E02-389F-49C8-81A7-F18B67FF0E57}" type="presParOf" srcId="{F11A0909-607A-4764-BDB9-08C8AA7D46C2}" destId="{907EBDBB-EB1E-4E2A-8F72-2404DA15E949}" srcOrd="0" destOrd="0" presId="urn:microsoft.com/office/officeart/2005/8/layout/vList5"/>
    <dgm:cxn modelId="{096EFDB0-341E-4982-BA74-86C3EB477809}" type="presParOf" srcId="{F11A0909-607A-4764-BDB9-08C8AA7D46C2}" destId="{477012F3-A130-4B9F-A359-2FC934B51664}" srcOrd="1" destOrd="0" presId="urn:microsoft.com/office/officeart/2005/8/layout/vList5"/>
    <dgm:cxn modelId="{75D0AB8B-F4E9-49C4-92D2-2178610EEC8D}" type="presParOf" srcId="{25FDEDA3-FDE2-488F-957B-39C56AAFE56E}" destId="{0D157E15-5A4E-4559-A2FB-29511353E872}" srcOrd="1" destOrd="0" presId="urn:microsoft.com/office/officeart/2005/8/layout/vList5"/>
    <dgm:cxn modelId="{72F0D3F0-5A50-4262-9C94-BCB90FCD1709}" type="presParOf" srcId="{25FDEDA3-FDE2-488F-957B-39C56AAFE56E}" destId="{AE20289A-0346-43E8-A5CA-37116E40CA6F}" srcOrd="2" destOrd="0" presId="urn:microsoft.com/office/officeart/2005/8/layout/vList5"/>
    <dgm:cxn modelId="{2EEBE24F-CC1F-4D92-B011-4C60FFA40C7C}" type="presParOf" srcId="{AE20289A-0346-43E8-A5CA-37116E40CA6F}" destId="{17EEBD86-0DA6-41C7-9111-6EF6A38D5997}" srcOrd="0" destOrd="0" presId="urn:microsoft.com/office/officeart/2005/8/layout/vList5"/>
    <dgm:cxn modelId="{22EB9353-D026-4726-976A-6DCAE05A6533}" type="presParOf" srcId="{AE20289A-0346-43E8-A5CA-37116E40CA6F}" destId="{DABED37A-C874-4731-B414-45CA41713FE8}" srcOrd="1" destOrd="0" presId="urn:microsoft.com/office/officeart/2005/8/layout/vList5"/>
    <dgm:cxn modelId="{555669EC-1D66-404D-9BFB-02D426F40F77}" type="presParOf" srcId="{25FDEDA3-FDE2-488F-957B-39C56AAFE56E}" destId="{D4347E4A-A851-48FF-B3AD-2069E01F4135}" srcOrd="3" destOrd="0" presId="urn:microsoft.com/office/officeart/2005/8/layout/vList5"/>
    <dgm:cxn modelId="{22F6A7E6-4DD5-43A3-8652-EE2A9A0F942D}" type="presParOf" srcId="{25FDEDA3-FDE2-488F-957B-39C56AAFE56E}" destId="{9E0F92E3-88A8-4879-9214-141ADCFE0794}" srcOrd="4" destOrd="0" presId="urn:microsoft.com/office/officeart/2005/8/layout/vList5"/>
    <dgm:cxn modelId="{FA712EFA-DA7B-48D4-8074-1E68063E6670}" type="presParOf" srcId="{9E0F92E3-88A8-4879-9214-141ADCFE0794}" destId="{197BCE7D-4F10-4F21-916D-31A00D5DB466}" srcOrd="0" destOrd="0" presId="urn:microsoft.com/office/officeart/2005/8/layout/vList5"/>
    <dgm:cxn modelId="{27404AC4-5CD2-47C3-99F9-D37C0556A0DC}" type="presParOf" srcId="{9E0F92E3-88A8-4879-9214-141ADCFE0794}" destId="{EF85E05C-4F8E-4CBF-A5E5-903FDD9EA926}" srcOrd="1" destOrd="0" presId="urn:microsoft.com/office/officeart/2005/8/layout/vList5"/>
    <dgm:cxn modelId="{EDE4B010-3148-49F8-A984-A37893C210A7}" type="presParOf" srcId="{25FDEDA3-FDE2-488F-957B-39C56AAFE56E}" destId="{F3F049E3-DFA2-4458-9B85-EDADCCBBED06}" srcOrd="5" destOrd="0" presId="urn:microsoft.com/office/officeart/2005/8/layout/vList5"/>
    <dgm:cxn modelId="{477455A9-E838-41CE-8624-CA147AE4885F}" type="presParOf" srcId="{25FDEDA3-FDE2-488F-957B-39C56AAFE56E}" destId="{79BD46DB-6813-4CE3-8FEF-11D06B7A4C2F}" srcOrd="6" destOrd="0" presId="urn:microsoft.com/office/officeart/2005/8/layout/vList5"/>
    <dgm:cxn modelId="{155F6AFA-7BF3-43A0-9B72-A34F3DB9654E}" type="presParOf" srcId="{79BD46DB-6813-4CE3-8FEF-11D06B7A4C2F}" destId="{9F6FF395-B308-4641-94D9-C0BF526B07E1}" srcOrd="0" destOrd="0" presId="urn:microsoft.com/office/officeart/2005/8/layout/vList5"/>
    <dgm:cxn modelId="{07B43C37-DAFA-471B-B6B9-42EEA4216F00}" type="presParOf" srcId="{25FDEDA3-FDE2-488F-957B-39C56AAFE56E}" destId="{E0F74F67-0672-4BBE-A54B-04D3F260E1E6}" srcOrd="7" destOrd="0" presId="urn:microsoft.com/office/officeart/2005/8/layout/vList5"/>
    <dgm:cxn modelId="{17569826-A383-479D-951A-E96AC8E5A1E9}" type="presParOf" srcId="{25FDEDA3-FDE2-488F-957B-39C56AAFE56E}" destId="{1BDD15C8-0694-4B8F-8506-ACC00F3F5BA5}" srcOrd="8" destOrd="0" presId="urn:microsoft.com/office/officeart/2005/8/layout/vList5"/>
    <dgm:cxn modelId="{27B23784-1CA4-4EC9-B212-EF0F16229CED}" type="presParOf" srcId="{1BDD15C8-0694-4B8F-8506-ACC00F3F5BA5}" destId="{2173DE5A-451B-43A2-9987-9AE89AEE31AD}" srcOrd="0" destOrd="0" presId="urn:microsoft.com/office/officeart/2005/8/layout/vList5"/>
    <dgm:cxn modelId="{5D9BEE2B-2A0A-4304-BA7F-DAC9D1A8BFA4}" type="presParOf" srcId="{25FDEDA3-FDE2-488F-957B-39C56AAFE56E}" destId="{686AFAE7-2AF1-412C-93C3-0751235FC29B}" srcOrd="9" destOrd="0" presId="urn:microsoft.com/office/officeart/2005/8/layout/vList5"/>
    <dgm:cxn modelId="{9AEDD09E-16ED-46CD-B879-5646C526C196}" type="presParOf" srcId="{25FDEDA3-FDE2-488F-957B-39C56AAFE56E}" destId="{34BD0B5C-C1C1-444F-8F30-0BA39C71FFE7}" srcOrd="10" destOrd="0" presId="urn:microsoft.com/office/officeart/2005/8/layout/vList5"/>
    <dgm:cxn modelId="{A9F550E9-B145-445B-837C-33F86AE75F04}" type="presParOf" srcId="{34BD0B5C-C1C1-444F-8F30-0BA39C71FFE7}" destId="{431A581B-B770-4704-96F9-F74BDBE03CE5}" srcOrd="0" destOrd="0" presId="urn:microsoft.com/office/officeart/2005/8/layout/vList5"/>
    <dgm:cxn modelId="{7D252AE4-69A1-45DD-AEA6-E12B3D5904D6}" type="presParOf" srcId="{25FDEDA3-FDE2-488F-957B-39C56AAFE56E}" destId="{B2916E25-D65D-4FDC-ADF6-C614C0AE3EB5}" srcOrd="11" destOrd="0" presId="urn:microsoft.com/office/officeart/2005/8/layout/vList5"/>
    <dgm:cxn modelId="{B787CD44-AC75-4CEA-817C-6C60B1BCA30E}" type="presParOf" srcId="{25FDEDA3-FDE2-488F-957B-39C56AAFE56E}" destId="{533A68F3-90D3-4F2F-A891-891A10DC2D4F}" srcOrd="12" destOrd="0" presId="urn:microsoft.com/office/officeart/2005/8/layout/vList5"/>
    <dgm:cxn modelId="{161552BD-58F6-4ED6-BC04-69043954C39B}" type="presParOf" srcId="{533A68F3-90D3-4F2F-A891-891A10DC2D4F}" destId="{A1F2541D-FB71-4C04-83B0-DEB220742CD3}"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67A6A5E-CFBA-4916-8167-6DBCF278F309}" type="doc">
      <dgm:prSet loTypeId="urn:microsoft.com/office/officeart/2005/8/layout/hierarchy1" loCatId="hierarchy" qsTypeId="urn:microsoft.com/office/officeart/2005/8/quickstyle/simple5" qsCatId="simple" csTypeId="urn:microsoft.com/office/officeart/2005/8/colors/colorful2" csCatId="colorful" phldr="1"/>
      <dgm:spPr/>
      <dgm:t>
        <a:bodyPr/>
        <a:lstStyle/>
        <a:p>
          <a:endParaRPr lang="ru-RU"/>
        </a:p>
      </dgm:t>
    </dgm:pt>
    <dgm:pt modelId="{EC1EF4D4-4C00-4BF9-8601-9C3FF22010A4}">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sz="2400" dirty="0" smtClean="0">
              <a:latin typeface="Times New Roman" pitchFamily="18" charset="0"/>
              <a:cs typeface="Times New Roman" pitchFamily="18" charset="0"/>
            </a:rPr>
            <a:t>2 </a:t>
          </a:r>
          <a:r>
            <a:rPr lang="ru-RU" sz="2400" dirty="0" err="1" smtClean="0">
              <a:latin typeface="Times New Roman" pitchFamily="18" charset="0"/>
              <a:cs typeface="Times New Roman" pitchFamily="18" charset="0"/>
            </a:rPr>
            <a:t>стратегії</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процесу</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змін</a:t>
          </a:r>
          <a:endParaRPr lang="ru-RU" sz="2400" dirty="0" smtClean="0">
            <a:latin typeface="Times New Roman" pitchFamily="18" charset="0"/>
            <a:cs typeface="Times New Roman" pitchFamily="18" charset="0"/>
          </a:endParaRPr>
        </a:p>
        <a:p>
          <a:pPr defTabSz="2044700">
            <a:lnSpc>
              <a:spcPct val="90000"/>
            </a:lnSpc>
            <a:spcBef>
              <a:spcPct val="0"/>
            </a:spcBef>
            <a:spcAft>
              <a:spcPct val="35000"/>
            </a:spcAft>
          </a:pPr>
          <a:endParaRPr lang="ru-RU" sz="1200" dirty="0"/>
        </a:p>
      </dgm:t>
    </dgm:pt>
    <dgm:pt modelId="{0A37E67E-108E-4128-A07F-6CC8EA5C2951}" type="parTrans" cxnId="{8EB38D31-AE46-446F-8287-B1440E396C64}">
      <dgm:prSet/>
      <dgm:spPr/>
      <dgm:t>
        <a:bodyPr/>
        <a:lstStyle/>
        <a:p>
          <a:endParaRPr lang="ru-RU"/>
        </a:p>
      </dgm:t>
    </dgm:pt>
    <dgm:pt modelId="{9D9EB498-96CA-4B64-AB47-A04E2A7E60EB}" type="sibTrans" cxnId="{8EB38D31-AE46-446F-8287-B1440E396C64}">
      <dgm:prSet/>
      <dgm:spPr/>
      <dgm:t>
        <a:bodyPr/>
        <a:lstStyle/>
        <a:p>
          <a:endParaRPr lang="ru-RU"/>
        </a:p>
      </dgm:t>
    </dgm:pt>
    <dgm:pt modelId="{E5529770-71FF-48BA-8E6F-59E723AF9410}">
      <dgm:prSet phldrT="[Текст]" custT="1"/>
      <dgm:spPr/>
      <dgm:t>
        <a:bodyPr/>
        <a:lstStyle/>
        <a:p>
          <a:r>
            <a:rPr lang="ru-RU" sz="1600" b="1" dirty="0" err="1" smtClean="0">
              <a:latin typeface="Times New Roman" pitchFamily="18" charset="0"/>
              <a:cs typeface="Times New Roman" pitchFamily="18" charset="0"/>
            </a:rPr>
            <a:t>Теорія</a:t>
          </a:r>
          <a:r>
            <a:rPr lang="ru-RU" sz="1600" b="1" dirty="0" smtClean="0">
              <a:latin typeface="Times New Roman" pitchFamily="18" charset="0"/>
              <a:cs typeface="Times New Roman" pitchFamily="18" charset="0"/>
            </a:rPr>
            <a:t> Е</a:t>
          </a:r>
        </a:p>
        <a:p>
          <a:pPr marL="109728" indent="0">
            <a:buNone/>
          </a:pPr>
          <a:r>
            <a:rPr lang="ru-RU" sz="1600" b="0" dirty="0" err="1" smtClean="0">
              <a:latin typeface="Times New Roman" pitchFamily="18" charset="0"/>
              <a:cs typeface="Times New Roman" pitchFamily="18" charset="0"/>
            </a:rPr>
            <a:t>Фінансові</a:t>
          </a:r>
          <a:r>
            <a:rPr lang="ru-RU" sz="1600" b="0" dirty="0" smtClean="0">
              <a:latin typeface="Times New Roman" pitchFamily="18" charset="0"/>
              <a:cs typeface="Times New Roman" pitchFamily="18" charset="0"/>
            </a:rPr>
            <a:t> </a:t>
          </a:r>
          <a:r>
            <a:rPr lang="ru-RU" sz="1600" b="0" dirty="0" err="1" smtClean="0">
              <a:latin typeface="Times New Roman" pitchFamily="18" charset="0"/>
              <a:cs typeface="Times New Roman" pitchFamily="18" charset="0"/>
            </a:rPr>
            <a:t>цілі</a:t>
          </a:r>
          <a:r>
            <a:rPr lang="ru-RU" sz="1600" b="0" dirty="0" smtClean="0">
              <a:latin typeface="Times New Roman" pitchFamily="18" charset="0"/>
              <a:cs typeface="Times New Roman" pitchFamily="18" charset="0"/>
            </a:rPr>
            <a:t>, </a:t>
          </a:r>
          <a:r>
            <a:rPr lang="ru-RU" sz="1600" b="0" dirty="0" err="1" smtClean="0">
              <a:latin typeface="Times New Roman" pitchFamily="18" charset="0"/>
              <a:cs typeface="Times New Roman" pitchFamily="18" charset="0"/>
            </a:rPr>
            <a:t>орієнтир</a:t>
          </a:r>
          <a:r>
            <a:rPr lang="ru-RU" sz="1600" b="0" dirty="0" smtClean="0">
              <a:latin typeface="Times New Roman" pitchFamily="18" charset="0"/>
              <a:cs typeface="Times New Roman" pitchFamily="18" charset="0"/>
            </a:rPr>
            <a:t> на </a:t>
          </a:r>
          <a:r>
            <a:rPr lang="ru-RU" sz="1600" b="0" dirty="0" err="1" smtClean="0">
              <a:latin typeface="Times New Roman" pitchFamily="18" charset="0"/>
              <a:cs typeface="Times New Roman" pitchFamily="18" charset="0"/>
            </a:rPr>
            <a:t>їх</a:t>
          </a:r>
          <a:r>
            <a:rPr lang="ru-RU" sz="1600" b="0" dirty="0" smtClean="0">
              <a:latin typeface="Times New Roman" pitchFamily="18" charset="0"/>
              <a:cs typeface="Times New Roman" pitchFamily="18" charset="0"/>
            </a:rPr>
            <a:t> </a:t>
          </a:r>
          <a:r>
            <a:rPr lang="ru-RU" sz="1600" b="0" dirty="0" err="1" smtClean="0">
              <a:latin typeface="Times New Roman" pitchFamily="18" charset="0"/>
              <a:cs typeface="Times New Roman" pitchFamily="18" charset="0"/>
            </a:rPr>
            <a:t>ефективне</a:t>
          </a:r>
          <a:r>
            <a:rPr lang="ru-RU" sz="1600" b="0" dirty="0" smtClean="0">
              <a:latin typeface="Times New Roman" pitchFamily="18" charset="0"/>
              <a:cs typeface="Times New Roman" pitchFamily="18" charset="0"/>
            </a:rPr>
            <a:t> </a:t>
          </a:r>
          <a:r>
            <a:rPr lang="ru-RU" sz="1600" b="0" dirty="0" err="1" smtClean="0">
              <a:latin typeface="Times New Roman" pitchFamily="18" charset="0"/>
              <a:cs typeface="Times New Roman" pitchFamily="18" charset="0"/>
            </a:rPr>
            <a:t>досягнення</a:t>
          </a:r>
          <a:r>
            <a:rPr lang="ru-RU" sz="1600" b="0" dirty="0" smtClean="0">
              <a:latin typeface="Times New Roman" pitchFamily="18" charset="0"/>
              <a:cs typeface="Times New Roman" pitchFamily="18" charset="0"/>
            </a:rPr>
            <a:t>, </a:t>
          </a:r>
          <a:r>
            <a:rPr lang="ru-RU" sz="1600" b="0" dirty="0" err="1" smtClean="0">
              <a:latin typeface="Times New Roman" pitchFamily="18" charset="0"/>
              <a:cs typeface="Times New Roman" pitchFamily="18" charset="0"/>
            </a:rPr>
            <a:t>тиск</a:t>
          </a:r>
          <a:r>
            <a:rPr lang="ru-RU" sz="1600" b="0" dirty="0" smtClean="0">
              <a:latin typeface="Times New Roman" pitchFamily="18" charset="0"/>
              <a:cs typeface="Times New Roman" pitchFamily="18" charset="0"/>
            </a:rPr>
            <a:t> </a:t>
          </a:r>
          <a:r>
            <a:rPr lang="ru-RU" sz="1600" b="0" dirty="0" err="1" smtClean="0">
              <a:latin typeface="Times New Roman" pitchFamily="18" charset="0"/>
              <a:cs typeface="Times New Roman" pitchFamily="18" charset="0"/>
            </a:rPr>
            <a:t>акціонерів</a:t>
          </a:r>
          <a:r>
            <a:rPr lang="ru-RU" sz="1600" b="0" dirty="0" smtClean="0">
              <a:latin typeface="Times New Roman" pitchFamily="18" charset="0"/>
              <a:cs typeface="Times New Roman" pitchFamily="18" charset="0"/>
            </a:rPr>
            <a:t> </a:t>
          </a:r>
          <a:r>
            <a:rPr lang="ru-RU" sz="1600" b="0" dirty="0" err="1" smtClean="0">
              <a:latin typeface="Times New Roman" pitchFamily="18" charset="0"/>
              <a:cs typeface="Times New Roman" pitchFamily="18" charset="0"/>
            </a:rPr>
            <a:t>компанії</a:t>
          </a:r>
          <a:endParaRPr lang="ru-RU" sz="1200" b="0" dirty="0"/>
        </a:p>
      </dgm:t>
    </dgm:pt>
    <dgm:pt modelId="{43BA1D5E-ED6C-4BD6-97FD-0A5BB2E6083A}" type="parTrans" cxnId="{52DE49AB-EE79-4508-A1E2-F80931E4B9D3}">
      <dgm:prSet/>
      <dgm:spPr/>
      <dgm:t>
        <a:bodyPr/>
        <a:lstStyle/>
        <a:p>
          <a:endParaRPr lang="ru-RU"/>
        </a:p>
      </dgm:t>
    </dgm:pt>
    <dgm:pt modelId="{16DC9E3F-6105-4F8F-B178-31194CB8E54D}" type="sibTrans" cxnId="{52DE49AB-EE79-4508-A1E2-F80931E4B9D3}">
      <dgm:prSet/>
      <dgm:spPr/>
      <dgm:t>
        <a:bodyPr/>
        <a:lstStyle/>
        <a:p>
          <a:endParaRPr lang="ru-RU"/>
        </a:p>
      </dgm:t>
    </dgm:pt>
    <dgm:pt modelId="{E6F91051-53F5-4780-927F-1FD985FD19D8}">
      <dgm:prSet phldrT="[Текст]" custT="1"/>
      <dgm:spPr/>
      <dgm:t>
        <a:bodyPr/>
        <a:lstStyle/>
        <a:p>
          <a:r>
            <a:rPr lang="ru-RU" sz="1600" b="1" dirty="0" err="1" smtClean="0">
              <a:latin typeface="Times New Roman" pitchFamily="18" charset="0"/>
              <a:cs typeface="Times New Roman" pitchFamily="18" charset="0"/>
            </a:rPr>
            <a:t>Теорія</a:t>
          </a:r>
          <a:r>
            <a:rPr lang="ru-RU" sz="1600" b="1" dirty="0" smtClean="0">
              <a:latin typeface="Times New Roman" pitchFamily="18" charset="0"/>
              <a:cs typeface="Times New Roman" pitchFamily="18" charset="0"/>
            </a:rPr>
            <a:t> О</a:t>
          </a:r>
        </a:p>
        <a:p>
          <a:r>
            <a:rPr lang="ru-RU" sz="1600" b="1" dirty="0" err="1" smtClean="0">
              <a:latin typeface="Times New Roman" pitchFamily="18" charset="0"/>
              <a:cs typeface="Times New Roman" pitchFamily="18" charset="0"/>
            </a:rPr>
            <a:t>Організація</a:t>
          </a:r>
          <a:r>
            <a:rPr lang="ru-RU" sz="1600" b="1" dirty="0" smtClean="0">
              <a:latin typeface="Times New Roman" pitchFamily="18" charset="0"/>
              <a:cs typeface="Times New Roman" pitchFamily="18" charset="0"/>
            </a:rPr>
            <a:t> – </a:t>
          </a:r>
          <a:r>
            <a:rPr lang="ru-RU" sz="1600" b="0" dirty="0" smtClean="0">
              <a:latin typeface="Times New Roman" pitchFamily="18" charset="0"/>
              <a:cs typeface="Times New Roman" pitchFamily="18" charset="0"/>
            </a:rPr>
            <a:t>система, </a:t>
          </a:r>
          <a:r>
            <a:rPr lang="ru-RU" sz="1600" b="0" dirty="0" err="1" smtClean="0">
              <a:latin typeface="Times New Roman" pitchFamily="18" charset="0"/>
              <a:cs typeface="Times New Roman" pitchFamily="18" charset="0"/>
            </a:rPr>
            <a:t>що</a:t>
          </a:r>
          <a:r>
            <a:rPr lang="ru-RU" sz="1600" b="1" dirty="0" smtClean="0">
              <a:latin typeface="Times New Roman" pitchFamily="18" charset="0"/>
              <a:cs typeface="Times New Roman" pitchFamily="18" charset="0"/>
            </a:rPr>
            <a:t> </a:t>
          </a:r>
          <a:r>
            <a:rPr lang="ru-RU" sz="1600" b="0" dirty="0" err="1" smtClean="0">
              <a:latin typeface="Times New Roman" pitchFamily="18" charset="0"/>
              <a:cs typeface="Times New Roman" pitchFamily="18" charset="0"/>
            </a:rPr>
            <a:t>саморозвивається</a:t>
          </a:r>
          <a:r>
            <a:rPr lang="ru-RU" sz="1600" b="0" dirty="0" smtClean="0">
              <a:latin typeface="Times New Roman" pitchFamily="18" charset="0"/>
              <a:cs typeface="Times New Roman" pitchFamily="18" charset="0"/>
            </a:rPr>
            <a:t>, </a:t>
          </a:r>
          <a:r>
            <a:rPr lang="ru-RU" sz="1600" b="0" dirty="0" err="1" smtClean="0">
              <a:latin typeface="Times New Roman" pitchFamily="18" charset="0"/>
              <a:cs typeface="Times New Roman" pitchFamily="18" charset="0"/>
            </a:rPr>
            <a:t>орієнтир</a:t>
          </a:r>
          <a:r>
            <a:rPr lang="ru-RU" sz="1600" b="0" dirty="0" smtClean="0">
              <a:latin typeface="Times New Roman" pitchFamily="18" charset="0"/>
              <a:cs typeface="Times New Roman" pitchFamily="18" charset="0"/>
            </a:rPr>
            <a:t> на </a:t>
          </a:r>
          <a:r>
            <a:rPr lang="ru-RU" sz="1600" b="0" dirty="0" err="1" smtClean="0">
              <a:latin typeface="Times New Roman" pitchFamily="18" charset="0"/>
              <a:cs typeface="Times New Roman" pitchFamily="18" charset="0"/>
            </a:rPr>
            <a:t>корпоративну</a:t>
          </a:r>
          <a:r>
            <a:rPr lang="ru-RU" sz="1600" b="0" dirty="0" smtClean="0">
              <a:latin typeface="Times New Roman" pitchFamily="18" charset="0"/>
              <a:cs typeface="Times New Roman" pitchFamily="18" charset="0"/>
            </a:rPr>
            <a:t> культуру, </a:t>
          </a:r>
          <a:r>
            <a:rPr lang="ru-RU" sz="1600" b="0" dirty="0" err="1" smtClean="0">
              <a:latin typeface="Times New Roman" pitchFamily="18" charset="0"/>
              <a:cs typeface="Times New Roman" pitchFamily="18" charset="0"/>
            </a:rPr>
            <a:t>цілі</a:t>
          </a:r>
          <a:r>
            <a:rPr lang="ru-RU" sz="1600" b="0" dirty="0" smtClean="0">
              <a:latin typeface="Times New Roman" pitchFamily="18" charset="0"/>
              <a:cs typeface="Times New Roman" pitchFamily="18" charset="0"/>
            </a:rPr>
            <a:t> і </a:t>
          </a:r>
          <a:r>
            <a:rPr lang="ru-RU" sz="1600" b="0" dirty="0" err="1" smtClean="0">
              <a:latin typeface="Times New Roman" pitchFamily="18" charset="0"/>
              <a:cs typeface="Times New Roman" pitchFamily="18" charset="0"/>
            </a:rPr>
            <a:t>мотиви</a:t>
          </a:r>
          <a:r>
            <a:rPr lang="ru-RU" sz="1600" b="0" dirty="0" smtClean="0">
              <a:latin typeface="Times New Roman" pitchFamily="18" charset="0"/>
              <a:cs typeface="Times New Roman" pitchFamily="18" charset="0"/>
            </a:rPr>
            <a:t> </a:t>
          </a:r>
          <a:r>
            <a:rPr lang="ru-RU" sz="1600" b="0" dirty="0" err="1" smtClean="0">
              <a:latin typeface="Times New Roman" pitchFamily="18" charset="0"/>
              <a:cs typeface="Times New Roman" pitchFamily="18" charset="0"/>
            </a:rPr>
            <a:t>співробітників</a:t>
          </a:r>
          <a:endParaRPr lang="ru-RU" sz="1600" b="0" dirty="0"/>
        </a:p>
      </dgm:t>
    </dgm:pt>
    <dgm:pt modelId="{DE8D25C0-C8DE-4826-8669-ACC66A4BFAAC}" type="parTrans" cxnId="{7D71FCD6-5765-421D-852C-1329A8D57B81}">
      <dgm:prSet/>
      <dgm:spPr/>
      <dgm:t>
        <a:bodyPr/>
        <a:lstStyle/>
        <a:p>
          <a:endParaRPr lang="ru-RU"/>
        </a:p>
      </dgm:t>
    </dgm:pt>
    <dgm:pt modelId="{6335676A-EA93-46CE-A9C0-0ED43DA8BE59}" type="sibTrans" cxnId="{7D71FCD6-5765-421D-852C-1329A8D57B81}">
      <dgm:prSet/>
      <dgm:spPr/>
      <dgm:t>
        <a:bodyPr/>
        <a:lstStyle/>
        <a:p>
          <a:endParaRPr lang="ru-RU"/>
        </a:p>
      </dgm:t>
    </dgm:pt>
    <dgm:pt modelId="{54893518-D830-4E21-B9EE-BD80DD708EF7}" type="pres">
      <dgm:prSet presAssocID="{067A6A5E-CFBA-4916-8167-6DBCF278F309}" presName="hierChild1" presStyleCnt="0">
        <dgm:presLayoutVars>
          <dgm:chPref val="1"/>
          <dgm:dir/>
          <dgm:animOne val="branch"/>
          <dgm:animLvl val="lvl"/>
          <dgm:resizeHandles/>
        </dgm:presLayoutVars>
      </dgm:prSet>
      <dgm:spPr/>
      <dgm:t>
        <a:bodyPr/>
        <a:lstStyle/>
        <a:p>
          <a:endParaRPr lang="ru-RU"/>
        </a:p>
      </dgm:t>
    </dgm:pt>
    <dgm:pt modelId="{91C00E5A-66AA-4F30-9AD5-675B114ADBFF}" type="pres">
      <dgm:prSet presAssocID="{EC1EF4D4-4C00-4BF9-8601-9C3FF22010A4}" presName="hierRoot1" presStyleCnt="0"/>
      <dgm:spPr/>
      <dgm:t>
        <a:bodyPr/>
        <a:lstStyle/>
        <a:p>
          <a:endParaRPr lang="ru-RU"/>
        </a:p>
      </dgm:t>
    </dgm:pt>
    <dgm:pt modelId="{971AC73A-DF68-406B-8224-25E746C1A6DD}" type="pres">
      <dgm:prSet presAssocID="{EC1EF4D4-4C00-4BF9-8601-9C3FF22010A4}" presName="composite" presStyleCnt="0"/>
      <dgm:spPr/>
      <dgm:t>
        <a:bodyPr/>
        <a:lstStyle/>
        <a:p>
          <a:endParaRPr lang="ru-RU"/>
        </a:p>
      </dgm:t>
    </dgm:pt>
    <dgm:pt modelId="{E1037EB5-4EE6-42BE-9A03-1BF1F1F01681}" type="pres">
      <dgm:prSet presAssocID="{EC1EF4D4-4C00-4BF9-8601-9C3FF22010A4}" presName="background" presStyleLbl="node0" presStyleIdx="0" presStyleCnt="1"/>
      <dgm:spPr/>
      <dgm:t>
        <a:bodyPr/>
        <a:lstStyle/>
        <a:p>
          <a:endParaRPr lang="ru-RU"/>
        </a:p>
      </dgm:t>
    </dgm:pt>
    <dgm:pt modelId="{3789CBB6-89F3-4116-9F7D-7741FAC73119}" type="pres">
      <dgm:prSet presAssocID="{EC1EF4D4-4C00-4BF9-8601-9C3FF22010A4}" presName="text" presStyleLbl="fgAcc0" presStyleIdx="0" presStyleCnt="1" custScaleX="208213" custScaleY="43191">
        <dgm:presLayoutVars>
          <dgm:chPref val="3"/>
        </dgm:presLayoutVars>
      </dgm:prSet>
      <dgm:spPr/>
      <dgm:t>
        <a:bodyPr/>
        <a:lstStyle/>
        <a:p>
          <a:endParaRPr lang="ru-RU"/>
        </a:p>
      </dgm:t>
    </dgm:pt>
    <dgm:pt modelId="{DD94AFFD-F591-4CB4-B3DE-4BA7E882E26A}" type="pres">
      <dgm:prSet presAssocID="{EC1EF4D4-4C00-4BF9-8601-9C3FF22010A4}" presName="hierChild2" presStyleCnt="0"/>
      <dgm:spPr/>
      <dgm:t>
        <a:bodyPr/>
        <a:lstStyle/>
        <a:p>
          <a:endParaRPr lang="ru-RU"/>
        </a:p>
      </dgm:t>
    </dgm:pt>
    <dgm:pt modelId="{581B4143-87F0-42BE-9EA0-61AD33E9BEBD}" type="pres">
      <dgm:prSet presAssocID="{43BA1D5E-ED6C-4BD6-97FD-0A5BB2E6083A}" presName="Name10" presStyleLbl="parChTrans1D2" presStyleIdx="0" presStyleCnt="2"/>
      <dgm:spPr/>
      <dgm:t>
        <a:bodyPr/>
        <a:lstStyle/>
        <a:p>
          <a:endParaRPr lang="ru-RU"/>
        </a:p>
      </dgm:t>
    </dgm:pt>
    <dgm:pt modelId="{B5773CBB-C3AF-4686-BB44-9208BFC578FC}" type="pres">
      <dgm:prSet presAssocID="{E5529770-71FF-48BA-8E6F-59E723AF9410}" presName="hierRoot2" presStyleCnt="0"/>
      <dgm:spPr/>
      <dgm:t>
        <a:bodyPr/>
        <a:lstStyle/>
        <a:p>
          <a:endParaRPr lang="ru-RU"/>
        </a:p>
      </dgm:t>
    </dgm:pt>
    <dgm:pt modelId="{CA224585-AC25-4097-B570-1DF8D8C93EFC}" type="pres">
      <dgm:prSet presAssocID="{E5529770-71FF-48BA-8E6F-59E723AF9410}" presName="composite2" presStyleCnt="0"/>
      <dgm:spPr/>
      <dgm:t>
        <a:bodyPr/>
        <a:lstStyle/>
        <a:p>
          <a:endParaRPr lang="ru-RU"/>
        </a:p>
      </dgm:t>
    </dgm:pt>
    <dgm:pt modelId="{81939CDD-E823-4039-AC42-07DBA754CD39}" type="pres">
      <dgm:prSet presAssocID="{E5529770-71FF-48BA-8E6F-59E723AF9410}" presName="background2" presStyleLbl="node2" presStyleIdx="0" presStyleCnt="2"/>
      <dgm:spPr/>
      <dgm:t>
        <a:bodyPr/>
        <a:lstStyle/>
        <a:p>
          <a:endParaRPr lang="ru-RU"/>
        </a:p>
      </dgm:t>
    </dgm:pt>
    <dgm:pt modelId="{0F873B99-5D93-4386-8B59-BF0DBD1D0BE1}" type="pres">
      <dgm:prSet presAssocID="{E5529770-71FF-48BA-8E6F-59E723AF9410}" presName="text2" presStyleLbl="fgAcc2" presStyleIdx="0" presStyleCnt="2">
        <dgm:presLayoutVars>
          <dgm:chPref val="3"/>
        </dgm:presLayoutVars>
      </dgm:prSet>
      <dgm:spPr/>
      <dgm:t>
        <a:bodyPr/>
        <a:lstStyle/>
        <a:p>
          <a:endParaRPr lang="ru-RU"/>
        </a:p>
      </dgm:t>
    </dgm:pt>
    <dgm:pt modelId="{21D4CCBC-7E69-477A-BFA5-D087AD55DE9C}" type="pres">
      <dgm:prSet presAssocID="{E5529770-71FF-48BA-8E6F-59E723AF9410}" presName="hierChild3" presStyleCnt="0"/>
      <dgm:spPr/>
      <dgm:t>
        <a:bodyPr/>
        <a:lstStyle/>
        <a:p>
          <a:endParaRPr lang="ru-RU"/>
        </a:p>
      </dgm:t>
    </dgm:pt>
    <dgm:pt modelId="{DAF0C1AF-0A7D-44F0-8F51-61758E9A4A5C}" type="pres">
      <dgm:prSet presAssocID="{DE8D25C0-C8DE-4826-8669-ACC66A4BFAAC}" presName="Name10" presStyleLbl="parChTrans1D2" presStyleIdx="1" presStyleCnt="2"/>
      <dgm:spPr/>
      <dgm:t>
        <a:bodyPr/>
        <a:lstStyle/>
        <a:p>
          <a:endParaRPr lang="ru-RU"/>
        </a:p>
      </dgm:t>
    </dgm:pt>
    <dgm:pt modelId="{3F21C427-8E45-4FDF-A057-B5A91DFECD89}" type="pres">
      <dgm:prSet presAssocID="{E6F91051-53F5-4780-927F-1FD985FD19D8}" presName="hierRoot2" presStyleCnt="0"/>
      <dgm:spPr/>
      <dgm:t>
        <a:bodyPr/>
        <a:lstStyle/>
        <a:p>
          <a:endParaRPr lang="ru-RU"/>
        </a:p>
      </dgm:t>
    </dgm:pt>
    <dgm:pt modelId="{5B450B20-0FA6-4ECD-8DC7-611A4E7BCC1B}" type="pres">
      <dgm:prSet presAssocID="{E6F91051-53F5-4780-927F-1FD985FD19D8}" presName="composite2" presStyleCnt="0"/>
      <dgm:spPr/>
      <dgm:t>
        <a:bodyPr/>
        <a:lstStyle/>
        <a:p>
          <a:endParaRPr lang="ru-RU"/>
        </a:p>
      </dgm:t>
    </dgm:pt>
    <dgm:pt modelId="{A1550B17-A844-42FC-8B91-1F05B59E2E16}" type="pres">
      <dgm:prSet presAssocID="{E6F91051-53F5-4780-927F-1FD985FD19D8}" presName="background2" presStyleLbl="node2" presStyleIdx="1" presStyleCnt="2"/>
      <dgm:spPr/>
      <dgm:t>
        <a:bodyPr/>
        <a:lstStyle/>
        <a:p>
          <a:endParaRPr lang="ru-RU"/>
        </a:p>
      </dgm:t>
    </dgm:pt>
    <dgm:pt modelId="{6F17AA5C-5D11-4D05-A0EC-9B4CF4FA076A}" type="pres">
      <dgm:prSet presAssocID="{E6F91051-53F5-4780-927F-1FD985FD19D8}" presName="text2" presStyleLbl="fgAcc2" presStyleIdx="1" presStyleCnt="2">
        <dgm:presLayoutVars>
          <dgm:chPref val="3"/>
        </dgm:presLayoutVars>
      </dgm:prSet>
      <dgm:spPr/>
      <dgm:t>
        <a:bodyPr/>
        <a:lstStyle/>
        <a:p>
          <a:endParaRPr lang="ru-RU"/>
        </a:p>
      </dgm:t>
    </dgm:pt>
    <dgm:pt modelId="{C43752DB-80A5-4997-8082-498A4C5BE908}" type="pres">
      <dgm:prSet presAssocID="{E6F91051-53F5-4780-927F-1FD985FD19D8}" presName="hierChild3" presStyleCnt="0"/>
      <dgm:spPr/>
      <dgm:t>
        <a:bodyPr/>
        <a:lstStyle/>
        <a:p>
          <a:endParaRPr lang="ru-RU"/>
        </a:p>
      </dgm:t>
    </dgm:pt>
  </dgm:ptLst>
  <dgm:cxnLst>
    <dgm:cxn modelId="{D7BDC51A-8A84-4DE5-89A0-1BD52470ACEF}" type="presOf" srcId="{DE8D25C0-C8DE-4826-8669-ACC66A4BFAAC}" destId="{DAF0C1AF-0A7D-44F0-8F51-61758E9A4A5C}" srcOrd="0" destOrd="0" presId="urn:microsoft.com/office/officeart/2005/8/layout/hierarchy1"/>
    <dgm:cxn modelId="{00F86C8B-61A7-43CE-B4BE-A59A459A131A}" type="presOf" srcId="{43BA1D5E-ED6C-4BD6-97FD-0A5BB2E6083A}" destId="{581B4143-87F0-42BE-9EA0-61AD33E9BEBD}" srcOrd="0" destOrd="0" presId="urn:microsoft.com/office/officeart/2005/8/layout/hierarchy1"/>
    <dgm:cxn modelId="{4DE3BBE0-620C-4732-A87D-5443241458DB}" type="presOf" srcId="{EC1EF4D4-4C00-4BF9-8601-9C3FF22010A4}" destId="{3789CBB6-89F3-4116-9F7D-7741FAC73119}" srcOrd="0" destOrd="0" presId="urn:microsoft.com/office/officeart/2005/8/layout/hierarchy1"/>
    <dgm:cxn modelId="{86028667-69DC-4D24-AA3E-DE95E78A26F0}" type="presOf" srcId="{E5529770-71FF-48BA-8E6F-59E723AF9410}" destId="{0F873B99-5D93-4386-8B59-BF0DBD1D0BE1}" srcOrd="0" destOrd="0" presId="urn:microsoft.com/office/officeart/2005/8/layout/hierarchy1"/>
    <dgm:cxn modelId="{FDBE9348-CC0A-49AC-9873-36ACC9D1AD4E}" type="presOf" srcId="{E6F91051-53F5-4780-927F-1FD985FD19D8}" destId="{6F17AA5C-5D11-4D05-A0EC-9B4CF4FA076A}" srcOrd="0" destOrd="0" presId="urn:microsoft.com/office/officeart/2005/8/layout/hierarchy1"/>
    <dgm:cxn modelId="{7D71FCD6-5765-421D-852C-1329A8D57B81}" srcId="{EC1EF4D4-4C00-4BF9-8601-9C3FF22010A4}" destId="{E6F91051-53F5-4780-927F-1FD985FD19D8}" srcOrd="1" destOrd="0" parTransId="{DE8D25C0-C8DE-4826-8669-ACC66A4BFAAC}" sibTransId="{6335676A-EA93-46CE-A9C0-0ED43DA8BE59}"/>
    <dgm:cxn modelId="{AC7596CE-0253-4554-962F-B7744AFF9377}" type="presOf" srcId="{067A6A5E-CFBA-4916-8167-6DBCF278F309}" destId="{54893518-D830-4E21-B9EE-BD80DD708EF7}" srcOrd="0" destOrd="0" presId="urn:microsoft.com/office/officeart/2005/8/layout/hierarchy1"/>
    <dgm:cxn modelId="{8EB38D31-AE46-446F-8287-B1440E396C64}" srcId="{067A6A5E-CFBA-4916-8167-6DBCF278F309}" destId="{EC1EF4D4-4C00-4BF9-8601-9C3FF22010A4}" srcOrd="0" destOrd="0" parTransId="{0A37E67E-108E-4128-A07F-6CC8EA5C2951}" sibTransId="{9D9EB498-96CA-4B64-AB47-A04E2A7E60EB}"/>
    <dgm:cxn modelId="{52DE49AB-EE79-4508-A1E2-F80931E4B9D3}" srcId="{EC1EF4D4-4C00-4BF9-8601-9C3FF22010A4}" destId="{E5529770-71FF-48BA-8E6F-59E723AF9410}" srcOrd="0" destOrd="0" parTransId="{43BA1D5E-ED6C-4BD6-97FD-0A5BB2E6083A}" sibTransId="{16DC9E3F-6105-4F8F-B178-31194CB8E54D}"/>
    <dgm:cxn modelId="{70202BF3-021C-4226-938A-EAA7AB70C078}" type="presParOf" srcId="{54893518-D830-4E21-B9EE-BD80DD708EF7}" destId="{91C00E5A-66AA-4F30-9AD5-675B114ADBFF}" srcOrd="0" destOrd="0" presId="urn:microsoft.com/office/officeart/2005/8/layout/hierarchy1"/>
    <dgm:cxn modelId="{61EA40F9-AE6D-44A2-B2FE-CB4D3595AB21}" type="presParOf" srcId="{91C00E5A-66AA-4F30-9AD5-675B114ADBFF}" destId="{971AC73A-DF68-406B-8224-25E746C1A6DD}" srcOrd="0" destOrd="0" presId="urn:microsoft.com/office/officeart/2005/8/layout/hierarchy1"/>
    <dgm:cxn modelId="{66B73ACE-6CE5-4482-B922-81753D16AFB2}" type="presParOf" srcId="{971AC73A-DF68-406B-8224-25E746C1A6DD}" destId="{E1037EB5-4EE6-42BE-9A03-1BF1F1F01681}" srcOrd="0" destOrd="0" presId="urn:microsoft.com/office/officeart/2005/8/layout/hierarchy1"/>
    <dgm:cxn modelId="{EBEB061F-84AF-42C0-8B7C-D82E274B6022}" type="presParOf" srcId="{971AC73A-DF68-406B-8224-25E746C1A6DD}" destId="{3789CBB6-89F3-4116-9F7D-7741FAC73119}" srcOrd="1" destOrd="0" presId="urn:microsoft.com/office/officeart/2005/8/layout/hierarchy1"/>
    <dgm:cxn modelId="{7FB09DFD-1B73-479B-82CA-8505F3313E80}" type="presParOf" srcId="{91C00E5A-66AA-4F30-9AD5-675B114ADBFF}" destId="{DD94AFFD-F591-4CB4-B3DE-4BA7E882E26A}" srcOrd="1" destOrd="0" presId="urn:microsoft.com/office/officeart/2005/8/layout/hierarchy1"/>
    <dgm:cxn modelId="{53840555-75D8-4EEC-9D70-0B44D33CBE22}" type="presParOf" srcId="{DD94AFFD-F591-4CB4-B3DE-4BA7E882E26A}" destId="{581B4143-87F0-42BE-9EA0-61AD33E9BEBD}" srcOrd="0" destOrd="0" presId="urn:microsoft.com/office/officeart/2005/8/layout/hierarchy1"/>
    <dgm:cxn modelId="{967B81A9-2A7B-47EE-A603-49AD4644D18A}" type="presParOf" srcId="{DD94AFFD-F591-4CB4-B3DE-4BA7E882E26A}" destId="{B5773CBB-C3AF-4686-BB44-9208BFC578FC}" srcOrd="1" destOrd="0" presId="urn:microsoft.com/office/officeart/2005/8/layout/hierarchy1"/>
    <dgm:cxn modelId="{8BB2B56D-05BC-4380-B19D-5352BA4CA947}" type="presParOf" srcId="{B5773CBB-C3AF-4686-BB44-9208BFC578FC}" destId="{CA224585-AC25-4097-B570-1DF8D8C93EFC}" srcOrd="0" destOrd="0" presId="urn:microsoft.com/office/officeart/2005/8/layout/hierarchy1"/>
    <dgm:cxn modelId="{3025B645-8384-49CE-BC3A-4B2E2D7CAFC4}" type="presParOf" srcId="{CA224585-AC25-4097-B570-1DF8D8C93EFC}" destId="{81939CDD-E823-4039-AC42-07DBA754CD39}" srcOrd="0" destOrd="0" presId="urn:microsoft.com/office/officeart/2005/8/layout/hierarchy1"/>
    <dgm:cxn modelId="{FF2C25EC-6A27-4CFF-930D-A0E301A17354}" type="presParOf" srcId="{CA224585-AC25-4097-B570-1DF8D8C93EFC}" destId="{0F873B99-5D93-4386-8B59-BF0DBD1D0BE1}" srcOrd="1" destOrd="0" presId="urn:microsoft.com/office/officeart/2005/8/layout/hierarchy1"/>
    <dgm:cxn modelId="{30A90C36-2913-43DA-A9C9-B02C5237F5DF}" type="presParOf" srcId="{B5773CBB-C3AF-4686-BB44-9208BFC578FC}" destId="{21D4CCBC-7E69-477A-BFA5-D087AD55DE9C}" srcOrd="1" destOrd="0" presId="urn:microsoft.com/office/officeart/2005/8/layout/hierarchy1"/>
    <dgm:cxn modelId="{7CBAD623-7741-4A61-BCFB-E34455574A7B}" type="presParOf" srcId="{DD94AFFD-F591-4CB4-B3DE-4BA7E882E26A}" destId="{DAF0C1AF-0A7D-44F0-8F51-61758E9A4A5C}" srcOrd="2" destOrd="0" presId="urn:microsoft.com/office/officeart/2005/8/layout/hierarchy1"/>
    <dgm:cxn modelId="{BB51E29D-553D-4C62-8F77-1FCEBFBD9C4E}" type="presParOf" srcId="{DD94AFFD-F591-4CB4-B3DE-4BA7E882E26A}" destId="{3F21C427-8E45-4FDF-A057-B5A91DFECD89}" srcOrd="3" destOrd="0" presId="urn:microsoft.com/office/officeart/2005/8/layout/hierarchy1"/>
    <dgm:cxn modelId="{D5129AF8-D71B-40AE-A709-E052D3406A27}" type="presParOf" srcId="{3F21C427-8E45-4FDF-A057-B5A91DFECD89}" destId="{5B450B20-0FA6-4ECD-8DC7-611A4E7BCC1B}" srcOrd="0" destOrd="0" presId="urn:microsoft.com/office/officeart/2005/8/layout/hierarchy1"/>
    <dgm:cxn modelId="{2DBDFF84-58BA-4909-9458-E43A712A5B00}" type="presParOf" srcId="{5B450B20-0FA6-4ECD-8DC7-611A4E7BCC1B}" destId="{A1550B17-A844-42FC-8B91-1F05B59E2E16}" srcOrd="0" destOrd="0" presId="urn:microsoft.com/office/officeart/2005/8/layout/hierarchy1"/>
    <dgm:cxn modelId="{693653BC-033A-415F-A135-E120FC8CAF7B}" type="presParOf" srcId="{5B450B20-0FA6-4ECD-8DC7-611A4E7BCC1B}" destId="{6F17AA5C-5D11-4D05-A0EC-9B4CF4FA076A}" srcOrd="1" destOrd="0" presId="urn:microsoft.com/office/officeart/2005/8/layout/hierarchy1"/>
    <dgm:cxn modelId="{3FE38F26-78D2-4278-953D-7F0EC704A6C3}" type="presParOf" srcId="{3F21C427-8E45-4FDF-A057-B5A91DFECD89}" destId="{C43752DB-80A5-4997-8082-498A4C5BE908}"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26BA70B-AF5B-4E49-956E-9F15E8603DE7}" type="doc">
      <dgm:prSet loTypeId="urn:microsoft.com/office/officeart/2008/layout/VerticalAccentList" loCatId="list" qsTypeId="urn:microsoft.com/office/officeart/2005/8/quickstyle/simple1" qsCatId="simple" csTypeId="urn:microsoft.com/office/officeart/2005/8/colors/colorful1#2" csCatId="colorful" phldr="1"/>
      <dgm:spPr/>
      <dgm:t>
        <a:bodyPr/>
        <a:lstStyle/>
        <a:p>
          <a:endParaRPr lang="ru-RU"/>
        </a:p>
      </dgm:t>
    </dgm:pt>
    <dgm:pt modelId="{C91FACCF-D035-46F0-9232-B7F2E4B8F9A7}">
      <dgm:prSet/>
      <dgm:spPr/>
      <dgm:t>
        <a:bodyPr/>
        <a:lstStyle/>
        <a:p>
          <a:pPr rtl="0"/>
          <a:r>
            <a:rPr lang="ru-RU" dirty="0" smtClean="0"/>
            <a:t>Модель </a:t>
          </a:r>
          <a:r>
            <a:rPr lang="ru-RU" dirty="0" err="1" smtClean="0"/>
            <a:t>процесу</a:t>
          </a:r>
          <a:r>
            <a:rPr lang="ru-RU" dirty="0" smtClean="0"/>
            <a:t> </a:t>
          </a:r>
          <a:r>
            <a:rPr lang="ru-RU" dirty="0" err="1" smtClean="0"/>
            <a:t>успішного</a:t>
          </a:r>
          <a:r>
            <a:rPr lang="ru-RU" dirty="0" smtClean="0"/>
            <a:t> </a:t>
          </a:r>
          <a:r>
            <a:rPr lang="ru-RU" dirty="0" err="1" smtClean="0"/>
            <a:t>управління</a:t>
          </a:r>
          <a:r>
            <a:rPr lang="ru-RU" dirty="0" smtClean="0"/>
            <a:t> </a:t>
          </a:r>
          <a:r>
            <a:rPr lang="ru-RU" dirty="0" err="1" smtClean="0"/>
            <a:t>організаційними</a:t>
          </a:r>
          <a:r>
            <a:rPr lang="ru-RU" dirty="0" smtClean="0"/>
            <a:t> </a:t>
          </a:r>
          <a:r>
            <a:rPr lang="ru-RU" dirty="0" err="1" smtClean="0"/>
            <a:t>змінами</a:t>
          </a:r>
          <a:r>
            <a:rPr lang="ru-RU" dirty="0" smtClean="0"/>
            <a:t>, яка </a:t>
          </a:r>
          <a:r>
            <a:rPr lang="ru-RU" dirty="0" err="1" smtClean="0"/>
            <a:t>складається</a:t>
          </a:r>
          <a:r>
            <a:rPr lang="ru-RU" dirty="0" smtClean="0"/>
            <a:t> з 6 </a:t>
          </a:r>
          <a:r>
            <a:rPr lang="ru-RU" dirty="0" err="1" smtClean="0"/>
            <a:t>етапів</a:t>
          </a:r>
          <a:r>
            <a:rPr lang="ru-RU" dirty="0" smtClean="0"/>
            <a:t>. </a:t>
          </a:r>
          <a:endParaRPr lang="ru-RU" dirty="0"/>
        </a:p>
      </dgm:t>
    </dgm:pt>
    <dgm:pt modelId="{CC6E7411-9856-435C-91B2-19B9E975AF7B}" type="parTrans" cxnId="{A677B8B9-FE48-4716-91D3-CC219EC6049A}">
      <dgm:prSet/>
      <dgm:spPr/>
      <dgm:t>
        <a:bodyPr/>
        <a:lstStyle/>
        <a:p>
          <a:endParaRPr lang="ru-RU"/>
        </a:p>
      </dgm:t>
    </dgm:pt>
    <dgm:pt modelId="{40F533B8-9C56-4A8E-B9CA-A7E4D7A5CB4E}" type="sibTrans" cxnId="{A677B8B9-FE48-4716-91D3-CC219EC6049A}">
      <dgm:prSet/>
      <dgm:spPr/>
      <dgm:t>
        <a:bodyPr/>
        <a:lstStyle/>
        <a:p>
          <a:endParaRPr lang="ru-RU"/>
        </a:p>
      </dgm:t>
    </dgm:pt>
    <dgm:pt modelId="{93606674-C468-4707-9DA6-D7909080F42E}" type="pres">
      <dgm:prSet presAssocID="{F26BA70B-AF5B-4E49-956E-9F15E8603DE7}" presName="Name0" presStyleCnt="0">
        <dgm:presLayoutVars>
          <dgm:chMax/>
          <dgm:chPref/>
          <dgm:dir/>
        </dgm:presLayoutVars>
      </dgm:prSet>
      <dgm:spPr/>
      <dgm:t>
        <a:bodyPr/>
        <a:lstStyle/>
        <a:p>
          <a:endParaRPr lang="ru-RU"/>
        </a:p>
      </dgm:t>
    </dgm:pt>
    <dgm:pt modelId="{FBF499B8-9DBC-48BD-AF85-D99CCCAA8EAE}" type="pres">
      <dgm:prSet presAssocID="{C91FACCF-D035-46F0-9232-B7F2E4B8F9A7}" presName="parenttextcomposite" presStyleCnt="0"/>
      <dgm:spPr/>
    </dgm:pt>
    <dgm:pt modelId="{F448A7D4-BEEB-4FF4-AD29-72FC80046E7F}" type="pres">
      <dgm:prSet presAssocID="{C91FACCF-D035-46F0-9232-B7F2E4B8F9A7}" presName="parenttext" presStyleLbl="revTx" presStyleIdx="0" presStyleCnt="1" custScaleX="103218">
        <dgm:presLayoutVars>
          <dgm:chMax/>
          <dgm:chPref val="2"/>
          <dgm:bulletEnabled val="1"/>
        </dgm:presLayoutVars>
      </dgm:prSet>
      <dgm:spPr/>
      <dgm:t>
        <a:bodyPr/>
        <a:lstStyle/>
        <a:p>
          <a:endParaRPr lang="ru-RU"/>
        </a:p>
      </dgm:t>
    </dgm:pt>
    <dgm:pt modelId="{9178EC0B-585D-419E-A740-3870AEC850CF}" type="pres">
      <dgm:prSet presAssocID="{C91FACCF-D035-46F0-9232-B7F2E4B8F9A7}" presName="parallelogramComposite" presStyleCnt="0"/>
      <dgm:spPr/>
    </dgm:pt>
    <dgm:pt modelId="{115AEB69-0BD5-474F-95D3-FEA5BE51150A}" type="pres">
      <dgm:prSet presAssocID="{C91FACCF-D035-46F0-9232-B7F2E4B8F9A7}" presName="parallelogram1" presStyleLbl="alignNode1" presStyleIdx="0" presStyleCnt="7"/>
      <dgm:spPr/>
    </dgm:pt>
    <dgm:pt modelId="{320473ED-D8C4-4825-8BAD-2763144BA489}" type="pres">
      <dgm:prSet presAssocID="{C91FACCF-D035-46F0-9232-B7F2E4B8F9A7}" presName="parallelogram2" presStyleLbl="alignNode1" presStyleIdx="1" presStyleCnt="7"/>
      <dgm:spPr/>
    </dgm:pt>
    <dgm:pt modelId="{91CBDE7E-FD65-4810-AEC0-9DE8340329D9}" type="pres">
      <dgm:prSet presAssocID="{C91FACCF-D035-46F0-9232-B7F2E4B8F9A7}" presName="parallelogram3" presStyleLbl="alignNode1" presStyleIdx="2" presStyleCnt="7"/>
      <dgm:spPr/>
    </dgm:pt>
    <dgm:pt modelId="{DA4A2FE5-A978-4604-A928-03B5D5F3C29B}" type="pres">
      <dgm:prSet presAssocID="{C91FACCF-D035-46F0-9232-B7F2E4B8F9A7}" presName="parallelogram4" presStyleLbl="alignNode1" presStyleIdx="3" presStyleCnt="7"/>
      <dgm:spPr/>
    </dgm:pt>
    <dgm:pt modelId="{86E68CBF-5D51-467C-BE47-E39AE1C6D509}" type="pres">
      <dgm:prSet presAssocID="{C91FACCF-D035-46F0-9232-B7F2E4B8F9A7}" presName="parallelogram5" presStyleLbl="alignNode1" presStyleIdx="4" presStyleCnt="7"/>
      <dgm:spPr/>
    </dgm:pt>
    <dgm:pt modelId="{0069325F-A6AA-4B52-A4CF-58EFBD2AE779}" type="pres">
      <dgm:prSet presAssocID="{C91FACCF-D035-46F0-9232-B7F2E4B8F9A7}" presName="parallelogram6" presStyleLbl="alignNode1" presStyleIdx="5" presStyleCnt="7"/>
      <dgm:spPr/>
    </dgm:pt>
    <dgm:pt modelId="{1287D81D-F756-4D89-9A1D-9431E939F854}" type="pres">
      <dgm:prSet presAssocID="{C91FACCF-D035-46F0-9232-B7F2E4B8F9A7}" presName="parallelogram7" presStyleLbl="alignNode1" presStyleIdx="6" presStyleCnt="7"/>
      <dgm:spPr/>
    </dgm:pt>
  </dgm:ptLst>
  <dgm:cxnLst>
    <dgm:cxn modelId="{1D49505D-1BA9-4441-8E6E-801DF749B377}" type="presOf" srcId="{F26BA70B-AF5B-4E49-956E-9F15E8603DE7}" destId="{93606674-C468-4707-9DA6-D7909080F42E}" srcOrd="0" destOrd="0" presId="urn:microsoft.com/office/officeart/2008/layout/VerticalAccentList"/>
    <dgm:cxn modelId="{A677B8B9-FE48-4716-91D3-CC219EC6049A}" srcId="{F26BA70B-AF5B-4E49-956E-9F15E8603DE7}" destId="{C91FACCF-D035-46F0-9232-B7F2E4B8F9A7}" srcOrd="0" destOrd="0" parTransId="{CC6E7411-9856-435C-91B2-19B9E975AF7B}" sibTransId="{40F533B8-9C56-4A8E-B9CA-A7E4D7A5CB4E}"/>
    <dgm:cxn modelId="{54F7FB44-0770-4C7E-B990-F552ABE442DB}" type="presOf" srcId="{C91FACCF-D035-46F0-9232-B7F2E4B8F9A7}" destId="{F448A7D4-BEEB-4FF4-AD29-72FC80046E7F}" srcOrd="0" destOrd="0" presId="urn:microsoft.com/office/officeart/2008/layout/VerticalAccentList"/>
    <dgm:cxn modelId="{9A0897C6-5BD8-416D-A102-DB1BE8442D63}" type="presParOf" srcId="{93606674-C468-4707-9DA6-D7909080F42E}" destId="{FBF499B8-9DBC-48BD-AF85-D99CCCAA8EAE}" srcOrd="0" destOrd="0" presId="urn:microsoft.com/office/officeart/2008/layout/VerticalAccentList"/>
    <dgm:cxn modelId="{302EFD2E-0471-4D07-9315-D9932BC21E4C}" type="presParOf" srcId="{FBF499B8-9DBC-48BD-AF85-D99CCCAA8EAE}" destId="{F448A7D4-BEEB-4FF4-AD29-72FC80046E7F}" srcOrd="0" destOrd="0" presId="urn:microsoft.com/office/officeart/2008/layout/VerticalAccentList"/>
    <dgm:cxn modelId="{D32FE14A-54D0-42BC-BA11-5E82B5331644}" type="presParOf" srcId="{93606674-C468-4707-9DA6-D7909080F42E}" destId="{9178EC0B-585D-419E-A740-3870AEC850CF}" srcOrd="1" destOrd="0" presId="urn:microsoft.com/office/officeart/2008/layout/VerticalAccentList"/>
    <dgm:cxn modelId="{B0A62B17-45AF-4C20-96DC-06BBE2F63F21}" type="presParOf" srcId="{9178EC0B-585D-419E-A740-3870AEC850CF}" destId="{115AEB69-0BD5-474F-95D3-FEA5BE51150A}" srcOrd="0" destOrd="0" presId="urn:microsoft.com/office/officeart/2008/layout/VerticalAccentList"/>
    <dgm:cxn modelId="{E2140177-C745-473B-BBEC-10BDC17F8246}" type="presParOf" srcId="{9178EC0B-585D-419E-A740-3870AEC850CF}" destId="{320473ED-D8C4-4825-8BAD-2763144BA489}" srcOrd="1" destOrd="0" presId="urn:microsoft.com/office/officeart/2008/layout/VerticalAccentList"/>
    <dgm:cxn modelId="{EFD2AFB3-8696-474A-A975-9C089F61898F}" type="presParOf" srcId="{9178EC0B-585D-419E-A740-3870AEC850CF}" destId="{91CBDE7E-FD65-4810-AEC0-9DE8340329D9}" srcOrd="2" destOrd="0" presId="urn:microsoft.com/office/officeart/2008/layout/VerticalAccentList"/>
    <dgm:cxn modelId="{87CEB8F0-189F-4ECA-9647-BCE05E785A17}" type="presParOf" srcId="{9178EC0B-585D-419E-A740-3870AEC850CF}" destId="{DA4A2FE5-A978-4604-A928-03B5D5F3C29B}" srcOrd="3" destOrd="0" presId="urn:microsoft.com/office/officeart/2008/layout/VerticalAccentList"/>
    <dgm:cxn modelId="{E7FEC724-FBBD-43BD-A475-37AF9DE6C142}" type="presParOf" srcId="{9178EC0B-585D-419E-A740-3870AEC850CF}" destId="{86E68CBF-5D51-467C-BE47-E39AE1C6D509}" srcOrd="4" destOrd="0" presId="urn:microsoft.com/office/officeart/2008/layout/VerticalAccentList"/>
    <dgm:cxn modelId="{B35ADA1C-16CE-4969-B5C3-542428FE3F42}" type="presParOf" srcId="{9178EC0B-585D-419E-A740-3870AEC850CF}" destId="{0069325F-A6AA-4B52-A4CF-58EFBD2AE779}" srcOrd="5" destOrd="0" presId="urn:microsoft.com/office/officeart/2008/layout/VerticalAccentList"/>
    <dgm:cxn modelId="{F166ACFA-B6DC-4CE4-A105-55C5A22AEAF8}" type="presParOf" srcId="{9178EC0B-585D-419E-A740-3870AEC850CF}" destId="{1287D81D-F756-4D89-9A1D-9431E939F854}"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8D73DC9-2296-41A1-9956-3A7D75690559}" type="doc">
      <dgm:prSet loTypeId="urn:microsoft.com/office/officeart/2005/8/layout/orgChart1" loCatId="hierarchy" qsTypeId="urn:microsoft.com/office/officeart/2005/8/quickstyle/simple1" qsCatId="simple" csTypeId="urn:microsoft.com/office/officeart/2005/8/colors/accent5_1" csCatId="accent5" phldr="1"/>
      <dgm:spPr/>
      <dgm:t>
        <a:bodyPr/>
        <a:lstStyle/>
        <a:p>
          <a:endParaRPr lang="ru-RU"/>
        </a:p>
      </dgm:t>
    </dgm:pt>
    <dgm:pt modelId="{1A447BEE-1464-4E03-827A-88C0BA8398DE}" type="pres">
      <dgm:prSet presAssocID="{38D73DC9-2296-41A1-9956-3A7D75690559}" presName="hierChild1" presStyleCnt="0">
        <dgm:presLayoutVars>
          <dgm:orgChart val="1"/>
          <dgm:chPref val="1"/>
          <dgm:dir/>
          <dgm:animOne val="branch"/>
          <dgm:animLvl val="lvl"/>
          <dgm:resizeHandles/>
        </dgm:presLayoutVars>
      </dgm:prSet>
      <dgm:spPr/>
      <dgm:t>
        <a:bodyPr/>
        <a:lstStyle/>
        <a:p>
          <a:endParaRPr lang="ru-RU"/>
        </a:p>
      </dgm:t>
    </dgm:pt>
  </dgm:ptLst>
  <dgm:cxnLst>
    <dgm:cxn modelId="{51DB9D66-4D73-4DF1-881A-B9B983AE2059}" type="presOf" srcId="{38D73DC9-2296-41A1-9956-3A7D75690559}" destId="{1A447BEE-1464-4E03-827A-88C0BA8398DE}" srcOrd="0"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54C4CDB-44F2-4BE1-8EE3-FAB695781F81}" type="doc">
      <dgm:prSet loTypeId="urn:microsoft.com/office/officeart/2005/8/layout/StepDownProcess" loCatId="process" qsTypeId="urn:microsoft.com/office/officeart/2005/8/quickstyle/simple1" qsCatId="simple" csTypeId="urn:microsoft.com/office/officeart/2005/8/colors/colorful3" csCatId="colorful" phldr="1"/>
      <dgm:spPr/>
      <dgm:t>
        <a:bodyPr/>
        <a:lstStyle/>
        <a:p>
          <a:endParaRPr lang="ru-RU"/>
        </a:p>
      </dgm:t>
    </dgm:pt>
    <dgm:pt modelId="{BE17D93E-1830-41D8-B6F6-3594B21AC829}" type="pres">
      <dgm:prSet presAssocID="{F54C4CDB-44F2-4BE1-8EE3-FAB695781F81}" presName="rootnode" presStyleCnt="0">
        <dgm:presLayoutVars>
          <dgm:chMax/>
          <dgm:chPref/>
          <dgm:dir/>
          <dgm:animLvl val="lvl"/>
        </dgm:presLayoutVars>
      </dgm:prSet>
      <dgm:spPr/>
      <dgm:t>
        <a:bodyPr/>
        <a:lstStyle/>
        <a:p>
          <a:endParaRPr lang="ru-RU"/>
        </a:p>
      </dgm:t>
    </dgm:pt>
  </dgm:ptLst>
  <dgm:cxnLst>
    <dgm:cxn modelId="{CC668F9F-1580-404B-8FC2-D1DAC4D17A0A}" type="presOf" srcId="{F54C4CDB-44F2-4BE1-8EE3-FAB695781F81}" destId="{BE17D93E-1830-41D8-B6F6-3594B21AC829}" srcOrd="0" destOrd="0" presId="urn:microsoft.com/office/officeart/2005/8/layout/StepDown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7E76F62-5850-441C-973C-2AE8A98F213F}" type="doc">
      <dgm:prSet loTypeId="urn:microsoft.com/office/officeart/2005/8/layout/orgChart1" loCatId="hierarchy" qsTypeId="urn:microsoft.com/office/officeart/2005/8/quickstyle/simple1" qsCatId="simple" csTypeId="urn:microsoft.com/office/officeart/2005/8/colors/accent2_1" csCatId="accent2"/>
      <dgm:spPr/>
      <dgm:t>
        <a:bodyPr/>
        <a:lstStyle/>
        <a:p>
          <a:endParaRPr lang="ru-RU"/>
        </a:p>
      </dgm:t>
    </dgm:pt>
    <dgm:pt modelId="{00020BBF-81E9-4690-A4BC-976388509564}" type="pres">
      <dgm:prSet presAssocID="{C7E76F62-5850-441C-973C-2AE8A98F213F}" presName="hierChild1" presStyleCnt="0">
        <dgm:presLayoutVars>
          <dgm:orgChart val="1"/>
          <dgm:chPref val="1"/>
          <dgm:dir/>
          <dgm:animOne val="branch"/>
          <dgm:animLvl val="lvl"/>
          <dgm:resizeHandles/>
        </dgm:presLayoutVars>
      </dgm:prSet>
      <dgm:spPr/>
      <dgm:t>
        <a:bodyPr/>
        <a:lstStyle/>
        <a:p>
          <a:endParaRPr lang="ru-RU"/>
        </a:p>
      </dgm:t>
    </dgm:pt>
  </dgm:ptLst>
  <dgm:cxnLst>
    <dgm:cxn modelId="{CDCCD9F1-A5E6-401C-987B-F2485CBB709F}" type="presOf" srcId="{C7E76F62-5850-441C-973C-2AE8A98F213F}" destId="{00020BBF-81E9-4690-A4BC-976388509564}" srcOrd="0"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E1E2188-00EC-4D70-B21E-F92588CFE267}" type="doc">
      <dgm:prSet loTypeId="urn:microsoft.com/office/officeart/2005/8/layout/orgChart1" loCatId="hierarchy" qsTypeId="urn:microsoft.com/office/officeart/2005/8/quickstyle/simple1" qsCatId="simple" csTypeId="urn:microsoft.com/office/officeart/2005/8/colors/accent3_1" csCatId="accent3" phldr="1"/>
      <dgm:spPr/>
      <dgm:t>
        <a:bodyPr/>
        <a:lstStyle/>
        <a:p>
          <a:endParaRPr lang="ru-RU"/>
        </a:p>
      </dgm:t>
    </dgm:pt>
    <dgm:pt modelId="{DF8809FA-B088-4FD8-85E2-E4569468C0F8}">
      <dgm:prSet custT="1"/>
      <dgm:spPr/>
      <dgm:t>
        <a:bodyPr/>
        <a:lstStyle/>
        <a:p>
          <a:pPr rtl="0"/>
          <a:r>
            <a:rPr lang="ru-RU" sz="2000" b="1" dirty="0" err="1" smtClean="0">
              <a:latin typeface="+mn-lt"/>
              <a:cs typeface="Times New Roman" pitchFamily="18" charset="0"/>
            </a:rPr>
            <a:t>Етап</a:t>
          </a:r>
          <a:r>
            <a:rPr lang="ru-RU" sz="2000" b="1" dirty="0" smtClean="0">
              <a:latin typeface="+mn-lt"/>
              <a:cs typeface="Times New Roman" pitchFamily="18" charset="0"/>
            </a:rPr>
            <a:t> 6. </a:t>
          </a:r>
          <a:r>
            <a:rPr lang="ru-RU" sz="2000" b="1" dirty="0" err="1" smtClean="0">
              <a:latin typeface="+mn-lt"/>
              <a:cs typeface="Times New Roman" pitchFamily="18" charset="0"/>
            </a:rPr>
            <a:t>Підкріплення</a:t>
          </a:r>
          <a:r>
            <a:rPr lang="ru-RU" sz="2000" b="1" dirty="0" smtClean="0">
              <a:latin typeface="+mn-lt"/>
              <a:cs typeface="Times New Roman" pitchFamily="18" charset="0"/>
            </a:rPr>
            <a:t> на </a:t>
          </a:r>
          <a:r>
            <a:rPr lang="ru-RU" sz="2000" b="1" dirty="0" err="1" smtClean="0">
              <a:latin typeface="+mn-lt"/>
              <a:cs typeface="Times New Roman" pitchFamily="18" charset="0"/>
            </a:rPr>
            <a:t>основі</a:t>
          </a:r>
          <a:r>
            <a:rPr lang="ru-RU" sz="2000" b="1" dirty="0" smtClean="0">
              <a:latin typeface="+mn-lt"/>
              <a:cs typeface="Times New Roman" pitchFamily="18" charset="0"/>
            </a:rPr>
            <a:t> </a:t>
          </a:r>
          <a:r>
            <a:rPr lang="ru-RU" sz="2000" b="1" dirty="0" err="1" smtClean="0">
              <a:latin typeface="+mn-lt"/>
              <a:cs typeface="Times New Roman" pitchFamily="18" charset="0"/>
            </a:rPr>
            <a:t>позитивних</a:t>
          </a:r>
          <a:r>
            <a:rPr lang="ru-RU" sz="2000" b="1" dirty="0" smtClean="0">
              <a:latin typeface="+mn-lt"/>
              <a:cs typeface="Times New Roman" pitchFamily="18" charset="0"/>
            </a:rPr>
            <a:t> </a:t>
          </a:r>
          <a:r>
            <a:rPr lang="ru-RU" sz="2000" b="1" dirty="0" err="1" smtClean="0">
              <a:latin typeface="+mn-lt"/>
              <a:cs typeface="Times New Roman" pitchFamily="18" charset="0"/>
            </a:rPr>
            <a:t>результатів</a:t>
          </a:r>
          <a:r>
            <a:rPr lang="ru-RU" sz="2000" b="1" dirty="0" smtClean="0">
              <a:latin typeface="+mn-lt"/>
              <a:cs typeface="Times New Roman" pitchFamily="18" charset="0"/>
            </a:rPr>
            <a:t>. </a:t>
          </a:r>
        </a:p>
        <a:p>
          <a:pPr rtl="0"/>
          <a:r>
            <a:rPr lang="ru-RU" sz="2000" b="0" dirty="0" smtClean="0">
              <a:latin typeface="+mn-lt"/>
              <a:cs typeface="Times New Roman" pitchFamily="18" charset="0"/>
            </a:rPr>
            <a:t>На </a:t>
          </a:r>
          <a:r>
            <a:rPr lang="ru-RU" sz="2000" b="0" dirty="0" err="1" smtClean="0">
              <a:latin typeface="+mn-lt"/>
              <a:cs typeface="Times New Roman" pitchFamily="18" charset="0"/>
            </a:rPr>
            <a:t>останньому</a:t>
          </a:r>
          <a:r>
            <a:rPr lang="ru-RU" sz="2000" b="0" dirty="0" smtClean="0">
              <a:latin typeface="+mn-lt"/>
              <a:cs typeface="Times New Roman" pitchFamily="18" charset="0"/>
            </a:rPr>
            <a:t> </a:t>
          </a:r>
          <a:r>
            <a:rPr lang="ru-RU" sz="2000" b="0" dirty="0" err="1" smtClean="0">
              <a:latin typeface="+mn-lt"/>
              <a:cs typeface="Times New Roman" pitchFamily="18" charset="0"/>
            </a:rPr>
            <a:t>етапі</a:t>
          </a:r>
          <a:r>
            <a:rPr lang="ru-RU" sz="2000" b="0" dirty="0" smtClean="0">
              <a:latin typeface="+mn-lt"/>
              <a:cs typeface="Times New Roman" pitchFamily="18" charset="0"/>
            </a:rPr>
            <a:t> </a:t>
          </a:r>
          <a:r>
            <a:rPr lang="ru-RU" sz="2000" b="0" dirty="0" err="1" smtClean="0">
              <a:latin typeface="+mn-lt"/>
              <a:cs typeface="Times New Roman" pitchFamily="18" charset="0"/>
            </a:rPr>
            <a:t>необхідно</a:t>
          </a:r>
          <a:r>
            <a:rPr lang="ru-RU" sz="2000" b="0" dirty="0" smtClean="0">
              <a:latin typeface="+mn-lt"/>
              <a:cs typeface="Times New Roman" pitchFamily="18" charset="0"/>
            </a:rPr>
            <a:t> </a:t>
          </a:r>
          <a:r>
            <a:rPr lang="ru-RU" sz="2000" b="0" dirty="0" err="1" smtClean="0">
              <a:latin typeface="+mn-lt"/>
              <a:cs typeface="Times New Roman" pitchFamily="18" charset="0"/>
            </a:rPr>
            <a:t>мотивувати</a:t>
          </a:r>
          <a:r>
            <a:rPr lang="ru-RU" sz="2000" b="0" dirty="0" smtClean="0">
              <a:latin typeface="+mn-lt"/>
              <a:cs typeface="Times New Roman" pitchFamily="18" charset="0"/>
            </a:rPr>
            <a:t> людей, </a:t>
          </a:r>
          <a:r>
            <a:rPr lang="ru-RU" sz="2000" b="0" dirty="0" err="1" smtClean="0">
              <a:latin typeface="+mn-lt"/>
              <a:cs typeface="Times New Roman" pitchFamily="18" charset="0"/>
            </a:rPr>
            <a:t>щоб</a:t>
          </a:r>
          <a:r>
            <a:rPr lang="ru-RU" sz="2000" b="0" dirty="0" smtClean="0">
              <a:latin typeface="+mn-lt"/>
              <a:cs typeface="Times New Roman" pitchFamily="18" charset="0"/>
            </a:rPr>
            <a:t> вони </a:t>
          </a:r>
          <a:r>
            <a:rPr lang="ru-RU" sz="2000" b="0" dirty="0" err="1" smtClean="0">
              <a:latin typeface="+mn-lt"/>
              <a:cs typeface="Times New Roman" pitchFamily="18" charset="0"/>
            </a:rPr>
            <a:t>прийняли</a:t>
          </a:r>
          <a:r>
            <a:rPr lang="ru-RU" sz="2000" b="0" dirty="0" smtClean="0">
              <a:latin typeface="+mn-lt"/>
              <a:cs typeface="Times New Roman" pitchFamily="18" charset="0"/>
            </a:rPr>
            <a:t> </a:t>
          </a:r>
          <a:r>
            <a:rPr lang="ru-RU" sz="2000" b="0" dirty="0" err="1" smtClean="0">
              <a:latin typeface="+mn-lt"/>
              <a:cs typeface="Times New Roman" pitchFamily="18" charset="0"/>
            </a:rPr>
            <a:t>ці</a:t>
          </a:r>
          <a:r>
            <a:rPr lang="ru-RU" sz="2000" b="0" dirty="0" smtClean="0">
              <a:latin typeface="+mn-lt"/>
              <a:cs typeface="Times New Roman" pitchFamily="18" charset="0"/>
            </a:rPr>
            <a:t> </a:t>
          </a:r>
          <a:r>
            <a:rPr lang="ru-RU" sz="2000" b="0" dirty="0" err="1" smtClean="0">
              <a:latin typeface="+mn-lt"/>
              <a:cs typeface="Times New Roman" pitchFamily="18" charset="0"/>
            </a:rPr>
            <a:t>зміни</a:t>
          </a:r>
          <a:endParaRPr lang="ru-RU" sz="2000" b="0" dirty="0">
            <a:latin typeface="+mn-lt"/>
            <a:cs typeface="Times New Roman" pitchFamily="18" charset="0"/>
          </a:endParaRPr>
        </a:p>
      </dgm:t>
    </dgm:pt>
    <dgm:pt modelId="{44DD5B1C-F1A3-4806-BE94-2B02D3155921}" type="parTrans" cxnId="{A2E5D942-0221-41B4-8133-ED6EAF033F6B}">
      <dgm:prSet/>
      <dgm:spPr/>
      <dgm:t>
        <a:bodyPr/>
        <a:lstStyle/>
        <a:p>
          <a:endParaRPr lang="ru-RU"/>
        </a:p>
      </dgm:t>
    </dgm:pt>
    <dgm:pt modelId="{08D25BEE-C88A-4BFF-9FC1-F156FA8EBE38}" type="sibTrans" cxnId="{A2E5D942-0221-41B4-8133-ED6EAF033F6B}">
      <dgm:prSet/>
      <dgm:spPr/>
      <dgm:t>
        <a:bodyPr/>
        <a:lstStyle/>
        <a:p>
          <a:endParaRPr lang="ru-RU"/>
        </a:p>
      </dgm:t>
    </dgm:pt>
    <dgm:pt modelId="{ADE0EED4-4D9C-4C5F-8943-7A6D6FC184AB}" type="pres">
      <dgm:prSet presAssocID="{EE1E2188-00EC-4D70-B21E-F92588CFE267}" presName="hierChild1" presStyleCnt="0">
        <dgm:presLayoutVars>
          <dgm:orgChart val="1"/>
          <dgm:chPref val="1"/>
          <dgm:dir/>
          <dgm:animOne val="branch"/>
          <dgm:animLvl val="lvl"/>
          <dgm:resizeHandles/>
        </dgm:presLayoutVars>
      </dgm:prSet>
      <dgm:spPr/>
      <dgm:t>
        <a:bodyPr/>
        <a:lstStyle/>
        <a:p>
          <a:endParaRPr lang="ru-RU"/>
        </a:p>
      </dgm:t>
    </dgm:pt>
    <dgm:pt modelId="{8BFB8BD4-9784-4AA8-A8D3-069264B2070D}" type="pres">
      <dgm:prSet presAssocID="{DF8809FA-B088-4FD8-85E2-E4569468C0F8}" presName="hierRoot1" presStyleCnt="0">
        <dgm:presLayoutVars>
          <dgm:hierBranch val="init"/>
        </dgm:presLayoutVars>
      </dgm:prSet>
      <dgm:spPr/>
    </dgm:pt>
    <dgm:pt modelId="{B6266FC1-0A51-43BE-8BD6-6485B7E9756D}" type="pres">
      <dgm:prSet presAssocID="{DF8809FA-B088-4FD8-85E2-E4569468C0F8}" presName="rootComposite1" presStyleCnt="0"/>
      <dgm:spPr/>
    </dgm:pt>
    <dgm:pt modelId="{F8C0AA70-8B66-4EEE-BD16-B067984D4781}" type="pres">
      <dgm:prSet presAssocID="{DF8809FA-B088-4FD8-85E2-E4569468C0F8}" presName="rootText1" presStyleLbl="node0" presStyleIdx="0" presStyleCnt="1" custScaleX="130349" custScaleY="100308">
        <dgm:presLayoutVars>
          <dgm:chPref val="3"/>
        </dgm:presLayoutVars>
      </dgm:prSet>
      <dgm:spPr/>
      <dgm:t>
        <a:bodyPr/>
        <a:lstStyle/>
        <a:p>
          <a:endParaRPr lang="ru-RU"/>
        </a:p>
      </dgm:t>
    </dgm:pt>
    <dgm:pt modelId="{084377EB-F5CA-41B8-90AD-854F019F28F2}" type="pres">
      <dgm:prSet presAssocID="{DF8809FA-B088-4FD8-85E2-E4569468C0F8}" presName="rootConnector1" presStyleLbl="node1" presStyleIdx="0" presStyleCnt="0"/>
      <dgm:spPr/>
      <dgm:t>
        <a:bodyPr/>
        <a:lstStyle/>
        <a:p>
          <a:endParaRPr lang="ru-RU"/>
        </a:p>
      </dgm:t>
    </dgm:pt>
    <dgm:pt modelId="{68408064-C766-40F2-B199-6683B734D520}" type="pres">
      <dgm:prSet presAssocID="{DF8809FA-B088-4FD8-85E2-E4569468C0F8}" presName="hierChild2" presStyleCnt="0"/>
      <dgm:spPr/>
    </dgm:pt>
    <dgm:pt modelId="{76E698C5-BD37-4CB1-A799-4C9DC4B87B1D}" type="pres">
      <dgm:prSet presAssocID="{DF8809FA-B088-4FD8-85E2-E4569468C0F8}" presName="hierChild3" presStyleCnt="0"/>
      <dgm:spPr/>
    </dgm:pt>
  </dgm:ptLst>
  <dgm:cxnLst>
    <dgm:cxn modelId="{6AB3F100-3A46-4E91-82F4-429818084E63}" type="presOf" srcId="{DF8809FA-B088-4FD8-85E2-E4569468C0F8}" destId="{084377EB-F5CA-41B8-90AD-854F019F28F2}" srcOrd="1" destOrd="0" presId="urn:microsoft.com/office/officeart/2005/8/layout/orgChart1"/>
    <dgm:cxn modelId="{A2E5D942-0221-41B4-8133-ED6EAF033F6B}" srcId="{EE1E2188-00EC-4D70-B21E-F92588CFE267}" destId="{DF8809FA-B088-4FD8-85E2-E4569468C0F8}" srcOrd="0" destOrd="0" parTransId="{44DD5B1C-F1A3-4806-BE94-2B02D3155921}" sibTransId="{08D25BEE-C88A-4BFF-9FC1-F156FA8EBE38}"/>
    <dgm:cxn modelId="{F0D95B18-E26D-4CC9-ABD3-94CB74419A9F}" type="presOf" srcId="{DF8809FA-B088-4FD8-85E2-E4569468C0F8}" destId="{F8C0AA70-8B66-4EEE-BD16-B067984D4781}" srcOrd="0" destOrd="0" presId="urn:microsoft.com/office/officeart/2005/8/layout/orgChart1"/>
    <dgm:cxn modelId="{96CA6568-E94A-475B-8764-7B94797A52B1}" type="presOf" srcId="{EE1E2188-00EC-4D70-B21E-F92588CFE267}" destId="{ADE0EED4-4D9C-4C5F-8943-7A6D6FC184AB}" srcOrd="0" destOrd="0" presId="urn:microsoft.com/office/officeart/2005/8/layout/orgChart1"/>
    <dgm:cxn modelId="{613BFEA3-EA05-401B-BAAE-74E78B8A0D6E}" type="presParOf" srcId="{ADE0EED4-4D9C-4C5F-8943-7A6D6FC184AB}" destId="{8BFB8BD4-9784-4AA8-A8D3-069264B2070D}" srcOrd="0" destOrd="0" presId="urn:microsoft.com/office/officeart/2005/8/layout/orgChart1"/>
    <dgm:cxn modelId="{0754A570-6B8D-4503-B585-4E9FD5679204}" type="presParOf" srcId="{8BFB8BD4-9784-4AA8-A8D3-069264B2070D}" destId="{B6266FC1-0A51-43BE-8BD6-6485B7E9756D}" srcOrd="0" destOrd="0" presId="urn:microsoft.com/office/officeart/2005/8/layout/orgChart1"/>
    <dgm:cxn modelId="{83719FA1-F766-40AB-8122-980568732503}" type="presParOf" srcId="{B6266FC1-0A51-43BE-8BD6-6485B7E9756D}" destId="{F8C0AA70-8B66-4EEE-BD16-B067984D4781}" srcOrd="0" destOrd="0" presId="urn:microsoft.com/office/officeart/2005/8/layout/orgChart1"/>
    <dgm:cxn modelId="{AADB475D-189B-40ED-8F0F-123F5DC92412}" type="presParOf" srcId="{B6266FC1-0A51-43BE-8BD6-6485B7E9756D}" destId="{084377EB-F5CA-41B8-90AD-854F019F28F2}" srcOrd="1" destOrd="0" presId="urn:microsoft.com/office/officeart/2005/8/layout/orgChart1"/>
    <dgm:cxn modelId="{F0A85C0B-794A-425D-AF50-93E598474D28}" type="presParOf" srcId="{8BFB8BD4-9784-4AA8-A8D3-069264B2070D}" destId="{68408064-C766-40F2-B199-6683B734D520}" srcOrd="1" destOrd="0" presId="urn:microsoft.com/office/officeart/2005/8/layout/orgChart1"/>
    <dgm:cxn modelId="{541BD733-C662-4776-A95D-650B163177F8}" type="presParOf" srcId="{8BFB8BD4-9784-4AA8-A8D3-069264B2070D}" destId="{76E698C5-BD37-4CB1-A799-4C9DC4B87B1D}" srcOrd="2" destOrd="0" presId="urn:microsoft.com/office/officeart/2005/8/layout/orgChar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92CE64-32E5-4BF9-8272-9BDE6F6DC006}">
      <dsp:nvSpPr>
        <dsp:cNvPr id="0" name=""/>
        <dsp:cNvSpPr/>
      </dsp:nvSpPr>
      <dsp:spPr>
        <a:xfrm>
          <a:off x="825805" y="1799"/>
          <a:ext cx="2244063" cy="1346437"/>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ru-RU" sz="1500" kern="1200" dirty="0" err="1" smtClean="0"/>
            <a:t>Відбір</a:t>
          </a:r>
          <a:r>
            <a:rPr lang="ru-RU" sz="1500" kern="1200" dirty="0" smtClean="0"/>
            <a:t> </a:t>
          </a:r>
          <a:r>
            <a:rPr lang="ru-RU" sz="1500" kern="1200" dirty="0" err="1" smtClean="0"/>
            <a:t>позитивних</a:t>
          </a:r>
          <a:r>
            <a:rPr lang="ru-RU" sz="1500" kern="1200" dirty="0" smtClean="0"/>
            <a:t> </a:t>
          </a:r>
          <a:r>
            <a:rPr lang="ru-RU" sz="1500" kern="1200" dirty="0" err="1" smtClean="0"/>
            <a:t>моментів</a:t>
          </a:r>
          <a:r>
            <a:rPr lang="ru-RU" sz="1500" kern="1200" dirty="0" smtClean="0"/>
            <a:t> в </a:t>
          </a:r>
          <a:r>
            <a:rPr lang="ru-RU" sz="1500" kern="1200" dirty="0" err="1" smtClean="0"/>
            <a:t>організації</a:t>
          </a:r>
          <a:endParaRPr lang="ru-RU" sz="1500" kern="1200" dirty="0"/>
        </a:p>
      </dsp:txBody>
      <dsp:txXfrm>
        <a:off x="865241" y="41235"/>
        <a:ext cx="2165191" cy="1267565"/>
      </dsp:txXfrm>
    </dsp:sp>
    <dsp:sp modelId="{8369BDC7-2EE0-4600-9EA5-DCF604F302B6}">
      <dsp:nvSpPr>
        <dsp:cNvPr id="0" name=""/>
        <dsp:cNvSpPr/>
      </dsp:nvSpPr>
      <dsp:spPr>
        <a:xfrm>
          <a:off x="3267345" y="396754"/>
          <a:ext cx="475741" cy="55652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kern="1200"/>
        </a:p>
      </dsp:txBody>
      <dsp:txXfrm>
        <a:off x="3267345" y="508059"/>
        <a:ext cx="333019" cy="333917"/>
      </dsp:txXfrm>
    </dsp:sp>
    <dsp:sp modelId="{21271801-C904-4866-8AEE-B69037774FF0}">
      <dsp:nvSpPr>
        <dsp:cNvPr id="0" name=""/>
        <dsp:cNvSpPr/>
      </dsp:nvSpPr>
      <dsp:spPr>
        <a:xfrm>
          <a:off x="3967493" y="1799"/>
          <a:ext cx="2244063" cy="1346437"/>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ru-RU" sz="1500" kern="1200" dirty="0" err="1" smtClean="0"/>
            <a:t>Збір</a:t>
          </a:r>
          <a:r>
            <a:rPr lang="ru-RU" sz="1500" kern="1200" dirty="0" smtClean="0"/>
            <a:t> </a:t>
          </a:r>
          <a:r>
            <a:rPr lang="ru-RU" sz="1500" kern="1200" dirty="0" err="1" smtClean="0"/>
            <a:t>даних</a:t>
          </a:r>
          <a:r>
            <a:rPr lang="ru-RU" sz="1500" kern="1200" dirty="0" smtClean="0"/>
            <a:t> </a:t>
          </a:r>
          <a:r>
            <a:rPr lang="ru-RU" sz="1500" kern="1200" dirty="0" err="1" smtClean="0"/>
            <a:t>найкращої</a:t>
          </a:r>
          <a:r>
            <a:rPr lang="ru-RU" sz="1500" kern="1200" dirty="0" smtClean="0"/>
            <a:t> практики </a:t>
          </a:r>
          <a:r>
            <a:rPr lang="ru-RU" sz="1500" kern="1200" dirty="0" err="1" smtClean="0"/>
            <a:t>функціонування</a:t>
          </a:r>
          <a:r>
            <a:rPr lang="ru-RU" sz="1500" kern="1200" dirty="0" smtClean="0"/>
            <a:t> </a:t>
          </a:r>
          <a:r>
            <a:rPr lang="ru-RU" sz="1500" kern="1200" dirty="0" err="1" smtClean="0"/>
            <a:t>організації</a:t>
          </a:r>
          <a:r>
            <a:rPr lang="ru-RU" sz="1500" kern="1200" dirty="0" smtClean="0"/>
            <a:t> з </a:t>
          </a:r>
          <a:r>
            <a:rPr lang="ru-RU" sz="1500" kern="1200" dirty="0" err="1" smtClean="0"/>
            <a:t>залученням</a:t>
          </a:r>
          <a:r>
            <a:rPr lang="ru-RU" sz="1500" kern="1200" dirty="0" smtClean="0"/>
            <a:t> </a:t>
          </a:r>
          <a:r>
            <a:rPr lang="ru-RU" sz="1500" kern="1200" dirty="0" err="1" smtClean="0"/>
            <a:t>членів</a:t>
          </a:r>
          <a:r>
            <a:rPr lang="ru-RU" sz="1500" kern="1200" dirty="0" smtClean="0"/>
            <a:t> </a:t>
          </a:r>
          <a:r>
            <a:rPr lang="ru-RU" sz="1500" kern="1200" dirty="0" err="1" smtClean="0"/>
            <a:t>організації</a:t>
          </a:r>
          <a:endParaRPr lang="ru-RU" sz="1500" kern="1200" dirty="0"/>
        </a:p>
      </dsp:txBody>
      <dsp:txXfrm>
        <a:off x="4006929" y="41235"/>
        <a:ext cx="2165191" cy="1267565"/>
      </dsp:txXfrm>
    </dsp:sp>
    <dsp:sp modelId="{E3B0A2E3-3433-4BF7-A454-99B5C4EB24B8}">
      <dsp:nvSpPr>
        <dsp:cNvPr id="0" name=""/>
        <dsp:cNvSpPr/>
      </dsp:nvSpPr>
      <dsp:spPr>
        <a:xfrm>
          <a:off x="6409034" y="396754"/>
          <a:ext cx="475741" cy="55652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kern="1200"/>
        </a:p>
      </dsp:txBody>
      <dsp:txXfrm>
        <a:off x="6409034" y="508059"/>
        <a:ext cx="333019" cy="333917"/>
      </dsp:txXfrm>
    </dsp:sp>
    <dsp:sp modelId="{22AE50A1-EE30-4499-B9AF-AFC3C8CA48C7}">
      <dsp:nvSpPr>
        <dsp:cNvPr id="0" name=""/>
        <dsp:cNvSpPr/>
      </dsp:nvSpPr>
      <dsp:spPr>
        <a:xfrm>
          <a:off x="7109181" y="1799"/>
          <a:ext cx="2244063" cy="1346437"/>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ru-RU" sz="1500" kern="1200" dirty="0" err="1" smtClean="0"/>
            <a:t>Обробка</a:t>
          </a:r>
          <a:r>
            <a:rPr lang="ru-RU" sz="1500" kern="1200" dirty="0" smtClean="0"/>
            <a:t> </a:t>
          </a:r>
          <a:r>
            <a:rPr lang="ru-RU" sz="1500" kern="1200" dirty="0" err="1" smtClean="0"/>
            <a:t>даних</a:t>
          </a:r>
          <a:r>
            <a:rPr lang="ru-RU" sz="1500" kern="1200" dirty="0" smtClean="0"/>
            <a:t> і </a:t>
          </a:r>
          <a:r>
            <a:rPr lang="ru-RU" sz="1500" kern="1200" dirty="0" err="1" smtClean="0"/>
            <a:t>розробка</a:t>
          </a:r>
          <a:r>
            <a:rPr lang="ru-RU" sz="1500" kern="1200" dirty="0" smtClean="0"/>
            <a:t> </a:t>
          </a:r>
          <a:r>
            <a:rPr lang="ru-RU" sz="1500" kern="1200" dirty="0" err="1" smtClean="0"/>
            <a:t>можливих</a:t>
          </a:r>
          <a:r>
            <a:rPr lang="ru-RU" sz="1500" kern="1200" dirty="0" smtClean="0"/>
            <a:t> </a:t>
          </a:r>
          <a:r>
            <a:rPr lang="ru-RU" sz="1500" kern="1200" dirty="0" err="1" smtClean="0"/>
            <a:t>пропозицій</a:t>
          </a:r>
          <a:endParaRPr lang="ru-RU" sz="1500" kern="1200" dirty="0"/>
        </a:p>
      </dsp:txBody>
      <dsp:txXfrm>
        <a:off x="7148617" y="41235"/>
        <a:ext cx="2165191" cy="1267565"/>
      </dsp:txXfrm>
    </dsp:sp>
    <dsp:sp modelId="{34677ADC-E0CA-44B5-8890-98FD92BB2889}">
      <dsp:nvSpPr>
        <dsp:cNvPr id="0" name=""/>
        <dsp:cNvSpPr/>
      </dsp:nvSpPr>
      <dsp:spPr>
        <a:xfrm rot="5400000">
          <a:off x="7993342" y="1505321"/>
          <a:ext cx="475741" cy="55652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kern="1200"/>
        </a:p>
      </dsp:txBody>
      <dsp:txXfrm rot="-5400000">
        <a:off x="8064254" y="1545714"/>
        <a:ext cx="333917" cy="333019"/>
      </dsp:txXfrm>
    </dsp:sp>
    <dsp:sp modelId="{52CAED8A-6011-4D1D-AFE5-94622A8A9F33}">
      <dsp:nvSpPr>
        <dsp:cNvPr id="0" name=""/>
        <dsp:cNvSpPr/>
      </dsp:nvSpPr>
      <dsp:spPr>
        <a:xfrm>
          <a:off x="7109181" y="2245862"/>
          <a:ext cx="2244063" cy="1346437"/>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ru-RU" sz="1500" kern="1200" dirty="0" err="1" smtClean="0"/>
            <a:t>Розробка</a:t>
          </a:r>
          <a:r>
            <a:rPr lang="ru-RU" sz="1500" kern="1200" dirty="0" smtClean="0"/>
            <a:t> </a:t>
          </a:r>
          <a:r>
            <a:rPr lang="ru-RU" sz="1500" kern="1200" dirty="0" err="1" smtClean="0"/>
            <a:t>майбутнього</a:t>
          </a:r>
          <a:r>
            <a:rPr lang="ru-RU" sz="1500" kern="1200" dirty="0" smtClean="0"/>
            <a:t> </a:t>
          </a:r>
          <a:r>
            <a:rPr lang="ru-RU" sz="1500" kern="1200" dirty="0" err="1" smtClean="0"/>
            <a:t>положення</a:t>
          </a:r>
          <a:r>
            <a:rPr lang="ru-RU" sz="1500" kern="1200" dirty="0" smtClean="0"/>
            <a:t> </a:t>
          </a:r>
          <a:r>
            <a:rPr lang="ru-RU" sz="1500" kern="1200" dirty="0" err="1" smtClean="0"/>
            <a:t>організації</a:t>
          </a:r>
          <a:r>
            <a:rPr lang="ru-RU" sz="1500" kern="1200" dirty="0" smtClean="0"/>
            <a:t> з </a:t>
          </a:r>
          <a:r>
            <a:rPr lang="ru-RU" sz="1500" kern="1200" dirty="0" err="1" smtClean="0"/>
            <a:t>залученням</a:t>
          </a:r>
          <a:r>
            <a:rPr lang="ru-RU" sz="1500" kern="1200" dirty="0" smtClean="0"/>
            <a:t> </a:t>
          </a:r>
          <a:r>
            <a:rPr lang="ru-RU" sz="1500" kern="1200" dirty="0" err="1" smtClean="0"/>
            <a:t>членів</a:t>
          </a:r>
          <a:r>
            <a:rPr lang="ru-RU" sz="1500" kern="1200" dirty="0" smtClean="0"/>
            <a:t> </a:t>
          </a:r>
          <a:r>
            <a:rPr lang="ru-RU" sz="1500" kern="1200" dirty="0" err="1" smtClean="0"/>
            <a:t>організації</a:t>
          </a:r>
          <a:endParaRPr lang="ru-RU" sz="1500" kern="1200" dirty="0"/>
        </a:p>
      </dsp:txBody>
      <dsp:txXfrm>
        <a:off x="7148617" y="2285298"/>
        <a:ext cx="2165191" cy="1267565"/>
      </dsp:txXfrm>
    </dsp:sp>
    <dsp:sp modelId="{508F307E-9960-4094-A7DC-A3373EEDC1F6}">
      <dsp:nvSpPr>
        <dsp:cNvPr id="0" name=""/>
        <dsp:cNvSpPr/>
      </dsp:nvSpPr>
      <dsp:spPr>
        <a:xfrm rot="10800000">
          <a:off x="6435962" y="2640817"/>
          <a:ext cx="475741" cy="55652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kern="1200"/>
        </a:p>
      </dsp:txBody>
      <dsp:txXfrm rot="10800000">
        <a:off x="6578684" y="2752122"/>
        <a:ext cx="333019" cy="333917"/>
      </dsp:txXfrm>
    </dsp:sp>
    <dsp:sp modelId="{A5F234BD-9608-4AA1-9E48-27660C550DB9}">
      <dsp:nvSpPr>
        <dsp:cNvPr id="0" name=""/>
        <dsp:cNvSpPr/>
      </dsp:nvSpPr>
      <dsp:spPr>
        <a:xfrm>
          <a:off x="3967493" y="2245862"/>
          <a:ext cx="2244063" cy="1346437"/>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ru-RU" sz="1500" kern="1200" dirty="0" err="1" smtClean="0"/>
            <a:t>Розробка</a:t>
          </a:r>
          <a:r>
            <a:rPr lang="ru-RU" sz="1500" kern="1200" dirty="0" smtClean="0"/>
            <a:t> плану </a:t>
          </a:r>
          <a:r>
            <a:rPr lang="ru-RU" sz="1500" kern="1200" dirty="0" err="1" smtClean="0"/>
            <a:t>дій</a:t>
          </a:r>
          <a:endParaRPr lang="ru-RU" sz="1500" kern="1200" dirty="0"/>
        </a:p>
      </dsp:txBody>
      <dsp:txXfrm>
        <a:off x="4006929" y="2285298"/>
        <a:ext cx="2165191" cy="1267565"/>
      </dsp:txXfrm>
    </dsp:sp>
    <dsp:sp modelId="{184FC965-E998-4DCD-90C7-813BA1AEA6BE}">
      <dsp:nvSpPr>
        <dsp:cNvPr id="0" name=""/>
        <dsp:cNvSpPr/>
      </dsp:nvSpPr>
      <dsp:spPr>
        <a:xfrm rot="10800000">
          <a:off x="3294274" y="2640817"/>
          <a:ext cx="475741" cy="55652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kern="1200"/>
        </a:p>
      </dsp:txBody>
      <dsp:txXfrm rot="10800000">
        <a:off x="3436996" y="2752122"/>
        <a:ext cx="333019" cy="333917"/>
      </dsp:txXfrm>
    </dsp:sp>
    <dsp:sp modelId="{9189D28E-831A-4209-B1E6-DB85C959BD46}">
      <dsp:nvSpPr>
        <dsp:cNvPr id="0" name=""/>
        <dsp:cNvSpPr/>
      </dsp:nvSpPr>
      <dsp:spPr>
        <a:xfrm>
          <a:off x="825805" y="2245862"/>
          <a:ext cx="2244063" cy="1346437"/>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ru-RU" sz="1500" kern="1200" dirty="0" err="1" smtClean="0"/>
            <a:t>Оцінка</a:t>
          </a:r>
          <a:r>
            <a:rPr lang="ru-RU" sz="1500" kern="1200" dirty="0" smtClean="0"/>
            <a:t> результату</a:t>
          </a:r>
          <a:endParaRPr lang="ru-RU" sz="1500" kern="1200" dirty="0"/>
        </a:p>
      </dsp:txBody>
      <dsp:txXfrm>
        <a:off x="865241" y="2285298"/>
        <a:ext cx="2165191" cy="126756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1592E7-9697-48C0-B328-067B173A8E54}">
      <dsp:nvSpPr>
        <dsp:cNvPr id="0" name=""/>
        <dsp:cNvSpPr/>
      </dsp:nvSpPr>
      <dsp:spPr>
        <a:xfrm>
          <a:off x="0" y="515603"/>
          <a:ext cx="9073007" cy="1291066"/>
        </a:xfrm>
        <a:prstGeom prst="rightArrow">
          <a:avLst>
            <a:gd name="adj1" fmla="val 50000"/>
            <a:gd name="adj2" fmla="val 50000"/>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254000" bIns="204957" numCol="1" spcCol="1270" anchor="ctr" anchorCtr="0">
          <a:noAutofit/>
        </a:bodyPr>
        <a:lstStyle/>
        <a:p>
          <a:pPr lvl="0" algn="l" defTabSz="755650" rtl="0">
            <a:lnSpc>
              <a:spcPct val="90000"/>
            </a:lnSpc>
            <a:spcBef>
              <a:spcPct val="0"/>
            </a:spcBef>
            <a:spcAft>
              <a:spcPct val="35000"/>
            </a:spcAft>
          </a:pPr>
          <a:r>
            <a:rPr lang="ru-RU" sz="1700" kern="1200" dirty="0" err="1" smtClean="0"/>
            <a:t>Застій</a:t>
          </a:r>
          <a:endParaRPr lang="ru-RU" sz="1700" kern="1200" dirty="0"/>
        </a:p>
      </dsp:txBody>
      <dsp:txXfrm>
        <a:off x="0" y="838370"/>
        <a:ext cx="8750241" cy="645533"/>
      </dsp:txXfrm>
    </dsp:sp>
    <dsp:sp modelId="{9CDC39D9-F449-46EE-8B02-B02D68E1D579}">
      <dsp:nvSpPr>
        <dsp:cNvPr id="0" name=""/>
        <dsp:cNvSpPr/>
      </dsp:nvSpPr>
      <dsp:spPr>
        <a:xfrm>
          <a:off x="72009" y="1498702"/>
          <a:ext cx="1640776" cy="3409403"/>
        </a:xfrm>
        <a:prstGeom prst="rect">
          <a:avLst/>
        </a:prstGeom>
        <a:solidFill>
          <a:schemeClr val="lt1">
            <a:hueOff val="0"/>
            <a:satOff val="0"/>
            <a:lumOff val="0"/>
            <a:alphaOff val="0"/>
          </a:schemeClr>
        </a:solidFill>
        <a:ln w="12700"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ru-RU" sz="1400" kern="1200" dirty="0" err="1" smtClean="0">
              <a:latin typeface="Times New Roman" pitchFamily="18" charset="0"/>
              <a:cs typeface="Times New Roman" pitchFamily="18" charset="0"/>
            </a:rPr>
            <a:t>Слабкість</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стратегії</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відсутність</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лідера</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зміни</a:t>
          </a:r>
          <a:r>
            <a:rPr lang="ru-RU" sz="1400" kern="1200" dirty="0" smtClean="0">
              <a:latin typeface="Times New Roman" pitchFamily="18" charset="0"/>
              <a:cs typeface="Times New Roman" pitchFamily="18" charset="0"/>
            </a:rPr>
            <a:t> на ринку, провал продукту </a:t>
          </a:r>
          <a:r>
            <a:rPr lang="ru-RU" sz="1400" kern="1200" dirty="0" err="1" smtClean="0">
              <a:latin typeface="Times New Roman" pitchFamily="18" charset="0"/>
              <a:cs typeface="Times New Roman" pitchFamily="18" charset="0"/>
            </a:rPr>
            <a:t>або</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нестача</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нових</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товарів</a:t>
          </a:r>
          <a:r>
            <a:rPr lang="ru-RU" sz="1400" kern="1200" dirty="0" smtClean="0">
              <a:latin typeface="Times New Roman" pitchFamily="18" charset="0"/>
              <a:cs typeface="Times New Roman" pitchFamily="18" charset="0"/>
            </a:rPr>
            <a:t> і </a:t>
          </a:r>
          <a:r>
            <a:rPr lang="ru-RU" sz="1400" kern="1200" dirty="0" err="1" smtClean="0">
              <a:latin typeface="Times New Roman" pitchFamily="18" charset="0"/>
              <a:cs typeface="Times New Roman" pitchFamily="18" charset="0"/>
            </a:rPr>
            <a:t>послуг</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обмеженість</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ресурсів</a:t>
          </a:r>
          <a:r>
            <a:rPr lang="ru-RU" sz="1400" kern="1200" dirty="0" smtClean="0">
              <a:latin typeface="Times New Roman" pitchFamily="18" charset="0"/>
              <a:cs typeface="Times New Roman" pitchFamily="18" charset="0"/>
            </a:rPr>
            <a:t> (в першу </a:t>
          </a:r>
          <a:r>
            <a:rPr lang="ru-RU" sz="1400" kern="1200" dirty="0" err="1" smtClean="0">
              <a:latin typeface="Times New Roman" pitchFamily="18" charset="0"/>
              <a:cs typeface="Times New Roman" pitchFamily="18" charset="0"/>
            </a:rPr>
            <a:t>чергу</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людських</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старіння</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технологій</a:t>
          </a:r>
          <a:r>
            <a:rPr lang="ru-RU" sz="1400" kern="1200" dirty="0" smtClean="0">
              <a:latin typeface="Times New Roman" pitchFamily="18" charset="0"/>
              <a:cs typeface="Times New Roman" pitchFamily="18" charset="0"/>
            </a:rPr>
            <a:t> і </a:t>
          </a:r>
          <a:r>
            <a:rPr lang="ru-RU" sz="1400" kern="1200" dirty="0" err="1" smtClean="0">
              <a:latin typeface="Times New Roman" pitchFamily="18" charset="0"/>
              <a:cs typeface="Times New Roman" pitchFamily="18" charset="0"/>
            </a:rPr>
            <a:t>процесів</a:t>
          </a:r>
          <a:r>
            <a:rPr lang="ru-RU" sz="1400" kern="1200" dirty="0" smtClean="0">
              <a:latin typeface="Times New Roman" pitchFamily="18" charset="0"/>
              <a:cs typeface="Times New Roman" pitchFamily="18" charset="0"/>
            </a:rPr>
            <a:t>, а </a:t>
          </a:r>
          <a:r>
            <a:rPr lang="ru-RU" sz="1400" kern="1200" dirty="0" err="1" smtClean="0">
              <a:latin typeface="Times New Roman" pitchFamily="18" charset="0"/>
              <a:cs typeface="Times New Roman" pitchFamily="18" charset="0"/>
            </a:rPr>
            <a:t>також</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невиконанням</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планів</a:t>
          </a:r>
          <a:r>
            <a:rPr lang="ru-RU" sz="1400" kern="1200" dirty="0" smtClean="0">
              <a:latin typeface="Times New Roman" pitchFamily="18" charset="0"/>
              <a:cs typeface="Times New Roman" pitchFamily="18" charset="0"/>
            </a:rPr>
            <a:t>.</a:t>
          </a:r>
          <a:endParaRPr lang="ru-RU" sz="1400" kern="1200" dirty="0">
            <a:latin typeface="Times New Roman" pitchFamily="18" charset="0"/>
            <a:cs typeface="Times New Roman" pitchFamily="18" charset="0"/>
          </a:endParaRPr>
        </a:p>
      </dsp:txBody>
      <dsp:txXfrm>
        <a:off x="72009" y="1498702"/>
        <a:ext cx="1640776" cy="3409403"/>
      </dsp:txXfrm>
    </dsp:sp>
    <dsp:sp modelId="{3F146806-7103-4A40-B9F7-E342CAA23B53}">
      <dsp:nvSpPr>
        <dsp:cNvPr id="0" name=""/>
        <dsp:cNvSpPr/>
      </dsp:nvSpPr>
      <dsp:spPr>
        <a:xfrm>
          <a:off x="1738253" y="946125"/>
          <a:ext cx="7237099" cy="1291066"/>
        </a:xfrm>
        <a:prstGeom prst="rightArrow">
          <a:avLst>
            <a:gd name="adj1" fmla="val 50000"/>
            <a:gd name="adj2" fmla="val 50000"/>
          </a:avLst>
        </a:prstGeom>
        <a:solidFill>
          <a:schemeClr val="accent3">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254000" bIns="204957" numCol="1" spcCol="1270" anchor="ctr" anchorCtr="0">
          <a:noAutofit/>
        </a:bodyPr>
        <a:lstStyle/>
        <a:p>
          <a:pPr lvl="0" algn="l" defTabSz="755650">
            <a:lnSpc>
              <a:spcPct val="90000"/>
            </a:lnSpc>
            <a:spcBef>
              <a:spcPct val="0"/>
            </a:spcBef>
            <a:spcAft>
              <a:spcPct val="35000"/>
            </a:spcAft>
          </a:pPr>
          <a:r>
            <a:rPr lang="ru-RU" sz="1700" kern="1200" dirty="0" err="1" smtClean="0"/>
            <a:t>Підготовка</a:t>
          </a:r>
          <a:endParaRPr lang="ru-RU" sz="1700" kern="1200" dirty="0"/>
        </a:p>
      </dsp:txBody>
      <dsp:txXfrm>
        <a:off x="1738253" y="1268892"/>
        <a:ext cx="6914333" cy="645533"/>
      </dsp:txXfrm>
    </dsp:sp>
    <dsp:sp modelId="{4A986FDE-7CE0-4990-8626-95406ED93441}">
      <dsp:nvSpPr>
        <dsp:cNvPr id="0" name=""/>
        <dsp:cNvSpPr/>
      </dsp:nvSpPr>
      <dsp:spPr>
        <a:xfrm>
          <a:off x="1728195" y="1930752"/>
          <a:ext cx="1640776" cy="3397337"/>
        </a:xfrm>
        <a:prstGeom prst="rect">
          <a:avLst/>
        </a:prstGeom>
        <a:solidFill>
          <a:schemeClr val="lt1">
            <a:hueOff val="0"/>
            <a:satOff val="0"/>
            <a:lumOff val="0"/>
            <a:alphaOff val="0"/>
          </a:schemeClr>
        </a:solidFill>
        <a:ln w="12700" cap="flat" cmpd="sng" algn="in">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ru-RU" sz="1400" kern="1200" dirty="0" err="1" smtClean="0">
              <a:latin typeface="Times New Roman" pitchFamily="18" charset="0"/>
              <a:cs typeface="Times New Roman" pitchFamily="18" charset="0"/>
            </a:rPr>
            <a:t>Створення</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нової</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організаційної</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структури</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розподіл</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функцій</a:t>
          </a:r>
          <a:r>
            <a:rPr lang="ru-RU" sz="1400" kern="1200" dirty="0" smtClean="0">
              <a:latin typeface="Times New Roman" pitchFamily="18" charset="0"/>
              <a:cs typeface="Times New Roman" pitchFamily="18" charset="0"/>
            </a:rPr>
            <a:t> і </a:t>
          </a:r>
          <a:r>
            <a:rPr lang="ru-RU" sz="1400" kern="1200" dirty="0" err="1" smtClean="0">
              <a:latin typeface="Times New Roman" pitchFamily="18" charset="0"/>
              <a:cs typeface="Times New Roman" pitchFamily="18" charset="0"/>
            </a:rPr>
            <a:t>обов'язків</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визначення</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переліку</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товарів</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послуг</a:t>
          </a:r>
          <a:r>
            <a:rPr lang="ru-RU" sz="1400" kern="1200" dirty="0" smtClean="0">
              <a:latin typeface="Times New Roman" pitchFamily="18" charset="0"/>
              <a:cs typeface="Times New Roman" pitchFamily="18" charset="0"/>
            </a:rPr>
            <a:t> та </a:t>
          </a:r>
          <a:r>
            <a:rPr lang="ru-RU" sz="1400" kern="1200" dirty="0" err="1" smtClean="0">
              <a:latin typeface="Times New Roman" pitchFamily="18" charset="0"/>
              <a:cs typeface="Times New Roman" pitchFamily="18" charset="0"/>
            </a:rPr>
            <a:t>обладнання</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оптимізація</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виробничих</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потужностей</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Виникнення</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безлічі</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дрібних</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емоційних</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струсів</a:t>
          </a:r>
          <a:r>
            <a:rPr lang="ru-RU" sz="1400" kern="1200" dirty="0" smtClean="0">
              <a:latin typeface="Times New Roman" pitchFamily="18" charset="0"/>
              <a:cs typeface="Times New Roman" pitchFamily="18" charset="0"/>
            </a:rPr>
            <a:t>.</a:t>
          </a:r>
          <a:endParaRPr lang="ru-RU" sz="1400" kern="1200" dirty="0">
            <a:latin typeface="Times New Roman" pitchFamily="18" charset="0"/>
            <a:cs typeface="Times New Roman" pitchFamily="18" charset="0"/>
          </a:endParaRPr>
        </a:p>
      </dsp:txBody>
      <dsp:txXfrm>
        <a:off x="1728195" y="1930752"/>
        <a:ext cx="1640776" cy="3397337"/>
      </dsp:txXfrm>
    </dsp:sp>
    <dsp:sp modelId="{C5517317-B124-4D67-B3B4-9CD4D36B2FA0}">
      <dsp:nvSpPr>
        <dsp:cNvPr id="0" name=""/>
        <dsp:cNvSpPr/>
      </dsp:nvSpPr>
      <dsp:spPr>
        <a:xfrm>
          <a:off x="3378852" y="1376646"/>
          <a:ext cx="5596501" cy="1291066"/>
        </a:xfrm>
        <a:prstGeom prst="rightArrow">
          <a:avLst>
            <a:gd name="adj1" fmla="val 50000"/>
            <a:gd name="adj2" fmla="val 50000"/>
          </a:avLst>
        </a:prstGeom>
        <a:solidFill>
          <a:schemeClr val="accent4">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254000" bIns="204957" numCol="1" spcCol="1270" anchor="ctr" anchorCtr="0">
          <a:noAutofit/>
        </a:bodyPr>
        <a:lstStyle/>
        <a:p>
          <a:pPr lvl="0" algn="l" defTabSz="755650">
            <a:lnSpc>
              <a:spcPct val="90000"/>
            </a:lnSpc>
            <a:spcBef>
              <a:spcPct val="0"/>
            </a:spcBef>
            <a:spcAft>
              <a:spcPct val="35000"/>
            </a:spcAft>
          </a:pPr>
          <a:r>
            <a:rPr lang="ru-RU" sz="1700" kern="1200" dirty="0" err="1" smtClean="0"/>
            <a:t>Реалізація</a:t>
          </a:r>
          <a:endParaRPr lang="ru-RU" sz="1700" kern="1200" dirty="0"/>
        </a:p>
      </dsp:txBody>
      <dsp:txXfrm>
        <a:off x="3378852" y="1699413"/>
        <a:ext cx="5273735" cy="645533"/>
      </dsp:txXfrm>
    </dsp:sp>
    <dsp:sp modelId="{580C2EF5-8150-4DB7-9638-38AEE40628D6}">
      <dsp:nvSpPr>
        <dsp:cNvPr id="0" name=""/>
        <dsp:cNvSpPr/>
      </dsp:nvSpPr>
      <dsp:spPr>
        <a:xfrm>
          <a:off x="3392076" y="2318863"/>
          <a:ext cx="1640776" cy="3428297"/>
        </a:xfrm>
        <a:prstGeom prst="rect">
          <a:avLst/>
        </a:prstGeom>
        <a:solidFill>
          <a:schemeClr val="lt1">
            <a:hueOff val="0"/>
            <a:satOff val="0"/>
            <a:lumOff val="0"/>
            <a:alphaOff val="0"/>
          </a:schemeClr>
        </a:solidFill>
        <a:ln w="12700" cap="flat" cmpd="sng" algn="in">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ru-RU" sz="1400" kern="1200" dirty="0" err="1" smtClean="0">
              <a:latin typeface="Times New Roman" pitchFamily="18" charset="0"/>
              <a:cs typeface="Times New Roman" pitchFamily="18" charset="0"/>
            </a:rPr>
            <a:t>Оголошення</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загального</a:t>
          </a:r>
          <a:r>
            <a:rPr lang="ru-RU" sz="1400" kern="1200" dirty="0" smtClean="0">
              <a:latin typeface="Times New Roman" pitchFamily="18" charset="0"/>
              <a:cs typeface="Times New Roman" pitchFamily="18" charset="0"/>
            </a:rPr>
            <a:t> плану і </a:t>
          </a:r>
          <a:r>
            <a:rPr lang="ru-RU" sz="1400" kern="1200" dirty="0" err="1" smtClean="0">
              <a:latin typeface="Times New Roman" pitchFamily="18" charset="0"/>
              <a:cs typeface="Times New Roman" pitchFamily="18" charset="0"/>
            </a:rPr>
            <a:t>конкретних</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завдань</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Керівники</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повинні</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роз'яснити</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співробітникам</a:t>
          </a:r>
          <a:r>
            <a:rPr lang="ru-RU" sz="1400" kern="1200" dirty="0" smtClean="0">
              <a:latin typeface="Times New Roman" pitchFamily="18" charset="0"/>
              <a:cs typeface="Times New Roman" pitchFamily="18" charset="0"/>
            </a:rPr>
            <a:t> мету і план </a:t>
          </a:r>
          <a:r>
            <a:rPr lang="ru-RU" sz="1400" kern="1200" dirty="0" err="1" smtClean="0">
              <a:latin typeface="Times New Roman" pitchFamily="18" charset="0"/>
              <a:cs typeface="Times New Roman" pitchFamily="18" charset="0"/>
            </a:rPr>
            <a:t>перетворень</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переконати</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їх</a:t>
          </a:r>
          <a:r>
            <a:rPr lang="ru-RU" sz="1400" kern="1200" dirty="0" smtClean="0">
              <a:latin typeface="Times New Roman" pitchFamily="18" charset="0"/>
              <a:cs typeface="Times New Roman" pitchFamily="18" charset="0"/>
            </a:rPr>
            <a:t> в тому, </a:t>
          </a:r>
          <a:r>
            <a:rPr lang="ru-RU" sz="1400" kern="1200" dirty="0" err="1" smtClean="0">
              <a:latin typeface="Times New Roman" pitchFamily="18" charset="0"/>
              <a:cs typeface="Times New Roman" pitchFamily="18" charset="0"/>
            </a:rPr>
            <a:t>що</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цей</a:t>
          </a:r>
          <a:r>
            <a:rPr lang="ru-RU" sz="1400" kern="1200" dirty="0" smtClean="0">
              <a:latin typeface="Times New Roman" pitchFamily="18" charset="0"/>
              <a:cs typeface="Times New Roman" pitchFamily="18" charset="0"/>
            </a:rPr>
            <a:t> план </a:t>
          </a:r>
          <a:r>
            <a:rPr lang="ru-RU" sz="1400" kern="1200" dirty="0" err="1" smtClean="0">
              <a:latin typeface="Times New Roman" pitchFamily="18" charset="0"/>
              <a:cs typeface="Times New Roman" pitchFamily="18" charset="0"/>
            </a:rPr>
            <a:t>спрацює</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створити</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стимули</a:t>
          </a:r>
          <a:r>
            <a:rPr lang="ru-RU" sz="1400" kern="1200" dirty="0" smtClean="0">
              <a:latin typeface="Times New Roman" pitchFamily="18" charset="0"/>
              <a:cs typeface="Times New Roman" pitchFamily="18" charset="0"/>
            </a:rPr>
            <a:t> для </a:t>
          </a:r>
          <a:r>
            <a:rPr lang="ru-RU" sz="1400" kern="1200" dirty="0" err="1" smtClean="0">
              <a:latin typeface="Times New Roman" pitchFamily="18" charset="0"/>
              <a:cs typeface="Times New Roman" pitchFamily="18" charset="0"/>
            </a:rPr>
            <a:t>участі</a:t>
          </a:r>
          <a:r>
            <a:rPr lang="ru-RU" sz="1400" kern="1200" dirty="0" smtClean="0">
              <a:latin typeface="Times New Roman" pitchFamily="18" charset="0"/>
              <a:cs typeface="Times New Roman" pitchFamily="18" charset="0"/>
            </a:rPr>
            <a:t> в </a:t>
          </a:r>
          <a:r>
            <a:rPr lang="ru-RU" sz="1400" kern="1200" dirty="0" err="1" smtClean="0">
              <a:latin typeface="Times New Roman" pitchFamily="18" charset="0"/>
              <a:cs typeface="Times New Roman" pitchFamily="18" charset="0"/>
            </a:rPr>
            <a:t>його</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втіленні</a:t>
          </a:r>
          <a:r>
            <a:rPr lang="ru-RU" sz="1400" kern="1200" dirty="0" smtClean="0">
              <a:latin typeface="Times New Roman" pitchFamily="18" charset="0"/>
              <a:cs typeface="Times New Roman" pitchFamily="18" charset="0"/>
            </a:rPr>
            <a:t>, а </a:t>
          </a:r>
          <a:r>
            <a:rPr lang="ru-RU" sz="1400" kern="1200" dirty="0" err="1" smtClean="0">
              <a:latin typeface="Times New Roman" pitchFamily="18" charset="0"/>
              <a:cs typeface="Times New Roman" pitchFamily="18" charset="0"/>
            </a:rPr>
            <a:t>потім</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забезпечити</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його</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реалізацію</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працюючи</a:t>
          </a:r>
          <a:r>
            <a:rPr lang="ru-RU" sz="1400" kern="1200" dirty="0" smtClean="0">
              <a:latin typeface="Times New Roman" pitchFamily="18" charset="0"/>
              <a:cs typeface="Times New Roman" pitchFamily="18" charset="0"/>
            </a:rPr>
            <a:t> з ними рука об руку.</a:t>
          </a:r>
          <a:endParaRPr lang="ru-RU" sz="1100" kern="1200" dirty="0"/>
        </a:p>
      </dsp:txBody>
      <dsp:txXfrm>
        <a:off x="3392076" y="2318863"/>
        <a:ext cx="1640776" cy="3428297"/>
      </dsp:txXfrm>
    </dsp:sp>
    <dsp:sp modelId="{3D448CA8-4FE1-4025-9CFE-C212E1E5C350}">
      <dsp:nvSpPr>
        <dsp:cNvPr id="0" name=""/>
        <dsp:cNvSpPr/>
      </dsp:nvSpPr>
      <dsp:spPr>
        <a:xfrm>
          <a:off x="5020338" y="1807167"/>
          <a:ext cx="3955014" cy="1291066"/>
        </a:xfrm>
        <a:prstGeom prst="rightArrow">
          <a:avLst>
            <a:gd name="adj1" fmla="val 50000"/>
            <a:gd name="adj2" fmla="val 50000"/>
          </a:avLst>
        </a:prstGeom>
        <a:solidFill>
          <a:schemeClr val="accent5">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254000" bIns="204957" numCol="1" spcCol="1270" anchor="ctr" anchorCtr="0">
          <a:noAutofit/>
        </a:bodyPr>
        <a:lstStyle/>
        <a:p>
          <a:pPr lvl="0" algn="l" defTabSz="755650">
            <a:lnSpc>
              <a:spcPct val="90000"/>
            </a:lnSpc>
            <a:spcBef>
              <a:spcPct val="0"/>
            </a:spcBef>
            <a:spcAft>
              <a:spcPct val="35000"/>
            </a:spcAft>
          </a:pPr>
          <a:r>
            <a:rPr lang="ru-RU" sz="1700" kern="1200" dirty="0" err="1" smtClean="0"/>
            <a:t>Перевірка</a:t>
          </a:r>
          <a:r>
            <a:rPr lang="ru-RU" sz="1700" kern="1200" dirty="0" smtClean="0"/>
            <a:t> на </a:t>
          </a:r>
          <a:r>
            <a:rPr lang="ru-RU" sz="1700" kern="1200" dirty="0" err="1" smtClean="0"/>
            <a:t>міцність</a:t>
          </a:r>
          <a:endParaRPr lang="ru-RU" sz="1700" kern="1200" dirty="0"/>
        </a:p>
      </dsp:txBody>
      <dsp:txXfrm>
        <a:off x="5020338" y="2129934"/>
        <a:ext cx="3632248" cy="645533"/>
      </dsp:txXfrm>
    </dsp:sp>
    <dsp:sp modelId="{D25F0945-3944-489A-BF6B-C26AB841DCA6}">
      <dsp:nvSpPr>
        <dsp:cNvPr id="0" name=""/>
        <dsp:cNvSpPr/>
      </dsp:nvSpPr>
      <dsp:spPr>
        <a:xfrm>
          <a:off x="5040552" y="2736299"/>
          <a:ext cx="1640776" cy="3377519"/>
        </a:xfrm>
        <a:prstGeom prst="rect">
          <a:avLst/>
        </a:prstGeom>
        <a:solidFill>
          <a:schemeClr val="lt1">
            <a:hueOff val="0"/>
            <a:satOff val="0"/>
            <a:lumOff val="0"/>
            <a:alphaOff val="0"/>
          </a:schemeClr>
        </a:solidFill>
        <a:ln w="12700" cap="flat" cmpd="sng" algn="in">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ru-RU" sz="1400" kern="1200" dirty="0" err="1" smtClean="0">
              <a:latin typeface="Times New Roman" pitchFamily="18" charset="0"/>
              <a:cs typeface="Times New Roman" pitchFamily="18" charset="0"/>
            </a:rPr>
            <a:t>Вирішальний</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етап</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процесу</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організаційних</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змін</a:t>
          </a:r>
          <a:r>
            <a:rPr lang="ru-RU" sz="1400" kern="1200" dirty="0" smtClean="0">
              <a:latin typeface="Times New Roman" pitchFamily="18" charset="0"/>
              <a:cs typeface="Times New Roman" pitchFamily="18" charset="0"/>
            </a:rPr>
            <a:t> - </a:t>
          </a:r>
          <a:r>
            <a:rPr lang="ru-RU" sz="1400" kern="1200" dirty="0" err="1" smtClean="0">
              <a:latin typeface="Times New Roman" pitchFamily="18" charset="0"/>
              <a:cs typeface="Times New Roman" pitchFamily="18" charset="0"/>
            </a:rPr>
            <a:t>етап</a:t>
          </a:r>
          <a:r>
            <a:rPr lang="ru-RU" sz="1400" kern="1200" dirty="0" smtClean="0">
              <a:latin typeface="Times New Roman" pitchFamily="18" charset="0"/>
              <a:cs typeface="Times New Roman" pitchFamily="18" charset="0"/>
            </a:rPr>
            <a:t>, на </a:t>
          </a:r>
          <a:r>
            <a:rPr lang="ru-RU" sz="1400" kern="1200" dirty="0" err="1" smtClean="0">
              <a:latin typeface="Times New Roman" pitchFamily="18" charset="0"/>
              <a:cs typeface="Times New Roman" pitchFamily="18" charset="0"/>
            </a:rPr>
            <a:t>якому</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ймовірність</a:t>
          </a:r>
          <a:r>
            <a:rPr lang="ru-RU" sz="1400" kern="1200" dirty="0" smtClean="0">
              <a:latin typeface="Times New Roman" pitchFamily="18" charset="0"/>
              <a:cs typeface="Times New Roman" pitchFamily="18" charset="0"/>
            </a:rPr>
            <a:t> провалу особливо велика. Для того </a:t>
          </a:r>
          <a:r>
            <a:rPr lang="ru-RU" sz="1400" kern="1200" dirty="0" err="1" smtClean="0">
              <a:latin typeface="Times New Roman" pitchFamily="18" charset="0"/>
              <a:cs typeface="Times New Roman" pitchFamily="18" charset="0"/>
            </a:rPr>
            <a:t>щоб</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перетворення</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успішно</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пройшли</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перевірку</a:t>
          </a:r>
          <a:r>
            <a:rPr lang="ru-RU" sz="1400" kern="1200" dirty="0" smtClean="0">
              <a:latin typeface="Times New Roman" pitchFamily="18" charset="0"/>
              <a:cs typeface="Times New Roman" pitchFamily="18" charset="0"/>
            </a:rPr>
            <a:t> на </a:t>
          </a:r>
          <a:r>
            <a:rPr lang="ru-RU" sz="1400" kern="1200" dirty="0" err="1" smtClean="0">
              <a:latin typeface="Times New Roman" pitchFamily="18" charset="0"/>
              <a:cs typeface="Times New Roman" pitchFamily="18" charset="0"/>
            </a:rPr>
            <a:t>міцність</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керівництво</a:t>
          </a:r>
          <a:r>
            <a:rPr lang="ru-RU" sz="1400" kern="1200" dirty="0" smtClean="0">
              <a:latin typeface="Times New Roman" pitchFamily="18" charset="0"/>
              <a:cs typeface="Times New Roman" pitchFamily="18" charset="0"/>
            </a:rPr>
            <a:t> повинно </a:t>
          </a:r>
          <a:r>
            <a:rPr lang="ru-RU" sz="1400" kern="1200" dirty="0" err="1" smtClean="0">
              <a:latin typeface="Times New Roman" pitchFamily="18" charset="0"/>
              <a:cs typeface="Times New Roman" pitchFamily="18" charset="0"/>
            </a:rPr>
            <a:t>управляти</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очікуваннями</a:t>
          </a:r>
          <a:r>
            <a:rPr lang="ru-RU" sz="1400" kern="1200" dirty="0" smtClean="0">
              <a:latin typeface="Times New Roman" pitchFamily="18" charset="0"/>
              <a:cs typeface="Times New Roman" pitchFamily="18" charset="0"/>
            </a:rPr>
            <a:t> людей, </a:t>
          </a:r>
          <a:r>
            <a:rPr lang="ru-RU" sz="1400" kern="1200" dirty="0" err="1" smtClean="0">
              <a:latin typeface="Times New Roman" pitchFamily="18" charset="0"/>
              <a:cs typeface="Times New Roman" pitchFamily="18" charset="0"/>
            </a:rPr>
            <a:t>їх</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енергією</a:t>
          </a:r>
          <a:r>
            <a:rPr lang="ru-RU" sz="1400" kern="1200" dirty="0" smtClean="0">
              <a:latin typeface="Times New Roman" pitchFamily="18" charset="0"/>
              <a:cs typeface="Times New Roman" pitchFamily="18" charset="0"/>
            </a:rPr>
            <a:t> і </a:t>
          </a:r>
          <a:r>
            <a:rPr lang="ru-RU" sz="1400" kern="1200" dirty="0" err="1" smtClean="0">
              <a:latin typeface="Times New Roman" pitchFamily="18" charset="0"/>
              <a:cs typeface="Times New Roman" pitchFamily="18" charset="0"/>
            </a:rPr>
            <a:t>досвідом</a:t>
          </a:r>
          <a:r>
            <a:rPr lang="ru-RU" sz="1400" kern="1200" dirty="0" smtClean="0">
              <a:latin typeface="Times New Roman" pitchFamily="18" charset="0"/>
              <a:cs typeface="Times New Roman" pitchFamily="18" charset="0"/>
            </a:rPr>
            <a:t>.</a:t>
          </a:r>
          <a:endParaRPr lang="ru-RU" sz="1100" kern="1200" dirty="0"/>
        </a:p>
      </dsp:txBody>
      <dsp:txXfrm>
        <a:off x="5040552" y="2736299"/>
        <a:ext cx="1640776" cy="3377519"/>
      </dsp:txXfrm>
    </dsp:sp>
    <dsp:sp modelId="{50344448-A9CF-45FF-94E7-35CA238439B3}">
      <dsp:nvSpPr>
        <dsp:cNvPr id="0" name=""/>
        <dsp:cNvSpPr/>
      </dsp:nvSpPr>
      <dsp:spPr>
        <a:xfrm>
          <a:off x="6660937" y="2237689"/>
          <a:ext cx="2314416" cy="1291066"/>
        </a:xfrm>
        <a:prstGeom prst="rightArrow">
          <a:avLst>
            <a:gd name="adj1" fmla="val 50000"/>
            <a:gd name="adj2" fmla="val 50000"/>
          </a:avLst>
        </a:prstGeom>
        <a:solidFill>
          <a:schemeClr val="accent6">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254000" bIns="204957" numCol="1" spcCol="1270" anchor="ctr" anchorCtr="0">
          <a:noAutofit/>
        </a:bodyPr>
        <a:lstStyle/>
        <a:p>
          <a:pPr lvl="0" algn="l" defTabSz="755650">
            <a:lnSpc>
              <a:spcPct val="90000"/>
            </a:lnSpc>
            <a:spcBef>
              <a:spcPct val="0"/>
            </a:spcBef>
            <a:spcAft>
              <a:spcPct val="35000"/>
            </a:spcAft>
          </a:pPr>
          <a:r>
            <a:rPr lang="ru-RU" sz="1700" kern="1200" dirty="0" err="1" smtClean="0"/>
            <a:t>Досягнення</a:t>
          </a:r>
          <a:r>
            <a:rPr lang="ru-RU" sz="1700" kern="1200" dirty="0" smtClean="0"/>
            <a:t> мети</a:t>
          </a:r>
          <a:endParaRPr lang="ru-RU" sz="1700" kern="1200" dirty="0"/>
        </a:p>
      </dsp:txBody>
      <dsp:txXfrm>
        <a:off x="6660937" y="2560456"/>
        <a:ext cx="1991650" cy="645533"/>
      </dsp:txXfrm>
    </dsp:sp>
    <dsp:sp modelId="{31ED0E6B-07E4-4956-B9F0-9D1C0DDBCD1E}">
      <dsp:nvSpPr>
        <dsp:cNvPr id="0" name=""/>
        <dsp:cNvSpPr/>
      </dsp:nvSpPr>
      <dsp:spPr>
        <a:xfrm>
          <a:off x="6696739" y="3168349"/>
          <a:ext cx="1640776" cy="3000569"/>
        </a:xfrm>
        <a:prstGeom prst="rect">
          <a:avLst/>
        </a:prstGeom>
        <a:solidFill>
          <a:schemeClr val="lt1">
            <a:hueOff val="0"/>
            <a:satOff val="0"/>
            <a:lumOff val="0"/>
            <a:alphaOff val="0"/>
          </a:schemeClr>
        </a:solidFill>
        <a:ln w="12700" cap="flat" cmpd="sng" algn="in">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ru-RU" sz="1400" kern="1200" dirty="0" smtClean="0">
              <a:latin typeface="Times New Roman" pitchFamily="18" charset="0"/>
              <a:cs typeface="Times New Roman" pitchFamily="18" charset="0"/>
            </a:rPr>
            <a:t>Робота </a:t>
          </a:r>
          <a:r>
            <a:rPr lang="ru-RU" sz="1400" kern="1200" dirty="0" err="1" smtClean="0">
              <a:latin typeface="Times New Roman" pitchFamily="18" charset="0"/>
              <a:cs typeface="Times New Roman" pitchFamily="18" charset="0"/>
            </a:rPr>
            <a:t>починає</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приносити</a:t>
          </a:r>
          <a:r>
            <a:rPr lang="ru-RU" sz="1400" kern="1200" dirty="0" smtClean="0">
              <a:latin typeface="Times New Roman" pitchFamily="18" charset="0"/>
              <a:cs typeface="Times New Roman" pitchFamily="18" charset="0"/>
            </a:rPr>
            <a:t> плоди, </a:t>
          </a:r>
          <a:r>
            <a:rPr lang="ru-RU" sz="1400" kern="1200" dirty="0" err="1" smtClean="0">
              <a:latin typeface="Times New Roman" pitchFamily="18" charset="0"/>
              <a:cs typeface="Times New Roman" pitchFamily="18" charset="0"/>
            </a:rPr>
            <a:t>конкретні</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завдання</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вирішені</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зміни</a:t>
          </a:r>
          <a:r>
            <a:rPr lang="ru-RU" sz="1400" kern="1200" dirty="0" smtClean="0">
              <a:latin typeface="Times New Roman" pitchFamily="18" charset="0"/>
              <a:cs typeface="Times New Roman" pitchFamily="18" charset="0"/>
            </a:rPr>
            <a:t> в </a:t>
          </a:r>
          <a:r>
            <a:rPr lang="ru-RU" sz="1400" kern="1200" dirty="0" err="1" smtClean="0">
              <a:latin typeface="Times New Roman" pitchFamily="18" charset="0"/>
              <a:cs typeface="Times New Roman" pitchFamily="18" charset="0"/>
            </a:rPr>
            <a:t>різних</a:t>
          </a:r>
          <a:r>
            <a:rPr lang="ru-RU" sz="1400" kern="1200" dirty="0" smtClean="0">
              <a:latin typeface="Times New Roman" pitchFamily="18" charset="0"/>
              <a:cs typeface="Times New Roman" pitchFamily="18" charset="0"/>
            </a:rPr>
            <a:t> областях </a:t>
          </a:r>
          <a:r>
            <a:rPr lang="ru-RU" sz="1400" kern="1200" dirty="0" err="1" smtClean="0">
              <a:latin typeface="Times New Roman" pitchFamily="18" charset="0"/>
              <a:cs typeface="Times New Roman" pitchFamily="18" charset="0"/>
            </a:rPr>
            <a:t>діяльності</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організації</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відбулися</a:t>
          </a:r>
          <a:r>
            <a:rPr lang="ru-RU" sz="1400" kern="1200" dirty="0" smtClean="0">
              <a:latin typeface="Times New Roman" pitchFamily="18" charset="0"/>
              <a:cs typeface="Times New Roman" pitchFamily="18" charset="0"/>
            </a:rPr>
            <a:t> і </a:t>
          </a:r>
          <a:r>
            <a:rPr lang="ru-RU" sz="1400" kern="1200" dirty="0" err="1" smtClean="0">
              <a:latin typeface="Times New Roman" pitchFamily="18" charset="0"/>
              <a:cs typeface="Times New Roman" pitchFamily="18" charset="0"/>
            </a:rPr>
            <a:t>тепер</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працюють</a:t>
          </a:r>
          <a:r>
            <a:rPr lang="ru-RU" sz="1400" kern="1200" dirty="0" smtClean="0">
              <a:latin typeface="Times New Roman" pitchFamily="18" charset="0"/>
              <a:cs typeface="Times New Roman" pitchFamily="18" charset="0"/>
            </a:rPr>
            <a:t> один на одного. </a:t>
          </a:r>
          <a:r>
            <a:rPr lang="ru-RU" sz="1400" kern="1200" dirty="0" err="1" smtClean="0">
              <a:latin typeface="Times New Roman" pitchFamily="18" charset="0"/>
              <a:cs typeface="Times New Roman" pitchFamily="18" charset="0"/>
            </a:rPr>
            <a:t>Компанія</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виглядає</a:t>
          </a:r>
          <a:r>
            <a:rPr lang="ru-RU" sz="1400" kern="1200" dirty="0" smtClean="0">
              <a:latin typeface="Times New Roman" pitchFamily="18" charset="0"/>
              <a:cs typeface="Times New Roman" pitchFamily="18" charset="0"/>
            </a:rPr>
            <a:t> такою, </a:t>
          </a:r>
          <a:r>
            <a:rPr lang="ru-RU" sz="1400" kern="1200" dirty="0" err="1" smtClean="0">
              <a:latin typeface="Times New Roman" pitchFamily="18" charset="0"/>
              <a:cs typeface="Times New Roman" pitchFamily="18" charset="0"/>
            </a:rPr>
            <a:t>що</a:t>
          </a:r>
          <a:r>
            <a:rPr lang="ru-RU" sz="1400" kern="1200" dirty="0" smtClean="0">
              <a:latin typeface="Times New Roman" pitchFamily="18" charset="0"/>
              <a:cs typeface="Times New Roman" pitchFamily="18" charset="0"/>
            </a:rPr>
            <a:t> заново </a:t>
          </a:r>
          <a:r>
            <a:rPr lang="ru-RU" sz="1400" kern="1200" dirty="0" err="1" smtClean="0">
              <a:latin typeface="Times New Roman" pitchFamily="18" charset="0"/>
              <a:cs typeface="Times New Roman" pitchFamily="18" charset="0"/>
            </a:rPr>
            <a:t>народилася</a:t>
          </a:r>
          <a:r>
            <a:rPr lang="ru-RU" sz="1400" kern="1200" dirty="0" smtClean="0">
              <a:latin typeface="Times New Roman" pitchFamily="18" charset="0"/>
              <a:cs typeface="Times New Roman" pitchFamily="18" charset="0"/>
            </a:rPr>
            <a:t>.</a:t>
          </a:r>
          <a:endParaRPr lang="ru-RU" sz="1400" kern="1200" dirty="0">
            <a:latin typeface="Times New Roman" pitchFamily="18" charset="0"/>
            <a:cs typeface="Times New Roman" pitchFamily="18" charset="0"/>
          </a:endParaRPr>
        </a:p>
      </dsp:txBody>
      <dsp:txXfrm>
        <a:off x="6696739" y="3168349"/>
        <a:ext cx="1640776" cy="300056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9A22EF-178B-402C-A071-904C9996BF65}">
      <dsp:nvSpPr>
        <dsp:cNvPr id="0" name=""/>
        <dsp:cNvSpPr/>
      </dsp:nvSpPr>
      <dsp:spPr>
        <a:xfrm>
          <a:off x="0" y="30897"/>
          <a:ext cx="7200800" cy="2952000"/>
        </a:xfrm>
        <a:prstGeom prst="rightArrow">
          <a:avLst/>
        </a:prstGeom>
        <a:solidFill>
          <a:schemeClr val="lt1">
            <a:hueOff val="0"/>
            <a:satOff val="0"/>
            <a:lumOff val="0"/>
            <a:alphaOff val="0"/>
          </a:schemeClr>
        </a:solidFill>
        <a:ln w="12700" cap="flat" cmpd="sng" algn="in">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48779BC-2FD7-40AE-B75E-07B304879360}">
      <dsp:nvSpPr>
        <dsp:cNvPr id="0" name=""/>
        <dsp:cNvSpPr/>
      </dsp:nvSpPr>
      <dsp:spPr>
        <a:xfrm>
          <a:off x="580845" y="768897"/>
          <a:ext cx="5899874" cy="147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2560" rIns="0" bIns="162560" numCol="1" spcCol="1270" anchor="ctr" anchorCtr="0">
          <a:noAutofit/>
        </a:bodyPr>
        <a:lstStyle/>
        <a:p>
          <a:pPr lvl="0" algn="ctr" defTabSz="711200" rtl="0">
            <a:lnSpc>
              <a:spcPct val="90000"/>
            </a:lnSpc>
            <a:spcBef>
              <a:spcPct val="0"/>
            </a:spcBef>
            <a:spcAft>
              <a:spcPct val="35000"/>
            </a:spcAft>
          </a:pPr>
          <a:r>
            <a:rPr lang="ru-RU" sz="1600" kern="1200" dirty="0" smtClean="0">
              <a:latin typeface="Times New Roman" pitchFamily="18" charset="0"/>
              <a:cs typeface="Times New Roman" pitchFamily="18" charset="0"/>
            </a:rPr>
            <a:t>У </a:t>
          </a:r>
          <a:r>
            <a:rPr lang="ru-RU" sz="1600" kern="1200" dirty="0" err="1" smtClean="0">
              <a:latin typeface="Times New Roman" pitchFamily="18" charset="0"/>
              <a:cs typeface="Times New Roman" pitchFamily="18" charset="0"/>
            </a:rPr>
            <a:t>моделі</a:t>
          </a:r>
          <a:r>
            <a:rPr lang="ru-RU" sz="1600" kern="1200" dirty="0" smtClean="0">
              <a:latin typeface="Times New Roman" pitchFamily="18" charset="0"/>
              <a:cs typeface="Times New Roman" pitchFamily="18" charset="0"/>
            </a:rPr>
            <a:t> Дж. </a:t>
          </a:r>
          <a:r>
            <a:rPr lang="ru-RU" sz="1600" kern="1200" dirty="0" err="1" smtClean="0">
              <a:latin typeface="Times New Roman" pitchFamily="18" charset="0"/>
              <a:cs typeface="Times New Roman" pitchFamily="18" charset="0"/>
            </a:rPr>
            <a:t>Дак</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основна</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увага</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приділена</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емоційного</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поведінки</a:t>
          </a:r>
          <a:r>
            <a:rPr lang="ru-RU" sz="1600" kern="1200" dirty="0" smtClean="0">
              <a:latin typeface="Times New Roman" pitchFamily="18" charset="0"/>
              <a:cs typeface="Times New Roman" pitchFamily="18" charset="0"/>
            </a:rPr>
            <a:t> людей, яке </a:t>
          </a:r>
          <a:r>
            <a:rPr lang="ru-RU" sz="1600" kern="1200" dirty="0" err="1" smtClean="0">
              <a:latin typeface="Times New Roman" pitchFamily="18" charset="0"/>
              <a:cs typeface="Times New Roman" pitchFamily="18" charset="0"/>
            </a:rPr>
            <a:t>супроводжує</a:t>
          </a:r>
          <a:r>
            <a:rPr lang="ru-RU" sz="1600" kern="1200" dirty="0" smtClean="0">
              <a:latin typeface="Times New Roman" pitchFamily="18" charset="0"/>
              <a:cs typeface="Times New Roman" pitchFamily="18" charset="0"/>
            </a:rPr>
            <a:t> будь-</a:t>
          </a:r>
          <a:r>
            <a:rPr lang="ru-RU" sz="1600" kern="1200" dirty="0" err="1" smtClean="0">
              <a:latin typeface="Times New Roman" pitchFamily="18" charset="0"/>
              <a:cs typeface="Times New Roman" pitchFamily="18" charset="0"/>
            </a:rPr>
            <a:t>які</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організаційні</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зміни</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Запропонована</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Дж.Дак</a:t>
          </a:r>
          <a:r>
            <a:rPr lang="ru-RU" sz="1600" kern="1200" dirty="0" smtClean="0">
              <a:latin typeface="Times New Roman" pitchFamily="18" charset="0"/>
              <a:cs typeface="Times New Roman" pitchFamily="18" charset="0"/>
            </a:rPr>
            <a:t> модель </a:t>
          </a:r>
          <a:r>
            <a:rPr lang="ru-RU" sz="1600" kern="1200" dirty="0" err="1" smtClean="0">
              <a:latin typeface="Times New Roman" pitchFamily="18" charset="0"/>
              <a:cs typeface="Times New Roman" pitchFamily="18" charset="0"/>
            </a:rPr>
            <a:t>кривої</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змін</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вдало</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доповнює</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більш</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сухі</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моделі</a:t>
          </a:r>
          <a:r>
            <a:rPr lang="ru-RU" sz="1600" kern="1200" dirty="0" smtClean="0">
              <a:latin typeface="Times New Roman" pitchFamily="18" charset="0"/>
              <a:cs typeface="Times New Roman" pitchFamily="18" charset="0"/>
            </a:rPr>
            <a:t>, і </a:t>
          </a:r>
          <a:r>
            <a:rPr lang="ru-RU" sz="1600" kern="1200" dirty="0" err="1" smtClean="0">
              <a:latin typeface="Times New Roman" pitchFamily="18" charset="0"/>
              <a:cs typeface="Times New Roman" pitchFamily="18" charset="0"/>
            </a:rPr>
            <a:t>така</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інтеграція</a:t>
          </a:r>
          <a:r>
            <a:rPr lang="ru-RU" sz="1600" kern="1200" dirty="0" smtClean="0">
              <a:latin typeface="Times New Roman" pitchFamily="18" charset="0"/>
              <a:cs typeface="Times New Roman" pitchFamily="18" charset="0"/>
            </a:rPr>
            <a:t> і </a:t>
          </a:r>
          <a:r>
            <a:rPr lang="ru-RU" sz="1600" kern="1200" dirty="0" err="1" smtClean="0">
              <a:latin typeface="Times New Roman" pitchFamily="18" charset="0"/>
              <a:cs typeface="Times New Roman" pitchFamily="18" charset="0"/>
            </a:rPr>
            <a:t>адаптація</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декількох</a:t>
          </a:r>
          <a:r>
            <a:rPr lang="ru-RU" sz="1600" kern="1200" dirty="0" smtClean="0">
              <a:latin typeface="Times New Roman" pitchFamily="18" charset="0"/>
              <a:cs typeface="Times New Roman" pitchFamily="18" charset="0"/>
            </a:rPr>
            <a:t> моделей в практику </a:t>
          </a:r>
          <a:r>
            <a:rPr lang="ru-RU" sz="1600" kern="1200" dirty="0" err="1" smtClean="0">
              <a:latin typeface="Times New Roman" pitchFamily="18" charset="0"/>
              <a:cs typeface="Times New Roman" pitchFamily="18" charset="0"/>
            </a:rPr>
            <a:t>бізнесу</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сприятимуть</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збільшенню</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ймовірності</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досягнення</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успіху</a:t>
          </a:r>
          <a:r>
            <a:rPr lang="ru-RU" sz="1600" kern="1200" dirty="0" smtClean="0">
              <a:latin typeface="Times New Roman" pitchFamily="18" charset="0"/>
              <a:cs typeface="Times New Roman" pitchFamily="18" charset="0"/>
            </a:rPr>
            <a:t> в </a:t>
          </a:r>
          <a:r>
            <a:rPr lang="ru-RU" sz="1600" kern="1200" dirty="0" err="1" smtClean="0">
              <a:latin typeface="Times New Roman" pitchFamily="18" charset="0"/>
              <a:cs typeface="Times New Roman" pitchFamily="18" charset="0"/>
            </a:rPr>
            <a:t>проведенні</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організаційних</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змін</a:t>
          </a:r>
          <a:r>
            <a:rPr lang="ru-RU" sz="1600" kern="1200" dirty="0" smtClean="0">
              <a:latin typeface="Times New Roman" pitchFamily="18" charset="0"/>
              <a:cs typeface="Times New Roman" pitchFamily="18" charset="0"/>
            </a:rPr>
            <a:t>.</a:t>
          </a:r>
          <a:endParaRPr lang="ru-RU" sz="1600" kern="1200" dirty="0">
            <a:latin typeface="Times New Roman" pitchFamily="18" charset="0"/>
            <a:cs typeface="Times New Roman" pitchFamily="18" charset="0"/>
          </a:endParaRPr>
        </a:p>
      </dsp:txBody>
      <dsp:txXfrm>
        <a:off x="580845" y="768897"/>
        <a:ext cx="5899874" cy="147600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018714-91A4-47DC-80EB-28778E1B0CAD}">
      <dsp:nvSpPr>
        <dsp:cNvPr id="0" name=""/>
        <dsp:cNvSpPr/>
      </dsp:nvSpPr>
      <dsp:spPr>
        <a:xfrm>
          <a:off x="0" y="0"/>
          <a:ext cx="10972800" cy="2452303"/>
        </a:xfrm>
        <a:prstGeom prst="roundRect">
          <a:avLst>
            <a:gd name="adj" fmla="val 10000"/>
          </a:avLst>
        </a:prstGeom>
        <a:solidFill>
          <a:schemeClr val="accent2">
            <a:alpha val="90000"/>
            <a:tint val="40000"/>
            <a:hueOff val="0"/>
            <a:satOff val="0"/>
            <a:lumOff val="0"/>
            <a:alphaOff val="0"/>
          </a:schemeClr>
        </a:solidFill>
        <a:ln w="12700" cap="flat" cmpd="sng" algn="in">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BF2DAE-D6CB-42F3-AF37-2C71F726003E}">
      <dsp:nvSpPr>
        <dsp:cNvPr id="0" name=""/>
        <dsp:cNvSpPr/>
      </dsp:nvSpPr>
      <dsp:spPr>
        <a:xfrm>
          <a:off x="733255" y="326973"/>
          <a:ext cx="2095119" cy="1798356"/>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4000" b="-4000"/>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6C6740D-9C28-4D8E-9DC3-D34C58B93D57}">
      <dsp:nvSpPr>
        <dsp:cNvPr id="0" name=""/>
        <dsp:cNvSpPr/>
      </dsp:nvSpPr>
      <dsp:spPr>
        <a:xfrm rot="10800000">
          <a:off x="331935" y="2452303"/>
          <a:ext cx="2897759" cy="2997260"/>
        </a:xfrm>
        <a:prstGeom prst="round2SameRect">
          <a:avLst>
            <a:gd name="adj1" fmla="val 10500"/>
            <a:gd name="adj2" fmla="val 0"/>
          </a:avLst>
        </a:prstGeom>
        <a:solidFill>
          <a:schemeClr val="accent2">
            <a:shade val="80000"/>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a:lnSpc>
              <a:spcPct val="90000"/>
            </a:lnSpc>
            <a:spcBef>
              <a:spcPct val="0"/>
            </a:spcBef>
            <a:spcAft>
              <a:spcPct val="35000"/>
            </a:spcAft>
          </a:pPr>
          <a:endParaRPr lang="ru-RU" sz="2400" kern="1200" dirty="0" smtClean="0">
            <a:latin typeface="Times New Roman" panose="02020603050405020304" pitchFamily="18" charset="0"/>
            <a:cs typeface="Times New Roman" panose="02020603050405020304" pitchFamily="18" charset="0"/>
          </a:endParaRPr>
        </a:p>
        <a:p>
          <a:pPr lvl="0" algn="ctr" defTabSz="1066800">
            <a:lnSpc>
              <a:spcPct val="90000"/>
            </a:lnSpc>
            <a:spcBef>
              <a:spcPct val="0"/>
            </a:spcBef>
            <a:spcAft>
              <a:spcPct val="35000"/>
            </a:spcAft>
          </a:pPr>
          <a:endParaRPr lang="ru-RU" sz="2400" kern="1200" dirty="0" smtClean="0">
            <a:latin typeface="Times New Roman" panose="02020603050405020304" pitchFamily="18" charset="0"/>
            <a:cs typeface="Times New Roman" panose="02020603050405020304" pitchFamily="18" charset="0"/>
          </a:endParaRPr>
        </a:p>
        <a:p>
          <a:pPr lvl="0" algn="ctr" defTabSz="1066800">
            <a:lnSpc>
              <a:spcPct val="90000"/>
            </a:lnSpc>
            <a:spcBef>
              <a:spcPct val="0"/>
            </a:spcBef>
            <a:spcAft>
              <a:spcPct val="35000"/>
            </a:spcAft>
          </a:pPr>
          <a:r>
            <a:rPr lang="ru-RU" sz="2400" kern="1200" dirty="0" err="1" smtClean="0">
              <a:latin typeface="+mj-lt"/>
              <a:cs typeface="Times New Roman" panose="02020603050405020304" pitchFamily="18" charset="0"/>
            </a:rPr>
            <a:t>Внутрішньо-особовий</a:t>
          </a:r>
          <a:r>
            <a:rPr lang="ru-RU" sz="2400" kern="1200" dirty="0" smtClean="0">
              <a:latin typeface="+mj-lt"/>
              <a:cs typeface="Times New Roman" panose="02020603050405020304" pitchFamily="18" charset="0"/>
            </a:rPr>
            <a:t> </a:t>
          </a:r>
          <a:r>
            <a:rPr lang="ru-RU" sz="2400" kern="1200" dirty="0" err="1" smtClean="0">
              <a:latin typeface="+mj-lt"/>
              <a:cs typeface="Times New Roman" panose="02020603050405020304" pitchFamily="18" charset="0"/>
            </a:rPr>
            <a:t>конфлікт</a:t>
          </a:r>
          <a:endParaRPr lang="en-US" sz="2400" kern="1200" dirty="0">
            <a:latin typeface="+mj-lt"/>
            <a:cs typeface="Times New Roman" panose="02020603050405020304" pitchFamily="18" charset="0"/>
          </a:endParaRPr>
        </a:p>
      </dsp:txBody>
      <dsp:txXfrm rot="10800000">
        <a:off x="421051" y="2452303"/>
        <a:ext cx="2719527" cy="2908144"/>
      </dsp:txXfrm>
    </dsp:sp>
    <dsp:sp modelId="{64B46F42-FFC6-42EE-B274-7A3BE767B79F}">
      <dsp:nvSpPr>
        <dsp:cNvPr id="0" name=""/>
        <dsp:cNvSpPr/>
      </dsp:nvSpPr>
      <dsp:spPr>
        <a:xfrm>
          <a:off x="3593533" y="326973"/>
          <a:ext cx="2095119" cy="1798356"/>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3000" r="-13000"/>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33CB36-5F54-4A30-B2F8-B53B995A0C85}">
      <dsp:nvSpPr>
        <dsp:cNvPr id="0" name=""/>
        <dsp:cNvSpPr/>
      </dsp:nvSpPr>
      <dsp:spPr>
        <a:xfrm rot="10800000">
          <a:off x="3439206" y="2452303"/>
          <a:ext cx="2403771" cy="2997260"/>
        </a:xfrm>
        <a:prstGeom prst="round2SameRect">
          <a:avLst>
            <a:gd name="adj1" fmla="val 10500"/>
            <a:gd name="adj2" fmla="val 0"/>
          </a:avLst>
        </a:prstGeom>
        <a:solidFill>
          <a:schemeClr val="accent2">
            <a:shade val="80000"/>
            <a:hueOff val="20558"/>
            <a:satOff val="-1803"/>
            <a:lumOff val="1034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a:lnSpc>
              <a:spcPct val="90000"/>
            </a:lnSpc>
            <a:spcBef>
              <a:spcPct val="0"/>
            </a:spcBef>
            <a:spcAft>
              <a:spcPct val="35000"/>
            </a:spcAft>
          </a:pPr>
          <a:endParaRPr lang="ru-RU" sz="2400" kern="1200" dirty="0" smtClean="0"/>
        </a:p>
        <a:p>
          <a:pPr lvl="0" algn="ctr" defTabSz="1066800">
            <a:lnSpc>
              <a:spcPct val="90000"/>
            </a:lnSpc>
            <a:spcBef>
              <a:spcPct val="0"/>
            </a:spcBef>
            <a:spcAft>
              <a:spcPct val="35000"/>
            </a:spcAft>
          </a:pPr>
          <a:endParaRPr lang="ru-RU" sz="2400" kern="1200" dirty="0" smtClean="0">
            <a:latin typeface="Times New Roman" panose="02020603050405020304" pitchFamily="18" charset="0"/>
            <a:cs typeface="Times New Roman" panose="02020603050405020304" pitchFamily="18" charset="0"/>
          </a:endParaRPr>
        </a:p>
        <a:p>
          <a:pPr lvl="0" algn="ctr" defTabSz="1066800">
            <a:lnSpc>
              <a:spcPct val="90000"/>
            </a:lnSpc>
            <a:spcBef>
              <a:spcPct val="0"/>
            </a:spcBef>
            <a:spcAft>
              <a:spcPct val="35000"/>
            </a:spcAft>
          </a:pPr>
          <a:r>
            <a:rPr lang="ru-RU" sz="2400" kern="1200" dirty="0" err="1" smtClean="0">
              <a:latin typeface="+mj-lt"/>
              <a:cs typeface="Times New Roman" panose="02020603050405020304" pitchFamily="18" charset="0"/>
            </a:rPr>
            <a:t>Між-особистісний</a:t>
          </a:r>
          <a:r>
            <a:rPr lang="ru-RU" sz="2400" kern="1200" dirty="0" smtClean="0">
              <a:latin typeface="+mj-lt"/>
              <a:cs typeface="Times New Roman" panose="02020603050405020304" pitchFamily="18" charset="0"/>
            </a:rPr>
            <a:t> </a:t>
          </a:r>
          <a:r>
            <a:rPr lang="ru-RU" sz="2400" kern="1200" dirty="0" err="1" smtClean="0">
              <a:latin typeface="+mj-lt"/>
              <a:cs typeface="Times New Roman" panose="02020603050405020304" pitchFamily="18" charset="0"/>
            </a:rPr>
            <a:t>конфлікт</a:t>
          </a:r>
          <a:endParaRPr lang="en-US" sz="2400" kern="1200" dirty="0">
            <a:latin typeface="+mj-lt"/>
            <a:cs typeface="Times New Roman" panose="02020603050405020304" pitchFamily="18" charset="0"/>
          </a:endParaRPr>
        </a:p>
      </dsp:txBody>
      <dsp:txXfrm rot="10800000">
        <a:off x="3513130" y="2452303"/>
        <a:ext cx="2255923" cy="2923336"/>
      </dsp:txXfrm>
    </dsp:sp>
    <dsp:sp modelId="{5CFB0C2D-36CD-4EF8-A916-0203ECA437AE}">
      <dsp:nvSpPr>
        <dsp:cNvPr id="0" name=""/>
        <dsp:cNvSpPr/>
      </dsp:nvSpPr>
      <dsp:spPr>
        <a:xfrm>
          <a:off x="6076249" y="338842"/>
          <a:ext cx="2095119" cy="1798356"/>
        </a:xfrm>
        <a:prstGeom prst="roundRect">
          <a:avLst>
            <a:gd name="adj" fmla="val 10000"/>
          </a:avLst>
        </a:prstGeom>
        <a:blipFill dpi="0" rotWithShape="1">
          <a:blip xmlns:r="http://schemas.openxmlformats.org/officeDocument/2006/relationships" r:embed="rId3">
            <a:extLst>
              <a:ext uri="{28A0092B-C50C-407E-A947-70E740481C1C}">
                <a14:useLocalDpi xmlns:a14="http://schemas.microsoft.com/office/drawing/2010/main" val="0"/>
              </a:ext>
            </a:extLst>
          </a:blip>
          <a:srcRect/>
          <a:stretch>
            <a:fillRect l="-16627" r="-65373"/>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A287DA5-056C-4D93-97F0-A17FDA07E788}">
      <dsp:nvSpPr>
        <dsp:cNvPr id="0" name=""/>
        <dsp:cNvSpPr/>
      </dsp:nvSpPr>
      <dsp:spPr>
        <a:xfrm rot="10800000">
          <a:off x="6052490" y="2452303"/>
          <a:ext cx="2095119" cy="2997260"/>
        </a:xfrm>
        <a:prstGeom prst="round2SameRect">
          <a:avLst>
            <a:gd name="adj1" fmla="val 10500"/>
            <a:gd name="adj2" fmla="val 0"/>
          </a:avLst>
        </a:prstGeom>
        <a:solidFill>
          <a:schemeClr val="accent2">
            <a:shade val="80000"/>
            <a:hueOff val="41116"/>
            <a:satOff val="-3607"/>
            <a:lumOff val="20697"/>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a:lnSpc>
              <a:spcPct val="90000"/>
            </a:lnSpc>
            <a:spcBef>
              <a:spcPct val="0"/>
            </a:spcBef>
            <a:spcAft>
              <a:spcPct val="35000"/>
            </a:spcAft>
          </a:pPr>
          <a:endParaRPr lang="ru-RU" sz="2400" kern="1200" dirty="0" smtClean="0"/>
        </a:p>
        <a:p>
          <a:pPr lvl="0" algn="ctr" defTabSz="1066800">
            <a:lnSpc>
              <a:spcPct val="90000"/>
            </a:lnSpc>
            <a:spcBef>
              <a:spcPct val="0"/>
            </a:spcBef>
            <a:spcAft>
              <a:spcPct val="35000"/>
            </a:spcAft>
          </a:pPr>
          <a:endParaRPr lang="ru-RU" sz="2400" kern="1200" dirty="0" smtClean="0">
            <a:latin typeface="Times New Roman" panose="02020603050405020304" pitchFamily="18" charset="0"/>
            <a:cs typeface="Times New Roman" panose="02020603050405020304" pitchFamily="18" charset="0"/>
          </a:endParaRPr>
        </a:p>
        <a:p>
          <a:pPr lvl="0" algn="ctr" defTabSz="1066800">
            <a:lnSpc>
              <a:spcPct val="90000"/>
            </a:lnSpc>
            <a:spcBef>
              <a:spcPct val="0"/>
            </a:spcBef>
            <a:spcAft>
              <a:spcPct val="35000"/>
            </a:spcAft>
          </a:pPr>
          <a:r>
            <a:rPr lang="ru-RU" sz="2400" kern="1200" dirty="0" err="1" smtClean="0">
              <a:latin typeface="+mj-lt"/>
              <a:cs typeface="Times New Roman" panose="02020603050405020304" pitchFamily="18" charset="0"/>
            </a:rPr>
            <a:t>Конфлікт</a:t>
          </a:r>
          <a:r>
            <a:rPr lang="ru-RU" sz="2400" kern="1200" dirty="0" smtClean="0">
              <a:latin typeface="+mj-lt"/>
              <a:cs typeface="Times New Roman" panose="02020603050405020304" pitchFamily="18" charset="0"/>
            </a:rPr>
            <a:t> </a:t>
          </a:r>
          <a:r>
            <a:rPr lang="ru-RU" sz="2400" kern="1200" dirty="0" err="1" smtClean="0">
              <a:latin typeface="+mj-lt"/>
              <a:cs typeface="Times New Roman" panose="02020603050405020304" pitchFamily="18" charset="0"/>
            </a:rPr>
            <a:t>між</a:t>
          </a:r>
          <a:r>
            <a:rPr lang="ru-RU" sz="2400" kern="1200" dirty="0" smtClean="0">
              <a:latin typeface="+mj-lt"/>
              <a:cs typeface="Times New Roman" panose="02020603050405020304" pitchFamily="18" charset="0"/>
            </a:rPr>
            <a:t> </a:t>
          </a:r>
          <a:r>
            <a:rPr lang="ru-RU" sz="2400" kern="1200" dirty="0" err="1" smtClean="0">
              <a:latin typeface="+mj-lt"/>
              <a:cs typeface="Times New Roman" panose="02020603050405020304" pitchFamily="18" charset="0"/>
            </a:rPr>
            <a:t>особистістю</a:t>
          </a:r>
          <a:r>
            <a:rPr lang="ru-RU" sz="2400" kern="1200" dirty="0" smtClean="0">
              <a:latin typeface="+mj-lt"/>
              <a:cs typeface="Times New Roman" panose="02020603050405020304" pitchFamily="18" charset="0"/>
            </a:rPr>
            <a:t> і </a:t>
          </a:r>
          <a:r>
            <a:rPr lang="ru-RU" sz="2400" kern="1200" dirty="0" err="1" smtClean="0">
              <a:latin typeface="+mj-lt"/>
              <a:cs typeface="Times New Roman" panose="02020603050405020304" pitchFamily="18" charset="0"/>
            </a:rPr>
            <a:t>групою</a:t>
          </a:r>
          <a:endParaRPr lang="en-US" sz="2400" kern="1200" dirty="0">
            <a:latin typeface="+mj-lt"/>
            <a:cs typeface="Times New Roman" panose="02020603050405020304" pitchFamily="18" charset="0"/>
          </a:endParaRPr>
        </a:p>
      </dsp:txBody>
      <dsp:txXfrm rot="10800000">
        <a:off x="6116922" y="2452303"/>
        <a:ext cx="1966255" cy="2932828"/>
      </dsp:txXfrm>
    </dsp:sp>
    <dsp:sp modelId="{C5B4C905-BAAB-4137-8AFB-913711C02F7C}">
      <dsp:nvSpPr>
        <dsp:cNvPr id="0" name=""/>
        <dsp:cNvSpPr/>
      </dsp:nvSpPr>
      <dsp:spPr>
        <a:xfrm>
          <a:off x="8451433" y="326973"/>
          <a:ext cx="2095119" cy="1798356"/>
        </a:xfrm>
        <a:prstGeom prst="roundRect">
          <a:avLst>
            <a:gd name="adj" fmla="val 1000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27000" r="-27000"/>
          </a:stretch>
        </a:blip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FF80DE7-890A-44F0-AE0E-00D5B2C02947}">
      <dsp:nvSpPr>
        <dsp:cNvPr id="0" name=""/>
        <dsp:cNvSpPr/>
      </dsp:nvSpPr>
      <dsp:spPr>
        <a:xfrm rot="10800000">
          <a:off x="8357121" y="2452303"/>
          <a:ext cx="2283742" cy="2997260"/>
        </a:xfrm>
        <a:prstGeom prst="round2SameRect">
          <a:avLst>
            <a:gd name="adj1" fmla="val 10500"/>
            <a:gd name="adj2" fmla="val 0"/>
          </a:avLst>
        </a:prstGeom>
        <a:solidFill>
          <a:schemeClr val="accent2">
            <a:shade val="80000"/>
            <a:hueOff val="61674"/>
            <a:satOff val="-5410"/>
            <a:lumOff val="31046"/>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a:lnSpc>
              <a:spcPct val="90000"/>
            </a:lnSpc>
            <a:spcBef>
              <a:spcPct val="0"/>
            </a:spcBef>
            <a:spcAft>
              <a:spcPct val="35000"/>
            </a:spcAft>
          </a:pPr>
          <a:endParaRPr lang="ru-RU" sz="2400" kern="1200" dirty="0" smtClean="0"/>
        </a:p>
        <a:p>
          <a:pPr lvl="0" algn="ctr" defTabSz="1066800">
            <a:lnSpc>
              <a:spcPct val="90000"/>
            </a:lnSpc>
            <a:spcBef>
              <a:spcPct val="0"/>
            </a:spcBef>
            <a:spcAft>
              <a:spcPct val="35000"/>
            </a:spcAft>
          </a:pPr>
          <a:endParaRPr lang="ru-RU" sz="2400" kern="1200" dirty="0" smtClean="0"/>
        </a:p>
        <a:p>
          <a:pPr lvl="0" algn="ctr" defTabSz="1066800">
            <a:lnSpc>
              <a:spcPct val="90000"/>
            </a:lnSpc>
            <a:spcBef>
              <a:spcPct val="0"/>
            </a:spcBef>
            <a:spcAft>
              <a:spcPct val="35000"/>
            </a:spcAft>
          </a:pPr>
          <a:r>
            <a:rPr lang="ru-RU" sz="2400" kern="1200" dirty="0" err="1" smtClean="0">
              <a:latin typeface="+mj-lt"/>
              <a:cs typeface="Times New Roman" panose="02020603050405020304" pitchFamily="18" charset="0"/>
            </a:rPr>
            <a:t>Міжгруповий</a:t>
          </a:r>
          <a:r>
            <a:rPr lang="ru-RU" sz="2400" kern="1200" dirty="0" smtClean="0">
              <a:latin typeface="+mj-lt"/>
              <a:cs typeface="Times New Roman" panose="02020603050405020304" pitchFamily="18" charset="0"/>
            </a:rPr>
            <a:t> </a:t>
          </a:r>
          <a:r>
            <a:rPr lang="ru-RU" sz="2400" kern="1200" dirty="0" err="1" smtClean="0">
              <a:latin typeface="+mj-lt"/>
              <a:cs typeface="Times New Roman" panose="02020603050405020304" pitchFamily="18" charset="0"/>
            </a:rPr>
            <a:t>конфлікт</a:t>
          </a:r>
          <a:endParaRPr lang="en-US" sz="2400" kern="1200" dirty="0">
            <a:latin typeface="+mj-lt"/>
            <a:cs typeface="Times New Roman" panose="02020603050405020304" pitchFamily="18" charset="0"/>
          </a:endParaRPr>
        </a:p>
      </dsp:txBody>
      <dsp:txXfrm rot="10800000">
        <a:off x="8427354" y="2452303"/>
        <a:ext cx="2143276" cy="292702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9F6E47-C4DD-469C-A42C-2228F4A2BFFE}">
      <dsp:nvSpPr>
        <dsp:cNvPr id="0" name=""/>
        <dsp:cNvSpPr/>
      </dsp:nvSpPr>
      <dsp:spPr>
        <a:xfrm>
          <a:off x="0" y="0"/>
          <a:ext cx="2155527" cy="4114800"/>
        </a:xfrm>
        <a:prstGeom prst="roundRect">
          <a:avLst>
            <a:gd name="adj" fmla="val 10000"/>
          </a:avLst>
        </a:prstGeom>
        <a:solidFill>
          <a:schemeClr val="dk2">
            <a:hueOff val="0"/>
            <a:satOff val="0"/>
            <a:lumOff val="0"/>
            <a:alphaOff val="0"/>
          </a:schemeClr>
        </a:solid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uk-UA" sz="2000" b="0" i="0" kern="1200" dirty="0" err="1" smtClean="0">
              <a:latin typeface="+mj-lt"/>
              <a:cs typeface="Times New Roman" panose="02020603050405020304" pitchFamily="18" charset="0"/>
            </a:rPr>
            <a:t>Передконфлікт</a:t>
          </a:r>
          <a:r>
            <a:rPr lang="uk-UA" sz="2000" b="0" i="0" kern="1200" dirty="0" smtClean="0">
              <a:latin typeface="+mj-lt"/>
              <a:cs typeface="Times New Roman" panose="02020603050405020304" pitchFamily="18" charset="0"/>
            </a:rPr>
            <a:t>-на стадія</a:t>
          </a:r>
          <a:endParaRPr lang="en-US" sz="2000" kern="1200" dirty="0">
            <a:latin typeface="+mj-lt"/>
            <a:cs typeface="Times New Roman" panose="02020603050405020304" pitchFamily="18" charset="0"/>
          </a:endParaRPr>
        </a:p>
      </dsp:txBody>
      <dsp:txXfrm>
        <a:off x="0" y="1645920"/>
        <a:ext cx="2155527" cy="1645920"/>
      </dsp:txXfrm>
    </dsp:sp>
    <dsp:sp modelId="{0DF3334E-1774-493B-88B1-41349CD8B724}">
      <dsp:nvSpPr>
        <dsp:cNvPr id="0" name=""/>
        <dsp:cNvSpPr/>
      </dsp:nvSpPr>
      <dsp:spPr>
        <a:xfrm>
          <a:off x="392649" y="246888"/>
          <a:ext cx="1370228" cy="1370228"/>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1346888-1693-464C-9EBC-5448966CFD9B}">
      <dsp:nvSpPr>
        <dsp:cNvPr id="0" name=""/>
        <dsp:cNvSpPr/>
      </dsp:nvSpPr>
      <dsp:spPr>
        <a:xfrm>
          <a:off x="2220193" y="0"/>
          <a:ext cx="2155527" cy="4114800"/>
        </a:xfrm>
        <a:prstGeom prst="roundRect">
          <a:avLst>
            <a:gd name="adj" fmla="val 10000"/>
          </a:avLst>
        </a:prstGeom>
        <a:solidFill>
          <a:schemeClr val="dk2">
            <a:hueOff val="0"/>
            <a:satOff val="0"/>
            <a:lumOff val="0"/>
            <a:alphaOff val="0"/>
          </a:schemeClr>
        </a:solid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uk-UA" sz="2000" b="0" i="0" kern="1200" dirty="0" smtClean="0">
              <a:latin typeface="+mj-lt"/>
              <a:cs typeface="Times New Roman" panose="02020603050405020304" pitchFamily="18" charset="0"/>
            </a:rPr>
            <a:t>Стадія усвідомлення конфлікту </a:t>
          </a:r>
          <a:endParaRPr lang="en-US" sz="2000" kern="1200" dirty="0">
            <a:latin typeface="+mj-lt"/>
            <a:cs typeface="Times New Roman" panose="02020603050405020304" pitchFamily="18" charset="0"/>
          </a:endParaRPr>
        </a:p>
      </dsp:txBody>
      <dsp:txXfrm>
        <a:off x="2220193" y="1645920"/>
        <a:ext cx="2155527" cy="1645920"/>
      </dsp:txXfrm>
    </dsp:sp>
    <dsp:sp modelId="{AE5F237A-3405-4FB9-A853-86BE2C5C1D73}">
      <dsp:nvSpPr>
        <dsp:cNvPr id="0" name=""/>
        <dsp:cNvSpPr/>
      </dsp:nvSpPr>
      <dsp:spPr>
        <a:xfrm>
          <a:off x="2612842" y="246888"/>
          <a:ext cx="1370228" cy="1370228"/>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25FDA4F-207E-4055-AF3C-733B4B8583E6}">
      <dsp:nvSpPr>
        <dsp:cNvPr id="0" name=""/>
        <dsp:cNvSpPr/>
      </dsp:nvSpPr>
      <dsp:spPr>
        <a:xfrm>
          <a:off x="4440386" y="0"/>
          <a:ext cx="2155527" cy="4114800"/>
        </a:xfrm>
        <a:prstGeom prst="roundRect">
          <a:avLst>
            <a:gd name="adj" fmla="val 10000"/>
          </a:avLst>
        </a:prstGeom>
        <a:solidFill>
          <a:schemeClr val="dk2">
            <a:hueOff val="0"/>
            <a:satOff val="0"/>
            <a:lumOff val="0"/>
            <a:alphaOff val="0"/>
          </a:schemeClr>
        </a:solid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uk-UA" sz="2000" b="0" i="0" kern="1200" dirty="0" smtClean="0">
              <a:latin typeface="+mj-lt"/>
              <a:cs typeface="Times New Roman" panose="02020603050405020304" pitchFamily="18" charset="0"/>
            </a:rPr>
            <a:t>Стадія конфліктної взаємодії</a:t>
          </a:r>
          <a:endParaRPr lang="en-US" sz="2000" kern="1200" dirty="0">
            <a:latin typeface="+mj-lt"/>
            <a:cs typeface="Times New Roman" panose="02020603050405020304" pitchFamily="18" charset="0"/>
          </a:endParaRPr>
        </a:p>
      </dsp:txBody>
      <dsp:txXfrm>
        <a:off x="4440386" y="1645920"/>
        <a:ext cx="2155527" cy="1645920"/>
      </dsp:txXfrm>
    </dsp:sp>
    <dsp:sp modelId="{C1A9CC48-AA0E-4052-AA28-B5C276EC3C54}">
      <dsp:nvSpPr>
        <dsp:cNvPr id="0" name=""/>
        <dsp:cNvSpPr/>
      </dsp:nvSpPr>
      <dsp:spPr>
        <a:xfrm>
          <a:off x="4833035" y="246888"/>
          <a:ext cx="1370228" cy="1370228"/>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BB1609E-CC3C-49B6-B22A-89C63C9A5D5B}">
      <dsp:nvSpPr>
        <dsp:cNvPr id="0" name=""/>
        <dsp:cNvSpPr/>
      </dsp:nvSpPr>
      <dsp:spPr>
        <a:xfrm>
          <a:off x="6660579" y="0"/>
          <a:ext cx="2155527" cy="4114800"/>
        </a:xfrm>
        <a:prstGeom prst="roundRect">
          <a:avLst>
            <a:gd name="adj" fmla="val 10000"/>
          </a:avLst>
        </a:prstGeom>
        <a:solidFill>
          <a:schemeClr val="dk2">
            <a:hueOff val="0"/>
            <a:satOff val="0"/>
            <a:lumOff val="0"/>
            <a:alphaOff val="0"/>
          </a:schemeClr>
        </a:solid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uk-UA" sz="2000" b="0" i="0" kern="1200" dirty="0" smtClean="0">
              <a:latin typeface="+mj-lt"/>
              <a:cs typeface="Times New Roman" panose="02020603050405020304" pitchFamily="18" charset="0"/>
            </a:rPr>
            <a:t>Стадія розв'язання конфлікту</a:t>
          </a:r>
          <a:endParaRPr lang="en-US" sz="2000" kern="1200" dirty="0">
            <a:latin typeface="+mj-lt"/>
            <a:cs typeface="Times New Roman" panose="02020603050405020304" pitchFamily="18" charset="0"/>
          </a:endParaRPr>
        </a:p>
      </dsp:txBody>
      <dsp:txXfrm>
        <a:off x="6660579" y="1645920"/>
        <a:ext cx="2155527" cy="1645920"/>
      </dsp:txXfrm>
    </dsp:sp>
    <dsp:sp modelId="{FCC5119B-FAA2-46EE-B536-01C20F47C25C}">
      <dsp:nvSpPr>
        <dsp:cNvPr id="0" name=""/>
        <dsp:cNvSpPr/>
      </dsp:nvSpPr>
      <dsp:spPr>
        <a:xfrm>
          <a:off x="7053228" y="246888"/>
          <a:ext cx="1370228" cy="1370228"/>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a:stretch>
        </a:blip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98F4C0-10EC-41E5-A471-0C73BDA2270D}">
      <dsp:nvSpPr>
        <dsp:cNvPr id="0" name=""/>
        <dsp:cNvSpPr/>
      </dsp:nvSpPr>
      <dsp:spPr>
        <a:xfrm>
          <a:off x="8880772" y="0"/>
          <a:ext cx="2155527" cy="4114800"/>
        </a:xfrm>
        <a:prstGeom prst="roundRect">
          <a:avLst>
            <a:gd name="adj" fmla="val 10000"/>
          </a:avLst>
        </a:prstGeom>
        <a:solidFill>
          <a:schemeClr val="dk2">
            <a:hueOff val="0"/>
            <a:satOff val="0"/>
            <a:lumOff val="0"/>
            <a:alphaOff val="0"/>
          </a:schemeClr>
        </a:solid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uk-UA" sz="2000" b="0" i="0" kern="1200" dirty="0" err="1" smtClean="0">
              <a:latin typeface="+mj-lt"/>
              <a:cs typeface="Times New Roman" panose="02020603050405020304" pitchFamily="18" charset="0"/>
            </a:rPr>
            <a:t>Післяконфлікт</a:t>
          </a:r>
          <a:r>
            <a:rPr lang="uk-UA" sz="2000" b="0" i="0" kern="1200" dirty="0" smtClean="0">
              <a:latin typeface="+mj-lt"/>
              <a:cs typeface="Times New Roman" panose="02020603050405020304" pitchFamily="18" charset="0"/>
            </a:rPr>
            <a:t>-на стадія</a:t>
          </a:r>
          <a:endParaRPr lang="en-US" sz="2000" kern="1200" dirty="0">
            <a:latin typeface="+mj-lt"/>
            <a:cs typeface="Times New Roman" panose="02020603050405020304" pitchFamily="18" charset="0"/>
          </a:endParaRPr>
        </a:p>
      </dsp:txBody>
      <dsp:txXfrm>
        <a:off x="8880772" y="1645920"/>
        <a:ext cx="2155527" cy="1645920"/>
      </dsp:txXfrm>
    </dsp:sp>
    <dsp:sp modelId="{AC52DF0F-2B07-4D92-AEA4-F2CF232D95E8}">
      <dsp:nvSpPr>
        <dsp:cNvPr id="0" name=""/>
        <dsp:cNvSpPr/>
      </dsp:nvSpPr>
      <dsp:spPr>
        <a:xfrm>
          <a:off x="9273422" y="246888"/>
          <a:ext cx="1370228" cy="1370228"/>
        </a:xfrm>
        <a:prstGeom prst="ellipse">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a:stretch>
        </a:blip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573FDBB-D51D-45C8-94A1-B50E17BC345E}">
      <dsp:nvSpPr>
        <dsp:cNvPr id="0" name=""/>
        <dsp:cNvSpPr/>
      </dsp:nvSpPr>
      <dsp:spPr>
        <a:xfrm>
          <a:off x="441451" y="3291840"/>
          <a:ext cx="10153396" cy="617220"/>
        </a:xfrm>
        <a:prstGeom prst="leftRightArrow">
          <a:avLst/>
        </a:prstGeom>
        <a:solidFill>
          <a:schemeClr val="dk2">
            <a:tint val="60000"/>
            <a:hueOff val="0"/>
            <a:satOff val="0"/>
            <a:lumOff val="0"/>
            <a:alphaOff val="0"/>
          </a:schemeClr>
        </a:solid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11DA77-311A-4F75-86EB-0D62B6EC8A13}">
      <dsp:nvSpPr>
        <dsp:cNvPr id="0" name=""/>
        <dsp:cNvSpPr/>
      </dsp:nvSpPr>
      <dsp:spPr>
        <a:xfrm>
          <a:off x="0" y="432670"/>
          <a:ext cx="10025010" cy="680400"/>
        </a:xfrm>
        <a:prstGeom prst="rect">
          <a:avLst/>
        </a:prstGeom>
        <a:solidFill>
          <a:schemeClr val="lt2">
            <a:alpha val="90000"/>
            <a:hueOff val="0"/>
            <a:satOff val="0"/>
            <a:lumOff val="0"/>
            <a:alphaOff val="0"/>
          </a:schemeClr>
        </a:solidFill>
        <a:ln w="12700" cap="flat" cmpd="sng" algn="in">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D0F486-9F77-4DB0-B582-C3888D267084}">
      <dsp:nvSpPr>
        <dsp:cNvPr id="0" name=""/>
        <dsp:cNvSpPr/>
      </dsp:nvSpPr>
      <dsp:spPr>
        <a:xfrm>
          <a:off x="501250" y="34150"/>
          <a:ext cx="7017507" cy="797040"/>
        </a:xfrm>
        <a:prstGeom prst="roundRect">
          <a:avLst/>
        </a:prstGeom>
        <a:solidFill>
          <a:srgbClr val="92D050"/>
        </a:solid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5245" tIns="0" rIns="265245" bIns="0" numCol="1" spcCol="1270" anchor="ctr" anchorCtr="0">
          <a:noAutofit/>
        </a:bodyPr>
        <a:lstStyle/>
        <a:p>
          <a:pPr lvl="0" algn="l" defTabSz="1066800">
            <a:lnSpc>
              <a:spcPct val="90000"/>
            </a:lnSpc>
            <a:spcBef>
              <a:spcPct val="0"/>
            </a:spcBef>
            <a:spcAft>
              <a:spcPct val="35000"/>
            </a:spcAft>
          </a:pPr>
          <a:r>
            <a:rPr lang="uk-UA" sz="2400" b="1" kern="1200" dirty="0" smtClean="0">
              <a:solidFill>
                <a:schemeClr val="tx1"/>
              </a:solidFill>
            </a:rPr>
            <a:t>Роз'яснення вимог до роботи</a:t>
          </a:r>
          <a:endParaRPr lang="en-US" sz="2400" b="1" kern="1200" dirty="0">
            <a:latin typeface="Times New Roman" panose="02020603050405020304" pitchFamily="18" charset="0"/>
            <a:cs typeface="Times New Roman" panose="02020603050405020304" pitchFamily="18" charset="0"/>
          </a:endParaRPr>
        </a:p>
      </dsp:txBody>
      <dsp:txXfrm>
        <a:off x="540158" y="73058"/>
        <a:ext cx="6939691" cy="719224"/>
      </dsp:txXfrm>
    </dsp:sp>
    <dsp:sp modelId="{E833C63A-2F99-433D-A53B-6C6D7D52A654}">
      <dsp:nvSpPr>
        <dsp:cNvPr id="0" name=""/>
        <dsp:cNvSpPr/>
      </dsp:nvSpPr>
      <dsp:spPr>
        <a:xfrm>
          <a:off x="0" y="1657390"/>
          <a:ext cx="10025010" cy="680400"/>
        </a:xfrm>
        <a:prstGeom prst="rect">
          <a:avLst/>
        </a:prstGeom>
        <a:solidFill>
          <a:schemeClr val="lt2">
            <a:alpha val="90000"/>
            <a:hueOff val="0"/>
            <a:satOff val="0"/>
            <a:lumOff val="0"/>
            <a:alphaOff val="0"/>
          </a:schemeClr>
        </a:solidFill>
        <a:ln w="12700" cap="flat" cmpd="sng" algn="in">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63E596F-2CF5-410B-A86A-F5FBFBBC3DA1}">
      <dsp:nvSpPr>
        <dsp:cNvPr id="0" name=""/>
        <dsp:cNvSpPr/>
      </dsp:nvSpPr>
      <dsp:spPr>
        <a:xfrm>
          <a:off x="501250" y="1258870"/>
          <a:ext cx="7017507" cy="797040"/>
        </a:xfrm>
        <a:prstGeom prst="roundRect">
          <a:avLst/>
        </a:prstGeom>
        <a:solidFill>
          <a:srgbClr val="92D050"/>
        </a:solid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5245" tIns="0" rIns="265245" bIns="0" numCol="1" spcCol="1270" anchor="ctr" anchorCtr="0">
          <a:noAutofit/>
        </a:bodyPr>
        <a:lstStyle/>
        <a:p>
          <a:pPr lvl="0" algn="l" defTabSz="1066800">
            <a:lnSpc>
              <a:spcPct val="90000"/>
            </a:lnSpc>
            <a:spcBef>
              <a:spcPct val="0"/>
            </a:spcBef>
            <a:spcAft>
              <a:spcPct val="35000"/>
            </a:spcAft>
          </a:pPr>
          <a:r>
            <a:rPr lang="uk-UA" sz="2400" b="1" kern="1200" dirty="0" smtClean="0">
              <a:solidFill>
                <a:schemeClr val="tx1"/>
              </a:solidFill>
            </a:rPr>
            <a:t>Використання координаційних і інтеграційних механізмів</a:t>
          </a:r>
          <a:endParaRPr lang="en-US" sz="2400" b="1" kern="1200" dirty="0">
            <a:latin typeface="Times New Roman" panose="02020603050405020304" pitchFamily="18" charset="0"/>
            <a:cs typeface="Times New Roman" panose="02020603050405020304" pitchFamily="18" charset="0"/>
          </a:endParaRPr>
        </a:p>
      </dsp:txBody>
      <dsp:txXfrm>
        <a:off x="540158" y="1297778"/>
        <a:ext cx="6939691" cy="719224"/>
      </dsp:txXfrm>
    </dsp:sp>
    <dsp:sp modelId="{72543B17-A699-46F7-836E-422E27F42FE6}">
      <dsp:nvSpPr>
        <dsp:cNvPr id="0" name=""/>
        <dsp:cNvSpPr/>
      </dsp:nvSpPr>
      <dsp:spPr>
        <a:xfrm>
          <a:off x="0" y="2882111"/>
          <a:ext cx="10025010" cy="680400"/>
        </a:xfrm>
        <a:prstGeom prst="rect">
          <a:avLst/>
        </a:prstGeom>
        <a:solidFill>
          <a:schemeClr val="lt2">
            <a:alpha val="90000"/>
            <a:hueOff val="0"/>
            <a:satOff val="0"/>
            <a:lumOff val="0"/>
            <a:alphaOff val="0"/>
          </a:schemeClr>
        </a:solidFill>
        <a:ln w="12700" cap="flat" cmpd="sng" algn="in">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DE6A5B5-9BD7-419D-8C5A-4C3A9DE0AF7F}">
      <dsp:nvSpPr>
        <dsp:cNvPr id="0" name=""/>
        <dsp:cNvSpPr/>
      </dsp:nvSpPr>
      <dsp:spPr>
        <a:xfrm>
          <a:off x="501250" y="2483591"/>
          <a:ext cx="7017507" cy="797040"/>
        </a:xfrm>
        <a:prstGeom prst="roundRect">
          <a:avLst/>
        </a:prstGeom>
        <a:solidFill>
          <a:srgbClr val="92D050"/>
        </a:solid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5245" tIns="0" rIns="265245" bIns="0" numCol="1" spcCol="1270" anchor="ctr" anchorCtr="0">
          <a:noAutofit/>
        </a:bodyPr>
        <a:lstStyle/>
        <a:p>
          <a:pPr lvl="0" algn="l" defTabSz="1066800">
            <a:lnSpc>
              <a:spcPct val="90000"/>
            </a:lnSpc>
            <a:spcBef>
              <a:spcPct val="0"/>
            </a:spcBef>
            <a:spcAft>
              <a:spcPct val="35000"/>
            </a:spcAft>
          </a:pPr>
          <a:r>
            <a:rPr lang="uk-UA" sz="2400" b="1" kern="1200" dirty="0" smtClean="0">
              <a:solidFill>
                <a:schemeClr val="tx1"/>
              </a:solidFill>
            </a:rPr>
            <a:t>Встановлення комплексних цілей</a:t>
          </a:r>
          <a:endParaRPr lang="en-US" sz="2400" b="1" kern="1200" dirty="0">
            <a:latin typeface="Times New Roman" panose="02020603050405020304" pitchFamily="18" charset="0"/>
            <a:cs typeface="Times New Roman" panose="02020603050405020304" pitchFamily="18" charset="0"/>
          </a:endParaRPr>
        </a:p>
      </dsp:txBody>
      <dsp:txXfrm>
        <a:off x="540158" y="2522499"/>
        <a:ext cx="6939691" cy="719224"/>
      </dsp:txXfrm>
    </dsp:sp>
    <dsp:sp modelId="{458109F4-BEB5-4D96-993D-9514721E6D8D}">
      <dsp:nvSpPr>
        <dsp:cNvPr id="0" name=""/>
        <dsp:cNvSpPr/>
      </dsp:nvSpPr>
      <dsp:spPr>
        <a:xfrm>
          <a:off x="0" y="4106831"/>
          <a:ext cx="10025010" cy="680400"/>
        </a:xfrm>
        <a:prstGeom prst="rect">
          <a:avLst/>
        </a:prstGeom>
        <a:solidFill>
          <a:schemeClr val="lt2">
            <a:alpha val="90000"/>
            <a:hueOff val="0"/>
            <a:satOff val="0"/>
            <a:lumOff val="0"/>
            <a:alphaOff val="0"/>
          </a:schemeClr>
        </a:solidFill>
        <a:ln w="12700" cap="flat" cmpd="sng" algn="in">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B33BFAC-A78B-4FED-AF92-40D7B6B51A73}">
      <dsp:nvSpPr>
        <dsp:cNvPr id="0" name=""/>
        <dsp:cNvSpPr/>
      </dsp:nvSpPr>
      <dsp:spPr>
        <a:xfrm>
          <a:off x="501250" y="3708311"/>
          <a:ext cx="7017507" cy="797040"/>
        </a:xfrm>
        <a:prstGeom prst="roundRect">
          <a:avLst/>
        </a:prstGeom>
        <a:solidFill>
          <a:srgbClr val="92D050"/>
        </a:solid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5245" tIns="0" rIns="265245" bIns="0" numCol="1" spcCol="1270" anchor="ctr" anchorCtr="0">
          <a:noAutofit/>
        </a:bodyPr>
        <a:lstStyle/>
        <a:p>
          <a:pPr lvl="0" algn="l" defTabSz="1066800">
            <a:lnSpc>
              <a:spcPct val="90000"/>
            </a:lnSpc>
            <a:spcBef>
              <a:spcPct val="0"/>
            </a:spcBef>
            <a:spcAft>
              <a:spcPct val="35000"/>
            </a:spcAft>
          </a:pPr>
          <a:r>
            <a:rPr lang="uk-UA" sz="2400" b="1" kern="1200" dirty="0" smtClean="0">
              <a:solidFill>
                <a:schemeClr val="tx1"/>
              </a:solidFill>
            </a:rPr>
            <a:t>Використання системи винагород</a:t>
          </a:r>
          <a:endParaRPr lang="en-US" sz="2400" b="1" kern="1200" dirty="0">
            <a:latin typeface="Times New Roman" panose="02020603050405020304" pitchFamily="18" charset="0"/>
            <a:cs typeface="Times New Roman" panose="02020603050405020304" pitchFamily="18" charset="0"/>
          </a:endParaRPr>
        </a:p>
      </dsp:txBody>
      <dsp:txXfrm>
        <a:off x="540158" y="3747219"/>
        <a:ext cx="6939691" cy="719224"/>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743ABC-3590-4CE1-8DFC-6E982972BB8E}">
      <dsp:nvSpPr>
        <dsp:cNvPr id="0" name=""/>
        <dsp:cNvSpPr/>
      </dsp:nvSpPr>
      <dsp:spPr>
        <a:xfrm>
          <a:off x="0" y="458316"/>
          <a:ext cx="10616540" cy="705600"/>
        </a:xfrm>
        <a:prstGeom prst="rect">
          <a:avLst/>
        </a:prstGeom>
        <a:solidFill>
          <a:schemeClr val="lt2">
            <a:alpha val="90000"/>
            <a:hueOff val="0"/>
            <a:satOff val="0"/>
            <a:lumOff val="0"/>
            <a:alphaOff val="0"/>
          </a:schemeClr>
        </a:solidFill>
        <a:ln w="12700" cap="flat" cmpd="sng" algn="in">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40D78A8-0EC7-4B3E-824B-E2BF5BD99F24}">
      <dsp:nvSpPr>
        <dsp:cNvPr id="0" name=""/>
        <dsp:cNvSpPr/>
      </dsp:nvSpPr>
      <dsp:spPr>
        <a:xfrm>
          <a:off x="530827" y="45036"/>
          <a:ext cx="7431578" cy="826560"/>
        </a:xfrm>
        <a:prstGeom prst="roundRect">
          <a:avLst/>
        </a:prstGeom>
        <a:solidFill>
          <a:srgbClr val="FFC000"/>
        </a:solid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0896" tIns="0" rIns="280896" bIns="0" numCol="1" spcCol="1270" anchor="ctr" anchorCtr="0">
          <a:noAutofit/>
        </a:bodyPr>
        <a:lstStyle/>
        <a:p>
          <a:pPr lvl="0" algn="l" defTabSz="1066800">
            <a:lnSpc>
              <a:spcPct val="90000"/>
            </a:lnSpc>
            <a:spcBef>
              <a:spcPct val="0"/>
            </a:spcBef>
            <a:spcAft>
              <a:spcPct val="35000"/>
            </a:spcAft>
          </a:pPr>
          <a:r>
            <a:rPr lang="uk-UA" sz="2400" b="1" i="0" kern="1200" dirty="0" smtClean="0">
              <a:solidFill>
                <a:schemeClr val="tx1"/>
              </a:solidFill>
            </a:rPr>
            <a:t>Відхід від конфлікту</a:t>
          </a:r>
          <a:endParaRPr lang="en-US" sz="2400" b="1" i="0" kern="1200" dirty="0">
            <a:solidFill>
              <a:schemeClr val="tx1"/>
            </a:solidFill>
            <a:latin typeface="+mn-lt"/>
            <a:cs typeface="Times New Roman" panose="02020603050405020304" pitchFamily="18" charset="0"/>
          </a:endParaRPr>
        </a:p>
      </dsp:txBody>
      <dsp:txXfrm>
        <a:off x="571176" y="85385"/>
        <a:ext cx="7350880" cy="745862"/>
      </dsp:txXfrm>
    </dsp:sp>
    <dsp:sp modelId="{AE38B6E3-F739-417F-AF7D-3B96E2CA6988}">
      <dsp:nvSpPr>
        <dsp:cNvPr id="0" name=""/>
        <dsp:cNvSpPr/>
      </dsp:nvSpPr>
      <dsp:spPr>
        <a:xfrm>
          <a:off x="0" y="1728396"/>
          <a:ext cx="10616540" cy="705600"/>
        </a:xfrm>
        <a:prstGeom prst="rect">
          <a:avLst/>
        </a:prstGeom>
        <a:solidFill>
          <a:schemeClr val="lt2">
            <a:alpha val="90000"/>
            <a:hueOff val="0"/>
            <a:satOff val="0"/>
            <a:lumOff val="0"/>
            <a:alphaOff val="0"/>
          </a:schemeClr>
        </a:solidFill>
        <a:ln w="12700" cap="flat" cmpd="sng" algn="in">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5C432AC-8F37-4D42-BDEA-6DAD4E57E7B1}">
      <dsp:nvSpPr>
        <dsp:cNvPr id="0" name=""/>
        <dsp:cNvSpPr/>
      </dsp:nvSpPr>
      <dsp:spPr>
        <a:xfrm>
          <a:off x="530827" y="1315116"/>
          <a:ext cx="7431578" cy="826560"/>
        </a:xfrm>
        <a:prstGeom prst="roundRect">
          <a:avLst/>
        </a:prstGeom>
        <a:solidFill>
          <a:srgbClr val="FFC000"/>
        </a:solid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0896" tIns="0" rIns="280896" bIns="0" numCol="1" spcCol="1270" anchor="ctr" anchorCtr="0">
          <a:noAutofit/>
        </a:bodyPr>
        <a:lstStyle/>
        <a:p>
          <a:pPr lvl="0" algn="l" defTabSz="1066800">
            <a:lnSpc>
              <a:spcPct val="90000"/>
            </a:lnSpc>
            <a:spcBef>
              <a:spcPct val="0"/>
            </a:spcBef>
            <a:spcAft>
              <a:spcPct val="35000"/>
            </a:spcAft>
          </a:pPr>
          <a:r>
            <a:rPr lang="ru-RU" sz="2400" b="1" kern="1200" dirty="0" err="1" smtClean="0">
              <a:solidFill>
                <a:schemeClr val="tx1"/>
              </a:solidFill>
              <a:latin typeface="+mn-lt"/>
              <a:cs typeface="Times New Roman" panose="02020603050405020304" pitchFamily="18" charset="0"/>
            </a:rPr>
            <a:t>Згладжування</a:t>
          </a:r>
          <a:r>
            <a:rPr lang="ru-RU" sz="2400" b="1" kern="1200" dirty="0" smtClean="0">
              <a:solidFill>
                <a:schemeClr val="tx1"/>
              </a:solidFill>
              <a:latin typeface="+mn-lt"/>
              <a:cs typeface="Times New Roman" panose="02020603050405020304" pitchFamily="18" charset="0"/>
            </a:rPr>
            <a:t> «</a:t>
          </a:r>
          <a:r>
            <a:rPr lang="ru-RU" sz="2400" b="1" kern="1200" dirty="0" err="1" smtClean="0">
              <a:solidFill>
                <a:schemeClr val="tx1"/>
              </a:solidFill>
              <a:latin typeface="+mn-lt"/>
              <a:cs typeface="Times New Roman" panose="02020603050405020304" pitchFamily="18" charset="0"/>
            </a:rPr>
            <a:t>гострих</a:t>
          </a:r>
          <a:r>
            <a:rPr lang="ru-RU" sz="2400" b="1" kern="1200" dirty="0" smtClean="0">
              <a:solidFill>
                <a:schemeClr val="tx1"/>
              </a:solidFill>
              <a:latin typeface="+mn-lt"/>
              <a:cs typeface="Times New Roman" panose="02020603050405020304" pitchFamily="18" charset="0"/>
            </a:rPr>
            <a:t> </a:t>
          </a:r>
          <a:r>
            <a:rPr lang="ru-RU" sz="2400" b="1" kern="1200" dirty="0" err="1" smtClean="0">
              <a:solidFill>
                <a:schemeClr val="tx1"/>
              </a:solidFill>
              <a:latin typeface="+mn-lt"/>
              <a:cs typeface="Times New Roman" panose="02020603050405020304" pitchFamily="18" charset="0"/>
            </a:rPr>
            <a:t>кутів</a:t>
          </a:r>
          <a:r>
            <a:rPr lang="ru-RU" sz="2400" b="1" kern="1200" dirty="0" smtClean="0">
              <a:solidFill>
                <a:schemeClr val="tx1"/>
              </a:solidFill>
              <a:latin typeface="+mn-lt"/>
              <a:cs typeface="Times New Roman" panose="02020603050405020304" pitchFamily="18" charset="0"/>
            </a:rPr>
            <a:t>»</a:t>
          </a:r>
          <a:endParaRPr lang="en-US" sz="2400" b="1" kern="1200" dirty="0">
            <a:solidFill>
              <a:schemeClr val="tx1"/>
            </a:solidFill>
            <a:latin typeface="+mn-lt"/>
            <a:cs typeface="Times New Roman" panose="02020603050405020304" pitchFamily="18" charset="0"/>
          </a:endParaRPr>
        </a:p>
      </dsp:txBody>
      <dsp:txXfrm>
        <a:off x="571176" y="1355465"/>
        <a:ext cx="7350880" cy="745862"/>
      </dsp:txXfrm>
    </dsp:sp>
    <dsp:sp modelId="{EB12E25C-A3BE-4592-AC1A-E8B346702ED1}">
      <dsp:nvSpPr>
        <dsp:cNvPr id="0" name=""/>
        <dsp:cNvSpPr/>
      </dsp:nvSpPr>
      <dsp:spPr>
        <a:xfrm>
          <a:off x="0" y="2998476"/>
          <a:ext cx="10616540" cy="705600"/>
        </a:xfrm>
        <a:prstGeom prst="rect">
          <a:avLst/>
        </a:prstGeom>
        <a:solidFill>
          <a:schemeClr val="lt2">
            <a:alpha val="90000"/>
            <a:hueOff val="0"/>
            <a:satOff val="0"/>
            <a:lumOff val="0"/>
            <a:alphaOff val="0"/>
          </a:schemeClr>
        </a:solidFill>
        <a:ln w="12700" cap="flat" cmpd="sng" algn="in">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7FE8E00-60D0-46F7-A741-64FC82EF6D15}">
      <dsp:nvSpPr>
        <dsp:cNvPr id="0" name=""/>
        <dsp:cNvSpPr/>
      </dsp:nvSpPr>
      <dsp:spPr>
        <a:xfrm>
          <a:off x="530827" y="2585196"/>
          <a:ext cx="7431578" cy="826560"/>
        </a:xfrm>
        <a:prstGeom prst="roundRect">
          <a:avLst/>
        </a:prstGeom>
        <a:solidFill>
          <a:srgbClr val="FFC000"/>
        </a:solid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0896" tIns="0" rIns="280896" bIns="0" numCol="1" spcCol="1270" anchor="ctr" anchorCtr="0">
          <a:noAutofit/>
        </a:bodyPr>
        <a:lstStyle/>
        <a:p>
          <a:pPr lvl="0" algn="l" defTabSz="1066800">
            <a:lnSpc>
              <a:spcPct val="90000"/>
            </a:lnSpc>
            <a:spcBef>
              <a:spcPct val="0"/>
            </a:spcBef>
            <a:spcAft>
              <a:spcPct val="35000"/>
            </a:spcAft>
          </a:pPr>
          <a:r>
            <a:rPr lang="ru-RU" sz="2400" b="1" kern="1200" dirty="0" err="1" smtClean="0">
              <a:solidFill>
                <a:schemeClr val="tx1"/>
              </a:solidFill>
              <a:latin typeface="+mn-lt"/>
              <a:cs typeface="Times New Roman" panose="02020603050405020304" pitchFamily="18" charset="0"/>
            </a:rPr>
            <a:t>Нав</a:t>
          </a:r>
          <a:r>
            <a:rPr lang="en-US" sz="2400" b="1" kern="1200" dirty="0" smtClean="0">
              <a:solidFill>
                <a:schemeClr val="tx1"/>
              </a:solidFill>
              <a:latin typeface="+mn-lt"/>
              <a:cs typeface="Times New Roman" panose="02020603050405020304" pitchFamily="18" charset="0"/>
            </a:rPr>
            <a:t>’</a:t>
          </a:r>
          <a:r>
            <a:rPr lang="ru-RU" sz="2400" b="1" kern="1200" dirty="0" err="1" smtClean="0">
              <a:solidFill>
                <a:schemeClr val="tx1"/>
              </a:solidFill>
              <a:latin typeface="+mn-lt"/>
              <a:cs typeface="Times New Roman" panose="02020603050405020304" pitchFamily="18" charset="0"/>
            </a:rPr>
            <a:t>язування</a:t>
          </a:r>
          <a:r>
            <a:rPr lang="ru-RU" sz="2400" b="1" kern="1200" dirty="0" smtClean="0">
              <a:solidFill>
                <a:schemeClr val="tx1"/>
              </a:solidFill>
              <a:latin typeface="+mn-lt"/>
              <a:cs typeface="Times New Roman" panose="02020603050405020304" pitchFamily="18" charset="0"/>
            </a:rPr>
            <a:t> </a:t>
          </a:r>
          <a:r>
            <a:rPr lang="ru-RU" sz="2400" b="1" kern="1200" dirty="0" err="1" smtClean="0">
              <a:solidFill>
                <a:schemeClr val="tx1"/>
              </a:solidFill>
              <a:latin typeface="+mn-lt"/>
              <a:cs typeface="Times New Roman" panose="02020603050405020304" pitchFamily="18" charset="0"/>
            </a:rPr>
            <a:t>варіантів</a:t>
          </a:r>
          <a:r>
            <a:rPr lang="ru-RU" sz="2400" b="1" kern="1200" dirty="0" smtClean="0">
              <a:solidFill>
                <a:schemeClr val="tx1"/>
              </a:solidFill>
              <a:latin typeface="+mn-lt"/>
              <a:cs typeface="Times New Roman" panose="02020603050405020304" pitchFamily="18" charset="0"/>
            </a:rPr>
            <a:t> </a:t>
          </a:r>
          <a:r>
            <a:rPr lang="ru-RU" sz="2400" b="1" kern="1200" dirty="0" err="1" smtClean="0">
              <a:solidFill>
                <a:schemeClr val="tx1"/>
              </a:solidFill>
              <a:latin typeface="+mn-lt"/>
              <a:cs typeface="Times New Roman" panose="02020603050405020304" pitchFamily="18" charset="0"/>
            </a:rPr>
            <a:t>вирішення</a:t>
          </a:r>
          <a:r>
            <a:rPr lang="ru-RU" sz="2400" b="1" kern="1200" dirty="0" smtClean="0">
              <a:solidFill>
                <a:schemeClr val="tx1"/>
              </a:solidFill>
              <a:latin typeface="+mn-lt"/>
              <a:cs typeface="Times New Roman" panose="02020603050405020304" pitchFamily="18" charset="0"/>
            </a:rPr>
            <a:t> </a:t>
          </a:r>
          <a:r>
            <a:rPr lang="ru-RU" sz="2400" b="1" kern="1200" dirty="0" err="1" smtClean="0">
              <a:solidFill>
                <a:schemeClr val="tx1"/>
              </a:solidFill>
              <a:latin typeface="+mn-lt"/>
              <a:cs typeface="Times New Roman" panose="02020603050405020304" pitchFamily="18" charset="0"/>
            </a:rPr>
            <a:t>конфліктів</a:t>
          </a:r>
          <a:endParaRPr lang="en-US" sz="2400" b="1" kern="1200" dirty="0">
            <a:solidFill>
              <a:schemeClr val="tx1"/>
            </a:solidFill>
            <a:latin typeface="+mn-lt"/>
            <a:cs typeface="Times New Roman" panose="02020603050405020304" pitchFamily="18" charset="0"/>
          </a:endParaRPr>
        </a:p>
      </dsp:txBody>
      <dsp:txXfrm>
        <a:off x="571176" y="2625545"/>
        <a:ext cx="7350880" cy="745862"/>
      </dsp:txXfrm>
    </dsp:sp>
    <dsp:sp modelId="{5AF2E89D-85EF-446E-8A28-3337054C82B6}">
      <dsp:nvSpPr>
        <dsp:cNvPr id="0" name=""/>
        <dsp:cNvSpPr/>
      </dsp:nvSpPr>
      <dsp:spPr>
        <a:xfrm>
          <a:off x="0" y="4268556"/>
          <a:ext cx="10616540" cy="705600"/>
        </a:xfrm>
        <a:prstGeom prst="rect">
          <a:avLst/>
        </a:prstGeom>
        <a:solidFill>
          <a:schemeClr val="lt2">
            <a:alpha val="90000"/>
            <a:hueOff val="0"/>
            <a:satOff val="0"/>
            <a:lumOff val="0"/>
            <a:alphaOff val="0"/>
          </a:schemeClr>
        </a:solidFill>
        <a:ln w="12700" cap="flat" cmpd="sng" algn="in">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AFBE5C-009C-46F4-B476-D6802D7F2922}">
      <dsp:nvSpPr>
        <dsp:cNvPr id="0" name=""/>
        <dsp:cNvSpPr/>
      </dsp:nvSpPr>
      <dsp:spPr>
        <a:xfrm>
          <a:off x="530827" y="3855276"/>
          <a:ext cx="7431578" cy="826560"/>
        </a:xfrm>
        <a:prstGeom prst="roundRect">
          <a:avLst/>
        </a:prstGeom>
        <a:solidFill>
          <a:srgbClr val="FFC000"/>
        </a:solidFill>
        <a:ln w="12700"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0896" tIns="0" rIns="280896" bIns="0" numCol="1" spcCol="1270" anchor="ctr" anchorCtr="0">
          <a:noAutofit/>
        </a:bodyPr>
        <a:lstStyle/>
        <a:p>
          <a:pPr lvl="0" algn="l" defTabSz="1066800">
            <a:lnSpc>
              <a:spcPct val="90000"/>
            </a:lnSpc>
            <a:spcBef>
              <a:spcPct val="0"/>
            </a:spcBef>
            <a:spcAft>
              <a:spcPct val="35000"/>
            </a:spcAft>
          </a:pPr>
          <a:r>
            <a:rPr lang="ru-RU" sz="2400" b="1" kern="1200" dirty="0" err="1" smtClean="0">
              <a:solidFill>
                <a:schemeClr val="tx1"/>
              </a:solidFill>
              <a:latin typeface="+mn-lt"/>
              <a:cs typeface="Times New Roman" panose="02020603050405020304" pitchFamily="18" charset="0"/>
            </a:rPr>
            <a:t>Прагнення</a:t>
          </a:r>
          <a:r>
            <a:rPr lang="ru-RU" sz="2400" b="1" kern="1200" dirty="0" smtClean="0">
              <a:solidFill>
                <a:schemeClr val="tx1"/>
              </a:solidFill>
              <a:latin typeface="+mn-lt"/>
              <a:cs typeface="Times New Roman" panose="02020603050405020304" pitchFamily="18" charset="0"/>
            </a:rPr>
            <a:t> </a:t>
          </a:r>
          <a:r>
            <a:rPr lang="ru-RU" sz="2400" b="1" kern="1200" dirty="0" err="1" smtClean="0">
              <a:solidFill>
                <a:schemeClr val="tx1"/>
              </a:solidFill>
              <a:latin typeface="+mn-lt"/>
              <a:cs typeface="Times New Roman" panose="02020603050405020304" pitchFamily="18" charset="0"/>
            </a:rPr>
            <a:t>досягнути</a:t>
          </a:r>
          <a:r>
            <a:rPr lang="ru-RU" sz="2400" b="1" kern="1200" dirty="0" smtClean="0">
              <a:solidFill>
                <a:schemeClr val="tx1"/>
              </a:solidFill>
              <a:latin typeface="+mn-lt"/>
              <a:cs typeface="Times New Roman" panose="02020603050405020304" pitchFamily="18" charset="0"/>
            </a:rPr>
            <a:t> </a:t>
          </a:r>
          <a:r>
            <a:rPr lang="ru-RU" sz="2400" b="1" kern="1200" dirty="0" err="1" smtClean="0">
              <a:solidFill>
                <a:schemeClr val="tx1"/>
              </a:solidFill>
              <a:latin typeface="+mn-lt"/>
              <a:cs typeface="Times New Roman" panose="02020603050405020304" pitchFamily="18" charset="0"/>
            </a:rPr>
            <a:t>компромісу</a:t>
          </a:r>
          <a:endParaRPr lang="en-US" sz="2400" b="1" kern="1200" dirty="0">
            <a:solidFill>
              <a:schemeClr val="tx1"/>
            </a:solidFill>
            <a:latin typeface="+mn-lt"/>
            <a:cs typeface="Times New Roman" panose="02020603050405020304" pitchFamily="18" charset="0"/>
          </a:endParaRPr>
        </a:p>
      </dsp:txBody>
      <dsp:txXfrm>
        <a:off x="571176" y="3895625"/>
        <a:ext cx="7350880" cy="74586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160F12-DA62-42CE-A717-EB8A09028D4B}">
      <dsp:nvSpPr>
        <dsp:cNvPr id="0" name=""/>
        <dsp:cNvSpPr/>
      </dsp:nvSpPr>
      <dsp:spPr>
        <a:xfrm>
          <a:off x="4288073" y="1753"/>
          <a:ext cx="1602902" cy="1602902"/>
        </a:xfrm>
        <a:prstGeom prst="ellipse">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ru-RU" sz="1500" b="1" kern="1200" dirty="0" err="1" smtClean="0">
              <a:solidFill>
                <a:schemeClr val="tx1"/>
              </a:solidFill>
            </a:rPr>
            <a:t>Традиції</a:t>
          </a:r>
          <a:r>
            <a:rPr lang="ru-RU" sz="1500" b="1" kern="1200" dirty="0" smtClean="0">
              <a:solidFill>
                <a:schemeClr val="tx1"/>
              </a:solidFill>
            </a:rPr>
            <a:t> та </a:t>
          </a:r>
          <a:r>
            <a:rPr lang="ru-RU" sz="1500" b="1" kern="1200" dirty="0" err="1" smtClean="0">
              <a:solidFill>
                <a:schemeClr val="tx1"/>
              </a:solidFill>
            </a:rPr>
            <a:t>звичаї</a:t>
          </a:r>
          <a:r>
            <a:rPr lang="ru-RU" sz="1500" b="1" kern="1200" dirty="0" smtClean="0">
              <a:solidFill>
                <a:schemeClr val="tx1"/>
              </a:solidFill>
            </a:rPr>
            <a:t> </a:t>
          </a:r>
          <a:endParaRPr lang="ru-RU" sz="1500" kern="1200" dirty="0"/>
        </a:p>
      </dsp:txBody>
      <dsp:txXfrm>
        <a:off x="4522813" y="236493"/>
        <a:ext cx="1133422" cy="1133422"/>
      </dsp:txXfrm>
    </dsp:sp>
    <dsp:sp modelId="{7916F276-2159-468A-A7FC-51DAB2E82E7A}">
      <dsp:nvSpPr>
        <dsp:cNvPr id="0" name=""/>
        <dsp:cNvSpPr/>
      </dsp:nvSpPr>
      <dsp:spPr>
        <a:xfrm rot="1828563">
          <a:off x="5933227" y="1185152"/>
          <a:ext cx="529950" cy="54097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kern="1200"/>
        </a:p>
      </dsp:txBody>
      <dsp:txXfrm>
        <a:off x="5944210" y="1253031"/>
        <a:ext cx="370965" cy="324587"/>
      </dsp:txXfrm>
    </dsp:sp>
    <dsp:sp modelId="{2D40D7FA-C589-4AF6-BA62-A6ED33914549}">
      <dsp:nvSpPr>
        <dsp:cNvPr id="0" name=""/>
        <dsp:cNvSpPr/>
      </dsp:nvSpPr>
      <dsp:spPr>
        <a:xfrm>
          <a:off x="6531281" y="1321841"/>
          <a:ext cx="1602902" cy="1602902"/>
        </a:xfrm>
        <a:prstGeom prst="ellipse">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ru-RU" sz="1500" b="1" kern="1200" dirty="0" err="1" smtClean="0">
              <a:solidFill>
                <a:schemeClr val="tx1"/>
              </a:solidFill>
            </a:rPr>
            <a:t>Цінності</a:t>
          </a:r>
          <a:endParaRPr lang="ru-RU" sz="1500" kern="1200" dirty="0"/>
        </a:p>
      </dsp:txBody>
      <dsp:txXfrm>
        <a:off x="6766021" y="1556581"/>
        <a:ext cx="1133422" cy="1133422"/>
      </dsp:txXfrm>
    </dsp:sp>
    <dsp:sp modelId="{2F7F1008-0DAB-49B5-B005-3B8CAA38C5E4}">
      <dsp:nvSpPr>
        <dsp:cNvPr id="0" name=""/>
        <dsp:cNvSpPr/>
      </dsp:nvSpPr>
      <dsp:spPr>
        <a:xfrm rot="6022035">
          <a:off x="6898385" y="3034073"/>
          <a:ext cx="436483" cy="54097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kern="1200"/>
        </a:p>
      </dsp:txBody>
      <dsp:txXfrm rot="10800000">
        <a:off x="6975640" y="3077865"/>
        <a:ext cx="305538" cy="324587"/>
      </dsp:txXfrm>
    </dsp:sp>
    <dsp:sp modelId="{6D0BD254-0F40-41DA-BA32-55104D19B02E}">
      <dsp:nvSpPr>
        <dsp:cNvPr id="0" name=""/>
        <dsp:cNvSpPr/>
      </dsp:nvSpPr>
      <dsp:spPr>
        <a:xfrm>
          <a:off x="6094624" y="3708684"/>
          <a:ext cx="1602902" cy="1602902"/>
        </a:xfrm>
        <a:prstGeom prst="ellipse">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ru-RU" sz="1500" b="1" kern="1200" dirty="0" err="1" smtClean="0">
              <a:solidFill>
                <a:schemeClr val="tx1"/>
              </a:solidFill>
            </a:rPr>
            <a:t>Стилі</a:t>
          </a:r>
          <a:r>
            <a:rPr lang="ru-RU" sz="1500" b="1" kern="1200" dirty="0" smtClean="0">
              <a:solidFill>
                <a:schemeClr val="tx1"/>
              </a:solidFill>
            </a:rPr>
            <a:t> </a:t>
          </a:r>
          <a:r>
            <a:rPr lang="ru-RU" sz="1500" b="1" kern="1200" dirty="0" err="1" smtClean="0">
              <a:solidFill>
                <a:schemeClr val="tx1"/>
              </a:solidFill>
            </a:rPr>
            <a:t>керівництва</a:t>
          </a:r>
          <a:endParaRPr lang="ru-RU" sz="1500" kern="1200" dirty="0"/>
        </a:p>
      </dsp:txBody>
      <dsp:txXfrm>
        <a:off x="6329364" y="3943424"/>
        <a:ext cx="1133422" cy="1133422"/>
      </dsp:txXfrm>
    </dsp:sp>
    <dsp:sp modelId="{E0E3EA26-2D24-4E9F-BC6B-6F7E366C6A76}">
      <dsp:nvSpPr>
        <dsp:cNvPr id="0" name=""/>
        <dsp:cNvSpPr/>
      </dsp:nvSpPr>
      <dsp:spPr>
        <a:xfrm rot="10800000">
          <a:off x="4659261" y="4239646"/>
          <a:ext cx="1014323" cy="54097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kern="1200"/>
        </a:p>
      </dsp:txBody>
      <dsp:txXfrm rot="10800000">
        <a:off x="4821555" y="4347842"/>
        <a:ext cx="852029" cy="324587"/>
      </dsp:txXfrm>
    </dsp:sp>
    <dsp:sp modelId="{09BB368C-9551-4B88-A85D-1C0AA6C6EA65}">
      <dsp:nvSpPr>
        <dsp:cNvPr id="0" name=""/>
        <dsp:cNvSpPr/>
      </dsp:nvSpPr>
      <dsp:spPr>
        <a:xfrm>
          <a:off x="2577904" y="3708684"/>
          <a:ext cx="1602902" cy="1602902"/>
        </a:xfrm>
        <a:prstGeom prst="ellipse">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ru-RU" sz="1500" b="1" kern="1200" dirty="0" err="1" smtClean="0">
              <a:solidFill>
                <a:schemeClr val="tx1"/>
              </a:solidFill>
            </a:rPr>
            <a:t>Діловий</a:t>
          </a:r>
          <a:r>
            <a:rPr lang="ru-RU" sz="1500" b="1" kern="1200" dirty="0" smtClean="0">
              <a:solidFill>
                <a:schemeClr val="tx1"/>
              </a:solidFill>
            </a:rPr>
            <a:t> </a:t>
          </a:r>
          <a:r>
            <a:rPr lang="ru-RU" sz="1500" b="1" kern="1200" dirty="0" err="1" smtClean="0">
              <a:solidFill>
                <a:schemeClr val="tx1"/>
              </a:solidFill>
            </a:rPr>
            <a:t>етикет</a:t>
          </a:r>
          <a:endParaRPr lang="ru-RU" sz="1500" kern="1200" dirty="0"/>
        </a:p>
      </dsp:txBody>
      <dsp:txXfrm>
        <a:off x="2812644" y="3943424"/>
        <a:ext cx="1133422" cy="1133422"/>
      </dsp:txXfrm>
    </dsp:sp>
    <dsp:sp modelId="{9974CAEA-02F6-49C0-81C1-49595821A74F}">
      <dsp:nvSpPr>
        <dsp:cNvPr id="0" name=""/>
        <dsp:cNvSpPr/>
      </dsp:nvSpPr>
      <dsp:spPr>
        <a:xfrm rot="15428345">
          <a:off x="2800569" y="2950677"/>
          <a:ext cx="568997" cy="54097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kern="1200"/>
        </a:p>
      </dsp:txBody>
      <dsp:txXfrm rot="10800000">
        <a:off x="2899778" y="3137984"/>
        <a:ext cx="406703" cy="324587"/>
      </dsp:txXfrm>
    </dsp:sp>
    <dsp:sp modelId="{C11AC5D8-9F8E-4DCA-8131-ECC2D3E3393F}">
      <dsp:nvSpPr>
        <dsp:cNvPr id="0" name=""/>
        <dsp:cNvSpPr/>
      </dsp:nvSpPr>
      <dsp:spPr>
        <a:xfrm>
          <a:off x="1982159" y="1099347"/>
          <a:ext cx="1602902" cy="1602902"/>
        </a:xfrm>
        <a:prstGeom prst="ellipse">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ru-RU" sz="1500" b="1" kern="1200" dirty="0" err="1" smtClean="0">
              <a:solidFill>
                <a:schemeClr val="tx1"/>
              </a:solidFill>
            </a:rPr>
            <a:t>Символіка</a:t>
          </a:r>
          <a:endParaRPr lang="ru-RU" sz="1500" kern="1200" dirty="0"/>
        </a:p>
      </dsp:txBody>
      <dsp:txXfrm>
        <a:off x="2216899" y="1334087"/>
        <a:ext cx="1133422" cy="1133422"/>
      </dsp:txXfrm>
    </dsp:sp>
    <dsp:sp modelId="{92D8900B-7C0A-450C-8FBC-C26505CEED9D}">
      <dsp:nvSpPr>
        <dsp:cNvPr id="0" name=""/>
        <dsp:cNvSpPr/>
      </dsp:nvSpPr>
      <dsp:spPr>
        <a:xfrm rot="20072759">
          <a:off x="3671698" y="1087642"/>
          <a:ext cx="503981" cy="54097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kern="1200"/>
        </a:p>
      </dsp:txBody>
      <dsp:txXfrm>
        <a:off x="3679036" y="1228329"/>
        <a:ext cx="352787" cy="3245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1DACAF-902C-43B2-9367-229B864FBF66}">
      <dsp:nvSpPr>
        <dsp:cNvPr id="0" name=""/>
        <dsp:cNvSpPr/>
      </dsp:nvSpPr>
      <dsp:spPr>
        <a:xfrm>
          <a:off x="5089525" y="1846820"/>
          <a:ext cx="3654033" cy="601461"/>
        </a:xfrm>
        <a:custGeom>
          <a:avLst/>
          <a:gdLst/>
          <a:ahLst/>
          <a:cxnLst/>
          <a:rect l="0" t="0" r="0" b="0"/>
          <a:pathLst>
            <a:path>
              <a:moveTo>
                <a:pt x="0" y="0"/>
              </a:moveTo>
              <a:lnTo>
                <a:pt x="0" y="300730"/>
              </a:lnTo>
              <a:lnTo>
                <a:pt x="3654033" y="300730"/>
              </a:lnTo>
              <a:lnTo>
                <a:pt x="3654033" y="601461"/>
              </a:lnTo>
            </a:path>
          </a:pathLst>
        </a:custGeom>
        <a:noFill/>
        <a:ln w="12700"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72D9F2-B935-41BD-9EC1-68124E1377BC}">
      <dsp:nvSpPr>
        <dsp:cNvPr id="0" name=""/>
        <dsp:cNvSpPr/>
      </dsp:nvSpPr>
      <dsp:spPr>
        <a:xfrm>
          <a:off x="5043804" y="1846820"/>
          <a:ext cx="91440" cy="601461"/>
        </a:xfrm>
        <a:custGeom>
          <a:avLst/>
          <a:gdLst/>
          <a:ahLst/>
          <a:cxnLst/>
          <a:rect l="0" t="0" r="0" b="0"/>
          <a:pathLst>
            <a:path>
              <a:moveTo>
                <a:pt x="45720" y="0"/>
              </a:moveTo>
              <a:lnTo>
                <a:pt x="45720" y="601461"/>
              </a:lnTo>
            </a:path>
          </a:pathLst>
        </a:custGeom>
        <a:noFill/>
        <a:ln w="12700"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0723F7-AD99-4B82-A3C1-7EFBE4CB787C}">
      <dsp:nvSpPr>
        <dsp:cNvPr id="0" name=""/>
        <dsp:cNvSpPr/>
      </dsp:nvSpPr>
      <dsp:spPr>
        <a:xfrm>
          <a:off x="1435491" y="1846820"/>
          <a:ext cx="3654033" cy="601461"/>
        </a:xfrm>
        <a:custGeom>
          <a:avLst/>
          <a:gdLst/>
          <a:ahLst/>
          <a:cxnLst/>
          <a:rect l="0" t="0" r="0" b="0"/>
          <a:pathLst>
            <a:path>
              <a:moveTo>
                <a:pt x="3654033" y="0"/>
              </a:moveTo>
              <a:lnTo>
                <a:pt x="3654033" y="300730"/>
              </a:lnTo>
              <a:lnTo>
                <a:pt x="0" y="300730"/>
              </a:lnTo>
              <a:lnTo>
                <a:pt x="0" y="601461"/>
              </a:lnTo>
            </a:path>
          </a:pathLst>
        </a:custGeom>
        <a:noFill/>
        <a:ln w="12700"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9A8555-96D9-4F1A-899A-8A37F7623582}">
      <dsp:nvSpPr>
        <dsp:cNvPr id="0" name=""/>
        <dsp:cNvSpPr/>
      </dsp:nvSpPr>
      <dsp:spPr>
        <a:xfrm>
          <a:off x="3657474" y="414770"/>
          <a:ext cx="2864100" cy="1432050"/>
        </a:xfrm>
        <a:prstGeom prst="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ru-RU" sz="1700" kern="1200" dirty="0" err="1" smtClean="0"/>
            <a:t>Термін</a:t>
          </a:r>
          <a:r>
            <a:rPr lang="ru-RU" sz="1700" kern="1200" dirty="0" smtClean="0"/>
            <a:t> «</a:t>
          </a:r>
          <a:r>
            <a:rPr lang="ru-RU" sz="1700" kern="1200" dirty="0" err="1" smtClean="0"/>
            <a:t>зміни</a:t>
          </a:r>
          <a:r>
            <a:rPr lang="ru-RU" sz="1700" kern="1200" dirty="0" smtClean="0"/>
            <a:t>»</a:t>
          </a:r>
        </a:p>
        <a:p>
          <a:pPr lvl="0" algn="ctr" defTabSz="755650">
            <a:lnSpc>
              <a:spcPct val="90000"/>
            </a:lnSpc>
            <a:spcBef>
              <a:spcPct val="0"/>
            </a:spcBef>
            <a:spcAft>
              <a:spcPct val="35000"/>
            </a:spcAft>
          </a:pPr>
          <a:r>
            <a:rPr lang="ru-RU" sz="1700" kern="1200" dirty="0" err="1" smtClean="0"/>
            <a:t>використовується</a:t>
          </a:r>
          <a:r>
            <a:rPr lang="ru-RU" sz="1700" kern="1200" dirty="0" smtClean="0"/>
            <a:t> у </a:t>
          </a:r>
          <a:r>
            <a:rPr lang="ru-RU" sz="1700" kern="1200" dirty="0" err="1" smtClean="0"/>
            <a:t>бізнес</a:t>
          </a:r>
          <a:r>
            <a:rPr lang="ru-RU" sz="1700" kern="1200" dirty="0" smtClean="0"/>
            <a:t>-</a:t>
          </a:r>
        </a:p>
        <a:p>
          <a:pPr lvl="0" algn="ctr" defTabSz="755650">
            <a:lnSpc>
              <a:spcPct val="90000"/>
            </a:lnSpc>
            <a:spcBef>
              <a:spcPct val="0"/>
            </a:spcBef>
            <a:spcAft>
              <a:spcPct val="35000"/>
            </a:spcAft>
          </a:pPr>
          <a:r>
            <a:rPr lang="ru-RU" sz="1700" kern="1200" dirty="0" err="1" smtClean="0"/>
            <a:t>середовищі</a:t>
          </a:r>
          <a:r>
            <a:rPr lang="ru-RU" sz="1700" kern="1200" dirty="0" smtClean="0"/>
            <a:t> для </a:t>
          </a:r>
          <a:r>
            <a:rPr lang="ru-RU" sz="1700" kern="1200" dirty="0" err="1" smtClean="0"/>
            <a:t>позначення</a:t>
          </a:r>
          <a:endParaRPr lang="ru-RU" sz="1700" kern="1200" dirty="0"/>
        </a:p>
      </dsp:txBody>
      <dsp:txXfrm>
        <a:off x="3657474" y="414770"/>
        <a:ext cx="2864100" cy="1432050"/>
      </dsp:txXfrm>
    </dsp:sp>
    <dsp:sp modelId="{D7A8B506-64D7-4698-9134-E64056CF013B}">
      <dsp:nvSpPr>
        <dsp:cNvPr id="0" name=""/>
        <dsp:cNvSpPr/>
      </dsp:nvSpPr>
      <dsp:spPr>
        <a:xfrm>
          <a:off x="3441" y="2448282"/>
          <a:ext cx="2864100" cy="1432050"/>
        </a:xfrm>
        <a:prstGeom prst="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ru-RU" sz="1700" b="1" kern="1200" dirty="0" err="1" smtClean="0">
              <a:solidFill>
                <a:schemeClr val="tx1"/>
              </a:solidFill>
            </a:rPr>
            <a:t>зовнішніх</a:t>
          </a:r>
          <a:r>
            <a:rPr lang="ru-RU" sz="1700" b="1" kern="1200" dirty="0" smtClean="0">
              <a:solidFill>
                <a:schemeClr val="tx1"/>
              </a:solidFill>
            </a:rPr>
            <a:t> </a:t>
          </a:r>
          <a:r>
            <a:rPr lang="ru-RU" sz="1700" b="1" kern="1200" dirty="0" err="1" smtClean="0">
              <a:solidFill>
                <a:schemeClr val="tx1"/>
              </a:solidFill>
            </a:rPr>
            <a:t>змін</a:t>
          </a:r>
          <a:r>
            <a:rPr lang="ru-RU" sz="1700" b="1" kern="1200" dirty="0" smtClean="0">
              <a:solidFill>
                <a:schemeClr val="tx1"/>
              </a:solidFill>
            </a:rPr>
            <a:t> –</a:t>
          </a:r>
        </a:p>
        <a:p>
          <a:pPr lvl="0" algn="ctr" defTabSz="755650">
            <a:lnSpc>
              <a:spcPct val="90000"/>
            </a:lnSpc>
            <a:spcBef>
              <a:spcPct val="0"/>
            </a:spcBef>
            <a:spcAft>
              <a:spcPct val="35000"/>
            </a:spcAft>
          </a:pPr>
          <a:r>
            <a:rPr lang="ru-RU" sz="1700" kern="1200" dirty="0" err="1" smtClean="0">
              <a:solidFill>
                <a:schemeClr val="tx1"/>
              </a:solidFill>
            </a:rPr>
            <a:t>тобто</a:t>
          </a:r>
          <a:r>
            <a:rPr lang="ru-RU" sz="1700" kern="1200" dirty="0" smtClean="0">
              <a:solidFill>
                <a:schemeClr val="tx1"/>
              </a:solidFill>
            </a:rPr>
            <a:t> </a:t>
          </a:r>
          <a:r>
            <a:rPr lang="ru-RU" sz="1700" kern="1200" dirty="0" err="1" smtClean="0">
              <a:solidFill>
                <a:schemeClr val="tx1"/>
              </a:solidFill>
            </a:rPr>
            <a:t>змін</a:t>
          </a:r>
          <a:r>
            <a:rPr lang="ru-RU" sz="1700" kern="1200" dirty="0" smtClean="0">
              <a:solidFill>
                <a:schemeClr val="tx1"/>
              </a:solidFill>
            </a:rPr>
            <a:t> </a:t>
          </a:r>
          <a:r>
            <a:rPr lang="ru-RU" sz="1700" kern="1200" dirty="0" err="1" smtClean="0">
              <a:solidFill>
                <a:schemeClr val="tx1"/>
              </a:solidFill>
            </a:rPr>
            <a:t>технологій</a:t>
          </a:r>
          <a:r>
            <a:rPr lang="ru-RU" sz="1700" kern="1200" dirty="0" smtClean="0">
              <a:solidFill>
                <a:schemeClr val="tx1"/>
              </a:solidFill>
            </a:rPr>
            <a:t>,</a:t>
          </a:r>
        </a:p>
        <a:p>
          <a:pPr lvl="0" algn="ctr" defTabSz="755650">
            <a:lnSpc>
              <a:spcPct val="90000"/>
            </a:lnSpc>
            <a:spcBef>
              <a:spcPct val="0"/>
            </a:spcBef>
            <a:spcAft>
              <a:spcPct val="35000"/>
            </a:spcAft>
          </a:pPr>
          <a:r>
            <a:rPr lang="ru-RU" sz="1700" kern="1200" dirty="0" err="1" smtClean="0">
              <a:solidFill>
                <a:schemeClr val="tx1"/>
              </a:solidFill>
            </a:rPr>
            <a:t>споживачів</a:t>
          </a:r>
          <a:r>
            <a:rPr lang="ru-RU" sz="1700" kern="1200" dirty="0" smtClean="0">
              <a:solidFill>
                <a:schemeClr val="tx1"/>
              </a:solidFill>
            </a:rPr>
            <a:t>, </a:t>
          </a:r>
          <a:r>
            <a:rPr lang="ru-RU" sz="1700" kern="1200" dirty="0" err="1" smtClean="0">
              <a:solidFill>
                <a:schemeClr val="tx1"/>
              </a:solidFill>
            </a:rPr>
            <a:t>конкурентів</a:t>
          </a:r>
          <a:r>
            <a:rPr lang="ru-RU" sz="1700" kern="1200" dirty="0" smtClean="0">
              <a:solidFill>
                <a:schemeClr val="tx1"/>
              </a:solidFill>
            </a:rPr>
            <a:t>,</a:t>
          </a:r>
        </a:p>
        <a:p>
          <a:pPr lvl="0" algn="ctr" defTabSz="755650">
            <a:lnSpc>
              <a:spcPct val="90000"/>
            </a:lnSpc>
            <a:spcBef>
              <a:spcPct val="0"/>
            </a:spcBef>
            <a:spcAft>
              <a:spcPct val="35000"/>
            </a:spcAft>
          </a:pPr>
          <a:r>
            <a:rPr lang="ru-RU" sz="1700" kern="1200" dirty="0" err="1" smtClean="0">
              <a:solidFill>
                <a:schemeClr val="tx1"/>
              </a:solidFill>
            </a:rPr>
            <a:t>ринкових</a:t>
          </a:r>
          <a:r>
            <a:rPr lang="ru-RU" sz="1700" kern="1200" dirty="0" smtClean="0">
              <a:solidFill>
                <a:schemeClr val="tx1"/>
              </a:solidFill>
            </a:rPr>
            <a:t> структур </a:t>
          </a:r>
          <a:r>
            <a:rPr lang="ru-RU" sz="1700" kern="1200" dirty="0" err="1" smtClean="0">
              <a:solidFill>
                <a:schemeClr val="tx1"/>
              </a:solidFill>
            </a:rPr>
            <a:t>тощо</a:t>
          </a:r>
          <a:endParaRPr lang="ru-RU" sz="1700" kern="1200" dirty="0">
            <a:solidFill>
              <a:schemeClr val="tx1"/>
            </a:solidFill>
          </a:endParaRPr>
        </a:p>
      </dsp:txBody>
      <dsp:txXfrm>
        <a:off x="3441" y="2448282"/>
        <a:ext cx="2864100" cy="1432050"/>
      </dsp:txXfrm>
    </dsp:sp>
    <dsp:sp modelId="{E30AED81-9A7A-4773-8FBF-9AAEEAE14CCD}">
      <dsp:nvSpPr>
        <dsp:cNvPr id="0" name=""/>
        <dsp:cNvSpPr/>
      </dsp:nvSpPr>
      <dsp:spPr>
        <a:xfrm>
          <a:off x="3469002" y="2448282"/>
          <a:ext cx="3241044" cy="1432050"/>
        </a:xfrm>
        <a:prstGeom prst="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ru-RU" sz="1700" b="1" kern="1200" dirty="0" err="1" smtClean="0">
              <a:solidFill>
                <a:schemeClr val="tx1"/>
              </a:solidFill>
            </a:rPr>
            <a:t>внутрішніх</a:t>
          </a:r>
          <a:r>
            <a:rPr lang="ru-RU" sz="1700" b="1" kern="1200" dirty="0" smtClean="0">
              <a:solidFill>
                <a:schemeClr val="tx1"/>
              </a:solidFill>
            </a:rPr>
            <a:t> </a:t>
          </a:r>
          <a:r>
            <a:rPr lang="ru-RU" sz="1700" b="1" kern="1200" dirty="0" err="1" smtClean="0">
              <a:solidFill>
                <a:schemeClr val="tx1"/>
              </a:solidFill>
            </a:rPr>
            <a:t>змін</a:t>
          </a:r>
          <a:r>
            <a:rPr lang="ru-RU" sz="1700" b="1" kern="1200" dirty="0" smtClean="0">
              <a:solidFill>
                <a:schemeClr val="tx1"/>
              </a:solidFill>
            </a:rPr>
            <a:t>,</a:t>
          </a:r>
        </a:p>
        <a:p>
          <a:pPr lvl="0" algn="ctr" defTabSz="755650">
            <a:lnSpc>
              <a:spcPct val="90000"/>
            </a:lnSpc>
            <a:spcBef>
              <a:spcPct val="0"/>
            </a:spcBef>
            <a:spcAft>
              <a:spcPct val="35000"/>
            </a:spcAft>
          </a:pPr>
          <a:r>
            <a:rPr lang="ru-RU" sz="1700" kern="1200" dirty="0" err="1" smtClean="0">
              <a:solidFill>
                <a:schemeClr val="tx1"/>
              </a:solidFill>
            </a:rPr>
            <a:t>які</a:t>
          </a:r>
          <a:r>
            <a:rPr lang="ru-RU" sz="1700" kern="1200" dirty="0" smtClean="0">
              <a:solidFill>
                <a:schemeClr val="tx1"/>
              </a:solidFill>
            </a:rPr>
            <a:t> </a:t>
          </a:r>
          <a:r>
            <a:rPr lang="ru-RU" sz="1700" kern="1200" dirty="0" err="1" smtClean="0">
              <a:solidFill>
                <a:schemeClr val="tx1"/>
              </a:solidFill>
            </a:rPr>
            <a:t>виникають</a:t>
          </a:r>
          <a:r>
            <a:rPr lang="ru-RU" sz="1700" kern="1200" dirty="0" smtClean="0">
              <a:solidFill>
                <a:schemeClr val="tx1"/>
              </a:solidFill>
            </a:rPr>
            <a:t> </a:t>
          </a:r>
          <a:r>
            <a:rPr lang="ru-RU" sz="1700" kern="1200" dirty="0" err="1" smtClean="0">
              <a:solidFill>
                <a:schemeClr val="tx1"/>
              </a:solidFill>
            </a:rPr>
            <a:t>внаслідок</a:t>
          </a:r>
          <a:endParaRPr lang="ru-RU" sz="1700" kern="1200" dirty="0" smtClean="0">
            <a:solidFill>
              <a:schemeClr val="tx1"/>
            </a:solidFill>
          </a:endParaRPr>
        </a:p>
        <a:p>
          <a:pPr lvl="0" algn="ctr" defTabSz="755650">
            <a:lnSpc>
              <a:spcPct val="90000"/>
            </a:lnSpc>
            <a:spcBef>
              <a:spcPct val="0"/>
            </a:spcBef>
            <a:spcAft>
              <a:spcPct val="35000"/>
            </a:spcAft>
          </a:pPr>
          <a:r>
            <a:rPr lang="ru-RU" sz="1700" kern="1200" dirty="0" smtClean="0">
              <a:solidFill>
                <a:schemeClr val="tx1"/>
              </a:solidFill>
            </a:rPr>
            <a:t>того, </a:t>
          </a:r>
          <a:r>
            <a:rPr lang="ru-RU" sz="1700" kern="1200" dirty="0" err="1" smtClean="0">
              <a:solidFill>
                <a:schemeClr val="tx1"/>
              </a:solidFill>
            </a:rPr>
            <a:t>що</a:t>
          </a:r>
          <a:r>
            <a:rPr lang="ru-RU" sz="1700" kern="1200" dirty="0" smtClean="0">
              <a:solidFill>
                <a:schemeClr val="tx1"/>
              </a:solidFill>
            </a:rPr>
            <a:t> </a:t>
          </a:r>
          <a:r>
            <a:rPr lang="ru-RU" sz="1700" kern="1200" dirty="0" err="1" smtClean="0">
              <a:solidFill>
                <a:schemeClr val="tx1"/>
              </a:solidFill>
            </a:rPr>
            <a:t>організація</a:t>
          </a:r>
          <a:r>
            <a:rPr lang="ru-RU" sz="1700" kern="1200" dirty="0" smtClean="0">
              <a:solidFill>
                <a:schemeClr val="tx1"/>
              </a:solidFill>
            </a:rPr>
            <a:t> </a:t>
          </a:r>
          <a:r>
            <a:rPr lang="ru-RU" sz="1700" kern="1200" dirty="0" err="1" smtClean="0">
              <a:solidFill>
                <a:schemeClr val="tx1"/>
              </a:solidFill>
            </a:rPr>
            <a:t>має</a:t>
          </a:r>
          <a:r>
            <a:rPr lang="ru-RU" sz="1700" kern="1200" dirty="0" smtClean="0">
              <a:solidFill>
                <a:schemeClr val="tx1"/>
              </a:solidFill>
            </a:rPr>
            <a:t> </a:t>
          </a:r>
          <a:r>
            <a:rPr lang="ru-RU" sz="1700" kern="1200" dirty="0" err="1" smtClean="0">
              <a:solidFill>
                <a:schemeClr val="tx1"/>
              </a:solidFill>
            </a:rPr>
            <a:t>адаптуватись</a:t>
          </a:r>
          <a:r>
            <a:rPr lang="ru-RU" sz="1700" kern="1200" dirty="0" smtClean="0">
              <a:solidFill>
                <a:schemeClr val="tx1"/>
              </a:solidFill>
            </a:rPr>
            <a:t> до </a:t>
          </a:r>
          <a:r>
            <a:rPr lang="ru-RU" sz="1700" kern="1200" dirty="0" err="1" smtClean="0">
              <a:solidFill>
                <a:schemeClr val="tx1"/>
              </a:solidFill>
            </a:rPr>
            <a:t>змін</a:t>
          </a:r>
          <a:r>
            <a:rPr lang="ru-RU" sz="1700" kern="1200" dirty="0" smtClean="0">
              <a:solidFill>
                <a:schemeClr val="tx1"/>
              </a:solidFill>
            </a:rPr>
            <a:t> </a:t>
          </a:r>
          <a:r>
            <a:rPr lang="ru-RU" sz="1700" kern="1200" dirty="0" err="1" smtClean="0">
              <a:solidFill>
                <a:schemeClr val="tx1"/>
              </a:solidFill>
            </a:rPr>
            <a:t>середовища</a:t>
          </a:r>
          <a:r>
            <a:rPr lang="ru-RU" sz="1700" kern="1200" dirty="0" smtClean="0">
              <a:solidFill>
                <a:schemeClr val="tx1"/>
              </a:solidFill>
            </a:rPr>
            <a:t>, в </a:t>
          </a:r>
          <a:r>
            <a:rPr lang="ru-RU" sz="1700" kern="1200" dirty="0" err="1" smtClean="0">
              <a:solidFill>
                <a:schemeClr val="tx1"/>
              </a:solidFill>
            </a:rPr>
            <a:t>якому</a:t>
          </a:r>
          <a:r>
            <a:rPr lang="ru-RU" sz="1700" kern="1200" dirty="0" smtClean="0">
              <a:solidFill>
                <a:schemeClr val="tx1"/>
              </a:solidFill>
            </a:rPr>
            <a:t> </a:t>
          </a:r>
          <a:r>
            <a:rPr lang="ru-RU" sz="1700" kern="1200" dirty="0" err="1" smtClean="0">
              <a:solidFill>
                <a:schemeClr val="tx1"/>
              </a:solidFill>
            </a:rPr>
            <a:t>працює</a:t>
          </a:r>
          <a:endParaRPr lang="ru-RU" sz="1700" kern="1200" dirty="0">
            <a:solidFill>
              <a:schemeClr val="tx1"/>
            </a:solidFill>
          </a:endParaRPr>
        </a:p>
      </dsp:txBody>
      <dsp:txXfrm>
        <a:off x="3469002" y="2448282"/>
        <a:ext cx="3241044" cy="1432050"/>
      </dsp:txXfrm>
    </dsp:sp>
    <dsp:sp modelId="{F45A8924-D4B7-4DC6-94F0-4CD465219D84}">
      <dsp:nvSpPr>
        <dsp:cNvPr id="0" name=""/>
        <dsp:cNvSpPr/>
      </dsp:nvSpPr>
      <dsp:spPr>
        <a:xfrm>
          <a:off x="7311508" y="2448282"/>
          <a:ext cx="2864100" cy="1432050"/>
        </a:xfrm>
        <a:prstGeom prst="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ru-RU" sz="1700" b="1" kern="1200" dirty="0" err="1" smtClean="0">
              <a:solidFill>
                <a:schemeClr val="tx1"/>
              </a:solidFill>
            </a:rPr>
            <a:t>адміністративних</a:t>
          </a:r>
          <a:r>
            <a:rPr lang="ru-RU" sz="1700" b="1" kern="1200" dirty="0" smtClean="0">
              <a:solidFill>
                <a:schemeClr val="tx1"/>
              </a:solidFill>
            </a:rPr>
            <a:t> </a:t>
          </a:r>
          <a:r>
            <a:rPr lang="ru-RU" sz="1700" b="1" kern="1200" dirty="0" err="1" smtClean="0">
              <a:solidFill>
                <a:schemeClr val="tx1"/>
              </a:solidFill>
            </a:rPr>
            <a:t>програм</a:t>
          </a:r>
          <a:r>
            <a:rPr lang="ru-RU" sz="1700" b="1" kern="1200" dirty="0" smtClean="0">
              <a:solidFill>
                <a:schemeClr val="tx1"/>
              </a:solidFill>
            </a:rPr>
            <a:t> </a:t>
          </a:r>
          <a:r>
            <a:rPr lang="ru-RU" sz="1700" b="1" kern="1200" dirty="0" err="1" smtClean="0">
              <a:solidFill>
                <a:schemeClr val="tx1"/>
              </a:solidFill>
            </a:rPr>
            <a:t>змін</a:t>
          </a:r>
          <a:r>
            <a:rPr lang="ru-RU" sz="1700" b="1" kern="1200" dirty="0" smtClean="0">
              <a:solidFill>
                <a:schemeClr val="tx1"/>
              </a:solidFill>
            </a:rPr>
            <a:t>, </a:t>
          </a:r>
        </a:p>
        <a:p>
          <a:pPr lvl="0" algn="ctr" defTabSz="755650">
            <a:lnSpc>
              <a:spcPct val="90000"/>
            </a:lnSpc>
            <a:spcBef>
              <a:spcPct val="0"/>
            </a:spcBef>
            <a:spcAft>
              <a:spcPct val="35000"/>
            </a:spcAft>
          </a:pPr>
          <a:r>
            <a:rPr lang="ru-RU" sz="1700" kern="1200" dirty="0" err="1" smtClean="0">
              <a:solidFill>
                <a:schemeClr val="tx1"/>
              </a:solidFill>
            </a:rPr>
            <a:t>які</a:t>
          </a:r>
          <a:r>
            <a:rPr lang="ru-RU" sz="1700" kern="1200" dirty="0" smtClean="0">
              <a:solidFill>
                <a:schemeClr val="tx1"/>
              </a:solidFill>
            </a:rPr>
            <a:t> </a:t>
          </a:r>
          <a:r>
            <a:rPr lang="ru-RU" sz="1700" kern="1200" dirty="0" err="1" smtClean="0">
              <a:solidFill>
                <a:schemeClr val="tx1"/>
              </a:solidFill>
            </a:rPr>
            <a:t>ініціюються</a:t>
          </a:r>
          <a:r>
            <a:rPr lang="ru-RU" sz="1700" kern="1200" dirty="0" smtClean="0">
              <a:solidFill>
                <a:schemeClr val="tx1"/>
              </a:solidFill>
            </a:rPr>
            <a:t> </a:t>
          </a:r>
          <a:r>
            <a:rPr lang="ru-RU" sz="1700" kern="1200" dirty="0" err="1" smtClean="0">
              <a:solidFill>
                <a:schemeClr val="tx1"/>
              </a:solidFill>
            </a:rPr>
            <a:t>керівництвом</a:t>
          </a:r>
          <a:r>
            <a:rPr lang="ru-RU" sz="1700" kern="1200" dirty="0" smtClean="0">
              <a:solidFill>
                <a:schemeClr val="tx1"/>
              </a:solidFill>
            </a:rPr>
            <a:t> </a:t>
          </a:r>
          <a:r>
            <a:rPr lang="ru-RU" sz="1700" kern="1200" dirty="0" err="1" smtClean="0">
              <a:solidFill>
                <a:schemeClr val="tx1"/>
              </a:solidFill>
            </a:rPr>
            <a:t>організації</a:t>
          </a:r>
          <a:r>
            <a:rPr lang="ru-RU" sz="1700" kern="1200" dirty="0" smtClean="0">
              <a:solidFill>
                <a:schemeClr val="tx1"/>
              </a:solidFill>
            </a:rPr>
            <a:t> для </a:t>
          </a:r>
          <a:r>
            <a:rPr lang="ru-RU" sz="1700" kern="1200" dirty="0" err="1" smtClean="0">
              <a:solidFill>
                <a:schemeClr val="tx1"/>
              </a:solidFill>
            </a:rPr>
            <a:t>підтримки</a:t>
          </a:r>
          <a:r>
            <a:rPr lang="ru-RU" sz="1700" kern="1200" dirty="0" smtClean="0">
              <a:solidFill>
                <a:schemeClr val="tx1"/>
              </a:solidFill>
            </a:rPr>
            <a:t> </a:t>
          </a:r>
          <a:r>
            <a:rPr lang="ru-RU" sz="1700" kern="1200" dirty="0" err="1" smtClean="0">
              <a:solidFill>
                <a:schemeClr val="tx1"/>
              </a:solidFill>
            </a:rPr>
            <a:t>її</a:t>
          </a:r>
          <a:r>
            <a:rPr lang="ru-RU" sz="1700" kern="1200" dirty="0" smtClean="0">
              <a:solidFill>
                <a:schemeClr val="tx1"/>
              </a:solidFill>
            </a:rPr>
            <a:t> становища</a:t>
          </a:r>
          <a:endParaRPr lang="ru-RU" sz="1700" kern="1200" dirty="0">
            <a:solidFill>
              <a:schemeClr val="tx1"/>
            </a:solidFill>
          </a:endParaRPr>
        </a:p>
      </dsp:txBody>
      <dsp:txXfrm>
        <a:off x="7311508" y="2448282"/>
        <a:ext cx="2864100" cy="14320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7012F3-A130-4B9F-A359-2FC934B51664}">
      <dsp:nvSpPr>
        <dsp:cNvPr id="0" name=""/>
        <dsp:cNvSpPr/>
      </dsp:nvSpPr>
      <dsp:spPr>
        <a:xfrm rot="5400000">
          <a:off x="6652578" y="-2920406"/>
          <a:ext cx="538350" cy="6514592"/>
        </a:xfrm>
        <a:prstGeom prst="round2SameRect">
          <a:avLst/>
        </a:prstGeom>
        <a:solidFill>
          <a:schemeClr val="accent1">
            <a:alpha val="90000"/>
            <a:tint val="40000"/>
            <a:hueOff val="0"/>
            <a:satOff val="0"/>
            <a:lumOff val="0"/>
            <a:alphaOff val="0"/>
          </a:schemeClr>
        </a:solidFill>
        <a:ln w="12700"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51435" rIns="102870" bIns="51435" numCol="1" spcCol="1270" anchor="ctr" anchorCtr="0">
          <a:noAutofit/>
        </a:bodyPr>
        <a:lstStyle/>
        <a:p>
          <a:pPr marL="228600" lvl="1" indent="-228600" algn="l" defTabSz="1200150">
            <a:lnSpc>
              <a:spcPct val="90000"/>
            </a:lnSpc>
            <a:spcBef>
              <a:spcPct val="0"/>
            </a:spcBef>
            <a:spcAft>
              <a:spcPct val="15000"/>
            </a:spcAft>
            <a:buChar char="••"/>
          </a:pPr>
          <a:r>
            <a:rPr lang="ru-RU" sz="2700" kern="1200" dirty="0" err="1" smtClean="0"/>
            <a:t>Стає</a:t>
          </a:r>
          <a:r>
            <a:rPr lang="ru-RU" sz="2700" kern="1200" dirty="0" smtClean="0"/>
            <a:t> </a:t>
          </a:r>
          <a:r>
            <a:rPr lang="ru-RU" sz="2700" kern="1200" dirty="0" err="1" smtClean="0"/>
            <a:t>глобальним</a:t>
          </a:r>
          <a:r>
            <a:rPr lang="ru-RU" sz="2700" kern="1200" dirty="0" smtClean="0"/>
            <a:t> і </a:t>
          </a:r>
          <a:r>
            <a:rPr lang="ru-RU" sz="2700" kern="1200" dirty="0" err="1" smtClean="0"/>
            <a:t>віртуальним</a:t>
          </a:r>
          <a:endParaRPr lang="ru-RU" sz="2700" kern="1200" dirty="0"/>
        </a:p>
      </dsp:txBody>
      <dsp:txXfrm rot="-5400000">
        <a:off x="3664457" y="93995"/>
        <a:ext cx="6488312" cy="485790"/>
      </dsp:txXfrm>
    </dsp:sp>
    <dsp:sp modelId="{907EBDBB-EB1E-4E2A-8F72-2404DA15E949}">
      <dsp:nvSpPr>
        <dsp:cNvPr id="0" name=""/>
        <dsp:cNvSpPr/>
      </dsp:nvSpPr>
      <dsp:spPr>
        <a:xfrm>
          <a:off x="0" y="419"/>
          <a:ext cx="3664458" cy="672938"/>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ru-RU" sz="3400" kern="1200" dirty="0" err="1" smtClean="0"/>
            <a:t>Простір</a:t>
          </a:r>
          <a:endParaRPr lang="ru-RU" sz="3400" kern="1200" dirty="0"/>
        </a:p>
      </dsp:txBody>
      <dsp:txXfrm>
        <a:off x="32850" y="33269"/>
        <a:ext cx="3598758" cy="607238"/>
      </dsp:txXfrm>
    </dsp:sp>
    <dsp:sp modelId="{DABED37A-C874-4731-B414-45CA41713FE8}">
      <dsp:nvSpPr>
        <dsp:cNvPr id="0" name=""/>
        <dsp:cNvSpPr/>
      </dsp:nvSpPr>
      <dsp:spPr>
        <a:xfrm rot="5400000">
          <a:off x="6652578" y="-2213821"/>
          <a:ext cx="538350" cy="6514592"/>
        </a:xfrm>
        <a:prstGeom prst="round2SameRect">
          <a:avLst/>
        </a:prstGeom>
        <a:solidFill>
          <a:schemeClr val="accent1">
            <a:alpha val="90000"/>
            <a:tint val="40000"/>
            <a:hueOff val="0"/>
            <a:satOff val="0"/>
            <a:lumOff val="0"/>
            <a:alphaOff val="0"/>
          </a:schemeClr>
        </a:solidFill>
        <a:ln w="12700"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51435" rIns="102870" bIns="51435" numCol="1" spcCol="1270" anchor="ctr" anchorCtr="0">
          <a:noAutofit/>
        </a:bodyPr>
        <a:lstStyle/>
        <a:p>
          <a:pPr marL="228600" lvl="1" indent="-228600" algn="l" defTabSz="1200150">
            <a:lnSpc>
              <a:spcPct val="90000"/>
            </a:lnSpc>
            <a:spcBef>
              <a:spcPct val="0"/>
            </a:spcBef>
            <a:spcAft>
              <a:spcPct val="15000"/>
            </a:spcAft>
            <a:buChar char="••"/>
          </a:pPr>
          <a:r>
            <a:rPr lang="ru-RU" sz="2700" kern="1200" dirty="0" err="1" smtClean="0"/>
            <a:t>Стає</a:t>
          </a:r>
          <a:r>
            <a:rPr lang="ru-RU" sz="2700" kern="1200" dirty="0" smtClean="0"/>
            <a:t> </a:t>
          </a:r>
          <a:r>
            <a:rPr lang="ru-RU" sz="2700" kern="1200" dirty="0" err="1" smtClean="0"/>
            <a:t>стислим</a:t>
          </a:r>
          <a:r>
            <a:rPr lang="ru-RU" sz="2700" kern="1200" dirty="0" smtClean="0"/>
            <a:t> і </a:t>
          </a:r>
          <a:r>
            <a:rPr lang="ru-RU" sz="2700" kern="1200" dirty="0" err="1" smtClean="0"/>
            <a:t>критичним</a:t>
          </a:r>
          <a:endParaRPr lang="ru-RU" sz="2700" kern="1200" dirty="0"/>
        </a:p>
      </dsp:txBody>
      <dsp:txXfrm rot="-5400000">
        <a:off x="3664457" y="800580"/>
        <a:ext cx="6488312" cy="485790"/>
      </dsp:txXfrm>
    </dsp:sp>
    <dsp:sp modelId="{17EEBD86-0DA6-41C7-9111-6EF6A38D5997}">
      <dsp:nvSpPr>
        <dsp:cNvPr id="0" name=""/>
        <dsp:cNvSpPr/>
      </dsp:nvSpPr>
      <dsp:spPr>
        <a:xfrm>
          <a:off x="0" y="707005"/>
          <a:ext cx="3664458" cy="672938"/>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ru-RU" sz="3400" kern="1200" dirty="0" smtClean="0"/>
            <a:t>Час</a:t>
          </a:r>
          <a:endParaRPr lang="ru-RU" sz="3400" kern="1200" dirty="0"/>
        </a:p>
      </dsp:txBody>
      <dsp:txXfrm>
        <a:off x="32850" y="739855"/>
        <a:ext cx="3598758" cy="607238"/>
      </dsp:txXfrm>
    </dsp:sp>
    <dsp:sp modelId="{EF85E05C-4F8E-4CBF-A5E5-903FDD9EA926}">
      <dsp:nvSpPr>
        <dsp:cNvPr id="0" name=""/>
        <dsp:cNvSpPr/>
      </dsp:nvSpPr>
      <dsp:spPr>
        <a:xfrm rot="5400000">
          <a:off x="6641108" y="-1477411"/>
          <a:ext cx="538350" cy="6514592"/>
        </a:xfrm>
        <a:prstGeom prst="round2SameRect">
          <a:avLst/>
        </a:prstGeom>
        <a:solidFill>
          <a:schemeClr val="accent1">
            <a:alpha val="90000"/>
            <a:tint val="40000"/>
            <a:hueOff val="0"/>
            <a:satOff val="0"/>
            <a:lumOff val="0"/>
            <a:alphaOff val="0"/>
          </a:schemeClr>
        </a:solidFill>
        <a:ln w="12700"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51435" rIns="102870" bIns="51435" numCol="1" spcCol="1270" anchor="ctr" anchorCtr="0">
          <a:noAutofit/>
        </a:bodyPr>
        <a:lstStyle/>
        <a:p>
          <a:pPr marL="228600" lvl="1" indent="-228600" algn="l" defTabSz="1200150">
            <a:lnSpc>
              <a:spcPct val="90000"/>
            </a:lnSpc>
            <a:spcBef>
              <a:spcPct val="0"/>
            </a:spcBef>
            <a:spcAft>
              <a:spcPct val="15000"/>
            </a:spcAft>
            <a:buChar char="••"/>
          </a:pPr>
          <a:r>
            <a:rPr lang="ru-RU" sz="2700" kern="1200" dirty="0" err="1" smtClean="0"/>
            <a:t>Хоче</a:t>
          </a:r>
          <a:r>
            <a:rPr lang="ru-RU" sz="2700" kern="1200" dirty="0" smtClean="0"/>
            <a:t> бути </a:t>
          </a:r>
          <a:r>
            <a:rPr lang="ru-RU" sz="2700" kern="1200" dirty="0" err="1" smtClean="0"/>
            <a:t>співавтором</a:t>
          </a:r>
          <a:endParaRPr lang="ru-RU" sz="2700" kern="1200" dirty="0"/>
        </a:p>
      </dsp:txBody>
      <dsp:txXfrm rot="-5400000">
        <a:off x="3652987" y="1536990"/>
        <a:ext cx="6488312" cy="485790"/>
      </dsp:txXfrm>
    </dsp:sp>
    <dsp:sp modelId="{197BCE7D-4F10-4F21-916D-31A00D5DB466}">
      <dsp:nvSpPr>
        <dsp:cNvPr id="0" name=""/>
        <dsp:cNvSpPr/>
      </dsp:nvSpPr>
      <dsp:spPr>
        <a:xfrm>
          <a:off x="0" y="1413590"/>
          <a:ext cx="3664458" cy="672938"/>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ru-RU" sz="3400" kern="1200" dirty="0" err="1" smtClean="0"/>
            <a:t>Споживач</a:t>
          </a:r>
          <a:endParaRPr lang="ru-RU" sz="3400" kern="1200" dirty="0"/>
        </a:p>
      </dsp:txBody>
      <dsp:txXfrm>
        <a:off x="32850" y="1446440"/>
        <a:ext cx="3598758" cy="607238"/>
      </dsp:txXfrm>
    </dsp:sp>
    <dsp:sp modelId="{9F6FF395-B308-4641-94D9-C0BF526B07E1}">
      <dsp:nvSpPr>
        <dsp:cNvPr id="0" name=""/>
        <dsp:cNvSpPr/>
      </dsp:nvSpPr>
      <dsp:spPr>
        <a:xfrm>
          <a:off x="0" y="2120175"/>
          <a:ext cx="3664458" cy="672938"/>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ru-RU" sz="3400" kern="1200" dirty="0" err="1" smtClean="0"/>
            <a:t>Захист</a:t>
          </a:r>
          <a:endParaRPr lang="ru-RU" sz="3400" kern="1200" dirty="0"/>
        </a:p>
      </dsp:txBody>
      <dsp:txXfrm>
        <a:off x="32850" y="2153025"/>
        <a:ext cx="3598758" cy="607238"/>
      </dsp:txXfrm>
    </dsp:sp>
    <dsp:sp modelId="{2173DE5A-451B-43A2-9987-9AE89AEE31AD}">
      <dsp:nvSpPr>
        <dsp:cNvPr id="0" name=""/>
        <dsp:cNvSpPr/>
      </dsp:nvSpPr>
      <dsp:spPr>
        <a:xfrm>
          <a:off x="0" y="2826761"/>
          <a:ext cx="3664458" cy="672938"/>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ru-RU" sz="3400" kern="1200" dirty="0" err="1" smtClean="0"/>
            <a:t>Частка</a:t>
          </a:r>
          <a:r>
            <a:rPr lang="ru-RU" sz="3400" kern="1200" dirty="0" smtClean="0"/>
            <a:t> </a:t>
          </a:r>
          <a:r>
            <a:rPr lang="ru-RU" sz="3400" kern="1200" dirty="0" err="1" smtClean="0"/>
            <a:t>послуг</a:t>
          </a:r>
          <a:endParaRPr lang="ru-RU" sz="3400" kern="1200" dirty="0"/>
        </a:p>
      </dsp:txBody>
      <dsp:txXfrm>
        <a:off x="32850" y="2859611"/>
        <a:ext cx="3598758" cy="607238"/>
      </dsp:txXfrm>
    </dsp:sp>
    <dsp:sp modelId="{431A581B-B770-4704-96F9-F74BDBE03CE5}">
      <dsp:nvSpPr>
        <dsp:cNvPr id="0" name=""/>
        <dsp:cNvSpPr/>
      </dsp:nvSpPr>
      <dsp:spPr>
        <a:xfrm>
          <a:off x="0" y="3533346"/>
          <a:ext cx="3664458" cy="672938"/>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ru-RU" sz="3400" kern="1200" dirty="0" err="1" smtClean="0"/>
            <a:t>Продукти</a:t>
          </a:r>
          <a:endParaRPr lang="ru-RU" sz="3400" kern="1200" dirty="0"/>
        </a:p>
      </dsp:txBody>
      <dsp:txXfrm>
        <a:off x="32850" y="3566196"/>
        <a:ext cx="3598758" cy="607238"/>
      </dsp:txXfrm>
    </dsp:sp>
    <dsp:sp modelId="{A1F2541D-FB71-4C04-83B0-DEB220742CD3}">
      <dsp:nvSpPr>
        <dsp:cNvPr id="0" name=""/>
        <dsp:cNvSpPr/>
      </dsp:nvSpPr>
      <dsp:spPr>
        <a:xfrm>
          <a:off x="0" y="4239931"/>
          <a:ext cx="3664458" cy="672938"/>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ru-RU" sz="3400" kern="1200" dirty="0" err="1" smtClean="0"/>
            <a:t>Зміни</a:t>
          </a:r>
          <a:endParaRPr lang="ru-RU" sz="3400" kern="1200" dirty="0"/>
        </a:p>
      </dsp:txBody>
      <dsp:txXfrm>
        <a:off x="32850" y="4272781"/>
        <a:ext cx="3598758" cy="60723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F0C1AF-0A7D-44F0-8F51-61758E9A4A5C}">
      <dsp:nvSpPr>
        <dsp:cNvPr id="0" name=""/>
        <dsp:cNvSpPr/>
      </dsp:nvSpPr>
      <dsp:spPr>
        <a:xfrm>
          <a:off x="2809634" y="857783"/>
          <a:ext cx="1544902" cy="735233"/>
        </a:xfrm>
        <a:custGeom>
          <a:avLst/>
          <a:gdLst/>
          <a:ahLst/>
          <a:cxnLst/>
          <a:rect l="0" t="0" r="0" b="0"/>
          <a:pathLst>
            <a:path>
              <a:moveTo>
                <a:pt x="0" y="0"/>
              </a:moveTo>
              <a:lnTo>
                <a:pt x="0" y="501040"/>
              </a:lnTo>
              <a:lnTo>
                <a:pt x="1544902" y="501040"/>
              </a:lnTo>
              <a:lnTo>
                <a:pt x="1544902" y="735233"/>
              </a:lnTo>
            </a:path>
          </a:pathLst>
        </a:custGeom>
        <a:noFill/>
        <a:ln w="12700" cap="flat" cmpd="sng" algn="in">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1B4143-87F0-42BE-9EA0-61AD33E9BEBD}">
      <dsp:nvSpPr>
        <dsp:cNvPr id="0" name=""/>
        <dsp:cNvSpPr/>
      </dsp:nvSpPr>
      <dsp:spPr>
        <a:xfrm>
          <a:off x="1264731" y="857783"/>
          <a:ext cx="1544902" cy="735233"/>
        </a:xfrm>
        <a:custGeom>
          <a:avLst/>
          <a:gdLst/>
          <a:ahLst/>
          <a:cxnLst/>
          <a:rect l="0" t="0" r="0" b="0"/>
          <a:pathLst>
            <a:path>
              <a:moveTo>
                <a:pt x="1544902" y="0"/>
              </a:moveTo>
              <a:lnTo>
                <a:pt x="1544902" y="501040"/>
              </a:lnTo>
              <a:lnTo>
                <a:pt x="0" y="501040"/>
              </a:lnTo>
              <a:lnTo>
                <a:pt x="0" y="735233"/>
              </a:lnTo>
            </a:path>
          </a:pathLst>
        </a:custGeom>
        <a:noFill/>
        <a:ln w="12700" cap="flat" cmpd="sng" algn="in">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1037EB5-4EE6-42BE-9A03-1BF1F1F01681}">
      <dsp:nvSpPr>
        <dsp:cNvPr id="0" name=""/>
        <dsp:cNvSpPr/>
      </dsp:nvSpPr>
      <dsp:spPr>
        <a:xfrm>
          <a:off x="177798" y="164440"/>
          <a:ext cx="5263671" cy="693342"/>
        </a:xfrm>
        <a:prstGeom prst="roundRect">
          <a:avLst>
            <a:gd name="adj" fmla="val 10000"/>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sp>
    <dsp:sp modelId="{3789CBB6-89F3-4116-9F7D-7741FAC73119}">
      <dsp:nvSpPr>
        <dsp:cNvPr id="0" name=""/>
        <dsp:cNvSpPr/>
      </dsp:nvSpPr>
      <dsp:spPr>
        <a:xfrm>
          <a:off x="458689" y="431287"/>
          <a:ext cx="5263671" cy="693342"/>
        </a:xfrm>
        <a:prstGeom prst="roundRect">
          <a:avLst>
            <a:gd name="adj" fmla="val 10000"/>
          </a:avLst>
        </a:prstGeom>
        <a:solidFill>
          <a:schemeClr val="lt1">
            <a:alpha val="90000"/>
            <a:hueOff val="0"/>
            <a:satOff val="0"/>
            <a:lumOff val="0"/>
            <a:alphaOff val="0"/>
          </a:schemeClr>
        </a:solidFill>
        <a:ln w="6350" cap="flat" cmpd="sng" algn="in">
          <a:solidFill>
            <a:schemeClr val="accent1">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ru-RU" sz="2400" kern="1200" dirty="0" smtClean="0">
              <a:latin typeface="Times New Roman" pitchFamily="18" charset="0"/>
              <a:cs typeface="Times New Roman" pitchFamily="18" charset="0"/>
            </a:rPr>
            <a:t>2 </a:t>
          </a:r>
          <a:r>
            <a:rPr lang="ru-RU" sz="2400" kern="1200" dirty="0" err="1" smtClean="0">
              <a:latin typeface="Times New Roman" pitchFamily="18" charset="0"/>
              <a:cs typeface="Times New Roman" pitchFamily="18" charset="0"/>
            </a:rPr>
            <a:t>стратегії</a:t>
          </a:r>
          <a:r>
            <a:rPr lang="ru-RU" sz="2400" kern="1200" dirty="0" smtClean="0">
              <a:latin typeface="Times New Roman" pitchFamily="18" charset="0"/>
              <a:cs typeface="Times New Roman" pitchFamily="18" charset="0"/>
            </a:rPr>
            <a:t> </a:t>
          </a:r>
          <a:r>
            <a:rPr lang="ru-RU" sz="2400" kern="1200" dirty="0" err="1" smtClean="0">
              <a:latin typeface="Times New Roman" pitchFamily="18" charset="0"/>
              <a:cs typeface="Times New Roman" pitchFamily="18" charset="0"/>
            </a:rPr>
            <a:t>процесу</a:t>
          </a:r>
          <a:r>
            <a:rPr lang="ru-RU" sz="2400" kern="1200" dirty="0" smtClean="0">
              <a:latin typeface="Times New Roman" pitchFamily="18" charset="0"/>
              <a:cs typeface="Times New Roman" pitchFamily="18" charset="0"/>
            </a:rPr>
            <a:t> </a:t>
          </a:r>
          <a:r>
            <a:rPr lang="ru-RU" sz="2400" kern="1200" dirty="0" err="1" smtClean="0">
              <a:latin typeface="Times New Roman" pitchFamily="18" charset="0"/>
              <a:cs typeface="Times New Roman" pitchFamily="18" charset="0"/>
            </a:rPr>
            <a:t>змін</a:t>
          </a:r>
          <a:endParaRPr lang="ru-RU" sz="2400" kern="1200" dirty="0" smtClean="0">
            <a:latin typeface="Times New Roman" pitchFamily="18" charset="0"/>
            <a:cs typeface="Times New Roman" pitchFamily="18" charset="0"/>
          </a:endParaRPr>
        </a:p>
        <a:p>
          <a:pPr lvl="0" algn="ctr" defTabSz="2044700">
            <a:lnSpc>
              <a:spcPct val="90000"/>
            </a:lnSpc>
            <a:spcBef>
              <a:spcPct val="0"/>
            </a:spcBef>
            <a:spcAft>
              <a:spcPct val="35000"/>
            </a:spcAft>
          </a:pPr>
          <a:endParaRPr lang="ru-RU" sz="1200" kern="1200" dirty="0"/>
        </a:p>
      </dsp:txBody>
      <dsp:txXfrm>
        <a:off x="478996" y="451594"/>
        <a:ext cx="5223057" cy="652728"/>
      </dsp:txXfrm>
    </dsp:sp>
    <dsp:sp modelId="{81939CDD-E823-4039-AC42-07DBA754CD39}">
      <dsp:nvSpPr>
        <dsp:cNvPr id="0" name=""/>
        <dsp:cNvSpPr/>
      </dsp:nvSpPr>
      <dsp:spPr>
        <a:xfrm>
          <a:off x="720" y="1593016"/>
          <a:ext cx="2528022" cy="1605294"/>
        </a:xfrm>
        <a:prstGeom prst="roundRect">
          <a:avLst>
            <a:gd name="adj" fmla="val 10000"/>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sp>
    <dsp:sp modelId="{0F873B99-5D93-4386-8B59-BF0DBD1D0BE1}">
      <dsp:nvSpPr>
        <dsp:cNvPr id="0" name=""/>
        <dsp:cNvSpPr/>
      </dsp:nvSpPr>
      <dsp:spPr>
        <a:xfrm>
          <a:off x="281611" y="1859863"/>
          <a:ext cx="2528022" cy="1605294"/>
        </a:xfrm>
        <a:prstGeom prst="roundRect">
          <a:avLst>
            <a:gd name="adj" fmla="val 10000"/>
          </a:avLst>
        </a:prstGeom>
        <a:solidFill>
          <a:schemeClr val="lt1">
            <a:alpha val="90000"/>
            <a:hueOff val="0"/>
            <a:satOff val="0"/>
            <a:lumOff val="0"/>
            <a:alphaOff val="0"/>
          </a:schemeClr>
        </a:solidFill>
        <a:ln w="6350" cap="flat" cmpd="sng" algn="in">
          <a:solidFill>
            <a:schemeClr val="accent3">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err="1" smtClean="0">
              <a:latin typeface="Times New Roman" pitchFamily="18" charset="0"/>
              <a:cs typeface="Times New Roman" pitchFamily="18" charset="0"/>
            </a:rPr>
            <a:t>Теорія</a:t>
          </a:r>
          <a:r>
            <a:rPr lang="ru-RU" sz="1600" b="1" kern="1200" dirty="0" smtClean="0">
              <a:latin typeface="Times New Roman" pitchFamily="18" charset="0"/>
              <a:cs typeface="Times New Roman" pitchFamily="18" charset="0"/>
            </a:rPr>
            <a:t> Е</a:t>
          </a:r>
        </a:p>
        <a:p>
          <a:pPr marL="109728" lvl="0" indent="0" algn="ctr" defTabSz="711200">
            <a:lnSpc>
              <a:spcPct val="90000"/>
            </a:lnSpc>
            <a:spcBef>
              <a:spcPct val="0"/>
            </a:spcBef>
            <a:spcAft>
              <a:spcPct val="35000"/>
            </a:spcAft>
            <a:buNone/>
          </a:pPr>
          <a:r>
            <a:rPr lang="ru-RU" sz="1600" b="0" kern="1200" dirty="0" err="1" smtClean="0">
              <a:latin typeface="Times New Roman" pitchFamily="18" charset="0"/>
              <a:cs typeface="Times New Roman" pitchFamily="18" charset="0"/>
            </a:rPr>
            <a:t>Фінансові</a:t>
          </a:r>
          <a:r>
            <a:rPr lang="ru-RU" sz="1600" b="0" kern="1200" dirty="0" smtClean="0">
              <a:latin typeface="Times New Roman" pitchFamily="18" charset="0"/>
              <a:cs typeface="Times New Roman" pitchFamily="18" charset="0"/>
            </a:rPr>
            <a:t> </a:t>
          </a:r>
          <a:r>
            <a:rPr lang="ru-RU" sz="1600" b="0" kern="1200" dirty="0" err="1" smtClean="0">
              <a:latin typeface="Times New Roman" pitchFamily="18" charset="0"/>
              <a:cs typeface="Times New Roman" pitchFamily="18" charset="0"/>
            </a:rPr>
            <a:t>цілі</a:t>
          </a:r>
          <a:r>
            <a:rPr lang="ru-RU" sz="1600" b="0" kern="1200" dirty="0" smtClean="0">
              <a:latin typeface="Times New Roman" pitchFamily="18" charset="0"/>
              <a:cs typeface="Times New Roman" pitchFamily="18" charset="0"/>
            </a:rPr>
            <a:t>, </a:t>
          </a:r>
          <a:r>
            <a:rPr lang="ru-RU" sz="1600" b="0" kern="1200" dirty="0" err="1" smtClean="0">
              <a:latin typeface="Times New Roman" pitchFamily="18" charset="0"/>
              <a:cs typeface="Times New Roman" pitchFamily="18" charset="0"/>
            </a:rPr>
            <a:t>орієнтир</a:t>
          </a:r>
          <a:r>
            <a:rPr lang="ru-RU" sz="1600" b="0" kern="1200" dirty="0" smtClean="0">
              <a:latin typeface="Times New Roman" pitchFamily="18" charset="0"/>
              <a:cs typeface="Times New Roman" pitchFamily="18" charset="0"/>
            </a:rPr>
            <a:t> на </a:t>
          </a:r>
          <a:r>
            <a:rPr lang="ru-RU" sz="1600" b="0" kern="1200" dirty="0" err="1" smtClean="0">
              <a:latin typeface="Times New Roman" pitchFamily="18" charset="0"/>
              <a:cs typeface="Times New Roman" pitchFamily="18" charset="0"/>
            </a:rPr>
            <a:t>їх</a:t>
          </a:r>
          <a:r>
            <a:rPr lang="ru-RU" sz="1600" b="0" kern="1200" dirty="0" smtClean="0">
              <a:latin typeface="Times New Roman" pitchFamily="18" charset="0"/>
              <a:cs typeface="Times New Roman" pitchFamily="18" charset="0"/>
            </a:rPr>
            <a:t> </a:t>
          </a:r>
          <a:r>
            <a:rPr lang="ru-RU" sz="1600" b="0" kern="1200" dirty="0" err="1" smtClean="0">
              <a:latin typeface="Times New Roman" pitchFamily="18" charset="0"/>
              <a:cs typeface="Times New Roman" pitchFamily="18" charset="0"/>
            </a:rPr>
            <a:t>ефективне</a:t>
          </a:r>
          <a:r>
            <a:rPr lang="ru-RU" sz="1600" b="0" kern="1200" dirty="0" smtClean="0">
              <a:latin typeface="Times New Roman" pitchFamily="18" charset="0"/>
              <a:cs typeface="Times New Roman" pitchFamily="18" charset="0"/>
            </a:rPr>
            <a:t> </a:t>
          </a:r>
          <a:r>
            <a:rPr lang="ru-RU" sz="1600" b="0" kern="1200" dirty="0" err="1" smtClean="0">
              <a:latin typeface="Times New Roman" pitchFamily="18" charset="0"/>
              <a:cs typeface="Times New Roman" pitchFamily="18" charset="0"/>
            </a:rPr>
            <a:t>досягнення</a:t>
          </a:r>
          <a:r>
            <a:rPr lang="ru-RU" sz="1600" b="0" kern="1200" dirty="0" smtClean="0">
              <a:latin typeface="Times New Roman" pitchFamily="18" charset="0"/>
              <a:cs typeface="Times New Roman" pitchFamily="18" charset="0"/>
            </a:rPr>
            <a:t>, </a:t>
          </a:r>
          <a:r>
            <a:rPr lang="ru-RU" sz="1600" b="0" kern="1200" dirty="0" err="1" smtClean="0">
              <a:latin typeface="Times New Roman" pitchFamily="18" charset="0"/>
              <a:cs typeface="Times New Roman" pitchFamily="18" charset="0"/>
            </a:rPr>
            <a:t>тиск</a:t>
          </a:r>
          <a:r>
            <a:rPr lang="ru-RU" sz="1600" b="0" kern="1200" dirty="0" smtClean="0">
              <a:latin typeface="Times New Roman" pitchFamily="18" charset="0"/>
              <a:cs typeface="Times New Roman" pitchFamily="18" charset="0"/>
            </a:rPr>
            <a:t> </a:t>
          </a:r>
          <a:r>
            <a:rPr lang="ru-RU" sz="1600" b="0" kern="1200" dirty="0" err="1" smtClean="0">
              <a:latin typeface="Times New Roman" pitchFamily="18" charset="0"/>
              <a:cs typeface="Times New Roman" pitchFamily="18" charset="0"/>
            </a:rPr>
            <a:t>акціонерів</a:t>
          </a:r>
          <a:r>
            <a:rPr lang="ru-RU" sz="1600" b="0" kern="1200" dirty="0" smtClean="0">
              <a:latin typeface="Times New Roman" pitchFamily="18" charset="0"/>
              <a:cs typeface="Times New Roman" pitchFamily="18" charset="0"/>
            </a:rPr>
            <a:t> </a:t>
          </a:r>
          <a:r>
            <a:rPr lang="ru-RU" sz="1600" b="0" kern="1200" dirty="0" err="1" smtClean="0">
              <a:latin typeface="Times New Roman" pitchFamily="18" charset="0"/>
              <a:cs typeface="Times New Roman" pitchFamily="18" charset="0"/>
            </a:rPr>
            <a:t>компанії</a:t>
          </a:r>
          <a:endParaRPr lang="ru-RU" sz="1200" b="0" kern="1200" dirty="0"/>
        </a:p>
      </dsp:txBody>
      <dsp:txXfrm>
        <a:off x="328628" y="1906880"/>
        <a:ext cx="2433988" cy="1511260"/>
      </dsp:txXfrm>
    </dsp:sp>
    <dsp:sp modelId="{A1550B17-A844-42FC-8B91-1F05B59E2E16}">
      <dsp:nvSpPr>
        <dsp:cNvPr id="0" name=""/>
        <dsp:cNvSpPr/>
      </dsp:nvSpPr>
      <dsp:spPr>
        <a:xfrm>
          <a:off x="3090525" y="1593016"/>
          <a:ext cx="2528022" cy="1605294"/>
        </a:xfrm>
        <a:prstGeom prst="roundRect">
          <a:avLst>
            <a:gd name="adj" fmla="val 10000"/>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outerShdw blurRad="38100" dist="25400" dir="5400000" algn="ctr" rotWithShape="0">
            <a:srgbClr val="000000">
              <a:alpha val="25000"/>
            </a:srgbClr>
          </a:outerShdw>
        </a:effectLst>
      </dsp:spPr>
      <dsp:style>
        <a:lnRef idx="0">
          <a:scrgbClr r="0" g="0" b="0"/>
        </a:lnRef>
        <a:fillRef idx="3">
          <a:scrgbClr r="0" g="0" b="0"/>
        </a:fillRef>
        <a:effectRef idx="3">
          <a:scrgbClr r="0" g="0" b="0"/>
        </a:effectRef>
        <a:fontRef idx="minor">
          <a:schemeClr val="lt1"/>
        </a:fontRef>
      </dsp:style>
    </dsp:sp>
    <dsp:sp modelId="{6F17AA5C-5D11-4D05-A0EC-9B4CF4FA076A}">
      <dsp:nvSpPr>
        <dsp:cNvPr id="0" name=""/>
        <dsp:cNvSpPr/>
      </dsp:nvSpPr>
      <dsp:spPr>
        <a:xfrm>
          <a:off x="3371417" y="1859863"/>
          <a:ext cx="2528022" cy="1605294"/>
        </a:xfrm>
        <a:prstGeom prst="roundRect">
          <a:avLst>
            <a:gd name="adj" fmla="val 10000"/>
          </a:avLst>
        </a:prstGeom>
        <a:solidFill>
          <a:schemeClr val="lt1">
            <a:alpha val="90000"/>
            <a:hueOff val="0"/>
            <a:satOff val="0"/>
            <a:lumOff val="0"/>
            <a:alphaOff val="0"/>
          </a:schemeClr>
        </a:solidFill>
        <a:ln w="6350" cap="flat" cmpd="sng" algn="in">
          <a:solidFill>
            <a:schemeClr val="accent3">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err="1" smtClean="0">
              <a:latin typeface="Times New Roman" pitchFamily="18" charset="0"/>
              <a:cs typeface="Times New Roman" pitchFamily="18" charset="0"/>
            </a:rPr>
            <a:t>Теорія</a:t>
          </a:r>
          <a:r>
            <a:rPr lang="ru-RU" sz="1600" b="1" kern="1200" dirty="0" smtClean="0">
              <a:latin typeface="Times New Roman" pitchFamily="18" charset="0"/>
              <a:cs typeface="Times New Roman" pitchFamily="18" charset="0"/>
            </a:rPr>
            <a:t> О</a:t>
          </a:r>
        </a:p>
        <a:p>
          <a:pPr lvl="0" algn="ctr" defTabSz="711200">
            <a:lnSpc>
              <a:spcPct val="90000"/>
            </a:lnSpc>
            <a:spcBef>
              <a:spcPct val="0"/>
            </a:spcBef>
            <a:spcAft>
              <a:spcPct val="35000"/>
            </a:spcAft>
          </a:pPr>
          <a:r>
            <a:rPr lang="ru-RU" sz="1600" b="1" kern="1200" dirty="0" err="1" smtClean="0">
              <a:latin typeface="Times New Roman" pitchFamily="18" charset="0"/>
              <a:cs typeface="Times New Roman" pitchFamily="18" charset="0"/>
            </a:rPr>
            <a:t>Організація</a:t>
          </a:r>
          <a:r>
            <a:rPr lang="ru-RU" sz="1600" b="1" kern="1200" dirty="0" smtClean="0">
              <a:latin typeface="Times New Roman" pitchFamily="18" charset="0"/>
              <a:cs typeface="Times New Roman" pitchFamily="18" charset="0"/>
            </a:rPr>
            <a:t> – </a:t>
          </a:r>
          <a:r>
            <a:rPr lang="ru-RU" sz="1600" b="0" kern="1200" dirty="0" smtClean="0">
              <a:latin typeface="Times New Roman" pitchFamily="18" charset="0"/>
              <a:cs typeface="Times New Roman" pitchFamily="18" charset="0"/>
            </a:rPr>
            <a:t>система, </a:t>
          </a:r>
          <a:r>
            <a:rPr lang="ru-RU" sz="1600" b="0" kern="1200" dirty="0" err="1" smtClean="0">
              <a:latin typeface="Times New Roman" pitchFamily="18" charset="0"/>
              <a:cs typeface="Times New Roman" pitchFamily="18" charset="0"/>
            </a:rPr>
            <a:t>що</a:t>
          </a:r>
          <a:r>
            <a:rPr lang="ru-RU" sz="1600" b="1" kern="1200" dirty="0" smtClean="0">
              <a:latin typeface="Times New Roman" pitchFamily="18" charset="0"/>
              <a:cs typeface="Times New Roman" pitchFamily="18" charset="0"/>
            </a:rPr>
            <a:t> </a:t>
          </a:r>
          <a:r>
            <a:rPr lang="ru-RU" sz="1600" b="0" kern="1200" dirty="0" err="1" smtClean="0">
              <a:latin typeface="Times New Roman" pitchFamily="18" charset="0"/>
              <a:cs typeface="Times New Roman" pitchFamily="18" charset="0"/>
            </a:rPr>
            <a:t>саморозвивається</a:t>
          </a:r>
          <a:r>
            <a:rPr lang="ru-RU" sz="1600" b="0" kern="1200" dirty="0" smtClean="0">
              <a:latin typeface="Times New Roman" pitchFamily="18" charset="0"/>
              <a:cs typeface="Times New Roman" pitchFamily="18" charset="0"/>
            </a:rPr>
            <a:t>, </a:t>
          </a:r>
          <a:r>
            <a:rPr lang="ru-RU" sz="1600" b="0" kern="1200" dirty="0" err="1" smtClean="0">
              <a:latin typeface="Times New Roman" pitchFamily="18" charset="0"/>
              <a:cs typeface="Times New Roman" pitchFamily="18" charset="0"/>
            </a:rPr>
            <a:t>орієнтир</a:t>
          </a:r>
          <a:r>
            <a:rPr lang="ru-RU" sz="1600" b="0" kern="1200" dirty="0" smtClean="0">
              <a:latin typeface="Times New Roman" pitchFamily="18" charset="0"/>
              <a:cs typeface="Times New Roman" pitchFamily="18" charset="0"/>
            </a:rPr>
            <a:t> на </a:t>
          </a:r>
          <a:r>
            <a:rPr lang="ru-RU" sz="1600" b="0" kern="1200" dirty="0" err="1" smtClean="0">
              <a:latin typeface="Times New Roman" pitchFamily="18" charset="0"/>
              <a:cs typeface="Times New Roman" pitchFamily="18" charset="0"/>
            </a:rPr>
            <a:t>корпоративну</a:t>
          </a:r>
          <a:r>
            <a:rPr lang="ru-RU" sz="1600" b="0" kern="1200" dirty="0" smtClean="0">
              <a:latin typeface="Times New Roman" pitchFamily="18" charset="0"/>
              <a:cs typeface="Times New Roman" pitchFamily="18" charset="0"/>
            </a:rPr>
            <a:t> культуру, </a:t>
          </a:r>
          <a:r>
            <a:rPr lang="ru-RU" sz="1600" b="0" kern="1200" dirty="0" err="1" smtClean="0">
              <a:latin typeface="Times New Roman" pitchFamily="18" charset="0"/>
              <a:cs typeface="Times New Roman" pitchFamily="18" charset="0"/>
            </a:rPr>
            <a:t>цілі</a:t>
          </a:r>
          <a:r>
            <a:rPr lang="ru-RU" sz="1600" b="0" kern="1200" dirty="0" smtClean="0">
              <a:latin typeface="Times New Roman" pitchFamily="18" charset="0"/>
              <a:cs typeface="Times New Roman" pitchFamily="18" charset="0"/>
            </a:rPr>
            <a:t> і </a:t>
          </a:r>
          <a:r>
            <a:rPr lang="ru-RU" sz="1600" b="0" kern="1200" dirty="0" err="1" smtClean="0">
              <a:latin typeface="Times New Roman" pitchFamily="18" charset="0"/>
              <a:cs typeface="Times New Roman" pitchFamily="18" charset="0"/>
            </a:rPr>
            <a:t>мотиви</a:t>
          </a:r>
          <a:r>
            <a:rPr lang="ru-RU" sz="1600" b="0" kern="1200" dirty="0" smtClean="0">
              <a:latin typeface="Times New Roman" pitchFamily="18" charset="0"/>
              <a:cs typeface="Times New Roman" pitchFamily="18" charset="0"/>
            </a:rPr>
            <a:t> </a:t>
          </a:r>
          <a:r>
            <a:rPr lang="ru-RU" sz="1600" b="0" kern="1200" dirty="0" err="1" smtClean="0">
              <a:latin typeface="Times New Roman" pitchFamily="18" charset="0"/>
              <a:cs typeface="Times New Roman" pitchFamily="18" charset="0"/>
            </a:rPr>
            <a:t>співробітників</a:t>
          </a:r>
          <a:endParaRPr lang="ru-RU" sz="1600" b="0" kern="1200" dirty="0"/>
        </a:p>
      </dsp:txBody>
      <dsp:txXfrm>
        <a:off x="3418434" y="1906880"/>
        <a:ext cx="2433988" cy="151126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48A7D4-BEEB-4FF4-AD29-72FC80046E7F}">
      <dsp:nvSpPr>
        <dsp:cNvPr id="0" name=""/>
        <dsp:cNvSpPr/>
      </dsp:nvSpPr>
      <dsp:spPr>
        <a:xfrm>
          <a:off x="313294" y="239582"/>
          <a:ext cx="8193883" cy="7216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889000" rtl="0">
            <a:lnSpc>
              <a:spcPct val="90000"/>
            </a:lnSpc>
            <a:spcBef>
              <a:spcPct val="0"/>
            </a:spcBef>
            <a:spcAft>
              <a:spcPct val="35000"/>
            </a:spcAft>
          </a:pPr>
          <a:r>
            <a:rPr lang="ru-RU" sz="2000" kern="1200" dirty="0" smtClean="0"/>
            <a:t>Модель </a:t>
          </a:r>
          <a:r>
            <a:rPr lang="ru-RU" sz="2000" kern="1200" dirty="0" err="1" smtClean="0"/>
            <a:t>процесу</a:t>
          </a:r>
          <a:r>
            <a:rPr lang="ru-RU" sz="2000" kern="1200" dirty="0" smtClean="0"/>
            <a:t> </a:t>
          </a:r>
          <a:r>
            <a:rPr lang="ru-RU" sz="2000" kern="1200" dirty="0" err="1" smtClean="0"/>
            <a:t>успішного</a:t>
          </a:r>
          <a:r>
            <a:rPr lang="ru-RU" sz="2000" kern="1200" dirty="0" smtClean="0"/>
            <a:t> </a:t>
          </a:r>
          <a:r>
            <a:rPr lang="ru-RU" sz="2000" kern="1200" dirty="0" err="1" smtClean="0"/>
            <a:t>управління</a:t>
          </a:r>
          <a:r>
            <a:rPr lang="ru-RU" sz="2000" kern="1200" dirty="0" smtClean="0"/>
            <a:t> </a:t>
          </a:r>
          <a:r>
            <a:rPr lang="ru-RU" sz="2000" kern="1200" dirty="0" err="1" smtClean="0"/>
            <a:t>організаційними</a:t>
          </a:r>
          <a:r>
            <a:rPr lang="ru-RU" sz="2000" kern="1200" dirty="0" smtClean="0"/>
            <a:t> </a:t>
          </a:r>
          <a:r>
            <a:rPr lang="ru-RU" sz="2000" kern="1200" dirty="0" err="1" smtClean="0"/>
            <a:t>змінами</a:t>
          </a:r>
          <a:r>
            <a:rPr lang="ru-RU" sz="2000" kern="1200" dirty="0" smtClean="0"/>
            <a:t>, яка </a:t>
          </a:r>
          <a:r>
            <a:rPr lang="ru-RU" sz="2000" kern="1200" dirty="0" err="1" smtClean="0"/>
            <a:t>складається</a:t>
          </a:r>
          <a:r>
            <a:rPr lang="ru-RU" sz="2000" kern="1200" dirty="0" smtClean="0"/>
            <a:t> з 6 </a:t>
          </a:r>
          <a:r>
            <a:rPr lang="ru-RU" sz="2000" kern="1200" dirty="0" err="1" smtClean="0"/>
            <a:t>етапів</a:t>
          </a:r>
          <a:r>
            <a:rPr lang="ru-RU" sz="2000" kern="1200" dirty="0" smtClean="0"/>
            <a:t>. </a:t>
          </a:r>
          <a:endParaRPr lang="ru-RU" sz="2000" kern="1200" dirty="0"/>
        </a:p>
      </dsp:txBody>
      <dsp:txXfrm>
        <a:off x="313294" y="239582"/>
        <a:ext cx="8193883" cy="721674"/>
      </dsp:txXfrm>
    </dsp:sp>
    <dsp:sp modelId="{115AEB69-0BD5-474F-95D3-FEA5BE51150A}">
      <dsp:nvSpPr>
        <dsp:cNvPr id="0" name=""/>
        <dsp:cNvSpPr/>
      </dsp:nvSpPr>
      <dsp:spPr>
        <a:xfrm>
          <a:off x="313294" y="961257"/>
          <a:ext cx="1058456" cy="176409"/>
        </a:xfrm>
        <a:prstGeom prst="parallelogram">
          <a:avLst>
            <a:gd name="adj" fmla="val 140840"/>
          </a:avLst>
        </a:prstGeom>
        <a:solidFill>
          <a:schemeClr val="accent2">
            <a:hueOff val="0"/>
            <a:satOff val="0"/>
            <a:lumOff val="0"/>
            <a:alphaOff val="0"/>
          </a:schemeClr>
        </a:solidFill>
        <a:ln w="12700"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20473ED-D8C4-4825-8BAD-2763144BA489}">
      <dsp:nvSpPr>
        <dsp:cNvPr id="0" name=""/>
        <dsp:cNvSpPr/>
      </dsp:nvSpPr>
      <dsp:spPr>
        <a:xfrm>
          <a:off x="1433494" y="961257"/>
          <a:ext cx="1058456" cy="176409"/>
        </a:xfrm>
        <a:prstGeom prst="parallelogram">
          <a:avLst>
            <a:gd name="adj" fmla="val 140840"/>
          </a:avLst>
        </a:prstGeom>
        <a:solidFill>
          <a:schemeClr val="accent3">
            <a:hueOff val="0"/>
            <a:satOff val="0"/>
            <a:lumOff val="0"/>
            <a:alphaOff val="0"/>
          </a:schemeClr>
        </a:solidFill>
        <a:ln w="12700" cap="flat" cmpd="sng" algn="in">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CBDE7E-FD65-4810-AEC0-9DE8340329D9}">
      <dsp:nvSpPr>
        <dsp:cNvPr id="0" name=""/>
        <dsp:cNvSpPr/>
      </dsp:nvSpPr>
      <dsp:spPr>
        <a:xfrm>
          <a:off x="2553694" y="961257"/>
          <a:ext cx="1058456" cy="176409"/>
        </a:xfrm>
        <a:prstGeom prst="parallelogram">
          <a:avLst>
            <a:gd name="adj" fmla="val 140840"/>
          </a:avLst>
        </a:prstGeom>
        <a:solidFill>
          <a:schemeClr val="accent4">
            <a:hueOff val="0"/>
            <a:satOff val="0"/>
            <a:lumOff val="0"/>
            <a:alphaOff val="0"/>
          </a:schemeClr>
        </a:solidFill>
        <a:ln w="12700" cap="flat" cmpd="sng" algn="in">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4A2FE5-A978-4604-A928-03B5D5F3C29B}">
      <dsp:nvSpPr>
        <dsp:cNvPr id="0" name=""/>
        <dsp:cNvSpPr/>
      </dsp:nvSpPr>
      <dsp:spPr>
        <a:xfrm>
          <a:off x="3673894" y="961257"/>
          <a:ext cx="1058456" cy="176409"/>
        </a:xfrm>
        <a:prstGeom prst="parallelogram">
          <a:avLst>
            <a:gd name="adj" fmla="val 140840"/>
          </a:avLst>
        </a:prstGeom>
        <a:solidFill>
          <a:schemeClr val="accent5">
            <a:hueOff val="0"/>
            <a:satOff val="0"/>
            <a:lumOff val="0"/>
            <a:alphaOff val="0"/>
          </a:schemeClr>
        </a:solidFill>
        <a:ln w="12700" cap="flat" cmpd="sng" algn="in">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E68CBF-5D51-467C-BE47-E39AE1C6D509}">
      <dsp:nvSpPr>
        <dsp:cNvPr id="0" name=""/>
        <dsp:cNvSpPr/>
      </dsp:nvSpPr>
      <dsp:spPr>
        <a:xfrm>
          <a:off x="4794094" y="961257"/>
          <a:ext cx="1058456" cy="176409"/>
        </a:xfrm>
        <a:prstGeom prst="parallelogram">
          <a:avLst>
            <a:gd name="adj" fmla="val 140840"/>
          </a:avLst>
        </a:prstGeom>
        <a:solidFill>
          <a:schemeClr val="accent6">
            <a:hueOff val="0"/>
            <a:satOff val="0"/>
            <a:lumOff val="0"/>
            <a:alphaOff val="0"/>
          </a:schemeClr>
        </a:solidFill>
        <a:ln w="12700" cap="flat" cmpd="sng" algn="in">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069325F-A6AA-4B52-A4CF-58EFBD2AE779}">
      <dsp:nvSpPr>
        <dsp:cNvPr id="0" name=""/>
        <dsp:cNvSpPr/>
      </dsp:nvSpPr>
      <dsp:spPr>
        <a:xfrm>
          <a:off x="5914294" y="961257"/>
          <a:ext cx="1058456" cy="176409"/>
        </a:xfrm>
        <a:prstGeom prst="parallelogram">
          <a:avLst>
            <a:gd name="adj" fmla="val 140840"/>
          </a:avLst>
        </a:prstGeom>
        <a:solidFill>
          <a:schemeClr val="accent2">
            <a:hueOff val="0"/>
            <a:satOff val="0"/>
            <a:lumOff val="0"/>
            <a:alphaOff val="0"/>
          </a:schemeClr>
        </a:solidFill>
        <a:ln w="12700"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87D81D-F756-4D89-9A1D-9431E939F854}">
      <dsp:nvSpPr>
        <dsp:cNvPr id="0" name=""/>
        <dsp:cNvSpPr/>
      </dsp:nvSpPr>
      <dsp:spPr>
        <a:xfrm>
          <a:off x="7034494" y="961257"/>
          <a:ext cx="1058456" cy="176409"/>
        </a:xfrm>
        <a:prstGeom prst="parallelogram">
          <a:avLst>
            <a:gd name="adj" fmla="val 140840"/>
          </a:avLst>
        </a:prstGeom>
        <a:solidFill>
          <a:schemeClr val="accent3">
            <a:hueOff val="0"/>
            <a:satOff val="0"/>
            <a:lumOff val="0"/>
            <a:alphaOff val="0"/>
          </a:schemeClr>
        </a:solidFill>
        <a:ln w="12700" cap="flat" cmpd="sng" algn="in">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C0AA70-8B66-4EEE-BD16-B067984D4781}">
      <dsp:nvSpPr>
        <dsp:cNvPr id="0" name=""/>
        <dsp:cNvSpPr/>
      </dsp:nvSpPr>
      <dsp:spPr>
        <a:xfrm>
          <a:off x="1871" y="659600"/>
          <a:ext cx="5036817" cy="1938001"/>
        </a:xfrm>
        <a:prstGeom prst="rect">
          <a:avLst/>
        </a:prstGeom>
        <a:solidFill>
          <a:schemeClr val="lt1">
            <a:hueOff val="0"/>
            <a:satOff val="0"/>
            <a:lumOff val="0"/>
            <a:alphaOff val="0"/>
          </a:schemeClr>
        </a:solidFill>
        <a:ln w="12700" cap="flat" cmpd="sng" algn="in">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ru-RU" sz="2000" b="1" kern="1200" dirty="0" err="1" smtClean="0">
              <a:latin typeface="+mn-lt"/>
              <a:cs typeface="Times New Roman" pitchFamily="18" charset="0"/>
            </a:rPr>
            <a:t>Етап</a:t>
          </a:r>
          <a:r>
            <a:rPr lang="ru-RU" sz="2000" b="1" kern="1200" dirty="0" smtClean="0">
              <a:latin typeface="+mn-lt"/>
              <a:cs typeface="Times New Roman" pitchFamily="18" charset="0"/>
            </a:rPr>
            <a:t> 6. </a:t>
          </a:r>
          <a:r>
            <a:rPr lang="ru-RU" sz="2000" b="1" kern="1200" dirty="0" err="1" smtClean="0">
              <a:latin typeface="+mn-lt"/>
              <a:cs typeface="Times New Roman" pitchFamily="18" charset="0"/>
            </a:rPr>
            <a:t>Підкріплення</a:t>
          </a:r>
          <a:r>
            <a:rPr lang="ru-RU" sz="2000" b="1" kern="1200" dirty="0" smtClean="0">
              <a:latin typeface="+mn-lt"/>
              <a:cs typeface="Times New Roman" pitchFamily="18" charset="0"/>
            </a:rPr>
            <a:t> на </a:t>
          </a:r>
          <a:r>
            <a:rPr lang="ru-RU" sz="2000" b="1" kern="1200" dirty="0" err="1" smtClean="0">
              <a:latin typeface="+mn-lt"/>
              <a:cs typeface="Times New Roman" pitchFamily="18" charset="0"/>
            </a:rPr>
            <a:t>основі</a:t>
          </a:r>
          <a:r>
            <a:rPr lang="ru-RU" sz="2000" b="1" kern="1200" dirty="0" smtClean="0">
              <a:latin typeface="+mn-lt"/>
              <a:cs typeface="Times New Roman" pitchFamily="18" charset="0"/>
            </a:rPr>
            <a:t> </a:t>
          </a:r>
          <a:r>
            <a:rPr lang="ru-RU" sz="2000" b="1" kern="1200" dirty="0" err="1" smtClean="0">
              <a:latin typeface="+mn-lt"/>
              <a:cs typeface="Times New Roman" pitchFamily="18" charset="0"/>
            </a:rPr>
            <a:t>позитивних</a:t>
          </a:r>
          <a:r>
            <a:rPr lang="ru-RU" sz="2000" b="1" kern="1200" dirty="0" smtClean="0">
              <a:latin typeface="+mn-lt"/>
              <a:cs typeface="Times New Roman" pitchFamily="18" charset="0"/>
            </a:rPr>
            <a:t> </a:t>
          </a:r>
          <a:r>
            <a:rPr lang="ru-RU" sz="2000" b="1" kern="1200" dirty="0" err="1" smtClean="0">
              <a:latin typeface="+mn-lt"/>
              <a:cs typeface="Times New Roman" pitchFamily="18" charset="0"/>
            </a:rPr>
            <a:t>результатів</a:t>
          </a:r>
          <a:r>
            <a:rPr lang="ru-RU" sz="2000" b="1" kern="1200" dirty="0" smtClean="0">
              <a:latin typeface="+mn-lt"/>
              <a:cs typeface="Times New Roman" pitchFamily="18" charset="0"/>
            </a:rPr>
            <a:t>. </a:t>
          </a:r>
        </a:p>
        <a:p>
          <a:pPr lvl="0" algn="ctr" defTabSz="889000" rtl="0">
            <a:lnSpc>
              <a:spcPct val="90000"/>
            </a:lnSpc>
            <a:spcBef>
              <a:spcPct val="0"/>
            </a:spcBef>
            <a:spcAft>
              <a:spcPct val="35000"/>
            </a:spcAft>
          </a:pPr>
          <a:r>
            <a:rPr lang="ru-RU" sz="2000" b="0" kern="1200" dirty="0" smtClean="0">
              <a:latin typeface="+mn-lt"/>
              <a:cs typeface="Times New Roman" pitchFamily="18" charset="0"/>
            </a:rPr>
            <a:t>На </a:t>
          </a:r>
          <a:r>
            <a:rPr lang="ru-RU" sz="2000" b="0" kern="1200" dirty="0" err="1" smtClean="0">
              <a:latin typeface="+mn-lt"/>
              <a:cs typeface="Times New Roman" pitchFamily="18" charset="0"/>
            </a:rPr>
            <a:t>останньому</a:t>
          </a:r>
          <a:r>
            <a:rPr lang="ru-RU" sz="2000" b="0" kern="1200" dirty="0" smtClean="0">
              <a:latin typeface="+mn-lt"/>
              <a:cs typeface="Times New Roman" pitchFamily="18" charset="0"/>
            </a:rPr>
            <a:t> </a:t>
          </a:r>
          <a:r>
            <a:rPr lang="ru-RU" sz="2000" b="0" kern="1200" dirty="0" err="1" smtClean="0">
              <a:latin typeface="+mn-lt"/>
              <a:cs typeface="Times New Roman" pitchFamily="18" charset="0"/>
            </a:rPr>
            <a:t>етапі</a:t>
          </a:r>
          <a:r>
            <a:rPr lang="ru-RU" sz="2000" b="0" kern="1200" dirty="0" smtClean="0">
              <a:latin typeface="+mn-lt"/>
              <a:cs typeface="Times New Roman" pitchFamily="18" charset="0"/>
            </a:rPr>
            <a:t> </a:t>
          </a:r>
          <a:r>
            <a:rPr lang="ru-RU" sz="2000" b="0" kern="1200" dirty="0" err="1" smtClean="0">
              <a:latin typeface="+mn-lt"/>
              <a:cs typeface="Times New Roman" pitchFamily="18" charset="0"/>
            </a:rPr>
            <a:t>необхідно</a:t>
          </a:r>
          <a:r>
            <a:rPr lang="ru-RU" sz="2000" b="0" kern="1200" dirty="0" smtClean="0">
              <a:latin typeface="+mn-lt"/>
              <a:cs typeface="Times New Roman" pitchFamily="18" charset="0"/>
            </a:rPr>
            <a:t> </a:t>
          </a:r>
          <a:r>
            <a:rPr lang="ru-RU" sz="2000" b="0" kern="1200" dirty="0" err="1" smtClean="0">
              <a:latin typeface="+mn-lt"/>
              <a:cs typeface="Times New Roman" pitchFamily="18" charset="0"/>
            </a:rPr>
            <a:t>мотивувати</a:t>
          </a:r>
          <a:r>
            <a:rPr lang="ru-RU" sz="2000" b="0" kern="1200" dirty="0" smtClean="0">
              <a:latin typeface="+mn-lt"/>
              <a:cs typeface="Times New Roman" pitchFamily="18" charset="0"/>
            </a:rPr>
            <a:t> людей, </a:t>
          </a:r>
          <a:r>
            <a:rPr lang="ru-RU" sz="2000" b="0" kern="1200" dirty="0" err="1" smtClean="0">
              <a:latin typeface="+mn-lt"/>
              <a:cs typeface="Times New Roman" pitchFamily="18" charset="0"/>
            </a:rPr>
            <a:t>щоб</a:t>
          </a:r>
          <a:r>
            <a:rPr lang="ru-RU" sz="2000" b="0" kern="1200" dirty="0" smtClean="0">
              <a:latin typeface="+mn-lt"/>
              <a:cs typeface="Times New Roman" pitchFamily="18" charset="0"/>
            </a:rPr>
            <a:t> вони </a:t>
          </a:r>
          <a:r>
            <a:rPr lang="ru-RU" sz="2000" b="0" kern="1200" dirty="0" err="1" smtClean="0">
              <a:latin typeface="+mn-lt"/>
              <a:cs typeface="Times New Roman" pitchFamily="18" charset="0"/>
            </a:rPr>
            <a:t>прийняли</a:t>
          </a:r>
          <a:r>
            <a:rPr lang="ru-RU" sz="2000" b="0" kern="1200" dirty="0" smtClean="0">
              <a:latin typeface="+mn-lt"/>
              <a:cs typeface="Times New Roman" pitchFamily="18" charset="0"/>
            </a:rPr>
            <a:t> </a:t>
          </a:r>
          <a:r>
            <a:rPr lang="ru-RU" sz="2000" b="0" kern="1200" dirty="0" err="1" smtClean="0">
              <a:latin typeface="+mn-lt"/>
              <a:cs typeface="Times New Roman" pitchFamily="18" charset="0"/>
            </a:rPr>
            <a:t>ці</a:t>
          </a:r>
          <a:r>
            <a:rPr lang="ru-RU" sz="2000" b="0" kern="1200" dirty="0" smtClean="0">
              <a:latin typeface="+mn-lt"/>
              <a:cs typeface="Times New Roman" pitchFamily="18" charset="0"/>
            </a:rPr>
            <a:t> </a:t>
          </a:r>
          <a:r>
            <a:rPr lang="ru-RU" sz="2000" b="0" kern="1200" dirty="0" err="1" smtClean="0">
              <a:latin typeface="+mn-lt"/>
              <a:cs typeface="Times New Roman" pitchFamily="18" charset="0"/>
            </a:rPr>
            <a:t>зміни</a:t>
          </a:r>
          <a:endParaRPr lang="ru-RU" sz="2000" b="0" kern="1200" dirty="0">
            <a:latin typeface="+mn-lt"/>
            <a:cs typeface="Times New Roman" pitchFamily="18" charset="0"/>
          </a:endParaRPr>
        </a:p>
      </dsp:txBody>
      <dsp:txXfrm>
        <a:off x="1871" y="659600"/>
        <a:ext cx="5036817" cy="1938001"/>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2.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13.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F1D04D-BC75-451E-B612-905895221D21}" type="datetimeFigureOut">
              <a:rPr lang="ru-RU" smtClean="0"/>
              <a:t>31.08.2021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6D1733-B973-4FB2-A69A-8677542EC664}" type="slidenum">
              <a:rPr lang="ru-RU" smtClean="0"/>
              <a:t>‹#›</a:t>
            </a:fld>
            <a:endParaRPr lang="ru-RU"/>
          </a:p>
        </p:txBody>
      </p:sp>
    </p:spTree>
    <p:extLst>
      <p:ext uri="{BB962C8B-B14F-4D97-AF65-F5344CB8AC3E}">
        <p14:creationId xmlns:p14="http://schemas.microsoft.com/office/powerpoint/2010/main" val="2085498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96D1733-B973-4FB2-A69A-8677542EC664}" type="slidenum">
              <a:rPr lang="ru-RU" smtClean="0"/>
              <a:t>33</a:t>
            </a:fld>
            <a:endParaRPr lang="ru-RU"/>
          </a:p>
        </p:txBody>
      </p:sp>
    </p:spTree>
    <p:extLst>
      <p:ext uri="{BB962C8B-B14F-4D97-AF65-F5344CB8AC3E}">
        <p14:creationId xmlns:p14="http://schemas.microsoft.com/office/powerpoint/2010/main" val="1689293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ru-RU" smtClean="0"/>
              <a:t>Образец заголовка</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6246CF9C-944E-42D5-94DC-323D367E62B7}" type="datetimeFigureOut">
              <a:rPr lang="ru-RU" smtClean="0"/>
              <a:t>31.08.2021</a:t>
            </a:fld>
            <a:endParaRPr lang="ru-RU"/>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ru-RU"/>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35EF36E5-8EC6-4714-ADE0-0AA066A356B2}" type="slidenum">
              <a:rPr lang="ru-RU" smtClean="0"/>
              <a:t>‹#›</a:t>
            </a:fld>
            <a:endParaRPr lang="ru-RU"/>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10755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246CF9C-944E-42D5-94DC-323D367E62B7}" type="datetimeFigureOut">
              <a:rPr lang="ru-RU" smtClean="0"/>
              <a:t>31.08.2021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5EF36E5-8EC6-4714-ADE0-0AA066A356B2}" type="slidenum">
              <a:rPr lang="ru-RU" smtClean="0"/>
              <a:t>‹#›</a:t>
            </a:fld>
            <a:endParaRPr lang="ru-RU"/>
          </a:p>
        </p:txBody>
      </p:sp>
    </p:spTree>
    <p:extLst>
      <p:ext uri="{BB962C8B-B14F-4D97-AF65-F5344CB8AC3E}">
        <p14:creationId xmlns:p14="http://schemas.microsoft.com/office/powerpoint/2010/main" val="856746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246CF9C-944E-42D5-94DC-323D367E62B7}" type="datetimeFigureOut">
              <a:rPr lang="ru-RU" smtClean="0"/>
              <a:t>31.08.2021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5EF36E5-8EC6-4714-ADE0-0AA066A356B2}" type="slidenum">
              <a:rPr lang="ru-RU" smtClean="0"/>
              <a:t>‹#›</a:t>
            </a:fld>
            <a:endParaRPr lang="ru-RU"/>
          </a:p>
        </p:txBody>
      </p:sp>
    </p:spTree>
    <p:extLst>
      <p:ext uri="{BB962C8B-B14F-4D97-AF65-F5344CB8AC3E}">
        <p14:creationId xmlns:p14="http://schemas.microsoft.com/office/powerpoint/2010/main" val="3516088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246CF9C-944E-42D5-94DC-323D367E62B7}" type="datetimeFigureOut">
              <a:rPr lang="ru-RU" smtClean="0"/>
              <a:t>31.08.2021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5EF36E5-8EC6-4714-ADE0-0AA066A356B2}" type="slidenum">
              <a:rPr lang="ru-RU" smtClean="0"/>
              <a:t>‹#›</a:t>
            </a:fld>
            <a:endParaRPr lang="ru-RU"/>
          </a:p>
        </p:txBody>
      </p:sp>
    </p:spTree>
    <p:extLst>
      <p:ext uri="{BB962C8B-B14F-4D97-AF65-F5344CB8AC3E}">
        <p14:creationId xmlns:p14="http://schemas.microsoft.com/office/powerpoint/2010/main" val="3779197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6246CF9C-944E-42D5-94DC-323D367E62B7}" type="datetimeFigureOut">
              <a:rPr lang="ru-RU" smtClean="0"/>
              <a:t>31.08.2021</a:t>
            </a:fld>
            <a:endParaRPr lang="ru-RU"/>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ru-RU"/>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35EF36E5-8EC6-4714-ADE0-0AA066A356B2}" type="slidenum">
              <a:rPr lang="ru-RU" smtClean="0"/>
              <a:t>‹#›</a:t>
            </a:fld>
            <a:endParaRPr lang="ru-RU"/>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44018578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246CF9C-944E-42D5-94DC-323D367E62B7}" type="datetimeFigureOut">
              <a:rPr lang="ru-RU" smtClean="0"/>
              <a:t>31.08.2021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5EF36E5-8EC6-4714-ADE0-0AA066A356B2}" type="slidenum">
              <a:rPr lang="ru-RU" smtClean="0"/>
              <a:t>‹#›</a:t>
            </a:fld>
            <a:endParaRPr lang="ru-RU"/>
          </a:p>
        </p:txBody>
      </p:sp>
    </p:spTree>
    <p:extLst>
      <p:ext uri="{BB962C8B-B14F-4D97-AF65-F5344CB8AC3E}">
        <p14:creationId xmlns:p14="http://schemas.microsoft.com/office/powerpoint/2010/main" val="2431971057"/>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257300" y="2909102"/>
            <a:ext cx="4800600" cy="299639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633864" y="2909102"/>
            <a:ext cx="4800600" cy="299639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246CF9C-944E-42D5-94DC-323D367E62B7}" type="datetimeFigureOut">
              <a:rPr lang="ru-RU" smtClean="0"/>
              <a:t>31.08.2021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5EF36E5-8EC6-4714-ADE0-0AA066A356B2}" type="slidenum">
              <a:rPr lang="ru-RU" smtClean="0"/>
              <a:t>‹#›</a:t>
            </a:fld>
            <a:endParaRPr lang="ru-RU"/>
          </a:p>
        </p:txBody>
      </p:sp>
    </p:spTree>
    <p:extLst>
      <p:ext uri="{BB962C8B-B14F-4D97-AF65-F5344CB8AC3E}">
        <p14:creationId xmlns:p14="http://schemas.microsoft.com/office/powerpoint/2010/main" val="853738575"/>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246CF9C-944E-42D5-94DC-323D367E62B7}" type="datetimeFigureOut">
              <a:rPr lang="ru-RU" smtClean="0"/>
              <a:t>31.08.2021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5EF36E5-8EC6-4714-ADE0-0AA066A356B2}" type="slidenum">
              <a:rPr lang="ru-RU" smtClean="0"/>
              <a:t>‹#›</a:t>
            </a:fld>
            <a:endParaRPr lang="ru-RU"/>
          </a:p>
        </p:txBody>
      </p:sp>
    </p:spTree>
    <p:extLst>
      <p:ext uri="{BB962C8B-B14F-4D97-AF65-F5344CB8AC3E}">
        <p14:creationId xmlns:p14="http://schemas.microsoft.com/office/powerpoint/2010/main" val="8915719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46CF9C-944E-42D5-94DC-323D367E62B7}" type="datetimeFigureOut">
              <a:rPr lang="ru-RU" smtClean="0"/>
              <a:t>31.08.2021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5EF36E5-8EC6-4714-ADE0-0AA066A356B2}" type="slidenum">
              <a:rPr lang="ru-RU" smtClean="0"/>
              <a:t>‹#›</a:t>
            </a:fld>
            <a:endParaRPr lang="ru-RU"/>
          </a:p>
        </p:txBody>
      </p:sp>
    </p:spTree>
    <p:extLst>
      <p:ext uri="{BB962C8B-B14F-4D97-AF65-F5344CB8AC3E}">
        <p14:creationId xmlns:p14="http://schemas.microsoft.com/office/powerpoint/2010/main" val="9913285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ru-RU" smtClean="0"/>
              <a:t>Образец заголовка</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65051" y="6375679"/>
            <a:ext cx="1233355" cy="348462"/>
          </a:xfrm>
        </p:spPr>
        <p:txBody>
          <a:bodyPr/>
          <a:lstStyle/>
          <a:p>
            <a:fld id="{6246CF9C-944E-42D5-94DC-323D367E62B7}" type="datetimeFigureOut">
              <a:rPr lang="ru-RU" smtClean="0"/>
              <a:t>31.08.2021</a:t>
            </a:fld>
            <a:endParaRPr lang="ru-RU"/>
          </a:p>
        </p:txBody>
      </p:sp>
      <p:sp>
        <p:nvSpPr>
          <p:cNvPr id="6" name="Footer Placeholder 5"/>
          <p:cNvSpPr>
            <a:spLocks noGrp="1"/>
          </p:cNvSpPr>
          <p:nvPr>
            <p:ph type="ftr" sz="quarter" idx="11"/>
          </p:nvPr>
        </p:nvSpPr>
        <p:spPr>
          <a:xfrm>
            <a:off x="2103620" y="6375679"/>
            <a:ext cx="3482179" cy="345796"/>
          </a:xfrm>
        </p:spPr>
        <p:txBody>
          <a:bodyPr/>
          <a:lstStyle/>
          <a:p>
            <a:endParaRPr lang="ru-RU"/>
          </a:p>
        </p:txBody>
      </p:sp>
      <p:sp>
        <p:nvSpPr>
          <p:cNvPr id="7" name="Slide Number Placeholder 6"/>
          <p:cNvSpPr>
            <a:spLocks noGrp="1"/>
          </p:cNvSpPr>
          <p:nvPr>
            <p:ph type="sldNum" sz="quarter" idx="12"/>
          </p:nvPr>
        </p:nvSpPr>
        <p:spPr>
          <a:xfrm>
            <a:off x="5691014" y="6375679"/>
            <a:ext cx="1232456" cy="345796"/>
          </a:xfrm>
        </p:spPr>
        <p:txBody>
          <a:bodyPr/>
          <a:lstStyle/>
          <a:p>
            <a:fld id="{35EF36E5-8EC6-4714-ADE0-0AA066A356B2}" type="slidenum">
              <a:rPr lang="ru-RU" smtClean="0"/>
              <a:t>‹#›</a:t>
            </a:fld>
            <a:endParaRPr lang="ru-RU"/>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27211193"/>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65950" y="6375679"/>
            <a:ext cx="1232456" cy="348462"/>
          </a:xfrm>
        </p:spPr>
        <p:txBody>
          <a:bodyPr/>
          <a:lstStyle/>
          <a:p>
            <a:fld id="{6246CF9C-944E-42D5-94DC-323D367E62B7}" type="datetimeFigureOut">
              <a:rPr lang="ru-RU" smtClean="0"/>
              <a:t>31.08.2021</a:t>
            </a:fld>
            <a:endParaRPr lang="ru-RU"/>
          </a:p>
        </p:txBody>
      </p:sp>
      <p:sp>
        <p:nvSpPr>
          <p:cNvPr id="6" name="Footer Placeholder 5"/>
          <p:cNvSpPr>
            <a:spLocks noGrp="1"/>
          </p:cNvSpPr>
          <p:nvPr>
            <p:ph type="ftr" sz="quarter" idx="11"/>
          </p:nvPr>
        </p:nvSpPr>
        <p:spPr>
          <a:xfrm>
            <a:off x="2103621" y="6375679"/>
            <a:ext cx="3482178" cy="345796"/>
          </a:xfrm>
        </p:spPr>
        <p:txBody>
          <a:bodyPr/>
          <a:lstStyle/>
          <a:p>
            <a:endParaRPr lang="ru-RU"/>
          </a:p>
        </p:txBody>
      </p:sp>
      <p:sp>
        <p:nvSpPr>
          <p:cNvPr id="7" name="Slide Number Placeholder 6"/>
          <p:cNvSpPr>
            <a:spLocks noGrp="1"/>
          </p:cNvSpPr>
          <p:nvPr>
            <p:ph type="sldNum" sz="quarter" idx="12"/>
          </p:nvPr>
        </p:nvSpPr>
        <p:spPr>
          <a:xfrm>
            <a:off x="5687568" y="6375679"/>
            <a:ext cx="1234440" cy="345796"/>
          </a:xfrm>
        </p:spPr>
        <p:txBody>
          <a:bodyPr/>
          <a:lstStyle/>
          <a:p>
            <a:fld id="{35EF36E5-8EC6-4714-ADE0-0AA066A356B2}" type="slidenum">
              <a:rPr lang="ru-RU" smtClean="0"/>
              <a:t>‹#›</a:t>
            </a:fld>
            <a:endParaRPr lang="ru-RU"/>
          </a:p>
        </p:txBody>
      </p:sp>
    </p:spTree>
    <p:extLst>
      <p:ext uri="{BB962C8B-B14F-4D97-AF65-F5344CB8AC3E}">
        <p14:creationId xmlns:p14="http://schemas.microsoft.com/office/powerpoint/2010/main" val="3958241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6246CF9C-944E-42D5-94DC-323D367E62B7}" type="datetimeFigureOut">
              <a:rPr lang="ru-RU" smtClean="0"/>
              <a:t>31.08.2021</a:t>
            </a:fld>
            <a:endParaRPr lang="ru-RU"/>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ru-RU"/>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35EF36E5-8EC6-4714-ADE0-0AA066A356B2}" type="slidenum">
              <a:rPr lang="ru-RU" smtClean="0"/>
              <a:t>‹#›</a:t>
            </a:fld>
            <a:endParaRPr lang="ru-RU"/>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2396981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40.wmf"/></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22.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2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7.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8.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61.jpe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2.xml"/><Relationship Id="rId4" Type="http://schemas.openxmlformats.org/officeDocument/2006/relationships/image" Target="../media/image73.jpeg"/></Relationships>
</file>

<file path=ppt/slides/_rels/slide157.xml.rels><?xml version="1.0" encoding="UTF-8" standalone="yes"?>
<Relationships xmlns="http://schemas.openxmlformats.org/package/2006/relationships"><Relationship Id="rId3" Type="http://schemas.openxmlformats.org/officeDocument/2006/relationships/hyperlink" Target="http://infomanagement.ru/lekciya/Osnovi_liderstva" TargetMode="External"/><Relationship Id="rId2" Type="http://schemas.openxmlformats.org/officeDocument/2006/relationships/hyperlink" Target="http://infomanagement.ru/lekciya/Misii_i_celi_predpriyatiya" TargetMode="External"/><Relationship Id="rId1" Type="http://schemas.openxmlformats.org/officeDocument/2006/relationships/slideLayout" Target="../slideLayouts/slideLayout2.xml"/><Relationship Id="rId4" Type="http://schemas.openxmlformats.org/officeDocument/2006/relationships/hyperlink" Target="http://infomanagement.ru/lekciya/Ponyatie_motivacii" TargetMode="External"/></Relationships>
</file>

<file path=ppt/slides/_rels/slide158.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6.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3.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2" Type="http://schemas.openxmlformats.org/officeDocument/2006/relationships/image" Target="../media/image81.emf"/><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emf"/><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3.xml"/></Relationships>
</file>

<file path=ppt/slides/_rels/slide174.xml.rels><?xml version="1.0" encoding="UTF-8" standalone="yes"?>
<Relationships xmlns="http://schemas.openxmlformats.org/package/2006/relationships"><Relationship Id="rId2" Type="http://schemas.openxmlformats.org/officeDocument/2006/relationships/image" Target="../media/image84.emf"/><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2" Type="http://schemas.openxmlformats.org/officeDocument/2006/relationships/image" Target="../media/image86.emf"/><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jpeg"/><Relationship Id="rId1" Type="http://schemas.openxmlformats.org/officeDocument/2006/relationships/slideLayout" Target="../slideLayouts/slideLayout2.xml"/><Relationship Id="rId5" Type="http://schemas.openxmlformats.org/officeDocument/2006/relationships/image" Target="../media/image90.jpeg"/><Relationship Id="rId4" Type="http://schemas.openxmlformats.org/officeDocument/2006/relationships/image" Target="../media/image89.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3" Type="http://schemas.openxmlformats.org/officeDocument/2006/relationships/image" Target="../media/image92.emf"/><Relationship Id="rId2" Type="http://schemas.openxmlformats.org/officeDocument/2006/relationships/image" Target="../media/image91.jpeg"/><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image" Target="../media/image93.jpeg"/><Relationship Id="rId1" Type="http://schemas.openxmlformats.org/officeDocument/2006/relationships/slideLayout" Target="../slideLayouts/slideLayout2.xml"/><Relationship Id="rId4" Type="http://schemas.openxmlformats.org/officeDocument/2006/relationships/image" Target="../media/image95.emf"/></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hyperlink" Target="http://drucker.npi-tu.ru/ru/archive/2015/vyipusk-3/"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cosd.ru/" TargetMode="External"/><Relationship Id="rId2" Type="http://schemas.openxmlformats.org/officeDocument/2006/relationships/hyperlink" Target="http://www.kpfu.ru/docs/F722052917/KazanKFU.ppt"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4.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8" Type="http://schemas.openxmlformats.org/officeDocument/2006/relationships/diagramLayout" Target="../diagrams/layout9.xml"/><Relationship Id="rId3" Type="http://schemas.openxmlformats.org/officeDocument/2006/relationships/diagramLayout" Target="../diagrams/layout8.xml"/><Relationship Id="rId7" Type="http://schemas.openxmlformats.org/officeDocument/2006/relationships/diagramData" Target="../diagrams/data9.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11" Type="http://schemas.microsoft.com/office/2007/relationships/diagramDrawing" Target="../diagrams/drawing9.xml"/><Relationship Id="rId5" Type="http://schemas.openxmlformats.org/officeDocument/2006/relationships/diagramColors" Target="../diagrams/colors8.xml"/><Relationship Id="rId10" Type="http://schemas.openxmlformats.org/officeDocument/2006/relationships/diagramColors" Target="../diagrams/colors9.xml"/><Relationship Id="rId4" Type="http://schemas.openxmlformats.org/officeDocument/2006/relationships/diagramQuickStyle" Target="../diagrams/quickStyle8.xml"/><Relationship Id="rId9" Type="http://schemas.openxmlformats.org/officeDocument/2006/relationships/diagramQuickStyle" Target="../diagrams/quickStyle9.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68.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17.png"/><Relationship Id="rId7" Type="http://schemas.openxmlformats.org/officeDocument/2006/relationships/diagramColors" Target="../diagrams/colors11.xml"/><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8.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9.wmf"/></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hyperlink" Target="http://ibcm.biz/%D1%82%D1%80%D0%B8-%D1%80%D0%BE%D0%BB%D0%B8-%D0%BB%D0%B8%D0%B4%D0%B5%D1%80%D0%BE%D0%B2-%D0%B2-%D0%BF%D1%80%D0%BE%D1%86%D0%B5%D1%81%D1%81%D0%B5-%D0%B8%D0%B7%D0%BC%D0%B5%D0%BD%D0%B5%D0%BD%D0%B8%D0%B9/" TargetMode="External"/><Relationship Id="rId2" Type="http://schemas.openxmlformats.org/officeDocument/2006/relationships/hyperlink" Target="http://www.management.com.ua/ct/ct028.html" TargetMode="External"/><Relationship Id="rId1" Type="http://schemas.openxmlformats.org/officeDocument/2006/relationships/slideLayout" Target="../slideLayouts/slideLayout2.xml"/><Relationship Id="rId4" Type="http://schemas.openxmlformats.org/officeDocument/2006/relationships/hyperlink" Target="https://www.your-mentor.ru/management/54-osnovy-upravleniya-izmeneniyami-v-organizatsii-change-management" TargetMode="External"/></Relationships>
</file>

<file path=ppt/slides/_rels/slide7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image" Target="../media/image33.jpeg"/></Relationships>
</file>

<file path=ppt/slides/_rels/slide9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NUL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28950" y="2519347"/>
            <a:ext cx="10178322" cy="1492132"/>
          </a:xfrm>
          <a:solidFill>
            <a:srgbClr val="FFC000"/>
          </a:solidFill>
        </p:spPr>
        <p:txBody>
          <a:bodyPr/>
          <a:lstStyle/>
          <a:p>
            <a:pPr algn="ctr"/>
            <a:r>
              <a:rPr lang="uk-UA" dirty="0" smtClean="0"/>
              <a:t>Управління організаційним розвитком підприємств</a:t>
            </a:r>
            <a:endParaRPr lang="ru-RU" dirty="0"/>
          </a:p>
        </p:txBody>
      </p:sp>
      <p:sp>
        <p:nvSpPr>
          <p:cNvPr id="3" name="TextBox 2"/>
          <p:cNvSpPr txBox="1"/>
          <p:nvPr/>
        </p:nvSpPr>
        <p:spPr>
          <a:xfrm>
            <a:off x="2193841" y="355219"/>
            <a:ext cx="8448541" cy="923330"/>
          </a:xfrm>
          <a:prstGeom prst="rect">
            <a:avLst/>
          </a:prstGeom>
          <a:solidFill>
            <a:srgbClr val="FFC000"/>
          </a:solidFill>
        </p:spPr>
        <p:txBody>
          <a:bodyPr wrap="square" rtlCol="0">
            <a:spAutoFit/>
          </a:bodyPr>
          <a:lstStyle/>
          <a:p>
            <a:pPr algn="ctr"/>
            <a:r>
              <a:rPr lang="uk-UA" b="1" cap="all" dirty="0" smtClean="0"/>
              <a:t>Національний технічний університет України</a:t>
            </a:r>
          </a:p>
          <a:p>
            <a:pPr algn="ctr"/>
            <a:r>
              <a:rPr lang="uk-UA" b="1" cap="all" dirty="0" smtClean="0"/>
              <a:t>«Київський політехнічний інститут імені Ігоря Сікорського»</a:t>
            </a:r>
          </a:p>
          <a:p>
            <a:pPr algn="ctr"/>
            <a:r>
              <a:rPr lang="uk-UA" b="1" dirty="0" smtClean="0"/>
              <a:t>Факультет менеджменту та маркетингу</a:t>
            </a:r>
            <a:endParaRPr lang="ru-RU" b="1" dirty="0"/>
          </a:p>
        </p:txBody>
      </p:sp>
      <p:sp>
        <p:nvSpPr>
          <p:cNvPr id="4" name="TextBox 3"/>
          <p:cNvSpPr txBox="1"/>
          <p:nvPr/>
        </p:nvSpPr>
        <p:spPr>
          <a:xfrm>
            <a:off x="3876541" y="1738648"/>
            <a:ext cx="4559121" cy="369332"/>
          </a:xfrm>
          <a:prstGeom prst="rect">
            <a:avLst/>
          </a:prstGeom>
          <a:noFill/>
        </p:spPr>
        <p:txBody>
          <a:bodyPr wrap="square" rtlCol="0">
            <a:spAutoFit/>
          </a:bodyPr>
          <a:lstStyle/>
          <a:p>
            <a:pPr algn="ctr"/>
            <a:r>
              <a:rPr lang="uk-UA" b="1" cap="all" dirty="0" smtClean="0"/>
              <a:t>А.Р. </a:t>
            </a:r>
            <a:r>
              <a:rPr lang="uk-UA" b="1" cap="all" dirty="0" err="1" smtClean="0"/>
              <a:t>Дунська</a:t>
            </a:r>
            <a:endParaRPr lang="ru-RU" b="1" cap="all" dirty="0"/>
          </a:p>
        </p:txBody>
      </p:sp>
      <p:sp>
        <p:nvSpPr>
          <p:cNvPr id="6" name="TextBox 5"/>
          <p:cNvSpPr txBox="1"/>
          <p:nvPr/>
        </p:nvSpPr>
        <p:spPr>
          <a:xfrm>
            <a:off x="4024648" y="4164788"/>
            <a:ext cx="4507606" cy="369332"/>
          </a:xfrm>
          <a:prstGeom prst="rect">
            <a:avLst/>
          </a:prstGeom>
          <a:noFill/>
        </p:spPr>
        <p:txBody>
          <a:bodyPr wrap="square" rtlCol="0">
            <a:spAutoFit/>
          </a:bodyPr>
          <a:lstStyle/>
          <a:p>
            <a:pPr algn="ctr"/>
            <a:r>
              <a:rPr lang="uk-UA" b="1" i="1" cap="all" dirty="0" smtClean="0"/>
              <a:t>Навчальний наочний посібник</a:t>
            </a:r>
            <a:endParaRPr lang="ru-RU" b="1" i="1" cap="all" dirty="0"/>
          </a:p>
        </p:txBody>
      </p:sp>
      <p:sp>
        <p:nvSpPr>
          <p:cNvPr id="7" name="TextBox 6"/>
          <p:cNvSpPr txBox="1"/>
          <p:nvPr/>
        </p:nvSpPr>
        <p:spPr>
          <a:xfrm>
            <a:off x="2575775" y="4834213"/>
            <a:ext cx="7405352" cy="830997"/>
          </a:xfrm>
          <a:prstGeom prst="rect">
            <a:avLst/>
          </a:prstGeom>
          <a:noFill/>
        </p:spPr>
        <p:txBody>
          <a:bodyPr wrap="square" rtlCol="0">
            <a:spAutoFit/>
          </a:bodyPr>
          <a:lstStyle/>
          <a:p>
            <a:pPr algn="ctr"/>
            <a:r>
              <a:rPr lang="uk-UA" sz="1600" i="1" dirty="0" smtClean="0"/>
              <a:t>Рекомендовано Методичною радою КПІ ім. Ігоря Сікорського </a:t>
            </a:r>
          </a:p>
          <a:p>
            <a:pPr algn="ctr"/>
            <a:r>
              <a:rPr lang="uk-UA" sz="1600" i="1" dirty="0" smtClean="0"/>
              <a:t>Як навчальний наочний посібник для здобувачів ступеня магістра</a:t>
            </a:r>
          </a:p>
          <a:p>
            <a:pPr algn="ctr"/>
            <a:r>
              <a:rPr lang="uk-UA" sz="1600" i="1" dirty="0"/>
              <a:t>з</a:t>
            </a:r>
            <a:r>
              <a:rPr lang="uk-UA" sz="1600" i="1" dirty="0" smtClean="0"/>
              <a:t>а спеціальністю 073 «Менеджмент»</a:t>
            </a:r>
            <a:endParaRPr lang="ru-RU" sz="1600" i="1" dirty="0"/>
          </a:p>
        </p:txBody>
      </p:sp>
      <p:sp>
        <p:nvSpPr>
          <p:cNvPr id="8" name="TextBox 7"/>
          <p:cNvSpPr txBox="1"/>
          <p:nvPr/>
        </p:nvSpPr>
        <p:spPr>
          <a:xfrm>
            <a:off x="5556942" y="6187851"/>
            <a:ext cx="1732501" cy="374463"/>
          </a:xfrm>
          <a:prstGeom prst="rect">
            <a:avLst/>
          </a:prstGeom>
          <a:solidFill>
            <a:srgbClr val="FFC000"/>
          </a:solidFill>
        </p:spPr>
        <p:txBody>
          <a:bodyPr wrap="square" rtlCol="0">
            <a:spAutoFit/>
          </a:bodyPr>
          <a:lstStyle/>
          <a:p>
            <a:pPr algn="ctr"/>
            <a:r>
              <a:rPr lang="uk-UA" dirty="0" smtClean="0"/>
              <a:t>Київ - 2021</a:t>
            </a:r>
            <a:endParaRPr lang="ru-RU" dirty="0"/>
          </a:p>
        </p:txBody>
      </p:sp>
    </p:spTree>
    <p:extLst>
      <p:ext uri="{BB962C8B-B14F-4D97-AF65-F5344CB8AC3E}">
        <p14:creationId xmlns:p14="http://schemas.microsoft.com/office/powerpoint/2010/main" val="12591394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858586"/>
          </a:xfrm>
        </p:spPr>
        <p:txBody>
          <a:bodyPr>
            <a:normAutofit/>
          </a:bodyPr>
          <a:lstStyle/>
          <a:p>
            <a:r>
              <a:rPr lang="uk-UA" sz="4000" dirty="0" smtClean="0"/>
              <a:t>Сутність розвитку</a:t>
            </a:r>
            <a:endParaRPr lang="ru-RU" sz="4000" dirty="0"/>
          </a:p>
        </p:txBody>
      </p:sp>
      <p:sp>
        <p:nvSpPr>
          <p:cNvPr id="3" name="Объект 2"/>
          <p:cNvSpPr>
            <a:spLocks noGrp="1"/>
          </p:cNvSpPr>
          <p:nvPr>
            <p:ph idx="1"/>
          </p:nvPr>
        </p:nvSpPr>
        <p:spPr>
          <a:xfrm>
            <a:off x="1251678" y="1240971"/>
            <a:ext cx="10178322" cy="5339443"/>
          </a:xfrm>
        </p:spPr>
        <p:txBody>
          <a:bodyPr>
            <a:normAutofit lnSpcReduction="10000"/>
          </a:bodyPr>
          <a:lstStyle/>
          <a:p>
            <a:r>
              <a:rPr lang="uk-UA" dirty="0" smtClean="0">
                <a:solidFill>
                  <a:schemeClr val="tx1"/>
                </a:solidFill>
              </a:rPr>
              <a:t>необернений </a:t>
            </a:r>
            <a:r>
              <a:rPr lang="uk-UA" dirty="0">
                <a:solidFill>
                  <a:schemeClr val="tx1"/>
                </a:solidFill>
              </a:rPr>
              <a:t>процес, </a:t>
            </a:r>
            <a:r>
              <a:rPr lang="uk-UA" dirty="0" smtClean="0">
                <a:solidFill>
                  <a:schemeClr val="tx1"/>
                </a:solidFill>
              </a:rPr>
              <a:t>спрямована </a:t>
            </a:r>
            <a:r>
              <a:rPr lang="uk-UA" dirty="0">
                <a:solidFill>
                  <a:schemeClr val="tx1"/>
                </a:solidFill>
              </a:rPr>
              <a:t>та </a:t>
            </a:r>
            <a:r>
              <a:rPr lang="uk-UA" dirty="0" smtClean="0">
                <a:solidFill>
                  <a:schemeClr val="tx1"/>
                </a:solidFill>
              </a:rPr>
              <a:t>закономірна </a:t>
            </a:r>
            <a:r>
              <a:rPr lang="uk-UA" dirty="0">
                <a:solidFill>
                  <a:schemeClr val="tx1"/>
                </a:solidFill>
              </a:rPr>
              <a:t>зміну об’єкту (системи), у результаті якої виникає його новий якісний стан, що ґрунтується на виникненні, трансформації або зникненні елементів та </a:t>
            </a:r>
            <a:r>
              <a:rPr lang="uk-UA" dirty="0" err="1">
                <a:solidFill>
                  <a:schemeClr val="tx1"/>
                </a:solidFill>
              </a:rPr>
              <a:t>зв’язків</a:t>
            </a:r>
            <a:r>
              <a:rPr lang="uk-UA" dirty="0">
                <a:solidFill>
                  <a:schemeClr val="tx1"/>
                </a:solidFill>
              </a:rPr>
              <a:t> між ними. </a:t>
            </a:r>
            <a:endParaRPr lang="uk-UA" dirty="0" smtClean="0">
              <a:solidFill>
                <a:schemeClr val="tx1"/>
              </a:solidFill>
            </a:endParaRPr>
          </a:p>
          <a:p>
            <a:pPr marL="0" indent="0" algn="r">
              <a:buNone/>
            </a:pPr>
            <a:endParaRPr lang="uk-UA" b="1" dirty="0" smtClean="0">
              <a:solidFill>
                <a:schemeClr val="accent1">
                  <a:lumMod val="75000"/>
                </a:schemeClr>
              </a:solidFill>
            </a:endParaRPr>
          </a:p>
          <a:p>
            <a:pPr marL="0" indent="0" algn="r">
              <a:buNone/>
            </a:pPr>
            <a:r>
              <a:rPr lang="uk-UA" b="1" dirty="0" smtClean="0">
                <a:solidFill>
                  <a:schemeClr val="accent1">
                    <a:lumMod val="75000"/>
                  </a:schemeClr>
                </a:solidFill>
              </a:rPr>
              <a:t>Фактично </a:t>
            </a:r>
            <a:r>
              <a:rPr lang="uk-UA" b="1" dirty="0">
                <a:solidFill>
                  <a:schemeClr val="accent1">
                    <a:lumMod val="75000"/>
                  </a:schemeClr>
                </a:solidFill>
              </a:rPr>
              <a:t>розвиток є іманентним процесом, джерело якого знаходиться у самому об’єкті, що розвивається. </a:t>
            </a:r>
            <a:endParaRPr lang="uk-UA" b="1" dirty="0" smtClean="0">
              <a:solidFill>
                <a:schemeClr val="accent1">
                  <a:lumMod val="75000"/>
                </a:schemeClr>
              </a:solidFill>
            </a:endParaRPr>
          </a:p>
          <a:p>
            <a:pPr marL="0" indent="0">
              <a:buNone/>
            </a:pPr>
            <a:endParaRPr lang="ru-RU" dirty="0">
              <a:solidFill>
                <a:schemeClr val="tx1"/>
              </a:solidFill>
            </a:endParaRPr>
          </a:p>
          <a:p>
            <a:pPr marL="0" indent="0">
              <a:buNone/>
            </a:pPr>
            <a:r>
              <a:rPr lang="uk-UA" b="1" cap="all" dirty="0" smtClean="0">
                <a:solidFill>
                  <a:schemeClr val="tx1"/>
                </a:solidFill>
              </a:rPr>
              <a:t>Процес </a:t>
            </a:r>
            <a:r>
              <a:rPr lang="uk-UA" b="1" cap="all" dirty="0">
                <a:solidFill>
                  <a:schemeClr val="tx1"/>
                </a:solidFill>
              </a:rPr>
              <a:t>розвитку </a:t>
            </a:r>
            <a:r>
              <a:rPr lang="uk-UA" b="1" cap="all" dirty="0" smtClean="0">
                <a:solidFill>
                  <a:schemeClr val="tx1"/>
                </a:solidFill>
              </a:rPr>
              <a:t>підприємства </a:t>
            </a:r>
            <a:r>
              <a:rPr lang="uk-UA" dirty="0">
                <a:solidFill>
                  <a:schemeClr val="tx1"/>
                </a:solidFill>
              </a:rPr>
              <a:t>можна розглядати у трьох основних аспектах:</a:t>
            </a:r>
            <a:endParaRPr lang="ru-RU" dirty="0">
              <a:solidFill>
                <a:schemeClr val="tx1"/>
              </a:solidFill>
            </a:endParaRPr>
          </a:p>
          <a:p>
            <a:pPr lvl="0"/>
            <a:r>
              <a:rPr lang="uk-UA" dirty="0">
                <a:solidFill>
                  <a:schemeClr val="tx1"/>
                </a:solidFill>
              </a:rPr>
              <a:t>Технічний (науково-технічний) розвиток, який спрямований на удосконалення якості продукції, технології, послуг за рахунок впровадження техніко-технологічних нововведень.</a:t>
            </a:r>
            <a:endParaRPr lang="ru-RU" dirty="0">
              <a:solidFill>
                <a:schemeClr val="tx1"/>
              </a:solidFill>
            </a:endParaRPr>
          </a:p>
          <a:p>
            <a:pPr lvl="0"/>
            <a:r>
              <a:rPr lang="uk-UA" dirty="0">
                <a:solidFill>
                  <a:schemeClr val="tx1"/>
                </a:solidFill>
              </a:rPr>
              <a:t>Ринковий розвиток, що полягає у розширенні сфери споживачів, збільшенні частки ринку тощо.</a:t>
            </a:r>
            <a:endParaRPr lang="ru-RU" dirty="0">
              <a:solidFill>
                <a:schemeClr val="tx1"/>
              </a:solidFill>
            </a:endParaRPr>
          </a:p>
          <a:p>
            <a:pPr lvl="0"/>
            <a:r>
              <a:rPr lang="uk-UA" dirty="0">
                <a:solidFill>
                  <a:schemeClr val="tx1"/>
                </a:solidFill>
              </a:rPr>
              <a:t>Організаційний розвиток, що зорієнтований на розвиток окремого працівника, групи, удосконалення системи та процесів управління тощо.</a:t>
            </a:r>
            <a:endParaRPr lang="ru-RU" dirty="0">
              <a:solidFill>
                <a:schemeClr val="tx1"/>
              </a:solidFill>
            </a:endParaRPr>
          </a:p>
          <a:p>
            <a:endParaRPr lang="ru-RU" dirty="0"/>
          </a:p>
        </p:txBody>
      </p:sp>
    </p:spTree>
    <p:extLst>
      <p:ext uri="{BB962C8B-B14F-4D97-AF65-F5344CB8AC3E}">
        <p14:creationId xmlns:p14="http://schemas.microsoft.com/office/powerpoint/2010/main" val="1125778780"/>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660804"/>
          </a:xfrm>
        </p:spPr>
        <p:txBody>
          <a:bodyPr>
            <a:normAutofit/>
          </a:bodyPr>
          <a:lstStyle/>
          <a:p>
            <a:r>
              <a:rPr lang="uk-UA" sz="4000" b="1" dirty="0"/>
              <a:t>ПРИРОДА І НАСЛІДКИ ОПОРУ</a:t>
            </a:r>
            <a:endParaRPr lang="ru-RU" sz="4000" dirty="0"/>
          </a:p>
        </p:txBody>
      </p:sp>
      <p:sp>
        <p:nvSpPr>
          <p:cNvPr id="3" name="Объект 2"/>
          <p:cNvSpPr>
            <a:spLocks noGrp="1"/>
          </p:cNvSpPr>
          <p:nvPr>
            <p:ph idx="1"/>
          </p:nvPr>
        </p:nvSpPr>
        <p:spPr>
          <a:xfrm>
            <a:off x="1251678" y="1191298"/>
            <a:ext cx="10178322" cy="1419265"/>
          </a:xfrm>
        </p:spPr>
        <p:txBody>
          <a:bodyPr/>
          <a:lstStyle/>
          <a:p>
            <a:r>
              <a:rPr lang="uk-UA" dirty="0">
                <a:solidFill>
                  <a:schemeClr val="tx1"/>
                </a:solidFill>
              </a:rPr>
              <a:t>Основна причина опору змінам — зв'язані з ними психічні витрати</a:t>
            </a:r>
            <a:r>
              <a:rPr lang="uk-UA" dirty="0" smtClean="0">
                <a:solidFill>
                  <a:schemeClr val="tx1"/>
                </a:solidFill>
              </a:rPr>
              <a:t>.</a:t>
            </a:r>
          </a:p>
          <a:p>
            <a:pPr marL="0" indent="0" algn="r">
              <a:buNone/>
            </a:pPr>
            <a:r>
              <a:rPr lang="uk-UA" dirty="0">
                <a:solidFill>
                  <a:schemeClr val="tx1"/>
                </a:solidFill>
              </a:rPr>
              <a:t>Менеджери повинні усвідомити, що відношення до змін визначається насамперед тим, наскільки вміло керівники організації звели до мінімуму неминучий опір.</a:t>
            </a:r>
            <a:endParaRPr lang="ru-RU" dirty="0">
              <a:solidFill>
                <a:schemeClr val="tx1"/>
              </a:solidFill>
            </a:endParaRPr>
          </a:p>
        </p:txBody>
      </p:sp>
      <p:sp>
        <p:nvSpPr>
          <p:cNvPr id="4" name="Прямоугольник 3"/>
          <p:cNvSpPr/>
          <p:nvPr/>
        </p:nvSpPr>
        <p:spPr>
          <a:xfrm>
            <a:off x="1116731" y="2610563"/>
            <a:ext cx="4621088" cy="3785652"/>
          </a:xfrm>
          <a:prstGeom prst="rect">
            <a:avLst/>
          </a:prstGeom>
        </p:spPr>
        <p:txBody>
          <a:bodyPr wrap="square">
            <a:spAutoFit/>
          </a:bodyPr>
          <a:lstStyle/>
          <a:p>
            <a:pPr indent="450215" algn="just">
              <a:lnSpc>
                <a:spcPct val="150000"/>
              </a:lnSpc>
              <a:spcAft>
                <a:spcPts val="0"/>
              </a:spcAft>
            </a:pPr>
            <a:r>
              <a:rPr lang="uk-UA" sz="2000" dirty="0">
                <a:ea typeface="Times New Roman" panose="02020603050405020304" pitchFamily="18" charset="0"/>
              </a:rPr>
              <a:t>Носіями опору, також як і носіями змін є люди. </a:t>
            </a:r>
            <a:endParaRPr lang="uk-UA" sz="2000" dirty="0" smtClean="0">
              <a:ea typeface="Times New Roman" panose="02020603050405020304" pitchFamily="18" charset="0"/>
            </a:endParaRPr>
          </a:p>
          <a:p>
            <a:pPr indent="450215" algn="just">
              <a:lnSpc>
                <a:spcPct val="150000"/>
              </a:lnSpc>
              <a:spcAft>
                <a:spcPts val="0"/>
              </a:spcAft>
            </a:pPr>
            <a:r>
              <a:rPr lang="uk-UA" sz="2000" dirty="0" smtClean="0">
                <a:ea typeface="Times New Roman" panose="02020603050405020304" pitchFamily="18" charset="0"/>
              </a:rPr>
              <a:t>Відношення </a:t>
            </a:r>
            <a:r>
              <a:rPr lang="uk-UA" sz="2000" dirty="0">
                <a:ea typeface="Times New Roman" panose="02020603050405020304" pitchFamily="18" charset="0"/>
              </a:rPr>
              <a:t>до зміни може бути розглянуте як комбінація станів двох факторів:</a:t>
            </a:r>
            <a:endParaRPr lang="ru-RU" sz="2000" dirty="0">
              <a:ea typeface="Times New Roman" panose="02020603050405020304" pitchFamily="18" charset="0"/>
            </a:endParaRPr>
          </a:p>
          <a:p>
            <a:pPr marL="342900" lvl="0" indent="-342900" algn="just">
              <a:lnSpc>
                <a:spcPct val="150000"/>
              </a:lnSpc>
              <a:spcAft>
                <a:spcPts val="0"/>
              </a:spcAft>
              <a:buFont typeface="Wingdings" panose="05000000000000000000" pitchFamily="2" charset="2"/>
              <a:buChar char=""/>
              <a:tabLst>
                <a:tab pos="678815" algn="l"/>
              </a:tabLst>
            </a:pPr>
            <a:r>
              <a:rPr lang="uk-UA" sz="2000" dirty="0">
                <a:ea typeface="Times New Roman" panose="02020603050405020304" pitchFamily="18" charset="0"/>
              </a:rPr>
              <a:t>Прийняття чи неприйняття зміни;</a:t>
            </a:r>
            <a:endParaRPr lang="ru-RU" sz="2000" dirty="0">
              <a:ea typeface="Times New Roman" panose="02020603050405020304" pitchFamily="18" charset="0"/>
            </a:endParaRPr>
          </a:p>
          <a:p>
            <a:pPr marL="342900" lvl="0" indent="-342900" algn="just">
              <a:lnSpc>
                <a:spcPct val="150000"/>
              </a:lnSpc>
              <a:spcAft>
                <a:spcPts val="0"/>
              </a:spcAft>
              <a:buFont typeface="Wingdings" panose="05000000000000000000" pitchFamily="2" charset="2"/>
              <a:buChar char=""/>
              <a:tabLst>
                <a:tab pos="678815" algn="l"/>
              </a:tabLst>
            </a:pPr>
            <a:r>
              <a:rPr lang="uk-UA" sz="2000" dirty="0">
                <a:ea typeface="Times New Roman" panose="02020603050405020304" pitchFamily="18" charset="0"/>
              </a:rPr>
              <a:t>Відкрита чи схована демонстрація відносини до зміни.</a:t>
            </a:r>
            <a:endParaRPr lang="ru-RU" sz="2000" dirty="0">
              <a:effectLst/>
              <a:ea typeface="Times New Roman" panose="02020603050405020304" pitchFamily="18" charset="0"/>
            </a:endParaRPr>
          </a:p>
        </p:txBody>
      </p:sp>
      <p:sp>
        <p:nvSpPr>
          <p:cNvPr id="5" name="Rectangle 2"/>
          <p:cNvSpPr>
            <a:spLocks noChangeArrowheads="1"/>
          </p:cNvSpPr>
          <p:nvPr/>
        </p:nvSpPr>
        <p:spPr bwMode="auto">
          <a:xfrm>
            <a:off x="-358181" y="76875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6" name="Объект 5"/>
          <p:cNvGraphicFramePr>
            <a:graphicFrameLocks noChangeAspect="1"/>
          </p:cNvGraphicFramePr>
          <p:nvPr>
            <p:extLst/>
          </p:nvPr>
        </p:nvGraphicFramePr>
        <p:xfrm>
          <a:off x="6171407" y="3490175"/>
          <a:ext cx="5475790" cy="2370427"/>
        </p:xfrm>
        <a:graphic>
          <a:graphicData uri="http://schemas.openxmlformats.org/presentationml/2006/ole">
            <mc:AlternateContent xmlns:mc="http://schemas.openxmlformats.org/markup-compatibility/2006">
              <mc:Choice xmlns:v="urn:schemas-microsoft-com:vml" Requires="v">
                <p:oleObj spid="_x0000_s3115" name="Picture" r:id="rId3" imgW="5040611" imgH="2175694" progId="Word.Picture.8">
                  <p:embed/>
                </p:oleObj>
              </mc:Choice>
              <mc:Fallback>
                <p:oleObj name="Picture" r:id="rId3" imgW="5040611" imgH="2175694" progId="Word.Picture.8">
                  <p:embed/>
                  <p:pic>
                    <p:nvPicPr>
                      <p:cNvPr id="6" name="Объект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1407" y="3490175"/>
                        <a:ext cx="5475790" cy="2370427"/>
                      </a:xfrm>
                      <a:prstGeom prst="rect">
                        <a:avLst/>
                      </a:prstGeom>
                      <a:noFill/>
                    </p:spPr>
                  </p:pic>
                </p:oleObj>
              </mc:Fallback>
            </mc:AlternateContent>
          </a:graphicData>
        </a:graphic>
      </p:graphicFrame>
    </p:spTree>
    <p:extLst>
      <p:ext uri="{BB962C8B-B14F-4D97-AF65-F5344CB8AC3E}">
        <p14:creationId xmlns:p14="http://schemas.microsoft.com/office/powerpoint/2010/main" val="396867822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699440"/>
          </a:xfrm>
        </p:spPr>
        <p:txBody>
          <a:bodyPr>
            <a:normAutofit/>
          </a:bodyPr>
          <a:lstStyle/>
          <a:p>
            <a:r>
              <a:rPr lang="uk-UA" sz="4000" dirty="0"/>
              <a:t>Причини опору </a:t>
            </a:r>
            <a:r>
              <a:rPr lang="uk-UA" sz="4000" dirty="0" smtClean="0"/>
              <a:t>змінам</a:t>
            </a:r>
            <a:endParaRPr lang="ru-RU" sz="4000" dirty="0"/>
          </a:p>
        </p:txBody>
      </p:sp>
      <p:sp>
        <p:nvSpPr>
          <p:cNvPr id="9" name="Прямоугольник 8"/>
          <p:cNvSpPr/>
          <p:nvPr/>
        </p:nvSpPr>
        <p:spPr>
          <a:xfrm>
            <a:off x="1251678" y="1262129"/>
            <a:ext cx="10287792" cy="4901342"/>
          </a:xfrm>
          <a:prstGeom prst="rect">
            <a:avLst/>
          </a:prstGeom>
        </p:spPr>
        <p:txBody>
          <a:bodyPr wrap="square">
            <a:spAutoFit/>
          </a:bodyPr>
          <a:lstStyle/>
          <a:p>
            <a:pPr indent="450215" algn="just">
              <a:lnSpc>
                <a:spcPct val="150000"/>
              </a:lnSpc>
              <a:spcBef>
                <a:spcPts val="500"/>
              </a:spcBef>
              <a:spcAft>
                <a:spcPts val="0"/>
              </a:spcAft>
            </a:pPr>
            <a:r>
              <a:rPr lang="uk-UA" sz="2000" dirty="0">
                <a:ea typeface="Times New Roman" panose="02020603050405020304" pitchFamily="18" charset="0"/>
              </a:rPr>
              <a:t>До безпосередніх причин опору змінам зазвичай відносять наступні. </a:t>
            </a:r>
            <a:endParaRPr lang="ru-RU" sz="2000" dirty="0">
              <a:ea typeface="Times New Roman" panose="02020603050405020304" pitchFamily="18" charset="0"/>
            </a:endParaRPr>
          </a:p>
          <a:p>
            <a:pPr marL="342900" lvl="0" indent="-342900" algn="just">
              <a:lnSpc>
                <a:spcPct val="150000"/>
              </a:lnSpc>
              <a:spcBef>
                <a:spcPts val="500"/>
              </a:spcBef>
              <a:spcAft>
                <a:spcPts val="0"/>
              </a:spcAft>
              <a:buFont typeface="+mj-lt"/>
              <a:buAutoNum type="arabicPeriod"/>
              <a:tabLst>
                <a:tab pos="678815" algn="l"/>
              </a:tabLst>
            </a:pPr>
            <a:r>
              <a:rPr lang="uk-UA" sz="2000" dirty="0">
                <a:ea typeface="Times New Roman" panose="02020603050405020304" pitchFamily="18" charset="0"/>
              </a:rPr>
              <a:t>Відчуття працівниками дискомфорту, що викликаний </a:t>
            </a:r>
            <a:r>
              <a:rPr lang="uk-UA" sz="2000" b="1" i="1" dirty="0">
                <a:solidFill>
                  <a:schemeClr val="tx2">
                    <a:lumMod val="75000"/>
                    <a:lumOff val="25000"/>
                  </a:schemeClr>
                </a:solidFill>
                <a:ea typeface="Times New Roman" panose="02020603050405020304" pitchFamily="18" charset="0"/>
              </a:rPr>
              <a:t>самою природою зміни</a:t>
            </a:r>
            <a:r>
              <a:rPr lang="uk-UA" sz="2000" i="1" dirty="0">
                <a:ea typeface="Times New Roman" panose="02020603050405020304" pitchFamily="18" charset="0"/>
              </a:rPr>
              <a:t>,</a:t>
            </a:r>
            <a:r>
              <a:rPr lang="uk-UA" sz="2000" dirty="0">
                <a:ea typeface="Times New Roman" panose="02020603050405020304" pitchFamily="18" charset="0"/>
              </a:rPr>
              <a:t> коли співробітники виявляють непевність у правильності прийнятих технічних рішень, негативно сприймають невизначеність, що наступила. Працівники можуть опиратися змінам через страх невідомості, загрози безпеки їх роботі, чи відсутності явних проблем. </a:t>
            </a:r>
            <a:endParaRPr lang="ru-RU" sz="2000" dirty="0">
              <a:ea typeface="Times New Roman" panose="02020603050405020304" pitchFamily="18" charset="0"/>
            </a:endParaRPr>
          </a:p>
          <a:p>
            <a:pPr marL="342900" lvl="0" indent="-342900" algn="just">
              <a:lnSpc>
                <a:spcPct val="150000"/>
              </a:lnSpc>
              <a:spcBef>
                <a:spcPts val="500"/>
              </a:spcBef>
              <a:spcAft>
                <a:spcPts val="0"/>
              </a:spcAft>
              <a:buFont typeface="+mj-lt"/>
              <a:buAutoNum type="arabicPeriod"/>
              <a:tabLst>
                <a:tab pos="678815" algn="l"/>
              </a:tabLst>
            </a:pPr>
            <a:r>
              <a:rPr lang="uk-UA" sz="2000" dirty="0">
                <a:ea typeface="Times New Roman" panose="02020603050405020304" pitchFamily="18" charset="0"/>
              </a:rPr>
              <a:t>Опір може бути зв'язаний з </a:t>
            </a:r>
            <a:r>
              <a:rPr lang="uk-UA" sz="2000" b="1" i="1" dirty="0">
                <a:solidFill>
                  <a:schemeClr val="tx2">
                    <a:lumMod val="75000"/>
                    <a:lumOff val="25000"/>
                  </a:schemeClr>
                </a:solidFill>
                <a:ea typeface="Times New Roman" panose="02020603050405020304" pitchFamily="18" charset="0"/>
              </a:rPr>
              <a:t>методами</a:t>
            </a:r>
            <a:r>
              <a:rPr lang="uk-UA" sz="2000" dirty="0">
                <a:ea typeface="Times New Roman" panose="02020603050405020304" pitchFamily="18" charset="0"/>
              </a:rPr>
              <a:t> проведення змін, коли співробітники незадоволені обмеженнями в інформації, не сприймають авторитарний підхід, що не припускає їх участі в здійсненні змін. </a:t>
            </a:r>
            <a:endParaRPr lang="ru-RU" sz="2000" dirty="0">
              <a:ea typeface="Times New Roman" panose="02020603050405020304" pitchFamily="18" charset="0"/>
            </a:endParaRPr>
          </a:p>
          <a:p>
            <a:pPr marL="342900" lvl="0" indent="-342900" algn="just">
              <a:lnSpc>
                <a:spcPct val="150000"/>
              </a:lnSpc>
              <a:spcBef>
                <a:spcPts val="500"/>
              </a:spcBef>
              <a:spcAft>
                <a:spcPts val="0"/>
              </a:spcAft>
              <a:buFont typeface="+mj-lt"/>
              <a:buAutoNum type="arabicPeriod"/>
              <a:tabLst>
                <a:tab pos="678815" algn="l"/>
              </a:tabLst>
            </a:pPr>
            <a:r>
              <a:rPr lang="uk-UA" sz="2000" dirty="0">
                <a:ea typeface="Times New Roman" panose="02020603050405020304" pitchFamily="18" charset="0"/>
              </a:rPr>
              <a:t>Причиною опору нерідко стає відчуття співробітниками несправедливості, викликане тим, що </a:t>
            </a:r>
            <a:r>
              <a:rPr lang="uk-UA" sz="2000" b="1" i="1" dirty="0">
                <a:solidFill>
                  <a:schemeClr val="tx2">
                    <a:lumMod val="75000"/>
                    <a:lumOff val="25000"/>
                  </a:schemeClr>
                </a:solidFill>
                <a:ea typeface="Times New Roman" panose="02020603050405020304" pitchFamily="18" charset="0"/>
              </a:rPr>
              <a:t>вигоди проведених ними змін привласнюються кимось іншим</a:t>
            </a:r>
            <a:r>
              <a:rPr lang="uk-UA" sz="2000" i="1" dirty="0">
                <a:ea typeface="Times New Roman" panose="02020603050405020304" pitchFamily="18" charset="0"/>
              </a:rPr>
              <a:t>.</a:t>
            </a:r>
            <a:r>
              <a:rPr lang="uk-UA" sz="2000" dirty="0">
                <a:ea typeface="Times New Roman" panose="02020603050405020304" pitchFamily="18" charset="0"/>
              </a:rPr>
              <a:t> </a:t>
            </a:r>
            <a:endParaRPr lang="ru-RU" sz="2000" dirty="0">
              <a:effectLst/>
              <a:ea typeface="Times New Roman" panose="02020603050405020304" pitchFamily="18" charset="0"/>
            </a:endParaRPr>
          </a:p>
        </p:txBody>
      </p:sp>
    </p:spTree>
    <p:extLst>
      <p:ext uri="{BB962C8B-B14F-4D97-AF65-F5344CB8AC3E}">
        <p14:creationId xmlns:p14="http://schemas.microsoft.com/office/powerpoint/2010/main" val="127481600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5056" y="204920"/>
            <a:ext cx="5524397" cy="584775"/>
          </a:xfrm>
          <a:prstGeom prst="rect">
            <a:avLst/>
          </a:prstGeom>
        </p:spPr>
        <p:txBody>
          <a:bodyPr wrap="square">
            <a:spAutoFit/>
          </a:bodyPr>
          <a:lstStyle/>
          <a:p>
            <a:pPr algn="ctr"/>
            <a:r>
              <a:rPr lang="uk-UA" sz="3200" b="1" cap="all" dirty="0" smtClean="0">
                <a:solidFill>
                  <a:schemeClr val="tx2">
                    <a:lumMod val="75000"/>
                    <a:lumOff val="25000"/>
                  </a:schemeClr>
                </a:solidFill>
                <a:ea typeface="Calibri" panose="020F0502020204030204" pitchFamily="34" charset="0"/>
              </a:rPr>
              <a:t>Причини </a:t>
            </a:r>
            <a:r>
              <a:rPr lang="uk-UA" sz="3200" b="1" cap="all" dirty="0">
                <a:solidFill>
                  <a:schemeClr val="tx2">
                    <a:lumMod val="75000"/>
                    <a:lumOff val="25000"/>
                  </a:schemeClr>
                </a:solidFill>
                <a:ea typeface="Calibri" panose="020F0502020204030204" pitchFamily="34" charset="0"/>
              </a:rPr>
              <a:t>опору змінам </a:t>
            </a:r>
            <a:endParaRPr lang="ru-RU" sz="3200" b="1" cap="all" dirty="0">
              <a:solidFill>
                <a:schemeClr val="tx2">
                  <a:lumMod val="75000"/>
                  <a:lumOff val="25000"/>
                </a:schemeClr>
              </a:solidFill>
            </a:endParaRPr>
          </a:p>
        </p:txBody>
      </p:sp>
      <p:sp>
        <p:nvSpPr>
          <p:cNvPr id="5" name="Прямоугольник 4"/>
          <p:cNvSpPr/>
          <p:nvPr/>
        </p:nvSpPr>
        <p:spPr>
          <a:xfrm>
            <a:off x="3683148" y="1738266"/>
            <a:ext cx="1410964" cy="461665"/>
          </a:xfrm>
          <a:prstGeom prst="rect">
            <a:avLst/>
          </a:prstGeom>
        </p:spPr>
        <p:txBody>
          <a:bodyPr wrap="none">
            <a:spAutoFit/>
          </a:bodyPr>
          <a:lstStyle/>
          <a:p>
            <a:r>
              <a:rPr lang="uk-UA" sz="2400" dirty="0" smtClean="0">
                <a:solidFill>
                  <a:schemeClr val="tx2">
                    <a:lumMod val="75000"/>
                    <a:lumOff val="25000"/>
                  </a:schemeClr>
                </a:solidFill>
                <a:latin typeface="+mj-lt"/>
                <a:ea typeface="Calibri" panose="020F0502020204030204" pitchFamily="34" charset="0"/>
              </a:rPr>
              <a:t>особист</a:t>
            </a:r>
            <a:r>
              <a:rPr lang="uk-UA" sz="2400" dirty="0">
                <a:solidFill>
                  <a:schemeClr val="tx2">
                    <a:lumMod val="75000"/>
                    <a:lumOff val="25000"/>
                  </a:schemeClr>
                </a:solidFill>
                <a:latin typeface="+mj-lt"/>
                <a:ea typeface="Calibri" panose="020F0502020204030204" pitchFamily="34" charset="0"/>
              </a:rPr>
              <a:t>і</a:t>
            </a:r>
            <a:r>
              <a:rPr lang="uk-UA" dirty="0" smtClean="0">
                <a:latin typeface="Times New Roman" panose="02020603050405020304" pitchFamily="18" charset="0"/>
                <a:ea typeface="Calibri" panose="020F0502020204030204" pitchFamily="34" charset="0"/>
              </a:rPr>
              <a:t> </a:t>
            </a:r>
            <a:endParaRPr lang="ru-RU" dirty="0"/>
          </a:p>
        </p:txBody>
      </p:sp>
      <p:sp>
        <p:nvSpPr>
          <p:cNvPr id="6" name="Прямоугольник 5"/>
          <p:cNvSpPr/>
          <p:nvPr/>
        </p:nvSpPr>
        <p:spPr>
          <a:xfrm>
            <a:off x="7185151" y="1738265"/>
            <a:ext cx="1662635" cy="461665"/>
          </a:xfrm>
          <a:prstGeom prst="rect">
            <a:avLst/>
          </a:prstGeom>
        </p:spPr>
        <p:txBody>
          <a:bodyPr wrap="none">
            <a:spAutoFit/>
          </a:bodyPr>
          <a:lstStyle/>
          <a:p>
            <a:r>
              <a:rPr lang="uk-UA" sz="2400" dirty="0" smtClean="0">
                <a:solidFill>
                  <a:schemeClr val="tx2">
                    <a:lumMod val="75000"/>
                    <a:lumOff val="25000"/>
                  </a:schemeClr>
                </a:solidFill>
                <a:latin typeface="+mj-lt"/>
                <a:ea typeface="Calibri" panose="020F0502020204030204" pitchFamily="34" charset="0"/>
              </a:rPr>
              <a:t>структурні</a:t>
            </a:r>
            <a:r>
              <a:rPr lang="uk-UA" dirty="0" smtClean="0">
                <a:latin typeface="Times New Roman" panose="02020603050405020304" pitchFamily="18" charset="0"/>
                <a:ea typeface="Calibri" panose="020F0502020204030204" pitchFamily="34" charset="0"/>
              </a:rPr>
              <a:t> </a:t>
            </a:r>
            <a:endParaRPr lang="ru-RU" dirty="0"/>
          </a:p>
        </p:txBody>
      </p:sp>
      <p:sp>
        <p:nvSpPr>
          <p:cNvPr id="7" name="Выгнутая вправо стрелка 6"/>
          <p:cNvSpPr/>
          <p:nvPr/>
        </p:nvSpPr>
        <p:spPr>
          <a:xfrm>
            <a:off x="8847786" y="399242"/>
            <a:ext cx="2292440" cy="1800689"/>
          </a:xfrm>
          <a:prstGeom prst="curvedLeftArrow">
            <a:avLst>
              <a:gd name="adj1" fmla="val 9500"/>
              <a:gd name="adj2" fmla="val 28223"/>
              <a:gd name="adj3" fmla="val 2372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8" name="Выгнутая влево стрелка 7"/>
          <p:cNvSpPr/>
          <p:nvPr/>
        </p:nvSpPr>
        <p:spPr>
          <a:xfrm>
            <a:off x="1314283" y="399243"/>
            <a:ext cx="2211748" cy="1800689"/>
          </a:xfrm>
          <a:prstGeom prst="curvedRightArrow">
            <a:avLst>
              <a:gd name="adj1" fmla="val 9461"/>
              <a:gd name="adj2" fmla="val 25598"/>
              <a:gd name="adj3" fmla="val 27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1" name="Заголовок 1"/>
          <p:cNvSpPr>
            <a:spLocks noGrp="1"/>
          </p:cNvSpPr>
          <p:nvPr>
            <p:ph type="title"/>
          </p:nvPr>
        </p:nvSpPr>
        <p:spPr>
          <a:xfrm>
            <a:off x="1314283" y="2487694"/>
            <a:ext cx="3167565" cy="699440"/>
          </a:xfrm>
        </p:spPr>
        <p:txBody>
          <a:bodyPr>
            <a:normAutofit/>
          </a:bodyPr>
          <a:lstStyle/>
          <a:p>
            <a:r>
              <a:rPr lang="uk-UA" sz="2400" dirty="0" smtClean="0"/>
              <a:t>особисті бар’єри</a:t>
            </a:r>
            <a:endParaRPr lang="ru-RU" sz="2400" dirty="0"/>
          </a:p>
        </p:txBody>
      </p:sp>
      <p:sp>
        <p:nvSpPr>
          <p:cNvPr id="12" name="Объект 2"/>
          <p:cNvSpPr>
            <a:spLocks noGrp="1"/>
          </p:cNvSpPr>
          <p:nvPr>
            <p:ph idx="1"/>
          </p:nvPr>
        </p:nvSpPr>
        <p:spPr>
          <a:xfrm>
            <a:off x="1283300" y="3187134"/>
            <a:ext cx="4363511" cy="3515932"/>
          </a:xfrm>
        </p:spPr>
        <p:txBody>
          <a:bodyPr>
            <a:normAutofit/>
          </a:bodyPr>
          <a:lstStyle/>
          <a:p>
            <a:pPr lvl="0"/>
            <a:r>
              <a:rPr lang="uk-UA" dirty="0"/>
              <a:t>Страх перед невідомим</a:t>
            </a:r>
            <a:endParaRPr lang="ru-RU" dirty="0"/>
          </a:p>
          <a:p>
            <a:pPr lvl="0"/>
            <a:r>
              <a:rPr lang="uk-UA" dirty="0"/>
              <a:t>Потреба в </a:t>
            </a:r>
            <a:r>
              <a:rPr lang="uk-UA" dirty="0" smtClean="0"/>
              <a:t>гарантіях (особливо</a:t>
            </a:r>
            <a:r>
              <a:rPr lang="uk-UA" dirty="0"/>
              <a:t>, коли під загрозою знаходиться власне робоче місце )</a:t>
            </a:r>
            <a:endParaRPr lang="ru-RU" dirty="0"/>
          </a:p>
          <a:p>
            <a:pPr lvl="0"/>
            <a:r>
              <a:rPr lang="uk-UA" dirty="0"/>
              <a:t>Заперечення необхідності змін через побоювання власних втрат</a:t>
            </a:r>
            <a:endParaRPr lang="ru-RU" dirty="0"/>
          </a:p>
          <a:p>
            <a:pPr lvl="0"/>
            <a:r>
              <a:rPr lang="uk-UA" dirty="0"/>
              <a:t>Загроза  здоровим соціальним відносинам на робочому місці </a:t>
            </a:r>
            <a:endParaRPr lang="ru-RU" dirty="0"/>
          </a:p>
          <a:p>
            <a:endParaRPr lang="ru-RU" dirty="0"/>
          </a:p>
        </p:txBody>
      </p:sp>
      <p:sp>
        <p:nvSpPr>
          <p:cNvPr id="13" name="Заголовок 1"/>
          <p:cNvSpPr txBox="1">
            <a:spLocks/>
          </p:cNvSpPr>
          <p:nvPr/>
        </p:nvSpPr>
        <p:spPr>
          <a:xfrm>
            <a:off x="6787166" y="2487694"/>
            <a:ext cx="4844540" cy="64792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a:lstStyle>
          <a:p>
            <a:pPr algn="r"/>
            <a:r>
              <a:rPr lang="uk-UA" sz="2400" dirty="0" smtClean="0"/>
              <a:t>Структурні бар’єри </a:t>
            </a:r>
          </a:p>
          <a:p>
            <a:pPr algn="r"/>
            <a:r>
              <a:rPr lang="uk-UA" sz="2400" dirty="0" smtClean="0"/>
              <a:t>на рівні організації </a:t>
            </a:r>
            <a:endParaRPr lang="ru-RU" sz="2400" dirty="0"/>
          </a:p>
        </p:txBody>
      </p:sp>
      <p:sp>
        <p:nvSpPr>
          <p:cNvPr id="14" name="Объект 2"/>
          <p:cNvSpPr txBox="1">
            <a:spLocks/>
          </p:cNvSpPr>
          <p:nvPr/>
        </p:nvSpPr>
        <p:spPr>
          <a:xfrm>
            <a:off x="6493380" y="3356631"/>
            <a:ext cx="5239274" cy="3346436"/>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r>
              <a:rPr lang="uk-UA" dirty="0" smtClean="0"/>
              <a:t>Інертність складних організаційних структур;</a:t>
            </a:r>
            <a:endParaRPr lang="ru-RU" dirty="0" smtClean="0"/>
          </a:p>
          <a:p>
            <a:r>
              <a:rPr lang="uk-UA" dirty="0" smtClean="0"/>
              <a:t>Взаємозалежність підсистеми, що призводить до затримки реалізації проекту змін;</a:t>
            </a:r>
            <a:endParaRPr lang="ru-RU" dirty="0" smtClean="0"/>
          </a:p>
          <a:p>
            <a:r>
              <a:rPr lang="uk-UA" dirty="0" smtClean="0"/>
              <a:t>Опір трансформаційним проектам, що реалізуються зовнішнім консультантами;</a:t>
            </a:r>
            <a:endParaRPr lang="ru-RU" dirty="0" smtClean="0"/>
          </a:p>
          <a:p>
            <a:r>
              <a:rPr lang="uk-UA" dirty="0" smtClean="0"/>
              <a:t>Опір передачі привілеїв певним групам і порушення балансу влади;</a:t>
            </a:r>
            <a:endParaRPr lang="ru-RU" dirty="0" smtClean="0"/>
          </a:p>
          <a:p>
            <a:r>
              <a:rPr lang="uk-UA" dirty="0" smtClean="0"/>
              <a:t>Минулий негативний досвід, пов’язаний із проектами змін.</a:t>
            </a:r>
            <a:endParaRPr lang="ru-RU" dirty="0" smtClean="0"/>
          </a:p>
          <a:p>
            <a:endParaRPr lang="ru-RU" dirty="0"/>
          </a:p>
        </p:txBody>
      </p:sp>
    </p:spTree>
    <p:extLst>
      <p:ext uri="{BB962C8B-B14F-4D97-AF65-F5344CB8AC3E}">
        <p14:creationId xmlns:p14="http://schemas.microsoft.com/office/powerpoint/2010/main" val="2924864481"/>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38800" y="513164"/>
            <a:ext cx="10178322" cy="699440"/>
          </a:xfrm>
        </p:spPr>
        <p:txBody>
          <a:bodyPr>
            <a:normAutofit/>
          </a:bodyPr>
          <a:lstStyle/>
          <a:p>
            <a:r>
              <a:rPr lang="uk-UA" sz="4000" b="1" dirty="0"/>
              <a:t>Види опору змінам</a:t>
            </a:r>
            <a:endParaRPr lang="ru-RU" sz="4000" dirty="0"/>
          </a:p>
        </p:txBody>
      </p:sp>
      <p:sp>
        <p:nvSpPr>
          <p:cNvPr id="3" name="Объект 2"/>
          <p:cNvSpPr>
            <a:spLocks noGrp="1"/>
          </p:cNvSpPr>
          <p:nvPr>
            <p:ph idx="1"/>
          </p:nvPr>
        </p:nvSpPr>
        <p:spPr>
          <a:xfrm>
            <a:off x="7871419" y="202842"/>
            <a:ext cx="2483195" cy="1320084"/>
          </a:xfrm>
        </p:spPr>
        <p:txBody>
          <a:bodyPr/>
          <a:lstStyle/>
          <a:p>
            <a:pPr lvl="0"/>
            <a:r>
              <a:rPr lang="uk-UA" dirty="0" smtClean="0"/>
              <a:t>Індивідуальний</a:t>
            </a:r>
            <a:r>
              <a:rPr lang="uk-UA" dirty="0"/>
              <a:t>;</a:t>
            </a:r>
            <a:endParaRPr lang="ru-RU" dirty="0"/>
          </a:p>
          <a:p>
            <a:pPr lvl="0"/>
            <a:r>
              <a:rPr lang="uk-UA" dirty="0"/>
              <a:t>Груповий;</a:t>
            </a:r>
            <a:endParaRPr lang="ru-RU" dirty="0"/>
          </a:p>
          <a:p>
            <a:pPr lvl="0"/>
            <a:r>
              <a:rPr lang="uk-UA" dirty="0" smtClean="0"/>
              <a:t>Опір системи</a:t>
            </a:r>
            <a:endParaRPr lang="ru-RU" dirty="0"/>
          </a:p>
        </p:txBody>
      </p:sp>
      <p:sp>
        <p:nvSpPr>
          <p:cNvPr id="4" name="Стрелка вправо 3"/>
          <p:cNvSpPr/>
          <p:nvPr/>
        </p:nvSpPr>
        <p:spPr>
          <a:xfrm>
            <a:off x="6581104" y="618186"/>
            <a:ext cx="991673" cy="3606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1996227" y="2488744"/>
            <a:ext cx="9684912" cy="646331"/>
          </a:xfrm>
          <a:prstGeom prst="rect">
            <a:avLst/>
          </a:prstGeom>
        </p:spPr>
        <p:txBody>
          <a:bodyPr wrap="square">
            <a:spAutoFit/>
          </a:bodyPr>
          <a:lstStyle/>
          <a:p>
            <a:r>
              <a:rPr lang="uk-UA" dirty="0" smtClean="0">
                <a:ea typeface="Times New Roman" panose="02020603050405020304" pitchFamily="18" charset="0"/>
              </a:rPr>
              <a:t>пояснюється </a:t>
            </a:r>
            <a:r>
              <a:rPr lang="uk-UA" dirty="0">
                <a:ea typeface="Times New Roman" panose="02020603050405020304" pitchFamily="18" charset="0"/>
              </a:rPr>
              <a:t>побоюванням втратити статус, </a:t>
            </a:r>
            <a:r>
              <a:rPr lang="uk-UA" spc="10" dirty="0" smtClean="0">
                <a:ea typeface="Times New Roman" panose="02020603050405020304" pitchFamily="18" charset="0"/>
              </a:rPr>
              <a:t>авто</a:t>
            </a:r>
            <a:r>
              <a:rPr lang="uk-UA" dirty="0" smtClean="0">
                <a:ea typeface="Times New Roman" panose="02020603050405020304" pitchFamily="18" charset="0"/>
              </a:rPr>
              <a:t>ритет</a:t>
            </a:r>
            <a:r>
              <a:rPr lang="uk-UA" dirty="0">
                <a:ea typeface="Times New Roman" panose="02020603050405020304" pitchFamily="18" charset="0"/>
              </a:rPr>
              <a:t>, посаду в новій системі. Певною мірою опір – це реакція захисту, </a:t>
            </a:r>
            <a:r>
              <a:rPr lang="uk-UA" dirty="0" smtClean="0">
                <a:ea typeface="Times New Roman" panose="02020603050405020304" pitchFamily="18" charset="0"/>
              </a:rPr>
              <a:t>оскільки </a:t>
            </a:r>
            <a:r>
              <a:rPr lang="uk-UA" dirty="0">
                <a:ea typeface="Times New Roman" panose="02020603050405020304" pitchFamily="18" charset="0"/>
              </a:rPr>
              <a:t>працівник не почувається в небезпеці, якщо зростає</a:t>
            </a:r>
            <a:r>
              <a:rPr lang="uk-UA" spc="-45" dirty="0">
                <a:ea typeface="Times New Roman" panose="02020603050405020304" pitchFamily="18" charset="0"/>
              </a:rPr>
              <a:t> </a:t>
            </a:r>
            <a:r>
              <a:rPr lang="uk-UA" dirty="0">
                <a:ea typeface="Times New Roman" panose="02020603050405020304" pitchFamily="18" charset="0"/>
              </a:rPr>
              <a:t>ризик</a:t>
            </a:r>
            <a:r>
              <a:rPr lang="uk-UA" dirty="0">
                <a:latin typeface="Times New Roman" panose="02020603050405020304" pitchFamily="18" charset="0"/>
                <a:ea typeface="Times New Roman" panose="02020603050405020304" pitchFamily="18" charset="0"/>
              </a:rPr>
              <a:t>.</a:t>
            </a:r>
            <a:endParaRPr lang="ru-RU" dirty="0"/>
          </a:p>
        </p:txBody>
      </p:sp>
      <p:sp>
        <p:nvSpPr>
          <p:cNvPr id="6" name="Заголовок 1"/>
          <p:cNvSpPr txBox="1">
            <a:spLocks/>
          </p:cNvSpPr>
          <p:nvPr/>
        </p:nvSpPr>
        <p:spPr>
          <a:xfrm>
            <a:off x="1238800" y="1739810"/>
            <a:ext cx="10178322" cy="54489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a:lstStyle>
          <a:p>
            <a:r>
              <a:rPr lang="uk-UA" sz="3200" dirty="0" smtClean="0"/>
              <a:t>Індивідуальний опір змінам</a:t>
            </a:r>
            <a:endParaRPr lang="ru-RU" sz="3200" dirty="0"/>
          </a:p>
        </p:txBody>
      </p:sp>
      <p:sp>
        <p:nvSpPr>
          <p:cNvPr id="7" name="Объект 2"/>
          <p:cNvSpPr txBox="1">
            <a:spLocks/>
          </p:cNvSpPr>
          <p:nvPr/>
        </p:nvSpPr>
        <p:spPr>
          <a:xfrm>
            <a:off x="1251678" y="3339115"/>
            <a:ext cx="10178322" cy="2540477"/>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marL="0" indent="0">
              <a:buNone/>
            </a:pPr>
            <a:r>
              <a:rPr lang="uk-UA" sz="1800" dirty="0" smtClean="0">
                <a:solidFill>
                  <a:schemeClr val="tx1"/>
                </a:solidFill>
              </a:rPr>
              <a:t>Він буде вищими за таких умов:</a:t>
            </a:r>
            <a:endParaRPr lang="ru-RU" sz="1800" dirty="0" smtClean="0">
              <a:solidFill>
                <a:schemeClr val="tx1"/>
              </a:solidFill>
            </a:endParaRPr>
          </a:p>
          <a:p>
            <a:r>
              <a:rPr lang="uk-UA" sz="1800" dirty="0" smtClean="0">
                <a:solidFill>
                  <a:schemeClr val="tx1"/>
                </a:solidFill>
              </a:rPr>
              <a:t>Чим більша різниця в оцінках відповідності посади та авторитету тієї чи іншої особи до чи після змін;</a:t>
            </a:r>
            <a:endParaRPr lang="ru-RU" sz="1800" dirty="0" smtClean="0">
              <a:solidFill>
                <a:schemeClr val="tx1"/>
              </a:solidFill>
            </a:endParaRPr>
          </a:p>
          <a:p>
            <a:r>
              <a:rPr lang="uk-UA" sz="1800" dirty="0" smtClean="0">
                <a:solidFill>
                  <a:schemeClr val="tx1"/>
                </a:solidFill>
              </a:rPr>
              <a:t>Чим вищу посаду займає працівник організації;</a:t>
            </a:r>
            <a:endParaRPr lang="ru-RU" sz="1800" dirty="0" smtClean="0">
              <a:solidFill>
                <a:schemeClr val="tx1"/>
              </a:solidFill>
            </a:endParaRPr>
          </a:p>
          <a:p>
            <a:r>
              <a:rPr lang="uk-UA" sz="1800" dirty="0" smtClean="0">
                <a:solidFill>
                  <a:schemeClr val="tx1"/>
                </a:solidFill>
              </a:rPr>
              <a:t>Чим нижчий рівень освіти у працівника;</a:t>
            </a:r>
            <a:endParaRPr lang="ru-RU" sz="1800" dirty="0" smtClean="0">
              <a:solidFill>
                <a:schemeClr val="tx1"/>
              </a:solidFill>
            </a:endParaRPr>
          </a:p>
          <a:p>
            <a:r>
              <a:rPr lang="uk-UA" sz="1800" dirty="0" smtClean="0">
                <a:solidFill>
                  <a:schemeClr val="tx1"/>
                </a:solidFill>
              </a:rPr>
              <a:t>Чим нижчий авторитет працівника у колективі</a:t>
            </a:r>
            <a:endParaRPr lang="ru-RU" sz="1800" dirty="0" smtClean="0">
              <a:solidFill>
                <a:schemeClr val="tx1"/>
              </a:solidFill>
            </a:endParaRPr>
          </a:p>
          <a:p>
            <a:endParaRPr lang="ru-RU" dirty="0"/>
          </a:p>
        </p:txBody>
      </p:sp>
      <p:pic>
        <p:nvPicPr>
          <p:cNvPr id="10242" name="Picture 2" descr="Сопротивление персонала улучшению и контролю их работы"/>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72803" y="4411215"/>
            <a:ext cx="3812268" cy="22726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461123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583530"/>
          </a:xfrm>
        </p:spPr>
        <p:txBody>
          <a:bodyPr>
            <a:normAutofit/>
          </a:bodyPr>
          <a:lstStyle/>
          <a:p>
            <a:r>
              <a:rPr lang="uk-UA" sz="3200" dirty="0"/>
              <a:t>Груповий опір змінам</a:t>
            </a:r>
            <a:endParaRPr lang="ru-RU" sz="3200" dirty="0"/>
          </a:p>
        </p:txBody>
      </p:sp>
      <p:sp>
        <p:nvSpPr>
          <p:cNvPr id="3" name="Объект 2"/>
          <p:cNvSpPr>
            <a:spLocks noGrp="1"/>
          </p:cNvSpPr>
          <p:nvPr>
            <p:ph idx="1"/>
          </p:nvPr>
        </p:nvSpPr>
        <p:spPr>
          <a:xfrm>
            <a:off x="1566928" y="965915"/>
            <a:ext cx="10178322" cy="965916"/>
          </a:xfrm>
        </p:spPr>
        <p:txBody>
          <a:bodyPr/>
          <a:lstStyle/>
          <a:p>
            <a:pPr marL="0" indent="0">
              <a:buNone/>
            </a:pPr>
            <a:r>
              <a:rPr lang="uk-UA" dirty="0"/>
              <a:t>(</a:t>
            </a:r>
            <a:r>
              <a:rPr lang="uk-UA" dirty="0" smtClean="0"/>
              <a:t>небезпечніший </a:t>
            </a:r>
            <a:r>
              <a:rPr lang="uk-UA" dirty="0"/>
              <a:t>за </a:t>
            </a:r>
            <a:r>
              <a:rPr lang="uk-UA" dirty="0" smtClean="0"/>
              <a:t>індивідуальний) </a:t>
            </a:r>
            <a:r>
              <a:rPr lang="uk-UA" dirty="0"/>
              <a:t>залежить від характеру та масштабів, ступеню впливу групи на рішення, що приймаються в організації, порушення групових цінностей та норм.</a:t>
            </a:r>
            <a:endParaRPr lang="ru-RU" dirty="0"/>
          </a:p>
          <a:p>
            <a:endParaRPr lang="ru-RU" dirty="0"/>
          </a:p>
        </p:txBody>
      </p:sp>
      <p:sp>
        <p:nvSpPr>
          <p:cNvPr id="5" name="Прямоугольник 4"/>
          <p:cNvSpPr/>
          <p:nvPr/>
        </p:nvSpPr>
        <p:spPr>
          <a:xfrm>
            <a:off x="948742" y="1738804"/>
            <a:ext cx="10378227" cy="2862322"/>
          </a:xfrm>
          <a:prstGeom prst="rect">
            <a:avLst/>
          </a:prstGeom>
        </p:spPr>
        <p:txBody>
          <a:bodyPr wrap="square">
            <a:spAutoFit/>
          </a:bodyPr>
          <a:lstStyle/>
          <a:p>
            <a:pPr marL="135255" marR="590550" indent="449580" algn="just">
              <a:lnSpc>
                <a:spcPct val="150000"/>
              </a:lnSpc>
              <a:spcAft>
                <a:spcPts val="0"/>
              </a:spcAft>
            </a:pPr>
            <a:r>
              <a:rPr lang="uk-UA" sz="2000" dirty="0" smtClean="0">
                <a:ea typeface="Times New Roman" panose="02020603050405020304" pitchFamily="18" charset="0"/>
                <a:cs typeface="Times New Roman" panose="02020603050405020304" pitchFamily="18" charset="0"/>
              </a:rPr>
              <a:t>Виникає </a:t>
            </a:r>
            <a:r>
              <a:rPr lang="uk-UA" sz="2000" dirty="0">
                <a:ea typeface="Times New Roman" panose="02020603050405020304" pitchFamily="18" charset="0"/>
                <a:cs typeface="Times New Roman" panose="02020603050405020304" pitchFamily="18" charset="0"/>
              </a:rPr>
              <a:t>з сукупності переконань членів групи. </a:t>
            </a:r>
            <a:endParaRPr lang="uk-UA" sz="2000" dirty="0" smtClean="0">
              <a:ea typeface="Times New Roman" panose="02020603050405020304" pitchFamily="18" charset="0"/>
              <a:cs typeface="Times New Roman" panose="02020603050405020304" pitchFamily="18" charset="0"/>
            </a:endParaRPr>
          </a:p>
          <a:p>
            <a:pPr marL="135255" marR="590550" indent="449580" algn="just">
              <a:lnSpc>
                <a:spcPct val="150000"/>
              </a:lnSpc>
              <a:spcAft>
                <a:spcPts val="0"/>
              </a:spcAft>
            </a:pPr>
            <a:r>
              <a:rPr lang="uk-UA" sz="2000" dirty="0" smtClean="0">
                <a:ea typeface="Times New Roman" panose="02020603050405020304" pitchFamily="18" charset="0"/>
                <a:cs typeface="Times New Roman" panose="02020603050405020304" pitchFamily="18" charset="0"/>
              </a:rPr>
              <a:t>До основних </a:t>
            </a:r>
            <a:r>
              <a:rPr lang="uk-UA" sz="2000" dirty="0">
                <a:ea typeface="Times New Roman" panose="02020603050405020304" pitchFamily="18" charset="0"/>
                <a:cs typeface="Times New Roman" panose="02020603050405020304" pitchFamily="18" charset="0"/>
              </a:rPr>
              <a:t>особливостей групи працівників відносяться:</a:t>
            </a:r>
            <a:endParaRPr lang="ru-RU" sz="2000" dirty="0">
              <a:ea typeface="Calibri" panose="020F0502020204030204" pitchFamily="34" charset="0"/>
              <a:cs typeface="Times New Roman" panose="02020603050405020304" pitchFamily="18" charset="0"/>
            </a:endParaRPr>
          </a:p>
          <a:p>
            <a:pPr marL="742950" lvl="1" indent="-285750">
              <a:lnSpc>
                <a:spcPct val="150000"/>
              </a:lnSpc>
              <a:spcAft>
                <a:spcPts val="0"/>
              </a:spcAft>
              <a:buSzPts val="1400"/>
              <a:buFont typeface="Times New Roman" panose="02020603050405020304" pitchFamily="18" charset="0"/>
              <a:buChar char="‒"/>
              <a:tabLst>
                <a:tab pos="901700" algn="l"/>
                <a:tab pos="902335" algn="l"/>
              </a:tabLst>
            </a:pPr>
            <a:r>
              <a:rPr lang="uk-UA" sz="2000" spc="15" dirty="0">
                <a:ea typeface="Times New Roman" panose="02020603050405020304" pitchFamily="18" charset="0"/>
                <a:cs typeface="Times New Roman" panose="02020603050405020304" pitchFamily="18" charset="0"/>
              </a:rPr>
              <a:t>погляди, схожі поведінкові</a:t>
            </a:r>
            <a:r>
              <a:rPr lang="uk-UA" sz="2000" spc="95" dirty="0">
                <a:ea typeface="Times New Roman" panose="02020603050405020304" pitchFamily="18" charset="0"/>
                <a:cs typeface="Times New Roman" panose="02020603050405020304" pitchFamily="18" charset="0"/>
              </a:rPr>
              <a:t> </a:t>
            </a:r>
            <a:r>
              <a:rPr lang="uk-UA" sz="2000" spc="15" dirty="0">
                <a:ea typeface="Times New Roman" panose="02020603050405020304" pitchFamily="18" charset="0"/>
                <a:cs typeface="Times New Roman" panose="02020603050405020304" pitchFamily="18" charset="0"/>
              </a:rPr>
              <a:t>норми;</a:t>
            </a:r>
            <a:endParaRPr lang="ru-RU" sz="2000" dirty="0">
              <a:ea typeface="Times New Roman" panose="02020603050405020304" pitchFamily="18" charset="0"/>
              <a:cs typeface="Times New Roman" panose="02020603050405020304" pitchFamily="18" charset="0"/>
            </a:endParaRPr>
          </a:p>
          <a:p>
            <a:pPr marL="742950" lvl="1" indent="-285750">
              <a:lnSpc>
                <a:spcPct val="150000"/>
              </a:lnSpc>
              <a:spcAft>
                <a:spcPts val="0"/>
              </a:spcAft>
              <a:buSzPts val="1400"/>
              <a:buFont typeface="Times New Roman" panose="02020603050405020304" pitchFamily="18" charset="0"/>
              <a:buChar char="‒"/>
              <a:tabLst>
                <a:tab pos="854075" algn="l"/>
                <a:tab pos="854710" algn="l"/>
              </a:tabLst>
            </a:pPr>
            <a:r>
              <a:rPr lang="uk-UA" sz="2000" spc="15" dirty="0">
                <a:ea typeface="Times New Roman" panose="02020603050405020304" pitchFamily="18" charset="0"/>
                <a:cs typeface="Times New Roman" panose="02020603050405020304" pitchFamily="18" charset="0"/>
              </a:rPr>
              <a:t>схоже відношення </a:t>
            </a:r>
            <a:r>
              <a:rPr lang="uk-UA" sz="2000" spc="10" dirty="0">
                <a:ea typeface="Times New Roman" panose="02020603050405020304" pitchFamily="18" charset="0"/>
                <a:cs typeface="Times New Roman" panose="02020603050405020304" pitchFamily="18" charset="0"/>
              </a:rPr>
              <a:t>до</a:t>
            </a:r>
            <a:r>
              <a:rPr lang="uk-UA" sz="2000" spc="110" dirty="0">
                <a:ea typeface="Times New Roman" panose="02020603050405020304" pitchFamily="18" charset="0"/>
                <a:cs typeface="Times New Roman" panose="02020603050405020304" pitchFamily="18" charset="0"/>
              </a:rPr>
              <a:t> </a:t>
            </a:r>
            <a:r>
              <a:rPr lang="uk-UA" sz="2000" spc="15" dirty="0">
                <a:ea typeface="Times New Roman" panose="02020603050405020304" pitchFamily="18" charset="0"/>
                <a:cs typeface="Times New Roman" panose="02020603050405020304" pitchFamily="18" charset="0"/>
              </a:rPr>
              <a:t>інформації;</a:t>
            </a:r>
            <a:endParaRPr lang="ru-RU" sz="2000" dirty="0">
              <a:ea typeface="Times New Roman" panose="02020603050405020304" pitchFamily="18" charset="0"/>
              <a:cs typeface="Times New Roman" panose="02020603050405020304" pitchFamily="18" charset="0"/>
            </a:endParaRPr>
          </a:p>
          <a:p>
            <a:pPr marL="742950" lvl="1" indent="-285750">
              <a:lnSpc>
                <a:spcPct val="150000"/>
              </a:lnSpc>
              <a:spcAft>
                <a:spcPts val="0"/>
              </a:spcAft>
              <a:buSzPts val="1400"/>
              <a:buFont typeface="Times New Roman" panose="02020603050405020304" pitchFamily="18" charset="0"/>
              <a:buChar char="‒"/>
              <a:tabLst>
                <a:tab pos="854075" algn="l"/>
                <a:tab pos="854710" algn="l"/>
              </a:tabLst>
            </a:pPr>
            <a:r>
              <a:rPr lang="uk-UA" sz="2000" spc="15" dirty="0">
                <a:ea typeface="Times New Roman" panose="02020603050405020304" pitchFamily="18" charset="0"/>
                <a:cs typeface="Times New Roman" panose="02020603050405020304" pitchFamily="18" charset="0"/>
              </a:rPr>
              <a:t>визначення</a:t>
            </a:r>
            <a:r>
              <a:rPr lang="uk-UA" sz="2000" spc="150" dirty="0">
                <a:ea typeface="Times New Roman" panose="02020603050405020304" pitchFamily="18" charset="0"/>
                <a:cs typeface="Times New Roman" panose="02020603050405020304" pitchFamily="18" charset="0"/>
              </a:rPr>
              <a:t> </a:t>
            </a:r>
            <a:r>
              <a:rPr lang="uk-UA" sz="2000" spc="15" dirty="0">
                <a:ea typeface="Times New Roman" panose="02020603050405020304" pitchFamily="18" charset="0"/>
                <a:cs typeface="Times New Roman" panose="02020603050405020304" pitchFamily="18" charset="0"/>
              </a:rPr>
              <a:t>того,</a:t>
            </a:r>
            <a:r>
              <a:rPr lang="uk-UA" sz="2000" spc="150" dirty="0">
                <a:ea typeface="Times New Roman" panose="02020603050405020304" pitchFamily="18" charset="0"/>
                <a:cs typeface="Times New Roman" panose="02020603050405020304" pitchFamily="18" charset="0"/>
              </a:rPr>
              <a:t> </a:t>
            </a:r>
            <a:r>
              <a:rPr lang="uk-UA" sz="2000" spc="10" dirty="0">
                <a:ea typeface="Times New Roman" panose="02020603050405020304" pitchFamily="18" charset="0"/>
                <a:cs typeface="Times New Roman" panose="02020603050405020304" pitchFamily="18" charset="0"/>
              </a:rPr>
              <a:t>яка</a:t>
            </a:r>
            <a:r>
              <a:rPr lang="uk-UA" sz="2000" spc="150" dirty="0">
                <a:ea typeface="Times New Roman" panose="02020603050405020304" pitchFamily="18" charset="0"/>
                <a:cs typeface="Times New Roman" panose="02020603050405020304" pitchFamily="18" charset="0"/>
              </a:rPr>
              <a:t> </a:t>
            </a:r>
            <a:r>
              <a:rPr lang="uk-UA" sz="2000" spc="15" dirty="0">
                <a:ea typeface="Times New Roman" panose="02020603050405020304" pitchFamily="18" charset="0"/>
                <a:cs typeface="Times New Roman" panose="02020603050405020304" pitchFamily="18" charset="0"/>
              </a:rPr>
              <a:t>поведінка</a:t>
            </a:r>
            <a:r>
              <a:rPr lang="uk-UA" sz="2000" spc="155" dirty="0">
                <a:ea typeface="Times New Roman" panose="02020603050405020304" pitchFamily="18" charset="0"/>
                <a:cs typeface="Times New Roman" panose="02020603050405020304" pitchFamily="18" charset="0"/>
              </a:rPr>
              <a:t> </a:t>
            </a:r>
            <a:r>
              <a:rPr lang="uk-UA" sz="2000" spc="15" dirty="0">
                <a:ea typeface="Times New Roman" panose="02020603050405020304" pitchFamily="18" charset="0"/>
                <a:cs typeface="Times New Roman" panose="02020603050405020304" pitchFamily="18" charset="0"/>
              </a:rPr>
              <a:t>приносить</a:t>
            </a:r>
            <a:r>
              <a:rPr lang="uk-UA" sz="2000" spc="140" dirty="0">
                <a:ea typeface="Times New Roman" panose="02020603050405020304" pitchFamily="18" charset="0"/>
                <a:cs typeface="Times New Roman" panose="02020603050405020304" pitchFamily="18" charset="0"/>
              </a:rPr>
              <a:t> </a:t>
            </a:r>
            <a:r>
              <a:rPr lang="uk-UA" sz="2000" spc="15" dirty="0">
                <a:ea typeface="Times New Roman" panose="02020603050405020304" pitchFamily="18" charset="0"/>
                <a:cs typeface="Times New Roman" panose="02020603050405020304" pitchFamily="18" charset="0"/>
              </a:rPr>
              <a:t>бажані</a:t>
            </a:r>
            <a:r>
              <a:rPr lang="uk-UA" sz="2000" spc="155" dirty="0">
                <a:ea typeface="Times New Roman" panose="02020603050405020304" pitchFamily="18" charset="0"/>
                <a:cs typeface="Times New Roman" panose="02020603050405020304" pitchFamily="18" charset="0"/>
              </a:rPr>
              <a:t> </a:t>
            </a:r>
            <a:r>
              <a:rPr lang="uk-UA" sz="2000" spc="15" dirty="0">
                <a:ea typeface="Times New Roman" panose="02020603050405020304" pitchFamily="18" charset="0"/>
                <a:cs typeface="Times New Roman" panose="02020603050405020304" pitchFamily="18" charset="0"/>
              </a:rPr>
              <a:t>результати,</a:t>
            </a:r>
            <a:r>
              <a:rPr lang="uk-UA" sz="2000" spc="150" dirty="0">
                <a:ea typeface="Times New Roman" panose="02020603050405020304" pitchFamily="18" charset="0"/>
                <a:cs typeface="Times New Roman" panose="02020603050405020304" pitchFamily="18" charset="0"/>
              </a:rPr>
              <a:t> </a:t>
            </a:r>
            <a:r>
              <a:rPr lang="uk-UA" sz="2000" dirty="0">
                <a:ea typeface="Times New Roman" panose="02020603050405020304" pitchFamily="18" charset="0"/>
                <a:cs typeface="Times New Roman" panose="02020603050405020304" pitchFamily="18" charset="0"/>
              </a:rPr>
              <a:t>а</a:t>
            </a:r>
            <a:r>
              <a:rPr lang="uk-UA" sz="2000" spc="150" dirty="0">
                <a:ea typeface="Times New Roman" panose="02020603050405020304" pitchFamily="18" charset="0"/>
                <a:cs typeface="Times New Roman" panose="02020603050405020304" pitchFamily="18" charset="0"/>
              </a:rPr>
              <a:t> </a:t>
            </a:r>
            <a:r>
              <a:rPr lang="uk-UA" sz="2000" spc="45" dirty="0" smtClean="0">
                <a:ea typeface="Times New Roman" panose="02020603050405020304" pitchFamily="18" charset="0"/>
                <a:cs typeface="Times New Roman" panose="02020603050405020304" pitchFamily="18" charset="0"/>
              </a:rPr>
              <a:t>яка </a:t>
            </a:r>
            <a:r>
              <a:rPr lang="uk-UA" sz="2000" dirty="0" smtClean="0">
                <a:ea typeface="Times New Roman" panose="02020603050405020304" pitchFamily="18" charset="0"/>
                <a:cs typeface="Times New Roman" panose="02020603050405020304" pitchFamily="18" charset="0"/>
              </a:rPr>
              <a:t>– ні;</a:t>
            </a:r>
            <a:endParaRPr lang="ru-RU" sz="2000" dirty="0" smtClean="0">
              <a:ea typeface="Times New Roman" panose="02020603050405020304" pitchFamily="18" charset="0"/>
              <a:cs typeface="Times New Roman" panose="02020603050405020304" pitchFamily="18" charset="0"/>
            </a:endParaRPr>
          </a:p>
          <a:p>
            <a:pPr marL="742950" lvl="1" indent="-285750">
              <a:lnSpc>
                <a:spcPct val="150000"/>
              </a:lnSpc>
              <a:spcAft>
                <a:spcPts val="0"/>
              </a:spcAft>
              <a:buSzPts val="1400"/>
              <a:buFont typeface="Times New Roman" panose="02020603050405020304" pitchFamily="18" charset="0"/>
              <a:buChar char="‒"/>
              <a:tabLst>
                <a:tab pos="854075" algn="l"/>
                <a:tab pos="854710" algn="l"/>
              </a:tabLst>
            </a:pPr>
            <a:r>
              <a:rPr lang="uk-UA" sz="2000" spc="15" dirty="0" smtClean="0">
                <a:ea typeface="Times New Roman" panose="02020603050405020304" pitchFamily="18" charset="0"/>
                <a:cs typeface="Times New Roman" panose="02020603050405020304" pitchFamily="18" charset="0"/>
              </a:rPr>
              <a:t>лояльність </a:t>
            </a:r>
            <a:r>
              <a:rPr lang="uk-UA" sz="2000" dirty="0">
                <a:ea typeface="Times New Roman" panose="02020603050405020304" pitchFamily="18" charset="0"/>
                <a:cs typeface="Times New Roman" panose="02020603050405020304" pitchFamily="18" charset="0"/>
              </a:rPr>
              <a:t>до </a:t>
            </a:r>
            <a:r>
              <a:rPr lang="uk-UA" sz="2000" spc="15" dirty="0">
                <a:ea typeface="Times New Roman" panose="02020603050405020304" pitchFamily="18" charset="0"/>
                <a:cs typeface="Times New Roman" panose="02020603050405020304" pitchFamily="18" charset="0"/>
              </a:rPr>
              <a:t>культури членів групи, </a:t>
            </a:r>
            <a:r>
              <a:rPr lang="uk-UA" sz="2000" spc="10" dirty="0">
                <a:ea typeface="Times New Roman" panose="02020603050405020304" pitchFamily="18" charset="0"/>
                <a:cs typeface="Times New Roman" panose="02020603050405020304" pitchFamily="18" charset="0"/>
              </a:rPr>
              <a:t>її</a:t>
            </a:r>
            <a:r>
              <a:rPr lang="uk-UA" sz="2000" spc="255" dirty="0">
                <a:ea typeface="Times New Roman" panose="02020603050405020304" pitchFamily="18" charset="0"/>
                <a:cs typeface="Times New Roman" panose="02020603050405020304" pitchFamily="18" charset="0"/>
              </a:rPr>
              <a:t> </a:t>
            </a:r>
            <a:r>
              <a:rPr lang="uk-UA" sz="2000" spc="15" dirty="0">
                <a:ea typeface="Times New Roman" panose="02020603050405020304" pitchFamily="18" charset="0"/>
                <a:cs typeface="Times New Roman" panose="02020603050405020304" pitchFamily="18" charset="0"/>
              </a:rPr>
              <a:t>захист.</a:t>
            </a:r>
            <a:endParaRPr lang="ru-RU" sz="2000" dirty="0">
              <a:effectLst/>
              <a:ea typeface="Times New Roman" panose="02020603050405020304" pitchFamily="18" charset="0"/>
              <a:cs typeface="Times New Roman" panose="02020603050405020304" pitchFamily="18" charset="0"/>
            </a:endParaRPr>
          </a:p>
        </p:txBody>
      </p:sp>
      <p:sp>
        <p:nvSpPr>
          <p:cNvPr id="6" name="Прямоугольник 5"/>
          <p:cNvSpPr/>
          <p:nvPr/>
        </p:nvSpPr>
        <p:spPr>
          <a:xfrm>
            <a:off x="3047717" y="5103557"/>
            <a:ext cx="8697533" cy="1277786"/>
          </a:xfrm>
          <a:prstGeom prst="rect">
            <a:avLst/>
          </a:prstGeom>
        </p:spPr>
        <p:txBody>
          <a:bodyPr wrap="square">
            <a:spAutoFit/>
          </a:bodyPr>
          <a:lstStyle/>
          <a:p>
            <a:pPr marL="83185">
              <a:lnSpc>
                <a:spcPct val="107000"/>
              </a:lnSpc>
              <a:spcBef>
                <a:spcPts val="10"/>
              </a:spcBef>
              <a:spcAft>
                <a:spcPts val="0"/>
              </a:spcAft>
            </a:pPr>
            <a:r>
              <a:rPr lang="uk-UA" dirty="0">
                <a:ea typeface="Times New Roman" panose="02020603050405020304" pitchFamily="18" charset="0"/>
                <a:cs typeface="Times New Roman" panose="02020603050405020304" pitchFamily="18" charset="0"/>
              </a:rPr>
              <a:t>Групи є центрами влади, вони прагнуть до її накопичення і </a:t>
            </a:r>
            <a:r>
              <a:rPr lang="uk-UA" dirty="0" smtClean="0">
                <a:ea typeface="Times New Roman" panose="02020603050405020304" pitchFamily="18" charset="0"/>
                <a:cs typeface="Times New Roman" panose="02020603050405020304" pitchFamily="18" charset="0"/>
              </a:rPr>
              <a:t>захисту</a:t>
            </a:r>
            <a:r>
              <a:rPr lang="ru-RU" dirty="0" smtClean="0">
                <a:ea typeface="Times New Roman" panose="02020603050405020304" pitchFamily="18" charset="0"/>
                <a:cs typeface="Times New Roman" panose="02020603050405020304" pitchFamily="18" charset="0"/>
              </a:rPr>
              <a:t> </a:t>
            </a:r>
            <a:r>
              <a:rPr lang="uk-UA" spc="15" dirty="0" smtClean="0">
                <a:ea typeface="Times New Roman" panose="02020603050405020304" pitchFamily="18" charset="0"/>
              </a:rPr>
              <a:t>своєї </a:t>
            </a:r>
            <a:r>
              <a:rPr lang="uk-UA" spc="15" dirty="0">
                <a:ea typeface="Times New Roman" panose="02020603050405020304" pitchFamily="18" charset="0"/>
              </a:rPr>
              <a:t>позиції. </a:t>
            </a:r>
            <a:endParaRPr lang="uk-UA" spc="15" dirty="0" smtClean="0">
              <a:ea typeface="Times New Roman" panose="02020603050405020304" pitchFamily="18" charset="0"/>
            </a:endParaRPr>
          </a:p>
          <a:p>
            <a:pPr marL="83185">
              <a:lnSpc>
                <a:spcPct val="107000"/>
              </a:lnSpc>
              <a:spcBef>
                <a:spcPts val="10"/>
              </a:spcBef>
              <a:spcAft>
                <a:spcPts val="0"/>
              </a:spcAft>
            </a:pPr>
            <a:r>
              <a:rPr lang="uk-UA" dirty="0" smtClean="0">
                <a:ea typeface="Times New Roman" panose="02020603050405020304" pitchFamily="18" charset="0"/>
              </a:rPr>
              <a:t>З </a:t>
            </a:r>
            <a:r>
              <a:rPr lang="uk-UA" spc="15" dirty="0">
                <a:ea typeface="Times New Roman" panose="02020603050405020304" pitchFamily="18" charset="0"/>
              </a:rPr>
              <a:t>урахуванням цього, </a:t>
            </a:r>
            <a:r>
              <a:rPr lang="uk-UA" spc="10" dirty="0">
                <a:ea typeface="Times New Roman" panose="02020603050405020304" pitchFamily="18" charset="0"/>
              </a:rPr>
              <a:t>коли </a:t>
            </a:r>
            <a:r>
              <a:rPr lang="uk-UA" spc="15" dirty="0">
                <a:ea typeface="Times New Roman" panose="02020603050405020304" pitchFamily="18" charset="0"/>
              </a:rPr>
              <a:t>відбувається загроза </a:t>
            </a:r>
            <a:r>
              <a:rPr lang="uk-UA" spc="10" dirty="0">
                <a:ea typeface="Times New Roman" panose="02020603050405020304" pitchFamily="18" charset="0"/>
              </a:rPr>
              <a:t>владі групи, </a:t>
            </a:r>
            <a:r>
              <a:rPr lang="uk-UA" spc="15" dirty="0">
                <a:ea typeface="Times New Roman" panose="02020603050405020304" pitchFamily="18" charset="0"/>
              </a:rPr>
              <a:t>порушуються </a:t>
            </a:r>
            <a:r>
              <a:rPr lang="uk-UA" spc="10" dirty="0">
                <a:ea typeface="Times New Roman" panose="02020603050405020304" pitchFamily="18" charset="0"/>
              </a:rPr>
              <a:t>її </a:t>
            </a:r>
            <a:r>
              <a:rPr lang="uk-UA" spc="15" dirty="0">
                <a:ea typeface="Times New Roman" panose="02020603050405020304" pitchFamily="18" charset="0"/>
              </a:rPr>
              <a:t>норми, стає недоречною інформація </a:t>
            </a:r>
            <a:r>
              <a:rPr lang="uk-UA" dirty="0">
                <a:ea typeface="Times New Roman" panose="02020603050405020304" pitchFamily="18" charset="0"/>
              </a:rPr>
              <a:t>або </a:t>
            </a:r>
            <a:r>
              <a:rPr lang="uk-UA" spc="15" dirty="0">
                <a:ea typeface="Times New Roman" panose="02020603050405020304" pitchFamily="18" charset="0"/>
              </a:rPr>
              <a:t>зачіпається </a:t>
            </a:r>
            <a:r>
              <a:rPr lang="uk-UA" spc="30" dirty="0" smtClean="0">
                <a:ea typeface="Times New Roman" panose="02020603050405020304" pitchFamily="18" charset="0"/>
              </a:rPr>
              <a:t>світо</a:t>
            </a:r>
            <a:r>
              <a:rPr lang="uk-UA" spc="15" dirty="0" smtClean="0">
                <a:ea typeface="Times New Roman" panose="02020603050405020304" pitchFamily="18" charset="0"/>
              </a:rPr>
              <a:t>гляд </a:t>
            </a:r>
            <a:r>
              <a:rPr lang="uk-UA" spc="10" dirty="0">
                <a:ea typeface="Times New Roman" panose="02020603050405020304" pitchFamily="18" charset="0"/>
              </a:rPr>
              <a:t>групи </a:t>
            </a:r>
            <a:r>
              <a:rPr lang="uk-UA" dirty="0">
                <a:ea typeface="Times New Roman" panose="02020603050405020304" pitchFamily="18" charset="0"/>
              </a:rPr>
              <a:t>– у </a:t>
            </a:r>
            <a:r>
              <a:rPr lang="uk-UA" spc="15" dirty="0">
                <a:ea typeface="Times New Roman" panose="02020603050405020304" pitchFamily="18" charset="0"/>
              </a:rPr>
              <a:t>всіх </a:t>
            </a:r>
            <a:r>
              <a:rPr lang="uk-UA" spc="10" dirty="0">
                <a:ea typeface="Times New Roman" panose="02020603050405020304" pitchFamily="18" charset="0"/>
              </a:rPr>
              <a:t>цих </a:t>
            </a:r>
            <a:r>
              <a:rPr lang="uk-UA" spc="15" dirty="0">
                <a:ea typeface="Times New Roman" panose="02020603050405020304" pitchFamily="18" charset="0"/>
              </a:rPr>
              <a:t>випадках відбуватиметься опір</a:t>
            </a:r>
            <a:r>
              <a:rPr lang="uk-UA" spc="375" dirty="0">
                <a:ea typeface="Times New Roman" panose="02020603050405020304" pitchFamily="18" charset="0"/>
              </a:rPr>
              <a:t> </a:t>
            </a:r>
            <a:r>
              <a:rPr lang="uk-UA" spc="10" dirty="0">
                <a:ea typeface="Times New Roman" panose="02020603050405020304" pitchFamily="18" charset="0"/>
              </a:rPr>
              <a:t>групи.</a:t>
            </a:r>
            <a:endParaRPr lang="ru-RU" dirty="0"/>
          </a:p>
        </p:txBody>
      </p:sp>
    </p:spTree>
    <p:extLst>
      <p:ext uri="{BB962C8B-B14F-4D97-AF65-F5344CB8AC3E}">
        <p14:creationId xmlns:p14="http://schemas.microsoft.com/office/powerpoint/2010/main" val="1796611330"/>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583530"/>
          </a:xfrm>
        </p:spPr>
        <p:txBody>
          <a:bodyPr>
            <a:normAutofit/>
          </a:bodyPr>
          <a:lstStyle/>
          <a:p>
            <a:r>
              <a:rPr lang="uk-UA" sz="3200" dirty="0" smtClean="0"/>
              <a:t>опір системи</a:t>
            </a:r>
            <a:endParaRPr lang="ru-RU" sz="3200" dirty="0"/>
          </a:p>
        </p:txBody>
      </p:sp>
      <p:sp>
        <p:nvSpPr>
          <p:cNvPr id="3" name="Объект 2"/>
          <p:cNvSpPr>
            <a:spLocks noGrp="1"/>
          </p:cNvSpPr>
          <p:nvPr>
            <p:ph idx="1"/>
          </p:nvPr>
        </p:nvSpPr>
        <p:spPr>
          <a:xfrm>
            <a:off x="6340839" y="4217253"/>
            <a:ext cx="4466683" cy="1655319"/>
          </a:xfrm>
        </p:spPr>
        <p:txBody>
          <a:bodyPr/>
          <a:lstStyle/>
          <a:p>
            <a:pPr marL="0" indent="0">
              <a:buNone/>
            </a:pPr>
            <a:r>
              <a:rPr lang="uk-UA" sz="1800" dirty="0" smtClean="0">
                <a:solidFill>
                  <a:schemeClr val="tx1"/>
                </a:solidFill>
              </a:rPr>
              <a:t>Організаційний </a:t>
            </a:r>
            <a:r>
              <a:rPr lang="uk-UA" sz="1800" dirty="0">
                <a:solidFill>
                  <a:schemeClr val="tx1"/>
                </a:solidFill>
              </a:rPr>
              <a:t>опір має </a:t>
            </a:r>
            <a:r>
              <a:rPr lang="uk-UA" sz="1800" dirty="0" smtClean="0">
                <a:solidFill>
                  <a:schemeClr val="tx1"/>
                </a:solidFill>
              </a:rPr>
              <a:t>3 </a:t>
            </a:r>
            <a:r>
              <a:rPr lang="uk-UA" sz="1800" dirty="0">
                <a:solidFill>
                  <a:schemeClr val="tx1"/>
                </a:solidFill>
              </a:rPr>
              <a:t>різновиди:</a:t>
            </a:r>
            <a:endParaRPr lang="ru-RU" sz="1800" dirty="0">
              <a:solidFill>
                <a:schemeClr val="tx1"/>
              </a:solidFill>
            </a:endParaRPr>
          </a:p>
          <a:p>
            <a:pPr lvl="0"/>
            <a:r>
              <a:rPr lang="uk-UA" sz="1800" dirty="0">
                <a:solidFill>
                  <a:schemeClr val="tx1"/>
                </a:solidFill>
              </a:rPr>
              <a:t>Опір передачі повноважень;</a:t>
            </a:r>
            <a:endParaRPr lang="ru-RU" sz="1800" dirty="0">
              <a:solidFill>
                <a:schemeClr val="tx1"/>
              </a:solidFill>
            </a:endParaRPr>
          </a:p>
          <a:p>
            <a:pPr lvl="0"/>
            <a:r>
              <a:rPr lang="uk-UA" sz="1800" dirty="0">
                <a:solidFill>
                  <a:schemeClr val="tx1"/>
                </a:solidFill>
              </a:rPr>
              <a:t>Інертність організаційної системи;</a:t>
            </a:r>
            <a:endParaRPr lang="ru-RU" sz="1800" dirty="0">
              <a:solidFill>
                <a:schemeClr val="tx1"/>
              </a:solidFill>
            </a:endParaRPr>
          </a:p>
          <a:p>
            <a:pPr lvl="0"/>
            <a:r>
              <a:rPr lang="uk-UA" sz="1800" dirty="0" smtClean="0">
                <a:solidFill>
                  <a:schemeClr val="tx1"/>
                </a:solidFill>
              </a:rPr>
              <a:t>Опір змінам, що нав’язуються ззовні.</a:t>
            </a:r>
            <a:endParaRPr lang="ru-RU" sz="1800" dirty="0" smtClean="0">
              <a:solidFill>
                <a:schemeClr val="tx1"/>
              </a:solidFill>
            </a:endParaRPr>
          </a:p>
          <a:p>
            <a:endParaRPr lang="ru-RU" dirty="0"/>
          </a:p>
        </p:txBody>
      </p:sp>
      <p:sp>
        <p:nvSpPr>
          <p:cNvPr id="4" name="Прямоугольник 3"/>
          <p:cNvSpPr/>
          <p:nvPr/>
        </p:nvSpPr>
        <p:spPr>
          <a:xfrm>
            <a:off x="4580585" y="425628"/>
            <a:ext cx="7061915" cy="1200329"/>
          </a:xfrm>
          <a:prstGeom prst="rect">
            <a:avLst/>
          </a:prstGeom>
        </p:spPr>
        <p:txBody>
          <a:bodyPr wrap="square">
            <a:spAutoFit/>
          </a:bodyPr>
          <a:lstStyle/>
          <a:p>
            <a:r>
              <a:rPr lang="uk-UA" dirty="0">
                <a:ea typeface="Times New Roman" panose="02020603050405020304" pitchFamily="18" charset="0"/>
              </a:rPr>
              <a:t>– це явище, зумовлене </a:t>
            </a:r>
            <a:r>
              <a:rPr lang="uk-UA" dirty="0" smtClean="0">
                <a:ea typeface="Times New Roman" panose="02020603050405020304" pitchFamily="18" charset="0"/>
              </a:rPr>
              <a:t>суперечностями </a:t>
            </a:r>
            <a:r>
              <a:rPr lang="uk-UA" dirty="0">
                <a:ea typeface="Times New Roman" panose="02020603050405020304" pitchFamily="18" charset="0"/>
              </a:rPr>
              <a:t>поточної діяльності та стратегічними заходами. Він пояснюється </a:t>
            </a:r>
            <a:r>
              <a:rPr lang="uk-UA" dirty="0" smtClean="0">
                <a:ea typeface="Times New Roman" panose="02020603050405020304" pitchFamily="18" charset="0"/>
              </a:rPr>
              <a:t>схильністю </a:t>
            </a:r>
            <a:r>
              <a:rPr lang="uk-UA" dirty="0">
                <a:ea typeface="Times New Roman" panose="02020603050405020304" pitchFamily="18" charset="0"/>
              </a:rPr>
              <a:t>системи до встановлення рівноваги, а це легше зробити, повернувшись до знайомого (старого) становища.</a:t>
            </a:r>
            <a:endParaRPr lang="ru-RU" dirty="0"/>
          </a:p>
        </p:txBody>
      </p:sp>
      <p:sp>
        <p:nvSpPr>
          <p:cNvPr id="5" name="Прямоугольник 4"/>
          <p:cNvSpPr/>
          <p:nvPr/>
        </p:nvSpPr>
        <p:spPr>
          <a:xfrm>
            <a:off x="1122609" y="1844662"/>
            <a:ext cx="10191482" cy="1754326"/>
          </a:xfrm>
          <a:prstGeom prst="rect">
            <a:avLst/>
          </a:prstGeom>
        </p:spPr>
        <p:txBody>
          <a:bodyPr wrap="square">
            <a:spAutoFit/>
          </a:bodyPr>
          <a:lstStyle/>
          <a:p>
            <a:pPr marL="135255" marR="597535" indent="449580" algn="just">
              <a:spcAft>
                <a:spcPts val="0"/>
              </a:spcAft>
            </a:pPr>
            <a:r>
              <a:rPr lang="uk-UA" b="1" spc="15" dirty="0">
                <a:ea typeface="Times New Roman" panose="02020603050405020304" pitchFamily="18" charset="0"/>
                <a:cs typeface="Times New Roman" panose="02020603050405020304" pitchFamily="18" charset="0"/>
              </a:rPr>
              <a:t>Опір системи </a:t>
            </a:r>
            <a:r>
              <a:rPr lang="uk-UA" spc="15" dirty="0">
                <a:ea typeface="Times New Roman" panose="02020603050405020304" pitchFamily="18" charset="0"/>
                <a:cs typeface="Times New Roman" panose="02020603050405020304" pitchFamily="18" charset="0"/>
              </a:rPr>
              <a:t>витікає </a:t>
            </a:r>
            <a:r>
              <a:rPr lang="uk-UA" dirty="0">
                <a:ea typeface="Times New Roman" panose="02020603050405020304" pitchFamily="18" charset="0"/>
                <a:cs typeface="Times New Roman" panose="02020603050405020304" pitchFamily="18" charset="0"/>
              </a:rPr>
              <a:t>з </a:t>
            </a:r>
            <a:r>
              <a:rPr lang="uk-UA" spc="15" dirty="0">
                <a:ea typeface="Times New Roman" panose="02020603050405020304" pitchFamily="18" charset="0"/>
                <a:cs typeface="Times New Roman" panose="02020603050405020304" pitchFamily="18" charset="0"/>
              </a:rPr>
              <a:t>некомпетентності </a:t>
            </a:r>
            <a:r>
              <a:rPr lang="uk-UA" spc="20" dirty="0">
                <a:ea typeface="Times New Roman" panose="02020603050405020304" pitchFamily="18" charset="0"/>
                <a:cs typeface="Times New Roman" panose="02020603050405020304" pitchFamily="18" charset="0"/>
              </a:rPr>
              <a:t>організації </a:t>
            </a:r>
            <a:r>
              <a:rPr lang="uk-UA" dirty="0">
                <a:ea typeface="Times New Roman" panose="02020603050405020304" pitchFamily="18" charset="0"/>
                <a:cs typeface="Times New Roman" panose="02020603050405020304" pitchFamily="18" charset="0"/>
              </a:rPr>
              <a:t>і </a:t>
            </a:r>
            <a:r>
              <a:rPr lang="uk-UA" spc="15" dirty="0">
                <a:ea typeface="Times New Roman" panose="02020603050405020304" pitchFamily="18" charset="0"/>
                <a:cs typeface="Times New Roman" panose="02020603050405020304" pitchFamily="18" charset="0"/>
              </a:rPr>
              <a:t>виникає </a:t>
            </a:r>
            <a:r>
              <a:rPr lang="uk-UA" dirty="0">
                <a:ea typeface="Times New Roman" panose="02020603050405020304" pitchFamily="18" charset="0"/>
                <a:cs typeface="Times New Roman" panose="02020603050405020304" pitchFamily="18" charset="0"/>
              </a:rPr>
              <a:t>в </a:t>
            </a:r>
            <a:r>
              <a:rPr lang="uk-UA" spc="15" dirty="0">
                <a:ea typeface="Times New Roman" panose="02020603050405020304" pitchFamily="18" charset="0"/>
                <a:cs typeface="Times New Roman" panose="02020603050405020304" pitchFamily="18" charset="0"/>
              </a:rPr>
              <a:t>тих випадках, </a:t>
            </a:r>
            <a:r>
              <a:rPr lang="uk-UA" spc="10" dirty="0">
                <a:ea typeface="Times New Roman" panose="02020603050405020304" pitchFamily="18" charset="0"/>
                <a:cs typeface="Times New Roman" panose="02020603050405020304" pitchFamily="18" charset="0"/>
              </a:rPr>
              <a:t>коли </a:t>
            </a:r>
            <a:r>
              <a:rPr lang="uk-UA" spc="15" dirty="0">
                <a:ea typeface="Times New Roman" panose="02020603050405020304" pitchFamily="18" charset="0"/>
                <a:cs typeface="Times New Roman" panose="02020603050405020304" pitchFamily="18" charset="0"/>
              </a:rPr>
              <a:t>мають</a:t>
            </a:r>
            <a:r>
              <a:rPr lang="uk-UA" spc="100" dirty="0">
                <a:ea typeface="Times New Roman" panose="02020603050405020304" pitchFamily="18" charset="0"/>
                <a:cs typeface="Times New Roman" panose="02020603050405020304" pitchFamily="18" charset="0"/>
              </a:rPr>
              <a:t> </a:t>
            </a:r>
            <a:r>
              <a:rPr lang="uk-UA" spc="15" dirty="0">
                <a:ea typeface="Times New Roman" panose="02020603050405020304" pitchFamily="18" charset="0"/>
                <a:cs typeface="Times New Roman" panose="02020603050405020304" pitchFamily="18" charset="0"/>
              </a:rPr>
              <a:t>місце:</a:t>
            </a:r>
            <a:endParaRPr lang="ru-RU" dirty="0">
              <a:ea typeface="Calibri" panose="020F0502020204030204" pitchFamily="34" charset="0"/>
              <a:cs typeface="Times New Roman" panose="02020603050405020304" pitchFamily="18" charset="0"/>
            </a:endParaRPr>
          </a:p>
          <a:p>
            <a:pPr marL="342900" marR="592455" lvl="0" indent="-342900" algn="just">
              <a:spcAft>
                <a:spcPts val="0"/>
              </a:spcAft>
              <a:buSzPts val="1400"/>
              <a:buFont typeface="Times New Roman" panose="02020603050405020304" pitchFamily="18" charset="0"/>
              <a:buChar char="‒"/>
              <a:tabLst>
                <a:tab pos="854710" algn="l"/>
              </a:tabLst>
            </a:pPr>
            <a:r>
              <a:rPr lang="uk-UA" spc="15" dirty="0">
                <a:ea typeface="Times New Roman" panose="02020603050405020304" pitchFamily="18" charset="0"/>
                <a:cs typeface="Times New Roman" panose="02020603050405020304" pitchFamily="18" charset="0"/>
              </a:rPr>
              <a:t>розриви між </a:t>
            </a:r>
            <a:r>
              <a:rPr lang="uk-UA" spc="10" dirty="0">
                <a:ea typeface="Times New Roman" panose="02020603050405020304" pitchFamily="18" charset="0"/>
                <a:cs typeface="Times New Roman" panose="02020603050405020304" pitchFamily="18" charset="0"/>
              </a:rPr>
              <a:t>тим, </a:t>
            </a:r>
            <a:r>
              <a:rPr lang="uk-UA" dirty="0">
                <a:ea typeface="Times New Roman" panose="02020603050405020304" pitchFamily="18" charset="0"/>
                <a:cs typeface="Times New Roman" panose="02020603050405020304" pitchFamily="18" charset="0"/>
              </a:rPr>
              <a:t>що є і </a:t>
            </a:r>
            <a:r>
              <a:rPr lang="uk-UA" spc="15" dirty="0">
                <a:ea typeface="Times New Roman" panose="02020603050405020304" pitchFamily="18" charset="0"/>
                <a:cs typeface="Times New Roman" panose="02020603050405020304" pitchFamily="18" charset="0"/>
              </a:rPr>
              <a:t>необхідним </a:t>
            </a:r>
            <a:r>
              <a:rPr lang="uk-UA" spc="10" dirty="0">
                <a:ea typeface="Times New Roman" panose="02020603050405020304" pitchFamily="18" charset="0"/>
                <a:cs typeface="Times New Roman" panose="02020603050405020304" pitchFamily="18" charset="0"/>
              </a:rPr>
              <a:t>для </a:t>
            </a:r>
            <a:r>
              <a:rPr lang="uk-UA" spc="15" dirty="0">
                <a:ea typeface="Times New Roman" panose="02020603050405020304" pitchFamily="18" charset="0"/>
                <a:cs typeface="Times New Roman" panose="02020603050405020304" pitchFamily="18" charset="0"/>
              </a:rPr>
              <a:t>вирішення стратегічних </a:t>
            </a:r>
            <a:r>
              <a:rPr lang="uk-UA" spc="40" dirty="0" smtClean="0">
                <a:ea typeface="Times New Roman" panose="02020603050405020304" pitchFamily="18" charset="0"/>
                <a:cs typeface="Times New Roman" panose="02020603050405020304" pitchFamily="18" charset="0"/>
              </a:rPr>
              <a:t>за</a:t>
            </a:r>
            <a:r>
              <a:rPr lang="uk-UA" spc="15" dirty="0" smtClean="0">
                <a:ea typeface="Times New Roman" panose="02020603050405020304" pitchFamily="18" charset="0"/>
                <a:cs typeface="Times New Roman" panose="02020603050405020304" pitchFamily="18" charset="0"/>
              </a:rPr>
              <a:t>вдань </a:t>
            </a:r>
            <a:r>
              <a:rPr lang="uk-UA" spc="15" dirty="0">
                <a:ea typeface="Times New Roman" panose="02020603050405020304" pitchFamily="18" charset="0"/>
                <a:cs typeface="Times New Roman" panose="02020603050405020304" pitchFamily="18" charset="0"/>
              </a:rPr>
              <a:t>управлінським</a:t>
            </a:r>
            <a:r>
              <a:rPr lang="uk-UA" spc="60" dirty="0">
                <a:ea typeface="Times New Roman" panose="02020603050405020304" pitchFamily="18" charset="0"/>
                <a:cs typeface="Times New Roman" panose="02020603050405020304" pitchFamily="18" charset="0"/>
              </a:rPr>
              <a:t> </a:t>
            </a:r>
            <a:r>
              <a:rPr lang="uk-UA" spc="15" dirty="0">
                <a:ea typeface="Times New Roman" panose="02020603050405020304" pitchFamily="18" charset="0"/>
                <a:cs typeface="Times New Roman" panose="02020603050405020304" pitchFamily="18" charset="0"/>
              </a:rPr>
              <a:t>потенціалом;</a:t>
            </a:r>
            <a:endParaRPr lang="ru-RU" dirty="0">
              <a:ea typeface="Times New Roman" panose="02020603050405020304" pitchFamily="18" charset="0"/>
              <a:cs typeface="Times New Roman" panose="02020603050405020304" pitchFamily="18" charset="0"/>
            </a:endParaRPr>
          </a:p>
          <a:p>
            <a:pPr marL="342900" marR="594995" lvl="0" indent="-342900" algn="just">
              <a:spcAft>
                <a:spcPts val="0"/>
              </a:spcAft>
              <a:buSzPts val="1400"/>
              <a:buFont typeface="Times New Roman" panose="02020603050405020304" pitchFamily="18" charset="0"/>
              <a:buChar char="‒"/>
              <a:tabLst>
                <a:tab pos="854710" algn="l"/>
              </a:tabLst>
            </a:pPr>
            <a:r>
              <a:rPr lang="uk-UA" spc="15" dirty="0">
                <a:ea typeface="Times New Roman" panose="02020603050405020304" pitchFamily="18" charset="0"/>
                <a:cs typeface="Times New Roman" panose="02020603050405020304" pitchFamily="18" charset="0"/>
              </a:rPr>
              <a:t>невідповідність організаційної компетентності рівню </a:t>
            </a:r>
            <a:r>
              <a:rPr lang="uk-UA" spc="20" dirty="0">
                <a:ea typeface="Times New Roman" panose="02020603050405020304" pitchFamily="18" charset="0"/>
                <a:cs typeface="Times New Roman" panose="02020603050405020304" pitchFamily="18" charset="0"/>
              </a:rPr>
              <a:t>агресивності </a:t>
            </a:r>
            <a:r>
              <a:rPr lang="uk-UA" spc="15" dirty="0">
                <a:ea typeface="Times New Roman" panose="02020603050405020304" pitchFamily="18" charset="0"/>
                <a:cs typeface="Times New Roman" panose="02020603050405020304" pitchFamily="18" charset="0"/>
              </a:rPr>
              <a:t>стратегії</a:t>
            </a:r>
            <a:r>
              <a:rPr lang="uk-UA" spc="60" dirty="0">
                <a:ea typeface="Times New Roman" panose="02020603050405020304" pitchFamily="18" charset="0"/>
                <a:cs typeface="Times New Roman" panose="02020603050405020304" pitchFamily="18" charset="0"/>
              </a:rPr>
              <a:t> </a:t>
            </a:r>
            <a:r>
              <a:rPr lang="uk-UA" spc="15" dirty="0">
                <a:ea typeface="Times New Roman" panose="02020603050405020304" pitchFamily="18" charset="0"/>
                <a:cs typeface="Times New Roman" panose="02020603050405020304" pitchFamily="18" charset="0"/>
              </a:rPr>
              <a:t>змін;</a:t>
            </a:r>
            <a:endParaRPr lang="ru-RU" dirty="0">
              <a:ea typeface="Times New Roman" panose="02020603050405020304" pitchFamily="18" charset="0"/>
              <a:cs typeface="Times New Roman" panose="02020603050405020304" pitchFamily="18" charset="0"/>
            </a:endParaRPr>
          </a:p>
          <a:p>
            <a:pPr marL="342900" lvl="0" indent="-342900" algn="just">
              <a:spcAft>
                <a:spcPts val="0"/>
              </a:spcAft>
              <a:buSzPts val="1400"/>
              <a:buFont typeface="Times New Roman" panose="02020603050405020304" pitchFamily="18" charset="0"/>
              <a:buChar char="‒"/>
              <a:tabLst>
                <a:tab pos="854710" algn="l"/>
              </a:tabLst>
            </a:pPr>
            <a:r>
              <a:rPr lang="uk-UA" spc="15" dirty="0">
                <a:ea typeface="Times New Roman" panose="02020603050405020304" pitchFamily="18" charset="0"/>
                <a:cs typeface="Times New Roman" panose="02020603050405020304" pitchFamily="18" charset="0"/>
              </a:rPr>
              <a:t>послідовність </a:t>
            </a:r>
            <a:r>
              <a:rPr lang="uk-UA" spc="10" dirty="0">
                <a:ea typeface="Times New Roman" panose="02020603050405020304" pitchFamily="18" charset="0"/>
                <a:cs typeface="Times New Roman" panose="02020603050405020304" pitchFamily="18" charset="0"/>
              </a:rPr>
              <a:t>дій </a:t>
            </a:r>
            <a:r>
              <a:rPr lang="uk-UA" dirty="0">
                <a:ea typeface="Times New Roman" panose="02020603050405020304" pitchFamily="18" charset="0"/>
                <a:cs typeface="Times New Roman" panose="02020603050405020304" pitchFamily="18" charset="0"/>
              </a:rPr>
              <a:t>в </a:t>
            </a:r>
            <a:r>
              <a:rPr lang="uk-UA" spc="15" dirty="0">
                <a:ea typeface="Times New Roman" panose="02020603050405020304" pitchFamily="18" charset="0"/>
                <a:cs typeface="Times New Roman" panose="02020603050405020304" pitchFamily="18" charset="0"/>
              </a:rPr>
              <a:t>процесі</a:t>
            </a:r>
            <a:r>
              <a:rPr lang="uk-UA" spc="130" dirty="0">
                <a:ea typeface="Times New Roman" panose="02020603050405020304" pitchFamily="18" charset="0"/>
                <a:cs typeface="Times New Roman" panose="02020603050405020304" pitchFamily="18" charset="0"/>
              </a:rPr>
              <a:t> </a:t>
            </a:r>
            <a:r>
              <a:rPr lang="uk-UA" spc="25" dirty="0">
                <a:ea typeface="Times New Roman" panose="02020603050405020304" pitchFamily="18" charset="0"/>
                <a:cs typeface="Times New Roman" panose="02020603050405020304" pitchFamily="18" charset="0"/>
              </a:rPr>
              <a:t>змін.</a:t>
            </a:r>
            <a:endParaRPr lang="ru-RU" dirty="0">
              <a:effectLst/>
              <a:ea typeface="Times New Roman" panose="02020603050405020304" pitchFamily="18" charset="0"/>
              <a:cs typeface="Times New Roman" panose="02020603050405020304" pitchFamily="18" charset="0"/>
            </a:endParaRPr>
          </a:p>
        </p:txBody>
      </p:sp>
      <p:pic>
        <p:nvPicPr>
          <p:cNvPr id="5122" name="Picture 2" descr="http://www.uslife.com.ua/wp-content/uploads/2018/08/soprotivlenie-v-kouching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6493" y="3719991"/>
            <a:ext cx="3952785" cy="2947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812136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25165" y="421022"/>
            <a:ext cx="9714683" cy="570652"/>
          </a:xfrm>
        </p:spPr>
        <p:txBody>
          <a:bodyPr>
            <a:normAutofit fontScale="90000"/>
          </a:bodyPr>
          <a:lstStyle/>
          <a:p>
            <a:r>
              <a:rPr lang="uk-UA" sz="4000" b="1" dirty="0"/>
              <a:t>Форми прояву опору працівників змінам</a:t>
            </a:r>
            <a:endParaRPr lang="ru-RU" sz="4000" dirty="0"/>
          </a:p>
        </p:txBody>
      </p:sp>
      <p:graphicFrame>
        <p:nvGraphicFramePr>
          <p:cNvPr id="4" name="Объект 3"/>
          <p:cNvGraphicFramePr>
            <a:graphicFrameLocks noGrp="1"/>
          </p:cNvGraphicFramePr>
          <p:nvPr>
            <p:ph idx="1"/>
            <p:extLst/>
          </p:nvPr>
        </p:nvGraphicFramePr>
        <p:xfrm>
          <a:off x="1407889" y="1275009"/>
          <a:ext cx="9931959" cy="5180451"/>
        </p:xfrm>
        <a:graphic>
          <a:graphicData uri="http://schemas.openxmlformats.org/drawingml/2006/table">
            <a:tbl>
              <a:tblPr>
                <a:tableStyleId>{5C22544A-7EE6-4342-B048-85BDC9FD1C3A}</a:tableStyleId>
              </a:tblPr>
              <a:tblGrid>
                <a:gridCol w="9931959">
                  <a:extLst>
                    <a:ext uri="{9D8B030D-6E8A-4147-A177-3AD203B41FA5}">
                      <a16:colId xmlns:a16="http://schemas.microsoft.com/office/drawing/2014/main" val="637468078"/>
                    </a:ext>
                  </a:extLst>
                </a:gridCol>
              </a:tblGrid>
              <a:tr h="276375">
                <a:tc>
                  <a:txBody>
                    <a:bodyPr/>
                    <a:lstStyle/>
                    <a:p>
                      <a:pPr algn="just">
                        <a:lnSpc>
                          <a:spcPct val="150000"/>
                        </a:lnSpc>
                        <a:spcBef>
                          <a:spcPts val="1000"/>
                        </a:spcBef>
                        <a:spcAft>
                          <a:spcPts val="0"/>
                        </a:spcAft>
                      </a:pPr>
                      <a:r>
                        <a:rPr lang="uk-UA" sz="1800" dirty="0">
                          <a:effectLst/>
                        </a:rPr>
                        <a:t>Логічні, раціональні заперечення</a:t>
                      </a:r>
                      <a:endParaRPr lang="ru-RU" sz="1800" dirty="0">
                        <a:effectLst/>
                        <a:latin typeface="Times New Roman" panose="02020603050405020304" pitchFamily="18" charset="0"/>
                        <a:ea typeface="Times New Roman" panose="02020603050405020304" pitchFamily="18" charset="0"/>
                      </a:endParaRPr>
                    </a:p>
                  </a:txBody>
                  <a:tcPr marL="52005" marR="52005" marT="0" marB="0">
                    <a:solidFill>
                      <a:srgbClr val="92D050"/>
                    </a:solidFill>
                  </a:tcPr>
                </a:tc>
                <a:extLst>
                  <a:ext uri="{0D108BD9-81ED-4DB2-BD59-A6C34878D82A}">
                    <a16:rowId xmlns:a16="http://schemas.microsoft.com/office/drawing/2014/main" val="776148045"/>
                  </a:ext>
                </a:extLst>
              </a:tr>
              <a:tr h="1105498">
                <a:tc>
                  <a:txBody>
                    <a:bodyPr/>
                    <a:lstStyle/>
                    <a:p>
                      <a:pPr marL="342900" lvl="0" indent="-342900" algn="just">
                        <a:lnSpc>
                          <a:spcPct val="100000"/>
                        </a:lnSpc>
                        <a:spcAft>
                          <a:spcPts val="0"/>
                        </a:spcAft>
                        <a:buFont typeface="Symbol" panose="05050102010706020507" pitchFamily="18" charset="2"/>
                        <a:buChar char=""/>
                        <a:tabLst>
                          <a:tab pos="228600" algn="l"/>
                        </a:tabLst>
                      </a:pPr>
                      <a:r>
                        <a:rPr lang="uk-UA" sz="1800" dirty="0">
                          <a:effectLst/>
                        </a:rPr>
                        <a:t>Час, необхідний для адаптації</a:t>
                      </a:r>
                      <a:endParaRPr lang="ru-RU" sz="1800" dirty="0">
                        <a:effectLst/>
                      </a:endParaRPr>
                    </a:p>
                    <a:p>
                      <a:pPr marL="342900" marR="381000" lvl="0" indent="-342900" algn="just">
                        <a:lnSpc>
                          <a:spcPct val="100000"/>
                        </a:lnSpc>
                        <a:spcAft>
                          <a:spcPts val="0"/>
                        </a:spcAft>
                        <a:buFont typeface="Symbol" panose="05050102010706020507" pitchFamily="18" charset="2"/>
                        <a:buChar char=""/>
                        <a:tabLst>
                          <a:tab pos="228600" algn="l"/>
                        </a:tabLst>
                      </a:pPr>
                      <a:r>
                        <a:rPr lang="uk-UA" sz="1800" dirty="0">
                          <a:effectLst/>
                        </a:rPr>
                        <a:t>Можливість створення небажаних умов, таких як зниження кваліфікації</a:t>
                      </a:r>
                      <a:endParaRPr lang="ru-RU" sz="1800" dirty="0">
                        <a:effectLst/>
                      </a:endParaRPr>
                    </a:p>
                    <a:p>
                      <a:pPr marL="342900" lvl="0" indent="-342900" algn="just">
                        <a:lnSpc>
                          <a:spcPct val="100000"/>
                        </a:lnSpc>
                        <a:spcAft>
                          <a:spcPts val="0"/>
                        </a:spcAft>
                        <a:buFont typeface="Symbol" panose="05050102010706020507" pitchFamily="18" charset="2"/>
                        <a:buChar char=""/>
                        <a:tabLst>
                          <a:tab pos="228600" algn="l"/>
                        </a:tabLst>
                      </a:pPr>
                      <a:r>
                        <a:rPr lang="uk-UA" sz="1800" dirty="0">
                          <a:effectLst/>
                        </a:rPr>
                        <a:t>Економічні витрати змін</a:t>
                      </a:r>
                      <a:endParaRPr lang="ru-RU" sz="1800" dirty="0">
                        <a:effectLst/>
                      </a:endParaRPr>
                    </a:p>
                    <a:p>
                      <a:pPr marL="342900" lvl="0" indent="-342900" algn="just">
                        <a:lnSpc>
                          <a:spcPct val="100000"/>
                        </a:lnSpc>
                        <a:spcAft>
                          <a:spcPts val="0"/>
                        </a:spcAft>
                        <a:buFont typeface="Symbol" panose="05050102010706020507" pitchFamily="18" charset="2"/>
                        <a:buChar char=""/>
                        <a:tabLst>
                          <a:tab pos="228600" algn="l"/>
                        </a:tabLst>
                      </a:pPr>
                      <a:r>
                        <a:rPr lang="uk-UA" sz="1800" dirty="0">
                          <a:effectLst/>
                        </a:rPr>
                        <a:t>Технічна доцільність змін, що викликає сумніви</a:t>
                      </a:r>
                      <a:endParaRPr lang="ru-RU" sz="1800" dirty="0">
                        <a:effectLst/>
                        <a:latin typeface="Times New Roman" panose="02020603050405020304" pitchFamily="18" charset="0"/>
                        <a:ea typeface="Times New Roman" panose="02020603050405020304" pitchFamily="18" charset="0"/>
                      </a:endParaRPr>
                    </a:p>
                  </a:txBody>
                  <a:tcPr marL="52005" marR="52005" marT="0" marB="0">
                    <a:solidFill>
                      <a:schemeClr val="accent4">
                        <a:lumMod val="20000"/>
                        <a:lumOff val="80000"/>
                      </a:schemeClr>
                    </a:solidFill>
                  </a:tcPr>
                </a:tc>
                <a:extLst>
                  <a:ext uri="{0D108BD9-81ED-4DB2-BD59-A6C34878D82A}">
                    <a16:rowId xmlns:a16="http://schemas.microsoft.com/office/drawing/2014/main" val="603900467"/>
                  </a:ext>
                </a:extLst>
              </a:tr>
              <a:tr h="276375">
                <a:tc>
                  <a:txBody>
                    <a:bodyPr/>
                    <a:lstStyle/>
                    <a:p>
                      <a:pPr algn="just">
                        <a:lnSpc>
                          <a:spcPct val="150000"/>
                        </a:lnSpc>
                        <a:spcBef>
                          <a:spcPts val="100"/>
                        </a:spcBef>
                        <a:spcAft>
                          <a:spcPts val="0"/>
                        </a:spcAft>
                      </a:pPr>
                      <a:r>
                        <a:rPr lang="uk-UA" sz="1800" dirty="0">
                          <a:effectLst/>
                        </a:rPr>
                        <a:t>Психологічні, емоційні установки</a:t>
                      </a:r>
                      <a:endParaRPr lang="ru-RU" sz="1800" dirty="0">
                        <a:effectLst/>
                        <a:latin typeface="Times New Roman" panose="02020603050405020304" pitchFamily="18" charset="0"/>
                        <a:ea typeface="Times New Roman" panose="02020603050405020304" pitchFamily="18" charset="0"/>
                      </a:endParaRPr>
                    </a:p>
                  </a:txBody>
                  <a:tcPr marL="52005" marR="52005" marT="0" marB="0">
                    <a:solidFill>
                      <a:srgbClr val="92D050"/>
                    </a:solidFill>
                  </a:tcPr>
                </a:tc>
                <a:extLst>
                  <a:ext uri="{0D108BD9-81ED-4DB2-BD59-A6C34878D82A}">
                    <a16:rowId xmlns:a16="http://schemas.microsoft.com/office/drawing/2014/main" val="390300972"/>
                  </a:ext>
                </a:extLst>
              </a:tr>
              <a:tr h="1458642">
                <a:tc>
                  <a:txBody>
                    <a:bodyPr/>
                    <a:lstStyle/>
                    <a:p>
                      <a:pPr marL="342900" lvl="0" indent="-342900" algn="just">
                        <a:lnSpc>
                          <a:spcPct val="100000"/>
                        </a:lnSpc>
                        <a:spcAft>
                          <a:spcPts val="0"/>
                        </a:spcAft>
                        <a:buFont typeface="Symbol" panose="05050102010706020507" pitchFamily="18" charset="2"/>
                        <a:buChar char=""/>
                        <a:tabLst>
                          <a:tab pos="228600" algn="l"/>
                        </a:tabLst>
                      </a:pPr>
                      <a:r>
                        <a:rPr lang="uk-UA" sz="1800" dirty="0">
                          <a:effectLst/>
                        </a:rPr>
                        <a:t>Страх невідомості</a:t>
                      </a:r>
                      <a:endParaRPr lang="ru-RU" sz="1800" dirty="0">
                        <a:effectLst/>
                      </a:endParaRPr>
                    </a:p>
                    <a:p>
                      <a:pPr marL="342900" lvl="0" indent="-342900" algn="just">
                        <a:lnSpc>
                          <a:spcPct val="100000"/>
                        </a:lnSpc>
                        <a:spcAft>
                          <a:spcPts val="0"/>
                        </a:spcAft>
                        <a:buFont typeface="Symbol" panose="05050102010706020507" pitchFamily="18" charset="2"/>
                        <a:buChar char=""/>
                        <a:tabLst>
                          <a:tab pos="228600" algn="l"/>
                        </a:tabLst>
                      </a:pPr>
                      <a:r>
                        <a:rPr lang="uk-UA" sz="1800" dirty="0">
                          <a:effectLst/>
                        </a:rPr>
                        <a:t>Невміння адаптуватися до змін</a:t>
                      </a:r>
                      <a:endParaRPr lang="ru-RU" sz="1800" dirty="0">
                        <a:effectLst/>
                      </a:endParaRPr>
                    </a:p>
                    <a:p>
                      <a:pPr marL="342900" lvl="0" indent="-342900" algn="just">
                        <a:lnSpc>
                          <a:spcPct val="100000"/>
                        </a:lnSpc>
                        <a:spcAft>
                          <a:spcPts val="0"/>
                        </a:spcAft>
                        <a:buFont typeface="Symbol" panose="05050102010706020507" pitchFamily="18" charset="2"/>
                        <a:buChar char=""/>
                        <a:tabLst>
                          <a:tab pos="228600" algn="l"/>
                        </a:tabLst>
                      </a:pPr>
                      <a:r>
                        <a:rPr lang="uk-UA" sz="1800" dirty="0">
                          <a:effectLst/>
                        </a:rPr>
                        <a:t>Антипатія до менеджменту чи інших агентів змін</a:t>
                      </a:r>
                      <a:endParaRPr lang="ru-RU" sz="1800" dirty="0">
                        <a:effectLst/>
                      </a:endParaRPr>
                    </a:p>
                    <a:p>
                      <a:pPr marL="342900" lvl="0" indent="-342900" algn="just">
                        <a:lnSpc>
                          <a:spcPct val="100000"/>
                        </a:lnSpc>
                        <a:spcAft>
                          <a:spcPts val="0"/>
                        </a:spcAft>
                        <a:buFont typeface="Symbol" panose="05050102010706020507" pitchFamily="18" charset="2"/>
                        <a:buChar char=""/>
                        <a:tabLst>
                          <a:tab pos="228600" algn="l"/>
                        </a:tabLst>
                      </a:pPr>
                      <a:r>
                        <a:rPr lang="uk-UA" sz="1800" dirty="0">
                          <a:effectLst/>
                        </a:rPr>
                        <a:t>Невір'я в інших людей</a:t>
                      </a:r>
                      <a:endParaRPr lang="ru-RU" sz="1800" dirty="0">
                        <a:effectLst/>
                      </a:endParaRPr>
                    </a:p>
                    <a:p>
                      <a:pPr marL="342900" lvl="0" indent="-342900" algn="just">
                        <a:lnSpc>
                          <a:spcPct val="100000"/>
                        </a:lnSpc>
                        <a:spcBef>
                          <a:spcPts val="600"/>
                        </a:spcBef>
                        <a:spcAft>
                          <a:spcPts val="0"/>
                        </a:spcAft>
                        <a:buFont typeface="Symbol" panose="05050102010706020507" pitchFamily="18" charset="2"/>
                        <a:buChar char=""/>
                        <a:tabLst>
                          <a:tab pos="228600" algn="l"/>
                        </a:tabLst>
                      </a:pPr>
                      <a:r>
                        <a:rPr lang="uk-UA" sz="1800" dirty="0">
                          <a:effectLst/>
                        </a:rPr>
                        <a:t>Потреба в безпеці; бажання зберегти статус-кво</a:t>
                      </a:r>
                      <a:endParaRPr lang="ru-RU" sz="1800" dirty="0">
                        <a:effectLst/>
                        <a:latin typeface="Times New Roman" panose="02020603050405020304" pitchFamily="18" charset="0"/>
                        <a:ea typeface="Times New Roman" panose="02020603050405020304" pitchFamily="18" charset="0"/>
                      </a:endParaRPr>
                    </a:p>
                  </a:txBody>
                  <a:tcPr marL="52005" marR="52005" marT="0" marB="0">
                    <a:solidFill>
                      <a:schemeClr val="accent4">
                        <a:lumMod val="20000"/>
                        <a:lumOff val="80000"/>
                      </a:schemeClr>
                    </a:solidFill>
                  </a:tcPr>
                </a:tc>
                <a:extLst>
                  <a:ext uri="{0D108BD9-81ED-4DB2-BD59-A6C34878D82A}">
                    <a16:rowId xmlns:a16="http://schemas.microsoft.com/office/drawing/2014/main" val="987358213"/>
                  </a:ext>
                </a:extLst>
              </a:tr>
              <a:tr h="276375">
                <a:tc>
                  <a:txBody>
                    <a:bodyPr/>
                    <a:lstStyle/>
                    <a:p>
                      <a:pPr marR="889000" algn="just">
                        <a:lnSpc>
                          <a:spcPct val="150000"/>
                        </a:lnSpc>
                        <a:spcAft>
                          <a:spcPts val="0"/>
                        </a:spcAft>
                      </a:pPr>
                      <a:r>
                        <a:rPr lang="uk-UA" sz="1800" dirty="0">
                          <a:effectLst/>
                        </a:rPr>
                        <a:t>Соціологічні фактори; групові інтереси</a:t>
                      </a:r>
                      <a:endParaRPr lang="ru-RU" sz="1800" dirty="0">
                        <a:effectLst/>
                        <a:latin typeface="Times New Roman" panose="02020603050405020304" pitchFamily="18" charset="0"/>
                        <a:ea typeface="Times New Roman" panose="02020603050405020304" pitchFamily="18" charset="0"/>
                      </a:endParaRPr>
                    </a:p>
                  </a:txBody>
                  <a:tcPr marL="52005" marR="52005" marT="0" marB="0">
                    <a:solidFill>
                      <a:srgbClr val="92D050"/>
                    </a:solidFill>
                  </a:tcPr>
                </a:tc>
                <a:extLst>
                  <a:ext uri="{0D108BD9-81ED-4DB2-BD59-A6C34878D82A}">
                    <a16:rowId xmlns:a16="http://schemas.microsoft.com/office/drawing/2014/main" val="2291643939"/>
                  </a:ext>
                </a:extLst>
              </a:tr>
              <a:tr h="1381871">
                <a:tc>
                  <a:txBody>
                    <a:bodyPr/>
                    <a:lstStyle/>
                    <a:p>
                      <a:pPr marL="342900" lvl="0" indent="-342900" algn="just">
                        <a:lnSpc>
                          <a:spcPct val="100000"/>
                        </a:lnSpc>
                        <a:spcAft>
                          <a:spcPts val="0"/>
                        </a:spcAft>
                        <a:buFont typeface="Symbol" panose="05050102010706020507" pitchFamily="18" charset="2"/>
                        <a:buChar char=""/>
                        <a:tabLst>
                          <a:tab pos="228600" algn="l"/>
                        </a:tabLst>
                      </a:pPr>
                      <a:r>
                        <a:rPr lang="uk-UA" sz="1800" dirty="0">
                          <a:effectLst/>
                        </a:rPr>
                        <a:t>Політичні коаліції</a:t>
                      </a:r>
                      <a:endParaRPr lang="ru-RU" sz="1800" dirty="0">
                        <a:effectLst/>
                      </a:endParaRPr>
                    </a:p>
                    <a:p>
                      <a:pPr marL="342900" lvl="0" indent="-342900" algn="just">
                        <a:lnSpc>
                          <a:spcPct val="100000"/>
                        </a:lnSpc>
                        <a:spcAft>
                          <a:spcPts val="0"/>
                        </a:spcAft>
                        <a:buFont typeface="Symbol" panose="05050102010706020507" pitchFamily="18" charset="2"/>
                        <a:buChar char=""/>
                        <a:tabLst>
                          <a:tab pos="228600" algn="l"/>
                        </a:tabLst>
                      </a:pPr>
                      <a:r>
                        <a:rPr lang="uk-UA" sz="1800" dirty="0">
                          <a:effectLst/>
                        </a:rPr>
                        <a:t>Підтримка групових цінностей</a:t>
                      </a:r>
                      <a:endParaRPr lang="ru-RU" sz="1800" dirty="0">
                        <a:effectLst/>
                      </a:endParaRPr>
                    </a:p>
                    <a:p>
                      <a:pPr marL="342900" lvl="0" indent="-342900" algn="just">
                        <a:lnSpc>
                          <a:spcPct val="100000"/>
                        </a:lnSpc>
                        <a:spcAft>
                          <a:spcPts val="0"/>
                        </a:spcAft>
                        <a:buFont typeface="Symbol" panose="05050102010706020507" pitchFamily="18" charset="2"/>
                        <a:buChar char=""/>
                        <a:tabLst>
                          <a:tab pos="228600" algn="l"/>
                        </a:tabLst>
                      </a:pPr>
                      <a:r>
                        <a:rPr lang="uk-UA" sz="1800" dirty="0">
                          <a:effectLst/>
                        </a:rPr>
                        <a:t>Локальні, обмежені інтереси</a:t>
                      </a:r>
                      <a:endParaRPr lang="ru-RU" sz="1800" dirty="0">
                        <a:effectLst/>
                      </a:endParaRPr>
                    </a:p>
                    <a:p>
                      <a:pPr marL="342900" lvl="0" indent="-342900" algn="just">
                        <a:lnSpc>
                          <a:spcPct val="100000"/>
                        </a:lnSpc>
                        <a:spcAft>
                          <a:spcPts val="0"/>
                        </a:spcAft>
                        <a:buFont typeface="Symbol" panose="05050102010706020507" pitchFamily="18" charset="2"/>
                        <a:buChar char=""/>
                        <a:tabLst>
                          <a:tab pos="228600" algn="l"/>
                        </a:tabLst>
                      </a:pPr>
                      <a:r>
                        <a:rPr lang="uk-UA" sz="1800" dirty="0">
                          <a:effectLst/>
                        </a:rPr>
                        <a:t>Законні інтереси</a:t>
                      </a:r>
                      <a:endParaRPr lang="ru-RU" sz="1800" dirty="0">
                        <a:effectLst/>
                      </a:endParaRPr>
                    </a:p>
                    <a:p>
                      <a:pPr marL="342900" lvl="0" indent="-342900" algn="just">
                        <a:lnSpc>
                          <a:spcPct val="100000"/>
                        </a:lnSpc>
                        <a:spcAft>
                          <a:spcPts val="0"/>
                        </a:spcAft>
                        <a:buFont typeface="Symbol" panose="05050102010706020507" pitchFamily="18" charset="2"/>
                        <a:buChar char=""/>
                        <a:tabLst>
                          <a:tab pos="228600" algn="l"/>
                        </a:tabLst>
                      </a:pPr>
                      <a:r>
                        <a:rPr lang="uk-UA" sz="1800" dirty="0">
                          <a:effectLst/>
                        </a:rPr>
                        <a:t>Бажання зберегти дружні відносини</a:t>
                      </a:r>
                      <a:endParaRPr lang="ru-RU" sz="1800" dirty="0">
                        <a:effectLst/>
                        <a:latin typeface="Times New Roman" panose="02020603050405020304" pitchFamily="18" charset="0"/>
                        <a:ea typeface="Times New Roman" panose="02020603050405020304" pitchFamily="18" charset="0"/>
                      </a:endParaRPr>
                    </a:p>
                  </a:txBody>
                  <a:tcPr marL="52005" marR="52005" marT="0" marB="0">
                    <a:solidFill>
                      <a:schemeClr val="accent4">
                        <a:lumMod val="20000"/>
                        <a:lumOff val="80000"/>
                      </a:schemeClr>
                    </a:solidFill>
                  </a:tcPr>
                </a:tc>
                <a:extLst>
                  <a:ext uri="{0D108BD9-81ED-4DB2-BD59-A6C34878D82A}">
                    <a16:rowId xmlns:a16="http://schemas.microsoft.com/office/drawing/2014/main" val="2007730936"/>
                  </a:ext>
                </a:extLst>
              </a:tr>
            </a:tbl>
          </a:graphicData>
        </a:graphic>
      </p:graphicFrame>
    </p:spTree>
    <p:extLst>
      <p:ext uri="{BB962C8B-B14F-4D97-AF65-F5344CB8AC3E}">
        <p14:creationId xmlns:p14="http://schemas.microsoft.com/office/powerpoint/2010/main" val="332179704"/>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686561"/>
          </a:xfrm>
        </p:spPr>
        <p:txBody>
          <a:bodyPr>
            <a:normAutofit/>
          </a:bodyPr>
          <a:lstStyle/>
          <a:p>
            <a:r>
              <a:rPr lang="uk-UA" sz="4000" dirty="0"/>
              <a:t>Класифікація опору </a:t>
            </a:r>
            <a:r>
              <a:rPr lang="uk-UA" sz="4000" dirty="0" smtClean="0"/>
              <a:t>змінам</a:t>
            </a:r>
            <a:endParaRPr lang="ru-RU" sz="4000" dirty="0"/>
          </a:p>
        </p:txBody>
      </p:sp>
      <p:graphicFrame>
        <p:nvGraphicFramePr>
          <p:cNvPr id="5" name="Объект 4"/>
          <p:cNvGraphicFramePr>
            <a:graphicFrameLocks noGrp="1"/>
          </p:cNvGraphicFramePr>
          <p:nvPr>
            <p:ph idx="1"/>
            <p:extLst/>
          </p:nvPr>
        </p:nvGraphicFramePr>
        <p:xfrm>
          <a:off x="1433003" y="1371979"/>
          <a:ext cx="10016315" cy="2258695"/>
        </p:xfrm>
        <a:graphic>
          <a:graphicData uri="http://schemas.openxmlformats.org/drawingml/2006/table">
            <a:tbl>
              <a:tblPr firstRow="1" firstCol="1" lastRow="1" lastCol="1" bandRow="1" bandCol="1">
                <a:tableStyleId>{5C22544A-7EE6-4342-B048-85BDC9FD1C3A}</a:tableStyleId>
              </a:tblPr>
              <a:tblGrid>
                <a:gridCol w="1995997">
                  <a:extLst>
                    <a:ext uri="{9D8B030D-6E8A-4147-A177-3AD203B41FA5}">
                      <a16:colId xmlns:a16="http://schemas.microsoft.com/office/drawing/2014/main" val="2719829519"/>
                    </a:ext>
                  </a:extLst>
                </a:gridCol>
                <a:gridCol w="2868769">
                  <a:extLst>
                    <a:ext uri="{9D8B030D-6E8A-4147-A177-3AD203B41FA5}">
                      <a16:colId xmlns:a16="http://schemas.microsoft.com/office/drawing/2014/main" val="802043101"/>
                    </a:ext>
                  </a:extLst>
                </a:gridCol>
                <a:gridCol w="5151549">
                  <a:extLst>
                    <a:ext uri="{9D8B030D-6E8A-4147-A177-3AD203B41FA5}">
                      <a16:colId xmlns:a16="http://schemas.microsoft.com/office/drawing/2014/main" val="255512796"/>
                    </a:ext>
                  </a:extLst>
                </a:gridCol>
              </a:tblGrid>
              <a:tr h="612775">
                <a:tc>
                  <a:txBody>
                    <a:bodyPr/>
                    <a:lstStyle/>
                    <a:p>
                      <a:pPr marL="220345" indent="-45720" algn="ctr">
                        <a:lnSpc>
                          <a:spcPts val="1600"/>
                        </a:lnSpc>
                        <a:spcAft>
                          <a:spcPts val="0"/>
                        </a:spcAft>
                      </a:pPr>
                      <a:r>
                        <a:rPr lang="uk-UA" sz="1800" dirty="0" smtClean="0">
                          <a:solidFill>
                            <a:schemeClr val="tx1"/>
                          </a:solidFill>
                          <a:effectLst/>
                        </a:rPr>
                        <a:t>Класифікаційна </a:t>
                      </a:r>
                      <a:r>
                        <a:rPr lang="uk-UA" sz="1800" dirty="0">
                          <a:solidFill>
                            <a:schemeClr val="tx1"/>
                          </a:solidFill>
                          <a:effectLst/>
                        </a:rPr>
                        <a:t>ознака</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301625" algn="ctr">
                        <a:lnSpc>
                          <a:spcPts val="1600"/>
                        </a:lnSpc>
                        <a:spcAft>
                          <a:spcPts val="0"/>
                        </a:spcAft>
                      </a:pPr>
                      <a:r>
                        <a:rPr lang="uk-UA" sz="1800" dirty="0">
                          <a:solidFill>
                            <a:schemeClr val="tx1"/>
                          </a:solidFill>
                          <a:effectLst/>
                        </a:rPr>
                        <a:t>Види опору</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1073150" marR="1070610" algn="ctr">
                        <a:lnSpc>
                          <a:spcPts val="1600"/>
                        </a:lnSpc>
                        <a:spcAft>
                          <a:spcPts val="0"/>
                        </a:spcAft>
                      </a:pPr>
                      <a:r>
                        <a:rPr lang="uk-UA" sz="1800" dirty="0">
                          <a:solidFill>
                            <a:schemeClr val="tx1"/>
                          </a:solidFill>
                          <a:effectLst/>
                        </a:rPr>
                        <a:t>Характеристика</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1750693369"/>
                  </a:ext>
                </a:extLst>
              </a:tr>
              <a:tr h="612140">
                <a:tc rowSpan="2">
                  <a:txBody>
                    <a:bodyPr/>
                    <a:lstStyle/>
                    <a:p>
                      <a:pPr marL="67945" marR="466090" algn="ctr">
                        <a:lnSpc>
                          <a:spcPct val="107000"/>
                        </a:lnSpc>
                        <a:spcAft>
                          <a:spcPts val="0"/>
                        </a:spcAft>
                      </a:pPr>
                      <a:r>
                        <a:rPr lang="uk-UA" sz="1800" dirty="0">
                          <a:solidFill>
                            <a:schemeClr val="tx1"/>
                          </a:solidFill>
                          <a:effectLst/>
                        </a:rPr>
                        <a:t>Форма прояву</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02870" algn="ctr">
                        <a:lnSpc>
                          <a:spcPct val="100000"/>
                        </a:lnSpc>
                        <a:spcAft>
                          <a:spcPts val="0"/>
                        </a:spcAft>
                      </a:pPr>
                      <a:r>
                        <a:rPr lang="uk-UA" sz="1800" b="0" dirty="0">
                          <a:solidFill>
                            <a:schemeClr val="tx1"/>
                          </a:solidFill>
                          <a:effectLst/>
                        </a:rPr>
                        <a:t>Активний</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7310" marR="136525">
                        <a:lnSpc>
                          <a:spcPct val="100000"/>
                        </a:lnSpc>
                        <a:spcAft>
                          <a:spcPts val="0"/>
                        </a:spcAft>
                      </a:pPr>
                      <a:r>
                        <a:rPr lang="uk-UA" sz="1800" b="0" dirty="0">
                          <a:solidFill>
                            <a:schemeClr val="tx1"/>
                          </a:solidFill>
                          <a:effectLst/>
                        </a:rPr>
                        <a:t>Відкритий виступ проти перетворень (на- приклад, у вигляді страйку, явного </a:t>
                      </a:r>
                      <a:r>
                        <a:rPr lang="uk-UA" sz="1800" b="0" dirty="0" smtClean="0">
                          <a:solidFill>
                            <a:schemeClr val="tx1"/>
                          </a:solidFill>
                          <a:effectLst/>
                        </a:rPr>
                        <a:t>ухилення </a:t>
                      </a:r>
                      <a:r>
                        <a:rPr lang="uk-UA" sz="1800" b="0" dirty="0">
                          <a:solidFill>
                            <a:schemeClr val="tx1"/>
                          </a:solidFill>
                          <a:effectLst/>
                        </a:rPr>
                        <a:t>від впровадження нововведень тощо)</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26096607"/>
                  </a:ext>
                </a:extLst>
              </a:tr>
              <a:tr h="613410">
                <a:tc vMerge="1">
                  <a:txBody>
                    <a:bodyPr/>
                    <a:lstStyle/>
                    <a:p>
                      <a:endParaRPr lang="ru-RU"/>
                    </a:p>
                  </a:txBody>
                  <a:tcPr/>
                </a:tc>
                <a:tc>
                  <a:txBody>
                    <a:bodyPr/>
                    <a:lstStyle/>
                    <a:p>
                      <a:pPr marL="102870" algn="ctr">
                        <a:lnSpc>
                          <a:spcPct val="100000"/>
                        </a:lnSpc>
                        <a:spcAft>
                          <a:spcPts val="0"/>
                        </a:spcAft>
                      </a:pPr>
                      <a:r>
                        <a:rPr lang="uk-UA" sz="1800" b="0" dirty="0">
                          <a:solidFill>
                            <a:schemeClr val="tx1"/>
                          </a:solidFill>
                          <a:effectLst/>
                        </a:rPr>
                        <a:t>Пасивний</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7310">
                        <a:lnSpc>
                          <a:spcPct val="100000"/>
                        </a:lnSpc>
                        <a:spcAft>
                          <a:spcPts val="0"/>
                        </a:spcAft>
                      </a:pPr>
                      <a:r>
                        <a:rPr lang="uk-UA" sz="1800" b="0" dirty="0">
                          <a:solidFill>
                            <a:schemeClr val="tx1"/>
                          </a:solidFill>
                          <a:effectLst/>
                        </a:rPr>
                        <a:t>Відносно приховане неприйняття змін, що</a:t>
                      </a:r>
                      <a:endParaRPr lang="ru-RU" sz="1800" b="0" dirty="0">
                        <a:solidFill>
                          <a:schemeClr val="tx1"/>
                        </a:solidFill>
                        <a:effectLst/>
                      </a:endParaRPr>
                    </a:p>
                    <a:p>
                      <a:pPr marL="67310" marR="104140">
                        <a:lnSpc>
                          <a:spcPct val="100000"/>
                        </a:lnSpc>
                        <a:spcBef>
                          <a:spcPts val="25"/>
                        </a:spcBef>
                        <a:spcAft>
                          <a:spcPts val="0"/>
                        </a:spcAft>
                      </a:pPr>
                      <a:r>
                        <a:rPr lang="uk-UA" sz="1800" b="0" dirty="0">
                          <a:solidFill>
                            <a:schemeClr val="tx1"/>
                          </a:solidFill>
                          <a:effectLst/>
                        </a:rPr>
                        <a:t>виражається у вигляді зниження </a:t>
                      </a:r>
                      <a:r>
                        <a:rPr lang="uk-UA" sz="1800" b="0" dirty="0" smtClean="0">
                          <a:solidFill>
                            <a:schemeClr val="tx1"/>
                          </a:solidFill>
                          <a:effectLst/>
                        </a:rPr>
                        <a:t>продуктивності </a:t>
                      </a:r>
                      <a:r>
                        <a:rPr lang="uk-UA" sz="1800" b="0" dirty="0">
                          <a:solidFill>
                            <a:schemeClr val="tx1"/>
                          </a:solidFill>
                          <a:effectLst/>
                        </a:rPr>
                        <a:t>або бажання перейти на іншу роботу</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62152950"/>
                  </a:ext>
                </a:extLst>
              </a:tr>
            </a:tbl>
          </a:graphicData>
        </a:graphic>
      </p:graphicFrame>
      <p:graphicFrame>
        <p:nvGraphicFramePr>
          <p:cNvPr id="6" name="Таблица 5"/>
          <p:cNvGraphicFramePr>
            <a:graphicFrameLocks noGrp="1"/>
          </p:cNvGraphicFramePr>
          <p:nvPr>
            <p:extLst/>
          </p:nvPr>
        </p:nvGraphicFramePr>
        <p:xfrm>
          <a:off x="1433003" y="3630674"/>
          <a:ext cx="10016315" cy="1983740"/>
        </p:xfrm>
        <a:graphic>
          <a:graphicData uri="http://schemas.openxmlformats.org/drawingml/2006/table">
            <a:tbl>
              <a:tblPr firstRow="1" firstCol="1" lastRow="1" lastCol="1" bandRow="1" bandCol="1">
                <a:tableStyleId>{5C22544A-7EE6-4342-B048-85BDC9FD1C3A}</a:tableStyleId>
              </a:tblPr>
              <a:tblGrid>
                <a:gridCol w="1992777">
                  <a:extLst>
                    <a:ext uri="{9D8B030D-6E8A-4147-A177-3AD203B41FA5}">
                      <a16:colId xmlns:a16="http://schemas.microsoft.com/office/drawing/2014/main" val="3856411128"/>
                    </a:ext>
                  </a:extLst>
                </a:gridCol>
                <a:gridCol w="2871989">
                  <a:extLst>
                    <a:ext uri="{9D8B030D-6E8A-4147-A177-3AD203B41FA5}">
                      <a16:colId xmlns:a16="http://schemas.microsoft.com/office/drawing/2014/main" val="1240978914"/>
                    </a:ext>
                  </a:extLst>
                </a:gridCol>
                <a:gridCol w="5151549">
                  <a:extLst>
                    <a:ext uri="{9D8B030D-6E8A-4147-A177-3AD203B41FA5}">
                      <a16:colId xmlns:a16="http://schemas.microsoft.com/office/drawing/2014/main" val="3051027735"/>
                    </a:ext>
                  </a:extLst>
                </a:gridCol>
              </a:tblGrid>
              <a:tr h="614045">
                <a:tc rowSpan="3">
                  <a:txBody>
                    <a:bodyPr/>
                    <a:lstStyle/>
                    <a:p>
                      <a:pPr marL="67945" marR="286385" algn="ctr">
                        <a:lnSpc>
                          <a:spcPct val="107000"/>
                        </a:lnSpc>
                        <a:spcAft>
                          <a:spcPts val="0"/>
                        </a:spcAft>
                      </a:pPr>
                      <a:r>
                        <a:rPr lang="uk-UA" sz="1800" dirty="0">
                          <a:solidFill>
                            <a:schemeClr val="tx1"/>
                          </a:solidFill>
                          <a:effectLst/>
                        </a:rPr>
                        <a:t>Характер джерел опору</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30175" algn="ctr">
                        <a:lnSpc>
                          <a:spcPct val="100000"/>
                        </a:lnSpc>
                        <a:spcAft>
                          <a:spcPts val="0"/>
                        </a:spcAft>
                      </a:pPr>
                      <a:r>
                        <a:rPr lang="uk-UA" sz="1800" b="0" dirty="0">
                          <a:solidFill>
                            <a:schemeClr val="tx1"/>
                          </a:solidFill>
                          <a:effectLst/>
                        </a:rPr>
                        <a:t>Технічні</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7310" marR="114300">
                        <a:lnSpc>
                          <a:spcPct val="100000"/>
                        </a:lnSpc>
                        <a:spcAft>
                          <a:spcPts val="0"/>
                        </a:spcAft>
                      </a:pPr>
                      <a:r>
                        <a:rPr lang="uk-UA" sz="1800" b="0" dirty="0">
                          <a:solidFill>
                            <a:schemeClr val="tx1"/>
                          </a:solidFill>
                          <a:effectLst/>
                        </a:rPr>
                        <a:t>Пов’язані з дією так званих технічних умов організації, які є способами з’єднання люд-</a:t>
                      </a:r>
                      <a:endParaRPr lang="ru-RU" sz="1800" b="0" dirty="0">
                        <a:solidFill>
                          <a:schemeClr val="tx1"/>
                        </a:solidFill>
                        <a:effectLst/>
                      </a:endParaRPr>
                    </a:p>
                    <a:p>
                      <a:pPr marL="67310">
                        <a:lnSpc>
                          <a:spcPct val="100000"/>
                        </a:lnSpc>
                        <a:spcAft>
                          <a:spcPts val="0"/>
                        </a:spcAft>
                      </a:pPr>
                      <a:r>
                        <a:rPr lang="uk-UA" sz="1800" b="0" dirty="0" err="1">
                          <a:solidFill>
                            <a:schemeClr val="tx1"/>
                          </a:solidFill>
                          <a:effectLst/>
                        </a:rPr>
                        <a:t>ських</a:t>
                      </a:r>
                      <a:r>
                        <a:rPr lang="uk-UA" sz="1800" b="0" dirty="0">
                          <a:solidFill>
                            <a:schemeClr val="tx1"/>
                          </a:solidFill>
                          <a:effectLst/>
                        </a:rPr>
                        <a:t> і технічних ресурсів в організації.</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89009876"/>
                  </a:ext>
                </a:extLst>
              </a:tr>
              <a:tr h="612140">
                <a:tc vMerge="1">
                  <a:txBody>
                    <a:bodyPr/>
                    <a:lstStyle/>
                    <a:p>
                      <a:endParaRPr lang="ru-RU"/>
                    </a:p>
                  </a:txBody>
                  <a:tcPr/>
                </a:tc>
                <a:tc>
                  <a:txBody>
                    <a:bodyPr/>
                    <a:lstStyle/>
                    <a:p>
                      <a:pPr marL="130175" algn="ctr">
                        <a:lnSpc>
                          <a:spcPct val="100000"/>
                        </a:lnSpc>
                        <a:spcAft>
                          <a:spcPts val="0"/>
                        </a:spcAft>
                      </a:pPr>
                      <a:r>
                        <a:rPr lang="uk-UA" sz="1800" b="0" dirty="0">
                          <a:solidFill>
                            <a:schemeClr val="tx1"/>
                          </a:solidFill>
                          <a:effectLst/>
                        </a:rPr>
                        <a:t>Політичні</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7310">
                        <a:lnSpc>
                          <a:spcPct val="100000"/>
                        </a:lnSpc>
                        <a:spcAft>
                          <a:spcPts val="0"/>
                        </a:spcAft>
                      </a:pPr>
                      <a:r>
                        <a:rPr lang="uk-UA" sz="1800" b="0" dirty="0">
                          <a:solidFill>
                            <a:schemeClr val="tx1"/>
                          </a:solidFill>
                          <a:effectLst/>
                        </a:rPr>
                        <a:t>Пов’язані з перерозподілом влади під час</a:t>
                      </a:r>
                      <a:endParaRPr lang="ru-RU" sz="1800" b="0" dirty="0">
                        <a:solidFill>
                          <a:schemeClr val="tx1"/>
                        </a:solidFill>
                        <a:effectLst/>
                      </a:endParaRPr>
                    </a:p>
                    <a:p>
                      <a:pPr marL="67310" marR="190500">
                        <a:lnSpc>
                          <a:spcPct val="100000"/>
                        </a:lnSpc>
                        <a:spcBef>
                          <a:spcPts val="15"/>
                        </a:spcBef>
                        <a:spcAft>
                          <a:spcPts val="0"/>
                        </a:spcAft>
                      </a:pPr>
                      <a:r>
                        <a:rPr lang="uk-UA" sz="1800" b="0" dirty="0">
                          <a:solidFill>
                            <a:schemeClr val="tx1"/>
                          </a:solidFill>
                          <a:effectLst/>
                        </a:rPr>
                        <a:t>структурних і культурологічних змін в </a:t>
                      </a:r>
                      <a:r>
                        <a:rPr lang="uk-UA" sz="1800" b="0" dirty="0" smtClean="0">
                          <a:solidFill>
                            <a:schemeClr val="tx1"/>
                          </a:solidFill>
                          <a:effectLst/>
                        </a:rPr>
                        <a:t>організації</a:t>
                      </a:r>
                      <a:r>
                        <a:rPr lang="uk-UA" sz="1800" b="0" dirty="0">
                          <a:solidFill>
                            <a:schemeClr val="tx1"/>
                          </a:solidFill>
                          <a:effectLst/>
                        </a:rPr>
                        <a:t>.</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28457030"/>
                  </a:ext>
                </a:extLst>
              </a:tr>
              <a:tr h="409575">
                <a:tc vMerge="1">
                  <a:txBody>
                    <a:bodyPr/>
                    <a:lstStyle/>
                    <a:p>
                      <a:endParaRPr lang="ru-RU"/>
                    </a:p>
                  </a:txBody>
                  <a:tcPr/>
                </a:tc>
                <a:tc>
                  <a:txBody>
                    <a:bodyPr/>
                    <a:lstStyle/>
                    <a:p>
                      <a:pPr marL="130175" algn="ctr">
                        <a:lnSpc>
                          <a:spcPct val="100000"/>
                        </a:lnSpc>
                        <a:spcAft>
                          <a:spcPts val="0"/>
                        </a:spcAft>
                      </a:pPr>
                      <a:r>
                        <a:rPr lang="uk-UA" sz="1800" b="0" dirty="0">
                          <a:solidFill>
                            <a:schemeClr val="tx1"/>
                          </a:solidFill>
                          <a:effectLst/>
                        </a:rPr>
                        <a:t>Культурологічні</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7310">
                        <a:lnSpc>
                          <a:spcPct val="100000"/>
                        </a:lnSpc>
                        <a:spcAft>
                          <a:spcPts val="0"/>
                        </a:spcAft>
                      </a:pPr>
                      <a:r>
                        <a:rPr lang="uk-UA" sz="1800" b="0" dirty="0">
                          <a:solidFill>
                            <a:schemeClr val="tx1"/>
                          </a:solidFill>
                          <a:effectLst/>
                        </a:rPr>
                        <a:t>Пов’язані із зміною ціннісних орієнтацій і</a:t>
                      </a:r>
                      <a:endParaRPr lang="ru-RU" sz="1800" b="0" dirty="0">
                        <a:solidFill>
                          <a:schemeClr val="tx1"/>
                        </a:solidFill>
                        <a:effectLst/>
                      </a:endParaRPr>
                    </a:p>
                    <a:p>
                      <a:pPr marL="67310">
                        <a:lnSpc>
                          <a:spcPct val="100000"/>
                        </a:lnSpc>
                        <a:spcBef>
                          <a:spcPts val="10"/>
                        </a:spcBef>
                        <a:spcAft>
                          <a:spcPts val="0"/>
                        </a:spcAft>
                      </a:pPr>
                      <a:r>
                        <a:rPr lang="uk-UA" sz="1800" b="0" dirty="0">
                          <a:solidFill>
                            <a:schemeClr val="tx1"/>
                          </a:solidFill>
                          <a:effectLst/>
                        </a:rPr>
                        <a:t>соціальних норм, що діють в організації.</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50944996"/>
                  </a:ext>
                </a:extLst>
              </a:tr>
            </a:tbl>
          </a:graphicData>
        </a:graphic>
      </p:graphicFrame>
    </p:spTree>
    <p:extLst>
      <p:ext uri="{BB962C8B-B14F-4D97-AF65-F5344CB8AC3E}">
        <p14:creationId xmlns:p14="http://schemas.microsoft.com/office/powerpoint/2010/main" val="321074369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Объект 6"/>
          <p:cNvGraphicFramePr>
            <a:graphicFrameLocks noGrp="1"/>
          </p:cNvGraphicFramePr>
          <p:nvPr>
            <p:ph idx="1"/>
            <p:extLst/>
          </p:nvPr>
        </p:nvGraphicFramePr>
        <p:xfrm>
          <a:off x="1051653" y="1359410"/>
          <a:ext cx="10578372" cy="5204933"/>
        </p:xfrm>
        <a:graphic>
          <a:graphicData uri="http://schemas.openxmlformats.org/drawingml/2006/table">
            <a:tbl>
              <a:tblPr firstRow="1" firstCol="1" lastRow="1" lastCol="1" bandRow="1" bandCol="1">
                <a:tableStyleId>{5C22544A-7EE6-4342-B048-85BDC9FD1C3A}</a:tableStyleId>
              </a:tblPr>
              <a:tblGrid>
                <a:gridCol w="2249424">
                  <a:extLst>
                    <a:ext uri="{9D8B030D-6E8A-4147-A177-3AD203B41FA5}">
                      <a16:colId xmlns:a16="http://schemas.microsoft.com/office/drawing/2014/main" val="2654382139"/>
                    </a:ext>
                  </a:extLst>
                </a:gridCol>
                <a:gridCol w="2495363">
                  <a:extLst>
                    <a:ext uri="{9D8B030D-6E8A-4147-A177-3AD203B41FA5}">
                      <a16:colId xmlns:a16="http://schemas.microsoft.com/office/drawing/2014/main" val="1567910468"/>
                    </a:ext>
                  </a:extLst>
                </a:gridCol>
                <a:gridCol w="5833585">
                  <a:extLst>
                    <a:ext uri="{9D8B030D-6E8A-4147-A177-3AD203B41FA5}">
                      <a16:colId xmlns:a16="http://schemas.microsoft.com/office/drawing/2014/main" val="1039459929"/>
                    </a:ext>
                  </a:extLst>
                </a:gridCol>
              </a:tblGrid>
              <a:tr h="541493">
                <a:tc>
                  <a:txBody>
                    <a:bodyPr/>
                    <a:lstStyle/>
                    <a:p>
                      <a:pPr marL="220345" indent="-45720" algn="ctr">
                        <a:lnSpc>
                          <a:spcPts val="1600"/>
                        </a:lnSpc>
                        <a:spcAft>
                          <a:spcPts val="0"/>
                        </a:spcAft>
                      </a:pPr>
                      <a:r>
                        <a:rPr lang="uk-UA" sz="1800" dirty="0" smtClean="0">
                          <a:solidFill>
                            <a:schemeClr val="tx1"/>
                          </a:solidFill>
                          <a:effectLst/>
                        </a:rPr>
                        <a:t>Класифікаційна </a:t>
                      </a:r>
                      <a:r>
                        <a:rPr lang="uk-UA" sz="1800" dirty="0">
                          <a:solidFill>
                            <a:schemeClr val="tx1"/>
                          </a:solidFill>
                          <a:effectLst/>
                        </a:rPr>
                        <a:t>ознака</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301625" algn="ctr">
                        <a:lnSpc>
                          <a:spcPts val="1600"/>
                        </a:lnSpc>
                        <a:spcAft>
                          <a:spcPts val="0"/>
                        </a:spcAft>
                      </a:pPr>
                      <a:r>
                        <a:rPr lang="uk-UA" sz="1800" dirty="0">
                          <a:solidFill>
                            <a:schemeClr val="tx1"/>
                          </a:solidFill>
                          <a:effectLst/>
                        </a:rPr>
                        <a:t>Види опору</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1073150" marR="1070610" algn="ctr">
                        <a:lnSpc>
                          <a:spcPts val="1600"/>
                        </a:lnSpc>
                        <a:spcAft>
                          <a:spcPts val="0"/>
                        </a:spcAft>
                      </a:pPr>
                      <a:r>
                        <a:rPr lang="uk-UA" sz="1800" dirty="0">
                          <a:solidFill>
                            <a:schemeClr val="tx1"/>
                          </a:solidFill>
                          <a:effectLst/>
                        </a:rPr>
                        <a:t>Характеристика</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1554308955"/>
                  </a:ext>
                </a:extLst>
              </a:tr>
              <a:tr h="541493">
                <a:tc rowSpan="6">
                  <a:txBody>
                    <a:bodyPr/>
                    <a:lstStyle/>
                    <a:p>
                      <a:pPr marL="67945" marR="466090" algn="ctr">
                        <a:lnSpc>
                          <a:spcPct val="107000"/>
                        </a:lnSpc>
                        <a:spcAft>
                          <a:spcPts val="0"/>
                        </a:spcAft>
                      </a:pPr>
                      <a:r>
                        <a:rPr lang="uk-UA" sz="1800" dirty="0">
                          <a:solidFill>
                            <a:schemeClr val="tx1"/>
                          </a:solidFill>
                          <a:effectLst/>
                        </a:rPr>
                        <a:t>Рівень прояву</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24460" marR="91440" algn="ctr">
                        <a:lnSpc>
                          <a:spcPct val="100000"/>
                        </a:lnSpc>
                        <a:spcAft>
                          <a:spcPts val="0"/>
                        </a:spcAft>
                      </a:pPr>
                      <a:r>
                        <a:rPr lang="uk-UA" sz="1800" b="0" dirty="0">
                          <a:solidFill>
                            <a:schemeClr val="tx1"/>
                          </a:solidFill>
                          <a:effectLst/>
                        </a:rPr>
                        <a:t>Особовий (індивідуальний)</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7310" marR="139700">
                        <a:lnSpc>
                          <a:spcPct val="100000"/>
                        </a:lnSpc>
                        <a:spcAft>
                          <a:spcPts val="0"/>
                        </a:spcAft>
                      </a:pPr>
                      <a:r>
                        <a:rPr lang="uk-UA" sz="1800" b="0" dirty="0">
                          <a:solidFill>
                            <a:schemeClr val="tx1"/>
                          </a:solidFill>
                          <a:effectLst/>
                        </a:rPr>
                        <a:t>Опір окремих працівників. Незгода </a:t>
                      </a:r>
                      <a:r>
                        <a:rPr lang="uk-UA" sz="1800" b="0" dirty="0" smtClean="0">
                          <a:solidFill>
                            <a:schemeClr val="tx1"/>
                          </a:solidFill>
                          <a:effectLst/>
                        </a:rPr>
                        <a:t>працівників </a:t>
                      </a:r>
                      <a:r>
                        <a:rPr lang="uk-UA" sz="1800" b="0" dirty="0">
                          <a:solidFill>
                            <a:schemeClr val="tx1"/>
                          </a:solidFill>
                          <a:effectLst/>
                        </a:rPr>
                        <a:t>з реальними витратами, фактами, </a:t>
                      </a:r>
                      <a:r>
                        <a:rPr lang="uk-UA" sz="1800" b="0" dirty="0" smtClean="0">
                          <a:solidFill>
                            <a:schemeClr val="tx1"/>
                          </a:solidFill>
                          <a:effectLst/>
                        </a:rPr>
                        <a:t>раціональними </a:t>
                      </a:r>
                      <a:r>
                        <a:rPr lang="uk-UA" sz="1800" b="0" dirty="0">
                          <a:solidFill>
                            <a:schemeClr val="tx1"/>
                          </a:solidFill>
                          <a:effectLst/>
                        </a:rPr>
                        <a:t>доводами, логікою.</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36001905"/>
                  </a:ext>
                </a:extLst>
              </a:tr>
              <a:tr h="732530">
                <a:tc vMerge="1">
                  <a:txBody>
                    <a:bodyPr/>
                    <a:lstStyle/>
                    <a:p>
                      <a:endParaRPr lang="ru-RU"/>
                    </a:p>
                  </a:txBody>
                  <a:tcPr/>
                </a:tc>
                <a:tc>
                  <a:txBody>
                    <a:bodyPr/>
                    <a:lstStyle/>
                    <a:p>
                      <a:pPr marL="124460" algn="ctr">
                        <a:lnSpc>
                          <a:spcPct val="100000"/>
                        </a:lnSpc>
                        <a:spcAft>
                          <a:spcPts val="0"/>
                        </a:spcAft>
                      </a:pPr>
                      <a:r>
                        <a:rPr lang="uk-UA" sz="1800" b="0" dirty="0">
                          <a:solidFill>
                            <a:schemeClr val="tx1"/>
                          </a:solidFill>
                          <a:effectLst/>
                        </a:rPr>
                        <a:t>Логічний</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7310" marR="179705" algn="just">
                        <a:lnSpc>
                          <a:spcPct val="100000"/>
                        </a:lnSpc>
                        <a:spcAft>
                          <a:spcPts val="0"/>
                        </a:spcAft>
                      </a:pPr>
                      <a:r>
                        <a:rPr lang="uk-UA" sz="1800" b="0" dirty="0">
                          <a:solidFill>
                            <a:schemeClr val="tx1"/>
                          </a:solidFill>
                          <a:effectLst/>
                        </a:rPr>
                        <a:t>Логічний опір виникає тому, що потрібно реально витратити багато часу і зусиль на адаптацію до змін, наприклад, на </a:t>
                      </a:r>
                      <a:r>
                        <a:rPr lang="uk-UA" sz="1800" b="0" dirty="0" smtClean="0">
                          <a:solidFill>
                            <a:schemeClr val="tx1"/>
                          </a:solidFill>
                          <a:effectLst/>
                        </a:rPr>
                        <a:t>освоєння нових </a:t>
                      </a:r>
                      <a:r>
                        <a:rPr lang="uk-UA" sz="1800" b="0" dirty="0">
                          <a:solidFill>
                            <a:schemeClr val="tx1"/>
                          </a:solidFill>
                          <a:effectLst/>
                        </a:rPr>
                        <a:t>посадових інструкцій.</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79654028"/>
                  </a:ext>
                </a:extLst>
              </a:tr>
              <a:tr h="732530">
                <a:tc vMerge="1">
                  <a:txBody>
                    <a:bodyPr/>
                    <a:lstStyle/>
                    <a:p>
                      <a:endParaRPr lang="ru-RU"/>
                    </a:p>
                  </a:txBody>
                  <a:tcPr/>
                </a:tc>
                <a:tc>
                  <a:txBody>
                    <a:bodyPr/>
                    <a:lstStyle/>
                    <a:p>
                      <a:pPr marL="67945" algn="ctr">
                        <a:lnSpc>
                          <a:spcPct val="100000"/>
                        </a:lnSpc>
                        <a:spcAft>
                          <a:spcPts val="0"/>
                        </a:spcAft>
                      </a:pPr>
                      <a:r>
                        <a:rPr lang="uk-UA" sz="1800" b="0" dirty="0">
                          <a:solidFill>
                            <a:schemeClr val="tx1"/>
                          </a:solidFill>
                          <a:effectLst/>
                        </a:rPr>
                        <a:t>Психологічний</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7310" marR="156210" algn="just">
                        <a:lnSpc>
                          <a:spcPct val="100000"/>
                        </a:lnSpc>
                        <a:spcAft>
                          <a:spcPts val="0"/>
                        </a:spcAft>
                      </a:pPr>
                      <a:r>
                        <a:rPr lang="uk-UA" sz="1800" b="0" dirty="0">
                          <a:solidFill>
                            <a:schemeClr val="tx1"/>
                          </a:solidFill>
                          <a:effectLst/>
                        </a:rPr>
                        <a:t>Заснований на емоціях, почуттях, </a:t>
                      </a:r>
                      <a:r>
                        <a:rPr lang="uk-UA" sz="1800" b="0" dirty="0" smtClean="0">
                          <a:solidFill>
                            <a:schemeClr val="tx1"/>
                          </a:solidFill>
                          <a:effectLst/>
                        </a:rPr>
                        <a:t>установках</a:t>
                      </a:r>
                      <a:r>
                        <a:rPr lang="uk-UA" sz="1800" b="0" dirty="0">
                          <a:solidFill>
                            <a:schemeClr val="tx1"/>
                          </a:solidFill>
                          <a:effectLst/>
                        </a:rPr>
                        <a:t>. Люди можуть боятися невідомості, не довіряти своєму керівництву, відчувати </a:t>
                      </a:r>
                      <a:r>
                        <a:rPr lang="uk-UA" sz="1800" b="0" dirty="0" smtClean="0">
                          <a:solidFill>
                            <a:schemeClr val="tx1"/>
                          </a:solidFill>
                          <a:effectLst/>
                        </a:rPr>
                        <a:t>загрозу </a:t>
                      </a:r>
                      <a:r>
                        <a:rPr lang="uk-UA" sz="1800" b="0" dirty="0">
                          <a:solidFill>
                            <a:schemeClr val="tx1"/>
                          </a:solidFill>
                          <a:effectLst/>
                        </a:rPr>
                        <a:t>своєї безпеки, відчуттю самоповаги.</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12542084"/>
                  </a:ext>
                </a:extLst>
              </a:tr>
              <a:tr h="513860">
                <a:tc vMerge="1">
                  <a:txBody>
                    <a:bodyPr/>
                    <a:lstStyle/>
                    <a:p>
                      <a:endParaRPr lang="ru-RU"/>
                    </a:p>
                  </a:txBody>
                  <a:tcPr/>
                </a:tc>
                <a:tc>
                  <a:txBody>
                    <a:bodyPr/>
                    <a:lstStyle/>
                    <a:p>
                      <a:pPr marL="76835" algn="ctr">
                        <a:lnSpc>
                          <a:spcPct val="100000"/>
                        </a:lnSpc>
                        <a:spcAft>
                          <a:spcPts val="0"/>
                        </a:spcAft>
                      </a:pPr>
                      <a:r>
                        <a:rPr lang="uk-UA" sz="1800" b="0" dirty="0">
                          <a:solidFill>
                            <a:schemeClr val="tx1"/>
                          </a:solidFill>
                          <a:effectLst/>
                        </a:rPr>
                        <a:t>Соціологічний</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7310">
                        <a:lnSpc>
                          <a:spcPct val="100000"/>
                        </a:lnSpc>
                        <a:spcAft>
                          <a:spcPts val="0"/>
                        </a:spcAft>
                      </a:pPr>
                      <a:r>
                        <a:rPr lang="uk-UA" sz="1800" b="0" dirty="0">
                          <a:solidFill>
                            <a:schemeClr val="tx1"/>
                          </a:solidFill>
                          <a:effectLst/>
                        </a:rPr>
                        <a:t>Результат виклику, який зміни кидають </a:t>
                      </a:r>
                      <a:r>
                        <a:rPr lang="uk-UA" sz="1800" b="0" dirty="0" smtClean="0">
                          <a:solidFill>
                            <a:schemeClr val="tx1"/>
                          </a:solidFill>
                          <a:effectLst/>
                        </a:rPr>
                        <a:t>інтересам </a:t>
                      </a:r>
                      <a:r>
                        <a:rPr lang="uk-UA" sz="1800" b="0" dirty="0">
                          <a:solidFill>
                            <a:schemeClr val="tx1"/>
                          </a:solidFill>
                          <a:effectLst/>
                        </a:rPr>
                        <a:t>груп, цінностям, нормам, </a:t>
                      </a:r>
                      <a:r>
                        <a:rPr lang="uk-UA" sz="1800" b="0" dirty="0" smtClean="0">
                          <a:solidFill>
                            <a:schemeClr val="tx1"/>
                          </a:solidFill>
                          <a:effectLst/>
                        </a:rPr>
                        <a:t>особистому </a:t>
                      </a:r>
                      <a:r>
                        <a:rPr lang="uk-UA" sz="1800" b="0" dirty="0">
                          <a:solidFill>
                            <a:schemeClr val="tx1"/>
                          </a:solidFill>
                          <a:effectLst/>
                        </a:rPr>
                        <a:t>статусу співробітника.</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45579698"/>
                  </a:ext>
                </a:extLst>
              </a:tr>
              <a:tr h="341156">
                <a:tc vMerge="1">
                  <a:txBody>
                    <a:bodyPr/>
                    <a:lstStyle/>
                    <a:p>
                      <a:endParaRPr lang="ru-RU"/>
                    </a:p>
                  </a:txBody>
                  <a:tcPr/>
                </a:tc>
                <a:tc>
                  <a:txBody>
                    <a:bodyPr/>
                    <a:lstStyle/>
                    <a:p>
                      <a:pPr marL="88900" algn="ctr">
                        <a:lnSpc>
                          <a:spcPct val="100000"/>
                        </a:lnSpc>
                        <a:spcAft>
                          <a:spcPts val="0"/>
                        </a:spcAft>
                      </a:pPr>
                      <a:r>
                        <a:rPr lang="uk-UA" sz="1800" b="0" dirty="0">
                          <a:solidFill>
                            <a:schemeClr val="tx1"/>
                          </a:solidFill>
                          <a:effectLst/>
                        </a:rPr>
                        <a:t>Груповий</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7310">
                        <a:lnSpc>
                          <a:spcPct val="100000"/>
                        </a:lnSpc>
                        <a:spcAft>
                          <a:spcPts val="0"/>
                        </a:spcAft>
                      </a:pPr>
                      <a:r>
                        <a:rPr lang="uk-UA" sz="1800" b="0" dirty="0">
                          <a:solidFill>
                            <a:schemeClr val="tx1"/>
                          </a:solidFill>
                          <a:effectLst/>
                        </a:rPr>
                        <a:t>Виникає з сукупності переконань </a:t>
                      </a:r>
                      <a:r>
                        <a:rPr lang="uk-UA" sz="1800" b="0" dirty="0" smtClean="0">
                          <a:solidFill>
                            <a:schemeClr val="tx1"/>
                          </a:solidFill>
                          <a:effectLst/>
                        </a:rPr>
                        <a:t>членів групи </a:t>
                      </a:r>
                      <a:r>
                        <a:rPr lang="uk-UA" sz="1800" b="0" dirty="0">
                          <a:solidFill>
                            <a:schemeClr val="tx1"/>
                          </a:solidFill>
                          <a:effectLst/>
                        </a:rPr>
                        <a:t>працівників.</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77872337"/>
                  </a:ext>
                </a:extLst>
              </a:tr>
              <a:tr h="732530">
                <a:tc vMerge="1">
                  <a:txBody>
                    <a:bodyPr/>
                    <a:lstStyle/>
                    <a:p>
                      <a:endParaRPr lang="ru-RU"/>
                    </a:p>
                  </a:txBody>
                  <a:tcPr/>
                </a:tc>
                <a:tc>
                  <a:txBody>
                    <a:bodyPr/>
                    <a:lstStyle/>
                    <a:p>
                      <a:pPr marL="88900" marR="234950" algn="ctr">
                        <a:lnSpc>
                          <a:spcPct val="100000"/>
                        </a:lnSpc>
                        <a:spcAft>
                          <a:spcPts val="0"/>
                        </a:spcAft>
                      </a:pPr>
                      <a:r>
                        <a:rPr lang="uk-UA" sz="1800" b="0" dirty="0">
                          <a:solidFill>
                            <a:schemeClr val="tx1"/>
                          </a:solidFill>
                          <a:effectLst/>
                        </a:rPr>
                        <a:t>Організаційний (опір системи)</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7310" marR="240665">
                        <a:lnSpc>
                          <a:spcPct val="100000"/>
                        </a:lnSpc>
                        <a:spcAft>
                          <a:spcPts val="0"/>
                        </a:spcAft>
                      </a:pPr>
                      <a:r>
                        <a:rPr lang="uk-UA" sz="1800" b="0" dirty="0">
                          <a:solidFill>
                            <a:schemeClr val="tx1"/>
                          </a:solidFill>
                          <a:effectLst/>
                        </a:rPr>
                        <a:t>Витікає з некомпетентності організації і виникає в тих випадках, коли в цілому має місце неефективне, </a:t>
                      </a:r>
                      <a:r>
                        <a:rPr lang="uk-UA" sz="1800" b="0" dirty="0" smtClean="0">
                          <a:solidFill>
                            <a:schemeClr val="tx1"/>
                          </a:solidFill>
                          <a:effectLst/>
                        </a:rPr>
                        <a:t>неструктуроване управління </a:t>
                      </a:r>
                      <a:r>
                        <a:rPr lang="uk-UA" sz="1800" b="0" dirty="0">
                          <a:solidFill>
                            <a:schemeClr val="tx1"/>
                          </a:solidFill>
                          <a:effectLst/>
                        </a:rPr>
                        <a:t>змінами.</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45548198"/>
                  </a:ext>
                </a:extLst>
              </a:tr>
            </a:tbl>
          </a:graphicData>
        </a:graphic>
      </p:graphicFrame>
      <p:sp>
        <p:nvSpPr>
          <p:cNvPr id="4" name="Заголовок 1"/>
          <p:cNvSpPr>
            <a:spLocks noGrp="1"/>
          </p:cNvSpPr>
          <p:nvPr>
            <p:ph type="title"/>
          </p:nvPr>
        </p:nvSpPr>
        <p:spPr>
          <a:xfrm>
            <a:off x="1251678" y="382385"/>
            <a:ext cx="10178322" cy="699440"/>
          </a:xfrm>
        </p:spPr>
        <p:txBody>
          <a:bodyPr>
            <a:normAutofit/>
          </a:bodyPr>
          <a:lstStyle/>
          <a:p>
            <a:r>
              <a:rPr lang="uk-UA" sz="4000" dirty="0"/>
              <a:t>Класифікація опору </a:t>
            </a:r>
            <a:r>
              <a:rPr lang="uk-UA" sz="4000" dirty="0" smtClean="0"/>
              <a:t>змінам</a:t>
            </a:r>
            <a:endParaRPr lang="ru-RU" sz="4000" dirty="0"/>
          </a:p>
        </p:txBody>
      </p:sp>
    </p:spTree>
    <p:extLst>
      <p:ext uri="{BB962C8B-B14F-4D97-AF65-F5344CB8AC3E}">
        <p14:creationId xmlns:p14="http://schemas.microsoft.com/office/powerpoint/2010/main" val="62358464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699440"/>
          </a:xfrm>
        </p:spPr>
        <p:txBody>
          <a:bodyPr>
            <a:normAutofit/>
          </a:bodyPr>
          <a:lstStyle/>
          <a:p>
            <a:r>
              <a:rPr lang="uk-UA" sz="4000" b="1" dirty="0" smtClean="0"/>
              <a:t>Форми опору</a:t>
            </a:r>
            <a:endParaRPr lang="ru-RU" sz="4000" dirty="0"/>
          </a:p>
        </p:txBody>
      </p:sp>
      <p:sp>
        <p:nvSpPr>
          <p:cNvPr id="3" name="Объект 2"/>
          <p:cNvSpPr>
            <a:spLocks noGrp="1"/>
          </p:cNvSpPr>
          <p:nvPr>
            <p:ph idx="1"/>
          </p:nvPr>
        </p:nvSpPr>
        <p:spPr>
          <a:xfrm>
            <a:off x="1251678" y="1332966"/>
            <a:ext cx="10178322" cy="4874652"/>
          </a:xfrm>
        </p:spPr>
        <p:txBody>
          <a:bodyPr>
            <a:normAutofit/>
          </a:bodyPr>
          <a:lstStyle/>
          <a:p>
            <a:r>
              <a:rPr lang="uk-UA" sz="1800" b="1" cap="all" dirty="0">
                <a:solidFill>
                  <a:schemeClr val="tx1"/>
                </a:solidFill>
              </a:rPr>
              <a:t>заперечення</a:t>
            </a:r>
            <a:r>
              <a:rPr lang="uk-UA" sz="1800" dirty="0">
                <a:solidFill>
                  <a:schemeClr val="tx1"/>
                </a:solidFill>
              </a:rPr>
              <a:t>. Працівники заперечують наявність проблем, що </a:t>
            </a:r>
            <a:r>
              <a:rPr lang="uk-UA" sz="1800" dirty="0" smtClean="0">
                <a:solidFill>
                  <a:schemeClr val="tx1"/>
                </a:solidFill>
              </a:rPr>
              <a:t>обумовлюють </a:t>
            </a:r>
            <a:r>
              <a:rPr lang="uk-UA" sz="1800" dirty="0">
                <a:solidFill>
                  <a:schemeClr val="tx1"/>
                </a:solidFill>
              </a:rPr>
              <a:t>необхідність змін, або коли вони їх дійсно не бачать, або коли вони </a:t>
            </a:r>
            <a:r>
              <a:rPr lang="uk-UA" sz="1800" dirty="0" smtClean="0">
                <a:solidFill>
                  <a:schemeClr val="tx1"/>
                </a:solidFill>
              </a:rPr>
              <a:t>бояться </a:t>
            </a:r>
            <a:r>
              <a:rPr lang="uk-UA" sz="1800" dirty="0">
                <a:solidFill>
                  <a:schemeClr val="tx1"/>
                </a:solidFill>
              </a:rPr>
              <a:t>взятися за їх вирішення. Якщо відповіддю на заперечення є заперечення (тобто ігнорування його), опір переростає в </a:t>
            </a:r>
            <a:r>
              <a:rPr lang="uk-UA" sz="1800" dirty="0" smtClean="0">
                <a:solidFill>
                  <a:schemeClr val="tx1"/>
                </a:solidFill>
              </a:rPr>
              <a:t>хронічний</a:t>
            </a:r>
          </a:p>
          <a:p>
            <a:r>
              <a:rPr lang="uk-UA" sz="1800" b="1" cap="all" dirty="0">
                <a:solidFill>
                  <a:schemeClr val="tx1"/>
                </a:solidFill>
              </a:rPr>
              <a:t>індиферентність</a:t>
            </a:r>
            <a:r>
              <a:rPr lang="uk-UA" sz="1800" dirty="0">
                <a:solidFill>
                  <a:schemeClr val="tx1"/>
                </a:solidFill>
              </a:rPr>
              <a:t>. Працівники не </a:t>
            </a:r>
            <a:r>
              <a:rPr lang="uk-UA" sz="1800" dirty="0" err="1">
                <a:solidFill>
                  <a:schemeClr val="tx1"/>
                </a:solidFill>
              </a:rPr>
              <a:t>протистоять</a:t>
            </a:r>
            <a:r>
              <a:rPr lang="uk-UA" sz="1800" dirty="0">
                <a:solidFill>
                  <a:schemeClr val="tx1"/>
                </a:solidFill>
              </a:rPr>
              <a:t> змінам відкрито, проте відсутність зацікавленості в успішності змін, що проводяться, позначається на роботі вельми негативно. Можливо, вони не усвідомили важливості проекту або припускають, що їх зусилля не будуть оцінені по заслугах, і т. д. Коли таку поведінку демонструє не один, а багато працівників, значить справа не в їх ліні або </a:t>
            </a:r>
            <a:r>
              <a:rPr lang="uk-UA" sz="1800" dirty="0" smtClean="0">
                <a:solidFill>
                  <a:schemeClr val="tx1"/>
                </a:solidFill>
              </a:rPr>
              <a:t>упертості</a:t>
            </a:r>
            <a:r>
              <a:rPr lang="uk-UA" sz="1800" dirty="0">
                <a:solidFill>
                  <a:schemeClr val="tx1"/>
                </a:solidFill>
              </a:rPr>
              <a:t>. Необхідне з’ясування дійсних причин</a:t>
            </a:r>
            <a:r>
              <a:rPr lang="uk-UA" sz="1800" dirty="0" smtClean="0">
                <a:solidFill>
                  <a:schemeClr val="tx1"/>
                </a:solidFill>
              </a:rPr>
              <a:t>;</a:t>
            </a:r>
          </a:p>
          <a:p>
            <a:r>
              <a:rPr lang="uk-UA" sz="1800" b="1" cap="all" dirty="0">
                <a:solidFill>
                  <a:schemeClr val="tx1"/>
                </a:solidFill>
              </a:rPr>
              <a:t>демонстрація некомпетентності</a:t>
            </a:r>
            <a:r>
              <a:rPr lang="uk-UA" sz="1800" dirty="0">
                <a:solidFill>
                  <a:schemeClr val="tx1"/>
                </a:solidFill>
              </a:rPr>
              <a:t>. Стан тривожності негативно </a:t>
            </a:r>
            <a:r>
              <a:rPr lang="uk-UA" sz="1800" dirty="0" smtClean="0">
                <a:solidFill>
                  <a:schemeClr val="tx1"/>
                </a:solidFill>
              </a:rPr>
              <a:t>позначається </a:t>
            </a:r>
            <a:r>
              <a:rPr lang="uk-UA" sz="1800" dirty="0">
                <a:solidFill>
                  <a:schemeClr val="tx1"/>
                </a:solidFill>
              </a:rPr>
              <a:t>на здібностях людини до навчання і виконання роботи, працівники не можуть зробити навіть те, що насправді зробити цілком здатні, можлива </a:t>
            </a:r>
            <a:r>
              <a:rPr lang="uk-UA" sz="1800" dirty="0" smtClean="0">
                <a:solidFill>
                  <a:schemeClr val="tx1"/>
                </a:solidFill>
              </a:rPr>
              <a:t>навмисна </a:t>
            </a:r>
            <a:r>
              <a:rPr lang="uk-UA" sz="1800" dirty="0">
                <a:solidFill>
                  <a:schemeClr val="tx1"/>
                </a:solidFill>
              </a:rPr>
              <a:t>демонстрація некомпетентності</a:t>
            </a:r>
            <a:r>
              <a:rPr lang="uk-UA" sz="1800" dirty="0" smtClean="0">
                <a:solidFill>
                  <a:schemeClr val="tx1"/>
                </a:solidFill>
              </a:rPr>
              <a:t>;</a:t>
            </a:r>
          </a:p>
          <a:p>
            <a:r>
              <a:rPr lang="uk-UA" sz="1800" b="1" cap="all" dirty="0">
                <a:solidFill>
                  <a:schemeClr val="tx1"/>
                </a:solidFill>
              </a:rPr>
              <a:t>скептицизм</a:t>
            </a:r>
            <a:r>
              <a:rPr lang="uk-UA" sz="1800" dirty="0">
                <a:solidFill>
                  <a:schemeClr val="tx1"/>
                </a:solidFill>
              </a:rPr>
              <a:t>. Відносини, засновані на скептицизмі, можуть </a:t>
            </a:r>
            <a:r>
              <a:rPr lang="uk-UA" sz="1800" dirty="0" smtClean="0">
                <a:solidFill>
                  <a:schemeClr val="tx1"/>
                </a:solidFill>
              </a:rPr>
              <a:t>вибудуватись </a:t>
            </a:r>
            <a:r>
              <a:rPr lang="uk-UA" sz="1800" dirty="0">
                <a:solidFill>
                  <a:schemeClr val="tx1"/>
                </a:solidFill>
              </a:rPr>
              <a:t>як між окремими менеджерами, так і їх підлеглими. Відбувається процес взаємного підвищення скептицизму, який може завершитися відкритим </a:t>
            </a:r>
            <a:r>
              <a:rPr lang="uk-UA" sz="1800" dirty="0" smtClean="0">
                <a:solidFill>
                  <a:schemeClr val="tx1"/>
                </a:solidFill>
              </a:rPr>
              <a:t>конфліктом</a:t>
            </a:r>
            <a:r>
              <a:rPr lang="uk-UA" sz="1800" dirty="0">
                <a:solidFill>
                  <a:schemeClr val="tx1"/>
                </a:solidFill>
              </a:rPr>
              <a:t>, що </a:t>
            </a:r>
            <a:r>
              <a:rPr lang="uk-UA" sz="1800" dirty="0" err="1">
                <a:solidFill>
                  <a:schemeClr val="tx1"/>
                </a:solidFill>
              </a:rPr>
              <a:t>самопосилюється</a:t>
            </a:r>
            <a:r>
              <a:rPr lang="uk-UA" sz="1800" dirty="0">
                <a:solidFill>
                  <a:schemeClr val="tx1"/>
                </a:solidFill>
              </a:rPr>
              <a:t>.</a:t>
            </a:r>
            <a:endParaRPr lang="ru-RU" sz="1800" dirty="0">
              <a:solidFill>
                <a:schemeClr val="tx1"/>
              </a:solidFill>
            </a:endParaRPr>
          </a:p>
        </p:txBody>
      </p:sp>
    </p:spTree>
    <p:extLst>
      <p:ext uri="{BB962C8B-B14F-4D97-AF65-F5344CB8AC3E}">
        <p14:creationId xmlns:p14="http://schemas.microsoft.com/office/powerpoint/2010/main" val="2709381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6"/>
            <a:ext cx="10178322" cy="727958"/>
          </a:xfrm>
        </p:spPr>
        <p:txBody>
          <a:bodyPr>
            <a:normAutofit/>
          </a:bodyPr>
          <a:lstStyle/>
          <a:p>
            <a:r>
              <a:rPr lang="uk-UA" sz="4000" dirty="0" smtClean="0"/>
              <a:t>Організаційний розвиток</a:t>
            </a:r>
            <a:endParaRPr lang="ru-RU" sz="4000" dirty="0"/>
          </a:p>
        </p:txBody>
      </p:sp>
      <p:sp>
        <p:nvSpPr>
          <p:cNvPr id="3" name="Объект 2"/>
          <p:cNvSpPr>
            <a:spLocks noGrp="1"/>
          </p:cNvSpPr>
          <p:nvPr>
            <p:ph idx="1"/>
          </p:nvPr>
        </p:nvSpPr>
        <p:spPr>
          <a:xfrm>
            <a:off x="1251678" y="1240972"/>
            <a:ext cx="10178322" cy="5306785"/>
          </a:xfrm>
        </p:spPr>
        <p:txBody>
          <a:bodyPr>
            <a:normAutofit/>
          </a:bodyPr>
          <a:lstStyle/>
          <a:p>
            <a:r>
              <a:rPr lang="uk-UA" dirty="0">
                <a:solidFill>
                  <a:schemeClr val="tx1"/>
                </a:solidFill>
              </a:rPr>
              <a:t>Процес організаційного розвитку та управління змінами спрямовані на забезпечення ефективності запланованих змін. Вони зачіпають послідовність конкретних дій, процесів, які сприяють організаційному вдосконаленню.</a:t>
            </a:r>
            <a:endParaRPr lang="ru-RU" dirty="0">
              <a:solidFill>
                <a:schemeClr val="tx1"/>
              </a:solidFill>
            </a:endParaRPr>
          </a:p>
          <a:p>
            <a:r>
              <a:rPr lang="uk-UA" dirty="0">
                <a:solidFill>
                  <a:schemeClr val="tx1"/>
                </a:solidFill>
              </a:rPr>
              <a:t>Процес організаційного розвитку, що розглядається з точки зору біхевіоризму, оцінює людський потенціал, безпосередню участь і розвиток персоналу.</a:t>
            </a:r>
            <a:endParaRPr lang="ru-RU" dirty="0">
              <a:solidFill>
                <a:schemeClr val="tx1"/>
              </a:solidFill>
            </a:endParaRPr>
          </a:p>
          <a:p>
            <a:r>
              <a:rPr lang="uk-UA" dirty="0">
                <a:solidFill>
                  <a:schemeClr val="tx1"/>
                </a:solidFill>
              </a:rPr>
              <a:t>Процес управління змінами основну увагу приділяє оцінки економічного потенціалу та створення конкурентних переваг.</a:t>
            </a:r>
            <a:endParaRPr lang="ru-RU" dirty="0">
              <a:solidFill>
                <a:schemeClr val="tx1"/>
              </a:solidFill>
            </a:endParaRPr>
          </a:p>
          <a:p>
            <a:r>
              <a:rPr lang="uk-UA" dirty="0">
                <a:solidFill>
                  <a:schemeClr val="tx1"/>
                </a:solidFill>
              </a:rPr>
              <a:t>Процес організаційного розвитку істотно відрізняється від окремих запланованих змін в компанії, таких як технологічні нововведення, підготовку і розвиток персоналу, або розробку нового продукту, тому що центром дослідження є </a:t>
            </a:r>
            <a:r>
              <a:rPr lang="uk-UA" b="1" i="1" dirty="0">
                <a:solidFill>
                  <a:schemeClr val="tx1"/>
                </a:solidFill>
              </a:rPr>
              <a:t>створення спроможності організації оцінювати все, що в ній відбувається</a:t>
            </a:r>
            <a:r>
              <a:rPr lang="uk-UA" dirty="0">
                <a:solidFill>
                  <a:schemeClr val="tx1"/>
                </a:solidFill>
              </a:rPr>
              <a:t> (всі потоки функціонування) і досягти поставлених цілей.</a:t>
            </a:r>
            <a:endParaRPr lang="ru-RU" dirty="0">
              <a:solidFill>
                <a:schemeClr val="tx1"/>
              </a:solidFill>
            </a:endParaRPr>
          </a:p>
          <a:p>
            <a:r>
              <a:rPr lang="uk-UA" b="1" u="sng" dirty="0">
                <a:solidFill>
                  <a:schemeClr val="tx1"/>
                </a:solidFill>
              </a:rPr>
              <a:t>Мета організаційного розвитку </a:t>
            </a:r>
            <a:r>
              <a:rPr lang="uk-UA" dirty="0" smtClean="0">
                <a:solidFill>
                  <a:schemeClr val="tx1"/>
                </a:solidFill>
              </a:rPr>
              <a:t>- </a:t>
            </a:r>
            <a:r>
              <a:rPr lang="uk-UA" dirty="0">
                <a:solidFill>
                  <a:schemeClr val="tx1"/>
                </a:solidFill>
              </a:rPr>
              <a:t>поліпшення роботи всієї системи і її окремих елементів в умовах навколишнього середовища, що впливає на них.</a:t>
            </a:r>
            <a:endParaRPr lang="ru-RU" dirty="0">
              <a:solidFill>
                <a:schemeClr val="tx1"/>
              </a:solidFill>
            </a:endParaRPr>
          </a:p>
          <a:p>
            <a:endParaRPr lang="ru-RU" dirty="0"/>
          </a:p>
        </p:txBody>
      </p:sp>
    </p:spTree>
    <p:extLst>
      <p:ext uri="{BB962C8B-B14F-4D97-AF65-F5344CB8AC3E}">
        <p14:creationId xmlns:p14="http://schemas.microsoft.com/office/powerpoint/2010/main" val="1442585792"/>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660804"/>
          </a:xfrm>
        </p:spPr>
        <p:txBody>
          <a:bodyPr>
            <a:normAutofit/>
          </a:bodyPr>
          <a:lstStyle/>
          <a:p>
            <a:r>
              <a:rPr lang="uk-UA" sz="4000" b="1" dirty="0"/>
              <a:t>Принципи подолання опору змінам:</a:t>
            </a:r>
            <a:endParaRPr lang="ru-RU" sz="4000" dirty="0"/>
          </a:p>
        </p:txBody>
      </p:sp>
      <p:sp>
        <p:nvSpPr>
          <p:cNvPr id="3" name="Объект 2"/>
          <p:cNvSpPr>
            <a:spLocks noGrp="1"/>
          </p:cNvSpPr>
          <p:nvPr>
            <p:ph idx="1"/>
          </p:nvPr>
        </p:nvSpPr>
        <p:spPr>
          <a:xfrm>
            <a:off x="1251678" y="1178419"/>
            <a:ext cx="10178322" cy="2118574"/>
          </a:xfrm>
        </p:spPr>
        <p:txBody>
          <a:bodyPr/>
          <a:lstStyle/>
          <a:p>
            <a:pPr lvl="0"/>
            <a:r>
              <a:rPr lang="uk-UA" dirty="0">
                <a:solidFill>
                  <a:schemeClr val="tx1"/>
                </a:solidFill>
              </a:rPr>
              <a:t>Максимально відкрите спілкування керівництва з підлеглими, яке надає максимум інформації про те, що відбувається в організації;</a:t>
            </a:r>
            <a:endParaRPr lang="ru-RU" dirty="0">
              <a:solidFill>
                <a:schemeClr val="tx1"/>
              </a:solidFill>
            </a:endParaRPr>
          </a:p>
          <a:p>
            <a:pPr lvl="0"/>
            <a:r>
              <a:rPr lang="uk-UA" dirty="0">
                <a:solidFill>
                  <a:schemeClr val="tx1"/>
                </a:solidFill>
              </a:rPr>
              <a:t>Залучення співробітників до процесу ухвалення рішень щодо реорганізації;</a:t>
            </a:r>
            <a:endParaRPr lang="ru-RU" dirty="0">
              <a:solidFill>
                <a:schemeClr val="tx1"/>
              </a:solidFill>
            </a:endParaRPr>
          </a:p>
          <a:p>
            <a:pPr lvl="0"/>
            <a:r>
              <a:rPr lang="uk-UA" dirty="0">
                <a:solidFill>
                  <a:schemeClr val="tx1"/>
                </a:solidFill>
              </a:rPr>
              <a:t>Додаткове навчання працівників;</a:t>
            </a:r>
            <a:endParaRPr lang="ru-RU" dirty="0">
              <a:solidFill>
                <a:schemeClr val="tx1"/>
              </a:solidFill>
            </a:endParaRPr>
          </a:p>
          <a:p>
            <a:pPr lvl="0"/>
            <a:r>
              <a:rPr lang="uk-UA" dirty="0">
                <a:solidFill>
                  <a:schemeClr val="tx1"/>
                </a:solidFill>
              </a:rPr>
              <a:t>Доведення до персоналу інформації про те, що дадуть зміни саме їм</a:t>
            </a:r>
            <a:endParaRPr lang="ru-RU" dirty="0">
              <a:solidFill>
                <a:schemeClr val="tx1"/>
              </a:solidFill>
            </a:endParaRPr>
          </a:p>
          <a:p>
            <a:endParaRPr lang="ru-RU" dirty="0">
              <a:solidFill>
                <a:schemeClr val="tx1"/>
              </a:solidFill>
            </a:endParaRPr>
          </a:p>
        </p:txBody>
      </p:sp>
      <p:sp>
        <p:nvSpPr>
          <p:cNvPr id="4" name="Прямоугольник 3"/>
          <p:cNvSpPr/>
          <p:nvPr/>
        </p:nvSpPr>
        <p:spPr>
          <a:xfrm>
            <a:off x="2616698" y="3569475"/>
            <a:ext cx="7448282" cy="369332"/>
          </a:xfrm>
          <a:prstGeom prst="rect">
            <a:avLst/>
          </a:prstGeom>
        </p:spPr>
        <p:txBody>
          <a:bodyPr wrap="square">
            <a:spAutoFit/>
          </a:bodyPr>
          <a:lstStyle/>
          <a:p>
            <a:r>
              <a:rPr lang="uk-UA" b="1" dirty="0">
                <a:ea typeface="Times New Roman" panose="02020603050405020304" pitchFamily="18" charset="0"/>
              </a:rPr>
              <a:t>Чинники, які сприяють і заважають проведенню організаційних змін</a:t>
            </a:r>
            <a:endParaRPr lang="ru-RU" dirty="0"/>
          </a:p>
        </p:txBody>
      </p:sp>
      <p:graphicFrame>
        <p:nvGraphicFramePr>
          <p:cNvPr id="5" name="Таблица 4"/>
          <p:cNvGraphicFramePr>
            <a:graphicFrameLocks noGrp="1"/>
          </p:cNvGraphicFramePr>
          <p:nvPr>
            <p:extLst/>
          </p:nvPr>
        </p:nvGraphicFramePr>
        <p:xfrm>
          <a:off x="1854557" y="4211289"/>
          <a:ext cx="9169758" cy="2206892"/>
        </p:xfrm>
        <a:graphic>
          <a:graphicData uri="http://schemas.openxmlformats.org/drawingml/2006/table">
            <a:tbl>
              <a:tblPr firstRow="1" firstCol="1" lastRow="1" lastCol="1" bandRow="1" bandCol="1">
                <a:tableStyleId>{5C22544A-7EE6-4342-B048-85BDC9FD1C3A}</a:tableStyleId>
              </a:tblPr>
              <a:tblGrid>
                <a:gridCol w="4585844">
                  <a:extLst>
                    <a:ext uri="{9D8B030D-6E8A-4147-A177-3AD203B41FA5}">
                      <a16:colId xmlns:a16="http://schemas.microsoft.com/office/drawing/2014/main" val="842931277"/>
                    </a:ext>
                  </a:extLst>
                </a:gridCol>
                <a:gridCol w="4583914">
                  <a:extLst>
                    <a:ext uri="{9D8B030D-6E8A-4147-A177-3AD203B41FA5}">
                      <a16:colId xmlns:a16="http://schemas.microsoft.com/office/drawing/2014/main" val="95158547"/>
                    </a:ext>
                  </a:extLst>
                </a:gridCol>
              </a:tblGrid>
              <a:tr h="450863">
                <a:tc>
                  <a:txBody>
                    <a:bodyPr/>
                    <a:lstStyle/>
                    <a:p>
                      <a:pPr marL="1071880" marR="1067435" algn="ctr">
                        <a:lnSpc>
                          <a:spcPts val="1520"/>
                        </a:lnSpc>
                        <a:spcAft>
                          <a:spcPts val="0"/>
                        </a:spcAft>
                      </a:pPr>
                      <a:r>
                        <a:rPr lang="uk-UA" sz="1600" cap="all" baseline="0" dirty="0">
                          <a:solidFill>
                            <a:schemeClr val="tx1"/>
                          </a:solidFill>
                          <a:effectLst/>
                        </a:rPr>
                        <a:t>Сприяють</a:t>
                      </a:r>
                      <a:endParaRPr lang="ru-RU" sz="1600" cap="all"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solidFill>
                      <a:srgbClr val="92D050"/>
                    </a:solidFill>
                  </a:tcPr>
                </a:tc>
                <a:tc>
                  <a:txBody>
                    <a:bodyPr/>
                    <a:lstStyle/>
                    <a:p>
                      <a:pPr marL="1043305" marR="1037590" algn="ctr">
                        <a:lnSpc>
                          <a:spcPts val="1520"/>
                        </a:lnSpc>
                        <a:spcAft>
                          <a:spcPts val="0"/>
                        </a:spcAft>
                      </a:pPr>
                      <a:r>
                        <a:rPr lang="uk-UA" sz="1600" cap="all" baseline="0" dirty="0">
                          <a:solidFill>
                            <a:schemeClr val="tx1"/>
                          </a:solidFill>
                          <a:effectLst/>
                        </a:rPr>
                        <a:t>Заважають</a:t>
                      </a:r>
                      <a:endParaRPr lang="ru-RU" sz="1600" cap="all"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54321966"/>
                  </a:ext>
                </a:extLst>
              </a:tr>
              <a:tr h="1430655">
                <a:tc>
                  <a:txBody>
                    <a:bodyPr/>
                    <a:lstStyle/>
                    <a:p>
                      <a:pPr marL="69850" marR="477520">
                        <a:lnSpc>
                          <a:spcPct val="107000"/>
                        </a:lnSpc>
                        <a:spcAft>
                          <a:spcPts val="0"/>
                        </a:spcAft>
                      </a:pPr>
                      <a:r>
                        <a:rPr lang="uk-UA" sz="1600" dirty="0">
                          <a:solidFill>
                            <a:schemeClr val="tx1"/>
                          </a:solidFill>
                          <a:effectLst/>
                        </a:rPr>
                        <a:t>Усвідомлення необхідності</a:t>
                      </a:r>
                      <a:r>
                        <a:rPr lang="uk-UA" sz="1600" spc="-65" dirty="0">
                          <a:solidFill>
                            <a:schemeClr val="tx1"/>
                          </a:solidFill>
                          <a:effectLst/>
                        </a:rPr>
                        <a:t> </a:t>
                      </a:r>
                      <a:r>
                        <a:rPr lang="uk-UA" sz="1600" dirty="0">
                          <a:solidFill>
                            <a:schemeClr val="tx1"/>
                          </a:solidFill>
                          <a:effectLst/>
                        </a:rPr>
                        <a:t>змін </a:t>
                      </a:r>
                      <a:endParaRPr lang="uk-UA" sz="1600" dirty="0" smtClean="0">
                        <a:solidFill>
                          <a:schemeClr val="tx1"/>
                        </a:solidFill>
                        <a:effectLst/>
                      </a:endParaRPr>
                    </a:p>
                    <a:p>
                      <a:pPr marL="69850" marR="477520">
                        <a:lnSpc>
                          <a:spcPct val="107000"/>
                        </a:lnSpc>
                        <a:spcAft>
                          <a:spcPts val="0"/>
                        </a:spcAft>
                      </a:pPr>
                      <a:r>
                        <a:rPr lang="uk-UA" sz="1600" dirty="0" smtClean="0">
                          <a:solidFill>
                            <a:schemeClr val="tx1"/>
                          </a:solidFill>
                          <a:effectLst/>
                        </a:rPr>
                        <a:t>Організаційна</a:t>
                      </a:r>
                      <a:r>
                        <a:rPr lang="uk-UA" sz="1600" spc="-5" dirty="0" smtClean="0">
                          <a:solidFill>
                            <a:schemeClr val="tx1"/>
                          </a:solidFill>
                          <a:effectLst/>
                        </a:rPr>
                        <a:t> </a:t>
                      </a:r>
                      <a:r>
                        <a:rPr lang="uk-UA" sz="1600" dirty="0">
                          <a:solidFill>
                            <a:schemeClr val="tx1"/>
                          </a:solidFill>
                          <a:effectLst/>
                        </a:rPr>
                        <a:t>криза</a:t>
                      </a:r>
                      <a:endParaRPr lang="ru-RU" sz="1600" dirty="0">
                        <a:solidFill>
                          <a:schemeClr val="tx1"/>
                        </a:solidFill>
                        <a:effectLst/>
                      </a:endParaRPr>
                    </a:p>
                    <a:p>
                      <a:pPr marL="69850">
                        <a:lnSpc>
                          <a:spcPct val="107000"/>
                        </a:lnSpc>
                        <a:spcAft>
                          <a:spcPts val="0"/>
                        </a:spcAft>
                      </a:pPr>
                      <a:r>
                        <a:rPr lang="uk-UA" sz="1600" dirty="0">
                          <a:solidFill>
                            <a:schemeClr val="tx1"/>
                          </a:solidFill>
                          <a:effectLst/>
                        </a:rPr>
                        <a:t>Застарілість продукту (технології) </a:t>
                      </a:r>
                      <a:endParaRPr lang="uk-UA" sz="1600" dirty="0" smtClean="0">
                        <a:solidFill>
                          <a:schemeClr val="tx1"/>
                        </a:solidFill>
                        <a:effectLst/>
                      </a:endParaRPr>
                    </a:p>
                    <a:p>
                      <a:pPr marL="69850">
                        <a:lnSpc>
                          <a:spcPct val="107000"/>
                        </a:lnSpc>
                        <a:spcAft>
                          <a:spcPts val="0"/>
                        </a:spcAft>
                      </a:pPr>
                      <a:r>
                        <a:rPr lang="uk-UA" sz="1600" dirty="0" smtClean="0">
                          <a:solidFill>
                            <a:schemeClr val="tx1"/>
                          </a:solidFill>
                          <a:effectLst/>
                        </a:rPr>
                        <a:t>Зміни </a:t>
                      </a:r>
                      <a:r>
                        <a:rPr lang="uk-UA" sz="1600" dirty="0">
                          <a:solidFill>
                            <a:schemeClr val="tx1"/>
                          </a:solidFill>
                          <a:effectLst/>
                        </a:rPr>
                        <a:t>законів та інших регуляторів </a:t>
                      </a:r>
                      <a:endParaRPr lang="uk-UA" sz="1600" dirty="0" smtClean="0">
                        <a:solidFill>
                          <a:schemeClr val="tx1"/>
                        </a:solidFill>
                        <a:effectLst/>
                      </a:endParaRPr>
                    </a:p>
                    <a:p>
                      <a:pPr marL="69850">
                        <a:lnSpc>
                          <a:spcPct val="107000"/>
                        </a:lnSpc>
                        <a:spcAft>
                          <a:spcPts val="0"/>
                        </a:spcAft>
                      </a:pPr>
                      <a:r>
                        <a:rPr lang="uk-UA" sz="1600" dirty="0" smtClean="0">
                          <a:solidFill>
                            <a:schemeClr val="tx1"/>
                          </a:solidFill>
                          <a:effectLst/>
                        </a:rPr>
                        <a:t>Зміни </a:t>
                      </a:r>
                      <a:r>
                        <a:rPr lang="uk-UA" sz="1600" dirty="0">
                          <a:solidFill>
                            <a:schemeClr val="tx1"/>
                          </a:solidFill>
                          <a:effectLst/>
                        </a:rPr>
                        <a:t>системи цінностей і норм </a:t>
                      </a:r>
                      <a:r>
                        <a:rPr lang="uk-UA" sz="1600" spc="10" dirty="0" smtClean="0">
                          <a:solidFill>
                            <a:schemeClr val="tx1"/>
                          </a:solidFill>
                          <a:effectLst/>
                        </a:rPr>
                        <a:t>по</a:t>
                      </a:r>
                      <a:r>
                        <a:rPr lang="uk-UA" sz="1600" dirty="0" smtClean="0">
                          <a:solidFill>
                            <a:schemeClr val="tx1"/>
                          </a:solidFill>
                          <a:effectLst/>
                        </a:rPr>
                        <a:t>ведінки </a:t>
                      </a:r>
                      <a:r>
                        <a:rPr lang="uk-UA" sz="1600" dirty="0">
                          <a:solidFill>
                            <a:schemeClr val="tx1"/>
                          </a:solidFill>
                          <a:effectLst/>
                        </a:rPr>
                        <a:t>у</a:t>
                      </a:r>
                      <a:r>
                        <a:rPr lang="uk-UA" sz="1600" spc="-30" dirty="0">
                          <a:solidFill>
                            <a:schemeClr val="tx1"/>
                          </a:solidFill>
                          <a:effectLst/>
                        </a:rPr>
                        <a:t> </a:t>
                      </a:r>
                      <a:r>
                        <a:rPr lang="uk-UA" sz="1600" dirty="0">
                          <a:solidFill>
                            <a:schemeClr val="tx1"/>
                          </a:solidFill>
                          <a:effectLst/>
                        </a:rPr>
                        <a:t>робітників</a:t>
                      </a:r>
                      <a:endParaRPr lang="ru-RU" sz="1600" dirty="0">
                        <a:solidFill>
                          <a:schemeClr val="tx1"/>
                        </a:solidFill>
                        <a:effectLst/>
                      </a:endParaRPr>
                    </a:p>
                    <a:p>
                      <a:pPr marL="69850">
                        <a:lnSpc>
                          <a:spcPts val="1540"/>
                        </a:lnSpc>
                        <a:spcAft>
                          <a:spcPts val="0"/>
                        </a:spcAft>
                      </a:pPr>
                      <a:r>
                        <a:rPr lang="uk-UA" sz="1600" dirty="0">
                          <a:solidFill>
                            <a:schemeClr val="tx1"/>
                          </a:solidFill>
                          <a:effectLst/>
                        </a:rPr>
                        <a:t>Зниження продуктивності організації</a:t>
                      </a:r>
                      <a:endParaRPr lang="ru-RU"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rgbClr val="92D050"/>
                    </a:solidFill>
                  </a:tcPr>
                </a:tc>
                <a:tc>
                  <a:txBody>
                    <a:bodyPr/>
                    <a:lstStyle/>
                    <a:p>
                      <a:pPr marL="67945" marR="58420" algn="just">
                        <a:lnSpc>
                          <a:spcPct val="107000"/>
                        </a:lnSpc>
                        <a:spcAft>
                          <a:spcPts val="0"/>
                        </a:spcAft>
                      </a:pPr>
                      <a:r>
                        <a:rPr lang="uk-UA" sz="1600" dirty="0">
                          <a:solidFill>
                            <a:schemeClr val="tx1"/>
                          </a:solidFill>
                          <a:effectLst/>
                        </a:rPr>
                        <a:t>Бюрократична жорсткість організації </a:t>
                      </a:r>
                      <a:endParaRPr lang="uk-UA" sz="1600" dirty="0" smtClean="0">
                        <a:solidFill>
                          <a:schemeClr val="tx1"/>
                        </a:solidFill>
                        <a:effectLst/>
                      </a:endParaRPr>
                    </a:p>
                    <a:p>
                      <a:pPr marL="67945" marR="58420" algn="just">
                        <a:lnSpc>
                          <a:spcPct val="107000"/>
                        </a:lnSpc>
                        <a:spcAft>
                          <a:spcPts val="0"/>
                        </a:spcAft>
                      </a:pPr>
                      <a:r>
                        <a:rPr lang="uk-UA" sz="1600" dirty="0" smtClean="0">
                          <a:solidFill>
                            <a:schemeClr val="tx1"/>
                          </a:solidFill>
                          <a:effectLst/>
                        </a:rPr>
                        <a:t>Невдачі </a:t>
                      </a:r>
                      <a:r>
                        <a:rPr lang="uk-UA" sz="1600" dirty="0">
                          <a:solidFill>
                            <a:schemeClr val="tx1"/>
                          </a:solidFill>
                          <a:effectLst/>
                        </a:rPr>
                        <a:t>у проведенні попередніх </a:t>
                      </a:r>
                      <a:r>
                        <a:rPr lang="uk-UA" sz="1600" dirty="0" smtClean="0">
                          <a:solidFill>
                            <a:schemeClr val="tx1"/>
                          </a:solidFill>
                          <a:effectLst/>
                        </a:rPr>
                        <a:t>перетворень</a:t>
                      </a:r>
                      <a:endParaRPr lang="ru-RU" sz="1600" dirty="0">
                        <a:solidFill>
                          <a:schemeClr val="tx1"/>
                        </a:solidFill>
                        <a:effectLst/>
                      </a:endParaRPr>
                    </a:p>
                    <a:p>
                      <a:pPr marL="67945" marR="1135380" algn="just">
                        <a:lnSpc>
                          <a:spcPct val="107000"/>
                        </a:lnSpc>
                        <a:spcAft>
                          <a:spcPts val="0"/>
                        </a:spcAft>
                      </a:pPr>
                      <a:r>
                        <a:rPr lang="uk-UA" sz="1600" dirty="0">
                          <a:solidFill>
                            <a:schemeClr val="tx1"/>
                          </a:solidFill>
                          <a:effectLst/>
                        </a:rPr>
                        <a:t>Опір і побоювання змін </a:t>
                      </a:r>
                      <a:endParaRPr lang="uk-UA" sz="1600" dirty="0" smtClean="0">
                        <a:solidFill>
                          <a:schemeClr val="tx1"/>
                        </a:solidFill>
                        <a:effectLst/>
                      </a:endParaRPr>
                    </a:p>
                    <a:p>
                      <a:pPr marL="67945" marR="1135380" algn="just">
                        <a:lnSpc>
                          <a:spcPct val="107000"/>
                        </a:lnSpc>
                        <a:spcAft>
                          <a:spcPts val="0"/>
                        </a:spcAft>
                      </a:pPr>
                      <a:r>
                        <a:rPr lang="uk-UA" sz="1600" dirty="0" smtClean="0">
                          <a:solidFill>
                            <a:schemeClr val="tx1"/>
                          </a:solidFill>
                          <a:effectLst/>
                        </a:rPr>
                        <a:t>Суперечливість </a:t>
                      </a:r>
                      <a:r>
                        <a:rPr lang="uk-UA" sz="1600" dirty="0">
                          <a:solidFill>
                            <a:schemeClr val="tx1"/>
                          </a:solidFill>
                          <a:effectLst/>
                        </a:rPr>
                        <a:t>цілей</a:t>
                      </a:r>
                      <a:endParaRPr lang="ru-RU"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752882151"/>
                  </a:ext>
                </a:extLst>
              </a:tr>
            </a:tbl>
          </a:graphicData>
        </a:graphic>
      </p:graphicFrame>
    </p:spTree>
    <p:extLst>
      <p:ext uri="{BB962C8B-B14F-4D97-AF65-F5344CB8AC3E}">
        <p14:creationId xmlns:p14="http://schemas.microsoft.com/office/powerpoint/2010/main" val="2157978919"/>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16676" y="549810"/>
            <a:ext cx="10178322" cy="686561"/>
          </a:xfrm>
        </p:spPr>
        <p:txBody>
          <a:bodyPr>
            <a:normAutofit/>
          </a:bodyPr>
          <a:lstStyle/>
          <a:p>
            <a:r>
              <a:rPr lang="uk-UA" sz="4000" b="1" dirty="0"/>
              <a:t>Підходи подолання опору змінам</a:t>
            </a:r>
            <a:endParaRPr lang="ru-RU" sz="4000" dirty="0"/>
          </a:p>
        </p:txBody>
      </p:sp>
      <p:graphicFrame>
        <p:nvGraphicFramePr>
          <p:cNvPr id="7" name="Объект 6"/>
          <p:cNvGraphicFramePr>
            <a:graphicFrameLocks noGrp="1"/>
          </p:cNvGraphicFramePr>
          <p:nvPr>
            <p:ph idx="1"/>
            <p:extLst/>
          </p:nvPr>
        </p:nvGraphicFramePr>
        <p:xfrm>
          <a:off x="1416676" y="1591181"/>
          <a:ext cx="10013324" cy="4862531"/>
        </p:xfrm>
        <a:graphic>
          <a:graphicData uri="http://schemas.openxmlformats.org/drawingml/2006/table">
            <a:tbl>
              <a:tblPr firstRow="1" firstCol="1" bandRow="1">
                <a:tableStyleId>{5C22544A-7EE6-4342-B048-85BDC9FD1C3A}</a:tableStyleId>
              </a:tblPr>
              <a:tblGrid>
                <a:gridCol w="2266682">
                  <a:extLst>
                    <a:ext uri="{9D8B030D-6E8A-4147-A177-3AD203B41FA5}">
                      <a16:colId xmlns:a16="http://schemas.microsoft.com/office/drawing/2014/main" val="3120056849"/>
                    </a:ext>
                  </a:extLst>
                </a:gridCol>
                <a:gridCol w="2582214">
                  <a:extLst>
                    <a:ext uri="{9D8B030D-6E8A-4147-A177-3AD203B41FA5}">
                      <a16:colId xmlns:a16="http://schemas.microsoft.com/office/drawing/2014/main" val="1529423203"/>
                    </a:ext>
                  </a:extLst>
                </a:gridCol>
                <a:gridCol w="2582214">
                  <a:extLst>
                    <a:ext uri="{9D8B030D-6E8A-4147-A177-3AD203B41FA5}">
                      <a16:colId xmlns:a16="http://schemas.microsoft.com/office/drawing/2014/main" val="2263341035"/>
                    </a:ext>
                  </a:extLst>
                </a:gridCol>
                <a:gridCol w="2582214">
                  <a:extLst>
                    <a:ext uri="{9D8B030D-6E8A-4147-A177-3AD203B41FA5}">
                      <a16:colId xmlns:a16="http://schemas.microsoft.com/office/drawing/2014/main" val="626229420"/>
                    </a:ext>
                  </a:extLst>
                </a:gridCol>
              </a:tblGrid>
              <a:tr h="649742">
                <a:tc>
                  <a:txBody>
                    <a:bodyPr/>
                    <a:lstStyle/>
                    <a:p>
                      <a:pPr marL="0" algn="ctr">
                        <a:lnSpc>
                          <a:spcPct val="115000"/>
                        </a:lnSpc>
                        <a:spcAft>
                          <a:spcPts val="0"/>
                        </a:spcAft>
                      </a:pPr>
                      <a:r>
                        <a:rPr lang="uk-UA" sz="1800" dirty="0">
                          <a:solidFill>
                            <a:schemeClr val="tx1"/>
                          </a:solidFill>
                          <a:effectLst/>
                        </a:rPr>
                        <a:t>Заходи</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1675" marR="316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algn="ctr">
                        <a:lnSpc>
                          <a:spcPct val="115000"/>
                        </a:lnSpc>
                        <a:spcAft>
                          <a:spcPts val="0"/>
                        </a:spcAft>
                      </a:pPr>
                      <a:r>
                        <a:rPr lang="uk-UA" sz="1800" dirty="0">
                          <a:solidFill>
                            <a:schemeClr val="tx1"/>
                          </a:solidFill>
                          <a:effectLst/>
                        </a:rPr>
                        <a:t>Передумови застосування</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1675" marR="316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algn="ctr">
                        <a:lnSpc>
                          <a:spcPct val="115000"/>
                        </a:lnSpc>
                        <a:spcAft>
                          <a:spcPts val="0"/>
                        </a:spcAft>
                      </a:pPr>
                      <a:r>
                        <a:rPr lang="uk-UA" sz="1800" dirty="0">
                          <a:solidFill>
                            <a:schemeClr val="tx1"/>
                          </a:solidFill>
                          <a:effectLst/>
                        </a:rPr>
                        <a:t>Переваги</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1675" marR="316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algn="ctr">
                        <a:lnSpc>
                          <a:spcPct val="115000"/>
                        </a:lnSpc>
                        <a:spcAft>
                          <a:spcPts val="0"/>
                        </a:spcAft>
                      </a:pPr>
                      <a:r>
                        <a:rPr lang="uk-UA" sz="1800" dirty="0">
                          <a:solidFill>
                            <a:schemeClr val="tx1"/>
                          </a:solidFill>
                          <a:effectLst/>
                        </a:rPr>
                        <a:t>Недоліки</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1675" marR="316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2717244748"/>
                  </a:ext>
                </a:extLst>
              </a:tr>
              <a:tr h="1404263">
                <a:tc>
                  <a:txBody>
                    <a:bodyPr/>
                    <a:lstStyle/>
                    <a:p>
                      <a:pPr marL="0" algn="ctr">
                        <a:lnSpc>
                          <a:spcPct val="115000"/>
                        </a:lnSpc>
                        <a:spcAft>
                          <a:spcPts val="0"/>
                        </a:spcAft>
                      </a:pPr>
                      <a:r>
                        <a:rPr lang="uk-UA" sz="1800" dirty="0">
                          <a:solidFill>
                            <a:schemeClr val="tx1"/>
                          </a:solidFill>
                          <a:effectLst/>
                        </a:rPr>
                        <a:t>1.Навчання та надання інформації</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1675" marR="316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a:lnSpc>
                          <a:spcPct val="115000"/>
                        </a:lnSpc>
                        <a:spcAft>
                          <a:spcPts val="0"/>
                        </a:spcAft>
                      </a:pPr>
                      <a:r>
                        <a:rPr lang="uk-UA" sz="1400" dirty="0">
                          <a:effectLst/>
                        </a:rPr>
                        <a:t>Недолік інформації або її недостовірність</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1675" marR="316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a:lnSpc>
                          <a:spcPct val="115000"/>
                        </a:lnSpc>
                        <a:spcAft>
                          <a:spcPts val="0"/>
                        </a:spcAft>
                      </a:pPr>
                      <a:r>
                        <a:rPr lang="uk-UA" sz="1400" dirty="0">
                          <a:effectLst/>
                        </a:rPr>
                        <a:t>При переконаності співробітників в необхідності заходу вони активно беруть участь в перетвореннях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1675" marR="316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a:lnSpc>
                          <a:spcPct val="115000"/>
                        </a:lnSpc>
                        <a:spcAft>
                          <a:spcPts val="0"/>
                        </a:spcAft>
                      </a:pPr>
                      <a:r>
                        <a:rPr lang="uk-UA" sz="1400" dirty="0">
                          <a:effectLst/>
                        </a:rPr>
                        <a:t>Вимагає дуже багато часу, якщо треба охопити велике число співробітників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1675" marR="316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5665592"/>
                  </a:ext>
                </a:extLst>
              </a:tr>
              <a:tr h="1404263">
                <a:tc>
                  <a:txBody>
                    <a:bodyPr/>
                    <a:lstStyle/>
                    <a:p>
                      <a:pPr marL="0" algn="ctr">
                        <a:lnSpc>
                          <a:spcPct val="115000"/>
                        </a:lnSpc>
                        <a:spcAft>
                          <a:spcPts val="0"/>
                        </a:spcAft>
                      </a:pPr>
                      <a:r>
                        <a:rPr lang="uk-UA" sz="1800" dirty="0">
                          <a:solidFill>
                            <a:schemeClr val="tx1"/>
                          </a:solidFill>
                          <a:effectLst/>
                        </a:rPr>
                        <a:t>2.Залучення до участі у проекті</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1675" marR="316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a:lnSpc>
                          <a:spcPct val="115000"/>
                        </a:lnSpc>
                        <a:spcAft>
                          <a:spcPts val="0"/>
                        </a:spcAft>
                      </a:pPr>
                      <a:r>
                        <a:rPr lang="uk-UA" sz="1400">
                          <a:effectLst/>
                        </a:rPr>
                        <a:t>Дефіцит інформації у ініціаторів проекту щодо програми змін</a:t>
                      </a:r>
                      <a:endParaRPr lang="ru-RU" sz="1400">
                        <a:effectLst/>
                        <a:latin typeface="Calibri" panose="020F0502020204030204" pitchFamily="34" charset="0"/>
                        <a:ea typeface="Calibri" panose="020F0502020204030204" pitchFamily="34" charset="0"/>
                        <a:cs typeface="Times New Roman" panose="02020603050405020304" pitchFamily="18" charset="0"/>
                      </a:endParaRPr>
                    </a:p>
                  </a:txBody>
                  <a:tcPr marL="31675" marR="316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a:lnSpc>
                          <a:spcPct val="115000"/>
                        </a:lnSpc>
                        <a:spcAft>
                          <a:spcPts val="0"/>
                        </a:spcAft>
                      </a:pPr>
                      <a:r>
                        <a:rPr lang="ru-RU" sz="1400" dirty="0" err="1">
                          <a:effectLst/>
                        </a:rPr>
                        <a:t>Учасники</a:t>
                      </a:r>
                      <a:r>
                        <a:rPr lang="ru-RU" sz="1400" dirty="0">
                          <a:effectLst/>
                        </a:rPr>
                        <a:t> </a:t>
                      </a:r>
                      <a:r>
                        <a:rPr lang="ru-RU" sz="1400" dirty="0" err="1">
                          <a:effectLst/>
                        </a:rPr>
                        <a:t>зацікавлено</a:t>
                      </a:r>
                      <a:r>
                        <a:rPr lang="ru-RU" sz="1400" dirty="0">
                          <a:effectLst/>
                        </a:rPr>
                        <a:t> </a:t>
                      </a:r>
                      <a:r>
                        <a:rPr lang="ru-RU" sz="1400" dirty="0" err="1">
                          <a:effectLst/>
                        </a:rPr>
                        <a:t>підтримують</a:t>
                      </a:r>
                      <a:r>
                        <a:rPr lang="ru-RU" sz="1400" dirty="0">
                          <a:effectLst/>
                        </a:rPr>
                        <a:t> </a:t>
                      </a:r>
                      <a:r>
                        <a:rPr lang="ru-RU" sz="1400" dirty="0" err="1">
                          <a:effectLst/>
                        </a:rPr>
                        <a:t>зміни</a:t>
                      </a:r>
                      <a:r>
                        <a:rPr lang="ru-RU" sz="1400" dirty="0">
                          <a:effectLst/>
                        </a:rPr>
                        <a:t> і активно </a:t>
                      </a:r>
                      <a:r>
                        <a:rPr lang="ru-RU" sz="1400" dirty="0" err="1">
                          <a:effectLst/>
                        </a:rPr>
                        <a:t>надають</a:t>
                      </a:r>
                      <a:r>
                        <a:rPr lang="ru-RU" sz="1400" dirty="0">
                          <a:effectLst/>
                        </a:rPr>
                        <a:t> </a:t>
                      </a:r>
                      <a:r>
                        <a:rPr lang="ru-RU" sz="1400" dirty="0" err="1">
                          <a:effectLst/>
                        </a:rPr>
                        <a:t>релевантну</a:t>
                      </a:r>
                      <a:r>
                        <a:rPr lang="ru-RU" sz="1400" dirty="0">
                          <a:effectLst/>
                        </a:rPr>
                        <a:t> </a:t>
                      </a:r>
                      <a:r>
                        <a:rPr lang="ru-RU" sz="1400" dirty="0" err="1">
                          <a:effectLst/>
                        </a:rPr>
                        <a:t>інформацію</a:t>
                      </a:r>
                      <a:r>
                        <a:rPr lang="ru-RU" sz="1400" dirty="0">
                          <a:effectLst/>
                        </a:rPr>
                        <a:t> для </a:t>
                      </a:r>
                      <a:r>
                        <a:rPr lang="ru-RU" sz="1400" dirty="0" err="1">
                          <a:effectLst/>
                        </a:rPr>
                        <a:t>планування</a:t>
                      </a:r>
                      <a:r>
                        <a:rPr lang="ru-RU" sz="1400" dirty="0">
                          <a:effectLst/>
                        </a:rPr>
                        <a:t>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1675" marR="316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a:lnSpc>
                          <a:spcPct val="115000"/>
                        </a:lnSpc>
                        <a:spcAft>
                          <a:spcPts val="0"/>
                        </a:spcAft>
                      </a:pPr>
                      <a:r>
                        <a:rPr lang="uk-UA" sz="1400" dirty="0">
                          <a:effectLst/>
                        </a:rPr>
                        <a:t>Вимагає дуже багато часу, якщо учасники мають неправильне уявлення про цілі змін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1675" marR="316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74657794"/>
                  </a:ext>
                </a:extLst>
              </a:tr>
              <a:tr h="1404263">
                <a:tc>
                  <a:txBody>
                    <a:bodyPr/>
                    <a:lstStyle/>
                    <a:p>
                      <a:pPr marL="0" algn="ctr">
                        <a:lnSpc>
                          <a:spcPct val="115000"/>
                        </a:lnSpc>
                        <a:spcAft>
                          <a:spcPts val="0"/>
                        </a:spcAft>
                      </a:pPr>
                      <a:r>
                        <a:rPr lang="uk-UA" sz="1800" dirty="0">
                          <a:solidFill>
                            <a:schemeClr val="tx1"/>
                          </a:solidFill>
                          <a:effectLst/>
                        </a:rPr>
                        <a:t>3. Стимулювання та підтримка</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1675" marR="316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a:lnSpc>
                          <a:spcPct val="115000"/>
                        </a:lnSpc>
                        <a:spcAft>
                          <a:spcPts val="0"/>
                        </a:spcAft>
                      </a:pPr>
                      <a:r>
                        <a:rPr lang="uk-UA" sz="1400" dirty="0">
                          <a:effectLst/>
                        </a:rPr>
                        <a:t>Опір у зв’язку зі складністю індивідуальної адаптації до окремих змін</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1675" marR="316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a:lnSpc>
                          <a:spcPct val="115000"/>
                        </a:lnSpc>
                        <a:spcAft>
                          <a:spcPts val="0"/>
                        </a:spcAft>
                      </a:pPr>
                      <a:r>
                        <a:rPr lang="uk-UA" sz="1400" dirty="0">
                          <a:effectLst/>
                        </a:rPr>
                        <a:t>Надання допомозі при адаптації і облік індивідуальних побажань полегшують досягнення цілей зміни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1675" marR="316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a:lnSpc>
                          <a:spcPct val="115000"/>
                        </a:lnSpc>
                        <a:spcAft>
                          <a:spcPts val="0"/>
                        </a:spcAft>
                      </a:pPr>
                      <a:r>
                        <a:rPr lang="uk-UA" sz="1400" dirty="0">
                          <a:effectLst/>
                        </a:rPr>
                        <a:t>Вимагає багато часу, а також крупних витрат, що може привести до невдачі проекту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1675" marR="316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13191733"/>
                  </a:ext>
                </a:extLst>
              </a:tr>
            </a:tbl>
          </a:graphicData>
        </a:graphic>
      </p:graphicFrame>
    </p:spTree>
    <p:extLst>
      <p:ext uri="{BB962C8B-B14F-4D97-AF65-F5344CB8AC3E}">
        <p14:creationId xmlns:p14="http://schemas.microsoft.com/office/powerpoint/2010/main" val="1638322549"/>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4177" y="524052"/>
            <a:ext cx="10178322" cy="699440"/>
          </a:xfrm>
        </p:spPr>
        <p:txBody>
          <a:bodyPr>
            <a:normAutofit/>
          </a:bodyPr>
          <a:lstStyle/>
          <a:p>
            <a:r>
              <a:rPr lang="uk-UA" sz="4000" b="1" dirty="0"/>
              <a:t>Підходи подолання опору змінам</a:t>
            </a:r>
            <a:endParaRPr lang="ru-RU" sz="4000" dirty="0"/>
          </a:p>
        </p:txBody>
      </p:sp>
      <p:graphicFrame>
        <p:nvGraphicFramePr>
          <p:cNvPr id="7" name="Объект 6"/>
          <p:cNvGraphicFramePr>
            <a:graphicFrameLocks noGrp="1"/>
          </p:cNvGraphicFramePr>
          <p:nvPr>
            <p:ph idx="1"/>
            <p:extLst/>
          </p:nvPr>
        </p:nvGraphicFramePr>
        <p:xfrm>
          <a:off x="1334177" y="1591182"/>
          <a:ext cx="10013324" cy="4862531"/>
        </p:xfrm>
        <a:graphic>
          <a:graphicData uri="http://schemas.openxmlformats.org/drawingml/2006/table">
            <a:tbl>
              <a:tblPr firstRow="1" firstCol="1" bandRow="1">
                <a:tableStyleId>{5C22544A-7EE6-4342-B048-85BDC9FD1C3A}</a:tableStyleId>
              </a:tblPr>
              <a:tblGrid>
                <a:gridCol w="2266682">
                  <a:extLst>
                    <a:ext uri="{9D8B030D-6E8A-4147-A177-3AD203B41FA5}">
                      <a16:colId xmlns:a16="http://schemas.microsoft.com/office/drawing/2014/main" val="3120056849"/>
                    </a:ext>
                  </a:extLst>
                </a:gridCol>
                <a:gridCol w="2582214">
                  <a:extLst>
                    <a:ext uri="{9D8B030D-6E8A-4147-A177-3AD203B41FA5}">
                      <a16:colId xmlns:a16="http://schemas.microsoft.com/office/drawing/2014/main" val="1529423203"/>
                    </a:ext>
                  </a:extLst>
                </a:gridCol>
                <a:gridCol w="2582214">
                  <a:extLst>
                    <a:ext uri="{9D8B030D-6E8A-4147-A177-3AD203B41FA5}">
                      <a16:colId xmlns:a16="http://schemas.microsoft.com/office/drawing/2014/main" val="2263341035"/>
                    </a:ext>
                  </a:extLst>
                </a:gridCol>
                <a:gridCol w="2582214">
                  <a:extLst>
                    <a:ext uri="{9D8B030D-6E8A-4147-A177-3AD203B41FA5}">
                      <a16:colId xmlns:a16="http://schemas.microsoft.com/office/drawing/2014/main" val="626229420"/>
                    </a:ext>
                  </a:extLst>
                </a:gridCol>
              </a:tblGrid>
              <a:tr h="649742">
                <a:tc>
                  <a:txBody>
                    <a:bodyPr/>
                    <a:lstStyle/>
                    <a:p>
                      <a:pPr marL="0" algn="ctr">
                        <a:lnSpc>
                          <a:spcPct val="115000"/>
                        </a:lnSpc>
                        <a:spcAft>
                          <a:spcPts val="0"/>
                        </a:spcAft>
                      </a:pPr>
                      <a:r>
                        <a:rPr lang="uk-UA" sz="1800" dirty="0">
                          <a:solidFill>
                            <a:schemeClr val="tx1"/>
                          </a:solidFill>
                          <a:effectLst/>
                        </a:rPr>
                        <a:t>Заходи</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1675" marR="316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algn="ctr">
                        <a:lnSpc>
                          <a:spcPct val="115000"/>
                        </a:lnSpc>
                        <a:spcAft>
                          <a:spcPts val="0"/>
                        </a:spcAft>
                      </a:pPr>
                      <a:r>
                        <a:rPr lang="uk-UA" sz="1800" dirty="0">
                          <a:solidFill>
                            <a:schemeClr val="tx1"/>
                          </a:solidFill>
                          <a:effectLst/>
                        </a:rPr>
                        <a:t>Передумови застосування</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1675" marR="316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algn="ctr">
                        <a:lnSpc>
                          <a:spcPct val="115000"/>
                        </a:lnSpc>
                        <a:spcAft>
                          <a:spcPts val="0"/>
                        </a:spcAft>
                      </a:pPr>
                      <a:r>
                        <a:rPr lang="uk-UA" sz="1800" dirty="0">
                          <a:solidFill>
                            <a:schemeClr val="tx1"/>
                          </a:solidFill>
                          <a:effectLst/>
                        </a:rPr>
                        <a:t>Переваги</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1675" marR="316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algn="ctr">
                        <a:lnSpc>
                          <a:spcPct val="115000"/>
                        </a:lnSpc>
                        <a:spcAft>
                          <a:spcPts val="0"/>
                        </a:spcAft>
                      </a:pPr>
                      <a:r>
                        <a:rPr lang="uk-UA" sz="1800" dirty="0">
                          <a:solidFill>
                            <a:schemeClr val="tx1"/>
                          </a:solidFill>
                          <a:effectLst/>
                        </a:rPr>
                        <a:t>Недоліки</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1675" marR="316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2717244748"/>
                  </a:ext>
                </a:extLst>
              </a:tr>
              <a:tr h="1404263">
                <a:tc>
                  <a:txBody>
                    <a:bodyPr/>
                    <a:lstStyle/>
                    <a:p>
                      <a:pPr marL="0" algn="ctr">
                        <a:lnSpc>
                          <a:spcPct val="115000"/>
                        </a:lnSpc>
                        <a:spcAft>
                          <a:spcPts val="0"/>
                        </a:spcAft>
                      </a:pPr>
                      <a:r>
                        <a:rPr lang="uk-UA" sz="1800" dirty="0">
                          <a:solidFill>
                            <a:schemeClr val="tx1"/>
                          </a:solidFill>
                          <a:effectLst/>
                          <a:latin typeface="+mn-lt"/>
                          <a:ea typeface="Calibri" panose="020F0502020204030204" pitchFamily="34" charset="0"/>
                          <a:cs typeface="Times New Roman" panose="02020603050405020304" pitchFamily="18" charset="0"/>
                        </a:rPr>
                        <a:t>4.Переговори та угоди</a:t>
                      </a:r>
                      <a:endParaRPr lang="ru-RU" sz="18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a:lnSpc>
                          <a:spcPct val="115000"/>
                        </a:lnSpc>
                        <a:spcAft>
                          <a:spcPts val="0"/>
                        </a:spcAft>
                      </a:pPr>
                      <a:r>
                        <a:rPr lang="uk-UA" sz="1400" dirty="0">
                          <a:effectLst/>
                          <a:latin typeface="+mn-lt"/>
                          <a:ea typeface="Calibri" panose="020F0502020204030204" pitchFamily="34" charset="0"/>
                          <a:cs typeface="Times New Roman" panose="02020603050405020304" pitchFamily="18" charset="0"/>
                        </a:rPr>
                        <a:t>Опір груп у керівництва організацією, що побоюються втратити свої привілеї у процесі змін</a:t>
                      </a:r>
                      <a:endParaRPr lang="ru-RU"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a:lnSpc>
                          <a:spcPct val="115000"/>
                        </a:lnSpc>
                        <a:spcAft>
                          <a:spcPts val="0"/>
                        </a:spcAft>
                      </a:pPr>
                      <a:r>
                        <a:rPr lang="uk-UA" sz="1400" dirty="0">
                          <a:effectLst/>
                          <a:latin typeface="+mn-lt"/>
                          <a:ea typeface="Calibri" panose="020F0502020204030204" pitchFamily="34" charset="0"/>
                          <a:cs typeface="Times New Roman" panose="02020603050405020304" pitchFamily="18" charset="0"/>
                        </a:rPr>
                        <a:t>Надання стимулів в обмін на підтримку може опинитися відносно простим способом подолання опору  </a:t>
                      </a:r>
                      <a:endParaRPr lang="ru-RU"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a:lnSpc>
                          <a:spcPct val="115000"/>
                        </a:lnSpc>
                        <a:spcAft>
                          <a:spcPts val="0"/>
                        </a:spcAft>
                      </a:pPr>
                      <a:r>
                        <a:rPr lang="uk-UA" sz="1400" dirty="0">
                          <a:effectLst/>
                          <a:latin typeface="+mn-lt"/>
                          <a:ea typeface="Calibri" panose="020F0502020204030204" pitchFamily="34" charset="0"/>
                          <a:cs typeface="Times New Roman" panose="02020603050405020304" pitchFamily="18" charset="0"/>
                        </a:rPr>
                        <a:t>Часто вимагає великих витрат і може викликати претензії у інших груп  </a:t>
                      </a:r>
                      <a:endParaRPr lang="ru-RU"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5665592"/>
                  </a:ext>
                </a:extLst>
              </a:tr>
              <a:tr h="1404263">
                <a:tc>
                  <a:txBody>
                    <a:bodyPr/>
                    <a:lstStyle/>
                    <a:p>
                      <a:pPr marL="0" algn="ctr">
                        <a:lnSpc>
                          <a:spcPct val="115000"/>
                        </a:lnSpc>
                        <a:spcAft>
                          <a:spcPts val="0"/>
                        </a:spcAft>
                      </a:pPr>
                      <a:r>
                        <a:rPr lang="uk-UA" sz="1800" dirty="0">
                          <a:solidFill>
                            <a:schemeClr val="tx1"/>
                          </a:solidFill>
                          <a:effectLst/>
                          <a:latin typeface="+mn-lt"/>
                          <a:ea typeface="Calibri" panose="020F0502020204030204" pitchFamily="34" charset="0"/>
                          <a:cs typeface="Times New Roman" panose="02020603050405020304" pitchFamily="18" charset="0"/>
                        </a:rPr>
                        <a:t>5.Кадрова перестановка та призначення</a:t>
                      </a:r>
                      <a:endParaRPr lang="ru-RU" sz="18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a:lnSpc>
                          <a:spcPct val="115000"/>
                        </a:lnSpc>
                        <a:spcAft>
                          <a:spcPts val="0"/>
                        </a:spcAft>
                      </a:pPr>
                      <a:r>
                        <a:rPr lang="uk-UA" sz="1400">
                          <a:effectLst/>
                          <a:latin typeface="+mn-lt"/>
                          <a:ea typeface="Calibri" panose="020F0502020204030204" pitchFamily="34" charset="0"/>
                          <a:cs typeface="Times New Roman" panose="02020603050405020304" pitchFamily="18" charset="0"/>
                        </a:rPr>
                        <a:t>Неспроможність інших "тактик" впливу або неприпустимо високі витрати по ним  </a:t>
                      </a:r>
                      <a:endParaRPr lang="ru-RU" sz="14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a:lnSpc>
                          <a:spcPct val="115000"/>
                        </a:lnSpc>
                        <a:spcAft>
                          <a:spcPts val="0"/>
                        </a:spcAft>
                      </a:pPr>
                      <a:r>
                        <a:rPr lang="uk-UA" sz="1400" dirty="0">
                          <a:effectLst/>
                          <a:latin typeface="+mn-lt"/>
                          <a:ea typeface="Calibri" panose="020F0502020204030204" pitchFamily="34" charset="0"/>
                          <a:cs typeface="Times New Roman" panose="02020603050405020304" pitchFamily="18" charset="0"/>
                        </a:rPr>
                        <a:t>Опір відносний швидко ліквідовується, не вимагаючи високих витрат  </a:t>
                      </a:r>
                      <a:endParaRPr lang="ru-RU"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a:lnSpc>
                          <a:spcPct val="115000"/>
                        </a:lnSpc>
                        <a:spcAft>
                          <a:spcPts val="0"/>
                        </a:spcAft>
                      </a:pPr>
                      <a:r>
                        <a:rPr lang="uk-UA" sz="1400" dirty="0">
                          <a:effectLst/>
                          <a:latin typeface="+mn-lt"/>
                          <a:ea typeface="Calibri" panose="020F0502020204030204" pitchFamily="34" charset="0"/>
                          <a:cs typeface="Times New Roman" panose="02020603050405020304" pitchFamily="18" charset="0"/>
                        </a:rPr>
                        <a:t>Загроза майбутнім проектам із-за недовір'я осіб, що зачіпають  </a:t>
                      </a:r>
                      <a:endParaRPr lang="ru-RU"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74657794"/>
                  </a:ext>
                </a:extLst>
              </a:tr>
              <a:tr h="1404263">
                <a:tc>
                  <a:txBody>
                    <a:bodyPr/>
                    <a:lstStyle/>
                    <a:p>
                      <a:pPr marL="0" algn="ctr">
                        <a:lnSpc>
                          <a:spcPct val="115000"/>
                        </a:lnSpc>
                        <a:spcAft>
                          <a:spcPts val="0"/>
                        </a:spcAft>
                      </a:pPr>
                      <a:r>
                        <a:rPr lang="uk-UA" sz="1800" dirty="0">
                          <a:solidFill>
                            <a:schemeClr val="tx1"/>
                          </a:solidFill>
                          <a:effectLst/>
                          <a:latin typeface="+mn-lt"/>
                          <a:ea typeface="Calibri" panose="020F0502020204030204" pitchFamily="34" charset="0"/>
                          <a:cs typeface="Times New Roman" panose="02020603050405020304" pitchFamily="18" charset="0"/>
                        </a:rPr>
                        <a:t>6. Приховані і явні заходи примушення  </a:t>
                      </a:r>
                      <a:endParaRPr lang="ru-RU" sz="18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a:lnSpc>
                          <a:spcPct val="115000"/>
                        </a:lnSpc>
                        <a:spcAft>
                          <a:spcPts val="0"/>
                        </a:spcAft>
                      </a:pPr>
                      <a:r>
                        <a:rPr lang="uk-UA" sz="1400">
                          <a:effectLst/>
                          <a:latin typeface="+mn-lt"/>
                          <a:ea typeface="Calibri" panose="020F0502020204030204" pitchFamily="34" charset="0"/>
                          <a:cs typeface="Times New Roman" panose="02020603050405020304" pitchFamily="18" charset="0"/>
                        </a:rPr>
                        <a:t>Гострий дефіцит часу або відсутність відповідної владної бази у ініціаторів змін  	</a:t>
                      </a:r>
                      <a:endParaRPr lang="ru-RU" sz="14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a:lnSpc>
                          <a:spcPct val="115000"/>
                        </a:lnSpc>
                        <a:spcAft>
                          <a:spcPts val="0"/>
                        </a:spcAft>
                      </a:pPr>
                      <a:r>
                        <a:rPr lang="uk-UA" sz="1400">
                          <a:effectLst/>
                          <a:latin typeface="+mn-lt"/>
                          <a:ea typeface="Calibri" panose="020F0502020204030204" pitchFamily="34" charset="0"/>
                          <a:cs typeface="Times New Roman" panose="02020603050405020304" pitchFamily="18" charset="0"/>
                        </a:rPr>
                        <a:t>Загроза санкцій заглушає опір, робить можливою швидку реалізацію проекту  </a:t>
                      </a:r>
                      <a:endParaRPr lang="ru-RU" sz="140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a:lnSpc>
                          <a:spcPct val="115000"/>
                        </a:lnSpc>
                        <a:spcAft>
                          <a:spcPts val="0"/>
                        </a:spcAft>
                      </a:pPr>
                      <a:r>
                        <a:rPr lang="uk-UA" sz="1400" dirty="0">
                          <a:effectLst/>
                          <a:latin typeface="+mn-lt"/>
                          <a:ea typeface="Calibri" panose="020F0502020204030204" pitchFamily="34" charset="0"/>
                          <a:cs typeface="Times New Roman" panose="02020603050405020304" pitchFamily="18" charset="0"/>
                        </a:rPr>
                        <a:t>Пов'язано з ризиком, породжує стійку озлобленість по відношенню до ініціаторів, пасивний опір можливій переорієнтації проекту  </a:t>
                      </a:r>
                      <a:endParaRPr lang="ru-RU" sz="1400" dirty="0">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13191733"/>
                  </a:ext>
                </a:extLst>
              </a:tr>
            </a:tbl>
          </a:graphicData>
        </a:graphic>
      </p:graphicFrame>
    </p:spTree>
    <p:extLst>
      <p:ext uri="{BB962C8B-B14F-4D97-AF65-F5344CB8AC3E}">
        <p14:creationId xmlns:p14="http://schemas.microsoft.com/office/powerpoint/2010/main" val="4188720594"/>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457199"/>
            <a:ext cx="10178322" cy="650383"/>
          </a:xfrm>
          <a:solidFill>
            <a:srgbClr val="FFC000"/>
          </a:solidFill>
        </p:spPr>
        <p:txBody>
          <a:bodyPr>
            <a:normAutofit/>
          </a:bodyPr>
          <a:lstStyle/>
          <a:p>
            <a:r>
              <a:rPr lang="uk-UA" sz="4000" dirty="0" smtClean="0"/>
              <a:t>питання для дискусії</a:t>
            </a:r>
            <a:endParaRPr lang="ru-RU" sz="4000" dirty="0"/>
          </a:p>
        </p:txBody>
      </p:sp>
      <p:sp>
        <p:nvSpPr>
          <p:cNvPr id="3" name="Объект 2"/>
          <p:cNvSpPr>
            <a:spLocks noGrp="1"/>
          </p:cNvSpPr>
          <p:nvPr>
            <p:ph idx="1"/>
          </p:nvPr>
        </p:nvSpPr>
        <p:spPr>
          <a:xfrm>
            <a:off x="1251678" y="1320335"/>
            <a:ext cx="10178322" cy="5288283"/>
          </a:xfrm>
        </p:spPr>
        <p:txBody>
          <a:bodyPr/>
          <a:lstStyle/>
          <a:p>
            <a:r>
              <a:rPr lang="uk-UA" dirty="0" smtClean="0">
                <a:solidFill>
                  <a:schemeClr val="tx1"/>
                </a:solidFill>
              </a:rPr>
              <a:t>Опишіть як Ви розумієте опір змінами.</a:t>
            </a:r>
          </a:p>
          <a:p>
            <a:r>
              <a:rPr lang="uk-UA" dirty="0" smtClean="0">
                <a:solidFill>
                  <a:schemeClr val="tx1"/>
                </a:solidFill>
              </a:rPr>
              <a:t>Що є основною причиною опору змінам? Поясніть на прикладах.</a:t>
            </a:r>
          </a:p>
          <a:p>
            <a:r>
              <a:rPr lang="uk-UA" dirty="0" smtClean="0">
                <a:solidFill>
                  <a:schemeClr val="tx1"/>
                </a:solidFill>
              </a:rPr>
              <a:t>Які бувають види опору змінам? Який з видів опору змінам, на Вашу думку, є найсильнішим?</a:t>
            </a:r>
          </a:p>
          <a:p>
            <a:r>
              <a:rPr lang="uk-UA" dirty="0" smtClean="0">
                <a:solidFill>
                  <a:schemeClr val="tx1"/>
                </a:solidFill>
              </a:rPr>
              <a:t>Надайте характеристику формам опору змінам, що існують в організації.</a:t>
            </a:r>
          </a:p>
          <a:p>
            <a:r>
              <a:rPr lang="uk-UA" dirty="0" smtClean="0">
                <a:solidFill>
                  <a:schemeClr val="tx1"/>
                </a:solidFill>
              </a:rPr>
              <a:t>Як Ви розумієте зміст особистих бар</a:t>
            </a:r>
            <a:r>
              <a:rPr lang="en-US" dirty="0" smtClean="0">
                <a:solidFill>
                  <a:schemeClr val="tx1"/>
                </a:solidFill>
              </a:rPr>
              <a:t>`</a:t>
            </a:r>
            <a:r>
              <a:rPr lang="uk-UA" dirty="0" err="1" smtClean="0">
                <a:solidFill>
                  <a:schemeClr val="tx1"/>
                </a:solidFill>
              </a:rPr>
              <a:t>єрів</a:t>
            </a:r>
            <a:r>
              <a:rPr lang="uk-UA" dirty="0" smtClean="0">
                <a:solidFill>
                  <a:schemeClr val="tx1"/>
                </a:solidFill>
              </a:rPr>
              <a:t> щодо опору змінам? Наведіть перелік заходів для подолання особистих бар</a:t>
            </a:r>
            <a:r>
              <a:rPr lang="en-US" dirty="0" smtClean="0">
                <a:solidFill>
                  <a:schemeClr val="tx1"/>
                </a:solidFill>
              </a:rPr>
              <a:t>`</a:t>
            </a:r>
            <a:r>
              <a:rPr lang="uk-UA" dirty="0" err="1" smtClean="0">
                <a:solidFill>
                  <a:schemeClr val="tx1"/>
                </a:solidFill>
              </a:rPr>
              <a:t>єрів</a:t>
            </a:r>
            <a:r>
              <a:rPr lang="uk-UA" dirty="0" smtClean="0">
                <a:solidFill>
                  <a:schemeClr val="tx1"/>
                </a:solidFill>
              </a:rPr>
              <a:t>.</a:t>
            </a:r>
          </a:p>
          <a:p>
            <a:r>
              <a:rPr lang="uk-UA" dirty="0" smtClean="0">
                <a:solidFill>
                  <a:schemeClr val="tx1"/>
                </a:solidFill>
              </a:rPr>
              <a:t>На які групи поділяються форми прояву індивідуального опору змінам? </a:t>
            </a:r>
          </a:p>
          <a:p>
            <a:r>
              <a:rPr lang="uk-UA" dirty="0" smtClean="0">
                <a:solidFill>
                  <a:schemeClr val="tx1"/>
                </a:solidFill>
              </a:rPr>
              <a:t>У яких випадках доцільно запроваджувати кадрові перестановки для подолання опору змінам?</a:t>
            </a:r>
          </a:p>
          <a:p>
            <a:r>
              <a:rPr lang="uk-UA" dirty="0" smtClean="0">
                <a:solidFill>
                  <a:schemeClr val="tx1"/>
                </a:solidFill>
              </a:rPr>
              <a:t>Які чинники сприяють здійсненню організаційних змін, а які навпаки заважають?</a:t>
            </a:r>
          </a:p>
          <a:p>
            <a:r>
              <a:rPr lang="uk-UA" dirty="0" smtClean="0">
                <a:solidFill>
                  <a:schemeClr val="tx1"/>
                </a:solidFill>
              </a:rPr>
              <a:t>Запропонуйте метод подолання опору змінам, якщо проект змін потрібно реалізувати за мінімальний час.</a:t>
            </a:r>
          </a:p>
          <a:p>
            <a:endParaRPr lang="ru-RU" dirty="0">
              <a:solidFill>
                <a:schemeClr val="tx1"/>
              </a:solidFill>
            </a:endParaRPr>
          </a:p>
        </p:txBody>
      </p:sp>
    </p:spTree>
    <p:extLst>
      <p:ext uri="{BB962C8B-B14F-4D97-AF65-F5344CB8AC3E}">
        <p14:creationId xmlns:p14="http://schemas.microsoft.com/office/powerpoint/2010/main" val="2258855400"/>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410094"/>
            <a:ext cx="10178322" cy="753688"/>
          </a:xfrm>
          <a:solidFill>
            <a:srgbClr val="92D050"/>
          </a:solidFill>
        </p:spPr>
        <p:txBody>
          <a:bodyPr>
            <a:normAutofit/>
          </a:bodyPr>
          <a:lstStyle/>
          <a:p>
            <a:r>
              <a:rPr lang="uk-UA" sz="4000" dirty="0"/>
              <a:t>Інформаційні Джерела </a:t>
            </a:r>
            <a:r>
              <a:rPr lang="uk-UA" sz="4000" dirty="0" smtClean="0"/>
              <a:t>до теми 6</a:t>
            </a:r>
            <a:endParaRPr lang="ru-RU" sz="4000" dirty="0"/>
          </a:p>
        </p:txBody>
      </p:sp>
      <p:sp>
        <p:nvSpPr>
          <p:cNvPr id="4" name="Объект 2"/>
          <p:cNvSpPr>
            <a:spLocks noGrp="1"/>
          </p:cNvSpPr>
          <p:nvPr>
            <p:ph idx="1"/>
          </p:nvPr>
        </p:nvSpPr>
        <p:spPr>
          <a:xfrm>
            <a:off x="1251677" y="1620983"/>
            <a:ext cx="10455414" cy="4890653"/>
          </a:xfrm>
        </p:spPr>
        <p:txBody>
          <a:bodyPr>
            <a:normAutofit/>
          </a:bodyPr>
          <a:lstStyle/>
          <a:p>
            <a:pPr marL="457200" indent="-457200">
              <a:buFont typeface="+mj-lt"/>
              <a:buAutoNum type="arabicPeriod"/>
            </a:pPr>
            <a:r>
              <a:rPr lang="ru-RU" sz="1600" dirty="0" err="1">
                <a:solidFill>
                  <a:schemeClr val="tx1"/>
                </a:solidFill>
              </a:rPr>
              <a:t>Лютенс</a:t>
            </a:r>
            <a:r>
              <a:rPr lang="ru-RU" sz="1600" dirty="0">
                <a:solidFill>
                  <a:schemeClr val="tx1"/>
                </a:solidFill>
              </a:rPr>
              <a:t> Ф. Организационное поведение. </a:t>
            </a:r>
            <a:r>
              <a:rPr lang="ru-RU" sz="1600" dirty="0" smtClean="0">
                <a:solidFill>
                  <a:schemeClr val="tx1"/>
                </a:solidFill>
              </a:rPr>
              <a:t>М</a:t>
            </a:r>
            <a:r>
              <a:rPr lang="ru-RU" sz="1600" dirty="0">
                <a:solidFill>
                  <a:schemeClr val="tx1"/>
                </a:solidFill>
              </a:rPr>
              <a:t>.: Инфра-М, </a:t>
            </a:r>
            <a:r>
              <a:rPr lang="ru-RU" sz="1600" dirty="0" smtClean="0">
                <a:solidFill>
                  <a:schemeClr val="tx1"/>
                </a:solidFill>
              </a:rPr>
              <a:t>1999. 692 с.</a:t>
            </a:r>
          </a:p>
          <a:p>
            <a:pPr marL="457200" indent="-457200">
              <a:buFont typeface="+mj-lt"/>
              <a:buAutoNum type="arabicPeriod"/>
            </a:pPr>
            <a:r>
              <a:rPr lang="ru-RU" sz="1600" dirty="0" err="1">
                <a:solidFill>
                  <a:schemeClr val="tx1"/>
                </a:solidFill>
              </a:rPr>
              <a:t>Ньюстром</a:t>
            </a:r>
            <a:r>
              <a:rPr lang="ru-RU" sz="1600" dirty="0">
                <a:solidFill>
                  <a:schemeClr val="tx1"/>
                </a:solidFill>
              </a:rPr>
              <a:t> </a:t>
            </a:r>
            <a:r>
              <a:rPr lang="ru-RU" sz="1600" dirty="0" err="1">
                <a:solidFill>
                  <a:schemeClr val="tx1"/>
                </a:solidFill>
              </a:rPr>
              <a:t>Дж.В</a:t>
            </a:r>
            <a:r>
              <a:rPr lang="ru-RU" sz="1600" dirty="0">
                <a:solidFill>
                  <a:schemeClr val="tx1"/>
                </a:solidFill>
              </a:rPr>
              <a:t>., Дэвис К. Организационное поведение: поведение человека на рабочем месте. 10-е изд. СПб.: Питер, 2000</a:t>
            </a:r>
            <a:r>
              <a:rPr lang="ru-RU" sz="1600" dirty="0" smtClean="0">
                <a:solidFill>
                  <a:schemeClr val="tx1"/>
                </a:solidFill>
              </a:rPr>
              <a:t>. 492 с.</a:t>
            </a:r>
          </a:p>
          <a:p>
            <a:pPr marL="457200" indent="-457200">
              <a:buFont typeface="+mj-lt"/>
              <a:buAutoNum type="arabicPeriod"/>
            </a:pPr>
            <a:r>
              <a:rPr lang="ru-RU" sz="1600" dirty="0" err="1" smtClean="0">
                <a:solidFill>
                  <a:schemeClr val="tx1"/>
                </a:solidFill>
              </a:rPr>
              <a:t>Пічугіна</a:t>
            </a:r>
            <a:r>
              <a:rPr lang="ru-RU" sz="1600" dirty="0" smtClean="0">
                <a:solidFill>
                  <a:schemeClr val="tx1"/>
                </a:solidFill>
              </a:rPr>
              <a:t> </a:t>
            </a:r>
            <a:r>
              <a:rPr lang="ru-RU" sz="1600" dirty="0">
                <a:solidFill>
                  <a:schemeClr val="tx1"/>
                </a:solidFill>
              </a:rPr>
              <a:t>Т. </a:t>
            </a:r>
            <a:r>
              <a:rPr lang="ru-RU" sz="1600" dirty="0" smtClean="0">
                <a:solidFill>
                  <a:schemeClr val="tx1"/>
                </a:solidFill>
              </a:rPr>
              <a:t>С., </a:t>
            </a:r>
            <a:r>
              <a:rPr lang="ru-RU" sz="1600" dirty="0" err="1" smtClean="0">
                <a:solidFill>
                  <a:schemeClr val="tx1"/>
                </a:solidFill>
              </a:rPr>
              <a:t>Ткачова</a:t>
            </a:r>
            <a:r>
              <a:rPr lang="ru-RU" sz="1600" dirty="0" smtClean="0">
                <a:solidFill>
                  <a:schemeClr val="tx1"/>
                </a:solidFill>
              </a:rPr>
              <a:t> Т.С., Ткаченко О.П. </a:t>
            </a:r>
            <a:r>
              <a:rPr lang="ru-RU" sz="1600" dirty="0" err="1" smtClean="0">
                <a:solidFill>
                  <a:schemeClr val="tx1"/>
                </a:solidFill>
              </a:rPr>
              <a:t>Управління</a:t>
            </a:r>
            <a:r>
              <a:rPr lang="ru-RU" sz="1600" dirty="0" smtClean="0">
                <a:solidFill>
                  <a:schemeClr val="tx1"/>
                </a:solidFill>
              </a:rPr>
              <a:t> </a:t>
            </a:r>
            <a:r>
              <a:rPr lang="ru-RU" sz="1600" dirty="0" err="1" smtClean="0">
                <a:solidFill>
                  <a:schemeClr val="tx1"/>
                </a:solidFill>
              </a:rPr>
              <a:t>змінами</a:t>
            </a:r>
            <a:r>
              <a:rPr lang="ru-RU" sz="1600" dirty="0" smtClean="0">
                <a:solidFill>
                  <a:schemeClr val="tx1"/>
                </a:solidFill>
              </a:rPr>
              <a:t>. Х</a:t>
            </a:r>
            <a:r>
              <a:rPr lang="ru-RU" sz="1600" dirty="0">
                <a:solidFill>
                  <a:schemeClr val="tx1"/>
                </a:solidFill>
              </a:rPr>
              <a:t>. : ХДУХТ, 2017. </a:t>
            </a:r>
            <a:r>
              <a:rPr lang="ru-RU" sz="1600" dirty="0" smtClean="0">
                <a:solidFill>
                  <a:schemeClr val="tx1"/>
                </a:solidFill>
              </a:rPr>
              <a:t>226 с.</a:t>
            </a:r>
          </a:p>
          <a:p>
            <a:pPr marL="457200" indent="-457200">
              <a:buFont typeface="+mj-lt"/>
              <a:buAutoNum type="arabicPeriod"/>
            </a:pPr>
            <a:r>
              <a:rPr lang="ru-RU" sz="1600" dirty="0" smtClean="0">
                <a:solidFill>
                  <a:schemeClr val="tx1"/>
                </a:solidFill>
              </a:rPr>
              <a:t>Шаталова </a:t>
            </a:r>
            <a:r>
              <a:rPr lang="ru-RU" sz="1600" dirty="0">
                <a:solidFill>
                  <a:schemeClr val="tx1"/>
                </a:solidFill>
              </a:rPr>
              <a:t>Н. И</a:t>
            </a:r>
            <a:r>
              <a:rPr lang="ru-RU" sz="1600" dirty="0" smtClean="0">
                <a:solidFill>
                  <a:schemeClr val="tx1"/>
                </a:solidFill>
              </a:rPr>
              <a:t>. </a:t>
            </a:r>
            <a:r>
              <a:rPr lang="en-US" sz="1600" dirty="0" err="1">
                <a:solidFill>
                  <a:schemeClr val="tx1"/>
                </a:solidFill>
              </a:rPr>
              <a:t>Организационное</a:t>
            </a:r>
            <a:r>
              <a:rPr lang="en-US" sz="1600" dirty="0">
                <a:solidFill>
                  <a:schemeClr val="tx1"/>
                </a:solidFill>
              </a:rPr>
              <a:t> </a:t>
            </a:r>
            <a:r>
              <a:rPr lang="en-US" sz="1600" dirty="0" err="1" smtClean="0">
                <a:solidFill>
                  <a:schemeClr val="tx1"/>
                </a:solidFill>
              </a:rPr>
              <a:t>поведение</a:t>
            </a:r>
            <a:r>
              <a:rPr lang="ru-RU" sz="1600" dirty="0" smtClean="0">
                <a:solidFill>
                  <a:schemeClr val="tx1"/>
                </a:solidFill>
              </a:rPr>
              <a:t>. </a:t>
            </a:r>
            <a:r>
              <a:rPr lang="en-US" sz="1600" dirty="0" err="1" smtClean="0">
                <a:solidFill>
                  <a:schemeClr val="tx1"/>
                </a:solidFill>
              </a:rPr>
              <a:t>Екатеринбург</a:t>
            </a:r>
            <a:r>
              <a:rPr lang="ru-RU" sz="1600" dirty="0" smtClean="0">
                <a:solidFill>
                  <a:schemeClr val="tx1"/>
                </a:solidFill>
              </a:rPr>
              <a:t> : </a:t>
            </a:r>
            <a:r>
              <a:rPr lang="en-US" sz="1600" dirty="0" err="1" smtClean="0">
                <a:solidFill>
                  <a:schemeClr val="tx1"/>
                </a:solidFill>
              </a:rPr>
              <a:t>Изд</a:t>
            </a:r>
            <a:r>
              <a:rPr lang="ru-RU" sz="1600" dirty="0" smtClean="0">
                <a:solidFill>
                  <a:schemeClr val="tx1"/>
                </a:solidFill>
              </a:rPr>
              <a:t>-</a:t>
            </a:r>
            <a:r>
              <a:rPr lang="en-US" sz="1600" dirty="0" err="1" smtClean="0">
                <a:solidFill>
                  <a:schemeClr val="tx1"/>
                </a:solidFill>
              </a:rPr>
              <a:t>во</a:t>
            </a:r>
            <a:r>
              <a:rPr lang="en-US" sz="1600" dirty="0" smtClean="0">
                <a:solidFill>
                  <a:schemeClr val="tx1"/>
                </a:solidFill>
              </a:rPr>
              <a:t> </a:t>
            </a:r>
            <a:r>
              <a:rPr lang="en-US" sz="1600" dirty="0" err="1" smtClean="0">
                <a:solidFill>
                  <a:schemeClr val="tx1"/>
                </a:solidFill>
              </a:rPr>
              <a:t>УрГУПС</a:t>
            </a:r>
            <a:r>
              <a:rPr lang="ru-RU" sz="1600" dirty="0" smtClean="0">
                <a:solidFill>
                  <a:schemeClr val="tx1"/>
                </a:solidFill>
              </a:rPr>
              <a:t>, 2012. 225 </a:t>
            </a:r>
            <a:r>
              <a:rPr lang="en-US" sz="1600" dirty="0" smtClean="0">
                <a:solidFill>
                  <a:schemeClr val="tx1"/>
                </a:solidFill>
              </a:rPr>
              <a:t>с</a:t>
            </a:r>
            <a:r>
              <a:rPr lang="ru-RU" sz="1600" dirty="0" smtClean="0">
                <a:solidFill>
                  <a:schemeClr val="tx1"/>
                </a:solidFill>
              </a:rPr>
              <a:t>.</a:t>
            </a:r>
          </a:p>
          <a:p>
            <a:pPr marL="457200" indent="-457200">
              <a:buFont typeface="+mj-lt"/>
              <a:buAutoNum type="arabicPeriod"/>
            </a:pPr>
            <a:r>
              <a:rPr lang="ru-RU" sz="1600" dirty="0" err="1" smtClean="0">
                <a:solidFill>
                  <a:schemeClr val="tx1"/>
                </a:solidFill>
              </a:rPr>
              <a:t>Куцевол</a:t>
            </a:r>
            <a:r>
              <a:rPr lang="ru-RU" sz="1600" dirty="0" smtClean="0">
                <a:solidFill>
                  <a:schemeClr val="tx1"/>
                </a:solidFill>
              </a:rPr>
              <a:t> </a:t>
            </a:r>
            <a:r>
              <a:rPr lang="ru-RU" sz="1600" dirty="0">
                <a:solidFill>
                  <a:schemeClr val="tx1"/>
                </a:solidFill>
              </a:rPr>
              <a:t>Н.Г. </a:t>
            </a:r>
            <a:r>
              <a:rPr lang="ru-RU" sz="1600" dirty="0" smtClean="0">
                <a:solidFill>
                  <a:schemeClr val="tx1"/>
                </a:solidFill>
              </a:rPr>
              <a:t>Организационное </a:t>
            </a:r>
            <a:r>
              <a:rPr lang="ru-RU" sz="1600" dirty="0">
                <a:solidFill>
                  <a:schemeClr val="tx1"/>
                </a:solidFill>
              </a:rPr>
              <a:t>развитие и управление </a:t>
            </a:r>
            <a:r>
              <a:rPr lang="ru-RU" sz="1600" dirty="0" smtClean="0">
                <a:solidFill>
                  <a:schemeClr val="tx1"/>
                </a:solidFill>
              </a:rPr>
              <a:t>изменениями. </a:t>
            </a:r>
            <a:r>
              <a:rPr lang="ru-RU" sz="1600" dirty="0">
                <a:solidFill>
                  <a:schemeClr val="tx1"/>
                </a:solidFill>
              </a:rPr>
              <a:t>Казань: 2011. </a:t>
            </a:r>
            <a:r>
              <a:rPr lang="ru-RU" sz="1600" dirty="0" smtClean="0">
                <a:solidFill>
                  <a:schemeClr val="tx1"/>
                </a:solidFill>
              </a:rPr>
              <a:t>103 </a:t>
            </a:r>
            <a:r>
              <a:rPr lang="ru-RU" sz="1600" dirty="0">
                <a:solidFill>
                  <a:schemeClr val="tx1"/>
                </a:solidFill>
              </a:rPr>
              <a:t>с</a:t>
            </a:r>
            <a:r>
              <a:rPr lang="ru-RU" sz="1600" dirty="0" smtClean="0">
                <a:solidFill>
                  <a:schemeClr val="tx1"/>
                </a:solidFill>
              </a:rPr>
              <a:t>.</a:t>
            </a:r>
          </a:p>
          <a:p>
            <a:pPr marL="457200" indent="-457200">
              <a:buFont typeface="+mj-lt"/>
              <a:buAutoNum type="arabicPeriod"/>
            </a:pPr>
            <a:r>
              <a:rPr lang="ru-RU" sz="1600" dirty="0" err="1" smtClean="0">
                <a:solidFill>
                  <a:schemeClr val="tx1"/>
                </a:solidFill>
              </a:rPr>
              <a:t>Латфуллин</a:t>
            </a:r>
            <a:r>
              <a:rPr lang="ru-RU" sz="1600" dirty="0" smtClean="0">
                <a:solidFill>
                  <a:schemeClr val="tx1"/>
                </a:solidFill>
              </a:rPr>
              <a:t> Г.Р., Громова О.Н. </a:t>
            </a:r>
            <a:r>
              <a:rPr lang="uk-UA" sz="1600" dirty="0" err="1" smtClean="0">
                <a:solidFill>
                  <a:schemeClr val="tx1"/>
                </a:solidFill>
              </a:rPr>
              <a:t>Организационное</a:t>
            </a:r>
            <a:r>
              <a:rPr lang="uk-UA" sz="1600" dirty="0" smtClean="0">
                <a:solidFill>
                  <a:schemeClr val="tx1"/>
                </a:solidFill>
              </a:rPr>
              <a:t> </a:t>
            </a:r>
            <a:r>
              <a:rPr lang="uk-UA" sz="1600" dirty="0" err="1">
                <a:solidFill>
                  <a:schemeClr val="tx1"/>
                </a:solidFill>
              </a:rPr>
              <a:t>поведение</a:t>
            </a:r>
            <a:r>
              <a:rPr lang="uk-UA" sz="1600" dirty="0">
                <a:solidFill>
                  <a:schemeClr val="tx1"/>
                </a:solidFill>
              </a:rPr>
              <a:t>: </a:t>
            </a:r>
            <a:r>
              <a:rPr lang="uk-UA" sz="1600" dirty="0" err="1">
                <a:solidFill>
                  <a:schemeClr val="tx1"/>
                </a:solidFill>
              </a:rPr>
              <a:t>Учебник</a:t>
            </a:r>
            <a:r>
              <a:rPr lang="uk-UA" sz="1600" dirty="0">
                <a:solidFill>
                  <a:schemeClr val="tx1"/>
                </a:solidFill>
              </a:rPr>
              <a:t> для </a:t>
            </a:r>
            <a:r>
              <a:rPr lang="uk-UA" sz="1600" dirty="0" err="1">
                <a:solidFill>
                  <a:schemeClr val="tx1"/>
                </a:solidFill>
              </a:rPr>
              <a:t>вузов</a:t>
            </a:r>
            <a:r>
              <a:rPr lang="uk-UA" sz="1600" dirty="0">
                <a:solidFill>
                  <a:schemeClr val="tx1"/>
                </a:solidFill>
              </a:rPr>
              <a:t>, 2-е </a:t>
            </a:r>
            <a:r>
              <a:rPr lang="uk-UA" sz="1600" dirty="0" err="1">
                <a:solidFill>
                  <a:schemeClr val="tx1"/>
                </a:solidFill>
              </a:rPr>
              <a:t>издание</a:t>
            </a:r>
            <a:r>
              <a:rPr lang="uk-UA" sz="1600" dirty="0">
                <a:solidFill>
                  <a:schemeClr val="tx1"/>
                </a:solidFill>
              </a:rPr>
              <a:t>, </a:t>
            </a:r>
            <a:r>
              <a:rPr lang="uk-UA" sz="1600" dirty="0" err="1">
                <a:solidFill>
                  <a:schemeClr val="tx1"/>
                </a:solidFill>
              </a:rPr>
              <a:t>дополненное</a:t>
            </a:r>
            <a:r>
              <a:rPr lang="uk-UA" sz="1600" dirty="0">
                <a:solidFill>
                  <a:schemeClr val="tx1"/>
                </a:solidFill>
              </a:rPr>
              <a:t> и </a:t>
            </a:r>
            <a:r>
              <a:rPr lang="uk-UA" sz="1600" dirty="0" err="1">
                <a:solidFill>
                  <a:schemeClr val="tx1"/>
                </a:solidFill>
              </a:rPr>
              <a:t>переработанное</a:t>
            </a:r>
            <a:r>
              <a:rPr lang="uk-UA" sz="1600" dirty="0">
                <a:solidFill>
                  <a:schemeClr val="tx1"/>
                </a:solidFill>
              </a:rPr>
              <a:t>. </a:t>
            </a:r>
            <a:r>
              <a:rPr lang="uk-UA" sz="1600" dirty="0" err="1">
                <a:solidFill>
                  <a:schemeClr val="tx1"/>
                </a:solidFill>
              </a:rPr>
              <a:t>Издательский</a:t>
            </a:r>
            <a:r>
              <a:rPr lang="uk-UA" sz="1600" dirty="0">
                <a:solidFill>
                  <a:schemeClr val="tx1"/>
                </a:solidFill>
              </a:rPr>
              <a:t> </a:t>
            </a:r>
            <a:r>
              <a:rPr lang="uk-UA" sz="1600" dirty="0" err="1">
                <a:solidFill>
                  <a:schemeClr val="tx1"/>
                </a:solidFill>
              </a:rPr>
              <a:t>дом</a:t>
            </a:r>
            <a:r>
              <a:rPr lang="uk-UA" sz="1600" dirty="0">
                <a:solidFill>
                  <a:schemeClr val="tx1"/>
                </a:solidFill>
              </a:rPr>
              <a:t> </a:t>
            </a:r>
            <a:r>
              <a:rPr lang="uk-UA" sz="1600" dirty="0" smtClean="0">
                <a:solidFill>
                  <a:schemeClr val="tx1"/>
                </a:solidFill>
              </a:rPr>
              <a:t>«</a:t>
            </a:r>
            <a:r>
              <a:rPr lang="uk-UA" sz="1600" dirty="0" err="1" smtClean="0">
                <a:solidFill>
                  <a:schemeClr val="tx1"/>
                </a:solidFill>
              </a:rPr>
              <a:t>Питер</a:t>
            </a:r>
            <a:r>
              <a:rPr lang="uk-UA" sz="1600" dirty="0" smtClean="0">
                <a:solidFill>
                  <a:schemeClr val="tx1"/>
                </a:solidFill>
              </a:rPr>
              <a:t>», </a:t>
            </a:r>
            <a:r>
              <a:rPr lang="uk-UA" sz="1600" dirty="0">
                <a:solidFill>
                  <a:schemeClr val="tx1"/>
                </a:solidFill>
              </a:rPr>
              <a:t>2015. 464 </a:t>
            </a:r>
            <a:r>
              <a:rPr lang="uk-UA" sz="1600" dirty="0" smtClean="0">
                <a:solidFill>
                  <a:schemeClr val="tx1"/>
                </a:solidFill>
              </a:rPr>
              <a:t>с.</a:t>
            </a:r>
            <a:endParaRPr lang="ru-RU" sz="1600" dirty="0">
              <a:solidFill>
                <a:schemeClr val="tx1"/>
              </a:solidFill>
            </a:endParaRPr>
          </a:p>
          <a:p>
            <a:pPr marL="457200" indent="-457200">
              <a:buFont typeface="+mj-lt"/>
              <a:buAutoNum type="arabicPeriod"/>
            </a:pPr>
            <a:r>
              <a:rPr lang="en-US" sz="1600" dirty="0" smtClean="0">
                <a:solidFill>
                  <a:schemeClr val="tx1"/>
                </a:solidFill>
                <a:latin typeface="Corbel" panose="020B0503020204020204" pitchFamily="34" charset="0"/>
              </a:rPr>
              <a:t>Cummings </a:t>
            </a:r>
            <a:r>
              <a:rPr lang="en-US" sz="1600" dirty="0">
                <a:solidFill>
                  <a:schemeClr val="tx1"/>
                </a:solidFill>
                <a:latin typeface="Corbel" panose="020B0503020204020204" pitchFamily="34" charset="0"/>
              </a:rPr>
              <a:t>T. G., Worley O. G. Organization Development and Change. </a:t>
            </a:r>
            <a:r>
              <a:rPr lang="uk-UA" sz="1600" dirty="0">
                <a:solidFill>
                  <a:schemeClr val="tx1"/>
                </a:solidFill>
                <a:latin typeface="Corbel" panose="020B0503020204020204" pitchFamily="34" charset="0"/>
              </a:rPr>
              <a:t>5-th </a:t>
            </a:r>
            <a:r>
              <a:rPr lang="uk-UA" sz="1600" dirty="0" err="1">
                <a:solidFill>
                  <a:schemeClr val="tx1"/>
                </a:solidFill>
                <a:latin typeface="Corbel" panose="020B0503020204020204" pitchFamily="34" charset="0"/>
              </a:rPr>
              <a:t>ed</a:t>
            </a:r>
            <a:r>
              <a:rPr lang="uk-UA" sz="1600" dirty="0">
                <a:solidFill>
                  <a:schemeClr val="tx1"/>
                </a:solidFill>
                <a:latin typeface="Corbel" panose="020B0503020204020204" pitchFamily="34" charset="0"/>
              </a:rPr>
              <a:t>. N. Y.: </a:t>
            </a:r>
            <a:r>
              <a:rPr lang="uk-UA" sz="1600" dirty="0" err="1">
                <a:solidFill>
                  <a:schemeClr val="tx1"/>
                </a:solidFill>
                <a:latin typeface="Corbel" panose="020B0503020204020204" pitchFamily="34" charset="0"/>
              </a:rPr>
              <a:t>WestPublishingCompany</a:t>
            </a:r>
            <a:r>
              <a:rPr lang="uk-UA" sz="1600" dirty="0">
                <a:solidFill>
                  <a:schemeClr val="tx1"/>
                </a:solidFill>
                <a:latin typeface="Corbel" panose="020B0503020204020204" pitchFamily="34" charset="0"/>
              </a:rPr>
              <a:t>, 1992. </a:t>
            </a:r>
            <a:endParaRPr lang="ru-RU" sz="1600" dirty="0">
              <a:solidFill>
                <a:schemeClr val="tx1"/>
              </a:solidFill>
              <a:latin typeface="Corbel" panose="020B0503020204020204" pitchFamily="34" charset="0"/>
            </a:endParaRPr>
          </a:p>
          <a:p>
            <a:pPr marL="457200" indent="-457200">
              <a:buFont typeface="+mj-lt"/>
              <a:buAutoNum type="arabicPeriod"/>
            </a:pPr>
            <a:endParaRPr lang="ru-RU" sz="1600" dirty="0">
              <a:solidFill>
                <a:schemeClr val="tx1"/>
              </a:solidFill>
              <a:latin typeface="Corbel" panose="020B0503020204020204" pitchFamily="34" charset="0"/>
            </a:endParaRPr>
          </a:p>
        </p:txBody>
      </p:sp>
    </p:spTree>
    <p:extLst>
      <p:ext uri="{BB962C8B-B14F-4D97-AF65-F5344CB8AC3E}">
        <p14:creationId xmlns:p14="http://schemas.microsoft.com/office/powerpoint/2010/main" val="3331118584"/>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04449" y="2343565"/>
            <a:ext cx="11113478" cy="2768762"/>
          </a:xfrm>
        </p:spPr>
        <p:txBody>
          <a:bodyPr/>
          <a:lstStyle/>
          <a:p>
            <a:r>
              <a:rPr lang="uk-UA" sz="6000" b="1" dirty="0" smtClean="0"/>
              <a:t>Конфлікти в організації:</a:t>
            </a:r>
            <a:br>
              <a:rPr lang="uk-UA" sz="6000" b="1" dirty="0" smtClean="0"/>
            </a:br>
            <a:r>
              <a:rPr lang="uk-UA" sz="6000" b="1" dirty="0" smtClean="0"/>
              <a:t>причини, типи,</a:t>
            </a:r>
            <a:br>
              <a:rPr lang="uk-UA" sz="6000" b="1" dirty="0" smtClean="0"/>
            </a:br>
            <a:r>
              <a:rPr lang="uk-UA" sz="6000" b="1" dirty="0" smtClean="0"/>
              <a:t>підходи до управління</a:t>
            </a:r>
            <a:endParaRPr lang="ru-RU" sz="6000" dirty="0"/>
          </a:p>
        </p:txBody>
      </p:sp>
      <p:sp>
        <p:nvSpPr>
          <p:cNvPr id="3" name="Подзаголовок 2"/>
          <p:cNvSpPr>
            <a:spLocks noGrp="1"/>
          </p:cNvSpPr>
          <p:nvPr>
            <p:ph type="subTitle" idx="1"/>
          </p:nvPr>
        </p:nvSpPr>
        <p:spPr>
          <a:xfrm>
            <a:off x="2090353" y="1198793"/>
            <a:ext cx="8045373" cy="962517"/>
          </a:xfrm>
        </p:spPr>
        <p:txBody>
          <a:bodyPr>
            <a:noAutofit/>
          </a:bodyPr>
          <a:lstStyle/>
          <a:p>
            <a:r>
              <a:rPr lang="ru-RU" sz="6000" dirty="0" smtClean="0"/>
              <a:t>Тема 7</a:t>
            </a:r>
            <a:endParaRPr lang="ru-RU" sz="6000" dirty="0"/>
          </a:p>
        </p:txBody>
      </p:sp>
    </p:spTree>
    <p:extLst>
      <p:ext uri="{BB962C8B-B14F-4D97-AF65-F5344CB8AC3E}">
        <p14:creationId xmlns:p14="http://schemas.microsoft.com/office/powerpoint/2010/main" val="3149954984"/>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16348" y="655356"/>
            <a:ext cx="10035764" cy="1631216"/>
          </a:xfrm>
          <a:prstGeom prst="rect">
            <a:avLst/>
          </a:prstGeom>
        </p:spPr>
        <p:txBody>
          <a:bodyPr wrap="square">
            <a:spAutoFit/>
          </a:bodyPr>
          <a:lstStyle/>
          <a:p>
            <a:pPr algn="ctr"/>
            <a:r>
              <a:rPr lang="uk-UA" sz="2000" b="1" i="1" dirty="0">
                <a:cs typeface="Times New Roman" panose="02020603050405020304" pitchFamily="18" charset="0"/>
              </a:rPr>
              <a:t>О</a:t>
            </a:r>
            <a:r>
              <a:rPr lang="uk-UA" sz="2000" b="1" i="1" dirty="0" smtClean="0">
                <a:effectLst/>
                <a:cs typeface="Times New Roman" panose="02020603050405020304" pitchFamily="18" charset="0"/>
              </a:rPr>
              <a:t>рганізаційний конфлікт</a:t>
            </a:r>
            <a:r>
              <a:rPr lang="uk-UA" sz="2000" b="0" i="1" dirty="0" smtClean="0">
                <a:effectLst/>
                <a:cs typeface="Times New Roman" panose="02020603050405020304" pitchFamily="18" charset="0"/>
              </a:rPr>
              <a:t> </a:t>
            </a:r>
            <a:r>
              <a:rPr lang="uk-UA" sz="2000" b="0" i="0" dirty="0" smtClean="0">
                <a:effectLst/>
                <a:cs typeface="Times New Roman" panose="02020603050405020304" pitchFamily="18" charset="0"/>
              </a:rPr>
              <a:t>— це активне зіткнення двох або більше різноспрямованих сил, яке виникає через розбіжності позицій та інтересів, ціннісних орієнтацій, соціальних установок, планів як окремих працівників, формальних і неформальних груп, що функціонують в організації, так і організацій в цілому внаслідок загострення суперечностей у процесі їх діяльності й розвитку.</a:t>
            </a:r>
            <a:endParaRPr lang="en-US" sz="2000" dirty="0">
              <a:cs typeface="Times New Roman" panose="02020603050405020304" pitchFamily="18" charset="0"/>
            </a:endParaRPr>
          </a:p>
        </p:txBody>
      </p:sp>
      <p:sp>
        <p:nvSpPr>
          <p:cNvPr id="6" name="Прямоугольник 5"/>
          <p:cNvSpPr/>
          <p:nvPr/>
        </p:nvSpPr>
        <p:spPr>
          <a:xfrm>
            <a:off x="1766371" y="3015708"/>
            <a:ext cx="9929610" cy="646331"/>
          </a:xfrm>
          <a:prstGeom prst="rect">
            <a:avLst/>
          </a:prstGeom>
        </p:spPr>
        <p:txBody>
          <a:bodyPr wrap="square">
            <a:spAutoFit/>
          </a:bodyPr>
          <a:lstStyle/>
          <a:p>
            <a:r>
              <a:rPr lang="uk-UA" sz="3600" b="1" dirty="0" smtClean="0">
                <a:solidFill>
                  <a:srgbClr val="000000"/>
                </a:solidFill>
                <a:latin typeface="+mj-lt"/>
                <a:cs typeface="Times New Roman" panose="02020603050405020304" pitchFamily="18" charset="0"/>
              </a:rPr>
              <a:t>Обов'язкові елементи конфліктної ситуації</a:t>
            </a:r>
          </a:p>
        </p:txBody>
      </p:sp>
      <p:sp>
        <p:nvSpPr>
          <p:cNvPr id="7" name="Овал 6"/>
          <p:cNvSpPr/>
          <p:nvPr/>
        </p:nvSpPr>
        <p:spPr>
          <a:xfrm>
            <a:off x="1161740" y="3965794"/>
            <a:ext cx="2133600" cy="14605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Овал 7"/>
          <p:cNvSpPr/>
          <p:nvPr/>
        </p:nvSpPr>
        <p:spPr>
          <a:xfrm>
            <a:off x="3879450" y="3965794"/>
            <a:ext cx="2133600" cy="14605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Овал 8"/>
          <p:cNvSpPr/>
          <p:nvPr/>
        </p:nvSpPr>
        <p:spPr>
          <a:xfrm>
            <a:off x="6553964" y="3965794"/>
            <a:ext cx="2133600" cy="14605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Овал 9"/>
          <p:cNvSpPr/>
          <p:nvPr/>
        </p:nvSpPr>
        <p:spPr>
          <a:xfrm>
            <a:off x="9503798" y="3965794"/>
            <a:ext cx="2133600" cy="14605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103039" y="4489393"/>
            <a:ext cx="2251001" cy="369332"/>
          </a:xfrm>
          <a:prstGeom prst="rect">
            <a:avLst/>
          </a:prstGeom>
          <a:noFill/>
        </p:spPr>
        <p:txBody>
          <a:bodyPr wrap="none" rtlCol="0">
            <a:spAutoFit/>
          </a:bodyPr>
          <a:lstStyle/>
          <a:p>
            <a:r>
              <a:rPr lang="ru-RU" b="1" dirty="0" err="1" smtClean="0">
                <a:cs typeface="Times New Roman" panose="02020603050405020304" pitchFamily="18" charset="0"/>
              </a:rPr>
              <a:t>Учасники</a:t>
            </a:r>
            <a:r>
              <a:rPr lang="ru-RU" b="1" dirty="0" smtClean="0">
                <a:cs typeface="Times New Roman" panose="02020603050405020304" pitchFamily="18" charset="0"/>
              </a:rPr>
              <a:t> </a:t>
            </a:r>
            <a:r>
              <a:rPr lang="ru-RU" b="1" dirty="0" err="1" smtClean="0">
                <a:cs typeface="Times New Roman" panose="02020603050405020304" pitchFamily="18" charset="0"/>
              </a:rPr>
              <a:t>конфлікту</a:t>
            </a:r>
            <a:endParaRPr lang="en-US" b="1" dirty="0">
              <a:cs typeface="Times New Roman" panose="02020603050405020304" pitchFamily="18" charset="0"/>
            </a:endParaRPr>
          </a:p>
        </p:txBody>
      </p:sp>
      <p:sp>
        <p:nvSpPr>
          <p:cNvPr id="12" name="TextBox 11"/>
          <p:cNvSpPr txBox="1"/>
          <p:nvPr/>
        </p:nvSpPr>
        <p:spPr>
          <a:xfrm>
            <a:off x="3999832" y="4505149"/>
            <a:ext cx="1954446" cy="369332"/>
          </a:xfrm>
          <a:prstGeom prst="rect">
            <a:avLst/>
          </a:prstGeom>
          <a:noFill/>
        </p:spPr>
        <p:txBody>
          <a:bodyPr wrap="none" rtlCol="0">
            <a:spAutoFit/>
          </a:bodyPr>
          <a:lstStyle/>
          <a:p>
            <a:r>
              <a:rPr lang="ru-RU" b="1" dirty="0" smtClean="0">
                <a:cs typeface="Times New Roman" panose="02020603050405020304" pitchFamily="18" charset="0"/>
              </a:rPr>
              <a:t>Об</a:t>
            </a:r>
            <a:r>
              <a:rPr lang="en-US" b="1" dirty="0" smtClean="0">
                <a:cs typeface="Times New Roman" panose="02020603050405020304" pitchFamily="18" charset="0"/>
              </a:rPr>
              <a:t>’</a:t>
            </a:r>
            <a:r>
              <a:rPr lang="ru-RU" b="1" dirty="0" err="1" smtClean="0">
                <a:cs typeface="Times New Roman" panose="02020603050405020304" pitchFamily="18" charset="0"/>
              </a:rPr>
              <a:t>єкт</a:t>
            </a:r>
            <a:r>
              <a:rPr lang="ru-RU" b="1" dirty="0" smtClean="0">
                <a:cs typeface="Times New Roman" panose="02020603050405020304" pitchFamily="18" charset="0"/>
              </a:rPr>
              <a:t> </a:t>
            </a:r>
            <a:r>
              <a:rPr lang="ru-RU" b="1" dirty="0" err="1" smtClean="0">
                <a:cs typeface="Times New Roman" panose="02020603050405020304" pitchFamily="18" charset="0"/>
              </a:rPr>
              <a:t>конфлікту</a:t>
            </a:r>
            <a:endParaRPr lang="en-US" b="1" dirty="0">
              <a:cs typeface="Times New Roman" panose="02020603050405020304" pitchFamily="18" charset="0"/>
            </a:endParaRPr>
          </a:p>
        </p:txBody>
      </p:sp>
      <p:sp>
        <p:nvSpPr>
          <p:cNvPr id="13" name="TextBox 12"/>
          <p:cNvSpPr txBox="1"/>
          <p:nvPr/>
        </p:nvSpPr>
        <p:spPr>
          <a:xfrm>
            <a:off x="7088990" y="4517450"/>
            <a:ext cx="1104918" cy="369332"/>
          </a:xfrm>
          <a:prstGeom prst="rect">
            <a:avLst/>
          </a:prstGeom>
          <a:noFill/>
        </p:spPr>
        <p:txBody>
          <a:bodyPr wrap="none" rtlCol="0">
            <a:spAutoFit/>
          </a:bodyPr>
          <a:lstStyle/>
          <a:p>
            <a:r>
              <a:rPr lang="ru-RU" b="1" dirty="0" err="1" smtClean="0">
                <a:cs typeface="Times New Roman" panose="02020603050405020304" pitchFamily="18" charset="0"/>
              </a:rPr>
              <a:t>Інцидент</a:t>
            </a:r>
            <a:endParaRPr lang="en-US" b="1" dirty="0">
              <a:cs typeface="Times New Roman" panose="02020603050405020304" pitchFamily="18" charset="0"/>
            </a:endParaRPr>
          </a:p>
        </p:txBody>
      </p:sp>
      <p:sp>
        <p:nvSpPr>
          <p:cNvPr id="14" name="TextBox 13"/>
          <p:cNvSpPr txBox="1"/>
          <p:nvPr/>
        </p:nvSpPr>
        <p:spPr>
          <a:xfrm>
            <a:off x="9927525" y="4524995"/>
            <a:ext cx="1292341" cy="400110"/>
          </a:xfrm>
          <a:prstGeom prst="rect">
            <a:avLst/>
          </a:prstGeom>
          <a:noFill/>
        </p:spPr>
        <p:txBody>
          <a:bodyPr wrap="none" rtlCol="0">
            <a:spAutoFit/>
          </a:bodyPr>
          <a:lstStyle/>
          <a:p>
            <a:r>
              <a:rPr lang="ru-RU" sz="2000" b="1" dirty="0" smtClean="0">
                <a:latin typeface="+mj-lt"/>
                <a:cs typeface="Times New Roman" panose="02020603050405020304" pitchFamily="18" charset="0"/>
              </a:rPr>
              <a:t>КОНФЛІКТ</a:t>
            </a:r>
            <a:endParaRPr lang="en-US" sz="2000" b="1" dirty="0">
              <a:latin typeface="+mj-lt"/>
              <a:cs typeface="Times New Roman" panose="02020603050405020304" pitchFamily="18" charset="0"/>
            </a:endParaRPr>
          </a:p>
        </p:txBody>
      </p:sp>
      <p:sp>
        <p:nvSpPr>
          <p:cNvPr id="15" name="Плюс 14"/>
          <p:cNvSpPr/>
          <p:nvPr/>
        </p:nvSpPr>
        <p:spPr>
          <a:xfrm>
            <a:off x="3426256" y="4520905"/>
            <a:ext cx="321180" cy="337820"/>
          </a:xfrm>
          <a:prstGeom prst="mathPl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Плюс 15"/>
          <p:cNvSpPr/>
          <p:nvPr/>
        </p:nvSpPr>
        <p:spPr>
          <a:xfrm>
            <a:off x="6093531" y="4525604"/>
            <a:ext cx="321180" cy="337820"/>
          </a:xfrm>
          <a:prstGeom prst="mathPl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Равно 16"/>
          <p:cNvSpPr/>
          <p:nvPr/>
        </p:nvSpPr>
        <p:spPr>
          <a:xfrm>
            <a:off x="8687564" y="4461610"/>
            <a:ext cx="822430" cy="495300"/>
          </a:xfrm>
          <a:prstGeom prst="mathEqual">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46045018"/>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dirty="0"/>
              <a:t>причини конфліктів при реалізації проектів організаційного розвитку</a:t>
            </a:r>
            <a:endParaRPr lang="ru-RU" dirty="0"/>
          </a:p>
        </p:txBody>
      </p:sp>
      <p:sp>
        <p:nvSpPr>
          <p:cNvPr id="3" name="Объект 2"/>
          <p:cNvSpPr>
            <a:spLocks noGrp="1"/>
          </p:cNvSpPr>
          <p:nvPr>
            <p:ph idx="1"/>
          </p:nvPr>
        </p:nvSpPr>
        <p:spPr>
          <a:xfrm>
            <a:off x="1251678" y="2401912"/>
            <a:ext cx="10178322" cy="4217829"/>
          </a:xfrm>
        </p:spPr>
        <p:txBody>
          <a:bodyPr>
            <a:normAutofit/>
          </a:bodyPr>
          <a:lstStyle/>
          <a:p>
            <a:pPr marL="0" indent="0" fontAlgn="base">
              <a:buNone/>
            </a:pPr>
            <a:r>
              <a:rPr lang="uk-UA" b="1" dirty="0" smtClean="0">
                <a:solidFill>
                  <a:schemeClr val="tx1"/>
                </a:solidFill>
              </a:rPr>
              <a:t>1. Обмеженість </a:t>
            </a:r>
            <a:r>
              <a:rPr lang="uk-UA" b="1" dirty="0">
                <a:solidFill>
                  <a:schemeClr val="tx1"/>
                </a:solidFill>
              </a:rPr>
              <a:t>і розподіл ресурсів. </a:t>
            </a:r>
            <a:r>
              <a:rPr lang="uk-UA" dirty="0">
                <a:solidFill>
                  <a:schemeClr val="tx1"/>
                </a:solidFill>
              </a:rPr>
              <a:t>У найбільших організаціях ресурси завжди обмежені, тому керівництво повинне вирішувати, як розподілити фінансові, людські ресурси, сировину і матеріали між різними групами, щоб найбільш ефективно досягти цілей організації. Необхідність ділити ресурси майже неминуче веде до різних видів конфліктів</a:t>
            </a:r>
            <a:r>
              <a:rPr lang="uk-UA" dirty="0" smtClean="0">
                <a:solidFill>
                  <a:schemeClr val="tx1"/>
                </a:solidFill>
              </a:rPr>
              <a:t>.</a:t>
            </a:r>
          </a:p>
          <a:p>
            <a:pPr marL="0" indent="0" fontAlgn="base">
              <a:buNone/>
            </a:pPr>
            <a:endParaRPr lang="ru-RU" dirty="0">
              <a:solidFill>
                <a:schemeClr val="tx1"/>
              </a:solidFill>
            </a:endParaRPr>
          </a:p>
          <a:p>
            <a:pPr marL="0" indent="0" fontAlgn="base">
              <a:buNone/>
            </a:pPr>
            <a:r>
              <a:rPr lang="uk-UA" b="1" dirty="0">
                <a:solidFill>
                  <a:schemeClr val="tx1"/>
                </a:solidFill>
              </a:rPr>
              <a:t>2. Взаємозалежність завдань. </a:t>
            </a:r>
            <a:r>
              <a:rPr lang="uk-UA" dirty="0">
                <a:solidFill>
                  <a:schemeClr val="tx1"/>
                </a:solidFill>
              </a:rPr>
              <a:t>Де одна людина або група залежать у виконанні завдання від іншої людини або групи, завжди існує можливість конфлікту. Всі організації є системами, що складаються з взаємопов'язаних елементів, при неадекватній роботі одного підрозділу або людини взаємозалежність завдань може стати причиною конфлікту.</a:t>
            </a:r>
            <a:endParaRPr lang="ru-RU" dirty="0">
              <a:solidFill>
                <a:schemeClr val="tx1"/>
              </a:solidFill>
            </a:endParaRPr>
          </a:p>
          <a:p>
            <a:endParaRPr lang="ru-RU" dirty="0"/>
          </a:p>
        </p:txBody>
      </p:sp>
    </p:spTree>
    <p:extLst>
      <p:ext uri="{BB962C8B-B14F-4D97-AF65-F5344CB8AC3E}">
        <p14:creationId xmlns:p14="http://schemas.microsoft.com/office/powerpoint/2010/main" val="62416088"/>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1830" y="581367"/>
            <a:ext cx="10178322" cy="1492132"/>
          </a:xfrm>
        </p:spPr>
        <p:txBody>
          <a:bodyPr/>
          <a:lstStyle/>
          <a:p>
            <a:r>
              <a:rPr lang="uk-UA" b="1" dirty="0"/>
              <a:t>причини конфліктів</a:t>
            </a:r>
            <a:endParaRPr lang="ru-RU" dirty="0"/>
          </a:p>
        </p:txBody>
      </p:sp>
      <p:sp>
        <p:nvSpPr>
          <p:cNvPr id="3" name="Объект 2"/>
          <p:cNvSpPr>
            <a:spLocks noGrp="1"/>
          </p:cNvSpPr>
          <p:nvPr>
            <p:ph idx="1"/>
          </p:nvPr>
        </p:nvSpPr>
        <p:spPr>
          <a:xfrm>
            <a:off x="1341830" y="2073499"/>
            <a:ext cx="10178322" cy="4192460"/>
          </a:xfrm>
        </p:spPr>
        <p:txBody>
          <a:bodyPr>
            <a:normAutofit/>
          </a:bodyPr>
          <a:lstStyle/>
          <a:p>
            <a:pPr marL="0" indent="0" fontAlgn="base">
              <a:buNone/>
            </a:pPr>
            <a:r>
              <a:rPr lang="uk-UA" b="1" dirty="0">
                <a:solidFill>
                  <a:schemeClr val="tx1"/>
                </a:solidFill>
              </a:rPr>
              <a:t>3. Відмінності в цілях. </a:t>
            </a:r>
            <a:r>
              <a:rPr lang="uk-UA" dirty="0">
                <a:solidFill>
                  <a:schemeClr val="tx1"/>
                </a:solidFill>
              </a:rPr>
              <a:t>Конфлікту збільшується у міру того, як організації стають більш спеціалізованими і розбиваються на підрозділи. Спеціалізовані підрозділи, в свою чергу, самі формулюють свої цілі і можуть приділяти більшу увагу їх досягненню, ніж цілей всієї організації</a:t>
            </a:r>
            <a:r>
              <a:rPr lang="uk-UA" dirty="0" smtClean="0">
                <a:solidFill>
                  <a:schemeClr val="tx1"/>
                </a:solidFill>
              </a:rPr>
              <a:t>.</a:t>
            </a:r>
          </a:p>
          <a:p>
            <a:pPr marL="0" indent="0" fontAlgn="base">
              <a:buNone/>
            </a:pPr>
            <a:endParaRPr lang="ru-RU" dirty="0">
              <a:solidFill>
                <a:schemeClr val="tx1"/>
              </a:solidFill>
            </a:endParaRPr>
          </a:p>
          <a:p>
            <a:pPr marL="0" indent="0" fontAlgn="base">
              <a:buNone/>
            </a:pPr>
            <a:r>
              <a:rPr lang="uk-UA" b="1" dirty="0">
                <a:solidFill>
                  <a:schemeClr val="tx1"/>
                </a:solidFill>
              </a:rPr>
              <a:t>4. Відмінності в уявленнях і цінностях. </a:t>
            </a:r>
            <a:r>
              <a:rPr lang="uk-UA" dirty="0">
                <a:solidFill>
                  <a:schemeClr val="tx1"/>
                </a:solidFill>
              </a:rPr>
              <a:t>Уявлення про якусь ситуацію може бути у людей абсолютно різних в залежності від їх цілей. Замість того щоб об'єктивно оцінити ситуацію, люди можуть розглядати тільки ті аспекти ситуації, які, на їхню думку, сприятливі для їх групи і особистих потреб. Відмінності в цінностях людей - також вельми поширена причина конфлікту.</a:t>
            </a:r>
            <a:endParaRPr lang="ru-RU" dirty="0">
              <a:solidFill>
                <a:schemeClr val="tx1"/>
              </a:solidFill>
            </a:endParaRPr>
          </a:p>
          <a:p>
            <a:endParaRPr lang="ru-RU" dirty="0"/>
          </a:p>
        </p:txBody>
      </p:sp>
    </p:spTree>
    <p:extLst>
      <p:ext uri="{BB962C8B-B14F-4D97-AF65-F5344CB8AC3E}">
        <p14:creationId xmlns:p14="http://schemas.microsoft.com/office/powerpoint/2010/main" val="2750961874"/>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656823"/>
            <a:ext cx="10178322" cy="1217694"/>
          </a:xfrm>
        </p:spPr>
        <p:txBody>
          <a:bodyPr/>
          <a:lstStyle/>
          <a:p>
            <a:r>
              <a:rPr lang="uk-UA" b="1" dirty="0"/>
              <a:t>причини конфліктів</a:t>
            </a:r>
            <a:endParaRPr lang="ru-RU" dirty="0"/>
          </a:p>
        </p:txBody>
      </p:sp>
      <p:sp>
        <p:nvSpPr>
          <p:cNvPr id="3" name="Объект 2"/>
          <p:cNvSpPr>
            <a:spLocks noGrp="1"/>
          </p:cNvSpPr>
          <p:nvPr>
            <p:ph idx="1"/>
          </p:nvPr>
        </p:nvSpPr>
        <p:spPr>
          <a:xfrm>
            <a:off x="1251678" y="1874517"/>
            <a:ext cx="10178322" cy="4603556"/>
          </a:xfrm>
        </p:spPr>
        <p:txBody>
          <a:bodyPr>
            <a:normAutofit lnSpcReduction="10000"/>
          </a:bodyPr>
          <a:lstStyle/>
          <a:p>
            <a:pPr marL="0" indent="0" fontAlgn="base">
              <a:buNone/>
            </a:pPr>
            <a:r>
              <a:rPr lang="uk-UA" b="1" dirty="0">
                <a:solidFill>
                  <a:schemeClr val="tx1"/>
                </a:solidFill>
              </a:rPr>
              <a:t>5. Відмінності в манері поведінки, життєвому досвіді і рівні освіти</a:t>
            </a:r>
            <a:r>
              <a:rPr lang="uk-UA" dirty="0">
                <a:solidFill>
                  <a:schemeClr val="tx1"/>
                </a:solidFill>
              </a:rPr>
              <a:t>. Дослідження показують, що люди з рисами характеру, які роблять їх найвищою мірою авторитарними, догматичними, байдужими до чужої думки, швидше за вступають в конфлікт. Відмінності в життєвому досвіді, рівні цінностей, освіті, стажі роботи, віком, манері одягатися і соціальному рівні зменшують ступінь взаєморозуміння і співпраці між людьми в організації</a:t>
            </a:r>
            <a:r>
              <a:rPr lang="uk-UA" dirty="0" smtClean="0">
                <a:solidFill>
                  <a:schemeClr val="tx1"/>
                </a:solidFill>
              </a:rPr>
              <a:t>.</a:t>
            </a:r>
          </a:p>
          <a:p>
            <a:pPr fontAlgn="base"/>
            <a:endParaRPr lang="ru-RU" dirty="0">
              <a:solidFill>
                <a:schemeClr val="tx1"/>
              </a:solidFill>
            </a:endParaRPr>
          </a:p>
          <a:p>
            <a:pPr marL="0" indent="0" fontAlgn="base">
              <a:buNone/>
            </a:pPr>
            <a:r>
              <a:rPr lang="uk-UA" b="1" dirty="0">
                <a:solidFill>
                  <a:schemeClr val="tx1"/>
                </a:solidFill>
              </a:rPr>
              <a:t>6. Незадовільні комунікації.</a:t>
            </a:r>
            <a:r>
              <a:rPr lang="uk-UA" dirty="0">
                <a:solidFill>
                  <a:schemeClr val="tx1"/>
                </a:solidFill>
              </a:rPr>
              <a:t> Погана передача інформації є як причиною, так і наслідком конфлікту. Погані комунікації можуть діяти як каталізатор конфлікту, заважаючи окремим працівникам або групі адекватно оцінити ситуацію і зрозуміти її з точки зору інших працівників. Також конфлікти можуть виникати і посилюватися через нездатність керівників розробити і довести до відома підпорядкованих точний опис посадових обов'язків</a:t>
            </a:r>
            <a:r>
              <a:rPr lang="uk-UA" dirty="0"/>
              <a:t>.</a:t>
            </a:r>
            <a:endParaRPr lang="ru-RU" dirty="0"/>
          </a:p>
          <a:p>
            <a:endParaRPr lang="ru-RU" dirty="0"/>
          </a:p>
        </p:txBody>
      </p:sp>
    </p:spTree>
    <p:extLst>
      <p:ext uri="{BB962C8B-B14F-4D97-AF65-F5344CB8AC3E}">
        <p14:creationId xmlns:p14="http://schemas.microsoft.com/office/powerpoint/2010/main" val="4864733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smtClean="0"/>
              <a:t>2</a:t>
            </a:r>
            <a:r>
              <a:rPr lang="uk-UA" sz="4400" dirty="0" smtClean="0"/>
              <a:t>. </a:t>
            </a:r>
            <a:r>
              <a:rPr lang="uk-UA" sz="4400" b="1" dirty="0"/>
              <a:t>Сучасні концепції розвитку економічних систем</a:t>
            </a:r>
            <a:r>
              <a:rPr lang="ru-RU" sz="4400" dirty="0"/>
              <a:t/>
            </a:r>
            <a:br>
              <a:rPr lang="ru-RU" sz="4400" dirty="0"/>
            </a:br>
            <a:endParaRPr lang="ru-RU" sz="4400" dirty="0"/>
          </a:p>
        </p:txBody>
      </p:sp>
      <p:sp>
        <p:nvSpPr>
          <p:cNvPr id="3" name="Объект 2"/>
          <p:cNvSpPr>
            <a:spLocks noGrp="1"/>
          </p:cNvSpPr>
          <p:nvPr>
            <p:ph idx="1"/>
          </p:nvPr>
        </p:nvSpPr>
        <p:spPr>
          <a:xfrm>
            <a:off x="1455313" y="2621492"/>
            <a:ext cx="8421249" cy="1766081"/>
          </a:xfrm>
        </p:spPr>
        <p:txBody>
          <a:bodyPr>
            <a:normAutofit fontScale="92500"/>
          </a:bodyPr>
          <a:lstStyle/>
          <a:p>
            <a:pPr marL="0" indent="0">
              <a:buNone/>
            </a:pPr>
            <a:r>
              <a:rPr lang="uk-UA" sz="2800" dirty="0">
                <a:solidFill>
                  <a:schemeClr val="tx1"/>
                </a:solidFill>
              </a:rPr>
              <a:t>Основними концепціями розвитку економічних систем є:</a:t>
            </a:r>
            <a:endParaRPr lang="ru-RU" sz="2800" dirty="0">
              <a:solidFill>
                <a:schemeClr val="tx1"/>
              </a:solidFill>
            </a:endParaRPr>
          </a:p>
          <a:p>
            <a:pPr lvl="0"/>
            <a:r>
              <a:rPr lang="uk-UA" sz="2800" dirty="0">
                <a:solidFill>
                  <a:schemeClr val="tx1"/>
                </a:solidFill>
              </a:rPr>
              <a:t>Концепція циклічного розвитку.</a:t>
            </a:r>
            <a:endParaRPr lang="ru-RU" sz="2800" dirty="0">
              <a:solidFill>
                <a:schemeClr val="tx1"/>
              </a:solidFill>
            </a:endParaRPr>
          </a:p>
          <a:p>
            <a:pPr lvl="0"/>
            <a:r>
              <a:rPr lang="uk-UA" sz="2800" dirty="0">
                <a:solidFill>
                  <a:schemeClr val="tx1"/>
                </a:solidFill>
              </a:rPr>
              <a:t>Концепція сталого розвитку.</a:t>
            </a:r>
            <a:endParaRPr lang="ru-RU" sz="2800" dirty="0">
              <a:solidFill>
                <a:schemeClr val="tx1"/>
              </a:solidFill>
            </a:endParaRPr>
          </a:p>
          <a:p>
            <a:endParaRPr lang="ru-RU" dirty="0"/>
          </a:p>
        </p:txBody>
      </p:sp>
      <p:pic>
        <p:nvPicPr>
          <p:cNvPr id="5124" name="Picture 4" descr="розвиток"/>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3951" y="3994865"/>
            <a:ext cx="504825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8232542"/>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1251678" y="549811"/>
            <a:ext cx="10178322" cy="1492132"/>
          </a:xfrm>
        </p:spPr>
        <p:txBody>
          <a:bodyPr/>
          <a:lstStyle/>
          <a:p>
            <a:r>
              <a:rPr lang="uk-UA" b="1" dirty="0"/>
              <a:t>типи </a:t>
            </a:r>
            <a:r>
              <a:rPr lang="uk-UA" b="1" dirty="0" smtClean="0"/>
              <a:t>конфліктів</a:t>
            </a:r>
            <a:br>
              <a:rPr lang="uk-UA" b="1" dirty="0" smtClean="0"/>
            </a:br>
            <a:r>
              <a:rPr lang="uk-UA" b="1" dirty="0" smtClean="0"/>
              <a:t> </a:t>
            </a:r>
            <a:r>
              <a:rPr lang="uk-UA" b="1" dirty="0"/>
              <a:t>в організації</a:t>
            </a:r>
            <a:endParaRPr lang="ru-RU" dirty="0"/>
          </a:p>
        </p:txBody>
      </p:sp>
      <p:sp>
        <p:nvSpPr>
          <p:cNvPr id="3" name="Объект 2"/>
          <p:cNvSpPr>
            <a:spLocks noGrp="1"/>
          </p:cNvSpPr>
          <p:nvPr>
            <p:ph idx="1"/>
          </p:nvPr>
        </p:nvSpPr>
        <p:spPr>
          <a:xfrm>
            <a:off x="1251678" y="2591754"/>
            <a:ext cx="7227734" cy="3615863"/>
          </a:xfrm>
        </p:spPr>
        <p:txBody>
          <a:bodyPr>
            <a:normAutofit lnSpcReduction="10000"/>
          </a:bodyPr>
          <a:lstStyle/>
          <a:p>
            <a:r>
              <a:rPr lang="uk-UA" sz="3200" b="1" dirty="0" err="1">
                <a:solidFill>
                  <a:schemeClr val="tx1"/>
                </a:solidFill>
              </a:rPr>
              <a:t>Внутрішньоособистісний</a:t>
            </a:r>
            <a:r>
              <a:rPr lang="uk-UA" sz="3200" b="1" dirty="0">
                <a:solidFill>
                  <a:schemeClr val="tx1"/>
                </a:solidFill>
              </a:rPr>
              <a:t> </a:t>
            </a:r>
            <a:endParaRPr lang="uk-UA" sz="3200" b="1" dirty="0" smtClean="0">
              <a:solidFill>
                <a:schemeClr val="tx1"/>
              </a:solidFill>
            </a:endParaRPr>
          </a:p>
          <a:p>
            <a:pPr marL="0" indent="0">
              <a:buNone/>
            </a:pPr>
            <a:r>
              <a:rPr lang="uk-UA" sz="3200" b="1" dirty="0">
                <a:solidFill>
                  <a:schemeClr val="tx1"/>
                </a:solidFill>
              </a:rPr>
              <a:t> </a:t>
            </a:r>
            <a:r>
              <a:rPr lang="uk-UA" sz="3200" b="1" dirty="0" smtClean="0">
                <a:solidFill>
                  <a:schemeClr val="tx1"/>
                </a:solidFill>
              </a:rPr>
              <a:t>  конфлікт</a:t>
            </a:r>
          </a:p>
          <a:p>
            <a:r>
              <a:rPr lang="uk-UA" sz="3200" b="1" dirty="0">
                <a:solidFill>
                  <a:schemeClr val="tx1"/>
                </a:solidFill>
              </a:rPr>
              <a:t>Міжособистісний </a:t>
            </a:r>
            <a:r>
              <a:rPr lang="uk-UA" sz="3200" b="1" dirty="0" smtClean="0">
                <a:solidFill>
                  <a:schemeClr val="tx1"/>
                </a:solidFill>
              </a:rPr>
              <a:t>конфлікт</a:t>
            </a:r>
          </a:p>
          <a:p>
            <a:r>
              <a:rPr lang="uk-UA" sz="3200" b="1" dirty="0">
                <a:solidFill>
                  <a:schemeClr val="tx1"/>
                </a:solidFill>
              </a:rPr>
              <a:t>Конфлікт між особистістю </a:t>
            </a:r>
            <a:endParaRPr lang="uk-UA" sz="3200" b="1" dirty="0" smtClean="0">
              <a:solidFill>
                <a:schemeClr val="tx1"/>
              </a:solidFill>
            </a:endParaRPr>
          </a:p>
          <a:p>
            <a:pPr marL="0" indent="0">
              <a:buNone/>
            </a:pPr>
            <a:r>
              <a:rPr lang="uk-UA" sz="3200" b="1" dirty="0">
                <a:solidFill>
                  <a:schemeClr val="tx1"/>
                </a:solidFill>
              </a:rPr>
              <a:t> </a:t>
            </a:r>
            <a:r>
              <a:rPr lang="uk-UA" sz="3200" b="1" dirty="0" smtClean="0">
                <a:solidFill>
                  <a:schemeClr val="tx1"/>
                </a:solidFill>
              </a:rPr>
              <a:t>  і групою</a:t>
            </a:r>
          </a:p>
          <a:p>
            <a:r>
              <a:rPr lang="uk-UA" sz="3200" b="1" dirty="0">
                <a:solidFill>
                  <a:schemeClr val="tx1"/>
                </a:solidFill>
              </a:rPr>
              <a:t>Груповий конфлікт</a:t>
            </a:r>
            <a:endParaRPr lang="ru-RU" sz="3200" dirty="0">
              <a:solidFill>
                <a:schemeClr val="tx1"/>
              </a:solidFill>
            </a:endParaRPr>
          </a:p>
        </p:txBody>
      </p:sp>
      <p:pic>
        <p:nvPicPr>
          <p:cNvPr id="2050" name="Picture 2" descr="The types of conflict go beyond literature. Introduce students to the different types of conflict they'll encounter in life and have them create examples in a spider map! Perfect for introducing them to conflict resolution management strategi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4242" y="149381"/>
            <a:ext cx="4472412" cy="6708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6482828"/>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nvPr>
        </p:nvGraphicFramePr>
        <p:xfrm>
          <a:off x="887973" y="1023286"/>
          <a:ext cx="10972800" cy="54495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Прямоугольник 3"/>
          <p:cNvSpPr/>
          <p:nvPr/>
        </p:nvSpPr>
        <p:spPr>
          <a:xfrm>
            <a:off x="4106414" y="0"/>
            <a:ext cx="3995004" cy="891334"/>
          </a:xfrm>
          <a:prstGeom prst="rect">
            <a:avLst/>
          </a:prstGeom>
        </p:spPr>
        <p:txBody>
          <a:bodyPr wrap="none">
            <a:spAutoFit/>
          </a:bodyPr>
          <a:lstStyle/>
          <a:p>
            <a:pPr>
              <a:lnSpc>
                <a:spcPct val="150000"/>
              </a:lnSpc>
            </a:pPr>
            <a:r>
              <a:rPr lang="ru-RU" sz="4000" b="1" dirty="0" smtClean="0">
                <a:latin typeface="+mj-lt"/>
                <a:cs typeface="Times New Roman" panose="02020603050405020304" pitchFamily="18" charset="0"/>
              </a:rPr>
              <a:t>ТИПИ КОНФЛІКТІВ</a:t>
            </a:r>
            <a:endParaRPr lang="ru-RU" sz="4000" b="1" dirty="0">
              <a:latin typeface="+mj-lt"/>
              <a:cs typeface="Times New Roman" panose="02020603050405020304" pitchFamily="18" charset="0"/>
            </a:endParaRPr>
          </a:p>
        </p:txBody>
      </p:sp>
    </p:spTree>
    <p:extLst>
      <p:ext uri="{BB962C8B-B14F-4D97-AF65-F5344CB8AC3E}">
        <p14:creationId xmlns:p14="http://schemas.microsoft.com/office/powerpoint/2010/main" val="4044604998"/>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a:t>типи конфліктів в організації</a:t>
            </a:r>
            <a:endParaRPr lang="ru-RU" dirty="0"/>
          </a:p>
        </p:txBody>
      </p:sp>
      <p:sp>
        <p:nvSpPr>
          <p:cNvPr id="3" name="Объект 2"/>
          <p:cNvSpPr>
            <a:spLocks noGrp="1"/>
          </p:cNvSpPr>
          <p:nvPr>
            <p:ph idx="1"/>
          </p:nvPr>
        </p:nvSpPr>
        <p:spPr>
          <a:xfrm>
            <a:off x="1251678" y="1397360"/>
            <a:ext cx="10178322" cy="1191294"/>
          </a:xfrm>
        </p:spPr>
        <p:txBody>
          <a:bodyPr>
            <a:normAutofit/>
          </a:bodyPr>
          <a:lstStyle/>
          <a:p>
            <a:pPr fontAlgn="base"/>
            <a:r>
              <a:rPr lang="uk-UA" b="1" dirty="0" err="1" smtClean="0">
                <a:solidFill>
                  <a:schemeClr val="tx1"/>
                </a:solidFill>
              </a:rPr>
              <a:t>Внутрішньоособистісний</a:t>
            </a:r>
            <a:r>
              <a:rPr lang="uk-UA" b="1" dirty="0" smtClean="0">
                <a:solidFill>
                  <a:schemeClr val="tx1"/>
                </a:solidFill>
              </a:rPr>
              <a:t> тип</a:t>
            </a:r>
            <a:r>
              <a:rPr lang="uk-UA" dirty="0" smtClean="0">
                <a:solidFill>
                  <a:schemeClr val="tx1"/>
                </a:solidFill>
              </a:rPr>
              <a:t> конфлікту може приймати різні форми. Одна з найпоширеніших форм - рольовий конфлікт, коли до однієї людини пред'являються суперечливі вимоги з приводу того, яким повинен бути результат його роботи. </a:t>
            </a:r>
            <a:endParaRPr lang="ru-RU" dirty="0"/>
          </a:p>
        </p:txBody>
      </p:sp>
      <p:sp>
        <p:nvSpPr>
          <p:cNvPr id="5" name="AutoShape 2" descr="Внутриличностный конфликт | Psysimple.ru"/>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7" name="Рисунок 6" descr="Внутриличностный конфликт | Psysimple.ru"/>
          <p:cNvPicPr/>
          <p:nvPr/>
        </p:nvPicPr>
        <p:blipFill rotWithShape="1">
          <a:blip r:embed="rId2">
            <a:extLst>
              <a:ext uri="{28A0092B-C50C-407E-A947-70E740481C1C}">
                <a14:useLocalDpi xmlns:a14="http://schemas.microsoft.com/office/drawing/2010/main" val="0"/>
              </a:ext>
            </a:extLst>
          </a:blip>
          <a:srcRect l="11835" t="3248" r="13898" b="35489"/>
          <a:stretch/>
        </p:blipFill>
        <p:spPr bwMode="auto">
          <a:xfrm>
            <a:off x="8150681" y="3129163"/>
            <a:ext cx="3180080" cy="2623185"/>
          </a:xfrm>
          <a:prstGeom prst="rect">
            <a:avLst/>
          </a:prstGeom>
          <a:noFill/>
          <a:ln>
            <a:noFill/>
          </a:ln>
          <a:extLst>
            <a:ext uri="{53640926-AAD7-44D8-BBD7-CCE9431645EC}">
              <a14:shadowObscured xmlns:a14="http://schemas.microsoft.com/office/drawing/2010/main"/>
            </a:ext>
          </a:extLst>
        </p:spPr>
      </p:pic>
      <p:sp>
        <p:nvSpPr>
          <p:cNvPr id="6" name="Прямоугольник 5"/>
          <p:cNvSpPr/>
          <p:nvPr/>
        </p:nvSpPr>
        <p:spPr>
          <a:xfrm>
            <a:off x="1528293" y="2781837"/>
            <a:ext cx="6096000" cy="3785652"/>
          </a:xfrm>
          <a:prstGeom prst="rect">
            <a:avLst/>
          </a:prstGeom>
        </p:spPr>
        <p:txBody>
          <a:bodyPr>
            <a:spAutoFit/>
          </a:bodyPr>
          <a:lstStyle/>
          <a:p>
            <a:pPr fontAlgn="base"/>
            <a:r>
              <a:rPr lang="uk-UA" sz="2000" dirty="0" err="1"/>
              <a:t>Внутрішньоособистісний</a:t>
            </a:r>
            <a:r>
              <a:rPr lang="uk-UA" sz="2000" dirty="0"/>
              <a:t> конфлікт може також виникнути в результаті того, що виробничі вимоги не узгоджуються з особистими потребами або цінностями. </a:t>
            </a:r>
            <a:endParaRPr lang="uk-UA" sz="2000" dirty="0" smtClean="0"/>
          </a:p>
          <a:p>
            <a:pPr fontAlgn="base"/>
            <a:endParaRPr lang="uk-UA" sz="2000" dirty="0" smtClean="0"/>
          </a:p>
          <a:p>
            <a:pPr fontAlgn="base"/>
            <a:r>
              <a:rPr lang="uk-UA" sz="2000" dirty="0" smtClean="0"/>
              <a:t>Він </a:t>
            </a:r>
            <a:r>
              <a:rPr lang="uk-UA" sz="2000" dirty="0"/>
              <a:t>може також бути відповіддю на робоче перевантаження або недовантаження. </a:t>
            </a:r>
            <a:endParaRPr lang="uk-UA" sz="2000" dirty="0" smtClean="0"/>
          </a:p>
          <a:p>
            <a:pPr fontAlgn="base"/>
            <a:endParaRPr lang="uk-UA" sz="2000" dirty="0"/>
          </a:p>
          <a:p>
            <a:pPr fontAlgn="base"/>
            <a:r>
              <a:rPr lang="uk-UA" sz="2000" dirty="0" smtClean="0"/>
              <a:t>Дослідження </a:t>
            </a:r>
            <a:r>
              <a:rPr lang="uk-UA" sz="2000" dirty="0"/>
              <a:t>показують, що такий конфлікт пов'язаний з низьким ступенем задоволеності роботою, малою певністю в собі і організації, а також зі стресом.</a:t>
            </a:r>
            <a:endParaRPr lang="ru-RU" sz="2000" dirty="0"/>
          </a:p>
        </p:txBody>
      </p:sp>
    </p:spTree>
    <p:extLst>
      <p:ext uri="{BB962C8B-B14F-4D97-AF65-F5344CB8AC3E}">
        <p14:creationId xmlns:p14="http://schemas.microsoft.com/office/powerpoint/2010/main" val="3518746699"/>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006107" y="4040149"/>
            <a:ext cx="4700789" cy="2370412"/>
          </a:xfrm>
        </p:spPr>
        <p:txBody>
          <a:bodyPr>
            <a:normAutofit/>
          </a:bodyPr>
          <a:lstStyle/>
          <a:p>
            <a:pPr marL="0" indent="0" fontAlgn="base">
              <a:buNone/>
            </a:pPr>
            <a:r>
              <a:rPr lang="uk-UA" dirty="0" smtClean="0">
                <a:solidFill>
                  <a:schemeClr val="tx1"/>
                </a:solidFill>
              </a:rPr>
              <a:t>Аналогічний </a:t>
            </a:r>
            <a:r>
              <a:rPr lang="uk-UA" dirty="0">
                <a:solidFill>
                  <a:schemeClr val="tx1"/>
                </a:solidFill>
              </a:rPr>
              <a:t>конфлікт може виникнути на </a:t>
            </a:r>
            <a:r>
              <a:rPr lang="uk-UA" dirty="0" smtClean="0">
                <a:solidFill>
                  <a:schemeClr val="tx1"/>
                </a:solidFill>
              </a:rPr>
              <a:t>ґрунті </a:t>
            </a:r>
            <a:r>
              <a:rPr lang="uk-UA" dirty="0">
                <a:solidFill>
                  <a:schemeClr val="tx1"/>
                </a:solidFill>
              </a:rPr>
              <a:t>посадових обов'язків керівника: між необхідністю забезпечувати відповідну продуктивність і дотримувати правила і процедури організації. </a:t>
            </a:r>
            <a:endParaRPr lang="ru-RU" dirty="0"/>
          </a:p>
        </p:txBody>
      </p:sp>
      <p:pic>
        <p:nvPicPr>
          <p:cNvPr id="1026" name="Picture 2" descr="Конфлікти у нашому житті"/>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3563" y="536932"/>
            <a:ext cx="3000375" cy="1524001"/>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232078" y="240717"/>
            <a:ext cx="6096000" cy="1938992"/>
          </a:xfrm>
          <a:prstGeom prst="rect">
            <a:avLst/>
          </a:prstGeom>
        </p:spPr>
        <p:txBody>
          <a:bodyPr>
            <a:spAutoFit/>
          </a:bodyPr>
          <a:lstStyle/>
          <a:p>
            <a:pPr fontAlgn="base"/>
            <a:r>
              <a:rPr lang="uk-UA" sz="2000" b="1" dirty="0"/>
              <a:t>Міжособистісний конфлікт</a:t>
            </a:r>
            <a:r>
              <a:rPr lang="uk-UA" sz="2000" dirty="0"/>
              <a:t>, можливо, найпоширеніший. Найчастіше це боротьба керівників за обмежені ресурси, капітал чи робочу силу, час використання обладнання або схвалення проекту. Міжособистісний конфлікт може також виявлятися і як зіткнення особистостей. </a:t>
            </a:r>
            <a:endParaRPr lang="ru-RU" sz="2000" dirty="0"/>
          </a:p>
        </p:txBody>
      </p:sp>
      <p:pic>
        <p:nvPicPr>
          <p:cNvPr id="1030" name="Picture 6" descr="Workplace conflict resolution: 7 tips to create an air-tight policy -  Insperit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4361" y="4040149"/>
            <a:ext cx="5062024" cy="2657563"/>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2389098" y="2752203"/>
            <a:ext cx="8214574" cy="1015663"/>
          </a:xfrm>
          <a:prstGeom prst="rect">
            <a:avLst/>
          </a:prstGeom>
        </p:spPr>
        <p:txBody>
          <a:bodyPr wrap="square">
            <a:spAutoFit/>
          </a:bodyPr>
          <a:lstStyle/>
          <a:p>
            <a:pPr fontAlgn="base"/>
            <a:r>
              <a:rPr lang="uk-UA" sz="2000" b="1" dirty="0"/>
              <a:t>Конфлікт між особистістю і групою. </a:t>
            </a:r>
            <a:r>
              <a:rPr lang="uk-UA" sz="2000" dirty="0"/>
              <a:t>Між окремою особистістю і групою може виникнути конфлікт, якщо ця особистість займе позицію, відмінну від позиції групи. </a:t>
            </a:r>
          </a:p>
        </p:txBody>
      </p:sp>
    </p:spTree>
    <p:extLst>
      <p:ext uri="{BB962C8B-B14F-4D97-AF65-F5344CB8AC3E}">
        <p14:creationId xmlns:p14="http://schemas.microsoft.com/office/powerpoint/2010/main" val="950104636"/>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36046" y="661947"/>
            <a:ext cx="10178322" cy="3593591"/>
          </a:xfrm>
        </p:spPr>
        <p:txBody>
          <a:bodyPr/>
          <a:lstStyle/>
          <a:p>
            <a:r>
              <a:rPr lang="uk-UA" b="1" dirty="0">
                <a:solidFill>
                  <a:schemeClr val="tx1"/>
                </a:solidFill>
              </a:rPr>
              <a:t>Груповий конфлікт.</a:t>
            </a:r>
            <a:r>
              <a:rPr lang="uk-UA" dirty="0">
                <a:solidFill>
                  <a:schemeClr val="tx1"/>
                </a:solidFill>
              </a:rPr>
              <a:t> Організації складаються з безлічі груп, як формальних, так і неформальних. Навіть у найкращих організаціях між такими групами можуть виникати конфлікти. </a:t>
            </a:r>
            <a:endParaRPr lang="uk-UA" dirty="0" smtClean="0">
              <a:solidFill>
                <a:schemeClr val="tx1"/>
              </a:solidFill>
            </a:endParaRPr>
          </a:p>
          <a:p>
            <a:r>
              <a:rPr lang="uk-UA" dirty="0" smtClean="0">
                <a:solidFill>
                  <a:schemeClr val="tx1"/>
                </a:solidFill>
              </a:rPr>
              <a:t>Неформальні </a:t>
            </a:r>
            <a:r>
              <a:rPr lang="uk-UA" dirty="0">
                <a:solidFill>
                  <a:schemeClr val="tx1"/>
                </a:solidFill>
              </a:rPr>
              <a:t>організації, які вважають, що керівник відноситься до них несправедливо, можуть міцніше згуртуватися і спробувати «розрахуватися» з ним зниженням продуктивності. </a:t>
            </a:r>
            <a:endParaRPr lang="uk-UA" dirty="0" smtClean="0">
              <a:solidFill>
                <a:schemeClr val="tx1"/>
              </a:solidFill>
            </a:endParaRPr>
          </a:p>
        </p:txBody>
      </p:sp>
      <p:pic>
        <p:nvPicPr>
          <p:cNvPr id="4100" name="Picture 4" descr="HR Conflict Resolution in the Workplace (Advice from HR Expert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52316" y="2682399"/>
            <a:ext cx="5154590" cy="386686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608927" y="3920371"/>
            <a:ext cx="4189927" cy="1600438"/>
          </a:xfrm>
          <a:prstGeom prst="rect">
            <a:avLst/>
          </a:prstGeom>
        </p:spPr>
        <p:txBody>
          <a:bodyPr wrap="square">
            <a:spAutoFit/>
          </a:bodyPr>
          <a:lstStyle/>
          <a:p>
            <a:r>
              <a:rPr lang="uk-UA" sz="2000" dirty="0"/>
              <a:t>Прикладом </a:t>
            </a:r>
            <a:r>
              <a:rPr lang="uk-UA" sz="2000" dirty="0" err="1"/>
              <a:t>міжгрупового</a:t>
            </a:r>
            <a:r>
              <a:rPr lang="uk-UA" sz="2000" dirty="0"/>
              <a:t> конфлікту може служити безперервний конфлікт між профспілкою і адміністрацією.</a:t>
            </a:r>
            <a:endParaRPr lang="ru-RU" sz="2000" dirty="0"/>
          </a:p>
          <a:p>
            <a:endParaRPr lang="ru-RU" dirty="0"/>
          </a:p>
        </p:txBody>
      </p:sp>
    </p:spTree>
    <p:extLst>
      <p:ext uri="{BB962C8B-B14F-4D97-AF65-F5344CB8AC3E}">
        <p14:creationId xmlns:p14="http://schemas.microsoft.com/office/powerpoint/2010/main" val="4016179390"/>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nvPr>
        </p:nvGraphicFramePr>
        <p:xfrm>
          <a:off x="964216" y="2074746"/>
          <a:ext cx="110363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Прямоугольник 5"/>
          <p:cNvSpPr/>
          <p:nvPr/>
        </p:nvSpPr>
        <p:spPr>
          <a:xfrm>
            <a:off x="3006398" y="333369"/>
            <a:ext cx="6537367" cy="891334"/>
          </a:xfrm>
          <a:prstGeom prst="rect">
            <a:avLst/>
          </a:prstGeom>
        </p:spPr>
        <p:txBody>
          <a:bodyPr wrap="none">
            <a:spAutoFit/>
          </a:bodyPr>
          <a:lstStyle/>
          <a:p>
            <a:pPr>
              <a:lnSpc>
                <a:spcPct val="150000"/>
              </a:lnSpc>
            </a:pPr>
            <a:r>
              <a:rPr lang="ru-RU" sz="4000" b="1" dirty="0" smtClean="0">
                <a:latin typeface="+mj-lt"/>
                <a:cs typeface="Times New Roman" panose="02020603050405020304" pitchFamily="18" charset="0"/>
              </a:rPr>
              <a:t>СТАДІЇ РОЗВИТКУ КОНФЛІКТІВ</a:t>
            </a:r>
            <a:endParaRPr lang="ru-RU" sz="4000" b="1" dirty="0">
              <a:latin typeface="+mj-lt"/>
              <a:cs typeface="Times New Roman" panose="02020603050405020304" pitchFamily="18" charset="0"/>
            </a:endParaRPr>
          </a:p>
        </p:txBody>
      </p:sp>
    </p:spTree>
    <p:extLst>
      <p:ext uri="{BB962C8B-B14F-4D97-AF65-F5344CB8AC3E}">
        <p14:creationId xmlns:p14="http://schemas.microsoft.com/office/powerpoint/2010/main" val="2457954737"/>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89560" y="421022"/>
            <a:ext cx="10178322" cy="699440"/>
          </a:xfrm>
        </p:spPr>
        <p:txBody>
          <a:bodyPr>
            <a:normAutofit/>
          </a:bodyPr>
          <a:lstStyle/>
          <a:p>
            <a:r>
              <a:rPr lang="uk-UA" sz="4000" b="1" dirty="0"/>
              <a:t>Управління конфліктною ситуацією</a:t>
            </a:r>
            <a:endParaRPr lang="ru-RU" sz="4000" dirty="0"/>
          </a:p>
        </p:txBody>
      </p:sp>
      <p:sp>
        <p:nvSpPr>
          <p:cNvPr id="3" name="Объект 2"/>
          <p:cNvSpPr>
            <a:spLocks noGrp="1"/>
          </p:cNvSpPr>
          <p:nvPr>
            <p:ph idx="1"/>
          </p:nvPr>
        </p:nvSpPr>
        <p:spPr>
          <a:xfrm>
            <a:off x="1147618" y="1333980"/>
            <a:ext cx="10178322" cy="4913290"/>
          </a:xfrm>
        </p:spPr>
        <p:txBody>
          <a:bodyPr>
            <a:noAutofit/>
          </a:bodyPr>
          <a:lstStyle/>
          <a:p>
            <a:pPr marL="0" indent="0" algn="ctr">
              <a:buNone/>
            </a:pPr>
            <a:r>
              <a:rPr lang="uk-UA" sz="3200" dirty="0">
                <a:solidFill>
                  <a:schemeClr val="tx1"/>
                </a:solidFill>
              </a:rPr>
              <a:t>Залежно від того, наскільки ефективним буде управління конфліктом, його наслідки стануть </a:t>
            </a:r>
            <a:r>
              <a:rPr lang="uk-UA" sz="3200" b="1" dirty="0">
                <a:solidFill>
                  <a:srgbClr val="00B0F0"/>
                </a:solidFill>
              </a:rPr>
              <a:t>функціональними</a:t>
            </a:r>
            <a:r>
              <a:rPr lang="uk-UA" sz="3200" dirty="0">
                <a:solidFill>
                  <a:schemeClr val="tx1"/>
                </a:solidFill>
              </a:rPr>
              <a:t> або </a:t>
            </a:r>
            <a:r>
              <a:rPr lang="uk-UA" sz="3200" b="1" dirty="0" err="1">
                <a:solidFill>
                  <a:srgbClr val="FF0000"/>
                </a:solidFill>
              </a:rPr>
              <a:t>дисфункціональними</a:t>
            </a:r>
            <a:endParaRPr lang="uk-UA" sz="3200" b="1" dirty="0" smtClean="0">
              <a:solidFill>
                <a:srgbClr val="FF0000"/>
              </a:solidFill>
            </a:endParaRPr>
          </a:p>
          <a:p>
            <a:pPr marL="0" indent="0">
              <a:buNone/>
            </a:pPr>
            <a:endParaRPr lang="uk-UA" sz="3200" dirty="0">
              <a:solidFill>
                <a:schemeClr val="tx1"/>
              </a:solidFill>
            </a:endParaRPr>
          </a:p>
        </p:txBody>
      </p:sp>
      <p:pic>
        <p:nvPicPr>
          <p:cNvPr id="5122" name="Picture 2" descr="10 Tips for Resolving Conflict in the Pharmac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1240" y="3790625"/>
            <a:ext cx="3953814" cy="2193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2573016"/>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nvPr>
        </p:nvGraphicFramePr>
        <p:xfrm>
          <a:off x="1233052" y="1944715"/>
          <a:ext cx="10307783" cy="4429647"/>
        </p:xfrm>
        <a:graphic>
          <a:graphicData uri="http://schemas.openxmlformats.org/drawingml/2006/table">
            <a:tbl>
              <a:tblPr firstRow="1" bandRow="1">
                <a:tableStyleId>{9DCAF9ED-07DC-4A11-8D7F-57B35C25682E}</a:tableStyleId>
              </a:tblPr>
              <a:tblGrid>
                <a:gridCol w="4923049">
                  <a:extLst>
                    <a:ext uri="{9D8B030D-6E8A-4147-A177-3AD203B41FA5}">
                      <a16:colId xmlns:a16="http://schemas.microsoft.com/office/drawing/2014/main" val="20000"/>
                    </a:ext>
                  </a:extLst>
                </a:gridCol>
                <a:gridCol w="5384734">
                  <a:extLst>
                    <a:ext uri="{9D8B030D-6E8A-4147-A177-3AD203B41FA5}">
                      <a16:colId xmlns:a16="http://schemas.microsoft.com/office/drawing/2014/main" val="20001"/>
                    </a:ext>
                  </a:extLst>
                </a:gridCol>
              </a:tblGrid>
              <a:tr h="496783">
                <a:tc>
                  <a:txBody>
                    <a:bodyPr/>
                    <a:lstStyle/>
                    <a:p>
                      <a:pPr algn="ctr"/>
                      <a:r>
                        <a:rPr lang="uk-UA" sz="2400" kern="1200" dirty="0" err="1" smtClean="0">
                          <a:solidFill>
                            <a:schemeClr val="tx1"/>
                          </a:solidFill>
                          <a:effectLst/>
                          <a:latin typeface="+mn-lt"/>
                          <a:cs typeface="Times New Roman" panose="02020603050405020304" pitchFamily="18" charset="0"/>
                        </a:rPr>
                        <a:t>Дисфункціональний</a:t>
                      </a:r>
                      <a:r>
                        <a:rPr lang="uk-UA" sz="2400" kern="1200" dirty="0" smtClean="0">
                          <a:solidFill>
                            <a:schemeClr val="tx1"/>
                          </a:solidFill>
                          <a:effectLst/>
                          <a:latin typeface="+mn-lt"/>
                          <a:cs typeface="Times New Roman" panose="02020603050405020304" pitchFamily="18" charset="0"/>
                        </a:rPr>
                        <a:t> конфлікт</a:t>
                      </a:r>
                      <a:endParaRPr lang="en-US" sz="2400" b="1" dirty="0">
                        <a:solidFill>
                          <a:schemeClr val="tx1"/>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uk-UA" sz="2400" kern="1200" dirty="0" smtClean="0">
                          <a:solidFill>
                            <a:schemeClr val="tx1"/>
                          </a:solidFill>
                          <a:effectLst/>
                          <a:latin typeface="+mn-lt"/>
                          <a:cs typeface="Times New Roman" panose="02020603050405020304" pitchFamily="18" charset="0"/>
                        </a:rPr>
                        <a:t>Функціональний конфлікт</a:t>
                      </a:r>
                      <a:endParaRPr lang="en-US" sz="2400" b="1" dirty="0">
                        <a:solidFill>
                          <a:schemeClr val="tx1"/>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10000"/>
                  </a:ext>
                </a:extLst>
              </a:tr>
              <a:tr h="695496">
                <a:tc>
                  <a:txBody>
                    <a:bodyPr/>
                    <a:lstStyle/>
                    <a:p>
                      <a:pPr algn="ctr"/>
                      <a:r>
                        <a:rPr lang="ru-RU" sz="1800" kern="1200" dirty="0" err="1" smtClean="0">
                          <a:effectLst/>
                          <a:latin typeface="+mn-lt"/>
                          <a:cs typeface="Times New Roman" panose="02020603050405020304" pitchFamily="18" charset="0"/>
                        </a:rPr>
                        <a:t>Відхиляє</a:t>
                      </a:r>
                      <a:r>
                        <a:rPr lang="ru-RU" sz="1800" kern="1200" dirty="0" smtClean="0">
                          <a:effectLst/>
                          <a:latin typeface="+mn-lt"/>
                          <a:cs typeface="Times New Roman" panose="02020603050405020304" pitchFamily="18" charset="0"/>
                        </a:rPr>
                        <a:t> </a:t>
                      </a:r>
                      <a:r>
                        <a:rPr lang="ru-RU" sz="1800" kern="1200" dirty="0" err="1" smtClean="0">
                          <a:effectLst/>
                          <a:latin typeface="+mn-lt"/>
                          <a:cs typeface="Times New Roman" panose="02020603050405020304" pitchFamily="18" charset="0"/>
                        </a:rPr>
                        <a:t>енергію</a:t>
                      </a:r>
                      <a:r>
                        <a:rPr lang="ru-RU" sz="1800" kern="1200" dirty="0" smtClean="0">
                          <a:effectLst/>
                          <a:latin typeface="+mn-lt"/>
                          <a:cs typeface="Times New Roman" panose="02020603050405020304" pitchFamily="18" charset="0"/>
                        </a:rPr>
                        <a:t> </a:t>
                      </a:r>
                      <a:r>
                        <a:rPr lang="ru-RU" sz="1800" kern="1200" dirty="0" err="1" smtClean="0">
                          <a:effectLst/>
                          <a:latin typeface="+mn-lt"/>
                          <a:cs typeface="Times New Roman" panose="02020603050405020304" pitchFamily="18" charset="0"/>
                        </a:rPr>
                        <a:t>від</a:t>
                      </a:r>
                      <a:r>
                        <a:rPr lang="ru-RU" sz="1800" kern="1200" dirty="0" smtClean="0">
                          <a:effectLst/>
                          <a:latin typeface="+mn-lt"/>
                          <a:cs typeface="Times New Roman" panose="02020603050405020304" pitchFamily="18" charset="0"/>
                        </a:rPr>
                        <a:t> </a:t>
                      </a:r>
                      <a:r>
                        <a:rPr lang="ru-RU" sz="1800" kern="1200" dirty="0" err="1" smtClean="0">
                          <a:effectLst/>
                          <a:latin typeface="+mn-lt"/>
                          <a:cs typeface="Times New Roman" panose="02020603050405020304" pitchFamily="18" charset="0"/>
                        </a:rPr>
                        <a:t>виконання</a:t>
                      </a:r>
                      <a:r>
                        <a:rPr lang="ru-RU" sz="1800" kern="1200" dirty="0" smtClean="0">
                          <a:effectLst/>
                          <a:latin typeface="+mn-lt"/>
                          <a:cs typeface="Times New Roman" panose="02020603050405020304" pitchFamily="18" charset="0"/>
                        </a:rPr>
                        <a:t> реального </a:t>
                      </a:r>
                      <a:r>
                        <a:rPr lang="ru-RU" sz="1800" kern="1200" dirty="0" err="1" smtClean="0">
                          <a:effectLst/>
                          <a:latin typeface="+mn-lt"/>
                          <a:cs typeface="Times New Roman" panose="02020603050405020304" pitchFamily="18" charset="0"/>
                        </a:rPr>
                        <a:t>завдання</a:t>
                      </a:r>
                      <a:endParaRPr lang="en-US" dirty="0">
                        <a:solidFill>
                          <a:schemeClr val="tx1"/>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800" kern="1200" dirty="0" smtClean="0">
                          <a:effectLst/>
                          <a:latin typeface="+mn-lt"/>
                          <a:cs typeface="Times New Roman" panose="02020603050405020304" pitchFamily="18" charset="0"/>
                        </a:rPr>
                        <a:t>Покращує якість вирішення проблеми</a:t>
                      </a:r>
                      <a:endParaRPr lang="en-US" dirty="0">
                        <a:solidFill>
                          <a:schemeClr val="tx1"/>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695496">
                <a:tc>
                  <a:txBody>
                    <a:bodyPr/>
                    <a:lstStyle/>
                    <a:p>
                      <a:pPr algn="ctr"/>
                      <a:r>
                        <a:rPr lang="uk-UA" sz="1800" kern="1200" dirty="0" smtClean="0">
                          <a:effectLst/>
                          <a:latin typeface="+mn-lt"/>
                          <a:cs typeface="Times New Roman" panose="02020603050405020304" pitchFamily="18" charset="0"/>
                        </a:rPr>
                        <a:t>Знищує мораль, знижує дисципліну</a:t>
                      </a:r>
                      <a:endParaRPr lang="en-US" dirty="0">
                        <a:solidFill>
                          <a:schemeClr val="tx1"/>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800" kern="1200" dirty="0" err="1" smtClean="0">
                          <a:effectLst/>
                          <a:latin typeface="+mn-lt"/>
                          <a:cs typeface="Times New Roman" panose="02020603050405020304" pitchFamily="18" charset="0"/>
                        </a:rPr>
                        <a:t>Допомагає</a:t>
                      </a:r>
                      <a:r>
                        <a:rPr lang="ru-RU" sz="1800" kern="1200" dirty="0" smtClean="0">
                          <a:effectLst/>
                          <a:latin typeface="+mn-lt"/>
                          <a:cs typeface="Times New Roman" panose="02020603050405020304" pitchFamily="18" charset="0"/>
                        </a:rPr>
                        <a:t> </a:t>
                      </a:r>
                      <a:r>
                        <a:rPr lang="ru-RU" sz="1800" kern="1200" dirty="0" err="1" smtClean="0">
                          <a:effectLst/>
                          <a:latin typeface="+mn-lt"/>
                          <a:cs typeface="Times New Roman" panose="02020603050405020304" pitchFamily="18" charset="0"/>
                        </a:rPr>
                        <a:t>розглядати</a:t>
                      </a:r>
                      <a:r>
                        <a:rPr lang="ru-RU" sz="1800" kern="1200" dirty="0" smtClean="0">
                          <a:effectLst/>
                          <a:latin typeface="+mn-lt"/>
                          <a:cs typeface="Times New Roman" panose="02020603050405020304" pitchFamily="18" charset="0"/>
                        </a:rPr>
                        <a:t> проблему в </a:t>
                      </a:r>
                      <a:r>
                        <a:rPr lang="ru-RU" sz="1800" kern="1200" dirty="0" err="1" smtClean="0">
                          <a:effectLst/>
                          <a:latin typeface="+mn-lt"/>
                          <a:cs typeface="Times New Roman" panose="02020603050405020304" pitchFamily="18" charset="0"/>
                        </a:rPr>
                        <a:t>манері</a:t>
                      </a:r>
                      <a:r>
                        <a:rPr lang="ru-RU" sz="1800" kern="1200" dirty="0" smtClean="0">
                          <a:effectLst/>
                          <a:latin typeface="+mn-lt"/>
                          <a:cs typeface="Times New Roman" panose="02020603050405020304" pitchFamily="18" charset="0"/>
                        </a:rPr>
                        <a:t> </a:t>
                      </a:r>
                      <a:r>
                        <a:rPr lang="ru-RU" sz="1800" kern="1200" dirty="0" err="1" smtClean="0">
                          <a:effectLst/>
                          <a:latin typeface="+mn-lt"/>
                          <a:cs typeface="Times New Roman" panose="02020603050405020304" pitchFamily="18" charset="0"/>
                        </a:rPr>
                        <a:t>зіставлення</a:t>
                      </a:r>
                      <a:endParaRPr lang="en-US" dirty="0">
                        <a:solidFill>
                          <a:schemeClr val="tx1"/>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02946">
                <a:tc>
                  <a:txBody>
                    <a:bodyPr/>
                    <a:lstStyle/>
                    <a:p>
                      <a:pPr algn="ctr"/>
                      <a:r>
                        <a:rPr lang="uk-UA" sz="1800" kern="1200" dirty="0" smtClean="0">
                          <a:effectLst/>
                          <a:latin typeface="+mn-lt"/>
                          <a:cs typeface="Times New Roman" panose="02020603050405020304" pitchFamily="18" charset="0"/>
                        </a:rPr>
                        <a:t>Поляризує індивідуумів і групи</a:t>
                      </a:r>
                      <a:endParaRPr lang="en-US" dirty="0">
                        <a:solidFill>
                          <a:schemeClr val="tx1"/>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800" kern="1200" dirty="0" smtClean="0">
                          <a:effectLst/>
                          <a:latin typeface="+mn-lt"/>
                          <a:cs typeface="Times New Roman" panose="02020603050405020304" pitchFamily="18" charset="0"/>
                        </a:rPr>
                        <a:t>Збільшує причетність (залучення)</a:t>
                      </a:r>
                      <a:endParaRPr lang="en-US" dirty="0">
                        <a:solidFill>
                          <a:schemeClr val="tx1"/>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02946">
                <a:tc>
                  <a:txBody>
                    <a:bodyPr/>
                    <a:lstStyle/>
                    <a:p>
                      <a:pPr algn="ctr"/>
                      <a:r>
                        <a:rPr lang="uk-UA" sz="1800" kern="1200" dirty="0" smtClean="0">
                          <a:effectLst/>
                          <a:latin typeface="+mn-lt"/>
                          <a:cs typeface="Times New Roman" panose="02020603050405020304" pitchFamily="18" charset="0"/>
                        </a:rPr>
                        <a:t>Утрудняє сумісну взаємодію</a:t>
                      </a:r>
                      <a:endParaRPr lang="en-US" dirty="0">
                        <a:solidFill>
                          <a:schemeClr val="tx1"/>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sz="1800" kern="1200" dirty="0" smtClean="0">
                          <a:effectLst/>
                          <a:latin typeface="+mn-lt"/>
                          <a:cs typeface="Times New Roman" panose="02020603050405020304" pitchFamily="18" charset="0"/>
                        </a:rPr>
                        <a:t>Сприяє збільшенню продуктивності</a:t>
                      </a:r>
                      <a:endParaRPr lang="en-US" dirty="0">
                        <a:solidFill>
                          <a:schemeClr val="tx1"/>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02946">
                <a:tc>
                  <a:txBody>
                    <a:bodyPr/>
                    <a:lstStyle/>
                    <a:p>
                      <a:pPr algn="ctr"/>
                      <a:r>
                        <a:rPr lang="uk-UA" sz="1800" kern="1200" dirty="0" smtClean="0">
                          <a:effectLst/>
                          <a:latin typeface="+mn-lt"/>
                          <a:cs typeface="Times New Roman" panose="02020603050405020304" pitchFamily="18" charset="0"/>
                        </a:rPr>
                        <a:t>Викликає безвідповідальну поведінку</a:t>
                      </a:r>
                      <a:endParaRPr lang="en-US" dirty="0">
                        <a:solidFill>
                          <a:schemeClr val="tx1"/>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800" kern="1200" dirty="0" err="1" smtClean="0">
                          <a:effectLst/>
                          <a:latin typeface="+mn-lt"/>
                          <a:cs typeface="Times New Roman" panose="02020603050405020304" pitchFamily="18" charset="0"/>
                        </a:rPr>
                        <a:t>Знімає</a:t>
                      </a:r>
                      <a:r>
                        <a:rPr lang="ru-RU" sz="1800" kern="1200" dirty="0" smtClean="0">
                          <a:effectLst/>
                          <a:latin typeface="+mn-lt"/>
                          <a:cs typeface="Times New Roman" panose="02020603050405020304" pitchFamily="18" charset="0"/>
                        </a:rPr>
                        <a:t> «синдром </a:t>
                      </a:r>
                      <a:r>
                        <a:rPr lang="ru-RU" sz="1800" kern="1200" dirty="0" err="1" smtClean="0">
                          <a:effectLst/>
                          <a:latin typeface="+mn-lt"/>
                          <a:cs typeface="Times New Roman" panose="02020603050405020304" pitchFamily="18" charset="0"/>
                        </a:rPr>
                        <a:t>покірності</a:t>
                      </a:r>
                      <a:r>
                        <a:rPr lang="ru-RU" sz="1800" kern="1200" dirty="0" smtClean="0">
                          <a:effectLst/>
                          <a:latin typeface="+mn-lt"/>
                          <a:cs typeface="Times New Roman" panose="02020603050405020304" pitchFamily="18" charset="0"/>
                        </a:rPr>
                        <a:t>» у </a:t>
                      </a:r>
                      <a:r>
                        <a:rPr lang="ru-RU" sz="1800" kern="1200" dirty="0" err="1" smtClean="0">
                          <a:effectLst/>
                          <a:latin typeface="+mn-lt"/>
                          <a:cs typeface="Times New Roman" panose="02020603050405020304" pitchFamily="18" charset="0"/>
                        </a:rPr>
                        <a:t>підлеглих</a:t>
                      </a:r>
                      <a:endParaRPr lang="en-US" dirty="0">
                        <a:solidFill>
                          <a:schemeClr val="tx1"/>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695496">
                <a:tc>
                  <a:txBody>
                    <a:bodyPr/>
                    <a:lstStyle/>
                    <a:p>
                      <a:pPr algn="ctr"/>
                      <a:r>
                        <a:rPr lang="uk-UA" sz="1800" kern="1200" dirty="0" smtClean="0">
                          <a:effectLst/>
                          <a:latin typeface="+mn-lt"/>
                          <a:cs typeface="Times New Roman" panose="02020603050405020304" pitchFamily="18" charset="0"/>
                        </a:rPr>
                        <a:t>Створює підозру і недовір'я</a:t>
                      </a:r>
                      <a:endParaRPr lang="en-US" dirty="0">
                        <a:solidFill>
                          <a:schemeClr val="tx1"/>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800" kern="1200" dirty="0" err="1" smtClean="0">
                          <a:effectLst/>
                          <a:latin typeface="+mn-lt"/>
                          <a:cs typeface="Times New Roman" panose="02020603050405020304" pitchFamily="18" charset="0"/>
                        </a:rPr>
                        <a:t>Джерело</a:t>
                      </a:r>
                      <a:r>
                        <a:rPr lang="ru-RU" sz="1800" kern="1200" dirty="0" smtClean="0">
                          <a:effectLst/>
                          <a:latin typeface="+mn-lt"/>
                          <a:cs typeface="Times New Roman" panose="02020603050405020304" pitchFamily="18" charset="0"/>
                        </a:rPr>
                        <a:t> </a:t>
                      </a:r>
                      <a:r>
                        <a:rPr lang="ru-RU" sz="1800" kern="1200" dirty="0" err="1" smtClean="0">
                          <a:effectLst/>
                          <a:latin typeface="+mn-lt"/>
                          <a:cs typeface="Times New Roman" panose="02020603050405020304" pitchFamily="18" charset="0"/>
                        </a:rPr>
                        <a:t>інноваций</a:t>
                      </a:r>
                      <a:r>
                        <a:rPr lang="ru-RU" sz="1800" kern="1200" dirty="0" smtClean="0">
                          <a:effectLst/>
                          <a:latin typeface="+mn-lt"/>
                          <a:cs typeface="Times New Roman" panose="02020603050405020304" pitchFamily="18" charset="0"/>
                        </a:rPr>
                        <a:t>, </a:t>
                      </a:r>
                      <a:r>
                        <a:rPr lang="ru-RU" sz="1800" kern="1200" dirty="0" err="1" smtClean="0">
                          <a:effectLst/>
                          <a:latin typeface="+mn-lt"/>
                          <a:cs typeface="Times New Roman" panose="02020603050405020304" pitchFamily="18" charset="0"/>
                        </a:rPr>
                        <a:t>стимулювання</a:t>
                      </a:r>
                      <a:r>
                        <a:rPr lang="ru-RU" sz="1800" kern="1200" dirty="0" smtClean="0">
                          <a:effectLst/>
                          <a:latin typeface="+mn-lt"/>
                          <a:cs typeface="Times New Roman" panose="02020603050405020304" pitchFamily="18" charset="0"/>
                        </a:rPr>
                        <a:t> до </a:t>
                      </a:r>
                      <a:r>
                        <a:rPr lang="ru-RU" sz="1800" kern="1200" dirty="0" err="1" smtClean="0">
                          <a:effectLst/>
                          <a:latin typeface="+mn-lt"/>
                          <a:cs typeface="Times New Roman" panose="02020603050405020304" pitchFamily="18" charset="0"/>
                        </a:rPr>
                        <a:t>змін</a:t>
                      </a:r>
                      <a:r>
                        <a:rPr lang="ru-RU" sz="1800" kern="1200" dirty="0" smtClean="0">
                          <a:effectLst/>
                          <a:latin typeface="+mn-lt"/>
                          <a:cs typeface="Times New Roman" panose="02020603050405020304" pitchFamily="18" charset="0"/>
                        </a:rPr>
                        <a:t> і </a:t>
                      </a:r>
                      <a:r>
                        <a:rPr lang="ru-RU" sz="1800" kern="1200" dirty="0" err="1" smtClean="0">
                          <a:effectLst/>
                          <a:latin typeface="+mn-lt"/>
                          <a:cs typeface="Times New Roman" panose="02020603050405020304" pitchFamily="18" charset="0"/>
                        </a:rPr>
                        <a:t>розвитку</a:t>
                      </a:r>
                      <a:endParaRPr lang="en-US" dirty="0">
                        <a:solidFill>
                          <a:schemeClr val="tx1"/>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637538">
                <a:tc>
                  <a:txBody>
                    <a:bodyPr/>
                    <a:lstStyle/>
                    <a:p>
                      <a:pPr algn="ctr"/>
                      <a:r>
                        <a:rPr lang="uk-UA" sz="1800" kern="1200" dirty="0" smtClean="0">
                          <a:effectLst/>
                          <a:latin typeface="+mn-lt"/>
                          <a:cs typeface="Times New Roman" panose="02020603050405020304" pitchFamily="18" charset="0"/>
                        </a:rPr>
                        <a:t>Заглиблює відмінності і суперечності</a:t>
                      </a:r>
                      <a:endParaRPr lang="en-US" dirty="0">
                        <a:solidFill>
                          <a:schemeClr val="tx1"/>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err="1">
                          <a:effectLst/>
                          <a:latin typeface="+mn-lt"/>
                          <a:cs typeface="Times New Roman" panose="02020603050405020304" pitchFamily="18" charset="0"/>
                        </a:rPr>
                        <a:t>Сприяє</a:t>
                      </a:r>
                      <a:r>
                        <a:rPr lang="ru-RU" dirty="0">
                          <a:effectLst/>
                          <a:latin typeface="+mn-lt"/>
                          <a:cs typeface="Times New Roman" panose="02020603050405020304" pitchFamily="18" charset="0"/>
                        </a:rPr>
                        <a:t> </a:t>
                      </a:r>
                      <a:r>
                        <a:rPr lang="ru-RU" dirty="0" err="1">
                          <a:effectLst/>
                          <a:latin typeface="+mn-lt"/>
                          <a:cs typeface="Times New Roman" panose="02020603050405020304" pitchFamily="18" charset="0"/>
                        </a:rPr>
                        <a:t>виявленню</a:t>
                      </a:r>
                      <a:r>
                        <a:rPr lang="ru-RU" dirty="0">
                          <a:effectLst/>
                          <a:latin typeface="+mn-lt"/>
                          <a:cs typeface="Times New Roman" panose="02020603050405020304" pitchFamily="18" charset="0"/>
                        </a:rPr>
                        <a:t> </a:t>
                      </a:r>
                      <a:r>
                        <a:rPr lang="ru-RU" dirty="0" err="1">
                          <a:effectLst/>
                          <a:latin typeface="+mn-lt"/>
                          <a:cs typeface="Times New Roman" panose="02020603050405020304" pitchFamily="18" charset="0"/>
                        </a:rPr>
                        <a:t>управлінських</a:t>
                      </a:r>
                      <a:r>
                        <a:rPr lang="ru-RU" dirty="0">
                          <a:effectLst/>
                          <a:latin typeface="+mn-lt"/>
                          <a:cs typeface="Times New Roman" panose="02020603050405020304" pitchFamily="18" charset="0"/>
                        </a:rPr>
                        <a:t> проблем в </a:t>
                      </a:r>
                      <a:r>
                        <a:rPr lang="ru-RU" dirty="0" err="1">
                          <a:effectLst/>
                          <a:latin typeface="+mn-lt"/>
                          <a:cs typeface="Times New Roman" panose="02020603050405020304" pitchFamily="18" charset="0"/>
                        </a:rPr>
                        <a:t>організації</a:t>
                      </a:r>
                      <a:endParaRPr lang="ru-RU" dirty="0">
                        <a:solidFill>
                          <a:schemeClr val="tx1"/>
                        </a:solidFill>
                        <a:effectLst/>
                        <a:latin typeface="+mn-lt"/>
                        <a:cs typeface="Times New Roman" panose="02020603050405020304" pitchFamily="18" charset="0"/>
                      </a:endParaRPr>
                    </a:p>
                  </a:txBody>
                  <a:tcPr marL="95250" marR="9525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
        <p:nvSpPr>
          <p:cNvPr id="4" name="Прямоугольник 3"/>
          <p:cNvSpPr/>
          <p:nvPr/>
        </p:nvSpPr>
        <p:spPr>
          <a:xfrm>
            <a:off x="1233052" y="253247"/>
            <a:ext cx="9725891" cy="1323439"/>
          </a:xfrm>
          <a:prstGeom prst="rect">
            <a:avLst/>
          </a:prstGeom>
        </p:spPr>
        <p:txBody>
          <a:bodyPr wrap="square">
            <a:spAutoFit/>
          </a:bodyPr>
          <a:lstStyle/>
          <a:p>
            <a:pPr algn="ctr"/>
            <a:r>
              <a:rPr lang="ru-RU" sz="4000" b="1" dirty="0" smtClean="0">
                <a:solidFill>
                  <a:srgbClr val="000000"/>
                </a:solidFill>
                <a:latin typeface="+mj-lt"/>
                <a:cs typeface="Times New Roman" panose="02020603050405020304" pitchFamily="18" charset="0"/>
              </a:rPr>
              <a:t>ВІДМІННОСТІ МІЖ ФУНКЦІОНАЛЬНИМ І ДИСФУНКЦІОНАЛЬНИМ КОНФЛІКТОМ</a:t>
            </a:r>
            <a:endParaRPr lang="en-US" sz="4000" b="1" dirty="0">
              <a:latin typeface="+mj-lt"/>
              <a:cs typeface="Times New Roman" panose="02020603050405020304" pitchFamily="18" charset="0"/>
            </a:endParaRPr>
          </a:p>
        </p:txBody>
      </p:sp>
    </p:spTree>
    <p:extLst>
      <p:ext uri="{BB962C8B-B14F-4D97-AF65-F5344CB8AC3E}">
        <p14:creationId xmlns:p14="http://schemas.microsoft.com/office/powerpoint/2010/main" val="28041371"/>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1267668"/>
          </a:xfrm>
        </p:spPr>
        <p:txBody>
          <a:bodyPr>
            <a:noAutofit/>
          </a:bodyPr>
          <a:lstStyle/>
          <a:p>
            <a:r>
              <a:rPr lang="uk-UA" sz="4000" b="1" dirty="0">
                <a:solidFill>
                  <a:schemeClr val="tx1"/>
                </a:solidFill>
              </a:rPr>
              <a:t>Способи управління конфліктною ситуацією</a:t>
            </a:r>
            <a:r>
              <a:rPr lang="uk-UA" sz="4000" dirty="0">
                <a:solidFill>
                  <a:schemeClr val="tx1"/>
                </a:solidFill>
              </a:rPr>
              <a:t>: </a:t>
            </a:r>
            <a:endParaRPr lang="ru-RU" sz="4000" dirty="0"/>
          </a:p>
        </p:txBody>
      </p:sp>
      <p:sp>
        <p:nvSpPr>
          <p:cNvPr id="3" name="Объект 2"/>
          <p:cNvSpPr>
            <a:spLocks noGrp="1"/>
          </p:cNvSpPr>
          <p:nvPr>
            <p:ph idx="1"/>
          </p:nvPr>
        </p:nvSpPr>
        <p:spPr>
          <a:xfrm>
            <a:off x="7188468" y="2941353"/>
            <a:ext cx="3552143" cy="584775"/>
          </a:xfrm>
          <a:solidFill>
            <a:srgbClr val="92D050"/>
          </a:solidFill>
        </p:spPr>
        <p:txBody>
          <a:bodyPr>
            <a:normAutofit lnSpcReduction="10000"/>
          </a:bodyPr>
          <a:lstStyle/>
          <a:p>
            <a:pPr marL="457200" lvl="1" indent="0" algn="ctr">
              <a:buNone/>
            </a:pPr>
            <a:r>
              <a:rPr lang="uk-UA" sz="3200" dirty="0" smtClean="0">
                <a:solidFill>
                  <a:schemeClr val="tx1"/>
                </a:solidFill>
              </a:rPr>
              <a:t>міжособистісні</a:t>
            </a:r>
            <a:endParaRPr lang="ru-RU" sz="3200" dirty="0" smtClean="0">
              <a:solidFill>
                <a:schemeClr val="tx1"/>
              </a:solidFill>
            </a:endParaRPr>
          </a:p>
          <a:p>
            <a:endParaRPr lang="ru-RU" dirty="0"/>
          </a:p>
        </p:txBody>
      </p:sp>
      <p:pic>
        <p:nvPicPr>
          <p:cNvPr id="6146" name="Picture 2" descr="Pharmacy Management Series Part 1: Common Causes of Workplace Conflict -  PBA Healt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8312" y="3862106"/>
            <a:ext cx="3566050" cy="1745977"/>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6 steps to diffuse conflict at your workpla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48657" y="3862106"/>
            <a:ext cx="3491953" cy="1745977"/>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778312" y="2929632"/>
            <a:ext cx="3566050" cy="584775"/>
          </a:xfrm>
          <a:prstGeom prst="rect">
            <a:avLst/>
          </a:prstGeom>
          <a:solidFill>
            <a:srgbClr val="92D050"/>
          </a:solidFill>
        </p:spPr>
        <p:txBody>
          <a:bodyPr wrap="square">
            <a:spAutoFit/>
          </a:bodyPr>
          <a:lstStyle/>
          <a:p>
            <a:pPr lvl="1" algn="ctr"/>
            <a:r>
              <a:rPr lang="uk-UA" sz="3200" dirty="0"/>
              <a:t>структурні </a:t>
            </a:r>
          </a:p>
        </p:txBody>
      </p:sp>
      <p:sp>
        <p:nvSpPr>
          <p:cNvPr id="5" name="Стрелка вниз 4"/>
          <p:cNvSpPr/>
          <p:nvPr/>
        </p:nvSpPr>
        <p:spPr>
          <a:xfrm>
            <a:off x="3041143" y="1974310"/>
            <a:ext cx="1056067" cy="631065"/>
          </a:xfrm>
          <a:prstGeom prst="down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низ 7"/>
          <p:cNvSpPr/>
          <p:nvPr/>
        </p:nvSpPr>
        <p:spPr>
          <a:xfrm>
            <a:off x="8436505" y="1974310"/>
            <a:ext cx="1056067" cy="631065"/>
          </a:xfrm>
          <a:prstGeom prst="down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375172578"/>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93157" y="316286"/>
            <a:ext cx="10346102" cy="707886"/>
          </a:xfrm>
          <a:prstGeom prst="rect">
            <a:avLst/>
          </a:prstGeom>
          <a:noFill/>
        </p:spPr>
        <p:txBody>
          <a:bodyPr wrap="none" rtlCol="0">
            <a:spAutoFit/>
          </a:bodyPr>
          <a:lstStyle/>
          <a:p>
            <a:r>
              <a:rPr lang="ru-RU" sz="4000" b="1" dirty="0" smtClean="0">
                <a:latin typeface="+mj-lt"/>
                <a:cs typeface="Times New Roman" panose="02020603050405020304" pitchFamily="18" charset="0"/>
              </a:rPr>
              <a:t>СТРУКТУРНІ МЕТОДИ УПРАВЛІННЯ КОНФЛІКТАМИ</a:t>
            </a:r>
            <a:endParaRPr lang="en-US" sz="4000" b="1" dirty="0">
              <a:latin typeface="+mj-lt"/>
              <a:cs typeface="Times New Roman" panose="02020603050405020304" pitchFamily="18" charset="0"/>
            </a:endParaRPr>
          </a:p>
        </p:txBody>
      </p:sp>
      <p:graphicFrame>
        <p:nvGraphicFramePr>
          <p:cNvPr id="4" name="Схема 3"/>
          <p:cNvGraphicFramePr/>
          <p:nvPr>
            <p:extLst/>
          </p:nvPr>
        </p:nvGraphicFramePr>
        <p:xfrm>
          <a:off x="1514249" y="1516003"/>
          <a:ext cx="10025010" cy="48213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9468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738664"/>
          </a:xfrm>
        </p:spPr>
        <p:txBody>
          <a:bodyPr>
            <a:normAutofit/>
          </a:bodyPr>
          <a:lstStyle/>
          <a:p>
            <a:r>
              <a:rPr lang="uk-UA" sz="4000" dirty="0"/>
              <a:t>Концепція сталого розвитку</a:t>
            </a:r>
            <a:endParaRPr lang="ru-RU" sz="4000" dirty="0"/>
          </a:p>
        </p:txBody>
      </p:sp>
      <p:sp>
        <p:nvSpPr>
          <p:cNvPr id="3" name="Объект 2"/>
          <p:cNvSpPr>
            <a:spLocks noGrp="1"/>
          </p:cNvSpPr>
          <p:nvPr>
            <p:ph idx="1"/>
          </p:nvPr>
        </p:nvSpPr>
        <p:spPr>
          <a:xfrm>
            <a:off x="1251678" y="1345844"/>
            <a:ext cx="10178322" cy="2260242"/>
          </a:xfrm>
        </p:spPr>
        <p:txBody>
          <a:bodyPr>
            <a:normAutofit/>
          </a:bodyPr>
          <a:lstStyle/>
          <a:p>
            <a:r>
              <a:rPr lang="uk-UA" dirty="0">
                <a:solidFill>
                  <a:schemeClr val="tx1"/>
                </a:solidFill>
              </a:rPr>
              <a:t>ґрунтується на розумінні розвитку як керованого явища на основі системного підходу та сучасних інформаційних технологій</a:t>
            </a:r>
            <a:r>
              <a:rPr lang="uk-UA" dirty="0" smtClean="0">
                <a:solidFill>
                  <a:schemeClr val="tx1"/>
                </a:solidFill>
              </a:rPr>
              <a:t>.</a:t>
            </a:r>
          </a:p>
          <a:p>
            <a:pPr marL="0" indent="0">
              <a:buNone/>
            </a:pPr>
            <a:r>
              <a:rPr lang="uk-UA" dirty="0">
                <a:solidFill>
                  <a:schemeClr val="tx1"/>
                </a:solidFill>
              </a:rPr>
              <a:t>Ключовими аспектами сутності сталого розвитку визначені потреби та обмеження, тобто постійне орієнтування на задоволення потреб (у першу чергу, бідних людей) враховуючи обмеження, що існують з боку зовнішнього середовища, технологічної та соціальної складової</a:t>
            </a:r>
            <a:r>
              <a:rPr lang="uk-UA" dirty="0" smtClean="0">
                <a:solidFill>
                  <a:schemeClr val="tx1"/>
                </a:solidFill>
              </a:rPr>
              <a:t>.</a:t>
            </a:r>
            <a:endParaRPr lang="ru-RU" dirty="0">
              <a:solidFill>
                <a:schemeClr val="tx1"/>
              </a:solidFill>
            </a:endParaRPr>
          </a:p>
        </p:txBody>
      </p:sp>
      <p:pic>
        <p:nvPicPr>
          <p:cNvPr id="3074" name="Picture 2" descr="Сталий розвиток"/>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65467" y="3221807"/>
            <a:ext cx="5034611" cy="3389972"/>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463899" y="3830881"/>
            <a:ext cx="5039932" cy="2554545"/>
          </a:xfrm>
          <a:prstGeom prst="rect">
            <a:avLst/>
          </a:prstGeom>
        </p:spPr>
        <p:txBody>
          <a:bodyPr wrap="square">
            <a:spAutoFit/>
          </a:bodyPr>
          <a:lstStyle/>
          <a:p>
            <a:r>
              <a:rPr lang="uk-UA" sz="2000" dirty="0" smtClean="0">
                <a:solidFill>
                  <a:schemeClr val="tx1"/>
                </a:solidFill>
              </a:rPr>
              <a:t>Концепція сталого розвитку ґрунтується на взаємозв'язку трьох основних компонентів: </a:t>
            </a:r>
            <a:r>
              <a:rPr lang="uk-UA" sz="2000" b="1" i="1" dirty="0" smtClean="0">
                <a:solidFill>
                  <a:schemeClr val="tx1"/>
                </a:solidFill>
              </a:rPr>
              <a:t>економічної, екологічної та соціальної</a:t>
            </a:r>
            <a:r>
              <a:rPr lang="uk-UA" sz="2000" dirty="0" smtClean="0">
                <a:solidFill>
                  <a:schemeClr val="tx1"/>
                </a:solidFill>
              </a:rPr>
              <a:t>. </a:t>
            </a:r>
          </a:p>
          <a:p>
            <a:endParaRPr lang="uk-UA" sz="2000" dirty="0" smtClean="0">
              <a:solidFill>
                <a:schemeClr val="tx1"/>
              </a:solidFill>
            </a:endParaRPr>
          </a:p>
          <a:p>
            <a:r>
              <a:rPr lang="uk-UA" sz="2000" b="1" dirty="0" smtClean="0">
                <a:solidFill>
                  <a:schemeClr val="tx1"/>
                </a:solidFill>
              </a:rPr>
              <a:t>Основна ідея сталого розвитку </a:t>
            </a:r>
            <a:r>
              <a:rPr lang="uk-UA" sz="2000" dirty="0" smtClean="0">
                <a:solidFill>
                  <a:schemeClr val="tx1"/>
                </a:solidFill>
              </a:rPr>
              <a:t>полягає у тому, щоб забезпечити економічне зростання із збереженням екологічного та соціального стану суспільства.</a:t>
            </a:r>
            <a:endParaRPr lang="ru-RU" sz="2000" dirty="0">
              <a:solidFill>
                <a:schemeClr val="tx1"/>
              </a:solidFill>
            </a:endParaRPr>
          </a:p>
        </p:txBody>
      </p:sp>
      <p:sp>
        <p:nvSpPr>
          <p:cNvPr id="5" name="Прямоугольник 4"/>
          <p:cNvSpPr/>
          <p:nvPr/>
        </p:nvSpPr>
        <p:spPr>
          <a:xfrm>
            <a:off x="7684231" y="6611779"/>
            <a:ext cx="3397084" cy="246221"/>
          </a:xfrm>
          <a:prstGeom prst="rect">
            <a:avLst/>
          </a:prstGeom>
        </p:spPr>
        <p:txBody>
          <a:bodyPr wrap="none">
            <a:spAutoFit/>
          </a:bodyPr>
          <a:lstStyle/>
          <a:p>
            <a:r>
              <a:rPr lang="ru-RU" sz="1000" dirty="0"/>
              <a:t>https://vseosvita.ua/library/embed/01009v3p-0180.pptx.html</a:t>
            </a:r>
          </a:p>
        </p:txBody>
      </p:sp>
    </p:spTree>
    <p:extLst>
      <p:ext uri="{BB962C8B-B14F-4D97-AF65-F5344CB8AC3E}">
        <p14:creationId xmlns:p14="http://schemas.microsoft.com/office/powerpoint/2010/main" val="874947743"/>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93157" y="1307207"/>
            <a:ext cx="10178322" cy="5389807"/>
          </a:xfrm>
        </p:spPr>
        <p:txBody>
          <a:bodyPr>
            <a:normAutofit/>
          </a:bodyPr>
          <a:lstStyle/>
          <a:p>
            <a:pPr fontAlgn="base"/>
            <a:r>
              <a:rPr lang="uk-UA" b="1" dirty="0">
                <a:solidFill>
                  <a:schemeClr val="tx1"/>
                </a:solidFill>
              </a:rPr>
              <a:t>Роз'яснення вимог до роботи.</a:t>
            </a:r>
            <a:r>
              <a:rPr lang="uk-UA" dirty="0">
                <a:solidFill>
                  <a:schemeClr val="tx1"/>
                </a:solidFill>
              </a:rPr>
              <a:t> Одним з кращих методів управління, що запобігають </a:t>
            </a:r>
            <a:r>
              <a:rPr lang="uk-UA" dirty="0" err="1">
                <a:solidFill>
                  <a:schemeClr val="tx1"/>
                </a:solidFill>
              </a:rPr>
              <a:t>дисфункціональних</a:t>
            </a:r>
            <a:r>
              <a:rPr lang="uk-UA" dirty="0">
                <a:solidFill>
                  <a:schemeClr val="tx1"/>
                </a:solidFill>
              </a:rPr>
              <a:t> конфліктів, є роз'яснення того, які результати очікуються від кожного співробітника і підрозділу. Тут повинні бути згадані такі параметри як рівень результатів, який повинен бути досягнутий, хто надає і хто отримує різну інформацію, система повноважень і відповідальності, а також чітко визначені політика, процедури і правила. </a:t>
            </a:r>
            <a:endParaRPr lang="uk-UA" dirty="0" smtClean="0">
              <a:solidFill>
                <a:schemeClr val="tx1"/>
              </a:solidFill>
            </a:endParaRPr>
          </a:p>
          <a:p>
            <a:pPr fontAlgn="base"/>
            <a:endParaRPr lang="uk-UA" dirty="0" smtClean="0">
              <a:solidFill>
                <a:schemeClr val="tx1"/>
              </a:solidFill>
            </a:endParaRPr>
          </a:p>
          <a:p>
            <a:pPr fontAlgn="base"/>
            <a:r>
              <a:rPr lang="uk-UA" b="1" dirty="0" smtClean="0">
                <a:solidFill>
                  <a:schemeClr val="tx1"/>
                </a:solidFill>
              </a:rPr>
              <a:t>Координаційні </a:t>
            </a:r>
            <a:r>
              <a:rPr lang="uk-UA" b="1" dirty="0">
                <a:solidFill>
                  <a:schemeClr val="tx1"/>
                </a:solidFill>
              </a:rPr>
              <a:t>і інтеграційні механізми</a:t>
            </a:r>
            <a:r>
              <a:rPr lang="uk-UA" b="1" dirty="0" smtClean="0">
                <a:solidFill>
                  <a:schemeClr val="tx1"/>
                </a:solidFill>
              </a:rPr>
              <a:t>.</a:t>
            </a:r>
            <a:r>
              <a:rPr lang="uk-UA" dirty="0" smtClean="0">
                <a:solidFill>
                  <a:schemeClr val="tx1"/>
                </a:solidFill>
              </a:rPr>
              <a:t> </a:t>
            </a:r>
            <a:r>
              <a:rPr lang="uk-UA" dirty="0">
                <a:solidFill>
                  <a:schemeClr val="tx1"/>
                </a:solidFill>
              </a:rPr>
              <a:t>Один з найпоширеніших механізмів - ланцюг команд. Встановлення ієрархії повноважень упорядковує взаємодію людей, прийняття рішень і інформаційні потоки усередині організації. Якщо два або більше підлеглих мають розбіжності по якомусь питанню, конфлікту можна уникнути, звернувшись до їх загального начальника, пропонуючи йому прийняти рішення. Принцип єдиноначальності полегшує використання ієрархії для управління конфліктною ситуацією, тому що підлеглий прекрасно знає, чиїм рішенням він повинен підкорятися.</a:t>
            </a:r>
            <a:endParaRPr lang="ru-RU" dirty="0">
              <a:solidFill>
                <a:schemeClr val="tx1"/>
              </a:solidFill>
            </a:endParaRPr>
          </a:p>
          <a:p>
            <a:endParaRPr lang="ru-RU" dirty="0">
              <a:solidFill>
                <a:schemeClr val="tx1"/>
              </a:solidFill>
            </a:endParaRPr>
          </a:p>
        </p:txBody>
      </p:sp>
      <p:sp>
        <p:nvSpPr>
          <p:cNvPr id="4" name="TextBox 3"/>
          <p:cNvSpPr txBox="1"/>
          <p:nvPr/>
        </p:nvSpPr>
        <p:spPr>
          <a:xfrm>
            <a:off x="1193157" y="316286"/>
            <a:ext cx="10346102" cy="707886"/>
          </a:xfrm>
          <a:prstGeom prst="rect">
            <a:avLst/>
          </a:prstGeom>
          <a:noFill/>
        </p:spPr>
        <p:txBody>
          <a:bodyPr wrap="none" rtlCol="0">
            <a:spAutoFit/>
          </a:bodyPr>
          <a:lstStyle/>
          <a:p>
            <a:r>
              <a:rPr lang="ru-RU" sz="4000" b="1" dirty="0" smtClean="0">
                <a:latin typeface="+mj-lt"/>
                <a:cs typeface="Times New Roman" panose="02020603050405020304" pitchFamily="18" charset="0"/>
              </a:rPr>
              <a:t>СТРУКТУРНІ МЕТОДИ УПРАВЛІННЯ КОНФЛІКТАМИ</a:t>
            </a:r>
            <a:endParaRPr lang="en-US" sz="4000" b="1" dirty="0">
              <a:latin typeface="+mj-lt"/>
              <a:cs typeface="Times New Roman" panose="02020603050405020304" pitchFamily="18" charset="0"/>
            </a:endParaRPr>
          </a:p>
        </p:txBody>
      </p:sp>
    </p:spTree>
    <p:extLst>
      <p:ext uri="{BB962C8B-B14F-4D97-AF65-F5344CB8AC3E}">
        <p14:creationId xmlns:p14="http://schemas.microsoft.com/office/powerpoint/2010/main" val="1115292511"/>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51678" y="1506829"/>
            <a:ext cx="10178322" cy="5022760"/>
          </a:xfrm>
        </p:spPr>
        <p:txBody>
          <a:bodyPr>
            <a:normAutofit fontScale="92500"/>
          </a:bodyPr>
          <a:lstStyle/>
          <a:p>
            <a:pPr fontAlgn="base"/>
            <a:r>
              <a:rPr lang="uk-UA" sz="2200" b="1" dirty="0">
                <a:solidFill>
                  <a:schemeClr val="tx1"/>
                </a:solidFill>
              </a:rPr>
              <a:t>Комплексні цілі</a:t>
            </a:r>
            <a:r>
              <a:rPr lang="uk-UA" sz="2200" b="1" dirty="0" smtClean="0">
                <a:solidFill>
                  <a:schemeClr val="tx1"/>
                </a:solidFill>
              </a:rPr>
              <a:t>.</a:t>
            </a:r>
            <a:r>
              <a:rPr lang="uk-UA" sz="2200" dirty="0" smtClean="0">
                <a:solidFill>
                  <a:schemeClr val="tx1"/>
                </a:solidFill>
              </a:rPr>
              <a:t> </a:t>
            </a:r>
            <a:r>
              <a:rPr lang="uk-UA" sz="2200" dirty="0">
                <a:solidFill>
                  <a:schemeClr val="tx1"/>
                </a:solidFill>
              </a:rPr>
              <a:t>Ефективне здійснення цих цілей вимагає спільних зусиль двох або більш співробітників, груп або відділів. Ідея, яка закладена в ці вищі цілі - направити зусилля всіх учасників на досягнення загальної мети.</a:t>
            </a:r>
            <a:endParaRPr lang="ru-RU" sz="2200" dirty="0">
              <a:solidFill>
                <a:schemeClr val="tx1"/>
              </a:solidFill>
            </a:endParaRPr>
          </a:p>
          <a:p>
            <a:pPr fontAlgn="base"/>
            <a:r>
              <a:rPr lang="uk-UA" sz="2200" dirty="0">
                <a:solidFill>
                  <a:schemeClr val="tx1"/>
                </a:solidFill>
              </a:rPr>
              <a:t>Наприклад, якщо три зміни виробничого відділу конфліктують між собою, слід сформулювати цілі для всього відділу, а не для кожної зміни окремо</a:t>
            </a:r>
            <a:r>
              <a:rPr lang="uk-UA" sz="2200" dirty="0" smtClean="0">
                <a:solidFill>
                  <a:schemeClr val="tx1"/>
                </a:solidFill>
              </a:rPr>
              <a:t>.</a:t>
            </a:r>
          </a:p>
          <a:p>
            <a:pPr fontAlgn="base"/>
            <a:endParaRPr lang="ru-RU" sz="2200" dirty="0">
              <a:solidFill>
                <a:schemeClr val="tx1"/>
              </a:solidFill>
            </a:endParaRPr>
          </a:p>
          <a:p>
            <a:pPr fontAlgn="base"/>
            <a:r>
              <a:rPr lang="uk-UA" sz="2200" b="1" dirty="0">
                <a:solidFill>
                  <a:schemeClr val="tx1"/>
                </a:solidFill>
              </a:rPr>
              <a:t>Структура системи винагород.</a:t>
            </a:r>
            <a:r>
              <a:rPr lang="uk-UA" sz="2200" dirty="0">
                <a:solidFill>
                  <a:schemeClr val="tx1"/>
                </a:solidFill>
              </a:rPr>
              <a:t> Винагороди можна використовувати як метод управління конфліктною ситуацією, роблячи вплив на поведінку людей, щоб уникнути </a:t>
            </a:r>
            <a:r>
              <a:rPr lang="uk-UA" sz="2200" dirty="0" err="1">
                <a:solidFill>
                  <a:schemeClr val="tx1"/>
                </a:solidFill>
              </a:rPr>
              <a:t>дисфункціональних</a:t>
            </a:r>
            <a:r>
              <a:rPr lang="uk-UA" sz="2200" dirty="0">
                <a:solidFill>
                  <a:schemeClr val="tx1"/>
                </a:solidFill>
              </a:rPr>
              <a:t> наслідків. Люди, які вносять свій внесок у досягнення комплексних цілей, допомагають іншим групам організації і намагаються підійти до вирішення проблеми комплексно, повинні винагороджуватися вдячністю, премією, визнанням або підвищенням по службі. Не менш важливо, щоб система винагород не заохочувала неконструктивну поведінку окремих осіб або груп.</a:t>
            </a:r>
            <a:endParaRPr lang="ru-RU" sz="2200" dirty="0">
              <a:solidFill>
                <a:schemeClr val="tx1"/>
              </a:solidFill>
            </a:endParaRPr>
          </a:p>
          <a:p>
            <a:endParaRPr lang="ru-RU" dirty="0"/>
          </a:p>
        </p:txBody>
      </p:sp>
      <p:sp>
        <p:nvSpPr>
          <p:cNvPr id="4" name="TextBox 3"/>
          <p:cNvSpPr txBox="1"/>
          <p:nvPr/>
        </p:nvSpPr>
        <p:spPr>
          <a:xfrm>
            <a:off x="1193157" y="316286"/>
            <a:ext cx="10346102" cy="707886"/>
          </a:xfrm>
          <a:prstGeom prst="rect">
            <a:avLst/>
          </a:prstGeom>
          <a:noFill/>
        </p:spPr>
        <p:txBody>
          <a:bodyPr wrap="none" rtlCol="0">
            <a:spAutoFit/>
          </a:bodyPr>
          <a:lstStyle/>
          <a:p>
            <a:r>
              <a:rPr lang="ru-RU" sz="4000" b="1" dirty="0" smtClean="0">
                <a:latin typeface="+mj-lt"/>
                <a:cs typeface="Times New Roman" panose="02020603050405020304" pitchFamily="18" charset="0"/>
              </a:rPr>
              <a:t>СТРУКТУРНІ МЕТОДИ УПРАВЛІННЯ КОНФЛІКТАМИ</a:t>
            </a:r>
            <a:endParaRPr lang="en-US" sz="4000" b="1" dirty="0">
              <a:latin typeface="+mj-lt"/>
              <a:cs typeface="Times New Roman" panose="02020603050405020304" pitchFamily="18" charset="0"/>
            </a:endParaRPr>
          </a:p>
        </p:txBody>
      </p:sp>
    </p:spTree>
    <p:extLst>
      <p:ext uri="{BB962C8B-B14F-4D97-AF65-F5344CB8AC3E}">
        <p14:creationId xmlns:p14="http://schemas.microsoft.com/office/powerpoint/2010/main" val="3647797473"/>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48273" y="349068"/>
            <a:ext cx="10450297" cy="646331"/>
          </a:xfrm>
          <a:prstGeom prst="rect">
            <a:avLst/>
          </a:prstGeom>
          <a:noFill/>
        </p:spPr>
        <p:txBody>
          <a:bodyPr wrap="none" rtlCol="0">
            <a:spAutoFit/>
          </a:bodyPr>
          <a:lstStyle/>
          <a:p>
            <a:r>
              <a:rPr lang="ru-RU" sz="3600" b="1" dirty="0" smtClean="0">
                <a:latin typeface="+mj-lt"/>
                <a:cs typeface="Times New Roman" panose="02020603050405020304" pitchFamily="18" charset="0"/>
              </a:rPr>
              <a:t>МІЖОСОБИСТІСНІ МЕТОДИ УПРАВЛІННЯ КОНФЛІКТАМИ</a:t>
            </a:r>
            <a:endParaRPr lang="en-US" sz="3600" b="1" dirty="0">
              <a:latin typeface="+mj-lt"/>
              <a:cs typeface="Times New Roman" panose="02020603050405020304" pitchFamily="18" charset="0"/>
            </a:endParaRPr>
          </a:p>
        </p:txBody>
      </p:sp>
      <p:graphicFrame>
        <p:nvGraphicFramePr>
          <p:cNvPr id="4" name="Схема 3"/>
          <p:cNvGraphicFramePr/>
          <p:nvPr>
            <p:extLst/>
          </p:nvPr>
        </p:nvGraphicFramePr>
        <p:xfrm>
          <a:off x="787729" y="1345981"/>
          <a:ext cx="10616540" cy="50191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41766602"/>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51678" y="1332964"/>
            <a:ext cx="10178322" cy="5067836"/>
          </a:xfrm>
        </p:spPr>
        <p:txBody>
          <a:bodyPr>
            <a:normAutofit/>
          </a:bodyPr>
          <a:lstStyle/>
          <a:p>
            <a:pPr marL="0" indent="0" fontAlgn="base">
              <a:buNone/>
            </a:pPr>
            <a:r>
              <a:rPr lang="uk-UA" i="1" dirty="0" smtClean="0">
                <a:solidFill>
                  <a:schemeClr val="tx1"/>
                </a:solidFill>
              </a:rPr>
              <a:t>1. </a:t>
            </a:r>
            <a:r>
              <a:rPr lang="uk-UA" b="1" i="1" dirty="0" smtClean="0">
                <a:solidFill>
                  <a:schemeClr val="tx1"/>
                </a:solidFill>
              </a:rPr>
              <a:t>Відхід </a:t>
            </a:r>
            <a:r>
              <a:rPr lang="uk-UA" b="1" i="1" dirty="0">
                <a:solidFill>
                  <a:schemeClr val="tx1"/>
                </a:solidFill>
              </a:rPr>
              <a:t>від конфлікту</a:t>
            </a:r>
            <a:r>
              <a:rPr lang="uk-UA" i="1" dirty="0">
                <a:solidFill>
                  <a:schemeClr val="tx1"/>
                </a:solidFill>
              </a:rPr>
              <a:t>.</a:t>
            </a:r>
            <a:r>
              <a:rPr lang="uk-UA" dirty="0">
                <a:solidFill>
                  <a:schemeClr val="tx1"/>
                </a:solidFill>
              </a:rPr>
              <a:t> Уникати конфліктних ситуацій і людей, які асоціювалися з конфліктами. Ця стратегія ґрунтується на впевненості в тому, що конфлікт легше запобігти, ніж дозволити. Якщо проблема, яку належить вирішити, </a:t>
            </a:r>
            <a:r>
              <a:rPr lang="uk-UA" dirty="0" smtClean="0">
                <a:solidFill>
                  <a:schemeClr val="tx1"/>
                </a:solidFill>
              </a:rPr>
              <a:t>достатньо </a:t>
            </a:r>
            <a:r>
              <a:rPr lang="uk-UA" dirty="0">
                <a:solidFill>
                  <a:schemeClr val="tx1"/>
                </a:solidFill>
              </a:rPr>
              <a:t>серйозна, подібний підхід дозволяє лише відстрочити неминуче і сприяє наростанню напруженості до того моменту, коли ситуація посилиться браком часу</a:t>
            </a:r>
            <a:r>
              <a:rPr lang="uk-UA" dirty="0" smtClean="0">
                <a:solidFill>
                  <a:schemeClr val="tx1"/>
                </a:solidFill>
              </a:rPr>
              <a:t>.</a:t>
            </a:r>
          </a:p>
          <a:p>
            <a:pPr marL="0" indent="0" fontAlgn="base">
              <a:buNone/>
            </a:pPr>
            <a:endParaRPr lang="ru-RU" dirty="0">
              <a:solidFill>
                <a:schemeClr val="tx1"/>
              </a:solidFill>
            </a:endParaRPr>
          </a:p>
          <a:p>
            <a:pPr marL="0" indent="0" fontAlgn="base">
              <a:buNone/>
            </a:pPr>
            <a:r>
              <a:rPr lang="uk-UA" i="1" dirty="0">
                <a:solidFill>
                  <a:schemeClr val="tx1"/>
                </a:solidFill>
              </a:rPr>
              <a:t>2. </a:t>
            </a:r>
            <a:r>
              <a:rPr lang="uk-UA" b="1" i="1" dirty="0">
                <a:solidFill>
                  <a:schemeClr val="tx1"/>
                </a:solidFill>
              </a:rPr>
              <a:t>Згладжування "гострих кутів"</a:t>
            </a:r>
            <a:r>
              <a:rPr lang="uk-UA" i="1" dirty="0">
                <a:solidFill>
                  <a:schemeClr val="tx1"/>
                </a:solidFill>
              </a:rPr>
              <a:t>.</a:t>
            </a:r>
            <a:r>
              <a:rPr lang="uk-UA" dirty="0">
                <a:solidFill>
                  <a:schemeClr val="tx1"/>
                </a:solidFill>
              </a:rPr>
              <a:t> Надмірна заклопотаність підтримкою позитивних відносин в колективі і прагнення за всяку ціну відволікти увагу людей від можливих джерел конфлікту. Згладжуючи "гострі кути", ми підкреслюємо, що головне для нас - позитивні відносини в колективі, в ім'я яких ми готові пожертвувати розбіжностями, які сприяють прийняттю ефективних рішень. У цьому випадку проблеми не вирішуються, а заганяються всередину і накопичуються. Стає очевидним загальне занепокоєння, зростає ймовірність того, що, в кінцевому рахунку, станеться вибух.</a:t>
            </a:r>
            <a:endParaRPr lang="ru-RU" dirty="0">
              <a:solidFill>
                <a:schemeClr val="tx1"/>
              </a:solidFill>
            </a:endParaRPr>
          </a:p>
          <a:p>
            <a:endParaRPr lang="ru-RU" dirty="0"/>
          </a:p>
        </p:txBody>
      </p:sp>
      <p:sp>
        <p:nvSpPr>
          <p:cNvPr id="4" name="Заголовок 3"/>
          <p:cNvSpPr txBox="1">
            <a:spLocks noGrp="1"/>
          </p:cNvSpPr>
          <p:nvPr>
            <p:ph type="title"/>
          </p:nvPr>
        </p:nvSpPr>
        <p:spPr>
          <a:xfrm>
            <a:off x="1251678" y="382385"/>
            <a:ext cx="10435870" cy="535531"/>
          </a:xfrm>
          <a:prstGeom prst="rect">
            <a:avLst/>
          </a:prstGeom>
          <a:noFill/>
        </p:spPr>
        <p:txBody>
          <a:bodyPr wrap="none" rtlCol="0">
            <a:spAutoFit/>
          </a:bodyPr>
          <a:lstStyle/>
          <a:p>
            <a:r>
              <a:rPr lang="ru-RU" sz="3200" b="1" dirty="0" smtClean="0">
                <a:latin typeface="+mj-lt"/>
                <a:cs typeface="Times New Roman" panose="02020603050405020304" pitchFamily="18" charset="0"/>
              </a:rPr>
              <a:t>МІЖОСОБИСТІСНІ МЕТОДИ УПРАВЛІННЯ КОНФЛІКТАМИ</a:t>
            </a:r>
            <a:endParaRPr lang="en-US" sz="3200" b="1" dirty="0">
              <a:latin typeface="+mj-lt"/>
              <a:cs typeface="Times New Roman" panose="02020603050405020304" pitchFamily="18" charset="0"/>
            </a:endParaRPr>
          </a:p>
        </p:txBody>
      </p:sp>
    </p:spTree>
    <p:extLst>
      <p:ext uri="{BB962C8B-B14F-4D97-AF65-F5344CB8AC3E}">
        <p14:creationId xmlns:p14="http://schemas.microsoft.com/office/powerpoint/2010/main" val="2194202386"/>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61526" y="1217054"/>
            <a:ext cx="10178322" cy="5312535"/>
          </a:xfrm>
        </p:spPr>
        <p:txBody>
          <a:bodyPr>
            <a:normAutofit/>
          </a:bodyPr>
          <a:lstStyle/>
          <a:p>
            <a:pPr marL="0" indent="0" fontAlgn="base">
              <a:buNone/>
            </a:pPr>
            <a:r>
              <a:rPr lang="uk-UA" i="1" dirty="0">
                <a:solidFill>
                  <a:schemeClr val="tx1"/>
                </a:solidFill>
              </a:rPr>
              <a:t>3. </a:t>
            </a:r>
            <a:r>
              <a:rPr lang="uk-UA" b="1" i="1" dirty="0">
                <a:solidFill>
                  <a:schemeClr val="tx1"/>
                </a:solidFill>
              </a:rPr>
              <a:t>Нав'язування вирішення конфлікту</a:t>
            </a:r>
            <a:r>
              <a:rPr lang="uk-UA" i="1" dirty="0">
                <a:solidFill>
                  <a:schemeClr val="tx1"/>
                </a:solidFill>
              </a:rPr>
              <a:t>.</a:t>
            </a:r>
            <a:r>
              <a:rPr lang="uk-UA" dirty="0">
                <a:solidFill>
                  <a:schemeClr val="tx1"/>
                </a:solidFill>
              </a:rPr>
              <a:t> Спроба насильно схилити інших до якого-небудь думку або рішенням без урахування відносин в колективі. Цей стиль примусу може бути ефективним в ситуаціях, де керівник має значну владу над підлеглими. Недолік цього стилю полягає в тому, що він пригнічує ініціативу підлеглих, створює велику вірогідність того, що будуть враховані не всі важливі чинники, оскільки представлена ​​лише одна точка зору. Може завдати шкоди позитивним стосункам у колективі, без яких високоефективна проектна команда неможлива в принципі</a:t>
            </a:r>
            <a:r>
              <a:rPr lang="uk-UA" dirty="0" smtClean="0">
                <a:solidFill>
                  <a:schemeClr val="tx1"/>
                </a:solidFill>
              </a:rPr>
              <a:t>.</a:t>
            </a:r>
          </a:p>
          <a:p>
            <a:pPr marL="0" indent="0" fontAlgn="base">
              <a:buNone/>
            </a:pPr>
            <a:endParaRPr lang="ru-RU" dirty="0">
              <a:solidFill>
                <a:schemeClr val="tx1"/>
              </a:solidFill>
            </a:endParaRPr>
          </a:p>
          <a:p>
            <a:pPr marL="0" indent="0" fontAlgn="base">
              <a:buNone/>
            </a:pPr>
            <a:r>
              <a:rPr lang="uk-UA" dirty="0">
                <a:solidFill>
                  <a:schemeClr val="tx1"/>
                </a:solidFill>
              </a:rPr>
              <a:t>4. </a:t>
            </a:r>
            <a:r>
              <a:rPr lang="uk-UA" b="1" i="1" dirty="0">
                <a:solidFill>
                  <a:schemeClr val="tx1"/>
                </a:solidFill>
              </a:rPr>
              <a:t>Прагнення домогтися взаємного компромісу </a:t>
            </a:r>
            <a:r>
              <a:rPr lang="uk-UA" dirty="0">
                <a:solidFill>
                  <a:schemeClr val="tx1"/>
                </a:solidFill>
              </a:rPr>
              <a:t>або співробітництва, прийняти рішення, в якому не було б ні переможців, ні переможених. Прагнення знайти рішення, при якому жодна зі сторін не отримає те, чого вона хотіла. Незважаючи на те, що ця стратегія спрямована на задоволення всіх зацікавлених сторін, взаємний компроміс зазвичай сприймається як ситуація, коли в програші опиняються всі, оскільки прийняте рішення не задовольняє повною мірою ні одну із зацікавлених сторін.</a:t>
            </a:r>
            <a:endParaRPr lang="ru-RU" dirty="0">
              <a:solidFill>
                <a:schemeClr val="tx1"/>
              </a:solidFill>
            </a:endParaRPr>
          </a:p>
          <a:p>
            <a:endParaRPr lang="ru-RU" dirty="0"/>
          </a:p>
        </p:txBody>
      </p:sp>
      <p:sp>
        <p:nvSpPr>
          <p:cNvPr id="4" name="Заголовок 3"/>
          <p:cNvSpPr txBox="1">
            <a:spLocks/>
          </p:cNvSpPr>
          <p:nvPr/>
        </p:nvSpPr>
        <p:spPr>
          <a:xfrm>
            <a:off x="1251678" y="382385"/>
            <a:ext cx="10435870" cy="535531"/>
          </a:xfrm>
          <a:prstGeom prst="rect">
            <a:avLst/>
          </a:prstGeom>
          <a:noFill/>
        </p:spPr>
        <p:txBody>
          <a:bodyPr vert="horz" wrap="none" lIns="91440" tIns="45720" rIns="91440" bIns="45720" rtlCol="0" anchor="t">
            <a:spAutoFit/>
          </a:bodyPr>
          <a:lst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a:lstStyle>
          <a:p>
            <a:r>
              <a:rPr lang="ru-RU" sz="3200" b="1" smtClean="0">
                <a:cs typeface="Times New Roman" panose="02020603050405020304" pitchFamily="18" charset="0"/>
              </a:rPr>
              <a:t>МІЖОСОБИСТІСНІ МЕТОДИ УПРАВЛІННЯ КОНФЛІКТАМИ</a:t>
            </a:r>
            <a:endParaRPr lang="en-US" sz="3200" b="1" dirty="0">
              <a:cs typeface="Times New Roman" panose="02020603050405020304" pitchFamily="18" charset="0"/>
            </a:endParaRPr>
          </a:p>
        </p:txBody>
      </p:sp>
    </p:spTree>
    <p:extLst>
      <p:ext uri="{BB962C8B-B14F-4D97-AF65-F5344CB8AC3E}">
        <p14:creationId xmlns:p14="http://schemas.microsoft.com/office/powerpoint/2010/main" val="3690530647"/>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725198"/>
          </a:xfrm>
          <a:solidFill>
            <a:srgbClr val="FFC000"/>
          </a:solidFill>
        </p:spPr>
        <p:txBody>
          <a:bodyPr>
            <a:normAutofit/>
          </a:bodyPr>
          <a:lstStyle/>
          <a:p>
            <a:r>
              <a:rPr lang="uk-UA" sz="4000" dirty="0" smtClean="0"/>
              <a:t>питання для дискусії</a:t>
            </a:r>
            <a:endParaRPr lang="ru-RU" sz="4000" dirty="0"/>
          </a:p>
        </p:txBody>
      </p:sp>
      <p:sp>
        <p:nvSpPr>
          <p:cNvPr id="3" name="Объект 2"/>
          <p:cNvSpPr>
            <a:spLocks noGrp="1"/>
          </p:cNvSpPr>
          <p:nvPr>
            <p:ph idx="1"/>
          </p:nvPr>
        </p:nvSpPr>
        <p:spPr>
          <a:xfrm>
            <a:off x="1251678" y="1403463"/>
            <a:ext cx="10178322" cy="5108173"/>
          </a:xfrm>
        </p:spPr>
        <p:txBody>
          <a:bodyPr/>
          <a:lstStyle/>
          <a:p>
            <a:r>
              <a:rPr lang="uk-UA" dirty="0" smtClean="0">
                <a:solidFill>
                  <a:schemeClr val="tx1"/>
                </a:solidFill>
              </a:rPr>
              <a:t>Надайте характеристику </a:t>
            </a:r>
            <a:r>
              <a:rPr lang="uk-UA" dirty="0" err="1" smtClean="0">
                <a:solidFill>
                  <a:schemeClr val="tx1"/>
                </a:solidFill>
              </a:rPr>
              <a:t>обов</a:t>
            </a:r>
            <a:r>
              <a:rPr lang="en-US" dirty="0" smtClean="0">
                <a:solidFill>
                  <a:schemeClr val="tx1"/>
                </a:solidFill>
              </a:rPr>
              <a:t>`</a:t>
            </a:r>
            <a:r>
              <a:rPr lang="uk-UA" dirty="0" err="1" smtClean="0">
                <a:solidFill>
                  <a:schemeClr val="tx1"/>
                </a:solidFill>
              </a:rPr>
              <a:t>язковим</a:t>
            </a:r>
            <a:r>
              <a:rPr lang="uk-UA" dirty="0" smtClean="0">
                <a:solidFill>
                  <a:schemeClr val="tx1"/>
                </a:solidFill>
              </a:rPr>
              <a:t> елементам конфліктної ситуації.</a:t>
            </a:r>
          </a:p>
          <a:p>
            <a:r>
              <a:rPr lang="uk-UA" dirty="0" smtClean="0">
                <a:solidFill>
                  <a:schemeClr val="tx1"/>
                </a:solidFill>
              </a:rPr>
              <a:t>Які причини організаційних конфліктів є найважливішими на Вашу думку? Обґрунтуйте.</a:t>
            </a:r>
          </a:p>
          <a:p>
            <a:r>
              <a:rPr lang="uk-UA" dirty="0" smtClean="0">
                <a:solidFill>
                  <a:schemeClr val="tx1"/>
                </a:solidFill>
              </a:rPr>
              <a:t>В чому полягає відмінність групового та міжособистісного конфлікту? Наведіть приклади.</a:t>
            </a:r>
          </a:p>
          <a:p>
            <a:r>
              <a:rPr lang="uk-UA" dirty="0" smtClean="0">
                <a:solidFill>
                  <a:schemeClr val="tx1"/>
                </a:solidFill>
              </a:rPr>
              <a:t>Які стадії можна виокремити при розгортанні конфліктної ситуації?</a:t>
            </a:r>
          </a:p>
          <a:p>
            <a:r>
              <a:rPr lang="uk-UA" dirty="0" smtClean="0">
                <a:solidFill>
                  <a:schemeClr val="tx1"/>
                </a:solidFill>
              </a:rPr>
              <a:t>Яким чином можна ефективно управляти конфліктами: уникати чи вирішувати?</a:t>
            </a:r>
          </a:p>
          <a:p>
            <a:r>
              <a:rPr lang="uk-UA" dirty="0" smtClean="0">
                <a:solidFill>
                  <a:schemeClr val="tx1"/>
                </a:solidFill>
              </a:rPr>
              <a:t>Опишіть міжособистісні методи управління конфліктами.</a:t>
            </a:r>
          </a:p>
          <a:p>
            <a:r>
              <a:rPr lang="uk-UA" dirty="0" smtClean="0">
                <a:solidFill>
                  <a:schemeClr val="tx1"/>
                </a:solidFill>
              </a:rPr>
              <a:t>Які наслідки можна спостерігати в організації, якщо не управляти конфліктною ситуацією?</a:t>
            </a:r>
          </a:p>
          <a:p>
            <a:r>
              <a:rPr lang="uk-UA" dirty="0" smtClean="0">
                <a:solidFill>
                  <a:schemeClr val="tx1"/>
                </a:solidFill>
              </a:rPr>
              <a:t>Чим структурні методи управління конфліктами відрізняються від міжособистісних?</a:t>
            </a:r>
          </a:p>
          <a:p>
            <a:r>
              <a:rPr lang="uk-UA" dirty="0" smtClean="0">
                <a:solidFill>
                  <a:schemeClr val="tx1"/>
                </a:solidFill>
              </a:rPr>
              <a:t>Які структурні методи управління конфліктами є на Вашу думку найбільш ефективними?</a:t>
            </a:r>
            <a:endParaRPr lang="ru-RU" dirty="0">
              <a:solidFill>
                <a:schemeClr val="tx1"/>
              </a:solidFill>
            </a:endParaRPr>
          </a:p>
        </p:txBody>
      </p:sp>
    </p:spTree>
    <p:extLst>
      <p:ext uri="{BB962C8B-B14F-4D97-AF65-F5344CB8AC3E}">
        <p14:creationId xmlns:p14="http://schemas.microsoft.com/office/powerpoint/2010/main" val="1658664582"/>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767542"/>
          </a:xfrm>
          <a:solidFill>
            <a:srgbClr val="92D050"/>
          </a:solidFill>
        </p:spPr>
        <p:txBody>
          <a:bodyPr>
            <a:normAutofit/>
          </a:bodyPr>
          <a:lstStyle/>
          <a:p>
            <a:r>
              <a:rPr lang="uk-UA" sz="4000" dirty="0"/>
              <a:t>Інформаційні Джерела </a:t>
            </a:r>
            <a:r>
              <a:rPr lang="uk-UA" sz="4000" dirty="0" smtClean="0"/>
              <a:t>до теми 7</a:t>
            </a:r>
            <a:endParaRPr lang="ru-RU" sz="4000" dirty="0"/>
          </a:p>
        </p:txBody>
      </p:sp>
      <p:sp>
        <p:nvSpPr>
          <p:cNvPr id="4" name="Объект 2"/>
          <p:cNvSpPr>
            <a:spLocks noGrp="1"/>
          </p:cNvSpPr>
          <p:nvPr>
            <p:ph idx="1"/>
          </p:nvPr>
        </p:nvSpPr>
        <p:spPr>
          <a:xfrm>
            <a:off x="1251678" y="1468583"/>
            <a:ext cx="10178322" cy="4738253"/>
          </a:xfrm>
        </p:spPr>
        <p:txBody>
          <a:bodyPr>
            <a:normAutofit/>
          </a:bodyPr>
          <a:lstStyle/>
          <a:p>
            <a:pPr marL="457200" indent="-457200">
              <a:buFont typeface="+mj-lt"/>
              <a:buAutoNum type="arabicPeriod"/>
            </a:pPr>
            <a:r>
              <a:rPr lang="ru-RU" sz="1600" dirty="0" smtClean="0">
                <a:solidFill>
                  <a:schemeClr val="tx1"/>
                </a:solidFill>
              </a:rPr>
              <a:t>Федорова </a:t>
            </a:r>
            <a:r>
              <a:rPr lang="ru-RU" sz="1600" dirty="0">
                <a:solidFill>
                  <a:schemeClr val="tx1"/>
                </a:solidFill>
              </a:rPr>
              <a:t>А.В. </a:t>
            </a:r>
            <a:r>
              <a:rPr lang="ru-RU" sz="1600" dirty="0" err="1">
                <a:solidFill>
                  <a:schemeClr val="tx1"/>
                </a:solidFill>
              </a:rPr>
              <a:t>Конфликтология</a:t>
            </a:r>
            <a:r>
              <a:rPr lang="ru-RU" sz="1600" dirty="0">
                <a:solidFill>
                  <a:schemeClr val="tx1"/>
                </a:solidFill>
              </a:rPr>
              <a:t>. Для экономистов и менеджеров. Учебное пособие. М.: </a:t>
            </a:r>
            <a:r>
              <a:rPr lang="ru-RU" sz="1600" dirty="0" err="1">
                <a:solidFill>
                  <a:schemeClr val="tx1"/>
                </a:solidFill>
              </a:rPr>
              <a:t>КноРус</a:t>
            </a:r>
            <a:r>
              <a:rPr lang="ru-RU" sz="1600" dirty="0">
                <a:solidFill>
                  <a:schemeClr val="tx1"/>
                </a:solidFill>
              </a:rPr>
              <a:t>, 2019. 212 с</a:t>
            </a:r>
            <a:r>
              <a:rPr lang="ru-RU" sz="1600" dirty="0" smtClean="0">
                <a:solidFill>
                  <a:schemeClr val="tx1"/>
                </a:solidFill>
              </a:rPr>
              <a:t>.</a:t>
            </a:r>
          </a:p>
          <a:p>
            <a:pPr marL="457200" indent="-457200">
              <a:buFont typeface="+mj-lt"/>
              <a:buAutoNum type="arabicPeriod"/>
            </a:pPr>
            <a:r>
              <a:rPr lang="ru-RU" sz="1600" dirty="0" smtClean="0">
                <a:solidFill>
                  <a:schemeClr val="tx1"/>
                </a:solidFill>
              </a:rPr>
              <a:t>Шаталова </a:t>
            </a:r>
            <a:r>
              <a:rPr lang="ru-RU" sz="1600" dirty="0">
                <a:solidFill>
                  <a:schemeClr val="tx1"/>
                </a:solidFill>
              </a:rPr>
              <a:t>Н. И</a:t>
            </a:r>
            <a:r>
              <a:rPr lang="ru-RU" sz="1600" dirty="0" smtClean="0">
                <a:solidFill>
                  <a:schemeClr val="tx1"/>
                </a:solidFill>
              </a:rPr>
              <a:t>. </a:t>
            </a:r>
            <a:r>
              <a:rPr lang="en-US" sz="1600" dirty="0" err="1">
                <a:solidFill>
                  <a:schemeClr val="tx1"/>
                </a:solidFill>
              </a:rPr>
              <a:t>Организационное</a:t>
            </a:r>
            <a:r>
              <a:rPr lang="en-US" sz="1600" dirty="0">
                <a:solidFill>
                  <a:schemeClr val="tx1"/>
                </a:solidFill>
              </a:rPr>
              <a:t> </a:t>
            </a:r>
            <a:r>
              <a:rPr lang="en-US" sz="1600" dirty="0" err="1" smtClean="0">
                <a:solidFill>
                  <a:schemeClr val="tx1"/>
                </a:solidFill>
              </a:rPr>
              <a:t>поведение</a:t>
            </a:r>
            <a:r>
              <a:rPr lang="ru-RU" sz="1600" dirty="0" smtClean="0">
                <a:solidFill>
                  <a:schemeClr val="tx1"/>
                </a:solidFill>
              </a:rPr>
              <a:t>. </a:t>
            </a:r>
            <a:r>
              <a:rPr lang="en-US" sz="1600" dirty="0" err="1" smtClean="0">
                <a:solidFill>
                  <a:schemeClr val="tx1"/>
                </a:solidFill>
              </a:rPr>
              <a:t>Екатеринбург</a:t>
            </a:r>
            <a:r>
              <a:rPr lang="ru-RU" sz="1600" dirty="0" smtClean="0">
                <a:solidFill>
                  <a:schemeClr val="tx1"/>
                </a:solidFill>
              </a:rPr>
              <a:t> : </a:t>
            </a:r>
            <a:r>
              <a:rPr lang="en-US" sz="1600" dirty="0" err="1" smtClean="0">
                <a:solidFill>
                  <a:schemeClr val="tx1"/>
                </a:solidFill>
              </a:rPr>
              <a:t>Изд</a:t>
            </a:r>
            <a:r>
              <a:rPr lang="ru-RU" sz="1600" dirty="0" smtClean="0">
                <a:solidFill>
                  <a:schemeClr val="tx1"/>
                </a:solidFill>
              </a:rPr>
              <a:t>-</a:t>
            </a:r>
            <a:r>
              <a:rPr lang="en-US" sz="1600" dirty="0" err="1" smtClean="0">
                <a:solidFill>
                  <a:schemeClr val="tx1"/>
                </a:solidFill>
              </a:rPr>
              <a:t>во</a:t>
            </a:r>
            <a:r>
              <a:rPr lang="en-US" sz="1600" dirty="0" smtClean="0">
                <a:solidFill>
                  <a:schemeClr val="tx1"/>
                </a:solidFill>
              </a:rPr>
              <a:t> </a:t>
            </a:r>
            <a:r>
              <a:rPr lang="en-US" sz="1600" dirty="0" err="1" smtClean="0">
                <a:solidFill>
                  <a:schemeClr val="tx1"/>
                </a:solidFill>
              </a:rPr>
              <a:t>УрГУПС</a:t>
            </a:r>
            <a:r>
              <a:rPr lang="ru-RU" sz="1600" dirty="0" smtClean="0">
                <a:solidFill>
                  <a:schemeClr val="tx1"/>
                </a:solidFill>
              </a:rPr>
              <a:t>, 2012. 225 </a:t>
            </a:r>
            <a:r>
              <a:rPr lang="en-US" sz="1600" dirty="0" smtClean="0">
                <a:solidFill>
                  <a:schemeClr val="tx1"/>
                </a:solidFill>
              </a:rPr>
              <a:t>с</a:t>
            </a:r>
            <a:r>
              <a:rPr lang="ru-RU" sz="1600" dirty="0" smtClean="0">
                <a:solidFill>
                  <a:schemeClr val="tx1"/>
                </a:solidFill>
              </a:rPr>
              <a:t>.</a:t>
            </a:r>
          </a:p>
          <a:p>
            <a:pPr marL="457200" indent="-457200">
              <a:buFont typeface="+mj-lt"/>
              <a:buAutoNum type="arabicPeriod"/>
            </a:pPr>
            <a:r>
              <a:rPr lang="ru-RU" sz="1600" dirty="0" err="1" smtClean="0">
                <a:solidFill>
                  <a:schemeClr val="tx1"/>
                </a:solidFill>
              </a:rPr>
              <a:t>Куцевол</a:t>
            </a:r>
            <a:r>
              <a:rPr lang="ru-RU" sz="1600" dirty="0" smtClean="0">
                <a:solidFill>
                  <a:schemeClr val="tx1"/>
                </a:solidFill>
              </a:rPr>
              <a:t> </a:t>
            </a:r>
            <a:r>
              <a:rPr lang="ru-RU" sz="1600" dirty="0">
                <a:solidFill>
                  <a:schemeClr val="tx1"/>
                </a:solidFill>
              </a:rPr>
              <a:t>Н.Г. </a:t>
            </a:r>
            <a:r>
              <a:rPr lang="ru-RU" sz="1600" dirty="0" smtClean="0">
                <a:solidFill>
                  <a:schemeClr val="tx1"/>
                </a:solidFill>
              </a:rPr>
              <a:t>Организационное </a:t>
            </a:r>
            <a:r>
              <a:rPr lang="ru-RU" sz="1600" dirty="0">
                <a:solidFill>
                  <a:schemeClr val="tx1"/>
                </a:solidFill>
              </a:rPr>
              <a:t>развитие и управление </a:t>
            </a:r>
            <a:r>
              <a:rPr lang="ru-RU" sz="1600" dirty="0" smtClean="0">
                <a:solidFill>
                  <a:schemeClr val="tx1"/>
                </a:solidFill>
              </a:rPr>
              <a:t>изменениями. </a:t>
            </a:r>
            <a:r>
              <a:rPr lang="ru-RU" sz="1600" dirty="0">
                <a:solidFill>
                  <a:schemeClr val="tx1"/>
                </a:solidFill>
              </a:rPr>
              <a:t>Казань: 2011. </a:t>
            </a:r>
            <a:r>
              <a:rPr lang="ru-RU" sz="1600" dirty="0" smtClean="0">
                <a:solidFill>
                  <a:schemeClr val="tx1"/>
                </a:solidFill>
              </a:rPr>
              <a:t>103 </a:t>
            </a:r>
            <a:r>
              <a:rPr lang="ru-RU" sz="1600" dirty="0">
                <a:solidFill>
                  <a:schemeClr val="tx1"/>
                </a:solidFill>
              </a:rPr>
              <a:t>с.</a:t>
            </a:r>
          </a:p>
          <a:p>
            <a:pPr marL="457200" indent="-457200">
              <a:buFont typeface="+mj-lt"/>
              <a:buAutoNum type="arabicPeriod"/>
            </a:pPr>
            <a:r>
              <a:rPr lang="ru-RU" sz="1600" dirty="0">
                <a:solidFill>
                  <a:schemeClr val="tx1"/>
                </a:solidFill>
              </a:rPr>
              <a:t>Лукин, Ю.Ф. </a:t>
            </a:r>
            <a:r>
              <a:rPr lang="ru-RU" sz="1600" dirty="0" err="1">
                <a:solidFill>
                  <a:schemeClr val="tx1"/>
                </a:solidFill>
              </a:rPr>
              <a:t>Конфликтология</a:t>
            </a:r>
            <a:r>
              <a:rPr lang="ru-RU" sz="1600" dirty="0">
                <a:solidFill>
                  <a:schemeClr val="tx1"/>
                </a:solidFill>
              </a:rPr>
              <a:t> : управление конфликтами : </a:t>
            </a:r>
            <a:r>
              <a:rPr lang="ru-RU" sz="1600" dirty="0" err="1" smtClean="0">
                <a:solidFill>
                  <a:schemeClr val="tx1"/>
                </a:solidFill>
              </a:rPr>
              <a:t>Management</a:t>
            </a:r>
            <a:r>
              <a:rPr lang="ru-RU" sz="1600" dirty="0" smtClean="0">
                <a:solidFill>
                  <a:schemeClr val="tx1"/>
                </a:solidFill>
              </a:rPr>
              <a:t> </a:t>
            </a:r>
            <a:r>
              <a:rPr lang="ru-RU" sz="1600" dirty="0" err="1">
                <a:solidFill>
                  <a:schemeClr val="tx1"/>
                </a:solidFill>
              </a:rPr>
              <a:t>of</a:t>
            </a:r>
            <a:r>
              <a:rPr lang="ru-RU" sz="1600" dirty="0">
                <a:solidFill>
                  <a:schemeClr val="tx1"/>
                </a:solidFill>
              </a:rPr>
              <a:t> </a:t>
            </a:r>
            <a:r>
              <a:rPr lang="ru-RU" sz="1600" dirty="0" err="1">
                <a:solidFill>
                  <a:schemeClr val="tx1"/>
                </a:solidFill>
              </a:rPr>
              <a:t>the</a:t>
            </a:r>
            <a:r>
              <a:rPr lang="ru-RU" sz="1600" dirty="0">
                <a:solidFill>
                  <a:schemeClr val="tx1"/>
                </a:solidFill>
              </a:rPr>
              <a:t> </a:t>
            </a:r>
            <a:r>
              <a:rPr lang="ru-RU" sz="1600" dirty="0" err="1">
                <a:solidFill>
                  <a:schemeClr val="tx1"/>
                </a:solidFill>
              </a:rPr>
              <a:t>conflicts</a:t>
            </a:r>
            <a:r>
              <a:rPr lang="ru-RU" sz="1600" dirty="0">
                <a:solidFill>
                  <a:schemeClr val="tx1"/>
                </a:solidFill>
              </a:rPr>
              <a:t> : учебник для </a:t>
            </a:r>
            <a:r>
              <a:rPr lang="ru-RU" sz="1600" dirty="0" smtClean="0">
                <a:solidFill>
                  <a:schemeClr val="tx1"/>
                </a:solidFill>
              </a:rPr>
              <a:t>вузов </a:t>
            </a:r>
            <a:r>
              <a:rPr lang="ru-RU" sz="1600" dirty="0">
                <a:solidFill>
                  <a:schemeClr val="tx1"/>
                </a:solidFill>
              </a:rPr>
              <a:t>/ Ю.Ф. Лукин. </a:t>
            </a:r>
            <a:r>
              <a:rPr lang="ru-RU" sz="1600" dirty="0" smtClean="0">
                <a:solidFill>
                  <a:schemeClr val="tx1"/>
                </a:solidFill>
              </a:rPr>
              <a:t>М</a:t>
            </a:r>
            <a:r>
              <a:rPr lang="ru-RU" sz="1600" dirty="0">
                <a:solidFill>
                  <a:schemeClr val="tx1"/>
                </a:solidFill>
              </a:rPr>
              <a:t>. : Академический Проект ; Гаудеамус, 2007. </a:t>
            </a:r>
            <a:r>
              <a:rPr lang="ru-RU" sz="1600" dirty="0" smtClean="0">
                <a:solidFill>
                  <a:schemeClr val="tx1"/>
                </a:solidFill>
              </a:rPr>
              <a:t>799 с</a:t>
            </a:r>
          </a:p>
          <a:p>
            <a:pPr marL="457200" indent="-457200">
              <a:buFont typeface="+mj-lt"/>
              <a:buAutoNum type="arabicPeriod"/>
            </a:pPr>
            <a:r>
              <a:rPr lang="ru-RU" sz="1600" dirty="0">
                <a:solidFill>
                  <a:schemeClr val="tx1"/>
                </a:solidFill>
              </a:rPr>
              <a:t>Шапиро, С.А. Работа без конфликтов: тактика успешного сотрудничества / С.А. Шапиро, И.Ю. Котенко. - Изд. 2-е, доп. и </a:t>
            </a:r>
            <a:r>
              <a:rPr lang="ru-RU" sz="1600" dirty="0" err="1">
                <a:solidFill>
                  <a:schemeClr val="tx1"/>
                </a:solidFill>
              </a:rPr>
              <a:t>перераб</a:t>
            </a:r>
            <a:r>
              <a:rPr lang="ru-RU" sz="1600" dirty="0">
                <a:solidFill>
                  <a:schemeClr val="tx1"/>
                </a:solidFill>
              </a:rPr>
              <a:t>. </a:t>
            </a:r>
            <a:r>
              <a:rPr lang="ru-RU" sz="1600" dirty="0" smtClean="0">
                <a:solidFill>
                  <a:schemeClr val="tx1"/>
                </a:solidFill>
              </a:rPr>
              <a:t> </a:t>
            </a:r>
            <a:r>
              <a:rPr lang="ru-RU" sz="1600" dirty="0">
                <a:solidFill>
                  <a:schemeClr val="tx1"/>
                </a:solidFill>
              </a:rPr>
              <a:t>М. ; Берлин : </a:t>
            </a:r>
            <a:r>
              <a:rPr lang="ru-RU" sz="1600" dirty="0" err="1">
                <a:solidFill>
                  <a:schemeClr val="tx1"/>
                </a:solidFill>
              </a:rPr>
              <a:t>Директ</a:t>
            </a:r>
            <a:r>
              <a:rPr lang="ru-RU" sz="1600" dirty="0">
                <a:solidFill>
                  <a:schemeClr val="tx1"/>
                </a:solidFill>
              </a:rPr>
              <a:t>-Медиа, 2015. </a:t>
            </a:r>
            <a:r>
              <a:rPr lang="ru-RU" sz="1600" dirty="0" smtClean="0">
                <a:solidFill>
                  <a:schemeClr val="tx1"/>
                </a:solidFill>
              </a:rPr>
              <a:t>325 с</a:t>
            </a:r>
          </a:p>
          <a:p>
            <a:pPr marL="457200" indent="-457200">
              <a:buFont typeface="+mj-lt"/>
              <a:buAutoNum type="arabicPeriod"/>
            </a:pPr>
            <a:r>
              <a:rPr lang="ru-RU" sz="1600" dirty="0">
                <a:solidFill>
                  <a:schemeClr val="tx1"/>
                </a:solidFill>
              </a:rPr>
              <a:t>Цветков, В.Л. Психология конфликта: От теории к практике: учебное </a:t>
            </a:r>
            <a:r>
              <a:rPr lang="ru-RU" sz="1600" dirty="0" smtClean="0">
                <a:solidFill>
                  <a:schemeClr val="tx1"/>
                </a:solidFill>
              </a:rPr>
              <a:t>пособие. М</a:t>
            </a:r>
            <a:r>
              <a:rPr lang="ru-RU" sz="1600" dirty="0">
                <a:solidFill>
                  <a:schemeClr val="tx1"/>
                </a:solidFill>
              </a:rPr>
              <a:t>. : </a:t>
            </a:r>
            <a:r>
              <a:rPr lang="ru-RU" sz="1600" dirty="0" err="1">
                <a:solidFill>
                  <a:schemeClr val="tx1"/>
                </a:solidFill>
              </a:rPr>
              <a:t>Юнити</a:t>
            </a:r>
            <a:r>
              <a:rPr lang="ru-RU" sz="1600" dirty="0">
                <a:solidFill>
                  <a:schemeClr val="tx1"/>
                </a:solidFill>
              </a:rPr>
              <a:t>-Дана, 2015. </a:t>
            </a:r>
            <a:r>
              <a:rPr lang="ru-RU" sz="1600" dirty="0" smtClean="0">
                <a:solidFill>
                  <a:schemeClr val="tx1"/>
                </a:solidFill>
              </a:rPr>
              <a:t>183 </a:t>
            </a:r>
            <a:r>
              <a:rPr lang="ru-RU" sz="1600" dirty="0">
                <a:solidFill>
                  <a:schemeClr val="tx1"/>
                </a:solidFill>
              </a:rPr>
              <a:t>с</a:t>
            </a:r>
            <a:r>
              <a:rPr lang="ru-RU" sz="1600" dirty="0" smtClean="0">
                <a:solidFill>
                  <a:schemeClr val="tx1"/>
                </a:solidFill>
              </a:rPr>
              <a:t>.</a:t>
            </a:r>
          </a:p>
          <a:p>
            <a:pPr marL="457200" indent="-457200">
              <a:buFont typeface="+mj-lt"/>
              <a:buAutoNum type="arabicPeriod"/>
            </a:pPr>
            <a:r>
              <a:rPr lang="ru-RU" sz="1600" dirty="0" err="1">
                <a:solidFill>
                  <a:schemeClr val="tx1"/>
                </a:solidFill>
              </a:rPr>
              <a:t>Анцупов</a:t>
            </a:r>
            <a:r>
              <a:rPr lang="ru-RU" sz="1600" dirty="0">
                <a:solidFill>
                  <a:schemeClr val="tx1"/>
                </a:solidFill>
              </a:rPr>
              <a:t> А. Я., Шипилов А. И. </a:t>
            </a:r>
            <a:r>
              <a:rPr lang="ru-RU" sz="1600" dirty="0" err="1">
                <a:solidFill>
                  <a:schemeClr val="tx1"/>
                </a:solidFill>
              </a:rPr>
              <a:t>Конфликтология</a:t>
            </a:r>
            <a:r>
              <a:rPr lang="ru-RU" sz="1600" dirty="0">
                <a:solidFill>
                  <a:schemeClr val="tx1"/>
                </a:solidFill>
              </a:rPr>
              <a:t>. М.: Питер, 2020. 560 с.</a:t>
            </a:r>
          </a:p>
          <a:p>
            <a:pPr marL="457200" indent="-457200">
              <a:buFont typeface="+mj-lt"/>
              <a:buAutoNum type="arabicPeriod"/>
            </a:pPr>
            <a:r>
              <a:rPr lang="ru-RU" sz="1600" dirty="0">
                <a:solidFill>
                  <a:schemeClr val="tx1"/>
                </a:solidFill>
              </a:rPr>
              <a:t>Фесенко О. П., Колесникова С. В. Практикум по </a:t>
            </a:r>
            <a:r>
              <a:rPr lang="ru-RU" sz="1600" dirty="0" err="1">
                <a:solidFill>
                  <a:schemeClr val="tx1"/>
                </a:solidFill>
              </a:rPr>
              <a:t>конфликтологии</a:t>
            </a:r>
            <a:r>
              <a:rPr lang="ru-RU" sz="1600" dirty="0">
                <a:solidFill>
                  <a:schemeClr val="tx1"/>
                </a:solidFill>
              </a:rPr>
              <a:t>, или Учимся разрешать конфликты. Учебное пособие / под ред. </a:t>
            </a:r>
            <a:r>
              <a:rPr lang="ru-RU" sz="1600" dirty="0" err="1">
                <a:solidFill>
                  <a:schemeClr val="tx1"/>
                </a:solidFill>
              </a:rPr>
              <a:t>Фельдштейн</a:t>
            </a:r>
            <a:r>
              <a:rPr lang="ru-RU" sz="1600" dirty="0">
                <a:solidFill>
                  <a:schemeClr val="tx1"/>
                </a:solidFill>
              </a:rPr>
              <a:t> Д. И. М.: НОУ ВПО Московский психолого-социальный университет, Флинта 2015, 128 с.</a:t>
            </a:r>
          </a:p>
          <a:p>
            <a:pPr marL="457200" indent="-457200">
              <a:buFont typeface="+mj-lt"/>
              <a:buAutoNum type="arabicPeriod"/>
            </a:pPr>
            <a:endParaRPr lang="ru-RU" sz="1600" dirty="0">
              <a:solidFill>
                <a:schemeClr val="tx1"/>
              </a:solidFill>
            </a:endParaRPr>
          </a:p>
        </p:txBody>
      </p:sp>
    </p:spTree>
    <p:extLst>
      <p:ext uri="{BB962C8B-B14F-4D97-AF65-F5344CB8AC3E}">
        <p14:creationId xmlns:p14="http://schemas.microsoft.com/office/powerpoint/2010/main" val="4031268098"/>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78522" y="2313708"/>
            <a:ext cx="10318418" cy="2971849"/>
          </a:xfrm>
        </p:spPr>
        <p:txBody>
          <a:bodyPr/>
          <a:lstStyle/>
          <a:p>
            <a:r>
              <a:rPr lang="ru-RU" sz="5400" b="1" dirty="0" err="1"/>
              <a:t>Організаційна</a:t>
            </a:r>
            <a:r>
              <a:rPr lang="ru-RU" sz="5400" b="1" dirty="0"/>
              <a:t> культура </a:t>
            </a:r>
            <a:r>
              <a:rPr lang="ru-RU" sz="5400" b="1" dirty="0" smtClean="0"/>
              <a:t/>
            </a:r>
            <a:br>
              <a:rPr lang="ru-RU" sz="5400" b="1" dirty="0" smtClean="0"/>
            </a:br>
            <a:r>
              <a:rPr lang="ru-RU" sz="5400" b="1" dirty="0" smtClean="0"/>
              <a:t>у </a:t>
            </a:r>
            <a:r>
              <a:rPr lang="ru-RU" sz="5400" b="1" dirty="0" err="1"/>
              <a:t>забезпеченні</a:t>
            </a:r>
            <a:r>
              <a:rPr lang="ru-RU" sz="5400" b="1" dirty="0"/>
              <a:t> </a:t>
            </a:r>
            <a:r>
              <a:rPr lang="ru-RU" sz="5400" b="1" dirty="0" smtClean="0"/>
              <a:t/>
            </a:r>
            <a:br>
              <a:rPr lang="ru-RU" sz="5400" b="1" dirty="0" smtClean="0"/>
            </a:br>
            <a:r>
              <a:rPr lang="ru-RU" sz="5400" b="1" dirty="0" err="1" smtClean="0"/>
              <a:t>розвитку</a:t>
            </a:r>
            <a:r>
              <a:rPr lang="ru-RU" sz="5400" b="1" dirty="0" smtClean="0"/>
              <a:t> </a:t>
            </a:r>
            <a:r>
              <a:rPr lang="ru-RU" sz="5400" b="1" dirty="0" err="1"/>
              <a:t>підприємства</a:t>
            </a:r>
            <a:endParaRPr lang="ru-RU" sz="5400" dirty="0"/>
          </a:p>
        </p:txBody>
      </p:sp>
      <p:sp>
        <p:nvSpPr>
          <p:cNvPr id="3" name="Подзаголовок 2"/>
          <p:cNvSpPr>
            <a:spLocks noGrp="1"/>
          </p:cNvSpPr>
          <p:nvPr>
            <p:ph type="subTitle" idx="1"/>
          </p:nvPr>
        </p:nvSpPr>
        <p:spPr>
          <a:xfrm>
            <a:off x="2215045" y="1290896"/>
            <a:ext cx="8045373" cy="905098"/>
          </a:xfrm>
        </p:spPr>
        <p:txBody>
          <a:bodyPr>
            <a:noAutofit/>
          </a:bodyPr>
          <a:lstStyle/>
          <a:p>
            <a:r>
              <a:rPr lang="ru-RU" sz="6000" dirty="0"/>
              <a:t>Тема </a:t>
            </a:r>
            <a:r>
              <a:rPr lang="ru-RU" sz="6000" dirty="0" smtClean="0"/>
              <a:t>8</a:t>
            </a:r>
            <a:endParaRPr lang="ru-RU" sz="6000" dirty="0"/>
          </a:p>
        </p:txBody>
      </p:sp>
    </p:spTree>
    <p:extLst>
      <p:ext uri="{BB962C8B-B14F-4D97-AF65-F5344CB8AC3E}">
        <p14:creationId xmlns:p14="http://schemas.microsoft.com/office/powerpoint/2010/main" val="340932070"/>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26009" y="409327"/>
            <a:ext cx="10178322" cy="667609"/>
          </a:xfrm>
        </p:spPr>
        <p:txBody>
          <a:bodyPr>
            <a:normAutofit/>
          </a:bodyPr>
          <a:lstStyle/>
          <a:p>
            <a:r>
              <a:rPr lang="ru-RU" sz="4000" dirty="0" err="1"/>
              <a:t>Організаційна</a:t>
            </a:r>
            <a:r>
              <a:rPr lang="ru-RU" sz="4000" dirty="0"/>
              <a:t> культура</a:t>
            </a:r>
          </a:p>
        </p:txBody>
      </p:sp>
      <p:sp>
        <p:nvSpPr>
          <p:cNvPr id="3" name="Объект 2"/>
          <p:cNvSpPr>
            <a:spLocks noGrp="1"/>
          </p:cNvSpPr>
          <p:nvPr>
            <p:ph idx="1"/>
          </p:nvPr>
        </p:nvSpPr>
        <p:spPr>
          <a:xfrm>
            <a:off x="1477462" y="1333597"/>
            <a:ext cx="6672854" cy="1208680"/>
          </a:xfrm>
        </p:spPr>
        <p:txBody>
          <a:bodyPr>
            <a:normAutofit fontScale="92500" lnSpcReduction="20000"/>
          </a:bodyPr>
          <a:lstStyle/>
          <a:p>
            <a:pPr marL="0" indent="0">
              <a:buNone/>
            </a:pPr>
            <a:r>
              <a:rPr lang="ru-RU" dirty="0" smtClean="0"/>
              <a:t>- </a:t>
            </a:r>
            <a:r>
              <a:rPr lang="uk-UA" dirty="0" smtClean="0">
                <a:solidFill>
                  <a:schemeClr val="tx1"/>
                </a:solidFill>
              </a:rPr>
              <a:t>це система загальноприйнятих в організації уявлень і підходів до постановки справи, до форм відносин і до досягнення результатів діяльності, які відрізняють дану організацію від всіх інших.</a:t>
            </a:r>
            <a:endParaRPr lang="uk-UA" dirty="0">
              <a:solidFill>
                <a:schemeClr val="tx1"/>
              </a:solidFill>
            </a:endParaRPr>
          </a:p>
        </p:txBody>
      </p:sp>
      <p:sp>
        <p:nvSpPr>
          <p:cNvPr id="4" name="Прямоугольник 3"/>
          <p:cNvSpPr/>
          <p:nvPr/>
        </p:nvSpPr>
        <p:spPr>
          <a:xfrm>
            <a:off x="1542773" y="2886968"/>
            <a:ext cx="6190780" cy="2031325"/>
          </a:xfrm>
          <a:prstGeom prst="rect">
            <a:avLst/>
          </a:prstGeom>
        </p:spPr>
        <p:txBody>
          <a:bodyPr wrap="square">
            <a:spAutoFit/>
          </a:bodyPr>
          <a:lstStyle/>
          <a:p>
            <a:r>
              <a:rPr lang="uk-UA" dirty="0" smtClean="0"/>
              <a:t>Це у своєму роді вираження індивідуальності компанії, прояв її відмінностей від інших.</a:t>
            </a:r>
          </a:p>
          <a:p>
            <a:endParaRPr lang="uk-UA" dirty="0" smtClean="0"/>
          </a:p>
          <a:p>
            <a:r>
              <a:rPr lang="uk-UA" dirty="0" smtClean="0"/>
              <a:t>Результати діяльності будь-якої організації пов'язані з її організаційної культурою, яка в одному випадку сприяє виживанню, в іншому - досягнення найвищих результатів, в третьому - веде до банкрутства.</a:t>
            </a:r>
            <a:endParaRPr lang="uk-UA" dirty="0"/>
          </a:p>
        </p:txBody>
      </p:sp>
      <p:sp>
        <p:nvSpPr>
          <p:cNvPr id="5" name="Прямоугольник 4"/>
          <p:cNvSpPr/>
          <p:nvPr/>
        </p:nvSpPr>
        <p:spPr>
          <a:xfrm>
            <a:off x="2051655" y="5451408"/>
            <a:ext cx="8655639" cy="646331"/>
          </a:xfrm>
          <a:prstGeom prst="rect">
            <a:avLst/>
          </a:prstGeom>
        </p:spPr>
        <p:txBody>
          <a:bodyPr wrap="none">
            <a:spAutoFit/>
          </a:bodyPr>
          <a:lstStyle/>
          <a:p>
            <a:r>
              <a:rPr lang="ru-RU" sz="3600" dirty="0" err="1">
                <a:solidFill>
                  <a:srgbClr val="FF0000"/>
                </a:solidFill>
              </a:rPr>
              <a:t>Носіями</a:t>
            </a:r>
            <a:r>
              <a:rPr lang="ru-RU" sz="3600" dirty="0">
                <a:solidFill>
                  <a:srgbClr val="FF0000"/>
                </a:solidFill>
              </a:rPr>
              <a:t> </a:t>
            </a:r>
            <a:r>
              <a:rPr lang="ru-RU" sz="3600" dirty="0" err="1">
                <a:solidFill>
                  <a:srgbClr val="FF0000"/>
                </a:solidFill>
              </a:rPr>
              <a:t>організаційної</a:t>
            </a:r>
            <a:r>
              <a:rPr lang="ru-RU" sz="3600" dirty="0">
                <a:solidFill>
                  <a:srgbClr val="FF0000"/>
                </a:solidFill>
              </a:rPr>
              <a:t> </a:t>
            </a:r>
            <a:r>
              <a:rPr lang="ru-RU" sz="3600" dirty="0" err="1">
                <a:solidFill>
                  <a:srgbClr val="FF0000"/>
                </a:solidFill>
              </a:rPr>
              <a:t>культури</a:t>
            </a:r>
            <a:r>
              <a:rPr lang="ru-RU" sz="3600" dirty="0">
                <a:solidFill>
                  <a:srgbClr val="FF0000"/>
                </a:solidFill>
              </a:rPr>
              <a:t> є </a:t>
            </a:r>
            <a:r>
              <a:rPr lang="ru-RU" sz="3600" b="1" cap="all" dirty="0">
                <a:solidFill>
                  <a:srgbClr val="FF0000"/>
                </a:solidFill>
              </a:rPr>
              <a:t>люди</a:t>
            </a:r>
            <a:r>
              <a:rPr lang="ru-RU" sz="3600" dirty="0">
                <a:solidFill>
                  <a:schemeClr val="tx2">
                    <a:lumMod val="75000"/>
                    <a:lumOff val="25000"/>
                  </a:schemeClr>
                </a:solidFill>
              </a:rPr>
              <a:t>.</a:t>
            </a:r>
          </a:p>
        </p:txBody>
      </p:sp>
      <p:pic>
        <p:nvPicPr>
          <p:cNvPr id="1026" name="Picture 2" descr="ᐈ Организационная культура фото, фотографии организационная культура в  картинках | скачать на Depositphot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0316" y="1013606"/>
            <a:ext cx="3746724" cy="37467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1513301"/>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1240353"/>
          </a:xfrm>
        </p:spPr>
        <p:txBody>
          <a:bodyPr>
            <a:normAutofit/>
          </a:bodyPr>
          <a:lstStyle/>
          <a:p>
            <a:r>
              <a:rPr lang="ru-RU" sz="4000" dirty="0" err="1"/>
              <a:t>Атрибути</a:t>
            </a:r>
            <a:r>
              <a:rPr lang="ru-RU" sz="4000" dirty="0"/>
              <a:t> </a:t>
            </a:r>
            <a:r>
              <a:rPr lang="ru-RU" sz="4000" dirty="0" err="1"/>
              <a:t>організаційної</a:t>
            </a:r>
            <a:r>
              <a:rPr lang="ru-RU" sz="4000" dirty="0"/>
              <a:t> </a:t>
            </a:r>
            <a:r>
              <a:rPr lang="ru-RU" sz="4000" dirty="0" smtClean="0"/>
              <a:t/>
            </a:r>
            <a:br>
              <a:rPr lang="ru-RU" sz="4000" dirty="0" smtClean="0"/>
            </a:br>
            <a:r>
              <a:rPr lang="ru-RU" sz="4000" dirty="0" err="1" smtClean="0"/>
              <a:t>культури</a:t>
            </a:r>
            <a:r>
              <a:rPr lang="ru-RU" sz="4000" dirty="0" smtClean="0"/>
              <a:t> </a:t>
            </a:r>
            <a:r>
              <a:rPr lang="ru-RU" sz="4000" dirty="0" err="1"/>
              <a:t>підприємства</a:t>
            </a:r>
            <a:endParaRPr lang="ru-RU" sz="4000" dirty="0"/>
          </a:p>
        </p:txBody>
      </p:sp>
      <p:sp>
        <p:nvSpPr>
          <p:cNvPr id="3" name="Объект 2"/>
          <p:cNvSpPr>
            <a:spLocks noGrp="1"/>
          </p:cNvSpPr>
          <p:nvPr>
            <p:ph idx="1"/>
          </p:nvPr>
        </p:nvSpPr>
        <p:spPr>
          <a:xfrm>
            <a:off x="1251678" y="2177611"/>
            <a:ext cx="10545370" cy="5022761"/>
          </a:xfrm>
        </p:spPr>
        <p:txBody>
          <a:bodyPr>
            <a:normAutofit/>
          </a:bodyPr>
          <a:lstStyle/>
          <a:p>
            <a:r>
              <a:rPr lang="ru-RU" b="1" dirty="0" err="1">
                <a:solidFill>
                  <a:schemeClr val="tx1"/>
                </a:solidFill>
              </a:rPr>
              <a:t>Традиції</a:t>
            </a:r>
            <a:r>
              <a:rPr lang="ru-RU" b="1" dirty="0">
                <a:solidFill>
                  <a:schemeClr val="tx1"/>
                </a:solidFill>
              </a:rPr>
              <a:t> та </a:t>
            </a:r>
            <a:r>
              <a:rPr lang="ru-RU" b="1" dirty="0" err="1">
                <a:solidFill>
                  <a:schemeClr val="tx1"/>
                </a:solidFill>
              </a:rPr>
              <a:t>звичаї</a:t>
            </a:r>
            <a:r>
              <a:rPr lang="ru-RU" b="1" dirty="0">
                <a:solidFill>
                  <a:schemeClr val="tx1"/>
                </a:solidFill>
              </a:rPr>
              <a:t> </a:t>
            </a:r>
            <a:r>
              <a:rPr lang="ru-RU" dirty="0">
                <a:solidFill>
                  <a:schemeClr val="tx1"/>
                </a:solidFill>
              </a:rPr>
              <a:t>(</a:t>
            </a:r>
            <a:r>
              <a:rPr lang="ru-RU" dirty="0" err="1">
                <a:solidFill>
                  <a:schemeClr val="tx1"/>
                </a:solidFill>
              </a:rPr>
              <a:t>збиратися</a:t>
            </a:r>
            <a:r>
              <a:rPr lang="ru-RU" dirty="0">
                <a:solidFill>
                  <a:schemeClr val="tx1"/>
                </a:solidFill>
              </a:rPr>
              <a:t> на свята), </a:t>
            </a:r>
            <a:r>
              <a:rPr lang="ru-RU" dirty="0" err="1">
                <a:solidFill>
                  <a:schemeClr val="tx1"/>
                </a:solidFill>
              </a:rPr>
              <a:t>рівень</a:t>
            </a:r>
            <a:r>
              <a:rPr lang="ru-RU" dirty="0">
                <a:solidFill>
                  <a:schemeClr val="tx1"/>
                </a:solidFill>
              </a:rPr>
              <a:t> </a:t>
            </a:r>
            <a:r>
              <a:rPr lang="ru-RU" dirty="0" err="1">
                <a:solidFill>
                  <a:schemeClr val="tx1"/>
                </a:solidFill>
              </a:rPr>
              <a:t>співпраці</a:t>
            </a:r>
            <a:r>
              <a:rPr lang="ru-RU" dirty="0">
                <a:solidFill>
                  <a:schemeClr val="tx1"/>
                </a:solidFill>
              </a:rPr>
              <a:t> </a:t>
            </a:r>
            <a:r>
              <a:rPr lang="ru-RU" dirty="0" err="1">
                <a:solidFill>
                  <a:schemeClr val="tx1"/>
                </a:solidFill>
              </a:rPr>
              <a:t>працівників</a:t>
            </a:r>
            <a:r>
              <a:rPr lang="ru-RU" dirty="0">
                <a:solidFill>
                  <a:schemeClr val="tx1"/>
                </a:solidFill>
              </a:rPr>
              <a:t>. </a:t>
            </a:r>
            <a:endParaRPr lang="ru-RU" dirty="0" smtClean="0">
              <a:solidFill>
                <a:schemeClr val="tx1"/>
              </a:solidFill>
            </a:endParaRPr>
          </a:p>
          <a:p>
            <a:r>
              <a:rPr lang="ru-RU" b="1" dirty="0" err="1" smtClean="0">
                <a:solidFill>
                  <a:schemeClr val="tx1"/>
                </a:solidFill>
              </a:rPr>
              <a:t>Цінності</a:t>
            </a:r>
            <a:r>
              <a:rPr lang="ru-RU" dirty="0" smtClean="0">
                <a:solidFill>
                  <a:schemeClr val="tx1"/>
                </a:solidFill>
              </a:rPr>
              <a:t> </a:t>
            </a:r>
            <a:r>
              <a:rPr lang="ru-RU" dirty="0">
                <a:solidFill>
                  <a:schemeClr val="tx1"/>
                </a:solidFill>
              </a:rPr>
              <a:t>- </a:t>
            </a:r>
            <a:r>
              <a:rPr lang="ru-RU" dirty="0" err="1">
                <a:solidFill>
                  <a:schemeClr val="tx1"/>
                </a:solidFill>
              </a:rPr>
              <a:t>це</a:t>
            </a:r>
            <a:r>
              <a:rPr lang="ru-RU" dirty="0">
                <a:solidFill>
                  <a:schemeClr val="tx1"/>
                </a:solidFill>
              </a:rPr>
              <a:t> </a:t>
            </a:r>
            <a:r>
              <a:rPr lang="ru-RU" dirty="0" err="1">
                <a:solidFill>
                  <a:schemeClr val="tx1"/>
                </a:solidFill>
              </a:rPr>
              <a:t>ціннісні</a:t>
            </a:r>
            <a:r>
              <a:rPr lang="ru-RU" dirty="0">
                <a:solidFill>
                  <a:schemeClr val="tx1"/>
                </a:solidFill>
              </a:rPr>
              <a:t> </a:t>
            </a:r>
            <a:r>
              <a:rPr lang="ru-RU" dirty="0" err="1">
                <a:solidFill>
                  <a:schemeClr val="tx1"/>
                </a:solidFill>
              </a:rPr>
              <a:t>орієнтації</a:t>
            </a:r>
            <a:r>
              <a:rPr lang="ru-RU" dirty="0">
                <a:solidFill>
                  <a:schemeClr val="tx1"/>
                </a:solidFill>
              </a:rPr>
              <a:t>. Яка </a:t>
            </a:r>
            <a:r>
              <a:rPr lang="ru-RU" dirty="0" err="1">
                <a:solidFill>
                  <a:schemeClr val="tx1"/>
                </a:solidFill>
              </a:rPr>
              <a:t>поведінка</a:t>
            </a:r>
            <a:r>
              <a:rPr lang="ru-RU" dirty="0">
                <a:solidFill>
                  <a:schemeClr val="tx1"/>
                </a:solidFill>
              </a:rPr>
              <a:t> </a:t>
            </a:r>
            <a:r>
              <a:rPr lang="ru-RU" dirty="0" err="1">
                <a:solidFill>
                  <a:schemeClr val="tx1"/>
                </a:solidFill>
              </a:rPr>
              <a:t>співробітників</a:t>
            </a:r>
            <a:r>
              <a:rPr lang="ru-RU" dirty="0">
                <a:solidFill>
                  <a:schemeClr val="tx1"/>
                </a:solidFill>
              </a:rPr>
              <a:t> </a:t>
            </a:r>
            <a:r>
              <a:rPr lang="ru-RU" dirty="0" err="1">
                <a:solidFill>
                  <a:schemeClr val="tx1"/>
                </a:solidFill>
              </a:rPr>
              <a:t>можна</a:t>
            </a:r>
            <a:r>
              <a:rPr lang="ru-RU" dirty="0">
                <a:solidFill>
                  <a:schemeClr val="tx1"/>
                </a:solidFill>
              </a:rPr>
              <a:t> </a:t>
            </a:r>
            <a:r>
              <a:rPr lang="ru-RU" dirty="0" err="1">
                <a:solidFill>
                  <a:schemeClr val="tx1"/>
                </a:solidFill>
              </a:rPr>
              <a:t>вважати</a:t>
            </a:r>
            <a:r>
              <a:rPr lang="ru-RU" dirty="0">
                <a:solidFill>
                  <a:schemeClr val="tx1"/>
                </a:solidFill>
              </a:rPr>
              <a:t> </a:t>
            </a:r>
            <a:r>
              <a:rPr lang="ru-RU" dirty="0" err="1">
                <a:solidFill>
                  <a:schemeClr val="tx1"/>
                </a:solidFill>
              </a:rPr>
              <a:t>допустимим</a:t>
            </a:r>
            <a:r>
              <a:rPr lang="ru-RU" dirty="0">
                <a:solidFill>
                  <a:schemeClr val="tx1"/>
                </a:solidFill>
              </a:rPr>
              <a:t>, як </a:t>
            </a:r>
            <a:r>
              <a:rPr lang="ru-RU" dirty="0" err="1">
                <a:solidFill>
                  <a:schemeClr val="tx1"/>
                </a:solidFill>
              </a:rPr>
              <a:t>будуються</a:t>
            </a:r>
            <a:r>
              <a:rPr lang="ru-RU" dirty="0">
                <a:solidFill>
                  <a:schemeClr val="tx1"/>
                </a:solidFill>
              </a:rPr>
              <a:t> </a:t>
            </a:r>
            <a:r>
              <a:rPr lang="ru-RU" dirty="0" err="1">
                <a:solidFill>
                  <a:schemeClr val="tx1"/>
                </a:solidFill>
              </a:rPr>
              <a:t>відносини</a:t>
            </a:r>
            <a:r>
              <a:rPr lang="ru-RU" dirty="0">
                <a:solidFill>
                  <a:schemeClr val="tx1"/>
                </a:solidFill>
              </a:rPr>
              <a:t> з </a:t>
            </a:r>
            <a:r>
              <a:rPr lang="ru-RU" dirty="0" err="1">
                <a:solidFill>
                  <a:schemeClr val="tx1"/>
                </a:solidFill>
              </a:rPr>
              <a:t>колегами</a:t>
            </a:r>
            <a:r>
              <a:rPr lang="ru-RU" dirty="0">
                <a:solidFill>
                  <a:schemeClr val="tx1"/>
                </a:solidFill>
              </a:rPr>
              <a:t> і начальством - все </a:t>
            </a:r>
            <a:r>
              <a:rPr lang="ru-RU" dirty="0" err="1">
                <a:solidFill>
                  <a:schemeClr val="tx1"/>
                </a:solidFill>
              </a:rPr>
              <a:t>це</a:t>
            </a:r>
            <a:r>
              <a:rPr lang="ru-RU" dirty="0">
                <a:solidFill>
                  <a:schemeClr val="tx1"/>
                </a:solidFill>
              </a:rPr>
              <a:t> </a:t>
            </a:r>
            <a:r>
              <a:rPr lang="ru-RU" dirty="0" err="1">
                <a:solidFill>
                  <a:schemeClr val="tx1"/>
                </a:solidFill>
              </a:rPr>
              <a:t>несе</a:t>
            </a:r>
            <a:r>
              <a:rPr lang="ru-RU" dirty="0">
                <a:solidFill>
                  <a:schemeClr val="tx1"/>
                </a:solidFill>
              </a:rPr>
              <a:t> </a:t>
            </a:r>
            <a:r>
              <a:rPr lang="ru-RU" dirty="0" err="1">
                <a:solidFill>
                  <a:schemeClr val="tx1"/>
                </a:solidFill>
              </a:rPr>
              <a:t>організаційна</a:t>
            </a:r>
            <a:r>
              <a:rPr lang="ru-RU" dirty="0">
                <a:solidFill>
                  <a:schemeClr val="tx1"/>
                </a:solidFill>
              </a:rPr>
              <a:t> культура. </a:t>
            </a:r>
            <a:endParaRPr lang="ru-RU" dirty="0" smtClean="0">
              <a:solidFill>
                <a:schemeClr val="tx1"/>
              </a:solidFill>
            </a:endParaRPr>
          </a:p>
          <a:p>
            <a:r>
              <a:rPr lang="ru-RU" b="1" dirty="0" err="1" smtClean="0">
                <a:solidFill>
                  <a:schemeClr val="tx1"/>
                </a:solidFill>
              </a:rPr>
              <a:t>Стилі</a:t>
            </a:r>
            <a:r>
              <a:rPr lang="ru-RU" b="1" dirty="0" smtClean="0">
                <a:solidFill>
                  <a:schemeClr val="tx1"/>
                </a:solidFill>
              </a:rPr>
              <a:t> </a:t>
            </a:r>
            <a:r>
              <a:rPr lang="ru-RU" b="1" dirty="0" err="1">
                <a:solidFill>
                  <a:schemeClr val="tx1"/>
                </a:solidFill>
              </a:rPr>
              <a:t>керівництва</a:t>
            </a:r>
            <a:r>
              <a:rPr lang="ru-RU" dirty="0">
                <a:solidFill>
                  <a:schemeClr val="tx1"/>
                </a:solidFill>
              </a:rPr>
              <a:t>: </a:t>
            </a:r>
            <a:r>
              <a:rPr lang="ru-RU" dirty="0" err="1">
                <a:solidFill>
                  <a:schemeClr val="tx1"/>
                </a:solidFill>
              </a:rPr>
              <a:t>авторитарний</a:t>
            </a:r>
            <a:r>
              <a:rPr lang="ru-RU" dirty="0">
                <a:solidFill>
                  <a:schemeClr val="tx1"/>
                </a:solidFill>
              </a:rPr>
              <a:t> і </a:t>
            </a:r>
            <a:r>
              <a:rPr lang="ru-RU" dirty="0" err="1">
                <a:solidFill>
                  <a:schemeClr val="tx1"/>
                </a:solidFill>
              </a:rPr>
              <a:t>демократичний</a:t>
            </a:r>
            <a:r>
              <a:rPr lang="ru-RU" dirty="0">
                <a:solidFill>
                  <a:schemeClr val="tx1"/>
                </a:solidFill>
              </a:rPr>
              <a:t>. </a:t>
            </a:r>
            <a:endParaRPr lang="ru-RU" dirty="0" smtClean="0">
              <a:solidFill>
                <a:schemeClr val="tx1"/>
              </a:solidFill>
            </a:endParaRPr>
          </a:p>
          <a:p>
            <a:r>
              <a:rPr lang="ru-RU" b="1" dirty="0" err="1" smtClean="0">
                <a:solidFill>
                  <a:schemeClr val="tx1"/>
                </a:solidFill>
              </a:rPr>
              <a:t>Символіка</a:t>
            </a:r>
            <a:r>
              <a:rPr lang="ru-RU" dirty="0" smtClean="0">
                <a:solidFill>
                  <a:schemeClr val="tx1"/>
                </a:solidFill>
              </a:rPr>
              <a:t> </a:t>
            </a:r>
            <a:r>
              <a:rPr lang="ru-RU" dirty="0">
                <a:solidFill>
                  <a:schemeClr val="tx1"/>
                </a:solidFill>
              </a:rPr>
              <a:t>- через </a:t>
            </a:r>
            <a:r>
              <a:rPr lang="ru-RU" dirty="0" err="1">
                <a:solidFill>
                  <a:schemeClr val="tx1"/>
                </a:solidFill>
              </a:rPr>
              <a:t>неї</a:t>
            </a:r>
            <a:r>
              <a:rPr lang="ru-RU" dirty="0">
                <a:solidFill>
                  <a:schemeClr val="tx1"/>
                </a:solidFill>
              </a:rPr>
              <a:t> </a:t>
            </a:r>
            <a:r>
              <a:rPr lang="ru-RU" dirty="0" err="1">
                <a:solidFill>
                  <a:schemeClr val="tx1"/>
                </a:solidFill>
              </a:rPr>
              <a:t>здійснюється</a:t>
            </a:r>
            <a:r>
              <a:rPr lang="ru-RU" dirty="0">
                <a:solidFill>
                  <a:schemeClr val="tx1"/>
                </a:solidFill>
              </a:rPr>
              <a:t> передача </a:t>
            </a:r>
            <a:r>
              <a:rPr lang="ru-RU" dirty="0" err="1">
                <a:solidFill>
                  <a:schemeClr val="tx1"/>
                </a:solidFill>
              </a:rPr>
              <a:t>цінностей</a:t>
            </a:r>
            <a:r>
              <a:rPr lang="ru-RU" dirty="0">
                <a:solidFill>
                  <a:schemeClr val="tx1"/>
                </a:solidFill>
              </a:rPr>
              <a:t> </a:t>
            </a:r>
            <a:r>
              <a:rPr lang="ru-RU" dirty="0" err="1">
                <a:solidFill>
                  <a:schemeClr val="tx1"/>
                </a:solidFill>
              </a:rPr>
              <a:t>компанії</a:t>
            </a:r>
            <a:r>
              <a:rPr lang="ru-RU" dirty="0">
                <a:solidFill>
                  <a:schemeClr val="tx1"/>
                </a:solidFill>
              </a:rPr>
              <a:t> широкому колу </a:t>
            </a:r>
            <a:r>
              <a:rPr lang="ru-RU" dirty="0" err="1">
                <a:solidFill>
                  <a:schemeClr val="tx1"/>
                </a:solidFill>
              </a:rPr>
              <a:t>осіб</a:t>
            </a:r>
            <a:r>
              <a:rPr lang="ru-RU" dirty="0">
                <a:solidFill>
                  <a:schemeClr val="tx1"/>
                </a:solidFill>
              </a:rPr>
              <a:t>. </a:t>
            </a:r>
            <a:r>
              <a:rPr lang="ru-RU" dirty="0" err="1">
                <a:solidFill>
                  <a:schemeClr val="tx1"/>
                </a:solidFill>
              </a:rPr>
              <a:t>Сюди</a:t>
            </a:r>
            <a:r>
              <a:rPr lang="ru-RU" dirty="0">
                <a:solidFill>
                  <a:schemeClr val="tx1"/>
                </a:solidFill>
              </a:rPr>
              <a:t> </a:t>
            </a:r>
            <a:r>
              <a:rPr lang="ru-RU" dirty="0" err="1">
                <a:solidFill>
                  <a:schemeClr val="tx1"/>
                </a:solidFill>
              </a:rPr>
              <a:t>відносяться</a:t>
            </a:r>
            <a:r>
              <a:rPr lang="ru-RU" dirty="0">
                <a:solidFill>
                  <a:schemeClr val="tx1"/>
                </a:solidFill>
              </a:rPr>
              <a:t> </a:t>
            </a:r>
            <a:r>
              <a:rPr lang="ru-RU" dirty="0" err="1">
                <a:solidFill>
                  <a:schemeClr val="tx1"/>
                </a:solidFill>
              </a:rPr>
              <a:t>фірмовий</a:t>
            </a:r>
            <a:r>
              <a:rPr lang="ru-RU" dirty="0">
                <a:solidFill>
                  <a:schemeClr val="tx1"/>
                </a:solidFill>
              </a:rPr>
              <a:t> стиль, логотип, </a:t>
            </a:r>
            <a:r>
              <a:rPr lang="ru-RU" dirty="0" err="1">
                <a:solidFill>
                  <a:schemeClr val="tx1"/>
                </a:solidFill>
              </a:rPr>
              <a:t>торговий</a:t>
            </a:r>
            <a:r>
              <a:rPr lang="ru-RU" dirty="0">
                <a:solidFill>
                  <a:schemeClr val="tx1"/>
                </a:solidFill>
              </a:rPr>
              <a:t> знак, слоган (</a:t>
            </a:r>
            <a:r>
              <a:rPr lang="ru-RU" dirty="0" err="1">
                <a:solidFill>
                  <a:schemeClr val="tx1"/>
                </a:solidFill>
              </a:rPr>
              <a:t>девіз</a:t>
            </a:r>
            <a:r>
              <a:rPr lang="ru-RU" dirty="0">
                <a:solidFill>
                  <a:schemeClr val="tx1"/>
                </a:solidFill>
              </a:rPr>
              <a:t>), </a:t>
            </a:r>
            <a:r>
              <a:rPr lang="ru-RU" dirty="0" err="1">
                <a:solidFill>
                  <a:schemeClr val="tx1"/>
                </a:solidFill>
              </a:rPr>
              <a:t>колірне</a:t>
            </a:r>
            <a:r>
              <a:rPr lang="ru-RU" dirty="0">
                <a:solidFill>
                  <a:schemeClr val="tx1"/>
                </a:solidFill>
              </a:rPr>
              <a:t> </a:t>
            </a:r>
            <a:r>
              <a:rPr lang="ru-RU" dirty="0" err="1">
                <a:solidFill>
                  <a:schemeClr val="tx1"/>
                </a:solidFill>
              </a:rPr>
              <a:t>рішення</a:t>
            </a:r>
            <a:r>
              <a:rPr lang="ru-RU" dirty="0">
                <a:solidFill>
                  <a:schemeClr val="tx1"/>
                </a:solidFill>
              </a:rPr>
              <a:t> в </a:t>
            </a:r>
            <a:r>
              <a:rPr lang="ru-RU" dirty="0" err="1">
                <a:solidFill>
                  <a:schemeClr val="tx1"/>
                </a:solidFill>
              </a:rPr>
              <a:t>рекламі</a:t>
            </a:r>
            <a:r>
              <a:rPr lang="ru-RU" dirty="0">
                <a:solidFill>
                  <a:schemeClr val="tx1"/>
                </a:solidFill>
              </a:rPr>
              <a:t>.</a:t>
            </a:r>
          </a:p>
          <a:p>
            <a:r>
              <a:rPr lang="ru-RU" b="1" dirty="0" err="1">
                <a:solidFill>
                  <a:schemeClr val="tx1"/>
                </a:solidFill>
              </a:rPr>
              <a:t>Діловий</a:t>
            </a:r>
            <a:r>
              <a:rPr lang="ru-RU" b="1" dirty="0">
                <a:solidFill>
                  <a:schemeClr val="tx1"/>
                </a:solidFill>
              </a:rPr>
              <a:t> </a:t>
            </a:r>
            <a:r>
              <a:rPr lang="ru-RU" b="1" dirty="0" err="1">
                <a:solidFill>
                  <a:schemeClr val="tx1"/>
                </a:solidFill>
              </a:rPr>
              <a:t>етикет</a:t>
            </a:r>
            <a:r>
              <a:rPr lang="ru-RU" dirty="0">
                <a:solidFill>
                  <a:schemeClr val="tx1"/>
                </a:solidFill>
              </a:rPr>
              <a:t>. </a:t>
            </a:r>
            <a:r>
              <a:rPr lang="ru-RU" dirty="0" err="1">
                <a:solidFill>
                  <a:schemeClr val="tx1"/>
                </a:solidFill>
              </a:rPr>
              <a:t>Багато</a:t>
            </a:r>
            <a:r>
              <a:rPr lang="ru-RU" dirty="0">
                <a:solidFill>
                  <a:schemeClr val="tx1"/>
                </a:solidFill>
              </a:rPr>
              <a:t> </a:t>
            </a:r>
            <a:r>
              <a:rPr lang="ru-RU" dirty="0" err="1">
                <a:solidFill>
                  <a:schemeClr val="tx1"/>
                </a:solidFill>
              </a:rPr>
              <a:t>компаній</a:t>
            </a:r>
            <a:r>
              <a:rPr lang="ru-RU" dirty="0">
                <a:solidFill>
                  <a:schemeClr val="tx1"/>
                </a:solidFill>
              </a:rPr>
              <a:t> </a:t>
            </a:r>
            <a:r>
              <a:rPr lang="ru-RU" dirty="0" err="1">
                <a:solidFill>
                  <a:schemeClr val="tx1"/>
                </a:solidFill>
              </a:rPr>
              <a:t>зобов'язують</a:t>
            </a:r>
            <a:r>
              <a:rPr lang="ru-RU" dirty="0">
                <a:solidFill>
                  <a:schemeClr val="tx1"/>
                </a:solidFill>
              </a:rPr>
              <a:t> </a:t>
            </a:r>
            <a:r>
              <a:rPr lang="ru-RU" dirty="0" err="1">
                <a:solidFill>
                  <a:schemeClr val="tx1"/>
                </a:solidFill>
              </a:rPr>
              <a:t>дотримуватися</a:t>
            </a:r>
            <a:r>
              <a:rPr lang="ru-RU" dirty="0">
                <a:solidFill>
                  <a:schemeClr val="tx1"/>
                </a:solidFill>
              </a:rPr>
              <a:t> </a:t>
            </a:r>
            <a:r>
              <a:rPr lang="ru-RU" dirty="0" err="1">
                <a:solidFill>
                  <a:schemeClr val="tx1"/>
                </a:solidFill>
              </a:rPr>
              <a:t>співробітників</a:t>
            </a:r>
            <a:r>
              <a:rPr lang="ru-RU" dirty="0">
                <a:solidFill>
                  <a:schemeClr val="tx1"/>
                </a:solidFill>
              </a:rPr>
              <a:t> </a:t>
            </a:r>
            <a:r>
              <a:rPr lang="ru-RU" dirty="0" err="1">
                <a:solidFill>
                  <a:schemeClr val="tx1"/>
                </a:solidFill>
              </a:rPr>
              <a:t>певного</a:t>
            </a:r>
            <a:r>
              <a:rPr lang="ru-RU" dirty="0">
                <a:solidFill>
                  <a:schemeClr val="tx1"/>
                </a:solidFill>
              </a:rPr>
              <a:t> стилю </a:t>
            </a:r>
            <a:r>
              <a:rPr lang="ru-RU" dirty="0" err="1">
                <a:solidFill>
                  <a:schemeClr val="tx1"/>
                </a:solidFill>
              </a:rPr>
              <a:t>одягу</a:t>
            </a:r>
            <a:r>
              <a:rPr lang="ru-RU" dirty="0">
                <a:solidFill>
                  <a:schemeClr val="tx1"/>
                </a:solidFill>
              </a:rPr>
              <a:t>. </a:t>
            </a:r>
            <a:r>
              <a:rPr lang="ru-RU" dirty="0" err="1">
                <a:solidFill>
                  <a:schemeClr val="tx1"/>
                </a:solidFill>
              </a:rPr>
              <a:t>Графік</a:t>
            </a:r>
            <a:r>
              <a:rPr lang="ru-RU" dirty="0">
                <a:solidFill>
                  <a:schemeClr val="tx1"/>
                </a:solidFill>
              </a:rPr>
              <a:t> </a:t>
            </a:r>
            <a:r>
              <a:rPr lang="ru-RU" dirty="0" err="1">
                <a:solidFill>
                  <a:schemeClr val="tx1"/>
                </a:solidFill>
              </a:rPr>
              <a:t>роботи</a:t>
            </a:r>
            <a:r>
              <a:rPr lang="ru-RU" dirty="0">
                <a:solidFill>
                  <a:schemeClr val="tx1"/>
                </a:solidFill>
              </a:rPr>
              <a:t>, а </a:t>
            </a:r>
            <a:r>
              <a:rPr lang="ru-RU" dirty="0" err="1">
                <a:solidFill>
                  <a:schemeClr val="tx1"/>
                </a:solidFill>
              </a:rPr>
              <a:t>також</a:t>
            </a:r>
            <a:r>
              <a:rPr lang="ru-RU" dirty="0">
                <a:solidFill>
                  <a:schemeClr val="tx1"/>
                </a:solidFill>
              </a:rPr>
              <a:t> </a:t>
            </a:r>
            <a:r>
              <a:rPr lang="ru-RU" dirty="0" err="1">
                <a:solidFill>
                  <a:schemeClr val="tx1"/>
                </a:solidFill>
              </a:rPr>
              <a:t>його</a:t>
            </a:r>
            <a:r>
              <a:rPr lang="ru-RU" dirty="0">
                <a:solidFill>
                  <a:schemeClr val="tx1"/>
                </a:solidFill>
              </a:rPr>
              <a:t> </a:t>
            </a:r>
            <a:r>
              <a:rPr lang="ru-RU" dirty="0" err="1">
                <a:solidFill>
                  <a:schemeClr val="tx1"/>
                </a:solidFill>
              </a:rPr>
              <a:t>дотримання</a:t>
            </a:r>
            <a:r>
              <a:rPr lang="ru-RU" dirty="0">
                <a:solidFill>
                  <a:schemeClr val="tx1"/>
                </a:solidFill>
              </a:rPr>
              <a:t> </a:t>
            </a:r>
            <a:r>
              <a:rPr lang="ru-RU" dirty="0" err="1">
                <a:solidFill>
                  <a:schemeClr val="tx1"/>
                </a:solidFill>
              </a:rPr>
              <a:t>індивідуальні</a:t>
            </a:r>
            <a:r>
              <a:rPr lang="ru-RU" dirty="0">
                <a:solidFill>
                  <a:schemeClr val="tx1"/>
                </a:solidFill>
              </a:rPr>
              <a:t> для </a:t>
            </a:r>
            <a:r>
              <a:rPr lang="ru-RU" dirty="0" err="1">
                <a:solidFill>
                  <a:schemeClr val="tx1"/>
                </a:solidFill>
              </a:rPr>
              <a:t>кожної</a:t>
            </a:r>
            <a:r>
              <a:rPr lang="ru-RU" dirty="0">
                <a:solidFill>
                  <a:schemeClr val="tx1"/>
                </a:solidFill>
              </a:rPr>
              <a:t> </a:t>
            </a:r>
            <a:r>
              <a:rPr lang="ru-RU" dirty="0" err="1">
                <a:solidFill>
                  <a:schemeClr val="tx1"/>
                </a:solidFill>
              </a:rPr>
              <a:t>організації</a:t>
            </a:r>
            <a:r>
              <a:rPr lang="ru-RU" dirty="0">
                <a:solidFill>
                  <a:schemeClr val="tx1"/>
                </a:solidFill>
              </a:rPr>
              <a:t>. </a:t>
            </a:r>
          </a:p>
        </p:txBody>
      </p:sp>
      <p:pic>
        <p:nvPicPr>
          <p:cNvPr id="2050" name="Picture 2" descr="Развитие и значимость формирования организационной культуры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41810" y="129735"/>
            <a:ext cx="2238375" cy="2047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4768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6"/>
            <a:ext cx="10178322" cy="662644"/>
          </a:xfrm>
        </p:spPr>
        <p:txBody>
          <a:bodyPr>
            <a:normAutofit/>
          </a:bodyPr>
          <a:lstStyle/>
          <a:p>
            <a:r>
              <a:rPr lang="uk-UA" sz="4000" dirty="0"/>
              <a:t>принципи сталого </a:t>
            </a:r>
            <a:r>
              <a:rPr lang="uk-UA" sz="4000" dirty="0" smtClean="0"/>
              <a:t>розвитку</a:t>
            </a:r>
            <a:endParaRPr lang="ru-RU" sz="4000" dirty="0"/>
          </a:p>
        </p:txBody>
      </p:sp>
      <p:sp>
        <p:nvSpPr>
          <p:cNvPr id="3" name="Объект 2"/>
          <p:cNvSpPr>
            <a:spLocks noGrp="1"/>
          </p:cNvSpPr>
          <p:nvPr>
            <p:ph idx="1"/>
          </p:nvPr>
        </p:nvSpPr>
        <p:spPr>
          <a:xfrm>
            <a:off x="5139369" y="1208391"/>
            <a:ext cx="6554647" cy="5385591"/>
          </a:xfrm>
        </p:spPr>
        <p:txBody>
          <a:bodyPr>
            <a:normAutofit fontScale="70000" lnSpcReduction="20000"/>
          </a:bodyPr>
          <a:lstStyle/>
          <a:p>
            <a:pPr marL="0" indent="0">
              <a:buNone/>
            </a:pPr>
            <a:r>
              <a:rPr lang="uk-UA" sz="3100" dirty="0">
                <a:solidFill>
                  <a:schemeClr val="tx1"/>
                </a:solidFill>
              </a:rPr>
              <a:t>Наголошуючи на важливість екологічної компоненти, Г. </a:t>
            </a:r>
            <a:r>
              <a:rPr lang="uk-UA" sz="3100" dirty="0" err="1">
                <a:solidFill>
                  <a:schemeClr val="tx1"/>
                </a:solidFill>
              </a:rPr>
              <a:t>Дейлі</a:t>
            </a:r>
            <a:r>
              <a:rPr lang="uk-UA" sz="3100" dirty="0">
                <a:solidFill>
                  <a:schemeClr val="tx1"/>
                </a:solidFill>
              </a:rPr>
              <a:t> сформулював такі основні принципи сталого розвитку </a:t>
            </a:r>
            <a:r>
              <a:rPr lang="uk-UA" sz="3100" b="1" u="sng" dirty="0">
                <a:solidFill>
                  <a:schemeClr val="tx1"/>
                </a:solidFill>
              </a:rPr>
              <a:t>з позицій раціонального </a:t>
            </a:r>
            <a:r>
              <a:rPr lang="uk-UA" sz="3100" b="1" u="sng" dirty="0" smtClean="0">
                <a:solidFill>
                  <a:schemeClr val="tx1"/>
                </a:solidFill>
              </a:rPr>
              <a:t>природокористування:</a:t>
            </a:r>
          </a:p>
          <a:p>
            <a:pPr marL="0" indent="0">
              <a:buNone/>
            </a:pPr>
            <a:endParaRPr lang="ru-RU" sz="3100" dirty="0">
              <a:solidFill>
                <a:schemeClr val="tx1"/>
              </a:solidFill>
            </a:endParaRPr>
          </a:p>
          <a:p>
            <a:pPr marL="514350" indent="-514350">
              <a:buAutoNum type="arabicParenR"/>
            </a:pPr>
            <a:r>
              <a:rPr lang="uk-UA" sz="3100" dirty="0" smtClean="0">
                <a:solidFill>
                  <a:schemeClr val="tx1"/>
                </a:solidFill>
              </a:rPr>
              <a:t>темпи </a:t>
            </a:r>
            <a:r>
              <a:rPr lang="uk-UA" sz="3100" dirty="0">
                <a:solidFill>
                  <a:schemeClr val="tx1"/>
                </a:solidFill>
              </a:rPr>
              <a:t>споживання поновлюваних ресурсів не мають перевищувати темпів їх відновлення</a:t>
            </a:r>
            <a:r>
              <a:rPr lang="uk-UA" sz="3100" dirty="0" smtClean="0">
                <a:solidFill>
                  <a:schemeClr val="tx1"/>
                </a:solidFill>
              </a:rPr>
              <a:t>;</a:t>
            </a:r>
          </a:p>
          <a:p>
            <a:pPr marL="0" indent="0">
              <a:buNone/>
            </a:pPr>
            <a:endParaRPr lang="ru-RU" sz="3100" dirty="0">
              <a:solidFill>
                <a:schemeClr val="tx1"/>
              </a:solidFill>
            </a:endParaRPr>
          </a:p>
          <a:p>
            <a:pPr marL="0" indent="0">
              <a:buNone/>
            </a:pPr>
            <a:r>
              <a:rPr lang="uk-UA" sz="3100" dirty="0">
                <a:solidFill>
                  <a:schemeClr val="tx1"/>
                </a:solidFill>
              </a:rPr>
              <a:t>2) темпи споживання невідновлюваних ресурсів не мають перевищувати темпів розробки їх стійкої відновлюваної заміни</a:t>
            </a:r>
            <a:r>
              <a:rPr lang="uk-UA" sz="3100" dirty="0" smtClean="0">
                <a:solidFill>
                  <a:schemeClr val="tx1"/>
                </a:solidFill>
              </a:rPr>
              <a:t>;</a:t>
            </a:r>
          </a:p>
          <a:p>
            <a:pPr marL="0" indent="0">
              <a:buNone/>
            </a:pPr>
            <a:endParaRPr lang="ru-RU" sz="3100" dirty="0">
              <a:solidFill>
                <a:schemeClr val="tx1"/>
              </a:solidFill>
            </a:endParaRPr>
          </a:p>
          <a:p>
            <a:pPr marL="0" indent="0">
              <a:buNone/>
            </a:pPr>
            <a:r>
              <a:rPr lang="uk-UA" sz="3100" dirty="0">
                <a:solidFill>
                  <a:schemeClr val="tx1"/>
                </a:solidFill>
              </a:rPr>
              <a:t>3) інтенсивність викидів забруднюючих речовин не має перевищувати можливості навколишнього середовища поглинати їх.</a:t>
            </a:r>
            <a:endParaRPr lang="ru-RU" sz="3100" dirty="0">
              <a:solidFill>
                <a:schemeClr val="tx1"/>
              </a:solidFill>
            </a:endParaRPr>
          </a:p>
          <a:p>
            <a:endParaRPr lang="ru-RU" dirty="0"/>
          </a:p>
        </p:txBody>
      </p:sp>
      <p:pic>
        <p:nvPicPr>
          <p:cNvPr id="4098" name="Picture 2" descr="Освіта для сталого розвитку в країнах Балтійського регіону | dossi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1678" y="1208391"/>
            <a:ext cx="3708088" cy="56496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5451701"/>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9913" y="247914"/>
            <a:ext cx="11196181" cy="558909"/>
          </a:xfrm>
        </p:spPr>
        <p:txBody>
          <a:bodyPr>
            <a:noAutofit/>
          </a:bodyPr>
          <a:lstStyle/>
          <a:p>
            <a:r>
              <a:rPr lang="ru-RU" sz="3200" dirty="0" err="1"/>
              <a:t>Атрибути</a:t>
            </a:r>
            <a:r>
              <a:rPr lang="ru-RU" sz="3200" dirty="0"/>
              <a:t> </a:t>
            </a:r>
            <a:r>
              <a:rPr lang="ru-RU" sz="3200" dirty="0" err="1"/>
              <a:t>організаційної</a:t>
            </a:r>
            <a:r>
              <a:rPr lang="ru-RU" sz="3200" dirty="0"/>
              <a:t> </a:t>
            </a:r>
            <a:r>
              <a:rPr lang="ru-RU" sz="3200" dirty="0" err="1" smtClean="0"/>
              <a:t>культури</a:t>
            </a:r>
            <a:r>
              <a:rPr lang="ru-RU" sz="3200" dirty="0" smtClean="0"/>
              <a:t> </a:t>
            </a:r>
            <a:r>
              <a:rPr lang="ru-RU" sz="3200" dirty="0" err="1"/>
              <a:t>підприємства</a:t>
            </a:r>
            <a:endParaRPr lang="ru-RU" sz="3200" dirty="0"/>
          </a:p>
        </p:txBody>
      </p:sp>
      <p:graphicFrame>
        <p:nvGraphicFramePr>
          <p:cNvPr id="4" name="Объект 3"/>
          <p:cNvGraphicFramePr>
            <a:graphicFrameLocks noGrp="1"/>
          </p:cNvGraphicFramePr>
          <p:nvPr>
            <p:ph idx="1"/>
            <p:extLst/>
          </p:nvPr>
        </p:nvGraphicFramePr>
        <p:xfrm>
          <a:off x="1250950" y="1156447"/>
          <a:ext cx="10179050" cy="53115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descr="Развитие и значимость формирования организационной культуры |"/>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21287" y="3057243"/>
            <a:ext cx="2238375" cy="2047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4013020"/>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247914"/>
            <a:ext cx="10178322" cy="1492132"/>
          </a:xfrm>
        </p:spPr>
        <p:txBody>
          <a:bodyPr>
            <a:normAutofit/>
          </a:bodyPr>
          <a:lstStyle/>
          <a:p>
            <a:r>
              <a:rPr lang="ru-RU" sz="4000" dirty="0" err="1"/>
              <a:t>Основні</a:t>
            </a:r>
            <a:r>
              <a:rPr lang="ru-RU" sz="4000" dirty="0"/>
              <a:t> </a:t>
            </a:r>
            <a:r>
              <a:rPr lang="ru-RU" sz="4000" dirty="0" err="1"/>
              <a:t>елементи</a:t>
            </a:r>
            <a:r>
              <a:rPr lang="ru-RU" sz="4000" dirty="0"/>
              <a:t> </a:t>
            </a:r>
            <a:r>
              <a:rPr lang="ru-RU" sz="4000" dirty="0" err="1" smtClean="0"/>
              <a:t>Організаційної</a:t>
            </a:r>
            <a:r>
              <a:rPr lang="ru-RU" sz="4000" dirty="0" smtClean="0"/>
              <a:t> </a:t>
            </a:r>
            <a:r>
              <a:rPr lang="ru-RU" sz="4000" dirty="0" err="1" smtClean="0"/>
              <a:t>культури</a:t>
            </a:r>
            <a:endParaRPr lang="ru-RU" sz="4000" dirty="0"/>
          </a:p>
        </p:txBody>
      </p:sp>
      <p:sp>
        <p:nvSpPr>
          <p:cNvPr id="3" name="Объект 2"/>
          <p:cNvSpPr>
            <a:spLocks noGrp="1"/>
          </p:cNvSpPr>
          <p:nvPr>
            <p:ph idx="1"/>
          </p:nvPr>
        </p:nvSpPr>
        <p:spPr>
          <a:xfrm>
            <a:off x="1251678" y="1573306"/>
            <a:ext cx="10178322" cy="5056093"/>
          </a:xfrm>
        </p:spPr>
        <p:txBody>
          <a:bodyPr>
            <a:normAutofit fontScale="92500" lnSpcReduction="20000"/>
          </a:bodyPr>
          <a:lstStyle/>
          <a:p>
            <a:r>
              <a:rPr lang="uk-UA" b="1" dirty="0" smtClean="0">
                <a:solidFill>
                  <a:schemeClr val="tx1"/>
                </a:solidFill>
              </a:rPr>
              <a:t>Поведінкові стереотипи</a:t>
            </a:r>
            <a:r>
              <a:rPr lang="uk-UA" dirty="0" smtClean="0">
                <a:solidFill>
                  <a:schemeClr val="tx1"/>
                </a:solidFill>
              </a:rPr>
              <a:t>: спільна мову, що використовується членами організації; звичаї і традиції, яких вони дотримуються; ритуали, що здійснюються ними в певних ситуаціях.</a:t>
            </a:r>
          </a:p>
          <a:p>
            <a:r>
              <a:rPr lang="uk-UA" b="1" dirty="0" smtClean="0">
                <a:solidFill>
                  <a:schemeClr val="tx1"/>
                </a:solidFill>
              </a:rPr>
              <a:t>Групові норми</a:t>
            </a:r>
            <a:r>
              <a:rPr lang="uk-UA" dirty="0" smtClean="0">
                <a:solidFill>
                  <a:schemeClr val="tx1"/>
                </a:solidFill>
              </a:rPr>
              <a:t>: властиві групам стандарти і зразки, які регламентують поведінку їх членів.</a:t>
            </a:r>
          </a:p>
          <a:p>
            <a:r>
              <a:rPr lang="uk-UA" b="1" dirty="0" smtClean="0">
                <a:solidFill>
                  <a:schemeClr val="tx1"/>
                </a:solidFill>
              </a:rPr>
              <a:t>Проголошувані цінності</a:t>
            </a:r>
            <a:r>
              <a:rPr lang="uk-UA" dirty="0" smtClean="0">
                <a:solidFill>
                  <a:schemeClr val="tx1"/>
                </a:solidFill>
              </a:rPr>
              <a:t>: артикульовані, які оголошуються привселюдно принципи і цінності, до реалізації яких прагне організація або група ( «якість продукції», «лідерство на ринку» і </a:t>
            </a:r>
            <a:r>
              <a:rPr lang="uk-UA" dirty="0" err="1" smtClean="0">
                <a:solidFill>
                  <a:schemeClr val="tx1"/>
                </a:solidFill>
              </a:rPr>
              <a:t>т.п</a:t>
            </a:r>
            <a:r>
              <a:rPr lang="uk-UA" dirty="0" smtClean="0">
                <a:solidFill>
                  <a:schemeClr val="tx1"/>
                </a:solidFill>
              </a:rPr>
              <a:t>.).</a:t>
            </a:r>
          </a:p>
          <a:p>
            <a:r>
              <a:rPr lang="uk-UA" b="1" dirty="0" smtClean="0">
                <a:solidFill>
                  <a:schemeClr val="tx1"/>
                </a:solidFill>
              </a:rPr>
              <a:t>Філософія організації</a:t>
            </a:r>
            <a:r>
              <a:rPr lang="uk-UA" dirty="0" smtClean="0">
                <a:solidFill>
                  <a:schemeClr val="tx1"/>
                </a:solidFill>
              </a:rPr>
              <a:t>: найбільш загальні політичні та ідеологічні принципи, якими визначаються її дії по відношенню до службовців, клієнтам або посередникам.</a:t>
            </a:r>
          </a:p>
          <a:p>
            <a:r>
              <a:rPr lang="uk-UA" b="1" dirty="0" smtClean="0">
                <a:solidFill>
                  <a:schemeClr val="tx1"/>
                </a:solidFill>
              </a:rPr>
              <a:t>Правила гри</a:t>
            </a:r>
            <a:r>
              <a:rPr lang="uk-UA" dirty="0" smtClean="0">
                <a:solidFill>
                  <a:schemeClr val="tx1"/>
                </a:solidFill>
              </a:rPr>
              <a:t>: правила поведінки при роботі в організації; традиції і обмеження, які слід засвоїти новачкові для того, щоб стати повноцінним членом організації; «Заведений порядок».</a:t>
            </a:r>
          </a:p>
          <a:p>
            <a:r>
              <a:rPr lang="uk-UA" b="1" dirty="0" smtClean="0">
                <a:solidFill>
                  <a:schemeClr val="tx1"/>
                </a:solidFill>
              </a:rPr>
              <a:t>Організаційний клімат</a:t>
            </a:r>
            <a:r>
              <a:rPr lang="uk-UA" dirty="0" smtClean="0">
                <a:solidFill>
                  <a:schemeClr val="tx1"/>
                </a:solidFill>
              </a:rPr>
              <a:t>: почуття, яке визначається фізичним складом групи і характерною манерою взаємодії членів організації один з одним, клієнтами або іншими сторонніми особами.</a:t>
            </a:r>
          </a:p>
          <a:p>
            <a:r>
              <a:rPr lang="uk-UA" b="1" dirty="0" smtClean="0">
                <a:solidFill>
                  <a:schemeClr val="tx1"/>
                </a:solidFill>
              </a:rPr>
              <a:t>Існуючий практичний досвід</a:t>
            </a:r>
            <a:r>
              <a:rPr lang="uk-UA" dirty="0" smtClean="0">
                <a:solidFill>
                  <a:schemeClr val="tx1"/>
                </a:solidFill>
              </a:rPr>
              <a:t>: методи і технічні прийоми, використовувані членами групи для досягнення певних цілей; здатність здійснювати певні дії, що передається з покоління в покоління і не вимагає обов'язкової письмової фіксації.</a:t>
            </a:r>
            <a:endParaRPr lang="uk-UA" dirty="0">
              <a:solidFill>
                <a:schemeClr val="tx1"/>
              </a:solidFill>
            </a:endParaRPr>
          </a:p>
        </p:txBody>
      </p:sp>
    </p:spTree>
    <p:extLst>
      <p:ext uri="{BB962C8B-B14F-4D97-AF65-F5344CB8AC3E}">
        <p14:creationId xmlns:p14="http://schemas.microsoft.com/office/powerpoint/2010/main" val="4089889718"/>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smtClean="0"/>
              <a:t>10 характеристик, </a:t>
            </a:r>
            <a:r>
              <a:rPr lang="ru-RU" sz="4000" dirty="0" err="1" smtClean="0"/>
              <a:t>що</a:t>
            </a:r>
            <a:r>
              <a:rPr lang="ru-RU" sz="4000" dirty="0" smtClean="0"/>
              <a:t> </a:t>
            </a:r>
            <a:r>
              <a:rPr lang="ru-RU" sz="4000" dirty="0" err="1" smtClean="0"/>
              <a:t>найб</a:t>
            </a:r>
            <a:r>
              <a:rPr lang="uk-UA" sz="4000" dirty="0" err="1" smtClean="0"/>
              <a:t>ільше</a:t>
            </a:r>
            <a:r>
              <a:rPr lang="uk-UA" sz="4000" dirty="0" smtClean="0"/>
              <a:t> цінуються в організації (За </a:t>
            </a:r>
            <a:r>
              <a:rPr lang="uk-UA" sz="4000" dirty="0" err="1" smtClean="0"/>
              <a:t>робінсом</a:t>
            </a:r>
            <a:r>
              <a:rPr lang="uk-UA" sz="4000" dirty="0" smtClean="0"/>
              <a:t>)</a:t>
            </a:r>
            <a:endParaRPr lang="ru-RU" sz="4000" dirty="0"/>
          </a:p>
        </p:txBody>
      </p:sp>
      <p:sp>
        <p:nvSpPr>
          <p:cNvPr id="3" name="Объект 2"/>
          <p:cNvSpPr>
            <a:spLocks noGrp="1"/>
          </p:cNvSpPr>
          <p:nvPr>
            <p:ph idx="1"/>
          </p:nvPr>
        </p:nvSpPr>
        <p:spPr>
          <a:xfrm>
            <a:off x="1503330" y="1874517"/>
            <a:ext cx="7209742" cy="4526924"/>
          </a:xfrm>
        </p:spPr>
        <p:txBody>
          <a:bodyPr>
            <a:normAutofit fontScale="92500" lnSpcReduction="20000"/>
          </a:bodyPr>
          <a:lstStyle/>
          <a:p>
            <a:pPr marL="457200" indent="-457200">
              <a:buFont typeface="+mj-lt"/>
              <a:buAutoNum type="arabicPeriod"/>
            </a:pPr>
            <a:r>
              <a:rPr lang="uk-UA" dirty="0" smtClean="0">
                <a:solidFill>
                  <a:schemeClr val="tx1"/>
                </a:solidFill>
              </a:rPr>
              <a:t>особиста ініціатива;</a:t>
            </a:r>
          </a:p>
          <a:p>
            <a:pPr marL="457200" indent="-457200">
              <a:buFont typeface="+mj-lt"/>
              <a:buAutoNum type="arabicPeriod"/>
            </a:pPr>
            <a:r>
              <a:rPr lang="uk-UA" dirty="0" smtClean="0">
                <a:solidFill>
                  <a:schemeClr val="tx1"/>
                </a:solidFill>
              </a:rPr>
              <a:t>готовність працівника піти на ризик;</a:t>
            </a:r>
          </a:p>
          <a:p>
            <a:pPr marL="457200" indent="-457200">
              <a:buFont typeface="+mj-lt"/>
              <a:buAutoNum type="arabicPeriod"/>
            </a:pPr>
            <a:r>
              <a:rPr lang="uk-UA" dirty="0" smtClean="0">
                <a:solidFill>
                  <a:schemeClr val="tx1"/>
                </a:solidFill>
              </a:rPr>
              <a:t>спрямованість дій;</a:t>
            </a:r>
          </a:p>
          <a:p>
            <a:pPr marL="457200" indent="-457200">
              <a:buFont typeface="+mj-lt"/>
              <a:buAutoNum type="arabicPeriod"/>
            </a:pPr>
            <a:r>
              <a:rPr lang="uk-UA" dirty="0" smtClean="0">
                <a:solidFill>
                  <a:schemeClr val="tx1"/>
                </a:solidFill>
              </a:rPr>
              <a:t>узгодженість дій;</a:t>
            </a:r>
          </a:p>
          <a:p>
            <a:pPr marL="457200" indent="-457200">
              <a:buFont typeface="+mj-lt"/>
              <a:buAutoNum type="arabicPeriod"/>
            </a:pPr>
            <a:r>
              <a:rPr lang="uk-UA" dirty="0" smtClean="0">
                <a:solidFill>
                  <a:schemeClr val="tx1"/>
                </a:solidFill>
              </a:rPr>
              <a:t>забезпечення вільного взаємодії, допомоги і підтримки підлеглих з боку управлінських служб;</a:t>
            </a:r>
          </a:p>
          <a:p>
            <a:pPr marL="457200" indent="-457200">
              <a:buFont typeface="+mj-lt"/>
              <a:buAutoNum type="arabicPeriod"/>
            </a:pPr>
            <a:r>
              <a:rPr lang="uk-UA" dirty="0" smtClean="0">
                <a:solidFill>
                  <a:schemeClr val="tx1"/>
                </a:solidFill>
              </a:rPr>
              <a:t>перелік правил та інструкцій, які застосовуються для контролю і спостереження за поведінкою співробітників;</a:t>
            </a:r>
          </a:p>
          <a:p>
            <a:pPr marL="457200" indent="-457200">
              <a:buFont typeface="+mj-lt"/>
              <a:buAutoNum type="arabicPeriod"/>
            </a:pPr>
            <a:r>
              <a:rPr lang="uk-UA" dirty="0" smtClean="0">
                <a:solidFill>
                  <a:schemeClr val="tx1"/>
                </a:solidFill>
              </a:rPr>
              <a:t> ступінь ототожнення кожного співробітника з організацією;</a:t>
            </a:r>
          </a:p>
          <a:p>
            <a:pPr marL="457200" indent="-457200">
              <a:buFont typeface="+mj-lt"/>
              <a:buAutoNum type="arabicPeriod"/>
            </a:pPr>
            <a:r>
              <a:rPr lang="uk-UA" dirty="0" smtClean="0">
                <a:solidFill>
                  <a:schemeClr val="tx1"/>
                </a:solidFill>
              </a:rPr>
              <a:t>система винагород;</a:t>
            </a:r>
          </a:p>
          <a:p>
            <a:pPr marL="457200" indent="-457200">
              <a:buFont typeface="+mj-lt"/>
              <a:buAutoNum type="arabicPeriod"/>
            </a:pPr>
            <a:r>
              <a:rPr lang="uk-UA" dirty="0" smtClean="0">
                <a:solidFill>
                  <a:schemeClr val="tx1"/>
                </a:solidFill>
              </a:rPr>
              <a:t>готовність співробітника відкрито висловлювати свою думку;</a:t>
            </a:r>
          </a:p>
          <a:p>
            <a:pPr marL="457200" indent="-457200">
              <a:buFont typeface="+mj-lt"/>
              <a:buAutoNum type="arabicPeriod"/>
            </a:pPr>
            <a:r>
              <a:rPr lang="uk-UA" dirty="0" smtClean="0">
                <a:solidFill>
                  <a:schemeClr val="tx1"/>
                </a:solidFill>
              </a:rPr>
              <a:t>ступінь взаємодії всередині організації, при якій взаємодія виражено в формальної ієрархії та підпорядкованості.</a:t>
            </a:r>
            <a:endParaRPr lang="uk-UA" dirty="0">
              <a:solidFill>
                <a:schemeClr val="tx1"/>
              </a:solidFill>
            </a:endParaRPr>
          </a:p>
        </p:txBody>
      </p:sp>
      <p:pic>
        <p:nvPicPr>
          <p:cNvPr id="3074" name="Picture 2" descr="9 компаний с потрясающей корпоративной культурой | ite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64724" y="2949263"/>
            <a:ext cx="2619375" cy="1743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384963"/>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647925"/>
          </a:xfrm>
        </p:spPr>
        <p:txBody>
          <a:bodyPr>
            <a:normAutofit/>
          </a:bodyPr>
          <a:lstStyle/>
          <a:p>
            <a:r>
              <a:rPr lang="uk-UA" sz="4000" dirty="0" smtClean="0"/>
              <a:t>Параметри організаційної культури</a:t>
            </a:r>
            <a:endParaRPr lang="ru-RU" sz="4000" dirty="0"/>
          </a:p>
        </p:txBody>
      </p:sp>
      <p:sp>
        <p:nvSpPr>
          <p:cNvPr id="3" name="Объект 2"/>
          <p:cNvSpPr>
            <a:spLocks noGrp="1"/>
          </p:cNvSpPr>
          <p:nvPr>
            <p:ph idx="1"/>
          </p:nvPr>
        </p:nvSpPr>
        <p:spPr>
          <a:xfrm>
            <a:off x="1251678" y="1390918"/>
            <a:ext cx="10178322" cy="4507605"/>
          </a:xfrm>
        </p:spPr>
        <p:txBody>
          <a:bodyPr>
            <a:normAutofit fontScale="92500" lnSpcReduction="10000"/>
          </a:bodyPr>
          <a:lstStyle/>
          <a:p>
            <a:pPr marL="0" indent="0">
              <a:buNone/>
            </a:pPr>
            <a:r>
              <a:rPr lang="uk-UA" dirty="0" smtClean="0">
                <a:solidFill>
                  <a:schemeClr val="tx1"/>
                </a:solidFill>
              </a:rPr>
              <a:t>1. </a:t>
            </a:r>
            <a:r>
              <a:rPr lang="uk-UA" b="1" dirty="0" smtClean="0">
                <a:solidFill>
                  <a:schemeClr val="tx1"/>
                </a:solidFill>
              </a:rPr>
              <a:t>Акцент на зовнішніх (обслуговування клієнтів і т. п.) або внутрішніх завданнях організації</a:t>
            </a:r>
            <a:r>
              <a:rPr lang="uk-UA" dirty="0" smtClean="0">
                <a:solidFill>
                  <a:schemeClr val="tx1"/>
                </a:solidFill>
              </a:rPr>
              <a:t>. Організації, орієнтовані на потреби клієнта, що підпорядкували їм всю свою діяльність, мають значні переваги в ринковій економіці, це підвищує конкурентоспроможність компанії.</a:t>
            </a:r>
          </a:p>
          <a:p>
            <a:pPr marL="0" indent="0">
              <a:buNone/>
            </a:pPr>
            <a:r>
              <a:rPr lang="uk-UA" dirty="0" smtClean="0">
                <a:solidFill>
                  <a:schemeClr val="tx1"/>
                </a:solidFill>
              </a:rPr>
              <a:t>2. </a:t>
            </a:r>
            <a:r>
              <a:rPr lang="uk-UA" b="1" dirty="0" smtClean="0">
                <a:solidFill>
                  <a:schemeClr val="tx1"/>
                </a:solidFill>
              </a:rPr>
              <a:t>Спрямованість активності на рішення організаційних завдань або на соціальні аспекти її функціонування</a:t>
            </a:r>
            <a:r>
              <a:rPr lang="uk-UA" dirty="0" smtClean="0">
                <a:solidFill>
                  <a:schemeClr val="tx1"/>
                </a:solidFill>
              </a:rPr>
              <a:t>. Один з варіантів соціальної орієнтації - стійка увага організації до побутових, особистих проблем працівників.</a:t>
            </a:r>
          </a:p>
          <a:p>
            <a:pPr marL="0" indent="0">
              <a:buNone/>
            </a:pPr>
            <a:r>
              <a:rPr lang="uk-UA" dirty="0" smtClean="0">
                <a:solidFill>
                  <a:schemeClr val="tx1"/>
                </a:solidFill>
              </a:rPr>
              <a:t>3. </a:t>
            </a:r>
            <a:r>
              <a:rPr lang="uk-UA" b="1" dirty="0" smtClean="0">
                <a:solidFill>
                  <a:schemeClr val="tx1"/>
                </a:solidFill>
              </a:rPr>
              <a:t>Міра готовності до ризику щодо впровадження нововведення</a:t>
            </a:r>
            <a:r>
              <a:rPr lang="uk-UA" dirty="0" smtClean="0">
                <a:solidFill>
                  <a:schemeClr val="tx1"/>
                </a:solidFill>
              </a:rPr>
              <a:t>. Міра орієнтованості діяльності на інноваційні процеси або стабілізацію.</a:t>
            </a:r>
          </a:p>
          <a:p>
            <a:pPr marL="0" indent="0">
              <a:buNone/>
            </a:pPr>
            <a:r>
              <a:rPr lang="uk-UA" dirty="0" smtClean="0">
                <a:solidFill>
                  <a:schemeClr val="tx1"/>
                </a:solidFill>
              </a:rPr>
              <a:t>4. </a:t>
            </a:r>
            <a:r>
              <a:rPr lang="uk-UA" b="1" dirty="0" smtClean="0">
                <a:solidFill>
                  <a:schemeClr val="tx1"/>
                </a:solidFill>
              </a:rPr>
              <a:t>Міра заохочення конформізму (зміна або оцінка думки індивіда в напрямку більшої згоди з групою) або індивідуалізму членів організації</a:t>
            </a:r>
            <a:r>
              <a:rPr lang="uk-UA" dirty="0" smtClean="0">
                <a:solidFill>
                  <a:schemeClr val="tx1"/>
                </a:solidFill>
              </a:rPr>
              <a:t>. Орієнтація стимулювання на групові або індивідуальні досягнення.</a:t>
            </a:r>
          </a:p>
          <a:p>
            <a:pPr marL="0" indent="0">
              <a:buNone/>
            </a:pPr>
            <a:r>
              <a:rPr lang="uk-UA" dirty="0" smtClean="0">
                <a:solidFill>
                  <a:schemeClr val="tx1"/>
                </a:solidFill>
              </a:rPr>
              <a:t>5. </a:t>
            </a:r>
            <a:r>
              <a:rPr lang="uk-UA" b="1" dirty="0" smtClean="0">
                <a:solidFill>
                  <a:schemeClr val="tx1"/>
                </a:solidFill>
              </a:rPr>
              <a:t>Ступінь переваги групових або індивідуальних форм прийняття рішень</a:t>
            </a:r>
            <a:r>
              <a:rPr lang="uk-UA" dirty="0" smtClean="0">
                <a:solidFill>
                  <a:schemeClr val="tx1"/>
                </a:solidFill>
              </a:rPr>
              <a:t>. Міра централізованості - децентралізованої прийняття рішень.</a:t>
            </a:r>
            <a:endParaRPr lang="uk-UA" dirty="0">
              <a:solidFill>
                <a:schemeClr val="tx1"/>
              </a:solidFill>
            </a:endParaRPr>
          </a:p>
        </p:txBody>
      </p:sp>
    </p:spTree>
    <p:extLst>
      <p:ext uri="{BB962C8B-B14F-4D97-AF65-F5344CB8AC3E}">
        <p14:creationId xmlns:p14="http://schemas.microsoft.com/office/powerpoint/2010/main" val="1923186987"/>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67588" y="1332965"/>
            <a:ext cx="10178322" cy="2466303"/>
          </a:xfrm>
        </p:spPr>
        <p:txBody>
          <a:bodyPr/>
          <a:lstStyle/>
          <a:p>
            <a:pPr marL="0" indent="0">
              <a:buNone/>
            </a:pPr>
            <a:r>
              <a:rPr lang="ru-RU" sz="1900" b="1" dirty="0">
                <a:solidFill>
                  <a:schemeClr val="tx1"/>
                </a:solidFill>
              </a:rPr>
              <a:t>6. </a:t>
            </a:r>
            <a:r>
              <a:rPr lang="ru-RU" sz="1900" b="1" dirty="0" err="1">
                <a:solidFill>
                  <a:schemeClr val="tx1"/>
                </a:solidFill>
              </a:rPr>
              <a:t>Ступінь</a:t>
            </a:r>
            <a:r>
              <a:rPr lang="ru-RU" sz="1900" b="1" dirty="0">
                <a:solidFill>
                  <a:schemeClr val="tx1"/>
                </a:solidFill>
              </a:rPr>
              <a:t> </a:t>
            </a:r>
            <a:r>
              <a:rPr lang="ru-RU" sz="1900" b="1" dirty="0" err="1">
                <a:solidFill>
                  <a:schemeClr val="tx1"/>
                </a:solidFill>
              </a:rPr>
              <a:t>підпорядкованості</a:t>
            </a:r>
            <a:r>
              <a:rPr lang="ru-RU" sz="1900" b="1" dirty="0">
                <a:solidFill>
                  <a:schemeClr val="tx1"/>
                </a:solidFill>
              </a:rPr>
              <a:t> </a:t>
            </a:r>
            <a:r>
              <a:rPr lang="ru-RU" sz="1900" b="1" dirty="0" err="1">
                <a:solidFill>
                  <a:schemeClr val="tx1"/>
                </a:solidFill>
              </a:rPr>
              <a:t>діяльності</a:t>
            </a:r>
            <a:r>
              <a:rPr lang="ru-RU" sz="1900" b="1" dirty="0">
                <a:solidFill>
                  <a:schemeClr val="tx1"/>
                </a:solidFill>
              </a:rPr>
              <a:t> </a:t>
            </a:r>
            <a:r>
              <a:rPr lang="ru-RU" sz="1900" b="1" dirty="0" err="1">
                <a:solidFill>
                  <a:schemeClr val="tx1"/>
                </a:solidFill>
              </a:rPr>
              <a:t>заздалегідь</a:t>
            </a:r>
            <a:r>
              <a:rPr lang="ru-RU" sz="1900" b="1" dirty="0">
                <a:solidFill>
                  <a:schemeClr val="tx1"/>
                </a:solidFill>
              </a:rPr>
              <a:t> </a:t>
            </a:r>
            <a:r>
              <a:rPr lang="ru-RU" sz="1900" b="1" dirty="0" err="1">
                <a:solidFill>
                  <a:schemeClr val="tx1"/>
                </a:solidFill>
              </a:rPr>
              <a:t>складеним</a:t>
            </a:r>
            <a:r>
              <a:rPr lang="ru-RU" sz="1900" b="1" dirty="0">
                <a:solidFill>
                  <a:schemeClr val="tx1"/>
                </a:solidFill>
              </a:rPr>
              <a:t> планам.</a:t>
            </a:r>
          </a:p>
          <a:p>
            <a:pPr marL="0" indent="0">
              <a:buNone/>
            </a:pPr>
            <a:r>
              <a:rPr lang="ru-RU" sz="1900" b="1" dirty="0">
                <a:solidFill>
                  <a:schemeClr val="tx1"/>
                </a:solidFill>
              </a:rPr>
              <a:t>7. </a:t>
            </a:r>
            <a:r>
              <a:rPr lang="ru-RU" sz="1900" b="1" dirty="0" err="1">
                <a:solidFill>
                  <a:schemeClr val="tx1"/>
                </a:solidFill>
              </a:rPr>
              <a:t>Виразність</a:t>
            </a:r>
            <a:r>
              <a:rPr lang="ru-RU" sz="1900" b="1" dirty="0">
                <a:solidFill>
                  <a:schemeClr val="tx1"/>
                </a:solidFill>
              </a:rPr>
              <a:t> </a:t>
            </a:r>
            <a:r>
              <a:rPr lang="ru-RU" sz="1900" b="1" dirty="0" err="1">
                <a:solidFill>
                  <a:schemeClr val="tx1"/>
                </a:solidFill>
              </a:rPr>
              <a:t>співпраці</a:t>
            </a:r>
            <a:r>
              <a:rPr lang="ru-RU" sz="1900" b="1" dirty="0">
                <a:solidFill>
                  <a:schemeClr val="tx1"/>
                </a:solidFill>
              </a:rPr>
              <a:t> </a:t>
            </a:r>
            <a:r>
              <a:rPr lang="ru-RU" sz="1900" b="1" dirty="0" err="1">
                <a:solidFill>
                  <a:schemeClr val="tx1"/>
                </a:solidFill>
              </a:rPr>
              <a:t>або</a:t>
            </a:r>
            <a:r>
              <a:rPr lang="ru-RU" sz="1900" b="1" dirty="0">
                <a:solidFill>
                  <a:schemeClr val="tx1"/>
                </a:solidFill>
              </a:rPr>
              <a:t> </a:t>
            </a:r>
            <a:r>
              <a:rPr lang="ru-RU" sz="1900" b="1" dirty="0" err="1">
                <a:solidFill>
                  <a:schemeClr val="tx1"/>
                </a:solidFill>
              </a:rPr>
              <a:t>суперництва</a:t>
            </a:r>
            <a:r>
              <a:rPr lang="ru-RU" sz="1900" b="1" dirty="0">
                <a:solidFill>
                  <a:schemeClr val="tx1"/>
                </a:solidFill>
              </a:rPr>
              <a:t> </a:t>
            </a:r>
            <a:r>
              <a:rPr lang="ru-RU" sz="1900" b="1" dirty="0" err="1">
                <a:solidFill>
                  <a:schemeClr val="tx1"/>
                </a:solidFill>
              </a:rPr>
              <a:t>між</a:t>
            </a:r>
            <a:r>
              <a:rPr lang="ru-RU" sz="1900" b="1" dirty="0">
                <a:solidFill>
                  <a:schemeClr val="tx1"/>
                </a:solidFill>
              </a:rPr>
              <a:t> </a:t>
            </a:r>
            <a:r>
              <a:rPr lang="ru-RU" sz="1900" b="1" dirty="0" err="1">
                <a:solidFill>
                  <a:schemeClr val="tx1"/>
                </a:solidFill>
              </a:rPr>
              <a:t>окремими</a:t>
            </a:r>
            <a:r>
              <a:rPr lang="ru-RU" sz="1900" b="1" dirty="0">
                <a:solidFill>
                  <a:schemeClr val="tx1"/>
                </a:solidFill>
              </a:rPr>
              <a:t> членами і </a:t>
            </a:r>
            <a:r>
              <a:rPr lang="ru-RU" sz="1900" b="1" dirty="0" err="1">
                <a:solidFill>
                  <a:schemeClr val="tx1"/>
                </a:solidFill>
              </a:rPr>
              <a:t>між</a:t>
            </a:r>
            <a:r>
              <a:rPr lang="ru-RU" sz="1900" b="1" dirty="0">
                <a:solidFill>
                  <a:schemeClr val="tx1"/>
                </a:solidFill>
              </a:rPr>
              <a:t> </a:t>
            </a:r>
            <a:r>
              <a:rPr lang="ru-RU" sz="1900" b="1" dirty="0" err="1">
                <a:solidFill>
                  <a:schemeClr val="tx1"/>
                </a:solidFill>
              </a:rPr>
              <a:t>групами</a:t>
            </a:r>
            <a:r>
              <a:rPr lang="ru-RU" sz="1900" b="1" dirty="0">
                <a:solidFill>
                  <a:schemeClr val="tx1"/>
                </a:solidFill>
              </a:rPr>
              <a:t> в </a:t>
            </a:r>
            <a:r>
              <a:rPr lang="ru-RU" sz="1900" b="1" dirty="0" err="1">
                <a:solidFill>
                  <a:schemeClr val="tx1"/>
                </a:solidFill>
              </a:rPr>
              <a:t>організації</a:t>
            </a:r>
            <a:r>
              <a:rPr lang="ru-RU" sz="1900" b="1" dirty="0">
                <a:solidFill>
                  <a:schemeClr val="tx1"/>
                </a:solidFill>
              </a:rPr>
              <a:t>.</a:t>
            </a:r>
          </a:p>
          <a:p>
            <a:pPr marL="0" indent="0">
              <a:buNone/>
            </a:pPr>
            <a:r>
              <a:rPr lang="ru-RU" sz="1900" b="1" dirty="0">
                <a:solidFill>
                  <a:schemeClr val="tx1"/>
                </a:solidFill>
              </a:rPr>
              <a:t>8. </a:t>
            </a:r>
            <a:r>
              <a:rPr lang="ru-RU" sz="1900" b="1" dirty="0" err="1">
                <a:solidFill>
                  <a:schemeClr val="tx1"/>
                </a:solidFill>
              </a:rPr>
              <a:t>Ступінь</a:t>
            </a:r>
            <a:r>
              <a:rPr lang="ru-RU" sz="1900" b="1" dirty="0">
                <a:solidFill>
                  <a:schemeClr val="tx1"/>
                </a:solidFill>
              </a:rPr>
              <a:t> </a:t>
            </a:r>
            <a:r>
              <a:rPr lang="ru-RU" sz="1900" b="1" dirty="0" err="1">
                <a:solidFill>
                  <a:schemeClr val="tx1"/>
                </a:solidFill>
              </a:rPr>
              <a:t>простоти</a:t>
            </a:r>
            <a:r>
              <a:rPr lang="ru-RU" sz="1900" b="1" dirty="0">
                <a:solidFill>
                  <a:schemeClr val="tx1"/>
                </a:solidFill>
              </a:rPr>
              <a:t> </a:t>
            </a:r>
            <a:r>
              <a:rPr lang="ru-RU" sz="1900" b="1" dirty="0" err="1">
                <a:solidFill>
                  <a:schemeClr val="tx1"/>
                </a:solidFill>
              </a:rPr>
              <a:t>або</a:t>
            </a:r>
            <a:r>
              <a:rPr lang="ru-RU" sz="1900" b="1" dirty="0">
                <a:solidFill>
                  <a:schemeClr val="tx1"/>
                </a:solidFill>
              </a:rPr>
              <a:t> </a:t>
            </a:r>
            <a:r>
              <a:rPr lang="ru-RU" sz="1900" b="1" dirty="0" err="1">
                <a:solidFill>
                  <a:schemeClr val="tx1"/>
                </a:solidFill>
              </a:rPr>
              <a:t>складності</a:t>
            </a:r>
            <a:r>
              <a:rPr lang="ru-RU" sz="1900" b="1" dirty="0">
                <a:solidFill>
                  <a:schemeClr val="tx1"/>
                </a:solidFill>
              </a:rPr>
              <a:t> </a:t>
            </a:r>
            <a:r>
              <a:rPr lang="ru-RU" sz="1900" b="1" dirty="0" err="1">
                <a:solidFill>
                  <a:schemeClr val="tx1"/>
                </a:solidFill>
              </a:rPr>
              <a:t>організаційних</a:t>
            </a:r>
            <a:r>
              <a:rPr lang="ru-RU" sz="1900" b="1" dirty="0">
                <a:solidFill>
                  <a:schemeClr val="tx1"/>
                </a:solidFill>
              </a:rPr>
              <a:t> процедур.</a:t>
            </a:r>
          </a:p>
          <a:p>
            <a:pPr marL="0" indent="0">
              <a:buNone/>
            </a:pPr>
            <a:r>
              <a:rPr lang="ru-RU" sz="1900" b="1" dirty="0">
                <a:solidFill>
                  <a:schemeClr val="tx1"/>
                </a:solidFill>
              </a:rPr>
              <a:t>9. </a:t>
            </a:r>
            <a:r>
              <a:rPr lang="ru-RU" sz="1900" b="1" dirty="0" err="1">
                <a:solidFill>
                  <a:schemeClr val="tx1"/>
                </a:solidFill>
              </a:rPr>
              <a:t>Міра</a:t>
            </a:r>
            <a:r>
              <a:rPr lang="ru-RU" sz="1900" b="1" dirty="0">
                <a:solidFill>
                  <a:schemeClr val="tx1"/>
                </a:solidFill>
              </a:rPr>
              <a:t> </a:t>
            </a:r>
            <a:r>
              <a:rPr lang="ru-RU" sz="1900" b="1" dirty="0" err="1">
                <a:solidFill>
                  <a:schemeClr val="tx1"/>
                </a:solidFill>
              </a:rPr>
              <a:t>лояльності</a:t>
            </a:r>
            <a:r>
              <a:rPr lang="ru-RU" sz="1900" b="1" dirty="0">
                <a:solidFill>
                  <a:schemeClr val="tx1"/>
                </a:solidFill>
              </a:rPr>
              <a:t> </a:t>
            </a:r>
            <a:r>
              <a:rPr lang="ru-RU" sz="1900" b="1" dirty="0" err="1">
                <a:solidFill>
                  <a:schemeClr val="tx1"/>
                </a:solidFill>
              </a:rPr>
              <a:t>членів</a:t>
            </a:r>
            <a:r>
              <a:rPr lang="ru-RU" sz="1900" b="1" dirty="0">
                <a:solidFill>
                  <a:schemeClr val="tx1"/>
                </a:solidFill>
              </a:rPr>
              <a:t> до </a:t>
            </a:r>
            <a:r>
              <a:rPr lang="ru-RU" sz="1900" b="1" dirty="0" err="1">
                <a:solidFill>
                  <a:schemeClr val="tx1"/>
                </a:solidFill>
              </a:rPr>
              <a:t>організації</a:t>
            </a:r>
            <a:r>
              <a:rPr lang="ru-RU" sz="1900" b="1" dirty="0">
                <a:solidFill>
                  <a:schemeClr val="tx1"/>
                </a:solidFill>
              </a:rPr>
              <a:t>.</a:t>
            </a:r>
          </a:p>
          <a:p>
            <a:pPr marL="0" indent="0">
              <a:buNone/>
            </a:pPr>
            <a:r>
              <a:rPr lang="ru-RU" sz="1900" b="1" dirty="0">
                <a:solidFill>
                  <a:schemeClr val="tx1"/>
                </a:solidFill>
              </a:rPr>
              <a:t>10. </a:t>
            </a:r>
            <a:r>
              <a:rPr lang="ru-RU" sz="1900" b="1" dirty="0" err="1">
                <a:solidFill>
                  <a:schemeClr val="tx1"/>
                </a:solidFill>
              </a:rPr>
              <a:t>Ступінь</a:t>
            </a:r>
            <a:r>
              <a:rPr lang="ru-RU" sz="1900" b="1" dirty="0">
                <a:solidFill>
                  <a:schemeClr val="tx1"/>
                </a:solidFill>
              </a:rPr>
              <a:t> </a:t>
            </a:r>
            <a:r>
              <a:rPr lang="ru-RU" sz="1900" b="1" dirty="0" err="1">
                <a:solidFill>
                  <a:schemeClr val="tx1"/>
                </a:solidFill>
              </a:rPr>
              <a:t>інформованості</a:t>
            </a:r>
            <a:r>
              <a:rPr lang="ru-RU" sz="1900" b="1" dirty="0">
                <a:solidFill>
                  <a:schemeClr val="tx1"/>
                </a:solidFill>
              </a:rPr>
              <a:t> </a:t>
            </a:r>
            <a:r>
              <a:rPr lang="ru-RU" sz="1900" b="1" dirty="0" err="1">
                <a:solidFill>
                  <a:schemeClr val="tx1"/>
                </a:solidFill>
              </a:rPr>
              <a:t>членів</a:t>
            </a:r>
            <a:r>
              <a:rPr lang="ru-RU" sz="1900" b="1" dirty="0">
                <a:solidFill>
                  <a:schemeClr val="tx1"/>
                </a:solidFill>
              </a:rPr>
              <a:t> про те, яка </a:t>
            </a:r>
            <a:r>
              <a:rPr lang="ru-RU" sz="1900" b="1" dirty="0" err="1">
                <a:solidFill>
                  <a:schemeClr val="tx1"/>
                </a:solidFill>
              </a:rPr>
              <a:t>їхня</a:t>
            </a:r>
            <a:r>
              <a:rPr lang="ru-RU" sz="1900" b="1" dirty="0">
                <a:solidFill>
                  <a:schemeClr val="tx1"/>
                </a:solidFill>
              </a:rPr>
              <a:t> роль в </a:t>
            </a:r>
            <a:r>
              <a:rPr lang="ru-RU" sz="1900" b="1" dirty="0" err="1">
                <a:solidFill>
                  <a:schemeClr val="tx1"/>
                </a:solidFill>
              </a:rPr>
              <a:t>досягненні</a:t>
            </a:r>
            <a:r>
              <a:rPr lang="ru-RU" sz="1900" b="1" dirty="0">
                <a:solidFill>
                  <a:schemeClr val="tx1"/>
                </a:solidFill>
              </a:rPr>
              <a:t> </a:t>
            </a:r>
            <a:r>
              <a:rPr lang="ru-RU" sz="1900" b="1" dirty="0" err="1">
                <a:solidFill>
                  <a:schemeClr val="tx1"/>
                </a:solidFill>
              </a:rPr>
              <a:t>цілей</a:t>
            </a:r>
            <a:r>
              <a:rPr lang="ru-RU" sz="1900" b="1" dirty="0">
                <a:solidFill>
                  <a:schemeClr val="tx1"/>
                </a:solidFill>
              </a:rPr>
              <a:t> </a:t>
            </a:r>
            <a:r>
              <a:rPr lang="ru-RU" sz="1900" b="1" dirty="0" err="1">
                <a:solidFill>
                  <a:schemeClr val="tx1"/>
                </a:solidFill>
              </a:rPr>
              <a:t>організації</a:t>
            </a:r>
            <a:r>
              <a:rPr lang="ru-RU" sz="1900" b="1" dirty="0">
                <a:solidFill>
                  <a:schemeClr val="tx1"/>
                </a:solidFill>
              </a:rPr>
              <a:t>. </a:t>
            </a:r>
            <a:r>
              <a:rPr lang="ru-RU" sz="1900" dirty="0" err="1">
                <a:solidFill>
                  <a:schemeClr val="tx1"/>
                </a:solidFill>
              </a:rPr>
              <a:t>Відданість</a:t>
            </a:r>
            <a:r>
              <a:rPr lang="ru-RU" sz="1900" dirty="0">
                <a:solidFill>
                  <a:schemeClr val="tx1"/>
                </a:solidFill>
              </a:rPr>
              <a:t> </a:t>
            </a:r>
            <a:r>
              <a:rPr lang="ru-RU" sz="1900" dirty="0" err="1">
                <a:solidFill>
                  <a:schemeClr val="tx1"/>
                </a:solidFill>
              </a:rPr>
              <a:t>членів</a:t>
            </a:r>
            <a:r>
              <a:rPr lang="ru-RU" sz="1900" dirty="0">
                <a:solidFill>
                  <a:schemeClr val="tx1"/>
                </a:solidFill>
              </a:rPr>
              <a:t> «</a:t>
            </a:r>
            <a:r>
              <a:rPr lang="ru-RU" sz="1900" dirty="0" err="1">
                <a:solidFill>
                  <a:schemeClr val="tx1"/>
                </a:solidFill>
              </a:rPr>
              <a:t>своєї</a:t>
            </a:r>
            <a:r>
              <a:rPr lang="ru-RU" sz="1900" dirty="0">
                <a:solidFill>
                  <a:schemeClr val="tx1"/>
                </a:solidFill>
              </a:rPr>
              <a:t>» </a:t>
            </a:r>
            <a:r>
              <a:rPr lang="ru-RU" sz="1900" dirty="0" err="1">
                <a:solidFill>
                  <a:schemeClr val="tx1"/>
                </a:solidFill>
              </a:rPr>
              <a:t>організації</a:t>
            </a:r>
            <a:r>
              <a:rPr lang="ru-RU" sz="1900" dirty="0">
                <a:solidFill>
                  <a:schemeClr val="tx1"/>
                </a:solidFill>
              </a:rPr>
              <a:t>.</a:t>
            </a:r>
          </a:p>
          <a:p>
            <a:endParaRPr lang="ru-RU" dirty="0"/>
          </a:p>
        </p:txBody>
      </p:sp>
      <p:sp>
        <p:nvSpPr>
          <p:cNvPr id="4" name="Заголовок 1"/>
          <p:cNvSpPr>
            <a:spLocks noGrp="1"/>
          </p:cNvSpPr>
          <p:nvPr>
            <p:ph type="title"/>
          </p:nvPr>
        </p:nvSpPr>
        <p:spPr>
          <a:xfrm>
            <a:off x="1251678" y="382385"/>
            <a:ext cx="10178322" cy="647925"/>
          </a:xfrm>
        </p:spPr>
        <p:txBody>
          <a:bodyPr>
            <a:normAutofit/>
          </a:bodyPr>
          <a:lstStyle/>
          <a:p>
            <a:r>
              <a:rPr lang="uk-UA" sz="4000" dirty="0" smtClean="0"/>
              <a:t>Параметри організаційної культури</a:t>
            </a:r>
            <a:endParaRPr lang="ru-RU" sz="4000" dirty="0"/>
          </a:p>
        </p:txBody>
      </p:sp>
      <p:pic>
        <p:nvPicPr>
          <p:cNvPr id="12290" name="Picture 2" descr="Формирование корпоративной культуры организ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6749" y="4340180"/>
            <a:ext cx="7620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2451897"/>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686561"/>
          </a:xfrm>
        </p:spPr>
        <p:txBody>
          <a:bodyPr>
            <a:normAutofit/>
          </a:bodyPr>
          <a:lstStyle/>
          <a:p>
            <a:r>
              <a:rPr lang="uk-UA" sz="4000" dirty="0" smtClean="0"/>
              <a:t>Властивості культури організації</a:t>
            </a:r>
            <a:endParaRPr lang="ru-RU" sz="4000" dirty="0"/>
          </a:p>
        </p:txBody>
      </p:sp>
      <p:sp>
        <p:nvSpPr>
          <p:cNvPr id="3" name="Объект 2"/>
          <p:cNvSpPr>
            <a:spLocks noGrp="1"/>
          </p:cNvSpPr>
          <p:nvPr>
            <p:ph idx="1"/>
          </p:nvPr>
        </p:nvSpPr>
        <p:spPr>
          <a:xfrm>
            <a:off x="1744295" y="4435316"/>
            <a:ext cx="9193088" cy="1976606"/>
          </a:xfrm>
        </p:spPr>
        <p:txBody>
          <a:bodyPr/>
          <a:lstStyle/>
          <a:p>
            <a:pPr marL="0" indent="0">
              <a:buNone/>
            </a:pPr>
            <a:r>
              <a:rPr lang="uk-UA" dirty="0" smtClean="0">
                <a:solidFill>
                  <a:schemeClr val="tx1"/>
                </a:solidFill>
              </a:rPr>
              <a:t>3. </a:t>
            </a:r>
            <a:r>
              <a:rPr lang="uk-UA" b="1" dirty="0" smtClean="0">
                <a:solidFill>
                  <a:schemeClr val="tx1"/>
                </a:solidFill>
              </a:rPr>
              <a:t>Основні елементи культури організації </a:t>
            </a:r>
            <a:r>
              <a:rPr lang="uk-UA" dirty="0" smtClean="0">
                <a:solidFill>
                  <a:schemeClr val="tx1"/>
                </a:solidFill>
              </a:rPr>
              <a:t>не вимагають доказів, вони самі собою зрозумілі.</a:t>
            </a:r>
          </a:p>
          <a:p>
            <a:pPr marL="0" indent="0">
              <a:buNone/>
            </a:pPr>
            <a:r>
              <a:rPr lang="uk-UA" dirty="0" smtClean="0">
                <a:solidFill>
                  <a:schemeClr val="tx1"/>
                </a:solidFill>
              </a:rPr>
              <a:t>4. </a:t>
            </a:r>
            <a:r>
              <a:rPr lang="uk-UA" b="1" dirty="0" smtClean="0">
                <a:solidFill>
                  <a:schemeClr val="tx1"/>
                </a:solidFill>
              </a:rPr>
              <a:t>Ієрархічність і пріоритетність</a:t>
            </a:r>
            <a:r>
              <a:rPr lang="uk-UA" dirty="0" smtClean="0">
                <a:solidFill>
                  <a:schemeClr val="tx1"/>
                </a:solidFill>
              </a:rPr>
              <a:t>. Будь-яка культура передбачає ранжування цінностей. Часто на перше місце ставляться абсолютні цінності, пріоритетність яких безумовна.</a:t>
            </a:r>
            <a:endParaRPr lang="uk-UA" dirty="0">
              <a:solidFill>
                <a:schemeClr val="tx1"/>
              </a:solidFill>
            </a:endParaRPr>
          </a:p>
        </p:txBody>
      </p:sp>
      <p:pic>
        <p:nvPicPr>
          <p:cNvPr id="5122" name="Picture 2" descr="Менеджмент: Культура организации, Реферат"/>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1678" y="1192645"/>
            <a:ext cx="3849755" cy="2553165"/>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501426" y="1499041"/>
            <a:ext cx="6096000" cy="2554545"/>
          </a:xfrm>
          <a:prstGeom prst="rect">
            <a:avLst/>
          </a:prstGeom>
        </p:spPr>
        <p:txBody>
          <a:bodyPr>
            <a:spAutoFit/>
          </a:bodyPr>
          <a:lstStyle/>
          <a:p>
            <a:pPr marL="457200" indent="-457200">
              <a:buAutoNum type="arabicPeriod"/>
            </a:pPr>
            <a:r>
              <a:rPr lang="uk-UA" sz="2000" b="1" dirty="0" smtClean="0"/>
              <a:t>Спільна робота </a:t>
            </a:r>
            <a:r>
              <a:rPr lang="uk-UA" sz="2000" dirty="0" smtClean="0"/>
              <a:t>формує уявлення працівників про організаційні цінності і способи виконання цих цінностей.</a:t>
            </a:r>
          </a:p>
          <a:p>
            <a:pPr marL="457200" indent="-457200">
              <a:buAutoNum type="arabicPeriod"/>
            </a:pPr>
            <a:endParaRPr lang="uk-UA" sz="2000" dirty="0" smtClean="0"/>
          </a:p>
          <a:p>
            <a:pPr marL="457200" indent="-457200">
              <a:buAutoNum type="arabicPeriod"/>
            </a:pPr>
            <a:r>
              <a:rPr lang="uk-UA" sz="2000" b="1" dirty="0" smtClean="0"/>
              <a:t>Спільність</a:t>
            </a:r>
            <a:r>
              <a:rPr lang="uk-UA" sz="2000" dirty="0" smtClean="0"/>
              <a:t>. Це означає, що не тільки всі знання, цінності, установки, звичаї, але і багато іншого використовується групою для задоволення глибинних потреб її членів.</a:t>
            </a:r>
            <a:endParaRPr lang="uk-UA" sz="2000" dirty="0"/>
          </a:p>
        </p:txBody>
      </p:sp>
    </p:spTree>
    <p:extLst>
      <p:ext uri="{BB962C8B-B14F-4D97-AF65-F5344CB8AC3E}">
        <p14:creationId xmlns:p14="http://schemas.microsoft.com/office/powerpoint/2010/main" val="239538972"/>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21483" y="3139629"/>
            <a:ext cx="10178322" cy="3593591"/>
          </a:xfrm>
        </p:spPr>
        <p:txBody>
          <a:bodyPr/>
          <a:lstStyle/>
          <a:p>
            <a:pPr marL="0" indent="0">
              <a:buNone/>
            </a:pPr>
            <a:r>
              <a:rPr lang="uk-UA" dirty="0" smtClean="0">
                <a:solidFill>
                  <a:schemeClr val="tx1"/>
                </a:solidFill>
              </a:rPr>
              <a:t>6. </a:t>
            </a:r>
            <a:r>
              <a:rPr lang="uk-UA" b="1" dirty="0" smtClean="0">
                <a:solidFill>
                  <a:schemeClr val="tx1"/>
                </a:solidFill>
              </a:rPr>
              <a:t>«Сила» впливу </a:t>
            </a:r>
            <a:r>
              <a:rPr lang="uk-UA" dirty="0" smtClean="0">
                <a:solidFill>
                  <a:schemeClr val="tx1"/>
                </a:solidFill>
              </a:rPr>
              <a:t>організаційної культури визначається:</a:t>
            </a:r>
          </a:p>
          <a:p>
            <a:pPr marL="0" indent="0">
              <a:buNone/>
            </a:pPr>
            <a:r>
              <a:rPr lang="uk-UA" dirty="0" smtClean="0">
                <a:solidFill>
                  <a:schemeClr val="tx1"/>
                </a:solidFill>
              </a:rPr>
              <a:t>	o однорідністю членів організації. Спільність віку, інтересів, поглядів і т. п .;</a:t>
            </a:r>
          </a:p>
          <a:p>
            <a:pPr marL="0" indent="0">
              <a:buNone/>
            </a:pPr>
            <a:r>
              <a:rPr lang="uk-UA" dirty="0" smtClean="0">
                <a:solidFill>
                  <a:schemeClr val="tx1"/>
                </a:solidFill>
              </a:rPr>
              <a:t>	o стабільністю і тривалістю спільного членства. Короткочасне членство в організації і постійна зміна її складу не сприяють освоєнню культурних особливостей;</a:t>
            </a:r>
          </a:p>
          <a:p>
            <a:pPr marL="0" indent="0">
              <a:buNone/>
            </a:pPr>
            <a:r>
              <a:rPr lang="uk-UA" dirty="0" smtClean="0">
                <a:solidFill>
                  <a:schemeClr val="tx1"/>
                </a:solidFill>
              </a:rPr>
              <a:t>	o характером спільного досвіду, інтенсивністю взаємодії. Якщо члени організації спільними зусиллями долали реальні труднощі, то сила впливу організаційної культури вище.</a:t>
            </a:r>
            <a:endParaRPr lang="uk-UA" dirty="0">
              <a:solidFill>
                <a:schemeClr val="tx1"/>
              </a:solidFill>
            </a:endParaRPr>
          </a:p>
        </p:txBody>
      </p:sp>
      <p:sp>
        <p:nvSpPr>
          <p:cNvPr id="4" name="Заголовок 1"/>
          <p:cNvSpPr>
            <a:spLocks noGrp="1"/>
          </p:cNvSpPr>
          <p:nvPr>
            <p:ph type="title"/>
          </p:nvPr>
        </p:nvSpPr>
        <p:spPr>
          <a:xfrm>
            <a:off x="1251678" y="382385"/>
            <a:ext cx="10178322" cy="647925"/>
          </a:xfrm>
        </p:spPr>
        <p:txBody>
          <a:bodyPr>
            <a:normAutofit/>
          </a:bodyPr>
          <a:lstStyle/>
          <a:p>
            <a:r>
              <a:rPr lang="uk-UA" sz="4000" dirty="0" smtClean="0"/>
              <a:t>Властивості культури організації</a:t>
            </a:r>
            <a:endParaRPr lang="ru-RU" sz="4000" dirty="0"/>
          </a:p>
        </p:txBody>
      </p:sp>
      <p:pic>
        <p:nvPicPr>
          <p:cNvPr id="6146" name="Picture 2" descr="Лаборатория HR технологий » Организационная культур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88206" y="1400175"/>
            <a:ext cx="2581275" cy="1771651"/>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21483" y="1700249"/>
            <a:ext cx="6096000" cy="769441"/>
          </a:xfrm>
          <a:prstGeom prst="rect">
            <a:avLst/>
          </a:prstGeom>
        </p:spPr>
        <p:txBody>
          <a:bodyPr>
            <a:spAutoFit/>
          </a:bodyPr>
          <a:lstStyle/>
          <a:p>
            <a:pPr>
              <a:lnSpc>
                <a:spcPct val="110000"/>
              </a:lnSpc>
            </a:pPr>
            <a:r>
              <a:rPr lang="uk-UA" sz="2000" dirty="0" smtClean="0"/>
              <a:t>5. </a:t>
            </a:r>
            <a:r>
              <a:rPr lang="uk-UA" sz="2000" b="1" dirty="0" smtClean="0"/>
              <a:t>Системність</a:t>
            </a:r>
            <a:r>
              <a:rPr lang="uk-UA" sz="2000" dirty="0" smtClean="0"/>
              <a:t>. Організаційна культура є складною системою, що об'єднує окремі елементи в єдине ці</a:t>
            </a:r>
            <a:r>
              <a:rPr lang="ru-RU" sz="2000" dirty="0" err="1" smtClean="0"/>
              <a:t>ле</a:t>
            </a:r>
            <a:r>
              <a:rPr lang="ru-RU" sz="2000" dirty="0"/>
              <a:t>.</a:t>
            </a:r>
          </a:p>
        </p:txBody>
      </p:sp>
    </p:spTree>
    <p:extLst>
      <p:ext uri="{BB962C8B-B14F-4D97-AF65-F5344CB8AC3E}">
        <p14:creationId xmlns:p14="http://schemas.microsoft.com/office/powerpoint/2010/main" val="1875199220"/>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09761" y="614205"/>
            <a:ext cx="8639297" cy="660804"/>
          </a:xfrm>
        </p:spPr>
        <p:txBody>
          <a:bodyPr>
            <a:normAutofit/>
          </a:bodyPr>
          <a:lstStyle/>
          <a:p>
            <a:r>
              <a:rPr lang="uk-UA" sz="4000" dirty="0" smtClean="0"/>
              <a:t>Функції організаційної культури</a:t>
            </a:r>
            <a:endParaRPr lang="ru-RU" sz="4000" dirty="0"/>
          </a:p>
        </p:txBody>
      </p:sp>
      <p:sp>
        <p:nvSpPr>
          <p:cNvPr id="3" name="Объект 2"/>
          <p:cNvSpPr>
            <a:spLocks noGrp="1"/>
          </p:cNvSpPr>
          <p:nvPr>
            <p:ph idx="1"/>
          </p:nvPr>
        </p:nvSpPr>
        <p:spPr>
          <a:xfrm>
            <a:off x="7405351" y="2933894"/>
            <a:ext cx="3043707" cy="2445285"/>
          </a:xfrm>
          <a:solidFill>
            <a:srgbClr val="FFC000"/>
          </a:solidFill>
        </p:spPr>
        <p:txBody>
          <a:bodyPr/>
          <a:lstStyle/>
          <a:p>
            <a:pPr marL="0" indent="0" algn="ctr">
              <a:buNone/>
            </a:pPr>
            <a:r>
              <a:rPr lang="uk-UA" i="1" dirty="0" smtClean="0">
                <a:solidFill>
                  <a:schemeClr val="tx1"/>
                </a:solidFill>
              </a:rPr>
              <a:t>зовнішньої адаптації</a:t>
            </a:r>
            <a:endParaRPr lang="uk-UA" dirty="0" smtClean="0">
              <a:solidFill>
                <a:schemeClr val="tx1"/>
              </a:solidFill>
            </a:endParaRPr>
          </a:p>
          <a:p>
            <a:pPr marL="0" indent="0" algn="ctr">
              <a:buNone/>
            </a:pPr>
            <a:r>
              <a:rPr lang="uk-UA" dirty="0" smtClean="0">
                <a:solidFill>
                  <a:schemeClr val="tx1"/>
                </a:solidFill>
              </a:rPr>
              <a:t> Допомагає організації адаптуватися до зовнішнього середовища.</a:t>
            </a:r>
          </a:p>
          <a:p>
            <a:endParaRPr lang="uk-UA" dirty="0"/>
          </a:p>
        </p:txBody>
      </p:sp>
      <p:sp>
        <p:nvSpPr>
          <p:cNvPr id="4" name="Прямоугольник 3"/>
          <p:cNvSpPr/>
          <p:nvPr/>
        </p:nvSpPr>
        <p:spPr>
          <a:xfrm>
            <a:off x="1747233" y="2933894"/>
            <a:ext cx="3043707" cy="2445285"/>
          </a:xfrm>
          <a:prstGeom prst="rect">
            <a:avLst/>
          </a:prstGeom>
          <a:solidFill>
            <a:srgbClr val="FFC000"/>
          </a:solidFill>
        </p:spPr>
        <p:txBody>
          <a:bodyPr wrap="square">
            <a:spAutoFit/>
          </a:bodyPr>
          <a:lstStyle/>
          <a:p>
            <a:pPr algn="ctr">
              <a:lnSpc>
                <a:spcPct val="110000"/>
              </a:lnSpc>
            </a:pPr>
            <a:r>
              <a:rPr lang="uk-UA" sz="2000" i="1" dirty="0" smtClean="0"/>
              <a:t>внутрішньої інтеграції</a:t>
            </a:r>
            <a:r>
              <a:rPr lang="uk-UA" sz="2000" dirty="0" smtClean="0"/>
              <a:t>: Здійснює внутрішню інтеграцію членів організації таким чином, що вони знають, як їм слід взаємодіяти один з одним</a:t>
            </a:r>
            <a:endParaRPr lang="uk-UA" sz="2000" dirty="0"/>
          </a:p>
        </p:txBody>
      </p:sp>
      <p:sp>
        <p:nvSpPr>
          <p:cNvPr id="5" name="Прямоугольник 4"/>
          <p:cNvSpPr/>
          <p:nvPr/>
        </p:nvSpPr>
        <p:spPr>
          <a:xfrm>
            <a:off x="3902195" y="1486086"/>
            <a:ext cx="4366324" cy="707886"/>
          </a:xfrm>
          <a:prstGeom prst="rect">
            <a:avLst/>
          </a:prstGeom>
          <a:solidFill>
            <a:srgbClr val="92D050"/>
          </a:solidFill>
        </p:spPr>
        <p:txBody>
          <a:bodyPr wrap="none">
            <a:spAutoFit/>
          </a:bodyPr>
          <a:lstStyle/>
          <a:p>
            <a:r>
              <a:rPr lang="ru-RU" sz="4000" dirty="0" err="1"/>
              <a:t>дві</a:t>
            </a:r>
            <a:r>
              <a:rPr lang="ru-RU" sz="4000" dirty="0"/>
              <a:t> </a:t>
            </a:r>
            <a:r>
              <a:rPr lang="ru-RU" sz="4000" dirty="0" err="1"/>
              <a:t>основні</a:t>
            </a:r>
            <a:r>
              <a:rPr lang="ru-RU" sz="4000" dirty="0"/>
              <a:t> </a:t>
            </a:r>
            <a:r>
              <a:rPr lang="ru-RU" sz="4000" dirty="0" err="1"/>
              <a:t>функції</a:t>
            </a:r>
            <a:endParaRPr lang="ru-RU" sz="4000" dirty="0"/>
          </a:p>
        </p:txBody>
      </p:sp>
      <p:sp>
        <p:nvSpPr>
          <p:cNvPr id="6" name="Стрелка вниз 5"/>
          <p:cNvSpPr/>
          <p:nvPr/>
        </p:nvSpPr>
        <p:spPr>
          <a:xfrm>
            <a:off x="4095482" y="2193972"/>
            <a:ext cx="528033" cy="7399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Стрелка вниз 6"/>
          <p:cNvSpPr/>
          <p:nvPr/>
        </p:nvSpPr>
        <p:spPr>
          <a:xfrm>
            <a:off x="7547303" y="2193972"/>
            <a:ext cx="528033" cy="7399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170" name="Picture 2" descr="организационная культура, коворкинг, бизнес"/>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0913" y="5025603"/>
            <a:ext cx="3296991" cy="1685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1416785"/>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699440"/>
          </a:xfrm>
        </p:spPr>
        <p:txBody>
          <a:bodyPr>
            <a:normAutofit/>
          </a:bodyPr>
          <a:lstStyle/>
          <a:p>
            <a:r>
              <a:rPr lang="uk-UA" sz="4000" dirty="0"/>
              <a:t>Функції організаційної культури</a:t>
            </a:r>
            <a:endParaRPr lang="ru-RU" sz="4000" dirty="0"/>
          </a:p>
        </p:txBody>
      </p:sp>
      <p:sp>
        <p:nvSpPr>
          <p:cNvPr id="3" name="Объект 2"/>
          <p:cNvSpPr>
            <a:spLocks noGrp="1"/>
          </p:cNvSpPr>
          <p:nvPr>
            <p:ph idx="1"/>
          </p:nvPr>
        </p:nvSpPr>
        <p:spPr>
          <a:xfrm>
            <a:off x="1251678" y="1307206"/>
            <a:ext cx="10178322" cy="5286777"/>
          </a:xfrm>
        </p:spPr>
        <p:txBody>
          <a:bodyPr>
            <a:normAutofit/>
          </a:bodyPr>
          <a:lstStyle/>
          <a:p>
            <a:pPr lvl="0"/>
            <a:r>
              <a:rPr lang="uk-UA" b="1" dirty="0" smtClean="0"/>
              <a:t>охоронна </a:t>
            </a:r>
            <a:r>
              <a:rPr lang="uk-UA" dirty="0" smtClean="0"/>
              <a:t>функція полягає в створенні бар'єру, що захищає організацію від небажаних зовнішніх впливів.</a:t>
            </a:r>
          </a:p>
          <a:p>
            <a:pPr lvl="0"/>
            <a:r>
              <a:rPr lang="uk-UA" b="1" dirty="0" smtClean="0"/>
              <a:t>інтегруюча </a:t>
            </a:r>
            <a:r>
              <a:rPr lang="uk-UA" dirty="0" smtClean="0"/>
              <a:t>функція - підсилює систему соціальної стабільності в організації. Організаційна культура - свого роду соціальний клей, який допомагає згуртовувати організацію, забезпечуючи властиві для неї стандарти поведінки;</a:t>
            </a:r>
          </a:p>
          <a:p>
            <a:pPr lvl="0"/>
            <a:r>
              <a:rPr lang="uk-UA" b="1" dirty="0"/>
              <a:t>р</a:t>
            </a:r>
            <a:r>
              <a:rPr lang="uk-UA" b="1" dirty="0" smtClean="0"/>
              <a:t>егулююча </a:t>
            </a:r>
            <a:r>
              <a:rPr lang="uk-UA" dirty="0" smtClean="0"/>
              <a:t>функція - є засобом, за допомогою якого формуються і контролюються форми поведінки і сприйняття, доцільні з точки зору даної організації</a:t>
            </a:r>
          </a:p>
          <a:p>
            <a:pPr lvl="0"/>
            <a:r>
              <a:rPr lang="uk-UA" b="1" dirty="0" smtClean="0"/>
              <a:t>адаптивна </a:t>
            </a:r>
            <a:r>
              <a:rPr lang="uk-UA" dirty="0" smtClean="0"/>
              <a:t>функція виражається в почутті спільності всіх членів організації</a:t>
            </a:r>
          </a:p>
          <a:p>
            <a:pPr lvl="0"/>
            <a:r>
              <a:rPr lang="uk-UA" b="1" dirty="0" smtClean="0"/>
              <a:t>орієнтуюча </a:t>
            </a:r>
            <a:r>
              <a:rPr lang="uk-UA" dirty="0" smtClean="0"/>
              <a:t>функція культури направляє діяльність організації та її учасників в необхідне русло.</a:t>
            </a:r>
          </a:p>
          <a:p>
            <a:pPr lvl="0"/>
            <a:r>
              <a:rPr lang="uk-UA" b="1" dirty="0" smtClean="0"/>
              <a:t>мотиваційна </a:t>
            </a:r>
            <a:r>
              <a:rPr lang="uk-UA" dirty="0" smtClean="0"/>
              <a:t>функція - підсилює </a:t>
            </a:r>
            <a:r>
              <a:rPr lang="uk-UA" dirty="0" err="1" smtClean="0"/>
              <a:t>залученість</a:t>
            </a:r>
            <a:r>
              <a:rPr lang="uk-UA" dirty="0" smtClean="0"/>
              <a:t> у справи організації і відданість їй;</a:t>
            </a:r>
          </a:p>
          <a:p>
            <a:pPr lvl="0"/>
            <a:r>
              <a:rPr lang="uk-UA" b="1" dirty="0" smtClean="0"/>
              <a:t>функція іміджу </a:t>
            </a:r>
            <a:r>
              <a:rPr lang="uk-UA" dirty="0" smtClean="0"/>
              <a:t>організації, формує певний імідж організації, який відрізняє її від будь-якої іншої.</a:t>
            </a:r>
          </a:p>
          <a:p>
            <a:endParaRPr lang="ru-RU" dirty="0"/>
          </a:p>
        </p:txBody>
      </p:sp>
    </p:spTree>
    <p:extLst>
      <p:ext uri="{BB962C8B-B14F-4D97-AF65-F5344CB8AC3E}">
        <p14:creationId xmlns:p14="http://schemas.microsoft.com/office/powerpoint/2010/main" val="1334072740"/>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4000" dirty="0" smtClean="0"/>
              <a:t>Види організаційної культури</a:t>
            </a:r>
            <a:endParaRPr lang="ru-RU" sz="4000" dirty="0"/>
          </a:p>
        </p:txBody>
      </p:sp>
      <p:sp>
        <p:nvSpPr>
          <p:cNvPr id="3" name="Объект 2"/>
          <p:cNvSpPr>
            <a:spLocks noGrp="1"/>
          </p:cNvSpPr>
          <p:nvPr>
            <p:ph idx="1"/>
          </p:nvPr>
        </p:nvSpPr>
        <p:spPr>
          <a:xfrm>
            <a:off x="1354709" y="1332964"/>
            <a:ext cx="10178322" cy="5299655"/>
          </a:xfrm>
        </p:spPr>
        <p:txBody>
          <a:bodyPr/>
          <a:lstStyle/>
          <a:p>
            <a:pPr lvl="0"/>
            <a:r>
              <a:rPr lang="uk-UA" b="1" dirty="0" smtClean="0"/>
              <a:t>Явна </a:t>
            </a:r>
            <a:r>
              <a:rPr lang="uk-UA" dirty="0" smtClean="0"/>
              <a:t>- зафіксована в документальній формі (правила, інструкції або норми);</a:t>
            </a:r>
          </a:p>
          <a:p>
            <a:pPr lvl="0"/>
            <a:r>
              <a:rPr lang="uk-UA" b="1" dirty="0" smtClean="0"/>
              <a:t>Неявна </a:t>
            </a:r>
            <a:r>
              <a:rPr lang="uk-UA" dirty="0" smtClean="0"/>
              <a:t>- відображена в свідомості людини, підтримується традиціями, вірою. </a:t>
            </a:r>
            <a:r>
              <a:rPr lang="uk-UA" dirty="0" err="1" smtClean="0"/>
              <a:t>Псевдоорганізаційна</a:t>
            </a:r>
            <a:r>
              <a:rPr lang="uk-UA" dirty="0" smtClean="0"/>
              <a:t> культура - культура мафіозних організацій, наркобізнесу, терористів.</a:t>
            </a:r>
          </a:p>
          <a:p>
            <a:pPr lvl="0"/>
            <a:endParaRPr lang="uk-UA" b="1" dirty="0" smtClean="0"/>
          </a:p>
          <a:p>
            <a:pPr lvl="0"/>
            <a:endParaRPr lang="uk-UA" b="1" dirty="0" smtClean="0"/>
          </a:p>
          <a:p>
            <a:pPr lvl="0"/>
            <a:endParaRPr lang="uk-UA" b="1" dirty="0" smtClean="0"/>
          </a:p>
          <a:p>
            <a:pPr lvl="0"/>
            <a:endParaRPr lang="uk-UA" b="1" dirty="0" smtClean="0"/>
          </a:p>
          <a:p>
            <a:pPr lvl="0"/>
            <a:endParaRPr lang="uk-UA" b="1" dirty="0" smtClean="0"/>
          </a:p>
          <a:p>
            <a:pPr lvl="0"/>
            <a:r>
              <a:rPr lang="uk-UA" b="1" dirty="0" err="1" smtClean="0"/>
              <a:t>Екстравертна</a:t>
            </a:r>
            <a:r>
              <a:rPr lang="uk-UA" b="1" dirty="0" smtClean="0"/>
              <a:t> </a:t>
            </a:r>
            <a:r>
              <a:rPr lang="uk-UA" dirty="0" smtClean="0"/>
              <a:t>- звернену до зовнішнього світу, коли місія знаходиться поза області самої організації;</a:t>
            </a:r>
          </a:p>
          <a:p>
            <a:pPr lvl="0"/>
            <a:r>
              <a:rPr lang="uk-UA" b="1" dirty="0" err="1" smtClean="0"/>
              <a:t>Інтравертна</a:t>
            </a:r>
            <a:r>
              <a:rPr lang="uk-UA" b="1" dirty="0" smtClean="0"/>
              <a:t> </a:t>
            </a:r>
            <a:r>
              <a:rPr lang="uk-UA" dirty="0" smtClean="0"/>
              <a:t>- звернена всередину організації.</a:t>
            </a:r>
          </a:p>
          <a:p>
            <a:endParaRPr lang="ru-RU" dirty="0"/>
          </a:p>
        </p:txBody>
      </p:sp>
      <p:pic>
        <p:nvPicPr>
          <p:cNvPr id="13314" name="Picture 2" descr="Organizational Culture Animated Word Cloud : стоковые видео (без  лицензионных платежей) 20703970 | Shuttersto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83631" y="3079661"/>
            <a:ext cx="3695209"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10363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711629"/>
          </a:xfrm>
        </p:spPr>
        <p:txBody>
          <a:bodyPr>
            <a:normAutofit/>
          </a:bodyPr>
          <a:lstStyle/>
          <a:p>
            <a:r>
              <a:rPr lang="uk-UA" sz="4000" dirty="0" smtClean="0"/>
              <a:t>Сталий розвиток на рівні підприємства</a:t>
            </a:r>
            <a:endParaRPr lang="ru-RU" sz="4000" dirty="0"/>
          </a:p>
        </p:txBody>
      </p:sp>
      <p:sp>
        <p:nvSpPr>
          <p:cNvPr id="3" name="Объект 2"/>
          <p:cNvSpPr>
            <a:spLocks noGrp="1"/>
          </p:cNvSpPr>
          <p:nvPr>
            <p:ph idx="1"/>
          </p:nvPr>
        </p:nvSpPr>
        <p:spPr>
          <a:xfrm>
            <a:off x="1414964" y="1306287"/>
            <a:ext cx="10178322" cy="5290456"/>
          </a:xfrm>
        </p:spPr>
        <p:txBody>
          <a:bodyPr>
            <a:noAutofit/>
          </a:bodyPr>
          <a:lstStyle/>
          <a:p>
            <a:r>
              <a:rPr lang="uk-UA" sz="2400" dirty="0">
                <a:solidFill>
                  <a:schemeClr val="tx1"/>
                </a:solidFill>
              </a:rPr>
              <a:t>Застосування концепції сталого розвитку на рівні промислового підприємства означає формування та впровадження стратегії діяльності, яка відображає потреби підприємства з одного боку, і орієнтована на збереження, підтримку та зміцнення людських і природних ресурсів, які будуть потрібні у майбутньому з іншого боку.</a:t>
            </a:r>
            <a:endParaRPr lang="ru-RU" sz="2400" dirty="0">
              <a:solidFill>
                <a:schemeClr val="tx1"/>
              </a:solidFill>
            </a:endParaRPr>
          </a:p>
          <a:p>
            <a:pPr marL="0" indent="0">
              <a:buNone/>
            </a:pPr>
            <a:endParaRPr lang="uk-UA" sz="2400" dirty="0" smtClean="0">
              <a:solidFill>
                <a:schemeClr val="tx1"/>
              </a:solidFill>
            </a:endParaRPr>
          </a:p>
          <a:p>
            <a:pPr marL="0" indent="0">
              <a:buNone/>
            </a:pPr>
            <a:r>
              <a:rPr lang="uk-UA" sz="2400" b="1" dirty="0" smtClean="0">
                <a:solidFill>
                  <a:schemeClr val="tx2">
                    <a:lumMod val="75000"/>
                    <a:lumOff val="25000"/>
                  </a:schemeClr>
                </a:solidFill>
              </a:rPr>
              <a:t>Основні </a:t>
            </a:r>
            <a:r>
              <a:rPr lang="uk-UA" sz="2400" b="1" dirty="0">
                <a:solidFill>
                  <a:schemeClr val="tx2">
                    <a:lumMod val="75000"/>
                    <a:lumOff val="25000"/>
                  </a:schemeClr>
                </a:solidFill>
              </a:rPr>
              <a:t>завдання сталого розвитку промислового </a:t>
            </a:r>
            <a:r>
              <a:rPr lang="uk-UA" sz="2400" b="1" dirty="0" smtClean="0">
                <a:solidFill>
                  <a:schemeClr val="tx2">
                    <a:lumMod val="75000"/>
                    <a:lumOff val="25000"/>
                  </a:schemeClr>
                </a:solidFill>
              </a:rPr>
              <a:t>підприємства:</a:t>
            </a:r>
            <a:endParaRPr lang="ru-RU" sz="2400" b="1" dirty="0">
              <a:solidFill>
                <a:schemeClr val="tx2">
                  <a:lumMod val="75000"/>
                  <a:lumOff val="25000"/>
                </a:schemeClr>
              </a:solidFill>
            </a:endParaRPr>
          </a:p>
          <a:p>
            <a:pPr lvl="0"/>
            <a:r>
              <a:rPr lang="uk-UA" sz="2400" dirty="0">
                <a:solidFill>
                  <a:schemeClr val="tx1"/>
                </a:solidFill>
              </a:rPr>
              <a:t>забезпечення належного рівня соціальної відповідальності промислових підприємств;</a:t>
            </a:r>
            <a:endParaRPr lang="ru-RU" sz="2400" dirty="0">
              <a:solidFill>
                <a:schemeClr val="tx1"/>
              </a:solidFill>
            </a:endParaRPr>
          </a:p>
          <a:p>
            <a:pPr lvl="0"/>
            <a:r>
              <a:rPr lang="uk-UA" sz="2400" dirty="0">
                <a:solidFill>
                  <a:schemeClr val="tx1"/>
                </a:solidFill>
              </a:rPr>
              <a:t>економне використання усіх видів ресурсів і турбота про їх збереження;</a:t>
            </a:r>
            <a:endParaRPr lang="ru-RU" sz="2400" dirty="0">
              <a:solidFill>
                <a:schemeClr val="tx1"/>
              </a:solidFill>
            </a:endParaRPr>
          </a:p>
          <a:p>
            <a:pPr lvl="0"/>
            <a:r>
              <a:rPr lang="uk-UA" sz="2400" dirty="0">
                <a:solidFill>
                  <a:schemeClr val="tx1"/>
                </a:solidFill>
              </a:rPr>
              <a:t>дбайливе ставлення до навколишнього середовища, підвищення рівня екологічної стійкості.</a:t>
            </a:r>
            <a:endParaRPr lang="ru-RU" sz="2400" dirty="0">
              <a:solidFill>
                <a:schemeClr val="tx1"/>
              </a:solidFill>
            </a:endParaRPr>
          </a:p>
          <a:p>
            <a:endParaRPr lang="ru-RU" sz="2400" dirty="0"/>
          </a:p>
        </p:txBody>
      </p:sp>
    </p:spTree>
    <p:extLst>
      <p:ext uri="{BB962C8B-B14F-4D97-AF65-F5344CB8AC3E}">
        <p14:creationId xmlns:p14="http://schemas.microsoft.com/office/powerpoint/2010/main" val="3066936628"/>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4000" dirty="0"/>
              <a:t>Види організаційної </a:t>
            </a:r>
            <a:r>
              <a:rPr lang="uk-UA" sz="4000" dirty="0" smtClean="0"/>
              <a:t>культури за </a:t>
            </a:r>
            <a:r>
              <a:rPr lang="uk-UA" sz="4000" dirty="0" err="1" smtClean="0"/>
              <a:t>У.оучі</a:t>
            </a:r>
            <a:endParaRPr lang="ru-RU" sz="4000" dirty="0"/>
          </a:p>
        </p:txBody>
      </p:sp>
      <p:sp>
        <p:nvSpPr>
          <p:cNvPr id="3" name="Объект 2"/>
          <p:cNvSpPr>
            <a:spLocks noGrp="1"/>
          </p:cNvSpPr>
          <p:nvPr>
            <p:ph idx="1"/>
          </p:nvPr>
        </p:nvSpPr>
        <p:spPr>
          <a:xfrm>
            <a:off x="1251678" y="1371601"/>
            <a:ext cx="10178322" cy="3593591"/>
          </a:xfrm>
        </p:spPr>
        <p:txBody>
          <a:bodyPr/>
          <a:lstStyle/>
          <a:p>
            <a:pPr lvl="0"/>
            <a:r>
              <a:rPr lang="uk-UA" b="1" dirty="0" smtClean="0"/>
              <a:t>бюрократична культура</a:t>
            </a:r>
            <a:r>
              <a:rPr lang="uk-UA" dirty="0" smtClean="0"/>
              <a:t>, заснована на пануванні регламентів, правил і процедур. Джерелом влади тут служить посаду членів організації.</a:t>
            </a:r>
          </a:p>
          <a:p>
            <a:pPr lvl="0"/>
            <a:r>
              <a:rPr lang="uk-UA" b="1" dirty="0" smtClean="0"/>
              <a:t>кланова культура</a:t>
            </a:r>
            <a:r>
              <a:rPr lang="uk-UA" dirty="0" smtClean="0"/>
              <a:t>, основу якої складають внутрішні цінності організації, що направляють діяльність останньої. Джерелом влади тут служить традиції.</a:t>
            </a:r>
          </a:p>
          <a:p>
            <a:pPr lvl="0"/>
            <a:r>
              <a:rPr lang="uk-UA" b="1" dirty="0" smtClean="0"/>
              <a:t>ринкова культура</a:t>
            </a:r>
            <a:r>
              <a:rPr lang="uk-UA" dirty="0" smtClean="0"/>
              <a:t>, яка характеризується пануванням вартісних відносин і орієнтацією на прибуток. Джерелом тут є власність на ресурси.</a:t>
            </a:r>
          </a:p>
          <a:p>
            <a:endParaRPr lang="ru-RU" dirty="0"/>
          </a:p>
        </p:txBody>
      </p:sp>
      <p:pic>
        <p:nvPicPr>
          <p:cNvPr id="14338" name="Picture 2" descr="Performance Magazine Is your organizational culture performance-orien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203" y="3955536"/>
            <a:ext cx="5773607" cy="2651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3634980"/>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1175959"/>
          </a:xfrm>
        </p:spPr>
        <p:txBody>
          <a:bodyPr>
            <a:normAutofit fontScale="90000"/>
          </a:bodyPr>
          <a:lstStyle/>
          <a:p>
            <a:r>
              <a:rPr lang="uk-UA" sz="4000" dirty="0"/>
              <a:t>Види організаційної </a:t>
            </a:r>
            <a:r>
              <a:rPr lang="uk-UA" sz="4000" dirty="0" smtClean="0"/>
              <a:t>культури за критерієм ставлення до життя та до жінок</a:t>
            </a:r>
            <a:endParaRPr lang="ru-RU" sz="4000" dirty="0"/>
          </a:p>
        </p:txBody>
      </p:sp>
      <p:sp>
        <p:nvSpPr>
          <p:cNvPr id="3" name="Объект 2"/>
          <p:cNvSpPr>
            <a:spLocks noGrp="1"/>
          </p:cNvSpPr>
          <p:nvPr>
            <p:ph idx="1"/>
          </p:nvPr>
        </p:nvSpPr>
        <p:spPr>
          <a:xfrm>
            <a:off x="1251678" y="1558344"/>
            <a:ext cx="10365066" cy="5396247"/>
          </a:xfrm>
        </p:spPr>
        <p:txBody>
          <a:bodyPr>
            <a:normAutofit fontScale="55000" lnSpcReduction="20000"/>
          </a:bodyPr>
          <a:lstStyle/>
          <a:p>
            <a:pPr lvl="0"/>
            <a:r>
              <a:rPr lang="uk-UA" sz="2900" b="1" dirty="0" smtClean="0"/>
              <a:t>Культура джентльменського клубу</a:t>
            </a:r>
            <a:r>
              <a:rPr lang="uk-UA" sz="2900" dirty="0" smtClean="0"/>
              <a:t>. Це культура гуманних, цивілізованих людей, в рамках якої чоловіки-менеджери, ґрунтуючись на патерналістських позиціях, м'яко утримують жінок на певних ролях, не дозволяючи їм підніматися вище. Жінки цінуються на тій роботі, яку виконують, але їм не дозволяють руйнувати бар'єри і займати керівні посади. Спроба жінок наполягати на своїх правах призводить до погіршення доброго ставлення до них.</a:t>
            </a:r>
          </a:p>
          <a:p>
            <a:pPr lvl="0"/>
            <a:r>
              <a:rPr lang="uk-UA" sz="2900" b="1" dirty="0" smtClean="0"/>
              <a:t>Культура казарми</a:t>
            </a:r>
            <a:r>
              <a:rPr lang="uk-UA" sz="2900" dirty="0" smtClean="0"/>
              <a:t>. Вона деспотична і властива бюрократичним організаціям з великою кількістю рівнів управління, де жінки займають нижчі щаблі. Така культура дозволяє ігнорувати їхні інтереси і ставиться до них грубо і зневажливо.</a:t>
            </a:r>
          </a:p>
          <a:p>
            <a:pPr lvl="0"/>
            <a:r>
              <a:rPr lang="uk-UA" sz="2900" b="1" dirty="0" smtClean="0"/>
              <a:t>Культура спортивної роздягальні</a:t>
            </a:r>
            <a:r>
              <a:rPr lang="uk-UA" sz="2900" dirty="0" smtClean="0"/>
              <a:t>. В такій культурі чоловіки будують </a:t>
            </a:r>
            <a:r>
              <a:rPr lang="uk-UA" sz="2900" dirty="0" err="1" smtClean="0"/>
              <a:t>міжособові</a:t>
            </a:r>
            <a:r>
              <a:rPr lang="uk-UA" sz="2900" dirty="0" smtClean="0"/>
              <a:t> стосунки на базі специфічних чоловічих інтересів, уявлень і демонструють до жінок відкриту зневага. Жінок, навіть високого рангу, чоловіки в своє коло спілкування не допускають.</a:t>
            </a:r>
          </a:p>
          <a:p>
            <a:pPr lvl="0"/>
            <a:r>
              <a:rPr lang="uk-UA" sz="2900" b="1" dirty="0" smtClean="0"/>
              <a:t>Культура заперечення відмінностей між статями</a:t>
            </a:r>
            <a:r>
              <a:rPr lang="uk-UA" sz="2900" dirty="0" smtClean="0"/>
              <a:t>. Ця культура відкидає дискримінацію, але водночас не бачить і реальних відмінностей між статями, ігнорує жіночу сутність, сімейні обов'язки жінок, а тому вимагає від них тих же успіхів, що і від чоловіків.</a:t>
            </a:r>
          </a:p>
          <a:p>
            <a:pPr lvl="0"/>
            <a:r>
              <a:rPr lang="uk-UA" sz="2900" b="1" dirty="0" smtClean="0"/>
              <a:t>Культура помилкового захисту жінок</a:t>
            </a:r>
            <a:r>
              <a:rPr lang="uk-UA" sz="2900" dirty="0" smtClean="0"/>
              <a:t>. В рамках цієї культури ідея рівності підміняється міфами про рівність. Тут має місце дискримінація в формі заступництва, коли жінок насильно залучають до активної роботи, виховують в них почуття впевненості, постійно нагадують їм, що вони - жертви, які потребують допомоги і підтримки.</a:t>
            </a:r>
          </a:p>
          <a:p>
            <a:pPr lvl="0"/>
            <a:r>
              <a:rPr lang="uk-UA" sz="2900" b="1" dirty="0" smtClean="0"/>
              <a:t>Культура тямущих </a:t>
            </a:r>
            <a:r>
              <a:rPr lang="uk-UA" sz="2900" b="1" dirty="0" err="1" smtClean="0"/>
              <a:t>мачо</a:t>
            </a:r>
            <a:r>
              <a:rPr lang="uk-UA" sz="2900" dirty="0" smtClean="0"/>
              <a:t>. Це культура на перше місце ставить розумних і енергійних людей, які вміють в умовах жіночої конкуренції забезпечувати високу ефективність роботи. Тих, які не справляються, карають і звільняють, причому іноді жінки бувають більш жорстокими і нещадними.</a:t>
            </a:r>
          </a:p>
          <a:p>
            <a:pPr marL="0" indent="0">
              <a:buNone/>
            </a:pPr>
            <a:endParaRPr lang="ru-RU" sz="2900" dirty="0"/>
          </a:p>
          <a:p>
            <a:endParaRPr lang="ru-RU" dirty="0"/>
          </a:p>
        </p:txBody>
      </p:sp>
    </p:spTree>
    <p:extLst>
      <p:ext uri="{BB962C8B-B14F-4D97-AF65-F5344CB8AC3E}">
        <p14:creationId xmlns:p14="http://schemas.microsoft.com/office/powerpoint/2010/main" val="3604595252"/>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1150201"/>
          </a:xfrm>
        </p:spPr>
        <p:txBody>
          <a:bodyPr>
            <a:normAutofit fontScale="90000"/>
          </a:bodyPr>
          <a:lstStyle/>
          <a:p>
            <a:r>
              <a:rPr lang="uk-UA" sz="4000" dirty="0"/>
              <a:t>Види організаційної </a:t>
            </a:r>
            <a:r>
              <a:rPr lang="uk-UA" sz="4000" dirty="0" smtClean="0"/>
              <a:t>культури </a:t>
            </a:r>
            <a:br>
              <a:rPr lang="uk-UA" sz="4000" dirty="0" smtClean="0"/>
            </a:br>
            <a:r>
              <a:rPr lang="uk-UA" sz="4000" dirty="0" smtClean="0"/>
              <a:t>за </a:t>
            </a:r>
            <a:r>
              <a:rPr lang="ru-RU" sz="4000" dirty="0" smtClean="0"/>
              <a:t>К</a:t>
            </a:r>
            <a:r>
              <a:rPr lang="ru-RU" sz="4000" dirty="0"/>
              <a:t>. Камероном і Р. </a:t>
            </a:r>
            <a:r>
              <a:rPr lang="ru-RU" sz="4000" dirty="0" err="1"/>
              <a:t>Квінном</a:t>
            </a:r>
            <a:endParaRPr lang="ru-RU" sz="4000" dirty="0"/>
          </a:p>
        </p:txBody>
      </p:sp>
      <p:sp>
        <p:nvSpPr>
          <p:cNvPr id="3" name="Объект 2"/>
          <p:cNvSpPr>
            <a:spLocks noGrp="1"/>
          </p:cNvSpPr>
          <p:nvPr>
            <p:ph idx="1"/>
          </p:nvPr>
        </p:nvSpPr>
        <p:spPr>
          <a:xfrm>
            <a:off x="1271695" y="1808030"/>
            <a:ext cx="10178322" cy="3593591"/>
          </a:xfrm>
        </p:spPr>
        <p:txBody>
          <a:bodyPr/>
          <a:lstStyle/>
          <a:p>
            <a:pPr marL="0" indent="0">
              <a:buNone/>
            </a:pPr>
            <a:r>
              <a:rPr lang="uk-UA" dirty="0" smtClean="0">
                <a:solidFill>
                  <a:schemeClr val="tx1"/>
                </a:solidFill>
              </a:rPr>
              <a:t>Типологія ґрунтується  на чотирьох групах критеріїв, які визначаю основні цінності організації:</a:t>
            </a:r>
          </a:p>
          <a:p>
            <a:pPr lvl="0"/>
            <a:r>
              <a:rPr lang="uk-UA" dirty="0" smtClean="0">
                <a:solidFill>
                  <a:schemeClr val="tx1"/>
                </a:solidFill>
              </a:rPr>
              <a:t>дискретність і гнучкість;</a:t>
            </a:r>
          </a:p>
          <a:p>
            <a:pPr lvl="0"/>
            <a:r>
              <a:rPr lang="uk-UA" dirty="0" smtClean="0">
                <a:solidFill>
                  <a:schemeClr val="tx1"/>
                </a:solidFill>
              </a:rPr>
              <a:t>контроль і стабільність;</a:t>
            </a:r>
          </a:p>
          <a:p>
            <a:pPr lvl="0"/>
            <a:r>
              <a:rPr lang="uk-UA" dirty="0" smtClean="0">
                <a:solidFill>
                  <a:schemeClr val="tx1"/>
                </a:solidFill>
              </a:rPr>
              <a:t>інтеграція і внутрішній фокус;</a:t>
            </a:r>
          </a:p>
          <a:p>
            <a:pPr lvl="0"/>
            <a:r>
              <a:rPr lang="uk-UA" dirty="0" smtClean="0">
                <a:solidFill>
                  <a:schemeClr val="tx1"/>
                </a:solidFill>
              </a:rPr>
              <a:t>диференціація і зовнішній фокус.</a:t>
            </a:r>
          </a:p>
          <a:p>
            <a:pPr marL="0" indent="0">
              <a:buNone/>
            </a:pPr>
            <a:endParaRPr lang="ru-RU" dirty="0"/>
          </a:p>
        </p:txBody>
      </p:sp>
      <p:sp>
        <p:nvSpPr>
          <p:cNvPr id="4" name="Rectangle 11"/>
          <p:cNvSpPr>
            <a:spLocks noChangeArrowheads="1"/>
          </p:cNvSpPr>
          <p:nvPr/>
        </p:nvSpPr>
        <p:spPr bwMode="auto">
          <a:xfrm>
            <a:off x="-386366" y="180304"/>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5" name="Rectangle 20"/>
          <p:cNvSpPr>
            <a:spLocks noChangeArrowheads="1"/>
          </p:cNvSpPr>
          <p:nvPr/>
        </p:nvSpPr>
        <p:spPr bwMode="auto">
          <a:xfrm>
            <a:off x="-386366" y="3020342"/>
            <a:ext cx="12192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pSp>
        <p:nvGrpSpPr>
          <p:cNvPr id="16" name="Полотно 3"/>
          <p:cNvGrpSpPr/>
          <p:nvPr/>
        </p:nvGrpSpPr>
        <p:grpSpPr>
          <a:xfrm>
            <a:off x="6340839" y="2859110"/>
            <a:ext cx="5314541" cy="3361386"/>
            <a:chOff x="0" y="0"/>
            <a:chExt cx="4088765" cy="2382520"/>
          </a:xfrm>
        </p:grpSpPr>
        <p:sp>
          <p:nvSpPr>
            <p:cNvPr id="17" name="Прямоугольник 16"/>
            <p:cNvSpPr/>
            <p:nvPr/>
          </p:nvSpPr>
          <p:spPr>
            <a:xfrm>
              <a:off x="0" y="0"/>
              <a:ext cx="4088765" cy="2382520"/>
            </a:xfrm>
            <a:prstGeom prst="rect">
              <a:avLst/>
            </a:prstGeom>
          </p:spPr>
        </p:sp>
        <p:sp>
          <p:nvSpPr>
            <p:cNvPr id="18" name="Надпись 4"/>
            <p:cNvSpPr txBox="1"/>
            <p:nvPr/>
          </p:nvSpPr>
          <p:spPr>
            <a:xfrm>
              <a:off x="509955" y="85678"/>
              <a:ext cx="2947001" cy="262647"/>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uk-UA" sz="1100">
                  <a:effectLst/>
                  <a:latin typeface="Calibri" panose="020F0502020204030204" pitchFamily="34" charset="0"/>
                  <a:ea typeface="Calibri" panose="020F0502020204030204" pitchFamily="34" charset="0"/>
                  <a:cs typeface="Times New Roman" panose="02020603050405020304" pitchFamily="18" charset="0"/>
                </a:rPr>
                <a:t>Гнучкість та дискретність</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9" name="Надпись 5"/>
            <p:cNvSpPr txBox="1"/>
            <p:nvPr/>
          </p:nvSpPr>
          <p:spPr>
            <a:xfrm>
              <a:off x="20017" y="386861"/>
              <a:ext cx="505838" cy="1628073"/>
            </a:xfrm>
            <a:prstGeom prst="rect">
              <a:avLst/>
            </a:prstGeom>
            <a:solidFill>
              <a:schemeClr val="lt1"/>
            </a:solidFill>
            <a:ln w="6350">
              <a:noFill/>
            </a:ln>
          </p:spPr>
          <p:txBody>
            <a:bodyPr rot="0" spcFirstLastPara="0" vert="vert270"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uk-UA" sz="1100" dirty="0">
                  <a:effectLst/>
                  <a:latin typeface="Calibri" panose="020F0502020204030204" pitchFamily="34" charset="0"/>
                  <a:ea typeface="Calibri" panose="020F0502020204030204" pitchFamily="34" charset="0"/>
                  <a:cs typeface="Times New Roman" panose="02020603050405020304" pitchFamily="18" charset="0"/>
                </a:rPr>
                <a:t>Внутрішній фокус та інтеграція</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0" name="Надпись 5"/>
            <p:cNvSpPr txBox="1"/>
            <p:nvPr/>
          </p:nvSpPr>
          <p:spPr>
            <a:xfrm>
              <a:off x="3454747" y="377602"/>
              <a:ext cx="502775" cy="1650557"/>
            </a:xfrm>
            <a:prstGeom prst="rect">
              <a:avLst/>
            </a:prstGeom>
            <a:solidFill>
              <a:schemeClr val="lt1"/>
            </a:solidFill>
            <a:ln w="6350">
              <a:noFill/>
            </a:ln>
          </p:spPr>
          <p:txBody>
            <a:bodyPr rot="0" spcFirstLastPara="0" vert="vert270" wrap="square" lIns="91440" tIns="45720" rIns="91440" bIns="45720" numCol="1" spcCol="0" rtlCol="0" fromWordArt="0" anchor="t" anchorCtr="0" forceAA="0" compatLnSpc="1">
              <a:prstTxWarp prst="textNoShape">
                <a:avLst/>
              </a:prstTxWarp>
              <a:noAutofit/>
            </a:bodyPr>
            <a:lstStyle/>
            <a:p>
              <a:pPr algn="ctr">
                <a:spcAft>
                  <a:spcPts val="1000"/>
                </a:spcAft>
              </a:pPr>
              <a:r>
                <a:rPr lang="uk-UA" sz="1100">
                  <a:effectLst/>
                  <a:latin typeface="Calibri" panose="020F0502020204030204" pitchFamily="34" charset="0"/>
                  <a:ea typeface="Calibri" panose="020F0502020204030204" pitchFamily="34" charset="0"/>
                </a:rPr>
                <a:t>Зовнішній фокус та диференціація</a:t>
              </a:r>
              <a:endParaRPr lang="ru-RU" sz="1200">
                <a:effectLst/>
                <a:latin typeface="Times New Roman" panose="02020603050405020304" pitchFamily="18" charset="0"/>
                <a:ea typeface="Times New Roman" panose="02020603050405020304" pitchFamily="18" charset="0"/>
              </a:endParaRPr>
            </a:p>
          </p:txBody>
        </p:sp>
        <p:sp>
          <p:nvSpPr>
            <p:cNvPr id="21" name="Надпись 7"/>
            <p:cNvSpPr txBox="1"/>
            <p:nvPr/>
          </p:nvSpPr>
          <p:spPr>
            <a:xfrm>
              <a:off x="525855" y="360111"/>
              <a:ext cx="1472888" cy="836578"/>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uk-UA" sz="1600">
                  <a:effectLst/>
                  <a:latin typeface="Calibri" panose="020F0502020204030204" pitchFamily="34" charset="0"/>
                  <a:ea typeface="Calibri" panose="020F0502020204030204" pitchFamily="34" charset="0"/>
                  <a:cs typeface="Times New Roman" panose="02020603050405020304" pitchFamily="18" charset="0"/>
                </a:rPr>
                <a:t>Кланова культура</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2" name="Надпись 7"/>
            <p:cNvSpPr txBox="1"/>
            <p:nvPr/>
          </p:nvSpPr>
          <p:spPr>
            <a:xfrm>
              <a:off x="1994731" y="360111"/>
              <a:ext cx="1449421" cy="836295"/>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uk-UA" sz="1600">
                  <a:effectLst/>
                  <a:latin typeface="Calibri" panose="020F0502020204030204" pitchFamily="34" charset="0"/>
                  <a:ea typeface="Calibri" panose="020F0502020204030204" pitchFamily="34" charset="0"/>
                </a:rPr>
                <a:t>Адхократична культура</a:t>
              </a:r>
              <a:endParaRPr lang="ru-RU" sz="1200">
                <a:effectLst/>
                <a:latin typeface="Times New Roman" panose="02020603050405020304" pitchFamily="18" charset="0"/>
                <a:ea typeface="Times New Roman" panose="02020603050405020304" pitchFamily="18" charset="0"/>
              </a:endParaRPr>
            </a:p>
          </p:txBody>
        </p:sp>
        <p:sp>
          <p:nvSpPr>
            <p:cNvPr id="23" name="Надпись 7"/>
            <p:cNvSpPr txBox="1"/>
            <p:nvPr/>
          </p:nvSpPr>
          <p:spPr>
            <a:xfrm>
              <a:off x="525855" y="1191864"/>
              <a:ext cx="1468876" cy="836295"/>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uk-UA" sz="1600">
                  <a:effectLst/>
                  <a:latin typeface="Calibri" panose="020F0502020204030204" pitchFamily="34" charset="0"/>
                  <a:ea typeface="Calibri" panose="020F0502020204030204" pitchFamily="34" charset="0"/>
                </a:rPr>
                <a:t>Бюрократична культура</a:t>
              </a:r>
              <a:endParaRPr lang="ru-RU" sz="1200">
                <a:effectLst/>
                <a:latin typeface="Times New Roman" panose="02020603050405020304" pitchFamily="18" charset="0"/>
                <a:ea typeface="Times New Roman" panose="02020603050405020304" pitchFamily="18" charset="0"/>
              </a:endParaRPr>
            </a:p>
          </p:txBody>
        </p:sp>
        <p:sp>
          <p:nvSpPr>
            <p:cNvPr id="24" name="Надпись 7"/>
            <p:cNvSpPr txBox="1"/>
            <p:nvPr/>
          </p:nvSpPr>
          <p:spPr>
            <a:xfrm>
              <a:off x="1994732" y="1196406"/>
              <a:ext cx="1449420" cy="836295"/>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uk-UA" sz="1600">
                  <a:effectLst/>
                  <a:latin typeface="Calibri" panose="020F0502020204030204" pitchFamily="34" charset="0"/>
                  <a:ea typeface="Calibri" panose="020F0502020204030204" pitchFamily="34" charset="0"/>
                </a:rPr>
                <a:t>Ринкова культура</a:t>
              </a:r>
              <a:endParaRPr lang="ru-RU" sz="1200">
                <a:effectLst/>
                <a:latin typeface="Times New Roman" panose="02020603050405020304" pitchFamily="18" charset="0"/>
                <a:ea typeface="Times New Roman" panose="02020603050405020304" pitchFamily="18" charset="0"/>
              </a:endParaRPr>
            </a:p>
          </p:txBody>
        </p:sp>
        <p:sp>
          <p:nvSpPr>
            <p:cNvPr id="25" name="Надпись 4"/>
            <p:cNvSpPr txBox="1"/>
            <p:nvPr/>
          </p:nvSpPr>
          <p:spPr>
            <a:xfrm>
              <a:off x="510556" y="2052762"/>
              <a:ext cx="2946400" cy="262255"/>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uk-UA" sz="1100" dirty="0">
                  <a:effectLst/>
                  <a:latin typeface="Calibri" panose="020F0502020204030204" pitchFamily="34" charset="0"/>
                  <a:ea typeface="Calibri" panose="020F0502020204030204" pitchFamily="34" charset="0"/>
                </a:rPr>
                <a:t>Стабільність і контроль</a:t>
              </a:r>
              <a:endParaRPr lang="ru-RU" sz="1200" dirty="0">
                <a:effectLst/>
                <a:latin typeface="Times New Roman" panose="02020603050405020304" pitchFamily="18" charset="0"/>
                <a:ea typeface="Times New Roman" panose="02020603050405020304" pitchFamily="18" charset="0"/>
              </a:endParaRPr>
            </a:p>
          </p:txBody>
        </p:sp>
      </p:grpSp>
      <p:pic>
        <p:nvPicPr>
          <p:cNvPr id="8214" name="Picture 22" descr="Своя колея, или Организационная культура школы | by Алина Ульянова |  Директория-онлайн | Mediu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4182" y="4422685"/>
            <a:ext cx="3160289" cy="2149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4228784"/>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48646" y="1719331"/>
            <a:ext cx="10674159" cy="4951925"/>
          </a:xfrm>
        </p:spPr>
        <p:txBody>
          <a:bodyPr>
            <a:normAutofit fontScale="77500" lnSpcReduction="20000"/>
          </a:bodyPr>
          <a:lstStyle/>
          <a:p>
            <a:r>
              <a:rPr lang="uk-UA" b="1" dirty="0" smtClean="0"/>
              <a:t>Кланова організаційна культура. </a:t>
            </a:r>
            <a:r>
              <a:rPr lang="uk-UA" dirty="0" smtClean="0"/>
              <a:t>Представляє собою дуже дружній колектив, де у його членів багато спільного. Підрозділи організації мають схожість з великими сім'ями. Керівники організації сприймаються її членами як вихователі. Організація нероздільна завдяки традиції і відданості, всередині надається велике значення моральному клімату і згуртованості колективу. Успіх в діяльності визначається як турбота про людей і добре почуття до споживачів. При даному типі організаційної культури заохочується бригадна робота, згода.</a:t>
            </a:r>
          </a:p>
          <a:p>
            <a:r>
              <a:rPr lang="uk-UA" b="1" dirty="0" err="1" smtClean="0"/>
              <a:t>Адхократична</a:t>
            </a:r>
            <a:r>
              <a:rPr lang="uk-UA" b="1" dirty="0" smtClean="0"/>
              <a:t> організаційна культура. </a:t>
            </a:r>
            <a:r>
              <a:rPr lang="uk-UA" dirty="0" smtClean="0"/>
              <a:t>Зорієнтована на активну підприємницьку і творчу роботу. Для досягнення загального успіху співробітники готові йти на ризик і особисті жертви. Керівників такої організації вважають новаторами і ризиковими людьми. Елементом організації є відданість новаторства і експериментування. Підкреслюється обов'язковість роботи на передніх </a:t>
            </a:r>
            <a:r>
              <a:rPr lang="uk-UA" dirty="0" err="1" smtClean="0"/>
              <a:t>рубежах</a:t>
            </a:r>
            <a:r>
              <a:rPr lang="uk-UA" dirty="0" smtClean="0"/>
              <a:t>. У довгостроковому періоді організація акцентується на придбання нових ресурсів і зростанні. Успіх - це виробництво унікальних продуктів або надання нових послуг. При цьому важливим є лідерство на ринку послуг або продукції. Організацією заохочується творчість, свобода і особиста ініціатива.</a:t>
            </a:r>
          </a:p>
          <a:p>
            <a:r>
              <a:rPr lang="uk-UA" b="1" dirty="0" smtClean="0"/>
              <a:t>Ієрархічна організаційна культура. </a:t>
            </a:r>
            <a:r>
              <a:rPr lang="uk-UA" dirty="0" smtClean="0"/>
              <a:t>Даний тип організаційної культури має місце в формалізованих і структурованих організаціях. Всією діяльністю працівників управляють процедури. Керівники - раціонально мислячі організатори та координатори. В організації цінується підтримка основного перебігу її діяльності. Об'єднуючим фактом в ній є офіційна політика і формальні правила.</a:t>
            </a:r>
          </a:p>
          <a:p>
            <a:r>
              <a:rPr lang="uk-UA" b="1" dirty="0" smtClean="0"/>
              <a:t>Ринкова організаційна культура. </a:t>
            </a:r>
            <a:r>
              <a:rPr lang="uk-UA" dirty="0" smtClean="0"/>
              <a:t>Даний тип є домінуючим в організаціях, які орієнтовані на досягнення результату. Головне завдання - виконання намічених цілей. Співробітники такої організації завжди цілеспрямовані і постійно змагаються між собою. Керівники - суворі конкуренти і тверді адміністратори. Вони завжди вимогливі і непохитні. Організація об'єднується метою завжди перемагати, для неї успіх і репутація - головні цінності.</a:t>
            </a:r>
          </a:p>
          <a:p>
            <a:endParaRPr lang="ru-RU" dirty="0"/>
          </a:p>
        </p:txBody>
      </p:sp>
      <p:sp>
        <p:nvSpPr>
          <p:cNvPr id="4" name="Заголовок 3"/>
          <p:cNvSpPr>
            <a:spLocks noGrp="1"/>
          </p:cNvSpPr>
          <p:nvPr>
            <p:ph type="title"/>
          </p:nvPr>
        </p:nvSpPr>
        <p:spPr>
          <a:xfrm>
            <a:off x="1251678" y="382385"/>
            <a:ext cx="10178322" cy="1240353"/>
          </a:xfrm>
        </p:spPr>
        <p:txBody>
          <a:bodyPr>
            <a:normAutofit/>
          </a:bodyPr>
          <a:lstStyle/>
          <a:p>
            <a:r>
              <a:rPr lang="uk-UA" sz="4000" dirty="0"/>
              <a:t>Види організаційної культури </a:t>
            </a:r>
            <a:br>
              <a:rPr lang="uk-UA" sz="4000" dirty="0"/>
            </a:br>
            <a:r>
              <a:rPr lang="uk-UA" sz="4000" dirty="0"/>
              <a:t>за </a:t>
            </a:r>
            <a:r>
              <a:rPr lang="ru-RU" sz="4000" dirty="0"/>
              <a:t>К. Камероном і Р. </a:t>
            </a:r>
            <a:r>
              <a:rPr lang="ru-RU" sz="4000" dirty="0" err="1"/>
              <a:t>Квінном</a:t>
            </a:r>
            <a:endParaRPr lang="ru-RU" sz="4000" dirty="0"/>
          </a:p>
        </p:txBody>
      </p:sp>
    </p:spTree>
    <p:extLst>
      <p:ext uri="{BB962C8B-B14F-4D97-AF65-F5344CB8AC3E}">
        <p14:creationId xmlns:p14="http://schemas.microsoft.com/office/powerpoint/2010/main" val="1365438715"/>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51678" y="1835241"/>
            <a:ext cx="10178322" cy="3870100"/>
          </a:xfrm>
        </p:spPr>
        <p:txBody>
          <a:bodyPr>
            <a:normAutofit/>
          </a:bodyPr>
          <a:lstStyle/>
          <a:p>
            <a:pPr marL="0" indent="0">
              <a:buNone/>
            </a:pPr>
            <a:r>
              <a:rPr lang="uk-UA" dirty="0" smtClean="0">
                <a:solidFill>
                  <a:schemeClr val="tx1"/>
                </a:solidFill>
              </a:rPr>
              <a:t>Значний внесок у вивчення організаційної культури зробив Герт </a:t>
            </a:r>
            <a:r>
              <a:rPr lang="uk-UA" dirty="0" err="1" smtClean="0">
                <a:solidFill>
                  <a:schemeClr val="tx1"/>
                </a:solidFill>
              </a:rPr>
              <a:t>Хофстед</a:t>
            </a:r>
            <a:r>
              <a:rPr lang="uk-UA" dirty="0" smtClean="0">
                <a:solidFill>
                  <a:schemeClr val="tx1"/>
                </a:solidFill>
              </a:rPr>
              <a:t>. Голландський дослідник вирішив вивчити, наскільки схожі або різні культури в різних країнах. </a:t>
            </a:r>
          </a:p>
          <a:p>
            <a:pPr marL="0" indent="0">
              <a:buNone/>
            </a:pPr>
            <a:r>
              <a:rPr lang="uk-UA" dirty="0" smtClean="0">
                <a:solidFill>
                  <a:schemeClr val="tx1"/>
                </a:solidFill>
              </a:rPr>
              <a:t>Він розробив методику дослідження і провів його в конторах IBM в 40 країнах. В цілому він отримав 116 тис. Анкет і проаналізував їх. </a:t>
            </a:r>
          </a:p>
          <a:p>
            <a:pPr marL="0" indent="0">
              <a:buNone/>
            </a:pPr>
            <a:r>
              <a:rPr lang="uk-UA" dirty="0" smtClean="0">
                <a:solidFill>
                  <a:schemeClr val="tx1"/>
                </a:solidFill>
              </a:rPr>
              <a:t>Початкові результати дослідження були зведені до чотирьох аспектів, що характеризує схожість і відмінність культур:</a:t>
            </a:r>
          </a:p>
          <a:p>
            <a:pPr lvl="1"/>
            <a:r>
              <a:rPr lang="uk-UA" b="1" dirty="0" smtClean="0">
                <a:solidFill>
                  <a:schemeClr val="tx1"/>
                </a:solidFill>
              </a:rPr>
              <a:t>прагнення уникати невизначеності;</a:t>
            </a:r>
          </a:p>
          <a:p>
            <a:pPr lvl="1"/>
            <a:r>
              <a:rPr lang="uk-UA" b="1" dirty="0" smtClean="0">
                <a:solidFill>
                  <a:schemeClr val="tx1"/>
                </a:solidFill>
              </a:rPr>
              <a:t>мужність - жіночність;</a:t>
            </a:r>
          </a:p>
          <a:p>
            <a:pPr lvl="1"/>
            <a:r>
              <a:rPr lang="uk-UA" b="1" dirty="0" smtClean="0">
                <a:solidFill>
                  <a:schemeClr val="tx1"/>
                </a:solidFill>
              </a:rPr>
              <a:t>індивідуалізм - колективізм;</a:t>
            </a:r>
          </a:p>
          <a:p>
            <a:pPr lvl="1"/>
            <a:r>
              <a:rPr lang="uk-UA" b="1" dirty="0" smtClean="0">
                <a:solidFill>
                  <a:schemeClr val="tx1"/>
                </a:solidFill>
              </a:rPr>
              <a:t>дистанція між людьми, що мають різний статус.</a:t>
            </a:r>
          </a:p>
          <a:p>
            <a:endParaRPr lang="ru-RU" dirty="0"/>
          </a:p>
        </p:txBody>
      </p:sp>
      <p:sp>
        <p:nvSpPr>
          <p:cNvPr id="4" name="Заголовок 1"/>
          <p:cNvSpPr>
            <a:spLocks noGrp="1"/>
          </p:cNvSpPr>
          <p:nvPr>
            <p:ph type="title"/>
          </p:nvPr>
        </p:nvSpPr>
        <p:spPr>
          <a:xfrm>
            <a:off x="1251678" y="382385"/>
            <a:ext cx="10178322" cy="1188838"/>
          </a:xfrm>
        </p:spPr>
        <p:txBody>
          <a:bodyPr>
            <a:normAutofit/>
          </a:bodyPr>
          <a:lstStyle/>
          <a:p>
            <a:r>
              <a:rPr lang="uk-UA" sz="4000" dirty="0" smtClean="0"/>
              <a:t>Організаційна культура: міжнародний вимір</a:t>
            </a:r>
            <a:endParaRPr lang="ru-RU" sz="4000" dirty="0"/>
          </a:p>
        </p:txBody>
      </p:sp>
      <p:sp>
        <p:nvSpPr>
          <p:cNvPr id="5" name="Прямоугольник 4"/>
          <p:cNvSpPr/>
          <p:nvPr/>
        </p:nvSpPr>
        <p:spPr>
          <a:xfrm>
            <a:off x="1998049" y="5936019"/>
            <a:ext cx="9212587" cy="369332"/>
          </a:xfrm>
          <a:prstGeom prst="rect">
            <a:avLst/>
          </a:prstGeom>
          <a:solidFill>
            <a:srgbClr val="FFC000"/>
          </a:solidFill>
        </p:spPr>
        <p:txBody>
          <a:bodyPr wrap="none">
            <a:spAutoFit/>
          </a:bodyPr>
          <a:lstStyle/>
          <a:p>
            <a:r>
              <a:rPr lang="ru-RU" dirty="0" err="1" smtClean="0"/>
              <a:t>Порівняння</a:t>
            </a:r>
            <a:r>
              <a:rPr lang="ru-RU" dirty="0" smtClean="0"/>
              <a:t> </a:t>
            </a:r>
            <a:r>
              <a:rPr lang="ru-RU" dirty="0" err="1" smtClean="0"/>
              <a:t>організаційних</a:t>
            </a:r>
            <a:r>
              <a:rPr lang="ru-RU" dirty="0" smtClean="0"/>
              <a:t> культур: https</a:t>
            </a:r>
            <a:r>
              <a:rPr lang="ru-RU" dirty="0"/>
              <a:t>://www.hofstede-insights.com/country-comparison/</a:t>
            </a:r>
          </a:p>
        </p:txBody>
      </p:sp>
    </p:spTree>
    <p:extLst>
      <p:ext uri="{BB962C8B-B14F-4D97-AF65-F5344CB8AC3E}">
        <p14:creationId xmlns:p14="http://schemas.microsoft.com/office/powerpoint/2010/main" val="578872713"/>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11200" y="349459"/>
            <a:ext cx="10178322" cy="1492132"/>
          </a:xfrm>
        </p:spPr>
        <p:txBody>
          <a:bodyPr>
            <a:normAutofit/>
          </a:bodyPr>
          <a:lstStyle/>
          <a:p>
            <a:r>
              <a:rPr lang="uk-UA" sz="3600" dirty="0" smtClean="0"/>
              <a:t>Дослідження організаційних культур за </a:t>
            </a:r>
            <a:r>
              <a:rPr lang="uk-UA" sz="3600" dirty="0" err="1" smtClean="0"/>
              <a:t>Хофстедом</a:t>
            </a:r>
            <a:endParaRPr lang="ru-RU" sz="3600" dirty="0"/>
          </a:p>
        </p:txBody>
      </p:sp>
      <p:pic>
        <p:nvPicPr>
          <p:cNvPr id="9218" name="Picture 2" descr="РУССКАЯ МЕНТАЛЬНОСТЬ В ОРГАНИЗАЦИОННОЙ КУЛЬТУРЕ: АЛГЕБРА И ГАРМОНИЯ»:  imhotype — LiveJournal"/>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34161" y="1629818"/>
            <a:ext cx="5466200" cy="4935502"/>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400361" y="1147054"/>
            <a:ext cx="5625921" cy="1107996"/>
          </a:xfrm>
          <a:prstGeom prst="rect">
            <a:avLst/>
          </a:prstGeom>
        </p:spPr>
        <p:txBody>
          <a:bodyPr wrap="square">
            <a:spAutoFit/>
          </a:bodyPr>
          <a:lstStyle/>
          <a:p>
            <a:pPr fontAlgn="base"/>
            <a:r>
              <a:rPr lang="uk-UA" sz="1100" b="1" dirty="0" smtClean="0">
                <a:solidFill>
                  <a:srgbClr val="333333"/>
                </a:solidFill>
              </a:rPr>
              <a:t>Індекс дистанції влади (PDI)</a:t>
            </a:r>
          </a:p>
          <a:p>
            <a:pPr fontAlgn="base"/>
            <a:r>
              <a:rPr lang="uk-UA" sz="1100" dirty="0" smtClean="0">
                <a:solidFill>
                  <a:srgbClr val="333333"/>
                </a:solidFill>
              </a:rPr>
              <a:t>Визначає сприйняття влади; для культур з великою дистанціювання від влади (арабські країни, Латинська Америка, Південно-Східна Азія, Росія) характерно сприйняття влади як найбільш важливої частини життя, схиляння перед начальством; для культур з малою дистанціювання від влади (Австрія, Данія, США, Німеччина) характерно побудова відносин на основі рівності, поваги до особистості.</a:t>
            </a:r>
            <a:endParaRPr lang="uk-UA" sz="1100" i="0" dirty="0">
              <a:solidFill>
                <a:srgbClr val="333333"/>
              </a:solidFill>
              <a:effectLst/>
            </a:endParaRPr>
          </a:p>
        </p:txBody>
      </p:sp>
      <p:sp>
        <p:nvSpPr>
          <p:cNvPr id="5" name="Прямоугольник 4"/>
          <p:cNvSpPr/>
          <p:nvPr/>
        </p:nvSpPr>
        <p:spPr>
          <a:xfrm>
            <a:off x="6400361" y="2358108"/>
            <a:ext cx="5470105" cy="1277273"/>
          </a:xfrm>
          <a:prstGeom prst="rect">
            <a:avLst/>
          </a:prstGeom>
        </p:spPr>
        <p:txBody>
          <a:bodyPr wrap="square">
            <a:spAutoFit/>
          </a:bodyPr>
          <a:lstStyle/>
          <a:p>
            <a:r>
              <a:rPr lang="uk-UA" sz="1100" b="1" dirty="0" smtClean="0"/>
              <a:t>Індивідуалізм (IDV)</a:t>
            </a:r>
          </a:p>
          <a:p>
            <a:r>
              <a:rPr lang="uk-UA" sz="1100" dirty="0" smtClean="0"/>
              <a:t>Як протилежність згуртованості (колективізму) індивідуалізм визначає тяжіння до особистісних цілей, усвідомлення себе як «я», захист приватних інтересів, зв'язку між окремими людьми, які не обтяженими сильними зобов'язаннями діяти спільно (США); для колективістської культури (Латинська Америка) притаманні групові цілі, усвідомлення себе як «ми», підтримка відносин, норм.</a:t>
            </a:r>
          </a:p>
          <a:p>
            <a:r>
              <a:rPr lang="uk-UA" sz="1100" dirty="0" smtClean="0"/>
              <a:t>Чим вище - тим більше значимість приватних інтересів.</a:t>
            </a:r>
            <a:endParaRPr lang="uk-UA" sz="1100" dirty="0"/>
          </a:p>
        </p:txBody>
      </p:sp>
      <p:sp>
        <p:nvSpPr>
          <p:cNvPr id="6" name="Прямоугольник 5"/>
          <p:cNvSpPr/>
          <p:nvPr/>
        </p:nvSpPr>
        <p:spPr>
          <a:xfrm>
            <a:off x="6453843" y="3738439"/>
            <a:ext cx="5477813" cy="1277273"/>
          </a:xfrm>
          <a:prstGeom prst="rect">
            <a:avLst/>
          </a:prstGeom>
        </p:spPr>
        <p:txBody>
          <a:bodyPr wrap="square">
            <a:spAutoFit/>
          </a:bodyPr>
          <a:lstStyle/>
          <a:p>
            <a:r>
              <a:rPr lang="uk-UA" sz="1100" b="1" dirty="0" smtClean="0"/>
              <a:t>Мужність (MAS)</a:t>
            </a:r>
          </a:p>
          <a:p>
            <a:r>
              <a:rPr lang="uk-UA" sz="1100" dirty="0" smtClean="0"/>
              <a:t>Мужність означає націленість на досягнення результату будь-якою ціною. Країни з великим значенням цього показника відносять до «чоловічого типу» (США, Японія, Італія, Австрія, Мексика, Філіппіни), для них характерні такі якості як суперництво, впевненість в собі, цілеспрямованість, перевага матеріальних цінностей. Країни з низьким значенням (Данія, Норвегія, Швеція) відносять до «жіночого типу». Для них характерні шанування взаємин, культурних цінностей, турбота про якість життя.</a:t>
            </a:r>
            <a:endParaRPr lang="uk-UA" sz="1100" dirty="0"/>
          </a:p>
        </p:txBody>
      </p:sp>
      <p:sp>
        <p:nvSpPr>
          <p:cNvPr id="7" name="Прямоугольник 6"/>
          <p:cNvSpPr/>
          <p:nvPr/>
        </p:nvSpPr>
        <p:spPr>
          <a:xfrm>
            <a:off x="6453843" y="5118770"/>
            <a:ext cx="5414660" cy="1446550"/>
          </a:xfrm>
          <a:prstGeom prst="rect">
            <a:avLst/>
          </a:prstGeom>
        </p:spPr>
        <p:txBody>
          <a:bodyPr wrap="square">
            <a:spAutoFit/>
          </a:bodyPr>
          <a:lstStyle/>
          <a:p>
            <a:r>
              <a:rPr lang="uk-UA" sz="1100" b="1" dirty="0" smtClean="0"/>
              <a:t>Уникнення невизначеності (UAI)</a:t>
            </a:r>
          </a:p>
          <a:p>
            <a:r>
              <a:rPr lang="uk-UA" sz="1100" dirty="0" smtClean="0"/>
              <a:t>Визначає ступінь сприйняття і реагування на незнайомі ситуації. Для країн з великим значенням </a:t>
            </a:r>
            <a:r>
              <a:rPr lang="uk-UA" sz="1100" dirty="0" err="1" smtClean="0"/>
              <a:t>типово</a:t>
            </a:r>
            <a:r>
              <a:rPr lang="uk-UA" sz="1100" dirty="0" smtClean="0"/>
              <a:t> недопущення невизначених, незрозумілих ситуацій, прагнення до встановлення чітких правил поведінки, довіра традиціям і засадам, схильність до </a:t>
            </a:r>
            <a:r>
              <a:rPr lang="uk-UA" sz="1100" dirty="0" err="1" smtClean="0"/>
              <a:t>внутрішньогрупової</a:t>
            </a:r>
            <a:r>
              <a:rPr lang="uk-UA" sz="1100" dirty="0" smtClean="0"/>
              <a:t> згоди, нетерпимість по відношенню до людей з іншою життєвою позицією, способом мислення. Для країн з низьким показником уникнення невизначеності характерно прояв особистої ініціативи, прийнятність ризику, спокійне прийняття розбіжностей, інших точок зору.</a:t>
            </a:r>
            <a:endParaRPr lang="uk-UA" sz="1100" dirty="0"/>
          </a:p>
        </p:txBody>
      </p:sp>
    </p:spTree>
    <p:extLst>
      <p:ext uri="{BB962C8B-B14F-4D97-AF65-F5344CB8AC3E}">
        <p14:creationId xmlns:p14="http://schemas.microsoft.com/office/powerpoint/2010/main" val="1050485946"/>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4000" b="1" dirty="0"/>
              <a:t>Управління організаційною культурою </a:t>
            </a:r>
            <a:endParaRPr lang="ru-RU" sz="4000" dirty="0"/>
          </a:p>
        </p:txBody>
      </p:sp>
      <p:sp>
        <p:nvSpPr>
          <p:cNvPr id="3" name="Объект 2"/>
          <p:cNvSpPr>
            <a:spLocks noGrp="1"/>
          </p:cNvSpPr>
          <p:nvPr>
            <p:ph idx="1"/>
          </p:nvPr>
        </p:nvSpPr>
        <p:spPr>
          <a:xfrm>
            <a:off x="1380465" y="1623687"/>
            <a:ext cx="2856683" cy="1015663"/>
          </a:xfrm>
          <a:solidFill>
            <a:srgbClr val="FFC000"/>
          </a:solidFill>
        </p:spPr>
        <p:txBody>
          <a:bodyPr>
            <a:normAutofit/>
          </a:bodyPr>
          <a:lstStyle/>
          <a:p>
            <a:pPr marL="0" indent="0" algn="ctr">
              <a:buNone/>
            </a:pPr>
            <a:endParaRPr lang="uk-UA" b="1" cap="all" dirty="0" smtClean="0">
              <a:solidFill>
                <a:schemeClr val="tx1"/>
              </a:solidFill>
            </a:endParaRPr>
          </a:p>
          <a:p>
            <a:pPr marL="0" indent="0" algn="ctr">
              <a:buNone/>
            </a:pPr>
            <a:r>
              <a:rPr lang="uk-UA" b="1" cap="all" dirty="0" smtClean="0">
                <a:solidFill>
                  <a:schemeClr val="tx1"/>
                </a:solidFill>
              </a:rPr>
              <a:t>формування</a:t>
            </a:r>
            <a:endParaRPr lang="ru-RU" b="1" cap="all" dirty="0">
              <a:solidFill>
                <a:schemeClr val="tx1"/>
              </a:solidFill>
            </a:endParaRPr>
          </a:p>
          <a:p>
            <a:pPr algn="ctr"/>
            <a:endParaRPr lang="ru-RU" dirty="0"/>
          </a:p>
        </p:txBody>
      </p:sp>
      <p:sp>
        <p:nvSpPr>
          <p:cNvPr id="4" name="Прямоугольник 3"/>
          <p:cNvSpPr/>
          <p:nvPr/>
        </p:nvSpPr>
        <p:spPr>
          <a:xfrm>
            <a:off x="4237148" y="2636447"/>
            <a:ext cx="3526928" cy="1015663"/>
          </a:xfrm>
          <a:prstGeom prst="rect">
            <a:avLst/>
          </a:prstGeom>
          <a:solidFill>
            <a:srgbClr val="92D050"/>
          </a:solidFill>
        </p:spPr>
        <p:txBody>
          <a:bodyPr wrap="none">
            <a:spAutoFit/>
          </a:bodyPr>
          <a:lstStyle/>
          <a:p>
            <a:endParaRPr lang="uk-UA" sz="2000" b="1" cap="all" dirty="0" smtClean="0"/>
          </a:p>
          <a:p>
            <a:r>
              <a:rPr lang="uk-UA" sz="2000" b="1" cap="all" dirty="0" smtClean="0"/>
              <a:t>зміцнення </a:t>
            </a:r>
            <a:r>
              <a:rPr lang="uk-UA" sz="2000" b="1" cap="all" dirty="0"/>
              <a:t>(збереження</a:t>
            </a:r>
            <a:r>
              <a:rPr lang="uk-UA" sz="2000" b="1" cap="all" dirty="0" smtClean="0"/>
              <a:t>)</a:t>
            </a:r>
          </a:p>
          <a:p>
            <a:endParaRPr lang="ru-RU" sz="2000" b="1" cap="all" dirty="0"/>
          </a:p>
        </p:txBody>
      </p:sp>
      <p:sp>
        <p:nvSpPr>
          <p:cNvPr id="5" name="Прямоугольник 4"/>
          <p:cNvSpPr/>
          <p:nvPr/>
        </p:nvSpPr>
        <p:spPr>
          <a:xfrm>
            <a:off x="7764076" y="1682340"/>
            <a:ext cx="3173362" cy="954107"/>
          </a:xfrm>
          <a:prstGeom prst="rect">
            <a:avLst/>
          </a:prstGeom>
          <a:solidFill>
            <a:srgbClr val="FFC000"/>
          </a:solidFill>
        </p:spPr>
        <p:txBody>
          <a:bodyPr wrap="square">
            <a:spAutoFit/>
          </a:bodyPr>
          <a:lstStyle/>
          <a:p>
            <a:endParaRPr lang="uk-UA" dirty="0" smtClean="0"/>
          </a:p>
          <a:p>
            <a:pPr algn="ctr"/>
            <a:r>
              <a:rPr lang="uk-UA" sz="2000" b="1" cap="all" dirty="0" smtClean="0"/>
              <a:t>Зміна</a:t>
            </a:r>
          </a:p>
          <a:p>
            <a:endParaRPr lang="ru-RU" dirty="0"/>
          </a:p>
        </p:txBody>
      </p:sp>
      <p:pic>
        <p:nvPicPr>
          <p:cNvPr id="10242" name="Picture 2" descr="Организационная культура: инструмент управления | by Алина Ульянова |  Директория-онлайн | Mediu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64076" y="3652110"/>
            <a:ext cx="3427665" cy="2164549"/>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Курсы &quot;Менеджер по управлению персоналом (HR-Менеджер)&quot;. Обучение с нуля"/>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3786" y="3652110"/>
            <a:ext cx="3173362" cy="2066110"/>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corpor-kultura-prom-predpriatiy – Статьи iTea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37148" y="4366440"/>
            <a:ext cx="3526928" cy="24741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7777296"/>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622167"/>
          </a:xfrm>
        </p:spPr>
        <p:txBody>
          <a:bodyPr>
            <a:normAutofit fontScale="90000"/>
          </a:bodyPr>
          <a:lstStyle/>
          <a:p>
            <a:r>
              <a:rPr lang="ru-RU" sz="4000" dirty="0" err="1" smtClean="0"/>
              <a:t>Підходи</a:t>
            </a:r>
            <a:r>
              <a:rPr lang="ru-RU" sz="4000" dirty="0" smtClean="0"/>
              <a:t> до </a:t>
            </a:r>
            <a:r>
              <a:rPr lang="ru-RU" sz="4000" dirty="0" err="1" smtClean="0"/>
              <a:t>Формування</a:t>
            </a:r>
            <a:r>
              <a:rPr lang="ru-RU" sz="4000" dirty="0" smtClean="0"/>
              <a:t> </a:t>
            </a:r>
            <a:r>
              <a:rPr lang="ru-RU" sz="4000" dirty="0" err="1"/>
              <a:t>організаційної</a:t>
            </a:r>
            <a:r>
              <a:rPr lang="ru-RU" sz="4000" dirty="0"/>
              <a:t> </a:t>
            </a:r>
            <a:r>
              <a:rPr lang="ru-RU" sz="4000" dirty="0" err="1"/>
              <a:t>культури</a:t>
            </a:r>
            <a:r>
              <a:rPr lang="ru-RU" sz="4000" dirty="0"/>
              <a:t> </a:t>
            </a:r>
          </a:p>
        </p:txBody>
      </p:sp>
      <p:sp>
        <p:nvSpPr>
          <p:cNvPr id="3" name="Объект 2"/>
          <p:cNvSpPr>
            <a:spLocks noGrp="1"/>
          </p:cNvSpPr>
          <p:nvPr>
            <p:ph idx="1"/>
          </p:nvPr>
        </p:nvSpPr>
        <p:spPr>
          <a:xfrm>
            <a:off x="1251678" y="1635617"/>
            <a:ext cx="10178322" cy="5022760"/>
          </a:xfrm>
        </p:spPr>
        <p:txBody>
          <a:bodyPr>
            <a:normAutofit fontScale="92500" lnSpcReduction="20000"/>
          </a:bodyPr>
          <a:lstStyle/>
          <a:p>
            <a:r>
              <a:rPr lang="uk-UA" b="1" dirty="0" smtClean="0">
                <a:solidFill>
                  <a:schemeClr val="tx1"/>
                </a:solidFill>
              </a:rPr>
              <a:t>внутрішній підхід </a:t>
            </a:r>
            <a:r>
              <a:rPr lang="uk-UA" dirty="0" smtClean="0">
                <a:solidFill>
                  <a:schemeClr val="tx1"/>
                </a:solidFill>
              </a:rPr>
              <a:t>передбачає вибір </a:t>
            </a:r>
            <a:r>
              <a:rPr lang="uk-UA" u="sng" dirty="0" smtClean="0">
                <a:solidFill>
                  <a:schemeClr val="tx1"/>
                </a:solidFill>
                <a:hlinkClick r:id="rId2" tooltip="Определение миссии и целей предприятия"/>
              </a:rPr>
              <a:t>місії</a:t>
            </a:r>
            <a:r>
              <a:rPr lang="uk-UA" dirty="0" smtClean="0">
                <a:solidFill>
                  <a:schemeClr val="tx1"/>
                </a:solidFill>
              </a:rPr>
              <a:t>, пов'язаної з виробництвом або обслуговуванням, визначення соціальної місії, принципів підбору персоналу, спрямованості внутрішньої культури організації на задоволення потреб її членів.</a:t>
            </a:r>
          </a:p>
          <a:p>
            <a:r>
              <a:rPr lang="uk-UA" b="1" dirty="0" smtClean="0">
                <a:solidFill>
                  <a:schemeClr val="tx1"/>
                </a:solidFill>
              </a:rPr>
              <a:t>когнітивний підхід </a:t>
            </a:r>
            <a:r>
              <a:rPr lang="uk-UA" dirty="0" smtClean="0">
                <a:solidFill>
                  <a:schemeClr val="tx1"/>
                </a:solidFill>
              </a:rPr>
              <a:t>(</a:t>
            </a:r>
            <a:r>
              <a:rPr lang="uk-UA" dirty="0">
                <a:solidFill>
                  <a:schemeClr val="tx1"/>
                </a:solidFill>
              </a:rPr>
              <a:t>з</a:t>
            </a:r>
            <a:r>
              <a:rPr lang="uk-UA" dirty="0" smtClean="0">
                <a:solidFill>
                  <a:schemeClr val="tx1"/>
                </a:solidFill>
              </a:rPr>
              <a:t>абезпечення знаннями) орієнтує на планування кар'єри і розвиток персоналу, включаючи самі нижні рівні ієрархії, на існування системи пропозицій щодо вдосконалення діяльності організації та кожного з її членів, стратегічна спрямованість, неформальні моделі </a:t>
            </a:r>
            <a:r>
              <a:rPr lang="uk-UA" u="sng" dirty="0" smtClean="0">
                <a:solidFill>
                  <a:schemeClr val="tx1"/>
                </a:solidFill>
                <a:hlinkClick r:id="rId3" tooltip="Основы лидерства"/>
              </a:rPr>
              <a:t>лідерства</a:t>
            </a:r>
            <a:r>
              <a:rPr lang="uk-UA" dirty="0" smtClean="0">
                <a:solidFill>
                  <a:schemeClr val="tx1"/>
                </a:solidFill>
              </a:rPr>
              <a:t>.</a:t>
            </a:r>
          </a:p>
          <a:p>
            <a:r>
              <a:rPr lang="uk-UA" b="1" dirty="0" smtClean="0">
                <a:solidFill>
                  <a:schemeClr val="tx1"/>
                </a:solidFill>
              </a:rPr>
              <a:t>символічний підхід </a:t>
            </a:r>
            <a:r>
              <a:rPr lang="uk-UA" dirty="0" smtClean="0">
                <a:solidFill>
                  <a:schemeClr val="tx1"/>
                </a:solidFill>
              </a:rPr>
              <a:t>передбачає наявність в організації особливої ​​мови, символічної діяльності (дій), спеціальних церемоній, фіксованої історії організації, легенд, символічних фігур (людей) і т. п.</a:t>
            </a:r>
          </a:p>
          <a:p>
            <a:r>
              <a:rPr lang="uk-UA" b="1" dirty="0" smtClean="0">
                <a:solidFill>
                  <a:schemeClr val="tx1"/>
                </a:solidFill>
              </a:rPr>
              <a:t>спонукальний підхід </a:t>
            </a:r>
            <a:r>
              <a:rPr lang="uk-UA" dirty="0" smtClean="0">
                <a:solidFill>
                  <a:schemeClr val="tx1"/>
                </a:solidFill>
              </a:rPr>
              <a:t>привертає особливу увагу організацій до системи </a:t>
            </a:r>
            <a:r>
              <a:rPr lang="uk-UA" u="sng" dirty="0" smtClean="0">
                <a:solidFill>
                  <a:schemeClr val="tx1"/>
                </a:solidFill>
                <a:hlinkClick r:id="rId4" tooltip="Понятие мотивации и ее необходимость в управлении"/>
              </a:rPr>
              <a:t>мотивування</a:t>
            </a:r>
            <a:r>
              <a:rPr lang="uk-UA" u="sng" dirty="0" smtClean="0">
                <a:solidFill>
                  <a:schemeClr val="tx1"/>
                </a:solidFill>
              </a:rPr>
              <a:t> </a:t>
            </a:r>
            <a:r>
              <a:rPr lang="uk-UA" dirty="0" smtClean="0">
                <a:solidFill>
                  <a:schemeClr val="tx1"/>
                </a:solidFill>
              </a:rPr>
              <a:t>працівників. У цьому випадку організація оплачує роботу своїх службовців так само або навіть вище, ніж в інших подібних компаніях. Винагорода за досягнуті результати виражається в формі надання можливості навчання, розвитку ділових і особистісних якостей персоналу. Кожен член організації може скористатися послугами консультантів і викладачів для вдосконалення власної діяльності. Розробляються спеціальні програми професійної та управлінської кар'єри в організації.</a:t>
            </a:r>
          </a:p>
          <a:p>
            <a:endParaRPr lang="ru-RU" dirty="0"/>
          </a:p>
        </p:txBody>
      </p:sp>
    </p:spTree>
    <p:extLst>
      <p:ext uri="{BB962C8B-B14F-4D97-AF65-F5344CB8AC3E}">
        <p14:creationId xmlns:p14="http://schemas.microsoft.com/office/powerpoint/2010/main" val="2833307121"/>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686561"/>
          </a:xfrm>
        </p:spPr>
        <p:txBody>
          <a:bodyPr>
            <a:normAutofit/>
          </a:bodyPr>
          <a:lstStyle/>
          <a:p>
            <a:r>
              <a:rPr lang="ru-RU" sz="4000" b="1" dirty="0" err="1"/>
              <a:t>Формування</a:t>
            </a:r>
            <a:r>
              <a:rPr lang="ru-RU" sz="4000" b="1" dirty="0"/>
              <a:t> </a:t>
            </a:r>
            <a:r>
              <a:rPr lang="ru-RU" sz="4000" b="1" dirty="0" err="1"/>
              <a:t>організаційної</a:t>
            </a:r>
            <a:r>
              <a:rPr lang="ru-RU" sz="4000" b="1" dirty="0"/>
              <a:t> </a:t>
            </a:r>
            <a:r>
              <a:rPr lang="ru-RU" sz="4000" b="1" dirty="0" err="1"/>
              <a:t>культури</a:t>
            </a:r>
            <a:r>
              <a:rPr lang="ru-RU" sz="4000" b="1" dirty="0"/>
              <a:t> </a:t>
            </a:r>
            <a:endParaRPr lang="ru-RU" sz="4000" dirty="0"/>
          </a:p>
        </p:txBody>
      </p:sp>
      <p:sp>
        <p:nvSpPr>
          <p:cNvPr id="3" name="Объект 2"/>
          <p:cNvSpPr>
            <a:spLocks noGrp="1"/>
          </p:cNvSpPr>
          <p:nvPr>
            <p:ph idx="1"/>
          </p:nvPr>
        </p:nvSpPr>
        <p:spPr>
          <a:xfrm>
            <a:off x="1251678" y="1068946"/>
            <a:ext cx="10178322" cy="3857222"/>
          </a:xfrm>
        </p:spPr>
        <p:txBody>
          <a:bodyPr>
            <a:normAutofit fontScale="92500" lnSpcReduction="20000"/>
          </a:bodyPr>
          <a:lstStyle/>
          <a:p>
            <a:pPr marL="0" indent="0">
              <a:buNone/>
            </a:pPr>
            <a:r>
              <a:rPr lang="uk-UA" sz="2200" dirty="0" smtClean="0">
                <a:solidFill>
                  <a:schemeClr val="tx1"/>
                </a:solidFill>
              </a:rPr>
              <a:t>Вимагає врахування поступовості, еволюційного характеру її розвитку і здійснюється за допомогою таких заходів:</a:t>
            </a:r>
          </a:p>
          <a:p>
            <a:pPr lvl="0"/>
            <a:r>
              <a:rPr lang="uk-UA" sz="2200" dirty="0" smtClean="0">
                <a:solidFill>
                  <a:schemeClr val="tx1"/>
                </a:solidFill>
              </a:rPr>
              <a:t>Здійснення так званого символічного керівництва, тобто створення символічних фігур і образів керівників, що втілюють кращі цінності і норми організації.</a:t>
            </a:r>
          </a:p>
          <a:p>
            <a:pPr lvl="0"/>
            <a:r>
              <a:rPr lang="uk-UA" sz="2200" dirty="0" smtClean="0">
                <a:solidFill>
                  <a:schemeClr val="tx1"/>
                </a:solidFill>
              </a:rPr>
              <a:t>Концентрація зусиль на формуванні найбільш істотних організаційних цінностей і норм.</a:t>
            </a:r>
          </a:p>
          <a:p>
            <a:pPr lvl="0"/>
            <a:r>
              <a:rPr lang="uk-UA" sz="2200" dirty="0" smtClean="0">
                <a:solidFill>
                  <a:schemeClr val="tx1"/>
                </a:solidFill>
              </a:rPr>
              <a:t>Створення і розширення в організації локальних «острівців», на які поширюються певні цінності.</a:t>
            </a:r>
          </a:p>
          <a:p>
            <a:pPr lvl="0"/>
            <a:r>
              <a:rPr lang="uk-UA" sz="2200" dirty="0" smtClean="0">
                <a:solidFill>
                  <a:schemeClr val="tx1"/>
                </a:solidFill>
              </a:rPr>
              <a:t>Зміна поведінки співробітників через переживання реальних успіхів організації.</a:t>
            </a:r>
          </a:p>
          <a:p>
            <a:pPr lvl="0"/>
            <a:r>
              <a:rPr lang="uk-UA" sz="2200" dirty="0" smtClean="0">
                <a:solidFill>
                  <a:schemeClr val="tx1"/>
                </a:solidFill>
              </a:rPr>
              <a:t>Створення знаків організаційної культури, що виражають цінності і норми.</a:t>
            </a:r>
          </a:p>
          <a:p>
            <a:pPr lvl="0"/>
            <a:r>
              <a:rPr lang="uk-UA" sz="2200" dirty="0" smtClean="0">
                <a:solidFill>
                  <a:schemeClr val="tx1"/>
                </a:solidFill>
              </a:rPr>
              <a:t>Комбінування директивних і опосередкованих способів формування організаційної культури.</a:t>
            </a:r>
          </a:p>
          <a:p>
            <a:endParaRPr lang="ru-RU" dirty="0"/>
          </a:p>
        </p:txBody>
      </p:sp>
      <p:pic>
        <p:nvPicPr>
          <p:cNvPr id="15362" name="Picture 2" descr="HRM - Organizational Culture - Tutorialspoi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2584" y="4558303"/>
            <a:ext cx="4939444" cy="22803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3613083"/>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0777" y="250464"/>
            <a:ext cx="7583229" cy="1060897"/>
          </a:xfrm>
        </p:spPr>
        <p:txBody>
          <a:bodyPr>
            <a:normAutofit fontScale="90000"/>
          </a:bodyPr>
          <a:lstStyle/>
          <a:p>
            <a:pPr algn="ctr"/>
            <a:r>
              <a:rPr lang="uk-UA" sz="4000" dirty="0" smtClean="0"/>
              <a:t>Вплив зовнішнього середовища на організаційну культуру</a:t>
            </a:r>
            <a:endParaRPr lang="ru-RU" sz="4000" dirty="0"/>
          </a:p>
        </p:txBody>
      </p:sp>
      <p:sp>
        <p:nvSpPr>
          <p:cNvPr id="3" name="Объект 2"/>
          <p:cNvSpPr>
            <a:spLocks noGrp="1"/>
          </p:cNvSpPr>
          <p:nvPr>
            <p:ph idx="1"/>
          </p:nvPr>
        </p:nvSpPr>
        <p:spPr>
          <a:xfrm>
            <a:off x="1902061" y="1563604"/>
            <a:ext cx="2753652" cy="450760"/>
          </a:xfrm>
          <a:solidFill>
            <a:srgbClr val="FF0000"/>
          </a:solidFill>
        </p:spPr>
        <p:txBody>
          <a:bodyPr/>
          <a:lstStyle/>
          <a:p>
            <a:pPr marL="0" indent="0" algn="ctr">
              <a:buNone/>
            </a:pPr>
            <a:r>
              <a:rPr lang="ru-RU" b="1" dirty="0" err="1" smtClean="0">
                <a:solidFill>
                  <a:schemeClr val="tx1"/>
                </a:solidFill>
              </a:rPr>
              <a:t>негативний</a:t>
            </a:r>
            <a:r>
              <a:rPr lang="ru-RU" b="1" dirty="0" smtClean="0">
                <a:solidFill>
                  <a:schemeClr val="tx1"/>
                </a:solidFill>
              </a:rPr>
              <a:t> </a:t>
            </a:r>
            <a:r>
              <a:rPr lang="ru-RU" b="1" dirty="0" err="1" smtClean="0">
                <a:solidFill>
                  <a:schemeClr val="tx1"/>
                </a:solidFill>
              </a:rPr>
              <a:t>вплив</a:t>
            </a:r>
            <a:endParaRPr lang="ru-RU" dirty="0">
              <a:solidFill>
                <a:schemeClr val="tx1"/>
              </a:solidFill>
            </a:endParaRPr>
          </a:p>
        </p:txBody>
      </p:sp>
      <p:sp>
        <p:nvSpPr>
          <p:cNvPr id="4" name="Прямоугольник 3"/>
          <p:cNvSpPr/>
          <p:nvPr/>
        </p:nvSpPr>
        <p:spPr>
          <a:xfrm>
            <a:off x="1251678" y="2266608"/>
            <a:ext cx="4054418" cy="3298660"/>
          </a:xfrm>
          <a:prstGeom prst="rect">
            <a:avLst/>
          </a:prstGeom>
        </p:spPr>
        <p:txBody>
          <a:bodyPr wrap="square">
            <a:spAutoFit/>
          </a:bodyPr>
          <a:lstStyle/>
          <a:p>
            <a:pPr marL="342900" lvl="0" indent="-342900" algn="just">
              <a:lnSpc>
                <a:spcPct val="115000"/>
              </a:lnSpc>
              <a:spcAft>
                <a:spcPts val="0"/>
              </a:spcAft>
              <a:buSzPts val="1000"/>
              <a:buFont typeface="Symbol" panose="05050102010706020507" pitchFamily="18" charset="2"/>
              <a:buChar char=""/>
              <a:tabLst>
                <a:tab pos="457200" algn="l"/>
              </a:tabLst>
            </a:pPr>
            <a:r>
              <a:rPr lang="uk-UA" sz="1400" dirty="0" smtClean="0">
                <a:solidFill>
                  <a:srgbClr val="000000"/>
                </a:solidFill>
                <a:ea typeface="Times New Roman" panose="02020603050405020304" pitchFamily="18" charset="0"/>
                <a:cs typeface="Times New Roman" panose="02020603050405020304" pitchFamily="18" charset="0"/>
              </a:rPr>
              <a:t>відсутність чіткої геополітичної доктрини у держави;</a:t>
            </a:r>
            <a:endParaRPr lang="uk-UA" sz="1400" dirty="0" smtClean="0">
              <a:ea typeface="Calibri" panose="020F0502020204030204" pitchFamily="34" charset="0"/>
              <a:cs typeface="Times New Roman" panose="02020603050405020304" pitchFamily="18" charset="0"/>
            </a:endParaRPr>
          </a:p>
          <a:p>
            <a:pPr marL="342900" lvl="0" indent="-342900" algn="just">
              <a:lnSpc>
                <a:spcPct val="115000"/>
              </a:lnSpc>
              <a:spcAft>
                <a:spcPts val="0"/>
              </a:spcAft>
              <a:buSzPts val="1000"/>
              <a:buFont typeface="Symbol" panose="05050102010706020507" pitchFamily="18" charset="2"/>
              <a:buChar char=""/>
              <a:tabLst>
                <a:tab pos="457200" algn="l"/>
              </a:tabLst>
            </a:pPr>
            <a:r>
              <a:rPr lang="uk-UA" sz="1400" dirty="0" smtClean="0">
                <a:solidFill>
                  <a:srgbClr val="000000"/>
                </a:solidFill>
                <a:ea typeface="Times New Roman" panose="02020603050405020304" pitchFamily="18" charset="0"/>
                <a:cs typeface="Times New Roman" panose="02020603050405020304" pitchFamily="18" charset="0"/>
              </a:rPr>
              <a:t>відсутність стабільності в соціально-економічній сфері;</a:t>
            </a:r>
            <a:endParaRPr lang="uk-UA" sz="1400" dirty="0" smtClean="0">
              <a:ea typeface="Calibri" panose="020F0502020204030204" pitchFamily="34" charset="0"/>
              <a:cs typeface="Times New Roman" panose="02020603050405020304" pitchFamily="18" charset="0"/>
            </a:endParaRPr>
          </a:p>
          <a:p>
            <a:pPr marL="342900" lvl="0" indent="-342900" algn="just">
              <a:lnSpc>
                <a:spcPct val="115000"/>
              </a:lnSpc>
              <a:spcAft>
                <a:spcPts val="0"/>
              </a:spcAft>
              <a:buSzPts val="1000"/>
              <a:buFont typeface="Symbol" panose="05050102010706020507" pitchFamily="18" charset="2"/>
              <a:buChar char=""/>
              <a:tabLst>
                <a:tab pos="457200" algn="l"/>
              </a:tabLst>
            </a:pPr>
            <a:r>
              <a:rPr lang="uk-UA" sz="1400" dirty="0" smtClean="0">
                <a:solidFill>
                  <a:srgbClr val="000000"/>
                </a:solidFill>
                <a:ea typeface="Times New Roman" panose="02020603050405020304" pitchFamily="18" charset="0"/>
                <a:cs typeface="Times New Roman" panose="02020603050405020304" pitchFamily="18" charset="0"/>
              </a:rPr>
              <a:t>процес криміналізації економічної та інших сфер суспільного життя;</a:t>
            </a:r>
            <a:endParaRPr lang="uk-UA" sz="1400" dirty="0" smtClean="0">
              <a:ea typeface="Calibri" panose="020F0502020204030204" pitchFamily="34" charset="0"/>
              <a:cs typeface="Times New Roman" panose="02020603050405020304" pitchFamily="18" charset="0"/>
            </a:endParaRPr>
          </a:p>
          <a:p>
            <a:pPr marL="342900" lvl="0" indent="-342900" algn="just">
              <a:lnSpc>
                <a:spcPct val="115000"/>
              </a:lnSpc>
              <a:spcAft>
                <a:spcPts val="0"/>
              </a:spcAft>
              <a:buSzPts val="1000"/>
              <a:buFont typeface="Symbol" panose="05050102010706020507" pitchFamily="18" charset="2"/>
              <a:buChar char=""/>
              <a:tabLst>
                <a:tab pos="457200" algn="l"/>
              </a:tabLst>
            </a:pPr>
            <a:r>
              <a:rPr lang="uk-UA" sz="1400" dirty="0" smtClean="0">
                <a:solidFill>
                  <a:srgbClr val="000000"/>
                </a:solidFill>
                <a:ea typeface="Times New Roman" panose="02020603050405020304" pitchFamily="18" charset="0"/>
                <a:cs typeface="Times New Roman" panose="02020603050405020304" pitchFamily="18" charset="0"/>
              </a:rPr>
              <a:t>відсутність верховенства права в силу недосконалості законодавчої бази, а також низьку правову культуру основних державних і громадських інститутів;</a:t>
            </a:r>
            <a:endParaRPr lang="uk-UA" sz="1400" dirty="0" smtClean="0">
              <a:ea typeface="Calibri" panose="020F0502020204030204" pitchFamily="34" charset="0"/>
              <a:cs typeface="Times New Roman" panose="02020603050405020304" pitchFamily="18" charset="0"/>
            </a:endParaRPr>
          </a:p>
          <a:p>
            <a:pPr marL="342900" lvl="0" indent="-342900" algn="just">
              <a:lnSpc>
                <a:spcPct val="115000"/>
              </a:lnSpc>
              <a:spcAft>
                <a:spcPts val="0"/>
              </a:spcAft>
              <a:buSzPts val="1000"/>
              <a:buFont typeface="Symbol" panose="05050102010706020507" pitchFamily="18" charset="2"/>
              <a:buChar char=""/>
              <a:tabLst>
                <a:tab pos="457200" algn="l"/>
              </a:tabLst>
            </a:pPr>
            <a:r>
              <a:rPr lang="uk-UA" sz="1400" dirty="0" smtClean="0">
                <a:solidFill>
                  <a:srgbClr val="000000"/>
                </a:solidFill>
                <a:ea typeface="Times New Roman" panose="02020603050405020304" pitchFamily="18" charset="0"/>
                <a:cs typeface="Times New Roman" panose="02020603050405020304" pitchFamily="18" charset="0"/>
              </a:rPr>
              <a:t>відсутність або слабкий розвиток основних інститутів, що забезпечують функціонування ринкової інфраструктури економіки.</a:t>
            </a:r>
            <a:endParaRPr lang="uk-UA" sz="1400" dirty="0">
              <a:effectLst/>
              <a:ea typeface="Calibri" panose="020F0502020204030204" pitchFamily="34" charset="0"/>
              <a:cs typeface="Times New Roman" panose="02020603050405020304" pitchFamily="18" charset="0"/>
            </a:endParaRPr>
          </a:p>
        </p:txBody>
      </p:sp>
      <p:sp>
        <p:nvSpPr>
          <p:cNvPr id="5" name="Прямоугольник 4"/>
          <p:cNvSpPr/>
          <p:nvPr/>
        </p:nvSpPr>
        <p:spPr>
          <a:xfrm>
            <a:off x="8031112" y="1563604"/>
            <a:ext cx="2645473" cy="400110"/>
          </a:xfrm>
          <a:prstGeom prst="rect">
            <a:avLst/>
          </a:prstGeom>
          <a:solidFill>
            <a:srgbClr val="92D050"/>
          </a:solidFill>
        </p:spPr>
        <p:txBody>
          <a:bodyPr wrap="square">
            <a:spAutoFit/>
          </a:bodyPr>
          <a:lstStyle/>
          <a:p>
            <a:pPr algn="ctr"/>
            <a:r>
              <a:rPr lang="ru-RU" sz="2000" b="1" dirty="0" err="1" smtClean="0">
                <a:solidFill>
                  <a:srgbClr val="000000"/>
                </a:solidFill>
                <a:ea typeface="Times New Roman" panose="02020603050405020304" pitchFamily="18" charset="0"/>
              </a:rPr>
              <a:t>позитивний</a:t>
            </a:r>
            <a:r>
              <a:rPr lang="ru-RU" sz="2000" b="1" dirty="0" smtClean="0">
                <a:solidFill>
                  <a:srgbClr val="000000"/>
                </a:solidFill>
                <a:ea typeface="Times New Roman" panose="02020603050405020304" pitchFamily="18" charset="0"/>
              </a:rPr>
              <a:t> </a:t>
            </a:r>
            <a:r>
              <a:rPr lang="ru-RU" sz="2000" b="1" dirty="0" err="1" smtClean="0">
                <a:solidFill>
                  <a:srgbClr val="000000"/>
                </a:solidFill>
                <a:ea typeface="Times New Roman" panose="02020603050405020304" pitchFamily="18" charset="0"/>
              </a:rPr>
              <a:t>вплив</a:t>
            </a:r>
            <a:r>
              <a:rPr lang="ru-RU" sz="2000" b="1" dirty="0" smtClean="0">
                <a:solidFill>
                  <a:srgbClr val="000000"/>
                </a:solidFill>
                <a:ea typeface="Times New Roman" panose="02020603050405020304" pitchFamily="18" charset="0"/>
              </a:rPr>
              <a:t> </a:t>
            </a:r>
            <a:endParaRPr lang="ru-RU" sz="2000" dirty="0"/>
          </a:p>
        </p:txBody>
      </p:sp>
      <p:sp>
        <p:nvSpPr>
          <p:cNvPr id="6" name="Прямоугольник 5"/>
          <p:cNvSpPr/>
          <p:nvPr/>
        </p:nvSpPr>
        <p:spPr>
          <a:xfrm>
            <a:off x="6499538" y="2196325"/>
            <a:ext cx="5039932" cy="3808735"/>
          </a:xfrm>
          <a:prstGeom prst="rect">
            <a:avLst/>
          </a:prstGeom>
        </p:spPr>
        <p:txBody>
          <a:bodyPr wrap="square">
            <a:spAutoFit/>
          </a:bodyPr>
          <a:lstStyle/>
          <a:p>
            <a:pPr marL="342900" lvl="0" indent="-342900" algn="just">
              <a:lnSpc>
                <a:spcPct val="115000"/>
              </a:lnSpc>
              <a:spcAft>
                <a:spcPts val="0"/>
              </a:spcAft>
              <a:buSzPts val="1000"/>
              <a:buFont typeface="Symbol" panose="05050102010706020507" pitchFamily="18" charset="2"/>
              <a:buChar char=""/>
              <a:tabLst>
                <a:tab pos="457200" algn="l"/>
              </a:tabLst>
            </a:pPr>
            <a:r>
              <a:rPr lang="uk-UA" sz="1400" dirty="0" smtClean="0">
                <a:solidFill>
                  <a:srgbClr val="000000"/>
                </a:solidFill>
                <a:ea typeface="Times New Roman" panose="02020603050405020304" pitchFamily="18" charset="0"/>
                <a:cs typeface="Times New Roman" panose="02020603050405020304" pitchFamily="18" charset="0"/>
              </a:rPr>
              <a:t>наявність достатньої кількості висококваліфікованої та  дешевої робочої сили;</a:t>
            </a:r>
            <a:endParaRPr lang="uk-UA" sz="1400" dirty="0" smtClean="0">
              <a:ea typeface="Calibri" panose="020F0502020204030204" pitchFamily="34" charset="0"/>
              <a:cs typeface="Times New Roman" panose="02020603050405020304" pitchFamily="18" charset="0"/>
            </a:endParaRPr>
          </a:p>
          <a:p>
            <a:pPr marL="342900" lvl="0" indent="-342900" algn="just">
              <a:lnSpc>
                <a:spcPct val="115000"/>
              </a:lnSpc>
              <a:spcAft>
                <a:spcPts val="0"/>
              </a:spcAft>
              <a:buSzPts val="1000"/>
              <a:buFont typeface="Symbol" panose="05050102010706020507" pitchFamily="18" charset="2"/>
              <a:buChar char=""/>
              <a:tabLst>
                <a:tab pos="457200" algn="l"/>
              </a:tabLst>
            </a:pPr>
            <a:r>
              <a:rPr lang="uk-UA" sz="1400" dirty="0" smtClean="0">
                <a:solidFill>
                  <a:srgbClr val="000000"/>
                </a:solidFill>
                <a:ea typeface="Times New Roman" panose="02020603050405020304" pitchFamily="18" charset="0"/>
                <a:cs typeface="Times New Roman" panose="02020603050405020304" pitchFamily="18" charset="0"/>
              </a:rPr>
              <a:t>суттєва кількість інтелектуальних розробок, які чекають свого впровадження в наукових і навчальних центрах;</a:t>
            </a:r>
            <a:endParaRPr lang="uk-UA" sz="1400" dirty="0" smtClean="0">
              <a:ea typeface="Calibri" panose="020F0502020204030204" pitchFamily="34" charset="0"/>
              <a:cs typeface="Times New Roman" panose="02020603050405020304" pitchFamily="18" charset="0"/>
            </a:endParaRPr>
          </a:p>
          <a:p>
            <a:pPr marL="342900" lvl="0" indent="-342900" algn="just">
              <a:lnSpc>
                <a:spcPct val="115000"/>
              </a:lnSpc>
              <a:spcAft>
                <a:spcPts val="0"/>
              </a:spcAft>
              <a:buSzPts val="1000"/>
              <a:buFont typeface="Symbol" panose="05050102010706020507" pitchFamily="18" charset="2"/>
              <a:buChar char=""/>
              <a:tabLst>
                <a:tab pos="457200" algn="l"/>
              </a:tabLst>
            </a:pPr>
            <a:r>
              <a:rPr lang="uk-UA" sz="1400" dirty="0" err="1" smtClean="0">
                <a:solidFill>
                  <a:srgbClr val="000000"/>
                </a:solidFill>
                <a:ea typeface="Times New Roman" panose="02020603050405020304" pitchFamily="18" charset="0"/>
                <a:cs typeface="Times New Roman" panose="02020603050405020304" pitchFamily="18" charset="0"/>
              </a:rPr>
              <a:t>нерозробленість</a:t>
            </a:r>
            <a:r>
              <a:rPr lang="uk-UA" sz="1400" dirty="0" smtClean="0">
                <a:solidFill>
                  <a:srgbClr val="000000"/>
                </a:solidFill>
                <a:ea typeface="Times New Roman" panose="02020603050405020304" pitchFamily="18" charset="0"/>
                <a:cs typeface="Times New Roman" panose="02020603050405020304" pitchFamily="18" charset="0"/>
              </a:rPr>
              <a:t> ринку інтелектуальних послуг, індустрії туризму та розваг, переробки відходів і корисних копалин,;</a:t>
            </a:r>
            <a:endParaRPr lang="uk-UA" sz="1400" dirty="0" smtClean="0">
              <a:ea typeface="Calibri" panose="020F0502020204030204" pitchFamily="34" charset="0"/>
              <a:cs typeface="Times New Roman" panose="02020603050405020304" pitchFamily="18" charset="0"/>
            </a:endParaRPr>
          </a:p>
          <a:p>
            <a:pPr marL="342900" lvl="0" indent="-342900" algn="just">
              <a:lnSpc>
                <a:spcPct val="115000"/>
              </a:lnSpc>
              <a:spcAft>
                <a:spcPts val="0"/>
              </a:spcAft>
              <a:buSzPts val="1000"/>
              <a:buFont typeface="Symbol" panose="05050102010706020507" pitchFamily="18" charset="2"/>
              <a:buChar char=""/>
              <a:tabLst>
                <a:tab pos="457200" algn="l"/>
              </a:tabLst>
            </a:pPr>
            <a:r>
              <a:rPr lang="uk-UA" sz="1400" dirty="0" smtClean="0">
                <a:solidFill>
                  <a:srgbClr val="000000"/>
                </a:solidFill>
                <a:ea typeface="Times New Roman" panose="02020603050405020304" pitchFamily="18" charset="0"/>
                <a:cs typeface="Times New Roman" panose="02020603050405020304" pitchFamily="18" charset="0"/>
              </a:rPr>
              <a:t>нерозвиненість всієї інфраструктури транзиту та послуг, що забезпечують його;</a:t>
            </a:r>
            <a:endParaRPr lang="uk-UA" sz="1400" dirty="0" smtClean="0">
              <a:ea typeface="Calibri" panose="020F0502020204030204" pitchFamily="34" charset="0"/>
              <a:cs typeface="Times New Roman" panose="02020603050405020304" pitchFamily="18" charset="0"/>
            </a:endParaRPr>
          </a:p>
          <a:p>
            <a:pPr marL="342900" lvl="0" indent="-342900" algn="just">
              <a:lnSpc>
                <a:spcPct val="115000"/>
              </a:lnSpc>
              <a:spcAft>
                <a:spcPts val="0"/>
              </a:spcAft>
              <a:buSzPts val="1000"/>
              <a:buFont typeface="Symbol" panose="05050102010706020507" pitchFamily="18" charset="2"/>
              <a:buChar char=""/>
              <a:tabLst>
                <a:tab pos="457200" algn="l"/>
              </a:tabLst>
            </a:pPr>
            <a:r>
              <a:rPr lang="uk-UA" sz="1400" dirty="0" smtClean="0">
                <a:solidFill>
                  <a:srgbClr val="000000"/>
                </a:solidFill>
                <a:ea typeface="Times New Roman" panose="02020603050405020304" pitchFamily="18" charset="0"/>
                <a:cs typeface="Times New Roman" panose="02020603050405020304" pitchFamily="18" charset="0"/>
              </a:rPr>
              <a:t>можливість почати бізнес у вільних економічних зонах </a:t>
            </a:r>
            <a:r>
              <a:rPr lang="uk-UA" sz="1400" dirty="0" err="1" smtClean="0">
                <a:solidFill>
                  <a:srgbClr val="000000"/>
                </a:solidFill>
                <a:ea typeface="Times New Roman" panose="02020603050405020304" pitchFamily="18" charset="0"/>
                <a:cs typeface="Times New Roman" panose="02020603050405020304" pitchFamily="18" charset="0"/>
              </a:rPr>
              <a:t>єврорегіону</a:t>
            </a:r>
            <a:r>
              <a:rPr lang="uk-UA" sz="1400" dirty="0" smtClean="0">
                <a:solidFill>
                  <a:srgbClr val="000000"/>
                </a:solidFill>
                <a:ea typeface="Times New Roman" panose="02020603050405020304" pitchFamily="18" charset="0"/>
                <a:cs typeface="Times New Roman" panose="02020603050405020304" pitchFamily="18" charset="0"/>
              </a:rPr>
              <a:t>, бізнес-інкубаторах і технопарках;</a:t>
            </a:r>
            <a:endParaRPr lang="uk-UA" sz="1400" dirty="0" smtClean="0">
              <a:ea typeface="Calibri" panose="020F0502020204030204" pitchFamily="34" charset="0"/>
              <a:cs typeface="Times New Roman" panose="02020603050405020304" pitchFamily="18" charset="0"/>
            </a:endParaRPr>
          </a:p>
          <a:p>
            <a:pPr marL="342900" lvl="0" indent="-342900" algn="just">
              <a:lnSpc>
                <a:spcPct val="115000"/>
              </a:lnSpc>
              <a:spcAft>
                <a:spcPts val="0"/>
              </a:spcAft>
              <a:buSzPts val="1000"/>
              <a:buFont typeface="Symbol" panose="05050102010706020507" pitchFamily="18" charset="2"/>
              <a:buChar char=""/>
              <a:tabLst>
                <a:tab pos="457200" algn="l"/>
              </a:tabLst>
            </a:pPr>
            <a:r>
              <a:rPr lang="uk-UA" sz="1400" dirty="0" smtClean="0">
                <a:solidFill>
                  <a:srgbClr val="000000"/>
                </a:solidFill>
                <a:ea typeface="Times New Roman" panose="02020603050405020304" pitchFamily="18" charset="0"/>
                <a:cs typeface="Times New Roman" panose="02020603050405020304" pitchFamily="18" charset="0"/>
              </a:rPr>
              <a:t>можливість реалізувати диверсифіковану діяльність фірми в соціально значущих сферах - екологічно чисті продукти харчування, товари і послуги;</a:t>
            </a:r>
            <a:endParaRPr lang="uk-UA" sz="1400" dirty="0" smtClean="0">
              <a:ea typeface="Calibri" panose="020F0502020204030204" pitchFamily="34" charset="0"/>
              <a:cs typeface="Times New Roman" panose="02020603050405020304" pitchFamily="18" charset="0"/>
            </a:endParaRPr>
          </a:p>
          <a:p>
            <a:pPr marL="342900" lvl="0" indent="-342900" algn="just">
              <a:lnSpc>
                <a:spcPct val="115000"/>
              </a:lnSpc>
              <a:spcAft>
                <a:spcPts val="0"/>
              </a:spcAft>
              <a:buSzPts val="1000"/>
              <a:buFont typeface="Symbol" panose="05050102010706020507" pitchFamily="18" charset="2"/>
              <a:buChar char=""/>
              <a:tabLst>
                <a:tab pos="457200" algn="l"/>
              </a:tabLst>
            </a:pPr>
            <a:r>
              <a:rPr lang="uk-UA" sz="1400" dirty="0" smtClean="0">
                <a:solidFill>
                  <a:srgbClr val="000000"/>
                </a:solidFill>
                <a:ea typeface="Times New Roman" panose="02020603050405020304" pitchFamily="18" charset="0"/>
                <a:cs typeface="Times New Roman" panose="02020603050405020304" pitchFamily="18" charset="0"/>
              </a:rPr>
              <a:t>наявність дешевої і досить якісної освіти в вузах.</a:t>
            </a:r>
            <a:endParaRPr lang="uk-UA" sz="1400" dirty="0">
              <a:effectLst/>
              <a:ea typeface="Calibri" panose="020F0502020204030204" pitchFamily="34" charset="0"/>
              <a:cs typeface="Times New Roman" panose="02020603050405020304" pitchFamily="18" charset="0"/>
            </a:endParaRPr>
          </a:p>
        </p:txBody>
      </p:sp>
      <p:sp>
        <p:nvSpPr>
          <p:cNvPr id="7" name="Объект 2"/>
          <p:cNvSpPr txBox="1">
            <a:spLocks/>
          </p:cNvSpPr>
          <p:nvPr/>
        </p:nvSpPr>
        <p:spPr>
          <a:xfrm>
            <a:off x="1902061" y="6238265"/>
            <a:ext cx="2753652" cy="450760"/>
          </a:xfrm>
          <a:prstGeom prst="rect">
            <a:avLst/>
          </a:prstGeom>
          <a:solidFill>
            <a:srgbClr val="FF0000"/>
          </a:solidFill>
        </p:spPr>
        <p:txBody>
          <a:bodyPr vert="horz" lIns="91440" tIns="45720" rIns="91440" bIns="45720" rtlCol="0">
            <a:normAutofit/>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marL="0" indent="0" algn="ctr">
              <a:buFont typeface="Arial" panose="020B0604020202020204" pitchFamily="34" charset="0"/>
              <a:buNone/>
            </a:pPr>
            <a:r>
              <a:rPr lang="ru-RU" b="1" dirty="0" err="1" smtClean="0">
                <a:solidFill>
                  <a:schemeClr val="tx1"/>
                </a:solidFill>
              </a:rPr>
              <a:t>загрози</a:t>
            </a:r>
            <a:endParaRPr lang="ru-RU" dirty="0">
              <a:solidFill>
                <a:schemeClr val="tx1"/>
              </a:solidFill>
            </a:endParaRPr>
          </a:p>
        </p:txBody>
      </p:sp>
      <p:sp>
        <p:nvSpPr>
          <p:cNvPr id="8" name="Прямоугольник 7"/>
          <p:cNvSpPr/>
          <p:nvPr/>
        </p:nvSpPr>
        <p:spPr>
          <a:xfrm>
            <a:off x="8031112" y="6289034"/>
            <a:ext cx="2645473" cy="400110"/>
          </a:xfrm>
          <a:prstGeom prst="rect">
            <a:avLst/>
          </a:prstGeom>
          <a:solidFill>
            <a:srgbClr val="92D050"/>
          </a:solidFill>
        </p:spPr>
        <p:txBody>
          <a:bodyPr wrap="square">
            <a:spAutoFit/>
          </a:bodyPr>
          <a:lstStyle/>
          <a:p>
            <a:pPr algn="ctr"/>
            <a:r>
              <a:rPr lang="ru-RU" sz="2000" b="1" dirty="0" err="1" smtClean="0">
                <a:solidFill>
                  <a:srgbClr val="000000"/>
                </a:solidFill>
                <a:ea typeface="Times New Roman" panose="02020603050405020304" pitchFamily="18" charset="0"/>
              </a:rPr>
              <a:t>можливості</a:t>
            </a:r>
            <a:endParaRPr lang="ru-RU" sz="2000" dirty="0"/>
          </a:p>
        </p:txBody>
      </p:sp>
    </p:spTree>
    <p:extLst>
      <p:ext uri="{BB962C8B-B14F-4D97-AF65-F5344CB8AC3E}">
        <p14:creationId xmlns:p14="http://schemas.microsoft.com/office/powerpoint/2010/main" val="30977768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1348444"/>
          </a:xfrm>
        </p:spPr>
        <p:txBody>
          <a:bodyPr>
            <a:normAutofit/>
          </a:bodyPr>
          <a:lstStyle/>
          <a:p>
            <a:r>
              <a:rPr lang="uk-UA" sz="4000" dirty="0" smtClean="0"/>
              <a:t>Обмеження і потенціал сталого розвитку</a:t>
            </a:r>
            <a:endParaRPr lang="ru-RU" sz="4000" dirty="0"/>
          </a:p>
        </p:txBody>
      </p:sp>
      <p:sp>
        <p:nvSpPr>
          <p:cNvPr id="3" name="Объект 2"/>
          <p:cNvSpPr>
            <a:spLocks noGrp="1"/>
          </p:cNvSpPr>
          <p:nvPr>
            <p:ph idx="1"/>
          </p:nvPr>
        </p:nvSpPr>
        <p:spPr>
          <a:xfrm>
            <a:off x="1251678" y="2144334"/>
            <a:ext cx="4801392" cy="4154984"/>
          </a:xfrm>
        </p:spPr>
        <p:txBody>
          <a:bodyPr>
            <a:normAutofit fontScale="70000" lnSpcReduction="20000"/>
          </a:bodyPr>
          <a:lstStyle/>
          <a:p>
            <a:pPr marL="0" indent="0">
              <a:buNone/>
            </a:pPr>
            <a:r>
              <a:rPr lang="uk-UA" sz="3100" b="1" dirty="0" smtClean="0">
                <a:solidFill>
                  <a:schemeClr val="tx1"/>
                </a:solidFill>
              </a:rPr>
              <a:t>Обмеження, </a:t>
            </a:r>
            <a:r>
              <a:rPr lang="uk-UA" sz="3100" b="1" dirty="0">
                <a:solidFill>
                  <a:schemeClr val="tx1"/>
                </a:solidFill>
              </a:rPr>
              <a:t>що ускладнюють формування стратегій сталого розвитку </a:t>
            </a:r>
            <a:r>
              <a:rPr lang="uk-UA" sz="3100" b="1" dirty="0" smtClean="0">
                <a:solidFill>
                  <a:schemeClr val="tx1"/>
                </a:solidFill>
              </a:rPr>
              <a:t>підприємств:</a:t>
            </a:r>
            <a:endParaRPr lang="ru-RU" sz="3100" b="1" dirty="0">
              <a:solidFill>
                <a:schemeClr val="tx1"/>
              </a:solidFill>
            </a:endParaRPr>
          </a:p>
          <a:p>
            <a:pPr lvl="0"/>
            <a:r>
              <a:rPr lang="uk-UA" sz="3100" dirty="0">
                <a:solidFill>
                  <a:schemeClr val="tx1"/>
                </a:solidFill>
              </a:rPr>
              <a:t>обмеженість фінансових ресурсів;</a:t>
            </a:r>
            <a:endParaRPr lang="ru-RU" sz="3100" dirty="0">
              <a:solidFill>
                <a:schemeClr val="tx1"/>
              </a:solidFill>
            </a:endParaRPr>
          </a:p>
          <a:p>
            <a:pPr lvl="0"/>
            <a:r>
              <a:rPr lang="uk-UA" sz="3100" dirty="0">
                <a:solidFill>
                  <a:schemeClr val="tx1"/>
                </a:solidFill>
              </a:rPr>
              <a:t>низький рівень інфраструктури;</a:t>
            </a:r>
            <a:endParaRPr lang="ru-RU" sz="3100" dirty="0">
              <a:solidFill>
                <a:schemeClr val="tx1"/>
              </a:solidFill>
            </a:endParaRPr>
          </a:p>
          <a:p>
            <a:pPr lvl="0"/>
            <a:r>
              <a:rPr lang="uk-UA" sz="3100" dirty="0">
                <a:solidFill>
                  <a:schemeClr val="tx1"/>
                </a:solidFill>
              </a:rPr>
              <a:t>політична нестабільність;</a:t>
            </a:r>
            <a:endParaRPr lang="ru-RU" sz="3100" dirty="0">
              <a:solidFill>
                <a:schemeClr val="tx1"/>
              </a:solidFill>
            </a:endParaRPr>
          </a:p>
          <a:p>
            <a:pPr lvl="0"/>
            <a:r>
              <a:rPr lang="uk-UA" sz="3100" dirty="0">
                <a:solidFill>
                  <a:schemeClr val="tx1"/>
                </a:solidFill>
              </a:rPr>
              <a:t>низький рівень ефективності правового та адміністративного регулювання;</a:t>
            </a:r>
            <a:endParaRPr lang="ru-RU" sz="3100" dirty="0">
              <a:solidFill>
                <a:schemeClr val="tx1"/>
              </a:solidFill>
            </a:endParaRPr>
          </a:p>
          <a:p>
            <a:pPr lvl="0"/>
            <a:r>
              <a:rPr lang="uk-UA" sz="3100" dirty="0">
                <a:solidFill>
                  <a:schemeClr val="tx1"/>
                </a:solidFill>
              </a:rPr>
              <a:t>нестача кваліфікованих кадрів.</a:t>
            </a:r>
            <a:endParaRPr lang="ru-RU" sz="3100" dirty="0">
              <a:solidFill>
                <a:schemeClr val="tx1"/>
              </a:solidFill>
            </a:endParaRPr>
          </a:p>
          <a:p>
            <a:endParaRPr lang="ru-RU" dirty="0"/>
          </a:p>
        </p:txBody>
      </p:sp>
      <p:sp>
        <p:nvSpPr>
          <p:cNvPr id="4" name="Прямоугольник 3"/>
          <p:cNvSpPr/>
          <p:nvPr/>
        </p:nvSpPr>
        <p:spPr>
          <a:xfrm>
            <a:off x="6340839" y="3071613"/>
            <a:ext cx="5301662" cy="3477875"/>
          </a:xfrm>
          <a:prstGeom prst="rect">
            <a:avLst/>
          </a:prstGeom>
        </p:spPr>
        <p:txBody>
          <a:bodyPr wrap="square">
            <a:spAutoFit/>
          </a:bodyPr>
          <a:lstStyle/>
          <a:p>
            <a:r>
              <a:rPr lang="uk-UA" sz="2200" b="1" dirty="0" smtClean="0"/>
              <a:t>Міжнародна організація праці виділяє три основні напрями реалізації програми сталого розвитку на підприємствах:</a:t>
            </a:r>
            <a:endParaRPr lang="ru-RU" sz="2200" b="1" dirty="0" smtClean="0"/>
          </a:p>
          <a:p>
            <a:pPr marL="342900" lvl="0" indent="-342900">
              <a:buFont typeface="Arial" panose="020B0604020202020204" pitchFamily="34" charset="0"/>
              <a:buChar char="•"/>
            </a:pPr>
            <a:r>
              <a:rPr lang="uk-UA" sz="2200" dirty="0" smtClean="0"/>
              <a:t>Створення сприятливих умов для стійких підприємств і вирішення проблеми зайнятості.</a:t>
            </a:r>
            <a:endParaRPr lang="ru-RU" sz="2200" dirty="0" smtClean="0"/>
          </a:p>
          <a:p>
            <a:pPr marL="342900" lvl="0" indent="-342900">
              <a:buFont typeface="Arial" panose="020B0604020202020204" pitchFamily="34" charset="0"/>
              <a:buChar char="•"/>
            </a:pPr>
            <a:r>
              <a:rPr lang="uk-UA" sz="2200" dirty="0" smtClean="0"/>
              <a:t>Сприяння розвитку підприємництва.</a:t>
            </a:r>
            <a:endParaRPr lang="ru-RU" sz="2200" dirty="0" smtClean="0"/>
          </a:p>
          <a:p>
            <a:pPr marL="342900" lvl="0" indent="-342900">
              <a:buFont typeface="Arial" panose="020B0604020202020204" pitchFamily="34" charset="0"/>
              <a:buChar char="•"/>
            </a:pPr>
            <a:r>
              <a:rPr lang="uk-UA" sz="2200" dirty="0" smtClean="0"/>
              <a:t>Підвищення рівня соціальної відповідальності бізнесу.</a:t>
            </a:r>
            <a:endParaRPr lang="ru-RU" sz="2200" dirty="0"/>
          </a:p>
        </p:txBody>
      </p:sp>
    </p:spTree>
    <p:extLst>
      <p:ext uri="{BB962C8B-B14F-4D97-AF65-F5344CB8AC3E}">
        <p14:creationId xmlns:p14="http://schemas.microsoft.com/office/powerpoint/2010/main" val="421545518"/>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err="1"/>
              <a:t>етапи</a:t>
            </a:r>
            <a:r>
              <a:rPr lang="ru-RU" sz="4000" dirty="0"/>
              <a:t> </a:t>
            </a:r>
            <a:r>
              <a:rPr lang="ru-RU" sz="4000" dirty="0" err="1" smtClean="0"/>
              <a:t>формування</a:t>
            </a:r>
            <a:r>
              <a:rPr lang="ru-RU" sz="4000" dirty="0" smtClean="0"/>
              <a:t> </a:t>
            </a:r>
            <a:r>
              <a:rPr lang="ru-RU" sz="4000" dirty="0" err="1"/>
              <a:t>організаційної</a:t>
            </a:r>
            <a:r>
              <a:rPr lang="ru-RU" sz="4000" dirty="0"/>
              <a:t> </a:t>
            </a:r>
            <a:r>
              <a:rPr lang="ru-RU" sz="4000" dirty="0" err="1"/>
              <a:t>культури</a:t>
            </a:r>
            <a:endParaRPr lang="ru-RU" sz="4000" dirty="0"/>
          </a:p>
        </p:txBody>
      </p:sp>
      <p:sp>
        <p:nvSpPr>
          <p:cNvPr id="3" name="Объект 2"/>
          <p:cNvSpPr>
            <a:spLocks noGrp="1"/>
          </p:cNvSpPr>
          <p:nvPr>
            <p:ph idx="1"/>
          </p:nvPr>
        </p:nvSpPr>
        <p:spPr>
          <a:xfrm>
            <a:off x="1251678" y="1874517"/>
            <a:ext cx="10178322" cy="1963387"/>
          </a:xfrm>
        </p:spPr>
        <p:txBody>
          <a:bodyPr/>
          <a:lstStyle/>
          <a:p>
            <a:pPr lvl="0"/>
            <a:r>
              <a:rPr lang="uk-UA" dirty="0">
                <a:solidFill>
                  <a:schemeClr val="tx1"/>
                </a:solidFill>
              </a:rPr>
              <a:t>визначення місії організації, стратегії, цілей та цінностей (пріоритетів, принципів, підходів, норм та бажаних зразків поведінки);</a:t>
            </a:r>
            <a:endParaRPr lang="ru-RU" dirty="0">
              <a:solidFill>
                <a:schemeClr val="tx1"/>
              </a:solidFill>
            </a:endParaRPr>
          </a:p>
          <a:p>
            <a:pPr lvl="0"/>
            <a:r>
              <a:rPr lang="uk-UA" dirty="0">
                <a:solidFill>
                  <a:schemeClr val="tx1"/>
                </a:solidFill>
              </a:rPr>
              <a:t>вивчення організаційної культури, що склалася та її відповідності існуючій стратегії;</a:t>
            </a:r>
            <a:endParaRPr lang="ru-RU" dirty="0">
              <a:solidFill>
                <a:schemeClr val="tx1"/>
              </a:solidFill>
            </a:endParaRPr>
          </a:p>
          <a:p>
            <a:pPr lvl="0"/>
            <a:r>
              <a:rPr lang="uk-UA" dirty="0">
                <a:solidFill>
                  <a:schemeClr val="tx1"/>
                </a:solidFill>
              </a:rPr>
              <a:t>розробка організаційних заходів, спрямованих на формування, розвиток або закріплення бажаних цінностей;</a:t>
            </a:r>
            <a:endParaRPr lang="ru-RU" dirty="0">
              <a:solidFill>
                <a:schemeClr val="tx1"/>
              </a:solidFill>
            </a:endParaRPr>
          </a:p>
          <a:p>
            <a:endParaRPr lang="ru-RU" dirty="0"/>
          </a:p>
        </p:txBody>
      </p:sp>
      <p:pic>
        <p:nvPicPr>
          <p:cNvPr id="16386" name="Picture 2" descr="New Proven Organizational Culture Change Strategi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84902" y="3648845"/>
            <a:ext cx="3825025" cy="3146393"/>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251678" y="3837904"/>
            <a:ext cx="6096000" cy="2106731"/>
          </a:xfrm>
          <a:prstGeom prst="rect">
            <a:avLst/>
          </a:prstGeom>
        </p:spPr>
        <p:txBody>
          <a:bodyPr>
            <a:spAutoFit/>
          </a:bodyPr>
          <a:lstStyle/>
          <a:p>
            <a:pPr marL="285750" lvl="0" indent="-285750">
              <a:lnSpc>
                <a:spcPct val="110000"/>
              </a:lnSpc>
              <a:buFont typeface="Arial" panose="020B0604020202020204" pitchFamily="34" charset="0"/>
              <a:buChar char="•"/>
            </a:pPr>
            <a:r>
              <a:rPr lang="uk-UA" sz="2000" dirty="0"/>
              <a:t>цілеспрямований вплив на організаційну культуру з метою уникнення негативних цінностей та розвитку настанов, що сприяють визначеній стратегії;</a:t>
            </a:r>
            <a:endParaRPr lang="ru-RU" sz="2000" dirty="0"/>
          </a:p>
          <a:p>
            <a:pPr marL="285750" lvl="0" indent="-285750">
              <a:lnSpc>
                <a:spcPct val="110000"/>
              </a:lnSpc>
              <a:buFont typeface="Arial" panose="020B0604020202020204" pitchFamily="34" charset="0"/>
              <a:buChar char="•"/>
            </a:pPr>
            <a:r>
              <a:rPr lang="uk-UA" sz="2000" dirty="0"/>
              <a:t>оцінювання успішності дії і визначення необхідних коректив.</a:t>
            </a:r>
            <a:endParaRPr lang="ru-RU" sz="2000" dirty="0"/>
          </a:p>
        </p:txBody>
      </p:sp>
    </p:spTree>
    <p:extLst>
      <p:ext uri="{BB962C8B-B14F-4D97-AF65-F5344CB8AC3E}">
        <p14:creationId xmlns:p14="http://schemas.microsoft.com/office/powerpoint/2010/main" val="651288915"/>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dirty="0" err="1"/>
              <a:t>Методи</a:t>
            </a:r>
            <a:r>
              <a:rPr lang="ru-RU" sz="4000" b="1" dirty="0"/>
              <a:t> </a:t>
            </a:r>
            <a:r>
              <a:rPr lang="ru-RU" sz="4000" b="1" dirty="0" err="1"/>
              <a:t>оцінки</a:t>
            </a:r>
            <a:r>
              <a:rPr lang="ru-RU" sz="4000" b="1" dirty="0"/>
              <a:t> і </a:t>
            </a:r>
            <a:r>
              <a:rPr lang="ru-RU" sz="4000" b="1" dirty="0" err="1"/>
              <a:t>аналізу</a:t>
            </a:r>
            <a:r>
              <a:rPr lang="ru-RU" sz="4000" b="1" dirty="0"/>
              <a:t> </a:t>
            </a:r>
            <a:r>
              <a:rPr lang="ru-RU" sz="4000" b="1" dirty="0" err="1"/>
              <a:t>організаційної</a:t>
            </a:r>
            <a:r>
              <a:rPr lang="ru-RU" sz="4000" b="1" dirty="0"/>
              <a:t> </a:t>
            </a:r>
            <a:r>
              <a:rPr lang="ru-RU" sz="4000" b="1" dirty="0" err="1" smtClean="0"/>
              <a:t>культури</a:t>
            </a:r>
            <a:endParaRPr lang="ru-RU" sz="4000" dirty="0"/>
          </a:p>
        </p:txBody>
      </p:sp>
      <p:sp>
        <p:nvSpPr>
          <p:cNvPr id="3" name="Объект 2"/>
          <p:cNvSpPr>
            <a:spLocks noGrp="1"/>
          </p:cNvSpPr>
          <p:nvPr>
            <p:ph idx="1"/>
          </p:nvPr>
        </p:nvSpPr>
        <p:spPr>
          <a:xfrm>
            <a:off x="2088804" y="1874517"/>
            <a:ext cx="8755207" cy="4636393"/>
          </a:xfrm>
        </p:spPr>
        <p:txBody>
          <a:bodyPr>
            <a:normAutofit fontScale="92500" lnSpcReduction="10000"/>
          </a:bodyPr>
          <a:lstStyle/>
          <a:p>
            <a:pPr lvl="0"/>
            <a:r>
              <a:rPr lang="uk-UA" dirty="0">
                <a:solidFill>
                  <a:schemeClr val="tx1"/>
                </a:solidFill>
              </a:rPr>
              <a:t>інтерв’ювання;</a:t>
            </a:r>
            <a:endParaRPr lang="ru-RU" dirty="0">
              <a:solidFill>
                <a:schemeClr val="tx1"/>
              </a:solidFill>
            </a:endParaRPr>
          </a:p>
          <a:p>
            <a:pPr lvl="0"/>
            <a:r>
              <a:rPr lang="uk-UA" dirty="0">
                <a:solidFill>
                  <a:schemeClr val="tx1"/>
                </a:solidFill>
              </a:rPr>
              <a:t>анкетування;</a:t>
            </a:r>
            <a:endParaRPr lang="ru-RU" dirty="0">
              <a:solidFill>
                <a:schemeClr val="tx1"/>
              </a:solidFill>
            </a:endParaRPr>
          </a:p>
          <a:p>
            <a:pPr lvl="0"/>
            <a:r>
              <a:rPr lang="uk-UA" dirty="0">
                <a:solidFill>
                  <a:schemeClr val="tx1"/>
                </a:solidFill>
              </a:rPr>
              <a:t>аналіз документації та процесів;</a:t>
            </a:r>
            <a:endParaRPr lang="ru-RU" dirty="0">
              <a:solidFill>
                <a:schemeClr val="tx1"/>
              </a:solidFill>
            </a:endParaRPr>
          </a:p>
          <a:p>
            <a:pPr lvl="0"/>
            <a:r>
              <a:rPr lang="uk-UA" dirty="0">
                <a:solidFill>
                  <a:schemeClr val="tx1"/>
                </a:solidFill>
              </a:rPr>
              <a:t>аналітичні сесії;</a:t>
            </a:r>
            <a:endParaRPr lang="ru-RU" dirty="0">
              <a:solidFill>
                <a:schemeClr val="tx1"/>
              </a:solidFill>
            </a:endParaRPr>
          </a:p>
          <a:p>
            <a:pPr lvl="0"/>
            <a:r>
              <a:rPr lang="uk-UA" dirty="0">
                <a:solidFill>
                  <a:schemeClr val="tx1"/>
                </a:solidFill>
              </a:rPr>
              <a:t>фокус-групи;</a:t>
            </a:r>
            <a:endParaRPr lang="ru-RU" dirty="0">
              <a:solidFill>
                <a:schemeClr val="tx1"/>
              </a:solidFill>
            </a:endParaRPr>
          </a:p>
          <a:p>
            <a:pPr lvl="0"/>
            <a:r>
              <a:rPr lang="uk-UA" dirty="0">
                <a:solidFill>
                  <a:schemeClr val="tx1"/>
                </a:solidFill>
              </a:rPr>
              <a:t>спостерігання за організаційним процесом;</a:t>
            </a:r>
            <a:endParaRPr lang="ru-RU" dirty="0">
              <a:solidFill>
                <a:schemeClr val="tx1"/>
              </a:solidFill>
            </a:endParaRPr>
          </a:p>
          <a:p>
            <a:pPr lvl="0"/>
            <a:r>
              <a:rPr lang="uk-UA" dirty="0">
                <a:solidFill>
                  <a:schemeClr val="tx1"/>
                </a:solidFill>
              </a:rPr>
              <a:t>опитування;</a:t>
            </a:r>
            <a:endParaRPr lang="ru-RU" dirty="0">
              <a:solidFill>
                <a:schemeClr val="tx1"/>
              </a:solidFill>
            </a:endParaRPr>
          </a:p>
          <a:p>
            <a:pPr lvl="0"/>
            <a:r>
              <a:rPr lang="uk-UA" dirty="0">
                <a:solidFill>
                  <a:schemeClr val="tx1"/>
                </a:solidFill>
              </a:rPr>
              <a:t>вивчення усного фольклору;</a:t>
            </a:r>
            <a:endParaRPr lang="ru-RU" dirty="0">
              <a:solidFill>
                <a:schemeClr val="tx1"/>
              </a:solidFill>
            </a:endParaRPr>
          </a:p>
          <a:p>
            <a:pPr lvl="0"/>
            <a:r>
              <a:rPr lang="uk-UA" dirty="0">
                <a:solidFill>
                  <a:schemeClr val="tx1"/>
                </a:solidFill>
              </a:rPr>
              <a:t>вивчення правил, традицій, церемоній та ритуалів, що склалися в організації;</a:t>
            </a:r>
            <a:endParaRPr lang="ru-RU" dirty="0">
              <a:solidFill>
                <a:schemeClr val="tx1"/>
              </a:solidFill>
            </a:endParaRPr>
          </a:p>
          <a:p>
            <a:pPr lvl="0"/>
            <a:r>
              <a:rPr lang="uk-UA" dirty="0">
                <a:solidFill>
                  <a:schemeClr val="tx1"/>
                </a:solidFill>
              </a:rPr>
              <a:t>вивчення практики управління;</a:t>
            </a:r>
            <a:endParaRPr lang="ru-RU" dirty="0">
              <a:solidFill>
                <a:schemeClr val="tx1"/>
              </a:solidFill>
            </a:endParaRPr>
          </a:p>
          <a:p>
            <a:pPr lvl="0"/>
            <a:r>
              <a:rPr lang="uk-UA" dirty="0">
                <a:solidFill>
                  <a:schemeClr val="tx1"/>
                </a:solidFill>
              </a:rPr>
              <a:t>вивчення стадій життєвого циклу за </a:t>
            </a:r>
            <a:r>
              <a:rPr lang="uk-UA" dirty="0" err="1">
                <a:solidFill>
                  <a:schemeClr val="tx1"/>
                </a:solidFill>
              </a:rPr>
              <a:t>Адізесом</a:t>
            </a:r>
            <a:r>
              <a:rPr lang="uk-UA" dirty="0">
                <a:solidFill>
                  <a:schemeClr val="tx1"/>
                </a:solidFill>
              </a:rPr>
              <a:t>, </a:t>
            </a:r>
            <a:r>
              <a:rPr lang="uk-UA" dirty="0" err="1">
                <a:solidFill>
                  <a:schemeClr val="tx1"/>
                </a:solidFill>
              </a:rPr>
              <a:t>Гейнером</a:t>
            </a:r>
            <a:r>
              <a:rPr lang="uk-UA" dirty="0">
                <a:solidFill>
                  <a:schemeClr val="tx1"/>
                </a:solidFill>
              </a:rPr>
              <a:t>;</a:t>
            </a:r>
            <a:endParaRPr lang="ru-RU" dirty="0">
              <a:solidFill>
                <a:schemeClr val="tx1"/>
              </a:solidFill>
            </a:endParaRPr>
          </a:p>
          <a:p>
            <a:pPr lvl="0"/>
            <a:r>
              <a:rPr lang="uk-UA" dirty="0">
                <a:solidFill>
                  <a:schemeClr val="tx1"/>
                </a:solidFill>
              </a:rPr>
              <a:t>тестування</a:t>
            </a:r>
            <a:r>
              <a:rPr lang="uk-UA" dirty="0" smtClean="0">
                <a:solidFill>
                  <a:schemeClr val="tx1"/>
                </a:solidFill>
              </a:rPr>
              <a:t>.</a:t>
            </a:r>
            <a:endParaRPr lang="ru-RU" dirty="0">
              <a:solidFill>
                <a:schemeClr val="tx1"/>
              </a:solidFill>
            </a:endParaRPr>
          </a:p>
        </p:txBody>
      </p:sp>
    </p:spTree>
    <p:extLst>
      <p:ext uri="{BB962C8B-B14F-4D97-AF65-F5344CB8AC3E}">
        <p14:creationId xmlns:p14="http://schemas.microsoft.com/office/powerpoint/2010/main" val="3062547204"/>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057622" y="2185427"/>
            <a:ext cx="4314422" cy="2270664"/>
          </a:xfrm>
        </p:spPr>
        <p:txBody>
          <a:bodyPr>
            <a:normAutofit/>
          </a:bodyPr>
          <a:lstStyle/>
          <a:p>
            <a:r>
              <a:rPr lang="ru-RU" sz="4000" b="1" dirty="0" err="1" smtClean="0"/>
              <a:t>Зміна</a:t>
            </a:r>
            <a:r>
              <a:rPr lang="ru-RU" sz="4000" b="1" dirty="0" smtClean="0"/>
              <a:t> </a:t>
            </a:r>
            <a:r>
              <a:rPr lang="ru-RU" sz="4000" b="1" dirty="0" err="1" smtClean="0"/>
              <a:t>організаційної</a:t>
            </a:r>
            <a:r>
              <a:rPr lang="ru-RU" sz="4000" b="1" dirty="0" smtClean="0"/>
              <a:t> </a:t>
            </a:r>
            <a:r>
              <a:rPr lang="ru-RU" sz="4000" b="1" dirty="0" err="1"/>
              <a:t>культури</a:t>
            </a:r>
            <a:r>
              <a:rPr lang="ru-RU" sz="4000" b="1" dirty="0"/>
              <a:t> </a:t>
            </a:r>
            <a:endParaRPr lang="ru-RU" sz="4000" dirty="0"/>
          </a:p>
        </p:txBody>
      </p:sp>
      <p:pic>
        <p:nvPicPr>
          <p:cNvPr id="11266" name="Picture 2" descr="Shaping Organizational Culture to Embrace Change | SUNY SAIL Institute"/>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169889" y="7937"/>
            <a:ext cx="5282426" cy="6836081"/>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6" descr="data:image/jpeg;base64,/9j/4AAQSkZJRgABAQAAAQABAAD/2wCEAAkGBxQTEhUTExMVFhUWGBoYGRYYGB4fGhoaGB4YGR8YHx0fISggHR0nHR0YIzEhJSkrLi4uGB8zODMsNygtLisBCgoKDg0OGxAQGy8lICUtLS0uLS0tLS0vLS8vLS0tLy0tMC0tLy0tLS0tLS8tLy0tLS0tLS0tLS8tLS0tLS0tLf/AABEIALYBFQMBEQACEQEDEQH/xAAbAAABBQEBAAAAAAAAAAAAAAAAAgMEBQYHAf/EAEwQAAIBAQUFBAUHCQUIAgMAAAECEQMABBIhMQUTIkFRBlJhkhQycZHRIzNCcoGhsRU0U2JzgrLB8ENUk+HiBxYkY6KzwtI10yUmRP/EABsBAAEFAQEAAAAAAAAAAAAAAAABAgMEBQYH/8QAQhEAAQICAwwJAgQGAgMBAAAAAQACAxEEITEFEhNBUVJhcYGRodEUIjIzkrHB4fA0chVCU4IjYqKywtLi8QYWQ2P/2gAMAwEAAhEDEQA/AOjejv3H8pt590ePmO8LuS3MIzKN4R6O/cfymx0ePmO8LuSMIzKN4R6O/cfymx0ePmO8LuSMIzKN4R6O/cfymx0ePmO8LuSMIzKN4R6O/cfymx0ekZjvC7kjCMyjeEejP3H8p+Fjo1I/Td4XckYWHnDeEejP3H8p+Fjo1I/Td4XckYWHnDeEejP3H8p+Fjo9IzHeF3JGFh5w3hHoz9x/KfhY6PSMx3hdyRhIecN4R6M/cfyn4WOj0jMd4XckYSHnDeEejP3H8p+Fjo9IzHeF3JGEh5w3hHoz9x/KfhY6PSMx3hdyRhIecN4R6M/cfyn4WOj0jMd4XckYSHnDeEejP3H8p+Fjo9IzHeF3JGEh5w3hHo79x/KfhY6PSMx3hdyRhGZw3hHo79x/KfhY6PSMx3hdyRhGZw3hHo79x/KfhY6PSMx3hdyRhGZw3hHo79x/KfhY6PSMx3hdyRhGZw3hHo79x/KfhY6PHzHeF3JGEZnDeEejv3H8p+Fjo8fMd4XckYRmcN4R6O/cfyn4WOjx8x3hdyRhGZw3hHo79x/KfhY6PHzHeF3JGEZnDeEejv3H8p+Fjo8fMd4XckYRmcN4R6O/cfyn4WOjx8x3hdyRhGZw3hHo79x/KfhY6PHzHeF3JGEZnDeEejv3H8p+Fjo8fMd4XckYRmcN4R6O/cfyn4WOjx8x3hdyRhGZw3hHo79x/KfhY6PHzHeF3JGEZnDeEejv3H8p+Fjo8fMd4XckYRmcN4R6O/cfyn4WOjx8x3hdyRhGZw3hHo79x/KfhY6PHzHeF3JGEZnDeEejv3H8p+FkwEfMd4XckYRmUbwj0d+4/lPwsYCPmO8LuSMIzKN4R6O/cfyn4WMBHzHeF3JGEZlG8IF3fuP5T8LKKPHzHeE8kYRmUbwo27p/pD5P9VrODo+f/T/yRfRM3j7KTctmrVJCvprKdfttZo1Ah0gkQ32fy+6iix3Q+0OPso27p98+T/Vatg6Pn/0/8lLfRMnH2S6N3pswUOZJAHB1/es+HAgRHBjX1ky7Pumue9oJI4+ye9NutzvC0617pJUccKMYJDGAdcgSDr0Ntyh3MNHiYS+nVKyXqqMak4Rt7JWT9p7oK/oxvNIVsQXdlobEYhc+ZkZeItqSKqJVPtHdWvBuovFI1xPyWIYpAJI8SADI1yPSxIoTtLbd3Z6tNayF6AmqoOaATr7jYkhNU+0d1ZEda9Mo61HVgcmWj84w8F52JFCi3rtncKZUPe6K4kWostqjjErDwIzsXpQp1fbd3SruGrIKuAvgJ4sADEtHSFY/ZZJIVfQ7a3B5w3uicKlzDaIurewWL0oUq89pbpTqpQe80lq1MOFCwk4vV9hMiAdZFiRQlDtBdvlPl0+SqLSfP1XZsCofEtl7bEihPLtaia5uwqrvwuI054sOWcfaPfZJFCduF+p1k3lJw6SRiXSVJUj7CCPssiVQz2iuvpHovpFLf/osQxTEx7YzjWy3plNCVS2/dmFNlrIRVLimQfWNLEXA+rhafYbEihNXrtRdKdOlVe8U1p1gTTYnJwIOXXUWL0oXt07S3SrnTvFNhu2q5H+zpnCz+wNkbJIoTVbtdcUKK97oqaiq6YmjEriVYE5QRnNi9KEq89qbnTrejveaS1sSpuy3FiaIWOpxL7xYvTKaE9tjtBdrrhF4r06RecIdoJiJPsEjPTOwGk2IS6u27uu9xVkG5RalTP1EYEq58CAc/CySKEVdtXdXpU2qoHrCaak5uPCzW9acsSE3U7Q3VTVBroDQKCqJ9Q1DhUH2nIWdIoR/vFdfSPRfSKW//RYhimJj2xnGti9MppZpu4dqbnWq7ileab1c+AHi4dcvCwWkVomrezUIsIVPtntJRu5wtLP3ViRPWSAPxteo1z4tIF82oZSs6mXUgUU3rqzkHqqz/fuj+iqf9Pxta/BYucOKo/8AsMDNdw5oHbyjzp1f+n42Q3Gij8w48k9t3oB/K7hzWi2df6ddBUptiU+8HoRyNsuLCfCdevEiteDGZGZfsMwpNolKszUvkEjFWyJHzg5fu2559JvXFt8+oy7Y/wBVqNhTE5N3e6v9nfNqZYyJ4jJz8YFugodcBpmTOuszPkPJZ0btkeSrNsV8FTWpmAeFwANRphPT77Zd0Y2CjSm6sA1OAGTNOTKrVGZfssG0T9U9sOriLGamQAhmDDOc9B0++01zImELjN1UrSDbsGRMpTb0ASGwS9Vz7tqoLbdkAxdrpE8vWP4xbaGJU1D2nUY3m8oaXyLbQuhe8yDuiFowuD1ji0xDIT9hBYhTtjVFV6AeiWxbXvWGotQLgqS0BlwkuGXH09QZ6WEKu7NXpDeKlZXUm+XfaDOoYEgrXd6ZI1E09J5eywUKs2LiRadE6Ls+9V0+pe7rQcj7Kq1rKha6mgvN32Rs8AEPd6F4vGQ+YoIhCnwephX902bZMoUHaV7T8sC8Flxrf6N1VZGLdvd2RjGuHeVCCdNLGJCkbUQejbfyGVQx/hU7GMIVbttRudqmM99s7Pn6t35++wMSFA2jNO81yJw3naJpnoHu16oVV96PV91lQrm63pPy0LwHXE1+rXZlxDEaa3enTUxqFFVGE9Z62JVIWs/2Xf8Ax6/trx/3qlo32pVSbAu13dr0by+HDtpmpGYJrLu92kxmCSRHjZxmkVLsP5jZX7XaX8F5spxpVa3wf/q4PS6pHvWyfnQpO3lA2g4Aj/8AD1/4xZBZtQsZe6ri7Oq0caPsq4ipUkfIrh+cwnN/YueVn49qFtuzL1RtO+rTopVpF7vjqs+FkAoJBVMJxT7RFmGwIT22KdN9rstbKmdl1Q56KaoDN5ZtHDeS01Vg/PmzEghZPbTGmL+l0pitdzs+6rvTVgpRFNwlQDCd4SvLLTxtMMU0i97R3tBeVrM6hrmmzSoLAE4qjPUgangKzHKLQQGkX4OcfIes044lC7VSle/VBOCtehd2HLHTa53hD7hXFpmOBFWnzIPFIre61lD1N5RaoDt8gOtQKadSaQSRhJZc2lRGkTnZT6JFff7Lq1XclTQQUd5eCtYVJdn3zSpp4cgJbixfRGWdq8eI1hAxmweuoY+ZATgJreWEIshQuZbSudNq1UmsxbHVxcC5YGUHWqMgWGsQOIwsG27CuuIbA0Q7AMfsucj3BdFiOiGJaZ2e69/3fXhmpUGJqi/NDLduKbExUMDGQLP/ABsZnH2Uf/rn/wCn9PumF2KjBGFZ8LgkNuhHDvJEbyZ+TblGmdmm7P8AJx9lI24JH/04e60P+z2mo3hSqXVgpgqogywnJ2OcHOIMamMs+m0sR5dWUtPstSg0I0afWnPRL1K2VqKvrHXj12+sfxNuSjd47WfNbTOyNS1WzPmk+qLdXQfp2agsiP3jtapu0fzo+oPxa2Jdjvx9o8yr1C7s6+Sf7M/2n7v/AJWsXFsfs9VHTvy7fRVvaPsldrzXZql4qUjWVFrUUqKorKhlQwILeEqRlbeBVBO3vsxdn36mswNetSvDAMnC1EooAEerKAGZzkSLJNCZTsfdkvBrek1Qu9qV1oGom6Ss4KvUURikEnImAT9liaEmh2JuSC6rTfC1FHRWU0w9UPSKNjOHjOFsWXWdLF8UL2p2Qug3c12Bo3X0GcaSUZCoxZfOAFiNBmcrEyhMjsXSVg1K/wB5otTpUbsd3UperSUKqmaZhjrGUk6WL5CkV+yFzK1MVT5Rrwbya0094rh94UDFckGEiOQB9tiZQnrxsG7PSvimuQt9Jd2Dpw5LTOAxEZDWczZJlCiXvsfdatbeek1AtQ0t5RWom7rPQClCRBM4QpIUiQAfGxfFCfr9krrUWDWY4r56YpDJO9bPAMs0I5axnNi+KF4extzCU3xwy3kXoXiUDs5qGoEL4c0JaMPQCxfFCc7PdnKd0fgvtdklyKDvT3YLlmYwEDSCH58m6WQmaEwOyt0a8G8C8OU34vJoCom534ECqcsU5Axi1HTKy3xQkbP7H3WnWV1vNRlG+NCiaiGnTNfEKjUwBiORYCSYk87F8UqVQ7BIt2qXRr3e3ovTFIIzU4QAgysUxByjOdTZL6uaFN7Q9kad6ZX31ai4pNRZqRUF6TxKNiU5SJkdbIHSQm6/Ym7layBqipWu1O64VI4KdIELhlScUHnOli+KEml2QVLy1ene71TLtTZ6atTCPulVADKTBC558zplZmGE7w24tOr5NLLGnu03ZRL24qb2tRqCm1FmosoL0nILUziU/ZHWyPiPYwlgmcmXVpyYpoAE003Y27la6K1RUvF3p3YhSOBKKlVwypzgmcU6CzW0i/vHNraZ18ec9Mgi9tSL12CutRLwrhma8BAahCF6YpolMYCV4ckB55k2mDyEkl5e+xFGpSqU3eqTWvC3lmlZWoqqmXDEELBmTxHO1OA98KHDYR1jbotJO+rWQnmRJKVU7F0BefSN5WwmuLz6PiXdG8AQKkYcU8/W1HTK08akiEyZ1AYycQHzSak0NmnOz3ZIXR8SXq8skudyzJupcljkEDaknWyMmes8C+lIynur9p2yQdC0lnoRZpQuY3rbHyjjcpJZ1nHVE4mk6VABxCegJJEEm3RtuRBLA4uNmjkuVfd2OIhYGttlj5qXWvNd8I9FonDjKxUIINQ4mIiqM5z8CAREWrGhUQfndu/4q42nU8//ADbv/wCSQr3gDCLnSgNiAxtkczA+VyGbSoyOI5Zm0Zo1Ezz82KdtKppthj5tV52ONXG6vQWkuEEYWYgmc8i7Cc9YBtUpMKE0Aw3E/NSu0eJFcThBL5rWqtUVpY68eu31j+JtyUbvHaz5raZ2RqWq2Z80n1Rbq6F9OzUFkR+8drVN2j+dH1B+LWxbsd+PtHmVeoXdnXyT/Zn+0/d/8rWLi2P2eqjp35dvoqzb2z6rV706UmbFdqe6hVwtVpGq4XETiU4sA6cXhbdCoKofY14yY3d8RCVWjDqyoXpzizYVMWWmUzYQnr/sq8VKl4Iu7hMQaiThlhWRnqCJyIqAAz1sISNjbAr0aqKaOJVqgIxghaVM0cJJxSDu0GeclI52EKr2p2VvNRqoW7nOreSWIQhxU/K7LzzkXiisnQ1P1TCzCE5eez98KVlS6rO9qVAzEDGRV2jXpcQJxYWq3ZhIGZYSM8KTCFKobHvNKvUqi7M6b2rXVJWSzm/cGZgBgaJ9tY+MIhFXYFeUwXcsno70WLYVbHUS9VKj4NIeuaB1yMZakLMISL92bvBvJZbuSpr0SrDDChPyQzNrIEXeuMuaRzEkwhM7M7O3umtGnuDho1aNZWLAFQgukqNZbC15pxlkhz0xJNCt7xs+q1xuSG6vUN3YipQOEYx6LeKMDOMJeognlmeVjGhQdnbHvFO9U6jXZ8FO81WMYTK1G2swYcUkReaEz3/AwTqQn7xsOsFwLQPEr+rhABWreHzzylXSPb4WJoUzs5smrRvKl6bRDDEtNMJJLMCc5SAR6upGetkJqSra2YheWEIsiElwIz0tHFYxzCH2eWmeKWXElBM6klqgUEk5DnZ0FrnSAM8hy+m1Ne5rQXOqVLeNqtJwcI+//K2hR7nQ4RJOMzliBxy12nTM4ysiPdF7qmVDLjUQ3p++3mNruCh5o3KmY8U/mO8p+htOoupxDofjraN9FhusElNDp0VlpmNKuLreVqDEDpyPL+utsWkUUQouFiGwVZBlOs2aqhaZ7UCkNjM6u1PSTpkOp/kPjauXxYlUMXoykV7G+rpaiFPIC1LURadjLwSmTrr+eWRISvbOSLjN/PylT67fibduw/w26gvPIrZxnaz5qw7KKN+GxoCAwwkMSctclKx7TOVs+6DiYcpHFXVznwWtcuGBFvpjHVXylxWyNX9ZPIf/AFtgkaDv910gPyXspuyHlzmp4Toscx4C0cSxSstVtaFSLHXj12+sfxNuSjd47WfNbTOyNS1WzPmqf1Rbq6F9OzUFkR+8drVN2j+dH1B+LWxbsd+PtHmVeoXdnXyT/Zr+0/d/8rWLi2P2eqjp35dqzvaytXF/pogq7p1pYiuKJqGrdyMtIL02PgCeVt0WKgo1OjVxB13mPBs8jEamHE16qq88vUVMWWgE62VCsqVJzcbqzbzeC6PJlsWIUpE/rYuuc2hiD1WjQHgVGUr5tsstambML+lDe9XjN4nKMPL3+NmNnfVqaOGdH6mjJx9kyDU3V4UAsd7Sg8aklq5xUyZYgBYkqPVbSxXI/Maf/DwkNxq6rshsZURZacRxi1RU3tI16bvUJFKsimXILbi5xhJ1M44Os4uc2aJiYOnyCmOCiCG9oHaaTZZfxLdkp7NCf2teXaoWp7wqaG6BEhMcPUJyzxcKiY+3OLDjM1ZFHR4bWsDXynfX2KcqhursT+xi4rAHeE4aiwS/AUeoBE5PTOQBMEFV1xcLmWqKl3pgktlaDirmBtDhjxVnJXnOw1Os94o498aa02b5VqoAcUNmYjnq++NfJuZq85tYdJZCl7VutRajmmKgAvFQzjqZKqUDKxMkFnhTCkkzZMSFVbTN5NKu1M3kMXr3hQWbNK9Pd4VgnhUYnVciGUZCyoVzcqdRrzgAdwteqxZmqqCOJgCpyFRPVgcLAUzlMBELObMN4xUDN5wK9EklqsifyQtTI+t8o14DBtA1fmCLKZISrut7N3emTed4aVOihBbFNLeV1qSSMzwhpOeGM9ClU0K7vatNR1FUK9Yk5v8ANGndmbnkvFV06t0siVK7OiuL3RJNU0nJHEWhRTouU17wqan9GvOwZSQug2jQvHYASTAHOygEmQSEgCZWS2ttcVnejTfCyBT6sximG6TkYB6g2sRL6iwiWivLkmQq0BraZFbfnqzMhnSBrnixexVbdt8mMO29hMSnCFM8XBlkdB77Lc6lxIt815nJF2KDAghj4QvZmRxjXWqmptW/FoWguHiglTnByHznMBtJ9ddcJBv38SdQWYIUCVbvm75JA2pfY+Zpzy4TB9X9f60c9MuZW+iZEmCg5T82K62BtCsp3lYKsn1FBBC6GZJkzJEeFlfCMVhDtiGRGwYgLNun55rcr1nLw0tzohxA6b3bAJDbOZ4jUt+YlUlWmQvbCFxe+n5V50xt/Ebdi09Qah5LhSz+K6eU+atuzZo+kLgaoGhvXRcOngSfutmUwxDCN8BLQTyC2aC2EIgvZz0gehK2G8/5ieX/AE2xzqK2xrUvZLS54lbhOgjmPAWjfYpGq2tGnLHXj12+sfxNuSjd47WfNbTOyNS1WzPmqf1Rbq6F9OzUFkR+8drVN2j+dH1B+LWxbsd+PtHmVeoXdnXyUjs1pU/d/wDK1i4tj9nqo6d+Xap94vLKSAEOQiXCnoZ6DT+tdxUEyb9Uz4KfQA1QDMxGhz9Ue02EL0X55WFpkGP7UZDKSMs4meWo62EJL7RcAcNNif8AmgSZOQ15AHXr0sIXq36p+jTp86Nc8tNfD22RCS1/qhScFOR/zQBoCeXIZ62EJx73UBMKhEnPGBwzHU5+OWciOZEJJvz92mNMt4CSOKekZ4Rz1PSwhDX6pMYKfKPlRnOQ5cyVj29YBRCPT3gnBTnkN6Oo1MZZSeekWELxr++LDFLEJJXeicIjPTSZGnKxJC9N+qGMNNG8BVGuGSBlnBy+/KxJCm0GYrLLhOeQM8zGcDUQftsiE5YSql2p2kpUSVEu41C6D2n4SbXqPc+LFF8ahp5LMpV1IMA3o6zsgxaz/wBlZy9dqLw54SKY6KAT9pYGfcLaTLmwGjrTPzQsl92Y7j1QBx+bkXXtLeVPEy1B0ZQD9hWPvmzYlz4DhVV80qSFdiID16/nzKrB9u+kZDgjVDr7fEWhh0QQa7dKmpFMMeyoLPbbu9Si5vVEuSTTFWkqYt4qnUc1IUkZculmUiFfNOOdoU1BjgOaHVSmQZyllUfZe07xUNZqqFLuwqASsPSCoIYSOKft4p0Fq1GhYNsmWY1dp8RkR4vj1sWongqGpQu0tnVLKo+lSlc6awD1EqSR49bTANx27NCgJfVKUtR0pezaV2q14UPnLxwYSohoUAThkrEdDBkWkhhjnSCZEMRjJnVjWloV2xJjA4lcsVmVMyqYSBPPiyyj7YmOiiK58jiEp1YifOWxSvEEwQwEVEmcqzaBz2hb7ZxmlTk5lF5+AtkUxrMO5peRWapgY96vUcnBNqxBSd0PHzH42r9Dh4y463v/ANlNfn4AlKoFp2QmM7ISEkrit+PylT67fibdi09QaguNvP4jtZ81Zdk6oFcDCmIhodsRgRphBg+2OdqFNmWTnsWrQQA6zatoX/Xpf4RtjHUd62Apux24zmh4T6qYeY99mOsTwri0aVY68eu31j+JtyUbvHaz5raZ2RqWq2Z81T+qLdXQvp2agsiP3jtapu0fzo+oPxa2Ldjvx9o8yr1C7s6+SkdmtKn7v/laxcWx+z1UdO/LtUq/XNnaQlEiNXBxZwDpyj4W3FQTVO4OCp3dAwdQsEcyw8chYQvRcahUApd+sYTE5f1OWlhC8NweIwXeMyQVb6Rz/rwFhCUdnsQJWhIYaJlhiIg56+OlkQhNnnI4KIMRkvi3Mg/QPvnrIEJD3CoQRgu+YgZNkMjhyzIxCf5WEIfZjSfk7vmeaew9M+LEc/D7BCULlUxFsF3kkGcJmREGeuWvssIR6AxImnd4gYuEzyxR98WRCSbg5GaXeZYnhJEmDizEzOP2zYQlUbnUDhil3nmwBDc+f2k/b9thCs7IlWb7Ubbwg0aR4j6zD6I6D9b8PbpqUCiX38R4qxDL7eaxLp3QvAYMI14zk0a/LWsVLSQlJnwiWjCAOccREmOlrVLunDo77xwJOhUqBcWNSoeEaQBPH7KEe01MojNTZcUkQVIK4yockkEYoJjOADmbRwophklxJBs1WDIMVvKuWkUTCSDAAWgA21mUzlOOUudT+zNs06zBUV5iSThgZAwYYmcxpI8dLTspLXmQVKNQnwWzcRxr4K0qUTquTDMEWkv8RUUNxaVNu9+DoZIDDXkPb7DatSYRLCG4/ktti06JEa2M1zsW3bLHK3YmKt+Smj1HPqgtCxGEZ6AyYj8bUaLDcxxe4SqOQTslUM2XEyWjS3iI0Q2uvqxLtGVs63D80+AnJPXa8rVpJVT1XUMOsHPPx5fZaeBSsJFdDlZjxYuKjpFBwUFsSdZqIx4+CaDBp4oAGIkchlnlyzGcxYplObR21CZyWJ9Eua+M0RCQGzlO3hi2qNcrvvGVVEMxgQxMzznmIznpaajRw+BhnCVsxqKSm0YQqRgobr4VSMsonwXR6ahQEgwAAOemVubixb55ERhkTbKYr4jdLStRrb1oANidFpQABIIXtlSLiN9aKr/Xb+I8rdQD1BqXMhnXOs+auOzF7dq4laQWGlhQprBjTEqSLZ1La0Mx+I+pWpRZ32LcPQLY4z36fl/02yztWiFN2QeM8SnhPqiOY8BZpT1b2akWOvHrt9Y/ibcjG7x2s+a2mdkalqtm/NU/qi3WUL6dmoLIj947WqbtH86PqD8WtiXY78faPMq9Qu7OvkpHZrSp+7/O1m4tj9nqo6d+Xarq22qCLCEWRCLCEWEIsiVFhCLCEWEJNRwoJYgAakmAPtsiQkCsqnr9pqCmA2LxAMe+LNMRgtKqupY/KCeHml3ftBSbnH9dNbPaWv7LgmCmgdtpHHyUDa/aUYSlGcR+n0Gkjx110i1mgQ4cZ/WxVyy8tRkdiS6saLR4fUFtU8lU9tWMTA11LLhLb5cuTkqna/aF7u1SmtJjNElHCE/KnFhBygqNfbPW2HT6O2LFDiDzXWXFpOCo5bfjHIHF/wB7saNqUVo4KaVcCqiqMmyADgE4VIzIWAdcDjmbTtiRZAOqq06dazQyG4ucOtM6NGkZcWUZFAeu9PJr1BBIyp1BJWZyw6CH69Z0AUvcLXcCnCGx9Yh8Rj26vKSv9l7PrqwarVxLkQoJ1wwZkZ5yfDIWe2+BrKqRXwiJMbL/ALSGroK5ph1Dz6pOs5x/lrZ0SnQGC9ca8gWhQri06kw8NDZJucagdWM65S0qyqoI0AkQcp11FnwYsOKOoeaWk0OPRj/FFWUWb/hTAxD6WXSLThpVapRWoGeED7Mv5WgpEGEWkxLNZHkr1EjUiqHBrrnKQNcpTr0bFa7Pu5QY1PEuZ8J5/G3PU+mMeRRpShmwzNZyZQcba+IC6Wh0DBuL6RIvdVikNFUq9OPz02z9thsn18P6z/H22otjvgdWOZtxP/2yfdYdBtI9CLa2/Pm5XCOCJBBB0ItfWeQQZFKsJFw6+51XHV2/iNujDuqNSwwzrHWrzszc61OsMRCpDSMassxrhBMnxi2fSYjHNqtWlAhlpWugd+n/AIf+m2cSrgCnbG9c5qeE6LHMeAs0pTYriyJqzD0VJJgZkn5+nz/dtzTobHOLqqzPvWf6rUDnAS/xdzV9syoDTAEcIiAwb2SRboaDEa6CGiVVXaDuIWfHaQ8k49EvNVm1Sr1JyMACRWQdToQTqTbJp5hxY06jIS7xo4EHGVbo98xkv8SU9sVlUlchij+1ViSOQAA6m09zHMhuLKhP+drtwACjpQc4A5NBHmri20qSLCEWRCLCEWEIsIRZEqLCFE2rtFKFM1H9gHNjyAshMlHEiCG2ZXPL/tCreXlyY+iuij2Tqep1tUjRb2tyzyIsUzI1KKxKthKPnoxHCY1g9RatEf1A8VgqcUdzRN1SmU1tA5ye1qfo4oIbQ5+7Ic88radzKeIcUNebageeuQE7RViUF0oDo0O+aLKyBjtPqTIVVmqaFp26ouXMyTeyr1vVqTTemUqMkMIxBY4x1BJI+y2fEjxRFADalrNodHFHLnRBfVEDXi0FOVtn06mbojRlLAGImNdNT7z1s+JGhh1663V8r0WqtChR72+ZOVdh46tNlSa9Au5co1GmTh7imfpRGsZk+2bU+lgxsGW1TlPHPVKzbpWobnRW0MUkRTZOWg1Wzt2aMSfueRIxlpjr7o5f10s2PDjueCx8m5FFRYtFhwXCLCm4zkdlWPKue7ZqrVvFU+q2NhnzwnCPYYAtkxnh8RzhjK9auVRzR6DBhHE0T1kTPEqy2P2kqUyKdYF15N9Ifb9Iff42GRSLUtIoLH1sq0YloLptqi701wNL1AmYGjFACc9JJ9x8LOiU6kgPDHHs9Wv83W06ljxriwmtc8sZUJ2DToV4mz7zgb/hHBlSFx0ZPrTHykZZakWc9kcxmuIJEiDMi2bZY9BVZsWiQyAyI0CuwOAxfyqHfrzVpPSV7vUSpVOFBipcRGEaioQPWUZxaPBFs2PbUTUKt1uWsa9CtQWQorHuY8FrazU6q3K3QbFI9BvX9zq+ej/9trN4/N8uaj6RRf1Ruf8A6pFftFVubAVqNRSwkAmmcQGUnC59+R9tqghuo7gGVDNxftyarNAtStoEKmNJhPBl9wlvA3WalstlX4V6NOqAQHUNB1FroMxNYFIgmBFdDJnIyXFb+flKn12/E23weqNSxms6xVp2QQb8NjQEBhgZWJOWuSlY9pnK1OlON7JXobZLc73xpeT/AE2zirACnbGeXOaHhPqrHMeAs1K4VK5sKNZjC/8Adx5KnxtzUov6A8L+a1Zt/U4jknbvXqpJShE68D/G00GNSYJJhwZT/ldzTHshv7T+ITOB/wC7jyVPjaC9i/of0v5p82/qcRySkxggi7iQZHA+o+2zm4ZpDhBrFfZfzSG8IkX8RyV5suvUdSai4SDlwkZfbbeoMaNFYTFbIzyEeaoR2MYReGamWuqBFhCLIhFhCTUqBRLEAdSYsjnBomTJCRSvSNkrqT4MDZrYjHdkg7UTTe0b8lFDUqGAPeT0A5mziZJkSI1jZuXONr7Ue8VMbaDJUnJR8ep/ytXe6aynxDFdMqqZHpLWdS/qVGpqfolhiyJjEJAg9OuZtFGfhyGmyYnqFS241JJDGOZIynMVzxDVqTN5qBlUpeMFNKaoh4iQKapTJJHPGrEznmfGxHcHRqmzlLn6+SidktTTzhplb4yjDqVqnFxPmTykggTnCGMpiOqZmye7R8OutDQplSuiuA96qBUOHDhrYiU3eKSPWHA4nP1zmTaveuc0yYJn7cc5eY3KZoV9UfC8deUZ5+FuuudF6RQ2RHGuUidIq42rkKdCwNKdDaKrQNdfBSEu51xH7/wn7rBKZoklvdieEwVnFBAOY0MEajr4WiIbO+lWp2x4gZeBxlknUnloNinEPZHLpraO9Zf38hPLKvejCvweDmb3JOqeqxTrvQ5nS2bdCmhjTDYazbo91p3MoBiOEV46os0nkq3tJ2WpXoYvUq8qgGvgw+kPv8bYTIhau1od0IlHMrW5OWRc3v8As2tdqgp1l1PC2qnxVv5HO1xjw6xdPApMKO2+hnZjGte2cpV0jsrTvdW7K4F0KFGVS4qFyyHCC/FBllkxH8rW2tjOa0svbcc7LDtXKXRdRYUcsJfOYJleykROqrIaprF9pqlT0l1q4A6EKd3iCCM5XESRaGKTfGfBb9AbDEBphzka+tKe2VS22yrrfqtGnUVbhhZQRjWrijx4om1tgiOaCJcVz9IiUKFFcxxiTBxFstlSwW26rteKu8w4lcoQk4AUOHhxEkCQT9ptSiElxmukojGNgtvJyIBrlOuuuVU11nsd+ZXf6g/na3D7AXFXT+ria1yK/H5V50xt/Ebbk+qFkMZWrnswKIvClKtTFDevRXDp4VCfutTjlxbWOPsrjWyC2m8P6Wn/AIP+dqJTwNCn7FaXPGrcJ0TDzHvsgREFSubKoVk8CfpT5Tbl72F+r/Sea15uzeIRgT9KfKbF7C/V/pKJuzeIRgT9KfKbF7C/V/pKJuzeIRgT9KfKbJew/wBX+k80Tdm8Qgon6U+U2C2H+rwPNLN2bxC0Vz2gjnCpMx06W6Oj06DGdeMNcsizIkB7BfFTLXVAiwhU/aDazUhgopjrMpYL3VGrnw6dfstUpMdzBewxN3kMqvUOiCMb6Ib1gMp6cg0+S57fqV6qtLiozExrziYgGBlbIwUZzpvBJXTwBQ4LepIace81qP8Akq9Kcqbg65ET7pztYbRn4wpHx6HFEnkEaR7KbePSGC+khxh4VdjwmeWup6jXLwtbGEYOtYuTuvcqA4YaiunK1tdQyjRlxjyaCnpZpcFzbWYk7UpVWWHmGUqpKx1H2xZsSKwkFolJXiyIHdfFVuTWzNigJFRFbCXziYDszdP1otWixjflzTk4CSntsVidkUiAGpKQBABGg4v/AGb3m0MSJGhOk6YJryfLOCkhycJitFK43Z6jLu6bOvrcPjOvtb77RvdSGQw+ZDTZWrDQ0m9xhWlLaC03IZRBgYxqD0Phas2kOvRDceqLMg2K8yiAtwjR1jbp2qyxI+YBPiFY/eBa/RqVGhj+FMjUSFSpVz4UbvQJ5ZgFI3I6P5G+Fr/4pHlXD4OWcbhQ51P4tSqWEiQGYdcLEfhas+n0iK3qggaAfPkrMK48CCetWdJHlzTrVgBJDAdSrfC1EtcBMtO48lpBhNQlvHNC1gRIDEdQrR+FgNc4TDSdh5ILCDIy3jmq3tMFa61sSkwhIxIYBGhzGRnnaSG14cDIjYVaoMxSGSOPKOa5fa8uuXXewFVV2fRxMBnV1Mf2tS2nRu6G3zXDXb+tf+3+0LnXa/8APbx9f+QtQjd4V1dzPpIepdA7P7X3d3ulLdli1OnmDoGbDpB01zgGDnlbRg92NS426f1cT7iuabc/Obx+3q/9xrZkTtnWV3FE+nh/a3+0LrXY78yu/wBQfztbh9kLirp/VxNa49tA/K1Prt+JtsTqCpQ2K27G1lFcCAGhoqGTAjTDMH2+NqkesK05nVW735/Sr/hf52plNDdHFT9i1CXPGG4TomHmPHOwE2KJNsVzZVAsxJ/u48r/ABtzc3foDc/mtWrP4jkiT/dx5X+Nibv0BufzRVn8RyRn/dx5X+Nibv0BufzRVn8RyRJ/u48r/GxN36A3P5oqz+I5Jm83taYmpSRB1bEPdLZ2S+Itgjc7mpIcJ0QyY4nVLkodDtZRRuBVk5ZK515Zm1iC+LDdfMhtB2/7Kw65UZ7esatYVpc+1yFoqBlGmVGrOLpAB8fdbRo9KpDnyjNAGidu8qnEuU8NmyR/c2zeFKq9sbmphqpByyNKpOeYywdM7XsOzLwKibcilurDf6m81j75tEPWavvGGIsCFfCcGiAZgjIAkczbHwzXRMLO2dU5Vflx7Vtto0RsHAgWSkS2+r/NVLHZPELFAvC1nctSasy6BjUk6QRIPT7jFoYTospPdM6CrAi0eGLyI0TtIDealVtuIhQOlfEsTNVuIYT+v1hpGsctLabIrSBbvUUOiOitLmObI/yioz1bJedqrdv7dWsiJTFVACSQ1RiDpGUkZEE+7paxO+FSt0OgmE5zokjPQNM8WOxSLpeMSqTzAn22rPhkTkvOqdCFGpUSDiBIGrFwUi60GCBDiIAyJwyepJ5knOTaF1IIiX4lPapS4vtU1pqMrMhXBMBXIUzIzUHCTnrH4WrxY5IIqr0eqsAkqXTqvoUMdZE2oxQHvwjnEmyuasQyWtvAKl7hFPE5jPUgAFo0BMZxytE+J1b2ZlkmZbpqxDhlxkFTLXOIk/SOY5WgWw1oAkFpdi3wpiBcKgBclnCqIiWJKmMvwtrXLixL8w2467ZehVGnMZeh7tVk/UKVfdq4qRNOsjiQhNOsrwSCYMIIkA87XLoRY8GFXVMyqdPTmjEMqq0RkKJEqxV2S/yPkvOz1dyGQHJc82gAH9087QXLiRXAw24tMrf2lTU9kNpDzj0T9Ql9oK9RUVScnnR8QIWJHqjmRz5GzrqRYrGhhMr6eOdQxdkZQmUFkN7i4YtErdpXnZ6tUZWQE8MES0AAzl6p5zYuXFivaYbcWmVv7Slp7IbXB5x6J+oUXtvWqLd2QnJlaYaQQOXqg6xaWmxYrHsYcZyzs/aFNclkN0YOGIjFL1K5ZZV2C09Ck/ot2KJmyVFNTBWeMNW8OBhpiGgYzBZTn7LadG7obfNcNdr61/7f7Qq3tSZvdYjvD+FbUY/eFdVcz6SHqWuokbrZo0I3JnLMYs1B1nQwSB0nMW0IPdjUuOun9XE+4rE7c/Obx+3q/wDca2ZE7Z1ldxRPp4f2t/tC632O/Mrv9Qfztbh9kLirp/VxNa43fmiq56O38Rtpk1JkJiveye0Ha8LK0lENxLQQRlpKrNqkWUvdTxIYDPdbnfH9KPKfhasVXDdCnbHeXPGG4TyI5jwsrU2KJNsVvZ6rrK5fp/uf4W5fq/rcHLWrzPJGX6f7n+Fjq/rcHJa8zyRl+n+5/hY6v63ByK8zyULa1+FJJFXEx9VeIe0knQAZmzmsvuzFJ8XqrFGgGM+RbIYzV8mVir/WdmxVGLE8zOXhB05ZeNrzW4smVdBRxCvP4Qq+b1P2Bd6ZK1XrKjI+IAlY4ChBILqSMTA5cqb84tbgwx2ibPnzUoKbEiAGG1hIIljxzskCLBjxkYprVUNr0lJw3uj62bwsEwADO8iSoGggHIxmLXQ4YiPm1Yr6JFcK4TrLK7PDiJ15J2rN9oLrRJqVReEepiThQrhMhQSsMSQM8uWVoIzBJzp1rWoUWMA2GYZDZGszmLbagK1XhxGqD6ykk56zBjLKMrYkKG0ivz0asqsPbELuqfm8eXJRr2HqGnuqrUioNMjjzpsXLAFQxLAERkIzPSNSixWsbJw/7xe6xbo3NjvimLDIrtrliloClNQpkrTNQhaIwMXPyjZsWYYtY0AMHIfZYY1jgXEyOSXzGpYHS6JCa2Gy/vqy6cwJ4tOucq9BUWnTO6JYcOHky4QxxQSx1ElZ0PANJtI2GL4yGOo45ZLPk1cMKM6lsi4SUgJskdM5eh0a1pezexVqUld3kR6qnQ9GPXw++yOInUuOuhRmx6bFiuNRcZSyCrjJXb7JUDgMRyJn79bVI1Hv622prYLWiTUgXNhy++1B9GjZPJSNEk/Sup55Wa2gRXGur5oUwcAn6l1VlKsJB/qfC2gyhwmsLJTnagRXNdfBZm/3BqTDmpOTfyPjbEpNFdAdoxH5jWzAjtijTkVjQ0qQGJ3ZAC4ZklYjFwgzGZyGtrlyPqdh9FXuj3O0JuhRqrTffCsGxUwDVSmCQBXGTUyZGRyOk4vp20Lt9y37vQqnczvTq9QpuzqatSvCuYUoA3WJzjxjn+NqtxO2/UFPdTsN1pp0VbrdgklRvsJMyRjyOefvs67nah/u/wAU25dj9nqntm3xqNKtUXUbrlORfCcpHInnZLidp+oeqW6nZbt9FF7T301rotRtStblGSthGUnOAOdprp9/C2+iluJ29o9VzqyrsVr9lUWa7UTFcqKbxu6QYE769SJwOcXqGMtB3jGnRu6G3zXDXb+tf+3+0Kk7UT6XWnXEJ9uFbUI3eFdVcz6SHqWzuB+TuAwE8FGXAqSvHInDwxwnU8tLaMHuxqXHXT+rifcVhdufnN4/b1f42tmRO2dZXcUT6eH9rf7Qut9jvzK7/UH87W4fZC4q6f1cTWuM34TVcDU1GH/UbXialPCbUFoeydxvFKuMZKU4YkYwVmIBKhjJ0zi1aI4FPjGGWVVlbWR+kHktAqgGjip+xvXPFPCfoxzFlYmRx1bMauLSKqon5Ho9z/qb42r/AIXRc3i7mpelRcvAI/I9Huf9TfGx+F0XN4u5pelRcvALz8j0e5/1N8bJ+F0XN4u5o6VFy8AubdrHBvjoqnBTASBLTIBbUjmSNfoi1Z1HhQnFrBIb/MrrLnNIogc41urnZqxHJkXtK5mvU3ddnThaoCQo5gMxOc5AdMlslIdFBbeAdYysq854jjUDIzKLAMSGb6VRJOsgSAaBbkx1qPczTTDVujGsW+SjC4hmAaZgYSBky6gNBibWQyJCM3D57pkKnspc4cQyHaxYsUjbl2Kbe9v3qkzM9AKCFGZfBkXgg4o1Y5+AnSz20lrnSmJ5PZTQqDRorQGvOPJPFPFo5Kv29fTeE31WpTWonCtJZMyxLGSTGs5ZQsWidHfEjCGGdUgzdOzRJWKDDEF2DhtN6fzGQxVVS8661HoMcLCacc8Wp104h18cwLU4LW3pvhXrTo8OIYjSx0paCfX5wTdCsMIl8LLiAIXMhpOZC5jMjPla2wzAT30ed8CC4Gus8BWPm1MVb6UYlGBn6RGfs0GVrLQpodHbeBpEpYp+5SKN0JYNUUqpzHDE+IHS0rjeiSo3TuiIDMFDM3HHk25fJXmx3elWXC2TSMtGEE2p0hxZDJbauUhgFwBWkbaTAgZZ/wBdLZ7YtJc0uDqhoHNWSyGCBLiirtFlEn+vuskKNSIrr1ruAQ9kNomRxSvT2iZEdf6FmdJpE72+r+0c0uChynLiUmltJmEj+vutJGi0mEZOdwCaxkNwmBxSKt9xShg5f1y1syI6O6FfOM2nQE+GGNidW3Wk3ZZFRYJxU2WAJJxQIjEvXvL7RZLkfU7D6KxdHudoTN1ujUkqKaRpgvTIBQrJiupOdarPqj6Q6xBBOjdvuW/d6FU7md6dXqFOuImleAJkoNPrWq3E7b9QU91Ow3WvLzTK3e7hgQflsiIObgj7rOu52of7v8U25dj9nqmcGK7XkdRS1kD1xqRoPHlZLidp+oeqW6nZbt9FE2mhXZ9IGZCVhmzN9M/SbMjofdlaa6ffwtvopridvaPVYSyrsFsNlJXa7URSF4IFN/mnCKpNa8mTKtikLoIiBnxCNOjd0NvmuGu19a/9v9oVH2oP/F1vrfyFqEbvCuquZ9JD1LY3KvUCbPVGhWSli46gyDRAVWVTM6tOgyNtGD3Y1Ljrp/VxPuKw+2/zm8ft6v8AG1syJ2zrK7iifTw/tb/aF1vsd+ZXf6g/na5D7IXFXT+ria1xXaJ+VqfXf+I2sE1LSgM6oVt2IUC8q28RSAwwlXLHLUQhSPawOWloHlSUppwUpHFk5z4LofpH/MX/AAz/AOloiswM0cfdT9i1Jc8QPCdFjmPAWVlqipDZMFWPLP1VzaVU0u1hMRZEIsqVcg7UIVv9YHFm4IwjM4gpAzI6xNqL2/xCV21DlEue0fykWylaMSTs6/Nvkq4nNMEqS8QMcDrmCxWcrVaaC6GbztCsS0JrqJDhQHQPzGu0kmWvIJyUhxSouKZUUqYqNhWmxAIYU6W8Y41AYJiDA8kIEgwJoMQxWNiAk1TrHkB6LFhQYhgxIbGznISbbKZInjlOW6tRajcFOmKlSpSpM7vWkgkuWJKNBELJ+0k9bMhPL34SIA1xAAbOuWnWtSg0XozHCYL3WA16ZETnWom0LzTAmk9Q5EENVMyYzy+0x42uNZFNp4LRo8OKaooGxo+aFYbE2WlRA7NP6oMR7edmQ6E2ZL8tigpNLcx5azercbJo/o1+3P8AG1oQYYsCp9KjZxS6OzqSmVpoD1jOzwxosCa6PFcJFxTl5u61FwsJH3jxFhzQ4SKrvhteJFUZur0nA1QnI/1obVHwy22xZUWC6GdGVSJs2QUM0E2AAETRNkkEsygGykApJr1TnZrx1TqTmdoK5uIB3gbBh3bTvGwpGXrMVaB4wbY1yPqdh9FqXR7naFEuC0hScUqKU4qICUq7wGBWy9VdJJmCDj1ygaF2+5b93oVTuZ3p1eoVpsmjjSuueaDSZ18FY+4T062rXE7b9QU91Ow3WmrzSw3e7j9sdDzeY4grH2kAnXnZ13O1D/d/im3Lsfs9U2iqbveAwJUikCAWBguBkUZGnpDCyXE7T9Q9Ut1LG7fRR9u0US5U1prhQJVhcDJHEZ4WLMM5zJM687TXT7+Ft9FNcTt7Quf2VdgtfdNmJVuVAtSxwlXVHK/O1smw0KgI8C32DU6dG7obfNcNdv61/wC3+0Kj7TH/AIqtp6w000GnhahG7wrq7mfSQ9S1lGqAuzZOq0QMwIOMakxinIBQZ8Dy0YPdjUuNun9XE+4rG7b/ADm8ft6v8bWzInbOsruKJ9PD+1v9oXW+x35ld/qD+drkPsBcVdP6uJrXE7+Rvqk6bxpjWMRs9xW3AZ1BqV/2PNAXpd3UrBsLRvKaYdM/Vdj91oSUlLZFwJvgJVWEz8gt/vf+avk/ys2ayQz+Xj7qdsh5c8YbhOgjmPAWdDtUVJbJlkq1b2lVFLtYTUWELD9rdt1KF7Chm3ZpqSoMZ4nzHj+MWu0djSysY1nUqI5sSQOLmqDtRR3qreqbF8IhszOEZg+EZz4HwtBSoH52ixdL/wCNXRb1qHGNTuzPKaiNuLTVaVRtfcammtM5/rT/ACz5ZeAtQENs5yXYCAIbhEcbNHulXW6hj8vUqARrDNEDLLUiOn4WTrgya2rYoIr3MJNHY2+Npqr1yl5pNxv6U0IPG2LEhYGEgMIjmDiJIkZ2mfCc+Qqljqt481HFua6JSDGJInIGR1WZLMiq7vTxEDkNT4fG1iS048UQ2zOxaPZNTdvORUiJjlI++1SlwnRYcmkgiuoyxWalhxGFwV5WvqgEgoT0Efya2LCgR3vDSXgZb53q0Ku2G4mVfzYilfFIBlB4GP5tZIkCkMeWgvOm+d6MIQ6G4GVfzYkXfaAaZwiDlIAkfawz8LSx6LHhgXrnmdvWcZHY01aakr4JbKU/mxJvF8BOAYTI1AGv2E2ko9GiyERznW2Fxs1EBQUiEcA5x+cExa6sVFhCLCEWEL1dbNf2TqTmdoK5uNMtvFAkmm0Dh8O9w++2Ncj6nYfRal0e52hRNnu5oviaoYqIONEADAVpAKEgnSRyGE/Sto3a7lv3ehVO5nenV6hWOzlmleAQfUGgk66xarcTtv1BT3U7DdaReEAu93CkkfLQxAz49csoOoPMRZ13O1D/AHf4pty7H7PVNqpN2vIBgxSz6DGJnwiZ8JslxO0/UPVLdSxu30UTa2H0CnhZGASuAUIK5OREjKRofEG010+/hbfRTXE7e0LB2Vdgui9nNg+kXCiQaIMVBL0Edo3tUwGacIM9DGdtOjd0NvmuGu39a/8Ab/aFj+1SxfK46PHuAtQjd4V1dzPpIepay60zh2c4U5JSGPeIgUY4Iggu0yMlgGIkTbRg92NS426f1cT7isXtv85vH7er/G1syJ2zrK7iifTw/tb5Bdb7HfmV3+oP52uQ+wFxV0/q4mtcQ2kflan7R/4jZHFdNR2dRuoeSuewlZReQuFcZDEVGxGBHq4JwnnmROdoZ1pLownYCc6qqqt87V0beH9JT/wbE1hBn8p8Sn7GaXPErcJ9VMPMe+z4dqgpQkwVEV4zNXFplnpdrCaiwhYb/aBst2YV8M0wgViPWQgscRHdz+yLXKNEEr0rOpkJ078WSWQud7eg0rmDqPosPj42tkKkDJSLzsehXG8o1FpE602jDP4j7JHhao+jAmbV11zv/KokFoZSRfjL+bbiPA5SVVP2eqg60T4iov8AODZmAcMS6Fv/AJRc4iZcRrafSal3LsxJ+Vr01HRWBb3nIffaRsA41SpX/l1HaJUdpccrqhzPDWtPSud2Wluhu8GvrCSe9MzPjaXBiUpLkIt1aTEj9Ic/rcJZJWS0bba1QV7jumIDh0OhBHuIHO1SLDLV1tzbpQ6WJWOFo9Ro8kqpd2AkjL2i1NkeG8yafNaIe01BCXdiJAy9osOjw2m9Jr2oL2gyKTTpltBNnPiNZ2krnBtqcpUyHAjP/KzXRGmGXA1KvS+tAdL5WpjIQYtWbEa4TFi50tIMkNTI1FkbEa4yBQWkWo3ZiYysmFZO9nWi8MpoRCdLK+I1naQGk2IVDMc7I97bwuxJWNN+ArOkkrVAEk02AGeZJUASMwZ58tc7ZFyPqdh9Fp3R7naF5TolUqYkKktTMHHIHy4wy7GVBDAHInNoAYAaN2u5b93oVTuZ3p1eoUm5/M3kdaYHvMf1GfTOLVbidt+oKe6nYbrSGM3W7c/ns8Rb6fVixj7ctMtLOu52of7v8U25dj9nqn9m3E16VakrBS274jywviJ9wslxO0/UPVLdSxu30UftXdWpXZUdsTBKvFJORaRrJyBAicotNdPv4W30U1xO3tC5xZV2C7B/s8/+Po+2p/3altOjd0NvmuGu39a/9v8AaFzbtd+e3j9of5WoRu8K6u5v0kPUuq9kPzK7/s1towe7GpcbdP6uJ9xXINtfnN4/bVf42tmRO2dZXcUX6eH9rfILrPZJwtxoMxAApySdABMm1yH2AuKun9XE1rlN+7OV967TQ9dmg16WhbKQW0zGvW0bmuNgW7BunRGsALjZkORTLtd75TJemmz0KiS6miuEMcOZDZAmR4m0ZY/EE40y5zxeviPI03x9FOe9bTXV7qIiZq08sQJH0+YBI8AbMvY2RAi3FznbjyWi7GXu8b6ot6ejMBVVHQtiOZBAYkZC00EPFblmXUiUFzGiikkzrnP1C2dp1iJdrCaiwhFhCxHafslE1Lusrq1Ecv1qf/r7ulrkGkflfvWfSKL+Zm7ks9se6Ao/OTkeYy9lqF06a+jRoZaasYqrr0ub5FS0GitjwngivEa6uB8wrBriuGIzjWD7/VtlNuvFEW/Lqp2TbZk7zjLZiWg650Mw7wNrlbI7+x6o9BXDEZxrBn2+rY/F4uFv74SnZNtmTvMmOVtcsSPw6Hg7y9rlbI7+whLiuGCJPWDP8NlfdeKYt+10hOybd3eDyQy50MQ70tmcsj/ovad0VQJAkZySRn7vutDS7oxY5N6ajiADqtjzvkFcudRRR7BXKRMjXvA8ynXgggkQdeP/ACtQZfscHNBmP5PdaYmDMeS9UgAAEQMvX/ysjg5xJIMz/J7oMzX6JNNVWYKiTJ4+fus97okSV8CZCQ6nulJcbfJegLiDSJiJx8rNnEDCyRlbK8901xIaRi1SSzEg5ZacVmAvAIAMjb1PdVTImfqhwCIMR9aysL2Ovmgg/Z7ocA4SPmvcXiPN/lZl6ch8HulmMvFJQACBA/es+I6JEM3Ak/Z7pGhrRIeaMpnKfrWQl5beyMvt90rZX0/VWnZ6g+I1FBgDDMAiTGWbDwtauXCiX5iNFlWI+oUlPey9DHHT8qKsNt0atSn6pOE4slA0kd88ieVr10YUaNCssM7B/scWhVKG+FDiW21Wn/Ueai9naLgFwphshwggwfrDnatcqHFaDEaKjoBs/cFNT3w3EMJs0+xS+0FCoyq5UwkzwgQDEn1zzA5dbPupCixGh5HZniAqOPtHIm0F8Nji0G3T7BednqNRVZwphojhBBAnP1gdZsly4cVjS8C3QDZ+4Jae+G5wYTZp9ionbajUa7u5BhVYHhAgHn6xOscrS02FFe9kQiw5Bj/cVNcl8NsYMBtIx+wXLkUkgASSYAGpJ5WVdeSAJldS7PXW9ULvTpAlYBJU0AxBYliMQrAGCTnAtowmva0D091x1Ni0aPHdEtnjvpTlUKryqoLFdq9mVlvXErM1dpQ4MOJjAIC4m0JUZnnapGY6/rxroLnUmC6j9UyDBXXOQykyGnEt5sqjeqVGnTDGEUATdwSI5E77O1xge1oHp7rm6Q+jRYrohFpz/wDguc9pdn1KN4feA8bFwxXDixGSQMTRDEiJPLrajFaWuM11NAjw4sBt5iAEpzlKoVyGLQuodlKYa4UVOhpQftkWsw+wFx90/q4mtVF57JClThd/W4cJwmmGJBMMcRUH1iInPLLq5xdaAqsJjXmTnBukz9AUJdqoRlF2vcndw03fh3VR6qwN5ES0RoAAAAMgy+dm+XNWuiQf127n/wCqbp7MqS49GvWGooUy13yCq6AzvOSuZyMkT4WL92b5c0GiQRXh27n/AOqudn9nRTq7/G2MwWB0mCDEaa+z8bPrkqJtV5ZUictYTV5NhC8mwhE2EKuq7GoMzPhAZs2IMSevt8bQxoLY0r6dWlOhuvJ3oFaSNiUOh81oegwtO8qXDu0bkfkOj0PmsnQoWneUYd2jcj8iUOh81l6FD070mHdo3L38iUehH71mOufAeJOBO0pzaQ9tkkfkWl+t5rM/CqLm8TzTulxF7+RKX63vsfhVFzeJ5pelxNCPyJS/W99j8KoubxPNHS4mhH5Epfre+yfhVFzeJ5pOlxE2+y6AMFoPQvY/CqLm8TzR0uLl4Jldn0WYgERlBxg4iZGUHqItH+FwC4i9qqrma+OJP6U8NBnX5cE5V2RSUYmYKBqSYHTUmzvwqj5PPmk6W/5Lkk/k2jn8ouWvFpP71j8Ko+Tz5o6W/wCS5JqlcKbLilRlmGaCI1nPK0bLmQXNBvJayZ+ae6klplfT1STtHZKxwNl+rUbX7D0i0jbntbU2Y1OdzSmmk2+QSvQEEguZ0PyzDoYj2Ee8WeKCJVk+NyaaWZ1S8ISUuNIcIeI5Cufw9s2QUBjRITA+9yDTHEzMvCF4bhTJC4yQVkk1SQSYyidIIM+IshoLT1STKWc47JTSimECYlOeQeckobOpAQKsDSMZ93rWUUBgEgTvdzSGmuNZA3DklVdiUqiFSzsrAg/KGDyPOz20KGMbvEeaGU6Ixwc0CY0BVX+5FyU/TBH/ADSCDqPYedpcAxWzdylmokbgpD9m6REi83keJvNQjr3hy8bOwek7yohdR862M8DeSi0uzFFmJq1KpKN8k/pLkxCywliUOKRkfog2bgp2z3qV11ojWgQw2sdYXjRlqsrq81Jrdm6Q/wD6bwvXFeammnfHOPwsuD0neVG26j8bGeBvJR712NoMRvarsYMY6jkwImMT6aWQwQbVKy7MVnYaBqDR5BXNwpLRppSSrTCqIWczA8cednhshILPjRhFeYjxWdPsnlvLbwKTTKFScYaCGkQuGTIIJMzyHWy1zTCId5MEznZoyz9FI3695fePH4H3GwokpHB0IPsNhC9siEWEJVSoF9YgSYEmM+lrCasBe+zFc1KzLVoSarVaILmRO8VgRhyAXc6TmG6CVQnLj2eemah3lBqRQIi7zLCSlQhuEjicVBzyM9RYQlf7uVCKqRduKg1DAHMKX3hGRUmAzhQDnwz4WEJraHZlnZyj3cKBVVBjGjVWq93hwq7DhOqd0kWEKSvZypjaGorirUHPEs7taK0mXgprmWUGPVyEBc5EqYo9n6gp7oG7LIyAqZAul5pwBgE5VcfjDDxsiEX/ALLMWbdm7qGDYRiiP+Iq1sQAXuEIY7zchmITg2C+7p0ybtUwekqrNUM4armohHCeJqZVW5cR9YWEJfZvs+bted+9SiE3RACvo7JQDxIAw4KFGPAHIWELaKZzGYs1C9sISKoJBgweRifuNhCqmpsxxMKkiDnSpk55Yev+VlQkbl8gFacSmTSSFjDmc9QAdOoy6ohWNNSabYyXOeRQTloMI16ieosIVeKZOWB88/mqf2DXKPHu2EIFGPovprukGuuvhPmsIU+6Uzu8uBiSZKqDrqQMsx91kQo94ujAyTjJY+rSSYI5zyyAJ8RYQozUjJOByIBCilTjOJ5zOgPSLCEvczkVb/CpzrA56AGB4J1sIRd6JkQjLij+yTrzg6R+B8LCFPul2ZIGOVAjCEUD7tPZZChMbQWWgKcwZIRCJiASW5gwfdYCFHpI0g4WglWJNJBkQJBE4gYy0kZ6xYQkhD3KmLCs/Ip9JjnlziRE5awZFhCcRCSpNNiMpBpJmSz5nOQdCffqTAhS9o3csJ6csCsZMCeLwsgSqDuTOSsokwN0mXTn0nxk2ELwUIHqONP7JCcoIHOcgB7ulhCFpElTgbDikjdICYBABz8Ty52EKw2fQwL7YMYVWMtCFynl9lkKFJsiEWRC8r3dX9YTrzI1yIy1Hhaympr8n0+746nnAPPnGfXOdTYQk0tmUlEKgAkGATEiY5+JsiF4uy6QiFiIAhmyiNM/AGeoB1E2EL19m0iIKAiMMZxBMwRoROdhC9p7OpgghACoABk5QCojPoSJsISaey6KiBTUA8vePwJy8bCVA2XSEcAyBA1yDCCBnkInLxmyIXjbKokyUBPUkknlmSc8oGfQdLCF4Nk0hokZRAZgI0jI9MvZlpYQpiIAIGgsIXtkQm7xTLKVECcsxI8cvZYQoA2X4UNZ+aP3cVhC9OzSYxCjlkPkzkBMfT8fxsIUildSKbIcEEEABSFgzkROf3WEKHV2eVWWWmY1C0jJnCCQMRM5DSwhCXIOMlpiMuKiw1BJji6sdPGwhT7pd8CYRhBz9VYWT4SfxsiFUtd4MYFkcM+juRlnkcWY9+ZsIXj0BnFNcxkDQbqDGuYC4supFhCUaXFiKKSSSIu7ziBkEmcuMTJyIjrNhCa3A/RKJH92qdfrag5++whWWy19YjDGQyRlMj2nMZ6+PhZEJd9uCvBwpi7zJiyE5ag6nrYQozbK5gUZy1pnXnHF7YmdfssIXq7LIUAbrIRBQkRn+tPhmethCXQ2YA0stIjlFMgyIgyWP4WRCXtSjiC8AaDoVLZEHkCPDM2AlVeKfPd5Tn8g88SwxHFIyETyy6zYQvKdAZEU1BGf5u+RDSDGLqJsIQlAQeABSIgXZpjUc8ziCtEdRE2EK02dTC0xAAkkkBSuc64TJFkKFKsiEWELL79++3mNuG6RGz3eI81tYNmQbkb9++3mNjpEbPd4jzS4NmQbkb9++3mNjpEbPd4jzRg2ZBuRv377eY2OkRs93iPNGDZkG5G/fvt5jY6RGz3eI80YNmQbkb9++3mNjpEbPd4jzRg2ZBuRv377eY2OkRs93iPNGDZkG5G/bvt5jY6RGz3eI80YNmQbkb9u+3mNjpEbPd4jzRg2ZBuRv277eY2OkRs93iPNGDZkG5G/bvt5jY6RGz3eI80YNmQbkb9u+3mNjpEbPd4jzRg2ZBuRv277eY2OkRs93iPNGDZkG5G/bvt5jY6RGz3eI80YNmQbkb9u+3mNjpEbPd4jzRg2ZBuRv277eY2OkRs93iPNGDZkG5G/bvt5jY6RGz3eI80mDZkG5G/bvt5jY6RGz3eI80YNmQbkb9u+3mNjpEbPd4jzS4NmQbkb9u+3mNjpEbPd4jzRg2ZBuRv277eY2OkRs93iPNGDZkG5G/bvt5jY6RGz3eI80YNmQbkb9u+3mNjpEbPd4jzRg2ZBuRv377eY2MPGz3eI80mDZkG5G/bvt5jYw8bPd4jzS4NmQbkb9u+3mNjDxs93iPNGDZkG5G/bvt5jY6RGz3eI80YNmQbkb9u+3mNjpEbPd4jzRg2ZBuRv277eY2MPGz3eI80YNmQbkb9u+3mNjDxs93iPNGDZkG5G/bvt5jYw8bPd4jzRg2ZBuRv277eY2MPGz3eI80YNmQbkb9u+3mNjDxs93iPNGDZkG5G/bvt5jYw8bPd4jzRg2ZBuQK7d5vMbAjxs92880mDZkG5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3599704729"/>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725198"/>
          </a:xfrm>
          <a:solidFill>
            <a:srgbClr val="FFC000"/>
          </a:solidFill>
        </p:spPr>
        <p:txBody>
          <a:bodyPr>
            <a:normAutofit/>
          </a:bodyPr>
          <a:lstStyle/>
          <a:p>
            <a:r>
              <a:rPr lang="uk-UA" sz="4000" dirty="0" smtClean="0"/>
              <a:t>питання для дискусії</a:t>
            </a:r>
            <a:endParaRPr lang="ru-RU" sz="4000" dirty="0"/>
          </a:p>
        </p:txBody>
      </p:sp>
      <p:sp>
        <p:nvSpPr>
          <p:cNvPr id="3" name="Объект 2"/>
          <p:cNvSpPr>
            <a:spLocks noGrp="1"/>
          </p:cNvSpPr>
          <p:nvPr>
            <p:ph idx="1"/>
          </p:nvPr>
        </p:nvSpPr>
        <p:spPr>
          <a:xfrm>
            <a:off x="1251678" y="1361899"/>
            <a:ext cx="10178322" cy="5108174"/>
          </a:xfrm>
        </p:spPr>
        <p:txBody>
          <a:bodyPr/>
          <a:lstStyle/>
          <a:p>
            <a:r>
              <a:rPr lang="uk-UA" dirty="0" smtClean="0">
                <a:solidFill>
                  <a:schemeClr val="tx1"/>
                </a:solidFill>
              </a:rPr>
              <a:t>Як Ви розумієте сутність поняття «організаційна культура»?</a:t>
            </a:r>
          </a:p>
          <a:p>
            <a:r>
              <a:rPr lang="uk-UA" dirty="0" smtClean="0">
                <a:solidFill>
                  <a:schemeClr val="tx1"/>
                </a:solidFill>
              </a:rPr>
              <a:t>Що є основними атрибутами організаційної культури? Наведіть приклади.</a:t>
            </a:r>
          </a:p>
          <a:p>
            <a:r>
              <a:rPr lang="uk-UA" dirty="0" smtClean="0">
                <a:solidFill>
                  <a:schemeClr val="tx1"/>
                </a:solidFill>
              </a:rPr>
              <a:t>Якими параметрами можна оцінити організаційну культуру?</a:t>
            </a:r>
          </a:p>
          <a:p>
            <a:r>
              <a:rPr lang="uk-UA" dirty="0" smtClean="0">
                <a:solidFill>
                  <a:schemeClr val="tx1"/>
                </a:solidFill>
              </a:rPr>
              <a:t>Надайте характеристику впливу зовнішнього середовища на організаційну культуру. </a:t>
            </a:r>
          </a:p>
          <a:p>
            <a:r>
              <a:rPr lang="uk-UA" dirty="0" smtClean="0">
                <a:solidFill>
                  <a:schemeClr val="tx1"/>
                </a:solidFill>
              </a:rPr>
              <a:t>Які основні функції виконує організаційна культура?</a:t>
            </a:r>
          </a:p>
          <a:p>
            <a:r>
              <a:rPr lang="uk-UA" dirty="0" smtClean="0">
                <a:solidFill>
                  <a:schemeClr val="tx1"/>
                </a:solidFill>
              </a:rPr>
              <a:t>Наведіть приклад організації з сильною організаційною культурою. На підставі яких параметрів Ви зробили висновок, що організація має сильну культуру?</a:t>
            </a:r>
          </a:p>
          <a:p>
            <a:r>
              <a:rPr lang="uk-UA" dirty="0" smtClean="0">
                <a:solidFill>
                  <a:schemeClr val="tx1"/>
                </a:solidFill>
              </a:rPr>
              <a:t>Чи можна змінити організаційну культуру? Які методи можна використати для цього? Які на Вашу думку будуть найбільш дієвими?</a:t>
            </a:r>
          </a:p>
          <a:p>
            <a:r>
              <a:rPr lang="uk-UA" dirty="0" smtClean="0">
                <a:solidFill>
                  <a:schemeClr val="tx1"/>
                </a:solidFill>
              </a:rPr>
              <a:t>Які види організаційної культури виокремлює </a:t>
            </a:r>
            <a:r>
              <a:rPr lang="uk-UA" dirty="0" err="1" smtClean="0">
                <a:solidFill>
                  <a:schemeClr val="tx1"/>
                </a:solidFill>
              </a:rPr>
              <a:t>Хофстед</a:t>
            </a:r>
            <a:r>
              <a:rPr lang="uk-UA" dirty="0" smtClean="0">
                <a:solidFill>
                  <a:schemeClr val="tx1"/>
                </a:solidFill>
              </a:rPr>
              <a:t>?</a:t>
            </a:r>
          </a:p>
          <a:p>
            <a:r>
              <a:rPr lang="uk-UA" dirty="0" smtClean="0">
                <a:solidFill>
                  <a:schemeClr val="tx1"/>
                </a:solidFill>
              </a:rPr>
              <a:t>Чим кланова організаційна культура відрізняється від ринкової? Який з цих видів організаційної культури найбільш ефективний на Вашу думку?</a:t>
            </a:r>
          </a:p>
          <a:p>
            <a:endParaRPr lang="uk-UA" dirty="0" smtClean="0">
              <a:solidFill>
                <a:schemeClr val="tx1"/>
              </a:solidFill>
            </a:endParaRPr>
          </a:p>
          <a:p>
            <a:endParaRPr lang="uk-UA" dirty="0" smtClean="0">
              <a:solidFill>
                <a:schemeClr val="tx1"/>
              </a:solidFill>
            </a:endParaRPr>
          </a:p>
          <a:p>
            <a:endParaRPr lang="ru-RU" dirty="0">
              <a:solidFill>
                <a:schemeClr val="tx1"/>
              </a:solidFill>
            </a:endParaRPr>
          </a:p>
        </p:txBody>
      </p:sp>
    </p:spTree>
    <p:extLst>
      <p:ext uri="{BB962C8B-B14F-4D97-AF65-F5344CB8AC3E}">
        <p14:creationId xmlns:p14="http://schemas.microsoft.com/office/powerpoint/2010/main" val="3051508041"/>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753688"/>
          </a:xfrm>
          <a:solidFill>
            <a:srgbClr val="92D050"/>
          </a:solidFill>
        </p:spPr>
        <p:txBody>
          <a:bodyPr>
            <a:normAutofit/>
          </a:bodyPr>
          <a:lstStyle/>
          <a:p>
            <a:r>
              <a:rPr lang="uk-UA" sz="4000" dirty="0"/>
              <a:t>Інформаційні Джерела </a:t>
            </a:r>
            <a:r>
              <a:rPr lang="uk-UA" sz="4000" dirty="0" smtClean="0"/>
              <a:t>до теми 8</a:t>
            </a:r>
            <a:endParaRPr lang="ru-RU" sz="4000" dirty="0"/>
          </a:p>
        </p:txBody>
      </p:sp>
      <p:sp>
        <p:nvSpPr>
          <p:cNvPr id="4" name="Объект 2"/>
          <p:cNvSpPr>
            <a:spLocks noGrp="1"/>
          </p:cNvSpPr>
          <p:nvPr>
            <p:ph idx="1"/>
          </p:nvPr>
        </p:nvSpPr>
        <p:spPr>
          <a:xfrm>
            <a:off x="1251678" y="1468583"/>
            <a:ext cx="10178322" cy="5056908"/>
          </a:xfrm>
        </p:spPr>
        <p:txBody>
          <a:bodyPr>
            <a:normAutofit/>
          </a:bodyPr>
          <a:lstStyle/>
          <a:p>
            <a:pPr marL="457200" indent="-457200">
              <a:buFont typeface="+mj-lt"/>
              <a:buAutoNum type="arabicPeriod"/>
            </a:pPr>
            <a:r>
              <a:rPr lang="ru-RU" sz="1600" dirty="0">
                <a:solidFill>
                  <a:schemeClr val="tx1"/>
                </a:solidFill>
              </a:rPr>
              <a:t>Комарова К.В. </a:t>
            </a:r>
            <a:r>
              <a:rPr lang="ru-RU" sz="1600" dirty="0" err="1">
                <a:solidFill>
                  <a:schemeClr val="tx1"/>
                </a:solidFill>
              </a:rPr>
              <a:t>Організаційна</a:t>
            </a:r>
            <a:r>
              <a:rPr lang="ru-RU" sz="1600" dirty="0">
                <a:solidFill>
                  <a:schemeClr val="tx1"/>
                </a:solidFill>
              </a:rPr>
              <a:t> культура: </a:t>
            </a:r>
            <a:r>
              <a:rPr lang="ru-RU" sz="1600" dirty="0" err="1">
                <a:solidFill>
                  <a:schemeClr val="tx1"/>
                </a:solidFill>
              </a:rPr>
              <a:t>навчальний</a:t>
            </a:r>
            <a:r>
              <a:rPr lang="ru-RU" sz="1600" dirty="0">
                <a:solidFill>
                  <a:schemeClr val="tx1"/>
                </a:solidFill>
              </a:rPr>
              <a:t> </a:t>
            </a:r>
            <a:r>
              <a:rPr lang="ru-RU" sz="1600" dirty="0" err="1">
                <a:solidFill>
                  <a:schemeClr val="tx1"/>
                </a:solidFill>
              </a:rPr>
              <a:t>посібник</a:t>
            </a:r>
            <a:r>
              <a:rPr lang="ru-RU" sz="1600" dirty="0">
                <a:solidFill>
                  <a:schemeClr val="tx1"/>
                </a:solidFill>
              </a:rPr>
              <a:t> для </a:t>
            </a:r>
            <a:r>
              <a:rPr lang="ru-RU" sz="1600" dirty="0" err="1">
                <a:solidFill>
                  <a:schemeClr val="tx1"/>
                </a:solidFill>
              </a:rPr>
              <a:t>студентів</a:t>
            </a:r>
            <a:r>
              <a:rPr lang="ru-RU" sz="1600" dirty="0">
                <a:solidFill>
                  <a:schemeClr val="tx1"/>
                </a:solidFill>
              </a:rPr>
              <a:t> </a:t>
            </a:r>
            <a:r>
              <a:rPr lang="ru-RU" sz="1600" dirty="0" err="1">
                <a:solidFill>
                  <a:schemeClr val="tx1"/>
                </a:solidFill>
              </a:rPr>
              <a:t>вищих</a:t>
            </a:r>
            <a:r>
              <a:rPr lang="ru-RU" sz="1600" dirty="0">
                <a:solidFill>
                  <a:schemeClr val="tx1"/>
                </a:solidFill>
              </a:rPr>
              <a:t> </a:t>
            </a:r>
            <a:r>
              <a:rPr lang="ru-RU" sz="1600" dirty="0" err="1">
                <a:solidFill>
                  <a:schemeClr val="tx1"/>
                </a:solidFill>
              </a:rPr>
              <a:t>навчальних</a:t>
            </a:r>
            <a:r>
              <a:rPr lang="ru-RU" sz="1600" dirty="0">
                <a:solidFill>
                  <a:schemeClr val="tx1"/>
                </a:solidFill>
              </a:rPr>
              <a:t> </a:t>
            </a:r>
            <a:r>
              <a:rPr lang="ru-RU" sz="1600" dirty="0" err="1">
                <a:solidFill>
                  <a:schemeClr val="tx1"/>
                </a:solidFill>
              </a:rPr>
              <a:t>закладів</a:t>
            </a:r>
            <a:r>
              <a:rPr lang="ru-RU" sz="1600" dirty="0">
                <a:solidFill>
                  <a:schemeClr val="tx1"/>
                </a:solidFill>
              </a:rPr>
              <a:t> / К.В. Комарова. - </a:t>
            </a:r>
            <a:r>
              <a:rPr lang="ru-RU" sz="1600" dirty="0" err="1">
                <a:solidFill>
                  <a:schemeClr val="tx1"/>
                </a:solidFill>
              </a:rPr>
              <a:t>Дніпропетровськ</a:t>
            </a:r>
            <a:r>
              <a:rPr lang="ru-RU" sz="1600" dirty="0">
                <a:solidFill>
                  <a:schemeClr val="tx1"/>
                </a:solidFill>
              </a:rPr>
              <a:t>, ДДФА, 2011 – 166 с.</a:t>
            </a:r>
            <a:endParaRPr lang="ru-RU" sz="1600" dirty="0" smtClean="0">
              <a:solidFill>
                <a:schemeClr val="tx1"/>
              </a:solidFill>
            </a:endParaRPr>
          </a:p>
          <a:p>
            <a:pPr marL="457200" lvl="0" indent="-457200">
              <a:buFont typeface="+mj-lt"/>
              <a:buAutoNum type="arabicPeriod"/>
            </a:pPr>
            <a:r>
              <a:rPr lang="uk-UA" sz="1600" dirty="0" err="1">
                <a:solidFill>
                  <a:schemeClr val="tx1"/>
                </a:solidFill>
              </a:rPr>
              <a:t>Ковалев</a:t>
            </a:r>
            <a:r>
              <a:rPr lang="uk-UA" sz="1600" dirty="0">
                <a:solidFill>
                  <a:schemeClr val="tx1"/>
                </a:solidFill>
              </a:rPr>
              <a:t> Г.Д. </a:t>
            </a:r>
            <a:r>
              <a:rPr lang="uk-UA" sz="1600" dirty="0" err="1">
                <a:solidFill>
                  <a:schemeClr val="tx1"/>
                </a:solidFill>
              </a:rPr>
              <a:t>Инновационные</a:t>
            </a:r>
            <a:r>
              <a:rPr lang="uk-UA" sz="1600" dirty="0">
                <a:solidFill>
                  <a:schemeClr val="tx1"/>
                </a:solidFill>
              </a:rPr>
              <a:t> </a:t>
            </a:r>
            <a:r>
              <a:rPr lang="uk-UA" sz="1600" dirty="0" err="1">
                <a:solidFill>
                  <a:schemeClr val="tx1"/>
                </a:solidFill>
              </a:rPr>
              <a:t>коммуникации</a:t>
            </a:r>
            <a:r>
              <a:rPr lang="uk-UA" sz="1600" dirty="0">
                <a:solidFill>
                  <a:schemeClr val="tx1"/>
                </a:solidFill>
              </a:rPr>
              <a:t>: </a:t>
            </a:r>
            <a:r>
              <a:rPr lang="uk-UA" sz="1600" dirty="0" err="1">
                <a:solidFill>
                  <a:schemeClr val="tx1"/>
                </a:solidFill>
              </a:rPr>
              <a:t>Учеб</a:t>
            </a:r>
            <a:r>
              <a:rPr lang="uk-UA" sz="1600" dirty="0">
                <a:solidFill>
                  <a:schemeClr val="tx1"/>
                </a:solidFill>
              </a:rPr>
              <a:t>. </a:t>
            </a:r>
            <a:r>
              <a:rPr lang="uk-UA" sz="1600" dirty="0" err="1">
                <a:solidFill>
                  <a:schemeClr val="tx1"/>
                </a:solidFill>
              </a:rPr>
              <a:t>пособие</a:t>
            </a:r>
            <a:r>
              <a:rPr lang="uk-UA" sz="1600" dirty="0">
                <a:solidFill>
                  <a:schemeClr val="tx1"/>
                </a:solidFill>
              </a:rPr>
              <a:t> для </a:t>
            </a:r>
            <a:r>
              <a:rPr lang="uk-UA" sz="1600" dirty="0" err="1">
                <a:solidFill>
                  <a:schemeClr val="tx1"/>
                </a:solidFill>
              </a:rPr>
              <a:t>вузов</a:t>
            </a:r>
            <a:r>
              <a:rPr lang="uk-UA" sz="1600" dirty="0">
                <a:solidFill>
                  <a:schemeClr val="tx1"/>
                </a:solidFill>
              </a:rPr>
              <a:t>. </a:t>
            </a:r>
            <a:r>
              <a:rPr lang="uk-UA" sz="1600" dirty="0" smtClean="0">
                <a:solidFill>
                  <a:schemeClr val="tx1"/>
                </a:solidFill>
              </a:rPr>
              <a:t>М</a:t>
            </a:r>
            <a:r>
              <a:rPr lang="uk-UA" sz="1600" dirty="0">
                <a:solidFill>
                  <a:schemeClr val="tx1"/>
                </a:solidFill>
              </a:rPr>
              <a:t>.: ЮНИТИ -ДАНА, 2000</a:t>
            </a:r>
            <a:r>
              <a:rPr lang="uk-UA" sz="1600" dirty="0" smtClean="0">
                <a:solidFill>
                  <a:schemeClr val="tx1"/>
                </a:solidFill>
              </a:rPr>
              <a:t>. </a:t>
            </a:r>
            <a:r>
              <a:rPr lang="uk-UA" sz="1600" dirty="0">
                <a:solidFill>
                  <a:schemeClr val="tx1"/>
                </a:solidFill>
              </a:rPr>
              <a:t>288 с.</a:t>
            </a:r>
            <a:endParaRPr lang="ru-RU" sz="1600" dirty="0">
              <a:solidFill>
                <a:schemeClr val="tx1"/>
              </a:solidFill>
            </a:endParaRPr>
          </a:p>
          <a:p>
            <a:pPr marL="457200" indent="-457200">
              <a:buFont typeface="+mj-lt"/>
              <a:buAutoNum type="arabicPeriod"/>
            </a:pPr>
            <a:r>
              <a:rPr lang="uk-UA" sz="1600" dirty="0" err="1">
                <a:solidFill>
                  <a:schemeClr val="tx1"/>
                </a:solidFill>
              </a:rPr>
              <a:t>Згонник</a:t>
            </a:r>
            <a:r>
              <a:rPr lang="uk-UA" sz="1600" dirty="0">
                <a:solidFill>
                  <a:schemeClr val="tx1"/>
                </a:solidFill>
              </a:rPr>
              <a:t> Л.В. </a:t>
            </a:r>
            <a:r>
              <a:rPr lang="uk-UA" sz="1600" dirty="0" err="1">
                <a:solidFill>
                  <a:schemeClr val="tx1"/>
                </a:solidFill>
              </a:rPr>
              <a:t>Организационное</a:t>
            </a:r>
            <a:r>
              <a:rPr lang="uk-UA" sz="1600" dirty="0">
                <a:solidFill>
                  <a:schemeClr val="tx1"/>
                </a:solidFill>
              </a:rPr>
              <a:t> </a:t>
            </a:r>
            <a:r>
              <a:rPr lang="uk-UA" sz="1600" dirty="0" err="1">
                <a:solidFill>
                  <a:schemeClr val="tx1"/>
                </a:solidFill>
              </a:rPr>
              <a:t>поведение</a:t>
            </a:r>
            <a:r>
              <a:rPr lang="uk-UA" sz="1600" dirty="0">
                <a:solidFill>
                  <a:schemeClr val="tx1"/>
                </a:solidFill>
              </a:rPr>
              <a:t> : </a:t>
            </a:r>
            <a:r>
              <a:rPr lang="uk-UA" sz="1600" dirty="0" err="1">
                <a:solidFill>
                  <a:schemeClr val="tx1"/>
                </a:solidFill>
              </a:rPr>
              <a:t>учебник</a:t>
            </a:r>
            <a:r>
              <a:rPr lang="uk-UA" sz="1600" dirty="0">
                <a:solidFill>
                  <a:schemeClr val="tx1"/>
                </a:solidFill>
              </a:rPr>
              <a:t>. Москва: </a:t>
            </a:r>
            <a:r>
              <a:rPr lang="uk-UA" sz="1600" dirty="0" err="1">
                <a:solidFill>
                  <a:schemeClr val="tx1"/>
                </a:solidFill>
              </a:rPr>
              <a:t>Дашков</a:t>
            </a:r>
            <a:r>
              <a:rPr lang="uk-UA" sz="1600" dirty="0">
                <a:solidFill>
                  <a:schemeClr val="tx1"/>
                </a:solidFill>
              </a:rPr>
              <a:t> и К, 2015. 232 с.</a:t>
            </a:r>
          </a:p>
          <a:p>
            <a:pPr marL="457200" indent="-457200">
              <a:buFont typeface="+mj-lt"/>
              <a:buAutoNum type="arabicPeriod"/>
            </a:pPr>
            <a:r>
              <a:rPr lang="ru-RU" sz="1600" dirty="0" smtClean="0">
                <a:solidFill>
                  <a:schemeClr val="tx1"/>
                </a:solidFill>
              </a:rPr>
              <a:t>Шаталова </a:t>
            </a:r>
            <a:r>
              <a:rPr lang="ru-RU" sz="1600" dirty="0">
                <a:solidFill>
                  <a:schemeClr val="tx1"/>
                </a:solidFill>
              </a:rPr>
              <a:t>Н. И</a:t>
            </a:r>
            <a:r>
              <a:rPr lang="ru-RU" sz="1600" dirty="0" smtClean="0">
                <a:solidFill>
                  <a:schemeClr val="tx1"/>
                </a:solidFill>
              </a:rPr>
              <a:t>. </a:t>
            </a:r>
            <a:r>
              <a:rPr lang="en-US" sz="1600" dirty="0" err="1">
                <a:solidFill>
                  <a:schemeClr val="tx1"/>
                </a:solidFill>
              </a:rPr>
              <a:t>Организационное</a:t>
            </a:r>
            <a:r>
              <a:rPr lang="en-US" sz="1600" dirty="0">
                <a:solidFill>
                  <a:schemeClr val="tx1"/>
                </a:solidFill>
              </a:rPr>
              <a:t> </a:t>
            </a:r>
            <a:r>
              <a:rPr lang="en-US" sz="1600" dirty="0" err="1" smtClean="0">
                <a:solidFill>
                  <a:schemeClr val="tx1"/>
                </a:solidFill>
              </a:rPr>
              <a:t>поведение</a:t>
            </a:r>
            <a:r>
              <a:rPr lang="ru-RU" sz="1600" dirty="0" smtClean="0">
                <a:solidFill>
                  <a:schemeClr val="tx1"/>
                </a:solidFill>
              </a:rPr>
              <a:t>. </a:t>
            </a:r>
            <a:r>
              <a:rPr lang="en-US" sz="1600" dirty="0" err="1" smtClean="0">
                <a:solidFill>
                  <a:schemeClr val="tx1"/>
                </a:solidFill>
              </a:rPr>
              <a:t>Екатеринбург</a:t>
            </a:r>
            <a:r>
              <a:rPr lang="ru-RU" sz="1600" dirty="0" smtClean="0">
                <a:solidFill>
                  <a:schemeClr val="tx1"/>
                </a:solidFill>
              </a:rPr>
              <a:t> : </a:t>
            </a:r>
            <a:r>
              <a:rPr lang="en-US" sz="1600" dirty="0" err="1" smtClean="0">
                <a:solidFill>
                  <a:schemeClr val="tx1"/>
                </a:solidFill>
              </a:rPr>
              <a:t>Изд</a:t>
            </a:r>
            <a:r>
              <a:rPr lang="ru-RU" sz="1600" dirty="0" smtClean="0">
                <a:solidFill>
                  <a:schemeClr val="tx1"/>
                </a:solidFill>
              </a:rPr>
              <a:t>-</a:t>
            </a:r>
            <a:r>
              <a:rPr lang="en-US" sz="1600" dirty="0" err="1" smtClean="0">
                <a:solidFill>
                  <a:schemeClr val="tx1"/>
                </a:solidFill>
              </a:rPr>
              <a:t>во</a:t>
            </a:r>
            <a:r>
              <a:rPr lang="en-US" sz="1600" dirty="0" smtClean="0">
                <a:solidFill>
                  <a:schemeClr val="tx1"/>
                </a:solidFill>
              </a:rPr>
              <a:t> </a:t>
            </a:r>
            <a:r>
              <a:rPr lang="en-US" sz="1600" dirty="0" err="1" smtClean="0">
                <a:solidFill>
                  <a:schemeClr val="tx1"/>
                </a:solidFill>
              </a:rPr>
              <a:t>УрГУПС</a:t>
            </a:r>
            <a:r>
              <a:rPr lang="ru-RU" sz="1600" dirty="0" smtClean="0">
                <a:solidFill>
                  <a:schemeClr val="tx1"/>
                </a:solidFill>
              </a:rPr>
              <a:t>, 2012. 225 </a:t>
            </a:r>
            <a:r>
              <a:rPr lang="en-US" sz="1600" dirty="0" smtClean="0">
                <a:solidFill>
                  <a:schemeClr val="tx1"/>
                </a:solidFill>
              </a:rPr>
              <a:t>с</a:t>
            </a:r>
            <a:r>
              <a:rPr lang="ru-RU" sz="1600" dirty="0" smtClean="0">
                <a:solidFill>
                  <a:schemeClr val="tx1"/>
                </a:solidFill>
              </a:rPr>
              <a:t>.</a:t>
            </a:r>
          </a:p>
          <a:p>
            <a:pPr marL="457200" indent="-457200">
              <a:buFont typeface="+mj-lt"/>
              <a:buAutoNum type="arabicPeriod"/>
            </a:pPr>
            <a:r>
              <a:rPr lang="en-US" sz="1600" dirty="0" err="1" smtClean="0">
                <a:solidFill>
                  <a:schemeClr val="tx1"/>
                </a:solidFill>
              </a:rPr>
              <a:t>Малюта</a:t>
            </a:r>
            <a:r>
              <a:rPr lang="en-US" sz="1600" dirty="0" smtClean="0">
                <a:solidFill>
                  <a:schemeClr val="tx1"/>
                </a:solidFill>
              </a:rPr>
              <a:t> </a:t>
            </a:r>
            <a:r>
              <a:rPr lang="en-US" sz="1600" dirty="0">
                <a:solidFill>
                  <a:schemeClr val="tx1"/>
                </a:solidFill>
              </a:rPr>
              <a:t>Л</a:t>
            </a:r>
            <a:r>
              <a:rPr lang="ru-RU" sz="1600" dirty="0">
                <a:solidFill>
                  <a:schemeClr val="tx1"/>
                </a:solidFill>
              </a:rPr>
              <a:t>.</a:t>
            </a:r>
            <a:r>
              <a:rPr lang="en-US" sz="1600" dirty="0">
                <a:solidFill>
                  <a:schemeClr val="tx1"/>
                </a:solidFill>
              </a:rPr>
              <a:t>Я</a:t>
            </a:r>
            <a:r>
              <a:rPr lang="ru-RU" sz="1600" dirty="0">
                <a:solidFill>
                  <a:schemeClr val="tx1"/>
                </a:solidFill>
              </a:rPr>
              <a:t>. </a:t>
            </a:r>
            <a:r>
              <a:rPr lang="en-US" sz="1600" dirty="0" err="1">
                <a:solidFill>
                  <a:schemeClr val="tx1"/>
                </a:solidFill>
              </a:rPr>
              <a:t>Стратегічне</a:t>
            </a:r>
            <a:r>
              <a:rPr lang="en-US" sz="1600" dirty="0">
                <a:solidFill>
                  <a:schemeClr val="tx1"/>
                </a:solidFill>
              </a:rPr>
              <a:t> </a:t>
            </a:r>
            <a:r>
              <a:rPr lang="en-US" sz="1600" dirty="0" err="1">
                <a:solidFill>
                  <a:schemeClr val="tx1"/>
                </a:solidFill>
              </a:rPr>
              <a:t>управління</a:t>
            </a:r>
            <a:r>
              <a:rPr lang="en-US" sz="1600" dirty="0">
                <a:solidFill>
                  <a:schemeClr val="tx1"/>
                </a:solidFill>
              </a:rPr>
              <a:t> </a:t>
            </a:r>
            <a:r>
              <a:rPr lang="en-US" sz="1600" dirty="0" err="1">
                <a:solidFill>
                  <a:schemeClr val="tx1"/>
                </a:solidFill>
              </a:rPr>
              <a:t>інноваційним</a:t>
            </a:r>
            <a:r>
              <a:rPr lang="en-US" sz="1600" dirty="0">
                <a:solidFill>
                  <a:schemeClr val="tx1"/>
                </a:solidFill>
              </a:rPr>
              <a:t> </a:t>
            </a:r>
            <a:r>
              <a:rPr lang="en-US" sz="1600" dirty="0" err="1" smtClean="0">
                <a:solidFill>
                  <a:schemeClr val="tx1"/>
                </a:solidFill>
              </a:rPr>
              <a:t>розвитком</a:t>
            </a:r>
            <a:r>
              <a:rPr lang="ru-RU" sz="1600" dirty="0">
                <a:solidFill>
                  <a:schemeClr val="tx1"/>
                </a:solidFill>
              </a:rPr>
              <a:t> </a:t>
            </a:r>
            <a:r>
              <a:rPr lang="en-US" sz="1600" dirty="0" err="1" smtClean="0">
                <a:solidFill>
                  <a:schemeClr val="tx1"/>
                </a:solidFill>
              </a:rPr>
              <a:t>підприємства</a:t>
            </a:r>
            <a:r>
              <a:rPr lang="uk-UA" sz="1600" dirty="0">
                <a:solidFill>
                  <a:schemeClr val="tx1"/>
                </a:solidFill>
              </a:rPr>
              <a:t>.</a:t>
            </a:r>
            <a:r>
              <a:rPr lang="en-US" sz="1600" dirty="0" smtClean="0">
                <a:solidFill>
                  <a:schemeClr val="tx1"/>
                </a:solidFill>
              </a:rPr>
              <a:t> </a:t>
            </a:r>
            <a:r>
              <a:rPr lang="en-US" sz="1600" dirty="0" err="1">
                <a:solidFill>
                  <a:schemeClr val="tx1"/>
                </a:solidFill>
              </a:rPr>
              <a:t>Тернопіль</a:t>
            </a:r>
            <a:r>
              <a:rPr lang="ru-RU" sz="1600" dirty="0">
                <a:solidFill>
                  <a:schemeClr val="tx1"/>
                </a:solidFill>
              </a:rPr>
              <a:t>: </a:t>
            </a:r>
            <a:r>
              <a:rPr lang="en-US" sz="1600" dirty="0" smtClean="0">
                <a:solidFill>
                  <a:schemeClr val="tx1"/>
                </a:solidFill>
              </a:rPr>
              <a:t>ФОП</a:t>
            </a:r>
            <a:r>
              <a:rPr lang="ru-RU" sz="1600" dirty="0">
                <a:solidFill>
                  <a:schemeClr val="tx1"/>
                </a:solidFill>
              </a:rPr>
              <a:t> </a:t>
            </a:r>
            <a:r>
              <a:rPr lang="en-US" sz="1600" dirty="0" err="1" smtClean="0">
                <a:solidFill>
                  <a:schemeClr val="tx1"/>
                </a:solidFill>
              </a:rPr>
              <a:t>Паляниця</a:t>
            </a:r>
            <a:r>
              <a:rPr lang="en-US" sz="1600" dirty="0" smtClean="0">
                <a:solidFill>
                  <a:schemeClr val="tx1"/>
                </a:solidFill>
              </a:rPr>
              <a:t> </a:t>
            </a:r>
            <a:r>
              <a:rPr lang="en-US" sz="1600" dirty="0">
                <a:solidFill>
                  <a:schemeClr val="tx1"/>
                </a:solidFill>
              </a:rPr>
              <a:t>В</a:t>
            </a:r>
            <a:r>
              <a:rPr lang="ru-RU" sz="1600" dirty="0">
                <a:solidFill>
                  <a:schemeClr val="tx1"/>
                </a:solidFill>
              </a:rPr>
              <a:t>.</a:t>
            </a:r>
            <a:r>
              <a:rPr lang="en-US" sz="1600" dirty="0">
                <a:solidFill>
                  <a:schemeClr val="tx1"/>
                </a:solidFill>
              </a:rPr>
              <a:t>А</a:t>
            </a:r>
            <a:r>
              <a:rPr lang="ru-RU" sz="1600" dirty="0">
                <a:solidFill>
                  <a:schemeClr val="tx1"/>
                </a:solidFill>
              </a:rPr>
              <a:t>., 2016</a:t>
            </a:r>
            <a:r>
              <a:rPr lang="ru-RU" sz="1600" dirty="0" smtClean="0">
                <a:solidFill>
                  <a:schemeClr val="tx1"/>
                </a:solidFill>
              </a:rPr>
              <a:t>.</a:t>
            </a:r>
            <a:r>
              <a:rPr lang="en-US" sz="1600" dirty="0" smtClean="0">
                <a:solidFill>
                  <a:schemeClr val="tx1"/>
                </a:solidFill>
              </a:rPr>
              <a:t> </a:t>
            </a:r>
            <a:r>
              <a:rPr lang="ru-RU" sz="1600" dirty="0">
                <a:solidFill>
                  <a:schemeClr val="tx1"/>
                </a:solidFill>
              </a:rPr>
              <a:t>232 </a:t>
            </a:r>
            <a:r>
              <a:rPr lang="en-US" sz="1600" dirty="0">
                <a:solidFill>
                  <a:schemeClr val="tx1"/>
                </a:solidFill>
              </a:rPr>
              <a:t>с</a:t>
            </a:r>
            <a:r>
              <a:rPr lang="ru-RU" sz="1600" dirty="0">
                <a:solidFill>
                  <a:schemeClr val="tx1"/>
                </a:solidFill>
              </a:rPr>
              <a:t>.</a:t>
            </a:r>
          </a:p>
          <a:p>
            <a:pPr marL="457200" indent="-457200">
              <a:buFont typeface="+mj-lt"/>
              <a:buAutoNum type="arabicPeriod"/>
            </a:pPr>
            <a:r>
              <a:rPr lang="ru-RU" sz="1600" dirty="0" err="1">
                <a:solidFill>
                  <a:schemeClr val="tx1"/>
                </a:solidFill>
              </a:rPr>
              <a:t>Лютенс</a:t>
            </a:r>
            <a:r>
              <a:rPr lang="ru-RU" sz="1600" dirty="0">
                <a:solidFill>
                  <a:schemeClr val="tx1"/>
                </a:solidFill>
              </a:rPr>
              <a:t> Ф. Организационное </a:t>
            </a:r>
            <a:r>
              <a:rPr lang="ru-RU" sz="1600" dirty="0" smtClean="0">
                <a:solidFill>
                  <a:schemeClr val="tx1"/>
                </a:solidFill>
              </a:rPr>
              <a:t>поведение. </a:t>
            </a:r>
            <a:r>
              <a:rPr lang="ru-RU" sz="1600" dirty="0">
                <a:solidFill>
                  <a:schemeClr val="tx1"/>
                </a:solidFill>
              </a:rPr>
              <a:t>М. : Инфра-М, 1999. </a:t>
            </a:r>
            <a:r>
              <a:rPr lang="ru-RU" sz="1600" dirty="0" smtClean="0">
                <a:solidFill>
                  <a:schemeClr val="tx1"/>
                </a:solidFill>
              </a:rPr>
              <a:t>692 </a:t>
            </a:r>
            <a:r>
              <a:rPr lang="ru-RU" sz="1600" dirty="0">
                <a:solidFill>
                  <a:schemeClr val="tx1"/>
                </a:solidFill>
              </a:rPr>
              <a:t>с. </a:t>
            </a:r>
            <a:endParaRPr lang="ru-RU" sz="1600" dirty="0" smtClean="0">
              <a:solidFill>
                <a:schemeClr val="tx1"/>
              </a:solidFill>
            </a:endParaRPr>
          </a:p>
          <a:p>
            <a:pPr marL="457200" indent="-457200">
              <a:buFont typeface="+mj-lt"/>
              <a:buAutoNum type="arabicPeriod"/>
            </a:pPr>
            <a:r>
              <a:rPr lang="ru-RU" sz="1600" dirty="0" err="1" smtClean="0">
                <a:solidFill>
                  <a:schemeClr val="tx1"/>
                </a:solidFill>
              </a:rPr>
              <a:t>Ньюстром</a:t>
            </a:r>
            <a:r>
              <a:rPr lang="ru-RU" sz="1600" dirty="0" smtClean="0">
                <a:solidFill>
                  <a:schemeClr val="tx1"/>
                </a:solidFill>
              </a:rPr>
              <a:t> </a:t>
            </a:r>
            <a:r>
              <a:rPr lang="ru-RU" sz="1600" dirty="0" err="1">
                <a:solidFill>
                  <a:schemeClr val="tx1"/>
                </a:solidFill>
              </a:rPr>
              <a:t>Дж.В</a:t>
            </a:r>
            <a:r>
              <a:rPr lang="ru-RU" sz="1600" dirty="0">
                <a:solidFill>
                  <a:schemeClr val="tx1"/>
                </a:solidFill>
              </a:rPr>
              <a:t>., Дэвис К. Организационное поведение: поведение человека на рабочем месте. 10-е изд. СПб.: Питер, 2000</a:t>
            </a:r>
            <a:r>
              <a:rPr lang="ru-RU" sz="1600" dirty="0" smtClean="0">
                <a:solidFill>
                  <a:schemeClr val="tx1"/>
                </a:solidFill>
              </a:rPr>
              <a:t>. 498 с.</a:t>
            </a:r>
            <a:endParaRPr lang="ru-RU" sz="1600" dirty="0">
              <a:solidFill>
                <a:schemeClr val="tx1"/>
              </a:solidFill>
            </a:endParaRPr>
          </a:p>
          <a:p>
            <a:pPr marL="457200" indent="-457200">
              <a:buFont typeface="+mj-lt"/>
              <a:buAutoNum type="arabicPeriod"/>
            </a:pPr>
            <a:endParaRPr lang="ru-RU" sz="1600" dirty="0">
              <a:solidFill>
                <a:schemeClr val="tx1"/>
              </a:solidFill>
            </a:endParaRPr>
          </a:p>
          <a:p>
            <a:pPr marL="457200" indent="-457200">
              <a:buFont typeface="+mj-lt"/>
              <a:buAutoNum type="arabicPeriod"/>
            </a:pPr>
            <a:endParaRPr lang="ru-RU" sz="1600" dirty="0">
              <a:solidFill>
                <a:schemeClr val="tx1"/>
              </a:solidFill>
            </a:endParaRPr>
          </a:p>
        </p:txBody>
      </p:sp>
    </p:spTree>
    <p:extLst>
      <p:ext uri="{BB962C8B-B14F-4D97-AF65-F5344CB8AC3E}">
        <p14:creationId xmlns:p14="http://schemas.microsoft.com/office/powerpoint/2010/main" val="1114763417"/>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17068" y="2022764"/>
            <a:ext cx="10318418" cy="3816976"/>
          </a:xfrm>
        </p:spPr>
        <p:txBody>
          <a:bodyPr/>
          <a:lstStyle/>
          <a:p>
            <a:r>
              <a:rPr lang="ru-RU" sz="5400" b="1" dirty="0" err="1" smtClean="0"/>
              <a:t>організаційний</a:t>
            </a:r>
            <a:r>
              <a:rPr lang="ru-RU" sz="5400" b="1" dirty="0" smtClean="0"/>
              <a:t> </a:t>
            </a:r>
            <a:r>
              <a:rPr lang="ru-RU" sz="5400" b="1" dirty="0" err="1" smtClean="0"/>
              <a:t>розвиток</a:t>
            </a:r>
            <a:r>
              <a:rPr lang="ru-RU" sz="5400" b="1" dirty="0" smtClean="0"/>
              <a:t> </a:t>
            </a:r>
            <a:r>
              <a:rPr lang="ru-RU" sz="5400" b="1" dirty="0" err="1"/>
              <a:t>підприємства</a:t>
            </a:r>
            <a:r>
              <a:rPr lang="ru-RU" sz="5400" b="1" dirty="0"/>
              <a:t> на </a:t>
            </a:r>
            <a:r>
              <a:rPr lang="ru-RU" sz="5400" b="1" dirty="0" err="1"/>
              <a:t>основі</a:t>
            </a:r>
            <a:r>
              <a:rPr lang="ru-RU" sz="5400" b="1" dirty="0"/>
              <a:t> </a:t>
            </a:r>
            <a:r>
              <a:rPr lang="ru-RU" sz="5400" b="1" dirty="0" err="1"/>
              <a:t>використання</a:t>
            </a:r>
            <a:r>
              <a:rPr lang="ru-RU" sz="5400" b="1" dirty="0"/>
              <a:t> </a:t>
            </a:r>
            <a:r>
              <a:rPr lang="ru-RU" sz="5400" b="1" dirty="0" err="1"/>
              <a:t>соціального</a:t>
            </a:r>
            <a:r>
              <a:rPr lang="ru-RU" sz="5400" b="1" dirty="0"/>
              <a:t> </a:t>
            </a:r>
            <a:r>
              <a:rPr lang="ru-RU" sz="5400" b="1" dirty="0" err="1"/>
              <a:t>капіталу</a:t>
            </a:r>
            <a:endParaRPr lang="ru-RU" sz="5400" dirty="0"/>
          </a:p>
        </p:txBody>
      </p:sp>
      <p:sp>
        <p:nvSpPr>
          <p:cNvPr id="3" name="Подзаголовок 2"/>
          <p:cNvSpPr>
            <a:spLocks noGrp="1"/>
          </p:cNvSpPr>
          <p:nvPr>
            <p:ph type="subTitle" idx="1"/>
          </p:nvPr>
        </p:nvSpPr>
        <p:spPr>
          <a:xfrm>
            <a:off x="2353590" y="1007437"/>
            <a:ext cx="8045373" cy="1015327"/>
          </a:xfrm>
        </p:spPr>
        <p:txBody>
          <a:bodyPr>
            <a:noAutofit/>
          </a:bodyPr>
          <a:lstStyle/>
          <a:p>
            <a:r>
              <a:rPr lang="ru-RU" sz="6000" dirty="0" smtClean="0"/>
              <a:t>Тема </a:t>
            </a:r>
            <a:r>
              <a:rPr lang="ru-RU" sz="6000" dirty="0"/>
              <a:t>9</a:t>
            </a:r>
          </a:p>
        </p:txBody>
      </p:sp>
    </p:spTree>
    <p:extLst>
      <p:ext uri="{BB962C8B-B14F-4D97-AF65-F5344CB8AC3E}">
        <p14:creationId xmlns:p14="http://schemas.microsoft.com/office/powerpoint/2010/main" val="1659159218"/>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42930" y="1931831"/>
            <a:ext cx="8187071" cy="2588498"/>
          </a:xfrm>
        </p:spPr>
        <p:txBody>
          <a:bodyPr>
            <a:normAutofit/>
          </a:bodyPr>
          <a:lstStyle/>
          <a:p>
            <a:r>
              <a:rPr lang="uk-UA" sz="5400" b="1" dirty="0" smtClean="0"/>
              <a:t>1. Сутність </a:t>
            </a:r>
            <a:r>
              <a:rPr lang="uk-UA" sz="5400" b="1" dirty="0"/>
              <a:t>соціального капіталу</a:t>
            </a:r>
            <a:endParaRPr lang="ru-RU" sz="5400" dirty="0"/>
          </a:p>
        </p:txBody>
      </p:sp>
      <p:pic>
        <p:nvPicPr>
          <p:cNvPr id="1026" name="Picture 2" descr="Social Capital and Education: A Digest - Ragged Univers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12454" y="475109"/>
            <a:ext cx="2286000" cy="1943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231276"/>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570652"/>
          </a:xfrm>
        </p:spPr>
        <p:txBody>
          <a:bodyPr>
            <a:noAutofit/>
          </a:bodyPr>
          <a:lstStyle/>
          <a:p>
            <a:r>
              <a:rPr lang="ru-RU" sz="3600" dirty="0" err="1" smtClean="0"/>
              <a:t>Теоретичн</a:t>
            </a:r>
            <a:r>
              <a:rPr lang="uk-UA" sz="3600" dirty="0" smtClean="0"/>
              <a:t>і підходи до визначення</a:t>
            </a:r>
            <a:endParaRPr lang="ru-RU" sz="3600" dirty="0"/>
          </a:p>
        </p:txBody>
      </p:sp>
      <p:graphicFrame>
        <p:nvGraphicFramePr>
          <p:cNvPr id="4" name="Объект 3"/>
          <p:cNvGraphicFramePr>
            <a:graphicFrameLocks noGrp="1"/>
          </p:cNvGraphicFramePr>
          <p:nvPr>
            <p:ph idx="1"/>
            <p:extLst/>
          </p:nvPr>
        </p:nvGraphicFramePr>
        <p:xfrm>
          <a:off x="1251677" y="1249251"/>
          <a:ext cx="10390823" cy="5344734"/>
        </p:xfrm>
        <a:graphic>
          <a:graphicData uri="http://schemas.openxmlformats.org/drawingml/2006/table">
            <a:tbl>
              <a:tblPr firstRow="1" firstCol="1" bandRow="1">
                <a:tableStyleId>{5C22544A-7EE6-4342-B048-85BDC9FD1C3A}</a:tableStyleId>
              </a:tblPr>
              <a:tblGrid>
                <a:gridCol w="2285232">
                  <a:extLst>
                    <a:ext uri="{9D8B030D-6E8A-4147-A177-3AD203B41FA5}">
                      <a16:colId xmlns:a16="http://schemas.microsoft.com/office/drawing/2014/main" val="563084677"/>
                    </a:ext>
                  </a:extLst>
                </a:gridCol>
                <a:gridCol w="8105591">
                  <a:extLst>
                    <a:ext uri="{9D8B030D-6E8A-4147-A177-3AD203B41FA5}">
                      <a16:colId xmlns:a16="http://schemas.microsoft.com/office/drawing/2014/main" val="1266054506"/>
                    </a:ext>
                  </a:extLst>
                </a:gridCol>
              </a:tblGrid>
              <a:tr h="309900">
                <a:tc>
                  <a:txBody>
                    <a:bodyPr/>
                    <a:lstStyle/>
                    <a:p>
                      <a:pPr indent="18415" algn="ctr">
                        <a:lnSpc>
                          <a:spcPct val="115000"/>
                        </a:lnSpc>
                        <a:spcAft>
                          <a:spcPts val="0"/>
                        </a:spcAft>
                      </a:pPr>
                      <a:r>
                        <a:rPr lang="uk-UA" sz="1400" dirty="0">
                          <a:solidFill>
                            <a:schemeClr val="tx1"/>
                          </a:solidFill>
                          <a:effectLst/>
                        </a:rPr>
                        <a:t>Автори</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9422" marR="2942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400" dirty="0">
                          <a:solidFill>
                            <a:schemeClr val="tx1"/>
                          </a:solidFill>
                          <a:effectLst/>
                        </a:rPr>
                        <a:t>Визначення терміну</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9422" marR="2942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22921924"/>
                  </a:ext>
                </a:extLst>
              </a:tr>
              <a:tr h="309900">
                <a:tc>
                  <a:txBody>
                    <a:bodyPr/>
                    <a:lstStyle/>
                    <a:p>
                      <a:pPr indent="13970" algn="ctr">
                        <a:lnSpc>
                          <a:spcPct val="115000"/>
                        </a:lnSpc>
                        <a:spcAft>
                          <a:spcPts val="0"/>
                        </a:spcAft>
                      </a:pPr>
                      <a:r>
                        <a:rPr lang="uk-UA" sz="1400" dirty="0">
                          <a:solidFill>
                            <a:schemeClr val="tx1"/>
                          </a:solidFill>
                          <a:effectLst/>
                        </a:rPr>
                        <a:t>П. </a:t>
                      </a:r>
                      <a:r>
                        <a:rPr lang="uk-UA" sz="1400" dirty="0" err="1">
                          <a:solidFill>
                            <a:schemeClr val="tx1"/>
                          </a:solidFill>
                          <a:effectLst/>
                        </a:rPr>
                        <a:t>Будьє</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9422" marR="294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lnSpc>
                          <a:spcPct val="115000"/>
                        </a:lnSpc>
                        <a:spcAft>
                          <a:spcPts val="0"/>
                        </a:spcAft>
                      </a:pPr>
                      <a:r>
                        <a:rPr lang="uk-UA" sz="1400" dirty="0">
                          <a:effectLst/>
                        </a:rPr>
                        <a:t>Ресурси, засновані на родинних відносинах і відносинах в групі</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29422" marR="294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24062928"/>
                  </a:ext>
                </a:extLst>
              </a:tr>
              <a:tr h="716383">
                <a:tc>
                  <a:txBody>
                    <a:bodyPr/>
                    <a:lstStyle/>
                    <a:p>
                      <a:pPr indent="13970" algn="ctr">
                        <a:lnSpc>
                          <a:spcPct val="115000"/>
                        </a:lnSpc>
                        <a:spcAft>
                          <a:spcPts val="0"/>
                        </a:spcAft>
                      </a:pPr>
                      <a:r>
                        <a:rPr lang="uk-UA" sz="1400" dirty="0" err="1">
                          <a:solidFill>
                            <a:schemeClr val="tx1"/>
                          </a:solidFill>
                          <a:effectLst/>
                        </a:rPr>
                        <a:t>П.Будьє</a:t>
                      </a:r>
                      <a:r>
                        <a:rPr lang="uk-UA" sz="1400" dirty="0">
                          <a:solidFill>
                            <a:schemeClr val="tx1"/>
                          </a:solidFill>
                          <a:effectLst/>
                        </a:rPr>
                        <a:t>, </a:t>
                      </a:r>
                      <a:r>
                        <a:rPr lang="uk-UA" sz="1400" dirty="0" err="1">
                          <a:solidFill>
                            <a:schemeClr val="tx1"/>
                          </a:solidFill>
                          <a:effectLst/>
                        </a:rPr>
                        <a:t>Вакан</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9422" marR="294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lnSpc>
                          <a:spcPct val="115000"/>
                        </a:lnSpc>
                        <a:spcAft>
                          <a:spcPts val="0"/>
                        </a:spcAft>
                      </a:pPr>
                      <a:r>
                        <a:rPr lang="uk-UA" sz="1400" dirty="0">
                          <a:effectLst/>
                        </a:rPr>
                        <a:t>Визначена сума ресурсів, фактичних чи віртуальних, які накопляються у індивідуума чи у групи завдяки наявній чіткій мережі, інституційним відносинах взаємного признання і визнання.</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29422" marR="294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283345"/>
                  </a:ext>
                </a:extLst>
              </a:tr>
              <a:tr h="955179">
                <a:tc>
                  <a:txBody>
                    <a:bodyPr/>
                    <a:lstStyle/>
                    <a:p>
                      <a:pPr indent="13970" algn="ctr">
                        <a:lnSpc>
                          <a:spcPct val="115000"/>
                        </a:lnSpc>
                        <a:spcAft>
                          <a:spcPts val="0"/>
                        </a:spcAft>
                      </a:pPr>
                      <a:r>
                        <a:rPr lang="uk-UA" sz="1400" dirty="0">
                          <a:solidFill>
                            <a:schemeClr val="tx1"/>
                          </a:solidFill>
                          <a:effectLst/>
                        </a:rPr>
                        <a:t>М. </a:t>
                      </a:r>
                      <a:r>
                        <a:rPr lang="uk-UA" sz="1400" dirty="0" err="1">
                          <a:solidFill>
                            <a:schemeClr val="tx1"/>
                          </a:solidFill>
                          <a:effectLst/>
                        </a:rPr>
                        <a:t>Вулкок</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9422" marR="294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lnSpc>
                          <a:spcPct val="115000"/>
                        </a:lnSpc>
                        <a:spcAft>
                          <a:spcPts val="0"/>
                        </a:spcAft>
                      </a:pPr>
                      <a:r>
                        <a:rPr lang="uk-UA" sz="1400" dirty="0">
                          <a:effectLst/>
                        </a:rPr>
                        <a:t>«Соціальний капітал ... відноситься до ... таких людських якостей, які в звичайному житті називаються доброзичливість (розташування), дружба, соціальні взаємини між індивідуумами і всередині сім'ї, які створюють соціальні осередки суспільства»</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29422" marR="294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8303955"/>
                  </a:ext>
                </a:extLst>
              </a:tr>
              <a:tr h="716383">
                <a:tc>
                  <a:txBody>
                    <a:bodyPr/>
                    <a:lstStyle/>
                    <a:p>
                      <a:pPr indent="13970" algn="ctr">
                        <a:lnSpc>
                          <a:spcPct val="115000"/>
                        </a:lnSpc>
                        <a:spcAft>
                          <a:spcPts val="0"/>
                        </a:spcAft>
                      </a:pPr>
                      <a:r>
                        <a:rPr lang="uk-UA" sz="1400" dirty="0" err="1">
                          <a:solidFill>
                            <a:schemeClr val="tx1"/>
                          </a:solidFill>
                          <a:effectLst/>
                        </a:rPr>
                        <a:t>Барт</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9422" marR="294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lnSpc>
                          <a:spcPct val="115000"/>
                        </a:lnSpc>
                        <a:spcAft>
                          <a:spcPts val="0"/>
                        </a:spcAft>
                      </a:pPr>
                      <a:r>
                        <a:rPr lang="uk-UA" sz="1400" dirty="0">
                          <a:effectLst/>
                        </a:rPr>
                        <a:t>Контакти з друзями, колегами чи іншими людьми, через які можна отримати можливість використати свій фінансовий і людський капітал. Можливість отримати вигоди завдяки своїм зв’язкам.</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29422" marR="294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23008278"/>
                  </a:ext>
                </a:extLst>
              </a:tr>
              <a:tr h="929700">
                <a:tc>
                  <a:txBody>
                    <a:bodyPr/>
                    <a:lstStyle/>
                    <a:p>
                      <a:pPr indent="13970" algn="ctr">
                        <a:lnSpc>
                          <a:spcPct val="115000"/>
                        </a:lnSpc>
                        <a:spcAft>
                          <a:spcPts val="0"/>
                        </a:spcAft>
                      </a:pPr>
                      <a:r>
                        <a:rPr lang="uk-UA" sz="1400" dirty="0" err="1">
                          <a:solidFill>
                            <a:schemeClr val="tx1"/>
                          </a:solidFill>
                          <a:effectLst/>
                        </a:rPr>
                        <a:t>Нок</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9422" marR="294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lnSpc>
                          <a:spcPct val="115000"/>
                        </a:lnSpc>
                        <a:spcAft>
                          <a:spcPts val="0"/>
                        </a:spcAft>
                      </a:pPr>
                      <a:r>
                        <a:rPr lang="uk-UA" sz="1400" dirty="0">
                          <a:effectLst/>
                        </a:rPr>
                        <a:t>Процес, за допомогою якого соціальні актори створюють та мобілізують мережу </a:t>
                      </a:r>
                      <a:r>
                        <a:rPr lang="uk-UA" sz="1400" dirty="0" err="1">
                          <a:effectLst/>
                        </a:rPr>
                        <a:t>зв’язків</a:t>
                      </a:r>
                      <a:r>
                        <a:rPr lang="uk-UA" sz="1400" dirty="0">
                          <a:effectLst/>
                        </a:rPr>
                        <a:t> у рамках однієї організації або між організаціями для того, щоб отримати доступ до ресурсів інших соціальних акторів.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29422" marR="294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45023594"/>
                  </a:ext>
                </a:extLst>
              </a:tr>
              <a:tr h="477589">
                <a:tc>
                  <a:txBody>
                    <a:bodyPr/>
                    <a:lstStyle/>
                    <a:p>
                      <a:pPr indent="13970" algn="ctr">
                        <a:lnSpc>
                          <a:spcPct val="115000"/>
                        </a:lnSpc>
                        <a:spcAft>
                          <a:spcPts val="0"/>
                        </a:spcAft>
                      </a:pPr>
                      <a:r>
                        <a:rPr lang="uk-UA" sz="1400" dirty="0" err="1">
                          <a:solidFill>
                            <a:schemeClr val="tx1"/>
                          </a:solidFill>
                          <a:effectLst/>
                        </a:rPr>
                        <a:t>Портес</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9422" marR="294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lnSpc>
                          <a:spcPct val="115000"/>
                        </a:lnSpc>
                        <a:spcAft>
                          <a:spcPts val="0"/>
                        </a:spcAft>
                      </a:pPr>
                      <a:r>
                        <a:rPr lang="uk-UA" sz="1400" dirty="0">
                          <a:effectLst/>
                        </a:rPr>
                        <a:t>Здатність суб’єктів гарантувати винагороду від участі у різних соціальних структурах.</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29422" marR="294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37941329"/>
                  </a:ext>
                </a:extLst>
              </a:tr>
              <a:tr h="929700">
                <a:tc>
                  <a:txBody>
                    <a:bodyPr/>
                    <a:lstStyle/>
                    <a:p>
                      <a:pPr indent="13970" algn="ctr">
                        <a:lnSpc>
                          <a:spcPct val="115000"/>
                        </a:lnSpc>
                        <a:spcAft>
                          <a:spcPts val="0"/>
                        </a:spcAft>
                      </a:pPr>
                      <a:r>
                        <a:rPr lang="uk-UA" sz="1400" dirty="0">
                          <a:solidFill>
                            <a:schemeClr val="tx1"/>
                          </a:solidFill>
                          <a:effectLst/>
                        </a:rPr>
                        <a:t>Р. </a:t>
                      </a:r>
                      <a:r>
                        <a:rPr lang="uk-UA" sz="1400" dirty="0" err="1">
                          <a:solidFill>
                            <a:schemeClr val="tx1"/>
                          </a:solidFill>
                          <a:effectLst/>
                        </a:rPr>
                        <a:t>Патнем</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9422" marR="294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lnSpc>
                          <a:spcPct val="115000"/>
                        </a:lnSpc>
                        <a:spcAft>
                          <a:spcPts val="0"/>
                        </a:spcAft>
                      </a:pPr>
                      <a:r>
                        <a:rPr lang="uk-UA" sz="1400" dirty="0">
                          <a:effectLst/>
                        </a:rPr>
                        <a:t>Особливість сучасного життя – мережа взаємовідносин, що існують між людьми, норми цих відносин та довіра, тобто все, що дозволяє учасникам відносин діяти разом більш ефективно в досягненні спільних цілей.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29422" marR="2942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6658773"/>
                  </a:ext>
                </a:extLst>
              </a:tr>
            </a:tbl>
          </a:graphicData>
        </a:graphic>
      </p:graphicFrame>
    </p:spTree>
    <p:extLst>
      <p:ext uri="{BB962C8B-B14F-4D97-AF65-F5344CB8AC3E}">
        <p14:creationId xmlns:p14="http://schemas.microsoft.com/office/powerpoint/2010/main" val="3199795313"/>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nvPr>
        </p:nvGraphicFramePr>
        <p:xfrm>
          <a:off x="1251678" y="1217157"/>
          <a:ext cx="10178322" cy="5291543"/>
        </p:xfrm>
        <a:graphic>
          <a:graphicData uri="http://schemas.openxmlformats.org/drawingml/2006/table">
            <a:tbl>
              <a:tblPr firstRow="1" firstCol="1" bandRow="1">
                <a:tableStyleId>{5C22544A-7EE6-4342-B048-85BDC9FD1C3A}</a:tableStyleId>
              </a:tblPr>
              <a:tblGrid>
                <a:gridCol w="2328649">
                  <a:extLst>
                    <a:ext uri="{9D8B030D-6E8A-4147-A177-3AD203B41FA5}">
                      <a16:colId xmlns:a16="http://schemas.microsoft.com/office/drawing/2014/main" val="4137837719"/>
                    </a:ext>
                  </a:extLst>
                </a:gridCol>
                <a:gridCol w="7849673">
                  <a:extLst>
                    <a:ext uri="{9D8B030D-6E8A-4147-A177-3AD203B41FA5}">
                      <a16:colId xmlns:a16="http://schemas.microsoft.com/office/drawing/2014/main" val="1536453209"/>
                    </a:ext>
                  </a:extLst>
                </a:gridCol>
              </a:tblGrid>
              <a:tr h="301139">
                <a:tc>
                  <a:txBody>
                    <a:bodyPr/>
                    <a:lstStyle/>
                    <a:p>
                      <a:pPr indent="18415" algn="ctr">
                        <a:lnSpc>
                          <a:spcPct val="115000"/>
                        </a:lnSpc>
                        <a:spcAft>
                          <a:spcPts val="0"/>
                        </a:spcAft>
                      </a:pPr>
                      <a:r>
                        <a:rPr lang="uk-UA" sz="1400" dirty="0">
                          <a:solidFill>
                            <a:schemeClr val="tx1"/>
                          </a:solidFill>
                          <a:effectLst/>
                        </a:rPr>
                        <a:t>Автори</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709" marR="567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400" dirty="0">
                          <a:solidFill>
                            <a:schemeClr val="tx1"/>
                          </a:solidFill>
                          <a:effectLst/>
                        </a:rPr>
                        <a:t>Визначення терміну</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709" marR="567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54626330"/>
                  </a:ext>
                </a:extLst>
              </a:tr>
              <a:tr h="301139">
                <a:tc>
                  <a:txBody>
                    <a:bodyPr/>
                    <a:lstStyle/>
                    <a:p>
                      <a:pPr indent="13970" algn="ctr">
                        <a:lnSpc>
                          <a:spcPct val="115000"/>
                        </a:lnSpc>
                        <a:spcAft>
                          <a:spcPts val="0"/>
                        </a:spcAft>
                      </a:pPr>
                      <a:r>
                        <a:rPr lang="uk-UA" sz="1400" dirty="0">
                          <a:solidFill>
                            <a:schemeClr val="tx1"/>
                          </a:solidFill>
                          <a:effectLst/>
                        </a:rPr>
                        <a:t>Д. </a:t>
                      </a:r>
                      <a:r>
                        <a:rPr lang="uk-UA" sz="1400" dirty="0" err="1">
                          <a:solidFill>
                            <a:schemeClr val="tx1"/>
                          </a:solidFill>
                          <a:effectLst/>
                        </a:rPr>
                        <a:t>Коулман</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709" marR="5670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lnSpc>
                          <a:spcPct val="115000"/>
                        </a:lnSpc>
                        <a:spcAft>
                          <a:spcPts val="0"/>
                        </a:spcAft>
                      </a:pPr>
                      <a:r>
                        <a:rPr lang="uk-UA" sz="1400" dirty="0">
                          <a:solidFill>
                            <a:schemeClr val="tx1"/>
                          </a:solidFill>
                          <a:effectLst/>
                        </a:rPr>
                        <a:t>Соціальна структура, що полегшує дії суб’єктів всередині структури</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709" marR="5670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00731793"/>
                  </a:ext>
                </a:extLst>
              </a:tr>
              <a:tr h="516237">
                <a:tc>
                  <a:txBody>
                    <a:bodyPr/>
                    <a:lstStyle/>
                    <a:p>
                      <a:pPr indent="13970" algn="ctr">
                        <a:lnSpc>
                          <a:spcPct val="115000"/>
                        </a:lnSpc>
                        <a:spcAft>
                          <a:spcPts val="0"/>
                        </a:spcAft>
                      </a:pPr>
                      <a:r>
                        <a:rPr lang="uk-UA" sz="1400" dirty="0">
                          <a:solidFill>
                            <a:schemeClr val="tx1"/>
                          </a:solidFill>
                          <a:effectLst/>
                        </a:rPr>
                        <a:t>Р. </a:t>
                      </a:r>
                      <a:r>
                        <a:rPr lang="uk-UA" sz="1400" dirty="0" err="1">
                          <a:solidFill>
                            <a:schemeClr val="tx1"/>
                          </a:solidFill>
                          <a:effectLst/>
                        </a:rPr>
                        <a:t>Вейд</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709" marR="5670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lnSpc>
                          <a:spcPct val="115000"/>
                        </a:lnSpc>
                        <a:spcAft>
                          <a:spcPts val="0"/>
                        </a:spcAft>
                      </a:pPr>
                      <a:r>
                        <a:rPr lang="uk-UA" sz="1400" dirty="0">
                          <a:solidFill>
                            <a:schemeClr val="tx1"/>
                          </a:solidFill>
                          <a:effectLst/>
                        </a:rPr>
                        <a:t>Особистісні зв’язки окремих індивідів та інституційні відносини всередині еліти </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709" marR="5670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1723122"/>
                  </a:ext>
                </a:extLst>
              </a:tr>
              <a:tr h="516237">
                <a:tc>
                  <a:txBody>
                    <a:bodyPr/>
                    <a:lstStyle/>
                    <a:p>
                      <a:pPr indent="13970" algn="ctr">
                        <a:lnSpc>
                          <a:spcPct val="115000"/>
                        </a:lnSpc>
                        <a:spcAft>
                          <a:spcPts val="0"/>
                        </a:spcAft>
                      </a:pPr>
                      <a:r>
                        <a:rPr lang="uk-UA" sz="1400" dirty="0">
                          <a:solidFill>
                            <a:schemeClr val="tx1"/>
                          </a:solidFill>
                          <a:effectLst/>
                        </a:rPr>
                        <a:t>Д. Томас</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709" marR="5670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lnSpc>
                          <a:spcPct val="115000"/>
                        </a:lnSpc>
                        <a:spcAft>
                          <a:spcPts val="0"/>
                        </a:spcAft>
                      </a:pPr>
                      <a:r>
                        <a:rPr lang="uk-UA" sz="1400" dirty="0">
                          <a:solidFill>
                            <a:schemeClr val="tx1"/>
                          </a:solidFill>
                          <a:effectLst/>
                        </a:rPr>
                        <a:t>Добровільні процеси та можливості, що виникають в громадянському суспільстві, які сприяють розвитку всього колективу в цілому. </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709" marR="5670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19234341"/>
                  </a:ext>
                </a:extLst>
              </a:tr>
              <a:tr h="774355">
                <a:tc>
                  <a:txBody>
                    <a:bodyPr/>
                    <a:lstStyle/>
                    <a:p>
                      <a:pPr indent="13970" algn="ctr">
                        <a:lnSpc>
                          <a:spcPct val="115000"/>
                        </a:lnSpc>
                        <a:spcAft>
                          <a:spcPts val="0"/>
                        </a:spcAft>
                      </a:pPr>
                      <a:r>
                        <a:rPr lang="uk-UA" sz="1400" dirty="0">
                          <a:solidFill>
                            <a:schemeClr val="tx1"/>
                          </a:solidFill>
                          <a:effectLst/>
                        </a:rPr>
                        <a:t>Р. </a:t>
                      </a:r>
                      <a:r>
                        <a:rPr lang="uk-UA" sz="1400" dirty="0" err="1">
                          <a:solidFill>
                            <a:schemeClr val="tx1"/>
                          </a:solidFill>
                          <a:effectLst/>
                        </a:rPr>
                        <a:t>Инглехарт</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709" marR="5670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lnSpc>
                          <a:spcPct val="115000"/>
                        </a:lnSpc>
                        <a:spcAft>
                          <a:spcPts val="0"/>
                        </a:spcAft>
                      </a:pPr>
                      <a:r>
                        <a:rPr lang="uk-UA" sz="1400" dirty="0">
                          <a:solidFill>
                            <a:schemeClr val="tx1"/>
                          </a:solidFill>
                          <a:effectLst/>
                        </a:rPr>
                        <a:t>Культура довіри та терпіння, у якій </a:t>
                      </a:r>
                      <a:r>
                        <a:rPr lang="uk-UA" sz="1400" dirty="0" err="1">
                          <a:solidFill>
                            <a:schemeClr val="tx1"/>
                          </a:solidFill>
                          <a:effectLst/>
                        </a:rPr>
                        <a:t>пояснено</a:t>
                      </a:r>
                      <a:r>
                        <a:rPr lang="uk-UA" sz="1400" dirty="0">
                          <a:solidFill>
                            <a:schemeClr val="tx1"/>
                          </a:solidFill>
                          <a:effectLst/>
                        </a:rPr>
                        <a:t> загальні мережі добровільних організацій. Соціальний капітал відіграє визначальну роль в політичній та економічній співпраці.</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709" marR="5670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86538715"/>
                  </a:ext>
                </a:extLst>
              </a:tr>
              <a:tr h="559370">
                <a:tc>
                  <a:txBody>
                    <a:bodyPr/>
                    <a:lstStyle/>
                    <a:p>
                      <a:pPr indent="13970" algn="ctr">
                        <a:lnSpc>
                          <a:spcPct val="115000"/>
                        </a:lnSpc>
                        <a:spcAft>
                          <a:spcPts val="0"/>
                        </a:spcAft>
                      </a:pPr>
                      <a:r>
                        <a:rPr lang="uk-UA" sz="1400" dirty="0">
                          <a:solidFill>
                            <a:schemeClr val="tx1"/>
                          </a:solidFill>
                          <a:effectLst/>
                        </a:rPr>
                        <a:t>А. </a:t>
                      </a:r>
                      <a:r>
                        <a:rPr lang="uk-UA" sz="1400" dirty="0" err="1">
                          <a:solidFill>
                            <a:schemeClr val="tx1"/>
                          </a:solidFill>
                          <a:effectLst/>
                        </a:rPr>
                        <a:t>Портес</a:t>
                      </a:r>
                      <a:endParaRPr lang="ru-RU" sz="1400" dirty="0">
                        <a:solidFill>
                          <a:schemeClr val="tx1"/>
                        </a:solidFill>
                        <a:effectLst/>
                      </a:endParaRPr>
                    </a:p>
                    <a:p>
                      <a:pPr indent="13970" algn="ctr">
                        <a:lnSpc>
                          <a:spcPct val="115000"/>
                        </a:lnSpc>
                        <a:spcAft>
                          <a:spcPts val="0"/>
                        </a:spcAft>
                      </a:pPr>
                      <a:r>
                        <a:rPr lang="uk-UA" sz="1400" dirty="0">
                          <a:solidFill>
                            <a:schemeClr val="tx1"/>
                          </a:solidFill>
                          <a:effectLst/>
                        </a:rPr>
                        <a:t> </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709" marR="5670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lnSpc>
                          <a:spcPct val="115000"/>
                        </a:lnSpc>
                        <a:spcAft>
                          <a:spcPts val="0"/>
                        </a:spcAft>
                      </a:pPr>
                      <a:r>
                        <a:rPr lang="uk-UA" sz="1400" dirty="0">
                          <a:solidFill>
                            <a:schemeClr val="tx1"/>
                          </a:solidFill>
                          <a:effectLst/>
                        </a:rPr>
                        <a:t>Ті очікування дій у рамках колективу, які впливають на економічні цілі та цільову поведінку його членів</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709" marR="5670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38862538"/>
                  </a:ext>
                </a:extLst>
              </a:tr>
              <a:tr h="1032474">
                <a:tc>
                  <a:txBody>
                    <a:bodyPr/>
                    <a:lstStyle/>
                    <a:p>
                      <a:pPr indent="13970" algn="ctr">
                        <a:lnSpc>
                          <a:spcPct val="115000"/>
                        </a:lnSpc>
                        <a:spcAft>
                          <a:spcPts val="0"/>
                        </a:spcAft>
                      </a:pPr>
                      <a:r>
                        <a:rPr lang="uk-UA" sz="1400" dirty="0">
                          <a:solidFill>
                            <a:schemeClr val="tx1"/>
                          </a:solidFill>
                          <a:effectLst/>
                        </a:rPr>
                        <a:t>Г. </a:t>
                      </a:r>
                      <a:r>
                        <a:rPr lang="uk-UA" sz="1400" dirty="0" err="1">
                          <a:solidFill>
                            <a:schemeClr val="tx1"/>
                          </a:solidFill>
                          <a:effectLst/>
                        </a:rPr>
                        <a:t>Лурі</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709" marR="5670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lnSpc>
                          <a:spcPct val="115000"/>
                        </a:lnSpc>
                        <a:spcAft>
                          <a:spcPts val="0"/>
                        </a:spcAft>
                      </a:pPr>
                      <a:r>
                        <a:rPr lang="uk-UA" sz="1400" dirty="0">
                          <a:solidFill>
                            <a:schemeClr val="tx1"/>
                          </a:solidFill>
                          <a:effectLst/>
                        </a:rPr>
                        <a:t>Природно виникаючі соціальні відносини між людьми, які розвивають певний набір навичок та характеристик, цінних на ринку. Актив, який може бути цінним як і фінансове благополуччя при поясненні збереження нерівності</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709" marR="5670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3641826"/>
                  </a:ext>
                </a:extLst>
              </a:tr>
              <a:tr h="1290592">
                <a:tc>
                  <a:txBody>
                    <a:bodyPr/>
                    <a:lstStyle/>
                    <a:p>
                      <a:pPr indent="13970" algn="ctr">
                        <a:lnSpc>
                          <a:spcPct val="115000"/>
                        </a:lnSpc>
                        <a:spcAft>
                          <a:spcPts val="0"/>
                        </a:spcAft>
                      </a:pPr>
                      <a:r>
                        <a:rPr lang="uk-UA" sz="1400" dirty="0">
                          <a:solidFill>
                            <a:schemeClr val="tx1"/>
                          </a:solidFill>
                          <a:effectLst/>
                        </a:rPr>
                        <a:t>Ж. </a:t>
                      </a:r>
                      <a:r>
                        <a:rPr lang="uk-UA" sz="1400" dirty="0" err="1">
                          <a:solidFill>
                            <a:schemeClr val="tx1"/>
                          </a:solidFill>
                          <a:effectLst/>
                        </a:rPr>
                        <a:t>Нахалет</a:t>
                      </a:r>
                      <a:r>
                        <a:rPr lang="uk-UA" sz="1400" dirty="0">
                          <a:solidFill>
                            <a:schemeClr val="tx1"/>
                          </a:solidFill>
                          <a:effectLst/>
                        </a:rPr>
                        <a:t>, С. </a:t>
                      </a:r>
                      <a:r>
                        <a:rPr lang="uk-UA" sz="1400" dirty="0" err="1">
                          <a:solidFill>
                            <a:schemeClr val="tx1"/>
                          </a:solidFill>
                          <a:effectLst/>
                        </a:rPr>
                        <a:t>Госал</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709" marR="5670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lnSpc>
                          <a:spcPct val="115000"/>
                        </a:lnSpc>
                        <a:spcAft>
                          <a:spcPts val="0"/>
                        </a:spcAft>
                      </a:pPr>
                      <a:r>
                        <a:rPr lang="uk-UA" sz="1400" dirty="0">
                          <a:solidFill>
                            <a:schemeClr val="tx1"/>
                          </a:solidFill>
                          <a:effectLst/>
                        </a:rPr>
                        <a:t>Певна сума фактичних та потенційних ресурсів, що отримані через мережі взаємовідносин, що належать індивідууму або якій-небудь іншій соціальній одиниці. Таким чином, соціальний капітал включає в себе як конкретну мережу </a:t>
                      </a:r>
                      <a:r>
                        <a:rPr lang="uk-UA" sz="1400" dirty="0" err="1">
                          <a:solidFill>
                            <a:schemeClr val="tx1"/>
                          </a:solidFill>
                          <a:effectLst/>
                        </a:rPr>
                        <a:t>зв’язків</a:t>
                      </a:r>
                      <a:r>
                        <a:rPr lang="uk-UA" sz="1400" dirty="0">
                          <a:solidFill>
                            <a:schemeClr val="tx1"/>
                          </a:solidFill>
                          <a:effectLst/>
                        </a:rPr>
                        <a:t>, так і відповідні активи, які мобілізовані за рахунок цієї мережі. </a:t>
                      </a:r>
                      <a:endParaRPr lang="ru-RU"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709" marR="5670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68399914"/>
                  </a:ext>
                </a:extLst>
              </a:tr>
            </a:tbl>
          </a:graphicData>
        </a:graphic>
      </p:graphicFrame>
      <p:sp>
        <p:nvSpPr>
          <p:cNvPr id="4" name="Заголовок 1"/>
          <p:cNvSpPr>
            <a:spLocks noGrp="1"/>
          </p:cNvSpPr>
          <p:nvPr>
            <p:ph type="title"/>
          </p:nvPr>
        </p:nvSpPr>
        <p:spPr>
          <a:xfrm>
            <a:off x="1251678" y="382385"/>
            <a:ext cx="10178322" cy="660804"/>
          </a:xfrm>
        </p:spPr>
        <p:txBody>
          <a:bodyPr>
            <a:normAutofit/>
          </a:bodyPr>
          <a:lstStyle/>
          <a:p>
            <a:r>
              <a:rPr lang="ru-RU" sz="3600" dirty="0" err="1" smtClean="0"/>
              <a:t>Теоретичн</a:t>
            </a:r>
            <a:r>
              <a:rPr lang="uk-UA" sz="3600" dirty="0" smtClean="0"/>
              <a:t>і підходи до визначення</a:t>
            </a:r>
            <a:endParaRPr lang="ru-RU" sz="3600" dirty="0"/>
          </a:p>
        </p:txBody>
      </p:sp>
    </p:spTree>
    <p:extLst>
      <p:ext uri="{BB962C8B-B14F-4D97-AF65-F5344CB8AC3E}">
        <p14:creationId xmlns:p14="http://schemas.microsoft.com/office/powerpoint/2010/main" val="1120933997"/>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3316" name="Picture 4" descr="Социальный капитал и его влияние на эффективное госуправлени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2585" y="2724150"/>
            <a:ext cx="8505825" cy="4133850"/>
          </a:xfrm>
          <a:prstGeom prst="rect">
            <a:avLst/>
          </a:prstGeom>
          <a:noFill/>
          <a:extLst>
            <a:ext uri="{909E8E84-426E-40DD-AFC4-6F175D3DCCD1}">
              <a14:hiddenFill xmlns:a14="http://schemas.microsoft.com/office/drawing/2010/main">
                <a:solidFill>
                  <a:srgbClr val="FFFFFF"/>
                </a:solidFill>
              </a14:hiddenFill>
            </a:ext>
          </a:extLst>
        </p:spPr>
      </p:pic>
      <p:pic>
        <p:nvPicPr>
          <p:cNvPr id="13314" name="Picture 2" descr="Боулинг в одиночку: крах и возрождение американского сообщества Социальный  капитал Человеческий капитал, социальные проблемы, текст, логотип, другие  png | PNGWin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8191181" y="0"/>
            <a:ext cx="3598010" cy="3594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82980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744286"/>
          </a:xfrm>
        </p:spPr>
        <p:txBody>
          <a:bodyPr>
            <a:normAutofit/>
          </a:bodyPr>
          <a:lstStyle/>
          <a:p>
            <a:r>
              <a:rPr lang="uk-UA" sz="4000" dirty="0" smtClean="0"/>
              <a:t>Циклічний розвиток</a:t>
            </a:r>
            <a:endParaRPr lang="ru-RU" sz="4000" dirty="0"/>
          </a:p>
        </p:txBody>
      </p:sp>
      <p:sp>
        <p:nvSpPr>
          <p:cNvPr id="3" name="Объект 2"/>
          <p:cNvSpPr>
            <a:spLocks noGrp="1"/>
          </p:cNvSpPr>
          <p:nvPr>
            <p:ph idx="1"/>
          </p:nvPr>
        </p:nvSpPr>
        <p:spPr>
          <a:xfrm>
            <a:off x="1251678" y="1509055"/>
            <a:ext cx="6112508" cy="1609702"/>
          </a:xfrm>
        </p:spPr>
        <p:txBody>
          <a:bodyPr>
            <a:normAutofit lnSpcReduction="10000"/>
          </a:bodyPr>
          <a:lstStyle/>
          <a:p>
            <a:r>
              <a:rPr lang="uk-UA" sz="2400" dirty="0" smtClean="0">
                <a:solidFill>
                  <a:schemeClr val="tx1"/>
                </a:solidFill>
              </a:rPr>
              <a:t>передбачає зміну революційних і еволюційних стадій економічної системи, виражає нерівномірність функціонування різних елементів національної економіки. </a:t>
            </a:r>
            <a:endParaRPr lang="ru-RU" sz="2400" dirty="0" smtClean="0">
              <a:solidFill>
                <a:schemeClr val="tx1"/>
              </a:solidFill>
            </a:endParaRPr>
          </a:p>
          <a:p>
            <a:pPr marL="0" indent="0">
              <a:buNone/>
            </a:pPr>
            <a:endParaRPr lang="ru-RU" dirty="0"/>
          </a:p>
        </p:txBody>
      </p:sp>
      <p:pic>
        <p:nvPicPr>
          <p:cNvPr id="8194" name="Picture 2" descr="Поняття розвитку підприємства і характеристика основних теорій розвитку -  Економіка підприємств агропромислового комплексу - Навчальні матеріали  онлайн"/>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64688" y="278945"/>
            <a:ext cx="4105275" cy="2676525"/>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398813" y="3312024"/>
            <a:ext cx="10227130" cy="3416320"/>
          </a:xfrm>
          <a:prstGeom prst="rect">
            <a:avLst/>
          </a:prstGeom>
        </p:spPr>
        <p:txBody>
          <a:bodyPr wrap="square">
            <a:spAutoFit/>
          </a:bodyPr>
          <a:lstStyle/>
          <a:p>
            <a:pPr marL="342900" indent="-342900">
              <a:buFont typeface="Wingdings" panose="05000000000000000000" pitchFamily="2" charset="2"/>
              <a:buChar char="ü"/>
            </a:pPr>
            <a:r>
              <a:rPr lang="uk-UA" sz="2400" dirty="0"/>
              <a:t>Ц</a:t>
            </a:r>
            <a:r>
              <a:rPr lang="uk-UA" sz="2400" dirty="0" smtClean="0"/>
              <a:t>иклічність – це один зі способів саморегулювання ринкової економіки, у тому числі і зміни її галузевої структури. </a:t>
            </a:r>
          </a:p>
          <a:p>
            <a:pPr marL="342900" indent="-342900">
              <a:buFont typeface="Wingdings" panose="05000000000000000000" pitchFamily="2" charset="2"/>
              <a:buChar char="ü"/>
            </a:pPr>
            <a:r>
              <a:rPr lang="uk-UA" sz="2400" dirty="0" smtClean="0"/>
              <a:t>Епіцентром циклічного руху є криза, у якій поєднується межа та імпульс зростання економіки. Криза утворює вихідну базу для нових капіталовкладень і нововведень, стимулюючи оновлення на базі нової техніки, яка здатна не лише відтворити докризовий рівень прибутку, а й забезпечити вищий його рівень. </a:t>
            </a:r>
          </a:p>
          <a:p>
            <a:pPr marL="342900" indent="-342900">
              <a:buFont typeface="Wingdings" panose="05000000000000000000" pitchFamily="2" charset="2"/>
              <a:buChar char="ü"/>
            </a:pPr>
            <a:r>
              <a:rPr lang="uk-UA" sz="2400" dirty="0" smtClean="0"/>
              <a:t>Одночасно циклічність досить чутлива до впливу держави на національне та світове господарство у цілому.</a:t>
            </a:r>
            <a:endParaRPr lang="ru-RU" sz="2400" dirty="0"/>
          </a:p>
        </p:txBody>
      </p:sp>
      <p:sp>
        <p:nvSpPr>
          <p:cNvPr id="5" name="Прямоугольник 4"/>
          <p:cNvSpPr/>
          <p:nvPr/>
        </p:nvSpPr>
        <p:spPr>
          <a:xfrm>
            <a:off x="8106888" y="2992079"/>
            <a:ext cx="3519055" cy="400110"/>
          </a:xfrm>
          <a:prstGeom prst="rect">
            <a:avLst/>
          </a:prstGeom>
        </p:spPr>
        <p:txBody>
          <a:bodyPr wrap="square">
            <a:spAutoFit/>
          </a:bodyPr>
          <a:lstStyle/>
          <a:p>
            <a:r>
              <a:rPr lang="ru-RU" sz="1000" dirty="0"/>
              <a:t>https://studbooks.net/75567/agropromyshlennost/ponyatie_razvitiya_predpriyatiya_harakteristika_osnovnyh_teoriy_razvitiya</a:t>
            </a:r>
          </a:p>
        </p:txBody>
      </p:sp>
    </p:spTree>
    <p:extLst>
      <p:ext uri="{BB962C8B-B14F-4D97-AF65-F5344CB8AC3E}">
        <p14:creationId xmlns:p14="http://schemas.microsoft.com/office/powerpoint/2010/main" val="1352677055"/>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4600" dirty="0" smtClean="0"/>
              <a:t>Авторське визначення</a:t>
            </a:r>
            <a:endParaRPr lang="ru-RU" sz="4600" dirty="0"/>
          </a:p>
        </p:txBody>
      </p:sp>
      <p:sp>
        <p:nvSpPr>
          <p:cNvPr id="3" name="Объект 2"/>
          <p:cNvSpPr>
            <a:spLocks noGrp="1"/>
          </p:cNvSpPr>
          <p:nvPr>
            <p:ph idx="1"/>
          </p:nvPr>
        </p:nvSpPr>
        <p:spPr>
          <a:xfrm>
            <a:off x="1406225" y="1397360"/>
            <a:ext cx="10178322" cy="1564782"/>
          </a:xfrm>
        </p:spPr>
        <p:txBody>
          <a:bodyPr>
            <a:normAutofit/>
          </a:bodyPr>
          <a:lstStyle/>
          <a:p>
            <a:r>
              <a:rPr lang="uk-UA" dirty="0">
                <a:solidFill>
                  <a:schemeClr val="tx1"/>
                </a:solidFill>
              </a:rPr>
              <a:t>соціальний капітал як нематеріальне економічне благо, що є </a:t>
            </a:r>
            <a:r>
              <a:rPr lang="uk-UA" b="1" dirty="0">
                <a:solidFill>
                  <a:schemeClr val="tx1"/>
                </a:solidFill>
              </a:rPr>
              <a:t>мережею</a:t>
            </a:r>
            <a:r>
              <a:rPr lang="uk-UA" dirty="0">
                <a:solidFill>
                  <a:schemeClr val="tx1"/>
                </a:solidFill>
              </a:rPr>
              <a:t> потенційних і існуючих соціально-економічних стосунків, ґрунтованих на неформальній, доцільній, свідомій, довірчій взаємодії суб’єктів економічної діяльності, яка відкриває доступ до ресурсів і закріплює загальні правила поведінки взаємодіючих </a:t>
            </a:r>
            <a:r>
              <a:rPr lang="uk-UA" dirty="0" smtClean="0">
                <a:solidFill>
                  <a:schemeClr val="tx1"/>
                </a:solidFill>
              </a:rPr>
              <a:t>сторін</a:t>
            </a:r>
          </a:p>
        </p:txBody>
      </p:sp>
      <p:sp>
        <p:nvSpPr>
          <p:cNvPr id="4" name="Прямоугольник 3"/>
          <p:cNvSpPr/>
          <p:nvPr/>
        </p:nvSpPr>
        <p:spPr>
          <a:xfrm>
            <a:off x="6865467" y="3258354"/>
            <a:ext cx="4880065" cy="2862322"/>
          </a:xfrm>
          <a:prstGeom prst="rect">
            <a:avLst/>
          </a:prstGeom>
        </p:spPr>
        <p:txBody>
          <a:bodyPr wrap="square">
            <a:spAutoFit/>
          </a:bodyPr>
          <a:lstStyle/>
          <a:p>
            <a:r>
              <a:rPr lang="uk-UA" dirty="0" smtClean="0">
                <a:solidFill>
                  <a:schemeClr val="tx1"/>
                </a:solidFill>
              </a:rPr>
              <a:t>На рівні підприємств соціальний капітал можна визначити як </a:t>
            </a:r>
            <a:r>
              <a:rPr lang="uk-UA" b="1" dirty="0" smtClean="0">
                <a:solidFill>
                  <a:schemeClr val="tx1"/>
                </a:solidFill>
              </a:rPr>
              <a:t>нематеріальний актив</a:t>
            </a:r>
            <a:r>
              <a:rPr lang="uk-UA" dirty="0" smtClean="0">
                <a:solidFill>
                  <a:schemeClr val="tx1"/>
                </a:solidFill>
              </a:rPr>
              <a:t>, що створюється організацією через систему соціальних взаємовідносин на </a:t>
            </a:r>
            <a:r>
              <a:rPr lang="uk-UA" dirty="0" err="1" smtClean="0">
                <a:solidFill>
                  <a:schemeClr val="tx1"/>
                </a:solidFill>
              </a:rPr>
              <a:t>внутрішньоорганізаційному</a:t>
            </a:r>
            <a:r>
              <a:rPr lang="uk-UA" dirty="0" smtClean="0">
                <a:solidFill>
                  <a:schemeClr val="tx1"/>
                </a:solidFill>
              </a:rPr>
              <a:t>, між організаційному та організаційно-інституціональному рівні та чинить синергетичний вплив на результати її діяльності, завдяки здатності мобілізувати ресурси чи знижувати витрати </a:t>
            </a:r>
            <a:endParaRPr lang="ru-RU" dirty="0">
              <a:solidFill>
                <a:schemeClr val="tx1"/>
              </a:solidFill>
            </a:endParaRPr>
          </a:p>
        </p:txBody>
      </p:sp>
      <p:pic>
        <p:nvPicPr>
          <p:cNvPr id="10244" name="Picture 4" descr="Что такое социальный капитал организ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1678" y="3258354"/>
            <a:ext cx="5326229" cy="27008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5876332"/>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51855" y="409215"/>
            <a:ext cx="10178322" cy="760615"/>
          </a:xfrm>
        </p:spPr>
        <p:txBody>
          <a:bodyPr>
            <a:normAutofit fontScale="90000"/>
          </a:bodyPr>
          <a:lstStyle/>
          <a:p>
            <a:r>
              <a:rPr lang="ru-RU" dirty="0" err="1"/>
              <a:t>Складові</a:t>
            </a:r>
            <a:r>
              <a:rPr lang="ru-RU" dirty="0"/>
              <a:t> </a:t>
            </a:r>
            <a:r>
              <a:rPr lang="ru-RU" dirty="0" err="1"/>
              <a:t>соціального</a:t>
            </a:r>
            <a:r>
              <a:rPr lang="ru-RU" dirty="0"/>
              <a:t> </a:t>
            </a:r>
            <a:r>
              <a:rPr lang="ru-RU" dirty="0" err="1"/>
              <a:t>капіталу</a:t>
            </a:r>
            <a:r>
              <a:rPr lang="ru-RU" dirty="0"/>
              <a:t> </a:t>
            </a:r>
          </a:p>
        </p:txBody>
      </p:sp>
      <p:grpSp>
        <p:nvGrpSpPr>
          <p:cNvPr id="27" name="Полотно 1"/>
          <p:cNvGrpSpPr/>
          <p:nvPr/>
        </p:nvGrpSpPr>
        <p:grpSpPr>
          <a:xfrm>
            <a:off x="2154686" y="1324376"/>
            <a:ext cx="8772660" cy="5327562"/>
            <a:chOff x="0" y="0"/>
            <a:chExt cx="7412990" cy="4324350"/>
          </a:xfrm>
        </p:grpSpPr>
        <p:sp>
          <p:nvSpPr>
            <p:cNvPr id="28" name="Прямоугольник 27"/>
            <p:cNvSpPr/>
            <p:nvPr/>
          </p:nvSpPr>
          <p:spPr>
            <a:xfrm>
              <a:off x="0" y="0"/>
              <a:ext cx="7412990" cy="4324350"/>
            </a:xfrm>
            <a:prstGeom prst="rect">
              <a:avLst/>
            </a:prstGeom>
          </p:spPr>
        </p:sp>
        <p:pic>
          <p:nvPicPr>
            <p:cNvPr id="29" name="Рисунок 28"/>
            <p:cNvPicPr>
              <a:picLocks noChangeAspect="1"/>
            </p:cNvPicPr>
            <p:nvPr/>
          </p:nvPicPr>
          <p:blipFill>
            <a:blip r:embed="rId2"/>
            <a:stretch>
              <a:fillRect/>
            </a:stretch>
          </p:blipFill>
          <p:spPr>
            <a:xfrm>
              <a:off x="0" y="0"/>
              <a:ext cx="6598921" cy="4324350"/>
            </a:xfrm>
            <a:prstGeom prst="rect">
              <a:avLst/>
            </a:prstGeom>
          </p:spPr>
        </p:pic>
      </p:grpSp>
    </p:spTree>
    <p:extLst>
      <p:ext uri="{BB962C8B-B14F-4D97-AF65-F5344CB8AC3E}">
        <p14:creationId xmlns:p14="http://schemas.microsoft.com/office/powerpoint/2010/main" val="2239235703"/>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err="1"/>
              <a:t>Специфічні</a:t>
            </a:r>
            <a:r>
              <a:rPr lang="ru-RU" sz="4000" dirty="0"/>
              <a:t> </a:t>
            </a:r>
            <a:r>
              <a:rPr lang="ru-RU" sz="4000" dirty="0" err="1"/>
              <a:t>властивості</a:t>
            </a:r>
            <a:r>
              <a:rPr lang="ru-RU" sz="4000" dirty="0"/>
              <a:t> </a:t>
            </a:r>
            <a:r>
              <a:rPr lang="ru-RU" sz="4000" dirty="0" err="1"/>
              <a:t>соціального</a:t>
            </a:r>
            <a:r>
              <a:rPr lang="ru-RU" sz="4000" dirty="0"/>
              <a:t> </a:t>
            </a:r>
            <a:r>
              <a:rPr lang="ru-RU" sz="4000" dirty="0" err="1"/>
              <a:t>капіталу</a:t>
            </a:r>
            <a:r>
              <a:rPr lang="ru-RU" sz="4000" dirty="0"/>
              <a:t> </a:t>
            </a:r>
          </a:p>
        </p:txBody>
      </p:sp>
      <p:sp>
        <p:nvSpPr>
          <p:cNvPr id="3" name="Объект 2"/>
          <p:cNvSpPr>
            <a:spLocks noGrp="1"/>
          </p:cNvSpPr>
          <p:nvPr>
            <p:ph idx="1"/>
          </p:nvPr>
        </p:nvSpPr>
        <p:spPr>
          <a:xfrm>
            <a:off x="5203065" y="4430814"/>
            <a:ext cx="6351368" cy="1738166"/>
          </a:xfrm>
        </p:spPr>
        <p:txBody>
          <a:bodyPr>
            <a:normAutofit fontScale="85000" lnSpcReduction="20000"/>
          </a:bodyPr>
          <a:lstStyle/>
          <a:p>
            <a:r>
              <a:rPr lang="ru-RU" sz="2600" dirty="0" err="1">
                <a:solidFill>
                  <a:schemeClr val="tx1"/>
                </a:solidFill>
              </a:rPr>
              <a:t>Функціональне</a:t>
            </a:r>
            <a:r>
              <a:rPr lang="ru-RU" sz="2600" dirty="0">
                <a:solidFill>
                  <a:schemeClr val="tx1"/>
                </a:solidFill>
              </a:rPr>
              <a:t> </a:t>
            </a:r>
            <a:r>
              <a:rPr lang="ru-RU" sz="2600" dirty="0" err="1">
                <a:solidFill>
                  <a:schemeClr val="tx1"/>
                </a:solidFill>
              </a:rPr>
              <a:t>призначення</a:t>
            </a:r>
            <a:r>
              <a:rPr lang="ru-RU" sz="2600" dirty="0">
                <a:solidFill>
                  <a:schemeClr val="tx1"/>
                </a:solidFill>
              </a:rPr>
              <a:t> </a:t>
            </a:r>
            <a:r>
              <a:rPr lang="ru-RU" sz="2600" dirty="0" err="1">
                <a:solidFill>
                  <a:schemeClr val="tx1"/>
                </a:solidFill>
              </a:rPr>
              <a:t>соціального</a:t>
            </a:r>
            <a:r>
              <a:rPr lang="ru-RU" sz="2600" dirty="0">
                <a:solidFill>
                  <a:schemeClr val="tx1"/>
                </a:solidFill>
              </a:rPr>
              <a:t> </a:t>
            </a:r>
            <a:r>
              <a:rPr lang="ru-RU" sz="2600" dirty="0" err="1">
                <a:solidFill>
                  <a:schemeClr val="tx1"/>
                </a:solidFill>
              </a:rPr>
              <a:t>капіталу</a:t>
            </a:r>
            <a:r>
              <a:rPr lang="ru-RU" sz="2600" dirty="0">
                <a:solidFill>
                  <a:schemeClr val="tx1"/>
                </a:solidFill>
              </a:rPr>
              <a:t> в </a:t>
            </a:r>
            <a:r>
              <a:rPr lang="ru-RU" sz="2600" dirty="0" err="1">
                <a:solidFill>
                  <a:schemeClr val="tx1"/>
                </a:solidFill>
              </a:rPr>
              <a:t>економічній</a:t>
            </a:r>
            <a:r>
              <a:rPr lang="ru-RU" sz="2600" dirty="0">
                <a:solidFill>
                  <a:schemeClr val="tx1"/>
                </a:solidFill>
              </a:rPr>
              <a:t> </a:t>
            </a:r>
            <a:r>
              <a:rPr lang="ru-RU" sz="2600" dirty="0" err="1">
                <a:solidFill>
                  <a:schemeClr val="tx1"/>
                </a:solidFill>
              </a:rPr>
              <a:t>системі</a:t>
            </a:r>
            <a:r>
              <a:rPr lang="ru-RU" sz="2600" dirty="0">
                <a:solidFill>
                  <a:schemeClr val="tx1"/>
                </a:solidFill>
              </a:rPr>
              <a:t> </a:t>
            </a:r>
            <a:r>
              <a:rPr lang="ru-RU" sz="2600" dirty="0" err="1">
                <a:solidFill>
                  <a:schemeClr val="tx1"/>
                </a:solidFill>
              </a:rPr>
              <a:t>суспільства</a:t>
            </a:r>
            <a:r>
              <a:rPr lang="ru-RU" sz="2600" dirty="0">
                <a:solidFill>
                  <a:schemeClr val="tx1"/>
                </a:solidFill>
              </a:rPr>
              <a:t> </a:t>
            </a:r>
            <a:r>
              <a:rPr lang="ru-RU" sz="2600" dirty="0" err="1">
                <a:solidFill>
                  <a:schemeClr val="tx1"/>
                </a:solidFill>
              </a:rPr>
              <a:t>полягає</a:t>
            </a:r>
            <a:r>
              <a:rPr lang="ru-RU" sz="2600" dirty="0">
                <a:solidFill>
                  <a:schemeClr val="tx1"/>
                </a:solidFill>
              </a:rPr>
              <a:t> в </a:t>
            </a:r>
            <a:r>
              <a:rPr lang="ru-RU" sz="2600" dirty="0" err="1">
                <a:solidFill>
                  <a:schemeClr val="tx1"/>
                </a:solidFill>
              </a:rPr>
              <a:t>оптимізації</a:t>
            </a:r>
            <a:r>
              <a:rPr lang="ru-RU" sz="2600" dirty="0">
                <a:solidFill>
                  <a:schemeClr val="tx1"/>
                </a:solidFill>
              </a:rPr>
              <a:t> (</a:t>
            </a:r>
            <a:r>
              <a:rPr lang="ru-RU" sz="2600" dirty="0" err="1">
                <a:solidFill>
                  <a:schemeClr val="tx1"/>
                </a:solidFill>
              </a:rPr>
              <a:t>зниженні</a:t>
            </a:r>
            <a:r>
              <a:rPr lang="ru-RU" sz="2600" dirty="0">
                <a:solidFill>
                  <a:schemeClr val="tx1"/>
                </a:solidFill>
              </a:rPr>
              <a:t> </a:t>
            </a:r>
            <a:r>
              <a:rPr lang="ru-RU" sz="2600" dirty="0" err="1">
                <a:solidFill>
                  <a:schemeClr val="tx1"/>
                </a:solidFill>
              </a:rPr>
              <a:t>трансакційних</a:t>
            </a:r>
            <a:r>
              <a:rPr lang="ru-RU" sz="2600" dirty="0">
                <a:solidFill>
                  <a:schemeClr val="tx1"/>
                </a:solidFill>
              </a:rPr>
              <a:t> </a:t>
            </a:r>
            <a:r>
              <a:rPr lang="ru-RU" sz="2600" dirty="0" err="1">
                <a:solidFill>
                  <a:schemeClr val="tx1"/>
                </a:solidFill>
              </a:rPr>
              <a:t>витрат</a:t>
            </a:r>
            <a:r>
              <a:rPr lang="ru-RU" sz="2600" dirty="0">
                <a:solidFill>
                  <a:schemeClr val="tx1"/>
                </a:solidFill>
              </a:rPr>
              <a:t>) </a:t>
            </a:r>
            <a:r>
              <a:rPr lang="ru-RU" sz="2600" dirty="0" err="1">
                <a:solidFill>
                  <a:schemeClr val="tx1"/>
                </a:solidFill>
              </a:rPr>
              <a:t>взаємодії</a:t>
            </a:r>
            <a:r>
              <a:rPr lang="ru-RU" sz="2600" dirty="0">
                <a:solidFill>
                  <a:schemeClr val="tx1"/>
                </a:solidFill>
              </a:rPr>
              <a:t> </a:t>
            </a:r>
            <a:r>
              <a:rPr lang="ru-RU" sz="2600" dirty="0" err="1">
                <a:solidFill>
                  <a:schemeClr val="tx1"/>
                </a:solidFill>
              </a:rPr>
              <a:t>суб’єктів</a:t>
            </a:r>
            <a:r>
              <a:rPr lang="ru-RU" sz="2600" dirty="0">
                <a:solidFill>
                  <a:schemeClr val="tx1"/>
                </a:solidFill>
              </a:rPr>
              <a:t> у </a:t>
            </a:r>
            <a:r>
              <a:rPr lang="ru-RU" sz="2600" dirty="0" err="1">
                <a:solidFill>
                  <a:schemeClr val="tx1"/>
                </a:solidFill>
              </a:rPr>
              <a:t>процесі</a:t>
            </a:r>
            <a:r>
              <a:rPr lang="ru-RU" sz="2600" dirty="0">
                <a:solidFill>
                  <a:schemeClr val="tx1"/>
                </a:solidFill>
              </a:rPr>
              <a:t> </a:t>
            </a:r>
            <a:r>
              <a:rPr lang="ru-RU" sz="2600" dirty="0" err="1">
                <a:solidFill>
                  <a:schemeClr val="tx1"/>
                </a:solidFill>
              </a:rPr>
              <a:t>їх</a:t>
            </a:r>
            <a:r>
              <a:rPr lang="ru-RU" sz="2600" dirty="0">
                <a:solidFill>
                  <a:schemeClr val="tx1"/>
                </a:solidFill>
              </a:rPr>
              <a:t> </a:t>
            </a:r>
            <a:r>
              <a:rPr lang="ru-RU" sz="2600" dirty="0" err="1">
                <a:solidFill>
                  <a:schemeClr val="tx1"/>
                </a:solidFill>
              </a:rPr>
              <a:t>господарської</a:t>
            </a:r>
            <a:r>
              <a:rPr lang="ru-RU" sz="2600" dirty="0">
                <a:solidFill>
                  <a:schemeClr val="tx1"/>
                </a:solidFill>
              </a:rPr>
              <a:t> </a:t>
            </a:r>
            <a:r>
              <a:rPr lang="ru-RU" sz="2600" dirty="0" err="1">
                <a:solidFill>
                  <a:schemeClr val="tx1"/>
                </a:solidFill>
              </a:rPr>
              <a:t>діяльності</a:t>
            </a:r>
            <a:r>
              <a:rPr lang="ru-RU" sz="2600" dirty="0" smtClean="0">
                <a:solidFill>
                  <a:schemeClr val="tx1"/>
                </a:solidFill>
              </a:rPr>
              <a:t>.</a:t>
            </a:r>
          </a:p>
          <a:p>
            <a:endParaRPr lang="uk-UA" dirty="0"/>
          </a:p>
          <a:p>
            <a:endParaRPr lang="ru-RU" dirty="0"/>
          </a:p>
        </p:txBody>
      </p:sp>
      <p:grpSp>
        <p:nvGrpSpPr>
          <p:cNvPr id="28" name="Полотно 1"/>
          <p:cNvGrpSpPr/>
          <p:nvPr/>
        </p:nvGrpSpPr>
        <p:grpSpPr>
          <a:xfrm>
            <a:off x="4340117" y="1307846"/>
            <a:ext cx="7214316" cy="2485146"/>
            <a:chOff x="0" y="0"/>
            <a:chExt cx="6314440" cy="1990725"/>
          </a:xfrm>
        </p:grpSpPr>
        <p:sp>
          <p:nvSpPr>
            <p:cNvPr id="29" name="Прямоугольник 28"/>
            <p:cNvSpPr/>
            <p:nvPr/>
          </p:nvSpPr>
          <p:spPr>
            <a:xfrm>
              <a:off x="0" y="0"/>
              <a:ext cx="6314440" cy="1990725"/>
            </a:xfrm>
            <a:prstGeom prst="rect">
              <a:avLst/>
            </a:prstGeom>
          </p:spPr>
        </p:sp>
        <p:pic>
          <p:nvPicPr>
            <p:cNvPr id="30" name="Рисунок 29"/>
            <p:cNvPicPr>
              <a:picLocks noChangeAspect="1"/>
            </p:cNvPicPr>
            <p:nvPr/>
          </p:nvPicPr>
          <p:blipFill>
            <a:blip r:embed="rId2"/>
            <a:stretch>
              <a:fillRect/>
            </a:stretch>
          </p:blipFill>
          <p:spPr>
            <a:xfrm>
              <a:off x="0" y="0"/>
              <a:ext cx="6314440" cy="1922843"/>
            </a:xfrm>
            <a:prstGeom prst="rect">
              <a:avLst/>
            </a:prstGeom>
          </p:spPr>
        </p:pic>
      </p:grpSp>
      <p:pic>
        <p:nvPicPr>
          <p:cNvPr id="31" name="Picture 2" descr="Социальный капитал - определение и виды"/>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3232" y="4169188"/>
            <a:ext cx="3571058" cy="19997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7684182"/>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42930" y="1725769"/>
            <a:ext cx="8187071" cy="2936228"/>
          </a:xfrm>
        </p:spPr>
        <p:txBody>
          <a:bodyPr>
            <a:normAutofit/>
          </a:bodyPr>
          <a:lstStyle/>
          <a:p>
            <a:r>
              <a:rPr lang="uk-UA" sz="5400" b="1" dirty="0" smtClean="0"/>
              <a:t>2. Структура </a:t>
            </a:r>
            <a:r>
              <a:rPr lang="uk-UA" sz="5400" b="1" dirty="0"/>
              <a:t>соціального капіталу</a:t>
            </a:r>
            <a:endParaRPr lang="ru-RU" sz="5400" dirty="0"/>
          </a:p>
        </p:txBody>
      </p:sp>
      <p:pic>
        <p:nvPicPr>
          <p:cNvPr id="2050" name="Picture 2" descr="Social Capital and Education: A Digest - Ragged Univers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18516" y="346320"/>
            <a:ext cx="2286000" cy="1943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281541"/>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4000" dirty="0" smtClean="0"/>
              <a:t>соціально-економічний механізм розвитку підприємства</a:t>
            </a:r>
            <a:endParaRPr lang="ru-RU" sz="4000" dirty="0"/>
          </a:p>
        </p:txBody>
      </p:sp>
      <p:sp>
        <p:nvSpPr>
          <p:cNvPr id="4" name="Rectangle 4"/>
          <p:cNvSpPr>
            <a:spLocks noChangeArrowheads="1"/>
          </p:cNvSpPr>
          <p:nvPr/>
        </p:nvSpPr>
        <p:spPr bwMode="auto">
          <a:xfrm>
            <a:off x="152400" y="1524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pSp>
        <p:nvGrpSpPr>
          <p:cNvPr id="5" name="Полотно 3"/>
          <p:cNvGrpSpPr/>
          <p:nvPr/>
        </p:nvGrpSpPr>
        <p:grpSpPr>
          <a:xfrm>
            <a:off x="2239962" y="2104502"/>
            <a:ext cx="8016875" cy="4676140"/>
            <a:chOff x="0" y="0"/>
            <a:chExt cx="8016875" cy="4676140"/>
          </a:xfrm>
        </p:grpSpPr>
        <p:sp>
          <p:nvSpPr>
            <p:cNvPr id="6" name="Прямоугольник 5"/>
            <p:cNvSpPr/>
            <p:nvPr/>
          </p:nvSpPr>
          <p:spPr>
            <a:xfrm>
              <a:off x="0" y="0"/>
              <a:ext cx="8016875" cy="4676140"/>
            </a:xfrm>
            <a:prstGeom prst="rect">
              <a:avLst/>
            </a:prstGeom>
          </p:spPr>
        </p:sp>
        <p:pic>
          <p:nvPicPr>
            <p:cNvPr id="7" name="Рисунок 6"/>
            <p:cNvPicPr>
              <a:picLocks noChangeAspect="1"/>
            </p:cNvPicPr>
            <p:nvPr/>
          </p:nvPicPr>
          <p:blipFill>
            <a:blip r:embed="rId2"/>
            <a:stretch>
              <a:fillRect/>
            </a:stretch>
          </p:blipFill>
          <p:spPr>
            <a:xfrm>
              <a:off x="0" y="0"/>
              <a:ext cx="8016875" cy="4559493"/>
            </a:xfrm>
            <a:prstGeom prst="rect">
              <a:avLst/>
            </a:prstGeom>
          </p:spPr>
        </p:pic>
      </p:grpSp>
    </p:spTree>
    <p:extLst>
      <p:ext uri="{BB962C8B-B14F-4D97-AF65-F5344CB8AC3E}">
        <p14:creationId xmlns:p14="http://schemas.microsoft.com/office/powerpoint/2010/main" val="679262336"/>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4000" dirty="0"/>
              <a:t>Відтворення соціального капіталу</a:t>
            </a:r>
            <a:endParaRPr lang="ru-RU" sz="4000" dirty="0"/>
          </a:p>
        </p:txBody>
      </p:sp>
      <p:sp>
        <p:nvSpPr>
          <p:cNvPr id="3" name="Объект 2"/>
          <p:cNvSpPr>
            <a:spLocks noGrp="1"/>
          </p:cNvSpPr>
          <p:nvPr>
            <p:ph idx="1"/>
          </p:nvPr>
        </p:nvSpPr>
        <p:spPr>
          <a:xfrm>
            <a:off x="1251678" y="1268571"/>
            <a:ext cx="10178322" cy="2363272"/>
          </a:xfrm>
        </p:spPr>
        <p:txBody>
          <a:bodyPr>
            <a:normAutofit lnSpcReduction="10000"/>
          </a:bodyPr>
          <a:lstStyle/>
          <a:p>
            <a:r>
              <a:rPr lang="uk-UA" dirty="0">
                <a:solidFill>
                  <a:schemeClr val="tx1"/>
                </a:solidFill>
              </a:rPr>
              <a:t>Відтворення соціального капіталу передбачає постійну роботу зі встановлення соціальних </a:t>
            </a:r>
            <a:r>
              <a:rPr lang="uk-UA" dirty="0" err="1">
                <a:solidFill>
                  <a:schemeClr val="tx1"/>
                </a:solidFill>
              </a:rPr>
              <a:t>зв’язків</a:t>
            </a:r>
            <a:r>
              <a:rPr lang="uk-UA" dirty="0">
                <a:solidFill>
                  <a:schemeClr val="tx1"/>
                </a:solidFill>
              </a:rPr>
              <a:t>, що передбачає витрати часу, коштів та, як наслідок, економічного капіталу. </a:t>
            </a:r>
            <a:endParaRPr lang="uk-UA" dirty="0" smtClean="0">
              <a:solidFill>
                <a:schemeClr val="tx1"/>
              </a:solidFill>
            </a:endParaRPr>
          </a:p>
          <a:p>
            <a:r>
              <a:rPr lang="uk-UA" dirty="0" smtClean="0">
                <a:solidFill>
                  <a:schemeClr val="tx1"/>
                </a:solidFill>
              </a:rPr>
              <a:t>Точно </a:t>
            </a:r>
            <a:r>
              <a:rPr lang="uk-UA" dirty="0">
                <a:solidFill>
                  <a:schemeClr val="tx1"/>
                </a:solidFill>
              </a:rPr>
              <a:t>так, як фізичний капітал створюється змінами в матеріалах, з яких виготовляють знаряддя виробництва, удосконалюючи тим самим процес виробництва, соціальний капітал створюють шляхом </a:t>
            </a:r>
            <a:r>
              <a:rPr lang="uk-UA" b="1" dirty="0">
                <a:solidFill>
                  <a:schemeClr val="tx1"/>
                </a:solidFill>
              </a:rPr>
              <a:t>внутрішньої трансформації самих </a:t>
            </a:r>
            <a:r>
              <a:rPr lang="uk-UA" b="1" dirty="0" smtClean="0">
                <a:solidFill>
                  <a:schemeClr val="tx1"/>
                </a:solidFill>
              </a:rPr>
              <a:t>особистостей</a:t>
            </a:r>
            <a:r>
              <a:rPr lang="uk-UA" dirty="0" smtClean="0">
                <a:solidFill>
                  <a:schemeClr val="tx1"/>
                </a:solidFill>
              </a:rPr>
              <a:t>, </a:t>
            </a:r>
            <a:r>
              <a:rPr lang="uk-UA" dirty="0">
                <a:solidFill>
                  <a:schemeClr val="tx1"/>
                </a:solidFill>
              </a:rPr>
              <a:t>що надає змогу їм отримувати більший дохід для підприємства.  </a:t>
            </a:r>
            <a:endParaRPr lang="ru-RU" dirty="0">
              <a:solidFill>
                <a:schemeClr val="tx1"/>
              </a:solidFill>
            </a:endParaRPr>
          </a:p>
          <a:p>
            <a:endParaRPr lang="ru-RU" dirty="0"/>
          </a:p>
        </p:txBody>
      </p:sp>
      <p:pic>
        <p:nvPicPr>
          <p:cNvPr id="4" name="Picture 6" descr="Social Capital Stock Illustrations – 2,240 Social Capital Stock  Illustrations, Vectors &amp; Clipart - Dreamsti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1128" y="3767443"/>
            <a:ext cx="9385125" cy="29038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1115385"/>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802471"/>
          </a:xfrm>
        </p:spPr>
        <p:txBody>
          <a:bodyPr>
            <a:normAutofit/>
          </a:bodyPr>
          <a:lstStyle/>
          <a:p>
            <a:r>
              <a:rPr lang="uk-UA" sz="4000" dirty="0"/>
              <a:t>Внутрішній соціальний капітал </a:t>
            </a:r>
            <a:endParaRPr lang="ru-RU" sz="4000" dirty="0"/>
          </a:p>
        </p:txBody>
      </p:sp>
      <p:sp>
        <p:nvSpPr>
          <p:cNvPr id="3" name="Объект 2"/>
          <p:cNvSpPr>
            <a:spLocks noGrp="1"/>
          </p:cNvSpPr>
          <p:nvPr>
            <p:ph idx="1"/>
          </p:nvPr>
        </p:nvSpPr>
        <p:spPr>
          <a:xfrm>
            <a:off x="1251678" y="1184856"/>
            <a:ext cx="10178322" cy="3593591"/>
          </a:xfrm>
        </p:spPr>
        <p:txBody>
          <a:bodyPr/>
          <a:lstStyle/>
          <a:p>
            <a:r>
              <a:rPr lang="uk-UA" dirty="0">
                <a:solidFill>
                  <a:schemeClr val="tx1"/>
                </a:solidFill>
              </a:rPr>
              <a:t>Внутрішній соціальний капітал на основі взаємної довіри сприяє засвоєнню працівниками зразків поведінки, соціальних норм та цінностей, які необхідні для успішної взаємодії з іншими членами колективу у процесі створення інноваційної продукції. </a:t>
            </a:r>
            <a:endParaRPr lang="uk-UA" dirty="0" smtClean="0">
              <a:solidFill>
                <a:schemeClr val="tx1"/>
              </a:solidFill>
            </a:endParaRPr>
          </a:p>
          <a:p>
            <a:r>
              <a:rPr lang="uk-UA" dirty="0" smtClean="0">
                <a:solidFill>
                  <a:schemeClr val="tx1"/>
                </a:solidFill>
              </a:rPr>
              <a:t>Він </a:t>
            </a:r>
            <a:r>
              <a:rPr lang="uk-UA" dirty="0">
                <a:solidFill>
                  <a:schemeClr val="tx1"/>
                </a:solidFill>
              </a:rPr>
              <a:t>сприяє наближенню до цінностей інноваційної культури, зростанню інноваційної сприйнятливості, за рахунок розвитку здібностей працювати в колективі, формуючи здорову психологічну обстановку. </a:t>
            </a:r>
            <a:endParaRPr lang="uk-UA" dirty="0" smtClean="0">
              <a:solidFill>
                <a:schemeClr val="tx1"/>
              </a:solidFill>
            </a:endParaRPr>
          </a:p>
          <a:p>
            <a:r>
              <a:rPr lang="uk-UA" dirty="0" smtClean="0">
                <a:solidFill>
                  <a:schemeClr val="tx1"/>
                </a:solidFill>
              </a:rPr>
              <a:t>Внутрішній </a:t>
            </a:r>
            <a:r>
              <a:rPr lang="uk-UA" dirty="0">
                <a:solidFill>
                  <a:schemeClr val="tx1"/>
                </a:solidFill>
              </a:rPr>
              <a:t>соціальний капітал підприємства зосереджений у соціально-економічних відносинах працівниках підприємства та сприяє соціалізації людей у процесі праці. </a:t>
            </a:r>
            <a:endParaRPr lang="ru-RU" dirty="0">
              <a:solidFill>
                <a:schemeClr val="tx1"/>
              </a:solidFill>
            </a:endParaRPr>
          </a:p>
        </p:txBody>
      </p:sp>
    </p:spTree>
    <p:extLst>
      <p:ext uri="{BB962C8B-B14F-4D97-AF65-F5344CB8AC3E}">
        <p14:creationId xmlns:p14="http://schemas.microsoft.com/office/powerpoint/2010/main" val="3880766279"/>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3600" dirty="0"/>
              <a:t>Параметри, що визначають внутрішній соціальний капітал підприємства </a:t>
            </a:r>
            <a:endParaRPr lang="ru-RU" sz="3600" dirty="0"/>
          </a:p>
        </p:txBody>
      </p:sp>
      <p:sp>
        <p:nvSpPr>
          <p:cNvPr id="4" name="Rectangle 4"/>
          <p:cNvSpPr>
            <a:spLocks noChangeArrowheads="1"/>
          </p:cNvSpPr>
          <p:nvPr/>
        </p:nvSpPr>
        <p:spPr bwMode="auto">
          <a:xfrm>
            <a:off x="3204693" y="1285741"/>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pSp>
        <p:nvGrpSpPr>
          <p:cNvPr id="5" name="Полотно 7"/>
          <p:cNvGrpSpPr/>
          <p:nvPr/>
        </p:nvGrpSpPr>
        <p:grpSpPr>
          <a:xfrm>
            <a:off x="1730187" y="1667634"/>
            <a:ext cx="8576984" cy="3464165"/>
            <a:chOff x="0" y="0"/>
            <a:chExt cx="6115050" cy="2714625"/>
          </a:xfrm>
        </p:grpSpPr>
        <p:sp>
          <p:nvSpPr>
            <p:cNvPr id="6" name="Прямоугольник 5"/>
            <p:cNvSpPr/>
            <p:nvPr/>
          </p:nvSpPr>
          <p:spPr>
            <a:xfrm>
              <a:off x="0" y="0"/>
              <a:ext cx="6115050" cy="2714625"/>
            </a:xfrm>
            <a:prstGeom prst="rect">
              <a:avLst/>
            </a:prstGeom>
          </p:spPr>
        </p:sp>
        <p:pic>
          <p:nvPicPr>
            <p:cNvPr id="7" name="Рисунок 6"/>
            <p:cNvPicPr>
              <a:picLocks noChangeAspect="1"/>
            </p:cNvPicPr>
            <p:nvPr/>
          </p:nvPicPr>
          <p:blipFill>
            <a:blip r:embed="rId2"/>
            <a:stretch>
              <a:fillRect/>
            </a:stretch>
          </p:blipFill>
          <p:spPr>
            <a:xfrm>
              <a:off x="0" y="0"/>
              <a:ext cx="6115050" cy="2615473"/>
            </a:xfrm>
            <a:prstGeom prst="rect">
              <a:avLst/>
            </a:prstGeom>
          </p:spPr>
        </p:pic>
      </p:grpSp>
      <p:sp>
        <p:nvSpPr>
          <p:cNvPr id="9" name="Прямоугольник 8"/>
          <p:cNvSpPr/>
          <p:nvPr/>
        </p:nvSpPr>
        <p:spPr>
          <a:xfrm>
            <a:off x="1730187" y="5454508"/>
            <a:ext cx="9175377" cy="923330"/>
          </a:xfrm>
          <a:prstGeom prst="rect">
            <a:avLst/>
          </a:prstGeom>
        </p:spPr>
        <p:txBody>
          <a:bodyPr wrap="square">
            <a:spAutoFit/>
          </a:bodyPr>
          <a:lstStyle/>
          <a:p>
            <a:r>
              <a:rPr lang="uk-UA" dirty="0">
                <a:solidFill>
                  <a:srgbClr val="000000"/>
                </a:solidFill>
                <a:ea typeface="Calibri" panose="020F0502020204030204" pitchFamily="34" charset="0"/>
              </a:rPr>
              <a:t>Такі характеристики, як ступінь довіри та взаємної підтримки між членами колективу надають впевненості у сумлінності, щирості, вірності поведінки колег, формують позитивні відносини між людьми</a:t>
            </a:r>
            <a:endParaRPr lang="ru-RU" dirty="0"/>
          </a:p>
        </p:txBody>
      </p:sp>
    </p:spTree>
    <p:extLst>
      <p:ext uri="{BB962C8B-B14F-4D97-AF65-F5344CB8AC3E}">
        <p14:creationId xmlns:p14="http://schemas.microsoft.com/office/powerpoint/2010/main" val="2481613865"/>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4000" dirty="0" smtClean="0"/>
              <a:t>зовнішній соціальний капітал </a:t>
            </a:r>
            <a:endParaRPr lang="ru-RU" sz="4000" dirty="0"/>
          </a:p>
        </p:txBody>
      </p:sp>
      <p:sp>
        <p:nvSpPr>
          <p:cNvPr id="3" name="Объект 2"/>
          <p:cNvSpPr>
            <a:spLocks noGrp="1"/>
          </p:cNvSpPr>
          <p:nvPr>
            <p:ph idx="1"/>
          </p:nvPr>
        </p:nvSpPr>
        <p:spPr>
          <a:xfrm>
            <a:off x="1251677" y="1268570"/>
            <a:ext cx="10416581" cy="5261019"/>
          </a:xfrm>
        </p:spPr>
        <p:txBody>
          <a:bodyPr>
            <a:normAutofit lnSpcReduction="10000"/>
          </a:bodyPr>
          <a:lstStyle/>
          <a:p>
            <a:pPr marL="0" indent="0">
              <a:buNone/>
            </a:pPr>
            <a:r>
              <a:rPr lang="uk-UA" dirty="0" smtClean="0">
                <a:solidFill>
                  <a:schemeClr val="tx1"/>
                </a:solidFill>
              </a:rPr>
              <a:t>Передбачає накопичення соціального </a:t>
            </a:r>
            <a:r>
              <a:rPr lang="uk-UA" dirty="0">
                <a:solidFill>
                  <a:schemeClr val="tx1"/>
                </a:solidFill>
              </a:rPr>
              <a:t>потенціалу в </a:t>
            </a:r>
            <a:r>
              <a:rPr lang="uk-UA" dirty="0" smtClean="0">
                <a:solidFill>
                  <a:schemeClr val="tx1"/>
                </a:solidFill>
              </a:rPr>
              <a:t>суспільстві.</a:t>
            </a:r>
          </a:p>
          <a:p>
            <a:pPr marL="0" indent="0">
              <a:buNone/>
            </a:pPr>
            <a:r>
              <a:rPr lang="uk-UA" dirty="0" smtClean="0">
                <a:solidFill>
                  <a:schemeClr val="tx1"/>
                </a:solidFill>
              </a:rPr>
              <a:t>Для </a:t>
            </a:r>
            <a:r>
              <a:rPr lang="uk-UA" dirty="0">
                <a:solidFill>
                  <a:schemeClr val="tx1"/>
                </a:solidFill>
              </a:rPr>
              <a:t>подальшої його капіталізації </a:t>
            </a:r>
            <a:r>
              <a:rPr lang="uk-UA" dirty="0" smtClean="0">
                <a:solidFill>
                  <a:schemeClr val="tx1"/>
                </a:solidFill>
              </a:rPr>
              <a:t>необхідно налагоджувати </a:t>
            </a:r>
            <a:r>
              <a:rPr lang="uk-UA" dirty="0">
                <a:solidFill>
                  <a:schemeClr val="tx1"/>
                </a:solidFill>
              </a:rPr>
              <a:t>взаємозв’язки між соціально-економічними суб’єктами, забезпечити </a:t>
            </a:r>
            <a:r>
              <a:rPr lang="uk-UA" b="1" dirty="0">
                <a:solidFill>
                  <a:schemeClr val="tx1"/>
                </a:solidFill>
              </a:rPr>
              <a:t>належний рівень довіри державної влади </a:t>
            </a:r>
            <a:r>
              <a:rPr lang="uk-UA" dirty="0">
                <a:solidFill>
                  <a:schemeClr val="tx1"/>
                </a:solidFill>
              </a:rPr>
              <a:t>до підприємства, що може бути досягнуто за допомогою: </a:t>
            </a:r>
            <a:endParaRPr lang="uk-UA" dirty="0" smtClean="0">
              <a:solidFill>
                <a:schemeClr val="tx1"/>
              </a:solidFill>
            </a:endParaRPr>
          </a:p>
          <a:p>
            <a:pPr>
              <a:buFont typeface="Wingdings" panose="05000000000000000000" pitchFamily="2" charset="2"/>
              <a:buChar char="ü"/>
            </a:pPr>
            <a:r>
              <a:rPr lang="uk-UA" dirty="0" smtClean="0">
                <a:solidFill>
                  <a:schemeClr val="tx1"/>
                </a:solidFill>
              </a:rPr>
              <a:t>постійного </a:t>
            </a:r>
            <a:r>
              <a:rPr lang="uk-UA" dirty="0">
                <a:solidFill>
                  <a:schemeClr val="tx1"/>
                </a:solidFill>
              </a:rPr>
              <a:t>росту випуску інноваційної продукції, </a:t>
            </a:r>
            <a:endParaRPr lang="uk-UA" dirty="0" smtClean="0">
              <a:solidFill>
                <a:schemeClr val="tx1"/>
              </a:solidFill>
            </a:endParaRPr>
          </a:p>
          <a:p>
            <a:pPr>
              <a:buFont typeface="Wingdings" panose="05000000000000000000" pitchFamily="2" charset="2"/>
              <a:buChar char="ü"/>
            </a:pPr>
            <a:r>
              <a:rPr lang="uk-UA" dirty="0" smtClean="0">
                <a:solidFill>
                  <a:schemeClr val="tx1"/>
                </a:solidFill>
              </a:rPr>
              <a:t>зростання </a:t>
            </a:r>
            <a:r>
              <a:rPr lang="uk-UA" dirty="0">
                <a:solidFill>
                  <a:schemeClr val="tx1"/>
                </a:solidFill>
              </a:rPr>
              <a:t>доходів населення, </a:t>
            </a:r>
            <a:endParaRPr lang="uk-UA" dirty="0" smtClean="0">
              <a:solidFill>
                <a:schemeClr val="tx1"/>
              </a:solidFill>
            </a:endParaRPr>
          </a:p>
          <a:p>
            <a:pPr>
              <a:buFont typeface="Wingdings" panose="05000000000000000000" pitchFamily="2" charset="2"/>
              <a:buChar char="ü"/>
            </a:pPr>
            <a:r>
              <a:rPr lang="uk-UA" dirty="0" smtClean="0">
                <a:solidFill>
                  <a:schemeClr val="tx1"/>
                </a:solidFill>
              </a:rPr>
              <a:t>забезпеченості </a:t>
            </a:r>
            <a:r>
              <a:rPr lang="uk-UA" dirty="0">
                <a:solidFill>
                  <a:schemeClr val="tx1"/>
                </a:solidFill>
              </a:rPr>
              <a:t>населення певної території робочими місцями, </a:t>
            </a:r>
            <a:endParaRPr lang="uk-UA" dirty="0" smtClean="0">
              <a:solidFill>
                <a:schemeClr val="tx1"/>
              </a:solidFill>
            </a:endParaRPr>
          </a:p>
          <a:p>
            <a:pPr>
              <a:buFont typeface="Wingdings" panose="05000000000000000000" pitchFamily="2" charset="2"/>
              <a:buChar char="ü"/>
            </a:pPr>
            <a:r>
              <a:rPr lang="uk-UA" dirty="0" smtClean="0">
                <a:solidFill>
                  <a:schemeClr val="tx1"/>
                </a:solidFill>
              </a:rPr>
              <a:t>проведення </a:t>
            </a:r>
            <a:r>
              <a:rPr lang="uk-UA" dirty="0">
                <a:solidFill>
                  <a:schemeClr val="tx1"/>
                </a:solidFill>
              </a:rPr>
              <a:t>соціальної роботи, </a:t>
            </a:r>
            <a:endParaRPr lang="uk-UA" dirty="0" smtClean="0">
              <a:solidFill>
                <a:schemeClr val="tx1"/>
              </a:solidFill>
            </a:endParaRPr>
          </a:p>
          <a:p>
            <a:pPr>
              <a:buFont typeface="Wingdings" panose="05000000000000000000" pitchFamily="2" charset="2"/>
              <a:buChar char="ü"/>
            </a:pPr>
            <a:r>
              <a:rPr lang="uk-UA" dirty="0" smtClean="0">
                <a:solidFill>
                  <a:schemeClr val="tx1"/>
                </a:solidFill>
              </a:rPr>
              <a:t>активної </a:t>
            </a:r>
            <a:r>
              <a:rPr lang="uk-UA" dirty="0">
                <a:solidFill>
                  <a:schemeClr val="tx1"/>
                </a:solidFill>
              </a:rPr>
              <a:t>співпраці із засобами масової інформації, </a:t>
            </a:r>
            <a:endParaRPr lang="uk-UA" dirty="0" smtClean="0">
              <a:solidFill>
                <a:schemeClr val="tx1"/>
              </a:solidFill>
            </a:endParaRPr>
          </a:p>
          <a:p>
            <a:pPr>
              <a:buFont typeface="Wingdings" panose="05000000000000000000" pitchFamily="2" charset="2"/>
              <a:buChar char="ü"/>
            </a:pPr>
            <a:r>
              <a:rPr lang="uk-UA" dirty="0" smtClean="0">
                <a:solidFill>
                  <a:schemeClr val="tx1"/>
                </a:solidFill>
              </a:rPr>
              <a:t>максимально </a:t>
            </a:r>
            <a:r>
              <a:rPr lang="uk-UA" dirty="0">
                <a:solidFill>
                  <a:schemeClr val="tx1"/>
                </a:solidFill>
              </a:rPr>
              <a:t>можливого спрощення митних формальностей, </a:t>
            </a:r>
            <a:endParaRPr lang="uk-UA" dirty="0" smtClean="0">
              <a:solidFill>
                <a:schemeClr val="tx1"/>
              </a:solidFill>
            </a:endParaRPr>
          </a:p>
          <a:p>
            <a:pPr>
              <a:buFont typeface="Wingdings" panose="05000000000000000000" pitchFamily="2" charset="2"/>
              <a:buChar char="ü"/>
            </a:pPr>
            <a:r>
              <a:rPr lang="uk-UA" dirty="0" smtClean="0">
                <a:solidFill>
                  <a:schemeClr val="tx1"/>
                </a:solidFill>
              </a:rPr>
              <a:t>зниження </a:t>
            </a:r>
            <a:r>
              <a:rPr lang="uk-UA" dirty="0">
                <a:solidFill>
                  <a:schemeClr val="tx1"/>
                </a:solidFill>
              </a:rPr>
              <a:t>податкового навантаження і модифікації системи податків, </a:t>
            </a:r>
            <a:endParaRPr lang="uk-UA" dirty="0" smtClean="0">
              <a:solidFill>
                <a:schemeClr val="tx1"/>
              </a:solidFill>
            </a:endParaRPr>
          </a:p>
          <a:p>
            <a:pPr>
              <a:buFont typeface="Wingdings" panose="05000000000000000000" pitchFamily="2" charset="2"/>
              <a:buChar char="ü"/>
            </a:pPr>
            <a:r>
              <a:rPr lang="uk-UA" dirty="0" smtClean="0">
                <a:solidFill>
                  <a:schemeClr val="tx1"/>
                </a:solidFill>
              </a:rPr>
              <a:t>забезпечення </a:t>
            </a:r>
            <a:r>
              <a:rPr lang="uk-UA" dirty="0">
                <a:solidFill>
                  <a:schemeClr val="tx1"/>
                </a:solidFill>
              </a:rPr>
              <a:t>стабільності та передбачуваності соціальної та економічної системи, </a:t>
            </a:r>
            <a:endParaRPr lang="uk-UA" dirty="0" smtClean="0">
              <a:solidFill>
                <a:schemeClr val="tx1"/>
              </a:solidFill>
            </a:endParaRPr>
          </a:p>
          <a:p>
            <a:pPr>
              <a:buFont typeface="Wingdings" panose="05000000000000000000" pitchFamily="2" charset="2"/>
              <a:buChar char="ü"/>
            </a:pPr>
            <a:r>
              <a:rPr lang="uk-UA" dirty="0" smtClean="0">
                <a:solidFill>
                  <a:schemeClr val="tx1"/>
                </a:solidFill>
              </a:rPr>
              <a:t>шляхом </a:t>
            </a:r>
            <a:r>
              <a:rPr lang="uk-UA" dirty="0">
                <a:solidFill>
                  <a:schemeClr val="tx1"/>
                </a:solidFill>
              </a:rPr>
              <a:t>подолання проблем, пов’язаних із взаємовідносинами вітчизняних та іноземних </a:t>
            </a:r>
            <a:r>
              <a:rPr lang="uk-UA" dirty="0" smtClean="0">
                <a:solidFill>
                  <a:schemeClr val="tx1"/>
                </a:solidFill>
              </a:rPr>
              <a:t>підприємств.</a:t>
            </a:r>
            <a:endParaRPr lang="ru-RU" dirty="0">
              <a:solidFill>
                <a:schemeClr val="tx1"/>
              </a:solidFill>
            </a:endParaRPr>
          </a:p>
          <a:p>
            <a:endParaRPr lang="ru-RU" dirty="0"/>
          </a:p>
        </p:txBody>
      </p:sp>
    </p:spTree>
    <p:extLst>
      <p:ext uri="{BB962C8B-B14F-4D97-AF65-F5344CB8AC3E}">
        <p14:creationId xmlns:p14="http://schemas.microsoft.com/office/powerpoint/2010/main" val="3090238004"/>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84" name="Picture 16" descr="Перепис населення України планують провести у листопаді – грудні 2020 року  / ГОРДОН"/>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67000" y="894872"/>
            <a:ext cx="2466975" cy="1857376"/>
          </a:xfrm>
          <a:prstGeom prst="rect">
            <a:avLst/>
          </a:prstGeom>
          <a:noFill/>
          <a:extLst>
            <a:ext uri="{909E8E84-426E-40DD-AFC4-6F175D3DCCD1}">
              <a14:hiddenFill xmlns:a14="http://schemas.microsoft.com/office/drawing/2010/main">
                <a:solidFill>
                  <a:srgbClr val="FFFFFF"/>
                </a:solidFill>
              </a14:hiddenFill>
            </a:ext>
          </a:extLst>
        </p:spPr>
      </p:pic>
      <p:pic>
        <p:nvPicPr>
          <p:cNvPr id="7178" name="Picture 10" descr="Чверть новин у регіональних ЗМІ генеруються із пресслужб – Громадське.Волинь"/>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0208" y="4815498"/>
            <a:ext cx="4255211" cy="2042502"/>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normAutofit/>
          </a:bodyPr>
          <a:lstStyle/>
          <a:p>
            <a:r>
              <a:rPr lang="uk-UA" sz="3600" dirty="0"/>
              <a:t>Параметри, що визначають зовнішній соціальний капітал підприємства </a:t>
            </a:r>
            <a:endParaRPr lang="ru-RU" sz="3600" dirty="0"/>
          </a:p>
        </p:txBody>
      </p:sp>
      <p:sp>
        <p:nvSpPr>
          <p:cNvPr id="4" name="Rectangle 4"/>
          <p:cNvSpPr>
            <a:spLocks noChangeArrowheads="1"/>
          </p:cNvSpPr>
          <p:nvPr/>
        </p:nvSpPr>
        <p:spPr bwMode="auto">
          <a:xfrm>
            <a:off x="2187262" y="113080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pSp>
        <p:nvGrpSpPr>
          <p:cNvPr id="5" name="Полотно 9"/>
          <p:cNvGrpSpPr/>
          <p:nvPr/>
        </p:nvGrpSpPr>
        <p:grpSpPr>
          <a:xfrm>
            <a:off x="2187262" y="1874517"/>
            <a:ext cx="8025684" cy="3463048"/>
            <a:chOff x="0" y="0"/>
            <a:chExt cx="6253480" cy="2714625"/>
          </a:xfrm>
        </p:grpSpPr>
        <p:sp>
          <p:nvSpPr>
            <p:cNvPr id="6" name="Прямоугольник 5"/>
            <p:cNvSpPr/>
            <p:nvPr/>
          </p:nvSpPr>
          <p:spPr>
            <a:xfrm>
              <a:off x="0" y="0"/>
              <a:ext cx="6253480" cy="2714625"/>
            </a:xfrm>
            <a:prstGeom prst="rect">
              <a:avLst/>
            </a:prstGeom>
          </p:spPr>
        </p:sp>
        <p:pic>
          <p:nvPicPr>
            <p:cNvPr id="7" name="Рисунок 6"/>
            <p:cNvPicPr>
              <a:picLocks noChangeAspect="1"/>
            </p:cNvPicPr>
            <p:nvPr/>
          </p:nvPicPr>
          <p:blipFill>
            <a:blip r:embed="rId4"/>
            <a:stretch>
              <a:fillRect/>
            </a:stretch>
          </p:blipFill>
          <p:spPr>
            <a:xfrm>
              <a:off x="0" y="0"/>
              <a:ext cx="6253480" cy="2674681"/>
            </a:xfrm>
            <a:prstGeom prst="rect">
              <a:avLst/>
            </a:prstGeom>
          </p:spPr>
        </p:pic>
      </p:grpSp>
      <p:pic>
        <p:nvPicPr>
          <p:cNvPr id="7176" name="Picture 8" descr="Так що вам дає профспілка? - Инвестгазета"/>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914326" y="4587923"/>
            <a:ext cx="2922476" cy="20723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00866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1234144"/>
          </a:xfrm>
        </p:spPr>
        <p:txBody>
          <a:bodyPr>
            <a:noAutofit/>
          </a:bodyPr>
          <a:lstStyle/>
          <a:p>
            <a:r>
              <a:rPr lang="uk-UA" sz="4000" dirty="0"/>
              <a:t>Етапи трансформації сутності циклічних </a:t>
            </a:r>
            <a:r>
              <a:rPr lang="uk-UA" sz="4000" dirty="0" smtClean="0"/>
              <a:t>процесів</a:t>
            </a:r>
            <a:endParaRPr lang="ru-RU" sz="4000"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572058330"/>
              </p:ext>
            </p:extLst>
          </p:nvPr>
        </p:nvGraphicFramePr>
        <p:xfrm>
          <a:off x="1371993" y="1844155"/>
          <a:ext cx="10058007" cy="4776822"/>
        </p:xfrm>
        <a:graphic>
          <a:graphicData uri="http://schemas.openxmlformats.org/drawingml/2006/table">
            <a:tbl>
              <a:tblPr firstRow="1" firstCol="1" bandRow="1">
                <a:tableStyleId>{5C22544A-7EE6-4342-B048-85BDC9FD1C3A}</a:tableStyleId>
              </a:tblPr>
              <a:tblGrid>
                <a:gridCol w="2786906">
                  <a:extLst>
                    <a:ext uri="{9D8B030D-6E8A-4147-A177-3AD203B41FA5}">
                      <a16:colId xmlns:a16="http://schemas.microsoft.com/office/drawing/2014/main" val="3119114871"/>
                    </a:ext>
                  </a:extLst>
                </a:gridCol>
                <a:gridCol w="4746124">
                  <a:extLst>
                    <a:ext uri="{9D8B030D-6E8A-4147-A177-3AD203B41FA5}">
                      <a16:colId xmlns:a16="http://schemas.microsoft.com/office/drawing/2014/main" val="3462551736"/>
                    </a:ext>
                  </a:extLst>
                </a:gridCol>
                <a:gridCol w="2524977">
                  <a:extLst>
                    <a:ext uri="{9D8B030D-6E8A-4147-A177-3AD203B41FA5}">
                      <a16:colId xmlns:a16="http://schemas.microsoft.com/office/drawing/2014/main" val="3245757874"/>
                    </a:ext>
                  </a:extLst>
                </a:gridCol>
              </a:tblGrid>
              <a:tr h="296624">
                <a:tc>
                  <a:txBody>
                    <a:bodyPr/>
                    <a:lstStyle/>
                    <a:p>
                      <a:pPr algn="ctr">
                        <a:lnSpc>
                          <a:spcPct val="150000"/>
                        </a:lnSpc>
                        <a:spcAft>
                          <a:spcPts val="0"/>
                        </a:spcAft>
                      </a:pPr>
                      <a:r>
                        <a:rPr lang="uk-UA" sz="1400" dirty="0">
                          <a:effectLst/>
                        </a:rPr>
                        <a:t>Етапи</a:t>
                      </a:r>
                      <a:endParaRPr lang="ru-RU" sz="1400" dirty="0">
                        <a:effectLst/>
                        <a:latin typeface="Times New Roman" panose="02020603050405020304" pitchFamily="18" charset="0"/>
                        <a:ea typeface="Times New Roman" panose="02020603050405020304" pitchFamily="18" charset="0"/>
                      </a:endParaRPr>
                    </a:p>
                  </a:txBody>
                  <a:tcPr marL="48569" marR="485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400" dirty="0">
                          <a:effectLst/>
                        </a:rPr>
                        <a:t>Характеристика</a:t>
                      </a:r>
                      <a:endParaRPr lang="ru-RU" sz="1400" dirty="0">
                        <a:effectLst/>
                        <a:latin typeface="Times New Roman" panose="02020603050405020304" pitchFamily="18" charset="0"/>
                        <a:ea typeface="Times New Roman" panose="02020603050405020304" pitchFamily="18" charset="0"/>
                      </a:endParaRPr>
                    </a:p>
                  </a:txBody>
                  <a:tcPr marL="48569" marR="485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400" dirty="0">
                          <a:effectLst/>
                        </a:rPr>
                        <a:t>Представники</a:t>
                      </a:r>
                      <a:endParaRPr lang="ru-RU" sz="1400" dirty="0">
                        <a:effectLst/>
                        <a:latin typeface="Times New Roman" panose="02020603050405020304" pitchFamily="18" charset="0"/>
                        <a:ea typeface="Times New Roman" panose="02020603050405020304" pitchFamily="18" charset="0"/>
                      </a:endParaRPr>
                    </a:p>
                  </a:txBody>
                  <a:tcPr marL="48569" marR="485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27159335"/>
                  </a:ext>
                </a:extLst>
              </a:tr>
              <a:tr h="1016995">
                <a:tc>
                  <a:txBody>
                    <a:bodyPr/>
                    <a:lstStyle/>
                    <a:p>
                      <a:pPr>
                        <a:spcAft>
                          <a:spcPts val="0"/>
                        </a:spcAft>
                      </a:pPr>
                      <a:r>
                        <a:rPr lang="uk-UA" sz="1400" dirty="0">
                          <a:effectLst/>
                        </a:rPr>
                        <a:t>Початок XVIII ст. –середина 30-х років XX ст.</a:t>
                      </a:r>
                      <a:endParaRPr lang="ru-RU" sz="1400" dirty="0">
                        <a:effectLst/>
                        <a:latin typeface="Times New Roman" panose="02020603050405020304" pitchFamily="18" charset="0"/>
                        <a:ea typeface="Times New Roman" panose="02020603050405020304" pitchFamily="18" charset="0"/>
                      </a:endParaRPr>
                    </a:p>
                  </a:txBody>
                  <a:tcPr marL="48569" marR="485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400" dirty="0">
                          <a:effectLst/>
                        </a:rPr>
                        <a:t>Економічні кризи або взагалі не можливі при капіталізмі, або вони мають випадковий характер і система вільної конкуренції здатна самостійно їх переборювати</a:t>
                      </a:r>
                      <a:endParaRPr lang="ru-RU" sz="1400" dirty="0">
                        <a:effectLst/>
                        <a:latin typeface="Times New Roman" panose="02020603050405020304" pitchFamily="18" charset="0"/>
                        <a:ea typeface="Times New Roman" panose="02020603050405020304" pitchFamily="18" charset="0"/>
                      </a:endParaRPr>
                    </a:p>
                  </a:txBody>
                  <a:tcPr marL="48569" marR="485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400" dirty="0" err="1">
                          <a:effectLst/>
                        </a:rPr>
                        <a:t>Дж</a:t>
                      </a:r>
                      <a:r>
                        <a:rPr lang="uk-UA" sz="1400" dirty="0">
                          <a:effectLst/>
                        </a:rPr>
                        <a:t>. С. Мілль, </a:t>
                      </a:r>
                      <a:endParaRPr lang="ru-RU" sz="1400" dirty="0">
                        <a:effectLst/>
                      </a:endParaRPr>
                    </a:p>
                    <a:p>
                      <a:pPr algn="ctr">
                        <a:spcAft>
                          <a:spcPts val="0"/>
                        </a:spcAft>
                      </a:pPr>
                      <a:r>
                        <a:rPr lang="uk-UA" sz="1400" dirty="0">
                          <a:effectLst/>
                        </a:rPr>
                        <a:t>Ж.-Б. Сей, Д. Рікардо, </a:t>
                      </a:r>
                      <a:endParaRPr lang="ru-RU" sz="1400" dirty="0">
                        <a:effectLst/>
                      </a:endParaRPr>
                    </a:p>
                    <a:p>
                      <a:pPr algn="ctr">
                        <a:spcAft>
                          <a:spcPts val="0"/>
                        </a:spcAft>
                      </a:pPr>
                      <a:r>
                        <a:rPr lang="uk-UA" sz="1400" dirty="0">
                          <a:effectLst/>
                        </a:rPr>
                        <a:t>Ж.-Ш. </a:t>
                      </a:r>
                      <a:r>
                        <a:rPr lang="uk-UA" sz="1400" dirty="0" err="1">
                          <a:effectLst/>
                        </a:rPr>
                        <a:t>Сісмонді</a:t>
                      </a:r>
                      <a:r>
                        <a:rPr lang="uk-UA" sz="1400" dirty="0">
                          <a:effectLst/>
                        </a:rPr>
                        <a:t>, </a:t>
                      </a:r>
                      <a:endParaRPr lang="ru-RU" sz="1400" dirty="0">
                        <a:effectLst/>
                      </a:endParaRPr>
                    </a:p>
                    <a:p>
                      <a:pPr algn="ctr">
                        <a:spcAft>
                          <a:spcPts val="0"/>
                        </a:spcAft>
                      </a:pPr>
                      <a:r>
                        <a:rPr lang="uk-UA" sz="1400" dirty="0">
                          <a:effectLst/>
                        </a:rPr>
                        <a:t>Р. </a:t>
                      </a:r>
                      <a:r>
                        <a:rPr lang="uk-UA" sz="1400" dirty="0" err="1">
                          <a:effectLst/>
                        </a:rPr>
                        <a:t>Родберту</a:t>
                      </a:r>
                      <a:r>
                        <a:rPr lang="uk-UA" sz="1400" dirty="0">
                          <a:effectLst/>
                        </a:rPr>
                        <a:t>,</a:t>
                      </a:r>
                      <a:endParaRPr lang="ru-RU" sz="1400" dirty="0">
                        <a:effectLst/>
                      </a:endParaRPr>
                    </a:p>
                    <a:p>
                      <a:pPr algn="ctr">
                        <a:spcAft>
                          <a:spcPts val="0"/>
                        </a:spcAft>
                      </a:pPr>
                      <a:r>
                        <a:rPr lang="uk-UA" sz="1400" dirty="0">
                          <a:effectLst/>
                        </a:rPr>
                        <a:t>К. Каутський</a:t>
                      </a:r>
                      <a:endParaRPr lang="ru-RU" sz="1400" dirty="0">
                        <a:effectLst/>
                        <a:latin typeface="Times New Roman" panose="02020603050405020304" pitchFamily="18" charset="0"/>
                        <a:ea typeface="Times New Roman" panose="02020603050405020304" pitchFamily="18" charset="0"/>
                      </a:endParaRPr>
                    </a:p>
                  </a:txBody>
                  <a:tcPr marL="48569" marR="485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87793769"/>
                  </a:ext>
                </a:extLst>
              </a:tr>
              <a:tr h="1355993">
                <a:tc>
                  <a:txBody>
                    <a:bodyPr/>
                    <a:lstStyle/>
                    <a:p>
                      <a:pPr>
                        <a:spcAft>
                          <a:spcPts val="0"/>
                        </a:spcAft>
                      </a:pPr>
                      <a:r>
                        <a:rPr lang="uk-UA" sz="1400" dirty="0">
                          <a:effectLst/>
                        </a:rPr>
                        <a:t>Середина 30-х років – середина 60-х років XX ст.</a:t>
                      </a:r>
                      <a:endParaRPr lang="ru-RU" sz="1400" dirty="0">
                        <a:effectLst/>
                        <a:latin typeface="Times New Roman" panose="02020603050405020304" pitchFamily="18" charset="0"/>
                        <a:ea typeface="Times New Roman" panose="02020603050405020304" pitchFamily="18" charset="0"/>
                      </a:endParaRPr>
                    </a:p>
                  </a:txBody>
                  <a:tcPr marL="48569" marR="485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400" dirty="0">
                          <a:effectLst/>
                        </a:rPr>
                        <a:t>Економічні кризи (депресія, застій) неминучі в умовах класичного капіталізму і випливають із природи властивого йому ринку. Необхідний засіб згладжування проблем кризи та безробіття – забезпечення державного втручання в економіку з метою стимулювання ефекту сукупного попиту</a:t>
                      </a:r>
                      <a:endParaRPr lang="ru-RU" sz="1400" dirty="0">
                        <a:effectLst/>
                        <a:latin typeface="Times New Roman" panose="02020603050405020304" pitchFamily="18" charset="0"/>
                        <a:ea typeface="Times New Roman" panose="02020603050405020304" pitchFamily="18" charset="0"/>
                      </a:endParaRPr>
                    </a:p>
                  </a:txBody>
                  <a:tcPr marL="48569" marR="485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400" dirty="0" err="1">
                          <a:effectLst/>
                        </a:rPr>
                        <a:t>Дж</a:t>
                      </a:r>
                      <a:r>
                        <a:rPr lang="uk-UA" sz="1400" dirty="0">
                          <a:effectLst/>
                        </a:rPr>
                        <a:t>. М. Кейнс</a:t>
                      </a:r>
                      <a:endParaRPr lang="ru-RU" sz="1400" dirty="0">
                        <a:effectLst/>
                        <a:latin typeface="Times New Roman" panose="02020603050405020304" pitchFamily="18" charset="0"/>
                        <a:ea typeface="Times New Roman" panose="02020603050405020304" pitchFamily="18" charset="0"/>
                      </a:endParaRPr>
                    </a:p>
                  </a:txBody>
                  <a:tcPr marL="48569" marR="485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16506103"/>
                  </a:ext>
                </a:extLst>
              </a:tr>
              <a:tr h="2033989">
                <a:tc>
                  <a:txBody>
                    <a:bodyPr/>
                    <a:lstStyle/>
                    <a:p>
                      <a:pPr>
                        <a:spcAft>
                          <a:spcPts val="0"/>
                        </a:spcAft>
                      </a:pPr>
                      <a:r>
                        <a:rPr lang="uk-UA" sz="1400" dirty="0">
                          <a:effectLst/>
                        </a:rPr>
                        <a:t>Середина 60-х років XX ст. - сьогодення</a:t>
                      </a:r>
                      <a:endParaRPr lang="ru-RU" sz="1400" dirty="0">
                        <a:effectLst/>
                        <a:latin typeface="Times New Roman" panose="02020603050405020304" pitchFamily="18" charset="0"/>
                        <a:ea typeface="Times New Roman" panose="02020603050405020304" pitchFamily="18" charset="0"/>
                      </a:endParaRPr>
                    </a:p>
                  </a:txBody>
                  <a:tcPr marL="48569" marR="485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400" dirty="0">
                          <a:effectLst/>
                        </a:rPr>
                        <a:t>Розмежування екзогенних та ендогенних причин циклічності ринкової економіки.</a:t>
                      </a:r>
                      <a:endParaRPr lang="ru-RU" sz="1400" dirty="0">
                        <a:effectLst/>
                      </a:endParaRPr>
                    </a:p>
                    <a:p>
                      <a:pPr algn="ctr">
                        <a:spcAft>
                          <a:spcPts val="0"/>
                        </a:spcAft>
                      </a:pPr>
                      <a:r>
                        <a:rPr lang="uk-UA" sz="1400" dirty="0">
                          <a:effectLst/>
                        </a:rPr>
                        <a:t>Державні установи у розвинутих країнах не завжди прагне до антикризового регулювання, згладжування циклічних коливань і стабілізації економічної рівноваги, а здійснюють навпаки </a:t>
                      </a:r>
                      <a:r>
                        <a:rPr lang="uk-UA" sz="1400" dirty="0" err="1">
                          <a:effectLst/>
                        </a:rPr>
                        <a:t>проциклічну</a:t>
                      </a:r>
                      <a:r>
                        <a:rPr lang="uk-UA" sz="1400" dirty="0">
                          <a:effectLst/>
                        </a:rPr>
                        <a:t> політику.</a:t>
                      </a:r>
                      <a:endParaRPr lang="ru-RU" sz="1400" dirty="0">
                        <a:effectLst/>
                      </a:endParaRPr>
                    </a:p>
                    <a:p>
                      <a:pPr algn="ctr">
                        <a:spcAft>
                          <a:spcPts val="0"/>
                        </a:spcAft>
                      </a:pPr>
                      <a:r>
                        <a:rPr lang="uk-UA" sz="1400" dirty="0">
                          <a:effectLst/>
                        </a:rPr>
                        <a:t>Основне джерело циклічних коливань – зміна продуктивності праці чи інших «реальних» факторів (наприклад, коливання світових цін на нафту)</a:t>
                      </a:r>
                      <a:endParaRPr lang="ru-RU" sz="1400" dirty="0">
                        <a:effectLst/>
                        <a:latin typeface="Times New Roman" panose="02020603050405020304" pitchFamily="18" charset="0"/>
                        <a:ea typeface="Times New Roman" panose="02020603050405020304" pitchFamily="18" charset="0"/>
                      </a:endParaRPr>
                    </a:p>
                  </a:txBody>
                  <a:tcPr marL="48569" marR="485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400" dirty="0">
                          <a:effectLst/>
                        </a:rPr>
                        <a:t>Р. Нельсон,</a:t>
                      </a:r>
                      <a:endParaRPr lang="ru-RU" sz="1400" dirty="0">
                        <a:effectLst/>
                      </a:endParaRPr>
                    </a:p>
                    <a:p>
                      <a:pPr algn="ctr">
                        <a:spcAft>
                          <a:spcPts val="0"/>
                        </a:spcAft>
                      </a:pPr>
                      <a:r>
                        <a:rPr lang="uk-UA" sz="1400" dirty="0">
                          <a:effectLst/>
                        </a:rPr>
                        <a:t>С. </a:t>
                      </a:r>
                      <a:r>
                        <a:rPr lang="uk-UA" sz="1400" dirty="0" err="1">
                          <a:effectLst/>
                        </a:rPr>
                        <a:t>Уінтер</a:t>
                      </a:r>
                      <a:r>
                        <a:rPr lang="uk-UA" sz="1400" dirty="0">
                          <a:effectLst/>
                        </a:rPr>
                        <a:t>,</a:t>
                      </a:r>
                      <a:endParaRPr lang="ru-RU" sz="1400" dirty="0">
                        <a:effectLst/>
                      </a:endParaRPr>
                    </a:p>
                    <a:p>
                      <a:pPr algn="ctr">
                        <a:spcAft>
                          <a:spcPts val="0"/>
                        </a:spcAft>
                      </a:pPr>
                      <a:r>
                        <a:rPr lang="uk-UA" sz="1400" dirty="0">
                          <a:effectLst/>
                        </a:rPr>
                        <a:t>П. </a:t>
                      </a:r>
                      <a:r>
                        <a:rPr lang="uk-UA" sz="1400" dirty="0" err="1">
                          <a:effectLst/>
                        </a:rPr>
                        <a:t>Друкер</a:t>
                      </a:r>
                      <a:r>
                        <a:rPr lang="uk-UA" sz="1400" dirty="0">
                          <a:effectLst/>
                        </a:rPr>
                        <a:t>,</a:t>
                      </a:r>
                      <a:endParaRPr lang="ru-RU" sz="1400" dirty="0">
                        <a:effectLst/>
                      </a:endParaRPr>
                    </a:p>
                    <a:p>
                      <a:pPr algn="ctr">
                        <a:spcAft>
                          <a:spcPts val="0"/>
                        </a:spcAft>
                      </a:pPr>
                      <a:r>
                        <a:rPr lang="uk-UA" sz="1400" dirty="0">
                          <a:effectLst/>
                        </a:rPr>
                        <a:t>Ф. </a:t>
                      </a:r>
                      <a:r>
                        <a:rPr lang="uk-UA" sz="1400" dirty="0" err="1">
                          <a:effectLst/>
                        </a:rPr>
                        <a:t>Хайєк</a:t>
                      </a:r>
                      <a:r>
                        <a:rPr lang="uk-UA" sz="1400" dirty="0">
                          <a:effectLst/>
                        </a:rPr>
                        <a:t>,</a:t>
                      </a:r>
                      <a:endParaRPr lang="ru-RU" sz="1400" dirty="0">
                        <a:effectLst/>
                      </a:endParaRPr>
                    </a:p>
                    <a:p>
                      <a:pPr algn="ctr">
                        <a:spcAft>
                          <a:spcPts val="0"/>
                        </a:spcAft>
                      </a:pPr>
                      <a:r>
                        <a:rPr lang="uk-UA" sz="1400" dirty="0">
                          <a:effectLst/>
                        </a:rPr>
                        <a:t>Ф. </a:t>
                      </a:r>
                      <a:r>
                        <a:rPr lang="uk-UA" sz="1400" dirty="0" err="1">
                          <a:effectLst/>
                        </a:rPr>
                        <a:t>Кюдланд</a:t>
                      </a:r>
                      <a:r>
                        <a:rPr lang="uk-UA" sz="1400" dirty="0">
                          <a:effectLst/>
                        </a:rPr>
                        <a:t>,</a:t>
                      </a:r>
                      <a:endParaRPr lang="ru-RU" sz="1400" dirty="0">
                        <a:effectLst/>
                      </a:endParaRPr>
                    </a:p>
                    <a:p>
                      <a:pPr algn="ctr">
                        <a:spcAft>
                          <a:spcPts val="0"/>
                        </a:spcAft>
                      </a:pPr>
                      <a:r>
                        <a:rPr lang="uk-UA" sz="1400" dirty="0">
                          <a:effectLst/>
                        </a:rPr>
                        <a:t>Е. </a:t>
                      </a:r>
                      <a:r>
                        <a:rPr lang="uk-UA" sz="1400" dirty="0" err="1">
                          <a:effectLst/>
                        </a:rPr>
                        <a:t>Прескотт</a:t>
                      </a:r>
                      <a:endParaRPr lang="ru-RU" sz="1400" dirty="0">
                        <a:effectLst/>
                        <a:latin typeface="Times New Roman" panose="02020603050405020304" pitchFamily="18" charset="0"/>
                        <a:ea typeface="Times New Roman" panose="02020603050405020304" pitchFamily="18" charset="0"/>
                      </a:endParaRPr>
                    </a:p>
                  </a:txBody>
                  <a:tcPr marL="48569" marR="485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32445617"/>
                  </a:ext>
                </a:extLst>
              </a:tr>
            </a:tbl>
          </a:graphicData>
        </a:graphic>
      </p:graphicFrame>
    </p:spTree>
    <p:extLst>
      <p:ext uri="{BB962C8B-B14F-4D97-AF65-F5344CB8AC3E}">
        <p14:creationId xmlns:p14="http://schemas.microsoft.com/office/powerpoint/2010/main" val="685647734"/>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4000" dirty="0"/>
              <a:t>Горизонтальний соціальний капітал</a:t>
            </a:r>
            <a:endParaRPr lang="ru-RU" sz="4000" dirty="0"/>
          </a:p>
        </p:txBody>
      </p:sp>
      <p:sp>
        <p:nvSpPr>
          <p:cNvPr id="3" name="Объект 2"/>
          <p:cNvSpPr>
            <a:spLocks noGrp="1"/>
          </p:cNvSpPr>
          <p:nvPr>
            <p:ph idx="1"/>
          </p:nvPr>
        </p:nvSpPr>
        <p:spPr>
          <a:xfrm>
            <a:off x="1251678" y="1339403"/>
            <a:ext cx="10178322" cy="5203065"/>
          </a:xfrm>
        </p:spPr>
        <p:txBody>
          <a:bodyPr>
            <a:normAutofit fontScale="92500" lnSpcReduction="20000"/>
          </a:bodyPr>
          <a:lstStyle/>
          <a:p>
            <a:r>
              <a:rPr lang="uk-UA" dirty="0"/>
              <a:t>Горизонтальний соціальний капітал полягає у розвитку ділових та соціальних мереж </a:t>
            </a:r>
            <a:r>
              <a:rPr lang="uk-UA" dirty="0" err="1"/>
              <a:t>зв’язків</a:t>
            </a:r>
            <a:r>
              <a:rPr lang="uk-UA" dirty="0"/>
              <a:t> підприємства у процесі співпраці. </a:t>
            </a:r>
            <a:endParaRPr lang="uk-UA" dirty="0" smtClean="0"/>
          </a:p>
          <a:p>
            <a:r>
              <a:rPr lang="uk-UA" dirty="0" smtClean="0"/>
              <a:t>Горизонтальний </a:t>
            </a:r>
            <a:r>
              <a:rPr lang="uk-UA" dirty="0"/>
              <a:t>соціальний капітал поширений між  особами, які перебувають </a:t>
            </a:r>
            <a:r>
              <a:rPr lang="uk-UA" b="1" dirty="0">
                <a:solidFill>
                  <a:schemeClr val="tx1"/>
                </a:solidFill>
              </a:rPr>
              <a:t>на одному рівні ієрархії</a:t>
            </a:r>
            <a:r>
              <a:rPr lang="uk-UA" dirty="0"/>
              <a:t>. Такий обмін інформацією забезпечує координацію діяльності (наприклад, між віце-президентами з маркетингу, фінансів, виробництва). </a:t>
            </a:r>
            <a:endParaRPr lang="ru-RU" dirty="0"/>
          </a:p>
          <a:p>
            <a:pPr algn="r"/>
            <a:r>
              <a:rPr lang="uk-UA" i="1" dirty="0"/>
              <a:t>Як показують дослідження, ефективність горизонтальних комунікацій досягає 90 %, що пояснюється значним рівнем розуміння працівниками характеру роботи своїх колег і проблем, що виникають під час функціонування суміжних підрозділів. </a:t>
            </a:r>
            <a:endParaRPr lang="ru-RU" i="1" dirty="0"/>
          </a:p>
          <a:p>
            <a:r>
              <a:rPr lang="uk-UA" dirty="0"/>
              <a:t>Заснований на спільному розділенні норм та цінностей соціальний капітал не може успішно нарощуватися без забезпечення належного рівня міжособистісних комунікацій, а також комунікацій між структурними одиницями, характеризується швидкістю укладення договорів, поширенням певних рішень, наявністю взаємного контролю, можливість отримання інформації з найменшими витратами. </a:t>
            </a:r>
            <a:endParaRPr lang="ru-RU" dirty="0"/>
          </a:p>
          <a:p>
            <a:r>
              <a:rPr lang="uk-UA" dirty="0"/>
              <a:t>Становлення соціального капіталу на горизонтальному рівні базується на якості, прозорості, справедливості, стабільності соціальних </a:t>
            </a:r>
            <a:r>
              <a:rPr lang="uk-UA" dirty="0" err="1"/>
              <a:t>зв'язків</a:t>
            </a:r>
            <a:r>
              <a:rPr lang="uk-UA" dirty="0"/>
              <a:t> між суб'єктами господарювання на рівні фірм, а його основними формами в соціально орієнтованих економіках є системи соціального партнерства патерналізму, соціальної відповідальності бізнесу.</a:t>
            </a:r>
            <a:endParaRPr lang="ru-RU" dirty="0"/>
          </a:p>
          <a:p>
            <a:endParaRPr lang="ru-RU" dirty="0"/>
          </a:p>
        </p:txBody>
      </p:sp>
    </p:spTree>
    <p:extLst>
      <p:ext uri="{BB962C8B-B14F-4D97-AF65-F5344CB8AC3E}">
        <p14:creationId xmlns:p14="http://schemas.microsoft.com/office/powerpoint/2010/main" val="1346038594"/>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00" name="Picture 8" descr="Социальный капитал: как приобретать, экономить и тратить с умом -  Знакомства и отношени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3953" y="3646974"/>
            <a:ext cx="5137642" cy="321102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1251678" y="382385"/>
            <a:ext cx="10429460" cy="1492132"/>
          </a:xfrm>
        </p:spPr>
        <p:txBody>
          <a:bodyPr>
            <a:noAutofit/>
          </a:bodyPr>
          <a:lstStyle/>
          <a:p>
            <a:r>
              <a:rPr lang="uk-UA" sz="3600" dirty="0"/>
              <a:t>Параметри, що визначають горизонтальний соціальний капітал підприємства </a:t>
            </a:r>
            <a:endParaRPr lang="ru-RU" sz="3600" dirty="0"/>
          </a:p>
        </p:txBody>
      </p:sp>
      <p:grpSp>
        <p:nvGrpSpPr>
          <p:cNvPr id="5" name="Полотно 11"/>
          <p:cNvGrpSpPr/>
          <p:nvPr/>
        </p:nvGrpSpPr>
        <p:grpSpPr>
          <a:xfrm>
            <a:off x="1517559" y="1609858"/>
            <a:ext cx="8244627" cy="3374266"/>
            <a:chOff x="0" y="0"/>
            <a:chExt cx="6200140" cy="2428875"/>
          </a:xfrm>
        </p:grpSpPr>
        <p:sp>
          <p:nvSpPr>
            <p:cNvPr id="6" name="Прямоугольник 5"/>
            <p:cNvSpPr/>
            <p:nvPr/>
          </p:nvSpPr>
          <p:spPr>
            <a:xfrm>
              <a:off x="0" y="0"/>
              <a:ext cx="6200140" cy="2428875"/>
            </a:xfrm>
            <a:prstGeom prst="rect">
              <a:avLst/>
            </a:prstGeom>
          </p:spPr>
        </p:sp>
        <p:pic>
          <p:nvPicPr>
            <p:cNvPr id="7" name="Рисунок 6"/>
            <p:cNvPicPr>
              <a:picLocks noChangeAspect="1"/>
            </p:cNvPicPr>
            <p:nvPr/>
          </p:nvPicPr>
          <p:blipFill>
            <a:blip r:embed="rId3"/>
            <a:stretch>
              <a:fillRect/>
            </a:stretch>
          </p:blipFill>
          <p:spPr>
            <a:xfrm>
              <a:off x="0" y="0"/>
              <a:ext cx="6200140" cy="2170796"/>
            </a:xfrm>
            <a:prstGeom prst="rect">
              <a:avLst/>
            </a:prstGeom>
          </p:spPr>
        </p:pic>
      </p:grpSp>
    </p:spTree>
    <p:extLst>
      <p:ext uri="{BB962C8B-B14F-4D97-AF65-F5344CB8AC3E}">
        <p14:creationId xmlns:p14="http://schemas.microsoft.com/office/powerpoint/2010/main" val="75614851"/>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4000" dirty="0"/>
              <a:t>вертикальний або ієрархічний соціальний капітал</a:t>
            </a:r>
            <a:endParaRPr lang="ru-RU" sz="4000" dirty="0"/>
          </a:p>
        </p:txBody>
      </p:sp>
      <p:sp>
        <p:nvSpPr>
          <p:cNvPr id="3" name="Объект 2"/>
          <p:cNvSpPr>
            <a:spLocks noGrp="1"/>
          </p:cNvSpPr>
          <p:nvPr>
            <p:ph idx="1"/>
          </p:nvPr>
        </p:nvSpPr>
        <p:spPr>
          <a:xfrm>
            <a:off x="1251678" y="1874517"/>
            <a:ext cx="10480976" cy="4577798"/>
          </a:xfrm>
        </p:spPr>
        <p:txBody>
          <a:bodyPr>
            <a:normAutofit/>
          </a:bodyPr>
          <a:lstStyle/>
          <a:p>
            <a:r>
              <a:rPr lang="uk-UA" dirty="0">
                <a:solidFill>
                  <a:schemeClr val="tx1"/>
                </a:solidFill>
              </a:rPr>
              <a:t>Він проявляється у взаємовідносинах керівництва і персоналу, підприємства і регіону, підприємства і держави </a:t>
            </a:r>
            <a:r>
              <a:rPr lang="uk-UA" dirty="0" smtClean="0">
                <a:solidFill>
                  <a:schemeClr val="tx1"/>
                </a:solidFill>
              </a:rPr>
              <a:t>тощо</a:t>
            </a:r>
          </a:p>
          <a:p>
            <a:r>
              <a:rPr lang="uk-UA" dirty="0">
                <a:solidFill>
                  <a:schemeClr val="tx1"/>
                </a:solidFill>
              </a:rPr>
              <a:t>Вертикальний соціальний капітал проявляється у зобов’язаннях, очікуваннях і надійності структури; є відносно замкнутим та важливим при прийнятті людьми економічних рішень. </a:t>
            </a:r>
            <a:endParaRPr lang="uk-UA" dirty="0" smtClean="0">
              <a:solidFill>
                <a:schemeClr val="tx1"/>
              </a:solidFill>
            </a:endParaRPr>
          </a:p>
          <a:p>
            <a:r>
              <a:rPr lang="uk-UA" dirty="0" smtClean="0">
                <a:solidFill>
                  <a:schemeClr val="tx1"/>
                </a:solidFill>
              </a:rPr>
              <a:t>Йому </a:t>
            </a:r>
            <a:r>
              <a:rPr lang="uk-UA" dirty="0">
                <a:solidFill>
                  <a:schemeClr val="tx1"/>
                </a:solidFill>
              </a:rPr>
              <a:t>притаманний підвищений ризик виникнення, функціонування та розвитку, тому що </a:t>
            </a:r>
            <a:r>
              <a:rPr lang="uk-UA" b="1" dirty="0">
                <a:solidFill>
                  <a:schemeClr val="tx1"/>
                </a:solidFill>
              </a:rPr>
              <a:t>він залежить від </a:t>
            </a:r>
            <a:endParaRPr lang="uk-UA" b="1" dirty="0" smtClean="0">
              <a:solidFill>
                <a:schemeClr val="tx1"/>
              </a:solidFill>
            </a:endParaRPr>
          </a:p>
          <a:p>
            <a:pPr>
              <a:buFont typeface="Wingdings" panose="05000000000000000000" pitchFamily="2" charset="2"/>
              <a:buChar char="ü"/>
            </a:pPr>
            <a:r>
              <a:rPr lang="uk-UA" dirty="0" smtClean="0">
                <a:solidFill>
                  <a:schemeClr val="tx1"/>
                </a:solidFill>
              </a:rPr>
              <a:t>якості </a:t>
            </a:r>
            <a:r>
              <a:rPr lang="uk-UA" dirty="0">
                <a:solidFill>
                  <a:schemeClr val="tx1"/>
                </a:solidFill>
              </a:rPr>
              <a:t>цілей та інструментів економічної політики, </a:t>
            </a:r>
            <a:endParaRPr lang="uk-UA" dirty="0" smtClean="0">
              <a:solidFill>
                <a:schemeClr val="tx1"/>
              </a:solidFill>
            </a:endParaRPr>
          </a:p>
          <a:p>
            <a:pPr>
              <a:buFont typeface="Wingdings" panose="05000000000000000000" pitchFamily="2" charset="2"/>
              <a:buChar char="ü"/>
            </a:pPr>
            <a:r>
              <a:rPr lang="uk-UA" dirty="0" smtClean="0">
                <a:solidFill>
                  <a:schemeClr val="tx1"/>
                </a:solidFill>
              </a:rPr>
              <a:t>суб’єктивних </a:t>
            </a:r>
            <a:r>
              <a:rPr lang="uk-UA" dirty="0">
                <a:solidFill>
                  <a:schemeClr val="tx1"/>
                </a:solidFill>
              </a:rPr>
              <a:t>поглядів представників законодавчої та виконавчої влади в державі, </a:t>
            </a:r>
            <a:endParaRPr lang="uk-UA" dirty="0" smtClean="0">
              <a:solidFill>
                <a:schemeClr val="tx1"/>
              </a:solidFill>
            </a:endParaRPr>
          </a:p>
          <a:p>
            <a:pPr>
              <a:buFont typeface="Wingdings" panose="05000000000000000000" pitchFamily="2" charset="2"/>
              <a:buChar char="ü"/>
            </a:pPr>
            <a:r>
              <a:rPr lang="uk-UA" dirty="0" smtClean="0">
                <a:solidFill>
                  <a:schemeClr val="tx1"/>
                </a:solidFill>
              </a:rPr>
              <a:t>рівня </a:t>
            </a:r>
            <a:r>
              <a:rPr lang="uk-UA" dirty="0">
                <a:solidFill>
                  <a:schemeClr val="tx1"/>
                </a:solidFill>
              </a:rPr>
              <a:t>корумпованості, </a:t>
            </a:r>
            <a:endParaRPr lang="uk-UA" dirty="0" smtClean="0">
              <a:solidFill>
                <a:schemeClr val="tx1"/>
              </a:solidFill>
            </a:endParaRPr>
          </a:p>
          <a:p>
            <a:pPr>
              <a:buFont typeface="Wingdings" panose="05000000000000000000" pitchFamily="2" charset="2"/>
              <a:buChar char="ü"/>
            </a:pPr>
            <a:r>
              <a:rPr lang="uk-UA" dirty="0" smtClean="0">
                <a:solidFill>
                  <a:schemeClr val="tx1"/>
                </a:solidFill>
              </a:rPr>
              <a:t>рівня </a:t>
            </a:r>
            <a:r>
              <a:rPr lang="uk-UA" dirty="0">
                <a:solidFill>
                  <a:schemeClr val="tx1"/>
                </a:solidFill>
              </a:rPr>
              <a:t>розвитку культури, </a:t>
            </a:r>
            <a:endParaRPr lang="uk-UA" dirty="0" smtClean="0">
              <a:solidFill>
                <a:schemeClr val="tx1"/>
              </a:solidFill>
            </a:endParaRPr>
          </a:p>
          <a:p>
            <a:pPr>
              <a:buFont typeface="Wingdings" panose="05000000000000000000" pitchFamily="2" charset="2"/>
              <a:buChar char="ü"/>
            </a:pPr>
            <a:r>
              <a:rPr lang="uk-UA" dirty="0" smtClean="0">
                <a:solidFill>
                  <a:schemeClr val="tx1"/>
                </a:solidFill>
              </a:rPr>
              <a:t>ступеню </a:t>
            </a:r>
            <a:r>
              <a:rPr lang="uk-UA" dirty="0" err="1">
                <a:solidFill>
                  <a:schemeClr val="tx1"/>
                </a:solidFill>
              </a:rPr>
              <a:t>тінізації</a:t>
            </a:r>
            <a:r>
              <a:rPr lang="uk-UA" dirty="0">
                <a:solidFill>
                  <a:schemeClr val="tx1"/>
                </a:solidFill>
              </a:rPr>
              <a:t> економіки, політики.</a:t>
            </a:r>
            <a:endParaRPr lang="ru-RU" dirty="0">
              <a:solidFill>
                <a:schemeClr val="tx1"/>
              </a:solidFill>
            </a:endParaRPr>
          </a:p>
        </p:txBody>
      </p:sp>
    </p:spTree>
    <p:extLst>
      <p:ext uri="{BB962C8B-B14F-4D97-AF65-F5344CB8AC3E}">
        <p14:creationId xmlns:p14="http://schemas.microsoft.com/office/powerpoint/2010/main" val="2038927957"/>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4" name="Picture 8" descr="Социальные нормы — что это такое, их виды и примеры | KtoNaNovenkogo.ru |  Социальные, Сайт"/>
          <p:cNvPicPr>
            <a:picLocks noChangeAspect="1" noChangeArrowheads="1"/>
          </p:cNvPicPr>
          <p:nvPr/>
        </p:nvPicPr>
        <p:blipFill rotWithShape="1">
          <a:blip r:embed="rId2">
            <a:extLst>
              <a:ext uri="{28A0092B-C50C-407E-A947-70E740481C1C}">
                <a14:useLocalDpi xmlns:a14="http://schemas.microsoft.com/office/drawing/2010/main" val="0"/>
              </a:ext>
            </a:extLst>
          </a:blip>
          <a:srcRect b="7313"/>
          <a:stretch/>
        </p:blipFill>
        <p:spPr bwMode="auto">
          <a:xfrm>
            <a:off x="1135767" y="4118738"/>
            <a:ext cx="4505179" cy="2739262"/>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Social Capital: Bonds, Bridges and Linkages – Taking care of the prese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6714" y="4000688"/>
            <a:ext cx="4043365" cy="2857312"/>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normAutofit/>
          </a:bodyPr>
          <a:lstStyle/>
          <a:p>
            <a:r>
              <a:rPr lang="uk-UA" sz="3600" dirty="0"/>
              <a:t>Параметри, що визначають вертикальний соціальний капітал підприємства </a:t>
            </a:r>
            <a:endParaRPr lang="ru-RU" sz="3600" dirty="0"/>
          </a:p>
        </p:txBody>
      </p:sp>
      <p:grpSp>
        <p:nvGrpSpPr>
          <p:cNvPr id="5" name="Полотно 14"/>
          <p:cNvGrpSpPr/>
          <p:nvPr/>
        </p:nvGrpSpPr>
        <p:grpSpPr>
          <a:xfrm>
            <a:off x="1902993" y="1361180"/>
            <a:ext cx="8875691" cy="3749899"/>
            <a:chOff x="0" y="0"/>
            <a:chExt cx="6236970" cy="2459990"/>
          </a:xfrm>
        </p:grpSpPr>
        <p:sp>
          <p:nvSpPr>
            <p:cNvPr id="6" name="Прямоугольник 5"/>
            <p:cNvSpPr/>
            <p:nvPr/>
          </p:nvSpPr>
          <p:spPr>
            <a:xfrm>
              <a:off x="0" y="0"/>
              <a:ext cx="6236970" cy="2459990"/>
            </a:xfrm>
            <a:prstGeom prst="rect">
              <a:avLst/>
            </a:prstGeom>
          </p:spPr>
        </p:sp>
        <p:pic>
          <p:nvPicPr>
            <p:cNvPr id="7" name="Рисунок 6"/>
            <p:cNvPicPr>
              <a:picLocks noChangeAspect="1"/>
            </p:cNvPicPr>
            <p:nvPr/>
          </p:nvPicPr>
          <p:blipFill>
            <a:blip r:embed="rId4"/>
            <a:stretch>
              <a:fillRect/>
            </a:stretch>
          </p:blipFill>
          <p:spPr>
            <a:xfrm>
              <a:off x="0" y="0"/>
              <a:ext cx="6236970" cy="2424152"/>
            </a:xfrm>
            <a:prstGeom prst="rect">
              <a:avLst/>
            </a:prstGeom>
          </p:spPr>
        </p:pic>
      </p:grpSp>
    </p:spTree>
    <p:extLst>
      <p:ext uri="{BB962C8B-B14F-4D97-AF65-F5344CB8AC3E}">
        <p14:creationId xmlns:p14="http://schemas.microsoft.com/office/powerpoint/2010/main" val="1845226429"/>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Ключові аспекти формування</a:t>
            </a:r>
            <a:endParaRPr lang="ru-RU" dirty="0"/>
          </a:p>
        </p:txBody>
      </p:sp>
      <p:sp>
        <p:nvSpPr>
          <p:cNvPr id="3" name="Объект 2"/>
          <p:cNvSpPr>
            <a:spLocks noGrp="1"/>
          </p:cNvSpPr>
          <p:nvPr>
            <p:ph idx="1"/>
          </p:nvPr>
        </p:nvSpPr>
        <p:spPr>
          <a:xfrm>
            <a:off x="1251678" y="1770846"/>
            <a:ext cx="10178322" cy="3908737"/>
          </a:xfrm>
        </p:spPr>
        <p:txBody>
          <a:bodyPr>
            <a:normAutofit/>
          </a:bodyPr>
          <a:lstStyle/>
          <a:p>
            <a:r>
              <a:rPr lang="uk-UA" sz="2800" dirty="0">
                <a:solidFill>
                  <a:schemeClr val="tx1"/>
                </a:solidFill>
              </a:rPr>
              <a:t>у формуванні внутрішнього та зовнішнього соціальних капіталів одним із важливих елементів є </a:t>
            </a:r>
            <a:r>
              <a:rPr lang="uk-UA" sz="2800" b="1" cap="all" dirty="0">
                <a:solidFill>
                  <a:srgbClr val="FF0000"/>
                </a:solidFill>
              </a:rPr>
              <a:t>довіра</a:t>
            </a:r>
            <a:r>
              <a:rPr lang="uk-UA" sz="2800" dirty="0">
                <a:solidFill>
                  <a:schemeClr val="tx1"/>
                </a:solidFill>
              </a:rPr>
              <a:t>, </a:t>
            </a:r>
            <a:endParaRPr lang="uk-UA" sz="2800" dirty="0" smtClean="0">
              <a:solidFill>
                <a:schemeClr val="tx1"/>
              </a:solidFill>
            </a:endParaRPr>
          </a:p>
          <a:p>
            <a:r>
              <a:rPr lang="uk-UA" sz="2800" dirty="0" smtClean="0">
                <a:solidFill>
                  <a:schemeClr val="tx1"/>
                </a:solidFill>
              </a:rPr>
              <a:t>у </a:t>
            </a:r>
            <a:r>
              <a:rPr lang="uk-UA" sz="2800" dirty="0">
                <a:solidFill>
                  <a:schemeClr val="tx1"/>
                </a:solidFill>
              </a:rPr>
              <a:t>горизонтальному соціальному капіталі ‒ більшої ролі набувають </a:t>
            </a:r>
            <a:r>
              <a:rPr lang="uk-UA" sz="2800" b="1" cap="all" dirty="0">
                <a:solidFill>
                  <a:srgbClr val="FF0000"/>
                </a:solidFill>
              </a:rPr>
              <a:t>ділові та соціальні мережі</a:t>
            </a:r>
            <a:r>
              <a:rPr lang="uk-UA" sz="2800" dirty="0">
                <a:solidFill>
                  <a:schemeClr val="tx1"/>
                </a:solidFill>
              </a:rPr>
              <a:t>, </a:t>
            </a:r>
            <a:endParaRPr lang="uk-UA" sz="2800" dirty="0" smtClean="0">
              <a:solidFill>
                <a:schemeClr val="tx1"/>
              </a:solidFill>
            </a:endParaRPr>
          </a:p>
          <a:p>
            <a:r>
              <a:rPr lang="uk-UA" sz="2800" dirty="0" smtClean="0">
                <a:solidFill>
                  <a:schemeClr val="tx1"/>
                </a:solidFill>
              </a:rPr>
              <a:t>у </a:t>
            </a:r>
            <a:r>
              <a:rPr lang="uk-UA" sz="2800" dirty="0">
                <a:solidFill>
                  <a:schemeClr val="tx1"/>
                </a:solidFill>
              </a:rPr>
              <a:t>вертикальному – важливими є існуючі </a:t>
            </a:r>
            <a:r>
              <a:rPr lang="uk-UA" sz="2800" b="1" cap="all" dirty="0">
                <a:solidFill>
                  <a:srgbClr val="FF0000"/>
                </a:solidFill>
              </a:rPr>
              <a:t>моральні принципи та соціально-етичні норми</a:t>
            </a:r>
            <a:r>
              <a:rPr lang="uk-UA" sz="2800" dirty="0">
                <a:solidFill>
                  <a:schemeClr val="tx1"/>
                </a:solidFill>
              </a:rPr>
              <a:t>. </a:t>
            </a:r>
            <a:endParaRPr lang="ru-RU" sz="2800" dirty="0">
              <a:solidFill>
                <a:schemeClr val="tx1"/>
              </a:solidFill>
            </a:endParaRPr>
          </a:p>
        </p:txBody>
      </p:sp>
    </p:spTree>
    <p:extLst>
      <p:ext uri="{BB962C8B-B14F-4D97-AF65-F5344CB8AC3E}">
        <p14:creationId xmlns:p14="http://schemas.microsoft.com/office/powerpoint/2010/main" val="2671749315"/>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4"/>
            <a:ext cx="3938508" cy="2180511"/>
          </a:xfrm>
        </p:spPr>
        <p:txBody>
          <a:bodyPr>
            <a:normAutofit fontScale="90000"/>
          </a:bodyPr>
          <a:lstStyle/>
          <a:p>
            <a:r>
              <a:rPr lang="uk-UA" dirty="0" smtClean="0"/>
              <a:t>Вплив соціального капіталу</a:t>
            </a:r>
            <a:endParaRPr lang="ru-RU" dirty="0"/>
          </a:p>
        </p:txBody>
      </p:sp>
      <p:pic>
        <p:nvPicPr>
          <p:cNvPr id="11266" name="Picture 2" descr="How Social Capital Impacts Your Bottom Line: Innovation, Engagement &amp;  Retention — rumblesum"/>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53057" y="3020095"/>
            <a:ext cx="7456639" cy="3594100"/>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Блог про HR-аналитику: Использование Организационного Сетевого Анализа для  измерения влияния развития лидерств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4398" y="0"/>
            <a:ext cx="6528560" cy="2769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123236"/>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725198"/>
          </a:xfrm>
          <a:solidFill>
            <a:srgbClr val="FFC000"/>
          </a:solidFill>
        </p:spPr>
        <p:txBody>
          <a:bodyPr>
            <a:normAutofit/>
          </a:bodyPr>
          <a:lstStyle/>
          <a:p>
            <a:r>
              <a:rPr lang="uk-UA" sz="4000" dirty="0" smtClean="0"/>
              <a:t>питання для дискусії</a:t>
            </a:r>
            <a:endParaRPr lang="ru-RU" sz="4000" dirty="0"/>
          </a:p>
        </p:txBody>
      </p:sp>
      <p:sp>
        <p:nvSpPr>
          <p:cNvPr id="3" name="Объект 2"/>
          <p:cNvSpPr>
            <a:spLocks noGrp="1"/>
          </p:cNvSpPr>
          <p:nvPr>
            <p:ph idx="1"/>
          </p:nvPr>
        </p:nvSpPr>
        <p:spPr>
          <a:xfrm>
            <a:off x="1251678" y="1375753"/>
            <a:ext cx="10178322" cy="5094320"/>
          </a:xfrm>
        </p:spPr>
        <p:txBody>
          <a:bodyPr/>
          <a:lstStyle/>
          <a:p>
            <a:r>
              <a:rPr lang="uk-UA" dirty="0" smtClean="0">
                <a:solidFill>
                  <a:schemeClr val="tx1"/>
                </a:solidFill>
              </a:rPr>
              <a:t>Надайте визначення соціального капіталу. Чим соціальний капітал принципово відрізняється від інтелектуального?</a:t>
            </a:r>
            <a:endParaRPr lang="ru-RU" dirty="0">
              <a:solidFill>
                <a:schemeClr val="tx1"/>
              </a:solidFill>
            </a:endParaRPr>
          </a:p>
        </p:txBody>
      </p:sp>
    </p:spTree>
    <p:extLst>
      <p:ext uri="{BB962C8B-B14F-4D97-AF65-F5344CB8AC3E}">
        <p14:creationId xmlns:p14="http://schemas.microsoft.com/office/powerpoint/2010/main" val="1991713249"/>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781397"/>
          </a:xfrm>
          <a:solidFill>
            <a:srgbClr val="92D050"/>
          </a:solidFill>
        </p:spPr>
        <p:txBody>
          <a:bodyPr>
            <a:normAutofit/>
          </a:bodyPr>
          <a:lstStyle/>
          <a:p>
            <a:r>
              <a:rPr lang="uk-UA" sz="4000" dirty="0"/>
              <a:t>Інформаційні Джерела </a:t>
            </a:r>
            <a:r>
              <a:rPr lang="uk-UA" sz="4000" dirty="0" smtClean="0"/>
              <a:t>до теми 9</a:t>
            </a:r>
            <a:endParaRPr lang="ru-RU" sz="4000" dirty="0"/>
          </a:p>
        </p:txBody>
      </p:sp>
      <p:sp>
        <p:nvSpPr>
          <p:cNvPr id="4" name="Объект 2"/>
          <p:cNvSpPr>
            <a:spLocks noGrp="1"/>
          </p:cNvSpPr>
          <p:nvPr>
            <p:ph idx="1"/>
          </p:nvPr>
        </p:nvSpPr>
        <p:spPr>
          <a:xfrm>
            <a:off x="1251677" y="1468581"/>
            <a:ext cx="10178323" cy="5250873"/>
          </a:xfrm>
        </p:spPr>
        <p:txBody>
          <a:bodyPr>
            <a:normAutofit fontScale="70000" lnSpcReduction="20000"/>
          </a:bodyPr>
          <a:lstStyle/>
          <a:p>
            <a:pPr marL="457200" lvl="0" indent="-457200">
              <a:buFont typeface="+mj-lt"/>
              <a:buAutoNum type="arabicPeriod"/>
            </a:pPr>
            <a:r>
              <a:rPr lang="uk-UA" dirty="0" err="1" smtClean="0">
                <a:solidFill>
                  <a:schemeClr val="tx1"/>
                </a:solidFill>
              </a:rPr>
              <a:t>Дунська</a:t>
            </a:r>
            <a:r>
              <a:rPr lang="uk-UA" dirty="0" smtClean="0">
                <a:solidFill>
                  <a:schemeClr val="tx1"/>
                </a:solidFill>
              </a:rPr>
              <a:t> </a:t>
            </a:r>
            <a:r>
              <a:rPr lang="uk-UA" dirty="0">
                <a:solidFill>
                  <a:schemeClr val="tx1"/>
                </a:solidFill>
              </a:rPr>
              <a:t>А.</a:t>
            </a:r>
            <a:r>
              <a:rPr lang="ru-RU" dirty="0">
                <a:solidFill>
                  <a:schemeClr val="tx1"/>
                </a:solidFill>
              </a:rPr>
              <a:t> </a:t>
            </a:r>
            <a:r>
              <a:rPr lang="uk-UA" dirty="0">
                <a:solidFill>
                  <a:schemeClr val="tx1"/>
                </a:solidFill>
              </a:rPr>
              <a:t>Р., </a:t>
            </a:r>
            <a:r>
              <a:rPr lang="uk-UA" dirty="0" err="1">
                <a:solidFill>
                  <a:schemeClr val="tx1"/>
                </a:solidFill>
              </a:rPr>
              <a:t>Жалдак</a:t>
            </a:r>
            <a:r>
              <a:rPr lang="uk-UA" dirty="0">
                <a:solidFill>
                  <a:schemeClr val="tx1"/>
                </a:solidFill>
              </a:rPr>
              <a:t> Г.</a:t>
            </a:r>
            <a:r>
              <a:rPr lang="en-US" dirty="0">
                <a:solidFill>
                  <a:schemeClr val="tx1"/>
                </a:solidFill>
              </a:rPr>
              <a:t> </a:t>
            </a:r>
            <a:r>
              <a:rPr lang="uk-UA" dirty="0">
                <a:solidFill>
                  <a:schemeClr val="tx1"/>
                </a:solidFill>
              </a:rPr>
              <a:t>П. Соціально-економічний механізм забезпечення інноваційного розвитку машинобудівних підприємств: монографія. </a:t>
            </a:r>
            <a:r>
              <a:rPr lang="ru-RU" dirty="0" err="1">
                <a:solidFill>
                  <a:schemeClr val="tx1"/>
                </a:solidFill>
              </a:rPr>
              <a:t>Київ</a:t>
            </a:r>
            <a:r>
              <a:rPr lang="ru-RU" dirty="0">
                <a:solidFill>
                  <a:schemeClr val="tx1"/>
                </a:solidFill>
              </a:rPr>
              <a:t>: </a:t>
            </a:r>
            <a:r>
              <a:rPr lang="ru-RU" dirty="0" err="1">
                <a:solidFill>
                  <a:schemeClr val="tx1"/>
                </a:solidFill>
              </a:rPr>
              <a:t>Видавничий</a:t>
            </a:r>
            <a:r>
              <a:rPr lang="ru-RU" dirty="0">
                <a:solidFill>
                  <a:schemeClr val="tx1"/>
                </a:solidFill>
              </a:rPr>
              <a:t> </a:t>
            </a:r>
            <a:r>
              <a:rPr lang="ru-RU" dirty="0" err="1">
                <a:solidFill>
                  <a:schemeClr val="tx1"/>
                </a:solidFill>
              </a:rPr>
              <a:t>дім</a:t>
            </a:r>
            <a:r>
              <a:rPr lang="ru-RU" dirty="0">
                <a:solidFill>
                  <a:schemeClr val="tx1"/>
                </a:solidFill>
              </a:rPr>
              <a:t> «Кондор», 2017. 232 с.</a:t>
            </a:r>
          </a:p>
          <a:p>
            <a:pPr marL="457200" lvl="0" indent="-457200">
              <a:buFont typeface="+mj-lt"/>
              <a:buAutoNum type="arabicPeriod"/>
            </a:pPr>
            <a:r>
              <a:rPr lang="uk-UA" dirty="0" err="1">
                <a:solidFill>
                  <a:schemeClr val="tx1"/>
                </a:solidFill>
              </a:rPr>
              <a:t>Дунская</a:t>
            </a:r>
            <a:r>
              <a:rPr lang="uk-UA" dirty="0">
                <a:solidFill>
                  <a:schemeClr val="tx1"/>
                </a:solidFill>
              </a:rPr>
              <a:t> А. Р., </a:t>
            </a:r>
            <a:r>
              <a:rPr lang="uk-UA" dirty="0" err="1">
                <a:solidFill>
                  <a:schemeClr val="tx1"/>
                </a:solidFill>
              </a:rPr>
              <a:t>Жалдак</a:t>
            </a:r>
            <a:r>
              <a:rPr lang="uk-UA" dirty="0">
                <a:solidFill>
                  <a:schemeClr val="tx1"/>
                </a:solidFill>
              </a:rPr>
              <a:t> А. П. </a:t>
            </a:r>
            <a:r>
              <a:rPr lang="uk-UA" dirty="0" err="1">
                <a:solidFill>
                  <a:schemeClr val="tx1"/>
                </a:solidFill>
              </a:rPr>
              <a:t>Социальный</a:t>
            </a:r>
            <a:r>
              <a:rPr lang="uk-UA" dirty="0">
                <a:solidFill>
                  <a:schemeClr val="tx1"/>
                </a:solidFill>
              </a:rPr>
              <a:t> </a:t>
            </a:r>
            <a:r>
              <a:rPr lang="uk-UA" dirty="0" err="1">
                <a:solidFill>
                  <a:schemeClr val="tx1"/>
                </a:solidFill>
              </a:rPr>
              <a:t>капитал</a:t>
            </a:r>
            <a:r>
              <a:rPr lang="uk-UA" dirty="0">
                <a:solidFill>
                  <a:schemeClr val="tx1"/>
                </a:solidFill>
              </a:rPr>
              <a:t> в </a:t>
            </a:r>
            <a:r>
              <a:rPr lang="uk-UA" dirty="0" err="1">
                <a:solidFill>
                  <a:schemeClr val="tx1"/>
                </a:solidFill>
              </a:rPr>
              <a:t>системе</a:t>
            </a:r>
            <a:r>
              <a:rPr lang="uk-UA" dirty="0">
                <a:solidFill>
                  <a:schemeClr val="tx1"/>
                </a:solidFill>
              </a:rPr>
              <a:t> </a:t>
            </a:r>
            <a:r>
              <a:rPr lang="uk-UA" dirty="0" err="1">
                <a:solidFill>
                  <a:schemeClr val="tx1"/>
                </a:solidFill>
              </a:rPr>
              <a:t>элементов</a:t>
            </a:r>
            <a:r>
              <a:rPr lang="uk-UA" dirty="0">
                <a:solidFill>
                  <a:schemeClr val="tx1"/>
                </a:solidFill>
              </a:rPr>
              <a:t> </a:t>
            </a:r>
            <a:r>
              <a:rPr lang="uk-UA" dirty="0" err="1">
                <a:solidFill>
                  <a:schemeClr val="tx1"/>
                </a:solidFill>
              </a:rPr>
              <a:t>социально-экономического</a:t>
            </a:r>
            <a:r>
              <a:rPr lang="uk-UA" dirty="0">
                <a:solidFill>
                  <a:schemeClr val="tx1"/>
                </a:solidFill>
              </a:rPr>
              <a:t> </a:t>
            </a:r>
            <a:r>
              <a:rPr lang="uk-UA" dirty="0" err="1">
                <a:solidFill>
                  <a:schemeClr val="tx1"/>
                </a:solidFill>
              </a:rPr>
              <a:t>механизма</a:t>
            </a:r>
            <a:r>
              <a:rPr lang="uk-UA" dirty="0">
                <a:solidFill>
                  <a:schemeClr val="tx1"/>
                </a:solidFill>
              </a:rPr>
              <a:t> </a:t>
            </a:r>
            <a:r>
              <a:rPr lang="uk-UA" dirty="0" err="1">
                <a:solidFill>
                  <a:schemeClr val="tx1"/>
                </a:solidFill>
              </a:rPr>
              <a:t>обеспечения</a:t>
            </a:r>
            <a:r>
              <a:rPr lang="uk-UA" dirty="0">
                <a:solidFill>
                  <a:schemeClr val="tx1"/>
                </a:solidFill>
              </a:rPr>
              <a:t> </a:t>
            </a:r>
            <a:r>
              <a:rPr lang="uk-UA" dirty="0" err="1">
                <a:solidFill>
                  <a:schemeClr val="tx1"/>
                </a:solidFill>
              </a:rPr>
              <a:t>инновционного</a:t>
            </a:r>
            <a:r>
              <a:rPr lang="uk-UA" dirty="0">
                <a:solidFill>
                  <a:schemeClr val="tx1"/>
                </a:solidFill>
              </a:rPr>
              <a:t> </a:t>
            </a:r>
            <a:r>
              <a:rPr lang="uk-UA" dirty="0" err="1">
                <a:solidFill>
                  <a:schemeClr val="tx1"/>
                </a:solidFill>
              </a:rPr>
              <a:t>развития</a:t>
            </a:r>
            <a:r>
              <a:rPr lang="uk-UA" dirty="0">
                <a:solidFill>
                  <a:schemeClr val="tx1"/>
                </a:solidFill>
              </a:rPr>
              <a:t> </a:t>
            </a:r>
            <a:r>
              <a:rPr lang="uk-UA" dirty="0" err="1">
                <a:solidFill>
                  <a:schemeClr val="tx1"/>
                </a:solidFill>
              </a:rPr>
              <a:t>предприятий</a:t>
            </a:r>
            <a:r>
              <a:rPr lang="uk-UA" dirty="0">
                <a:solidFill>
                  <a:schemeClr val="tx1"/>
                </a:solidFill>
              </a:rPr>
              <a:t>. </a:t>
            </a:r>
            <a:r>
              <a:rPr lang="uk-UA" i="1" dirty="0" err="1">
                <a:solidFill>
                  <a:schemeClr val="tx1"/>
                </a:solidFill>
              </a:rPr>
              <a:t>Друкеровский</a:t>
            </a:r>
            <a:r>
              <a:rPr lang="uk-UA" i="1" dirty="0">
                <a:solidFill>
                  <a:schemeClr val="tx1"/>
                </a:solidFill>
              </a:rPr>
              <a:t> </a:t>
            </a:r>
            <a:r>
              <a:rPr lang="uk-UA" i="1" dirty="0" err="1">
                <a:solidFill>
                  <a:schemeClr val="tx1"/>
                </a:solidFill>
              </a:rPr>
              <a:t>вестник</a:t>
            </a:r>
            <a:r>
              <a:rPr lang="uk-UA" dirty="0">
                <a:solidFill>
                  <a:schemeClr val="tx1"/>
                </a:solidFill>
              </a:rPr>
              <a:t>. 2015 №3. </a:t>
            </a:r>
            <a:r>
              <a:rPr lang="en-US" dirty="0">
                <a:solidFill>
                  <a:schemeClr val="tx1"/>
                </a:solidFill>
              </a:rPr>
              <a:t>URL</a:t>
            </a:r>
            <a:r>
              <a:rPr lang="uk-UA" dirty="0">
                <a:solidFill>
                  <a:schemeClr val="tx1"/>
                </a:solidFill>
              </a:rPr>
              <a:t>: </a:t>
            </a:r>
            <a:r>
              <a:rPr lang="uk-UA" dirty="0">
                <a:solidFill>
                  <a:schemeClr val="tx1"/>
                </a:solidFill>
                <a:hlinkClick r:id="rId2"/>
              </a:rPr>
              <a:t>http://drucker.npi-tu.ru/ru/archive/2015/vyipusk-3</a:t>
            </a:r>
            <a:r>
              <a:rPr lang="uk-UA" dirty="0" smtClean="0">
                <a:solidFill>
                  <a:schemeClr val="tx1"/>
                </a:solidFill>
                <a:hlinkClick r:id="rId2"/>
              </a:rPr>
              <a:t>/</a:t>
            </a:r>
            <a:endParaRPr lang="en-US" dirty="0" smtClean="0">
              <a:solidFill>
                <a:schemeClr val="tx1"/>
              </a:solidFill>
            </a:endParaRPr>
          </a:p>
          <a:p>
            <a:pPr marL="457200" indent="-457200">
              <a:buFont typeface="+mj-lt"/>
              <a:buAutoNum type="arabicPeriod"/>
            </a:pPr>
            <a:r>
              <a:rPr lang="uk-UA" dirty="0" err="1">
                <a:solidFill>
                  <a:schemeClr val="tx1"/>
                </a:solidFill>
              </a:rPr>
              <a:t>Дунська</a:t>
            </a:r>
            <a:r>
              <a:rPr lang="uk-UA" dirty="0">
                <a:solidFill>
                  <a:schemeClr val="tx1"/>
                </a:solidFill>
              </a:rPr>
              <a:t> А. Р., </a:t>
            </a:r>
            <a:r>
              <a:rPr lang="uk-UA" dirty="0" err="1">
                <a:solidFill>
                  <a:schemeClr val="tx1"/>
                </a:solidFill>
              </a:rPr>
              <a:t>Жалдак</a:t>
            </a:r>
            <a:r>
              <a:rPr lang="uk-UA" dirty="0">
                <a:solidFill>
                  <a:schemeClr val="tx1"/>
                </a:solidFill>
              </a:rPr>
              <a:t> Г. П. Соціальний капітал як ресурс інноваційного розвитку підприємств. </a:t>
            </a:r>
            <a:r>
              <a:rPr lang="uk-UA" i="1" dirty="0">
                <a:solidFill>
                  <a:schemeClr val="tx1"/>
                </a:solidFill>
              </a:rPr>
              <a:t>Вісник Хмельницького національного університету. Економічні науки</a:t>
            </a:r>
            <a:r>
              <a:rPr lang="uk-UA" dirty="0">
                <a:solidFill>
                  <a:schemeClr val="tx1"/>
                </a:solidFill>
              </a:rPr>
              <a:t>. 2014. Том 3. № 3.    С. 95–99.</a:t>
            </a:r>
            <a:endParaRPr lang="ru-RU" dirty="0">
              <a:solidFill>
                <a:schemeClr val="tx1"/>
              </a:solidFill>
            </a:endParaRPr>
          </a:p>
          <a:p>
            <a:pPr marL="457200" indent="-457200">
              <a:buFont typeface="+mj-lt"/>
              <a:buAutoNum type="arabicPeriod"/>
            </a:pPr>
            <a:r>
              <a:rPr lang="uk-UA" dirty="0" err="1">
                <a:solidFill>
                  <a:schemeClr val="tx1"/>
                </a:solidFill>
              </a:rPr>
              <a:t>Дунська</a:t>
            </a:r>
            <a:r>
              <a:rPr lang="uk-UA" dirty="0">
                <a:solidFill>
                  <a:schemeClr val="tx1"/>
                </a:solidFill>
              </a:rPr>
              <a:t> А. Р., </a:t>
            </a:r>
            <a:r>
              <a:rPr lang="uk-UA" dirty="0" err="1">
                <a:solidFill>
                  <a:schemeClr val="tx1"/>
                </a:solidFill>
              </a:rPr>
              <a:t>Жалдак</a:t>
            </a:r>
            <a:r>
              <a:rPr lang="uk-UA" dirty="0">
                <a:solidFill>
                  <a:schemeClr val="tx1"/>
                </a:solidFill>
              </a:rPr>
              <a:t> Г. П. Соціальна відповідальність як інструмент нарощення соціального капіталу підприємства. </a:t>
            </a:r>
            <a:r>
              <a:rPr lang="uk-UA" i="1" dirty="0">
                <a:solidFill>
                  <a:schemeClr val="tx1"/>
                </a:solidFill>
              </a:rPr>
              <a:t>Соціальна відповідальність влади, бізнесу, громадян</a:t>
            </a:r>
            <a:r>
              <a:rPr lang="uk-UA" dirty="0">
                <a:solidFill>
                  <a:schemeClr val="tx1"/>
                </a:solidFill>
              </a:rPr>
              <a:t>: монографія у 2-х т. / за ред. Г. Г. </a:t>
            </a:r>
            <a:r>
              <a:rPr lang="uk-UA" dirty="0" err="1">
                <a:solidFill>
                  <a:schemeClr val="tx1"/>
                </a:solidFill>
              </a:rPr>
              <a:t>Півняка</a:t>
            </a:r>
            <a:r>
              <a:rPr lang="uk-UA" dirty="0">
                <a:solidFill>
                  <a:schemeClr val="tx1"/>
                </a:solidFill>
              </a:rPr>
              <a:t>. Дніпропетровськ: НГУ, 2014. Т.1. С. 470–476.</a:t>
            </a:r>
            <a:endParaRPr lang="ru-RU" dirty="0">
              <a:solidFill>
                <a:schemeClr val="tx1"/>
              </a:solidFill>
            </a:endParaRPr>
          </a:p>
          <a:p>
            <a:pPr marL="457200" indent="-457200">
              <a:buFont typeface="+mj-lt"/>
              <a:buAutoNum type="arabicPeriod"/>
            </a:pPr>
            <a:r>
              <a:rPr lang="uk-UA" dirty="0" err="1">
                <a:solidFill>
                  <a:schemeClr val="tx1"/>
                </a:solidFill>
              </a:rPr>
              <a:t>Коулман</a:t>
            </a:r>
            <a:r>
              <a:rPr lang="uk-UA" dirty="0">
                <a:solidFill>
                  <a:schemeClr val="tx1"/>
                </a:solidFill>
              </a:rPr>
              <a:t> </a:t>
            </a:r>
            <a:r>
              <a:rPr lang="uk-UA" dirty="0" err="1">
                <a:solidFill>
                  <a:schemeClr val="tx1"/>
                </a:solidFill>
              </a:rPr>
              <a:t>Дж</a:t>
            </a:r>
            <a:r>
              <a:rPr lang="uk-UA" dirty="0">
                <a:solidFill>
                  <a:schemeClr val="tx1"/>
                </a:solidFill>
              </a:rPr>
              <a:t>. </a:t>
            </a:r>
            <a:r>
              <a:rPr lang="uk-UA" dirty="0" err="1">
                <a:solidFill>
                  <a:schemeClr val="tx1"/>
                </a:solidFill>
              </a:rPr>
              <a:t>Капитал</a:t>
            </a:r>
            <a:r>
              <a:rPr lang="uk-UA" dirty="0">
                <a:solidFill>
                  <a:schemeClr val="tx1"/>
                </a:solidFill>
              </a:rPr>
              <a:t> </a:t>
            </a:r>
            <a:r>
              <a:rPr lang="uk-UA" dirty="0" err="1">
                <a:solidFill>
                  <a:schemeClr val="tx1"/>
                </a:solidFill>
              </a:rPr>
              <a:t>социальный</a:t>
            </a:r>
            <a:r>
              <a:rPr lang="uk-UA" dirty="0">
                <a:solidFill>
                  <a:schemeClr val="tx1"/>
                </a:solidFill>
              </a:rPr>
              <a:t> и </a:t>
            </a:r>
            <a:r>
              <a:rPr lang="uk-UA" dirty="0" err="1">
                <a:solidFill>
                  <a:schemeClr val="tx1"/>
                </a:solidFill>
              </a:rPr>
              <a:t>человеческий</a:t>
            </a:r>
            <a:r>
              <a:rPr lang="uk-UA" dirty="0">
                <a:solidFill>
                  <a:schemeClr val="tx1"/>
                </a:solidFill>
              </a:rPr>
              <a:t>. </a:t>
            </a:r>
            <a:r>
              <a:rPr lang="uk-UA" i="1" dirty="0" err="1">
                <a:solidFill>
                  <a:schemeClr val="tx1"/>
                </a:solidFill>
              </a:rPr>
              <a:t>Общественные</a:t>
            </a:r>
            <a:r>
              <a:rPr lang="uk-UA" i="1" dirty="0">
                <a:solidFill>
                  <a:schemeClr val="tx1"/>
                </a:solidFill>
              </a:rPr>
              <a:t> науки и </a:t>
            </a:r>
            <a:r>
              <a:rPr lang="uk-UA" i="1" dirty="0" err="1">
                <a:solidFill>
                  <a:schemeClr val="tx1"/>
                </a:solidFill>
              </a:rPr>
              <a:t>современность</a:t>
            </a:r>
            <a:r>
              <a:rPr lang="uk-UA" dirty="0">
                <a:solidFill>
                  <a:schemeClr val="tx1"/>
                </a:solidFill>
              </a:rPr>
              <a:t>. 2001. № 3. С. 122–139. </a:t>
            </a:r>
            <a:endParaRPr lang="ru-RU" dirty="0">
              <a:solidFill>
                <a:schemeClr val="tx1"/>
              </a:solidFill>
            </a:endParaRPr>
          </a:p>
          <a:p>
            <a:pPr marL="457200" lvl="0" indent="-457200">
              <a:buFont typeface="+mj-lt"/>
              <a:buAutoNum type="arabicPeriod"/>
            </a:pPr>
            <a:r>
              <a:rPr lang="uk-UA" dirty="0" err="1">
                <a:solidFill>
                  <a:schemeClr val="tx1"/>
                </a:solidFill>
              </a:rPr>
              <a:t>Патнем</a:t>
            </a:r>
            <a:r>
              <a:rPr lang="uk-UA" dirty="0">
                <a:solidFill>
                  <a:schemeClr val="tx1"/>
                </a:solidFill>
              </a:rPr>
              <a:t> Р. Д., Леонарді Р., </a:t>
            </a:r>
            <a:r>
              <a:rPr lang="uk-UA" dirty="0" err="1">
                <a:solidFill>
                  <a:schemeClr val="tx1"/>
                </a:solidFill>
              </a:rPr>
              <a:t>Нанетті</a:t>
            </a:r>
            <a:r>
              <a:rPr lang="uk-UA" dirty="0">
                <a:solidFill>
                  <a:schemeClr val="tx1"/>
                </a:solidFill>
              </a:rPr>
              <a:t> Р. Й. </a:t>
            </a:r>
            <a:r>
              <a:rPr lang="uk-UA" dirty="0" err="1">
                <a:solidFill>
                  <a:schemeClr val="tx1"/>
                </a:solidFill>
              </a:rPr>
              <a:t>Твореня</a:t>
            </a:r>
            <a:r>
              <a:rPr lang="uk-UA" dirty="0">
                <a:solidFill>
                  <a:schemeClr val="tx1"/>
                </a:solidFill>
              </a:rPr>
              <a:t> демократії. Традиції творення громадської активності в сучасній Італії. Київ: Основи, 2001. 304 с</a:t>
            </a:r>
            <a:r>
              <a:rPr lang="uk-UA" dirty="0" smtClean="0">
                <a:solidFill>
                  <a:schemeClr val="tx1"/>
                </a:solidFill>
              </a:rPr>
              <a:t>.</a:t>
            </a:r>
            <a:endParaRPr lang="en-US" dirty="0" smtClean="0">
              <a:solidFill>
                <a:schemeClr val="tx1"/>
              </a:solidFill>
            </a:endParaRPr>
          </a:p>
          <a:p>
            <a:pPr marL="457200" lvl="0" indent="-457200">
              <a:buFont typeface="+mj-lt"/>
              <a:buAutoNum type="arabicPeriod"/>
            </a:pPr>
            <a:r>
              <a:rPr lang="uk-UA" dirty="0">
                <a:solidFill>
                  <a:schemeClr val="tx1"/>
                </a:solidFill>
              </a:rPr>
              <a:t>Смоляр Л. Г., Халімон А. А. Роль соціального капіталу у стратегічному управління інноваційним розвитком підприємства. </a:t>
            </a:r>
            <a:r>
              <a:rPr lang="uk-UA" i="1" dirty="0">
                <a:solidFill>
                  <a:schemeClr val="tx1"/>
                </a:solidFill>
              </a:rPr>
              <a:t>Актуальні проблеми економіки</a:t>
            </a:r>
            <a:r>
              <a:rPr lang="uk-UA" dirty="0">
                <a:solidFill>
                  <a:schemeClr val="tx1"/>
                </a:solidFill>
              </a:rPr>
              <a:t>.  2010. № 2. С. </a:t>
            </a:r>
            <a:r>
              <a:rPr lang="uk-UA" dirty="0" smtClean="0">
                <a:solidFill>
                  <a:schemeClr val="tx1"/>
                </a:solidFill>
              </a:rPr>
              <a:t>201–209</a:t>
            </a:r>
            <a:endParaRPr lang="en-US" dirty="0" smtClean="0">
              <a:solidFill>
                <a:schemeClr val="tx1"/>
              </a:solidFill>
            </a:endParaRPr>
          </a:p>
          <a:p>
            <a:pPr marL="457200" lvl="0" indent="-457200">
              <a:buFont typeface="+mj-lt"/>
              <a:buAutoNum type="arabicPeriod"/>
            </a:pPr>
            <a:r>
              <a:rPr lang="uk-UA" dirty="0" err="1">
                <a:solidFill>
                  <a:schemeClr val="tx1"/>
                </a:solidFill>
              </a:rPr>
              <a:t>Cтюарт</a:t>
            </a:r>
            <a:r>
              <a:rPr lang="uk-UA" dirty="0">
                <a:solidFill>
                  <a:schemeClr val="tx1"/>
                </a:solidFill>
              </a:rPr>
              <a:t> Т. </a:t>
            </a:r>
            <a:r>
              <a:rPr lang="uk-UA" dirty="0" err="1">
                <a:solidFill>
                  <a:schemeClr val="tx1"/>
                </a:solidFill>
              </a:rPr>
              <a:t>Интеллектуальный</a:t>
            </a:r>
            <a:r>
              <a:rPr lang="uk-UA" dirty="0">
                <a:solidFill>
                  <a:schemeClr val="tx1"/>
                </a:solidFill>
              </a:rPr>
              <a:t> </a:t>
            </a:r>
            <a:r>
              <a:rPr lang="uk-UA" dirty="0" err="1">
                <a:solidFill>
                  <a:schemeClr val="tx1"/>
                </a:solidFill>
              </a:rPr>
              <a:t>капитал</a:t>
            </a:r>
            <a:r>
              <a:rPr lang="uk-UA" dirty="0">
                <a:solidFill>
                  <a:schemeClr val="tx1"/>
                </a:solidFill>
              </a:rPr>
              <a:t>. </a:t>
            </a:r>
            <a:r>
              <a:rPr lang="uk-UA" dirty="0" err="1">
                <a:solidFill>
                  <a:schemeClr val="tx1"/>
                </a:solidFill>
              </a:rPr>
              <a:t>Новый</a:t>
            </a:r>
            <a:r>
              <a:rPr lang="uk-UA" dirty="0">
                <a:solidFill>
                  <a:schemeClr val="tx1"/>
                </a:solidFill>
              </a:rPr>
              <a:t> </a:t>
            </a:r>
            <a:r>
              <a:rPr lang="uk-UA" dirty="0" err="1">
                <a:solidFill>
                  <a:schemeClr val="tx1"/>
                </a:solidFill>
              </a:rPr>
              <a:t>источник</a:t>
            </a:r>
            <a:r>
              <a:rPr lang="uk-UA" dirty="0">
                <a:solidFill>
                  <a:schemeClr val="tx1"/>
                </a:solidFill>
              </a:rPr>
              <a:t> </a:t>
            </a:r>
            <a:r>
              <a:rPr lang="uk-UA" dirty="0" err="1">
                <a:solidFill>
                  <a:schemeClr val="tx1"/>
                </a:solidFill>
              </a:rPr>
              <a:t>богатсва</a:t>
            </a:r>
            <a:r>
              <a:rPr lang="uk-UA" dirty="0">
                <a:solidFill>
                  <a:schemeClr val="tx1"/>
                </a:solidFill>
              </a:rPr>
              <a:t> </a:t>
            </a:r>
            <a:r>
              <a:rPr lang="uk-UA" dirty="0" err="1">
                <a:solidFill>
                  <a:schemeClr val="tx1"/>
                </a:solidFill>
              </a:rPr>
              <a:t>организаций</a:t>
            </a:r>
            <a:r>
              <a:rPr lang="uk-UA" dirty="0">
                <a:solidFill>
                  <a:schemeClr val="tx1"/>
                </a:solidFill>
              </a:rPr>
              <a:t>.  Москва: </a:t>
            </a:r>
            <a:r>
              <a:rPr lang="uk-UA" dirty="0" err="1">
                <a:solidFill>
                  <a:schemeClr val="tx1"/>
                </a:solidFill>
              </a:rPr>
              <a:t>Изд</a:t>
            </a:r>
            <a:r>
              <a:rPr lang="uk-UA" dirty="0">
                <a:solidFill>
                  <a:schemeClr val="tx1"/>
                </a:solidFill>
              </a:rPr>
              <a:t>-во «</a:t>
            </a:r>
            <a:r>
              <a:rPr lang="uk-UA" dirty="0" err="1">
                <a:solidFill>
                  <a:schemeClr val="tx1"/>
                </a:solidFill>
              </a:rPr>
              <a:t>Поколение</a:t>
            </a:r>
            <a:r>
              <a:rPr lang="uk-UA" dirty="0">
                <a:solidFill>
                  <a:schemeClr val="tx1"/>
                </a:solidFill>
              </a:rPr>
              <a:t>», 2007. 368 с</a:t>
            </a:r>
            <a:r>
              <a:rPr lang="uk-UA" dirty="0" smtClean="0">
                <a:solidFill>
                  <a:schemeClr val="tx1"/>
                </a:solidFill>
              </a:rPr>
              <a:t>.</a:t>
            </a:r>
            <a:endParaRPr lang="en-US" dirty="0" smtClean="0">
              <a:solidFill>
                <a:schemeClr val="tx1"/>
              </a:solidFill>
            </a:endParaRPr>
          </a:p>
          <a:p>
            <a:pPr marL="457200" lvl="0" indent="-457200">
              <a:buFont typeface="+mj-lt"/>
              <a:buAutoNum type="arabicPeriod"/>
            </a:pPr>
            <a:r>
              <a:rPr lang="uk-UA" dirty="0" err="1">
                <a:solidFill>
                  <a:schemeClr val="tx1"/>
                </a:solidFill>
              </a:rPr>
              <a:t>Paldam</a:t>
            </a:r>
            <a:r>
              <a:rPr lang="uk-UA" dirty="0">
                <a:solidFill>
                  <a:schemeClr val="tx1"/>
                </a:solidFill>
              </a:rPr>
              <a:t> M. </a:t>
            </a:r>
            <a:r>
              <a:rPr lang="uk-UA" dirty="0" err="1">
                <a:solidFill>
                  <a:schemeClr val="tx1"/>
                </a:solidFill>
              </a:rPr>
              <a:t>Social</a:t>
            </a:r>
            <a:r>
              <a:rPr lang="uk-UA" dirty="0">
                <a:solidFill>
                  <a:schemeClr val="tx1"/>
                </a:solidFill>
              </a:rPr>
              <a:t> </a:t>
            </a:r>
            <a:r>
              <a:rPr lang="uk-UA" dirty="0" err="1">
                <a:solidFill>
                  <a:schemeClr val="tx1"/>
                </a:solidFill>
              </a:rPr>
              <a:t>Capital</a:t>
            </a:r>
            <a:r>
              <a:rPr lang="uk-UA" dirty="0">
                <a:solidFill>
                  <a:schemeClr val="tx1"/>
                </a:solidFill>
              </a:rPr>
              <a:t>: </a:t>
            </a:r>
            <a:r>
              <a:rPr lang="uk-UA" dirty="0" err="1">
                <a:solidFill>
                  <a:schemeClr val="tx1"/>
                </a:solidFill>
              </a:rPr>
              <a:t>One</a:t>
            </a:r>
            <a:r>
              <a:rPr lang="uk-UA" dirty="0">
                <a:solidFill>
                  <a:schemeClr val="tx1"/>
                </a:solidFill>
              </a:rPr>
              <a:t> </a:t>
            </a:r>
            <a:r>
              <a:rPr lang="uk-UA" dirty="0" err="1">
                <a:solidFill>
                  <a:schemeClr val="tx1"/>
                </a:solidFill>
              </a:rPr>
              <a:t>or</a:t>
            </a:r>
            <a:r>
              <a:rPr lang="uk-UA" dirty="0">
                <a:solidFill>
                  <a:schemeClr val="tx1"/>
                </a:solidFill>
              </a:rPr>
              <a:t> </a:t>
            </a:r>
            <a:r>
              <a:rPr lang="uk-UA" dirty="0" err="1">
                <a:solidFill>
                  <a:schemeClr val="tx1"/>
                </a:solidFill>
              </a:rPr>
              <a:t>Many</a:t>
            </a:r>
            <a:r>
              <a:rPr lang="uk-UA" dirty="0">
                <a:solidFill>
                  <a:schemeClr val="tx1"/>
                </a:solidFill>
              </a:rPr>
              <a:t>? </a:t>
            </a:r>
            <a:r>
              <a:rPr lang="uk-UA" dirty="0" err="1">
                <a:solidFill>
                  <a:schemeClr val="tx1"/>
                </a:solidFill>
              </a:rPr>
              <a:t>Definition</a:t>
            </a:r>
            <a:r>
              <a:rPr lang="uk-UA" dirty="0">
                <a:solidFill>
                  <a:schemeClr val="tx1"/>
                </a:solidFill>
              </a:rPr>
              <a:t> </a:t>
            </a:r>
            <a:r>
              <a:rPr lang="uk-UA" dirty="0" err="1">
                <a:solidFill>
                  <a:schemeClr val="tx1"/>
                </a:solidFill>
              </a:rPr>
              <a:t>and</a:t>
            </a:r>
            <a:r>
              <a:rPr lang="uk-UA" dirty="0">
                <a:solidFill>
                  <a:schemeClr val="tx1"/>
                </a:solidFill>
              </a:rPr>
              <a:t> </a:t>
            </a:r>
            <a:r>
              <a:rPr lang="uk-UA" dirty="0" err="1">
                <a:solidFill>
                  <a:schemeClr val="tx1"/>
                </a:solidFill>
              </a:rPr>
              <a:t>Measurement</a:t>
            </a:r>
            <a:r>
              <a:rPr lang="uk-UA" dirty="0">
                <a:solidFill>
                  <a:schemeClr val="tx1"/>
                </a:solidFill>
              </a:rPr>
              <a:t>. </a:t>
            </a:r>
            <a:r>
              <a:rPr lang="uk-UA" i="1" dirty="0" err="1">
                <a:solidFill>
                  <a:schemeClr val="tx1"/>
                </a:solidFill>
              </a:rPr>
              <a:t>Journal</a:t>
            </a:r>
            <a:r>
              <a:rPr lang="uk-UA" i="1" dirty="0">
                <a:solidFill>
                  <a:schemeClr val="tx1"/>
                </a:solidFill>
              </a:rPr>
              <a:t> </a:t>
            </a:r>
            <a:r>
              <a:rPr lang="uk-UA" i="1" dirty="0" err="1">
                <a:solidFill>
                  <a:schemeClr val="tx1"/>
                </a:solidFill>
              </a:rPr>
              <a:t>of</a:t>
            </a:r>
            <a:r>
              <a:rPr lang="uk-UA" i="1" dirty="0">
                <a:solidFill>
                  <a:schemeClr val="tx1"/>
                </a:solidFill>
              </a:rPr>
              <a:t> </a:t>
            </a:r>
            <a:r>
              <a:rPr lang="uk-UA" i="1" dirty="0" err="1">
                <a:solidFill>
                  <a:schemeClr val="tx1"/>
                </a:solidFill>
              </a:rPr>
              <a:t>Economic</a:t>
            </a:r>
            <a:r>
              <a:rPr lang="uk-UA" i="1" dirty="0">
                <a:solidFill>
                  <a:schemeClr val="tx1"/>
                </a:solidFill>
              </a:rPr>
              <a:t> </a:t>
            </a:r>
            <a:r>
              <a:rPr lang="uk-UA" i="1" dirty="0" err="1">
                <a:solidFill>
                  <a:schemeClr val="tx1"/>
                </a:solidFill>
              </a:rPr>
              <a:t>Surveys</a:t>
            </a:r>
            <a:r>
              <a:rPr lang="uk-UA" dirty="0">
                <a:solidFill>
                  <a:schemeClr val="tx1"/>
                </a:solidFill>
              </a:rPr>
              <a:t>. 2000. </a:t>
            </a:r>
            <a:r>
              <a:rPr lang="uk-UA" dirty="0" err="1">
                <a:solidFill>
                  <a:schemeClr val="tx1"/>
                </a:solidFill>
              </a:rPr>
              <a:t>Issue</a:t>
            </a:r>
            <a:r>
              <a:rPr lang="uk-UA" dirty="0">
                <a:solidFill>
                  <a:schemeClr val="tx1"/>
                </a:solidFill>
              </a:rPr>
              <a:t> 5. p. 629-654</a:t>
            </a:r>
            <a:r>
              <a:rPr lang="uk-UA" dirty="0" smtClean="0">
                <a:solidFill>
                  <a:schemeClr val="tx1"/>
                </a:solidFill>
              </a:rPr>
              <a:t>.</a:t>
            </a:r>
            <a:endParaRPr lang="uk-UA" sz="1600" u="sng" dirty="0" smtClean="0">
              <a:solidFill>
                <a:schemeClr val="tx1"/>
              </a:solidFill>
              <a:latin typeface="Corbel" panose="020B0503020204020204" pitchFamily="34" charset="0"/>
            </a:endParaRPr>
          </a:p>
          <a:p>
            <a:pPr marL="457200" indent="-457200">
              <a:buFont typeface="+mj-lt"/>
              <a:buAutoNum type="arabicPeriod"/>
            </a:pPr>
            <a:r>
              <a:rPr lang="uk-UA" dirty="0">
                <a:solidFill>
                  <a:schemeClr val="tx1"/>
                </a:solidFill>
              </a:rPr>
              <a:t>Горовий Д. А. Віртуальний капітал підприємства: проблеми і перспективи його використання: монографія. Харків: ХНАДУ, 2013. 280 с.</a:t>
            </a:r>
            <a:endParaRPr lang="ru-RU" sz="1600" dirty="0">
              <a:solidFill>
                <a:schemeClr val="tx1"/>
              </a:solidFill>
              <a:latin typeface="Corbel" panose="020B0503020204020204" pitchFamily="34" charset="0"/>
            </a:endParaRPr>
          </a:p>
        </p:txBody>
      </p:sp>
    </p:spTree>
    <p:extLst>
      <p:ext uri="{BB962C8B-B14F-4D97-AF65-F5344CB8AC3E}">
        <p14:creationId xmlns:p14="http://schemas.microsoft.com/office/powerpoint/2010/main" val="19769253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464028"/>
            <a:ext cx="10178322" cy="1217815"/>
          </a:xfrm>
        </p:spPr>
        <p:txBody>
          <a:bodyPr>
            <a:normAutofit/>
          </a:bodyPr>
          <a:lstStyle/>
          <a:p>
            <a:r>
              <a:rPr lang="uk-UA" sz="4000" dirty="0"/>
              <a:t>основні положення </a:t>
            </a:r>
            <a:r>
              <a:rPr lang="uk-UA" sz="4000" dirty="0" smtClean="0"/>
              <a:t>концепції</a:t>
            </a:r>
            <a:r>
              <a:rPr lang="uk-UA" sz="4000" dirty="0"/>
              <a:t> </a:t>
            </a:r>
            <a:r>
              <a:rPr lang="uk-UA" sz="4000" dirty="0" smtClean="0"/>
              <a:t>циклічного розвитку</a:t>
            </a:r>
            <a:endParaRPr lang="ru-RU" sz="4000" dirty="0"/>
          </a:p>
        </p:txBody>
      </p:sp>
      <p:sp>
        <p:nvSpPr>
          <p:cNvPr id="3" name="Объект 2"/>
          <p:cNvSpPr>
            <a:spLocks noGrp="1"/>
          </p:cNvSpPr>
          <p:nvPr>
            <p:ph idx="1"/>
          </p:nvPr>
        </p:nvSpPr>
        <p:spPr>
          <a:xfrm>
            <a:off x="1251678" y="1975758"/>
            <a:ext cx="10178322" cy="4212770"/>
          </a:xfrm>
        </p:spPr>
        <p:txBody>
          <a:bodyPr>
            <a:normAutofit/>
          </a:bodyPr>
          <a:lstStyle/>
          <a:p>
            <a:pPr lvl="0"/>
            <a:r>
              <a:rPr lang="uk-UA" sz="2800" dirty="0" err="1">
                <a:solidFill>
                  <a:schemeClr val="tx1"/>
                </a:solidFill>
              </a:rPr>
              <a:t>Спіралевидний</a:t>
            </a:r>
            <a:r>
              <a:rPr lang="uk-UA" sz="2800" dirty="0">
                <a:solidFill>
                  <a:schemeClr val="tx1"/>
                </a:solidFill>
              </a:rPr>
              <a:t> рух економічних систем та суспільства у цілому визначає прогресивність суспільно-економічних перетворень.</a:t>
            </a:r>
            <a:endParaRPr lang="ru-RU" sz="2800" dirty="0">
              <a:solidFill>
                <a:schemeClr val="tx1"/>
              </a:solidFill>
            </a:endParaRPr>
          </a:p>
          <a:p>
            <a:pPr lvl="0"/>
            <a:r>
              <a:rPr lang="uk-UA" sz="2800" dirty="0">
                <a:solidFill>
                  <a:schemeClr val="tx1"/>
                </a:solidFill>
              </a:rPr>
              <a:t>Різна тривалість періодів піднесення і спаду ділової активності надає можливість розподілити інвестиції у часі.</a:t>
            </a:r>
            <a:endParaRPr lang="ru-RU" sz="2800" dirty="0">
              <a:solidFill>
                <a:schemeClr val="tx1"/>
              </a:solidFill>
            </a:endParaRPr>
          </a:p>
          <a:p>
            <a:pPr lvl="0"/>
            <a:r>
              <a:rPr lang="uk-UA" sz="2800" dirty="0">
                <a:solidFill>
                  <a:schemeClr val="tx1"/>
                </a:solidFill>
              </a:rPr>
              <a:t>Масштабні катаклізми (наприклад війни, техногенні катастрофи) здатні перервати розвиток суспільно-економічної системи, а тому доводиться мобілізувати всі наявні можливості для повернення на шлях поступального розвитку. </a:t>
            </a:r>
            <a:endParaRPr lang="ru-RU" sz="2800" dirty="0">
              <a:solidFill>
                <a:schemeClr val="tx1"/>
              </a:solidFill>
            </a:endParaRPr>
          </a:p>
          <a:p>
            <a:endParaRPr lang="ru-RU" dirty="0"/>
          </a:p>
        </p:txBody>
      </p:sp>
    </p:spTree>
    <p:extLst>
      <p:ext uri="{BB962C8B-B14F-4D97-AF65-F5344CB8AC3E}">
        <p14:creationId xmlns:p14="http://schemas.microsoft.com/office/powerpoint/2010/main" val="11185610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78082" y="253472"/>
            <a:ext cx="10349345" cy="830997"/>
          </a:xfrm>
          <a:prstGeom prst="rect">
            <a:avLst/>
          </a:prstGeom>
          <a:noFill/>
        </p:spPr>
        <p:txBody>
          <a:bodyPr wrap="square" rtlCol="0">
            <a:spAutoFit/>
          </a:bodyPr>
          <a:lstStyle/>
          <a:p>
            <a:r>
              <a:rPr lang="uk-UA" sz="1600" dirty="0" smtClean="0"/>
              <a:t>Управління організаційним розвитком підприємств : Навчальний наочний посібник для </a:t>
            </a:r>
            <a:r>
              <a:rPr lang="uk-UA" sz="1600" dirty="0" err="1" smtClean="0"/>
              <a:t>студ</a:t>
            </a:r>
            <a:r>
              <a:rPr lang="uk-UA" sz="1600" dirty="0" smtClean="0"/>
              <a:t>. Спеціальності 073 «Менеджмент» / А.Р. </a:t>
            </a:r>
            <a:r>
              <a:rPr lang="uk-UA" sz="1600" dirty="0" err="1" smtClean="0"/>
              <a:t>Дунська</a:t>
            </a:r>
            <a:r>
              <a:rPr lang="uk-UA" sz="1600" dirty="0" smtClean="0"/>
              <a:t>; КПІ ім. Ігоря Сікорського. – Електронні текстові дані (1 файл: </a:t>
            </a:r>
            <a:r>
              <a:rPr lang="uk-UA" sz="1600" dirty="0" smtClean="0"/>
              <a:t>6,3</a:t>
            </a:r>
            <a:r>
              <a:rPr lang="uk-UA" sz="1600" dirty="0" smtClean="0"/>
              <a:t> </a:t>
            </a:r>
            <a:r>
              <a:rPr lang="uk-UA" sz="1600" dirty="0" err="1" smtClean="0"/>
              <a:t>Мбайт</a:t>
            </a:r>
            <a:r>
              <a:rPr lang="uk-UA" sz="1600" dirty="0" smtClean="0"/>
              <a:t>). – Київ : КПІ ім. Ігоря Сікорського, 2021. - 187 с.</a:t>
            </a:r>
            <a:endParaRPr lang="ru-RU" sz="1600" dirty="0"/>
          </a:p>
        </p:txBody>
      </p:sp>
      <p:sp>
        <p:nvSpPr>
          <p:cNvPr id="4" name="TextBox 3"/>
          <p:cNvSpPr txBox="1"/>
          <p:nvPr/>
        </p:nvSpPr>
        <p:spPr>
          <a:xfrm>
            <a:off x="6800045" y="1059241"/>
            <a:ext cx="4827382" cy="830997"/>
          </a:xfrm>
          <a:prstGeom prst="rect">
            <a:avLst/>
          </a:prstGeom>
          <a:noFill/>
        </p:spPr>
        <p:txBody>
          <a:bodyPr wrap="square" rtlCol="0">
            <a:spAutoFit/>
          </a:bodyPr>
          <a:lstStyle/>
          <a:p>
            <a:pPr algn="r"/>
            <a:r>
              <a:rPr lang="uk-UA" sz="1200" i="1" dirty="0" smtClean="0"/>
              <a:t>Гриф надано Методичною радою </a:t>
            </a:r>
            <a:r>
              <a:rPr lang="uk-UA" sz="1200" i="1" dirty="0"/>
              <a:t>КПІ ім. Ігоря </a:t>
            </a:r>
            <a:r>
              <a:rPr lang="uk-UA" sz="1200" i="1" dirty="0" smtClean="0"/>
              <a:t>Сікорського</a:t>
            </a:r>
          </a:p>
          <a:p>
            <a:pPr algn="r"/>
            <a:r>
              <a:rPr lang="uk-UA" sz="1200" i="1" dirty="0" smtClean="0"/>
              <a:t>(протокол № </a:t>
            </a:r>
            <a:r>
              <a:rPr lang="uk-UA" sz="1200" i="1" dirty="0"/>
              <a:t>8</a:t>
            </a:r>
            <a:r>
              <a:rPr lang="uk-UA" sz="1200" i="1" dirty="0" smtClean="0"/>
              <a:t> від 24.06.2021)</a:t>
            </a:r>
          </a:p>
          <a:p>
            <a:pPr algn="r"/>
            <a:r>
              <a:rPr lang="uk-UA" sz="1200" i="1" dirty="0" smtClean="0"/>
              <a:t>За поданням Вченої ради факультету менеджменту та маркетингу</a:t>
            </a:r>
          </a:p>
          <a:p>
            <a:pPr algn="r"/>
            <a:r>
              <a:rPr lang="uk-UA" sz="1200" i="1" dirty="0"/>
              <a:t>(протокол № </a:t>
            </a:r>
            <a:r>
              <a:rPr lang="uk-UA" sz="1200" i="1" dirty="0" smtClean="0"/>
              <a:t>10 від 31.05.2021)</a:t>
            </a:r>
            <a:endParaRPr lang="uk-UA" sz="1200" i="1" dirty="0"/>
          </a:p>
        </p:txBody>
      </p:sp>
      <p:sp>
        <p:nvSpPr>
          <p:cNvPr id="6" name="TextBox 5"/>
          <p:cNvSpPr txBox="1"/>
          <p:nvPr/>
        </p:nvSpPr>
        <p:spPr>
          <a:xfrm>
            <a:off x="2919845" y="1822143"/>
            <a:ext cx="7065818" cy="861774"/>
          </a:xfrm>
          <a:prstGeom prst="rect">
            <a:avLst/>
          </a:prstGeom>
          <a:noFill/>
        </p:spPr>
        <p:txBody>
          <a:bodyPr wrap="square" rtlCol="0">
            <a:spAutoFit/>
          </a:bodyPr>
          <a:lstStyle/>
          <a:p>
            <a:pPr algn="ctr"/>
            <a:r>
              <a:rPr lang="uk-UA" sz="1600" dirty="0" smtClean="0"/>
              <a:t>Електронне мережне навчальне видання</a:t>
            </a:r>
          </a:p>
          <a:p>
            <a:pPr algn="ctr"/>
            <a:r>
              <a:rPr lang="uk-UA" b="1" cap="all" dirty="0"/>
              <a:t>Управління організаційним розвитком підприємств </a:t>
            </a:r>
            <a:r>
              <a:rPr lang="uk-UA" sz="1600" b="1" i="1" dirty="0" smtClean="0"/>
              <a:t>Навчальний </a:t>
            </a:r>
            <a:r>
              <a:rPr lang="uk-UA" sz="1600" b="1" i="1" dirty="0"/>
              <a:t>наочний </a:t>
            </a:r>
            <a:r>
              <a:rPr lang="uk-UA" sz="1600" b="1" i="1" dirty="0" smtClean="0"/>
              <a:t>посібник</a:t>
            </a:r>
          </a:p>
        </p:txBody>
      </p:sp>
      <p:sp>
        <p:nvSpPr>
          <p:cNvPr id="7" name="TextBox 6"/>
          <p:cNvSpPr txBox="1"/>
          <p:nvPr/>
        </p:nvSpPr>
        <p:spPr>
          <a:xfrm>
            <a:off x="1558636" y="2800442"/>
            <a:ext cx="1080654" cy="338554"/>
          </a:xfrm>
          <a:prstGeom prst="rect">
            <a:avLst/>
          </a:prstGeom>
          <a:noFill/>
        </p:spPr>
        <p:txBody>
          <a:bodyPr wrap="square" rtlCol="0">
            <a:spAutoFit/>
          </a:bodyPr>
          <a:lstStyle/>
          <a:p>
            <a:r>
              <a:rPr lang="uk-UA" sz="1600" dirty="0" smtClean="0"/>
              <a:t>Автор:</a:t>
            </a:r>
            <a:endParaRPr lang="ru-RU" sz="1600" dirty="0"/>
          </a:p>
        </p:txBody>
      </p:sp>
      <p:sp>
        <p:nvSpPr>
          <p:cNvPr id="8" name="TextBox 7"/>
          <p:cNvSpPr txBox="1"/>
          <p:nvPr/>
        </p:nvSpPr>
        <p:spPr>
          <a:xfrm>
            <a:off x="1537855" y="3332579"/>
            <a:ext cx="1641763" cy="593037"/>
          </a:xfrm>
          <a:prstGeom prst="rect">
            <a:avLst/>
          </a:prstGeom>
          <a:noFill/>
        </p:spPr>
        <p:txBody>
          <a:bodyPr wrap="square" rtlCol="0">
            <a:spAutoFit/>
          </a:bodyPr>
          <a:lstStyle/>
          <a:p>
            <a:r>
              <a:rPr lang="uk-UA" sz="1600" dirty="0" smtClean="0"/>
              <a:t>Відповідальний редактор:</a:t>
            </a:r>
            <a:endParaRPr lang="ru-RU" sz="1600" dirty="0"/>
          </a:p>
        </p:txBody>
      </p:sp>
      <p:sp>
        <p:nvSpPr>
          <p:cNvPr id="9" name="TextBox 8"/>
          <p:cNvSpPr txBox="1"/>
          <p:nvPr/>
        </p:nvSpPr>
        <p:spPr>
          <a:xfrm>
            <a:off x="1537855" y="3964462"/>
            <a:ext cx="1600200" cy="338554"/>
          </a:xfrm>
          <a:prstGeom prst="rect">
            <a:avLst/>
          </a:prstGeom>
          <a:noFill/>
        </p:spPr>
        <p:txBody>
          <a:bodyPr wrap="square" rtlCol="0">
            <a:spAutoFit/>
          </a:bodyPr>
          <a:lstStyle/>
          <a:p>
            <a:r>
              <a:rPr lang="uk-UA" sz="1600" dirty="0" smtClean="0"/>
              <a:t>Рецензенти:</a:t>
            </a:r>
            <a:endParaRPr lang="ru-RU" sz="1600" dirty="0"/>
          </a:p>
        </p:txBody>
      </p:sp>
      <p:sp>
        <p:nvSpPr>
          <p:cNvPr id="10" name="TextBox 9"/>
          <p:cNvSpPr txBox="1"/>
          <p:nvPr/>
        </p:nvSpPr>
        <p:spPr>
          <a:xfrm>
            <a:off x="9296401" y="6432384"/>
            <a:ext cx="2618510" cy="461665"/>
          </a:xfrm>
          <a:prstGeom prst="rect">
            <a:avLst/>
          </a:prstGeom>
          <a:noFill/>
        </p:spPr>
        <p:txBody>
          <a:bodyPr wrap="square" rtlCol="0">
            <a:spAutoFit/>
          </a:bodyPr>
          <a:lstStyle/>
          <a:p>
            <a:r>
              <a:rPr lang="uk-UA" sz="1200" dirty="0" smtClean="0"/>
              <a:t>© А.Р. </a:t>
            </a:r>
            <a:r>
              <a:rPr lang="uk-UA" sz="1200" dirty="0" err="1" smtClean="0"/>
              <a:t>Дунська</a:t>
            </a:r>
            <a:r>
              <a:rPr lang="uk-UA" sz="1200" dirty="0" smtClean="0"/>
              <a:t>, 2021</a:t>
            </a:r>
          </a:p>
          <a:p>
            <a:r>
              <a:rPr lang="uk-UA" sz="1200" dirty="0" smtClean="0"/>
              <a:t>©КПІ </a:t>
            </a:r>
            <a:r>
              <a:rPr lang="uk-UA" sz="1200" dirty="0"/>
              <a:t>ім. Ігоря </a:t>
            </a:r>
            <a:r>
              <a:rPr lang="uk-UA" sz="1200" dirty="0" smtClean="0"/>
              <a:t>Сікорського, 2021</a:t>
            </a:r>
            <a:endParaRPr lang="ru-RU" sz="1200" dirty="0"/>
          </a:p>
        </p:txBody>
      </p:sp>
      <p:sp>
        <p:nvSpPr>
          <p:cNvPr id="11" name="TextBox 10"/>
          <p:cNvSpPr txBox="1"/>
          <p:nvPr/>
        </p:nvSpPr>
        <p:spPr>
          <a:xfrm>
            <a:off x="3221180" y="2759015"/>
            <a:ext cx="8021781" cy="523220"/>
          </a:xfrm>
          <a:prstGeom prst="rect">
            <a:avLst/>
          </a:prstGeom>
          <a:noFill/>
        </p:spPr>
        <p:txBody>
          <a:bodyPr wrap="square" rtlCol="0">
            <a:spAutoFit/>
          </a:bodyPr>
          <a:lstStyle/>
          <a:p>
            <a:r>
              <a:rPr lang="uk-UA" sz="1400" dirty="0" err="1" smtClean="0"/>
              <a:t>Дунська</a:t>
            </a:r>
            <a:r>
              <a:rPr lang="uk-UA" sz="1400" dirty="0" smtClean="0"/>
              <a:t> Алла </a:t>
            </a:r>
            <a:r>
              <a:rPr lang="uk-UA" sz="1400" dirty="0" err="1" smtClean="0"/>
              <a:t>Рашидівна</a:t>
            </a:r>
            <a:endParaRPr lang="uk-UA" sz="1400" dirty="0" smtClean="0"/>
          </a:p>
          <a:p>
            <a:r>
              <a:rPr lang="uk-UA" sz="1400" dirty="0" err="1"/>
              <a:t>д</a:t>
            </a:r>
            <a:r>
              <a:rPr lang="uk-UA" sz="1400" dirty="0" err="1" smtClean="0"/>
              <a:t>окт</a:t>
            </a:r>
            <a:r>
              <a:rPr lang="uk-UA" sz="1400" dirty="0" smtClean="0"/>
              <a:t>. </a:t>
            </a:r>
            <a:r>
              <a:rPr lang="uk-UA" sz="1400" dirty="0" err="1"/>
              <a:t>е</a:t>
            </a:r>
            <a:r>
              <a:rPr lang="uk-UA" sz="1400" dirty="0" err="1" smtClean="0"/>
              <a:t>кон</a:t>
            </a:r>
            <a:r>
              <a:rPr lang="uk-UA" sz="1400" dirty="0" smtClean="0"/>
              <a:t>. наук, доц. професор кафедри менеджменту </a:t>
            </a:r>
            <a:r>
              <a:rPr lang="uk-UA" sz="1400" dirty="0"/>
              <a:t>КПІ ім. Ігоря Сікорського</a:t>
            </a:r>
            <a:endParaRPr lang="ru-RU" sz="1400" dirty="0"/>
          </a:p>
        </p:txBody>
      </p:sp>
      <p:sp>
        <p:nvSpPr>
          <p:cNvPr id="12" name="TextBox 11"/>
          <p:cNvSpPr txBox="1"/>
          <p:nvPr/>
        </p:nvSpPr>
        <p:spPr>
          <a:xfrm>
            <a:off x="3221180" y="3332579"/>
            <a:ext cx="8021781" cy="523220"/>
          </a:xfrm>
          <a:prstGeom prst="rect">
            <a:avLst/>
          </a:prstGeom>
          <a:noFill/>
        </p:spPr>
        <p:txBody>
          <a:bodyPr wrap="square" rtlCol="0">
            <a:spAutoFit/>
          </a:bodyPr>
          <a:lstStyle/>
          <a:p>
            <a:r>
              <a:rPr lang="uk-UA" sz="1400" dirty="0" err="1" smtClean="0"/>
              <a:t>Жигалкевич</a:t>
            </a:r>
            <a:r>
              <a:rPr lang="uk-UA" sz="1400" dirty="0" smtClean="0"/>
              <a:t> Жанна Михайлівна</a:t>
            </a:r>
          </a:p>
          <a:p>
            <a:r>
              <a:rPr lang="uk-UA" sz="1400" dirty="0" err="1" smtClean="0"/>
              <a:t>канд</a:t>
            </a:r>
            <a:r>
              <a:rPr lang="uk-UA" sz="1400" dirty="0" smtClean="0"/>
              <a:t>. </a:t>
            </a:r>
            <a:r>
              <a:rPr lang="uk-UA" sz="1400" dirty="0" err="1"/>
              <a:t>е</a:t>
            </a:r>
            <a:r>
              <a:rPr lang="uk-UA" sz="1400" dirty="0" err="1" smtClean="0"/>
              <a:t>кон</a:t>
            </a:r>
            <a:r>
              <a:rPr lang="uk-UA" sz="1400" dirty="0" smtClean="0"/>
              <a:t>. наук, доц. доцент кафедри менеджменту </a:t>
            </a:r>
            <a:r>
              <a:rPr lang="uk-UA" sz="1400" dirty="0"/>
              <a:t>КПІ ім. Ігоря Сікорського</a:t>
            </a:r>
            <a:endParaRPr lang="ru-RU" sz="1400" dirty="0"/>
          </a:p>
        </p:txBody>
      </p:sp>
      <p:sp>
        <p:nvSpPr>
          <p:cNvPr id="13" name="TextBox 12"/>
          <p:cNvSpPr txBox="1"/>
          <p:nvPr/>
        </p:nvSpPr>
        <p:spPr>
          <a:xfrm>
            <a:off x="3221180" y="3959213"/>
            <a:ext cx="8260774" cy="1169551"/>
          </a:xfrm>
          <a:prstGeom prst="rect">
            <a:avLst/>
          </a:prstGeom>
          <a:noFill/>
        </p:spPr>
        <p:txBody>
          <a:bodyPr wrap="square" rtlCol="0">
            <a:spAutoFit/>
          </a:bodyPr>
          <a:lstStyle/>
          <a:p>
            <a:r>
              <a:rPr lang="uk-UA" sz="1400" dirty="0" smtClean="0"/>
              <a:t>Горовий Дмитро Анатолійович</a:t>
            </a:r>
          </a:p>
          <a:p>
            <a:r>
              <a:rPr lang="uk-UA" sz="1400" dirty="0" err="1"/>
              <a:t>д</a:t>
            </a:r>
            <a:r>
              <a:rPr lang="uk-UA" sz="1400" dirty="0" err="1" smtClean="0"/>
              <a:t>окт</a:t>
            </a:r>
            <a:r>
              <a:rPr lang="uk-UA" sz="1400" dirty="0" smtClean="0"/>
              <a:t>. </a:t>
            </a:r>
            <a:r>
              <a:rPr lang="uk-UA" sz="1400" dirty="0" err="1"/>
              <a:t>е</a:t>
            </a:r>
            <a:r>
              <a:rPr lang="uk-UA" sz="1400" dirty="0" err="1" smtClean="0"/>
              <a:t>кон</a:t>
            </a:r>
            <a:r>
              <a:rPr lang="uk-UA" sz="1400" dirty="0" smtClean="0"/>
              <a:t>. наук, проф., </a:t>
            </a:r>
            <a:r>
              <a:rPr lang="ru-RU" sz="1400" dirty="0"/>
              <a:t>заступник директора по </a:t>
            </a:r>
            <a:r>
              <a:rPr lang="ru-RU" sz="1400" dirty="0" err="1"/>
              <a:t>роботі</a:t>
            </a:r>
            <a:r>
              <a:rPr lang="ru-RU" sz="1400" dirty="0"/>
              <a:t> з </a:t>
            </a:r>
            <a:r>
              <a:rPr lang="ru-RU" sz="1400" dirty="0" err="1"/>
              <a:t>іноземними</a:t>
            </a:r>
            <a:r>
              <a:rPr lang="ru-RU" sz="1400" dirty="0"/>
              <a:t> студентами </a:t>
            </a:r>
            <a:r>
              <a:rPr lang="ru-RU" sz="1400" dirty="0" err="1"/>
              <a:t>навчально-наукового</a:t>
            </a:r>
            <a:r>
              <a:rPr lang="ru-RU" sz="1400" dirty="0"/>
              <a:t> </a:t>
            </a:r>
            <a:r>
              <a:rPr lang="ru-RU" sz="1400" dirty="0" err="1"/>
              <a:t>інституту</a:t>
            </a:r>
            <a:r>
              <a:rPr lang="ru-RU" sz="1400" dirty="0"/>
              <a:t> </a:t>
            </a:r>
            <a:r>
              <a:rPr lang="ru-RU" sz="1400" dirty="0" err="1"/>
              <a:t>Економіки</a:t>
            </a:r>
            <a:r>
              <a:rPr lang="ru-RU" sz="1400" dirty="0"/>
              <a:t>, Менеджменту і </a:t>
            </a:r>
            <a:r>
              <a:rPr lang="ru-RU" sz="1400" dirty="0" err="1"/>
              <a:t>Міжнародного</a:t>
            </a:r>
            <a:r>
              <a:rPr lang="ru-RU" sz="1400" dirty="0"/>
              <a:t> </a:t>
            </a:r>
            <a:r>
              <a:rPr lang="ru-RU" sz="1400" dirty="0" err="1" smtClean="0"/>
              <a:t>Бізнесу</a:t>
            </a:r>
            <a:r>
              <a:rPr lang="ru-RU" sz="1400" dirty="0" smtClean="0"/>
              <a:t> НТУ «ХПІ»</a:t>
            </a:r>
            <a:endParaRPr lang="uk-UA" sz="1400" dirty="0" smtClean="0"/>
          </a:p>
          <a:p>
            <a:r>
              <a:rPr lang="uk-UA" sz="1400" dirty="0" smtClean="0"/>
              <a:t>Смоляр Любов Гаврилівна</a:t>
            </a:r>
          </a:p>
          <a:p>
            <a:r>
              <a:rPr lang="uk-UA" sz="1400" dirty="0" err="1"/>
              <a:t>к</a:t>
            </a:r>
            <a:r>
              <a:rPr lang="uk-UA" sz="1400" dirty="0" err="1" smtClean="0"/>
              <a:t>анд</a:t>
            </a:r>
            <a:r>
              <a:rPr lang="uk-UA" sz="1400" dirty="0" smtClean="0"/>
              <a:t>. </a:t>
            </a:r>
            <a:r>
              <a:rPr lang="uk-UA" sz="1400" dirty="0" err="1"/>
              <a:t>е</a:t>
            </a:r>
            <a:r>
              <a:rPr lang="uk-UA" sz="1400" dirty="0" err="1" smtClean="0"/>
              <a:t>кон</a:t>
            </a:r>
            <a:r>
              <a:rPr lang="uk-UA" sz="1400" dirty="0" smtClean="0"/>
              <a:t>. наук, проф., ректор ПВНЗ «Міжнародний університет фінансів»</a:t>
            </a:r>
            <a:endParaRPr lang="ru-RU" sz="1400" dirty="0"/>
          </a:p>
        </p:txBody>
      </p:sp>
      <p:sp>
        <p:nvSpPr>
          <p:cNvPr id="14" name="TextBox 13"/>
          <p:cNvSpPr txBox="1"/>
          <p:nvPr/>
        </p:nvSpPr>
        <p:spPr>
          <a:xfrm>
            <a:off x="1537856" y="5351210"/>
            <a:ext cx="10089572" cy="1169551"/>
          </a:xfrm>
          <a:prstGeom prst="rect">
            <a:avLst/>
          </a:prstGeom>
          <a:noFill/>
        </p:spPr>
        <p:txBody>
          <a:bodyPr wrap="square" rtlCol="0">
            <a:spAutoFit/>
          </a:bodyPr>
          <a:lstStyle/>
          <a:p>
            <a:pPr algn="just"/>
            <a:r>
              <a:rPr lang="uk-UA" sz="1400" dirty="0" smtClean="0"/>
              <a:t>У навчальному наочному посібники викладені основні теоретичні положення дисципліни «Управління організаційним розвитком» та представлені питання для дискусії і рекомендована література.</a:t>
            </a:r>
            <a:endParaRPr lang="ru-RU" sz="1400" dirty="0"/>
          </a:p>
          <a:p>
            <a:pPr algn="just"/>
            <a:r>
              <a:rPr lang="ru-RU" sz="1400" dirty="0" err="1" smtClean="0"/>
              <a:t>Посібник</a:t>
            </a:r>
            <a:r>
              <a:rPr lang="ru-RU" sz="1400" dirty="0" smtClean="0"/>
              <a:t> </a:t>
            </a:r>
            <a:r>
              <a:rPr lang="ru-RU" sz="1400" dirty="0" err="1" smtClean="0"/>
              <a:t>розроблено</a:t>
            </a:r>
            <a:r>
              <a:rPr lang="ru-RU" sz="1400" dirty="0" smtClean="0"/>
              <a:t> на </a:t>
            </a:r>
            <a:r>
              <a:rPr lang="ru-RU" sz="1400" dirty="0" err="1" smtClean="0"/>
              <a:t>допомогу</a:t>
            </a:r>
            <a:r>
              <a:rPr lang="ru-RU" sz="1400" dirty="0" smtClean="0"/>
              <a:t> студентам в </a:t>
            </a:r>
            <a:r>
              <a:rPr lang="ru-RU" sz="1400" dirty="0" err="1" smtClean="0"/>
              <a:t>опануванні</a:t>
            </a:r>
            <a:r>
              <a:rPr lang="ru-RU" sz="1400" dirty="0" smtClean="0"/>
              <a:t> </a:t>
            </a:r>
            <a:r>
              <a:rPr lang="ru-RU" sz="1400" dirty="0" err="1" smtClean="0"/>
              <a:t>теоретичних</a:t>
            </a:r>
            <a:r>
              <a:rPr lang="ru-RU" sz="1400" dirty="0" smtClean="0"/>
              <a:t> </a:t>
            </a:r>
            <a:r>
              <a:rPr lang="ru-RU" sz="1400" dirty="0" err="1" smtClean="0"/>
              <a:t>знань</a:t>
            </a:r>
            <a:r>
              <a:rPr lang="ru-RU" sz="1400" dirty="0" smtClean="0"/>
              <a:t> </a:t>
            </a:r>
            <a:r>
              <a:rPr lang="ru-RU" sz="1400" dirty="0"/>
              <a:t>та </a:t>
            </a:r>
            <a:r>
              <a:rPr lang="ru-RU" sz="1400" dirty="0" err="1"/>
              <a:t>набуттю</a:t>
            </a:r>
            <a:r>
              <a:rPr lang="ru-RU" sz="1400" dirty="0"/>
              <a:t> </a:t>
            </a:r>
            <a:r>
              <a:rPr lang="ru-RU" sz="1400" dirty="0" err="1"/>
              <a:t>практичних</a:t>
            </a:r>
            <a:r>
              <a:rPr lang="ru-RU" sz="1400" dirty="0"/>
              <a:t> </a:t>
            </a:r>
            <a:r>
              <a:rPr lang="ru-RU" sz="1400" dirty="0" err="1"/>
              <a:t>навичок</a:t>
            </a:r>
            <a:r>
              <a:rPr lang="ru-RU" sz="1400" dirty="0"/>
              <a:t> </a:t>
            </a:r>
            <a:r>
              <a:rPr lang="ru-RU" sz="1400" dirty="0" smtClean="0"/>
              <a:t>у </a:t>
            </a:r>
            <a:r>
              <a:rPr lang="ru-RU" sz="1400" dirty="0" err="1" smtClean="0"/>
              <a:t>сфері</a:t>
            </a:r>
            <a:r>
              <a:rPr lang="ru-RU" sz="1400" dirty="0" smtClean="0"/>
              <a:t> </a:t>
            </a:r>
            <a:r>
              <a:rPr lang="ru-RU" sz="1400" dirty="0" err="1"/>
              <a:t>управління</a:t>
            </a:r>
            <a:r>
              <a:rPr lang="ru-RU" sz="1400" dirty="0"/>
              <a:t> </a:t>
            </a:r>
            <a:r>
              <a:rPr lang="ru-RU" sz="1400" dirty="0" err="1" smtClean="0"/>
              <a:t>організаційним</a:t>
            </a:r>
            <a:r>
              <a:rPr lang="ru-RU" sz="1400" dirty="0" smtClean="0"/>
              <a:t> </a:t>
            </a:r>
            <a:r>
              <a:rPr lang="ru-RU" sz="1400" dirty="0" err="1" smtClean="0"/>
              <a:t>розвитком</a:t>
            </a:r>
            <a:r>
              <a:rPr lang="ru-RU" sz="1400" dirty="0" smtClean="0"/>
              <a:t>, </a:t>
            </a:r>
            <a:r>
              <a:rPr lang="ru-RU" sz="1400" dirty="0" err="1" smtClean="0"/>
              <a:t>зокрема</a:t>
            </a:r>
            <a:r>
              <a:rPr lang="ru-RU" sz="1400" dirty="0"/>
              <a:t> </a:t>
            </a:r>
            <a:r>
              <a:rPr lang="ru-RU" sz="1400" dirty="0" err="1" smtClean="0"/>
              <a:t>щодо</a:t>
            </a:r>
            <a:r>
              <a:rPr lang="ru-RU" sz="1400" dirty="0" smtClean="0"/>
              <a:t> </a:t>
            </a:r>
            <a:r>
              <a:rPr lang="ru-RU" sz="1400" dirty="0" err="1" smtClean="0"/>
              <a:t>управління</a:t>
            </a:r>
            <a:r>
              <a:rPr lang="ru-RU" sz="1400" dirty="0" smtClean="0"/>
              <a:t> </a:t>
            </a:r>
            <a:r>
              <a:rPr lang="ru-RU" sz="1400" dirty="0" err="1" smtClean="0"/>
              <a:t>змінами</a:t>
            </a:r>
            <a:r>
              <a:rPr lang="ru-RU" sz="1400" dirty="0" smtClean="0"/>
              <a:t>, </a:t>
            </a:r>
            <a:r>
              <a:rPr lang="ru-RU" sz="1400" dirty="0" err="1" smtClean="0"/>
              <a:t>управління</a:t>
            </a:r>
            <a:r>
              <a:rPr lang="ru-RU" sz="1400" dirty="0" smtClean="0"/>
              <a:t> </a:t>
            </a:r>
            <a:r>
              <a:rPr lang="ru-RU" sz="1400" dirty="0" err="1" smtClean="0"/>
              <a:t>організаційними</a:t>
            </a:r>
            <a:r>
              <a:rPr lang="ru-RU" sz="1400" dirty="0" smtClean="0"/>
              <a:t> </a:t>
            </a:r>
            <a:r>
              <a:rPr lang="ru-RU" sz="1400" dirty="0" err="1" smtClean="0"/>
              <a:t>конфліктами</a:t>
            </a:r>
            <a:r>
              <a:rPr lang="ru-RU" sz="1400" dirty="0" smtClean="0"/>
              <a:t>, </a:t>
            </a:r>
            <a:r>
              <a:rPr lang="ru-RU" sz="1400" dirty="0" err="1" smtClean="0"/>
              <a:t>управління</a:t>
            </a:r>
            <a:r>
              <a:rPr lang="ru-RU" sz="1400" dirty="0" smtClean="0"/>
              <a:t> </a:t>
            </a:r>
            <a:r>
              <a:rPr lang="ru-RU" sz="1400" dirty="0" err="1" smtClean="0"/>
              <a:t>організаційною</a:t>
            </a:r>
            <a:r>
              <a:rPr lang="ru-RU" sz="1400" dirty="0" smtClean="0"/>
              <a:t> культурою, </a:t>
            </a:r>
            <a:r>
              <a:rPr lang="ru-RU" sz="1400" dirty="0" err="1" smtClean="0"/>
              <a:t>соціальним</a:t>
            </a:r>
            <a:r>
              <a:rPr lang="ru-RU" sz="1400" dirty="0" smtClean="0"/>
              <a:t> </a:t>
            </a:r>
            <a:r>
              <a:rPr lang="ru-RU" sz="1400" dirty="0" err="1" smtClean="0"/>
              <a:t>капіталом</a:t>
            </a:r>
            <a:r>
              <a:rPr lang="ru-RU" sz="1400" dirty="0" smtClean="0"/>
              <a:t> </a:t>
            </a:r>
            <a:r>
              <a:rPr lang="ru-RU" sz="1400" dirty="0" err="1" smtClean="0"/>
              <a:t>тощо</a:t>
            </a:r>
            <a:r>
              <a:rPr lang="ru-RU" sz="1400" dirty="0" smtClean="0"/>
              <a:t>.</a:t>
            </a:r>
            <a:endParaRPr lang="ru-RU" sz="1400" dirty="0"/>
          </a:p>
        </p:txBody>
      </p:sp>
    </p:spTree>
    <p:extLst>
      <p:ext uri="{BB962C8B-B14F-4D97-AF65-F5344CB8AC3E}">
        <p14:creationId xmlns:p14="http://schemas.microsoft.com/office/powerpoint/2010/main" val="8850459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4000" dirty="0"/>
              <a:t>Основні характеристики процесу організаційного </a:t>
            </a:r>
            <a:r>
              <a:rPr lang="uk-UA" sz="4000" dirty="0" smtClean="0"/>
              <a:t>розвитку</a:t>
            </a:r>
            <a:endParaRPr lang="ru-RU" sz="4000" dirty="0"/>
          </a:p>
        </p:txBody>
      </p:sp>
      <p:sp>
        <p:nvSpPr>
          <p:cNvPr id="3" name="Объект 2"/>
          <p:cNvSpPr>
            <a:spLocks noGrp="1"/>
          </p:cNvSpPr>
          <p:nvPr>
            <p:ph idx="1"/>
          </p:nvPr>
        </p:nvSpPr>
        <p:spPr>
          <a:xfrm>
            <a:off x="1431292" y="1760217"/>
            <a:ext cx="10178322" cy="4787540"/>
          </a:xfrm>
        </p:spPr>
        <p:txBody>
          <a:bodyPr>
            <a:normAutofit/>
          </a:bodyPr>
          <a:lstStyle/>
          <a:p>
            <a:pPr marL="457200" indent="-457200">
              <a:buAutoNum type="arabicPeriod"/>
            </a:pPr>
            <a:r>
              <a:rPr lang="uk-UA" sz="2400" dirty="0" smtClean="0">
                <a:solidFill>
                  <a:schemeClr val="tx1"/>
                </a:solidFill>
              </a:rPr>
              <a:t>Організаційний </a:t>
            </a:r>
            <a:r>
              <a:rPr lang="uk-UA" sz="2400" dirty="0">
                <a:solidFill>
                  <a:schemeClr val="tx1"/>
                </a:solidFill>
              </a:rPr>
              <a:t>розвиток зачіпає стратегію, структуру і процеси системи в цілому, тобто організації, окремого підрозділу та робочої групи. </a:t>
            </a:r>
            <a:endParaRPr lang="uk-UA" sz="2400" dirty="0" smtClean="0">
              <a:solidFill>
                <a:schemeClr val="tx1"/>
              </a:solidFill>
            </a:endParaRPr>
          </a:p>
          <a:p>
            <a:pPr marL="457200" indent="-457200">
              <a:buAutoNum type="arabicPeriod"/>
            </a:pPr>
            <a:r>
              <a:rPr lang="uk-UA" sz="2400" dirty="0">
                <a:solidFill>
                  <a:schemeClr val="tx1"/>
                </a:solidFill>
              </a:rPr>
              <a:t>Процеси організаційного розвитку засновані на теорії біхевіоризму, тобто теорії про поведінку особистості, включаючи концепції лідерства, групової динаміки, дизайну робочих позицій. </a:t>
            </a:r>
            <a:endParaRPr lang="uk-UA" sz="2400" dirty="0" smtClean="0">
              <a:solidFill>
                <a:schemeClr val="tx1"/>
              </a:solidFill>
            </a:endParaRPr>
          </a:p>
          <a:p>
            <a:pPr marL="457200" indent="-457200">
              <a:buAutoNum type="arabicPeriod"/>
            </a:pPr>
            <a:r>
              <a:rPr lang="uk-UA" sz="2400" dirty="0">
                <a:solidFill>
                  <a:schemeClr val="tx1"/>
                </a:solidFill>
              </a:rPr>
              <a:t>Процес організаційного розвитку стосується управління запланованими змінами, які мають на меті зробити зміни більш зваженими і передбачуваними. </a:t>
            </a:r>
            <a:endParaRPr lang="uk-UA" sz="2400" dirty="0" smtClean="0">
              <a:solidFill>
                <a:schemeClr val="tx1"/>
              </a:solidFill>
            </a:endParaRPr>
          </a:p>
          <a:p>
            <a:pPr marL="457200" indent="-457200">
              <a:buAutoNum type="arabicPeriod"/>
            </a:pPr>
            <a:r>
              <a:rPr lang="uk-UA" sz="2400" dirty="0">
                <a:solidFill>
                  <a:schemeClr val="tx1"/>
                </a:solidFill>
              </a:rPr>
              <a:t>Процес організаційного розвитку стосується як проведення, так і подальшого закріплення змін, що відбулися. </a:t>
            </a:r>
            <a:endParaRPr lang="uk-UA" sz="2400" dirty="0" smtClean="0">
              <a:solidFill>
                <a:schemeClr val="tx1"/>
              </a:solidFill>
            </a:endParaRPr>
          </a:p>
          <a:p>
            <a:endParaRPr lang="ru-RU" dirty="0"/>
          </a:p>
        </p:txBody>
      </p:sp>
    </p:spTree>
    <p:extLst>
      <p:ext uri="{BB962C8B-B14F-4D97-AF65-F5344CB8AC3E}">
        <p14:creationId xmlns:p14="http://schemas.microsoft.com/office/powerpoint/2010/main" val="40569423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17070"/>
            <a:ext cx="10178322" cy="1201487"/>
          </a:xfrm>
        </p:spPr>
        <p:txBody>
          <a:bodyPr>
            <a:normAutofit/>
          </a:bodyPr>
          <a:lstStyle/>
          <a:p>
            <a:r>
              <a:rPr lang="uk-UA" sz="4000" dirty="0"/>
              <a:t>Основні характеристики процесу організаційного розвитку</a:t>
            </a:r>
            <a:endParaRPr lang="ru-RU" sz="4000" dirty="0"/>
          </a:p>
        </p:txBody>
      </p:sp>
      <p:sp>
        <p:nvSpPr>
          <p:cNvPr id="3" name="Объект 2"/>
          <p:cNvSpPr>
            <a:spLocks noGrp="1"/>
          </p:cNvSpPr>
          <p:nvPr>
            <p:ph idx="1"/>
          </p:nvPr>
        </p:nvSpPr>
        <p:spPr>
          <a:xfrm>
            <a:off x="1251678" y="1665514"/>
            <a:ext cx="10341608" cy="5029200"/>
          </a:xfrm>
        </p:spPr>
        <p:txBody>
          <a:bodyPr>
            <a:normAutofit/>
          </a:bodyPr>
          <a:lstStyle/>
          <a:p>
            <a:pPr marL="0" indent="0">
              <a:buNone/>
            </a:pPr>
            <a:r>
              <a:rPr lang="uk-UA" sz="2200" dirty="0">
                <a:solidFill>
                  <a:schemeClr val="tx1"/>
                </a:solidFill>
              </a:rPr>
              <a:t>5. Організаційний розвиток орієнтований на забезпечення організаційної ефективності. Таке твердження передбачає кілька важливих припущень.</a:t>
            </a:r>
            <a:endParaRPr lang="ru-RU" sz="2200" dirty="0">
              <a:solidFill>
                <a:schemeClr val="tx1"/>
              </a:solidFill>
            </a:endParaRPr>
          </a:p>
          <a:p>
            <a:r>
              <a:rPr lang="uk-UA" sz="2200" dirty="0">
                <a:solidFill>
                  <a:schemeClr val="tx1"/>
                </a:solidFill>
              </a:rPr>
              <a:t>По-перше, ефективність організації - це здатність вирішувати власні проблеми і концентрувати свою увагу і ресурси в досягненні генеральної мети організації. </a:t>
            </a:r>
            <a:r>
              <a:rPr lang="uk-UA" sz="2200" dirty="0" smtClean="0">
                <a:solidFill>
                  <a:schemeClr val="tx1"/>
                </a:solidFill>
              </a:rPr>
              <a:t>По-друге</a:t>
            </a:r>
            <a:r>
              <a:rPr lang="uk-UA" sz="2200" dirty="0">
                <a:solidFill>
                  <a:schemeClr val="tx1"/>
                </a:solidFill>
              </a:rPr>
              <a:t>, ефективність організації виражається високими показниками, включаючи фінансові показники, якість продукції та послуг, високою продуктивністю, стабільним зростанням, високою якістю робочої життя і </a:t>
            </a:r>
            <a:r>
              <a:rPr lang="uk-UA" sz="2200" dirty="0" err="1">
                <a:solidFill>
                  <a:schemeClr val="tx1"/>
                </a:solidFill>
              </a:rPr>
              <a:t>т.д</a:t>
            </a:r>
            <a:r>
              <a:rPr lang="uk-UA" sz="2200" dirty="0">
                <a:solidFill>
                  <a:schemeClr val="tx1"/>
                </a:solidFill>
              </a:rPr>
              <a:t>.</a:t>
            </a:r>
            <a:endParaRPr lang="ru-RU" sz="2200" dirty="0">
              <a:solidFill>
                <a:schemeClr val="tx1"/>
              </a:solidFill>
            </a:endParaRPr>
          </a:p>
          <a:p>
            <a:r>
              <a:rPr lang="uk-UA" sz="2200" dirty="0">
                <a:solidFill>
                  <a:schemeClr val="tx1"/>
                </a:solidFill>
              </a:rPr>
              <a:t>По-третє, функціонування організації відповідає потребам зацікавлених осіб: акціонерів, споживачів, постачальників, представників держави, які забезпечують організацію усіма вхідними даними.</a:t>
            </a:r>
            <a:endParaRPr lang="ru-RU" sz="2200" dirty="0">
              <a:solidFill>
                <a:schemeClr val="tx1"/>
              </a:solidFill>
            </a:endParaRPr>
          </a:p>
          <a:p>
            <a:r>
              <a:rPr lang="uk-UA" sz="2200" dirty="0">
                <a:solidFill>
                  <a:schemeClr val="tx1"/>
                </a:solidFill>
              </a:rPr>
              <a:t>І нарешті, організаційна ефективність - це здатність залучати і мотивувати ефективних працівників, які потім забезпечують високі результати компанії. </a:t>
            </a:r>
            <a:endParaRPr lang="ru-RU" sz="2200" dirty="0">
              <a:solidFill>
                <a:schemeClr val="tx1"/>
              </a:solidFill>
            </a:endParaRPr>
          </a:p>
        </p:txBody>
      </p:sp>
    </p:spTree>
    <p:extLst>
      <p:ext uri="{BB962C8B-B14F-4D97-AF65-F5344CB8AC3E}">
        <p14:creationId xmlns:p14="http://schemas.microsoft.com/office/powerpoint/2010/main" val="21498454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454304"/>
            <a:ext cx="10178322" cy="725198"/>
          </a:xfrm>
          <a:solidFill>
            <a:srgbClr val="FFC000"/>
          </a:solidFill>
        </p:spPr>
        <p:txBody>
          <a:bodyPr>
            <a:normAutofit/>
          </a:bodyPr>
          <a:lstStyle/>
          <a:p>
            <a:r>
              <a:rPr lang="uk-UA" sz="4000" dirty="0" smtClean="0"/>
              <a:t>питання для дискусії </a:t>
            </a:r>
            <a:endParaRPr lang="ru-RU" sz="4000" dirty="0"/>
          </a:p>
        </p:txBody>
      </p:sp>
      <p:sp>
        <p:nvSpPr>
          <p:cNvPr id="3" name="Объект 2"/>
          <p:cNvSpPr>
            <a:spLocks noGrp="1"/>
          </p:cNvSpPr>
          <p:nvPr>
            <p:ph idx="1"/>
          </p:nvPr>
        </p:nvSpPr>
        <p:spPr>
          <a:xfrm>
            <a:off x="1333872" y="1391632"/>
            <a:ext cx="10178322" cy="4856768"/>
          </a:xfrm>
        </p:spPr>
        <p:txBody>
          <a:bodyPr/>
          <a:lstStyle/>
          <a:p>
            <a:r>
              <a:rPr lang="uk-UA" dirty="0" smtClean="0">
                <a:solidFill>
                  <a:schemeClr val="tx1"/>
                </a:solidFill>
              </a:rPr>
              <a:t>Як ви розумієте поняття «парадигма»? Поясніть на прикладах.</a:t>
            </a:r>
          </a:p>
          <a:p>
            <a:r>
              <a:rPr lang="uk-UA" dirty="0" smtClean="0">
                <a:solidFill>
                  <a:schemeClr val="tx1"/>
                </a:solidFill>
              </a:rPr>
              <a:t>В чому полягає сутність системної парадигми.</a:t>
            </a:r>
          </a:p>
          <a:p>
            <a:r>
              <a:rPr lang="uk-UA" dirty="0" smtClean="0">
                <a:solidFill>
                  <a:schemeClr val="tx1"/>
                </a:solidFill>
              </a:rPr>
              <a:t>Що таке система? Чому економічні системи називають «живими»? Наведіть приклади економічних систем.</a:t>
            </a:r>
          </a:p>
          <a:p>
            <a:r>
              <a:rPr lang="uk-UA" dirty="0" smtClean="0">
                <a:solidFill>
                  <a:schemeClr val="tx1"/>
                </a:solidFill>
              </a:rPr>
              <a:t>Як ви розумієте категорію «розвиток»? В чому принципова відмінність між розвитком підприємства та розширенням діяльності підприємства?</a:t>
            </a:r>
          </a:p>
          <a:p>
            <a:r>
              <a:rPr lang="uk-UA" dirty="0" smtClean="0">
                <a:solidFill>
                  <a:schemeClr val="tx1"/>
                </a:solidFill>
              </a:rPr>
              <a:t>В чому полягає сутність концепції сталого розвитку?</a:t>
            </a:r>
          </a:p>
          <a:p>
            <a:r>
              <a:rPr lang="uk-UA" dirty="0" smtClean="0">
                <a:solidFill>
                  <a:schemeClr val="tx1"/>
                </a:solidFill>
              </a:rPr>
              <a:t>Подискутуйте на тему основного змісту організаційного розвитку – як його можна визначити?</a:t>
            </a:r>
          </a:p>
          <a:p>
            <a:r>
              <a:rPr lang="uk-UA" dirty="0" smtClean="0">
                <a:solidFill>
                  <a:schemeClr val="tx1"/>
                </a:solidFill>
              </a:rPr>
              <a:t>Опишіть своїми словами категорію «циклічність»? Чому розвиток є циклічним явищем?</a:t>
            </a:r>
          </a:p>
          <a:p>
            <a:r>
              <a:rPr lang="uk-UA" dirty="0" smtClean="0">
                <a:solidFill>
                  <a:schemeClr val="tx1"/>
                </a:solidFill>
              </a:rPr>
              <a:t>Які підсистеми підприємства зачіпає організаційний розвиток? Що є результатом організаційного розвитку?</a:t>
            </a:r>
          </a:p>
          <a:p>
            <a:pPr marL="0" indent="0">
              <a:buNone/>
            </a:pPr>
            <a:endParaRPr lang="uk-UA" dirty="0" smtClean="0">
              <a:solidFill>
                <a:schemeClr val="tx1"/>
              </a:solidFill>
            </a:endParaRPr>
          </a:p>
          <a:p>
            <a:endParaRPr lang="uk-UA" dirty="0" smtClean="0">
              <a:solidFill>
                <a:schemeClr val="tx1"/>
              </a:solidFill>
            </a:endParaRPr>
          </a:p>
          <a:p>
            <a:endParaRPr lang="ru-RU" dirty="0">
              <a:solidFill>
                <a:schemeClr val="tx1"/>
              </a:solidFill>
            </a:endParaRPr>
          </a:p>
        </p:txBody>
      </p:sp>
    </p:spTree>
    <p:extLst>
      <p:ext uri="{BB962C8B-B14F-4D97-AF65-F5344CB8AC3E}">
        <p14:creationId xmlns:p14="http://schemas.microsoft.com/office/powerpoint/2010/main" val="24967619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725198"/>
          </a:xfrm>
          <a:solidFill>
            <a:srgbClr val="92D050"/>
          </a:solidFill>
        </p:spPr>
        <p:txBody>
          <a:bodyPr>
            <a:normAutofit/>
          </a:bodyPr>
          <a:lstStyle/>
          <a:p>
            <a:r>
              <a:rPr lang="uk-UA" sz="4000" dirty="0" smtClean="0"/>
              <a:t>Інформаційні Джерела до теми 1</a:t>
            </a:r>
            <a:endParaRPr lang="ru-RU" sz="4000" dirty="0"/>
          </a:p>
        </p:txBody>
      </p:sp>
      <p:sp>
        <p:nvSpPr>
          <p:cNvPr id="3" name="Объект 2"/>
          <p:cNvSpPr>
            <a:spLocks noGrp="1"/>
          </p:cNvSpPr>
          <p:nvPr>
            <p:ph idx="1"/>
          </p:nvPr>
        </p:nvSpPr>
        <p:spPr>
          <a:xfrm>
            <a:off x="1251678" y="1288474"/>
            <a:ext cx="10178322" cy="5167744"/>
          </a:xfrm>
        </p:spPr>
        <p:txBody>
          <a:bodyPr>
            <a:normAutofit lnSpcReduction="10000"/>
          </a:bodyPr>
          <a:lstStyle/>
          <a:p>
            <a:pPr marL="457200" indent="-457200">
              <a:buFont typeface="+mj-lt"/>
              <a:buAutoNum type="arabicPeriod"/>
            </a:pPr>
            <a:r>
              <a:rPr lang="uk-UA" sz="1400" dirty="0" err="1">
                <a:solidFill>
                  <a:schemeClr val="tx1"/>
                </a:solidFill>
              </a:rPr>
              <a:t>Философский</a:t>
            </a:r>
            <a:r>
              <a:rPr lang="uk-UA" sz="1400" dirty="0">
                <a:solidFill>
                  <a:schemeClr val="tx1"/>
                </a:solidFill>
              </a:rPr>
              <a:t> </a:t>
            </a:r>
            <a:r>
              <a:rPr lang="uk-UA" sz="1400" dirty="0" err="1">
                <a:solidFill>
                  <a:schemeClr val="tx1"/>
                </a:solidFill>
              </a:rPr>
              <a:t>энциклопедический</a:t>
            </a:r>
            <a:r>
              <a:rPr lang="uk-UA" sz="1400" dirty="0">
                <a:solidFill>
                  <a:schemeClr val="tx1"/>
                </a:solidFill>
              </a:rPr>
              <a:t> </a:t>
            </a:r>
            <a:r>
              <a:rPr lang="uk-UA" sz="1400" dirty="0" err="1">
                <a:solidFill>
                  <a:schemeClr val="tx1"/>
                </a:solidFill>
              </a:rPr>
              <a:t>словарь</a:t>
            </a:r>
            <a:r>
              <a:rPr lang="uk-UA" sz="1400" dirty="0">
                <a:solidFill>
                  <a:schemeClr val="tx1"/>
                </a:solidFill>
              </a:rPr>
              <a:t> / </a:t>
            </a:r>
            <a:r>
              <a:rPr lang="uk-UA" sz="1400" dirty="0" err="1">
                <a:solidFill>
                  <a:schemeClr val="tx1"/>
                </a:solidFill>
              </a:rPr>
              <a:t>Гл</a:t>
            </a:r>
            <a:r>
              <a:rPr lang="uk-UA" sz="1400" dirty="0">
                <a:solidFill>
                  <a:schemeClr val="tx1"/>
                </a:solidFill>
              </a:rPr>
              <a:t>. </a:t>
            </a:r>
            <a:r>
              <a:rPr lang="uk-UA" sz="1400" dirty="0" err="1">
                <a:solidFill>
                  <a:schemeClr val="tx1"/>
                </a:solidFill>
              </a:rPr>
              <a:t>редакция</a:t>
            </a:r>
            <a:r>
              <a:rPr lang="uk-UA" sz="1400" dirty="0">
                <a:solidFill>
                  <a:schemeClr val="tx1"/>
                </a:solidFill>
              </a:rPr>
              <a:t>: Л. Ф. </a:t>
            </a:r>
            <a:r>
              <a:rPr lang="uk-UA" sz="1400" dirty="0" err="1">
                <a:solidFill>
                  <a:schemeClr val="tx1"/>
                </a:solidFill>
              </a:rPr>
              <a:t>Ильичев</a:t>
            </a:r>
            <a:r>
              <a:rPr lang="uk-UA" sz="1400" dirty="0">
                <a:solidFill>
                  <a:schemeClr val="tx1"/>
                </a:solidFill>
              </a:rPr>
              <a:t>, П. Н. </a:t>
            </a:r>
            <a:r>
              <a:rPr lang="uk-UA" sz="1400" dirty="0" err="1">
                <a:solidFill>
                  <a:schemeClr val="tx1"/>
                </a:solidFill>
              </a:rPr>
              <a:t>Федосеев</a:t>
            </a:r>
            <a:r>
              <a:rPr lang="uk-UA" sz="1400" dirty="0">
                <a:solidFill>
                  <a:schemeClr val="tx1"/>
                </a:solidFill>
              </a:rPr>
              <a:t>, С. М. </a:t>
            </a:r>
            <a:r>
              <a:rPr lang="uk-UA" sz="1400" dirty="0" err="1">
                <a:solidFill>
                  <a:schemeClr val="tx1"/>
                </a:solidFill>
              </a:rPr>
              <a:t>Ковалев</a:t>
            </a:r>
            <a:r>
              <a:rPr lang="uk-UA" sz="1400" dirty="0">
                <a:solidFill>
                  <a:schemeClr val="tx1"/>
                </a:solidFill>
              </a:rPr>
              <a:t>, В. Г. </a:t>
            </a:r>
            <a:r>
              <a:rPr lang="uk-UA" sz="1400" dirty="0" err="1">
                <a:solidFill>
                  <a:schemeClr val="tx1"/>
                </a:solidFill>
              </a:rPr>
              <a:t>Панов</a:t>
            </a:r>
            <a:r>
              <a:rPr lang="uk-UA" sz="1400" dirty="0">
                <a:solidFill>
                  <a:schemeClr val="tx1"/>
                </a:solidFill>
              </a:rPr>
              <a:t>. Москва: Сов. </a:t>
            </a:r>
            <a:r>
              <a:rPr lang="uk-UA" sz="1400" dirty="0" err="1">
                <a:solidFill>
                  <a:schemeClr val="tx1"/>
                </a:solidFill>
              </a:rPr>
              <a:t>Энциклопедия</a:t>
            </a:r>
            <a:r>
              <a:rPr lang="uk-UA" sz="1400" dirty="0">
                <a:solidFill>
                  <a:schemeClr val="tx1"/>
                </a:solidFill>
              </a:rPr>
              <a:t>, 1983. 840 с</a:t>
            </a:r>
            <a:r>
              <a:rPr lang="uk-UA" sz="1400" dirty="0" smtClean="0">
                <a:solidFill>
                  <a:schemeClr val="tx1"/>
                </a:solidFill>
              </a:rPr>
              <a:t>.</a:t>
            </a:r>
            <a:endParaRPr lang="ru-RU" sz="1400" dirty="0">
              <a:solidFill>
                <a:schemeClr val="tx1"/>
              </a:solidFill>
            </a:endParaRPr>
          </a:p>
          <a:p>
            <a:pPr marL="457200" indent="-457200">
              <a:buFont typeface="+mj-lt"/>
              <a:buAutoNum type="arabicPeriod"/>
            </a:pPr>
            <a:r>
              <a:rPr lang="ru-RU" sz="1400" dirty="0">
                <a:solidFill>
                  <a:schemeClr val="tx1"/>
                </a:solidFill>
              </a:rPr>
              <a:t>Кун Т.</a:t>
            </a:r>
            <a:r>
              <a:rPr lang="uk-UA" sz="1400" dirty="0">
                <a:solidFill>
                  <a:schemeClr val="tx1"/>
                </a:solidFill>
              </a:rPr>
              <a:t> </a:t>
            </a:r>
            <a:r>
              <a:rPr lang="uk-UA" sz="1400" dirty="0" smtClean="0">
                <a:solidFill>
                  <a:schemeClr val="tx1"/>
                </a:solidFill>
              </a:rPr>
              <a:t> </a:t>
            </a:r>
            <a:r>
              <a:rPr lang="ru-RU" sz="1400" dirty="0" smtClean="0">
                <a:solidFill>
                  <a:schemeClr val="tx1"/>
                </a:solidFill>
              </a:rPr>
              <a:t>Структура </a:t>
            </a:r>
            <a:r>
              <a:rPr lang="ru-RU" sz="1400" dirty="0" err="1" smtClean="0">
                <a:solidFill>
                  <a:schemeClr val="tx1"/>
                </a:solidFill>
              </a:rPr>
              <a:t>науных</a:t>
            </a:r>
            <a:r>
              <a:rPr lang="ru-RU" sz="1400" dirty="0" smtClean="0">
                <a:solidFill>
                  <a:schemeClr val="tx1"/>
                </a:solidFill>
              </a:rPr>
              <a:t> </a:t>
            </a:r>
            <a:r>
              <a:rPr lang="ru-RU" sz="1400" dirty="0" err="1" smtClean="0">
                <a:solidFill>
                  <a:schemeClr val="tx1"/>
                </a:solidFill>
              </a:rPr>
              <a:t>революцых</a:t>
            </a:r>
            <a:r>
              <a:rPr lang="ru-RU" sz="1400" dirty="0" smtClean="0">
                <a:solidFill>
                  <a:schemeClr val="tx1"/>
                </a:solidFill>
              </a:rPr>
              <a:t>. Москва</a:t>
            </a:r>
            <a:r>
              <a:rPr lang="ru-RU" sz="1400" dirty="0">
                <a:solidFill>
                  <a:schemeClr val="tx1"/>
                </a:solidFill>
              </a:rPr>
              <a:t>: </a:t>
            </a:r>
            <a:r>
              <a:rPr lang="ru-RU" sz="1400" dirty="0" smtClean="0">
                <a:solidFill>
                  <a:schemeClr val="tx1"/>
                </a:solidFill>
              </a:rPr>
              <a:t>Прогресс, </a:t>
            </a:r>
            <a:r>
              <a:rPr lang="ru-RU" sz="1400" dirty="0">
                <a:solidFill>
                  <a:schemeClr val="tx1"/>
                </a:solidFill>
              </a:rPr>
              <a:t>1977</a:t>
            </a:r>
            <a:r>
              <a:rPr lang="ru-RU" sz="1400" dirty="0" smtClean="0">
                <a:solidFill>
                  <a:schemeClr val="tx1"/>
                </a:solidFill>
              </a:rPr>
              <a:t>.</a:t>
            </a:r>
          </a:p>
          <a:p>
            <a:pPr marL="457200" indent="-457200">
              <a:buFont typeface="+mj-lt"/>
              <a:buAutoNum type="arabicPeriod"/>
            </a:pPr>
            <a:r>
              <a:rPr lang="uk-UA" sz="1400" dirty="0" err="1">
                <a:solidFill>
                  <a:schemeClr val="tx1"/>
                </a:solidFill>
              </a:rPr>
              <a:t>Клейнер</a:t>
            </a:r>
            <a:r>
              <a:rPr lang="uk-UA" sz="1400" dirty="0">
                <a:solidFill>
                  <a:schemeClr val="tx1"/>
                </a:solidFill>
              </a:rPr>
              <a:t> Г. Б. </a:t>
            </a:r>
            <a:r>
              <a:rPr lang="uk-UA" sz="1400" dirty="0" err="1">
                <a:solidFill>
                  <a:schemeClr val="tx1"/>
                </a:solidFill>
              </a:rPr>
              <a:t>Системная</a:t>
            </a:r>
            <a:r>
              <a:rPr lang="uk-UA" sz="1400" dirty="0">
                <a:solidFill>
                  <a:schemeClr val="tx1"/>
                </a:solidFill>
              </a:rPr>
              <a:t> </a:t>
            </a:r>
            <a:r>
              <a:rPr lang="uk-UA" sz="1400" dirty="0" err="1">
                <a:solidFill>
                  <a:schemeClr val="tx1"/>
                </a:solidFill>
              </a:rPr>
              <a:t>экономика</a:t>
            </a:r>
            <a:r>
              <a:rPr lang="uk-UA" sz="1400" dirty="0">
                <a:solidFill>
                  <a:schemeClr val="tx1"/>
                </a:solidFill>
              </a:rPr>
              <a:t> – </a:t>
            </a:r>
            <a:r>
              <a:rPr lang="uk-UA" sz="1400" dirty="0" err="1">
                <a:solidFill>
                  <a:schemeClr val="tx1"/>
                </a:solidFill>
              </a:rPr>
              <a:t>новое</a:t>
            </a:r>
            <a:r>
              <a:rPr lang="uk-UA" sz="1400" dirty="0">
                <a:solidFill>
                  <a:schemeClr val="tx1"/>
                </a:solidFill>
              </a:rPr>
              <a:t> </a:t>
            </a:r>
            <a:r>
              <a:rPr lang="uk-UA" sz="1400" dirty="0" err="1">
                <a:solidFill>
                  <a:schemeClr val="tx1"/>
                </a:solidFill>
              </a:rPr>
              <a:t>направление</a:t>
            </a:r>
            <a:r>
              <a:rPr lang="uk-UA" sz="1400" dirty="0">
                <a:solidFill>
                  <a:schemeClr val="tx1"/>
                </a:solidFill>
              </a:rPr>
              <a:t> в </a:t>
            </a:r>
            <a:r>
              <a:rPr lang="uk-UA" sz="1400" dirty="0" err="1">
                <a:solidFill>
                  <a:schemeClr val="tx1"/>
                </a:solidFill>
              </a:rPr>
              <a:t>экономической</a:t>
            </a:r>
            <a:r>
              <a:rPr lang="uk-UA" sz="1400" dirty="0">
                <a:solidFill>
                  <a:schemeClr val="tx1"/>
                </a:solidFill>
              </a:rPr>
              <a:t> </a:t>
            </a:r>
            <a:r>
              <a:rPr lang="uk-UA" sz="1400" dirty="0" err="1">
                <a:solidFill>
                  <a:schemeClr val="tx1"/>
                </a:solidFill>
              </a:rPr>
              <a:t>теории</a:t>
            </a:r>
            <a:r>
              <a:rPr lang="uk-UA" sz="1400" dirty="0">
                <a:solidFill>
                  <a:schemeClr val="tx1"/>
                </a:solidFill>
              </a:rPr>
              <a:t>. Казань: КФУ. 2012. </a:t>
            </a:r>
            <a:r>
              <a:rPr lang="en-US" sz="1400" dirty="0">
                <a:solidFill>
                  <a:schemeClr val="tx1"/>
                </a:solidFill>
              </a:rPr>
              <a:t>URL</a:t>
            </a:r>
            <a:r>
              <a:rPr lang="uk-UA" sz="1400" dirty="0">
                <a:solidFill>
                  <a:schemeClr val="tx1"/>
                </a:solidFill>
              </a:rPr>
              <a:t>: </a:t>
            </a:r>
            <a:r>
              <a:rPr lang="uk-UA" sz="1400" u="sng" dirty="0" smtClean="0">
                <a:solidFill>
                  <a:schemeClr val="tx1"/>
                </a:solidFill>
                <a:hlinkClick r:id="rId2"/>
              </a:rPr>
              <a:t>www.kpfu.ru/docs/F722052917/KazanKFU.ppt</a:t>
            </a:r>
            <a:endParaRPr lang="uk-UA" sz="1400" u="sng" dirty="0" smtClean="0">
              <a:solidFill>
                <a:schemeClr val="tx1"/>
              </a:solidFill>
            </a:endParaRPr>
          </a:p>
          <a:p>
            <a:pPr marL="457200" indent="-457200">
              <a:buFont typeface="+mj-lt"/>
              <a:buAutoNum type="arabicPeriod"/>
            </a:pPr>
            <a:r>
              <a:rPr lang="uk-UA" sz="1400" dirty="0" err="1">
                <a:solidFill>
                  <a:schemeClr val="tx1"/>
                </a:solidFill>
              </a:rPr>
              <a:t>Клейнер</a:t>
            </a:r>
            <a:r>
              <a:rPr lang="uk-UA" sz="1400" dirty="0">
                <a:solidFill>
                  <a:schemeClr val="tx1"/>
                </a:solidFill>
              </a:rPr>
              <a:t> Г.</a:t>
            </a:r>
            <a:r>
              <a:rPr lang="en-US" sz="1400" dirty="0">
                <a:solidFill>
                  <a:schemeClr val="tx1"/>
                </a:solidFill>
              </a:rPr>
              <a:t> </a:t>
            </a:r>
            <a:r>
              <a:rPr lang="uk-UA" sz="1400" dirty="0">
                <a:solidFill>
                  <a:schemeClr val="tx1"/>
                </a:solidFill>
              </a:rPr>
              <a:t>Б. </a:t>
            </a:r>
            <a:r>
              <a:rPr lang="uk-UA" sz="1400" dirty="0" err="1">
                <a:solidFill>
                  <a:schemeClr val="tx1"/>
                </a:solidFill>
              </a:rPr>
              <a:t>Системная</a:t>
            </a:r>
            <a:r>
              <a:rPr lang="uk-UA" sz="1400" dirty="0">
                <a:solidFill>
                  <a:schemeClr val="tx1"/>
                </a:solidFill>
              </a:rPr>
              <a:t> парадигма и </a:t>
            </a:r>
            <a:r>
              <a:rPr lang="uk-UA" sz="1400" dirty="0" err="1">
                <a:solidFill>
                  <a:schemeClr val="tx1"/>
                </a:solidFill>
              </a:rPr>
              <a:t>системный</a:t>
            </a:r>
            <a:r>
              <a:rPr lang="uk-UA" sz="1400" dirty="0">
                <a:solidFill>
                  <a:schemeClr val="tx1"/>
                </a:solidFill>
              </a:rPr>
              <a:t> менеджмент. </a:t>
            </a:r>
            <a:r>
              <a:rPr lang="uk-UA" sz="1400" i="1" dirty="0" err="1">
                <a:solidFill>
                  <a:schemeClr val="tx1"/>
                </a:solidFill>
              </a:rPr>
              <a:t>Российский</a:t>
            </a:r>
            <a:r>
              <a:rPr lang="uk-UA" sz="1400" i="1" dirty="0">
                <a:solidFill>
                  <a:schemeClr val="tx1"/>
                </a:solidFill>
              </a:rPr>
              <a:t> журнал </a:t>
            </a:r>
            <a:r>
              <a:rPr lang="uk-UA" sz="1400" i="1" dirty="0" err="1">
                <a:solidFill>
                  <a:schemeClr val="tx1"/>
                </a:solidFill>
              </a:rPr>
              <a:t>менеджмента</a:t>
            </a:r>
            <a:r>
              <a:rPr lang="uk-UA" sz="1400" dirty="0">
                <a:solidFill>
                  <a:schemeClr val="tx1"/>
                </a:solidFill>
              </a:rPr>
              <a:t>. 2008. № 3. С. 27–50</a:t>
            </a:r>
            <a:r>
              <a:rPr lang="uk-UA" sz="1400" dirty="0" smtClean="0">
                <a:solidFill>
                  <a:schemeClr val="tx1"/>
                </a:solidFill>
              </a:rPr>
              <a:t>.</a:t>
            </a:r>
          </a:p>
          <a:p>
            <a:pPr marL="457200" indent="-457200">
              <a:buFont typeface="+mj-lt"/>
              <a:buAutoNum type="arabicPeriod"/>
            </a:pPr>
            <a:r>
              <a:rPr lang="uk-UA" sz="1400" dirty="0" err="1">
                <a:solidFill>
                  <a:schemeClr val="tx1"/>
                </a:solidFill>
              </a:rPr>
              <a:t>Принципы</a:t>
            </a:r>
            <a:r>
              <a:rPr lang="uk-UA" sz="1400" dirty="0">
                <a:solidFill>
                  <a:schemeClr val="tx1"/>
                </a:solidFill>
              </a:rPr>
              <a:t> </a:t>
            </a:r>
            <a:r>
              <a:rPr lang="uk-UA" sz="1400" dirty="0" err="1">
                <a:solidFill>
                  <a:schemeClr val="tx1"/>
                </a:solidFill>
              </a:rPr>
              <a:t>устойчивого</a:t>
            </a:r>
            <a:r>
              <a:rPr lang="uk-UA" sz="1400" dirty="0">
                <a:solidFill>
                  <a:schemeClr val="tx1"/>
                </a:solidFill>
              </a:rPr>
              <a:t> </a:t>
            </a:r>
            <a:r>
              <a:rPr lang="uk-UA" sz="1400" dirty="0" err="1">
                <a:solidFill>
                  <a:schemeClr val="tx1"/>
                </a:solidFill>
              </a:rPr>
              <a:t>развития</a:t>
            </a:r>
            <a:r>
              <a:rPr lang="uk-UA" sz="1400" dirty="0">
                <a:solidFill>
                  <a:schemeClr val="tx1"/>
                </a:solidFill>
              </a:rPr>
              <a:t>. </a:t>
            </a:r>
            <a:r>
              <a:rPr lang="en-US" sz="1400" dirty="0">
                <a:solidFill>
                  <a:schemeClr val="tx1"/>
                </a:solidFill>
              </a:rPr>
              <a:t>URL</a:t>
            </a:r>
            <a:r>
              <a:rPr lang="uk-UA" sz="1400" dirty="0">
                <a:solidFill>
                  <a:schemeClr val="tx1"/>
                </a:solidFill>
              </a:rPr>
              <a:t>: </a:t>
            </a:r>
            <a:r>
              <a:rPr lang="uk-UA" sz="1400" u="sng" dirty="0" smtClean="0">
                <a:solidFill>
                  <a:schemeClr val="tx1"/>
                </a:solidFill>
                <a:hlinkClick r:id="rId3"/>
              </a:rPr>
              <a:t>www.cosd.ru</a:t>
            </a:r>
            <a:endParaRPr lang="uk-UA" sz="1400" u="sng" dirty="0" smtClean="0">
              <a:solidFill>
                <a:schemeClr val="tx1"/>
              </a:solidFill>
            </a:endParaRPr>
          </a:p>
          <a:p>
            <a:pPr marL="457200" indent="-457200">
              <a:buFont typeface="+mj-lt"/>
              <a:buAutoNum type="arabicPeriod"/>
            </a:pPr>
            <a:r>
              <a:rPr lang="uk-UA" sz="1400" dirty="0" err="1">
                <a:solidFill>
                  <a:schemeClr val="tx1"/>
                </a:solidFill>
              </a:rPr>
              <a:t>Gavrish</a:t>
            </a:r>
            <a:r>
              <a:rPr lang="uk-UA" sz="1400" dirty="0">
                <a:solidFill>
                  <a:schemeClr val="tx1"/>
                </a:solidFill>
              </a:rPr>
              <a:t> О. А., </a:t>
            </a:r>
            <a:r>
              <a:rPr lang="uk-UA" sz="1400" dirty="0" err="1">
                <a:solidFill>
                  <a:schemeClr val="tx1"/>
                </a:solidFill>
              </a:rPr>
              <a:t>Dunska</a:t>
            </a:r>
            <a:r>
              <a:rPr lang="uk-UA" sz="1400" dirty="0">
                <a:solidFill>
                  <a:schemeClr val="tx1"/>
                </a:solidFill>
              </a:rPr>
              <a:t> A. R. </a:t>
            </a:r>
            <a:r>
              <a:rPr lang="uk-UA" sz="1400" dirty="0" err="1">
                <a:solidFill>
                  <a:schemeClr val="tx1"/>
                </a:solidFill>
              </a:rPr>
              <a:t>Mechanism</a:t>
            </a:r>
            <a:r>
              <a:rPr lang="uk-UA" sz="1400" dirty="0">
                <a:solidFill>
                  <a:schemeClr val="tx1"/>
                </a:solidFill>
              </a:rPr>
              <a:t> </a:t>
            </a:r>
            <a:r>
              <a:rPr lang="uk-UA" sz="1400" dirty="0" err="1">
                <a:solidFill>
                  <a:schemeClr val="tx1"/>
                </a:solidFill>
              </a:rPr>
              <a:t>of</a:t>
            </a:r>
            <a:r>
              <a:rPr lang="uk-UA" sz="1400" dirty="0">
                <a:solidFill>
                  <a:schemeClr val="tx1"/>
                </a:solidFill>
              </a:rPr>
              <a:t> </a:t>
            </a:r>
            <a:r>
              <a:rPr lang="uk-UA" sz="1400" dirty="0" err="1">
                <a:solidFill>
                  <a:schemeClr val="tx1"/>
                </a:solidFill>
              </a:rPr>
              <a:t>interaction</a:t>
            </a:r>
            <a:r>
              <a:rPr lang="uk-UA" sz="1400" dirty="0">
                <a:solidFill>
                  <a:schemeClr val="tx1"/>
                </a:solidFill>
              </a:rPr>
              <a:t> </a:t>
            </a:r>
            <a:r>
              <a:rPr lang="uk-UA" sz="1400" dirty="0" err="1">
                <a:solidFill>
                  <a:schemeClr val="tx1"/>
                </a:solidFill>
              </a:rPr>
              <a:t>of</a:t>
            </a:r>
            <a:r>
              <a:rPr lang="uk-UA" sz="1400" dirty="0">
                <a:solidFill>
                  <a:schemeClr val="tx1"/>
                </a:solidFill>
              </a:rPr>
              <a:t> </a:t>
            </a:r>
            <a:r>
              <a:rPr lang="uk-UA" sz="1400" dirty="0" err="1">
                <a:solidFill>
                  <a:schemeClr val="tx1"/>
                </a:solidFill>
              </a:rPr>
              <a:t>cyclic</a:t>
            </a:r>
            <a:r>
              <a:rPr lang="uk-UA" sz="1400" dirty="0">
                <a:solidFill>
                  <a:schemeClr val="tx1"/>
                </a:solidFill>
              </a:rPr>
              <a:t> </a:t>
            </a:r>
            <a:r>
              <a:rPr lang="uk-UA" sz="1400" dirty="0" err="1">
                <a:solidFill>
                  <a:schemeClr val="tx1"/>
                </a:solidFill>
              </a:rPr>
              <a:t>and</a:t>
            </a:r>
            <a:r>
              <a:rPr lang="uk-UA" sz="1400" dirty="0">
                <a:solidFill>
                  <a:schemeClr val="tx1"/>
                </a:solidFill>
              </a:rPr>
              <a:t> </a:t>
            </a:r>
            <a:r>
              <a:rPr lang="uk-UA" sz="1400" dirty="0" err="1">
                <a:solidFill>
                  <a:schemeClr val="tx1"/>
                </a:solidFill>
              </a:rPr>
              <a:t>sustainable</a:t>
            </a:r>
            <a:r>
              <a:rPr lang="uk-UA" sz="1400" dirty="0">
                <a:solidFill>
                  <a:schemeClr val="tx1"/>
                </a:solidFill>
              </a:rPr>
              <a:t> </a:t>
            </a:r>
            <a:r>
              <a:rPr lang="uk-UA" sz="1400" dirty="0" err="1">
                <a:solidFill>
                  <a:schemeClr val="tx1"/>
                </a:solidFill>
              </a:rPr>
              <a:t>development</a:t>
            </a:r>
            <a:r>
              <a:rPr lang="uk-UA" sz="1400" dirty="0">
                <a:solidFill>
                  <a:schemeClr val="tx1"/>
                </a:solidFill>
              </a:rPr>
              <a:t> </a:t>
            </a:r>
            <a:r>
              <a:rPr lang="uk-UA" sz="1400" dirty="0" err="1">
                <a:solidFill>
                  <a:schemeClr val="tx1"/>
                </a:solidFill>
              </a:rPr>
              <a:t>of</a:t>
            </a:r>
            <a:r>
              <a:rPr lang="uk-UA" sz="1400" dirty="0">
                <a:solidFill>
                  <a:schemeClr val="tx1"/>
                </a:solidFill>
              </a:rPr>
              <a:t> </a:t>
            </a:r>
            <a:r>
              <a:rPr lang="uk-UA" sz="1400" dirty="0" err="1">
                <a:solidFill>
                  <a:schemeClr val="tx1"/>
                </a:solidFill>
              </a:rPr>
              <a:t>industrial</a:t>
            </a:r>
            <a:r>
              <a:rPr lang="uk-UA" sz="1400" dirty="0">
                <a:solidFill>
                  <a:schemeClr val="tx1"/>
                </a:solidFill>
              </a:rPr>
              <a:t> </a:t>
            </a:r>
            <a:r>
              <a:rPr lang="uk-UA" sz="1400" dirty="0" err="1">
                <a:solidFill>
                  <a:schemeClr val="tx1"/>
                </a:solidFill>
              </a:rPr>
              <a:t>enterprises</a:t>
            </a:r>
            <a:r>
              <a:rPr lang="uk-UA" sz="1400" dirty="0">
                <a:solidFill>
                  <a:schemeClr val="tx1"/>
                </a:solidFill>
              </a:rPr>
              <a:t>. </a:t>
            </a:r>
            <a:r>
              <a:rPr lang="uk-UA" sz="1400" i="1" dirty="0">
                <a:solidFill>
                  <a:schemeClr val="tx1"/>
                </a:solidFill>
              </a:rPr>
              <a:t>S</a:t>
            </a:r>
            <a:r>
              <a:rPr lang="en-US" sz="1400" i="1" dirty="0" err="1">
                <a:solidFill>
                  <a:schemeClr val="tx1"/>
                </a:solidFill>
              </a:rPr>
              <a:t>ustainable</a:t>
            </a:r>
            <a:r>
              <a:rPr lang="en-US" sz="1400" i="1" dirty="0">
                <a:solidFill>
                  <a:schemeClr val="tx1"/>
                </a:solidFill>
              </a:rPr>
              <a:t> Development</a:t>
            </a:r>
            <a:r>
              <a:rPr lang="uk-UA" sz="1400" dirty="0">
                <a:solidFill>
                  <a:schemeClr val="tx1"/>
                </a:solidFill>
              </a:rPr>
              <a:t>. Варна, 2013. №</a:t>
            </a:r>
            <a:r>
              <a:rPr lang="en-US" sz="1400" dirty="0">
                <a:solidFill>
                  <a:schemeClr val="tx1"/>
                </a:solidFill>
              </a:rPr>
              <a:t> </a:t>
            </a:r>
            <a:r>
              <a:rPr lang="uk-UA" sz="1400" dirty="0">
                <a:solidFill>
                  <a:schemeClr val="tx1"/>
                </a:solidFill>
              </a:rPr>
              <a:t>8. С. 14–18</a:t>
            </a:r>
            <a:r>
              <a:rPr lang="uk-UA" sz="1400" dirty="0" smtClean="0">
                <a:solidFill>
                  <a:schemeClr val="tx1"/>
                </a:solidFill>
              </a:rPr>
              <a:t>.</a:t>
            </a:r>
          </a:p>
          <a:p>
            <a:pPr marL="457200" indent="-457200">
              <a:buFont typeface="+mj-lt"/>
              <a:buAutoNum type="arabicPeriod"/>
            </a:pPr>
            <a:r>
              <a:rPr lang="uk-UA" sz="1400" dirty="0" err="1">
                <a:solidFill>
                  <a:schemeClr val="tx1"/>
                </a:solidFill>
              </a:rPr>
              <a:t>Дунська</a:t>
            </a:r>
            <a:r>
              <a:rPr lang="uk-UA" sz="1400" dirty="0">
                <a:solidFill>
                  <a:schemeClr val="tx1"/>
                </a:solidFill>
              </a:rPr>
              <a:t> А. Р., Письмена У. Є. Формування інноваційного механізму підприємства на засадах сталого розвитку. </a:t>
            </a:r>
            <a:r>
              <a:rPr lang="uk-UA" sz="1400" i="1" dirty="0">
                <a:solidFill>
                  <a:schemeClr val="tx1"/>
                </a:solidFill>
              </a:rPr>
              <a:t>Ефективна економіка</a:t>
            </a:r>
            <a:r>
              <a:rPr lang="uk-UA" sz="1400" dirty="0">
                <a:solidFill>
                  <a:schemeClr val="tx1"/>
                </a:solidFill>
              </a:rPr>
              <a:t>. 2020. № 12. – URL: http://www.economy.nayka.com.ua/?op=1&amp;z=8443 </a:t>
            </a:r>
            <a:endParaRPr lang="uk-UA" sz="1400" dirty="0" smtClean="0">
              <a:solidFill>
                <a:schemeClr val="tx1"/>
              </a:solidFill>
            </a:endParaRPr>
          </a:p>
          <a:p>
            <a:pPr marL="457200" indent="-457200">
              <a:buFont typeface="+mj-lt"/>
              <a:buAutoNum type="arabicPeriod"/>
            </a:pPr>
            <a:r>
              <a:rPr lang="uk-UA" sz="1400" dirty="0">
                <a:solidFill>
                  <a:schemeClr val="tx1"/>
                </a:solidFill>
              </a:rPr>
              <a:t>Близнюк Т. П. Вплив циклічності розвитку економіки на інноваційну діяльність підприємства: монографія. Харків: ФОП Александрова К. М., 2008. 352 </a:t>
            </a:r>
            <a:r>
              <a:rPr lang="uk-UA" sz="1400" dirty="0" smtClean="0">
                <a:solidFill>
                  <a:schemeClr val="tx1"/>
                </a:solidFill>
              </a:rPr>
              <a:t>с.</a:t>
            </a:r>
          </a:p>
          <a:p>
            <a:pPr marL="457200" indent="-457200">
              <a:buFont typeface="+mj-lt"/>
              <a:buAutoNum type="arabicPeriod"/>
            </a:pPr>
            <a:r>
              <a:rPr lang="ru-RU" sz="1400" dirty="0" err="1" smtClean="0">
                <a:solidFill>
                  <a:schemeClr val="tx1"/>
                </a:solidFill>
              </a:rPr>
              <a:t>Малюта</a:t>
            </a:r>
            <a:r>
              <a:rPr lang="ru-RU" sz="1400" dirty="0" smtClean="0">
                <a:solidFill>
                  <a:schemeClr val="tx1"/>
                </a:solidFill>
              </a:rPr>
              <a:t> </a:t>
            </a:r>
            <a:r>
              <a:rPr lang="ru-RU" sz="1400" dirty="0">
                <a:solidFill>
                  <a:schemeClr val="tx1"/>
                </a:solidFill>
              </a:rPr>
              <a:t>Л.Я. </a:t>
            </a:r>
            <a:r>
              <a:rPr lang="ru-RU" sz="1400" dirty="0" err="1">
                <a:solidFill>
                  <a:schemeClr val="tx1"/>
                </a:solidFill>
              </a:rPr>
              <a:t>Стратегічне</a:t>
            </a:r>
            <a:r>
              <a:rPr lang="ru-RU" sz="1400" dirty="0">
                <a:solidFill>
                  <a:schemeClr val="tx1"/>
                </a:solidFill>
              </a:rPr>
              <a:t> </a:t>
            </a:r>
            <a:r>
              <a:rPr lang="ru-RU" sz="1400" dirty="0" err="1">
                <a:solidFill>
                  <a:schemeClr val="tx1"/>
                </a:solidFill>
              </a:rPr>
              <a:t>управління</a:t>
            </a:r>
            <a:r>
              <a:rPr lang="ru-RU" sz="1400" dirty="0">
                <a:solidFill>
                  <a:schemeClr val="tx1"/>
                </a:solidFill>
              </a:rPr>
              <a:t> </a:t>
            </a:r>
            <a:r>
              <a:rPr lang="ru-RU" sz="1400" dirty="0" err="1">
                <a:solidFill>
                  <a:schemeClr val="tx1"/>
                </a:solidFill>
              </a:rPr>
              <a:t>інноваційним</a:t>
            </a:r>
            <a:r>
              <a:rPr lang="ru-RU" sz="1400" dirty="0">
                <a:solidFill>
                  <a:schemeClr val="tx1"/>
                </a:solidFill>
              </a:rPr>
              <a:t> </a:t>
            </a:r>
            <a:r>
              <a:rPr lang="ru-RU" sz="1400" dirty="0" err="1" smtClean="0">
                <a:solidFill>
                  <a:schemeClr val="tx1"/>
                </a:solidFill>
              </a:rPr>
              <a:t>розвитком</a:t>
            </a:r>
            <a:r>
              <a:rPr lang="ru-RU" sz="1400" dirty="0" smtClean="0">
                <a:solidFill>
                  <a:schemeClr val="tx1"/>
                </a:solidFill>
              </a:rPr>
              <a:t> </a:t>
            </a:r>
            <a:r>
              <a:rPr lang="ru-RU" sz="1400" dirty="0" err="1" smtClean="0">
                <a:solidFill>
                  <a:schemeClr val="tx1"/>
                </a:solidFill>
              </a:rPr>
              <a:t>підприємства</a:t>
            </a:r>
            <a:r>
              <a:rPr lang="ru-RU" sz="1400" dirty="0" smtClean="0">
                <a:solidFill>
                  <a:schemeClr val="tx1"/>
                </a:solidFill>
              </a:rPr>
              <a:t> </a:t>
            </a:r>
            <a:r>
              <a:rPr lang="ru-RU" sz="1400" dirty="0">
                <a:solidFill>
                  <a:schemeClr val="tx1"/>
                </a:solidFill>
              </a:rPr>
              <a:t>: </a:t>
            </a:r>
            <a:r>
              <a:rPr lang="ru-RU" sz="1400" dirty="0" err="1">
                <a:solidFill>
                  <a:schemeClr val="tx1"/>
                </a:solidFill>
              </a:rPr>
              <a:t>навчальний</a:t>
            </a:r>
            <a:r>
              <a:rPr lang="ru-RU" sz="1400" dirty="0">
                <a:solidFill>
                  <a:schemeClr val="tx1"/>
                </a:solidFill>
              </a:rPr>
              <a:t> </a:t>
            </a:r>
            <a:r>
              <a:rPr lang="ru-RU" sz="1400" dirty="0" err="1">
                <a:solidFill>
                  <a:schemeClr val="tx1"/>
                </a:solidFill>
              </a:rPr>
              <a:t>посібник</a:t>
            </a:r>
            <a:r>
              <a:rPr lang="ru-RU" sz="1400" dirty="0">
                <a:solidFill>
                  <a:schemeClr val="tx1"/>
                </a:solidFill>
              </a:rPr>
              <a:t> </a:t>
            </a:r>
            <a:r>
              <a:rPr lang="ru-RU" sz="1400" dirty="0" smtClean="0">
                <a:solidFill>
                  <a:schemeClr val="tx1"/>
                </a:solidFill>
              </a:rPr>
              <a:t>. </a:t>
            </a:r>
            <a:r>
              <a:rPr lang="ru-RU" sz="1400" dirty="0" err="1" smtClean="0">
                <a:solidFill>
                  <a:schemeClr val="tx1"/>
                </a:solidFill>
              </a:rPr>
              <a:t>Тернопіль</a:t>
            </a:r>
            <a:r>
              <a:rPr lang="ru-RU" sz="1400" dirty="0">
                <a:solidFill>
                  <a:schemeClr val="tx1"/>
                </a:solidFill>
              </a:rPr>
              <a:t>: </a:t>
            </a:r>
            <a:r>
              <a:rPr lang="ru-RU" sz="1400" dirty="0" smtClean="0">
                <a:solidFill>
                  <a:schemeClr val="tx1"/>
                </a:solidFill>
              </a:rPr>
              <a:t>ФОП </a:t>
            </a:r>
            <a:r>
              <a:rPr lang="ru-RU" sz="1400" dirty="0" err="1" smtClean="0">
                <a:solidFill>
                  <a:schemeClr val="tx1"/>
                </a:solidFill>
              </a:rPr>
              <a:t>Паляниця</a:t>
            </a:r>
            <a:r>
              <a:rPr lang="ru-RU" sz="1400" dirty="0" smtClean="0">
                <a:solidFill>
                  <a:schemeClr val="tx1"/>
                </a:solidFill>
              </a:rPr>
              <a:t> </a:t>
            </a:r>
            <a:r>
              <a:rPr lang="ru-RU" sz="1400" dirty="0">
                <a:solidFill>
                  <a:schemeClr val="tx1"/>
                </a:solidFill>
              </a:rPr>
              <a:t>В.А., 2016</a:t>
            </a:r>
            <a:r>
              <a:rPr lang="ru-RU" sz="1400" dirty="0" smtClean="0">
                <a:solidFill>
                  <a:schemeClr val="tx1"/>
                </a:solidFill>
              </a:rPr>
              <a:t>. </a:t>
            </a:r>
            <a:r>
              <a:rPr lang="ru-RU" sz="1400" dirty="0">
                <a:solidFill>
                  <a:schemeClr val="tx1"/>
                </a:solidFill>
              </a:rPr>
              <a:t>232 </a:t>
            </a:r>
            <a:r>
              <a:rPr lang="ru-RU" sz="1400" dirty="0" smtClean="0">
                <a:solidFill>
                  <a:schemeClr val="tx1"/>
                </a:solidFill>
              </a:rPr>
              <a:t>с.</a:t>
            </a:r>
            <a:endParaRPr lang="uk-UA" sz="1400" dirty="0">
              <a:solidFill>
                <a:schemeClr val="tx1"/>
              </a:solidFill>
            </a:endParaRPr>
          </a:p>
          <a:p>
            <a:pPr marL="457200" indent="-457200">
              <a:buFont typeface="+mj-lt"/>
              <a:buAutoNum type="arabicPeriod"/>
            </a:pPr>
            <a:r>
              <a:rPr lang="ru-RU" sz="1400" dirty="0" smtClean="0">
                <a:solidFill>
                  <a:schemeClr val="tx1"/>
                </a:solidFill>
              </a:rPr>
              <a:t>Введение </a:t>
            </a:r>
            <a:r>
              <a:rPr lang="ru-RU" sz="1400" dirty="0">
                <a:solidFill>
                  <a:schemeClr val="tx1"/>
                </a:solidFill>
              </a:rPr>
              <a:t>в теорию организационных систем: Учеб. пособие </a:t>
            </a:r>
            <a:r>
              <a:rPr lang="ru-RU" sz="1400" dirty="0" smtClean="0">
                <a:solidFill>
                  <a:schemeClr val="tx1"/>
                </a:solidFill>
              </a:rPr>
              <a:t>/ Н.Д </a:t>
            </a:r>
            <a:r>
              <a:rPr lang="ru-RU" sz="1400" dirty="0">
                <a:solidFill>
                  <a:schemeClr val="tx1"/>
                </a:solidFill>
              </a:rPr>
              <a:t>.Дроздов; </a:t>
            </a:r>
            <a:r>
              <a:rPr lang="ru-RU" sz="1400" dirty="0" err="1">
                <a:solidFill>
                  <a:schemeClr val="tx1"/>
                </a:solidFill>
              </a:rPr>
              <a:t>Твер</a:t>
            </a:r>
            <a:r>
              <a:rPr lang="ru-RU" sz="1400" dirty="0">
                <a:solidFill>
                  <a:schemeClr val="tx1"/>
                </a:solidFill>
              </a:rPr>
              <a:t>. гос. ун-т. Тверь, 2001. 172 с</a:t>
            </a:r>
            <a:r>
              <a:rPr lang="ru-RU" sz="1400" dirty="0" smtClean="0">
                <a:solidFill>
                  <a:schemeClr val="tx1"/>
                </a:solidFill>
              </a:rPr>
              <a:t>.</a:t>
            </a:r>
          </a:p>
          <a:p>
            <a:pPr marL="457200" lvl="0" indent="-457200">
              <a:buFont typeface="+mj-lt"/>
              <a:buAutoNum type="arabicPeriod"/>
            </a:pPr>
            <a:r>
              <a:rPr lang="ru-RU" sz="1400" dirty="0" err="1" smtClean="0">
                <a:solidFill>
                  <a:schemeClr val="tx1"/>
                </a:solidFill>
              </a:rPr>
              <a:t>Понуждаев</a:t>
            </a:r>
            <a:r>
              <a:rPr lang="ru-RU" sz="1400" dirty="0" smtClean="0">
                <a:solidFill>
                  <a:schemeClr val="tx1"/>
                </a:solidFill>
              </a:rPr>
              <a:t> Э.А., </a:t>
            </a:r>
            <a:r>
              <a:rPr lang="ru-RU" sz="1400" dirty="0" err="1" smtClean="0">
                <a:solidFill>
                  <a:schemeClr val="tx1"/>
                </a:solidFill>
              </a:rPr>
              <a:t>Понуждаева</a:t>
            </a:r>
            <a:r>
              <a:rPr lang="ru-RU" sz="1400" dirty="0" smtClean="0">
                <a:solidFill>
                  <a:schemeClr val="tx1"/>
                </a:solidFill>
              </a:rPr>
              <a:t> М.Э. Теория менеджмента: история управленческой мысли, теория организации, организационное поведение : учебное пособие. Москва: </a:t>
            </a:r>
            <a:r>
              <a:rPr lang="uk-UA" sz="1400" dirty="0" err="1">
                <a:solidFill>
                  <a:schemeClr val="tx1"/>
                </a:solidFill>
              </a:rPr>
              <a:t>Директ-Медиа</a:t>
            </a:r>
            <a:r>
              <a:rPr lang="uk-UA" sz="1400" dirty="0">
                <a:solidFill>
                  <a:schemeClr val="tx1"/>
                </a:solidFill>
              </a:rPr>
              <a:t>, 2015. </a:t>
            </a:r>
            <a:r>
              <a:rPr lang="uk-UA" sz="1400" dirty="0" smtClean="0">
                <a:solidFill>
                  <a:schemeClr val="tx1"/>
                </a:solidFill>
              </a:rPr>
              <a:t>661 </a:t>
            </a:r>
            <a:r>
              <a:rPr lang="uk-UA" sz="1400" dirty="0">
                <a:solidFill>
                  <a:schemeClr val="tx1"/>
                </a:solidFill>
              </a:rPr>
              <a:t>с</a:t>
            </a:r>
            <a:r>
              <a:rPr lang="uk-UA" sz="1400" dirty="0" smtClean="0">
                <a:solidFill>
                  <a:schemeClr val="tx1"/>
                </a:solidFill>
              </a:rPr>
              <a:t>.</a:t>
            </a:r>
          </a:p>
        </p:txBody>
      </p:sp>
    </p:spTree>
    <p:extLst>
      <p:ext uri="{BB962C8B-B14F-4D97-AF65-F5344CB8AC3E}">
        <p14:creationId xmlns:p14="http://schemas.microsoft.com/office/powerpoint/2010/main" val="27433433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52765" y="2498501"/>
            <a:ext cx="10318418" cy="2852701"/>
          </a:xfrm>
        </p:spPr>
        <p:txBody>
          <a:bodyPr/>
          <a:lstStyle/>
          <a:p>
            <a:r>
              <a:rPr lang="uk-UA" sz="6000" b="1" dirty="0"/>
              <a:t>Основні концепції теорії організаційного розвитку</a:t>
            </a:r>
            <a:endParaRPr lang="ru-RU" sz="6000" dirty="0"/>
          </a:p>
        </p:txBody>
      </p:sp>
      <p:sp>
        <p:nvSpPr>
          <p:cNvPr id="4" name="Подзаголовок 2"/>
          <p:cNvSpPr txBox="1">
            <a:spLocks/>
          </p:cNvSpPr>
          <p:nvPr/>
        </p:nvSpPr>
        <p:spPr>
          <a:xfrm>
            <a:off x="2421108" y="1450307"/>
            <a:ext cx="8045373" cy="867384"/>
          </a:xfrm>
          <a:prstGeom prst="rect">
            <a:avLst/>
          </a:prstGeom>
        </p:spPr>
        <p:txBody>
          <a:bodyPr vert="horz" lIns="91440" tIns="45720" rIns="91440" bIns="45720" rtlCol="0" anchor="t">
            <a:noAutofit/>
          </a:bodyPr>
          <a:lstStyle>
            <a:lvl1pPr marL="0" indent="0" algn="ctr" defTabSz="914400" rtl="0" eaLnBrk="1" latinLnBrk="0" hangingPunct="1">
              <a:lnSpc>
                <a:spcPct val="100000"/>
              </a:lnSpc>
              <a:spcBef>
                <a:spcPts val="700"/>
              </a:spcBef>
              <a:buClr>
                <a:schemeClr val="tx2"/>
              </a:buClr>
              <a:buFont typeface="Arial" panose="020B0604020202020204" pitchFamily="34" charset="0"/>
              <a:buNone/>
              <a:defRPr sz="2000" b="1" i="0" kern="1200" cap="all" spc="400" baseline="0">
                <a:solidFill>
                  <a:schemeClr val="tx2"/>
                </a:solidFill>
                <a:latin typeface="+mn-lt"/>
                <a:ea typeface="+mn-ea"/>
                <a:cs typeface="+mn-cs"/>
              </a:defRPr>
            </a:lvl1pPr>
            <a:lvl2pPr marL="457200" indent="0" algn="ctr" defTabSz="914400" rtl="0" eaLnBrk="1" latinLnBrk="0" hangingPunct="1">
              <a:lnSpc>
                <a:spcPct val="110000"/>
              </a:lnSpc>
              <a:spcBef>
                <a:spcPts val="700"/>
              </a:spcBef>
              <a:buClr>
                <a:schemeClr val="tx2"/>
              </a:buClr>
              <a:buFont typeface="Gill Sans MT" panose="020B0502020104020203" pitchFamily="34" charset="0"/>
              <a:buNone/>
              <a:defRPr sz="2000" kern="1200">
                <a:solidFill>
                  <a:schemeClr val="tx1">
                    <a:lumMod val="65000"/>
                    <a:lumOff val="35000"/>
                  </a:schemeClr>
                </a:solidFill>
                <a:latin typeface="+mn-lt"/>
                <a:ea typeface="+mn-ea"/>
                <a:cs typeface="+mn-cs"/>
              </a:defRPr>
            </a:lvl2pPr>
            <a:lvl3pPr marL="914400" indent="0" algn="ctr" defTabSz="914400" rtl="0" eaLnBrk="1" latinLnBrk="0" hangingPunct="1">
              <a:lnSpc>
                <a:spcPct val="110000"/>
              </a:lnSpc>
              <a:spcBef>
                <a:spcPts val="700"/>
              </a:spcBef>
              <a:buClr>
                <a:schemeClr val="tx2"/>
              </a:buClr>
              <a:buFont typeface="Arial" panose="020B0604020202020204" pitchFamily="34" charset="0"/>
              <a:buNone/>
              <a:defRPr sz="1800" kern="1200">
                <a:solidFill>
                  <a:schemeClr val="tx1">
                    <a:lumMod val="65000"/>
                    <a:lumOff val="35000"/>
                  </a:schemeClr>
                </a:solidFill>
                <a:latin typeface="+mn-lt"/>
                <a:ea typeface="+mn-ea"/>
                <a:cs typeface="+mn-cs"/>
              </a:defRPr>
            </a:lvl3pPr>
            <a:lvl4pPr marL="1371600" indent="0" algn="ctr" defTabSz="914400" rtl="0" eaLnBrk="1" latinLnBrk="0" hangingPunct="1">
              <a:lnSpc>
                <a:spcPct val="110000"/>
              </a:lnSpc>
              <a:spcBef>
                <a:spcPts val="700"/>
              </a:spcBef>
              <a:buClr>
                <a:schemeClr val="tx2"/>
              </a:buClr>
              <a:buFont typeface="Gill Sans MT" panose="020B0502020104020203" pitchFamily="34" charset="0"/>
              <a:buNone/>
              <a:defRPr sz="1600" kern="1200">
                <a:solidFill>
                  <a:schemeClr val="tx1">
                    <a:lumMod val="65000"/>
                    <a:lumOff val="35000"/>
                  </a:schemeClr>
                </a:solidFill>
                <a:latin typeface="+mn-lt"/>
                <a:ea typeface="+mn-ea"/>
                <a:cs typeface="+mn-cs"/>
              </a:defRPr>
            </a:lvl4pPr>
            <a:lvl5pPr marL="1828800" indent="0" algn="ctr" defTabSz="914400" rtl="0" eaLnBrk="1" latinLnBrk="0" hangingPunct="1">
              <a:lnSpc>
                <a:spcPct val="110000"/>
              </a:lnSpc>
              <a:spcBef>
                <a:spcPts val="700"/>
              </a:spcBef>
              <a:buClr>
                <a:schemeClr val="tx2"/>
              </a:buClr>
              <a:buFont typeface="Arial" panose="020B0604020202020204" pitchFamily="34" charset="0"/>
              <a:buNone/>
              <a:defRPr sz="1600" kern="1200">
                <a:solidFill>
                  <a:schemeClr val="tx1">
                    <a:lumMod val="65000"/>
                    <a:lumOff val="35000"/>
                  </a:schemeClr>
                </a:solidFill>
                <a:latin typeface="+mn-lt"/>
                <a:ea typeface="+mn-ea"/>
                <a:cs typeface="+mn-cs"/>
              </a:defRPr>
            </a:lvl5pPr>
            <a:lvl6pPr marL="2286000" indent="0" algn="ctr" defTabSz="914400" rtl="0" eaLnBrk="1" latinLnBrk="0" hangingPunct="1">
              <a:lnSpc>
                <a:spcPct val="110000"/>
              </a:lnSpc>
              <a:spcBef>
                <a:spcPts val="700"/>
              </a:spcBef>
              <a:buClr>
                <a:schemeClr val="tx2"/>
              </a:buClr>
              <a:buFont typeface="Gill Sans MT" panose="020B0502020104020203" pitchFamily="34" charset="0"/>
              <a:buNone/>
              <a:defRPr sz="1600" kern="1200">
                <a:solidFill>
                  <a:schemeClr val="tx1">
                    <a:lumMod val="65000"/>
                    <a:lumOff val="35000"/>
                  </a:schemeClr>
                </a:solidFill>
                <a:latin typeface="+mn-lt"/>
                <a:ea typeface="+mn-ea"/>
                <a:cs typeface="+mn-cs"/>
              </a:defRPr>
            </a:lvl6pPr>
            <a:lvl7pPr marL="2743200" indent="0" algn="ctr" defTabSz="914400" rtl="0" eaLnBrk="1" latinLnBrk="0" hangingPunct="1">
              <a:lnSpc>
                <a:spcPct val="110000"/>
              </a:lnSpc>
              <a:spcBef>
                <a:spcPts val="700"/>
              </a:spcBef>
              <a:buClr>
                <a:schemeClr val="tx2"/>
              </a:buClr>
              <a:buFont typeface="Arial" panose="020B0604020202020204" pitchFamily="34" charset="0"/>
              <a:buNone/>
              <a:defRPr sz="1600" kern="1200">
                <a:solidFill>
                  <a:schemeClr val="tx1">
                    <a:lumMod val="65000"/>
                    <a:lumOff val="35000"/>
                  </a:schemeClr>
                </a:solidFill>
                <a:latin typeface="+mn-lt"/>
                <a:ea typeface="+mn-ea"/>
                <a:cs typeface="+mn-cs"/>
              </a:defRPr>
            </a:lvl7pPr>
            <a:lvl8pPr marL="3200400" indent="0" algn="ctr" defTabSz="914400" rtl="0" eaLnBrk="1" latinLnBrk="0" hangingPunct="1">
              <a:lnSpc>
                <a:spcPct val="110000"/>
              </a:lnSpc>
              <a:spcBef>
                <a:spcPts val="700"/>
              </a:spcBef>
              <a:buClr>
                <a:schemeClr val="tx2"/>
              </a:buClr>
              <a:buFont typeface="Gill Sans MT" panose="020B0502020104020203" pitchFamily="34" charset="0"/>
              <a:buNone/>
              <a:defRPr sz="1600" kern="1200" baseline="0">
                <a:solidFill>
                  <a:schemeClr val="tx1">
                    <a:lumMod val="65000"/>
                    <a:lumOff val="35000"/>
                  </a:schemeClr>
                </a:solidFill>
                <a:latin typeface="+mn-lt"/>
                <a:ea typeface="+mn-ea"/>
                <a:cs typeface="+mn-cs"/>
              </a:defRPr>
            </a:lvl8pPr>
            <a:lvl9pPr marL="3657600" indent="0" algn="ctr" defTabSz="914400" rtl="0" eaLnBrk="1" latinLnBrk="0" hangingPunct="1">
              <a:lnSpc>
                <a:spcPct val="110000"/>
              </a:lnSpc>
              <a:spcBef>
                <a:spcPts val="700"/>
              </a:spcBef>
              <a:buClr>
                <a:schemeClr val="tx2"/>
              </a:buClr>
              <a:buFont typeface="Arial" panose="020B0604020202020204" pitchFamily="34" charset="0"/>
              <a:buNone/>
              <a:defRPr sz="1600" kern="1200" baseline="0">
                <a:solidFill>
                  <a:schemeClr val="tx1">
                    <a:lumMod val="65000"/>
                    <a:lumOff val="35000"/>
                  </a:schemeClr>
                </a:solidFill>
                <a:latin typeface="+mn-lt"/>
                <a:ea typeface="+mn-ea"/>
                <a:cs typeface="+mn-cs"/>
              </a:defRPr>
            </a:lvl9pPr>
          </a:lstStyle>
          <a:p>
            <a:r>
              <a:rPr lang="uk-UA" sz="6000" dirty="0" smtClean="0"/>
              <a:t>Тема 2.</a:t>
            </a:r>
            <a:endParaRPr lang="ru-RU" sz="6000" b="0" dirty="0"/>
          </a:p>
        </p:txBody>
      </p:sp>
    </p:spTree>
    <p:extLst>
      <p:ext uri="{BB962C8B-B14F-4D97-AF65-F5344CB8AC3E}">
        <p14:creationId xmlns:p14="http://schemas.microsoft.com/office/powerpoint/2010/main" val="16094936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a:t>теорія організаційного розвитку охоплює  5 основних концепцій: </a:t>
            </a:r>
            <a:r>
              <a:rPr lang="ru-RU" dirty="0"/>
              <a:t/>
            </a:r>
            <a:br>
              <a:rPr lang="ru-RU" dirty="0"/>
            </a:br>
            <a:endParaRPr lang="ru-RU" dirty="0"/>
          </a:p>
        </p:txBody>
      </p:sp>
      <p:sp>
        <p:nvSpPr>
          <p:cNvPr id="3" name="Объект 2"/>
          <p:cNvSpPr>
            <a:spLocks noGrp="1"/>
          </p:cNvSpPr>
          <p:nvPr>
            <p:ph idx="1"/>
          </p:nvPr>
        </p:nvSpPr>
        <p:spPr>
          <a:xfrm>
            <a:off x="1258572" y="2037409"/>
            <a:ext cx="10178322" cy="3593591"/>
          </a:xfrm>
        </p:spPr>
        <p:txBody>
          <a:bodyPr/>
          <a:lstStyle/>
          <a:p>
            <a:pPr lvl="0"/>
            <a:r>
              <a:rPr lang="uk-UA" dirty="0">
                <a:solidFill>
                  <a:schemeClr val="tx1"/>
                </a:solidFill>
              </a:rPr>
              <a:t>Концепція лабораторій, що навчаються </a:t>
            </a:r>
            <a:endParaRPr lang="ru-RU" dirty="0">
              <a:solidFill>
                <a:schemeClr val="tx1"/>
              </a:solidFill>
            </a:endParaRPr>
          </a:p>
          <a:p>
            <a:pPr lvl="0"/>
            <a:r>
              <a:rPr lang="uk-UA" dirty="0">
                <a:solidFill>
                  <a:schemeClr val="tx1"/>
                </a:solidFill>
              </a:rPr>
              <a:t>Концепція дослідження </a:t>
            </a:r>
            <a:r>
              <a:rPr lang="uk-UA" dirty="0" err="1">
                <a:solidFill>
                  <a:schemeClr val="tx1"/>
                </a:solidFill>
              </a:rPr>
              <a:t>зворотніх</a:t>
            </a:r>
            <a:r>
              <a:rPr lang="uk-UA" dirty="0">
                <a:solidFill>
                  <a:schemeClr val="tx1"/>
                </a:solidFill>
              </a:rPr>
              <a:t> </a:t>
            </a:r>
            <a:r>
              <a:rPr lang="uk-UA" dirty="0" err="1">
                <a:solidFill>
                  <a:schemeClr val="tx1"/>
                </a:solidFill>
              </a:rPr>
              <a:t>зв’язків</a:t>
            </a:r>
            <a:r>
              <a:rPr lang="uk-UA" dirty="0">
                <a:solidFill>
                  <a:schemeClr val="tx1"/>
                </a:solidFill>
              </a:rPr>
              <a:t> </a:t>
            </a:r>
            <a:endParaRPr lang="ru-RU" dirty="0">
              <a:solidFill>
                <a:schemeClr val="tx1"/>
              </a:solidFill>
            </a:endParaRPr>
          </a:p>
          <a:p>
            <a:pPr lvl="0"/>
            <a:r>
              <a:rPr lang="uk-UA" dirty="0">
                <a:solidFill>
                  <a:schemeClr val="tx1"/>
                </a:solidFill>
              </a:rPr>
              <a:t>Теорія участі в управлінні</a:t>
            </a:r>
            <a:endParaRPr lang="ru-RU" dirty="0">
              <a:solidFill>
                <a:schemeClr val="tx1"/>
              </a:solidFill>
            </a:endParaRPr>
          </a:p>
          <a:p>
            <a:pPr lvl="0"/>
            <a:r>
              <a:rPr lang="uk-UA" dirty="0">
                <a:solidFill>
                  <a:schemeClr val="tx1"/>
                </a:solidFill>
              </a:rPr>
              <a:t>Концепція якості робочого життя </a:t>
            </a:r>
            <a:endParaRPr lang="ru-RU" dirty="0">
              <a:solidFill>
                <a:schemeClr val="tx1"/>
              </a:solidFill>
            </a:endParaRPr>
          </a:p>
          <a:p>
            <a:pPr lvl="0"/>
            <a:r>
              <a:rPr lang="uk-UA" dirty="0">
                <a:solidFill>
                  <a:schemeClr val="tx1"/>
                </a:solidFill>
              </a:rPr>
              <a:t>Концепція стратегічних змін </a:t>
            </a:r>
            <a:endParaRPr lang="ru-RU" dirty="0">
              <a:solidFill>
                <a:schemeClr val="tx1"/>
              </a:solidFill>
            </a:endParaRPr>
          </a:p>
          <a:p>
            <a:pPr marL="0" indent="0">
              <a:buNone/>
            </a:pPr>
            <a:endParaRPr lang="ru-RU" dirty="0">
              <a:solidFill>
                <a:schemeClr val="tx1"/>
              </a:solidFill>
            </a:endParaRPr>
          </a:p>
        </p:txBody>
      </p:sp>
      <p:grpSp>
        <p:nvGrpSpPr>
          <p:cNvPr id="4" name="Полотно 1"/>
          <p:cNvGrpSpPr/>
          <p:nvPr/>
        </p:nvGrpSpPr>
        <p:grpSpPr>
          <a:xfrm>
            <a:off x="5594179" y="2962142"/>
            <a:ext cx="6112717" cy="3586512"/>
            <a:chOff x="0" y="0"/>
            <a:chExt cx="5486400" cy="3143250"/>
          </a:xfrm>
        </p:grpSpPr>
        <p:sp>
          <p:nvSpPr>
            <p:cNvPr id="5" name="Прямоугольник 4"/>
            <p:cNvSpPr/>
            <p:nvPr/>
          </p:nvSpPr>
          <p:spPr>
            <a:xfrm>
              <a:off x="0" y="0"/>
              <a:ext cx="5486400" cy="3143250"/>
            </a:xfrm>
            <a:prstGeom prst="rect">
              <a:avLst/>
            </a:prstGeom>
          </p:spPr>
        </p:sp>
        <p:sp>
          <p:nvSpPr>
            <p:cNvPr id="6" name="Надпись 2"/>
            <p:cNvSpPr txBox="1"/>
            <p:nvPr/>
          </p:nvSpPr>
          <p:spPr>
            <a:xfrm>
              <a:off x="933449" y="114243"/>
              <a:ext cx="4371976" cy="342900"/>
            </a:xfrm>
            <a:prstGeom prst="rect">
              <a:avLst/>
            </a:prstGeom>
            <a:solidFill>
              <a:schemeClr val="accent1">
                <a:lumMod val="60000"/>
                <a:lumOff val="40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uk-UA" sz="1100">
                  <a:effectLst/>
                  <a:latin typeface="Calibri" panose="020F0502020204030204" pitchFamily="34" charset="0"/>
                  <a:ea typeface="Calibri" panose="020F0502020204030204" pitchFamily="34" charset="0"/>
                  <a:cs typeface="Times New Roman" panose="02020603050405020304" pitchFamily="18" charset="0"/>
                </a:rPr>
                <a:t>Лабораторії, що навчаються</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Надпись 3"/>
            <p:cNvSpPr txBox="1"/>
            <p:nvPr/>
          </p:nvSpPr>
          <p:spPr>
            <a:xfrm>
              <a:off x="1257299" y="599973"/>
              <a:ext cx="4029075" cy="342900"/>
            </a:xfrm>
            <a:prstGeom prst="rect">
              <a:avLst/>
            </a:prstGeom>
            <a:solidFill>
              <a:schemeClr val="accent6">
                <a:lumMod val="60000"/>
                <a:lumOff val="40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uk-UA" sz="1100" dirty="0">
                  <a:effectLst/>
                  <a:latin typeface="Calibri" panose="020F0502020204030204" pitchFamily="34" charset="0"/>
                  <a:ea typeface="Calibri" panose="020F0502020204030204" pitchFamily="34" charset="0"/>
                  <a:cs typeface="Times New Roman" panose="02020603050405020304" pitchFamily="18" charset="0"/>
                </a:rPr>
                <a:t>Дослідження  </a:t>
              </a:r>
              <a:r>
                <a:rPr lang="uk-UA" sz="1100" dirty="0" err="1">
                  <a:effectLst/>
                  <a:latin typeface="Calibri" panose="020F0502020204030204" pitchFamily="34" charset="0"/>
                  <a:ea typeface="Calibri" panose="020F0502020204030204" pitchFamily="34" charset="0"/>
                  <a:cs typeface="Times New Roman" panose="02020603050405020304" pitchFamily="18" charset="0"/>
                </a:rPr>
                <a:t>зворотніх</a:t>
              </a:r>
              <a:r>
                <a:rPr lang="uk-UA" sz="1100" dirty="0">
                  <a:effectLst/>
                  <a:latin typeface="Calibri" panose="020F0502020204030204" pitchFamily="34" charset="0"/>
                  <a:ea typeface="Calibri" panose="020F0502020204030204" pitchFamily="34" charset="0"/>
                  <a:cs typeface="Times New Roman" panose="02020603050405020304" pitchFamily="18" charset="0"/>
                </a:rPr>
                <a:t> </a:t>
              </a:r>
              <a:r>
                <a:rPr lang="uk-UA" sz="1100" dirty="0" err="1">
                  <a:effectLst/>
                  <a:latin typeface="Calibri" panose="020F0502020204030204" pitchFamily="34" charset="0"/>
                  <a:ea typeface="Calibri" panose="020F0502020204030204" pitchFamily="34" charset="0"/>
                  <a:cs typeface="Times New Roman" panose="02020603050405020304" pitchFamily="18" charset="0"/>
                </a:rPr>
                <a:t>зв’язків</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Надпись 3"/>
            <p:cNvSpPr txBox="1"/>
            <p:nvPr/>
          </p:nvSpPr>
          <p:spPr>
            <a:xfrm>
              <a:off x="1390650" y="1084690"/>
              <a:ext cx="3905250" cy="342265"/>
            </a:xfrm>
            <a:prstGeom prst="rect">
              <a:avLst/>
            </a:prstGeom>
            <a:solidFill>
              <a:schemeClr val="accent1">
                <a:lumMod val="60000"/>
                <a:lumOff val="40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6000"/>
                </a:lnSpc>
                <a:spcAft>
                  <a:spcPts val="800"/>
                </a:spcAft>
              </a:pPr>
              <a:r>
                <a:rPr lang="uk-UA" sz="1100">
                  <a:effectLst/>
                  <a:latin typeface="Calibri" panose="020F0502020204030204" pitchFamily="34" charset="0"/>
                  <a:ea typeface="Calibri" panose="020F0502020204030204" pitchFamily="34" charset="0"/>
                </a:rPr>
                <a:t>Менеджмент участі</a:t>
              </a:r>
              <a:endParaRPr lang="ru-RU" sz="1200">
                <a:effectLst/>
                <a:latin typeface="Times New Roman" panose="02020603050405020304" pitchFamily="18" charset="0"/>
                <a:ea typeface="Times New Roman" panose="02020603050405020304" pitchFamily="18" charset="0"/>
              </a:endParaRPr>
            </a:p>
          </p:txBody>
        </p:sp>
        <p:sp>
          <p:nvSpPr>
            <p:cNvPr id="9" name="Надпись 3"/>
            <p:cNvSpPr txBox="1"/>
            <p:nvPr/>
          </p:nvSpPr>
          <p:spPr>
            <a:xfrm>
              <a:off x="1646850" y="1598953"/>
              <a:ext cx="3639524" cy="342265"/>
            </a:xfrm>
            <a:prstGeom prst="rect">
              <a:avLst/>
            </a:prstGeom>
            <a:solidFill>
              <a:schemeClr val="accent6">
                <a:lumMod val="60000"/>
                <a:lumOff val="40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6000"/>
                </a:lnSpc>
                <a:spcAft>
                  <a:spcPts val="800"/>
                </a:spcAft>
              </a:pPr>
              <a:r>
                <a:rPr lang="uk-UA" sz="1100">
                  <a:effectLst/>
                  <a:latin typeface="Calibri" panose="020F0502020204030204" pitchFamily="34" charset="0"/>
                  <a:ea typeface="Calibri" panose="020F0502020204030204" pitchFamily="34" charset="0"/>
                </a:rPr>
                <a:t>Якість робочого життя</a:t>
              </a:r>
              <a:endParaRPr lang="ru-RU" sz="1200">
                <a:effectLst/>
                <a:latin typeface="Times New Roman" panose="02020603050405020304" pitchFamily="18" charset="0"/>
                <a:ea typeface="Times New Roman" panose="02020603050405020304" pitchFamily="18" charset="0"/>
              </a:endParaRPr>
            </a:p>
          </p:txBody>
        </p:sp>
        <p:sp>
          <p:nvSpPr>
            <p:cNvPr id="10" name="Надпись 3"/>
            <p:cNvSpPr txBox="1"/>
            <p:nvPr/>
          </p:nvSpPr>
          <p:spPr>
            <a:xfrm>
              <a:off x="2265974" y="2075122"/>
              <a:ext cx="3020399" cy="342265"/>
            </a:xfrm>
            <a:prstGeom prst="rect">
              <a:avLst/>
            </a:prstGeom>
            <a:solidFill>
              <a:schemeClr val="accent1">
                <a:lumMod val="60000"/>
                <a:lumOff val="40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6000"/>
                </a:lnSpc>
                <a:spcAft>
                  <a:spcPts val="800"/>
                </a:spcAft>
              </a:pPr>
              <a:r>
                <a:rPr lang="uk-UA" sz="1100">
                  <a:effectLst/>
                  <a:latin typeface="Calibri" panose="020F0502020204030204" pitchFamily="34" charset="0"/>
                  <a:ea typeface="Calibri" panose="020F0502020204030204" pitchFamily="34" charset="0"/>
                </a:rPr>
                <a:t>Стратегічні зміни</a:t>
              </a:r>
              <a:endParaRPr lang="ru-RU" sz="1200">
                <a:effectLst/>
                <a:latin typeface="Times New Roman" panose="02020603050405020304" pitchFamily="18" charset="0"/>
                <a:ea typeface="Times New Roman" panose="02020603050405020304" pitchFamily="18" charset="0"/>
              </a:endParaRPr>
            </a:p>
          </p:txBody>
        </p:sp>
        <p:cxnSp>
          <p:nvCxnSpPr>
            <p:cNvPr id="11" name="Прямая соединительная линия 10"/>
            <p:cNvCxnSpPr/>
            <p:nvPr/>
          </p:nvCxnSpPr>
          <p:spPr>
            <a:xfrm>
              <a:off x="190500" y="2657475"/>
              <a:ext cx="5095875" cy="0"/>
            </a:xfrm>
            <a:prstGeom prst="line">
              <a:avLst/>
            </a:prstGeom>
            <a:ln w="28575"/>
          </p:spPr>
          <p:style>
            <a:lnRef idx="1">
              <a:schemeClr val="dk1"/>
            </a:lnRef>
            <a:fillRef idx="0">
              <a:schemeClr val="dk1"/>
            </a:fillRef>
            <a:effectRef idx="0">
              <a:schemeClr val="dk1"/>
            </a:effectRef>
            <a:fontRef idx="minor">
              <a:schemeClr val="tx1"/>
            </a:fontRef>
          </p:style>
        </p:cxnSp>
        <p:sp>
          <p:nvSpPr>
            <p:cNvPr id="12" name="Надпись 8"/>
            <p:cNvSpPr txBox="1"/>
            <p:nvPr/>
          </p:nvSpPr>
          <p:spPr>
            <a:xfrm>
              <a:off x="190500" y="2768913"/>
              <a:ext cx="485775" cy="267172"/>
            </a:xfrm>
            <a:prstGeom prst="rect">
              <a:avLst/>
            </a:prstGeom>
            <a:solidFill>
              <a:schemeClr val="accent4">
                <a:lumMod val="60000"/>
                <a:lumOff val="40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uk-UA" sz="1100">
                  <a:effectLst/>
                  <a:latin typeface="Calibri" panose="020F0502020204030204" pitchFamily="34" charset="0"/>
                  <a:ea typeface="Calibri" panose="020F0502020204030204" pitchFamily="34" charset="0"/>
                  <a:cs typeface="Times New Roman" panose="02020603050405020304" pitchFamily="18" charset="0"/>
                </a:rPr>
                <a:t>1950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Надпись 8"/>
            <p:cNvSpPr txBox="1"/>
            <p:nvPr/>
          </p:nvSpPr>
          <p:spPr>
            <a:xfrm>
              <a:off x="989625" y="2769384"/>
              <a:ext cx="485775" cy="266700"/>
            </a:xfrm>
            <a:prstGeom prst="rect">
              <a:avLst/>
            </a:prstGeom>
            <a:solidFill>
              <a:schemeClr val="accent4">
                <a:lumMod val="60000"/>
                <a:lumOff val="40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6000"/>
                </a:lnSpc>
                <a:spcAft>
                  <a:spcPts val="800"/>
                </a:spcAft>
              </a:pPr>
              <a:r>
                <a:rPr lang="uk-UA" sz="1100">
                  <a:effectLst/>
                  <a:latin typeface="Calibri" panose="020F0502020204030204" pitchFamily="34" charset="0"/>
                  <a:ea typeface="Calibri" panose="020F0502020204030204" pitchFamily="34" charset="0"/>
                </a:rPr>
                <a:t>1960</a:t>
              </a:r>
              <a:endParaRPr lang="ru-RU" sz="1200">
                <a:effectLst/>
                <a:latin typeface="Times New Roman" panose="02020603050405020304" pitchFamily="18" charset="0"/>
                <a:ea typeface="Times New Roman" panose="02020603050405020304" pitchFamily="18" charset="0"/>
              </a:endParaRPr>
            </a:p>
          </p:txBody>
        </p:sp>
        <p:sp>
          <p:nvSpPr>
            <p:cNvPr id="14" name="Надпись 8"/>
            <p:cNvSpPr txBox="1"/>
            <p:nvPr/>
          </p:nvSpPr>
          <p:spPr>
            <a:xfrm>
              <a:off x="1780200" y="2770862"/>
              <a:ext cx="485775" cy="266700"/>
            </a:xfrm>
            <a:prstGeom prst="rect">
              <a:avLst/>
            </a:prstGeom>
            <a:solidFill>
              <a:schemeClr val="accent4">
                <a:lumMod val="60000"/>
                <a:lumOff val="40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6000"/>
                </a:lnSpc>
                <a:spcAft>
                  <a:spcPts val="800"/>
                </a:spcAft>
              </a:pPr>
              <a:r>
                <a:rPr lang="uk-UA" sz="1100">
                  <a:effectLst/>
                  <a:latin typeface="Calibri" panose="020F0502020204030204" pitchFamily="34" charset="0"/>
                  <a:ea typeface="Calibri" panose="020F0502020204030204" pitchFamily="34" charset="0"/>
                </a:rPr>
                <a:t>1970</a:t>
              </a:r>
              <a:endParaRPr lang="ru-RU" sz="1200">
                <a:effectLst/>
                <a:latin typeface="Times New Roman" panose="02020603050405020304" pitchFamily="18" charset="0"/>
                <a:ea typeface="Times New Roman" panose="02020603050405020304" pitchFamily="18" charset="0"/>
              </a:endParaRPr>
            </a:p>
          </p:txBody>
        </p:sp>
        <p:sp>
          <p:nvSpPr>
            <p:cNvPr id="15" name="Надпись 8"/>
            <p:cNvSpPr txBox="1"/>
            <p:nvPr/>
          </p:nvSpPr>
          <p:spPr>
            <a:xfrm>
              <a:off x="2561250" y="2768913"/>
              <a:ext cx="485775" cy="266700"/>
            </a:xfrm>
            <a:prstGeom prst="rect">
              <a:avLst/>
            </a:prstGeom>
            <a:solidFill>
              <a:schemeClr val="accent4">
                <a:lumMod val="60000"/>
                <a:lumOff val="40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6000"/>
                </a:lnSpc>
                <a:spcAft>
                  <a:spcPts val="800"/>
                </a:spcAft>
              </a:pPr>
              <a:r>
                <a:rPr lang="uk-UA" sz="1100">
                  <a:effectLst/>
                  <a:latin typeface="Calibri" panose="020F0502020204030204" pitchFamily="34" charset="0"/>
                  <a:ea typeface="Calibri" panose="020F0502020204030204" pitchFamily="34" charset="0"/>
                </a:rPr>
                <a:t>1980</a:t>
              </a:r>
              <a:endParaRPr lang="ru-RU" sz="1200">
                <a:effectLst/>
                <a:latin typeface="Times New Roman" panose="02020603050405020304" pitchFamily="18" charset="0"/>
                <a:ea typeface="Times New Roman" panose="02020603050405020304" pitchFamily="18" charset="0"/>
              </a:endParaRPr>
            </a:p>
          </p:txBody>
        </p:sp>
        <p:sp>
          <p:nvSpPr>
            <p:cNvPr id="16" name="Надпись 8"/>
            <p:cNvSpPr txBox="1"/>
            <p:nvPr/>
          </p:nvSpPr>
          <p:spPr>
            <a:xfrm>
              <a:off x="3351825" y="2768913"/>
              <a:ext cx="485775" cy="266700"/>
            </a:xfrm>
            <a:prstGeom prst="rect">
              <a:avLst/>
            </a:prstGeom>
            <a:solidFill>
              <a:schemeClr val="accent4">
                <a:lumMod val="60000"/>
                <a:lumOff val="40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6000"/>
                </a:lnSpc>
                <a:spcAft>
                  <a:spcPts val="800"/>
                </a:spcAft>
              </a:pPr>
              <a:r>
                <a:rPr lang="uk-UA" sz="1100">
                  <a:effectLst/>
                  <a:latin typeface="Calibri" panose="020F0502020204030204" pitchFamily="34" charset="0"/>
                  <a:ea typeface="Calibri" panose="020F0502020204030204" pitchFamily="34" charset="0"/>
                </a:rPr>
                <a:t>1990</a:t>
              </a:r>
              <a:endParaRPr lang="ru-RU" sz="1200">
                <a:effectLst/>
                <a:latin typeface="Times New Roman" panose="02020603050405020304" pitchFamily="18" charset="0"/>
                <a:ea typeface="Times New Roman" panose="02020603050405020304" pitchFamily="18" charset="0"/>
              </a:endParaRPr>
            </a:p>
          </p:txBody>
        </p:sp>
        <p:sp>
          <p:nvSpPr>
            <p:cNvPr id="17" name="Надпись 8"/>
            <p:cNvSpPr txBox="1"/>
            <p:nvPr/>
          </p:nvSpPr>
          <p:spPr>
            <a:xfrm>
              <a:off x="4132875" y="2768914"/>
              <a:ext cx="485775" cy="266700"/>
            </a:xfrm>
            <a:prstGeom prst="rect">
              <a:avLst/>
            </a:prstGeom>
            <a:solidFill>
              <a:schemeClr val="accent4">
                <a:lumMod val="60000"/>
                <a:lumOff val="40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6000"/>
                </a:lnSpc>
                <a:spcAft>
                  <a:spcPts val="800"/>
                </a:spcAft>
              </a:pPr>
              <a:r>
                <a:rPr lang="uk-UA" sz="1100">
                  <a:effectLst/>
                  <a:latin typeface="Calibri" panose="020F0502020204030204" pitchFamily="34" charset="0"/>
                  <a:ea typeface="Calibri" panose="020F0502020204030204" pitchFamily="34" charset="0"/>
                </a:rPr>
                <a:t>2000</a:t>
              </a:r>
              <a:endParaRPr lang="ru-RU" sz="1200">
                <a:effectLst/>
                <a:latin typeface="Times New Roman" panose="02020603050405020304" pitchFamily="18" charset="0"/>
                <a:ea typeface="Times New Roman" panose="02020603050405020304" pitchFamily="18" charset="0"/>
              </a:endParaRPr>
            </a:p>
            <a:p>
              <a:pPr>
                <a:lnSpc>
                  <a:spcPct val="106000"/>
                </a:lnSpc>
                <a:spcAft>
                  <a:spcPts val="800"/>
                </a:spcAft>
              </a:pPr>
              <a:r>
                <a:rPr lang="ru-RU" sz="1200">
                  <a:effectLst/>
                  <a:latin typeface="Times New Roman" panose="02020603050405020304" pitchFamily="18" charset="0"/>
                  <a:ea typeface="Times New Roman" panose="02020603050405020304" pitchFamily="18" charset="0"/>
                </a:rPr>
                <a:t> </a:t>
              </a:r>
            </a:p>
          </p:txBody>
        </p:sp>
        <p:sp>
          <p:nvSpPr>
            <p:cNvPr id="18" name="Надпись 8"/>
            <p:cNvSpPr txBox="1"/>
            <p:nvPr/>
          </p:nvSpPr>
          <p:spPr>
            <a:xfrm>
              <a:off x="4972050" y="2767529"/>
              <a:ext cx="485775" cy="266700"/>
            </a:xfrm>
            <a:prstGeom prst="rect">
              <a:avLst/>
            </a:prstGeom>
            <a:solidFill>
              <a:schemeClr val="accent4">
                <a:lumMod val="60000"/>
                <a:lumOff val="40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6000"/>
                </a:lnSpc>
                <a:spcAft>
                  <a:spcPts val="800"/>
                </a:spcAft>
              </a:pPr>
              <a:r>
                <a:rPr lang="uk-UA" sz="1100">
                  <a:effectLst/>
                  <a:latin typeface="Calibri" panose="020F0502020204030204" pitchFamily="34" charset="0"/>
                  <a:ea typeface="Calibri" panose="020F0502020204030204" pitchFamily="34" charset="0"/>
                </a:rPr>
                <a:t>2020</a:t>
              </a:r>
              <a:endParaRPr lang="ru-RU" sz="1200">
                <a:effectLst/>
                <a:latin typeface="Times New Roman" panose="02020603050405020304" pitchFamily="18" charset="0"/>
                <a:ea typeface="Times New Roman" panose="02020603050405020304" pitchFamily="18" charset="0"/>
              </a:endParaRPr>
            </a:p>
          </p:txBody>
        </p:sp>
      </p:grpSp>
    </p:spTree>
    <p:extLst>
      <p:ext uri="{BB962C8B-B14F-4D97-AF65-F5344CB8AC3E}">
        <p14:creationId xmlns:p14="http://schemas.microsoft.com/office/powerpoint/2010/main" val="25803657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3600" dirty="0" smtClean="0"/>
              <a:t>1. Концепція </a:t>
            </a:r>
            <a:r>
              <a:rPr lang="uk-UA" sz="3600" dirty="0"/>
              <a:t>лабораторій, що навчаються  </a:t>
            </a:r>
            <a:endParaRPr lang="ru-RU" sz="3600" dirty="0"/>
          </a:p>
        </p:txBody>
      </p:sp>
      <p:sp>
        <p:nvSpPr>
          <p:cNvPr id="3" name="Объект 2"/>
          <p:cNvSpPr>
            <a:spLocks noGrp="1"/>
          </p:cNvSpPr>
          <p:nvPr>
            <p:ph idx="1"/>
          </p:nvPr>
        </p:nvSpPr>
        <p:spPr>
          <a:xfrm>
            <a:off x="1251678" y="1128451"/>
            <a:ext cx="10178322" cy="5478411"/>
          </a:xfrm>
        </p:spPr>
        <p:txBody>
          <a:bodyPr>
            <a:normAutofit/>
          </a:bodyPr>
          <a:lstStyle/>
          <a:p>
            <a:r>
              <a:rPr lang="uk-UA" dirty="0">
                <a:solidFill>
                  <a:schemeClr val="tx1"/>
                </a:solidFill>
              </a:rPr>
              <a:t>Цей напрямок в теорії організаційного розвитку </a:t>
            </a:r>
            <a:r>
              <a:rPr lang="uk-UA" dirty="0" smtClean="0">
                <a:solidFill>
                  <a:schemeClr val="tx1"/>
                </a:solidFill>
              </a:rPr>
              <a:t>дозволив </a:t>
            </a:r>
            <a:r>
              <a:rPr lang="uk-UA" dirty="0">
                <a:solidFill>
                  <a:schemeClr val="tx1"/>
                </a:solidFill>
              </a:rPr>
              <a:t>з'явитися навчальним лабораторіям (навчальним групам) або, як їх ще називають, Т-групи. Це невеликі, що не мають формальної структури групи, в яких учасники вивчають </a:t>
            </a:r>
            <a:r>
              <a:rPr lang="uk-UA" dirty="0" smtClean="0">
                <a:solidFill>
                  <a:schemeClr val="tx1"/>
                </a:solidFill>
              </a:rPr>
              <a:t>свою власну взаємодію </a:t>
            </a:r>
            <a:r>
              <a:rPr lang="uk-UA" dirty="0">
                <a:solidFill>
                  <a:schemeClr val="tx1"/>
                </a:solidFill>
              </a:rPr>
              <a:t>і такі параметри динаміки розвитку організації як міжособистісні відносини, кар'єрний ріст, проблеми лідерства, групової динаміки</a:t>
            </a:r>
            <a:r>
              <a:rPr lang="uk-UA" dirty="0" smtClean="0">
                <a:solidFill>
                  <a:schemeClr val="tx1"/>
                </a:solidFill>
              </a:rPr>
              <a:t>.</a:t>
            </a:r>
          </a:p>
          <a:p>
            <a:r>
              <a:rPr lang="uk-UA" dirty="0">
                <a:solidFill>
                  <a:schemeClr val="tx1"/>
                </a:solidFill>
              </a:rPr>
              <a:t>По суті, навчальні групи почали своє функціонування влітку 1946 року, коли </a:t>
            </a:r>
            <a:r>
              <a:rPr lang="uk-UA" dirty="0" err="1">
                <a:solidFill>
                  <a:schemeClr val="tx1"/>
                </a:solidFill>
              </a:rPr>
              <a:t>Курт</a:t>
            </a:r>
            <a:r>
              <a:rPr lang="uk-UA" dirty="0">
                <a:solidFill>
                  <a:schemeClr val="tx1"/>
                </a:solidFill>
              </a:rPr>
              <a:t> Левін і його колеги в Дослідницькому центрі групової динаміки </a:t>
            </a:r>
            <a:r>
              <a:rPr lang="uk-UA" dirty="0" err="1">
                <a:solidFill>
                  <a:schemeClr val="tx1"/>
                </a:solidFill>
              </a:rPr>
              <a:t>Массачусетського</a:t>
            </a:r>
            <a:r>
              <a:rPr lang="uk-UA" dirty="0">
                <a:solidFill>
                  <a:schemeClr val="tx1"/>
                </a:solidFill>
              </a:rPr>
              <a:t> технологічного інституту були затребувані з боку </a:t>
            </a:r>
            <a:r>
              <a:rPr lang="uk-UA" dirty="0" smtClean="0">
                <a:solidFill>
                  <a:schemeClr val="tx1"/>
                </a:solidFill>
              </a:rPr>
              <a:t>Міжрасової </a:t>
            </a:r>
            <a:r>
              <a:rPr lang="uk-UA" dirty="0">
                <a:solidFill>
                  <a:schemeClr val="tx1"/>
                </a:solidFill>
              </a:rPr>
              <a:t>комісії штату Коннектикут і комітетом з комунікацій Американського єврейського конгресу для допомоги в дослідженні проблем навчання групи лідерів в організації.</a:t>
            </a:r>
          </a:p>
          <a:p>
            <a:r>
              <a:rPr lang="uk-UA" i="1" u="sng" dirty="0" smtClean="0">
                <a:solidFill>
                  <a:schemeClr val="tx1"/>
                </a:solidFill>
              </a:rPr>
              <a:t>Висновки </a:t>
            </a:r>
            <a:r>
              <a:rPr lang="uk-UA" i="1" u="sng" dirty="0">
                <a:solidFill>
                  <a:schemeClr val="tx1"/>
                </a:solidFill>
              </a:rPr>
              <a:t>з дослідження:</a:t>
            </a:r>
            <a:endParaRPr lang="ru-RU" dirty="0">
              <a:solidFill>
                <a:schemeClr val="tx1"/>
              </a:solidFill>
            </a:endParaRPr>
          </a:p>
          <a:p>
            <a:pPr lvl="0"/>
            <a:r>
              <a:rPr lang="uk-UA" dirty="0">
                <a:solidFill>
                  <a:schemeClr val="tx1"/>
                </a:solidFill>
              </a:rPr>
              <a:t>Зворотній зв’язок у робочій групі збагачений новим досвідом.</a:t>
            </a:r>
            <a:endParaRPr lang="ru-RU" dirty="0">
              <a:solidFill>
                <a:schemeClr val="tx1"/>
              </a:solidFill>
            </a:endParaRPr>
          </a:p>
          <a:p>
            <a:pPr lvl="0"/>
            <a:r>
              <a:rPr lang="uk-UA" dirty="0">
                <a:solidFill>
                  <a:schemeClr val="tx1"/>
                </a:solidFill>
              </a:rPr>
              <a:t>Процес проектування робочої групи є основою для аналізу поточної поведінки в організації.</a:t>
            </a:r>
            <a:endParaRPr lang="ru-RU" dirty="0">
              <a:solidFill>
                <a:schemeClr val="tx1"/>
              </a:solidFill>
            </a:endParaRPr>
          </a:p>
          <a:p>
            <a:endParaRPr lang="ru-RU" dirty="0"/>
          </a:p>
        </p:txBody>
      </p:sp>
    </p:spTree>
    <p:extLst>
      <p:ext uri="{BB962C8B-B14F-4D97-AF65-F5344CB8AC3E}">
        <p14:creationId xmlns:p14="http://schemas.microsoft.com/office/powerpoint/2010/main" val="38152635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7" y="382385"/>
            <a:ext cx="10532491" cy="609288"/>
          </a:xfrm>
        </p:spPr>
        <p:txBody>
          <a:bodyPr>
            <a:normAutofit fontScale="90000"/>
          </a:bodyPr>
          <a:lstStyle/>
          <a:p>
            <a:r>
              <a:rPr lang="uk-UA" sz="4000" dirty="0" smtClean="0"/>
              <a:t>2. Концепція </a:t>
            </a:r>
            <a:r>
              <a:rPr lang="uk-UA" sz="4000" dirty="0"/>
              <a:t>дослідження </a:t>
            </a:r>
            <a:r>
              <a:rPr lang="uk-UA" sz="4000" dirty="0" err="1"/>
              <a:t>зворотніх</a:t>
            </a:r>
            <a:r>
              <a:rPr lang="uk-UA" sz="4000" dirty="0"/>
              <a:t> </a:t>
            </a:r>
            <a:r>
              <a:rPr lang="uk-UA" sz="4000" dirty="0" err="1"/>
              <a:t>зв’язків</a:t>
            </a:r>
            <a:r>
              <a:rPr lang="ru-RU" dirty="0"/>
              <a:t/>
            </a:r>
            <a:br>
              <a:rPr lang="ru-RU" dirty="0"/>
            </a:br>
            <a:endParaRPr lang="ru-RU" dirty="0"/>
          </a:p>
        </p:txBody>
      </p:sp>
      <p:sp>
        <p:nvSpPr>
          <p:cNvPr id="3" name="Объект 2"/>
          <p:cNvSpPr>
            <a:spLocks noGrp="1"/>
          </p:cNvSpPr>
          <p:nvPr>
            <p:ph idx="1"/>
          </p:nvPr>
        </p:nvSpPr>
        <p:spPr>
          <a:xfrm>
            <a:off x="1251678" y="1313645"/>
            <a:ext cx="10178322" cy="5190186"/>
          </a:xfrm>
        </p:spPr>
        <p:txBody>
          <a:bodyPr>
            <a:normAutofit/>
          </a:bodyPr>
          <a:lstStyle/>
          <a:p>
            <a:r>
              <a:rPr lang="uk-UA" dirty="0">
                <a:solidFill>
                  <a:schemeClr val="tx1"/>
                </a:solidFill>
              </a:rPr>
              <a:t> Ця концепція </a:t>
            </a:r>
            <a:r>
              <a:rPr lang="uk-UA" dirty="0" smtClean="0">
                <a:solidFill>
                  <a:schemeClr val="tx1"/>
                </a:solidFill>
              </a:rPr>
              <a:t>охоплює дослідження </a:t>
            </a:r>
            <a:r>
              <a:rPr lang="uk-UA" dirty="0">
                <a:solidFill>
                  <a:schemeClr val="tx1"/>
                </a:solidFill>
              </a:rPr>
              <a:t>впливу на організацію і пов'язана з дослідженнями, проведеними вченими соціологами Джоном </a:t>
            </a:r>
            <a:r>
              <a:rPr lang="uk-UA" dirty="0" err="1" smtClean="0">
                <a:solidFill>
                  <a:schemeClr val="tx1"/>
                </a:solidFill>
              </a:rPr>
              <a:t>Колльєром</a:t>
            </a:r>
            <a:r>
              <a:rPr lang="uk-UA" dirty="0" smtClean="0">
                <a:solidFill>
                  <a:schemeClr val="tx1"/>
                </a:solidFill>
              </a:rPr>
              <a:t>, </a:t>
            </a:r>
            <a:r>
              <a:rPr lang="uk-UA" dirty="0" err="1">
                <a:solidFill>
                  <a:schemeClr val="tx1"/>
                </a:solidFill>
              </a:rPr>
              <a:t>Куртом</a:t>
            </a:r>
            <a:r>
              <a:rPr lang="uk-UA" dirty="0">
                <a:solidFill>
                  <a:schemeClr val="tx1"/>
                </a:solidFill>
              </a:rPr>
              <a:t> </a:t>
            </a:r>
            <a:r>
              <a:rPr lang="uk-UA" dirty="0" err="1">
                <a:solidFill>
                  <a:schemeClr val="tx1"/>
                </a:solidFill>
              </a:rPr>
              <a:t>Левіним</a:t>
            </a:r>
            <a:r>
              <a:rPr lang="uk-UA" dirty="0">
                <a:solidFill>
                  <a:schemeClr val="tx1"/>
                </a:solidFill>
              </a:rPr>
              <a:t> і Вільямом </a:t>
            </a:r>
            <a:r>
              <a:rPr lang="uk-UA" dirty="0" err="1" smtClean="0">
                <a:solidFill>
                  <a:schemeClr val="tx1"/>
                </a:solidFill>
              </a:rPr>
              <a:t>Вайтом</a:t>
            </a:r>
            <a:r>
              <a:rPr lang="uk-UA" dirty="0" smtClean="0">
                <a:solidFill>
                  <a:schemeClr val="tx1"/>
                </a:solidFill>
              </a:rPr>
              <a:t>. </a:t>
            </a:r>
          </a:p>
          <a:p>
            <a:r>
              <a:rPr lang="uk-UA" dirty="0" smtClean="0">
                <a:solidFill>
                  <a:schemeClr val="tx1"/>
                </a:solidFill>
              </a:rPr>
              <a:t>Однією </a:t>
            </a:r>
            <a:r>
              <a:rPr lang="uk-UA" dirty="0">
                <a:solidFill>
                  <a:schemeClr val="tx1"/>
                </a:solidFill>
              </a:rPr>
              <a:t>з перших робіт в дослідженні взаємодій і зворотних взаємозв'язків в групах була робота </a:t>
            </a:r>
            <a:r>
              <a:rPr lang="uk-UA" dirty="0" err="1">
                <a:solidFill>
                  <a:schemeClr val="tx1"/>
                </a:solidFill>
              </a:rPr>
              <a:t>Курта</a:t>
            </a:r>
            <a:r>
              <a:rPr lang="uk-UA" dirty="0">
                <a:solidFill>
                  <a:schemeClr val="tx1"/>
                </a:solidFill>
              </a:rPr>
              <a:t> Левіна та його студентів у </a:t>
            </a:r>
            <a:r>
              <a:rPr lang="en-US" dirty="0">
                <a:solidFill>
                  <a:schemeClr val="tx1"/>
                </a:solidFill>
              </a:rPr>
              <a:t>Harwood manufacturing Company </a:t>
            </a:r>
            <a:r>
              <a:rPr lang="uk-UA" dirty="0">
                <a:solidFill>
                  <a:schemeClr val="tx1"/>
                </a:solidFill>
              </a:rPr>
              <a:t>і класичне дослідження </a:t>
            </a:r>
            <a:r>
              <a:rPr lang="uk-UA" dirty="0" err="1">
                <a:solidFill>
                  <a:schemeClr val="tx1"/>
                </a:solidFill>
              </a:rPr>
              <a:t>Лестера</a:t>
            </a:r>
            <a:r>
              <a:rPr lang="uk-UA" dirty="0">
                <a:solidFill>
                  <a:schemeClr val="tx1"/>
                </a:solidFill>
              </a:rPr>
              <a:t> Коча і Джона Френч проблеми подолання опору змінам. Згадана робота привела до розвитку теорії «менеджменту участі» як основи в залученні працівників у процес планування та управління змінами. </a:t>
            </a:r>
            <a:endParaRPr lang="uk-UA" dirty="0" smtClean="0">
              <a:solidFill>
                <a:schemeClr val="tx1"/>
              </a:solidFill>
            </a:endParaRPr>
          </a:p>
          <a:p>
            <a:r>
              <a:rPr lang="uk-UA" dirty="0" smtClean="0">
                <a:solidFill>
                  <a:schemeClr val="tx1"/>
                </a:solidFill>
              </a:rPr>
              <a:t>Докторська </a:t>
            </a:r>
            <a:r>
              <a:rPr lang="uk-UA" dirty="0">
                <a:solidFill>
                  <a:schemeClr val="tx1"/>
                </a:solidFill>
              </a:rPr>
              <a:t>дисертація </a:t>
            </a:r>
            <a:r>
              <a:rPr lang="uk-UA" dirty="0" err="1">
                <a:solidFill>
                  <a:schemeClr val="tx1"/>
                </a:solidFill>
              </a:rPr>
              <a:t>Ренсіса</a:t>
            </a:r>
            <a:r>
              <a:rPr lang="uk-UA" dirty="0">
                <a:solidFill>
                  <a:schemeClr val="tx1"/>
                </a:solidFill>
              </a:rPr>
              <a:t> </a:t>
            </a:r>
            <a:r>
              <a:rPr lang="uk-UA" dirty="0" err="1">
                <a:solidFill>
                  <a:schemeClr val="tx1"/>
                </a:solidFill>
              </a:rPr>
              <a:t>Лайкерта</a:t>
            </a:r>
            <a:r>
              <a:rPr lang="uk-UA" dirty="0">
                <a:solidFill>
                  <a:schemeClr val="tx1"/>
                </a:solidFill>
              </a:rPr>
              <a:t> в Колумбійському </a:t>
            </a:r>
            <a:r>
              <a:rPr lang="uk-UA" dirty="0" smtClean="0">
                <a:solidFill>
                  <a:schemeClr val="tx1"/>
                </a:solidFill>
              </a:rPr>
              <a:t>університеті «Техніка </a:t>
            </a:r>
            <a:r>
              <a:rPr lang="uk-UA" dirty="0">
                <a:solidFill>
                  <a:schemeClr val="tx1"/>
                </a:solidFill>
              </a:rPr>
              <a:t>дослідження відносин» стала ще одним внеском у розробку цієї концепції.</a:t>
            </a:r>
            <a:endParaRPr lang="ru-RU" dirty="0">
              <a:solidFill>
                <a:schemeClr val="tx1"/>
              </a:solidFill>
            </a:endParaRPr>
          </a:p>
        </p:txBody>
      </p:sp>
    </p:spTree>
    <p:extLst>
      <p:ext uri="{BB962C8B-B14F-4D97-AF65-F5344CB8AC3E}">
        <p14:creationId xmlns:p14="http://schemas.microsoft.com/office/powerpoint/2010/main" val="29946271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z="3600" dirty="0" smtClean="0"/>
              <a:t>3. Теорія </a:t>
            </a:r>
            <a:r>
              <a:rPr lang="uk-UA" sz="3600" dirty="0"/>
              <a:t>участі в управлінні</a:t>
            </a:r>
            <a:r>
              <a:rPr lang="ru-RU" dirty="0"/>
              <a:t/>
            </a:r>
            <a:br>
              <a:rPr lang="ru-RU" dirty="0"/>
            </a:br>
            <a:endParaRPr lang="ru-RU" dirty="0"/>
          </a:p>
        </p:txBody>
      </p:sp>
      <p:sp>
        <p:nvSpPr>
          <p:cNvPr id="3" name="Объект 2"/>
          <p:cNvSpPr>
            <a:spLocks noGrp="1"/>
          </p:cNvSpPr>
          <p:nvPr>
            <p:ph idx="1"/>
          </p:nvPr>
        </p:nvSpPr>
        <p:spPr>
          <a:xfrm>
            <a:off x="1097131" y="1128451"/>
            <a:ext cx="10596885" cy="5504169"/>
          </a:xfrm>
        </p:spPr>
        <p:txBody>
          <a:bodyPr>
            <a:normAutofit fontScale="85000" lnSpcReduction="10000"/>
          </a:bodyPr>
          <a:lstStyle/>
          <a:p>
            <a:pPr marL="0" indent="0">
              <a:buNone/>
            </a:pPr>
            <a:r>
              <a:rPr lang="uk-UA" dirty="0">
                <a:solidFill>
                  <a:schemeClr val="tx1"/>
                </a:solidFill>
              </a:rPr>
              <a:t>Передбачає виокремлення 4-ох стилів управління організаційного розвитку6</a:t>
            </a:r>
            <a:endParaRPr lang="ru-RU" dirty="0">
              <a:solidFill>
                <a:schemeClr val="tx1"/>
              </a:solidFill>
            </a:endParaRPr>
          </a:p>
          <a:p>
            <a:pPr marL="0" lvl="0" indent="0">
              <a:buNone/>
            </a:pPr>
            <a:r>
              <a:rPr lang="uk-UA" dirty="0">
                <a:solidFill>
                  <a:schemeClr val="tx1"/>
                </a:solidFill>
              </a:rPr>
              <a:t>1. </a:t>
            </a:r>
            <a:r>
              <a:rPr lang="uk-UA" b="1" u="sng" dirty="0">
                <a:solidFill>
                  <a:schemeClr val="tx1"/>
                </a:solidFill>
              </a:rPr>
              <a:t>Експлуатуючі авторитарні системи </a:t>
            </a:r>
            <a:r>
              <a:rPr lang="uk-UA" dirty="0">
                <a:solidFill>
                  <a:schemeClr val="tx1"/>
                </a:solidFill>
              </a:rPr>
              <a:t>являють собою авторитарну систему управління, що реалізує лінійну систему підпорядкування. Мотивація персоналу базується на покаранні за проступки і випадковість винагород. Комунікації в організації підпорядковані </a:t>
            </a:r>
            <a:r>
              <a:rPr lang="uk-UA" dirty="0" smtClean="0">
                <a:solidFill>
                  <a:schemeClr val="tx1"/>
                </a:solidFill>
              </a:rPr>
              <a:t>лінійному </a:t>
            </a:r>
            <a:r>
              <a:rPr lang="uk-UA" dirty="0">
                <a:solidFill>
                  <a:schemeClr val="tx1"/>
                </a:solidFill>
              </a:rPr>
              <a:t>зв'язку з незначною участю суміжних підрозділів в разі крайньої необхідності. Прийняття рішень і процес контролю здійснюється, перш за все, вищим менеджментом. Ця система управління характеризується посереднім виконанням роботи.</a:t>
            </a:r>
          </a:p>
          <a:p>
            <a:pPr marL="0" lvl="0" indent="0">
              <a:buNone/>
            </a:pPr>
            <a:r>
              <a:rPr lang="uk-UA" dirty="0">
                <a:solidFill>
                  <a:schemeClr val="tx1"/>
                </a:solidFill>
              </a:rPr>
              <a:t>2. </a:t>
            </a:r>
            <a:r>
              <a:rPr lang="uk-UA" b="1" u="sng" dirty="0">
                <a:solidFill>
                  <a:schemeClr val="tx1"/>
                </a:solidFill>
              </a:rPr>
              <a:t>«Доброзичливі» системи </a:t>
            </a:r>
            <a:r>
              <a:rPr lang="uk-UA" dirty="0">
                <a:solidFill>
                  <a:schemeClr val="tx1"/>
                </a:solidFill>
              </a:rPr>
              <a:t>схожі з попередньою системою управління з різницею, що </a:t>
            </a:r>
            <a:r>
              <a:rPr lang="uk-UA" dirty="0" smtClean="0">
                <a:solidFill>
                  <a:schemeClr val="tx1"/>
                </a:solidFill>
              </a:rPr>
              <a:t>працівники частково </a:t>
            </a:r>
            <a:r>
              <a:rPr lang="uk-UA" dirty="0">
                <a:solidFill>
                  <a:schemeClr val="tx1"/>
                </a:solidFill>
              </a:rPr>
              <a:t>допущені до участі в управлінні і прийнятті </a:t>
            </a:r>
            <a:r>
              <a:rPr lang="uk-UA" dirty="0" smtClean="0">
                <a:solidFill>
                  <a:schemeClr val="tx1"/>
                </a:solidFill>
              </a:rPr>
              <a:t>рішень, </a:t>
            </a:r>
            <a:r>
              <a:rPr lang="uk-UA" dirty="0">
                <a:solidFill>
                  <a:schemeClr val="tx1"/>
                </a:solidFill>
              </a:rPr>
              <a:t>але в межах, </a:t>
            </a:r>
            <a:r>
              <a:rPr lang="uk-UA" dirty="0" smtClean="0">
                <a:solidFill>
                  <a:schemeClr val="tx1"/>
                </a:solidFill>
              </a:rPr>
              <a:t>визначених </a:t>
            </a:r>
            <a:r>
              <a:rPr lang="uk-UA" dirty="0">
                <a:solidFill>
                  <a:schemeClr val="tx1"/>
                </a:solidFill>
              </a:rPr>
              <a:t>вищим менеджментом.</a:t>
            </a:r>
          </a:p>
          <a:p>
            <a:pPr marL="0" lvl="0" indent="0">
              <a:buNone/>
            </a:pPr>
            <a:r>
              <a:rPr lang="uk-UA" dirty="0">
                <a:solidFill>
                  <a:schemeClr val="tx1"/>
                </a:solidFill>
              </a:rPr>
              <a:t>3. </a:t>
            </a:r>
            <a:r>
              <a:rPr lang="uk-UA" b="1" u="sng" dirty="0">
                <a:solidFill>
                  <a:schemeClr val="tx1"/>
                </a:solidFill>
              </a:rPr>
              <a:t>Консультативні системи</a:t>
            </a:r>
            <a:r>
              <a:rPr lang="uk-UA" dirty="0">
                <a:solidFill>
                  <a:schemeClr val="tx1"/>
                </a:solidFill>
              </a:rPr>
              <a:t>, які підвищують рівень участі працівників в управлінні. Проте за вищим менеджментом залишається виняткове право вирішення фінансових питань. Продуктивність досить хороша, службовці цілком задоволені роботою в такій організації.</a:t>
            </a:r>
          </a:p>
          <a:p>
            <a:pPr marL="0" lvl="0" indent="0">
              <a:buNone/>
            </a:pPr>
            <a:r>
              <a:rPr lang="uk-UA" dirty="0">
                <a:solidFill>
                  <a:schemeClr val="tx1"/>
                </a:solidFill>
              </a:rPr>
              <a:t>4. </a:t>
            </a:r>
            <a:r>
              <a:rPr lang="uk-UA" b="1" u="sng" dirty="0">
                <a:solidFill>
                  <a:schemeClr val="tx1"/>
                </a:solidFill>
              </a:rPr>
              <a:t>Системи безпосередньої участі в управлінні </a:t>
            </a:r>
            <a:r>
              <a:rPr lang="uk-UA" dirty="0">
                <a:solidFill>
                  <a:schemeClr val="tx1"/>
                </a:solidFill>
              </a:rPr>
              <a:t>практично протилежність першої системи. Орієнтується на </a:t>
            </a:r>
            <a:r>
              <a:rPr lang="uk-UA" dirty="0" smtClean="0">
                <a:solidFill>
                  <a:schemeClr val="tx1"/>
                </a:solidFill>
              </a:rPr>
              <a:t>використання групових </a:t>
            </a:r>
            <a:r>
              <a:rPr lang="uk-UA" dirty="0">
                <a:solidFill>
                  <a:schemeClr val="tx1"/>
                </a:solidFill>
              </a:rPr>
              <a:t>методів прийняття рішень. Ця система сприяє високому ступені участі членів організації в управлінні. Робочі групи займаються постановкою цілей, прийняттям рішень, поліпшенням методів роботи і оцінки результатів. Комунікації здійснюються в двох напрямках: вертикально і горизонтально; рішення взаємопов'язані всюди в організації. Використання цієї системи дає змогу досягти високого рівня продуктивності, якості та задоволеності працівників.</a:t>
            </a:r>
            <a:endParaRPr lang="ru-RU" dirty="0">
              <a:solidFill>
                <a:schemeClr val="tx1"/>
              </a:solidFill>
            </a:endParaRPr>
          </a:p>
        </p:txBody>
      </p:sp>
    </p:spTree>
    <p:extLst>
      <p:ext uri="{BB962C8B-B14F-4D97-AF65-F5344CB8AC3E}">
        <p14:creationId xmlns:p14="http://schemas.microsoft.com/office/powerpoint/2010/main" val="15461095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596409"/>
          </a:xfrm>
        </p:spPr>
        <p:txBody>
          <a:bodyPr>
            <a:normAutofit/>
          </a:bodyPr>
          <a:lstStyle/>
          <a:p>
            <a:r>
              <a:rPr lang="uk-UA" sz="3600" dirty="0" smtClean="0"/>
              <a:t>4. </a:t>
            </a:r>
            <a:r>
              <a:rPr lang="uk-UA" sz="3600" dirty="0"/>
              <a:t>Концепція якості робочого </a:t>
            </a:r>
            <a:r>
              <a:rPr lang="uk-UA" sz="3600" dirty="0" smtClean="0"/>
              <a:t>життя (</a:t>
            </a:r>
            <a:r>
              <a:rPr lang="en-US" sz="3600" dirty="0" smtClean="0"/>
              <a:t>QWL</a:t>
            </a:r>
            <a:r>
              <a:rPr lang="uk-UA" sz="3600" dirty="0" smtClean="0"/>
              <a:t>)</a:t>
            </a:r>
            <a:endParaRPr lang="ru-RU" sz="3600" dirty="0"/>
          </a:p>
        </p:txBody>
      </p:sp>
      <p:sp>
        <p:nvSpPr>
          <p:cNvPr id="3" name="Объект 2"/>
          <p:cNvSpPr>
            <a:spLocks noGrp="1"/>
          </p:cNvSpPr>
          <p:nvPr>
            <p:ph idx="1"/>
          </p:nvPr>
        </p:nvSpPr>
        <p:spPr>
          <a:xfrm>
            <a:off x="1251678" y="1107583"/>
            <a:ext cx="10178322" cy="5434885"/>
          </a:xfrm>
        </p:spPr>
        <p:txBody>
          <a:bodyPr>
            <a:normAutofit/>
          </a:bodyPr>
          <a:lstStyle/>
          <a:p>
            <a:pPr marL="0" indent="0">
              <a:buNone/>
            </a:pPr>
            <a:r>
              <a:rPr lang="uk-UA" dirty="0"/>
              <a:t> </a:t>
            </a:r>
            <a:r>
              <a:rPr lang="uk-UA" b="1" i="1" dirty="0" smtClean="0">
                <a:solidFill>
                  <a:schemeClr val="tx1"/>
                </a:solidFill>
              </a:rPr>
              <a:t>Початковий  </a:t>
            </a:r>
            <a:r>
              <a:rPr lang="uk-UA" b="1" i="1" dirty="0">
                <a:solidFill>
                  <a:schemeClr val="tx1"/>
                </a:solidFill>
              </a:rPr>
              <a:t>етап </a:t>
            </a:r>
            <a:r>
              <a:rPr lang="uk-UA" b="1" i="1" dirty="0" smtClean="0">
                <a:solidFill>
                  <a:schemeClr val="tx1"/>
                </a:solidFill>
              </a:rPr>
              <a:t>розвитку цієї концепції: </a:t>
            </a:r>
            <a:r>
              <a:rPr lang="uk-UA" dirty="0" smtClean="0">
                <a:solidFill>
                  <a:schemeClr val="tx1"/>
                </a:solidFill>
              </a:rPr>
              <a:t>пов'язаний </a:t>
            </a:r>
            <a:r>
              <a:rPr lang="uk-UA" dirty="0">
                <a:solidFill>
                  <a:schemeClr val="tx1"/>
                </a:solidFill>
              </a:rPr>
              <a:t>з проектами, що мали місце в Європі в 1950-х роках і подальшим їх розвитку в США протягом 60-х років. </a:t>
            </a:r>
            <a:endParaRPr lang="uk-UA" dirty="0" smtClean="0">
              <a:solidFill>
                <a:schemeClr val="tx1"/>
              </a:solidFill>
            </a:endParaRPr>
          </a:p>
          <a:p>
            <a:pPr marL="0" indent="0">
              <a:buNone/>
            </a:pPr>
            <a:r>
              <a:rPr lang="uk-UA" dirty="0" err="1" smtClean="0">
                <a:solidFill>
                  <a:schemeClr val="tx1"/>
                </a:solidFill>
              </a:rPr>
              <a:t>Грунтуючись</a:t>
            </a:r>
            <a:r>
              <a:rPr lang="uk-UA" dirty="0" smtClean="0">
                <a:solidFill>
                  <a:schemeClr val="tx1"/>
                </a:solidFill>
              </a:rPr>
              <a:t> </a:t>
            </a:r>
            <a:r>
              <a:rPr lang="uk-UA" dirty="0">
                <a:solidFill>
                  <a:schemeClr val="tx1"/>
                </a:solidFill>
              </a:rPr>
              <a:t>на дослідженнях Еріка Триста і його колег в Інституті дослідження людських відносин </a:t>
            </a:r>
            <a:r>
              <a:rPr lang="uk-UA" dirty="0" err="1">
                <a:solidFill>
                  <a:schemeClr val="tx1"/>
                </a:solidFill>
              </a:rPr>
              <a:t>Тевісток</a:t>
            </a:r>
            <a:r>
              <a:rPr lang="uk-UA" dirty="0">
                <a:solidFill>
                  <a:schemeClr val="tx1"/>
                </a:solidFill>
              </a:rPr>
              <a:t> в Лондоні, раніше здійснюють консультації в Великобританії, Ірландії, Норвегії, Швеції з проблем дизайну робочих позицій, націлених на покращення взаємодії технологій і людського </a:t>
            </a:r>
            <a:r>
              <a:rPr lang="uk-UA" dirty="0" err="1">
                <a:solidFill>
                  <a:schemeClr val="tx1"/>
                </a:solidFill>
              </a:rPr>
              <a:t>фактора</a:t>
            </a:r>
            <a:r>
              <a:rPr lang="uk-UA" dirty="0">
                <a:solidFill>
                  <a:schemeClr val="tx1"/>
                </a:solidFill>
              </a:rPr>
              <a:t>. </a:t>
            </a:r>
            <a:endParaRPr lang="uk-UA" dirty="0" smtClean="0">
              <a:solidFill>
                <a:schemeClr val="tx1"/>
              </a:solidFill>
            </a:endParaRPr>
          </a:p>
          <a:p>
            <a:pPr marL="0" indent="0">
              <a:buNone/>
            </a:pPr>
            <a:r>
              <a:rPr lang="uk-UA" dirty="0" smtClean="0">
                <a:solidFill>
                  <a:schemeClr val="tx1"/>
                </a:solidFill>
              </a:rPr>
              <a:t>Програми </a:t>
            </a:r>
            <a:r>
              <a:rPr lang="uk-UA" dirty="0">
                <a:solidFill>
                  <a:schemeClr val="tx1"/>
                </a:solidFill>
              </a:rPr>
              <a:t>якості робочої життя включають в себе спільну участь профспілок і менеджменту в розробці робочих завдань і оцінки робочих позицій, що надає працівникам необхідний рівень свободи дій, можливості вибору шляху вирішення проблеми і отримання зворотного зв'язку про результати роботи. </a:t>
            </a:r>
            <a:endParaRPr lang="uk-UA" dirty="0" smtClean="0">
              <a:solidFill>
                <a:schemeClr val="tx1"/>
              </a:solidFill>
            </a:endParaRPr>
          </a:p>
          <a:p>
            <a:pPr marL="0" indent="0">
              <a:buNone/>
            </a:pPr>
            <a:r>
              <a:rPr lang="uk-UA" b="1" i="1" dirty="0" smtClean="0">
                <a:solidFill>
                  <a:schemeClr val="tx1"/>
                </a:solidFill>
              </a:rPr>
              <a:t>Відмітна </a:t>
            </a:r>
            <a:r>
              <a:rPr lang="uk-UA" b="1" i="1" dirty="0">
                <a:solidFill>
                  <a:schemeClr val="tx1"/>
                </a:solidFill>
              </a:rPr>
              <a:t>характеристикою таких програм якості </a:t>
            </a:r>
            <a:r>
              <a:rPr lang="uk-UA" b="1" i="1" dirty="0" smtClean="0">
                <a:solidFill>
                  <a:schemeClr val="tx1"/>
                </a:solidFill>
              </a:rPr>
              <a:t>робочого </a:t>
            </a:r>
            <a:r>
              <a:rPr lang="uk-UA" b="1" i="1" dirty="0">
                <a:solidFill>
                  <a:schemeClr val="tx1"/>
                </a:solidFill>
              </a:rPr>
              <a:t>життя </a:t>
            </a:r>
            <a:r>
              <a:rPr lang="uk-UA" dirty="0">
                <a:solidFill>
                  <a:schemeClr val="tx1"/>
                </a:solidFill>
              </a:rPr>
              <a:t>стала поява самостійний (самоврядних) робочих груп як нової форми проектування робочих позицій. У такі групи потрапили </a:t>
            </a:r>
            <a:r>
              <a:rPr lang="uk-UA" dirty="0" err="1">
                <a:solidFill>
                  <a:schemeClr val="tx1"/>
                </a:solidFill>
              </a:rPr>
              <a:t>низькокваліфіковані</a:t>
            </a:r>
            <a:r>
              <a:rPr lang="uk-UA" dirty="0">
                <a:solidFill>
                  <a:schemeClr val="tx1"/>
                </a:solidFill>
              </a:rPr>
              <a:t> робітники, кому була надана певна свобода і необхідна інформація для того, щоб управляти своїми власними обов'язками і визначати коло своїх завдань.</a:t>
            </a:r>
            <a:endParaRPr lang="ru-RU" b="1" dirty="0">
              <a:solidFill>
                <a:schemeClr val="tx1"/>
              </a:solidFill>
            </a:endParaRPr>
          </a:p>
        </p:txBody>
      </p:sp>
    </p:spTree>
    <p:extLst>
      <p:ext uri="{BB962C8B-B14F-4D97-AF65-F5344CB8AC3E}">
        <p14:creationId xmlns:p14="http://schemas.microsoft.com/office/powerpoint/2010/main" val="12084653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99382" y="181591"/>
            <a:ext cx="2426704" cy="781397"/>
          </a:xfrm>
        </p:spPr>
        <p:txBody>
          <a:bodyPr>
            <a:normAutofit/>
          </a:bodyPr>
          <a:lstStyle/>
          <a:p>
            <a:r>
              <a:rPr lang="uk-UA" sz="4000" dirty="0" smtClean="0"/>
              <a:t>Зміст</a:t>
            </a:r>
            <a:endParaRPr lang="ru-RU" sz="4000" dirty="0"/>
          </a:p>
        </p:txBody>
      </p:sp>
      <p:graphicFrame>
        <p:nvGraphicFramePr>
          <p:cNvPr id="3" name="Таблица 2"/>
          <p:cNvGraphicFramePr>
            <a:graphicFrameLocks noGrp="1"/>
          </p:cNvGraphicFramePr>
          <p:nvPr>
            <p:extLst>
              <p:ext uri="{D42A27DB-BD31-4B8C-83A1-F6EECF244321}">
                <p14:modId xmlns:p14="http://schemas.microsoft.com/office/powerpoint/2010/main" val="2966237775"/>
              </p:ext>
            </p:extLst>
          </p:nvPr>
        </p:nvGraphicFramePr>
        <p:xfrm>
          <a:off x="1699382" y="962988"/>
          <a:ext cx="8116878" cy="5618673"/>
        </p:xfrm>
        <a:graphic>
          <a:graphicData uri="http://schemas.openxmlformats.org/drawingml/2006/table">
            <a:tbl>
              <a:tblPr firstRow="1" firstCol="1" bandRow="1">
                <a:tableStyleId>{5C22544A-7EE6-4342-B048-85BDC9FD1C3A}</a:tableStyleId>
              </a:tblPr>
              <a:tblGrid>
                <a:gridCol w="1169332">
                  <a:extLst>
                    <a:ext uri="{9D8B030D-6E8A-4147-A177-3AD203B41FA5}">
                      <a16:colId xmlns:a16="http://schemas.microsoft.com/office/drawing/2014/main" val="1656073362"/>
                    </a:ext>
                  </a:extLst>
                </a:gridCol>
                <a:gridCol w="6947546">
                  <a:extLst>
                    <a:ext uri="{9D8B030D-6E8A-4147-A177-3AD203B41FA5}">
                      <a16:colId xmlns:a16="http://schemas.microsoft.com/office/drawing/2014/main" val="1384435073"/>
                    </a:ext>
                  </a:extLst>
                </a:gridCol>
              </a:tblGrid>
              <a:tr h="208099">
                <a:tc rowSpan="3">
                  <a:txBody>
                    <a:bodyPr/>
                    <a:lstStyle/>
                    <a:p>
                      <a:pPr algn="ctr">
                        <a:lnSpc>
                          <a:spcPct val="107000"/>
                        </a:lnSpc>
                        <a:spcAft>
                          <a:spcPts val="0"/>
                        </a:spcAft>
                      </a:pPr>
                      <a:r>
                        <a:rPr lang="ru-RU" sz="1600" cap="all" baseline="0" dirty="0">
                          <a:solidFill>
                            <a:schemeClr val="tx1"/>
                          </a:solidFill>
                          <a:effectLst/>
                        </a:rPr>
                        <a:t>Тема 1</a:t>
                      </a:r>
                      <a:endParaRPr lang="ru-RU" sz="1600" cap="all"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uk-UA" sz="1100" cap="all" baseline="0" dirty="0">
                          <a:solidFill>
                            <a:schemeClr val="tx1"/>
                          </a:solidFill>
                          <a:effectLst/>
                        </a:rPr>
                        <a:t>Визначення сутності розвитку економічних систем</a:t>
                      </a:r>
                      <a:endParaRPr lang="ru-RU" sz="1100" cap="all"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577620"/>
                  </a:ext>
                </a:extLst>
              </a:tr>
              <a:tr h="208099">
                <a:tc vMerge="1">
                  <a:txBody>
                    <a:bodyPr/>
                    <a:lstStyle/>
                    <a:p>
                      <a:endParaRPr lang="ru-RU"/>
                    </a:p>
                  </a:txBody>
                  <a:tcPr/>
                </a:tc>
                <a:tc>
                  <a:txBody>
                    <a:bodyPr/>
                    <a:lstStyle/>
                    <a:p>
                      <a:pPr lvl="1">
                        <a:lnSpc>
                          <a:spcPct val="100000"/>
                        </a:lnSpc>
                        <a:spcAft>
                          <a:spcPts val="0"/>
                        </a:spcAft>
                      </a:pPr>
                      <a:r>
                        <a:rPr lang="uk-UA" sz="1000" i="1" dirty="0" smtClean="0">
                          <a:solidFill>
                            <a:schemeClr val="tx1"/>
                          </a:solidFill>
                          <a:effectLst/>
                        </a:rPr>
                        <a:t>Питання </a:t>
                      </a:r>
                      <a:r>
                        <a:rPr lang="uk-UA" sz="1000" i="1" dirty="0">
                          <a:solidFill>
                            <a:schemeClr val="tx1"/>
                          </a:solidFill>
                          <a:effectLst/>
                        </a:rPr>
                        <a:t>для дискусії</a:t>
                      </a:r>
                      <a:endParaRPr lang="ru-RU" sz="10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7551590"/>
                  </a:ext>
                </a:extLst>
              </a:tr>
              <a:tr h="208099">
                <a:tc vMerge="1">
                  <a:txBody>
                    <a:bodyPr/>
                    <a:lstStyle/>
                    <a:p>
                      <a:endParaRPr lang="ru-RU"/>
                    </a:p>
                  </a:txBody>
                  <a:tcPr/>
                </a:tc>
                <a:tc>
                  <a:txBody>
                    <a:bodyPr/>
                    <a:lstStyle/>
                    <a:p>
                      <a:pPr lvl="1">
                        <a:lnSpc>
                          <a:spcPct val="100000"/>
                        </a:lnSpc>
                        <a:spcAft>
                          <a:spcPts val="0"/>
                        </a:spcAft>
                      </a:pPr>
                      <a:r>
                        <a:rPr lang="uk-UA" sz="1000" i="1" dirty="0">
                          <a:solidFill>
                            <a:schemeClr val="tx1"/>
                          </a:solidFill>
                          <a:effectLst/>
                        </a:rPr>
                        <a:t>Інформаційні джерела до Теми 1</a:t>
                      </a:r>
                      <a:endParaRPr lang="ru-RU" sz="10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10758737"/>
                  </a:ext>
                </a:extLst>
              </a:tr>
              <a:tr h="208099">
                <a:tc rowSpan="3">
                  <a:txBody>
                    <a:bodyPr/>
                    <a:lstStyle/>
                    <a:p>
                      <a:pPr algn="ctr">
                        <a:lnSpc>
                          <a:spcPct val="107000"/>
                        </a:lnSpc>
                        <a:spcAft>
                          <a:spcPts val="0"/>
                        </a:spcAft>
                      </a:pPr>
                      <a:r>
                        <a:rPr lang="ru-RU" sz="1600" cap="all" baseline="0" dirty="0">
                          <a:solidFill>
                            <a:schemeClr val="tx1"/>
                          </a:solidFill>
                          <a:effectLst/>
                        </a:rPr>
                        <a:t>Тема 2</a:t>
                      </a:r>
                      <a:endParaRPr lang="ru-RU" sz="1600" cap="all"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uk-UA" sz="1100" b="1" cap="all" baseline="0" dirty="0">
                          <a:solidFill>
                            <a:schemeClr val="tx1"/>
                          </a:solidFill>
                          <a:effectLst/>
                        </a:rPr>
                        <a:t>Основні концепції теорії організаційного розвитку</a:t>
                      </a:r>
                      <a:endParaRPr lang="ru-RU" sz="1100" b="1" cap="all"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87646781"/>
                  </a:ext>
                </a:extLst>
              </a:tr>
              <a:tr h="208099">
                <a:tc vMerge="1">
                  <a:txBody>
                    <a:bodyPr/>
                    <a:lstStyle/>
                    <a:p>
                      <a:endParaRPr lang="ru-RU"/>
                    </a:p>
                  </a:txBody>
                  <a:tcPr/>
                </a:tc>
                <a:tc>
                  <a:txBody>
                    <a:bodyPr/>
                    <a:lstStyle/>
                    <a:p>
                      <a:pPr lvl="1">
                        <a:lnSpc>
                          <a:spcPct val="100000"/>
                        </a:lnSpc>
                        <a:spcAft>
                          <a:spcPts val="0"/>
                        </a:spcAft>
                      </a:pPr>
                      <a:r>
                        <a:rPr lang="uk-UA" sz="1000" i="1" dirty="0">
                          <a:solidFill>
                            <a:schemeClr val="tx1"/>
                          </a:solidFill>
                          <a:effectLst/>
                        </a:rPr>
                        <a:t>Питання для дискусії</a:t>
                      </a:r>
                      <a:endParaRPr lang="ru-RU" sz="10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14547870"/>
                  </a:ext>
                </a:extLst>
              </a:tr>
              <a:tr h="208099">
                <a:tc vMerge="1">
                  <a:txBody>
                    <a:bodyPr/>
                    <a:lstStyle/>
                    <a:p>
                      <a:endParaRPr lang="ru-RU"/>
                    </a:p>
                  </a:txBody>
                  <a:tcPr/>
                </a:tc>
                <a:tc>
                  <a:txBody>
                    <a:bodyPr/>
                    <a:lstStyle/>
                    <a:p>
                      <a:pPr lvl="1">
                        <a:lnSpc>
                          <a:spcPct val="100000"/>
                        </a:lnSpc>
                        <a:spcAft>
                          <a:spcPts val="0"/>
                        </a:spcAft>
                      </a:pPr>
                      <a:r>
                        <a:rPr lang="uk-UA" sz="1000" i="1" dirty="0">
                          <a:solidFill>
                            <a:schemeClr val="tx1"/>
                          </a:solidFill>
                          <a:effectLst/>
                        </a:rPr>
                        <a:t>Інформаційні джерела до Теми 2</a:t>
                      </a:r>
                      <a:endParaRPr lang="ru-RU" sz="10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49439609"/>
                  </a:ext>
                </a:extLst>
              </a:tr>
              <a:tr h="208099">
                <a:tc rowSpan="3">
                  <a:txBody>
                    <a:bodyPr/>
                    <a:lstStyle/>
                    <a:p>
                      <a:pPr algn="ctr">
                        <a:lnSpc>
                          <a:spcPct val="107000"/>
                        </a:lnSpc>
                        <a:spcAft>
                          <a:spcPts val="0"/>
                        </a:spcAft>
                      </a:pPr>
                      <a:r>
                        <a:rPr lang="ru-RU" sz="1600" cap="all" baseline="0" dirty="0">
                          <a:solidFill>
                            <a:schemeClr val="tx1"/>
                          </a:solidFill>
                          <a:effectLst/>
                        </a:rPr>
                        <a:t>Тема 3</a:t>
                      </a:r>
                      <a:endParaRPr lang="ru-RU" sz="1600" cap="all"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uk-UA" sz="1100" b="1" i="0" cap="all" baseline="0" dirty="0">
                          <a:solidFill>
                            <a:schemeClr val="tx1"/>
                          </a:solidFill>
                          <a:effectLst/>
                        </a:rPr>
                        <a:t>Моделі організаційного розвитку підприємства</a:t>
                      </a:r>
                      <a:endParaRPr lang="ru-RU" sz="1100" b="1" i="0" cap="all"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07009094"/>
                  </a:ext>
                </a:extLst>
              </a:tr>
              <a:tr h="208099">
                <a:tc vMerge="1">
                  <a:txBody>
                    <a:bodyPr/>
                    <a:lstStyle/>
                    <a:p>
                      <a:endParaRPr lang="ru-RU"/>
                    </a:p>
                  </a:txBody>
                  <a:tcPr/>
                </a:tc>
                <a:tc>
                  <a:txBody>
                    <a:bodyPr/>
                    <a:lstStyle/>
                    <a:p>
                      <a:pPr lvl="1">
                        <a:lnSpc>
                          <a:spcPct val="100000"/>
                        </a:lnSpc>
                        <a:spcAft>
                          <a:spcPts val="0"/>
                        </a:spcAft>
                      </a:pPr>
                      <a:r>
                        <a:rPr lang="uk-UA" sz="1000" i="1" dirty="0">
                          <a:solidFill>
                            <a:schemeClr val="tx1"/>
                          </a:solidFill>
                          <a:effectLst/>
                        </a:rPr>
                        <a:t>Питання для дискусії</a:t>
                      </a:r>
                      <a:endParaRPr lang="ru-RU" sz="10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9598904"/>
                  </a:ext>
                </a:extLst>
              </a:tr>
              <a:tr h="208099">
                <a:tc vMerge="1">
                  <a:txBody>
                    <a:bodyPr/>
                    <a:lstStyle/>
                    <a:p>
                      <a:endParaRPr lang="ru-RU"/>
                    </a:p>
                  </a:txBody>
                  <a:tcPr/>
                </a:tc>
                <a:tc>
                  <a:txBody>
                    <a:bodyPr/>
                    <a:lstStyle/>
                    <a:p>
                      <a:pPr lvl="1">
                        <a:lnSpc>
                          <a:spcPct val="100000"/>
                        </a:lnSpc>
                        <a:spcAft>
                          <a:spcPts val="0"/>
                        </a:spcAft>
                      </a:pPr>
                      <a:r>
                        <a:rPr lang="uk-UA" sz="1000" i="1" dirty="0">
                          <a:solidFill>
                            <a:schemeClr val="tx1"/>
                          </a:solidFill>
                          <a:effectLst/>
                        </a:rPr>
                        <a:t>Інформаційні джерела до Теми 3</a:t>
                      </a:r>
                      <a:endParaRPr lang="ru-RU" sz="10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67863362"/>
                  </a:ext>
                </a:extLst>
              </a:tr>
              <a:tr h="208099">
                <a:tc rowSpan="3">
                  <a:txBody>
                    <a:bodyPr/>
                    <a:lstStyle/>
                    <a:p>
                      <a:pPr algn="ctr">
                        <a:lnSpc>
                          <a:spcPct val="107000"/>
                        </a:lnSpc>
                        <a:spcAft>
                          <a:spcPts val="0"/>
                        </a:spcAft>
                      </a:pPr>
                      <a:r>
                        <a:rPr lang="ru-RU" sz="1600" cap="all" baseline="0" dirty="0">
                          <a:solidFill>
                            <a:schemeClr val="tx1"/>
                          </a:solidFill>
                          <a:effectLst/>
                        </a:rPr>
                        <a:t>Тема 4</a:t>
                      </a:r>
                      <a:endParaRPr lang="ru-RU" sz="1600" cap="all"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uk-UA" sz="1100" b="1" i="0" cap="all" baseline="0" dirty="0">
                          <a:solidFill>
                            <a:schemeClr val="tx1"/>
                          </a:solidFill>
                          <a:effectLst/>
                        </a:rPr>
                        <a:t>Управління змінами</a:t>
                      </a:r>
                      <a:endParaRPr lang="ru-RU" sz="1100" b="1" i="0" cap="all"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44785105"/>
                  </a:ext>
                </a:extLst>
              </a:tr>
              <a:tr h="208099">
                <a:tc vMerge="1">
                  <a:txBody>
                    <a:bodyPr/>
                    <a:lstStyle/>
                    <a:p>
                      <a:endParaRPr lang="ru-RU"/>
                    </a:p>
                  </a:txBody>
                  <a:tcPr/>
                </a:tc>
                <a:tc>
                  <a:txBody>
                    <a:bodyPr/>
                    <a:lstStyle/>
                    <a:p>
                      <a:pPr lvl="1">
                        <a:lnSpc>
                          <a:spcPct val="100000"/>
                        </a:lnSpc>
                        <a:spcAft>
                          <a:spcPts val="0"/>
                        </a:spcAft>
                      </a:pPr>
                      <a:r>
                        <a:rPr lang="uk-UA" sz="1000" i="1" dirty="0">
                          <a:solidFill>
                            <a:schemeClr val="tx1"/>
                          </a:solidFill>
                          <a:effectLst/>
                        </a:rPr>
                        <a:t>Питання для дискусії</a:t>
                      </a:r>
                      <a:endParaRPr lang="ru-RU" sz="10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39312649"/>
                  </a:ext>
                </a:extLst>
              </a:tr>
              <a:tr h="208099">
                <a:tc vMerge="1">
                  <a:txBody>
                    <a:bodyPr/>
                    <a:lstStyle/>
                    <a:p>
                      <a:endParaRPr lang="ru-RU"/>
                    </a:p>
                  </a:txBody>
                  <a:tcPr/>
                </a:tc>
                <a:tc>
                  <a:txBody>
                    <a:bodyPr/>
                    <a:lstStyle/>
                    <a:p>
                      <a:pPr lvl="1">
                        <a:lnSpc>
                          <a:spcPct val="100000"/>
                        </a:lnSpc>
                        <a:spcAft>
                          <a:spcPts val="0"/>
                        </a:spcAft>
                      </a:pPr>
                      <a:r>
                        <a:rPr lang="uk-UA" sz="1000" i="1" dirty="0">
                          <a:solidFill>
                            <a:schemeClr val="tx1"/>
                          </a:solidFill>
                          <a:effectLst/>
                        </a:rPr>
                        <a:t>Інформаційні джерела до Теми 4</a:t>
                      </a:r>
                      <a:endParaRPr lang="ru-RU" sz="10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12276748"/>
                  </a:ext>
                </a:extLst>
              </a:tr>
              <a:tr h="208099">
                <a:tc rowSpan="3">
                  <a:txBody>
                    <a:bodyPr/>
                    <a:lstStyle/>
                    <a:p>
                      <a:pPr algn="ctr">
                        <a:lnSpc>
                          <a:spcPct val="107000"/>
                        </a:lnSpc>
                        <a:spcAft>
                          <a:spcPts val="0"/>
                        </a:spcAft>
                      </a:pPr>
                      <a:r>
                        <a:rPr lang="ru-RU" sz="1600" cap="all" baseline="0" dirty="0">
                          <a:solidFill>
                            <a:schemeClr val="tx1"/>
                          </a:solidFill>
                          <a:effectLst/>
                        </a:rPr>
                        <a:t>Тема 5</a:t>
                      </a:r>
                      <a:endParaRPr lang="ru-RU" sz="1600" cap="all"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ru-RU" sz="1100" b="1" cap="all" baseline="0" dirty="0" err="1">
                          <a:solidFill>
                            <a:schemeClr val="tx1"/>
                          </a:solidFill>
                          <a:effectLst/>
                        </a:rPr>
                        <a:t>Групова</a:t>
                      </a:r>
                      <a:r>
                        <a:rPr lang="ru-RU" sz="1100" b="1" cap="all" baseline="0" dirty="0">
                          <a:solidFill>
                            <a:schemeClr val="tx1"/>
                          </a:solidFill>
                          <a:effectLst/>
                        </a:rPr>
                        <a:t> </a:t>
                      </a:r>
                      <a:r>
                        <a:rPr lang="ru-RU" sz="1100" b="1" cap="all" baseline="0" dirty="0" err="1">
                          <a:solidFill>
                            <a:schemeClr val="tx1"/>
                          </a:solidFill>
                          <a:effectLst/>
                        </a:rPr>
                        <a:t>динаміка</a:t>
                      </a:r>
                      <a:r>
                        <a:rPr lang="ru-RU" sz="1100" b="1" cap="all" baseline="0" dirty="0">
                          <a:solidFill>
                            <a:schemeClr val="tx1"/>
                          </a:solidFill>
                          <a:effectLst/>
                        </a:rPr>
                        <a:t> в </a:t>
                      </a:r>
                      <a:r>
                        <a:rPr lang="ru-RU" sz="1100" b="1" cap="all" baseline="0" dirty="0" err="1">
                          <a:solidFill>
                            <a:schemeClr val="tx1"/>
                          </a:solidFill>
                          <a:effectLst/>
                        </a:rPr>
                        <a:t>організаційному</a:t>
                      </a:r>
                      <a:r>
                        <a:rPr lang="ru-RU" sz="1100" b="1" cap="all" baseline="0" dirty="0">
                          <a:solidFill>
                            <a:schemeClr val="tx1"/>
                          </a:solidFill>
                          <a:effectLst/>
                        </a:rPr>
                        <a:t> </a:t>
                      </a:r>
                      <a:r>
                        <a:rPr lang="ru-RU" sz="1100" b="1" cap="all" baseline="0" dirty="0" err="1">
                          <a:solidFill>
                            <a:schemeClr val="tx1"/>
                          </a:solidFill>
                          <a:effectLst/>
                        </a:rPr>
                        <a:t>розвитку</a:t>
                      </a:r>
                      <a:endParaRPr lang="ru-RU" sz="1100" b="1" cap="all"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50714864"/>
                  </a:ext>
                </a:extLst>
              </a:tr>
              <a:tr h="208099">
                <a:tc vMerge="1">
                  <a:txBody>
                    <a:bodyPr/>
                    <a:lstStyle/>
                    <a:p>
                      <a:endParaRPr lang="ru-RU"/>
                    </a:p>
                  </a:txBody>
                  <a:tcPr/>
                </a:tc>
                <a:tc>
                  <a:txBody>
                    <a:bodyPr/>
                    <a:lstStyle/>
                    <a:p>
                      <a:pPr lvl="1">
                        <a:lnSpc>
                          <a:spcPct val="100000"/>
                        </a:lnSpc>
                        <a:spcAft>
                          <a:spcPts val="0"/>
                        </a:spcAft>
                      </a:pPr>
                      <a:r>
                        <a:rPr lang="uk-UA" sz="1000" i="1" dirty="0">
                          <a:solidFill>
                            <a:schemeClr val="tx1"/>
                          </a:solidFill>
                          <a:effectLst/>
                        </a:rPr>
                        <a:t>Питання для дискусії</a:t>
                      </a:r>
                      <a:endParaRPr lang="ru-RU" sz="10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36924621"/>
                  </a:ext>
                </a:extLst>
              </a:tr>
              <a:tr h="208099">
                <a:tc vMerge="1">
                  <a:txBody>
                    <a:bodyPr/>
                    <a:lstStyle/>
                    <a:p>
                      <a:endParaRPr lang="ru-RU"/>
                    </a:p>
                  </a:txBody>
                  <a:tcPr/>
                </a:tc>
                <a:tc>
                  <a:txBody>
                    <a:bodyPr/>
                    <a:lstStyle/>
                    <a:p>
                      <a:pPr lvl="1">
                        <a:lnSpc>
                          <a:spcPct val="100000"/>
                        </a:lnSpc>
                        <a:spcAft>
                          <a:spcPts val="0"/>
                        </a:spcAft>
                      </a:pPr>
                      <a:r>
                        <a:rPr lang="uk-UA" sz="1000" i="1" dirty="0">
                          <a:solidFill>
                            <a:schemeClr val="tx1"/>
                          </a:solidFill>
                          <a:effectLst/>
                        </a:rPr>
                        <a:t>Інформаційні джерела до Теми 5</a:t>
                      </a:r>
                      <a:endParaRPr lang="ru-RU" sz="10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13193898"/>
                  </a:ext>
                </a:extLst>
              </a:tr>
              <a:tr h="208099">
                <a:tc rowSpan="3">
                  <a:txBody>
                    <a:bodyPr/>
                    <a:lstStyle/>
                    <a:p>
                      <a:pPr algn="ctr">
                        <a:lnSpc>
                          <a:spcPct val="107000"/>
                        </a:lnSpc>
                        <a:spcAft>
                          <a:spcPts val="0"/>
                        </a:spcAft>
                      </a:pPr>
                      <a:r>
                        <a:rPr lang="ru-RU" sz="1600" cap="all" baseline="0" dirty="0">
                          <a:solidFill>
                            <a:schemeClr val="tx1"/>
                          </a:solidFill>
                          <a:effectLst/>
                        </a:rPr>
                        <a:t>Тема 6</a:t>
                      </a:r>
                      <a:endParaRPr lang="ru-RU" sz="1600" cap="all"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uk-UA" sz="1100" b="1" i="0" cap="all" baseline="0" dirty="0">
                          <a:solidFill>
                            <a:schemeClr val="tx1"/>
                          </a:solidFill>
                          <a:effectLst/>
                        </a:rPr>
                        <a:t>УПРАВЛІННЯ ОПОРОМ ЗМІНАМ при реалізації проектів організаційного розвитку</a:t>
                      </a:r>
                      <a:endParaRPr lang="ru-RU" sz="1100" b="1" i="0" cap="all"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55195855"/>
                  </a:ext>
                </a:extLst>
              </a:tr>
              <a:tr h="208099">
                <a:tc vMerge="1">
                  <a:txBody>
                    <a:bodyPr/>
                    <a:lstStyle/>
                    <a:p>
                      <a:endParaRPr lang="ru-RU"/>
                    </a:p>
                  </a:txBody>
                  <a:tcPr/>
                </a:tc>
                <a:tc>
                  <a:txBody>
                    <a:bodyPr/>
                    <a:lstStyle/>
                    <a:p>
                      <a:pPr lvl="1">
                        <a:lnSpc>
                          <a:spcPct val="100000"/>
                        </a:lnSpc>
                        <a:spcAft>
                          <a:spcPts val="0"/>
                        </a:spcAft>
                      </a:pPr>
                      <a:r>
                        <a:rPr lang="uk-UA" sz="1000" i="1" dirty="0">
                          <a:solidFill>
                            <a:schemeClr val="tx1"/>
                          </a:solidFill>
                          <a:effectLst/>
                        </a:rPr>
                        <a:t>Питання для дискусії</a:t>
                      </a:r>
                      <a:endParaRPr lang="ru-RU" sz="10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02817346"/>
                  </a:ext>
                </a:extLst>
              </a:tr>
              <a:tr h="208099">
                <a:tc vMerge="1">
                  <a:txBody>
                    <a:bodyPr/>
                    <a:lstStyle/>
                    <a:p>
                      <a:endParaRPr lang="ru-RU"/>
                    </a:p>
                  </a:txBody>
                  <a:tcPr/>
                </a:tc>
                <a:tc>
                  <a:txBody>
                    <a:bodyPr/>
                    <a:lstStyle/>
                    <a:p>
                      <a:pPr lvl="1">
                        <a:lnSpc>
                          <a:spcPct val="100000"/>
                        </a:lnSpc>
                        <a:spcAft>
                          <a:spcPts val="0"/>
                        </a:spcAft>
                      </a:pPr>
                      <a:r>
                        <a:rPr lang="uk-UA" sz="1000" i="1" dirty="0">
                          <a:solidFill>
                            <a:schemeClr val="tx1"/>
                          </a:solidFill>
                          <a:effectLst/>
                        </a:rPr>
                        <a:t>Інформаційні джерела до Теми 6</a:t>
                      </a:r>
                      <a:endParaRPr lang="ru-RU" sz="10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7187405"/>
                  </a:ext>
                </a:extLst>
              </a:tr>
              <a:tr h="208099">
                <a:tc rowSpan="3">
                  <a:txBody>
                    <a:bodyPr/>
                    <a:lstStyle/>
                    <a:p>
                      <a:pPr algn="ctr">
                        <a:lnSpc>
                          <a:spcPct val="107000"/>
                        </a:lnSpc>
                        <a:spcAft>
                          <a:spcPts val="0"/>
                        </a:spcAft>
                      </a:pPr>
                      <a:r>
                        <a:rPr lang="ru-RU" sz="1600" cap="all" baseline="0" dirty="0">
                          <a:solidFill>
                            <a:schemeClr val="tx1"/>
                          </a:solidFill>
                          <a:effectLst/>
                        </a:rPr>
                        <a:t>Тема 7</a:t>
                      </a:r>
                      <a:endParaRPr lang="ru-RU" sz="1600" cap="all"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uk-UA" sz="1100" b="1" i="0" cap="all" baseline="0" dirty="0">
                          <a:solidFill>
                            <a:schemeClr val="tx1"/>
                          </a:solidFill>
                          <a:effectLst/>
                        </a:rPr>
                        <a:t>Конфлікти в організації: причини, типи, підходи до управління</a:t>
                      </a:r>
                      <a:endParaRPr lang="ru-RU" sz="1100" b="1" i="0" cap="all"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45497787"/>
                  </a:ext>
                </a:extLst>
              </a:tr>
              <a:tr h="208099">
                <a:tc vMerge="1">
                  <a:txBody>
                    <a:bodyPr/>
                    <a:lstStyle/>
                    <a:p>
                      <a:endParaRPr lang="ru-RU"/>
                    </a:p>
                  </a:txBody>
                  <a:tcPr/>
                </a:tc>
                <a:tc>
                  <a:txBody>
                    <a:bodyPr/>
                    <a:lstStyle/>
                    <a:p>
                      <a:pPr lvl="1">
                        <a:lnSpc>
                          <a:spcPct val="100000"/>
                        </a:lnSpc>
                        <a:spcAft>
                          <a:spcPts val="0"/>
                        </a:spcAft>
                      </a:pPr>
                      <a:r>
                        <a:rPr lang="uk-UA" sz="1000" i="1" dirty="0">
                          <a:solidFill>
                            <a:schemeClr val="tx1"/>
                          </a:solidFill>
                          <a:effectLst/>
                        </a:rPr>
                        <a:t>Питання для дискусії</a:t>
                      </a:r>
                      <a:endParaRPr lang="ru-RU" sz="10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0547282"/>
                  </a:ext>
                </a:extLst>
              </a:tr>
              <a:tr h="208099">
                <a:tc vMerge="1">
                  <a:txBody>
                    <a:bodyPr/>
                    <a:lstStyle/>
                    <a:p>
                      <a:endParaRPr lang="ru-RU"/>
                    </a:p>
                  </a:txBody>
                  <a:tcPr/>
                </a:tc>
                <a:tc>
                  <a:txBody>
                    <a:bodyPr/>
                    <a:lstStyle/>
                    <a:p>
                      <a:pPr lvl="1">
                        <a:lnSpc>
                          <a:spcPct val="100000"/>
                        </a:lnSpc>
                        <a:spcAft>
                          <a:spcPts val="0"/>
                        </a:spcAft>
                      </a:pPr>
                      <a:r>
                        <a:rPr lang="uk-UA" sz="1000" i="1" dirty="0">
                          <a:solidFill>
                            <a:schemeClr val="tx1"/>
                          </a:solidFill>
                          <a:effectLst/>
                        </a:rPr>
                        <a:t>Інформаційні джерела до Теми 7</a:t>
                      </a:r>
                      <a:endParaRPr lang="ru-RU" sz="10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78170400"/>
                  </a:ext>
                </a:extLst>
              </a:tr>
              <a:tr h="208099">
                <a:tc rowSpan="3">
                  <a:txBody>
                    <a:bodyPr/>
                    <a:lstStyle/>
                    <a:p>
                      <a:pPr algn="ctr">
                        <a:lnSpc>
                          <a:spcPct val="107000"/>
                        </a:lnSpc>
                        <a:spcAft>
                          <a:spcPts val="0"/>
                        </a:spcAft>
                      </a:pPr>
                      <a:r>
                        <a:rPr lang="ru-RU" sz="1600" cap="all" baseline="0" dirty="0">
                          <a:solidFill>
                            <a:schemeClr val="tx1"/>
                          </a:solidFill>
                          <a:effectLst/>
                        </a:rPr>
                        <a:t>Тема 8</a:t>
                      </a:r>
                      <a:endParaRPr lang="ru-RU" sz="1600" cap="all"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ru-RU" sz="1100" b="1" i="0" cap="all" baseline="0" dirty="0" err="1">
                          <a:solidFill>
                            <a:schemeClr val="tx1"/>
                          </a:solidFill>
                          <a:effectLst/>
                        </a:rPr>
                        <a:t>Організаційна</a:t>
                      </a:r>
                      <a:r>
                        <a:rPr lang="ru-RU" sz="1100" b="1" i="0" cap="all" baseline="0" dirty="0">
                          <a:solidFill>
                            <a:schemeClr val="tx1"/>
                          </a:solidFill>
                          <a:effectLst/>
                        </a:rPr>
                        <a:t> культура у </a:t>
                      </a:r>
                      <a:r>
                        <a:rPr lang="ru-RU" sz="1100" b="1" i="0" cap="all" baseline="0" dirty="0" err="1">
                          <a:solidFill>
                            <a:schemeClr val="tx1"/>
                          </a:solidFill>
                          <a:effectLst/>
                        </a:rPr>
                        <a:t>забезпеченні</a:t>
                      </a:r>
                      <a:r>
                        <a:rPr lang="ru-RU" sz="1100" b="1" i="0" cap="all" baseline="0" dirty="0">
                          <a:solidFill>
                            <a:schemeClr val="tx1"/>
                          </a:solidFill>
                          <a:effectLst/>
                        </a:rPr>
                        <a:t> </a:t>
                      </a:r>
                      <a:r>
                        <a:rPr lang="ru-RU" sz="1100" b="1" i="0" cap="all" baseline="0" dirty="0" err="1">
                          <a:solidFill>
                            <a:schemeClr val="tx1"/>
                          </a:solidFill>
                          <a:effectLst/>
                        </a:rPr>
                        <a:t>розвитку</a:t>
                      </a:r>
                      <a:r>
                        <a:rPr lang="ru-RU" sz="1100" b="1" i="0" cap="all" baseline="0" dirty="0">
                          <a:solidFill>
                            <a:schemeClr val="tx1"/>
                          </a:solidFill>
                          <a:effectLst/>
                        </a:rPr>
                        <a:t> </a:t>
                      </a:r>
                      <a:r>
                        <a:rPr lang="ru-RU" sz="1100" b="1" i="0" cap="all" baseline="0" dirty="0" err="1">
                          <a:solidFill>
                            <a:schemeClr val="tx1"/>
                          </a:solidFill>
                          <a:effectLst/>
                        </a:rPr>
                        <a:t>підприємства</a:t>
                      </a:r>
                      <a:endParaRPr lang="ru-RU" sz="1100" b="1" i="0" cap="all"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5579485"/>
                  </a:ext>
                </a:extLst>
              </a:tr>
              <a:tr h="208099">
                <a:tc vMerge="1">
                  <a:txBody>
                    <a:bodyPr/>
                    <a:lstStyle/>
                    <a:p>
                      <a:endParaRPr lang="ru-RU"/>
                    </a:p>
                  </a:txBody>
                  <a:tcPr/>
                </a:tc>
                <a:tc>
                  <a:txBody>
                    <a:bodyPr/>
                    <a:lstStyle/>
                    <a:p>
                      <a:pPr lvl="1">
                        <a:lnSpc>
                          <a:spcPct val="100000"/>
                        </a:lnSpc>
                        <a:spcAft>
                          <a:spcPts val="0"/>
                        </a:spcAft>
                      </a:pPr>
                      <a:r>
                        <a:rPr lang="uk-UA" sz="1000" i="1" dirty="0">
                          <a:solidFill>
                            <a:schemeClr val="tx1"/>
                          </a:solidFill>
                          <a:effectLst/>
                        </a:rPr>
                        <a:t>Питання для дискусії</a:t>
                      </a:r>
                      <a:endParaRPr lang="ru-RU" sz="10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70054403"/>
                  </a:ext>
                </a:extLst>
              </a:tr>
              <a:tr h="208099">
                <a:tc vMerge="1">
                  <a:txBody>
                    <a:bodyPr/>
                    <a:lstStyle/>
                    <a:p>
                      <a:endParaRPr lang="ru-RU"/>
                    </a:p>
                  </a:txBody>
                  <a:tcPr/>
                </a:tc>
                <a:tc>
                  <a:txBody>
                    <a:bodyPr/>
                    <a:lstStyle/>
                    <a:p>
                      <a:pPr lvl="1">
                        <a:lnSpc>
                          <a:spcPct val="100000"/>
                        </a:lnSpc>
                        <a:spcAft>
                          <a:spcPts val="0"/>
                        </a:spcAft>
                      </a:pPr>
                      <a:r>
                        <a:rPr lang="uk-UA" sz="1000" i="1" dirty="0">
                          <a:solidFill>
                            <a:schemeClr val="tx1"/>
                          </a:solidFill>
                          <a:effectLst/>
                        </a:rPr>
                        <a:t>Інформаційні джерела до Теми 8</a:t>
                      </a:r>
                      <a:endParaRPr lang="ru-RU" sz="10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02570049"/>
                  </a:ext>
                </a:extLst>
              </a:tr>
              <a:tr h="208099">
                <a:tc rowSpan="3">
                  <a:txBody>
                    <a:bodyPr/>
                    <a:lstStyle/>
                    <a:p>
                      <a:pPr algn="ctr">
                        <a:lnSpc>
                          <a:spcPct val="107000"/>
                        </a:lnSpc>
                        <a:spcAft>
                          <a:spcPts val="0"/>
                        </a:spcAft>
                      </a:pPr>
                      <a:r>
                        <a:rPr lang="ru-RU" sz="1600" cap="all" baseline="0" dirty="0">
                          <a:solidFill>
                            <a:schemeClr val="tx1"/>
                          </a:solidFill>
                          <a:effectLst/>
                        </a:rPr>
                        <a:t>Тема 9</a:t>
                      </a:r>
                      <a:endParaRPr lang="ru-RU" sz="1600" cap="all"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Aft>
                          <a:spcPts val="0"/>
                        </a:spcAft>
                      </a:pPr>
                      <a:r>
                        <a:rPr lang="ru-RU" sz="1100" b="1" i="0" cap="all" baseline="0" dirty="0" err="1">
                          <a:solidFill>
                            <a:schemeClr val="tx1"/>
                          </a:solidFill>
                          <a:effectLst/>
                        </a:rPr>
                        <a:t>організаційний</a:t>
                      </a:r>
                      <a:r>
                        <a:rPr lang="ru-RU" sz="1100" b="1" i="0" cap="all" baseline="0" dirty="0">
                          <a:solidFill>
                            <a:schemeClr val="tx1"/>
                          </a:solidFill>
                          <a:effectLst/>
                        </a:rPr>
                        <a:t> </a:t>
                      </a:r>
                      <a:r>
                        <a:rPr lang="ru-RU" sz="1100" b="1" i="0" cap="all" baseline="0" dirty="0" err="1">
                          <a:solidFill>
                            <a:schemeClr val="tx1"/>
                          </a:solidFill>
                          <a:effectLst/>
                        </a:rPr>
                        <a:t>розвиток</a:t>
                      </a:r>
                      <a:r>
                        <a:rPr lang="ru-RU" sz="1100" b="1" i="0" cap="all" baseline="0" dirty="0">
                          <a:solidFill>
                            <a:schemeClr val="tx1"/>
                          </a:solidFill>
                          <a:effectLst/>
                        </a:rPr>
                        <a:t> </a:t>
                      </a:r>
                      <a:r>
                        <a:rPr lang="ru-RU" sz="1100" b="1" i="0" cap="all" baseline="0" dirty="0" err="1">
                          <a:solidFill>
                            <a:schemeClr val="tx1"/>
                          </a:solidFill>
                          <a:effectLst/>
                        </a:rPr>
                        <a:t>підприємства</a:t>
                      </a:r>
                      <a:r>
                        <a:rPr lang="ru-RU" sz="1100" b="1" i="0" cap="all" baseline="0" dirty="0">
                          <a:solidFill>
                            <a:schemeClr val="tx1"/>
                          </a:solidFill>
                          <a:effectLst/>
                        </a:rPr>
                        <a:t> на </a:t>
                      </a:r>
                      <a:r>
                        <a:rPr lang="ru-RU" sz="1100" b="1" i="0" cap="all" baseline="0" dirty="0" err="1">
                          <a:solidFill>
                            <a:schemeClr val="tx1"/>
                          </a:solidFill>
                          <a:effectLst/>
                        </a:rPr>
                        <a:t>основі</a:t>
                      </a:r>
                      <a:r>
                        <a:rPr lang="ru-RU" sz="1100" b="1" i="0" cap="all" baseline="0" dirty="0">
                          <a:solidFill>
                            <a:schemeClr val="tx1"/>
                          </a:solidFill>
                          <a:effectLst/>
                        </a:rPr>
                        <a:t> </a:t>
                      </a:r>
                      <a:r>
                        <a:rPr lang="ru-RU" sz="1100" b="1" i="0" cap="all" baseline="0" dirty="0" err="1">
                          <a:solidFill>
                            <a:schemeClr val="tx1"/>
                          </a:solidFill>
                          <a:effectLst/>
                        </a:rPr>
                        <a:t>використання</a:t>
                      </a:r>
                      <a:r>
                        <a:rPr lang="ru-RU" sz="1100" b="1" i="0" cap="all" baseline="0" dirty="0">
                          <a:solidFill>
                            <a:schemeClr val="tx1"/>
                          </a:solidFill>
                          <a:effectLst/>
                        </a:rPr>
                        <a:t> </a:t>
                      </a:r>
                      <a:r>
                        <a:rPr lang="ru-RU" sz="1100" b="1" i="0" cap="all" baseline="0" dirty="0" err="1">
                          <a:solidFill>
                            <a:schemeClr val="tx1"/>
                          </a:solidFill>
                          <a:effectLst/>
                        </a:rPr>
                        <a:t>соціального</a:t>
                      </a:r>
                      <a:r>
                        <a:rPr lang="ru-RU" sz="1100" b="1" i="0" cap="all" baseline="0" dirty="0">
                          <a:solidFill>
                            <a:schemeClr val="tx1"/>
                          </a:solidFill>
                          <a:effectLst/>
                        </a:rPr>
                        <a:t> </a:t>
                      </a:r>
                      <a:r>
                        <a:rPr lang="ru-RU" sz="1100" b="1" i="0" cap="all" baseline="0" dirty="0" err="1">
                          <a:solidFill>
                            <a:schemeClr val="tx1"/>
                          </a:solidFill>
                          <a:effectLst/>
                        </a:rPr>
                        <a:t>капіталу</a:t>
                      </a:r>
                      <a:endParaRPr lang="ru-RU" sz="1100" b="1" i="0" cap="all"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86163454"/>
                  </a:ext>
                </a:extLst>
              </a:tr>
              <a:tr h="208099">
                <a:tc vMerge="1">
                  <a:txBody>
                    <a:bodyPr/>
                    <a:lstStyle/>
                    <a:p>
                      <a:endParaRPr lang="ru-RU"/>
                    </a:p>
                  </a:txBody>
                  <a:tcPr/>
                </a:tc>
                <a:tc>
                  <a:txBody>
                    <a:bodyPr/>
                    <a:lstStyle/>
                    <a:p>
                      <a:pPr lvl="1">
                        <a:lnSpc>
                          <a:spcPct val="100000"/>
                        </a:lnSpc>
                        <a:spcAft>
                          <a:spcPts val="0"/>
                        </a:spcAft>
                      </a:pPr>
                      <a:r>
                        <a:rPr lang="uk-UA" sz="1000" i="1" dirty="0">
                          <a:solidFill>
                            <a:schemeClr val="tx1"/>
                          </a:solidFill>
                          <a:effectLst/>
                        </a:rPr>
                        <a:t>Питання для дискусії</a:t>
                      </a:r>
                      <a:endParaRPr lang="ru-RU" sz="10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106735"/>
                  </a:ext>
                </a:extLst>
              </a:tr>
              <a:tr h="208099">
                <a:tc vMerge="1">
                  <a:txBody>
                    <a:bodyPr/>
                    <a:lstStyle/>
                    <a:p>
                      <a:endParaRPr lang="ru-RU"/>
                    </a:p>
                  </a:txBody>
                  <a:tcPr/>
                </a:tc>
                <a:tc>
                  <a:txBody>
                    <a:bodyPr/>
                    <a:lstStyle/>
                    <a:p>
                      <a:pPr lvl="1">
                        <a:lnSpc>
                          <a:spcPct val="100000"/>
                        </a:lnSpc>
                        <a:spcAft>
                          <a:spcPts val="0"/>
                        </a:spcAft>
                      </a:pPr>
                      <a:r>
                        <a:rPr lang="uk-UA" sz="1000" i="1" dirty="0">
                          <a:solidFill>
                            <a:schemeClr val="tx1"/>
                          </a:solidFill>
                          <a:effectLst/>
                        </a:rPr>
                        <a:t>Інформаційні джерела до Теми 9</a:t>
                      </a:r>
                      <a:endParaRPr lang="ru-RU" sz="10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041" marR="2804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15946823"/>
                  </a:ext>
                </a:extLst>
              </a:tr>
            </a:tbl>
          </a:graphicData>
        </a:graphic>
      </p:graphicFrame>
    </p:spTree>
    <p:extLst>
      <p:ext uri="{BB962C8B-B14F-4D97-AF65-F5344CB8AC3E}">
        <p14:creationId xmlns:p14="http://schemas.microsoft.com/office/powerpoint/2010/main" val="15881927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51678" y="927279"/>
            <a:ext cx="10178322" cy="5718220"/>
          </a:xfrm>
        </p:spPr>
        <p:txBody>
          <a:bodyPr>
            <a:normAutofit/>
          </a:bodyPr>
          <a:lstStyle/>
          <a:p>
            <a:pPr marL="0" indent="0">
              <a:buNone/>
            </a:pPr>
            <a:r>
              <a:rPr lang="uk-UA" b="1" dirty="0">
                <a:solidFill>
                  <a:schemeClr val="tx1"/>
                </a:solidFill>
              </a:rPr>
              <a:t>В</a:t>
            </a:r>
            <a:r>
              <a:rPr lang="ru-RU" b="1" dirty="0" err="1" smtClean="0">
                <a:solidFill>
                  <a:schemeClr val="tx1"/>
                </a:solidFill>
              </a:rPr>
              <a:t>изначення</a:t>
            </a:r>
            <a:r>
              <a:rPr lang="ru-RU" b="1" dirty="0" smtClean="0">
                <a:solidFill>
                  <a:schemeClr val="tx1"/>
                </a:solidFill>
              </a:rPr>
              <a:t> </a:t>
            </a:r>
            <a:r>
              <a:rPr lang="ru-RU" b="1" dirty="0" err="1">
                <a:solidFill>
                  <a:schemeClr val="tx1"/>
                </a:solidFill>
              </a:rPr>
              <a:t>якості</a:t>
            </a:r>
            <a:r>
              <a:rPr lang="ru-RU" b="1" dirty="0">
                <a:solidFill>
                  <a:schemeClr val="tx1"/>
                </a:solidFill>
              </a:rPr>
              <a:t> </a:t>
            </a:r>
            <a:r>
              <a:rPr lang="ru-RU" b="1" dirty="0" err="1" smtClean="0">
                <a:solidFill>
                  <a:schemeClr val="tx1"/>
                </a:solidFill>
              </a:rPr>
              <a:t>робочого</a:t>
            </a:r>
            <a:r>
              <a:rPr lang="ru-RU" b="1" dirty="0" smtClean="0">
                <a:solidFill>
                  <a:schemeClr val="tx1"/>
                </a:solidFill>
              </a:rPr>
              <a:t> </a:t>
            </a:r>
            <a:r>
              <a:rPr lang="ru-RU" b="1" dirty="0" err="1" smtClean="0">
                <a:solidFill>
                  <a:schemeClr val="tx1"/>
                </a:solidFill>
              </a:rPr>
              <a:t>життя</a:t>
            </a:r>
            <a:r>
              <a:rPr lang="ru-RU" dirty="0">
                <a:solidFill>
                  <a:schemeClr val="tx1"/>
                </a:solidFill>
              </a:rPr>
              <a:t>:</a:t>
            </a:r>
            <a:endParaRPr lang="ru-RU" dirty="0" smtClean="0">
              <a:solidFill>
                <a:schemeClr val="tx1"/>
              </a:solidFill>
            </a:endParaRPr>
          </a:p>
          <a:p>
            <a:pPr marL="0" indent="0">
              <a:buNone/>
            </a:pPr>
            <a:r>
              <a:rPr lang="ru-RU" dirty="0" smtClean="0">
                <a:solidFill>
                  <a:schemeClr val="tx1"/>
                </a:solidFill>
              </a:rPr>
              <a:t>1. </a:t>
            </a:r>
            <a:r>
              <a:rPr lang="ru-RU" dirty="0" err="1" smtClean="0">
                <a:solidFill>
                  <a:schemeClr val="tx1"/>
                </a:solidFill>
              </a:rPr>
              <a:t>Відношення</a:t>
            </a:r>
            <a:r>
              <a:rPr lang="ru-RU" dirty="0" smtClean="0">
                <a:solidFill>
                  <a:schemeClr val="tx1"/>
                </a:solidFill>
              </a:rPr>
              <a:t> </a:t>
            </a:r>
            <a:r>
              <a:rPr lang="ru-RU" dirty="0" err="1">
                <a:solidFill>
                  <a:schemeClr val="tx1"/>
                </a:solidFill>
              </a:rPr>
              <a:t>членів</a:t>
            </a:r>
            <a:r>
              <a:rPr lang="ru-RU" dirty="0">
                <a:solidFill>
                  <a:schemeClr val="tx1"/>
                </a:solidFill>
              </a:rPr>
              <a:t> </a:t>
            </a:r>
            <a:r>
              <a:rPr lang="ru-RU" dirty="0" err="1">
                <a:solidFill>
                  <a:schemeClr val="tx1"/>
                </a:solidFill>
              </a:rPr>
              <a:t>організації</a:t>
            </a:r>
            <a:r>
              <a:rPr lang="ru-RU" dirty="0">
                <a:solidFill>
                  <a:schemeClr val="tx1"/>
                </a:solidFill>
              </a:rPr>
              <a:t> до </a:t>
            </a:r>
            <a:r>
              <a:rPr lang="ru-RU" dirty="0" err="1">
                <a:solidFill>
                  <a:schemeClr val="tx1"/>
                </a:solidFill>
              </a:rPr>
              <a:t>роботи</a:t>
            </a:r>
            <a:r>
              <a:rPr lang="ru-RU" dirty="0">
                <a:solidFill>
                  <a:schemeClr val="tx1"/>
                </a:solidFill>
              </a:rPr>
              <a:t>, </a:t>
            </a:r>
            <a:r>
              <a:rPr lang="ru-RU" dirty="0" err="1" smtClean="0">
                <a:solidFill>
                  <a:schemeClr val="tx1"/>
                </a:solidFill>
              </a:rPr>
              <a:t>задоволеність</a:t>
            </a:r>
            <a:r>
              <a:rPr lang="ru-RU" dirty="0" smtClean="0">
                <a:solidFill>
                  <a:schemeClr val="tx1"/>
                </a:solidFill>
              </a:rPr>
              <a:t> </a:t>
            </a:r>
            <a:r>
              <a:rPr lang="ru-RU" dirty="0" err="1">
                <a:solidFill>
                  <a:schemeClr val="tx1"/>
                </a:solidFill>
              </a:rPr>
              <a:t>роботою</a:t>
            </a:r>
            <a:r>
              <a:rPr lang="ru-RU" dirty="0">
                <a:solidFill>
                  <a:schemeClr val="tx1"/>
                </a:solidFill>
              </a:rPr>
              <a:t> і </a:t>
            </a:r>
            <a:r>
              <a:rPr lang="ru-RU" dirty="0" err="1">
                <a:solidFill>
                  <a:schemeClr val="tx1"/>
                </a:solidFill>
              </a:rPr>
              <a:t>рівнем</a:t>
            </a:r>
            <a:r>
              <a:rPr lang="ru-RU" dirty="0">
                <a:solidFill>
                  <a:schemeClr val="tx1"/>
                </a:solidFill>
              </a:rPr>
              <a:t> </a:t>
            </a:r>
            <a:r>
              <a:rPr lang="ru-RU" dirty="0" err="1">
                <a:solidFill>
                  <a:schemeClr val="tx1"/>
                </a:solidFill>
              </a:rPr>
              <a:t>самореалізації</a:t>
            </a:r>
            <a:r>
              <a:rPr lang="ru-RU" dirty="0">
                <a:solidFill>
                  <a:schemeClr val="tx1"/>
                </a:solidFill>
              </a:rPr>
              <a:t>. </a:t>
            </a:r>
          </a:p>
          <a:p>
            <a:pPr marL="0" indent="0">
              <a:buNone/>
            </a:pPr>
            <a:r>
              <a:rPr lang="ru-RU" dirty="0" smtClean="0">
                <a:solidFill>
                  <a:schemeClr val="tx1"/>
                </a:solidFill>
              </a:rPr>
              <a:t>2. </a:t>
            </a:r>
            <a:r>
              <a:rPr lang="ru-RU" dirty="0" err="1" smtClean="0">
                <a:solidFill>
                  <a:schemeClr val="tx1"/>
                </a:solidFill>
              </a:rPr>
              <a:t>Специфічний</a:t>
            </a:r>
            <a:r>
              <a:rPr lang="ru-RU" dirty="0" smtClean="0">
                <a:solidFill>
                  <a:schemeClr val="tx1"/>
                </a:solidFill>
              </a:rPr>
              <a:t> </a:t>
            </a:r>
            <a:r>
              <a:rPr lang="ru-RU" dirty="0" err="1">
                <a:solidFill>
                  <a:schemeClr val="tx1"/>
                </a:solidFill>
              </a:rPr>
              <a:t>інструментарій</a:t>
            </a:r>
            <a:r>
              <a:rPr lang="ru-RU" dirty="0">
                <a:solidFill>
                  <a:schemeClr val="tx1"/>
                </a:solidFill>
              </a:rPr>
              <a:t> </a:t>
            </a:r>
            <a:r>
              <a:rPr lang="ru-RU" dirty="0" err="1">
                <a:solidFill>
                  <a:schemeClr val="tx1"/>
                </a:solidFill>
              </a:rPr>
              <a:t>або</a:t>
            </a:r>
            <a:r>
              <a:rPr lang="ru-RU" dirty="0">
                <a:solidFill>
                  <a:schemeClr val="tx1"/>
                </a:solidFill>
              </a:rPr>
              <a:t> </a:t>
            </a:r>
            <a:r>
              <a:rPr lang="ru-RU" dirty="0" err="1">
                <a:solidFill>
                  <a:schemeClr val="tx1"/>
                </a:solidFill>
              </a:rPr>
              <a:t>групу</a:t>
            </a:r>
            <a:r>
              <a:rPr lang="ru-RU" dirty="0">
                <a:solidFill>
                  <a:schemeClr val="tx1"/>
                </a:solidFill>
              </a:rPr>
              <a:t> </a:t>
            </a:r>
            <a:r>
              <a:rPr lang="ru-RU" dirty="0" err="1">
                <a:solidFill>
                  <a:schemeClr val="tx1"/>
                </a:solidFill>
              </a:rPr>
              <a:t>методів</a:t>
            </a:r>
            <a:r>
              <a:rPr lang="ru-RU" dirty="0">
                <a:solidFill>
                  <a:schemeClr val="tx1"/>
                </a:solidFill>
              </a:rPr>
              <a:t>, </a:t>
            </a:r>
            <a:r>
              <a:rPr lang="ru-RU" dirty="0" err="1">
                <a:solidFill>
                  <a:schemeClr val="tx1"/>
                </a:solidFill>
              </a:rPr>
              <a:t>використовуваних</a:t>
            </a:r>
            <a:r>
              <a:rPr lang="ru-RU" dirty="0">
                <a:solidFill>
                  <a:schemeClr val="tx1"/>
                </a:solidFill>
              </a:rPr>
              <a:t> для </a:t>
            </a:r>
            <a:r>
              <a:rPr lang="ru-RU" dirty="0" err="1" smtClean="0">
                <a:solidFill>
                  <a:schemeClr val="tx1"/>
                </a:solidFill>
              </a:rPr>
              <a:t>виконання</a:t>
            </a:r>
            <a:r>
              <a:rPr lang="ru-RU" dirty="0" smtClean="0">
                <a:solidFill>
                  <a:schemeClr val="tx1"/>
                </a:solidFill>
              </a:rPr>
              <a:t> </a:t>
            </a:r>
            <a:r>
              <a:rPr lang="ru-RU" dirty="0" err="1">
                <a:solidFill>
                  <a:schemeClr val="tx1"/>
                </a:solidFill>
              </a:rPr>
              <a:t>роботи</a:t>
            </a:r>
            <a:r>
              <a:rPr lang="ru-RU" dirty="0">
                <a:solidFill>
                  <a:schemeClr val="tx1"/>
                </a:solidFill>
              </a:rPr>
              <a:t>. </a:t>
            </a:r>
            <a:endParaRPr lang="ru-RU" dirty="0" smtClean="0">
              <a:solidFill>
                <a:schemeClr val="tx1"/>
              </a:solidFill>
            </a:endParaRPr>
          </a:p>
          <a:p>
            <a:pPr marL="0" indent="0">
              <a:buNone/>
            </a:pPr>
            <a:r>
              <a:rPr lang="ru-RU" dirty="0" err="1" smtClean="0">
                <a:solidFill>
                  <a:schemeClr val="tx1"/>
                </a:solidFill>
              </a:rPr>
              <a:t>Сьогодні</a:t>
            </a:r>
            <a:r>
              <a:rPr lang="ru-RU" dirty="0">
                <a:solidFill>
                  <a:schemeClr val="tx1"/>
                </a:solidFill>
              </a:rPr>
              <a:t>, </a:t>
            </a:r>
            <a:r>
              <a:rPr lang="ru-RU" dirty="0" err="1">
                <a:solidFill>
                  <a:schemeClr val="tx1"/>
                </a:solidFill>
              </a:rPr>
              <a:t>напрямок</a:t>
            </a:r>
            <a:r>
              <a:rPr lang="ru-RU" dirty="0">
                <a:solidFill>
                  <a:schemeClr val="tx1"/>
                </a:solidFill>
              </a:rPr>
              <a:t> у </a:t>
            </a:r>
            <a:r>
              <a:rPr lang="ru-RU" dirty="0" err="1">
                <a:solidFill>
                  <a:schemeClr val="tx1"/>
                </a:solidFill>
              </a:rPr>
              <a:t>розвитку</a:t>
            </a:r>
            <a:r>
              <a:rPr lang="ru-RU" dirty="0">
                <a:solidFill>
                  <a:schemeClr val="tx1"/>
                </a:solidFill>
              </a:rPr>
              <a:t> </a:t>
            </a:r>
            <a:r>
              <a:rPr lang="ru-RU" dirty="0" err="1">
                <a:solidFill>
                  <a:schemeClr val="tx1"/>
                </a:solidFill>
              </a:rPr>
              <a:t>програм</a:t>
            </a:r>
            <a:r>
              <a:rPr lang="ru-RU" dirty="0">
                <a:solidFill>
                  <a:schemeClr val="tx1"/>
                </a:solidFill>
              </a:rPr>
              <a:t> </a:t>
            </a:r>
            <a:r>
              <a:rPr lang="ru-RU" dirty="0" err="1">
                <a:solidFill>
                  <a:schemeClr val="tx1"/>
                </a:solidFill>
              </a:rPr>
              <a:t>якості</a:t>
            </a:r>
            <a:r>
              <a:rPr lang="ru-RU" dirty="0">
                <a:solidFill>
                  <a:schemeClr val="tx1"/>
                </a:solidFill>
              </a:rPr>
              <a:t> трудового </a:t>
            </a:r>
            <a:r>
              <a:rPr lang="ru-RU" dirty="0" err="1">
                <a:solidFill>
                  <a:schemeClr val="tx1"/>
                </a:solidFill>
              </a:rPr>
              <a:t>життя</a:t>
            </a:r>
            <a:r>
              <a:rPr lang="ru-RU" dirty="0">
                <a:solidFill>
                  <a:schemeClr val="tx1"/>
                </a:solidFill>
              </a:rPr>
              <a:t> активно </a:t>
            </a:r>
            <a:r>
              <a:rPr lang="ru-RU" dirty="0" err="1" smtClean="0">
                <a:solidFill>
                  <a:schemeClr val="tx1"/>
                </a:solidFill>
              </a:rPr>
              <a:t>розвивається</a:t>
            </a:r>
            <a:r>
              <a:rPr lang="ru-RU" dirty="0" smtClean="0">
                <a:solidFill>
                  <a:schemeClr val="tx1"/>
                </a:solidFill>
              </a:rPr>
              <a:t> </a:t>
            </a:r>
            <a:r>
              <a:rPr lang="ru-RU" dirty="0" err="1">
                <a:solidFill>
                  <a:schemeClr val="tx1"/>
                </a:solidFill>
              </a:rPr>
              <a:t>насамперед</a:t>
            </a:r>
            <a:r>
              <a:rPr lang="ru-RU" dirty="0">
                <a:solidFill>
                  <a:schemeClr val="tx1"/>
                </a:solidFill>
              </a:rPr>
              <a:t> </a:t>
            </a:r>
            <a:r>
              <a:rPr lang="ru-RU" dirty="0" err="1">
                <a:solidFill>
                  <a:schemeClr val="tx1"/>
                </a:solidFill>
              </a:rPr>
              <a:t>під</a:t>
            </a:r>
            <a:r>
              <a:rPr lang="ru-RU" dirty="0">
                <a:solidFill>
                  <a:schemeClr val="tx1"/>
                </a:solidFill>
              </a:rPr>
              <a:t> </a:t>
            </a:r>
            <a:r>
              <a:rPr lang="ru-RU" dirty="0" err="1">
                <a:solidFill>
                  <a:schemeClr val="tx1"/>
                </a:solidFill>
              </a:rPr>
              <a:t>гаслом</a:t>
            </a:r>
            <a:r>
              <a:rPr lang="ru-RU" dirty="0">
                <a:solidFill>
                  <a:schemeClr val="tx1"/>
                </a:solidFill>
              </a:rPr>
              <a:t> </a:t>
            </a:r>
            <a:r>
              <a:rPr lang="ru-RU" dirty="0" err="1">
                <a:solidFill>
                  <a:schemeClr val="tx1"/>
                </a:solidFill>
              </a:rPr>
              <a:t>залучення</a:t>
            </a:r>
            <a:r>
              <a:rPr lang="ru-RU" dirty="0">
                <a:solidFill>
                  <a:schemeClr val="tx1"/>
                </a:solidFill>
              </a:rPr>
              <a:t> </a:t>
            </a:r>
            <a:r>
              <a:rPr lang="ru-RU" dirty="0" err="1">
                <a:solidFill>
                  <a:schemeClr val="tx1"/>
                </a:solidFill>
              </a:rPr>
              <a:t>співробітників</a:t>
            </a:r>
            <a:r>
              <a:rPr lang="ru-RU" dirty="0">
                <a:solidFill>
                  <a:schemeClr val="tx1"/>
                </a:solidFill>
              </a:rPr>
              <a:t> до </a:t>
            </a:r>
            <a:r>
              <a:rPr lang="ru-RU" dirty="0" err="1">
                <a:solidFill>
                  <a:schemeClr val="tx1"/>
                </a:solidFill>
              </a:rPr>
              <a:t>формування</a:t>
            </a:r>
            <a:r>
              <a:rPr lang="ru-RU" dirty="0">
                <a:solidFill>
                  <a:schemeClr val="tx1"/>
                </a:solidFill>
              </a:rPr>
              <a:t> самих </a:t>
            </a:r>
            <a:r>
              <a:rPr lang="ru-RU" dirty="0" err="1">
                <a:solidFill>
                  <a:schemeClr val="tx1"/>
                </a:solidFill>
              </a:rPr>
              <a:t>програм</a:t>
            </a:r>
            <a:r>
              <a:rPr lang="ru-RU" dirty="0">
                <a:solidFill>
                  <a:schemeClr val="tx1"/>
                </a:solidFill>
              </a:rPr>
              <a:t> </a:t>
            </a:r>
            <a:r>
              <a:rPr lang="en-US" dirty="0">
                <a:solidFill>
                  <a:schemeClr val="tx1"/>
                </a:solidFill>
              </a:rPr>
              <a:t>QWL. </a:t>
            </a:r>
            <a:endParaRPr lang="uk-UA" dirty="0" smtClean="0">
              <a:solidFill>
                <a:schemeClr val="tx1"/>
              </a:solidFill>
            </a:endParaRPr>
          </a:p>
          <a:p>
            <a:pPr marL="0" indent="0">
              <a:buNone/>
            </a:pPr>
            <a:endParaRPr lang="ru-RU" dirty="0" smtClean="0">
              <a:solidFill>
                <a:schemeClr val="tx1"/>
              </a:solidFill>
            </a:endParaRPr>
          </a:p>
          <a:p>
            <a:pPr marL="0" indent="0" algn="r">
              <a:buNone/>
            </a:pPr>
            <a:r>
              <a:rPr lang="ru-RU" i="1" dirty="0" smtClean="0">
                <a:solidFill>
                  <a:schemeClr val="tx1"/>
                </a:solidFill>
              </a:rPr>
              <a:t>Для </a:t>
            </a:r>
            <a:r>
              <a:rPr lang="ru-RU" i="1" dirty="0" err="1">
                <a:solidFill>
                  <a:schemeClr val="tx1"/>
                </a:solidFill>
              </a:rPr>
              <a:t>багатьох</a:t>
            </a:r>
            <a:r>
              <a:rPr lang="ru-RU" i="1" dirty="0">
                <a:solidFill>
                  <a:schemeClr val="tx1"/>
                </a:solidFill>
              </a:rPr>
              <a:t> </a:t>
            </a:r>
            <a:r>
              <a:rPr lang="ru-RU" i="1" dirty="0" err="1">
                <a:solidFill>
                  <a:schemeClr val="tx1"/>
                </a:solidFill>
              </a:rPr>
              <a:t>консультантів</a:t>
            </a:r>
            <a:r>
              <a:rPr lang="ru-RU" i="1" dirty="0">
                <a:solidFill>
                  <a:schemeClr val="tx1"/>
                </a:solidFill>
              </a:rPr>
              <a:t> в </a:t>
            </a:r>
            <a:r>
              <a:rPr lang="ru-RU" i="1" dirty="0" err="1">
                <a:solidFill>
                  <a:schemeClr val="tx1"/>
                </a:solidFill>
              </a:rPr>
              <a:t>області</a:t>
            </a:r>
            <a:r>
              <a:rPr lang="ru-RU" i="1" dirty="0">
                <a:solidFill>
                  <a:schemeClr val="tx1"/>
                </a:solidFill>
              </a:rPr>
              <a:t> </a:t>
            </a:r>
            <a:r>
              <a:rPr lang="ru-RU" i="1" dirty="0" err="1">
                <a:solidFill>
                  <a:schemeClr val="tx1"/>
                </a:solidFill>
              </a:rPr>
              <a:t>організаційного</a:t>
            </a:r>
            <a:r>
              <a:rPr lang="ru-RU" i="1" dirty="0">
                <a:solidFill>
                  <a:schemeClr val="tx1"/>
                </a:solidFill>
              </a:rPr>
              <a:t> </a:t>
            </a:r>
            <a:r>
              <a:rPr lang="ru-RU" i="1" dirty="0" err="1">
                <a:solidFill>
                  <a:schemeClr val="tx1"/>
                </a:solidFill>
              </a:rPr>
              <a:t>розвитку</a:t>
            </a:r>
            <a:r>
              <a:rPr lang="ru-RU" i="1" dirty="0">
                <a:solidFill>
                  <a:schemeClr val="tx1"/>
                </a:solidFill>
              </a:rPr>
              <a:t> </a:t>
            </a:r>
            <a:r>
              <a:rPr lang="ru-RU" i="1" dirty="0" err="1">
                <a:solidFill>
                  <a:schemeClr val="tx1"/>
                </a:solidFill>
              </a:rPr>
              <a:t>словосполучення</a:t>
            </a:r>
            <a:r>
              <a:rPr lang="ru-RU" i="1" dirty="0">
                <a:solidFill>
                  <a:schemeClr val="tx1"/>
                </a:solidFill>
              </a:rPr>
              <a:t> «</a:t>
            </a:r>
            <a:r>
              <a:rPr lang="ru-RU" i="1" dirty="0" err="1">
                <a:solidFill>
                  <a:schemeClr val="tx1"/>
                </a:solidFill>
              </a:rPr>
              <a:t>залучення</a:t>
            </a:r>
            <a:r>
              <a:rPr lang="ru-RU" i="1" dirty="0">
                <a:solidFill>
                  <a:schemeClr val="tx1"/>
                </a:solidFill>
              </a:rPr>
              <a:t> </a:t>
            </a:r>
            <a:r>
              <a:rPr lang="ru-RU" i="1" dirty="0" err="1">
                <a:solidFill>
                  <a:schemeClr val="tx1"/>
                </a:solidFill>
              </a:rPr>
              <a:t>працівників</a:t>
            </a:r>
            <a:r>
              <a:rPr lang="ru-RU" i="1" dirty="0">
                <a:solidFill>
                  <a:schemeClr val="tx1"/>
                </a:solidFill>
              </a:rPr>
              <a:t>» </a:t>
            </a:r>
            <a:r>
              <a:rPr lang="ru-RU" i="1" dirty="0" err="1">
                <a:solidFill>
                  <a:schemeClr val="tx1"/>
                </a:solidFill>
              </a:rPr>
              <a:t>більше</a:t>
            </a:r>
            <a:r>
              <a:rPr lang="ru-RU" i="1" dirty="0">
                <a:solidFill>
                  <a:schemeClr val="tx1"/>
                </a:solidFill>
              </a:rPr>
              <a:t> </a:t>
            </a:r>
            <a:r>
              <a:rPr lang="ru-RU" i="1" dirty="0" err="1">
                <a:solidFill>
                  <a:schemeClr val="tx1"/>
                </a:solidFill>
              </a:rPr>
              <a:t>ніж</a:t>
            </a:r>
            <a:r>
              <a:rPr lang="ru-RU" i="1" dirty="0">
                <a:solidFill>
                  <a:schemeClr val="tx1"/>
                </a:solidFill>
              </a:rPr>
              <a:t> </a:t>
            </a:r>
            <a:r>
              <a:rPr lang="ru-RU" i="1" dirty="0" err="1">
                <a:solidFill>
                  <a:schemeClr val="tx1"/>
                </a:solidFill>
              </a:rPr>
              <a:t>позначення</a:t>
            </a:r>
            <a:r>
              <a:rPr lang="ru-RU" i="1" dirty="0">
                <a:solidFill>
                  <a:schemeClr val="tx1"/>
                </a:solidFill>
              </a:rPr>
              <a:t> </a:t>
            </a:r>
            <a:r>
              <a:rPr lang="en-US" i="1" dirty="0">
                <a:solidFill>
                  <a:schemeClr val="tx1"/>
                </a:solidFill>
              </a:rPr>
              <a:t>QWL. </a:t>
            </a:r>
            <a:r>
              <a:rPr lang="ru-RU" i="1" dirty="0" err="1">
                <a:solidFill>
                  <a:schemeClr val="tx1"/>
                </a:solidFill>
              </a:rPr>
              <a:t>Однак</a:t>
            </a:r>
            <a:r>
              <a:rPr lang="ru-RU" i="1" dirty="0">
                <a:solidFill>
                  <a:schemeClr val="tx1"/>
                </a:solidFill>
              </a:rPr>
              <a:t> </a:t>
            </a:r>
            <a:r>
              <a:rPr lang="ru-RU" i="1" dirty="0" err="1">
                <a:solidFill>
                  <a:schemeClr val="tx1"/>
                </a:solidFill>
              </a:rPr>
              <a:t>термін</a:t>
            </a:r>
            <a:r>
              <a:rPr lang="ru-RU" i="1" dirty="0">
                <a:solidFill>
                  <a:schemeClr val="tx1"/>
                </a:solidFill>
              </a:rPr>
              <a:t> «</a:t>
            </a:r>
            <a:r>
              <a:rPr lang="ru-RU" i="1" dirty="0" err="1">
                <a:solidFill>
                  <a:schemeClr val="tx1"/>
                </a:solidFill>
              </a:rPr>
              <a:t>залучення</a:t>
            </a:r>
            <a:r>
              <a:rPr lang="ru-RU" i="1" dirty="0">
                <a:solidFill>
                  <a:schemeClr val="tx1"/>
                </a:solidFill>
              </a:rPr>
              <a:t> </a:t>
            </a:r>
            <a:r>
              <a:rPr lang="ru-RU" i="1" dirty="0" err="1">
                <a:solidFill>
                  <a:schemeClr val="tx1"/>
                </a:solidFill>
              </a:rPr>
              <a:t>працівника</a:t>
            </a:r>
            <a:r>
              <a:rPr lang="ru-RU" i="1" dirty="0">
                <a:solidFill>
                  <a:schemeClr val="tx1"/>
                </a:solidFill>
              </a:rPr>
              <a:t>» </a:t>
            </a:r>
            <a:r>
              <a:rPr lang="ru-RU" i="1" dirty="0" err="1">
                <a:solidFill>
                  <a:schemeClr val="tx1"/>
                </a:solidFill>
              </a:rPr>
              <a:t>може</a:t>
            </a:r>
            <a:r>
              <a:rPr lang="ru-RU" i="1" dirty="0">
                <a:solidFill>
                  <a:schemeClr val="tx1"/>
                </a:solidFill>
              </a:rPr>
              <a:t> </a:t>
            </a:r>
            <a:r>
              <a:rPr lang="ru-RU" i="1" dirty="0" err="1">
                <a:solidFill>
                  <a:schemeClr val="tx1"/>
                </a:solidFill>
              </a:rPr>
              <a:t>трактуватися</a:t>
            </a:r>
            <a:r>
              <a:rPr lang="ru-RU" i="1" dirty="0">
                <a:solidFill>
                  <a:schemeClr val="tx1"/>
                </a:solidFill>
              </a:rPr>
              <a:t> </a:t>
            </a:r>
            <a:r>
              <a:rPr lang="ru-RU" i="1" dirty="0" err="1">
                <a:solidFill>
                  <a:schemeClr val="tx1"/>
                </a:solidFill>
              </a:rPr>
              <a:t>досить</a:t>
            </a:r>
            <a:r>
              <a:rPr lang="ru-RU" i="1" dirty="0">
                <a:solidFill>
                  <a:schemeClr val="tx1"/>
                </a:solidFill>
              </a:rPr>
              <a:t> </a:t>
            </a:r>
            <a:r>
              <a:rPr lang="ru-RU" i="1" dirty="0" err="1">
                <a:solidFill>
                  <a:schemeClr val="tx1"/>
                </a:solidFill>
              </a:rPr>
              <a:t>вузько</a:t>
            </a:r>
            <a:r>
              <a:rPr lang="ru-RU" i="1" dirty="0">
                <a:solidFill>
                  <a:schemeClr val="tx1"/>
                </a:solidFill>
              </a:rPr>
              <a:t>, тому </a:t>
            </a:r>
            <a:r>
              <a:rPr lang="ru-RU" i="1" dirty="0" err="1">
                <a:solidFill>
                  <a:schemeClr val="tx1"/>
                </a:solidFill>
              </a:rPr>
              <a:t>що</a:t>
            </a:r>
            <a:r>
              <a:rPr lang="ru-RU" i="1" dirty="0">
                <a:solidFill>
                  <a:schemeClr val="tx1"/>
                </a:solidFill>
              </a:rPr>
              <a:t> в </a:t>
            </a:r>
            <a:r>
              <a:rPr lang="ru-RU" i="1" dirty="0" err="1">
                <a:solidFill>
                  <a:schemeClr val="tx1"/>
                </a:solidFill>
              </a:rPr>
              <a:t>цьому</a:t>
            </a:r>
            <a:r>
              <a:rPr lang="ru-RU" i="1" dirty="0">
                <a:solidFill>
                  <a:schemeClr val="tx1"/>
                </a:solidFill>
              </a:rPr>
              <a:t> </a:t>
            </a:r>
            <a:r>
              <a:rPr lang="ru-RU" i="1" dirty="0" err="1">
                <a:solidFill>
                  <a:schemeClr val="tx1"/>
                </a:solidFill>
              </a:rPr>
              <a:t>випадку</a:t>
            </a:r>
            <a:r>
              <a:rPr lang="ru-RU" i="1" dirty="0">
                <a:solidFill>
                  <a:schemeClr val="tx1"/>
                </a:solidFill>
              </a:rPr>
              <a:t> </a:t>
            </a:r>
            <a:r>
              <a:rPr lang="ru-RU" i="1" dirty="0" err="1">
                <a:solidFill>
                  <a:schemeClr val="tx1"/>
                </a:solidFill>
              </a:rPr>
              <a:t>описується</a:t>
            </a:r>
            <a:r>
              <a:rPr lang="ru-RU" i="1" dirty="0">
                <a:solidFill>
                  <a:schemeClr val="tx1"/>
                </a:solidFill>
              </a:rPr>
              <a:t> </a:t>
            </a:r>
            <a:r>
              <a:rPr lang="ru-RU" i="1" dirty="0" err="1">
                <a:solidFill>
                  <a:schemeClr val="tx1"/>
                </a:solidFill>
              </a:rPr>
              <a:t>увагу</a:t>
            </a:r>
            <a:r>
              <a:rPr lang="ru-RU" i="1" dirty="0">
                <a:solidFill>
                  <a:schemeClr val="tx1"/>
                </a:solidFill>
              </a:rPr>
              <a:t> </a:t>
            </a:r>
            <a:r>
              <a:rPr lang="ru-RU" i="1" dirty="0" err="1">
                <a:solidFill>
                  <a:schemeClr val="tx1"/>
                </a:solidFill>
              </a:rPr>
              <a:t>виключно</a:t>
            </a:r>
            <a:r>
              <a:rPr lang="ru-RU" i="1" dirty="0">
                <a:solidFill>
                  <a:schemeClr val="tx1"/>
                </a:solidFill>
              </a:rPr>
              <a:t> до </a:t>
            </a:r>
            <a:r>
              <a:rPr lang="ru-RU" i="1" dirty="0" err="1">
                <a:solidFill>
                  <a:schemeClr val="tx1"/>
                </a:solidFill>
              </a:rPr>
              <a:t>обсягу</a:t>
            </a:r>
            <a:r>
              <a:rPr lang="ru-RU" i="1" dirty="0">
                <a:solidFill>
                  <a:schemeClr val="tx1"/>
                </a:solidFill>
              </a:rPr>
              <a:t> </a:t>
            </a:r>
            <a:r>
              <a:rPr lang="ru-RU" i="1" dirty="0" err="1">
                <a:solidFill>
                  <a:schemeClr val="tx1"/>
                </a:solidFill>
              </a:rPr>
              <a:t>влади</a:t>
            </a:r>
            <a:r>
              <a:rPr lang="ru-RU" i="1" dirty="0">
                <a:solidFill>
                  <a:schemeClr val="tx1"/>
                </a:solidFill>
              </a:rPr>
              <a:t> при </a:t>
            </a:r>
            <a:r>
              <a:rPr lang="ru-RU" i="1" dirty="0" err="1">
                <a:solidFill>
                  <a:schemeClr val="tx1"/>
                </a:solidFill>
              </a:rPr>
              <a:t>втручанні</a:t>
            </a:r>
            <a:r>
              <a:rPr lang="ru-RU" i="1" dirty="0">
                <a:solidFill>
                  <a:schemeClr val="tx1"/>
                </a:solidFill>
              </a:rPr>
              <a:t> в </a:t>
            </a:r>
            <a:r>
              <a:rPr lang="ru-RU" i="1" dirty="0" err="1">
                <a:solidFill>
                  <a:schemeClr val="tx1"/>
                </a:solidFill>
              </a:rPr>
              <a:t>процес</a:t>
            </a:r>
            <a:r>
              <a:rPr lang="ru-RU" i="1" dirty="0">
                <a:solidFill>
                  <a:schemeClr val="tx1"/>
                </a:solidFill>
              </a:rPr>
              <a:t> </a:t>
            </a:r>
            <a:r>
              <a:rPr lang="ru-RU" i="1" dirty="0" err="1">
                <a:solidFill>
                  <a:schemeClr val="tx1"/>
                </a:solidFill>
              </a:rPr>
              <a:t>управління</a:t>
            </a:r>
            <a:r>
              <a:rPr lang="ru-RU" i="1" dirty="0">
                <a:solidFill>
                  <a:schemeClr val="tx1"/>
                </a:solidFill>
              </a:rPr>
              <a:t>, </a:t>
            </a:r>
            <a:r>
              <a:rPr lang="ru-RU" i="1" dirty="0" err="1">
                <a:solidFill>
                  <a:schemeClr val="tx1"/>
                </a:solidFill>
              </a:rPr>
              <a:t>що</a:t>
            </a:r>
            <a:r>
              <a:rPr lang="ru-RU" i="1" dirty="0">
                <a:solidFill>
                  <a:schemeClr val="tx1"/>
                </a:solidFill>
              </a:rPr>
              <a:t> </a:t>
            </a:r>
            <a:r>
              <a:rPr lang="ru-RU" i="1" dirty="0" err="1">
                <a:solidFill>
                  <a:schemeClr val="tx1"/>
                </a:solidFill>
              </a:rPr>
              <a:t>може</a:t>
            </a:r>
            <a:r>
              <a:rPr lang="ru-RU" i="1" dirty="0">
                <a:solidFill>
                  <a:schemeClr val="tx1"/>
                </a:solidFill>
              </a:rPr>
              <a:t> </a:t>
            </a:r>
            <a:r>
              <a:rPr lang="ru-RU" i="1" dirty="0" err="1">
                <a:solidFill>
                  <a:schemeClr val="tx1"/>
                </a:solidFill>
              </a:rPr>
              <a:t>випустити</a:t>
            </a:r>
            <a:r>
              <a:rPr lang="ru-RU" i="1" dirty="0">
                <a:solidFill>
                  <a:schemeClr val="tx1"/>
                </a:solidFill>
              </a:rPr>
              <a:t> з </a:t>
            </a:r>
            <a:r>
              <a:rPr lang="ru-RU" i="1" dirty="0" err="1">
                <a:solidFill>
                  <a:schemeClr val="tx1"/>
                </a:solidFill>
              </a:rPr>
              <a:t>уваги</a:t>
            </a:r>
            <a:r>
              <a:rPr lang="ru-RU" i="1" dirty="0">
                <a:solidFill>
                  <a:schemeClr val="tx1"/>
                </a:solidFill>
              </a:rPr>
              <a:t> </a:t>
            </a:r>
            <a:r>
              <a:rPr lang="ru-RU" i="1" dirty="0" err="1">
                <a:solidFill>
                  <a:schemeClr val="tx1"/>
                </a:solidFill>
              </a:rPr>
              <a:t>інші</a:t>
            </a:r>
            <a:r>
              <a:rPr lang="ru-RU" i="1" dirty="0">
                <a:solidFill>
                  <a:schemeClr val="tx1"/>
                </a:solidFill>
              </a:rPr>
              <a:t> </a:t>
            </a:r>
            <a:r>
              <a:rPr lang="ru-RU" i="1" dirty="0" err="1">
                <a:solidFill>
                  <a:schemeClr val="tx1"/>
                </a:solidFill>
              </a:rPr>
              <a:t>важливі</a:t>
            </a:r>
            <a:r>
              <a:rPr lang="ru-RU" i="1" dirty="0">
                <a:solidFill>
                  <a:schemeClr val="tx1"/>
                </a:solidFill>
              </a:rPr>
              <a:t> </a:t>
            </a:r>
            <a:r>
              <a:rPr lang="ru-RU" i="1" dirty="0" err="1">
                <a:solidFill>
                  <a:schemeClr val="tx1"/>
                </a:solidFill>
              </a:rPr>
              <a:t>елементи</a:t>
            </a:r>
            <a:r>
              <a:rPr lang="ru-RU" i="1" dirty="0">
                <a:solidFill>
                  <a:schemeClr val="tx1"/>
                </a:solidFill>
              </a:rPr>
              <a:t>, </a:t>
            </a:r>
            <a:r>
              <a:rPr lang="ru-RU" i="1" dirty="0" err="1">
                <a:solidFill>
                  <a:schemeClr val="tx1"/>
                </a:solidFill>
              </a:rPr>
              <a:t>необхідні</a:t>
            </a:r>
            <a:r>
              <a:rPr lang="ru-RU" i="1" dirty="0">
                <a:solidFill>
                  <a:schemeClr val="tx1"/>
                </a:solidFill>
              </a:rPr>
              <a:t> для </a:t>
            </a:r>
            <a:r>
              <a:rPr lang="ru-RU" i="1" dirty="0" err="1">
                <a:solidFill>
                  <a:schemeClr val="tx1"/>
                </a:solidFill>
              </a:rPr>
              <a:t>успіху</a:t>
            </a:r>
            <a:r>
              <a:rPr lang="ru-RU" i="1" dirty="0">
                <a:solidFill>
                  <a:schemeClr val="tx1"/>
                </a:solidFill>
              </a:rPr>
              <a:t> </a:t>
            </a:r>
            <a:r>
              <a:rPr lang="ru-RU" i="1" dirty="0" err="1">
                <a:solidFill>
                  <a:schemeClr val="tx1"/>
                </a:solidFill>
              </a:rPr>
              <a:t>організації</a:t>
            </a:r>
            <a:r>
              <a:rPr lang="ru-RU" i="1" dirty="0">
                <a:solidFill>
                  <a:schemeClr val="tx1"/>
                </a:solidFill>
              </a:rPr>
              <a:t>, </a:t>
            </a:r>
            <a:r>
              <a:rPr lang="ru-RU" i="1" dirty="0" err="1">
                <a:solidFill>
                  <a:schemeClr val="tx1"/>
                </a:solidFill>
              </a:rPr>
              <a:t>такі</a:t>
            </a:r>
            <a:r>
              <a:rPr lang="ru-RU" i="1" dirty="0">
                <a:solidFill>
                  <a:schemeClr val="tx1"/>
                </a:solidFill>
              </a:rPr>
              <a:t> як </a:t>
            </a:r>
            <a:r>
              <a:rPr lang="ru-RU" i="1" dirty="0" err="1">
                <a:solidFill>
                  <a:schemeClr val="tx1"/>
                </a:solidFill>
              </a:rPr>
              <a:t>інформаційна</a:t>
            </a:r>
            <a:r>
              <a:rPr lang="ru-RU" i="1" dirty="0">
                <a:solidFill>
                  <a:schemeClr val="tx1"/>
                </a:solidFill>
              </a:rPr>
              <a:t> система, </a:t>
            </a:r>
            <a:r>
              <a:rPr lang="ru-RU" i="1" dirty="0" err="1">
                <a:solidFill>
                  <a:schemeClr val="tx1"/>
                </a:solidFill>
              </a:rPr>
              <a:t>набуття</a:t>
            </a:r>
            <a:r>
              <a:rPr lang="ru-RU" i="1" dirty="0">
                <a:solidFill>
                  <a:schemeClr val="tx1"/>
                </a:solidFill>
              </a:rPr>
              <a:t> </a:t>
            </a:r>
            <a:r>
              <a:rPr lang="ru-RU" i="1" dirty="0" err="1">
                <a:solidFill>
                  <a:schemeClr val="tx1"/>
                </a:solidFill>
              </a:rPr>
              <a:t>навичок</a:t>
            </a:r>
            <a:r>
              <a:rPr lang="ru-RU" i="1" dirty="0">
                <a:solidFill>
                  <a:schemeClr val="tx1"/>
                </a:solidFill>
              </a:rPr>
              <a:t> і </a:t>
            </a:r>
            <a:r>
              <a:rPr lang="ru-RU" i="1" dirty="0" err="1">
                <a:solidFill>
                  <a:schemeClr val="tx1"/>
                </a:solidFill>
              </a:rPr>
              <a:t>розробка</a:t>
            </a:r>
            <a:r>
              <a:rPr lang="ru-RU" i="1" dirty="0">
                <a:solidFill>
                  <a:schemeClr val="tx1"/>
                </a:solidFill>
              </a:rPr>
              <a:t> </a:t>
            </a:r>
            <a:r>
              <a:rPr lang="ru-RU" i="1" dirty="0" err="1">
                <a:solidFill>
                  <a:schemeClr val="tx1"/>
                </a:solidFill>
              </a:rPr>
              <a:t>системи</a:t>
            </a:r>
            <a:r>
              <a:rPr lang="ru-RU" i="1" dirty="0">
                <a:solidFill>
                  <a:schemeClr val="tx1"/>
                </a:solidFill>
              </a:rPr>
              <a:t> </a:t>
            </a:r>
            <a:r>
              <a:rPr lang="ru-RU" i="1" dirty="0" err="1">
                <a:solidFill>
                  <a:schemeClr val="tx1"/>
                </a:solidFill>
              </a:rPr>
              <a:t>винагороди</a:t>
            </a:r>
            <a:endParaRPr lang="ru-RU" i="1" dirty="0">
              <a:solidFill>
                <a:schemeClr val="tx1"/>
              </a:solidFill>
            </a:endParaRPr>
          </a:p>
        </p:txBody>
      </p:sp>
      <p:sp>
        <p:nvSpPr>
          <p:cNvPr id="4" name="Заголовок 1"/>
          <p:cNvSpPr txBox="1">
            <a:spLocks/>
          </p:cNvSpPr>
          <p:nvPr/>
        </p:nvSpPr>
        <p:spPr>
          <a:xfrm>
            <a:off x="1251678" y="223391"/>
            <a:ext cx="10178322" cy="5964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a:lstStyle>
          <a:p>
            <a:r>
              <a:rPr lang="uk-UA" sz="3600" dirty="0" smtClean="0"/>
              <a:t>4. Концепція якості робочого життя (</a:t>
            </a:r>
            <a:r>
              <a:rPr lang="en-US" sz="3600" dirty="0" smtClean="0"/>
              <a:t>QWL</a:t>
            </a:r>
            <a:r>
              <a:rPr lang="uk-UA" sz="3600" dirty="0" smtClean="0"/>
              <a:t>)</a:t>
            </a:r>
            <a:endParaRPr lang="ru-RU" sz="3600" dirty="0"/>
          </a:p>
        </p:txBody>
      </p:sp>
    </p:spTree>
    <p:extLst>
      <p:ext uri="{BB962C8B-B14F-4D97-AF65-F5344CB8AC3E}">
        <p14:creationId xmlns:p14="http://schemas.microsoft.com/office/powerpoint/2010/main" val="33723852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557773"/>
          </a:xfrm>
        </p:spPr>
        <p:txBody>
          <a:bodyPr>
            <a:normAutofit fontScale="90000"/>
          </a:bodyPr>
          <a:lstStyle/>
          <a:p>
            <a:r>
              <a:rPr lang="uk-UA" sz="3600" dirty="0" smtClean="0"/>
              <a:t>5. Концепція </a:t>
            </a:r>
            <a:r>
              <a:rPr lang="uk-UA" sz="3600" dirty="0"/>
              <a:t>стратегічних </a:t>
            </a:r>
            <a:r>
              <a:rPr lang="uk-UA" sz="3600" dirty="0" smtClean="0"/>
              <a:t>змін</a:t>
            </a:r>
            <a:endParaRPr lang="ru-RU" sz="3600" dirty="0"/>
          </a:p>
        </p:txBody>
      </p:sp>
      <p:sp>
        <p:nvSpPr>
          <p:cNvPr id="3" name="Объект 2"/>
          <p:cNvSpPr>
            <a:spLocks noGrp="1"/>
          </p:cNvSpPr>
          <p:nvPr>
            <p:ph idx="1"/>
          </p:nvPr>
        </p:nvSpPr>
        <p:spPr>
          <a:xfrm>
            <a:off x="1251678" y="1294328"/>
            <a:ext cx="10178322" cy="5286776"/>
          </a:xfrm>
        </p:spPr>
        <p:txBody>
          <a:bodyPr/>
          <a:lstStyle/>
          <a:p>
            <a:r>
              <a:rPr lang="uk-UA" dirty="0">
                <a:solidFill>
                  <a:schemeClr val="tx1"/>
                </a:solidFill>
              </a:rPr>
              <a:t>Стратегічні зміни передбачають вирівнювання вимог навколишнього середовища, існуючої стратегії і процесу організаційного проектування. </a:t>
            </a:r>
            <a:endParaRPr lang="uk-UA" dirty="0" smtClean="0">
              <a:solidFill>
                <a:schemeClr val="tx1"/>
              </a:solidFill>
            </a:endParaRPr>
          </a:p>
          <a:p>
            <a:r>
              <a:rPr lang="uk-UA" dirty="0" smtClean="0">
                <a:solidFill>
                  <a:schemeClr val="tx1"/>
                </a:solidFill>
              </a:rPr>
              <a:t>Стратегічні </a:t>
            </a:r>
            <a:r>
              <a:rPr lang="uk-UA" dirty="0">
                <a:solidFill>
                  <a:schemeClr val="tx1"/>
                </a:solidFill>
              </a:rPr>
              <a:t>зміни включають в себе спроби привести у відповідність відносини всередині організації з вимогами навколишнього середовища, (технічними, політичними і культурними). Необхідність стратегічних змін зазвичай викликана виникненням загроз для її існування, таких як зміни вимог з боку споживачів, технологічним ривком або просто зміна</a:t>
            </a:r>
            <a:r>
              <a:rPr lang="uk-UA" dirty="0" smtClean="0">
                <a:solidFill>
                  <a:schemeClr val="tx1"/>
                </a:solidFill>
              </a:rPr>
              <a:t>.</a:t>
            </a:r>
          </a:p>
          <a:p>
            <a:endParaRPr lang="uk-UA" dirty="0">
              <a:solidFill>
                <a:schemeClr val="tx1"/>
              </a:solidFill>
            </a:endParaRPr>
          </a:p>
          <a:p>
            <a:r>
              <a:rPr lang="uk-UA" dirty="0">
                <a:solidFill>
                  <a:schemeClr val="tx1"/>
                </a:solidFill>
              </a:rPr>
              <a:t>Концепція стратегічних </a:t>
            </a:r>
            <a:r>
              <a:rPr lang="uk-UA" dirty="0" smtClean="0">
                <a:solidFill>
                  <a:schemeClr val="tx1"/>
                </a:solidFill>
              </a:rPr>
              <a:t>змін значною мірою вплинула </a:t>
            </a:r>
            <a:r>
              <a:rPr lang="uk-UA" dirty="0">
                <a:solidFill>
                  <a:schemeClr val="tx1"/>
                </a:solidFill>
              </a:rPr>
              <a:t>на практику організаційного розвитку. Наприклад, реалізація стратегічних змін вимагає від учасників цього процесу бути знайомими з конкурентними стратегіями, фінансами, маркетингом так само добре, як основами реалізації змін, взаємодією і ефектом зворотного зв'язку.</a:t>
            </a:r>
            <a:endParaRPr lang="ru-RU" dirty="0">
              <a:solidFill>
                <a:schemeClr val="tx1"/>
              </a:solidFill>
            </a:endParaRPr>
          </a:p>
        </p:txBody>
      </p:sp>
    </p:spTree>
    <p:extLst>
      <p:ext uri="{BB962C8B-B14F-4D97-AF65-F5344CB8AC3E}">
        <p14:creationId xmlns:p14="http://schemas.microsoft.com/office/powerpoint/2010/main" val="39513186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725198"/>
          </a:xfrm>
          <a:solidFill>
            <a:srgbClr val="FFC000"/>
          </a:solidFill>
        </p:spPr>
        <p:txBody>
          <a:bodyPr>
            <a:normAutofit/>
          </a:bodyPr>
          <a:lstStyle/>
          <a:p>
            <a:r>
              <a:rPr lang="uk-UA" sz="4000" dirty="0" smtClean="0"/>
              <a:t>питання для дискусії</a:t>
            </a:r>
            <a:endParaRPr lang="ru-RU" sz="4000" dirty="0"/>
          </a:p>
        </p:txBody>
      </p:sp>
      <p:sp>
        <p:nvSpPr>
          <p:cNvPr id="3" name="Объект 2"/>
          <p:cNvSpPr>
            <a:spLocks noGrp="1"/>
          </p:cNvSpPr>
          <p:nvPr>
            <p:ph idx="1"/>
          </p:nvPr>
        </p:nvSpPr>
        <p:spPr>
          <a:xfrm>
            <a:off x="1251678" y="1458881"/>
            <a:ext cx="10178322" cy="3593591"/>
          </a:xfrm>
        </p:spPr>
        <p:txBody>
          <a:bodyPr/>
          <a:lstStyle/>
          <a:p>
            <a:r>
              <a:rPr lang="uk-UA" dirty="0" smtClean="0">
                <a:solidFill>
                  <a:schemeClr val="tx1"/>
                </a:solidFill>
              </a:rPr>
              <a:t>В чому полягає основна ідея концепції лабораторій, що навчаються?</a:t>
            </a:r>
          </a:p>
          <a:p>
            <a:r>
              <a:rPr lang="uk-UA" dirty="0" smtClean="0">
                <a:solidFill>
                  <a:schemeClr val="tx1"/>
                </a:solidFill>
              </a:rPr>
              <a:t>Чим відрізняється участь в управлінні від дослідження зворотних зав'язків?</a:t>
            </a:r>
          </a:p>
          <a:p>
            <a:r>
              <a:rPr lang="uk-UA" dirty="0" smtClean="0">
                <a:solidFill>
                  <a:schemeClr val="tx1"/>
                </a:solidFill>
              </a:rPr>
              <a:t>Які концепції організаційного розвитку, на Вашу думку, втратили свою актуальність в сучасному середовищі? А які з них актуальні й досі?</a:t>
            </a:r>
          </a:p>
          <a:p>
            <a:r>
              <a:rPr lang="uk-UA" dirty="0" smtClean="0">
                <a:solidFill>
                  <a:schemeClr val="tx1"/>
                </a:solidFill>
              </a:rPr>
              <a:t>Подумайте яким чином можна використати концепцію якості робочого життя для розвитку нашого Університету?</a:t>
            </a:r>
          </a:p>
          <a:p>
            <a:r>
              <a:rPr lang="uk-UA" dirty="0" smtClean="0">
                <a:solidFill>
                  <a:schemeClr val="tx1"/>
                </a:solidFill>
              </a:rPr>
              <a:t>Як Ви розумієте основну ідею концепції стратегічних змін? Наведіть приклади змін, які можна вважати стратегічними на рівні держави та на рівні окремої організації, наприклад на рівні Університету.</a:t>
            </a:r>
            <a:endParaRPr lang="ru-RU" dirty="0">
              <a:solidFill>
                <a:schemeClr val="tx1"/>
              </a:solidFill>
            </a:endParaRPr>
          </a:p>
        </p:txBody>
      </p:sp>
    </p:spTree>
    <p:extLst>
      <p:ext uri="{BB962C8B-B14F-4D97-AF65-F5344CB8AC3E}">
        <p14:creationId xmlns:p14="http://schemas.microsoft.com/office/powerpoint/2010/main" val="34103871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9984358" cy="795251"/>
          </a:xfrm>
          <a:solidFill>
            <a:srgbClr val="92D050"/>
          </a:solidFill>
        </p:spPr>
        <p:txBody>
          <a:bodyPr>
            <a:normAutofit/>
          </a:bodyPr>
          <a:lstStyle/>
          <a:p>
            <a:r>
              <a:rPr lang="uk-UA" sz="4000" dirty="0"/>
              <a:t>Інформаційні Джерела </a:t>
            </a:r>
            <a:r>
              <a:rPr lang="uk-UA" sz="4000" dirty="0" smtClean="0"/>
              <a:t>до теми 2</a:t>
            </a:r>
            <a:endParaRPr lang="ru-RU" sz="4000" dirty="0"/>
          </a:p>
        </p:txBody>
      </p:sp>
      <p:sp>
        <p:nvSpPr>
          <p:cNvPr id="3" name="Объект 2"/>
          <p:cNvSpPr>
            <a:spLocks noGrp="1"/>
          </p:cNvSpPr>
          <p:nvPr>
            <p:ph idx="1"/>
          </p:nvPr>
        </p:nvSpPr>
        <p:spPr>
          <a:xfrm>
            <a:off x="1251678" y="1427018"/>
            <a:ext cx="9984358" cy="4904509"/>
          </a:xfrm>
        </p:spPr>
        <p:txBody>
          <a:bodyPr>
            <a:normAutofit/>
          </a:bodyPr>
          <a:lstStyle/>
          <a:p>
            <a:pPr marL="457200" indent="-457200">
              <a:buFont typeface="+mj-lt"/>
              <a:buAutoNum type="arabicPeriod"/>
            </a:pPr>
            <a:r>
              <a:rPr lang="ru-RU" sz="1600" dirty="0" err="1">
                <a:solidFill>
                  <a:schemeClr val="tx1"/>
                </a:solidFill>
              </a:rPr>
              <a:t>Пічугіна</a:t>
            </a:r>
            <a:r>
              <a:rPr lang="ru-RU" sz="1600" dirty="0">
                <a:solidFill>
                  <a:schemeClr val="tx1"/>
                </a:solidFill>
              </a:rPr>
              <a:t> Т. </a:t>
            </a:r>
            <a:r>
              <a:rPr lang="ru-RU" sz="1600" dirty="0" smtClean="0">
                <a:solidFill>
                  <a:schemeClr val="tx1"/>
                </a:solidFill>
              </a:rPr>
              <a:t>С., </a:t>
            </a:r>
            <a:r>
              <a:rPr lang="ru-RU" sz="1600" dirty="0" err="1" smtClean="0">
                <a:solidFill>
                  <a:schemeClr val="tx1"/>
                </a:solidFill>
              </a:rPr>
              <a:t>Ткачова</a:t>
            </a:r>
            <a:r>
              <a:rPr lang="ru-RU" sz="1600" dirty="0" smtClean="0">
                <a:solidFill>
                  <a:schemeClr val="tx1"/>
                </a:solidFill>
              </a:rPr>
              <a:t> Т.С., Ткаченко О.П. </a:t>
            </a:r>
            <a:r>
              <a:rPr lang="ru-RU" sz="1600" dirty="0" err="1" smtClean="0">
                <a:solidFill>
                  <a:schemeClr val="tx1"/>
                </a:solidFill>
              </a:rPr>
              <a:t>Управління</a:t>
            </a:r>
            <a:r>
              <a:rPr lang="ru-RU" sz="1600" dirty="0" smtClean="0">
                <a:solidFill>
                  <a:schemeClr val="tx1"/>
                </a:solidFill>
              </a:rPr>
              <a:t> </a:t>
            </a:r>
            <a:r>
              <a:rPr lang="ru-RU" sz="1600" dirty="0" err="1" smtClean="0">
                <a:solidFill>
                  <a:schemeClr val="tx1"/>
                </a:solidFill>
              </a:rPr>
              <a:t>змінами</a:t>
            </a:r>
            <a:r>
              <a:rPr lang="ru-RU" sz="1600" dirty="0" smtClean="0">
                <a:solidFill>
                  <a:schemeClr val="tx1"/>
                </a:solidFill>
              </a:rPr>
              <a:t>. Х</a:t>
            </a:r>
            <a:r>
              <a:rPr lang="ru-RU" sz="1600" dirty="0">
                <a:solidFill>
                  <a:schemeClr val="tx1"/>
                </a:solidFill>
              </a:rPr>
              <a:t>. : ХДУХТ, 2017. </a:t>
            </a:r>
            <a:r>
              <a:rPr lang="ru-RU" sz="1600" dirty="0" smtClean="0">
                <a:solidFill>
                  <a:schemeClr val="tx1"/>
                </a:solidFill>
              </a:rPr>
              <a:t>226 с.</a:t>
            </a:r>
          </a:p>
          <a:p>
            <a:pPr marL="457200" indent="-457200">
              <a:buFont typeface="+mj-lt"/>
              <a:buAutoNum type="arabicPeriod"/>
            </a:pPr>
            <a:r>
              <a:rPr lang="ru-RU" sz="1600" dirty="0" smtClean="0">
                <a:solidFill>
                  <a:schemeClr val="tx1"/>
                </a:solidFill>
              </a:rPr>
              <a:t>Шаталова </a:t>
            </a:r>
            <a:r>
              <a:rPr lang="ru-RU" sz="1600" dirty="0">
                <a:solidFill>
                  <a:schemeClr val="tx1"/>
                </a:solidFill>
              </a:rPr>
              <a:t>Н. И</a:t>
            </a:r>
            <a:r>
              <a:rPr lang="ru-RU" sz="1600" dirty="0" smtClean="0">
                <a:solidFill>
                  <a:schemeClr val="tx1"/>
                </a:solidFill>
              </a:rPr>
              <a:t>. </a:t>
            </a:r>
            <a:r>
              <a:rPr lang="en-US" sz="1600" dirty="0" err="1">
                <a:solidFill>
                  <a:schemeClr val="tx1"/>
                </a:solidFill>
              </a:rPr>
              <a:t>Организационное</a:t>
            </a:r>
            <a:r>
              <a:rPr lang="en-US" sz="1600" dirty="0">
                <a:solidFill>
                  <a:schemeClr val="tx1"/>
                </a:solidFill>
              </a:rPr>
              <a:t> </a:t>
            </a:r>
            <a:r>
              <a:rPr lang="en-US" sz="1600" dirty="0" err="1" smtClean="0">
                <a:solidFill>
                  <a:schemeClr val="tx1"/>
                </a:solidFill>
              </a:rPr>
              <a:t>поведение</a:t>
            </a:r>
            <a:r>
              <a:rPr lang="ru-RU" sz="1600" dirty="0" smtClean="0">
                <a:solidFill>
                  <a:schemeClr val="tx1"/>
                </a:solidFill>
              </a:rPr>
              <a:t>. </a:t>
            </a:r>
            <a:r>
              <a:rPr lang="en-US" sz="1600" dirty="0" err="1" smtClean="0">
                <a:solidFill>
                  <a:schemeClr val="tx1"/>
                </a:solidFill>
              </a:rPr>
              <a:t>Екатеринбург</a:t>
            </a:r>
            <a:r>
              <a:rPr lang="ru-RU" sz="1600" dirty="0" smtClean="0">
                <a:solidFill>
                  <a:schemeClr val="tx1"/>
                </a:solidFill>
              </a:rPr>
              <a:t> : </a:t>
            </a:r>
            <a:r>
              <a:rPr lang="en-US" sz="1600" dirty="0" err="1" smtClean="0">
                <a:solidFill>
                  <a:schemeClr val="tx1"/>
                </a:solidFill>
              </a:rPr>
              <a:t>Изд</a:t>
            </a:r>
            <a:r>
              <a:rPr lang="ru-RU" sz="1600" dirty="0" smtClean="0">
                <a:solidFill>
                  <a:schemeClr val="tx1"/>
                </a:solidFill>
              </a:rPr>
              <a:t>-</a:t>
            </a:r>
            <a:r>
              <a:rPr lang="en-US" sz="1600" dirty="0" err="1" smtClean="0">
                <a:solidFill>
                  <a:schemeClr val="tx1"/>
                </a:solidFill>
              </a:rPr>
              <a:t>во</a:t>
            </a:r>
            <a:r>
              <a:rPr lang="en-US" sz="1600" dirty="0" smtClean="0">
                <a:solidFill>
                  <a:schemeClr val="tx1"/>
                </a:solidFill>
              </a:rPr>
              <a:t> </a:t>
            </a:r>
            <a:r>
              <a:rPr lang="en-US" sz="1600" dirty="0" err="1" smtClean="0">
                <a:solidFill>
                  <a:schemeClr val="tx1"/>
                </a:solidFill>
              </a:rPr>
              <a:t>УрГУПС</a:t>
            </a:r>
            <a:r>
              <a:rPr lang="ru-RU" sz="1600" dirty="0" smtClean="0">
                <a:solidFill>
                  <a:schemeClr val="tx1"/>
                </a:solidFill>
              </a:rPr>
              <a:t>, 2012. 225 </a:t>
            </a:r>
            <a:r>
              <a:rPr lang="en-US" sz="1600" dirty="0" smtClean="0">
                <a:solidFill>
                  <a:schemeClr val="tx1"/>
                </a:solidFill>
              </a:rPr>
              <a:t>с</a:t>
            </a:r>
            <a:r>
              <a:rPr lang="ru-RU" sz="1600" dirty="0" smtClean="0">
                <a:solidFill>
                  <a:schemeClr val="tx1"/>
                </a:solidFill>
              </a:rPr>
              <a:t>.</a:t>
            </a:r>
          </a:p>
          <a:p>
            <a:pPr marL="457200" indent="-457200">
              <a:buFont typeface="+mj-lt"/>
              <a:buAutoNum type="arabicPeriod"/>
            </a:pPr>
            <a:r>
              <a:rPr lang="en-US" sz="1600" dirty="0" err="1" smtClean="0">
                <a:solidFill>
                  <a:schemeClr val="tx1"/>
                </a:solidFill>
              </a:rPr>
              <a:t>Малюта</a:t>
            </a:r>
            <a:r>
              <a:rPr lang="en-US" sz="1600" dirty="0" smtClean="0">
                <a:solidFill>
                  <a:schemeClr val="tx1"/>
                </a:solidFill>
              </a:rPr>
              <a:t> </a:t>
            </a:r>
            <a:r>
              <a:rPr lang="en-US" sz="1600" dirty="0">
                <a:solidFill>
                  <a:schemeClr val="tx1"/>
                </a:solidFill>
              </a:rPr>
              <a:t>Л</a:t>
            </a:r>
            <a:r>
              <a:rPr lang="ru-RU" sz="1600" dirty="0">
                <a:solidFill>
                  <a:schemeClr val="tx1"/>
                </a:solidFill>
              </a:rPr>
              <a:t>.</a:t>
            </a:r>
            <a:r>
              <a:rPr lang="en-US" sz="1600" dirty="0">
                <a:solidFill>
                  <a:schemeClr val="tx1"/>
                </a:solidFill>
              </a:rPr>
              <a:t>Я</a:t>
            </a:r>
            <a:r>
              <a:rPr lang="ru-RU" sz="1600" dirty="0">
                <a:solidFill>
                  <a:schemeClr val="tx1"/>
                </a:solidFill>
              </a:rPr>
              <a:t>. </a:t>
            </a:r>
            <a:r>
              <a:rPr lang="en-US" sz="1600" dirty="0" err="1">
                <a:solidFill>
                  <a:schemeClr val="tx1"/>
                </a:solidFill>
              </a:rPr>
              <a:t>Стратегічне</a:t>
            </a:r>
            <a:r>
              <a:rPr lang="en-US" sz="1600" dirty="0">
                <a:solidFill>
                  <a:schemeClr val="tx1"/>
                </a:solidFill>
              </a:rPr>
              <a:t> </a:t>
            </a:r>
            <a:r>
              <a:rPr lang="en-US" sz="1600" dirty="0" err="1">
                <a:solidFill>
                  <a:schemeClr val="tx1"/>
                </a:solidFill>
              </a:rPr>
              <a:t>управління</a:t>
            </a:r>
            <a:r>
              <a:rPr lang="en-US" sz="1600" dirty="0">
                <a:solidFill>
                  <a:schemeClr val="tx1"/>
                </a:solidFill>
              </a:rPr>
              <a:t> </a:t>
            </a:r>
            <a:r>
              <a:rPr lang="en-US" sz="1600" dirty="0" err="1">
                <a:solidFill>
                  <a:schemeClr val="tx1"/>
                </a:solidFill>
              </a:rPr>
              <a:t>інноваційним</a:t>
            </a:r>
            <a:r>
              <a:rPr lang="en-US" sz="1600" dirty="0">
                <a:solidFill>
                  <a:schemeClr val="tx1"/>
                </a:solidFill>
              </a:rPr>
              <a:t> </a:t>
            </a:r>
            <a:r>
              <a:rPr lang="en-US" sz="1600" dirty="0" err="1" smtClean="0">
                <a:solidFill>
                  <a:schemeClr val="tx1"/>
                </a:solidFill>
              </a:rPr>
              <a:t>розвитком</a:t>
            </a:r>
            <a:r>
              <a:rPr lang="ru-RU" sz="1600" dirty="0">
                <a:solidFill>
                  <a:schemeClr val="tx1"/>
                </a:solidFill>
              </a:rPr>
              <a:t> </a:t>
            </a:r>
            <a:r>
              <a:rPr lang="en-US" sz="1600" dirty="0" err="1" smtClean="0">
                <a:solidFill>
                  <a:schemeClr val="tx1"/>
                </a:solidFill>
              </a:rPr>
              <a:t>підприємства</a:t>
            </a:r>
            <a:r>
              <a:rPr lang="uk-UA" sz="1600" dirty="0">
                <a:solidFill>
                  <a:schemeClr val="tx1"/>
                </a:solidFill>
              </a:rPr>
              <a:t>.</a:t>
            </a:r>
            <a:r>
              <a:rPr lang="en-US" sz="1600" dirty="0" smtClean="0">
                <a:solidFill>
                  <a:schemeClr val="tx1"/>
                </a:solidFill>
              </a:rPr>
              <a:t> </a:t>
            </a:r>
            <a:r>
              <a:rPr lang="en-US" sz="1600" dirty="0" err="1">
                <a:solidFill>
                  <a:schemeClr val="tx1"/>
                </a:solidFill>
              </a:rPr>
              <a:t>Тернопіль</a:t>
            </a:r>
            <a:r>
              <a:rPr lang="ru-RU" sz="1600" dirty="0">
                <a:solidFill>
                  <a:schemeClr val="tx1"/>
                </a:solidFill>
              </a:rPr>
              <a:t>: </a:t>
            </a:r>
            <a:r>
              <a:rPr lang="en-US" sz="1600" dirty="0" smtClean="0">
                <a:solidFill>
                  <a:schemeClr val="tx1"/>
                </a:solidFill>
              </a:rPr>
              <a:t>ФОП</a:t>
            </a:r>
            <a:r>
              <a:rPr lang="ru-RU" sz="1600" dirty="0">
                <a:solidFill>
                  <a:schemeClr val="tx1"/>
                </a:solidFill>
              </a:rPr>
              <a:t> </a:t>
            </a:r>
            <a:r>
              <a:rPr lang="en-US" sz="1600" dirty="0" err="1" smtClean="0">
                <a:solidFill>
                  <a:schemeClr val="tx1"/>
                </a:solidFill>
              </a:rPr>
              <a:t>Паляниця</a:t>
            </a:r>
            <a:r>
              <a:rPr lang="en-US" sz="1600" dirty="0" smtClean="0">
                <a:solidFill>
                  <a:schemeClr val="tx1"/>
                </a:solidFill>
              </a:rPr>
              <a:t> </a:t>
            </a:r>
            <a:r>
              <a:rPr lang="en-US" sz="1600" dirty="0">
                <a:solidFill>
                  <a:schemeClr val="tx1"/>
                </a:solidFill>
              </a:rPr>
              <a:t>В</a:t>
            </a:r>
            <a:r>
              <a:rPr lang="ru-RU" sz="1600" dirty="0">
                <a:solidFill>
                  <a:schemeClr val="tx1"/>
                </a:solidFill>
              </a:rPr>
              <a:t>.</a:t>
            </a:r>
            <a:r>
              <a:rPr lang="en-US" sz="1600" dirty="0">
                <a:solidFill>
                  <a:schemeClr val="tx1"/>
                </a:solidFill>
              </a:rPr>
              <a:t>А</a:t>
            </a:r>
            <a:r>
              <a:rPr lang="ru-RU" sz="1600" dirty="0">
                <a:solidFill>
                  <a:schemeClr val="tx1"/>
                </a:solidFill>
              </a:rPr>
              <a:t>., 2016</a:t>
            </a:r>
            <a:r>
              <a:rPr lang="ru-RU" sz="1600" dirty="0" smtClean="0">
                <a:solidFill>
                  <a:schemeClr val="tx1"/>
                </a:solidFill>
              </a:rPr>
              <a:t>.</a:t>
            </a:r>
            <a:r>
              <a:rPr lang="en-US" sz="1600" dirty="0" smtClean="0">
                <a:solidFill>
                  <a:schemeClr val="tx1"/>
                </a:solidFill>
              </a:rPr>
              <a:t> </a:t>
            </a:r>
            <a:r>
              <a:rPr lang="ru-RU" sz="1600" dirty="0">
                <a:solidFill>
                  <a:schemeClr val="tx1"/>
                </a:solidFill>
              </a:rPr>
              <a:t>232 </a:t>
            </a:r>
            <a:r>
              <a:rPr lang="en-US" sz="1600" dirty="0">
                <a:solidFill>
                  <a:schemeClr val="tx1"/>
                </a:solidFill>
              </a:rPr>
              <a:t>с</a:t>
            </a:r>
            <a:r>
              <a:rPr lang="ru-RU" sz="1600" dirty="0">
                <a:solidFill>
                  <a:schemeClr val="tx1"/>
                </a:solidFill>
              </a:rPr>
              <a:t>.</a:t>
            </a:r>
          </a:p>
          <a:p>
            <a:pPr marL="457200" indent="-457200">
              <a:buFont typeface="+mj-lt"/>
              <a:buAutoNum type="arabicPeriod"/>
            </a:pPr>
            <a:r>
              <a:rPr lang="ru-RU" sz="1600" dirty="0" err="1">
                <a:solidFill>
                  <a:schemeClr val="tx1"/>
                </a:solidFill>
              </a:rPr>
              <a:t>Куцевол</a:t>
            </a:r>
            <a:r>
              <a:rPr lang="ru-RU" sz="1600" dirty="0">
                <a:solidFill>
                  <a:schemeClr val="tx1"/>
                </a:solidFill>
              </a:rPr>
              <a:t> Н.Г. </a:t>
            </a:r>
            <a:r>
              <a:rPr lang="ru-RU" sz="1600" dirty="0" smtClean="0">
                <a:solidFill>
                  <a:schemeClr val="tx1"/>
                </a:solidFill>
              </a:rPr>
              <a:t>Организационное </a:t>
            </a:r>
            <a:r>
              <a:rPr lang="ru-RU" sz="1600" dirty="0">
                <a:solidFill>
                  <a:schemeClr val="tx1"/>
                </a:solidFill>
              </a:rPr>
              <a:t>развитие и управление </a:t>
            </a:r>
            <a:r>
              <a:rPr lang="ru-RU" sz="1600" dirty="0" smtClean="0">
                <a:solidFill>
                  <a:schemeClr val="tx1"/>
                </a:solidFill>
              </a:rPr>
              <a:t>изменениями. </a:t>
            </a:r>
            <a:r>
              <a:rPr lang="ru-RU" sz="1600" dirty="0">
                <a:solidFill>
                  <a:schemeClr val="tx1"/>
                </a:solidFill>
              </a:rPr>
              <a:t>Казань: 2011. </a:t>
            </a:r>
            <a:r>
              <a:rPr lang="ru-RU" sz="1600" dirty="0" smtClean="0">
                <a:solidFill>
                  <a:schemeClr val="tx1"/>
                </a:solidFill>
              </a:rPr>
              <a:t>103 с.</a:t>
            </a:r>
          </a:p>
          <a:p>
            <a:pPr marL="457200" indent="-457200">
              <a:buFont typeface="+mj-lt"/>
              <a:buAutoNum type="arabicPeriod"/>
            </a:pPr>
            <a:r>
              <a:rPr lang="uk-UA" sz="1600" dirty="0" err="1" smtClean="0">
                <a:solidFill>
                  <a:schemeClr val="tx1"/>
                </a:solidFill>
              </a:rPr>
              <a:t>Бовыкин</a:t>
            </a:r>
            <a:r>
              <a:rPr lang="uk-UA" sz="1600" dirty="0" smtClean="0">
                <a:solidFill>
                  <a:schemeClr val="tx1"/>
                </a:solidFill>
              </a:rPr>
              <a:t> </a:t>
            </a:r>
            <a:r>
              <a:rPr lang="uk-UA" sz="1600" dirty="0">
                <a:solidFill>
                  <a:schemeClr val="tx1"/>
                </a:solidFill>
              </a:rPr>
              <a:t>В.И. </a:t>
            </a:r>
            <a:r>
              <a:rPr lang="uk-UA" sz="1600" dirty="0" err="1">
                <a:solidFill>
                  <a:schemeClr val="tx1"/>
                </a:solidFill>
              </a:rPr>
              <a:t>Новый</a:t>
            </a:r>
            <a:r>
              <a:rPr lang="uk-UA" sz="1600" dirty="0">
                <a:solidFill>
                  <a:schemeClr val="tx1"/>
                </a:solidFill>
              </a:rPr>
              <a:t> менеджмент: </a:t>
            </a:r>
            <a:r>
              <a:rPr lang="uk-UA" sz="1600" dirty="0" err="1">
                <a:solidFill>
                  <a:schemeClr val="tx1"/>
                </a:solidFill>
              </a:rPr>
              <a:t>Управление</a:t>
            </a:r>
            <a:r>
              <a:rPr lang="uk-UA" sz="1600" dirty="0">
                <a:solidFill>
                  <a:schemeClr val="tx1"/>
                </a:solidFill>
              </a:rPr>
              <a:t> </a:t>
            </a:r>
            <a:r>
              <a:rPr lang="uk-UA" sz="1600" dirty="0" err="1">
                <a:solidFill>
                  <a:schemeClr val="tx1"/>
                </a:solidFill>
              </a:rPr>
              <a:t>предприятиями</a:t>
            </a:r>
            <a:r>
              <a:rPr lang="uk-UA" sz="1600" dirty="0">
                <a:solidFill>
                  <a:schemeClr val="tx1"/>
                </a:solidFill>
              </a:rPr>
              <a:t> на </a:t>
            </a:r>
            <a:r>
              <a:rPr lang="uk-UA" sz="1600" dirty="0" err="1">
                <a:solidFill>
                  <a:schemeClr val="tx1"/>
                </a:solidFill>
              </a:rPr>
              <a:t>уровне</a:t>
            </a:r>
            <a:r>
              <a:rPr lang="uk-UA" sz="1600" dirty="0">
                <a:solidFill>
                  <a:schemeClr val="tx1"/>
                </a:solidFill>
              </a:rPr>
              <a:t> </a:t>
            </a:r>
            <a:r>
              <a:rPr lang="uk-UA" sz="1600" dirty="0" err="1">
                <a:solidFill>
                  <a:schemeClr val="tx1"/>
                </a:solidFill>
              </a:rPr>
              <a:t>высших</a:t>
            </a:r>
            <a:r>
              <a:rPr lang="uk-UA" sz="1600" dirty="0">
                <a:solidFill>
                  <a:schemeClr val="tx1"/>
                </a:solidFill>
              </a:rPr>
              <a:t> </a:t>
            </a:r>
            <a:r>
              <a:rPr lang="uk-UA" sz="1600" dirty="0" err="1">
                <a:solidFill>
                  <a:schemeClr val="tx1"/>
                </a:solidFill>
              </a:rPr>
              <a:t>стандартов</a:t>
            </a:r>
            <a:r>
              <a:rPr lang="uk-UA" sz="1600" dirty="0">
                <a:solidFill>
                  <a:schemeClr val="tx1"/>
                </a:solidFill>
              </a:rPr>
              <a:t>: </a:t>
            </a:r>
            <a:r>
              <a:rPr lang="uk-UA" sz="1600" dirty="0" err="1">
                <a:solidFill>
                  <a:schemeClr val="tx1"/>
                </a:solidFill>
              </a:rPr>
              <a:t>теория</a:t>
            </a:r>
            <a:r>
              <a:rPr lang="uk-UA" sz="1600" dirty="0">
                <a:solidFill>
                  <a:schemeClr val="tx1"/>
                </a:solidFill>
              </a:rPr>
              <a:t> и практика </a:t>
            </a:r>
            <a:r>
              <a:rPr lang="uk-UA" sz="1600" dirty="0" err="1">
                <a:solidFill>
                  <a:schemeClr val="tx1"/>
                </a:solidFill>
              </a:rPr>
              <a:t>эффективного</a:t>
            </a:r>
            <a:r>
              <a:rPr lang="uk-UA" sz="1600" dirty="0">
                <a:solidFill>
                  <a:schemeClr val="tx1"/>
                </a:solidFill>
              </a:rPr>
              <a:t> </a:t>
            </a:r>
            <a:r>
              <a:rPr lang="uk-UA" sz="1600" dirty="0" err="1">
                <a:solidFill>
                  <a:schemeClr val="tx1"/>
                </a:solidFill>
              </a:rPr>
              <a:t>управления</a:t>
            </a:r>
            <a:r>
              <a:rPr lang="uk-UA" sz="1600" dirty="0">
                <a:solidFill>
                  <a:schemeClr val="tx1"/>
                </a:solidFill>
              </a:rPr>
              <a:t>. </a:t>
            </a:r>
            <a:r>
              <a:rPr lang="uk-UA" sz="1600" dirty="0" smtClean="0">
                <a:solidFill>
                  <a:schemeClr val="tx1"/>
                </a:solidFill>
              </a:rPr>
              <a:t> </a:t>
            </a:r>
            <a:r>
              <a:rPr lang="uk-UA" sz="1600" dirty="0">
                <a:solidFill>
                  <a:schemeClr val="tx1"/>
                </a:solidFill>
              </a:rPr>
              <a:t>М.: </a:t>
            </a:r>
            <a:r>
              <a:rPr lang="uk-UA" sz="1600" dirty="0" err="1">
                <a:solidFill>
                  <a:schemeClr val="tx1"/>
                </a:solidFill>
              </a:rPr>
              <a:t>Экономика</a:t>
            </a:r>
            <a:r>
              <a:rPr lang="uk-UA" sz="1600" dirty="0">
                <a:solidFill>
                  <a:schemeClr val="tx1"/>
                </a:solidFill>
              </a:rPr>
              <a:t>, </a:t>
            </a:r>
            <a:r>
              <a:rPr lang="uk-UA" sz="1600" dirty="0" smtClean="0">
                <a:solidFill>
                  <a:schemeClr val="tx1"/>
                </a:solidFill>
              </a:rPr>
              <a:t>1997.</a:t>
            </a:r>
            <a:endParaRPr lang="ru-RU" sz="1600" dirty="0">
              <a:solidFill>
                <a:schemeClr val="tx1"/>
              </a:solidFill>
            </a:endParaRPr>
          </a:p>
          <a:p>
            <a:pPr marL="457200" indent="-457200">
              <a:buFont typeface="+mj-lt"/>
              <a:buAutoNum type="arabicPeriod"/>
            </a:pPr>
            <a:r>
              <a:rPr lang="uk-UA" sz="1600" dirty="0" err="1" smtClean="0">
                <a:solidFill>
                  <a:schemeClr val="tx1"/>
                </a:solidFill>
              </a:rPr>
              <a:t>Гибсон</a:t>
            </a:r>
            <a:r>
              <a:rPr lang="uk-UA" sz="1600" dirty="0" smtClean="0">
                <a:solidFill>
                  <a:schemeClr val="tx1"/>
                </a:solidFill>
              </a:rPr>
              <a:t> </a:t>
            </a:r>
            <a:r>
              <a:rPr lang="uk-UA" sz="1600" dirty="0" err="1">
                <a:solidFill>
                  <a:schemeClr val="tx1"/>
                </a:solidFill>
              </a:rPr>
              <a:t>Дж</a:t>
            </a:r>
            <a:r>
              <a:rPr lang="uk-UA" sz="1600" dirty="0">
                <a:solidFill>
                  <a:schemeClr val="tx1"/>
                </a:solidFill>
              </a:rPr>
              <a:t>. Л., </a:t>
            </a:r>
            <a:r>
              <a:rPr lang="uk-UA" sz="1600" dirty="0" err="1">
                <a:solidFill>
                  <a:schemeClr val="tx1"/>
                </a:solidFill>
              </a:rPr>
              <a:t>Иванцевич</a:t>
            </a:r>
            <a:r>
              <a:rPr lang="uk-UA" sz="1600" dirty="0">
                <a:solidFill>
                  <a:schemeClr val="tx1"/>
                </a:solidFill>
              </a:rPr>
              <a:t> Д.М., </a:t>
            </a:r>
            <a:r>
              <a:rPr lang="uk-UA" sz="1600" dirty="0" err="1">
                <a:solidFill>
                  <a:schemeClr val="tx1"/>
                </a:solidFill>
              </a:rPr>
              <a:t>Донелли</a:t>
            </a:r>
            <a:r>
              <a:rPr lang="uk-UA" sz="1600" dirty="0">
                <a:solidFill>
                  <a:schemeClr val="tx1"/>
                </a:solidFill>
              </a:rPr>
              <a:t> Д.Х. </a:t>
            </a:r>
            <a:r>
              <a:rPr lang="uk-UA" sz="1600" dirty="0" err="1">
                <a:solidFill>
                  <a:schemeClr val="tx1"/>
                </a:solidFill>
              </a:rPr>
              <a:t>Организации</a:t>
            </a:r>
            <a:r>
              <a:rPr lang="uk-UA" sz="1600" dirty="0">
                <a:solidFill>
                  <a:schemeClr val="tx1"/>
                </a:solidFill>
              </a:rPr>
              <a:t>: </a:t>
            </a:r>
            <a:r>
              <a:rPr lang="uk-UA" sz="1600" dirty="0" err="1">
                <a:solidFill>
                  <a:schemeClr val="tx1"/>
                </a:solidFill>
              </a:rPr>
              <a:t>поведение</a:t>
            </a:r>
            <a:r>
              <a:rPr lang="uk-UA" sz="1600" dirty="0">
                <a:solidFill>
                  <a:schemeClr val="tx1"/>
                </a:solidFill>
              </a:rPr>
              <a:t>, структура, </a:t>
            </a:r>
            <a:r>
              <a:rPr lang="uk-UA" sz="1600" dirty="0" err="1">
                <a:solidFill>
                  <a:schemeClr val="tx1"/>
                </a:solidFill>
              </a:rPr>
              <a:t>процессы</a:t>
            </a:r>
            <a:r>
              <a:rPr lang="uk-UA" sz="1600" dirty="0">
                <a:solidFill>
                  <a:schemeClr val="tx1"/>
                </a:solidFill>
              </a:rPr>
              <a:t> / Пер. с </a:t>
            </a:r>
            <a:r>
              <a:rPr lang="uk-UA" sz="1600" dirty="0" err="1">
                <a:solidFill>
                  <a:schemeClr val="tx1"/>
                </a:solidFill>
              </a:rPr>
              <a:t>англ</a:t>
            </a:r>
            <a:r>
              <a:rPr lang="uk-UA" sz="1600" dirty="0">
                <a:solidFill>
                  <a:schemeClr val="tx1"/>
                </a:solidFill>
              </a:rPr>
              <a:t>. – М.: </a:t>
            </a:r>
            <a:r>
              <a:rPr lang="uk-UA" sz="1600" dirty="0" err="1">
                <a:solidFill>
                  <a:schemeClr val="tx1"/>
                </a:solidFill>
              </a:rPr>
              <a:t>Инфра</a:t>
            </a:r>
            <a:r>
              <a:rPr lang="uk-UA" sz="1600" dirty="0">
                <a:solidFill>
                  <a:schemeClr val="tx1"/>
                </a:solidFill>
              </a:rPr>
              <a:t>-М, </a:t>
            </a:r>
            <a:r>
              <a:rPr lang="uk-UA" sz="1600" dirty="0" smtClean="0">
                <a:solidFill>
                  <a:schemeClr val="tx1"/>
                </a:solidFill>
              </a:rPr>
              <a:t>2000.</a:t>
            </a:r>
          </a:p>
          <a:p>
            <a:pPr marL="457200" indent="-457200">
              <a:buFont typeface="+mj-lt"/>
              <a:buAutoNum type="arabicPeriod"/>
            </a:pPr>
            <a:r>
              <a:rPr lang="uk-UA" sz="1600" dirty="0" err="1" smtClean="0">
                <a:solidFill>
                  <a:schemeClr val="tx1"/>
                </a:solidFill>
              </a:rPr>
              <a:t>Горьканова</a:t>
            </a:r>
            <a:r>
              <a:rPr lang="uk-UA" sz="1600" dirty="0" smtClean="0">
                <a:solidFill>
                  <a:schemeClr val="tx1"/>
                </a:solidFill>
              </a:rPr>
              <a:t> Л., </a:t>
            </a:r>
            <a:r>
              <a:rPr lang="uk-UA" sz="1600" dirty="0" err="1" smtClean="0">
                <a:solidFill>
                  <a:schemeClr val="tx1"/>
                </a:solidFill>
              </a:rPr>
              <a:t>Воробьева</a:t>
            </a:r>
            <a:r>
              <a:rPr lang="uk-UA" sz="1600" dirty="0" smtClean="0">
                <a:solidFill>
                  <a:schemeClr val="tx1"/>
                </a:solidFill>
              </a:rPr>
              <a:t> В. </a:t>
            </a:r>
            <a:r>
              <a:rPr lang="uk-UA" sz="1600" dirty="0" err="1" smtClean="0">
                <a:solidFill>
                  <a:schemeClr val="tx1"/>
                </a:solidFill>
              </a:rPr>
              <a:t>Организационное</a:t>
            </a:r>
            <a:r>
              <a:rPr lang="uk-UA" sz="1600" dirty="0" smtClean="0">
                <a:solidFill>
                  <a:schemeClr val="tx1"/>
                </a:solidFill>
              </a:rPr>
              <a:t> </a:t>
            </a:r>
            <a:r>
              <a:rPr lang="uk-UA" sz="1600" dirty="0" err="1">
                <a:solidFill>
                  <a:schemeClr val="tx1"/>
                </a:solidFill>
              </a:rPr>
              <a:t>поведение</a:t>
            </a:r>
            <a:r>
              <a:rPr lang="uk-UA" sz="1600" dirty="0">
                <a:solidFill>
                  <a:schemeClr val="tx1"/>
                </a:solidFill>
              </a:rPr>
              <a:t> : практикум: </a:t>
            </a:r>
            <a:r>
              <a:rPr lang="uk-UA" sz="1600" dirty="0" err="1">
                <a:solidFill>
                  <a:schemeClr val="tx1"/>
                </a:solidFill>
              </a:rPr>
              <a:t>учебное</a:t>
            </a:r>
            <a:r>
              <a:rPr lang="uk-UA" sz="1600" dirty="0">
                <a:solidFill>
                  <a:schemeClr val="tx1"/>
                </a:solidFill>
              </a:rPr>
              <a:t> </a:t>
            </a:r>
            <a:r>
              <a:rPr lang="uk-UA" sz="1600" dirty="0" err="1">
                <a:solidFill>
                  <a:schemeClr val="tx1"/>
                </a:solidFill>
              </a:rPr>
              <a:t>пособие</a:t>
            </a:r>
            <a:r>
              <a:rPr lang="uk-UA" sz="1600" dirty="0">
                <a:solidFill>
                  <a:schemeClr val="tx1"/>
                </a:solidFill>
              </a:rPr>
              <a:t>. </a:t>
            </a:r>
            <a:r>
              <a:rPr lang="uk-UA" sz="1600" dirty="0" smtClean="0">
                <a:solidFill>
                  <a:schemeClr val="tx1"/>
                </a:solidFill>
              </a:rPr>
              <a:t>ОГУ</a:t>
            </a:r>
            <a:r>
              <a:rPr lang="uk-UA" sz="1600" dirty="0">
                <a:solidFill>
                  <a:schemeClr val="tx1"/>
                </a:solidFill>
              </a:rPr>
              <a:t>: 2013. </a:t>
            </a:r>
            <a:r>
              <a:rPr lang="uk-UA" sz="1600" dirty="0" smtClean="0">
                <a:solidFill>
                  <a:schemeClr val="tx1"/>
                </a:solidFill>
              </a:rPr>
              <a:t> </a:t>
            </a:r>
            <a:r>
              <a:rPr lang="uk-UA" sz="1600" dirty="0">
                <a:solidFill>
                  <a:schemeClr val="tx1"/>
                </a:solidFill>
              </a:rPr>
              <a:t>162 </a:t>
            </a:r>
            <a:r>
              <a:rPr lang="uk-UA" sz="1600" dirty="0" smtClean="0">
                <a:solidFill>
                  <a:schemeClr val="tx1"/>
                </a:solidFill>
              </a:rPr>
              <a:t>с.</a:t>
            </a:r>
            <a:endParaRPr lang="ru-RU" sz="1600" dirty="0">
              <a:solidFill>
                <a:schemeClr val="tx1"/>
              </a:solidFill>
            </a:endParaRPr>
          </a:p>
          <a:p>
            <a:pPr marL="457200" indent="-457200">
              <a:buFont typeface="+mj-lt"/>
              <a:buAutoNum type="arabicPeriod"/>
            </a:pPr>
            <a:r>
              <a:rPr lang="uk-UA" sz="1600" dirty="0" err="1" smtClean="0">
                <a:solidFill>
                  <a:schemeClr val="tx1"/>
                </a:solidFill>
              </a:rPr>
              <a:t>Гуияр</a:t>
            </a:r>
            <a:r>
              <a:rPr lang="uk-UA" sz="1600" dirty="0" smtClean="0">
                <a:solidFill>
                  <a:schemeClr val="tx1"/>
                </a:solidFill>
              </a:rPr>
              <a:t> </a:t>
            </a:r>
            <a:r>
              <a:rPr lang="uk-UA" sz="1600" dirty="0">
                <a:solidFill>
                  <a:schemeClr val="tx1"/>
                </a:solidFill>
              </a:rPr>
              <a:t>Ф.Ж., </a:t>
            </a:r>
            <a:r>
              <a:rPr lang="uk-UA" sz="1600" dirty="0" err="1">
                <a:solidFill>
                  <a:schemeClr val="tx1"/>
                </a:solidFill>
              </a:rPr>
              <a:t>Келли</a:t>
            </a:r>
            <a:r>
              <a:rPr lang="uk-UA" sz="1600" dirty="0">
                <a:solidFill>
                  <a:schemeClr val="tx1"/>
                </a:solidFill>
              </a:rPr>
              <a:t> </a:t>
            </a:r>
            <a:r>
              <a:rPr lang="uk-UA" sz="1600" dirty="0" err="1">
                <a:solidFill>
                  <a:schemeClr val="tx1"/>
                </a:solidFill>
              </a:rPr>
              <a:t>Дж</a:t>
            </a:r>
            <a:r>
              <a:rPr lang="uk-UA" sz="1600" dirty="0">
                <a:solidFill>
                  <a:schemeClr val="tx1"/>
                </a:solidFill>
              </a:rPr>
              <a:t>. Н. </a:t>
            </a:r>
            <a:r>
              <a:rPr lang="uk-UA" sz="1600" dirty="0" err="1">
                <a:solidFill>
                  <a:schemeClr val="tx1"/>
                </a:solidFill>
              </a:rPr>
              <a:t>Преобразование</a:t>
            </a:r>
            <a:r>
              <a:rPr lang="uk-UA" sz="1600" dirty="0">
                <a:solidFill>
                  <a:schemeClr val="tx1"/>
                </a:solidFill>
              </a:rPr>
              <a:t> </a:t>
            </a:r>
            <a:r>
              <a:rPr lang="uk-UA" sz="1600" dirty="0" err="1" smtClean="0">
                <a:solidFill>
                  <a:schemeClr val="tx1"/>
                </a:solidFill>
              </a:rPr>
              <a:t>организации</a:t>
            </a:r>
            <a:r>
              <a:rPr lang="uk-UA" sz="1600" dirty="0">
                <a:solidFill>
                  <a:schemeClr val="tx1"/>
                </a:solidFill>
              </a:rPr>
              <a:t>.</a:t>
            </a:r>
            <a:r>
              <a:rPr lang="uk-UA" sz="1600" dirty="0" smtClean="0">
                <a:solidFill>
                  <a:schemeClr val="tx1"/>
                </a:solidFill>
              </a:rPr>
              <a:t> </a:t>
            </a:r>
            <a:r>
              <a:rPr lang="uk-UA" sz="1600" dirty="0">
                <a:solidFill>
                  <a:schemeClr val="tx1"/>
                </a:solidFill>
              </a:rPr>
              <a:t>М.: </a:t>
            </a:r>
            <a:r>
              <a:rPr lang="uk-UA" sz="1600" dirty="0" err="1">
                <a:solidFill>
                  <a:schemeClr val="tx1"/>
                </a:solidFill>
              </a:rPr>
              <a:t>Дело</a:t>
            </a:r>
            <a:r>
              <a:rPr lang="uk-UA" sz="1600" dirty="0">
                <a:solidFill>
                  <a:schemeClr val="tx1"/>
                </a:solidFill>
              </a:rPr>
              <a:t>, </a:t>
            </a:r>
            <a:r>
              <a:rPr lang="uk-UA" sz="1600" dirty="0" smtClean="0">
                <a:solidFill>
                  <a:schemeClr val="tx1"/>
                </a:solidFill>
              </a:rPr>
              <a:t>2000.</a:t>
            </a:r>
          </a:p>
          <a:p>
            <a:pPr marL="457200" indent="-457200">
              <a:buFont typeface="+mj-lt"/>
              <a:buAutoNum type="arabicPeriod"/>
            </a:pPr>
            <a:r>
              <a:rPr lang="uk-UA" sz="1600" dirty="0" err="1" smtClean="0">
                <a:solidFill>
                  <a:schemeClr val="tx1"/>
                </a:solidFill>
              </a:rPr>
              <a:t>Згонник</a:t>
            </a:r>
            <a:r>
              <a:rPr lang="uk-UA" sz="1600" dirty="0" smtClean="0">
                <a:solidFill>
                  <a:schemeClr val="tx1"/>
                </a:solidFill>
              </a:rPr>
              <a:t> Л.В. </a:t>
            </a:r>
            <a:r>
              <a:rPr lang="uk-UA" sz="1600" dirty="0" err="1" smtClean="0">
                <a:solidFill>
                  <a:schemeClr val="tx1"/>
                </a:solidFill>
              </a:rPr>
              <a:t>Организационное</a:t>
            </a:r>
            <a:r>
              <a:rPr lang="uk-UA" sz="1600" dirty="0" smtClean="0">
                <a:solidFill>
                  <a:schemeClr val="tx1"/>
                </a:solidFill>
              </a:rPr>
              <a:t> </a:t>
            </a:r>
            <a:r>
              <a:rPr lang="uk-UA" sz="1600" dirty="0" err="1" smtClean="0">
                <a:solidFill>
                  <a:schemeClr val="tx1"/>
                </a:solidFill>
              </a:rPr>
              <a:t>поведение</a:t>
            </a:r>
            <a:r>
              <a:rPr lang="uk-UA" sz="1600" dirty="0" smtClean="0">
                <a:solidFill>
                  <a:schemeClr val="tx1"/>
                </a:solidFill>
              </a:rPr>
              <a:t> : </a:t>
            </a:r>
            <a:r>
              <a:rPr lang="uk-UA" sz="1600" dirty="0" err="1" smtClean="0">
                <a:solidFill>
                  <a:schemeClr val="tx1"/>
                </a:solidFill>
              </a:rPr>
              <a:t>учебник</a:t>
            </a:r>
            <a:r>
              <a:rPr lang="uk-UA" sz="1600" dirty="0" smtClean="0">
                <a:solidFill>
                  <a:schemeClr val="tx1"/>
                </a:solidFill>
              </a:rPr>
              <a:t>. Москва: </a:t>
            </a:r>
            <a:r>
              <a:rPr lang="ru-RU" sz="1600" dirty="0" smtClean="0">
                <a:solidFill>
                  <a:schemeClr val="tx1"/>
                </a:solidFill>
              </a:rPr>
              <a:t>Дашков </a:t>
            </a:r>
            <a:r>
              <a:rPr lang="ru-RU" sz="1600" dirty="0">
                <a:solidFill>
                  <a:schemeClr val="tx1"/>
                </a:solidFill>
              </a:rPr>
              <a:t>и К, 2015. </a:t>
            </a:r>
            <a:r>
              <a:rPr lang="ru-RU" sz="1600" dirty="0" smtClean="0">
                <a:solidFill>
                  <a:schemeClr val="tx1"/>
                </a:solidFill>
              </a:rPr>
              <a:t>232 </a:t>
            </a:r>
            <a:r>
              <a:rPr lang="ru-RU" sz="1600" dirty="0">
                <a:solidFill>
                  <a:schemeClr val="tx1"/>
                </a:solidFill>
              </a:rPr>
              <a:t>с</a:t>
            </a:r>
            <a:r>
              <a:rPr lang="ru-RU" sz="1600" dirty="0" smtClean="0">
                <a:solidFill>
                  <a:schemeClr val="tx1"/>
                </a:solidFill>
              </a:rPr>
              <a:t>.</a:t>
            </a:r>
          </a:p>
          <a:p>
            <a:pPr marL="457200" indent="-457200">
              <a:buFont typeface="+mj-lt"/>
              <a:buAutoNum type="arabicPeriod"/>
            </a:pPr>
            <a:r>
              <a:rPr lang="uk-UA" sz="1600" dirty="0" err="1">
                <a:solidFill>
                  <a:schemeClr val="tx1"/>
                </a:solidFill>
              </a:rPr>
              <a:t>Дунська</a:t>
            </a:r>
            <a:r>
              <a:rPr lang="uk-UA" sz="1600" dirty="0">
                <a:solidFill>
                  <a:schemeClr val="tx1"/>
                </a:solidFill>
              </a:rPr>
              <a:t> А.Р., Глущенко Г.Ю. Підходи до управління організаційним розвитком підприємств в умовах сучасних динамічних змін.  </a:t>
            </a:r>
            <a:r>
              <a:rPr lang="uk-UA" sz="1600" i="1" dirty="0" err="1">
                <a:solidFill>
                  <a:schemeClr val="tx1"/>
                </a:solidFill>
              </a:rPr>
              <a:t>Economics</a:t>
            </a:r>
            <a:r>
              <a:rPr lang="uk-UA" sz="1600" i="1" dirty="0">
                <a:solidFill>
                  <a:schemeClr val="tx1"/>
                </a:solidFill>
              </a:rPr>
              <a:t> </a:t>
            </a:r>
            <a:r>
              <a:rPr lang="uk-UA" sz="1600" i="1" dirty="0" err="1">
                <a:solidFill>
                  <a:schemeClr val="tx1"/>
                </a:solidFill>
              </a:rPr>
              <a:t>and</a:t>
            </a:r>
            <a:r>
              <a:rPr lang="uk-UA" sz="1600" i="1" dirty="0">
                <a:solidFill>
                  <a:schemeClr val="tx1"/>
                </a:solidFill>
              </a:rPr>
              <a:t> </a:t>
            </a:r>
            <a:r>
              <a:rPr lang="uk-UA" sz="1600" i="1" dirty="0" err="1">
                <a:solidFill>
                  <a:schemeClr val="tx1"/>
                </a:solidFill>
              </a:rPr>
              <a:t>Finance</a:t>
            </a:r>
            <a:r>
              <a:rPr lang="uk-UA" sz="1600" dirty="0">
                <a:solidFill>
                  <a:schemeClr val="tx1"/>
                </a:solidFill>
              </a:rPr>
              <a:t>. 2019. № 7. С. 19-35.</a:t>
            </a:r>
            <a:endParaRPr lang="ru-RU" sz="1600" dirty="0">
              <a:solidFill>
                <a:schemeClr val="tx1"/>
              </a:solidFill>
            </a:endParaRPr>
          </a:p>
        </p:txBody>
      </p:sp>
    </p:spTree>
    <p:extLst>
      <p:ext uri="{BB962C8B-B14F-4D97-AF65-F5344CB8AC3E}">
        <p14:creationId xmlns:p14="http://schemas.microsoft.com/office/powerpoint/2010/main" val="18216096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23105" y="2542991"/>
            <a:ext cx="10512464" cy="3033511"/>
          </a:xfrm>
        </p:spPr>
        <p:txBody>
          <a:bodyPr/>
          <a:lstStyle/>
          <a:p>
            <a:r>
              <a:rPr lang="uk-UA" sz="6000" b="1" dirty="0"/>
              <a:t>Моделі організаційного розвитку підприємства</a:t>
            </a:r>
            <a:endParaRPr lang="ru-RU" sz="6000" dirty="0"/>
          </a:p>
        </p:txBody>
      </p:sp>
      <p:sp>
        <p:nvSpPr>
          <p:cNvPr id="4" name="Подзаголовок 2"/>
          <p:cNvSpPr txBox="1">
            <a:spLocks/>
          </p:cNvSpPr>
          <p:nvPr/>
        </p:nvSpPr>
        <p:spPr>
          <a:xfrm>
            <a:off x="2421108" y="1450307"/>
            <a:ext cx="7969801" cy="867384"/>
          </a:xfrm>
          <a:prstGeom prst="rect">
            <a:avLst/>
          </a:prstGeom>
        </p:spPr>
        <p:txBody>
          <a:bodyPr vert="horz" lIns="91440" tIns="45720" rIns="91440" bIns="45720" rtlCol="0" anchor="t">
            <a:noAutofit/>
          </a:bodyPr>
          <a:lstStyle>
            <a:lvl1pPr marL="0" indent="0" algn="ctr" defTabSz="914400" rtl="0" eaLnBrk="1" latinLnBrk="0" hangingPunct="1">
              <a:lnSpc>
                <a:spcPct val="100000"/>
              </a:lnSpc>
              <a:spcBef>
                <a:spcPts val="700"/>
              </a:spcBef>
              <a:buClr>
                <a:schemeClr val="tx2"/>
              </a:buClr>
              <a:buFont typeface="Arial" panose="020B0604020202020204" pitchFamily="34" charset="0"/>
              <a:buNone/>
              <a:defRPr sz="2000" b="1" i="0" kern="1200" cap="all" spc="400" baseline="0">
                <a:solidFill>
                  <a:schemeClr val="tx2"/>
                </a:solidFill>
                <a:latin typeface="+mn-lt"/>
                <a:ea typeface="+mn-ea"/>
                <a:cs typeface="+mn-cs"/>
              </a:defRPr>
            </a:lvl1pPr>
            <a:lvl2pPr marL="457200" indent="0" algn="ctr" defTabSz="914400" rtl="0" eaLnBrk="1" latinLnBrk="0" hangingPunct="1">
              <a:lnSpc>
                <a:spcPct val="110000"/>
              </a:lnSpc>
              <a:spcBef>
                <a:spcPts val="700"/>
              </a:spcBef>
              <a:buClr>
                <a:schemeClr val="tx2"/>
              </a:buClr>
              <a:buFont typeface="Gill Sans MT" panose="020B0502020104020203" pitchFamily="34" charset="0"/>
              <a:buNone/>
              <a:defRPr sz="2000" kern="1200">
                <a:solidFill>
                  <a:schemeClr val="tx1">
                    <a:lumMod val="65000"/>
                    <a:lumOff val="35000"/>
                  </a:schemeClr>
                </a:solidFill>
                <a:latin typeface="+mn-lt"/>
                <a:ea typeface="+mn-ea"/>
                <a:cs typeface="+mn-cs"/>
              </a:defRPr>
            </a:lvl2pPr>
            <a:lvl3pPr marL="914400" indent="0" algn="ctr" defTabSz="914400" rtl="0" eaLnBrk="1" latinLnBrk="0" hangingPunct="1">
              <a:lnSpc>
                <a:spcPct val="110000"/>
              </a:lnSpc>
              <a:spcBef>
                <a:spcPts val="700"/>
              </a:spcBef>
              <a:buClr>
                <a:schemeClr val="tx2"/>
              </a:buClr>
              <a:buFont typeface="Arial" panose="020B0604020202020204" pitchFamily="34" charset="0"/>
              <a:buNone/>
              <a:defRPr sz="1800" kern="1200">
                <a:solidFill>
                  <a:schemeClr val="tx1">
                    <a:lumMod val="65000"/>
                    <a:lumOff val="35000"/>
                  </a:schemeClr>
                </a:solidFill>
                <a:latin typeface="+mn-lt"/>
                <a:ea typeface="+mn-ea"/>
                <a:cs typeface="+mn-cs"/>
              </a:defRPr>
            </a:lvl3pPr>
            <a:lvl4pPr marL="1371600" indent="0" algn="ctr" defTabSz="914400" rtl="0" eaLnBrk="1" latinLnBrk="0" hangingPunct="1">
              <a:lnSpc>
                <a:spcPct val="110000"/>
              </a:lnSpc>
              <a:spcBef>
                <a:spcPts val="700"/>
              </a:spcBef>
              <a:buClr>
                <a:schemeClr val="tx2"/>
              </a:buClr>
              <a:buFont typeface="Gill Sans MT" panose="020B0502020104020203" pitchFamily="34" charset="0"/>
              <a:buNone/>
              <a:defRPr sz="1600" kern="1200">
                <a:solidFill>
                  <a:schemeClr val="tx1">
                    <a:lumMod val="65000"/>
                    <a:lumOff val="35000"/>
                  </a:schemeClr>
                </a:solidFill>
                <a:latin typeface="+mn-lt"/>
                <a:ea typeface="+mn-ea"/>
                <a:cs typeface="+mn-cs"/>
              </a:defRPr>
            </a:lvl4pPr>
            <a:lvl5pPr marL="1828800" indent="0" algn="ctr" defTabSz="914400" rtl="0" eaLnBrk="1" latinLnBrk="0" hangingPunct="1">
              <a:lnSpc>
                <a:spcPct val="110000"/>
              </a:lnSpc>
              <a:spcBef>
                <a:spcPts val="700"/>
              </a:spcBef>
              <a:buClr>
                <a:schemeClr val="tx2"/>
              </a:buClr>
              <a:buFont typeface="Arial" panose="020B0604020202020204" pitchFamily="34" charset="0"/>
              <a:buNone/>
              <a:defRPr sz="1600" kern="1200">
                <a:solidFill>
                  <a:schemeClr val="tx1">
                    <a:lumMod val="65000"/>
                    <a:lumOff val="35000"/>
                  </a:schemeClr>
                </a:solidFill>
                <a:latin typeface="+mn-lt"/>
                <a:ea typeface="+mn-ea"/>
                <a:cs typeface="+mn-cs"/>
              </a:defRPr>
            </a:lvl5pPr>
            <a:lvl6pPr marL="2286000" indent="0" algn="ctr" defTabSz="914400" rtl="0" eaLnBrk="1" latinLnBrk="0" hangingPunct="1">
              <a:lnSpc>
                <a:spcPct val="110000"/>
              </a:lnSpc>
              <a:spcBef>
                <a:spcPts val="700"/>
              </a:spcBef>
              <a:buClr>
                <a:schemeClr val="tx2"/>
              </a:buClr>
              <a:buFont typeface="Gill Sans MT" panose="020B0502020104020203" pitchFamily="34" charset="0"/>
              <a:buNone/>
              <a:defRPr sz="1600" kern="1200">
                <a:solidFill>
                  <a:schemeClr val="tx1">
                    <a:lumMod val="65000"/>
                    <a:lumOff val="35000"/>
                  </a:schemeClr>
                </a:solidFill>
                <a:latin typeface="+mn-lt"/>
                <a:ea typeface="+mn-ea"/>
                <a:cs typeface="+mn-cs"/>
              </a:defRPr>
            </a:lvl6pPr>
            <a:lvl7pPr marL="2743200" indent="0" algn="ctr" defTabSz="914400" rtl="0" eaLnBrk="1" latinLnBrk="0" hangingPunct="1">
              <a:lnSpc>
                <a:spcPct val="110000"/>
              </a:lnSpc>
              <a:spcBef>
                <a:spcPts val="700"/>
              </a:spcBef>
              <a:buClr>
                <a:schemeClr val="tx2"/>
              </a:buClr>
              <a:buFont typeface="Arial" panose="020B0604020202020204" pitchFamily="34" charset="0"/>
              <a:buNone/>
              <a:defRPr sz="1600" kern="1200">
                <a:solidFill>
                  <a:schemeClr val="tx1">
                    <a:lumMod val="65000"/>
                    <a:lumOff val="35000"/>
                  </a:schemeClr>
                </a:solidFill>
                <a:latin typeface="+mn-lt"/>
                <a:ea typeface="+mn-ea"/>
                <a:cs typeface="+mn-cs"/>
              </a:defRPr>
            </a:lvl7pPr>
            <a:lvl8pPr marL="3200400" indent="0" algn="ctr" defTabSz="914400" rtl="0" eaLnBrk="1" latinLnBrk="0" hangingPunct="1">
              <a:lnSpc>
                <a:spcPct val="110000"/>
              </a:lnSpc>
              <a:spcBef>
                <a:spcPts val="700"/>
              </a:spcBef>
              <a:buClr>
                <a:schemeClr val="tx2"/>
              </a:buClr>
              <a:buFont typeface="Gill Sans MT" panose="020B0502020104020203" pitchFamily="34" charset="0"/>
              <a:buNone/>
              <a:defRPr sz="1600" kern="1200" baseline="0">
                <a:solidFill>
                  <a:schemeClr val="tx1">
                    <a:lumMod val="65000"/>
                    <a:lumOff val="35000"/>
                  </a:schemeClr>
                </a:solidFill>
                <a:latin typeface="+mn-lt"/>
                <a:ea typeface="+mn-ea"/>
                <a:cs typeface="+mn-cs"/>
              </a:defRPr>
            </a:lvl8pPr>
            <a:lvl9pPr marL="3657600" indent="0" algn="ctr" defTabSz="914400" rtl="0" eaLnBrk="1" latinLnBrk="0" hangingPunct="1">
              <a:lnSpc>
                <a:spcPct val="110000"/>
              </a:lnSpc>
              <a:spcBef>
                <a:spcPts val="700"/>
              </a:spcBef>
              <a:buClr>
                <a:schemeClr val="tx2"/>
              </a:buClr>
              <a:buFont typeface="Arial" panose="020B0604020202020204" pitchFamily="34" charset="0"/>
              <a:buNone/>
              <a:defRPr sz="1600" kern="1200" baseline="0">
                <a:solidFill>
                  <a:schemeClr val="tx1">
                    <a:lumMod val="65000"/>
                    <a:lumOff val="35000"/>
                  </a:schemeClr>
                </a:solidFill>
                <a:latin typeface="+mn-lt"/>
                <a:ea typeface="+mn-ea"/>
                <a:cs typeface="+mn-cs"/>
              </a:defRPr>
            </a:lvl9pPr>
          </a:lstStyle>
          <a:p>
            <a:r>
              <a:rPr lang="uk-UA" sz="6000" dirty="0" smtClean="0"/>
              <a:t>Тема 3</a:t>
            </a:r>
          </a:p>
        </p:txBody>
      </p:sp>
    </p:spTree>
    <p:extLst>
      <p:ext uri="{BB962C8B-B14F-4D97-AF65-F5344CB8AC3E}">
        <p14:creationId xmlns:p14="http://schemas.microsoft.com/office/powerpoint/2010/main" val="6572396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403702" cy="583530"/>
          </a:xfrm>
        </p:spPr>
        <p:txBody>
          <a:bodyPr>
            <a:normAutofit fontScale="90000"/>
          </a:bodyPr>
          <a:lstStyle/>
          <a:p>
            <a:r>
              <a:rPr lang="uk-UA" sz="3200" dirty="0"/>
              <a:t>Моделі організаційного розвитку </a:t>
            </a:r>
            <a:r>
              <a:rPr lang="uk-UA" sz="3200" dirty="0" smtClean="0"/>
              <a:t>ґрунтуються на:</a:t>
            </a:r>
            <a:r>
              <a:rPr lang="ru-RU" sz="3200" dirty="0"/>
              <a:t/>
            </a:r>
            <a:br>
              <a:rPr lang="ru-RU" sz="3200" dirty="0"/>
            </a:br>
            <a:endParaRPr lang="ru-RU" sz="3200" dirty="0"/>
          </a:p>
        </p:txBody>
      </p:sp>
      <p:sp>
        <p:nvSpPr>
          <p:cNvPr id="3" name="Объект 2"/>
          <p:cNvSpPr>
            <a:spLocks noGrp="1"/>
          </p:cNvSpPr>
          <p:nvPr>
            <p:ph idx="1"/>
          </p:nvPr>
        </p:nvSpPr>
        <p:spPr>
          <a:xfrm>
            <a:off x="1251678" y="1152661"/>
            <a:ext cx="10178322" cy="2079936"/>
          </a:xfrm>
        </p:spPr>
        <p:txBody>
          <a:bodyPr>
            <a:normAutofit/>
          </a:bodyPr>
          <a:lstStyle/>
          <a:p>
            <a:r>
              <a:rPr lang="uk-UA" sz="2400" dirty="0">
                <a:solidFill>
                  <a:schemeClr val="tx1"/>
                </a:solidFill>
              </a:rPr>
              <a:t>Теорії запланованих змін (модель змін </a:t>
            </a:r>
            <a:r>
              <a:rPr lang="uk-UA" sz="2400" dirty="0" err="1">
                <a:solidFill>
                  <a:schemeClr val="tx1"/>
                </a:solidFill>
              </a:rPr>
              <a:t>Курта</a:t>
            </a:r>
            <a:r>
              <a:rPr lang="uk-UA" sz="2400" dirty="0">
                <a:solidFill>
                  <a:schemeClr val="tx1"/>
                </a:solidFill>
              </a:rPr>
              <a:t> Левіна, модель послідовних дій і сучасна інтерпретація моделі послідовних дій)</a:t>
            </a:r>
            <a:endParaRPr lang="ru-RU" sz="2400" dirty="0">
              <a:solidFill>
                <a:schemeClr val="tx1"/>
              </a:solidFill>
            </a:endParaRPr>
          </a:p>
          <a:p>
            <a:r>
              <a:rPr lang="uk-UA" sz="2400" dirty="0">
                <a:solidFill>
                  <a:schemeClr val="tx1"/>
                </a:solidFill>
              </a:rPr>
              <a:t>Теорії стратегічних змін (</a:t>
            </a:r>
            <a:r>
              <a:rPr lang="uk-UA" sz="2400" dirty="0" smtClean="0">
                <a:solidFill>
                  <a:schemeClr val="tx1"/>
                </a:solidFill>
              </a:rPr>
              <a:t>моделі </a:t>
            </a:r>
            <a:r>
              <a:rPr lang="uk-UA" sz="2400" dirty="0" err="1">
                <a:solidFill>
                  <a:schemeClr val="tx1"/>
                </a:solidFill>
              </a:rPr>
              <a:t>Терлея</a:t>
            </a:r>
            <a:r>
              <a:rPr lang="uk-UA" sz="2400" dirty="0">
                <a:solidFill>
                  <a:schemeClr val="tx1"/>
                </a:solidFill>
              </a:rPr>
              <a:t>)</a:t>
            </a:r>
            <a:endParaRPr lang="ru-RU" sz="2400" dirty="0">
              <a:solidFill>
                <a:schemeClr val="tx1"/>
              </a:solidFill>
            </a:endParaRPr>
          </a:p>
          <a:p>
            <a:r>
              <a:rPr lang="uk-UA" sz="2400" dirty="0">
                <a:solidFill>
                  <a:schemeClr val="tx1"/>
                </a:solidFill>
              </a:rPr>
              <a:t>Теорії життєвого циклу (модель </a:t>
            </a:r>
            <a:r>
              <a:rPr lang="uk-UA" sz="2400" dirty="0" err="1">
                <a:solidFill>
                  <a:schemeClr val="tx1"/>
                </a:solidFill>
              </a:rPr>
              <a:t>Грейнера</a:t>
            </a:r>
            <a:r>
              <a:rPr lang="uk-UA" sz="2400" dirty="0">
                <a:solidFill>
                  <a:schemeClr val="tx1"/>
                </a:solidFill>
              </a:rPr>
              <a:t>, модель </a:t>
            </a:r>
            <a:r>
              <a:rPr lang="uk-UA" sz="2400" dirty="0" err="1" smtClean="0">
                <a:solidFill>
                  <a:schemeClr val="tx1"/>
                </a:solidFill>
              </a:rPr>
              <a:t>Адізеса</a:t>
            </a:r>
            <a:r>
              <a:rPr lang="uk-UA" sz="2400" dirty="0" smtClean="0">
                <a:solidFill>
                  <a:schemeClr val="tx1"/>
                </a:solidFill>
              </a:rPr>
              <a:t>)</a:t>
            </a:r>
            <a:endParaRPr lang="ru-RU" sz="2400" dirty="0">
              <a:solidFill>
                <a:schemeClr val="tx1"/>
              </a:solidFill>
            </a:endParaRPr>
          </a:p>
          <a:p>
            <a:endParaRPr lang="ru-RU" dirty="0"/>
          </a:p>
        </p:txBody>
      </p:sp>
      <p:sp>
        <p:nvSpPr>
          <p:cNvPr id="5" name="Заголовок 1"/>
          <p:cNvSpPr txBox="1">
            <a:spLocks/>
          </p:cNvSpPr>
          <p:nvPr/>
        </p:nvSpPr>
        <p:spPr>
          <a:xfrm>
            <a:off x="5439459" y="3555798"/>
            <a:ext cx="5636373" cy="2479181"/>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a:lstStyle>
          <a:p>
            <a:pPr algn="ctr"/>
            <a:r>
              <a:rPr lang="ru-RU" sz="2800" dirty="0" err="1" smtClean="0"/>
              <a:t>Організаційний</a:t>
            </a:r>
            <a:r>
              <a:rPr lang="ru-RU" sz="2800" dirty="0" smtClean="0"/>
              <a:t> </a:t>
            </a:r>
            <a:r>
              <a:rPr lang="ru-RU" sz="2800" dirty="0" err="1" smtClean="0"/>
              <a:t>розвиток</a:t>
            </a:r>
            <a:r>
              <a:rPr lang="ru-RU" sz="2800" dirty="0" smtClean="0"/>
              <a:t> </a:t>
            </a:r>
            <a:br>
              <a:rPr lang="ru-RU" sz="2800" dirty="0" smtClean="0"/>
            </a:br>
            <a:r>
              <a:rPr lang="ru-RU" sz="2800" dirty="0" err="1" smtClean="0"/>
              <a:t>зорієнтований</a:t>
            </a:r>
            <a:r>
              <a:rPr lang="ru-RU" sz="2800" dirty="0" smtClean="0"/>
              <a:t> </a:t>
            </a:r>
            <a:br>
              <a:rPr lang="ru-RU" sz="2800" dirty="0" smtClean="0"/>
            </a:br>
            <a:r>
              <a:rPr lang="ru-RU" sz="2800" dirty="0" smtClean="0"/>
              <a:t>на </a:t>
            </a:r>
            <a:r>
              <a:rPr lang="ru-RU" sz="2800" dirty="0" err="1" smtClean="0"/>
              <a:t>проведення</a:t>
            </a:r>
            <a:r>
              <a:rPr lang="ru-RU" sz="2800" dirty="0" smtClean="0"/>
              <a:t> </a:t>
            </a:r>
          </a:p>
          <a:p>
            <a:pPr algn="ctr"/>
            <a:r>
              <a:rPr lang="ru-RU" sz="2800" u="sng" dirty="0" err="1" smtClean="0">
                <a:solidFill>
                  <a:schemeClr val="accent1">
                    <a:lumMod val="75000"/>
                  </a:schemeClr>
                </a:solidFill>
              </a:rPr>
              <a:t>запланованих</a:t>
            </a:r>
            <a:r>
              <a:rPr lang="ru-RU" sz="2800" u="sng" dirty="0" smtClean="0">
                <a:solidFill>
                  <a:schemeClr val="accent1">
                    <a:lumMod val="75000"/>
                  </a:schemeClr>
                </a:solidFill>
              </a:rPr>
              <a:t> </a:t>
            </a:r>
            <a:r>
              <a:rPr lang="ru-RU" sz="2800" u="sng" dirty="0" err="1" smtClean="0">
                <a:solidFill>
                  <a:schemeClr val="accent1">
                    <a:lumMod val="75000"/>
                  </a:schemeClr>
                </a:solidFill>
              </a:rPr>
              <a:t>змін</a:t>
            </a:r>
            <a:r>
              <a:rPr lang="ru-RU" sz="2800" u="sng" dirty="0" smtClean="0">
                <a:solidFill>
                  <a:schemeClr val="accent1">
                    <a:lumMod val="75000"/>
                  </a:schemeClr>
                </a:solidFill>
              </a:rPr>
              <a:t> </a:t>
            </a:r>
            <a:r>
              <a:rPr lang="ru-RU" sz="2800" dirty="0" smtClean="0"/>
              <a:t/>
            </a:r>
            <a:br>
              <a:rPr lang="ru-RU" sz="2800" dirty="0" smtClean="0"/>
            </a:br>
            <a:r>
              <a:rPr lang="ru-RU" sz="2800" dirty="0" smtClean="0"/>
              <a:t>з метою </a:t>
            </a:r>
            <a:r>
              <a:rPr lang="ru-RU" sz="2800" dirty="0" err="1" smtClean="0"/>
              <a:t>підвищення</a:t>
            </a:r>
            <a:r>
              <a:rPr lang="ru-RU" sz="2800" dirty="0" smtClean="0"/>
              <a:t> </a:t>
            </a:r>
            <a:r>
              <a:rPr lang="ru-RU" sz="2800" dirty="0" err="1" smtClean="0"/>
              <a:t>організаційної</a:t>
            </a:r>
            <a:r>
              <a:rPr lang="ru-RU" sz="2800" dirty="0" smtClean="0"/>
              <a:t> </a:t>
            </a:r>
            <a:r>
              <a:rPr lang="ru-RU" sz="2800" dirty="0" err="1" smtClean="0"/>
              <a:t>ефективності</a:t>
            </a:r>
            <a:r>
              <a:rPr lang="ru-RU" sz="2800" dirty="0" smtClean="0"/>
              <a:t>.</a:t>
            </a:r>
            <a:endParaRPr lang="ru-RU" sz="2800" dirty="0"/>
          </a:p>
        </p:txBody>
      </p:sp>
      <p:pic>
        <p:nvPicPr>
          <p:cNvPr id="6" name="Picture 4" descr="Изменение иллюстрация штока. иллюстрации насчитывающей изменение - 2872890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6772" y="3576189"/>
            <a:ext cx="2438400"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1359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284" y="382385"/>
            <a:ext cx="10178322" cy="570652"/>
          </a:xfrm>
        </p:spPr>
        <p:txBody>
          <a:bodyPr>
            <a:normAutofit/>
          </a:bodyPr>
          <a:lstStyle/>
          <a:p>
            <a:r>
              <a:rPr lang="uk-UA" sz="3200" b="1" dirty="0" smtClean="0"/>
              <a:t>1</a:t>
            </a:r>
            <a:r>
              <a:rPr lang="uk-UA" sz="3200" b="1" dirty="0"/>
              <a:t>. Модель </a:t>
            </a:r>
            <a:r>
              <a:rPr lang="uk-UA" sz="3200" b="1" dirty="0" smtClean="0"/>
              <a:t>організаційних змін </a:t>
            </a:r>
            <a:r>
              <a:rPr lang="uk-UA" sz="3200" b="1" dirty="0" err="1" smtClean="0"/>
              <a:t>Курта</a:t>
            </a:r>
            <a:r>
              <a:rPr lang="uk-UA" sz="3200" b="1" dirty="0"/>
              <a:t> </a:t>
            </a:r>
            <a:r>
              <a:rPr lang="uk-UA" sz="3200" b="1" dirty="0" smtClean="0"/>
              <a:t>Левіна</a:t>
            </a:r>
            <a:endParaRPr lang="ru-RU" sz="3200" dirty="0"/>
          </a:p>
        </p:txBody>
      </p:sp>
      <p:sp>
        <p:nvSpPr>
          <p:cNvPr id="3" name="Объект 2"/>
          <p:cNvSpPr>
            <a:spLocks noGrp="1"/>
          </p:cNvSpPr>
          <p:nvPr>
            <p:ph idx="1"/>
          </p:nvPr>
        </p:nvSpPr>
        <p:spPr>
          <a:xfrm>
            <a:off x="1187285" y="1152242"/>
            <a:ext cx="8317324" cy="3221074"/>
          </a:xfrm>
        </p:spPr>
        <p:txBody>
          <a:bodyPr>
            <a:normAutofit fontScale="92500" lnSpcReduction="10000"/>
          </a:bodyPr>
          <a:lstStyle/>
          <a:p>
            <a:pPr marL="0" indent="0">
              <a:buNone/>
            </a:pPr>
            <a:r>
              <a:rPr lang="uk-UA" sz="2200" dirty="0" smtClean="0">
                <a:solidFill>
                  <a:schemeClr val="tx1"/>
                </a:solidFill>
              </a:rPr>
              <a:t>Ця </a:t>
            </a:r>
            <a:r>
              <a:rPr lang="uk-UA" sz="2200" dirty="0">
                <a:solidFill>
                  <a:schemeClr val="tx1"/>
                </a:solidFill>
              </a:rPr>
              <a:t>модель розглядає зміни як джерело збереження стабільності підприємства</a:t>
            </a:r>
            <a:r>
              <a:rPr lang="uk-UA" sz="2200" dirty="0" smtClean="0">
                <a:solidFill>
                  <a:schemeClr val="tx1"/>
                </a:solidFill>
              </a:rPr>
              <a:t>. </a:t>
            </a:r>
          </a:p>
          <a:p>
            <a:pPr marL="0" indent="0">
              <a:buNone/>
            </a:pPr>
            <a:r>
              <a:rPr lang="ru-RU" sz="2200" dirty="0" smtClean="0">
                <a:solidFill>
                  <a:schemeClr val="tx1"/>
                </a:solidFill>
              </a:rPr>
              <a:t>Основу </a:t>
            </a:r>
            <a:r>
              <a:rPr lang="ru-RU" sz="2200" dirty="0" err="1" smtClean="0">
                <a:solidFill>
                  <a:schemeClr val="tx1"/>
                </a:solidFill>
              </a:rPr>
              <a:t>моделі</a:t>
            </a:r>
            <a:r>
              <a:rPr lang="ru-RU" sz="2200" dirty="0" smtClean="0">
                <a:solidFill>
                  <a:schemeClr val="tx1"/>
                </a:solidFill>
              </a:rPr>
              <a:t> </a:t>
            </a:r>
            <a:r>
              <a:rPr lang="ru-RU" sz="2200" dirty="0" err="1" smtClean="0">
                <a:solidFill>
                  <a:schemeClr val="tx1"/>
                </a:solidFill>
              </a:rPr>
              <a:t>складає</a:t>
            </a:r>
            <a:r>
              <a:rPr lang="ru-RU" sz="2200" dirty="0" smtClean="0">
                <a:solidFill>
                  <a:schemeClr val="tx1"/>
                </a:solidFill>
              </a:rPr>
              <a:t> </a:t>
            </a:r>
            <a:r>
              <a:rPr lang="ru-RU" sz="2200" dirty="0" err="1" smtClean="0">
                <a:solidFill>
                  <a:schemeClr val="tx1"/>
                </a:solidFill>
              </a:rPr>
              <a:t>триетапна</a:t>
            </a:r>
            <a:r>
              <a:rPr lang="ru-RU" sz="2200" dirty="0" smtClean="0">
                <a:solidFill>
                  <a:schemeClr val="tx1"/>
                </a:solidFill>
              </a:rPr>
              <a:t> схема:</a:t>
            </a:r>
            <a:endParaRPr lang="ru-RU" sz="2200" dirty="0">
              <a:solidFill>
                <a:schemeClr val="tx1"/>
              </a:solidFill>
            </a:endParaRPr>
          </a:p>
          <a:p>
            <a:pPr lvl="0"/>
            <a:r>
              <a:rPr lang="uk-UA" sz="2200" dirty="0" smtClean="0">
                <a:solidFill>
                  <a:schemeClr val="tx1"/>
                </a:solidFill>
              </a:rPr>
              <a:t>процес </a:t>
            </a:r>
            <a:r>
              <a:rPr lang="uk-UA" sz="2200" dirty="0">
                <a:solidFill>
                  <a:schemeClr val="tx1"/>
                </a:solidFill>
              </a:rPr>
              <a:t>розморожування – підготовчий етап, який спрямований на подолання дії сил, що формують опір змінам;</a:t>
            </a:r>
            <a:endParaRPr lang="ru-RU" sz="2200" dirty="0">
              <a:solidFill>
                <a:schemeClr val="tx1"/>
              </a:solidFill>
            </a:endParaRPr>
          </a:p>
          <a:p>
            <a:pPr lvl="0"/>
            <a:r>
              <a:rPr lang="uk-UA" sz="2200" dirty="0">
                <a:solidFill>
                  <a:schemeClr val="tx1"/>
                </a:solidFill>
              </a:rPr>
              <a:t>процес змін – змінюється поведінка організації, відділу, окремого співробітника, що переводить їх на новий якісний рівень. Це передбачає розвиток нових відносин, цінностей, поведінки шляхом змін в організаційній структурі та процесах.</a:t>
            </a:r>
            <a:endParaRPr lang="ru-RU" sz="2200" dirty="0">
              <a:solidFill>
                <a:schemeClr val="tx1"/>
              </a:solidFill>
            </a:endParaRPr>
          </a:p>
          <a:p>
            <a:endParaRPr lang="ru-RU"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64961" y="1152242"/>
            <a:ext cx="1757568" cy="2304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6" descr="https://helpiks.org/helpiksorg/baza8/667750375154.files/image028.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3970851"/>
            <a:ext cx="5657850" cy="2809875"/>
          </a:xfrm>
          <a:prstGeom prst="rect">
            <a:avLst/>
          </a:prstGeom>
          <a:noFill/>
          <a:extLst>
            <a:ext uri="{909E8E84-426E-40DD-AFC4-6F175D3DCCD1}">
              <a14:hiddenFill xmlns:a14="http://schemas.microsoft.com/office/drawing/2010/main">
                <a:solidFill>
                  <a:srgbClr val="FFFFFF"/>
                </a:solidFill>
              </a14:hiddenFill>
            </a:ext>
          </a:extLst>
        </p:spPr>
      </p:pic>
      <p:sp>
        <p:nvSpPr>
          <p:cNvPr id="7" name="Объект 2"/>
          <p:cNvSpPr txBox="1">
            <a:spLocks/>
          </p:cNvSpPr>
          <p:nvPr/>
        </p:nvSpPr>
        <p:spPr>
          <a:xfrm>
            <a:off x="1187284" y="4218769"/>
            <a:ext cx="5247769" cy="2159492"/>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r>
              <a:rPr lang="uk-UA" dirty="0" smtClean="0">
                <a:solidFill>
                  <a:schemeClr val="tx1"/>
                </a:solidFill>
              </a:rPr>
              <a:t>процес заморожування – етап стабілізації організації, її нового стану та нового рівня якості через використання механізму підтримки, які закріплюють нову організаційну культуру, норми, структуру організації, політику та процеси.</a:t>
            </a:r>
            <a:endParaRPr lang="ru-RU" dirty="0" smtClean="0">
              <a:solidFill>
                <a:schemeClr val="tx1"/>
              </a:solidFill>
            </a:endParaRPr>
          </a:p>
          <a:p>
            <a:endParaRPr lang="ru-RU" dirty="0"/>
          </a:p>
        </p:txBody>
      </p:sp>
    </p:spTree>
    <p:extLst>
      <p:ext uri="{BB962C8B-B14F-4D97-AF65-F5344CB8AC3E}">
        <p14:creationId xmlns:p14="http://schemas.microsoft.com/office/powerpoint/2010/main" val="18111269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91544" y="116632"/>
            <a:ext cx="8229600" cy="706090"/>
          </a:xfrm>
        </p:spPr>
        <p:txBody>
          <a:bodyPr>
            <a:normAutofit/>
          </a:bodyPr>
          <a:lstStyle/>
          <a:p>
            <a:pPr algn="ctr"/>
            <a:r>
              <a:rPr lang="uk-UA" sz="3200" dirty="0" smtClean="0"/>
              <a:t>Стадії організаційної зміни</a:t>
            </a:r>
            <a:endParaRPr lang="uk-UA" sz="3200" dirty="0"/>
          </a:p>
        </p:txBody>
      </p:sp>
      <p:sp>
        <p:nvSpPr>
          <p:cNvPr id="4" name="Объект 4"/>
          <p:cNvSpPr>
            <a:spLocks noGrp="1"/>
          </p:cNvSpPr>
          <p:nvPr>
            <p:ph idx="1"/>
          </p:nvPr>
        </p:nvSpPr>
        <p:spPr>
          <a:xfrm>
            <a:off x="1981200" y="1052737"/>
            <a:ext cx="8229600" cy="5073427"/>
          </a:xfrm>
        </p:spPr>
        <p:txBody>
          <a:bodyPr>
            <a:normAutofit/>
          </a:bodyPr>
          <a:lstStyle/>
          <a:p>
            <a:pPr lvl="0"/>
            <a:endParaRPr lang="ru-RU" dirty="0"/>
          </a:p>
        </p:txBody>
      </p:sp>
      <p:graphicFrame>
        <p:nvGraphicFramePr>
          <p:cNvPr id="6" name="Таблица 5"/>
          <p:cNvGraphicFramePr>
            <a:graphicFrameLocks noGrp="1"/>
          </p:cNvGraphicFramePr>
          <p:nvPr>
            <p:extLst/>
          </p:nvPr>
        </p:nvGraphicFramePr>
        <p:xfrm>
          <a:off x="1136842" y="822722"/>
          <a:ext cx="10467022" cy="5688836"/>
        </p:xfrm>
        <a:graphic>
          <a:graphicData uri="http://schemas.openxmlformats.org/drawingml/2006/table">
            <a:tbl>
              <a:tblPr firstRow="1" bandRow="1">
                <a:tableStyleId>{6E25E649-3F16-4E02-A733-19D2CDBF48F0}</a:tableStyleId>
              </a:tblPr>
              <a:tblGrid>
                <a:gridCol w="2575312">
                  <a:extLst>
                    <a:ext uri="{9D8B030D-6E8A-4147-A177-3AD203B41FA5}">
                      <a16:colId xmlns:a16="http://schemas.microsoft.com/office/drawing/2014/main" val="20000"/>
                    </a:ext>
                  </a:extLst>
                </a:gridCol>
                <a:gridCol w="4362900">
                  <a:extLst>
                    <a:ext uri="{9D8B030D-6E8A-4147-A177-3AD203B41FA5}">
                      <a16:colId xmlns:a16="http://schemas.microsoft.com/office/drawing/2014/main" val="20001"/>
                    </a:ext>
                  </a:extLst>
                </a:gridCol>
                <a:gridCol w="3528810">
                  <a:extLst>
                    <a:ext uri="{9D8B030D-6E8A-4147-A177-3AD203B41FA5}">
                      <a16:colId xmlns:a16="http://schemas.microsoft.com/office/drawing/2014/main" val="20002"/>
                    </a:ext>
                  </a:extLst>
                </a:gridCol>
              </a:tblGrid>
              <a:tr h="659335">
                <a:tc>
                  <a:txBody>
                    <a:bodyPr/>
                    <a:lstStyle/>
                    <a:p>
                      <a:pPr algn="ctr"/>
                      <a:r>
                        <a:rPr lang="uk-UA" noProof="0" dirty="0" smtClean="0"/>
                        <a:t>Стадія</a:t>
                      </a:r>
                      <a:endParaRPr lang="uk-UA"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noProof="0" dirty="0" smtClean="0"/>
                        <a:t>Характеристика</a:t>
                      </a:r>
                      <a:endParaRPr lang="uk-UA"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uk-UA" noProof="0" dirty="0" smtClean="0"/>
                        <a:t>Методи</a:t>
                      </a:r>
                      <a:endParaRPr lang="uk-UA"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944675">
                <a:tc>
                  <a:txBody>
                    <a:bodyPr/>
                    <a:lstStyle/>
                    <a:p>
                      <a:r>
                        <a:rPr lang="uk-UA" sz="1800" noProof="0" dirty="0" smtClean="0"/>
                        <a:t>«Розморожування» поточного стану</a:t>
                      </a:r>
                      <a:endParaRPr lang="uk-UA" sz="18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uk-UA" sz="1800" noProof="0" dirty="0" smtClean="0"/>
                        <a:t>Визначення поточної ситуації; усвідомлення того, що зміни необхідні; попереднє діагностування; виділення рушійної сили і сили опору; опис кінцевого стану; пошук стимулів і мотивів до змін.</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uk-UA" sz="1800" noProof="0" dirty="0" smtClean="0"/>
                        <a:t>Аналізу силового поля (зважування аргументів «за» і «проти»), експеримент, методи «спалювання мостів», реорганізації, перенавчання.</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621786">
                <a:tc>
                  <a:txBody>
                    <a:bodyPr/>
                    <a:lstStyle/>
                    <a:p>
                      <a:r>
                        <a:rPr lang="uk-UA" sz="1800" noProof="0" dirty="0" smtClean="0"/>
                        <a:t>«Рух» до нового стану</a:t>
                      </a:r>
                      <a:endParaRPr lang="uk-UA" sz="18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uk-UA" sz="1800" noProof="0" dirty="0" smtClean="0"/>
                        <a:t>Участь і залучення співробітників, апробація нової лінії поведінки і освоєння нових професійних навичок.</a:t>
                      </a:r>
                      <a:endParaRPr lang="uk-UA" sz="18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uk-UA" sz="1800" noProof="0" dirty="0" smtClean="0"/>
                        <a:t>Методи навчання (тренінги, </a:t>
                      </a:r>
                      <a:r>
                        <a:rPr lang="uk-UA" sz="1800" noProof="0" dirty="0" err="1" smtClean="0"/>
                        <a:t>коучинг</a:t>
                      </a:r>
                      <a:r>
                        <a:rPr lang="uk-UA" sz="1800" noProof="0" dirty="0" smtClean="0"/>
                        <a:t>), методи «організаційної інтервенції» (процес консультування, вивчення зворотного зв'язку і </a:t>
                      </a:r>
                      <a:r>
                        <a:rPr lang="uk-UA" sz="1800" noProof="0" dirty="0" err="1" smtClean="0"/>
                        <a:t>т.д</a:t>
                      </a:r>
                      <a:r>
                        <a:rPr lang="uk-UA" sz="1800" noProof="0" dirty="0" smtClean="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1417306">
                <a:tc>
                  <a:txBody>
                    <a:bodyPr/>
                    <a:lstStyle/>
                    <a:p>
                      <a:pPr algn="l"/>
                      <a:r>
                        <a:rPr lang="uk-UA" sz="1800" noProof="0" dirty="0" smtClean="0"/>
                        <a:t>Стабілізація і «заморожування» нового стану</a:t>
                      </a:r>
                      <a:endParaRPr lang="uk-UA" sz="18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uk-UA" sz="1800" noProof="0" dirty="0" smtClean="0"/>
                        <a:t>Визначення політики, засвоєння нових установок і цінностей і винагороди за успіх установки нових стандартів.</a:t>
                      </a:r>
                    </a:p>
                    <a:p>
                      <a:pPr algn="just"/>
                      <a:r>
                        <a:rPr lang="uk-UA" sz="1800" noProof="0" dirty="0" smtClean="0"/>
                        <a:t>Підтримка того, що бажана зміна не зникне.</a:t>
                      </a:r>
                      <a:endParaRPr lang="uk-UA" sz="18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uk-UA" sz="1800" noProof="0" dirty="0" smtClean="0"/>
                        <a:t>Метод грошової мотивації, соціалізації, стимулювання.</a:t>
                      </a:r>
                      <a:endParaRPr lang="uk-UA" sz="18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487698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548344"/>
          </a:xfrm>
        </p:spPr>
        <p:txBody>
          <a:bodyPr>
            <a:normAutofit/>
          </a:bodyPr>
          <a:lstStyle/>
          <a:p>
            <a:r>
              <a:rPr lang="uk-UA" sz="2800" dirty="0" smtClean="0"/>
              <a:t>Типізація людей залежно від реакції на зміни</a:t>
            </a:r>
            <a:endParaRPr lang="ru-RU" sz="2800" dirty="0"/>
          </a:p>
        </p:txBody>
      </p:sp>
      <p:sp>
        <p:nvSpPr>
          <p:cNvPr id="3" name="Объект 2"/>
          <p:cNvSpPr>
            <a:spLocks noGrp="1"/>
          </p:cNvSpPr>
          <p:nvPr>
            <p:ph idx="1"/>
          </p:nvPr>
        </p:nvSpPr>
        <p:spPr>
          <a:xfrm>
            <a:off x="1251678" y="1045029"/>
            <a:ext cx="10178322" cy="5535385"/>
          </a:xfrm>
        </p:spPr>
        <p:txBody>
          <a:bodyPr>
            <a:normAutofit fontScale="92500"/>
          </a:bodyPr>
          <a:lstStyle/>
          <a:p>
            <a:r>
              <a:rPr lang="ru-RU" dirty="0" err="1" smtClean="0">
                <a:solidFill>
                  <a:schemeClr val="tx1"/>
                </a:solidFill>
              </a:rPr>
              <a:t>Залежно</a:t>
            </a:r>
            <a:r>
              <a:rPr lang="ru-RU" dirty="0" smtClean="0">
                <a:solidFill>
                  <a:schemeClr val="tx1"/>
                </a:solidFill>
              </a:rPr>
              <a:t> </a:t>
            </a:r>
            <a:r>
              <a:rPr lang="ru-RU" dirty="0" err="1">
                <a:solidFill>
                  <a:schemeClr val="tx1"/>
                </a:solidFill>
              </a:rPr>
              <a:t>від</a:t>
            </a:r>
            <a:r>
              <a:rPr lang="ru-RU" dirty="0">
                <a:solidFill>
                  <a:schemeClr val="tx1"/>
                </a:solidFill>
              </a:rPr>
              <a:t> </a:t>
            </a:r>
            <a:r>
              <a:rPr lang="ru-RU" dirty="0" smtClean="0">
                <a:solidFill>
                  <a:schemeClr val="tx1"/>
                </a:solidFill>
              </a:rPr>
              <a:t> </a:t>
            </a:r>
            <a:r>
              <a:rPr lang="ru-RU" dirty="0" err="1">
                <a:solidFill>
                  <a:schemeClr val="tx1"/>
                </a:solidFill>
              </a:rPr>
              <a:t>реагування</a:t>
            </a:r>
            <a:r>
              <a:rPr lang="ru-RU" dirty="0">
                <a:solidFill>
                  <a:schemeClr val="tx1"/>
                </a:solidFill>
              </a:rPr>
              <a:t> на </a:t>
            </a:r>
            <a:r>
              <a:rPr lang="ru-RU" dirty="0" err="1">
                <a:solidFill>
                  <a:schemeClr val="tx1"/>
                </a:solidFill>
              </a:rPr>
              <a:t>пропоновані</a:t>
            </a:r>
            <a:r>
              <a:rPr lang="ru-RU" dirty="0">
                <a:solidFill>
                  <a:schemeClr val="tx1"/>
                </a:solidFill>
              </a:rPr>
              <a:t> </a:t>
            </a:r>
            <a:r>
              <a:rPr lang="ru-RU" dirty="0" err="1">
                <a:solidFill>
                  <a:schemeClr val="tx1"/>
                </a:solidFill>
              </a:rPr>
              <a:t>зміни</a:t>
            </a:r>
            <a:r>
              <a:rPr lang="ru-RU" dirty="0">
                <a:solidFill>
                  <a:schemeClr val="tx1"/>
                </a:solidFill>
              </a:rPr>
              <a:t>, людей </a:t>
            </a:r>
            <a:r>
              <a:rPr lang="ru-RU" dirty="0" err="1">
                <a:solidFill>
                  <a:schemeClr val="tx1"/>
                </a:solidFill>
              </a:rPr>
              <a:t>можна</a:t>
            </a:r>
            <a:r>
              <a:rPr lang="ru-RU" dirty="0">
                <a:solidFill>
                  <a:schemeClr val="tx1"/>
                </a:solidFill>
              </a:rPr>
              <a:t> </a:t>
            </a:r>
            <a:r>
              <a:rPr lang="ru-RU" dirty="0" err="1">
                <a:solidFill>
                  <a:schemeClr val="tx1"/>
                </a:solidFill>
              </a:rPr>
              <a:t>поділити</a:t>
            </a:r>
            <a:r>
              <a:rPr lang="ru-RU" dirty="0">
                <a:solidFill>
                  <a:schemeClr val="tx1"/>
                </a:solidFill>
              </a:rPr>
              <a:t> на </a:t>
            </a:r>
            <a:r>
              <a:rPr lang="ru-RU" dirty="0" err="1">
                <a:solidFill>
                  <a:schemeClr val="tx1"/>
                </a:solidFill>
              </a:rPr>
              <a:t>наступні</a:t>
            </a:r>
            <a:r>
              <a:rPr lang="ru-RU" dirty="0">
                <a:solidFill>
                  <a:schemeClr val="tx1"/>
                </a:solidFill>
              </a:rPr>
              <a:t> три </a:t>
            </a:r>
            <a:r>
              <a:rPr lang="ru-RU" dirty="0" err="1">
                <a:solidFill>
                  <a:schemeClr val="tx1"/>
                </a:solidFill>
              </a:rPr>
              <a:t>типові</a:t>
            </a:r>
            <a:r>
              <a:rPr lang="ru-RU" dirty="0">
                <a:solidFill>
                  <a:schemeClr val="tx1"/>
                </a:solidFill>
              </a:rPr>
              <a:t> </a:t>
            </a:r>
            <a:r>
              <a:rPr lang="ru-RU" dirty="0" err="1">
                <a:solidFill>
                  <a:schemeClr val="tx1"/>
                </a:solidFill>
              </a:rPr>
              <a:t>групи</a:t>
            </a:r>
            <a:r>
              <a:rPr lang="ru-RU" dirty="0">
                <a:solidFill>
                  <a:schemeClr val="tx1"/>
                </a:solidFill>
              </a:rPr>
              <a:t>.</a:t>
            </a:r>
          </a:p>
          <a:p>
            <a:r>
              <a:rPr lang="ru-RU" b="1" cap="all" dirty="0" err="1">
                <a:solidFill>
                  <a:srgbClr val="00B050"/>
                </a:solidFill>
              </a:rPr>
              <a:t>Прихильники</a:t>
            </a:r>
            <a:r>
              <a:rPr lang="ru-RU" dirty="0">
                <a:solidFill>
                  <a:schemeClr val="tx1"/>
                </a:solidFill>
              </a:rPr>
              <a:t> — </a:t>
            </a:r>
            <a:r>
              <a:rPr lang="ru-RU" dirty="0" err="1">
                <a:solidFill>
                  <a:schemeClr val="tx1"/>
                </a:solidFill>
              </a:rPr>
              <a:t>ті</a:t>
            </a:r>
            <a:r>
              <a:rPr lang="ru-RU" dirty="0">
                <a:solidFill>
                  <a:schemeClr val="tx1"/>
                </a:solidFill>
              </a:rPr>
              <a:t>, </a:t>
            </a:r>
            <a:r>
              <a:rPr lang="ru-RU" dirty="0" err="1">
                <a:solidFill>
                  <a:schemeClr val="tx1"/>
                </a:solidFill>
              </a:rPr>
              <a:t>хто</a:t>
            </a:r>
            <a:r>
              <a:rPr lang="ru-RU" dirty="0">
                <a:solidFill>
                  <a:schemeClr val="tx1"/>
                </a:solidFill>
              </a:rPr>
              <a:t> </a:t>
            </a:r>
            <a:r>
              <a:rPr lang="ru-RU" dirty="0" err="1">
                <a:solidFill>
                  <a:schemeClr val="tx1"/>
                </a:solidFill>
              </a:rPr>
              <a:t>бачать</a:t>
            </a:r>
            <a:r>
              <a:rPr lang="ru-RU" dirty="0">
                <a:solidFill>
                  <a:schemeClr val="tx1"/>
                </a:solidFill>
              </a:rPr>
              <a:t> </a:t>
            </a:r>
            <a:r>
              <a:rPr lang="ru-RU" dirty="0" err="1">
                <a:solidFill>
                  <a:schemeClr val="tx1"/>
                </a:solidFill>
              </a:rPr>
              <a:t>очевидні</a:t>
            </a:r>
            <a:r>
              <a:rPr lang="ru-RU" dirty="0">
                <a:solidFill>
                  <a:schemeClr val="tx1"/>
                </a:solidFill>
              </a:rPr>
              <a:t> </a:t>
            </a:r>
            <a:r>
              <a:rPr lang="ru-RU" dirty="0" err="1">
                <a:solidFill>
                  <a:schemeClr val="tx1"/>
                </a:solidFill>
              </a:rPr>
              <a:t>переваги</a:t>
            </a:r>
            <a:r>
              <a:rPr lang="ru-RU" dirty="0">
                <a:solidFill>
                  <a:schemeClr val="tx1"/>
                </a:solidFill>
              </a:rPr>
              <a:t> </a:t>
            </a:r>
            <a:r>
              <a:rPr lang="ru-RU" dirty="0" err="1">
                <a:solidFill>
                  <a:schemeClr val="tx1"/>
                </a:solidFill>
              </a:rPr>
              <a:t>пропонованих</a:t>
            </a:r>
            <a:r>
              <a:rPr lang="ru-RU" dirty="0">
                <a:solidFill>
                  <a:schemeClr val="tx1"/>
                </a:solidFill>
              </a:rPr>
              <a:t> </a:t>
            </a:r>
            <a:r>
              <a:rPr lang="ru-RU" dirty="0" err="1">
                <a:solidFill>
                  <a:schemeClr val="tx1"/>
                </a:solidFill>
              </a:rPr>
              <a:t>змін</a:t>
            </a:r>
            <a:r>
              <a:rPr lang="ru-RU" dirty="0">
                <a:solidFill>
                  <a:schemeClr val="tx1"/>
                </a:solidFill>
              </a:rPr>
              <a:t> і з </a:t>
            </a:r>
            <a:r>
              <a:rPr lang="ru-RU" dirty="0" err="1">
                <a:solidFill>
                  <a:schemeClr val="tx1"/>
                </a:solidFill>
              </a:rPr>
              <a:t>ентузіазмом</a:t>
            </a:r>
            <a:r>
              <a:rPr lang="ru-RU" dirty="0">
                <a:solidFill>
                  <a:schemeClr val="tx1"/>
                </a:solidFill>
              </a:rPr>
              <a:t> </a:t>
            </a:r>
            <a:r>
              <a:rPr lang="ru-RU" dirty="0" err="1">
                <a:solidFill>
                  <a:schemeClr val="tx1"/>
                </a:solidFill>
              </a:rPr>
              <a:t>підтримують</a:t>
            </a:r>
            <a:r>
              <a:rPr lang="ru-RU" dirty="0">
                <a:solidFill>
                  <a:schemeClr val="tx1"/>
                </a:solidFill>
              </a:rPr>
              <a:t> </a:t>
            </a:r>
            <a:r>
              <a:rPr lang="ru-RU" dirty="0" err="1">
                <a:solidFill>
                  <a:schemeClr val="tx1"/>
                </a:solidFill>
              </a:rPr>
              <a:t>їх</a:t>
            </a:r>
            <a:r>
              <a:rPr lang="ru-RU" dirty="0">
                <a:solidFill>
                  <a:schemeClr val="tx1"/>
                </a:solidFill>
              </a:rPr>
              <a:t> </a:t>
            </a:r>
            <a:r>
              <a:rPr lang="ru-RU" dirty="0" err="1">
                <a:solidFill>
                  <a:schemeClr val="tx1"/>
                </a:solidFill>
              </a:rPr>
              <a:t>упровадження</a:t>
            </a:r>
            <a:r>
              <a:rPr lang="ru-RU" dirty="0">
                <a:solidFill>
                  <a:schemeClr val="tx1"/>
                </a:solidFill>
              </a:rPr>
              <a:t>. Вони </a:t>
            </a:r>
            <a:r>
              <a:rPr lang="ru-RU" dirty="0" err="1">
                <a:solidFill>
                  <a:schemeClr val="tx1"/>
                </a:solidFill>
              </a:rPr>
              <a:t>беруть</a:t>
            </a:r>
            <a:r>
              <a:rPr lang="ru-RU" dirty="0">
                <a:solidFill>
                  <a:schemeClr val="tx1"/>
                </a:solidFill>
              </a:rPr>
              <a:t> </a:t>
            </a:r>
            <a:r>
              <a:rPr lang="ru-RU" dirty="0" err="1">
                <a:solidFill>
                  <a:schemeClr val="tx1"/>
                </a:solidFill>
              </a:rPr>
              <a:t>активну</a:t>
            </a:r>
            <a:r>
              <a:rPr lang="ru-RU" dirty="0">
                <a:solidFill>
                  <a:schemeClr val="tx1"/>
                </a:solidFill>
              </a:rPr>
              <a:t> участь в </a:t>
            </a:r>
            <a:r>
              <a:rPr lang="ru-RU" dirty="0" err="1">
                <a:solidFill>
                  <a:schemeClr val="tx1"/>
                </a:solidFill>
              </a:rPr>
              <a:t>проведенні</a:t>
            </a:r>
            <a:r>
              <a:rPr lang="ru-RU" dirty="0">
                <a:solidFill>
                  <a:schemeClr val="tx1"/>
                </a:solidFill>
              </a:rPr>
              <a:t> </a:t>
            </a:r>
            <a:r>
              <a:rPr lang="ru-RU" dirty="0" err="1">
                <a:solidFill>
                  <a:schemeClr val="tx1"/>
                </a:solidFill>
              </a:rPr>
              <a:t>змін</a:t>
            </a:r>
            <a:r>
              <a:rPr lang="ru-RU" dirty="0">
                <a:solidFill>
                  <a:schemeClr val="tx1"/>
                </a:solidFill>
              </a:rPr>
              <a:t> і </a:t>
            </a:r>
            <a:r>
              <a:rPr lang="ru-RU" dirty="0" err="1">
                <a:solidFill>
                  <a:schemeClr val="tx1"/>
                </a:solidFill>
              </a:rPr>
              <a:t>докладають</a:t>
            </a:r>
            <a:r>
              <a:rPr lang="ru-RU" dirty="0">
                <a:solidFill>
                  <a:schemeClr val="tx1"/>
                </a:solidFill>
              </a:rPr>
              <a:t> </a:t>
            </a:r>
            <a:r>
              <a:rPr lang="ru-RU" dirty="0" err="1">
                <a:solidFill>
                  <a:schemeClr val="tx1"/>
                </a:solidFill>
              </a:rPr>
              <a:t>зусилля</a:t>
            </a:r>
            <a:r>
              <a:rPr lang="ru-RU" dirty="0">
                <a:solidFill>
                  <a:schemeClr val="tx1"/>
                </a:solidFill>
              </a:rPr>
              <a:t> для того, </a:t>
            </a:r>
            <a:r>
              <a:rPr lang="ru-RU" dirty="0" err="1">
                <a:solidFill>
                  <a:schemeClr val="tx1"/>
                </a:solidFill>
              </a:rPr>
              <a:t>щоб</a:t>
            </a:r>
            <a:r>
              <a:rPr lang="ru-RU" dirty="0">
                <a:solidFill>
                  <a:schemeClr val="tx1"/>
                </a:solidFill>
              </a:rPr>
              <a:t> до них </a:t>
            </a:r>
            <a:r>
              <a:rPr lang="ru-RU" dirty="0" err="1">
                <a:solidFill>
                  <a:schemeClr val="tx1"/>
                </a:solidFill>
              </a:rPr>
              <a:t>пристосуватися</a:t>
            </a:r>
            <a:r>
              <a:rPr lang="ru-RU" dirty="0">
                <a:solidFill>
                  <a:schemeClr val="tx1"/>
                </a:solidFill>
              </a:rPr>
              <a:t>.</a:t>
            </a:r>
          </a:p>
          <a:p>
            <a:r>
              <a:rPr lang="ru-RU" b="1" dirty="0" smtClean="0">
                <a:solidFill>
                  <a:schemeClr val="accent1">
                    <a:lumMod val="75000"/>
                  </a:schemeClr>
                </a:solidFill>
              </a:rPr>
              <a:t>АМБІВАЛЕНТНІ</a:t>
            </a:r>
            <a:r>
              <a:rPr lang="ru-RU" dirty="0" smtClean="0">
                <a:solidFill>
                  <a:schemeClr val="tx1"/>
                </a:solidFill>
              </a:rPr>
              <a:t> </a:t>
            </a:r>
            <a:r>
              <a:rPr lang="ru-RU" dirty="0">
                <a:solidFill>
                  <a:schemeClr val="tx1"/>
                </a:solidFill>
              </a:rPr>
              <a:t>— </a:t>
            </a:r>
            <a:r>
              <a:rPr lang="ru-RU" dirty="0" err="1">
                <a:solidFill>
                  <a:schemeClr val="tx1"/>
                </a:solidFill>
              </a:rPr>
              <a:t>ті</a:t>
            </a:r>
            <a:r>
              <a:rPr lang="ru-RU" dirty="0">
                <a:solidFill>
                  <a:schemeClr val="tx1"/>
                </a:solidFill>
              </a:rPr>
              <a:t>, для </a:t>
            </a:r>
            <a:r>
              <a:rPr lang="ru-RU" dirty="0" err="1">
                <a:solidFill>
                  <a:schemeClr val="tx1"/>
                </a:solidFill>
              </a:rPr>
              <a:t>яких</a:t>
            </a:r>
            <a:r>
              <a:rPr lang="ru-RU" dirty="0">
                <a:solidFill>
                  <a:schemeClr val="tx1"/>
                </a:solidFill>
              </a:rPr>
              <a:t> </a:t>
            </a:r>
            <a:r>
              <a:rPr lang="ru-RU" dirty="0" err="1">
                <a:solidFill>
                  <a:schemeClr val="tx1"/>
                </a:solidFill>
              </a:rPr>
              <a:t>переваги</a:t>
            </a:r>
            <a:r>
              <a:rPr lang="ru-RU" dirty="0">
                <a:solidFill>
                  <a:schemeClr val="tx1"/>
                </a:solidFill>
              </a:rPr>
              <a:t> і </a:t>
            </a:r>
            <a:r>
              <a:rPr lang="ru-RU" dirty="0" err="1">
                <a:solidFill>
                  <a:schemeClr val="tx1"/>
                </a:solidFill>
              </a:rPr>
              <a:t>недоліки</a:t>
            </a:r>
            <a:r>
              <a:rPr lang="ru-RU" dirty="0">
                <a:solidFill>
                  <a:schemeClr val="tx1"/>
                </a:solidFill>
              </a:rPr>
              <a:t> </a:t>
            </a:r>
            <a:r>
              <a:rPr lang="ru-RU" dirty="0" err="1">
                <a:solidFill>
                  <a:schemeClr val="tx1"/>
                </a:solidFill>
              </a:rPr>
              <a:t>змін</a:t>
            </a:r>
            <a:r>
              <a:rPr lang="ru-RU" dirty="0">
                <a:solidFill>
                  <a:schemeClr val="tx1"/>
                </a:solidFill>
              </a:rPr>
              <a:t> </a:t>
            </a:r>
            <a:r>
              <a:rPr lang="ru-RU" dirty="0" err="1">
                <a:solidFill>
                  <a:schemeClr val="tx1"/>
                </a:solidFill>
              </a:rPr>
              <a:t>здаються</a:t>
            </a:r>
            <a:r>
              <a:rPr lang="ru-RU" dirty="0">
                <a:solidFill>
                  <a:schemeClr val="tx1"/>
                </a:solidFill>
              </a:rPr>
              <a:t> </a:t>
            </a:r>
            <a:r>
              <a:rPr lang="ru-RU" dirty="0" err="1">
                <a:solidFill>
                  <a:schemeClr val="tx1"/>
                </a:solidFill>
              </a:rPr>
              <a:t>рівноцінними</a:t>
            </a:r>
            <a:r>
              <a:rPr lang="ru-RU" dirty="0">
                <a:solidFill>
                  <a:schemeClr val="tx1"/>
                </a:solidFill>
              </a:rPr>
              <a:t>. Стан справ, </a:t>
            </a:r>
            <a:r>
              <a:rPr lang="ru-RU" dirty="0" err="1">
                <a:solidFill>
                  <a:schemeClr val="tx1"/>
                </a:solidFill>
              </a:rPr>
              <a:t>що</a:t>
            </a:r>
            <a:r>
              <a:rPr lang="ru-RU" dirty="0">
                <a:solidFill>
                  <a:schemeClr val="tx1"/>
                </a:solidFill>
              </a:rPr>
              <a:t> </a:t>
            </a:r>
            <a:r>
              <a:rPr lang="ru-RU" dirty="0" err="1">
                <a:solidFill>
                  <a:schemeClr val="tx1"/>
                </a:solidFill>
              </a:rPr>
              <a:t>склався</a:t>
            </a:r>
            <a:r>
              <a:rPr lang="ru-RU" dirty="0">
                <a:solidFill>
                  <a:schemeClr val="tx1"/>
                </a:solidFill>
              </a:rPr>
              <a:t>, </a:t>
            </a:r>
            <a:r>
              <a:rPr lang="ru-RU" dirty="0" err="1">
                <a:solidFill>
                  <a:schemeClr val="tx1"/>
                </a:solidFill>
              </a:rPr>
              <a:t>уявляється</a:t>
            </a:r>
            <a:r>
              <a:rPr lang="ru-RU" dirty="0">
                <a:solidFill>
                  <a:schemeClr val="tx1"/>
                </a:solidFill>
              </a:rPr>
              <a:t> для них </a:t>
            </a:r>
            <a:r>
              <a:rPr lang="ru-RU" dirty="0" err="1">
                <a:solidFill>
                  <a:schemeClr val="tx1"/>
                </a:solidFill>
              </a:rPr>
              <a:t>менш</a:t>
            </a:r>
            <a:r>
              <a:rPr lang="ru-RU" dirty="0">
                <a:solidFill>
                  <a:schemeClr val="tx1"/>
                </a:solidFill>
              </a:rPr>
              <a:t> </a:t>
            </a:r>
            <a:r>
              <a:rPr lang="ru-RU" dirty="0" err="1">
                <a:solidFill>
                  <a:schemeClr val="tx1"/>
                </a:solidFill>
              </a:rPr>
              <a:t>ризикованим</a:t>
            </a:r>
            <a:r>
              <a:rPr lang="ru-RU" dirty="0">
                <a:solidFill>
                  <a:schemeClr val="tx1"/>
                </a:solidFill>
              </a:rPr>
              <a:t>, і вони, </a:t>
            </a:r>
            <a:r>
              <a:rPr lang="ru-RU" dirty="0" err="1">
                <a:solidFill>
                  <a:schemeClr val="tx1"/>
                </a:solidFill>
              </a:rPr>
              <a:t>загалом</a:t>
            </a:r>
            <a:r>
              <a:rPr lang="ru-RU" dirty="0">
                <a:solidFill>
                  <a:schemeClr val="tx1"/>
                </a:solidFill>
              </a:rPr>
              <a:t>, </a:t>
            </a:r>
            <a:r>
              <a:rPr lang="ru-RU" dirty="0" err="1">
                <a:solidFill>
                  <a:schemeClr val="tx1"/>
                </a:solidFill>
              </a:rPr>
              <a:t>страшаться</a:t>
            </a:r>
            <a:r>
              <a:rPr lang="ru-RU" dirty="0">
                <a:solidFill>
                  <a:schemeClr val="tx1"/>
                </a:solidFill>
              </a:rPr>
              <a:t> будь-</a:t>
            </a:r>
            <a:r>
              <a:rPr lang="ru-RU" dirty="0" err="1">
                <a:solidFill>
                  <a:schemeClr val="tx1"/>
                </a:solidFill>
              </a:rPr>
              <a:t>яких</a:t>
            </a:r>
            <a:r>
              <a:rPr lang="ru-RU" dirty="0">
                <a:solidFill>
                  <a:schemeClr val="tx1"/>
                </a:solidFill>
              </a:rPr>
              <a:t> </a:t>
            </a:r>
            <a:r>
              <a:rPr lang="ru-RU" dirty="0" err="1">
                <a:solidFill>
                  <a:schemeClr val="tx1"/>
                </a:solidFill>
              </a:rPr>
              <a:t>змін</a:t>
            </a:r>
            <a:r>
              <a:rPr lang="ru-RU" dirty="0">
                <a:solidFill>
                  <a:schemeClr val="tx1"/>
                </a:solidFill>
              </a:rPr>
              <a:t>. Разом з </a:t>
            </a:r>
            <a:r>
              <a:rPr lang="ru-RU" dirty="0" err="1">
                <a:solidFill>
                  <a:schemeClr val="tx1"/>
                </a:solidFill>
              </a:rPr>
              <a:t>тим</a:t>
            </a:r>
            <a:r>
              <a:rPr lang="ru-RU" dirty="0">
                <a:solidFill>
                  <a:schemeClr val="tx1"/>
                </a:solidFill>
              </a:rPr>
              <a:t>, </a:t>
            </a:r>
            <a:r>
              <a:rPr lang="ru-RU" dirty="0" err="1">
                <a:solidFill>
                  <a:schemeClr val="tx1"/>
                </a:solidFill>
              </a:rPr>
              <a:t>якщо</a:t>
            </a:r>
            <a:r>
              <a:rPr lang="ru-RU" dirty="0">
                <a:solidFill>
                  <a:schemeClr val="tx1"/>
                </a:solidFill>
              </a:rPr>
              <a:t> </a:t>
            </a:r>
            <a:r>
              <a:rPr lang="ru-RU" dirty="0" err="1">
                <a:solidFill>
                  <a:schemeClr val="tx1"/>
                </a:solidFill>
              </a:rPr>
              <a:t>натиснути</a:t>
            </a:r>
            <a:r>
              <a:rPr lang="ru-RU" dirty="0">
                <a:solidFill>
                  <a:schemeClr val="tx1"/>
                </a:solidFill>
              </a:rPr>
              <a:t> на них </a:t>
            </a:r>
            <a:r>
              <a:rPr lang="ru-RU" dirty="0" err="1">
                <a:solidFill>
                  <a:schemeClr val="tx1"/>
                </a:solidFill>
              </a:rPr>
              <a:t>сильніше</a:t>
            </a:r>
            <a:r>
              <a:rPr lang="ru-RU" dirty="0">
                <a:solidFill>
                  <a:schemeClr val="tx1"/>
                </a:solidFill>
              </a:rPr>
              <a:t>, то вони </a:t>
            </a:r>
            <a:r>
              <a:rPr lang="ru-RU" dirty="0" err="1">
                <a:solidFill>
                  <a:schemeClr val="tx1"/>
                </a:solidFill>
              </a:rPr>
              <a:t>будуть</a:t>
            </a:r>
            <a:r>
              <a:rPr lang="ru-RU" dirty="0">
                <a:solidFill>
                  <a:schemeClr val="tx1"/>
                </a:solidFill>
              </a:rPr>
              <a:t> </a:t>
            </a:r>
            <a:r>
              <a:rPr lang="ru-RU" dirty="0" err="1">
                <a:solidFill>
                  <a:schemeClr val="tx1"/>
                </a:solidFill>
              </a:rPr>
              <a:t>готові</a:t>
            </a:r>
            <a:r>
              <a:rPr lang="ru-RU" dirty="0">
                <a:solidFill>
                  <a:schemeClr val="tx1"/>
                </a:solidFill>
              </a:rPr>
              <a:t> </a:t>
            </a:r>
            <a:r>
              <a:rPr lang="ru-RU" dirty="0" err="1">
                <a:solidFill>
                  <a:schemeClr val="tx1"/>
                </a:solidFill>
              </a:rPr>
              <a:t>змиритися</a:t>
            </a:r>
            <a:r>
              <a:rPr lang="ru-RU" dirty="0">
                <a:solidFill>
                  <a:schemeClr val="tx1"/>
                </a:solidFill>
              </a:rPr>
              <a:t> </a:t>
            </a:r>
            <a:r>
              <a:rPr lang="ru-RU" dirty="0" err="1">
                <a:solidFill>
                  <a:schemeClr val="tx1"/>
                </a:solidFill>
              </a:rPr>
              <a:t>зі</a:t>
            </a:r>
            <a:r>
              <a:rPr lang="ru-RU" dirty="0">
                <a:solidFill>
                  <a:schemeClr val="tx1"/>
                </a:solidFill>
              </a:rPr>
              <a:t> </a:t>
            </a:r>
            <a:r>
              <a:rPr lang="ru-RU" dirty="0" err="1">
                <a:solidFill>
                  <a:schemeClr val="tx1"/>
                </a:solidFill>
              </a:rPr>
              <a:t>змінами</a:t>
            </a:r>
            <a:r>
              <a:rPr lang="ru-RU" dirty="0">
                <a:solidFill>
                  <a:schemeClr val="tx1"/>
                </a:solidFill>
              </a:rPr>
              <a:t> як з неминучим злом. Вони не </a:t>
            </a:r>
            <a:r>
              <a:rPr lang="ru-RU" dirty="0" err="1">
                <a:solidFill>
                  <a:schemeClr val="tx1"/>
                </a:solidFill>
              </a:rPr>
              <a:t>стануть</a:t>
            </a:r>
            <a:r>
              <a:rPr lang="ru-RU" dirty="0">
                <a:solidFill>
                  <a:schemeClr val="tx1"/>
                </a:solidFill>
              </a:rPr>
              <a:t> </a:t>
            </a:r>
            <a:r>
              <a:rPr lang="ru-RU" dirty="0" err="1">
                <a:solidFill>
                  <a:schemeClr val="tx1"/>
                </a:solidFill>
              </a:rPr>
              <a:t>чинити</a:t>
            </a:r>
            <a:r>
              <a:rPr lang="ru-RU" dirty="0">
                <a:solidFill>
                  <a:schemeClr val="tx1"/>
                </a:solidFill>
              </a:rPr>
              <a:t> сильного опору </a:t>
            </a:r>
            <a:r>
              <a:rPr lang="ru-RU" dirty="0" err="1">
                <a:solidFill>
                  <a:schemeClr val="tx1"/>
                </a:solidFill>
              </a:rPr>
              <a:t>змінам</a:t>
            </a:r>
            <a:r>
              <a:rPr lang="ru-RU" dirty="0">
                <a:solidFill>
                  <a:schemeClr val="tx1"/>
                </a:solidFill>
              </a:rPr>
              <a:t>, але </a:t>
            </a:r>
            <a:r>
              <a:rPr lang="ru-RU" dirty="0" err="1">
                <a:solidFill>
                  <a:schemeClr val="tx1"/>
                </a:solidFill>
              </a:rPr>
              <a:t>також</a:t>
            </a:r>
            <a:r>
              <a:rPr lang="ru-RU" dirty="0">
                <a:solidFill>
                  <a:schemeClr val="tx1"/>
                </a:solidFill>
              </a:rPr>
              <a:t> і не </a:t>
            </a:r>
            <a:r>
              <a:rPr lang="ru-RU" dirty="0" err="1">
                <a:solidFill>
                  <a:schemeClr val="tx1"/>
                </a:solidFill>
              </a:rPr>
              <a:t>виявлятимуть</a:t>
            </a:r>
            <a:r>
              <a:rPr lang="ru-RU" dirty="0">
                <a:solidFill>
                  <a:schemeClr val="tx1"/>
                </a:solidFill>
              </a:rPr>
              <a:t> </a:t>
            </a:r>
            <a:r>
              <a:rPr lang="ru-RU" dirty="0" err="1">
                <a:solidFill>
                  <a:schemeClr val="tx1"/>
                </a:solidFill>
              </a:rPr>
              <a:t>великої</a:t>
            </a:r>
            <a:r>
              <a:rPr lang="ru-RU" dirty="0">
                <a:solidFill>
                  <a:schemeClr val="tx1"/>
                </a:solidFill>
              </a:rPr>
              <a:t> </a:t>
            </a:r>
            <a:r>
              <a:rPr lang="ru-RU" dirty="0" err="1">
                <a:solidFill>
                  <a:schemeClr val="tx1"/>
                </a:solidFill>
              </a:rPr>
              <a:t>зацікавленості</a:t>
            </a:r>
            <a:r>
              <a:rPr lang="ru-RU" dirty="0">
                <a:solidFill>
                  <a:schemeClr val="tx1"/>
                </a:solidFill>
              </a:rPr>
              <a:t>. </a:t>
            </a:r>
            <a:r>
              <a:rPr lang="ru-RU" dirty="0" err="1">
                <a:solidFill>
                  <a:schemeClr val="tx1"/>
                </a:solidFill>
              </a:rPr>
              <a:t>Отже</a:t>
            </a:r>
            <a:r>
              <a:rPr lang="ru-RU" dirty="0">
                <a:solidFill>
                  <a:schemeClr val="tx1"/>
                </a:solidFill>
              </a:rPr>
              <a:t> вони, </a:t>
            </a:r>
            <a:r>
              <a:rPr lang="ru-RU" dirty="0" err="1">
                <a:solidFill>
                  <a:schemeClr val="tx1"/>
                </a:solidFill>
              </a:rPr>
              <a:t>швидше</a:t>
            </a:r>
            <a:r>
              <a:rPr lang="ru-RU" dirty="0">
                <a:solidFill>
                  <a:schemeClr val="tx1"/>
                </a:solidFill>
              </a:rPr>
              <a:t> за все, просто </a:t>
            </a:r>
            <a:r>
              <a:rPr lang="ru-RU" dirty="0" err="1">
                <a:solidFill>
                  <a:schemeClr val="tx1"/>
                </a:solidFill>
              </a:rPr>
              <a:t>чекатимуть</a:t>
            </a:r>
            <a:r>
              <a:rPr lang="ru-RU" dirty="0">
                <a:solidFill>
                  <a:schemeClr val="tx1"/>
                </a:solidFill>
              </a:rPr>
              <a:t>, </a:t>
            </a:r>
            <a:r>
              <a:rPr lang="ru-RU" dirty="0" err="1">
                <a:solidFill>
                  <a:schemeClr val="tx1"/>
                </a:solidFill>
              </a:rPr>
              <a:t>поки</a:t>
            </a:r>
            <a:r>
              <a:rPr lang="ru-RU" dirty="0">
                <a:solidFill>
                  <a:schemeClr val="tx1"/>
                </a:solidFill>
              </a:rPr>
              <a:t> </a:t>
            </a:r>
            <a:r>
              <a:rPr lang="ru-RU" dirty="0" err="1">
                <a:solidFill>
                  <a:schemeClr val="tx1"/>
                </a:solidFill>
              </a:rPr>
              <a:t>їх</a:t>
            </a:r>
            <a:r>
              <a:rPr lang="ru-RU" dirty="0">
                <a:solidFill>
                  <a:schemeClr val="tx1"/>
                </a:solidFill>
              </a:rPr>
              <a:t> не </a:t>
            </a:r>
            <a:r>
              <a:rPr lang="ru-RU" dirty="0" err="1">
                <a:solidFill>
                  <a:schemeClr val="tx1"/>
                </a:solidFill>
              </a:rPr>
              <a:t>проведуть</a:t>
            </a:r>
            <a:r>
              <a:rPr lang="ru-RU" dirty="0">
                <a:solidFill>
                  <a:schemeClr val="tx1"/>
                </a:solidFill>
              </a:rPr>
              <a:t> через </a:t>
            </a:r>
            <a:r>
              <a:rPr lang="ru-RU" dirty="0" err="1">
                <a:solidFill>
                  <a:schemeClr val="tx1"/>
                </a:solidFill>
              </a:rPr>
              <a:t>стадію</a:t>
            </a:r>
            <a:r>
              <a:rPr lang="ru-RU" dirty="0">
                <a:solidFill>
                  <a:schemeClr val="tx1"/>
                </a:solidFill>
              </a:rPr>
              <a:t> </a:t>
            </a:r>
            <a:r>
              <a:rPr lang="ru-RU" dirty="0" err="1">
                <a:solidFill>
                  <a:schemeClr val="tx1"/>
                </a:solidFill>
              </a:rPr>
              <a:t>експериментів</a:t>
            </a:r>
            <a:r>
              <a:rPr lang="ru-RU" dirty="0">
                <a:solidFill>
                  <a:schemeClr val="tx1"/>
                </a:solidFill>
              </a:rPr>
              <a:t>, без </a:t>
            </a:r>
            <a:r>
              <a:rPr lang="ru-RU" dirty="0" err="1">
                <a:solidFill>
                  <a:schemeClr val="tx1"/>
                </a:solidFill>
              </a:rPr>
              <a:t>яких</a:t>
            </a:r>
            <a:r>
              <a:rPr lang="ru-RU" dirty="0">
                <a:solidFill>
                  <a:schemeClr val="tx1"/>
                </a:solidFill>
              </a:rPr>
              <a:t> вони б могли </a:t>
            </a:r>
            <a:r>
              <a:rPr lang="ru-RU" dirty="0" err="1">
                <a:solidFill>
                  <a:schemeClr val="tx1"/>
                </a:solidFill>
              </a:rPr>
              <a:t>цілком</a:t>
            </a:r>
            <a:r>
              <a:rPr lang="ru-RU" dirty="0">
                <a:solidFill>
                  <a:schemeClr val="tx1"/>
                </a:solidFill>
              </a:rPr>
              <a:t> </a:t>
            </a:r>
            <a:r>
              <a:rPr lang="ru-RU" dirty="0" err="1">
                <a:solidFill>
                  <a:schemeClr val="tx1"/>
                </a:solidFill>
              </a:rPr>
              <a:t>обійтися</a:t>
            </a:r>
            <a:r>
              <a:rPr lang="ru-RU" dirty="0">
                <a:solidFill>
                  <a:schemeClr val="tx1"/>
                </a:solidFill>
              </a:rPr>
              <a:t>.</a:t>
            </a:r>
          </a:p>
          <a:p>
            <a:r>
              <a:rPr lang="ru-RU" b="1" cap="all" dirty="0">
                <a:solidFill>
                  <a:srgbClr val="FF0000"/>
                </a:solidFill>
              </a:rPr>
              <a:t>Супротивники</a:t>
            </a:r>
            <a:r>
              <a:rPr lang="ru-RU" dirty="0">
                <a:solidFill>
                  <a:schemeClr val="tx1"/>
                </a:solidFill>
              </a:rPr>
              <a:t> — </a:t>
            </a:r>
            <a:r>
              <a:rPr lang="ru-RU" dirty="0" err="1">
                <a:solidFill>
                  <a:schemeClr val="tx1"/>
                </a:solidFill>
              </a:rPr>
              <a:t>ті</a:t>
            </a:r>
            <a:r>
              <a:rPr lang="ru-RU" dirty="0">
                <a:solidFill>
                  <a:schemeClr val="tx1"/>
                </a:solidFill>
              </a:rPr>
              <a:t>, </a:t>
            </a:r>
            <a:r>
              <a:rPr lang="ru-RU" dirty="0" err="1">
                <a:solidFill>
                  <a:schemeClr val="tx1"/>
                </a:solidFill>
              </a:rPr>
              <a:t>чиє</a:t>
            </a:r>
            <a:r>
              <a:rPr lang="ru-RU" dirty="0">
                <a:solidFill>
                  <a:schemeClr val="tx1"/>
                </a:solidFill>
              </a:rPr>
              <a:t> </a:t>
            </a:r>
            <a:r>
              <a:rPr lang="ru-RU" dirty="0" err="1">
                <a:solidFill>
                  <a:schemeClr val="tx1"/>
                </a:solidFill>
              </a:rPr>
              <a:t>відношення</a:t>
            </a:r>
            <a:r>
              <a:rPr lang="ru-RU" dirty="0">
                <a:solidFill>
                  <a:schemeClr val="tx1"/>
                </a:solidFill>
              </a:rPr>
              <a:t> до </a:t>
            </a:r>
            <a:r>
              <a:rPr lang="ru-RU" dirty="0" err="1">
                <a:solidFill>
                  <a:schemeClr val="tx1"/>
                </a:solidFill>
              </a:rPr>
              <a:t>ситуації</a:t>
            </a:r>
            <a:r>
              <a:rPr lang="ru-RU" dirty="0">
                <a:solidFill>
                  <a:schemeClr val="tx1"/>
                </a:solidFill>
              </a:rPr>
              <a:t> </a:t>
            </a:r>
            <a:r>
              <a:rPr lang="ru-RU" dirty="0" err="1">
                <a:solidFill>
                  <a:schemeClr val="tx1"/>
                </a:solidFill>
              </a:rPr>
              <a:t>змін</a:t>
            </a:r>
            <a:r>
              <a:rPr lang="ru-RU" dirty="0">
                <a:solidFill>
                  <a:schemeClr val="tx1"/>
                </a:solidFill>
              </a:rPr>
              <a:t> є </a:t>
            </a:r>
            <a:r>
              <a:rPr lang="ru-RU" dirty="0" err="1">
                <a:solidFill>
                  <a:schemeClr val="tx1"/>
                </a:solidFill>
              </a:rPr>
              <a:t>негативним</a:t>
            </a:r>
            <a:r>
              <a:rPr lang="ru-RU" dirty="0">
                <a:solidFill>
                  <a:schemeClr val="tx1"/>
                </a:solidFill>
              </a:rPr>
              <a:t>, і вони </a:t>
            </a:r>
            <a:r>
              <a:rPr lang="ru-RU" dirty="0" err="1">
                <a:solidFill>
                  <a:schemeClr val="tx1"/>
                </a:solidFill>
              </a:rPr>
              <a:t>використовують</a:t>
            </a:r>
            <a:r>
              <a:rPr lang="ru-RU" dirty="0">
                <a:solidFill>
                  <a:schemeClr val="tx1"/>
                </a:solidFill>
              </a:rPr>
              <a:t> всю свою </a:t>
            </a:r>
            <a:r>
              <a:rPr lang="ru-RU" dirty="0" err="1">
                <a:solidFill>
                  <a:schemeClr val="tx1"/>
                </a:solidFill>
              </a:rPr>
              <a:t>енергію</a:t>
            </a:r>
            <a:r>
              <a:rPr lang="ru-RU" dirty="0">
                <a:solidFill>
                  <a:schemeClr val="tx1"/>
                </a:solidFill>
              </a:rPr>
              <a:t> на те, </a:t>
            </a:r>
            <a:r>
              <a:rPr lang="ru-RU" dirty="0" err="1">
                <a:solidFill>
                  <a:schemeClr val="tx1"/>
                </a:solidFill>
              </a:rPr>
              <a:t>щоб</a:t>
            </a:r>
            <a:r>
              <a:rPr lang="ru-RU" dirty="0">
                <a:solidFill>
                  <a:schemeClr val="tx1"/>
                </a:solidFill>
              </a:rPr>
              <a:t> </a:t>
            </a:r>
            <a:r>
              <a:rPr lang="ru-RU" dirty="0" err="1">
                <a:solidFill>
                  <a:schemeClr val="tx1"/>
                </a:solidFill>
              </a:rPr>
              <a:t>перешкодити</a:t>
            </a:r>
            <a:r>
              <a:rPr lang="ru-RU" dirty="0">
                <a:solidFill>
                  <a:schemeClr val="tx1"/>
                </a:solidFill>
              </a:rPr>
              <a:t> </a:t>
            </a:r>
            <a:r>
              <a:rPr lang="ru-RU" dirty="0" err="1">
                <a:solidFill>
                  <a:schemeClr val="tx1"/>
                </a:solidFill>
              </a:rPr>
              <a:t>змінам</a:t>
            </a:r>
            <a:r>
              <a:rPr lang="ru-RU" dirty="0">
                <a:solidFill>
                  <a:schemeClr val="tx1"/>
                </a:solidFill>
              </a:rPr>
              <a:t>. Вони </a:t>
            </a:r>
            <a:r>
              <a:rPr lang="ru-RU" dirty="0" err="1">
                <a:solidFill>
                  <a:schemeClr val="tx1"/>
                </a:solidFill>
              </a:rPr>
              <a:t>проявлятимуть</a:t>
            </a:r>
            <a:r>
              <a:rPr lang="ru-RU" dirty="0">
                <a:solidFill>
                  <a:schemeClr val="tx1"/>
                </a:solidFill>
              </a:rPr>
              <a:t> </a:t>
            </a:r>
            <a:r>
              <a:rPr lang="ru-RU" dirty="0" err="1">
                <a:solidFill>
                  <a:schemeClr val="tx1"/>
                </a:solidFill>
              </a:rPr>
              <a:t>небажання</a:t>
            </a:r>
            <a:r>
              <a:rPr lang="ru-RU" dirty="0">
                <a:solidFill>
                  <a:schemeClr val="tx1"/>
                </a:solidFill>
              </a:rPr>
              <a:t> </a:t>
            </a:r>
            <a:r>
              <a:rPr lang="ru-RU" dirty="0" err="1">
                <a:solidFill>
                  <a:schemeClr val="tx1"/>
                </a:solidFill>
              </a:rPr>
              <a:t>впроваджувати</a:t>
            </a:r>
            <a:r>
              <a:rPr lang="ru-RU" dirty="0">
                <a:solidFill>
                  <a:schemeClr val="tx1"/>
                </a:solidFill>
              </a:rPr>
              <a:t> </a:t>
            </a:r>
            <a:r>
              <a:rPr lang="ru-RU" dirty="0" err="1">
                <a:solidFill>
                  <a:schemeClr val="tx1"/>
                </a:solidFill>
              </a:rPr>
              <a:t>їх</a:t>
            </a:r>
            <a:r>
              <a:rPr lang="ru-RU" dirty="0">
                <a:solidFill>
                  <a:schemeClr val="tx1"/>
                </a:solidFill>
              </a:rPr>
              <a:t>, </a:t>
            </a:r>
            <a:r>
              <a:rPr lang="ru-RU" dirty="0" err="1">
                <a:solidFill>
                  <a:schemeClr val="tx1"/>
                </a:solidFill>
              </a:rPr>
              <a:t>можуть</a:t>
            </a:r>
            <a:r>
              <a:rPr lang="ru-RU" dirty="0">
                <a:solidFill>
                  <a:schemeClr val="tx1"/>
                </a:solidFill>
              </a:rPr>
              <a:t> </a:t>
            </a:r>
            <a:r>
              <a:rPr lang="ru-RU" dirty="0" err="1">
                <a:solidFill>
                  <a:schemeClr val="tx1"/>
                </a:solidFill>
              </a:rPr>
              <a:t>навіть</a:t>
            </a:r>
            <a:r>
              <a:rPr lang="ru-RU" dirty="0">
                <a:solidFill>
                  <a:schemeClr val="tx1"/>
                </a:solidFill>
              </a:rPr>
              <a:t> </a:t>
            </a:r>
            <a:r>
              <a:rPr lang="ru-RU" dirty="0" err="1">
                <a:solidFill>
                  <a:schemeClr val="tx1"/>
                </a:solidFill>
              </a:rPr>
              <a:t>бунтувати</a:t>
            </a:r>
            <a:r>
              <a:rPr lang="ru-RU" dirty="0">
                <a:solidFill>
                  <a:schemeClr val="tx1"/>
                </a:solidFill>
              </a:rPr>
              <a:t> </a:t>
            </a:r>
            <a:r>
              <a:rPr lang="ru-RU" dirty="0" err="1">
                <a:solidFill>
                  <a:schemeClr val="tx1"/>
                </a:solidFill>
              </a:rPr>
              <a:t>проти</a:t>
            </a:r>
            <a:r>
              <a:rPr lang="ru-RU" dirty="0">
                <a:solidFill>
                  <a:schemeClr val="tx1"/>
                </a:solidFill>
              </a:rPr>
              <a:t> </a:t>
            </a:r>
            <a:r>
              <a:rPr lang="ru-RU" dirty="0" err="1">
                <a:solidFill>
                  <a:schemeClr val="tx1"/>
                </a:solidFill>
              </a:rPr>
              <a:t>перетворень</a:t>
            </a:r>
            <a:r>
              <a:rPr lang="ru-RU" dirty="0">
                <a:solidFill>
                  <a:schemeClr val="tx1"/>
                </a:solidFill>
              </a:rPr>
              <a:t>. Супротивники </a:t>
            </a:r>
            <a:r>
              <a:rPr lang="ru-RU" dirty="0" err="1">
                <a:solidFill>
                  <a:schemeClr val="tx1"/>
                </a:solidFill>
              </a:rPr>
              <a:t>ніколи</a:t>
            </a:r>
            <a:r>
              <a:rPr lang="ru-RU" dirty="0">
                <a:solidFill>
                  <a:schemeClr val="tx1"/>
                </a:solidFill>
              </a:rPr>
              <a:t> не </a:t>
            </a:r>
            <a:r>
              <a:rPr lang="ru-RU" dirty="0" err="1">
                <a:solidFill>
                  <a:schemeClr val="tx1"/>
                </a:solidFill>
              </a:rPr>
              <a:t>шукатимуть</a:t>
            </a:r>
            <a:r>
              <a:rPr lang="ru-RU" dirty="0">
                <a:solidFill>
                  <a:schemeClr val="tx1"/>
                </a:solidFill>
              </a:rPr>
              <a:t> </a:t>
            </a:r>
            <a:r>
              <a:rPr lang="ru-RU" dirty="0" err="1">
                <a:solidFill>
                  <a:schemeClr val="tx1"/>
                </a:solidFill>
              </a:rPr>
              <a:t>способи</a:t>
            </a:r>
            <a:r>
              <a:rPr lang="ru-RU" dirty="0">
                <a:solidFill>
                  <a:schemeClr val="tx1"/>
                </a:solidFill>
              </a:rPr>
              <a:t> </a:t>
            </a:r>
            <a:r>
              <a:rPr lang="ru-RU" dirty="0" err="1">
                <a:solidFill>
                  <a:schemeClr val="tx1"/>
                </a:solidFill>
              </a:rPr>
              <a:t>пристосування</a:t>
            </a:r>
            <a:r>
              <a:rPr lang="ru-RU" dirty="0">
                <a:solidFill>
                  <a:schemeClr val="tx1"/>
                </a:solidFill>
              </a:rPr>
              <a:t> до </a:t>
            </a:r>
            <a:r>
              <a:rPr lang="ru-RU" dirty="0" err="1">
                <a:solidFill>
                  <a:schemeClr val="tx1"/>
                </a:solidFill>
              </a:rPr>
              <a:t>змін</a:t>
            </a:r>
            <a:r>
              <a:rPr lang="ru-RU" dirty="0">
                <a:solidFill>
                  <a:schemeClr val="tx1"/>
                </a:solidFill>
              </a:rPr>
              <a:t>. В </a:t>
            </a:r>
            <a:r>
              <a:rPr lang="ru-RU" dirty="0" err="1">
                <a:solidFill>
                  <a:schemeClr val="tx1"/>
                </a:solidFill>
              </a:rPr>
              <a:t>кращому</a:t>
            </a:r>
            <a:r>
              <a:rPr lang="ru-RU" dirty="0">
                <a:solidFill>
                  <a:schemeClr val="tx1"/>
                </a:solidFill>
              </a:rPr>
              <a:t> </a:t>
            </a:r>
            <a:r>
              <a:rPr lang="ru-RU" dirty="0" err="1">
                <a:solidFill>
                  <a:schemeClr val="tx1"/>
                </a:solidFill>
              </a:rPr>
              <a:t>випадку</a:t>
            </a:r>
            <a:r>
              <a:rPr lang="ru-RU" dirty="0">
                <a:solidFill>
                  <a:schemeClr val="tx1"/>
                </a:solidFill>
              </a:rPr>
              <a:t>, вони </a:t>
            </a:r>
            <a:r>
              <a:rPr lang="ru-RU" dirty="0" err="1">
                <a:solidFill>
                  <a:schemeClr val="tx1"/>
                </a:solidFill>
              </a:rPr>
              <a:t>змиряться</a:t>
            </a:r>
            <a:r>
              <a:rPr lang="ru-RU" dirty="0">
                <a:solidFill>
                  <a:schemeClr val="tx1"/>
                </a:solidFill>
              </a:rPr>
              <a:t> з ними, </a:t>
            </a:r>
            <a:r>
              <a:rPr lang="ru-RU" dirty="0" err="1">
                <a:solidFill>
                  <a:schemeClr val="tx1"/>
                </a:solidFill>
              </a:rPr>
              <a:t>затаївши</a:t>
            </a:r>
            <a:r>
              <a:rPr lang="ru-RU" dirty="0">
                <a:solidFill>
                  <a:schemeClr val="tx1"/>
                </a:solidFill>
              </a:rPr>
              <a:t> при </a:t>
            </a:r>
            <a:r>
              <a:rPr lang="ru-RU" dirty="0" err="1">
                <a:solidFill>
                  <a:schemeClr val="tx1"/>
                </a:solidFill>
              </a:rPr>
              <a:t>цьому</a:t>
            </a:r>
            <a:r>
              <a:rPr lang="ru-RU" dirty="0">
                <a:solidFill>
                  <a:schemeClr val="tx1"/>
                </a:solidFill>
              </a:rPr>
              <a:t> </a:t>
            </a:r>
            <a:r>
              <a:rPr lang="ru-RU" dirty="0" err="1">
                <a:solidFill>
                  <a:schemeClr val="tx1"/>
                </a:solidFill>
              </a:rPr>
              <a:t>обурення</a:t>
            </a:r>
            <a:r>
              <a:rPr lang="ru-RU" dirty="0">
                <a:solidFill>
                  <a:schemeClr val="tx1"/>
                </a:solidFill>
              </a:rPr>
              <a:t> і образу.</a:t>
            </a:r>
          </a:p>
          <a:p>
            <a:endParaRPr lang="ru-RU" dirty="0"/>
          </a:p>
        </p:txBody>
      </p:sp>
    </p:spTree>
    <p:extLst>
      <p:ext uri="{BB962C8B-B14F-4D97-AF65-F5344CB8AC3E}">
        <p14:creationId xmlns:p14="http://schemas.microsoft.com/office/powerpoint/2010/main" val="13688679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3200" b="1" dirty="0" smtClean="0"/>
              <a:t>2.Модель </a:t>
            </a:r>
            <a:r>
              <a:rPr lang="uk-UA" sz="3200" b="1" dirty="0"/>
              <a:t>послідовних </a:t>
            </a:r>
            <a:r>
              <a:rPr lang="uk-UA" sz="3200" b="1" dirty="0" smtClean="0"/>
              <a:t>змін</a:t>
            </a:r>
            <a:endParaRPr lang="ru-RU" sz="3200" dirty="0"/>
          </a:p>
        </p:txBody>
      </p:sp>
      <p:sp>
        <p:nvSpPr>
          <p:cNvPr id="3" name="Объект 2"/>
          <p:cNvSpPr>
            <a:spLocks noGrp="1"/>
          </p:cNvSpPr>
          <p:nvPr>
            <p:ph idx="1"/>
          </p:nvPr>
        </p:nvSpPr>
        <p:spPr>
          <a:xfrm>
            <a:off x="1251678" y="1126671"/>
            <a:ext cx="10178322" cy="4752921"/>
          </a:xfrm>
        </p:spPr>
        <p:txBody>
          <a:bodyPr>
            <a:normAutofit/>
          </a:bodyPr>
          <a:lstStyle/>
          <a:p>
            <a:pPr marL="0" indent="0">
              <a:buNone/>
            </a:pPr>
            <a:r>
              <a:rPr lang="uk-UA" dirty="0" smtClean="0">
                <a:solidFill>
                  <a:schemeClr val="tx1"/>
                </a:solidFill>
              </a:rPr>
              <a:t>Охоплює </a:t>
            </a:r>
            <a:r>
              <a:rPr lang="uk-UA" dirty="0">
                <a:solidFill>
                  <a:schemeClr val="tx1"/>
                </a:solidFill>
              </a:rPr>
              <a:t>вісім етапів:</a:t>
            </a:r>
            <a:endParaRPr lang="ru-RU" dirty="0">
              <a:solidFill>
                <a:schemeClr val="tx1"/>
              </a:solidFill>
            </a:endParaRPr>
          </a:p>
          <a:p>
            <a:pPr lvl="0"/>
            <a:r>
              <a:rPr lang="uk-UA" dirty="0">
                <a:solidFill>
                  <a:schemeClr val="tx1"/>
                </a:solidFill>
              </a:rPr>
              <a:t>ідентифікація проблеми – передбачає конкретизацію проблем, які можуть бути вирішені за допомогою концепції організаційного розвитку;</a:t>
            </a:r>
            <a:endParaRPr lang="ru-RU" dirty="0">
              <a:solidFill>
                <a:schemeClr val="tx1"/>
              </a:solidFill>
            </a:endParaRPr>
          </a:p>
          <a:p>
            <a:pPr lvl="0"/>
            <a:r>
              <a:rPr lang="uk-UA" dirty="0">
                <a:solidFill>
                  <a:schemeClr val="tx1"/>
                </a:solidFill>
              </a:rPr>
              <a:t>консультація із залученням експерта (</a:t>
            </a:r>
            <a:r>
              <a:rPr lang="uk-UA" dirty="0" err="1">
                <a:solidFill>
                  <a:schemeClr val="tx1"/>
                </a:solidFill>
              </a:rPr>
              <a:t>агента</a:t>
            </a:r>
            <a:r>
              <a:rPr lang="uk-UA" dirty="0">
                <a:solidFill>
                  <a:schemeClr val="tx1"/>
                </a:solidFill>
              </a:rPr>
              <a:t> змін) по організаційному розвитку;</a:t>
            </a:r>
            <a:endParaRPr lang="ru-RU" dirty="0">
              <a:solidFill>
                <a:schemeClr val="tx1"/>
              </a:solidFill>
            </a:endParaRPr>
          </a:p>
          <a:p>
            <a:pPr lvl="0"/>
            <a:r>
              <a:rPr lang="uk-UA" dirty="0">
                <a:solidFill>
                  <a:schemeClr val="tx1"/>
                </a:solidFill>
              </a:rPr>
              <a:t>збір даних та попередня діагностика (анкетування, інтерв’ю у співробітників);</a:t>
            </a:r>
            <a:endParaRPr lang="ru-RU" dirty="0">
              <a:solidFill>
                <a:schemeClr val="tx1"/>
              </a:solidFill>
            </a:endParaRPr>
          </a:p>
          <a:p>
            <a:pPr lvl="0"/>
            <a:r>
              <a:rPr lang="uk-UA" dirty="0">
                <a:solidFill>
                  <a:schemeClr val="tx1"/>
                </a:solidFill>
              </a:rPr>
              <a:t>зворотній зв'язок з ключовим клієнтом або групою;</a:t>
            </a:r>
            <a:endParaRPr lang="ru-RU" dirty="0">
              <a:solidFill>
                <a:schemeClr val="tx1"/>
              </a:solidFill>
            </a:endParaRPr>
          </a:p>
          <a:p>
            <a:pPr lvl="0"/>
            <a:r>
              <a:rPr lang="uk-UA" dirty="0">
                <a:solidFill>
                  <a:schemeClr val="tx1"/>
                </a:solidFill>
              </a:rPr>
              <a:t>спільна діагностика проблеми;</a:t>
            </a:r>
            <a:endParaRPr lang="ru-RU" dirty="0">
              <a:solidFill>
                <a:schemeClr val="tx1"/>
              </a:solidFill>
            </a:endParaRPr>
          </a:p>
          <a:p>
            <a:pPr lvl="0"/>
            <a:r>
              <a:rPr lang="uk-UA" dirty="0">
                <a:solidFill>
                  <a:schemeClr val="tx1"/>
                </a:solidFill>
              </a:rPr>
              <a:t>спільний процес планування заходів щодо реалізації змін (розробляє експерт з участю співробітників, які зацікавлені в організаційному розвитку);</a:t>
            </a:r>
            <a:endParaRPr lang="ru-RU" dirty="0">
              <a:solidFill>
                <a:schemeClr val="tx1"/>
              </a:solidFill>
            </a:endParaRPr>
          </a:p>
          <a:p>
            <a:pPr lvl="0"/>
            <a:r>
              <a:rPr lang="uk-UA" dirty="0">
                <a:solidFill>
                  <a:schemeClr val="tx1"/>
                </a:solidFill>
              </a:rPr>
              <a:t>здійснення змін;</a:t>
            </a:r>
            <a:endParaRPr lang="ru-RU" dirty="0">
              <a:solidFill>
                <a:schemeClr val="tx1"/>
              </a:solidFill>
            </a:endParaRPr>
          </a:p>
          <a:p>
            <a:pPr lvl="0"/>
            <a:r>
              <a:rPr lang="uk-UA" dirty="0">
                <a:solidFill>
                  <a:schemeClr val="tx1"/>
                </a:solidFill>
              </a:rPr>
              <a:t>оцінка стану організації (після здійснення змін та повернення до першого етапу).</a:t>
            </a:r>
            <a:endParaRPr lang="ru-RU" dirty="0">
              <a:solidFill>
                <a:schemeClr val="tx1"/>
              </a:solidFill>
            </a:endParaRPr>
          </a:p>
          <a:p>
            <a:endParaRPr lang="ru-RU" dirty="0"/>
          </a:p>
        </p:txBody>
      </p:sp>
    </p:spTree>
    <p:extLst>
      <p:ext uri="{BB962C8B-B14F-4D97-AF65-F5344CB8AC3E}">
        <p14:creationId xmlns:p14="http://schemas.microsoft.com/office/powerpoint/2010/main" val="25552322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30038" y="1729452"/>
            <a:ext cx="10318418" cy="4394988"/>
          </a:xfrm>
        </p:spPr>
        <p:txBody>
          <a:bodyPr/>
          <a:lstStyle/>
          <a:p>
            <a:r>
              <a:rPr lang="uk-UA" sz="6000" dirty="0" smtClean="0"/>
              <a:t>Визначення </a:t>
            </a:r>
            <a:r>
              <a:rPr lang="uk-UA" sz="6000" dirty="0"/>
              <a:t>сутності розвитку економічних систем</a:t>
            </a:r>
            <a:endParaRPr lang="ru-RU" sz="6000" dirty="0"/>
          </a:p>
        </p:txBody>
      </p:sp>
      <p:sp>
        <p:nvSpPr>
          <p:cNvPr id="3" name="Подзаголовок 2"/>
          <p:cNvSpPr>
            <a:spLocks noGrp="1"/>
          </p:cNvSpPr>
          <p:nvPr>
            <p:ph type="subTitle" idx="1"/>
          </p:nvPr>
        </p:nvSpPr>
        <p:spPr>
          <a:xfrm>
            <a:off x="2421108" y="1450307"/>
            <a:ext cx="8045373" cy="867384"/>
          </a:xfrm>
        </p:spPr>
        <p:txBody>
          <a:bodyPr>
            <a:noAutofit/>
          </a:bodyPr>
          <a:lstStyle/>
          <a:p>
            <a:r>
              <a:rPr lang="uk-UA" sz="6000" dirty="0"/>
              <a:t>Тема 1.</a:t>
            </a:r>
            <a:endParaRPr lang="ru-RU" sz="6000" b="0" dirty="0"/>
          </a:p>
        </p:txBody>
      </p:sp>
    </p:spTree>
    <p:extLst>
      <p:ext uri="{BB962C8B-B14F-4D97-AF65-F5344CB8AC3E}">
        <p14:creationId xmlns:p14="http://schemas.microsoft.com/office/powerpoint/2010/main" val="115271910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3200" dirty="0" smtClean="0"/>
              <a:t>3.Сучасна </a:t>
            </a:r>
            <a:r>
              <a:rPr lang="uk-UA" sz="3200" dirty="0"/>
              <a:t>модель запланованих </a:t>
            </a:r>
            <a:r>
              <a:rPr lang="uk-UA" sz="3200" dirty="0" smtClean="0"/>
              <a:t>змін  </a:t>
            </a:r>
            <a:endParaRPr lang="ru-RU" sz="3200" dirty="0"/>
          </a:p>
        </p:txBody>
      </p:sp>
      <p:sp>
        <p:nvSpPr>
          <p:cNvPr id="3" name="Объект 2"/>
          <p:cNvSpPr>
            <a:spLocks noGrp="1"/>
          </p:cNvSpPr>
          <p:nvPr>
            <p:ph idx="1"/>
          </p:nvPr>
        </p:nvSpPr>
        <p:spPr>
          <a:xfrm>
            <a:off x="1154696" y="1128451"/>
            <a:ext cx="10178322" cy="3593591"/>
          </a:xfrm>
        </p:spPr>
        <p:txBody>
          <a:bodyPr/>
          <a:lstStyle/>
          <a:p>
            <a:r>
              <a:rPr lang="uk-UA" dirty="0">
                <a:solidFill>
                  <a:schemeClr val="tx1"/>
                </a:solidFill>
              </a:rPr>
              <a:t>суттєво посилює участь членів організації у процесі змін. Заплановані зміни починаються з визначення позитивних якостей організації та передбачають акцентування на позитивних моментах розвитку організації.</a:t>
            </a:r>
            <a:endParaRPr lang="ru-RU" dirty="0">
              <a:solidFill>
                <a:schemeClr val="tx1"/>
              </a:solidFill>
            </a:endParaRPr>
          </a:p>
          <a:p>
            <a:endParaRPr lang="ru-RU" dirty="0"/>
          </a:p>
        </p:txBody>
      </p:sp>
      <p:graphicFrame>
        <p:nvGraphicFramePr>
          <p:cNvPr id="4" name="Объект 3"/>
          <p:cNvGraphicFramePr>
            <a:graphicFrameLocks/>
          </p:cNvGraphicFramePr>
          <p:nvPr>
            <p:extLst/>
          </p:nvPr>
        </p:nvGraphicFramePr>
        <p:xfrm>
          <a:off x="1251678" y="2620583"/>
          <a:ext cx="10179050" cy="3594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15892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570652"/>
          </a:xfrm>
        </p:spPr>
        <p:txBody>
          <a:bodyPr>
            <a:normAutofit/>
          </a:bodyPr>
          <a:lstStyle/>
          <a:p>
            <a:r>
              <a:rPr lang="uk-UA" sz="3200" dirty="0" smtClean="0"/>
              <a:t>4. моделі </a:t>
            </a:r>
            <a:r>
              <a:rPr lang="uk-UA" sz="3200" dirty="0"/>
              <a:t>змін </a:t>
            </a:r>
            <a:r>
              <a:rPr lang="uk-UA" sz="3200" dirty="0" err="1"/>
              <a:t>Терлея</a:t>
            </a:r>
            <a:endParaRPr lang="ru-RU" sz="3200" dirty="0"/>
          </a:p>
        </p:txBody>
      </p:sp>
      <p:sp>
        <p:nvSpPr>
          <p:cNvPr id="3" name="Объект 2"/>
          <p:cNvSpPr>
            <a:spLocks noGrp="1"/>
          </p:cNvSpPr>
          <p:nvPr>
            <p:ph idx="1"/>
          </p:nvPr>
        </p:nvSpPr>
        <p:spPr>
          <a:xfrm>
            <a:off x="1251678" y="1056069"/>
            <a:ext cx="10178322" cy="5635676"/>
          </a:xfrm>
        </p:spPr>
        <p:txBody>
          <a:bodyPr>
            <a:normAutofit fontScale="77500" lnSpcReduction="20000"/>
          </a:bodyPr>
          <a:lstStyle/>
          <a:p>
            <a:pPr marL="0" indent="0">
              <a:buNone/>
            </a:pPr>
            <a:r>
              <a:rPr lang="uk-UA" sz="2500" dirty="0">
                <a:solidFill>
                  <a:schemeClr val="tx1"/>
                </a:solidFill>
              </a:rPr>
              <a:t>На вибір стратегії змін та на її здійснення впливають такі фактори:</a:t>
            </a:r>
            <a:endParaRPr lang="ru-RU" sz="2500" dirty="0">
              <a:solidFill>
                <a:schemeClr val="tx1"/>
              </a:solidFill>
            </a:endParaRPr>
          </a:p>
          <a:p>
            <a:pPr lvl="0"/>
            <a:r>
              <a:rPr lang="uk-UA" sz="2500" dirty="0">
                <a:solidFill>
                  <a:schemeClr val="tx1"/>
                </a:solidFill>
              </a:rPr>
              <a:t>темп здійснення змін;</a:t>
            </a:r>
            <a:endParaRPr lang="ru-RU" sz="2500" dirty="0">
              <a:solidFill>
                <a:schemeClr val="tx1"/>
              </a:solidFill>
            </a:endParaRPr>
          </a:p>
          <a:p>
            <a:pPr lvl="0"/>
            <a:r>
              <a:rPr lang="uk-UA" sz="2500" dirty="0">
                <a:solidFill>
                  <a:schemeClr val="tx1"/>
                </a:solidFill>
              </a:rPr>
              <a:t>ступінь управління з боку керівників;</a:t>
            </a:r>
            <a:endParaRPr lang="ru-RU" sz="2500" dirty="0">
              <a:solidFill>
                <a:schemeClr val="tx1"/>
              </a:solidFill>
            </a:endParaRPr>
          </a:p>
          <a:p>
            <a:pPr lvl="0"/>
            <a:r>
              <a:rPr lang="uk-UA" sz="2500" dirty="0">
                <a:solidFill>
                  <a:schemeClr val="tx1"/>
                </a:solidFill>
              </a:rPr>
              <a:t>використання зовнішніх структур;</a:t>
            </a:r>
            <a:endParaRPr lang="ru-RU" sz="2500" dirty="0">
              <a:solidFill>
                <a:schemeClr val="tx1"/>
              </a:solidFill>
            </a:endParaRPr>
          </a:p>
          <a:p>
            <a:pPr lvl="0"/>
            <a:r>
              <a:rPr lang="uk-UA" sz="2500" dirty="0">
                <a:solidFill>
                  <a:schemeClr val="tx1"/>
                </a:solidFill>
              </a:rPr>
              <a:t>центральне або локальне зосередження сил.</a:t>
            </a:r>
            <a:endParaRPr lang="ru-RU" sz="2500" dirty="0">
              <a:solidFill>
                <a:schemeClr val="tx1"/>
              </a:solidFill>
            </a:endParaRPr>
          </a:p>
          <a:p>
            <a:pPr marL="0" indent="0">
              <a:buNone/>
            </a:pPr>
            <a:r>
              <a:rPr lang="uk-UA" sz="2500" dirty="0">
                <a:solidFill>
                  <a:schemeClr val="tx1"/>
                </a:solidFill>
              </a:rPr>
              <a:t>Успіх здійснення стратегії залежить від ступеня залучення </a:t>
            </a:r>
            <a:r>
              <a:rPr lang="uk-UA" sz="2500" dirty="0" smtClean="0">
                <a:solidFill>
                  <a:schemeClr val="tx1"/>
                </a:solidFill>
              </a:rPr>
              <a:t>співробітників</a:t>
            </a:r>
            <a:r>
              <a:rPr lang="uk-UA" sz="2500" dirty="0">
                <a:solidFill>
                  <a:schemeClr val="tx1"/>
                </a:solidFill>
              </a:rPr>
              <a:t>, який може бути різним, від високого до низького. У випадку незначних змін (наприклад, зміна логотипу організації) залучення всіх співробітників не є необхідним, але при радикальних змінах вищий ступінь залучення означає </a:t>
            </a:r>
            <a:r>
              <a:rPr lang="uk-UA" sz="2500" dirty="0" smtClean="0">
                <a:solidFill>
                  <a:schemeClr val="tx1"/>
                </a:solidFill>
              </a:rPr>
              <a:t>вищу </a:t>
            </a:r>
            <a:r>
              <a:rPr lang="uk-UA" sz="2500" dirty="0">
                <a:solidFill>
                  <a:schemeClr val="tx1"/>
                </a:solidFill>
              </a:rPr>
              <a:t>ефективність реалізації стратегії змін.</a:t>
            </a:r>
            <a:endParaRPr lang="ru-RU" sz="2500" dirty="0">
              <a:solidFill>
                <a:schemeClr val="tx1"/>
              </a:solidFill>
            </a:endParaRPr>
          </a:p>
          <a:p>
            <a:pPr marL="0" indent="0">
              <a:buNone/>
            </a:pPr>
            <a:r>
              <a:rPr lang="uk-UA" sz="2500" dirty="0">
                <a:solidFill>
                  <a:schemeClr val="tx1"/>
                </a:solidFill>
              </a:rPr>
              <a:t>Методами залучення є наступні:</a:t>
            </a:r>
            <a:endParaRPr lang="ru-RU" sz="2500" dirty="0">
              <a:solidFill>
                <a:schemeClr val="tx1"/>
              </a:solidFill>
            </a:endParaRPr>
          </a:p>
          <a:p>
            <a:pPr lvl="0"/>
            <a:r>
              <a:rPr lang="uk-UA" sz="2500" dirty="0">
                <a:solidFill>
                  <a:schemeClr val="tx1"/>
                </a:solidFill>
              </a:rPr>
              <a:t>Інформація. Надання письмових та відео матеріалів, проведення </a:t>
            </a:r>
            <a:r>
              <a:rPr lang="uk-UA" sz="2500" dirty="0" smtClean="0">
                <a:solidFill>
                  <a:schemeClr val="tx1"/>
                </a:solidFill>
              </a:rPr>
              <a:t>конференцій </a:t>
            </a:r>
            <a:r>
              <a:rPr lang="uk-UA" sz="2500" dirty="0">
                <a:solidFill>
                  <a:schemeClr val="tx1"/>
                </a:solidFill>
              </a:rPr>
              <a:t>і презентацій.</a:t>
            </a:r>
            <a:endParaRPr lang="ru-RU" sz="2500" dirty="0">
              <a:solidFill>
                <a:schemeClr val="tx1"/>
              </a:solidFill>
            </a:endParaRPr>
          </a:p>
          <a:p>
            <a:pPr lvl="0"/>
            <a:r>
              <a:rPr lang="uk-UA" sz="2500" dirty="0">
                <a:solidFill>
                  <a:schemeClr val="tx1"/>
                </a:solidFill>
              </a:rPr>
              <a:t>Комунікація. Проведення зустрічей в малих групах – командних </a:t>
            </a:r>
            <a:r>
              <a:rPr lang="uk-UA" sz="2500" dirty="0" smtClean="0">
                <a:solidFill>
                  <a:schemeClr val="tx1"/>
                </a:solidFill>
              </a:rPr>
              <a:t>брифінгів.</a:t>
            </a:r>
            <a:endParaRPr lang="ru-RU" sz="2500" dirty="0">
              <a:solidFill>
                <a:schemeClr val="tx1"/>
              </a:solidFill>
            </a:endParaRPr>
          </a:p>
          <a:p>
            <a:pPr lvl="0"/>
            <a:r>
              <a:rPr lang="uk-UA" sz="2500" dirty="0">
                <a:solidFill>
                  <a:schemeClr val="tx1"/>
                </a:solidFill>
              </a:rPr>
              <a:t>Консультування. Надання консультацій та проведення опитувань.</a:t>
            </a:r>
            <a:endParaRPr lang="ru-RU" sz="2500" dirty="0">
              <a:solidFill>
                <a:schemeClr val="tx1"/>
              </a:solidFill>
            </a:endParaRPr>
          </a:p>
          <a:p>
            <a:pPr lvl="0"/>
            <a:r>
              <a:rPr lang="uk-UA" sz="2500" dirty="0">
                <a:solidFill>
                  <a:schemeClr val="tx1"/>
                </a:solidFill>
              </a:rPr>
              <a:t>Переговори.</a:t>
            </a:r>
            <a:endParaRPr lang="ru-RU" sz="2500" dirty="0">
              <a:solidFill>
                <a:schemeClr val="tx1"/>
              </a:solidFill>
            </a:endParaRPr>
          </a:p>
          <a:p>
            <a:pPr lvl="0"/>
            <a:r>
              <a:rPr lang="uk-UA" sz="2500" dirty="0">
                <a:solidFill>
                  <a:schemeClr val="tx1"/>
                </a:solidFill>
              </a:rPr>
              <a:t>Участь. Створення одно – або багатофункціональних робочих </a:t>
            </a:r>
            <a:r>
              <a:rPr lang="uk-UA" sz="2500" dirty="0" smtClean="0">
                <a:solidFill>
                  <a:schemeClr val="tx1"/>
                </a:solidFill>
              </a:rPr>
              <a:t>команд,</a:t>
            </a:r>
            <a:r>
              <a:rPr lang="ru-RU" sz="2500" dirty="0">
                <a:solidFill>
                  <a:schemeClr val="tx1"/>
                </a:solidFill>
              </a:rPr>
              <a:t> </a:t>
            </a:r>
            <a:r>
              <a:rPr lang="uk-UA" sz="2500" dirty="0" smtClean="0">
                <a:solidFill>
                  <a:schemeClr val="tx1"/>
                </a:solidFill>
              </a:rPr>
              <a:t>або </a:t>
            </a:r>
            <a:r>
              <a:rPr lang="uk-UA" sz="2500" dirty="0">
                <a:solidFill>
                  <a:schemeClr val="tx1"/>
                </a:solidFill>
              </a:rPr>
              <a:t>проектних груп.</a:t>
            </a:r>
            <a:endParaRPr lang="ru-RU" sz="2500" dirty="0">
              <a:solidFill>
                <a:schemeClr val="tx1"/>
              </a:solidFill>
            </a:endParaRPr>
          </a:p>
          <a:p>
            <a:pPr lvl="0"/>
            <a:r>
              <a:rPr lang="uk-UA" sz="2500" dirty="0">
                <a:solidFill>
                  <a:schemeClr val="tx1"/>
                </a:solidFill>
              </a:rPr>
              <a:t>Залучення. Створення груп, орієнтованих на розв’язання завдань в </a:t>
            </a:r>
            <a:r>
              <a:rPr lang="uk-UA" sz="2500" dirty="0" smtClean="0">
                <a:solidFill>
                  <a:schemeClr val="tx1"/>
                </a:solidFill>
              </a:rPr>
              <a:t>масштабах </a:t>
            </a:r>
            <a:r>
              <a:rPr lang="uk-UA" sz="2500" dirty="0">
                <a:solidFill>
                  <a:schemeClr val="tx1"/>
                </a:solidFill>
              </a:rPr>
              <a:t>організації та на базі департаментів з багатофункціональним і </a:t>
            </a:r>
            <a:r>
              <a:rPr lang="uk-UA" sz="2500" dirty="0" smtClean="0">
                <a:solidFill>
                  <a:schemeClr val="tx1"/>
                </a:solidFill>
              </a:rPr>
              <a:t>багаторівневим </a:t>
            </a:r>
            <a:r>
              <a:rPr lang="uk-UA" sz="2500" dirty="0">
                <a:solidFill>
                  <a:schemeClr val="tx1"/>
                </a:solidFill>
              </a:rPr>
              <a:t>членством.</a:t>
            </a:r>
            <a:endParaRPr lang="ru-RU" sz="2500" dirty="0">
              <a:solidFill>
                <a:schemeClr val="tx1"/>
              </a:solidFill>
            </a:endParaRPr>
          </a:p>
          <a:p>
            <a:endParaRPr lang="ru-RU" dirty="0"/>
          </a:p>
        </p:txBody>
      </p:sp>
    </p:spTree>
    <p:extLst>
      <p:ext uri="{BB962C8B-B14F-4D97-AF65-F5344CB8AC3E}">
        <p14:creationId xmlns:p14="http://schemas.microsoft.com/office/powerpoint/2010/main" val="21056507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557773"/>
          </a:xfrm>
        </p:spPr>
        <p:txBody>
          <a:bodyPr>
            <a:normAutofit/>
          </a:bodyPr>
          <a:lstStyle/>
          <a:p>
            <a:r>
              <a:rPr lang="uk-UA" sz="3200" b="1" dirty="0" smtClean="0"/>
              <a:t>Моделі </a:t>
            </a:r>
            <a:r>
              <a:rPr lang="uk-UA" sz="3200" b="1" dirty="0"/>
              <a:t>змін К. </a:t>
            </a:r>
            <a:r>
              <a:rPr lang="uk-UA" sz="3200" b="1" dirty="0" err="1"/>
              <a:t>Терлея</a:t>
            </a:r>
            <a:endParaRPr lang="ru-RU" sz="3200" dirty="0"/>
          </a:p>
        </p:txBody>
      </p:sp>
      <p:graphicFrame>
        <p:nvGraphicFramePr>
          <p:cNvPr id="4" name="Объект 3"/>
          <p:cNvGraphicFramePr>
            <a:graphicFrameLocks noGrp="1"/>
          </p:cNvGraphicFramePr>
          <p:nvPr>
            <p:ph idx="1"/>
            <p:extLst/>
          </p:nvPr>
        </p:nvGraphicFramePr>
        <p:xfrm>
          <a:off x="1251678" y="1067850"/>
          <a:ext cx="10287791" cy="5500374"/>
        </p:xfrm>
        <a:graphic>
          <a:graphicData uri="http://schemas.openxmlformats.org/drawingml/2006/table">
            <a:tbl>
              <a:tblPr firstRow="1" firstCol="1" lastRow="1" lastCol="1" bandRow="1" bandCol="1">
                <a:tableStyleId>{5C22544A-7EE6-4342-B048-85BDC9FD1C3A}</a:tableStyleId>
              </a:tblPr>
              <a:tblGrid>
                <a:gridCol w="2863122">
                  <a:extLst>
                    <a:ext uri="{9D8B030D-6E8A-4147-A177-3AD203B41FA5}">
                      <a16:colId xmlns:a16="http://schemas.microsoft.com/office/drawing/2014/main" val="2465484303"/>
                    </a:ext>
                  </a:extLst>
                </a:gridCol>
                <a:gridCol w="3666860">
                  <a:extLst>
                    <a:ext uri="{9D8B030D-6E8A-4147-A177-3AD203B41FA5}">
                      <a16:colId xmlns:a16="http://schemas.microsoft.com/office/drawing/2014/main" val="3341923141"/>
                    </a:ext>
                  </a:extLst>
                </a:gridCol>
                <a:gridCol w="3757809">
                  <a:extLst>
                    <a:ext uri="{9D8B030D-6E8A-4147-A177-3AD203B41FA5}">
                      <a16:colId xmlns:a16="http://schemas.microsoft.com/office/drawing/2014/main" val="2693803879"/>
                    </a:ext>
                  </a:extLst>
                </a:gridCol>
              </a:tblGrid>
              <a:tr h="573655">
                <a:tc>
                  <a:txBody>
                    <a:bodyPr/>
                    <a:lstStyle/>
                    <a:p>
                      <a:pPr marL="521970" algn="ctr">
                        <a:lnSpc>
                          <a:spcPts val="1585"/>
                        </a:lnSpc>
                        <a:spcAft>
                          <a:spcPts val="0"/>
                        </a:spcAft>
                      </a:pPr>
                      <a:r>
                        <a:rPr lang="uk-UA" sz="1400" dirty="0">
                          <a:effectLst/>
                        </a:rPr>
                        <a:t>Моделі</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833120" marR="823595" algn="ctr">
                        <a:lnSpc>
                          <a:spcPts val="1585"/>
                        </a:lnSpc>
                        <a:spcAft>
                          <a:spcPts val="0"/>
                        </a:spcAft>
                      </a:pPr>
                      <a:r>
                        <a:rPr lang="uk-UA" sz="1400" dirty="0">
                          <a:effectLst/>
                        </a:rPr>
                        <a:t>Підхід</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95325" marR="690880" algn="ctr">
                        <a:lnSpc>
                          <a:spcPts val="1585"/>
                        </a:lnSpc>
                        <a:spcAft>
                          <a:spcPts val="0"/>
                        </a:spcAft>
                      </a:pPr>
                      <a:r>
                        <a:rPr lang="uk-UA" sz="1400" dirty="0">
                          <a:effectLst/>
                        </a:rPr>
                        <a:t>Способи</a:t>
                      </a:r>
                      <a:endParaRPr lang="ru-RU" sz="1400" dirty="0">
                        <a:effectLst/>
                      </a:endParaRPr>
                    </a:p>
                    <a:p>
                      <a:pPr marL="695325" marR="690880" algn="ctr">
                        <a:lnSpc>
                          <a:spcPts val="1515"/>
                        </a:lnSpc>
                        <a:spcAft>
                          <a:spcPts val="0"/>
                        </a:spcAft>
                      </a:pPr>
                      <a:r>
                        <a:rPr lang="uk-UA" sz="1400" dirty="0">
                          <a:effectLst/>
                        </a:rPr>
                        <a:t>реалізації</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45669915"/>
                  </a:ext>
                </a:extLst>
              </a:tr>
              <a:tr h="972253">
                <a:tc>
                  <a:txBody>
                    <a:bodyPr/>
                    <a:lstStyle/>
                    <a:p>
                      <a:pPr marL="67945" algn="ctr">
                        <a:lnSpc>
                          <a:spcPts val="1575"/>
                        </a:lnSpc>
                        <a:spcAft>
                          <a:spcPts val="0"/>
                        </a:spcAft>
                      </a:pPr>
                      <a:r>
                        <a:rPr lang="uk-UA" sz="1400" dirty="0">
                          <a:effectLst/>
                        </a:rPr>
                        <a:t>Директивна</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9215" marR="194945" algn="ctr">
                        <a:lnSpc>
                          <a:spcPct val="100000"/>
                        </a:lnSpc>
                        <a:spcAft>
                          <a:spcPts val="0"/>
                        </a:spcAft>
                      </a:pPr>
                      <a:r>
                        <a:rPr lang="uk-UA" sz="1400" b="0" dirty="0">
                          <a:solidFill>
                            <a:schemeClr val="tx1"/>
                          </a:solidFill>
                          <a:effectLst/>
                        </a:rPr>
                        <a:t>Нав’язування змін з боку керівника</a:t>
                      </a:r>
                      <a:endParaRPr lang="ru-RU"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67310" marR="188595" algn="ctr">
                        <a:lnSpc>
                          <a:spcPct val="107000"/>
                        </a:lnSpc>
                        <a:spcAft>
                          <a:spcPts val="0"/>
                        </a:spcAft>
                      </a:pPr>
                      <a:r>
                        <a:rPr lang="uk-UA" sz="1400" b="0" dirty="0">
                          <a:solidFill>
                            <a:schemeClr val="tx1"/>
                          </a:solidFill>
                          <a:effectLst/>
                        </a:rPr>
                        <a:t>Нав’язування угод по оплаті, зміна порядку </a:t>
                      </a:r>
                      <a:r>
                        <a:rPr lang="uk-UA" sz="1400" b="0" dirty="0" smtClean="0">
                          <a:solidFill>
                            <a:schemeClr val="tx1"/>
                          </a:solidFill>
                          <a:effectLst/>
                        </a:rPr>
                        <a:t>роботи </a:t>
                      </a:r>
                      <a:r>
                        <a:rPr lang="uk-UA" sz="1400" b="0" dirty="0">
                          <a:solidFill>
                            <a:schemeClr val="tx1"/>
                          </a:solidFill>
                          <a:effectLst/>
                        </a:rPr>
                        <a:t>(наприклад, норм,</a:t>
                      </a:r>
                      <a:endParaRPr lang="ru-RU" sz="1400" b="0" dirty="0">
                        <a:solidFill>
                          <a:schemeClr val="tx1"/>
                        </a:solidFill>
                        <a:effectLst/>
                      </a:endParaRPr>
                    </a:p>
                    <a:p>
                      <a:pPr marL="67310" marR="133985" algn="ctr">
                        <a:lnSpc>
                          <a:spcPts val="1610"/>
                        </a:lnSpc>
                        <a:spcAft>
                          <a:spcPts val="0"/>
                        </a:spcAft>
                      </a:pPr>
                      <a:r>
                        <a:rPr lang="uk-UA" sz="1400" b="0" dirty="0">
                          <a:solidFill>
                            <a:schemeClr val="tx1"/>
                          </a:solidFill>
                          <a:effectLst/>
                        </a:rPr>
                        <a:t>розцінок, розкладу </a:t>
                      </a:r>
                      <a:r>
                        <a:rPr lang="uk-UA" sz="1400" b="0" dirty="0" smtClean="0">
                          <a:solidFill>
                            <a:schemeClr val="tx1"/>
                          </a:solidFill>
                          <a:effectLst/>
                        </a:rPr>
                        <a:t>роботи</a:t>
                      </a:r>
                      <a:r>
                        <a:rPr lang="uk-UA" sz="1400" b="0" dirty="0">
                          <a:solidFill>
                            <a:schemeClr val="tx1"/>
                          </a:solidFill>
                          <a:effectLst/>
                        </a:rPr>
                        <a:t>) у приказному порядку</a:t>
                      </a:r>
                      <a:endParaRPr lang="ru-RU"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828721657"/>
                  </a:ext>
                </a:extLst>
              </a:tr>
              <a:tr h="749568">
                <a:tc>
                  <a:txBody>
                    <a:bodyPr/>
                    <a:lstStyle/>
                    <a:p>
                      <a:pPr marL="67945" marR="784225" algn="ctr">
                        <a:lnSpc>
                          <a:spcPct val="100000"/>
                        </a:lnSpc>
                        <a:spcAft>
                          <a:spcPts val="0"/>
                        </a:spcAft>
                      </a:pPr>
                      <a:r>
                        <a:rPr lang="uk-UA" sz="1400" dirty="0">
                          <a:effectLst/>
                        </a:rPr>
                        <a:t>Модель, заснована</a:t>
                      </a:r>
                      <a:endParaRPr lang="ru-RU" sz="1400" dirty="0">
                        <a:effectLst/>
                      </a:endParaRPr>
                    </a:p>
                    <a:p>
                      <a:pPr marL="67945" algn="ctr">
                        <a:lnSpc>
                          <a:spcPts val="1585"/>
                        </a:lnSpc>
                        <a:spcAft>
                          <a:spcPts val="0"/>
                        </a:spcAft>
                      </a:pPr>
                      <a:r>
                        <a:rPr lang="uk-UA" sz="1400" dirty="0">
                          <a:effectLst/>
                        </a:rPr>
                        <a:t>на переговорах</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9215" marR="94615" algn="ctr">
                        <a:lnSpc>
                          <a:spcPct val="107000"/>
                        </a:lnSpc>
                        <a:spcAft>
                          <a:spcPts val="0"/>
                        </a:spcAft>
                      </a:pPr>
                      <a:r>
                        <a:rPr lang="uk-UA" sz="1400" b="0" dirty="0">
                          <a:solidFill>
                            <a:schemeClr val="tx1"/>
                          </a:solidFill>
                          <a:effectLst/>
                        </a:rPr>
                        <a:t>Визнання законності </a:t>
                      </a:r>
                      <a:r>
                        <a:rPr lang="uk-UA" sz="1400" b="0" dirty="0" smtClean="0">
                          <a:solidFill>
                            <a:schemeClr val="tx1"/>
                          </a:solidFill>
                          <a:effectLst/>
                        </a:rPr>
                        <a:t>інтересів </a:t>
                      </a:r>
                      <a:r>
                        <a:rPr lang="uk-UA" sz="1400" b="0" dirty="0">
                          <a:solidFill>
                            <a:schemeClr val="tx1"/>
                          </a:solidFill>
                          <a:effectLst/>
                        </a:rPr>
                        <a:t>інших сторін, що </a:t>
                      </a:r>
                      <a:r>
                        <a:rPr lang="uk-UA" sz="1400" b="0" dirty="0" smtClean="0">
                          <a:solidFill>
                            <a:schemeClr val="tx1"/>
                          </a:solidFill>
                          <a:effectLst/>
                        </a:rPr>
                        <a:t>беруть </a:t>
                      </a:r>
                      <a:r>
                        <a:rPr lang="uk-UA" sz="1400" b="0" dirty="0">
                          <a:solidFill>
                            <a:schemeClr val="tx1"/>
                          </a:solidFill>
                          <a:effectLst/>
                        </a:rPr>
                        <a:t>участь у змінах, </a:t>
                      </a:r>
                      <a:r>
                        <a:rPr lang="uk-UA" sz="1400" b="0" dirty="0" smtClean="0">
                          <a:solidFill>
                            <a:schemeClr val="tx1"/>
                          </a:solidFill>
                          <a:effectLst/>
                        </a:rPr>
                        <a:t>можливість </a:t>
                      </a:r>
                      <a:r>
                        <a:rPr lang="uk-UA" sz="1400" b="0" dirty="0">
                          <a:solidFill>
                            <a:schemeClr val="tx1"/>
                          </a:solidFill>
                          <a:effectLst/>
                        </a:rPr>
                        <a:t>поступок</a:t>
                      </a:r>
                      <a:endParaRPr lang="ru-RU"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67310" marR="93980" algn="ctr">
                        <a:lnSpc>
                          <a:spcPct val="107000"/>
                        </a:lnSpc>
                        <a:spcAft>
                          <a:spcPts val="0"/>
                        </a:spcAft>
                      </a:pPr>
                      <a:r>
                        <a:rPr lang="uk-UA" sz="1400" b="0" dirty="0">
                          <a:solidFill>
                            <a:schemeClr val="tx1"/>
                          </a:solidFill>
                          <a:effectLst/>
                        </a:rPr>
                        <a:t>Угоди з продуктивності, угода з постачальниками з питань якості</a:t>
                      </a:r>
                      <a:endParaRPr lang="ru-RU"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94741163"/>
                  </a:ext>
                </a:extLst>
              </a:tr>
              <a:tr h="945047">
                <a:tc>
                  <a:txBody>
                    <a:bodyPr/>
                    <a:lstStyle/>
                    <a:p>
                      <a:pPr marL="67945" marR="604520" algn="ctr">
                        <a:lnSpc>
                          <a:spcPct val="107000"/>
                        </a:lnSpc>
                        <a:spcAft>
                          <a:spcPts val="0"/>
                        </a:spcAft>
                      </a:pPr>
                      <a:r>
                        <a:rPr lang="uk-UA" sz="1400" dirty="0">
                          <a:effectLst/>
                        </a:rPr>
                        <a:t>Нормативна модель</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9215" marR="160655" algn="ctr">
                        <a:lnSpc>
                          <a:spcPct val="107000"/>
                        </a:lnSpc>
                        <a:spcAft>
                          <a:spcPts val="0"/>
                        </a:spcAft>
                      </a:pPr>
                      <a:r>
                        <a:rPr lang="uk-UA" sz="1400" b="0" dirty="0">
                          <a:solidFill>
                            <a:schemeClr val="tx1"/>
                          </a:solidFill>
                          <a:effectLst/>
                        </a:rPr>
                        <a:t>З’ясування загального </a:t>
                      </a:r>
                      <a:r>
                        <a:rPr lang="uk-UA" sz="1400" b="0" dirty="0" smtClean="0">
                          <a:solidFill>
                            <a:schemeClr val="tx1"/>
                          </a:solidFill>
                          <a:effectLst/>
                        </a:rPr>
                        <a:t>відношення </a:t>
                      </a:r>
                      <a:r>
                        <a:rPr lang="uk-UA" sz="1400" b="0" dirty="0">
                          <a:solidFill>
                            <a:schemeClr val="tx1"/>
                          </a:solidFill>
                          <a:effectLst/>
                        </a:rPr>
                        <a:t>до зміни, часте використання зовнішніх агентів по змінах</a:t>
                      </a:r>
                      <a:endParaRPr lang="ru-RU"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67310" marR="74930" algn="ctr">
                        <a:lnSpc>
                          <a:spcPct val="107000"/>
                        </a:lnSpc>
                        <a:spcAft>
                          <a:spcPts val="0"/>
                        </a:spcAft>
                      </a:pPr>
                      <a:r>
                        <a:rPr lang="uk-UA" sz="1400" b="0" dirty="0">
                          <a:solidFill>
                            <a:schemeClr val="tx1"/>
                          </a:solidFill>
                          <a:effectLst/>
                        </a:rPr>
                        <a:t>Відповідальність за якість, програма нових цінностей, робота в команді, нова </a:t>
                      </a:r>
                      <a:r>
                        <a:rPr lang="uk-UA" sz="1400" b="0" dirty="0" smtClean="0">
                          <a:solidFill>
                            <a:schemeClr val="tx1"/>
                          </a:solidFill>
                          <a:effectLst/>
                        </a:rPr>
                        <a:t>культура</a:t>
                      </a:r>
                      <a:r>
                        <a:rPr lang="uk-UA" sz="1400" b="0" dirty="0">
                          <a:solidFill>
                            <a:schemeClr val="tx1"/>
                          </a:solidFill>
                          <a:effectLst/>
                        </a:rPr>
                        <a:t>, </a:t>
                      </a:r>
                      <a:r>
                        <a:rPr lang="uk-UA" sz="1400" b="0" dirty="0" smtClean="0">
                          <a:solidFill>
                            <a:schemeClr val="tx1"/>
                          </a:solidFill>
                          <a:effectLst/>
                        </a:rPr>
                        <a:t>відповідальність службовця</a:t>
                      </a:r>
                      <a:endParaRPr lang="ru-RU"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250655200"/>
                  </a:ext>
                </a:extLst>
              </a:tr>
              <a:tr h="934446">
                <a:tc>
                  <a:txBody>
                    <a:bodyPr/>
                    <a:lstStyle/>
                    <a:p>
                      <a:pPr marL="67945" marR="656590" algn="ctr">
                        <a:lnSpc>
                          <a:spcPct val="107000"/>
                        </a:lnSpc>
                        <a:spcAft>
                          <a:spcPts val="0"/>
                        </a:spcAft>
                      </a:pPr>
                      <a:r>
                        <a:rPr lang="uk-UA" sz="1400" dirty="0">
                          <a:effectLst/>
                        </a:rPr>
                        <a:t>Аналітична модель</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9215" marR="121285" algn="ctr">
                        <a:lnSpc>
                          <a:spcPct val="107000"/>
                        </a:lnSpc>
                        <a:spcAft>
                          <a:spcPts val="0"/>
                        </a:spcAft>
                      </a:pPr>
                      <a:r>
                        <a:rPr lang="uk-UA" sz="1400" b="0" dirty="0">
                          <a:solidFill>
                            <a:schemeClr val="tx1"/>
                          </a:solidFill>
                          <a:effectLst/>
                        </a:rPr>
                        <a:t>Підхід, заснований на </a:t>
                      </a:r>
                      <a:r>
                        <a:rPr lang="uk-UA" sz="1400" b="0" dirty="0" smtClean="0">
                          <a:solidFill>
                            <a:schemeClr val="tx1"/>
                          </a:solidFill>
                          <a:effectLst/>
                        </a:rPr>
                        <a:t>чіткому </a:t>
                      </a:r>
                      <a:r>
                        <a:rPr lang="uk-UA" sz="1400" b="0" dirty="0">
                          <a:solidFill>
                            <a:schemeClr val="tx1"/>
                          </a:solidFill>
                          <a:effectLst/>
                        </a:rPr>
                        <a:t>визначенні </a:t>
                      </a:r>
                      <a:r>
                        <a:rPr lang="uk-UA" sz="1400" b="0" dirty="0" smtClean="0">
                          <a:solidFill>
                            <a:schemeClr val="tx1"/>
                          </a:solidFill>
                          <a:effectLst/>
                        </a:rPr>
                        <a:t>проблеми</a:t>
                      </a:r>
                      <a:r>
                        <a:rPr lang="uk-UA" sz="1400" b="0" dirty="0">
                          <a:solidFill>
                            <a:schemeClr val="tx1"/>
                          </a:solidFill>
                          <a:effectLst/>
                        </a:rPr>
                        <a:t>; збір, вивчення </a:t>
                      </a:r>
                      <a:r>
                        <a:rPr lang="uk-UA" sz="1400" b="0" dirty="0" smtClean="0">
                          <a:solidFill>
                            <a:schemeClr val="tx1"/>
                          </a:solidFill>
                          <a:effectLst/>
                        </a:rPr>
                        <a:t>інформації</a:t>
                      </a:r>
                      <a:r>
                        <a:rPr lang="uk-UA" sz="1400" b="0" dirty="0">
                          <a:solidFill>
                            <a:schemeClr val="tx1"/>
                          </a:solidFill>
                          <a:effectLst/>
                        </a:rPr>
                        <a:t>, використання </a:t>
                      </a:r>
                      <a:r>
                        <a:rPr lang="uk-UA" sz="1400" b="0" dirty="0" smtClean="0">
                          <a:solidFill>
                            <a:schemeClr val="tx1"/>
                          </a:solidFill>
                          <a:effectLst/>
                        </a:rPr>
                        <a:t>експертів</a:t>
                      </a:r>
                      <a:endParaRPr lang="ru-RU"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67310" algn="ctr">
                        <a:lnSpc>
                          <a:spcPts val="1575"/>
                        </a:lnSpc>
                        <a:spcAft>
                          <a:spcPts val="0"/>
                        </a:spcAft>
                      </a:pPr>
                      <a:r>
                        <a:rPr lang="uk-UA" sz="1400" b="0" dirty="0">
                          <a:solidFill>
                            <a:schemeClr val="tx1"/>
                          </a:solidFill>
                          <a:effectLst/>
                        </a:rPr>
                        <a:t>Проектна робота, </a:t>
                      </a:r>
                      <a:r>
                        <a:rPr lang="uk-UA" sz="1400" b="0" dirty="0" smtClean="0">
                          <a:solidFill>
                            <a:schemeClr val="tx1"/>
                          </a:solidFill>
                          <a:effectLst/>
                        </a:rPr>
                        <a:t>наприклад</a:t>
                      </a:r>
                      <a:r>
                        <a:rPr lang="uk-UA" sz="1400" b="0" dirty="0">
                          <a:solidFill>
                            <a:schemeClr val="tx1"/>
                          </a:solidFill>
                          <a:effectLst/>
                        </a:rPr>
                        <a:t>: за новими системами оплати; за новими </a:t>
                      </a:r>
                      <a:r>
                        <a:rPr lang="uk-UA" sz="1400" b="0" dirty="0" smtClean="0">
                          <a:solidFill>
                            <a:schemeClr val="tx1"/>
                          </a:solidFill>
                          <a:effectLst/>
                        </a:rPr>
                        <a:t>інформаційними </a:t>
                      </a:r>
                      <a:r>
                        <a:rPr lang="uk-UA" sz="1400" b="0" dirty="0">
                          <a:solidFill>
                            <a:schemeClr val="tx1"/>
                          </a:solidFill>
                          <a:effectLst/>
                        </a:rPr>
                        <a:t>системами</a:t>
                      </a:r>
                      <a:endParaRPr lang="ru-RU"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88766462"/>
                  </a:ext>
                </a:extLst>
              </a:tr>
              <a:tr h="1325405">
                <a:tc>
                  <a:txBody>
                    <a:bodyPr/>
                    <a:lstStyle/>
                    <a:p>
                      <a:pPr marL="67945" marR="631190" algn="ctr">
                        <a:lnSpc>
                          <a:spcPct val="107000"/>
                        </a:lnSpc>
                        <a:spcAft>
                          <a:spcPts val="0"/>
                        </a:spcAft>
                      </a:pPr>
                      <a:r>
                        <a:rPr lang="uk-UA" sz="1400" dirty="0">
                          <a:effectLst/>
                        </a:rPr>
                        <a:t>Модель, орієнтована на дії</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9215" marR="85725" algn="ctr">
                        <a:lnSpc>
                          <a:spcPct val="107000"/>
                        </a:lnSpc>
                        <a:spcAft>
                          <a:spcPts val="0"/>
                        </a:spcAft>
                      </a:pPr>
                      <a:r>
                        <a:rPr lang="uk-UA" sz="1400" b="0" dirty="0">
                          <a:solidFill>
                            <a:schemeClr val="tx1"/>
                          </a:solidFill>
                          <a:effectLst/>
                        </a:rPr>
                        <a:t>Загальне визначення </a:t>
                      </a:r>
                      <a:r>
                        <a:rPr lang="uk-UA" sz="1400" b="0" dirty="0" smtClean="0">
                          <a:solidFill>
                            <a:schemeClr val="tx1"/>
                          </a:solidFill>
                          <a:effectLst/>
                        </a:rPr>
                        <a:t>проблеми</a:t>
                      </a:r>
                      <a:r>
                        <a:rPr lang="uk-UA" sz="1400" b="0" dirty="0">
                          <a:solidFill>
                            <a:schemeClr val="tx1"/>
                          </a:solidFill>
                          <a:effectLst/>
                        </a:rPr>
                        <a:t>, спроба знайти </a:t>
                      </a:r>
                      <a:r>
                        <a:rPr lang="uk-UA" sz="1400" b="0" dirty="0" smtClean="0">
                          <a:solidFill>
                            <a:schemeClr val="tx1"/>
                          </a:solidFill>
                          <a:effectLst/>
                        </a:rPr>
                        <a:t>рішення</a:t>
                      </a:r>
                      <a:r>
                        <a:rPr lang="uk-UA" sz="1400" b="0" dirty="0">
                          <a:solidFill>
                            <a:schemeClr val="tx1"/>
                          </a:solidFill>
                          <a:effectLst/>
                        </a:rPr>
                        <a:t>, що модифікується у світлі отриманих</a:t>
                      </a:r>
                      <a:r>
                        <a:rPr lang="uk-UA" sz="1400" b="0" spc="-55" dirty="0">
                          <a:solidFill>
                            <a:schemeClr val="tx1"/>
                          </a:solidFill>
                          <a:effectLst/>
                        </a:rPr>
                        <a:t> </a:t>
                      </a:r>
                      <a:r>
                        <a:rPr lang="uk-UA" sz="1400" b="0" dirty="0" smtClean="0">
                          <a:solidFill>
                            <a:schemeClr val="tx1"/>
                          </a:solidFill>
                          <a:effectLst/>
                        </a:rPr>
                        <a:t>результатів</a:t>
                      </a:r>
                      <a:r>
                        <a:rPr lang="uk-UA" sz="1400" b="0" dirty="0">
                          <a:solidFill>
                            <a:schemeClr val="tx1"/>
                          </a:solidFill>
                          <a:effectLst/>
                        </a:rPr>
                        <a:t>, більше</a:t>
                      </a:r>
                      <a:r>
                        <a:rPr lang="uk-UA" sz="1400" b="0" spc="-10" dirty="0">
                          <a:solidFill>
                            <a:schemeClr val="tx1"/>
                          </a:solidFill>
                          <a:effectLst/>
                        </a:rPr>
                        <a:t> </a:t>
                      </a:r>
                      <a:r>
                        <a:rPr lang="uk-UA" sz="1400" b="0" dirty="0">
                          <a:solidFill>
                            <a:schemeClr val="tx1"/>
                          </a:solidFill>
                          <a:effectLst/>
                        </a:rPr>
                        <a:t>залучення</a:t>
                      </a:r>
                      <a:endParaRPr lang="ru-RU" sz="1400" b="0" dirty="0">
                        <a:solidFill>
                          <a:schemeClr val="tx1"/>
                        </a:solidFill>
                        <a:effectLst/>
                      </a:endParaRPr>
                    </a:p>
                    <a:p>
                      <a:pPr marL="69215" marR="237490" algn="ctr">
                        <a:lnSpc>
                          <a:spcPts val="1610"/>
                        </a:lnSpc>
                        <a:spcAft>
                          <a:spcPts val="0"/>
                        </a:spcAft>
                      </a:pPr>
                      <a:r>
                        <a:rPr lang="uk-UA" sz="1400" b="0" dirty="0">
                          <a:solidFill>
                            <a:schemeClr val="tx1"/>
                          </a:solidFill>
                          <a:effectLst/>
                        </a:rPr>
                        <a:t>зацікавлених людей, </a:t>
                      </a:r>
                      <a:r>
                        <a:rPr lang="uk-UA" sz="1400" b="0" spc="-20" dirty="0">
                          <a:solidFill>
                            <a:schemeClr val="tx1"/>
                          </a:solidFill>
                          <a:effectLst/>
                        </a:rPr>
                        <a:t>ніж </a:t>
                      </a:r>
                      <a:r>
                        <a:rPr lang="uk-UA" sz="1400" b="0" dirty="0">
                          <a:solidFill>
                            <a:schemeClr val="tx1"/>
                          </a:solidFill>
                          <a:effectLst/>
                        </a:rPr>
                        <a:t>при аналітичній</a:t>
                      </a:r>
                      <a:r>
                        <a:rPr lang="uk-UA" sz="1400" b="0" spc="-15" dirty="0">
                          <a:solidFill>
                            <a:schemeClr val="tx1"/>
                          </a:solidFill>
                          <a:effectLst/>
                        </a:rPr>
                        <a:t> </a:t>
                      </a:r>
                      <a:r>
                        <a:rPr lang="uk-UA" sz="1400" b="0" dirty="0">
                          <a:solidFill>
                            <a:schemeClr val="tx1"/>
                          </a:solidFill>
                          <a:effectLst/>
                        </a:rPr>
                        <a:t>моделі</a:t>
                      </a:r>
                      <a:endParaRPr lang="ru-RU"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67310" marR="81915" algn="ctr">
                        <a:lnSpc>
                          <a:spcPct val="107000"/>
                        </a:lnSpc>
                        <a:spcAft>
                          <a:spcPts val="0"/>
                        </a:spcAft>
                      </a:pPr>
                      <a:r>
                        <a:rPr lang="uk-UA" sz="1400" b="0" dirty="0">
                          <a:solidFill>
                            <a:schemeClr val="tx1"/>
                          </a:solidFill>
                          <a:effectLst/>
                        </a:rPr>
                        <a:t>Програма дій по </a:t>
                      </a:r>
                      <a:r>
                        <a:rPr lang="uk-UA" sz="1400" b="0" dirty="0" smtClean="0">
                          <a:solidFill>
                            <a:schemeClr val="tx1"/>
                          </a:solidFill>
                          <a:effectLst/>
                        </a:rPr>
                        <a:t>зниженню </a:t>
                      </a:r>
                      <a:r>
                        <a:rPr lang="uk-UA" sz="1400" b="0" dirty="0">
                          <a:solidFill>
                            <a:schemeClr val="tx1"/>
                          </a:solidFill>
                          <a:effectLst/>
                        </a:rPr>
                        <a:t>кількості прогулів і </a:t>
                      </a:r>
                      <a:r>
                        <a:rPr lang="uk-UA" sz="1400" b="0" dirty="0" smtClean="0">
                          <a:solidFill>
                            <a:schemeClr val="tx1"/>
                          </a:solidFill>
                          <a:effectLst/>
                        </a:rPr>
                        <a:t>деякі </a:t>
                      </a:r>
                      <a:r>
                        <a:rPr lang="uk-UA" sz="1400" b="0" dirty="0">
                          <a:solidFill>
                            <a:schemeClr val="tx1"/>
                          </a:solidFill>
                          <a:effectLst/>
                        </a:rPr>
                        <a:t>підходи до питань </a:t>
                      </a:r>
                      <a:r>
                        <a:rPr lang="uk-UA" sz="1400" b="0" dirty="0" smtClean="0">
                          <a:solidFill>
                            <a:schemeClr val="tx1"/>
                          </a:solidFill>
                          <a:effectLst/>
                        </a:rPr>
                        <a:t>якості</a:t>
                      </a:r>
                      <a:endParaRPr lang="ru-RU"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675937783"/>
                  </a:ext>
                </a:extLst>
              </a:tr>
            </a:tbl>
          </a:graphicData>
        </a:graphic>
      </p:graphicFrame>
    </p:spTree>
    <p:extLst>
      <p:ext uri="{BB962C8B-B14F-4D97-AF65-F5344CB8AC3E}">
        <p14:creationId xmlns:p14="http://schemas.microsoft.com/office/powerpoint/2010/main" val="6162110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171718"/>
            <a:ext cx="10429460" cy="532015"/>
          </a:xfrm>
        </p:spPr>
        <p:txBody>
          <a:bodyPr>
            <a:noAutofit/>
          </a:bodyPr>
          <a:lstStyle/>
          <a:p>
            <a:r>
              <a:rPr lang="ru-RU" sz="3200" b="1" dirty="0"/>
              <a:t>Модель </a:t>
            </a:r>
            <a:r>
              <a:rPr lang="ru-RU" sz="3200" b="1" dirty="0" err="1"/>
              <a:t>організаційного</a:t>
            </a:r>
            <a:r>
              <a:rPr lang="ru-RU" sz="3200" b="1" dirty="0"/>
              <a:t> </a:t>
            </a:r>
            <a:r>
              <a:rPr lang="ru-RU" sz="3200" b="1" dirty="0" err="1"/>
              <a:t>розвитку</a:t>
            </a:r>
            <a:r>
              <a:rPr lang="ru-RU" sz="3200" b="1" dirty="0"/>
              <a:t> за Л. </a:t>
            </a:r>
            <a:r>
              <a:rPr lang="ru-RU" sz="3200" b="1" dirty="0" err="1"/>
              <a:t>Грейнером</a:t>
            </a:r>
            <a:endParaRPr lang="ru-RU" sz="3200" dirty="0"/>
          </a:p>
        </p:txBody>
      </p:sp>
      <p:pic>
        <p:nvPicPr>
          <p:cNvPr id="4" name="Объект 3" descr="Управление организационными изменениями / Зачем нужны организационные изменения? - Opera"/>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33154" t="27075" r="34409" b="10008"/>
          <a:stretch/>
        </p:blipFill>
        <p:spPr>
          <a:xfrm>
            <a:off x="1305200" y="2846116"/>
            <a:ext cx="3441898" cy="3594100"/>
          </a:xfrm>
          <a:prstGeom prst="rect">
            <a:avLst/>
          </a:prstGeom>
        </p:spPr>
      </p:pic>
      <p:sp>
        <p:nvSpPr>
          <p:cNvPr id="5" name="Прямоугольник 4"/>
          <p:cNvSpPr/>
          <p:nvPr/>
        </p:nvSpPr>
        <p:spPr>
          <a:xfrm>
            <a:off x="1305200" y="895722"/>
            <a:ext cx="10071278" cy="1477328"/>
          </a:xfrm>
          <a:prstGeom prst="rect">
            <a:avLst/>
          </a:prstGeom>
        </p:spPr>
        <p:txBody>
          <a:bodyPr wrap="square">
            <a:spAutoFit/>
          </a:bodyPr>
          <a:lstStyle/>
          <a:p>
            <a:r>
              <a:rPr lang="ru-RU" dirty="0">
                <a:solidFill>
                  <a:srgbClr val="000000"/>
                </a:solidFill>
                <a:latin typeface="Verdana" panose="020B0604030504040204" pitchFamily="34" charset="0"/>
              </a:rPr>
              <a:t>Л. </a:t>
            </a:r>
            <a:r>
              <a:rPr lang="ru-RU" dirty="0" err="1">
                <a:solidFill>
                  <a:srgbClr val="000000"/>
                </a:solidFill>
                <a:latin typeface="Verdana" panose="020B0604030504040204" pitchFamily="34" charset="0"/>
              </a:rPr>
              <a:t>Грейнер</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запропонував</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оригінальну</a:t>
            </a:r>
            <a:r>
              <a:rPr lang="ru-RU" dirty="0">
                <a:solidFill>
                  <a:srgbClr val="000000"/>
                </a:solidFill>
                <a:latin typeface="Verdana" panose="020B0604030504040204" pitchFamily="34" charset="0"/>
              </a:rPr>
              <a:t> модель, </a:t>
            </a:r>
            <a:r>
              <a:rPr lang="ru-RU" dirty="0" err="1">
                <a:solidFill>
                  <a:srgbClr val="000000"/>
                </a:solidFill>
                <a:latin typeface="Verdana" panose="020B0604030504040204" pitchFamily="34" charset="0"/>
              </a:rPr>
              <a:t>що</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описує</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розвиток</a:t>
            </a:r>
            <a:r>
              <a:rPr lang="ru-RU" dirty="0">
                <a:solidFill>
                  <a:srgbClr val="000000"/>
                </a:solidFill>
                <a:latin typeface="Verdana" panose="020B0604030504040204" pitchFamily="34" charset="0"/>
              </a:rPr>
              <a:t> таких </a:t>
            </a:r>
            <a:r>
              <a:rPr lang="ru-RU" dirty="0" err="1">
                <a:solidFill>
                  <a:srgbClr val="000000"/>
                </a:solidFill>
                <a:latin typeface="Verdana" panose="020B0604030504040204" pitchFamily="34" charset="0"/>
              </a:rPr>
              <a:t>організацій</a:t>
            </a:r>
            <a:r>
              <a:rPr lang="ru-RU" dirty="0">
                <a:solidFill>
                  <a:srgbClr val="000000"/>
                </a:solidFill>
                <a:latin typeface="Verdana" panose="020B0604030504040204" pitchFamily="34" charset="0"/>
              </a:rPr>
              <a:t> через </a:t>
            </a:r>
            <a:r>
              <a:rPr lang="ru-RU" dirty="0" err="1">
                <a:solidFill>
                  <a:srgbClr val="000000"/>
                </a:solidFill>
                <a:latin typeface="Verdana" panose="020B0604030504040204" pitchFamily="34" charset="0"/>
              </a:rPr>
              <a:t>послідовність</a:t>
            </a:r>
            <a:r>
              <a:rPr lang="ru-RU" dirty="0">
                <a:solidFill>
                  <a:srgbClr val="000000"/>
                </a:solidFill>
                <a:latin typeface="Verdana" panose="020B0604030504040204" pitchFamily="34" charset="0"/>
              </a:rPr>
              <a:t> криз. </a:t>
            </a:r>
            <a:r>
              <a:rPr lang="ru-RU" dirty="0" err="1">
                <a:solidFill>
                  <a:srgbClr val="000000"/>
                </a:solidFill>
                <a:latin typeface="Verdana" panose="020B0604030504040204" pitchFamily="34" charset="0"/>
              </a:rPr>
              <a:t>Він</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виділяє</a:t>
            </a:r>
            <a:r>
              <a:rPr lang="ru-RU" dirty="0">
                <a:solidFill>
                  <a:srgbClr val="000000"/>
                </a:solidFill>
                <a:latin typeface="Verdana" panose="020B0604030504040204" pitchFamily="34" charset="0"/>
              </a:rPr>
              <a:t> 5 </a:t>
            </a:r>
            <a:r>
              <a:rPr lang="ru-RU" dirty="0" err="1">
                <a:solidFill>
                  <a:srgbClr val="000000"/>
                </a:solidFill>
                <a:latin typeface="Verdana" panose="020B0604030504040204" pitchFamily="34" charset="0"/>
              </a:rPr>
              <a:t>стадій</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організаційного</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розвитку</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відокремлюваних</a:t>
            </a:r>
            <a:r>
              <a:rPr lang="ru-RU" dirty="0">
                <a:solidFill>
                  <a:srgbClr val="000000"/>
                </a:solidFill>
                <a:latin typeface="Verdana" panose="020B0604030504040204" pitchFamily="34" charset="0"/>
              </a:rPr>
              <a:t> одна </a:t>
            </a:r>
            <a:r>
              <a:rPr lang="ru-RU" dirty="0" err="1">
                <a:solidFill>
                  <a:srgbClr val="000000"/>
                </a:solidFill>
                <a:latin typeface="Verdana" panose="020B0604030504040204" pitchFamily="34" charset="0"/>
              </a:rPr>
              <a:t>від</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одної</a:t>
            </a:r>
            <a:r>
              <a:rPr lang="ru-RU" dirty="0">
                <a:solidFill>
                  <a:srgbClr val="000000"/>
                </a:solidFill>
                <a:latin typeface="Verdana" panose="020B0604030504040204" pitchFamily="34" charset="0"/>
              </a:rPr>
              <a:t> моментами </a:t>
            </a:r>
            <a:r>
              <a:rPr lang="ru-RU" dirty="0" err="1">
                <a:solidFill>
                  <a:srgbClr val="000000"/>
                </a:solidFill>
                <a:latin typeface="Verdana" panose="020B0604030504040204" pitchFamily="34" charset="0"/>
              </a:rPr>
              <a:t>організаційних</a:t>
            </a:r>
            <a:r>
              <a:rPr lang="ru-RU" dirty="0">
                <a:solidFill>
                  <a:srgbClr val="000000"/>
                </a:solidFill>
                <a:latin typeface="Verdana" panose="020B0604030504040204" pitchFamily="34" charset="0"/>
              </a:rPr>
              <a:t> криз. Шлях </a:t>
            </a:r>
            <a:r>
              <a:rPr lang="ru-RU" dirty="0" err="1">
                <a:solidFill>
                  <a:srgbClr val="000000"/>
                </a:solidFill>
                <a:latin typeface="Verdana" panose="020B0604030504040204" pitchFamily="34" charset="0"/>
              </a:rPr>
              <a:t>організації</a:t>
            </a:r>
            <a:r>
              <a:rPr lang="ru-RU" dirty="0">
                <a:solidFill>
                  <a:srgbClr val="000000"/>
                </a:solidFill>
                <a:latin typeface="Verdana" panose="020B0604030504040204" pitchFamily="34" charset="0"/>
              </a:rPr>
              <a:t> з </a:t>
            </a:r>
            <a:r>
              <a:rPr lang="ru-RU" dirty="0" err="1">
                <a:solidFill>
                  <a:srgbClr val="000000"/>
                </a:solidFill>
                <a:latin typeface="Verdana" panose="020B0604030504040204" pitchFamily="34" charset="0"/>
              </a:rPr>
              <a:t>однієї</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стадії</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свого</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розвитку</a:t>
            </a:r>
            <a:r>
              <a:rPr lang="ru-RU" dirty="0">
                <a:solidFill>
                  <a:srgbClr val="000000"/>
                </a:solidFill>
                <a:latin typeface="Verdana" panose="020B0604030504040204" pitchFamily="34" charset="0"/>
              </a:rPr>
              <a:t> до </a:t>
            </a:r>
            <a:r>
              <a:rPr lang="ru-RU" dirty="0" err="1">
                <a:solidFill>
                  <a:srgbClr val="000000"/>
                </a:solidFill>
                <a:latin typeface="Verdana" panose="020B0604030504040204" pitchFamily="34" charset="0"/>
              </a:rPr>
              <a:t>наступної</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лежить</a:t>
            </a:r>
            <a:r>
              <a:rPr lang="ru-RU" dirty="0">
                <a:solidFill>
                  <a:srgbClr val="000000"/>
                </a:solidFill>
                <a:latin typeface="Verdana" panose="020B0604030504040204" pitchFamily="34" charset="0"/>
              </a:rPr>
              <a:t> через </a:t>
            </a:r>
            <a:r>
              <a:rPr lang="ru-RU" dirty="0" err="1">
                <a:solidFill>
                  <a:srgbClr val="000000"/>
                </a:solidFill>
                <a:latin typeface="Verdana" panose="020B0604030504040204" pitchFamily="34" charset="0"/>
              </a:rPr>
              <a:t>подолання</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відповідної</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кризи</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даного</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перехідного</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періоду</a:t>
            </a:r>
            <a:r>
              <a:rPr lang="ru-RU" dirty="0">
                <a:solidFill>
                  <a:srgbClr val="000000"/>
                </a:solidFill>
                <a:latin typeface="Verdana" panose="020B0604030504040204" pitchFamily="34" charset="0"/>
              </a:rPr>
              <a:t>"</a:t>
            </a:r>
            <a:endParaRPr lang="ru-RU" dirty="0"/>
          </a:p>
        </p:txBody>
      </p:sp>
      <p:pic>
        <p:nvPicPr>
          <p:cNvPr id="2050" name="Picture 2" descr="https://web.posibnyky.vntu.edu.ua/fmib/1nebava_menedzhment_organizacij_administuvannya_ch1/index_5.files/image00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1928" y="3028678"/>
            <a:ext cx="5924550" cy="3228975"/>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305200" y="6457890"/>
            <a:ext cx="3441898" cy="400110"/>
          </a:xfrm>
          <a:prstGeom prst="rect">
            <a:avLst/>
          </a:prstGeom>
        </p:spPr>
        <p:txBody>
          <a:bodyPr wrap="square">
            <a:spAutoFit/>
          </a:bodyPr>
          <a:lstStyle/>
          <a:p>
            <a:pPr algn="ctr"/>
            <a:r>
              <a:rPr lang="ru-RU" sz="1000" dirty="0"/>
              <a:t>https://studopedia.ru/3_60846_model-organizatsionnogo-rosta-greynera.html</a:t>
            </a:r>
          </a:p>
        </p:txBody>
      </p:sp>
      <p:sp>
        <p:nvSpPr>
          <p:cNvPr id="6" name="Прямоугольник 5"/>
          <p:cNvSpPr/>
          <p:nvPr/>
        </p:nvSpPr>
        <p:spPr>
          <a:xfrm>
            <a:off x="5451928" y="6457890"/>
            <a:ext cx="6160779" cy="246221"/>
          </a:xfrm>
          <a:prstGeom prst="rect">
            <a:avLst/>
          </a:prstGeom>
        </p:spPr>
        <p:txBody>
          <a:bodyPr wrap="square">
            <a:spAutoFit/>
          </a:bodyPr>
          <a:lstStyle/>
          <a:p>
            <a:r>
              <a:rPr lang="ru-RU" sz="1000" dirty="0"/>
              <a:t>https://web.posibnyky.vntu.edu.ua/fmib/1nebava_menedzhment_organizacij_administuvannya_ch1/index_5.htm</a:t>
            </a:r>
          </a:p>
        </p:txBody>
      </p:sp>
    </p:spTree>
    <p:extLst>
      <p:ext uri="{BB962C8B-B14F-4D97-AF65-F5344CB8AC3E}">
        <p14:creationId xmlns:p14="http://schemas.microsoft.com/office/powerpoint/2010/main" val="36069972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216131"/>
            <a:ext cx="10178322" cy="609288"/>
          </a:xfrm>
        </p:spPr>
        <p:txBody>
          <a:bodyPr>
            <a:normAutofit/>
          </a:bodyPr>
          <a:lstStyle/>
          <a:p>
            <a:r>
              <a:rPr lang="uk-UA" sz="3200" dirty="0" smtClean="0"/>
              <a:t>Фази у моделі </a:t>
            </a:r>
            <a:r>
              <a:rPr lang="uk-UA" sz="3200" dirty="0" err="1" smtClean="0"/>
              <a:t>грейнера</a:t>
            </a:r>
            <a:endParaRPr lang="ru-RU" sz="3200" dirty="0"/>
          </a:p>
        </p:txBody>
      </p:sp>
      <p:sp>
        <p:nvSpPr>
          <p:cNvPr id="3" name="Объект 2"/>
          <p:cNvSpPr>
            <a:spLocks noGrp="1"/>
          </p:cNvSpPr>
          <p:nvPr>
            <p:ph idx="1"/>
          </p:nvPr>
        </p:nvSpPr>
        <p:spPr>
          <a:xfrm>
            <a:off x="1251678" y="825418"/>
            <a:ext cx="10390823" cy="6032581"/>
          </a:xfrm>
        </p:spPr>
        <p:txBody>
          <a:bodyPr>
            <a:normAutofit fontScale="62500" lnSpcReduction="20000"/>
          </a:bodyPr>
          <a:lstStyle/>
          <a:p>
            <a:r>
              <a:rPr lang="uk-UA" sz="2600" b="1" dirty="0">
                <a:solidFill>
                  <a:schemeClr val="tx1"/>
                </a:solidFill>
              </a:rPr>
              <a:t>Фаза 1.</a:t>
            </a:r>
            <a:r>
              <a:rPr lang="uk-UA" sz="2600" dirty="0">
                <a:solidFill>
                  <a:schemeClr val="tx1"/>
                </a:solidFill>
              </a:rPr>
              <a:t> Зростання засноване на творчості. Підприємець втілює свої  ідеї в життя і змушує усіх повірити в них. Уся увага спрямована на розробку продукту і на його маркетинг. При зростанні організації знань і умінь лідера не достатньо, вона потребує професійного керівництва, делегування повноважень і настає так звана криза лідерства.</a:t>
            </a:r>
          </a:p>
          <a:p>
            <a:r>
              <a:rPr lang="uk-UA" sz="2600" b="1" dirty="0">
                <a:solidFill>
                  <a:schemeClr val="tx1"/>
                </a:solidFill>
              </a:rPr>
              <a:t>Фаза 2. </a:t>
            </a:r>
            <a:r>
              <a:rPr lang="uk-UA" sz="2600" dirty="0">
                <a:solidFill>
                  <a:schemeClr val="tx1"/>
                </a:solidFill>
              </a:rPr>
              <a:t>Зростання засноване на керівництві. На цьому етапі будується організаційна структура, існує жорстка централізація влади, з'являється система формальних комунікацій, система заохочення і покарання та система контролю. Організація, що поступово росте, починає диверсифікуватися і розширюватися. При такій системі управління починають виникати багато суперечностей між вищими та нижчими ланками управління і настає криза автономії, яка вирішується тільки делегуванням повноважень.</a:t>
            </a:r>
          </a:p>
          <a:p>
            <a:r>
              <a:rPr lang="uk-UA" sz="2600" b="1" dirty="0">
                <a:solidFill>
                  <a:schemeClr val="tx1"/>
                </a:solidFill>
              </a:rPr>
              <a:t>Фаза 3.</a:t>
            </a:r>
            <a:r>
              <a:rPr lang="uk-UA" sz="2600" dirty="0">
                <a:solidFill>
                  <a:schemeClr val="tx1"/>
                </a:solidFill>
              </a:rPr>
              <a:t> Зростання через делегування. На цій фазі здійснюється перебудова системи управління і децентралізація функцій, делегуються повноваження середній ланці менеджерів  для проникнення на нові ринки і розвитку нових продуктів. Менеджери вищої ланки більше уваги приділяють стратегічному розвитку і поступово втрачають контроль над організацією загалом, що призводить до виникнення кризи контролю, яка вирішується розвитком програм координації.</a:t>
            </a:r>
          </a:p>
          <a:p>
            <a:r>
              <a:rPr lang="uk-UA" sz="2600" b="1" dirty="0">
                <a:solidFill>
                  <a:schemeClr val="tx1"/>
                </a:solidFill>
              </a:rPr>
              <a:t>Фаза 4.</a:t>
            </a:r>
            <a:r>
              <a:rPr lang="uk-UA" sz="2600" dirty="0">
                <a:solidFill>
                  <a:schemeClr val="tx1"/>
                </a:solidFill>
              </a:rPr>
              <a:t> Зростання через координацію. Їй характерна зміна системи координації функціональних підрозділів, тобто </a:t>
            </a:r>
            <a:r>
              <a:rPr lang="uk-UA" sz="2600" dirty="0" err="1">
                <a:solidFill>
                  <a:schemeClr val="tx1"/>
                </a:solidFill>
              </a:rPr>
              <a:t>слабоцентралізовані</a:t>
            </a:r>
            <a:r>
              <a:rPr lang="uk-UA" sz="2600" dirty="0">
                <a:solidFill>
                  <a:schemeClr val="tx1"/>
                </a:solidFill>
              </a:rPr>
              <a:t> підрозділи об'єднуються в продуктові групи, створюються стратегічні підрозділи, які мають високий ступінь самостійності, проте право ухвалювати основні виробничі рішення залишається на місцях. Організація стикається з проблемою дуже складної системи планування і розподілу грошей, а також переобтяженою системою контролю. Її реакція на зміни зовнішнього середовища значно сповільнюється, що викликає спад рівня організаційної ефективності. У наявності явна криза бюрократизму.</a:t>
            </a:r>
          </a:p>
          <a:p>
            <a:r>
              <a:rPr lang="uk-UA" sz="2600" b="1" dirty="0">
                <a:solidFill>
                  <a:schemeClr val="tx1"/>
                </a:solidFill>
              </a:rPr>
              <a:t>Фаза 5.</a:t>
            </a:r>
            <a:r>
              <a:rPr lang="uk-UA" sz="2600" dirty="0">
                <a:solidFill>
                  <a:schemeClr val="tx1"/>
                </a:solidFill>
              </a:rPr>
              <a:t> Зростання через співпрацю. На цьому етапі об’єднують персонал, встановлюють загальні інтереси і цінності, вводять внутрішні команди консультантів, які не керують підрозділами, а допомагають керівникам професійними порадами, заохочуються будь-які нові ідеї, виникає загроза психологічного виснаження, коли персонал не може працювати як єдина команда. Теоретично на цьому етапі може бути введена матрична структура.</a:t>
            </a:r>
          </a:p>
          <a:p>
            <a:endParaRPr lang="ru-RU" dirty="0"/>
          </a:p>
        </p:txBody>
      </p:sp>
    </p:spTree>
    <p:extLst>
      <p:ext uri="{BB962C8B-B14F-4D97-AF65-F5344CB8AC3E}">
        <p14:creationId xmlns:p14="http://schemas.microsoft.com/office/powerpoint/2010/main" val="417573417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570652"/>
          </a:xfrm>
        </p:spPr>
        <p:txBody>
          <a:bodyPr>
            <a:normAutofit/>
          </a:bodyPr>
          <a:lstStyle/>
          <a:p>
            <a:r>
              <a:rPr lang="uk-UA" sz="3200" dirty="0" smtClean="0"/>
              <a:t>Модель розвитку життєвого циклу за </a:t>
            </a:r>
            <a:r>
              <a:rPr lang="uk-UA" sz="3200" dirty="0" err="1" smtClean="0"/>
              <a:t>Адізесом</a:t>
            </a:r>
            <a:endParaRPr lang="ru-RU" sz="3200" dirty="0"/>
          </a:p>
        </p:txBody>
      </p:sp>
      <p:pic>
        <p:nvPicPr>
          <p:cNvPr id="5" name="Объект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3946" y="2485732"/>
            <a:ext cx="7191452" cy="4372268"/>
          </a:xfrm>
          <a:prstGeom prst="rect">
            <a:avLst/>
          </a:prstGeom>
        </p:spPr>
      </p:pic>
      <p:sp>
        <p:nvSpPr>
          <p:cNvPr id="6" name="Прямоугольник 5"/>
          <p:cNvSpPr/>
          <p:nvPr/>
        </p:nvSpPr>
        <p:spPr>
          <a:xfrm>
            <a:off x="7960382" y="3434055"/>
            <a:ext cx="3810908" cy="2308324"/>
          </a:xfrm>
          <a:prstGeom prst="rect">
            <a:avLst/>
          </a:prstGeom>
        </p:spPr>
        <p:txBody>
          <a:bodyPr wrap="square">
            <a:spAutoFit/>
          </a:bodyPr>
          <a:lstStyle/>
          <a:p>
            <a:r>
              <a:rPr lang="ru-RU" dirty="0" err="1" smtClean="0">
                <a:solidFill>
                  <a:srgbClr val="000000"/>
                </a:solidFill>
                <a:latin typeface="Verdana" panose="020B0604030504040204" pitchFamily="34" charset="0"/>
              </a:rPr>
              <a:t>Організації</a:t>
            </a:r>
            <a:r>
              <a:rPr lang="ru-RU" dirty="0" smtClean="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намагаються</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вирішувати</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ці</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проблеми</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самостійно</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або</a:t>
            </a:r>
            <a:r>
              <a:rPr lang="ru-RU" dirty="0">
                <a:solidFill>
                  <a:srgbClr val="000000"/>
                </a:solidFill>
                <a:latin typeface="Verdana" panose="020B0604030504040204" pitchFamily="34" charset="0"/>
              </a:rPr>
              <a:t> вони </a:t>
            </a:r>
            <a:r>
              <a:rPr lang="ru-RU" dirty="0" err="1">
                <a:solidFill>
                  <a:srgbClr val="000000"/>
                </a:solidFill>
                <a:latin typeface="Verdana" panose="020B0604030504040204" pitchFamily="34" charset="0"/>
              </a:rPr>
              <a:t>розвиваються</a:t>
            </a:r>
            <a:r>
              <a:rPr lang="ru-RU" dirty="0">
                <a:solidFill>
                  <a:srgbClr val="000000"/>
                </a:solidFill>
                <a:latin typeface="Verdana" panose="020B0604030504040204" pitchFamily="34" charset="0"/>
              </a:rPr>
              <a:t> в </a:t>
            </a:r>
            <a:r>
              <a:rPr lang="ru-RU" dirty="0" err="1">
                <a:solidFill>
                  <a:srgbClr val="000000"/>
                </a:solidFill>
                <a:latin typeface="Verdana" panose="020B0604030504040204" pitchFamily="34" charset="0"/>
              </a:rPr>
              <a:t>ненормальні</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хвороби</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які</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заводять</a:t>
            </a:r>
            <a:r>
              <a:rPr lang="ru-RU" dirty="0">
                <a:solidFill>
                  <a:srgbClr val="000000"/>
                </a:solidFill>
                <a:latin typeface="Verdana" panose="020B0604030504040204" pitchFamily="34" charset="0"/>
              </a:rPr>
              <a:t> в </a:t>
            </a:r>
            <a:r>
              <a:rPr lang="ru-RU" dirty="0" err="1">
                <a:solidFill>
                  <a:srgbClr val="000000"/>
                </a:solidFill>
                <a:latin typeface="Verdana" panose="020B0604030504040204" pitchFamily="34" charset="0"/>
              </a:rPr>
              <a:t>глухий</a:t>
            </a:r>
            <a:r>
              <a:rPr lang="ru-RU" dirty="0">
                <a:solidFill>
                  <a:srgbClr val="000000"/>
                </a:solidFill>
                <a:latin typeface="Verdana" panose="020B0604030504040204" pitchFamily="34" charset="0"/>
              </a:rPr>
              <a:t> кут – </a:t>
            </a:r>
            <a:r>
              <a:rPr lang="ru-RU" dirty="0" err="1">
                <a:solidFill>
                  <a:srgbClr val="000000"/>
                </a:solidFill>
                <a:latin typeface="Verdana" panose="020B0604030504040204" pitchFamily="34" charset="0"/>
              </a:rPr>
              <a:t>проблеми</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які</a:t>
            </a:r>
            <a:r>
              <a:rPr lang="ru-RU" dirty="0">
                <a:solidFill>
                  <a:srgbClr val="000000"/>
                </a:solidFill>
                <a:latin typeface="Verdana" panose="020B0604030504040204" pitchFamily="34" charset="0"/>
              </a:rPr>
              <a:t> не </a:t>
            </a:r>
            <a:r>
              <a:rPr lang="ru-RU" dirty="0" err="1">
                <a:solidFill>
                  <a:srgbClr val="000000"/>
                </a:solidFill>
                <a:latin typeface="Verdana" panose="020B0604030504040204" pitchFamily="34" charset="0"/>
              </a:rPr>
              <a:t>можуть</a:t>
            </a:r>
            <a:r>
              <a:rPr lang="ru-RU" dirty="0">
                <a:solidFill>
                  <a:srgbClr val="000000"/>
                </a:solidFill>
                <a:latin typeface="Verdana" panose="020B0604030504040204" pitchFamily="34" charset="0"/>
              </a:rPr>
              <a:t> бути </a:t>
            </a:r>
            <a:r>
              <a:rPr lang="ru-RU" dirty="0" err="1">
                <a:solidFill>
                  <a:srgbClr val="000000"/>
                </a:solidFill>
                <a:latin typeface="Verdana" panose="020B0604030504040204" pitchFamily="34" charset="0"/>
              </a:rPr>
              <a:t>вирішені</a:t>
            </a:r>
            <a:r>
              <a:rPr lang="ru-RU" dirty="0">
                <a:solidFill>
                  <a:srgbClr val="000000"/>
                </a:solidFill>
                <a:latin typeface="Verdana" panose="020B0604030504040204" pitchFamily="34" charset="0"/>
              </a:rPr>
              <a:t> без </a:t>
            </a:r>
            <a:r>
              <a:rPr lang="ru-RU" dirty="0" err="1">
                <a:solidFill>
                  <a:srgbClr val="000000"/>
                </a:solidFill>
                <a:latin typeface="Verdana" panose="020B0604030504040204" pitchFamily="34" charset="0"/>
              </a:rPr>
              <a:t>професійного</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втручання</a:t>
            </a:r>
            <a:r>
              <a:rPr lang="ru-RU" dirty="0">
                <a:solidFill>
                  <a:srgbClr val="000000"/>
                </a:solidFill>
                <a:latin typeface="Verdana" panose="020B0604030504040204" pitchFamily="34" charset="0"/>
              </a:rPr>
              <a:t>      </a:t>
            </a:r>
            <a:endParaRPr lang="ru-RU" dirty="0"/>
          </a:p>
        </p:txBody>
      </p:sp>
      <p:sp>
        <p:nvSpPr>
          <p:cNvPr id="4" name="Прямоугольник 3"/>
          <p:cNvSpPr/>
          <p:nvPr/>
        </p:nvSpPr>
        <p:spPr>
          <a:xfrm>
            <a:off x="1251677" y="997354"/>
            <a:ext cx="9940063" cy="1200329"/>
          </a:xfrm>
          <a:prstGeom prst="rect">
            <a:avLst/>
          </a:prstGeom>
        </p:spPr>
        <p:txBody>
          <a:bodyPr wrap="square">
            <a:spAutoFit/>
          </a:bodyPr>
          <a:lstStyle/>
          <a:p>
            <a:r>
              <a:rPr lang="ru-RU" dirty="0" err="1">
                <a:solidFill>
                  <a:srgbClr val="000000"/>
                </a:solidFill>
                <a:latin typeface="Verdana" panose="020B0604030504040204" pitchFamily="34" charset="0"/>
              </a:rPr>
              <a:t>Адідес</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вважає</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що</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організації</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мають</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життєві</a:t>
            </a:r>
            <a:r>
              <a:rPr lang="ru-RU" dirty="0">
                <a:solidFill>
                  <a:srgbClr val="000000"/>
                </a:solidFill>
                <a:latin typeface="Verdana" panose="020B0604030504040204" pitchFamily="34" charset="0"/>
              </a:rPr>
              <a:t> цикли, </a:t>
            </a:r>
            <a:r>
              <a:rPr lang="ru-RU" dirty="0" err="1">
                <a:solidFill>
                  <a:srgbClr val="000000"/>
                </a:solidFill>
                <a:latin typeface="Verdana" panose="020B0604030504040204" pitchFamily="34" charset="0"/>
              </a:rPr>
              <a:t>такі</a:t>
            </a:r>
            <a:r>
              <a:rPr lang="ru-RU" dirty="0">
                <a:solidFill>
                  <a:srgbClr val="000000"/>
                </a:solidFill>
                <a:latin typeface="Verdana" panose="020B0604030504040204" pitchFamily="34" charset="0"/>
              </a:rPr>
              <a:t> як і </a:t>
            </a:r>
            <a:r>
              <a:rPr lang="ru-RU" dirty="0" err="1">
                <a:solidFill>
                  <a:srgbClr val="000000"/>
                </a:solidFill>
                <a:latin typeface="Verdana" panose="020B0604030504040204" pitchFamily="34" charset="0"/>
              </a:rPr>
              <a:t>живі</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істоти</a:t>
            </a:r>
            <a:r>
              <a:rPr lang="ru-RU" dirty="0">
                <a:solidFill>
                  <a:srgbClr val="000000"/>
                </a:solidFill>
                <a:latin typeface="Verdana" panose="020B0604030504040204" pitchFamily="34" charset="0"/>
              </a:rPr>
              <a:t>, вони </a:t>
            </a:r>
            <a:r>
              <a:rPr lang="ru-RU" dirty="0" err="1">
                <a:solidFill>
                  <a:srgbClr val="000000"/>
                </a:solidFill>
                <a:latin typeface="Verdana" panose="020B0604030504040204" pitchFamily="34" charset="0"/>
              </a:rPr>
              <a:t>проходять</a:t>
            </a:r>
            <a:r>
              <a:rPr lang="ru-RU" dirty="0">
                <a:solidFill>
                  <a:srgbClr val="000000"/>
                </a:solidFill>
                <a:latin typeface="Verdana" panose="020B0604030504040204" pitchFamily="34" charset="0"/>
              </a:rPr>
              <a:t> через </a:t>
            </a:r>
            <a:r>
              <a:rPr lang="ru-RU" dirty="0" err="1">
                <a:solidFill>
                  <a:srgbClr val="000000"/>
                </a:solidFill>
                <a:latin typeface="Verdana" panose="020B0604030504040204" pitchFamily="34" charset="0"/>
              </a:rPr>
              <a:t>труднощі</a:t>
            </a:r>
            <a:r>
              <a:rPr lang="ru-RU" dirty="0">
                <a:solidFill>
                  <a:srgbClr val="000000"/>
                </a:solidFill>
                <a:latin typeface="Verdana" panose="020B0604030504040204" pitchFamily="34" charset="0"/>
              </a:rPr>
              <a:t> і </a:t>
            </a:r>
            <a:r>
              <a:rPr lang="ru-RU" dirty="0" err="1">
                <a:solidFill>
                  <a:srgbClr val="000000"/>
                </a:solidFill>
                <a:latin typeface="Verdana" panose="020B0604030504040204" pitchFamily="34" charset="0"/>
              </a:rPr>
              <a:t>проблеми</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які</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супроводжують</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кожну</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ситуацію</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організаційного</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життєвого</a:t>
            </a:r>
            <a:r>
              <a:rPr lang="ru-RU" dirty="0">
                <a:solidFill>
                  <a:srgbClr val="000000"/>
                </a:solidFill>
                <a:latin typeface="Verdana" panose="020B0604030504040204" pitchFamily="34" charset="0"/>
              </a:rPr>
              <a:t> циклу і </a:t>
            </a:r>
            <a:r>
              <a:rPr lang="ru-RU" dirty="0" err="1">
                <a:solidFill>
                  <a:srgbClr val="000000"/>
                </a:solidFill>
                <a:latin typeface="Verdana" panose="020B0604030504040204" pitchFamily="34" charset="0"/>
              </a:rPr>
              <a:t>стикаються</a:t>
            </a:r>
            <a:r>
              <a:rPr lang="ru-RU" dirty="0">
                <a:solidFill>
                  <a:srgbClr val="000000"/>
                </a:solidFill>
                <a:latin typeface="Verdana" panose="020B0604030504040204" pitchFamily="34" charset="0"/>
              </a:rPr>
              <a:t> з </a:t>
            </a:r>
            <a:r>
              <a:rPr lang="ru-RU" dirty="0" err="1">
                <a:solidFill>
                  <a:srgbClr val="000000"/>
                </a:solidFill>
                <a:latin typeface="Verdana" panose="020B0604030504040204" pitchFamily="34" charset="0"/>
              </a:rPr>
              <a:t>перехідними</a:t>
            </a:r>
            <a:r>
              <a:rPr lang="ru-RU" dirty="0">
                <a:solidFill>
                  <a:srgbClr val="000000"/>
                </a:solidFill>
                <a:latin typeface="Verdana" panose="020B0604030504040204" pitchFamily="34" charset="0"/>
              </a:rPr>
              <a:t> проблемами при </a:t>
            </a:r>
            <a:r>
              <a:rPr lang="ru-RU" dirty="0" err="1">
                <a:solidFill>
                  <a:srgbClr val="000000"/>
                </a:solidFill>
                <a:latin typeface="Verdana" panose="020B0604030504040204" pitchFamily="34" charset="0"/>
              </a:rPr>
              <a:t>переході</a:t>
            </a:r>
            <a:r>
              <a:rPr lang="ru-RU" dirty="0">
                <a:solidFill>
                  <a:srgbClr val="000000"/>
                </a:solidFill>
                <a:latin typeface="Verdana" panose="020B0604030504040204" pitchFamily="34" charset="0"/>
              </a:rPr>
              <a:t> на </a:t>
            </a:r>
            <a:r>
              <a:rPr lang="ru-RU" dirty="0" err="1">
                <a:solidFill>
                  <a:srgbClr val="000000"/>
                </a:solidFill>
                <a:latin typeface="Verdana" panose="020B0604030504040204" pitchFamily="34" charset="0"/>
              </a:rPr>
              <a:t>наступну</a:t>
            </a:r>
            <a:r>
              <a:rPr lang="ru-RU" dirty="0">
                <a:solidFill>
                  <a:srgbClr val="000000"/>
                </a:solidFill>
                <a:latin typeface="Verdana" panose="020B0604030504040204" pitchFamily="34" charset="0"/>
              </a:rPr>
              <a:t> фазу </a:t>
            </a:r>
            <a:r>
              <a:rPr lang="ru-RU" dirty="0" err="1">
                <a:solidFill>
                  <a:srgbClr val="000000"/>
                </a:solidFill>
                <a:latin typeface="Verdana" panose="020B0604030504040204" pitchFamily="34" charset="0"/>
              </a:rPr>
              <a:t>розвитку</a:t>
            </a:r>
            <a:r>
              <a:rPr lang="ru-RU" dirty="0">
                <a:solidFill>
                  <a:srgbClr val="000000"/>
                </a:solidFill>
                <a:latin typeface="Verdana" panose="020B0604030504040204" pitchFamily="34" charset="0"/>
              </a:rPr>
              <a:t>.</a:t>
            </a:r>
            <a:endParaRPr lang="ru-RU" dirty="0"/>
          </a:p>
        </p:txBody>
      </p:sp>
      <p:sp>
        <p:nvSpPr>
          <p:cNvPr id="3" name="Прямоугольник 2"/>
          <p:cNvSpPr/>
          <p:nvPr/>
        </p:nvSpPr>
        <p:spPr>
          <a:xfrm>
            <a:off x="3085679" y="6488668"/>
            <a:ext cx="2544286" cy="246221"/>
          </a:xfrm>
          <a:prstGeom prst="rect">
            <a:avLst/>
          </a:prstGeom>
        </p:spPr>
        <p:txBody>
          <a:bodyPr wrap="none">
            <a:spAutoFit/>
          </a:bodyPr>
          <a:lstStyle/>
          <a:p>
            <a:r>
              <a:rPr lang="ru-RU" sz="1000" dirty="0"/>
              <a:t>https://www.src-master.ru/article26071.html</a:t>
            </a:r>
          </a:p>
        </p:txBody>
      </p:sp>
    </p:spTree>
    <p:extLst>
      <p:ext uri="{BB962C8B-B14F-4D97-AF65-F5344CB8AC3E}">
        <p14:creationId xmlns:p14="http://schemas.microsoft.com/office/powerpoint/2010/main" val="191227924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dirty="0" smtClean="0"/>
              <a:t>Варіант моделі </a:t>
            </a:r>
            <a:r>
              <a:rPr lang="uk-UA" dirty="0" err="1" smtClean="0"/>
              <a:t>адізеса</a:t>
            </a:r>
            <a:endParaRPr lang="ru-RU" dirty="0"/>
          </a:p>
        </p:txBody>
      </p:sp>
      <p:pic>
        <p:nvPicPr>
          <p:cNvPr id="4" name="Содержимое 4" descr="http://bizentropy.biz/uploads/posts/2009-12/1260359980_clc_graph.jpg"/>
          <p:cNvPicPr>
            <a:picLocks noGrp="1"/>
          </p:cNvPicPr>
          <p:nvPr>
            <p:ph idx="1"/>
          </p:nvPr>
        </p:nvPicPr>
        <p:blipFill>
          <a:blip r:embed="rId2" cstate="print"/>
          <a:srcRect/>
          <a:stretch>
            <a:fillRect/>
          </a:stretch>
        </p:blipFill>
        <p:spPr bwMode="auto">
          <a:xfrm>
            <a:off x="3182552" y="2286000"/>
            <a:ext cx="6315845" cy="3594100"/>
          </a:xfrm>
          <a:prstGeom prst="rect">
            <a:avLst/>
          </a:prstGeom>
          <a:noFill/>
          <a:ln w="9525">
            <a:noFill/>
            <a:miter lim="800000"/>
            <a:headEnd/>
            <a:tailEnd/>
          </a:ln>
        </p:spPr>
      </p:pic>
      <p:sp>
        <p:nvSpPr>
          <p:cNvPr id="3" name="Прямоугольник 2"/>
          <p:cNvSpPr/>
          <p:nvPr/>
        </p:nvSpPr>
        <p:spPr>
          <a:xfrm>
            <a:off x="2452254" y="6291583"/>
            <a:ext cx="8617527" cy="369332"/>
          </a:xfrm>
          <a:prstGeom prst="rect">
            <a:avLst/>
          </a:prstGeom>
        </p:spPr>
        <p:txBody>
          <a:bodyPr wrap="square">
            <a:spAutoFit/>
          </a:bodyPr>
          <a:lstStyle/>
          <a:p>
            <a:r>
              <a:rPr lang="ru-RU" dirty="0"/>
              <a:t>https://www.psychologos.ru/articles/view/zhiznennyy-cikl-organizacii.-model-i.-adizesa</a:t>
            </a:r>
          </a:p>
        </p:txBody>
      </p:sp>
    </p:spTree>
    <p:extLst>
      <p:ext uri="{BB962C8B-B14F-4D97-AF65-F5344CB8AC3E}">
        <p14:creationId xmlns:p14="http://schemas.microsoft.com/office/powerpoint/2010/main" val="16130395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544894"/>
          </a:xfrm>
        </p:spPr>
        <p:txBody>
          <a:bodyPr>
            <a:normAutofit/>
          </a:bodyPr>
          <a:lstStyle/>
          <a:p>
            <a:r>
              <a:rPr lang="ru-RU" sz="3200" dirty="0" err="1"/>
              <a:t>Стадії</a:t>
            </a:r>
            <a:r>
              <a:rPr lang="ru-RU" sz="3200" dirty="0"/>
              <a:t> </a:t>
            </a:r>
            <a:r>
              <a:rPr lang="ru-RU" sz="3200" dirty="0" err="1"/>
              <a:t>розвитку</a:t>
            </a:r>
            <a:r>
              <a:rPr lang="ru-RU" sz="3200" dirty="0"/>
              <a:t> </a:t>
            </a:r>
            <a:r>
              <a:rPr lang="ru-RU" sz="3200" dirty="0" err="1"/>
              <a:t>організації</a:t>
            </a:r>
            <a:endParaRPr lang="ru-RU" sz="3200" dirty="0"/>
          </a:p>
        </p:txBody>
      </p:sp>
      <p:graphicFrame>
        <p:nvGraphicFramePr>
          <p:cNvPr id="4" name="Объект 3"/>
          <p:cNvGraphicFramePr>
            <a:graphicFrameLocks noGrp="1"/>
          </p:cNvGraphicFramePr>
          <p:nvPr>
            <p:ph idx="1"/>
            <p:extLst/>
          </p:nvPr>
        </p:nvGraphicFramePr>
        <p:xfrm>
          <a:off x="1030309" y="1056070"/>
          <a:ext cx="10650830" cy="5536105"/>
        </p:xfrm>
        <a:graphic>
          <a:graphicData uri="http://schemas.openxmlformats.org/drawingml/2006/table">
            <a:tbl>
              <a:tblPr/>
              <a:tblGrid>
                <a:gridCol w="1164273">
                  <a:extLst>
                    <a:ext uri="{9D8B030D-6E8A-4147-A177-3AD203B41FA5}">
                      <a16:colId xmlns:a16="http://schemas.microsoft.com/office/drawing/2014/main" val="2026924847"/>
                    </a:ext>
                  </a:extLst>
                </a:gridCol>
                <a:gridCol w="1163104">
                  <a:extLst>
                    <a:ext uri="{9D8B030D-6E8A-4147-A177-3AD203B41FA5}">
                      <a16:colId xmlns:a16="http://schemas.microsoft.com/office/drawing/2014/main" val="3137566660"/>
                    </a:ext>
                  </a:extLst>
                </a:gridCol>
                <a:gridCol w="1163104">
                  <a:extLst>
                    <a:ext uri="{9D8B030D-6E8A-4147-A177-3AD203B41FA5}">
                      <a16:colId xmlns:a16="http://schemas.microsoft.com/office/drawing/2014/main" val="2530588232"/>
                    </a:ext>
                  </a:extLst>
                </a:gridCol>
                <a:gridCol w="1163104">
                  <a:extLst>
                    <a:ext uri="{9D8B030D-6E8A-4147-A177-3AD203B41FA5}">
                      <a16:colId xmlns:a16="http://schemas.microsoft.com/office/drawing/2014/main" val="4002018005"/>
                    </a:ext>
                  </a:extLst>
                </a:gridCol>
                <a:gridCol w="1336627">
                  <a:extLst>
                    <a:ext uri="{9D8B030D-6E8A-4147-A177-3AD203B41FA5}">
                      <a16:colId xmlns:a16="http://schemas.microsoft.com/office/drawing/2014/main" val="1002443974"/>
                    </a:ext>
                  </a:extLst>
                </a:gridCol>
                <a:gridCol w="1164273">
                  <a:extLst>
                    <a:ext uri="{9D8B030D-6E8A-4147-A177-3AD203B41FA5}">
                      <a16:colId xmlns:a16="http://schemas.microsoft.com/office/drawing/2014/main" val="348855282"/>
                    </a:ext>
                  </a:extLst>
                </a:gridCol>
                <a:gridCol w="1336627">
                  <a:extLst>
                    <a:ext uri="{9D8B030D-6E8A-4147-A177-3AD203B41FA5}">
                      <a16:colId xmlns:a16="http://schemas.microsoft.com/office/drawing/2014/main" val="3437579558"/>
                    </a:ext>
                  </a:extLst>
                </a:gridCol>
                <a:gridCol w="1163104">
                  <a:extLst>
                    <a:ext uri="{9D8B030D-6E8A-4147-A177-3AD203B41FA5}">
                      <a16:colId xmlns:a16="http://schemas.microsoft.com/office/drawing/2014/main" val="2116543310"/>
                    </a:ext>
                  </a:extLst>
                </a:gridCol>
                <a:gridCol w="996614">
                  <a:extLst>
                    <a:ext uri="{9D8B030D-6E8A-4147-A177-3AD203B41FA5}">
                      <a16:colId xmlns:a16="http://schemas.microsoft.com/office/drawing/2014/main" val="3008233236"/>
                    </a:ext>
                  </a:extLst>
                </a:gridCol>
              </a:tblGrid>
              <a:tr h="429491">
                <a:tc>
                  <a:txBody>
                    <a:bodyPr/>
                    <a:lstStyle/>
                    <a:p>
                      <a:pPr algn="r">
                        <a:spcAft>
                          <a:spcPts val="0"/>
                        </a:spcAft>
                      </a:pPr>
                      <a:r>
                        <a:rPr lang="uk-UA" sz="1100" b="1">
                          <a:effectLst/>
                          <a:latin typeface="Verdana" panose="020B0604030504040204" pitchFamily="34" charset="0"/>
                        </a:rPr>
                        <a:t>Стадії</a:t>
                      </a:r>
                      <a:endParaRPr lang="uk-UA" sz="1100">
                        <a:effectLst/>
                      </a:endParaRPr>
                    </a:p>
                    <a:p>
                      <a:pPr algn="l">
                        <a:spcAft>
                          <a:spcPts val="0"/>
                        </a:spcAft>
                      </a:pPr>
                      <a:r>
                        <a:rPr lang="uk-UA" sz="1100" b="1">
                          <a:effectLst/>
                          <a:latin typeface="Verdana" panose="020B0604030504040204" pitchFamily="34" charset="0"/>
                        </a:rPr>
                        <a:t> </a:t>
                      </a:r>
                      <a:endParaRPr lang="uk-UA" sz="1100">
                        <a:effectLst/>
                      </a:endParaRPr>
                    </a:p>
                    <a:p>
                      <a:pPr algn="l">
                        <a:spcAft>
                          <a:spcPts val="0"/>
                        </a:spcAft>
                      </a:pPr>
                      <a:r>
                        <a:rPr lang="uk-UA" sz="1100" b="1">
                          <a:effectLst/>
                          <a:latin typeface="Verdana" panose="020B0604030504040204" pitchFamily="34" charset="0"/>
                        </a:rPr>
                        <a:t>Фактори</a:t>
                      </a:r>
                      <a:endParaRPr lang="uk-UA" sz="1100">
                        <a:effectLst/>
                      </a:endParaRPr>
                    </a:p>
                  </a:txBody>
                  <a:tcPr marL="4143" marR="4143" marT="7457" marB="745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b="1" dirty="0">
                          <a:effectLst/>
                          <a:latin typeface="Verdana" panose="020B0604030504040204" pitchFamily="34" charset="0"/>
                        </a:rPr>
                        <a:t>Народження</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b="1" dirty="0">
                          <a:effectLst/>
                          <a:latin typeface="Verdana" panose="020B0604030504040204" pitchFamily="34" charset="0"/>
                        </a:rPr>
                        <a:t>Дитинство</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b="1" dirty="0" smtClean="0">
                          <a:effectLst/>
                          <a:latin typeface="Verdana" panose="020B0604030504040204" pitchFamily="34" charset="0"/>
                        </a:rPr>
                        <a:t>Отроцтво</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b="1" dirty="0">
                          <a:effectLst/>
                          <a:latin typeface="Verdana" panose="020B0604030504040204" pitchFamily="34" charset="0"/>
                        </a:rPr>
                        <a:t>Рання зрілість</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b="1" dirty="0">
                          <a:effectLst/>
                          <a:latin typeface="Verdana" panose="020B0604030504040204" pitchFamily="34" charset="0"/>
                        </a:rPr>
                        <a:t>Розквіт сил</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b="1" dirty="0">
                          <a:effectLst/>
                          <a:latin typeface="Verdana" panose="020B0604030504040204" pitchFamily="34" charset="0"/>
                        </a:rPr>
                        <a:t>Повна зрілість</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b="1" dirty="0">
                          <a:effectLst/>
                          <a:latin typeface="Verdana" panose="020B0604030504040204" pitchFamily="34" charset="0"/>
                        </a:rPr>
                        <a:t>Старіння</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b="1" dirty="0">
                          <a:effectLst/>
                          <a:latin typeface="Verdana" panose="020B0604030504040204" pitchFamily="34" charset="0"/>
                        </a:rPr>
                        <a:t>Оновлення</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9887456"/>
                  </a:ext>
                </a:extLst>
              </a:tr>
              <a:tr h="565120">
                <a:tc>
                  <a:txBody>
                    <a:bodyPr/>
                    <a:lstStyle/>
                    <a:p>
                      <a:pPr algn="l">
                        <a:spcAft>
                          <a:spcPts val="0"/>
                        </a:spcAft>
                      </a:pPr>
                      <a:r>
                        <a:rPr lang="uk-UA" sz="1100" b="1" dirty="0">
                          <a:effectLst/>
                          <a:latin typeface="Verdana" panose="020B0604030504040204" pitchFamily="34" charset="0"/>
                        </a:rPr>
                        <a:t>Первинні цілі</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smtClean="0">
                          <a:effectLst/>
                          <a:latin typeface="Verdana" panose="020B0604030504040204" pitchFamily="34" charset="0"/>
                        </a:rPr>
                        <a:t>Виживання</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smtClean="0">
                          <a:effectLst/>
                          <a:latin typeface="Verdana" panose="020B0604030504040204" pitchFamily="34" charset="0"/>
                        </a:rPr>
                        <a:t>Коротко­строковий прибуток</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Прискоре­ний ріст</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Система­тичний ріст</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Збалансований ріст</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Унікальність, образ</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Обслугову­вання</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Оновлення</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62183295"/>
                  </a:ext>
                </a:extLst>
              </a:tr>
              <a:tr h="497306">
                <a:tc>
                  <a:txBody>
                    <a:bodyPr/>
                    <a:lstStyle/>
                    <a:p>
                      <a:pPr algn="l">
                        <a:spcAft>
                          <a:spcPts val="0"/>
                        </a:spcAft>
                      </a:pPr>
                      <a:r>
                        <a:rPr lang="uk-UA" sz="1100" b="1">
                          <a:effectLst/>
                          <a:latin typeface="Verdana" panose="020B0604030504040204" pitchFamily="34" charset="0"/>
                        </a:rPr>
                        <a:t>Тип лідера</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Новатор</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Опорту­ніст</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Консуль­тант</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Учасник</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Корпоративна діяль-ність</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Державний діяч</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Адміністратор</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err="1">
                          <a:effectLst/>
                          <a:latin typeface="Verdana" panose="020B0604030504040204" pitchFamily="34" charset="0"/>
                        </a:rPr>
                        <a:t>Реорга-нізатор</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09889903"/>
                  </a:ext>
                </a:extLst>
              </a:tr>
              <a:tr h="836379">
                <a:tc>
                  <a:txBody>
                    <a:bodyPr/>
                    <a:lstStyle/>
                    <a:p>
                      <a:pPr algn="l">
                        <a:spcAft>
                          <a:spcPts val="0"/>
                        </a:spcAft>
                      </a:pPr>
                      <a:r>
                        <a:rPr lang="uk-UA" sz="1100" b="1">
                          <a:effectLst/>
                          <a:latin typeface="Verdana" panose="020B0604030504040204" pitchFamily="34" charset="0"/>
                        </a:rPr>
                        <a:t>Організацій­ний характер</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smtClean="0">
                          <a:effectLst/>
                          <a:latin typeface="Verdana" panose="020B0604030504040204" pitchFamily="34" charset="0"/>
                        </a:rPr>
                        <a:t>Боротьба</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Досягнення</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Зміни</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Розши­рення, диверси­фікація</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Системна </a:t>
                      </a:r>
                      <a:r>
                        <a:rPr lang="uk-UA" sz="1100" dirty="0" err="1">
                          <a:effectLst/>
                          <a:latin typeface="Verdana" panose="020B0604030504040204" pitchFamily="34" charset="0"/>
                        </a:rPr>
                        <a:t>оріє-нтація</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Зрілість,</a:t>
                      </a:r>
                      <a:endParaRPr lang="uk-UA" sz="1100" dirty="0">
                        <a:effectLst/>
                      </a:endParaRPr>
                    </a:p>
                    <a:p>
                      <a:pPr algn="ctr">
                        <a:spcAft>
                          <a:spcPts val="0"/>
                        </a:spcAft>
                      </a:pPr>
                      <a:r>
                        <a:rPr lang="uk-UA" sz="1100" dirty="0">
                          <a:effectLst/>
                          <a:latin typeface="Verdana" panose="020B0604030504040204" pitchFamily="34" charset="0"/>
                        </a:rPr>
                        <a:t>задоволення</a:t>
                      </a:r>
                      <a:endParaRPr lang="uk-UA" sz="1100" dirty="0">
                        <a:effectLst/>
                      </a:endParaRPr>
                    </a:p>
                    <a:p>
                      <a:pPr algn="ctr">
                        <a:spcAft>
                          <a:spcPts val="0"/>
                        </a:spcAft>
                      </a:pPr>
                      <a:r>
                        <a:rPr lang="uk-UA" sz="1100" dirty="0">
                          <a:effectLst/>
                          <a:latin typeface="Verdana" panose="020B0604030504040204" pitchFamily="34" charset="0"/>
                        </a:rPr>
                        <a:t>собою</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ru-RU" sz="1100">
                          <a:effectLst/>
                          <a:latin typeface="Verdana" panose="020B0604030504040204" pitchFamily="34" charset="0"/>
                        </a:rPr>
                        <a:t>Орієнта-ція на</a:t>
                      </a:r>
                      <a:endParaRPr lang="ru-RU" sz="1100">
                        <a:effectLst/>
                      </a:endParaRPr>
                    </a:p>
                    <a:p>
                      <a:pPr algn="ctr">
                        <a:spcAft>
                          <a:spcPts val="0"/>
                        </a:spcAft>
                      </a:pPr>
                      <a:r>
                        <a:rPr lang="ru-RU" sz="1100">
                          <a:effectLst/>
                          <a:latin typeface="Verdana" panose="020B0604030504040204" pitchFamily="34" charset="0"/>
                        </a:rPr>
                        <a:t>стру-ктури, що</a:t>
                      </a:r>
                      <a:endParaRPr lang="ru-RU" sz="1100">
                        <a:effectLst/>
                      </a:endParaRPr>
                    </a:p>
                    <a:p>
                      <a:pPr algn="ctr">
                        <a:spcAft>
                          <a:spcPts val="0"/>
                        </a:spcAft>
                      </a:pPr>
                      <a:r>
                        <a:rPr lang="ru-RU" sz="1100">
                          <a:effectLst/>
                          <a:latin typeface="Verdana" panose="020B0604030504040204" pitchFamily="34" charset="0"/>
                        </a:rPr>
                        <a:t>скла-лися</a:t>
                      </a:r>
                      <a:endParaRPr lang="ru-RU"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Орієнтація на зміни</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47397190"/>
                  </a:ext>
                </a:extLst>
              </a:tr>
              <a:tr h="497306">
                <a:tc>
                  <a:txBody>
                    <a:bodyPr/>
                    <a:lstStyle/>
                    <a:p>
                      <a:pPr algn="l">
                        <a:spcAft>
                          <a:spcPts val="0"/>
                        </a:spcAft>
                      </a:pPr>
                      <a:r>
                        <a:rPr lang="uk-UA" sz="1100" b="1">
                          <a:effectLst/>
                          <a:latin typeface="Verdana" panose="020B0604030504040204" pitchFamily="34" charset="0"/>
                        </a:rPr>
                        <a:t>Організацій­ний образ</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ru-RU" sz="1100">
                          <a:effectLst/>
                          <a:latin typeface="Verdana" panose="020B0604030504040204" pitchFamily="34" charset="0"/>
                        </a:rPr>
                        <a:t>Із собою в центрі уваги</a:t>
                      </a:r>
                      <a:endParaRPr lang="ru-RU"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smtClean="0">
                          <a:effectLst/>
                          <a:latin typeface="Verdana" panose="020B0604030504040204" pitchFamily="34" charset="0"/>
                        </a:rPr>
                        <a:t>Місцевий</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smtClean="0">
                          <a:effectLst/>
                          <a:latin typeface="Verdana" panose="020B0604030504040204" pitchFamily="34" charset="0"/>
                        </a:rPr>
                        <a:t>Секційний</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Націо­нальний</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Багатонаціо­нальний</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Міжнарод­ний</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Самозадоволений</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Самокритичний</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61795626"/>
                  </a:ext>
                </a:extLst>
              </a:tr>
              <a:tr h="497306">
                <a:tc>
                  <a:txBody>
                    <a:bodyPr/>
                    <a:lstStyle/>
                    <a:p>
                      <a:pPr algn="l">
                        <a:spcAft>
                          <a:spcPts val="0"/>
                        </a:spcAft>
                      </a:pPr>
                      <a:r>
                        <a:rPr lang="uk-UA" sz="1100" b="1">
                          <a:effectLst/>
                          <a:latin typeface="Verdana" panose="020B0604030504040204" pitchFamily="34" charset="0"/>
                        </a:rPr>
                        <a:t>Концентра­ція енергії на:</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Новому</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smtClean="0">
                          <a:effectLst/>
                          <a:latin typeface="Verdana" panose="020B0604030504040204" pitchFamily="34" charset="0"/>
                        </a:rPr>
                        <a:t>Конкурен­ції</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Завоюванні</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Коорди­нації</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smtClean="0">
                          <a:effectLst/>
                          <a:latin typeface="Verdana" panose="020B0604030504040204" pitchFamily="34" charset="0"/>
                        </a:rPr>
                        <a:t>Інтеграції</a:t>
                      </a:r>
                      <a:r>
                        <a:rPr lang="uk-UA" sz="1100" dirty="0">
                          <a:effectLst/>
                          <a:latin typeface="Verdana" panose="020B0604030504040204" pitchFamily="34" charset="0"/>
                        </a:rPr>
                        <a:t>, </a:t>
                      </a:r>
                      <a:r>
                        <a:rPr lang="uk-UA" sz="1100" dirty="0" smtClean="0">
                          <a:effectLst/>
                          <a:latin typeface="Verdana" panose="020B0604030504040204" pitchFamily="34" charset="0"/>
                        </a:rPr>
                        <a:t>управлінні</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Пристосу­ванні</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Продо-вженні існуван-ня</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Оновленні, розвитку</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90313087"/>
                  </a:ext>
                </a:extLst>
              </a:tr>
              <a:tr h="497306">
                <a:tc>
                  <a:txBody>
                    <a:bodyPr/>
                    <a:lstStyle/>
                    <a:p>
                      <a:pPr algn="l">
                        <a:spcAft>
                          <a:spcPts val="0"/>
                        </a:spcAft>
                      </a:pPr>
                      <a:r>
                        <a:rPr lang="uk-UA" sz="1100" b="1">
                          <a:effectLst/>
                          <a:latin typeface="Verdana" panose="020B0604030504040204" pitchFamily="34" charset="0"/>
                        </a:rPr>
                        <a:t>Центра-льна проблема</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Вихід на ринок</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smtClean="0">
                          <a:effectLst/>
                          <a:latin typeface="Verdana" panose="020B0604030504040204" pitchFamily="34" charset="0"/>
                        </a:rPr>
                        <a:t>Існування</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Частка ринку</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Багато­сторонній ріст</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Централізація і автономність</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Рівновага інтересів</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Стабільність</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Омолодження</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27978585"/>
                  </a:ext>
                </a:extLst>
              </a:tr>
              <a:tr h="497306">
                <a:tc>
                  <a:txBody>
                    <a:bodyPr/>
                    <a:lstStyle/>
                    <a:p>
                      <a:pPr algn="l">
                        <a:spcAft>
                          <a:spcPts val="0"/>
                        </a:spcAft>
                      </a:pPr>
                      <a:r>
                        <a:rPr lang="uk-UA" sz="1100" b="1">
                          <a:effectLst/>
                          <a:latin typeface="Verdana" panose="020B0604030504040204" pitchFamily="34" charset="0"/>
                        </a:rPr>
                        <a:t>Тип плану­вання</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Із передбачен­ням</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b="1">
                          <a:effectLst/>
                          <a:latin typeface="Verdana" panose="020B0604030504040204" pitchFamily="34" charset="0"/>
                        </a:rPr>
                        <a:t>-</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Продажі, бюджет</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За замо­вленнями, спеціалі­зація</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Склад-ний, комплексний</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smtClean="0">
                          <a:effectLst/>
                          <a:latin typeface="Verdana" panose="020B0604030504040204" pitchFamily="34" charset="0"/>
                        </a:rPr>
                        <a:t>Соціально-полі-</a:t>
                      </a:r>
                      <a:r>
                        <a:rPr lang="uk-UA" sz="1100" dirty="0" err="1" smtClean="0">
                          <a:effectLst/>
                          <a:latin typeface="Verdana" panose="020B0604030504040204" pitchFamily="34" charset="0"/>
                        </a:rPr>
                        <a:t>тичний</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Екстраполяція</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smtClean="0">
                          <a:effectLst/>
                          <a:latin typeface="Verdana" panose="020B0604030504040204" pitchFamily="34" charset="0"/>
                        </a:rPr>
                        <a:t>Творчий</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94751050"/>
                  </a:ext>
                </a:extLst>
              </a:tr>
              <a:tr h="632936">
                <a:tc>
                  <a:txBody>
                    <a:bodyPr/>
                    <a:lstStyle/>
                    <a:p>
                      <a:pPr algn="l">
                        <a:spcAft>
                          <a:spcPts val="0"/>
                        </a:spcAft>
                      </a:pPr>
                      <a:r>
                        <a:rPr lang="uk-UA" sz="1100" b="1">
                          <a:effectLst/>
                          <a:latin typeface="Verdana" panose="020B0604030504040204" pitchFamily="34" charset="0"/>
                        </a:rPr>
                        <a:t>Метод управління</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Одна людина</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Мала група </a:t>
                      </a:r>
                      <a:r>
                        <a:rPr lang="uk-UA" sz="1100" dirty="0" smtClean="0">
                          <a:effectLst/>
                          <a:latin typeface="Verdana" panose="020B0604030504040204" pitchFamily="34" charset="0"/>
                        </a:rPr>
                        <a:t>однодумців</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Делегу­вання</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Децентралі­зований</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Централізова­ний</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Колегіаль­ний</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smtClean="0">
                          <a:effectLst/>
                          <a:latin typeface="Verdana" panose="020B0604030504040204" pitchFamily="34" charset="0"/>
                        </a:rPr>
                        <a:t>Оснований </a:t>
                      </a:r>
                      <a:r>
                        <a:rPr lang="uk-UA" sz="1100" dirty="0">
                          <a:effectLst/>
                          <a:latin typeface="Verdana" panose="020B0604030504040204" pitchFamily="34" charset="0"/>
                        </a:rPr>
                        <a:t>на </a:t>
                      </a:r>
                      <a:r>
                        <a:rPr lang="uk-UA" sz="1100" dirty="0" smtClean="0">
                          <a:effectLst/>
                          <a:latin typeface="Verdana" panose="020B0604030504040204" pitchFamily="34" charset="0"/>
                        </a:rPr>
                        <a:t>традиціях</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Змагальний, заохочувальний</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81184479"/>
                  </a:ext>
                </a:extLst>
              </a:tr>
              <a:tr h="497306">
                <a:tc>
                  <a:txBody>
                    <a:bodyPr/>
                    <a:lstStyle/>
                    <a:p>
                      <a:pPr algn="l">
                        <a:spcAft>
                          <a:spcPts val="0"/>
                        </a:spcAft>
                      </a:pPr>
                      <a:r>
                        <a:rPr lang="uk-UA" sz="1100" b="1">
                          <a:effectLst/>
                          <a:latin typeface="Verdana" panose="020B0604030504040204" pitchFamily="34" charset="0"/>
                        </a:rPr>
                        <a:t>Організаційна модель</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Максимізація </a:t>
                      </a:r>
                      <a:r>
                        <a:rPr lang="uk-UA" sz="1100" dirty="0" smtClean="0">
                          <a:effectLst/>
                          <a:latin typeface="Verdana" panose="020B0604030504040204" pitchFamily="34" charset="0"/>
                        </a:rPr>
                        <a:t>прибутку</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smtClean="0">
                          <a:effectLst/>
                          <a:latin typeface="Verdana" panose="020B0604030504040204" pitchFamily="34" charset="0"/>
                        </a:rPr>
                        <a:t>Оптимізація прибутку</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smtClean="0">
                          <a:effectLst/>
                          <a:latin typeface="Verdana" panose="020B0604030504040204" pitchFamily="34" charset="0"/>
                        </a:rPr>
                        <a:t>Плановий прибуток</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Хороший стан</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Соціаль-на від­повідальність</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a:effectLst/>
                          <a:latin typeface="Verdana" panose="020B0604030504040204" pitchFamily="34" charset="0"/>
                        </a:rPr>
                        <a:t>Соціаль-ний інститут</a:t>
                      </a:r>
                      <a:endParaRPr lang="uk-UA" sz="110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smtClean="0">
                          <a:effectLst/>
                          <a:latin typeface="Verdana" panose="020B0604030504040204" pitchFamily="34" charset="0"/>
                        </a:rPr>
                        <a:t>Бюрократія</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uk-UA" sz="1100" dirty="0">
                          <a:effectLst/>
                          <a:latin typeface="Verdana" panose="020B0604030504040204" pitchFamily="34" charset="0"/>
                        </a:rPr>
                        <a:t>Наслідування Фенікса</a:t>
                      </a:r>
                      <a:endParaRPr lang="uk-UA" sz="1100" dirty="0">
                        <a:effectLst/>
                      </a:endParaRPr>
                    </a:p>
                  </a:txBody>
                  <a:tcPr marL="4143" marR="4143" marT="7457" marB="745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74493895"/>
                  </a:ext>
                </a:extLst>
              </a:tr>
            </a:tbl>
          </a:graphicData>
        </a:graphic>
      </p:graphicFrame>
    </p:spTree>
    <p:extLst>
      <p:ext uri="{BB962C8B-B14F-4D97-AF65-F5344CB8AC3E}">
        <p14:creationId xmlns:p14="http://schemas.microsoft.com/office/powerpoint/2010/main" val="347982859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58210" y="354676"/>
            <a:ext cx="8451273" cy="836815"/>
          </a:xfrm>
        </p:spPr>
        <p:txBody>
          <a:bodyPr>
            <a:normAutofit/>
          </a:bodyPr>
          <a:lstStyle/>
          <a:p>
            <a:r>
              <a:rPr lang="ru-RU" sz="3600" dirty="0"/>
              <a:t>Цикл </a:t>
            </a:r>
            <a:r>
              <a:rPr lang="ru-RU" sz="3600" dirty="0" err="1" smtClean="0"/>
              <a:t>розвитку</a:t>
            </a:r>
            <a:r>
              <a:rPr lang="ru-RU" sz="3600" dirty="0" smtClean="0"/>
              <a:t> бизнесу за </a:t>
            </a:r>
            <a:r>
              <a:rPr lang="ru-RU" sz="3600" dirty="0"/>
              <a:t>Л. Данко</a:t>
            </a:r>
          </a:p>
        </p:txBody>
      </p:sp>
      <p:pic>
        <p:nvPicPr>
          <p:cNvPr id="4" name="Объект 3" descr="Управление организационными изменениями / Зачем нужны организационные изменения? - Opera"/>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29570" t="18420" r="30645" b="31979"/>
          <a:stretch/>
        </p:blipFill>
        <p:spPr>
          <a:xfrm>
            <a:off x="6083846" y="2935606"/>
            <a:ext cx="5844067" cy="3922394"/>
          </a:xfrm>
        </p:spPr>
      </p:pic>
      <p:sp>
        <p:nvSpPr>
          <p:cNvPr id="3" name="Прямоугольник 2"/>
          <p:cNvSpPr/>
          <p:nvPr/>
        </p:nvSpPr>
        <p:spPr>
          <a:xfrm>
            <a:off x="4901488" y="6611779"/>
            <a:ext cx="2101857" cy="246221"/>
          </a:xfrm>
          <a:prstGeom prst="rect">
            <a:avLst/>
          </a:prstGeom>
        </p:spPr>
        <p:txBody>
          <a:bodyPr wrap="none">
            <a:spAutoFit/>
          </a:bodyPr>
          <a:lstStyle/>
          <a:p>
            <a:r>
              <a:rPr lang="ru-RU" sz="1000" dirty="0"/>
              <a:t>https://studopedia.org/14-1635.html</a:t>
            </a:r>
          </a:p>
        </p:txBody>
      </p:sp>
      <p:sp>
        <p:nvSpPr>
          <p:cNvPr id="6" name="Прямоугольник 5"/>
          <p:cNvSpPr/>
          <p:nvPr/>
        </p:nvSpPr>
        <p:spPr>
          <a:xfrm>
            <a:off x="1302327" y="1075595"/>
            <a:ext cx="10252364" cy="1754326"/>
          </a:xfrm>
          <a:prstGeom prst="rect">
            <a:avLst/>
          </a:prstGeom>
        </p:spPr>
        <p:txBody>
          <a:bodyPr wrap="square">
            <a:spAutoFit/>
          </a:bodyPr>
          <a:lstStyle/>
          <a:p>
            <a:r>
              <a:rPr lang="uk-UA" dirty="0">
                <a:solidFill>
                  <a:srgbClr val="202124"/>
                </a:solidFill>
                <a:ea typeface="Times New Roman" panose="02020603050405020304" pitchFamily="18" charset="0"/>
                <a:cs typeface="Courier New" panose="02070309020205020404" pitchFamily="49" charset="0"/>
              </a:rPr>
              <a:t>Життєвий цикл організації по Леону Данко ділиться на п'ять </a:t>
            </a:r>
            <a:r>
              <a:rPr lang="uk-UA" dirty="0" smtClean="0">
                <a:solidFill>
                  <a:srgbClr val="202124"/>
                </a:solidFill>
                <a:ea typeface="Times New Roman" panose="02020603050405020304" pitchFamily="18" charset="0"/>
                <a:cs typeface="Courier New" panose="02070309020205020404" pitchFamily="49" charset="0"/>
              </a:rPr>
              <a:t>етапів. </a:t>
            </a:r>
            <a:r>
              <a:rPr lang="uk-UA" dirty="0">
                <a:solidFill>
                  <a:srgbClr val="202124"/>
                </a:solidFill>
                <a:ea typeface="Times New Roman" panose="02020603050405020304" pitchFamily="18" charset="0"/>
                <a:cs typeface="Courier New" panose="02070309020205020404" pitchFamily="49" charset="0"/>
              </a:rPr>
              <a:t>На початку свого існування засновникам доводиться докладати великих зусиль для розвитку продукту та проведення маркетингових впливів. Період умовно позначений «Важка робота», підприємство намагається знайти своє місце на ринку. Характерною ознакою є ненормований робочий день. Відносно невеликий відсоток організацій успішно переходять на наступний етап. Коли ситуація стає більш сприятливою і підприємство закріплюється на ринку, починається період «створення міфів».</a:t>
            </a:r>
            <a:endParaRPr lang="ru-RU" dirty="0"/>
          </a:p>
        </p:txBody>
      </p:sp>
      <p:sp>
        <p:nvSpPr>
          <p:cNvPr id="8" name="Прямоугольник 7"/>
          <p:cNvSpPr/>
          <p:nvPr/>
        </p:nvSpPr>
        <p:spPr>
          <a:xfrm>
            <a:off x="1297288" y="2829921"/>
            <a:ext cx="4655128" cy="3970318"/>
          </a:xfrm>
          <a:prstGeom prst="rect">
            <a:avLst/>
          </a:prstGeom>
        </p:spPr>
        <p:txBody>
          <a:bodyPr wrap="square">
            <a:spAutoFit/>
          </a:bodyPr>
          <a:lstStyle/>
          <a:p>
            <a:r>
              <a:rPr lang="uk-UA" dirty="0">
                <a:solidFill>
                  <a:srgbClr val="202124"/>
                </a:solidFill>
                <a:ea typeface="Calibri" panose="020F0502020204030204" pitchFamily="34" charset="0"/>
                <a:cs typeface="Times New Roman" panose="02020603050405020304" pitchFamily="18" charset="0"/>
              </a:rPr>
              <a:t>Позитивно описуються зародження і початок функціонування підприємства, акцент робиться на успіхи, а неминуче супроводжували поразки забуваються. Формується </a:t>
            </a:r>
            <a:r>
              <a:rPr lang="uk-UA" dirty="0" err="1">
                <a:solidFill>
                  <a:srgbClr val="202124"/>
                </a:solidFill>
                <a:ea typeface="Calibri" panose="020F0502020204030204" pitchFamily="34" charset="0"/>
                <a:cs typeface="Times New Roman" panose="02020603050405020304" pitchFamily="18" charset="0"/>
              </a:rPr>
              <a:t>внутріфірмова</a:t>
            </a:r>
            <a:r>
              <a:rPr lang="uk-UA" dirty="0">
                <a:solidFill>
                  <a:srgbClr val="202124"/>
                </a:solidFill>
                <a:ea typeface="Calibri" panose="020F0502020204030204" pitchFamily="34" charset="0"/>
                <a:cs typeface="Times New Roman" panose="02020603050405020304" pitchFamily="18" charset="0"/>
              </a:rPr>
              <a:t> культура, чітка організаційна структура і формалізуються бізнес- процеси. Етап «комфорт» характеризується отриманням прибутку внаслідок наявності налагодженого механізму функціонування, проте, підприємство переходить в режим застою, стагнації. Для того щоб організація продовжувала розвиток, необхідний новий етап важкої роботи.</a:t>
            </a:r>
            <a:endParaRPr lang="ru-RU" dirty="0"/>
          </a:p>
        </p:txBody>
      </p:sp>
    </p:spTree>
    <p:extLst>
      <p:ext uri="{BB962C8B-B14F-4D97-AF65-F5344CB8AC3E}">
        <p14:creationId xmlns:p14="http://schemas.microsoft.com/office/powerpoint/2010/main" val="2999342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725198"/>
          </a:xfrm>
          <a:solidFill>
            <a:srgbClr val="FFC000"/>
          </a:solidFill>
        </p:spPr>
        <p:txBody>
          <a:bodyPr>
            <a:normAutofit/>
          </a:bodyPr>
          <a:lstStyle/>
          <a:p>
            <a:r>
              <a:rPr lang="uk-UA" sz="4000" dirty="0" smtClean="0"/>
              <a:t>питання для дискусії</a:t>
            </a:r>
            <a:endParaRPr lang="ru-RU" sz="4000" dirty="0"/>
          </a:p>
        </p:txBody>
      </p:sp>
      <p:sp>
        <p:nvSpPr>
          <p:cNvPr id="3" name="Объект 2"/>
          <p:cNvSpPr>
            <a:spLocks noGrp="1"/>
          </p:cNvSpPr>
          <p:nvPr>
            <p:ph idx="1"/>
          </p:nvPr>
        </p:nvSpPr>
        <p:spPr>
          <a:xfrm>
            <a:off x="1251678" y="1292626"/>
            <a:ext cx="10178322" cy="5025047"/>
          </a:xfrm>
        </p:spPr>
        <p:txBody>
          <a:bodyPr/>
          <a:lstStyle/>
          <a:p>
            <a:r>
              <a:rPr lang="uk-UA" dirty="0" smtClean="0">
                <a:solidFill>
                  <a:schemeClr val="tx1"/>
                </a:solidFill>
              </a:rPr>
              <a:t>Опишіть основні етапи моделі </a:t>
            </a:r>
            <a:r>
              <a:rPr lang="uk-UA" dirty="0">
                <a:solidFill>
                  <a:schemeClr val="tx1"/>
                </a:solidFill>
              </a:rPr>
              <a:t>змін </a:t>
            </a:r>
            <a:r>
              <a:rPr lang="uk-UA" dirty="0" err="1">
                <a:solidFill>
                  <a:schemeClr val="tx1"/>
                </a:solidFill>
              </a:rPr>
              <a:t>Курта</a:t>
            </a:r>
            <a:r>
              <a:rPr lang="uk-UA" dirty="0">
                <a:solidFill>
                  <a:schemeClr val="tx1"/>
                </a:solidFill>
              </a:rPr>
              <a:t> </a:t>
            </a:r>
            <a:r>
              <a:rPr lang="uk-UA" dirty="0" smtClean="0">
                <a:solidFill>
                  <a:schemeClr val="tx1"/>
                </a:solidFill>
              </a:rPr>
              <a:t>Левіна. Наведіть приклад застосування цієї моделі.</a:t>
            </a:r>
          </a:p>
          <a:p>
            <a:r>
              <a:rPr lang="uk-UA" dirty="0" smtClean="0">
                <a:solidFill>
                  <a:schemeClr val="tx1"/>
                </a:solidFill>
              </a:rPr>
              <a:t>Надайте характеристику моделі змін </a:t>
            </a:r>
            <a:r>
              <a:rPr lang="uk-UA" dirty="0" err="1" smtClean="0">
                <a:solidFill>
                  <a:schemeClr val="tx1"/>
                </a:solidFill>
              </a:rPr>
              <a:t>Терлея</a:t>
            </a:r>
            <a:r>
              <a:rPr lang="uk-UA" dirty="0" smtClean="0">
                <a:solidFill>
                  <a:schemeClr val="tx1"/>
                </a:solidFill>
              </a:rPr>
              <a:t>. Який метод залучення є на Вашу думку найбільш ефективним?</a:t>
            </a:r>
          </a:p>
          <a:p>
            <a:r>
              <a:rPr lang="uk-UA" dirty="0" smtClean="0">
                <a:solidFill>
                  <a:schemeClr val="tx1"/>
                </a:solidFill>
              </a:rPr>
              <a:t>В чому полягає сутність процесу заморожування за моделлю К. Левіна?</a:t>
            </a:r>
          </a:p>
          <a:p>
            <a:r>
              <a:rPr lang="uk-UA" dirty="0" smtClean="0">
                <a:solidFill>
                  <a:schemeClr val="tx1"/>
                </a:solidFill>
              </a:rPr>
              <a:t>Опишіть стадії моделі організаційного розвитку </a:t>
            </a:r>
            <a:r>
              <a:rPr lang="uk-UA" dirty="0" err="1" smtClean="0">
                <a:solidFill>
                  <a:schemeClr val="tx1"/>
                </a:solidFill>
              </a:rPr>
              <a:t>Адізеса</a:t>
            </a:r>
            <a:r>
              <a:rPr lang="uk-UA" dirty="0" smtClean="0">
                <a:solidFill>
                  <a:schemeClr val="tx1"/>
                </a:solidFill>
              </a:rPr>
              <a:t>? В чому Ви вбачаєте переваги та недоліки цієї моделі?</a:t>
            </a:r>
          </a:p>
          <a:p>
            <a:r>
              <a:rPr lang="uk-UA" dirty="0" smtClean="0">
                <a:solidFill>
                  <a:schemeClr val="tx1"/>
                </a:solidFill>
              </a:rPr>
              <a:t>Надайте характеристику відмінним властивостям моделі </a:t>
            </a:r>
            <a:r>
              <a:rPr lang="uk-UA" dirty="0" err="1" smtClean="0">
                <a:solidFill>
                  <a:schemeClr val="tx1"/>
                </a:solidFill>
              </a:rPr>
              <a:t>Грейнера</a:t>
            </a:r>
            <a:r>
              <a:rPr lang="uk-UA" dirty="0" smtClean="0">
                <a:solidFill>
                  <a:schemeClr val="tx1"/>
                </a:solidFill>
              </a:rPr>
              <a:t>. Які існують обмеження використання цієї моделі?</a:t>
            </a:r>
          </a:p>
          <a:p>
            <a:r>
              <a:rPr lang="uk-UA" dirty="0" smtClean="0">
                <a:solidFill>
                  <a:schemeClr val="tx1"/>
                </a:solidFill>
              </a:rPr>
              <a:t>З якими проблемами може стикнутися організація на етапі зростання через координацію? Які існують засоби вирішення цих проблем?</a:t>
            </a:r>
          </a:p>
          <a:p>
            <a:r>
              <a:rPr lang="uk-UA" dirty="0" smtClean="0">
                <a:solidFill>
                  <a:schemeClr val="tx1"/>
                </a:solidFill>
              </a:rPr>
              <a:t>На якому етапі за моделлю </a:t>
            </a:r>
            <a:r>
              <a:rPr lang="uk-UA" dirty="0" err="1" smtClean="0">
                <a:solidFill>
                  <a:schemeClr val="tx1"/>
                </a:solidFill>
              </a:rPr>
              <a:t>Грейнера</a:t>
            </a:r>
            <a:r>
              <a:rPr lang="uk-UA" dirty="0" smtClean="0">
                <a:solidFill>
                  <a:schemeClr val="tx1"/>
                </a:solidFill>
              </a:rPr>
              <a:t> формується організаційна структура, система влади і комунікацій?</a:t>
            </a:r>
          </a:p>
          <a:p>
            <a:endParaRPr lang="ru-RU" dirty="0">
              <a:solidFill>
                <a:schemeClr val="tx1"/>
              </a:solidFill>
            </a:endParaRPr>
          </a:p>
        </p:txBody>
      </p:sp>
    </p:spTree>
    <p:extLst>
      <p:ext uri="{BB962C8B-B14F-4D97-AF65-F5344CB8AC3E}">
        <p14:creationId xmlns:p14="http://schemas.microsoft.com/office/powerpoint/2010/main" val="38903704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725198"/>
          </a:xfrm>
        </p:spPr>
        <p:txBody>
          <a:bodyPr>
            <a:normAutofit/>
          </a:bodyPr>
          <a:lstStyle/>
          <a:p>
            <a:r>
              <a:rPr lang="ru-RU" sz="4000" dirty="0" smtClean="0"/>
              <a:t>1. </a:t>
            </a:r>
            <a:r>
              <a:rPr lang="uk-UA" sz="4000" b="1" dirty="0"/>
              <a:t>Основні парадигми в економіці</a:t>
            </a:r>
            <a:endParaRPr lang="ru-RU" sz="4000" dirty="0"/>
          </a:p>
        </p:txBody>
      </p:sp>
      <p:sp>
        <p:nvSpPr>
          <p:cNvPr id="3" name="Объект 2"/>
          <p:cNvSpPr>
            <a:spLocks noGrp="1"/>
          </p:cNvSpPr>
          <p:nvPr>
            <p:ph idx="1"/>
          </p:nvPr>
        </p:nvSpPr>
        <p:spPr>
          <a:xfrm>
            <a:off x="1251678" y="1481070"/>
            <a:ext cx="6694587" cy="4876801"/>
          </a:xfrm>
        </p:spPr>
        <p:txBody>
          <a:bodyPr>
            <a:normAutofit lnSpcReduction="10000"/>
          </a:bodyPr>
          <a:lstStyle/>
          <a:p>
            <a:pPr marL="0" indent="0">
              <a:buNone/>
            </a:pPr>
            <a:r>
              <a:rPr lang="uk-UA" b="1" cap="all" dirty="0">
                <a:solidFill>
                  <a:schemeClr val="tx1"/>
                </a:solidFill>
              </a:rPr>
              <a:t>Парадигма </a:t>
            </a:r>
            <a:r>
              <a:rPr lang="uk-UA" b="1" cap="all" dirty="0" smtClean="0">
                <a:solidFill>
                  <a:schemeClr val="tx1"/>
                </a:solidFill>
              </a:rPr>
              <a:t>- модель</a:t>
            </a:r>
            <a:r>
              <a:rPr lang="uk-UA" b="1" cap="all" dirty="0">
                <a:solidFill>
                  <a:schemeClr val="tx1"/>
                </a:solidFill>
              </a:rPr>
              <a:t>, зразок, </a:t>
            </a:r>
            <a:r>
              <a:rPr lang="uk-UA" b="1" cap="all" dirty="0" smtClean="0">
                <a:solidFill>
                  <a:schemeClr val="tx1"/>
                </a:solidFill>
              </a:rPr>
              <a:t>теорія </a:t>
            </a:r>
            <a:r>
              <a:rPr lang="uk-UA" b="1" cap="all" dirty="0">
                <a:solidFill>
                  <a:schemeClr val="tx1"/>
                </a:solidFill>
              </a:rPr>
              <a:t>(чи модель постановки проблеми), що прийнята як основа для вирішення дослідницьких </a:t>
            </a:r>
            <a:r>
              <a:rPr lang="uk-UA" b="1" cap="all" dirty="0" smtClean="0">
                <a:solidFill>
                  <a:schemeClr val="tx1"/>
                </a:solidFill>
              </a:rPr>
              <a:t>задач. </a:t>
            </a:r>
          </a:p>
          <a:p>
            <a:pPr marL="0" indent="0">
              <a:buNone/>
            </a:pPr>
            <a:endParaRPr lang="uk-UA" dirty="0" smtClean="0">
              <a:solidFill>
                <a:schemeClr val="tx1"/>
              </a:solidFill>
            </a:endParaRPr>
          </a:p>
          <a:p>
            <a:pPr marL="0" indent="0">
              <a:buNone/>
            </a:pPr>
            <a:r>
              <a:rPr lang="uk-UA" dirty="0" smtClean="0">
                <a:solidFill>
                  <a:schemeClr val="tx1"/>
                </a:solidFill>
              </a:rPr>
              <a:t>У </a:t>
            </a:r>
            <a:r>
              <a:rPr lang="uk-UA" dirty="0">
                <a:solidFill>
                  <a:schemeClr val="tx1"/>
                </a:solidFill>
              </a:rPr>
              <a:t>філософії науки цей термін вперше був введений позитивістом Г. </a:t>
            </a:r>
            <a:r>
              <a:rPr lang="uk-UA" dirty="0" err="1">
                <a:solidFill>
                  <a:schemeClr val="tx1"/>
                </a:solidFill>
              </a:rPr>
              <a:t>Бергманом</a:t>
            </a:r>
            <a:r>
              <a:rPr lang="uk-UA" dirty="0">
                <a:solidFill>
                  <a:schemeClr val="tx1"/>
                </a:solidFill>
              </a:rPr>
              <a:t> для характеристики нормативності методології, втім широкого використання набув після робіт відомого філософа, автора теорії наукових революцій Т. Куна. </a:t>
            </a:r>
            <a:endParaRPr lang="uk-UA" dirty="0" smtClean="0">
              <a:solidFill>
                <a:schemeClr val="tx1"/>
              </a:solidFill>
            </a:endParaRPr>
          </a:p>
          <a:p>
            <a:pPr marL="0" indent="0">
              <a:buNone/>
            </a:pPr>
            <a:endParaRPr lang="uk-UA" dirty="0">
              <a:solidFill>
                <a:schemeClr val="tx1"/>
              </a:solidFill>
            </a:endParaRPr>
          </a:p>
          <a:p>
            <a:pPr marL="0" indent="0">
              <a:buNone/>
            </a:pPr>
            <a:r>
              <a:rPr lang="uk-UA" dirty="0" smtClean="0">
                <a:solidFill>
                  <a:schemeClr val="tx1"/>
                </a:solidFill>
              </a:rPr>
              <a:t>За </a:t>
            </a:r>
            <a:r>
              <a:rPr lang="uk-UA" dirty="0">
                <a:solidFill>
                  <a:schemeClr val="tx1"/>
                </a:solidFill>
              </a:rPr>
              <a:t>Т. </a:t>
            </a:r>
            <a:r>
              <a:rPr lang="uk-UA" dirty="0" smtClean="0">
                <a:solidFill>
                  <a:schemeClr val="tx1"/>
                </a:solidFill>
              </a:rPr>
              <a:t>Куном </a:t>
            </a:r>
            <a:r>
              <a:rPr lang="uk-UA" dirty="0">
                <a:solidFill>
                  <a:schemeClr val="tx1"/>
                </a:solidFill>
              </a:rPr>
              <a:t>під парадигмою розуміється теорія, що визнана науковою спільнотою, а також правила та стандарти наукової практики та стандартна система методів.</a:t>
            </a:r>
            <a:endParaRPr lang="ru-RU" dirty="0">
              <a:solidFill>
                <a:schemeClr val="tx1"/>
              </a:solidFill>
            </a:endParaRPr>
          </a:p>
          <a:p>
            <a:pPr marL="0" indent="0">
              <a:buNone/>
            </a:pPr>
            <a:endParaRPr lang="ru-RU" dirty="0"/>
          </a:p>
        </p:txBody>
      </p:sp>
      <p:pic>
        <p:nvPicPr>
          <p:cNvPr id="1026" name="Picture 2" descr="СИЛА ПАРАДИГМЫ"/>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37445" y="1481070"/>
            <a:ext cx="3848100" cy="4876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169608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836815"/>
          </a:xfrm>
          <a:solidFill>
            <a:srgbClr val="92D050"/>
          </a:solidFill>
        </p:spPr>
        <p:txBody>
          <a:bodyPr>
            <a:normAutofit/>
          </a:bodyPr>
          <a:lstStyle/>
          <a:p>
            <a:r>
              <a:rPr lang="uk-UA" sz="4000" dirty="0"/>
              <a:t>Інформаційні Джерела </a:t>
            </a:r>
            <a:r>
              <a:rPr lang="uk-UA" sz="4000" dirty="0" smtClean="0"/>
              <a:t>до теми 3</a:t>
            </a:r>
            <a:endParaRPr lang="ru-RU" sz="4000" dirty="0"/>
          </a:p>
        </p:txBody>
      </p:sp>
      <p:sp>
        <p:nvSpPr>
          <p:cNvPr id="4" name="Объект 2"/>
          <p:cNvSpPr>
            <a:spLocks noGrp="1"/>
          </p:cNvSpPr>
          <p:nvPr>
            <p:ph idx="1"/>
          </p:nvPr>
        </p:nvSpPr>
        <p:spPr>
          <a:xfrm>
            <a:off x="1251678" y="1579420"/>
            <a:ext cx="10178322" cy="4253344"/>
          </a:xfrm>
        </p:spPr>
        <p:txBody>
          <a:bodyPr>
            <a:normAutofit/>
          </a:bodyPr>
          <a:lstStyle/>
          <a:p>
            <a:pPr marL="457200" indent="-457200" algn="just">
              <a:buFont typeface="+mj-lt"/>
              <a:buAutoNum type="arabicPeriod"/>
            </a:pPr>
            <a:r>
              <a:rPr lang="ru-RU" sz="1600" dirty="0" err="1">
                <a:solidFill>
                  <a:schemeClr val="tx1"/>
                </a:solidFill>
              </a:rPr>
              <a:t>Пічугіна</a:t>
            </a:r>
            <a:r>
              <a:rPr lang="ru-RU" sz="1600" dirty="0">
                <a:solidFill>
                  <a:schemeClr val="tx1"/>
                </a:solidFill>
              </a:rPr>
              <a:t> Т. </a:t>
            </a:r>
            <a:r>
              <a:rPr lang="ru-RU" sz="1600" dirty="0" smtClean="0">
                <a:solidFill>
                  <a:schemeClr val="tx1"/>
                </a:solidFill>
              </a:rPr>
              <a:t>С., </a:t>
            </a:r>
            <a:r>
              <a:rPr lang="ru-RU" sz="1600" dirty="0" err="1" smtClean="0">
                <a:solidFill>
                  <a:schemeClr val="tx1"/>
                </a:solidFill>
              </a:rPr>
              <a:t>Ткачова</a:t>
            </a:r>
            <a:r>
              <a:rPr lang="ru-RU" sz="1600" dirty="0" smtClean="0">
                <a:solidFill>
                  <a:schemeClr val="tx1"/>
                </a:solidFill>
              </a:rPr>
              <a:t> Т.С., Ткаченко О.П. </a:t>
            </a:r>
            <a:r>
              <a:rPr lang="ru-RU" sz="1600" dirty="0" err="1" smtClean="0">
                <a:solidFill>
                  <a:schemeClr val="tx1"/>
                </a:solidFill>
              </a:rPr>
              <a:t>Управління</a:t>
            </a:r>
            <a:r>
              <a:rPr lang="ru-RU" sz="1600" dirty="0" smtClean="0">
                <a:solidFill>
                  <a:schemeClr val="tx1"/>
                </a:solidFill>
              </a:rPr>
              <a:t> </a:t>
            </a:r>
            <a:r>
              <a:rPr lang="ru-RU" sz="1600" dirty="0" err="1" smtClean="0">
                <a:solidFill>
                  <a:schemeClr val="tx1"/>
                </a:solidFill>
              </a:rPr>
              <a:t>змінами</a:t>
            </a:r>
            <a:r>
              <a:rPr lang="ru-RU" sz="1600" dirty="0" smtClean="0">
                <a:solidFill>
                  <a:schemeClr val="tx1"/>
                </a:solidFill>
              </a:rPr>
              <a:t>. Х</a:t>
            </a:r>
            <a:r>
              <a:rPr lang="ru-RU" sz="1600" dirty="0">
                <a:solidFill>
                  <a:schemeClr val="tx1"/>
                </a:solidFill>
              </a:rPr>
              <a:t>. : ХДУХТ, 2017. </a:t>
            </a:r>
            <a:r>
              <a:rPr lang="ru-RU" sz="1600" dirty="0" smtClean="0">
                <a:solidFill>
                  <a:schemeClr val="tx1"/>
                </a:solidFill>
              </a:rPr>
              <a:t>226 с.</a:t>
            </a:r>
          </a:p>
          <a:p>
            <a:pPr marL="457200" indent="-457200" algn="just">
              <a:buFont typeface="+mj-lt"/>
              <a:buAutoNum type="arabicPeriod"/>
            </a:pPr>
            <a:r>
              <a:rPr lang="ru-RU" sz="1600" dirty="0" smtClean="0">
                <a:solidFill>
                  <a:schemeClr val="tx1"/>
                </a:solidFill>
              </a:rPr>
              <a:t>Шаталова </a:t>
            </a:r>
            <a:r>
              <a:rPr lang="ru-RU" sz="1600" dirty="0">
                <a:solidFill>
                  <a:schemeClr val="tx1"/>
                </a:solidFill>
              </a:rPr>
              <a:t>Н. И</a:t>
            </a:r>
            <a:r>
              <a:rPr lang="ru-RU" sz="1600" dirty="0" smtClean="0">
                <a:solidFill>
                  <a:schemeClr val="tx1"/>
                </a:solidFill>
              </a:rPr>
              <a:t>. </a:t>
            </a:r>
            <a:r>
              <a:rPr lang="en-US" sz="1600" dirty="0" err="1">
                <a:solidFill>
                  <a:schemeClr val="tx1"/>
                </a:solidFill>
              </a:rPr>
              <a:t>Организационное</a:t>
            </a:r>
            <a:r>
              <a:rPr lang="en-US" sz="1600" dirty="0">
                <a:solidFill>
                  <a:schemeClr val="tx1"/>
                </a:solidFill>
              </a:rPr>
              <a:t> </a:t>
            </a:r>
            <a:r>
              <a:rPr lang="en-US" sz="1600" dirty="0" err="1" smtClean="0">
                <a:solidFill>
                  <a:schemeClr val="tx1"/>
                </a:solidFill>
              </a:rPr>
              <a:t>поведение</a:t>
            </a:r>
            <a:r>
              <a:rPr lang="ru-RU" sz="1600" dirty="0" smtClean="0">
                <a:solidFill>
                  <a:schemeClr val="tx1"/>
                </a:solidFill>
              </a:rPr>
              <a:t>. </a:t>
            </a:r>
            <a:r>
              <a:rPr lang="en-US" sz="1600" dirty="0" err="1" smtClean="0">
                <a:solidFill>
                  <a:schemeClr val="tx1"/>
                </a:solidFill>
              </a:rPr>
              <a:t>Екатеринбург</a:t>
            </a:r>
            <a:r>
              <a:rPr lang="ru-RU" sz="1600" dirty="0" smtClean="0">
                <a:solidFill>
                  <a:schemeClr val="tx1"/>
                </a:solidFill>
              </a:rPr>
              <a:t> : </a:t>
            </a:r>
            <a:r>
              <a:rPr lang="en-US" sz="1600" dirty="0" err="1" smtClean="0">
                <a:solidFill>
                  <a:schemeClr val="tx1"/>
                </a:solidFill>
              </a:rPr>
              <a:t>Изд</a:t>
            </a:r>
            <a:r>
              <a:rPr lang="ru-RU" sz="1600" dirty="0" smtClean="0">
                <a:solidFill>
                  <a:schemeClr val="tx1"/>
                </a:solidFill>
              </a:rPr>
              <a:t>-</a:t>
            </a:r>
            <a:r>
              <a:rPr lang="en-US" sz="1600" dirty="0" err="1" smtClean="0">
                <a:solidFill>
                  <a:schemeClr val="tx1"/>
                </a:solidFill>
              </a:rPr>
              <a:t>во</a:t>
            </a:r>
            <a:r>
              <a:rPr lang="en-US" sz="1600" dirty="0" smtClean="0">
                <a:solidFill>
                  <a:schemeClr val="tx1"/>
                </a:solidFill>
              </a:rPr>
              <a:t> </a:t>
            </a:r>
            <a:r>
              <a:rPr lang="en-US" sz="1600" dirty="0" err="1" smtClean="0">
                <a:solidFill>
                  <a:schemeClr val="tx1"/>
                </a:solidFill>
              </a:rPr>
              <a:t>УрГУПС</a:t>
            </a:r>
            <a:r>
              <a:rPr lang="ru-RU" sz="1600" dirty="0" smtClean="0">
                <a:solidFill>
                  <a:schemeClr val="tx1"/>
                </a:solidFill>
              </a:rPr>
              <a:t>, 2012. 225 </a:t>
            </a:r>
            <a:r>
              <a:rPr lang="en-US" sz="1600" dirty="0" smtClean="0">
                <a:solidFill>
                  <a:schemeClr val="tx1"/>
                </a:solidFill>
              </a:rPr>
              <a:t>с</a:t>
            </a:r>
            <a:r>
              <a:rPr lang="ru-RU" sz="1600" dirty="0" smtClean="0">
                <a:solidFill>
                  <a:schemeClr val="tx1"/>
                </a:solidFill>
              </a:rPr>
              <a:t>.</a:t>
            </a:r>
          </a:p>
          <a:p>
            <a:pPr marL="457200" indent="-457200" algn="just">
              <a:buFont typeface="+mj-lt"/>
              <a:buAutoNum type="arabicPeriod"/>
            </a:pPr>
            <a:r>
              <a:rPr lang="en-US" sz="1600" dirty="0" err="1" smtClean="0">
                <a:solidFill>
                  <a:schemeClr val="tx1"/>
                </a:solidFill>
              </a:rPr>
              <a:t>Малюта</a:t>
            </a:r>
            <a:r>
              <a:rPr lang="en-US" sz="1600" dirty="0" smtClean="0">
                <a:solidFill>
                  <a:schemeClr val="tx1"/>
                </a:solidFill>
              </a:rPr>
              <a:t> </a:t>
            </a:r>
            <a:r>
              <a:rPr lang="en-US" sz="1600" dirty="0">
                <a:solidFill>
                  <a:schemeClr val="tx1"/>
                </a:solidFill>
              </a:rPr>
              <a:t>Л</a:t>
            </a:r>
            <a:r>
              <a:rPr lang="ru-RU" sz="1600" dirty="0">
                <a:solidFill>
                  <a:schemeClr val="tx1"/>
                </a:solidFill>
              </a:rPr>
              <a:t>.</a:t>
            </a:r>
            <a:r>
              <a:rPr lang="en-US" sz="1600" dirty="0">
                <a:solidFill>
                  <a:schemeClr val="tx1"/>
                </a:solidFill>
              </a:rPr>
              <a:t>Я</a:t>
            </a:r>
            <a:r>
              <a:rPr lang="ru-RU" sz="1600" dirty="0">
                <a:solidFill>
                  <a:schemeClr val="tx1"/>
                </a:solidFill>
              </a:rPr>
              <a:t>. </a:t>
            </a:r>
            <a:r>
              <a:rPr lang="en-US" sz="1600" dirty="0" err="1">
                <a:solidFill>
                  <a:schemeClr val="tx1"/>
                </a:solidFill>
              </a:rPr>
              <a:t>Стратегічне</a:t>
            </a:r>
            <a:r>
              <a:rPr lang="en-US" sz="1600" dirty="0">
                <a:solidFill>
                  <a:schemeClr val="tx1"/>
                </a:solidFill>
              </a:rPr>
              <a:t> </a:t>
            </a:r>
            <a:r>
              <a:rPr lang="en-US" sz="1600" dirty="0" err="1">
                <a:solidFill>
                  <a:schemeClr val="tx1"/>
                </a:solidFill>
              </a:rPr>
              <a:t>управління</a:t>
            </a:r>
            <a:r>
              <a:rPr lang="en-US" sz="1600" dirty="0">
                <a:solidFill>
                  <a:schemeClr val="tx1"/>
                </a:solidFill>
              </a:rPr>
              <a:t> </a:t>
            </a:r>
            <a:r>
              <a:rPr lang="en-US" sz="1600" dirty="0" err="1">
                <a:solidFill>
                  <a:schemeClr val="tx1"/>
                </a:solidFill>
              </a:rPr>
              <a:t>інноваційним</a:t>
            </a:r>
            <a:r>
              <a:rPr lang="en-US" sz="1600" dirty="0">
                <a:solidFill>
                  <a:schemeClr val="tx1"/>
                </a:solidFill>
              </a:rPr>
              <a:t> </a:t>
            </a:r>
            <a:r>
              <a:rPr lang="en-US" sz="1600" dirty="0" err="1" smtClean="0">
                <a:solidFill>
                  <a:schemeClr val="tx1"/>
                </a:solidFill>
              </a:rPr>
              <a:t>розвитком</a:t>
            </a:r>
            <a:r>
              <a:rPr lang="ru-RU" sz="1600" dirty="0">
                <a:solidFill>
                  <a:schemeClr val="tx1"/>
                </a:solidFill>
              </a:rPr>
              <a:t> </a:t>
            </a:r>
            <a:r>
              <a:rPr lang="en-US" sz="1600" dirty="0" err="1" smtClean="0">
                <a:solidFill>
                  <a:schemeClr val="tx1"/>
                </a:solidFill>
              </a:rPr>
              <a:t>підприємства</a:t>
            </a:r>
            <a:r>
              <a:rPr lang="uk-UA" sz="1600" dirty="0">
                <a:solidFill>
                  <a:schemeClr val="tx1"/>
                </a:solidFill>
              </a:rPr>
              <a:t>.</a:t>
            </a:r>
            <a:r>
              <a:rPr lang="en-US" sz="1600" dirty="0" smtClean="0">
                <a:solidFill>
                  <a:schemeClr val="tx1"/>
                </a:solidFill>
              </a:rPr>
              <a:t> </a:t>
            </a:r>
            <a:r>
              <a:rPr lang="en-US" sz="1600" dirty="0" err="1">
                <a:solidFill>
                  <a:schemeClr val="tx1"/>
                </a:solidFill>
              </a:rPr>
              <a:t>Тернопіль</a:t>
            </a:r>
            <a:r>
              <a:rPr lang="ru-RU" sz="1600" dirty="0">
                <a:solidFill>
                  <a:schemeClr val="tx1"/>
                </a:solidFill>
              </a:rPr>
              <a:t>: </a:t>
            </a:r>
            <a:r>
              <a:rPr lang="en-US" sz="1600" dirty="0" smtClean="0">
                <a:solidFill>
                  <a:schemeClr val="tx1"/>
                </a:solidFill>
              </a:rPr>
              <a:t>ФОП</a:t>
            </a:r>
            <a:r>
              <a:rPr lang="ru-RU" sz="1600" dirty="0">
                <a:solidFill>
                  <a:schemeClr val="tx1"/>
                </a:solidFill>
              </a:rPr>
              <a:t> </a:t>
            </a:r>
            <a:r>
              <a:rPr lang="en-US" sz="1600" dirty="0" err="1" smtClean="0">
                <a:solidFill>
                  <a:schemeClr val="tx1"/>
                </a:solidFill>
              </a:rPr>
              <a:t>Паляниця</a:t>
            </a:r>
            <a:r>
              <a:rPr lang="en-US" sz="1600" dirty="0" smtClean="0">
                <a:solidFill>
                  <a:schemeClr val="tx1"/>
                </a:solidFill>
              </a:rPr>
              <a:t> </a:t>
            </a:r>
            <a:r>
              <a:rPr lang="en-US" sz="1600" dirty="0">
                <a:solidFill>
                  <a:schemeClr val="tx1"/>
                </a:solidFill>
              </a:rPr>
              <a:t>В</a:t>
            </a:r>
            <a:r>
              <a:rPr lang="ru-RU" sz="1600" dirty="0">
                <a:solidFill>
                  <a:schemeClr val="tx1"/>
                </a:solidFill>
              </a:rPr>
              <a:t>.</a:t>
            </a:r>
            <a:r>
              <a:rPr lang="en-US" sz="1600" dirty="0">
                <a:solidFill>
                  <a:schemeClr val="tx1"/>
                </a:solidFill>
              </a:rPr>
              <a:t>А</a:t>
            </a:r>
            <a:r>
              <a:rPr lang="ru-RU" sz="1600" dirty="0">
                <a:solidFill>
                  <a:schemeClr val="tx1"/>
                </a:solidFill>
              </a:rPr>
              <a:t>., 2016</a:t>
            </a:r>
            <a:r>
              <a:rPr lang="ru-RU" sz="1600" dirty="0" smtClean="0">
                <a:solidFill>
                  <a:schemeClr val="tx1"/>
                </a:solidFill>
              </a:rPr>
              <a:t>.</a:t>
            </a:r>
            <a:r>
              <a:rPr lang="en-US" sz="1600" dirty="0" smtClean="0">
                <a:solidFill>
                  <a:schemeClr val="tx1"/>
                </a:solidFill>
              </a:rPr>
              <a:t> </a:t>
            </a:r>
            <a:r>
              <a:rPr lang="ru-RU" sz="1600" dirty="0">
                <a:solidFill>
                  <a:schemeClr val="tx1"/>
                </a:solidFill>
              </a:rPr>
              <a:t>232 </a:t>
            </a:r>
            <a:r>
              <a:rPr lang="en-US" sz="1600" dirty="0">
                <a:solidFill>
                  <a:schemeClr val="tx1"/>
                </a:solidFill>
              </a:rPr>
              <a:t>с</a:t>
            </a:r>
            <a:r>
              <a:rPr lang="ru-RU" sz="1600" dirty="0">
                <a:solidFill>
                  <a:schemeClr val="tx1"/>
                </a:solidFill>
              </a:rPr>
              <a:t>.</a:t>
            </a:r>
          </a:p>
          <a:p>
            <a:pPr marL="457200" indent="-457200" algn="just">
              <a:buFont typeface="+mj-lt"/>
              <a:buAutoNum type="arabicPeriod"/>
            </a:pPr>
            <a:r>
              <a:rPr lang="ru-RU" sz="1600" dirty="0" err="1">
                <a:solidFill>
                  <a:schemeClr val="tx1"/>
                </a:solidFill>
              </a:rPr>
              <a:t>Куцевол</a:t>
            </a:r>
            <a:r>
              <a:rPr lang="ru-RU" sz="1600" dirty="0">
                <a:solidFill>
                  <a:schemeClr val="tx1"/>
                </a:solidFill>
              </a:rPr>
              <a:t> Н.Г. </a:t>
            </a:r>
            <a:r>
              <a:rPr lang="ru-RU" sz="1600" dirty="0" smtClean="0">
                <a:solidFill>
                  <a:schemeClr val="tx1"/>
                </a:solidFill>
              </a:rPr>
              <a:t>Организационное </a:t>
            </a:r>
            <a:r>
              <a:rPr lang="ru-RU" sz="1600" dirty="0">
                <a:solidFill>
                  <a:schemeClr val="tx1"/>
                </a:solidFill>
              </a:rPr>
              <a:t>развитие и управление </a:t>
            </a:r>
            <a:r>
              <a:rPr lang="ru-RU" sz="1600" dirty="0" smtClean="0">
                <a:solidFill>
                  <a:schemeClr val="tx1"/>
                </a:solidFill>
              </a:rPr>
              <a:t>изменениями. </a:t>
            </a:r>
            <a:r>
              <a:rPr lang="ru-RU" sz="1600" dirty="0">
                <a:solidFill>
                  <a:schemeClr val="tx1"/>
                </a:solidFill>
              </a:rPr>
              <a:t>Казань: 2011. </a:t>
            </a:r>
            <a:r>
              <a:rPr lang="ru-RU" sz="1600" dirty="0" smtClean="0">
                <a:solidFill>
                  <a:schemeClr val="tx1"/>
                </a:solidFill>
              </a:rPr>
              <a:t>103 </a:t>
            </a:r>
            <a:r>
              <a:rPr lang="ru-RU" sz="1600" dirty="0">
                <a:solidFill>
                  <a:schemeClr val="tx1"/>
                </a:solidFill>
              </a:rPr>
              <a:t>с.</a:t>
            </a:r>
          </a:p>
          <a:p>
            <a:pPr marL="457200" indent="-457200" algn="just">
              <a:buFont typeface="+mj-lt"/>
              <a:buAutoNum type="arabicPeriod"/>
            </a:pPr>
            <a:r>
              <a:rPr lang="ru-RU" sz="1600" dirty="0" err="1" smtClean="0">
                <a:solidFill>
                  <a:schemeClr val="tx1"/>
                </a:solidFill>
              </a:rPr>
              <a:t>Небава</a:t>
            </a:r>
            <a:r>
              <a:rPr lang="ru-RU" sz="1600" dirty="0" smtClean="0">
                <a:solidFill>
                  <a:schemeClr val="tx1"/>
                </a:solidFill>
              </a:rPr>
              <a:t> </a:t>
            </a:r>
            <a:r>
              <a:rPr lang="ru-RU" sz="1600" dirty="0">
                <a:solidFill>
                  <a:schemeClr val="tx1"/>
                </a:solidFill>
              </a:rPr>
              <a:t>М. І</a:t>
            </a:r>
            <a:r>
              <a:rPr lang="ru-RU" sz="1600" dirty="0" smtClean="0">
                <a:solidFill>
                  <a:schemeClr val="tx1"/>
                </a:solidFill>
              </a:rPr>
              <a:t>., </a:t>
            </a:r>
            <a:r>
              <a:rPr lang="ru-RU" sz="1600" dirty="0" err="1" smtClean="0">
                <a:solidFill>
                  <a:schemeClr val="tx1"/>
                </a:solidFill>
              </a:rPr>
              <a:t>Ратушняк</a:t>
            </a:r>
            <a:r>
              <a:rPr lang="ru-RU" sz="1600" dirty="0" smtClean="0">
                <a:solidFill>
                  <a:schemeClr val="tx1"/>
                </a:solidFill>
              </a:rPr>
              <a:t> О</a:t>
            </a:r>
            <a:r>
              <a:rPr lang="ru-RU" sz="1600" dirty="0">
                <a:solidFill>
                  <a:schemeClr val="tx1"/>
                </a:solidFill>
              </a:rPr>
              <a:t>. </a:t>
            </a:r>
            <a:r>
              <a:rPr lang="ru-RU" sz="1600" dirty="0" smtClean="0">
                <a:solidFill>
                  <a:schemeClr val="tx1"/>
                </a:solidFill>
              </a:rPr>
              <a:t>Г . Менеджмент </a:t>
            </a:r>
            <a:r>
              <a:rPr lang="ru-RU" sz="1600" dirty="0" err="1">
                <a:solidFill>
                  <a:schemeClr val="tx1"/>
                </a:solidFill>
              </a:rPr>
              <a:t>організацій</a:t>
            </a:r>
            <a:r>
              <a:rPr lang="ru-RU" sz="1600" dirty="0">
                <a:solidFill>
                  <a:schemeClr val="tx1"/>
                </a:solidFill>
              </a:rPr>
              <a:t> і </a:t>
            </a:r>
            <a:r>
              <a:rPr lang="ru-RU" sz="1600" dirty="0" err="1">
                <a:solidFill>
                  <a:schemeClr val="tx1"/>
                </a:solidFill>
              </a:rPr>
              <a:t>адміністрування</a:t>
            </a:r>
            <a:r>
              <a:rPr lang="ru-RU" sz="1600" dirty="0">
                <a:solidFill>
                  <a:schemeClr val="tx1"/>
                </a:solidFill>
              </a:rPr>
              <a:t>. </a:t>
            </a:r>
            <a:r>
              <a:rPr lang="ru-RU" sz="1600" dirty="0" err="1">
                <a:solidFill>
                  <a:schemeClr val="tx1"/>
                </a:solidFill>
              </a:rPr>
              <a:t>Частина</a:t>
            </a:r>
            <a:r>
              <a:rPr lang="ru-RU" sz="1600" dirty="0">
                <a:solidFill>
                  <a:schemeClr val="tx1"/>
                </a:solidFill>
              </a:rPr>
              <a:t> 1 : </a:t>
            </a:r>
            <a:r>
              <a:rPr lang="ru-RU" sz="1600" dirty="0" err="1">
                <a:solidFill>
                  <a:schemeClr val="tx1"/>
                </a:solidFill>
              </a:rPr>
              <a:t>навчальний</a:t>
            </a:r>
            <a:r>
              <a:rPr lang="ru-RU" sz="1600" dirty="0">
                <a:solidFill>
                  <a:schemeClr val="tx1"/>
                </a:solidFill>
              </a:rPr>
              <a:t> </a:t>
            </a:r>
            <a:r>
              <a:rPr lang="ru-RU" sz="1600" dirty="0" err="1" smtClean="0">
                <a:solidFill>
                  <a:schemeClr val="tx1"/>
                </a:solidFill>
              </a:rPr>
              <a:t>посібник</a:t>
            </a:r>
            <a:r>
              <a:rPr lang="ru-RU" sz="1600" dirty="0" smtClean="0">
                <a:solidFill>
                  <a:schemeClr val="tx1"/>
                </a:solidFill>
              </a:rPr>
              <a:t>. </a:t>
            </a:r>
            <a:r>
              <a:rPr lang="ru-RU" sz="1600" dirty="0" err="1">
                <a:solidFill>
                  <a:schemeClr val="tx1"/>
                </a:solidFill>
              </a:rPr>
              <a:t>Вінниця</a:t>
            </a:r>
            <a:r>
              <a:rPr lang="ru-RU" sz="1600" dirty="0">
                <a:solidFill>
                  <a:schemeClr val="tx1"/>
                </a:solidFill>
              </a:rPr>
              <a:t> : ВНТУ, 2012. </a:t>
            </a:r>
            <a:r>
              <a:rPr lang="ru-RU" sz="1600" dirty="0" smtClean="0">
                <a:solidFill>
                  <a:schemeClr val="tx1"/>
                </a:solidFill>
              </a:rPr>
              <a:t> </a:t>
            </a:r>
            <a:r>
              <a:rPr lang="ru-RU" sz="1600" dirty="0">
                <a:solidFill>
                  <a:schemeClr val="tx1"/>
                </a:solidFill>
              </a:rPr>
              <a:t>105 с</a:t>
            </a:r>
            <a:r>
              <a:rPr lang="ru-RU" sz="1600" dirty="0" smtClean="0">
                <a:solidFill>
                  <a:schemeClr val="tx1"/>
                </a:solidFill>
              </a:rPr>
              <a:t>.</a:t>
            </a:r>
          </a:p>
          <a:p>
            <a:pPr marL="457200" indent="-457200" algn="just">
              <a:buFont typeface="+mj-lt"/>
              <a:buAutoNum type="arabicPeriod"/>
            </a:pPr>
            <a:r>
              <a:rPr lang="uk-UA" sz="1600" dirty="0" err="1" smtClean="0">
                <a:solidFill>
                  <a:schemeClr val="tx1"/>
                </a:solidFill>
              </a:rPr>
              <a:t>Латфуллин</a:t>
            </a:r>
            <a:r>
              <a:rPr lang="uk-UA" sz="1600" dirty="0" smtClean="0">
                <a:solidFill>
                  <a:schemeClr val="tx1"/>
                </a:solidFill>
              </a:rPr>
              <a:t> Г.Р., Громова О.Н. </a:t>
            </a:r>
            <a:r>
              <a:rPr lang="uk-UA" sz="1600" dirty="0" err="1" smtClean="0">
                <a:solidFill>
                  <a:schemeClr val="tx1"/>
                </a:solidFill>
              </a:rPr>
              <a:t>Организационное</a:t>
            </a:r>
            <a:r>
              <a:rPr lang="uk-UA" sz="1600" dirty="0" smtClean="0">
                <a:solidFill>
                  <a:schemeClr val="tx1"/>
                </a:solidFill>
              </a:rPr>
              <a:t> </a:t>
            </a:r>
            <a:r>
              <a:rPr lang="uk-UA" sz="1600" dirty="0" err="1">
                <a:solidFill>
                  <a:schemeClr val="tx1"/>
                </a:solidFill>
              </a:rPr>
              <a:t>поведение</a:t>
            </a:r>
            <a:r>
              <a:rPr lang="uk-UA" sz="1600" dirty="0">
                <a:solidFill>
                  <a:schemeClr val="tx1"/>
                </a:solidFill>
              </a:rPr>
              <a:t>: </a:t>
            </a:r>
            <a:r>
              <a:rPr lang="uk-UA" sz="1600" dirty="0" err="1">
                <a:solidFill>
                  <a:schemeClr val="tx1"/>
                </a:solidFill>
              </a:rPr>
              <a:t>Учебник</a:t>
            </a:r>
            <a:r>
              <a:rPr lang="uk-UA" sz="1600" dirty="0">
                <a:solidFill>
                  <a:schemeClr val="tx1"/>
                </a:solidFill>
              </a:rPr>
              <a:t> для </a:t>
            </a:r>
            <a:r>
              <a:rPr lang="uk-UA" sz="1600" dirty="0" err="1">
                <a:solidFill>
                  <a:schemeClr val="tx1"/>
                </a:solidFill>
              </a:rPr>
              <a:t>вузов</a:t>
            </a:r>
            <a:r>
              <a:rPr lang="uk-UA" sz="1600" dirty="0">
                <a:solidFill>
                  <a:schemeClr val="tx1"/>
                </a:solidFill>
              </a:rPr>
              <a:t>, 2-е </a:t>
            </a:r>
            <a:r>
              <a:rPr lang="uk-UA" sz="1600" dirty="0" err="1">
                <a:solidFill>
                  <a:schemeClr val="tx1"/>
                </a:solidFill>
              </a:rPr>
              <a:t>издание</a:t>
            </a:r>
            <a:r>
              <a:rPr lang="uk-UA" sz="1600" dirty="0">
                <a:solidFill>
                  <a:schemeClr val="tx1"/>
                </a:solidFill>
              </a:rPr>
              <a:t>, </a:t>
            </a:r>
            <a:r>
              <a:rPr lang="uk-UA" sz="1600" dirty="0" err="1">
                <a:solidFill>
                  <a:schemeClr val="tx1"/>
                </a:solidFill>
              </a:rPr>
              <a:t>дополненное</a:t>
            </a:r>
            <a:r>
              <a:rPr lang="uk-UA" sz="1600" dirty="0">
                <a:solidFill>
                  <a:schemeClr val="tx1"/>
                </a:solidFill>
              </a:rPr>
              <a:t> и </a:t>
            </a:r>
            <a:r>
              <a:rPr lang="uk-UA" sz="1600" dirty="0" err="1">
                <a:solidFill>
                  <a:schemeClr val="tx1"/>
                </a:solidFill>
              </a:rPr>
              <a:t>переработанное</a:t>
            </a:r>
            <a:r>
              <a:rPr lang="uk-UA" sz="1600" dirty="0">
                <a:solidFill>
                  <a:schemeClr val="tx1"/>
                </a:solidFill>
              </a:rPr>
              <a:t>. </a:t>
            </a:r>
            <a:r>
              <a:rPr lang="uk-UA" sz="1600" dirty="0" err="1">
                <a:solidFill>
                  <a:schemeClr val="tx1"/>
                </a:solidFill>
              </a:rPr>
              <a:t>Издательский</a:t>
            </a:r>
            <a:r>
              <a:rPr lang="uk-UA" sz="1600" dirty="0">
                <a:solidFill>
                  <a:schemeClr val="tx1"/>
                </a:solidFill>
              </a:rPr>
              <a:t> </a:t>
            </a:r>
            <a:r>
              <a:rPr lang="uk-UA" sz="1600" dirty="0" err="1">
                <a:solidFill>
                  <a:schemeClr val="tx1"/>
                </a:solidFill>
              </a:rPr>
              <a:t>дом</a:t>
            </a:r>
            <a:r>
              <a:rPr lang="uk-UA" sz="1600" dirty="0">
                <a:solidFill>
                  <a:schemeClr val="tx1"/>
                </a:solidFill>
              </a:rPr>
              <a:t> "</a:t>
            </a:r>
            <a:r>
              <a:rPr lang="uk-UA" sz="1600" dirty="0" err="1">
                <a:solidFill>
                  <a:schemeClr val="tx1"/>
                </a:solidFill>
              </a:rPr>
              <a:t>Питер</a:t>
            </a:r>
            <a:r>
              <a:rPr lang="uk-UA" sz="1600" dirty="0">
                <a:solidFill>
                  <a:schemeClr val="tx1"/>
                </a:solidFill>
              </a:rPr>
              <a:t>", 2015. 464 </a:t>
            </a:r>
            <a:r>
              <a:rPr lang="uk-UA" sz="1600" dirty="0" smtClean="0">
                <a:solidFill>
                  <a:schemeClr val="tx1"/>
                </a:solidFill>
              </a:rPr>
              <a:t>с.</a:t>
            </a:r>
          </a:p>
          <a:p>
            <a:pPr marL="457200" indent="-457200" algn="just">
              <a:buFont typeface="+mj-lt"/>
              <a:buAutoNum type="arabicPeriod"/>
            </a:pPr>
            <a:r>
              <a:rPr lang="en-US" sz="1600" dirty="0" smtClean="0">
                <a:solidFill>
                  <a:schemeClr val="tx1"/>
                </a:solidFill>
              </a:rPr>
              <a:t>Cummings </a:t>
            </a:r>
            <a:r>
              <a:rPr lang="en-US" sz="1600" dirty="0">
                <a:solidFill>
                  <a:schemeClr val="tx1"/>
                </a:solidFill>
              </a:rPr>
              <a:t>T. G., Worley O. G. Organization Development and Change. </a:t>
            </a:r>
            <a:r>
              <a:rPr lang="uk-UA" sz="1600" dirty="0">
                <a:solidFill>
                  <a:schemeClr val="tx1"/>
                </a:solidFill>
              </a:rPr>
              <a:t>5-th </a:t>
            </a:r>
            <a:r>
              <a:rPr lang="uk-UA" sz="1600" dirty="0" err="1">
                <a:solidFill>
                  <a:schemeClr val="tx1"/>
                </a:solidFill>
              </a:rPr>
              <a:t>ed</a:t>
            </a:r>
            <a:r>
              <a:rPr lang="uk-UA" sz="1600" dirty="0">
                <a:solidFill>
                  <a:schemeClr val="tx1"/>
                </a:solidFill>
              </a:rPr>
              <a:t>. N. Y.: </a:t>
            </a:r>
            <a:r>
              <a:rPr lang="uk-UA" sz="1600" dirty="0" err="1">
                <a:solidFill>
                  <a:schemeClr val="tx1"/>
                </a:solidFill>
              </a:rPr>
              <a:t>WestPublishingCompany</a:t>
            </a:r>
            <a:r>
              <a:rPr lang="uk-UA" sz="1600" dirty="0">
                <a:solidFill>
                  <a:schemeClr val="tx1"/>
                </a:solidFill>
              </a:rPr>
              <a:t>, 1992. </a:t>
            </a:r>
            <a:endParaRPr lang="ru-RU" sz="1600" dirty="0">
              <a:solidFill>
                <a:schemeClr val="tx1"/>
              </a:solidFill>
            </a:endParaRPr>
          </a:p>
          <a:p>
            <a:pPr marL="457200" indent="-457200" algn="just">
              <a:buFont typeface="+mj-lt"/>
              <a:buAutoNum type="arabicPeriod"/>
            </a:pPr>
            <a:endParaRPr lang="ru-RU" sz="1600" dirty="0">
              <a:solidFill>
                <a:schemeClr val="tx1"/>
              </a:solidFill>
            </a:endParaRPr>
          </a:p>
        </p:txBody>
      </p:sp>
    </p:spTree>
    <p:extLst>
      <p:ext uri="{BB962C8B-B14F-4D97-AF65-F5344CB8AC3E}">
        <p14:creationId xmlns:p14="http://schemas.microsoft.com/office/powerpoint/2010/main" val="424073675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78523" y="2317691"/>
            <a:ext cx="10318418" cy="2197331"/>
          </a:xfrm>
        </p:spPr>
        <p:txBody>
          <a:bodyPr/>
          <a:lstStyle/>
          <a:p>
            <a:r>
              <a:rPr lang="uk-UA" sz="6000" b="1" dirty="0"/>
              <a:t>Управління змінами</a:t>
            </a:r>
            <a:endParaRPr lang="ru-RU" sz="6000" dirty="0"/>
          </a:p>
        </p:txBody>
      </p:sp>
      <p:sp>
        <p:nvSpPr>
          <p:cNvPr id="4" name="Подзаголовок 2"/>
          <p:cNvSpPr txBox="1">
            <a:spLocks/>
          </p:cNvSpPr>
          <p:nvPr/>
        </p:nvSpPr>
        <p:spPr>
          <a:xfrm>
            <a:off x="2421108" y="1450307"/>
            <a:ext cx="8045373" cy="867384"/>
          </a:xfrm>
          <a:prstGeom prst="rect">
            <a:avLst/>
          </a:prstGeom>
        </p:spPr>
        <p:txBody>
          <a:bodyPr vert="horz" lIns="91440" tIns="45720" rIns="91440" bIns="45720" rtlCol="0" anchor="t">
            <a:noAutofit/>
          </a:bodyPr>
          <a:lstStyle>
            <a:lvl1pPr marL="0" indent="0" algn="ctr" defTabSz="914400" rtl="0" eaLnBrk="1" latinLnBrk="0" hangingPunct="1">
              <a:lnSpc>
                <a:spcPct val="100000"/>
              </a:lnSpc>
              <a:spcBef>
                <a:spcPts val="700"/>
              </a:spcBef>
              <a:buClr>
                <a:schemeClr val="tx2"/>
              </a:buClr>
              <a:buFont typeface="Arial" panose="020B0604020202020204" pitchFamily="34" charset="0"/>
              <a:buNone/>
              <a:defRPr sz="2000" b="1" i="0" kern="1200" cap="all" spc="400" baseline="0">
                <a:solidFill>
                  <a:schemeClr val="tx2"/>
                </a:solidFill>
                <a:latin typeface="+mn-lt"/>
                <a:ea typeface="+mn-ea"/>
                <a:cs typeface="+mn-cs"/>
              </a:defRPr>
            </a:lvl1pPr>
            <a:lvl2pPr marL="457200" indent="0" algn="ctr" defTabSz="914400" rtl="0" eaLnBrk="1" latinLnBrk="0" hangingPunct="1">
              <a:lnSpc>
                <a:spcPct val="110000"/>
              </a:lnSpc>
              <a:spcBef>
                <a:spcPts val="700"/>
              </a:spcBef>
              <a:buClr>
                <a:schemeClr val="tx2"/>
              </a:buClr>
              <a:buFont typeface="Gill Sans MT" panose="020B0502020104020203" pitchFamily="34" charset="0"/>
              <a:buNone/>
              <a:defRPr sz="2000" kern="1200">
                <a:solidFill>
                  <a:schemeClr val="tx1">
                    <a:lumMod val="65000"/>
                    <a:lumOff val="35000"/>
                  </a:schemeClr>
                </a:solidFill>
                <a:latin typeface="+mn-lt"/>
                <a:ea typeface="+mn-ea"/>
                <a:cs typeface="+mn-cs"/>
              </a:defRPr>
            </a:lvl2pPr>
            <a:lvl3pPr marL="914400" indent="0" algn="ctr" defTabSz="914400" rtl="0" eaLnBrk="1" latinLnBrk="0" hangingPunct="1">
              <a:lnSpc>
                <a:spcPct val="110000"/>
              </a:lnSpc>
              <a:spcBef>
                <a:spcPts val="700"/>
              </a:spcBef>
              <a:buClr>
                <a:schemeClr val="tx2"/>
              </a:buClr>
              <a:buFont typeface="Arial" panose="020B0604020202020204" pitchFamily="34" charset="0"/>
              <a:buNone/>
              <a:defRPr sz="1800" kern="1200">
                <a:solidFill>
                  <a:schemeClr val="tx1">
                    <a:lumMod val="65000"/>
                    <a:lumOff val="35000"/>
                  </a:schemeClr>
                </a:solidFill>
                <a:latin typeface="+mn-lt"/>
                <a:ea typeface="+mn-ea"/>
                <a:cs typeface="+mn-cs"/>
              </a:defRPr>
            </a:lvl3pPr>
            <a:lvl4pPr marL="1371600" indent="0" algn="ctr" defTabSz="914400" rtl="0" eaLnBrk="1" latinLnBrk="0" hangingPunct="1">
              <a:lnSpc>
                <a:spcPct val="110000"/>
              </a:lnSpc>
              <a:spcBef>
                <a:spcPts val="700"/>
              </a:spcBef>
              <a:buClr>
                <a:schemeClr val="tx2"/>
              </a:buClr>
              <a:buFont typeface="Gill Sans MT" panose="020B0502020104020203" pitchFamily="34" charset="0"/>
              <a:buNone/>
              <a:defRPr sz="1600" kern="1200">
                <a:solidFill>
                  <a:schemeClr val="tx1">
                    <a:lumMod val="65000"/>
                    <a:lumOff val="35000"/>
                  </a:schemeClr>
                </a:solidFill>
                <a:latin typeface="+mn-lt"/>
                <a:ea typeface="+mn-ea"/>
                <a:cs typeface="+mn-cs"/>
              </a:defRPr>
            </a:lvl4pPr>
            <a:lvl5pPr marL="1828800" indent="0" algn="ctr" defTabSz="914400" rtl="0" eaLnBrk="1" latinLnBrk="0" hangingPunct="1">
              <a:lnSpc>
                <a:spcPct val="110000"/>
              </a:lnSpc>
              <a:spcBef>
                <a:spcPts val="700"/>
              </a:spcBef>
              <a:buClr>
                <a:schemeClr val="tx2"/>
              </a:buClr>
              <a:buFont typeface="Arial" panose="020B0604020202020204" pitchFamily="34" charset="0"/>
              <a:buNone/>
              <a:defRPr sz="1600" kern="1200">
                <a:solidFill>
                  <a:schemeClr val="tx1">
                    <a:lumMod val="65000"/>
                    <a:lumOff val="35000"/>
                  </a:schemeClr>
                </a:solidFill>
                <a:latin typeface="+mn-lt"/>
                <a:ea typeface="+mn-ea"/>
                <a:cs typeface="+mn-cs"/>
              </a:defRPr>
            </a:lvl5pPr>
            <a:lvl6pPr marL="2286000" indent="0" algn="ctr" defTabSz="914400" rtl="0" eaLnBrk="1" latinLnBrk="0" hangingPunct="1">
              <a:lnSpc>
                <a:spcPct val="110000"/>
              </a:lnSpc>
              <a:spcBef>
                <a:spcPts val="700"/>
              </a:spcBef>
              <a:buClr>
                <a:schemeClr val="tx2"/>
              </a:buClr>
              <a:buFont typeface="Gill Sans MT" panose="020B0502020104020203" pitchFamily="34" charset="0"/>
              <a:buNone/>
              <a:defRPr sz="1600" kern="1200">
                <a:solidFill>
                  <a:schemeClr val="tx1">
                    <a:lumMod val="65000"/>
                    <a:lumOff val="35000"/>
                  </a:schemeClr>
                </a:solidFill>
                <a:latin typeface="+mn-lt"/>
                <a:ea typeface="+mn-ea"/>
                <a:cs typeface="+mn-cs"/>
              </a:defRPr>
            </a:lvl6pPr>
            <a:lvl7pPr marL="2743200" indent="0" algn="ctr" defTabSz="914400" rtl="0" eaLnBrk="1" latinLnBrk="0" hangingPunct="1">
              <a:lnSpc>
                <a:spcPct val="110000"/>
              </a:lnSpc>
              <a:spcBef>
                <a:spcPts val="700"/>
              </a:spcBef>
              <a:buClr>
                <a:schemeClr val="tx2"/>
              </a:buClr>
              <a:buFont typeface="Arial" panose="020B0604020202020204" pitchFamily="34" charset="0"/>
              <a:buNone/>
              <a:defRPr sz="1600" kern="1200">
                <a:solidFill>
                  <a:schemeClr val="tx1">
                    <a:lumMod val="65000"/>
                    <a:lumOff val="35000"/>
                  </a:schemeClr>
                </a:solidFill>
                <a:latin typeface="+mn-lt"/>
                <a:ea typeface="+mn-ea"/>
                <a:cs typeface="+mn-cs"/>
              </a:defRPr>
            </a:lvl7pPr>
            <a:lvl8pPr marL="3200400" indent="0" algn="ctr" defTabSz="914400" rtl="0" eaLnBrk="1" latinLnBrk="0" hangingPunct="1">
              <a:lnSpc>
                <a:spcPct val="110000"/>
              </a:lnSpc>
              <a:spcBef>
                <a:spcPts val="700"/>
              </a:spcBef>
              <a:buClr>
                <a:schemeClr val="tx2"/>
              </a:buClr>
              <a:buFont typeface="Gill Sans MT" panose="020B0502020104020203" pitchFamily="34" charset="0"/>
              <a:buNone/>
              <a:defRPr sz="1600" kern="1200" baseline="0">
                <a:solidFill>
                  <a:schemeClr val="tx1">
                    <a:lumMod val="65000"/>
                    <a:lumOff val="35000"/>
                  </a:schemeClr>
                </a:solidFill>
                <a:latin typeface="+mn-lt"/>
                <a:ea typeface="+mn-ea"/>
                <a:cs typeface="+mn-cs"/>
              </a:defRPr>
            </a:lvl8pPr>
            <a:lvl9pPr marL="3657600" indent="0" algn="ctr" defTabSz="914400" rtl="0" eaLnBrk="1" latinLnBrk="0" hangingPunct="1">
              <a:lnSpc>
                <a:spcPct val="110000"/>
              </a:lnSpc>
              <a:spcBef>
                <a:spcPts val="700"/>
              </a:spcBef>
              <a:buClr>
                <a:schemeClr val="tx2"/>
              </a:buClr>
              <a:buFont typeface="Arial" panose="020B0604020202020204" pitchFamily="34" charset="0"/>
              <a:buNone/>
              <a:defRPr sz="1600" kern="1200" baseline="0">
                <a:solidFill>
                  <a:schemeClr val="tx1">
                    <a:lumMod val="65000"/>
                    <a:lumOff val="35000"/>
                  </a:schemeClr>
                </a:solidFill>
                <a:latin typeface="+mn-lt"/>
                <a:ea typeface="+mn-ea"/>
                <a:cs typeface="+mn-cs"/>
              </a:defRPr>
            </a:lvl9pPr>
          </a:lstStyle>
          <a:p>
            <a:r>
              <a:rPr lang="uk-UA" sz="6000" dirty="0" smtClean="0"/>
              <a:t>Тема 4.</a:t>
            </a:r>
            <a:endParaRPr lang="ru-RU" sz="6000" b="0" dirty="0"/>
          </a:p>
        </p:txBody>
      </p:sp>
    </p:spTree>
    <p:extLst>
      <p:ext uri="{BB962C8B-B14F-4D97-AF65-F5344CB8AC3E}">
        <p14:creationId xmlns:p14="http://schemas.microsoft.com/office/powerpoint/2010/main" val="210359200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31400" y="2933989"/>
            <a:ext cx="5837611" cy="852051"/>
          </a:xfrm>
        </p:spPr>
        <p:txBody>
          <a:bodyPr/>
          <a:lstStyle/>
          <a:p>
            <a:r>
              <a:rPr lang="uk-UA" dirty="0" smtClean="0"/>
              <a:t>Ключові питання:</a:t>
            </a:r>
            <a:endParaRPr lang="ru-RU" dirty="0"/>
          </a:p>
        </p:txBody>
      </p:sp>
      <p:sp>
        <p:nvSpPr>
          <p:cNvPr id="3" name="Объект 2"/>
          <p:cNvSpPr>
            <a:spLocks noGrp="1"/>
          </p:cNvSpPr>
          <p:nvPr>
            <p:ph idx="1"/>
          </p:nvPr>
        </p:nvSpPr>
        <p:spPr>
          <a:xfrm>
            <a:off x="2454252" y="4230613"/>
            <a:ext cx="8583583" cy="1242507"/>
          </a:xfrm>
        </p:spPr>
        <p:txBody>
          <a:bodyPr>
            <a:normAutofit/>
          </a:bodyPr>
          <a:lstStyle/>
          <a:p>
            <a:r>
              <a:rPr lang="uk-UA" dirty="0" smtClean="0">
                <a:solidFill>
                  <a:schemeClr val="tx1"/>
                </a:solidFill>
              </a:rPr>
              <a:t>ЩО змінювати, щоб забезпечити організаційний розвиток підприємства?</a:t>
            </a:r>
          </a:p>
          <a:p>
            <a:r>
              <a:rPr lang="uk-UA" dirty="0" smtClean="0">
                <a:solidFill>
                  <a:schemeClr val="tx1"/>
                </a:solidFill>
              </a:rPr>
              <a:t>ЯК змінювати, щоб забезпечити ефективний організаційний розвиток?</a:t>
            </a:r>
            <a:endParaRPr lang="ru-RU" dirty="0">
              <a:solidFill>
                <a:schemeClr val="tx1"/>
              </a:solidFill>
            </a:endParaRPr>
          </a:p>
        </p:txBody>
      </p:sp>
      <p:sp>
        <p:nvSpPr>
          <p:cNvPr id="4" name="TextBox 3"/>
          <p:cNvSpPr txBox="1"/>
          <p:nvPr/>
        </p:nvSpPr>
        <p:spPr>
          <a:xfrm>
            <a:off x="1602890" y="1350609"/>
            <a:ext cx="3657600" cy="830997"/>
          </a:xfrm>
          <a:prstGeom prst="rect">
            <a:avLst/>
          </a:prstGeom>
          <a:solidFill>
            <a:schemeClr val="accent1"/>
          </a:solidFill>
        </p:spPr>
        <p:txBody>
          <a:bodyPr wrap="square" rtlCol="0">
            <a:spAutoFit/>
          </a:bodyPr>
          <a:lstStyle/>
          <a:p>
            <a:pPr algn="ctr"/>
            <a:r>
              <a:rPr lang="uk-UA" sz="4800" b="1" cap="all" dirty="0" smtClean="0">
                <a:latin typeface="+mj-lt"/>
              </a:rPr>
              <a:t>Теперішнє</a:t>
            </a:r>
            <a:endParaRPr lang="ru-RU" sz="4800" b="1" cap="all" dirty="0">
              <a:latin typeface="+mj-lt"/>
            </a:endParaRPr>
          </a:p>
        </p:txBody>
      </p:sp>
      <p:sp>
        <p:nvSpPr>
          <p:cNvPr id="5" name="TextBox 4"/>
          <p:cNvSpPr txBox="1"/>
          <p:nvPr/>
        </p:nvSpPr>
        <p:spPr>
          <a:xfrm>
            <a:off x="7380235" y="1350609"/>
            <a:ext cx="3657600" cy="830997"/>
          </a:xfrm>
          <a:prstGeom prst="rect">
            <a:avLst/>
          </a:prstGeom>
          <a:solidFill>
            <a:schemeClr val="accent1"/>
          </a:solidFill>
        </p:spPr>
        <p:txBody>
          <a:bodyPr wrap="square" rtlCol="0">
            <a:spAutoFit/>
          </a:bodyPr>
          <a:lstStyle/>
          <a:p>
            <a:pPr algn="ctr"/>
            <a:r>
              <a:rPr lang="uk-UA" sz="4800" b="1" cap="all" dirty="0" smtClean="0">
                <a:latin typeface="+mj-lt"/>
              </a:rPr>
              <a:t>майбутнє</a:t>
            </a:r>
            <a:endParaRPr lang="ru-RU" sz="4800" b="1" cap="all" dirty="0">
              <a:latin typeface="+mj-lt"/>
            </a:endParaRPr>
          </a:p>
        </p:txBody>
      </p:sp>
      <p:sp>
        <p:nvSpPr>
          <p:cNvPr id="6" name="Выгнутая вверх стрелка 5"/>
          <p:cNvSpPr/>
          <p:nvPr/>
        </p:nvSpPr>
        <p:spPr>
          <a:xfrm>
            <a:off x="3188054" y="429491"/>
            <a:ext cx="6454709" cy="817418"/>
          </a:xfrm>
          <a:prstGeom prst="curvedDownArrow">
            <a:avLst>
              <a:gd name="adj1" fmla="val 58368"/>
              <a:gd name="adj2" fmla="val 111224"/>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extLst>
      <p:ext uri="{BB962C8B-B14F-4D97-AF65-F5344CB8AC3E}">
        <p14:creationId xmlns:p14="http://schemas.microsoft.com/office/powerpoint/2010/main" val="3881078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704137"/>
          </a:xfrm>
        </p:spPr>
        <p:txBody>
          <a:bodyPr>
            <a:normAutofit/>
          </a:bodyPr>
          <a:lstStyle/>
          <a:p>
            <a:r>
              <a:rPr lang="uk-UA" sz="3600" b="1" dirty="0"/>
              <a:t>1</a:t>
            </a:r>
            <a:r>
              <a:rPr lang="uk-UA" sz="3600" b="1" dirty="0" smtClean="0"/>
              <a:t>. </a:t>
            </a:r>
            <a:r>
              <a:rPr lang="uk-UA" sz="3600" b="1" dirty="0"/>
              <a:t>Зміни, як економічна </a:t>
            </a:r>
            <a:r>
              <a:rPr lang="uk-UA" sz="3600" b="1" dirty="0" smtClean="0"/>
              <a:t>категорія</a:t>
            </a:r>
            <a:endParaRPr lang="ru-RU" dirty="0"/>
          </a:p>
        </p:txBody>
      </p:sp>
      <p:sp>
        <p:nvSpPr>
          <p:cNvPr id="4" name="Объект 2"/>
          <p:cNvSpPr txBox="1">
            <a:spLocks/>
          </p:cNvSpPr>
          <p:nvPr/>
        </p:nvSpPr>
        <p:spPr>
          <a:xfrm>
            <a:off x="1251678" y="1215312"/>
            <a:ext cx="10178322" cy="5533218"/>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marL="0" indent="0">
              <a:buNone/>
            </a:pPr>
            <a:r>
              <a:rPr lang="uk-UA" i="1" dirty="0" smtClean="0">
                <a:solidFill>
                  <a:schemeClr val="tx1"/>
                </a:solidFill>
              </a:rPr>
              <a:t>Зміна</a:t>
            </a:r>
            <a:r>
              <a:rPr lang="uk-UA" dirty="0" smtClean="0">
                <a:solidFill>
                  <a:schemeClr val="tx1"/>
                </a:solidFill>
              </a:rPr>
              <a:t> – перехід до іншого стану у сферах внутрішнього та зовнішнього середовища організації.</a:t>
            </a:r>
            <a:endParaRPr lang="ru-RU" dirty="0" smtClean="0">
              <a:solidFill>
                <a:schemeClr val="tx1"/>
              </a:solidFill>
            </a:endParaRPr>
          </a:p>
          <a:p>
            <a:pPr marL="0" indent="0">
              <a:buNone/>
            </a:pPr>
            <a:endParaRPr lang="uk-UA" dirty="0" smtClean="0">
              <a:solidFill>
                <a:schemeClr val="tx1"/>
              </a:solidFill>
            </a:endParaRPr>
          </a:p>
          <a:p>
            <a:pPr marL="0" indent="0">
              <a:buNone/>
            </a:pPr>
            <a:r>
              <a:rPr lang="uk-UA" dirty="0" smtClean="0">
                <a:solidFill>
                  <a:schemeClr val="tx1"/>
                </a:solidFill>
              </a:rPr>
              <a:t>В сучасному бізнес-середовищі зміни розглядаються з точки зору:</a:t>
            </a:r>
            <a:endParaRPr lang="ru-RU" dirty="0" smtClean="0">
              <a:solidFill>
                <a:schemeClr val="tx1"/>
              </a:solidFill>
            </a:endParaRPr>
          </a:p>
          <a:p>
            <a:r>
              <a:rPr lang="uk-UA" dirty="0" smtClean="0">
                <a:solidFill>
                  <a:schemeClr val="tx1"/>
                </a:solidFill>
              </a:rPr>
              <a:t>    </a:t>
            </a:r>
            <a:r>
              <a:rPr lang="uk-UA" u="sng" dirty="0" smtClean="0">
                <a:solidFill>
                  <a:schemeClr val="tx1"/>
                </a:solidFill>
              </a:rPr>
              <a:t> 1 аспект:</a:t>
            </a:r>
            <a:r>
              <a:rPr lang="uk-UA" dirty="0" smtClean="0">
                <a:solidFill>
                  <a:schemeClr val="tx1"/>
                </a:solidFill>
              </a:rPr>
              <a:t> зовнішніх змін (зміна технології, споживачів, конкурентів, ринків, тощо);</a:t>
            </a:r>
            <a:endParaRPr lang="ru-RU" dirty="0" smtClean="0">
              <a:solidFill>
                <a:schemeClr val="tx1"/>
              </a:solidFill>
            </a:endParaRPr>
          </a:p>
          <a:p>
            <a:r>
              <a:rPr lang="uk-UA" dirty="0" smtClean="0">
                <a:solidFill>
                  <a:schemeClr val="tx1"/>
                </a:solidFill>
              </a:rPr>
              <a:t>     </a:t>
            </a:r>
            <a:r>
              <a:rPr lang="uk-UA" u="sng" dirty="0" smtClean="0">
                <a:solidFill>
                  <a:schemeClr val="tx1"/>
                </a:solidFill>
              </a:rPr>
              <a:t>2 аспект:</a:t>
            </a:r>
            <a:r>
              <a:rPr lang="uk-UA" dirty="0" smtClean="0">
                <a:solidFill>
                  <a:schemeClr val="tx1"/>
                </a:solidFill>
              </a:rPr>
              <a:t> внутрішніх змін, які виникають внаслідок адаптації організації до змін зовнішнього середовища;</a:t>
            </a:r>
            <a:endParaRPr lang="ru-RU" dirty="0" smtClean="0">
              <a:solidFill>
                <a:schemeClr val="tx1"/>
              </a:solidFill>
            </a:endParaRPr>
          </a:p>
          <a:p>
            <a:r>
              <a:rPr lang="uk-UA" dirty="0" smtClean="0">
                <a:solidFill>
                  <a:schemeClr val="tx1"/>
                </a:solidFill>
              </a:rPr>
              <a:t>     </a:t>
            </a:r>
            <a:r>
              <a:rPr lang="uk-UA" u="sng" dirty="0" smtClean="0">
                <a:solidFill>
                  <a:schemeClr val="tx1"/>
                </a:solidFill>
              </a:rPr>
              <a:t>3 аспект</a:t>
            </a:r>
            <a:r>
              <a:rPr lang="uk-UA" dirty="0" smtClean="0">
                <a:solidFill>
                  <a:schemeClr val="tx1"/>
                </a:solidFill>
              </a:rPr>
              <a:t>: адміністративних програм змін, які </a:t>
            </a:r>
            <a:r>
              <a:rPr lang="uk-UA" dirty="0" err="1" smtClean="0">
                <a:solidFill>
                  <a:schemeClr val="tx1"/>
                </a:solidFill>
              </a:rPr>
              <a:t>ініціюються</a:t>
            </a:r>
            <a:r>
              <a:rPr lang="uk-UA" dirty="0" smtClean="0">
                <a:solidFill>
                  <a:schemeClr val="tx1"/>
                </a:solidFill>
              </a:rPr>
              <a:t> керівником організації для забезпечення її розвитку.</a:t>
            </a:r>
            <a:endParaRPr lang="ru-RU" dirty="0" smtClean="0">
              <a:solidFill>
                <a:schemeClr val="tx1"/>
              </a:solidFill>
            </a:endParaRPr>
          </a:p>
          <a:p>
            <a:pPr marL="0" indent="0">
              <a:buNone/>
            </a:pPr>
            <a:endParaRPr lang="uk-UA" dirty="0">
              <a:solidFill>
                <a:schemeClr val="tx1"/>
              </a:solidFill>
            </a:endParaRPr>
          </a:p>
          <a:p>
            <a:pPr marL="0" indent="0">
              <a:buNone/>
            </a:pPr>
            <a:r>
              <a:rPr lang="uk-UA" dirty="0" smtClean="0">
                <a:solidFill>
                  <a:schemeClr val="tx1"/>
                </a:solidFill>
              </a:rPr>
              <a:t>Необхідність функціонування змін випливає із невідповідності функціонування організаційної групи або індивідів новим вимогам розвитку.</a:t>
            </a:r>
            <a:endParaRPr lang="ru-RU" dirty="0">
              <a:solidFill>
                <a:schemeClr val="tx1"/>
              </a:solidFill>
            </a:endParaRPr>
          </a:p>
        </p:txBody>
      </p:sp>
    </p:spTree>
    <p:extLst>
      <p:ext uri="{BB962C8B-B14F-4D97-AF65-F5344CB8AC3E}">
        <p14:creationId xmlns:p14="http://schemas.microsoft.com/office/powerpoint/2010/main" val="216822018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0950" y="421021"/>
            <a:ext cx="10178322" cy="609289"/>
          </a:xfrm>
        </p:spPr>
        <p:txBody>
          <a:bodyPr>
            <a:normAutofit/>
          </a:bodyPr>
          <a:lstStyle/>
          <a:p>
            <a:r>
              <a:rPr lang="ru-RU" sz="3600" b="1" dirty="0" err="1"/>
              <a:t>Напрями</a:t>
            </a:r>
            <a:r>
              <a:rPr lang="ru-RU" sz="3600" b="1" dirty="0"/>
              <a:t> </a:t>
            </a:r>
            <a:r>
              <a:rPr lang="ru-RU" sz="3600" b="1" dirty="0" err="1"/>
              <a:t>використання</a:t>
            </a:r>
            <a:r>
              <a:rPr lang="ru-RU" sz="3600" b="1" dirty="0"/>
              <a:t> </a:t>
            </a:r>
            <a:r>
              <a:rPr lang="ru-RU" sz="3600" b="1" dirty="0" err="1"/>
              <a:t>терміну</a:t>
            </a:r>
            <a:r>
              <a:rPr lang="ru-RU" sz="3600" b="1" dirty="0"/>
              <a:t> «</a:t>
            </a:r>
            <a:r>
              <a:rPr lang="ru-RU" sz="3600" b="1" dirty="0" err="1"/>
              <a:t>зміни</a:t>
            </a:r>
            <a:r>
              <a:rPr lang="ru-RU" sz="3600" b="1" dirty="0"/>
              <a:t>»</a:t>
            </a:r>
            <a:endParaRPr lang="ru-RU" sz="3600" dirty="0"/>
          </a:p>
        </p:txBody>
      </p:sp>
      <p:graphicFrame>
        <p:nvGraphicFramePr>
          <p:cNvPr id="5" name="Объект 4"/>
          <p:cNvGraphicFramePr>
            <a:graphicFrameLocks noGrp="1"/>
          </p:cNvGraphicFramePr>
          <p:nvPr>
            <p:ph idx="1"/>
            <p:extLst/>
          </p:nvPr>
        </p:nvGraphicFramePr>
        <p:xfrm>
          <a:off x="1250222" y="1564783"/>
          <a:ext cx="10179050" cy="42951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8382780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279354"/>
            <a:ext cx="10178322" cy="1060049"/>
          </a:xfrm>
        </p:spPr>
        <p:txBody>
          <a:bodyPr>
            <a:normAutofit fontScale="90000"/>
          </a:bodyPr>
          <a:lstStyle/>
          <a:p>
            <a:r>
              <a:rPr lang="ru-RU" sz="3600" b="1" dirty="0" err="1"/>
              <a:t>Особливості</a:t>
            </a:r>
            <a:r>
              <a:rPr lang="ru-RU" sz="3600" b="1" dirty="0"/>
              <a:t> </a:t>
            </a:r>
            <a:r>
              <a:rPr lang="ru-RU" sz="3600" b="1" dirty="0" err="1"/>
              <a:t>змін</a:t>
            </a:r>
            <a:r>
              <a:rPr lang="ru-RU" sz="3600" b="1" dirty="0"/>
              <a:t> у </a:t>
            </a:r>
            <a:r>
              <a:rPr lang="ru-RU" sz="3600" b="1" dirty="0" err="1"/>
              <a:t>сучасному</a:t>
            </a:r>
            <a:r>
              <a:rPr lang="ru-RU" sz="3600" b="1" dirty="0"/>
              <a:t> </a:t>
            </a:r>
            <a:r>
              <a:rPr lang="ru-RU" sz="3600" b="1" dirty="0" err="1"/>
              <a:t>бізнес-середовищі</a:t>
            </a:r>
            <a:endParaRPr lang="ru-RU" sz="3600" dirty="0"/>
          </a:p>
        </p:txBody>
      </p:sp>
      <p:graphicFrame>
        <p:nvGraphicFramePr>
          <p:cNvPr id="7" name="Объект 6"/>
          <p:cNvGraphicFramePr>
            <a:graphicFrameLocks noGrp="1"/>
          </p:cNvGraphicFramePr>
          <p:nvPr>
            <p:ph idx="1"/>
            <p:extLst/>
          </p:nvPr>
        </p:nvGraphicFramePr>
        <p:xfrm>
          <a:off x="1250950" y="1564783"/>
          <a:ext cx="10179050" cy="49132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0" name="Группа 9"/>
          <p:cNvGrpSpPr/>
          <p:nvPr/>
        </p:nvGrpSpPr>
        <p:grpSpPr>
          <a:xfrm>
            <a:off x="4915407" y="5906528"/>
            <a:ext cx="6514593" cy="470697"/>
            <a:chOff x="3664458" y="3896260"/>
            <a:chExt cx="6514593" cy="470697"/>
          </a:xfrm>
        </p:grpSpPr>
        <p:sp>
          <p:nvSpPr>
            <p:cNvPr id="11" name="Прямоугольник с двумя скругленными соседними углами 10"/>
            <p:cNvSpPr/>
            <p:nvPr/>
          </p:nvSpPr>
          <p:spPr>
            <a:xfrm rot="5400000">
              <a:off x="6686405" y="874313"/>
              <a:ext cx="470697" cy="6514592"/>
            </a:xfrm>
            <a:prstGeom prst="round2Same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2" name="TextBox 11"/>
            <p:cNvSpPr txBox="1"/>
            <p:nvPr/>
          </p:nvSpPr>
          <p:spPr>
            <a:xfrm>
              <a:off x="3687437" y="3913163"/>
              <a:ext cx="6491614" cy="42474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7630" tIns="43815" rIns="87630" bIns="43815" numCol="1" spcCol="1270" anchor="ctr" anchorCtr="0">
              <a:noAutofit/>
            </a:bodyPr>
            <a:lstStyle/>
            <a:p>
              <a:pPr marL="228600" lvl="1" indent="-228600" defTabSz="1022350">
                <a:lnSpc>
                  <a:spcPct val="90000"/>
                </a:lnSpc>
                <a:spcBef>
                  <a:spcPct val="0"/>
                </a:spcBef>
                <a:spcAft>
                  <a:spcPct val="15000"/>
                </a:spcAft>
                <a:buChar char="••"/>
              </a:pPr>
              <a:r>
                <a:rPr lang="ru-RU" sz="2700" dirty="0" err="1"/>
                <a:t>Втрачають</a:t>
              </a:r>
              <a:r>
                <a:rPr lang="ru-RU" sz="2700" dirty="0"/>
                <a:t> </a:t>
              </a:r>
              <a:r>
                <a:rPr lang="ru-RU" sz="2700" dirty="0" err="1"/>
                <a:t>циклічність</a:t>
              </a:r>
              <a:endParaRPr lang="ru-RU" sz="2700" kern="1200" dirty="0"/>
            </a:p>
          </p:txBody>
        </p:sp>
      </p:grpSp>
      <p:grpSp>
        <p:nvGrpSpPr>
          <p:cNvPr id="13" name="Группа 12"/>
          <p:cNvGrpSpPr/>
          <p:nvPr/>
        </p:nvGrpSpPr>
        <p:grpSpPr>
          <a:xfrm>
            <a:off x="4915408" y="3763100"/>
            <a:ext cx="6514592" cy="577787"/>
            <a:chOff x="3664458" y="1294156"/>
            <a:chExt cx="6514592" cy="577787"/>
          </a:xfrm>
        </p:grpSpPr>
        <p:sp>
          <p:nvSpPr>
            <p:cNvPr id="14" name="Прямоугольник с двумя скругленными соседними углами 13"/>
            <p:cNvSpPr/>
            <p:nvPr/>
          </p:nvSpPr>
          <p:spPr>
            <a:xfrm rot="5400000">
              <a:off x="6686405" y="-1704812"/>
              <a:ext cx="470697" cy="6514592"/>
            </a:xfrm>
            <a:prstGeom prst="round2Same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5" name="TextBox 14"/>
            <p:cNvSpPr txBox="1"/>
            <p:nvPr/>
          </p:nvSpPr>
          <p:spPr>
            <a:xfrm>
              <a:off x="3664458" y="1294156"/>
              <a:ext cx="6491614" cy="57778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7630" tIns="43815" rIns="87630" bIns="43815" numCol="1" spcCol="1270" anchor="ctr" anchorCtr="0">
              <a:noAutofit/>
            </a:bodyPr>
            <a:lstStyle/>
            <a:p>
              <a:pPr marL="228600" lvl="1" indent="-228600" defTabSz="1022350">
                <a:lnSpc>
                  <a:spcPct val="90000"/>
                </a:lnSpc>
                <a:spcBef>
                  <a:spcPct val="0"/>
                </a:spcBef>
                <a:spcAft>
                  <a:spcPct val="15000"/>
                </a:spcAft>
                <a:buChar char="••"/>
              </a:pPr>
              <a:r>
                <a:rPr lang="ru-RU" sz="2700" dirty="0"/>
                <a:t>Система </a:t>
              </a:r>
              <a:r>
                <a:rPr lang="ru-RU" sz="2700" dirty="0" err="1"/>
                <a:t>патентів</a:t>
              </a:r>
              <a:r>
                <a:rPr lang="ru-RU" sz="2700" dirty="0"/>
                <a:t> не </a:t>
              </a:r>
              <a:r>
                <a:rPr lang="ru-RU" sz="2700" dirty="0" err="1"/>
                <a:t>рятує</a:t>
              </a:r>
              <a:endParaRPr lang="ru-RU" sz="2700" kern="1200" dirty="0"/>
            </a:p>
          </p:txBody>
        </p:sp>
      </p:grpSp>
      <p:grpSp>
        <p:nvGrpSpPr>
          <p:cNvPr id="16" name="Группа 15"/>
          <p:cNvGrpSpPr/>
          <p:nvPr/>
        </p:nvGrpSpPr>
        <p:grpSpPr>
          <a:xfrm>
            <a:off x="4915408" y="4482157"/>
            <a:ext cx="6514592" cy="470697"/>
            <a:chOff x="3664458" y="1317135"/>
            <a:chExt cx="6514592" cy="470697"/>
          </a:xfrm>
        </p:grpSpPr>
        <p:sp>
          <p:nvSpPr>
            <p:cNvPr id="17" name="Прямоугольник с двумя скругленными соседними углами 16"/>
            <p:cNvSpPr/>
            <p:nvPr/>
          </p:nvSpPr>
          <p:spPr>
            <a:xfrm rot="5400000">
              <a:off x="6686405" y="-1704812"/>
              <a:ext cx="470697" cy="6514592"/>
            </a:xfrm>
            <a:prstGeom prst="round2Same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8" name="TextBox 17"/>
            <p:cNvSpPr txBox="1"/>
            <p:nvPr/>
          </p:nvSpPr>
          <p:spPr>
            <a:xfrm>
              <a:off x="3664458" y="1340113"/>
              <a:ext cx="6491614" cy="42474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7630" tIns="43815" rIns="87630" bIns="43815" numCol="1" spcCol="1270" anchor="ctr" anchorCtr="0">
              <a:noAutofit/>
            </a:bodyPr>
            <a:lstStyle/>
            <a:p>
              <a:pPr marL="228600" lvl="1" indent="-228600" defTabSz="1022350">
                <a:lnSpc>
                  <a:spcPct val="90000"/>
                </a:lnSpc>
                <a:spcBef>
                  <a:spcPct val="0"/>
                </a:spcBef>
                <a:spcAft>
                  <a:spcPct val="15000"/>
                </a:spcAft>
                <a:buChar char="••"/>
              </a:pPr>
              <a:r>
                <a:rPr lang="ru-RU" sz="2700" dirty="0" err="1"/>
                <a:t>Невпинно</a:t>
              </a:r>
              <a:r>
                <a:rPr lang="ru-RU" sz="2700" dirty="0"/>
                <a:t> </a:t>
              </a:r>
              <a:r>
                <a:rPr lang="ru-RU" sz="2700" dirty="0" err="1"/>
                <a:t>зростає</a:t>
              </a:r>
              <a:endParaRPr lang="ru-RU" sz="2700" kern="1200" dirty="0"/>
            </a:p>
          </p:txBody>
        </p:sp>
      </p:grpSp>
      <p:grpSp>
        <p:nvGrpSpPr>
          <p:cNvPr id="19" name="Группа 18"/>
          <p:cNvGrpSpPr/>
          <p:nvPr/>
        </p:nvGrpSpPr>
        <p:grpSpPr>
          <a:xfrm>
            <a:off x="4903919" y="5202794"/>
            <a:ext cx="6514592" cy="470697"/>
            <a:chOff x="3664458" y="1317135"/>
            <a:chExt cx="6514592" cy="470697"/>
          </a:xfrm>
        </p:grpSpPr>
        <p:sp>
          <p:nvSpPr>
            <p:cNvPr id="20" name="Прямоугольник с двумя скругленными соседними углами 19"/>
            <p:cNvSpPr/>
            <p:nvPr/>
          </p:nvSpPr>
          <p:spPr>
            <a:xfrm rot="5400000">
              <a:off x="6686405" y="-1704812"/>
              <a:ext cx="470697" cy="6514592"/>
            </a:xfrm>
            <a:prstGeom prst="round2Same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1" name="TextBox 20"/>
            <p:cNvSpPr txBox="1"/>
            <p:nvPr/>
          </p:nvSpPr>
          <p:spPr>
            <a:xfrm>
              <a:off x="3664458" y="1340113"/>
              <a:ext cx="6491614" cy="42474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7630" tIns="43815" rIns="87630" bIns="43815" numCol="1" spcCol="1270" anchor="ctr" anchorCtr="0">
              <a:noAutofit/>
            </a:bodyPr>
            <a:lstStyle/>
            <a:p>
              <a:pPr marL="228600" lvl="1" indent="-228600" defTabSz="1022350">
                <a:lnSpc>
                  <a:spcPct val="90000"/>
                </a:lnSpc>
                <a:spcBef>
                  <a:spcPct val="0"/>
                </a:spcBef>
                <a:spcAft>
                  <a:spcPct val="15000"/>
                </a:spcAft>
                <a:buChar char="••"/>
              </a:pPr>
              <a:r>
                <a:rPr lang="ru-RU" sz="2700" dirty="0" err="1"/>
                <a:t>Оновлюються</a:t>
              </a:r>
              <a:r>
                <a:rPr lang="ru-RU" sz="2700" dirty="0"/>
                <a:t> все </a:t>
              </a:r>
              <a:r>
                <a:rPr lang="ru-RU" sz="2700" dirty="0" err="1"/>
                <a:t>швидше</a:t>
              </a:r>
              <a:endParaRPr lang="ru-RU" sz="2700" kern="1200" dirty="0"/>
            </a:p>
          </p:txBody>
        </p:sp>
      </p:grpSp>
    </p:spTree>
    <p:extLst>
      <p:ext uri="{BB962C8B-B14F-4D97-AF65-F5344CB8AC3E}">
        <p14:creationId xmlns:p14="http://schemas.microsoft.com/office/powerpoint/2010/main" val="259368863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5226395" cy="480500"/>
          </a:xfrm>
        </p:spPr>
        <p:txBody>
          <a:bodyPr>
            <a:normAutofit/>
          </a:bodyPr>
          <a:lstStyle/>
          <a:p>
            <a:r>
              <a:rPr lang="uk-UA" sz="2800" dirty="0" smtClean="0"/>
              <a:t>Причини змін в організації</a:t>
            </a:r>
            <a:endParaRPr lang="ru-RU" sz="2800" dirty="0"/>
          </a:p>
        </p:txBody>
      </p:sp>
      <p:graphicFrame>
        <p:nvGraphicFramePr>
          <p:cNvPr id="4" name="Объект 3"/>
          <p:cNvGraphicFramePr>
            <a:graphicFrameLocks noGrp="1"/>
          </p:cNvGraphicFramePr>
          <p:nvPr>
            <p:ph idx="1"/>
            <p:extLst/>
          </p:nvPr>
        </p:nvGraphicFramePr>
        <p:xfrm>
          <a:off x="1421366" y="1191936"/>
          <a:ext cx="10008634" cy="5273261"/>
        </p:xfrm>
        <a:graphic>
          <a:graphicData uri="http://schemas.openxmlformats.org/drawingml/2006/table">
            <a:tbl>
              <a:tblPr firstRow="1" firstCol="1" bandRow="1">
                <a:tableStyleId>{5C22544A-7EE6-4342-B048-85BDC9FD1C3A}</a:tableStyleId>
              </a:tblPr>
              <a:tblGrid>
                <a:gridCol w="5003794">
                  <a:extLst>
                    <a:ext uri="{9D8B030D-6E8A-4147-A177-3AD203B41FA5}">
                      <a16:colId xmlns:a16="http://schemas.microsoft.com/office/drawing/2014/main" val="3286279743"/>
                    </a:ext>
                  </a:extLst>
                </a:gridCol>
                <a:gridCol w="5004840">
                  <a:extLst>
                    <a:ext uri="{9D8B030D-6E8A-4147-A177-3AD203B41FA5}">
                      <a16:colId xmlns:a16="http://schemas.microsoft.com/office/drawing/2014/main" val="859176707"/>
                    </a:ext>
                  </a:extLst>
                </a:gridCol>
              </a:tblGrid>
              <a:tr h="585918">
                <a:tc gridSpan="2">
                  <a:txBody>
                    <a:bodyPr/>
                    <a:lstStyle/>
                    <a:p>
                      <a:pPr algn="ctr">
                        <a:lnSpc>
                          <a:spcPct val="115000"/>
                        </a:lnSpc>
                        <a:spcAft>
                          <a:spcPts val="0"/>
                        </a:spcAft>
                      </a:pPr>
                      <a:r>
                        <a:rPr lang="uk-UA" sz="2000" dirty="0" smtClean="0">
                          <a:effectLst/>
                        </a:rPr>
                        <a:t>Причини </a:t>
                      </a:r>
                      <a:r>
                        <a:rPr lang="uk-UA" sz="2000" dirty="0">
                          <a:effectLst/>
                        </a:rPr>
                        <a:t>змін в організації</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extLst>
                  <a:ext uri="{0D108BD9-81ED-4DB2-BD59-A6C34878D82A}">
                    <a16:rowId xmlns:a16="http://schemas.microsoft.com/office/drawing/2014/main" val="1780960907"/>
                  </a:ext>
                </a:extLst>
              </a:tr>
              <a:tr h="585918">
                <a:tc>
                  <a:txBody>
                    <a:bodyPr/>
                    <a:lstStyle/>
                    <a:p>
                      <a:pPr algn="ctr">
                        <a:lnSpc>
                          <a:spcPct val="115000"/>
                        </a:lnSpc>
                        <a:spcAft>
                          <a:spcPts val="0"/>
                        </a:spcAft>
                      </a:pPr>
                      <a:r>
                        <a:rPr lang="uk-UA" sz="2000" b="1" dirty="0">
                          <a:solidFill>
                            <a:schemeClr val="tx1"/>
                          </a:solidFill>
                          <a:effectLst/>
                        </a:rPr>
                        <a:t>Внутрішні</a:t>
                      </a:r>
                      <a:endParaRPr lang="ru-RU" sz="20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uk-UA" sz="2000" b="1" dirty="0">
                          <a:solidFill>
                            <a:schemeClr val="tx1"/>
                          </a:solidFill>
                          <a:effectLst/>
                        </a:rPr>
                        <a:t>Зовнішні</a:t>
                      </a:r>
                      <a:endParaRPr lang="ru-RU" sz="20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877330231"/>
                  </a:ext>
                </a:extLst>
              </a:tr>
              <a:tr h="585918">
                <a:tc>
                  <a:txBody>
                    <a:bodyPr/>
                    <a:lstStyle/>
                    <a:p>
                      <a:pPr algn="ctr">
                        <a:lnSpc>
                          <a:spcPct val="115000"/>
                        </a:lnSpc>
                        <a:spcAft>
                          <a:spcPts val="0"/>
                        </a:spcAft>
                      </a:pPr>
                      <a:r>
                        <a:rPr lang="uk-UA" sz="2000" b="0" dirty="0">
                          <a:solidFill>
                            <a:schemeClr val="tx1"/>
                          </a:solidFill>
                          <a:effectLst/>
                        </a:rPr>
                        <a:t>Швидке перепрофілювання організації</a:t>
                      </a:r>
                      <a:endParaRPr lang="ru-RU"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uk-UA" sz="2000" b="0" dirty="0">
                          <a:solidFill>
                            <a:schemeClr val="tx1"/>
                          </a:solidFill>
                          <a:effectLst/>
                        </a:rPr>
                        <a:t>Зміна законодавства та інших регуляторів</a:t>
                      </a:r>
                      <a:endParaRPr lang="ru-RU"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749491164"/>
                  </a:ext>
                </a:extLst>
              </a:tr>
              <a:tr h="585918">
                <a:tc>
                  <a:txBody>
                    <a:bodyPr/>
                    <a:lstStyle/>
                    <a:p>
                      <a:pPr algn="ctr">
                        <a:lnSpc>
                          <a:spcPct val="115000"/>
                        </a:lnSpc>
                        <a:spcAft>
                          <a:spcPts val="0"/>
                        </a:spcAft>
                      </a:pPr>
                      <a:r>
                        <a:rPr lang="uk-UA" sz="2000" b="0" dirty="0">
                          <a:solidFill>
                            <a:schemeClr val="tx1"/>
                          </a:solidFill>
                          <a:effectLst/>
                        </a:rPr>
                        <a:t>Наявність організаційної кризи</a:t>
                      </a:r>
                      <a:endParaRPr lang="ru-RU"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uk-UA" sz="2000" b="0" dirty="0">
                          <a:solidFill>
                            <a:schemeClr val="tx1"/>
                          </a:solidFill>
                          <a:effectLst/>
                        </a:rPr>
                        <a:t>Державне регулювання</a:t>
                      </a:r>
                      <a:endParaRPr lang="ru-RU"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925229737"/>
                  </a:ext>
                </a:extLst>
              </a:tr>
              <a:tr h="585918">
                <a:tc>
                  <a:txBody>
                    <a:bodyPr/>
                    <a:lstStyle/>
                    <a:p>
                      <a:pPr algn="ctr">
                        <a:lnSpc>
                          <a:spcPct val="115000"/>
                        </a:lnSpc>
                        <a:spcAft>
                          <a:spcPts val="0"/>
                        </a:spcAft>
                      </a:pPr>
                      <a:r>
                        <a:rPr lang="uk-UA" sz="2000" b="0" dirty="0">
                          <a:solidFill>
                            <a:schemeClr val="tx1"/>
                          </a:solidFill>
                          <a:effectLst/>
                        </a:rPr>
                        <a:t>Зниження продуктивності</a:t>
                      </a:r>
                      <a:endParaRPr lang="ru-RU"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uk-UA" sz="2000" b="0" dirty="0">
                          <a:solidFill>
                            <a:schemeClr val="tx1"/>
                          </a:solidFill>
                          <a:effectLst/>
                        </a:rPr>
                        <a:t>Погіршення економічної ситуації</a:t>
                      </a:r>
                      <a:endParaRPr lang="ru-RU"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434573980"/>
                  </a:ext>
                </a:extLst>
              </a:tr>
              <a:tr h="1171835">
                <a:tc>
                  <a:txBody>
                    <a:bodyPr/>
                    <a:lstStyle/>
                    <a:p>
                      <a:pPr algn="ctr">
                        <a:lnSpc>
                          <a:spcPct val="115000"/>
                        </a:lnSpc>
                        <a:spcAft>
                          <a:spcPts val="0"/>
                        </a:spcAft>
                      </a:pPr>
                      <a:r>
                        <a:rPr lang="uk-UA" sz="2000" b="0" dirty="0">
                          <a:solidFill>
                            <a:schemeClr val="tx1"/>
                          </a:solidFill>
                          <a:effectLst/>
                        </a:rPr>
                        <a:t>Зміна системи цінностей і норм поведінки персоналу</a:t>
                      </a:r>
                      <a:endParaRPr lang="ru-RU"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uk-UA" sz="2000" b="0" dirty="0">
                          <a:solidFill>
                            <a:schemeClr val="tx1"/>
                          </a:solidFill>
                          <a:effectLst/>
                        </a:rPr>
                        <a:t>Зростання конкуренції</a:t>
                      </a:r>
                      <a:endParaRPr lang="ru-RU"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077183449"/>
                  </a:ext>
                </a:extLst>
              </a:tr>
              <a:tr h="585918">
                <a:tc>
                  <a:txBody>
                    <a:bodyPr/>
                    <a:lstStyle/>
                    <a:p>
                      <a:pPr algn="ctr">
                        <a:lnSpc>
                          <a:spcPct val="115000"/>
                        </a:lnSpc>
                        <a:spcAft>
                          <a:spcPts val="0"/>
                        </a:spcAft>
                      </a:pPr>
                      <a:r>
                        <a:rPr lang="uk-UA" sz="2000" b="0" dirty="0">
                          <a:solidFill>
                            <a:schemeClr val="tx1"/>
                          </a:solidFill>
                          <a:effectLst/>
                        </a:rPr>
                        <a:t>Усвідомлення змін</a:t>
                      </a:r>
                      <a:endParaRPr lang="ru-RU"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uk-UA" sz="2000" b="0" dirty="0">
                          <a:solidFill>
                            <a:schemeClr val="tx1"/>
                          </a:solidFill>
                          <a:effectLst/>
                        </a:rPr>
                        <a:t>Трансформація міжнародних відносин </a:t>
                      </a:r>
                      <a:endParaRPr lang="ru-RU"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3500187930"/>
                  </a:ext>
                </a:extLst>
              </a:tr>
              <a:tr h="585918">
                <a:tc>
                  <a:txBody>
                    <a:bodyPr/>
                    <a:lstStyle/>
                    <a:p>
                      <a:pPr algn="ctr">
                        <a:lnSpc>
                          <a:spcPct val="115000"/>
                        </a:lnSpc>
                        <a:spcAft>
                          <a:spcPts val="0"/>
                        </a:spcAft>
                      </a:pPr>
                      <a:r>
                        <a:rPr lang="uk-UA" sz="2000" b="0" dirty="0">
                          <a:solidFill>
                            <a:schemeClr val="tx1"/>
                          </a:solidFill>
                          <a:effectLst/>
                        </a:rPr>
                        <a:t>Застарілість продуктів та технологій</a:t>
                      </a:r>
                      <a:endParaRPr lang="ru-RU"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lnSpc>
                          <a:spcPct val="115000"/>
                        </a:lnSpc>
                        <a:spcAft>
                          <a:spcPts val="0"/>
                        </a:spcAft>
                      </a:pPr>
                      <a:r>
                        <a:rPr lang="uk-UA" sz="2000" b="0" dirty="0">
                          <a:solidFill>
                            <a:schemeClr val="tx1"/>
                          </a:solidFill>
                          <a:effectLst/>
                        </a:rPr>
                        <a:t>Зниження купівельної спроможності</a:t>
                      </a:r>
                      <a:endParaRPr lang="ru-RU" sz="20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3784307001"/>
                  </a:ext>
                </a:extLst>
              </a:tr>
            </a:tbl>
          </a:graphicData>
        </a:graphic>
      </p:graphicFrame>
    </p:spTree>
    <p:extLst>
      <p:ext uri="{BB962C8B-B14F-4D97-AF65-F5344CB8AC3E}">
        <p14:creationId xmlns:p14="http://schemas.microsoft.com/office/powerpoint/2010/main" val="359561076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635046"/>
          </a:xfrm>
        </p:spPr>
        <p:txBody>
          <a:bodyPr>
            <a:normAutofit/>
          </a:bodyPr>
          <a:lstStyle/>
          <a:p>
            <a:r>
              <a:rPr lang="uk-UA" sz="3600" b="1" dirty="0"/>
              <a:t>2</a:t>
            </a:r>
            <a:r>
              <a:rPr lang="uk-UA" sz="3600" b="1" dirty="0" smtClean="0"/>
              <a:t>.Класифікація </a:t>
            </a:r>
            <a:r>
              <a:rPr lang="uk-UA" sz="3600" b="1" dirty="0"/>
              <a:t>організаційних змін </a:t>
            </a:r>
            <a:endParaRPr lang="ru-RU" sz="3600" dirty="0"/>
          </a:p>
        </p:txBody>
      </p:sp>
      <p:sp>
        <p:nvSpPr>
          <p:cNvPr id="3" name="Объект 2"/>
          <p:cNvSpPr>
            <a:spLocks noGrp="1"/>
          </p:cNvSpPr>
          <p:nvPr>
            <p:ph idx="1"/>
          </p:nvPr>
        </p:nvSpPr>
        <p:spPr>
          <a:xfrm>
            <a:off x="1251678" y="1255691"/>
            <a:ext cx="10178322" cy="5338292"/>
          </a:xfrm>
        </p:spPr>
        <p:txBody>
          <a:bodyPr>
            <a:normAutofit/>
          </a:bodyPr>
          <a:lstStyle/>
          <a:p>
            <a:pPr lvl="0"/>
            <a:r>
              <a:rPr lang="uk-UA" u="sng" dirty="0">
                <a:solidFill>
                  <a:schemeClr val="tx1"/>
                </a:solidFill>
              </a:rPr>
              <a:t>За характером причина змін:</a:t>
            </a:r>
            <a:endParaRPr lang="ru-RU" dirty="0">
              <a:solidFill>
                <a:schemeClr val="tx1"/>
              </a:solidFill>
            </a:endParaRPr>
          </a:p>
          <a:p>
            <a:pPr lvl="0"/>
            <a:r>
              <a:rPr lang="uk-UA" dirty="0">
                <a:solidFill>
                  <a:schemeClr val="tx1"/>
                </a:solidFill>
              </a:rPr>
              <a:t>планові(стратегічні зміни) – зміни, які попередньо розробляють, впроваджують з конкретними умовами;</a:t>
            </a:r>
            <a:endParaRPr lang="ru-RU" dirty="0">
              <a:solidFill>
                <a:schemeClr val="tx1"/>
              </a:solidFill>
            </a:endParaRPr>
          </a:p>
          <a:p>
            <a:pPr lvl="0"/>
            <a:r>
              <a:rPr lang="uk-UA" dirty="0">
                <a:solidFill>
                  <a:schemeClr val="tx1"/>
                </a:solidFill>
              </a:rPr>
              <a:t>ситуаційні(динамічні зміни) – це реагування на певні події;</a:t>
            </a:r>
            <a:endParaRPr lang="ru-RU" dirty="0">
              <a:solidFill>
                <a:schemeClr val="tx1"/>
              </a:solidFill>
            </a:endParaRPr>
          </a:p>
          <a:p>
            <a:r>
              <a:rPr lang="uk-UA" dirty="0">
                <a:solidFill>
                  <a:schemeClr val="tx1"/>
                </a:solidFill>
              </a:rPr>
              <a:t>2)</a:t>
            </a:r>
            <a:r>
              <a:rPr lang="uk-UA" u="sng" dirty="0">
                <a:solidFill>
                  <a:schemeClr val="tx1"/>
                </a:solidFill>
              </a:rPr>
              <a:t> За напрямом зміни:</a:t>
            </a:r>
            <a:endParaRPr lang="ru-RU" dirty="0">
              <a:solidFill>
                <a:schemeClr val="tx1"/>
              </a:solidFill>
            </a:endParaRPr>
          </a:p>
          <a:p>
            <a:pPr lvl="0"/>
            <a:r>
              <a:rPr lang="uk-UA" dirty="0">
                <a:solidFill>
                  <a:schemeClr val="tx1"/>
                </a:solidFill>
              </a:rPr>
              <a:t>зміна мети та завдання діяльності;</a:t>
            </a:r>
            <a:endParaRPr lang="ru-RU" dirty="0">
              <a:solidFill>
                <a:schemeClr val="tx1"/>
              </a:solidFill>
            </a:endParaRPr>
          </a:p>
          <a:p>
            <a:pPr lvl="0"/>
            <a:r>
              <a:rPr lang="uk-UA" dirty="0">
                <a:solidFill>
                  <a:schemeClr val="tx1"/>
                </a:solidFill>
              </a:rPr>
              <a:t>зміна технологій, що застосовуються на підприємстві;</a:t>
            </a:r>
            <a:endParaRPr lang="ru-RU" dirty="0">
              <a:solidFill>
                <a:schemeClr val="tx1"/>
              </a:solidFill>
            </a:endParaRPr>
          </a:p>
          <a:p>
            <a:pPr lvl="0"/>
            <a:r>
              <a:rPr lang="uk-UA" dirty="0">
                <a:solidFill>
                  <a:schemeClr val="tx1"/>
                </a:solidFill>
              </a:rPr>
              <a:t>зміна організаційної структури;</a:t>
            </a:r>
            <a:endParaRPr lang="ru-RU" dirty="0">
              <a:solidFill>
                <a:schemeClr val="tx1"/>
              </a:solidFill>
            </a:endParaRPr>
          </a:p>
          <a:p>
            <a:pPr lvl="0"/>
            <a:r>
              <a:rPr lang="uk-UA" dirty="0">
                <a:solidFill>
                  <a:schemeClr val="tx1"/>
                </a:solidFill>
              </a:rPr>
              <a:t>зміна організаційної культури;</a:t>
            </a:r>
            <a:endParaRPr lang="ru-RU" dirty="0">
              <a:solidFill>
                <a:schemeClr val="tx1"/>
              </a:solidFill>
            </a:endParaRPr>
          </a:p>
          <a:p>
            <a:pPr lvl="0"/>
            <a:r>
              <a:rPr lang="uk-UA" dirty="0">
                <a:solidFill>
                  <a:schemeClr val="tx1"/>
                </a:solidFill>
              </a:rPr>
              <a:t>зміна в персоналі;</a:t>
            </a:r>
            <a:endParaRPr lang="ru-RU" dirty="0">
              <a:solidFill>
                <a:schemeClr val="tx1"/>
              </a:solidFill>
            </a:endParaRPr>
          </a:p>
          <a:p>
            <a:pPr lvl="0"/>
            <a:r>
              <a:rPr lang="uk-UA" dirty="0">
                <a:solidFill>
                  <a:schemeClr val="tx1"/>
                </a:solidFill>
              </a:rPr>
              <a:t>зміна в ефективності роботи організації.</a:t>
            </a:r>
            <a:endParaRPr lang="ru-RU" dirty="0">
              <a:solidFill>
                <a:schemeClr val="tx1"/>
              </a:solidFill>
            </a:endParaRPr>
          </a:p>
          <a:p>
            <a:endParaRPr lang="ru-RU" dirty="0">
              <a:solidFill>
                <a:schemeClr val="tx1"/>
              </a:solidFill>
            </a:endParaRPr>
          </a:p>
        </p:txBody>
      </p:sp>
    </p:spTree>
    <p:extLst>
      <p:ext uri="{BB962C8B-B14F-4D97-AF65-F5344CB8AC3E}">
        <p14:creationId xmlns:p14="http://schemas.microsoft.com/office/powerpoint/2010/main" val="213246646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51678" y="1255692"/>
            <a:ext cx="10178322" cy="5248139"/>
          </a:xfrm>
        </p:spPr>
        <p:txBody>
          <a:bodyPr>
            <a:normAutofit/>
          </a:bodyPr>
          <a:lstStyle/>
          <a:p>
            <a:r>
              <a:rPr lang="uk-UA" dirty="0">
                <a:solidFill>
                  <a:schemeClr val="tx1"/>
                </a:solidFill>
              </a:rPr>
              <a:t>3)</a:t>
            </a:r>
            <a:r>
              <a:rPr lang="uk-UA" u="sng" dirty="0">
                <a:solidFill>
                  <a:schemeClr val="tx1"/>
                </a:solidFill>
              </a:rPr>
              <a:t>За ступенем:</a:t>
            </a:r>
            <a:endParaRPr lang="ru-RU" dirty="0">
              <a:solidFill>
                <a:schemeClr val="tx1"/>
              </a:solidFill>
            </a:endParaRPr>
          </a:p>
          <a:p>
            <a:pPr lvl="0"/>
            <a:r>
              <a:rPr lang="uk-UA" dirty="0">
                <a:solidFill>
                  <a:schemeClr val="tx1"/>
                </a:solidFill>
              </a:rPr>
              <a:t>розвиваючі зміни, спрямовані на поліпшення поточної діяльності організації;</a:t>
            </a:r>
            <a:endParaRPr lang="ru-RU" dirty="0">
              <a:solidFill>
                <a:schemeClr val="tx1"/>
              </a:solidFill>
            </a:endParaRPr>
          </a:p>
          <a:p>
            <a:pPr lvl="0"/>
            <a:r>
              <a:rPr lang="uk-UA" dirty="0">
                <a:solidFill>
                  <a:schemeClr val="tx1"/>
                </a:solidFill>
              </a:rPr>
              <a:t>перетворюючі зміни передбачають поступове принципове перетворення окремих процесів в організаціях;</a:t>
            </a:r>
            <a:endParaRPr lang="ru-RU" dirty="0">
              <a:solidFill>
                <a:schemeClr val="tx1"/>
              </a:solidFill>
            </a:endParaRPr>
          </a:p>
          <a:p>
            <a:pPr lvl="0"/>
            <a:r>
              <a:rPr lang="uk-UA" dirty="0">
                <a:solidFill>
                  <a:schemeClr val="tx1"/>
                </a:solidFill>
              </a:rPr>
              <a:t>трансформаційні, спрямовані на проведення комплексних перетворень усієї системи;</a:t>
            </a:r>
            <a:endParaRPr lang="ru-RU" dirty="0">
              <a:solidFill>
                <a:schemeClr val="tx1"/>
              </a:solidFill>
            </a:endParaRPr>
          </a:p>
          <a:p>
            <a:r>
              <a:rPr lang="uk-UA" dirty="0">
                <a:solidFill>
                  <a:schemeClr val="tx1"/>
                </a:solidFill>
              </a:rPr>
              <a:t>4)</a:t>
            </a:r>
            <a:r>
              <a:rPr lang="uk-UA" u="sng" dirty="0">
                <a:solidFill>
                  <a:schemeClr val="tx1"/>
                </a:solidFill>
              </a:rPr>
              <a:t>За предметом зміни:</a:t>
            </a:r>
            <a:endParaRPr lang="ru-RU" dirty="0">
              <a:solidFill>
                <a:schemeClr val="tx1"/>
              </a:solidFill>
            </a:endParaRPr>
          </a:p>
          <a:p>
            <a:pPr lvl="0"/>
            <a:r>
              <a:rPr lang="uk-UA" dirty="0">
                <a:solidFill>
                  <a:schemeClr val="tx1"/>
                </a:solidFill>
              </a:rPr>
              <a:t>технологічні зміни;</a:t>
            </a:r>
            <a:endParaRPr lang="ru-RU" dirty="0">
              <a:solidFill>
                <a:schemeClr val="tx1"/>
              </a:solidFill>
            </a:endParaRPr>
          </a:p>
          <a:p>
            <a:pPr lvl="0"/>
            <a:r>
              <a:rPr lang="uk-UA" dirty="0">
                <a:solidFill>
                  <a:schemeClr val="tx1"/>
                </a:solidFill>
              </a:rPr>
              <a:t>зміна в бізнес-моделі;</a:t>
            </a:r>
            <a:endParaRPr lang="ru-RU" dirty="0">
              <a:solidFill>
                <a:schemeClr val="tx1"/>
              </a:solidFill>
            </a:endParaRPr>
          </a:p>
          <a:p>
            <a:pPr lvl="0"/>
            <a:r>
              <a:rPr lang="uk-UA" dirty="0">
                <a:solidFill>
                  <a:schemeClr val="tx1"/>
                </a:solidFill>
              </a:rPr>
              <a:t>структурні;</a:t>
            </a:r>
            <a:endParaRPr lang="ru-RU" dirty="0">
              <a:solidFill>
                <a:schemeClr val="tx1"/>
              </a:solidFill>
            </a:endParaRPr>
          </a:p>
          <a:p>
            <a:pPr lvl="0"/>
            <a:r>
              <a:rPr lang="uk-UA" dirty="0">
                <a:solidFill>
                  <a:schemeClr val="tx1"/>
                </a:solidFill>
              </a:rPr>
              <a:t>культурні зміни;</a:t>
            </a:r>
            <a:endParaRPr lang="ru-RU" dirty="0">
              <a:solidFill>
                <a:schemeClr val="tx1"/>
              </a:solidFill>
            </a:endParaRPr>
          </a:p>
          <a:p>
            <a:pPr lvl="0"/>
            <a:r>
              <a:rPr lang="uk-UA" dirty="0">
                <a:solidFill>
                  <a:schemeClr val="tx1"/>
                </a:solidFill>
              </a:rPr>
              <a:t>зміни, орієнтовані на персонал;</a:t>
            </a:r>
            <a:endParaRPr lang="ru-RU" dirty="0">
              <a:solidFill>
                <a:schemeClr val="tx1"/>
              </a:solidFill>
            </a:endParaRPr>
          </a:p>
          <a:p>
            <a:endParaRPr lang="ru-RU" dirty="0">
              <a:solidFill>
                <a:schemeClr val="tx1"/>
              </a:solidFill>
            </a:endParaRPr>
          </a:p>
        </p:txBody>
      </p:sp>
      <p:sp>
        <p:nvSpPr>
          <p:cNvPr id="4" name="Заголовок 1"/>
          <p:cNvSpPr txBox="1">
            <a:spLocks/>
          </p:cNvSpPr>
          <p:nvPr/>
        </p:nvSpPr>
        <p:spPr>
          <a:xfrm>
            <a:off x="1251678" y="382385"/>
            <a:ext cx="10178322" cy="63504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a:lstStyle>
          <a:p>
            <a:r>
              <a:rPr lang="uk-UA" sz="3600" b="1" smtClean="0"/>
              <a:t>2.Класифікація організаційних змін </a:t>
            </a:r>
            <a:endParaRPr lang="ru-RU" sz="3600" dirty="0"/>
          </a:p>
        </p:txBody>
      </p:sp>
    </p:spTree>
    <p:extLst>
      <p:ext uri="{BB962C8B-B14F-4D97-AF65-F5344CB8AC3E}">
        <p14:creationId xmlns:p14="http://schemas.microsoft.com/office/powerpoint/2010/main" val="125832853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51678" y="1204175"/>
            <a:ext cx="10178322" cy="4269346"/>
          </a:xfrm>
        </p:spPr>
        <p:txBody>
          <a:bodyPr/>
          <a:lstStyle/>
          <a:p>
            <a:r>
              <a:rPr lang="uk-UA" dirty="0">
                <a:solidFill>
                  <a:schemeClr val="tx1"/>
                </a:solidFill>
              </a:rPr>
              <a:t>5)</a:t>
            </a:r>
            <a:r>
              <a:rPr lang="uk-UA" u="sng" dirty="0">
                <a:solidFill>
                  <a:schemeClr val="tx1"/>
                </a:solidFill>
              </a:rPr>
              <a:t>За рівнем організаційного розвитку:</a:t>
            </a:r>
            <a:endParaRPr lang="ru-RU" dirty="0">
              <a:solidFill>
                <a:schemeClr val="tx1"/>
              </a:solidFill>
            </a:endParaRPr>
          </a:p>
          <a:p>
            <a:pPr lvl="0"/>
            <a:r>
              <a:rPr lang="uk-UA" dirty="0">
                <a:solidFill>
                  <a:schemeClr val="tx1"/>
                </a:solidFill>
              </a:rPr>
              <a:t>індивідуальні зміни проявляються у реакції індивіда на очікуванні нововведення;</a:t>
            </a:r>
            <a:endParaRPr lang="ru-RU" dirty="0">
              <a:solidFill>
                <a:schemeClr val="tx1"/>
              </a:solidFill>
            </a:endParaRPr>
          </a:p>
          <a:p>
            <a:pPr lvl="0"/>
            <a:r>
              <a:rPr lang="uk-UA" dirty="0">
                <a:solidFill>
                  <a:schemeClr val="tx1"/>
                </a:solidFill>
              </a:rPr>
              <a:t>групові зміни – передбачають трансформацію групової поведінки;</a:t>
            </a:r>
            <a:endParaRPr lang="ru-RU" dirty="0">
              <a:solidFill>
                <a:schemeClr val="tx1"/>
              </a:solidFill>
            </a:endParaRPr>
          </a:p>
          <a:p>
            <a:pPr lvl="0"/>
            <a:r>
              <a:rPr lang="uk-UA" dirty="0">
                <a:solidFill>
                  <a:schemeClr val="tx1"/>
                </a:solidFill>
              </a:rPr>
              <a:t>організаційні зміни – охоплюють внутрішнього та зовнішнього функціонування організації, комунікативні системи та організаційних можливостей.</a:t>
            </a:r>
            <a:endParaRPr lang="ru-RU" dirty="0">
              <a:solidFill>
                <a:schemeClr val="tx1"/>
              </a:solidFill>
            </a:endParaRPr>
          </a:p>
          <a:p>
            <a:endParaRPr lang="ru-RU" dirty="0">
              <a:solidFill>
                <a:schemeClr val="tx1"/>
              </a:solidFill>
            </a:endParaRPr>
          </a:p>
        </p:txBody>
      </p:sp>
      <p:sp>
        <p:nvSpPr>
          <p:cNvPr id="4" name="Заголовок 1"/>
          <p:cNvSpPr txBox="1">
            <a:spLocks/>
          </p:cNvSpPr>
          <p:nvPr/>
        </p:nvSpPr>
        <p:spPr>
          <a:xfrm>
            <a:off x="1251678" y="382385"/>
            <a:ext cx="10178322" cy="63504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a:lstStyle>
          <a:p>
            <a:r>
              <a:rPr lang="uk-UA" sz="3600" b="1" smtClean="0"/>
              <a:t>2.Класифікація організаційних змін </a:t>
            </a:r>
            <a:endParaRPr lang="ru-RU" sz="3600" dirty="0"/>
          </a:p>
        </p:txBody>
      </p:sp>
    </p:spTree>
    <p:extLst>
      <p:ext uri="{BB962C8B-B14F-4D97-AF65-F5344CB8AC3E}">
        <p14:creationId xmlns:p14="http://schemas.microsoft.com/office/powerpoint/2010/main" val="9887967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2320" y="240717"/>
            <a:ext cx="10178322" cy="1214595"/>
          </a:xfrm>
        </p:spPr>
        <p:txBody>
          <a:bodyPr>
            <a:noAutofit/>
          </a:bodyPr>
          <a:lstStyle/>
          <a:p>
            <a:r>
              <a:rPr lang="uk-UA" sz="4000" b="1" dirty="0"/>
              <a:t>Сутність, підходи та предмет основних парадигм в </a:t>
            </a:r>
            <a:r>
              <a:rPr lang="uk-UA" sz="4000" b="1" dirty="0" smtClean="0"/>
              <a:t>економіці</a:t>
            </a:r>
            <a:endParaRPr lang="ru-RU" sz="4000"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126532524"/>
              </p:ext>
            </p:extLst>
          </p:nvPr>
        </p:nvGraphicFramePr>
        <p:xfrm>
          <a:off x="1223492" y="1455312"/>
          <a:ext cx="10393248" cy="5184000"/>
        </p:xfrm>
        <a:graphic>
          <a:graphicData uri="http://schemas.openxmlformats.org/drawingml/2006/table">
            <a:tbl>
              <a:tblPr firstRow="1" firstCol="1" bandRow="1">
                <a:tableStyleId>{5C22544A-7EE6-4342-B048-85BDC9FD1C3A}</a:tableStyleId>
              </a:tblPr>
              <a:tblGrid>
                <a:gridCol w="842823">
                  <a:extLst>
                    <a:ext uri="{9D8B030D-6E8A-4147-A177-3AD203B41FA5}">
                      <a16:colId xmlns:a16="http://schemas.microsoft.com/office/drawing/2014/main" val="561383029"/>
                    </a:ext>
                  </a:extLst>
                </a:gridCol>
                <a:gridCol w="2390843">
                  <a:extLst>
                    <a:ext uri="{9D8B030D-6E8A-4147-A177-3AD203B41FA5}">
                      <a16:colId xmlns:a16="http://schemas.microsoft.com/office/drawing/2014/main" val="1773839521"/>
                    </a:ext>
                  </a:extLst>
                </a:gridCol>
                <a:gridCol w="2445867">
                  <a:extLst>
                    <a:ext uri="{9D8B030D-6E8A-4147-A177-3AD203B41FA5}">
                      <a16:colId xmlns:a16="http://schemas.microsoft.com/office/drawing/2014/main" val="1630892198"/>
                    </a:ext>
                  </a:extLst>
                </a:gridCol>
                <a:gridCol w="2479312">
                  <a:extLst>
                    <a:ext uri="{9D8B030D-6E8A-4147-A177-3AD203B41FA5}">
                      <a16:colId xmlns:a16="http://schemas.microsoft.com/office/drawing/2014/main" val="645892315"/>
                    </a:ext>
                  </a:extLst>
                </a:gridCol>
                <a:gridCol w="2234403">
                  <a:extLst>
                    <a:ext uri="{9D8B030D-6E8A-4147-A177-3AD203B41FA5}">
                      <a16:colId xmlns:a16="http://schemas.microsoft.com/office/drawing/2014/main" val="1142082430"/>
                    </a:ext>
                  </a:extLst>
                </a:gridCol>
              </a:tblGrid>
              <a:tr h="779690">
                <a:tc>
                  <a:txBody>
                    <a:bodyPr/>
                    <a:lstStyle/>
                    <a:p>
                      <a:pPr algn="ctr">
                        <a:spcAft>
                          <a:spcPts val="0"/>
                        </a:spcAft>
                      </a:pPr>
                      <a:r>
                        <a:rPr lang="uk-UA" sz="1400" dirty="0">
                          <a:effectLst/>
                        </a:rPr>
                        <a:t> </a:t>
                      </a:r>
                      <a:endParaRPr lang="ru-RU" sz="1400" dirty="0">
                        <a:effectLst/>
                        <a:latin typeface="Times New Roman" panose="02020603050405020304" pitchFamily="18" charset="0"/>
                        <a:ea typeface="Times New Roman" panose="02020603050405020304" pitchFamily="18" charset="0"/>
                      </a:endParaRPr>
                    </a:p>
                  </a:txBody>
                  <a:tcPr marL="53897" marR="538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400" dirty="0">
                          <a:effectLst/>
                        </a:rPr>
                        <a:t>Неокласична парадигма (~ 1920-ті – 1980-ті рр.)</a:t>
                      </a:r>
                      <a:endParaRPr lang="ru-RU" sz="1400" dirty="0">
                        <a:effectLst/>
                        <a:latin typeface="Times New Roman" panose="02020603050405020304" pitchFamily="18" charset="0"/>
                        <a:ea typeface="Times New Roman" panose="02020603050405020304" pitchFamily="18" charset="0"/>
                      </a:endParaRPr>
                    </a:p>
                  </a:txBody>
                  <a:tcPr marL="53897" marR="538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400" dirty="0">
                          <a:effectLst/>
                        </a:rPr>
                        <a:t>Інституційна парадигма (~1920-ті – 1990-ті рр.)</a:t>
                      </a:r>
                      <a:endParaRPr lang="ru-RU" sz="1400" dirty="0">
                        <a:effectLst/>
                        <a:latin typeface="Times New Roman" panose="02020603050405020304" pitchFamily="18" charset="0"/>
                        <a:ea typeface="Times New Roman" panose="02020603050405020304" pitchFamily="18" charset="0"/>
                      </a:endParaRPr>
                    </a:p>
                  </a:txBody>
                  <a:tcPr marL="53897" marR="538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400" dirty="0">
                          <a:effectLst/>
                        </a:rPr>
                        <a:t>Еволюційна  парадигма (~1980-ті – 2000-ті рр.)</a:t>
                      </a:r>
                      <a:endParaRPr lang="ru-RU" sz="1400" dirty="0">
                        <a:effectLst/>
                        <a:latin typeface="Times New Roman" panose="02020603050405020304" pitchFamily="18" charset="0"/>
                        <a:ea typeface="Times New Roman" panose="02020603050405020304" pitchFamily="18" charset="0"/>
                      </a:endParaRPr>
                    </a:p>
                  </a:txBody>
                  <a:tcPr marL="53897" marR="538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400" dirty="0">
                          <a:effectLst/>
                        </a:rPr>
                        <a:t>Системна парадигма (кінець 1990-х – по тепер. час)</a:t>
                      </a:r>
                      <a:endParaRPr lang="ru-RU" sz="1400" dirty="0">
                        <a:effectLst/>
                        <a:latin typeface="Times New Roman" panose="02020603050405020304" pitchFamily="18" charset="0"/>
                        <a:ea typeface="Times New Roman" panose="02020603050405020304" pitchFamily="18" charset="0"/>
                      </a:endParaRPr>
                    </a:p>
                  </a:txBody>
                  <a:tcPr marL="53897" marR="538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6184062"/>
                  </a:ext>
                </a:extLst>
              </a:tr>
              <a:tr h="2320674">
                <a:tc>
                  <a:txBody>
                    <a:bodyPr/>
                    <a:lstStyle/>
                    <a:p>
                      <a:pPr marL="71755" marR="71755" algn="ctr">
                        <a:lnSpc>
                          <a:spcPct val="150000"/>
                        </a:lnSpc>
                        <a:spcAft>
                          <a:spcPts val="0"/>
                        </a:spcAft>
                      </a:pPr>
                      <a:r>
                        <a:rPr lang="uk-UA" sz="1400" dirty="0">
                          <a:effectLst/>
                        </a:rPr>
                        <a:t>Сутність</a:t>
                      </a:r>
                      <a:endParaRPr lang="ru-RU" sz="1400" dirty="0">
                        <a:effectLst/>
                        <a:latin typeface="Times New Roman" panose="02020603050405020304" pitchFamily="18" charset="0"/>
                        <a:ea typeface="Times New Roman" panose="02020603050405020304" pitchFamily="18" charset="0"/>
                      </a:endParaRPr>
                    </a:p>
                  </a:txBody>
                  <a:tcPr marL="53897" marR="53897"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400" dirty="0">
                          <a:effectLst/>
                        </a:rPr>
                        <a:t>економіка розглядається як сукупність взаємодіючих агентів, що здійснюють у вільному економічному просторі процеси виробництва, споживання та обміну і, що виходять при цьому з власних інтересів, що розуміються як максимізація прибутку</a:t>
                      </a:r>
                      <a:endParaRPr lang="ru-RU" sz="1400" dirty="0">
                        <a:effectLst/>
                        <a:latin typeface="Times New Roman" panose="02020603050405020304" pitchFamily="18" charset="0"/>
                        <a:ea typeface="Times New Roman" panose="02020603050405020304" pitchFamily="18" charset="0"/>
                      </a:endParaRPr>
                    </a:p>
                  </a:txBody>
                  <a:tcPr marL="53897" marR="538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400" dirty="0">
                          <a:effectLst/>
                        </a:rPr>
                        <a:t>дії агентів розгортаються не у вільному просторі, а в середовищі економічних інституцій, що потребують від поведінки </a:t>
                      </a:r>
                      <a:r>
                        <a:rPr lang="uk-UA" sz="1400" dirty="0" err="1">
                          <a:effectLst/>
                        </a:rPr>
                        <a:t>агента</a:t>
                      </a:r>
                      <a:r>
                        <a:rPr lang="uk-UA" sz="1400" dirty="0">
                          <a:effectLst/>
                        </a:rPr>
                        <a:t> відповідності інституційним нормам</a:t>
                      </a:r>
                      <a:endParaRPr lang="ru-RU" sz="1400" dirty="0">
                        <a:effectLst/>
                        <a:latin typeface="Times New Roman" panose="02020603050405020304" pitchFamily="18" charset="0"/>
                        <a:ea typeface="Times New Roman" panose="02020603050405020304" pitchFamily="18" charset="0"/>
                      </a:endParaRPr>
                    </a:p>
                  </a:txBody>
                  <a:tcPr marL="53897" marR="538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400" dirty="0">
                          <a:effectLst/>
                        </a:rPr>
                        <a:t>дії агентів підпорядковуються генетичним механізмам спадковості, властивим для даного </a:t>
                      </a:r>
                      <a:r>
                        <a:rPr lang="uk-UA" sz="1400" dirty="0" err="1">
                          <a:effectLst/>
                        </a:rPr>
                        <a:t>агента</a:t>
                      </a:r>
                      <a:r>
                        <a:rPr lang="uk-UA" sz="1400" dirty="0">
                          <a:effectLst/>
                        </a:rPr>
                        <a:t> та для їх популяції</a:t>
                      </a:r>
                      <a:endParaRPr lang="ru-RU" sz="1400" dirty="0">
                        <a:effectLst/>
                      </a:endParaRPr>
                    </a:p>
                    <a:p>
                      <a:pPr algn="ctr">
                        <a:lnSpc>
                          <a:spcPct val="150000"/>
                        </a:lnSpc>
                        <a:spcAft>
                          <a:spcPts val="0"/>
                        </a:spcAft>
                      </a:pPr>
                      <a:r>
                        <a:rPr lang="uk-UA" sz="1400" dirty="0">
                          <a:effectLst/>
                        </a:rPr>
                        <a:t> </a:t>
                      </a:r>
                      <a:endParaRPr lang="ru-RU" sz="1400" dirty="0">
                        <a:effectLst/>
                        <a:latin typeface="Times New Roman" panose="02020603050405020304" pitchFamily="18" charset="0"/>
                        <a:ea typeface="Times New Roman" panose="02020603050405020304" pitchFamily="18" charset="0"/>
                      </a:endParaRPr>
                    </a:p>
                  </a:txBody>
                  <a:tcPr marL="53897" marR="538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400" dirty="0">
                          <a:effectLst/>
                        </a:rPr>
                        <a:t>економічний простір наповнено економічними системами. Функціонування економіки представляється у вигляді процесів / актів створення, взаємодії, трансформації та ліквідації економічних систем</a:t>
                      </a:r>
                      <a:endParaRPr lang="ru-RU" sz="1400" dirty="0">
                        <a:effectLst/>
                        <a:latin typeface="Times New Roman" panose="02020603050405020304" pitchFamily="18" charset="0"/>
                        <a:ea typeface="Times New Roman" panose="02020603050405020304" pitchFamily="18" charset="0"/>
                      </a:endParaRPr>
                    </a:p>
                  </a:txBody>
                  <a:tcPr marL="53897" marR="538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82523045"/>
                  </a:ext>
                </a:extLst>
              </a:tr>
              <a:tr h="1058233">
                <a:tc>
                  <a:txBody>
                    <a:bodyPr/>
                    <a:lstStyle/>
                    <a:p>
                      <a:pPr marL="71755" marR="71755" algn="ctr">
                        <a:spcAft>
                          <a:spcPts val="0"/>
                        </a:spcAft>
                      </a:pPr>
                      <a:r>
                        <a:rPr lang="uk-UA" sz="1400">
                          <a:effectLst/>
                        </a:rPr>
                        <a:t>Основний підхід</a:t>
                      </a:r>
                      <a:endParaRPr lang="ru-RU" sz="1400">
                        <a:effectLst/>
                        <a:latin typeface="Times New Roman" panose="02020603050405020304" pitchFamily="18" charset="0"/>
                        <a:ea typeface="Times New Roman" panose="02020603050405020304" pitchFamily="18" charset="0"/>
                      </a:endParaRPr>
                    </a:p>
                  </a:txBody>
                  <a:tcPr marL="53897" marR="53897"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400">
                          <a:effectLst/>
                        </a:rPr>
                        <a:t>методологічний індивідуалізм</a:t>
                      </a:r>
                      <a:endParaRPr lang="ru-RU" sz="1400">
                        <a:effectLst/>
                        <a:latin typeface="Times New Roman" panose="02020603050405020304" pitchFamily="18" charset="0"/>
                        <a:ea typeface="Times New Roman" panose="02020603050405020304" pitchFamily="18" charset="0"/>
                      </a:endParaRPr>
                    </a:p>
                  </a:txBody>
                  <a:tcPr marL="53897" marR="538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400">
                          <a:effectLst/>
                        </a:rPr>
                        <a:t>методологічний інституціоналізм</a:t>
                      </a:r>
                      <a:endParaRPr lang="ru-RU" sz="1400">
                        <a:effectLst/>
                        <a:latin typeface="Times New Roman" panose="02020603050405020304" pitchFamily="18" charset="0"/>
                        <a:ea typeface="Times New Roman" panose="02020603050405020304" pitchFamily="18" charset="0"/>
                      </a:endParaRPr>
                    </a:p>
                  </a:txBody>
                  <a:tcPr marL="53897" marR="538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400" dirty="0">
                          <a:effectLst/>
                        </a:rPr>
                        <a:t>методологічний «</a:t>
                      </a:r>
                      <a:r>
                        <a:rPr lang="uk-UA" sz="1400" dirty="0" err="1">
                          <a:effectLst/>
                        </a:rPr>
                        <a:t>популяціонізм</a:t>
                      </a:r>
                      <a:r>
                        <a:rPr lang="uk-UA" sz="1400" dirty="0">
                          <a:effectLst/>
                        </a:rPr>
                        <a:t>»,</a:t>
                      </a:r>
                      <a:endParaRPr lang="ru-RU" sz="1400" dirty="0">
                        <a:effectLst/>
                      </a:endParaRPr>
                    </a:p>
                    <a:p>
                      <a:pPr algn="ctr">
                        <a:spcAft>
                          <a:spcPts val="0"/>
                        </a:spcAft>
                      </a:pPr>
                      <a:r>
                        <a:rPr lang="uk-UA" sz="1400" dirty="0">
                          <a:effectLst/>
                        </a:rPr>
                        <a:t>методологічна генетика</a:t>
                      </a:r>
                      <a:endParaRPr lang="ru-RU" sz="1400" dirty="0">
                        <a:effectLst/>
                        <a:latin typeface="Times New Roman" panose="02020603050405020304" pitchFamily="18" charset="0"/>
                        <a:ea typeface="Times New Roman" panose="02020603050405020304" pitchFamily="18" charset="0"/>
                      </a:endParaRPr>
                    </a:p>
                  </a:txBody>
                  <a:tcPr marL="53897" marR="538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400" dirty="0">
                          <a:effectLst/>
                        </a:rPr>
                        <a:t>методологічна систематика</a:t>
                      </a:r>
                      <a:endParaRPr lang="ru-RU" sz="1400" dirty="0">
                        <a:effectLst/>
                        <a:latin typeface="Times New Roman" panose="02020603050405020304" pitchFamily="18" charset="0"/>
                        <a:ea typeface="Times New Roman" panose="02020603050405020304" pitchFamily="18" charset="0"/>
                      </a:endParaRPr>
                    </a:p>
                  </a:txBody>
                  <a:tcPr marL="53897" marR="538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17556548"/>
                  </a:ext>
                </a:extLst>
              </a:tr>
              <a:tr h="1025403">
                <a:tc>
                  <a:txBody>
                    <a:bodyPr/>
                    <a:lstStyle/>
                    <a:p>
                      <a:pPr marL="71755" marR="71755" algn="ctr">
                        <a:spcAft>
                          <a:spcPts val="0"/>
                        </a:spcAft>
                      </a:pPr>
                      <a:r>
                        <a:rPr lang="uk-UA" sz="1400" dirty="0">
                          <a:effectLst/>
                        </a:rPr>
                        <a:t>Предметна сфера економіки</a:t>
                      </a:r>
                      <a:endParaRPr lang="ru-RU" sz="1400" dirty="0">
                        <a:effectLst/>
                        <a:latin typeface="Times New Roman" panose="02020603050405020304" pitchFamily="18" charset="0"/>
                        <a:ea typeface="Times New Roman" panose="02020603050405020304" pitchFamily="18" charset="0"/>
                      </a:endParaRPr>
                    </a:p>
                  </a:txBody>
                  <a:tcPr marL="53897" marR="53897"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400" dirty="0">
                          <a:effectLst/>
                        </a:rPr>
                        <a:t>наука про інтереси та результати</a:t>
                      </a:r>
                      <a:endParaRPr lang="ru-RU" sz="1400" dirty="0">
                        <a:effectLst/>
                        <a:latin typeface="Times New Roman" panose="02020603050405020304" pitchFamily="18" charset="0"/>
                        <a:ea typeface="Times New Roman" panose="02020603050405020304" pitchFamily="18" charset="0"/>
                      </a:endParaRPr>
                    </a:p>
                  </a:txBody>
                  <a:tcPr marL="53897" marR="538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400" dirty="0">
                          <a:effectLst/>
                        </a:rPr>
                        <a:t>наука про інституції та результати</a:t>
                      </a:r>
                      <a:endParaRPr lang="ru-RU" sz="1400" dirty="0">
                        <a:effectLst/>
                        <a:latin typeface="Times New Roman" panose="02020603050405020304" pitchFamily="18" charset="0"/>
                        <a:ea typeface="Times New Roman" panose="02020603050405020304" pitchFamily="18" charset="0"/>
                      </a:endParaRPr>
                    </a:p>
                  </a:txBody>
                  <a:tcPr marL="53897" marR="538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400">
                          <a:effectLst/>
                        </a:rPr>
                        <a:t>наука про перетворення і не перетворення</a:t>
                      </a:r>
                      <a:endParaRPr lang="ru-RU" sz="1400">
                        <a:effectLst/>
                        <a:latin typeface="Times New Roman" panose="02020603050405020304" pitchFamily="18" charset="0"/>
                        <a:ea typeface="Times New Roman" panose="02020603050405020304" pitchFamily="18" charset="0"/>
                      </a:endParaRPr>
                    </a:p>
                  </a:txBody>
                  <a:tcPr marL="53897" marR="538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400" dirty="0">
                          <a:effectLst/>
                        </a:rPr>
                        <a:t>наука про злиття і не злиття</a:t>
                      </a:r>
                      <a:endParaRPr lang="ru-RU" sz="1400" dirty="0">
                        <a:effectLst/>
                        <a:latin typeface="Times New Roman" panose="02020603050405020304" pitchFamily="18" charset="0"/>
                        <a:ea typeface="Times New Roman" panose="02020603050405020304" pitchFamily="18" charset="0"/>
                      </a:endParaRPr>
                    </a:p>
                  </a:txBody>
                  <a:tcPr marL="53897" marR="538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58016729"/>
                  </a:ext>
                </a:extLst>
              </a:tr>
            </a:tbl>
          </a:graphicData>
        </a:graphic>
      </p:graphicFrame>
    </p:spTree>
    <p:extLst>
      <p:ext uri="{BB962C8B-B14F-4D97-AF65-F5344CB8AC3E}">
        <p14:creationId xmlns:p14="http://schemas.microsoft.com/office/powerpoint/2010/main" val="9327077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08645" y="327870"/>
            <a:ext cx="10542493" cy="553985"/>
          </a:xfrm>
        </p:spPr>
        <p:txBody>
          <a:bodyPr>
            <a:normAutofit/>
          </a:bodyPr>
          <a:lstStyle/>
          <a:p>
            <a:r>
              <a:rPr lang="uk-UA" sz="2800" b="1" dirty="0"/>
              <a:t>Послідовні стадії та етапи процесу управління </a:t>
            </a:r>
            <a:r>
              <a:rPr lang="uk-UA" sz="2800" b="1" dirty="0" smtClean="0"/>
              <a:t>змінами</a:t>
            </a:r>
            <a:endParaRPr lang="ru-RU" sz="2800" dirty="0"/>
          </a:p>
        </p:txBody>
      </p:sp>
      <p:graphicFrame>
        <p:nvGraphicFramePr>
          <p:cNvPr id="4" name="Объект 3"/>
          <p:cNvGraphicFramePr>
            <a:graphicFrameLocks noGrp="1"/>
          </p:cNvGraphicFramePr>
          <p:nvPr>
            <p:ph idx="1"/>
            <p:extLst/>
          </p:nvPr>
        </p:nvGraphicFramePr>
        <p:xfrm>
          <a:off x="1208645" y="1116633"/>
          <a:ext cx="10542493" cy="5259318"/>
        </p:xfrm>
        <a:graphic>
          <a:graphicData uri="http://schemas.openxmlformats.org/drawingml/2006/table">
            <a:tbl>
              <a:tblPr firstRow="1" firstCol="1" lastRow="1" lastCol="1" bandRow="1" bandCol="1">
                <a:tableStyleId>{5C22544A-7EE6-4342-B048-85BDC9FD1C3A}</a:tableStyleId>
              </a:tblPr>
              <a:tblGrid>
                <a:gridCol w="1178996">
                  <a:extLst>
                    <a:ext uri="{9D8B030D-6E8A-4147-A177-3AD203B41FA5}">
                      <a16:colId xmlns:a16="http://schemas.microsoft.com/office/drawing/2014/main" val="1072663557"/>
                    </a:ext>
                  </a:extLst>
                </a:gridCol>
                <a:gridCol w="9363497">
                  <a:extLst>
                    <a:ext uri="{9D8B030D-6E8A-4147-A177-3AD203B41FA5}">
                      <a16:colId xmlns:a16="http://schemas.microsoft.com/office/drawing/2014/main" val="328892935"/>
                    </a:ext>
                  </a:extLst>
                </a:gridCol>
              </a:tblGrid>
              <a:tr h="316751">
                <a:tc>
                  <a:txBody>
                    <a:bodyPr/>
                    <a:lstStyle/>
                    <a:p>
                      <a:pPr marL="114935" marR="106680" algn="ctr">
                        <a:lnSpc>
                          <a:spcPct val="107000"/>
                        </a:lnSpc>
                        <a:spcBef>
                          <a:spcPts val="575"/>
                        </a:spcBef>
                        <a:spcAft>
                          <a:spcPts val="0"/>
                        </a:spcAft>
                      </a:pPr>
                      <a:r>
                        <a:rPr lang="uk-UA" sz="1200" dirty="0">
                          <a:solidFill>
                            <a:schemeClr val="tx1"/>
                          </a:solidFill>
                          <a:effectLst/>
                        </a:rPr>
                        <a:t>№ з/п</a:t>
                      </a:r>
                      <a:endParaRPr lang="ru-RU"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solidFill>
                      <a:schemeClr val="accent1">
                        <a:lumMod val="40000"/>
                        <a:lumOff val="60000"/>
                      </a:schemeClr>
                    </a:solidFill>
                  </a:tcPr>
                </a:tc>
                <a:tc>
                  <a:txBody>
                    <a:bodyPr/>
                    <a:lstStyle/>
                    <a:p>
                      <a:pPr marL="1569720" marR="1565910" algn="ctr">
                        <a:lnSpc>
                          <a:spcPct val="107000"/>
                        </a:lnSpc>
                        <a:spcBef>
                          <a:spcPts val="0"/>
                        </a:spcBef>
                        <a:spcAft>
                          <a:spcPts val="0"/>
                        </a:spcAft>
                      </a:pPr>
                      <a:r>
                        <a:rPr lang="uk-UA" sz="1200" dirty="0" smtClean="0">
                          <a:solidFill>
                            <a:schemeClr val="tx1"/>
                          </a:solidFill>
                          <a:effectLst/>
                          <a:latin typeface="+mn-lt"/>
                          <a:ea typeface="+mn-ea"/>
                          <a:cs typeface="+mn-cs"/>
                        </a:rPr>
                        <a:t>Найменування</a:t>
                      </a:r>
                      <a:r>
                        <a:rPr lang="uk-UA" sz="1200" baseline="0" dirty="0" smtClean="0">
                          <a:solidFill>
                            <a:schemeClr val="tx1"/>
                          </a:solidFill>
                          <a:effectLst/>
                          <a:latin typeface="+mn-lt"/>
                          <a:ea typeface="+mn-ea"/>
                          <a:cs typeface="+mn-cs"/>
                        </a:rPr>
                        <a:t> стадій і етапів</a:t>
                      </a:r>
                      <a:endParaRPr lang="ru-RU"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solidFill>
                      <a:schemeClr val="accent1">
                        <a:lumMod val="40000"/>
                        <a:lumOff val="60000"/>
                      </a:schemeClr>
                    </a:solidFill>
                  </a:tcPr>
                </a:tc>
                <a:extLst>
                  <a:ext uri="{0D108BD9-81ED-4DB2-BD59-A6C34878D82A}">
                    <a16:rowId xmlns:a16="http://schemas.microsoft.com/office/drawing/2014/main" val="1336973"/>
                  </a:ext>
                </a:extLst>
              </a:tr>
              <a:tr h="308918">
                <a:tc gridSpan="2">
                  <a:txBody>
                    <a:bodyPr/>
                    <a:lstStyle/>
                    <a:p>
                      <a:pPr marL="894080" marR="885825" algn="ctr">
                        <a:lnSpc>
                          <a:spcPct val="107000"/>
                        </a:lnSpc>
                        <a:spcBef>
                          <a:spcPts val="585"/>
                        </a:spcBef>
                        <a:spcAft>
                          <a:spcPts val="0"/>
                        </a:spcAft>
                      </a:pPr>
                      <a:r>
                        <a:rPr lang="uk-UA" sz="1200" dirty="0">
                          <a:solidFill>
                            <a:schemeClr val="tx1"/>
                          </a:solidFill>
                          <a:effectLst/>
                        </a:rPr>
                        <a:t>СТАДІЯ 1. ПІДГОТОВКА</a:t>
                      </a:r>
                      <a:endParaRPr lang="ru-RU"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solidFill>
                      <a:schemeClr val="accent1">
                        <a:lumMod val="40000"/>
                        <a:lumOff val="60000"/>
                      </a:schemeClr>
                    </a:solidFill>
                  </a:tcPr>
                </a:tc>
                <a:tc hMerge="1">
                  <a:txBody>
                    <a:bodyPr/>
                    <a:lstStyle/>
                    <a:p>
                      <a:endParaRPr lang="ru-RU"/>
                    </a:p>
                  </a:txBody>
                  <a:tcPr/>
                </a:tc>
                <a:extLst>
                  <a:ext uri="{0D108BD9-81ED-4DB2-BD59-A6C34878D82A}">
                    <a16:rowId xmlns:a16="http://schemas.microsoft.com/office/drawing/2014/main" val="3331243945"/>
                  </a:ext>
                </a:extLst>
              </a:tr>
              <a:tr h="308920">
                <a:tc>
                  <a:txBody>
                    <a:bodyPr/>
                    <a:lstStyle/>
                    <a:p>
                      <a:pPr marL="112395" marR="106680" algn="ctr">
                        <a:lnSpc>
                          <a:spcPts val="1520"/>
                        </a:lnSpc>
                        <a:spcAft>
                          <a:spcPts val="0"/>
                        </a:spcAft>
                      </a:pPr>
                      <a:r>
                        <a:rPr lang="uk-UA" sz="1200">
                          <a:solidFill>
                            <a:schemeClr val="tx1"/>
                          </a:solidFill>
                          <a:effectLst/>
                        </a:rPr>
                        <a:t>1.1</a:t>
                      </a:r>
                      <a:endParaRPr lang="ru-RU"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tc>
                  <a:txBody>
                    <a:bodyPr/>
                    <a:lstStyle/>
                    <a:p>
                      <a:pPr marL="67945">
                        <a:lnSpc>
                          <a:spcPts val="1520"/>
                        </a:lnSpc>
                        <a:spcAft>
                          <a:spcPts val="0"/>
                        </a:spcAft>
                      </a:pPr>
                      <a:r>
                        <a:rPr lang="uk-UA" sz="1200" dirty="0">
                          <a:solidFill>
                            <a:schemeClr val="tx1"/>
                          </a:solidFill>
                          <a:effectLst/>
                        </a:rPr>
                        <a:t>Визнання необхідності змін керівництвом організації</a:t>
                      </a:r>
                      <a:endParaRPr lang="ru-RU"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extLst>
                  <a:ext uri="{0D108BD9-81ED-4DB2-BD59-A6C34878D82A}">
                    <a16:rowId xmlns:a16="http://schemas.microsoft.com/office/drawing/2014/main" val="2352891413"/>
                  </a:ext>
                </a:extLst>
              </a:tr>
              <a:tr h="271848">
                <a:tc>
                  <a:txBody>
                    <a:bodyPr/>
                    <a:lstStyle/>
                    <a:p>
                      <a:pPr marL="112395" marR="106680" algn="ctr">
                        <a:lnSpc>
                          <a:spcPct val="107000"/>
                        </a:lnSpc>
                        <a:spcBef>
                          <a:spcPts val="765"/>
                        </a:spcBef>
                        <a:spcAft>
                          <a:spcPts val="0"/>
                        </a:spcAft>
                      </a:pPr>
                      <a:r>
                        <a:rPr lang="uk-UA" sz="1200">
                          <a:solidFill>
                            <a:schemeClr val="tx1"/>
                          </a:solidFill>
                          <a:effectLst/>
                        </a:rPr>
                        <a:t>1.2</a:t>
                      </a:r>
                      <a:endParaRPr lang="ru-RU"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tc>
                  <a:txBody>
                    <a:bodyPr/>
                    <a:lstStyle/>
                    <a:p>
                      <a:pPr marL="67945">
                        <a:lnSpc>
                          <a:spcPts val="1575"/>
                        </a:lnSpc>
                        <a:spcAft>
                          <a:spcPts val="0"/>
                        </a:spcAft>
                      </a:pPr>
                      <a:r>
                        <a:rPr lang="uk-UA" sz="1200" dirty="0">
                          <a:solidFill>
                            <a:schemeClr val="tx1"/>
                          </a:solidFill>
                          <a:effectLst/>
                        </a:rPr>
                        <a:t>Проведення комплексної діагностики проблем організації із </a:t>
                      </a:r>
                      <a:r>
                        <a:rPr lang="uk-UA" sz="1200" dirty="0" smtClean="0">
                          <a:solidFill>
                            <a:schemeClr val="tx1"/>
                          </a:solidFill>
                          <a:effectLst/>
                        </a:rPr>
                        <a:t>залученням </a:t>
                      </a:r>
                      <a:r>
                        <a:rPr lang="uk-UA" sz="1200" dirty="0">
                          <a:solidFill>
                            <a:schemeClr val="tx1"/>
                          </a:solidFill>
                          <a:effectLst/>
                        </a:rPr>
                        <a:t>власних і сторонніх фахівців.</a:t>
                      </a:r>
                      <a:endParaRPr lang="ru-RU"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extLst>
                  <a:ext uri="{0D108BD9-81ED-4DB2-BD59-A6C34878D82A}">
                    <a16:rowId xmlns:a16="http://schemas.microsoft.com/office/drawing/2014/main" val="1089432077"/>
                  </a:ext>
                </a:extLst>
              </a:tr>
              <a:tr h="247135">
                <a:tc>
                  <a:txBody>
                    <a:bodyPr/>
                    <a:lstStyle/>
                    <a:p>
                      <a:pPr marL="112395" marR="106680" algn="ctr">
                        <a:lnSpc>
                          <a:spcPct val="107000"/>
                        </a:lnSpc>
                        <a:spcBef>
                          <a:spcPts val="765"/>
                        </a:spcBef>
                        <a:spcAft>
                          <a:spcPts val="0"/>
                        </a:spcAft>
                      </a:pPr>
                      <a:r>
                        <a:rPr lang="uk-UA" sz="1200">
                          <a:solidFill>
                            <a:schemeClr val="tx1"/>
                          </a:solidFill>
                          <a:effectLst/>
                        </a:rPr>
                        <a:t>1.3</a:t>
                      </a:r>
                      <a:endParaRPr lang="ru-RU"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tc>
                  <a:txBody>
                    <a:bodyPr/>
                    <a:lstStyle/>
                    <a:p>
                      <a:pPr marL="67945">
                        <a:lnSpc>
                          <a:spcPts val="1575"/>
                        </a:lnSpc>
                        <a:spcAft>
                          <a:spcPts val="0"/>
                        </a:spcAft>
                      </a:pPr>
                      <a:r>
                        <a:rPr lang="uk-UA" sz="1200" dirty="0">
                          <a:solidFill>
                            <a:schemeClr val="tx1"/>
                          </a:solidFill>
                          <a:effectLst/>
                        </a:rPr>
                        <a:t>Ухвалення остаточного рішення про необхідність впровадження змін </a:t>
                      </a:r>
                      <a:r>
                        <a:rPr lang="uk-UA" sz="1200" dirty="0" smtClean="0">
                          <a:solidFill>
                            <a:schemeClr val="tx1"/>
                          </a:solidFill>
                          <a:effectLst/>
                        </a:rPr>
                        <a:t>в організації </a:t>
                      </a:r>
                      <a:r>
                        <a:rPr lang="uk-UA" sz="1200" dirty="0">
                          <a:solidFill>
                            <a:schemeClr val="tx1"/>
                          </a:solidFill>
                          <a:effectLst/>
                        </a:rPr>
                        <a:t>і визначення рівня необхідних змін</a:t>
                      </a:r>
                      <a:endParaRPr lang="ru-RU"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extLst>
                  <a:ext uri="{0D108BD9-81ED-4DB2-BD59-A6C34878D82A}">
                    <a16:rowId xmlns:a16="http://schemas.microsoft.com/office/drawing/2014/main" val="2734165823"/>
                  </a:ext>
                </a:extLst>
              </a:tr>
              <a:tr h="259492">
                <a:tc>
                  <a:txBody>
                    <a:bodyPr/>
                    <a:lstStyle/>
                    <a:p>
                      <a:pPr marL="112395" marR="106680" algn="ctr">
                        <a:lnSpc>
                          <a:spcPts val="1505"/>
                        </a:lnSpc>
                        <a:spcAft>
                          <a:spcPts val="0"/>
                        </a:spcAft>
                      </a:pPr>
                      <a:r>
                        <a:rPr lang="uk-UA" sz="1200">
                          <a:solidFill>
                            <a:schemeClr val="tx1"/>
                          </a:solidFill>
                          <a:effectLst/>
                        </a:rPr>
                        <a:t>1.4</a:t>
                      </a:r>
                      <a:endParaRPr lang="ru-RU"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tc>
                  <a:txBody>
                    <a:bodyPr/>
                    <a:lstStyle/>
                    <a:p>
                      <a:pPr marL="67945">
                        <a:lnSpc>
                          <a:spcPts val="1505"/>
                        </a:lnSpc>
                        <a:spcAft>
                          <a:spcPts val="0"/>
                        </a:spcAft>
                      </a:pPr>
                      <a:r>
                        <a:rPr lang="uk-UA" sz="1200" dirty="0">
                          <a:solidFill>
                            <a:schemeClr val="tx1"/>
                          </a:solidFill>
                          <a:effectLst/>
                        </a:rPr>
                        <a:t>Створення команди управління змінами</a:t>
                      </a:r>
                      <a:endParaRPr lang="ru-RU"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extLst>
                  <a:ext uri="{0D108BD9-81ED-4DB2-BD59-A6C34878D82A}">
                    <a16:rowId xmlns:a16="http://schemas.microsoft.com/office/drawing/2014/main" val="3099214469"/>
                  </a:ext>
                </a:extLst>
              </a:tr>
              <a:tr h="253516">
                <a:tc>
                  <a:txBody>
                    <a:bodyPr/>
                    <a:lstStyle/>
                    <a:p>
                      <a:pPr marL="112395" marR="106680" algn="ctr">
                        <a:lnSpc>
                          <a:spcPct val="107000"/>
                        </a:lnSpc>
                        <a:spcBef>
                          <a:spcPts val="770"/>
                        </a:spcBef>
                        <a:spcAft>
                          <a:spcPts val="0"/>
                        </a:spcAft>
                      </a:pPr>
                      <a:r>
                        <a:rPr lang="uk-UA" sz="1200">
                          <a:solidFill>
                            <a:schemeClr val="tx1"/>
                          </a:solidFill>
                          <a:effectLst/>
                        </a:rPr>
                        <a:t>1.5</a:t>
                      </a:r>
                      <a:endParaRPr lang="ru-RU"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tc>
                  <a:txBody>
                    <a:bodyPr/>
                    <a:lstStyle/>
                    <a:p>
                      <a:pPr marL="67945">
                        <a:lnSpc>
                          <a:spcPts val="1575"/>
                        </a:lnSpc>
                        <a:spcAft>
                          <a:spcPts val="0"/>
                        </a:spcAft>
                      </a:pPr>
                      <a:r>
                        <a:rPr lang="uk-UA" sz="1200" dirty="0">
                          <a:solidFill>
                            <a:schemeClr val="tx1"/>
                          </a:solidFill>
                          <a:effectLst/>
                        </a:rPr>
                        <a:t>Визначення цілей майбутніх змін і розробка альтернативних </a:t>
                      </a:r>
                      <a:r>
                        <a:rPr lang="uk-UA" sz="1200" dirty="0" smtClean="0">
                          <a:solidFill>
                            <a:schemeClr val="tx1"/>
                          </a:solidFill>
                          <a:effectLst/>
                        </a:rPr>
                        <a:t>варіантів їх </a:t>
                      </a:r>
                      <a:r>
                        <a:rPr lang="uk-UA" sz="1200" dirty="0">
                          <a:solidFill>
                            <a:schemeClr val="tx1"/>
                          </a:solidFill>
                          <a:effectLst/>
                        </a:rPr>
                        <a:t>здійснення</a:t>
                      </a:r>
                      <a:endParaRPr lang="ru-RU"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extLst>
                  <a:ext uri="{0D108BD9-81ED-4DB2-BD59-A6C34878D82A}">
                    <a16:rowId xmlns:a16="http://schemas.microsoft.com/office/drawing/2014/main" val="1590396358"/>
                  </a:ext>
                </a:extLst>
              </a:tr>
              <a:tr h="259492">
                <a:tc>
                  <a:txBody>
                    <a:bodyPr/>
                    <a:lstStyle/>
                    <a:p>
                      <a:pPr marL="112395" marR="106680" algn="ctr">
                        <a:lnSpc>
                          <a:spcPct val="107000"/>
                        </a:lnSpc>
                        <a:spcBef>
                          <a:spcPts val="780"/>
                        </a:spcBef>
                        <a:spcAft>
                          <a:spcPts val="0"/>
                        </a:spcAft>
                      </a:pPr>
                      <a:r>
                        <a:rPr lang="uk-UA" sz="1200">
                          <a:solidFill>
                            <a:schemeClr val="tx1"/>
                          </a:solidFill>
                          <a:effectLst/>
                        </a:rPr>
                        <a:t>1.6</a:t>
                      </a:r>
                      <a:endParaRPr lang="ru-RU"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tc>
                  <a:txBody>
                    <a:bodyPr/>
                    <a:lstStyle/>
                    <a:p>
                      <a:pPr marL="67945">
                        <a:lnSpc>
                          <a:spcPts val="1585"/>
                        </a:lnSpc>
                        <a:spcAft>
                          <a:spcPts val="0"/>
                        </a:spcAft>
                      </a:pPr>
                      <a:r>
                        <a:rPr lang="uk-UA" sz="1200" dirty="0">
                          <a:solidFill>
                            <a:schemeClr val="tx1"/>
                          </a:solidFill>
                          <a:effectLst/>
                        </a:rPr>
                        <a:t>Вибір оптимального варіанту (програми) змін і ухвалення </a:t>
                      </a:r>
                      <a:r>
                        <a:rPr lang="uk-UA" sz="1200" dirty="0" smtClean="0">
                          <a:solidFill>
                            <a:schemeClr val="tx1"/>
                          </a:solidFill>
                          <a:effectLst/>
                        </a:rPr>
                        <a:t>остаточного рішення </a:t>
                      </a:r>
                      <a:r>
                        <a:rPr lang="uk-UA" sz="1200" dirty="0">
                          <a:solidFill>
                            <a:schemeClr val="tx1"/>
                          </a:solidFill>
                          <a:effectLst/>
                        </a:rPr>
                        <a:t>відносно його проектування</a:t>
                      </a:r>
                      <a:endParaRPr lang="ru-RU"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extLst>
                  <a:ext uri="{0D108BD9-81ED-4DB2-BD59-A6C34878D82A}">
                    <a16:rowId xmlns:a16="http://schemas.microsoft.com/office/drawing/2014/main" val="627078614"/>
                  </a:ext>
                </a:extLst>
              </a:tr>
              <a:tr h="277825">
                <a:tc>
                  <a:txBody>
                    <a:bodyPr/>
                    <a:lstStyle/>
                    <a:p>
                      <a:pPr marL="112395" marR="106680" algn="ctr">
                        <a:lnSpc>
                          <a:spcPts val="1505"/>
                        </a:lnSpc>
                        <a:spcAft>
                          <a:spcPts val="0"/>
                        </a:spcAft>
                      </a:pPr>
                      <a:r>
                        <a:rPr lang="uk-UA" sz="1200">
                          <a:solidFill>
                            <a:schemeClr val="tx1"/>
                          </a:solidFill>
                          <a:effectLst/>
                        </a:rPr>
                        <a:t>1.7</a:t>
                      </a:r>
                      <a:endParaRPr lang="ru-RU"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tc>
                  <a:txBody>
                    <a:bodyPr/>
                    <a:lstStyle/>
                    <a:p>
                      <a:pPr marL="67945">
                        <a:lnSpc>
                          <a:spcPts val="1505"/>
                        </a:lnSpc>
                        <a:spcAft>
                          <a:spcPts val="0"/>
                        </a:spcAft>
                      </a:pPr>
                      <a:r>
                        <a:rPr lang="uk-UA" sz="1200" dirty="0">
                          <a:solidFill>
                            <a:schemeClr val="tx1"/>
                          </a:solidFill>
                          <a:effectLst/>
                        </a:rPr>
                        <a:t>Інформування працівників про намічені перетворення</a:t>
                      </a:r>
                      <a:endParaRPr lang="ru-RU"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extLst>
                  <a:ext uri="{0D108BD9-81ED-4DB2-BD59-A6C34878D82A}">
                    <a16:rowId xmlns:a16="http://schemas.microsoft.com/office/drawing/2014/main" val="2163390877"/>
                  </a:ext>
                </a:extLst>
              </a:tr>
              <a:tr h="327475">
                <a:tc gridSpan="2">
                  <a:txBody>
                    <a:bodyPr/>
                    <a:lstStyle/>
                    <a:p>
                      <a:pPr marL="894080" marR="887730" algn="ctr">
                        <a:lnSpc>
                          <a:spcPct val="107000"/>
                        </a:lnSpc>
                        <a:spcBef>
                          <a:spcPts val="585"/>
                        </a:spcBef>
                        <a:spcAft>
                          <a:spcPts val="0"/>
                        </a:spcAft>
                      </a:pPr>
                      <a:r>
                        <a:rPr lang="uk-UA" sz="1200" dirty="0">
                          <a:solidFill>
                            <a:schemeClr val="tx1"/>
                          </a:solidFill>
                          <a:effectLst/>
                        </a:rPr>
                        <a:t>СТАДІЯ 2. ВПРОВАДЖЕННЯ</a:t>
                      </a:r>
                      <a:endParaRPr lang="ru-RU"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solidFill>
                      <a:schemeClr val="accent1">
                        <a:lumMod val="40000"/>
                        <a:lumOff val="60000"/>
                      </a:schemeClr>
                    </a:solidFill>
                  </a:tcPr>
                </a:tc>
                <a:tc hMerge="1">
                  <a:txBody>
                    <a:bodyPr/>
                    <a:lstStyle/>
                    <a:p>
                      <a:endParaRPr lang="ru-RU"/>
                    </a:p>
                  </a:txBody>
                  <a:tcPr/>
                </a:tc>
                <a:extLst>
                  <a:ext uri="{0D108BD9-81ED-4DB2-BD59-A6C34878D82A}">
                    <a16:rowId xmlns:a16="http://schemas.microsoft.com/office/drawing/2014/main" val="2331663148"/>
                  </a:ext>
                </a:extLst>
              </a:tr>
              <a:tr h="203684">
                <a:tc>
                  <a:txBody>
                    <a:bodyPr/>
                    <a:lstStyle/>
                    <a:p>
                      <a:pPr marL="112395" marR="106680" algn="ctr">
                        <a:lnSpc>
                          <a:spcPts val="1505"/>
                        </a:lnSpc>
                        <a:spcAft>
                          <a:spcPts val="0"/>
                        </a:spcAft>
                      </a:pPr>
                      <a:r>
                        <a:rPr lang="uk-UA" sz="1200">
                          <a:solidFill>
                            <a:schemeClr val="tx1"/>
                          </a:solidFill>
                          <a:effectLst/>
                        </a:rPr>
                        <a:t>2.1</a:t>
                      </a:r>
                      <a:endParaRPr lang="ru-RU"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tc>
                  <a:txBody>
                    <a:bodyPr/>
                    <a:lstStyle/>
                    <a:p>
                      <a:pPr marL="67945">
                        <a:lnSpc>
                          <a:spcPts val="1505"/>
                        </a:lnSpc>
                        <a:spcAft>
                          <a:spcPts val="0"/>
                        </a:spcAft>
                      </a:pPr>
                      <a:r>
                        <a:rPr lang="uk-UA" sz="1200" dirty="0">
                          <a:solidFill>
                            <a:schemeClr val="tx1"/>
                          </a:solidFill>
                          <a:effectLst/>
                        </a:rPr>
                        <a:t>Розробка детального проекту (плану) змін</a:t>
                      </a:r>
                      <a:endParaRPr lang="ru-RU"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extLst>
                  <a:ext uri="{0D108BD9-81ED-4DB2-BD59-A6C34878D82A}">
                    <a16:rowId xmlns:a16="http://schemas.microsoft.com/office/drawing/2014/main" val="285948518"/>
                  </a:ext>
                </a:extLst>
              </a:tr>
              <a:tr h="498166">
                <a:tc>
                  <a:txBody>
                    <a:bodyPr/>
                    <a:lstStyle/>
                    <a:p>
                      <a:pPr>
                        <a:lnSpc>
                          <a:spcPct val="107000"/>
                        </a:lnSpc>
                        <a:spcBef>
                          <a:spcPts val="15"/>
                        </a:spcBef>
                        <a:spcAft>
                          <a:spcPts val="0"/>
                        </a:spcAft>
                      </a:pPr>
                      <a:r>
                        <a:rPr lang="uk-UA" sz="1200">
                          <a:solidFill>
                            <a:schemeClr val="tx1"/>
                          </a:solidFill>
                          <a:effectLst/>
                        </a:rPr>
                        <a:t> </a:t>
                      </a:r>
                      <a:endParaRPr lang="ru-RU" sz="1200">
                        <a:solidFill>
                          <a:schemeClr val="tx1"/>
                        </a:solidFill>
                        <a:effectLst/>
                      </a:endParaRPr>
                    </a:p>
                    <a:p>
                      <a:pPr marL="112395" marR="106680" algn="ctr">
                        <a:lnSpc>
                          <a:spcPct val="107000"/>
                        </a:lnSpc>
                        <a:spcAft>
                          <a:spcPts val="0"/>
                        </a:spcAft>
                      </a:pPr>
                      <a:r>
                        <a:rPr lang="uk-UA" sz="1200">
                          <a:solidFill>
                            <a:schemeClr val="tx1"/>
                          </a:solidFill>
                          <a:effectLst/>
                        </a:rPr>
                        <a:t>2.2</a:t>
                      </a:r>
                      <a:endParaRPr lang="ru-RU"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tc>
                  <a:txBody>
                    <a:bodyPr/>
                    <a:lstStyle/>
                    <a:p>
                      <a:pPr marL="67945" marR="143510">
                        <a:lnSpc>
                          <a:spcPct val="107000"/>
                        </a:lnSpc>
                        <a:spcAft>
                          <a:spcPts val="0"/>
                        </a:spcAft>
                      </a:pPr>
                      <a:r>
                        <a:rPr lang="uk-UA" sz="1200" dirty="0">
                          <a:solidFill>
                            <a:schemeClr val="tx1"/>
                          </a:solidFill>
                          <a:effectLst/>
                        </a:rPr>
                        <a:t>Підготовка до впровадження: ознайомлення колективу з розробленим проектом змін, обґрунтування і пошук ресурсів для реалізації даного проекту; розробка графіків впровадження проекту і навчання </a:t>
                      </a:r>
                      <a:r>
                        <a:rPr lang="uk-UA" sz="1200" dirty="0" smtClean="0">
                          <a:solidFill>
                            <a:schemeClr val="tx1"/>
                          </a:solidFill>
                          <a:effectLst/>
                        </a:rPr>
                        <a:t>працівників</a:t>
                      </a:r>
                      <a:endParaRPr lang="ru-RU"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extLst>
                  <a:ext uri="{0D108BD9-81ED-4DB2-BD59-A6C34878D82A}">
                    <a16:rowId xmlns:a16="http://schemas.microsoft.com/office/drawing/2014/main" val="544826113"/>
                  </a:ext>
                </a:extLst>
              </a:tr>
              <a:tr h="372954">
                <a:tc>
                  <a:txBody>
                    <a:bodyPr/>
                    <a:lstStyle/>
                    <a:p>
                      <a:pPr>
                        <a:lnSpc>
                          <a:spcPct val="107000"/>
                        </a:lnSpc>
                        <a:spcBef>
                          <a:spcPts val="20"/>
                        </a:spcBef>
                        <a:spcAft>
                          <a:spcPts val="0"/>
                        </a:spcAft>
                      </a:pPr>
                      <a:r>
                        <a:rPr lang="uk-UA" sz="1200">
                          <a:solidFill>
                            <a:schemeClr val="tx1"/>
                          </a:solidFill>
                          <a:effectLst/>
                        </a:rPr>
                        <a:t> </a:t>
                      </a:r>
                      <a:endParaRPr lang="ru-RU" sz="1200">
                        <a:solidFill>
                          <a:schemeClr val="tx1"/>
                        </a:solidFill>
                        <a:effectLst/>
                      </a:endParaRPr>
                    </a:p>
                    <a:p>
                      <a:pPr marL="112395" marR="106680" algn="ctr">
                        <a:lnSpc>
                          <a:spcPct val="107000"/>
                        </a:lnSpc>
                        <a:spcAft>
                          <a:spcPts val="0"/>
                        </a:spcAft>
                      </a:pPr>
                      <a:r>
                        <a:rPr lang="uk-UA" sz="1200">
                          <a:solidFill>
                            <a:schemeClr val="tx1"/>
                          </a:solidFill>
                          <a:effectLst/>
                        </a:rPr>
                        <a:t>2.3</a:t>
                      </a:r>
                      <a:endParaRPr lang="ru-RU"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tc>
                  <a:txBody>
                    <a:bodyPr/>
                    <a:lstStyle/>
                    <a:p>
                      <a:pPr marL="67945">
                        <a:lnSpc>
                          <a:spcPct val="107000"/>
                        </a:lnSpc>
                        <a:spcAft>
                          <a:spcPts val="0"/>
                        </a:spcAft>
                      </a:pPr>
                      <a:r>
                        <a:rPr lang="uk-UA" sz="1200" dirty="0">
                          <a:solidFill>
                            <a:schemeClr val="tx1"/>
                          </a:solidFill>
                          <a:effectLst/>
                        </a:rPr>
                        <a:t>Початок впровадження в діяльність організації проекту змін: «</a:t>
                      </a:r>
                      <a:r>
                        <a:rPr lang="uk-UA" sz="1200" dirty="0" smtClean="0">
                          <a:solidFill>
                            <a:schemeClr val="tx1"/>
                          </a:solidFill>
                          <a:effectLst/>
                        </a:rPr>
                        <a:t>пілотування </a:t>
                      </a:r>
                      <a:r>
                        <a:rPr lang="uk-UA" sz="1200" dirty="0">
                          <a:solidFill>
                            <a:schemeClr val="tx1"/>
                          </a:solidFill>
                          <a:effectLst/>
                        </a:rPr>
                        <a:t>змін», виявлення основних проблем і труднощів, пов'язаних </a:t>
                      </a:r>
                      <a:r>
                        <a:rPr lang="uk-UA" sz="1200" dirty="0" smtClean="0">
                          <a:solidFill>
                            <a:schemeClr val="tx1"/>
                          </a:solidFill>
                          <a:effectLst/>
                        </a:rPr>
                        <a:t>з практичним </a:t>
                      </a:r>
                      <a:r>
                        <a:rPr lang="uk-UA" sz="1200" dirty="0">
                          <a:solidFill>
                            <a:schemeClr val="tx1"/>
                          </a:solidFill>
                          <a:effectLst/>
                        </a:rPr>
                        <a:t>здійсненням перетворень</a:t>
                      </a:r>
                      <a:endParaRPr lang="ru-RU"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extLst>
                  <a:ext uri="{0D108BD9-81ED-4DB2-BD59-A6C34878D82A}">
                    <a16:rowId xmlns:a16="http://schemas.microsoft.com/office/drawing/2014/main" val="864483054"/>
                  </a:ext>
                </a:extLst>
              </a:tr>
              <a:tr h="279276">
                <a:tc>
                  <a:txBody>
                    <a:bodyPr/>
                    <a:lstStyle/>
                    <a:p>
                      <a:pPr marL="112395" marR="106680" algn="ctr">
                        <a:lnSpc>
                          <a:spcPct val="107000"/>
                        </a:lnSpc>
                        <a:spcBef>
                          <a:spcPts val="780"/>
                        </a:spcBef>
                        <a:spcAft>
                          <a:spcPts val="0"/>
                        </a:spcAft>
                      </a:pPr>
                      <a:r>
                        <a:rPr lang="uk-UA" sz="1200">
                          <a:solidFill>
                            <a:schemeClr val="tx1"/>
                          </a:solidFill>
                          <a:effectLst/>
                        </a:rPr>
                        <a:t>2.4</a:t>
                      </a:r>
                      <a:endParaRPr lang="ru-RU"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tc>
                  <a:txBody>
                    <a:bodyPr/>
                    <a:lstStyle/>
                    <a:p>
                      <a:pPr marL="67945">
                        <a:lnSpc>
                          <a:spcPts val="1575"/>
                        </a:lnSpc>
                        <a:spcAft>
                          <a:spcPts val="0"/>
                        </a:spcAft>
                      </a:pPr>
                      <a:r>
                        <a:rPr lang="uk-UA" sz="1200" dirty="0">
                          <a:solidFill>
                            <a:schemeClr val="tx1"/>
                          </a:solidFill>
                          <a:effectLst/>
                        </a:rPr>
                        <a:t>Повномасштабне впровадження запланованих змін з </a:t>
                      </a:r>
                      <a:r>
                        <a:rPr lang="uk-UA" sz="1200" dirty="0" smtClean="0">
                          <a:solidFill>
                            <a:schemeClr val="tx1"/>
                          </a:solidFill>
                          <a:effectLst/>
                        </a:rPr>
                        <a:t>урахуванням усунення </a:t>
                      </a:r>
                      <a:r>
                        <a:rPr lang="uk-UA" sz="1200" dirty="0">
                          <a:solidFill>
                            <a:schemeClr val="tx1"/>
                          </a:solidFill>
                          <a:effectLst/>
                        </a:rPr>
                        <a:t>проблем, виявлених на етапі «пілотування змін»</a:t>
                      </a:r>
                      <a:endParaRPr lang="ru-RU"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extLst>
                  <a:ext uri="{0D108BD9-81ED-4DB2-BD59-A6C34878D82A}">
                    <a16:rowId xmlns:a16="http://schemas.microsoft.com/office/drawing/2014/main" val="1836112239"/>
                  </a:ext>
                </a:extLst>
              </a:tr>
              <a:tr h="366041">
                <a:tc gridSpan="2">
                  <a:txBody>
                    <a:bodyPr/>
                    <a:lstStyle/>
                    <a:p>
                      <a:pPr marL="894080" marR="890905" algn="ctr">
                        <a:lnSpc>
                          <a:spcPct val="107000"/>
                        </a:lnSpc>
                        <a:spcBef>
                          <a:spcPts val="585"/>
                        </a:spcBef>
                        <a:spcAft>
                          <a:spcPts val="0"/>
                        </a:spcAft>
                      </a:pPr>
                      <a:r>
                        <a:rPr lang="uk-UA" sz="1200" dirty="0">
                          <a:solidFill>
                            <a:schemeClr val="tx1"/>
                          </a:solidFill>
                          <a:effectLst/>
                        </a:rPr>
                        <a:t>СТАДІЯ 3. ОЦІНКА І ЗАКРІПЛЕННЯ РЕЗУЛЬТАТІВ</a:t>
                      </a:r>
                      <a:endParaRPr lang="ru-RU"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solidFill>
                      <a:schemeClr val="accent1">
                        <a:lumMod val="40000"/>
                        <a:lumOff val="60000"/>
                      </a:schemeClr>
                    </a:solidFill>
                  </a:tcPr>
                </a:tc>
                <a:tc hMerge="1">
                  <a:txBody>
                    <a:bodyPr/>
                    <a:lstStyle/>
                    <a:p>
                      <a:endParaRPr lang="ru-RU"/>
                    </a:p>
                  </a:txBody>
                  <a:tcPr/>
                </a:tc>
                <a:extLst>
                  <a:ext uri="{0D108BD9-81ED-4DB2-BD59-A6C34878D82A}">
                    <a16:rowId xmlns:a16="http://schemas.microsoft.com/office/drawing/2014/main" val="2430609525"/>
                  </a:ext>
                </a:extLst>
              </a:tr>
              <a:tr h="282486">
                <a:tc>
                  <a:txBody>
                    <a:bodyPr/>
                    <a:lstStyle/>
                    <a:p>
                      <a:pPr marL="112395" marR="106680" algn="ctr">
                        <a:lnSpc>
                          <a:spcPct val="107000"/>
                        </a:lnSpc>
                        <a:spcBef>
                          <a:spcPts val="765"/>
                        </a:spcBef>
                        <a:spcAft>
                          <a:spcPts val="0"/>
                        </a:spcAft>
                      </a:pPr>
                      <a:r>
                        <a:rPr lang="uk-UA" sz="1200">
                          <a:solidFill>
                            <a:schemeClr val="tx1"/>
                          </a:solidFill>
                          <a:effectLst/>
                        </a:rPr>
                        <a:t>3.1</a:t>
                      </a:r>
                      <a:endParaRPr lang="ru-RU"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tc>
                  <a:txBody>
                    <a:bodyPr/>
                    <a:lstStyle/>
                    <a:p>
                      <a:pPr marL="67945">
                        <a:lnSpc>
                          <a:spcPts val="1575"/>
                        </a:lnSpc>
                        <a:spcAft>
                          <a:spcPts val="0"/>
                        </a:spcAft>
                      </a:pPr>
                      <a:r>
                        <a:rPr lang="uk-UA" sz="1200" dirty="0">
                          <a:solidFill>
                            <a:schemeClr val="tx1"/>
                          </a:solidFill>
                          <a:effectLst/>
                        </a:rPr>
                        <a:t>Оцінка результатів впроваджених змін з точки зору економічної </a:t>
                      </a:r>
                      <a:r>
                        <a:rPr lang="uk-UA" sz="1200" dirty="0" smtClean="0">
                          <a:solidFill>
                            <a:schemeClr val="tx1"/>
                          </a:solidFill>
                          <a:effectLst/>
                        </a:rPr>
                        <a:t>ефективності </a:t>
                      </a:r>
                      <a:r>
                        <a:rPr lang="uk-UA" sz="1200" dirty="0">
                          <a:solidFill>
                            <a:schemeClr val="tx1"/>
                          </a:solidFill>
                          <a:effectLst/>
                        </a:rPr>
                        <a:t>і соціальних наслідків</a:t>
                      </a:r>
                      <a:endParaRPr lang="ru-RU"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extLst>
                  <a:ext uri="{0D108BD9-81ED-4DB2-BD59-A6C34878D82A}">
                    <a16:rowId xmlns:a16="http://schemas.microsoft.com/office/drawing/2014/main" val="4101984851"/>
                  </a:ext>
                </a:extLst>
              </a:tr>
              <a:tr h="406879">
                <a:tc>
                  <a:txBody>
                    <a:bodyPr/>
                    <a:lstStyle/>
                    <a:p>
                      <a:pPr>
                        <a:lnSpc>
                          <a:spcPct val="107000"/>
                        </a:lnSpc>
                        <a:spcBef>
                          <a:spcPts val="15"/>
                        </a:spcBef>
                        <a:spcAft>
                          <a:spcPts val="0"/>
                        </a:spcAft>
                      </a:pPr>
                      <a:r>
                        <a:rPr lang="uk-UA" sz="1200">
                          <a:solidFill>
                            <a:schemeClr val="tx1"/>
                          </a:solidFill>
                          <a:effectLst/>
                        </a:rPr>
                        <a:t> </a:t>
                      </a:r>
                      <a:endParaRPr lang="ru-RU" sz="1200">
                        <a:solidFill>
                          <a:schemeClr val="tx1"/>
                        </a:solidFill>
                        <a:effectLst/>
                      </a:endParaRPr>
                    </a:p>
                    <a:p>
                      <a:pPr marL="112395" marR="106680" algn="ctr">
                        <a:lnSpc>
                          <a:spcPct val="107000"/>
                        </a:lnSpc>
                        <a:spcBef>
                          <a:spcPts val="5"/>
                        </a:spcBef>
                        <a:spcAft>
                          <a:spcPts val="0"/>
                        </a:spcAft>
                      </a:pPr>
                      <a:r>
                        <a:rPr lang="uk-UA" sz="1200">
                          <a:solidFill>
                            <a:schemeClr val="tx1"/>
                          </a:solidFill>
                          <a:effectLst/>
                        </a:rPr>
                        <a:t>3.2</a:t>
                      </a:r>
                      <a:endParaRPr lang="ru-RU"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tc>
                  <a:txBody>
                    <a:bodyPr/>
                    <a:lstStyle/>
                    <a:p>
                      <a:pPr marL="67945">
                        <a:lnSpc>
                          <a:spcPct val="107000"/>
                        </a:lnSpc>
                        <a:spcAft>
                          <a:spcPts val="0"/>
                        </a:spcAft>
                      </a:pPr>
                      <a:r>
                        <a:rPr lang="uk-UA" sz="1200" dirty="0">
                          <a:solidFill>
                            <a:schemeClr val="tx1"/>
                          </a:solidFill>
                          <a:effectLst/>
                        </a:rPr>
                        <a:t>Закріплення попередніх досягнень шляхом подальшого пристосування до змін зовнішнього середовища і уточнення бачення, місії і </a:t>
                      </a:r>
                      <a:r>
                        <a:rPr lang="uk-UA" sz="1200" dirty="0" smtClean="0">
                          <a:solidFill>
                            <a:schemeClr val="tx1"/>
                          </a:solidFill>
                          <a:effectLst/>
                        </a:rPr>
                        <a:t>стратегічних </a:t>
                      </a:r>
                      <a:r>
                        <a:rPr lang="uk-UA" sz="1200" dirty="0">
                          <a:solidFill>
                            <a:schemeClr val="tx1"/>
                          </a:solidFill>
                          <a:effectLst/>
                        </a:rPr>
                        <a:t>орієнтирів організації.</a:t>
                      </a:r>
                      <a:endParaRPr lang="ru-RU"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solidFill>
                      <a:schemeClr val="accent1">
                        <a:lumMod val="40000"/>
                        <a:lumOff val="60000"/>
                      </a:schemeClr>
                    </a:solidFill>
                  </a:tcPr>
                </a:tc>
                <a:extLst>
                  <a:ext uri="{0D108BD9-81ED-4DB2-BD59-A6C34878D82A}">
                    <a16:rowId xmlns:a16="http://schemas.microsoft.com/office/drawing/2014/main" val="1885114490"/>
                  </a:ext>
                </a:extLst>
              </a:tr>
            </a:tbl>
          </a:graphicData>
        </a:graphic>
      </p:graphicFrame>
    </p:spTree>
    <p:extLst>
      <p:ext uri="{BB962C8B-B14F-4D97-AF65-F5344CB8AC3E}">
        <p14:creationId xmlns:p14="http://schemas.microsoft.com/office/powerpoint/2010/main" val="79948361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635046"/>
          </a:xfrm>
        </p:spPr>
        <p:txBody>
          <a:bodyPr>
            <a:normAutofit fontScale="90000"/>
          </a:bodyPr>
          <a:lstStyle/>
          <a:p>
            <a:r>
              <a:rPr lang="uk-UA" sz="3600" b="1" dirty="0" smtClean="0"/>
              <a:t>3</a:t>
            </a:r>
            <a:r>
              <a:rPr lang="uk-UA" sz="3600" b="1" dirty="0"/>
              <a:t>. Моделі управління змінами </a:t>
            </a:r>
            <a:r>
              <a:rPr lang="ru-RU" dirty="0"/>
              <a:t/>
            </a:r>
            <a:br>
              <a:rPr lang="ru-RU" dirty="0"/>
            </a:br>
            <a:endParaRPr lang="ru-RU" dirty="0"/>
          </a:p>
        </p:txBody>
      </p:sp>
      <p:sp>
        <p:nvSpPr>
          <p:cNvPr id="3" name="Объект 2"/>
          <p:cNvSpPr>
            <a:spLocks noGrp="1"/>
          </p:cNvSpPr>
          <p:nvPr>
            <p:ph idx="1"/>
          </p:nvPr>
        </p:nvSpPr>
        <p:spPr>
          <a:xfrm>
            <a:off x="8180173" y="4100866"/>
            <a:ext cx="3249826" cy="2225794"/>
          </a:xfrm>
        </p:spPr>
        <p:txBody>
          <a:bodyPr>
            <a:normAutofit fontScale="77500" lnSpcReduction="20000"/>
          </a:bodyPr>
          <a:lstStyle/>
          <a:p>
            <a:pPr lvl="0"/>
            <a:r>
              <a:rPr lang="uk-UA" u="sng" dirty="0" smtClean="0">
                <a:solidFill>
                  <a:schemeClr val="tx1"/>
                </a:solidFill>
              </a:rPr>
              <a:t>Теорія </a:t>
            </a:r>
            <a:r>
              <a:rPr lang="uk-UA" u="sng" dirty="0">
                <a:solidFill>
                  <a:schemeClr val="tx1"/>
                </a:solidFill>
              </a:rPr>
              <a:t>Е</a:t>
            </a:r>
            <a:r>
              <a:rPr lang="uk-UA" dirty="0">
                <a:solidFill>
                  <a:schemeClr val="tx1"/>
                </a:solidFill>
              </a:rPr>
              <a:t> : ґрунтується на фінансових показниках та оцінюванні ефективності їх досягнення;</a:t>
            </a:r>
            <a:endParaRPr lang="ru-RU" dirty="0">
              <a:solidFill>
                <a:schemeClr val="tx1"/>
              </a:solidFill>
            </a:endParaRPr>
          </a:p>
          <a:p>
            <a:pPr lvl="0"/>
            <a:r>
              <a:rPr lang="uk-UA" u="sng" dirty="0">
                <a:solidFill>
                  <a:schemeClr val="tx1"/>
                </a:solidFill>
              </a:rPr>
              <a:t>Теорія О</a:t>
            </a:r>
            <a:r>
              <a:rPr lang="uk-UA" dirty="0">
                <a:solidFill>
                  <a:schemeClr val="tx1"/>
                </a:solidFill>
              </a:rPr>
              <a:t>: розглядає організацію як систему, що само розвивається і діяльність орієнтована на навчання і розвиток своїх співробітників.</a:t>
            </a:r>
            <a:endParaRPr lang="ru-RU" dirty="0">
              <a:solidFill>
                <a:schemeClr val="tx1"/>
              </a:solidFill>
            </a:endParaRPr>
          </a:p>
          <a:p>
            <a:pPr marL="0" indent="0">
              <a:buNone/>
            </a:pPr>
            <a:endParaRPr lang="ru-RU" dirty="0">
              <a:solidFill>
                <a:schemeClr val="tx1"/>
              </a:solidFill>
            </a:endParaRPr>
          </a:p>
        </p:txBody>
      </p:sp>
      <p:sp>
        <p:nvSpPr>
          <p:cNvPr id="5" name="Заголовок 1"/>
          <p:cNvSpPr txBox="1">
            <a:spLocks/>
          </p:cNvSpPr>
          <p:nvPr/>
        </p:nvSpPr>
        <p:spPr>
          <a:xfrm>
            <a:off x="2013678" y="1104804"/>
            <a:ext cx="10178322" cy="635046"/>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a:lstStyle>
          <a:p>
            <a:r>
              <a:rPr lang="uk-UA" sz="2800" b="1" dirty="0"/>
              <a:t>3.1. Управління змінами на основні теорій Е та </a:t>
            </a:r>
            <a:r>
              <a:rPr lang="uk-UA" sz="2800" b="1" dirty="0" smtClean="0"/>
              <a:t>О</a:t>
            </a:r>
            <a:endParaRPr lang="ru-RU" sz="2800" dirty="0"/>
          </a:p>
        </p:txBody>
      </p:sp>
      <p:sp>
        <p:nvSpPr>
          <p:cNvPr id="6" name="TextBox 5"/>
          <p:cNvSpPr txBox="1"/>
          <p:nvPr/>
        </p:nvSpPr>
        <p:spPr>
          <a:xfrm>
            <a:off x="1612748" y="1880403"/>
            <a:ext cx="9817251" cy="1200329"/>
          </a:xfrm>
          <a:prstGeom prst="rect">
            <a:avLst/>
          </a:prstGeom>
          <a:noFill/>
        </p:spPr>
        <p:txBody>
          <a:bodyPr wrap="square" rtlCol="0">
            <a:spAutoFit/>
          </a:bodyPr>
          <a:lstStyle/>
          <a:p>
            <a:pPr algn="ctr"/>
            <a:r>
              <a:rPr lang="ru-RU" b="1" dirty="0" err="1">
                <a:latin typeface="Times New Roman" pitchFamily="18" charset="0"/>
                <a:cs typeface="Times New Roman" pitchFamily="18" charset="0"/>
              </a:rPr>
              <a:t>Теорія</a:t>
            </a:r>
            <a:r>
              <a:rPr lang="ru-RU" b="1" dirty="0">
                <a:latin typeface="Times New Roman" pitchFamily="18" charset="0"/>
                <a:cs typeface="Times New Roman" pitchFamily="18" charset="0"/>
              </a:rPr>
              <a:t> Е і </a:t>
            </a:r>
            <a:r>
              <a:rPr lang="ru-RU" b="1" dirty="0" err="1">
                <a:latin typeface="Times New Roman" pitchFamily="18" charset="0"/>
                <a:cs typeface="Times New Roman" pitchFamily="18" charset="0"/>
              </a:rPr>
              <a:t>теорія</a:t>
            </a:r>
            <a:r>
              <a:rPr lang="ru-RU" b="1" dirty="0">
                <a:latin typeface="Times New Roman" pitchFamily="18" charset="0"/>
                <a:cs typeface="Times New Roman" pitchFamily="18" charset="0"/>
              </a:rPr>
              <a:t> О - </a:t>
            </a:r>
            <a:r>
              <a:rPr lang="ru-RU" dirty="0" err="1">
                <a:cs typeface="Times New Roman" pitchFamily="18" charset="0"/>
              </a:rPr>
              <a:t>дві</a:t>
            </a:r>
            <a:r>
              <a:rPr lang="ru-RU" dirty="0">
                <a:cs typeface="Times New Roman" pitchFamily="18" charset="0"/>
              </a:rPr>
              <a:t> </a:t>
            </a:r>
            <a:r>
              <a:rPr lang="ru-RU" dirty="0" err="1">
                <a:cs typeface="Times New Roman" pitchFamily="18" charset="0"/>
              </a:rPr>
              <a:t>полярні</a:t>
            </a:r>
            <a:r>
              <a:rPr lang="ru-RU" dirty="0">
                <a:cs typeface="Times New Roman" pitchFamily="18" charset="0"/>
              </a:rPr>
              <a:t> </a:t>
            </a:r>
            <a:r>
              <a:rPr lang="ru-RU" dirty="0" err="1">
                <a:cs typeface="Times New Roman" pitchFamily="18" charset="0"/>
              </a:rPr>
              <a:t>концепції</a:t>
            </a:r>
            <a:r>
              <a:rPr lang="ru-RU" dirty="0">
                <a:cs typeface="Times New Roman" pitchFamily="18" charset="0"/>
              </a:rPr>
              <a:t>, </a:t>
            </a:r>
            <a:r>
              <a:rPr lang="ru-RU" dirty="0" err="1">
                <a:cs typeface="Times New Roman" pitchFamily="18" charset="0"/>
              </a:rPr>
              <a:t>створені</a:t>
            </a:r>
            <a:r>
              <a:rPr lang="ru-RU" dirty="0">
                <a:cs typeface="Times New Roman" pitchFamily="18" charset="0"/>
              </a:rPr>
              <a:t> </a:t>
            </a:r>
            <a:r>
              <a:rPr lang="ru-RU" dirty="0" err="1">
                <a:cs typeface="Times New Roman" pitchFamily="18" charset="0"/>
              </a:rPr>
              <a:t>професорами</a:t>
            </a:r>
            <a:r>
              <a:rPr lang="ru-RU" dirty="0">
                <a:cs typeface="Times New Roman" pitchFamily="18" charset="0"/>
              </a:rPr>
              <a:t> </a:t>
            </a:r>
            <a:r>
              <a:rPr lang="ru-RU" dirty="0" err="1">
                <a:cs typeface="Times New Roman" pitchFamily="18" charset="0"/>
              </a:rPr>
              <a:t>Гарвардської</a:t>
            </a:r>
            <a:r>
              <a:rPr lang="ru-RU" dirty="0">
                <a:cs typeface="Times New Roman" pitchFamily="18" charset="0"/>
              </a:rPr>
              <a:t> </a:t>
            </a:r>
            <a:r>
              <a:rPr lang="ru-RU" dirty="0" err="1">
                <a:cs typeface="Times New Roman" pitchFamily="18" charset="0"/>
              </a:rPr>
              <a:t>школи</a:t>
            </a:r>
            <a:r>
              <a:rPr lang="ru-RU" dirty="0">
                <a:cs typeface="Times New Roman" pitchFamily="18" charset="0"/>
              </a:rPr>
              <a:t> </a:t>
            </a:r>
            <a:r>
              <a:rPr lang="ru-RU" dirty="0" err="1">
                <a:cs typeface="Times New Roman" pitchFamily="18" charset="0"/>
              </a:rPr>
              <a:t>бізнесу</a:t>
            </a:r>
            <a:r>
              <a:rPr lang="ru-RU" dirty="0">
                <a:cs typeface="Times New Roman" pitchFamily="18" charset="0"/>
              </a:rPr>
              <a:t> - Майклом </a:t>
            </a:r>
            <a:r>
              <a:rPr lang="ru-RU" dirty="0" err="1">
                <a:cs typeface="Times New Roman" pitchFamily="18" charset="0"/>
              </a:rPr>
              <a:t>Бір</a:t>
            </a:r>
            <a:r>
              <a:rPr lang="ru-RU" dirty="0">
                <a:cs typeface="Times New Roman" pitchFamily="18" charset="0"/>
              </a:rPr>
              <a:t> і </a:t>
            </a:r>
            <a:r>
              <a:rPr lang="ru-RU" dirty="0" err="1">
                <a:cs typeface="Times New Roman" pitchFamily="18" charset="0"/>
              </a:rPr>
              <a:t>Нітін</a:t>
            </a:r>
            <a:r>
              <a:rPr lang="ru-RU" dirty="0">
                <a:cs typeface="Times New Roman" pitchFamily="18" charset="0"/>
              </a:rPr>
              <a:t> </a:t>
            </a:r>
            <a:r>
              <a:rPr lang="ru-RU" dirty="0" err="1">
                <a:cs typeface="Times New Roman" pitchFamily="18" charset="0"/>
              </a:rPr>
              <a:t>Норіа</a:t>
            </a:r>
            <a:r>
              <a:rPr lang="ru-RU" dirty="0">
                <a:cs typeface="Times New Roman" pitchFamily="18" charset="0"/>
              </a:rPr>
              <a:t>. </a:t>
            </a:r>
            <a:endParaRPr lang="ru-RU" dirty="0" smtClean="0">
              <a:cs typeface="Times New Roman" pitchFamily="18" charset="0"/>
            </a:endParaRPr>
          </a:p>
          <a:p>
            <a:pPr algn="ctr"/>
            <a:r>
              <a:rPr lang="ru-RU" dirty="0" err="1" smtClean="0">
                <a:cs typeface="Times New Roman" pitchFamily="18" charset="0"/>
              </a:rPr>
              <a:t>Вибір</a:t>
            </a:r>
            <a:r>
              <a:rPr lang="ru-RU" dirty="0" smtClean="0">
                <a:cs typeface="Times New Roman" pitchFamily="18" charset="0"/>
              </a:rPr>
              <a:t> </a:t>
            </a:r>
            <a:r>
              <a:rPr lang="ru-RU" dirty="0" err="1">
                <a:cs typeface="Times New Roman" pitchFamily="18" charset="0"/>
              </a:rPr>
              <a:t>залежить</a:t>
            </a:r>
            <a:r>
              <a:rPr lang="ru-RU" dirty="0">
                <a:cs typeface="Times New Roman" pitchFamily="18" charset="0"/>
              </a:rPr>
              <a:t> </a:t>
            </a:r>
            <a:r>
              <a:rPr lang="ru-RU" dirty="0" err="1">
                <a:cs typeface="Times New Roman" pitchFamily="18" charset="0"/>
              </a:rPr>
              <a:t>від</a:t>
            </a:r>
            <a:r>
              <a:rPr lang="ru-RU" dirty="0">
                <a:cs typeface="Times New Roman" pitchFamily="18" charset="0"/>
              </a:rPr>
              <a:t>: характеру і масштабу </a:t>
            </a:r>
            <a:r>
              <a:rPr lang="ru-RU" dirty="0" err="1">
                <a:cs typeface="Times New Roman" pitchFamily="18" charset="0"/>
              </a:rPr>
              <a:t>проблеми</a:t>
            </a:r>
            <a:r>
              <a:rPr lang="ru-RU" dirty="0">
                <a:cs typeface="Times New Roman" pitchFamily="18" charset="0"/>
              </a:rPr>
              <a:t>, </a:t>
            </a:r>
            <a:r>
              <a:rPr lang="ru-RU" dirty="0" err="1">
                <a:cs typeface="Times New Roman" pitchFamily="18" charset="0"/>
              </a:rPr>
              <a:t>що</a:t>
            </a:r>
            <a:r>
              <a:rPr lang="ru-RU" dirty="0">
                <a:cs typeface="Times New Roman" pitchFamily="18" charset="0"/>
              </a:rPr>
              <a:t> </a:t>
            </a:r>
            <a:r>
              <a:rPr lang="ru-RU" dirty="0" err="1">
                <a:cs typeface="Times New Roman" pitchFamily="18" charset="0"/>
              </a:rPr>
              <a:t>стоїть</a:t>
            </a:r>
            <a:r>
              <a:rPr lang="ru-RU" dirty="0">
                <a:cs typeface="Times New Roman" pitchFamily="18" charset="0"/>
              </a:rPr>
              <a:t> перед </a:t>
            </a:r>
            <a:r>
              <a:rPr lang="ru-RU" dirty="0" err="1">
                <a:cs typeface="Times New Roman" pitchFamily="18" charset="0"/>
              </a:rPr>
              <a:t>організацією</a:t>
            </a:r>
            <a:r>
              <a:rPr lang="ru-RU" dirty="0">
                <a:cs typeface="Times New Roman" pitchFamily="18" charset="0"/>
              </a:rPr>
              <a:t>; </a:t>
            </a:r>
            <a:r>
              <a:rPr lang="ru-RU" dirty="0" err="1">
                <a:cs typeface="Times New Roman" pitchFamily="18" charset="0"/>
              </a:rPr>
              <a:t>особистісних</a:t>
            </a:r>
            <a:r>
              <a:rPr lang="ru-RU" dirty="0">
                <a:cs typeface="Times New Roman" pitchFamily="18" charset="0"/>
              </a:rPr>
              <a:t> характеристик </a:t>
            </a:r>
            <a:r>
              <a:rPr lang="ru-RU" dirty="0" err="1">
                <a:cs typeface="Times New Roman" pitchFamily="18" charset="0"/>
              </a:rPr>
              <a:t>співробітників</a:t>
            </a:r>
            <a:r>
              <a:rPr lang="ru-RU" dirty="0">
                <a:cs typeface="Times New Roman" pitchFamily="18" charset="0"/>
              </a:rPr>
              <a:t>; характеру і </a:t>
            </a:r>
            <a:r>
              <a:rPr lang="ru-RU" dirty="0" err="1">
                <a:cs typeface="Times New Roman" pitchFamily="18" charset="0"/>
              </a:rPr>
              <a:t>змісту</a:t>
            </a:r>
            <a:r>
              <a:rPr lang="ru-RU" dirty="0">
                <a:cs typeface="Times New Roman" pitchFamily="18" charset="0"/>
              </a:rPr>
              <a:t> </a:t>
            </a:r>
            <a:r>
              <a:rPr lang="ru-RU" dirty="0" err="1">
                <a:cs typeface="Times New Roman" pitchFamily="18" charset="0"/>
              </a:rPr>
              <a:t>роботи</a:t>
            </a:r>
            <a:r>
              <a:rPr lang="ru-RU" dirty="0">
                <a:cs typeface="Times New Roman" pitchFamily="18" charset="0"/>
              </a:rPr>
              <a:t> в </a:t>
            </a:r>
            <a:r>
              <a:rPr lang="ru-RU" dirty="0" err="1">
                <a:cs typeface="Times New Roman" pitchFamily="18" charset="0"/>
              </a:rPr>
              <a:t>організації</a:t>
            </a:r>
            <a:r>
              <a:rPr lang="ru-RU" dirty="0">
                <a:cs typeface="Times New Roman" pitchFamily="18" charset="0"/>
              </a:rPr>
              <a:t> та </a:t>
            </a:r>
            <a:r>
              <a:rPr lang="ru-RU" dirty="0" err="1">
                <a:cs typeface="Times New Roman" pitchFamily="18" charset="0"/>
              </a:rPr>
              <a:t>ін</a:t>
            </a:r>
            <a:r>
              <a:rPr lang="ru-RU" dirty="0">
                <a:cs typeface="Times New Roman" pitchFamily="18" charset="0"/>
              </a:rPr>
              <a:t>.</a:t>
            </a:r>
            <a:endParaRPr lang="ru-RU" dirty="0"/>
          </a:p>
        </p:txBody>
      </p:sp>
      <p:graphicFrame>
        <p:nvGraphicFramePr>
          <p:cNvPr id="8" name="Схема 7"/>
          <p:cNvGraphicFramePr/>
          <p:nvPr>
            <p:extLst/>
          </p:nvPr>
        </p:nvGraphicFramePr>
        <p:xfrm>
          <a:off x="1612748" y="3080732"/>
          <a:ext cx="5900160" cy="36295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9307850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981200" y="534677"/>
            <a:ext cx="8229600" cy="985751"/>
          </a:xfrm>
        </p:spPr>
        <p:txBody>
          <a:bodyPr>
            <a:noAutofit/>
          </a:bodyPr>
          <a:lstStyle/>
          <a:p>
            <a:pPr algn="ctr"/>
            <a:r>
              <a:rPr lang="ru-RU" sz="3200" dirty="0" err="1" smtClean="0"/>
              <a:t>Теорія</a:t>
            </a:r>
            <a:r>
              <a:rPr lang="ru-RU" sz="3200" dirty="0" smtClean="0"/>
              <a:t> </a:t>
            </a:r>
            <a:r>
              <a:rPr lang="ru-RU" sz="3200" dirty="0"/>
              <a:t>Е и О </a:t>
            </a:r>
            <a:r>
              <a:rPr lang="ru-RU" sz="3200" dirty="0" err="1" smtClean="0"/>
              <a:t>організаційних</a:t>
            </a:r>
            <a:r>
              <a:rPr lang="ru-RU" sz="3200" dirty="0" smtClean="0"/>
              <a:t> </a:t>
            </a:r>
            <a:r>
              <a:rPr lang="ru-RU" sz="3200" dirty="0" err="1" smtClean="0"/>
              <a:t>змін</a:t>
            </a:r>
            <a:endParaRPr lang="ru-RU" sz="3200" dirty="0"/>
          </a:p>
        </p:txBody>
      </p:sp>
      <p:graphicFrame>
        <p:nvGraphicFramePr>
          <p:cNvPr id="5" name="Объект 3"/>
          <p:cNvGraphicFramePr>
            <a:graphicFrameLocks/>
          </p:cNvGraphicFramePr>
          <p:nvPr>
            <p:extLst/>
          </p:nvPr>
        </p:nvGraphicFramePr>
        <p:xfrm>
          <a:off x="1868370" y="1520428"/>
          <a:ext cx="9078672" cy="4700067"/>
        </p:xfrm>
        <a:graphic>
          <a:graphicData uri="http://schemas.openxmlformats.org/drawingml/2006/table">
            <a:tbl>
              <a:tblPr firstRow="1" firstCol="1" bandRow="1">
                <a:tableStyleId>{5C22544A-7EE6-4342-B048-85BDC9FD1C3A}</a:tableStyleId>
              </a:tblPr>
              <a:tblGrid>
                <a:gridCol w="3025896">
                  <a:extLst>
                    <a:ext uri="{9D8B030D-6E8A-4147-A177-3AD203B41FA5}">
                      <a16:colId xmlns:a16="http://schemas.microsoft.com/office/drawing/2014/main" val="1587044505"/>
                    </a:ext>
                  </a:extLst>
                </a:gridCol>
                <a:gridCol w="3025896">
                  <a:extLst>
                    <a:ext uri="{9D8B030D-6E8A-4147-A177-3AD203B41FA5}">
                      <a16:colId xmlns:a16="http://schemas.microsoft.com/office/drawing/2014/main" val="2342992085"/>
                    </a:ext>
                  </a:extLst>
                </a:gridCol>
                <a:gridCol w="3026880">
                  <a:extLst>
                    <a:ext uri="{9D8B030D-6E8A-4147-A177-3AD203B41FA5}">
                      <a16:colId xmlns:a16="http://schemas.microsoft.com/office/drawing/2014/main" val="1126984654"/>
                    </a:ext>
                  </a:extLst>
                </a:gridCol>
              </a:tblGrid>
              <a:tr h="591330">
                <a:tc gridSpan="3">
                  <a:txBody>
                    <a:bodyPr/>
                    <a:lstStyle/>
                    <a:p>
                      <a:pPr algn="ctr">
                        <a:lnSpc>
                          <a:spcPct val="115000"/>
                        </a:lnSpc>
                        <a:spcAft>
                          <a:spcPts val="0"/>
                        </a:spcAft>
                      </a:pPr>
                      <a:r>
                        <a:rPr lang="uk-UA" sz="1800" dirty="0">
                          <a:effectLst/>
                        </a:rPr>
                        <a:t>Порівняльний аналіз теорії Е та О</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81714111"/>
                  </a:ext>
                </a:extLst>
              </a:tr>
              <a:tr h="458249">
                <a:tc>
                  <a:txBody>
                    <a:bodyPr/>
                    <a:lstStyle/>
                    <a:p>
                      <a:pPr algn="ctr">
                        <a:lnSpc>
                          <a:spcPct val="150000"/>
                        </a:lnSpc>
                        <a:spcAft>
                          <a:spcPts val="0"/>
                        </a:spcAft>
                      </a:pPr>
                      <a:r>
                        <a:rPr lang="uk-UA" sz="1800" dirty="0">
                          <a:effectLst/>
                        </a:rPr>
                        <a:t>Характеристика</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800" dirty="0">
                          <a:effectLst/>
                        </a:rPr>
                        <a:t>Теорія Е</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800" dirty="0">
                          <a:effectLst/>
                        </a:rPr>
                        <a:t>Теорія О</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57339884"/>
                  </a:ext>
                </a:extLst>
              </a:tr>
              <a:tr h="458249">
                <a:tc>
                  <a:txBody>
                    <a:bodyPr/>
                    <a:lstStyle/>
                    <a:p>
                      <a:pPr algn="ctr">
                        <a:lnSpc>
                          <a:spcPct val="150000"/>
                        </a:lnSpc>
                        <a:spcAft>
                          <a:spcPts val="0"/>
                        </a:spcAft>
                      </a:pPr>
                      <a:r>
                        <a:rPr lang="uk-UA" sz="1800" dirty="0">
                          <a:effectLst/>
                        </a:rPr>
                        <a:t>1.Мета змін</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800" dirty="0">
                          <a:effectLst/>
                        </a:rPr>
                        <a:t>Підвищення прибутку</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800" dirty="0">
                          <a:effectLst/>
                        </a:rPr>
                        <a:t>Розвиток організації</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5503512"/>
                  </a:ext>
                </a:extLst>
              </a:tr>
              <a:tr h="458249">
                <a:tc>
                  <a:txBody>
                    <a:bodyPr/>
                    <a:lstStyle/>
                    <a:p>
                      <a:pPr algn="ctr">
                        <a:lnSpc>
                          <a:spcPct val="150000"/>
                        </a:lnSpc>
                        <a:spcAft>
                          <a:spcPts val="0"/>
                        </a:spcAft>
                      </a:pPr>
                      <a:r>
                        <a:rPr lang="uk-UA" sz="1800" dirty="0">
                          <a:effectLst/>
                        </a:rPr>
                        <a:t>2.Лідерство</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800" dirty="0">
                          <a:effectLst/>
                        </a:rPr>
                        <a:t>Автократичне</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800" dirty="0" err="1">
                          <a:effectLst/>
                        </a:rPr>
                        <a:t>Партисипативне</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8852975"/>
                  </a:ext>
                </a:extLst>
              </a:tr>
              <a:tr h="458249">
                <a:tc>
                  <a:txBody>
                    <a:bodyPr/>
                    <a:lstStyle/>
                    <a:p>
                      <a:pPr algn="ctr">
                        <a:lnSpc>
                          <a:spcPct val="150000"/>
                        </a:lnSpc>
                        <a:spcAft>
                          <a:spcPts val="0"/>
                        </a:spcAft>
                      </a:pPr>
                      <a:r>
                        <a:rPr lang="uk-UA" sz="1800" dirty="0">
                          <a:effectLst/>
                        </a:rPr>
                        <a:t>3. Об’єкт змін</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800" dirty="0">
                          <a:effectLst/>
                        </a:rPr>
                        <a:t>Структура та системи</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800" dirty="0">
                          <a:effectLst/>
                        </a:rPr>
                        <a:t>Організаційна структура</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3757622"/>
                  </a:ext>
                </a:extLst>
              </a:tr>
              <a:tr h="645519">
                <a:tc>
                  <a:txBody>
                    <a:bodyPr/>
                    <a:lstStyle/>
                    <a:p>
                      <a:pPr algn="ctr">
                        <a:lnSpc>
                          <a:spcPct val="150000"/>
                        </a:lnSpc>
                        <a:spcAft>
                          <a:spcPts val="0"/>
                        </a:spcAft>
                      </a:pPr>
                      <a:r>
                        <a:rPr lang="uk-UA" sz="1800" dirty="0">
                          <a:effectLst/>
                        </a:rPr>
                        <a:t>4.Планування змін</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uk-UA" sz="1800" dirty="0">
                          <a:effectLst/>
                        </a:rPr>
                        <a:t>Зміни, що плануються та програмуються</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800" dirty="0">
                          <a:effectLst/>
                        </a:rPr>
                        <a:t>Спонтанні зміни</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0174103"/>
                  </a:ext>
                </a:extLst>
              </a:tr>
              <a:tr h="458249">
                <a:tc>
                  <a:txBody>
                    <a:bodyPr/>
                    <a:lstStyle/>
                    <a:p>
                      <a:pPr algn="ctr">
                        <a:lnSpc>
                          <a:spcPct val="150000"/>
                        </a:lnSpc>
                        <a:spcAft>
                          <a:spcPts val="0"/>
                        </a:spcAft>
                      </a:pPr>
                      <a:r>
                        <a:rPr lang="uk-UA" sz="1800" dirty="0">
                          <a:effectLst/>
                        </a:rPr>
                        <a:t>5.Мотивація змін</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800">
                          <a:effectLst/>
                        </a:rPr>
                        <a:t>Фінансові стимули</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uk-UA" sz="1800" dirty="0">
                          <a:effectLst/>
                        </a:rPr>
                        <a:t>Поєднання різних стимулів</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6281907"/>
                  </a:ext>
                </a:extLst>
              </a:tr>
              <a:tr h="1171973">
                <a:tc>
                  <a:txBody>
                    <a:bodyPr/>
                    <a:lstStyle/>
                    <a:p>
                      <a:pPr algn="ctr">
                        <a:lnSpc>
                          <a:spcPct val="150000"/>
                        </a:lnSpc>
                        <a:spcAft>
                          <a:spcPts val="0"/>
                        </a:spcAft>
                      </a:pPr>
                      <a:r>
                        <a:rPr lang="uk-UA" sz="1800" dirty="0">
                          <a:effectLst/>
                        </a:rPr>
                        <a:t>6.Участь консультантів</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uk-UA" sz="1800" dirty="0">
                          <a:effectLst/>
                        </a:rPr>
                        <a:t>Використання розроблених консультантами готових рішень</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uk-UA" sz="1800" dirty="0">
                          <a:effectLst/>
                        </a:rPr>
                        <a:t>Залучення співробітників до процесу прийняття рішень</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62062511"/>
                  </a:ext>
                </a:extLst>
              </a:tr>
            </a:tbl>
          </a:graphicData>
        </a:graphic>
      </p:graphicFrame>
    </p:spTree>
    <p:extLst>
      <p:ext uri="{BB962C8B-B14F-4D97-AF65-F5344CB8AC3E}">
        <p14:creationId xmlns:p14="http://schemas.microsoft.com/office/powerpoint/2010/main" val="115786414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921797" y="318248"/>
            <a:ext cx="8229600" cy="560331"/>
          </a:xfrm>
        </p:spPr>
        <p:txBody>
          <a:bodyPr>
            <a:normAutofit/>
          </a:bodyPr>
          <a:lstStyle/>
          <a:p>
            <a:pPr algn="ctr"/>
            <a:r>
              <a:rPr lang="ru-RU" sz="3200" dirty="0" smtClean="0"/>
              <a:t>3.2 Модель </a:t>
            </a:r>
            <a:r>
              <a:rPr lang="ru-RU" sz="3200" dirty="0"/>
              <a:t>Л. </a:t>
            </a:r>
            <a:r>
              <a:rPr lang="ru-RU" sz="3200" dirty="0" err="1"/>
              <a:t>Грейнера</a:t>
            </a:r>
            <a:endParaRPr lang="ru-RU" sz="3200" dirty="0"/>
          </a:p>
        </p:txBody>
      </p:sp>
      <p:graphicFrame>
        <p:nvGraphicFramePr>
          <p:cNvPr id="5" name="Объект 4"/>
          <p:cNvGraphicFramePr>
            <a:graphicFrameLocks noGrp="1"/>
          </p:cNvGraphicFramePr>
          <p:nvPr>
            <p:ph idx="1"/>
            <p:extLst/>
          </p:nvPr>
        </p:nvGraphicFramePr>
        <p:xfrm>
          <a:off x="1820119" y="548680"/>
          <a:ext cx="8820472" cy="1377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 name="Группа 5"/>
          <p:cNvGrpSpPr/>
          <p:nvPr/>
        </p:nvGrpSpPr>
        <p:grpSpPr>
          <a:xfrm>
            <a:off x="1527339" y="1601894"/>
            <a:ext cx="9106254" cy="5009672"/>
            <a:chOff x="2250" y="867600"/>
            <a:chExt cx="9106254" cy="5009672"/>
          </a:xfrm>
        </p:grpSpPr>
        <p:sp>
          <p:nvSpPr>
            <p:cNvPr id="7" name="Прямоугольник 6"/>
            <p:cNvSpPr/>
            <p:nvPr/>
          </p:nvSpPr>
          <p:spPr>
            <a:xfrm>
              <a:off x="2250" y="1281355"/>
              <a:ext cx="1306379" cy="1148771"/>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ru-RU" sz="1600" dirty="0" err="1"/>
                <a:t>Тиск</a:t>
              </a:r>
              <a:r>
                <a:rPr lang="ru-RU" sz="1600" dirty="0"/>
                <a:t> на </a:t>
              </a:r>
              <a:r>
                <a:rPr lang="ru-RU" sz="1600" dirty="0" err="1"/>
                <a:t>вище</a:t>
              </a:r>
              <a:r>
                <a:rPr lang="ru-RU" sz="1600" dirty="0"/>
                <a:t> </a:t>
              </a:r>
              <a:r>
                <a:rPr lang="ru-RU" sz="1600" dirty="0" err="1"/>
                <a:t>керівництво</a:t>
              </a:r>
              <a:endParaRPr lang="ru-RU" sz="1600" dirty="0"/>
            </a:p>
          </p:txBody>
        </p:sp>
        <p:sp>
          <p:nvSpPr>
            <p:cNvPr id="8" name="Прямоугольник 7"/>
            <p:cNvSpPr/>
            <p:nvPr/>
          </p:nvSpPr>
          <p:spPr>
            <a:xfrm>
              <a:off x="1529016" y="1601257"/>
              <a:ext cx="1236568" cy="144322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ru-RU" sz="1600" dirty="0" err="1"/>
                <a:t>Посередництво</a:t>
              </a:r>
              <a:r>
                <a:rPr lang="ru-RU" sz="1600" dirty="0"/>
                <a:t> на </a:t>
              </a:r>
              <a:r>
                <a:rPr lang="ru-RU" sz="1600" dirty="0" err="1"/>
                <a:t>вищому</a:t>
              </a:r>
              <a:r>
                <a:rPr lang="ru-RU" sz="1600" dirty="0"/>
                <a:t> </a:t>
              </a:r>
              <a:r>
                <a:rPr lang="ru-RU" sz="1600" dirty="0" err="1"/>
                <a:t>рівні</a:t>
              </a:r>
              <a:r>
                <a:rPr lang="ru-RU" sz="1600" dirty="0"/>
                <a:t> </a:t>
              </a:r>
              <a:r>
                <a:rPr lang="ru-RU" sz="1600" dirty="0" err="1"/>
                <a:t>керівництва</a:t>
              </a:r>
              <a:endParaRPr lang="ru-RU" sz="1600" dirty="0"/>
            </a:p>
          </p:txBody>
        </p:sp>
        <p:sp>
          <p:nvSpPr>
            <p:cNvPr id="9" name="Прямоугольник 8"/>
            <p:cNvSpPr/>
            <p:nvPr/>
          </p:nvSpPr>
          <p:spPr>
            <a:xfrm>
              <a:off x="2967915" y="2038455"/>
              <a:ext cx="1368152" cy="115212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ru-RU" sz="1600" dirty="0" err="1"/>
                <a:t>Діагностика</a:t>
              </a:r>
              <a:r>
                <a:rPr lang="ru-RU" sz="1600" dirty="0"/>
                <a:t> </a:t>
              </a:r>
              <a:r>
                <a:rPr lang="ru-RU" sz="1600" dirty="0" err="1"/>
                <a:t>проблемних</a:t>
              </a:r>
              <a:r>
                <a:rPr lang="ru-RU" sz="1600" dirty="0"/>
                <a:t> зон</a:t>
              </a:r>
            </a:p>
          </p:txBody>
        </p:sp>
        <p:sp>
          <p:nvSpPr>
            <p:cNvPr id="10" name="Прямоугольник 9"/>
            <p:cNvSpPr/>
            <p:nvPr/>
          </p:nvSpPr>
          <p:spPr>
            <a:xfrm>
              <a:off x="4485518" y="2460539"/>
              <a:ext cx="1361762" cy="122926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ru-RU" sz="1500" dirty="0" err="1"/>
                <a:t>Знаходження</a:t>
              </a:r>
              <a:r>
                <a:rPr lang="ru-RU" sz="1500" dirty="0"/>
                <a:t> нового </a:t>
              </a:r>
              <a:r>
                <a:rPr lang="ru-RU" sz="1500" dirty="0" err="1"/>
                <a:t>рішення</a:t>
              </a:r>
              <a:endParaRPr lang="ru-RU" sz="1500" dirty="0"/>
            </a:p>
          </p:txBody>
        </p:sp>
        <p:sp>
          <p:nvSpPr>
            <p:cNvPr id="11" name="Прямоугольник 10"/>
            <p:cNvSpPr/>
            <p:nvPr/>
          </p:nvSpPr>
          <p:spPr>
            <a:xfrm>
              <a:off x="6007259" y="2827312"/>
              <a:ext cx="1368152" cy="122606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ru-RU" sz="1600" dirty="0" err="1"/>
                <a:t>Експеримент</a:t>
              </a:r>
              <a:r>
                <a:rPr lang="ru-RU" sz="1600" dirty="0"/>
                <a:t> з </a:t>
              </a:r>
              <a:r>
                <a:rPr lang="ru-RU" sz="1600" dirty="0" err="1"/>
                <a:t>новим</a:t>
              </a:r>
              <a:r>
                <a:rPr lang="ru-RU" sz="1600" dirty="0"/>
                <a:t> </a:t>
              </a:r>
              <a:r>
                <a:rPr lang="ru-RU" sz="1600" dirty="0" err="1"/>
                <a:t>рішенням</a:t>
              </a:r>
              <a:endParaRPr lang="ru-RU" sz="1600" dirty="0"/>
            </a:p>
          </p:txBody>
        </p:sp>
        <p:sp>
          <p:nvSpPr>
            <p:cNvPr id="12" name="Прямоугольник 11"/>
            <p:cNvSpPr/>
            <p:nvPr/>
          </p:nvSpPr>
          <p:spPr>
            <a:xfrm>
              <a:off x="7524328" y="3287088"/>
              <a:ext cx="1584176" cy="1336231"/>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ru-RU" sz="1600" dirty="0" err="1"/>
                <a:t>Підкріплення</a:t>
              </a:r>
              <a:r>
                <a:rPr lang="ru-RU" sz="1600" dirty="0"/>
                <a:t> на </a:t>
              </a:r>
              <a:r>
                <a:rPr lang="ru-RU" sz="1600" dirty="0" err="1"/>
                <a:t>основі</a:t>
              </a:r>
              <a:r>
                <a:rPr lang="ru-RU" sz="1600" dirty="0"/>
                <a:t> </a:t>
              </a:r>
              <a:r>
                <a:rPr lang="ru-RU" sz="1600" dirty="0" err="1"/>
                <a:t>позитивних</a:t>
              </a:r>
              <a:r>
                <a:rPr lang="ru-RU" sz="1600" dirty="0"/>
                <a:t> </a:t>
              </a:r>
              <a:r>
                <a:rPr lang="ru-RU" sz="1600" dirty="0" err="1"/>
                <a:t>результатів</a:t>
              </a:r>
              <a:endParaRPr lang="ru-RU" sz="1600" dirty="0"/>
            </a:p>
          </p:txBody>
        </p:sp>
        <p:sp>
          <p:nvSpPr>
            <p:cNvPr id="13" name="Прямоугольник 12"/>
            <p:cNvSpPr/>
            <p:nvPr/>
          </p:nvSpPr>
          <p:spPr>
            <a:xfrm>
              <a:off x="5952" y="2715144"/>
              <a:ext cx="1302677" cy="79208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1400" dirty="0" err="1"/>
                <a:t>Спонукання</a:t>
              </a:r>
              <a:r>
                <a:rPr lang="ru-RU" sz="1400" dirty="0"/>
                <a:t> до </a:t>
              </a:r>
              <a:r>
                <a:rPr lang="ru-RU" sz="1400" dirty="0" err="1"/>
                <a:t>дій</a:t>
              </a:r>
              <a:endParaRPr lang="ru-RU" sz="1400" dirty="0"/>
            </a:p>
          </p:txBody>
        </p:sp>
        <p:sp>
          <p:nvSpPr>
            <p:cNvPr id="14" name="Прямоугольник 13"/>
            <p:cNvSpPr/>
            <p:nvPr/>
          </p:nvSpPr>
          <p:spPr>
            <a:xfrm>
              <a:off x="1556999" y="3287088"/>
              <a:ext cx="1213902" cy="97013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1400" dirty="0" err="1"/>
                <a:t>Переорієнтація</a:t>
              </a:r>
              <a:r>
                <a:rPr lang="ru-RU" sz="1400" dirty="0"/>
                <a:t> на </a:t>
              </a:r>
              <a:r>
                <a:rPr lang="ru-RU" sz="1400" dirty="0" err="1"/>
                <a:t>внутрішні</a:t>
              </a:r>
              <a:r>
                <a:rPr lang="ru-RU" sz="1400" dirty="0"/>
                <a:t> </a:t>
              </a:r>
              <a:r>
                <a:rPr lang="ru-RU" sz="1400" dirty="0" err="1"/>
                <a:t>проблеми</a:t>
              </a:r>
              <a:endParaRPr lang="ru-RU" sz="1400" dirty="0"/>
            </a:p>
          </p:txBody>
        </p:sp>
        <p:sp>
          <p:nvSpPr>
            <p:cNvPr id="15" name="Прямоугольник 14"/>
            <p:cNvSpPr/>
            <p:nvPr/>
          </p:nvSpPr>
          <p:spPr>
            <a:xfrm>
              <a:off x="3012158" y="3440342"/>
              <a:ext cx="1339371" cy="93610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1400" dirty="0" err="1"/>
                <a:t>Усвідомлення</a:t>
              </a:r>
              <a:r>
                <a:rPr lang="ru-RU" sz="1400" dirty="0"/>
                <a:t> </a:t>
              </a:r>
              <a:r>
                <a:rPr lang="ru-RU" sz="1400" dirty="0" err="1"/>
                <a:t>кожної</a:t>
              </a:r>
              <a:r>
                <a:rPr lang="ru-RU" sz="1400" dirty="0"/>
                <a:t> </a:t>
              </a:r>
              <a:r>
                <a:rPr lang="ru-RU" sz="1400" dirty="0" err="1"/>
                <a:t>конкретної</a:t>
              </a:r>
              <a:r>
                <a:rPr lang="ru-RU" sz="1400" dirty="0"/>
                <a:t> </a:t>
              </a:r>
              <a:r>
                <a:rPr lang="ru-RU" sz="1400" dirty="0" err="1"/>
                <a:t>проблеми</a:t>
              </a:r>
              <a:endParaRPr lang="ru-RU" sz="1400" dirty="0"/>
            </a:p>
          </p:txBody>
        </p:sp>
        <p:sp>
          <p:nvSpPr>
            <p:cNvPr id="16" name="Прямоугольник 15"/>
            <p:cNvSpPr/>
            <p:nvPr/>
          </p:nvSpPr>
          <p:spPr>
            <a:xfrm>
              <a:off x="4499991" y="3965413"/>
              <a:ext cx="1361763" cy="93210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1400" dirty="0" err="1"/>
                <a:t>Зобов'язання</a:t>
              </a:r>
              <a:r>
                <a:rPr lang="ru-RU" sz="1400" dirty="0"/>
                <a:t> по </a:t>
              </a:r>
              <a:r>
                <a:rPr lang="ru-RU" sz="1400" dirty="0" err="1" smtClean="0"/>
                <a:t>виконанню</a:t>
              </a:r>
              <a:r>
                <a:rPr lang="ru-RU" sz="1400" dirty="0" smtClean="0"/>
                <a:t> </a:t>
              </a:r>
              <a:r>
                <a:rPr lang="ru-RU" sz="1400" dirty="0"/>
                <a:t>нового курсу</a:t>
              </a:r>
            </a:p>
          </p:txBody>
        </p:sp>
        <p:sp>
          <p:nvSpPr>
            <p:cNvPr id="17" name="Прямоугольник 16"/>
            <p:cNvSpPr/>
            <p:nvPr/>
          </p:nvSpPr>
          <p:spPr>
            <a:xfrm>
              <a:off x="6015099" y="4273569"/>
              <a:ext cx="1368987" cy="88362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1400" dirty="0" err="1" smtClean="0"/>
                <a:t>Виявлення</a:t>
              </a:r>
              <a:r>
                <a:rPr lang="ru-RU" sz="1400" dirty="0" smtClean="0"/>
                <a:t>  </a:t>
              </a:r>
              <a:r>
                <a:rPr lang="ru-RU" sz="1400" dirty="0" err="1"/>
                <a:t>результатів</a:t>
              </a:r>
              <a:endParaRPr lang="ru-RU" sz="1400" dirty="0"/>
            </a:p>
          </p:txBody>
        </p:sp>
        <p:sp>
          <p:nvSpPr>
            <p:cNvPr id="18" name="Прямоугольник 17"/>
            <p:cNvSpPr/>
            <p:nvPr/>
          </p:nvSpPr>
          <p:spPr>
            <a:xfrm>
              <a:off x="7596336" y="4941168"/>
              <a:ext cx="1512168" cy="86409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1400" dirty="0" err="1"/>
                <a:t>Прийняття</a:t>
              </a:r>
              <a:r>
                <a:rPr lang="ru-RU" sz="1400" dirty="0"/>
                <a:t> </a:t>
              </a:r>
              <a:r>
                <a:rPr lang="ru-RU" sz="1400" dirty="0" err="1"/>
                <a:t>нових</a:t>
              </a:r>
              <a:r>
                <a:rPr lang="ru-RU" sz="1400" dirty="0"/>
                <a:t> </a:t>
              </a:r>
              <a:r>
                <a:rPr lang="ru-RU" sz="1400" dirty="0" err="1"/>
                <a:t>методів</a:t>
              </a:r>
              <a:endParaRPr lang="ru-RU" sz="1400" dirty="0"/>
            </a:p>
          </p:txBody>
        </p:sp>
        <p:sp>
          <p:nvSpPr>
            <p:cNvPr id="19" name="TextBox 18"/>
            <p:cNvSpPr txBox="1"/>
            <p:nvPr/>
          </p:nvSpPr>
          <p:spPr>
            <a:xfrm>
              <a:off x="323528" y="867600"/>
              <a:ext cx="1152128" cy="369332"/>
            </a:xfrm>
            <a:prstGeom prst="rect">
              <a:avLst/>
            </a:prstGeom>
            <a:noFill/>
          </p:spPr>
          <p:txBody>
            <a:bodyPr wrap="square" rtlCol="0">
              <a:spAutoFit/>
            </a:bodyPr>
            <a:lstStyle/>
            <a:p>
              <a:r>
                <a:rPr lang="ru-RU" dirty="0" err="1"/>
                <a:t>Е</a:t>
              </a:r>
              <a:r>
                <a:rPr lang="ru-RU" dirty="0" err="1" smtClean="0"/>
                <a:t>тап</a:t>
              </a:r>
              <a:r>
                <a:rPr lang="ru-RU" dirty="0" smtClean="0"/>
                <a:t> </a:t>
              </a:r>
              <a:r>
                <a:rPr lang="ru-RU" dirty="0"/>
                <a:t>1</a:t>
              </a:r>
            </a:p>
          </p:txBody>
        </p:sp>
        <p:sp>
          <p:nvSpPr>
            <p:cNvPr id="20" name="TextBox 19"/>
            <p:cNvSpPr txBox="1"/>
            <p:nvPr/>
          </p:nvSpPr>
          <p:spPr>
            <a:xfrm>
              <a:off x="1679248" y="1052736"/>
              <a:ext cx="936104" cy="369332"/>
            </a:xfrm>
            <a:prstGeom prst="rect">
              <a:avLst/>
            </a:prstGeom>
            <a:noFill/>
          </p:spPr>
          <p:txBody>
            <a:bodyPr wrap="square" rtlCol="0">
              <a:spAutoFit/>
            </a:bodyPr>
            <a:lstStyle/>
            <a:p>
              <a:r>
                <a:rPr lang="ru-RU" dirty="0" err="1"/>
                <a:t>Е</a:t>
              </a:r>
              <a:r>
                <a:rPr lang="ru-RU" dirty="0" err="1" smtClean="0"/>
                <a:t>тап</a:t>
              </a:r>
              <a:r>
                <a:rPr lang="ru-RU" dirty="0" smtClean="0"/>
                <a:t> </a:t>
              </a:r>
              <a:r>
                <a:rPr lang="ru-RU" dirty="0"/>
                <a:t>2</a:t>
              </a:r>
            </a:p>
          </p:txBody>
        </p:sp>
        <p:sp>
          <p:nvSpPr>
            <p:cNvPr id="21" name="TextBox 20"/>
            <p:cNvSpPr txBox="1"/>
            <p:nvPr/>
          </p:nvSpPr>
          <p:spPr>
            <a:xfrm>
              <a:off x="3183939" y="1472987"/>
              <a:ext cx="936104" cy="369332"/>
            </a:xfrm>
            <a:prstGeom prst="rect">
              <a:avLst/>
            </a:prstGeom>
            <a:noFill/>
          </p:spPr>
          <p:txBody>
            <a:bodyPr wrap="square" rtlCol="0">
              <a:spAutoFit/>
            </a:bodyPr>
            <a:lstStyle/>
            <a:p>
              <a:r>
                <a:rPr lang="ru-RU" dirty="0" err="1"/>
                <a:t>Е</a:t>
              </a:r>
              <a:r>
                <a:rPr lang="ru-RU" dirty="0" err="1" smtClean="0"/>
                <a:t>тап</a:t>
              </a:r>
              <a:r>
                <a:rPr lang="ru-RU" dirty="0" smtClean="0"/>
                <a:t> </a:t>
              </a:r>
              <a:r>
                <a:rPr lang="ru-RU" dirty="0"/>
                <a:t>3</a:t>
              </a:r>
            </a:p>
          </p:txBody>
        </p:sp>
        <p:sp>
          <p:nvSpPr>
            <p:cNvPr id="22" name="TextBox 21"/>
            <p:cNvSpPr txBox="1"/>
            <p:nvPr/>
          </p:nvSpPr>
          <p:spPr>
            <a:xfrm>
              <a:off x="4712821" y="1953538"/>
              <a:ext cx="936104" cy="369332"/>
            </a:xfrm>
            <a:prstGeom prst="rect">
              <a:avLst/>
            </a:prstGeom>
            <a:noFill/>
          </p:spPr>
          <p:txBody>
            <a:bodyPr wrap="square" rtlCol="0">
              <a:spAutoFit/>
            </a:bodyPr>
            <a:lstStyle/>
            <a:p>
              <a:r>
                <a:rPr lang="ru-RU" dirty="0" err="1"/>
                <a:t>Е</a:t>
              </a:r>
              <a:r>
                <a:rPr lang="ru-RU" dirty="0" err="1" smtClean="0"/>
                <a:t>тап</a:t>
              </a:r>
              <a:r>
                <a:rPr lang="ru-RU" dirty="0" smtClean="0"/>
                <a:t> </a:t>
              </a:r>
              <a:r>
                <a:rPr lang="ru-RU" dirty="0"/>
                <a:t>4</a:t>
              </a:r>
            </a:p>
          </p:txBody>
        </p:sp>
        <p:sp>
          <p:nvSpPr>
            <p:cNvPr id="23" name="TextBox 22"/>
            <p:cNvSpPr txBox="1"/>
            <p:nvPr/>
          </p:nvSpPr>
          <p:spPr>
            <a:xfrm>
              <a:off x="6123528" y="2277725"/>
              <a:ext cx="1152128" cy="369332"/>
            </a:xfrm>
            <a:prstGeom prst="rect">
              <a:avLst/>
            </a:prstGeom>
            <a:noFill/>
          </p:spPr>
          <p:txBody>
            <a:bodyPr wrap="square" rtlCol="0">
              <a:spAutoFit/>
            </a:bodyPr>
            <a:lstStyle/>
            <a:p>
              <a:r>
                <a:rPr lang="ru-RU" dirty="0" err="1"/>
                <a:t>Е</a:t>
              </a:r>
              <a:r>
                <a:rPr lang="ru-RU" dirty="0" err="1" smtClean="0"/>
                <a:t>тап</a:t>
              </a:r>
              <a:r>
                <a:rPr lang="ru-RU" dirty="0" smtClean="0"/>
                <a:t> </a:t>
              </a:r>
              <a:r>
                <a:rPr lang="ru-RU" dirty="0"/>
                <a:t>5</a:t>
              </a:r>
            </a:p>
          </p:txBody>
        </p:sp>
        <p:sp>
          <p:nvSpPr>
            <p:cNvPr id="24" name="TextBox 23"/>
            <p:cNvSpPr txBox="1"/>
            <p:nvPr/>
          </p:nvSpPr>
          <p:spPr>
            <a:xfrm>
              <a:off x="7830616" y="2812051"/>
              <a:ext cx="971600" cy="369332"/>
            </a:xfrm>
            <a:prstGeom prst="rect">
              <a:avLst/>
            </a:prstGeom>
            <a:noFill/>
          </p:spPr>
          <p:txBody>
            <a:bodyPr wrap="square" rtlCol="0">
              <a:spAutoFit/>
            </a:bodyPr>
            <a:lstStyle/>
            <a:p>
              <a:r>
                <a:rPr lang="ru-RU" dirty="0" err="1"/>
                <a:t>Е</a:t>
              </a:r>
              <a:r>
                <a:rPr lang="ru-RU" dirty="0" err="1" smtClean="0"/>
                <a:t>тап</a:t>
              </a:r>
              <a:r>
                <a:rPr lang="ru-RU" dirty="0" smtClean="0"/>
                <a:t> </a:t>
              </a:r>
              <a:r>
                <a:rPr lang="ru-RU" dirty="0"/>
                <a:t>6</a:t>
              </a:r>
            </a:p>
          </p:txBody>
        </p:sp>
        <p:sp>
          <p:nvSpPr>
            <p:cNvPr id="25" name="Стрелка вправо 24"/>
            <p:cNvSpPr/>
            <p:nvPr/>
          </p:nvSpPr>
          <p:spPr>
            <a:xfrm>
              <a:off x="1308629" y="2812051"/>
              <a:ext cx="220387" cy="184666"/>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26" name="Стрелка вверх 25"/>
            <p:cNvSpPr/>
            <p:nvPr/>
          </p:nvSpPr>
          <p:spPr>
            <a:xfrm>
              <a:off x="655439" y="2430126"/>
              <a:ext cx="172145" cy="285018"/>
            </a:xfrm>
            <a:prstGeom prst="up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27" name="Стрелка вниз 26"/>
            <p:cNvSpPr/>
            <p:nvPr/>
          </p:nvSpPr>
          <p:spPr>
            <a:xfrm>
              <a:off x="2068794" y="3054694"/>
              <a:ext cx="175802" cy="242604"/>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28" name="Стрелка вправо 27"/>
            <p:cNvSpPr/>
            <p:nvPr/>
          </p:nvSpPr>
          <p:spPr>
            <a:xfrm>
              <a:off x="2779565" y="2711628"/>
              <a:ext cx="220387" cy="184666"/>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29" name="Стрелка вниз 28"/>
            <p:cNvSpPr/>
            <p:nvPr/>
          </p:nvSpPr>
          <p:spPr>
            <a:xfrm>
              <a:off x="3534645" y="3197738"/>
              <a:ext cx="175802" cy="242604"/>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30" name="Стрелка вниз 29"/>
            <p:cNvSpPr/>
            <p:nvPr/>
          </p:nvSpPr>
          <p:spPr>
            <a:xfrm>
              <a:off x="5092971" y="3701646"/>
              <a:ext cx="175802" cy="242604"/>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31" name="Стрелка вниз 30"/>
            <p:cNvSpPr/>
            <p:nvPr/>
          </p:nvSpPr>
          <p:spPr>
            <a:xfrm>
              <a:off x="6603434" y="4055862"/>
              <a:ext cx="175802" cy="242604"/>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32" name="Стрелка вниз 31"/>
            <p:cNvSpPr/>
            <p:nvPr/>
          </p:nvSpPr>
          <p:spPr>
            <a:xfrm>
              <a:off x="8228515" y="4654913"/>
              <a:ext cx="175802" cy="242604"/>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33" name="Стрелка вправо 32"/>
            <p:cNvSpPr/>
            <p:nvPr/>
          </p:nvSpPr>
          <p:spPr>
            <a:xfrm>
              <a:off x="7314374" y="3751054"/>
              <a:ext cx="220387" cy="184666"/>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34" name="Стрелка вправо 33"/>
            <p:cNvSpPr/>
            <p:nvPr/>
          </p:nvSpPr>
          <p:spPr>
            <a:xfrm>
              <a:off x="5837983" y="3359500"/>
              <a:ext cx="220387" cy="184666"/>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35" name="Стрелка вправо 34"/>
            <p:cNvSpPr/>
            <p:nvPr/>
          </p:nvSpPr>
          <p:spPr>
            <a:xfrm>
              <a:off x="4291121" y="2926522"/>
              <a:ext cx="220387" cy="184666"/>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36" name="Прямоугольник 35"/>
            <p:cNvSpPr/>
            <p:nvPr/>
          </p:nvSpPr>
          <p:spPr>
            <a:xfrm>
              <a:off x="323528" y="4848817"/>
              <a:ext cx="441383" cy="452985"/>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37" name="TextBox 36"/>
            <p:cNvSpPr txBox="1"/>
            <p:nvPr/>
          </p:nvSpPr>
          <p:spPr>
            <a:xfrm>
              <a:off x="827584" y="4941168"/>
              <a:ext cx="3092686" cy="307777"/>
            </a:xfrm>
            <a:prstGeom prst="rect">
              <a:avLst/>
            </a:prstGeom>
            <a:noFill/>
          </p:spPr>
          <p:txBody>
            <a:bodyPr wrap="square" rtlCol="0">
              <a:spAutoFit/>
            </a:bodyPr>
            <a:lstStyle/>
            <a:p>
              <a:r>
                <a:rPr lang="ru-RU" sz="1400" dirty="0"/>
                <a:t>- </a:t>
              </a:r>
              <a:r>
                <a:rPr lang="ru-RU" sz="1400" dirty="0" err="1"/>
                <a:t>Вплив</a:t>
              </a:r>
              <a:r>
                <a:rPr lang="ru-RU" sz="1400" dirty="0"/>
                <a:t> на структуру </a:t>
              </a:r>
              <a:r>
                <a:rPr lang="ru-RU" sz="1400" dirty="0" err="1"/>
                <a:t>влади</a:t>
              </a:r>
              <a:endParaRPr lang="ru-RU" sz="1400" dirty="0"/>
            </a:p>
          </p:txBody>
        </p:sp>
        <p:sp>
          <p:nvSpPr>
            <p:cNvPr id="38" name="Прямоугольник 37"/>
            <p:cNvSpPr/>
            <p:nvPr/>
          </p:nvSpPr>
          <p:spPr>
            <a:xfrm>
              <a:off x="286780" y="5445224"/>
              <a:ext cx="478131" cy="43204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39" name="TextBox 38"/>
            <p:cNvSpPr txBox="1"/>
            <p:nvPr/>
          </p:nvSpPr>
          <p:spPr>
            <a:xfrm>
              <a:off x="827584" y="5491552"/>
              <a:ext cx="2766897" cy="307777"/>
            </a:xfrm>
            <a:prstGeom prst="rect">
              <a:avLst/>
            </a:prstGeom>
            <a:noFill/>
          </p:spPr>
          <p:txBody>
            <a:bodyPr wrap="square" rtlCol="0">
              <a:spAutoFit/>
            </a:bodyPr>
            <a:lstStyle/>
            <a:p>
              <a:r>
                <a:rPr lang="ru-RU" sz="1400" dirty="0"/>
                <a:t>- </a:t>
              </a:r>
              <a:r>
                <a:rPr lang="ru-RU" sz="1400" dirty="0" err="1"/>
                <a:t>Реакція</a:t>
              </a:r>
              <a:r>
                <a:rPr lang="ru-RU" sz="1400" dirty="0"/>
                <a:t> </a:t>
              </a:r>
              <a:r>
                <a:rPr lang="ru-RU" sz="1400" dirty="0" err="1"/>
                <a:t>структури</a:t>
              </a:r>
              <a:r>
                <a:rPr lang="ru-RU" sz="1400" dirty="0"/>
                <a:t> </a:t>
              </a:r>
              <a:r>
                <a:rPr lang="ru-RU" sz="1400" dirty="0" err="1"/>
                <a:t>влади</a:t>
              </a:r>
              <a:endParaRPr lang="ru-RU" sz="1400" dirty="0"/>
            </a:p>
          </p:txBody>
        </p:sp>
      </p:grpSp>
    </p:spTree>
    <p:extLst>
      <p:ext uri="{BB962C8B-B14F-4D97-AF65-F5344CB8AC3E}">
        <p14:creationId xmlns:p14="http://schemas.microsoft.com/office/powerpoint/2010/main" val="383981757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63552" y="116632"/>
            <a:ext cx="8229600" cy="706090"/>
          </a:xfrm>
        </p:spPr>
        <p:txBody>
          <a:bodyPr>
            <a:normAutofit/>
          </a:bodyPr>
          <a:lstStyle/>
          <a:p>
            <a:pPr algn="ctr"/>
            <a:r>
              <a:rPr lang="ru-RU" sz="3200" b="1" dirty="0" err="1"/>
              <a:t>Етапи</a:t>
            </a:r>
            <a:r>
              <a:rPr lang="ru-RU" sz="3200" b="1" dirty="0"/>
              <a:t> </a:t>
            </a:r>
            <a:r>
              <a:rPr lang="ru-RU" sz="3200" b="1" dirty="0" err="1"/>
              <a:t>змін</a:t>
            </a:r>
            <a:r>
              <a:rPr lang="ru-RU" sz="3200" b="1" dirty="0"/>
              <a:t> в </a:t>
            </a:r>
            <a:r>
              <a:rPr lang="ru-RU" sz="3200" b="1" dirty="0" err="1"/>
              <a:t>моделі</a:t>
            </a:r>
            <a:r>
              <a:rPr lang="ru-RU" sz="3200" b="1" dirty="0"/>
              <a:t> </a:t>
            </a:r>
            <a:r>
              <a:rPr lang="ru-RU" sz="3200" b="1" dirty="0" err="1"/>
              <a:t>Грейнера</a:t>
            </a:r>
            <a:endParaRPr lang="ru-RU" sz="3200" b="1" dirty="0"/>
          </a:p>
        </p:txBody>
      </p:sp>
      <p:graphicFrame>
        <p:nvGraphicFramePr>
          <p:cNvPr id="13" name="Схема 12"/>
          <p:cNvGraphicFramePr/>
          <p:nvPr>
            <p:extLst/>
          </p:nvPr>
        </p:nvGraphicFramePr>
        <p:xfrm>
          <a:off x="6240016" y="2924944"/>
          <a:ext cx="4104456" cy="1944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Схема 2"/>
          <p:cNvGraphicFramePr/>
          <p:nvPr>
            <p:extLst/>
          </p:nvPr>
        </p:nvGraphicFramePr>
        <p:xfrm>
          <a:off x="1847528" y="908720"/>
          <a:ext cx="8424936" cy="532859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 name="Прямоугольник 3"/>
          <p:cNvSpPr/>
          <p:nvPr/>
        </p:nvSpPr>
        <p:spPr>
          <a:xfrm>
            <a:off x="1631504" y="788949"/>
            <a:ext cx="5544616" cy="324036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ru-RU" sz="2000" b="1" dirty="0" err="1"/>
              <a:t>Етап</a:t>
            </a:r>
            <a:r>
              <a:rPr lang="ru-RU" sz="2000" b="1" dirty="0"/>
              <a:t> 1. </a:t>
            </a:r>
            <a:r>
              <a:rPr lang="ru-RU" sz="2000" b="1" dirty="0" err="1"/>
              <a:t>Тиск</a:t>
            </a:r>
            <a:r>
              <a:rPr lang="ru-RU" sz="2000" b="1" dirty="0"/>
              <a:t> на </a:t>
            </a:r>
            <a:r>
              <a:rPr lang="ru-RU" sz="2000" b="1" dirty="0" err="1"/>
              <a:t>вище</a:t>
            </a:r>
            <a:r>
              <a:rPr lang="ru-RU" sz="2000" b="1" dirty="0"/>
              <a:t> </a:t>
            </a:r>
            <a:r>
              <a:rPr lang="ru-RU" sz="2000" b="1" dirty="0" err="1"/>
              <a:t>керівництво</a:t>
            </a:r>
            <a:r>
              <a:rPr lang="ru-RU" sz="2000" b="1" dirty="0"/>
              <a:t>. </a:t>
            </a:r>
            <a:r>
              <a:rPr lang="ru-RU" sz="2000" dirty="0" err="1"/>
              <a:t>Усвідомлення</a:t>
            </a:r>
            <a:r>
              <a:rPr lang="ru-RU" sz="2000" dirty="0"/>
              <a:t> </a:t>
            </a:r>
            <a:r>
              <a:rPr lang="ru-RU" sz="2000" dirty="0" err="1"/>
              <a:t>керівництвом</a:t>
            </a:r>
            <a:r>
              <a:rPr lang="ru-RU" sz="2000" dirty="0"/>
              <a:t> </a:t>
            </a:r>
            <a:r>
              <a:rPr lang="ru-RU" sz="2000" dirty="0" err="1"/>
              <a:t>необхідності</a:t>
            </a:r>
            <a:r>
              <a:rPr lang="ru-RU" sz="2000" dirty="0"/>
              <a:t> </a:t>
            </a:r>
            <a:r>
              <a:rPr lang="ru-RU" sz="2000" dirty="0" err="1"/>
              <a:t>змін</a:t>
            </a:r>
            <a:r>
              <a:rPr lang="ru-RU" sz="2000" dirty="0"/>
              <a:t>. </a:t>
            </a:r>
            <a:r>
              <a:rPr lang="ru-RU" sz="2000" dirty="0" err="1"/>
              <a:t>Тиск</a:t>
            </a:r>
            <a:r>
              <a:rPr lang="ru-RU" sz="2000" dirty="0"/>
              <a:t> з боку </a:t>
            </a:r>
            <a:r>
              <a:rPr lang="ru-RU" sz="2000" dirty="0" err="1"/>
              <a:t>зовнішніх</a:t>
            </a:r>
            <a:r>
              <a:rPr lang="ru-RU" sz="2000" dirty="0"/>
              <a:t> </a:t>
            </a:r>
            <a:r>
              <a:rPr lang="ru-RU" sz="2000" dirty="0" err="1"/>
              <a:t>чинників</a:t>
            </a:r>
            <a:r>
              <a:rPr lang="ru-RU" sz="2000" dirty="0"/>
              <a:t> - </a:t>
            </a:r>
            <a:r>
              <a:rPr lang="ru-RU" sz="2000" dirty="0" err="1"/>
              <a:t>зросла</a:t>
            </a:r>
            <a:r>
              <a:rPr lang="ru-RU" sz="2000" dirty="0"/>
              <a:t> </a:t>
            </a:r>
            <a:r>
              <a:rPr lang="ru-RU" sz="2000" dirty="0" err="1"/>
              <a:t>конкуренція</a:t>
            </a:r>
            <a:r>
              <a:rPr lang="ru-RU" sz="2000" dirty="0"/>
              <a:t>, </a:t>
            </a:r>
            <a:r>
              <a:rPr lang="ru-RU" sz="2000" dirty="0" err="1"/>
              <a:t>зміни</a:t>
            </a:r>
            <a:r>
              <a:rPr lang="ru-RU" sz="2000" dirty="0"/>
              <a:t> в </a:t>
            </a:r>
            <a:r>
              <a:rPr lang="ru-RU" sz="2000" dirty="0" err="1"/>
              <a:t>економіці</a:t>
            </a:r>
            <a:r>
              <a:rPr lang="ru-RU" sz="2000" dirty="0"/>
              <a:t> </a:t>
            </a:r>
            <a:r>
              <a:rPr lang="ru-RU" sz="2000" dirty="0" err="1"/>
              <a:t>або</a:t>
            </a:r>
            <a:r>
              <a:rPr lang="ru-RU" sz="2000" dirty="0"/>
              <a:t> </a:t>
            </a:r>
            <a:r>
              <a:rPr lang="ru-RU" sz="2000" dirty="0" err="1"/>
              <a:t>поява</a:t>
            </a:r>
            <a:r>
              <a:rPr lang="ru-RU" sz="2000" dirty="0"/>
              <a:t> </a:t>
            </a:r>
            <a:r>
              <a:rPr lang="ru-RU" sz="2000" dirty="0" err="1"/>
              <a:t>нових</a:t>
            </a:r>
            <a:r>
              <a:rPr lang="ru-RU" sz="2000" dirty="0"/>
              <a:t> </a:t>
            </a:r>
            <a:r>
              <a:rPr lang="ru-RU" sz="2000" dirty="0" err="1"/>
              <a:t>законодавчих</a:t>
            </a:r>
            <a:r>
              <a:rPr lang="ru-RU" sz="2000" dirty="0"/>
              <a:t> </a:t>
            </a:r>
            <a:r>
              <a:rPr lang="ru-RU" sz="2000" dirty="0" err="1"/>
              <a:t>актів</a:t>
            </a:r>
            <a:r>
              <a:rPr lang="ru-RU" sz="2000" dirty="0"/>
              <a:t>. </a:t>
            </a:r>
            <a:r>
              <a:rPr lang="ru-RU" sz="2000" dirty="0" err="1"/>
              <a:t>Тиск</a:t>
            </a:r>
            <a:r>
              <a:rPr lang="ru-RU" sz="2000" dirty="0"/>
              <a:t> з боку </a:t>
            </a:r>
            <a:r>
              <a:rPr lang="ru-RU" sz="2000" dirty="0" err="1"/>
              <a:t>внутрішніх</a:t>
            </a:r>
            <a:r>
              <a:rPr lang="ru-RU" sz="2000" dirty="0"/>
              <a:t> </a:t>
            </a:r>
            <a:r>
              <a:rPr lang="ru-RU" sz="2000" dirty="0" err="1"/>
              <a:t>факторів</a:t>
            </a:r>
            <a:r>
              <a:rPr lang="ru-RU" sz="2000" dirty="0"/>
              <a:t> - </a:t>
            </a:r>
            <a:r>
              <a:rPr lang="ru-RU" sz="2000" dirty="0" err="1"/>
              <a:t>зниження</a:t>
            </a:r>
            <a:r>
              <a:rPr lang="ru-RU" sz="2000" dirty="0"/>
              <a:t> </a:t>
            </a:r>
            <a:r>
              <a:rPr lang="ru-RU" sz="2000" dirty="0" err="1"/>
              <a:t>продуктивності</a:t>
            </a:r>
            <a:r>
              <a:rPr lang="ru-RU" sz="2000" dirty="0"/>
              <a:t>, </a:t>
            </a:r>
            <a:r>
              <a:rPr lang="ru-RU" sz="2000" dirty="0" err="1"/>
              <a:t>надмірно</a:t>
            </a:r>
            <a:r>
              <a:rPr lang="ru-RU" sz="2000" dirty="0"/>
              <a:t> </a:t>
            </a:r>
            <a:r>
              <a:rPr lang="ru-RU" sz="2000" dirty="0" err="1"/>
              <a:t>збільшені</a:t>
            </a:r>
            <a:r>
              <a:rPr lang="ru-RU" sz="2000" dirty="0"/>
              <a:t> </a:t>
            </a:r>
            <a:r>
              <a:rPr lang="ru-RU" sz="2000" dirty="0" err="1"/>
              <a:t>витрати</a:t>
            </a:r>
            <a:r>
              <a:rPr lang="ru-RU" sz="2000" dirty="0"/>
              <a:t>, велика </a:t>
            </a:r>
            <a:r>
              <a:rPr lang="ru-RU" sz="2000" dirty="0" err="1"/>
              <a:t>плинність</a:t>
            </a:r>
            <a:r>
              <a:rPr lang="ru-RU" sz="2000" dirty="0"/>
              <a:t> </a:t>
            </a:r>
            <a:r>
              <a:rPr lang="ru-RU" sz="2000" dirty="0" err="1"/>
              <a:t>кадрів</a:t>
            </a:r>
            <a:r>
              <a:rPr lang="ru-RU" sz="2000" dirty="0"/>
              <a:t>, велика </a:t>
            </a:r>
            <a:r>
              <a:rPr lang="ru-RU" sz="2000" dirty="0" err="1"/>
              <a:t>кількість</a:t>
            </a:r>
            <a:r>
              <a:rPr lang="ru-RU" sz="2000" dirty="0"/>
              <a:t> </a:t>
            </a:r>
            <a:r>
              <a:rPr lang="ru-RU" sz="2000" dirty="0" err="1"/>
              <a:t>скарг</a:t>
            </a:r>
            <a:r>
              <a:rPr lang="ru-RU" sz="2000" dirty="0"/>
              <a:t> </a:t>
            </a:r>
            <a:r>
              <a:rPr lang="ru-RU" sz="2000" dirty="0" err="1"/>
              <a:t>працівників</a:t>
            </a:r>
            <a:r>
              <a:rPr lang="ru-RU" sz="2000" dirty="0"/>
              <a:t>.</a:t>
            </a:r>
            <a:endParaRPr lang="ru-RU" sz="2000" dirty="0">
              <a:latin typeface="Times New Roman" pitchFamily="18" charset="0"/>
              <a:cs typeface="Times New Roman" pitchFamily="18" charset="0"/>
            </a:endParaRPr>
          </a:p>
        </p:txBody>
      </p:sp>
      <p:sp>
        <p:nvSpPr>
          <p:cNvPr id="5" name="Прямоугольник 4"/>
          <p:cNvSpPr/>
          <p:nvPr/>
        </p:nvSpPr>
        <p:spPr>
          <a:xfrm>
            <a:off x="5519936" y="3933057"/>
            <a:ext cx="4896544" cy="271205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2000" b="1" dirty="0" err="1"/>
              <a:t>Етап</a:t>
            </a:r>
            <a:r>
              <a:rPr lang="ru-RU" sz="2000" b="1" dirty="0"/>
              <a:t> 2. </a:t>
            </a:r>
            <a:r>
              <a:rPr lang="ru-RU" sz="2000" b="1" dirty="0" err="1"/>
              <a:t>Посередництво</a:t>
            </a:r>
            <a:r>
              <a:rPr lang="ru-RU" sz="2000" b="1" dirty="0"/>
              <a:t> на </a:t>
            </a:r>
            <a:r>
              <a:rPr lang="ru-RU" sz="2000" b="1" dirty="0" err="1"/>
              <a:t>вищому</a:t>
            </a:r>
            <a:r>
              <a:rPr lang="ru-RU" sz="2000" b="1" dirty="0"/>
              <a:t> </a:t>
            </a:r>
            <a:r>
              <a:rPr lang="ru-RU" sz="2000" b="1" dirty="0" err="1"/>
              <a:t>рівні</a:t>
            </a:r>
            <a:r>
              <a:rPr lang="ru-RU" sz="2000" b="1" dirty="0"/>
              <a:t>. </a:t>
            </a:r>
            <a:r>
              <a:rPr lang="ru-RU" sz="2000" dirty="0" err="1"/>
              <a:t>Відповідальні</a:t>
            </a:r>
            <a:r>
              <a:rPr lang="ru-RU" sz="2000" dirty="0"/>
              <a:t> </a:t>
            </a:r>
            <a:r>
              <a:rPr lang="ru-RU" sz="2000" dirty="0" err="1"/>
              <a:t>керівники</a:t>
            </a:r>
            <a:r>
              <a:rPr lang="ru-RU" sz="2000" dirty="0"/>
              <a:t> </a:t>
            </a:r>
            <a:r>
              <a:rPr lang="ru-RU" sz="2000" dirty="0" err="1"/>
              <a:t>повинні</a:t>
            </a:r>
            <a:r>
              <a:rPr lang="ru-RU" sz="2000" dirty="0"/>
              <a:t> </a:t>
            </a:r>
            <a:r>
              <a:rPr lang="ru-RU" sz="2000" dirty="0" err="1"/>
              <a:t>усвідомити</a:t>
            </a:r>
            <a:r>
              <a:rPr lang="ru-RU" sz="2000" dirty="0"/>
              <a:t> </a:t>
            </a:r>
            <a:r>
              <a:rPr lang="ru-RU" sz="2000" dirty="0" err="1"/>
              <a:t>необхідність</a:t>
            </a:r>
            <a:r>
              <a:rPr lang="ru-RU" sz="2000" dirty="0"/>
              <a:t> </a:t>
            </a:r>
            <a:r>
              <a:rPr lang="ru-RU" sz="2000" dirty="0" err="1"/>
              <a:t>змін</a:t>
            </a:r>
            <a:r>
              <a:rPr lang="ru-RU" sz="2000" dirty="0"/>
              <a:t> і </a:t>
            </a:r>
            <a:r>
              <a:rPr lang="ru-RU" sz="2000" dirty="0" err="1"/>
              <a:t>справжні</a:t>
            </a:r>
            <a:r>
              <a:rPr lang="ru-RU" sz="2000" dirty="0"/>
              <a:t> причини </a:t>
            </a:r>
            <a:r>
              <a:rPr lang="ru-RU" sz="2000" dirty="0" err="1"/>
              <a:t>виникнення</a:t>
            </a:r>
            <a:r>
              <a:rPr lang="ru-RU" sz="2000" dirty="0"/>
              <a:t> </a:t>
            </a:r>
            <a:r>
              <a:rPr lang="ru-RU" sz="2000" dirty="0" err="1"/>
              <a:t>цієї</a:t>
            </a:r>
            <a:r>
              <a:rPr lang="ru-RU" sz="2000" dirty="0"/>
              <a:t> </a:t>
            </a:r>
            <a:r>
              <a:rPr lang="ru-RU" sz="2000" dirty="0" err="1"/>
              <a:t>необхідності</a:t>
            </a:r>
            <a:r>
              <a:rPr lang="ru-RU" sz="2000" dirty="0"/>
              <a:t>. А </a:t>
            </a:r>
            <a:r>
              <a:rPr lang="ru-RU" sz="2000" dirty="0" err="1"/>
              <a:t>це</a:t>
            </a:r>
            <a:r>
              <a:rPr lang="ru-RU" sz="2000" dirty="0"/>
              <a:t> часто </a:t>
            </a:r>
            <a:r>
              <a:rPr lang="ru-RU" sz="2000" dirty="0" err="1"/>
              <a:t>має</a:t>
            </a:r>
            <a:r>
              <a:rPr lang="ru-RU" sz="2000" dirty="0"/>
              <a:t> на </a:t>
            </a:r>
            <a:r>
              <a:rPr lang="ru-RU" sz="2000" dirty="0" err="1"/>
              <a:t>увазі</a:t>
            </a:r>
            <a:endParaRPr lang="ru-RU" sz="2000" dirty="0"/>
          </a:p>
          <a:p>
            <a:pPr algn="ctr"/>
            <a:r>
              <a:rPr lang="ru-RU" sz="2000" dirty="0" err="1"/>
              <a:t>сприйняття</a:t>
            </a:r>
            <a:r>
              <a:rPr lang="ru-RU" sz="2000" dirty="0"/>
              <a:t> </a:t>
            </a:r>
            <a:r>
              <a:rPr lang="ru-RU" sz="2000" dirty="0" err="1"/>
              <a:t>нових</a:t>
            </a:r>
            <a:r>
              <a:rPr lang="ru-RU" sz="2000" dirty="0"/>
              <a:t> </a:t>
            </a:r>
            <a:r>
              <a:rPr lang="ru-RU" sz="2000" dirty="0" err="1"/>
              <a:t>точок</a:t>
            </a:r>
            <a:r>
              <a:rPr lang="ru-RU" sz="2000" dirty="0"/>
              <a:t> </a:t>
            </a:r>
            <a:r>
              <a:rPr lang="ru-RU" sz="2000" dirty="0" err="1"/>
              <a:t>зору</a:t>
            </a:r>
            <a:r>
              <a:rPr lang="ru-RU" sz="2000" dirty="0"/>
              <a:t>.</a:t>
            </a:r>
          </a:p>
        </p:txBody>
      </p:sp>
    </p:spTree>
    <p:extLst>
      <p:ext uri="{BB962C8B-B14F-4D97-AF65-F5344CB8AC3E}">
        <p14:creationId xmlns:p14="http://schemas.microsoft.com/office/powerpoint/2010/main" val="268098103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981200" y="274638"/>
            <a:ext cx="8229600" cy="778098"/>
          </a:xfrm>
        </p:spPr>
        <p:txBody>
          <a:bodyPr>
            <a:normAutofit/>
          </a:bodyPr>
          <a:lstStyle/>
          <a:p>
            <a:pPr algn="ctr"/>
            <a:r>
              <a:rPr lang="ru-RU" sz="3200" dirty="0" err="1">
                <a:solidFill>
                  <a:srgbClr val="464646"/>
                </a:solidFill>
              </a:rPr>
              <a:t>Етапи</a:t>
            </a:r>
            <a:r>
              <a:rPr lang="ru-RU" sz="3200" dirty="0">
                <a:solidFill>
                  <a:srgbClr val="464646"/>
                </a:solidFill>
              </a:rPr>
              <a:t> </a:t>
            </a:r>
            <a:r>
              <a:rPr lang="ru-RU" sz="3200" dirty="0" err="1">
                <a:solidFill>
                  <a:srgbClr val="464646"/>
                </a:solidFill>
              </a:rPr>
              <a:t>змін</a:t>
            </a:r>
            <a:r>
              <a:rPr lang="ru-RU" sz="3200" dirty="0">
                <a:solidFill>
                  <a:srgbClr val="464646"/>
                </a:solidFill>
              </a:rPr>
              <a:t> в </a:t>
            </a:r>
            <a:r>
              <a:rPr lang="ru-RU" sz="3200" dirty="0" err="1">
                <a:solidFill>
                  <a:srgbClr val="464646"/>
                </a:solidFill>
              </a:rPr>
              <a:t>моделі</a:t>
            </a:r>
            <a:r>
              <a:rPr lang="ru-RU" sz="3200" dirty="0">
                <a:solidFill>
                  <a:srgbClr val="464646"/>
                </a:solidFill>
              </a:rPr>
              <a:t> </a:t>
            </a:r>
            <a:r>
              <a:rPr lang="ru-RU" sz="3200" dirty="0" err="1">
                <a:solidFill>
                  <a:srgbClr val="464646"/>
                </a:solidFill>
              </a:rPr>
              <a:t>Грейнера</a:t>
            </a:r>
            <a:endParaRPr lang="ru-RU" dirty="0"/>
          </a:p>
        </p:txBody>
      </p:sp>
      <p:sp>
        <p:nvSpPr>
          <p:cNvPr id="5" name="Прямоугольник 4"/>
          <p:cNvSpPr/>
          <p:nvPr/>
        </p:nvSpPr>
        <p:spPr>
          <a:xfrm>
            <a:off x="1847528" y="1345795"/>
            <a:ext cx="4608512" cy="2448272"/>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ru-RU" sz="2000" b="1" dirty="0" err="1"/>
              <a:t>Етап</a:t>
            </a:r>
            <a:r>
              <a:rPr lang="ru-RU" sz="2000" b="1" dirty="0"/>
              <a:t> 3. </a:t>
            </a:r>
            <a:r>
              <a:rPr lang="ru-RU" sz="2000" b="1" dirty="0" err="1"/>
              <a:t>Діагностика</a:t>
            </a:r>
            <a:r>
              <a:rPr lang="ru-RU" sz="2000" b="1" dirty="0"/>
              <a:t> </a:t>
            </a:r>
            <a:r>
              <a:rPr lang="ru-RU" sz="2000" b="1" dirty="0" err="1"/>
              <a:t>проблемної</a:t>
            </a:r>
            <a:r>
              <a:rPr lang="ru-RU" sz="2000" b="1" dirty="0"/>
              <a:t> </a:t>
            </a:r>
            <a:r>
              <a:rPr lang="ru-RU" sz="2000" b="1" dirty="0" err="1"/>
              <a:t>області</a:t>
            </a:r>
            <a:r>
              <a:rPr lang="ru-RU" sz="2000" b="1" dirty="0"/>
              <a:t>. </a:t>
            </a:r>
            <a:endParaRPr lang="ru-RU" sz="2000" b="1" dirty="0" smtClean="0"/>
          </a:p>
          <a:p>
            <a:pPr algn="ctr"/>
            <a:r>
              <a:rPr lang="ru-RU" sz="2000" dirty="0" err="1" smtClean="0"/>
              <a:t>Збір</a:t>
            </a:r>
            <a:r>
              <a:rPr lang="ru-RU" sz="2000" dirty="0" smtClean="0"/>
              <a:t> </a:t>
            </a:r>
            <a:r>
              <a:rPr lang="ru-RU" sz="2000" dirty="0" err="1"/>
              <a:t>відповідної</a:t>
            </a:r>
            <a:r>
              <a:rPr lang="ru-RU" sz="2000" dirty="0"/>
              <a:t> </a:t>
            </a:r>
            <a:r>
              <a:rPr lang="ru-RU" sz="2000" dirty="0" err="1"/>
              <a:t>інформації</a:t>
            </a:r>
            <a:r>
              <a:rPr lang="ru-RU" sz="2000" dirty="0"/>
              <a:t>, </a:t>
            </a:r>
            <a:r>
              <a:rPr lang="ru-RU" sz="2000" dirty="0" err="1"/>
              <a:t>виявлення</a:t>
            </a:r>
            <a:r>
              <a:rPr lang="ru-RU" sz="2000" dirty="0"/>
              <a:t> </a:t>
            </a:r>
            <a:r>
              <a:rPr lang="ru-RU" sz="2000" dirty="0" err="1"/>
              <a:t>справжніх</a:t>
            </a:r>
            <a:r>
              <a:rPr lang="ru-RU" sz="2000" dirty="0"/>
              <a:t> причин </a:t>
            </a:r>
            <a:r>
              <a:rPr lang="ru-RU" sz="2000" dirty="0" err="1"/>
              <a:t>виникнення</a:t>
            </a:r>
            <a:r>
              <a:rPr lang="ru-RU" sz="2000" dirty="0"/>
              <a:t> проблем. </a:t>
            </a:r>
            <a:r>
              <a:rPr lang="ru-RU" sz="2000" dirty="0" err="1"/>
              <a:t>Визначення</a:t>
            </a:r>
            <a:r>
              <a:rPr lang="ru-RU" sz="2000" dirty="0"/>
              <a:t> </a:t>
            </a:r>
            <a:r>
              <a:rPr lang="ru-RU" sz="2000" dirty="0" err="1"/>
              <a:t>області</a:t>
            </a:r>
            <a:r>
              <a:rPr lang="ru-RU" sz="2000" dirty="0"/>
              <a:t> </a:t>
            </a:r>
            <a:r>
              <a:rPr lang="ru-RU" sz="2000" dirty="0" err="1"/>
              <a:t>проблеми</a:t>
            </a:r>
            <a:r>
              <a:rPr lang="ru-RU" sz="2000" dirty="0"/>
              <a:t> </a:t>
            </a:r>
            <a:r>
              <a:rPr lang="ru-RU" sz="2000" dirty="0" err="1"/>
              <a:t>веде</a:t>
            </a:r>
            <a:r>
              <a:rPr lang="ru-RU" sz="2000" dirty="0"/>
              <a:t> до </a:t>
            </a:r>
            <a:r>
              <a:rPr lang="ru-RU" sz="2000" dirty="0" err="1"/>
              <a:t>усвідомлення</a:t>
            </a:r>
            <a:r>
              <a:rPr lang="ru-RU" sz="2000" dirty="0"/>
              <a:t> </a:t>
            </a:r>
            <a:r>
              <a:rPr lang="ru-RU" sz="2000" dirty="0" err="1"/>
              <a:t>конкретних</a:t>
            </a:r>
            <a:r>
              <a:rPr lang="ru-RU" sz="2000" dirty="0"/>
              <a:t> проблем</a:t>
            </a:r>
            <a:endParaRPr lang="ru-RU" sz="2000" dirty="0">
              <a:latin typeface="Times New Roman" pitchFamily="18" charset="0"/>
              <a:cs typeface="Times New Roman" pitchFamily="18" charset="0"/>
            </a:endParaRPr>
          </a:p>
        </p:txBody>
      </p:sp>
      <p:grpSp>
        <p:nvGrpSpPr>
          <p:cNvPr id="6" name="Группа 5"/>
          <p:cNvGrpSpPr/>
          <p:nvPr/>
        </p:nvGrpSpPr>
        <p:grpSpPr>
          <a:xfrm>
            <a:off x="5616063" y="3501008"/>
            <a:ext cx="4608512" cy="2592288"/>
            <a:chOff x="0" y="28600"/>
            <a:chExt cx="3732062" cy="1945298"/>
          </a:xfrm>
        </p:grpSpPr>
        <p:sp>
          <p:nvSpPr>
            <p:cNvPr id="7" name="Прямоугольник 6"/>
            <p:cNvSpPr/>
            <p:nvPr/>
          </p:nvSpPr>
          <p:spPr>
            <a:xfrm>
              <a:off x="0" y="28600"/>
              <a:ext cx="3537872" cy="1768936"/>
            </a:xfrm>
            <a:prstGeom prst="rect">
              <a:avLst/>
            </a:prstGeom>
          </p:spPr>
          <p:style>
            <a:lnRef idx="2">
              <a:schemeClr val="accent1"/>
            </a:lnRef>
            <a:fillRef idx="1">
              <a:schemeClr val="lt1"/>
            </a:fillRef>
            <a:effectRef idx="0">
              <a:schemeClr val="accent1"/>
            </a:effectRef>
            <a:fontRef idx="minor">
              <a:schemeClr val="dk1"/>
            </a:fontRef>
          </p:style>
        </p:sp>
        <p:sp>
          <p:nvSpPr>
            <p:cNvPr id="8" name="Прямоугольник 7"/>
            <p:cNvSpPr/>
            <p:nvPr/>
          </p:nvSpPr>
          <p:spPr>
            <a:xfrm>
              <a:off x="0" y="28600"/>
              <a:ext cx="3732062" cy="1945298"/>
            </a:xfrm>
            <a:prstGeom prst="rect">
              <a:avLst/>
            </a:prstGeom>
          </p:spPr>
          <p:style>
            <a:lnRef idx="2">
              <a:schemeClr val="accent1"/>
            </a:lnRef>
            <a:fillRef idx="1">
              <a:schemeClr val="lt1"/>
            </a:fillRef>
            <a:effectRef idx="0">
              <a:schemeClr val="accent1"/>
            </a:effectRef>
            <a:fontRef idx="minor">
              <a:schemeClr val="dk1"/>
            </a:fontRef>
          </p:style>
          <p:txBody>
            <a:bodyPr spcFirstLastPara="0" vert="horz" wrap="square" lIns="8890" tIns="8890" rIns="8890" bIns="8890" numCol="1" spcCol="1270" anchor="ctr" anchorCtr="0">
              <a:noAutofit/>
            </a:bodyPr>
            <a:lstStyle/>
            <a:p>
              <a:pPr algn="ctr" defTabSz="622300">
                <a:lnSpc>
                  <a:spcPct val="90000"/>
                </a:lnSpc>
                <a:spcBef>
                  <a:spcPct val="0"/>
                </a:spcBef>
                <a:spcAft>
                  <a:spcPct val="35000"/>
                </a:spcAft>
              </a:pPr>
              <a:r>
                <a:rPr lang="ru-RU" sz="2000" b="1" dirty="0" err="1">
                  <a:latin typeface="Corbel" panose="020B0503020204020204" pitchFamily="34" charset="0"/>
                  <a:cs typeface="Times New Roman" pitchFamily="18" charset="0"/>
                </a:rPr>
                <a:t>Етап</a:t>
              </a:r>
              <a:r>
                <a:rPr lang="ru-RU" sz="2000" b="1" dirty="0">
                  <a:latin typeface="Corbel" panose="020B0503020204020204" pitchFamily="34" charset="0"/>
                  <a:cs typeface="Times New Roman" pitchFamily="18" charset="0"/>
                </a:rPr>
                <a:t> 4. </a:t>
              </a:r>
              <a:r>
                <a:rPr lang="ru-RU" sz="2000" b="1" dirty="0" err="1">
                  <a:latin typeface="Corbel" panose="020B0503020204020204" pitchFamily="34" charset="0"/>
                  <a:cs typeface="Times New Roman" pitchFamily="18" charset="0"/>
                </a:rPr>
                <a:t>Знаходження</a:t>
              </a:r>
              <a:r>
                <a:rPr lang="ru-RU" sz="2000" b="1" dirty="0">
                  <a:latin typeface="Corbel" panose="020B0503020204020204" pitchFamily="34" charset="0"/>
                  <a:cs typeface="Times New Roman" pitchFamily="18" charset="0"/>
                </a:rPr>
                <a:t> нового </a:t>
              </a:r>
              <a:r>
                <a:rPr lang="ru-RU" sz="2000" b="1" dirty="0" err="1">
                  <a:latin typeface="Corbel" panose="020B0503020204020204" pitchFamily="34" charset="0"/>
                  <a:cs typeface="Times New Roman" pitchFamily="18" charset="0"/>
                </a:rPr>
                <a:t>рішення</a:t>
              </a:r>
              <a:r>
                <a:rPr lang="ru-RU" sz="2000" b="1" dirty="0">
                  <a:latin typeface="Corbel" panose="020B0503020204020204" pitchFamily="34" charset="0"/>
                  <a:cs typeface="Times New Roman" pitchFamily="18" charset="0"/>
                </a:rPr>
                <a:t> і </a:t>
              </a:r>
              <a:r>
                <a:rPr lang="ru-RU" sz="2000" b="1" dirty="0" err="1">
                  <a:latin typeface="Corbel" panose="020B0503020204020204" pitchFamily="34" charset="0"/>
                  <a:cs typeface="Times New Roman" pitchFamily="18" charset="0"/>
                </a:rPr>
                <a:t>зобов'язання</a:t>
              </a:r>
              <a:r>
                <a:rPr lang="ru-RU" sz="2000" b="1" dirty="0">
                  <a:latin typeface="Corbel" panose="020B0503020204020204" pitchFamily="34" charset="0"/>
                  <a:cs typeface="Times New Roman" pitchFamily="18" charset="0"/>
                </a:rPr>
                <a:t> по </a:t>
              </a:r>
              <a:r>
                <a:rPr lang="ru-RU" sz="2000" b="1" dirty="0" err="1">
                  <a:latin typeface="Corbel" panose="020B0503020204020204" pitchFamily="34" charset="0"/>
                  <a:cs typeface="Times New Roman" pitchFamily="18" charset="0"/>
                </a:rPr>
                <a:t>його</a:t>
              </a:r>
              <a:r>
                <a:rPr lang="ru-RU" sz="2000" b="1" dirty="0">
                  <a:latin typeface="Corbel" panose="020B0503020204020204" pitchFamily="34" charset="0"/>
                  <a:cs typeface="Times New Roman" pitchFamily="18" charset="0"/>
                </a:rPr>
                <a:t> </a:t>
              </a:r>
              <a:r>
                <a:rPr lang="ru-RU" sz="2000" b="1" dirty="0" err="1">
                  <a:latin typeface="Corbel" panose="020B0503020204020204" pitchFamily="34" charset="0"/>
                  <a:cs typeface="Times New Roman" pitchFamily="18" charset="0"/>
                </a:rPr>
                <a:t>виконанню</a:t>
              </a:r>
              <a:r>
                <a:rPr lang="ru-RU" sz="2000" b="1" dirty="0">
                  <a:latin typeface="Corbel" panose="020B0503020204020204" pitchFamily="34" charset="0"/>
                  <a:cs typeface="Times New Roman" pitchFamily="18" charset="0"/>
                </a:rPr>
                <a:t>. </a:t>
              </a:r>
              <a:endParaRPr lang="ru-RU" sz="2000" b="1" dirty="0" smtClean="0">
                <a:latin typeface="Corbel" panose="020B0503020204020204" pitchFamily="34" charset="0"/>
                <a:cs typeface="Times New Roman" pitchFamily="18" charset="0"/>
              </a:endParaRPr>
            </a:p>
            <a:p>
              <a:pPr algn="ctr" defTabSz="622300">
                <a:lnSpc>
                  <a:spcPct val="90000"/>
                </a:lnSpc>
                <a:spcBef>
                  <a:spcPct val="0"/>
                </a:spcBef>
                <a:spcAft>
                  <a:spcPct val="35000"/>
                </a:spcAft>
              </a:pPr>
              <a:r>
                <a:rPr lang="ru-RU" sz="2000" dirty="0" err="1" smtClean="0">
                  <a:latin typeface="Corbel" panose="020B0503020204020204" pitchFamily="34" charset="0"/>
                  <a:cs typeface="Times New Roman" pitchFamily="18" charset="0"/>
                </a:rPr>
                <a:t>Після</a:t>
              </a:r>
              <a:r>
                <a:rPr lang="ru-RU" sz="2000" dirty="0" smtClean="0">
                  <a:latin typeface="Corbel" panose="020B0503020204020204" pitchFamily="34" charset="0"/>
                  <a:cs typeface="Times New Roman" pitchFamily="18" charset="0"/>
                </a:rPr>
                <a:t> </a:t>
              </a:r>
              <a:r>
                <a:rPr lang="ru-RU" sz="2000" dirty="0">
                  <a:latin typeface="Corbel" panose="020B0503020204020204" pitchFamily="34" charset="0"/>
                  <a:cs typeface="Times New Roman" pitchFamily="18" charset="0"/>
                </a:rPr>
                <a:t>того як </a:t>
              </a:r>
              <a:r>
                <a:rPr lang="ru-RU" sz="2000" dirty="0" err="1">
                  <a:latin typeface="Corbel" panose="020B0503020204020204" pitchFamily="34" charset="0"/>
                  <a:cs typeface="Times New Roman" pitchFamily="18" charset="0"/>
                </a:rPr>
                <a:t>визнано</a:t>
              </a:r>
              <a:r>
                <a:rPr lang="ru-RU" sz="2000" dirty="0">
                  <a:latin typeface="Corbel" panose="020B0503020204020204" pitchFamily="34" charset="0"/>
                  <a:cs typeface="Times New Roman" pitchFamily="18" charset="0"/>
                </a:rPr>
                <a:t> </a:t>
              </a:r>
              <a:r>
                <a:rPr lang="ru-RU" sz="2000" dirty="0" err="1">
                  <a:latin typeface="Corbel" panose="020B0503020204020204" pitchFamily="34" charset="0"/>
                  <a:cs typeface="Times New Roman" pitchFamily="18" charset="0"/>
                </a:rPr>
                <a:t>існування</a:t>
              </a:r>
              <a:r>
                <a:rPr lang="ru-RU" sz="2000" dirty="0">
                  <a:latin typeface="Corbel" panose="020B0503020204020204" pitchFamily="34" charset="0"/>
                  <a:cs typeface="Times New Roman" pitchFamily="18" charset="0"/>
                </a:rPr>
                <a:t> </a:t>
              </a:r>
              <a:r>
                <a:rPr lang="ru-RU" sz="2000" dirty="0" err="1">
                  <a:latin typeface="Corbel" panose="020B0503020204020204" pitchFamily="34" charset="0"/>
                  <a:cs typeface="Times New Roman" pitchFamily="18" charset="0"/>
                </a:rPr>
                <a:t>проблеми</a:t>
              </a:r>
              <a:r>
                <a:rPr lang="ru-RU" sz="2000" dirty="0">
                  <a:latin typeface="Corbel" panose="020B0503020204020204" pitchFamily="34" charset="0"/>
                  <a:cs typeface="Times New Roman" pitchFamily="18" charset="0"/>
                </a:rPr>
                <a:t>, </a:t>
              </a:r>
              <a:r>
                <a:rPr lang="ru-RU" sz="2000" dirty="0" err="1">
                  <a:latin typeface="Corbel" panose="020B0503020204020204" pitchFamily="34" charset="0"/>
                  <a:cs typeface="Times New Roman" pitchFamily="18" charset="0"/>
                </a:rPr>
                <a:t>керівництво</a:t>
              </a:r>
              <a:r>
                <a:rPr lang="ru-RU" sz="2000" dirty="0">
                  <a:latin typeface="Corbel" panose="020B0503020204020204" pitchFamily="34" charset="0"/>
                  <a:cs typeface="Times New Roman" pitchFamily="18" charset="0"/>
                </a:rPr>
                <a:t> </a:t>
              </a:r>
              <a:r>
                <a:rPr lang="ru-RU" sz="2000" dirty="0" err="1">
                  <a:latin typeface="Corbel" panose="020B0503020204020204" pitchFamily="34" charset="0"/>
                  <a:cs typeface="Times New Roman" pitchFamily="18" charset="0"/>
                </a:rPr>
                <a:t>шукає</a:t>
              </a:r>
              <a:r>
                <a:rPr lang="ru-RU" sz="2000" dirty="0">
                  <a:latin typeface="Corbel" panose="020B0503020204020204" pitchFamily="34" charset="0"/>
                  <a:cs typeface="Times New Roman" pitchFamily="18" charset="0"/>
                </a:rPr>
                <a:t> </a:t>
              </a:r>
              <a:r>
                <a:rPr lang="ru-RU" sz="2000" dirty="0" err="1">
                  <a:latin typeface="Corbel" panose="020B0503020204020204" pitchFamily="34" charset="0"/>
                  <a:cs typeface="Times New Roman" pitchFamily="18" charset="0"/>
                </a:rPr>
                <a:t>спосіб</a:t>
              </a:r>
              <a:r>
                <a:rPr lang="ru-RU" sz="2000" dirty="0">
                  <a:latin typeface="Corbel" panose="020B0503020204020204" pitchFamily="34" charset="0"/>
                  <a:cs typeface="Times New Roman" pitchFamily="18" charset="0"/>
                </a:rPr>
                <a:t> </a:t>
              </a:r>
              <a:r>
                <a:rPr lang="ru-RU" sz="2000" dirty="0" err="1">
                  <a:latin typeface="Corbel" panose="020B0503020204020204" pitchFamily="34" charset="0"/>
                  <a:cs typeface="Times New Roman" pitchFamily="18" charset="0"/>
                </a:rPr>
                <a:t>виправлення</a:t>
              </a:r>
              <a:r>
                <a:rPr lang="ru-RU" sz="2000" dirty="0">
                  <a:latin typeface="Corbel" panose="020B0503020204020204" pitchFamily="34" charset="0"/>
                  <a:cs typeface="Times New Roman" pitchFamily="18" charset="0"/>
                </a:rPr>
                <a:t> </a:t>
              </a:r>
              <a:r>
                <a:rPr lang="ru-RU" sz="2000" dirty="0" err="1">
                  <a:latin typeface="Corbel" panose="020B0503020204020204" pitchFamily="34" charset="0"/>
                  <a:cs typeface="Times New Roman" pitchFamily="18" charset="0"/>
                </a:rPr>
                <a:t>ситуації</a:t>
              </a:r>
              <a:endParaRPr lang="ru-RU" sz="2000" dirty="0">
                <a:latin typeface="Corbel" panose="020B0503020204020204" pitchFamily="34" charset="0"/>
                <a:cs typeface="Times New Roman" pitchFamily="18" charset="0"/>
              </a:endParaRPr>
            </a:p>
          </p:txBody>
        </p:sp>
      </p:grpSp>
    </p:spTree>
    <p:extLst>
      <p:ext uri="{BB962C8B-B14F-4D97-AF65-F5344CB8AC3E}">
        <p14:creationId xmlns:p14="http://schemas.microsoft.com/office/powerpoint/2010/main" val="284434064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nvPr>
        </p:nvGraphicFramePr>
        <p:xfrm>
          <a:off x="1981200" y="1600202"/>
          <a:ext cx="3538736" cy="24048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Группа 4"/>
          <p:cNvGrpSpPr/>
          <p:nvPr/>
        </p:nvGrpSpPr>
        <p:grpSpPr>
          <a:xfrm>
            <a:off x="1775521" y="1556792"/>
            <a:ext cx="5256583" cy="2952328"/>
            <a:chOff x="-617125" y="0"/>
            <a:chExt cx="4505154" cy="2154338"/>
          </a:xfrm>
        </p:grpSpPr>
        <p:sp>
          <p:nvSpPr>
            <p:cNvPr id="6" name="Прямоугольник 5"/>
            <p:cNvSpPr/>
            <p:nvPr/>
          </p:nvSpPr>
          <p:spPr>
            <a:xfrm>
              <a:off x="-617125" y="0"/>
              <a:ext cx="4505154" cy="2154338"/>
            </a:xfrm>
            <a:prstGeom prst="rect">
              <a:avLst/>
            </a:prstGeom>
          </p:spPr>
          <p:style>
            <a:lnRef idx="2">
              <a:schemeClr val="accent5">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7" name="Прямоугольник 6"/>
            <p:cNvSpPr/>
            <p:nvPr/>
          </p:nvSpPr>
          <p:spPr>
            <a:xfrm>
              <a:off x="-617125" y="0"/>
              <a:ext cx="4505154" cy="21543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890" tIns="8890" rIns="8890" bIns="8890" numCol="1" spcCol="1270" anchor="ctr" anchorCtr="0">
              <a:noAutofit/>
            </a:bodyPr>
            <a:lstStyle/>
            <a:p>
              <a:pPr algn="ctr" defTabSz="622300">
                <a:lnSpc>
                  <a:spcPct val="90000"/>
                </a:lnSpc>
                <a:spcBef>
                  <a:spcPct val="0"/>
                </a:spcBef>
                <a:spcAft>
                  <a:spcPct val="35000"/>
                </a:spcAft>
              </a:pPr>
              <a:r>
                <a:rPr lang="ru-RU" sz="2000" b="1" dirty="0" err="1">
                  <a:cs typeface="Times New Roman" pitchFamily="18" charset="0"/>
                </a:rPr>
                <a:t>Етап</a:t>
              </a:r>
              <a:r>
                <a:rPr lang="ru-RU" sz="2000" b="1" dirty="0">
                  <a:cs typeface="Times New Roman" pitchFamily="18" charset="0"/>
                </a:rPr>
                <a:t> 5. </a:t>
              </a:r>
              <a:r>
                <a:rPr lang="ru-RU" sz="2000" b="1" dirty="0" err="1">
                  <a:cs typeface="Times New Roman" pitchFamily="18" charset="0"/>
                </a:rPr>
                <a:t>Експеримент</a:t>
              </a:r>
              <a:r>
                <a:rPr lang="ru-RU" sz="2000" b="1" dirty="0">
                  <a:cs typeface="Times New Roman" pitchFamily="18" charset="0"/>
                </a:rPr>
                <a:t> з </a:t>
              </a:r>
              <a:r>
                <a:rPr lang="ru-RU" sz="2000" b="1" dirty="0" err="1">
                  <a:cs typeface="Times New Roman" pitchFamily="18" charset="0"/>
                </a:rPr>
                <a:t>новим</a:t>
              </a:r>
              <a:r>
                <a:rPr lang="ru-RU" sz="2000" b="1" dirty="0">
                  <a:cs typeface="Times New Roman" pitchFamily="18" charset="0"/>
                </a:rPr>
                <a:t> </a:t>
              </a:r>
              <a:r>
                <a:rPr lang="ru-RU" sz="2000" b="1" dirty="0" err="1">
                  <a:cs typeface="Times New Roman" pitchFamily="18" charset="0"/>
                </a:rPr>
                <a:t>рішенням</a:t>
              </a:r>
              <a:r>
                <a:rPr lang="ru-RU" sz="2000" b="1" dirty="0">
                  <a:cs typeface="Times New Roman" pitchFamily="18" charset="0"/>
                </a:rPr>
                <a:t>. </a:t>
              </a:r>
              <a:r>
                <a:rPr lang="ru-RU" sz="2000" dirty="0" err="1">
                  <a:cs typeface="Times New Roman" pitchFamily="18" charset="0"/>
                </a:rPr>
                <a:t>Проведення</a:t>
              </a:r>
              <a:r>
                <a:rPr lang="ru-RU" sz="2000" dirty="0">
                  <a:cs typeface="Times New Roman" pitchFamily="18" charset="0"/>
                </a:rPr>
                <a:t> </a:t>
              </a:r>
              <a:r>
                <a:rPr lang="ru-RU" sz="2000" dirty="0" err="1">
                  <a:cs typeface="Times New Roman" pitchFamily="18" charset="0"/>
                </a:rPr>
                <a:t>випробувань</a:t>
              </a:r>
              <a:r>
                <a:rPr lang="ru-RU" sz="2000" dirty="0">
                  <a:cs typeface="Times New Roman" pitchFamily="18" charset="0"/>
                </a:rPr>
                <a:t> </a:t>
              </a:r>
              <a:r>
                <a:rPr lang="ru-RU" sz="2000" dirty="0" err="1">
                  <a:cs typeface="Times New Roman" pitchFamily="18" charset="0"/>
                </a:rPr>
                <a:t>планованих</a:t>
              </a:r>
              <a:r>
                <a:rPr lang="ru-RU" sz="2000" dirty="0">
                  <a:cs typeface="Times New Roman" pitchFamily="18" charset="0"/>
                </a:rPr>
                <a:t> </a:t>
              </a:r>
              <a:r>
                <a:rPr lang="ru-RU" sz="2000" dirty="0" err="1">
                  <a:cs typeface="Times New Roman" pitchFamily="18" charset="0"/>
                </a:rPr>
                <a:t>змін</a:t>
              </a:r>
              <a:r>
                <a:rPr lang="ru-RU" sz="2000" dirty="0">
                  <a:cs typeface="Times New Roman" pitchFamily="18" charset="0"/>
                </a:rPr>
                <a:t> і </a:t>
              </a:r>
              <a:r>
                <a:rPr lang="ru-RU" sz="2000" dirty="0" err="1">
                  <a:cs typeface="Times New Roman" pitchFamily="18" charset="0"/>
                </a:rPr>
                <a:t>виявлення</a:t>
              </a:r>
              <a:r>
                <a:rPr lang="ru-RU" sz="2000" dirty="0">
                  <a:cs typeface="Times New Roman" pitchFamily="18" charset="0"/>
                </a:rPr>
                <a:t> </a:t>
              </a:r>
              <a:r>
                <a:rPr lang="ru-RU" sz="2000" dirty="0" err="1">
                  <a:cs typeface="Times New Roman" pitchFamily="18" charset="0"/>
                </a:rPr>
                <a:t>прихованих</a:t>
              </a:r>
              <a:r>
                <a:rPr lang="ru-RU" sz="2000" dirty="0">
                  <a:cs typeface="Times New Roman" pitchFamily="18" charset="0"/>
                </a:rPr>
                <a:t> </a:t>
              </a:r>
              <a:r>
                <a:rPr lang="ru-RU" sz="2000" dirty="0" err="1">
                  <a:cs typeface="Times New Roman" pitchFamily="18" charset="0"/>
                </a:rPr>
                <a:t>труднощів</a:t>
              </a:r>
              <a:r>
                <a:rPr lang="ru-RU" sz="2000" dirty="0">
                  <a:cs typeface="Times New Roman" pitchFamily="18" charset="0"/>
                </a:rPr>
                <a:t> до </a:t>
              </a:r>
              <a:r>
                <a:rPr lang="ru-RU" sz="2000" dirty="0" err="1">
                  <a:cs typeface="Times New Roman" pitchFamily="18" charset="0"/>
                </a:rPr>
                <a:t>впровадження</a:t>
              </a:r>
              <a:r>
                <a:rPr lang="ru-RU" sz="2000" dirty="0">
                  <a:cs typeface="Times New Roman" pitchFamily="18" charset="0"/>
                </a:rPr>
                <a:t> </a:t>
              </a:r>
              <a:r>
                <a:rPr lang="ru-RU" sz="2000" dirty="0" err="1">
                  <a:cs typeface="Times New Roman" pitchFamily="18" charset="0"/>
                </a:rPr>
                <a:t>нововведення</a:t>
              </a:r>
              <a:r>
                <a:rPr lang="ru-RU" sz="2000" dirty="0">
                  <a:cs typeface="Times New Roman" pitchFamily="18" charset="0"/>
                </a:rPr>
                <a:t> у великих масштабах. Шляхом </a:t>
              </a:r>
              <a:r>
                <a:rPr lang="ru-RU" sz="2000" dirty="0" err="1">
                  <a:cs typeface="Times New Roman" pitchFamily="18" charset="0"/>
                </a:rPr>
                <a:t>експерименту</a:t>
              </a:r>
              <a:r>
                <a:rPr lang="ru-RU" sz="2000" dirty="0">
                  <a:cs typeface="Times New Roman" pitchFamily="18" charset="0"/>
                </a:rPr>
                <a:t> і </a:t>
              </a:r>
              <a:r>
                <a:rPr lang="ru-RU" sz="2000" dirty="0" err="1">
                  <a:cs typeface="Times New Roman" pitchFamily="18" charset="0"/>
                </a:rPr>
                <a:t>виявлення</a:t>
              </a:r>
              <a:r>
                <a:rPr lang="ru-RU" sz="2000" dirty="0">
                  <a:cs typeface="Times New Roman" pitchFamily="18" charset="0"/>
                </a:rPr>
                <a:t> </a:t>
              </a:r>
              <a:r>
                <a:rPr lang="ru-RU" sz="2000" dirty="0" err="1">
                  <a:cs typeface="Times New Roman" pitchFamily="18" charset="0"/>
                </a:rPr>
                <a:t>негативних</a:t>
              </a:r>
              <a:r>
                <a:rPr lang="ru-RU" sz="2000" dirty="0">
                  <a:cs typeface="Times New Roman" pitchFamily="18" charset="0"/>
                </a:rPr>
                <a:t> </a:t>
              </a:r>
              <a:r>
                <a:rPr lang="ru-RU" sz="2000" dirty="0" err="1">
                  <a:cs typeface="Times New Roman" pitchFamily="18" charset="0"/>
                </a:rPr>
                <a:t>наслідків</a:t>
              </a:r>
              <a:r>
                <a:rPr lang="ru-RU" sz="2000" dirty="0">
                  <a:cs typeface="Times New Roman" pitchFamily="18" charset="0"/>
                </a:rPr>
                <a:t> </a:t>
              </a:r>
              <a:r>
                <a:rPr lang="ru-RU" sz="2000" dirty="0" err="1">
                  <a:cs typeface="Times New Roman" pitchFamily="18" charset="0"/>
                </a:rPr>
                <a:t>керівництво</a:t>
              </a:r>
              <a:r>
                <a:rPr lang="ru-RU" sz="2000" dirty="0">
                  <a:cs typeface="Times New Roman" pitchFamily="18" charset="0"/>
                </a:rPr>
                <a:t> </a:t>
              </a:r>
              <a:r>
                <a:rPr lang="ru-RU" sz="2000" dirty="0" err="1">
                  <a:cs typeface="Times New Roman" pitchFamily="18" charset="0"/>
                </a:rPr>
                <a:t>зможе</a:t>
              </a:r>
              <a:r>
                <a:rPr lang="ru-RU" sz="2000" dirty="0">
                  <a:cs typeface="Times New Roman" pitchFamily="18" charset="0"/>
                </a:rPr>
                <a:t> </a:t>
              </a:r>
              <a:r>
                <a:rPr lang="ru-RU" sz="2000" dirty="0" err="1">
                  <a:cs typeface="Times New Roman" pitchFamily="18" charset="0"/>
                </a:rPr>
                <a:t>скорегувати</a:t>
              </a:r>
              <a:r>
                <a:rPr lang="ru-RU" sz="2000" dirty="0">
                  <a:cs typeface="Times New Roman" pitchFamily="18" charset="0"/>
                </a:rPr>
                <a:t> </a:t>
              </a:r>
              <a:r>
                <a:rPr lang="ru-RU" sz="2000" dirty="0" err="1">
                  <a:cs typeface="Times New Roman" pitchFamily="18" charset="0"/>
                </a:rPr>
                <a:t>свої</a:t>
              </a:r>
              <a:r>
                <a:rPr lang="ru-RU" sz="2000" dirty="0">
                  <a:cs typeface="Times New Roman" pitchFamily="18" charset="0"/>
                </a:rPr>
                <a:t> </a:t>
              </a:r>
              <a:r>
                <a:rPr lang="ru-RU" sz="2000" dirty="0" err="1">
                  <a:cs typeface="Times New Roman" pitchFamily="18" charset="0"/>
                </a:rPr>
                <a:t>плани</a:t>
              </a:r>
              <a:r>
                <a:rPr lang="ru-RU" sz="2000" dirty="0">
                  <a:cs typeface="Times New Roman" pitchFamily="18" charset="0"/>
                </a:rPr>
                <a:t>, </a:t>
              </a:r>
              <a:r>
                <a:rPr lang="ru-RU" sz="2000" dirty="0" err="1">
                  <a:cs typeface="Times New Roman" pitchFamily="18" charset="0"/>
                </a:rPr>
                <a:t>щоб</a:t>
              </a:r>
              <a:r>
                <a:rPr lang="ru-RU" sz="2000" dirty="0">
                  <a:cs typeface="Times New Roman" pitchFamily="18" charset="0"/>
                </a:rPr>
                <a:t> </a:t>
              </a:r>
              <a:r>
                <a:rPr lang="ru-RU" sz="2000" dirty="0" err="1">
                  <a:cs typeface="Times New Roman" pitchFamily="18" charset="0"/>
                </a:rPr>
                <a:t>добитися</a:t>
              </a:r>
              <a:r>
                <a:rPr lang="ru-RU" sz="2000" dirty="0">
                  <a:cs typeface="Times New Roman" pitchFamily="18" charset="0"/>
                </a:rPr>
                <a:t> </a:t>
              </a:r>
              <a:r>
                <a:rPr lang="ru-RU" sz="2000" dirty="0" err="1">
                  <a:cs typeface="Times New Roman" pitchFamily="18" charset="0"/>
                </a:rPr>
                <a:t>їх</a:t>
              </a:r>
              <a:r>
                <a:rPr lang="ru-RU" sz="2000" dirty="0">
                  <a:cs typeface="Times New Roman" pitchFamily="18" charset="0"/>
                </a:rPr>
                <a:t> </a:t>
              </a:r>
              <a:r>
                <a:rPr lang="ru-RU" sz="2000" dirty="0" err="1">
                  <a:cs typeface="Times New Roman" pitchFamily="18" charset="0"/>
                </a:rPr>
                <a:t>більш</a:t>
              </a:r>
              <a:r>
                <a:rPr lang="ru-RU" sz="2000" dirty="0">
                  <a:cs typeface="Times New Roman" pitchFamily="18" charset="0"/>
                </a:rPr>
                <a:t> </a:t>
              </a:r>
              <a:r>
                <a:rPr lang="ru-RU" sz="2000" dirty="0" err="1">
                  <a:cs typeface="Times New Roman" pitchFamily="18" charset="0"/>
                </a:rPr>
                <a:t>високої</a:t>
              </a:r>
              <a:r>
                <a:rPr lang="ru-RU" sz="2000" dirty="0">
                  <a:cs typeface="Times New Roman" pitchFamily="18" charset="0"/>
                </a:rPr>
                <a:t> </a:t>
              </a:r>
              <a:r>
                <a:rPr lang="ru-RU" sz="2000" dirty="0" err="1">
                  <a:cs typeface="Times New Roman" pitchFamily="18" charset="0"/>
                </a:rPr>
                <a:t>ефективності</a:t>
              </a:r>
              <a:endParaRPr lang="ru-RU" sz="2000" dirty="0">
                <a:cs typeface="Times New Roman" pitchFamily="18" charset="0"/>
              </a:endParaRPr>
            </a:p>
          </p:txBody>
        </p:sp>
      </p:grpSp>
      <p:graphicFrame>
        <p:nvGraphicFramePr>
          <p:cNvPr id="8" name="Схема 7"/>
          <p:cNvGraphicFramePr/>
          <p:nvPr>
            <p:extLst/>
          </p:nvPr>
        </p:nvGraphicFramePr>
        <p:xfrm>
          <a:off x="5375920" y="3568550"/>
          <a:ext cx="5040560" cy="325720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Заголовок 1"/>
          <p:cNvSpPr>
            <a:spLocks noGrp="1"/>
          </p:cNvSpPr>
          <p:nvPr>
            <p:ph type="title"/>
          </p:nvPr>
        </p:nvSpPr>
        <p:spPr>
          <a:xfrm>
            <a:off x="1991544" y="116632"/>
            <a:ext cx="8229600" cy="922114"/>
          </a:xfrm>
        </p:spPr>
        <p:txBody>
          <a:bodyPr>
            <a:normAutofit/>
          </a:bodyPr>
          <a:lstStyle/>
          <a:p>
            <a:pPr algn="ctr"/>
            <a:r>
              <a:rPr lang="ru-RU" sz="3200" b="1" dirty="0" err="1"/>
              <a:t>Етапи</a:t>
            </a:r>
            <a:r>
              <a:rPr lang="ru-RU" sz="3200" b="1" dirty="0"/>
              <a:t> </a:t>
            </a:r>
            <a:r>
              <a:rPr lang="ru-RU" sz="3200" b="1" dirty="0" err="1"/>
              <a:t>змін</a:t>
            </a:r>
            <a:r>
              <a:rPr lang="ru-RU" sz="3200" b="1" dirty="0"/>
              <a:t> в </a:t>
            </a:r>
            <a:r>
              <a:rPr lang="ru-RU" sz="3200" b="1" dirty="0" err="1"/>
              <a:t>моделі</a:t>
            </a:r>
            <a:r>
              <a:rPr lang="ru-RU" sz="3200" b="1" dirty="0"/>
              <a:t> </a:t>
            </a:r>
            <a:r>
              <a:rPr lang="ru-RU" sz="3200" b="1" dirty="0" err="1"/>
              <a:t>Грейнера</a:t>
            </a:r>
            <a:endParaRPr lang="ru-RU" sz="3200" b="1" dirty="0"/>
          </a:p>
        </p:txBody>
      </p:sp>
    </p:spTree>
    <p:extLst>
      <p:ext uri="{BB962C8B-B14F-4D97-AF65-F5344CB8AC3E}">
        <p14:creationId xmlns:p14="http://schemas.microsoft.com/office/powerpoint/2010/main" val="292714649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063552" y="193182"/>
            <a:ext cx="8229600" cy="504375"/>
          </a:xfrm>
        </p:spPr>
        <p:txBody>
          <a:bodyPr>
            <a:normAutofit fontScale="90000"/>
          </a:bodyPr>
          <a:lstStyle/>
          <a:p>
            <a:pPr algn="ctr"/>
            <a:r>
              <a:rPr lang="ru-RU" sz="3200" dirty="0"/>
              <a:t>крива </a:t>
            </a:r>
            <a:r>
              <a:rPr lang="ru-RU" sz="3200" dirty="0" err="1"/>
              <a:t>змін</a:t>
            </a:r>
            <a:endParaRPr lang="ru-RU" sz="3200" dirty="0"/>
          </a:p>
        </p:txBody>
      </p:sp>
      <p:graphicFrame>
        <p:nvGraphicFramePr>
          <p:cNvPr id="5" name="Объект 4"/>
          <p:cNvGraphicFramePr>
            <a:graphicFrameLocks noGrp="1"/>
          </p:cNvGraphicFramePr>
          <p:nvPr>
            <p:ph idx="1"/>
            <p:extLst/>
          </p:nvPr>
        </p:nvGraphicFramePr>
        <p:xfrm>
          <a:off x="1775520" y="620688"/>
          <a:ext cx="9073008" cy="64328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1508176" y="737477"/>
            <a:ext cx="8649902" cy="584775"/>
          </a:xfrm>
          <a:prstGeom prst="rect">
            <a:avLst/>
          </a:prstGeom>
          <a:noFill/>
        </p:spPr>
        <p:txBody>
          <a:bodyPr wrap="square" rtlCol="0">
            <a:spAutoFit/>
          </a:bodyPr>
          <a:lstStyle/>
          <a:p>
            <a:r>
              <a:rPr lang="ru-RU" sz="1600" dirty="0" err="1">
                <a:latin typeface="Times New Roman" pitchFamily="18" charset="0"/>
                <a:cs typeface="Times New Roman" pitchFamily="18" charset="0"/>
              </a:rPr>
              <a:t>Процес</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змін</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включає</a:t>
            </a:r>
            <a:r>
              <a:rPr lang="ru-RU" sz="1600" dirty="0">
                <a:latin typeface="Times New Roman" pitchFamily="18" charset="0"/>
                <a:cs typeface="Times New Roman" pitchFamily="18" charset="0"/>
              </a:rPr>
              <a:t> в себе </a:t>
            </a:r>
            <a:r>
              <a:rPr lang="ru-RU" sz="1600" dirty="0" err="1">
                <a:latin typeface="Times New Roman" pitchFamily="18" charset="0"/>
                <a:cs typeface="Times New Roman" pitchFamily="18" charset="0"/>
              </a:rPr>
              <a:t>послідовність</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передбачуваних</a:t>
            </a:r>
            <a:r>
              <a:rPr lang="ru-RU" sz="1600" dirty="0">
                <a:latin typeface="Times New Roman" pitchFamily="18" charset="0"/>
                <a:cs typeface="Times New Roman" pitchFamily="18" charset="0"/>
              </a:rPr>
              <a:t> і </a:t>
            </a:r>
            <a:r>
              <a:rPr lang="ru-RU" sz="1600" dirty="0" err="1">
                <a:latin typeface="Times New Roman" pitchFamily="18" charset="0"/>
                <a:cs typeface="Times New Roman" pitchFamily="18" charset="0"/>
              </a:rPr>
              <a:t>керованих</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подій</a:t>
            </a:r>
            <a:r>
              <a:rPr lang="ru-RU" sz="1600" dirty="0">
                <a:latin typeface="Times New Roman" pitchFamily="18" charset="0"/>
                <a:cs typeface="Times New Roman" pitchFamily="18" charset="0"/>
              </a:rPr>
              <a:t> - </a:t>
            </a:r>
            <a:r>
              <a:rPr lang="ru-RU" sz="1600" dirty="0" err="1">
                <a:latin typeface="Times New Roman" pitchFamily="18" charset="0"/>
                <a:cs typeface="Times New Roman" pitchFamily="18" charset="0"/>
              </a:rPr>
              <a:t>динамічних</a:t>
            </a:r>
            <a:r>
              <a:rPr lang="ru-RU" sz="1600" dirty="0">
                <a:latin typeface="Times New Roman" pitchFamily="18" charset="0"/>
                <a:cs typeface="Times New Roman" pitchFamily="18" charset="0"/>
              </a:rPr>
              <a:t> фаз. </a:t>
            </a:r>
            <a:r>
              <a:rPr lang="ru-RU" sz="1600" dirty="0" err="1">
                <a:latin typeface="Times New Roman" pitchFamily="18" charset="0"/>
                <a:cs typeface="Times New Roman" pitchFamily="18" charset="0"/>
              </a:rPr>
              <a:t>Ця</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послідовність</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отримала</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назву</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кривої</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змін</a:t>
            </a:r>
            <a:r>
              <a:rPr lang="ru-RU" sz="1600" dirty="0">
                <a:latin typeface="Times New Roman" pitchFamily="18" charset="0"/>
                <a:cs typeface="Times New Roman" pitchFamily="18" charset="0"/>
              </a:rPr>
              <a:t>. </a:t>
            </a:r>
            <a:r>
              <a:rPr lang="ru-RU" sz="1600" dirty="0" smtClean="0">
                <a:latin typeface="Times New Roman" pitchFamily="18" charset="0"/>
                <a:cs typeface="Times New Roman" pitchFamily="18" charset="0"/>
              </a:rPr>
              <a:t>Модель </a:t>
            </a:r>
            <a:r>
              <a:rPr lang="ru-RU" sz="1600" dirty="0">
                <a:latin typeface="Times New Roman" pitchFamily="18" charset="0"/>
                <a:cs typeface="Times New Roman" pitchFamily="18" charset="0"/>
              </a:rPr>
              <a:t>«</a:t>
            </a:r>
            <a:r>
              <a:rPr lang="ru-RU" sz="1600" dirty="0" err="1">
                <a:latin typeface="Times New Roman" pitchFamily="18" charset="0"/>
                <a:cs typeface="Times New Roman" pitchFamily="18" charset="0"/>
              </a:rPr>
              <a:t>кривої</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змін</a:t>
            </a:r>
            <a:r>
              <a:rPr lang="ru-RU" sz="1600" dirty="0">
                <a:latin typeface="Times New Roman" pitchFamily="18" charset="0"/>
                <a:cs typeface="Times New Roman" pitchFamily="18" charset="0"/>
              </a:rPr>
              <a:t>» Дж. </a:t>
            </a:r>
            <a:r>
              <a:rPr lang="ru-RU" sz="1600" dirty="0" err="1">
                <a:latin typeface="Times New Roman" pitchFamily="18" charset="0"/>
                <a:cs typeface="Times New Roman" pitchFamily="18" charset="0"/>
              </a:rPr>
              <a:t>Дак</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включає</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п'ять</a:t>
            </a:r>
            <a:r>
              <a:rPr lang="ru-RU" sz="1600" dirty="0">
                <a:latin typeface="Times New Roman" pitchFamily="18" charset="0"/>
                <a:cs typeface="Times New Roman" pitchFamily="18" charset="0"/>
              </a:rPr>
              <a:t> фаз:</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02342503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Кривая перемен.pdf - Adobe Reader"/>
          <p:cNvPicPr>
            <a:picLocks noChangeAspect="1"/>
          </p:cNvPicPr>
          <p:nvPr/>
        </p:nvPicPr>
        <p:blipFill rotWithShape="1">
          <a:blip r:embed="rId2" cstate="print">
            <a:extLst>
              <a:ext uri="{28A0092B-C50C-407E-A947-70E740481C1C}">
                <a14:useLocalDpi xmlns:a14="http://schemas.microsoft.com/office/drawing/2010/main" val="0"/>
              </a:ext>
            </a:extLst>
          </a:blip>
          <a:srcRect l="35322" t="19965" r="34516" b="32270"/>
          <a:stretch/>
        </p:blipFill>
        <p:spPr>
          <a:xfrm>
            <a:off x="5623574" y="1464"/>
            <a:ext cx="3784795" cy="5299745"/>
          </a:xfrm>
          <a:prstGeom prst="rect">
            <a:avLst/>
          </a:prstGeom>
        </p:spPr>
      </p:pic>
      <p:sp>
        <p:nvSpPr>
          <p:cNvPr id="3" name="Заголовок 2"/>
          <p:cNvSpPr>
            <a:spLocks noGrp="1"/>
          </p:cNvSpPr>
          <p:nvPr>
            <p:ph type="title"/>
          </p:nvPr>
        </p:nvSpPr>
        <p:spPr>
          <a:xfrm>
            <a:off x="0" y="98596"/>
            <a:ext cx="8229600" cy="727893"/>
          </a:xfrm>
        </p:spPr>
        <p:txBody>
          <a:bodyPr>
            <a:normAutofit/>
          </a:bodyPr>
          <a:lstStyle/>
          <a:p>
            <a:pPr algn="ctr"/>
            <a:r>
              <a:rPr lang="ru-RU" sz="3200" dirty="0"/>
              <a:t>крива </a:t>
            </a:r>
            <a:r>
              <a:rPr lang="ru-RU" sz="3200" dirty="0" err="1"/>
              <a:t>змін</a:t>
            </a:r>
            <a:endParaRPr lang="ru-RU" sz="3200" dirty="0"/>
          </a:p>
        </p:txBody>
      </p:sp>
      <p:pic>
        <p:nvPicPr>
          <p:cNvPr id="5" name="Объект 4" descr="Кривая перемен.pdf - Adobe Reade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31920" t="24627" r="28380" b="16772"/>
          <a:stretch/>
        </p:blipFill>
        <p:spPr>
          <a:xfrm>
            <a:off x="2279577" y="620688"/>
            <a:ext cx="3347863" cy="4772000"/>
          </a:xfrm>
        </p:spPr>
      </p:pic>
      <p:graphicFrame>
        <p:nvGraphicFramePr>
          <p:cNvPr id="7" name="Объект 3"/>
          <p:cNvGraphicFramePr>
            <a:graphicFrameLocks/>
          </p:cNvGraphicFramePr>
          <p:nvPr>
            <p:extLst/>
          </p:nvPr>
        </p:nvGraphicFramePr>
        <p:xfrm>
          <a:off x="2639616" y="4581129"/>
          <a:ext cx="7200800" cy="301379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26936958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83916" y="296542"/>
            <a:ext cx="6928495" cy="593799"/>
          </a:xfrm>
        </p:spPr>
        <p:txBody>
          <a:bodyPr>
            <a:normAutofit/>
          </a:bodyPr>
          <a:lstStyle/>
          <a:p>
            <a:r>
              <a:rPr lang="ru-RU" sz="3600" dirty="0" err="1"/>
              <a:t>Методи</a:t>
            </a:r>
            <a:r>
              <a:rPr lang="ru-RU" sz="3600" dirty="0"/>
              <a:t> </a:t>
            </a:r>
            <a:r>
              <a:rPr lang="ru-RU" sz="3600" dirty="0" err="1"/>
              <a:t>управління</a:t>
            </a:r>
            <a:r>
              <a:rPr lang="ru-RU" sz="3600" dirty="0"/>
              <a:t> </a:t>
            </a:r>
            <a:r>
              <a:rPr lang="ru-RU" sz="3600" dirty="0" err="1"/>
              <a:t>змінами</a:t>
            </a:r>
            <a:endParaRPr lang="ru-RU" sz="3600" dirty="0"/>
          </a:p>
        </p:txBody>
      </p:sp>
      <p:sp>
        <p:nvSpPr>
          <p:cNvPr id="9" name="Rectangle 6"/>
          <p:cNvSpPr>
            <a:spLocks noChangeArrowheads="1"/>
          </p:cNvSpPr>
          <p:nvPr/>
        </p:nvSpPr>
        <p:spPr bwMode="auto">
          <a:xfrm>
            <a:off x="1569308" y="1149178"/>
            <a:ext cx="1737111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graphicFrame>
        <p:nvGraphicFramePr>
          <p:cNvPr id="10" name="Объект 9"/>
          <p:cNvGraphicFramePr>
            <a:graphicFrameLocks noChangeAspect="1"/>
          </p:cNvGraphicFramePr>
          <p:nvPr>
            <p:extLst/>
          </p:nvPr>
        </p:nvGraphicFramePr>
        <p:xfrm>
          <a:off x="1571625" y="1147763"/>
          <a:ext cx="5518150" cy="5540375"/>
        </p:xfrm>
        <a:graphic>
          <a:graphicData uri="http://schemas.openxmlformats.org/presentationml/2006/ole">
            <mc:AlternateContent xmlns:mc="http://schemas.openxmlformats.org/markup-compatibility/2006">
              <mc:Choice xmlns:v="urn:schemas-microsoft-com:vml" Requires="v">
                <p:oleObj spid="_x0000_s1067" name="Picture" r:id="rId3" imgW="3879360" imgH="3890160" progId="Word.Picture.8">
                  <p:embed/>
                </p:oleObj>
              </mc:Choice>
              <mc:Fallback>
                <p:oleObj name="Picture" r:id="rId3" imgW="3879360" imgH="3890160" progId="Word.Picture.8">
                  <p:embed/>
                  <p:pic>
                    <p:nvPicPr>
                      <p:cNvPr id="10" name="Объект 9"/>
                      <p:cNvPicPr>
                        <a:picLocks noChangeAspect="1" noChangeArrowheads="1"/>
                      </p:cNvPicPr>
                      <p:nvPr/>
                    </p:nvPicPr>
                    <p:blipFill>
                      <a:blip r:embed="rId4"/>
                      <a:srcRect/>
                      <a:stretch>
                        <a:fillRect/>
                      </a:stretch>
                    </p:blipFill>
                    <p:spPr bwMode="auto">
                      <a:xfrm>
                        <a:off x="1571625" y="1147763"/>
                        <a:ext cx="5518150" cy="5540375"/>
                      </a:xfrm>
                      <a:prstGeom prst="rect">
                        <a:avLst/>
                      </a:prstGeom>
                      <a:noFill/>
                    </p:spPr>
                  </p:pic>
                </p:oleObj>
              </mc:Fallback>
            </mc:AlternateContent>
          </a:graphicData>
        </a:graphic>
      </p:graphicFrame>
      <p:sp>
        <p:nvSpPr>
          <p:cNvPr id="11" name="Прямоугольник 10"/>
          <p:cNvSpPr/>
          <p:nvPr/>
        </p:nvSpPr>
        <p:spPr>
          <a:xfrm>
            <a:off x="6767384" y="1516172"/>
            <a:ext cx="4501978" cy="4247317"/>
          </a:xfrm>
          <a:prstGeom prst="rect">
            <a:avLst/>
          </a:prstGeom>
        </p:spPr>
        <p:txBody>
          <a:bodyPr wrap="square">
            <a:spAutoFit/>
          </a:bodyPr>
          <a:lstStyle/>
          <a:p>
            <a:r>
              <a:rPr lang="ru-RU" b="1" dirty="0" err="1"/>
              <a:t>Зміна</a:t>
            </a:r>
            <a:r>
              <a:rPr lang="ru-RU" b="1" dirty="0"/>
              <a:t> </a:t>
            </a:r>
            <a:r>
              <a:rPr lang="ru-RU" b="1" dirty="0" err="1"/>
              <a:t>структури</a:t>
            </a:r>
            <a:r>
              <a:rPr lang="ru-RU" b="1" dirty="0"/>
              <a:t> </a:t>
            </a:r>
            <a:r>
              <a:rPr lang="ru-RU" dirty="0" err="1"/>
              <a:t>включає</a:t>
            </a:r>
            <a:r>
              <a:rPr lang="ru-RU" dirty="0"/>
              <a:t> будь-яка </a:t>
            </a:r>
            <a:r>
              <a:rPr lang="ru-RU" dirty="0" err="1"/>
              <a:t>зміна</a:t>
            </a:r>
            <a:r>
              <a:rPr lang="ru-RU" dirty="0"/>
              <a:t> у </a:t>
            </a:r>
            <a:r>
              <a:rPr lang="ru-RU" dirty="0" err="1"/>
              <a:t>відносинах</a:t>
            </a:r>
            <a:r>
              <a:rPr lang="ru-RU" dirty="0"/>
              <a:t> </a:t>
            </a:r>
            <a:r>
              <a:rPr lang="ru-RU" dirty="0" err="1"/>
              <a:t>влади</a:t>
            </a:r>
            <a:r>
              <a:rPr lang="ru-RU" dirty="0"/>
              <a:t>, </a:t>
            </a:r>
            <a:r>
              <a:rPr lang="ru-RU" dirty="0" err="1"/>
              <a:t>механізми</a:t>
            </a:r>
            <a:r>
              <a:rPr lang="ru-RU" dirty="0"/>
              <a:t> </a:t>
            </a:r>
            <a:r>
              <a:rPr lang="ru-RU" dirty="0" err="1"/>
              <a:t>координації</a:t>
            </a:r>
            <a:r>
              <a:rPr lang="ru-RU" dirty="0"/>
              <a:t>, </a:t>
            </a:r>
            <a:r>
              <a:rPr lang="ru-RU" dirty="0" err="1"/>
              <a:t>ступеня</a:t>
            </a:r>
            <a:r>
              <a:rPr lang="ru-RU" dirty="0"/>
              <a:t> </a:t>
            </a:r>
            <a:r>
              <a:rPr lang="ru-RU" dirty="0" err="1"/>
              <a:t>централізації</a:t>
            </a:r>
            <a:r>
              <a:rPr lang="ru-RU" dirty="0"/>
              <a:t>, </a:t>
            </a:r>
            <a:r>
              <a:rPr lang="ru-RU" dirty="0" err="1"/>
              <a:t>реконструкції</a:t>
            </a:r>
            <a:r>
              <a:rPr lang="ru-RU" dirty="0"/>
              <a:t> </a:t>
            </a:r>
            <a:r>
              <a:rPr lang="ru-RU" dirty="0" err="1"/>
              <a:t>роботи</a:t>
            </a:r>
            <a:r>
              <a:rPr lang="ru-RU" dirty="0"/>
              <a:t> </a:t>
            </a:r>
            <a:r>
              <a:rPr lang="ru-RU" dirty="0" err="1"/>
              <a:t>або</a:t>
            </a:r>
            <a:r>
              <a:rPr lang="ru-RU" dirty="0"/>
              <a:t> </a:t>
            </a:r>
            <a:r>
              <a:rPr lang="ru-RU" dirty="0" err="1"/>
              <a:t>подібних</a:t>
            </a:r>
            <a:r>
              <a:rPr lang="ru-RU" dirty="0"/>
              <a:t> </a:t>
            </a:r>
            <a:r>
              <a:rPr lang="ru-RU" dirty="0" err="1"/>
              <a:t>структурних</a:t>
            </a:r>
            <a:r>
              <a:rPr lang="ru-RU" dirty="0"/>
              <a:t> </a:t>
            </a:r>
            <a:r>
              <a:rPr lang="ru-RU" dirty="0" err="1"/>
              <a:t>змінних</a:t>
            </a:r>
            <a:r>
              <a:rPr lang="ru-RU" dirty="0" smtClean="0"/>
              <a:t>.</a:t>
            </a:r>
          </a:p>
          <a:p>
            <a:endParaRPr lang="uk-UA" dirty="0"/>
          </a:p>
          <a:p>
            <a:endParaRPr lang="uk-UA" dirty="0" smtClean="0"/>
          </a:p>
          <a:p>
            <a:endParaRPr lang="ru-RU" dirty="0"/>
          </a:p>
          <a:p>
            <a:r>
              <a:rPr lang="ru-RU" b="1" dirty="0" err="1"/>
              <a:t>Зміна</a:t>
            </a:r>
            <a:r>
              <a:rPr lang="ru-RU" b="1" dirty="0"/>
              <a:t> </a:t>
            </a:r>
            <a:r>
              <a:rPr lang="ru-RU" b="1" dirty="0" err="1"/>
              <a:t>технології</a:t>
            </a:r>
            <a:r>
              <a:rPr lang="ru-RU" b="1" dirty="0"/>
              <a:t> </a:t>
            </a:r>
            <a:r>
              <a:rPr lang="ru-RU" dirty="0" err="1"/>
              <a:t>включає</a:t>
            </a:r>
            <a:r>
              <a:rPr lang="ru-RU" dirty="0"/>
              <a:t> </a:t>
            </a:r>
            <a:r>
              <a:rPr lang="ru-RU" dirty="0" err="1"/>
              <a:t>модифікації</a:t>
            </a:r>
            <a:r>
              <a:rPr lang="ru-RU" dirty="0"/>
              <a:t> в способах </a:t>
            </a:r>
            <a:r>
              <a:rPr lang="ru-RU" dirty="0" err="1"/>
              <a:t>або</a:t>
            </a:r>
            <a:r>
              <a:rPr lang="ru-RU" dirty="0"/>
              <a:t> методах </a:t>
            </a:r>
            <a:r>
              <a:rPr lang="ru-RU" dirty="0" err="1"/>
              <a:t>виконання</a:t>
            </a:r>
            <a:r>
              <a:rPr lang="ru-RU" dirty="0"/>
              <a:t> </a:t>
            </a:r>
            <a:r>
              <a:rPr lang="ru-RU" dirty="0" err="1"/>
              <a:t>роботи</a:t>
            </a:r>
            <a:r>
              <a:rPr lang="ru-RU" dirty="0"/>
              <a:t> і </a:t>
            </a:r>
            <a:r>
              <a:rPr lang="ru-RU" dirty="0" err="1"/>
              <a:t>обладнанні</a:t>
            </a:r>
            <a:r>
              <a:rPr lang="ru-RU" dirty="0"/>
              <a:t>, яке </a:t>
            </a:r>
            <a:r>
              <a:rPr lang="ru-RU" dirty="0" err="1"/>
              <a:t>використовується</a:t>
            </a:r>
            <a:r>
              <a:rPr lang="ru-RU" dirty="0" smtClean="0"/>
              <a:t>.</a:t>
            </a:r>
          </a:p>
          <a:p>
            <a:endParaRPr lang="uk-UA" dirty="0"/>
          </a:p>
          <a:p>
            <a:endParaRPr lang="ru-RU" dirty="0"/>
          </a:p>
          <a:p>
            <a:r>
              <a:rPr lang="ru-RU" b="1" dirty="0" err="1"/>
              <a:t>Зміна</a:t>
            </a:r>
            <a:r>
              <a:rPr lang="ru-RU" b="1" dirty="0"/>
              <a:t> людей </a:t>
            </a:r>
            <a:r>
              <a:rPr lang="ru-RU" dirty="0" err="1"/>
              <a:t>стосується</a:t>
            </a:r>
            <a:r>
              <a:rPr lang="ru-RU" dirty="0"/>
              <a:t> </a:t>
            </a:r>
            <a:r>
              <a:rPr lang="ru-RU" dirty="0" err="1"/>
              <a:t>змін</a:t>
            </a:r>
            <a:r>
              <a:rPr lang="ru-RU" dirty="0"/>
              <a:t> в </a:t>
            </a:r>
            <a:r>
              <a:rPr lang="ru-RU" dirty="0" err="1"/>
              <a:t>позиціях</a:t>
            </a:r>
            <a:r>
              <a:rPr lang="ru-RU" dirty="0"/>
              <a:t>, </a:t>
            </a:r>
            <a:r>
              <a:rPr lang="ru-RU" dirty="0" err="1"/>
              <a:t>очікуваннях</a:t>
            </a:r>
            <a:r>
              <a:rPr lang="ru-RU" dirty="0"/>
              <a:t>, </a:t>
            </a:r>
            <a:r>
              <a:rPr lang="ru-RU" dirty="0" err="1"/>
              <a:t>сприйняттях</a:t>
            </a:r>
            <a:r>
              <a:rPr lang="ru-RU" dirty="0"/>
              <a:t> і </a:t>
            </a:r>
            <a:r>
              <a:rPr lang="ru-RU" dirty="0" err="1"/>
              <a:t>поведінці</a:t>
            </a:r>
            <a:r>
              <a:rPr lang="ru-RU" dirty="0"/>
              <a:t> </a:t>
            </a:r>
            <a:r>
              <a:rPr lang="ru-RU" dirty="0" err="1"/>
              <a:t>співробітників</a:t>
            </a:r>
            <a:r>
              <a:rPr lang="ru-RU" dirty="0"/>
              <a:t>.</a:t>
            </a:r>
          </a:p>
        </p:txBody>
      </p:sp>
    </p:spTree>
    <p:extLst>
      <p:ext uri="{BB962C8B-B14F-4D97-AF65-F5344CB8AC3E}">
        <p14:creationId xmlns:p14="http://schemas.microsoft.com/office/powerpoint/2010/main" val="37400676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292233"/>
            <a:ext cx="10178322" cy="1492132"/>
          </a:xfrm>
        </p:spPr>
        <p:txBody>
          <a:bodyPr>
            <a:normAutofit/>
          </a:bodyPr>
          <a:lstStyle/>
          <a:p>
            <a:r>
              <a:rPr lang="uk-UA" sz="4000" dirty="0" smtClean="0"/>
              <a:t>Основні положення системної методології</a:t>
            </a:r>
            <a:endParaRPr lang="ru-RU" sz="4000" dirty="0"/>
          </a:p>
        </p:txBody>
      </p:sp>
      <p:sp>
        <p:nvSpPr>
          <p:cNvPr id="3" name="Объект 2"/>
          <p:cNvSpPr>
            <a:spLocks noGrp="1"/>
          </p:cNvSpPr>
          <p:nvPr>
            <p:ph idx="1"/>
          </p:nvPr>
        </p:nvSpPr>
        <p:spPr>
          <a:xfrm>
            <a:off x="1251677" y="1596980"/>
            <a:ext cx="10442339" cy="5035639"/>
          </a:xfrm>
        </p:spPr>
        <p:txBody>
          <a:bodyPr>
            <a:normAutofit fontScale="92500" lnSpcReduction="20000"/>
          </a:bodyPr>
          <a:lstStyle/>
          <a:p>
            <a:r>
              <a:rPr lang="uk-UA" dirty="0">
                <a:solidFill>
                  <a:schemeClr val="tx1"/>
                </a:solidFill>
              </a:rPr>
              <a:t>функціонування економіки на будь-якому рівні – від глобальної світової економіки до економіки окремого підприємства – розглядається у ракурсі </a:t>
            </a:r>
            <a:r>
              <a:rPr lang="uk-UA" b="1" dirty="0">
                <a:solidFill>
                  <a:schemeClr val="tx1"/>
                </a:solidFill>
              </a:rPr>
              <a:t>створення, взаємодії, трансформації та ліквідації </a:t>
            </a:r>
            <a:r>
              <a:rPr lang="uk-UA" dirty="0">
                <a:solidFill>
                  <a:schemeClr val="tx1"/>
                </a:solidFill>
              </a:rPr>
              <a:t>економічних </a:t>
            </a:r>
            <a:r>
              <a:rPr lang="uk-UA" dirty="0" smtClean="0">
                <a:solidFill>
                  <a:schemeClr val="tx1"/>
                </a:solidFill>
              </a:rPr>
              <a:t>систем</a:t>
            </a:r>
          </a:p>
          <a:p>
            <a:pPr marL="0" indent="0" algn="ctr">
              <a:buNone/>
            </a:pPr>
            <a:endParaRPr lang="uk-UA" b="1" cap="all" dirty="0" smtClean="0">
              <a:solidFill>
                <a:schemeClr val="tx2">
                  <a:lumMod val="75000"/>
                  <a:lumOff val="25000"/>
                </a:schemeClr>
              </a:solidFill>
            </a:endParaRPr>
          </a:p>
          <a:p>
            <a:pPr marL="0" indent="0" algn="ctr">
              <a:buNone/>
            </a:pPr>
            <a:r>
              <a:rPr lang="uk-UA" b="1" cap="all" dirty="0" smtClean="0">
                <a:solidFill>
                  <a:schemeClr val="tx2">
                    <a:lumMod val="75000"/>
                    <a:lumOff val="25000"/>
                  </a:schemeClr>
                </a:solidFill>
              </a:rPr>
              <a:t>Економічна </a:t>
            </a:r>
            <a:r>
              <a:rPr lang="uk-UA" b="1" cap="all" dirty="0">
                <a:solidFill>
                  <a:schemeClr val="tx2">
                    <a:lumMod val="75000"/>
                    <a:lumOff val="25000"/>
                  </a:schemeClr>
                </a:solidFill>
              </a:rPr>
              <a:t>система </a:t>
            </a:r>
            <a:r>
              <a:rPr lang="uk-UA" b="1" cap="all" dirty="0" smtClean="0">
                <a:solidFill>
                  <a:schemeClr val="tx2">
                    <a:lumMod val="75000"/>
                    <a:lumOff val="25000"/>
                  </a:schemeClr>
                </a:solidFill>
              </a:rPr>
              <a:t>– це єдність </a:t>
            </a:r>
            <a:r>
              <a:rPr lang="uk-UA" b="1" cap="all" dirty="0">
                <a:solidFill>
                  <a:schemeClr val="tx2">
                    <a:lumMod val="75000"/>
                    <a:lumOff val="25000"/>
                  </a:schemeClr>
                </a:solidFill>
              </a:rPr>
              <a:t>закономірно пов’язаних між собою явищ і процесів економічного життя. </a:t>
            </a:r>
            <a:endParaRPr lang="uk-UA" b="1" cap="all" dirty="0" smtClean="0">
              <a:solidFill>
                <a:schemeClr val="tx2">
                  <a:lumMod val="75000"/>
                  <a:lumOff val="25000"/>
                </a:schemeClr>
              </a:solidFill>
            </a:endParaRPr>
          </a:p>
          <a:p>
            <a:pPr marL="0" indent="0">
              <a:buNone/>
            </a:pPr>
            <a:r>
              <a:rPr lang="uk-UA" dirty="0" smtClean="0">
                <a:solidFill>
                  <a:schemeClr val="tx1"/>
                </a:solidFill>
              </a:rPr>
              <a:t>Вона </a:t>
            </a:r>
            <a:r>
              <a:rPr lang="uk-UA" dirty="0">
                <a:solidFill>
                  <a:schemeClr val="tx1"/>
                </a:solidFill>
              </a:rPr>
              <a:t>характеризується багатогранністю, усі її елементи перебувають у органічному взаємозв’язку один з одним і не існують поза її межами. </a:t>
            </a:r>
            <a:endParaRPr lang="uk-UA" dirty="0" smtClean="0">
              <a:solidFill>
                <a:schemeClr val="tx1"/>
              </a:solidFill>
            </a:endParaRPr>
          </a:p>
          <a:p>
            <a:pPr marL="0" indent="0">
              <a:buNone/>
            </a:pPr>
            <a:r>
              <a:rPr lang="uk-UA" dirty="0" smtClean="0">
                <a:solidFill>
                  <a:schemeClr val="tx1"/>
                </a:solidFill>
              </a:rPr>
              <a:t>Якісна </a:t>
            </a:r>
            <a:r>
              <a:rPr lang="uk-UA" dirty="0">
                <a:solidFill>
                  <a:schemeClr val="tx1"/>
                </a:solidFill>
              </a:rPr>
              <a:t>однорідність системи не є абсолютною. </a:t>
            </a:r>
            <a:endParaRPr lang="uk-UA" dirty="0" smtClean="0">
              <a:solidFill>
                <a:schemeClr val="tx1"/>
              </a:solidFill>
            </a:endParaRPr>
          </a:p>
          <a:p>
            <a:pPr marL="0" indent="0">
              <a:buNone/>
            </a:pPr>
            <a:r>
              <a:rPr lang="uk-UA" dirty="0" smtClean="0">
                <a:solidFill>
                  <a:schemeClr val="tx1"/>
                </a:solidFill>
              </a:rPr>
              <a:t>Вона </a:t>
            </a:r>
            <a:r>
              <a:rPr lang="uk-UA" dirty="0">
                <a:solidFill>
                  <a:schemeClr val="tx1"/>
                </a:solidFill>
              </a:rPr>
              <a:t>допускає і передбачає появу елементів нової якості, що відповідають етапам зрілості продуктивних сил і виробничих </a:t>
            </a:r>
            <a:r>
              <a:rPr lang="uk-UA" dirty="0" smtClean="0">
                <a:solidFill>
                  <a:schemeClr val="tx1"/>
                </a:solidFill>
              </a:rPr>
              <a:t>відносин.</a:t>
            </a:r>
            <a:endParaRPr lang="ru-RU" dirty="0">
              <a:solidFill>
                <a:schemeClr val="tx1"/>
              </a:solidFill>
            </a:endParaRPr>
          </a:p>
          <a:p>
            <a:r>
              <a:rPr lang="uk-UA" dirty="0">
                <a:solidFill>
                  <a:schemeClr val="tx1"/>
                </a:solidFill>
              </a:rPr>
              <a:t>Усі економічні системи є «</a:t>
            </a:r>
            <a:r>
              <a:rPr lang="uk-UA" b="1" dirty="0">
                <a:solidFill>
                  <a:schemeClr val="tx1"/>
                </a:solidFill>
              </a:rPr>
              <a:t>живими</a:t>
            </a:r>
            <a:r>
              <a:rPr lang="uk-UA" dirty="0">
                <a:solidFill>
                  <a:schemeClr val="tx1"/>
                </a:solidFill>
              </a:rPr>
              <a:t>» у тому сенсі, що функціонування кожної з них базується на діяльності людей: індивідів, колективів або невизначених груп і спільнот. Разом з тим окремий індивід, як ціле, не входить повністю до складу будь-якої економічної системи (окрім самого даного індивіда), але будь-яка економічна система використовує ті чи інші інтелектуальні, матеріальні, емоційні або фізичні можливості </a:t>
            </a:r>
            <a:r>
              <a:rPr lang="uk-UA" dirty="0" smtClean="0">
                <a:solidFill>
                  <a:schemeClr val="tx1"/>
                </a:solidFill>
              </a:rPr>
              <a:t>людей.</a:t>
            </a:r>
            <a:endParaRPr lang="ru-RU" dirty="0">
              <a:solidFill>
                <a:schemeClr val="tx1"/>
              </a:solidFill>
            </a:endParaRPr>
          </a:p>
          <a:p>
            <a:endParaRPr lang="ru-RU" dirty="0"/>
          </a:p>
        </p:txBody>
      </p:sp>
    </p:spTree>
    <p:extLst>
      <p:ext uri="{BB962C8B-B14F-4D97-AF65-F5344CB8AC3E}">
        <p14:creationId xmlns:p14="http://schemas.microsoft.com/office/powerpoint/2010/main" val="29432728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75549" y="274235"/>
            <a:ext cx="5440902" cy="673683"/>
          </a:xfrm>
        </p:spPr>
        <p:txBody>
          <a:bodyPr>
            <a:normAutofit/>
          </a:bodyPr>
          <a:lstStyle/>
          <a:p>
            <a:r>
              <a:rPr lang="uk-UA" sz="3600" dirty="0" smtClean="0"/>
              <a:t>Методи зміни людей</a:t>
            </a:r>
            <a:endParaRPr lang="ru-RU" sz="3600" dirty="0"/>
          </a:p>
        </p:txBody>
      </p:sp>
      <p:sp>
        <p:nvSpPr>
          <p:cNvPr id="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5" name="Объект 4"/>
          <p:cNvGraphicFramePr>
            <a:graphicFrameLocks noChangeAspect="1"/>
          </p:cNvGraphicFramePr>
          <p:nvPr>
            <p:extLst/>
          </p:nvPr>
        </p:nvGraphicFramePr>
        <p:xfrm>
          <a:off x="4157870" y="1763531"/>
          <a:ext cx="4572000" cy="3796761"/>
        </p:xfrm>
        <a:graphic>
          <a:graphicData uri="http://schemas.openxmlformats.org/presentationml/2006/ole">
            <mc:AlternateContent xmlns:mc="http://schemas.openxmlformats.org/markup-compatibility/2006">
              <mc:Choice xmlns:v="urn:schemas-microsoft-com:vml" Requires="v">
                <p:oleObj spid="_x0000_s2091" name="Picture" r:id="rId3" imgW="4242816" imgH="3166872" progId="Word.Picture.8">
                  <p:embed/>
                </p:oleObj>
              </mc:Choice>
              <mc:Fallback>
                <p:oleObj name="Picture" r:id="rId3" imgW="4242816" imgH="3166872" progId="Word.Picture.8">
                  <p:embed/>
                  <p:pic>
                    <p:nvPicPr>
                      <p:cNvPr id="5" name="Объект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57870" y="1763531"/>
                        <a:ext cx="4572000" cy="3796761"/>
                      </a:xfrm>
                      <a:prstGeom prst="rect">
                        <a:avLst/>
                      </a:prstGeom>
                      <a:noFill/>
                    </p:spPr>
                  </p:pic>
                </p:oleObj>
              </mc:Fallback>
            </mc:AlternateContent>
          </a:graphicData>
        </a:graphic>
      </p:graphicFrame>
      <p:sp>
        <p:nvSpPr>
          <p:cNvPr id="6" name="Rectangle 3"/>
          <p:cNvSpPr>
            <a:spLocks noChangeArrowheads="1"/>
          </p:cNvSpPr>
          <p:nvPr/>
        </p:nvSpPr>
        <p:spPr bwMode="auto">
          <a:xfrm>
            <a:off x="4368155" y="1050186"/>
            <a:ext cx="7221827" cy="611076"/>
          </a:xfrm>
          <a:prstGeom prst="rect">
            <a:avLst/>
          </a:prstGeom>
          <a:solidFill>
            <a:srgbClr val="92D050"/>
          </a:solidFill>
          <a:ln>
            <a:noFill/>
          </a:ln>
          <a:effectLst/>
        </p:spPr>
        <p:txBody>
          <a:bodyPr vert="horz" wrap="square" lIns="0" tIns="-17457" rIns="0" bIns="-17457"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2100" b="0" i="0" u="none" strike="noStrike" cap="none" normalizeH="0" baseline="0" dirty="0" smtClean="0">
                <a:ln>
                  <a:noFill/>
                </a:ln>
                <a:solidFill>
                  <a:srgbClr val="222222"/>
                </a:solidFill>
                <a:effectLst/>
                <a:latin typeface="inherit"/>
              </a:rPr>
              <a:t>Тренування чутливості - це метод зміни поведінки за рахунок неструктурованої групової взаємодії.</a:t>
            </a:r>
            <a:r>
              <a:rPr kumimoji="0" lang="uk-UA" altLang="ru-RU" sz="1100" b="0" i="0" u="none" strike="noStrike" cap="none" normalizeH="0" baseline="0" dirty="0" smtClean="0">
                <a:ln>
                  <a:noFill/>
                </a:ln>
                <a:solidFill>
                  <a:schemeClr val="tx1"/>
                </a:solidFill>
                <a:effectLst/>
              </a:rPr>
              <a:t> </a:t>
            </a:r>
            <a:endParaRPr kumimoji="0" lang="uk-UA"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4"/>
          <p:cNvSpPr>
            <a:spLocks noChangeArrowheads="1"/>
          </p:cNvSpPr>
          <p:nvPr/>
        </p:nvSpPr>
        <p:spPr bwMode="auto">
          <a:xfrm rot="10800000" flipV="1">
            <a:off x="414552" y="1268612"/>
            <a:ext cx="3537256" cy="3519564"/>
          </a:xfrm>
          <a:prstGeom prst="rect">
            <a:avLst/>
          </a:prstGeom>
          <a:solidFill>
            <a:srgbClr val="92D050"/>
          </a:solidFill>
          <a:ln>
            <a:noFill/>
          </a:ln>
          <a:effectLst/>
        </p:spPr>
        <p:txBody>
          <a:bodyPr vert="horz" wrap="square" lIns="0" tIns="-17457" rIns="0" bIns="-17457"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2100" b="0" i="0" u="none" strike="noStrike" cap="none" normalizeH="0" baseline="0" dirty="0" smtClean="0">
                <a:ln>
                  <a:noFill/>
                </a:ln>
                <a:solidFill>
                  <a:srgbClr val="222222"/>
                </a:solidFill>
                <a:effectLst/>
                <a:latin typeface="inherit"/>
              </a:rPr>
              <a:t>Аналіз зворотного зв'язку - метод оцінки позицій і сприйняття, визначення різниці в цих позиціях і сприйняттях і подолання відмінностей за допомогою використання проаналізованої інформації в групах зворотного зв'язку. Зазвичай для цього використовуються анкети.</a:t>
            </a:r>
            <a:r>
              <a:rPr kumimoji="0" lang="uk-UA" altLang="ru-RU" sz="1100" b="0" i="0" u="none" strike="noStrike" cap="none" normalizeH="0" baseline="0" dirty="0" smtClean="0">
                <a:ln>
                  <a:noFill/>
                </a:ln>
                <a:solidFill>
                  <a:schemeClr val="tx1"/>
                </a:solidFill>
                <a:effectLst/>
              </a:rPr>
              <a:t> </a:t>
            </a:r>
            <a:endParaRPr kumimoji="0" lang="uk-UA"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rot="10800000" flipV="1">
            <a:off x="1118077" y="5359299"/>
            <a:ext cx="6335572" cy="934241"/>
          </a:xfrm>
          <a:prstGeom prst="rect">
            <a:avLst/>
          </a:prstGeom>
          <a:solidFill>
            <a:srgbClr val="92D050"/>
          </a:solidFill>
          <a:ln>
            <a:noFill/>
          </a:ln>
          <a:effectLst/>
        </p:spPr>
        <p:txBody>
          <a:bodyPr vert="horz" wrap="square" lIns="0" tIns="-17457" rIns="0" bIns="-17457"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2100" b="0" i="0" u="none" strike="noStrike" cap="none" normalizeH="0" baseline="0" dirty="0" smtClean="0">
                <a:ln>
                  <a:noFill/>
                </a:ln>
                <a:solidFill>
                  <a:srgbClr val="222222"/>
                </a:solidFill>
                <a:effectLst/>
                <a:latin typeface="inherit"/>
              </a:rPr>
              <a:t>Процес консультування - допомога надана зовнішнім консультантом менеджеру в </a:t>
            </a:r>
            <a:r>
              <a:rPr kumimoji="0" lang="uk-UA" altLang="ru-RU" sz="2100" b="0" i="0" u="none" strike="noStrike" cap="none" normalizeH="0" baseline="0" dirty="0" err="1" smtClean="0">
                <a:ln>
                  <a:noFill/>
                </a:ln>
                <a:solidFill>
                  <a:srgbClr val="222222"/>
                </a:solidFill>
                <a:effectLst/>
                <a:latin typeface="inherit"/>
              </a:rPr>
              <a:t>вопріятія</a:t>
            </a:r>
            <a:r>
              <a:rPr kumimoji="0" lang="uk-UA" altLang="ru-RU" sz="2100" b="0" i="0" u="none" strike="noStrike" cap="none" normalizeH="0" baseline="0" dirty="0" smtClean="0">
                <a:ln>
                  <a:noFill/>
                </a:ln>
                <a:solidFill>
                  <a:srgbClr val="222222"/>
                </a:solidFill>
                <a:effectLst/>
                <a:latin typeface="inherit"/>
              </a:rPr>
              <a:t>, розумінні і дії на основі результатів процесу.</a:t>
            </a:r>
            <a:r>
              <a:rPr kumimoji="0" lang="uk-UA" altLang="ru-RU" sz="1100" b="0" i="0" u="none" strike="noStrike" cap="none" normalizeH="0" baseline="0" dirty="0" smtClean="0">
                <a:ln>
                  <a:noFill/>
                </a:ln>
                <a:solidFill>
                  <a:schemeClr val="tx1"/>
                </a:solidFill>
                <a:effectLst/>
              </a:rPr>
              <a:t> </a:t>
            </a:r>
            <a:endParaRPr kumimoji="0" lang="uk-UA"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rot="10800000" flipV="1">
            <a:off x="8872540" y="2348342"/>
            <a:ext cx="2717443" cy="1903737"/>
          </a:xfrm>
          <a:prstGeom prst="rect">
            <a:avLst/>
          </a:prstGeom>
          <a:solidFill>
            <a:srgbClr val="92D050"/>
          </a:solidFill>
          <a:ln>
            <a:noFill/>
          </a:ln>
          <a:effectLst/>
        </p:spPr>
        <p:txBody>
          <a:bodyPr vert="horz" wrap="square" lIns="0" tIns="-17457" rIns="0" bIns="-17457"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2100" b="0" i="0" u="none" strike="noStrike" cap="none" normalizeH="0" baseline="0" dirty="0" smtClean="0">
                <a:ln>
                  <a:noFill/>
                </a:ln>
                <a:solidFill>
                  <a:srgbClr val="222222"/>
                </a:solidFill>
                <a:effectLst/>
                <a:latin typeface="inherit"/>
              </a:rPr>
              <a:t>Створення команд - взаємодія між членами робочої команди, щоб дізнатися як кожен член думає і працює.</a:t>
            </a:r>
            <a:r>
              <a:rPr kumimoji="0" lang="uk-UA" altLang="ru-RU" sz="1100" b="0" i="0" u="none" strike="noStrike" cap="none" normalizeH="0" baseline="0" dirty="0" smtClean="0">
                <a:ln>
                  <a:noFill/>
                </a:ln>
                <a:solidFill>
                  <a:schemeClr val="tx1"/>
                </a:solidFill>
                <a:effectLst/>
              </a:rPr>
              <a:t> </a:t>
            </a:r>
            <a:endParaRPr kumimoji="0" lang="uk-UA"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12" name="Rectangle 9"/>
          <p:cNvSpPr>
            <a:spLocks noChangeArrowheads="1"/>
          </p:cNvSpPr>
          <p:nvPr/>
        </p:nvSpPr>
        <p:spPr bwMode="auto">
          <a:xfrm rot="10800000" flipV="1">
            <a:off x="7876021" y="5197716"/>
            <a:ext cx="3893642" cy="1257407"/>
          </a:xfrm>
          <a:prstGeom prst="rect">
            <a:avLst/>
          </a:prstGeom>
          <a:solidFill>
            <a:srgbClr val="92D050"/>
          </a:solidFill>
          <a:ln>
            <a:noFill/>
          </a:ln>
          <a:effectLst/>
        </p:spPr>
        <p:txBody>
          <a:bodyPr vert="horz" wrap="square" lIns="0" tIns="-17457" rIns="0" bIns="-17457"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2100" b="0" i="0" u="none" strike="noStrike" cap="none" normalizeH="0" baseline="0" dirty="0" err="1" smtClean="0">
                <a:ln>
                  <a:noFill/>
                </a:ln>
                <a:solidFill>
                  <a:srgbClr val="222222"/>
                </a:solidFill>
                <a:effectLst/>
                <a:latin typeface="inherit"/>
              </a:rPr>
              <a:t>Міжгруповий</a:t>
            </a:r>
            <a:r>
              <a:rPr kumimoji="0" lang="uk-UA" altLang="ru-RU" sz="2100" b="0" i="0" u="none" strike="noStrike" cap="none" normalizeH="0" dirty="0" smtClean="0">
                <a:ln>
                  <a:noFill/>
                </a:ln>
                <a:solidFill>
                  <a:srgbClr val="222222"/>
                </a:solidFill>
                <a:effectLst/>
                <a:latin typeface="inherit"/>
              </a:rPr>
              <a:t> розвиток</a:t>
            </a:r>
            <a:r>
              <a:rPr kumimoji="0" lang="uk-UA" altLang="ru-RU" sz="2100" b="0" i="0" u="none" strike="noStrike" cap="none" normalizeH="0" baseline="0" dirty="0" smtClean="0">
                <a:ln>
                  <a:noFill/>
                </a:ln>
                <a:solidFill>
                  <a:srgbClr val="222222"/>
                </a:solidFill>
                <a:effectLst/>
                <a:latin typeface="inherit"/>
              </a:rPr>
              <a:t> - зміна позицій, стереотипів і сприйняття, які робочі групи мають один про одного.</a:t>
            </a:r>
            <a:r>
              <a:rPr kumimoji="0" lang="uk-UA" altLang="ru-RU" sz="1100" b="0" i="0" u="none" strike="noStrike" cap="none" normalizeH="0" baseline="0" dirty="0" smtClean="0">
                <a:ln>
                  <a:noFill/>
                </a:ln>
                <a:solidFill>
                  <a:schemeClr val="tx1"/>
                </a:solidFill>
                <a:effectLst/>
              </a:rPr>
              <a:t> </a:t>
            </a:r>
            <a:endParaRPr kumimoji="0" lang="uk-UA" altLang="ru-RU"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06405506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725198"/>
          </a:xfrm>
          <a:solidFill>
            <a:srgbClr val="FFC000"/>
          </a:solidFill>
        </p:spPr>
        <p:txBody>
          <a:bodyPr>
            <a:normAutofit/>
          </a:bodyPr>
          <a:lstStyle/>
          <a:p>
            <a:r>
              <a:rPr lang="uk-UA" sz="4000" dirty="0" smtClean="0"/>
              <a:t>питання для дискусії</a:t>
            </a:r>
            <a:endParaRPr lang="ru-RU" sz="4000" dirty="0"/>
          </a:p>
        </p:txBody>
      </p:sp>
      <p:sp>
        <p:nvSpPr>
          <p:cNvPr id="3" name="Объект 2"/>
          <p:cNvSpPr>
            <a:spLocks noGrp="1"/>
          </p:cNvSpPr>
          <p:nvPr>
            <p:ph idx="1"/>
          </p:nvPr>
        </p:nvSpPr>
        <p:spPr>
          <a:xfrm>
            <a:off x="1251678" y="1348044"/>
            <a:ext cx="10178322" cy="5315992"/>
          </a:xfrm>
        </p:spPr>
        <p:txBody>
          <a:bodyPr>
            <a:normAutofit/>
          </a:bodyPr>
          <a:lstStyle/>
          <a:p>
            <a:r>
              <a:rPr lang="uk-UA" dirty="0" smtClean="0">
                <a:solidFill>
                  <a:schemeClr val="tx1"/>
                </a:solidFill>
              </a:rPr>
              <a:t>Як Ви розумієте термін «зміна»? Наведіть приклади організаційно-економічних змін?</a:t>
            </a:r>
          </a:p>
          <a:p>
            <a:r>
              <a:rPr lang="uk-UA" dirty="0" smtClean="0">
                <a:solidFill>
                  <a:schemeClr val="tx1"/>
                </a:solidFill>
              </a:rPr>
              <a:t>Надайте характеристики змін в сучасному бізнес-середовищі.</a:t>
            </a:r>
          </a:p>
          <a:p>
            <a:r>
              <a:rPr lang="uk-UA" dirty="0" smtClean="0">
                <a:solidFill>
                  <a:schemeClr val="tx1"/>
                </a:solidFill>
              </a:rPr>
              <a:t>Наведіть приклади внутрішніх і зовнішніх причин організаційних змін.</a:t>
            </a:r>
          </a:p>
          <a:p>
            <a:r>
              <a:rPr lang="uk-UA" dirty="0" smtClean="0">
                <a:solidFill>
                  <a:schemeClr val="tx1"/>
                </a:solidFill>
              </a:rPr>
              <a:t>Які зміни виокремлюють залежно від рівня організаційного розвитку?</a:t>
            </a:r>
          </a:p>
          <a:p>
            <a:r>
              <a:rPr lang="uk-UA" dirty="0" smtClean="0">
                <a:solidFill>
                  <a:schemeClr val="tx1"/>
                </a:solidFill>
              </a:rPr>
              <a:t>Назвіть моделі управління організаційними змінами. Яка з них, на Ваш погляд, найбільш ефективна і чому?</a:t>
            </a:r>
          </a:p>
          <a:p>
            <a:r>
              <a:rPr lang="uk-UA" dirty="0" smtClean="0">
                <a:solidFill>
                  <a:schemeClr val="tx1"/>
                </a:solidFill>
              </a:rPr>
              <a:t>В чому полягає зміст теорії Е та О?</a:t>
            </a:r>
          </a:p>
          <a:p>
            <a:r>
              <a:rPr lang="uk-UA" dirty="0" smtClean="0">
                <a:solidFill>
                  <a:schemeClr val="tx1"/>
                </a:solidFill>
              </a:rPr>
              <a:t>Опишіть модель управління організаційними змінами за </a:t>
            </a:r>
            <a:r>
              <a:rPr lang="uk-UA" dirty="0" err="1" smtClean="0">
                <a:solidFill>
                  <a:schemeClr val="tx1"/>
                </a:solidFill>
              </a:rPr>
              <a:t>Грейнером</a:t>
            </a:r>
            <a:r>
              <a:rPr lang="uk-UA" dirty="0" smtClean="0">
                <a:solidFill>
                  <a:schemeClr val="tx1"/>
                </a:solidFill>
              </a:rPr>
              <a:t>. Чим вона відрізняється від моделі організаційного розвитку за </a:t>
            </a:r>
            <a:r>
              <a:rPr lang="uk-UA" dirty="0" err="1" smtClean="0">
                <a:solidFill>
                  <a:schemeClr val="tx1"/>
                </a:solidFill>
              </a:rPr>
              <a:t>Грейнером</a:t>
            </a:r>
            <a:r>
              <a:rPr lang="uk-UA" dirty="0" smtClean="0">
                <a:solidFill>
                  <a:schemeClr val="tx1"/>
                </a:solidFill>
              </a:rPr>
              <a:t>?</a:t>
            </a:r>
          </a:p>
          <a:p>
            <a:r>
              <a:rPr lang="uk-UA" dirty="0" smtClean="0">
                <a:solidFill>
                  <a:schemeClr val="tx1"/>
                </a:solidFill>
              </a:rPr>
              <a:t>На які три напрями поділяються методи управління змінами? Чим обумовлений такий поділ?</a:t>
            </a:r>
          </a:p>
          <a:p>
            <a:r>
              <a:rPr lang="uk-UA" dirty="0" smtClean="0">
                <a:solidFill>
                  <a:schemeClr val="tx1"/>
                </a:solidFill>
              </a:rPr>
              <a:t>Які методи зміни людей Ви знаєте? Який з цих методів є найбільш ефективним на Вашу думку?</a:t>
            </a:r>
          </a:p>
          <a:p>
            <a:endParaRPr lang="ru-RU" dirty="0">
              <a:solidFill>
                <a:schemeClr val="tx1"/>
              </a:solidFill>
            </a:endParaRPr>
          </a:p>
        </p:txBody>
      </p:sp>
    </p:spTree>
    <p:extLst>
      <p:ext uri="{BB962C8B-B14F-4D97-AF65-F5344CB8AC3E}">
        <p14:creationId xmlns:p14="http://schemas.microsoft.com/office/powerpoint/2010/main" val="316057689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864524"/>
          </a:xfrm>
          <a:solidFill>
            <a:srgbClr val="92D050"/>
          </a:solidFill>
        </p:spPr>
        <p:txBody>
          <a:bodyPr>
            <a:normAutofit/>
          </a:bodyPr>
          <a:lstStyle/>
          <a:p>
            <a:r>
              <a:rPr lang="uk-UA" sz="4000" dirty="0"/>
              <a:t>Інформаційні Джерела </a:t>
            </a:r>
            <a:r>
              <a:rPr lang="uk-UA" sz="4000" dirty="0" smtClean="0"/>
              <a:t>до теми 4</a:t>
            </a:r>
            <a:endParaRPr lang="ru-RU" sz="4000" dirty="0"/>
          </a:p>
        </p:txBody>
      </p:sp>
      <p:sp>
        <p:nvSpPr>
          <p:cNvPr id="4" name="Объект 2"/>
          <p:cNvSpPr>
            <a:spLocks noGrp="1"/>
          </p:cNvSpPr>
          <p:nvPr>
            <p:ph idx="1"/>
          </p:nvPr>
        </p:nvSpPr>
        <p:spPr>
          <a:xfrm>
            <a:off x="1251678" y="1524001"/>
            <a:ext cx="10178322" cy="4890654"/>
          </a:xfrm>
        </p:spPr>
        <p:txBody>
          <a:bodyPr>
            <a:normAutofit/>
          </a:bodyPr>
          <a:lstStyle/>
          <a:p>
            <a:pPr marL="457200" indent="-457200" algn="just">
              <a:buFont typeface="+mj-lt"/>
              <a:buAutoNum type="arabicPeriod"/>
            </a:pPr>
            <a:r>
              <a:rPr lang="ru-RU" sz="1600" dirty="0" err="1">
                <a:solidFill>
                  <a:schemeClr val="tx1"/>
                </a:solidFill>
              </a:rPr>
              <a:t>Пічугіна</a:t>
            </a:r>
            <a:r>
              <a:rPr lang="ru-RU" sz="1600" dirty="0">
                <a:solidFill>
                  <a:schemeClr val="tx1"/>
                </a:solidFill>
              </a:rPr>
              <a:t> Т. </a:t>
            </a:r>
            <a:r>
              <a:rPr lang="ru-RU" sz="1600" dirty="0" smtClean="0">
                <a:solidFill>
                  <a:schemeClr val="tx1"/>
                </a:solidFill>
              </a:rPr>
              <a:t>С., </a:t>
            </a:r>
            <a:r>
              <a:rPr lang="ru-RU" sz="1600" dirty="0" err="1" smtClean="0">
                <a:solidFill>
                  <a:schemeClr val="tx1"/>
                </a:solidFill>
              </a:rPr>
              <a:t>Ткачова</a:t>
            </a:r>
            <a:r>
              <a:rPr lang="ru-RU" sz="1600" dirty="0" smtClean="0">
                <a:solidFill>
                  <a:schemeClr val="tx1"/>
                </a:solidFill>
              </a:rPr>
              <a:t> Т.С., Ткаченко О.П. </a:t>
            </a:r>
            <a:r>
              <a:rPr lang="ru-RU" sz="1600" dirty="0" err="1" smtClean="0">
                <a:solidFill>
                  <a:schemeClr val="tx1"/>
                </a:solidFill>
              </a:rPr>
              <a:t>Управління</a:t>
            </a:r>
            <a:r>
              <a:rPr lang="ru-RU" sz="1600" dirty="0" smtClean="0">
                <a:solidFill>
                  <a:schemeClr val="tx1"/>
                </a:solidFill>
              </a:rPr>
              <a:t> </a:t>
            </a:r>
            <a:r>
              <a:rPr lang="ru-RU" sz="1600" dirty="0" err="1" smtClean="0">
                <a:solidFill>
                  <a:schemeClr val="tx1"/>
                </a:solidFill>
              </a:rPr>
              <a:t>змінами</a:t>
            </a:r>
            <a:r>
              <a:rPr lang="ru-RU" sz="1600" dirty="0" smtClean="0">
                <a:solidFill>
                  <a:schemeClr val="tx1"/>
                </a:solidFill>
              </a:rPr>
              <a:t>. Х</a:t>
            </a:r>
            <a:r>
              <a:rPr lang="ru-RU" sz="1600" dirty="0">
                <a:solidFill>
                  <a:schemeClr val="tx1"/>
                </a:solidFill>
              </a:rPr>
              <a:t>. : ХДУХТ, 2017. </a:t>
            </a:r>
            <a:r>
              <a:rPr lang="ru-RU" sz="1600" dirty="0" smtClean="0">
                <a:solidFill>
                  <a:schemeClr val="tx1"/>
                </a:solidFill>
              </a:rPr>
              <a:t>226 с.</a:t>
            </a:r>
          </a:p>
          <a:p>
            <a:pPr marL="457200" indent="-457200" algn="just">
              <a:buFont typeface="+mj-lt"/>
              <a:buAutoNum type="arabicPeriod"/>
            </a:pPr>
            <a:r>
              <a:rPr lang="ru-RU" sz="1600" dirty="0" smtClean="0">
                <a:solidFill>
                  <a:schemeClr val="tx1"/>
                </a:solidFill>
              </a:rPr>
              <a:t>Шаталова </a:t>
            </a:r>
            <a:r>
              <a:rPr lang="ru-RU" sz="1600" dirty="0">
                <a:solidFill>
                  <a:schemeClr val="tx1"/>
                </a:solidFill>
              </a:rPr>
              <a:t>Н. И</a:t>
            </a:r>
            <a:r>
              <a:rPr lang="ru-RU" sz="1600" dirty="0" smtClean="0">
                <a:solidFill>
                  <a:schemeClr val="tx1"/>
                </a:solidFill>
              </a:rPr>
              <a:t>. </a:t>
            </a:r>
            <a:r>
              <a:rPr lang="en-US" sz="1600" dirty="0" err="1">
                <a:solidFill>
                  <a:schemeClr val="tx1"/>
                </a:solidFill>
              </a:rPr>
              <a:t>Организационное</a:t>
            </a:r>
            <a:r>
              <a:rPr lang="en-US" sz="1600" dirty="0">
                <a:solidFill>
                  <a:schemeClr val="tx1"/>
                </a:solidFill>
              </a:rPr>
              <a:t> </a:t>
            </a:r>
            <a:r>
              <a:rPr lang="en-US" sz="1600" dirty="0" err="1" smtClean="0">
                <a:solidFill>
                  <a:schemeClr val="tx1"/>
                </a:solidFill>
              </a:rPr>
              <a:t>поведение</a:t>
            </a:r>
            <a:r>
              <a:rPr lang="ru-RU" sz="1600" dirty="0" smtClean="0">
                <a:solidFill>
                  <a:schemeClr val="tx1"/>
                </a:solidFill>
              </a:rPr>
              <a:t>. </a:t>
            </a:r>
            <a:r>
              <a:rPr lang="en-US" sz="1600" dirty="0" err="1" smtClean="0">
                <a:solidFill>
                  <a:schemeClr val="tx1"/>
                </a:solidFill>
              </a:rPr>
              <a:t>Екатеринбург</a:t>
            </a:r>
            <a:r>
              <a:rPr lang="ru-RU" sz="1600" dirty="0" smtClean="0">
                <a:solidFill>
                  <a:schemeClr val="tx1"/>
                </a:solidFill>
              </a:rPr>
              <a:t> : </a:t>
            </a:r>
            <a:r>
              <a:rPr lang="en-US" sz="1600" dirty="0" err="1" smtClean="0">
                <a:solidFill>
                  <a:schemeClr val="tx1"/>
                </a:solidFill>
              </a:rPr>
              <a:t>Изд</a:t>
            </a:r>
            <a:r>
              <a:rPr lang="ru-RU" sz="1600" dirty="0" smtClean="0">
                <a:solidFill>
                  <a:schemeClr val="tx1"/>
                </a:solidFill>
              </a:rPr>
              <a:t>-</a:t>
            </a:r>
            <a:r>
              <a:rPr lang="en-US" sz="1600" dirty="0" err="1" smtClean="0">
                <a:solidFill>
                  <a:schemeClr val="tx1"/>
                </a:solidFill>
              </a:rPr>
              <a:t>во</a:t>
            </a:r>
            <a:r>
              <a:rPr lang="en-US" sz="1600" dirty="0" smtClean="0">
                <a:solidFill>
                  <a:schemeClr val="tx1"/>
                </a:solidFill>
              </a:rPr>
              <a:t> </a:t>
            </a:r>
            <a:r>
              <a:rPr lang="en-US" sz="1600" dirty="0" err="1" smtClean="0">
                <a:solidFill>
                  <a:schemeClr val="tx1"/>
                </a:solidFill>
              </a:rPr>
              <a:t>УрГУПС</a:t>
            </a:r>
            <a:r>
              <a:rPr lang="ru-RU" sz="1600" dirty="0" smtClean="0">
                <a:solidFill>
                  <a:schemeClr val="tx1"/>
                </a:solidFill>
              </a:rPr>
              <a:t>, 2012. 225 </a:t>
            </a:r>
            <a:r>
              <a:rPr lang="en-US" sz="1600" dirty="0" smtClean="0">
                <a:solidFill>
                  <a:schemeClr val="tx1"/>
                </a:solidFill>
              </a:rPr>
              <a:t>с</a:t>
            </a:r>
            <a:r>
              <a:rPr lang="ru-RU" sz="1600" dirty="0" smtClean="0">
                <a:solidFill>
                  <a:schemeClr val="tx1"/>
                </a:solidFill>
              </a:rPr>
              <a:t>.</a:t>
            </a:r>
          </a:p>
          <a:p>
            <a:pPr marL="457200" indent="-457200" algn="just">
              <a:buFont typeface="+mj-lt"/>
              <a:buAutoNum type="arabicPeriod"/>
            </a:pPr>
            <a:r>
              <a:rPr lang="en-US" sz="1600" dirty="0" err="1" smtClean="0">
                <a:solidFill>
                  <a:schemeClr val="tx1"/>
                </a:solidFill>
              </a:rPr>
              <a:t>Малюта</a:t>
            </a:r>
            <a:r>
              <a:rPr lang="en-US" sz="1600" dirty="0" smtClean="0">
                <a:solidFill>
                  <a:schemeClr val="tx1"/>
                </a:solidFill>
              </a:rPr>
              <a:t> </a:t>
            </a:r>
            <a:r>
              <a:rPr lang="en-US" sz="1600" dirty="0">
                <a:solidFill>
                  <a:schemeClr val="tx1"/>
                </a:solidFill>
              </a:rPr>
              <a:t>Л</a:t>
            </a:r>
            <a:r>
              <a:rPr lang="ru-RU" sz="1600" dirty="0">
                <a:solidFill>
                  <a:schemeClr val="tx1"/>
                </a:solidFill>
              </a:rPr>
              <a:t>.</a:t>
            </a:r>
            <a:r>
              <a:rPr lang="en-US" sz="1600" dirty="0">
                <a:solidFill>
                  <a:schemeClr val="tx1"/>
                </a:solidFill>
              </a:rPr>
              <a:t>Я</a:t>
            </a:r>
            <a:r>
              <a:rPr lang="ru-RU" sz="1600" dirty="0">
                <a:solidFill>
                  <a:schemeClr val="tx1"/>
                </a:solidFill>
              </a:rPr>
              <a:t>. </a:t>
            </a:r>
            <a:r>
              <a:rPr lang="en-US" sz="1600" dirty="0" err="1">
                <a:solidFill>
                  <a:schemeClr val="tx1"/>
                </a:solidFill>
              </a:rPr>
              <a:t>Стратегічне</a:t>
            </a:r>
            <a:r>
              <a:rPr lang="en-US" sz="1600" dirty="0">
                <a:solidFill>
                  <a:schemeClr val="tx1"/>
                </a:solidFill>
              </a:rPr>
              <a:t> </a:t>
            </a:r>
            <a:r>
              <a:rPr lang="en-US" sz="1600" dirty="0" err="1">
                <a:solidFill>
                  <a:schemeClr val="tx1"/>
                </a:solidFill>
              </a:rPr>
              <a:t>управління</a:t>
            </a:r>
            <a:r>
              <a:rPr lang="en-US" sz="1600" dirty="0">
                <a:solidFill>
                  <a:schemeClr val="tx1"/>
                </a:solidFill>
              </a:rPr>
              <a:t> </a:t>
            </a:r>
            <a:r>
              <a:rPr lang="en-US" sz="1600" dirty="0" err="1">
                <a:solidFill>
                  <a:schemeClr val="tx1"/>
                </a:solidFill>
              </a:rPr>
              <a:t>інноваційним</a:t>
            </a:r>
            <a:r>
              <a:rPr lang="en-US" sz="1600" dirty="0">
                <a:solidFill>
                  <a:schemeClr val="tx1"/>
                </a:solidFill>
              </a:rPr>
              <a:t> </a:t>
            </a:r>
            <a:r>
              <a:rPr lang="en-US" sz="1600" dirty="0" err="1" smtClean="0">
                <a:solidFill>
                  <a:schemeClr val="tx1"/>
                </a:solidFill>
              </a:rPr>
              <a:t>розвитком</a:t>
            </a:r>
            <a:r>
              <a:rPr lang="ru-RU" sz="1600" dirty="0">
                <a:solidFill>
                  <a:schemeClr val="tx1"/>
                </a:solidFill>
              </a:rPr>
              <a:t> </a:t>
            </a:r>
            <a:r>
              <a:rPr lang="en-US" sz="1600" dirty="0" err="1" smtClean="0">
                <a:solidFill>
                  <a:schemeClr val="tx1"/>
                </a:solidFill>
              </a:rPr>
              <a:t>підприємства</a:t>
            </a:r>
            <a:r>
              <a:rPr lang="uk-UA" sz="1600" dirty="0">
                <a:solidFill>
                  <a:schemeClr val="tx1"/>
                </a:solidFill>
              </a:rPr>
              <a:t>.</a:t>
            </a:r>
            <a:r>
              <a:rPr lang="en-US" sz="1600" dirty="0" smtClean="0">
                <a:solidFill>
                  <a:schemeClr val="tx1"/>
                </a:solidFill>
              </a:rPr>
              <a:t> </a:t>
            </a:r>
            <a:r>
              <a:rPr lang="en-US" sz="1600" dirty="0" err="1">
                <a:solidFill>
                  <a:schemeClr val="tx1"/>
                </a:solidFill>
              </a:rPr>
              <a:t>Тернопіль</a:t>
            </a:r>
            <a:r>
              <a:rPr lang="ru-RU" sz="1600" dirty="0">
                <a:solidFill>
                  <a:schemeClr val="tx1"/>
                </a:solidFill>
              </a:rPr>
              <a:t>: </a:t>
            </a:r>
            <a:r>
              <a:rPr lang="en-US" sz="1600" dirty="0" smtClean="0">
                <a:solidFill>
                  <a:schemeClr val="tx1"/>
                </a:solidFill>
              </a:rPr>
              <a:t>ФОП</a:t>
            </a:r>
            <a:r>
              <a:rPr lang="ru-RU" sz="1600" dirty="0">
                <a:solidFill>
                  <a:schemeClr val="tx1"/>
                </a:solidFill>
              </a:rPr>
              <a:t> </a:t>
            </a:r>
            <a:r>
              <a:rPr lang="en-US" sz="1600" dirty="0" err="1" smtClean="0">
                <a:solidFill>
                  <a:schemeClr val="tx1"/>
                </a:solidFill>
              </a:rPr>
              <a:t>Паляниця</a:t>
            </a:r>
            <a:r>
              <a:rPr lang="en-US" sz="1600" dirty="0" smtClean="0">
                <a:solidFill>
                  <a:schemeClr val="tx1"/>
                </a:solidFill>
              </a:rPr>
              <a:t> </a:t>
            </a:r>
            <a:r>
              <a:rPr lang="en-US" sz="1600" dirty="0">
                <a:solidFill>
                  <a:schemeClr val="tx1"/>
                </a:solidFill>
              </a:rPr>
              <a:t>В</a:t>
            </a:r>
            <a:r>
              <a:rPr lang="ru-RU" sz="1600" dirty="0">
                <a:solidFill>
                  <a:schemeClr val="tx1"/>
                </a:solidFill>
              </a:rPr>
              <a:t>.</a:t>
            </a:r>
            <a:r>
              <a:rPr lang="en-US" sz="1600" dirty="0">
                <a:solidFill>
                  <a:schemeClr val="tx1"/>
                </a:solidFill>
              </a:rPr>
              <a:t>А</a:t>
            </a:r>
            <a:r>
              <a:rPr lang="ru-RU" sz="1600" dirty="0">
                <a:solidFill>
                  <a:schemeClr val="tx1"/>
                </a:solidFill>
              </a:rPr>
              <a:t>., 2016</a:t>
            </a:r>
            <a:r>
              <a:rPr lang="ru-RU" sz="1600" dirty="0" smtClean="0">
                <a:solidFill>
                  <a:schemeClr val="tx1"/>
                </a:solidFill>
              </a:rPr>
              <a:t>.</a:t>
            </a:r>
            <a:r>
              <a:rPr lang="en-US" sz="1600" dirty="0" smtClean="0">
                <a:solidFill>
                  <a:schemeClr val="tx1"/>
                </a:solidFill>
              </a:rPr>
              <a:t> </a:t>
            </a:r>
            <a:r>
              <a:rPr lang="ru-RU" sz="1600" dirty="0">
                <a:solidFill>
                  <a:schemeClr val="tx1"/>
                </a:solidFill>
              </a:rPr>
              <a:t>232 </a:t>
            </a:r>
            <a:r>
              <a:rPr lang="en-US" sz="1600" dirty="0">
                <a:solidFill>
                  <a:schemeClr val="tx1"/>
                </a:solidFill>
              </a:rPr>
              <a:t>с</a:t>
            </a:r>
            <a:r>
              <a:rPr lang="ru-RU" sz="1600" dirty="0">
                <a:solidFill>
                  <a:schemeClr val="tx1"/>
                </a:solidFill>
              </a:rPr>
              <a:t>.</a:t>
            </a:r>
          </a:p>
          <a:p>
            <a:pPr marL="457200" indent="-457200" algn="just">
              <a:buFont typeface="+mj-lt"/>
              <a:buAutoNum type="arabicPeriod"/>
            </a:pPr>
            <a:r>
              <a:rPr lang="ru-RU" sz="1600" dirty="0" err="1">
                <a:solidFill>
                  <a:schemeClr val="tx1"/>
                </a:solidFill>
              </a:rPr>
              <a:t>Куцевол</a:t>
            </a:r>
            <a:r>
              <a:rPr lang="ru-RU" sz="1600" dirty="0">
                <a:solidFill>
                  <a:schemeClr val="tx1"/>
                </a:solidFill>
              </a:rPr>
              <a:t> Н.Г. </a:t>
            </a:r>
            <a:r>
              <a:rPr lang="ru-RU" sz="1600" dirty="0" smtClean="0">
                <a:solidFill>
                  <a:schemeClr val="tx1"/>
                </a:solidFill>
              </a:rPr>
              <a:t>Организационное </a:t>
            </a:r>
            <a:r>
              <a:rPr lang="ru-RU" sz="1600" dirty="0">
                <a:solidFill>
                  <a:schemeClr val="tx1"/>
                </a:solidFill>
              </a:rPr>
              <a:t>развитие и управление </a:t>
            </a:r>
            <a:r>
              <a:rPr lang="ru-RU" sz="1600" dirty="0" smtClean="0">
                <a:solidFill>
                  <a:schemeClr val="tx1"/>
                </a:solidFill>
              </a:rPr>
              <a:t>изменениями. </a:t>
            </a:r>
            <a:r>
              <a:rPr lang="ru-RU" sz="1600" dirty="0">
                <a:solidFill>
                  <a:schemeClr val="tx1"/>
                </a:solidFill>
              </a:rPr>
              <a:t>Казань: 2011. </a:t>
            </a:r>
            <a:r>
              <a:rPr lang="ru-RU" sz="1600" dirty="0" smtClean="0">
                <a:solidFill>
                  <a:schemeClr val="tx1"/>
                </a:solidFill>
              </a:rPr>
              <a:t>103 </a:t>
            </a:r>
            <a:r>
              <a:rPr lang="ru-RU" sz="1600" dirty="0">
                <a:solidFill>
                  <a:schemeClr val="tx1"/>
                </a:solidFill>
              </a:rPr>
              <a:t>с</a:t>
            </a:r>
            <a:r>
              <a:rPr lang="ru-RU" sz="1600" dirty="0" smtClean="0">
                <a:solidFill>
                  <a:schemeClr val="tx1"/>
                </a:solidFill>
              </a:rPr>
              <a:t>.</a:t>
            </a:r>
          </a:p>
          <a:p>
            <a:pPr marL="457200" indent="-457200" algn="just">
              <a:buFont typeface="+mj-lt"/>
              <a:buAutoNum type="arabicPeriod"/>
            </a:pPr>
            <a:r>
              <a:rPr lang="uk-UA" sz="1600" dirty="0" err="1" smtClean="0">
                <a:solidFill>
                  <a:schemeClr val="tx1"/>
                </a:solidFill>
              </a:rPr>
              <a:t>Калюгина</a:t>
            </a:r>
            <a:r>
              <a:rPr lang="uk-UA" sz="1600" dirty="0" smtClean="0">
                <a:solidFill>
                  <a:schemeClr val="tx1"/>
                </a:solidFill>
              </a:rPr>
              <a:t> С.Н. </a:t>
            </a:r>
            <a:r>
              <a:rPr lang="uk-UA" sz="1600" dirty="0" err="1" smtClean="0">
                <a:solidFill>
                  <a:schemeClr val="tx1"/>
                </a:solidFill>
              </a:rPr>
              <a:t>Концептуальные</a:t>
            </a:r>
            <a:r>
              <a:rPr lang="uk-UA" sz="1600" dirty="0" smtClean="0">
                <a:solidFill>
                  <a:schemeClr val="tx1"/>
                </a:solidFill>
              </a:rPr>
              <a:t> </a:t>
            </a:r>
            <a:r>
              <a:rPr lang="uk-UA" sz="1600" dirty="0" err="1" smtClean="0">
                <a:solidFill>
                  <a:schemeClr val="tx1"/>
                </a:solidFill>
              </a:rPr>
              <a:t>основы</a:t>
            </a:r>
            <a:r>
              <a:rPr lang="uk-UA" sz="1600" dirty="0" smtClean="0">
                <a:solidFill>
                  <a:schemeClr val="tx1"/>
                </a:solidFill>
              </a:rPr>
              <a:t> </a:t>
            </a:r>
            <a:r>
              <a:rPr lang="uk-UA" sz="1600" dirty="0" err="1" smtClean="0">
                <a:solidFill>
                  <a:schemeClr val="tx1"/>
                </a:solidFill>
              </a:rPr>
              <a:t>разработки</a:t>
            </a:r>
            <a:r>
              <a:rPr lang="uk-UA" sz="1600" dirty="0" smtClean="0">
                <a:solidFill>
                  <a:schemeClr val="tx1"/>
                </a:solidFill>
              </a:rPr>
              <a:t> и </a:t>
            </a:r>
            <a:r>
              <a:rPr lang="uk-UA" sz="1600" dirty="0" err="1" smtClean="0">
                <a:solidFill>
                  <a:schemeClr val="tx1"/>
                </a:solidFill>
              </a:rPr>
              <a:t>реализации</a:t>
            </a:r>
            <a:r>
              <a:rPr lang="uk-UA" sz="1600" dirty="0" smtClean="0">
                <a:solidFill>
                  <a:schemeClr val="tx1"/>
                </a:solidFill>
              </a:rPr>
              <a:t> </a:t>
            </a:r>
            <a:r>
              <a:rPr lang="uk-UA" sz="1600" dirty="0" err="1" smtClean="0">
                <a:solidFill>
                  <a:schemeClr val="tx1"/>
                </a:solidFill>
              </a:rPr>
              <a:t>социальной</a:t>
            </a:r>
            <a:r>
              <a:rPr lang="uk-UA" sz="1600" dirty="0" smtClean="0">
                <a:solidFill>
                  <a:schemeClr val="tx1"/>
                </a:solidFill>
              </a:rPr>
              <a:t> </a:t>
            </a:r>
            <a:r>
              <a:rPr lang="uk-UA" sz="1600" dirty="0" err="1" smtClean="0">
                <a:solidFill>
                  <a:schemeClr val="tx1"/>
                </a:solidFill>
              </a:rPr>
              <a:t>стратегии</a:t>
            </a:r>
            <a:r>
              <a:rPr lang="uk-UA" sz="1600" dirty="0" smtClean="0">
                <a:solidFill>
                  <a:schemeClr val="tx1"/>
                </a:solidFill>
              </a:rPr>
              <a:t> </a:t>
            </a:r>
            <a:r>
              <a:rPr lang="uk-UA" sz="1600" dirty="0" err="1" smtClean="0">
                <a:solidFill>
                  <a:schemeClr val="tx1"/>
                </a:solidFill>
              </a:rPr>
              <a:t>промышленного</a:t>
            </a:r>
            <a:r>
              <a:rPr lang="uk-UA" sz="1600" dirty="0" smtClean="0">
                <a:solidFill>
                  <a:schemeClr val="tx1"/>
                </a:solidFill>
              </a:rPr>
              <a:t> </a:t>
            </a:r>
            <a:r>
              <a:rPr lang="uk-UA" sz="1600" dirty="0" err="1" smtClean="0">
                <a:solidFill>
                  <a:schemeClr val="tx1"/>
                </a:solidFill>
              </a:rPr>
              <a:t>предприятия</a:t>
            </a:r>
            <a:r>
              <a:rPr lang="uk-UA" sz="1600" dirty="0" smtClean="0">
                <a:solidFill>
                  <a:schemeClr val="tx1"/>
                </a:solidFill>
              </a:rPr>
              <a:t> : </a:t>
            </a:r>
            <a:r>
              <a:rPr lang="uk-UA" sz="1600" dirty="0" err="1" smtClean="0">
                <a:solidFill>
                  <a:schemeClr val="tx1"/>
                </a:solidFill>
              </a:rPr>
              <a:t>монография</a:t>
            </a:r>
            <a:r>
              <a:rPr lang="uk-UA" sz="1600" dirty="0" smtClean="0">
                <a:solidFill>
                  <a:schemeClr val="tx1"/>
                </a:solidFill>
              </a:rPr>
              <a:t>. </a:t>
            </a:r>
            <a:r>
              <a:rPr lang="ru-RU" sz="1600" dirty="0" smtClean="0">
                <a:solidFill>
                  <a:schemeClr val="tx1"/>
                </a:solidFill>
              </a:rPr>
              <a:t>Москва: </a:t>
            </a:r>
            <a:r>
              <a:rPr lang="uk-UA" sz="1600" dirty="0" err="1" smtClean="0">
                <a:solidFill>
                  <a:schemeClr val="tx1"/>
                </a:solidFill>
              </a:rPr>
              <a:t>Директ-Медиа</a:t>
            </a:r>
            <a:r>
              <a:rPr lang="uk-UA" sz="1600" dirty="0">
                <a:solidFill>
                  <a:schemeClr val="tx1"/>
                </a:solidFill>
              </a:rPr>
              <a:t>, 2014. </a:t>
            </a:r>
            <a:r>
              <a:rPr lang="uk-UA" sz="1600" dirty="0" smtClean="0">
                <a:solidFill>
                  <a:schemeClr val="tx1"/>
                </a:solidFill>
              </a:rPr>
              <a:t>267 с.</a:t>
            </a:r>
            <a:endParaRPr lang="ru-RU" sz="1600" dirty="0">
              <a:solidFill>
                <a:schemeClr val="tx1"/>
              </a:solidFill>
            </a:endParaRPr>
          </a:p>
          <a:p>
            <a:pPr marL="457200" indent="-457200" algn="just">
              <a:buFont typeface="+mj-lt"/>
              <a:buAutoNum type="arabicPeriod"/>
            </a:pPr>
            <a:r>
              <a:rPr lang="uk-UA" sz="1600" dirty="0" err="1" smtClean="0">
                <a:solidFill>
                  <a:schemeClr val="tx1"/>
                </a:solidFill>
              </a:rPr>
              <a:t>Ковалев</a:t>
            </a:r>
            <a:r>
              <a:rPr lang="uk-UA" sz="1600" dirty="0" smtClean="0">
                <a:solidFill>
                  <a:schemeClr val="tx1"/>
                </a:solidFill>
              </a:rPr>
              <a:t> </a:t>
            </a:r>
            <a:r>
              <a:rPr lang="uk-UA" sz="1600" dirty="0">
                <a:solidFill>
                  <a:schemeClr val="tx1"/>
                </a:solidFill>
              </a:rPr>
              <a:t>Г.Д. </a:t>
            </a:r>
            <a:r>
              <a:rPr lang="uk-UA" sz="1600" dirty="0" err="1">
                <a:solidFill>
                  <a:schemeClr val="tx1"/>
                </a:solidFill>
              </a:rPr>
              <a:t>Инновационные</a:t>
            </a:r>
            <a:r>
              <a:rPr lang="uk-UA" sz="1600" dirty="0">
                <a:solidFill>
                  <a:schemeClr val="tx1"/>
                </a:solidFill>
              </a:rPr>
              <a:t> </a:t>
            </a:r>
            <a:r>
              <a:rPr lang="uk-UA" sz="1600" dirty="0" err="1">
                <a:solidFill>
                  <a:schemeClr val="tx1"/>
                </a:solidFill>
              </a:rPr>
              <a:t>коммуникации</a:t>
            </a:r>
            <a:r>
              <a:rPr lang="uk-UA" sz="1600" dirty="0">
                <a:solidFill>
                  <a:schemeClr val="tx1"/>
                </a:solidFill>
              </a:rPr>
              <a:t>: </a:t>
            </a:r>
            <a:r>
              <a:rPr lang="uk-UA" sz="1600" dirty="0" err="1">
                <a:solidFill>
                  <a:schemeClr val="tx1"/>
                </a:solidFill>
              </a:rPr>
              <a:t>Учеб</a:t>
            </a:r>
            <a:r>
              <a:rPr lang="uk-UA" sz="1600" dirty="0">
                <a:solidFill>
                  <a:schemeClr val="tx1"/>
                </a:solidFill>
              </a:rPr>
              <a:t>. </a:t>
            </a:r>
            <a:r>
              <a:rPr lang="uk-UA" sz="1600" dirty="0" err="1">
                <a:solidFill>
                  <a:schemeClr val="tx1"/>
                </a:solidFill>
              </a:rPr>
              <a:t>пособие</a:t>
            </a:r>
            <a:r>
              <a:rPr lang="uk-UA" sz="1600" dirty="0">
                <a:solidFill>
                  <a:schemeClr val="tx1"/>
                </a:solidFill>
              </a:rPr>
              <a:t> для </a:t>
            </a:r>
            <a:r>
              <a:rPr lang="uk-UA" sz="1600" dirty="0" err="1">
                <a:solidFill>
                  <a:schemeClr val="tx1"/>
                </a:solidFill>
              </a:rPr>
              <a:t>вузов</a:t>
            </a:r>
            <a:r>
              <a:rPr lang="uk-UA" sz="1600" dirty="0">
                <a:solidFill>
                  <a:schemeClr val="tx1"/>
                </a:solidFill>
              </a:rPr>
              <a:t>. - М.: ЮНИТИ -ДАНА, 2000. - 288 </a:t>
            </a:r>
            <a:r>
              <a:rPr lang="uk-UA" sz="1600" dirty="0" smtClean="0">
                <a:solidFill>
                  <a:schemeClr val="tx1"/>
                </a:solidFill>
              </a:rPr>
              <a:t>с.</a:t>
            </a:r>
          </a:p>
          <a:p>
            <a:pPr marL="457200" indent="-457200" algn="just">
              <a:buFont typeface="+mj-lt"/>
              <a:buAutoNum type="arabicPeriod"/>
            </a:pPr>
            <a:r>
              <a:rPr lang="uk-UA" sz="1600" dirty="0" err="1" smtClean="0">
                <a:solidFill>
                  <a:schemeClr val="tx1"/>
                </a:solidFill>
              </a:rPr>
              <a:t>Ларионов</a:t>
            </a:r>
            <a:r>
              <a:rPr lang="uk-UA" sz="1600" dirty="0" smtClean="0">
                <a:solidFill>
                  <a:schemeClr val="tx1"/>
                </a:solidFill>
              </a:rPr>
              <a:t> Г.В. </a:t>
            </a:r>
            <a:r>
              <a:rPr lang="uk-UA" sz="1600" dirty="0" err="1" smtClean="0">
                <a:solidFill>
                  <a:schemeClr val="tx1"/>
                </a:solidFill>
              </a:rPr>
              <a:t>Организационное</a:t>
            </a:r>
            <a:r>
              <a:rPr lang="uk-UA" sz="1600" dirty="0" smtClean="0">
                <a:solidFill>
                  <a:schemeClr val="tx1"/>
                </a:solidFill>
              </a:rPr>
              <a:t> </a:t>
            </a:r>
            <a:r>
              <a:rPr lang="uk-UA" sz="1600" dirty="0" err="1" smtClean="0">
                <a:solidFill>
                  <a:schemeClr val="tx1"/>
                </a:solidFill>
              </a:rPr>
              <a:t>поведение</a:t>
            </a:r>
            <a:r>
              <a:rPr lang="uk-UA" sz="1600" dirty="0" smtClean="0">
                <a:solidFill>
                  <a:schemeClr val="tx1"/>
                </a:solidFill>
              </a:rPr>
              <a:t> в </a:t>
            </a:r>
            <a:r>
              <a:rPr lang="uk-UA" sz="1600" dirty="0" err="1" smtClean="0">
                <a:solidFill>
                  <a:schemeClr val="tx1"/>
                </a:solidFill>
              </a:rPr>
              <a:t>экономике</a:t>
            </a:r>
            <a:r>
              <a:rPr lang="uk-UA" sz="1600" dirty="0" smtClean="0">
                <a:solidFill>
                  <a:schemeClr val="tx1"/>
                </a:solidFill>
              </a:rPr>
              <a:t> </a:t>
            </a:r>
            <a:r>
              <a:rPr lang="uk-UA" sz="1600" dirty="0" err="1" smtClean="0">
                <a:solidFill>
                  <a:schemeClr val="tx1"/>
                </a:solidFill>
              </a:rPr>
              <a:t>наукоемких</a:t>
            </a:r>
            <a:r>
              <a:rPr lang="uk-UA" sz="1600" dirty="0" smtClean="0">
                <a:solidFill>
                  <a:schemeClr val="tx1"/>
                </a:solidFill>
              </a:rPr>
              <a:t> </a:t>
            </a:r>
            <a:r>
              <a:rPr lang="uk-UA" sz="1600" dirty="0" err="1" smtClean="0">
                <a:solidFill>
                  <a:schemeClr val="tx1"/>
                </a:solidFill>
              </a:rPr>
              <a:t>производств</a:t>
            </a:r>
            <a:r>
              <a:rPr lang="uk-UA" sz="1600" dirty="0">
                <a:solidFill>
                  <a:schemeClr val="tx1"/>
                </a:solidFill>
              </a:rPr>
              <a:t> </a:t>
            </a:r>
            <a:r>
              <a:rPr lang="uk-UA" sz="1600" dirty="0" smtClean="0">
                <a:solidFill>
                  <a:schemeClr val="tx1"/>
                </a:solidFill>
              </a:rPr>
              <a:t>: </a:t>
            </a:r>
            <a:r>
              <a:rPr lang="uk-UA" sz="1600" dirty="0" err="1" smtClean="0">
                <a:solidFill>
                  <a:schemeClr val="tx1"/>
                </a:solidFill>
              </a:rPr>
              <a:t>учебное</a:t>
            </a:r>
            <a:r>
              <a:rPr lang="uk-UA" sz="1600" dirty="0" smtClean="0">
                <a:solidFill>
                  <a:schemeClr val="tx1"/>
                </a:solidFill>
              </a:rPr>
              <a:t> </a:t>
            </a:r>
            <a:r>
              <a:rPr lang="uk-UA" sz="1600" dirty="0" err="1" smtClean="0">
                <a:solidFill>
                  <a:schemeClr val="tx1"/>
                </a:solidFill>
              </a:rPr>
              <a:t>пособие</a:t>
            </a:r>
            <a:r>
              <a:rPr lang="uk-UA" sz="1600" dirty="0" smtClean="0">
                <a:solidFill>
                  <a:schemeClr val="tx1"/>
                </a:solidFill>
              </a:rPr>
              <a:t>. Ч. 1. Москва: БИБЛИО-ГЛОБУС, 2013. 104 с.</a:t>
            </a:r>
            <a:endParaRPr lang="ru-RU" sz="1600" dirty="0">
              <a:solidFill>
                <a:schemeClr val="tx1"/>
              </a:solidFill>
            </a:endParaRPr>
          </a:p>
          <a:p>
            <a:pPr marL="457200" indent="-457200" algn="just">
              <a:buFont typeface="+mj-lt"/>
              <a:buAutoNum type="arabicPeriod"/>
            </a:pPr>
            <a:r>
              <a:rPr lang="uk-UA" sz="1600" dirty="0" smtClean="0">
                <a:solidFill>
                  <a:schemeClr val="tx1"/>
                </a:solidFill>
              </a:rPr>
              <a:t>Росс </a:t>
            </a:r>
            <a:r>
              <a:rPr lang="uk-UA" sz="1600" dirty="0">
                <a:solidFill>
                  <a:schemeClr val="tx1"/>
                </a:solidFill>
              </a:rPr>
              <a:t>Л., </a:t>
            </a:r>
            <a:r>
              <a:rPr lang="uk-UA" sz="1600" dirty="0" err="1">
                <a:solidFill>
                  <a:schemeClr val="tx1"/>
                </a:solidFill>
              </a:rPr>
              <a:t>Ниссбет</a:t>
            </a:r>
            <a:r>
              <a:rPr lang="uk-UA" sz="1600" dirty="0">
                <a:solidFill>
                  <a:schemeClr val="tx1"/>
                </a:solidFill>
              </a:rPr>
              <a:t> Р. </a:t>
            </a:r>
            <a:r>
              <a:rPr lang="uk-UA" sz="1600" dirty="0" err="1">
                <a:solidFill>
                  <a:schemeClr val="tx1"/>
                </a:solidFill>
              </a:rPr>
              <a:t>Человек</a:t>
            </a:r>
            <a:r>
              <a:rPr lang="uk-UA" sz="1600" dirty="0">
                <a:solidFill>
                  <a:schemeClr val="tx1"/>
                </a:solidFill>
              </a:rPr>
              <a:t> и </a:t>
            </a:r>
            <a:r>
              <a:rPr lang="uk-UA" sz="1600" dirty="0" err="1">
                <a:solidFill>
                  <a:schemeClr val="tx1"/>
                </a:solidFill>
              </a:rPr>
              <a:t>ситуация</a:t>
            </a:r>
            <a:r>
              <a:rPr lang="uk-UA" sz="1600" dirty="0">
                <a:solidFill>
                  <a:schemeClr val="tx1"/>
                </a:solidFill>
              </a:rPr>
              <a:t>. </a:t>
            </a:r>
            <a:r>
              <a:rPr lang="uk-UA" sz="1600" dirty="0" err="1">
                <a:solidFill>
                  <a:schemeClr val="tx1"/>
                </a:solidFill>
              </a:rPr>
              <a:t>Уроки</a:t>
            </a:r>
            <a:r>
              <a:rPr lang="uk-UA" sz="1600" dirty="0">
                <a:solidFill>
                  <a:schemeClr val="tx1"/>
                </a:solidFill>
              </a:rPr>
              <a:t> </a:t>
            </a:r>
            <a:r>
              <a:rPr lang="uk-UA" sz="1600" dirty="0" err="1">
                <a:solidFill>
                  <a:schemeClr val="tx1"/>
                </a:solidFill>
              </a:rPr>
              <a:t>социальной</a:t>
            </a:r>
            <a:r>
              <a:rPr lang="uk-UA" sz="1600" dirty="0">
                <a:solidFill>
                  <a:schemeClr val="tx1"/>
                </a:solidFill>
              </a:rPr>
              <a:t> </a:t>
            </a:r>
            <a:r>
              <a:rPr lang="uk-UA" sz="1600" dirty="0" err="1">
                <a:solidFill>
                  <a:schemeClr val="tx1"/>
                </a:solidFill>
              </a:rPr>
              <a:t>психологии</a:t>
            </a:r>
            <a:r>
              <a:rPr lang="uk-UA" sz="1600" dirty="0">
                <a:solidFill>
                  <a:schemeClr val="tx1"/>
                </a:solidFill>
              </a:rPr>
              <a:t> / Пер. с </a:t>
            </a:r>
            <a:r>
              <a:rPr lang="uk-UA" sz="1600" dirty="0" err="1">
                <a:solidFill>
                  <a:schemeClr val="tx1"/>
                </a:solidFill>
              </a:rPr>
              <a:t>англ</a:t>
            </a:r>
            <a:r>
              <a:rPr lang="uk-UA" sz="1600" dirty="0">
                <a:solidFill>
                  <a:schemeClr val="tx1"/>
                </a:solidFill>
              </a:rPr>
              <a:t>. В.В. </a:t>
            </a:r>
            <a:r>
              <a:rPr lang="uk-UA" sz="1600" dirty="0" err="1">
                <a:solidFill>
                  <a:schemeClr val="tx1"/>
                </a:solidFill>
              </a:rPr>
              <a:t>Румынского</a:t>
            </a:r>
            <a:r>
              <a:rPr lang="uk-UA" sz="1600" dirty="0">
                <a:solidFill>
                  <a:schemeClr val="tx1"/>
                </a:solidFill>
              </a:rPr>
              <a:t> </a:t>
            </a:r>
            <a:r>
              <a:rPr lang="uk-UA" sz="1600" dirty="0" err="1">
                <a:solidFill>
                  <a:schemeClr val="tx1"/>
                </a:solidFill>
              </a:rPr>
              <a:t>под</a:t>
            </a:r>
            <a:r>
              <a:rPr lang="uk-UA" sz="1600" dirty="0">
                <a:solidFill>
                  <a:schemeClr val="tx1"/>
                </a:solidFill>
              </a:rPr>
              <a:t> </a:t>
            </a:r>
            <a:r>
              <a:rPr lang="uk-UA" sz="1600" dirty="0" err="1">
                <a:solidFill>
                  <a:schemeClr val="tx1"/>
                </a:solidFill>
              </a:rPr>
              <a:t>общ</a:t>
            </a:r>
            <a:r>
              <a:rPr lang="uk-UA" sz="1600" dirty="0">
                <a:solidFill>
                  <a:schemeClr val="tx1"/>
                </a:solidFill>
              </a:rPr>
              <a:t>. ред. Е.Н. </a:t>
            </a:r>
            <a:r>
              <a:rPr lang="uk-UA" sz="1600" dirty="0" err="1">
                <a:solidFill>
                  <a:schemeClr val="tx1"/>
                </a:solidFill>
              </a:rPr>
              <a:t>Емельянова</a:t>
            </a:r>
            <a:r>
              <a:rPr lang="uk-UA" sz="1600" dirty="0">
                <a:solidFill>
                  <a:schemeClr val="tx1"/>
                </a:solidFill>
              </a:rPr>
              <a:t>, В.С. </a:t>
            </a:r>
            <a:r>
              <a:rPr lang="uk-UA" sz="1600" dirty="0" err="1">
                <a:solidFill>
                  <a:schemeClr val="tx1"/>
                </a:solidFill>
              </a:rPr>
              <a:t>Магуна</a:t>
            </a:r>
            <a:r>
              <a:rPr lang="uk-UA" sz="1600" dirty="0">
                <a:solidFill>
                  <a:schemeClr val="tx1"/>
                </a:solidFill>
              </a:rPr>
              <a:t>. </a:t>
            </a:r>
            <a:r>
              <a:rPr lang="uk-UA" sz="1600" dirty="0" smtClean="0">
                <a:solidFill>
                  <a:schemeClr val="tx1"/>
                </a:solidFill>
              </a:rPr>
              <a:t>Москва: </a:t>
            </a:r>
            <a:r>
              <a:rPr lang="uk-UA" sz="1600" dirty="0" err="1">
                <a:solidFill>
                  <a:schemeClr val="tx1"/>
                </a:solidFill>
              </a:rPr>
              <a:t>АспектПресс</a:t>
            </a:r>
            <a:r>
              <a:rPr lang="uk-UA" sz="1600" dirty="0">
                <a:solidFill>
                  <a:schemeClr val="tx1"/>
                </a:solidFill>
              </a:rPr>
              <a:t>, 2000.</a:t>
            </a:r>
            <a:endParaRPr lang="ru-RU" sz="1600" dirty="0">
              <a:solidFill>
                <a:schemeClr val="tx1"/>
              </a:solidFill>
            </a:endParaRPr>
          </a:p>
          <a:p>
            <a:pPr marL="457200" indent="-457200" algn="just">
              <a:buFont typeface="+mj-lt"/>
              <a:buAutoNum type="arabicPeriod"/>
            </a:pPr>
            <a:endParaRPr lang="ru-RU" sz="1600" dirty="0">
              <a:solidFill>
                <a:schemeClr val="tx1"/>
              </a:solidFill>
            </a:endParaRPr>
          </a:p>
          <a:p>
            <a:pPr marL="457200" indent="-457200" algn="just">
              <a:buFont typeface="+mj-lt"/>
              <a:buAutoNum type="arabicPeriod"/>
            </a:pPr>
            <a:endParaRPr lang="ru-RU" sz="1600" dirty="0">
              <a:solidFill>
                <a:schemeClr val="tx1"/>
              </a:solidFill>
            </a:endParaRPr>
          </a:p>
        </p:txBody>
      </p:sp>
    </p:spTree>
    <p:extLst>
      <p:ext uri="{BB962C8B-B14F-4D97-AF65-F5344CB8AC3E}">
        <p14:creationId xmlns:p14="http://schemas.microsoft.com/office/powerpoint/2010/main" val="42519613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793869"/>
            <a:ext cx="10178322" cy="1492132"/>
          </a:xfrm>
        </p:spPr>
        <p:txBody>
          <a:bodyPr>
            <a:normAutofit/>
          </a:bodyPr>
          <a:lstStyle/>
          <a:p>
            <a:r>
              <a:rPr lang="uk-UA" dirty="0" smtClean="0"/>
              <a:t>Варто прочитати:</a:t>
            </a:r>
            <a:endParaRPr lang="ru-RU" dirty="0"/>
          </a:p>
        </p:txBody>
      </p:sp>
      <p:sp>
        <p:nvSpPr>
          <p:cNvPr id="3" name="Объект 2"/>
          <p:cNvSpPr>
            <a:spLocks noGrp="1"/>
          </p:cNvSpPr>
          <p:nvPr>
            <p:ph idx="1"/>
          </p:nvPr>
        </p:nvSpPr>
        <p:spPr/>
        <p:txBody>
          <a:bodyPr/>
          <a:lstStyle/>
          <a:p>
            <a:r>
              <a:rPr lang="en-US" dirty="0"/>
              <a:t>https://upr.ru/article/kak-upravlyat-izmeneniyami-v-kompanii/</a:t>
            </a:r>
            <a:endParaRPr lang="en-US" dirty="0" smtClean="0">
              <a:hlinkClick r:id=""/>
            </a:endParaRPr>
          </a:p>
          <a:p>
            <a:r>
              <a:rPr lang="en-US" dirty="0" smtClean="0">
                <a:hlinkClick r:id=""/>
              </a:rPr>
              <a:t>http</a:t>
            </a:r>
            <a:r>
              <a:rPr lang="en-US" dirty="0">
                <a:hlinkClick r:id="rId2"/>
              </a:rPr>
              <a:t>://</a:t>
            </a:r>
            <a:r>
              <a:rPr lang="en-US" dirty="0" smtClean="0">
                <a:hlinkClick r:id="rId2"/>
              </a:rPr>
              <a:t>www.management.com.ua/ct/ct028.html</a:t>
            </a:r>
            <a:endParaRPr lang="ru-RU" dirty="0"/>
          </a:p>
          <a:p>
            <a:r>
              <a:rPr lang="en-US" dirty="0">
                <a:hlinkClick r:id="rId3"/>
              </a:rPr>
              <a:t>http://ibcm.biz/%D1%82%D1%80%D0%B8-%D1%80%D0%BE%D0%BB%D0%B8-%D0%BB%D0%B8%D0%B4%D0%B5%D1%80%D0%BE%D0%B2-%D0%B2-%D0%BF%D1%80%D0%BE%D1%86%D0%B5%D1%81%D1%81%D0%B5-%D0%B8%D0%B7%D0%BC%D0%B5%D0%BD%D0%B5%D0%BD%D0%B8%D0%B9</a:t>
            </a:r>
            <a:r>
              <a:rPr lang="en-US" dirty="0" smtClean="0">
                <a:hlinkClick r:id="rId3"/>
              </a:rPr>
              <a:t>/</a:t>
            </a:r>
            <a:endParaRPr lang="uk-UA" dirty="0" smtClean="0"/>
          </a:p>
          <a:p>
            <a:r>
              <a:rPr lang="en-US" dirty="0">
                <a:hlinkClick r:id="rId4"/>
              </a:rPr>
              <a:t>https://</a:t>
            </a:r>
            <a:r>
              <a:rPr lang="en-US" dirty="0" smtClean="0">
                <a:hlinkClick r:id="rId4"/>
              </a:rPr>
              <a:t>www.your-mentor.ru/management/54-osnovy-upravleniya-izmeneniyami-v-organizatsii-change-management</a:t>
            </a:r>
            <a:endParaRPr lang="uk-UA" dirty="0" smtClean="0"/>
          </a:p>
          <a:p>
            <a:r>
              <a:rPr lang="en-US" dirty="0"/>
              <a:t>https://pidru4niki.com/75002/menedzhment/modeli_upravlinnya_organizatsiynimi_zminami</a:t>
            </a:r>
            <a:endParaRPr lang="ru-RU" dirty="0"/>
          </a:p>
        </p:txBody>
      </p:sp>
    </p:spTree>
    <p:extLst>
      <p:ext uri="{BB962C8B-B14F-4D97-AF65-F5344CB8AC3E}">
        <p14:creationId xmlns:p14="http://schemas.microsoft.com/office/powerpoint/2010/main" val="296260638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Додатки</a:t>
            </a:r>
            <a:endParaRPr lang="ru-RU" dirty="0"/>
          </a:p>
        </p:txBody>
      </p:sp>
      <p:pic>
        <p:nvPicPr>
          <p:cNvPr id="4098" name="Picture 2" descr="http://dullymanager.narod.ru/upr_iz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43340" y="3677558"/>
            <a:ext cx="4607658" cy="2929303"/>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Как с помощью кривой выровнять процесс изменений (Дж.Фишер) | Управление  изменениями (change management), управленческий консалтинг"/>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38628" y="409865"/>
            <a:ext cx="6670038" cy="4715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412499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78523" y="2541235"/>
            <a:ext cx="10318418" cy="2827449"/>
          </a:xfrm>
        </p:spPr>
        <p:txBody>
          <a:bodyPr/>
          <a:lstStyle/>
          <a:p>
            <a:r>
              <a:rPr lang="ru-RU" sz="6000" b="1" dirty="0" err="1"/>
              <a:t>Групова</a:t>
            </a:r>
            <a:r>
              <a:rPr lang="ru-RU" sz="6000" b="1" dirty="0"/>
              <a:t> </a:t>
            </a:r>
            <a:r>
              <a:rPr lang="ru-RU" sz="6000" b="1" dirty="0" err="1"/>
              <a:t>динаміка</a:t>
            </a:r>
            <a:r>
              <a:rPr lang="ru-RU" sz="6000" b="1" dirty="0"/>
              <a:t> в </a:t>
            </a:r>
            <a:r>
              <a:rPr lang="ru-RU" sz="6000" b="1" dirty="0" err="1"/>
              <a:t>організаційному</a:t>
            </a:r>
            <a:r>
              <a:rPr lang="ru-RU" sz="6000" b="1" dirty="0"/>
              <a:t> </a:t>
            </a:r>
            <a:r>
              <a:rPr lang="ru-RU" sz="6000" b="1" dirty="0" err="1"/>
              <a:t>розвитку</a:t>
            </a:r>
            <a:endParaRPr lang="ru-RU" sz="6000" dirty="0"/>
          </a:p>
        </p:txBody>
      </p:sp>
      <p:sp>
        <p:nvSpPr>
          <p:cNvPr id="4" name="Подзаголовок 2"/>
          <p:cNvSpPr txBox="1">
            <a:spLocks/>
          </p:cNvSpPr>
          <p:nvPr/>
        </p:nvSpPr>
        <p:spPr>
          <a:xfrm>
            <a:off x="2421108" y="1450307"/>
            <a:ext cx="8045373" cy="867384"/>
          </a:xfrm>
          <a:prstGeom prst="rect">
            <a:avLst/>
          </a:prstGeom>
        </p:spPr>
        <p:txBody>
          <a:bodyPr vert="horz" lIns="91440" tIns="45720" rIns="91440" bIns="45720" rtlCol="0" anchor="t">
            <a:noAutofit/>
          </a:bodyPr>
          <a:lstStyle>
            <a:lvl1pPr marL="0" indent="0" algn="ctr" defTabSz="914400" rtl="0" eaLnBrk="1" latinLnBrk="0" hangingPunct="1">
              <a:lnSpc>
                <a:spcPct val="100000"/>
              </a:lnSpc>
              <a:spcBef>
                <a:spcPts val="700"/>
              </a:spcBef>
              <a:buClr>
                <a:schemeClr val="tx2"/>
              </a:buClr>
              <a:buFont typeface="Arial" panose="020B0604020202020204" pitchFamily="34" charset="0"/>
              <a:buNone/>
              <a:defRPr sz="2000" b="1" i="0" kern="1200" cap="all" spc="400" baseline="0">
                <a:solidFill>
                  <a:schemeClr val="tx2"/>
                </a:solidFill>
                <a:latin typeface="+mn-lt"/>
                <a:ea typeface="+mn-ea"/>
                <a:cs typeface="+mn-cs"/>
              </a:defRPr>
            </a:lvl1pPr>
            <a:lvl2pPr marL="457200" indent="0" algn="ctr" defTabSz="914400" rtl="0" eaLnBrk="1" latinLnBrk="0" hangingPunct="1">
              <a:lnSpc>
                <a:spcPct val="110000"/>
              </a:lnSpc>
              <a:spcBef>
                <a:spcPts val="700"/>
              </a:spcBef>
              <a:buClr>
                <a:schemeClr val="tx2"/>
              </a:buClr>
              <a:buFont typeface="Gill Sans MT" panose="020B0502020104020203" pitchFamily="34" charset="0"/>
              <a:buNone/>
              <a:defRPr sz="2000" kern="1200">
                <a:solidFill>
                  <a:schemeClr val="tx1">
                    <a:lumMod val="65000"/>
                    <a:lumOff val="35000"/>
                  </a:schemeClr>
                </a:solidFill>
                <a:latin typeface="+mn-lt"/>
                <a:ea typeface="+mn-ea"/>
                <a:cs typeface="+mn-cs"/>
              </a:defRPr>
            </a:lvl2pPr>
            <a:lvl3pPr marL="914400" indent="0" algn="ctr" defTabSz="914400" rtl="0" eaLnBrk="1" latinLnBrk="0" hangingPunct="1">
              <a:lnSpc>
                <a:spcPct val="110000"/>
              </a:lnSpc>
              <a:spcBef>
                <a:spcPts val="700"/>
              </a:spcBef>
              <a:buClr>
                <a:schemeClr val="tx2"/>
              </a:buClr>
              <a:buFont typeface="Arial" panose="020B0604020202020204" pitchFamily="34" charset="0"/>
              <a:buNone/>
              <a:defRPr sz="1800" kern="1200">
                <a:solidFill>
                  <a:schemeClr val="tx1">
                    <a:lumMod val="65000"/>
                    <a:lumOff val="35000"/>
                  </a:schemeClr>
                </a:solidFill>
                <a:latin typeface="+mn-lt"/>
                <a:ea typeface="+mn-ea"/>
                <a:cs typeface="+mn-cs"/>
              </a:defRPr>
            </a:lvl3pPr>
            <a:lvl4pPr marL="1371600" indent="0" algn="ctr" defTabSz="914400" rtl="0" eaLnBrk="1" latinLnBrk="0" hangingPunct="1">
              <a:lnSpc>
                <a:spcPct val="110000"/>
              </a:lnSpc>
              <a:spcBef>
                <a:spcPts val="700"/>
              </a:spcBef>
              <a:buClr>
                <a:schemeClr val="tx2"/>
              </a:buClr>
              <a:buFont typeface="Gill Sans MT" panose="020B0502020104020203" pitchFamily="34" charset="0"/>
              <a:buNone/>
              <a:defRPr sz="1600" kern="1200">
                <a:solidFill>
                  <a:schemeClr val="tx1">
                    <a:lumMod val="65000"/>
                    <a:lumOff val="35000"/>
                  </a:schemeClr>
                </a:solidFill>
                <a:latin typeface="+mn-lt"/>
                <a:ea typeface="+mn-ea"/>
                <a:cs typeface="+mn-cs"/>
              </a:defRPr>
            </a:lvl4pPr>
            <a:lvl5pPr marL="1828800" indent="0" algn="ctr" defTabSz="914400" rtl="0" eaLnBrk="1" latinLnBrk="0" hangingPunct="1">
              <a:lnSpc>
                <a:spcPct val="110000"/>
              </a:lnSpc>
              <a:spcBef>
                <a:spcPts val="700"/>
              </a:spcBef>
              <a:buClr>
                <a:schemeClr val="tx2"/>
              </a:buClr>
              <a:buFont typeface="Arial" panose="020B0604020202020204" pitchFamily="34" charset="0"/>
              <a:buNone/>
              <a:defRPr sz="1600" kern="1200">
                <a:solidFill>
                  <a:schemeClr val="tx1">
                    <a:lumMod val="65000"/>
                    <a:lumOff val="35000"/>
                  </a:schemeClr>
                </a:solidFill>
                <a:latin typeface="+mn-lt"/>
                <a:ea typeface="+mn-ea"/>
                <a:cs typeface="+mn-cs"/>
              </a:defRPr>
            </a:lvl5pPr>
            <a:lvl6pPr marL="2286000" indent="0" algn="ctr" defTabSz="914400" rtl="0" eaLnBrk="1" latinLnBrk="0" hangingPunct="1">
              <a:lnSpc>
                <a:spcPct val="110000"/>
              </a:lnSpc>
              <a:spcBef>
                <a:spcPts val="700"/>
              </a:spcBef>
              <a:buClr>
                <a:schemeClr val="tx2"/>
              </a:buClr>
              <a:buFont typeface="Gill Sans MT" panose="020B0502020104020203" pitchFamily="34" charset="0"/>
              <a:buNone/>
              <a:defRPr sz="1600" kern="1200">
                <a:solidFill>
                  <a:schemeClr val="tx1">
                    <a:lumMod val="65000"/>
                    <a:lumOff val="35000"/>
                  </a:schemeClr>
                </a:solidFill>
                <a:latin typeface="+mn-lt"/>
                <a:ea typeface="+mn-ea"/>
                <a:cs typeface="+mn-cs"/>
              </a:defRPr>
            </a:lvl6pPr>
            <a:lvl7pPr marL="2743200" indent="0" algn="ctr" defTabSz="914400" rtl="0" eaLnBrk="1" latinLnBrk="0" hangingPunct="1">
              <a:lnSpc>
                <a:spcPct val="110000"/>
              </a:lnSpc>
              <a:spcBef>
                <a:spcPts val="700"/>
              </a:spcBef>
              <a:buClr>
                <a:schemeClr val="tx2"/>
              </a:buClr>
              <a:buFont typeface="Arial" panose="020B0604020202020204" pitchFamily="34" charset="0"/>
              <a:buNone/>
              <a:defRPr sz="1600" kern="1200">
                <a:solidFill>
                  <a:schemeClr val="tx1">
                    <a:lumMod val="65000"/>
                    <a:lumOff val="35000"/>
                  </a:schemeClr>
                </a:solidFill>
                <a:latin typeface="+mn-lt"/>
                <a:ea typeface="+mn-ea"/>
                <a:cs typeface="+mn-cs"/>
              </a:defRPr>
            </a:lvl7pPr>
            <a:lvl8pPr marL="3200400" indent="0" algn="ctr" defTabSz="914400" rtl="0" eaLnBrk="1" latinLnBrk="0" hangingPunct="1">
              <a:lnSpc>
                <a:spcPct val="110000"/>
              </a:lnSpc>
              <a:spcBef>
                <a:spcPts val="700"/>
              </a:spcBef>
              <a:buClr>
                <a:schemeClr val="tx2"/>
              </a:buClr>
              <a:buFont typeface="Gill Sans MT" panose="020B0502020104020203" pitchFamily="34" charset="0"/>
              <a:buNone/>
              <a:defRPr sz="1600" kern="1200" baseline="0">
                <a:solidFill>
                  <a:schemeClr val="tx1">
                    <a:lumMod val="65000"/>
                    <a:lumOff val="35000"/>
                  </a:schemeClr>
                </a:solidFill>
                <a:latin typeface="+mn-lt"/>
                <a:ea typeface="+mn-ea"/>
                <a:cs typeface="+mn-cs"/>
              </a:defRPr>
            </a:lvl8pPr>
            <a:lvl9pPr marL="3657600" indent="0" algn="ctr" defTabSz="914400" rtl="0" eaLnBrk="1" latinLnBrk="0" hangingPunct="1">
              <a:lnSpc>
                <a:spcPct val="110000"/>
              </a:lnSpc>
              <a:spcBef>
                <a:spcPts val="700"/>
              </a:spcBef>
              <a:buClr>
                <a:schemeClr val="tx2"/>
              </a:buClr>
              <a:buFont typeface="Arial" panose="020B0604020202020204" pitchFamily="34" charset="0"/>
              <a:buNone/>
              <a:defRPr sz="1600" kern="1200" baseline="0">
                <a:solidFill>
                  <a:schemeClr val="tx1">
                    <a:lumMod val="65000"/>
                    <a:lumOff val="35000"/>
                  </a:schemeClr>
                </a:solidFill>
                <a:latin typeface="+mn-lt"/>
                <a:ea typeface="+mn-ea"/>
                <a:cs typeface="+mn-cs"/>
              </a:defRPr>
            </a:lvl9pPr>
          </a:lstStyle>
          <a:p>
            <a:r>
              <a:rPr lang="uk-UA" sz="6000" dirty="0" smtClean="0"/>
              <a:t>Тема 5.</a:t>
            </a:r>
            <a:endParaRPr lang="ru-RU" sz="6000" b="0" dirty="0"/>
          </a:p>
        </p:txBody>
      </p:sp>
    </p:spTree>
    <p:extLst>
      <p:ext uri="{BB962C8B-B14F-4D97-AF65-F5344CB8AC3E}">
        <p14:creationId xmlns:p14="http://schemas.microsoft.com/office/powerpoint/2010/main" val="203426669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a:t>Теорії</a:t>
            </a:r>
            <a:r>
              <a:rPr lang="ru-RU" dirty="0"/>
              <a:t> </a:t>
            </a:r>
            <a:r>
              <a:rPr lang="ru-RU" dirty="0" err="1"/>
              <a:t>формування</a:t>
            </a:r>
            <a:r>
              <a:rPr lang="ru-RU" dirty="0"/>
              <a:t> </a:t>
            </a:r>
            <a:r>
              <a:rPr lang="ru-RU" dirty="0" err="1" smtClean="0"/>
              <a:t>групи</a:t>
            </a:r>
            <a:endParaRPr lang="ru-RU" dirty="0"/>
          </a:p>
        </p:txBody>
      </p:sp>
      <p:sp>
        <p:nvSpPr>
          <p:cNvPr id="3" name="Объект 2"/>
          <p:cNvSpPr>
            <a:spLocks noGrp="1"/>
          </p:cNvSpPr>
          <p:nvPr>
            <p:ph idx="1"/>
          </p:nvPr>
        </p:nvSpPr>
        <p:spPr>
          <a:xfrm>
            <a:off x="1148647" y="1667815"/>
            <a:ext cx="10403702" cy="4900410"/>
          </a:xfrm>
        </p:spPr>
        <p:txBody>
          <a:bodyPr/>
          <a:lstStyle/>
          <a:p>
            <a:pPr lvl="0"/>
            <a:r>
              <a:rPr lang="ru-RU" sz="2800" b="1" dirty="0" err="1">
                <a:solidFill>
                  <a:schemeClr val="tx1"/>
                </a:solidFill>
              </a:rPr>
              <a:t>Теорія</a:t>
            </a:r>
            <a:r>
              <a:rPr lang="ru-RU" sz="2800" b="1" dirty="0">
                <a:solidFill>
                  <a:schemeClr val="tx1"/>
                </a:solidFill>
              </a:rPr>
              <a:t> </a:t>
            </a:r>
            <a:r>
              <a:rPr lang="ru-RU" sz="2800" b="1" dirty="0" err="1">
                <a:solidFill>
                  <a:schemeClr val="tx1"/>
                </a:solidFill>
              </a:rPr>
              <a:t>близькості</a:t>
            </a:r>
            <a:r>
              <a:rPr lang="ru-RU" sz="2800" b="1" dirty="0">
                <a:solidFill>
                  <a:schemeClr val="tx1"/>
                </a:solidFill>
              </a:rPr>
              <a:t> </a:t>
            </a:r>
            <a:r>
              <a:rPr lang="ru-RU" sz="2800" dirty="0">
                <a:solidFill>
                  <a:schemeClr val="tx1"/>
                </a:solidFill>
              </a:rPr>
              <a:t>- </a:t>
            </a:r>
            <a:r>
              <a:rPr lang="ru-RU" sz="2800" dirty="0" err="1">
                <a:solidFill>
                  <a:schemeClr val="tx1"/>
                </a:solidFill>
              </a:rPr>
              <a:t>індивіди</a:t>
            </a:r>
            <a:r>
              <a:rPr lang="ru-RU" sz="2800" dirty="0">
                <a:solidFill>
                  <a:schemeClr val="tx1"/>
                </a:solidFill>
              </a:rPr>
              <a:t> </a:t>
            </a:r>
            <a:r>
              <a:rPr lang="ru-RU" sz="2800" dirty="0" err="1">
                <a:solidFill>
                  <a:schemeClr val="tx1"/>
                </a:solidFill>
              </a:rPr>
              <a:t>прагнуть</a:t>
            </a:r>
            <a:r>
              <a:rPr lang="ru-RU" sz="2800" dirty="0">
                <a:solidFill>
                  <a:schemeClr val="tx1"/>
                </a:solidFill>
              </a:rPr>
              <a:t> бути </a:t>
            </a:r>
            <a:r>
              <a:rPr lang="ru-RU" sz="2800" dirty="0" err="1">
                <a:solidFill>
                  <a:schemeClr val="tx1"/>
                </a:solidFill>
              </a:rPr>
              <a:t>пов'язаними</a:t>
            </a:r>
            <a:r>
              <a:rPr lang="ru-RU" sz="2800" dirty="0">
                <a:solidFill>
                  <a:schemeClr val="tx1"/>
                </a:solidFill>
              </a:rPr>
              <a:t> один з одним через просторов</a:t>
            </a:r>
            <a:r>
              <a:rPr lang="uk-UA" sz="2800" dirty="0">
                <a:solidFill>
                  <a:schemeClr val="tx1"/>
                </a:solidFill>
              </a:rPr>
              <a:t>у</a:t>
            </a:r>
            <a:r>
              <a:rPr lang="ru-RU" sz="2800" dirty="0">
                <a:solidFill>
                  <a:schemeClr val="tx1"/>
                </a:solidFill>
              </a:rPr>
              <a:t> </a:t>
            </a:r>
            <a:r>
              <a:rPr lang="ru-RU" sz="2800" dirty="0" err="1">
                <a:solidFill>
                  <a:schemeClr val="tx1"/>
                </a:solidFill>
              </a:rPr>
              <a:t>або</a:t>
            </a:r>
            <a:r>
              <a:rPr lang="ru-RU" sz="2800" dirty="0">
                <a:solidFill>
                  <a:schemeClr val="tx1"/>
                </a:solidFill>
              </a:rPr>
              <a:t> </a:t>
            </a:r>
            <a:r>
              <a:rPr lang="ru-RU" sz="2800" dirty="0" err="1">
                <a:solidFill>
                  <a:schemeClr val="tx1"/>
                </a:solidFill>
              </a:rPr>
              <a:t>географічн</a:t>
            </a:r>
            <a:r>
              <a:rPr lang="uk-UA" sz="2800" dirty="0">
                <a:solidFill>
                  <a:schemeClr val="tx1"/>
                </a:solidFill>
              </a:rPr>
              <a:t>у</a:t>
            </a:r>
            <a:r>
              <a:rPr lang="ru-RU" sz="2800" dirty="0">
                <a:solidFill>
                  <a:schemeClr val="tx1"/>
                </a:solidFill>
              </a:rPr>
              <a:t> </a:t>
            </a:r>
            <a:r>
              <a:rPr lang="ru-RU" sz="2800" dirty="0" err="1" smtClean="0">
                <a:solidFill>
                  <a:schemeClr val="tx1"/>
                </a:solidFill>
              </a:rPr>
              <a:t>близькості</a:t>
            </a:r>
            <a:r>
              <a:rPr lang="ru-RU" sz="2800" dirty="0" smtClean="0">
                <a:solidFill>
                  <a:schemeClr val="tx1"/>
                </a:solidFill>
              </a:rPr>
              <a:t>.</a:t>
            </a:r>
            <a:endParaRPr lang="ru-RU" sz="2800" dirty="0">
              <a:solidFill>
                <a:schemeClr val="tx1"/>
              </a:solidFill>
            </a:endParaRPr>
          </a:p>
          <a:p>
            <a:pPr lvl="0"/>
            <a:r>
              <a:rPr lang="ru-RU" sz="2800" b="1" dirty="0" err="1">
                <a:solidFill>
                  <a:schemeClr val="tx1"/>
                </a:solidFill>
              </a:rPr>
              <a:t>Теорія</a:t>
            </a:r>
            <a:r>
              <a:rPr lang="ru-RU" sz="2800" b="1" dirty="0">
                <a:solidFill>
                  <a:schemeClr val="tx1"/>
                </a:solidFill>
              </a:rPr>
              <a:t> </a:t>
            </a:r>
            <a:r>
              <a:rPr lang="ru-RU" sz="2800" b="1" dirty="0" err="1">
                <a:solidFill>
                  <a:schemeClr val="tx1"/>
                </a:solidFill>
              </a:rPr>
              <a:t>взаємодії</a:t>
            </a:r>
            <a:r>
              <a:rPr lang="ru-RU" sz="2800" b="1" dirty="0">
                <a:solidFill>
                  <a:schemeClr val="tx1"/>
                </a:solidFill>
              </a:rPr>
              <a:t> </a:t>
            </a:r>
            <a:r>
              <a:rPr lang="ru-RU" sz="2800" dirty="0">
                <a:solidFill>
                  <a:schemeClr val="tx1"/>
                </a:solidFill>
              </a:rPr>
              <a:t>- заснована на таких </a:t>
            </a:r>
            <a:r>
              <a:rPr lang="ru-RU" sz="2800" dirty="0" err="1">
                <a:solidFill>
                  <a:schemeClr val="tx1"/>
                </a:solidFill>
              </a:rPr>
              <a:t>поняттях</a:t>
            </a:r>
            <a:r>
              <a:rPr lang="ru-RU" sz="2800" dirty="0">
                <a:solidFill>
                  <a:schemeClr val="tx1"/>
                </a:solidFill>
              </a:rPr>
              <a:t>, як </a:t>
            </a:r>
            <a:r>
              <a:rPr lang="ru-RU" sz="2800" dirty="0" err="1">
                <a:solidFill>
                  <a:schemeClr val="tx1"/>
                </a:solidFill>
              </a:rPr>
              <a:t>діяльність</a:t>
            </a:r>
            <a:r>
              <a:rPr lang="ru-RU" sz="2800" dirty="0">
                <a:solidFill>
                  <a:schemeClr val="tx1"/>
                </a:solidFill>
              </a:rPr>
              <a:t>, </a:t>
            </a:r>
            <a:r>
              <a:rPr lang="ru-RU" sz="2800" dirty="0" err="1">
                <a:solidFill>
                  <a:schemeClr val="tx1"/>
                </a:solidFill>
              </a:rPr>
              <a:t>взаємодія</a:t>
            </a:r>
            <a:r>
              <a:rPr lang="ru-RU" sz="2800" dirty="0">
                <a:solidFill>
                  <a:schemeClr val="tx1"/>
                </a:solidFill>
              </a:rPr>
              <a:t> і </a:t>
            </a:r>
            <a:r>
              <a:rPr lang="ru-RU" sz="2800" dirty="0" err="1">
                <a:solidFill>
                  <a:schemeClr val="tx1"/>
                </a:solidFill>
              </a:rPr>
              <a:t>почуття</a:t>
            </a:r>
            <a:r>
              <a:rPr lang="ru-RU" sz="2800" dirty="0">
                <a:solidFill>
                  <a:schemeClr val="tx1"/>
                </a:solidFill>
              </a:rPr>
              <a:t>.</a:t>
            </a:r>
          </a:p>
          <a:p>
            <a:pPr lvl="0"/>
            <a:r>
              <a:rPr lang="ru-RU" sz="2800" b="1" dirty="0" err="1">
                <a:solidFill>
                  <a:schemeClr val="tx1"/>
                </a:solidFill>
              </a:rPr>
              <a:t>Теорія</a:t>
            </a:r>
            <a:r>
              <a:rPr lang="ru-RU" sz="2800" b="1" dirty="0">
                <a:solidFill>
                  <a:schemeClr val="tx1"/>
                </a:solidFill>
              </a:rPr>
              <a:t> </a:t>
            </a:r>
            <a:r>
              <a:rPr lang="ru-RU" sz="2800" b="1" dirty="0" err="1">
                <a:solidFill>
                  <a:schemeClr val="tx1"/>
                </a:solidFill>
              </a:rPr>
              <a:t>рівноваги</a:t>
            </a:r>
            <a:r>
              <a:rPr lang="ru-RU" sz="2800" b="1" dirty="0">
                <a:solidFill>
                  <a:schemeClr val="tx1"/>
                </a:solidFill>
              </a:rPr>
              <a:t> </a:t>
            </a:r>
            <a:r>
              <a:rPr lang="ru-RU" sz="2800" dirty="0">
                <a:solidFill>
                  <a:schemeClr val="tx1"/>
                </a:solidFill>
              </a:rPr>
              <a:t>- люди </a:t>
            </a:r>
            <a:r>
              <a:rPr lang="ru-RU" sz="2800" dirty="0" err="1">
                <a:solidFill>
                  <a:schemeClr val="tx1"/>
                </a:solidFill>
              </a:rPr>
              <a:t>привертають</a:t>
            </a:r>
            <a:r>
              <a:rPr lang="ru-RU" sz="2800" dirty="0">
                <a:solidFill>
                  <a:schemeClr val="tx1"/>
                </a:solidFill>
              </a:rPr>
              <a:t> один одного </a:t>
            </a:r>
            <a:r>
              <a:rPr lang="ru-RU" sz="2800" dirty="0" err="1">
                <a:solidFill>
                  <a:schemeClr val="tx1"/>
                </a:solidFill>
              </a:rPr>
              <a:t>вследвіе</a:t>
            </a:r>
            <a:r>
              <a:rPr lang="ru-RU" sz="2800" dirty="0">
                <a:solidFill>
                  <a:schemeClr val="tx1"/>
                </a:solidFill>
              </a:rPr>
              <a:t> </a:t>
            </a:r>
            <a:r>
              <a:rPr lang="ru-RU" sz="2800" dirty="0" err="1">
                <a:solidFill>
                  <a:schemeClr val="tx1"/>
                </a:solidFill>
              </a:rPr>
              <a:t>схожого</a:t>
            </a:r>
            <a:r>
              <a:rPr lang="ru-RU" sz="2800" dirty="0">
                <a:solidFill>
                  <a:schemeClr val="tx1"/>
                </a:solidFill>
              </a:rPr>
              <a:t> </a:t>
            </a:r>
            <a:r>
              <a:rPr lang="ru-RU" sz="2800" dirty="0" err="1">
                <a:solidFill>
                  <a:schemeClr val="tx1"/>
                </a:solidFill>
              </a:rPr>
              <a:t>відносини</a:t>
            </a:r>
            <a:r>
              <a:rPr lang="ru-RU" sz="2800" dirty="0">
                <a:solidFill>
                  <a:schemeClr val="tx1"/>
                </a:solidFill>
              </a:rPr>
              <a:t> до </a:t>
            </a:r>
            <a:r>
              <a:rPr lang="ru-RU" sz="2800" dirty="0" err="1">
                <a:solidFill>
                  <a:schemeClr val="tx1"/>
                </a:solidFill>
              </a:rPr>
              <a:t>загальнозначущих</a:t>
            </a:r>
            <a:r>
              <a:rPr lang="ru-RU" sz="2800" dirty="0">
                <a:solidFill>
                  <a:schemeClr val="tx1"/>
                </a:solidFill>
              </a:rPr>
              <a:t> для них </a:t>
            </a:r>
            <a:r>
              <a:rPr lang="ru-RU" sz="2800" dirty="0" err="1">
                <a:solidFill>
                  <a:schemeClr val="tx1"/>
                </a:solidFill>
              </a:rPr>
              <a:t>цілям</a:t>
            </a:r>
            <a:r>
              <a:rPr lang="ru-RU" sz="2800" dirty="0">
                <a:solidFill>
                  <a:schemeClr val="tx1"/>
                </a:solidFill>
              </a:rPr>
              <a:t> і задачам.</a:t>
            </a:r>
          </a:p>
          <a:p>
            <a:pPr marL="0" indent="0">
              <a:buNone/>
            </a:pPr>
            <a:endParaRPr lang="ru-RU" dirty="0"/>
          </a:p>
        </p:txBody>
      </p:sp>
    </p:spTree>
    <p:extLst>
      <p:ext uri="{BB962C8B-B14F-4D97-AF65-F5344CB8AC3E}">
        <p14:creationId xmlns:p14="http://schemas.microsoft.com/office/powerpoint/2010/main" val="61849274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err="1"/>
              <a:t>Етапи</a:t>
            </a:r>
            <a:r>
              <a:rPr lang="ru-RU" b="1" dirty="0"/>
              <a:t> </a:t>
            </a:r>
            <a:r>
              <a:rPr lang="ru-RU" b="1" dirty="0" err="1"/>
              <a:t>групового</a:t>
            </a:r>
            <a:r>
              <a:rPr lang="ru-RU" b="1" dirty="0"/>
              <a:t> </a:t>
            </a:r>
            <a:r>
              <a:rPr lang="ru-RU" b="1" dirty="0" err="1" smtClean="0"/>
              <a:t>розвитку</a:t>
            </a:r>
            <a:endParaRPr lang="ru-RU" dirty="0"/>
          </a:p>
        </p:txBody>
      </p:sp>
      <p:sp>
        <p:nvSpPr>
          <p:cNvPr id="3" name="Объект 2"/>
          <p:cNvSpPr>
            <a:spLocks noGrp="1"/>
          </p:cNvSpPr>
          <p:nvPr>
            <p:ph idx="1"/>
          </p:nvPr>
        </p:nvSpPr>
        <p:spPr>
          <a:xfrm>
            <a:off x="1251678" y="1423117"/>
            <a:ext cx="10274914" cy="5029199"/>
          </a:xfrm>
        </p:spPr>
        <p:txBody>
          <a:bodyPr>
            <a:normAutofit/>
          </a:bodyPr>
          <a:lstStyle/>
          <a:p>
            <a:pPr marL="0" indent="0">
              <a:buNone/>
            </a:pPr>
            <a:r>
              <a:rPr lang="ru-RU" dirty="0">
                <a:solidFill>
                  <a:schemeClr val="tx1"/>
                </a:solidFill>
              </a:rPr>
              <a:t>1. </a:t>
            </a:r>
            <a:r>
              <a:rPr lang="ru-RU" b="1" dirty="0" err="1">
                <a:solidFill>
                  <a:schemeClr val="tx1"/>
                </a:solidFill>
              </a:rPr>
              <a:t>Формування</a:t>
            </a:r>
            <a:r>
              <a:rPr lang="ru-RU" dirty="0">
                <a:solidFill>
                  <a:schemeClr val="tx1"/>
                </a:solidFill>
              </a:rPr>
              <a:t>. </a:t>
            </a:r>
            <a:r>
              <a:rPr lang="ru-RU" dirty="0" err="1">
                <a:solidFill>
                  <a:schemeClr val="tx1"/>
                </a:solidFill>
              </a:rPr>
              <a:t>Ця</a:t>
            </a:r>
            <a:r>
              <a:rPr lang="ru-RU" dirty="0">
                <a:solidFill>
                  <a:schemeClr val="tx1"/>
                </a:solidFill>
              </a:rPr>
              <a:t> початкова </a:t>
            </a:r>
            <a:r>
              <a:rPr lang="ru-RU" dirty="0" err="1">
                <a:solidFill>
                  <a:schemeClr val="tx1"/>
                </a:solidFill>
              </a:rPr>
              <a:t>стадія</a:t>
            </a:r>
            <a:r>
              <a:rPr lang="ru-RU" dirty="0">
                <a:solidFill>
                  <a:schemeClr val="tx1"/>
                </a:solidFill>
              </a:rPr>
              <a:t> </a:t>
            </a:r>
            <a:r>
              <a:rPr lang="ru-RU" dirty="0" err="1">
                <a:solidFill>
                  <a:schemeClr val="tx1"/>
                </a:solidFill>
              </a:rPr>
              <a:t>відзначена</a:t>
            </a:r>
            <a:r>
              <a:rPr lang="ru-RU" dirty="0">
                <a:solidFill>
                  <a:schemeClr val="tx1"/>
                </a:solidFill>
              </a:rPr>
              <a:t> </a:t>
            </a:r>
            <a:r>
              <a:rPr lang="ru-RU" dirty="0" err="1">
                <a:solidFill>
                  <a:schemeClr val="tx1"/>
                </a:solidFill>
              </a:rPr>
              <a:t>невизначеністю</a:t>
            </a:r>
            <a:r>
              <a:rPr lang="ru-RU" dirty="0">
                <a:solidFill>
                  <a:schemeClr val="tx1"/>
                </a:solidFill>
              </a:rPr>
              <a:t> і </a:t>
            </a:r>
            <a:r>
              <a:rPr lang="ru-RU" dirty="0" err="1">
                <a:solidFill>
                  <a:schemeClr val="tx1"/>
                </a:solidFill>
              </a:rPr>
              <a:t>навіть</a:t>
            </a:r>
            <a:r>
              <a:rPr lang="ru-RU" dirty="0">
                <a:solidFill>
                  <a:schemeClr val="tx1"/>
                </a:solidFill>
              </a:rPr>
              <a:t> </a:t>
            </a:r>
            <a:r>
              <a:rPr lang="ru-RU" dirty="0" err="1">
                <a:solidFill>
                  <a:schemeClr val="tx1"/>
                </a:solidFill>
              </a:rPr>
              <a:t>непорозуміннями</a:t>
            </a:r>
            <a:r>
              <a:rPr lang="ru-RU" dirty="0">
                <a:solidFill>
                  <a:schemeClr val="tx1"/>
                </a:solidFill>
              </a:rPr>
              <a:t>. Члени </a:t>
            </a:r>
            <a:r>
              <a:rPr lang="ru-RU" dirty="0" err="1">
                <a:solidFill>
                  <a:schemeClr val="tx1"/>
                </a:solidFill>
              </a:rPr>
              <a:t>групи</a:t>
            </a:r>
            <a:r>
              <a:rPr lang="ru-RU" dirty="0">
                <a:solidFill>
                  <a:schemeClr val="tx1"/>
                </a:solidFill>
              </a:rPr>
              <a:t> </a:t>
            </a:r>
            <a:r>
              <a:rPr lang="ru-RU" dirty="0" err="1">
                <a:solidFill>
                  <a:schemeClr val="tx1"/>
                </a:solidFill>
              </a:rPr>
              <a:t>ще</a:t>
            </a:r>
            <a:r>
              <a:rPr lang="ru-RU" dirty="0">
                <a:solidFill>
                  <a:schemeClr val="tx1"/>
                </a:solidFill>
              </a:rPr>
              <a:t> не </a:t>
            </a:r>
            <a:r>
              <a:rPr lang="ru-RU" dirty="0" err="1">
                <a:solidFill>
                  <a:schemeClr val="tx1"/>
                </a:solidFill>
              </a:rPr>
              <a:t>впевнені</a:t>
            </a:r>
            <a:r>
              <a:rPr lang="ru-RU" dirty="0">
                <a:solidFill>
                  <a:schemeClr val="tx1"/>
                </a:solidFill>
              </a:rPr>
              <a:t> в </a:t>
            </a:r>
            <a:r>
              <a:rPr lang="ru-RU" dirty="0" err="1">
                <a:solidFill>
                  <a:schemeClr val="tx1"/>
                </a:solidFill>
              </a:rPr>
              <a:t>цілях</a:t>
            </a:r>
            <a:r>
              <a:rPr lang="ru-RU" dirty="0">
                <a:solidFill>
                  <a:schemeClr val="tx1"/>
                </a:solidFill>
              </a:rPr>
              <a:t>, </a:t>
            </a:r>
            <a:r>
              <a:rPr lang="ru-RU" dirty="0" err="1">
                <a:solidFill>
                  <a:schemeClr val="tx1"/>
                </a:solidFill>
              </a:rPr>
              <a:t>структурі</a:t>
            </a:r>
            <a:r>
              <a:rPr lang="ru-RU" dirty="0">
                <a:solidFill>
                  <a:schemeClr val="tx1"/>
                </a:solidFill>
              </a:rPr>
              <a:t>, </a:t>
            </a:r>
            <a:r>
              <a:rPr lang="ru-RU" dirty="0" err="1">
                <a:solidFill>
                  <a:schemeClr val="tx1"/>
                </a:solidFill>
              </a:rPr>
              <a:t>завданнях</a:t>
            </a:r>
            <a:r>
              <a:rPr lang="ru-RU" dirty="0">
                <a:solidFill>
                  <a:schemeClr val="tx1"/>
                </a:solidFill>
              </a:rPr>
              <a:t> і </a:t>
            </a:r>
            <a:r>
              <a:rPr lang="ru-RU" dirty="0" err="1">
                <a:solidFill>
                  <a:schemeClr val="tx1"/>
                </a:solidFill>
              </a:rPr>
              <a:t>лідерство</a:t>
            </a:r>
            <a:r>
              <a:rPr lang="ru-RU" dirty="0">
                <a:solidFill>
                  <a:schemeClr val="tx1"/>
                </a:solidFill>
              </a:rPr>
              <a:t>.</a:t>
            </a:r>
          </a:p>
          <a:p>
            <a:pPr marL="0" indent="0">
              <a:buNone/>
            </a:pPr>
            <a:r>
              <a:rPr lang="ru-RU" dirty="0">
                <a:solidFill>
                  <a:schemeClr val="tx1"/>
                </a:solidFill>
              </a:rPr>
              <a:t>2. </a:t>
            </a:r>
            <a:r>
              <a:rPr lang="ru-RU" b="1" dirty="0" err="1">
                <a:solidFill>
                  <a:schemeClr val="tx1"/>
                </a:solidFill>
              </a:rPr>
              <a:t>Бурління</a:t>
            </a:r>
            <a:r>
              <a:rPr lang="ru-RU" dirty="0">
                <a:solidFill>
                  <a:schemeClr val="tx1"/>
                </a:solidFill>
              </a:rPr>
              <a:t>. </a:t>
            </a:r>
            <a:r>
              <a:rPr lang="ru-RU" dirty="0" err="1">
                <a:solidFill>
                  <a:schemeClr val="tx1"/>
                </a:solidFill>
              </a:rPr>
              <a:t>Цей</a:t>
            </a:r>
            <a:r>
              <a:rPr lang="ru-RU" dirty="0">
                <a:solidFill>
                  <a:schemeClr val="tx1"/>
                </a:solidFill>
              </a:rPr>
              <a:t> </a:t>
            </a:r>
            <a:r>
              <a:rPr lang="ru-RU" dirty="0" err="1">
                <a:solidFill>
                  <a:schemeClr val="tx1"/>
                </a:solidFill>
              </a:rPr>
              <a:t>етап</a:t>
            </a:r>
            <a:r>
              <a:rPr lang="ru-RU" dirty="0">
                <a:solidFill>
                  <a:schemeClr val="tx1"/>
                </a:solidFill>
              </a:rPr>
              <a:t> </a:t>
            </a:r>
            <a:r>
              <a:rPr lang="ru-RU" dirty="0" err="1">
                <a:solidFill>
                  <a:schemeClr val="tx1"/>
                </a:solidFill>
              </a:rPr>
              <a:t>розвитку</a:t>
            </a:r>
            <a:r>
              <a:rPr lang="ru-RU" dirty="0">
                <a:solidFill>
                  <a:schemeClr val="tx1"/>
                </a:solidFill>
              </a:rPr>
              <a:t> </a:t>
            </a:r>
            <a:r>
              <a:rPr lang="ru-RU" dirty="0" err="1">
                <a:solidFill>
                  <a:schemeClr val="tx1"/>
                </a:solidFill>
              </a:rPr>
              <a:t>характеризується</a:t>
            </a:r>
            <a:r>
              <a:rPr lang="ru-RU" dirty="0">
                <a:solidFill>
                  <a:schemeClr val="tx1"/>
                </a:solidFill>
              </a:rPr>
              <a:t> </a:t>
            </a:r>
            <a:r>
              <a:rPr lang="ru-RU" dirty="0" err="1">
                <a:solidFill>
                  <a:schemeClr val="tx1"/>
                </a:solidFill>
              </a:rPr>
              <a:t>конфліктами</a:t>
            </a:r>
            <a:r>
              <a:rPr lang="ru-RU" dirty="0">
                <a:solidFill>
                  <a:schemeClr val="tx1"/>
                </a:solidFill>
              </a:rPr>
              <a:t> і </a:t>
            </a:r>
            <a:r>
              <a:rPr lang="ru-RU" dirty="0" err="1">
                <a:solidFill>
                  <a:schemeClr val="tx1"/>
                </a:solidFill>
              </a:rPr>
              <a:t>конфронтацією</a:t>
            </a:r>
            <a:r>
              <a:rPr lang="ru-RU" dirty="0">
                <a:solidFill>
                  <a:schemeClr val="tx1"/>
                </a:solidFill>
              </a:rPr>
              <a:t>.</a:t>
            </a:r>
          </a:p>
          <a:p>
            <a:pPr marL="0" lvl="0" indent="0">
              <a:buNone/>
            </a:pPr>
            <a:r>
              <a:rPr lang="ru-RU" dirty="0" smtClean="0">
                <a:solidFill>
                  <a:schemeClr val="tx1"/>
                </a:solidFill>
              </a:rPr>
              <a:t>3. </a:t>
            </a:r>
            <a:r>
              <a:rPr lang="ru-RU" b="1" dirty="0" err="1" smtClean="0">
                <a:solidFill>
                  <a:schemeClr val="tx1"/>
                </a:solidFill>
              </a:rPr>
              <a:t>Становлення</a:t>
            </a:r>
            <a:r>
              <a:rPr lang="ru-RU" b="1" dirty="0" smtClean="0">
                <a:solidFill>
                  <a:schemeClr val="tx1"/>
                </a:solidFill>
              </a:rPr>
              <a:t> </a:t>
            </a:r>
            <a:r>
              <a:rPr lang="ru-RU" b="1" dirty="0">
                <a:solidFill>
                  <a:schemeClr val="tx1"/>
                </a:solidFill>
              </a:rPr>
              <a:t>норм</a:t>
            </a:r>
            <a:r>
              <a:rPr lang="ru-RU" dirty="0">
                <a:solidFill>
                  <a:schemeClr val="tx1"/>
                </a:solidFill>
              </a:rPr>
              <a:t>. На </a:t>
            </a:r>
            <a:r>
              <a:rPr lang="ru-RU" dirty="0" err="1">
                <a:solidFill>
                  <a:schemeClr val="tx1"/>
                </a:solidFill>
              </a:rPr>
              <a:t>цьому</a:t>
            </a:r>
            <a:r>
              <a:rPr lang="ru-RU" dirty="0">
                <a:solidFill>
                  <a:schemeClr val="tx1"/>
                </a:solidFill>
              </a:rPr>
              <a:t> </a:t>
            </a:r>
            <a:r>
              <a:rPr lang="ru-RU" dirty="0" err="1">
                <a:solidFill>
                  <a:schemeClr val="tx1"/>
                </a:solidFill>
              </a:rPr>
              <a:t>етапі</a:t>
            </a:r>
            <a:r>
              <a:rPr lang="ru-RU" dirty="0">
                <a:solidFill>
                  <a:schemeClr val="tx1"/>
                </a:solidFill>
              </a:rPr>
              <a:t> члени </a:t>
            </a:r>
            <a:r>
              <a:rPr lang="ru-RU" dirty="0" err="1">
                <a:solidFill>
                  <a:schemeClr val="tx1"/>
                </a:solidFill>
              </a:rPr>
              <a:t>групи</a:t>
            </a:r>
            <a:r>
              <a:rPr lang="ru-RU" dirty="0">
                <a:solidFill>
                  <a:schemeClr val="tx1"/>
                </a:solidFill>
              </a:rPr>
              <a:t> </a:t>
            </a:r>
            <a:r>
              <a:rPr lang="ru-RU" dirty="0" err="1">
                <a:solidFill>
                  <a:schemeClr val="tx1"/>
                </a:solidFill>
              </a:rPr>
              <a:t>нарешті</a:t>
            </a:r>
            <a:r>
              <a:rPr lang="ru-RU" dirty="0">
                <a:solidFill>
                  <a:schemeClr val="tx1"/>
                </a:solidFill>
              </a:rPr>
              <a:t> </a:t>
            </a:r>
            <a:r>
              <a:rPr lang="ru-RU" dirty="0" err="1">
                <a:solidFill>
                  <a:schemeClr val="tx1"/>
                </a:solidFill>
              </a:rPr>
              <a:t>кооперуються</a:t>
            </a:r>
            <a:r>
              <a:rPr lang="ru-RU" dirty="0">
                <a:solidFill>
                  <a:schemeClr val="tx1"/>
                </a:solidFill>
              </a:rPr>
              <a:t> і </a:t>
            </a:r>
            <a:r>
              <a:rPr lang="ru-RU" dirty="0" err="1">
                <a:solidFill>
                  <a:schemeClr val="tx1"/>
                </a:solidFill>
              </a:rPr>
              <a:t>починають</a:t>
            </a:r>
            <a:r>
              <a:rPr lang="ru-RU" dirty="0">
                <a:solidFill>
                  <a:schemeClr val="tx1"/>
                </a:solidFill>
              </a:rPr>
              <a:t> </a:t>
            </a:r>
            <a:r>
              <a:rPr lang="ru-RU" dirty="0" err="1">
                <a:solidFill>
                  <a:schemeClr val="tx1"/>
                </a:solidFill>
              </a:rPr>
              <a:t>співпрацювати</a:t>
            </a:r>
            <a:r>
              <a:rPr lang="ru-RU" dirty="0">
                <a:solidFill>
                  <a:schemeClr val="tx1"/>
                </a:solidFill>
              </a:rPr>
              <a:t>. Вони </a:t>
            </a:r>
            <a:r>
              <a:rPr lang="ru-RU" dirty="0" err="1">
                <a:solidFill>
                  <a:schemeClr val="tx1"/>
                </a:solidFill>
              </a:rPr>
              <a:t>мають</a:t>
            </a:r>
            <a:r>
              <a:rPr lang="ru-RU" dirty="0">
                <a:solidFill>
                  <a:schemeClr val="tx1"/>
                </a:solidFill>
              </a:rPr>
              <a:t> </a:t>
            </a:r>
            <a:r>
              <a:rPr lang="ru-RU" dirty="0" err="1">
                <a:solidFill>
                  <a:schemeClr val="tx1"/>
                </a:solidFill>
              </a:rPr>
              <a:t>почуття</a:t>
            </a:r>
            <a:r>
              <a:rPr lang="ru-RU" dirty="0">
                <a:solidFill>
                  <a:schemeClr val="tx1"/>
                </a:solidFill>
              </a:rPr>
              <a:t> «ми», </a:t>
            </a:r>
            <a:r>
              <a:rPr lang="ru-RU" dirty="0" err="1">
                <a:solidFill>
                  <a:schemeClr val="tx1"/>
                </a:solidFill>
              </a:rPr>
              <a:t>тісної</a:t>
            </a:r>
            <a:r>
              <a:rPr lang="ru-RU" dirty="0">
                <a:solidFill>
                  <a:schemeClr val="tx1"/>
                </a:solidFill>
              </a:rPr>
              <a:t> </a:t>
            </a:r>
            <a:r>
              <a:rPr lang="ru-RU" dirty="0" err="1">
                <a:solidFill>
                  <a:schemeClr val="tx1"/>
                </a:solidFill>
              </a:rPr>
              <a:t>згуртованості</a:t>
            </a:r>
            <a:r>
              <a:rPr lang="ru-RU" dirty="0">
                <a:solidFill>
                  <a:schemeClr val="tx1"/>
                </a:solidFill>
              </a:rPr>
              <a:t>, </a:t>
            </a:r>
            <a:r>
              <a:rPr lang="ru-RU" dirty="0" err="1">
                <a:solidFill>
                  <a:schemeClr val="tx1"/>
                </a:solidFill>
              </a:rPr>
              <a:t>товариства</a:t>
            </a:r>
            <a:r>
              <a:rPr lang="ru-RU" dirty="0">
                <a:solidFill>
                  <a:schemeClr val="tx1"/>
                </a:solidFill>
              </a:rPr>
              <a:t> і </a:t>
            </a:r>
            <a:r>
              <a:rPr lang="ru-RU" dirty="0" err="1">
                <a:solidFill>
                  <a:schemeClr val="tx1"/>
                </a:solidFill>
              </a:rPr>
              <a:t>ідентифікують</a:t>
            </a:r>
            <a:r>
              <a:rPr lang="ru-RU" dirty="0">
                <a:solidFill>
                  <a:schemeClr val="tx1"/>
                </a:solidFill>
              </a:rPr>
              <a:t> себе з </a:t>
            </a:r>
            <a:r>
              <a:rPr lang="ru-RU" dirty="0" err="1">
                <a:solidFill>
                  <a:schemeClr val="tx1"/>
                </a:solidFill>
              </a:rPr>
              <a:t>групою</a:t>
            </a:r>
            <a:r>
              <a:rPr lang="ru-RU" dirty="0">
                <a:solidFill>
                  <a:schemeClr val="tx1"/>
                </a:solidFill>
              </a:rPr>
              <a:t>.</a:t>
            </a:r>
          </a:p>
          <a:p>
            <a:pPr marL="0" indent="0">
              <a:buNone/>
            </a:pPr>
            <a:r>
              <a:rPr lang="ru-RU" dirty="0">
                <a:solidFill>
                  <a:schemeClr val="tx1"/>
                </a:solidFill>
              </a:rPr>
              <a:t>4</a:t>
            </a:r>
            <a:r>
              <a:rPr lang="ru-RU" dirty="0" smtClean="0">
                <a:solidFill>
                  <a:schemeClr val="tx1"/>
                </a:solidFill>
              </a:rPr>
              <a:t>. </a:t>
            </a:r>
            <a:r>
              <a:rPr lang="ru-RU" b="1" dirty="0" err="1">
                <a:solidFill>
                  <a:schemeClr val="tx1"/>
                </a:solidFill>
              </a:rPr>
              <a:t>Дія</a:t>
            </a:r>
            <a:r>
              <a:rPr lang="ru-RU" dirty="0">
                <a:solidFill>
                  <a:schemeClr val="tx1"/>
                </a:solidFill>
              </a:rPr>
              <a:t>. </a:t>
            </a:r>
            <a:r>
              <a:rPr lang="ru-RU" dirty="0" err="1">
                <a:solidFill>
                  <a:schemeClr val="tx1"/>
                </a:solidFill>
              </a:rPr>
              <a:t>Це</a:t>
            </a:r>
            <a:r>
              <a:rPr lang="ru-RU" dirty="0">
                <a:solidFill>
                  <a:schemeClr val="tx1"/>
                </a:solidFill>
              </a:rPr>
              <a:t> </a:t>
            </a:r>
            <a:r>
              <a:rPr lang="ru-RU" dirty="0" err="1">
                <a:solidFill>
                  <a:schemeClr val="tx1"/>
                </a:solidFill>
              </a:rPr>
              <a:t>етап</a:t>
            </a:r>
            <a:r>
              <a:rPr lang="ru-RU" dirty="0">
                <a:solidFill>
                  <a:schemeClr val="tx1"/>
                </a:solidFill>
              </a:rPr>
              <a:t>, на </a:t>
            </a:r>
            <a:r>
              <a:rPr lang="ru-RU" dirty="0" err="1">
                <a:solidFill>
                  <a:schemeClr val="tx1"/>
                </a:solidFill>
              </a:rPr>
              <a:t>якому</a:t>
            </a:r>
            <a:r>
              <a:rPr lang="ru-RU" dirty="0">
                <a:solidFill>
                  <a:schemeClr val="tx1"/>
                </a:solidFill>
              </a:rPr>
              <a:t> </a:t>
            </a:r>
            <a:r>
              <a:rPr lang="ru-RU" dirty="0" err="1">
                <a:solidFill>
                  <a:schemeClr val="tx1"/>
                </a:solidFill>
              </a:rPr>
              <a:t>група</a:t>
            </a:r>
            <a:r>
              <a:rPr lang="ru-RU" dirty="0">
                <a:solidFill>
                  <a:schemeClr val="tx1"/>
                </a:solidFill>
              </a:rPr>
              <a:t> </a:t>
            </a:r>
            <a:r>
              <a:rPr lang="ru-RU" dirty="0" err="1">
                <a:solidFill>
                  <a:schemeClr val="tx1"/>
                </a:solidFill>
              </a:rPr>
              <a:t>функціонує</a:t>
            </a:r>
            <a:r>
              <a:rPr lang="ru-RU" dirty="0">
                <a:solidFill>
                  <a:schemeClr val="tx1"/>
                </a:solidFill>
              </a:rPr>
              <a:t> в </a:t>
            </a:r>
            <a:r>
              <a:rPr lang="ru-RU" dirty="0" err="1">
                <a:solidFill>
                  <a:schemeClr val="tx1"/>
                </a:solidFill>
              </a:rPr>
              <a:t>повну</a:t>
            </a:r>
            <a:r>
              <a:rPr lang="ru-RU" dirty="0">
                <a:solidFill>
                  <a:schemeClr val="tx1"/>
                </a:solidFill>
              </a:rPr>
              <a:t> силу і </a:t>
            </a:r>
            <a:r>
              <a:rPr lang="ru-RU" dirty="0" err="1">
                <a:solidFill>
                  <a:schemeClr val="tx1"/>
                </a:solidFill>
              </a:rPr>
              <a:t>присвячує</a:t>
            </a:r>
            <a:r>
              <a:rPr lang="ru-RU" dirty="0">
                <a:solidFill>
                  <a:schemeClr val="tx1"/>
                </a:solidFill>
              </a:rPr>
              <a:t> себе </a:t>
            </a:r>
            <a:r>
              <a:rPr lang="ru-RU" dirty="0" err="1">
                <a:solidFill>
                  <a:schemeClr val="tx1"/>
                </a:solidFill>
              </a:rPr>
              <a:t>ефективному</a:t>
            </a:r>
            <a:r>
              <a:rPr lang="ru-RU" dirty="0">
                <a:solidFill>
                  <a:schemeClr val="tx1"/>
                </a:solidFill>
              </a:rPr>
              <a:t> </a:t>
            </a:r>
            <a:r>
              <a:rPr lang="ru-RU" dirty="0" err="1">
                <a:solidFill>
                  <a:schemeClr val="tx1"/>
                </a:solidFill>
              </a:rPr>
              <a:t>виконанню</a:t>
            </a:r>
            <a:r>
              <a:rPr lang="ru-RU" dirty="0">
                <a:solidFill>
                  <a:schemeClr val="tx1"/>
                </a:solidFill>
              </a:rPr>
              <a:t> </a:t>
            </a:r>
            <a:r>
              <a:rPr lang="ru-RU" dirty="0" err="1">
                <a:solidFill>
                  <a:schemeClr val="tx1"/>
                </a:solidFill>
              </a:rPr>
              <a:t>завдань</a:t>
            </a:r>
            <a:r>
              <a:rPr lang="ru-RU" dirty="0">
                <a:solidFill>
                  <a:schemeClr val="tx1"/>
                </a:solidFill>
              </a:rPr>
              <a:t>, </a:t>
            </a:r>
            <a:r>
              <a:rPr lang="ru-RU" dirty="0" err="1">
                <a:solidFill>
                  <a:schemeClr val="tx1"/>
                </a:solidFill>
              </a:rPr>
              <a:t>узгоджених</a:t>
            </a:r>
            <a:r>
              <a:rPr lang="ru-RU" dirty="0">
                <a:solidFill>
                  <a:schemeClr val="tx1"/>
                </a:solidFill>
              </a:rPr>
              <a:t> на </a:t>
            </a:r>
            <a:r>
              <a:rPr lang="ru-RU" dirty="0" err="1">
                <a:solidFill>
                  <a:schemeClr val="tx1"/>
                </a:solidFill>
              </a:rPr>
              <a:t>попередньому</a:t>
            </a:r>
            <a:r>
              <a:rPr lang="ru-RU" dirty="0">
                <a:solidFill>
                  <a:schemeClr val="tx1"/>
                </a:solidFill>
              </a:rPr>
              <a:t> </a:t>
            </a:r>
            <a:r>
              <a:rPr lang="ru-RU" dirty="0" err="1">
                <a:solidFill>
                  <a:schemeClr val="tx1"/>
                </a:solidFill>
              </a:rPr>
              <a:t>етапі</a:t>
            </a:r>
            <a:r>
              <a:rPr lang="ru-RU" dirty="0">
                <a:solidFill>
                  <a:schemeClr val="tx1"/>
                </a:solidFill>
              </a:rPr>
              <a:t>.</a:t>
            </a:r>
          </a:p>
          <a:p>
            <a:pPr marL="0" indent="0">
              <a:buNone/>
            </a:pPr>
            <a:r>
              <a:rPr lang="ru-RU" dirty="0">
                <a:solidFill>
                  <a:schemeClr val="tx1"/>
                </a:solidFill>
              </a:rPr>
              <a:t>5</a:t>
            </a:r>
            <a:r>
              <a:rPr lang="ru-RU" dirty="0" smtClean="0">
                <a:solidFill>
                  <a:schemeClr val="tx1"/>
                </a:solidFill>
              </a:rPr>
              <a:t>. </a:t>
            </a:r>
            <a:r>
              <a:rPr lang="ru-RU" b="1" dirty="0" err="1">
                <a:solidFill>
                  <a:schemeClr val="tx1"/>
                </a:solidFill>
              </a:rPr>
              <a:t>Розпад</a:t>
            </a:r>
            <a:r>
              <a:rPr lang="ru-RU" dirty="0">
                <a:solidFill>
                  <a:schemeClr val="tx1"/>
                </a:solidFill>
              </a:rPr>
              <a:t>. </a:t>
            </a:r>
            <a:r>
              <a:rPr lang="ru-RU" dirty="0" err="1">
                <a:solidFill>
                  <a:schemeClr val="tx1"/>
                </a:solidFill>
              </a:rPr>
              <a:t>Це</a:t>
            </a:r>
            <a:r>
              <a:rPr lang="ru-RU" dirty="0">
                <a:solidFill>
                  <a:schemeClr val="tx1"/>
                </a:solidFill>
              </a:rPr>
              <a:t> </a:t>
            </a:r>
            <a:r>
              <a:rPr lang="ru-RU" dirty="0" err="1">
                <a:solidFill>
                  <a:schemeClr val="tx1"/>
                </a:solidFill>
              </a:rPr>
              <a:t>кінець</a:t>
            </a:r>
            <a:r>
              <a:rPr lang="ru-RU" dirty="0">
                <a:solidFill>
                  <a:schemeClr val="tx1"/>
                </a:solidFill>
              </a:rPr>
              <a:t> </a:t>
            </a:r>
            <a:r>
              <a:rPr lang="ru-RU" dirty="0" err="1">
                <a:solidFill>
                  <a:schemeClr val="tx1"/>
                </a:solidFill>
              </a:rPr>
              <a:t>існування</a:t>
            </a:r>
            <a:r>
              <a:rPr lang="ru-RU" dirty="0">
                <a:solidFill>
                  <a:schemeClr val="tx1"/>
                </a:solidFill>
              </a:rPr>
              <a:t> </a:t>
            </a:r>
            <a:r>
              <a:rPr lang="ru-RU" dirty="0" err="1">
                <a:solidFill>
                  <a:schemeClr val="tx1"/>
                </a:solidFill>
              </a:rPr>
              <a:t>групи</a:t>
            </a:r>
            <a:r>
              <a:rPr lang="ru-RU" dirty="0">
                <a:solidFill>
                  <a:schemeClr val="tx1"/>
                </a:solidFill>
              </a:rPr>
              <a:t>, </a:t>
            </a:r>
            <a:r>
              <a:rPr lang="ru-RU" dirty="0" err="1">
                <a:solidFill>
                  <a:schemeClr val="tx1"/>
                </a:solidFill>
              </a:rPr>
              <a:t>якого</a:t>
            </a:r>
            <a:r>
              <a:rPr lang="ru-RU" dirty="0">
                <a:solidFill>
                  <a:schemeClr val="tx1"/>
                </a:solidFill>
              </a:rPr>
              <a:t> </a:t>
            </a:r>
            <a:r>
              <a:rPr lang="ru-RU" dirty="0" err="1">
                <a:solidFill>
                  <a:schemeClr val="tx1"/>
                </a:solidFill>
              </a:rPr>
              <a:t>постійні</a:t>
            </a:r>
            <a:r>
              <a:rPr lang="ru-RU" dirty="0">
                <a:solidFill>
                  <a:schemeClr val="tx1"/>
                </a:solidFill>
              </a:rPr>
              <a:t> </a:t>
            </a:r>
            <a:r>
              <a:rPr lang="ru-RU" dirty="0" err="1">
                <a:solidFill>
                  <a:schemeClr val="tx1"/>
                </a:solidFill>
              </a:rPr>
              <a:t>групи</a:t>
            </a:r>
            <a:r>
              <a:rPr lang="ru-RU" dirty="0">
                <a:solidFill>
                  <a:schemeClr val="tx1"/>
                </a:solidFill>
              </a:rPr>
              <a:t> </a:t>
            </a:r>
            <a:r>
              <a:rPr lang="ru-RU" dirty="0" err="1">
                <a:solidFill>
                  <a:schemeClr val="tx1"/>
                </a:solidFill>
              </a:rPr>
              <a:t>ніколи</a:t>
            </a:r>
            <a:r>
              <a:rPr lang="ru-RU" dirty="0">
                <a:solidFill>
                  <a:schemeClr val="tx1"/>
                </a:solidFill>
              </a:rPr>
              <a:t> не </a:t>
            </a:r>
            <a:r>
              <a:rPr lang="ru-RU" dirty="0" err="1">
                <a:solidFill>
                  <a:schemeClr val="tx1"/>
                </a:solidFill>
              </a:rPr>
              <a:t>досягають</a:t>
            </a:r>
            <a:r>
              <a:rPr lang="ru-RU" dirty="0">
                <a:solidFill>
                  <a:schemeClr val="tx1"/>
                </a:solidFill>
              </a:rPr>
              <a:t>. </a:t>
            </a:r>
            <a:r>
              <a:rPr lang="ru-RU" dirty="0" err="1">
                <a:solidFill>
                  <a:schemeClr val="tx1"/>
                </a:solidFill>
              </a:rPr>
              <a:t>Однак</a:t>
            </a:r>
            <a:r>
              <a:rPr lang="ru-RU" dirty="0">
                <a:solidFill>
                  <a:schemeClr val="tx1"/>
                </a:solidFill>
              </a:rPr>
              <a:t> </a:t>
            </a:r>
            <a:r>
              <a:rPr lang="ru-RU" dirty="0" err="1">
                <a:solidFill>
                  <a:schemeClr val="tx1"/>
                </a:solidFill>
              </a:rPr>
              <a:t>команди</a:t>
            </a:r>
            <a:r>
              <a:rPr lang="ru-RU" dirty="0">
                <a:solidFill>
                  <a:schemeClr val="tx1"/>
                </a:solidFill>
              </a:rPr>
              <a:t>, </a:t>
            </a:r>
            <a:r>
              <a:rPr lang="ru-RU" dirty="0" err="1">
                <a:solidFill>
                  <a:schemeClr val="tx1"/>
                </a:solidFill>
              </a:rPr>
              <a:t>створені</a:t>
            </a:r>
            <a:r>
              <a:rPr lang="ru-RU" dirty="0">
                <a:solidFill>
                  <a:schemeClr val="tx1"/>
                </a:solidFill>
              </a:rPr>
              <a:t> для </a:t>
            </a:r>
            <a:r>
              <a:rPr lang="ru-RU" dirty="0" err="1">
                <a:solidFill>
                  <a:schemeClr val="tx1"/>
                </a:solidFill>
              </a:rPr>
              <a:t>виконання</a:t>
            </a:r>
            <a:r>
              <a:rPr lang="ru-RU" dirty="0">
                <a:solidFill>
                  <a:schemeClr val="tx1"/>
                </a:solidFill>
              </a:rPr>
              <a:t> </a:t>
            </a:r>
            <a:r>
              <a:rPr lang="ru-RU" dirty="0" err="1">
                <a:solidFill>
                  <a:schemeClr val="tx1"/>
                </a:solidFill>
              </a:rPr>
              <a:t>конкретних</a:t>
            </a:r>
            <a:r>
              <a:rPr lang="ru-RU" dirty="0">
                <a:solidFill>
                  <a:schemeClr val="tx1"/>
                </a:solidFill>
              </a:rPr>
              <a:t> </a:t>
            </a:r>
            <a:r>
              <a:rPr lang="ru-RU" dirty="0" err="1">
                <a:solidFill>
                  <a:schemeClr val="tx1"/>
                </a:solidFill>
              </a:rPr>
              <a:t>проектів</a:t>
            </a:r>
            <a:r>
              <a:rPr lang="ru-RU" dirty="0">
                <a:solidFill>
                  <a:schemeClr val="tx1"/>
                </a:solidFill>
              </a:rPr>
              <a:t> </a:t>
            </a:r>
            <a:r>
              <a:rPr lang="ru-RU" dirty="0" err="1">
                <a:solidFill>
                  <a:schemeClr val="tx1"/>
                </a:solidFill>
              </a:rPr>
              <a:t>або</a:t>
            </a:r>
            <a:r>
              <a:rPr lang="ru-RU" dirty="0">
                <a:solidFill>
                  <a:schemeClr val="tx1"/>
                </a:solidFill>
              </a:rPr>
              <a:t> </a:t>
            </a:r>
            <a:r>
              <a:rPr lang="ru-RU" dirty="0" err="1">
                <a:solidFill>
                  <a:schemeClr val="tx1"/>
                </a:solidFill>
              </a:rPr>
              <a:t>завдань</a:t>
            </a:r>
            <a:r>
              <a:rPr lang="ru-RU" dirty="0">
                <a:solidFill>
                  <a:schemeClr val="tx1"/>
                </a:solidFill>
              </a:rPr>
              <a:t>, як </a:t>
            </a:r>
            <a:r>
              <a:rPr lang="ru-RU" dirty="0" err="1">
                <a:solidFill>
                  <a:schemeClr val="tx1"/>
                </a:solidFill>
              </a:rPr>
              <a:t>тільки</a:t>
            </a:r>
            <a:r>
              <a:rPr lang="ru-RU" dirty="0">
                <a:solidFill>
                  <a:schemeClr val="tx1"/>
                </a:solidFill>
              </a:rPr>
              <a:t> </a:t>
            </a:r>
            <a:r>
              <a:rPr lang="ru-RU" dirty="0" err="1">
                <a:solidFill>
                  <a:schemeClr val="tx1"/>
                </a:solidFill>
              </a:rPr>
              <a:t>їх</a:t>
            </a:r>
            <a:r>
              <a:rPr lang="ru-RU" dirty="0">
                <a:solidFill>
                  <a:schemeClr val="tx1"/>
                </a:solidFill>
              </a:rPr>
              <a:t> </a:t>
            </a:r>
            <a:r>
              <a:rPr lang="ru-RU" dirty="0" err="1">
                <a:solidFill>
                  <a:schemeClr val="tx1"/>
                </a:solidFill>
              </a:rPr>
              <a:t>цілі</a:t>
            </a:r>
            <a:r>
              <a:rPr lang="ru-RU" dirty="0">
                <a:solidFill>
                  <a:schemeClr val="tx1"/>
                </a:solidFill>
              </a:rPr>
              <a:t> </a:t>
            </a:r>
            <a:r>
              <a:rPr lang="ru-RU" dirty="0" err="1">
                <a:solidFill>
                  <a:schemeClr val="tx1"/>
                </a:solidFill>
              </a:rPr>
              <a:t>досягнуті</a:t>
            </a:r>
            <a:r>
              <a:rPr lang="ru-RU" dirty="0">
                <a:solidFill>
                  <a:schemeClr val="tx1"/>
                </a:solidFill>
              </a:rPr>
              <a:t>, </a:t>
            </a:r>
            <a:r>
              <a:rPr lang="ru-RU" dirty="0" err="1">
                <a:solidFill>
                  <a:schemeClr val="tx1"/>
                </a:solidFill>
              </a:rPr>
              <a:t>будуть</a:t>
            </a:r>
            <a:r>
              <a:rPr lang="ru-RU" dirty="0">
                <a:solidFill>
                  <a:schemeClr val="tx1"/>
                </a:solidFill>
              </a:rPr>
              <a:t> </a:t>
            </a:r>
            <a:r>
              <a:rPr lang="ru-RU" dirty="0" err="1">
                <a:solidFill>
                  <a:schemeClr val="tx1"/>
                </a:solidFill>
              </a:rPr>
              <a:t>розпущені</a:t>
            </a:r>
            <a:r>
              <a:rPr lang="ru-RU" dirty="0">
                <a:solidFill>
                  <a:schemeClr val="tx1"/>
                </a:solidFill>
              </a:rPr>
              <a:t> </a:t>
            </a:r>
            <a:r>
              <a:rPr lang="ru-RU" dirty="0" err="1">
                <a:solidFill>
                  <a:schemeClr val="tx1"/>
                </a:solidFill>
              </a:rPr>
              <a:t>або</a:t>
            </a:r>
            <a:r>
              <a:rPr lang="ru-RU" dirty="0">
                <a:solidFill>
                  <a:schemeClr val="tx1"/>
                </a:solidFill>
              </a:rPr>
              <a:t> буде </a:t>
            </a:r>
            <a:r>
              <a:rPr lang="ru-RU" dirty="0" err="1">
                <a:solidFill>
                  <a:schemeClr val="tx1"/>
                </a:solidFill>
              </a:rPr>
              <a:t>змінений</a:t>
            </a:r>
            <a:r>
              <a:rPr lang="ru-RU" dirty="0">
                <a:solidFill>
                  <a:schemeClr val="tx1"/>
                </a:solidFill>
              </a:rPr>
              <a:t> </a:t>
            </a:r>
            <a:r>
              <a:rPr lang="ru-RU" dirty="0" err="1">
                <a:solidFill>
                  <a:schemeClr val="tx1"/>
                </a:solidFill>
              </a:rPr>
              <a:t>їх</a:t>
            </a:r>
            <a:r>
              <a:rPr lang="ru-RU" dirty="0">
                <a:solidFill>
                  <a:schemeClr val="tx1"/>
                </a:solidFill>
              </a:rPr>
              <a:t> склад; в </a:t>
            </a:r>
            <a:r>
              <a:rPr lang="ru-RU" dirty="0" err="1">
                <a:solidFill>
                  <a:schemeClr val="tx1"/>
                </a:solidFill>
              </a:rPr>
              <a:t>останньому</a:t>
            </a:r>
            <a:r>
              <a:rPr lang="ru-RU" dirty="0">
                <a:solidFill>
                  <a:schemeClr val="tx1"/>
                </a:solidFill>
              </a:rPr>
              <a:t> </a:t>
            </a:r>
            <a:r>
              <a:rPr lang="ru-RU" dirty="0" err="1">
                <a:solidFill>
                  <a:schemeClr val="tx1"/>
                </a:solidFill>
              </a:rPr>
              <a:t>випадку</a:t>
            </a:r>
            <a:r>
              <a:rPr lang="ru-RU" dirty="0">
                <a:solidFill>
                  <a:schemeClr val="tx1"/>
                </a:solidFill>
              </a:rPr>
              <a:t> </a:t>
            </a:r>
            <a:r>
              <a:rPr lang="ru-RU" dirty="0" err="1">
                <a:solidFill>
                  <a:schemeClr val="tx1"/>
                </a:solidFill>
              </a:rPr>
              <a:t>групи</a:t>
            </a:r>
            <a:r>
              <a:rPr lang="ru-RU" dirty="0">
                <a:solidFill>
                  <a:schemeClr val="tx1"/>
                </a:solidFill>
              </a:rPr>
              <a:t> </a:t>
            </a:r>
            <a:r>
              <a:rPr lang="ru-RU" dirty="0" err="1">
                <a:solidFill>
                  <a:schemeClr val="tx1"/>
                </a:solidFill>
              </a:rPr>
              <a:t>знову</a:t>
            </a:r>
            <a:r>
              <a:rPr lang="ru-RU" dirty="0">
                <a:solidFill>
                  <a:schemeClr val="tx1"/>
                </a:solidFill>
              </a:rPr>
              <a:t> </a:t>
            </a:r>
            <a:r>
              <a:rPr lang="ru-RU" dirty="0" err="1">
                <a:solidFill>
                  <a:schemeClr val="tx1"/>
                </a:solidFill>
              </a:rPr>
              <a:t>пройдуть</a:t>
            </a:r>
            <a:r>
              <a:rPr lang="ru-RU" dirty="0">
                <a:solidFill>
                  <a:schemeClr val="tx1"/>
                </a:solidFill>
              </a:rPr>
              <a:t> </a:t>
            </a:r>
            <a:r>
              <a:rPr lang="ru-RU" dirty="0" err="1">
                <a:solidFill>
                  <a:schemeClr val="tx1"/>
                </a:solidFill>
              </a:rPr>
              <a:t>перераховані</a:t>
            </a:r>
            <a:r>
              <a:rPr lang="ru-RU" dirty="0">
                <a:solidFill>
                  <a:schemeClr val="tx1"/>
                </a:solidFill>
              </a:rPr>
              <a:t> </a:t>
            </a:r>
            <a:r>
              <a:rPr lang="ru-RU" dirty="0" err="1">
                <a:solidFill>
                  <a:schemeClr val="tx1"/>
                </a:solidFill>
              </a:rPr>
              <a:t>вище</a:t>
            </a:r>
            <a:r>
              <a:rPr lang="ru-RU" dirty="0">
                <a:solidFill>
                  <a:schemeClr val="tx1"/>
                </a:solidFill>
              </a:rPr>
              <a:t> </a:t>
            </a:r>
            <a:r>
              <a:rPr lang="ru-RU" dirty="0" err="1">
                <a:solidFill>
                  <a:schemeClr val="tx1"/>
                </a:solidFill>
              </a:rPr>
              <a:t>стадії</a:t>
            </a:r>
            <a:r>
              <a:rPr lang="ru-RU" dirty="0">
                <a:solidFill>
                  <a:schemeClr val="tx1"/>
                </a:solidFill>
              </a:rPr>
              <a:t>.</a:t>
            </a:r>
          </a:p>
          <a:p>
            <a:endParaRPr lang="ru-RU" dirty="0"/>
          </a:p>
        </p:txBody>
      </p:sp>
    </p:spTree>
    <p:extLst>
      <p:ext uri="{BB962C8B-B14F-4D97-AF65-F5344CB8AC3E}">
        <p14:creationId xmlns:p14="http://schemas.microsoft.com/office/powerpoint/2010/main" val="286908120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txBox="1">
            <a:spLocks/>
          </p:cNvSpPr>
          <p:nvPr/>
        </p:nvSpPr>
        <p:spPr>
          <a:xfrm>
            <a:off x="1404078" y="534785"/>
            <a:ext cx="10178322"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a:lstStyle>
          <a:p>
            <a:r>
              <a:rPr lang="ru-RU" b="1" smtClean="0"/>
              <a:t>Етапи групового розвитку</a:t>
            </a:r>
            <a:endParaRPr lang="ru-RU" dirty="0"/>
          </a:p>
        </p:txBody>
      </p:sp>
      <p:pic>
        <p:nvPicPr>
          <p:cNvPr id="7" name="Рисунок 6" descr="https://trainingtechnology.ru/wp-content/uploads/2019/04/%D1%84%D0%BE%D1%80%D0%BC%D0%B8%D1%80%D0%BE%D0%B2%D0%B0%D0%BD%D0%B8%D0%B5-%D0%BA%D0%BE%D0%BC%D0%B0%D0%BD%D0%B4%D1%8B-2.jpg"/>
          <p:cNvPicPr/>
          <p:nvPr/>
        </p:nvPicPr>
        <p:blipFill rotWithShape="1">
          <a:blip r:embed="rId2">
            <a:extLst>
              <a:ext uri="{28A0092B-C50C-407E-A947-70E740481C1C}">
                <a14:useLocalDpi xmlns:a14="http://schemas.microsoft.com/office/drawing/2010/main" val="0"/>
              </a:ext>
            </a:extLst>
          </a:blip>
          <a:srcRect t="14253"/>
          <a:stretch/>
        </p:blipFill>
        <p:spPr bwMode="auto">
          <a:xfrm>
            <a:off x="455677" y="3630464"/>
            <a:ext cx="6674718" cy="3155323"/>
          </a:xfrm>
          <a:prstGeom prst="rect">
            <a:avLst/>
          </a:prstGeom>
          <a:noFill/>
          <a:ln>
            <a:noFill/>
          </a:ln>
          <a:extLst>
            <a:ext uri="{53640926-AAD7-44D8-BBD7-CCE9431645EC}">
              <a14:shadowObscured xmlns:a14="http://schemas.microsoft.com/office/drawing/2010/main"/>
            </a:ext>
          </a:extLst>
        </p:spPr>
      </p:pic>
      <p:pic>
        <p:nvPicPr>
          <p:cNvPr id="8" name="Picture 2" descr="Этапы формирования команды: n_urazova — LiveJournal"/>
          <p:cNvPicPr/>
          <p:nvPr/>
        </p:nvPicPr>
        <p:blipFill rotWithShape="1">
          <a:blip r:embed="rId3">
            <a:extLst>
              <a:ext uri="{28A0092B-C50C-407E-A947-70E740481C1C}">
                <a14:useLocalDpi xmlns:a14="http://schemas.microsoft.com/office/drawing/2010/main" val="0"/>
              </a:ext>
            </a:extLst>
          </a:blip>
          <a:srcRect t="12795"/>
          <a:stretch/>
        </p:blipFill>
        <p:spPr bwMode="auto">
          <a:xfrm>
            <a:off x="7353004" y="1395202"/>
            <a:ext cx="4544060" cy="2985770"/>
          </a:xfrm>
          <a:prstGeom prst="rect">
            <a:avLst/>
          </a:prstGeom>
          <a:noFill/>
          <a:ln>
            <a:noFill/>
          </a:ln>
          <a:extLst>
            <a:ext uri="{53640926-AAD7-44D8-BBD7-CCE9431645EC}">
              <a14:shadowObscured xmlns:a14="http://schemas.microsoft.com/office/drawing/2010/main"/>
            </a:ext>
          </a:extLst>
        </p:spPr>
      </p:pic>
      <p:sp>
        <p:nvSpPr>
          <p:cNvPr id="5" name="TextBox 4"/>
          <p:cNvSpPr txBox="1"/>
          <p:nvPr/>
        </p:nvSpPr>
        <p:spPr>
          <a:xfrm>
            <a:off x="1460021" y="2888087"/>
            <a:ext cx="5447764" cy="461665"/>
          </a:xfrm>
          <a:prstGeom prst="rect">
            <a:avLst/>
          </a:prstGeom>
          <a:noFill/>
        </p:spPr>
        <p:txBody>
          <a:bodyPr wrap="square" rtlCol="0">
            <a:spAutoFit/>
          </a:bodyPr>
          <a:lstStyle/>
          <a:p>
            <a:r>
              <a:rPr lang="uk-UA" sz="2400" b="1" dirty="0" smtClean="0">
                <a:solidFill>
                  <a:schemeClr val="tx2">
                    <a:lumMod val="75000"/>
                    <a:lumOff val="25000"/>
                  </a:schemeClr>
                </a:solidFill>
              </a:rPr>
              <a:t>Етапи становлення групи за </a:t>
            </a:r>
            <a:r>
              <a:rPr lang="uk-UA" sz="2400" b="1" dirty="0" err="1" smtClean="0">
                <a:solidFill>
                  <a:schemeClr val="tx2">
                    <a:lumMod val="75000"/>
                    <a:lumOff val="25000"/>
                  </a:schemeClr>
                </a:solidFill>
              </a:rPr>
              <a:t>Такманом</a:t>
            </a:r>
            <a:endParaRPr lang="ru-RU" sz="2400" b="1" dirty="0">
              <a:solidFill>
                <a:schemeClr val="tx2">
                  <a:lumMod val="75000"/>
                  <a:lumOff val="25000"/>
                </a:schemeClr>
              </a:solidFill>
            </a:endParaRPr>
          </a:p>
        </p:txBody>
      </p:sp>
      <p:sp>
        <p:nvSpPr>
          <p:cNvPr id="9" name="Rectangle 5"/>
          <p:cNvSpPr>
            <a:spLocks noChangeArrowheads="1"/>
          </p:cNvSpPr>
          <p:nvPr/>
        </p:nvSpPr>
        <p:spPr bwMode="auto">
          <a:xfrm>
            <a:off x="1197736" y="1721378"/>
            <a:ext cx="6024714" cy="611076"/>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7457" rIns="0" bIns="-17457"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2100" b="0" i="0" u="none" strike="noStrike" cap="none" normalizeH="0" baseline="0" dirty="0" err="1" smtClean="0">
                <a:ln>
                  <a:noFill/>
                </a:ln>
                <a:solidFill>
                  <a:srgbClr val="222222"/>
                </a:solidFill>
                <a:effectLst/>
                <a:latin typeface="inherit"/>
              </a:rPr>
              <a:t>Чотирьохетапна</a:t>
            </a:r>
            <a:r>
              <a:rPr kumimoji="0" lang="uk-UA" altLang="ru-RU" sz="2100" b="0" i="0" u="none" strike="noStrike" cap="none" normalizeH="0" baseline="0" dirty="0" smtClean="0">
                <a:ln>
                  <a:noFill/>
                </a:ln>
                <a:solidFill>
                  <a:srgbClr val="222222"/>
                </a:solidFill>
                <a:effectLst/>
                <a:latin typeface="inherit"/>
              </a:rPr>
              <a:t> модель групової динаміки була запропонована в 1965 році Брюсом </a:t>
            </a:r>
            <a:r>
              <a:rPr kumimoji="0" lang="uk-UA" altLang="ru-RU" sz="2100" b="0" i="0" u="none" strike="noStrike" cap="none" normalizeH="0" baseline="0" dirty="0" err="1" smtClean="0">
                <a:ln>
                  <a:noFill/>
                </a:ln>
                <a:solidFill>
                  <a:srgbClr val="222222"/>
                </a:solidFill>
                <a:effectLst/>
                <a:latin typeface="inherit"/>
              </a:rPr>
              <a:t>Такманом</a:t>
            </a:r>
            <a:r>
              <a:rPr kumimoji="0" lang="uk-UA" altLang="ru-RU" sz="2100" b="0" i="0" u="none" strike="noStrike" cap="none" normalizeH="0" baseline="0" dirty="0" smtClean="0">
                <a:ln>
                  <a:noFill/>
                </a:ln>
                <a:solidFill>
                  <a:srgbClr val="222222"/>
                </a:solidFill>
                <a:effectLst/>
                <a:latin typeface="inherit"/>
              </a:rPr>
              <a:t>. </a:t>
            </a:r>
            <a:endParaRPr kumimoji="0" lang="uk-UA"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10" name="Прямоугольник 9"/>
          <p:cNvSpPr/>
          <p:nvPr/>
        </p:nvSpPr>
        <p:spPr>
          <a:xfrm>
            <a:off x="6493239" y="5031461"/>
            <a:ext cx="5649532" cy="1754326"/>
          </a:xfrm>
          <a:prstGeom prst="rect">
            <a:avLst/>
          </a:prstGeom>
        </p:spPr>
        <p:txBody>
          <a:bodyPr wrap="square">
            <a:spAutoFit/>
          </a:bodyPr>
          <a:lstStyle/>
          <a:p>
            <a:pPr lvl="0" eaLnBrk="0" fontAlgn="base" hangingPunct="0">
              <a:spcBef>
                <a:spcPct val="0"/>
              </a:spcBef>
              <a:spcAft>
                <a:spcPct val="0"/>
              </a:spcAft>
            </a:pPr>
            <a:r>
              <a:rPr lang="uk-UA" altLang="ru-RU" dirty="0">
                <a:solidFill>
                  <a:srgbClr val="222222"/>
                </a:solidFill>
                <a:latin typeface="inherit"/>
              </a:rPr>
              <a:t>У 1977 році </a:t>
            </a:r>
            <a:r>
              <a:rPr lang="uk-UA" altLang="ru-RU" dirty="0" smtClean="0">
                <a:solidFill>
                  <a:srgbClr val="222222"/>
                </a:solidFill>
                <a:latin typeface="inherit"/>
              </a:rPr>
              <a:t>модель </a:t>
            </a:r>
            <a:r>
              <a:rPr lang="uk-UA" altLang="ru-RU" dirty="0">
                <a:solidFill>
                  <a:srgbClr val="222222"/>
                </a:solidFill>
                <a:latin typeface="inherit"/>
              </a:rPr>
              <a:t>була переглянута автором спільно з Мері-</a:t>
            </a:r>
            <a:r>
              <a:rPr lang="uk-UA" altLang="ru-RU" dirty="0" err="1">
                <a:solidFill>
                  <a:srgbClr val="222222"/>
                </a:solidFill>
                <a:latin typeface="inherit"/>
              </a:rPr>
              <a:t>Енн</a:t>
            </a:r>
            <a:r>
              <a:rPr lang="uk-UA" altLang="ru-RU" dirty="0">
                <a:solidFill>
                  <a:srgbClr val="222222"/>
                </a:solidFill>
                <a:latin typeface="inherit"/>
              </a:rPr>
              <a:t> </a:t>
            </a:r>
            <a:r>
              <a:rPr lang="uk-UA" altLang="ru-RU" dirty="0" err="1">
                <a:solidFill>
                  <a:srgbClr val="222222"/>
                </a:solidFill>
                <a:latin typeface="inherit"/>
              </a:rPr>
              <a:t>Дженсен</a:t>
            </a:r>
            <a:r>
              <a:rPr lang="uk-UA" altLang="ru-RU" dirty="0">
                <a:solidFill>
                  <a:srgbClr val="222222"/>
                </a:solidFill>
                <a:latin typeface="inherit"/>
              </a:rPr>
              <a:t>. У нову модель була включена фінальна п'ята стадія - розставання, завдяки чому вона стала виглядати більш </a:t>
            </a:r>
            <a:r>
              <a:rPr lang="uk-UA" altLang="ru-RU" dirty="0" smtClean="0">
                <a:solidFill>
                  <a:srgbClr val="222222"/>
                </a:solidFill>
                <a:latin typeface="inherit"/>
              </a:rPr>
              <a:t>узгодженою </a:t>
            </a:r>
            <a:r>
              <a:rPr lang="uk-UA" altLang="ru-RU" dirty="0">
                <a:solidFill>
                  <a:srgbClr val="222222"/>
                </a:solidFill>
                <a:latin typeface="inherit"/>
              </a:rPr>
              <a:t>та впорядкованою в плані розуміння кінцівки існування групи.</a:t>
            </a:r>
            <a:r>
              <a:rPr lang="uk-UA" altLang="ru-RU" sz="1000" dirty="0"/>
              <a:t> </a:t>
            </a:r>
            <a:endParaRPr lang="uk-UA" altLang="ru-RU" sz="1400" dirty="0">
              <a:latin typeface="Arial" panose="020B0604020202020204" pitchFamily="34" charset="0"/>
            </a:endParaRPr>
          </a:p>
        </p:txBody>
      </p:sp>
      <p:sp>
        <p:nvSpPr>
          <p:cNvPr id="2" name="Прямоугольник 1"/>
          <p:cNvSpPr/>
          <p:nvPr/>
        </p:nvSpPr>
        <p:spPr>
          <a:xfrm>
            <a:off x="492583" y="6539566"/>
            <a:ext cx="6096000" cy="246221"/>
          </a:xfrm>
          <a:prstGeom prst="rect">
            <a:avLst/>
          </a:prstGeom>
        </p:spPr>
        <p:txBody>
          <a:bodyPr>
            <a:spAutoFit/>
          </a:bodyPr>
          <a:lstStyle/>
          <a:p>
            <a:r>
              <a:rPr lang="ru-RU" sz="1000" dirty="0"/>
              <a:t>https://trainingtechnology.ru/etapy-razvitiya-komandy-po-takmanu/</a:t>
            </a:r>
          </a:p>
        </p:txBody>
      </p:sp>
    </p:spTree>
    <p:extLst>
      <p:ext uri="{BB962C8B-B14F-4D97-AF65-F5344CB8AC3E}">
        <p14:creationId xmlns:p14="http://schemas.microsoft.com/office/powerpoint/2010/main" val="367472693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ТИПИ </a:t>
            </a:r>
            <a:r>
              <a:rPr lang="ru-RU" b="1" dirty="0" smtClean="0"/>
              <a:t>ГРУП</a:t>
            </a:r>
            <a:endParaRPr lang="ru-RU" dirty="0"/>
          </a:p>
        </p:txBody>
      </p:sp>
      <p:sp>
        <p:nvSpPr>
          <p:cNvPr id="3" name="Объект 2"/>
          <p:cNvSpPr>
            <a:spLocks noGrp="1"/>
          </p:cNvSpPr>
          <p:nvPr>
            <p:ph idx="1"/>
          </p:nvPr>
        </p:nvSpPr>
        <p:spPr>
          <a:xfrm>
            <a:off x="1251678" y="1564784"/>
            <a:ext cx="10178322" cy="4848895"/>
          </a:xfrm>
        </p:spPr>
        <p:txBody>
          <a:bodyPr>
            <a:normAutofit/>
          </a:bodyPr>
          <a:lstStyle/>
          <a:p>
            <a:pPr lvl="0"/>
            <a:r>
              <a:rPr lang="ru-RU" dirty="0" err="1"/>
              <a:t>Первинні</a:t>
            </a:r>
            <a:r>
              <a:rPr lang="ru-RU" dirty="0"/>
              <a:t> </a:t>
            </a:r>
            <a:r>
              <a:rPr lang="ru-RU" dirty="0" err="1"/>
              <a:t>групи</a:t>
            </a:r>
            <a:endParaRPr lang="ru-RU" dirty="0"/>
          </a:p>
          <a:p>
            <a:pPr lvl="0"/>
            <a:r>
              <a:rPr lang="ru-RU" dirty="0" err="1"/>
              <a:t>Коаліції</a:t>
            </a:r>
            <a:endParaRPr lang="ru-RU" dirty="0"/>
          </a:p>
          <a:p>
            <a:pPr lvl="0"/>
            <a:r>
              <a:rPr lang="ru-RU" dirty="0" err="1"/>
              <a:t>Групи</a:t>
            </a:r>
            <a:r>
              <a:rPr lang="ru-RU" dirty="0"/>
              <a:t> </a:t>
            </a:r>
            <a:r>
              <a:rPr lang="ru-RU" dirty="0" err="1"/>
              <a:t>приналежності</a:t>
            </a:r>
            <a:endParaRPr lang="ru-RU" dirty="0"/>
          </a:p>
          <a:p>
            <a:pPr lvl="0"/>
            <a:r>
              <a:rPr lang="ru-RU" dirty="0" err="1"/>
              <a:t>Референтні</a:t>
            </a:r>
            <a:r>
              <a:rPr lang="ru-RU" dirty="0"/>
              <a:t> </a:t>
            </a:r>
            <a:r>
              <a:rPr lang="ru-RU" dirty="0" err="1"/>
              <a:t>групи</a:t>
            </a:r>
            <a:r>
              <a:rPr lang="ru-RU" dirty="0"/>
              <a:t> (до </a:t>
            </a:r>
            <a:r>
              <a:rPr lang="ru-RU" dirty="0" err="1"/>
              <a:t>яких</a:t>
            </a:r>
            <a:r>
              <a:rPr lang="ru-RU" dirty="0"/>
              <a:t> </a:t>
            </a:r>
            <a:r>
              <a:rPr lang="ru-RU" dirty="0" err="1"/>
              <a:t>людина</a:t>
            </a:r>
            <a:r>
              <a:rPr lang="ru-RU" dirty="0"/>
              <a:t> </a:t>
            </a:r>
            <a:r>
              <a:rPr lang="ru-RU" dirty="0" err="1"/>
              <a:t>хотіла</a:t>
            </a:r>
            <a:r>
              <a:rPr lang="ru-RU" dirty="0"/>
              <a:t> б </a:t>
            </a:r>
            <a:r>
              <a:rPr lang="ru-RU" dirty="0" err="1"/>
              <a:t>належати</a:t>
            </a:r>
            <a:r>
              <a:rPr lang="ru-RU" dirty="0"/>
              <a:t>)</a:t>
            </a:r>
          </a:p>
          <a:p>
            <a:pPr lvl="0"/>
            <a:r>
              <a:rPr lang="ru-RU" dirty="0" err="1"/>
              <a:t>Внутрішні</a:t>
            </a:r>
            <a:endParaRPr lang="ru-RU" dirty="0"/>
          </a:p>
          <a:p>
            <a:pPr lvl="0"/>
            <a:r>
              <a:rPr lang="ru-RU" dirty="0" err="1"/>
              <a:t>Зовнішні</a:t>
            </a:r>
            <a:endParaRPr lang="ru-RU" dirty="0"/>
          </a:p>
          <a:p>
            <a:pPr lvl="0"/>
            <a:r>
              <a:rPr lang="ru-RU" dirty="0" err="1"/>
              <a:t>Комітети</a:t>
            </a:r>
            <a:endParaRPr lang="ru-RU" dirty="0"/>
          </a:p>
          <a:p>
            <a:pPr lvl="0"/>
            <a:r>
              <a:rPr lang="ru-RU" dirty="0" err="1"/>
              <a:t>Команди</a:t>
            </a:r>
            <a:endParaRPr lang="ru-RU" dirty="0"/>
          </a:p>
          <a:p>
            <a:pPr lvl="0"/>
            <a:r>
              <a:rPr lang="ru-RU" dirty="0" err="1"/>
              <a:t>Неформальні</a:t>
            </a:r>
            <a:r>
              <a:rPr lang="ru-RU" dirty="0"/>
              <a:t> </a:t>
            </a:r>
            <a:r>
              <a:rPr lang="ru-RU" dirty="0" err="1"/>
              <a:t>групи</a:t>
            </a:r>
            <a:endParaRPr lang="ru-RU" dirty="0"/>
          </a:p>
          <a:p>
            <a:endParaRPr lang="ru-RU" dirty="0"/>
          </a:p>
        </p:txBody>
      </p:sp>
      <p:pic>
        <p:nvPicPr>
          <p:cNvPr id="3074" name="Picture 2" descr="Как создать группу в фейсбук - Инструкци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79868" y="233854"/>
            <a:ext cx="3905250" cy="292417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Тест по теме: “Социальные группы”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0839" y="3708579"/>
            <a:ext cx="4876800" cy="2705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63678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266475"/>
            <a:ext cx="10178322" cy="660804"/>
          </a:xfrm>
        </p:spPr>
        <p:txBody>
          <a:bodyPr>
            <a:normAutofit/>
          </a:bodyPr>
          <a:lstStyle/>
          <a:p>
            <a:r>
              <a:rPr lang="uk-UA" sz="4000" dirty="0" smtClean="0"/>
              <a:t>Властивості економічних систем</a:t>
            </a:r>
            <a:endParaRPr lang="ru-RU" sz="4000" dirty="0"/>
          </a:p>
        </p:txBody>
      </p:sp>
      <p:sp>
        <p:nvSpPr>
          <p:cNvPr id="3" name="Объект 2"/>
          <p:cNvSpPr>
            <a:spLocks noGrp="1"/>
          </p:cNvSpPr>
          <p:nvPr>
            <p:ph idx="1"/>
          </p:nvPr>
        </p:nvSpPr>
        <p:spPr>
          <a:xfrm>
            <a:off x="1251678" y="1042586"/>
            <a:ext cx="10178322" cy="5660263"/>
          </a:xfrm>
        </p:spPr>
        <p:txBody>
          <a:bodyPr>
            <a:normAutofit fontScale="92500" lnSpcReduction="20000"/>
          </a:bodyPr>
          <a:lstStyle/>
          <a:p>
            <a:r>
              <a:rPr lang="uk-UA" dirty="0">
                <a:solidFill>
                  <a:schemeClr val="tx1"/>
                </a:solidFill>
              </a:rPr>
              <a:t>цілісність; </a:t>
            </a:r>
            <a:endParaRPr lang="uk-UA" dirty="0" smtClean="0">
              <a:solidFill>
                <a:schemeClr val="tx1"/>
              </a:solidFill>
            </a:endParaRPr>
          </a:p>
          <a:p>
            <a:r>
              <a:rPr lang="uk-UA" dirty="0" smtClean="0">
                <a:solidFill>
                  <a:schemeClr val="tx1"/>
                </a:solidFill>
              </a:rPr>
              <a:t>цілеспрямованість</a:t>
            </a:r>
            <a:r>
              <a:rPr lang="uk-UA" dirty="0">
                <a:solidFill>
                  <a:schemeClr val="tx1"/>
                </a:solidFill>
              </a:rPr>
              <a:t>; </a:t>
            </a:r>
            <a:endParaRPr lang="uk-UA" dirty="0" smtClean="0">
              <a:solidFill>
                <a:schemeClr val="tx1"/>
              </a:solidFill>
            </a:endParaRPr>
          </a:p>
          <a:p>
            <a:r>
              <a:rPr lang="uk-UA" dirty="0" smtClean="0">
                <a:solidFill>
                  <a:schemeClr val="tx1"/>
                </a:solidFill>
              </a:rPr>
              <a:t>складність</a:t>
            </a:r>
            <a:r>
              <a:rPr lang="uk-UA" dirty="0">
                <a:solidFill>
                  <a:schemeClr val="tx1"/>
                </a:solidFill>
              </a:rPr>
              <a:t>; </a:t>
            </a:r>
            <a:endParaRPr lang="uk-UA" dirty="0" smtClean="0">
              <a:solidFill>
                <a:schemeClr val="tx1"/>
              </a:solidFill>
            </a:endParaRPr>
          </a:p>
          <a:p>
            <a:r>
              <a:rPr lang="uk-UA" dirty="0" smtClean="0">
                <a:solidFill>
                  <a:schemeClr val="tx1"/>
                </a:solidFill>
              </a:rPr>
              <a:t>структурованість</a:t>
            </a:r>
            <a:r>
              <a:rPr lang="uk-UA" dirty="0">
                <a:solidFill>
                  <a:schemeClr val="tx1"/>
                </a:solidFill>
              </a:rPr>
              <a:t>; </a:t>
            </a:r>
            <a:endParaRPr lang="uk-UA" dirty="0" smtClean="0">
              <a:solidFill>
                <a:schemeClr val="tx1"/>
              </a:solidFill>
            </a:endParaRPr>
          </a:p>
          <a:p>
            <a:r>
              <a:rPr lang="uk-UA" dirty="0" smtClean="0">
                <a:solidFill>
                  <a:schemeClr val="tx1"/>
                </a:solidFill>
              </a:rPr>
              <a:t>ієрархічність</a:t>
            </a:r>
            <a:r>
              <a:rPr lang="uk-UA" dirty="0">
                <a:solidFill>
                  <a:schemeClr val="tx1"/>
                </a:solidFill>
              </a:rPr>
              <a:t>; </a:t>
            </a:r>
            <a:endParaRPr lang="uk-UA" dirty="0" smtClean="0">
              <a:solidFill>
                <a:schemeClr val="tx1"/>
              </a:solidFill>
            </a:endParaRPr>
          </a:p>
          <a:p>
            <a:r>
              <a:rPr lang="uk-UA" dirty="0" err="1" smtClean="0">
                <a:solidFill>
                  <a:schemeClr val="tx1"/>
                </a:solidFill>
              </a:rPr>
              <a:t>синергетичність</a:t>
            </a:r>
            <a:r>
              <a:rPr lang="uk-UA" dirty="0" smtClean="0">
                <a:solidFill>
                  <a:schemeClr val="tx1"/>
                </a:solidFill>
              </a:rPr>
              <a:t> </a:t>
            </a:r>
            <a:r>
              <a:rPr lang="uk-UA" dirty="0">
                <a:solidFill>
                  <a:schemeClr val="tx1"/>
                </a:solidFill>
              </a:rPr>
              <a:t>(або </a:t>
            </a:r>
            <a:r>
              <a:rPr lang="uk-UA" dirty="0" err="1">
                <a:solidFill>
                  <a:schemeClr val="tx1"/>
                </a:solidFill>
              </a:rPr>
              <a:t>неадитивність</a:t>
            </a:r>
            <a:r>
              <a:rPr lang="uk-UA" dirty="0">
                <a:solidFill>
                  <a:schemeClr val="tx1"/>
                </a:solidFill>
              </a:rPr>
              <a:t>); </a:t>
            </a:r>
            <a:endParaRPr lang="uk-UA" dirty="0" smtClean="0">
              <a:solidFill>
                <a:schemeClr val="tx1"/>
              </a:solidFill>
            </a:endParaRPr>
          </a:p>
          <a:p>
            <a:r>
              <a:rPr lang="uk-UA" dirty="0" err="1" smtClean="0">
                <a:solidFill>
                  <a:schemeClr val="tx1"/>
                </a:solidFill>
              </a:rPr>
              <a:t>емерджентність</a:t>
            </a:r>
            <a:r>
              <a:rPr lang="uk-UA" dirty="0">
                <a:solidFill>
                  <a:schemeClr val="tx1"/>
                </a:solidFill>
              </a:rPr>
              <a:t>; </a:t>
            </a:r>
            <a:endParaRPr lang="uk-UA" dirty="0" smtClean="0">
              <a:solidFill>
                <a:schemeClr val="tx1"/>
              </a:solidFill>
            </a:endParaRPr>
          </a:p>
          <a:p>
            <a:r>
              <a:rPr lang="uk-UA" dirty="0" smtClean="0">
                <a:solidFill>
                  <a:schemeClr val="tx1"/>
                </a:solidFill>
              </a:rPr>
              <a:t>адаптивність</a:t>
            </a:r>
            <a:r>
              <a:rPr lang="uk-UA" dirty="0">
                <a:solidFill>
                  <a:schemeClr val="tx1"/>
                </a:solidFill>
              </a:rPr>
              <a:t>; </a:t>
            </a:r>
            <a:endParaRPr lang="uk-UA" dirty="0" smtClean="0">
              <a:solidFill>
                <a:schemeClr val="tx1"/>
              </a:solidFill>
            </a:endParaRPr>
          </a:p>
          <a:p>
            <a:r>
              <a:rPr lang="uk-UA" dirty="0" smtClean="0">
                <a:solidFill>
                  <a:schemeClr val="tx1"/>
                </a:solidFill>
              </a:rPr>
              <a:t>лабільність</a:t>
            </a:r>
            <a:r>
              <a:rPr lang="uk-UA" dirty="0">
                <a:solidFill>
                  <a:schemeClr val="tx1"/>
                </a:solidFill>
              </a:rPr>
              <a:t>; </a:t>
            </a:r>
            <a:endParaRPr lang="uk-UA" dirty="0" smtClean="0">
              <a:solidFill>
                <a:schemeClr val="tx1"/>
              </a:solidFill>
            </a:endParaRPr>
          </a:p>
          <a:p>
            <a:r>
              <a:rPr lang="uk-UA" dirty="0" smtClean="0">
                <a:solidFill>
                  <a:schemeClr val="tx1"/>
                </a:solidFill>
              </a:rPr>
              <a:t>безперервність </a:t>
            </a:r>
            <a:r>
              <a:rPr lang="uk-UA" dirty="0">
                <a:solidFill>
                  <a:schemeClr val="tx1"/>
                </a:solidFill>
              </a:rPr>
              <a:t>функціонування; </a:t>
            </a:r>
            <a:endParaRPr lang="uk-UA" dirty="0" smtClean="0">
              <a:solidFill>
                <a:schemeClr val="tx1"/>
              </a:solidFill>
            </a:endParaRPr>
          </a:p>
          <a:p>
            <a:r>
              <a:rPr lang="uk-UA" dirty="0" smtClean="0">
                <a:solidFill>
                  <a:schemeClr val="tx1"/>
                </a:solidFill>
              </a:rPr>
              <a:t>здатність </a:t>
            </a:r>
            <a:r>
              <a:rPr lang="uk-UA" dirty="0">
                <a:solidFill>
                  <a:schemeClr val="tx1"/>
                </a:solidFill>
              </a:rPr>
              <a:t>до розвитку; </a:t>
            </a:r>
            <a:endParaRPr lang="uk-UA" dirty="0" smtClean="0">
              <a:solidFill>
                <a:schemeClr val="tx1"/>
              </a:solidFill>
            </a:endParaRPr>
          </a:p>
          <a:p>
            <a:r>
              <a:rPr lang="uk-UA" dirty="0" smtClean="0">
                <a:solidFill>
                  <a:schemeClr val="tx1"/>
                </a:solidFill>
              </a:rPr>
              <a:t>інваріантність </a:t>
            </a:r>
            <a:r>
              <a:rPr lang="uk-UA" dirty="0">
                <a:solidFill>
                  <a:schemeClr val="tx1"/>
                </a:solidFill>
              </a:rPr>
              <a:t>структури; </a:t>
            </a:r>
            <a:endParaRPr lang="uk-UA" dirty="0" smtClean="0">
              <a:solidFill>
                <a:schemeClr val="tx1"/>
              </a:solidFill>
            </a:endParaRPr>
          </a:p>
          <a:p>
            <a:r>
              <a:rPr lang="uk-UA" dirty="0" smtClean="0">
                <a:solidFill>
                  <a:schemeClr val="tx1"/>
                </a:solidFill>
              </a:rPr>
              <a:t>оптимальність </a:t>
            </a:r>
            <a:r>
              <a:rPr lang="uk-UA" dirty="0">
                <a:solidFill>
                  <a:schemeClr val="tx1"/>
                </a:solidFill>
              </a:rPr>
              <a:t>функціонування; </a:t>
            </a:r>
            <a:endParaRPr lang="uk-UA" dirty="0" smtClean="0">
              <a:solidFill>
                <a:schemeClr val="tx1"/>
              </a:solidFill>
            </a:endParaRPr>
          </a:p>
          <a:p>
            <a:r>
              <a:rPr lang="uk-UA" dirty="0" smtClean="0">
                <a:solidFill>
                  <a:schemeClr val="tx1"/>
                </a:solidFill>
              </a:rPr>
              <a:t>єдність </a:t>
            </a:r>
            <a:r>
              <a:rPr lang="uk-UA" dirty="0" err="1">
                <a:solidFill>
                  <a:schemeClr val="tx1"/>
                </a:solidFill>
              </a:rPr>
              <a:t>багатоманіття</a:t>
            </a:r>
            <a:r>
              <a:rPr lang="uk-UA" dirty="0">
                <a:solidFill>
                  <a:schemeClr val="tx1"/>
                </a:solidFill>
              </a:rPr>
              <a:t> форм; </a:t>
            </a:r>
            <a:endParaRPr lang="uk-UA" dirty="0" smtClean="0">
              <a:solidFill>
                <a:schemeClr val="tx1"/>
              </a:solidFill>
            </a:endParaRPr>
          </a:p>
          <a:p>
            <a:r>
              <a:rPr lang="uk-UA" dirty="0" smtClean="0">
                <a:solidFill>
                  <a:schemeClr val="tx1"/>
                </a:solidFill>
              </a:rPr>
              <a:t>керованість</a:t>
            </a:r>
            <a:r>
              <a:rPr lang="uk-UA" dirty="0">
                <a:solidFill>
                  <a:schemeClr val="tx1"/>
                </a:solidFill>
              </a:rPr>
              <a:t>.</a:t>
            </a:r>
            <a:endParaRPr lang="ru-RU" dirty="0">
              <a:solidFill>
                <a:schemeClr val="tx1"/>
              </a:solidFill>
            </a:endParaRPr>
          </a:p>
          <a:p>
            <a:endParaRPr lang="ru-RU" dirty="0"/>
          </a:p>
        </p:txBody>
      </p:sp>
      <p:pic>
        <p:nvPicPr>
          <p:cNvPr id="7170" name="Picture 2" descr="Торговая система. Что это и нужна ли она трейдеру? | Страница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2435" y="927279"/>
            <a:ext cx="4019550" cy="3295651"/>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Помести себя в систему Божьего царства!: churchlf — LiveJourn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2941" y="3699547"/>
            <a:ext cx="3139560" cy="31305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78567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b="1" dirty="0" err="1"/>
              <a:t>Способи</a:t>
            </a:r>
            <a:r>
              <a:rPr lang="ru-RU" sz="3200" b="1" dirty="0"/>
              <a:t>, </a:t>
            </a:r>
            <a:r>
              <a:rPr lang="ru-RU" sz="3200" b="1" dirty="0" err="1"/>
              <a:t>що</a:t>
            </a:r>
            <a:r>
              <a:rPr lang="ru-RU" sz="3200" b="1" dirty="0"/>
              <a:t> </a:t>
            </a:r>
            <a:r>
              <a:rPr lang="ru-RU" sz="3200" b="1" dirty="0" err="1"/>
              <a:t>дозволяють</a:t>
            </a:r>
            <a:r>
              <a:rPr lang="ru-RU" sz="3200" b="1" dirty="0"/>
              <a:t> </a:t>
            </a:r>
            <a:r>
              <a:rPr lang="ru-RU" sz="3200" b="1" dirty="0" err="1"/>
              <a:t>групі</a:t>
            </a:r>
            <a:r>
              <a:rPr lang="ru-RU" sz="3200" b="1" dirty="0"/>
              <a:t> </a:t>
            </a:r>
            <a:r>
              <a:rPr lang="ru-RU" sz="3200" b="1" dirty="0" err="1"/>
              <a:t>підвищити</a:t>
            </a:r>
            <a:r>
              <a:rPr lang="ru-RU" sz="3200" b="1" dirty="0"/>
              <a:t> </a:t>
            </a:r>
            <a:r>
              <a:rPr lang="ru-RU" sz="3200" b="1" dirty="0" err="1"/>
              <a:t>задоволеність</a:t>
            </a:r>
            <a:r>
              <a:rPr lang="ru-RU" sz="3200" b="1" dirty="0"/>
              <a:t> </a:t>
            </a:r>
            <a:r>
              <a:rPr lang="ru-RU" sz="3200" b="1" dirty="0" err="1"/>
              <a:t>працівників</a:t>
            </a:r>
            <a:r>
              <a:rPr lang="ru-RU" sz="3200" b="1" dirty="0"/>
              <a:t> і </a:t>
            </a:r>
            <a:r>
              <a:rPr lang="ru-RU" sz="3200" b="1" dirty="0" err="1"/>
              <a:t>поліпшити</a:t>
            </a:r>
            <a:r>
              <a:rPr lang="ru-RU" sz="3200" b="1" dirty="0"/>
              <a:t> </a:t>
            </a:r>
            <a:r>
              <a:rPr lang="ru-RU" sz="3200" b="1" dirty="0" err="1"/>
              <a:t>виконання</a:t>
            </a:r>
            <a:r>
              <a:rPr lang="ru-RU" sz="3200" b="1" dirty="0"/>
              <a:t> ними </a:t>
            </a:r>
            <a:r>
              <a:rPr lang="ru-RU" sz="3200" b="1" dirty="0" err="1"/>
              <a:t>своїх</a:t>
            </a:r>
            <a:r>
              <a:rPr lang="ru-RU" sz="3200" b="1" dirty="0"/>
              <a:t> </a:t>
            </a:r>
            <a:r>
              <a:rPr lang="ru-RU" sz="3200" b="1" dirty="0" err="1" smtClean="0"/>
              <a:t>обов'язків</a:t>
            </a:r>
            <a:endParaRPr lang="ru-RU" sz="3200" dirty="0"/>
          </a:p>
        </p:txBody>
      </p:sp>
      <p:sp>
        <p:nvSpPr>
          <p:cNvPr id="3" name="Объект 2"/>
          <p:cNvSpPr>
            <a:spLocks noGrp="1"/>
          </p:cNvSpPr>
          <p:nvPr>
            <p:ph idx="1"/>
          </p:nvPr>
        </p:nvSpPr>
        <p:spPr>
          <a:xfrm>
            <a:off x="1251678" y="2286001"/>
            <a:ext cx="10178322" cy="4243588"/>
          </a:xfrm>
        </p:spPr>
        <p:txBody>
          <a:bodyPr/>
          <a:lstStyle/>
          <a:p>
            <a:pPr marL="0" indent="0">
              <a:buNone/>
            </a:pPr>
            <a:r>
              <a:rPr lang="ru-RU" sz="2400" dirty="0"/>
              <a:t>1. </a:t>
            </a:r>
            <a:r>
              <a:rPr lang="ru-RU" sz="2400" dirty="0" err="1"/>
              <a:t>Організація</a:t>
            </a:r>
            <a:r>
              <a:rPr lang="ru-RU" sz="2400" dirty="0"/>
              <a:t> </a:t>
            </a:r>
            <a:r>
              <a:rPr lang="ru-RU" sz="2400" dirty="0" err="1"/>
              <a:t>роботи</a:t>
            </a:r>
            <a:r>
              <a:rPr lang="ru-RU" sz="2400" dirty="0"/>
              <a:t> </a:t>
            </a:r>
            <a:r>
              <a:rPr lang="ru-RU" sz="2400" dirty="0" err="1"/>
              <a:t>групи</a:t>
            </a:r>
            <a:r>
              <a:rPr lang="ru-RU" sz="2400" dirty="0"/>
              <a:t> як </a:t>
            </a:r>
            <a:r>
              <a:rPr lang="ru-RU" sz="2400" dirty="0" err="1"/>
              <a:t>єдиного</a:t>
            </a:r>
            <a:r>
              <a:rPr lang="ru-RU" sz="2400" dirty="0"/>
              <a:t> </a:t>
            </a:r>
            <a:r>
              <a:rPr lang="ru-RU" sz="2400" dirty="0" err="1"/>
              <a:t>цілого</a:t>
            </a:r>
            <a:r>
              <a:rPr lang="ru-RU" sz="2400" dirty="0"/>
              <a:t>.</a:t>
            </a:r>
          </a:p>
          <a:p>
            <a:pPr marL="0" indent="0">
              <a:buNone/>
            </a:pPr>
            <a:r>
              <a:rPr lang="ru-RU" sz="2400" dirty="0"/>
              <a:t>2. </a:t>
            </a:r>
            <a:r>
              <a:rPr lang="ru-RU" sz="2400" dirty="0" err="1"/>
              <a:t>Групі</a:t>
            </a:r>
            <a:r>
              <a:rPr lang="ru-RU" sz="2400" dirty="0"/>
              <a:t> </a:t>
            </a:r>
            <a:r>
              <a:rPr lang="ru-RU" sz="2400" dirty="0" err="1"/>
              <a:t>доручаються</a:t>
            </a:r>
            <a:r>
              <a:rPr lang="ru-RU" sz="2400" dirty="0"/>
              <a:t> </a:t>
            </a:r>
            <a:r>
              <a:rPr lang="ru-RU" sz="2400" dirty="0" err="1"/>
              <a:t>відбір</a:t>
            </a:r>
            <a:r>
              <a:rPr lang="ru-RU" sz="2400" dirty="0"/>
              <a:t>, </a:t>
            </a:r>
            <a:r>
              <a:rPr lang="ru-RU" sz="2400" dirty="0" err="1"/>
              <a:t>навчання</a:t>
            </a:r>
            <a:r>
              <a:rPr lang="ru-RU" sz="2400" dirty="0"/>
              <a:t> та </a:t>
            </a:r>
            <a:r>
              <a:rPr lang="ru-RU" sz="2400" dirty="0" err="1" smtClean="0"/>
              <a:t>винагорода</a:t>
            </a:r>
            <a:r>
              <a:rPr lang="ru-RU" sz="2400" dirty="0" smtClean="0"/>
              <a:t> </a:t>
            </a:r>
            <a:r>
              <a:rPr lang="ru-RU" sz="2400" dirty="0" err="1"/>
              <a:t>її</a:t>
            </a:r>
            <a:r>
              <a:rPr lang="ru-RU" sz="2400" dirty="0"/>
              <a:t> </a:t>
            </a:r>
            <a:r>
              <a:rPr lang="ru-RU" sz="2400" dirty="0" err="1"/>
              <a:t>членів</a:t>
            </a:r>
            <a:r>
              <a:rPr lang="ru-RU" sz="2400" dirty="0"/>
              <a:t>.</a:t>
            </a:r>
          </a:p>
          <a:p>
            <a:pPr marL="0" indent="0">
              <a:buNone/>
            </a:pPr>
            <a:r>
              <a:rPr lang="ru-RU" sz="2400" dirty="0"/>
              <a:t>3. </a:t>
            </a:r>
            <a:r>
              <a:rPr lang="ru-RU" sz="2400" dirty="0" err="1"/>
              <a:t>Використання</a:t>
            </a:r>
            <a:r>
              <a:rPr lang="ru-RU" sz="2400" dirty="0"/>
              <a:t> </a:t>
            </a:r>
            <a:r>
              <a:rPr lang="ru-RU" sz="2400" dirty="0" err="1"/>
              <a:t>можливостей</a:t>
            </a:r>
            <a:r>
              <a:rPr lang="ru-RU" sz="2400" dirty="0"/>
              <a:t> </a:t>
            </a:r>
            <a:r>
              <a:rPr lang="ru-RU" sz="2400" dirty="0" err="1"/>
              <a:t>групи</a:t>
            </a:r>
            <a:r>
              <a:rPr lang="ru-RU" sz="2400" dirty="0"/>
              <a:t> для </a:t>
            </a:r>
            <a:r>
              <a:rPr lang="ru-RU" sz="2400" dirty="0" err="1"/>
              <a:t>встановлення</a:t>
            </a:r>
            <a:r>
              <a:rPr lang="ru-RU" sz="2400" dirty="0"/>
              <a:t> </a:t>
            </a:r>
            <a:r>
              <a:rPr lang="ru-RU" sz="2400" dirty="0" err="1"/>
              <a:t>суворих</a:t>
            </a:r>
            <a:r>
              <a:rPr lang="ru-RU" sz="2400" dirty="0"/>
              <a:t> норм </a:t>
            </a:r>
            <a:r>
              <a:rPr lang="ru-RU" sz="2400" dirty="0" err="1"/>
              <a:t>поведінки</a:t>
            </a:r>
            <a:r>
              <a:rPr lang="ru-RU" sz="2400" dirty="0"/>
              <a:t> як на </a:t>
            </a:r>
            <a:r>
              <a:rPr lang="ru-RU" sz="2400" dirty="0" err="1"/>
              <a:t>роботі</a:t>
            </a:r>
            <a:r>
              <a:rPr lang="ru-RU" sz="2400" dirty="0"/>
              <a:t>, так і поза нею.</a:t>
            </a:r>
          </a:p>
          <a:p>
            <a:pPr marL="0" indent="0">
              <a:buNone/>
            </a:pPr>
            <a:r>
              <a:rPr lang="ru-RU" sz="2400" dirty="0"/>
              <a:t>4. </a:t>
            </a:r>
            <a:r>
              <a:rPr lang="ru-RU" sz="2400" dirty="0" err="1"/>
              <a:t>Розподіл</a:t>
            </a:r>
            <a:r>
              <a:rPr lang="ru-RU" sz="2400" dirty="0"/>
              <a:t> </a:t>
            </a:r>
            <a:r>
              <a:rPr lang="ru-RU" sz="2400" dirty="0" err="1"/>
              <a:t>ресурсів</a:t>
            </a:r>
            <a:r>
              <a:rPr lang="ru-RU" sz="2400" dirty="0"/>
              <a:t> </a:t>
            </a:r>
            <a:r>
              <a:rPr lang="ru-RU" sz="2400" dirty="0" err="1"/>
              <a:t>переважно</a:t>
            </a:r>
            <a:r>
              <a:rPr lang="ru-RU" sz="2400" dirty="0"/>
              <a:t> </a:t>
            </a:r>
            <a:r>
              <a:rPr lang="ru-RU" sz="2400" dirty="0" smtClean="0"/>
              <a:t>за </a:t>
            </a:r>
            <a:r>
              <a:rPr lang="ru-RU" sz="2400" dirty="0" err="1" smtClean="0"/>
              <a:t>груповим</a:t>
            </a:r>
            <a:r>
              <a:rPr lang="ru-RU" sz="2400" dirty="0" smtClean="0"/>
              <a:t>, </a:t>
            </a:r>
            <a:r>
              <a:rPr lang="ru-RU" sz="2400" dirty="0"/>
              <a:t>а не </a:t>
            </a:r>
            <a:r>
              <a:rPr lang="ru-RU" sz="2400" dirty="0" err="1"/>
              <a:t>індивідуальним</a:t>
            </a:r>
            <a:r>
              <a:rPr lang="ru-RU" sz="2400" dirty="0"/>
              <a:t> принципом.</a:t>
            </a:r>
          </a:p>
          <a:p>
            <a:pPr marL="0" indent="0">
              <a:buNone/>
            </a:pPr>
            <a:r>
              <a:rPr lang="ru-RU" sz="2400" dirty="0"/>
              <a:t>5. </a:t>
            </a:r>
            <a:r>
              <a:rPr lang="ru-RU" sz="2400" dirty="0" err="1"/>
              <a:t>Допущення</a:t>
            </a:r>
            <a:r>
              <a:rPr lang="ru-RU" sz="2400" dirty="0"/>
              <a:t> і, </a:t>
            </a:r>
            <a:r>
              <a:rPr lang="ru-RU" sz="2400" dirty="0" err="1"/>
              <a:t>можливо</a:t>
            </a:r>
            <a:r>
              <a:rPr lang="ru-RU" sz="2400" dirty="0"/>
              <a:t>, </a:t>
            </a:r>
            <a:r>
              <a:rPr lang="ru-RU" sz="2400" dirty="0" err="1"/>
              <a:t>навіть</a:t>
            </a:r>
            <a:r>
              <a:rPr lang="ru-RU" sz="2400" dirty="0"/>
              <a:t> </a:t>
            </a:r>
            <a:r>
              <a:rPr lang="ru-RU" sz="2400" dirty="0" err="1"/>
              <a:t>заохочення</a:t>
            </a:r>
            <a:r>
              <a:rPr lang="ru-RU" sz="2400" dirty="0"/>
              <a:t> </a:t>
            </a:r>
            <a:r>
              <a:rPr lang="ru-RU" sz="2400" dirty="0" err="1"/>
              <a:t>міжгрупового</a:t>
            </a:r>
            <a:r>
              <a:rPr lang="ru-RU" sz="2400" dirty="0"/>
              <a:t> </a:t>
            </a:r>
            <a:r>
              <a:rPr lang="ru-RU" sz="2400" dirty="0" err="1"/>
              <a:t>суперництва</a:t>
            </a:r>
            <a:r>
              <a:rPr lang="ru-RU" sz="2400" dirty="0"/>
              <a:t> для </a:t>
            </a:r>
            <a:r>
              <a:rPr lang="ru-RU" sz="2400" dirty="0" err="1"/>
              <a:t>посилення</a:t>
            </a:r>
            <a:r>
              <a:rPr lang="ru-RU" sz="2400" dirty="0"/>
              <a:t> </a:t>
            </a:r>
            <a:r>
              <a:rPr lang="ru-RU" sz="2400" dirty="0" err="1"/>
              <a:t>внутрішньогрупової</a:t>
            </a:r>
            <a:r>
              <a:rPr lang="ru-RU" sz="2400" dirty="0"/>
              <a:t> </a:t>
            </a:r>
            <a:r>
              <a:rPr lang="ru-RU" sz="2400" dirty="0" err="1"/>
              <a:t>солідарності</a:t>
            </a:r>
            <a:r>
              <a:rPr lang="ru-RU" sz="2400" dirty="0"/>
              <a:t>.</a:t>
            </a:r>
          </a:p>
          <a:p>
            <a:endParaRPr lang="ru-RU" dirty="0"/>
          </a:p>
        </p:txBody>
      </p:sp>
    </p:spTree>
    <p:extLst>
      <p:ext uri="{BB962C8B-B14F-4D97-AF65-F5344CB8AC3E}">
        <p14:creationId xmlns:p14="http://schemas.microsoft.com/office/powerpoint/2010/main" val="293629858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1459294"/>
          </a:xfrm>
        </p:spPr>
        <p:txBody>
          <a:bodyPr>
            <a:normAutofit/>
          </a:bodyPr>
          <a:lstStyle/>
          <a:p>
            <a:r>
              <a:rPr lang="ru-RU" sz="3200" b="1" dirty="0" err="1"/>
              <a:t>Фактори</a:t>
            </a:r>
            <a:r>
              <a:rPr lang="ru-RU" sz="3200" b="1" dirty="0"/>
              <a:t>, </a:t>
            </a:r>
            <a:r>
              <a:rPr lang="ru-RU" sz="3200" b="1" dirty="0" smtClean="0"/>
              <a:t/>
            </a:r>
            <a:br>
              <a:rPr lang="ru-RU" sz="3200" b="1" dirty="0" smtClean="0"/>
            </a:br>
            <a:r>
              <a:rPr lang="ru-RU" sz="3200" b="1" dirty="0" err="1" smtClean="0"/>
              <a:t>які</a:t>
            </a:r>
            <a:r>
              <a:rPr lang="ru-RU" sz="3200" b="1" dirty="0" smtClean="0"/>
              <a:t> </a:t>
            </a:r>
            <a:r>
              <a:rPr lang="ru-RU" sz="3200" b="1" dirty="0" err="1"/>
              <a:t>відіграють</a:t>
            </a:r>
            <a:r>
              <a:rPr lang="ru-RU" sz="3200" b="1" dirty="0"/>
              <a:t> </a:t>
            </a:r>
            <a:r>
              <a:rPr lang="ru-RU" sz="3200" b="1" dirty="0" err="1"/>
              <a:t>важливу</a:t>
            </a:r>
            <a:r>
              <a:rPr lang="ru-RU" sz="3200" b="1" dirty="0"/>
              <a:t> роль у </a:t>
            </a:r>
            <a:r>
              <a:rPr lang="ru-RU" sz="3200" b="1" dirty="0" err="1"/>
              <a:t>визначенні</a:t>
            </a:r>
            <a:r>
              <a:rPr lang="ru-RU" sz="3200" b="1" dirty="0"/>
              <a:t> </a:t>
            </a:r>
            <a:r>
              <a:rPr lang="ru-RU" sz="3200" b="1" dirty="0" err="1"/>
              <a:t>ефективності</a:t>
            </a:r>
            <a:r>
              <a:rPr lang="ru-RU" sz="3200" b="1" dirty="0"/>
              <a:t> </a:t>
            </a:r>
            <a:r>
              <a:rPr lang="ru-RU" sz="3200" b="1" dirty="0" err="1"/>
              <a:t>групи</a:t>
            </a:r>
            <a:r>
              <a:rPr lang="ru-RU" sz="3200" b="1" dirty="0" smtClean="0"/>
              <a:t>:</a:t>
            </a:r>
            <a:endParaRPr lang="ru-RU" sz="3200" dirty="0"/>
          </a:p>
        </p:txBody>
      </p:sp>
      <p:sp>
        <p:nvSpPr>
          <p:cNvPr id="3" name="Объект 2"/>
          <p:cNvSpPr>
            <a:spLocks noGrp="1"/>
          </p:cNvSpPr>
          <p:nvPr>
            <p:ph idx="1"/>
          </p:nvPr>
        </p:nvSpPr>
        <p:spPr>
          <a:xfrm>
            <a:off x="1251678" y="2279562"/>
            <a:ext cx="5316547" cy="3999276"/>
          </a:xfrm>
        </p:spPr>
        <p:txBody>
          <a:bodyPr/>
          <a:lstStyle/>
          <a:p>
            <a:pPr marL="0" indent="0">
              <a:buNone/>
            </a:pPr>
            <a:r>
              <a:rPr lang="ru-RU" sz="2400" dirty="0"/>
              <a:t>1. </a:t>
            </a:r>
            <a:r>
              <a:rPr lang="ru-RU" sz="2400" b="1" dirty="0" err="1">
                <a:solidFill>
                  <a:schemeClr val="accent1">
                    <a:lumMod val="75000"/>
                  </a:schemeClr>
                </a:solidFill>
              </a:rPr>
              <a:t>В</a:t>
            </a:r>
            <a:r>
              <a:rPr lang="ru-RU" sz="2400" b="1" dirty="0" err="1" smtClean="0">
                <a:solidFill>
                  <a:schemeClr val="accent1">
                    <a:lumMod val="75000"/>
                  </a:schemeClr>
                </a:solidFill>
              </a:rPr>
              <a:t>заємозалежність</a:t>
            </a:r>
            <a:r>
              <a:rPr lang="ru-RU" sz="2400" b="1" dirty="0" smtClean="0">
                <a:solidFill>
                  <a:schemeClr val="accent1">
                    <a:lumMod val="75000"/>
                  </a:schemeClr>
                </a:solidFill>
              </a:rPr>
              <a:t> </a:t>
            </a:r>
            <a:r>
              <a:rPr lang="ru-RU" sz="2400" b="1" dirty="0" err="1">
                <a:solidFill>
                  <a:schemeClr val="accent1">
                    <a:lumMod val="75000"/>
                  </a:schemeClr>
                </a:solidFill>
              </a:rPr>
              <a:t>завдань</a:t>
            </a:r>
            <a:r>
              <a:rPr lang="ru-RU" sz="2400" b="1" dirty="0">
                <a:solidFill>
                  <a:schemeClr val="accent1">
                    <a:lumMod val="75000"/>
                  </a:schemeClr>
                </a:solidFill>
              </a:rPr>
              <a:t> </a:t>
            </a:r>
            <a:r>
              <a:rPr lang="ru-RU" sz="2400" dirty="0"/>
              <a:t>(</a:t>
            </a:r>
            <a:r>
              <a:rPr lang="ru-RU" sz="2400" dirty="0" err="1"/>
              <a:t>наскільки</a:t>
            </a:r>
            <a:r>
              <a:rPr lang="ru-RU" sz="2400" dirty="0"/>
              <a:t> </a:t>
            </a:r>
            <a:r>
              <a:rPr lang="ru-RU" sz="2400" dirty="0" err="1"/>
              <a:t>тісно</a:t>
            </a:r>
            <a:r>
              <a:rPr lang="ru-RU" sz="2400" dirty="0"/>
              <a:t> </a:t>
            </a:r>
            <a:r>
              <a:rPr lang="ru-RU" sz="2400" dirty="0" err="1"/>
              <a:t>взаємодіють</a:t>
            </a:r>
            <a:r>
              <a:rPr lang="ru-RU" sz="2400" dirty="0"/>
              <a:t> члени </a:t>
            </a:r>
            <a:r>
              <a:rPr lang="ru-RU" sz="2400" dirty="0" err="1"/>
              <a:t>групи</a:t>
            </a:r>
            <a:r>
              <a:rPr lang="ru-RU" sz="2400" dirty="0"/>
              <a:t> в </a:t>
            </a:r>
            <a:r>
              <a:rPr lang="ru-RU" sz="2400" dirty="0" err="1"/>
              <a:t>роботі</a:t>
            </a:r>
            <a:r>
              <a:rPr lang="ru-RU" sz="2400" dirty="0"/>
              <a:t>)</a:t>
            </a:r>
          </a:p>
          <a:p>
            <a:pPr marL="0" indent="0">
              <a:buNone/>
            </a:pPr>
            <a:r>
              <a:rPr lang="ru-RU" sz="2400" dirty="0"/>
              <a:t>2. </a:t>
            </a:r>
            <a:r>
              <a:rPr lang="ru-RU" sz="2400" b="1" dirty="0" err="1">
                <a:solidFill>
                  <a:schemeClr val="accent1">
                    <a:lumMod val="75000"/>
                  </a:schemeClr>
                </a:solidFill>
              </a:rPr>
              <a:t>В</a:t>
            </a:r>
            <a:r>
              <a:rPr lang="ru-RU" sz="2400" b="1" dirty="0" err="1" smtClean="0">
                <a:solidFill>
                  <a:schemeClr val="accent1">
                    <a:lumMod val="75000"/>
                  </a:schemeClr>
                </a:solidFill>
              </a:rPr>
              <a:t>заємозалежність</a:t>
            </a:r>
            <a:r>
              <a:rPr lang="ru-RU" sz="2400" b="1" dirty="0" smtClean="0">
                <a:solidFill>
                  <a:schemeClr val="accent1">
                    <a:lumMod val="75000"/>
                  </a:schemeClr>
                </a:solidFill>
              </a:rPr>
              <a:t> </a:t>
            </a:r>
            <a:r>
              <a:rPr lang="ru-RU" sz="2400" b="1" dirty="0" err="1">
                <a:solidFill>
                  <a:schemeClr val="accent1">
                    <a:lumMod val="75000"/>
                  </a:schemeClr>
                </a:solidFill>
              </a:rPr>
              <a:t>результатів</a:t>
            </a:r>
            <a:r>
              <a:rPr lang="ru-RU" sz="2400" b="1" dirty="0">
                <a:solidFill>
                  <a:schemeClr val="accent1">
                    <a:lumMod val="75000"/>
                  </a:schemeClr>
                </a:solidFill>
              </a:rPr>
              <a:t> </a:t>
            </a:r>
            <a:r>
              <a:rPr lang="ru-RU" sz="2400" dirty="0"/>
              <a:t>(в </a:t>
            </a:r>
            <a:r>
              <a:rPr lang="ru-RU" sz="2400" dirty="0" err="1"/>
              <a:t>якій</a:t>
            </a:r>
            <a:r>
              <a:rPr lang="ru-RU" sz="2400" dirty="0"/>
              <a:t> </a:t>
            </a:r>
            <a:r>
              <a:rPr lang="ru-RU" sz="2400" dirty="0" err="1"/>
              <a:t>мірі</a:t>
            </a:r>
            <a:r>
              <a:rPr lang="ru-RU" sz="2400" dirty="0"/>
              <a:t> і як </a:t>
            </a:r>
            <a:r>
              <a:rPr lang="ru-RU" sz="2400" dirty="0" err="1"/>
              <a:t>заохочується</a:t>
            </a:r>
            <a:r>
              <a:rPr lang="ru-RU" sz="2400" dirty="0"/>
              <a:t> робота </a:t>
            </a:r>
            <a:r>
              <a:rPr lang="ru-RU" sz="2400" dirty="0" err="1"/>
              <a:t>групи</a:t>
            </a:r>
            <a:r>
              <a:rPr lang="ru-RU" sz="2400" dirty="0"/>
              <a:t>)</a:t>
            </a:r>
          </a:p>
          <a:p>
            <a:pPr marL="0" indent="0">
              <a:buNone/>
            </a:pPr>
            <a:r>
              <a:rPr lang="ru-RU" sz="2400" dirty="0"/>
              <a:t>3. </a:t>
            </a:r>
            <a:r>
              <a:rPr lang="ru-RU" sz="2400" b="1" dirty="0" err="1">
                <a:solidFill>
                  <a:schemeClr val="accent1">
                    <a:lumMod val="75000"/>
                  </a:schemeClr>
                </a:solidFill>
              </a:rPr>
              <a:t>П</a:t>
            </a:r>
            <a:r>
              <a:rPr lang="ru-RU" sz="2400" b="1" dirty="0" err="1" smtClean="0">
                <a:solidFill>
                  <a:schemeClr val="accent1">
                    <a:lumMod val="75000"/>
                  </a:schemeClr>
                </a:solidFill>
              </a:rPr>
              <a:t>отенціал</a:t>
            </a:r>
            <a:r>
              <a:rPr lang="ru-RU" sz="2400" dirty="0" smtClean="0"/>
              <a:t> </a:t>
            </a:r>
            <a:r>
              <a:rPr lang="ru-RU" sz="2400" dirty="0"/>
              <a:t>(</a:t>
            </a:r>
            <a:r>
              <a:rPr lang="ru-RU" sz="2400" dirty="0" err="1"/>
              <a:t>віра</a:t>
            </a:r>
            <a:r>
              <a:rPr lang="ru-RU" sz="2400" dirty="0"/>
              <a:t> </a:t>
            </a:r>
            <a:r>
              <a:rPr lang="ru-RU" sz="2400" dirty="0" err="1"/>
              <a:t>членів</a:t>
            </a:r>
            <a:r>
              <a:rPr lang="ru-RU" sz="2400" dirty="0"/>
              <a:t> </a:t>
            </a:r>
            <a:r>
              <a:rPr lang="ru-RU" sz="2400" dirty="0" err="1"/>
              <a:t>групи</a:t>
            </a:r>
            <a:r>
              <a:rPr lang="ru-RU" sz="2400" dirty="0"/>
              <a:t> в те, </a:t>
            </a:r>
            <a:r>
              <a:rPr lang="ru-RU" sz="2400" dirty="0" err="1"/>
              <a:t>що</a:t>
            </a:r>
            <a:r>
              <a:rPr lang="ru-RU" sz="2400" dirty="0"/>
              <a:t> </a:t>
            </a:r>
            <a:r>
              <a:rPr lang="ru-RU" sz="2400" dirty="0" err="1"/>
              <a:t>група</a:t>
            </a:r>
            <a:r>
              <a:rPr lang="ru-RU" sz="2400" dirty="0"/>
              <a:t> </a:t>
            </a:r>
            <a:r>
              <a:rPr lang="ru-RU" sz="2400" dirty="0" err="1"/>
              <a:t>може</a:t>
            </a:r>
            <a:r>
              <a:rPr lang="ru-RU" sz="2400" dirty="0"/>
              <a:t> бути </a:t>
            </a:r>
            <a:r>
              <a:rPr lang="ru-RU" sz="2400" dirty="0" err="1"/>
              <a:t>ефективною</a:t>
            </a:r>
            <a:r>
              <a:rPr lang="ru-RU" sz="2400" b="1" dirty="0"/>
              <a:t>)</a:t>
            </a:r>
            <a:endParaRPr lang="ru-RU" sz="2400" dirty="0"/>
          </a:p>
          <a:p>
            <a:pPr marL="0" indent="0">
              <a:buNone/>
            </a:pPr>
            <a:endParaRPr lang="ru-RU" dirty="0"/>
          </a:p>
          <a:p>
            <a:endParaRPr lang="ru-RU" dirty="0"/>
          </a:p>
        </p:txBody>
      </p:sp>
      <p:pic>
        <p:nvPicPr>
          <p:cNvPr id="2050" name="Picture 2" descr="Картинки группы людей – Ой! — Главная — Фотошкола ЮУрГУ"/>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9410" y="2024785"/>
            <a:ext cx="392059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695658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err="1"/>
              <a:t>Фактори</a:t>
            </a:r>
            <a:r>
              <a:rPr lang="ru-RU" dirty="0"/>
              <a:t>, </a:t>
            </a:r>
            <a:r>
              <a:rPr lang="ru-RU" dirty="0" err="1"/>
              <a:t>що</a:t>
            </a:r>
            <a:r>
              <a:rPr lang="ru-RU" dirty="0"/>
              <a:t> </a:t>
            </a:r>
            <a:r>
              <a:rPr lang="ru-RU" dirty="0" err="1"/>
              <a:t>підвищують</a:t>
            </a:r>
            <a:r>
              <a:rPr lang="ru-RU" dirty="0"/>
              <a:t> і </a:t>
            </a:r>
            <a:r>
              <a:rPr lang="ru-RU" dirty="0" err="1"/>
              <a:t>знижують</a:t>
            </a:r>
            <a:r>
              <a:rPr lang="ru-RU" dirty="0"/>
              <a:t> </a:t>
            </a:r>
            <a:r>
              <a:rPr lang="ru-RU" dirty="0" err="1"/>
              <a:t>групову</a:t>
            </a:r>
            <a:r>
              <a:rPr lang="ru-RU" dirty="0"/>
              <a:t> </a:t>
            </a:r>
            <a:r>
              <a:rPr lang="ru-RU" dirty="0" err="1"/>
              <a:t>згуртованість</a:t>
            </a:r>
            <a:endParaRPr lang="ru-RU" dirty="0"/>
          </a:p>
        </p:txBody>
      </p:sp>
      <p:graphicFrame>
        <p:nvGraphicFramePr>
          <p:cNvPr id="4" name="Объект 3"/>
          <p:cNvGraphicFramePr>
            <a:graphicFrameLocks noGrp="1"/>
          </p:cNvGraphicFramePr>
          <p:nvPr>
            <p:ph idx="1"/>
            <p:extLst/>
          </p:nvPr>
        </p:nvGraphicFramePr>
        <p:xfrm>
          <a:off x="1442433" y="2292439"/>
          <a:ext cx="10187190" cy="3992450"/>
        </p:xfrm>
        <a:graphic>
          <a:graphicData uri="http://schemas.openxmlformats.org/drawingml/2006/table">
            <a:tbl>
              <a:tblPr>
                <a:tableStyleId>{5C22544A-7EE6-4342-B048-85BDC9FD1C3A}</a:tableStyleId>
              </a:tblPr>
              <a:tblGrid>
                <a:gridCol w="5342556">
                  <a:extLst>
                    <a:ext uri="{9D8B030D-6E8A-4147-A177-3AD203B41FA5}">
                      <a16:colId xmlns:a16="http://schemas.microsoft.com/office/drawing/2014/main" val="1840584018"/>
                    </a:ext>
                  </a:extLst>
                </a:gridCol>
                <a:gridCol w="4844634">
                  <a:extLst>
                    <a:ext uri="{9D8B030D-6E8A-4147-A177-3AD203B41FA5}">
                      <a16:colId xmlns:a16="http://schemas.microsoft.com/office/drawing/2014/main" val="1560028852"/>
                    </a:ext>
                  </a:extLst>
                </a:gridCol>
              </a:tblGrid>
              <a:tr h="851852">
                <a:tc>
                  <a:txBody>
                    <a:bodyPr/>
                    <a:lstStyle/>
                    <a:p>
                      <a:pPr algn="ctr">
                        <a:spcAft>
                          <a:spcPts val="0"/>
                        </a:spcAft>
                      </a:pPr>
                      <a:r>
                        <a:rPr lang="ru-RU" sz="2400" b="1" dirty="0" err="1">
                          <a:effectLst/>
                        </a:rPr>
                        <a:t>Фактори</a:t>
                      </a:r>
                      <a:r>
                        <a:rPr lang="ru-RU" sz="2400" b="1" dirty="0">
                          <a:effectLst/>
                        </a:rPr>
                        <a:t>, </a:t>
                      </a:r>
                      <a:endParaRPr lang="ru-RU" sz="2400" b="1" dirty="0" smtClean="0">
                        <a:effectLst/>
                      </a:endParaRPr>
                    </a:p>
                    <a:p>
                      <a:pPr algn="ctr">
                        <a:spcAft>
                          <a:spcPts val="0"/>
                        </a:spcAft>
                      </a:pPr>
                      <a:r>
                        <a:rPr lang="ru-RU" sz="2400" b="1" dirty="0" err="1" smtClean="0">
                          <a:effectLst/>
                        </a:rPr>
                        <a:t>що</a:t>
                      </a:r>
                      <a:r>
                        <a:rPr lang="ru-RU" sz="2400" b="1" dirty="0" smtClean="0">
                          <a:effectLst/>
                        </a:rPr>
                        <a:t> </a:t>
                      </a:r>
                      <a:r>
                        <a:rPr lang="ru-RU" sz="2400" b="1" dirty="0" err="1">
                          <a:effectLst/>
                        </a:rPr>
                        <a:t>підвищують</a:t>
                      </a:r>
                      <a:r>
                        <a:rPr lang="ru-RU" sz="2400" b="1" dirty="0">
                          <a:effectLst/>
                        </a:rPr>
                        <a:t> </a:t>
                      </a:r>
                      <a:r>
                        <a:rPr lang="ru-RU" sz="2400" b="1" dirty="0" err="1">
                          <a:effectLst/>
                        </a:rPr>
                        <a:t>згуртованість</a:t>
                      </a:r>
                      <a:r>
                        <a:rPr lang="ru-RU" sz="2400" b="1" dirty="0">
                          <a:effectLst/>
                        </a:rPr>
                        <a:t> </a:t>
                      </a:r>
                      <a:r>
                        <a:rPr lang="ru-RU" sz="2400" b="1" dirty="0" err="1">
                          <a:effectLst/>
                        </a:rPr>
                        <a:t>групи</a:t>
                      </a:r>
                      <a:endParaRPr lang="ru-RU" sz="24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spcAft>
                          <a:spcPts val="0"/>
                        </a:spcAft>
                      </a:pPr>
                      <a:r>
                        <a:rPr lang="ru-RU" sz="2400" b="1" dirty="0" err="1">
                          <a:effectLst/>
                        </a:rPr>
                        <a:t>Фактори</a:t>
                      </a:r>
                      <a:r>
                        <a:rPr lang="ru-RU" sz="2400" b="1" dirty="0">
                          <a:effectLst/>
                        </a:rPr>
                        <a:t>, </a:t>
                      </a:r>
                      <a:endParaRPr lang="ru-RU" sz="2400" b="1" dirty="0" smtClean="0">
                        <a:effectLst/>
                      </a:endParaRPr>
                    </a:p>
                    <a:p>
                      <a:pPr algn="ctr">
                        <a:spcAft>
                          <a:spcPts val="0"/>
                        </a:spcAft>
                      </a:pPr>
                      <a:r>
                        <a:rPr lang="ru-RU" sz="2400" b="1" dirty="0" err="1" smtClean="0">
                          <a:effectLst/>
                        </a:rPr>
                        <a:t>що</a:t>
                      </a:r>
                      <a:r>
                        <a:rPr lang="ru-RU" sz="2400" b="1" dirty="0" smtClean="0">
                          <a:effectLst/>
                        </a:rPr>
                        <a:t> </a:t>
                      </a:r>
                      <a:r>
                        <a:rPr lang="ru-RU" sz="2400" b="1" dirty="0" err="1">
                          <a:effectLst/>
                        </a:rPr>
                        <a:t>знижують</a:t>
                      </a:r>
                      <a:r>
                        <a:rPr lang="ru-RU" sz="2400" b="1" dirty="0">
                          <a:effectLst/>
                        </a:rPr>
                        <a:t> </a:t>
                      </a:r>
                      <a:r>
                        <a:rPr lang="ru-RU" sz="2400" b="1" dirty="0" err="1">
                          <a:effectLst/>
                        </a:rPr>
                        <a:t>згуртованість</a:t>
                      </a:r>
                      <a:r>
                        <a:rPr lang="ru-RU" sz="2400" b="1" dirty="0">
                          <a:effectLst/>
                        </a:rPr>
                        <a:t> </a:t>
                      </a:r>
                      <a:r>
                        <a:rPr lang="ru-RU" sz="2400" b="1" dirty="0" err="1">
                          <a:effectLst/>
                        </a:rPr>
                        <a:t>групи</a:t>
                      </a:r>
                      <a:endParaRPr lang="ru-RU" sz="2400" b="1"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631715473"/>
                  </a:ext>
                </a:extLst>
              </a:tr>
              <a:tr h="468168">
                <a:tc>
                  <a:txBody>
                    <a:bodyPr/>
                    <a:lstStyle/>
                    <a:p>
                      <a:pPr>
                        <a:spcAft>
                          <a:spcPts val="0"/>
                        </a:spcAft>
                      </a:pPr>
                      <a:r>
                        <a:rPr lang="ru-RU" sz="2400" dirty="0">
                          <a:effectLst/>
                        </a:rPr>
                        <a:t>Угода </a:t>
                      </a:r>
                      <a:r>
                        <a:rPr lang="ru-RU" sz="2400" dirty="0" err="1">
                          <a:effectLst/>
                        </a:rPr>
                        <a:t>щодо</a:t>
                      </a:r>
                      <a:r>
                        <a:rPr lang="ru-RU" sz="2400" dirty="0">
                          <a:effectLst/>
                        </a:rPr>
                        <a:t> </a:t>
                      </a:r>
                      <a:r>
                        <a:rPr lang="ru-RU" sz="2400" dirty="0" err="1">
                          <a:effectLst/>
                        </a:rPr>
                        <a:t>цілей</a:t>
                      </a:r>
                      <a:endParaRPr lang="ru-RU"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spcAft>
                          <a:spcPts val="0"/>
                        </a:spcAft>
                      </a:pPr>
                      <a:r>
                        <a:rPr lang="ru-RU" sz="2400" dirty="0" err="1">
                          <a:effectLst/>
                        </a:rPr>
                        <a:t>Відсутність</a:t>
                      </a:r>
                      <a:r>
                        <a:rPr lang="ru-RU" sz="2400" dirty="0">
                          <a:effectLst/>
                        </a:rPr>
                        <a:t> </a:t>
                      </a:r>
                      <a:r>
                        <a:rPr lang="ru-RU" sz="2400" dirty="0" err="1">
                          <a:effectLst/>
                        </a:rPr>
                        <a:t>згоди</a:t>
                      </a:r>
                      <a:r>
                        <a:rPr lang="ru-RU" sz="2400" dirty="0">
                          <a:effectLst/>
                        </a:rPr>
                        <a:t> </a:t>
                      </a:r>
                      <a:r>
                        <a:rPr lang="ru-RU" sz="2400" dirty="0" err="1">
                          <a:effectLst/>
                        </a:rPr>
                        <a:t>щодо</a:t>
                      </a:r>
                      <a:r>
                        <a:rPr lang="ru-RU" sz="2400" dirty="0">
                          <a:effectLst/>
                        </a:rPr>
                        <a:t> </a:t>
                      </a:r>
                      <a:r>
                        <a:rPr lang="ru-RU" sz="2400" dirty="0" err="1">
                          <a:effectLst/>
                        </a:rPr>
                        <a:t>цілей</a:t>
                      </a:r>
                      <a:endParaRPr lang="ru-RU"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939867501"/>
                  </a:ext>
                </a:extLst>
              </a:tr>
              <a:tr h="468168">
                <a:tc>
                  <a:txBody>
                    <a:bodyPr/>
                    <a:lstStyle/>
                    <a:p>
                      <a:pPr>
                        <a:spcAft>
                          <a:spcPts val="0"/>
                        </a:spcAft>
                      </a:pPr>
                      <a:r>
                        <a:rPr lang="ru-RU" sz="2400" dirty="0">
                          <a:effectLst/>
                        </a:rPr>
                        <a:t>Ч</a:t>
                      </a:r>
                      <a:r>
                        <a:rPr lang="ru-RU" sz="2400" dirty="0" smtClean="0">
                          <a:effectLst/>
                        </a:rPr>
                        <a:t>астота </a:t>
                      </a:r>
                      <a:r>
                        <a:rPr lang="ru-RU" sz="2400" dirty="0" err="1">
                          <a:effectLst/>
                        </a:rPr>
                        <a:t>взаємодії</a:t>
                      </a:r>
                      <a:endParaRPr lang="ru-RU"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spcAft>
                          <a:spcPts val="0"/>
                        </a:spcAft>
                      </a:pPr>
                      <a:r>
                        <a:rPr lang="ru-RU" sz="2400" dirty="0">
                          <a:effectLst/>
                        </a:rPr>
                        <a:t>Велика </a:t>
                      </a:r>
                      <a:r>
                        <a:rPr lang="ru-RU" sz="2400" dirty="0" err="1">
                          <a:effectLst/>
                        </a:rPr>
                        <a:t>чисельність</a:t>
                      </a:r>
                      <a:r>
                        <a:rPr lang="ru-RU" sz="2400" dirty="0">
                          <a:effectLst/>
                        </a:rPr>
                        <a:t> </a:t>
                      </a:r>
                      <a:r>
                        <a:rPr lang="ru-RU" sz="2400" dirty="0" err="1">
                          <a:effectLst/>
                        </a:rPr>
                        <a:t>групи</a:t>
                      </a:r>
                      <a:endParaRPr lang="ru-RU"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585190454"/>
                  </a:ext>
                </a:extLst>
              </a:tr>
              <a:tr h="936336">
                <a:tc>
                  <a:txBody>
                    <a:bodyPr/>
                    <a:lstStyle/>
                    <a:p>
                      <a:pPr>
                        <a:spcAft>
                          <a:spcPts val="0"/>
                        </a:spcAft>
                      </a:pPr>
                      <a:r>
                        <a:rPr lang="ru-RU" sz="2400">
                          <a:effectLst/>
                        </a:rPr>
                        <a:t>Особиста привабливість</a:t>
                      </a:r>
                      <a:endParaRPr lang="ru-RU" sz="2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spcAft>
                          <a:spcPts val="0"/>
                        </a:spcAft>
                      </a:pPr>
                      <a:r>
                        <a:rPr lang="ru-RU" sz="2400" dirty="0" err="1">
                          <a:effectLst/>
                        </a:rPr>
                        <a:t>Неприємний</a:t>
                      </a:r>
                      <a:r>
                        <a:rPr lang="ru-RU" sz="2400" dirty="0">
                          <a:effectLst/>
                        </a:rPr>
                        <a:t> </a:t>
                      </a:r>
                      <a:r>
                        <a:rPr lang="ru-RU" sz="2400" dirty="0" err="1">
                          <a:effectLst/>
                        </a:rPr>
                        <a:t>досвід</a:t>
                      </a:r>
                      <a:r>
                        <a:rPr lang="ru-RU" sz="2400" dirty="0">
                          <a:effectLst/>
                        </a:rPr>
                        <a:t> </a:t>
                      </a:r>
                      <a:r>
                        <a:rPr lang="ru-RU" sz="2400" dirty="0" err="1">
                          <a:effectLst/>
                        </a:rPr>
                        <a:t>взаємодії</a:t>
                      </a:r>
                      <a:r>
                        <a:rPr lang="ru-RU" sz="2400" dirty="0">
                          <a:effectLst/>
                        </a:rPr>
                        <a:t> </a:t>
                      </a:r>
                      <a:r>
                        <a:rPr lang="ru-RU" sz="2400" dirty="0" err="1">
                          <a:effectLst/>
                        </a:rPr>
                        <a:t>між</a:t>
                      </a:r>
                      <a:r>
                        <a:rPr lang="ru-RU" sz="2400" dirty="0">
                          <a:effectLst/>
                        </a:rPr>
                        <a:t> членами </a:t>
                      </a:r>
                      <a:r>
                        <a:rPr lang="ru-RU" sz="2400" dirty="0" err="1">
                          <a:effectLst/>
                        </a:rPr>
                        <a:t>групи</a:t>
                      </a:r>
                      <a:endParaRPr lang="ru-RU"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345807879"/>
                  </a:ext>
                </a:extLst>
              </a:tr>
              <a:tr h="468168">
                <a:tc>
                  <a:txBody>
                    <a:bodyPr/>
                    <a:lstStyle/>
                    <a:p>
                      <a:pPr>
                        <a:spcAft>
                          <a:spcPts val="0"/>
                        </a:spcAft>
                      </a:pPr>
                      <a:r>
                        <a:rPr lang="uk-UA" sz="2400">
                          <a:effectLst/>
                        </a:rPr>
                        <a:t>М</a:t>
                      </a:r>
                      <a:r>
                        <a:rPr lang="ru-RU" sz="2400">
                          <a:effectLst/>
                        </a:rPr>
                        <a:t>іжгрупова конкуренція</a:t>
                      </a:r>
                      <a:endParaRPr lang="ru-RU" sz="2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spcAft>
                          <a:spcPts val="0"/>
                        </a:spcAft>
                      </a:pPr>
                      <a:r>
                        <a:rPr lang="ru-RU" sz="2400" dirty="0" err="1" smtClean="0">
                          <a:effectLst/>
                        </a:rPr>
                        <a:t>Внутрішньогрупова</a:t>
                      </a:r>
                      <a:r>
                        <a:rPr lang="ru-RU" sz="2400" dirty="0" smtClean="0">
                          <a:effectLst/>
                        </a:rPr>
                        <a:t> </a:t>
                      </a:r>
                      <a:r>
                        <a:rPr lang="ru-RU" sz="2400" dirty="0" err="1">
                          <a:effectLst/>
                        </a:rPr>
                        <a:t>конкуренція</a:t>
                      </a:r>
                      <a:endParaRPr lang="ru-RU"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3946798105"/>
                  </a:ext>
                </a:extLst>
              </a:tr>
              <a:tr h="799758">
                <a:tc>
                  <a:txBody>
                    <a:bodyPr/>
                    <a:lstStyle/>
                    <a:p>
                      <a:pPr>
                        <a:spcAft>
                          <a:spcPts val="0"/>
                        </a:spcAft>
                      </a:pPr>
                      <a:r>
                        <a:rPr lang="uk-UA" sz="2400">
                          <a:effectLst/>
                        </a:rPr>
                        <a:t>С</a:t>
                      </a:r>
                      <a:r>
                        <a:rPr lang="ru-RU" sz="2400">
                          <a:effectLst/>
                        </a:rPr>
                        <a:t>приятливі оцінки</a:t>
                      </a:r>
                      <a:endParaRPr lang="ru-RU" sz="2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spcAft>
                          <a:spcPts val="0"/>
                        </a:spcAft>
                      </a:pPr>
                      <a:r>
                        <a:rPr lang="ru-RU" sz="2400" dirty="0" err="1">
                          <a:effectLst/>
                        </a:rPr>
                        <a:t>Домінування</a:t>
                      </a:r>
                      <a:r>
                        <a:rPr lang="ru-RU" sz="2400" dirty="0">
                          <a:effectLst/>
                        </a:rPr>
                        <a:t> одного </a:t>
                      </a:r>
                      <a:r>
                        <a:rPr lang="ru-RU" sz="2400" dirty="0" err="1">
                          <a:effectLst/>
                        </a:rPr>
                        <a:t>або</a:t>
                      </a:r>
                      <a:r>
                        <a:rPr lang="ru-RU" sz="2400" dirty="0">
                          <a:effectLst/>
                        </a:rPr>
                        <a:t> </a:t>
                      </a:r>
                      <a:r>
                        <a:rPr lang="ru-RU" sz="2400" dirty="0" err="1">
                          <a:effectLst/>
                        </a:rPr>
                        <a:t>кількох</a:t>
                      </a:r>
                      <a:r>
                        <a:rPr lang="ru-RU" sz="2400" dirty="0">
                          <a:effectLst/>
                        </a:rPr>
                        <a:t> </a:t>
                      </a:r>
                      <a:r>
                        <a:rPr lang="ru-RU" sz="2400" dirty="0" err="1">
                          <a:effectLst/>
                        </a:rPr>
                        <a:t>членів</a:t>
                      </a:r>
                      <a:endParaRPr lang="ru-RU"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3558924355"/>
                  </a:ext>
                </a:extLst>
              </a:tr>
            </a:tbl>
          </a:graphicData>
        </a:graphic>
      </p:graphicFrame>
    </p:spTree>
    <p:extLst>
      <p:ext uri="{BB962C8B-B14F-4D97-AF65-F5344CB8AC3E}">
        <p14:creationId xmlns:p14="http://schemas.microsoft.com/office/powerpoint/2010/main" val="26833095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5400" b="1" dirty="0"/>
              <a:t>НЕФОРМАЛЬНІ РОЛІ І НЕФОРМАЛЬНІ </a:t>
            </a:r>
            <a:r>
              <a:rPr lang="ru-RU" sz="5400" b="1" dirty="0" smtClean="0"/>
              <a:t>ОРГАНІЗАЦІЇ</a:t>
            </a:r>
            <a:endParaRPr lang="ru-RU" sz="5400" dirty="0"/>
          </a:p>
        </p:txBody>
      </p:sp>
    </p:spTree>
    <p:extLst>
      <p:ext uri="{BB962C8B-B14F-4D97-AF65-F5344CB8AC3E}">
        <p14:creationId xmlns:p14="http://schemas.microsoft.com/office/powerpoint/2010/main" val="361597054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err="1"/>
              <a:t>Симптоми</a:t>
            </a:r>
            <a:r>
              <a:rPr lang="ru-RU" b="1" dirty="0"/>
              <a:t> </a:t>
            </a:r>
            <a:r>
              <a:rPr lang="ru-RU" b="1" dirty="0" err="1"/>
              <a:t>групово</a:t>
            </a:r>
            <a:r>
              <a:rPr lang="uk-UA" b="1" dirty="0"/>
              <a:t>ї</a:t>
            </a:r>
            <a:r>
              <a:rPr lang="ru-RU" b="1" dirty="0"/>
              <a:t> </a:t>
            </a:r>
            <a:r>
              <a:rPr lang="ru-RU" b="1" dirty="0" err="1"/>
              <a:t>однодумності</a:t>
            </a:r>
            <a:endParaRPr lang="ru-RU" dirty="0"/>
          </a:p>
        </p:txBody>
      </p:sp>
      <p:sp>
        <p:nvSpPr>
          <p:cNvPr id="3" name="Объект 2"/>
          <p:cNvSpPr>
            <a:spLocks noGrp="1"/>
          </p:cNvSpPr>
          <p:nvPr>
            <p:ph idx="1"/>
          </p:nvPr>
        </p:nvSpPr>
        <p:spPr>
          <a:xfrm>
            <a:off x="1251678" y="2943225"/>
            <a:ext cx="10178322" cy="3593591"/>
          </a:xfrm>
        </p:spPr>
        <p:txBody>
          <a:bodyPr>
            <a:normAutofit fontScale="92500" lnSpcReduction="20000"/>
          </a:bodyPr>
          <a:lstStyle/>
          <a:p>
            <a:pPr lvl="0"/>
            <a:r>
              <a:rPr lang="ru-RU" dirty="0" err="1"/>
              <a:t>ілюзія</a:t>
            </a:r>
            <a:r>
              <a:rPr lang="ru-RU" dirty="0"/>
              <a:t> </a:t>
            </a:r>
            <a:r>
              <a:rPr lang="ru-RU" dirty="0" err="1"/>
              <a:t>невразливості</a:t>
            </a:r>
            <a:r>
              <a:rPr lang="ru-RU" dirty="0"/>
              <a:t>. </a:t>
            </a:r>
            <a:r>
              <a:rPr lang="ru-RU" dirty="0" err="1"/>
              <a:t>Зайвий</a:t>
            </a:r>
            <a:r>
              <a:rPr lang="ru-RU" dirty="0"/>
              <a:t> </a:t>
            </a:r>
            <a:r>
              <a:rPr lang="ru-RU" dirty="0" err="1"/>
              <a:t>оптимізм</a:t>
            </a:r>
            <a:r>
              <a:rPr lang="ru-RU" dirty="0"/>
              <a:t> і </a:t>
            </a:r>
            <a:r>
              <a:rPr lang="ru-RU" dirty="0" err="1"/>
              <a:t>готовність</a:t>
            </a:r>
            <a:r>
              <a:rPr lang="ru-RU" dirty="0"/>
              <a:t> до </a:t>
            </a:r>
            <a:r>
              <a:rPr lang="ru-RU" dirty="0" err="1"/>
              <a:t>ризику</a:t>
            </a:r>
            <a:r>
              <a:rPr lang="ru-RU" dirty="0"/>
              <a:t>.</a:t>
            </a:r>
          </a:p>
          <a:p>
            <a:pPr lvl="0"/>
            <a:r>
              <a:rPr lang="ru-RU" dirty="0"/>
              <a:t>члени </a:t>
            </a:r>
            <a:r>
              <a:rPr lang="ru-RU" dirty="0" err="1"/>
              <a:t>групи</a:t>
            </a:r>
            <a:r>
              <a:rPr lang="ru-RU" dirty="0"/>
              <a:t> </a:t>
            </a:r>
            <a:r>
              <a:rPr lang="ru-RU" dirty="0" err="1"/>
              <a:t>вдаються</a:t>
            </a:r>
            <a:r>
              <a:rPr lang="ru-RU" dirty="0"/>
              <a:t> до </a:t>
            </a:r>
            <a:r>
              <a:rPr lang="ru-RU" dirty="0" err="1"/>
              <a:t>раціоналізації</a:t>
            </a:r>
            <a:r>
              <a:rPr lang="ru-RU" dirty="0"/>
              <a:t>, </a:t>
            </a:r>
            <a:r>
              <a:rPr lang="ru-RU" dirty="0" err="1"/>
              <a:t>щоб</a:t>
            </a:r>
            <a:r>
              <a:rPr lang="ru-RU" dirty="0"/>
              <a:t> </a:t>
            </a:r>
            <a:r>
              <a:rPr lang="ru-RU" dirty="0" err="1"/>
              <a:t>знизити</a:t>
            </a:r>
            <a:r>
              <a:rPr lang="ru-RU" dirty="0"/>
              <a:t> </a:t>
            </a:r>
            <a:r>
              <a:rPr lang="ru-RU" dirty="0" err="1"/>
              <a:t>занепокоєння</a:t>
            </a:r>
            <a:r>
              <a:rPr lang="ru-RU" dirty="0"/>
              <a:t>.</a:t>
            </a:r>
          </a:p>
          <a:p>
            <a:pPr lvl="0"/>
            <a:r>
              <a:rPr lang="ru-RU" dirty="0" err="1"/>
              <a:t>безумовна</a:t>
            </a:r>
            <a:r>
              <a:rPr lang="ru-RU" dirty="0"/>
              <a:t> </a:t>
            </a:r>
            <a:r>
              <a:rPr lang="ru-RU" dirty="0" err="1"/>
              <a:t>віра</a:t>
            </a:r>
            <a:r>
              <a:rPr lang="ru-RU" dirty="0"/>
              <a:t> у </a:t>
            </a:r>
            <a:r>
              <a:rPr lang="ru-RU" dirty="0" err="1"/>
              <a:t>внутрішньо</a:t>
            </a:r>
            <a:r>
              <a:rPr lang="ru-RU" dirty="0"/>
              <a:t> </a:t>
            </a:r>
            <a:r>
              <a:rPr lang="ru-RU" dirty="0" err="1"/>
              <a:t>притаманну</a:t>
            </a:r>
            <a:r>
              <a:rPr lang="ru-RU" dirty="0"/>
              <a:t> </a:t>
            </a:r>
            <a:r>
              <a:rPr lang="ru-RU" dirty="0" err="1"/>
              <a:t>групі</a:t>
            </a:r>
            <a:r>
              <a:rPr lang="ru-RU" dirty="0"/>
              <a:t> мораль. </a:t>
            </a:r>
            <a:r>
              <a:rPr lang="ru-RU" dirty="0" err="1"/>
              <a:t>Група</a:t>
            </a:r>
            <a:r>
              <a:rPr lang="ru-RU" dirty="0"/>
              <a:t> </a:t>
            </a:r>
            <a:r>
              <a:rPr lang="ru-RU" dirty="0" err="1"/>
              <a:t>ігнорує</a:t>
            </a:r>
            <a:r>
              <a:rPr lang="ru-RU" dirty="0"/>
              <a:t> </a:t>
            </a:r>
            <a:r>
              <a:rPr lang="ru-RU" dirty="0" err="1"/>
              <a:t>сумнівні</a:t>
            </a:r>
            <a:r>
              <a:rPr lang="ru-RU" dirty="0"/>
              <a:t> </a:t>
            </a:r>
            <a:r>
              <a:rPr lang="ru-RU" dirty="0" err="1"/>
              <a:t>моральні</a:t>
            </a:r>
            <a:r>
              <a:rPr lang="ru-RU" dirty="0"/>
              <a:t> і </a:t>
            </a:r>
            <a:r>
              <a:rPr lang="ru-RU" dirty="0" err="1"/>
              <a:t>етичні</a:t>
            </a:r>
            <a:r>
              <a:rPr lang="ru-RU" dirty="0"/>
              <a:t> </a:t>
            </a:r>
            <a:r>
              <a:rPr lang="ru-RU" dirty="0" err="1"/>
              <a:t>питання</a:t>
            </a:r>
            <a:r>
              <a:rPr lang="ru-RU" dirty="0"/>
              <a:t>.</a:t>
            </a:r>
          </a:p>
          <a:p>
            <a:pPr lvl="0"/>
            <a:r>
              <a:rPr lang="ru-RU" dirty="0" err="1"/>
              <a:t>протистоять</a:t>
            </a:r>
            <a:r>
              <a:rPr lang="ru-RU" dirty="0"/>
              <a:t> </a:t>
            </a:r>
            <a:r>
              <a:rPr lang="ru-RU" dirty="0" err="1"/>
              <a:t>групі</a:t>
            </a:r>
            <a:r>
              <a:rPr lang="ru-RU" dirty="0"/>
              <a:t> стереотипно </a:t>
            </a:r>
            <a:r>
              <a:rPr lang="ru-RU" dirty="0" err="1"/>
              <a:t>розглядаються</a:t>
            </a:r>
            <a:r>
              <a:rPr lang="ru-RU" dirty="0"/>
              <a:t> як </a:t>
            </a:r>
            <a:r>
              <a:rPr lang="ru-RU" dirty="0" err="1"/>
              <a:t>породження</a:t>
            </a:r>
            <a:r>
              <a:rPr lang="ru-RU" dirty="0"/>
              <a:t> пекла, </a:t>
            </a:r>
            <a:r>
              <a:rPr lang="ru-RU" dirty="0" err="1"/>
              <a:t>слабкі</a:t>
            </a:r>
            <a:r>
              <a:rPr lang="ru-RU" dirty="0"/>
              <a:t> </a:t>
            </a:r>
            <a:r>
              <a:rPr lang="ru-RU" dirty="0" err="1"/>
              <a:t>або</a:t>
            </a:r>
            <a:r>
              <a:rPr lang="ru-RU" dirty="0"/>
              <a:t> </a:t>
            </a:r>
            <a:r>
              <a:rPr lang="ru-RU" dirty="0" err="1"/>
              <a:t>дурні</a:t>
            </a:r>
            <a:r>
              <a:rPr lang="ru-RU" dirty="0"/>
              <a:t>.</a:t>
            </a:r>
          </a:p>
          <a:p>
            <a:pPr lvl="0"/>
            <a:r>
              <a:rPr lang="ru-RU" dirty="0" err="1"/>
              <a:t>безпосередній</a:t>
            </a:r>
            <a:r>
              <a:rPr lang="ru-RU" dirty="0"/>
              <a:t> </a:t>
            </a:r>
            <a:r>
              <a:rPr lang="ru-RU" dirty="0" err="1"/>
              <a:t>тиск</a:t>
            </a:r>
            <a:r>
              <a:rPr lang="ru-RU" dirty="0"/>
              <a:t> на кожного члена, </a:t>
            </a:r>
            <a:r>
              <a:rPr lang="ru-RU" dirty="0" err="1"/>
              <a:t>що</a:t>
            </a:r>
            <a:r>
              <a:rPr lang="ru-RU" dirty="0"/>
              <a:t> </a:t>
            </a:r>
            <a:r>
              <a:rPr lang="ru-RU" dirty="0" err="1"/>
              <a:t>засумнівався</a:t>
            </a:r>
            <a:r>
              <a:rPr lang="ru-RU" dirty="0"/>
              <a:t> в </a:t>
            </a:r>
            <a:r>
              <a:rPr lang="ru-RU" dirty="0" err="1"/>
              <a:t>правильності</a:t>
            </a:r>
            <a:r>
              <a:rPr lang="ru-RU" dirty="0"/>
              <a:t> </a:t>
            </a:r>
            <a:r>
              <a:rPr lang="ru-RU" dirty="0" err="1"/>
              <a:t>стереотипів</a:t>
            </a:r>
            <a:r>
              <a:rPr lang="ru-RU" dirty="0"/>
              <a:t>. </a:t>
            </a:r>
            <a:r>
              <a:rPr lang="ru-RU" dirty="0" err="1"/>
              <a:t>Лояльні</a:t>
            </a:r>
            <a:r>
              <a:rPr lang="ru-RU" dirty="0"/>
              <a:t> члени не </a:t>
            </a:r>
            <a:r>
              <a:rPr lang="ru-RU" dirty="0" err="1"/>
              <a:t>ставлять</a:t>
            </a:r>
            <a:r>
              <a:rPr lang="ru-RU" dirty="0"/>
              <a:t> </a:t>
            </a:r>
            <a:r>
              <a:rPr lang="ru-RU" dirty="0" err="1"/>
              <a:t>під</a:t>
            </a:r>
            <a:r>
              <a:rPr lang="ru-RU" dirty="0"/>
              <a:t> </a:t>
            </a:r>
            <a:r>
              <a:rPr lang="ru-RU" dirty="0" err="1"/>
              <a:t>сумнів</a:t>
            </a:r>
            <a:r>
              <a:rPr lang="ru-RU" dirty="0"/>
              <a:t> </a:t>
            </a:r>
            <a:r>
              <a:rPr lang="ru-RU" dirty="0" err="1"/>
              <a:t>напрямок</a:t>
            </a:r>
            <a:r>
              <a:rPr lang="ru-RU" dirty="0"/>
              <a:t>, в </a:t>
            </a:r>
            <a:r>
              <a:rPr lang="ru-RU" dirty="0" err="1"/>
              <a:t>якому</a:t>
            </a:r>
            <a:r>
              <a:rPr lang="ru-RU" dirty="0"/>
              <a:t>, як </a:t>
            </a:r>
            <a:r>
              <a:rPr lang="ru-RU" dirty="0" err="1"/>
              <a:t>їм</a:t>
            </a:r>
            <a:r>
              <a:rPr lang="ru-RU" dirty="0"/>
              <a:t> </a:t>
            </a:r>
            <a:r>
              <a:rPr lang="ru-RU" dirty="0" err="1"/>
              <a:t>здається</a:t>
            </a:r>
            <a:r>
              <a:rPr lang="ru-RU" dirty="0"/>
              <a:t>, </a:t>
            </a:r>
            <a:r>
              <a:rPr lang="ru-RU" dirty="0" err="1"/>
              <a:t>рухається</a:t>
            </a:r>
            <a:r>
              <a:rPr lang="ru-RU" dirty="0"/>
              <a:t> </a:t>
            </a:r>
            <a:r>
              <a:rPr lang="ru-RU" dirty="0" err="1"/>
              <a:t>група</a:t>
            </a:r>
            <a:r>
              <a:rPr lang="ru-RU" dirty="0"/>
              <a:t>.</a:t>
            </a:r>
          </a:p>
          <a:p>
            <a:pPr lvl="0"/>
            <a:r>
              <a:rPr lang="ru-RU" dirty="0"/>
              <a:t>Контроль за </a:t>
            </a:r>
            <a:r>
              <a:rPr lang="ru-RU" dirty="0" err="1"/>
              <a:t>відхиленням</a:t>
            </a:r>
            <a:r>
              <a:rPr lang="ru-RU" dirty="0"/>
              <a:t> </a:t>
            </a:r>
            <a:r>
              <a:rPr lang="ru-RU" dirty="0" err="1"/>
              <a:t>від</a:t>
            </a:r>
            <a:r>
              <a:rPr lang="ru-RU" dirty="0"/>
              <a:t> явного консенсусу.</a:t>
            </a:r>
          </a:p>
          <a:p>
            <a:pPr lvl="0"/>
            <a:r>
              <a:rPr lang="ru-RU" dirty="0" err="1"/>
              <a:t>ілюзія</a:t>
            </a:r>
            <a:r>
              <a:rPr lang="ru-RU" dirty="0"/>
              <a:t> </a:t>
            </a:r>
            <a:r>
              <a:rPr lang="ru-RU" dirty="0" err="1"/>
              <a:t>одностайності</a:t>
            </a:r>
            <a:r>
              <a:rPr lang="ru-RU" dirty="0"/>
              <a:t>. </a:t>
            </a:r>
            <a:r>
              <a:rPr lang="ru-RU" dirty="0" err="1"/>
              <a:t>Мовчання</a:t>
            </a:r>
            <a:r>
              <a:rPr lang="ru-RU" dirty="0"/>
              <a:t> </a:t>
            </a:r>
            <a:r>
              <a:rPr lang="ru-RU" dirty="0" err="1"/>
              <a:t>сприймається</a:t>
            </a:r>
            <a:r>
              <a:rPr lang="ru-RU" dirty="0"/>
              <a:t> як </a:t>
            </a:r>
            <a:r>
              <a:rPr lang="ru-RU" dirty="0" err="1"/>
              <a:t>згоду</a:t>
            </a:r>
            <a:r>
              <a:rPr lang="ru-RU" dirty="0"/>
              <a:t>.</a:t>
            </a:r>
          </a:p>
          <a:p>
            <a:pPr lvl="0"/>
            <a:r>
              <a:rPr lang="ru-RU" dirty="0"/>
              <a:t>в </a:t>
            </a:r>
            <a:r>
              <a:rPr lang="ru-RU" dirty="0" err="1"/>
              <a:t>групі</a:t>
            </a:r>
            <a:r>
              <a:rPr lang="ru-RU" dirty="0"/>
              <a:t> </a:t>
            </a:r>
            <a:r>
              <a:rPr lang="ru-RU" dirty="0" err="1"/>
              <a:t>з'являються</a:t>
            </a:r>
            <a:r>
              <a:rPr lang="ru-RU" dirty="0"/>
              <a:t> </a:t>
            </a:r>
            <a:r>
              <a:rPr lang="ru-RU" dirty="0" err="1"/>
              <a:t>саме</a:t>
            </a:r>
            <a:r>
              <a:rPr lang="ru-RU" dirty="0"/>
              <a:t> </a:t>
            </a:r>
            <a:r>
              <a:rPr lang="ru-RU" dirty="0" err="1"/>
              <a:t>призначені</a:t>
            </a:r>
            <a:r>
              <a:rPr lang="ru-RU" dirty="0"/>
              <a:t> </a:t>
            </a:r>
            <a:r>
              <a:rPr lang="ru-RU" dirty="0" err="1"/>
              <a:t>охоронці</a:t>
            </a:r>
            <a:r>
              <a:rPr lang="ru-RU" dirty="0"/>
              <a:t> </a:t>
            </a:r>
            <a:r>
              <a:rPr lang="ru-RU" dirty="0" err="1"/>
              <a:t>однодумності</a:t>
            </a:r>
            <a:r>
              <a:rPr lang="ru-RU" dirty="0"/>
              <a:t>, </a:t>
            </a:r>
            <a:r>
              <a:rPr lang="ru-RU" dirty="0" err="1"/>
              <a:t>що</a:t>
            </a:r>
            <a:r>
              <a:rPr lang="ru-RU" dirty="0"/>
              <a:t> </a:t>
            </a:r>
            <a:r>
              <a:rPr lang="ru-RU" dirty="0" err="1"/>
              <a:t>захищають</a:t>
            </a:r>
            <a:r>
              <a:rPr lang="ru-RU" dirty="0"/>
              <a:t> </a:t>
            </a:r>
            <a:r>
              <a:rPr lang="ru-RU" dirty="0" err="1"/>
              <a:t>групу</a:t>
            </a:r>
            <a:r>
              <a:rPr lang="ru-RU" dirty="0"/>
              <a:t> </a:t>
            </a:r>
            <a:r>
              <a:rPr lang="ru-RU" dirty="0" err="1"/>
              <a:t>від</a:t>
            </a:r>
            <a:r>
              <a:rPr lang="ru-RU" dirty="0"/>
              <a:t> </a:t>
            </a:r>
            <a:r>
              <a:rPr lang="ru-RU" dirty="0" err="1"/>
              <a:t>несприятливої</a:t>
            </a:r>
            <a:r>
              <a:rPr lang="ru-RU" dirty="0"/>
              <a:t> ​​</a:t>
            </a:r>
            <a:r>
              <a:rPr lang="ru-RU" dirty="0" err="1"/>
              <a:t>інформації</a:t>
            </a:r>
            <a:endParaRPr lang="ru-RU" dirty="0"/>
          </a:p>
          <a:p>
            <a:endParaRPr lang="ru-RU" dirty="0"/>
          </a:p>
        </p:txBody>
      </p:sp>
      <p:pic>
        <p:nvPicPr>
          <p:cNvPr id="5" name="Рисунок 4" descr="https://thedifference.ru/wp-content/uploads/2013/11/chem-otlichaetsya-komanda-ot-gruppy.jpg"/>
          <p:cNvPicPr/>
          <p:nvPr/>
        </p:nvPicPr>
        <p:blipFill rotWithShape="1">
          <a:blip r:embed="rId2">
            <a:extLst>
              <a:ext uri="{28A0092B-C50C-407E-A947-70E740481C1C}">
                <a14:useLocalDpi xmlns:a14="http://schemas.microsoft.com/office/drawing/2010/main" val="0"/>
              </a:ext>
            </a:extLst>
          </a:blip>
          <a:srcRect b="8309"/>
          <a:stretch/>
        </p:blipFill>
        <p:spPr bwMode="auto">
          <a:xfrm>
            <a:off x="7610475" y="0"/>
            <a:ext cx="4286250" cy="294322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398821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815350"/>
          </a:xfrm>
        </p:spPr>
        <p:txBody>
          <a:bodyPr>
            <a:normAutofit/>
          </a:bodyPr>
          <a:lstStyle/>
          <a:p>
            <a:r>
              <a:rPr lang="ru-RU" b="1" dirty="0" err="1" smtClean="0"/>
              <a:t>робоча</a:t>
            </a:r>
            <a:r>
              <a:rPr lang="ru-RU" b="1" dirty="0" smtClean="0"/>
              <a:t> </a:t>
            </a:r>
            <a:r>
              <a:rPr lang="ru-RU" b="1" dirty="0" err="1" smtClean="0"/>
              <a:t>група</a:t>
            </a:r>
            <a:r>
              <a:rPr lang="ru-RU" b="1" dirty="0" smtClean="0"/>
              <a:t> </a:t>
            </a:r>
            <a:r>
              <a:rPr lang="en-US" b="1" dirty="0" smtClean="0"/>
              <a:t>vs</a:t>
            </a:r>
            <a:r>
              <a:rPr lang="ru-RU" b="1" dirty="0" smtClean="0"/>
              <a:t> команда</a:t>
            </a:r>
            <a:endParaRPr lang="ru-RU" dirty="0"/>
          </a:p>
        </p:txBody>
      </p:sp>
      <p:sp>
        <p:nvSpPr>
          <p:cNvPr id="3" name="Объект 2"/>
          <p:cNvSpPr>
            <a:spLocks noGrp="1"/>
          </p:cNvSpPr>
          <p:nvPr>
            <p:ph idx="1"/>
          </p:nvPr>
        </p:nvSpPr>
        <p:spPr>
          <a:xfrm>
            <a:off x="1251677" y="1384480"/>
            <a:ext cx="10468097" cy="5299655"/>
          </a:xfrm>
        </p:spPr>
        <p:txBody>
          <a:bodyPr>
            <a:normAutofit fontScale="92500" lnSpcReduction="10000"/>
          </a:bodyPr>
          <a:lstStyle/>
          <a:p>
            <a:pPr marL="0" indent="0">
              <a:buNone/>
            </a:pPr>
            <a:r>
              <a:rPr lang="ru-RU" dirty="0">
                <a:solidFill>
                  <a:schemeClr val="tx1"/>
                </a:solidFill>
              </a:rPr>
              <a:t>1. </a:t>
            </a:r>
            <a:r>
              <a:rPr lang="ru-RU" dirty="0" err="1">
                <a:solidFill>
                  <a:schemeClr val="tx1"/>
                </a:solidFill>
              </a:rPr>
              <a:t>Робоча</a:t>
            </a:r>
            <a:r>
              <a:rPr lang="ru-RU" dirty="0">
                <a:solidFill>
                  <a:schemeClr val="tx1"/>
                </a:solidFill>
              </a:rPr>
              <a:t> </a:t>
            </a:r>
            <a:r>
              <a:rPr lang="ru-RU" dirty="0" err="1">
                <a:solidFill>
                  <a:schemeClr val="tx1"/>
                </a:solidFill>
              </a:rPr>
              <a:t>група</a:t>
            </a:r>
            <a:r>
              <a:rPr lang="ru-RU" dirty="0">
                <a:solidFill>
                  <a:schemeClr val="tx1"/>
                </a:solidFill>
              </a:rPr>
              <a:t> </a:t>
            </a:r>
            <a:r>
              <a:rPr lang="ru-RU" dirty="0" err="1">
                <a:solidFill>
                  <a:schemeClr val="tx1"/>
                </a:solidFill>
              </a:rPr>
              <a:t>має</a:t>
            </a:r>
            <a:r>
              <a:rPr lang="ru-RU" dirty="0">
                <a:solidFill>
                  <a:schemeClr val="tx1"/>
                </a:solidFill>
              </a:rPr>
              <a:t> сильного, </a:t>
            </a:r>
            <a:r>
              <a:rPr lang="ru-RU" dirty="0" err="1">
                <a:solidFill>
                  <a:schemeClr val="tx1"/>
                </a:solidFill>
              </a:rPr>
              <a:t>яскраво</a:t>
            </a:r>
            <a:r>
              <a:rPr lang="ru-RU" dirty="0">
                <a:solidFill>
                  <a:schemeClr val="tx1"/>
                </a:solidFill>
              </a:rPr>
              <a:t> </a:t>
            </a:r>
            <a:r>
              <a:rPr lang="ru-RU" dirty="0" err="1">
                <a:solidFill>
                  <a:schemeClr val="tx1"/>
                </a:solidFill>
              </a:rPr>
              <a:t>вираженого</a:t>
            </a:r>
            <a:r>
              <a:rPr lang="ru-RU" dirty="0">
                <a:solidFill>
                  <a:schemeClr val="tx1"/>
                </a:solidFill>
              </a:rPr>
              <a:t> </a:t>
            </a:r>
            <a:r>
              <a:rPr lang="ru-RU" dirty="0" err="1">
                <a:solidFill>
                  <a:schemeClr val="tx1"/>
                </a:solidFill>
              </a:rPr>
              <a:t>лідера</a:t>
            </a:r>
            <a:r>
              <a:rPr lang="ru-RU" dirty="0">
                <a:solidFill>
                  <a:schemeClr val="tx1"/>
                </a:solidFill>
              </a:rPr>
              <a:t>; в </a:t>
            </a:r>
            <a:r>
              <a:rPr lang="ru-RU" dirty="0" err="1">
                <a:solidFill>
                  <a:schemeClr val="tx1"/>
                </a:solidFill>
              </a:rPr>
              <a:t>команді</a:t>
            </a:r>
            <a:r>
              <a:rPr lang="ru-RU" dirty="0">
                <a:solidFill>
                  <a:schemeClr val="tx1"/>
                </a:solidFill>
              </a:rPr>
              <a:t> </a:t>
            </a:r>
            <a:r>
              <a:rPr lang="ru-RU" dirty="0" err="1">
                <a:solidFill>
                  <a:schemeClr val="tx1"/>
                </a:solidFill>
              </a:rPr>
              <a:t>лідерство</a:t>
            </a:r>
            <a:r>
              <a:rPr lang="ru-RU" dirty="0">
                <a:solidFill>
                  <a:schemeClr val="tx1"/>
                </a:solidFill>
              </a:rPr>
              <a:t> </a:t>
            </a:r>
            <a:r>
              <a:rPr lang="ru-RU" dirty="0" err="1">
                <a:solidFill>
                  <a:schemeClr val="tx1"/>
                </a:solidFill>
              </a:rPr>
              <a:t>розділене</a:t>
            </a:r>
            <a:r>
              <a:rPr lang="ru-RU" dirty="0">
                <a:solidFill>
                  <a:schemeClr val="tx1"/>
                </a:solidFill>
              </a:rPr>
              <a:t> </a:t>
            </a:r>
            <a:r>
              <a:rPr lang="ru-RU" dirty="0" err="1">
                <a:solidFill>
                  <a:schemeClr val="tx1"/>
                </a:solidFill>
              </a:rPr>
              <a:t>між</a:t>
            </a:r>
            <a:r>
              <a:rPr lang="ru-RU" dirty="0">
                <a:solidFill>
                  <a:schemeClr val="tx1"/>
                </a:solidFill>
              </a:rPr>
              <a:t> </a:t>
            </a:r>
            <a:r>
              <a:rPr lang="ru-RU" dirty="0" err="1">
                <a:solidFill>
                  <a:schemeClr val="tx1"/>
                </a:solidFill>
              </a:rPr>
              <a:t>її</a:t>
            </a:r>
            <a:r>
              <a:rPr lang="ru-RU" dirty="0">
                <a:solidFill>
                  <a:schemeClr val="tx1"/>
                </a:solidFill>
              </a:rPr>
              <a:t> членами.</a:t>
            </a:r>
          </a:p>
          <a:p>
            <a:pPr marL="0" indent="0">
              <a:buNone/>
            </a:pPr>
            <a:r>
              <a:rPr lang="ru-RU" dirty="0">
                <a:solidFill>
                  <a:schemeClr val="tx1"/>
                </a:solidFill>
              </a:rPr>
              <a:t>2. У </a:t>
            </a:r>
            <a:r>
              <a:rPr lang="ru-RU" dirty="0" err="1">
                <a:solidFill>
                  <a:schemeClr val="tx1"/>
                </a:solidFill>
              </a:rPr>
              <a:t>робочій</a:t>
            </a:r>
            <a:r>
              <a:rPr lang="ru-RU" dirty="0">
                <a:solidFill>
                  <a:schemeClr val="tx1"/>
                </a:solidFill>
              </a:rPr>
              <a:t> </a:t>
            </a:r>
            <a:r>
              <a:rPr lang="ru-RU" dirty="0" err="1">
                <a:solidFill>
                  <a:schemeClr val="tx1"/>
                </a:solidFill>
              </a:rPr>
              <a:t>групі</a:t>
            </a:r>
            <a:r>
              <a:rPr lang="ru-RU" dirty="0">
                <a:solidFill>
                  <a:schemeClr val="tx1"/>
                </a:solidFill>
              </a:rPr>
              <a:t> </a:t>
            </a:r>
            <a:r>
              <a:rPr lang="ru-RU" dirty="0" err="1">
                <a:solidFill>
                  <a:schemeClr val="tx1"/>
                </a:solidFill>
              </a:rPr>
              <a:t>існує</a:t>
            </a:r>
            <a:r>
              <a:rPr lang="ru-RU" dirty="0">
                <a:solidFill>
                  <a:schemeClr val="tx1"/>
                </a:solidFill>
              </a:rPr>
              <a:t> </a:t>
            </a:r>
            <a:r>
              <a:rPr lang="ru-RU" dirty="0" err="1">
                <a:solidFill>
                  <a:schemeClr val="tx1"/>
                </a:solidFill>
              </a:rPr>
              <a:t>тільки</a:t>
            </a:r>
            <a:r>
              <a:rPr lang="ru-RU" dirty="0">
                <a:solidFill>
                  <a:schemeClr val="tx1"/>
                </a:solidFill>
              </a:rPr>
              <a:t> </a:t>
            </a:r>
            <a:r>
              <a:rPr lang="ru-RU" dirty="0" err="1">
                <a:solidFill>
                  <a:schemeClr val="tx1"/>
                </a:solidFill>
              </a:rPr>
              <a:t>особиста</a:t>
            </a:r>
            <a:r>
              <a:rPr lang="ru-RU" dirty="0">
                <a:solidFill>
                  <a:schemeClr val="tx1"/>
                </a:solidFill>
              </a:rPr>
              <a:t> </a:t>
            </a:r>
            <a:r>
              <a:rPr lang="ru-RU" dirty="0" err="1">
                <a:solidFill>
                  <a:schemeClr val="tx1"/>
                </a:solidFill>
              </a:rPr>
              <a:t>відповідальність</a:t>
            </a:r>
            <a:r>
              <a:rPr lang="ru-RU" dirty="0">
                <a:solidFill>
                  <a:schemeClr val="tx1"/>
                </a:solidFill>
              </a:rPr>
              <a:t>; в </a:t>
            </a:r>
            <a:r>
              <a:rPr lang="ru-RU" dirty="0" err="1">
                <a:solidFill>
                  <a:schemeClr val="tx1"/>
                </a:solidFill>
              </a:rPr>
              <a:t>команді</a:t>
            </a:r>
            <a:r>
              <a:rPr lang="ru-RU" dirty="0">
                <a:solidFill>
                  <a:schemeClr val="tx1"/>
                </a:solidFill>
              </a:rPr>
              <a:t> є як </a:t>
            </a:r>
            <a:r>
              <a:rPr lang="ru-RU" dirty="0" err="1">
                <a:solidFill>
                  <a:schemeClr val="tx1"/>
                </a:solidFill>
              </a:rPr>
              <a:t>особиста</a:t>
            </a:r>
            <a:r>
              <a:rPr lang="ru-RU" dirty="0">
                <a:solidFill>
                  <a:schemeClr val="tx1"/>
                </a:solidFill>
              </a:rPr>
              <a:t>, так і </a:t>
            </a:r>
            <a:r>
              <a:rPr lang="ru-RU" dirty="0" err="1">
                <a:solidFill>
                  <a:schemeClr val="tx1"/>
                </a:solidFill>
              </a:rPr>
              <a:t>взаємна</a:t>
            </a:r>
            <a:r>
              <a:rPr lang="ru-RU" dirty="0">
                <a:solidFill>
                  <a:schemeClr val="tx1"/>
                </a:solidFill>
              </a:rPr>
              <a:t> </a:t>
            </a:r>
            <a:r>
              <a:rPr lang="ru-RU" dirty="0" err="1">
                <a:solidFill>
                  <a:schemeClr val="tx1"/>
                </a:solidFill>
              </a:rPr>
              <a:t>відповідальність</a:t>
            </a:r>
            <a:r>
              <a:rPr lang="ru-RU" dirty="0">
                <a:solidFill>
                  <a:schemeClr val="tx1"/>
                </a:solidFill>
              </a:rPr>
              <a:t>.</a:t>
            </a:r>
          </a:p>
          <a:p>
            <a:pPr marL="0" indent="0">
              <a:buNone/>
            </a:pPr>
            <a:r>
              <a:rPr lang="ru-RU" dirty="0">
                <a:solidFill>
                  <a:schemeClr val="tx1"/>
                </a:solidFill>
              </a:rPr>
              <a:t>3. </a:t>
            </a:r>
            <a:r>
              <a:rPr lang="ru-RU" dirty="0" err="1">
                <a:solidFill>
                  <a:schemeClr val="tx1"/>
                </a:solidFill>
              </a:rPr>
              <a:t>Призначення</a:t>
            </a:r>
            <a:r>
              <a:rPr lang="ru-RU" dirty="0">
                <a:solidFill>
                  <a:schemeClr val="tx1"/>
                </a:solidFill>
              </a:rPr>
              <a:t> </a:t>
            </a:r>
            <a:r>
              <a:rPr lang="ru-RU" dirty="0" err="1">
                <a:solidFill>
                  <a:schemeClr val="tx1"/>
                </a:solidFill>
              </a:rPr>
              <a:t>робочої</a:t>
            </a:r>
            <a:r>
              <a:rPr lang="ru-RU" dirty="0">
                <a:solidFill>
                  <a:schemeClr val="tx1"/>
                </a:solidFill>
              </a:rPr>
              <a:t> </a:t>
            </a:r>
            <a:r>
              <a:rPr lang="ru-RU" dirty="0" err="1">
                <a:solidFill>
                  <a:schemeClr val="tx1"/>
                </a:solidFill>
              </a:rPr>
              <a:t>групи</a:t>
            </a:r>
            <a:r>
              <a:rPr lang="ru-RU" dirty="0">
                <a:solidFill>
                  <a:schemeClr val="tx1"/>
                </a:solidFill>
              </a:rPr>
              <a:t> </a:t>
            </a:r>
            <a:r>
              <a:rPr lang="ru-RU" dirty="0" err="1">
                <a:solidFill>
                  <a:schemeClr val="tx1"/>
                </a:solidFill>
              </a:rPr>
              <a:t>збігається</a:t>
            </a:r>
            <a:r>
              <a:rPr lang="ru-RU" dirty="0">
                <a:solidFill>
                  <a:schemeClr val="tx1"/>
                </a:solidFill>
              </a:rPr>
              <a:t> з </a:t>
            </a:r>
            <a:r>
              <a:rPr lang="ru-RU" dirty="0" err="1">
                <a:solidFill>
                  <a:schemeClr val="tx1"/>
                </a:solidFill>
              </a:rPr>
              <a:t>призначенням</a:t>
            </a:r>
            <a:r>
              <a:rPr lang="ru-RU" dirty="0">
                <a:solidFill>
                  <a:schemeClr val="tx1"/>
                </a:solidFill>
              </a:rPr>
              <a:t> </a:t>
            </a:r>
            <a:r>
              <a:rPr lang="ru-RU" dirty="0" err="1">
                <a:solidFill>
                  <a:schemeClr val="tx1"/>
                </a:solidFill>
              </a:rPr>
              <a:t>організації</a:t>
            </a:r>
            <a:r>
              <a:rPr lang="ru-RU" dirty="0">
                <a:solidFill>
                  <a:schemeClr val="tx1"/>
                </a:solidFill>
              </a:rPr>
              <a:t>; команда </a:t>
            </a:r>
            <a:r>
              <a:rPr lang="ru-RU" dirty="0" err="1">
                <a:solidFill>
                  <a:schemeClr val="tx1"/>
                </a:solidFill>
              </a:rPr>
              <a:t>має</a:t>
            </a:r>
            <a:r>
              <a:rPr lang="ru-RU" dirty="0">
                <a:solidFill>
                  <a:schemeClr val="tx1"/>
                </a:solidFill>
              </a:rPr>
              <a:t> </a:t>
            </a:r>
            <a:r>
              <a:rPr lang="ru-RU" dirty="0" err="1">
                <a:solidFill>
                  <a:schemeClr val="tx1"/>
                </a:solidFill>
              </a:rPr>
              <a:t>своє</a:t>
            </a:r>
            <a:r>
              <a:rPr lang="ru-RU" dirty="0">
                <a:solidFill>
                  <a:schemeClr val="tx1"/>
                </a:solidFill>
              </a:rPr>
              <a:t> </a:t>
            </a:r>
            <a:r>
              <a:rPr lang="ru-RU" dirty="0" err="1">
                <a:solidFill>
                  <a:schemeClr val="tx1"/>
                </a:solidFill>
              </a:rPr>
              <a:t>власне</a:t>
            </a:r>
            <a:r>
              <a:rPr lang="ru-RU" dirty="0">
                <a:solidFill>
                  <a:schemeClr val="tx1"/>
                </a:solidFill>
              </a:rPr>
              <a:t> </a:t>
            </a:r>
            <a:r>
              <a:rPr lang="ru-RU" dirty="0" err="1">
                <a:solidFill>
                  <a:schemeClr val="tx1"/>
                </a:solidFill>
              </a:rPr>
              <a:t>призначення</a:t>
            </a:r>
            <a:r>
              <a:rPr lang="ru-RU" dirty="0">
                <a:solidFill>
                  <a:schemeClr val="tx1"/>
                </a:solidFill>
              </a:rPr>
              <a:t>.</a:t>
            </a:r>
          </a:p>
          <a:p>
            <a:pPr marL="0" indent="0">
              <a:buNone/>
            </a:pPr>
            <a:r>
              <a:rPr lang="ru-RU" dirty="0">
                <a:solidFill>
                  <a:schemeClr val="tx1"/>
                </a:solidFill>
              </a:rPr>
              <a:t>4. У </a:t>
            </a:r>
            <a:r>
              <a:rPr lang="ru-RU" dirty="0" err="1">
                <a:solidFill>
                  <a:schemeClr val="tx1"/>
                </a:solidFill>
              </a:rPr>
              <a:t>робочій</a:t>
            </a:r>
            <a:r>
              <a:rPr lang="ru-RU" dirty="0">
                <a:solidFill>
                  <a:schemeClr val="tx1"/>
                </a:solidFill>
              </a:rPr>
              <a:t> </a:t>
            </a:r>
            <a:r>
              <a:rPr lang="ru-RU" dirty="0" err="1">
                <a:solidFill>
                  <a:schemeClr val="tx1"/>
                </a:solidFill>
              </a:rPr>
              <a:t>групі</a:t>
            </a:r>
            <a:r>
              <a:rPr lang="ru-RU" dirty="0">
                <a:solidFill>
                  <a:schemeClr val="tx1"/>
                </a:solidFill>
              </a:rPr>
              <a:t> </a:t>
            </a:r>
            <a:r>
              <a:rPr lang="ru-RU" dirty="0" err="1">
                <a:solidFill>
                  <a:schemeClr val="tx1"/>
                </a:solidFill>
              </a:rPr>
              <a:t>виробляються</a:t>
            </a:r>
            <a:r>
              <a:rPr lang="ru-RU" dirty="0">
                <a:solidFill>
                  <a:schemeClr val="tx1"/>
                </a:solidFill>
              </a:rPr>
              <a:t> </a:t>
            </a:r>
            <a:r>
              <a:rPr lang="ru-RU" dirty="0" err="1">
                <a:solidFill>
                  <a:schemeClr val="tx1"/>
                </a:solidFill>
              </a:rPr>
              <a:t>продукти</a:t>
            </a:r>
            <a:r>
              <a:rPr lang="ru-RU" dirty="0">
                <a:solidFill>
                  <a:schemeClr val="tx1"/>
                </a:solidFill>
              </a:rPr>
              <a:t> </a:t>
            </a:r>
            <a:r>
              <a:rPr lang="ru-RU" dirty="0" err="1">
                <a:solidFill>
                  <a:schemeClr val="tx1"/>
                </a:solidFill>
              </a:rPr>
              <a:t>індивідуальної</a:t>
            </a:r>
            <a:r>
              <a:rPr lang="ru-RU" dirty="0">
                <a:solidFill>
                  <a:schemeClr val="tx1"/>
                </a:solidFill>
              </a:rPr>
              <a:t> </a:t>
            </a:r>
            <a:r>
              <a:rPr lang="ru-RU" dirty="0" err="1">
                <a:solidFill>
                  <a:schemeClr val="tx1"/>
                </a:solidFill>
              </a:rPr>
              <a:t>діяльності</a:t>
            </a:r>
            <a:r>
              <a:rPr lang="ru-RU" dirty="0">
                <a:solidFill>
                  <a:schemeClr val="tx1"/>
                </a:solidFill>
              </a:rPr>
              <a:t>; в </a:t>
            </a:r>
            <a:r>
              <a:rPr lang="ru-RU" dirty="0" err="1">
                <a:solidFill>
                  <a:schemeClr val="tx1"/>
                </a:solidFill>
              </a:rPr>
              <a:t>команді</a:t>
            </a:r>
            <a:r>
              <a:rPr lang="ru-RU" dirty="0">
                <a:solidFill>
                  <a:schemeClr val="tx1"/>
                </a:solidFill>
              </a:rPr>
              <a:t> - </a:t>
            </a:r>
            <a:r>
              <a:rPr lang="ru-RU" dirty="0" err="1">
                <a:solidFill>
                  <a:schemeClr val="tx1"/>
                </a:solidFill>
              </a:rPr>
              <a:t>продукти</a:t>
            </a:r>
            <a:r>
              <a:rPr lang="ru-RU" dirty="0">
                <a:solidFill>
                  <a:schemeClr val="tx1"/>
                </a:solidFill>
              </a:rPr>
              <a:t> </a:t>
            </a:r>
            <a:r>
              <a:rPr lang="ru-RU" dirty="0" err="1">
                <a:solidFill>
                  <a:schemeClr val="tx1"/>
                </a:solidFill>
              </a:rPr>
              <a:t>колективної</a:t>
            </a:r>
            <a:r>
              <a:rPr lang="ru-RU" dirty="0">
                <a:solidFill>
                  <a:schemeClr val="tx1"/>
                </a:solidFill>
              </a:rPr>
              <a:t> </a:t>
            </a:r>
            <a:r>
              <a:rPr lang="ru-RU" dirty="0" err="1">
                <a:solidFill>
                  <a:schemeClr val="tx1"/>
                </a:solidFill>
              </a:rPr>
              <a:t>діяльності</a:t>
            </a:r>
            <a:r>
              <a:rPr lang="ru-RU" dirty="0">
                <a:solidFill>
                  <a:schemeClr val="tx1"/>
                </a:solidFill>
              </a:rPr>
              <a:t>.</a:t>
            </a:r>
          </a:p>
          <a:p>
            <a:pPr marL="0" indent="0">
              <a:buNone/>
            </a:pPr>
            <a:r>
              <a:rPr lang="ru-RU" dirty="0">
                <a:solidFill>
                  <a:schemeClr val="tx1"/>
                </a:solidFill>
              </a:rPr>
              <a:t>5. </a:t>
            </a:r>
            <a:r>
              <a:rPr lang="ru-RU" dirty="0" err="1">
                <a:solidFill>
                  <a:schemeClr val="tx1"/>
                </a:solidFill>
              </a:rPr>
              <a:t>Робоча</a:t>
            </a:r>
            <a:r>
              <a:rPr lang="ru-RU" dirty="0">
                <a:solidFill>
                  <a:schemeClr val="tx1"/>
                </a:solidFill>
              </a:rPr>
              <a:t> </a:t>
            </a:r>
            <a:r>
              <a:rPr lang="ru-RU" dirty="0" err="1">
                <a:solidFill>
                  <a:schemeClr val="tx1"/>
                </a:solidFill>
              </a:rPr>
              <a:t>група</a:t>
            </a:r>
            <a:r>
              <a:rPr lang="ru-RU" dirty="0">
                <a:solidFill>
                  <a:schemeClr val="tx1"/>
                </a:solidFill>
              </a:rPr>
              <a:t> проводить </a:t>
            </a:r>
            <a:r>
              <a:rPr lang="ru-RU" dirty="0" err="1">
                <a:solidFill>
                  <a:schemeClr val="tx1"/>
                </a:solidFill>
              </a:rPr>
              <a:t>ефективні</a:t>
            </a:r>
            <a:r>
              <a:rPr lang="ru-RU" dirty="0">
                <a:solidFill>
                  <a:schemeClr val="tx1"/>
                </a:solidFill>
              </a:rPr>
              <a:t> </a:t>
            </a:r>
            <a:r>
              <a:rPr lang="ru-RU" dirty="0" err="1">
                <a:solidFill>
                  <a:schemeClr val="tx1"/>
                </a:solidFill>
              </a:rPr>
              <a:t>зборів</a:t>
            </a:r>
            <a:r>
              <a:rPr lang="ru-RU" dirty="0">
                <a:solidFill>
                  <a:schemeClr val="tx1"/>
                </a:solidFill>
              </a:rPr>
              <a:t>; при </a:t>
            </a:r>
            <a:r>
              <a:rPr lang="ru-RU" dirty="0" err="1">
                <a:solidFill>
                  <a:schemeClr val="tx1"/>
                </a:solidFill>
              </a:rPr>
              <a:t>роботі</a:t>
            </a:r>
            <a:r>
              <a:rPr lang="ru-RU" dirty="0">
                <a:solidFill>
                  <a:schemeClr val="tx1"/>
                </a:solidFill>
              </a:rPr>
              <a:t> в </a:t>
            </a:r>
            <a:r>
              <a:rPr lang="ru-RU" dirty="0" err="1">
                <a:solidFill>
                  <a:schemeClr val="tx1"/>
                </a:solidFill>
              </a:rPr>
              <a:t>команді</a:t>
            </a:r>
            <a:r>
              <a:rPr lang="ru-RU" dirty="0">
                <a:solidFill>
                  <a:schemeClr val="tx1"/>
                </a:solidFill>
              </a:rPr>
              <a:t> </a:t>
            </a:r>
            <a:r>
              <a:rPr lang="ru-RU" dirty="0" err="1">
                <a:solidFill>
                  <a:schemeClr val="tx1"/>
                </a:solidFill>
              </a:rPr>
              <a:t>заохочуються</a:t>
            </a:r>
            <a:r>
              <a:rPr lang="ru-RU" dirty="0">
                <a:solidFill>
                  <a:schemeClr val="tx1"/>
                </a:solidFill>
              </a:rPr>
              <a:t> </a:t>
            </a:r>
            <a:r>
              <a:rPr lang="ru-RU" dirty="0" err="1">
                <a:solidFill>
                  <a:schemeClr val="tx1"/>
                </a:solidFill>
              </a:rPr>
              <a:t>вільні</a:t>
            </a:r>
            <a:r>
              <a:rPr lang="ru-RU" dirty="0">
                <a:solidFill>
                  <a:schemeClr val="tx1"/>
                </a:solidFill>
              </a:rPr>
              <a:t> </a:t>
            </a:r>
            <a:r>
              <a:rPr lang="ru-RU" dirty="0" err="1">
                <a:solidFill>
                  <a:schemeClr val="tx1"/>
                </a:solidFill>
              </a:rPr>
              <a:t>зустрічі</a:t>
            </a:r>
            <a:r>
              <a:rPr lang="ru-RU" dirty="0">
                <a:solidFill>
                  <a:schemeClr val="tx1"/>
                </a:solidFill>
              </a:rPr>
              <a:t> для активного </a:t>
            </a:r>
            <a:r>
              <a:rPr lang="ru-RU" dirty="0" err="1">
                <a:solidFill>
                  <a:schemeClr val="tx1"/>
                </a:solidFill>
              </a:rPr>
              <a:t>вирішення</a:t>
            </a:r>
            <a:r>
              <a:rPr lang="ru-RU" dirty="0">
                <a:solidFill>
                  <a:schemeClr val="tx1"/>
                </a:solidFill>
              </a:rPr>
              <a:t> проблем.</a:t>
            </a:r>
          </a:p>
          <a:p>
            <a:pPr marL="0" indent="0">
              <a:buNone/>
            </a:pPr>
            <a:r>
              <a:rPr lang="ru-RU" dirty="0">
                <a:solidFill>
                  <a:schemeClr val="tx1"/>
                </a:solidFill>
              </a:rPr>
              <a:t>6. </a:t>
            </a:r>
            <a:r>
              <a:rPr lang="ru-RU" dirty="0" err="1">
                <a:solidFill>
                  <a:schemeClr val="tx1"/>
                </a:solidFill>
              </a:rPr>
              <a:t>Продуктивність</a:t>
            </a:r>
            <a:r>
              <a:rPr lang="ru-RU" dirty="0">
                <a:solidFill>
                  <a:schemeClr val="tx1"/>
                </a:solidFill>
              </a:rPr>
              <a:t> </a:t>
            </a:r>
            <a:r>
              <a:rPr lang="ru-RU" dirty="0" err="1">
                <a:solidFill>
                  <a:schemeClr val="tx1"/>
                </a:solidFill>
              </a:rPr>
              <a:t>робочої</a:t>
            </a:r>
            <a:r>
              <a:rPr lang="ru-RU" dirty="0">
                <a:solidFill>
                  <a:schemeClr val="tx1"/>
                </a:solidFill>
              </a:rPr>
              <a:t> </a:t>
            </a:r>
            <a:r>
              <a:rPr lang="ru-RU" dirty="0" err="1">
                <a:solidFill>
                  <a:schemeClr val="tx1"/>
                </a:solidFill>
              </a:rPr>
              <a:t>групи</a:t>
            </a:r>
            <a:r>
              <a:rPr lang="ru-RU" dirty="0">
                <a:solidFill>
                  <a:schemeClr val="tx1"/>
                </a:solidFill>
              </a:rPr>
              <a:t> </a:t>
            </a:r>
            <a:r>
              <a:rPr lang="ru-RU" dirty="0" err="1">
                <a:solidFill>
                  <a:schemeClr val="tx1"/>
                </a:solidFill>
              </a:rPr>
              <a:t>можна</a:t>
            </a:r>
            <a:r>
              <a:rPr lang="ru-RU" dirty="0">
                <a:solidFill>
                  <a:schemeClr val="tx1"/>
                </a:solidFill>
              </a:rPr>
              <a:t> </a:t>
            </a:r>
            <a:r>
              <a:rPr lang="ru-RU" dirty="0" err="1">
                <a:solidFill>
                  <a:schemeClr val="tx1"/>
                </a:solidFill>
              </a:rPr>
              <a:t>оцінити</a:t>
            </a:r>
            <a:r>
              <a:rPr lang="ru-RU" dirty="0">
                <a:solidFill>
                  <a:schemeClr val="tx1"/>
                </a:solidFill>
              </a:rPr>
              <a:t> </a:t>
            </a:r>
            <a:r>
              <a:rPr lang="ru-RU" dirty="0" err="1">
                <a:solidFill>
                  <a:schemeClr val="tx1"/>
                </a:solidFill>
              </a:rPr>
              <a:t>лише</a:t>
            </a:r>
            <a:r>
              <a:rPr lang="ru-RU" dirty="0">
                <a:solidFill>
                  <a:schemeClr val="tx1"/>
                </a:solidFill>
              </a:rPr>
              <a:t> </a:t>
            </a:r>
            <a:r>
              <a:rPr lang="ru-RU" dirty="0" err="1">
                <a:solidFill>
                  <a:schemeClr val="tx1"/>
                </a:solidFill>
              </a:rPr>
              <a:t>побічно</a:t>
            </a:r>
            <a:r>
              <a:rPr lang="ru-RU" dirty="0">
                <a:solidFill>
                  <a:schemeClr val="tx1"/>
                </a:solidFill>
              </a:rPr>
              <a:t> (</a:t>
            </a:r>
            <a:r>
              <a:rPr lang="ru-RU" dirty="0" err="1">
                <a:solidFill>
                  <a:schemeClr val="tx1"/>
                </a:solidFill>
              </a:rPr>
              <a:t>наприклад</a:t>
            </a:r>
            <a:r>
              <a:rPr lang="ru-RU" dirty="0">
                <a:solidFill>
                  <a:schemeClr val="tx1"/>
                </a:solidFill>
              </a:rPr>
              <a:t>, по </a:t>
            </a:r>
            <a:r>
              <a:rPr lang="ru-RU" dirty="0" err="1">
                <a:solidFill>
                  <a:schemeClr val="tx1"/>
                </a:solidFill>
              </a:rPr>
              <a:t>фінансовій</a:t>
            </a:r>
            <a:r>
              <a:rPr lang="ru-RU" dirty="0">
                <a:solidFill>
                  <a:schemeClr val="tx1"/>
                </a:solidFill>
              </a:rPr>
              <a:t> </a:t>
            </a:r>
            <a:r>
              <a:rPr lang="ru-RU" dirty="0" err="1">
                <a:solidFill>
                  <a:schemeClr val="tx1"/>
                </a:solidFill>
              </a:rPr>
              <a:t>діяльності</a:t>
            </a:r>
            <a:r>
              <a:rPr lang="ru-RU" dirty="0">
                <a:solidFill>
                  <a:schemeClr val="tx1"/>
                </a:solidFill>
              </a:rPr>
              <a:t> </a:t>
            </a:r>
            <a:r>
              <a:rPr lang="ru-RU" dirty="0" err="1">
                <a:solidFill>
                  <a:schemeClr val="tx1"/>
                </a:solidFill>
              </a:rPr>
              <a:t>всього</a:t>
            </a:r>
            <a:r>
              <a:rPr lang="ru-RU" dirty="0">
                <a:solidFill>
                  <a:schemeClr val="tx1"/>
                </a:solidFill>
              </a:rPr>
              <a:t> </a:t>
            </a:r>
            <a:r>
              <a:rPr lang="ru-RU" dirty="0" err="1">
                <a:solidFill>
                  <a:schemeClr val="tx1"/>
                </a:solidFill>
              </a:rPr>
              <a:t>бізнесу</a:t>
            </a:r>
            <a:r>
              <a:rPr lang="ru-RU" dirty="0">
                <a:solidFill>
                  <a:schemeClr val="tx1"/>
                </a:solidFill>
              </a:rPr>
              <a:t>); </a:t>
            </a:r>
            <a:r>
              <a:rPr lang="ru-RU" dirty="0" err="1">
                <a:solidFill>
                  <a:schemeClr val="tx1"/>
                </a:solidFill>
              </a:rPr>
              <a:t>діяльність</a:t>
            </a:r>
            <a:r>
              <a:rPr lang="ru-RU" dirty="0">
                <a:solidFill>
                  <a:schemeClr val="tx1"/>
                </a:solidFill>
              </a:rPr>
              <a:t> </a:t>
            </a:r>
            <a:r>
              <a:rPr lang="ru-RU" dirty="0" err="1">
                <a:solidFill>
                  <a:schemeClr val="tx1"/>
                </a:solidFill>
              </a:rPr>
              <a:t>команди</a:t>
            </a:r>
            <a:r>
              <a:rPr lang="ru-RU" dirty="0">
                <a:solidFill>
                  <a:schemeClr val="tx1"/>
                </a:solidFill>
              </a:rPr>
              <a:t> </a:t>
            </a:r>
            <a:r>
              <a:rPr lang="ru-RU" dirty="0" err="1">
                <a:solidFill>
                  <a:schemeClr val="tx1"/>
                </a:solidFill>
              </a:rPr>
              <a:t>оцінюється</a:t>
            </a:r>
            <a:r>
              <a:rPr lang="ru-RU" dirty="0">
                <a:solidFill>
                  <a:schemeClr val="tx1"/>
                </a:solidFill>
              </a:rPr>
              <a:t> </a:t>
            </a:r>
            <a:r>
              <a:rPr lang="ru-RU" dirty="0" err="1">
                <a:solidFill>
                  <a:schemeClr val="tx1"/>
                </a:solidFill>
              </a:rPr>
              <a:t>безпосередньо</a:t>
            </a:r>
            <a:r>
              <a:rPr lang="ru-RU" dirty="0">
                <a:solidFill>
                  <a:schemeClr val="tx1"/>
                </a:solidFill>
              </a:rPr>
              <a:t> по </a:t>
            </a:r>
            <a:r>
              <a:rPr lang="ru-RU" dirty="0" err="1">
                <a:solidFill>
                  <a:schemeClr val="tx1"/>
                </a:solidFill>
              </a:rPr>
              <a:t>виробничому</a:t>
            </a:r>
            <a:r>
              <a:rPr lang="ru-RU" dirty="0">
                <a:solidFill>
                  <a:schemeClr val="tx1"/>
                </a:solidFill>
              </a:rPr>
              <a:t> </a:t>
            </a:r>
            <a:r>
              <a:rPr lang="ru-RU" dirty="0" err="1">
                <a:solidFill>
                  <a:schemeClr val="tx1"/>
                </a:solidFill>
              </a:rPr>
              <a:t>колективному</a:t>
            </a:r>
            <a:r>
              <a:rPr lang="ru-RU" dirty="0">
                <a:solidFill>
                  <a:schemeClr val="tx1"/>
                </a:solidFill>
              </a:rPr>
              <a:t> продукту.</a:t>
            </a:r>
          </a:p>
          <a:p>
            <a:pPr marL="0" indent="0">
              <a:buNone/>
            </a:pPr>
            <a:r>
              <a:rPr lang="ru-RU" dirty="0">
                <a:solidFill>
                  <a:schemeClr val="tx1"/>
                </a:solidFill>
              </a:rPr>
              <a:t>7. </a:t>
            </a:r>
            <a:r>
              <a:rPr lang="ru-RU" dirty="0" err="1">
                <a:solidFill>
                  <a:schemeClr val="tx1"/>
                </a:solidFill>
              </a:rPr>
              <a:t>Робоча</a:t>
            </a:r>
            <a:r>
              <a:rPr lang="ru-RU" dirty="0">
                <a:solidFill>
                  <a:schemeClr val="tx1"/>
                </a:solidFill>
              </a:rPr>
              <a:t> </a:t>
            </a:r>
            <a:r>
              <a:rPr lang="ru-RU" dirty="0" err="1">
                <a:solidFill>
                  <a:schemeClr val="tx1"/>
                </a:solidFill>
              </a:rPr>
              <a:t>група</a:t>
            </a:r>
            <a:r>
              <a:rPr lang="ru-RU" dirty="0">
                <a:solidFill>
                  <a:schemeClr val="tx1"/>
                </a:solidFill>
              </a:rPr>
              <a:t> </a:t>
            </a:r>
            <a:r>
              <a:rPr lang="ru-RU" dirty="0" err="1">
                <a:solidFill>
                  <a:schemeClr val="tx1"/>
                </a:solidFill>
              </a:rPr>
              <a:t>обговорює</a:t>
            </a:r>
            <a:r>
              <a:rPr lang="ru-RU" dirty="0">
                <a:solidFill>
                  <a:schemeClr val="tx1"/>
                </a:solidFill>
              </a:rPr>
              <a:t>, </a:t>
            </a:r>
            <a:r>
              <a:rPr lang="ru-RU" dirty="0" err="1">
                <a:solidFill>
                  <a:schemeClr val="tx1"/>
                </a:solidFill>
              </a:rPr>
              <a:t>вирішує</a:t>
            </a:r>
            <a:r>
              <a:rPr lang="ru-RU" dirty="0">
                <a:solidFill>
                  <a:schemeClr val="tx1"/>
                </a:solidFill>
              </a:rPr>
              <a:t> і </a:t>
            </a:r>
            <a:r>
              <a:rPr lang="ru-RU" dirty="0" err="1">
                <a:solidFill>
                  <a:schemeClr val="tx1"/>
                </a:solidFill>
              </a:rPr>
              <a:t>делегує</a:t>
            </a:r>
            <a:r>
              <a:rPr lang="ru-RU" dirty="0">
                <a:solidFill>
                  <a:schemeClr val="tx1"/>
                </a:solidFill>
              </a:rPr>
              <a:t>; команда </a:t>
            </a:r>
            <a:r>
              <a:rPr lang="ru-RU" dirty="0" err="1">
                <a:solidFill>
                  <a:schemeClr val="tx1"/>
                </a:solidFill>
              </a:rPr>
              <a:t>обговорює</a:t>
            </a:r>
            <a:r>
              <a:rPr lang="ru-RU" dirty="0">
                <a:solidFill>
                  <a:schemeClr val="tx1"/>
                </a:solidFill>
              </a:rPr>
              <a:t>, </a:t>
            </a:r>
            <a:r>
              <a:rPr lang="ru-RU" dirty="0" err="1">
                <a:solidFill>
                  <a:schemeClr val="tx1"/>
                </a:solidFill>
              </a:rPr>
              <a:t>приймає</a:t>
            </a:r>
            <a:r>
              <a:rPr lang="ru-RU" dirty="0">
                <a:solidFill>
                  <a:schemeClr val="tx1"/>
                </a:solidFill>
              </a:rPr>
              <a:t> </a:t>
            </a:r>
            <a:r>
              <a:rPr lang="ru-RU" dirty="0" err="1">
                <a:solidFill>
                  <a:schemeClr val="tx1"/>
                </a:solidFill>
              </a:rPr>
              <a:t>рішення</a:t>
            </a:r>
            <a:r>
              <a:rPr lang="ru-RU" dirty="0">
                <a:solidFill>
                  <a:schemeClr val="tx1"/>
                </a:solidFill>
              </a:rPr>
              <a:t> і </a:t>
            </a:r>
            <a:r>
              <a:rPr lang="ru-RU" dirty="0" err="1">
                <a:solidFill>
                  <a:schemeClr val="tx1"/>
                </a:solidFill>
              </a:rPr>
              <a:t>спільно</a:t>
            </a:r>
            <a:r>
              <a:rPr lang="ru-RU" dirty="0">
                <a:solidFill>
                  <a:schemeClr val="tx1"/>
                </a:solidFill>
              </a:rPr>
              <a:t> </a:t>
            </a:r>
            <a:r>
              <a:rPr lang="ru-RU" dirty="0" err="1">
                <a:solidFill>
                  <a:schemeClr val="tx1"/>
                </a:solidFill>
              </a:rPr>
              <a:t>виконує</a:t>
            </a:r>
            <a:r>
              <a:rPr lang="ru-RU" dirty="0">
                <a:solidFill>
                  <a:schemeClr val="tx1"/>
                </a:solidFill>
              </a:rPr>
              <a:t> </a:t>
            </a:r>
            <a:r>
              <a:rPr lang="ru-RU" dirty="0" err="1">
                <a:solidFill>
                  <a:schemeClr val="tx1"/>
                </a:solidFill>
              </a:rPr>
              <a:t>його</a:t>
            </a:r>
            <a:r>
              <a:rPr lang="ru-RU" dirty="0">
                <a:solidFill>
                  <a:schemeClr val="tx1"/>
                </a:solidFill>
              </a:rPr>
              <a:t>.</a:t>
            </a:r>
          </a:p>
          <a:p>
            <a:endParaRPr lang="ru-RU" dirty="0"/>
          </a:p>
        </p:txBody>
      </p:sp>
    </p:spTree>
    <p:extLst>
      <p:ext uri="{BB962C8B-B14F-4D97-AF65-F5344CB8AC3E}">
        <p14:creationId xmlns:p14="http://schemas.microsoft.com/office/powerpoint/2010/main" val="295443093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err="1"/>
              <a:t>Основні</a:t>
            </a:r>
            <a:r>
              <a:rPr lang="ru-RU" b="1" dirty="0"/>
              <a:t> </a:t>
            </a:r>
            <a:r>
              <a:rPr lang="ru-RU" b="1" dirty="0" err="1"/>
              <a:t>фактори</a:t>
            </a:r>
            <a:r>
              <a:rPr lang="ru-RU" b="1" dirty="0"/>
              <a:t> </a:t>
            </a:r>
            <a:r>
              <a:rPr lang="ru-RU" b="1" dirty="0" err="1"/>
              <a:t>викликають</a:t>
            </a:r>
            <a:r>
              <a:rPr lang="ru-RU" b="1" dirty="0"/>
              <a:t> </a:t>
            </a:r>
            <a:r>
              <a:rPr lang="ru-RU" b="1" dirty="0" err="1"/>
              <a:t>неефективність</a:t>
            </a:r>
            <a:r>
              <a:rPr lang="ru-RU" b="1" dirty="0"/>
              <a:t> </a:t>
            </a:r>
            <a:r>
              <a:rPr lang="ru-RU" b="1" dirty="0" err="1"/>
              <a:t>груп</a:t>
            </a:r>
            <a:r>
              <a:rPr lang="ru-RU" b="1" dirty="0"/>
              <a:t>:</a:t>
            </a:r>
            <a:endParaRPr lang="ru-RU" dirty="0"/>
          </a:p>
        </p:txBody>
      </p:sp>
      <p:sp>
        <p:nvSpPr>
          <p:cNvPr id="3" name="Объект 2"/>
          <p:cNvSpPr>
            <a:spLocks noGrp="1"/>
          </p:cNvSpPr>
          <p:nvPr>
            <p:ph idx="1"/>
          </p:nvPr>
        </p:nvSpPr>
        <p:spPr>
          <a:xfrm>
            <a:off x="1251678" y="2286001"/>
            <a:ext cx="10178322" cy="4282224"/>
          </a:xfrm>
        </p:spPr>
        <p:txBody>
          <a:bodyPr/>
          <a:lstStyle/>
          <a:p>
            <a:pPr lvl="0"/>
            <a:r>
              <a:rPr lang="ru-RU" sz="2400" b="1" cap="all" dirty="0" err="1">
                <a:solidFill>
                  <a:schemeClr val="accent1">
                    <a:lumMod val="75000"/>
                  </a:schemeClr>
                </a:solidFill>
              </a:rPr>
              <a:t>особисті</a:t>
            </a:r>
            <a:endParaRPr lang="ru-RU" sz="2400" b="1" cap="all" dirty="0">
              <a:solidFill>
                <a:schemeClr val="accent1">
                  <a:lumMod val="75000"/>
                </a:schemeClr>
              </a:solidFill>
            </a:endParaRPr>
          </a:p>
          <a:p>
            <a:pPr marL="0" indent="0">
              <a:buNone/>
            </a:pPr>
            <a:r>
              <a:rPr lang="ru-RU" sz="2400" dirty="0" smtClean="0"/>
              <a:t>	</a:t>
            </a:r>
            <a:r>
              <a:rPr lang="ru-RU" sz="2400" dirty="0" smtClean="0">
                <a:solidFill>
                  <a:schemeClr val="tx1"/>
                </a:solidFill>
              </a:rPr>
              <a:t>1</a:t>
            </a:r>
            <a:r>
              <a:rPr lang="ru-RU" sz="2400" dirty="0">
                <a:solidFill>
                  <a:schemeClr val="tx1"/>
                </a:solidFill>
              </a:rPr>
              <a:t>. </a:t>
            </a:r>
            <a:r>
              <a:rPr lang="ru-RU" sz="2400" dirty="0" smtClean="0">
                <a:solidFill>
                  <a:schemeClr val="tx1"/>
                </a:solidFill>
              </a:rPr>
              <a:t>Члени </a:t>
            </a:r>
            <a:r>
              <a:rPr lang="ru-RU" sz="2400" dirty="0" err="1">
                <a:solidFill>
                  <a:schemeClr val="tx1"/>
                </a:solidFill>
              </a:rPr>
              <a:t>команди</a:t>
            </a:r>
            <a:r>
              <a:rPr lang="ru-RU" sz="2400" dirty="0">
                <a:solidFill>
                  <a:schemeClr val="tx1"/>
                </a:solidFill>
              </a:rPr>
              <a:t> не </a:t>
            </a:r>
            <a:r>
              <a:rPr lang="ru-RU" sz="2400" dirty="0" err="1">
                <a:solidFill>
                  <a:schemeClr val="tx1"/>
                </a:solidFill>
              </a:rPr>
              <a:t>хочуть</a:t>
            </a:r>
            <a:r>
              <a:rPr lang="ru-RU" sz="2400" dirty="0">
                <a:solidFill>
                  <a:schemeClr val="tx1"/>
                </a:solidFill>
              </a:rPr>
              <a:t> </a:t>
            </a:r>
            <a:r>
              <a:rPr lang="ru-RU" sz="2400" dirty="0" err="1">
                <a:solidFill>
                  <a:schemeClr val="tx1"/>
                </a:solidFill>
              </a:rPr>
              <a:t>розлучатися</a:t>
            </a:r>
            <a:r>
              <a:rPr lang="ru-RU" sz="2400" dirty="0">
                <a:solidFill>
                  <a:schemeClr val="tx1"/>
                </a:solidFill>
              </a:rPr>
              <a:t> </a:t>
            </a:r>
            <a:r>
              <a:rPr lang="ru-RU" sz="2400" dirty="0" err="1">
                <a:solidFill>
                  <a:schemeClr val="tx1"/>
                </a:solidFill>
              </a:rPr>
              <a:t>зі</a:t>
            </a:r>
            <a:r>
              <a:rPr lang="ru-RU" sz="2400" dirty="0">
                <a:solidFill>
                  <a:schemeClr val="tx1"/>
                </a:solidFill>
              </a:rPr>
              <a:t> старим </a:t>
            </a:r>
            <a:r>
              <a:rPr lang="ru-RU" sz="2400" dirty="0" err="1">
                <a:solidFill>
                  <a:schemeClr val="tx1"/>
                </a:solidFill>
              </a:rPr>
              <a:t>досвідом</a:t>
            </a:r>
            <a:r>
              <a:rPr lang="ru-RU" sz="2400" dirty="0">
                <a:solidFill>
                  <a:schemeClr val="tx1"/>
                </a:solidFill>
              </a:rPr>
              <a:t> </a:t>
            </a:r>
            <a:r>
              <a:rPr lang="ru-RU" sz="2400" dirty="0" err="1">
                <a:solidFill>
                  <a:schemeClr val="tx1"/>
                </a:solidFill>
              </a:rPr>
              <a:t>або</a:t>
            </a:r>
            <a:r>
              <a:rPr lang="ru-RU" sz="2400" dirty="0">
                <a:solidFill>
                  <a:schemeClr val="tx1"/>
                </a:solidFill>
              </a:rPr>
              <a:t> забути про </a:t>
            </a:r>
            <a:r>
              <a:rPr lang="ru-RU" sz="2400" dirty="0" err="1">
                <a:solidFill>
                  <a:schemeClr val="tx1"/>
                </a:solidFill>
              </a:rPr>
              <a:t>свої</a:t>
            </a:r>
            <a:r>
              <a:rPr lang="ru-RU" sz="2400" dirty="0">
                <a:solidFill>
                  <a:schemeClr val="tx1"/>
                </a:solidFill>
              </a:rPr>
              <a:t> </a:t>
            </a:r>
            <a:r>
              <a:rPr lang="ru-RU" sz="2400" dirty="0" err="1">
                <a:solidFill>
                  <a:schemeClr val="tx1"/>
                </a:solidFill>
              </a:rPr>
              <a:t>колишні</a:t>
            </a:r>
            <a:r>
              <a:rPr lang="ru-RU" sz="2400" dirty="0">
                <a:solidFill>
                  <a:schemeClr val="tx1"/>
                </a:solidFill>
              </a:rPr>
              <a:t> </a:t>
            </a:r>
            <a:r>
              <a:rPr lang="ru-RU" sz="2400" dirty="0" err="1">
                <a:solidFill>
                  <a:schemeClr val="tx1"/>
                </a:solidFill>
              </a:rPr>
              <a:t>влади</a:t>
            </a:r>
            <a:r>
              <a:rPr lang="ru-RU" sz="2400" dirty="0">
                <a:solidFill>
                  <a:schemeClr val="tx1"/>
                </a:solidFill>
              </a:rPr>
              <a:t> і </a:t>
            </a:r>
            <a:r>
              <a:rPr lang="ru-RU" sz="2400" dirty="0" err="1">
                <a:solidFill>
                  <a:schemeClr val="tx1"/>
                </a:solidFill>
              </a:rPr>
              <a:t>положенні</a:t>
            </a:r>
            <a:r>
              <a:rPr lang="ru-RU" sz="2400" dirty="0">
                <a:solidFill>
                  <a:schemeClr val="tx1"/>
                </a:solidFill>
              </a:rPr>
              <a:t>.</a:t>
            </a:r>
          </a:p>
          <a:p>
            <a:pPr marL="0" indent="0">
              <a:buNone/>
            </a:pPr>
            <a:r>
              <a:rPr lang="ru-RU" sz="2400" dirty="0" smtClean="0">
                <a:solidFill>
                  <a:schemeClr val="tx1"/>
                </a:solidFill>
              </a:rPr>
              <a:t>	2</a:t>
            </a:r>
            <a:r>
              <a:rPr lang="ru-RU" sz="2400" dirty="0">
                <a:solidFill>
                  <a:schemeClr val="tx1"/>
                </a:solidFill>
              </a:rPr>
              <a:t>. </a:t>
            </a:r>
            <a:r>
              <a:rPr lang="ru-RU" sz="2400" dirty="0" smtClean="0">
                <a:solidFill>
                  <a:schemeClr val="tx1"/>
                </a:solidFill>
              </a:rPr>
              <a:t>Не </a:t>
            </a:r>
            <a:r>
              <a:rPr lang="ru-RU" sz="2400" dirty="0" err="1">
                <a:solidFill>
                  <a:schemeClr val="tx1"/>
                </a:solidFill>
              </a:rPr>
              <a:t>всі</a:t>
            </a:r>
            <a:r>
              <a:rPr lang="ru-RU" sz="2400" dirty="0">
                <a:solidFill>
                  <a:schemeClr val="tx1"/>
                </a:solidFill>
              </a:rPr>
              <a:t> члени </a:t>
            </a:r>
            <a:r>
              <a:rPr lang="ru-RU" sz="2400" dirty="0" err="1">
                <a:solidFill>
                  <a:schemeClr val="tx1"/>
                </a:solidFill>
              </a:rPr>
              <a:t>команди</a:t>
            </a:r>
            <a:r>
              <a:rPr lang="ru-RU" sz="2400" dirty="0">
                <a:solidFill>
                  <a:schemeClr val="tx1"/>
                </a:solidFill>
              </a:rPr>
              <a:t> </a:t>
            </a:r>
            <a:r>
              <a:rPr lang="ru-RU" sz="2400" dirty="0" err="1">
                <a:solidFill>
                  <a:schemeClr val="tx1"/>
                </a:solidFill>
              </a:rPr>
              <a:t>мають</a:t>
            </a:r>
            <a:r>
              <a:rPr lang="ru-RU" sz="2400" dirty="0">
                <a:solidFill>
                  <a:schemeClr val="tx1"/>
                </a:solidFill>
              </a:rPr>
              <a:t> </a:t>
            </a:r>
            <a:r>
              <a:rPr lang="ru-RU" sz="2400" dirty="0" err="1" smtClean="0">
                <a:solidFill>
                  <a:schemeClr val="tx1"/>
                </a:solidFill>
              </a:rPr>
              <a:t>здібності</a:t>
            </a:r>
            <a:r>
              <a:rPr lang="ru-RU" sz="2400" dirty="0" smtClean="0">
                <a:solidFill>
                  <a:schemeClr val="tx1"/>
                </a:solidFill>
              </a:rPr>
              <a:t>, </a:t>
            </a:r>
            <a:r>
              <a:rPr lang="ru-RU" sz="2400" dirty="0" err="1" smtClean="0">
                <a:solidFill>
                  <a:schemeClr val="tx1"/>
                </a:solidFill>
              </a:rPr>
              <a:t>знання</a:t>
            </a:r>
            <a:r>
              <a:rPr lang="ru-RU" sz="2400" dirty="0" smtClean="0">
                <a:solidFill>
                  <a:schemeClr val="tx1"/>
                </a:solidFill>
              </a:rPr>
              <a:t> </a:t>
            </a:r>
            <a:r>
              <a:rPr lang="ru-RU" sz="2400" dirty="0">
                <a:solidFill>
                  <a:schemeClr val="tx1"/>
                </a:solidFill>
              </a:rPr>
              <a:t>і </a:t>
            </a:r>
            <a:r>
              <a:rPr lang="ru-RU" sz="2400" dirty="0" err="1" smtClean="0">
                <a:solidFill>
                  <a:schemeClr val="tx1"/>
                </a:solidFill>
              </a:rPr>
              <a:t>навички</a:t>
            </a:r>
            <a:r>
              <a:rPr lang="ru-RU" sz="2400" dirty="0">
                <a:solidFill>
                  <a:schemeClr val="tx1"/>
                </a:solidFill>
              </a:rPr>
              <a:t>, </a:t>
            </a:r>
            <a:r>
              <a:rPr lang="ru-RU" sz="2400" dirty="0" err="1" smtClean="0">
                <a:solidFill>
                  <a:schemeClr val="tx1"/>
                </a:solidFill>
              </a:rPr>
              <a:t>корисні</a:t>
            </a:r>
            <a:r>
              <a:rPr lang="ru-RU" sz="2400" dirty="0" smtClean="0">
                <a:solidFill>
                  <a:schemeClr val="tx1"/>
                </a:solidFill>
              </a:rPr>
              <a:t> </a:t>
            </a:r>
            <a:r>
              <a:rPr lang="ru-RU" sz="2400" dirty="0" err="1">
                <a:solidFill>
                  <a:schemeClr val="tx1"/>
                </a:solidFill>
              </a:rPr>
              <a:t>групі</a:t>
            </a:r>
            <a:r>
              <a:rPr lang="ru-RU" sz="2400" dirty="0">
                <a:solidFill>
                  <a:schemeClr val="tx1"/>
                </a:solidFill>
              </a:rPr>
              <a:t>. </a:t>
            </a:r>
            <a:r>
              <a:rPr lang="ru-RU" sz="2400" dirty="0" err="1">
                <a:solidFill>
                  <a:schemeClr val="tx1"/>
                </a:solidFill>
              </a:rPr>
              <a:t>Функціонування</a:t>
            </a:r>
            <a:r>
              <a:rPr lang="ru-RU" sz="2400" dirty="0">
                <a:solidFill>
                  <a:schemeClr val="tx1"/>
                </a:solidFill>
              </a:rPr>
              <a:t> </a:t>
            </a:r>
            <a:r>
              <a:rPr lang="ru-RU" sz="2400" dirty="0" err="1">
                <a:solidFill>
                  <a:schemeClr val="tx1"/>
                </a:solidFill>
              </a:rPr>
              <a:t>команди</a:t>
            </a:r>
            <a:r>
              <a:rPr lang="ru-RU" sz="2400" dirty="0">
                <a:solidFill>
                  <a:schemeClr val="tx1"/>
                </a:solidFill>
              </a:rPr>
              <a:t> </a:t>
            </a:r>
            <a:r>
              <a:rPr lang="ru-RU" sz="2400" dirty="0" err="1">
                <a:solidFill>
                  <a:schemeClr val="tx1"/>
                </a:solidFill>
              </a:rPr>
              <a:t>у</a:t>
            </a:r>
            <a:r>
              <a:rPr lang="ru-RU" sz="2400" dirty="0" err="1" smtClean="0">
                <a:solidFill>
                  <a:schemeClr val="tx1"/>
                </a:solidFill>
              </a:rPr>
              <a:t>повільнюється</a:t>
            </a:r>
            <a:r>
              <a:rPr lang="ru-RU" sz="2400" dirty="0" smtClean="0">
                <a:solidFill>
                  <a:schemeClr val="tx1"/>
                </a:solidFill>
              </a:rPr>
              <a:t> </a:t>
            </a:r>
            <a:r>
              <a:rPr lang="ru-RU" sz="2400" dirty="0">
                <a:solidFill>
                  <a:schemeClr val="tx1"/>
                </a:solidFill>
              </a:rPr>
              <a:t>через те, </a:t>
            </a:r>
            <a:r>
              <a:rPr lang="ru-RU" sz="2400" dirty="0" err="1">
                <a:solidFill>
                  <a:schemeClr val="tx1"/>
                </a:solidFill>
              </a:rPr>
              <a:t>що</a:t>
            </a:r>
            <a:r>
              <a:rPr lang="ru-RU" sz="2400" dirty="0">
                <a:solidFill>
                  <a:schemeClr val="tx1"/>
                </a:solidFill>
              </a:rPr>
              <a:t> </a:t>
            </a:r>
            <a:r>
              <a:rPr lang="ru-RU" sz="2400" dirty="0" err="1">
                <a:solidFill>
                  <a:schemeClr val="tx1"/>
                </a:solidFill>
              </a:rPr>
              <a:t>одні</a:t>
            </a:r>
            <a:r>
              <a:rPr lang="ru-RU" sz="2400" dirty="0">
                <a:solidFill>
                  <a:schemeClr val="tx1"/>
                </a:solidFill>
              </a:rPr>
              <a:t> члени </a:t>
            </a:r>
            <a:r>
              <a:rPr lang="ru-RU" sz="2400" dirty="0" err="1">
                <a:solidFill>
                  <a:schemeClr val="tx1"/>
                </a:solidFill>
              </a:rPr>
              <a:t>команди</a:t>
            </a:r>
            <a:r>
              <a:rPr lang="ru-RU" sz="2400" dirty="0">
                <a:solidFill>
                  <a:schemeClr val="tx1"/>
                </a:solidFill>
              </a:rPr>
              <a:t> </a:t>
            </a:r>
            <a:r>
              <a:rPr lang="ru-RU" sz="2400" dirty="0" err="1">
                <a:solidFill>
                  <a:schemeClr val="tx1"/>
                </a:solidFill>
              </a:rPr>
              <a:t>несуть</a:t>
            </a:r>
            <a:r>
              <a:rPr lang="ru-RU" sz="2400" dirty="0">
                <a:solidFill>
                  <a:schemeClr val="tx1"/>
                </a:solidFill>
              </a:rPr>
              <a:t> на </a:t>
            </a:r>
            <a:r>
              <a:rPr lang="ru-RU" sz="2400" dirty="0" err="1">
                <a:solidFill>
                  <a:schemeClr val="tx1"/>
                </a:solidFill>
              </a:rPr>
              <a:t>собі</a:t>
            </a:r>
            <a:r>
              <a:rPr lang="ru-RU" sz="2400" dirty="0">
                <a:solidFill>
                  <a:schemeClr val="tx1"/>
                </a:solidFill>
              </a:rPr>
              <a:t> </a:t>
            </a:r>
            <a:r>
              <a:rPr lang="ru-RU" sz="2400" dirty="0" err="1" smtClean="0">
                <a:solidFill>
                  <a:schemeClr val="tx1"/>
                </a:solidFill>
              </a:rPr>
              <a:t>більшу</a:t>
            </a:r>
            <a:r>
              <a:rPr lang="ru-RU" sz="2400" dirty="0" smtClean="0">
                <a:solidFill>
                  <a:schemeClr val="tx1"/>
                </a:solidFill>
              </a:rPr>
              <a:t> </a:t>
            </a:r>
            <a:r>
              <a:rPr lang="ru-RU" sz="2400" dirty="0" err="1">
                <a:solidFill>
                  <a:schemeClr val="tx1"/>
                </a:solidFill>
              </a:rPr>
              <a:t>відповідальність</a:t>
            </a:r>
            <a:r>
              <a:rPr lang="ru-RU" sz="2400" dirty="0">
                <a:solidFill>
                  <a:schemeClr val="tx1"/>
                </a:solidFill>
              </a:rPr>
              <a:t>, </a:t>
            </a:r>
            <a:r>
              <a:rPr lang="ru-RU" sz="2400" dirty="0" err="1">
                <a:solidFill>
                  <a:schemeClr val="tx1"/>
                </a:solidFill>
              </a:rPr>
              <a:t>ніж</a:t>
            </a:r>
            <a:r>
              <a:rPr lang="ru-RU" sz="2400" dirty="0">
                <a:solidFill>
                  <a:schemeClr val="tx1"/>
                </a:solidFill>
              </a:rPr>
              <a:t> </a:t>
            </a:r>
            <a:r>
              <a:rPr lang="ru-RU" sz="2400" dirty="0" err="1">
                <a:solidFill>
                  <a:schemeClr val="tx1"/>
                </a:solidFill>
              </a:rPr>
              <a:t>інші</a:t>
            </a:r>
            <a:r>
              <a:rPr lang="ru-RU" sz="2400" dirty="0">
                <a:solidFill>
                  <a:schemeClr val="tx1"/>
                </a:solidFill>
              </a:rPr>
              <a:t>.</a:t>
            </a:r>
          </a:p>
          <a:p>
            <a:pPr marL="0" indent="0">
              <a:buNone/>
            </a:pPr>
            <a:r>
              <a:rPr lang="ru-RU" sz="2400" dirty="0" smtClean="0">
                <a:solidFill>
                  <a:schemeClr val="tx1"/>
                </a:solidFill>
              </a:rPr>
              <a:t>	3</a:t>
            </a:r>
            <a:r>
              <a:rPr lang="ru-RU" sz="2400" dirty="0">
                <a:solidFill>
                  <a:schemeClr val="tx1"/>
                </a:solidFill>
              </a:rPr>
              <a:t>. Ч</a:t>
            </a:r>
            <a:r>
              <a:rPr lang="ru-RU" sz="2400" dirty="0" smtClean="0">
                <a:solidFill>
                  <a:schemeClr val="tx1"/>
                </a:solidFill>
              </a:rPr>
              <a:t>лени  </a:t>
            </a:r>
            <a:r>
              <a:rPr lang="ru-RU" sz="2400" dirty="0" err="1" smtClean="0">
                <a:solidFill>
                  <a:schemeClr val="tx1"/>
                </a:solidFill>
              </a:rPr>
              <a:t>робочої</a:t>
            </a:r>
            <a:r>
              <a:rPr lang="ru-RU" sz="2400" dirty="0" smtClean="0">
                <a:solidFill>
                  <a:schemeClr val="tx1"/>
                </a:solidFill>
              </a:rPr>
              <a:t> </a:t>
            </a:r>
            <a:r>
              <a:rPr lang="ru-RU" sz="2400" dirty="0" err="1" smtClean="0">
                <a:solidFill>
                  <a:schemeClr val="tx1"/>
                </a:solidFill>
              </a:rPr>
              <a:t>команди</a:t>
            </a:r>
            <a:r>
              <a:rPr lang="ru-RU" sz="2400" dirty="0" smtClean="0">
                <a:solidFill>
                  <a:schemeClr val="tx1"/>
                </a:solidFill>
              </a:rPr>
              <a:t> </a:t>
            </a:r>
            <a:r>
              <a:rPr lang="ru-RU" sz="2400" dirty="0">
                <a:solidFill>
                  <a:schemeClr val="tx1"/>
                </a:solidFill>
              </a:rPr>
              <a:t>часто </a:t>
            </a:r>
            <a:r>
              <a:rPr lang="ru-RU" sz="2400" dirty="0" err="1">
                <a:solidFill>
                  <a:schemeClr val="tx1"/>
                </a:solidFill>
              </a:rPr>
              <a:t>стикаються</a:t>
            </a:r>
            <a:r>
              <a:rPr lang="ru-RU" sz="2400" dirty="0">
                <a:solidFill>
                  <a:schemeClr val="tx1"/>
                </a:solidFill>
              </a:rPr>
              <a:t> з </a:t>
            </a:r>
            <a:r>
              <a:rPr lang="ru-RU" sz="2400" dirty="0" err="1">
                <a:solidFill>
                  <a:schemeClr val="tx1"/>
                </a:solidFill>
              </a:rPr>
              <a:t>конфліктами</a:t>
            </a:r>
            <a:r>
              <a:rPr lang="ru-RU" sz="2400" dirty="0">
                <a:solidFill>
                  <a:schemeClr val="tx1"/>
                </a:solidFill>
              </a:rPr>
              <a:t> і </a:t>
            </a:r>
            <a:r>
              <a:rPr lang="ru-RU" sz="2400" dirty="0" err="1">
                <a:solidFill>
                  <a:schemeClr val="tx1"/>
                </a:solidFill>
              </a:rPr>
              <a:t>труднощами</a:t>
            </a:r>
            <a:r>
              <a:rPr lang="ru-RU" sz="2400" dirty="0">
                <a:solidFill>
                  <a:schemeClr val="tx1"/>
                </a:solidFill>
              </a:rPr>
              <a:t>, </a:t>
            </a:r>
            <a:r>
              <a:rPr lang="ru-RU" sz="2400" dirty="0" err="1">
                <a:solidFill>
                  <a:schemeClr val="tx1"/>
                </a:solidFill>
              </a:rPr>
              <a:t>які</a:t>
            </a:r>
            <a:r>
              <a:rPr lang="ru-RU" sz="2400" dirty="0">
                <a:solidFill>
                  <a:schemeClr val="tx1"/>
                </a:solidFill>
              </a:rPr>
              <a:t> </a:t>
            </a:r>
            <a:r>
              <a:rPr lang="ru-RU" sz="2400" dirty="0" err="1">
                <a:solidFill>
                  <a:schemeClr val="tx1"/>
                </a:solidFill>
              </a:rPr>
              <a:t>кидають</a:t>
            </a:r>
            <a:r>
              <a:rPr lang="ru-RU" sz="2400" dirty="0">
                <a:solidFill>
                  <a:schemeClr val="tx1"/>
                </a:solidFill>
              </a:rPr>
              <a:t> </a:t>
            </a:r>
            <a:r>
              <a:rPr lang="ru-RU" sz="2400" dirty="0" err="1">
                <a:solidFill>
                  <a:schemeClr val="tx1"/>
                </a:solidFill>
              </a:rPr>
              <a:t>виклик</a:t>
            </a:r>
            <a:r>
              <a:rPr lang="ru-RU" sz="2400" dirty="0">
                <a:solidFill>
                  <a:schemeClr val="tx1"/>
                </a:solidFill>
              </a:rPr>
              <a:t> </a:t>
            </a:r>
            <a:r>
              <a:rPr lang="ru-RU" sz="2400" dirty="0" err="1">
                <a:solidFill>
                  <a:schemeClr val="tx1"/>
                </a:solidFill>
              </a:rPr>
              <a:t>їх</a:t>
            </a:r>
            <a:r>
              <a:rPr lang="ru-RU" sz="2400" dirty="0">
                <a:solidFill>
                  <a:schemeClr val="tx1"/>
                </a:solidFill>
              </a:rPr>
              <a:t> </a:t>
            </a:r>
            <a:r>
              <a:rPr lang="ru-RU" sz="2400" dirty="0" err="1">
                <a:solidFill>
                  <a:schemeClr val="tx1"/>
                </a:solidFill>
              </a:rPr>
              <a:t>особистим</a:t>
            </a:r>
            <a:r>
              <a:rPr lang="ru-RU" sz="2400" dirty="0">
                <a:solidFill>
                  <a:schemeClr val="tx1"/>
                </a:solidFill>
              </a:rPr>
              <a:t> </a:t>
            </a:r>
            <a:r>
              <a:rPr lang="ru-RU" sz="2400" dirty="0" err="1">
                <a:solidFill>
                  <a:schemeClr val="tx1"/>
                </a:solidFill>
              </a:rPr>
              <a:t>переконанням</a:t>
            </a:r>
            <a:r>
              <a:rPr lang="ru-RU" sz="2400" dirty="0">
                <a:solidFill>
                  <a:schemeClr val="tx1"/>
                </a:solidFill>
              </a:rPr>
              <a:t>. Те, </a:t>
            </a:r>
            <a:r>
              <a:rPr lang="ru-RU" sz="2400" dirty="0" err="1">
                <a:solidFill>
                  <a:schemeClr val="tx1"/>
                </a:solidFill>
              </a:rPr>
              <a:t>що</a:t>
            </a:r>
            <a:r>
              <a:rPr lang="ru-RU" sz="2400" dirty="0">
                <a:solidFill>
                  <a:schemeClr val="tx1"/>
                </a:solidFill>
              </a:rPr>
              <a:t> добре для </a:t>
            </a:r>
            <a:r>
              <a:rPr lang="ru-RU" sz="2400" dirty="0" err="1">
                <a:solidFill>
                  <a:schemeClr val="tx1"/>
                </a:solidFill>
              </a:rPr>
              <a:t>групи</a:t>
            </a:r>
            <a:r>
              <a:rPr lang="ru-RU" sz="2400" dirty="0">
                <a:solidFill>
                  <a:schemeClr val="tx1"/>
                </a:solidFill>
              </a:rPr>
              <a:t>, не </a:t>
            </a:r>
            <a:r>
              <a:rPr lang="ru-RU" sz="2400" dirty="0" err="1">
                <a:solidFill>
                  <a:schemeClr val="tx1"/>
                </a:solidFill>
              </a:rPr>
              <a:t>завжди</a:t>
            </a:r>
            <a:r>
              <a:rPr lang="ru-RU" sz="2400" dirty="0">
                <a:solidFill>
                  <a:schemeClr val="tx1"/>
                </a:solidFill>
              </a:rPr>
              <a:t> добре для </a:t>
            </a:r>
            <a:r>
              <a:rPr lang="ru-RU" sz="2400" dirty="0" err="1" smtClean="0">
                <a:solidFill>
                  <a:schemeClr val="tx1"/>
                </a:solidFill>
              </a:rPr>
              <a:t>індивіда</a:t>
            </a:r>
            <a:r>
              <a:rPr lang="ru-RU" sz="2400" dirty="0" smtClean="0">
                <a:solidFill>
                  <a:schemeClr val="tx1"/>
                </a:solidFill>
              </a:rPr>
              <a:t>.</a:t>
            </a:r>
            <a:endParaRPr lang="ru-RU" sz="2400" dirty="0">
              <a:solidFill>
                <a:schemeClr val="tx1"/>
              </a:solidFill>
            </a:endParaRPr>
          </a:p>
          <a:p>
            <a:endParaRPr lang="ru-RU" dirty="0"/>
          </a:p>
        </p:txBody>
      </p:sp>
    </p:spTree>
    <p:extLst>
      <p:ext uri="{BB962C8B-B14F-4D97-AF65-F5344CB8AC3E}">
        <p14:creationId xmlns:p14="http://schemas.microsoft.com/office/powerpoint/2010/main" val="52433207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lvl="0"/>
            <a:r>
              <a:rPr lang="ru-RU" b="1" cap="all" dirty="0" err="1" smtClean="0">
                <a:solidFill>
                  <a:schemeClr val="accent1">
                    <a:lumMod val="75000"/>
                  </a:schemeClr>
                </a:solidFill>
              </a:rPr>
              <a:t>Організаційні</a:t>
            </a:r>
            <a:r>
              <a:rPr lang="ru-RU" b="1" dirty="0" smtClean="0">
                <a:solidFill>
                  <a:schemeClr val="accent1">
                    <a:lumMod val="75000"/>
                  </a:schemeClr>
                </a:solidFill>
              </a:rPr>
              <a:t>:</a:t>
            </a:r>
            <a:endParaRPr lang="ru-RU" b="1" dirty="0">
              <a:solidFill>
                <a:schemeClr val="accent1">
                  <a:lumMod val="75000"/>
                </a:schemeClr>
              </a:solidFill>
            </a:endParaRPr>
          </a:p>
          <a:p>
            <a:pPr marL="0" indent="0">
              <a:buNone/>
            </a:pPr>
            <a:r>
              <a:rPr lang="ru-RU" dirty="0"/>
              <a:t>	</a:t>
            </a:r>
            <a:r>
              <a:rPr lang="ru-RU" dirty="0" smtClean="0">
                <a:solidFill>
                  <a:schemeClr val="tx1"/>
                </a:solidFill>
              </a:rPr>
              <a:t>1. Оплата </a:t>
            </a:r>
            <a:r>
              <a:rPr lang="ru-RU" dirty="0" err="1">
                <a:solidFill>
                  <a:schemeClr val="tx1"/>
                </a:solidFill>
              </a:rPr>
              <a:t>праці</a:t>
            </a:r>
            <a:endParaRPr lang="ru-RU" dirty="0">
              <a:solidFill>
                <a:schemeClr val="tx1"/>
              </a:solidFill>
            </a:endParaRPr>
          </a:p>
          <a:p>
            <a:pPr marL="0" indent="0">
              <a:buNone/>
            </a:pPr>
            <a:r>
              <a:rPr lang="ru-RU" dirty="0">
                <a:solidFill>
                  <a:schemeClr val="tx1"/>
                </a:solidFill>
              </a:rPr>
              <a:t>	</a:t>
            </a:r>
            <a:r>
              <a:rPr lang="ru-RU" dirty="0" smtClean="0">
                <a:solidFill>
                  <a:schemeClr val="tx1"/>
                </a:solidFill>
              </a:rPr>
              <a:t>2. Система </a:t>
            </a:r>
            <a:r>
              <a:rPr lang="ru-RU" dirty="0" err="1">
                <a:solidFill>
                  <a:schemeClr val="tx1"/>
                </a:solidFill>
              </a:rPr>
              <a:t>винагород</a:t>
            </a:r>
            <a:r>
              <a:rPr lang="ru-RU" dirty="0">
                <a:solidFill>
                  <a:schemeClr val="tx1"/>
                </a:solidFill>
              </a:rPr>
              <a:t> - як і </a:t>
            </a:r>
            <a:r>
              <a:rPr lang="ru-RU" dirty="0" err="1">
                <a:solidFill>
                  <a:schemeClr val="tx1"/>
                </a:solidFill>
              </a:rPr>
              <a:t>раніше</a:t>
            </a:r>
            <a:r>
              <a:rPr lang="ru-RU" dirty="0">
                <a:solidFill>
                  <a:schemeClr val="tx1"/>
                </a:solidFill>
              </a:rPr>
              <a:t> </a:t>
            </a:r>
            <a:r>
              <a:rPr lang="ru-RU" dirty="0" err="1">
                <a:solidFill>
                  <a:schemeClr val="tx1"/>
                </a:solidFill>
              </a:rPr>
              <a:t>орієнтовані</a:t>
            </a:r>
            <a:r>
              <a:rPr lang="ru-RU" dirty="0">
                <a:solidFill>
                  <a:schemeClr val="tx1"/>
                </a:solidFill>
              </a:rPr>
              <a:t> </a:t>
            </a:r>
            <a:r>
              <a:rPr lang="ru-RU" dirty="0" err="1">
                <a:solidFill>
                  <a:schemeClr val="tx1"/>
                </a:solidFill>
              </a:rPr>
              <a:t>тільки</a:t>
            </a:r>
            <a:r>
              <a:rPr lang="ru-RU" dirty="0">
                <a:solidFill>
                  <a:schemeClr val="tx1"/>
                </a:solidFill>
              </a:rPr>
              <a:t> на </a:t>
            </a:r>
            <a:r>
              <a:rPr lang="ru-RU" dirty="0" err="1">
                <a:solidFill>
                  <a:schemeClr val="tx1"/>
                </a:solidFill>
              </a:rPr>
              <a:t>індивідуальну</a:t>
            </a:r>
            <a:r>
              <a:rPr lang="ru-RU" dirty="0">
                <a:solidFill>
                  <a:schemeClr val="tx1"/>
                </a:solidFill>
              </a:rPr>
              <a:t> </a:t>
            </a:r>
            <a:r>
              <a:rPr lang="ru-RU" dirty="0" err="1">
                <a:solidFill>
                  <a:schemeClr val="tx1"/>
                </a:solidFill>
              </a:rPr>
              <a:t>діяльність</a:t>
            </a:r>
            <a:r>
              <a:rPr lang="ru-RU" dirty="0">
                <a:solidFill>
                  <a:schemeClr val="tx1"/>
                </a:solidFill>
              </a:rPr>
              <a:t>, у команд не </a:t>
            </a:r>
            <a:r>
              <a:rPr lang="ru-RU" dirty="0" err="1">
                <a:solidFill>
                  <a:schemeClr val="tx1"/>
                </a:solidFill>
              </a:rPr>
              <a:t>було</a:t>
            </a:r>
            <a:r>
              <a:rPr lang="ru-RU" dirty="0">
                <a:solidFill>
                  <a:schemeClr val="tx1"/>
                </a:solidFill>
              </a:rPr>
              <a:t> </a:t>
            </a:r>
            <a:r>
              <a:rPr lang="ru-RU" dirty="0" err="1">
                <a:solidFill>
                  <a:schemeClr val="tx1"/>
                </a:solidFill>
              </a:rPr>
              <a:t>достатньо</a:t>
            </a:r>
            <a:r>
              <a:rPr lang="ru-RU" dirty="0">
                <a:solidFill>
                  <a:schemeClr val="tx1"/>
                </a:solidFill>
              </a:rPr>
              <a:t> </a:t>
            </a:r>
            <a:r>
              <a:rPr lang="ru-RU" dirty="0" err="1">
                <a:solidFill>
                  <a:schemeClr val="tx1"/>
                </a:solidFill>
              </a:rPr>
              <a:t>стимулів</a:t>
            </a:r>
            <a:r>
              <a:rPr lang="ru-RU" dirty="0">
                <a:solidFill>
                  <a:schemeClr val="tx1"/>
                </a:solidFill>
              </a:rPr>
              <a:t> для </a:t>
            </a:r>
            <a:r>
              <a:rPr lang="ru-RU" dirty="0" err="1">
                <a:solidFill>
                  <a:schemeClr val="tx1"/>
                </a:solidFill>
              </a:rPr>
              <a:t>хорошої</a:t>
            </a:r>
            <a:r>
              <a:rPr lang="ru-RU" dirty="0">
                <a:solidFill>
                  <a:schemeClr val="tx1"/>
                </a:solidFill>
              </a:rPr>
              <a:t> </a:t>
            </a:r>
            <a:r>
              <a:rPr lang="ru-RU" dirty="0" err="1">
                <a:solidFill>
                  <a:schemeClr val="tx1"/>
                </a:solidFill>
              </a:rPr>
              <a:t>роботи</a:t>
            </a:r>
            <a:r>
              <a:rPr lang="ru-RU" dirty="0">
                <a:solidFill>
                  <a:schemeClr val="tx1"/>
                </a:solidFill>
              </a:rPr>
              <a:t>.</a:t>
            </a:r>
          </a:p>
          <a:p>
            <a:pPr marL="0" indent="0">
              <a:buNone/>
            </a:pPr>
            <a:endParaRPr lang="ru-RU" dirty="0"/>
          </a:p>
          <a:p>
            <a:pPr marL="0" indent="0">
              <a:buNone/>
            </a:pPr>
            <a:endParaRPr lang="ru-RU" dirty="0"/>
          </a:p>
        </p:txBody>
      </p:sp>
      <p:sp>
        <p:nvSpPr>
          <p:cNvPr id="4" name="Заголовок 1"/>
          <p:cNvSpPr>
            <a:spLocks noGrp="1"/>
          </p:cNvSpPr>
          <p:nvPr>
            <p:ph type="title"/>
          </p:nvPr>
        </p:nvSpPr>
        <p:spPr/>
        <p:txBody>
          <a:bodyPr/>
          <a:lstStyle/>
          <a:p>
            <a:r>
              <a:rPr lang="ru-RU" b="1" dirty="0" err="1"/>
              <a:t>Основні</a:t>
            </a:r>
            <a:r>
              <a:rPr lang="ru-RU" b="1" dirty="0"/>
              <a:t> </a:t>
            </a:r>
            <a:r>
              <a:rPr lang="ru-RU" b="1" dirty="0" err="1"/>
              <a:t>фактори</a:t>
            </a:r>
            <a:r>
              <a:rPr lang="ru-RU" b="1" dirty="0"/>
              <a:t> </a:t>
            </a:r>
            <a:r>
              <a:rPr lang="ru-RU" b="1" dirty="0" err="1"/>
              <a:t>викликають</a:t>
            </a:r>
            <a:r>
              <a:rPr lang="ru-RU" b="1" dirty="0"/>
              <a:t> </a:t>
            </a:r>
            <a:r>
              <a:rPr lang="ru-RU" b="1" dirty="0" err="1"/>
              <a:t>неефективність</a:t>
            </a:r>
            <a:r>
              <a:rPr lang="ru-RU" b="1" dirty="0"/>
              <a:t> </a:t>
            </a:r>
            <a:r>
              <a:rPr lang="ru-RU" b="1" dirty="0" err="1"/>
              <a:t>груп</a:t>
            </a:r>
            <a:r>
              <a:rPr lang="ru-RU" b="1" dirty="0"/>
              <a:t>:</a:t>
            </a:r>
            <a:endParaRPr lang="ru-RU" dirty="0"/>
          </a:p>
        </p:txBody>
      </p:sp>
      <p:pic>
        <p:nvPicPr>
          <p:cNvPr id="5122" name="Picture 2" descr="Грейдовая система оплаты труда и мотивации: как это работает | HURM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8743" y="4014278"/>
            <a:ext cx="7499657" cy="27294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292177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5400" b="1" dirty="0" err="1"/>
              <a:t>Створення</a:t>
            </a:r>
            <a:r>
              <a:rPr lang="ru-RU" sz="5400" b="1" dirty="0"/>
              <a:t> команд </a:t>
            </a:r>
            <a:r>
              <a:rPr lang="ru-RU" sz="5400" b="1" dirty="0" err="1"/>
              <a:t>управління</a:t>
            </a:r>
            <a:r>
              <a:rPr lang="ru-RU" sz="5400" b="1" dirty="0"/>
              <a:t> </a:t>
            </a:r>
            <a:r>
              <a:rPr lang="ru-RU" sz="5400" b="1" dirty="0" err="1"/>
              <a:t>змінами</a:t>
            </a:r>
            <a:endParaRPr lang="ru-RU" sz="5400" dirty="0"/>
          </a:p>
        </p:txBody>
      </p:sp>
    </p:spTree>
    <p:extLst>
      <p:ext uri="{BB962C8B-B14F-4D97-AF65-F5344CB8AC3E}">
        <p14:creationId xmlns:p14="http://schemas.microsoft.com/office/powerpoint/2010/main" val="402817472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a:t>Команда в організації </a:t>
            </a:r>
            <a:endParaRPr lang="ru-RU" dirty="0"/>
          </a:p>
        </p:txBody>
      </p:sp>
      <p:sp>
        <p:nvSpPr>
          <p:cNvPr id="3" name="Объект 2"/>
          <p:cNvSpPr>
            <a:spLocks noGrp="1"/>
          </p:cNvSpPr>
          <p:nvPr>
            <p:ph idx="1"/>
          </p:nvPr>
        </p:nvSpPr>
        <p:spPr>
          <a:xfrm>
            <a:off x="1251678" y="1453937"/>
            <a:ext cx="10178322" cy="1358720"/>
          </a:xfrm>
        </p:spPr>
        <p:txBody>
          <a:bodyPr/>
          <a:lstStyle/>
          <a:p>
            <a:r>
              <a:rPr lang="uk-UA" dirty="0">
                <a:solidFill>
                  <a:schemeClr val="tx1"/>
                </a:solidFill>
              </a:rPr>
              <a:t>це невелика кількість працівників з додатковими навичками і знаннями (вміннями), відданих спільним цілям виконання, взаємодіють між собою та підзвітні один одному. </a:t>
            </a:r>
            <a:r>
              <a:rPr lang="ru-RU" dirty="0">
                <a:solidFill>
                  <a:schemeClr val="tx1"/>
                </a:solidFill>
              </a:rPr>
              <a:t>Основа </a:t>
            </a:r>
            <a:r>
              <a:rPr lang="ru-RU" dirty="0" err="1">
                <a:solidFill>
                  <a:schemeClr val="tx1"/>
                </a:solidFill>
              </a:rPr>
              <a:t>згуртованості</a:t>
            </a:r>
            <a:r>
              <a:rPr lang="ru-RU" dirty="0">
                <a:solidFill>
                  <a:schemeClr val="tx1"/>
                </a:solidFill>
              </a:rPr>
              <a:t> </a:t>
            </a:r>
            <a:r>
              <a:rPr lang="ru-RU" dirty="0" err="1">
                <a:solidFill>
                  <a:schemeClr val="tx1"/>
                </a:solidFill>
              </a:rPr>
              <a:t>кожної</a:t>
            </a:r>
            <a:r>
              <a:rPr lang="ru-RU" dirty="0">
                <a:solidFill>
                  <a:schemeClr val="tx1"/>
                </a:solidFill>
              </a:rPr>
              <a:t> </a:t>
            </a:r>
            <a:r>
              <a:rPr lang="ru-RU" dirty="0" err="1">
                <a:solidFill>
                  <a:schemeClr val="tx1"/>
                </a:solidFill>
              </a:rPr>
              <a:t>команди</a:t>
            </a:r>
            <a:r>
              <a:rPr lang="ru-RU" dirty="0">
                <a:solidFill>
                  <a:schemeClr val="tx1"/>
                </a:solidFill>
              </a:rPr>
              <a:t> – </a:t>
            </a:r>
            <a:r>
              <a:rPr lang="ru-RU" dirty="0" err="1">
                <a:solidFill>
                  <a:schemeClr val="tx1"/>
                </a:solidFill>
              </a:rPr>
              <a:t>поділ</a:t>
            </a:r>
            <a:r>
              <a:rPr lang="ru-RU" dirty="0">
                <a:solidFill>
                  <a:schemeClr val="tx1"/>
                </a:solidFill>
              </a:rPr>
              <a:t> </a:t>
            </a:r>
            <a:r>
              <a:rPr lang="ru-RU" dirty="0" err="1">
                <a:solidFill>
                  <a:schemeClr val="tx1"/>
                </a:solidFill>
              </a:rPr>
              <a:t>колективної</a:t>
            </a:r>
            <a:r>
              <a:rPr lang="ru-RU" dirty="0">
                <a:solidFill>
                  <a:schemeClr val="tx1"/>
                </a:solidFill>
              </a:rPr>
              <a:t> </a:t>
            </a:r>
            <a:r>
              <a:rPr lang="ru-RU" dirty="0" err="1">
                <a:solidFill>
                  <a:schemeClr val="tx1"/>
                </a:solidFill>
              </a:rPr>
              <a:t>праці</a:t>
            </a:r>
            <a:r>
              <a:rPr lang="ru-RU" dirty="0">
                <a:solidFill>
                  <a:schemeClr val="tx1"/>
                </a:solidFill>
              </a:rPr>
              <a:t> </a:t>
            </a:r>
            <a:r>
              <a:rPr lang="ru-RU" dirty="0" err="1">
                <a:solidFill>
                  <a:schemeClr val="tx1"/>
                </a:solidFill>
              </a:rPr>
              <a:t>між</a:t>
            </a:r>
            <a:r>
              <a:rPr lang="ru-RU" dirty="0">
                <a:solidFill>
                  <a:schemeClr val="tx1"/>
                </a:solidFill>
              </a:rPr>
              <a:t> </a:t>
            </a:r>
            <a:r>
              <a:rPr lang="ru-RU" dirty="0" err="1">
                <a:solidFill>
                  <a:schemeClr val="tx1"/>
                </a:solidFill>
              </a:rPr>
              <a:t>її</a:t>
            </a:r>
            <a:r>
              <a:rPr lang="ru-RU" dirty="0">
                <a:solidFill>
                  <a:schemeClr val="tx1"/>
                </a:solidFill>
              </a:rPr>
              <a:t> членами. </a:t>
            </a:r>
          </a:p>
        </p:txBody>
      </p:sp>
      <p:pic>
        <p:nvPicPr>
          <p:cNvPr id="6146" name="Picture 2" descr="Супер бизнес команда — Векторное изображение © wowomnom #5242386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2185" y="2812657"/>
            <a:ext cx="5177308" cy="38829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58930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7941" y="339609"/>
            <a:ext cx="10549644" cy="705420"/>
          </a:xfrm>
        </p:spPr>
        <p:txBody>
          <a:bodyPr>
            <a:normAutofit fontScale="90000"/>
          </a:bodyPr>
          <a:lstStyle/>
          <a:p>
            <a:r>
              <a:rPr lang="uk-UA" sz="4400" dirty="0"/>
              <a:t>Трансформація парадигми менеджменту</a:t>
            </a:r>
            <a:r>
              <a:rPr lang="ru-RU" dirty="0"/>
              <a:t/>
            </a:r>
            <a:br>
              <a:rPr lang="ru-RU" dirty="0"/>
            </a:b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609898206"/>
              </p:ext>
            </p:extLst>
          </p:nvPr>
        </p:nvGraphicFramePr>
        <p:xfrm>
          <a:off x="1244024" y="1307143"/>
          <a:ext cx="10377479" cy="5293895"/>
        </p:xfrm>
        <a:graphic>
          <a:graphicData uri="http://schemas.openxmlformats.org/drawingml/2006/table">
            <a:tbl>
              <a:tblPr firstRow="1" firstCol="1" bandRow="1">
                <a:tableStyleId>{5C22544A-7EE6-4342-B048-85BDC9FD1C3A}</a:tableStyleId>
              </a:tblPr>
              <a:tblGrid>
                <a:gridCol w="509654">
                  <a:extLst>
                    <a:ext uri="{9D8B030D-6E8A-4147-A177-3AD203B41FA5}">
                      <a16:colId xmlns:a16="http://schemas.microsoft.com/office/drawing/2014/main" val="3705877205"/>
                    </a:ext>
                  </a:extLst>
                </a:gridCol>
                <a:gridCol w="4679658">
                  <a:extLst>
                    <a:ext uri="{9D8B030D-6E8A-4147-A177-3AD203B41FA5}">
                      <a16:colId xmlns:a16="http://schemas.microsoft.com/office/drawing/2014/main" val="2273005013"/>
                    </a:ext>
                  </a:extLst>
                </a:gridCol>
                <a:gridCol w="5188167">
                  <a:extLst>
                    <a:ext uri="{9D8B030D-6E8A-4147-A177-3AD203B41FA5}">
                      <a16:colId xmlns:a16="http://schemas.microsoft.com/office/drawing/2014/main" val="2527264487"/>
                    </a:ext>
                  </a:extLst>
                </a:gridCol>
              </a:tblGrid>
              <a:tr h="387578">
                <a:tc>
                  <a:txBody>
                    <a:bodyPr/>
                    <a:lstStyle/>
                    <a:p>
                      <a:pPr algn="ctr">
                        <a:lnSpc>
                          <a:spcPct val="107000"/>
                        </a:lnSpc>
                        <a:spcAft>
                          <a:spcPts val="0"/>
                        </a:spcAft>
                      </a:pPr>
                      <a:r>
                        <a:rPr lang="uk-UA" sz="1400" dirty="0">
                          <a:effectLst/>
                        </a:rPr>
                        <a:t>№</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Bef>
                          <a:spcPts val="0"/>
                        </a:spcBef>
                        <a:spcAft>
                          <a:spcPts val="0"/>
                        </a:spcAft>
                      </a:pPr>
                      <a:r>
                        <a:rPr lang="uk-UA" sz="1400" dirty="0">
                          <a:effectLst/>
                        </a:rPr>
                        <a:t>Старі уявлення</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Bef>
                          <a:spcPts val="600"/>
                        </a:spcBef>
                        <a:spcAft>
                          <a:spcPts val="600"/>
                        </a:spcAft>
                      </a:pPr>
                      <a:r>
                        <a:rPr lang="uk-UA" sz="1400" dirty="0">
                          <a:effectLst/>
                        </a:rPr>
                        <a:t>Нові уявлення</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3515710"/>
                  </a:ext>
                </a:extLst>
              </a:tr>
              <a:tr h="587201">
                <a:tc>
                  <a:txBody>
                    <a:bodyPr/>
                    <a:lstStyle/>
                    <a:p>
                      <a:pPr algn="ctr">
                        <a:lnSpc>
                          <a:spcPct val="107000"/>
                        </a:lnSpc>
                        <a:spcAft>
                          <a:spcPts val="0"/>
                        </a:spcAft>
                      </a:pPr>
                      <a:r>
                        <a:rPr lang="uk-UA" sz="1400">
                          <a:effectLst/>
                        </a:rPr>
                        <a:t>1</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uk-UA" sz="1400" dirty="0">
                          <a:effectLst/>
                        </a:rPr>
                        <a:t>Менеджмент – це менеджмент бізнесу</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uk-UA" sz="1400" dirty="0">
                          <a:effectLst/>
                        </a:rPr>
                        <a:t>Менеджмент – це специфічна і визначальна система у кожній організації</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62549012"/>
                  </a:ext>
                </a:extLst>
              </a:tr>
              <a:tr h="587201">
                <a:tc>
                  <a:txBody>
                    <a:bodyPr/>
                    <a:lstStyle/>
                    <a:p>
                      <a:pPr algn="ctr">
                        <a:lnSpc>
                          <a:spcPct val="107000"/>
                        </a:lnSpc>
                        <a:spcAft>
                          <a:spcPts val="0"/>
                        </a:spcAft>
                      </a:pPr>
                      <a:r>
                        <a:rPr lang="uk-UA" sz="1400">
                          <a:effectLst/>
                        </a:rPr>
                        <a:t>2</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uk-UA" sz="1400" dirty="0">
                          <a:effectLst/>
                        </a:rPr>
                        <a:t>Існує або повинна існувати одна правильна організаційна структура</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uk-UA" sz="1400" dirty="0">
                          <a:effectLst/>
                        </a:rPr>
                        <a:t>Потрібно виявляти і будувати нові організаційні структури, що відповідають поставленим задачам</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05883898"/>
                  </a:ext>
                </a:extLst>
              </a:tr>
              <a:tr h="587201">
                <a:tc>
                  <a:txBody>
                    <a:bodyPr/>
                    <a:lstStyle/>
                    <a:p>
                      <a:pPr algn="ctr">
                        <a:lnSpc>
                          <a:spcPct val="107000"/>
                        </a:lnSpc>
                        <a:spcAft>
                          <a:spcPts val="0"/>
                        </a:spcAft>
                      </a:pPr>
                      <a:r>
                        <a:rPr lang="uk-UA" sz="1400">
                          <a:effectLst/>
                        </a:rPr>
                        <a:t>3</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uk-UA" sz="1400">
                          <a:effectLst/>
                        </a:rPr>
                        <a:t>Існує або має існувати єдиний спосіб управління персоналом</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uk-UA" sz="1400" dirty="0">
                          <a:effectLst/>
                        </a:rPr>
                        <a:t>Людьми не потрібно управляти, задача – направляти з метою можливого використання навичок та знань кожного</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70529719"/>
                  </a:ext>
                </a:extLst>
              </a:tr>
              <a:tr h="786179">
                <a:tc>
                  <a:txBody>
                    <a:bodyPr/>
                    <a:lstStyle/>
                    <a:p>
                      <a:pPr algn="ctr">
                        <a:lnSpc>
                          <a:spcPct val="107000"/>
                        </a:lnSpc>
                        <a:spcAft>
                          <a:spcPts val="0"/>
                        </a:spcAft>
                      </a:pPr>
                      <a:r>
                        <a:rPr lang="uk-UA" sz="1400">
                          <a:effectLst/>
                        </a:rPr>
                        <a:t>4</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uk-UA" sz="1400">
                          <a:effectLst/>
                        </a:rPr>
                        <a:t>Технології, ринки та кінцеве використання задані</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uk-UA" sz="1400" dirty="0">
                          <a:effectLst/>
                        </a:rPr>
                        <a:t>Фундамент менеджменту – це цінність, що сприймається споживачем і рішення споживача щодо використання свого </a:t>
                      </a:r>
                      <a:r>
                        <a:rPr lang="uk-UA" sz="1400" dirty="0" smtClean="0">
                          <a:effectLst/>
                        </a:rPr>
                        <a:t>доходу</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1742268"/>
                  </a:ext>
                </a:extLst>
              </a:tr>
              <a:tr h="985155">
                <a:tc>
                  <a:txBody>
                    <a:bodyPr/>
                    <a:lstStyle/>
                    <a:p>
                      <a:pPr algn="ctr">
                        <a:lnSpc>
                          <a:spcPct val="107000"/>
                        </a:lnSpc>
                        <a:spcAft>
                          <a:spcPts val="0"/>
                        </a:spcAft>
                      </a:pPr>
                      <a:r>
                        <a:rPr lang="uk-UA" sz="1400">
                          <a:effectLst/>
                        </a:rPr>
                        <a:t>5</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uk-UA" sz="1400">
                          <a:effectLst/>
                        </a:rPr>
                        <a:t>Сфера діяльності менеджменту визначена юридично</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uk-UA" sz="1400" dirty="0">
                          <a:effectLst/>
                        </a:rPr>
                        <a:t>Менеджмент має охоплювати повністю весь процес функціонування підприємства та орієнтуватися на результат на усіх етапах економічного ланцюга</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405146"/>
                  </a:ext>
                </a:extLst>
              </a:tr>
              <a:tr h="786179">
                <a:tc>
                  <a:txBody>
                    <a:bodyPr/>
                    <a:lstStyle/>
                    <a:p>
                      <a:pPr algn="ctr">
                        <a:lnSpc>
                          <a:spcPct val="107000"/>
                        </a:lnSpc>
                        <a:spcAft>
                          <a:spcPts val="0"/>
                        </a:spcAft>
                      </a:pPr>
                      <a:r>
                        <a:rPr lang="uk-UA" sz="1400">
                          <a:effectLst/>
                        </a:rPr>
                        <a:t>6</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uk-UA" sz="1400">
                          <a:effectLst/>
                        </a:rPr>
                        <a:t>Менеджмент сфокусований на внутрішній сфері організації</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uk-UA" sz="1400" dirty="0">
                          <a:effectLst/>
                        </a:rPr>
                        <a:t>Менеджмент існує заради результатів у зовнішньому середовищі, а тому має мобілізувати ресурси для досягнення цих результатів</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71039512"/>
                  </a:ext>
                </a:extLst>
              </a:tr>
              <a:tr h="587201">
                <a:tc>
                  <a:txBody>
                    <a:bodyPr/>
                    <a:lstStyle/>
                    <a:p>
                      <a:pPr algn="ctr">
                        <a:lnSpc>
                          <a:spcPct val="107000"/>
                        </a:lnSpc>
                        <a:spcAft>
                          <a:spcPts val="0"/>
                        </a:spcAft>
                      </a:pPr>
                      <a:r>
                        <a:rPr lang="uk-UA" sz="1400">
                          <a:effectLst/>
                        </a:rPr>
                        <a:t>7</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uk-UA" sz="1400">
                          <a:effectLst/>
                        </a:rPr>
                        <a:t>Політика держави визначає середовище менеджменту</a:t>
                      </a:r>
                      <a:endParaRPr lang="ru-RU"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uk-UA" sz="1400" dirty="0">
                          <a:effectLst/>
                        </a:rPr>
                        <a:t>Практика менеджменту більшою мірою визначається інтересами компанії, а не політичними інтересами держав</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0378" marR="5037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4186422"/>
                  </a:ext>
                </a:extLst>
              </a:tr>
            </a:tbl>
          </a:graphicData>
        </a:graphic>
      </p:graphicFrame>
    </p:spTree>
    <p:extLst>
      <p:ext uri="{BB962C8B-B14F-4D97-AF65-F5344CB8AC3E}">
        <p14:creationId xmlns:p14="http://schemas.microsoft.com/office/powerpoint/2010/main" val="742356226"/>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smtClean="0"/>
              <a:t>Загальна Т</a:t>
            </a:r>
            <a:r>
              <a:rPr lang="ru-RU" b="1" dirty="0" err="1"/>
              <a:t>ипологія</a:t>
            </a:r>
            <a:r>
              <a:rPr lang="ru-RU" b="1" dirty="0"/>
              <a:t> </a:t>
            </a:r>
            <a:r>
              <a:rPr lang="ru-RU" b="1" dirty="0" smtClean="0"/>
              <a:t>команд</a:t>
            </a:r>
            <a:endParaRPr lang="ru-RU" dirty="0"/>
          </a:p>
        </p:txBody>
      </p:sp>
      <p:sp>
        <p:nvSpPr>
          <p:cNvPr id="3" name="Объект 2"/>
          <p:cNvSpPr>
            <a:spLocks noGrp="1"/>
          </p:cNvSpPr>
          <p:nvPr>
            <p:ph idx="1"/>
          </p:nvPr>
        </p:nvSpPr>
        <p:spPr>
          <a:xfrm>
            <a:off x="1251678" y="1526148"/>
            <a:ext cx="10036654" cy="2716791"/>
          </a:xfrm>
        </p:spPr>
        <p:txBody>
          <a:bodyPr>
            <a:normAutofit fontScale="92500"/>
          </a:bodyPr>
          <a:lstStyle/>
          <a:p>
            <a:pPr marL="0" indent="0">
              <a:buNone/>
            </a:pPr>
            <a:r>
              <a:rPr lang="ru-RU" dirty="0">
                <a:solidFill>
                  <a:schemeClr val="tx1"/>
                </a:solidFill>
              </a:rPr>
              <a:t>1. </a:t>
            </a:r>
            <a:r>
              <a:rPr lang="ru-RU" b="1" u="sng" dirty="0" err="1" smtClean="0">
                <a:solidFill>
                  <a:schemeClr val="tx1"/>
                </a:solidFill>
              </a:rPr>
              <a:t>Дорадчі</a:t>
            </a:r>
            <a:r>
              <a:rPr lang="ru-RU" dirty="0" smtClean="0">
                <a:solidFill>
                  <a:schemeClr val="tx1"/>
                </a:solidFill>
              </a:rPr>
              <a:t> </a:t>
            </a:r>
            <a:r>
              <a:rPr lang="ru-RU" dirty="0" err="1" smtClean="0">
                <a:solidFill>
                  <a:schemeClr val="tx1"/>
                </a:solidFill>
              </a:rPr>
              <a:t>команди</a:t>
            </a:r>
            <a:r>
              <a:rPr lang="ru-RU" dirty="0" smtClean="0">
                <a:solidFill>
                  <a:schemeClr val="tx1"/>
                </a:solidFill>
              </a:rPr>
              <a:t> </a:t>
            </a:r>
            <a:r>
              <a:rPr lang="ru-RU" dirty="0">
                <a:solidFill>
                  <a:schemeClr val="tx1"/>
                </a:solidFill>
              </a:rPr>
              <a:t>(рада, «</a:t>
            </a:r>
            <a:r>
              <a:rPr lang="ru-RU" dirty="0" err="1">
                <a:solidFill>
                  <a:schemeClr val="tx1"/>
                </a:solidFill>
              </a:rPr>
              <a:t>круглий</a:t>
            </a:r>
            <a:r>
              <a:rPr lang="ru-RU" dirty="0">
                <a:solidFill>
                  <a:schemeClr val="tx1"/>
                </a:solidFill>
              </a:rPr>
              <a:t> </a:t>
            </a:r>
            <a:r>
              <a:rPr lang="ru-RU" dirty="0" err="1">
                <a:solidFill>
                  <a:schemeClr val="tx1"/>
                </a:solidFill>
              </a:rPr>
              <a:t>стіл</a:t>
            </a:r>
            <a:r>
              <a:rPr lang="ru-RU" dirty="0">
                <a:solidFill>
                  <a:schemeClr val="tx1"/>
                </a:solidFill>
              </a:rPr>
              <a:t>», </a:t>
            </a:r>
            <a:r>
              <a:rPr lang="ru-RU" dirty="0" err="1">
                <a:solidFill>
                  <a:schemeClr val="tx1"/>
                </a:solidFill>
              </a:rPr>
              <a:t>групи</a:t>
            </a:r>
            <a:r>
              <a:rPr lang="ru-RU" dirty="0">
                <a:solidFill>
                  <a:schemeClr val="tx1"/>
                </a:solidFill>
              </a:rPr>
              <a:t>, </a:t>
            </a:r>
            <a:r>
              <a:rPr lang="ru-RU" dirty="0" err="1">
                <a:solidFill>
                  <a:schemeClr val="tx1"/>
                </a:solidFill>
              </a:rPr>
              <a:t>що</a:t>
            </a:r>
            <a:r>
              <a:rPr lang="ru-RU" dirty="0">
                <a:solidFill>
                  <a:schemeClr val="tx1"/>
                </a:solidFill>
              </a:rPr>
              <a:t> </a:t>
            </a:r>
            <a:r>
              <a:rPr lang="ru-RU" dirty="0" err="1">
                <a:solidFill>
                  <a:schemeClr val="tx1"/>
                </a:solidFill>
              </a:rPr>
              <a:t>займаються</a:t>
            </a:r>
            <a:r>
              <a:rPr lang="ru-RU" dirty="0">
                <a:solidFill>
                  <a:schemeClr val="tx1"/>
                </a:solidFill>
              </a:rPr>
              <a:t> </a:t>
            </a:r>
            <a:r>
              <a:rPr lang="ru-RU" dirty="0" err="1">
                <a:solidFill>
                  <a:schemeClr val="tx1"/>
                </a:solidFill>
              </a:rPr>
              <a:t>залученням</a:t>
            </a:r>
            <a:r>
              <a:rPr lang="ru-RU" dirty="0">
                <a:solidFill>
                  <a:schemeClr val="tx1"/>
                </a:solidFill>
              </a:rPr>
              <a:t> </a:t>
            </a:r>
            <a:r>
              <a:rPr lang="ru-RU" dirty="0" err="1">
                <a:solidFill>
                  <a:schemeClr val="tx1"/>
                </a:solidFill>
              </a:rPr>
              <a:t>працівників</a:t>
            </a:r>
            <a:r>
              <a:rPr lang="ru-RU" dirty="0">
                <a:solidFill>
                  <a:schemeClr val="tx1"/>
                </a:solidFill>
              </a:rPr>
              <a:t> у </a:t>
            </a:r>
            <a:r>
              <a:rPr lang="ru-RU" dirty="0" err="1">
                <a:solidFill>
                  <a:schemeClr val="tx1"/>
                </a:solidFill>
              </a:rPr>
              <a:t>процес</a:t>
            </a:r>
            <a:r>
              <a:rPr lang="ru-RU" dirty="0">
                <a:solidFill>
                  <a:schemeClr val="tx1"/>
                </a:solidFill>
              </a:rPr>
              <a:t> </a:t>
            </a:r>
            <a:r>
              <a:rPr lang="ru-RU" dirty="0" err="1">
                <a:solidFill>
                  <a:schemeClr val="tx1"/>
                </a:solidFill>
              </a:rPr>
              <a:t>управління</a:t>
            </a:r>
            <a:r>
              <a:rPr lang="ru-RU" dirty="0">
                <a:solidFill>
                  <a:schemeClr val="tx1"/>
                </a:solidFill>
              </a:rPr>
              <a:t>);</a:t>
            </a:r>
          </a:p>
          <a:p>
            <a:pPr marL="0" indent="0">
              <a:buNone/>
            </a:pPr>
            <a:r>
              <a:rPr lang="ru-RU" dirty="0">
                <a:solidFill>
                  <a:schemeClr val="tx1"/>
                </a:solidFill>
              </a:rPr>
              <a:t>2. </a:t>
            </a:r>
            <a:r>
              <a:rPr lang="ru-RU" b="1" u="sng" dirty="0" err="1" smtClean="0">
                <a:solidFill>
                  <a:schemeClr val="tx1"/>
                </a:solidFill>
              </a:rPr>
              <a:t>Виробничі</a:t>
            </a:r>
            <a:r>
              <a:rPr lang="ru-RU" dirty="0" smtClean="0">
                <a:solidFill>
                  <a:schemeClr val="tx1"/>
                </a:solidFill>
              </a:rPr>
              <a:t> </a:t>
            </a:r>
            <a:r>
              <a:rPr lang="ru-RU" dirty="0" err="1" smtClean="0">
                <a:solidFill>
                  <a:schemeClr val="tx1"/>
                </a:solidFill>
              </a:rPr>
              <a:t>команди</a:t>
            </a:r>
            <a:r>
              <a:rPr lang="ru-RU" dirty="0" smtClean="0">
                <a:solidFill>
                  <a:schemeClr val="tx1"/>
                </a:solidFill>
              </a:rPr>
              <a:t> </a:t>
            </a:r>
            <a:r>
              <a:rPr lang="ru-RU" dirty="0">
                <a:solidFill>
                  <a:schemeClr val="tx1"/>
                </a:solidFill>
              </a:rPr>
              <a:t>(</a:t>
            </a:r>
            <a:r>
              <a:rPr lang="ru-RU" dirty="0" err="1">
                <a:solidFill>
                  <a:schemeClr val="tx1"/>
                </a:solidFill>
              </a:rPr>
              <a:t>виробничі</a:t>
            </a:r>
            <a:r>
              <a:rPr lang="ru-RU" dirty="0">
                <a:solidFill>
                  <a:schemeClr val="tx1"/>
                </a:solidFill>
              </a:rPr>
              <a:t> </a:t>
            </a:r>
            <a:r>
              <a:rPr lang="ru-RU" dirty="0" err="1">
                <a:solidFill>
                  <a:schemeClr val="tx1"/>
                </a:solidFill>
              </a:rPr>
              <a:t>бригади</a:t>
            </a:r>
            <a:r>
              <a:rPr lang="ru-RU" dirty="0">
                <a:solidFill>
                  <a:schemeClr val="tx1"/>
                </a:solidFill>
              </a:rPr>
              <a:t>, </a:t>
            </a:r>
            <a:r>
              <a:rPr lang="ru-RU" dirty="0" err="1">
                <a:solidFill>
                  <a:schemeClr val="tx1"/>
                </a:solidFill>
              </a:rPr>
              <a:t>шахтарські</a:t>
            </a:r>
            <a:r>
              <a:rPr lang="ru-RU" dirty="0">
                <a:solidFill>
                  <a:schemeClr val="tx1"/>
                </a:solidFill>
              </a:rPr>
              <a:t> </a:t>
            </a:r>
            <a:r>
              <a:rPr lang="ru-RU" dirty="0" err="1">
                <a:solidFill>
                  <a:schemeClr val="tx1"/>
                </a:solidFill>
              </a:rPr>
              <a:t>команди</a:t>
            </a:r>
            <a:r>
              <a:rPr lang="ru-RU" dirty="0">
                <a:solidFill>
                  <a:schemeClr val="tx1"/>
                </a:solidFill>
              </a:rPr>
              <a:t>, </a:t>
            </a:r>
            <a:r>
              <a:rPr lang="ru-RU" dirty="0" err="1">
                <a:solidFill>
                  <a:schemeClr val="tx1"/>
                </a:solidFill>
              </a:rPr>
              <a:t>ремонтні</a:t>
            </a:r>
            <a:r>
              <a:rPr lang="ru-RU" dirty="0">
                <a:solidFill>
                  <a:schemeClr val="tx1"/>
                </a:solidFill>
              </a:rPr>
              <a:t> </a:t>
            </a:r>
            <a:r>
              <a:rPr lang="ru-RU" dirty="0" err="1">
                <a:solidFill>
                  <a:schemeClr val="tx1"/>
                </a:solidFill>
              </a:rPr>
              <a:t>бригади</a:t>
            </a:r>
            <a:r>
              <a:rPr lang="ru-RU" dirty="0">
                <a:solidFill>
                  <a:schemeClr val="tx1"/>
                </a:solidFill>
              </a:rPr>
              <a:t>, </a:t>
            </a:r>
            <a:r>
              <a:rPr lang="ru-RU" dirty="0" err="1">
                <a:solidFill>
                  <a:schemeClr val="tx1"/>
                </a:solidFill>
              </a:rPr>
              <a:t>команди</a:t>
            </a:r>
            <a:r>
              <a:rPr lang="ru-RU" dirty="0">
                <a:solidFill>
                  <a:schemeClr val="tx1"/>
                </a:solidFill>
              </a:rPr>
              <a:t> </a:t>
            </a:r>
            <a:r>
              <a:rPr lang="ru-RU" dirty="0" err="1">
                <a:solidFill>
                  <a:schemeClr val="tx1"/>
                </a:solidFill>
              </a:rPr>
              <a:t>льотного</a:t>
            </a:r>
            <a:r>
              <a:rPr lang="ru-RU" dirty="0">
                <a:solidFill>
                  <a:schemeClr val="tx1"/>
                </a:solidFill>
              </a:rPr>
              <a:t> складу, </a:t>
            </a:r>
            <a:r>
              <a:rPr lang="ru-RU" dirty="0" err="1">
                <a:solidFill>
                  <a:schemeClr val="tx1"/>
                </a:solidFill>
              </a:rPr>
              <a:t>групи</a:t>
            </a:r>
            <a:r>
              <a:rPr lang="ru-RU" dirty="0">
                <a:solidFill>
                  <a:schemeClr val="tx1"/>
                </a:solidFill>
              </a:rPr>
              <a:t> </a:t>
            </a:r>
            <a:r>
              <a:rPr lang="ru-RU" dirty="0" err="1">
                <a:solidFill>
                  <a:schemeClr val="tx1"/>
                </a:solidFill>
              </a:rPr>
              <a:t>обробки</a:t>
            </a:r>
            <a:r>
              <a:rPr lang="ru-RU" dirty="0">
                <a:solidFill>
                  <a:schemeClr val="tx1"/>
                </a:solidFill>
              </a:rPr>
              <a:t> </a:t>
            </a:r>
            <a:r>
              <a:rPr lang="ru-RU" dirty="0" err="1">
                <a:solidFill>
                  <a:schemeClr val="tx1"/>
                </a:solidFill>
              </a:rPr>
              <a:t>даних</a:t>
            </a:r>
            <a:r>
              <a:rPr lang="ru-RU" dirty="0">
                <a:solidFill>
                  <a:schemeClr val="tx1"/>
                </a:solidFill>
              </a:rPr>
              <a:t>)</a:t>
            </a:r>
          </a:p>
          <a:p>
            <a:pPr marL="0" indent="0">
              <a:buNone/>
            </a:pPr>
            <a:r>
              <a:rPr lang="ru-RU" dirty="0">
                <a:solidFill>
                  <a:schemeClr val="tx1"/>
                </a:solidFill>
              </a:rPr>
              <a:t>3. </a:t>
            </a:r>
            <a:r>
              <a:rPr lang="ru-RU" b="1" u="sng" dirty="0" err="1" smtClean="0">
                <a:solidFill>
                  <a:schemeClr val="tx1"/>
                </a:solidFill>
              </a:rPr>
              <a:t>Проектні</a:t>
            </a:r>
            <a:r>
              <a:rPr lang="ru-RU" dirty="0" smtClean="0">
                <a:solidFill>
                  <a:schemeClr val="tx1"/>
                </a:solidFill>
              </a:rPr>
              <a:t> </a:t>
            </a:r>
            <a:r>
              <a:rPr lang="ru-RU" dirty="0" err="1" smtClean="0">
                <a:solidFill>
                  <a:schemeClr val="tx1"/>
                </a:solidFill>
              </a:rPr>
              <a:t>команди</a:t>
            </a:r>
            <a:r>
              <a:rPr lang="ru-RU" dirty="0" smtClean="0">
                <a:solidFill>
                  <a:schemeClr val="tx1"/>
                </a:solidFill>
              </a:rPr>
              <a:t> </a:t>
            </a:r>
            <a:r>
              <a:rPr lang="ru-RU" dirty="0">
                <a:solidFill>
                  <a:schemeClr val="tx1"/>
                </a:solidFill>
              </a:rPr>
              <a:t>(</a:t>
            </a:r>
            <a:r>
              <a:rPr lang="ru-RU" dirty="0" err="1">
                <a:solidFill>
                  <a:schemeClr val="tx1"/>
                </a:solidFill>
              </a:rPr>
              <a:t>дослідницька</a:t>
            </a:r>
            <a:r>
              <a:rPr lang="ru-RU" dirty="0">
                <a:solidFill>
                  <a:schemeClr val="tx1"/>
                </a:solidFill>
              </a:rPr>
              <a:t> </a:t>
            </a:r>
            <a:r>
              <a:rPr lang="ru-RU" dirty="0" err="1">
                <a:solidFill>
                  <a:schemeClr val="tx1"/>
                </a:solidFill>
              </a:rPr>
              <a:t>група</a:t>
            </a:r>
            <a:r>
              <a:rPr lang="ru-RU" dirty="0">
                <a:solidFill>
                  <a:schemeClr val="tx1"/>
                </a:solidFill>
              </a:rPr>
              <a:t>, </a:t>
            </a:r>
            <a:r>
              <a:rPr lang="ru-RU" dirty="0" err="1">
                <a:solidFill>
                  <a:schemeClr val="tx1"/>
                </a:solidFill>
              </a:rPr>
              <a:t>група</a:t>
            </a:r>
            <a:r>
              <a:rPr lang="ru-RU" dirty="0">
                <a:solidFill>
                  <a:schemeClr val="tx1"/>
                </a:solidFill>
              </a:rPr>
              <a:t> </a:t>
            </a:r>
            <a:r>
              <a:rPr lang="ru-RU" dirty="0" err="1">
                <a:solidFill>
                  <a:schemeClr val="tx1"/>
                </a:solidFill>
              </a:rPr>
              <a:t>планування</a:t>
            </a:r>
            <a:r>
              <a:rPr lang="ru-RU" dirty="0">
                <a:solidFill>
                  <a:schemeClr val="tx1"/>
                </a:solidFill>
              </a:rPr>
              <a:t>, </a:t>
            </a:r>
            <a:r>
              <a:rPr lang="ru-RU" dirty="0" err="1">
                <a:solidFill>
                  <a:schemeClr val="tx1"/>
                </a:solidFill>
              </a:rPr>
              <a:t>інженерна</a:t>
            </a:r>
            <a:r>
              <a:rPr lang="ru-RU" dirty="0">
                <a:solidFill>
                  <a:schemeClr val="tx1"/>
                </a:solidFill>
              </a:rPr>
              <a:t> </a:t>
            </a:r>
            <a:r>
              <a:rPr lang="ru-RU" dirty="0" err="1">
                <a:solidFill>
                  <a:schemeClr val="tx1"/>
                </a:solidFill>
              </a:rPr>
              <a:t>група</a:t>
            </a:r>
            <a:r>
              <a:rPr lang="ru-RU" dirty="0">
                <a:solidFill>
                  <a:schemeClr val="tx1"/>
                </a:solidFill>
              </a:rPr>
              <a:t>, </a:t>
            </a:r>
            <a:r>
              <a:rPr lang="ru-RU" dirty="0" err="1">
                <a:solidFill>
                  <a:schemeClr val="tx1"/>
                </a:solidFill>
              </a:rPr>
              <a:t>цільова</a:t>
            </a:r>
            <a:r>
              <a:rPr lang="ru-RU" dirty="0">
                <a:solidFill>
                  <a:schemeClr val="tx1"/>
                </a:solidFill>
              </a:rPr>
              <a:t> </a:t>
            </a:r>
            <a:r>
              <a:rPr lang="ru-RU" dirty="0" err="1">
                <a:solidFill>
                  <a:schemeClr val="tx1"/>
                </a:solidFill>
              </a:rPr>
              <a:t>група</a:t>
            </a:r>
            <a:r>
              <a:rPr lang="ru-RU" dirty="0">
                <a:solidFill>
                  <a:schemeClr val="tx1"/>
                </a:solidFill>
              </a:rPr>
              <a:t>)</a:t>
            </a:r>
          </a:p>
          <a:p>
            <a:pPr marL="0" indent="0">
              <a:buNone/>
            </a:pPr>
            <a:r>
              <a:rPr lang="ru-RU" dirty="0">
                <a:solidFill>
                  <a:schemeClr val="tx1"/>
                </a:solidFill>
              </a:rPr>
              <a:t>4. </a:t>
            </a:r>
            <a:r>
              <a:rPr lang="ru-RU" b="1" u="sng" dirty="0" err="1">
                <a:solidFill>
                  <a:schemeClr val="tx1"/>
                </a:solidFill>
              </a:rPr>
              <a:t>Г</a:t>
            </a:r>
            <a:r>
              <a:rPr lang="ru-RU" b="1" u="sng" dirty="0" err="1" smtClean="0">
                <a:solidFill>
                  <a:schemeClr val="tx1"/>
                </a:solidFill>
              </a:rPr>
              <a:t>рупа</a:t>
            </a:r>
            <a:r>
              <a:rPr lang="ru-RU" b="1" u="sng" dirty="0" smtClean="0">
                <a:solidFill>
                  <a:schemeClr val="tx1"/>
                </a:solidFill>
              </a:rPr>
              <a:t> </a:t>
            </a:r>
            <a:r>
              <a:rPr lang="ru-RU" b="1" u="sng" dirty="0" err="1">
                <a:solidFill>
                  <a:schemeClr val="tx1"/>
                </a:solidFill>
              </a:rPr>
              <a:t>дій</a:t>
            </a:r>
            <a:r>
              <a:rPr lang="ru-RU" b="1" u="sng" dirty="0">
                <a:solidFill>
                  <a:schemeClr val="tx1"/>
                </a:solidFill>
              </a:rPr>
              <a:t> </a:t>
            </a:r>
            <a:r>
              <a:rPr lang="ru-RU" dirty="0">
                <a:solidFill>
                  <a:schemeClr val="tx1"/>
                </a:solidFill>
              </a:rPr>
              <a:t>(спортивна команда, </a:t>
            </a:r>
            <a:r>
              <a:rPr lang="ru-RU" dirty="0" err="1">
                <a:solidFill>
                  <a:schemeClr val="tx1"/>
                </a:solidFill>
              </a:rPr>
              <a:t>група</a:t>
            </a:r>
            <a:r>
              <a:rPr lang="ru-RU" dirty="0">
                <a:solidFill>
                  <a:schemeClr val="tx1"/>
                </a:solidFill>
              </a:rPr>
              <a:t> для </a:t>
            </a:r>
            <a:r>
              <a:rPr lang="ru-RU" dirty="0" err="1">
                <a:solidFill>
                  <a:schemeClr val="tx1"/>
                </a:solidFill>
              </a:rPr>
              <a:t>розваг</a:t>
            </a:r>
            <a:r>
              <a:rPr lang="ru-RU" dirty="0">
                <a:solidFill>
                  <a:schemeClr val="tx1"/>
                </a:solidFill>
              </a:rPr>
              <a:t>, </a:t>
            </a:r>
            <a:r>
              <a:rPr lang="ru-RU" dirty="0" err="1">
                <a:solidFill>
                  <a:schemeClr val="tx1"/>
                </a:solidFill>
              </a:rPr>
              <a:t>експедиція</a:t>
            </a:r>
            <a:r>
              <a:rPr lang="ru-RU" dirty="0">
                <a:solidFill>
                  <a:schemeClr val="tx1"/>
                </a:solidFill>
              </a:rPr>
              <a:t>, команда на переговорах, бригада </a:t>
            </a:r>
            <a:r>
              <a:rPr lang="ru-RU" dirty="0" err="1">
                <a:solidFill>
                  <a:schemeClr val="tx1"/>
                </a:solidFill>
              </a:rPr>
              <a:t>хірургів</a:t>
            </a:r>
            <a:r>
              <a:rPr lang="ru-RU" dirty="0">
                <a:solidFill>
                  <a:schemeClr val="tx1"/>
                </a:solidFill>
              </a:rPr>
              <a:t>, </a:t>
            </a:r>
            <a:r>
              <a:rPr lang="ru-RU" dirty="0" err="1">
                <a:solidFill>
                  <a:schemeClr val="tx1"/>
                </a:solidFill>
              </a:rPr>
              <a:t>військовий</a:t>
            </a:r>
            <a:r>
              <a:rPr lang="ru-RU" dirty="0">
                <a:solidFill>
                  <a:schemeClr val="tx1"/>
                </a:solidFill>
              </a:rPr>
              <a:t> </a:t>
            </a:r>
            <a:r>
              <a:rPr lang="ru-RU" dirty="0" err="1">
                <a:solidFill>
                  <a:schemeClr val="tx1"/>
                </a:solidFill>
              </a:rPr>
              <a:t>підрозділ</a:t>
            </a:r>
            <a:r>
              <a:rPr lang="ru-RU" dirty="0">
                <a:solidFill>
                  <a:schemeClr val="tx1"/>
                </a:solidFill>
              </a:rPr>
              <a:t>)</a:t>
            </a:r>
          </a:p>
          <a:p>
            <a:endParaRPr lang="ru-RU" dirty="0"/>
          </a:p>
        </p:txBody>
      </p:sp>
      <p:pic>
        <p:nvPicPr>
          <p:cNvPr id="7170" name="Picture 2" descr="Какая команда, такой и стартап - startupnetwork.k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0533" y="4403275"/>
            <a:ext cx="6412650" cy="2321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67875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err="1" smtClean="0"/>
              <a:t>типи</a:t>
            </a:r>
            <a:r>
              <a:rPr lang="ru-RU" b="1" dirty="0" smtClean="0"/>
              <a:t> команд в </a:t>
            </a:r>
            <a:r>
              <a:rPr lang="ru-RU" b="1" dirty="0" err="1" smtClean="0"/>
              <a:t>організаціях</a:t>
            </a:r>
            <a:endParaRPr lang="ru-RU" dirty="0"/>
          </a:p>
        </p:txBody>
      </p:sp>
      <p:sp>
        <p:nvSpPr>
          <p:cNvPr id="3" name="Объект 2"/>
          <p:cNvSpPr>
            <a:spLocks noGrp="1"/>
          </p:cNvSpPr>
          <p:nvPr>
            <p:ph idx="1"/>
          </p:nvPr>
        </p:nvSpPr>
        <p:spPr>
          <a:xfrm>
            <a:off x="1332929" y="1490429"/>
            <a:ext cx="6861819" cy="2512072"/>
          </a:xfrm>
        </p:spPr>
        <p:txBody>
          <a:bodyPr/>
          <a:lstStyle/>
          <a:p>
            <a:r>
              <a:rPr lang="ru-RU" sz="3200" dirty="0" err="1" smtClean="0">
                <a:solidFill>
                  <a:schemeClr val="tx1"/>
                </a:solidFill>
              </a:rPr>
              <a:t>Функціональні</a:t>
            </a:r>
            <a:r>
              <a:rPr lang="ru-RU" sz="3200" dirty="0" smtClean="0">
                <a:solidFill>
                  <a:schemeClr val="tx1"/>
                </a:solidFill>
              </a:rPr>
              <a:t> </a:t>
            </a:r>
            <a:r>
              <a:rPr lang="ru-RU" sz="3200" dirty="0" err="1" smtClean="0">
                <a:solidFill>
                  <a:schemeClr val="tx1"/>
                </a:solidFill>
              </a:rPr>
              <a:t>команди</a:t>
            </a:r>
            <a:endParaRPr lang="ru-RU" sz="3200" dirty="0" smtClean="0">
              <a:solidFill>
                <a:schemeClr val="tx1"/>
              </a:solidFill>
            </a:endParaRPr>
          </a:p>
          <a:p>
            <a:r>
              <a:rPr lang="uk-UA" sz="3200" dirty="0" smtClean="0">
                <a:solidFill>
                  <a:schemeClr val="tx1"/>
                </a:solidFill>
              </a:rPr>
              <a:t>Команди з вирішення проблем</a:t>
            </a:r>
          </a:p>
          <a:p>
            <a:r>
              <a:rPr lang="uk-UA" sz="3200" dirty="0" err="1" smtClean="0">
                <a:solidFill>
                  <a:schemeClr val="tx1"/>
                </a:solidFill>
              </a:rPr>
              <a:t>Міжфункціональні</a:t>
            </a:r>
            <a:r>
              <a:rPr lang="uk-UA" sz="3200" dirty="0" smtClean="0">
                <a:solidFill>
                  <a:schemeClr val="tx1"/>
                </a:solidFill>
              </a:rPr>
              <a:t> команди</a:t>
            </a:r>
            <a:endParaRPr lang="ru-RU" sz="3200" dirty="0">
              <a:solidFill>
                <a:schemeClr val="tx1"/>
              </a:solidFill>
            </a:endParaRPr>
          </a:p>
          <a:p>
            <a:r>
              <a:rPr lang="ru-RU" sz="3200" dirty="0" err="1" smtClean="0">
                <a:solidFill>
                  <a:schemeClr val="tx1"/>
                </a:solidFill>
              </a:rPr>
              <a:t>Самокеровані</a:t>
            </a:r>
            <a:r>
              <a:rPr lang="ru-RU" sz="3200" dirty="0" smtClean="0">
                <a:solidFill>
                  <a:schemeClr val="tx1"/>
                </a:solidFill>
              </a:rPr>
              <a:t> </a:t>
            </a:r>
            <a:r>
              <a:rPr lang="ru-RU" sz="3200" dirty="0" err="1">
                <a:solidFill>
                  <a:schemeClr val="tx1"/>
                </a:solidFill>
              </a:rPr>
              <a:t>команди</a:t>
            </a:r>
            <a:endParaRPr lang="ru-RU" sz="3200" dirty="0">
              <a:solidFill>
                <a:schemeClr val="tx1"/>
              </a:solidFill>
            </a:endParaRPr>
          </a:p>
          <a:p>
            <a:endParaRPr lang="ru-RU" dirty="0"/>
          </a:p>
        </p:txBody>
      </p:sp>
      <p:pic>
        <p:nvPicPr>
          <p:cNvPr id="8198" name="Picture 6" descr="Команда для организации хакатона. Опыт HackDay | Rusba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38447" y="3686390"/>
            <a:ext cx="3153618" cy="253069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Фильмы похожие на Команда А с описанием схожест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38446" y="1161146"/>
            <a:ext cx="3153618" cy="1542856"/>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Успешная команда . Формирование команды — на кого можно опереться? —  Новости и публикации — Pharmedu.r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3066" y="4232489"/>
            <a:ext cx="3592177" cy="2434261"/>
          </a:xfrm>
          <a:prstGeom prst="rect">
            <a:avLst/>
          </a:prstGeom>
          <a:noFill/>
          <a:extLst>
            <a:ext uri="{909E8E84-426E-40DD-AFC4-6F175D3DCCD1}">
              <a14:hiddenFill xmlns:a14="http://schemas.microsoft.com/office/drawing/2010/main">
                <a:solidFill>
                  <a:srgbClr val="FFFFFF"/>
                </a:solidFill>
              </a14:hiddenFill>
            </a:ext>
          </a:extLst>
        </p:spPr>
      </p:pic>
      <p:sp>
        <p:nvSpPr>
          <p:cNvPr id="4" name="Стрелка вправо 3"/>
          <p:cNvSpPr/>
          <p:nvPr/>
        </p:nvSpPr>
        <p:spPr>
          <a:xfrm>
            <a:off x="6139047" y="1702252"/>
            <a:ext cx="1888568" cy="1783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трелка вправо 9"/>
          <p:cNvSpPr/>
          <p:nvPr/>
        </p:nvSpPr>
        <p:spPr>
          <a:xfrm rot="2647878">
            <a:off x="7036685" y="2849580"/>
            <a:ext cx="1234800" cy="1717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трелка вправо 10"/>
          <p:cNvSpPr/>
          <p:nvPr/>
        </p:nvSpPr>
        <p:spPr>
          <a:xfrm rot="5400000">
            <a:off x="2586401" y="4018344"/>
            <a:ext cx="466364" cy="2865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8202" name="Picture 10" descr="Как работают мастермайнд-группы – новый (и эффективный!) способ добиваться  результатов и меньше прокрастинировать"/>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17530" y="4214324"/>
            <a:ext cx="2710085" cy="2514357"/>
          </a:xfrm>
          <a:prstGeom prst="rect">
            <a:avLst/>
          </a:prstGeom>
          <a:noFill/>
          <a:extLst>
            <a:ext uri="{909E8E84-426E-40DD-AFC4-6F175D3DCCD1}">
              <a14:hiddenFill xmlns:a14="http://schemas.microsoft.com/office/drawing/2010/main">
                <a:solidFill>
                  <a:srgbClr val="FFFFFF"/>
                </a:solidFill>
              </a14:hiddenFill>
            </a:ext>
          </a:extLst>
        </p:spPr>
      </p:pic>
      <p:sp>
        <p:nvSpPr>
          <p:cNvPr id="13" name="Стрелка вправо 12"/>
          <p:cNvSpPr/>
          <p:nvPr/>
        </p:nvSpPr>
        <p:spPr>
          <a:xfrm rot="3764044">
            <a:off x="6109421" y="3624336"/>
            <a:ext cx="991347" cy="1693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93577192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a:t>Функціональні команди </a:t>
            </a:r>
            <a:endParaRPr lang="ru-RU" dirty="0"/>
          </a:p>
        </p:txBody>
      </p:sp>
      <p:sp>
        <p:nvSpPr>
          <p:cNvPr id="3" name="Объект 2"/>
          <p:cNvSpPr>
            <a:spLocks noGrp="1"/>
          </p:cNvSpPr>
          <p:nvPr>
            <p:ph idx="1"/>
          </p:nvPr>
        </p:nvSpPr>
        <p:spPr>
          <a:xfrm>
            <a:off x="1135768" y="1635424"/>
            <a:ext cx="10178322" cy="3593591"/>
          </a:xfrm>
        </p:spPr>
        <p:txBody>
          <a:bodyPr/>
          <a:lstStyle/>
          <a:p>
            <a:r>
              <a:rPr lang="uk-UA" dirty="0">
                <a:solidFill>
                  <a:schemeClr val="tx1"/>
                </a:solidFill>
              </a:rPr>
              <a:t>зазвичай об'єднують індивідів, що працюють разом над поточними і взаємопов'язаними завданнями. </a:t>
            </a:r>
            <a:endParaRPr lang="uk-UA" dirty="0" smtClean="0">
              <a:solidFill>
                <a:schemeClr val="tx1"/>
              </a:solidFill>
            </a:endParaRPr>
          </a:p>
          <a:p>
            <a:pPr marL="0" indent="0">
              <a:buNone/>
            </a:pPr>
            <a:r>
              <a:rPr lang="uk-UA" dirty="0" smtClean="0">
                <a:solidFill>
                  <a:schemeClr val="tx1"/>
                </a:solidFill>
              </a:rPr>
              <a:t>Функціональні </a:t>
            </a:r>
            <a:r>
              <a:rPr lang="uk-UA" dirty="0">
                <a:solidFill>
                  <a:schemeClr val="tx1"/>
                </a:solidFill>
              </a:rPr>
              <a:t>команди часто існують у межах функціональних відділів – маркетингу, виробництва, фінансів, аудиту, кадрів та ін. </a:t>
            </a:r>
            <a:endParaRPr lang="ru-RU" dirty="0">
              <a:solidFill>
                <a:schemeClr val="tx1"/>
              </a:solidFill>
            </a:endParaRPr>
          </a:p>
        </p:txBody>
      </p:sp>
      <p:pic>
        <p:nvPicPr>
          <p:cNvPr id="4" name="Picture 2" descr="Что такое командная работа, почему она так важна и как влияет на успех?"/>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1143" y="3152865"/>
            <a:ext cx="5126951" cy="3329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375589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err="1"/>
              <a:t>Команди</a:t>
            </a:r>
            <a:r>
              <a:rPr lang="ru-RU" b="1" dirty="0"/>
              <a:t> з </a:t>
            </a:r>
            <a:r>
              <a:rPr lang="ru-RU" b="1" dirty="0" err="1"/>
              <a:t>вирішення</a:t>
            </a:r>
            <a:r>
              <a:rPr lang="ru-RU" b="1" dirty="0"/>
              <a:t> проблем </a:t>
            </a:r>
            <a:endParaRPr lang="ru-RU" dirty="0"/>
          </a:p>
        </p:txBody>
      </p:sp>
      <p:sp>
        <p:nvSpPr>
          <p:cNvPr id="3" name="Объект 2"/>
          <p:cNvSpPr>
            <a:spLocks noGrp="1"/>
          </p:cNvSpPr>
          <p:nvPr>
            <p:ph idx="1"/>
          </p:nvPr>
        </p:nvSpPr>
        <p:spPr>
          <a:xfrm>
            <a:off x="1322815" y="1513269"/>
            <a:ext cx="10362032" cy="907960"/>
          </a:xfrm>
        </p:spPr>
        <p:txBody>
          <a:bodyPr>
            <a:normAutofit/>
          </a:bodyPr>
          <a:lstStyle/>
          <a:p>
            <a:r>
              <a:rPr lang="ru-RU" dirty="0" err="1">
                <a:solidFill>
                  <a:schemeClr val="tx1"/>
                </a:solidFill>
              </a:rPr>
              <a:t>орієнтуються</a:t>
            </a:r>
            <a:r>
              <a:rPr lang="ru-RU" dirty="0">
                <a:solidFill>
                  <a:schemeClr val="tx1"/>
                </a:solidFill>
              </a:rPr>
              <a:t> на </a:t>
            </a:r>
            <a:r>
              <a:rPr lang="ru-RU" dirty="0" err="1">
                <a:solidFill>
                  <a:schemeClr val="tx1"/>
                </a:solidFill>
              </a:rPr>
              <a:t>специфічні</a:t>
            </a:r>
            <a:r>
              <a:rPr lang="ru-RU" dirty="0">
                <a:solidFill>
                  <a:schemeClr val="tx1"/>
                </a:solidFill>
              </a:rPr>
              <a:t> </a:t>
            </a:r>
            <a:r>
              <a:rPr lang="ru-RU" dirty="0" err="1">
                <a:solidFill>
                  <a:schemeClr val="tx1"/>
                </a:solidFill>
              </a:rPr>
              <a:t>питання</a:t>
            </a:r>
            <a:r>
              <a:rPr lang="ru-RU" dirty="0">
                <a:solidFill>
                  <a:schemeClr val="tx1"/>
                </a:solidFill>
              </a:rPr>
              <a:t> у сферах </a:t>
            </a:r>
            <a:r>
              <a:rPr lang="ru-RU" dirty="0" err="1">
                <a:solidFill>
                  <a:schemeClr val="tx1"/>
                </a:solidFill>
              </a:rPr>
              <a:t>відповідальності</a:t>
            </a:r>
            <a:r>
              <a:rPr lang="ru-RU" dirty="0">
                <a:solidFill>
                  <a:schemeClr val="tx1"/>
                </a:solidFill>
              </a:rPr>
              <a:t>, </a:t>
            </a:r>
            <a:r>
              <a:rPr lang="ru-RU" dirty="0" err="1">
                <a:solidFill>
                  <a:schemeClr val="tx1"/>
                </a:solidFill>
              </a:rPr>
              <a:t>вирішення</a:t>
            </a:r>
            <a:r>
              <a:rPr lang="ru-RU" dirty="0">
                <a:solidFill>
                  <a:schemeClr val="tx1"/>
                </a:solidFill>
              </a:rPr>
              <a:t> проблем </a:t>
            </a:r>
            <a:r>
              <a:rPr lang="ru-RU" dirty="0" err="1">
                <a:solidFill>
                  <a:schemeClr val="tx1"/>
                </a:solidFill>
              </a:rPr>
              <a:t>потенційного</a:t>
            </a:r>
            <a:r>
              <a:rPr lang="ru-RU" dirty="0">
                <a:solidFill>
                  <a:schemeClr val="tx1"/>
                </a:solidFill>
              </a:rPr>
              <a:t> </a:t>
            </a:r>
            <a:r>
              <a:rPr lang="ru-RU" dirty="0" err="1">
                <a:solidFill>
                  <a:schemeClr val="tx1"/>
                </a:solidFill>
              </a:rPr>
              <a:t>розвитку</a:t>
            </a:r>
            <a:r>
              <a:rPr lang="ru-RU" dirty="0">
                <a:solidFill>
                  <a:schemeClr val="tx1"/>
                </a:solidFill>
              </a:rPr>
              <a:t> і часто </a:t>
            </a:r>
            <a:r>
              <a:rPr lang="ru-RU" dirty="0" err="1">
                <a:solidFill>
                  <a:schemeClr val="tx1"/>
                </a:solidFill>
              </a:rPr>
              <a:t>уповноважені</a:t>
            </a:r>
            <a:r>
              <a:rPr lang="ru-RU" dirty="0">
                <a:solidFill>
                  <a:schemeClr val="tx1"/>
                </a:solidFill>
              </a:rPr>
              <a:t> </a:t>
            </a:r>
            <a:r>
              <a:rPr lang="ru-RU" dirty="0" err="1">
                <a:solidFill>
                  <a:schemeClr val="tx1"/>
                </a:solidFill>
              </a:rPr>
              <a:t>діяти</a:t>
            </a:r>
            <a:r>
              <a:rPr lang="ru-RU" dirty="0">
                <a:solidFill>
                  <a:schemeClr val="tx1"/>
                </a:solidFill>
              </a:rPr>
              <a:t> у </a:t>
            </a:r>
            <a:r>
              <a:rPr lang="ru-RU" dirty="0" err="1">
                <a:solidFill>
                  <a:schemeClr val="tx1"/>
                </a:solidFill>
              </a:rPr>
              <a:t>визначених</a:t>
            </a:r>
            <a:r>
              <a:rPr lang="ru-RU" dirty="0">
                <a:solidFill>
                  <a:schemeClr val="tx1"/>
                </a:solidFill>
              </a:rPr>
              <a:t> межах. </a:t>
            </a:r>
          </a:p>
        </p:txBody>
      </p:sp>
      <p:pic>
        <p:nvPicPr>
          <p:cNvPr id="9218" name="Picture 2" descr="Что такое командная работа, почему она так важна и как влияет на успех?"/>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3831" y="2560473"/>
            <a:ext cx="5368298" cy="4249903"/>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106605" y="2661205"/>
            <a:ext cx="5255558" cy="3139321"/>
          </a:xfrm>
          <a:prstGeom prst="rect">
            <a:avLst/>
          </a:prstGeom>
        </p:spPr>
        <p:txBody>
          <a:bodyPr wrap="square">
            <a:spAutoFit/>
          </a:bodyPr>
          <a:lstStyle/>
          <a:p>
            <a:r>
              <a:rPr lang="ru-RU" dirty="0" err="1"/>
              <a:t>Такі</a:t>
            </a:r>
            <a:r>
              <a:rPr lang="ru-RU" dirty="0"/>
              <a:t> </a:t>
            </a:r>
            <a:r>
              <a:rPr lang="ru-RU" dirty="0" err="1"/>
              <a:t>тимчасові</a:t>
            </a:r>
            <a:r>
              <a:rPr lang="ru-RU" dirty="0"/>
              <a:t> </a:t>
            </a:r>
            <a:r>
              <a:rPr lang="ru-RU" dirty="0" err="1"/>
              <a:t>команди</a:t>
            </a:r>
            <a:r>
              <a:rPr lang="ru-RU" dirty="0"/>
              <a:t> </a:t>
            </a:r>
            <a:r>
              <a:rPr lang="ru-RU" dirty="0" err="1"/>
              <a:t>розглядають</a:t>
            </a:r>
            <a:r>
              <a:rPr lang="ru-RU" dirty="0"/>
              <a:t> </a:t>
            </a:r>
            <a:r>
              <a:rPr lang="ru-RU" dirty="0" err="1"/>
              <a:t>питання</a:t>
            </a:r>
            <a:r>
              <a:rPr lang="ru-RU" dirty="0"/>
              <a:t> </a:t>
            </a:r>
            <a:r>
              <a:rPr lang="ru-RU" dirty="0" err="1"/>
              <a:t>якості</a:t>
            </a:r>
            <a:r>
              <a:rPr lang="ru-RU" dirty="0"/>
              <a:t> </a:t>
            </a:r>
            <a:r>
              <a:rPr lang="ru-RU" dirty="0" err="1"/>
              <a:t>або</a:t>
            </a:r>
            <a:r>
              <a:rPr lang="ru-RU" dirty="0"/>
              <a:t> </a:t>
            </a:r>
            <a:r>
              <a:rPr lang="ru-RU" dirty="0" err="1"/>
              <a:t>витрат</a:t>
            </a:r>
            <a:r>
              <a:rPr lang="ru-RU" dirty="0"/>
              <a:t>. </a:t>
            </a:r>
            <a:r>
              <a:rPr lang="ru-RU" dirty="0" err="1"/>
              <a:t>Зазвичай</a:t>
            </a:r>
            <a:r>
              <a:rPr lang="ru-RU" dirty="0"/>
              <a:t> </a:t>
            </a:r>
            <a:r>
              <a:rPr lang="ru-RU" dirty="0" err="1"/>
              <a:t>її</a:t>
            </a:r>
            <a:r>
              <a:rPr lang="ru-RU" dirty="0"/>
              <a:t> </a:t>
            </a:r>
            <a:r>
              <a:rPr lang="ru-RU" dirty="0" err="1"/>
              <a:t>учасники</a:t>
            </a:r>
            <a:r>
              <a:rPr lang="ru-RU" dirty="0"/>
              <a:t> є </a:t>
            </a:r>
            <a:r>
              <a:rPr lang="ru-RU" dirty="0" err="1"/>
              <a:t>працівниками</a:t>
            </a:r>
            <a:r>
              <a:rPr lang="ru-RU" dirty="0"/>
              <a:t> </a:t>
            </a:r>
            <a:r>
              <a:rPr lang="ru-RU" dirty="0" err="1"/>
              <a:t>спеціалізованих</a:t>
            </a:r>
            <a:r>
              <a:rPr lang="ru-RU" dirty="0"/>
              <a:t> </a:t>
            </a:r>
            <a:r>
              <a:rPr lang="ru-RU" dirty="0" err="1"/>
              <a:t>відділів</a:t>
            </a:r>
            <a:r>
              <a:rPr lang="ru-RU" dirty="0"/>
              <a:t>. </a:t>
            </a:r>
            <a:endParaRPr lang="ru-RU" dirty="0" smtClean="0"/>
          </a:p>
          <a:p>
            <a:endParaRPr lang="ru-RU" dirty="0"/>
          </a:p>
          <a:p>
            <a:r>
              <a:rPr lang="ru-RU" dirty="0" smtClean="0"/>
              <a:t>Команда </a:t>
            </a:r>
            <a:r>
              <a:rPr lang="ru-RU" dirty="0" err="1"/>
              <a:t>може</a:t>
            </a:r>
            <a:r>
              <a:rPr lang="ru-RU" dirty="0"/>
              <a:t> </a:t>
            </a:r>
            <a:r>
              <a:rPr lang="ru-RU" dirty="0" err="1"/>
              <a:t>мати</a:t>
            </a:r>
            <a:r>
              <a:rPr lang="ru-RU" dirty="0"/>
              <a:t> право </a:t>
            </a:r>
            <a:r>
              <a:rPr lang="ru-RU" dirty="0" err="1"/>
              <a:t>впроваджувати</a:t>
            </a:r>
            <a:r>
              <a:rPr lang="ru-RU" dirty="0"/>
              <a:t> </a:t>
            </a:r>
            <a:r>
              <a:rPr lang="ru-RU" dirty="0" err="1"/>
              <a:t>власні</a:t>
            </a:r>
            <a:r>
              <a:rPr lang="ru-RU" dirty="0"/>
              <a:t> </a:t>
            </a:r>
            <a:r>
              <a:rPr lang="ru-RU" dirty="0" err="1"/>
              <a:t>рішення</a:t>
            </a:r>
            <a:r>
              <a:rPr lang="ru-RU" dirty="0"/>
              <a:t>, </a:t>
            </a:r>
            <a:r>
              <a:rPr lang="ru-RU" dirty="0" err="1"/>
              <a:t>якщо</a:t>
            </a:r>
            <a:r>
              <a:rPr lang="ru-RU" dirty="0"/>
              <a:t> вони не </a:t>
            </a:r>
            <a:r>
              <a:rPr lang="ru-RU" dirty="0" err="1"/>
              <a:t>потребують</a:t>
            </a:r>
            <a:r>
              <a:rPr lang="ru-RU" dirty="0"/>
              <a:t> </a:t>
            </a:r>
            <a:r>
              <a:rPr lang="ru-RU" dirty="0" err="1"/>
              <a:t>ґрунтовних</a:t>
            </a:r>
            <a:r>
              <a:rPr lang="ru-RU" dirty="0"/>
              <a:t> </a:t>
            </a:r>
            <a:r>
              <a:rPr lang="ru-RU" dirty="0" err="1"/>
              <a:t>змін</a:t>
            </a:r>
            <a:r>
              <a:rPr lang="ru-RU" dirty="0"/>
              <a:t> у </a:t>
            </a:r>
            <a:r>
              <a:rPr lang="ru-RU" dirty="0" err="1"/>
              <a:t>процесах</a:t>
            </a:r>
            <a:r>
              <a:rPr lang="ru-RU" dirty="0"/>
              <a:t>, </a:t>
            </a:r>
            <a:r>
              <a:rPr lang="ru-RU" dirty="0" err="1"/>
              <a:t>що</a:t>
            </a:r>
            <a:r>
              <a:rPr lang="ru-RU" dirty="0"/>
              <a:t> </a:t>
            </a:r>
            <a:r>
              <a:rPr lang="ru-RU" dirty="0" err="1"/>
              <a:t>можуть</a:t>
            </a:r>
            <a:r>
              <a:rPr lang="ru-RU" dirty="0"/>
              <a:t> </a:t>
            </a:r>
            <a:r>
              <a:rPr lang="ru-RU" dirty="0" err="1"/>
              <a:t>несприятливо</a:t>
            </a:r>
            <a:r>
              <a:rPr lang="ru-RU" dirty="0"/>
              <a:t> </a:t>
            </a:r>
            <a:r>
              <a:rPr lang="ru-RU" dirty="0" err="1"/>
              <a:t>вплинути</a:t>
            </a:r>
            <a:r>
              <a:rPr lang="ru-RU" dirty="0"/>
              <a:t> на </a:t>
            </a:r>
            <a:r>
              <a:rPr lang="ru-RU" dirty="0" err="1"/>
              <a:t>інші</a:t>
            </a:r>
            <a:r>
              <a:rPr lang="ru-RU" dirty="0"/>
              <a:t> </a:t>
            </a:r>
            <a:r>
              <a:rPr lang="ru-RU" dirty="0" err="1"/>
              <a:t>відділи</a:t>
            </a:r>
            <a:r>
              <a:rPr lang="ru-RU" dirty="0"/>
              <a:t>, </a:t>
            </a:r>
            <a:r>
              <a:rPr lang="ru-RU" dirty="0" err="1"/>
              <a:t>команди</a:t>
            </a:r>
            <a:r>
              <a:rPr lang="ru-RU" dirty="0"/>
              <a:t> </a:t>
            </a:r>
            <a:r>
              <a:rPr lang="ru-RU" dirty="0" err="1"/>
              <a:t>або</a:t>
            </a:r>
            <a:r>
              <a:rPr lang="ru-RU" dirty="0"/>
              <a:t> на </a:t>
            </a:r>
            <a:r>
              <a:rPr lang="ru-RU" dirty="0" err="1"/>
              <a:t>зовнішніх</a:t>
            </a:r>
            <a:r>
              <a:rPr lang="ru-RU" dirty="0"/>
              <a:t> </a:t>
            </a:r>
            <a:r>
              <a:rPr lang="ru-RU" dirty="0" err="1"/>
              <a:t>учасників</a:t>
            </a:r>
            <a:r>
              <a:rPr lang="ru-RU" dirty="0"/>
              <a:t> (</a:t>
            </a:r>
            <a:r>
              <a:rPr lang="ru-RU" dirty="0" err="1"/>
              <a:t>споживачів</a:t>
            </a:r>
            <a:r>
              <a:rPr lang="ru-RU" dirty="0"/>
              <a:t>, </a:t>
            </a:r>
            <a:r>
              <a:rPr lang="ru-RU" dirty="0" err="1"/>
              <a:t>постачальників</a:t>
            </a:r>
            <a:r>
              <a:rPr lang="ru-RU" dirty="0"/>
              <a:t>, </a:t>
            </a:r>
            <a:r>
              <a:rPr lang="ru-RU" dirty="0" err="1"/>
              <a:t>агентів</a:t>
            </a:r>
            <a:r>
              <a:rPr lang="ru-RU" dirty="0"/>
              <a:t> з </a:t>
            </a:r>
            <a:r>
              <a:rPr lang="ru-RU" dirty="0" err="1"/>
              <a:t>регулювання</a:t>
            </a:r>
            <a:r>
              <a:rPr lang="ru-RU" dirty="0"/>
              <a:t> </a:t>
            </a:r>
            <a:r>
              <a:rPr lang="ru-RU" dirty="0" err="1"/>
              <a:t>тощо</a:t>
            </a:r>
            <a:r>
              <a:rPr lang="ru-RU" dirty="0"/>
              <a:t>) і не </a:t>
            </a:r>
            <a:r>
              <a:rPr lang="ru-RU" dirty="0" err="1"/>
              <a:t>потребують</a:t>
            </a:r>
            <a:r>
              <a:rPr lang="ru-RU" dirty="0"/>
              <a:t> </a:t>
            </a:r>
            <a:r>
              <a:rPr lang="ru-RU" dirty="0" err="1"/>
              <a:t>додаткових</a:t>
            </a:r>
            <a:r>
              <a:rPr lang="ru-RU" dirty="0"/>
              <a:t> </a:t>
            </a:r>
            <a:r>
              <a:rPr lang="ru-RU" dirty="0" err="1"/>
              <a:t>ресурсів</a:t>
            </a:r>
            <a:r>
              <a:rPr lang="ru-RU" dirty="0"/>
              <a:t>.</a:t>
            </a:r>
          </a:p>
        </p:txBody>
      </p:sp>
    </p:spTree>
    <p:extLst>
      <p:ext uri="{BB962C8B-B14F-4D97-AF65-F5344CB8AC3E}">
        <p14:creationId xmlns:p14="http://schemas.microsoft.com/office/powerpoint/2010/main" val="18422326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err="1"/>
              <a:t>Міжфункціональні</a:t>
            </a:r>
            <a:r>
              <a:rPr lang="uk-UA" b="1" dirty="0"/>
              <a:t> команди </a:t>
            </a:r>
            <a:endParaRPr lang="ru-RU" dirty="0"/>
          </a:p>
        </p:txBody>
      </p:sp>
      <p:sp>
        <p:nvSpPr>
          <p:cNvPr id="3" name="Объект 2"/>
          <p:cNvSpPr>
            <a:spLocks noGrp="1"/>
          </p:cNvSpPr>
          <p:nvPr>
            <p:ph idx="1"/>
          </p:nvPr>
        </p:nvSpPr>
        <p:spPr>
          <a:xfrm>
            <a:off x="1251678" y="1231459"/>
            <a:ext cx="10178322" cy="1873876"/>
          </a:xfrm>
        </p:spPr>
        <p:txBody>
          <a:bodyPr>
            <a:normAutofit/>
          </a:bodyPr>
          <a:lstStyle/>
          <a:p>
            <a:r>
              <a:rPr lang="uk-UA" dirty="0">
                <a:solidFill>
                  <a:schemeClr val="tx1"/>
                </a:solidFill>
              </a:rPr>
              <a:t>об’єднують фахівців різногалузевих знань і навичок для визначення і вирішення спільних проблем. </a:t>
            </a:r>
            <a:endParaRPr lang="uk-UA" dirty="0" smtClean="0">
              <a:solidFill>
                <a:schemeClr val="tx1"/>
              </a:solidFill>
            </a:endParaRPr>
          </a:p>
          <a:p>
            <a:pPr marL="0" indent="0">
              <a:buNone/>
            </a:pPr>
            <a:r>
              <a:rPr lang="uk-UA" dirty="0" err="1" smtClean="0">
                <a:solidFill>
                  <a:schemeClr val="tx1"/>
                </a:solidFill>
              </a:rPr>
              <a:t>Міжфункціональні</a:t>
            </a:r>
            <a:r>
              <a:rPr lang="uk-UA" dirty="0" smtClean="0">
                <a:solidFill>
                  <a:schemeClr val="tx1"/>
                </a:solidFill>
              </a:rPr>
              <a:t> </a:t>
            </a:r>
            <a:r>
              <a:rPr lang="uk-UA" dirty="0">
                <a:solidFill>
                  <a:schemeClr val="tx1"/>
                </a:solidFill>
              </a:rPr>
              <a:t>команди складаються з учасників декількох департаментів або функціональних обов'язків, займаються проблемами, які переривають лінії відділів і функцій, та розпускаються після того, як проблема є вирішеною. </a:t>
            </a:r>
            <a:endParaRPr lang="ru-RU" dirty="0">
              <a:solidFill>
                <a:schemeClr val="tx1"/>
              </a:solidFill>
            </a:endParaRPr>
          </a:p>
        </p:txBody>
      </p:sp>
      <p:pic>
        <p:nvPicPr>
          <p:cNvPr id="12290" name="Picture 2" descr="Microsoft определила правила успешной командной работы — Work.u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659" y="3561229"/>
            <a:ext cx="5755828" cy="3237653"/>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469487" y="4213559"/>
            <a:ext cx="5211651" cy="2585323"/>
          </a:xfrm>
          <a:prstGeom prst="rect">
            <a:avLst/>
          </a:prstGeom>
        </p:spPr>
        <p:txBody>
          <a:bodyPr wrap="square">
            <a:spAutoFit/>
          </a:bodyPr>
          <a:lstStyle/>
          <a:p>
            <a:pPr algn="r"/>
            <a:r>
              <a:rPr lang="ru-RU" dirty="0" err="1"/>
              <a:t>Міжфункціональні</a:t>
            </a:r>
            <a:r>
              <a:rPr lang="ru-RU" dirty="0"/>
              <a:t> </a:t>
            </a:r>
            <a:r>
              <a:rPr lang="ru-RU" dirty="0" err="1"/>
              <a:t>команди</a:t>
            </a:r>
            <a:r>
              <a:rPr lang="ru-RU" dirty="0"/>
              <a:t> </a:t>
            </a:r>
            <a:r>
              <a:rPr lang="ru-RU" dirty="0" err="1"/>
              <a:t>можуть</a:t>
            </a:r>
            <a:r>
              <a:rPr lang="ru-RU" dirty="0"/>
              <a:t> </a:t>
            </a:r>
            <a:r>
              <a:rPr lang="ru-RU" dirty="0" err="1"/>
              <a:t>розробляти</a:t>
            </a:r>
            <a:r>
              <a:rPr lang="ru-RU" dirty="0"/>
              <a:t> і </a:t>
            </a:r>
            <a:r>
              <a:rPr lang="ru-RU" dirty="0" err="1"/>
              <a:t>впроваджувати</a:t>
            </a:r>
            <a:r>
              <a:rPr lang="ru-RU" dirty="0"/>
              <a:t> </a:t>
            </a:r>
            <a:r>
              <a:rPr lang="ru-RU" dirty="0" err="1"/>
              <a:t>програми</a:t>
            </a:r>
            <a:r>
              <a:rPr lang="ru-RU" dirty="0"/>
              <a:t> </a:t>
            </a:r>
            <a:r>
              <a:rPr lang="ru-RU" dirty="0" err="1"/>
              <a:t>підвищення</a:t>
            </a:r>
            <a:r>
              <a:rPr lang="ru-RU" dirty="0"/>
              <a:t> </a:t>
            </a:r>
            <a:r>
              <a:rPr lang="ru-RU" dirty="0" err="1"/>
              <a:t>якості</a:t>
            </a:r>
            <a:r>
              <a:rPr lang="ru-RU" dirty="0"/>
              <a:t> та </a:t>
            </a:r>
            <a:r>
              <a:rPr lang="ru-RU" dirty="0" err="1"/>
              <a:t>нові</a:t>
            </a:r>
            <a:r>
              <a:rPr lang="ru-RU" dirty="0"/>
              <a:t> </a:t>
            </a:r>
            <a:r>
              <a:rPr lang="ru-RU" dirty="0" err="1"/>
              <a:t>технології</a:t>
            </a:r>
            <a:r>
              <a:rPr lang="ru-RU" dirty="0"/>
              <a:t>, </a:t>
            </a:r>
            <a:r>
              <a:rPr lang="ru-RU" dirty="0" err="1"/>
              <a:t>зустрічатися</a:t>
            </a:r>
            <a:r>
              <a:rPr lang="ru-RU" dirty="0"/>
              <a:t> з </a:t>
            </a:r>
            <a:r>
              <a:rPr lang="ru-RU" dirty="0" err="1"/>
              <a:t>постачальниками</a:t>
            </a:r>
            <a:r>
              <a:rPr lang="ru-RU" dirty="0"/>
              <a:t> та </a:t>
            </a:r>
            <a:r>
              <a:rPr lang="ru-RU" dirty="0" err="1"/>
              <a:t>клієнтами</a:t>
            </a:r>
            <a:r>
              <a:rPr lang="ru-RU" dirty="0"/>
              <a:t>, </a:t>
            </a:r>
            <a:r>
              <a:rPr lang="ru-RU" dirty="0" err="1"/>
              <a:t>щоб</a:t>
            </a:r>
            <a:r>
              <a:rPr lang="ru-RU" dirty="0"/>
              <a:t> </a:t>
            </a:r>
            <a:r>
              <a:rPr lang="ru-RU" dirty="0" err="1"/>
              <a:t>поліпшити</a:t>
            </a:r>
            <a:r>
              <a:rPr lang="ru-RU" dirty="0"/>
              <a:t> </a:t>
            </a:r>
            <a:r>
              <a:rPr lang="ru-RU" dirty="0" err="1"/>
              <a:t>вхідні</a:t>
            </a:r>
            <a:r>
              <a:rPr lang="ru-RU" dirty="0"/>
              <a:t> </a:t>
            </a:r>
            <a:r>
              <a:rPr lang="ru-RU" dirty="0" err="1"/>
              <a:t>дані</a:t>
            </a:r>
            <a:r>
              <a:rPr lang="ru-RU" dirty="0"/>
              <a:t> та </a:t>
            </a:r>
            <a:r>
              <a:rPr lang="ru-RU" dirty="0" err="1"/>
              <a:t>результати</a:t>
            </a:r>
            <a:r>
              <a:rPr lang="ru-RU" dirty="0"/>
              <a:t>, а </a:t>
            </a:r>
            <a:r>
              <a:rPr lang="ru-RU" dirty="0" err="1"/>
              <a:t>також</a:t>
            </a:r>
            <a:r>
              <a:rPr lang="ru-RU" dirty="0"/>
              <a:t> </a:t>
            </a:r>
            <a:r>
              <a:rPr lang="ru-RU" dirty="0" err="1"/>
              <a:t>зв’язувати</a:t>
            </a:r>
            <a:r>
              <a:rPr lang="ru-RU" dirty="0"/>
              <a:t> </a:t>
            </a:r>
            <a:r>
              <a:rPr lang="ru-RU" dirty="0" err="1"/>
              <a:t>окремі</a:t>
            </a:r>
            <a:r>
              <a:rPr lang="ru-RU" dirty="0"/>
              <a:t> </a:t>
            </a:r>
            <a:r>
              <a:rPr lang="ru-RU" dirty="0" err="1"/>
              <a:t>функції</a:t>
            </a:r>
            <a:r>
              <a:rPr lang="ru-RU" dirty="0"/>
              <a:t> (</a:t>
            </a:r>
            <a:r>
              <a:rPr lang="ru-RU" dirty="0" err="1"/>
              <a:t>такі</a:t>
            </a:r>
            <a:r>
              <a:rPr lang="ru-RU" dirty="0"/>
              <a:t>, як: маркетинг, </a:t>
            </a:r>
            <a:r>
              <a:rPr lang="ru-RU" dirty="0" err="1"/>
              <a:t>фінанси</a:t>
            </a:r>
            <a:r>
              <a:rPr lang="ru-RU" dirty="0"/>
              <a:t>, </a:t>
            </a:r>
            <a:r>
              <a:rPr lang="ru-RU" dirty="0" err="1"/>
              <a:t>виробництво</a:t>
            </a:r>
            <a:r>
              <a:rPr lang="ru-RU" dirty="0"/>
              <a:t> і </a:t>
            </a:r>
            <a:r>
              <a:rPr lang="ru-RU" dirty="0" err="1"/>
              <a:t>людські</a:t>
            </a:r>
            <a:r>
              <a:rPr lang="ru-RU" dirty="0"/>
              <a:t> </a:t>
            </a:r>
            <a:r>
              <a:rPr lang="ru-RU" dirty="0" err="1"/>
              <a:t>ресурси</a:t>
            </a:r>
            <a:r>
              <a:rPr lang="ru-RU" dirty="0"/>
              <a:t>), </a:t>
            </a:r>
            <a:r>
              <a:rPr lang="ru-RU" dirty="0" err="1"/>
              <a:t>щоб</a:t>
            </a:r>
            <a:r>
              <a:rPr lang="ru-RU" dirty="0"/>
              <a:t> </a:t>
            </a:r>
            <a:r>
              <a:rPr lang="ru-RU" dirty="0" err="1"/>
              <a:t>підвищити</a:t>
            </a:r>
            <a:r>
              <a:rPr lang="ru-RU" dirty="0"/>
              <a:t> </a:t>
            </a:r>
            <a:r>
              <a:rPr lang="ru-RU" dirty="0" err="1"/>
              <a:t>обсяги</a:t>
            </a:r>
            <a:r>
              <a:rPr lang="ru-RU" dirty="0"/>
              <a:t> </a:t>
            </a:r>
            <a:r>
              <a:rPr lang="ru-RU" dirty="0" err="1"/>
              <a:t>виробництва</a:t>
            </a:r>
            <a:r>
              <a:rPr lang="ru-RU" dirty="0"/>
              <a:t> та </a:t>
            </a:r>
            <a:r>
              <a:rPr lang="ru-RU" dirty="0" err="1"/>
              <a:t>впровадити</a:t>
            </a:r>
            <a:r>
              <a:rPr lang="ru-RU" dirty="0"/>
              <a:t> </a:t>
            </a:r>
            <a:r>
              <a:rPr lang="ru-RU" dirty="0" err="1"/>
              <a:t>інновації</a:t>
            </a:r>
            <a:r>
              <a:rPr lang="ru-RU" dirty="0"/>
              <a:t> в систему </a:t>
            </a:r>
            <a:r>
              <a:rPr lang="ru-RU" dirty="0" err="1"/>
              <a:t>обслуговування</a:t>
            </a:r>
            <a:r>
              <a:rPr lang="ru-RU" dirty="0"/>
              <a:t>.</a:t>
            </a:r>
          </a:p>
        </p:txBody>
      </p:sp>
      <p:sp>
        <p:nvSpPr>
          <p:cNvPr id="5" name="Прямоугольник 4"/>
          <p:cNvSpPr/>
          <p:nvPr/>
        </p:nvSpPr>
        <p:spPr>
          <a:xfrm>
            <a:off x="5555087" y="3141371"/>
            <a:ext cx="6096000" cy="923330"/>
          </a:xfrm>
          <a:prstGeom prst="rect">
            <a:avLst/>
          </a:prstGeom>
        </p:spPr>
        <p:txBody>
          <a:bodyPr>
            <a:spAutoFit/>
          </a:bodyPr>
          <a:lstStyle/>
          <a:p>
            <a:pPr algn="ctr"/>
            <a:r>
              <a:rPr lang="ru-RU" b="1" i="1" dirty="0">
                <a:solidFill>
                  <a:schemeClr val="tx2">
                    <a:lumMod val="75000"/>
                    <a:lumOff val="25000"/>
                  </a:schemeClr>
                </a:solidFill>
              </a:rPr>
              <a:t>Вони є </a:t>
            </a:r>
            <a:r>
              <a:rPr lang="ru-RU" b="1" i="1" dirty="0" err="1">
                <a:solidFill>
                  <a:schemeClr val="tx2">
                    <a:lumMod val="75000"/>
                    <a:lumOff val="25000"/>
                  </a:schemeClr>
                </a:solidFill>
              </a:rPr>
              <a:t>найбільш</a:t>
            </a:r>
            <a:r>
              <a:rPr lang="ru-RU" b="1" i="1" dirty="0">
                <a:solidFill>
                  <a:schemeClr val="tx2">
                    <a:lumMod val="75000"/>
                    <a:lumOff val="25000"/>
                  </a:schemeClr>
                </a:solidFill>
              </a:rPr>
              <a:t> </a:t>
            </a:r>
            <a:r>
              <a:rPr lang="ru-RU" b="1" i="1" dirty="0" err="1">
                <a:solidFill>
                  <a:schemeClr val="tx2">
                    <a:lumMod val="75000"/>
                    <a:lumOff val="25000"/>
                  </a:schemeClr>
                </a:solidFill>
              </a:rPr>
              <a:t>ефективні</a:t>
            </a:r>
            <a:r>
              <a:rPr lang="ru-RU" b="1" i="1" dirty="0">
                <a:solidFill>
                  <a:schemeClr val="tx2">
                    <a:lumMod val="75000"/>
                    <a:lumOff val="25000"/>
                  </a:schemeClr>
                </a:solidFill>
              </a:rPr>
              <a:t> в </a:t>
            </a:r>
            <a:r>
              <a:rPr lang="ru-RU" b="1" i="1" dirty="0" err="1">
                <a:solidFill>
                  <a:schemeClr val="tx2">
                    <a:lumMod val="75000"/>
                    <a:lumOff val="25000"/>
                  </a:schemeClr>
                </a:solidFill>
              </a:rPr>
              <a:t>ситуаціях</a:t>
            </a:r>
            <a:r>
              <a:rPr lang="ru-RU" b="1" i="1" dirty="0">
                <a:solidFill>
                  <a:schemeClr val="tx2">
                    <a:lumMod val="75000"/>
                    <a:lumOff val="25000"/>
                  </a:schemeClr>
                </a:solidFill>
              </a:rPr>
              <a:t>, </a:t>
            </a:r>
            <a:r>
              <a:rPr lang="ru-RU" b="1" i="1" dirty="0" err="1">
                <a:solidFill>
                  <a:schemeClr val="tx2">
                    <a:lumMod val="75000"/>
                    <a:lumOff val="25000"/>
                  </a:schemeClr>
                </a:solidFill>
              </a:rPr>
              <a:t>що</a:t>
            </a:r>
            <a:r>
              <a:rPr lang="ru-RU" b="1" i="1" dirty="0">
                <a:solidFill>
                  <a:schemeClr val="tx2">
                    <a:lumMod val="75000"/>
                    <a:lumOff val="25000"/>
                  </a:schemeClr>
                </a:solidFill>
              </a:rPr>
              <a:t> </a:t>
            </a:r>
            <a:r>
              <a:rPr lang="ru-RU" b="1" i="1" dirty="0" err="1">
                <a:solidFill>
                  <a:schemeClr val="tx2">
                    <a:lumMod val="75000"/>
                    <a:lumOff val="25000"/>
                  </a:schemeClr>
                </a:solidFill>
              </a:rPr>
              <a:t>вимагають</a:t>
            </a:r>
            <a:r>
              <a:rPr lang="ru-RU" b="1" i="1" dirty="0">
                <a:solidFill>
                  <a:schemeClr val="tx2">
                    <a:lumMod val="75000"/>
                    <a:lumOff val="25000"/>
                  </a:schemeClr>
                </a:solidFill>
              </a:rPr>
              <a:t> </a:t>
            </a:r>
            <a:r>
              <a:rPr lang="ru-RU" b="1" i="1" dirty="0" err="1">
                <a:solidFill>
                  <a:schemeClr val="tx2">
                    <a:lumMod val="75000"/>
                    <a:lumOff val="25000"/>
                  </a:schemeClr>
                </a:solidFill>
              </a:rPr>
              <a:t>пристосованості</a:t>
            </a:r>
            <a:r>
              <a:rPr lang="ru-RU" b="1" i="1" dirty="0">
                <a:solidFill>
                  <a:schemeClr val="tx2">
                    <a:lumMod val="75000"/>
                    <a:lumOff val="25000"/>
                  </a:schemeClr>
                </a:solidFill>
              </a:rPr>
              <a:t>, </a:t>
            </a:r>
            <a:r>
              <a:rPr lang="ru-RU" b="1" i="1" dirty="0" err="1">
                <a:solidFill>
                  <a:schemeClr val="tx2">
                    <a:lumMod val="75000"/>
                    <a:lumOff val="25000"/>
                  </a:schemeClr>
                </a:solidFill>
              </a:rPr>
              <a:t>швидкості</a:t>
            </a:r>
            <a:r>
              <a:rPr lang="ru-RU" b="1" i="1" dirty="0">
                <a:solidFill>
                  <a:schemeClr val="tx2">
                    <a:lumMod val="75000"/>
                    <a:lumOff val="25000"/>
                  </a:schemeClr>
                </a:solidFill>
              </a:rPr>
              <a:t> та </a:t>
            </a:r>
            <a:r>
              <a:rPr lang="ru-RU" b="1" i="1" dirty="0" err="1">
                <a:solidFill>
                  <a:schemeClr val="tx2">
                    <a:lumMod val="75000"/>
                    <a:lumOff val="25000"/>
                  </a:schemeClr>
                </a:solidFill>
              </a:rPr>
              <a:t>орієнтації</a:t>
            </a:r>
            <a:r>
              <a:rPr lang="ru-RU" b="1" i="1" dirty="0">
                <a:solidFill>
                  <a:schemeClr val="tx2">
                    <a:lumMod val="75000"/>
                    <a:lumOff val="25000"/>
                  </a:schemeClr>
                </a:solidFill>
              </a:rPr>
              <a:t> на потреби </a:t>
            </a:r>
            <a:r>
              <a:rPr lang="ru-RU" b="1" i="1" dirty="0" err="1">
                <a:solidFill>
                  <a:schemeClr val="tx2">
                    <a:lumMod val="75000"/>
                    <a:lumOff val="25000"/>
                  </a:schemeClr>
                </a:solidFill>
              </a:rPr>
              <a:t>споживачів</a:t>
            </a:r>
            <a:r>
              <a:rPr lang="ru-RU" b="1" i="1" dirty="0">
                <a:solidFill>
                  <a:schemeClr val="tx2">
                    <a:lumMod val="75000"/>
                    <a:lumOff val="25000"/>
                  </a:schemeClr>
                </a:solidFill>
              </a:rPr>
              <a:t>. </a:t>
            </a:r>
          </a:p>
        </p:txBody>
      </p:sp>
    </p:spTree>
    <p:extLst>
      <p:ext uri="{BB962C8B-B14F-4D97-AF65-F5344CB8AC3E}">
        <p14:creationId xmlns:p14="http://schemas.microsoft.com/office/powerpoint/2010/main" val="385748626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err="1"/>
              <a:t>Самокеровані</a:t>
            </a:r>
            <a:r>
              <a:rPr lang="ru-RU" b="1" dirty="0"/>
              <a:t> </a:t>
            </a:r>
            <a:r>
              <a:rPr lang="ru-RU" b="1" dirty="0" err="1"/>
              <a:t>команди</a:t>
            </a:r>
            <a:r>
              <a:rPr lang="ru-RU" b="1" dirty="0"/>
              <a:t> </a:t>
            </a:r>
            <a:endParaRPr lang="ru-RU" dirty="0"/>
          </a:p>
        </p:txBody>
      </p:sp>
      <p:sp>
        <p:nvSpPr>
          <p:cNvPr id="3" name="Объект 2"/>
          <p:cNvSpPr>
            <a:spLocks noGrp="1"/>
          </p:cNvSpPr>
          <p:nvPr>
            <p:ph idx="1"/>
          </p:nvPr>
        </p:nvSpPr>
        <p:spPr>
          <a:xfrm>
            <a:off x="1251678" y="1229934"/>
            <a:ext cx="10178322" cy="5132230"/>
          </a:xfrm>
        </p:spPr>
        <p:txBody>
          <a:bodyPr>
            <a:normAutofit/>
          </a:bodyPr>
          <a:lstStyle/>
          <a:p>
            <a:r>
              <a:rPr lang="ru-RU" dirty="0" err="1">
                <a:solidFill>
                  <a:schemeClr val="tx1"/>
                </a:solidFill>
              </a:rPr>
              <a:t>зазвичай</a:t>
            </a:r>
            <a:r>
              <a:rPr lang="ru-RU" dirty="0">
                <a:solidFill>
                  <a:schemeClr val="tx1"/>
                </a:solidFill>
              </a:rPr>
              <a:t> </a:t>
            </a:r>
            <a:r>
              <a:rPr lang="ru-RU" dirty="0" err="1">
                <a:solidFill>
                  <a:schemeClr val="tx1"/>
                </a:solidFill>
              </a:rPr>
              <a:t>складаються</a:t>
            </a:r>
            <a:r>
              <a:rPr lang="ru-RU" dirty="0">
                <a:solidFill>
                  <a:schemeClr val="tx1"/>
                </a:solidFill>
              </a:rPr>
              <a:t> з людей, </a:t>
            </a:r>
            <a:r>
              <a:rPr lang="ru-RU" dirty="0" err="1">
                <a:solidFill>
                  <a:schemeClr val="tx1"/>
                </a:solidFill>
              </a:rPr>
              <a:t>які</a:t>
            </a:r>
            <a:r>
              <a:rPr lang="ru-RU" dirty="0">
                <a:solidFill>
                  <a:schemeClr val="tx1"/>
                </a:solidFill>
              </a:rPr>
              <a:t> </a:t>
            </a:r>
            <a:r>
              <a:rPr lang="ru-RU" dirty="0" err="1">
                <a:solidFill>
                  <a:schemeClr val="tx1"/>
                </a:solidFill>
              </a:rPr>
              <a:t>повинні</a:t>
            </a:r>
            <a:r>
              <a:rPr lang="ru-RU" dirty="0">
                <a:solidFill>
                  <a:schemeClr val="tx1"/>
                </a:solidFill>
              </a:rPr>
              <a:t> </a:t>
            </a:r>
            <a:r>
              <a:rPr lang="ru-RU" dirty="0" err="1">
                <a:solidFill>
                  <a:schemeClr val="tx1"/>
                </a:solidFill>
              </a:rPr>
              <a:t>щоденно</a:t>
            </a:r>
            <a:r>
              <a:rPr lang="ru-RU" dirty="0">
                <a:solidFill>
                  <a:schemeClr val="tx1"/>
                </a:solidFill>
              </a:rPr>
              <a:t> </a:t>
            </a:r>
            <a:r>
              <a:rPr lang="ru-RU" dirty="0" err="1">
                <a:solidFill>
                  <a:schemeClr val="tx1"/>
                </a:solidFill>
              </a:rPr>
              <a:t>працювати</a:t>
            </a:r>
            <a:r>
              <a:rPr lang="ru-RU" dirty="0">
                <a:solidFill>
                  <a:schemeClr val="tx1"/>
                </a:solidFill>
              </a:rPr>
              <a:t> разом і </a:t>
            </a:r>
            <a:r>
              <a:rPr lang="ru-RU" dirty="0" err="1">
                <a:solidFill>
                  <a:schemeClr val="tx1"/>
                </a:solidFill>
              </a:rPr>
              <a:t>кооперуватися</a:t>
            </a:r>
            <a:r>
              <a:rPr lang="ru-RU" dirty="0">
                <a:solidFill>
                  <a:schemeClr val="tx1"/>
                </a:solidFill>
              </a:rPr>
              <a:t>, </a:t>
            </a:r>
            <a:r>
              <a:rPr lang="ru-RU" dirty="0" err="1">
                <a:solidFill>
                  <a:schemeClr val="tx1"/>
                </a:solidFill>
              </a:rPr>
              <a:t>щоб</a:t>
            </a:r>
            <a:r>
              <a:rPr lang="ru-RU" dirty="0">
                <a:solidFill>
                  <a:schemeClr val="tx1"/>
                </a:solidFill>
              </a:rPr>
              <a:t> </a:t>
            </a:r>
            <a:r>
              <a:rPr lang="ru-RU" dirty="0" err="1">
                <a:solidFill>
                  <a:schemeClr val="tx1"/>
                </a:solidFill>
              </a:rPr>
              <a:t>виробити</a:t>
            </a:r>
            <a:r>
              <a:rPr lang="ru-RU" dirty="0">
                <a:solidFill>
                  <a:schemeClr val="tx1"/>
                </a:solidFill>
              </a:rPr>
              <a:t> </a:t>
            </a:r>
            <a:r>
              <a:rPr lang="ru-RU" dirty="0" err="1">
                <a:solidFill>
                  <a:schemeClr val="tx1"/>
                </a:solidFill>
              </a:rPr>
              <a:t>єдиний</a:t>
            </a:r>
            <a:r>
              <a:rPr lang="ru-RU" dirty="0">
                <a:solidFill>
                  <a:schemeClr val="tx1"/>
                </a:solidFill>
              </a:rPr>
              <a:t> товар </a:t>
            </a:r>
            <a:r>
              <a:rPr lang="ru-RU" dirty="0" err="1">
                <a:solidFill>
                  <a:schemeClr val="tx1"/>
                </a:solidFill>
              </a:rPr>
              <a:t>або</a:t>
            </a:r>
            <a:r>
              <a:rPr lang="ru-RU" dirty="0">
                <a:solidFill>
                  <a:schemeClr val="tx1"/>
                </a:solidFill>
              </a:rPr>
              <a:t> </a:t>
            </a:r>
            <a:r>
              <a:rPr lang="ru-RU" dirty="0" err="1">
                <a:solidFill>
                  <a:schemeClr val="tx1"/>
                </a:solidFill>
              </a:rPr>
              <a:t>послугу</a:t>
            </a:r>
            <a:r>
              <a:rPr lang="ru-RU" dirty="0">
                <a:solidFill>
                  <a:schemeClr val="tx1"/>
                </a:solidFill>
              </a:rPr>
              <a:t>. </a:t>
            </a:r>
            <a:endParaRPr lang="ru-RU" dirty="0" smtClean="0">
              <a:solidFill>
                <a:schemeClr val="tx1"/>
              </a:solidFill>
            </a:endParaRPr>
          </a:p>
          <a:p>
            <a:pPr marL="0" indent="0">
              <a:buNone/>
            </a:pPr>
            <a:endParaRPr lang="ru-RU" dirty="0">
              <a:solidFill>
                <a:schemeClr val="tx1"/>
              </a:solidFill>
            </a:endParaRPr>
          </a:p>
          <a:p>
            <a:pPr marL="0" indent="0">
              <a:buNone/>
            </a:pPr>
            <a:r>
              <a:rPr lang="ru-RU" dirty="0" err="1" smtClean="0">
                <a:solidFill>
                  <a:schemeClr val="tx1"/>
                </a:solidFill>
              </a:rPr>
              <a:t>Ці</a:t>
            </a:r>
            <a:r>
              <a:rPr lang="ru-RU" dirty="0" smtClean="0">
                <a:solidFill>
                  <a:schemeClr val="tx1"/>
                </a:solidFill>
              </a:rPr>
              <a:t> </a:t>
            </a:r>
            <a:r>
              <a:rPr lang="ru-RU" dirty="0" err="1">
                <a:solidFill>
                  <a:schemeClr val="tx1"/>
                </a:solidFill>
              </a:rPr>
              <a:t>команди</a:t>
            </a:r>
            <a:r>
              <a:rPr lang="ru-RU" dirty="0">
                <a:solidFill>
                  <a:schemeClr val="tx1"/>
                </a:solidFill>
              </a:rPr>
              <a:t> </a:t>
            </a:r>
            <a:r>
              <a:rPr lang="ru-RU" dirty="0" err="1">
                <a:solidFill>
                  <a:schemeClr val="tx1"/>
                </a:solidFill>
              </a:rPr>
              <a:t>виконують</a:t>
            </a:r>
            <a:r>
              <a:rPr lang="ru-RU" dirty="0">
                <a:solidFill>
                  <a:schemeClr val="tx1"/>
                </a:solidFill>
              </a:rPr>
              <a:t> </a:t>
            </a:r>
            <a:r>
              <a:rPr lang="ru-RU" dirty="0" err="1">
                <a:solidFill>
                  <a:schemeClr val="tx1"/>
                </a:solidFill>
              </a:rPr>
              <a:t>різноманітні</a:t>
            </a:r>
            <a:r>
              <a:rPr lang="ru-RU" dirty="0">
                <a:solidFill>
                  <a:schemeClr val="tx1"/>
                </a:solidFill>
              </a:rPr>
              <a:t> </a:t>
            </a:r>
            <a:r>
              <a:rPr lang="ru-RU" dirty="0" err="1">
                <a:solidFill>
                  <a:schemeClr val="tx1"/>
                </a:solidFill>
              </a:rPr>
              <a:t>менеджерські</a:t>
            </a:r>
            <a:r>
              <a:rPr lang="ru-RU" dirty="0">
                <a:solidFill>
                  <a:schemeClr val="tx1"/>
                </a:solidFill>
              </a:rPr>
              <a:t> </a:t>
            </a:r>
            <a:r>
              <a:rPr lang="ru-RU" dirty="0" err="1">
                <a:solidFill>
                  <a:schemeClr val="tx1"/>
                </a:solidFill>
              </a:rPr>
              <a:t>завдання</a:t>
            </a:r>
            <a:r>
              <a:rPr lang="ru-RU" dirty="0">
                <a:solidFill>
                  <a:schemeClr val="tx1"/>
                </a:solidFill>
              </a:rPr>
              <a:t>, а </a:t>
            </a:r>
            <a:r>
              <a:rPr lang="ru-RU" dirty="0" err="1">
                <a:solidFill>
                  <a:schemeClr val="tx1"/>
                </a:solidFill>
              </a:rPr>
              <a:t>саме</a:t>
            </a:r>
            <a:r>
              <a:rPr lang="ru-RU" dirty="0">
                <a:solidFill>
                  <a:schemeClr val="tx1"/>
                </a:solidFill>
              </a:rPr>
              <a:t>:</a:t>
            </a:r>
            <a:r>
              <a:rPr lang="uk-UA" dirty="0">
                <a:solidFill>
                  <a:schemeClr val="tx1"/>
                </a:solidFill>
              </a:rPr>
              <a:t> </a:t>
            </a:r>
            <a:endParaRPr lang="ru-RU" dirty="0">
              <a:solidFill>
                <a:schemeClr val="tx1"/>
              </a:solidFill>
            </a:endParaRPr>
          </a:p>
          <a:p>
            <a:pPr marL="0" indent="0">
              <a:buNone/>
            </a:pPr>
            <a:r>
              <a:rPr lang="ru-RU" dirty="0">
                <a:solidFill>
                  <a:schemeClr val="tx1"/>
                </a:solidFill>
              </a:rPr>
              <a:t>1) </a:t>
            </a:r>
            <a:r>
              <a:rPr lang="ru-RU" dirty="0" err="1">
                <a:solidFill>
                  <a:schemeClr val="tx1"/>
                </a:solidFill>
              </a:rPr>
              <a:t>складають</a:t>
            </a:r>
            <a:r>
              <a:rPr lang="ru-RU" dirty="0">
                <a:solidFill>
                  <a:schemeClr val="tx1"/>
                </a:solidFill>
              </a:rPr>
              <a:t> </a:t>
            </a:r>
            <a:r>
              <a:rPr lang="ru-RU" dirty="0" err="1">
                <a:solidFill>
                  <a:schemeClr val="tx1"/>
                </a:solidFill>
              </a:rPr>
              <a:t>розклад</a:t>
            </a:r>
            <a:r>
              <a:rPr lang="ru-RU" dirty="0">
                <a:solidFill>
                  <a:schemeClr val="tx1"/>
                </a:solidFill>
              </a:rPr>
              <a:t> </a:t>
            </a:r>
            <a:r>
              <a:rPr lang="ru-RU" dirty="0" err="1">
                <a:solidFill>
                  <a:schemeClr val="tx1"/>
                </a:solidFill>
              </a:rPr>
              <a:t>роботи</a:t>
            </a:r>
            <a:r>
              <a:rPr lang="ru-RU" dirty="0">
                <a:solidFill>
                  <a:schemeClr val="tx1"/>
                </a:solidFill>
              </a:rPr>
              <a:t> і </a:t>
            </a:r>
            <a:r>
              <a:rPr lang="ru-RU" dirty="0" err="1">
                <a:solidFill>
                  <a:schemeClr val="tx1"/>
                </a:solidFill>
              </a:rPr>
              <a:t>відпусток</a:t>
            </a:r>
            <a:r>
              <a:rPr lang="ru-RU" dirty="0">
                <a:solidFill>
                  <a:schemeClr val="tx1"/>
                </a:solidFill>
              </a:rPr>
              <a:t>;</a:t>
            </a:r>
          </a:p>
          <a:p>
            <a:pPr marL="0" indent="0">
              <a:buNone/>
            </a:pPr>
            <a:r>
              <a:rPr lang="ru-RU" dirty="0">
                <a:solidFill>
                  <a:schemeClr val="tx1"/>
                </a:solidFill>
              </a:rPr>
              <a:t>2) </a:t>
            </a:r>
            <a:r>
              <a:rPr lang="ru-RU" dirty="0" err="1">
                <a:solidFill>
                  <a:schemeClr val="tx1"/>
                </a:solidFill>
              </a:rPr>
              <a:t>розподіляють</a:t>
            </a:r>
            <a:r>
              <a:rPr lang="ru-RU" dirty="0">
                <a:solidFill>
                  <a:schemeClr val="tx1"/>
                </a:solidFill>
              </a:rPr>
              <a:t> </a:t>
            </a:r>
            <a:r>
              <a:rPr lang="ru-RU" dirty="0" err="1">
                <a:solidFill>
                  <a:schemeClr val="tx1"/>
                </a:solidFill>
              </a:rPr>
              <a:t>завдання</a:t>
            </a:r>
            <a:r>
              <a:rPr lang="ru-RU" dirty="0">
                <a:solidFill>
                  <a:schemeClr val="tx1"/>
                </a:solidFill>
              </a:rPr>
              <a:t> </a:t>
            </a:r>
            <a:r>
              <a:rPr lang="ru-RU" dirty="0" err="1">
                <a:solidFill>
                  <a:schemeClr val="tx1"/>
                </a:solidFill>
              </a:rPr>
              <a:t>між</a:t>
            </a:r>
            <a:r>
              <a:rPr lang="ru-RU" dirty="0">
                <a:solidFill>
                  <a:schemeClr val="tx1"/>
                </a:solidFill>
              </a:rPr>
              <a:t> членами;</a:t>
            </a:r>
          </a:p>
          <a:p>
            <a:pPr marL="0" indent="0">
              <a:buNone/>
            </a:pPr>
            <a:r>
              <a:rPr lang="ru-RU" dirty="0">
                <a:solidFill>
                  <a:schemeClr val="tx1"/>
                </a:solidFill>
              </a:rPr>
              <a:t>3) </a:t>
            </a:r>
            <a:r>
              <a:rPr lang="ru-RU" dirty="0" err="1">
                <a:solidFill>
                  <a:schemeClr val="tx1"/>
                </a:solidFill>
              </a:rPr>
              <a:t>замовляють</a:t>
            </a:r>
            <a:r>
              <a:rPr lang="ru-RU" dirty="0">
                <a:solidFill>
                  <a:schemeClr val="tx1"/>
                </a:solidFill>
              </a:rPr>
              <a:t> </a:t>
            </a:r>
            <a:r>
              <a:rPr lang="ru-RU" dirty="0" err="1">
                <a:solidFill>
                  <a:schemeClr val="tx1"/>
                </a:solidFill>
              </a:rPr>
              <a:t>матеріали</a:t>
            </a:r>
            <a:r>
              <a:rPr lang="ru-RU" dirty="0">
                <a:solidFill>
                  <a:schemeClr val="tx1"/>
                </a:solidFill>
              </a:rPr>
              <a:t>;</a:t>
            </a:r>
          </a:p>
          <a:p>
            <a:pPr marL="0" indent="0">
              <a:buNone/>
            </a:pPr>
            <a:r>
              <a:rPr lang="ru-RU" dirty="0">
                <a:solidFill>
                  <a:schemeClr val="tx1"/>
                </a:solidFill>
              </a:rPr>
              <a:t>4) </a:t>
            </a:r>
            <a:r>
              <a:rPr lang="ru-RU" dirty="0" err="1">
                <a:solidFill>
                  <a:schemeClr val="tx1"/>
                </a:solidFill>
              </a:rPr>
              <a:t>призначають</a:t>
            </a:r>
            <a:r>
              <a:rPr lang="ru-RU" dirty="0">
                <a:solidFill>
                  <a:schemeClr val="tx1"/>
                </a:solidFill>
              </a:rPr>
              <a:t> </a:t>
            </a:r>
            <a:r>
              <a:rPr lang="ru-RU" dirty="0" err="1">
                <a:solidFill>
                  <a:schemeClr val="tx1"/>
                </a:solidFill>
              </a:rPr>
              <a:t>лідера</a:t>
            </a:r>
            <a:r>
              <a:rPr lang="ru-RU" dirty="0">
                <a:solidFill>
                  <a:schemeClr val="tx1"/>
                </a:solidFill>
              </a:rPr>
              <a:t> </a:t>
            </a:r>
            <a:r>
              <a:rPr lang="ru-RU" dirty="0" err="1">
                <a:solidFill>
                  <a:schemeClr val="tx1"/>
                </a:solidFill>
              </a:rPr>
              <a:t>команди</a:t>
            </a:r>
            <a:r>
              <a:rPr lang="ru-RU" dirty="0">
                <a:solidFill>
                  <a:schemeClr val="tx1"/>
                </a:solidFill>
              </a:rPr>
              <a:t>;</a:t>
            </a:r>
          </a:p>
          <a:p>
            <a:pPr marL="0" indent="0">
              <a:buNone/>
            </a:pPr>
            <a:r>
              <a:rPr lang="ru-RU" dirty="0">
                <a:solidFill>
                  <a:schemeClr val="tx1"/>
                </a:solidFill>
              </a:rPr>
              <a:t>5) </a:t>
            </a:r>
            <a:r>
              <a:rPr lang="ru-RU" dirty="0" err="1">
                <a:solidFill>
                  <a:schemeClr val="tx1"/>
                </a:solidFill>
              </a:rPr>
              <a:t>визначають</a:t>
            </a:r>
            <a:r>
              <a:rPr lang="ru-RU" dirty="0">
                <a:solidFill>
                  <a:schemeClr val="tx1"/>
                </a:solidFill>
              </a:rPr>
              <a:t> </a:t>
            </a:r>
            <a:r>
              <a:rPr lang="ru-RU" dirty="0" err="1">
                <a:solidFill>
                  <a:schemeClr val="tx1"/>
                </a:solidFill>
              </a:rPr>
              <a:t>основні</a:t>
            </a:r>
            <a:r>
              <a:rPr lang="ru-RU" dirty="0">
                <a:solidFill>
                  <a:schemeClr val="tx1"/>
                </a:solidFill>
              </a:rPr>
              <a:t> </a:t>
            </a:r>
            <a:r>
              <a:rPr lang="ru-RU" dirty="0" err="1">
                <a:solidFill>
                  <a:schemeClr val="tx1"/>
                </a:solidFill>
              </a:rPr>
              <a:t>цілі</a:t>
            </a:r>
            <a:r>
              <a:rPr lang="ru-RU" dirty="0">
                <a:solidFill>
                  <a:schemeClr val="tx1"/>
                </a:solidFill>
              </a:rPr>
              <a:t> </a:t>
            </a:r>
            <a:r>
              <a:rPr lang="ru-RU" dirty="0" err="1">
                <a:solidFill>
                  <a:schemeClr val="tx1"/>
                </a:solidFill>
              </a:rPr>
              <a:t>команди</a:t>
            </a:r>
            <a:r>
              <a:rPr lang="ru-RU" dirty="0">
                <a:solidFill>
                  <a:schemeClr val="tx1"/>
                </a:solidFill>
              </a:rPr>
              <a:t>;</a:t>
            </a:r>
          </a:p>
          <a:p>
            <a:pPr marL="0" indent="0">
              <a:buNone/>
            </a:pPr>
            <a:r>
              <a:rPr lang="ru-RU" dirty="0">
                <a:solidFill>
                  <a:schemeClr val="tx1"/>
                </a:solidFill>
              </a:rPr>
              <a:t>6) </a:t>
            </a:r>
            <a:r>
              <a:rPr lang="ru-RU" dirty="0" err="1">
                <a:solidFill>
                  <a:schemeClr val="tx1"/>
                </a:solidFill>
              </a:rPr>
              <a:t>складають</a:t>
            </a:r>
            <a:r>
              <a:rPr lang="ru-RU" dirty="0">
                <a:solidFill>
                  <a:schemeClr val="tx1"/>
                </a:solidFill>
              </a:rPr>
              <a:t> бюджет;</a:t>
            </a:r>
          </a:p>
          <a:p>
            <a:pPr marL="0" indent="0">
              <a:buNone/>
            </a:pPr>
            <a:r>
              <a:rPr lang="ru-RU" dirty="0">
                <a:solidFill>
                  <a:schemeClr val="tx1"/>
                </a:solidFill>
              </a:rPr>
              <a:t>7) </a:t>
            </a:r>
            <a:r>
              <a:rPr lang="ru-RU" dirty="0" err="1">
                <a:solidFill>
                  <a:schemeClr val="tx1"/>
                </a:solidFill>
              </a:rPr>
              <a:t>наймають</a:t>
            </a:r>
            <a:r>
              <a:rPr lang="ru-RU" dirty="0">
                <a:solidFill>
                  <a:schemeClr val="tx1"/>
                </a:solidFill>
              </a:rPr>
              <a:t> </a:t>
            </a:r>
            <a:r>
              <a:rPr lang="ru-RU" dirty="0" err="1">
                <a:solidFill>
                  <a:schemeClr val="tx1"/>
                </a:solidFill>
              </a:rPr>
              <a:t>інших</a:t>
            </a:r>
            <a:r>
              <a:rPr lang="ru-RU" dirty="0">
                <a:solidFill>
                  <a:schemeClr val="tx1"/>
                </a:solidFill>
              </a:rPr>
              <a:t> </a:t>
            </a:r>
            <a:r>
              <a:rPr lang="ru-RU" dirty="0" err="1">
                <a:solidFill>
                  <a:schemeClr val="tx1"/>
                </a:solidFill>
              </a:rPr>
              <a:t>робітників</a:t>
            </a:r>
            <a:r>
              <a:rPr lang="ru-RU" dirty="0">
                <a:solidFill>
                  <a:schemeClr val="tx1"/>
                </a:solidFill>
              </a:rPr>
              <a:t>;</a:t>
            </a:r>
          </a:p>
          <a:p>
            <a:pPr marL="0" indent="0">
              <a:buNone/>
            </a:pPr>
            <a:r>
              <a:rPr lang="ru-RU" dirty="0">
                <a:solidFill>
                  <a:schemeClr val="tx1"/>
                </a:solidFill>
              </a:rPr>
              <a:t>8) </a:t>
            </a:r>
            <a:r>
              <a:rPr lang="ru-RU" dirty="0" err="1">
                <a:solidFill>
                  <a:schemeClr val="tx1"/>
                </a:solidFill>
              </a:rPr>
              <a:t>іноді</a:t>
            </a:r>
            <a:r>
              <a:rPr lang="ru-RU" dirty="0">
                <a:solidFill>
                  <a:schemeClr val="tx1"/>
                </a:solidFill>
              </a:rPr>
              <a:t> </a:t>
            </a:r>
            <a:r>
              <a:rPr lang="ru-RU" dirty="0" err="1">
                <a:solidFill>
                  <a:schemeClr val="tx1"/>
                </a:solidFill>
              </a:rPr>
              <a:t>навіть</a:t>
            </a:r>
            <a:r>
              <a:rPr lang="ru-RU" dirty="0">
                <a:solidFill>
                  <a:schemeClr val="tx1"/>
                </a:solidFill>
              </a:rPr>
              <a:t> </a:t>
            </a:r>
            <a:r>
              <a:rPr lang="ru-RU" dirty="0" err="1">
                <a:solidFill>
                  <a:schemeClr val="tx1"/>
                </a:solidFill>
              </a:rPr>
              <a:t>оцінюють</a:t>
            </a:r>
            <a:r>
              <a:rPr lang="ru-RU" dirty="0">
                <a:solidFill>
                  <a:schemeClr val="tx1"/>
                </a:solidFill>
              </a:rPr>
              <a:t> роботу один одного.</a:t>
            </a:r>
          </a:p>
          <a:p>
            <a:endParaRPr lang="ru-RU" dirty="0"/>
          </a:p>
        </p:txBody>
      </p:sp>
      <p:pic>
        <p:nvPicPr>
          <p:cNvPr id="4098" name="Picture 2" descr="Самоорганизующиеся команды не собираются случайно"/>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2589" y="3072035"/>
            <a:ext cx="4876800" cy="3638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892057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725198"/>
          </a:xfrm>
          <a:solidFill>
            <a:srgbClr val="FFC000"/>
          </a:solidFill>
        </p:spPr>
        <p:txBody>
          <a:bodyPr>
            <a:normAutofit/>
          </a:bodyPr>
          <a:lstStyle/>
          <a:p>
            <a:r>
              <a:rPr lang="uk-UA" sz="4000" dirty="0" smtClean="0"/>
              <a:t>питання для дискусії</a:t>
            </a:r>
            <a:endParaRPr lang="ru-RU" sz="4000" dirty="0"/>
          </a:p>
        </p:txBody>
      </p:sp>
      <p:sp>
        <p:nvSpPr>
          <p:cNvPr id="3" name="Объект 2"/>
          <p:cNvSpPr>
            <a:spLocks noGrp="1"/>
          </p:cNvSpPr>
          <p:nvPr>
            <p:ph idx="1"/>
          </p:nvPr>
        </p:nvSpPr>
        <p:spPr>
          <a:xfrm>
            <a:off x="1251678" y="1361899"/>
            <a:ext cx="10178322" cy="5191301"/>
          </a:xfrm>
        </p:spPr>
        <p:txBody>
          <a:bodyPr/>
          <a:lstStyle/>
          <a:p>
            <a:r>
              <a:rPr lang="uk-UA" dirty="0" smtClean="0">
                <a:solidFill>
                  <a:schemeClr val="tx1"/>
                </a:solidFill>
              </a:rPr>
              <a:t>Які існують теорії формування груп? Наведіть приклади застосування кожної теорії.</a:t>
            </a:r>
          </a:p>
          <a:p>
            <a:r>
              <a:rPr lang="uk-UA" dirty="0" smtClean="0">
                <a:solidFill>
                  <a:schemeClr val="tx1"/>
                </a:solidFill>
              </a:rPr>
              <a:t>Опишіть етапи становлення групи в організації. Який етап, на Вашу думку, є найбільш конфліктним?</a:t>
            </a:r>
          </a:p>
          <a:p>
            <a:r>
              <a:rPr lang="uk-UA" dirty="0" smtClean="0">
                <a:solidFill>
                  <a:schemeClr val="tx1"/>
                </a:solidFill>
              </a:rPr>
              <a:t>Наведіть приклади факторів або ситуацій, які можуть підвищувати та знижувати групову згуртованість (мінімум по 3 приклади).</a:t>
            </a:r>
          </a:p>
          <a:p>
            <a:r>
              <a:rPr lang="uk-UA" dirty="0" smtClean="0">
                <a:solidFill>
                  <a:schemeClr val="tx1"/>
                </a:solidFill>
              </a:rPr>
              <a:t>Які фактори впливають на ефективність групи?</a:t>
            </a:r>
          </a:p>
          <a:p>
            <a:r>
              <a:rPr lang="uk-UA" dirty="0" smtClean="0">
                <a:solidFill>
                  <a:schemeClr val="tx1"/>
                </a:solidFill>
              </a:rPr>
              <a:t>Яку родь в організації відіграють неформальні групи? Як Ви вважаєте, це позитивне чи негативне явище?</a:t>
            </a:r>
          </a:p>
          <a:p>
            <a:r>
              <a:rPr lang="uk-UA" dirty="0" smtClean="0">
                <a:solidFill>
                  <a:schemeClr val="tx1"/>
                </a:solidFill>
              </a:rPr>
              <a:t>Чим відрізняється команда від групи? Які типи команд виділяють в організаціях?</a:t>
            </a:r>
          </a:p>
          <a:p>
            <a:r>
              <a:rPr lang="uk-UA" dirty="0" smtClean="0">
                <a:solidFill>
                  <a:schemeClr val="tx1"/>
                </a:solidFill>
              </a:rPr>
              <a:t>Що таке самокеровані команди? Наскільки їх використання в організаціях є ефективним?</a:t>
            </a:r>
          </a:p>
          <a:p>
            <a:endParaRPr lang="ru-RU" dirty="0">
              <a:solidFill>
                <a:schemeClr val="tx1"/>
              </a:solidFill>
            </a:endParaRPr>
          </a:p>
        </p:txBody>
      </p:sp>
    </p:spTree>
    <p:extLst>
      <p:ext uri="{BB962C8B-B14F-4D97-AF65-F5344CB8AC3E}">
        <p14:creationId xmlns:p14="http://schemas.microsoft.com/office/powerpoint/2010/main" val="292126078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1678" y="382385"/>
            <a:ext cx="10178322" cy="795251"/>
          </a:xfrm>
          <a:solidFill>
            <a:srgbClr val="92D050"/>
          </a:solidFill>
        </p:spPr>
        <p:txBody>
          <a:bodyPr>
            <a:normAutofit/>
          </a:bodyPr>
          <a:lstStyle/>
          <a:p>
            <a:r>
              <a:rPr lang="uk-UA" sz="4000" dirty="0"/>
              <a:t>Інформаційні Джерела </a:t>
            </a:r>
            <a:r>
              <a:rPr lang="uk-UA" sz="4000" dirty="0" smtClean="0"/>
              <a:t>до теми 5</a:t>
            </a:r>
            <a:endParaRPr lang="ru-RU" sz="4000" dirty="0"/>
          </a:p>
        </p:txBody>
      </p:sp>
      <p:sp>
        <p:nvSpPr>
          <p:cNvPr id="4" name="Объект 2"/>
          <p:cNvSpPr>
            <a:spLocks noGrp="1"/>
          </p:cNvSpPr>
          <p:nvPr>
            <p:ph idx="1"/>
          </p:nvPr>
        </p:nvSpPr>
        <p:spPr>
          <a:xfrm>
            <a:off x="1251677" y="1413165"/>
            <a:ext cx="10413849" cy="4821380"/>
          </a:xfrm>
        </p:spPr>
        <p:txBody>
          <a:bodyPr>
            <a:normAutofit/>
          </a:bodyPr>
          <a:lstStyle/>
          <a:p>
            <a:pPr marL="457200" indent="-457200">
              <a:buFont typeface="+mj-lt"/>
              <a:buAutoNum type="arabicPeriod"/>
            </a:pPr>
            <a:r>
              <a:rPr lang="ru-RU" sz="1600" dirty="0" err="1">
                <a:solidFill>
                  <a:schemeClr val="tx1"/>
                </a:solidFill>
              </a:rPr>
              <a:t>Пічугіна</a:t>
            </a:r>
            <a:r>
              <a:rPr lang="ru-RU" sz="1600" dirty="0">
                <a:solidFill>
                  <a:schemeClr val="tx1"/>
                </a:solidFill>
              </a:rPr>
              <a:t> Т. </a:t>
            </a:r>
            <a:r>
              <a:rPr lang="ru-RU" sz="1600" dirty="0" smtClean="0">
                <a:solidFill>
                  <a:schemeClr val="tx1"/>
                </a:solidFill>
              </a:rPr>
              <a:t>С., </a:t>
            </a:r>
            <a:r>
              <a:rPr lang="ru-RU" sz="1600" dirty="0" err="1" smtClean="0">
                <a:solidFill>
                  <a:schemeClr val="tx1"/>
                </a:solidFill>
              </a:rPr>
              <a:t>Ткачова</a:t>
            </a:r>
            <a:r>
              <a:rPr lang="ru-RU" sz="1600" dirty="0" smtClean="0">
                <a:solidFill>
                  <a:schemeClr val="tx1"/>
                </a:solidFill>
              </a:rPr>
              <a:t> Т.С., Ткаченко О.П. </a:t>
            </a:r>
            <a:r>
              <a:rPr lang="ru-RU" sz="1600" dirty="0" err="1" smtClean="0">
                <a:solidFill>
                  <a:schemeClr val="tx1"/>
                </a:solidFill>
              </a:rPr>
              <a:t>Управління</a:t>
            </a:r>
            <a:r>
              <a:rPr lang="ru-RU" sz="1600" dirty="0" smtClean="0">
                <a:solidFill>
                  <a:schemeClr val="tx1"/>
                </a:solidFill>
              </a:rPr>
              <a:t> </a:t>
            </a:r>
            <a:r>
              <a:rPr lang="ru-RU" sz="1600" dirty="0" err="1" smtClean="0">
                <a:solidFill>
                  <a:schemeClr val="tx1"/>
                </a:solidFill>
              </a:rPr>
              <a:t>змінами</a:t>
            </a:r>
            <a:r>
              <a:rPr lang="ru-RU" sz="1600" dirty="0" smtClean="0">
                <a:solidFill>
                  <a:schemeClr val="tx1"/>
                </a:solidFill>
              </a:rPr>
              <a:t>. Х</a:t>
            </a:r>
            <a:r>
              <a:rPr lang="ru-RU" sz="1600" dirty="0">
                <a:solidFill>
                  <a:schemeClr val="tx1"/>
                </a:solidFill>
              </a:rPr>
              <a:t>. : ХДУХТ, 2017. </a:t>
            </a:r>
            <a:r>
              <a:rPr lang="ru-RU" sz="1600" dirty="0" smtClean="0">
                <a:solidFill>
                  <a:schemeClr val="tx1"/>
                </a:solidFill>
              </a:rPr>
              <a:t>226 с.</a:t>
            </a:r>
          </a:p>
          <a:p>
            <a:pPr marL="457200" indent="-457200">
              <a:buFont typeface="+mj-lt"/>
              <a:buAutoNum type="arabicPeriod"/>
            </a:pPr>
            <a:r>
              <a:rPr lang="ru-RU" sz="1600" dirty="0" smtClean="0">
                <a:solidFill>
                  <a:schemeClr val="tx1"/>
                </a:solidFill>
              </a:rPr>
              <a:t>Шаталова </a:t>
            </a:r>
            <a:r>
              <a:rPr lang="ru-RU" sz="1600" dirty="0">
                <a:solidFill>
                  <a:schemeClr val="tx1"/>
                </a:solidFill>
              </a:rPr>
              <a:t>Н. И</a:t>
            </a:r>
            <a:r>
              <a:rPr lang="ru-RU" sz="1600" dirty="0" smtClean="0">
                <a:solidFill>
                  <a:schemeClr val="tx1"/>
                </a:solidFill>
              </a:rPr>
              <a:t>. </a:t>
            </a:r>
            <a:r>
              <a:rPr lang="en-US" sz="1600" dirty="0" err="1">
                <a:solidFill>
                  <a:schemeClr val="tx1"/>
                </a:solidFill>
              </a:rPr>
              <a:t>Организационное</a:t>
            </a:r>
            <a:r>
              <a:rPr lang="en-US" sz="1600" dirty="0">
                <a:solidFill>
                  <a:schemeClr val="tx1"/>
                </a:solidFill>
              </a:rPr>
              <a:t> </a:t>
            </a:r>
            <a:r>
              <a:rPr lang="en-US" sz="1600" dirty="0" err="1" smtClean="0">
                <a:solidFill>
                  <a:schemeClr val="tx1"/>
                </a:solidFill>
              </a:rPr>
              <a:t>поведение</a:t>
            </a:r>
            <a:r>
              <a:rPr lang="ru-RU" sz="1600" dirty="0" smtClean="0">
                <a:solidFill>
                  <a:schemeClr val="tx1"/>
                </a:solidFill>
              </a:rPr>
              <a:t>. </a:t>
            </a:r>
            <a:r>
              <a:rPr lang="en-US" sz="1600" dirty="0" err="1" smtClean="0">
                <a:solidFill>
                  <a:schemeClr val="tx1"/>
                </a:solidFill>
              </a:rPr>
              <a:t>Екатеринбург</a:t>
            </a:r>
            <a:r>
              <a:rPr lang="ru-RU" sz="1600" dirty="0" smtClean="0">
                <a:solidFill>
                  <a:schemeClr val="tx1"/>
                </a:solidFill>
              </a:rPr>
              <a:t> : </a:t>
            </a:r>
            <a:r>
              <a:rPr lang="en-US" sz="1600" dirty="0" err="1" smtClean="0">
                <a:solidFill>
                  <a:schemeClr val="tx1"/>
                </a:solidFill>
              </a:rPr>
              <a:t>Изд</a:t>
            </a:r>
            <a:r>
              <a:rPr lang="ru-RU" sz="1600" dirty="0" smtClean="0">
                <a:solidFill>
                  <a:schemeClr val="tx1"/>
                </a:solidFill>
              </a:rPr>
              <a:t>-</a:t>
            </a:r>
            <a:r>
              <a:rPr lang="en-US" sz="1600" dirty="0" err="1" smtClean="0">
                <a:solidFill>
                  <a:schemeClr val="tx1"/>
                </a:solidFill>
              </a:rPr>
              <a:t>во</a:t>
            </a:r>
            <a:r>
              <a:rPr lang="en-US" sz="1600" dirty="0" smtClean="0">
                <a:solidFill>
                  <a:schemeClr val="tx1"/>
                </a:solidFill>
              </a:rPr>
              <a:t> </a:t>
            </a:r>
            <a:r>
              <a:rPr lang="en-US" sz="1600" dirty="0" err="1" smtClean="0">
                <a:solidFill>
                  <a:schemeClr val="tx1"/>
                </a:solidFill>
              </a:rPr>
              <a:t>УрГУПС</a:t>
            </a:r>
            <a:r>
              <a:rPr lang="ru-RU" sz="1600" dirty="0" smtClean="0">
                <a:solidFill>
                  <a:schemeClr val="tx1"/>
                </a:solidFill>
              </a:rPr>
              <a:t>, 2012. 225 </a:t>
            </a:r>
            <a:r>
              <a:rPr lang="en-US" sz="1600" dirty="0" smtClean="0">
                <a:solidFill>
                  <a:schemeClr val="tx1"/>
                </a:solidFill>
              </a:rPr>
              <a:t>с</a:t>
            </a:r>
            <a:r>
              <a:rPr lang="ru-RU" sz="1600" dirty="0" smtClean="0">
                <a:solidFill>
                  <a:schemeClr val="tx1"/>
                </a:solidFill>
              </a:rPr>
              <a:t>.</a:t>
            </a:r>
          </a:p>
          <a:p>
            <a:pPr marL="457200" indent="-457200">
              <a:buFont typeface="+mj-lt"/>
              <a:buAutoNum type="arabicPeriod"/>
            </a:pPr>
            <a:r>
              <a:rPr lang="en-US" sz="1600" dirty="0" err="1" smtClean="0">
                <a:solidFill>
                  <a:schemeClr val="tx1"/>
                </a:solidFill>
              </a:rPr>
              <a:t>Малюта</a:t>
            </a:r>
            <a:r>
              <a:rPr lang="en-US" sz="1600" dirty="0" smtClean="0">
                <a:solidFill>
                  <a:schemeClr val="tx1"/>
                </a:solidFill>
              </a:rPr>
              <a:t> </a:t>
            </a:r>
            <a:r>
              <a:rPr lang="en-US" sz="1600" dirty="0">
                <a:solidFill>
                  <a:schemeClr val="tx1"/>
                </a:solidFill>
              </a:rPr>
              <a:t>Л</a:t>
            </a:r>
            <a:r>
              <a:rPr lang="ru-RU" sz="1600" dirty="0">
                <a:solidFill>
                  <a:schemeClr val="tx1"/>
                </a:solidFill>
              </a:rPr>
              <a:t>.</a:t>
            </a:r>
            <a:r>
              <a:rPr lang="en-US" sz="1600" dirty="0">
                <a:solidFill>
                  <a:schemeClr val="tx1"/>
                </a:solidFill>
              </a:rPr>
              <a:t>Я</a:t>
            </a:r>
            <a:r>
              <a:rPr lang="ru-RU" sz="1600" dirty="0">
                <a:solidFill>
                  <a:schemeClr val="tx1"/>
                </a:solidFill>
              </a:rPr>
              <a:t>. </a:t>
            </a:r>
            <a:r>
              <a:rPr lang="en-US" sz="1600" dirty="0" err="1">
                <a:solidFill>
                  <a:schemeClr val="tx1"/>
                </a:solidFill>
              </a:rPr>
              <a:t>Стратегічне</a:t>
            </a:r>
            <a:r>
              <a:rPr lang="en-US" sz="1600" dirty="0">
                <a:solidFill>
                  <a:schemeClr val="tx1"/>
                </a:solidFill>
              </a:rPr>
              <a:t> </a:t>
            </a:r>
            <a:r>
              <a:rPr lang="en-US" sz="1600" dirty="0" err="1">
                <a:solidFill>
                  <a:schemeClr val="tx1"/>
                </a:solidFill>
              </a:rPr>
              <a:t>управління</a:t>
            </a:r>
            <a:r>
              <a:rPr lang="en-US" sz="1600" dirty="0">
                <a:solidFill>
                  <a:schemeClr val="tx1"/>
                </a:solidFill>
              </a:rPr>
              <a:t> </a:t>
            </a:r>
            <a:r>
              <a:rPr lang="en-US" sz="1600" dirty="0" err="1">
                <a:solidFill>
                  <a:schemeClr val="tx1"/>
                </a:solidFill>
              </a:rPr>
              <a:t>інноваційним</a:t>
            </a:r>
            <a:r>
              <a:rPr lang="en-US" sz="1600" dirty="0">
                <a:solidFill>
                  <a:schemeClr val="tx1"/>
                </a:solidFill>
              </a:rPr>
              <a:t> </a:t>
            </a:r>
            <a:r>
              <a:rPr lang="en-US" sz="1600" dirty="0" err="1" smtClean="0">
                <a:solidFill>
                  <a:schemeClr val="tx1"/>
                </a:solidFill>
              </a:rPr>
              <a:t>розвитком</a:t>
            </a:r>
            <a:r>
              <a:rPr lang="ru-RU" sz="1600" dirty="0">
                <a:solidFill>
                  <a:schemeClr val="tx1"/>
                </a:solidFill>
              </a:rPr>
              <a:t> </a:t>
            </a:r>
            <a:r>
              <a:rPr lang="en-US" sz="1600" dirty="0" err="1" smtClean="0">
                <a:solidFill>
                  <a:schemeClr val="tx1"/>
                </a:solidFill>
              </a:rPr>
              <a:t>підприємства</a:t>
            </a:r>
            <a:r>
              <a:rPr lang="uk-UA" sz="1600" dirty="0">
                <a:solidFill>
                  <a:schemeClr val="tx1"/>
                </a:solidFill>
              </a:rPr>
              <a:t>.</a:t>
            </a:r>
            <a:r>
              <a:rPr lang="en-US" sz="1600" dirty="0" smtClean="0">
                <a:solidFill>
                  <a:schemeClr val="tx1"/>
                </a:solidFill>
              </a:rPr>
              <a:t> </a:t>
            </a:r>
            <a:r>
              <a:rPr lang="en-US" sz="1600" dirty="0" err="1">
                <a:solidFill>
                  <a:schemeClr val="tx1"/>
                </a:solidFill>
              </a:rPr>
              <a:t>Тернопіль</a:t>
            </a:r>
            <a:r>
              <a:rPr lang="ru-RU" sz="1600" dirty="0">
                <a:solidFill>
                  <a:schemeClr val="tx1"/>
                </a:solidFill>
              </a:rPr>
              <a:t>: </a:t>
            </a:r>
            <a:r>
              <a:rPr lang="en-US" sz="1600" dirty="0" smtClean="0">
                <a:solidFill>
                  <a:schemeClr val="tx1"/>
                </a:solidFill>
              </a:rPr>
              <a:t>ФОП</a:t>
            </a:r>
            <a:r>
              <a:rPr lang="ru-RU" sz="1600" dirty="0">
                <a:solidFill>
                  <a:schemeClr val="tx1"/>
                </a:solidFill>
              </a:rPr>
              <a:t> </a:t>
            </a:r>
            <a:r>
              <a:rPr lang="en-US" sz="1600" dirty="0" err="1" smtClean="0">
                <a:solidFill>
                  <a:schemeClr val="tx1"/>
                </a:solidFill>
              </a:rPr>
              <a:t>Паляниця</a:t>
            </a:r>
            <a:r>
              <a:rPr lang="en-US" sz="1600" dirty="0" smtClean="0">
                <a:solidFill>
                  <a:schemeClr val="tx1"/>
                </a:solidFill>
              </a:rPr>
              <a:t> </a:t>
            </a:r>
            <a:r>
              <a:rPr lang="en-US" sz="1600" dirty="0">
                <a:solidFill>
                  <a:schemeClr val="tx1"/>
                </a:solidFill>
              </a:rPr>
              <a:t>В</a:t>
            </a:r>
            <a:r>
              <a:rPr lang="ru-RU" sz="1600" dirty="0">
                <a:solidFill>
                  <a:schemeClr val="tx1"/>
                </a:solidFill>
              </a:rPr>
              <a:t>.</a:t>
            </a:r>
            <a:r>
              <a:rPr lang="en-US" sz="1600" dirty="0">
                <a:solidFill>
                  <a:schemeClr val="tx1"/>
                </a:solidFill>
              </a:rPr>
              <a:t>А</a:t>
            </a:r>
            <a:r>
              <a:rPr lang="ru-RU" sz="1600" dirty="0">
                <a:solidFill>
                  <a:schemeClr val="tx1"/>
                </a:solidFill>
              </a:rPr>
              <a:t>., 2016</a:t>
            </a:r>
            <a:r>
              <a:rPr lang="ru-RU" sz="1600" dirty="0" smtClean="0">
                <a:solidFill>
                  <a:schemeClr val="tx1"/>
                </a:solidFill>
              </a:rPr>
              <a:t>.</a:t>
            </a:r>
            <a:r>
              <a:rPr lang="en-US" sz="1600" dirty="0" smtClean="0">
                <a:solidFill>
                  <a:schemeClr val="tx1"/>
                </a:solidFill>
              </a:rPr>
              <a:t> </a:t>
            </a:r>
            <a:r>
              <a:rPr lang="ru-RU" sz="1600" dirty="0">
                <a:solidFill>
                  <a:schemeClr val="tx1"/>
                </a:solidFill>
              </a:rPr>
              <a:t>232 </a:t>
            </a:r>
            <a:r>
              <a:rPr lang="en-US" sz="1600" dirty="0">
                <a:solidFill>
                  <a:schemeClr val="tx1"/>
                </a:solidFill>
              </a:rPr>
              <a:t>с</a:t>
            </a:r>
            <a:r>
              <a:rPr lang="ru-RU" sz="1600" dirty="0">
                <a:solidFill>
                  <a:schemeClr val="tx1"/>
                </a:solidFill>
              </a:rPr>
              <a:t>.</a:t>
            </a:r>
          </a:p>
          <a:p>
            <a:pPr marL="457200" indent="-457200">
              <a:buFont typeface="+mj-lt"/>
              <a:buAutoNum type="arabicPeriod"/>
            </a:pPr>
            <a:r>
              <a:rPr lang="ru-RU" sz="1600" dirty="0" err="1">
                <a:solidFill>
                  <a:schemeClr val="tx1"/>
                </a:solidFill>
              </a:rPr>
              <a:t>Куцевол</a:t>
            </a:r>
            <a:r>
              <a:rPr lang="ru-RU" sz="1600" dirty="0">
                <a:solidFill>
                  <a:schemeClr val="tx1"/>
                </a:solidFill>
              </a:rPr>
              <a:t> Н.Г. </a:t>
            </a:r>
            <a:r>
              <a:rPr lang="ru-RU" sz="1600" dirty="0" smtClean="0">
                <a:solidFill>
                  <a:schemeClr val="tx1"/>
                </a:solidFill>
              </a:rPr>
              <a:t>Организационное </a:t>
            </a:r>
            <a:r>
              <a:rPr lang="ru-RU" sz="1600" dirty="0">
                <a:solidFill>
                  <a:schemeClr val="tx1"/>
                </a:solidFill>
              </a:rPr>
              <a:t>развитие и управление </a:t>
            </a:r>
            <a:r>
              <a:rPr lang="ru-RU" sz="1600" dirty="0" smtClean="0">
                <a:solidFill>
                  <a:schemeClr val="tx1"/>
                </a:solidFill>
              </a:rPr>
              <a:t>изменениями. </a:t>
            </a:r>
            <a:r>
              <a:rPr lang="ru-RU" sz="1600" dirty="0">
                <a:solidFill>
                  <a:schemeClr val="tx1"/>
                </a:solidFill>
              </a:rPr>
              <a:t>Казань: 2011. </a:t>
            </a:r>
            <a:r>
              <a:rPr lang="ru-RU" sz="1600" dirty="0" smtClean="0">
                <a:solidFill>
                  <a:schemeClr val="tx1"/>
                </a:solidFill>
              </a:rPr>
              <a:t>103 </a:t>
            </a:r>
            <a:r>
              <a:rPr lang="ru-RU" sz="1600" dirty="0">
                <a:solidFill>
                  <a:schemeClr val="tx1"/>
                </a:solidFill>
              </a:rPr>
              <a:t>с</a:t>
            </a:r>
            <a:r>
              <a:rPr lang="ru-RU" sz="1600" dirty="0" smtClean="0">
                <a:solidFill>
                  <a:schemeClr val="tx1"/>
                </a:solidFill>
              </a:rPr>
              <a:t>.</a:t>
            </a:r>
          </a:p>
          <a:p>
            <a:pPr marL="457200" indent="-457200">
              <a:buFont typeface="+mj-lt"/>
              <a:buAutoNum type="arabicPeriod"/>
            </a:pPr>
            <a:r>
              <a:rPr lang="ru-RU" sz="1600" dirty="0" err="1" smtClean="0">
                <a:solidFill>
                  <a:schemeClr val="tx1"/>
                </a:solidFill>
              </a:rPr>
              <a:t>Горьканова</a:t>
            </a:r>
            <a:r>
              <a:rPr lang="ru-RU" sz="1600" dirty="0" smtClean="0">
                <a:solidFill>
                  <a:schemeClr val="tx1"/>
                </a:solidFill>
              </a:rPr>
              <a:t> Л., Воробьев В. </a:t>
            </a:r>
            <a:r>
              <a:rPr lang="uk-UA" sz="1600" dirty="0" err="1" smtClean="0">
                <a:solidFill>
                  <a:schemeClr val="tx1"/>
                </a:solidFill>
              </a:rPr>
              <a:t>Организационное</a:t>
            </a:r>
            <a:r>
              <a:rPr lang="uk-UA" sz="1600" dirty="0" smtClean="0">
                <a:solidFill>
                  <a:schemeClr val="tx1"/>
                </a:solidFill>
              </a:rPr>
              <a:t> </a:t>
            </a:r>
            <a:r>
              <a:rPr lang="uk-UA" sz="1600" dirty="0" err="1">
                <a:solidFill>
                  <a:schemeClr val="tx1"/>
                </a:solidFill>
              </a:rPr>
              <a:t>поведение</a:t>
            </a:r>
            <a:r>
              <a:rPr lang="uk-UA" sz="1600" dirty="0">
                <a:solidFill>
                  <a:schemeClr val="tx1"/>
                </a:solidFill>
              </a:rPr>
              <a:t> : практикум: </a:t>
            </a:r>
            <a:r>
              <a:rPr lang="uk-UA" sz="1600" dirty="0" err="1">
                <a:solidFill>
                  <a:schemeClr val="tx1"/>
                </a:solidFill>
              </a:rPr>
              <a:t>учебное</a:t>
            </a:r>
            <a:r>
              <a:rPr lang="uk-UA" sz="1600" dirty="0">
                <a:solidFill>
                  <a:schemeClr val="tx1"/>
                </a:solidFill>
              </a:rPr>
              <a:t> </a:t>
            </a:r>
            <a:r>
              <a:rPr lang="uk-UA" sz="1600" dirty="0" err="1">
                <a:solidFill>
                  <a:schemeClr val="tx1"/>
                </a:solidFill>
              </a:rPr>
              <a:t>пособие</a:t>
            </a:r>
            <a:r>
              <a:rPr lang="uk-UA" sz="1600" dirty="0">
                <a:solidFill>
                  <a:schemeClr val="tx1"/>
                </a:solidFill>
              </a:rPr>
              <a:t>. </a:t>
            </a:r>
            <a:r>
              <a:rPr lang="uk-UA" sz="1600" dirty="0" smtClean="0">
                <a:solidFill>
                  <a:schemeClr val="tx1"/>
                </a:solidFill>
              </a:rPr>
              <a:t>Омск: ОГУ</a:t>
            </a:r>
            <a:r>
              <a:rPr lang="uk-UA" sz="1600" dirty="0">
                <a:solidFill>
                  <a:schemeClr val="tx1"/>
                </a:solidFill>
              </a:rPr>
              <a:t>: 2013. </a:t>
            </a:r>
            <a:r>
              <a:rPr lang="uk-UA" sz="1600" dirty="0" smtClean="0">
                <a:solidFill>
                  <a:schemeClr val="tx1"/>
                </a:solidFill>
              </a:rPr>
              <a:t>162 с.</a:t>
            </a:r>
            <a:endParaRPr lang="ru-RU" sz="1600" dirty="0">
              <a:solidFill>
                <a:schemeClr val="tx1"/>
              </a:solidFill>
            </a:endParaRPr>
          </a:p>
          <a:p>
            <a:pPr marL="457200" indent="-457200">
              <a:buFont typeface="+mj-lt"/>
              <a:buAutoNum type="arabicPeriod"/>
            </a:pPr>
            <a:r>
              <a:rPr lang="uk-UA" sz="1600" dirty="0" err="1" smtClean="0">
                <a:solidFill>
                  <a:schemeClr val="tx1"/>
                </a:solidFill>
              </a:rPr>
              <a:t>Гуияр</a:t>
            </a:r>
            <a:r>
              <a:rPr lang="uk-UA" sz="1600" dirty="0" smtClean="0">
                <a:solidFill>
                  <a:schemeClr val="tx1"/>
                </a:solidFill>
              </a:rPr>
              <a:t> </a:t>
            </a:r>
            <a:r>
              <a:rPr lang="uk-UA" sz="1600" dirty="0">
                <a:solidFill>
                  <a:schemeClr val="tx1"/>
                </a:solidFill>
              </a:rPr>
              <a:t>Ф.Ж., </a:t>
            </a:r>
            <a:r>
              <a:rPr lang="uk-UA" sz="1600" dirty="0" err="1">
                <a:solidFill>
                  <a:schemeClr val="tx1"/>
                </a:solidFill>
              </a:rPr>
              <a:t>Келли</a:t>
            </a:r>
            <a:r>
              <a:rPr lang="uk-UA" sz="1600" dirty="0">
                <a:solidFill>
                  <a:schemeClr val="tx1"/>
                </a:solidFill>
              </a:rPr>
              <a:t> </a:t>
            </a:r>
            <a:r>
              <a:rPr lang="uk-UA" sz="1600" dirty="0" err="1">
                <a:solidFill>
                  <a:schemeClr val="tx1"/>
                </a:solidFill>
              </a:rPr>
              <a:t>Дж</a:t>
            </a:r>
            <a:r>
              <a:rPr lang="uk-UA" sz="1600" dirty="0">
                <a:solidFill>
                  <a:schemeClr val="tx1"/>
                </a:solidFill>
              </a:rPr>
              <a:t>. Н. </a:t>
            </a:r>
            <a:r>
              <a:rPr lang="uk-UA" sz="1600" dirty="0" err="1">
                <a:solidFill>
                  <a:schemeClr val="tx1"/>
                </a:solidFill>
              </a:rPr>
              <a:t>Преобразование</a:t>
            </a:r>
            <a:r>
              <a:rPr lang="uk-UA" sz="1600" dirty="0">
                <a:solidFill>
                  <a:schemeClr val="tx1"/>
                </a:solidFill>
              </a:rPr>
              <a:t> </a:t>
            </a:r>
            <a:r>
              <a:rPr lang="uk-UA" sz="1600" dirty="0" err="1">
                <a:solidFill>
                  <a:schemeClr val="tx1"/>
                </a:solidFill>
              </a:rPr>
              <a:t>организации</a:t>
            </a:r>
            <a:r>
              <a:rPr lang="uk-UA" sz="1600" dirty="0">
                <a:solidFill>
                  <a:schemeClr val="tx1"/>
                </a:solidFill>
              </a:rPr>
              <a:t> / Пер. с </a:t>
            </a:r>
            <a:r>
              <a:rPr lang="uk-UA" sz="1600" dirty="0" err="1">
                <a:solidFill>
                  <a:schemeClr val="tx1"/>
                </a:solidFill>
              </a:rPr>
              <a:t>англ</a:t>
            </a:r>
            <a:r>
              <a:rPr lang="uk-UA" sz="1600" dirty="0" smtClean="0">
                <a:solidFill>
                  <a:schemeClr val="tx1"/>
                </a:solidFill>
              </a:rPr>
              <a:t>. </a:t>
            </a:r>
            <a:r>
              <a:rPr lang="uk-UA" sz="1600" dirty="0">
                <a:solidFill>
                  <a:schemeClr val="tx1"/>
                </a:solidFill>
              </a:rPr>
              <a:t>М.: </a:t>
            </a:r>
            <a:r>
              <a:rPr lang="uk-UA" sz="1600" dirty="0" err="1">
                <a:solidFill>
                  <a:schemeClr val="tx1"/>
                </a:solidFill>
              </a:rPr>
              <a:t>Дело</a:t>
            </a:r>
            <a:r>
              <a:rPr lang="uk-UA" sz="1600" dirty="0">
                <a:solidFill>
                  <a:schemeClr val="tx1"/>
                </a:solidFill>
              </a:rPr>
              <a:t>, 2000</a:t>
            </a:r>
            <a:r>
              <a:rPr lang="uk-UA" sz="1600" dirty="0" smtClean="0">
                <a:solidFill>
                  <a:schemeClr val="tx1"/>
                </a:solidFill>
              </a:rPr>
              <a:t>.</a:t>
            </a:r>
          </a:p>
          <a:p>
            <a:pPr marL="457200" indent="-457200">
              <a:buFont typeface="+mj-lt"/>
              <a:buAutoNum type="arabicPeriod"/>
            </a:pPr>
            <a:r>
              <a:rPr lang="uk-UA" sz="1600" dirty="0" err="1" smtClean="0">
                <a:solidFill>
                  <a:schemeClr val="tx1"/>
                </a:solidFill>
              </a:rPr>
              <a:t>Згонник</a:t>
            </a:r>
            <a:r>
              <a:rPr lang="uk-UA" sz="1600" dirty="0" smtClean="0">
                <a:solidFill>
                  <a:schemeClr val="tx1"/>
                </a:solidFill>
              </a:rPr>
              <a:t> Л.В. </a:t>
            </a:r>
            <a:r>
              <a:rPr lang="uk-UA" sz="1600" dirty="0" err="1" smtClean="0">
                <a:solidFill>
                  <a:schemeClr val="tx1"/>
                </a:solidFill>
              </a:rPr>
              <a:t>Организационное</a:t>
            </a:r>
            <a:r>
              <a:rPr lang="uk-UA" sz="1600" dirty="0" smtClean="0">
                <a:solidFill>
                  <a:schemeClr val="tx1"/>
                </a:solidFill>
              </a:rPr>
              <a:t> </a:t>
            </a:r>
            <a:r>
              <a:rPr lang="uk-UA" sz="1600" dirty="0" err="1" smtClean="0">
                <a:solidFill>
                  <a:schemeClr val="tx1"/>
                </a:solidFill>
              </a:rPr>
              <a:t>поведение</a:t>
            </a:r>
            <a:r>
              <a:rPr lang="uk-UA" sz="1600" dirty="0" smtClean="0">
                <a:solidFill>
                  <a:schemeClr val="tx1"/>
                </a:solidFill>
              </a:rPr>
              <a:t> : </a:t>
            </a:r>
            <a:r>
              <a:rPr lang="uk-UA" sz="1600" dirty="0" err="1" smtClean="0">
                <a:solidFill>
                  <a:schemeClr val="tx1"/>
                </a:solidFill>
              </a:rPr>
              <a:t>учебник</a:t>
            </a:r>
            <a:r>
              <a:rPr lang="uk-UA" sz="1600" dirty="0" smtClean="0">
                <a:solidFill>
                  <a:schemeClr val="tx1"/>
                </a:solidFill>
              </a:rPr>
              <a:t>. Москва: </a:t>
            </a:r>
            <a:r>
              <a:rPr lang="uk-UA" sz="1600" dirty="0" err="1" smtClean="0">
                <a:solidFill>
                  <a:schemeClr val="tx1"/>
                </a:solidFill>
              </a:rPr>
              <a:t>Дашков</a:t>
            </a:r>
            <a:r>
              <a:rPr lang="uk-UA" sz="1600" dirty="0" smtClean="0">
                <a:solidFill>
                  <a:schemeClr val="tx1"/>
                </a:solidFill>
              </a:rPr>
              <a:t> </a:t>
            </a:r>
            <a:r>
              <a:rPr lang="uk-UA" sz="1600" dirty="0">
                <a:solidFill>
                  <a:schemeClr val="tx1"/>
                </a:solidFill>
              </a:rPr>
              <a:t>и К, 2015. </a:t>
            </a:r>
            <a:r>
              <a:rPr lang="uk-UA" sz="1600" dirty="0" smtClean="0">
                <a:solidFill>
                  <a:schemeClr val="tx1"/>
                </a:solidFill>
              </a:rPr>
              <a:t>232 с.</a:t>
            </a:r>
          </a:p>
          <a:p>
            <a:pPr marL="457200" indent="-457200">
              <a:buFont typeface="+mj-lt"/>
              <a:buAutoNum type="arabicPeriod"/>
            </a:pPr>
            <a:r>
              <a:rPr lang="ru-RU" sz="1600" dirty="0" smtClean="0">
                <a:solidFill>
                  <a:schemeClr val="tx1"/>
                </a:solidFill>
              </a:rPr>
              <a:t>Берн </a:t>
            </a:r>
            <a:r>
              <a:rPr lang="ru-RU" sz="1600" dirty="0">
                <a:solidFill>
                  <a:schemeClr val="tx1"/>
                </a:solidFill>
              </a:rPr>
              <a:t>Э. Лидер и группа: о структуре и динамике организаций и групп. </a:t>
            </a:r>
            <a:r>
              <a:rPr lang="ru-RU" sz="1600" dirty="0" smtClean="0">
                <a:solidFill>
                  <a:schemeClr val="tx1"/>
                </a:solidFill>
              </a:rPr>
              <a:t> </a:t>
            </a:r>
            <a:r>
              <a:rPr lang="ru-RU" sz="1600" dirty="0">
                <a:solidFill>
                  <a:schemeClr val="tx1"/>
                </a:solidFill>
              </a:rPr>
              <a:t>Екатеринбург: ЛИТУР, 2001</a:t>
            </a:r>
            <a:r>
              <a:rPr lang="ru-RU" sz="1600" dirty="0" smtClean="0">
                <a:solidFill>
                  <a:schemeClr val="tx1"/>
                </a:solidFill>
              </a:rPr>
              <a:t>. </a:t>
            </a:r>
            <a:r>
              <a:rPr lang="ru-RU" sz="1600" dirty="0">
                <a:solidFill>
                  <a:schemeClr val="tx1"/>
                </a:solidFill>
              </a:rPr>
              <a:t>320 с</a:t>
            </a:r>
          </a:p>
          <a:p>
            <a:pPr marL="457200" indent="-457200">
              <a:buFont typeface="+mj-lt"/>
              <a:buAutoNum type="arabicPeriod"/>
            </a:pPr>
            <a:endParaRPr lang="ru-RU" sz="1600" dirty="0">
              <a:solidFill>
                <a:schemeClr val="tx1"/>
              </a:solidFill>
            </a:endParaRPr>
          </a:p>
          <a:p>
            <a:pPr marL="457200" indent="-457200">
              <a:buFont typeface="+mj-lt"/>
              <a:buAutoNum type="arabicPeriod"/>
            </a:pPr>
            <a:endParaRPr lang="ru-RU" dirty="0">
              <a:solidFill>
                <a:schemeClr val="tx1"/>
              </a:solidFill>
            </a:endParaRPr>
          </a:p>
        </p:txBody>
      </p:sp>
    </p:spTree>
    <p:extLst>
      <p:ext uri="{BB962C8B-B14F-4D97-AF65-F5344CB8AC3E}">
        <p14:creationId xmlns:p14="http://schemas.microsoft.com/office/powerpoint/2010/main" val="152638269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74953" y="2288147"/>
            <a:ext cx="10725552" cy="3115125"/>
          </a:xfrm>
        </p:spPr>
        <p:txBody>
          <a:bodyPr/>
          <a:lstStyle/>
          <a:p>
            <a:r>
              <a:rPr lang="uk-UA" sz="5400" b="1" dirty="0"/>
              <a:t>УПРАВЛІННЯ ОПОРОМ ЗМІНАМ при реалізації проектів організаційного розвитку</a:t>
            </a:r>
            <a:endParaRPr lang="ru-RU" sz="5400" dirty="0"/>
          </a:p>
        </p:txBody>
      </p:sp>
      <p:sp>
        <p:nvSpPr>
          <p:cNvPr id="3" name="Подзаголовок 2"/>
          <p:cNvSpPr>
            <a:spLocks noGrp="1"/>
          </p:cNvSpPr>
          <p:nvPr>
            <p:ph type="subTitle" idx="1"/>
          </p:nvPr>
        </p:nvSpPr>
        <p:spPr>
          <a:xfrm>
            <a:off x="2215043" y="1268065"/>
            <a:ext cx="8045373" cy="881536"/>
          </a:xfrm>
        </p:spPr>
        <p:txBody>
          <a:bodyPr>
            <a:noAutofit/>
          </a:bodyPr>
          <a:lstStyle/>
          <a:p>
            <a:r>
              <a:rPr lang="ru-RU" sz="6000" dirty="0" smtClean="0"/>
              <a:t>Тема 6</a:t>
            </a:r>
            <a:endParaRPr lang="ru-RU" sz="6000" dirty="0"/>
          </a:p>
        </p:txBody>
      </p:sp>
    </p:spTree>
    <p:extLst>
      <p:ext uri="{BB962C8B-B14F-4D97-AF65-F5344CB8AC3E}">
        <p14:creationId xmlns:p14="http://schemas.microsoft.com/office/powerpoint/2010/main" val="111586623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a:t>Опір змінам</a:t>
            </a:r>
            <a:endParaRPr lang="ru-RU" dirty="0"/>
          </a:p>
        </p:txBody>
      </p:sp>
      <p:sp>
        <p:nvSpPr>
          <p:cNvPr id="3" name="Объект 2"/>
          <p:cNvSpPr>
            <a:spLocks noGrp="1"/>
          </p:cNvSpPr>
          <p:nvPr>
            <p:ph idx="1"/>
          </p:nvPr>
        </p:nvSpPr>
        <p:spPr>
          <a:xfrm>
            <a:off x="2318197" y="1401219"/>
            <a:ext cx="9214834" cy="946596"/>
          </a:xfrm>
        </p:spPr>
        <p:txBody>
          <a:bodyPr/>
          <a:lstStyle/>
          <a:p>
            <a:pPr marL="0" indent="0">
              <a:buNone/>
            </a:pPr>
            <a:r>
              <a:rPr lang="uk-UA" dirty="0" smtClean="0">
                <a:solidFill>
                  <a:schemeClr val="tx1"/>
                </a:solidFill>
              </a:rPr>
              <a:t>– </a:t>
            </a:r>
            <a:r>
              <a:rPr lang="uk-UA" dirty="0">
                <a:solidFill>
                  <a:schemeClr val="tx1"/>
                </a:solidFill>
              </a:rPr>
              <a:t>явище яке проявляється у формі непередбачуваних протидій різного характеру, додаткових витрат, часу та грошей, нестабільність процесу організаційний змін.</a:t>
            </a:r>
            <a:endParaRPr lang="ru-RU" dirty="0">
              <a:solidFill>
                <a:schemeClr val="tx1"/>
              </a:solidFill>
            </a:endParaRPr>
          </a:p>
        </p:txBody>
      </p:sp>
      <mc:AlternateContent xmlns:mc="http://schemas.openxmlformats.org/markup-compatibility/2006" xmlns:a14="http://schemas.microsoft.com/office/drawing/2010/main">
        <mc:Choice Requires="a14">
          <p:sp>
            <p:nvSpPr>
              <p:cNvPr id="4" name="Прямоугольник 3"/>
              <p:cNvSpPr/>
              <p:nvPr/>
            </p:nvSpPr>
            <p:spPr>
              <a:xfrm>
                <a:off x="2630520" y="2287332"/>
                <a:ext cx="7858241" cy="759054"/>
              </a:xfrm>
              <a:prstGeom prst="rect">
                <a:avLst/>
              </a:prstGeom>
            </p:spPr>
            <p:txBody>
              <a:bodyPr wrap="none">
                <a:spAutoFit/>
              </a:bodyPr>
              <a:lstStyle/>
              <a:p>
                <a:pPr algn="ctr">
                  <a:lnSpc>
                    <a:spcPct val="115000"/>
                  </a:lnSpc>
                  <a:spcAft>
                    <a:spcPts val="0"/>
                  </a:spcAft>
                </a:pPr>
                <a:r>
                  <a:rPr lang="uk-UA" sz="2400" b="1" dirty="0" smtClean="0">
                    <a:solidFill>
                      <a:schemeClr val="tx2">
                        <a:lumMod val="75000"/>
                        <a:lumOff val="25000"/>
                      </a:schemeClr>
                    </a:solidFill>
                    <a:ea typeface="Calibri" panose="020F0502020204030204" pitchFamily="34" charset="0"/>
                    <a:cs typeface="Times New Roman" panose="02020603050405020304" pitchFamily="18" charset="0"/>
                  </a:rPr>
                  <a:t>Сила опору = </a:t>
                </a:r>
                <a14:m>
                  <m:oMath xmlns:m="http://schemas.openxmlformats.org/officeDocument/2006/math">
                    <m:f>
                      <m:fPr>
                        <m:ctrlPr>
                          <a:rPr lang="ru-RU" sz="2400" b="1" i="1">
                            <a:solidFill>
                              <a:schemeClr val="tx2">
                                <a:lumMod val="75000"/>
                                <a:lumOff val="25000"/>
                              </a:schemeClr>
                            </a:solidFill>
                            <a:latin typeface="Cambria Math" panose="02040503050406030204" pitchFamily="18" charset="0"/>
                            <a:ea typeface="Calibri" panose="020F0502020204030204" pitchFamily="34" charset="0"/>
                            <a:cs typeface="Times New Roman" panose="02020603050405020304" pitchFamily="18" charset="0"/>
                          </a:rPr>
                        </m:ctrlPr>
                      </m:fPr>
                      <m:num>
                        <m:r>
                          <a:rPr lang="uk-UA" sz="2400" b="1">
                            <a:solidFill>
                              <a:schemeClr val="tx2">
                                <a:lumMod val="75000"/>
                                <a:lumOff val="25000"/>
                              </a:schemeClr>
                            </a:solidFill>
                            <a:latin typeface="Cambria Math" panose="02040503050406030204" pitchFamily="18" charset="0"/>
                            <a:ea typeface="Calibri" panose="020F0502020204030204" pitchFamily="34" charset="0"/>
                            <a:cs typeface="Times New Roman" panose="02020603050405020304" pitchFamily="18" charset="0"/>
                          </a:rPr>
                          <m:t>Зусилля на зміни</m:t>
                        </m:r>
                      </m:num>
                      <m:den>
                        <m:r>
                          <a:rPr lang="uk-UA" sz="2400" b="1">
                            <a:solidFill>
                              <a:schemeClr val="tx2">
                                <a:lumMod val="75000"/>
                                <a:lumOff val="25000"/>
                              </a:schemeClr>
                            </a:solidFill>
                            <a:latin typeface="Cambria Math" panose="02040503050406030204" pitchFamily="18" charset="0"/>
                            <a:ea typeface="Calibri" panose="020F0502020204030204" pitchFamily="34" charset="0"/>
                            <a:cs typeface="Times New Roman" panose="02020603050405020304" pitchFamily="18" charset="0"/>
                          </a:rPr>
                          <m:t>Період часу, який витрачається на здійснення опору змін</m:t>
                        </m:r>
                      </m:den>
                    </m:f>
                  </m:oMath>
                </a14:m>
                <a:endParaRPr lang="ru-RU" sz="2400" b="1" dirty="0">
                  <a:effectLst/>
                  <a:ea typeface="Calibri" panose="020F0502020204030204" pitchFamily="34" charset="0"/>
                  <a:cs typeface="Times New Roman" panose="02020603050405020304" pitchFamily="18"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2630520" y="2287332"/>
                <a:ext cx="7858241" cy="759054"/>
              </a:xfrm>
              <a:prstGeom prst="rect">
                <a:avLst/>
              </a:prstGeom>
              <a:blipFill>
                <a:blip r:embed="rId2"/>
                <a:stretch>
                  <a:fillRect l="-776" b="-800"/>
                </a:stretch>
              </a:blipFill>
            </p:spPr>
            <p:txBody>
              <a:bodyPr/>
              <a:lstStyle/>
              <a:p>
                <a:r>
                  <a:rPr lang="ru-RU">
                    <a:noFill/>
                  </a:rPr>
                  <a:t> </a:t>
                </a:r>
              </a:p>
            </p:txBody>
          </p:sp>
        </mc:Fallback>
      </mc:AlternateContent>
      <p:pic>
        <p:nvPicPr>
          <p:cNvPr id="2050" name="Picture 2" descr="Сопротивление персонала улучшению и контролю их работы"/>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8391" y="3366649"/>
            <a:ext cx="4156646" cy="3401701"/>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5334000" y="3590171"/>
            <a:ext cx="6096000" cy="1477328"/>
          </a:xfrm>
          <a:prstGeom prst="rect">
            <a:avLst/>
          </a:prstGeom>
        </p:spPr>
        <p:txBody>
          <a:bodyPr>
            <a:spAutoFit/>
          </a:bodyPr>
          <a:lstStyle/>
          <a:p>
            <a:pPr algn="r" fontAlgn="base"/>
            <a:r>
              <a:rPr lang="ru-RU" b="1" i="1" dirty="0">
                <a:solidFill>
                  <a:srgbClr val="000000"/>
                </a:solidFill>
                <a:latin typeface="inherit"/>
              </a:rPr>
              <a:t>«Когда ветра меняют курс,</a:t>
            </a:r>
            <a:br>
              <a:rPr lang="ru-RU" b="1" i="1" dirty="0">
                <a:solidFill>
                  <a:srgbClr val="000000"/>
                </a:solidFill>
                <a:latin typeface="inherit"/>
              </a:rPr>
            </a:br>
            <a:r>
              <a:rPr lang="ru-RU" b="1" i="1" dirty="0">
                <a:solidFill>
                  <a:srgbClr val="000000"/>
                </a:solidFill>
                <a:latin typeface="inherit"/>
              </a:rPr>
              <a:t>кто-то строит стены,</a:t>
            </a:r>
            <a:br>
              <a:rPr lang="ru-RU" b="1" i="1" dirty="0">
                <a:solidFill>
                  <a:srgbClr val="000000"/>
                </a:solidFill>
                <a:latin typeface="inherit"/>
              </a:rPr>
            </a:br>
            <a:r>
              <a:rPr lang="ru-RU" b="1" i="1" dirty="0">
                <a:solidFill>
                  <a:srgbClr val="000000"/>
                </a:solidFill>
                <a:latin typeface="inherit"/>
              </a:rPr>
              <a:t>а кто-то — ветряные мельницы.»</a:t>
            </a:r>
            <a:br>
              <a:rPr lang="ru-RU" b="1" i="1" dirty="0">
                <a:solidFill>
                  <a:srgbClr val="000000"/>
                </a:solidFill>
                <a:latin typeface="inherit"/>
              </a:rPr>
            </a:br>
            <a:endParaRPr lang="ru-RU" b="1" dirty="0">
              <a:solidFill>
                <a:srgbClr val="000000"/>
              </a:solidFill>
              <a:latin typeface="Open Sans"/>
            </a:endParaRPr>
          </a:p>
          <a:p>
            <a:pPr algn="r" fontAlgn="base"/>
            <a:r>
              <a:rPr lang="ru-RU" b="1" dirty="0">
                <a:solidFill>
                  <a:srgbClr val="000000"/>
                </a:solidFill>
                <a:latin typeface="Open Sans"/>
              </a:rPr>
              <a:t>Китайская пословица</a:t>
            </a:r>
            <a:endParaRPr lang="ru-RU" b="1" i="0" dirty="0">
              <a:solidFill>
                <a:srgbClr val="000000"/>
              </a:solidFill>
              <a:effectLst/>
              <a:latin typeface="Open Sans"/>
            </a:endParaRPr>
          </a:p>
        </p:txBody>
      </p:sp>
      <p:sp>
        <p:nvSpPr>
          <p:cNvPr id="6" name="Прямоугольник 5"/>
          <p:cNvSpPr/>
          <p:nvPr/>
        </p:nvSpPr>
        <p:spPr>
          <a:xfrm>
            <a:off x="5932867" y="6491351"/>
            <a:ext cx="6096000" cy="276999"/>
          </a:xfrm>
          <a:prstGeom prst="rect">
            <a:avLst/>
          </a:prstGeom>
        </p:spPr>
        <p:txBody>
          <a:bodyPr>
            <a:spAutoFit/>
          </a:bodyPr>
          <a:lstStyle/>
          <a:p>
            <a:r>
              <a:rPr lang="ru-RU" sz="1200" dirty="0"/>
              <a:t>https://inspectsystem.com/articles/soprotivlenie-personala-izmeneniyam-v-kompanii/</a:t>
            </a:r>
          </a:p>
        </p:txBody>
      </p:sp>
    </p:spTree>
    <p:extLst>
      <p:ext uri="{BB962C8B-B14F-4D97-AF65-F5344CB8AC3E}">
        <p14:creationId xmlns:p14="http://schemas.microsoft.com/office/powerpoint/2010/main" val="12046387"/>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TM10001106[[fn=Эмблема]]</Template>
  <TotalTime>21633</TotalTime>
  <Words>16238</Words>
  <Application>Microsoft Office PowerPoint</Application>
  <PresentationFormat>Широкоэкранный</PresentationFormat>
  <Paragraphs>1577</Paragraphs>
  <Slides>187</Slides>
  <Notes>1</Notes>
  <HiddenSlides>0</HiddenSlides>
  <MMClips>0</MMClips>
  <ScaleCrop>false</ScaleCrop>
  <HeadingPairs>
    <vt:vector size="8" baseType="variant">
      <vt:variant>
        <vt:lpstr>Использованные шрифты</vt:lpstr>
      </vt:variant>
      <vt:variant>
        <vt:i4>13</vt:i4>
      </vt:variant>
      <vt:variant>
        <vt:lpstr>Тема</vt:lpstr>
      </vt:variant>
      <vt:variant>
        <vt:i4>1</vt:i4>
      </vt:variant>
      <vt:variant>
        <vt:lpstr>Внедренные серверы OLE</vt:lpstr>
      </vt:variant>
      <vt:variant>
        <vt:i4>1</vt:i4>
      </vt:variant>
      <vt:variant>
        <vt:lpstr>Заголовки слайдов</vt:lpstr>
      </vt:variant>
      <vt:variant>
        <vt:i4>187</vt:i4>
      </vt:variant>
    </vt:vector>
  </HeadingPairs>
  <TitlesOfParts>
    <vt:vector size="202" baseType="lpstr">
      <vt:lpstr>Arial</vt:lpstr>
      <vt:lpstr>Calibri</vt:lpstr>
      <vt:lpstr>Cambria Math</vt:lpstr>
      <vt:lpstr>Corbel</vt:lpstr>
      <vt:lpstr>Courier New</vt:lpstr>
      <vt:lpstr>Gill Sans MT</vt:lpstr>
      <vt:lpstr>Impact</vt:lpstr>
      <vt:lpstr>inherit</vt:lpstr>
      <vt:lpstr>Open Sans</vt:lpstr>
      <vt:lpstr>Symbol</vt:lpstr>
      <vt:lpstr>Times New Roman</vt:lpstr>
      <vt:lpstr>Verdana</vt:lpstr>
      <vt:lpstr>Wingdings</vt:lpstr>
      <vt:lpstr>Badge</vt:lpstr>
      <vt:lpstr>Picture</vt:lpstr>
      <vt:lpstr>Управління організаційним розвитком підприємств</vt:lpstr>
      <vt:lpstr>Презентация PowerPoint</vt:lpstr>
      <vt:lpstr>Зміст</vt:lpstr>
      <vt:lpstr>Визначення сутності розвитку економічних систем</vt:lpstr>
      <vt:lpstr>1. Основні парадигми в економіці</vt:lpstr>
      <vt:lpstr>Сутність, підходи та предмет основних парадигм в економіці</vt:lpstr>
      <vt:lpstr>Основні положення системної методології</vt:lpstr>
      <vt:lpstr>Властивості економічних систем</vt:lpstr>
      <vt:lpstr>Трансформація парадигми менеджменту </vt:lpstr>
      <vt:lpstr>Сутність розвитку</vt:lpstr>
      <vt:lpstr>Організаційний розвиток</vt:lpstr>
      <vt:lpstr>2. Сучасні концепції розвитку економічних систем </vt:lpstr>
      <vt:lpstr>Концепція сталого розвитку</vt:lpstr>
      <vt:lpstr>принципи сталого розвитку</vt:lpstr>
      <vt:lpstr>Сталий розвиток на рівні підприємства</vt:lpstr>
      <vt:lpstr>Обмеження і потенціал сталого розвитку</vt:lpstr>
      <vt:lpstr>Циклічний розвиток</vt:lpstr>
      <vt:lpstr>Етапи трансформації сутності циклічних процесів</vt:lpstr>
      <vt:lpstr>основні положення концепції циклічного розвитку</vt:lpstr>
      <vt:lpstr>Основні характеристики процесу організаційного розвитку</vt:lpstr>
      <vt:lpstr>Основні характеристики процесу організаційного розвитку</vt:lpstr>
      <vt:lpstr>питання для дискусії </vt:lpstr>
      <vt:lpstr>Інформаційні Джерела до теми 1</vt:lpstr>
      <vt:lpstr>Основні концепції теорії організаційного розвитку</vt:lpstr>
      <vt:lpstr>теорія організаційного розвитку охоплює  5 основних концепцій:  </vt:lpstr>
      <vt:lpstr>1. Концепція лабораторій, що навчаються  </vt:lpstr>
      <vt:lpstr>2. Концепція дослідження зворотніх зв’язків </vt:lpstr>
      <vt:lpstr>3. Теорія участі в управлінні </vt:lpstr>
      <vt:lpstr>4. Концепція якості робочого життя (QWL)</vt:lpstr>
      <vt:lpstr>Презентация PowerPoint</vt:lpstr>
      <vt:lpstr>5. Концепція стратегічних змін</vt:lpstr>
      <vt:lpstr>питання для дискусії</vt:lpstr>
      <vt:lpstr>Інформаційні Джерела до теми 2</vt:lpstr>
      <vt:lpstr>Моделі організаційного розвитку підприємства</vt:lpstr>
      <vt:lpstr>Моделі організаційного розвитку ґрунтуються на: </vt:lpstr>
      <vt:lpstr>1. Модель організаційних змін Курта Левіна</vt:lpstr>
      <vt:lpstr>Стадії організаційної зміни</vt:lpstr>
      <vt:lpstr>Типізація людей залежно від реакції на зміни</vt:lpstr>
      <vt:lpstr>2.Модель послідовних змін</vt:lpstr>
      <vt:lpstr>3.Сучасна модель запланованих змін  </vt:lpstr>
      <vt:lpstr>4. моделі змін Терлея</vt:lpstr>
      <vt:lpstr>Моделі змін К. Терлея</vt:lpstr>
      <vt:lpstr>Модель організаційного розвитку за Л. Грейнером</vt:lpstr>
      <vt:lpstr>Фази у моделі грейнера</vt:lpstr>
      <vt:lpstr>Модель розвитку життєвого циклу за Адізесом</vt:lpstr>
      <vt:lpstr>Варіант моделі адізеса</vt:lpstr>
      <vt:lpstr>Стадії розвитку організації</vt:lpstr>
      <vt:lpstr>Цикл розвитку бизнесу за Л. Данко</vt:lpstr>
      <vt:lpstr>питання для дискусії</vt:lpstr>
      <vt:lpstr>Інформаційні Джерела до теми 3</vt:lpstr>
      <vt:lpstr>Управління змінами</vt:lpstr>
      <vt:lpstr>Ключові питання:</vt:lpstr>
      <vt:lpstr>1. Зміни, як економічна категорія</vt:lpstr>
      <vt:lpstr>Напрями використання терміну «зміни»</vt:lpstr>
      <vt:lpstr>Особливості змін у сучасному бізнес-середовищі</vt:lpstr>
      <vt:lpstr>Причини змін в організації</vt:lpstr>
      <vt:lpstr>2.Класифікація організаційних змін </vt:lpstr>
      <vt:lpstr>Презентация PowerPoint</vt:lpstr>
      <vt:lpstr>Презентация PowerPoint</vt:lpstr>
      <vt:lpstr>Послідовні стадії та етапи процесу управління змінами</vt:lpstr>
      <vt:lpstr>3. Моделі управління змінами  </vt:lpstr>
      <vt:lpstr>Теорія Е и О організаційних змін</vt:lpstr>
      <vt:lpstr>3.2 Модель Л. Грейнера</vt:lpstr>
      <vt:lpstr>Етапи змін в моделі Грейнера</vt:lpstr>
      <vt:lpstr>Етапи змін в моделі Грейнера</vt:lpstr>
      <vt:lpstr>Етапи змін в моделі Грейнера</vt:lpstr>
      <vt:lpstr>крива змін</vt:lpstr>
      <vt:lpstr>крива змін</vt:lpstr>
      <vt:lpstr>Методи управління змінами</vt:lpstr>
      <vt:lpstr>Методи зміни людей</vt:lpstr>
      <vt:lpstr>питання для дискусії</vt:lpstr>
      <vt:lpstr>Інформаційні Джерела до теми 4</vt:lpstr>
      <vt:lpstr>Варто прочитати:</vt:lpstr>
      <vt:lpstr>Додатки</vt:lpstr>
      <vt:lpstr>Групова динаміка в організаційному розвитку</vt:lpstr>
      <vt:lpstr>Теорії формування групи</vt:lpstr>
      <vt:lpstr>Етапи групового розвитку</vt:lpstr>
      <vt:lpstr>Презентация PowerPoint</vt:lpstr>
      <vt:lpstr>ТИПИ ГРУП</vt:lpstr>
      <vt:lpstr>Способи, що дозволяють групі підвищити задоволеність працівників і поліпшити виконання ними своїх обов'язків</vt:lpstr>
      <vt:lpstr>Фактори,  які відіграють важливу роль у визначенні ефективності групи:</vt:lpstr>
      <vt:lpstr>Фактори, що підвищують і знижують групову згуртованість</vt:lpstr>
      <vt:lpstr>НЕФОРМАЛЬНІ РОЛІ І НЕФОРМАЛЬНІ ОРГАНІЗАЦІЇ</vt:lpstr>
      <vt:lpstr>Симптоми групової однодумності</vt:lpstr>
      <vt:lpstr>робоча група vs команда</vt:lpstr>
      <vt:lpstr>Основні фактори викликають неефективність груп:</vt:lpstr>
      <vt:lpstr>Основні фактори викликають неефективність груп:</vt:lpstr>
      <vt:lpstr>Створення команд управління змінами</vt:lpstr>
      <vt:lpstr>Команда в організації </vt:lpstr>
      <vt:lpstr>Загальна Типологія команд</vt:lpstr>
      <vt:lpstr>типи команд в організаціях</vt:lpstr>
      <vt:lpstr>Функціональні команди </vt:lpstr>
      <vt:lpstr>Команди з вирішення проблем </vt:lpstr>
      <vt:lpstr>Міжфункціональні команди </vt:lpstr>
      <vt:lpstr>Самокеровані команди </vt:lpstr>
      <vt:lpstr>питання для дискусії</vt:lpstr>
      <vt:lpstr>Інформаційні Джерела до теми 5</vt:lpstr>
      <vt:lpstr>УПРАВЛІННЯ ОПОРОМ ЗМІНАМ при реалізації проектів організаційного розвитку</vt:lpstr>
      <vt:lpstr>Опір змінам</vt:lpstr>
      <vt:lpstr>ПРИРОДА І НАСЛІДКИ ОПОРУ</vt:lpstr>
      <vt:lpstr>Причини опору змінам</vt:lpstr>
      <vt:lpstr>особисті бар’єри</vt:lpstr>
      <vt:lpstr>Види опору змінам</vt:lpstr>
      <vt:lpstr>Груповий опір змінам</vt:lpstr>
      <vt:lpstr>опір системи</vt:lpstr>
      <vt:lpstr>Форми прояву опору працівників змінам</vt:lpstr>
      <vt:lpstr>Класифікація опору змінам</vt:lpstr>
      <vt:lpstr>Класифікація опору змінам</vt:lpstr>
      <vt:lpstr>Форми опору</vt:lpstr>
      <vt:lpstr>Принципи подолання опору змінам:</vt:lpstr>
      <vt:lpstr>Підходи подолання опору змінам</vt:lpstr>
      <vt:lpstr>Підходи подолання опору змінам</vt:lpstr>
      <vt:lpstr>питання для дискусії</vt:lpstr>
      <vt:lpstr>Інформаційні Джерела до теми 6</vt:lpstr>
      <vt:lpstr>Конфлікти в організації: причини, типи, підходи до управління</vt:lpstr>
      <vt:lpstr>Презентация PowerPoint</vt:lpstr>
      <vt:lpstr>причини конфліктів при реалізації проектів організаційного розвитку</vt:lpstr>
      <vt:lpstr>причини конфліктів</vt:lpstr>
      <vt:lpstr>причини конфліктів</vt:lpstr>
      <vt:lpstr>типи конфліктів  в організації</vt:lpstr>
      <vt:lpstr>Презентация PowerPoint</vt:lpstr>
      <vt:lpstr>типи конфліктів в організації</vt:lpstr>
      <vt:lpstr>Презентация PowerPoint</vt:lpstr>
      <vt:lpstr>Презентация PowerPoint</vt:lpstr>
      <vt:lpstr>Презентация PowerPoint</vt:lpstr>
      <vt:lpstr>Управління конфліктною ситуацією</vt:lpstr>
      <vt:lpstr>Презентация PowerPoint</vt:lpstr>
      <vt:lpstr>Способи управління конфліктною ситуацією: </vt:lpstr>
      <vt:lpstr>Презентация PowerPoint</vt:lpstr>
      <vt:lpstr>Презентация PowerPoint</vt:lpstr>
      <vt:lpstr>Презентация PowerPoint</vt:lpstr>
      <vt:lpstr>Презентация PowerPoint</vt:lpstr>
      <vt:lpstr>МІЖОСОБИСТІСНІ МЕТОДИ УПРАВЛІННЯ КОНФЛІКТАМИ</vt:lpstr>
      <vt:lpstr>Презентация PowerPoint</vt:lpstr>
      <vt:lpstr>питання для дискусії</vt:lpstr>
      <vt:lpstr>Інформаційні Джерела до теми 7</vt:lpstr>
      <vt:lpstr>Організаційна культура  у забезпеченні  розвитку підприємства</vt:lpstr>
      <vt:lpstr>Організаційна культура</vt:lpstr>
      <vt:lpstr>Атрибути організаційної  культури підприємства</vt:lpstr>
      <vt:lpstr>Атрибути організаційної культури підприємства</vt:lpstr>
      <vt:lpstr>Основні елементи Організаційної культури</vt:lpstr>
      <vt:lpstr>10 характеристик, що найбільше цінуються в організації (За робінсом)</vt:lpstr>
      <vt:lpstr>Параметри організаційної культури</vt:lpstr>
      <vt:lpstr>Параметри організаційної культури</vt:lpstr>
      <vt:lpstr>Властивості культури організації</vt:lpstr>
      <vt:lpstr>Властивості культури організації</vt:lpstr>
      <vt:lpstr>Функції організаційної культури</vt:lpstr>
      <vt:lpstr>Функції організаційної культури</vt:lpstr>
      <vt:lpstr>Види організаційної культури</vt:lpstr>
      <vt:lpstr>Види організаційної культури за У.оучі</vt:lpstr>
      <vt:lpstr>Види організаційної культури за критерієм ставлення до життя та до жінок</vt:lpstr>
      <vt:lpstr>Види організаційної культури  за К. Камероном і Р. Квінном</vt:lpstr>
      <vt:lpstr>Види організаційної культури  за К. Камероном і Р. Квінном</vt:lpstr>
      <vt:lpstr>Організаційна культура: міжнародний вимір</vt:lpstr>
      <vt:lpstr>Дослідження організаційних культур за Хофстедом</vt:lpstr>
      <vt:lpstr>Управління організаційною культурою </vt:lpstr>
      <vt:lpstr>Підходи до Формування організаційної культури </vt:lpstr>
      <vt:lpstr>Формування організаційної культури </vt:lpstr>
      <vt:lpstr>Вплив зовнішнього середовища на організаційну культуру</vt:lpstr>
      <vt:lpstr>етапи формування організаційної культури</vt:lpstr>
      <vt:lpstr>Методи оцінки і аналізу організаційної культури</vt:lpstr>
      <vt:lpstr>Зміна організаційної культури </vt:lpstr>
      <vt:lpstr>питання для дискусії</vt:lpstr>
      <vt:lpstr>Інформаційні Джерела до теми 8</vt:lpstr>
      <vt:lpstr>організаційний розвиток підприємства на основі використання соціального капіталу</vt:lpstr>
      <vt:lpstr>1. Сутність соціального капіталу</vt:lpstr>
      <vt:lpstr>Теоретичні підходи до визначення</vt:lpstr>
      <vt:lpstr>Теоретичні підходи до визначення</vt:lpstr>
      <vt:lpstr>Презентация PowerPoint</vt:lpstr>
      <vt:lpstr>Авторське визначення</vt:lpstr>
      <vt:lpstr>Складові соціального капіталу </vt:lpstr>
      <vt:lpstr>Специфічні властивості соціального капіталу </vt:lpstr>
      <vt:lpstr>2. Структура соціального капіталу</vt:lpstr>
      <vt:lpstr>соціально-економічний механізм розвитку підприємства</vt:lpstr>
      <vt:lpstr>Відтворення соціального капіталу</vt:lpstr>
      <vt:lpstr>Внутрішній соціальний капітал </vt:lpstr>
      <vt:lpstr>Параметри, що визначають внутрішній соціальний капітал підприємства </vt:lpstr>
      <vt:lpstr>зовнішній соціальний капітал </vt:lpstr>
      <vt:lpstr>Параметри, що визначають зовнішній соціальний капітал підприємства </vt:lpstr>
      <vt:lpstr>Горизонтальний соціальний капітал</vt:lpstr>
      <vt:lpstr>Параметри, що визначають горизонтальний соціальний капітал підприємства </vt:lpstr>
      <vt:lpstr>вертикальний або ієрархічний соціальний капітал</vt:lpstr>
      <vt:lpstr>Параметри, що визначають вертикальний соціальний капітал підприємства </vt:lpstr>
      <vt:lpstr>Ключові аспекти формування</vt:lpstr>
      <vt:lpstr>Вплив соціального капіталу</vt:lpstr>
      <vt:lpstr>питання для дискусії</vt:lpstr>
      <vt:lpstr>Інформаційні Джерела до теми 9</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Визначення сутності розвитку економічних систем</dc:title>
  <dc:creator>Пользователь</dc:creator>
  <cp:lastModifiedBy>Пользователь</cp:lastModifiedBy>
  <cp:revision>74</cp:revision>
  <dcterms:created xsi:type="dcterms:W3CDTF">2020-09-21T20:03:42Z</dcterms:created>
  <dcterms:modified xsi:type="dcterms:W3CDTF">2021-08-30T22:29:56Z</dcterms:modified>
</cp:coreProperties>
</file>