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1" r:id="rId5"/>
    <p:sldId id="257" r:id="rId6"/>
    <p:sldId id="258" r:id="rId7"/>
    <p:sldId id="260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INTRODUCTION TO COMPUTER SCIENCE</a:t>
            </a:r>
            <a:endParaRPr lang="en-US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09465" y="3602355"/>
            <a:ext cx="28575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Tech Timeline</a:t>
            </a:r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261100" cy="4351655"/>
          </a:xfrm>
        </p:spPr>
        <p:txBody>
          <a:bodyPr>
            <a:normAutofit lnSpcReduction="20000"/>
          </a:bodyPr>
          <a:p>
            <a:pPr marL="0" indent="0">
              <a:buNone/>
            </a:pPr>
            <a:r>
              <a:rPr lang="en-US" altLang="en-US">
                <a:sym typeface="+mn-ea"/>
              </a:rPr>
              <a:t>List major technological breakthroughs you know (e.g., invention of the internet, rise of AI, etc.).</a:t>
            </a:r>
            <a:endParaRPr lang="en-US" altLang="en-US"/>
          </a:p>
          <a:p>
            <a:r>
              <a:rPr lang="en-US" altLang="en-US">
                <a:sym typeface="+mn-ea"/>
              </a:rPr>
              <a:t>Create a timeline and discuss how computer science has evolved.</a:t>
            </a:r>
            <a:endParaRPr lang="en-US" altLang="en-US"/>
          </a:p>
          <a:p>
            <a:r>
              <a:rPr lang="en-US" altLang="en-US">
                <a:sym typeface="+mn-ea"/>
              </a:rPr>
              <a:t>Which breakthrough do you think had the biggest impact?</a:t>
            </a:r>
            <a:endParaRPr lang="en-US" altLang="en-US"/>
          </a:p>
          <a:p>
            <a:r>
              <a:rPr lang="en-US" altLang="en-US">
                <a:sym typeface="+mn-ea"/>
              </a:rPr>
              <a:t>What is (if there is) a scary part about that? Does anything concern you?</a:t>
            </a:r>
            <a:endParaRPr lang="en-US" altLang="en-US"/>
          </a:p>
          <a:p>
            <a:r>
              <a:rPr lang="en-US" altLang="en-US">
                <a:sym typeface="+mn-ea"/>
              </a:rPr>
              <a:t>What question would you like to be asked about computer science?</a:t>
            </a:r>
            <a:endParaRPr lang="en-US" altLang="en-US">
              <a:sym typeface="+mn-ea"/>
            </a:endParaRPr>
          </a:p>
          <a:p>
            <a:endParaRPr lang="en-US" alt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52995" y="2705100"/>
            <a:ext cx="3178175" cy="21672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Discussion Questions</a:t>
            </a:r>
            <a:endParaRPr lang="en-US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000750" cy="4351655"/>
          </a:xfrm>
        </p:spPr>
        <p:txBody>
          <a:bodyPr>
            <a:normAutofit lnSpcReduction="20000"/>
          </a:bodyPr>
          <a:p>
            <a:r>
              <a:rPr lang="en-US" altLang="en-US">
                <a:sym typeface="+mn-ea"/>
              </a:rPr>
              <a:t>How does computer science impact industries like healthcare, finance, and education?</a:t>
            </a:r>
            <a:endParaRPr lang="en-US" altLang="en-US"/>
          </a:p>
          <a:p>
            <a:r>
              <a:rPr lang="en-US" altLang="en-US">
                <a:sym typeface="+mn-ea"/>
              </a:rPr>
              <a:t>What is the role of programming languages in IT? Which do you think is most useful?</a:t>
            </a:r>
            <a:endParaRPr lang="en-US" altLang="en-US"/>
          </a:p>
          <a:p>
            <a:r>
              <a:rPr lang="en-US" altLang="en-US">
                <a:sym typeface="+mn-ea"/>
              </a:rPr>
              <a:t>How has cloud computing changed the way businesses operate?</a:t>
            </a:r>
            <a:endParaRPr lang="en-US" altLang="en-US"/>
          </a:p>
          <a:p>
            <a:r>
              <a:rPr lang="en-US" altLang="en-US">
                <a:sym typeface="+mn-ea"/>
              </a:rPr>
              <a:t>Why is cybersecurity critical in today's digital world?</a:t>
            </a:r>
            <a:endParaRPr lang="en-US" altLang="en-US"/>
          </a:p>
          <a:p>
            <a:r>
              <a:rPr lang="en-US" altLang="en-US">
                <a:sym typeface="+mn-ea"/>
              </a:rPr>
              <a:t>What ethical challenges arise from AI and automation?</a:t>
            </a:r>
            <a:endParaRPr lang="en-US" altLang="en-US">
              <a:sym typeface="+mn-ea"/>
            </a:endParaRPr>
          </a:p>
          <a:p>
            <a:endParaRPr lang="en-US" alt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38695" y="2748280"/>
            <a:ext cx="3561080" cy="20529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</a:rPr>
              <a:t>Speaking Topics</a:t>
            </a:r>
            <a:endParaRPr lang="en-US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865495" cy="4351655"/>
          </a:xfrm>
        </p:spPr>
        <p:txBody>
          <a:bodyPr/>
          <a:p>
            <a:r>
              <a:rPr lang="en-US" altLang="en-US">
                <a:sym typeface="+mn-ea"/>
              </a:rPr>
              <a:t>"The Future of Quantum Computing"</a:t>
            </a:r>
            <a:endParaRPr lang="en-US" altLang="en-US"/>
          </a:p>
          <a:p>
            <a:r>
              <a:rPr lang="en-US" altLang="en-US">
                <a:sym typeface="+mn-ea"/>
              </a:rPr>
              <a:t>"Cybersecurity Threats and How to Prevent Them"</a:t>
            </a:r>
            <a:endParaRPr lang="en-US" altLang="en-US"/>
          </a:p>
          <a:p>
            <a:r>
              <a:rPr lang="en-US" altLang="en-US">
                <a:sym typeface="+mn-ea"/>
              </a:rPr>
              <a:t>"AI and Job Automation: Should We Be Worried?"</a:t>
            </a:r>
            <a:endParaRPr lang="en-US" altLang="en-US"/>
          </a:p>
          <a:p>
            <a:r>
              <a:rPr lang="en-US" altLang="en-US">
                <a:sym typeface="+mn-ea"/>
              </a:rPr>
              <a:t>"The Role of Open Source Software in IT"</a:t>
            </a:r>
            <a:endParaRPr lang="en-US" altLang="en-US"/>
          </a:p>
          <a:p>
            <a:r>
              <a:rPr lang="en-US" altLang="en-US">
                <a:sym typeface="+mn-ea"/>
              </a:rPr>
              <a:t>"Why Every IT Student Should Learn Data Structures &amp; Algorithms"</a:t>
            </a:r>
            <a:endParaRPr lang="en-US" altLang="en-US">
              <a:sym typeface="+mn-ea"/>
            </a:endParaRPr>
          </a:p>
          <a:p>
            <a:endParaRPr lang="en-US" alt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33615" y="3201035"/>
            <a:ext cx="28575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lumOff val="-19999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9"/>
                      </a:schemeClr>
                    </a:gs>
                  </a:gsLst>
                  <a:lin ang="0" scaled="0"/>
                </a:gradFill>
                <a:effectLst/>
                <a:sym typeface="+mn-ea"/>
              </a:rPr>
              <a:t>Key Terms and Basic Definition</a:t>
            </a:r>
            <a:endParaRPr lang="en-US" b="1">
              <a:ln w="15875"/>
              <a:gradFill>
                <a:gsLst>
                  <a:gs pos="0">
                    <a:schemeClr val="accent1">
                      <a:lumOff val="-19999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99"/>
                    </a:schemeClr>
                  </a:gs>
                </a:gsLst>
                <a:lin ang="0" scaled="0"/>
              </a:gradFill>
              <a:effectLst/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7375" y="1449705"/>
            <a:ext cx="5318125" cy="4727575"/>
          </a:xfrm>
        </p:spPr>
        <p:txBody>
          <a:bodyPr>
            <a:normAutofit fontScale="50000"/>
          </a:bodyPr>
          <a:p>
            <a:r>
              <a:rPr lang="en-US" altLang="en-US">
                <a:sym typeface="+mn-ea"/>
              </a:rPr>
              <a:t>Computer Science – Study of algorithms, data structures, and computing systems.</a:t>
            </a:r>
            <a:endParaRPr lang="en-US" altLang="en-US"/>
          </a:p>
          <a:p>
            <a:r>
              <a:rPr lang="en-US" altLang="en-US">
                <a:sym typeface="+mn-ea"/>
              </a:rPr>
              <a:t>Programming Languages – C, Python, Java, etc., used to develop software.</a:t>
            </a:r>
            <a:endParaRPr lang="en-US" altLang="en-US"/>
          </a:p>
          <a:p>
            <a:r>
              <a:rPr lang="en-US" altLang="en-US">
                <a:sym typeface="+mn-ea"/>
              </a:rPr>
              <a:t>Data Structures – Ways to store and organize data (arrays, linked lists, etc.).</a:t>
            </a:r>
            <a:endParaRPr lang="en-US" altLang="en-US"/>
          </a:p>
          <a:p>
            <a:r>
              <a:rPr lang="en-US" altLang="en-US">
                <a:sym typeface="+mn-ea"/>
              </a:rPr>
              <a:t>Algorithms – Step-by-step problem-solving procedures.</a:t>
            </a:r>
            <a:endParaRPr lang="en-US" altLang="en-US"/>
          </a:p>
          <a:p>
            <a:r>
              <a:rPr lang="en-US" altLang="en-US">
                <a:sym typeface="+mn-ea"/>
              </a:rPr>
              <a:t>Artificial Intelligence (AI) – Machines that learn and make decisions.</a:t>
            </a:r>
            <a:endParaRPr lang="en-US" altLang="en-US"/>
          </a:p>
          <a:p>
            <a:r>
              <a:rPr lang="en-US" altLang="en-US">
                <a:sym typeface="+mn-ea"/>
              </a:rPr>
              <a:t>Networking – Connecting systems to share resources.</a:t>
            </a:r>
            <a:endParaRPr lang="en-US" altLang="en-US"/>
          </a:p>
          <a:p>
            <a:r>
              <a:rPr lang="en-US" altLang="en-US">
                <a:sym typeface="+mn-ea"/>
              </a:rPr>
              <a:t>Cybersecurity – Protection of digital systems and data.</a:t>
            </a:r>
            <a:endParaRPr lang="en-US" altLang="en-US"/>
          </a:p>
          <a:p>
            <a:r>
              <a:rPr lang="en-US" altLang="en-US">
                <a:sym typeface="+mn-ea"/>
              </a:rPr>
              <a:t>Software Development Lifecycle (SDLC) – Phases in software creation.</a:t>
            </a:r>
            <a:endParaRPr lang="en-US" altLang="en-US"/>
          </a:p>
          <a:p>
            <a:r>
              <a:rPr lang="en-US" altLang="en-US">
                <a:sym typeface="+mn-ea"/>
              </a:rPr>
              <a:t>Operating Systems – Software that manages hardware (Windows, Linux).</a:t>
            </a:r>
            <a:endParaRPr lang="en-US" altLang="en-US"/>
          </a:p>
          <a:p>
            <a:r>
              <a:rPr lang="en-US" altLang="en-US">
                <a:sym typeface="+mn-ea"/>
              </a:rPr>
              <a:t>Cloud Computing – Using remote servers for data storage and processing</a:t>
            </a:r>
            <a:endParaRPr lang="en-US" altLang="en-US">
              <a:sym typeface="+mn-ea"/>
            </a:endParaRPr>
          </a:p>
          <a:p>
            <a:endParaRPr lang="en-US" alt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48220" y="3191510"/>
            <a:ext cx="2828925" cy="16192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en-US" b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  <a:sym typeface="+mn-ea"/>
              </a:rPr>
              <a:t>Advantages &amp; Disadvantages of Computer Science</a:t>
            </a:r>
            <a:endParaRPr lang="en-US" altLang="en-US" b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934075" cy="4351655"/>
          </a:xfrm>
        </p:spPr>
        <p:txBody>
          <a:bodyPr>
            <a:normAutofit fontScale="70000"/>
          </a:bodyPr>
          <a:p>
            <a:r>
              <a:rPr lang="en-US" b="1">
                <a:sym typeface="+mn-ea"/>
              </a:rPr>
              <a:t>Advantages</a:t>
            </a:r>
            <a:endParaRPr lang="en-US" b="1"/>
          </a:p>
          <a:p>
            <a:r>
              <a:rPr lang="en-US" altLang="en-US">
                <a:sym typeface="+mn-ea"/>
              </a:rPr>
              <a:t>Automation increases efficiency &amp; productivity</a:t>
            </a:r>
            <a:endParaRPr lang="en-US" altLang="en-US"/>
          </a:p>
          <a:p>
            <a:r>
              <a:rPr lang="en-US" altLang="en-US">
                <a:sym typeface="+mn-ea"/>
              </a:rPr>
              <a:t>Improves global communication &amp; networking</a:t>
            </a:r>
            <a:endParaRPr lang="en-US" altLang="en-US"/>
          </a:p>
          <a:p>
            <a:r>
              <a:rPr lang="en-US" altLang="en-US">
                <a:sym typeface="+mn-ea"/>
              </a:rPr>
              <a:t>Powers industries (healthcare, finance, education)</a:t>
            </a:r>
            <a:endParaRPr lang="en-US" altLang="en-US"/>
          </a:p>
          <a:p>
            <a:r>
              <a:rPr lang="en-US" altLang="en-US">
                <a:sym typeface="+mn-ea"/>
              </a:rPr>
              <a:t>Allows scalable business solutions (cloud, AI)</a:t>
            </a:r>
            <a:endParaRPr lang="en-US" altLang="en-US"/>
          </a:p>
          <a:p>
            <a:r>
              <a:rPr lang="en-US" altLang="en-US" b="1">
                <a:sym typeface="+mn-ea"/>
              </a:rPr>
              <a:t>Disadvantages</a:t>
            </a:r>
            <a:endParaRPr lang="en-US" altLang="en-US" b="1"/>
          </a:p>
          <a:p>
            <a:r>
              <a:rPr lang="en-US" altLang="en-US">
                <a:sym typeface="+mn-ea"/>
              </a:rPr>
              <a:t>Job displacement due to AI &amp; automation</a:t>
            </a:r>
            <a:endParaRPr lang="en-US" altLang="en-US"/>
          </a:p>
          <a:p>
            <a:r>
              <a:rPr lang="en-US" altLang="en-US">
                <a:sym typeface="+mn-ea"/>
              </a:rPr>
              <a:t>Privacy &amp; data security concerns</a:t>
            </a:r>
            <a:endParaRPr lang="en-US" altLang="en-US"/>
          </a:p>
          <a:p>
            <a:r>
              <a:rPr lang="en-US" altLang="en-US">
                <a:sym typeface="+mn-ea"/>
              </a:rPr>
              <a:t>High dependency on technology &amp; cyber risks</a:t>
            </a:r>
            <a:endParaRPr lang="en-US" altLang="en-US"/>
          </a:p>
          <a:p>
            <a:r>
              <a:rPr lang="en-US" altLang="en-US">
                <a:sym typeface="+mn-ea"/>
              </a:rPr>
              <a:t>Ethical concerns with AI decision-making</a:t>
            </a:r>
            <a:endParaRPr lang="en-US" altLang="en-US">
              <a:sym typeface="+mn-ea"/>
            </a:endParaRPr>
          </a:p>
          <a:p>
            <a:endParaRPr lang="en-US" alt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62520" y="3119755"/>
            <a:ext cx="2600325" cy="17621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 altLang="en-US" b="1">
                <a:ln w="15875">
                  <a:gradFill>
                    <a:gsLst>
                      <a:gs pos="0">
                        <a:schemeClr val="accent1">
                          <a:hueMod val="80000"/>
                        </a:schemeClr>
                      </a:gs>
                      <a:gs pos="100000">
                        <a:schemeClr val="accent1"/>
                      </a:gs>
                    </a:gsLst>
                    <a:lin ang="2700000" scaled="1"/>
                  </a:gradFill>
                </a:ln>
                <a:noFill/>
                <a:effectLst/>
                <a:sym typeface="+mn-ea"/>
              </a:rPr>
              <a:t>Task: "Build the IT System of the Future"</a:t>
            </a:r>
            <a:endParaRPr lang="en-US" altLang="en-US" b="1">
              <a:ln w="15875"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</a:gradFill>
              </a:ln>
              <a:noFill/>
              <a:effectLst/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>
                <a:sym typeface="+mn-ea"/>
              </a:rPr>
              <a:t>Imagine you are an IT consultant in 2035.</a:t>
            </a:r>
            <a:endParaRPr lang="en-US" altLang="en-US"/>
          </a:p>
          <a:p>
            <a:r>
              <a:rPr lang="en-US" altLang="en-US">
                <a:sym typeface="+mn-ea"/>
              </a:rPr>
              <a:t>Design a new software, AI, or cybersecurity solution that solves a global problem.</a:t>
            </a:r>
            <a:endParaRPr lang="en-US" altLang="en-US"/>
          </a:p>
          <a:p>
            <a:r>
              <a:rPr lang="en-US" altLang="en-US">
                <a:sym typeface="+mn-ea"/>
              </a:rPr>
              <a:t>Describe the system, how it works, and its benefits.</a:t>
            </a:r>
            <a:endParaRPr lang="en-US" altLang="en-US">
              <a:sym typeface="+mn-ea"/>
            </a:endParaRPr>
          </a:p>
          <a:p>
            <a:endParaRPr lang="en-US" alt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19645" y="2665730"/>
            <a:ext cx="3579495" cy="21304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r>
              <a:rPr lang="en-US" b="1">
                <a:ln/>
                <a:solidFill>
                  <a:schemeClr val="accent4"/>
                </a:solidFill>
                <a:effectLst/>
              </a:rPr>
              <a:t>Conclusion</a:t>
            </a:r>
            <a:endParaRPr lang="en-US" b="1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>
                <a:sym typeface="+mn-ea"/>
              </a:rPr>
              <a:t>Final Thought: "Computer science is not just about coding—it’s about solving problems and shaping the future."</a:t>
            </a:r>
            <a:endParaRPr lang="en-US" altLang="en-US">
              <a:sym typeface="+mn-ea"/>
            </a:endParaRPr>
          </a:p>
          <a:p>
            <a:endParaRPr lang="en-US" altLang="en-US">
              <a:sym typeface="+mn-ea"/>
            </a:endParaRPr>
          </a:p>
          <a:p>
            <a:endParaRPr lang="en-US" alt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878320" y="2428240"/>
            <a:ext cx="4260850" cy="22872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2437</Words>
  <Application>WPS Presentation</Application>
  <PresentationFormat>Widescreen</PresentationFormat>
  <Paragraphs>77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INTRODUCTION TO COMPUTER SCIENCE</vt:lpstr>
      <vt:lpstr>Tech Timeline</vt:lpstr>
      <vt:lpstr>Discussion Questions</vt:lpstr>
      <vt:lpstr>Speaking Topics</vt:lpstr>
      <vt:lpstr>Key Terms and Basic Definition</vt:lpstr>
      <vt:lpstr>Advantages &amp; Disadvantages of Computer Science</vt:lpstr>
      <vt:lpstr>Task: "Build the IT System of the Future"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SCIENCE</dc:title>
  <dc:creator/>
  <cp:lastModifiedBy>Mariia Lev</cp:lastModifiedBy>
  <cp:revision>3</cp:revision>
  <dcterms:created xsi:type="dcterms:W3CDTF">2025-02-03T17:11:00Z</dcterms:created>
  <dcterms:modified xsi:type="dcterms:W3CDTF">2025-02-04T10:47:28Z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DB3A1130CDA24CAE89CF48C48DD4E27A_13</vt:lpwstr>
  </property>
  <property fmtid="{D5CDD505-2E9C-101B-9397-08002B2CF9AE}" pid="3" name="KSOProductBuildVer">
    <vt:lpwstr>1033-12.2.0.19805</vt:lpwstr>
  </property>
</Properties>
</file>