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fld id="{F55204CC-C17B-4D9C-9096-3A70DD473A25}" type="datetimeFigureOut">
              <a:rPr lang="en-US" smtClean="0"/>
              <a:t>6/12/2024</a:t>
            </a:fld>
            <a:endParaRPr lang="en-US"/>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8A38E50-6F54-428B-9ED1-7776BE1686CC}" type="slidenum">
              <a:rPr lang="en-US" smtClean="0"/>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91322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728364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2113729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699902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3872543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55204CC-C17B-4D9C-9096-3A70DD473A25}"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2245620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55204CC-C17B-4D9C-9096-3A70DD473A25}"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2441021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204CC-C17B-4D9C-9096-3A70DD473A25}"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1404373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204CC-C17B-4D9C-9096-3A70DD473A25}"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960468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204CC-C17B-4D9C-9096-3A70DD473A25}"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11615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5204CC-C17B-4D9C-9096-3A70DD473A25}" type="datetimeFigureOut">
              <a:rPr lang="en-US" smtClean="0"/>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3489904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1508348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5204CC-C17B-4D9C-9096-3A70DD473A25}" type="datetimeFigureOut">
              <a:rPr lang="en-US" smtClean="0"/>
              <a:t>6/12/2024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286258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5204CC-C17B-4D9C-9096-3A70DD473A25}" type="datetimeFigureOut">
              <a:rPr lang="en-US" smtClean="0"/>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327940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5204CC-C17B-4D9C-9096-3A70DD473A25}" type="datetimeFigureOut">
              <a:rPr lang="en-US" smtClean="0"/>
              <a:t>6/12/2024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130109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3037669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5204CC-C17B-4D9C-9096-3A70DD473A25}" type="datetimeFigureOut">
              <a:rPr lang="en-US" smtClean="0"/>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38E50-6F54-428B-9ED1-7776BE1686CC}" type="slidenum">
              <a:rPr lang="en-US" smtClean="0"/>
              <a:t>‹#›</a:t>
            </a:fld>
            <a:endParaRPr lang="en-US"/>
          </a:p>
        </p:txBody>
      </p:sp>
    </p:spTree>
    <p:extLst>
      <p:ext uri="{BB962C8B-B14F-4D97-AF65-F5344CB8AC3E}">
        <p14:creationId xmlns:p14="http://schemas.microsoft.com/office/powerpoint/2010/main" val="1309263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fld id="{F55204CC-C17B-4D9C-9096-3A70DD473A25}" type="datetimeFigureOut">
              <a:rPr lang="en-US" smtClean="0"/>
              <a:t>6/12/2024</a:t>
            </a:fld>
            <a:endParaRPr 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28A38E50-6F54-428B-9ED1-7776BE1686CC}" type="slidenum">
              <a:rPr lang="en-US" smtClean="0"/>
              <a:t>‹#›</a:t>
            </a:fld>
            <a:endParaRPr lang="en-US"/>
          </a:p>
        </p:txBody>
      </p:sp>
    </p:spTree>
    <p:extLst>
      <p:ext uri="{BB962C8B-B14F-4D97-AF65-F5344CB8AC3E}">
        <p14:creationId xmlns:p14="http://schemas.microsoft.com/office/powerpoint/2010/main" val="51628465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businessandprestige.pl/how-dress-for-business-meetings-in-different-countries-across-the-globe/" TargetMode="Externa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businessandprestige.pl/author/dominika-job/"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B3413-8DC0-4E74-AAD1-FF84F383F7CB}"/>
              </a:ext>
            </a:extLst>
          </p:cNvPr>
          <p:cNvSpPr>
            <a:spLocks noGrp="1"/>
          </p:cNvSpPr>
          <p:nvPr>
            <p:ph type="ctrTitle"/>
          </p:nvPr>
        </p:nvSpPr>
        <p:spPr/>
        <p:txBody>
          <a:bodyPr/>
          <a:lstStyle/>
          <a:p>
            <a:r>
              <a:rPr lang="en-US" dirty="0"/>
              <a:t>Cultural differences in business</a:t>
            </a:r>
          </a:p>
        </p:txBody>
      </p:sp>
      <p:sp>
        <p:nvSpPr>
          <p:cNvPr id="3" name="Subtitle 2">
            <a:extLst>
              <a:ext uri="{FF2B5EF4-FFF2-40B4-BE49-F238E27FC236}">
                <a16:creationId xmlns:a16="http://schemas.microsoft.com/office/drawing/2014/main" id="{2A1472B5-C4CB-4EDC-A79C-822B86ED7D68}"/>
              </a:ext>
            </a:extLst>
          </p:cNvPr>
          <p:cNvSpPr>
            <a:spLocks noGrp="1"/>
          </p:cNvSpPr>
          <p:nvPr>
            <p:ph type="subTitle" idx="1"/>
          </p:nvPr>
        </p:nvSpPr>
        <p:spPr/>
        <p:txBody>
          <a:bodyPr/>
          <a:lstStyle/>
          <a:p>
            <a:r>
              <a:rPr lang="en-US" dirty="0"/>
              <a:t>For ESP students</a:t>
            </a:r>
          </a:p>
          <a:p>
            <a:r>
              <a:rPr lang="en-US" dirty="0"/>
              <a:t> </a:t>
            </a:r>
          </a:p>
        </p:txBody>
      </p:sp>
      <p:sp>
        <p:nvSpPr>
          <p:cNvPr id="5" name="TextBox 4">
            <a:extLst>
              <a:ext uri="{FF2B5EF4-FFF2-40B4-BE49-F238E27FC236}">
                <a16:creationId xmlns:a16="http://schemas.microsoft.com/office/drawing/2014/main" id="{27881BF6-B0C7-4102-B694-8842A3BD35C8}"/>
              </a:ext>
            </a:extLst>
          </p:cNvPr>
          <p:cNvSpPr txBox="1"/>
          <p:nvPr/>
        </p:nvSpPr>
        <p:spPr>
          <a:xfrm>
            <a:off x="896471" y="2824353"/>
            <a:ext cx="3352800" cy="1169551"/>
          </a:xfrm>
          <a:prstGeom prst="rect">
            <a:avLst/>
          </a:prstGeom>
          <a:noFill/>
        </p:spPr>
        <p:txBody>
          <a:bodyPr wrap="square">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Hanna Kolosova </a:t>
            </a:r>
          </a:p>
          <a:p>
            <a:r>
              <a:rPr lang="en-US" sz="1400" dirty="0">
                <a:latin typeface="Calibri" panose="020F0502020204030204" pitchFamily="34" charset="0"/>
                <a:ea typeface="Calibri" panose="020F0502020204030204" pitchFamily="34" charset="0"/>
                <a:cs typeface="Calibri" panose="020F0502020204030204" pitchFamily="34" charset="0"/>
              </a:rPr>
              <a:t>Ph.D., Associate Professor, </a:t>
            </a:r>
          </a:p>
          <a:p>
            <a:r>
              <a:rPr lang="en-US" sz="1400" dirty="0">
                <a:latin typeface="Calibri" panose="020F0502020204030204" pitchFamily="34" charset="0"/>
                <a:ea typeface="Calibri" panose="020F0502020204030204" pitchFamily="34" charset="0"/>
                <a:cs typeface="Calibri" panose="020F0502020204030204" pitchFamily="34" charset="0"/>
              </a:rPr>
              <a:t>Department of English language for Humanities, FL, </a:t>
            </a:r>
          </a:p>
          <a:p>
            <a:r>
              <a:rPr lang="en-US" sz="1400" dirty="0">
                <a:latin typeface="Calibri" panose="020F0502020204030204" pitchFamily="34" charset="0"/>
                <a:ea typeface="Calibri" panose="020F0502020204030204" pitchFamily="34" charset="0"/>
                <a:cs typeface="Calibri" panose="020F0502020204030204" pitchFamily="34" charset="0"/>
              </a:rPr>
              <a:t>Igor Sikorsky Kyiv Polytechnic Institute</a:t>
            </a:r>
            <a:endParaRPr lang="uk-UA" sz="1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1991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B3C38A-13E8-44BF-AE48-24AB3D9AA54A}"/>
              </a:ext>
            </a:extLst>
          </p:cNvPr>
          <p:cNvSpPr>
            <a:spLocks noGrp="1"/>
          </p:cNvSpPr>
          <p:nvPr>
            <p:ph type="title"/>
          </p:nvPr>
        </p:nvSpPr>
        <p:spPr/>
        <p:txBody>
          <a:bodyPr/>
          <a:lstStyle/>
          <a:p>
            <a:r>
              <a:rPr lang="en-US" dirty="0"/>
              <a:t>Thank you for attention!</a:t>
            </a:r>
          </a:p>
        </p:txBody>
      </p:sp>
      <p:sp>
        <p:nvSpPr>
          <p:cNvPr id="5" name="Text Placeholder 4">
            <a:extLst>
              <a:ext uri="{FF2B5EF4-FFF2-40B4-BE49-F238E27FC236}">
                <a16:creationId xmlns:a16="http://schemas.microsoft.com/office/drawing/2014/main" id="{C19F433E-8FBF-4FB5-88BF-94B256A06138}"/>
              </a:ext>
            </a:extLst>
          </p:cNvPr>
          <p:cNvSpPr>
            <a:spLocks noGrp="1"/>
          </p:cNvSpPr>
          <p:nvPr>
            <p:ph type="body" sz="half" idx="2"/>
          </p:nvPr>
        </p:nvSpPr>
        <p:spPr/>
        <p:txBody>
          <a:bodyPr/>
          <a:lstStyle/>
          <a:p>
            <a:endParaRPr lang="en-US" dirty="0"/>
          </a:p>
        </p:txBody>
      </p:sp>
      <p:pic>
        <p:nvPicPr>
          <p:cNvPr id="6" name="Picture 5">
            <a:extLst>
              <a:ext uri="{FF2B5EF4-FFF2-40B4-BE49-F238E27FC236}">
                <a16:creationId xmlns:a16="http://schemas.microsoft.com/office/drawing/2014/main" id="{580BD223-6095-48E3-9C64-A27A6E530B86}"/>
              </a:ext>
            </a:extLst>
          </p:cNvPr>
          <p:cNvPicPr>
            <a:picLocks noChangeAspect="1"/>
          </p:cNvPicPr>
          <p:nvPr/>
        </p:nvPicPr>
        <p:blipFill>
          <a:blip r:embed="rId2"/>
          <a:stretch>
            <a:fillRect/>
          </a:stretch>
        </p:blipFill>
        <p:spPr>
          <a:xfrm>
            <a:off x="4356006" y="2649008"/>
            <a:ext cx="2924175" cy="2914650"/>
          </a:xfrm>
          <a:prstGeom prst="rect">
            <a:avLst/>
          </a:prstGeom>
        </p:spPr>
      </p:pic>
    </p:spTree>
    <p:extLst>
      <p:ext uri="{BB962C8B-B14F-4D97-AF65-F5344CB8AC3E}">
        <p14:creationId xmlns:p14="http://schemas.microsoft.com/office/powerpoint/2010/main" val="117653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D3051-762B-4B88-8FD1-CC4F6CAF27C0}"/>
              </a:ext>
            </a:extLst>
          </p:cNvPr>
          <p:cNvSpPr>
            <a:spLocks noGrp="1"/>
          </p:cNvSpPr>
          <p:nvPr>
            <p:ph type="title"/>
          </p:nvPr>
        </p:nvSpPr>
        <p:spPr/>
        <p:txBody>
          <a:bodyPr>
            <a:normAutofit/>
          </a:bodyPr>
          <a:lstStyle/>
          <a:p>
            <a:r>
              <a:rPr lang="en-US" sz="4400" dirty="0"/>
              <a:t>Cultural test. Part 1</a:t>
            </a:r>
          </a:p>
        </p:txBody>
      </p:sp>
      <p:sp>
        <p:nvSpPr>
          <p:cNvPr id="3" name="Content Placeholder 2">
            <a:extLst>
              <a:ext uri="{FF2B5EF4-FFF2-40B4-BE49-F238E27FC236}">
                <a16:creationId xmlns:a16="http://schemas.microsoft.com/office/drawing/2014/main" id="{0C65D901-7CA7-47F6-95A6-1867B90F0575}"/>
              </a:ext>
            </a:extLst>
          </p:cNvPr>
          <p:cNvSpPr>
            <a:spLocks noGrp="1"/>
          </p:cNvSpPr>
          <p:nvPr>
            <p:ph sz="quarter" idx="13"/>
          </p:nvPr>
        </p:nvSpPr>
        <p:spPr>
          <a:xfrm>
            <a:off x="685800" y="2063396"/>
            <a:ext cx="3904129" cy="3311189"/>
          </a:xfrm>
        </p:spPr>
        <p:txBody>
          <a:bodyPr>
            <a:normAutofit/>
          </a:bodyPr>
          <a:lstStyle/>
          <a:p>
            <a:r>
              <a:rPr lang="en-US" sz="1600" dirty="0">
                <a:effectLst/>
                <a:latin typeface="Times New Roman" panose="02020603050405020304" pitchFamily="18" charset="0"/>
                <a:ea typeface="Times New Roman" panose="02020603050405020304" pitchFamily="18" charset="0"/>
              </a:rPr>
              <a:t>Look at the picture below and say what do the gestures from the picture mean in your country. Then read information below about what these gestures mean in different countries and discuss them with the partner. </a:t>
            </a:r>
            <a:endParaRPr lang="en-US" sz="1600" dirty="0"/>
          </a:p>
        </p:txBody>
      </p:sp>
      <p:pic>
        <p:nvPicPr>
          <p:cNvPr id="6" name="Picture 5">
            <a:extLst>
              <a:ext uri="{FF2B5EF4-FFF2-40B4-BE49-F238E27FC236}">
                <a16:creationId xmlns:a16="http://schemas.microsoft.com/office/drawing/2014/main" id="{CCC72AB4-C5D2-4246-B89C-99A1DFE2033F}"/>
              </a:ext>
            </a:extLst>
          </p:cNvPr>
          <p:cNvPicPr>
            <a:picLocks noChangeAspect="1"/>
          </p:cNvPicPr>
          <p:nvPr/>
        </p:nvPicPr>
        <p:blipFill>
          <a:blip r:embed="rId2"/>
          <a:stretch>
            <a:fillRect/>
          </a:stretch>
        </p:blipFill>
        <p:spPr>
          <a:xfrm>
            <a:off x="6466737" y="685800"/>
            <a:ext cx="5139373" cy="4822354"/>
          </a:xfrm>
          <a:prstGeom prst="rect">
            <a:avLst/>
          </a:prstGeom>
        </p:spPr>
      </p:pic>
    </p:spTree>
    <p:extLst>
      <p:ext uri="{BB962C8B-B14F-4D97-AF65-F5344CB8AC3E}">
        <p14:creationId xmlns:p14="http://schemas.microsoft.com/office/powerpoint/2010/main" val="49226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F9675-3179-4ED1-A7C8-90C6FD306DE9}"/>
              </a:ext>
            </a:extLst>
          </p:cNvPr>
          <p:cNvSpPr>
            <a:spLocks noGrp="1"/>
          </p:cNvSpPr>
          <p:nvPr>
            <p:ph type="title"/>
          </p:nvPr>
        </p:nvSpPr>
        <p:spPr>
          <a:xfrm>
            <a:off x="685801" y="224118"/>
            <a:ext cx="10396882" cy="510988"/>
          </a:xfrm>
        </p:spPr>
        <p:txBody>
          <a:bodyPr>
            <a:normAutofit/>
          </a:bodyPr>
          <a:lstStyle/>
          <a:p>
            <a:r>
              <a:rPr lang="en-US" sz="2800" dirty="0"/>
              <a:t>Cultural test. Part 1</a:t>
            </a:r>
          </a:p>
        </p:txBody>
      </p:sp>
      <p:sp>
        <p:nvSpPr>
          <p:cNvPr id="3" name="Content Placeholder 2">
            <a:extLst>
              <a:ext uri="{FF2B5EF4-FFF2-40B4-BE49-F238E27FC236}">
                <a16:creationId xmlns:a16="http://schemas.microsoft.com/office/drawing/2014/main" id="{B7283329-2C0F-4A55-91DD-B1D5BDED128C}"/>
              </a:ext>
            </a:extLst>
          </p:cNvPr>
          <p:cNvSpPr>
            <a:spLocks noGrp="1"/>
          </p:cNvSpPr>
          <p:nvPr>
            <p:ph sz="quarter" idx="13"/>
          </p:nvPr>
        </p:nvSpPr>
        <p:spPr>
          <a:xfrm>
            <a:off x="685800" y="735106"/>
            <a:ext cx="5088714" cy="4639479"/>
          </a:xfrm>
        </p:spPr>
        <p:txBody>
          <a:bodyPr>
            <a:noAutofit/>
          </a:bodyPr>
          <a:lstStyle/>
          <a:p>
            <a:pPr indent="400050" algn="just">
              <a:lnSpc>
                <a:spcPct val="100000"/>
              </a:lnSpc>
              <a:tabLst>
                <a:tab pos="695325" algn="l"/>
              </a:tabLst>
            </a:pPr>
            <a:r>
              <a:rPr lang="en-US" sz="900" b="1" dirty="0">
                <a:effectLst/>
                <a:latin typeface="Times New Roman" panose="02020603050405020304" pitchFamily="18" charset="0"/>
                <a:ea typeface="Times New Roman" panose="02020603050405020304" pitchFamily="18" charset="0"/>
              </a:rPr>
              <a:t>A</a:t>
            </a:r>
            <a:r>
              <a:rPr lang="en-US" sz="900" dirty="0">
                <a:effectLst/>
                <a:latin typeface="Times New Roman" panose="02020603050405020304" pitchFamily="18" charset="0"/>
                <a:ea typeface="Times New Roman" panose="02020603050405020304" pitchFamily="18" charset="0"/>
              </a:rPr>
              <a:t> Europe and North America: OK</a:t>
            </a:r>
          </a:p>
          <a:p>
            <a:pPr indent="400050" algn="just">
              <a:lnSpc>
                <a:spcPct val="100000"/>
              </a:lnSpc>
              <a:tabLst>
                <a:tab pos="695325" algn="l"/>
              </a:tabLst>
            </a:pPr>
            <a:r>
              <a:rPr lang="en-US" sz="900" dirty="0">
                <a:effectLst/>
                <a:latin typeface="Times New Roman" panose="02020603050405020304" pitchFamily="18" charset="0"/>
                <a:ea typeface="Times New Roman" panose="02020603050405020304" pitchFamily="18" charset="0"/>
              </a:rPr>
              <a:t>Tunisia, France, Belgium: zero; worthless    </a:t>
            </a:r>
          </a:p>
          <a:p>
            <a:pPr indent="400050" algn="just">
              <a:lnSpc>
                <a:spcPct val="100000"/>
              </a:lnSpc>
              <a:tabLst>
                <a:tab pos="695325" algn="l"/>
              </a:tabLst>
            </a:pPr>
            <a:r>
              <a:rPr lang="en-US" sz="900" dirty="0">
                <a:effectLst/>
                <a:latin typeface="Times New Roman" panose="02020603050405020304" pitchFamily="18" charset="0"/>
                <a:ea typeface="Times New Roman" panose="02020603050405020304" pitchFamily="18" charset="0"/>
              </a:rPr>
              <a:t>Japan: money; coins</a:t>
            </a:r>
          </a:p>
          <a:p>
            <a:pPr indent="400050" algn="just">
              <a:lnSpc>
                <a:spcPct val="100000"/>
              </a:lnSpc>
              <a:tabLst>
                <a:tab pos="695325" algn="l"/>
              </a:tabLst>
            </a:pPr>
            <a:r>
              <a:rPr lang="en-US" sz="900" b="1" dirty="0">
                <a:effectLst/>
                <a:latin typeface="Times New Roman" panose="02020603050405020304" pitchFamily="18" charset="0"/>
                <a:ea typeface="Times New Roman" panose="02020603050405020304" pitchFamily="18" charset="0"/>
              </a:rPr>
              <a:t>B</a:t>
            </a:r>
            <a:r>
              <a:rPr lang="en-US" sz="900" dirty="0">
                <a:effectLst/>
                <a:latin typeface="Times New Roman" panose="02020603050405020304" pitchFamily="18" charset="0"/>
                <a:ea typeface="Times New Roman" panose="02020603050405020304" pitchFamily="18" charset="0"/>
              </a:rPr>
              <a:t>. Western countries: one; excuse me!; As God is my witness; No! (to children).</a:t>
            </a:r>
          </a:p>
          <a:p>
            <a:pPr indent="400050" algn="just">
              <a:lnSpc>
                <a:spcPct val="150000"/>
              </a:lnSpc>
              <a:tabLst>
                <a:tab pos="695325" algn="l"/>
              </a:tabLst>
            </a:pPr>
            <a:r>
              <a:rPr lang="en-US" sz="900" b="1" dirty="0">
                <a:effectLst/>
                <a:latin typeface="Times New Roman" panose="02020603050405020304" pitchFamily="18" charset="0"/>
                <a:ea typeface="Times New Roman" panose="02020603050405020304" pitchFamily="18" charset="0"/>
              </a:rPr>
              <a:t>C.</a:t>
            </a:r>
            <a:r>
              <a:rPr lang="en-US" sz="900" dirty="0">
                <a:effectLst/>
                <a:latin typeface="Times New Roman" panose="02020603050405020304" pitchFamily="18" charset="0"/>
                <a:ea typeface="Times New Roman" panose="02020603050405020304" pitchFamily="18" charset="0"/>
              </a:rPr>
              <a:t> USA: two</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Germany: victory    </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France: peace</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Ancient Rome: Julius Caesar ordering five beers</a:t>
            </a:r>
          </a:p>
          <a:p>
            <a:pPr indent="400050" algn="just">
              <a:lnSpc>
                <a:spcPct val="150000"/>
              </a:lnSpc>
              <a:tabLst>
                <a:tab pos="695325" algn="l"/>
              </a:tabLst>
            </a:pPr>
            <a:r>
              <a:rPr lang="en-US" sz="900" b="1" dirty="0">
                <a:effectLst/>
                <a:latin typeface="Times New Roman" panose="02020603050405020304" pitchFamily="18" charset="0"/>
                <a:ea typeface="Times New Roman" panose="02020603050405020304" pitchFamily="18" charset="0"/>
              </a:rPr>
              <a:t>D</a:t>
            </a:r>
            <a:r>
              <a:rPr lang="en-US" sz="900" dirty="0">
                <a:effectLst/>
                <a:latin typeface="Times New Roman" panose="02020603050405020304" pitchFamily="18" charset="0"/>
                <a:ea typeface="Times New Roman" panose="02020603050405020304" pitchFamily="18" charset="0"/>
              </a:rPr>
              <a:t>. Europe: three          </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 Catholic countries: a blessing</a:t>
            </a:r>
          </a:p>
          <a:p>
            <a:pPr indent="400050" algn="just">
              <a:lnSpc>
                <a:spcPct val="150000"/>
              </a:lnSpc>
              <a:tabLst>
                <a:tab pos="695325" algn="l"/>
              </a:tabLst>
            </a:pPr>
            <a:r>
              <a:rPr lang="en-US" sz="900" b="1" dirty="0">
                <a:effectLst/>
                <a:latin typeface="Times New Roman" panose="02020603050405020304" pitchFamily="18" charset="0"/>
                <a:ea typeface="Times New Roman" panose="02020603050405020304" pitchFamily="18" charset="0"/>
              </a:rPr>
              <a:t>E.</a:t>
            </a:r>
            <a:r>
              <a:rPr lang="en-US" sz="900" dirty="0">
                <a:effectLst/>
                <a:latin typeface="Times New Roman" panose="02020603050405020304" pitchFamily="18" charset="0"/>
                <a:ea typeface="Times New Roman" panose="02020603050405020304" pitchFamily="18" charset="0"/>
              </a:rPr>
              <a:t> Europe: two           </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Britain, Australia, New Zealand: one</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rPr>
              <a:t>USA: Waiter!   </a:t>
            </a:r>
          </a:p>
          <a:p>
            <a:pPr indent="400050" algn="just">
              <a:lnSpc>
                <a:spcPct val="150000"/>
              </a:lnSpc>
              <a:tabLst>
                <a:tab pos="695325" algn="l"/>
              </a:tabLst>
            </a:pPr>
            <a:r>
              <a:rPr lang="en-US" sz="900" b="1" dirty="0">
                <a:effectLst/>
                <a:latin typeface="Times New Roman" panose="02020603050405020304" pitchFamily="18" charset="0"/>
                <a:ea typeface="Times New Roman" panose="02020603050405020304" pitchFamily="18" charset="0"/>
                <a:cs typeface="Times New Roman" panose="02020603050405020304" pitchFamily="18" charset="0"/>
              </a:rPr>
              <a:t>F.</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Western countries: four           </a:t>
            </a:r>
          </a:p>
          <a:p>
            <a:pPr indent="400050" algn="just">
              <a:lnSpc>
                <a:spcPct val="150000"/>
              </a:lnSpc>
              <a:tabLst>
                <a:tab pos="695325" algn="l"/>
              </a:tabLst>
            </a:pPr>
            <a:r>
              <a:rPr lang="en-US" sz="900" b="1" dirty="0">
                <a:effectLst/>
                <a:latin typeface="Times New Roman" panose="02020603050405020304" pitchFamily="18" charset="0"/>
                <a:ea typeface="Times New Roman" panose="02020603050405020304" pitchFamily="18" charset="0"/>
                <a:cs typeface="Times New Roman" panose="02020603050405020304" pitchFamily="18" charset="0"/>
              </a:rPr>
              <a:t>G.</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Western countries: number 5            </a:t>
            </a:r>
          </a:p>
          <a:p>
            <a:pPr indent="400050" algn="just">
              <a:lnSpc>
                <a:spcPct val="150000"/>
              </a:lnSpc>
              <a:tabLst>
                <a:tab pos="695325" algn="l"/>
              </a:tabLst>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Everywhere: Stop!       </a:t>
            </a:r>
            <a:r>
              <a:rPr lang="en-US" sz="900" dirty="0">
                <a:effectLst/>
                <a:latin typeface="Times New Roman" panose="02020603050405020304" pitchFamily="18" charset="0"/>
                <a:ea typeface="Times New Roman" panose="02020603050405020304" pitchFamily="18" charset="0"/>
              </a:rPr>
              <a:t>            </a:t>
            </a:r>
          </a:p>
        </p:txBody>
      </p:sp>
      <p:sp>
        <p:nvSpPr>
          <p:cNvPr id="4" name="Content Placeholder 3">
            <a:extLst>
              <a:ext uri="{FF2B5EF4-FFF2-40B4-BE49-F238E27FC236}">
                <a16:creationId xmlns:a16="http://schemas.microsoft.com/office/drawing/2014/main" id="{F3C6C17A-53EF-428D-AFC1-3B3CC1629B7C}"/>
              </a:ext>
            </a:extLst>
          </p:cNvPr>
          <p:cNvSpPr>
            <a:spLocks noGrp="1"/>
          </p:cNvSpPr>
          <p:nvPr>
            <p:ph sz="quarter" idx="14"/>
          </p:nvPr>
        </p:nvSpPr>
        <p:spPr>
          <a:xfrm>
            <a:off x="5993971" y="313765"/>
            <a:ext cx="5086538" cy="5396753"/>
          </a:xfrm>
        </p:spPr>
        <p:txBody>
          <a:bodyPr>
            <a:normAutofit fontScale="47500" lnSpcReduction="20000"/>
          </a:bodyPr>
          <a:lstStyle/>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Bali: bad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Japan: woman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South America: thin</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France: You can't fool me!</a:t>
            </a: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pPr>
            <a:r>
              <a:rPr lang="en-US" sz="1800" b="1" u="none" strike="noStrike"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 </a:t>
            </a:r>
            <a:r>
              <a:rPr lang="en-US" sz="2000" u="none" strike="noStrike"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Malta and Italy: protection against the Evil Eye (when pointed)</a:t>
            </a:r>
            <a:endParaRPr lang="en-US" sz="1800" u="none" strike="noStrike" dirty="0">
              <a:effectLst/>
              <a:latin typeface="Times New Roman" panose="02020603050405020304" pitchFamily="18" charset="0"/>
              <a:ea typeface="Arial" panose="020B0604020202020204" pitchFamily="34"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South America: protection against bad luck (when rotated)</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J.</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Greece: Go to Hell!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The West: two</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K.</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Europe: one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Widespread: hitchhike; good; OK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Japan: man; five</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L.</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Holland: Do you want a drink?</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USA: I love you</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N.</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The West: ten; I surrender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00050" algn="just">
              <a:lnSpc>
                <a:spcPct val="150000"/>
              </a:lnSpc>
              <a:tabLst>
                <a:tab pos="695325"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Widespread: I'm telling the truth.</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925184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29318C-2A9C-4835-8958-892BD3CD6F5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Times New Roman" panose="02020603050405020304" pitchFamily="18" charset="0"/>
              </a:rPr>
              <a:t>How to dress for business meetings in different countries?</a:t>
            </a:r>
            <a:endParaRPr lang="en-US" sz="2400" dirty="0"/>
          </a:p>
        </p:txBody>
      </p:sp>
      <p:sp>
        <p:nvSpPr>
          <p:cNvPr id="7" name="Content Placeholder 6">
            <a:extLst>
              <a:ext uri="{FF2B5EF4-FFF2-40B4-BE49-F238E27FC236}">
                <a16:creationId xmlns:a16="http://schemas.microsoft.com/office/drawing/2014/main" id="{2FE7C8C2-BAA2-408F-8847-89F7706F5929}"/>
              </a:ext>
            </a:extLst>
          </p:cNvPr>
          <p:cNvSpPr>
            <a:spLocks noGrp="1"/>
          </p:cNvSpPr>
          <p:nvPr>
            <p:ph sz="quarter" idx="13"/>
          </p:nvPr>
        </p:nvSpPr>
        <p:spPr/>
        <p:txBody>
          <a:bodyPr>
            <a:normAutofit fontScale="70000" lnSpcReduction="20000"/>
          </a:bodyPr>
          <a:lstStyle/>
          <a:p>
            <a:pPr indent="34290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Countries of Latin America</a:t>
            </a:r>
            <a:endParaRPr lang="en-US" sz="1800" dirty="0">
              <a:effectLst/>
              <a:latin typeface="Times New Roman" panose="02020603050405020304" pitchFamily="18" charset="0"/>
              <a:ea typeface="Times New Roman" panose="02020603050405020304" pitchFamily="18" charset="0"/>
            </a:endParaRPr>
          </a:p>
          <a:p>
            <a:r>
              <a:rPr lang="en-US" sz="2000" dirty="0">
                <a:solidFill>
                  <a:srgbClr val="000000"/>
                </a:solidFill>
                <a:effectLst/>
                <a:latin typeface="Times New Roman" panose="02020603050405020304" pitchFamily="18" charset="0"/>
                <a:ea typeface="Times New Roman" panose="02020603050405020304" pitchFamily="18" charset="0"/>
              </a:rPr>
              <a:t>When traveling to South America, one needs to note that it is the proper apparel that can be critical to the success of one’s business endeavor. The business garment should be conservative and modest, but simultaneously made of top-notch textiles and reflect current trends in fashion. Interestingly, a dark three-piece suit is considered as an indispensable attribute of the higher management. </a:t>
            </a:r>
            <a:endParaRPr lang="en-US" dirty="0"/>
          </a:p>
        </p:txBody>
      </p:sp>
      <p:sp>
        <p:nvSpPr>
          <p:cNvPr id="8" name="Content Placeholder 7">
            <a:extLst>
              <a:ext uri="{FF2B5EF4-FFF2-40B4-BE49-F238E27FC236}">
                <a16:creationId xmlns:a16="http://schemas.microsoft.com/office/drawing/2014/main" id="{B99FD93A-D5B6-4331-BCA5-FB6C1C08E028}"/>
              </a:ext>
            </a:extLst>
          </p:cNvPr>
          <p:cNvSpPr>
            <a:spLocks noGrp="1"/>
          </p:cNvSpPr>
          <p:nvPr>
            <p:ph sz="quarter" idx="14"/>
          </p:nvPr>
        </p:nvSpPr>
        <p:spPr>
          <a:xfrm>
            <a:off x="5993971" y="2063395"/>
            <a:ext cx="5086538" cy="2388123"/>
          </a:xfrm>
        </p:spPr>
        <p:txBody>
          <a:bodyPr>
            <a:normAutofit fontScale="55000" lnSpcReduction="20000"/>
          </a:bodyPr>
          <a:lstStyle/>
          <a:p>
            <a:pPr marL="35941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Canada</a:t>
            </a:r>
            <a:endParaRPr lang="en-US" sz="1800" dirty="0">
              <a:effectLst/>
              <a:latin typeface="Times New Roman" panose="02020603050405020304" pitchFamily="18" charset="0"/>
              <a:ea typeface="Times New Roman" panose="02020603050405020304" pitchFamily="18" charset="0"/>
            </a:endParaRPr>
          </a:p>
          <a:p>
            <a:pPr indent="342900" algn="just">
              <a:lnSpc>
                <a:spcPct val="150000"/>
              </a:lnSpc>
            </a:pPr>
            <a:r>
              <a:rPr lang="en-US" sz="2000" dirty="0">
                <a:solidFill>
                  <a:srgbClr val="000000"/>
                </a:solidFill>
                <a:effectLst/>
                <a:latin typeface="Times New Roman" panose="02020603050405020304" pitchFamily="18" charset="0"/>
                <a:ea typeface="Times New Roman" panose="02020603050405020304" pitchFamily="18" charset="0"/>
              </a:rPr>
              <a:t>By examining Justin Trudeau, the prime minister of Canada, we may figure out that Canadians dress more conservatively and formally than their US neighbors. However, some of their dress codes may vary depending on the region. For instance, people from Vancouver are more casual in the way they dress, while entrepreneurs from Toronto draw inspirations from Britons, who are more conservative in this regard.</a:t>
            </a:r>
            <a:endParaRPr lang="en-US" sz="1800" dirty="0">
              <a:effectLst/>
              <a:latin typeface="Times New Roman" panose="02020603050405020304" pitchFamily="18" charset="0"/>
              <a:ea typeface="Times New Roman" panose="02020603050405020304" pitchFamily="18" charset="0"/>
            </a:endParaRPr>
          </a:p>
          <a:p>
            <a:endParaRPr lang="en-US" dirty="0"/>
          </a:p>
        </p:txBody>
      </p:sp>
      <p:pic>
        <p:nvPicPr>
          <p:cNvPr id="10" name="Picture 9">
            <a:extLst>
              <a:ext uri="{FF2B5EF4-FFF2-40B4-BE49-F238E27FC236}">
                <a16:creationId xmlns:a16="http://schemas.microsoft.com/office/drawing/2014/main" id="{B5EF0452-DA2C-4AF2-85A9-4CF4127CBC34}"/>
              </a:ext>
            </a:extLst>
          </p:cNvPr>
          <p:cNvPicPr>
            <a:picLocks noChangeAspect="1"/>
          </p:cNvPicPr>
          <p:nvPr/>
        </p:nvPicPr>
        <p:blipFill>
          <a:blip r:embed="rId2"/>
          <a:stretch>
            <a:fillRect/>
          </a:stretch>
        </p:blipFill>
        <p:spPr>
          <a:xfrm>
            <a:off x="9107031" y="4276408"/>
            <a:ext cx="1973478" cy="986739"/>
          </a:xfrm>
          <a:prstGeom prst="rect">
            <a:avLst/>
          </a:prstGeom>
        </p:spPr>
      </p:pic>
      <p:pic>
        <p:nvPicPr>
          <p:cNvPr id="11" name="Picture 10">
            <a:extLst>
              <a:ext uri="{FF2B5EF4-FFF2-40B4-BE49-F238E27FC236}">
                <a16:creationId xmlns:a16="http://schemas.microsoft.com/office/drawing/2014/main" id="{CAE5C5A3-A3C4-44B5-8329-34927096ADB0}"/>
              </a:ext>
            </a:extLst>
          </p:cNvPr>
          <p:cNvPicPr>
            <a:picLocks noChangeAspect="1"/>
          </p:cNvPicPr>
          <p:nvPr/>
        </p:nvPicPr>
        <p:blipFill>
          <a:blip r:embed="rId3"/>
          <a:stretch>
            <a:fillRect/>
          </a:stretch>
        </p:blipFill>
        <p:spPr>
          <a:xfrm>
            <a:off x="3475246" y="4451518"/>
            <a:ext cx="2299268" cy="1149634"/>
          </a:xfrm>
          <a:prstGeom prst="rect">
            <a:avLst/>
          </a:prstGeom>
        </p:spPr>
      </p:pic>
    </p:spTree>
    <p:extLst>
      <p:ext uri="{BB962C8B-B14F-4D97-AF65-F5344CB8AC3E}">
        <p14:creationId xmlns:p14="http://schemas.microsoft.com/office/powerpoint/2010/main" val="3940814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E11D7-8E97-46BC-84C6-111818A75DDD}"/>
              </a:ext>
            </a:extLst>
          </p:cNvPr>
          <p:cNvSpPr>
            <a:spLocks noGrp="1"/>
          </p:cNvSpPr>
          <p:nvPr>
            <p:ph type="title"/>
          </p:nvPr>
        </p:nvSpPr>
        <p:spPr/>
        <p:txBody>
          <a:bodyPr>
            <a:normAutofit/>
          </a:bodyPr>
          <a:lstStyle/>
          <a:p>
            <a:r>
              <a:rPr lang="en-US" sz="3200" dirty="0"/>
              <a:t>How to dress for business meetings in different countries?</a:t>
            </a:r>
          </a:p>
        </p:txBody>
      </p:sp>
      <p:sp>
        <p:nvSpPr>
          <p:cNvPr id="3" name="Content Placeholder 2">
            <a:extLst>
              <a:ext uri="{FF2B5EF4-FFF2-40B4-BE49-F238E27FC236}">
                <a16:creationId xmlns:a16="http://schemas.microsoft.com/office/drawing/2014/main" id="{E097FC8D-35EA-49C5-8790-6B0BD7A65E35}"/>
              </a:ext>
            </a:extLst>
          </p:cNvPr>
          <p:cNvSpPr>
            <a:spLocks noGrp="1"/>
          </p:cNvSpPr>
          <p:nvPr>
            <p:ph sz="quarter" idx="13"/>
          </p:nvPr>
        </p:nvSpPr>
        <p:spPr>
          <a:xfrm>
            <a:off x="685800" y="1843940"/>
            <a:ext cx="5088714" cy="3530645"/>
          </a:xfrm>
        </p:spPr>
        <p:txBody>
          <a:bodyPr>
            <a:normAutofit fontScale="70000" lnSpcReduction="20000"/>
          </a:bodyPr>
          <a:lstStyle/>
          <a:p>
            <a:pPr indent="34290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China</a:t>
            </a:r>
            <a:endParaRPr lang="en-US" sz="1800" dirty="0">
              <a:effectLst/>
              <a:latin typeface="Times New Roman" panose="02020603050405020304" pitchFamily="18" charset="0"/>
              <a:ea typeface="Times New Roman" panose="02020603050405020304" pitchFamily="18" charset="0"/>
            </a:endParaRPr>
          </a:p>
          <a:p>
            <a:r>
              <a:rPr lang="en-US" sz="2000" dirty="0">
                <a:solidFill>
                  <a:srgbClr val="000000"/>
                </a:solidFill>
                <a:effectLst/>
                <a:latin typeface="Times New Roman" panose="02020603050405020304" pitchFamily="18" charset="0"/>
                <a:ea typeface="Times New Roman" panose="02020603050405020304" pitchFamily="18" charset="0"/>
              </a:rPr>
              <a:t>When in Asia, it’s reasonable to take China as one’s reference point. In daily situations, the apparel should be simple, modest and classic. It’s not recommended to show off your wealth with clothing, although a high-end watch is an advisable investment. Women should avoid clothes that expose arms and the back, as well as deep cleavage or extravagant jewelry, or too strong make-up. In the summer, men can allow themselves good trousers and a shirt without a tie. </a:t>
            </a:r>
            <a:endParaRPr lang="en-US" dirty="0"/>
          </a:p>
        </p:txBody>
      </p:sp>
      <p:sp>
        <p:nvSpPr>
          <p:cNvPr id="4" name="Content Placeholder 3">
            <a:extLst>
              <a:ext uri="{FF2B5EF4-FFF2-40B4-BE49-F238E27FC236}">
                <a16:creationId xmlns:a16="http://schemas.microsoft.com/office/drawing/2014/main" id="{3AB4670B-7622-48ED-BD96-E0EC5C0A0653}"/>
              </a:ext>
            </a:extLst>
          </p:cNvPr>
          <p:cNvSpPr>
            <a:spLocks noGrp="1"/>
          </p:cNvSpPr>
          <p:nvPr>
            <p:ph sz="quarter" idx="14"/>
          </p:nvPr>
        </p:nvSpPr>
        <p:spPr/>
        <p:txBody>
          <a:bodyPr>
            <a:normAutofit fontScale="70000" lnSpcReduction="20000"/>
          </a:bodyPr>
          <a:lstStyle/>
          <a:p>
            <a:pPr indent="34290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Muslim countries</a:t>
            </a:r>
            <a:endParaRPr lang="en-US" sz="1800" dirty="0">
              <a:effectLst/>
              <a:latin typeface="Times New Roman" panose="02020603050405020304" pitchFamily="18" charset="0"/>
              <a:ea typeface="Times New Roman" panose="02020603050405020304" pitchFamily="18" charset="0"/>
            </a:endParaRPr>
          </a:p>
          <a:p>
            <a:pPr indent="342900" algn="just">
              <a:lnSpc>
                <a:spcPct val="150000"/>
              </a:lnSpc>
            </a:pPr>
            <a:r>
              <a:rPr lang="en-US" sz="2000" dirty="0">
                <a:solidFill>
                  <a:srgbClr val="000000"/>
                </a:solidFill>
                <a:effectLst/>
                <a:latin typeface="Times New Roman" panose="02020603050405020304" pitchFamily="18" charset="0"/>
                <a:ea typeface="Times New Roman" panose="02020603050405020304" pitchFamily="18" charset="0"/>
              </a:rPr>
              <a:t>With a number of exceptions (e.g. Morocco, Lebanon), one has to keep in mind that the dress code in Muslim countries is extremely conservative. The body must not be exposed, while in countries such as Iran, Saudi Arabia or the United Arab Emirates, one has to wear a hijab to cover the hair, ears, cleavage and breasts. Women should not expose their body. </a:t>
            </a:r>
            <a:endParaRPr lang="en-US" sz="1800" dirty="0">
              <a:effectLst/>
              <a:latin typeface="Times New Roman" panose="02020603050405020304" pitchFamily="18" charset="0"/>
              <a:ea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1420027C-AD50-47C6-AC7E-930F23703C3D}"/>
              </a:ext>
            </a:extLst>
          </p:cNvPr>
          <p:cNvPicPr>
            <a:picLocks noChangeAspect="1"/>
          </p:cNvPicPr>
          <p:nvPr/>
        </p:nvPicPr>
        <p:blipFill>
          <a:blip r:embed="rId2"/>
          <a:stretch>
            <a:fillRect/>
          </a:stretch>
        </p:blipFill>
        <p:spPr>
          <a:xfrm>
            <a:off x="3230157" y="4614584"/>
            <a:ext cx="1619749" cy="985934"/>
          </a:xfrm>
          <a:prstGeom prst="rect">
            <a:avLst/>
          </a:prstGeom>
        </p:spPr>
      </p:pic>
      <p:pic>
        <p:nvPicPr>
          <p:cNvPr id="6" name="Picture 5">
            <a:extLst>
              <a:ext uri="{FF2B5EF4-FFF2-40B4-BE49-F238E27FC236}">
                <a16:creationId xmlns:a16="http://schemas.microsoft.com/office/drawing/2014/main" id="{AE9448AD-33F1-431D-B3C0-B29DEE2E5B91}"/>
              </a:ext>
            </a:extLst>
          </p:cNvPr>
          <p:cNvPicPr>
            <a:picLocks noChangeAspect="1"/>
          </p:cNvPicPr>
          <p:nvPr/>
        </p:nvPicPr>
        <p:blipFill>
          <a:blip r:embed="rId3"/>
          <a:stretch>
            <a:fillRect/>
          </a:stretch>
        </p:blipFill>
        <p:spPr>
          <a:xfrm>
            <a:off x="9439835" y="4680186"/>
            <a:ext cx="1519518" cy="854729"/>
          </a:xfrm>
          <a:prstGeom prst="rect">
            <a:avLst/>
          </a:prstGeom>
        </p:spPr>
      </p:pic>
    </p:spTree>
    <p:extLst>
      <p:ext uri="{BB962C8B-B14F-4D97-AF65-F5344CB8AC3E}">
        <p14:creationId xmlns:p14="http://schemas.microsoft.com/office/powerpoint/2010/main" val="2456461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1D525-E528-458B-9BE8-0F8A38ABFFE7}"/>
              </a:ext>
            </a:extLst>
          </p:cNvPr>
          <p:cNvSpPr>
            <a:spLocks noGrp="1"/>
          </p:cNvSpPr>
          <p:nvPr>
            <p:ph type="title"/>
          </p:nvPr>
        </p:nvSpPr>
        <p:spPr/>
        <p:txBody>
          <a:bodyPr>
            <a:normAutofit/>
          </a:bodyPr>
          <a:lstStyle/>
          <a:p>
            <a:r>
              <a:rPr lang="en-US" sz="3200" dirty="0"/>
              <a:t>How to dress for business meetings in different countries?</a:t>
            </a:r>
          </a:p>
        </p:txBody>
      </p:sp>
      <p:sp>
        <p:nvSpPr>
          <p:cNvPr id="3" name="Content Placeholder 2">
            <a:extLst>
              <a:ext uri="{FF2B5EF4-FFF2-40B4-BE49-F238E27FC236}">
                <a16:creationId xmlns:a16="http://schemas.microsoft.com/office/drawing/2014/main" id="{0A75302A-8862-43B0-A12A-E4B04073B89E}"/>
              </a:ext>
            </a:extLst>
          </p:cNvPr>
          <p:cNvSpPr>
            <a:spLocks noGrp="1"/>
          </p:cNvSpPr>
          <p:nvPr>
            <p:ph sz="quarter" idx="13"/>
          </p:nvPr>
        </p:nvSpPr>
        <p:spPr>
          <a:xfrm>
            <a:off x="685800" y="1843940"/>
            <a:ext cx="5088714" cy="3530645"/>
          </a:xfrm>
        </p:spPr>
        <p:txBody>
          <a:bodyPr>
            <a:normAutofit fontScale="85000" lnSpcReduction="10000"/>
          </a:bodyPr>
          <a:lstStyle/>
          <a:p>
            <a:pPr indent="34290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USA</a:t>
            </a:r>
            <a:endParaRPr lang="en-US" sz="1800" dirty="0">
              <a:effectLst/>
              <a:latin typeface="Times New Roman" panose="02020603050405020304" pitchFamily="18" charset="0"/>
              <a:ea typeface="Times New Roman" panose="02020603050405020304" pitchFamily="18" charset="0"/>
            </a:endParaRPr>
          </a:p>
          <a:p>
            <a:r>
              <a:rPr lang="en-US" sz="1900" dirty="0">
                <a:solidFill>
                  <a:srgbClr val="000000"/>
                </a:solidFill>
                <a:effectLst/>
                <a:latin typeface="Times New Roman" panose="02020603050405020304" pitchFamily="18" charset="0"/>
                <a:ea typeface="Times New Roman" panose="02020603050405020304" pitchFamily="18" charset="0"/>
              </a:rPr>
              <a:t>The American dress code is primarily defined by how successful somebody is. The perfectly cut, custom-tailored suit of a Wall Street financier will serve as the best example. When going on a business trip to the USA, it is always reasonable to go for elegant simplicity and adjust to the dress code specified in the invitation.</a:t>
            </a:r>
            <a:endParaRPr lang="en-US" sz="1900" dirty="0"/>
          </a:p>
        </p:txBody>
      </p:sp>
      <p:sp>
        <p:nvSpPr>
          <p:cNvPr id="4" name="Content Placeholder 3">
            <a:extLst>
              <a:ext uri="{FF2B5EF4-FFF2-40B4-BE49-F238E27FC236}">
                <a16:creationId xmlns:a16="http://schemas.microsoft.com/office/drawing/2014/main" id="{1360CA31-653C-479C-9C96-4CC56BC762B5}"/>
              </a:ext>
            </a:extLst>
          </p:cNvPr>
          <p:cNvSpPr>
            <a:spLocks noGrp="1"/>
          </p:cNvSpPr>
          <p:nvPr>
            <p:ph sz="quarter" idx="14"/>
          </p:nvPr>
        </p:nvSpPr>
        <p:spPr/>
        <p:txBody>
          <a:bodyPr>
            <a:normAutofit fontScale="47500" lnSpcReduction="20000"/>
          </a:bodyPr>
          <a:lstStyle/>
          <a:p>
            <a:pPr indent="342900" algn="just">
              <a:lnSpc>
                <a:spcPct val="150000"/>
              </a:lnSpc>
            </a:pPr>
            <a:r>
              <a:rPr lang="en-US" sz="2000" b="1" dirty="0">
                <a:solidFill>
                  <a:srgbClr val="000000"/>
                </a:solidFill>
                <a:effectLst/>
                <a:latin typeface="Times New Roman" panose="02020603050405020304" pitchFamily="18" charset="0"/>
                <a:ea typeface="Times New Roman" panose="02020603050405020304" pitchFamily="18" charset="0"/>
              </a:rPr>
              <a:t>Great Britain</a:t>
            </a:r>
            <a:endParaRPr lang="en-US" sz="1800" dirty="0">
              <a:effectLst/>
              <a:latin typeface="Times New Roman" panose="02020603050405020304" pitchFamily="18" charset="0"/>
              <a:ea typeface="Times New Roman" panose="02020603050405020304" pitchFamily="18" charset="0"/>
            </a:endParaRPr>
          </a:p>
          <a:p>
            <a:pPr indent="342900" algn="just">
              <a:lnSpc>
                <a:spcPct val="150000"/>
              </a:lnSpc>
            </a:pPr>
            <a:r>
              <a:rPr lang="en-US" sz="2000" dirty="0">
                <a:solidFill>
                  <a:srgbClr val="000000"/>
                </a:solidFill>
                <a:effectLst/>
                <a:latin typeface="Times New Roman" panose="02020603050405020304" pitchFamily="18" charset="0"/>
                <a:ea typeface="Times New Roman" panose="02020603050405020304" pitchFamily="18" charset="0"/>
              </a:rPr>
              <a:t>When you go to Great Britain, there’s an easy correlation to remember: the larger the city, the more formal apparel is required. British men often use different tie designs to indicate their affiliation to various groups (e.g. university graduates, members of clubs). It’s also very popular here to follow the instructions on invitations such as black tie or white tie. Apart from classic garments, the English frequently put on clothes made of tweed or wool – especially when the meeting is less official.</a:t>
            </a:r>
          </a:p>
          <a:p>
            <a:pPr indent="342900" algn="just">
              <a:lnSpc>
                <a:spcPct val="150000"/>
              </a:lnSpc>
            </a:pPr>
            <a:endParaRPr lang="ru-RU" sz="1500" i="1" dirty="0">
              <a:effectLst/>
              <a:latin typeface="Times New Roman" panose="02020603050405020304" pitchFamily="18" charset="0"/>
              <a:ea typeface="Times New Roman" panose="02020603050405020304" pitchFamily="18" charset="0"/>
            </a:endParaRPr>
          </a:p>
          <a:p>
            <a:pPr indent="342900" algn="just">
              <a:lnSpc>
                <a:spcPct val="150000"/>
              </a:lnSpc>
            </a:pPr>
            <a:r>
              <a:rPr lang="en-US" sz="1500" i="1" dirty="0">
                <a:effectLst/>
                <a:latin typeface="Times New Roman" panose="02020603050405020304" pitchFamily="18" charset="0"/>
                <a:ea typeface="Times New Roman" panose="02020603050405020304" pitchFamily="18" charset="0"/>
              </a:rPr>
              <a:t>The text is borrowed and modified from </a:t>
            </a:r>
            <a:r>
              <a:rPr lang="en-US" sz="1500" i="1" u="none" strike="noStrike" dirty="0">
                <a:solidFill>
                  <a:srgbClr val="000000"/>
                </a:solidFill>
                <a:effectLst/>
                <a:latin typeface="Times New Roman" panose="02020603050405020304" pitchFamily="18" charset="0"/>
                <a:ea typeface="Times New Roman" panose="02020603050405020304" pitchFamily="18" charset="0"/>
                <a:hlinkClick r:id="rId2"/>
              </a:rPr>
              <a:t>http://businessandprestige.pl/how-dress-for-business-meetings-in-different-countries-across-the-globe/</a:t>
            </a:r>
            <a:r>
              <a:rPr lang="en-US" sz="1500" i="1" dirty="0">
                <a:solidFill>
                  <a:srgbClr val="000000"/>
                </a:solidFill>
                <a:effectLst/>
                <a:latin typeface="Times New Roman" panose="02020603050405020304" pitchFamily="18" charset="0"/>
                <a:ea typeface="Times New Roman" panose="02020603050405020304" pitchFamily="18" charset="0"/>
              </a:rPr>
              <a:t> </a:t>
            </a:r>
            <a:r>
              <a:rPr lang="en-US" sz="1500" i="1" dirty="0">
                <a:effectLst/>
                <a:latin typeface="Times New Roman" panose="02020603050405020304" pitchFamily="18" charset="0"/>
                <a:ea typeface="Times New Roman" panose="02020603050405020304" pitchFamily="18" charset="0"/>
              </a:rPr>
              <a:t>as of 20</a:t>
            </a:r>
            <a:r>
              <a:rPr lang="en-US" sz="1500" i="1" baseline="30000" dirty="0">
                <a:effectLst/>
                <a:latin typeface="Times New Roman" panose="02020603050405020304" pitchFamily="18" charset="0"/>
                <a:ea typeface="Times New Roman" panose="02020603050405020304" pitchFamily="18" charset="0"/>
              </a:rPr>
              <a:t>th</a:t>
            </a:r>
            <a:r>
              <a:rPr lang="en-US" sz="1500" i="1" dirty="0">
                <a:effectLst/>
                <a:latin typeface="Times New Roman" panose="02020603050405020304" pitchFamily="18" charset="0"/>
                <a:ea typeface="Times New Roman" panose="02020603050405020304" pitchFamily="18" charset="0"/>
              </a:rPr>
              <a:t> October 2020</a:t>
            </a:r>
            <a:endParaRPr lang="en-US" sz="1500" dirty="0">
              <a:effectLst/>
              <a:latin typeface="Times New Roman" panose="02020603050405020304" pitchFamily="18" charset="0"/>
              <a:ea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2ACC5339-BB83-4BD7-8E0E-C29EF8D8823A}"/>
              </a:ext>
            </a:extLst>
          </p:cNvPr>
          <p:cNvPicPr>
            <a:picLocks noChangeAspect="1"/>
          </p:cNvPicPr>
          <p:nvPr/>
        </p:nvPicPr>
        <p:blipFill>
          <a:blip r:embed="rId3"/>
          <a:stretch>
            <a:fillRect/>
          </a:stretch>
        </p:blipFill>
        <p:spPr>
          <a:xfrm>
            <a:off x="3974228" y="4494399"/>
            <a:ext cx="1637678" cy="1091103"/>
          </a:xfrm>
          <a:prstGeom prst="rect">
            <a:avLst/>
          </a:prstGeom>
        </p:spPr>
      </p:pic>
      <p:pic>
        <p:nvPicPr>
          <p:cNvPr id="6" name="Picture 5">
            <a:extLst>
              <a:ext uri="{FF2B5EF4-FFF2-40B4-BE49-F238E27FC236}">
                <a16:creationId xmlns:a16="http://schemas.microsoft.com/office/drawing/2014/main" id="{AD14B3FF-3E4B-4B74-9DB2-B24BD8043811}"/>
              </a:ext>
            </a:extLst>
          </p:cNvPr>
          <p:cNvPicPr>
            <a:picLocks noChangeAspect="1"/>
          </p:cNvPicPr>
          <p:nvPr/>
        </p:nvPicPr>
        <p:blipFill>
          <a:blip r:embed="rId4"/>
          <a:stretch>
            <a:fillRect/>
          </a:stretch>
        </p:blipFill>
        <p:spPr>
          <a:xfrm flipV="1">
            <a:off x="9977474" y="4035903"/>
            <a:ext cx="1004423" cy="602654"/>
          </a:xfrm>
          <a:prstGeom prst="rect">
            <a:avLst/>
          </a:prstGeom>
        </p:spPr>
      </p:pic>
    </p:spTree>
    <p:extLst>
      <p:ext uri="{BB962C8B-B14F-4D97-AF65-F5344CB8AC3E}">
        <p14:creationId xmlns:p14="http://schemas.microsoft.com/office/powerpoint/2010/main" val="3437107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3EEF50-AC82-4F72-864C-79FA4E4DA7CB}"/>
              </a:ext>
            </a:extLst>
          </p:cNvPr>
          <p:cNvSpPr>
            <a:spLocks noGrp="1"/>
          </p:cNvSpPr>
          <p:nvPr>
            <p:ph type="title"/>
          </p:nvPr>
        </p:nvSpPr>
        <p:spPr>
          <a:xfrm>
            <a:off x="685801" y="331695"/>
            <a:ext cx="10396882" cy="788894"/>
          </a:xfrm>
        </p:spPr>
        <p:txBody>
          <a:bodyPr>
            <a:normAutofit/>
          </a:bodyPr>
          <a:lstStyle/>
          <a:p>
            <a:r>
              <a:rPr lang="en-US" sz="3600" dirty="0"/>
              <a:t>Cultural test. Part 2</a:t>
            </a:r>
          </a:p>
        </p:txBody>
      </p:sp>
      <p:sp>
        <p:nvSpPr>
          <p:cNvPr id="6" name="Content Placeholder 5">
            <a:extLst>
              <a:ext uri="{FF2B5EF4-FFF2-40B4-BE49-F238E27FC236}">
                <a16:creationId xmlns:a16="http://schemas.microsoft.com/office/drawing/2014/main" id="{A2E39E11-0992-42BC-87DA-FB290E90119F}"/>
              </a:ext>
            </a:extLst>
          </p:cNvPr>
          <p:cNvSpPr>
            <a:spLocks noGrp="1"/>
          </p:cNvSpPr>
          <p:nvPr>
            <p:ph sz="quarter" idx="13"/>
          </p:nvPr>
        </p:nvSpPr>
        <p:spPr>
          <a:xfrm>
            <a:off x="685800" y="1362636"/>
            <a:ext cx="10394707" cy="4011950"/>
          </a:xfrm>
        </p:spPr>
        <p:txBody>
          <a:bodyPr>
            <a:normAutofit fontScale="70000" lnSpcReduction="20000"/>
          </a:bodyPr>
          <a:lstStyle/>
          <a:p>
            <a:pPr indent="342900" algn="just">
              <a:lnSpc>
                <a:spcPct val="150000"/>
              </a:lnSpc>
            </a:pPr>
            <a:r>
              <a:rPr lang="en-US" sz="2000" b="1" dirty="0">
                <a:effectLst/>
                <a:latin typeface="Times New Roman" panose="02020603050405020304" pitchFamily="18" charset="0"/>
                <a:ea typeface="Times New Roman" panose="02020603050405020304" pitchFamily="18" charset="0"/>
              </a:rPr>
              <a:t>Say whether these statements are True or False according to the information that you already have read:</a:t>
            </a:r>
            <a:endParaRPr lang="en-US" sz="18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The white suite is important attribute of the senior management in Latin America countries.</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According to the text Canadians prefer not so formal outfits to the business meetings than businessmen from USA.</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 In China it is not appropriate to demonstrate the wealth with the clothes.</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Muslim countries do not follow any dress code while doing business.</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In USA, the level of success is often demonstrated with the help of expensive suits.</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1000"/>
              </a:spcAft>
              <a:buFont typeface="+mj-lt"/>
              <a:buAutoNum type="arabicParenR"/>
              <a:tabLst>
                <a:tab pos="630555" algn="l"/>
              </a:tabLst>
            </a:pPr>
            <a:r>
              <a:rPr lang="en-US" sz="2000" dirty="0">
                <a:solidFill>
                  <a:srgbClr val="000000"/>
                </a:solidFill>
                <a:effectLst/>
                <a:latin typeface="Times New Roman" panose="02020603050405020304" pitchFamily="18" charset="0"/>
                <a:ea typeface="Times New Roman" panose="02020603050405020304" pitchFamily="18" charset="0"/>
              </a:rPr>
              <a:t>In Great Britain, it does not matter from what region you are or to what group you belong to when it comes to outfits.</a:t>
            </a:r>
            <a:endParaRPr lang="en-U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191273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ECB3E-D632-4757-A45D-F786EC1280CA}"/>
              </a:ext>
            </a:extLst>
          </p:cNvPr>
          <p:cNvSpPr>
            <a:spLocks noGrp="1"/>
          </p:cNvSpPr>
          <p:nvPr>
            <p:ph type="title"/>
          </p:nvPr>
        </p:nvSpPr>
        <p:spPr/>
        <p:txBody>
          <a:bodyPr/>
          <a:lstStyle/>
          <a:p>
            <a:r>
              <a:rPr kumimoji="0" lang="en-US" sz="3600" b="0" i="0" u="none" strike="noStrike" kern="1200" cap="all" spc="0" normalizeH="0" baseline="0" noProof="0" dirty="0">
                <a:ln>
                  <a:noFill/>
                </a:ln>
                <a:solidFill>
                  <a:srgbClr val="8FA751"/>
                </a:solidFill>
                <a:effectLst/>
                <a:uLnTx/>
                <a:uFillTx/>
                <a:latin typeface="Impact" panose="020B0806030902050204"/>
                <a:ea typeface="+mj-ea"/>
                <a:cs typeface="+mj-cs"/>
              </a:rPr>
              <a:t>Cultural test. Part 2</a:t>
            </a:r>
            <a:endParaRPr lang="en-US" dirty="0"/>
          </a:p>
        </p:txBody>
      </p:sp>
      <p:sp>
        <p:nvSpPr>
          <p:cNvPr id="3" name="Content Placeholder 2">
            <a:extLst>
              <a:ext uri="{FF2B5EF4-FFF2-40B4-BE49-F238E27FC236}">
                <a16:creationId xmlns:a16="http://schemas.microsoft.com/office/drawing/2014/main" id="{08013427-6AC7-4FFF-8E1B-8C6464D4E5FA}"/>
              </a:ext>
            </a:extLst>
          </p:cNvPr>
          <p:cNvSpPr>
            <a:spLocks noGrp="1"/>
          </p:cNvSpPr>
          <p:nvPr>
            <p:ph sz="quarter" idx="13"/>
          </p:nvPr>
        </p:nvSpPr>
        <p:spPr>
          <a:xfrm>
            <a:off x="685800" y="1900518"/>
            <a:ext cx="10394707" cy="3474067"/>
          </a:xfrm>
        </p:spPr>
        <p:txBody>
          <a:bodyPr>
            <a:normAutofit fontScale="47500" lnSpcReduction="20000"/>
          </a:bodyPr>
          <a:lstStyle/>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False</a:t>
            </a:r>
            <a:endParaRPr lang="en-US" sz="43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False</a:t>
            </a:r>
            <a:endParaRPr lang="en-US" sz="43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True</a:t>
            </a:r>
            <a:endParaRPr lang="en-US" sz="43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False</a:t>
            </a:r>
            <a:endParaRPr lang="en-US" sz="43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True</a:t>
            </a:r>
            <a:endParaRPr lang="en-US" sz="4300" b="1"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630555" algn="l"/>
              </a:tabLst>
            </a:pPr>
            <a:r>
              <a:rPr lang="en-US" sz="4300" b="1" dirty="0">
                <a:solidFill>
                  <a:srgbClr val="000000"/>
                </a:solidFill>
                <a:effectLst/>
                <a:latin typeface="Times New Roman" panose="02020603050405020304" pitchFamily="18" charset="0"/>
                <a:ea typeface="Times New Roman" panose="02020603050405020304" pitchFamily="18" charset="0"/>
              </a:rPr>
              <a:t>False</a:t>
            </a:r>
            <a:endParaRPr lang="en-US" sz="4300" b="1" dirty="0">
              <a:effectLst/>
              <a:latin typeface="Times New Roman" panose="02020603050405020304" pitchFamily="18" charset="0"/>
              <a:ea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4B530690-1241-48D1-9785-574392644D6F}"/>
              </a:ext>
            </a:extLst>
          </p:cNvPr>
          <p:cNvPicPr>
            <a:picLocks noChangeAspect="1"/>
          </p:cNvPicPr>
          <p:nvPr/>
        </p:nvPicPr>
        <p:blipFill>
          <a:blip r:embed="rId2"/>
          <a:stretch>
            <a:fillRect/>
          </a:stretch>
        </p:blipFill>
        <p:spPr>
          <a:xfrm>
            <a:off x="3079507" y="1686486"/>
            <a:ext cx="8001000" cy="3333750"/>
          </a:xfrm>
          <a:prstGeom prst="rect">
            <a:avLst/>
          </a:prstGeom>
        </p:spPr>
      </p:pic>
    </p:spTree>
    <p:extLst>
      <p:ext uri="{BB962C8B-B14F-4D97-AF65-F5344CB8AC3E}">
        <p14:creationId xmlns:p14="http://schemas.microsoft.com/office/powerpoint/2010/main" val="2190670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959CD-2A4F-427E-BF93-B0A46E1347DA}"/>
              </a:ext>
            </a:extLst>
          </p:cNvPr>
          <p:cNvSpPr>
            <a:spLocks noGrp="1"/>
          </p:cNvSpPr>
          <p:nvPr>
            <p:ph type="title"/>
          </p:nvPr>
        </p:nvSpPr>
        <p:spPr/>
        <p:txBody>
          <a:bodyPr>
            <a:normAutofit/>
          </a:bodyPr>
          <a:lstStyle/>
          <a:p>
            <a:r>
              <a:rPr lang="en-US" sz="2400" dirty="0" err="1"/>
              <a:t>Referenes</a:t>
            </a:r>
            <a:endParaRPr lang="en-US" sz="2400" dirty="0"/>
          </a:p>
        </p:txBody>
      </p:sp>
      <p:sp>
        <p:nvSpPr>
          <p:cNvPr id="3" name="Content Placeholder 2">
            <a:extLst>
              <a:ext uri="{FF2B5EF4-FFF2-40B4-BE49-F238E27FC236}">
                <a16:creationId xmlns:a16="http://schemas.microsoft.com/office/drawing/2014/main" id="{F9DF689A-78C7-47A9-8CD5-748B5A1E0AEB}"/>
              </a:ext>
            </a:extLst>
          </p:cNvPr>
          <p:cNvSpPr>
            <a:spLocks noGrp="1"/>
          </p:cNvSpPr>
          <p:nvPr>
            <p:ph sz="quarter" idx="13"/>
          </p:nvPr>
        </p:nvSpPr>
        <p:spPr/>
        <p:txBody>
          <a:bodyPr>
            <a:normAutofit/>
          </a:bodyPr>
          <a:lstStyle/>
          <a:p>
            <a:r>
              <a:rPr lang="ru-RU" sz="1400" u="none" strike="noStrike" dirty="0" err="1">
                <a:solidFill>
                  <a:srgbClr val="0563C1"/>
                </a:solidFill>
                <a:effectLst/>
                <a:latin typeface="Times New Roman" panose="02020603050405020304" pitchFamily="18" charset="0"/>
                <a:ea typeface="Times New Roman" panose="02020603050405020304" pitchFamily="18" charset="0"/>
                <a:hlinkClick r:id="rId2"/>
              </a:rPr>
              <a:t>Dominika</a:t>
            </a:r>
            <a:r>
              <a:rPr lang="ru-RU" sz="1400" u="none" strike="noStrike" dirty="0">
                <a:solidFill>
                  <a:srgbClr val="0563C1"/>
                </a:solidFill>
                <a:effectLst/>
                <a:latin typeface="Times New Roman" panose="02020603050405020304" pitchFamily="18" charset="0"/>
                <a:ea typeface="Times New Roman" panose="02020603050405020304" pitchFamily="18" charset="0"/>
                <a:hlinkClick r:id="rId2"/>
              </a:rPr>
              <a:t> </a:t>
            </a:r>
            <a:r>
              <a:rPr lang="ru-RU" sz="1400" u="none" strike="noStrike" dirty="0" err="1">
                <a:solidFill>
                  <a:srgbClr val="0563C1"/>
                </a:solidFill>
                <a:effectLst/>
                <a:latin typeface="Times New Roman" panose="02020603050405020304" pitchFamily="18" charset="0"/>
                <a:ea typeface="Times New Roman" panose="02020603050405020304" pitchFamily="18" charset="0"/>
                <a:hlinkClick r:id="rId2"/>
              </a:rPr>
              <a:t>Job</a:t>
            </a:r>
            <a:r>
              <a:rPr lang="ru-RU" sz="1400" dirty="0">
                <a:effectLst/>
                <a:latin typeface="Times New Roman" panose="02020603050405020304" pitchFamily="18" charset="0"/>
                <a:ea typeface="Times New Roman" panose="02020603050405020304" pitchFamily="18" charset="0"/>
              </a:rPr>
              <a:t>. (2006). </a:t>
            </a:r>
            <a:r>
              <a:rPr lang="ru-RU" sz="1400" dirty="0" err="1">
                <a:effectLst/>
                <a:latin typeface="Times New Roman" panose="02020603050405020304" pitchFamily="18" charset="0"/>
                <a:ea typeface="Times New Roman" panose="02020603050405020304" pitchFamily="18" charset="0"/>
              </a:rPr>
              <a:t>How</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to</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dress</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for</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business</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meetings</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in</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different</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countries</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across</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the</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globe</a:t>
            </a:r>
            <a:r>
              <a:rPr lang="ru-RU" sz="1400" dirty="0">
                <a:effectLst/>
                <a:latin typeface="Times New Roman" panose="02020603050405020304" pitchFamily="18" charset="0"/>
                <a:ea typeface="Times New Roman" panose="02020603050405020304" pitchFamily="18" charset="0"/>
              </a:rPr>
              <a:t>?  ‒ </a:t>
            </a:r>
            <a:r>
              <a:rPr lang="ru-RU" sz="1400" dirty="0" err="1">
                <a:effectLst/>
                <a:latin typeface="Times New Roman" panose="02020603050405020304" pitchFamily="18" charset="0"/>
                <a:ea typeface="Times New Roman" panose="02020603050405020304" pitchFamily="18" charset="0"/>
              </a:rPr>
              <a:t>Retrieved</a:t>
            </a:r>
            <a:r>
              <a:rPr lang="ru-RU" sz="1400" dirty="0">
                <a:effectLst/>
                <a:latin typeface="Times New Roman" panose="02020603050405020304" pitchFamily="18" charset="0"/>
                <a:ea typeface="Times New Roman" panose="02020603050405020304" pitchFamily="18" charset="0"/>
              </a:rPr>
              <a:t> </a:t>
            </a:r>
            <a:r>
              <a:rPr lang="ru-RU" sz="1400" dirty="0" err="1">
                <a:effectLst/>
                <a:latin typeface="Times New Roman" panose="02020603050405020304" pitchFamily="18" charset="0"/>
                <a:ea typeface="Times New Roman" panose="02020603050405020304" pitchFamily="18" charset="0"/>
              </a:rPr>
              <a:t>from</a:t>
            </a:r>
            <a:r>
              <a:rPr lang="ru-RU" sz="1400" dirty="0">
                <a:effectLst/>
                <a:latin typeface="Times New Roman" panose="02020603050405020304" pitchFamily="18" charset="0"/>
                <a:ea typeface="Times New Roman" panose="02020603050405020304" pitchFamily="18" charset="0"/>
              </a:rPr>
              <a:t>:  http://businessandprestige.pl/how-dress-for-business-meetings-in-different-countries-across-the-globe/</a:t>
            </a:r>
            <a:r>
              <a:rPr lang="ru-RU" sz="1400" dirty="0">
                <a:solidFill>
                  <a:srgbClr val="000000"/>
                </a:solidFill>
                <a:effectLst/>
                <a:latin typeface="Times New Roman" panose="02020603050405020304" pitchFamily="18" charset="0"/>
                <a:ea typeface="Times New Roman" panose="02020603050405020304" pitchFamily="18" charset="0"/>
              </a:rPr>
              <a:t> </a:t>
            </a:r>
            <a:endParaRPr lang="en-US" sz="1400" dirty="0"/>
          </a:p>
        </p:txBody>
      </p:sp>
    </p:spTree>
    <p:extLst>
      <p:ext uri="{BB962C8B-B14F-4D97-AF65-F5344CB8AC3E}">
        <p14:creationId xmlns:p14="http://schemas.microsoft.com/office/powerpoint/2010/main" val="4809493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8FA751"/>
      </a:accent1>
      <a:accent2>
        <a:srgbClr val="629D7D"/>
      </a:accent2>
      <a:accent3>
        <a:srgbClr val="5A7AAB"/>
      </a:accent3>
      <a:accent4>
        <a:srgbClr val="AA618F"/>
      </a:accent4>
      <a:accent5>
        <a:srgbClr val="BA5445"/>
      </a:accent5>
      <a:accent6>
        <a:srgbClr val="C8A547"/>
      </a:accent6>
      <a:hlink>
        <a:srgbClr val="91BF1A"/>
      </a:hlink>
      <a:folHlink>
        <a:srgbClr val="ADBE82"/>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CF823853-53CC-4249-AEDB-2EA9F718B2D2}"/>
    </a:ext>
  </a:extLst>
</a:theme>
</file>

<file path=docProps/app.xml><?xml version="1.0" encoding="utf-8"?>
<Properties xmlns="http://schemas.openxmlformats.org/officeDocument/2006/extended-properties" xmlns:vt="http://schemas.openxmlformats.org/officeDocument/2006/docPropsVTypes">
  <Template>Main Event</Template>
  <TotalTime>37</TotalTime>
  <Words>993</Words>
  <Application>Microsoft Office PowerPoint</Application>
  <PresentationFormat>Widescreen</PresentationFormat>
  <Paragraphs>76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Impact</vt:lpstr>
      <vt:lpstr>Times New Roman</vt:lpstr>
      <vt:lpstr>Main Event</vt:lpstr>
      <vt:lpstr>Cultural differences in business</vt:lpstr>
      <vt:lpstr>Cultural test. Part 1</vt:lpstr>
      <vt:lpstr>Cultural test. Part 1</vt:lpstr>
      <vt:lpstr>How to dress for business meetings in different countries?</vt:lpstr>
      <vt:lpstr>How to dress for business meetings in different countries?</vt:lpstr>
      <vt:lpstr>How to dress for business meetings in different countries?</vt:lpstr>
      <vt:lpstr>Cultural test. Part 2</vt:lpstr>
      <vt:lpstr>Cultural test. Part 2</vt:lpstr>
      <vt:lpstr>Referenes</vt:lpstr>
      <vt:lpstr>Thank you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differences in business</dc:title>
  <dc:creator>Hanna Kolosova</dc:creator>
  <cp:lastModifiedBy>Hanna Kolosova</cp:lastModifiedBy>
  <cp:revision>7</cp:revision>
  <dcterms:created xsi:type="dcterms:W3CDTF">2024-06-12T07:06:29Z</dcterms:created>
  <dcterms:modified xsi:type="dcterms:W3CDTF">2024-06-12T07:43:59Z</dcterms:modified>
</cp:coreProperties>
</file>