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86" r:id="rId2"/>
    <p:sldId id="259" r:id="rId3"/>
    <p:sldId id="270" r:id="rId4"/>
    <p:sldId id="267" r:id="rId5"/>
    <p:sldId id="279" r:id="rId6"/>
    <p:sldId id="260" r:id="rId7"/>
    <p:sldId id="261" r:id="rId8"/>
    <p:sldId id="269" r:id="rId9"/>
    <p:sldId id="262" r:id="rId10"/>
    <p:sldId id="271" r:id="rId11"/>
    <p:sldId id="273" r:id="rId12"/>
    <p:sldId id="272" r:id="rId13"/>
    <p:sldId id="266" r:id="rId14"/>
    <p:sldId id="276" r:id="rId15"/>
    <p:sldId id="274" r:id="rId16"/>
    <p:sldId id="264" r:id="rId17"/>
    <p:sldId id="277" r:id="rId18"/>
    <p:sldId id="263" r:id="rId19"/>
    <p:sldId id="280" r:id="rId20"/>
    <p:sldId id="281" r:id="rId21"/>
    <p:sldId id="282" r:id="rId22"/>
    <p:sldId id="283" r:id="rId23"/>
    <p:sldId id="284" r:id="rId24"/>
    <p:sldId id="285" r:id="rId25"/>
    <p:sldId id="275" r:id="rId26"/>
    <p:sldId id="268" r:id="rId27"/>
    <p:sldId id="265" r:id="rId28"/>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pPr>
              <a:defRPr/>
            </a:pPr>
            <a:endParaRPr lang="uk-UA"/>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pPr>
              <a:defRPr/>
            </a:pPr>
            <a:endParaRPr lang="uk-UA"/>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pPr>
              <a:defRPr/>
            </a:pPr>
            <a:fld id="{C0FD3131-9DB5-42BC-8DFE-EEA2924E553A}" type="slidenum">
              <a:rPr lang="uk-UA" smtClean="0"/>
              <a:pPr>
                <a:defRPr/>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uk-UA"/>
          </a:p>
        </p:txBody>
      </p:sp>
      <p:sp>
        <p:nvSpPr>
          <p:cNvPr id="5" name="Нижний колонтитул 4"/>
          <p:cNvSpPr>
            <a:spLocks noGrp="1"/>
          </p:cNvSpPr>
          <p:nvPr>
            <p:ph type="ftr" sz="quarter" idx="11"/>
          </p:nvPr>
        </p:nvSpPr>
        <p:spPr/>
        <p:txBody>
          <a:bodyPr/>
          <a:lstStyle/>
          <a:p>
            <a:pPr>
              <a:defRPr/>
            </a:pPr>
            <a:endParaRPr lang="uk-UA"/>
          </a:p>
        </p:txBody>
      </p:sp>
      <p:sp>
        <p:nvSpPr>
          <p:cNvPr id="6" name="Номер слайда 5"/>
          <p:cNvSpPr>
            <a:spLocks noGrp="1"/>
          </p:cNvSpPr>
          <p:nvPr>
            <p:ph type="sldNum" sz="quarter" idx="12"/>
          </p:nvPr>
        </p:nvSpPr>
        <p:spPr/>
        <p:txBody>
          <a:bodyPr/>
          <a:lstStyle/>
          <a:p>
            <a:pPr>
              <a:defRPr/>
            </a:pPr>
            <a:fld id="{B7CE6D69-295B-46D5-B35A-4E8E03F2484C}" type="slidenum">
              <a:rPr lang="uk-UA" smtClean="0"/>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uk-UA"/>
          </a:p>
        </p:txBody>
      </p:sp>
      <p:sp>
        <p:nvSpPr>
          <p:cNvPr id="5" name="Нижний колонтитул 4"/>
          <p:cNvSpPr>
            <a:spLocks noGrp="1"/>
          </p:cNvSpPr>
          <p:nvPr>
            <p:ph type="ftr" sz="quarter" idx="11"/>
          </p:nvPr>
        </p:nvSpPr>
        <p:spPr/>
        <p:txBody>
          <a:bodyPr/>
          <a:lstStyle/>
          <a:p>
            <a:pPr>
              <a:defRPr/>
            </a:pPr>
            <a:endParaRPr lang="uk-UA"/>
          </a:p>
        </p:txBody>
      </p:sp>
      <p:sp>
        <p:nvSpPr>
          <p:cNvPr id="6" name="Номер слайда 5"/>
          <p:cNvSpPr>
            <a:spLocks noGrp="1"/>
          </p:cNvSpPr>
          <p:nvPr>
            <p:ph type="sldNum" sz="quarter" idx="12"/>
          </p:nvPr>
        </p:nvSpPr>
        <p:spPr/>
        <p:txBody>
          <a:bodyPr/>
          <a:lstStyle/>
          <a:p>
            <a:pPr>
              <a:defRPr/>
            </a:pPr>
            <a:fld id="{01754B10-366D-4A9F-AD73-9B993D7300CE}" type="slidenum">
              <a:rPr lang="uk-UA" smtClean="0"/>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pPr>
              <a:defRPr/>
            </a:pPr>
            <a:endParaRPr lang="uk-UA"/>
          </a:p>
        </p:txBody>
      </p:sp>
      <p:sp>
        <p:nvSpPr>
          <p:cNvPr id="9" name="Номер слайда 8"/>
          <p:cNvSpPr>
            <a:spLocks noGrp="1"/>
          </p:cNvSpPr>
          <p:nvPr>
            <p:ph type="sldNum" sz="quarter" idx="15"/>
          </p:nvPr>
        </p:nvSpPr>
        <p:spPr/>
        <p:txBody>
          <a:bodyPr rtlCol="0"/>
          <a:lstStyle/>
          <a:p>
            <a:pPr>
              <a:defRPr/>
            </a:pPr>
            <a:fld id="{7CFFE299-B036-40C5-B23B-CD5EA85842DA}" type="slidenum">
              <a:rPr lang="uk-UA" smtClean="0"/>
              <a:pPr>
                <a:defRPr/>
              </a:pPr>
              <a:t>‹#›</a:t>
            </a:fld>
            <a:endParaRPr lang="uk-UA"/>
          </a:p>
        </p:txBody>
      </p:sp>
      <p:sp>
        <p:nvSpPr>
          <p:cNvPr id="10" name="Нижний колонтитул 9"/>
          <p:cNvSpPr>
            <a:spLocks noGrp="1"/>
          </p:cNvSpPr>
          <p:nvPr>
            <p:ph type="ftr" sz="quarter" idx="16"/>
          </p:nvPr>
        </p:nvSpPr>
        <p:spPr/>
        <p:txBody>
          <a:bodyPr rtlCol="0"/>
          <a:lstStyle/>
          <a:p>
            <a:pPr>
              <a:defRPr/>
            </a:pPr>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pPr>
              <a:defRPr/>
            </a:pPr>
            <a:endParaRPr lang="uk-UA"/>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pPr>
              <a:defRPr/>
            </a:pPr>
            <a:endParaRPr lang="uk-UA"/>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pPr>
              <a:defRPr/>
            </a:pPr>
            <a:fld id="{D6C85CC8-92C4-49B7-818E-36940974B55D}" type="slidenum">
              <a:rPr lang="uk-UA" smtClean="0"/>
              <a:pPr>
                <a:defRPr/>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endParaRPr lang="uk-UA"/>
          </a:p>
        </p:txBody>
      </p:sp>
      <p:sp>
        <p:nvSpPr>
          <p:cNvPr id="6" name="Нижний колонтитул 5"/>
          <p:cNvSpPr>
            <a:spLocks noGrp="1"/>
          </p:cNvSpPr>
          <p:nvPr>
            <p:ph type="ftr" sz="quarter" idx="11"/>
          </p:nvPr>
        </p:nvSpPr>
        <p:spPr/>
        <p:txBody>
          <a:bodyPr/>
          <a:lstStyle/>
          <a:p>
            <a:pPr>
              <a:defRPr/>
            </a:pPr>
            <a:endParaRPr lang="uk-UA"/>
          </a:p>
        </p:txBody>
      </p:sp>
      <p:sp>
        <p:nvSpPr>
          <p:cNvPr id="7" name="Номер слайда 6"/>
          <p:cNvSpPr>
            <a:spLocks noGrp="1"/>
          </p:cNvSpPr>
          <p:nvPr>
            <p:ph type="sldNum" sz="quarter" idx="12"/>
          </p:nvPr>
        </p:nvSpPr>
        <p:spPr/>
        <p:txBody>
          <a:bodyPr/>
          <a:lstStyle/>
          <a:p>
            <a:pPr>
              <a:defRPr/>
            </a:pPr>
            <a:fld id="{29EFF876-387A-49DD-BC91-71005883C2FC}" type="slidenum">
              <a:rPr lang="uk-UA" smtClean="0"/>
              <a:pPr>
                <a:defRPr/>
              </a:pPr>
              <a:t>‹#›</a:t>
            </a:fld>
            <a:endParaRPr lang="uk-UA"/>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pPr>
              <a:defRPr/>
            </a:pPr>
            <a:endParaRPr lang="uk-UA"/>
          </a:p>
        </p:txBody>
      </p:sp>
      <p:sp>
        <p:nvSpPr>
          <p:cNvPr id="8" name="Нижний колонтитул 7"/>
          <p:cNvSpPr>
            <a:spLocks noGrp="1"/>
          </p:cNvSpPr>
          <p:nvPr>
            <p:ph type="ftr" sz="quarter" idx="11"/>
          </p:nvPr>
        </p:nvSpPr>
        <p:spPr/>
        <p:txBody>
          <a:bodyPr/>
          <a:lstStyle/>
          <a:p>
            <a:pPr>
              <a:defRPr/>
            </a:pPr>
            <a:endParaRPr lang="uk-UA"/>
          </a:p>
        </p:txBody>
      </p:sp>
      <p:sp>
        <p:nvSpPr>
          <p:cNvPr id="9" name="Номер слайда 8"/>
          <p:cNvSpPr>
            <a:spLocks noGrp="1"/>
          </p:cNvSpPr>
          <p:nvPr>
            <p:ph type="sldNum" sz="quarter" idx="12"/>
          </p:nvPr>
        </p:nvSpPr>
        <p:spPr/>
        <p:txBody>
          <a:bodyPr/>
          <a:lstStyle/>
          <a:p>
            <a:pPr>
              <a:defRPr/>
            </a:pPr>
            <a:fld id="{63C45E6E-2507-41AB-A747-90390BE396BF}" type="slidenum">
              <a:rPr lang="uk-UA" smtClean="0"/>
              <a:pPr>
                <a:defRPr/>
              </a:pPr>
              <a:t>‹#›</a:t>
            </a:fld>
            <a:endParaRPr lang="uk-UA"/>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pPr>
              <a:defRPr/>
            </a:pPr>
            <a:endParaRPr lang="uk-UA"/>
          </a:p>
        </p:txBody>
      </p:sp>
      <p:sp>
        <p:nvSpPr>
          <p:cNvPr id="7" name="Номер слайда 6"/>
          <p:cNvSpPr>
            <a:spLocks noGrp="1"/>
          </p:cNvSpPr>
          <p:nvPr>
            <p:ph type="sldNum" sz="quarter" idx="11"/>
          </p:nvPr>
        </p:nvSpPr>
        <p:spPr/>
        <p:txBody>
          <a:bodyPr rtlCol="0"/>
          <a:lstStyle/>
          <a:p>
            <a:pPr>
              <a:defRPr/>
            </a:pPr>
            <a:fld id="{922DF13D-225A-4D3E-97D3-B5903682CEE5}" type="slidenum">
              <a:rPr lang="uk-UA" smtClean="0"/>
              <a:pPr>
                <a:defRPr/>
              </a:pPr>
              <a:t>‹#›</a:t>
            </a:fld>
            <a:endParaRPr lang="uk-UA"/>
          </a:p>
        </p:txBody>
      </p:sp>
      <p:sp>
        <p:nvSpPr>
          <p:cNvPr id="8" name="Нижний колонтитул 7"/>
          <p:cNvSpPr>
            <a:spLocks noGrp="1"/>
          </p:cNvSpPr>
          <p:nvPr>
            <p:ph type="ftr" sz="quarter" idx="12"/>
          </p:nvPr>
        </p:nvSpPr>
        <p:spPr/>
        <p:txBody>
          <a:bodyPr rtlCol="0"/>
          <a:lstStyle/>
          <a:p>
            <a:pPr>
              <a:defRPr/>
            </a:pPr>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uk-UA"/>
          </a:p>
        </p:txBody>
      </p:sp>
      <p:sp>
        <p:nvSpPr>
          <p:cNvPr id="3" name="Нижний колонтитул 2"/>
          <p:cNvSpPr>
            <a:spLocks noGrp="1"/>
          </p:cNvSpPr>
          <p:nvPr>
            <p:ph type="ftr" sz="quarter" idx="11"/>
          </p:nvPr>
        </p:nvSpPr>
        <p:spPr/>
        <p:txBody>
          <a:bodyPr/>
          <a:lstStyle/>
          <a:p>
            <a:pPr>
              <a:defRPr/>
            </a:pPr>
            <a:endParaRPr lang="uk-UA"/>
          </a:p>
        </p:txBody>
      </p:sp>
      <p:sp>
        <p:nvSpPr>
          <p:cNvPr id="4" name="Номер слайда 3"/>
          <p:cNvSpPr>
            <a:spLocks noGrp="1"/>
          </p:cNvSpPr>
          <p:nvPr>
            <p:ph type="sldNum" sz="quarter" idx="12"/>
          </p:nvPr>
        </p:nvSpPr>
        <p:spPr/>
        <p:txBody>
          <a:bodyPr/>
          <a:lstStyle/>
          <a:p>
            <a:pPr>
              <a:defRPr/>
            </a:pPr>
            <a:fld id="{A9613995-36EC-4792-9A67-2C75A431F4DA}" type="slidenum">
              <a:rPr lang="uk-UA" smtClean="0"/>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pPr>
              <a:defRPr/>
            </a:pPr>
            <a:endParaRPr lang="uk-UA"/>
          </a:p>
        </p:txBody>
      </p:sp>
      <p:sp>
        <p:nvSpPr>
          <p:cNvPr id="22" name="Номер слайда 21"/>
          <p:cNvSpPr>
            <a:spLocks noGrp="1"/>
          </p:cNvSpPr>
          <p:nvPr>
            <p:ph type="sldNum" sz="quarter" idx="15"/>
          </p:nvPr>
        </p:nvSpPr>
        <p:spPr/>
        <p:txBody>
          <a:bodyPr rtlCol="0"/>
          <a:lstStyle/>
          <a:p>
            <a:pPr>
              <a:defRPr/>
            </a:pPr>
            <a:fld id="{7879C204-136F-4812-BDF5-1D6A7C1D3C8E}" type="slidenum">
              <a:rPr lang="uk-UA" smtClean="0"/>
              <a:pPr>
                <a:defRPr/>
              </a:pPr>
              <a:t>‹#›</a:t>
            </a:fld>
            <a:endParaRPr lang="uk-UA"/>
          </a:p>
        </p:txBody>
      </p:sp>
      <p:sp>
        <p:nvSpPr>
          <p:cNvPr id="23" name="Нижний колонтитул 22"/>
          <p:cNvSpPr>
            <a:spLocks noGrp="1"/>
          </p:cNvSpPr>
          <p:nvPr>
            <p:ph type="ftr" sz="quarter" idx="16"/>
          </p:nvPr>
        </p:nvSpPr>
        <p:spPr/>
        <p:txBody>
          <a:bodyPr rtlCol="0"/>
          <a:lstStyle/>
          <a:p>
            <a:pPr>
              <a:defRPr/>
            </a:pPr>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pPr>
              <a:defRPr/>
            </a:pPr>
            <a:endParaRPr lang="uk-UA"/>
          </a:p>
        </p:txBody>
      </p:sp>
      <p:sp>
        <p:nvSpPr>
          <p:cNvPr id="18" name="Номер слайда 17"/>
          <p:cNvSpPr>
            <a:spLocks noGrp="1"/>
          </p:cNvSpPr>
          <p:nvPr>
            <p:ph type="sldNum" sz="quarter" idx="11"/>
          </p:nvPr>
        </p:nvSpPr>
        <p:spPr/>
        <p:txBody>
          <a:bodyPr rtlCol="0"/>
          <a:lstStyle/>
          <a:p>
            <a:pPr>
              <a:defRPr/>
            </a:pPr>
            <a:fld id="{732B0239-D293-47F7-B7ED-CEE03AD9A0E3}" type="slidenum">
              <a:rPr lang="uk-UA" smtClean="0"/>
              <a:pPr>
                <a:defRPr/>
              </a:pPr>
              <a:t>‹#›</a:t>
            </a:fld>
            <a:endParaRPr lang="uk-UA"/>
          </a:p>
        </p:txBody>
      </p:sp>
      <p:sp>
        <p:nvSpPr>
          <p:cNvPr id="21" name="Нижний колонтитул 20"/>
          <p:cNvSpPr>
            <a:spLocks noGrp="1"/>
          </p:cNvSpPr>
          <p:nvPr>
            <p:ph type="ftr" sz="quarter" idx="12"/>
          </p:nvPr>
        </p:nvSpPr>
        <p:spPr/>
        <p:txBody>
          <a:bodyPr rtlCol="0"/>
          <a:lstStyle/>
          <a:p>
            <a:pPr>
              <a:defRPr/>
            </a:pPr>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uk-UA"/>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uk-UA"/>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4ED2B7EA-3B34-455A-B75D-80C3D9DE91B6}" type="slidenum">
              <a:rPr lang="uk-UA" smtClean="0"/>
              <a:pPr>
                <a:defRPr/>
              </a:pPr>
              <a:t>‹#›</a:t>
            </a:fld>
            <a:endParaRPr lang="uk-UA"/>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solidFill>
                  <a:srgbClr val="FF0000"/>
                </a:solidFill>
              </a:rPr>
              <a:t>ЯКІСТЬ ПРОДУКЦІЇ</a:t>
            </a:r>
            <a:endParaRPr lang="ru-RU" dirty="0"/>
          </a:p>
        </p:txBody>
      </p:sp>
      <p:pic>
        <p:nvPicPr>
          <p:cNvPr id="1026" name="Picture 2"/>
          <p:cNvPicPr>
            <a:picLocks noGrp="1" noChangeAspect="1" noChangeArrowheads="1"/>
          </p:cNvPicPr>
          <p:nvPr>
            <p:ph sz="quarter" idx="1"/>
          </p:nvPr>
        </p:nvPicPr>
        <p:blipFill>
          <a:blip r:embed="rId2"/>
          <a:srcRect/>
          <a:stretch>
            <a:fillRect/>
          </a:stretch>
        </p:blipFill>
        <p:spPr bwMode="auto">
          <a:xfrm>
            <a:off x="2362200" y="1905000"/>
            <a:ext cx="3938587" cy="3482975"/>
          </a:xfrm>
          <a:prstGeom prst="rect">
            <a:avLst/>
          </a:prstGeom>
          <a:noFill/>
          <a:ln w="9525">
            <a:noFill/>
            <a:miter lim="800000"/>
            <a:headEnd/>
            <a:tailEnd/>
          </a:ln>
          <a:effectLst/>
        </p:spPr>
      </p:pic>
      <p:sp>
        <p:nvSpPr>
          <p:cNvPr id="5" name="TextBox 4"/>
          <p:cNvSpPr txBox="1"/>
          <p:nvPr/>
        </p:nvSpPr>
        <p:spPr>
          <a:xfrm>
            <a:off x="4343400" y="6172200"/>
            <a:ext cx="3733800" cy="369332"/>
          </a:xfrm>
          <a:prstGeom prst="rect">
            <a:avLst/>
          </a:prstGeom>
          <a:noFill/>
        </p:spPr>
        <p:txBody>
          <a:bodyPr wrap="square" rtlCol="0">
            <a:spAutoFit/>
          </a:bodyPr>
          <a:lstStyle/>
          <a:p>
            <a:pPr algn="ctr"/>
            <a:r>
              <a:rPr lang="ru-RU" dirty="0" smtClean="0"/>
              <a:t>УДОВИЦЬКА </a:t>
            </a:r>
            <a:r>
              <a:rPr lang="ru-RU" dirty="0" err="1" smtClean="0"/>
              <a:t>Євгенія</a:t>
            </a:r>
            <a:r>
              <a:rPr lang="ru-RU" dirty="0" smtClean="0"/>
              <a:t> </a:t>
            </a:r>
            <a:r>
              <a:rPr lang="ru-RU" dirty="0" err="1" smtClean="0"/>
              <a:t>Андріївна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316162"/>
          </a:xfrm>
        </p:spPr>
        <p:txBody>
          <a:bodyPr/>
          <a:lstStyle/>
          <a:p>
            <a:pPr algn="ctr"/>
            <a:r>
              <a:rPr lang="ru-RU" b="1" dirty="0" err="1" smtClean="0">
                <a:solidFill>
                  <a:srgbClr val="0F2BEC"/>
                </a:solidFill>
              </a:rPr>
              <a:t>Бенчмаркінг</a:t>
            </a:r>
            <a:r>
              <a:rPr lang="ru-RU" b="1" dirty="0" smtClean="0">
                <a:solidFill>
                  <a:srgbClr val="0F2BEC"/>
                </a:solidFill>
              </a:rPr>
              <a:t> - </a:t>
            </a:r>
            <a:r>
              <a:rPr lang="ru-RU" b="1" dirty="0" err="1" smtClean="0">
                <a:solidFill>
                  <a:srgbClr val="0F2BEC"/>
                </a:solidFill>
              </a:rPr>
              <a:t>це</a:t>
            </a:r>
            <a:r>
              <a:rPr lang="ru-RU" b="1" dirty="0" smtClean="0">
                <a:solidFill>
                  <a:srgbClr val="0F2BEC"/>
                </a:solidFill>
              </a:rPr>
              <a:t> </a:t>
            </a:r>
            <a:r>
              <a:rPr lang="ru-RU" b="1" dirty="0" err="1" smtClean="0">
                <a:solidFill>
                  <a:srgbClr val="0F2BEC"/>
                </a:solidFill>
              </a:rPr>
              <a:t>розвиток</a:t>
            </a:r>
            <a:r>
              <a:rPr lang="ru-RU" b="1" dirty="0" smtClean="0">
                <a:solidFill>
                  <a:srgbClr val="0F2BEC"/>
                </a:solidFill>
              </a:rPr>
              <a:t> </a:t>
            </a:r>
            <a:r>
              <a:rPr lang="ru-RU" b="1" dirty="0" err="1" smtClean="0">
                <a:solidFill>
                  <a:srgbClr val="0F2BEC"/>
                </a:solidFill>
              </a:rPr>
              <a:t>концепції</a:t>
            </a:r>
            <a:r>
              <a:rPr lang="ru-RU" b="1" dirty="0" smtClean="0">
                <a:solidFill>
                  <a:srgbClr val="0F2BEC"/>
                </a:solidFill>
              </a:rPr>
              <a:t> </a:t>
            </a:r>
            <a:r>
              <a:rPr lang="en-GB" b="1" dirty="0" smtClean="0">
                <a:solidFill>
                  <a:srgbClr val="0F2BEC"/>
                </a:solidFill>
              </a:rPr>
              <a:t>TQM</a:t>
            </a:r>
            <a:r>
              <a:rPr lang="uk-UA" b="1" dirty="0" smtClean="0">
                <a:solidFill>
                  <a:srgbClr val="0F2BEC"/>
                </a:solidFill>
              </a:rPr>
              <a:t/>
            </a:r>
            <a:br>
              <a:rPr lang="uk-UA" b="1" dirty="0" smtClean="0">
                <a:solidFill>
                  <a:srgbClr val="0F2BEC"/>
                </a:solidFill>
              </a:rPr>
            </a:br>
            <a:r>
              <a:rPr lang="ru-RU" b="1" dirty="0" err="1" smtClean="0">
                <a:solidFill>
                  <a:schemeClr val="accent1">
                    <a:lumMod val="75000"/>
                  </a:schemeClr>
                </a:solidFill>
              </a:rPr>
              <a:t>досягти</a:t>
            </a:r>
            <a:r>
              <a:rPr lang="ru-RU" b="1" dirty="0" smtClean="0">
                <a:solidFill>
                  <a:schemeClr val="accent1">
                    <a:lumMod val="75000"/>
                  </a:schemeClr>
                </a:solidFill>
              </a:rPr>
              <a:t> </a:t>
            </a:r>
            <a:r>
              <a:rPr lang="ru-RU" b="1" dirty="0" err="1" smtClean="0">
                <a:solidFill>
                  <a:schemeClr val="accent1">
                    <a:lumMod val="75000"/>
                  </a:schemeClr>
                </a:solidFill>
              </a:rPr>
              <a:t>досконалості</a:t>
            </a:r>
            <a:r>
              <a:rPr lang="ru-RU" b="1" dirty="0" smtClean="0">
                <a:solidFill>
                  <a:schemeClr val="accent1">
                    <a:lumMod val="75000"/>
                  </a:schemeClr>
                </a:solidFill>
              </a:rPr>
              <a:t> </a:t>
            </a:r>
            <a:endParaRPr lang="ru-RU" dirty="0">
              <a:solidFill>
                <a:schemeClr val="accent1">
                  <a:lumMod val="75000"/>
                </a:schemeClr>
              </a:solidFill>
            </a:endParaRPr>
          </a:p>
        </p:txBody>
      </p:sp>
      <p:sp>
        <p:nvSpPr>
          <p:cNvPr id="3" name="Содержимое 2"/>
          <p:cNvSpPr>
            <a:spLocks noGrp="1"/>
          </p:cNvSpPr>
          <p:nvPr>
            <p:ph sz="quarter" idx="1"/>
          </p:nvPr>
        </p:nvSpPr>
        <p:spPr>
          <a:xfrm>
            <a:off x="457200" y="3352800"/>
            <a:ext cx="7467600" cy="3121152"/>
          </a:xfrm>
        </p:spPr>
        <p:txBody>
          <a:bodyPr>
            <a:normAutofit/>
          </a:bodyPr>
          <a:lstStyle/>
          <a:p>
            <a:r>
              <a:rPr lang="ru-RU" b="1" dirty="0" err="1" smtClean="0">
                <a:solidFill>
                  <a:srgbClr val="0F2BEC"/>
                </a:solidFill>
              </a:rPr>
              <a:t>Ефективне</a:t>
            </a:r>
            <a:r>
              <a:rPr lang="ru-RU" b="1" dirty="0" smtClean="0">
                <a:solidFill>
                  <a:srgbClr val="0F2BEC"/>
                </a:solidFill>
              </a:rPr>
              <a:t> </a:t>
            </a:r>
            <a:r>
              <a:rPr lang="ru-RU" b="1" dirty="0" err="1" smtClean="0">
                <a:solidFill>
                  <a:srgbClr val="0F2BEC"/>
                </a:solidFill>
              </a:rPr>
              <a:t>рішення</a:t>
            </a:r>
            <a:r>
              <a:rPr lang="ru-RU" b="1" dirty="0" smtClean="0">
                <a:solidFill>
                  <a:srgbClr val="0F2BEC"/>
                </a:solidFill>
              </a:rPr>
              <a:t> в </a:t>
            </a:r>
            <a:r>
              <a:rPr lang="ru-RU" b="1" dirty="0" err="1" smtClean="0">
                <a:solidFill>
                  <a:srgbClr val="0F2BEC"/>
                </a:solidFill>
              </a:rPr>
              <a:t>області</a:t>
            </a:r>
            <a:r>
              <a:rPr lang="ru-RU" b="1" dirty="0" smtClean="0">
                <a:solidFill>
                  <a:srgbClr val="0F2BEC"/>
                </a:solidFill>
              </a:rPr>
              <a:t> </a:t>
            </a:r>
            <a:r>
              <a:rPr lang="ru-RU" b="1" dirty="0" err="1" smtClean="0">
                <a:solidFill>
                  <a:srgbClr val="0F2BEC"/>
                </a:solidFill>
              </a:rPr>
              <a:t>конкуренції</a:t>
            </a:r>
            <a:r>
              <a:rPr lang="ru-RU" b="1" dirty="0" smtClean="0">
                <a:solidFill>
                  <a:srgbClr val="0F2BEC"/>
                </a:solidFill>
              </a:rPr>
              <a:t> </a:t>
            </a:r>
            <a:r>
              <a:rPr lang="ru-RU" b="1" dirty="0" err="1" smtClean="0">
                <a:solidFill>
                  <a:srgbClr val="0F2BEC"/>
                </a:solidFill>
              </a:rPr>
              <a:t>має</a:t>
            </a:r>
            <a:r>
              <a:rPr lang="ru-RU" b="1" dirty="0" smtClean="0">
                <a:solidFill>
                  <a:srgbClr val="0F2BEC"/>
                </a:solidFill>
              </a:rPr>
              <a:t> </a:t>
            </a:r>
            <a:r>
              <a:rPr lang="ru-RU" b="1" dirty="0" err="1" smtClean="0">
                <a:solidFill>
                  <a:srgbClr val="0F2BEC"/>
                </a:solidFill>
              </a:rPr>
              <a:t>ґрунтуватися</a:t>
            </a:r>
            <a:r>
              <a:rPr lang="ru-RU" b="1" dirty="0" smtClean="0">
                <a:solidFill>
                  <a:srgbClr val="0F2BEC"/>
                </a:solidFill>
              </a:rPr>
              <a:t> на </a:t>
            </a:r>
            <a:r>
              <a:rPr lang="ru-RU" b="1" dirty="0" err="1" smtClean="0">
                <a:solidFill>
                  <a:srgbClr val="0F2BEC"/>
                </a:solidFill>
              </a:rPr>
              <a:t>вивченні</a:t>
            </a:r>
            <a:r>
              <a:rPr lang="ru-RU" b="1" dirty="0" smtClean="0">
                <a:solidFill>
                  <a:srgbClr val="0F2BEC"/>
                </a:solidFill>
              </a:rPr>
              <a:t> </a:t>
            </a:r>
            <a:r>
              <a:rPr lang="ru-RU" b="1" dirty="0" err="1" smtClean="0">
                <a:solidFill>
                  <a:srgbClr val="0F2BEC"/>
                </a:solidFill>
              </a:rPr>
              <a:t>і</a:t>
            </a:r>
            <a:r>
              <a:rPr lang="ru-RU" b="1" dirty="0" smtClean="0">
                <a:solidFill>
                  <a:srgbClr val="0F2BEC"/>
                </a:solidFill>
              </a:rPr>
              <a:t> </a:t>
            </a:r>
            <a:r>
              <a:rPr lang="ru-RU" b="1" dirty="0" err="1" smtClean="0">
                <a:solidFill>
                  <a:srgbClr val="0F2BEC"/>
                </a:solidFill>
              </a:rPr>
              <a:t>використанні</a:t>
            </a:r>
            <a:r>
              <a:rPr lang="ru-RU" b="1" dirty="0" smtClean="0">
                <a:solidFill>
                  <a:srgbClr val="0F2BEC"/>
                </a:solidFill>
              </a:rPr>
              <a:t> </a:t>
            </a:r>
            <a:r>
              <a:rPr lang="ru-RU" b="1" dirty="0" err="1" smtClean="0">
                <a:solidFill>
                  <a:srgbClr val="0F2BEC"/>
                </a:solidFill>
              </a:rPr>
              <a:t>досвіду</a:t>
            </a:r>
            <a:r>
              <a:rPr lang="ru-RU" b="1" dirty="0" smtClean="0">
                <a:solidFill>
                  <a:srgbClr val="0F2BEC"/>
                </a:solidFill>
              </a:rPr>
              <a:t> </a:t>
            </a:r>
            <a:r>
              <a:rPr lang="ru-RU" b="1" dirty="0" err="1" smtClean="0">
                <a:solidFill>
                  <a:srgbClr val="0F2BEC"/>
                </a:solidFill>
              </a:rPr>
              <a:t>кращих</a:t>
            </a:r>
            <a:r>
              <a:rPr lang="ru-RU" b="1" dirty="0" smtClean="0">
                <a:solidFill>
                  <a:srgbClr val="0F2BEC"/>
                </a:solidFill>
              </a:rPr>
              <a:t> </a:t>
            </a:r>
            <a:r>
              <a:rPr lang="ru-RU" b="1" dirty="0" err="1" smtClean="0">
                <a:solidFill>
                  <a:srgbClr val="0F2BEC"/>
                </a:solidFill>
              </a:rPr>
              <a:t>підприємств</a:t>
            </a:r>
            <a:r>
              <a:rPr lang="ru-RU" b="1" dirty="0" smtClean="0">
                <a:solidFill>
                  <a:srgbClr val="0F2BEC"/>
                </a:solidFill>
              </a:rPr>
              <a:t>; </a:t>
            </a:r>
          </a:p>
          <a:p>
            <a:r>
              <a:rPr lang="ru-RU" b="1" dirty="0" smtClean="0">
                <a:solidFill>
                  <a:srgbClr val="0F2BEC"/>
                </a:solidFill>
              </a:rPr>
              <a:t> </a:t>
            </a:r>
            <a:r>
              <a:rPr lang="ru-RU" b="1" dirty="0" err="1" smtClean="0">
                <a:solidFill>
                  <a:srgbClr val="0F2BEC"/>
                </a:solidFill>
              </a:rPr>
              <a:t>Це</a:t>
            </a:r>
            <a:r>
              <a:rPr lang="ru-RU" b="1" dirty="0" smtClean="0">
                <a:solidFill>
                  <a:srgbClr val="0F2BEC"/>
                </a:solidFill>
              </a:rPr>
              <a:t> </a:t>
            </a:r>
            <a:r>
              <a:rPr lang="ru-RU" b="1" dirty="0" err="1" smtClean="0">
                <a:solidFill>
                  <a:srgbClr val="0F2BEC"/>
                </a:solidFill>
              </a:rPr>
              <a:t>постійний</a:t>
            </a:r>
            <a:r>
              <a:rPr lang="ru-RU" b="1" dirty="0" smtClean="0">
                <a:solidFill>
                  <a:srgbClr val="0F2BEC"/>
                </a:solidFill>
              </a:rPr>
              <a:t> </a:t>
            </a:r>
            <a:r>
              <a:rPr lang="ru-RU" b="1" dirty="0" err="1" smtClean="0">
                <a:solidFill>
                  <a:srgbClr val="0F2BEC"/>
                </a:solidFill>
              </a:rPr>
              <a:t>процес</a:t>
            </a:r>
            <a:r>
              <a:rPr lang="ru-RU" b="1" dirty="0" smtClean="0">
                <a:solidFill>
                  <a:srgbClr val="0F2BEC"/>
                </a:solidFill>
              </a:rPr>
              <a:t> </a:t>
            </a:r>
            <a:r>
              <a:rPr lang="ru-RU" b="1" dirty="0" err="1" smtClean="0">
                <a:solidFill>
                  <a:srgbClr val="0F2BEC"/>
                </a:solidFill>
              </a:rPr>
              <a:t>вивчення</a:t>
            </a:r>
            <a:r>
              <a:rPr lang="ru-RU" b="1" dirty="0" smtClean="0">
                <a:solidFill>
                  <a:srgbClr val="0F2BEC"/>
                </a:solidFill>
              </a:rPr>
              <a:t> </a:t>
            </a:r>
            <a:r>
              <a:rPr lang="ru-RU" b="1" dirty="0" err="1" smtClean="0">
                <a:solidFill>
                  <a:srgbClr val="0F2BEC"/>
                </a:solidFill>
              </a:rPr>
              <a:t>і</a:t>
            </a:r>
            <a:r>
              <a:rPr lang="ru-RU" b="1" dirty="0" smtClean="0">
                <a:solidFill>
                  <a:srgbClr val="0F2BEC"/>
                </a:solidFill>
              </a:rPr>
              <a:t> </a:t>
            </a:r>
            <a:r>
              <a:rPr lang="ru-RU" b="1" dirty="0" err="1" smtClean="0">
                <a:solidFill>
                  <a:srgbClr val="0F2BEC"/>
                </a:solidFill>
              </a:rPr>
              <a:t>оцінки</a:t>
            </a:r>
            <a:r>
              <a:rPr lang="ru-RU" b="1" dirty="0" smtClean="0">
                <a:solidFill>
                  <a:srgbClr val="0F2BEC"/>
                </a:solidFill>
              </a:rPr>
              <a:t> </a:t>
            </a:r>
            <a:r>
              <a:rPr lang="ru-RU" b="1" dirty="0" err="1" smtClean="0">
                <a:solidFill>
                  <a:srgbClr val="0F2BEC"/>
                </a:solidFill>
              </a:rPr>
              <a:t>товарів</a:t>
            </a:r>
            <a:r>
              <a:rPr lang="ru-RU" b="1" dirty="0" smtClean="0">
                <a:solidFill>
                  <a:srgbClr val="0F2BEC"/>
                </a:solidFill>
              </a:rPr>
              <a:t> </a:t>
            </a:r>
            <a:r>
              <a:rPr lang="ru-RU" b="1" dirty="0" err="1" smtClean="0">
                <a:solidFill>
                  <a:srgbClr val="0F2BEC"/>
                </a:solidFill>
              </a:rPr>
              <a:t>і</a:t>
            </a:r>
            <a:r>
              <a:rPr lang="ru-RU" b="1" dirty="0" smtClean="0">
                <a:solidFill>
                  <a:srgbClr val="0F2BEC"/>
                </a:solidFill>
              </a:rPr>
              <a:t> </a:t>
            </a:r>
            <a:r>
              <a:rPr lang="ru-RU" b="1" dirty="0" err="1" smtClean="0">
                <a:solidFill>
                  <a:srgbClr val="0F2BEC"/>
                </a:solidFill>
              </a:rPr>
              <a:t>послуг</a:t>
            </a:r>
            <a:r>
              <a:rPr lang="ru-RU" b="1" dirty="0" smtClean="0">
                <a:solidFill>
                  <a:srgbClr val="0F2BEC"/>
                </a:solidFill>
              </a:rPr>
              <a:t> </a:t>
            </a:r>
            <a:r>
              <a:rPr lang="ru-RU" b="1" dirty="0" err="1" smtClean="0">
                <a:solidFill>
                  <a:srgbClr val="0F2BEC"/>
                </a:solidFill>
              </a:rPr>
              <a:t>компаній-конкурентів</a:t>
            </a:r>
            <a:r>
              <a:rPr lang="ru-RU" b="1" dirty="0" smtClean="0">
                <a:solidFill>
                  <a:srgbClr val="0F2BEC"/>
                </a:solidFill>
              </a:rPr>
              <a:t> </a:t>
            </a:r>
            <a:r>
              <a:rPr lang="ru-RU" b="1" dirty="0" err="1" smtClean="0">
                <a:solidFill>
                  <a:srgbClr val="0F2BEC"/>
                </a:solidFill>
              </a:rPr>
              <a:t>з</a:t>
            </a:r>
            <a:r>
              <a:rPr lang="ru-RU" b="1" dirty="0" smtClean="0">
                <a:solidFill>
                  <a:srgbClr val="0F2BEC"/>
                </a:solidFill>
              </a:rPr>
              <a:t> метою </a:t>
            </a:r>
            <a:r>
              <a:rPr lang="ru-RU" b="1" dirty="0" err="1" smtClean="0">
                <a:solidFill>
                  <a:srgbClr val="0F2BEC"/>
                </a:solidFill>
              </a:rPr>
              <a:t>вдосконалення</a:t>
            </a:r>
            <a:r>
              <a:rPr lang="ru-RU" b="1" dirty="0" smtClean="0">
                <a:solidFill>
                  <a:srgbClr val="0F2BEC"/>
                </a:solidFill>
              </a:rPr>
              <a:t> </a:t>
            </a:r>
            <a:r>
              <a:rPr lang="ru-RU" b="1" dirty="0" err="1" smtClean="0">
                <a:solidFill>
                  <a:srgbClr val="0F2BEC"/>
                </a:solidFill>
              </a:rPr>
              <a:t>власних</a:t>
            </a:r>
            <a:r>
              <a:rPr lang="ru-RU" b="1" dirty="0" smtClean="0">
                <a:solidFill>
                  <a:srgbClr val="0F2BEC"/>
                </a:solidFill>
              </a:rPr>
              <a:t> характеристик.</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solidFill>
                  <a:schemeClr val="accent1">
                    <a:lumMod val="75000"/>
                  </a:schemeClr>
                </a:solidFill>
              </a:rPr>
              <a:t>Етапи проведення </a:t>
            </a:r>
            <a:endParaRPr lang="ru-RU" dirty="0">
              <a:solidFill>
                <a:schemeClr val="accent1">
                  <a:lumMod val="75000"/>
                </a:schemeClr>
              </a:solidFill>
            </a:endParaRPr>
          </a:p>
        </p:txBody>
      </p:sp>
      <p:sp>
        <p:nvSpPr>
          <p:cNvPr id="3" name="Содержимое 2"/>
          <p:cNvSpPr>
            <a:spLocks noGrp="1"/>
          </p:cNvSpPr>
          <p:nvPr>
            <p:ph sz="quarter" idx="1"/>
          </p:nvPr>
        </p:nvSpPr>
        <p:spPr>
          <a:xfrm>
            <a:off x="914400" y="1981200"/>
            <a:ext cx="7467600" cy="4416552"/>
          </a:xfrm>
        </p:spPr>
        <p:txBody>
          <a:bodyPr anchor="ctr"/>
          <a:lstStyle/>
          <a:p>
            <a:pPr marL="514350" indent="-514350" algn="ctr">
              <a:lnSpc>
                <a:spcPct val="90000"/>
              </a:lnSpc>
              <a:buNone/>
            </a:pPr>
            <a:r>
              <a:rPr lang="ru-RU" dirty="0" smtClean="0">
                <a:solidFill>
                  <a:srgbClr val="0F2BEC"/>
                </a:solidFill>
              </a:rPr>
              <a:t>1. </a:t>
            </a:r>
            <a:r>
              <a:rPr lang="ru-RU" dirty="0" err="1" smtClean="0">
                <a:solidFill>
                  <a:srgbClr val="0F2BEC"/>
                </a:solidFill>
              </a:rPr>
              <a:t>Вибір</a:t>
            </a:r>
            <a:r>
              <a:rPr lang="ru-RU" dirty="0" smtClean="0">
                <a:solidFill>
                  <a:srgbClr val="0F2BEC"/>
                </a:solidFill>
              </a:rPr>
              <a:t> товару, </a:t>
            </a:r>
            <a:r>
              <a:rPr lang="ru-RU" dirty="0" err="1" smtClean="0">
                <a:solidFill>
                  <a:srgbClr val="0F2BEC"/>
                </a:solidFill>
              </a:rPr>
              <a:t>послуги</a:t>
            </a:r>
            <a:r>
              <a:rPr lang="ru-RU" dirty="0" smtClean="0">
                <a:solidFill>
                  <a:srgbClr val="0F2BEC"/>
                </a:solidFill>
              </a:rPr>
              <a:t> </a:t>
            </a:r>
            <a:r>
              <a:rPr lang="ru-RU" dirty="0" err="1" smtClean="0">
                <a:solidFill>
                  <a:srgbClr val="0F2BEC"/>
                </a:solidFill>
              </a:rPr>
              <a:t>або</a:t>
            </a:r>
            <a:r>
              <a:rPr lang="ru-RU" dirty="0" smtClean="0">
                <a:solidFill>
                  <a:srgbClr val="0F2BEC"/>
                </a:solidFill>
              </a:rPr>
              <a:t> </a:t>
            </a:r>
            <a:r>
              <a:rPr lang="ru-RU" dirty="0" err="1" smtClean="0">
                <a:solidFill>
                  <a:srgbClr val="0F2BEC"/>
                </a:solidFill>
              </a:rPr>
              <a:t>процесу</a:t>
            </a:r>
            <a:r>
              <a:rPr lang="ru-RU" dirty="0" smtClean="0">
                <a:solidFill>
                  <a:srgbClr val="0F2BEC"/>
                </a:solidFill>
              </a:rPr>
              <a:t> для </a:t>
            </a:r>
            <a:r>
              <a:rPr lang="ru-RU" dirty="0" err="1" smtClean="0">
                <a:solidFill>
                  <a:srgbClr val="0F2BEC"/>
                </a:solidFill>
              </a:rPr>
              <a:t>порівняння</a:t>
            </a:r>
            <a:endParaRPr lang="ru-RU" dirty="0" smtClean="0">
              <a:solidFill>
                <a:srgbClr val="0F2BEC"/>
              </a:solidFill>
            </a:endParaRPr>
          </a:p>
          <a:p>
            <a:pPr marL="514350" indent="-514350" algn="ctr">
              <a:lnSpc>
                <a:spcPct val="90000"/>
              </a:lnSpc>
              <a:buNone/>
            </a:pPr>
            <a:r>
              <a:rPr lang="ru-RU" dirty="0" smtClean="0">
                <a:solidFill>
                  <a:srgbClr val="0F2BEC"/>
                </a:solidFill>
              </a:rPr>
              <a:t>2. </a:t>
            </a:r>
            <a:r>
              <a:rPr lang="ru-RU" dirty="0" err="1" smtClean="0">
                <a:solidFill>
                  <a:srgbClr val="0F2BEC"/>
                </a:solidFill>
              </a:rPr>
              <a:t>Визначення</a:t>
            </a:r>
            <a:r>
              <a:rPr lang="ru-RU" dirty="0" smtClean="0">
                <a:solidFill>
                  <a:srgbClr val="0F2BEC"/>
                </a:solidFill>
              </a:rPr>
              <a:t> </a:t>
            </a:r>
            <a:r>
              <a:rPr lang="ru-RU" dirty="0" err="1" smtClean="0">
                <a:solidFill>
                  <a:srgbClr val="0F2BEC"/>
                </a:solidFill>
              </a:rPr>
              <a:t>основних</a:t>
            </a:r>
            <a:r>
              <a:rPr lang="ru-RU" dirty="0" smtClean="0">
                <a:solidFill>
                  <a:srgbClr val="0F2BEC"/>
                </a:solidFill>
              </a:rPr>
              <a:t> </a:t>
            </a:r>
            <a:r>
              <a:rPr lang="ru-RU" dirty="0" err="1" smtClean="0">
                <a:solidFill>
                  <a:srgbClr val="0F2BEC"/>
                </a:solidFill>
              </a:rPr>
              <a:t>критеріїв</a:t>
            </a:r>
            <a:r>
              <a:rPr lang="ru-RU" dirty="0" smtClean="0">
                <a:solidFill>
                  <a:srgbClr val="0F2BEC"/>
                </a:solidFill>
              </a:rPr>
              <a:t> </a:t>
            </a:r>
            <a:r>
              <a:rPr lang="ru-RU" dirty="0" err="1" smtClean="0">
                <a:solidFill>
                  <a:srgbClr val="0F2BEC"/>
                </a:solidFill>
              </a:rPr>
              <a:t>оцінки</a:t>
            </a:r>
            <a:endParaRPr lang="ru-RU" dirty="0" smtClean="0">
              <a:solidFill>
                <a:srgbClr val="0F2BEC"/>
              </a:solidFill>
            </a:endParaRPr>
          </a:p>
          <a:p>
            <a:pPr marL="514350" indent="-514350" algn="ctr">
              <a:lnSpc>
                <a:spcPct val="90000"/>
              </a:lnSpc>
              <a:buNone/>
            </a:pPr>
            <a:r>
              <a:rPr lang="ru-RU" dirty="0" smtClean="0">
                <a:solidFill>
                  <a:srgbClr val="0F2BEC"/>
                </a:solidFill>
              </a:rPr>
              <a:t>3. </a:t>
            </a:r>
            <a:r>
              <a:rPr lang="ru-RU" dirty="0" err="1" smtClean="0">
                <a:solidFill>
                  <a:srgbClr val="0F2BEC"/>
                </a:solidFill>
              </a:rPr>
              <a:t>Вибір</a:t>
            </a:r>
            <a:r>
              <a:rPr lang="ru-RU" dirty="0" smtClean="0">
                <a:solidFill>
                  <a:srgbClr val="0F2BEC"/>
                </a:solidFill>
              </a:rPr>
              <a:t> </a:t>
            </a:r>
            <a:r>
              <a:rPr lang="ru-RU" dirty="0" err="1" smtClean="0">
                <a:solidFill>
                  <a:srgbClr val="0F2BEC"/>
                </a:solidFill>
              </a:rPr>
              <a:t>компанії</a:t>
            </a:r>
            <a:r>
              <a:rPr lang="ru-RU" dirty="0" smtClean="0">
                <a:solidFill>
                  <a:srgbClr val="0F2BEC"/>
                </a:solidFill>
              </a:rPr>
              <a:t> для </a:t>
            </a:r>
            <a:r>
              <a:rPr lang="ru-RU" dirty="0" err="1" smtClean="0">
                <a:solidFill>
                  <a:srgbClr val="0F2BEC"/>
                </a:solidFill>
              </a:rPr>
              <a:t>порівняння</a:t>
            </a:r>
            <a:endParaRPr lang="ru-RU" dirty="0" smtClean="0">
              <a:solidFill>
                <a:srgbClr val="0F2BEC"/>
              </a:solidFill>
            </a:endParaRPr>
          </a:p>
          <a:p>
            <a:pPr marL="514350" indent="-514350" algn="ctr">
              <a:lnSpc>
                <a:spcPct val="90000"/>
              </a:lnSpc>
              <a:buNone/>
            </a:pPr>
            <a:r>
              <a:rPr lang="ru-RU" dirty="0" smtClean="0">
                <a:solidFill>
                  <a:srgbClr val="0F2BEC"/>
                </a:solidFill>
              </a:rPr>
              <a:t>4. </a:t>
            </a:r>
            <a:r>
              <a:rPr lang="ru-RU" dirty="0" err="1" smtClean="0">
                <a:solidFill>
                  <a:srgbClr val="0F2BEC"/>
                </a:solidFill>
              </a:rPr>
              <a:t>Збір</a:t>
            </a:r>
            <a:r>
              <a:rPr lang="ru-RU" dirty="0" smtClean="0">
                <a:solidFill>
                  <a:srgbClr val="0F2BEC"/>
                </a:solidFill>
              </a:rPr>
              <a:t> </a:t>
            </a:r>
            <a:r>
              <a:rPr lang="ru-RU" dirty="0" err="1" smtClean="0">
                <a:solidFill>
                  <a:srgbClr val="0F2BEC"/>
                </a:solidFill>
              </a:rPr>
              <a:t>інформації</a:t>
            </a:r>
            <a:endParaRPr lang="ru-RU" dirty="0" smtClean="0">
              <a:solidFill>
                <a:srgbClr val="0F2BEC"/>
              </a:solidFill>
            </a:endParaRPr>
          </a:p>
          <a:p>
            <a:pPr marL="514350" indent="-514350" algn="ctr">
              <a:lnSpc>
                <a:spcPct val="90000"/>
              </a:lnSpc>
              <a:buNone/>
            </a:pPr>
            <a:r>
              <a:rPr lang="ru-RU" dirty="0" smtClean="0">
                <a:solidFill>
                  <a:srgbClr val="0F2BEC"/>
                </a:solidFill>
              </a:rPr>
              <a:t>5. </a:t>
            </a:r>
            <a:r>
              <a:rPr lang="ru-RU" dirty="0" err="1" smtClean="0">
                <a:solidFill>
                  <a:srgbClr val="0F2BEC"/>
                </a:solidFill>
              </a:rPr>
              <a:t>Аналіз</a:t>
            </a:r>
            <a:r>
              <a:rPr lang="ru-RU" dirty="0" smtClean="0">
                <a:solidFill>
                  <a:srgbClr val="0F2BEC"/>
                </a:solidFill>
              </a:rPr>
              <a:t> </a:t>
            </a:r>
            <a:r>
              <a:rPr lang="ru-RU" dirty="0" err="1" smtClean="0">
                <a:solidFill>
                  <a:srgbClr val="0F2BEC"/>
                </a:solidFill>
              </a:rPr>
              <a:t>показників</a:t>
            </a:r>
            <a:r>
              <a:rPr lang="ru-RU" dirty="0" smtClean="0">
                <a:solidFill>
                  <a:srgbClr val="0F2BEC"/>
                </a:solidFill>
              </a:rPr>
              <a:t> та </a:t>
            </a:r>
            <a:r>
              <a:rPr lang="ru-RU" dirty="0" err="1" smtClean="0">
                <a:solidFill>
                  <a:srgbClr val="0F2BEC"/>
                </a:solidFill>
              </a:rPr>
              <a:t>визначення</a:t>
            </a:r>
            <a:r>
              <a:rPr lang="ru-RU" dirty="0" smtClean="0">
                <a:solidFill>
                  <a:srgbClr val="0F2BEC"/>
                </a:solidFill>
              </a:rPr>
              <a:t> </a:t>
            </a:r>
            <a:r>
              <a:rPr lang="ru-RU" dirty="0" err="1" smtClean="0">
                <a:solidFill>
                  <a:srgbClr val="0F2BEC"/>
                </a:solidFill>
              </a:rPr>
              <a:t>можливостей</a:t>
            </a:r>
            <a:r>
              <a:rPr lang="ru-RU" dirty="0" smtClean="0">
                <a:solidFill>
                  <a:srgbClr val="0F2BEC"/>
                </a:solidFill>
              </a:rPr>
              <a:t> </a:t>
            </a:r>
            <a:r>
              <a:rPr lang="ru-RU" dirty="0" err="1" smtClean="0">
                <a:solidFill>
                  <a:srgbClr val="0F2BEC"/>
                </a:solidFill>
              </a:rPr>
              <a:t>застосування</a:t>
            </a:r>
            <a:r>
              <a:rPr lang="ru-RU" dirty="0" smtClean="0">
                <a:solidFill>
                  <a:srgbClr val="0F2BEC"/>
                </a:solidFill>
              </a:rPr>
              <a:t> </a:t>
            </a:r>
            <a:r>
              <a:rPr lang="ru-RU" dirty="0" err="1" smtClean="0">
                <a:solidFill>
                  <a:srgbClr val="0F2BEC"/>
                </a:solidFill>
              </a:rPr>
              <a:t>отриманих</a:t>
            </a:r>
            <a:r>
              <a:rPr lang="ru-RU" dirty="0" smtClean="0">
                <a:solidFill>
                  <a:srgbClr val="0F2BEC"/>
                </a:solidFill>
              </a:rPr>
              <a:t> </a:t>
            </a:r>
            <a:r>
              <a:rPr lang="ru-RU" dirty="0" err="1" smtClean="0">
                <a:solidFill>
                  <a:srgbClr val="0F2BEC"/>
                </a:solidFill>
              </a:rPr>
              <a:t>даних</a:t>
            </a:r>
            <a:endParaRPr lang="ru-RU" dirty="0" smtClean="0">
              <a:solidFill>
                <a:srgbClr val="0F2BEC"/>
              </a:solidFill>
            </a:endParaRPr>
          </a:p>
          <a:p>
            <a:pPr marL="514350" indent="-514350" algn="ctr">
              <a:lnSpc>
                <a:spcPct val="90000"/>
              </a:lnSpc>
              <a:buNone/>
            </a:pPr>
            <a:r>
              <a:rPr lang="ru-RU" dirty="0" smtClean="0">
                <a:solidFill>
                  <a:srgbClr val="0F2BEC"/>
                </a:solidFill>
              </a:rPr>
              <a:t>6. </a:t>
            </a:r>
            <a:r>
              <a:rPr lang="ru-RU" dirty="0" err="1" smtClean="0">
                <a:solidFill>
                  <a:srgbClr val="0F2BEC"/>
                </a:solidFill>
              </a:rPr>
              <a:t>Адаптація</a:t>
            </a:r>
            <a:r>
              <a:rPr lang="ru-RU" dirty="0" smtClean="0">
                <a:solidFill>
                  <a:srgbClr val="0F2BEC"/>
                </a:solidFill>
              </a:rPr>
              <a:t> та </a:t>
            </a:r>
            <a:r>
              <a:rPr lang="ru-RU" dirty="0" err="1" smtClean="0">
                <a:solidFill>
                  <a:srgbClr val="0F2BEC"/>
                </a:solidFill>
              </a:rPr>
              <a:t>застосування</a:t>
            </a:r>
            <a:r>
              <a:rPr lang="ru-RU" dirty="0" smtClean="0">
                <a:solidFill>
                  <a:srgbClr val="0F2BEC"/>
                </a:solidFill>
              </a:rPr>
              <a:t> </a:t>
            </a:r>
            <a:r>
              <a:rPr lang="ru-RU" dirty="0" err="1" smtClean="0">
                <a:solidFill>
                  <a:srgbClr val="0F2BEC"/>
                </a:solidFill>
              </a:rPr>
              <a:t>кращих</a:t>
            </a:r>
            <a:r>
              <a:rPr lang="ru-RU" dirty="0" smtClean="0">
                <a:solidFill>
                  <a:srgbClr val="0F2BEC"/>
                </a:solidFill>
              </a:rPr>
              <a:t> </a:t>
            </a:r>
            <a:r>
              <a:rPr lang="ru-RU" dirty="0" err="1" smtClean="0">
                <a:solidFill>
                  <a:srgbClr val="0F2BEC"/>
                </a:solidFill>
              </a:rPr>
              <a:t>практичних</a:t>
            </a:r>
            <a:r>
              <a:rPr lang="ru-RU" dirty="0" smtClean="0">
                <a:solidFill>
                  <a:srgbClr val="0F2BEC"/>
                </a:solidFill>
              </a:rPr>
              <a:t> </a:t>
            </a:r>
            <a:r>
              <a:rPr lang="ru-RU" dirty="0" err="1" smtClean="0">
                <a:solidFill>
                  <a:srgbClr val="0F2BEC"/>
                </a:solidFill>
              </a:rPr>
              <a:t>розробок</a:t>
            </a:r>
            <a:r>
              <a:rPr lang="ru-RU" dirty="0" smtClean="0">
                <a:solidFill>
                  <a:srgbClr val="0F2BEC"/>
                </a:solidFill>
              </a:rPr>
              <a:t>, </a:t>
            </a:r>
            <a:r>
              <a:rPr lang="ru-RU" dirty="0" err="1" smtClean="0">
                <a:solidFill>
                  <a:srgbClr val="0F2BEC"/>
                </a:solidFill>
              </a:rPr>
              <a:t>застосування</a:t>
            </a:r>
            <a:r>
              <a:rPr lang="ru-RU" dirty="0" smtClean="0">
                <a:solidFill>
                  <a:srgbClr val="0F2BEC"/>
                </a:solidFill>
              </a:rPr>
              <a:t> </a:t>
            </a:r>
            <a:r>
              <a:rPr lang="ru-RU" dirty="0" err="1" smtClean="0">
                <a:solidFill>
                  <a:srgbClr val="0F2BEC"/>
                </a:solidFill>
              </a:rPr>
              <a:t>отриманого</a:t>
            </a:r>
            <a:r>
              <a:rPr lang="ru-RU" dirty="0" smtClean="0">
                <a:solidFill>
                  <a:srgbClr val="0F2BEC"/>
                </a:solidFill>
              </a:rPr>
              <a:t> </a:t>
            </a:r>
            <a:r>
              <a:rPr lang="ru-RU" dirty="0" err="1" smtClean="0">
                <a:solidFill>
                  <a:srgbClr val="0F2BEC"/>
                </a:solidFill>
              </a:rPr>
              <a:t>досвіду</a:t>
            </a:r>
            <a:endParaRPr lang="ru-RU" dirty="0" smtClean="0">
              <a:solidFill>
                <a:srgbClr val="0F2BEC"/>
              </a:solidFill>
            </a:endParaRP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Line 2"/>
          <p:cNvSpPr>
            <a:spLocks noChangeShapeType="1"/>
          </p:cNvSpPr>
          <p:nvPr/>
        </p:nvSpPr>
        <p:spPr bwMode="auto">
          <a:xfrm>
            <a:off x="323850" y="1125538"/>
            <a:ext cx="8496300" cy="0"/>
          </a:xfrm>
          <a:prstGeom prst="line">
            <a:avLst/>
          </a:prstGeom>
          <a:noFill/>
          <a:ln w="25400">
            <a:solidFill>
              <a:srgbClr val="333399"/>
            </a:solidFill>
            <a:round/>
            <a:headEnd/>
            <a:tailEnd/>
          </a:ln>
        </p:spPr>
        <p:txBody>
          <a:bodyPr/>
          <a:lstStyle/>
          <a:p>
            <a:endParaRPr lang="ru-RU"/>
          </a:p>
        </p:txBody>
      </p:sp>
      <p:sp>
        <p:nvSpPr>
          <p:cNvPr id="45059" name="Text Box 3"/>
          <p:cNvSpPr txBox="1">
            <a:spLocks noChangeArrowheads="1"/>
          </p:cNvSpPr>
          <p:nvPr/>
        </p:nvSpPr>
        <p:spPr bwMode="auto">
          <a:xfrm>
            <a:off x="323850" y="0"/>
            <a:ext cx="8496300" cy="1125538"/>
          </a:xfrm>
          <a:prstGeom prst="rect">
            <a:avLst/>
          </a:prstGeom>
          <a:noFill/>
          <a:ln w="9525">
            <a:noFill/>
            <a:miter lim="800000"/>
            <a:headEnd/>
            <a:tailEnd/>
          </a:ln>
        </p:spPr>
        <p:txBody>
          <a:bodyPr lIns="0" tIns="0" rIns="0" bIns="0"/>
          <a:lstStyle/>
          <a:p>
            <a:endParaRPr lang="ru-RU" sz="3200" dirty="0">
              <a:solidFill>
                <a:schemeClr val="accent2"/>
              </a:solidFill>
              <a:latin typeface="Arial Narrow" pitchFamily="34" charset="0"/>
            </a:endParaRPr>
          </a:p>
          <a:p>
            <a:r>
              <a:rPr lang="ru-RU" sz="4000" dirty="0" err="1" smtClean="0">
                <a:solidFill>
                  <a:schemeClr val="accent2"/>
                </a:solidFill>
                <a:latin typeface="Arial Narrow" pitchFamily="34" charset="0"/>
              </a:rPr>
              <a:t>Моделі</a:t>
            </a:r>
            <a:r>
              <a:rPr lang="ru-RU" sz="4000" dirty="0" smtClean="0">
                <a:solidFill>
                  <a:schemeClr val="accent2"/>
                </a:solidFill>
                <a:latin typeface="Arial Narrow" pitchFamily="34" charset="0"/>
              </a:rPr>
              <a:t> </a:t>
            </a:r>
            <a:r>
              <a:rPr lang="ru-RU" sz="4000" dirty="0" err="1" smtClean="0">
                <a:solidFill>
                  <a:schemeClr val="accent2"/>
                </a:solidFill>
                <a:latin typeface="Arial Narrow" pitchFamily="34" charset="0"/>
              </a:rPr>
              <a:t>бенчмаркінга</a:t>
            </a:r>
            <a:endParaRPr lang="ru-RU" sz="4000" dirty="0">
              <a:solidFill>
                <a:schemeClr val="accent2"/>
              </a:solidFill>
              <a:latin typeface="Arial Narrow" pitchFamily="34" charset="0"/>
            </a:endParaRPr>
          </a:p>
        </p:txBody>
      </p:sp>
      <p:sp>
        <p:nvSpPr>
          <p:cNvPr id="45060" name="Text Box 4"/>
          <p:cNvSpPr txBox="1">
            <a:spLocks noChangeArrowheads="1"/>
          </p:cNvSpPr>
          <p:nvPr/>
        </p:nvSpPr>
        <p:spPr bwMode="auto">
          <a:xfrm>
            <a:off x="323850" y="1412875"/>
            <a:ext cx="8496300" cy="4895850"/>
          </a:xfrm>
          <a:prstGeom prst="rect">
            <a:avLst/>
          </a:prstGeom>
          <a:noFill/>
          <a:ln w="3175">
            <a:solidFill>
              <a:schemeClr val="tx1"/>
            </a:solidFill>
            <a:prstDash val="dash"/>
            <a:miter lim="800000"/>
            <a:headEnd/>
            <a:tailEnd/>
          </a:ln>
        </p:spPr>
        <p:txBody>
          <a:bodyPr lIns="0" tIns="0" rIns="0" bIns="0"/>
          <a:lstStyle/>
          <a:p>
            <a:pPr marL="342900" indent="-342900">
              <a:spcBef>
                <a:spcPct val="10000"/>
              </a:spcBef>
            </a:pPr>
            <a:r>
              <a:rPr lang="ru-RU" sz="1600" dirty="0"/>
              <a:t>1. </a:t>
            </a:r>
            <a:r>
              <a:rPr lang="ru-RU" sz="1600" dirty="0" err="1" smtClean="0"/>
              <a:t>Порівняння</a:t>
            </a:r>
            <a:r>
              <a:rPr lang="ru-RU" sz="1600" dirty="0" smtClean="0"/>
              <a:t> </a:t>
            </a:r>
            <a:r>
              <a:rPr lang="ru-RU" dirty="0" smtClean="0"/>
              <a:t>один </a:t>
            </a:r>
            <a:r>
              <a:rPr lang="ru-RU" dirty="0"/>
              <a:t>на один  </a:t>
            </a:r>
          </a:p>
          <a:p>
            <a:pPr marL="342900" indent="-342900">
              <a:spcBef>
                <a:spcPct val="10000"/>
              </a:spcBef>
            </a:pPr>
            <a:r>
              <a:rPr lang="ru-RU" dirty="0"/>
              <a:t> </a:t>
            </a:r>
          </a:p>
          <a:p>
            <a:pPr marL="342900" indent="-342900">
              <a:spcBef>
                <a:spcPct val="10000"/>
              </a:spcBef>
              <a:buFontTx/>
              <a:buChar char="•"/>
            </a:pPr>
            <a:endParaRPr lang="ru-RU" dirty="0"/>
          </a:p>
          <a:p>
            <a:pPr marL="342900" indent="-342900">
              <a:spcBef>
                <a:spcPct val="10000"/>
              </a:spcBef>
              <a:buFontTx/>
              <a:buChar char="•"/>
            </a:pPr>
            <a:endParaRPr lang="ru-RU" sz="1600" dirty="0"/>
          </a:p>
          <a:p>
            <a:pPr marL="342900" indent="-342900">
              <a:spcBef>
                <a:spcPct val="10000"/>
              </a:spcBef>
            </a:pPr>
            <a:endParaRPr lang="ru-RU" sz="1600" dirty="0"/>
          </a:p>
          <a:p>
            <a:pPr marL="342900" indent="-342900">
              <a:spcBef>
                <a:spcPct val="10000"/>
              </a:spcBef>
              <a:buFontTx/>
              <a:buChar char="•"/>
            </a:pPr>
            <a:endParaRPr lang="ru-RU" sz="1600" dirty="0"/>
          </a:p>
          <a:p>
            <a:pPr marL="342900" indent="-342900">
              <a:spcBef>
                <a:spcPct val="10000"/>
              </a:spcBef>
            </a:pPr>
            <a:r>
              <a:rPr lang="ru-RU" sz="1600" dirty="0"/>
              <a:t>2.  </a:t>
            </a:r>
            <a:r>
              <a:rPr lang="ru-RU" dirty="0" err="1" smtClean="0"/>
              <a:t>Порівняння</a:t>
            </a:r>
            <a:r>
              <a:rPr lang="ru-RU" dirty="0" smtClean="0"/>
              <a:t> </a:t>
            </a:r>
            <a:r>
              <a:rPr lang="ru-RU" dirty="0"/>
              <a:t>в группе</a:t>
            </a:r>
          </a:p>
          <a:p>
            <a:pPr marL="342900" indent="-342900">
              <a:spcBef>
                <a:spcPct val="10000"/>
              </a:spcBef>
              <a:buFontTx/>
              <a:buChar char="•"/>
            </a:pPr>
            <a:endParaRPr lang="ru-RU" sz="1600" dirty="0"/>
          </a:p>
          <a:p>
            <a:pPr marL="342900" indent="-342900">
              <a:spcBef>
                <a:spcPct val="10000"/>
              </a:spcBef>
            </a:pPr>
            <a:endParaRPr lang="ru-RU" sz="1600" dirty="0"/>
          </a:p>
          <a:p>
            <a:pPr marL="342900" indent="-342900">
              <a:spcBef>
                <a:spcPct val="10000"/>
              </a:spcBef>
              <a:buFontTx/>
              <a:buChar char="•"/>
            </a:pPr>
            <a:endParaRPr lang="ru-RU" sz="1600" dirty="0"/>
          </a:p>
          <a:p>
            <a:pPr marL="342900" indent="-342900">
              <a:spcBef>
                <a:spcPct val="10000"/>
              </a:spcBef>
              <a:buFontTx/>
              <a:buChar char="•"/>
            </a:pPr>
            <a:endParaRPr lang="ru-RU" sz="1600" dirty="0"/>
          </a:p>
          <a:p>
            <a:pPr marL="342900" indent="-342900">
              <a:spcBef>
                <a:spcPct val="10000"/>
              </a:spcBef>
              <a:buFontTx/>
              <a:buChar char="•"/>
            </a:pPr>
            <a:endParaRPr lang="ru-RU" sz="1600" dirty="0"/>
          </a:p>
          <a:p>
            <a:pPr marL="342900" indent="-342900">
              <a:spcBef>
                <a:spcPct val="10000"/>
              </a:spcBef>
            </a:pPr>
            <a:endParaRPr lang="ru-RU" sz="1600" dirty="0"/>
          </a:p>
          <a:p>
            <a:pPr marL="342900" indent="-342900">
              <a:spcBef>
                <a:spcPct val="10000"/>
              </a:spcBef>
              <a:buFontTx/>
              <a:buAutoNum type="arabicPeriod" startAt="3"/>
            </a:pPr>
            <a:r>
              <a:rPr lang="ru-RU" dirty="0" err="1" smtClean="0"/>
              <a:t>Анонимне</a:t>
            </a:r>
            <a:r>
              <a:rPr lang="ru-RU" dirty="0" smtClean="0"/>
              <a:t> </a:t>
            </a:r>
            <a:r>
              <a:rPr lang="ru-RU" dirty="0" err="1" smtClean="0"/>
              <a:t>порівняння</a:t>
            </a:r>
            <a:r>
              <a:rPr lang="ru-RU" dirty="0" smtClean="0"/>
              <a:t> за </a:t>
            </a:r>
            <a:r>
              <a:rPr lang="ru-RU" dirty="0" err="1" smtClean="0"/>
              <a:t>допомогою</a:t>
            </a:r>
            <a:endParaRPr lang="ru-RU" dirty="0"/>
          </a:p>
          <a:p>
            <a:pPr marL="342900" indent="-342900">
              <a:spcBef>
                <a:spcPct val="10000"/>
              </a:spcBef>
            </a:pPr>
            <a:r>
              <a:rPr lang="ru-RU" dirty="0"/>
              <a:t>      </a:t>
            </a:r>
            <a:r>
              <a:rPr lang="ru-RU" dirty="0" err="1" smtClean="0"/>
              <a:t>посередника</a:t>
            </a:r>
            <a:endParaRPr lang="ru-RU" dirty="0"/>
          </a:p>
        </p:txBody>
      </p:sp>
      <p:sp>
        <p:nvSpPr>
          <p:cNvPr id="45061" name="Oval 5"/>
          <p:cNvSpPr>
            <a:spLocks noChangeArrowheads="1"/>
          </p:cNvSpPr>
          <p:nvPr/>
        </p:nvSpPr>
        <p:spPr bwMode="auto">
          <a:xfrm>
            <a:off x="3614738" y="1862138"/>
            <a:ext cx="395287" cy="396875"/>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62" name="Oval 6"/>
          <p:cNvSpPr>
            <a:spLocks noChangeArrowheads="1"/>
          </p:cNvSpPr>
          <p:nvPr/>
        </p:nvSpPr>
        <p:spPr bwMode="auto">
          <a:xfrm>
            <a:off x="2808288" y="3608388"/>
            <a:ext cx="431800" cy="433387"/>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63" name="Oval 7"/>
          <p:cNvSpPr>
            <a:spLocks noChangeArrowheads="1"/>
          </p:cNvSpPr>
          <p:nvPr/>
        </p:nvSpPr>
        <p:spPr bwMode="auto">
          <a:xfrm>
            <a:off x="5111750" y="5049838"/>
            <a:ext cx="468313" cy="431800"/>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64" name="Line 8"/>
          <p:cNvSpPr>
            <a:spLocks noChangeShapeType="1"/>
          </p:cNvSpPr>
          <p:nvPr/>
        </p:nvSpPr>
        <p:spPr bwMode="auto">
          <a:xfrm flipV="1">
            <a:off x="3995738" y="2060575"/>
            <a:ext cx="1908175" cy="36513"/>
          </a:xfrm>
          <a:prstGeom prst="line">
            <a:avLst/>
          </a:prstGeom>
          <a:noFill/>
          <a:ln w="9525">
            <a:solidFill>
              <a:schemeClr val="tx1"/>
            </a:solidFill>
            <a:round/>
            <a:headEnd/>
            <a:tailEnd/>
          </a:ln>
        </p:spPr>
        <p:txBody>
          <a:bodyPr/>
          <a:lstStyle/>
          <a:p>
            <a:endParaRPr lang="ru-RU"/>
          </a:p>
        </p:txBody>
      </p:sp>
      <p:sp>
        <p:nvSpPr>
          <p:cNvPr id="45065" name="Line 9"/>
          <p:cNvSpPr>
            <a:spLocks noChangeShapeType="1"/>
          </p:cNvSpPr>
          <p:nvPr/>
        </p:nvSpPr>
        <p:spPr bwMode="auto">
          <a:xfrm flipV="1">
            <a:off x="3995738" y="1736725"/>
            <a:ext cx="1692275" cy="360363"/>
          </a:xfrm>
          <a:prstGeom prst="line">
            <a:avLst/>
          </a:prstGeom>
          <a:noFill/>
          <a:ln w="9525">
            <a:solidFill>
              <a:schemeClr val="tx1"/>
            </a:solidFill>
            <a:round/>
            <a:headEnd/>
            <a:tailEnd/>
          </a:ln>
        </p:spPr>
        <p:txBody>
          <a:bodyPr/>
          <a:lstStyle/>
          <a:p>
            <a:endParaRPr lang="ru-RU"/>
          </a:p>
        </p:txBody>
      </p:sp>
      <p:sp>
        <p:nvSpPr>
          <p:cNvPr id="45066" name="Line 10"/>
          <p:cNvSpPr>
            <a:spLocks noChangeShapeType="1"/>
          </p:cNvSpPr>
          <p:nvPr/>
        </p:nvSpPr>
        <p:spPr bwMode="auto">
          <a:xfrm>
            <a:off x="4032250" y="2097088"/>
            <a:ext cx="1547813" cy="647700"/>
          </a:xfrm>
          <a:prstGeom prst="line">
            <a:avLst/>
          </a:prstGeom>
          <a:noFill/>
          <a:ln w="9525">
            <a:solidFill>
              <a:schemeClr val="tx1"/>
            </a:solidFill>
            <a:round/>
            <a:headEnd/>
            <a:tailEnd/>
          </a:ln>
        </p:spPr>
        <p:txBody>
          <a:bodyPr/>
          <a:lstStyle/>
          <a:p>
            <a:endParaRPr lang="ru-RU"/>
          </a:p>
        </p:txBody>
      </p:sp>
      <p:sp>
        <p:nvSpPr>
          <p:cNvPr id="45067" name="Line 11"/>
          <p:cNvSpPr>
            <a:spLocks noChangeShapeType="1"/>
          </p:cNvSpPr>
          <p:nvPr/>
        </p:nvSpPr>
        <p:spPr bwMode="auto">
          <a:xfrm>
            <a:off x="3995738" y="2097088"/>
            <a:ext cx="1908175" cy="287337"/>
          </a:xfrm>
          <a:prstGeom prst="line">
            <a:avLst/>
          </a:prstGeom>
          <a:noFill/>
          <a:ln w="9525">
            <a:solidFill>
              <a:schemeClr val="tx1"/>
            </a:solidFill>
            <a:round/>
            <a:headEnd/>
            <a:tailEnd/>
          </a:ln>
        </p:spPr>
        <p:txBody>
          <a:bodyPr/>
          <a:lstStyle/>
          <a:p>
            <a:endParaRPr lang="ru-RU"/>
          </a:p>
        </p:txBody>
      </p:sp>
      <p:sp>
        <p:nvSpPr>
          <p:cNvPr id="45068" name="Oval 12"/>
          <p:cNvSpPr>
            <a:spLocks noChangeArrowheads="1"/>
          </p:cNvSpPr>
          <p:nvPr/>
        </p:nvSpPr>
        <p:spPr bwMode="auto">
          <a:xfrm>
            <a:off x="5508625" y="2708275"/>
            <a:ext cx="358775" cy="360363"/>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69" name="Oval 13"/>
          <p:cNvSpPr>
            <a:spLocks noChangeArrowheads="1"/>
          </p:cNvSpPr>
          <p:nvPr/>
        </p:nvSpPr>
        <p:spPr bwMode="auto">
          <a:xfrm>
            <a:off x="5867400" y="2241550"/>
            <a:ext cx="396875" cy="358775"/>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0" name="Oval 14"/>
          <p:cNvSpPr>
            <a:spLocks noChangeArrowheads="1"/>
          </p:cNvSpPr>
          <p:nvPr/>
        </p:nvSpPr>
        <p:spPr bwMode="auto">
          <a:xfrm>
            <a:off x="5903913" y="1808163"/>
            <a:ext cx="396875" cy="360362"/>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1" name="Oval 15"/>
          <p:cNvSpPr>
            <a:spLocks noChangeArrowheads="1"/>
          </p:cNvSpPr>
          <p:nvPr/>
        </p:nvSpPr>
        <p:spPr bwMode="auto">
          <a:xfrm>
            <a:off x="5580063" y="1484313"/>
            <a:ext cx="433387" cy="360362"/>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2" name="Oval 16"/>
          <p:cNvSpPr>
            <a:spLocks noChangeArrowheads="1"/>
          </p:cNvSpPr>
          <p:nvPr/>
        </p:nvSpPr>
        <p:spPr bwMode="auto">
          <a:xfrm>
            <a:off x="3816350" y="3033713"/>
            <a:ext cx="468313" cy="468312"/>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3" name="Oval 17"/>
          <p:cNvSpPr>
            <a:spLocks noChangeArrowheads="1"/>
          </p:cNvSpPr>
          <p:nvPr/>
        </p:nvSpPr>
        <p:spPr bwMode="auto">
          <a:xfrm>
            <a:off x="4751388" y="3573463"/>
            <a:ext cx="468312" cy="468312"/>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4" name="Oval 18"/>
          <p:cNvSpPr>
            <a:spLocks noChangeArrowheads="1"/>
          </p:cNvSpPr>
          <p:nvPr/>
        </p:nvSpPr>
        <p:spPr bwMode="auto">
          <a:xfrm>
            <a:off x="3419475" y="4329113"/>
            <a:ext cx="468313" cy="468312"/>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5" name="Oval 19"/>
          <p:cNvSpPr>
            <a:spLocks noChangeArrowheads="1"/>
          </p:cNvSpPr>
          <p:nvPr/>
        </p:nvSpPr>
        <p:spPr bwMode="auto">
          <a:xfrm>
            <a:off x="4211638" y="4365625"/>
            <a:ext cx="468312" cy="431800"/>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76" name="Line 20"/>
          <p:cNvSpPr>
            <a:spLocks noChangeShapeType="1"/>
          </p:cNvSpPr>
          <p:nvPr/>
        </p:nvSpPr>
        <p:spPr bwMode="auto">
          <a:xfrm flipV="1">
            <a:off x="3240088" y="3500438"/>
            <a:ext cx="827087" cy="360362"/>
          </a:xfrm>
          <a:prstGeom prst="line">
            <a:avLst/>
          </a:prstGeom>
          <a:noFill/>
          <a:ln w="9525">
            <a:solidFill>
              <a:schemeClr val="tx1"/>
            </a:solidFill>
            <a:round/>
            <a:headEnd/>
            <a:tailEnd/>
          </a:ln>
        </p:spPr>
        <p:txBody>
          <a:bodyPr/>
          <a:lstStyle/>
          <a:p>
            <a:endParaRPr lang="ru-RU"/>
          </a:p>
        </p:txBody>
      </p:sp>
      <p:sp>
        <p:nvSpPr>
          <p:cNvPr id="45077" name="Line 21"/>
          <p:cNvSpPr>
            <a:spLocks noChangeShapeType="1"/>
          </p:cNvSpPr>
          <p:nvPr/>
        </p:nvSpPr>
        <p:spPr bwMode="auto">
          <a:xfrm>
            <a:off x="3240088" y="3860800"/>
            <a:ext cx="468312" cy="468313"/>
          </a:xfrm>
          <a:prstGeom prst="line">
            <a:avLst/>
          </a:prstGeom>
          <a:noFill/>
          <a:ln w="9525">
            <a:solidFill>
              <a:schemeClr val="tx1"/>
            </a:solidFill>
            <a:round/>
            <a:headEnd/>
            <a:tailEnd/>
          </a:ln>
        </p:spPr>
        <p:txBody>
          <a:bodyPr/>
          <a:lstStyle/>
          <a:p>
            <a:endParaRPr lang="ru-RU"/>
          </a:p>
        </p:txBody>
      </p:sp>
      <p:sp>
        <p:nvSpPr>
          <p:cNvPr id="45078" name="Line 22"/>
          <p:cNvSpPr>
            <a:spLocks noChangeShapeType="1"/>
          </p:cNvSpPr>
          <p:nvPr/>
        </p:nvSpPr>
        <p:spPr bwMode="auto">
          <a:xfrm>
            <a:off x="3708400" y="4329113"/>
            <a:ext cx="755650" cy="36512"/>
          </a:xfrm>
          <a:prstGeom prst="line">
            <a:avLst/>
          </a:prstGeom>
          <a:noFill/>
          <a:ln w="9525">
            <a:solidFill>
              <a:schemeClr val="tx1"/>
            </a:solidFill>
            <a:round/>
            <a:headEnd/>
            <a:tailEnd/>
          </a:ln>
        </p:spPr>
        <p:txBody>
          <a:bodyPr/>
          <a:lstStyle/>
          <a:p>
            <a:endParaRPr lang="ru-RU"/>
          </a:p>
        </p:txBody>
      </p:sp>
      <p:sp>
        <p:nvSpPr>
          <p:cNvPr id="45079" name="Line 23"/>
          <p:cNvSpPr>
            <a:spLocks noChangeShapeType="1"/>
          </p:cNvSpPr>
          <p:nvPr/>
        </p:nvSpPr>
        <p:spPr bwMode="auto">
          <a:xfrm>
            <a:off x="4032250" y="3500438"/>
            <a:ext cx="719138" cy="323850"/>
          </a:xfrm>
          <a:prstGeom prst="line">
            <a:avLst/>
          </a:prstGeom>
          <a:noFill/>
          <a:ln w="9525">
            <a:solidFill>
              <a:schemeClr val="tx1"/>
            </a:solidFill>
            <a:round/>
            <a:headEnd/>
            <a:tailEnd/>
          </a:ln>
        </p:spPr>
        <p:txBody>
          <a:bodyPr/>
          <a:lstStyle/>
          <a:p>
            <a:endParaRPr lang="ru-RU"/>
          </a:p>
        </p:txBody>
      </p:sp>
      <p:sp>
        <p:nvSpPr>
          <p:cNvPr id="45080" name="Line 24"/>
          <p:cNvSpPr>
            <a:spLocks noChangeShapeType="1"/>
          </p:cNvSpPr>
          <p:nvPr/>
        </p:nvSpPr>
        <p:spPr bwMode="auto">
          <a:xfrm flipH="1">
            <a:off x="4427538" y="3824288"/>
            <a:ext cx="323850" cy="541337"/>
          </a:xfrm>
          <a:prstGeom prst="line">
            <a:avLst/>
          </a:prstGeom>
          <a:noFill/>
          <a:ln w="9525">
            <a:solidFill>
              <a:schemeClr val="tx1"/>
            </a:solidFill>
            <a:round/>
            <a:headEnd/>
            <a:tailEnd/>
          </a:ln>
        </p:spPr>
        <p:txBody>
          <a:bodyPr/>
          <a:lstStyle/>
          <a:p>
            <a:endParaRPr lang="ru-RU"/>
          </a:p>
        </p:txBody>
      </p:sp>
      <p:sp>
        <p:nvSpPr>
          <p:cNvPr id="45081" name="Line 25"/>
          <p:cNvSpPr>
            <a:spLocks noChangeShapeType="1"/>
          </p:cNvSpPr>
          <p:nvPr/>
        </p:nvSpPr>
        <p:spPr bwMode="auto">
          <a:xfrm flipV="1">
            <a:off x="3240088" y="3824288"/>
            <a:ext cx="1511300" cy="36512"/>
          </a:xfrm>
          <a:prstGeom prst="line">
            <a:avLst/>
          </a:prstGeom>
          <a:noFill/>
          <a:ln w="9525">
            <a:solidFill>
              <a:schemeClr val="tx1"/>
            </a:solidFill>
            <a:round/>
            <a:headEnd/>
            <a:tailEnd/>
          </a:ln>
        </p:spPr>
        <p:txBody>
          <a:bodyPr/>
          <a:lstStyle/>
          <a:p>
            <a:endParaRPr lang="ru-RU"/>
          </a:p>
        </p:txBody>
      </p:sp>
      <p:sp>
        <p:nvSpPr>
          <p:cNvPr id="45082" name="Line 26"/>
          <p:cNvSpPr>
            <a:spLocks noChangeShapeType="1"/>
          </p:cNvSpPr>
          <p:nvPr/>
        </p:nvSpPr>
        <p:spPr bwMode="auto">
          <a:xfrm flipH="1">
            <a:off x="3671888" y="3500438"/>
            <a:ext cx="395287" cy="828675"/>
          </a:xfrm>
          <a:prstGeom prst="line">
            <a:avLst/>
          </a:prstGeom>
          <a:noFill/>
          <a:ln w="9525">
            <a:solidFill>
              <a:schemeClr val="tx1"/>
            </a:solidFill>
            <a:round/>
            <a:headEnd/>
            <a:tailEnd/>
          </a:ln>
        </p:spPr>
        <p:txBody>
          <a:bodyPr/>
          <a:lstStyle/>
          <a:p>
            <a:endParaRPr lang="ru-RU"/>
          </a:p>
        </p:txBody>
      </p:sp>
      <p:sp>
        <p:nvSpPr>
          <p:cNvPr id="45083" name="Line 27"/>
          <p:cNvSpPr>
            <a:spLocks noChangeShapeType="1"/>
          </p:cNvSpPr>
          <p:nvPr/>
        </p:nvSpPr>
        <p:spPr bwMode="auto">
          <a:xfrm>
            <a:off x="4067175" y="3500438"/>
            <a:ext cx="360363" cy="865187"/>
          </a:xfrm>
          <a:prstGeom prst="line">
            <a:avLst/>
          </a:prstGeom>
          <a:noFill/>
          <a:ln w="9525">
            <a:solidFill>
              <a:schemeClr val="tx1"/>
            </a:solidFill>
            <a:round/>
            <a:headEnd/>
            <a:tailEnd/>
          </a:ln>
        </p:spPr>
        <p:txBody>
          <a:bodyPr/>
          <a:lstStyle/>
          <a:p>
            <a:endParaRPr lang="ru-RU"/>
          </a:p>
        </p:txBody>
      </p:sp>
      <p:sp>
        <p:nvSpPr>
          <p:cNvPr id="45084" name="Line 28"/>
          <p:cNvSpPr>
            <a:spLocks noChangeShapeType="1"/>
          </p:cNvSpPr>
          <p:nvPr/>
        </p:nvSpPr>
        <p:spPr bwMode="auto">
          <a:xfrm>
            <a:off x="3240088" y="3860800"/>
            <a:ext cx="1223962" cy="504825"/>
          </a:xfrm>
          <a:prstGeom prst="line">
            <a:avLst/>
          </a:prstGeom>
          <a:noFill/>
          <a:ln w="9525">
            <a:solidFill>
              <a:schemeClr val="tx1"/>
            </a:solidFill>
            <a:round/>
            <a:headEnd/>
            <a:tailEnd/>
          </a:ln>
        </p:spPr>
        <p:txBody>
          <a:bodyPr/>
          <a:lstStyle/>
          <a:p>
            <a:endParaRPr lang="ru-RU"/>
          </a:p>
        </p:txBody>
      </p:sp>
      <p:sp>
        <p:nvSpPr>
          <p:cNvPr id="45085" name="Line 29"/>
          <p:cNvSpPr>
            <a:spLocks noChangeShapeType="1"/>
          </p:cNvSpPr>
          <p:nvPr/>
        </p:nvSpPr>
        <p:spPr bwMode="auto">
          <a:xfrm flipH="1">
            <a:off x="3671888" y="3824288"/>
            <a:ext cx="1044575" cy="504825"/>
          </a:xfrm>
          <a:prstGeom prst="line">
            <a:avLst/>
          </a:prstGeom>
          <a:noFill/>
          <a:ln w="9525">
            <a:solidFill>
              <a:schemeClr val="tx1"/>
            </a:solidFill>
            <a:round/>
            <a:headEnd/>
            <a:tailEnd/>
          </a:ln>
        </p:spPr>
        <p:txBody>
          <a:bodyPr/>
          <a:lstStyle/>
          <a:p>
            <a:endParaRPr lang="ru-RU"/>
          </a:p>
        </p:txBody>
      </p:sp>
      <p:sp>
        <p:nvSpPr>
          <p:cNvPr id="45086" name="Rectangle 30"/>
          <p:cNvSpPr>
            <a:spLocks noChangeArrowheads="1"/>
          </p:cNvSpPr>
          <p:nvPr/>
        </p:nvSpPr>
        <p:spPr bwMode="auto">
          <a:xfrm>
            <a:off x="5976938" y="5121275"/>
            <a:ext cx="395287" cy="287338"/>
          </a:xfrm>
          <a:prstGeom prst="rect">
            <a:avLst/>
          </a:prstGeom>
          <a:solidFill>
            <a:srgbClr val="0F2BEC"/>
          </a:solidFill>
          <a:ln w="9525">
            <a:solidFill>
              <a:schemeClr val="tx1"/>
            </a:solidFill>
            <a:miter lim="800000"/>
            <a:headEnd/>
            <a:tailEnd/>
          </a:ln>
        </p:spPr>
        <p:txBody>
          <a:bodyPr wrap="none" anchor="ctr"/>
          <a:lstStyle/>
          <a:p>
            <a:endParaRPr lang="ru-RU"/>
          </a:p>
        </p:txBody>
      </p:sp>
      <p:sp>
        <p:nvSpPr>
          <p:cNvPr id="45087" name="Line 31"/>
          <p:cNvSpPr>
            <a:spLocks noChangeShapeType="1"/>
          </p:cNvSpPr>
          <p:nvPr/>
        </p:nvSpPr>
        <p:spPr bwMode="auto">
          <a:xfrm>
            <a:off x="5580063" y="5265738"/>
            <a:ext cx="396875" cy="0"/>
          </a:xfrm>
          <a:prstGeom prst="line">
            <a:avLst/>
          </a:prstGeom>
          <a:noFill/>
          <a:ln w="9525">
            <a:solidFill>
              <a:schemeClr val="tx1"/>
            </a:solidFill>
            <a:round/>
            <a:headEnd/>
            <a:tailEnd/>
          </a:ln>
        </p:spPr>
        <p:txBody>
          <a:bodyPr/>
          <a:lstStyle/>
          <a:p>
            <a:endParaRPr lang="ru-RU"/>
          </a:p>
        </p:txBody>
      </p:sp>
      <p:sp>
        <p:nvSpPr>
          <p:cNvPr id="45088" name="Oval 32"/>
          <p:cNvSpPr>
            <a:spLocks noChangeArrowheads="1"/>
          </p:cNvSpPr>
          <p:nvPr/>
        </p:nvSpPr>
        <p:spPr bwMode="auto">
          <a:xfrm>
            <a:off x="7632700" y="4545013"/>
            <a:ext cx="395288" cy="396875"/>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89" name="Oval 33"/>
          <p:cNvSpPr>
            <a:spLocks noChangeArrowheads="1"/>
          </p:cNvSpPr>
          <p:nvPr/>
        </p:nvSpPr>
        <p:spPr bwMode="auto">
          <a:xfrm>
            <a:off x="8027988" y="5049838"/>
            <a:ext cx="396875" cy="395287"/>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90" name="Oval 34"/>
          <p:cNvSpPr>
            <a:spLocks noChangeArrowheads="1"/>
          </p:cNvSpPr>
          <p:nvPr/>
        </p:nvSpPr>
        <p:spPr bwMode="auto">
          <a:xfrm>
            <a:off x="7488238" y="5553075"/>
            <a:ext cx="431800" cy="396875"/>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91" name="Oval 35"/>
          <p:cNvSpPr>
            <a:spLocks noChangeArrowheads="1"/>
          </p:cNvSpPr>
          <p:nvPr/>
        </p:nvSpPr>
        <p:spPr bwMode="auto">
          <a:xfrm>
            <a:off x="6877050" y="5842000"/>
            <a:ext cx="431800" cy="395288"/>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5092" name="Line 36"/>
          <p:cNvSpPr>
            <a:spLocks noChangeShapeType="1"/>
          </p:cNvSpPr>
          <p:nvPr/>
        </p:nvSpPr>
        <p:spPr bwMode="auto">
          <a:xfrm>
            <a:off x="6372225" y="5265738"/>
            <a:ext cx="1655763" cy="0"/>
          </a:xfrm>
          <a:prstGeom prst="line">
            <a:avLst/>
          </a:prstGeom>
          <a:noFill/>
          <a:ln w="9525">
            <a:solidFill>
              <a:schemeClr val="tx1"/>
            </a:solidFill>
            <a:round/>
            <a:headEnd/>
            <a:tailEnd/>
          </a:ln>
        </p:spPr>
        <p:txBody>
          <a:bodyPr/>
          <a:lstStyle/>
          <a:p>
            <a:endParaRPr lang="ru-RU"/>
          </a:p>
        </p:txBody>
      </p:sp>
      <p:sp>
        <p:nvSpPr>
          <p:cNvPr id="45093" name="Line 37"/>
          <p:cNvSpPr>
            <a:spLocks noChangeShapeType="1"/>
          </p:cNvSpPr>
          <p:nvPr/>
        </p:nvSpPr>
        <p:spPr bwMode="auto">
          <a:xfrm flipV="1">
            <a:off x="6372225" y="4868863"/>
            <a:ext cx="1331913" cy="396875"/>
          </a:xfrm>
          <a:prstGeom prst="line">
            <a:avLst/>
          </a:prstGeom>
          <a:noFill/>
          <a:ln w="9525">
            <a:solidFill>
              <a:schemeClr val="tx1"/>
            </a:solidFill>
            <a:round/>
            <a:headEnd/>
            <a:tailEnd/>
          </a:ln>
        </p:spPr>
        <p:txBody>
          <a:bodyPr/>
          <a:lstStyle/>
          <a:p>
            <a:endParaRPr lang="ru-RU"/>
          </a:p>
        </p:txBody>
      </p:sp>
      <p:sp>
        <p:nvSpPr>
          <p:cNvPr id="45094" name="Line 38"/>
          <p:cNvSpPr>
            <a:spLocks noChangeShapeType="1"/>
          </p:cNvSpPr>
          <p:nvPr/>
        </p:nvSpPr>
        <p:spPr bwMode="auto">
          <a:xfrm>
            <a:off x="6372225" y="5265738"/>
            <a:ext cx="1152525" cy="358775"/>
          </a:xfrm>
          <a:prstGeom prst="line">
            <a:avLst/>
          </a:prstGeom>
          <a:noFill/>
          <a:ln w="9525">
            <a:solidFill>
              <a:schemeClr val="tx1"/>
            </a:solidFill>
            <a:round/>
            <a:headEnd/>
            <a:tailEnd/>
          </a:ln>
        </p:spPr>
        <p:txBody>
          <a:bodyPr/>
          <a:lstStyle/>
          <a:p>
            <a:endParaRPr lang="ru-RU"/>
          </a:p>
        </p:txBody>
      </p:sp>
      <p:sp>
        <p:nvSpPr>
          <p:cNvPr id="45095" name="Line 39"/>
          <p:cNvSpPr>
            <a:spLocks noChangeShapeType="1"/>
          </p:cNvSpPr>
          <p:nvPr/>
        </p:nvSpPr>
        <p:spPr bwMode="auto">
          <a:xfrm>
            <a:off x="6408738" y="5265738"/>
            <a:ext cx="539750" cy="611187"/>
          </a:xfrm>
          <a:prstGeom prst="line">
            <a:avLst/>
          </a:prstGeom>
          <a:noFill/>
          <a:ln w="9525">
            <a:solidFill>
              <a:schemeClr val="tx1"/>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lide-4.jpg"/>
          <p:cNvPicPr>
            <a:picLocks noGrp="1" noChangeAspect="1"/>
          </p:cNvPicPr>
          <p:nvPr>
            <p:ph sz="quarter" idx="1"/>
          </p:nvPr>
        </p:nvPicPr>
        <p:blipFill>
          <a:blip r:embed="rId2"/>
          <a:stretch>
            <a:fillRect/>
          </a:stretch>
        </p:blipFill>
        <p:spPr>
          <a:xfrm>
            <a:off x="228600" y="304800"/>
            <a:ext cx="8610600" cy="6070028"/>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age149.jpg"/>
          <p:cNvPicPr>
            <a:picLocks noGrp="1" noChangeAspect="1"/>
          </p:cNvPicPr>
          <p:nvPr>
            <p:ph sz="quarter" idx="1"/>
          </p:nvPr>
        </p:nvPicPr>
        <p:blipFill>
          <a:blip r:embed="rId2"/>
          <a:stretch>
            <a:fillRect/>
          </a:stretch>
        </p:blipFill>
        <p:spPr>
          <a:xfrm>
            <a:off x="381000" y="228600"/>
            <a:ext cx="8077199" cy="6477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307564642_1.gif"/>
          <p:cNvPicPr>
            <a:picLocks noGrp="1" noChangeAspect="1"/>
          </p:cNvPicPr>
          <p:nvPr>
            <p:ph sz="quarter" idx="1"/>
          </p:nvPr>
        </p:nvPicPr>
        <p:blipFill>
          <a:blip r:embed="rId2"/>
          <a:stretch>
            <a:fillRect/>
          </a:stretch>
        </p:blipFill>
        <p:spPr>
          <a:xfrm>
            <a:off x="304800" y="304800"/>
            <a:ext cx="8534400" cy="6324599"/>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533400"/>
            <a:ext cx="8229600" cy="1143000"/>
          </a:xfrm>
        </p:spPr>
        <p:txBody>
          <a:bodyPr anchor="ctr">
            <a:normAutofit fontScale="90000"/>
          </a:bodyPr>
          <a:lstStyle/>
          <a:p>
            <a:pPr algn="ctr" eaLnBrk="1" hangingPunct="1">
              <a:defRPr/>
            </a:pPr>
            <a:r>
              <a:rPr lang="uk-UA" sz="2400" b="1" dirty="0" smtClean="0">
                <a:solidFill>
                  <a:srgbClr val="FF0000"/>
                </a:solidFill>
              </a:rPr>
              <a:t>Японський варіант комплексного управління якістю </a:t>
            </a:r>
            <a:r>
              <a:rPr lang="uk-UA" sz="2400" b="1" dirty="0" err="1" smtClean="0">
                <a:solidFill>
                  <a:srgbClr val="FF0000"/>
                </a:solidFill>
              </a:rPr>
              <a:t>Каору</a:t>
            </a:r>
            <a:r>
              <a:rPr lang="uk-UA" sz="2400" b="1" dirty="0" smtClean="0">
                <a:solidFill>
                  <a:srgbClr val="FF0000"/>
                </a:solidFill>
              </a:rPr>
              <a:t> </a:t>
            </a:r>
            <a:r>
              <a:rPr lang="uk-UA" sz="2400" b="1" dirty="0" err="1" smtClean="0">
                <a:solidFill>
                  <a:srgbClr val="FF0000"/>
                </a:solidFill>
              </a:rPr>
              <a:t>Ісікава</a:t>
            </a:r>
            <a:r>
              <a:rPr lang="uk-UA" sz="2400" b="1" dirty="0" smtClean="0">
                <a:solidFill>
                  <a:srgbClr val="FF0000"/>
                </a:solidFill>
              </a:rPr>
              <a:t> </a:t>
            </a:r>
            <a:r>
              <a:rPr lang="uk-UA" sz="2400" b="1" dirty="0" smtClean="0"/>
              <a:t/>
            </a:r>
            <a:br>
              <a:rPr lang="uk-UA" sz="2400" b="1" dirty="0" smtClean="0"/>
            </a:br>
            <a:endParaRPr lang="uk-UA" sz="2400" b="1" dirty="0" smtClean="0"/>
          </a:p>
        </p:txBody>
      </p:sp>
      <p:sp>
        <p:nvSpPr>
          <p:cNvPr id="19459" name="Rectangle 3"/>
          <p:cNvSpPr>
            <a:spLocks noGrp="1" noChangeArrowheads="1"/>
          </p:cNvSpPr>
          <p:nvPr>
            <p:ph sz="quarter" idx="1"/>
          </p:nvPr>
        </p:nvSpPr>
        <p:spPr>
          <a:xfrm>
            <a:off x="457200" y="1828800"/>
            <a:ext cx="8229600" cy="4724400"/>
          </a:xfrm>
        </p:spPr>
        <p:txBody>
          <a:bodyPr/>
          <a:lstStyle/>
          <a:p>
            <a:pPr eaLnBrk="1" hangingPunct="1">
              <a:lnSpc>
                <a:spcPct val="150000"/>
              </a:lnSpc>
              <a:defRPr/>
            </a:pPr>
            <a:r>
              <a:rPr lang="uk-UA" sz="1800" dirty="0" err="1" smtClean="0">
                <a:solidFill>
                  <a:srgbClr val="0070C0"/>
                </a:solidFill>
              </a:rPr>
              <a:t>Каору</a:t>
            </a:r>
            <a:r>
              <a:rPr lang="uk-UA" sz="1800" dirty="0" smtClean="0">
                <a:solidFill>
                  <a:srgbClr val="0070C0"/>
                </a:solidFill>
              </a:rPr>
              <a:t> </a:t>
            </a:r>
            <a:r>
              <a:rPr lang="uk-UA" sz="1800" dirty="0" err="1" smtClean="0">
                <a:solidFill>
                  <a:srgbClr val="0070C0"/>
                </a:solidFill>
              </a:rPr>
              <a:t>Ісікава</a:t>
            </a:r>
            <a:r>
              <a:rPr lang="uk-UA" sz="1800" dirty="0" smtClean="0">
                <a:solidFill>
                  <a:srgbClr val="0070C0"/>
                </a:solidFill>
              </a:rPr>
              <a:t>, автор японського варіанту комплексного управління якістю, виділив такі концептуальні положення: основною рисою є участь працівників в управління якістю, потрібно внести систематичні внутрішні перевірки функціонування системи якості, безперервне навчання кадрів, широке впровадження методів статистичного контролю. К. </a:t>
            </a:r>
            <a:r>
              <a:rPr lang="uk-UA" sz="1800" dirty="0" err="1" smtClean="0">
                <a:solidFill>
                  <a:srgbClr val="0070C0"/>
                </a:solidFill>
              </a:rPr>
              <a:t>Ісікава</a:t>
            </a:r>
            <a:r>
              <a:rPr lang="uk-UA" sz="1800" dirty="0" smtClean="0">
                <a:solidFill>
                  <a:srgbClr val="0070C0"/>
                </a:solidFill>
              </a:rPr>
              <a:t> ввів оригінальний графічний метод аналізу причинно-наслідкових зв’язків. Ця схема отримала назву «Скелет риби». Його метод є одним з найбільш простих методів управління якістю.</a:t>
            </a:r>
          </a:p>
          <a:p>
            <a:pPr eaLnBrk="1" hangingPunct="1">
              <a:lnSpc>
                <a:spcPct val="80000"/>
              </a:lnSpc>
              <a:defRPr/>
            </a:pPr>
            <a:endParaRPr lang="uk-UA" sz="18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350px-Figure_Ishikava_Charts.jpg"/>
          <p:cNvPicPr>
            <a:picLocks noGrp="1" noChangeAspect="1"/>
          </p:cNvPicPr>
          <p:nvPr>
            <p:ph sz="quarter" idx="1"/>
          </p:nvPr>
        </p:nvPicPr>
        <p:blipFill>
          <a:blip r:embed="rId2"/>
          <a:stretch>
            <a:fillRect/>
          </a:stretch>
        </p:blipFill>
        <p:spPr>
          <a:xfrm>
            <a:off x="609600" y="304800"/>
            <a:ext cx="7162800" cy="54102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28600"/>
            <a:ext cx="8229600" cy="1143000"/>
          </a:xfrm>
        </p:spPr>
        <p:txBody>
          <a:bodyPr>
            <a:normAutofit fontScale="90000"/>
          </a:bodyPr>
          <a:lstStyle/>
          <a:p>
            <a:pPr eaLnBrk="1" hangingPunct="1">
              <a:defRPr/>
            </a:pPr>
            <a:r>
              <a:rPr lang="uk-UA" sz="2400" b="1" smtClean="0"/>
              <a:t>«Спіраль Джурана» </a:t>
            </a:r>
            <a:br>
              <a:rPr lang="uk-UA" sz="2400" b="1" smtClean="0"/>
            </a:br>
            <a:r>
              <a:rPr lang="uk-UA" sz="2400" b="1" smtClean="0"/>
              <a:t>Концепцію </a:t>
            </a:r>
            <a:r>
              <a:rPr lang="en-US" sz="2400" b="1" smtClean="0"/>
              <a:t>ZD</a:t>
            </a:r>
            <a:r>
              <a:rPr lang="ru-RU" sz="2400" b="1" smtClean="0"/>
              <a:t> (</a:t>
            </a:r>
            <a:r>
              <a:rPr lang="uk-UA" sz="2400" b="1" smtClean="0"/>
              <a:t>нуль дефектів)</a:t>
            </a:r>
            <a:br>
              <a:rPr lang="uk-UA" sz="2400" b="1" smtClean="0"/>
            </a:br>
            <a:r>
              <a:rPr lang="uk-UA" sz="2400" b="1" smtClean="0"/>
              <a:t>Теорія комплексного управління якістю </a:t>
            </a:r>
            <a:br>
              <a:rPr lang="uk-UA" sz="2400" b="1" smtClean="0"/>
            </a:br>
            <a:r>
              <a:rPr lang="uk-UA" sz="2400" b="1" smtClean="0"/>
              <a:t>А. Фенгейбаума</a:t>
            </a:r>
            <a:r>
              <a:rPr lang="uk-UA" sz="2000" smtClean="0"/>
              <a:t> </a:t>
            </a:r>
            <a:endParaRPr lang="uk-UA" sz="4000" smtClean="0"/>
          </a:p>
        </p:txBody>
      </p:sp>
      <p:sp>
        <p:nvSpPr>
          <p:cNvPr id="18435" name="Rectangle 3"/>
          <p:cNvSpPr>
            <a:spLocks noGrp="1" noChangeArrowheads="1"/>
          </p:cNvSpPr>
          <p:nvPr>
            <p:ph sz="quarter" idx="1"/>
          </p:nvPr>
        </p:nvSpPr>
        <p:spPr>
          <a:xfrm>
            <a:off x="457200" y="1676400"/>
            <a:ext cx="8229600" cy="4800600"/>
          </a:xfrm>
        </p:spPr>
        <p:txBody>
          <a:bodyPr/>
          <a:lstStyle/>
          <a:p>
            <a:pPr eaLnBrk="1" hangingPunct="1">
              <a:lnSpc>
                <a:spcPct val="80000"/>
              </a:lnSpc>
              <a:defRPr/>
            </a:pPr>
            <a:r>
              <a:rPr lang="uk-UA" sz="1800" smtClean="0"/>
              <a:t>Концепція  Джозефа Джурана – це просторова модель, що визначає стадії безперервного розвитку робіт щодо управління якістю, що отримала назву «Спіраль Джурана». Ця «спіраль» має поступовий вигляд. За концепціїю Джурана – безперервне покращення – це рух по сходам. Його концепція має назву «</a:t>
            </a:r>
            <a:r>
              <a:rPr lang="en-US" sz="1800" smtClean="0"/>
              <a:t>AQL</a:t>
            </a:r>
            <a:r>
              <a:rPr lang="ru-RU" sz="1800" smtClean="0"/>
              <a:t> – </a:t>
            </a:r>
            <a:r>
              <a:rPr lang="uk-UA" sz="1800" smtClean="0"/>
              <a:t>щорічне покращення якості». Головною її ідеєю є отримання високих конкурентоспроможних та довгострокових результатів. </a:t>
            </a:r>
          </a:p>
          <a:p>
            <a:pPr eaLnBrk="1" hangingPunct="1">
              <a:lnSpc>
                <a:spcPct val="80000"/>
              </a:lnSpc>
              <a:defRPr/>
            </a:pPr>
            <a:endParaRPr lang="uk-UA" sz="1800" smtClean="0"/>
          </a:p>
          <a:p>
            <a:pPr eaLnBrk="1" hangingPunct="1">
              <a:lnSpc>
                <a:spcPct val="80000"/>
              </a:lnSpc>
              <a:defRPr/>
            </a:pPr>
            <a:r>
              <a:rPr lang="uk-UA" sz="1800" smtClean="0"/>
              <a:t>Ф. Кросбі розробив концепцію </a:t>
            </a:r>
            <a:r>
              <a:rPr lang="en-US" sz="1800" smtClean="0"/>
              <a:t>ZD</a:t>
            </a:r>
            <a:r>
              <a:rPr lang="ru-RU" sz="1800" smtClean="0"/>
              <a:t> (</a:t>
            </a:r>
            <a:r>
              <a:rPr lang="uk-UA" sz="1800" smtClean="0"/>
              <a:t>нуль дефектів) – «бездефектне виготовлення продукції». Ключовим принципом програми бездефектного виготовлення продукції є неприпустимість будь-якого рівня дефектів, окрім нульового.</a:t>
            </a:r>
          </a:p>
          <a:p>
            <a:pPr eaLnBrk="1" hangingPunct="1">
              <a:lnSpc>
                <a:spcPct val="80000"/>
              </a:lnSpc>
              <a:defRPr/>
            </a:pPr>
            <a:endParaRPr lang="uk-UA" sz="1800" smtClean="0"/>
          </a:p>
          <a:p>
            <a:pPr eaLnBrk="1" hangingPunct="1">
              <a:lnSpc>
                <a:spcPct val="80000"/>
              </a:lnSpc>
              <a:defRPr/>
            </a:pPr>
            <a:r>
              <a:rPr lang="uk-UA" sz="2000" smtClean="0"/>
              <a:t>А. Фейгенбаум розробив теорію комплексного управління якістю. Основна ідея якої – всеохопне управління якістю, яка торкається усіх стадій створення продукції, а всі рівні управління підприємством при реалізації технічних, економічних, організаційних та соціально-психологічних заходів.</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lang="uk-UA" sz="4000" b="1"/>
              <a:t>“Східний” і “західний” підхід до реалізації концепції якості</a:t>
            </a:r>
          </a:p>
        </p:txBody>
      </p:sp>
      <p:sp>
        <p:nvSpPr>
          <p:cNvPr id="40963" name="Rectangle 3"/>
          <p:cNvSpPr>
            <a:spLocks noGrp="1" noChangeArrowheads="1"/>
          </p:cNvSpPr>
          <p:nvPr>
            <p:ph type="body" idx="1"/>
          </p:nvPr>
        </p:nvSpPr>
        <p:spPr/>
        <p:txBody>
          <a:bodyPr/>
          <a:lstStyle/>
          <a:p>
            <a:pPr>
              <a:buFontTx/>
              <a:buNone/>
            </a:pPr>
            <a:r>
              <a:rPr lang="uk-UA"/>
              <a:t>	Відмінності визначаються соціальними, культурними, історичними традиціями</a:t>
            </a:r>
          </a:p>
          <a:p>
            <a:r>
              <a:rPr lang="uk-UA"/>
              <a:t>“Східний”: Каору Ісікава (Японія)</a:t>
            </a:r>
          </a:p>
          <a:p>
            <a:r>
              <a:rPr lang="uk-UA"/>
              <a:t>“Західний”: Фредерік Тейлор (США)</a:t>
            </a:r>
          </a:p>
          <a:p>
            <a:pPr>
              <a:buFontTx/>
              <a:buNone/>
            </a:pPr>
            <a:endParaRPr lang="uk-UA"/>
          </a:p>
          <a:p>
            <a:pPr>
              <a:buFontTx/>
              <a:buNone/>
            </a:pPr>
            <a:r>
              <a:rPr lang="uk-UA"/>
              <a:t>	Погоджуючись у важливості концепції управління якістю в цілому, дається різна оцінка окремих складових.</a:t>
            </a: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uk-UA" dirty="0" smtClean="0">
                <a:solidFill>
                  <a:srgbClr val="FF0000"/>
                </a:solidFill>
              </a:rPr>
              <a:t>ЯКІСТЬ ПРОДУКЦІЇ</a:t>
            </a:r>
          </a:p>
        </p:txBody>
      </p:sp>
      <p:sp>
        <p:nvSpPr>
          <p:cNvPr id="11267" name="Rectangle 3"/>
          <p:cNvSpPr>
            <a:spLocks noGrp="1" noChangeArrowheads="1"/>
          </p:cNvSpPr>
          <p:nvPr>
            <p:ph sz="quarter" idx="1"/>
          </p:nvPr>
        </p:nvSpPr>
        <p:spPr/>
        <p:txBody>
          <a:bodyPr/>
          <a:lstStyle/>
          <a:p>
            <a:pPr eaLnBrk="1" hangingPunct="1">
              <a:buFont typeface="Wingdings" pitchFamily="2" charset="2"/>
              <a:buNone/>
              <a:defRPr/>
            </a:pPr>
            <a:r>
              <a:rPr lang="uk-UA" sz="2400" b="1" dirty="0" smtClean="0"/>
              <a:t>    </a:t>
            </a:r>
            <a:r>
              <a:rPr lang="uk-UA" sz="2000" b="1" dirty="0" smtClean="0"/>
              <a:t>Якість продукції</a:t>
            </a:r>
            <a:r>
              <a:rPr lang="uk-UA" sz="2000" dirty="0" smtClean="0"/>
              <a:t> — це сукупність властивостей продукції, яку обумовлюють її придатність, задовольнити певні потреби відповідно до призначення. </a:t>
            </a:r>
          </a:p>
          <a:p>
            <a:pPr eaLnBrk="1" hangingPunct="1">
              <a:buFont typeface="Wingdings" pitchFamily="2" charset="2"/>
              <a:buNone/>
              <a:defRPr/>
            </a:pPr>
            <a:endParaRPr lang="uk-UA" sz="2000" dirty="0" smtClean="0"/>
          </a:p>
          <a:p>
            <a:pPr eaLnBrk="1" hangingPunct="1">
              <a:buFont typeface="Wingdings" pitchFamily="2" charset="2"/>
              <a:buNone/>
              <a:defRPr/>
            </a:pPr>
            <a:endParaRPr lang="uk-UA" sz="2000" dirty="0" smtClean="0"/>
          </a:p>
          <a:p>
            <a:pPr eaLnBrk="1" hangingPunct="1">
              <a:buFont typeface="Wingdings" pitchFamily="2" charset="2"/>
              <a:buNone/>
              <a:defRPr/>
            </a:pPr>
            <a:r>
              <a:rPr lang="uk-UA" sz="2000" dirty="0" smtClean="0"/>
              <a:t>    Для кожного підприємства дуже важливо постійно підвищувати та удосконалювати рівень якості продукції, застосовувати новітні технології для її поліпшення. Адже якість, як економічна категорія, відбиває сукупність властивостей продукції, що зумовлюють міру її придатності задовольняти потреби людини відповідно до свого призначення. Якість продукції завжди була головним чинником, який визначав рівень попиту на продукцію.</a:t>
            </a:r>
          </a:p>
          <a:p>
            <a:pPr eaLnBrk="1" hangingPunct="1">
              <a:buFont typeface="Wingdings" pitchFamily="2" charset="2"/>
              <a:buNone/>
              <a:defRPr/>
            </a:pPr>
            <a:endParaRPr lang="uk-UA" sz="2000" dirty="0" smtClean="0"/>
          </a:p>
          <a:p>
            <a:pPr eaLnBrk="1" hangingPunct="1">
              <a:buFont typeface="Wingdings" pitchFamily="2" charset="2"/>
              <a:buNone/>
              <a:defRPr/>
            </a:pPr>
            <a:endParaRPr lang="uk-UA"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uk-UA" sz="4000" u="sng"/>
              <a:t>Професіоналізм і універсалізація</a:t>
            </a:r>
            <a:endParaRPr lang="ru-RU" sz="4000" u="sng"/>
          </a:p>
        </p:txBody>
      </p:sp>
      <p:sp>
        <p:nvSpPr>
          <p:cNvPr id="41987" name="Rectangle 3"/>
          <p:cNvSpPr>
            <a:spLocks noGrp="1" noChangeArrowheads="1"/>
          </p:cNvSpPr>
          <p:nvPr>
            <p:ph type="body" idx="1"/>
          </p:nvPr>
        </p:nvSpPr>
        <p:spPr>
          <a:xfrm>
            <a:off x="250825" y="1600200"/>
            <a:ext cx="8435975" cy="4525963"/>
          </a:xfrm>
        </p:spPr>
        <p:txBody>
          <a:bodyPr/>
          <a:lstStyle/>
          <a:p>
            <a:pPr>
              <a:lnSpc>
                <a:spcPct val="90000"/>
              </a:lnSpc>
            </a:pPr>
            <a:r>
              <a:rPr lang="uk-UA" b="1"/>
              <a:t>Захід: професіоналізм і спеціалізація</a:t>
            </a:r>
            <a:r>
              <a:rPr lang="uk-UA"/>
              <a:t>. Компетентність працівника обмежується підрозділом, де він працює. Вузька спеціалізація сприяє індивідуальній кар</a:t>
            </a:r>
            <a:r>
              <a:rPr lang="en-US">
                <a:cs typeface="Arial" charset="0"/>
              </a:rPr>
              <a:t>‘</a:t>
            </a:r>
            <a:r>
              <a:rPr lang="uk-UA">
                <a:cs typeface="Arial" charset="0"/>
              </a:rPr>
              <a:t>єрі.</a:t>
            </a:r>
          </a:p>
          <a:p>
            <a:pPr>
              <a:lnSpc>
                <a:spcPct val="90000"/>
              </a:lnSpc>
            </a:pPr>
            <a:r>
              <a:rPr lang="uk-UA" b="1">
                <a:cs typeface="Arial" charset="0"/>
              </a:rPr>
              <a:t>Схід: досвід</a:t>
            </a:r>
            <a:r>
              <a:rPr lang="uk-UA">
                <a:cs typeface="Arial" charset="0"/>
              </a:rPr>
              <a:t>. Навчання персоналу на всіх ділянках виробничого процесу. Розвивається колективізм і відповідальність перед фірмою.</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uk-UA" sz="4000" u="sng"/>
              <a:t>Індивідуальне і колективне управління</a:t>
            </a:r>
            <a:endParaRPr lang="ru-RU" sz="4000" u="sng"/>
          </a:p>
        </p:txBody>
      </p:sp>
      <p:sp>
        <p:nvSpPr>
          <p:cNvPr id="43011" name="Rectangle 3"/>
          <p:cNvSpPr>
            <a:spLocks noGrp="1" noChangeArrowheads="1"/>
          </p:cNvSpPr>
          <p:nvPr>
            <p:ph type="body" idx="1"/>
          </p:nvPr>
        </p:nvSpPr>
        <p:spPr/>
        <p:txBody>
          <a:bodyPr/>
          <a:lstStyle/>
          <a:p>
            <a:r>
              <a:rPr lang="uk-UA" sz="2800" b="1"/>
              <a:t>Захід</a:t>
            </a:r>
            <a:r>
              <a:rPr lang="uk-UA" sz="2800"/>
              <a:t>: виробництвом керують професіонали. Вони компетентні у встановленні технічних і виробничих норм. Виконавці виконують розпорядження спеціалістів.</a:t>
            </a:r>
          </a:p>
          <a:p>
            <a:r>
              <a:rPr lang="uk-UA" sz="2800" b="1"/>
              <a:t>Схід</a:t>
            </a:r>
            <a:r>
              <a:rPr lang="uk-UA" sz="2800"/>
              <a:t>: залучення виконавців до управління. Гуртки якості: добровільність, бажання навчатись, взаємне збагачення досвідом, спільна участь у досягненні мети. Розвиток суспільної самосвідомості. </a:t>
            </a:r>
            <a:endParaRPr lang="ru-RU" sz="2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uk-UA" u="sng"/>
              <a:t>Мотивація</a:t>
            </a:r>
            <a:endParaRPr lang="ru-RU" u="sng"/>
          </a:p>
        </p:txBody>
      </p:sp>
      <p:sp>
        <p:nvSpPr>
          <p:cNvPr id="44035" name="Rectangle 3"/>
          <p:cNvSpPr>
            <a:spLocks noGrp="1" noChangeArrowheads="1"/>
          </p:cNvSpPr>
          <p:nvPr>
            <p:ph type="body" idx="1"/>
          </p:nvPr>
        </p:nvSpPr>
        <p:spPr/>
        <p:txBody>
          <a:bodyPr>
            <a:normAutofit lnSpcReduction="10000"/>
          </a:bodyPr>
          <a:lstStyle/>
          <a:p>
            <a:r>
              <a:rPr lang="uk-UA" sz="2800" b="1"/>
              <a:t>Захід:</a:t>
            </a:r>
            <a:r>
              <a:rPr lang="uk-UA" sz="2800"/>
              <a:t> система оплати праці побудована на визнанні результату. Більша продуктивність – більша зарплата. Майже не залежить від віку. Більше заслуг на фірмі – вища посада.</a:t>
            </a:r>
          </a:p>
          <a:p>
            <a:r>
              <a:rPr lang="uk-UA" sz="2800" b="1"/>
              <a:t>Схід:</a:t>
            </a:r>
            <a:r>
              <a:rPr lang="uk-UA" sz="2800"/>
              <a:t> зарплата залежить від досвіду і віку. Культ соціальної сутності працівника: люди працюють не тільки за гроші, радість приносить добре виконана робота, досягнення результату через подолання труднощів, визнання і повага колег. </a:t>
            </a:r>
            <a:endParaRPr lang="ru-RU"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uk-UA" u="sng"/>
              <a:t>Зайнятість</a:t>
            </a:r>
            <a:endParaRPr lang="ru-RU" u="sng"/>
          </a:p>
        </p:txBody>
      </p:sp>
      <p:sp>
        <p:nvSpPr>
          <p:cNvPr id="45059" name="Rectangle 3"/>
          <p:cNvSpPr>
            <a:spLocks noGrp="1" noChangeArrowheads="1"/>
          </p:cNvSpPr>
          <p:nvPr>
            <p:ph type="body" idx="1"/>
          </p:nvPr>
        </p:nvSpPr>
        <p:spPr/>
        <p:txBody>
          <a:bodyPr/>
          <a:lstStyle/>
          <a:p>
            <a:pPr>
              <a:lnSpc>
                <a:spcPct val="90000"/>
              </a:lnSpc>
            </a:pPr>
            <a:r>
              <a:rPr lang="uk-UA" b="1"/>
              <a:t>Захід:</a:t>
            </a:r>
            <a:r>
              <a:rPr lang="uk-UA"/>
              <a:t> плинність кадрів звичне явище; постійний пошук високооплачуваної роботи; зміна працедавця не трагедія.</a:t>
            </a:r>
          </a:p>
          <a:p>
            <a:pPr>
              <a:lnSpc>
                <a:spcPct val="90000"/>
              </a:lnSpc>
            </a:pPr>
            <a:r>
              <a:rPr lang="uk-UA" b="1"/>
              <a:t>Схід:</a:t>
            </a:r>
            <a:r>
              <a:rPr lang="uk-UA"/>
              <a:t> система прижиттєвого найму; фірма відповідає за працівника; працівник є патріотом фірми, розглядаючи її як свою родину. Стабільний статус сприяє самонавчанню і розвиває здібності.</a:t>
            </a:r>
            <a:endParaRPr lang="ru-R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r>
              <a:rPr lang="ru-RU" sz="4000" b="1"/>
              <a:t>ІІІ. </a:t>
            </a:r>
            <a:r>
              <a:rPr lang="uk-UA" sz="4000" b="1"/>
              <a:t>Принципи управління якістю продукції</a:t>
            </a:r>
            <a:endParaRPr lang="ru-RU" sz="4000" b="1"/>
          </a:p>
        </p:txBody>
      </p:sp>
      <p:sp>
        <p:nvSpPr>
          <p:cNvPr id="17411" name="Rectangle 3"/>
          <p:cNvSpPr>
            <a:spLocks noGrp="1" noChangeArrowheads="1"/>
          </p:cNvSpPr>
          <p:nvPr>
            <p:ph type="body" idx="1"/>
          </p:nvPr>
        </p:nvSpPr>
        <p:spPr/>
        <p:txBody>
          <a:bodyPr/>
          <a:lstStyle/>
          <a:p>
            <a:pPr>
              <a:buFontTx/>
              <a:buNone/>
            </a:pPr>
            <a:r>
              <a:rPr lang="uk-UA" b="1" u="sng"/>
              <a:t>Аксіоми:</a:t>
            </a:r>
          </a:p>
          <a:p>
            <a:r>
              <a:rPr lang="uk-UA"/>
              <a:t>якість забезпечує персонал, а не обладнання;</a:t>
            </a:r>
            <a:r>
              <a:rPr lang="ru-RU"/>
              <a:t> </a:t>
            </a:r>
          </a:p>
          <a:p>
            <a:r>
              <a:rPr lang="uk-UA"/>
              <a:t>цінність виробу для споживача легше збільшити шляхом підвищення якості і надійності, ніж будь-яким зниженням його ціни.</a:t>
            </a:r>
            <a:r>
              <a:rPr lang="ru-RU"/>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pPr>
              <a:lnSpc>
                <a:spcPct val="80000"/>
              </a:lnSpc>
              <a:defRPr/>
            </a:pPr>
            <a:r>
              <a:rPr lang="uk-UA" b="1" dirty="0" smtClean="0"/>
              <a:t>Концепція </a:t>
            </a:r>
            <a:r>
              <a:rPr lang="uk-UA" b="1" dirty="0" err="1" smtClean="0"/>
              <a:t>Тагутті</a:t>
            </a:r>
            <a:endParaRPr lang="uk-UA" b="1" dirty="0" smtClean="0"/>
          </a:p>
          <a:p>
            <a:pPr>
              <a:lnSpc>
                <a:spcPct val="80000"/>
              </a:lnSpc>
              <a:defRPr/>
            </a:pPr>
            <a:r>
              <a:rPr lang="uk-UA" dirty="0" smtClean="0"/>
              <a:t>Головною ідеєю Концепції </a:t>
            </a:r>
            <a:r>
              <a:rPr lang="uk-UA" dirty="0" err="1" smtClean="0"/>
              <a:t>Тагутті</a:t>
            </a:r>
            <a:r>
              <a:rPr lang="uk-UA" dirty="0" smtClean="0"/>
              <a:t> стало підвищення якості з одночасним зниженням його вартості. Розвитком його концепції став метод </a:t>
            </a:r>
            <a:r>
              <a:rPr lang="en-US" dirty="0" smtClean="0"/>
              <a:t>QFD </a:t>
            </a:r>
            <a:r>
              <a:rPr lang="uk-UA" dirty="0" smtClean="0"/>
              <a:t>– «розгортання функції якості». Його сутність полягає в плануванні характеристик продукції на основі дослідження ринку з метою максимального задоволення потреб споживачів з найвищою якістю в найкоротші терміни і при мінімальних затратах виробників.</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age371.jpg"/>
          <p:cNvPicPr>
            <a:picLocks noGrp="1" noChangeAspect="1"/>
          </p:cNvPicPr>
          <p:nvPr>
            <p:ph sz="quarter" idx="1"/>
          </p:nvPr>
        </p:nvPicPr>
        <p:blipFill>
          <a:blip r:embed="rId2"/>
          <a:stretch>
            <a:fillRect/>
          </a:stretch>
        </p:blipFill>
        <p:spPr>
          <a:xfrm>
            <a:off x="228600" y="533400"/>
            <a:ext cx="8305800" cy="609600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304800"/>
            <a:ext cx="8229600" cy="1143000"/>
          </a:xfrm>
        </p:spPr>
        <p:txBody>
          <a:bodyPr/>
          <a:lstStyle/>
          <a:p>
            <a:pPr eaLnBrk="1" hangingPunct="1">
              <a:defRPr/>
            </a:pPr>
            <a:r>
              <a:rPr lang="uk-UA" smtClean="0"/>
              <a:t>ВИСНОВКИ</a:t>
            </a:r>
          </a:p>
        </p:txBody>
      </p:sp>
      <p:sp>
        <p:nvSpPr>
          <p:cNvPr id="20483" name="Rectangle 3"/>
          <p:cNvSpPr>
            <a:spLocks noGrp="1" noChangeArrowheads="1"/>
          </p:cNvSpPr>
          <p:nvPr>
            <p:ph sz="quarter" idx="1"/>
          </p:nvPr>
        </p:nvSpPr>
        <p:spPr/>
        <p:txBody>
          <a:bodyPr/>
          <a:lstStyle/>
          <a:p>
            <a:pPr eaLnBrk="1" hangingPunct="1">
              <a:lnSpc>
                <a:spcPct val="90000"/>
              </a:lnSpc>
              <a:buFont typeface="Wingdings" pitchFamily="2" charset="2"/>
              <a:buNone/>
              <a:defRPr/>
            </a:pPr>
            <a:r>
              <a:rPr lang="uk-UA" sz="2400" smtClean="0"/>
              <a:t>    Висока ступінь відповідальності керівництва щодо діяльності організації та орієнтація на споживача є ключовими моментами в області підвищення якості продукції, а стратегічним напрямком успішного функціонування підприємств є створення ефективних шляхів підвищення якості продукції. Однією з найефективніших моделей вважається модель «</a:t>
            </a:r>
            <a:r>
              <a:rPr lang="en-US" sz="2400" smtClean="0"/>
              <a:t>TQM</a:t>
            </a:r>
            <a:r>
              <a:rPr lang="uk-UA" sz="2400" smtClean="0"/>
              <a:t>», яка дозволяє покращити якість продукції за допомогою зменшення мінливості процесу, виготовляючи якісну продукцію, підприємство зменшує витрати на виробництво.</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uk-UA" u="sng"/>
              <a:t>Епоха промислової революції</a:t>
            </a:r>
            <a:endParaRPr lang="ru-RU" u="sng"/>
          </a:p>
        </p:txBody>
      </p:sp>
      <p:sp>
        <p:nvSpPr>
          <p:cNvPr id="4099" name="Rectangle 3"/>
          <p:cNvSpPr>
            <a:spLocks noGrp="1" noChangeArrowheads="1"/>
          </p:cNvSpPr>
          <p:nvPr>
            <p:ph type="body" idx="1"/>
          </p:nvPr>
        </p:nvSpPr>
        <p:spPr>
          <a:xfrm>
            <a:off x="179388" y="1600200"/>
            <a:ext cx="8785225" cy="4525963"/>
          </a:xfrm>
        </p:spPr>
        <p:txBody>
          <a:bodyPr/>
          <a:lstStyle/>
          <a:p>
            <a:r>
              <a:rPr lang="uk-UA"/>
              <a:t>Поява масового виробництва зробила неможливою персональну відповідальність кожного виробника за якість колективно виготовленого продукту. Конвеєр. Вузька спеціалізація робочих місць. </a:t>
            </a:r>
          </a:p>
          <a:p>
            <a:r>
              <a:rPr lang="uk-UA"/>
              <a:t>Постійно зростаючі обсяги промислового виробництва привели до потоку товарів низької якості. </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image074.jpg"/>
          <p:cNvPicPr>
            <a:picLocks noGrp="1" noChangeAspect="1"/>
          </p:cNvPicPr>
          <p:nvPr>
            <p:ph sz="quarter" idx="1"/>
          </p:nvPr>
        </p:nvPicPr>
        <p:blipFill>
          <a:blip r:embed="rId2"/>
          <a:stretch>
            <a:fillRect/>
          </a:stretch>
        </p:blipFill>
        <p:spPr>
          <a:xfrm>
            <a:off x="304800" y="228600"/>
            <a:ext cx="8382000" cy="62484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5084763"/>
            <a:ext cx="8077200" cy="1138237"/>
          </a:xfrm>
        </p:spPr>
        <p:txBody>
          <a:bodyPr>
            <a:normAutofit fontScale="90000"/>
          </a:bodyPr>
          <a:lstStyle/>
          <a:p>
            <a:r>
              <a:rPr lang="uk-UA" sz="3200" b="1" dirty="0">
                <a:solidFill>
                  <a:srgbClr val="FF0000"/>
                </a:solidFill>
              </a:rPr>
              <a:t>Головним в забезпеченні якості продукції є</a:t>
            </a:r>
            <a:r>
              <a:rPr lang="uk-UA" sz="4000" b="1" dirty="0">
                <a:solidFill>
                  <a:srgbClr val="FF0000"/>
                </a:solidFill>
              </a:rPr>
              <a:t> </a:t>
            </a:r>
            <a:br>
              <a:rPr lang="uk-UA" sz="4000" b="1" dirty="0">
                <a:solidFill>
                  <a:srgbClr val="FF0000"/>
                </a:solidFill>
              </a:rPr>
            </a:br>
            <a:r>
              <a:rPr lang="uk-UA" sz="4000" b="1" dirty="0">
                <a:solidFill>
                  <a:srgbClr val="FF0000"/>
                </a:solidFill>
              </a:rPr>
              <a:t>ЛЮДСЬКИЙ ФАКТОР!</a:t>
            </a:r>
            <a:r>
              <a:rPr lang="uk-UA" sz="4000" dirty="0">
                <a:solidFill>
                  <a:srgbClr val="FF0000"/>
                </a:solidFill>
              </a:rPr>
              <a:t> </a:t>
            </a:r>
            <a:r>
              <a:rPr lang="ru-RU" sz="4000" dirty="0"/>
              <a:t/>
            </a:r>
            <a:br>
              <a:rPr lang="ru-RU" sz="4000" dirty="0"/>
            </a:br>
            <a:endParaRPr lang="ru-RU" sz="4000" dirty="0"/>
          </a:p>
        </p:txBody>
      </p:sp>
      <p:sp>
        <p:nvSpPr>
          <p:cNvPr id="10243" name="Rectangle 3"/>
          <p:cNvSpPr>
            <a:spLocks noGrp="1" noChangeArrowheads="1"/>
          </p:cNvSpPr>
          <p:nvPr>
            <p:ph type="body" idx="1"/>
          </p:nvPr>
        </p:nvSpPr>
        <p:spPr>
          <a:xfrm>
            <a:off x="539750" y="333375"/>
            <a:ext cx="8229600" cy="4525963"/>
          </a:xfrm>
        </p:spPr>
        <p:txBody>
          <a:bodyPr/>
          <a:lstStyle/>
          <a:p>
            <a:pPr>
              <a:lnSpc>
                <a:spcPct val="80000"/>
              </a:lnSpc>
            </a:pPr>
            <a:r>
              <a:rPr lang="uk-UA" sz="2800" dirty="0">
                <a:solidFill>
                  <a:srgbClr val="7030A0"/>
                </a:solidFill>
              </a:rPr>
              <a:t>Значення цих факторів для якості продукції не можна недооцінювати, але тільки ними високу якість підтримувати неможливо. </a:t>
            </a:r>
          </a:p>
          <a:p>
            <a:pPr>
              <a:lnSpc>
                <a:spcPct val="80000"/>
              </a:lnSpc>
            </a:pPr>
            <a:r>
              <a:rPr lang="uk-UA" sz="2800" dirty="0">
                <a:solidFill>
                  <a:srgbClr val="7030A0"/>
                </a:solidFill>
              </a:rPr>
              <a:t>Було помічено, що однакові за умовами виробництва підприємства випускають різну за якістю продукцію. Аналіз цієї обставини виявив </a:t>
            </a:r>
            <a:r>
              <a:rPr lang="uk-UA" sz="2800" b="1" dirty="0">
                <a:solidFill>
                  <a:srgbClr val="7030A0"/>
                </a:solidFill>
              </a:rPr>
              <a:t>соціальну природу якості продукції</a:t>
            </a:r>
            <a:r>
              <a:rPr lang="uk-UA" sz="2800" dirty="0">
                <a:solidFill>
                  <a:srgbClr val="7030A0"/>
                </a:solidFill>
              </a:rPr>
              <a:t>.</a:t>
            </a:r>
          </a:p>
          <a:p>
            <a:pPr>
              <a:lnSpc>
                <a:spcPct val="80000"/>
              </a:lnSpc>
            </a:pPr>
            <a:r>
              <a:rPr lang="uk-UA" sz="2800" dirty="0">
                <a:solidFill>
                  <a:srgbClr val="7030A0"/>
                </a:solidFill>
              </a:rPr>
              <a:t>Розроблено концепцію управління якістю продукції на провідних  підприємствах, в основу якої було покладено </a:t>
            </a:r>
          </a:p>
          <a:p>
            <a:pPr>
              <a:lnSpc>
                <a:spcPct val="80000"/>
              </a:lnSpc>
              <a:buFontTx/>
              <a:buNone/>
            </a:pPr>
            <a:r>
              <a:rPr lang="uk-UA" sz="2800" b="1" dirty="0">
                <a:solidFill>
                  <a:srgbClr val="7030A0"/>
                </a:solidFill>
              </a:rPr>
              <a:t>	вирішальну роль людського фактору.</a:t>
            </a:r>
            <a:r>
              <a:rPr lang="ru-RU" sz="2800" b="1" dirty="0">
                <a:solidFill>
                  <a:srgbClr val="7030A0"/>
                </a:solidFill>
              </a:rPr>
              <a:t> </a:t>
            </a:r>
            <a:r>
              <a:rPr lang="uk-UA" sz="2800" b="1" dirty="0">
                <a:solidFill>
                  <a:srgbClr val="7030A0"/>
                </a:solidFill>
              </a:rPr>
              <a:t> </a:t>
            </a:r>
            <a:endParaRPr lang="ru-RU" sz="2800" b="1" dirty="0">
              <a:solidFill>
                <a:srgbClr val="7030A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eaLnBrk="1" hangingPunct="1">
              <a:defRPr/>
            </a:pPr>
            <a:r>
              <a:rPr lang="uk-UA" sz="4000" dirty="0" smtClean="0"/>
              <a:t>КОНЦЕПЦІЇ ТА МЕТОДИ УПРАВЛІННЯ ЯКІСТЮ</a:t>
            </a:r>
          </a:p>
        </p:txBody>
      </p:sp>
      <p:sp>
        <p:nvSpPr>
          <p:cNvPr id="12291" name="Rectangle 3"/>
          <p:cNvSpPr>
            <a:spLocks noGrp="1" noChangeArrowheads="1"/>
          </p:cNvSpPr>
          <p:nvPr>
            <p:ph sz="quarter" idx="1"/>
          </p:nvPr>
        </p:nvSpPr>
        <p:spPr/>
        <p:txBody>
          <a:bodyPr/>
          <a:lstStyle/>
          <a:p>
            <a:pPr eaLnBrk="1" hangingPunct="1">
              <a:defRPr/>
            </a:pPr>
            <a:r>
              <a:rPr lang="uk-UA" smtClean="0"/>
              <a:t>“</a:t>
            </a:r>
            <a:r>
              <a:rPr lang="en-US" smtClean="0"/>
              <a:t>TQM</a:t>
            </a:r>
            <a:r>
              <a:rPr lang="uk-UA" smtClean="0"/>
              <a:t>”</a:t>
            </a:r>
          </a:p>
          <a:p>
            <a:pPr eaLnBrk="1" hangingPunct="1">
              <a:defRPr/>
            </a:pPr>
            <a:r>
              <a:rPr lang="uk-UA" smtClean="0"/>
              <a:t>«Спіраль Джурана» </a:t>
            </a:r>
          </a:p>
          <a:p>
            <a:pPr eaLnBrk="1" hangingPunct="1">
              <a:defRPr/>
            </a:pPr>
            <a:r>
              <a:rPr lang="uk-UA" smtClean="0"/>
              <a:t>Концепцію </a:t>
            </a:r>
            <a:r>
              <a:rPr lang="en-US" smtClean="0"/>
              <a:t>ZD</a:t>
            </a:r>
            <a:r>
              <a:rPr lang="ru-RU" smtClean="0"/>
              <a:t> (</a:t>
            </a:r>
            <a:r>
              <a:rPr lang="uk-UA" smtClean="0"/>
              <a:t>нуль дефектів) </a:t>
            </a:r>
          </a:p>
          <a:p>
            <a:pPr eaLnBrk="1" hangingPunct="1">
              <a:defRPr/>
            </a:pPr>
            <a:r>
              <a:rPr lang="uk-UA" smtClean="0"/>
              <a:t>Теорія комплексного управління якістю А. Фейгенбаума </a:t>
            </a:r>
          </a:p>
          <a:p>
            <a:pPr eaLnBrk="1" hangingPunct="1">
              <a:defRPr/>
            </a:pPr>
            <a:r>
              <a:rPr lang="uk-UA" smtClean="0"/>
              <a:t>Японський варіант комплексного управління якістю Каору Ісікава </a:t>
            </a:r>
          </a:p>
          <a:p>
            <a:pPr eaLnBrk="1" hangingPunct="1">
              <a:defRPr/>
            </a:pPr>
            <a:r>
              <a:rPr lang="uk-UA" smtClean="0"/>
              <a:t>Концепція Тагутті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defRPr/>
            </a:pPr>
            <a:r>
              <a:rPr lang="ru-RU" sz="3200" b="1" dirty="0" err="1" smtClean="0">
                <a:solidFill>
                  <a:schemeClr val="accent2"/>
                </a:solidFill>
              </a:rPr>
              <a:t>Total</a:t>
            </a:r>
            <a:r>
              <a:rPr lang="ru-RU" sz="3200" b="1" dirty="0" smtClean="0">
                <a:solidFill>
                  <a:schemeClr val="accent2"/>
                </a:solidFill>
              </a:rPr>
              <a:t> </a:t>
            </a:r>
            <a:r>
              <a:rPr lang="ru-RU" sz="3200" b="1" dirty="0" err="1" smtClean="0">
                <a:solidFill>
                  <a:schemeClr val="accent2"/>
                </a:solidFill>
              </a:rPr>
              <a:t>Quality</a:t>
            </a:r>
            <a:r>
              <a:rPr lang="ru-RU" sz="3200" b="1" dirty="0" smtClean="0">
                <a:solidFill>
                  <a:schemeClr val="accent2"/>
                </a:solidFill>
              </a:rPr>
              <a:t> </a:t>
            </a:r>
            <a:r>
              <a:rPr lang="ru-RU" sz="3200" b="1" dirty="0" err="1" smtClean="0">
                <a:solidFill>
                  <a:schemeClr val="accent2"/>
                </a:solidFill>
              </a:rPr>
              <a:t>Management</a:t>
            </a:r>
            <a:r>
              <a:rPr lang="ru-RU" sz="3200" b="1" dirty="0" smtClean="0">
                <a:solidFill>
                  <a:schemeClr val="accent2"/>
                </a:solidFill>
              </a:rPr>
              <a:t> (</a:t>
            </a:r>
            <a:r>
              <a:rPr lang="en-US" sz="3600" b="1" dirty="0" smtClean="0">
                <a:solidFill>
                  <a:schemeClr val="accent2"/>
                </a:solidFill>
              </a:rPr>
              <a:t>TQM</a:t>
            </a:r>
            <a:r>
              <a:rPr lang="ru-RU" sz="3600" b="1" dirty="0" smtClean="0">
                <a:solidFill>
                  <a:schemeClr val="accent2"/>
                </a:solidFill>
              </a:rPr>
              <a:t>)</a:t>
            </a:r>
            <a:endParaRPr lang="uk-UA" dirty="0" smtClean="0"/>
          </a:p>
        </p:txBody>
      </p:sp>
      <p:sp>
        <p:nvSpPr>
          <p:cNvPr id="13315" name="Rectangle 3"/>
          <p:cNvSpPr>
            <a:spLocks noGrp="1" noChangeArrowheads="1"/>
          </p:cNvSpPr>
          <p:nvPr>
            <p:ph sz="quarter" idx="1"/>
          </p:nvPr>
        </p:nvSpPr>
        <p:spPr/>
        <p:txBody>
          <a:bodyPr>
            <a:normAutofit/>
          </a:bodyPr>
          <a:lstStyle/>
          <a:p>
            <a:pPr eaLnBrk="1" hangingPunct="1">
              <a:lnSpc>
                <a:spcPct val="80000"/>
              </a:lnSpc>
              <a:defRPr/>
            </a:pPr>
            <a:r>
              <a:rPr lang="uk-UA" sz="2000" dirty="0" smtClean="0"/>
              <a:t>Основною є концепція управління на основі якості «</a:t>
            </a:r>
            <a:r>
              <a:rPr lang="en-US" sz="2000" dirty="0" smtClean="0"/>
              <a:t>TQM</a:t>
            </a:r>
            <a:r>
              <a:rPr lang="uk-UA" sz="2000" dirty="0" smtClean="0"/>
              <a:t>», яку розробили американські вчені Уолте </a:t>
            </a:r>
            <a:r>
              <a:rPr lang="uk-UA" sz="2000" dirty="0" err="1" smtClean="0"/>
              <a:t>Шухарт</a:t>
            </a:r>
            <a:r>
              <a:rPr lang="uk-UA" sz="2000" dirty="0" smtClean="0"/>
              <a:t> та </a:t>
            </a:r>
            <a:r>
              <a:rPr lang="uk-UA" sz="2000" dirty="0" err="1" smtClean="0"/>
              <a:t>Уільям</a:t>
            </a:r>
            <a:r>
              <a:rPr lang="uk-UA" sz="2000" dirty="0" smtClean="0"/>
              <a:t> Едвард </a:t>
            </a:r>
            <a:r>
              <a:rPr lang="uk-UA" sz="2000" dirty="0" err="1" smtClean="0"/>
              <a:t>Демінг</a:t>
            </a:r>
            <a:r>
              <a:rPr lang="uk-UA" sz="2000" dirty="0" smtClean="0"/>
              <a:t>. </a:t>
            </a:r>
          </a:p>
          <a:p>
            <a:pPr eaLnBrk="1" hangingPunct="1">
              <a:lnSpc>
                <a:spcPct val="80000"/>
              </a:lnSpc>
              <a:defRPr/>
            </a:pPr>
            <a:endParaRPr lang="uk-UA" sz="2000" dirty="0" smtClean="0"/>
          </a:p>
          <a:p>
            <a:pPr eaLnBrk="1" hangingPunct="1">
              <a:lnSpc>
                <a:spcPct val="80000"/>
              </a:lnSpc>
              <a:defRPr/>
            </a:pPr>
            <a:r>
              <a:rPr lang="uk-UA" sz="2000" dirty="0" err="1" smtClean="0"/>
              <a:t>Шухартом</a:t>
            </a:r>
            <a:r>
              <a:rPr lang="uk-UA" sz="2000" dirty="0" smtClean="0"/>
              <a:t> вперше була запропонована циклічна модель, що поділяє управління якістю на 4 стадії – планування (</a:t>
            </a:r>
            <a:r>
              <a:rPr lang="en-US" sz="2000" dirty="0" smtClean="0"/>
              <a:t>Plan</a:t>
            </a:r>
            <a:r>
              <a:rPr lang="uk-UA" sz="2000" dirty="0" smtClean="0"/>
              <a:t>), реалізацію (</a:t>
            </a:r>
            <a:r>
              <a:rPr lang="en-US" sz="2000" dirty="0" smtClean="0"/>
              <a:t>Do</a:t>
            </a:r>
            <a:r>
              <a:rPr lang="uk-UA" sz="2000" dirty="0" smtClean="0"/>
              <a:t>), перевірку (</a:t>
            </a:r>
            <a:r>
              <a:rPr lang="en-US" sz="2000" dirty="0" smtClean="0"/>
              <a:t>Check</a:t>
            </a:r>
            <a:r>
              <a:rPr lang="uk-UA" sz="2000" dirty="0" smtClean="0"/>
              <a:t>)  та </a:t>
            </a:r>
            <a:r>
              <a:rPr lang="uk-UA" sz="2000" dirty="0" err="1" smtClean="0"/>
              <a:t>корегуючі</a:t>
            </a:r>
            <a:r>
              <a:rPr lang="uk-UA" sz="2000" dirty="0" smtClean="0"/>
              <a:t> впливи (</a:t>
            </a:r>
            <a:r>
              <a:rPr lang="en-US" sz="2000" dirty="0" smtClean="0"/>
              <a:t>Action</a:t>
            </a:r>
            <a:r>
              <a:rPr lang="uk-UA" sz="2000" dirty="0" smtClean="0"/>
              <a:t>). </a:t>
            </a:r>
          </a:p>
          <a:p>
            <a:pPr eaLnBrk="1" hangingPunct="1">
              <a:lnSpc>
                <a:spcPct val="80000"/>
              </a:lnSpc>
              <a:defRPr/>
            </a:pPr>
            <a:endParaRPr lang="uk-UA" sz="2000" dirty="0" smtClean="0"/>
          </a:p>
          <a:p>
            <a:pPr eaLnBrk="1" hangingPunct="1">
              <a:lnSpc>
                <a:spcPct val="80000"/>
              </a:lnSpc>
              <a:defRPr/>
            </a:pPr>
            <a:r>
              <a:rPr lang="uk-UA" sz="2000" dirty="0" smtClean="0"/>
              <a:t>А. </a:t>
            </a:r>
            <a:r>
              <a:rPr lang="uk-UA" sz="2000" dirty="0" err="1" smtClean="0"/>
              <a:t>Демінг</a:t>
            </a:r>
            <a:r>
              <a:rPr lang="uk-UA" sz="2000" dirty="0" smtClean="0"/>
              <a:t>, у свою чергу, розробив та запропонував програму спрямовану на підвищення якості праці, яка базується на таких аксіомах: будь-яка діяльність може розглядатися як технологічний процес, що означає, що вона може бути покращеною; виробництво потрібно розглядати як систему, що знаходиться у стабільному або нестабільному стані, необхідні фундаментальні зміни у процесі; головне керівництво підприємства має брати на себе відповідальність за свою діяльність.</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Номер слайда 1"/>
          <p:cNvSpPr txBox="1">
            <a:spLocks noGrp="1"/>
          </p:cNvSpPr>
          <p:nvPr/>
        </p:nvSpPr>
        <p:spPr bwMode="auto">
          <a:xfrm>
            <a:off x="8450263" y="6600825"/>
            <a:ext cx="660400" cy="212725"/>
          </a:xfrm>
          <a:prstGeom prst="rect">
            <a:avLst/>
          </a:prstGeom>
          <a:noFill/>
          <a:ln w="9525">
            <a:noFill/>
            <a:miter lim="800000"/>
            <a:headEnd/>
            <a:tailEnd/>
          </a:ln>
        </p:spPr>
        <p:txBody>
          <a:bodyPr/>
          <a:lstStyle/>
          <a:p>
            <a:fld id="{58909EB2-0D7C-4640-95D7-1697980A75EE}" type="slidenum">
              <a:rPr lang="ru-RU"/>
              <a:pPr/>
              <a:t>8</a:t>
            </a:fld>
            <a:endParaRPr lang="ru-RU"/>
          </a:p>
        </p:txBody>
      </p:sp>
      <p:sp>
        <p:nvSpPr>
          <p:cNvPr id="228354" name="Line 2"/>
          <p:cNvSpPr>
            <a:spLocks noChangeShapeType="1"/>
          </p:cNvSpPr>
          <p:nvPr/>
        </p:nvSpPr>
        <p:spPr bwMode="auto">
          <a:xfrm flipV="1">
            <a:off x="3878263" y="2300288"/>
            <a:ext cx="1587" cy="911225"/>
          </a:xfrm>
          <a:prstGeom prst="line">
            <a:avLst/>
          </a:prstGeom>
          <a:noFill/>
          <a:ln w="57150">
            <a:solidFill>
              <a:schemeClr val="bg1"/>
            </a:solidFill>
            <a:round/>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ru-RU">
              <a:latin typeface="+mn-lt"/>
              <a:cs typeface="+mn-cs"/>
            </a:endParaRPr>
          </a:p>
        </p:txBody>
      </p:sp>
      <p:sp>
        <p:nvSpPr>
          <p:cNvPr id="228355" name="Line 3"/>
          <p:cNvSpPr>
            <a:spLocks noChangeShapeType="1"/>
          </p:cNvSpPr>
          <p:nvPr/>
        </p:nvSpPr>
        <p:spPr bwMode="auto">
          <a:xfrm flipV="1">
            <a:off x="3871913" y="4657725"/>
            <a:ext cx="1587" cy="911225"/>
          </a:xfrm>
          <a:prstGeom prst="line">
            <a:avLst/>
          </a:prstGeom>
          <a:noFill/>
          <a:ln w="57150">
            <a:solidFill>
              <a:schemeClr val="bg1"/>
            </a:solidFill>
            <a:round/>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ru-RU">
              <a:latin typeface="+mn-lt"/>
              <a:cs typeface="+mn-cs"/>
            </a:endParaRPr>
          </a:p>
        </p:txBody>
      </p:sp>
      <p:sp>
        <p:nvSpPr>
          <p:cNvPr id="228356" name="Line 4"/>
          <p:cNvSpPr>
            <a:spLocks noChangeShapeType="1"/>
          </p:cNvSpPr>
          <p:nvPr/>
        </p:nvSpPr>
        <p:spPr bwMode="auto">
          <a:xfrm>
            <a:off x="1873250" y="3929063"/>
            <a:ext cx="976313" cy="1587"/>
          </a:xfrm>
          <a:prstGeom prst="line">
            <a:avLst/>
          </a:prstGeom>
          <a:noFill/>
          <a:ln w="57150">
            <a:solidFill>
              <a:schemeClr val="bg1"/>
            </a:solidFill>
            <a:round/>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ru-RU">
              <a:latin typeface="+mn-lt"/>
              <a:cs typeface="+mn-cs"/>
            </a:endParaRPr>
          </a:p>
        </p:txBody>
      </p:sp>
      <p:sp>
        <p:nvSpPr>
          <p:cNvPr id="228357" name="Line 5"/>
          <p:cNvSpPr>
            <a:spLocks noChangeShapeType="1"/>
          </p:cNvSpPr>
          <p:nvPr/>
        </p:nvSpPr>
        <p:spPr bwMode="auto">
          <a:xfrm>
            <a:off x="4919663" y="3929063"/>
            <a:ext cx="974725" cy="1587"/>
          </a:xfrm>
          <a:prstGeom prst="line">
            <a:avLst/>
          </a:prstGeom>
          <a:noFill/>
          <a:ln w="57150">
            <a:solidFill>
              <a:schemeClr val="bg1"/>
            </a:solidFill>
            <a:round/>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ru-RU">
              <a:latin typeface="+mn-lt"/>
              <a:cs typeface="+mn-cs"/>
            </a:endParaRPr>
          </a:p>
        </p:txBody>
      </p:sp>
      <p:sp>
        <p:nvSpPr>
          <p:cNvPr id="228358" name="Text Box 6"/>
          <p:cNvSpPr txBox="1">
            <a:spLocks noChangeArrowheads="1"/>
          </p:cNvSpPr>
          <p:nvPr/>
        </p:nvSpPr>
        <p:spPr bwMode="auto">
          <a:xfrm>
            <a:off x="1371600" y="304800"/>
            <a:ext cx="7467600" cy="762000"/>
          </a:xfrm>
          <a:prstGeom prst="rect">
            <a:avLst/>
          </a:prstGeom>
          <a:noFill/>
          <a:ln w="9525">
            <a:noFill/>
            <a:miter lim="800000"/>
            <a:headEnd/>
            <a:tailEnd/>
          </a:ln>
          <a:effectLst>
            <a:outerShdw dist="35921" dir="2700000" algn="ctr" rotWithShape="0">
              <a:schemeClr val="tx1"/>
            </a:outerShdw>
          </a:effectLst>
        </p:spPr>
        <p:txBody>
          <a:bodyPr>
            <a:spAutoFit/>
          </a:bodyPr>
          <a:lstStyle/>
          <a:p>
            <a:pPr algn="r" fontAlgn="auto">
              <a:spcBef>
                <a:spcPct val="50000"/>
              </a:spcBef>
              <a:spcAft>
                <a:spcPts val="0"/>
              </a:spcAft>
              <a:defRPr/>
            </a:pPr>
            <a:endParaRPr lang="ru-RU" sz="4400" i="1">
              <a:solidFill>
                <a:schemeClr val="tx2"/>
              </a:solidFill>
              <a:latin typeface="Times New Roman" pitchFamily="18" charset="0"/>
              <a:cs typeface="+mn-cs"/>
            </a:endParaRPr>
          </a:p>
        </p:txBody>
      </p:sp>
      <p:sp>
        <p:nvSpPr>
          <p:cNvPr id="228361" name="Oval 9" descr="Dotted diamond"/>
          <p:cNvSpPr>
            <a:spLocks noChangeArrowheads="1"/>
          </p:cNvSpPr>
          <p:nvPr/>
        </p:nvSpPr>
        <p:spPr bwMode="auto">
          <a:xfrm>
            <a:off x="1865313" y="2314575"/>
            <a:ext cx="4025900" cy="3263900"/>
          </a:xfrm>
          <a:prstGeom prst="ellipse">
            <a:avLst/>
          </a:prstGeom>
          <a:noFill/>
          <a:ln w="38100">
            <a:solidFill>
              <a:schemeClr val="bg1"/>
            </a:solidFill>
            <a:round/>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ru-RU">
              <a:latin typeface="+mn-lt"/>
              <a:cs typeface="+mn-cs"/>
            </a:endParaRPr>
          </a:p>
        </p:txBody>
      </p:sp>
      <p:sp>
        <p:nvSpPr>
          <p:cNvPr id="228362" name="Oval 10"/>
          <p:cNvSpPr>
            <a:spLocks noChangeArrowheads="1"/>
          </p:cNvSpPr>
          <p:nvPr/>
        </p:nvSpPr>
        <p:spPr bwMode="auto">
          <a:xfrm>
            <a:off x="2855913" y="3228975"/>
            <a:ext cx="2044700" cy="1435100"/>
          </a:xfrm>
          <a:prstGeom prst="ellipse">
            <a:avLst/>
          </a:prstGeom>
          <a:solidFill>
            <a:srgbClr val="FF0000"/>
          </a:solidFill>
          <a:ln w="12700">
            <a:solidFill>
              <a:schemeClr val="tx1"/>
            </a:solidFill>
            <a:round/>
            <a:headEnd/>
            <a:tailEnd/>
          </a:ln>
          <a:effectLst>
            <a:outerShdw dist="35921" dir="2700000" algn="ctr" rotWithShape="0">
              <a:schemeClr val="tx1"/>
            </a:outerShdw>
          </a:effectLst>
        </p:spPr>
        <p:txBody>
          <a:bodyPr wrap="none" anchor="ctr"/>
          <a:lstStyle/>
          <a:p>
            <a:pPr algn="ctr" fontAlgn="auto">
              <a:spcBef>
                <a:spcPct val="20000"/>
              </a:spcBef>
              <a:spcAft>
                <a:spcPts val="0"/>
              </a:spcAft>
              <a:buFontTx/>
              <a:buChar char="–"/>
              <a:defRPr/>
            </a:pPr>
            <a:endParaRPr lang="ru-RU">
              <a:solidFill>
                <a:schemeClr val="bg1"/>
              </a:solidFill>
              <a:latin typeface="+mn-lt"/>
              <a:cs typeface="+mn-cs"/>
            </a:endParaRPr>
          </a:p>
        </p:txBody>
      </p:sp>
      <p:sp>
        <p:nvSpPr>
          <p:cNvPr id="228363" name="Rectangle 11"/>
          <p:cNvSpPr>
            <a:spLocks noChangeArrowheads="1"/>
          </p:cNvSpPr>
          <p:nvPr/>
        </p:nvSpPr>
        <p:spPr bwMode="auto">
          <a:xfrm>
            <a:off x="3084513" y="3597275"/>
            <a:ext cx="1923220" cy="643766"/>
          </a:xfrm>
          <a:prstGeom prst="rect">
            <a:avLst/>
          </a:prstGeom>
          <a:noFill/>
          <a:ln w="12700">
            <a:noFill/>
            <a:miter lim="800000"/>
            <a:headEnd/>
            <a:tailEnd/>
          </a:ln>
          <a:effectLst>
            <a:outerShdw dist="35921" dir="2700000" algn="ctr" rotWithShape="0">
              <a:schemeClr val="tx1"/>
            </a:outerShdw>
          </a:effectLst>
        </p:spPr>
        <p:txBody>
          <a:bodyPr wrap="none" lIns="90488" tIns="44450" rIns="90488" bIns="44450">
            <a:spAutoFit/>
          </a:bodyPr>
          <a:lstStyle/>
          <a:p>
            <a:pPr algn="ctr" fontAlgn="auto">
              <a:spcBef>
                <a:spcPts val="0"/>
              </a:spcBef>
              <a:spcAft>
                <a:spcPts val="0"/>
              </a:spcAft>
              <a:defRPr/>
            </a:pPr>
            <a:r>
              <a:rPr lang="ru-RU" b="1" dirty="0" err="1" smtClean="0">
                <a:solidFill>
                  <a:schemeClr val="bg1"/>
                </a:solidFill>
                <a:latin typeface="+mn-lt"/>
                <a:cs typeface="+mn-cs"/>
              </a:rPr>
              <a:t>Постійне</a:t>
            </a:r>
            <a:r>
              <a:rPr lang="ru-RU" b="1" dirty="0" smtClean="0">
                <a:solidFill>
                  <a:schemeClr val="bg1"/>
                </a:solidFill>
                <a:latin typeface="+mn-lt"/>
                <a:cs typeface="+mn-cs"/>
              </a:rPr>
              <a:t> </a:t>
            </a:r>
            <a:endParaRPr lang="ru-RU" b="1" dirty="0">
              <a:solidFill>
                <a:schemeClr val="bg1"/>
              </a:solidFill>
              <a:latin typeface="+mn-lt"/>
              <a:cs typeface="+mn-cs"/>
            </a:endParaRPr>
          </a:p>
          <a:p>
            <a:pPr algn="ctr" fontAlgn="auto">
              <a:spcBef>
                <a:spcPts val="0"/>
              </a:spcBef>
              <a:spcAft>
                <a:spcPts val="0"/>
              </a:spcAft>
              <a:defRPr/>
            </a:pPr>
            <a:r>
              <a:rPr lang="ru-RU" b="1" dirty="0" err="1" smtClean="0">
                <a:solidFill>
                  <a:schemeClr val="bg1"/>
                </a:solidFill>
                <a:latin typeface="+mn-lt"/>
                <a:cs typeface="+mn-cs"/>
              </a:rPr>
              <a:t>удосконалення</a:t>
            </a:r>
            <a:endParaRPr lang="ru-RU" b="1" dirty="0">
              <a:solidFill>
                <a:schemeClr val="bg1"/>
              </a:solidFill>
              <a:latin typeface="+mn-lt"/>
              <a:cs typeface="+mn-cs"/>
            </a:endParaRPr>
          </a:p>
        </p:txBody>
      </p:sp>
      <p:sp>
        <p:nvSpPr>
          <p:cNvPr id="228373" name="Rectangle 21"/>
          <p:cNvSpPr>
            <a:spLocks noChangeArrowheads="1"/>
          </p:cNvSpPr>
          <p:nvPr/>
        </p:nvSpPr>
        <p:spPr bwMode="auto">
          <a:xfrm>
            <a:off x="5789613" y="4449763"/>
            <a:ext cx="407987" cy="301625"/>
          </a:xfrm>
          <a:prstGeom prst="rect">
            <a:avLst/>
          </a:prstGeom>
          <a:solidFill>
            <a:schemeClr val="accent2"/>
          </a:solidFill>
          <a:ln w="12700">
            <a:noFill/>
            <a:miter lim="800000"/>
            <a:headEnd/>
            <a:tailEnd/>
          </a:ln>
          <a:effectLst>
            <a:outerShdw dist="35921" dir="2700000" algn="ctr" rotWithShape="0">
              <a:schemeClr val="tx1"/>
            </a:outerShdw>
          </a:effectLst>
        </p:spPr>
        <p:txBody>
          <a:bodyPr wrap="none" lIns="90488" tIns="44450" rIns="90488" bIns="44450">
            <a:spAutoFit/>
          </a:bodyPr>
          <a:lstStyle/>
          <a:p>
            <a:pPr marL="228600" indent="-228600">
              <a:buFontTx/>
              <a:buChar char="•"/>
              <a:defRPr/>
            </a:pPr>
            <a:endParaRPr lang="en-US">
              <a:solidFill>
                <a:srgbClr val="FFFF00"/>
              </a:solidFill>
            </a:endParaRPr>
          </a:p>
        </p:txBody>
      </p:sp>
      <p:grpSp>
        <p:nvGrpSpPr>
          <p:cNvPr id="2" name="Group 26"/>
          <p:cNvGrpSpPr>
            <a:grpSpLocks/>
          </p:cNvGrpSpPr>
          <p:nvPr/>
        </p:nvGrpSpPr>
        <p:grpSpPr bwMode="auto">
          <a:xfrm rot="53628">
            <a:off x="4267200" y="2428875"/>
            <a:ext cx="1697038" cy="952500"/>
            <a:chOff x="3504" y="1920"/>
            <a:chExt cx="1069" cy="600"/>
          </a:xfrm>
        </p:grpSpPr>
        <p:sp>
          <p:nvSpPr>
            <p:cNvPr id="228379" name="Freeform 27"/>
            <p:cNvSpPr>
              <a:spLocks/>
            </p:cNvSpPr>
            <p:nvPr/>
          </p:nvSpPr>
          <p:spPr bwMode="auto">
            <a:xfrm>
              <a:off x="3493" y="1920"/>
              <a:ext cx="620" cy="395"/>
            </a:xfrm>
            <a:custGeom>
              <a:avLst/>
              <a:gdLst/>
              <a:ahLst/>
              <a:cxnLst>
                <a:cxn ang="0">
                  <a:pos x="0" y="0"/>
                </a:cxn>
                <a:cxn ang="0">
                  <a:pos x="0" y="30"/>
                </a:cxn>
                <a:cxn ang="0">
                  <a:pos x="45" y="37"/>
                </a:cxn>
                <a:cxn ang="0">
                  <a:pos x="86" y="47"/>
                </a:cxn>
                <a:cxn ang="0">
                  <a:pos x="123" y="59"/>
                </a:cxn>
                <a:cxn ang="0">
                  <a:pos x="161" y="71"/>
                </a:cxn>
                <a:cxn ang="0">
                  <a:pos x="194" y="82"/>
                </a:cxn>
                <a:cxn ang="0">
                  <a:pos x="221" y="94"/>
                </a:cxn>
                <a:cxn ang="0">
                  <a:pos x="247" y="104"/>
                </a:cxn>
                <a:cxn ang="0">
                  <a:pos x="276" y="118"/>
                </a:cxn>
                <a:cxn ang="0">
                  <a:pos x="301" y="133"/>
                </a:cxn>
                <a:cxn ang="0">
                  <a:pos x="330" y="153"/>
                </a:cxn>
                <a:cxn ang="0">
                  <a:pos x="354" y="170"/>
                </a:cxn>
                <a:cxn ang="0">
                  <a:pos x="377" y="188"/>
                </a:cxn>
                <a:cxn ang="0">
                  <a:pos x="399" y="207"/>
                </a:cxn>
                <a:cxn ang="0">
                  <a:pos x="426" y="231"/>
                </a:cxn>
                <a:cxn ang="0">
                  <a:pos x="455" y="258"/>
                </a:cxn>
                <a:cxn ang="0">
                  <a:pos x="472" y="277"/>
                </a:cxn>
                <a:cxn ang="0">
                  <a:pos x="490" y="298"/>
                </a:cxn>
                <a:cxn ang="0">
                  <a:pos x="507" y="318"/>
                </a:cxn>
                <a:cxn ang="0">
                  <a:pos x="523" y="338"/>
                </a:cxn>
                <a:cxn ang="0">
                  <a:pos x="542" y="369"/>
                </a:cxn>
                <a:cxn ang="0">
                  <a:pos x="554" y="394"/>
                </a:cxn>
                <a:cxn ang="0">
                  <a:pos x="619" y="386"/>
                </a:cxn>
                <a:cxn ang="0">
                  <a:pos x="597" y="344"/>
                </a:cxn>
                <a:cxn ang="0">
                  <a:pos x="566" y="298"/>
                </a:cxn>
                <a:cxn ang="0">
                  <a:pos x="532" y="260"/>
                </a:cxn>
                <a:cxn ang="0">
                  <a:pos x="490" y="219"/>
                </a:cxn>
                <a:cxn ang="0">
                  <a:pos x="432" y="161"/>
                </a:cxn>
                <a:cxn ang="0">
                  <a:pos x="367" y="112"/>
                </a:cxn>
                <a:cxn ang="0">
                  <a:pos x="299" y="71"/>
                </a:cxn>
                <a:cxn ang="0">
                  <a:pos x="239" y="45"/>
                </a:cxn>
                <a:cxn ang="0">
                  <a:pos x="163" y="20"/>
                </a:cxn>
                <a:cxn ang="0">
                  <a:pos x="102" y="10"/>
                </a:cxn>
                <a:cxn ang="0">
                  <a:pos x="0" y="0"/>
                </a:cxn>
              </a:cxnLst>
              <a:rect l="0" t="0" r="r" b="b"/>
              <a:pathLst>
                <a:path w="620" h="395">
                  <a:moveTo>
                    <a:pt x="0" y="0"/>
                  </a:moveTo>
                  <a:lnTo>
                    <a:pt x="0" y="30"/>
                  </a:lnTo>
                  <a:lnTo>
                    <a:pt x="45" y="37"/>
                  </a:lnTo>
                  <a:lnTo>
                    <a:pt x="86" y="47"/>
                  </a:lnTo>
                  <a:lnTo>
                    <a:pt x="123" y="59"/>
                  </a:lnTo>
                  <a:lnTo>
                    <a:pt x="161" y="71"/>
                  </a:lnTo>
                  <a:lnTo>
                    <a:pt x="194" y="82"/>
                  </a:lnTo>
                  <a:lnTo>
                    <a:pt x="221" y="94"/>
                  </a:lnTo>
                  <a:lnTo>
                    <a:pt x="247" y="104"/>
                  </a:lnTo>
                  <a:lnTo>
                    <a:pt x="276" y="118"/>
                  </a:lnTo>
                  <a:lnTo>
                    <a:pt x="301" y="133"/>
                  </a:lnTo>
                  <a:lnTo>
                    <a:pt x="330" y="153"/>
                  </a:lnTo>
                  <a:lnTo>
                    <a:pt x="354" y="170"/>
                  </a:lnTo>
                  <a:lnTo>
                    <a:pt x="377" y="188"/>
                  </a:lnTo>
                  <a:lnTo>
                    <a:pt x="399" y="207"/>
                  </a:lnTo>
                  <a:lnTo>
                    <a:pt x="426" y="231"/>
                  </a:lnTo>
                  <a:lnTo>
                    <a:pt x="455" y="258"/>
                  </a:lnTo>
                  <a:lnTo>
                    <a:pt x="472" y="277"/>
                  </a:lnTo>
                  <a:lnTo>
                    <a:pt x="490" y="298"/>
                  </a:lnTo>
                  <a:lnTo>
                    <a:pt x="507" y="318"/>
                  </a:lnTo>
                  <a:lnTo>
                    <a:pt x="523" y="338"/>
                  </a:lnTo>
                  <a:lnTo>
                    <a:pt x="542" y="369"/>
                  </a:lnTo>
                  <a:lnTo>
                    <a:pt x="554" y="394"/>
                  </a:lnTo>
                  <a:lnTo>
                    <a:pt x="619" y="386"/>
                  </a:lnTo>
                  <a:lnTo>
                    <a:pt x="597" y="344"/>
                  </a:lnTo>
                  <a:lnTo>
                    <a:pt x="566" y="298"/>
                  </a:lnTo>
                  <a:lnTo>
                    <a:pt x="532" y="260"/>
                  </a:lnTo>
                  <a:lnTo>
                    <a:pt x="490" y="219"/>
                  </a:lnTo>
                  <a:lnTo>
                    <a:pt x="432" y="161"/>
                  </a:lnTo>
                  <a:lnTo>
                    <a:pt x="367" y="112"/>
                  </a:lnTo>
                  <a:lnTo>
                    <a:pt x="299" y="71"/>
                  </a:lnTo>
                  <a:lnTo>
                    <a:pt x="239" y="45"/>
                  </a:lnTo>
                  <a:lnTo>
                    <a:pt x="163" y="20"/>
                  </a:lnTo>
                  <a:lnTo>
                    <a:pt x="102" y="10"/>
                  </a:lnTo>
                  <a:lnTo>
                    <a:pt x="0" y="0"/>
                  </a:lnTo>
                </a:path>
              </a:pathLst>
            </a:custGeom>
            <a:solidFill>
              <a:srgbClr val="00CC00"/>
            </a:solidFill>
            <a:ln w="9525" cap="rnd">
              <a:no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80" name="Freeform 28"/>
            <p:cNvSpPr>
              <a:spLocks/>
            </p:cNvSpPr>
            <p:nvPr/>
          </p:nvSpPr>
          <p:spPr bwMode="auto">
            <a:xfrm>
              <a:off x="4242" y="2226"/>
              <a:ext cx="321" cy="283"/>
            </a:xfrm>
            <a:custGeom>
              <a:avLst/>
              <a:gdLst/>
              <a:ahLst/>
              <a:cxnLst>
                <a:cxn ang="0">
                  <a:pos x="0" y="218"/>
                </a:cxn>
                <a:cxn ang="0">
                  <a:pos x="0" y="282"/>
                </a:cxn>
                <a:cxn ang="0">
                  <a:pos x="13" y="266"/>
                </a:cxn>
                <a:cxn ang="0">
                  <a:pos x="27" y="249"/>
                </a:cxn>
                <a:cxn ang="0">
                  <a:pos x="46" y="231"/>
                </a:cxn>
                <a:cxn ang="0">
                  <a:pos x="70" y="211"/>
                </a:cxn>
                <a:cxn ang="0">
                  <a:pos x="92" y="189"/>
                </a:cxn>
                <a:cxn ang="0">
                  <a:pos x="116" y="168"/>
                </a:cxn>
                <a:cxn ang="0">
                  <a:pos x="137" y="151"/>
                </a:cxn>
                <a:cxn ang="0">
                  <a:pos x="157" y="135"/>
                </a:cxn>
                <a:cxn ang="0">
                  <a:pos x="178" y="121"/>
                </a:cxn>
                <a:cxn ang="0">
                  <a:pos x="200" y="107"/>
                </a:cxn>
                <a:cxn ang="0">
                  <a:pos x="226" y="92"/>
                </a:cxn>
                <a:cxn ang="0">
                  <a:pos x="250" y="80"/>
                </a:cxn>
                <a:cxn ang="0">
                  <a:pos x="275" y="70"/>
                </a:cxn>
                <a:cxn ang="0">
                  <a:pos x="301" y="59"/>
                </a:cxn>
                <a:cxn ang="0">
                  <a:pos x="320" y="50"/>
                </a:cxn>
                <a:cxn ang="0">
                  <a:pos x="320" y="0"/>
                </a:cxn>
                <a:cxn ang="0">
                  <a:pos x="285" y="10"/>
                </a:cxn>
                <a:cxn ang="0">
                  <a:pos x="234" y="32"/>
                </a:cxn>
                <a:cxn ang="0">
                  <a:pos x="168" y="60"/>
                </a:cxn>
                <a:cxn ang="0">
                  <a:pos x="120" y="90"/>
                </a:cxn>
                <a:cxn ang="0">
                  <a:pos x="76" y="133"/>
                </a:cxn>
                <a:cxn ang="0">
                  <a:pos x="33" y="168"/>
                </a:cxn>
                <a:cxn ang="0">
                  <a:pos x="0" y="203"/>
                </a:cxn>
                <a:cxn ang="0">
                  <a:pos x="0" y="281"/>
                </a:cxn>
                <a:cxn ang="0">
                  <a:pos x="0" y="280"/>
                </a:cxn>
                <a:cxn ang="0">
                  <a:pos x="0" y="218"/>
                </a:cxn>
              </a:cxnLst>
              <a:rect l="0" t="0" r="r" b="b"/>
              <a:pathLst>
                <a:path w="321" h="283">
                  <a:moveTo>
                    <a:pt x="0" y="218"/>
                  </a:moveTo>
                  <a:lnTo>
                    <a:pt x="0" y="282"/>
                  </a:lnTo>
                  <a:lnTo>
                    <a:pt x="13" y="266"/>
                  </a:lnTo>
                  <a:lnTo>
                    <a:pt x="27" y="249"/>
                  </a:lnTo>
                  <a:lnTo>
                    <a:pt x="46" y="231"/>
                  </a:lnTo>
                  <a:lnTo>
                    <a:pt x="70" y="211"/>
                  </a:lnTo>
                  <a:lnTo>
                    <a:pt x="92" y="189"/>
                  </a:lnTo>
                  <a:lnTo>
                    <a:pt x="116" y="168"/>
                  </a:lnTo>
                  <a:lnTo>
                    <a:pt x="137" y="151"/>
                  </a:lnTo>
                  <a:lnTo>
                    <a:pt x="157" y="135"/>
                  </a:lnTo>
                  <a:lnTo>
                    <a:pt x="178" y="121"/>
                  </a:lnTo>
                  <a:lnTo>
                    <a:pt x="200" y="107"/>
                  </a:lnTo>
                  <a:lnTo>
                    <a:pt x="226" y="92"/>
                  </a:lnTo>
                  <a:lnTo>
                    <a:pt x="250" y="80"/>
                  </a:lnTo>
                  <a:lnTo>
                    <a:pt x="275" y="70"/>
                  </a:lnTo>
                  <a:lnTo>
                    <a:pt x="301" y="59"/>
                  </a:lnTo>
                  <a:lnTo>
                    <a:pt x="320" y="50"/>
                  </a:lnTo>
                  <a:lnTo>
                    <a:pt x="320" y="0"/>
                  </a:lnTo>
                  <a:lnTo>
                    <a:pt x="285" y="10"/>
                  </a:lnTo>
                  <a:lnTo>
                    <a:pt x="234" y="32"/>
                  </a:lnTo>
                  <a:lnTo>
                    <a:pt x="168" y="60"/>
                  </a:lnTo>
                  <a:lnTo>
                    <a:pt x="120" y="90"/>
                  </a:lnTo>
                  <a:lnTo>
                    <a:pt x="76" y="133"/>
                  </a:lnTo>
                  <a:lnTo>
                    <a:pt x="33" y="168"/>
                  </a:lnTo>
                  <a:lnTo>
                    <a:pt x="0" y="203"/>
                  </a:lnTo>
                  <a:lnTo>
                    <a:pt x="0" y="281"/>
                  </a:lnTo>
                  <a:lnTo>
                    <a:pt x="0" y="280"/>
                  </a:lnTo>
                  <a:lnTo>
                    <a:pt x="0" y="218"/>
                  </a:lnTo>
                </a:path>
              </a:pathLst>
            </a:custGeom>
            <a:solidFill>
              <a:srgbClr val="00CC00"/>
            </a:solidFill>
            <a:ln w="9525" cap="rnd">
              <a:no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81" name="Freeform 29"/>
            <p:cNvSpPr>
              <a:spLocks/>
            </p:cNvSpPr>
            <p:nvPr/>
          </p:nvSpPr>
          <p:spPr bwMode="auto">
            <a:xfrm>
              <a:off x="3857" y="2343"/>
              <a:ext cx="384" cy="176"/>
            </a:xfrm>
            <a:custGeom>
              <a:avLst/>
              <a:gdLst/>
              <a:ahLst/>
              <a:cxnLst>
                <a:cxn ang="0">
                  <a:pos x="0" y="0"/>
                </a:cxn>
                <a:cxn ang="0">
                  <a:pos x="0" y="54"/>
                </a:cxn>
                <a:cxn ang="0">
                  <a:pos x="25" y="58"/>
                </a:cxn>
                <a:cxn ang="0">
                  <a:pos x="50" y="63"/>
                </a:cxn>
                <a:cxn ang="0">
                  <a:pos x="74" y="69"/>
                </a:cxn>
                <a:cxn ang="0">
                  <a:pos x="99" y="75"/>
                </a:cxn>
                <a:cxn ang="0">
                  <a:pos x="128" y="82"/>
                </a:cxn>
                <a:cxn ang="0">
                  <a:pos x="159" y="90"/>
                </a:cxn>
                <a:cxn ang="0">
                  <a:pos x="198" y="101"/>
                </a:cxn>
                <a:cxn ang="0">
                  <a:pos x="235" y="112"/>
                </a:cxn>
                <a:cxn ang="0">
                  <a:pos x="260" y="120"/>
                </a:cxn>
                <a:cxn ang="0">
                  <a:pos x="289" y="132"/>
                </a:cxn>
                <a:cxn ang="0">
                  <a:pos x="321" y="145"/>
                </a:cxn>
                <a:cxn ang="0">
                  <a:pos x="350" y="158"/>
                </a:cxn>
                <a:cxn ang="0">
                  <a:pos x="371" y="168"/>
                </a:cxn>
                <a:cxn ang="0">
                  <a:pos x="383" y="175"/>
                </a:cxn>
                <a:cxn ang="0">
                  <a:pos x="383" y="108"/>
                </a:cxn>
                <a:cxn ang="0">
                  <a:pos x="359" y="92"/>
                </a:cxn>
                <a:cxn ang="0">
                  <a:pos x="311" y="68"/>
                </a:cxn>
                <a:cxn ang="0">
                  <a:pos x="255" y="45"/>
                </a:cxn>
                <a:cxn ang="0">
                  <a:pos x="205" y="32"/>
                </a:cxn>
                <a:cxn ang="0">
                  <a:pos x="147" y="16"/>
                </a:cxn>
                <a:cxn ang="0">
                  <a:pos x="89" y="5"/>
                </a:cxn>
                <a:cxn ang="0">
                  <a:pos x="48" y="1"/>
                </a:cxn>
                <a:cxn ang="0">
                  <a:pos x="0" y="0"/>
                </a:cxn>
              </a:cxnLst>
              <a:rect l="0" t="0" r="r" b="b"/>
              <a:pathLst>
                <a:path w="384" h="176">
                  <a:moveTo>
                    <a:pt x="0" y="0"/>
                  </a:moveTo>
                  <a:lnTo>
                    <a:pt x="0" y="54"/>
                  </a:lnTo>
                  <a:lnTo>
                    <a:pt x="25" y="58"/>
                  </a:lnTo>
                  <a:lnTo>
                    <a:pt x="50" y="63"/>
                  </a:lnTo>
                  <a:lnTo>
                    <a:pt x="74" y="69"/>
                  </a:lnTo>
                  <a:lnTo>
                    <a:pt x="99" y="75"/>
                  </a:lnTo>
                  <a:lnTo>
                    <a:pt x="128" y="82"/>
                  </a:lnTo>
                  <a:lnTo>
                    <a:pt x="159" y="90"/>
                  </a:lnTo>
                  <a:lnTo>
                    <a:pt x="198" y="101"/>
                  </a:lnTo>
                  <a:lnTo>
                    <a:pt x="235" y="112"/>
                  </a:lnTo>
                  <a:lnTo>
                    <a:pt x="260" y="120"/>
                  </a:lnTo>
                  <a:lnTo>
                    <a:pt x="289" y="132"/>
                  </a:lnTo>
                  <a:lnTo>
                    <a:pt x="321" y="145"/>
                  </a:lnTo>
                  <a:lnTo>
                    <a:pt x="350" y="158"/>
                  </a:lnTo>
                  <a:lnTo>
                    <a:pt x="371" y="168"/>
                  </a:lnTo>
                  <a:lnTo>
                    <a:pt x="383" y="175"/>
                  </a:lnTo>
                  <a:lnTo>
                    <a:pt x="383" y="108"/>
                  </a:lnTo>
                  <a:lnTo>
                    <a:pt x="359" y="92"/>
                  </a:lnTo>
                  <a:lnTo>
                    <a:pt x="311" y="68"/>
                  </a:lnTo>
                  <a:lnTo>
                    <a:pt x="255" y="45"/>
                  </a:lnTo>
                  <a:lnTo>
                    <a:pt x="205" y="32"/>
                  </a:lnTo>
                  <a:lnTo>
                    <a:pt x="147" y="16"/>
                  </a:lnTo>
                  <a:lnTo>
                    <a:pt x="89" y="5"/>
                  </a:lnTo>
                  <a:lnTo>
                    <a:pt x="48" y="1"/>
                  </a:lnTo>
                  <a:lnTo>
                    <a:pt x="0" y="0"/>
                  </a:lnTo>
                </a:path>
              </a:pathLst>
            </a:custGeom>
            <a:solidFill>
              <a:srgbClr val="00CC00"/>
            </a:solidFill>
            <a:ln w="9525" cap="rnd">
              <a:no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82" name="Freeform 30"/>
            <p:cNvSpPr>
              <a:spLocks/>
            </p:cNvSpPr>
            <p:nvPr/>
          </p:nvSpPr>
          <p:spPr bwMode="auto">
            <a:xfrm>
              <a:off x="3493" y="1910"/>
              <a:ext cx="1069" cy="534"/>
            </a:xfrm>
            <a:custGeom>
              <a:avLst/>
              <a:gdLst/>
              <a:ahLst/>
              <a:cxnLst>
                <a:cxn ang="0">
                  <a:pos x="58" y="0"/>
                </a:cxn>
                <a:cxn ang="0">
                  <a:pos x="122" y="0"/>
                </a:cxn>
                <a:cxn ang="0">
                  <a:pos x="189" y="3"/>
                </a:cxn>
                <a:cxn ang="0">
                  <a:pos x="250" y="13"/>
                </a:cxn>
                <a:cxn ang="0">
                  <a:pos x="322" y="29"/>
                </a:cxn>
                <a:cxn ang="0">
                  <a:pos x="390" y="50"/>
                </a:cxn>
                <a:cxn ang="0">
                  <a:pos x="462" y="79"/>
                </a:cxn>
                <a:cxn ang="0">
                  <a:pos x="527" y="110"/>
                </a:cxn>
                <a:cxn ang="0">
                  <a:pos x="588" y="140"/>
                </a:cxn>
                <a:cxn ang="0">
                  <a:pos x="650" y="175"/>
                </a:cxn>
                <a:cxn ang="0">
                  <a:pos x="709" y="214"/>
                </a:cxn>
                <a:cxn ang="0">
                  <a:pos x="765" y="259"/>
                </a:cxn>
                <a:cxn ang="0">
                  <a:pos x="811" y="304"/>
                </a:cxn>
                <a:cxn ang="0">
                  <a:pos x="842" y="345"/>
                </a:cxn>
                <a:cxn ang="0">
                  <a:pos x="1037" y="332"/>
                </a:cxn>
                <a:cxn ang="0">
                  <a:pos x="970" y="361"/>
                </a:cxn>
                <a:cxn ang="0">
                  <a:pos x="924" y="384"/>
                </a:cxn>
                <a:cxn ang="0">
                  <a:pos x="886" y="408"/>
                </a:cxn>
                <a:cxn ang="0">
                  <a:pos x="849" y="438"/>
                </a:cxn>
                <a:cxn ang="0">
                  <a:pos x="805" y="477"/>
                </a:cxn>
                <a:cxn ang="0">
                  <a:pos x="765" y="516"/>
                </a:cxn>
                <a:cxn ang="0">
                  <a:pos x="730" y="526"/>
                </a:cxn>
                <a:cxn ang="0">
                  <a:pos x="694" y="507"/>
                </a:cxn>
                <a:cxn ang="0">
                  <a:pos x="649" y="489"/>
                </a:cxn>
                <a:cxn ang="0">
                  <a:pos x="608" y="476"/>
                </a:cxn>
                <a:cxn ang="0">
                  <a:pos x="561" y="463"/>
                </a:cxn>
                <a:cxn ang="0">
                  <a:pos x="514" y="451"/>
                </a:cxn>
                <a:cxn ang="0">
                  <a:pos x="467" y="441"/>
                </a:cxn>
                <a:cxn ang="0">
                  <a:pos x="423" y="432"/>
                </a:cxn>
                <a:cxn ang="0">
                  <a:pos x="364" y="422"/>
                </a:cxn>
                <a:cxn ang="0">
                  <a:pos x="582" y="351"/>
                </a:cxn>
                <a:cxn ang="0">
                  <a:pos x="531" y="284"/>
                </a:cxn>
                <a:cxn ang="0">
                  <a:pos x="492" y="245"/>
                </a:cxn>
                <a:cxn ang="0">
                  <a:pos x="435" y="193"/>
                </a:cxn>
                <a:cxn ang="0">
                  <a:pos x="386" y="152"/>
                </a:cxn>
                <a:cxn ang="0">
                  <a:pos x="347" y="121"/>
                </a:cxn>
                <a:cxn ang="0">
                  <a:pos x="299" y="91"/>
                </a:cxn>
                <a:cxn ang="0">
                  <a:pos x="249" y="66"/>
                </a:cxn>
                <a:cxn ang="0">
                  <a:pos x="189" y="44"/>
                </a:cxn>
                <a:cxn ang="0">
                  <a:pos x="124" y="29"/>
                </a:cxn>
                <a:cxn ang="0">
                  <a:pos x="56" y="15"/>
                </a:cxn>
              </a:cxnLst>
              <a:rect l="0" t="0" r="r" b="b"/>
              <a:pathLst>
                <a:path w="1069" h="534">
                  <a:moveTo>
                    <a:pt x="0" y="3"/>
                  </a:moveTo>
                  <a:lnTo>
                    <a:pt x="58" y="0"/>
                  </a:lnTo>
                  <a:lnTo>
                    <a:pt x="87" y="0"/>
                  </a:lnTo>
                  <a:lnTo>
                    <a:pt x="122" y="0"/>
                  </a:lnTo>
                  <a:lnTo>
                    <a:pt x="156" y="1"/>
                  </a:lnTo>
                  <a:lnTo>
                    <a:pt x="189" y="3"/>
                  </a:lnTo>
                  <a:lnTo>
                    <a:pt x="221" y="7"/>
                  </a:lnTo>
                  <a:lnTo>
                    <a:pt x="250" y="13"/>
                  </a:lnTo>
                  <a:lnTo>
                    <a:pt x="283" y="19"/>
                  </a:lnTo>
                  <a:lnTo>
                    <a:pt x="322" y="29"/>
                  </a:lnTo>
                  <a:lnTo>
                    <a:pt x="357" y="40"/>
                  </a:lnTo>
                  <a:lnTo>
                    <a:pt x="390" y="50"/>
                  </a:lnTo>
                  <a:lnTo>
                    <a:pt x="427" y="64"/>
                  </a:lnTo>
                  <a:lnTo>
                    <a:pt x="462" y="79"/>
                  </a:lnTo>
                  <a:lnTo>
                    <a:pt x="497" y="95"/>
                  </a:lnTo>
                  <a:lnTo>
                    <a:pt x="527" y="110"/>
                  </a:lnTo>
                  <a:lnTo>
                    <a:pt x="560" y="125"/>
                  </a:lnTo>
                  <a:lnTo>
                    <a:pt x="588" y="140"/>
                  </a:lnTo>
                  <a:lnTo>
                    <a:pt x="619" y="158"/>
                  </a:lnTo>
                  <a:lnTo>
                    <a:pt x="650" y="175"/>
                  </a:lnTo>
                  <a:lnTo>
                    <a:pt x="681" y="197"/>
                  </a:lnTo>
                  <a:lnTo>
                    <a:pt x="709" y="214"/>
                  </a:lnTo>
                  <a:lnTo>
                    <a:pt x="738" y="238"/>
                  </a:lnTo>
                  <a:lnTo>
                    <a:pt x="765" y="259"/>
                  </a:lnTo>
                  <a:lnTo>
                    <a:pt x="790" y="280"/>
                  </a:lnTo>
                  <a:lnTo>
                    <a:pt x="811" y="304"/>
                  </a:lnTo>
                  <a:lnTo>
                    <a:pt x="829" y="324"/>
                  </a:lnTo>
                  <a:lnTo>
                    <a:pt x="842" y="345"/>
                  </a:lnTo>
                  <a:lnTo>
                    <a:pt x="1068" y="317"/>
                  </a:lnTo>
                  <a:lnTo>
                    <a:pt x="1037" y="332"/>
                  </a:lnTo>
                  <a:lnTo>
                    <a:pt x="1000" y="347"/>
                  </a:lnTo>
                  <a:lnTo>
                    <a:pt x="970" y="361"/>
                  </a:lnTo>
                  <a:lnTo>
                    <a:pt x="948" y="371"/>
                  </a:lnTo>
                  <a:lnTo>
                    <a:pt x="924" y="384"/>
                  </a:lnTo>
                  <a:lnTo>
                    <a:pt x="905" y="396"/>
                  </a:lnTo>
                  <a:lnTo>
                    <a:pt x="886" y="408"/>
                  </a:lnTo>
                  <a:lnTo>
                    <a:pt x="867" y="423"/>
                  </a:lnTo>
                  <a:lnTo>
                    <a:pt x="849" y="438"/>
                  </a:lnTo>
                  <a:lnTo>
                    <a:pt x="827" y="457"/>
                  </a:lnTo>
                  <a:lnTo>
                    <a:pt x="805" y="477"/>
                  </a:lnTo>
                  <a:lnTo>
                    <a:pt x="786" y="494"/>
                  </a:lnTo>
                  <a:lnTo>
                    <a:pt x="765" y="516"/>
                  </a:lnTo>
                  <a:lnTo>
                    <a:pt x="748" y="533"/>
                  </a:lnTo>
                  <a:lnTo>
                    <a:pt x="730" y="526"/>
                  </a:lnTo>
                  <a:lnTo>
                    <a:pt x="712" y="516"/>
                  </a:lnTo>
                  <a:lnTo>
                    <a:pt x="694" y="507"/>
                  </a:lnTo>
                  <a:lnTo>
                    <a:pt x="671" y="498"/>
                  </a:lnTo>
                  <a:lnTo>
                    <a:pt x="649" y="489"/>
                  </a:lnTo>
                  <a:lnTo>
                    <a:pt x="628" y="482"/>
                  </a:lnTo>
                  <a:lnTo>
                    <a:pt x="608" y="476"/>
                  </a:lnTo>
                  <a:lnTo>
                    <a:pt x="585" y="469"/>
                  </a:lnTo>
                  <a:lnTo>
                    <a:pt x="561" y="463"/>
                  </a:lnTo>
                  <a:lnTo>
                    <a:pt x="536" y="457"/>
                  </a:lnTo>
                  <a:lnTo>
                    <a:pt x="514" y="451"/>
                  </a:lnTo>
                  <a:lnTo>
                    <a:pt x="492" y="445"/>
                  </a:lnTo>
                  <a:lnTo>
                    <a:pt x="467" y="441"/>
                  </a:lnTo>
                  <a:lnTo>
                    <a:pt x="445" y="436"/>
                  </a:lnTo>
                  <a:lnTo>
                    <a:pt x="423" y="432"/>
                  </a:lnTo>
                  <a:lnTo>
                    <a:pt x="398" y="426"/>
                  </a:lnTo>
                  <a:lnTo>
                    <a:pt x="364" y="422"/>
                  </a:lnTo>
                  <a:lnTo>
                    <a:pt x="597" y="382"/>
                  </a:lnTo>
                  <a:lnTo>
                    <a:pt x="582" y="351"/>
                  </a:lnTo>
                  <a:lnTo>
                    <a:pt x="564" y="328"/>
                  </a:lnTo>
                  <a:lnTo>
                    <a:pt x="531" y="284"/>
                  </a:lnTo>
                  <a:lnTo>
                    <a:pt x="511" y="265"/>
                  </a:lnTo>
                  <a:lnTo>
                    <a:pt x="492" y="245"/>
                  </a:lnTo>
                  <a:lnTo>
                    <a:pt x="456" y="212"/>
                  </a:lnTo>
                  <a:lnTo>
                    <a:pt x="435" y="193"/>
                  </a:lnTo>
                  <a:lnTo>
                    <a:pt x="410" y="169"/>
                  </a:lnTo>
                  <a:lnTo>
                    <a:pt x="386" y="152"/>
                  </a:lnTo>
                  <a:lnTo>
                    <a:pt x="367" y="136"/>
                  </a:lnTo>
                  <a:lnTo>
                    <a:pt x="347" y="121"/>
                  </a:lnTo>
                  <a:lnTo>
                    <a:pt x="324" y="106"/>
                  </a:lnTo>
                  <a:lnTo>
                    <a:pt x="299" y="91"/>
                  </a:lnTo>
                  <a:lnTo>
                    <a:pt x="273" y="79"/>
                  </a:lnTo>
                  <a:lnTo>
                    <a:pt x="249" y="66"/>
                  </a:lnTo>
                  <a:lnTo>
                    <a:pt x="217" y="54"/>
                  </a:lnTo>
                  <a:lnTo>
                    <a:pt x="189" y="44"/>
                  </a:lnTo>
                  <a:lnTo>
                    <a:pt x="156" y="37"/>
                  </a:lnTo>
                  <a:lnTo>
                    <a:pt x="124" y="29"/>
                  </a:lnTo>
                  <a:lnTo>
                    <a:pt x="91" y="21"/>
                  </a:lnTo>
                  <a:lnTo>
                    <a:pt x="56" y="15"/>
                  </a:lnTo>
                  <a:lnTo>
                    <a:pt x="0" y="3"/>
                  </a:lnTo>
                </a:path>
              </a:pathLst>
            </a:custGeom>
            <a:solidFill>
              <a:srgbClr val="00CC00"/>
            </a:solidFill>
            <a:ln w="9525" cap="rnd">
              <a:no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grpSp>
      <p:grpSp>
        <p:nvGrpSpPr>
          <p:cNvPr id="3" name="Group 31"/>
          <p:cNvGrpSpPr>
            <a:grpSpLocks/>
          </p:cNvGrpSpPr>
          <p:nvPr/>
        </p:nvGrpSpPr>
        <p:grpSpPr bwMode="auto">
          <a:xfrm rot="-1353906">
            <a:off x="4462463" y="4438650"/>
            <a:ext cx="1593850" cy="984250"/>
            <a:chOff x="2516" y="3024"/>
            <a:chExt cx="1005" cy="620"/>
          </a:xfrm>
        </p:grpSpPr>
        <p:sp>
          <p:nvSpPr>
            <p:cNvPr id="228384" name="Freeform 32"/>
            <p:cNvSpPr>
              <a:spLocks/>
            </p:cNvSpPr>
            <p:nvPr/>
          </p:nvSpPr>
          <p:spPr bwMode="auto">
            <a:xfrm>
              <a:off x="2814" y="3074"/>
              <a:ext cx="707" cy="223"/>
            </a:xfrm>
            <a:custGeom>
              <a:avLst/>
              <a:gdLst/>
              <a:ahLst/>
              <a:cxnLst>
                <a:cxn ang="0">
                  <a:pos x="706" y="19"/>
                </a:cxn>
                <a:cxn ang="0">
                  <a:pos x="686" y="0"/>
                </a:cxn>
                <a:cxn ang="0">
                  <a:pos x="649" y="26"/>
                </a:cxn>
                <a:cxn ang="0">
                  <a:pos x="614" y="48"/>
                </a:cxn>
                <a:cxn ang="0">
                  <a:pos x="580" y="66"/>
                </a:cxn>
                <a:cxn ang="0">
                  <a:pos x="544" y="87"/>
                </a:cxn>
                <a:cxn ang="0">
                  <a:pos x="514" y="101"/>
                </a:cxn>
                <a:cxn ang="0">
                  <a:pos x="486" y="113"/>
                </a:cxn>
                <a:cxn ang="0">
                  <a:pos x="461" y="124"/>
                </a:cxn>
                <a:cxn ang="0">
                  <a:pos x="431" y="136"/>
                </a:cxn>
                <a:cxn ang="0">
                  <a:pos x="403" y="143"/>
                </a:cxn>
                <a:cxn ang="0">
                  <a:pos x="367" y="151"/>
                </a:cxn>
                <a:cxn ang="0">
                  <a:pos x="340" y="156"/>
                </a:cxn>
                <a:cxn ang="0">
                  <a:pos x="311" y="159"/>
                </a:cxn>
                <a:cxn ang="0">
                  <a:pos x="282" y="163"/>
                </a:cxn>
                <a:cxn ang="0">
                  <a:pos x="246" y="166"/>
                </a:cxn>
                <a:cxn ang="0">
                  <a:pos x="206" y="167"/>
                </a:cxn>
                <a:cxn ang="0">
                  <a:pos x="181" y="166"/>
                </a:cxn>
                <a:cxn ang="0">
                  <a:pos x="153" y="164"/>
                </a:cxn>
                <a:cxn ang="0">
                  <a:pos x="127" y="163"/>
                </a:cxn>
                <a:cxn ang="0">
                  <a:pos x="101" y="160"/>
                </a:cxn>
                <a:cxn ang="0">
                  <a:pos x="66" y="153"/>
                </a:cxn>
                <a:cxn ang="0">
                  <a:pos x="39" y="144"/>
                </a:cxn>
                <a:cxn ang="0">
                  <a:pos x="0" y="196"/>
                </a:cxn>
                <a:cxn ang="0">
                  <a:pos x="46" y="211"/>
                </a:cxn>
                <a:cxn ang="0">
                  <a:pos x="101" y="219"/>
                </a:cxn>
                <a:cxn ang="0">
                  <a:pos x="150" y="222"/>
                </a:cxn>
                <a:cxn ang="0">
                  <a:pos x="210" y="220"/>
                </a:cxn>
                <a:cxn ang="0">
                  <a:pos x="293" y="219"/>
                </a:cxn>
                <a:cxn ang="0">
                  <a:pos x="371" y="207"/>
                </a:cxn>
                <a:cxn ang="0">
                  <a:pos x="449" y="185"/>
                </a:cxn>
                <a:cxn ang="0">
                  <a:pos x="510" y="159"/>
                </a:cxn>
                <a:cxn ang="0">
                  <a:pos x="579" y="123"/>
                </a:cxn>
                <a:cxn ang="0">
                  <a:pos x="630" y="86"/>
                </a:cxn>
                <a:cxn ang="0">
                  <a:pos x="706" y="19"/>
                </a:cxn>
              </a:cxnLst>
              <a:rect l="0" t="0" r="r" b="b"/>
              <a:pathLst>
                <a:path w="707" h="223">
                  <a:moveTo>
                    <a:pt x="706" y="19"/>
                  </a:moveTo>
                  <a:lnTo>
                    <a:pt x="686" y="0"/>
                  </a:lnTo>
                  <a:lnTo>
                    <a:pt x="649" y="26"/>
                  </a:lnTo>
                  <a:lnTo>
                    <a:pt x="614" y="48"/>
                  </a:lnTo>
                  <a:lnTo>
                    <a:pt x="580" y="66"/>
                  </a:lnTo>
                  <a:lnTo>
                    <a:pt x="544" y="87"/>
                  </a:lnTo>
                  <a:lnTo>
                    <a:pt x="514" y="101"/>
                  </a:lnTo>
                  <a:lnTo>
                    <a:pt x="486" y="113"/>
                  </a:lnTo>
                  <a:lnTo>
                    <a:pt x="461" y="124"/>
                  </a:lnTo>
                  <a:lnTo>
                    <a:pt x="431" y="136"/>
                  </a:lnTo>
                  <a:lnTo>
                    <a:pt x="403" y="143"/>
                  </a:lnTo>
                  <a:lnTo>
                    <a:pt x="367" y="151"/>
                  </a:lnTo>
                  <a:lnTo>
                    <a:pt x="340" y="156"/>
                  </a:lnTo>
                  <a:lnTo>
                    <a:pt x="311" y="159"/>
                  </a:lnTo>
                  <a:lnTo>
                    <a:pt x="282" y="163"/>
                  </a:lnTo>
                  <a:lnTo>
                    <a:pt x="246" y="166"/>
                  </a:lnTo>
                  <a:lnTo>
                    <a:pt x="206" y="167"/>
                  </a:lnTo>
                  <a:lnTo>
                    <a:pt x="181" y="166"/>
                  </a:lnTo>
                  <a:lnTo>
                    <a:pt x="153" y="164"/>
                  </a:lnTo>
                  <a:lnTo>
                    <a:pt x="127" y="163"/>
                  </a:lnTo>
                  <a:lnTo>
                    <a:pt x="101" y="160"/>
                  </a:lnTo>
                  <a:lnTo>
                    <a:pt x="66" y="153"/>
                  </a:lnTo>
                  <a:lnTo>
                    <a:pt x="39" y="144"/>
                  </a:lnTo>
                  <a:lnTo>
                    <a:pt x="0" y="196"/>
                  </a:lnTo>
                  <a:lnTo>
                    <a:pt x="46" y="211"/>
                  </a:lnTo>
                  <a:lnTo>
                    <a:pt x="101" y="219"/>
                  </a:lnTo>
                  <a:lnTo>
                    <a:pt x="150" y="222"/>
                  </a:lnTo>
                  <a:lnTo>
                    <a:pt x="210" y="220"/>
                  </a:lnTo>
                  <a:lnTo>
                    <a:pt x="293" y="219"/>
                  </a:lnTo>
                  <a:lnTo>
                    <a:pt x="371" y="207"/>
                  </a:lnTo>
                  <a:lnTo>
                    <a:pt x="449" y="185"/>
                  </a:lnTo>
                  <a:lnTo>
                    <a:pt x="510" y="159"/>
                  </a:lnTo>
                  <a:lnTo>
                    <a:pt x="579" y="123"/>
                  </a:lnTo>
                  <a:lnTo>
                    <a:pt x="630" y="86"/>
                  </a:lnTo>
                  <a:lnTo>
                    <a:pt x="706" y="19"/>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85" name="Freeform 33"/>
            <p:cNvSpPr>
              <a:spLocks/>
            </p:cNvSpPr>
            <p:nvPr/>
          </p:nvSpPr>
          <p:spPr bwMode="auto">
            <a:xfrm>
              <a:off x="2510" y="3208"/>
              <a:ext cx="116" cy="428"/>
            </a:xfrm>
            <a:custGeom>
              <a:avLst/>
              <a:gdLst/>
              <a:ahLst/>
              <a:cxnLst>
                <a:cxn ang="0">
                  <a:pos x="102" y="44"/>
                </a:cxn>
                <a:cxn ang="0">
                  <a:pos x="55" y="0"/>
                </a:cxn>
                <a:cxn ang="0">
                  <a:pos x="60" y="21"/>
                </a:cxn>
                <a:cxn ang="0">
                  <a:pos x="60" y="43"/>
                </a:cxn>
                <a:cxn ang="0">
                  <a:pos x="60" y="69"/>
                </a:cxn>
                <a:cxn ang="0">
                  <a:pos x="59" y="100"/>
                </a:cxn>
                <a:cxn ang="0">
                  <a:pos x="59" y="131"/>
                </a:cxn>
                <a:cxn ang="0">
                  <a:pos x="57" y="162"/>
                </a:cxn>
                <a:cxn ang="0">
                  <a:pos x="55" y="189"/>
                </a:cxn>
                <a:cxn ang="0">
                  <a:pos x="52" y="215"/>
                </a:cxn>
                <a:cxn ang="0">
                  <a:pos x="48" y="239"/>
                </a:cxn>
                <a:cxn ang="0">
                  <a:pos x="43" y="267"/>
                </a:cxn>
                <a:cxn ang="0">
                  <a:pos x="34" y="295"/>
                </a:cxn>
                <a:cxn ang="0">
                  <a:pos x="27" y="321"/>
                </a:cxn>
                <a:cxn ang="0">
                  <a:pos x="18" y="345"/>
                </a:cxn>
                <a:cxn ang="0">
                  <a:pos x="8" y="372"/>
                </a:cxn>
                <a:cxn ang="0">
                  <a:pos x="0" y="392"/>
                </a:cxn>
                <a:cxn ang="0">
                  <a:pos x="37" y="427"/>
                </a:cxn>
                <a:cxn ang="0">
                  <a:pos x="53" y="394"/>
                </a:cxn>
                <a:cxn ang="0">
                  <a:pos x="73" y="341"/>
                </a:cxn>
                <a:cxn ang="0">
                  <a:pos x="98" y="275"/>
                </a:cxn>
                <a:cxn ang="0">
                  <a:pos x="109" y="220"/>
                </a:cxn>
                <a:cxn ang="0">
                  <a:pos x="111" y="159"/>
                </a:cxn>
                <a:cxn ang="0">
                  <a:pos x="115" y="103"/>
                </a:cxn>
                <a:cxn ang="0">
                  <a:pos x="113" y="56"/>
                </a:cxn>
                <a:cxn ang="0">
                  <a:pos x="57" y="0"/>
                </a:cxn>
                <a:cxn ang="0">
                  <a:pos x="58" y="1"/>
                </a:cxn>
                <a:cxn ang="0">
                  <a:pos x="102" y="44"/>
                </a:cxn>
              </a:cxnLst>
              <a:rect l="0" t="0" r="r" b="b"/>
              <a:pathLst>
                <a:path w="116" h="428">
                  <a:moveTo>
                    <a:pt x="102" y="44"/>
                  </a:moveTo>
                  <a:lnTo>
                    <a:pt x="55" y="0"/>
                  </a:lnTo>
                  <a:lnTo>
                    <a:pt x="60" y="21"/>
                  </a:lnTo>
                  <a:lnTo>
                    <a:pt x="60" y="43"/>
                  </a:lnTo>
                  <a:lnTo>
                    <a:pt x="60" y="69"/>
                  </a:lnTo>
                  <a:lnTo>
                    <a:pt x="59" y="100"/>
                  </a:lnTo>
                  <a:lnTo>
                    <a:pt x="59" y="131"/>
                  </a:lnTo>
                  <a:lnTo>
                    <a:pt x="57" y="162"/>
                  </a:lnTo>
                  <a:lnTo>
                    <a:pt x="55" y="189"/>
                  </a:lnTo>
                  <a:lnTo>
                    <a:pt x="52" y="215"/>
                  </a:lnTo>
                  <a:lnTo>
                    <a:pt x="48" y="239"/>
                  </a:lnTo>
                  <a:lnTo>
                    <a:pt x="43" y="267"/>
                  </a:lnTo>
                  <a:lnTo>
                    <a:pt x="34" y="295"/>
                  </a:lnTo>
                  <a:lnTo>
                    <a:pt x="27" y="321"/>
                  </a:lnTo>
                  <a:lnTo>
                    <a:pt x="18" y="345"/>
                  </a:lnTo>
                  <a:lnTo>
                    <a:pt x="8" y="372"/>
                  </a:lnTo>
                  <a:lnTo>
                    <a:pt x="0" y="392"/>
                  </a:lnTo>
                  <a:lnTo>
                    <a:pt x="37" y="427"/>
                  </a:lnTo>
                  <a:lnTo>
                    <a:pt x="53" y="394"/>
                  </a:lnTo>
                  <a:lnTo>
                    <a:pt x="73" y="341"/>
                  </a:lnTo>
                  <a:lnTo>
                    <a:pt x="98" y="275"/>
                  </a:lnTo>
                  <a:lnTo>
                    <a:pt x="109" y="220"/>
                  </a:lnTo>
                  <a:lnTo>
                    <a:pt x="111" y="159"/>
                  </a:lnTo>
                  <a:lnTo>
                    <a:pt x="115" y="103"/>
                  </a:lnTo>
                  <a:lnTo>
                    <a:pt x="113" y="56"/>
                  </a:lnTo>
                  <a:lnTo>
                    <a:pt x="57" y="0"/>
                  </a:lnTo>
                  <a:lnTo>
                    <a:pt x="58" y="1"/>
                  </a:lnTo>
                  <a:lnTo>
                    <a:pt x="102" y="44"/>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86" name="Freeform 34"/>
            <p:cNvSpPr>
              <a:spLocks/>
            </p:cNvSpPr>
            <p:nvPr/>
          </p:nvSpPr>
          <p:spPr bwMode="auto">
            <a:xfrm>
              <a:off x="2574" y="3020"/>
              <a:ext cx="392" cy="240"/>
            </a:xfrm>
            <a:custGeom>
              <a:avLst/>
              <a:gdLst/>
              <a:ahLst/>
              <a:cxnLst>
                <a:cxn ang="0">
                  <a:pos x="391" y="38"/>
                </a:cxn>
                <a:cxn ang="0">
                  <a:pos x="352" y="0"/>
                </a:cxn>
                <a:cxn ang="0">
                  <a:pos x="332" y="15"/>
                </a:cxn>
                <a:cxn ang="0">
                  <a:pos x="311" y="30"/>
                </a:cxn>
                <a:cxn ang="0">
                  <a:pos x="290" y="43"/>
                </a:cxn>
                <a:cxn ang="0">
                  <a:pos x="269" y="58"/>
                </a:cxn>
                <a:cxn ang="0">
                  <a:pos x="243" y="73"/>
                </a:cxn>
                <a:cxn ang="0">
                  <a:pos x="217" y="91"/>
                </a:cxn>
                <a:cxn ang="0">
                  <a:pos x="181" y="110"/>
                </a:cxn>
                <a:cxn ang="0">
                  <a:pos x="146" y="130"/>
                </a:cxn>
                <a:cxn ang="0">
                  <a:pos x="124" y="141"/>
                </a:cxn>
                <a:cxn ang="0">
                  <a:pos x="95" y="155"/>
                </a:cxn>
                <a:cxn ang="0">
                  <a:pos x="64" y="169"/>
                </a:cxn>
                <a:cxn ang="0">
                  <a:pos x="35" y="180"/>
                </a:cxn>
                <a:cxn ang="0">
                  <a:pos x="13" y="188"/>
                </a:cxn>
                <a:cxn ang="0">
                  <a:pos x="0" y="192"/>
                </a:cxn>
                <a:cxn ang="0">
                  <a:pos x="47" y="239"/>
                </a:cxn>
                <a:cxn ang="0">
                  <a:pos x="77" y="233"/>
                </a:cxn>
                <a:cxn ang="0">
                  <a:pos x="126" y="214"/>
                </a:cxn>
                <a:cxn ang="0">
                  <a:pos x="182" y="190"/>
                </a:cxn>
                <a:cxn ang="0">
                  <a:pos x="226" y="163"/>
                </a:cxn>
                <a:cxn ang="0">
                  <a:pos x="278" y="133"/>
                </a:cxn>
                <a:cxn ang="0">
                  <a:pos x="327" y="99"/>
                </a:cxn>
                <a:cxn ang="0">
                  <a:pos x="357" y="73"/>
                </a:cxn>
                <a:cxn ang="0">
                  <a:pos x="391" y="38"/>
                </a:cxn>
              </a:cxnLst>
              <a:rect l="0" t="0" r="r" b="b"/>
              <a:pathLst>
                <a:path w="392" h="240">
                  <a:moveTo>
                    <a:pt x="391" y="38"/>
                  </a:moveTo>
                  <a:lnTo>
                    <a:pt x="352" y="0"/>
                  </a:lnTo>
                  <a:lnTo>
                    <a:pt x="332" y="15"/>
                  </a:lnTo>
                  <a:lnTo>
                    <a:pt x="311" y="30"/>
                  </a:lnTo>
                  <a:lnTo>
                    <a:pt x="290" y="43"/>
                  </a:lnTo>
                  <a:lnTo>
                    <a:pt x="269" y="58"/>
                  </a:lnTo>
                  <a:lnTo>
                    <a:pt x="243" y="73"/>
                  </a:lnTo>
                  <a:lnTo>
                    <a:pt x="217" y="91"/>
                  </a:lnTo>
                  <a:lnTo>
                    <a:pt x="181" y="110"/>
                  </a:lnTo>
                  <a:lnTo>
                    <a:pt x="146" y="130"/>
                  </a:lnTo>
                  <a:lnTo>
                    <a:pt x="124" y="141"/>
                  </a:lnTo>
                  <a:lnTo>
                    <a:pt x="95" y="155"/>
                  </a:lnTo>
                  <a:lnTo>
                    <a:pt x="64" y="169"/>
                  </a:lnTo>
                  <a:lnTo>
                    <a:pt x="35" y="180"/>
                  </a:lnTo>
                  <a:lnTo>
                    <a:pt x="13" y="188"/>
                  </a:lnTo>
                  <a:lnTo>
                    <a:pt x="0" y="192"/>
                  </a:lnTo>
                  <a:lnTo>
                    <a:pt x="47" y="239"/>
                  </a:lnTo>
                  <a:lnTo>
                    <a:pt x="77" y="233"/>
                  </a:lnTo>
                  <a:lnTo>
                    <a:pt x="126" y="214"/>
                  </a:lnTo>
                  <a:lnTo>
                    <a:pt x="182" y="190"/>
                  </a:lnTo>
                  <a:lnTo>
                    <a:pt x="226" y="163"/>
                  </a:lnTo>
                  <a:lnTo>
                    <a:pt x="278" y="133"/>
                  </a:lnTo>
                  <a:lnTo>
                    <a:pt x="327" y="99"/>
                  </a:lnTo>
                  <a:lnTo>
                    <a:pt x="357" y="73"/>
                  </a:lnTo>
                  <a:lnTo>
                    <a:pt x="391" y="38"/>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87" name="Freeform 35"/>
            <p:cNvSpPr>
              <a:spLocks/>
            </p:cNvSpPr>
            <p:nvPr/>
          </p:nvSpPr>
          <p:spPr bwMode="auto">
            <a:xfrm>
              <a:off x="2552" y="3061"/>
              <a:ext cx="967" cy="582"/>
            </a:xfrm>
            <a:custGeom>
              <a:avLst/>
              <a:gdLst/>
              <a:ahLst/>
              <a:cxnLst>
                <a:cxn ang="0">
                  <a:pos x="929" y="75"/>
                </a:cxn>
                <a:cxn ang="0">
                  <a:pos x="885" y="121"/>
                </a:cxn>
                <a:cxn ang="0">
                  <a:pos x="835" y="165"/>
                </a:cxn>
                <a:cxn ang="0">
                  <a:pos x="786" y="203"/>
                </a:cxn>
                <a:cxn ang="0">
                  <a:pos x="726" y="244"/>
                </a:cxn>
                <a:cxn ang="0">
                  <a:pos x="663" y="278"/>
                </a:cxn>
                <a:cxn ang="0">
                  <a:pos x="591" y="310"/>
                </a:cxn>
                <a:cxn ang="0">
                  <a:pos x="524" y="334"/>
                </a:cxn>
                <a:cxn ang="0">
                  <a:pos x="460" y="358"/>
                </a:cxn>
                <a:cxn ang="0">
                  <a:pos x="392" y="378"/>
                </a:cxn>
                <a:cxn ang="0">
                  <a:pos x="323" y="393"/>
                </a:cxn>
                <a:cxn ang="0">
                  <a:pos x="252" y="402"/>
                </a:cxn>
                <a:cxn ang="0">
                  <a:pos x="188" y="405"/>
                </a:cxn>
                <a:cxn ang="0">
                  <a:pos x="135" y="399"/>
                </a:cxn>
                <a:cxn ang="0">
                  <a:pos x="11" y="548"/>
                </a:cxn>
                <a:cxn ang="0">
                  <a:pos x="35" y="479"/>
                </a:cxn>
                <a:cxn ang="0">
                  <a:pos x="52" y="429"/>
                </a:cxn>
                <a:cxn ang="0">
                  <a:pos x="60" y="386"/>
                </a:cxn>
                <a:cxn ang="0">
                  <a:pos x="64" y="338"/>
                </a:cxn>
                <a:cxn ang="0">
                  <a:pos x="67" y="281"/>
                </a:cxn>
                <a:cxn ang="0">
                  <a:pos x="69" y="224"/>
                </a:cxn>
                <a:cxn ang="0">
                  <a:pos x="85" y="193"/>
                </a:cxn>
                <a:cxn ang="0">
                  <a:pos x="122" y="179"/>
                </a:cxn>
                <a:cxn ang="0">
                  <a:pos x="167" y="159"/>
                </a:cxn>
                <a:cxn ang="0">
                  <a:pos x="205" y="139"/>
                </a:cxn>
                <a:cxn ang="0">
                  <a:pos x="247" y="114"/>
                </a:cxn>
                <a:cxn ang="0">
                  <a:pos x="288" y="88"/>
                </a:cxn>
                <a:cxn ang="0">
                  <a:pos x="327" y="62"/>
                </a:cxn>
                <a:cxn ang="0">
                  <a:pos x="365" y="37"/>
                </a:cxn>
                <a:cxn ang="0">
                  <a:pos x="413" y="0"/>
                </a:cxn>
                <a:cxn ang="0">
                  <a:pos x="313" y="206"/>
                </a:cxn>
                <a:cxn ang="0">
                  <a:pos x="396" y="217"/>
                </a:cxn>
                <a:cxn ang="0">
                  <a:pos x="451" y="216"/>
                </a:cxn>
                <a:cxn ang="0">
                  <a:pos x="529" y="210"/>
                </a:cxn>
                <a:cxn ang="0">
                  <a:pos x="592" y="205"/>
                </a:cxn>
                <a:cxn ang="0">
                  <a:pos x="640" y="199"/>
                </a:cxn>
                <a:cxn ang="0">
                  <a:pos x="697" y="184"/>
                </a:cxn>
                <a:cxn ang="0">
                  <a:pos x="749" y="166"/>
                </a:cxn>
                <a:cxn ang="0">
                  <a:pos x="807" y="137"/>
                </a:cxn>
                <a:cxn ang="0">
                  <a:pos x="862" y="103"/>
                </a:cxn>
                <a:cxn ang="0">
                  <a:pos x="918" y="62"/>
                </a:cxn>
              </a:cxnLst>
              <a:rect l="0" t="0" r="r" b="b"/>
              <a:pathLst>
                <a:path w="967" h="582">
                  <a:moveTo>
                    <a:pt x="966" y="29"/>
                  </a:moveTo>
                  <a:lnTo>
                    <a:pt x="929" y="75"/>
                  </a:lnTo>
                  <a:lnTo>
                    <a:pt x="909" y="96"/>
                  </a:lnTo>
                  <a:lnTo>
                    <a:pt x="885" y="121"/>
                  </a:lnTo>
                  <a:lnTo>
                    <a:pt x="860" y="143"/>
                  </a:lnTo>
                  <a:lnTo>
                    <a:pt x="835" y="165"/>
                  </a:lnTo>
                  <a:lnTo>
                    <a:pt x="810" y="185"/>
                  </a:lnTo>
                  <a:lnTo>
                    <a:pt x="786" y="203"/>
                  </a:lnTo>
                  <a:lnTo>
                    <a:pt x="759" y="222"/>
                  </a:lnTo>
                  <a:lnTo>
                    <a:pt x="726" y="244"/>
                  </a:lnTo>
                  <a:lnTo>
                    <a:pt x="692" y="261"/>
                  </a:lnTo>
                  <a:lnTo>
                    <a:pt x="663" y="278"/>
                  </a:lnTo>
                  <a:lnTo>
                    <a:pt x="627" y="295"/>
                  </a:lnTo>
                  <a:lnTo>
                    <a:pt x="591" y="310"/>
                  </a:lnTo>
                  <a:lnTo>
                    <a:pt x="555" y="324"/>
                  </a:lnTo>
                  <a:lnTo>
                    <a:pt x="524" y="334"/>
                  </a:lnTo>
                  <a:lnTo>
                    <a:pt x="490" y="348"/>
                  </a:lnTo>
                  <a:lnTo>
                    <a:pt x="460" y="358"/>
                  </a:lnTo>
                  <a:lnTo>
                    <a:pt x="426" y="368"/>
                  </a:lnTo>
                  <a:lnTo>
                    <a:pt x="392" y="378"/>
                  </a:lnTo>
                  <a:lnTo>
                    <a:pt x="355" y="386"/>
                  </a:lnTo>
                  <a:lnTo>
                    <a:pt x="323" y="393"/>
                  </a:lnTo>
                  <a:lnTo>
                    <a:pt x="286" y="398"/>
                  </a:lnTo>
                  <a:lnTo>
                    <a:pt x="252" y="402"/>
                  </a:lnTo>
                  <a:lnTo>
                    <a:pt x="218" y="406"/>
                  </a:lnTo>
                  <a:lnTo>
                    <a:pt x="188" y="405"/>
                  </a:lnTo>
                  <a:lnTo>
                    <a:pt x="161" y="403"/>
                  </a:lnTo>
                  <a:lnTo>
                    <a:pt x="135" y="399"/>
                  </a:lnTo>
                  <a:lnTo>
                    <a:pt x="0" y="581"/>
                  </a:lnTo>
                  <a:lnTo>
                    <a:pt x="11" y="548"/>
                  </a:lnTo>
                  <a:lnTo>
                    <a:pt x="25" y="510"/>
                  </a:lnTo>
                  <a:lnTo>
                    <a:pt x="35" y="479"/>
                  </a:lnTo>
                  <a:lnTo>
                    <a:pt x="44" y="456"/>
                  </a:lnTo>
                  <a:lnTo>
                    <a:pt x="52" y="429"/>
                  </a:lnTo>
                  <a:lnTo>
                    <a:pt x="56" y="408"/>
                  </a:lnTo>
                  <a:lnTo>
                    <a:pt x="60" y="386"/>
                  </a:lnTo>
                  <a:lnTo>
                    <a:pt x="61" y="363"/>
                  </a:lnTo>
                  <a:lnTo>
                    <a:pt x="64" y="338"/>
                  </a:lnTo>
                  <a:lnTo>
                    <a:pt x="66" y="309"/>
                  </a:lnTo>
                  <a:lnTo>
                    <a:pt x="67" y="281"/>
                  </a:lnTo>
                  <a:lnTo>
                    <a:pt x="68" y="255"/>
                  </a:lnTo>
                  <a:lnTo>
                    <a:pt x="69" y="224"/>
                  </a:lnTo>
                  <a:lnTo>
                    <a:pt x="66" y="199"/>
                  </a:lnTo>
                  <a:lnTo>
                    <a:pt x="85" y="193"/>
                  </a:lnTo>
                  <a:lnTo>
                    <a:pt x="103" y="186"/>
                  </a:lnTo>
                  <a:lnTo>
                    <a:pt x="122" y="179"/>
                  </a:lnTo>
                  <a:lnTo>
                    <a:pt x="145" y="170"/>
                  </a:lnTo>
                  <a:lnTo>
                    <a:pt x="167" y="159"/>
                  </a:lnTo>
                  <a:lnTo>
                    <a:pt x="186" y="148"/>
                  </a:lnTo>
                  <a:lnTo>
                    <a:pt x="205" y="139"/>
                  </a:lnTo>
                  <a:lnTo>
                    <a:pt x="226" y="126"/>
                  </a:lnTo>
                  <a:lnTo>
                    <a:pt x="247" y="114"/>
                  </a:lnTo>
                  <a:lnTo>
                    <a:pt x="268" y="101"/>
                  </a:lnTo>
                  <a:lnTo>
                    <a:pt x="288" y="88"/>
                  </a:lnTo>
                  <a:lnTo>
                    <a:pt x="307" y="77"/>
                  </a:lnTo>
                  <a:lnTo>
                    <a:pt x="327" y="62"/>
                  </a:lnTo>
                  <a:lnTo>
                    <a:pt x="346" y="49"/>
                  </a:lnTo>
                  <a:lnTo>
                    <a:pt x="365" y="37"/>
                  </a:lnTo>
                  <a:lnTo>
                    <a:pt x="386" y="22"/>
                  </a:lnTo>
                  <a:lnTo>
                    <a:pt x="413" y="0"/>
                  </a:lnTo>
                  <a:lnTo>
                    <a:pt x="279" y="197"/>
                  </a:lnTo>
                  <a:lnTo>
                    <a:pt x="313" y="206"/>
                  </a:lnTo>
                  <a:lnTo>
                    <a:pt x="342" y="211"/>
                  </a:lnTo>
                  <a:lnTo>
                    <a:pt x="396" y="217"/>
                  </a:lnTo>
                  <a:lnTo>
                    <a:pt x="424" y="215"/>
                  </a:lnTo>
                  <a:lnTo>
                    <a:pt x="451" y="216"/>
                  </a:lnTo>
                  <a:lnTo>
                    <a:pt x="500" y="214"/>
                  </a:lnTo>
                  <a:lnTo>
                    <a:pt x="529" y="210"/>
                  </a:lnTo>
                  <a:lnTo>
                    <a:pt x="563" y="210"/>
                  </a:lnTo>
                  <a:lnTo>
                    <a:pt x="592" y="205"/>
                  </a:lnTo>
                  <a:lnTo>
                    <a:pt x="616" y="201"/>
                  </a:lnTo>
                  <a:lnTo>
                    <a:pt x="640" y="199"/>
                  </a:lnTo>
                  <a:lnTo>
                    <a:pt x="668" y="191"/>
                  </a:lnTo>
                  <a:lnTo>
                    <a:pt x="697" y="184"/>
                  </a:lnTo>
                  <a:lnTo>
                    <a:pt x="723" y="173"/>
                  </a:lnTo>
                  <a:lnTo>
                    <a:pt x="749" y="166"/>
                  </a:lnTo>
                  <a:lnTo>
                    <a:pt x="779" y="151"/>
                  </a:lnTo>
                  <a:lnTo>
                    <a:pt x="807" y="137"/>
                  </a:lnTo>
                  <a:lnTo>
                    <a:pt x="835" y="119"/>
                  </a:lnTo>
                  <a:lnTo>
                    <a:pt x="862" y="103"/>
                  </a:lnTo>
                  <a:lnTo>
                    <a:pt x="890" y="84"/>
                  </a:lnTo>
                  <a:lnTo>
                    <a:pt x="918" y="62"/>
                  </a:lnTo>
                  <a:lnTo>
                    <a:pt x="966" y="29"/>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grpSp>
      <p:grpSp>
        <p:nvGrpSpPr>
          <p:cNvPr id="4" name="Group 36"/>
          <p:cNvGrpSpPr>
            <a:grpSpLocks/>
          </p:cNvGrpSpPr>
          <p:nvPr/>
        </p:nvGrpSpPr>
        <p:grpSpPr bwMode="auto">
          <a:xfrm rot="-1167577">
            <a:off x="1828800" y="4298950"/>
            <a:ext cx="1263650" cy="1406525"/>
            <a:chOff x="788" y="2112"/>
            <a:chExt cx="796" cy="886"/>
          </a:xfrm>
        </p:grpSpPr>
        <p:sp>
          <p:nvSpPr>
            <p:cNvPr id="228389" name="Freeform 37"/>
            <p:cNvSpPr>
              <a:spLocks/>
            </p:cNvSpPr>
            <p:nvPr/>
          </p:nvSpPr>
          <p:spPr bwMode="auto">
            <a:xfrm>
              <a:off x="1209" y="2350"/>
              <a:ext cx="371" cy="638"/>
            </a:xfrm>
            <a:custGeom>
              <a:avLst/>
              <a:gdLst/>
              <a:ahLst/>
              <a:cxnLst>
                <a:cxn ang="0">
                  <a:pos x="357" y="637"/>
                </a:cxn>
                <a:cxn ang="0">
                  <a:pos x="370" y="612"/>
                </a:cxn>
                <a:cxn ang="0">
                  <a:pos x="335" y="583"/>
                </a:cxn>
                <a:cxn ang="0">
                  <a:pos x="306" y="556"/>
                </a:cxn>
                <a:cxn ang="0">
                  <a:pos x="278" y="527"/>
                </a:cxn>
                <a:cxn ang="0">
                  <a:pos x="250" y="498"/>
                </a:cxn>
                <a:cxn ang="0">
                  <a:pos x="227" y="473"/>
                </a:cxn>
                <a:cxn ang="0">
                  <a:pos x="209" y="449"/>
                </a:cxn>
                <a:cxn ang="0">
                  <a:pos x="192" y="428"/>
                </a:cxn>
                <a:cxn ang="0">
                  <a:pos x="172" y="401"/>
                </a:cxn>
                <a:cxn ang="0">
                  <a:pos x="158" y="376"/>
                </a:cxn>
                <a:cxn ang="0">
                  <a:pos x="142" y="344"/>
                </a:cxn>
                <a:cxn ang="0">
                  <a:pos x="129" y="319"/>
                </a:cxn>
                <a:cxn ang="0">
                  <a:pos x="120" y="291"/>
                </a:cxn>
                <a:cxn ang="0">
                  <a:pos x="108" y="265"/>
                </a:cxn>
                <a:cxn ang="0">
                  <a:pos x="96" y="230"/>
                </a:cxn>
                <a:cxn ang="0">
                  <a:pos x="84" y="192"/>
                </a:cxn>
                <a:cxn ang="0">
                  <a:pos x="79" y="167"/>
                </a:cxn>
                <a:cxn ang="0">
                  <a:pos x="73" y="140"/>
                </a:cxn>
                <a:cxn ang="0">
                  <a:pos x="68" y="115"/>
                </a:cxn>
                <a:cxn ang="0">
                  <a:pos x="64" y="89"/>
                </a:cxn>
                <a:cxn ang="0">
                  <a:pos x="61" y="53"/>
                </a:cxn>
                <a:cxn ang="0">
                  <a:pos x="63" y="25"/>
                </a:cxn>
                <a:cxn ang="0">
                  <a:pos x="3" y="0"/>
                </a:cxn>
                <a:cxn ang="0">
                  <a:pos x="0" y="49"/>
                </a:cxn>
                <a:cxn ang="0">
                  <a:pos x="6" y="104"/>
                </a:cxn>
                <a:cxn ang="0">
                  <a:pos x="16" y="153"/>
                </a:cxn>
                <a:cxn ang="0">
                  <a:pos x="34" y="209"/>
                </a:cxn>
                <a:cxn ang="0">
                  <a:pos x="56" y="289"/>
                </a:cxn>
                <a:cxn ang="0">
                  <a:pos x="88" y="362"/>
                </a:cxn>
                <a:cxn ang="0">
                  <a:pos x="130" y="431"/>
                </a:cxn>
                <a:cxn ang="0">
                  <a:pos x="170" y="484"/>
                </a:cxn>
                <a:cxn ang="0">
                  <a:pos x="224" y="541"/>
                </a:cxn>
                <a:cxn ang="0">
                  <a:pos x="272" y="581"/>
                </a:cxn>
                <a:cxn ang="0">
                  <a:pos x="357" y="637"/>
                </a:cxn>
              </a:cxnLst>
              <a:rect l="0" t="0" r="r" b="b"/>
              <a:pathLst>
                <a:path w="371" h="638">
                  <a:moveTo>
                    <a:pt x="357" y="637"/>
                  </a:moveTo>
                  <a:lnTo>
                    <a:pt x="370" y="612"/>
                  </a:lnTo>
                  <a:lnTo>
                    <a:pt x="335" y="583"/>
                  </a:lnTo>
                  <a:lnTo>
                    <a:pt x="306" y="556"/>
                  </a:lnTo>
                  <a:lnTo>
                    <a:pt x="278" y="527"/>
                  </a:lnTo>
                  <a:lnTo>
                    <a:pt x="250" y="498"/>
                  </a:lnTo>
                  <a:lnTo>
                    <a:pt x="227" y="473"/>
                  </a:lnTo>
                  <a:lnTo>
                    <a:pt x="209" y="449"/>
                  </a:lnTo>
                  <a:lnTo>
                    <a:pt x="192" y="428"/>
                  </a:lnTo>
                  <a:lnTo>
                    <a:pt x="172" y="401"/>
                  </a:lnTo>
                  <a:lnTo>
                    <a:pt x="158" y="376"/>
                  </a:lnTo>
                  <a:lnTo>
                    <a:pt x="142" y="344"/>
                  </a:lnTo>
                  <a:lnTo>
                    <a:pt x="129" y="319"/>
                  </a:lnTo>
                  <a:lnTo>
                    <a:pt x="120" y="291"/>
                  </a:lnTo>
                  <a:lnTo>
                    <a:pt x="108" y="265"/>
                  </a:lnTo>
                  <a:lnTo>
                    <a:pt x="96" y="230"/>
                  </a:lnTo>
                  <a:lnTo>
                    <a:pt x="84" y="192"/>
                  </a:lnTo>
                  <a:lnTo>
                    <a:pt x="79" y="167"/>
                  </a:lnTo>
                  <a:lnTo>
                    <a:pt x="73" y="140"/>
                  </a:lnTo>
                  <a:lnTo>
                    <a:pt x="68" y="115"/>
                  </a:lnTo>
                  <a:lnTo>
                    <a:pt x="64" y="89"/>
                  </a:lnTo>
                  <a:lnTo>
                    <a:pt x="61" y="53"/>
                  </a:lnTo>
                  <a:lnTo>
                    <a:pt x="63" y="25"/>
                  </a:lnTo>
                  <a:lnTo>
                    <a:pt x="3" y="0"/>
                  </a:lnTo>
                  <a:lnTo>
                    <a:pt x="0" y="49"/>
                  </a:lnTo>
                  <a:lnTo>
                    <a:pt x="6" y="104"/>
                  </a:lnTo>
                  <a:lnTo>
                    <a:pt x="16" y="153"/>
                  </a:lnTo>
                  <a:lnTo>
                    <a:pt x="34" y="209"/>
                  </a:lnTo>
                  <a:lnTo>
                    <a:pt x="56" y="289"/>
                  </a:lnTo>
                  <a:lnTo>
                    <a:pt x="88" y="362"/>
                  </a:lnTo>
                  <a:lnTo>
                    <a:pt x="130" y="431"/>
                  </a:lnTo>
                  <a:lnTo>
                    <a:pt x="170" y="484"/>
                  </a:lnTo>
                  <a:lnTo>
                    <a:pt x="224" y="541"/>
                  </a:lnTo>
                  <a:lnTo>
                    <a:pt x="272" y="581"/>
                  </a:lnTo>
                  <a:lnTo>
                    <a:pt x="357" y="637"/>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90" name="Freeform 38"/>
            <p:cNvSpPr>
              <a:spLocks/>
            </p:cNvSpPr>
            <p:nvPr/>
          </p:nvSpPr>
          <p:spPr bwMode="auto">
            <a:xfrm>
              <a:off x="788" y="2106"/>
              <a:ext cx="419" cy="113"/>
            </a:xfrm>
            <a:custGeom>
              <a:avLst/>
              <a:gdLst/>
              <a:ahLst/>
              <a:cxnLst>
                <a:cxn ang="0">
                  <a:pos x="386" y="56"/>
                </a:cxn>
                <a:cxn ang="0">
                  <a:pos x="418" y="0"/>
                </a:cxn>
                <a:cxn ang="0">
                  <a:pos x="399" y="11"/>
                </a:cxn>
                <a:cxn ang="0">
                  <a:pos x="377" y="16"/>
                </a:cxn>
                <a:cxn ang="0">
                  <a:pos x="352" y="22"/>
                </a:cxn>
                <a:cxn ang="0">
                  <a:pos x="322" y="29"/>
                </a:cxn>
                <a:cxn ang="0">
                  <a:pos x="292" y="37"/>
                </a:cxn>
                <a:cxn ang="0">
                  <a:pos x="261" y="43"/>
                </a:cxn>
                <a:cxn ang="0">
                  <a:pos x="235" y="49"/>
                </a:cxn>
                <a:cxn ang="0">
                  <a:pos x="209" y="53"/>
                </a:cxn>
                <a:cxn ang="0">
                  <a:pos x="185" y="55"/>
                </a:cxn>
                <a:cxn ang="0">
                  <a:pos x="156" y="58"/>
                </a:cxn>
                <a:cxn ang="0">
                  <a:pos x="128" y="56"/>
                </a:cxn>
                <a:cxn ang="0">
                  <a:pos x="101" y="56"/>
                </a:cxn>
                <a:cxn ang="0">
                  <a:pos x="74" y="54"/>
                </a:cxn>
                <a:cxn ang="0">
                  <a:pos x="46" y="51"/>
                </a:cxn>
                <a:cxn ang="0">
                  <a:pos x="24" y="48"/>
                </a:cxn>
                <a:cxn ang="0">
                  <a:pos x="0" y="93"/>
                </a:cxn>
                <a:cxn ang="0">
                  <a:pos x="36" y="101"/>
                </a:cxn>
                <a:cxn ang="0">
                  <a:pos x="93" y="106"/>
                </a:cxn>
                <a:cxn ang="0">
                  <a:pos x="163" y="112"/>
                </a:cxn>
                <a:cxn ang="0">
                  <a:pos x="219" y="109"/>
                </a:cxn>
                <a:cxn ang="0">
                  <a:pos x="278" y="95"/>
                </a:cxn>
                <a:cxn ang="0">
                  <a:pos x="333" y="84"/>
                </a:cxn>
                <a:cxn ang="0">
                  <a:pos x="378" y="70"/>
                </a:cxn>
                <a:cxn ang="0">
                  <a:pos x="418" y="2"/>
                </a:cxn>
                <a:cxn ang="0">
                  <a:pos x="417" y="3"/>
                </a:cxn>
                <a:cxn ang="0">
                  <a:pos x="386" y="56"/>
                </a:cxn>
              </a:cxnLst>
              <a:rect l="0" t="0" r="r" b="b"/>
              <a:pathLst>
                <a:path w="419" h="113">
                  <a:moveTo>
                    <a:pt x="386" y="56"/>
                  </a:moveTo>
                  <a:lnTo>
                    <a:pt x="418" y="0"/>
                  </a:lnTo>
                  <a:lnTo>
                    <a:pt x="399" y="11"/>
                  </a:lnTo>
                  <a:lnTo>
                    <a:pt x="377" y="16"/>
                  </a:lnTo>
                  <a:lnTo>
                    <a:pt x="352" y="22"/>
                  </a:lnTo>
                  <a:lnTo>
                    <a:pt x="322" y="29"/>
                  </a:lnTo>
                  <a:lnTo>
                    <a:pt x="292" y="37"/>
                  </a:lnTo>
                  <a:lnTo>
                    <a:pt x="261" y="43"/>
                  </a:lnTo>
                  <a:lnTo>
                    <a:pt x="235" y="49"/>
                  </a:lnTo>
                  <a:lnTo>
                    <a:pt x="209" y="53"/>
                  </a:lnTo>
                  <a:lnTo>
                    <a:pt x="185" y="55"/>
                  </a:lnTo>
                  <a:lnTo>
                    <a:pt x="156" y="58"/>
                  </a:lnTo>
                  <a:lnTo>
                    <a:pt x="128" y="56"/>
                  </a:lnTo>
                  <a:lnTo>
                    <a:pt x="101" y="56"/>
                  </a:lnTo>
                  <a:lnTo>
                    <a:pt x="74" y="54"/>
                  </a:lnTo>
                  <a:lnTo>
                    <a:pt x="46" y="51"/>
                  </a:lnTo>
                  <a:lnTo>
                    <a:pt x="24" y="48"/>
                  </a:lnTo>
                  <a:lnTo>
                    <a:pt x="0" y="93"/>
                  </a:lnTo>
                  <a:lnTo>
                    <a:pt x="36" y="101"/>
                  </a:lnTo>
                  <a:lnTo>
                    <a:pt x="93" y="106"/>
                  </a:lnTo>
                  <a:lnTo>
                    <a:pt x="163" y="112"/>
                  </a:lnTo>
                  <a:lnTo>
                    <a:pt x="219" y="109"/>
                  </a:lnTo>
                  <a:lnTo>
                    <a:pt x="278" y="95"/>
                  </a:lnTo>
                  <a:lnTo>
                    <a:pt x="333" y="84"/>
                  </a:lnTo>
                  <a:lnTo>
                    <a:pt x="378" y="70"/>
                  </a:lnTo>
                  <a:lnTo>
                    <a:pt x="418" y="2"/>
                  </a:lnTo>
                  <a:lnTo>
                    <a:pt x="417" y="3"/>
                  </a:lnTo>
                  <a:lnTo>
                    <a:pt x="386" y="56"/>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91" name="Freeform 39"/>
            <p:cNvSpPr>
              <a:spLocks/>
            </p:cNvSpPr>
            <p:nvPr/>
          </p:nvSpPr>
          <p:spPr bwMode="auto">
            <a:xfrm>
              <a:off x="1173" y="2111"/>
              <a:ext cx="311" cy="340"/>
            </a:xfrm>
            <a:custGeom>
              <a:avLst/>
              <a:gdLst/>
              <a:ahLst/>
              <a:cxnLst>
                <a:cxn ang="0">
                  <a:pos x="283" y="339"/>
                </a:cxn>
                <a:cxn ang="0">
                  <a:pos x="310" y="291"/>
                </a:cxn>
                <a:cxn ang="0">
                  <a:pos x="290" y="275"/>
                </a:cxn>
                <a:cxn ang="0">
                  <a:pos x="269" y="259"/>
                </a:cxn>
                <a:cxn ang="0">
                  <a:pos x="252" y="242"/>
                </a:cxn>
                <a:cxn ang="0">
                  <a:pos x="233" y="226"/>
                </a:cxn>
                <a:cxn ang="0">
                  <a:pos x="210" y="205"/>
                </a:cxn>
                <a:cxn ang="0">
                  <a:pos x="186" y="184"/>
                </a:cxn>
                <a:cxn ang="0">
                  <a:pos x="159" y="154"/>
                </a:cxn>
                <a:cxn ang="0">
                  <a:pos x="131" y="126"/>
                </a:cxn>
                <a:cxn ang="0">
                  <a:pos x="114" y="107"/>
                </a:cxn>
                <a:cxn ang="0">
                  <a:pos x="93" y="83"/>
                </a:cxn>
                <a:cxn ang="0">
                  <a:pos x="72" y="57"/>
                </a:cxn>
                <a:cxn ang="0">
                  <a:pos x="54" y="32"/>
                </a:cxn>
                <a:cxn ang="0">
                  <a:pos x="39" y="12"/>
                </a:cxn>
                <a:cxn ang="0">
                  <a:pos x="33" y="0"/>
                </a:cxn>
                <a:cxn ang="0">
                  <a:pos x="0" y="59"/>
                </a:cxn>
                <a:cxn ang="0">
                  <a:pos x="14" y="85"/>
                </a:cxn>
                <a:cxn ang="0">
                  <a:pos x="45" y="128"/>
                </a:cxn>
                <a:cxn ang="0">
                  <a:pos x="82" y="176"/>
                </a:cxn>
                <a:cxn ang="0">
                  <a:pos x="119" y="212"/>
                </a:cxn>
                <a:cxn ang="0">
                  <a:pos x="162" y="254"/>
                </a:cxn>
                <a:cxn ang="0">
                  <a:pos x="208" y="293"/>
                </a:cxn>
                <a:cxn ang="0">
                  <a:pos x="241" y="316"/>
                </a:cxn>
                <a:cxn ang="0">
                  <a:pos x="283" y="339"/>
                </a:cxn>
              </a:cxnLst>
              <a:rect l="0" t="0" r="r" b="b"/>
              <a:pathLst>
                <a:path w="311" h="340">
                  <a:moveTo>
                    <a:pt x="283" y="339"/>
                  </a:moveTo>
                  <a:lnTo>
                    <a:pt x="310" y="291"/>
                  </a:lnTo>
                  <a:lnTo>
                    <a:pt x="290" y="275"/>
                  </a:lnTo>
                  <a:lnTo>
                    <a:pt x="269" y="259"/>
                  </a:lnTo>
                  <a:lnTo>
                    <a:pt x="252" y="242"/>
                  </a:lnTo>
                  <a:lnTo>
                    <a:pt x="233" y="226"/>
                  </a:lnTo>
                  <a:lnTo>
                    <a:pt x="210" y="205"/>
                  </a:lnTo>
                  <a:lnTo>
                    <a:pt x="186" y="184"/>
                  </a:lnTo>
                  <a:lnTo>
                    <a:pt x="159" y="154"/>
                  </a:lnTo>
                  <a:lnTo>
                    <a:pt x="131" y="126"/>
                  </a:lnTo>
                  <a:lnTo>
                    <a:pt x="114" y="107"/>
                  </a:lnTo>
                  <a:lnTo>
                    <a:pt x="93" y="83"/>
                  </a:lnTo>
                  <a:lnTo>
                    <a:pt x="72" y="57"/>
                  </a:lnTo>
                  <a:lnTo>
                    <a:pt x="54" y="32"/>
                  </a:lnTo>
                  <a:lnTo>
                    <a:pt x="39" y="12"/>
                  </a:lnTo>
                  <a:lnTo>
                    <a:pt x="33" y="0"/>
                  </a:lnTo>
                  <a:lnTo>
                    <a:pt x="0" y="59"/>
                  </a:lnTo>
                  <a:lnTo>
                    <a:pt x="14" y="85"/>
                  </a:lnTo>
                  <a:lnTo>
                    <a:pt x="45" y="128"/>
                  </a:lnTo>
                  <a:lnTo>
                    <a:pt x="82" y="176"/>
                  </a:lnTo>
                  <a:lnTo>
                    <a:pt x="119" y="212"/>
                  </a:lnTo>
                  <a:lnTo>
                    <a:pt x="162" y="254"/>
                  </a:lnTo>
                  <a:lnTo>
                    <a:pt x="208" y="293"/>
                  </a:lnTo>
                  <a:lnTo>
                    <a:pt x="241" y="316"/>
                  </a:lnTo>
                  <a:lnTo>
                    <a:pt x="283" y="339"/>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92" name="Freeform 40"/>
            <p:cNvSpPr>
              <a:spLocks/>
            </p:cNvSpPr>
            <p:nvPr/>
          </p:nvSpPr>
          <p:spPr bwMode="auto">
            <a:xfrm>
              <a:off x="787" y="2160"/>
              <a:ext cx="785" cy="826"/>
            </a:xfrm>
            <a:custGeom>
              <a:avLst/>
              <a:gdLst/>
              <a:ahLst/>
              <a:cxnLst>
                <a:cxn ang="0">
                  <a:pos x="729" y="801"/>
                </a:cxn>
                <a:cxn ang="0">
                  <a:pos x="673" y="771"/>
                </a:cxn>
                <a:cxn ang="0">
                  <a:pos x="618" y="734"/>
                </a:cxn>
                <a:cxn ang="0">
                  <a:pos x="569" y="696"/>
                </a:cxn>
                <a:cxn ang="0">
                  <a:pos x="514" y="650"/>
                </a:cxn>
                <a:cxn ang="0">
                  <a:pos x="464" y="598"/>
                </a:cxn>
                <a:cxn ang="0">
                  <a:pos x="415" y="536"/>
                </a:cxn>
                <a:cxn ang="0">
                  <a:pos x="374" y="477"/>
                </a:cxn>
                <a:cxn ang="0">
                  <a:pos x="334" y="421"/>
                </a:cxn>
                <a:cxn ang="0">
                  <a:pos x="298" y="362"/>
                </a:cxn>
                <a:cxn ang="0">
                  <a:pos x="265" y="298"/>
                </a:cxn>
                <a:cxn ang="0">
                  <a:pos x="239" y="233"/>
                </a:cxn>
                <a:cxn ang="0">
                  <a:pos x="219" y="172"/>
                </a:cxn>
                <a:cxn ang="0">
                  <a:pos x="211" y="119"/>
                </a:cxn>
                <a:cxn ang="0">
                  <a:pos x="34" y="37"/>
                </a:cxn>
                <a:cxn ang="0">
                  <a:pos x="107" y="42"/>
                </a:cxn>
                <a:cxn ang="0">
                  <a:pos x="160" y="46"/>
                </a:cxn>
                <a:cxn ang="0">
                  <a:pos x="205" y="43"/>
                </a:cxn>
                <a:cxn ang="0">
                  <a:pos x="251" y="34"/>
                </a:cxn>
                <a:cxn ang="0">
                  <a:pos x="307" y="22"/>
                </a:cxn>
                <a:cxn ang="0">
                  <a:pos x="363" y="9"/>
                </a:cxn>
                <a:cxn ang="0">
                  <a:pos x="397" y="17"/>
                </a:cxn>
                <a:cxn ang="0">
                  <a:pos x="419" y="48"/>
                </a:cxn>
                <a:cxn ang="0">
                  <a:pos x="450" y="88"/>
                </a:cxn>
                <a:cxn ang="0">
                  <a:pos x="480" y="119"/>
                </a:cxn>
                <a:cxn ang="0">
                  <a:pos x="515" y="154"/>
                </a:cxn>
                <a:cxn ang="0">
                  <a:pos x="551" y="185"/>
                </a:cxn>
                <a:cxn ang="0">
                  <a:pos x="585" y="217"/>
                </a:cxn>
                <a:cxn ang="0">
                  <a:pos x="621" y="247"/>
                </a:cxn>
                <a:cxn ang="0">
                  <a:pos x="668" y="284"/>
                </a:cxn>
                <a:cxn ang="0">
                  <a:pos x="443" y="241"/>
                </a:cxn>
                <a:cxn ang="0">
                  <a:pos x="454" y="324"/>
                </a:cxn>
                <a:cxn ang="0">
                  <a:pos x="470" y="375"/>
                </a:cxn>
                <a:cxn ang="0">
                  <a:pos x="495" y="451"/>
                </a:cxn>
                <a:cxn ang="0">
                  <a:pos x="517" y="509"/>
                </a:cxn>
                <a:cxn ang="0">
                  <a:pos x="534" y="554"/>
                </a:cxn>
                <a:cxn ang="0">
                  <a:pos x="564" y="606"/>
                </a:cxn>
                <a:cxn ang="0">
                  <a:pos x="594" y="651"/>
                </a:cxn>
                <a:cxn ang="0">
                  <a:pos x="638" y="700"/>
                </a:cxn>
                <a:cxn ang="0">
                  <a:pos x="685" y="744"/>
                </a:cxn>
                <a:cxn ang="0">
                  <a:pos x="739" y="787"/>
                </a:cxn>
              </a:cxnLst>
              <a:rect l="0" t="0" r="r" b="b"/>
              <a:pathLst>
                <a:path w="785" h="826">
                  <a:moveTo>
                    <a:pt x="784" y="825"/>
                  </a:moveTo>
                  <a:lnTo>
                    <a:pt x="729" y="801"/>
                  </a:lnTo>
                  <a:lnTo>
                    <a:pt x="704" y="788"/>
                  </a:lnTo>
                  <a:lnTo>
                    <a:pt x="673" y="771"/>
                  </a:lnTo>
                  <a:lnTo>
                    <a:pt x="646" y="753"/>
                  </a:lnTo>
                  <a:lnTo>
                    <a:pt x="618" y="734"/>
                  </a:lnTo>
                  <a:lnTo>
                    <a:pt x="592" y="715"/>
                  </a:lnTo>
                  <a:lnTo>
                    <a:pt x="569" y="696"/>
                  </a:lnTo>
                  <a:lnTo>
                    <a:pt x="544" y="675"/>
                  </a:lnTo>
                  <a:lnTo>
                    <a:pt x="514" y="650"/>
                  </a:lnTo>
                  <a:lnTo>
                    <a:pt x="489" y="621"/>
                  </a:lnTo>
                  <a:lnTo>
                    <a:pt x="464" y="598"/>
                  </a:lnTo>
                  <a:lnTo>
                    <a:pt x="439" y="566"/>
                  </a:lnTo>
                  <a:lnTo>
                    <a:pt x="415" y="536"/>
                  </a:lnTo>
                  <a:lnTo>
                    <a:pt x="392" y="505"/>
                  </a:lnTo>
                  <a:lnTo>
                    <a:pt x="374" y="477"/>
                  </a:lnTo>
                  <a:lnTo>
                    <a:pt x="352" y="447"/>
                  </a:lnTo>
                  <a:lnTo>
                    <a:pt x="334" y="421"/>
                  </a:lnTo>
                  <a:lnTo>
                    <a:pt x="316" y="391"/>
                  </a:lnTo>
                  <a:lnTo>
                    <a:pt x="298" y="362"/>
                  </a:lnTo>
                  <a:lnTo>
                    <a:pt x="280" y="328"/>
                  </a:lnTo>
                  <a:lnTo>
                    <a:pt x="265" y="298"/>
                  </a:lnTo>
                  <a:lnTo>
                    <a:pt x="251" y="264"/>
                  </a:lnTo>
                  <a:lnTo>
                    <a:pt x="239" y="233"/>
                  </a:lnTo>
                  <a:lnTo>
                    <a:pt x="226" y="200"/>
                  </a:lnTo>
                  <a:lnTo>
                    <a:pt x="219" y="172"/>
                  </a:lnTo>
                  <a:lnTo>
                    <a:pt x="214" y="144"/>
                  </a:lnTo>
                  <a:lnTo>
                    <a:pt x="211" y="119"/>
                  </a:lnTo>
                  <a:lnTo>
                    <a:pt x="0" y="35"/>
                  </a:lnTo>
                  <a:lnTo>
                    <a:pt x="34" y="37"/>
                  </a:lnTo>
                  <a:lnTo>
                    <a:pt x="76" y="41"/>
                  </a:lnTo>
                  <a:lnTo>
                    <a:pt x="107" y="42"/>
                  </a:lnTo>
                  <a:lnTo>
                    <a:pt x="133" y="45"/>
                  </a:lnTo>
                  <a:lnTo>
                    <a:pt x="160" y="46"/>
                  </a:lnTo>
                  <a:lnTo>
                    <a:pt x="182" y="44"/>
                  </a:lnTo>
                  <a:lnTo>
                    <a:pt x="205" y="43"/>
                  </a:lnTo>
                  <a:lnTo>
                    <a:pt x="227" y="37"/>
                  </a:lnTo>
                  <a:lnTo>
                    <a:pt x="251" y="34"/>
                  </a:lnTo>
                  <a:lnTo>
                    <a:pt x="280" y="29"/>
                  </a:lnTo>
                  <a:lnTo>
                    <a:pt x="307" y="22"/>
                  </a:lnTo>
                  <a:lnTo>
                    <a:pt x="333" y="16"/>
                  </a:lnTo>
                  <a:lnTo>
                    <a:pt x="363" y="9"/>
                  </a:lnTo>
                  <a:lnTo>
                    <a:pt x="387" y="0"/>
                  </a:lnTo>
                  <a:lnTo>
                    <a:pt x="397" y="17"/>
                  </a:lnTo>
                  <a:lnTo>
                    <a:pt x="408" y="33"/>
                  </a:lnTo>
                  <a:lnTo>
                    <a:pt x="419" y="48"/>
                  </a:lnTo>
                  <a:lnTo>
                    <a:pt x="435" y="69"/>
                  </a:lnTo>
                  <a:lnTo>
                    <a:pt x="450" y="88"/>
                  </a:lnTo>
                  <a:lnTo>
                    <a:pt x="466" y="102"/>
                  </a:lnTo>
                  <a:lnTo>
                    <a:pt x="480" y="119"/>
                  </a:lnTo>
                  <a:lnTo>
                    <a:pt x="499" y="136"/>
                  </a:lnTo>
                  <a:lnTo>
                    <a:pt x="515" y="154"/>
                  </a:lnTo>
                  <a:lnTo>
                    <a:pt x="533" y="170"/>
                  </a:lnTo>
                  <a:lnTo>
                    <a:pt x="551" y="185"/>
                  </a:lnTo>
                  <a:lnTo>
                    <a:pt x="566" y="200"/>
                  </a:lnTo>
                  <a:lnTo>
                    <a:pt x="585" y="217"/>
                  </a:lnTo>
                  <a:lnTo>
                    <a:pt x="603" y="231"/>
                  </a:lnTo>
                  <a:lnTo>
                    <a:pt x="621" y="247"/>
                  </a:lnTo>
                  <a:lnTo>
                    <a:pt x="640" y="263"/>
                  </a:lnTo>
                  <a:lnTo>
                    <a:pt x="668" y="284"/>
                  </a:lnTo>
                  <a:lnTo>
                    <a:pt x="443" y="206"/>
                  </a:lnTo>
                  <a:lnTo>
                    <a:pt x="443" y="241"/>
                  </a:lnTo>
                  <a:lnTo>
                    <a:pt x="446" y="270"/>
                  </a:lnTo>
                  <a:lnTo>
                    <a:pt x="454" y="324"/>
                  </a:lnTo>
                  <a:lnTo>
                    <a:pt x="463" y="350"/>
                  </a:lnTo>
                  <a:lnTo>
                    <a:pt x="470" y="375"/>
                  </a:lnTo>
                  <a:lnTo>
                    <a:pt x="484" y="423"/>
                  </a:lnTo>
                  <a:lnTo>
                    <a:pt x="495" y="451"/>
                  </a:lnTo>
                  <a:lnTo>
                    <a:pt x="504" y="482"/>
                  </a:lnTo>
                  <a:lnTo>
                    <a:pt x="517" y="509"/>
                  </a:lnTo>
                  <a:lnTo>
                    <a:pt x="527" y="533"/>
                  </a:lnTo>
                  <a:lnTo>
                    <a:pt x="534" y="554"/>
                  </a:lnTo>
                  <a:lnTo>
                    <a:pt x="551" y="579"/>
                  </a:lnTo>
                  <a:lnTo>
                    <a:pt x="564" y="606"/>
                  </a:lnTo>
                  <a:lnTo>
                    <a:pt x="582" y="628"/>
                  </a:lnTo>
                  <a:lnTo>
                    <a:pt x="594" y="651"/>
                  </a:lnTo>
                  <a:lnTo>
                    <a:pt x="618" y="676"/>
                  </a:lnTo>
                  <a:lnTo>
                    <a:pt x="638" y="700"/>
                  </a:lnTo>
                  <a:lnTo>
                    <a:pt x="662" y="722"/>
                  </a:lnTo>
                  <a:lnTo>
                    <a:pt x="685" y="744"/>
                  </a:lnTo>
                  <a:lnTo>
                    <a:pt x="711" y="766"/>
                  </a:lnTo>
                  <a:lnTo>
                    <a:pt x="739" y="787"/>
                  </a:lnTo>
                  <a:lnTo>
                    <a:pt x="784" y="825"/>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grpSp>
      <p:grpSp>
        <p:nvGrpSpPr>
          <p:cNvPr id="5" name="Group 41"/>
          <p:cNvGrpSpPr>
            <a:grpSpLocks/>
          </p:cNvGrpSpPr>
          <p:nvPr/>
        </p:nvGrpSpPr>
        <p:grpSpPr bwMode="auto">
          <a:xfrm rot="-1551264">
            <a:off x="1828800" y="2428875"/>
            <a:ext cx="1706563" cy="881063"/>
            <a:chOff x="1940" y="1056"/>
            <a:chExt cx="1074" cy="555"/>
          </a:xfrm>
        </p:grpSpPr>
        <p:sp>
          <p:nvSpPr>
            <p:cNvPr id="228394" name="Freeform 42"/>
            <p:cNvSpPr>
              <a:spLocks/>
            </p:cNvSpPr>
            <p:nvPr/>
          </p:nvSpPr>
          <p:spPr bwMode="auto">
            <a:xfrm>
              <a:off x="1936" y="1312"/>
              <a:ext cx="727" cy="156"/>
            </a:xfrm>
            <a:custGeom>
              <a:avLst/>
              <a:gdLst/>
              <a:ahLst/>
              <a:cxnLst>
                <a:cxn ang="0">
                  <a:pos x="0" y="134"/>
                </a:cxn>
                <a:cxn ang="0">
                  <a:pos x="18" y="155"/>
                </a:cxn>
                <a:cxn ang="0">
                  <a:pos x="58" y="135"/>
                </a:cxn>
                <a:cxn ang="0">
                  <a:pos x="96" y="119"/>
                </a:cxn>
                <a:cxn ang="0">
                  <a:pos x="133" y="106"/>
                </a:cxn>
                <a:cxn ang="0">
                  <a:pos x="171" y="92"/>
                </a:cxn>
                <a:cxn ang="0">
                  <a:pos x="203" y="82"/>
                </a:cxn>
                <a:cxn ang="0">
                  <a:pos x="233" y="75"/>
                </a:cxn>
                <a:cxn ang="0">
                  <a:pos x="259" y="68"/>
                </a:cxn>
                <a:cxn ang="0">
                  <a:pos x="291" y="61"/>
                </a:cxn>
                <a:cxn ang="0">
                  <a:pos x="320" y="58"/>
                </a:cxn>
                <a:cxn ang="0">
                  <a:pos x="356" y="56"/>
                </a:cxn>
                <a:cxn ang="0">
                  <a:pos x="384" y="55"/>
                </a:cxn>
                <a:cxn ang="0">
                  <a:pos x="412" y="57"/>
                </a:cxn>
                <a:cxn ang="0">
                  <a:pos x="442" y="57"/>
                </a:cxn>
                <a:cxn ang="0">
                  <a:pos x="478" y="60"/>
                </a:cxn>
                <a:cxn ang="0">
                  <a:pos x="518" y="65"/>
                </a:cxn>
                <a:cxn ang="0">
                  <a:pos x="542" y="70"/>
                </a:cxn>
                <a:cxn ang="0">
                  <a:pos x="569" y="76"/>
                </a:cxn>
                <a:cxn ang="0">
                  <a:pos x="595" y="82"/>
                </a:cxn>
                <a:cxn ang="0">
                  <a:pos x="621" y="89"/>
                </a:cxn>
                <a:cxn ang="0">
                  <a:pos x="654" y="102"/>
                </a:cxn>
                <a:cxn ang="0">
                  <a:pos x="679" y="114"/>
                </a:cxn>
                <a:cxn ang="0">
                  <a:pos x="726" y="69"/>
                </a:cxn>
                <a:cxn ang="0">
                  <a:pos x="683" y="47"/>
                </a:cxn>
                <a:cxn ang="0">
                  <a:pos x="629" y="31"/>
                </a:cxn>
                <a:cxn ang="0">
                  <a:pos x="582" y="19"/>
                </a:cxn>
                <a:cxn ang="0">
                  <a:pos x="522" y="13"/>
                </a:cxn>
                <a:cxn ang="0">
                  <a:pos x="440" y="1"/>
                </a:cxn>
                <a:cxn ang="0">
                  <a:pos x="362" y="0"/>
                </a:cxn>
                <a:cxn ang="0">
                  <a:pos x="281" y="9"/>
                </a:cxn>
                <a:cxn ang="0">
                  <a:pos x="216" y="26"/>
                </a:cxn>
                <a:cxn ang="0">
                  <a:pos x="143" y="50"/>
                </a:cxn>
                <a:cxn ang="0">
                  <a:pos x="86" y="80"/>
                </a:cxn>
                <a:cxn ang="0">
                  <a:pos x="0" y="134"/>
                </a:cxn>
              </a:cxnLst>
              <a:rect l="0" t="0" r="r" b="b"/>
              <a:pathLst>
                <a:path w="727" h="156">
                  <a:moveTo>
                    <a:pt x="0" y="134"/>
                  </a:moveTo>
                  <a:lnTo>
                    <a:pt x="18" y="155"/>
                  </a:lnTo>
                  <a:lnTo>
                    <a:pt x="58" y="135"/>
                  </a:lnTo>
                  <a:lnTo>
                    <a:pt x="96" y="119"/>
                  </a:lnTo>
                  <a:lnTo>
                    <a:pt x="133" y="106"/>
                  </a:lnTo>
                  <a:lnTo>
                    <a:pt x="171" y="92"/>
                  </a:lnTo>
                  <a:lnTo>
                    <a:pt x="203" y="82"/>
                  </a:lnTo>
                  <a:lnTo>
                    <a:pt x="233" y="75"/>
                  </a:lnTo>
                  <a:lnTo>
                    <a:pt x="259" y="68"/>
                  </a:lnTo>
                  <a:lnTo>
                    <a:pt x="291" y="61"/>
                  </a:lnTo>
                  <a:lnTo>
                    <a:pt x="320" y="58"/>
                  </a:lnTo>
                  <a:lnTo>
                    <a:pt x="356" y="56"/>
                  </a:lnTo>
                  <a:lnTo>
                    <a:pt x="384" y="55"/>
                  </a:lnTo>
                  <a:lnTo>
                    <a:pt x="412" y="57"/>
                  </a:lnTo>
                  <a:lnTo>
                    <a:pt x="442" y="57"/>
                  </a:lnTo>
                  <a:lnTo>
                    <a:pt x="478" y="60"/>
                  </a:lnTo>
                  <a:lnTo>
                    <a:pt x="518" y="65"/>
                  </a:lnTo>
                  <a:lnTo>
                    <a:pt x="542" y="70"/>
                  </a:lnTo>
                  <a:lnTo>
                    <a:pt x="569" y="76"/>
                  </a:lnTo>
                  <a:lnTo>
                    <a:pt x="595" y="82"/>
                  </a:lnTo>
                  <a:lnTo>
                    <a:pt x="621" y="89"/>
                  </a:lnTo>
                  <a:lnTo>
                    <a:pt x="654" y="102"/>
                  </a:lnTo>
                  <a:lnTo>
                    <a:pt x="679" y="114"/>
                  </a:lnTo>
                  <a:lnTo>
                    <a:pt x="726" y="69"/>
                  </a:lnTo>
                  <a:lnTo>
                    <a:pt x="683" y="47"/>
                  </a:lnTo>
                  <a:lnTo>
                    <a:pt x="629" y="31"/>
                  </a:lnTo>
                  <a:lnTo>
                    <a:pt x="582" y="19"/>
                  </a:lnTo>
                  <a:lnTo>
                    <a:pt x="522" y="13"/>
                  </a:lnTo>
                  <a:lnTo>
                    <a:pt x="440" y="1"/>
                  </a:lnTo>
                  <a:lnTo>
                    <a:pt x="362" y="0"/>
                  </a:lnTo>
                  <a:lnTo>
                    <a:pt x="281" y="9"/>
                  </a:lnTo>
                  <a:lnTo>
                    <a:pt x="216" y="26"/>
                  </a:lnTo>
                  <a:lnTo>
                    <a:pt x="143" y="50"/>
                  </a:lnTo>
                  <a:lnTo>
                    <a:pt x="86" y="80"/>
                  </a:lnTo>
                  <a:lnTo>
                    <a:pt x="0" y="134"/>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95" name="Freeform 43"/>
            <p:cNvSpPr>
              <a:spLocks/>
            </p:cNvSpPr>
            <p:nvPr/>
          </p:nvSpPr>
          <p:spPr bwMode="auto">
            <a:xfrm>
              <a:off x="2848" y="1054"/>
              <a:ext cx="165" cy="420"/>
            </a:xfrm>
            <a:custGeom>
              <a:avLst/>
              <a:gdLst/>
              <a:ahLst/>
              <a:cxnLst>
                <a:cxn ang="0">
                  <a:pos x="8" y="368"/>
                </a:cxn>
                <a:cxn ang="0">
                  <a:pos x="48" y="419"/>
                </a:cxn>
                <a:cxn ang="0">
                  <a:pos x="47" y="397"/>
                </a:cxn>
                <a:cxn ang="0">
                  <a:pos x="50" y="376"/>
                </a:cxn>
                <a:cxn ang="0">
                  <a:pos x="54" y="351"/>
                </a:cxn>
                <a:cxn ang="0">
                  <a:pos x="60" y="320"/>
                </a:cxn>
                <a:cxn ang="0">
                  <a:pos x="64" y="289"/>
                </a:cxn>
                <a:cxn ang="0">
                  <a:pos x="72" y="259"/>
                </a:cxn>
                <a:cxn ang="0">
                  <a:pos x="78" y="232"/>
                </a:cxn>
                <a:cxn ang="0">
                  <a:pos x="85" y="207"/>
                </a:cxn>
                <a:cxn ang="0">
                  <a:pos x="92" y="184"/>
                </a:cxn>
                <a:cxn ang="0">
                  <a:pos x="102" y="158"/>
                </a:cxn>
                <a:cxn ang="0">
                  <a:pos x="115" y="131"/>
                </a:cxn>
                <a:cxn ang="0">
                  <a:pos x="127" y="107"/>
                </a:cxn>
                <a:cxn ang="0">
                  <a:pos x="139" y="84"/>
                </a:cxn>
                <a:cxn ang="0">
                  <a:pos x="153" y="59"/>
                </a:cxn>
                <a:cxn ang="0">
                  <a:pos x="164" y="40"/>
                </a:cxn>
                <a:cxn ang="0">
                  <a:pos x="133" y="0"/>
                </a:cxn>
                <a:cxn ang="0">
                  <a:pos x="112" y="30"/>
                </a:cxn>
                <a:cxn ang="0">
                  <a:pos x="84" y="79"/>
                </a:cxn>
                <a:cxn ang="0">
                  <a:pos x="49" y="141"/>
                </a:cxn>
                <a:cxn ang="0">
                  <a:pos x="29" y="194"/>
                </a:cxn>
                <a:cxn ang="0">
                  <a:pos x="18" y="254"/>
                </a:cxn>
                <a:cxn ang="0">
                  <a:pos x="6" y="308"/>
                </a:cxn>
                <a:cxn ang="0">
                  <a:pos x="0" y="355"/>
                </a:cxn>
                <a:cxn ang="0">
                  <a:pos x="46" y="419"/>
                </a:cxn>
                <a:cxn ang="0">
                  <a:pos x="45" y="418"/>
                </a:cxn>
                <a:cxn ang="0">
                  <a:pos x="8" y="368"/>
                </a:cxn>
              </a:cxnLst>
              <a:rect l="0" t="0" r="r" b="b"/>
              <a:pathLst>
                <a:path w="165" h="420">
                  <a:moveTo>
                    <a:pt x="8" y="368"/>
                  </a:moveTo>
                  <a:lnTo>
                    <a:pt x="48" y="419"/>
                  </a:lnTo>
                  <a:lnTo>
                    <a:pt x="47" y="397"/>
                  </a:lnTo>
                  <a:lnTo>
                    <a:pt x="50" y="376"/>
                  </a:lnTo>
                  <a:lnTo>
                    <a:pt x="54" y="351"/>
                  </a:lnTo>
                  <a:lnTo>
                    <a:pt x="60" y="320"/>
                  </a:lnTo>
                  <a:lnTo>
                    <a:pt x="64" y="289"/>
                  </a:lnTo>
                  <a:lnTo>
                    <a:pt x="72" y="259"/>
                  </a:lnTo>
                  <a:lnTo>
                    <a:pt x="78" y="232"/>
                  </a:lnTo>
                  <a:lnTo>
                    <a:pt x="85" y="207"/>
                  </a:lnTo>
                  <a:lnTo>
                    <a:pt x="92" y="184"/>
                  </a:lnTo>
                  <a:lnTo>
                    <a:pt x="102" y="158"/>
                  </a:lnTo>
                  <a:lnTo>
                    <a:pt x="115" y="131"/>
                  </a:lnTo>
                  <a:lnTo>
                    <a:pt x="127" y="107"/>
                  </a:lnTo>
                  <a:lnTo>
                    <a:pt x="139" y="84"/>
                  </a:lnTo>
                  <a:lnTo>
                    <a:pt x="153" y="59"/>
                  </a:lnTo>
                  <a:lnTo>
                    <a:pt x="164" y="40"/>
                  </a:lnTo>
                  <a:lnTo>
                    <a:pt x="133" y="0"/>
                  </a:lnTo>
                  <a:lnTo>
                    <a:pt x="112" y="30"/>
                  </a:lnTo>
                  <a:lnTo>
                    <a:pt x="84" y="79"/>
                  </a:lnTo>
                  <a:lnTo>
                    <a:pt x="49" y="141"/>
                  </a:lnTo>
                  <a:lnTo>
                    <a:pt x="29" y="194"/>
                  </a:lnTo>
                  <a:lnTo>
                    <a:pt x="18" y="254"/>
                  </a:lnTo>
                  <a:lnTo>
                    <a:pt x="6" y="308"/>
                  </a:lnTo>
                  <a:lnTo>
                    <a:pt x="0" y="355"/>
                  </a:lnTo>
                  <a:lnTo>
                    <a:pt x="46" y="419"/>
                  </a:lnTo>
                  <a:lnTo>
                    <a:pt x="45" y="418"/>
                  </a:lnTo>
                  <a:lnTo>
                    <a:pt x="8" y="368"/>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96" name="Freeform 44"/>
            <p:cNvSpPr>
              <a:spLocks/>
            </p:cNvSpPr>
            <p:nvPr/>
          </p:nvSpPr>
          <p:spPr bwMode="auto">
            <a:xfrm>
              <a:off x="2485" y="1415"/>
              <a:ext cx="411" cy="190"/>
            </a:xfrm>
            <a:custGeom>
              <a:avLst/>
              <a:gdLst/>
              <a:ahLst/>
              <a:cxnLst>
                <a:cxn ang="0">
                  <a:pos x="0" y="145"/>
                </a:cxn>
                <a:cxn ang="0">
                  <a:pos x="32" y="189"/>
                </a:cxn>
                <a:cxn ang="0">
                  <a:pos x="55" y="177"/>
                </a:cxn>
                <a:cxn ang="0">
                  <a:pos x="78" y="165"/>
                </a:cxn>
                <a:cxn ang="0">
                  <a:pos x="101" y="155"/>
                </a:cxn>
                <a:cxn ang="0">
                  <a:pos x="124" y="144"/>
                </a:cxn>
                <a:cxn ang="0">
                  <a:pos x="152" y="134"/>
                </a:cxn>
                <a:cxn ang="0">
                  <a:pos x="180" y="120"/>
                </a:cxn>
                <a:cxn ang="0">
                  <a:pos x="218" y="106"/>
                </a:cxn>
                <a:cxn ang="0">
                  <a:pos x="256" y="92"/>
                </a:cxn>
                <a:cxn ang="0">
                  <a:pos x="280" y="85"/>
                </a:cxn>
                <a:cxn ang="0">
                  <a:pos x="310" y="76"/>
                </a:cxn>
                <a:cxn ang="0">
                  <a:pos x="343" y="67"/>
                </a:cxn>
                <a:cxn ang="0">
                  <a:pos x="374" y="60"/>
                </a:cxn>
                <a:cxn ang="0">
                  <a:pos x="397" y="56"/>
                </a:cxn>
                <a:cxn ang="0">
                  <a:pos x="410" y="54"/>
                </a:cxn>
                <a:cxn ang="0">
                  <a:pos x="371" y="0"/>
                </a:cxn>
                <a:cxn ang="0">
                  <a:pos x="341" y="2"/>
                </a:cxn>
                <a:cxn ang="0">
                  <a:pos x="289" y="13"/>
                </a:cxn>
                <a:cxn ang="0">
                  <a:pos x="231" y="28"/>
                </a:cxn>
                <a:cxn ang="0">
                  <a:pos x="182" y="47"/>
                </a:cxn>
                <a:cxn ang="0">
                  <a:pos x="127" y="69"/>
                </a:cxn>
                <a:cxn ang="0">
                  <a:pos x="72" y="95"/>
                </a:cxn>
                <a:cxn ang="0">
                  <a:pos x="39" y="116"/>
                </a:cxn>
                <a:cxn ang="0">
                  <a:pos x="0" y="145"/>
                </a:cxn>
              </a:cxnLst>
              <a:rect l="0" t="0" r="r" b="b"/>
              <a:pathLst>
                <a:path w="411" h="190">
                  <a:moveTo>
                    <a:pt x="0" y="145"/>
                  </a:moveTo>
                  <a:lnTo>
                    <a:pt x="32" y="189"/>
                  </a:lnTo>
                  <a:lnTo>
                    <a:pt x="55" y="177"/>
                  </a:lnTo>
                  <a:lnTo>
                    <a:pt x="78" y="165"/>
                  </a:lnTo>
                  <a:lnTo>
                    <a:pt x="101" y="155"/>
                  </a:lnTo>
                  <a:lnTo>
                    <a:pt x="124" y="144"/>
                  </a:lnTo>
                  <a:lnTo>
                    <a:pt x="152" y="134"/>
                  </a:lnTo>
                  <a:lnTo>
                    <a:pt x="180" y="120"/>
                  </a:lnTo>
                  <a:lnTo>
                    <a:pt x="218" y="106"/>
                  </a:lnTo>
                  <a:lnTo>
                    <a:pt x="256" y="92"/>
                  </a:lnTo>
                  <a:lnTo>
                    <a:pt x="280" y="85"/>
                  </a:lnTo>
                  <a:lnTo>
                    <a:pt x="310" y="76"/>
                  </a:lnTo>
                  <a:lnTo>
                    <a:pt x="343" y="67"/>
                  </a:lnTo>
                  <a:lnTo>
                    <a:pt x="374" y="60"/>
                  </a:lnTo>
                  <a:lnTo>
                    <a:pt x="397" y="56"/>
                  </a:lnTo>
                  <a:lnTo>
                    <a:pt x="410" y="54"/>
                  </a:lnTo>
                  <a:lnTo>
                    <a:pt x="371" y="0"/>
                  </a:lnTo>
                  <a:lnTo>
                    <a:pt x="341" y="2"/>
                  </a:lnTo>
                  <a:lnTo>
                    <a:pt x="289" y="13"/>
                  </a:lnTo>
                  <a:lnTo>
                    <a:pt x="231" y="28"/>
                  </a:lnTo>
                  <a:lnTo>
                    <a:pt x="182" y="47"/>
                  </a:lnTo>
                  <a:lnTo>
                    <a:pt x="127" y="69"/>
                  </a:lnTo>
                  <a:lnTo>
                    <a:pt x="72" y="95"/>
                  </a:lnTo>
                  <a:lnTo>
                    <a:pt x="39" y="116"/>
                  </a:lnTo>
                  <a:lnTo>
                    <a:pt x="0" y="145"/>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sp>
          <p:nvSpPr>
            <p:cNvPr id="228397" name="Freeform 45"/>
            <p:cNvSpPr>
              <a:spLocks/>
            </p:cNvSpPr>
            <p:nvPr/>
          </p:nvSpPr>
          <p:spPr bwMode="auto">
            <a:xfrm>
              <a:off x="1940" y="1047"/>
              <a:ext cx="1042" cy="511"/>
            </a:xfrm>
            <a:custGeom>
              <a:avLst/>
              <a:gdLst/>
              <a:ahLst/>
              <a:cxnLst>
                <a:cxn ang="0">
                  <a:pos x="44" y="355"/>
                </a:cxn>
                <a:cxn ang="0">
                  <a:pos x="95" y="316"/>
                </a:cxn>
                <a:cxn ang="0">
                  <a:pos x="151" y="281"/>
                </a:cxn>
                <a:cxn ang="0">
                  <a:pos x="205" y="251"/>
                </a:cxn>
                <a:cxn ang="0">
                  <a:pos x="272" y="220"/>
                </a:cxn>
                <a:cxn ang="0">
                  <a:pos x="339" y="196"/>
                </a:cxn>
                <a:cxn ang="0">
                  <a:pos x="415" y="176"/>
                </a:cxn>
                <a:cxn ang="0">
                  <a:pos x="485" y="163"/>
                </a:cxn>
                <a:cxn ang="0">
                  <a:pos x="551" y="148"/>
                </a:cxn>
                <a:cxn ang="0">
                  <a:pos x="622" y="140"/>
                </a:cxn>
                <a:cxn ang="0">
                  <a:pos x="693" y="136"/>
                </a:cxn>
                <a:cxn ang="0">
                  <a:pos x="764" y="137"/>
                </a:cxn>
                <a:cxn ang="0">
                  <a:pos x="828" y="145"/>
                </a:cxn>
                <a:cxn ang="0">
                  <a:pos x="879" y="159"/>
                </a:cxn>
                <a:cxn ang="0">
                  <a:pos x="1025" y="31"/>
                </a:cxn>
                <a:cxn ang="0">
                  <a:pos x="990" y="96"/>
                </a:cxn>
                <a:cxn ang="0">
                  <a:pos x="966" y="142"/>
                </a:cxn>
                <a:cxn ang="0">
                  <a:pos x="951" y="183"/>
                </a:cxn>
                <a:cxn ang="0">
                  <a:pos x="940" y="230"/>
                </a:cxn>
                <a:cxn ang="0">
                  <a:pos x="928" y="286"/>
                </a:cxn>
                <a:cxn ang="0">
                  <a:pos x="917" y="343"/>
                </a:cxn>
                <a:cxn ang="0">
                  <a:pos x="897" y="371"/>
                </a:cxn>
                <a:cxn ang="0">
                  <a:pos x="858" y="378"/>
                </a:cxn>
                <a:cxn ang="0">
                  <a:pos x="810" y="391"/>
                </a:cxn>
                <a:cxn ang="0">
                  <a:pos x="769" y="405"/>
                </a:cxn>
                <a:cxn ang="0">
                  <a:pos x="724" y="423"/>
                </a:cxn>
                <a:cxn ang="0">
                  <a:pos x="679" y="442"/>
                </a:cxn>
                <a:cxn ang="0">
                  <a:pos x="637" y="462"/>
                </a:cxn>
                <a:cxn ang="0">
                  <a:pos x="595" y="481"/>
                </a:cxn>
                <a:cxn ang="0">
                  <a:pos x="542" y="510"/>
                </a:cxn>
                <a:cxn ang="0">
                  <a:pos x="673" y="322"/>
                </a:cxn>
                <a:cxn ang="0">
                  <a:pos x="593" y="298"/>
                </a:cxn>
                <a:cxn ang="0">
                  <a:pos x="538" y="290"/>
                </a:cxn>
                <a:cxn ang="0">
                  <a:pos x="461" y="284"/>
                </a:cxn>
                <a:cxn ang="0">
                  <a:pos x="397" y="280"/>
                </a:cxn>
                <a:cxn ang="0">
                  <a:pos x="349" y="278"/>
                </a:cxn>
                <a:cxn ang="0">
                  <a:pos x="290" y="283"/>
                </a:cxn>
                <a:cxn ang="0">
                  <a:pos x="236" y="293"/>
                </a:cxn>
                <a:cxn ang="0">
                  <a:pos x="174" y="312"/>
                </a:cxn>
                <a:cxn ang="0">
                  <a:pos x="115" y="338"/>
                </a:cxn>
                <a:cxn ang="0">
                  <a:pos x="52" y="370"/>
                </a:cxn>
              </a:cxnLst>
              <a:rect l="0" t="0" r="r" b="b"/>
              <a:pathLst>
                <a:path w="1042" h="511">
                  <a:moveTo>
                    <a:pt x="0" y="395"/>
                  </a:moveTo>
                  <a:lnTo>
                    <a:pt x="44" y="355"/>
                  </a:lnTo>
                  <a:lnTo>
                    <a:pt x="68" y="337"/>
                  </a:lnTo>
                  <a:lnTo>
                    <a:pt x="95" y="316"/>
                  </a:lnTo>
                  <a:lnTo>
                    <a:pt x="123" y="298"/>
                  </a:lnTo>
                  <a:lnTo>
                    <a:pt x="151" y="281"/>
                  </a:lnTo>
                  <a:lnTo>
                    <a:pt x="179" y="265"/>
                  </a:lnTo>
                  <a:lnTo>
                    <a:pt x="205" y="251"/>
                  </a:lnTo>
                  <a:lnTo>
                    <a:pt x="235" y="237"/>
                  </a:lnTo>
                  <a:lnTo>
                    <a:pt x="272" y="220"/>
                  </a:lnTo>
                  <a:lnTo>
                    <a:pt x="307" y="208"/>
                  </a:lnTo>
                  <a:lnTo>
                    <a:pt x="339" y="196"/>
                  </a:lnTo>
                  <a:lnTo>
                    <a:pt x="376" y="185"/>
                  </a:lnTo>
                  <a:lnTo>
                    <a:pt x="415" y="176"/>
                  </a:lnTo>
                  <a:lnTo>
                    <a:pt x="453" y="167"/>
                  </a:lnTo>
                  <a:lnTo>
                    <a:pt x="485" y="163"/>
                  </a:lnTo>
                  <a:lnTo>
                    <a:pt x="520" y="154"/>
                  </a:lnTo>
                  <a:lnTo>
                    <a:pt x="551" y="148"/>
                  </a:lnTo>
                  <a:lnTo>
                    <a:pt x="587" y="144"/>
                  </a:lnTo>
                  <a:lnTo>
                    <a:pt x="622" y="140"/>
                  </a:lnTo>
                  <a:lnTo>
                    <a:pt x="660" y="138"/>
                  </a:lnTo>
                  <a:lnTo>
                    <a:pt x="693" y="136"/>
                  </a:lnTo>
                  <a:lnTo>
                    <a:pt x="729" y="137"/>
                  </a:lnTo>
                  <a:lnTo>
                    <a:pt x="764" y="137"/>
                  </a:lnTo>
                  <a:lnTo>
                    <a:pt x="798" y="139"/>
                  </a:lnTo>
                  <a:lnTo>
                    <a:pt x="828" y="145"/>
                  </a:lnTo>
                  <a:lnTo>
                    <a:pt x="854" y="151"/>
                  </a:lnTo>
                  <a:lnTo>
                    <a:pt x="879" y="159"/>
                  </a:lnTo>
                  <a:lnTo>
                    <a:pt x="1041" y="0"/>
                  </a:lnTo>
                  <a:lnTo>
                    <a:pt x="1025" y="31"/>
                  </a:lnTo>
                  <a:lnTo>
                    <a:pt x="1005" y="67"/>
                  </a:lnTo>
                  <a:lnTo>
                    <a:pt x="990" y="96"/>
                  </a:lnTo>
                  <a:lnTo>
                    <a:pt x="978" y="117"/>
                  </a:lnTo>
                  <a:lnTo>
                    <a:pt x="966" y="142"/>
                  </a:lnTo>
                  <a:lnTo>
                    <a:pt x="958" y="162"/>
                  </a:lnTo>
                  <a:lnTo>
                    <a:pt x="951" y="183"/>
                  </a:lnTo>
                  <a:lnTo>
                    <a:pt x="946" y="206"/>
                  </a:lnTo>
                  <a:lnTo>
                    <a:pt x="940" y="230"/>
                  </a:lnTo>
                  <a:lnTo>
                    <a:pt x="934" y="259"/>
                  </a:lnTo>
                  <a:lnTo>
                    <a:pt x="928" y="286"/>
                  </a:lnTo>
                  <a:lnTo>
                    <a:pt x="923" y="312"/>
                  </a:lnTo>
                  <a:lnTo>
                    <a:pt x="917" y="343"/>
                  </a:lnTo>
                  <a:lnTo>
                    <a:pt x="916" y="368"/>
                  </a:lnTo>
                  <a:lnTo>
                    <a:pt x="897" y="371"/>
                  </a:lnTo>
                  <a:lnTo>
                    <a:pt x="878" y="375"/>
                  </a:lnTo>
                  <a:lnTo>
                    <a:pt x="858" y="378"/>
                  </a:lnTo>
                  <a:lnTo>
                    <a:pt x="833" y="384"/>
                  </a:lnTo>
                  <a:lnTo>
                    <a:pt x="810" y="391"/>
                  </a:lnTo>
                  <a:lnTo>
                    <a:pt x="789" y="399"/>
                  </a:lnTo>
                  <a:lnTo>
                    <a:pt x="769" y="405"/>
                  </a:lnTo>
                  <a:lnTo>
                    <a:pt x="746" y="415"/>
                  </a:lnTo>
                  <a:lnTo>
                    <a:pt x="724" y="423"/>
                  </a:lnTo>
                  <a:lnTo>
                    <a:pt x="701" y="433"/>
                  </a:lnTo>
                  <a:lnTo>
                    <a:pt x="679" y="442"/>
                  </a:lnTo>
                  <a:lnTo>
                    <a:pt x="659" y="450"/>
                  </a:lnTo>
                  <a:lnTo>
                    <a:pt x="637" y="462"/>
                  </a:lnTo>
                  <a:lnTo>
                    <a:pt x="616" y="472"/>
                  </a:lnTo>
                  <a:lnTo>
                    <a:pt x="595" y="481"/>
                  </a:lnTo>
                  <a:lnTo>
                    <a:pt x="573" y="492"/>
                  </a:lnTo>
                  <a:lnTo>
                    <a:pt x="542" y="510"/>
                  </a:lnTo>
                  <a:lnTo>
                    <a:pt x="706" y="336"/>
                  </a:lnTo>
                  <a:lnTo>
                    <a:pt x="673" y="322"/>
                  </a:lnTo>
                  <a:lnTo>
                    <a:pt x="646" y="313"/>
                  </a:lnTo>
                  <a:lnTo>
                    <a:pt x="593" y="298"/>
                  </a:lnTo>
                  <a:lnTo>
                    <a:pt x="565" y="295"/>
                  </a:lnTo>
                  <a:lnTo>
                    <a:pt x="538" y="290"/>
                  </a:lnTo>
                  <a:lnTo>
                    <a:pt x="490" y="285"/>
                  </a:lnTo>
                  <a:lnTo>
                    <a:pt x="461" y="284"/>
                  </a:lnTo>
                  <a:lnTo>
                    <a:pt x="427" y="279"/>
                  </a:lnTo>
                  <a:lnTo>
                    <a:pt x="397" y="280"/>
                  </a:lnTo>
                  <a:lnTo>
                    <a:pt x="373" y="279"/>
                  </a:lnTo>
                  <a:lnTo>
                    <a:pt x="349" y="278"/>
                  </a:lnTo>
                  <a:lnTo>
                    <a:pt x="320" y="281"/>
                  </a:lnTo>
                  <a:lnTo>
                    <a:pt x="290" y="283"/>
                  </a:lnTo>
                  <a:lnTo>
                    <a:pt x="263" y="291"/>
                  </a:lnTo>
                  <a:lnTo>
                    <a:pt x="236" y="293"/>
                  </a:lnTo>
                  <a:lnTo>
                    <a:pt x="204" y="303"/>
                  </a:lnTo>
                  <a:lnTo>
                    <a:pt x="174" y="312"/>
                  </a:lnTo>
                  <a:lnTo>
                    <a:pt x="144" y="326"/>
                  </a:lnTo>
                  <a:lnTo>
                    <a:pt x="115" y="338"/>
                  </a:lnTo>
                  <a:lnTo>
                    <a:pt x="84" y="352"/>
                  </a:lnTo>
                  <a:lnTo>
                    <a:pt x="52" y="370"/>
                  </a:lnTo>
                  <a:lnTo>
                    <a:pt x="0" y="395"/>
                  </a:lnTo>
                </a:path>
              </a:pathLst>
            </a:custGeom>
            <a:solidFill>
              <a:srgbClr val="00CC00"/>
            </a:solidFill>
            <a:ln w="9525" cap="rnd">
              <a:solidFill>
                <a:schemeClr val="tx1"/>
              </a:solidFill>
              <a:round/>
              <a:headEnd type="none" w="sm" len="sm"/>
              <a:tailEnd type="none" w="sm" len="sm"/>
            </a:ln>
            <a:effectLst>
              <a:outerShdw dist="35921" dir="2700000" algn="ctr" rotWithShape="0">
                <a:schemeClr val="tx1"/>
              </a:outerShdw>
            </a:effectLst>
          </p:spPr>
          <p:txBody>
            <a:bodyPr/>
            <a:lstStyle/>
            <a:p>
              <a:pPr fontAlgn="auto">
                <a:spcBef>
                  <a:spcPts val="0"/>
                </a:spcBef>
                <a:spcAft>
                  <a:spcPts val="0"/>
                </a:spcAft>
                <a:defRPr/>
              </a:pPr>
              <a:endParaRPr lang="ru-RU">
                <a:latin typeface="+mn-lt"/>
                <a:cs typeface="+mn-cs"/>
              </a:endParaRPr>
            </a:p>
          </p:txBody>
        </p:sp>
      </p:grpSp>
      <p:sp>
        <p:nvSpPr>
          <p:cNvPr id="228398" name="Rectangle 46" descr="Narrow vertical"/>
          <p:cNvSpPr>
            <a:spLocks noChangeArrowheads="1"/>
          </p:cNvSpPr>
          <p:nvPr/>
        </p:nvSpPr>
        <p:spPr bwMode="auto">
          <a:xfrm>
            <a:off x="1214414" y="500042"/>
            <a:ext cx="7643813" cy="830263"/>
          </a:xfrm>
          <a:prstGeom prst="rect">
            <a:avLst/>
          </a:prstGeom>
          <a:noFill/>
          <a:ln w="12700">
            <a:noFill/>
            <a:miter lim="800000"/>
            <a:headEnd type="none" w="sm" len="sm"/>
            <a:tailEnd type="none" w="sm" len="sm"/>
          </a:ln>
          <a:effectLst>
            <a:outerShdw dist="45791" dir="2021404" algn="ctr" rotWithShape="0">
              <a:schemeClr val="tx1"/>
            </a:outerShdw>
          </a:effectLst>
        </p:spPr>
        <p:txBody>
          <a:bodyPr>
            <a:spAutoFit/>
          </a:bodyPr>
          <a:lstStyle/>
          <a:p>
            <a:pPr algn="ctr" eaLnBrk="0" hangingPunct="0">
              <a:defRPr/>
            </a:pPr>
            <a:r>
              <a:rPr lang="ru-RU" sz="4800" b="1" dirty="0">
                <a:solidFill>
                  <a:schemeClr val="accent2"/>
                </a:solidFill>
              </a:rPr>
              <a:t>Цикл </a:t>
            </a:r>
            <a:r>
              <a:rPr lang="ru-RU" sz="4800" b="1" dirty="0" err="1" smtClean="0">
                <a:solidFill>
                  <a:schemeClr val="accent2"/>
                </a:solidFill>
              </a:rPr>
              <a:t>Демінга</a:t>
            </a:r>
            <a:endParaRPr lang="en-US" sz="4800" b="1" dirty="0">
              <a:solidFill>
                <a:schemeClr val="accent2"/>
              </a:solidFill>
            </a:endParaRPr>
          </a:p>
        </p:txBody>
      </p:sp>
      <p:sp>
        <p:nvSpPr>
          <p:cNvPr id="228400" name="Rectangle 48"/>
          <p:cNvSpPr>
            <a:spLocks noChangeArrowheads="1"/>
          </p:cNvSpPr>
          <p:nvPr/>
        </p:nvSpPr>
        <p:spPr bwMode="auto">
          <a:xfrm>
            <a:off x="1524000" y="3200400"/>
            <a:ext cx="1992313" cy="366712"/>
          </a:xfrm>
          <a:prstGeom prst="rect">
            <a:avLst/>
          </a:prstGeom>
          <a:solidFill>
            <a:schemeClr val="accent1"/>
          </a:solidFill>
          <a:ln w="12700">
            <a:noFill/>
            <a:miter lim="800000"/>
            <a:headEnd/>
            <a:tailEnd/>
          </a:ln>
          <a:effectLst>
            <a:outerShdw dist="35921" dir="2700000" algn="ctr" rotWithShape="0">
              <a:schemeClr val="tx1"/>
            </a:outerShdw>
          </a:effectLst>
        </p:spPr>
        <p:txBody>
          <a:bodyPr lIns="90488" tIns="44450" rIns="90488" bIns="44450">
            <a:spAutoFit/>
          </a:bodyPr>
          <a:lstStyle/>
          <a:p>
            <a:pPr algn="ctr" fontAlgn="auto">
              <a:spcBef>
                <a:spcPts val="0"/>
              </a:spcBef>
              <a:spcAft>
                <a:spcPts val="0"/>
              </a:spcAft>
              <a:defRPr/>
            </a:pPr>
            <a:r>
              <a:rPr lang="ru-RU" b="1" dirty="0" err="1" smtClean="0">
                <a:latin typeface="+mn-lt"/>
                <a:cs typeface="+mn-cs"/>
              </a:rPr>
              <a:t>коректування</a:t>
            </a:r>
            <a:endParaRPr lang="ru-RU" b="1" dirty="0">
              <a:latin typeface="+mn-lt"/>
              <a:cs typeface="+mn-cs"/>
            </a:endParaRPr>
          </a:p>
        </p:txBody>
      </p:sp>
      <p:sp>
        <p:nvSpPr>
          <p:cNvPr id="228401" name="Rectangle 49"/>
          <p:cNvSpPr>
            <a:spLocks noChangeArrowheads="1"/>
          </p:cNvSpPr>
          <p:nvPr/>
        </p:nvSpPr>
        <p:spPr bwMode="auto">
          <a:xfrm>
            <a:off x="2500313" y="4857750"/>
            <a:ext cx="1339850" cy="366767"/>
          </a:xfrm>
          <a:prstGeom prst="rect">
            <a:avLst/>
          </a:prstGeom>
          <a:solidFill>
            <a:schemeClr val="accent1"/>
          </a:solidFill>
          <a:ln w="12700">
            <a:noFill/>
            <a:miter lim="800000"/>
            <a:headEnd/>
            <a:tailEnd/>
          </a:ln>
          <a:effectLst>
            <a:outerShdw dist="35921" dir="2700000" algn="ctr" rotWithShape="0">
              <a:schemeClr val="tx1"/>
            </a:outerShdw>
          </a:effectLst>
        </p:spPr>
        <p:txBody>
          <a:bodyPr lIns="90488" tIns="44450" rIns="90488" bIns="44450">
            <a:spAutoFit/>
          </a:bodyPr>
          <a:lstStyle/>
          <a:p>
            <a:pPr algn="ctr" fontAlgn="auto">
              <a:spcBef>
                <a:spcPts val="0"/>
              </a:spcBef>
              <a:spcAft>
                <a:spcPts val="0"/>
              </a:spcAft>
              <a:defRPr/>
            </a:pPr>
            <a:r>
              <a:rPr lang="ru-RU" b="1" dirty="0" err="1" smtClean="0">
                <a:latin typeface="+mn-lt"/>
                <a:cs typeface="+mn-cs"/>
              </a:rPr>
              <a:t>перевірка</a:t>
            </a:r>
            <a:endParaRPr lang="en-US" b="1" dirty="0">
              <a:latin typeface="+mn-lt"/>
              <a:cs typeface="+mn-cs"/>
            </a:endParaRPr>
          </a:p>
        </p:txBody>
      </p:sp>
      <p:sp>
        <p:nvSpPr>
          <p:cNvPr id="228402" name="Rectangle 50"/>
          <p:cNvSpPr>
            <a:spLocks noChangeArrowheads="1"/>
          </p:cNvSpPr>
          <p:nvPr/>
        </p:nvSpPr>
        <p:spPr bwMode="auto">
          <a:xfrm>
            <a:off x="4648200" y="4191000"/>
            <a:ext cx="1951037" cy="366767"/>
          </a:xfrm>
          <a:prstGeom prst="rect">
            <a:avLst/>
          </a:prstGeom>
          <a:solidFill>
            <a:schemeClr val="accent1"/>
          </a:solidFill>
          <a:ln w="12700">
            <a:noFill/>
            <a:miter lim="800000"/>
            <a:headEnd/>
            <a:tailEnd/>
          </a:ln>
          <a:effectLst>
            <a:outerShdw dist="35921" dir="2700000" algn="ctr" rotWithShape="0">
              <a:schemeClr val="tx1"/>
            </a:outerShdw>
          </a:effectLst>
        </p:spPr>
        <p:txBody>
          <a:bodyPr wrap="square" lIns="90488" tIns="44450" rIns="90488" bIns="44450">
            <a:spAutoFit/>
          </a:bodyPr>
          <a:lstStyle/>
          <a:p>
            <a:pPr algn="ctr" fontAlgn="auto">
              <a:spcBef>
                <a:spcPts val="0"/>
              </a:spcBef>
              <a:spcAft>
                <a:spcPts val="0"/>
              </a:spcAft>
              <a:defRPr/>
            </a:pPr>
            <a:r>
              <a:rPr lang="ru-RU" b="1" dirty="0" err="1" smtClean="0">
                <a:latin typeface="+mn-lt"/>
                <a:cs typeface="+mn-cs"/>
              </a:rPr>
              <a:t>впровадження</a:t>
            </a:r>
            <a:endParaRPr lang="ru-RU" b="1" dirty="0">
              <a:latin typeface="+mn-lt"/>
              <a:cs typeface="+mn-cs"/>
            </a:endParaRPr>
          </a:p>
        </p:txBody>
      </p:sp>
      <p:sp>
        <p:nvSpPr>
          <p:cNvPr id="228403" name="Rectangle 51"/>
          <p:cNvSpPr>
            <a:spLocks noChangeArrowheads="1"/>
          </p:cNvSpPr>
          <p:nvPr/>
        </p:nvSpPr>
        <p:spPr bwMode="auto">
          <a:xfrm>
            <a:off x="4057650" y="2563813"/>
            <a:ext cx="763588" cy="363537"/>
          </a:xfrm>
          <a:prstGeom prst="rect">
            <a:avLst/>
          </a:prstGeom>
          <a:solidFill>
            <a:schemeClr val="accent1"/>
          </a:solidFill>
          <a:ln w="12700">
            <a:noFill/>
            <a:miter lim="800000"/>
            <a:headEnd/>
            <a:tailEnd/>
          </a:ln>
          <a:effectLst>
            <a:outerShdw dist="35921" dir="2700000" algn="ctr" rotWithShape="0">
              <a:schemeClr val="tx1"/>
            </a:outerShdw>
          </a:effectLst>
        </p:spPr>
        <p:txBody>
          <a:bodyPr wrap="none" lIns="90488" tIns="44450" rIns="90488" bIns="44450">
            <a:spAutoFit/>
          </a:bodyPr>
          <a:lstStyle/>
          <a:p>
            <a:pPr algn="ctr" fontAlgn="auto">
              <a:spcBef>
                <a:spcPts val="0"/>
              </a:spcBef>
              <a:spcAft>
                <a:spcPts val="0"/>
              </a:spcAft>
              <a:defRPr/>
            </a:pPr>
            <a:r>
              <a:rPr lang="ru-RU" b="1" dirty="0">
                <a:latin typeface="+mn-lt"/>
                <a:cs typeface="+mn-cs"/>
              </a:rPr>
              <a:t>план</a:t>
            </a:r>
            <a:endParaRPr lang="en-US" b="1" dirty="0">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eaLnBrk="1" hangingPunct="1">
              <a:defRPr/>
            </a:pPr>
            <a:r>
              <a:rPr lang="uk-UA" sz="2400" dirty="0" smtClean="0"/>
              <a:t>Також У.А. </a:t>
            </a:r>
            <a:r>
              <a:rPr lang="uk-UA" sz="2400" dirty="0" err="1" smtClean="0"/>
              <a:t>Шухарт</a:t>
            </a:r>
            <a:r>
              <a:rPr lang="uk-UA" sz="2400" dirty="0" smtClean="0"/>
              <a:t> пропонував статистичні методи контролю, серед яких</a:t>
            </a:r>
            <a:br>
              <a:rPr lang="uk-UA" sz="2400" dirty="0" smtClean="0"/>
            </a:br>
            <a:r>
              <a:rPr lang="uk-UA" sz="2400" b="1" dirty="0" smtClean="0"/>
              <a:t>метод </a:t>
            </a:r>
            <a:r>
              <a:rPr lang="uk-UA" sz="2400" b="1" dirty="0" err="1" smtClean="0"/>
              <a:t>упереджуючого</a:t>
            </a:r>
            <a:r>
              <a:rPr lang="uk-UA" sz="2400" b="1" dirty="0" smtClean="0"/>
              <a:t> контролю якості</a:t>
            </a:r>
          </a:p>
        </p:txBody>
      </p:sp>
      <p:sp>
        <p:nvSpPr>
          <p:cNvPr id="14339" name="Rectangle 3"/>
          <p:cNvSpPr>
            <a:spLocks noGrp="1" noChangeArrowheads="1"/>
          </p:cNvSpPr>
          <p:nvPr>
            <p:ph sz="quarter" idx="1"/>
          </p:nvPr>
        </p:nvSpPr>
        <p:spPr>
          <a:xfrm>
            <a:off x="3581400" y="1981200"/>
            <a:ext cx="5181600" cy="4114800"/>
          </a:xfrm>
        </p:spPr>
        <p:txBody>
          <a:bodyPr/>
          <a:lstStyle/>
          <a:p>
            <a:pPr algn="just" eaLnBrk="1" hangingPunct="1">
              <a:lnSpc>
                <a:spcPct val="90000"/>
              </a:lnSpc>
              <a:spcBef>
                <a:spcPct val="0"/>
              </a:spcBef>
              <a:buFont typeface="Wingdings" pitchFamily="2" charset="2"/>
              <a:buNone/>
              <a:defRPr/>
            </a:pPr>
            <a:r>
              <a:rPr lang="uk-UA" sz="2000" dirty="0" smtClean="0">
                <a:solidFill>
                  <a:schemeClr val="bg2">
                    <a:lumMod val="50000"/>
                  </a:schemeClr>
                </a:solidFill>
              </a:rPr>
              <a:t>     </a:t>
            </a:r>
            <a:r>
              <a:rPr lang="uk-UA" sz="2400" dirty="0" smtClean="0">
                <a:solidFill>
                  <a:schemeClr val="bg2">
                    <a:lumMod val="50000"/>
                  </a:schemeClr>
                </a:solidFill>
              </a:rPr>
              <a:t>З відомих властивостей кривої нормального розподілу випливає, що при правильній наладці технологічного процесу у 12 з 14 виробів значення контрольованого параметру будуть знаходитись в зоні половинного допуску (заштрихована область).</a:t>
            </a:r>
            <a:r>
              <a:rPr lang="ru-RU" sz="2400" dirty="0" smtClean="0">
                <a:solidFill>
                  <a:schemeClr val="bg2">
                    <a:lumMod val="50000"/>
                  </a:schemeClr>
                </a:solidFill>
              </a:rPr>
              <a:t> </a:t>
            </a:r>
            <a:endParaRPr lang="uk-UA" sz="2400" dirty="0" smtClean="0">
              <a:solidFill>
                <a:schemeClr val="bg2">
                  <a:lumMod val="50000"/>
                </a:schemeClr>
              </a:solidFill>
            </a:endParaRPr>
          </a:p>
          <a:p>
            <a:pPr eaLnBrk="1" hangingPunct="1">
              <a:lnSpc>
                <a:spcPct val="90000"/>
              </a:lnSpc>
              <a:defRPr/>
            </a:pPr>
            <a:endParaRPr lang="uk-UA" sz="2400" dirty="0" smtClean="0"/>
          </a:p>
        </p:txBody>
      </p:sp>
      <p:pic>
        <p:nvPicPr>
          <p:cNvPr id="9220" name="Picture 5"/>
          <p:cNvPicPr>
            <a:picLocks noChangeAspect="1" noChangeArrowheads="1"/>
          </p:cNvPicPr>
          <p:nvPr/>
        </p:nvPicPr>
        <p:blipFill>
          <a:blip r:embed="rId2"/>
          <a:srcRect/>
          <a:stretch>
            <a:fillRect/>
          </a:stretch>
        </p:blipFill>
        <p:spPr bwMode="auto">
          <a:xfrm>
            <a:off x="304800" y="1752600"/>
            <a:ext cx="3398838" cy="35814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164</TotalTime>
  <Words>1042</Words>
  <Application>Microsoft PowerPoint</Application>
  <PresentationFormat>Экран (4:3)</PresentationFormat>
  <Paragraphs>99</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Эркер</vt:lpstr>
      <vt:lpstr>ЯКІСТЬ ПРОДУКЦІЇ</vt:lpstr>
      <vt:lpstr>ЯКІСТЬ ПРОДУКЦІЇ</vt:lpstr>
      <vt:lpstr>Епоха промислової революції</vt:lpstr>
      <vt:lpstr>Слайд 4</vt:lpstr>
      <vt:lpstr>Головним в забезпеченні якості продукції є  ЛЮДСЬКИЙ ФАКТОР!  </vt:lpstr>
      <vt:lpstr>КОНЦЕПЦІЇ ТА МЕТОДИ УПРАВЛІННЯ ЯКІСТЮ</vt:lpstr>
      <vt:lpstr>Total Quality Management (TQM)</vt:lpstr>
      <vt:lpstr>Слайд 8</vt:lpstr>
      <vt:lpstr>Також У.А. Шухарт пропонував статистичні методи контролю, серед яких метод упереджуючого контролю якості</vt:lpstr>
      <vt:lpstr>Бенчмаркінг - це розвиток концепції TQM досягти досконалості </vt:lpstr>
      <vt:lpstr>Етапи проведення </vt:lpstr>
      <vt:lpstr>Слайд 12</vt:lpstr>
      <vt:lpstr>Слайд 13</vt:lpstr>
      <vt:lpstr>Слайд 14</vt:lpstr>
      <vt:lpstr>Слайд 15</vt:lpstr>
      <vt:lpstr>Японський варіант комплексного управління якістю Каору Ісікава  </vt:lpstr>
      <vt:lpstr>Слайд 17</vt:lpstr>
      <vt:lpstr>«Спіраль Джурана»  Концепцію ZD (нуль дефектів) Теорія комплексного управління якістю  А. Фенгейбаума </vt:lpstr>
      <vt:lpstr>“Східний” і “західний” підхід до реалізації концепції якості</vt:lpstr>
      <vt:lpstr>Професіоналізм і універсалізація</vt:lpstr>
      <vt:lpstr>Індивідуальне і колективне управління</vt:lpstr>
      <vt:lpstr>Мотивація</vt:lpstr>
      <vt:lpstr>Зайнятість</vt:lpstr>
      <vt:lpstr>ІІІ. Принципи управління якістю продукції</vt:lpstr>
      <vt:lpstr>Слайд 25</vt:lpstr>
      <vt:lpstr>Слайд 26</vt:lpstr>
      <vt:lpstr>ВИСНОВКИ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Дашенька</dc:creator>
  <cp:lastModifiedBy>User</cp:lastModifiedBy>
  <cp:revision>14</cp:revision>
  <cp:lastPrinted>1601-01-01T00:00:00Z</cp:lastPrinted>
  <dcterms:created xsi:type="dcterms:W3CDTF">2014-04-17T04:35:11Z</dcterms:created>
  <dcterms:modified xsi:type="dcterms:W3CDTF">2020-09-23T08:10:33Z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