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06EF9561-55D3-4F66-BD4B-AE8FA3A3F8A2}" type="datetimeFigureOut">
              <a:rPr lang="ru-RU" smtClean="0"/>
              <a:t>11.01.2022</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856F5A09-E84F-48C0-ADF9-0A6AC9D5AEB6}"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6EF9561-55D3-4F66-BD4B-AE8FA3A3F8A2}" type="datetimeFigureOut">
              <a:rPr lang="ru-RU" smtClean="0"/>
              <a:t>11.01.2022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56F5A09-E84F-48C0-ADF9-0A6AC9D5AEB6}"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6EF9561-55D3-4F66-BD4B-AE8FA3A3F8A2}" type="datetimeFigureOut">
              <a:rPr lang="ru-RU" smtClean="0"/>
              <a:t>11.01.2022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56F5A09-E84F-48C0-ADF9-0A6AC9D5AEB6}"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6EF9561-55D3-4F66-BD4B-AE8FA3A3F8A2}" type="datetimeFigureOut">
              <a:rPr lang="ru-RU" smtClean="0"/>
              <a:t>11.01.2022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56F5A09-E84F-48C0-ADF9-0A6AC9D5AEB6}" type="slidenum">
              <a:rPr lang="ru-RU" smtClean="0"/>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06EF9561-55D3-4F66-BD4B-AE8FA3A3F8A2}" type="datetimeFigureOut">
              <a:rPr lang="ru-RU" smtClean="0"/>
              <a:t>11.01.2022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56F5A09-E84F-48C0-ADF9-0A6AC9D5AEB6}" type="slidenum">
              <a:rPr lang="ru-RU" smtClean="0"/>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6EF9561-55D3-4F66-BD4B-AE8FA3A3F8A2}" type="datetimeFigureOut">
              <a:rPr lang="ru-RU" smtClean="0"/>
              <a:t>11.01.2022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56F5A09-E84F-48C0-ADF9-0A6AC9D5AEB6}" type="slidenum">
              <a:rPr lang="ru-RU" smtClean="0"/>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06EF9561-55D3-4F66-BD4B-AE8FA3A3F8A2}" type="datetimeFigureOut">
              <a:rPr lang="ru-RU" smtClean="0"/>
              <a:t>11.01.2022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856F5A09-E84F-48C0-ADF9-0A6AC9D5AEB6}"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06EF9561-55D3-4F66-BD4B-AE8FA3A3F8A2}" type="datetimeFigureOut">
              <a:rPr lang="ru-RU" smtClean="0"/>
              <a:t>11.01.2022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856F5A09-E84F-48C0-ADF9-0A6AC9D5AEB6}" type="slidenum">
              <a:rPr lang="ru-RU" smtClean="0"/>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06EF9561-55D3-4F66-BD4B-AE8FA3A3F8A2}" type="datetimeFigureOut">
              <a:rPr lang="ru-RU" smtClean="0"/>
              <a:t>11.01.2022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856F5A09-E84F-48C0-ADF9-0A6AC9D5AEB6}"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06EF9561-55D3-4F66-BD4B-AE8FA3A3F8A2}" type="datetimeFigureOut">
              <a:rPr lang="ru-RU" smtClean="0"/>
              <a:t>11.01.2022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56F5A09-E84F-48C0-ADF9-0A6AC9D5AEB6}"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06EF9561-55D3-4F66-BD4B-AE8FA3A3F8A2}" type="datetimeFigureOut">
              <a:rPr lang="ru-RU" smtClean="0"/>
              <a:t>11.01.2022</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856F5A09-E84F-48C0-ADF9-0A6AC9D5AEB6}" type="slidenum">
              <a:rPr lang="ru-RU" smtClean="0"/>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6EF9561-55D3-4F66-BD4B-AE8FA3A3F8A2}" type="datetimeFigureOut">
              <a:rPr lang="ru-RU" smtClean="0"/>
              <a:t>11.01.2022</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56F5A09-E84F-48C0-ADF9-0A6AC9D5AEB6}"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p:cNvPicPr>
            <a:picLocks noChangeAspect="1" noChangeArrowheads="1"/>
          </p:cNvPicPr>
          <p:nvPr/>
        </p:nvPicPr>
        <p:blipFill>
          <a:blip r:embed="rId2"/>
          <a:srcRect/>
          <a:stretch>
            <a:fillRect/>
          </a:stretch>
        </p:blipFill>
        <p:spPr bwMode="auto">
          <a:xfrm>
            <a:off x="357158" y="428604"/>
            <a:ext cx="8358245" cy="5929353"/>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lgn="ctr"/>
            <a:r>
              <a:rPr lang="en-US" sz="4000" dirty="0" smtClean="0"/>
              <a:t>Encourage debate</a:t>
            </a:r>
          </a:p>
          <a:p>
            <a:pPr algn="ctr"/>
            <a:endParaRPr lang="en-US" sz="4000" dirty="0" smtClean="0"/>
          </a:p>
          <a:p>
            <a:pPr algn="ctr"/>
            <a:endParaRPr lang="ru-RU" sz="4000" dirty="0"/>
          </a:p>
        </p:txBody>
      </p:sp>
      <p:sp>
        <p:nvSpPr>
          <p:cNvPr id="3" name="Заголовок 2"/>
          <p:cNvSpPr>
            <a:spLocks noGrp="1"/>
          </p:cNvSpPr>
          <p:nvPr>
            <p:ph type="title"/>
          </p:nvPr>
        </p:nvSpPr>
        <p:spPr/>
        <p:txBody>
          <a:bodyPr/>
          <a:lstStyle/>
          <a:p>
            <a:pPr algn="ctr"/>
            <a:r>
              <a:rPr lang="en-US" dirty="0" smtClean="0"/>
              <a:t>3</a:t>
            </a:r>
            <a:endParaRPr lang="ru-RU" dirty="0"/>
          </a:p>
        </p:txBody>
      </p:sp>
      <p:pic>
        <p:nvPicPr>
          <p:cNvPr id="8194" name="Picture 2" descr="C:\Users\Ира\Desktop\images.jpg"/>
          <p:cNvPicPr>
            <a:picLocks noChangeAspect="1" noChangeArrowheads="1"/>
          </p:cNvPicPr>
          <p:nvPr/>
        </p:nvPicPr>
        <p:blipFill>
          <a:blip r:embed="rId2"/>
          <a:srcRect/>
          <a:stretch>
            <a:fillRect/>
          </a:stretch>
        </p:blipFill>
        <p:spPr bwMode="auto">
          <a:xfrm>
            <a:off x="928661" y="2547937"/>
            <a:ext cx="6929487" cy="3167079"/>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lgn="ctr"/>
            <a:r>
              <a:rPr lang="en-US" sz="4000" dirty="0" smtClean="0"/>
              <a:t>Assign </a:t>
            </a:r>
            <a:r>
              <a:rPr lang="en-US" sz="4000" dirty="0" err="1" smtClean="0"/>
              <a:t>groupwork</a:t>
            </a:r>
            <a:endParaRPr lang="en-US" sz="4000" dirty="0" smtClean="0"/>
          </a:p>
          <a:p>
            <a:pPr algn="ctr"/>
            <a:endParaRPr lang="ru-RU" sz="4000" dirty="0"/>
          </a:p>
        </p:txBody>
      </p:sp>
      <p:sp>
        <p:nvSpPr>
          <p:cNvPr id="3" name="Заголовок 2"/>
          <p:cNvSpPr>
            <a:spLocks noGrp="1"/>
          </p:cNvSpPr>
          <p:nvPr>
            <p:ph type="title"/>
          </p:nvPr>
        </p:nvSpPr>
        <p:spPr/>
        <p:txBody>
          <a:bodyPr/>
          <a:lstStyle/>
          <a:p>
            <a:pPr algn="ctr"/>
            <a:r>
              <a:rPr lang="en-US" dirty="0" smtClean="0"/>
              <a:t>4</a:t>
            </a:r>
            <a:endParaRPr lang="ru-RU" dirty="0"/>
          </a:p>
        </p:txBody>
      </p:sp>
      <p:pic>
        <p:nvPicPr>
          <p:cNvPr id="9218" name="Picture 2" descr="C:\Users\Ира\Desktop\Group-Work-That-Works_SOURCE_istockphoto.jpg"/>
          <p:cNvPicPr>
            <a:picLocks noChangeAspect="1" noChangeArrowheads="1"/>
          </p:cNvPicPr>
          <p:nvPr/>
        </p:nvPicPr>
        <p:blipFill>
          <a:blip r:embed="rId2" cstate="print"/>
          <a:srcRect/>
          <a:stretch>
            <a:fillRect/>
          </a:stretch>
        </p:blipFill>
        <p:spPr bwMode="auto">
          <a:xfrm>
            <a:off x="1500166" y="2428868"/>
            <a:ext cx="6357982" cy="3571882"/>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lgn="ctr"/>
            <a:r>
              <a:rPr lang="en-US" sz="4000" dirty="0" smtClean="0"/>
              <a:t>Practice lots of role-playing</a:t>
            </a:r>
          </a:p>
          <a:p>
            <a:pPr algn="ctr"/>
            <a:endParaRPr lang="ru-RU" sz="4000" dirty="0"/>
          </a:p>
        </p:txBody>
      </p:sp>
      <p:sp>
        <p:nvSpPr>
          <p:cNvPr id="3" name="Заголовок 2"/>
          <p:cNvSpPr>
            <a:spLocks noGrp="1"/>
          </p:cNvSpPr>
          <p:nvPr>
            <p:ph type="title"/>
          </p:nvPr>
        </p:nvSpPr>
        <p:spPr/>
        <p:txBody>
          <a:bodyPr/>
          <a:lstStyle/>
          <a:p>
            <a:pPr algn="ctr"/>
            <a:r>
              <a:rPr lang="en-US" dirty="0" smtClean="0"/>
              <a:t>5</a:t>
            </a:r>
            <a:endParaRPr lang="ru-RU" dirty="0"/>
          </a:p>
        </p:txBody>
      </p:sp>
      <p:pic>
        <p:nvPicPr>
          <p:cNvPr id="10242" name="Picture 2" descr="C:\Users\Ира\Desktop\virtual-selling-roleplaying.png"/>
          <p:cNvPicPr>
            <a:picLocks noChangeAspect="1" noChangeArrowheads="1"/>
          </p:cNvPicPr>
          <p:nvPr/>
        </p:nvPicPr>
        <p:blipFill>
          <a:blip r:embed="rId2"/>
          <a:srcRect/>
          <a:stretch>
            <a:fillRect/>
          </a:stretch>
        </p:blipFill>
        <p:spPr bwMode="auto">
          <a:xfrm>
            <a:off x="1643042" y="2428868"/>
            <a:ext cx="5857916" cy="364333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lgn="ctr"/>
            <a:r>
              <a:rPr lang="en-US" sz="4000" dirty="0" smtClean="0"/>
              <a:t>Teach Listening</a:t>
            </a:r>
          </a:p>
          <a:p>
            <a:pPr algn="ctr"/>
            <a:endParaRPr lang="ru-RU" sz="4000" dirty="0"/>
          </a:p>
        </p:txBody>
      </p:sp>
      <p:sp>
        <p:nvSpPr>
          <p:cNvPr id="3" name="Заголовок 2"/>
          <p:cNvSpPr>
            <a:spLocks noGrp="1"/>
          </p:cNvSpPr>
          <p:nvPr>
            <p:ph type="title"/>
          </p:nvPr>
        </p:nvSpPr>
        <p:spPr/>
        <p:txBody>
          <a:bodyPr/>
          <a:lstStyle/>
          <a:p>
            <a:pPr algn="ctr"/>
            <a:r>
              <a:rPr lang="en-US" dirty="0" smtClean="0"/>
              <a:t>6</a:t>
            </a:r>
            <a:endParaRPr lang="ru-RU" dirty="0"/>
          </a:p>
        </p:txBody>
      </p:sp>
      <p:pic>
        <p:nvPicPr>
          <p:cNvPr id="11266" name="Picture 2" descr="C:\Users\Ира\Desktop\1_pettafAR3Qh89SsQp0ntCg.jpeg"/>
          <p:cNvPicPr>
            <a:picLocks noChangeAspect="1" noChangeArrowheads="1"/>
          </p:cNvPicPr>
          <p:nvPr/>
        </p:nvPicPr>
        <p:blipFill>
          <a:blip r:embed="rId2"/>
          <a:srcRect/>
          <a:stretch>
            <a:fillRect/>
          </a:stretch>
        </p:blipFill>
        <p:spPr bwMode="auto">
          <a:xfrm>
            <a:off x="928662" y="2357430"/>
            <a:ext cx="6786610" cy="3071834"/>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lgn="ctr"/>
            <a:r>
              <a:rPr lang="en-US" sz="4000" dirty="0" smtClean="0"/>
              <a:t>Focus on Positive Self-Talk</a:t>
            </a:r>
          </a:p>
          <a:p>
            <a:pPr algn="ctr"/>
            <a:endParaRPr lang="en-US" sz="4000" dirty="0" smtClean="0"/>
          </a:p>
          <a:p>
            <a:pPr algn="ctr"/>
            <a:endParaRPr lang="ru-RU" sz="4000" dirty="0"/>
          </a:p>
        </p:txBody>
      </p:sp>
      <p:sp>
        <p:nvSpPr>
          <p:cNvPr id="3" name="Заголовок 2"/>
          <p:cNvSpPr>
            <a:spLocks noGrp="1"/>
          </p:cNvSpPr>
          <p:nvPr>
            <p:ph type="title"/>
          </p:nvPr>
        </p:nvSpPr>
        <p:spPr/>
        <p:txBody>
          <a:bodyPr/>
          <a:lstStyle/>
          <a:p>
            <a:pPr algn="ctr"/>
            <a:r>
              <a:rPr lang="en-US" dirty="0" smtClean="0"/>
              <a:t>7</a:t>
            </a:r>
            <a:endParaRPr lang="ru-RU" dirty="0"/>
          </a:p>
        </p:txBody>
      </p:sp>
      <p:pic>
        <p:nvPicPr>
          <p:cNvPr id="12290" name="Picture 2" descr="C:\Users\Ира\Desktop\images (1).jpg"/>
          <p:cNvPicPr>
            <a:picLocks noChangeAspect="1" noChangeArrowheads="1"/>
          </p:cNvPicPr>
          <p:nvPr/>
        </p:nvPicPr>
        <p:blipFill>
          <a:blip r:embed="rId2"/>
          <a:srcRect/>
          <a:stretch>
            <a:fillRect/>
          </a:stretch>
        </p:blipFill>
        <p:spPr bwMode="auto">
          <a:xfrm>
            <a:off x="2000232" y="2557462"/>
            <a:ext cx="5214974" cy="294324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lgn="ctr"/>
            <a:r>
              <a:rPr lang="en-US" sz="4000" dirty="0" smtClean="0"/>
              <a:t>Teach students to monitor their own progress</a:t>
            </a:r>
          </a:p>
          <a:p>
            <a:pPr algn="ctr"/>
            <a:endParaRPr lang="ru-RU" sz="4000" dirty="0"/>
          </a:p>
        </p:txBody>
      </p:sp>
      <p:sp>
        <p:nvSpPr>
          <p:cNvPr id="3" name="Заголовок 2"/>
          <p:cNvSpPr>
            <a:spLocks noGrp="1"/>
          </p:cNvSpPr>
          <p:nvPr>
            <p:ph type="title"/>
          </p:nvPr>
        </p:nvSpPr>
        <p:spPr/>
        <p:txBody>
          <a:bodyPr/>
          <a:lstStyle/>
          <a:p>
            <a:pPr algn="ctr"/>
            <a:r>
              <a:rPr lang="en-US" dirty="0" smtClean="0"/>
              <a:t>8</a:t>
            </a:r>
            <a:endParaRPr lang="ru-RU" dirty="0"/>
          </a:p>
        </p:txBody>
      </p:sp>
      <p:pic>
        <p:nvPicPr>
          <p:cNvPr id="13314" name="Picture 2" descr="C:\Users\Ира\Desktop\original-2127920-1.jpg"/>
          <p:cNvPicPr>
            <a:picLocks noChangeAspect="1" noChangeArrowheads="1"/>
          </p:cNvPicPr>
          <p:nvPr/>
        </p:nvPicPr>
        <p:blipFill>
          <a:blip r:embed="rId2"/>
          <a:srcRect/>
          <a:stretch>
            <a:fillRect/>
          </a:stretch>
        </p:blipFill>
        <p:spPr bwMode="auto">
          <a:xfrm>
            <a:off x="2357422" y="3000372"/>
            <a:ext cx="4572032" cy="35719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lgn="ctr"/>
            <a:r>
              <a:rPr lang="en-US" sz="4000" dirty="0" smtClean="0"/>
              <a:t>Recognize each student</a:t>
            </a:r>
          </a:p>
          <a:p>
            <a:pPr algn="ctr"/>
            <a:endParaRPr lang="en-US" sz="4000" dirty="0" smtClean="0"/>
          </a:p>
          <a:p>
            <a:pPr algn="ctr"/>
            <a:endParaRPr lang="ru-RU" sz="4000" dirty="0"/>
          </a:p>
        </p:txBody>
      </p:sp>
      <p:sp>
        <p:nvSpPr>
          <p:cNvPr id="3" name="Заголовок 2"/>
          <p:cNvSpPr>
            <a:spLocks noGrp="1"/>
          </p:cNvSpPr>
          <p:nvPr>
            <p:ph type="title"/>
          </p:nvPr>
        </p:nvSpPr>
        <p:spPr/>
        <p:txBody>
          <a:bodyPr/>
          <a:lstStyle/>
          <a:p>
            <a:pPr algn="ctr"/>
            <a:r>
              <a:rPr lang="en-US" dirty="0" smtClean="0"/>
              <a:t>9</a:t>
            </a:r>
            <a:endParaRPr lang="ru-RU" dirty="0"/>
          </a:p>
        </p:txBody>
      </p:sp>
      <p:pic>
        <p:nvPicPr>
          <p:cNvPr id="14339" name="Picture 3" descr="C:\Users\Ира\Desktop\Respect-of-the-Students.jpg"/>
          <p:cNvPicPr>
            <a:picLocks noChangeAspect="1" noChangeArrowheads="1"/>
          </p:cNvPicPr>
          <p:nvPr/>
        </p:nvPicPr>
        <p:blipFill>
          <a:blip r:embed="rId2"/>
          <a:srcRect/>
          <a:stretch>
            <a:fillRect/>
          </a:stretch>
        </p:blipFill>
        <p:spPr bwMode="auto">
          <a:xfrm>
            <a:off x="1071537" y="2285991"/>
            <a:ext cx="7286677" cy="3400433"/>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dirty="0"/>
          </a:p>
        </p:txBody>
      </p:sp>
      <p:pic>
        <p:nvPicPr>
          <p:cNvPr id="15362" name="Picture 2" descr="C:\Users\Ира\Desktop\a7ec0b978c0d891ca3a669372b413c35.jpg"/>
          <p:cNvPicPr>
            <a:picLocks noGrp="1" noChangeAspect="1" noChangeArrowheads="1"/>
          </p:cNvPicPr>
          <p:nvPr>
            <p:ph idx="1"/>
          </p:nvPr>
        </p:nvPicPr>
        <p:blipFill>
          <a:blip r:embed="rId2"/>
          <a:srcRect/>
          <a:stretch>
            <a:fillRect/>
          </a:stretch>
        </p:blipFill>
        <p:spPr bwMode="auto">
          <a:xfrm>
            <a:off x="428596" y="142852"/>
            <a:ext cx="8429684" cy="614366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pPr algn="ctr"/>
            <a:r>
              <a:rPr lang="en-US" dirty="0" smtClean="0"/>
              <a:t>THANK YOU!</a:t>
            </a:r>
            <a:endParaRPr lang="ru-RU" dirty="0"/>
          </a:p>
        </p:txBody>
      </p:sp>
      <p:pic>
        <p:nvPicPr>
          <p:cNvPr id="16386" name="Picture 2" descr="C:\Users\Ира\Desktop\images (1).png"/>
          <p:cNvPicPr>
            <a:picLocks noGrp="1" noChangeAspect="1" noChangeArrowheads="1"/>
          </p:cNvPicPr>
          <p:nvPr>
            <p:ph idx="1"/>
          </p:nvPr>
        </p:nvPicPr>
        <p:blipFill>
          <a:blip r:embed="rId2"/>
          <a:srcRect/>
          <a:stretch>
            <a:fillRect/>
          </a:stretch>
        </p:blipFill>
        <p:spPr bwMode="auto">
          <a:xfrm>
            <a:off x="1285852" y="1785926"/>
            <a:ext cx="6858048" cy="35719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endParaRPr lang="ru-RU" dirty="0"/>
          </a:p>
        </p:txBody>
      </p:sp>
      <p:sp>
        <p:nvSpPr>
          <p:cNvPr id="2" name="Заголовок 1"/>
          <p:cNvSpPr>
            <a:spLocks noGrp="1"/>
          </p:cNvSpPr>
          <p:nvPr>
            <p:ph type="title"/>
          </p:nvPr>
        </p:nvSpPr>
        <p:spPr>
          <a:xfrm>
            <a:off x="457200" y="785794"/>
            <a:ext cx="8229600" cy="3000396"/>
          </a:xfrm>
        </p:spPr>
        <p:txBody>
          <a:bodyPr>
            <a:normAutofit/>
          </a:bodyPr>
          <a:lstStyle/>
          <a:p>
            <a:pPr algn="ctr"/>
            <a:endParaRPr lang="ru-RU" sz="4400" dirty="0">
              <a:latin typeface="Times New Roman" pitchFamily="18" charset="0"/>
              <a:cs typeface="Times New Roman" pitchFamily="18" charset="0"/>
            </a:endParaRPr>
          </a:p>
        </p:txBody>
      </p:sp>
      <p:pic>
        <p:nvPicPr>
          <p:cNvPr id="2050" name="Picture 2" descr="C:\Users\Ира\Desktop\SEL Image.jpg"/>
          <p:cNvPicPr>
            <a:picLocks noChangeAspect="1" noChangeArrowheads="1"/>
          </p:cNvPicPr>
          <p:nvPr/>
        </p:nvPicPr>
        <p:blipFill>
          <a:blip r:embed="rId2"/>
          <a:srcRect/>
          <a:stretch>
            <a:fillRect/>
          </a:stretch>
        </p:blipFill>
        <p:spPr bwMode="auto">
          <a:xfrm>
            <a:off x="571472" y="642918"/>
            <a:ext cx="8143932" cy="550072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lnSpcReduction="10000"/>
          </a:bodyPr>
          <a:lstStyle/>
          <a:p>
            <a:r>
              <a:rPr lang="en-US" b="1" dirty="0" smtClean="0"/>
              <a:t>Social Emotional Learning (SEL) </a:t>
            </a:r>
            <a:r>
              <a:rPr lang="en-US" dirty="0" smtClean="0"/>
              <a:t>is the process through which children and adults acquire and effectively apply the knowledge, attitudes and skills necessary to understand and manage emotions, set and achieve positive goals, feel and show empathy for others, establish and maintain positive relationships and make responsible decisions.</a:t>
            </a:r>
          </a:p>
          <a:p>
            <a:pPr algn="r"/>
            <a:endParaRPr lang="en-US" dirty="0" smtClean="0"/>
          </a:p>
          <a:p>
            <a:pPr algn="r"/>
            <a:r>
              <a:rPr lang="en-US" dirty="0" smtClean="0"/>
              <a:t>(Collaborative for Academic, Social, and Emotional Learning (CASEL) )</a:t>
            </a:r>
            <a:endParaRPr lang="ru-RU" dirty="0"/>
          </a:p>
        </p:txBody>
      </p:sp>
      <p:sp>
        <p:nvSpPr>
          <p:cNvPr id="3" name="Заголовок 2"/>
          <p:cNvSpPr>
            <a:spLocks noGrp="1"/>
          </p:cNvSpPr>
          <p:nvPr>
            <p:ph type="title"/>
          </p:nvPr>
        </p:nvSpPr>
        <p:spPr/>
        <p:txBody>
          <a:bodyPr>
            <a:normAutofit fontScale="90000"/>
          </a:bodyPr>
          <a:lstStyle/>
          <a:p>
            <a:r>
              <a:rPr lang="en-US" dirty="0" smtClean="0"/>
              <a:t>What is Social Emotional Learning?</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endParaRPr lang="en-US" sz="4000" dirty="0" smtClean="0"/>
          </a:p>
          <a:p>
            <a:endParaRPr lang="en-US" sz="4000" dirty="0" smtClean="0"/>
          </a:p>
        </p:txBody>
      </p:sp>
      <p:sp>
        <p:nvSpPr>
          <p:cNvPr id="3" name="Заголовок 2"/>
          <p:cNvSpPr>
            <a:spLocks noGrp="1"/>
          </p:cNvSpPr>
          <p:nvPr>
            <p:ph type="title"/>
          </p:nvPr>
        </p:nvSpPr>
        <p:spPr/>
        <p:txBody>
          <a:bodyPr>
            <a:noAutofit/>
          </a:bodyPr>
          <a:lstStyle/>
          <a:p>
            <a:pPr algn="ctr"/>
            <a:endParaRPr lang="ru-RU" sz="4400" dirty="0"/>
          </a:p>
        </p:txBody>
      </p:sp>
      <p:pic>
        <p:nvPicPr>
          <p:cNvPr id="3074" name="Picture 2" descr="C:\Users\Ира\Desktop\EORF-_bX0AAZMje.png"/>
          <p:cNvPicPr>
            <a:picLocks noChangeAspect="1" noChangeArrowheads="1"/>
          </p:cNvPicPr>
          <p:nvPr/>
        </p:nvPicPr>
        <p:blipFill>
          <a:blip r:embed="rId2"/>
          <a:srcRect/>
          <a:stretch>
            <a:fillRect/>
          </a:stretch>
        </p:blipFill>
        <p:spPr bwMode="auto">
          <a:xfrm>
            <a:off x="285720" y="357166"/>
            <a:ext cx="8501122" cy="5643601"/>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US" dirty="0" smtClean="0"/>
              <a:t>i</a:t>
            </a:r>
            <a:r>
              <a:rPr lang="en-US" dirty="0" smtClean="0"/>
              <a:t>mproves group climate;</a:t>
            </a:r>
          </a:p>
          <a:p>
            <a:r>
              <a:rPr lang="en-US" dirty="0" smtClean="0"/>
              <a:t>i</a:t>
            </a:r>
            <a:r>
              <a:rPr lang="en-US" dirty="0" smtClean="0"/>
              <a:t>ncreases student motivation;</a:t>
            </a:r>
          </a:p>
          <a:p>
            <a:r>
              <a:rPr lang="en-US" dirty="0" smtClean="0"/>
              <a:t>t</a:t>
            </a:r>
            <a:r>
              <a:rPr lang="en-US" dirty="0" smtClean="0"/>
              <a:t>eaches problem-solving skills;</a:t>
            </a:r>
          </a:p>
          <a:p>
            <a:r>
              <a:rPr lang="en-US" dirty="0" smtClean="0"/>
              <a:t> helps students set and meet goals;</a:t>
            </a:r>
          </a:p>
          <a:p>
            <a:r>
              <a:rPr lang="en-US" dirty="0" smtClean="0"/>
              <a:t>t</a:t>
            </a:r>
            <a:r>
              <a:rPr lang="en-US" dirty="0" smtClean="0"/>
              <a:t>eaches study skills and habits;</a:t>
            </a:r>
          </a:p>
          <a:p>
            <a:r>
              <a:rPr lang="en-US" dirty="0" smtClean="0"/>
              <a:t>e</a:t>
            </a:r>
            <a:r>
              <a:rPr lang="en-US" dirty="0" smtClean="0"/>
              <a:t>ncourages empathy;</a:t>
            </a:r>
          </a:p>
          <a:p>
            <a:r>
              <a:rPr lang="en-US" dirty="0" smtClean="0"/>
              <a:t>t</a:t>
            </a:r>
            <a:r>
              <a:rPr lang="en-US" dirty="0" smtClean="0"/>
              <a:t>eaches teamwork and collaboration;</a:t>
            </a:r>
          </a:p>
          <a:p>
            <a:r>
              <a:rPr lang="en-US" dirty="0" smtClean="0"/>
              <a:t>i</a:t>
            </a:r>
            <a:r>
              <a:rPr lang="en-US" dirty="0" smtClean="0"/>
              <a:t>mproves academic performance;</a:t>
            </a:r>
          </a:p>
          <a:p>
            <a:r>
              <a:rPr lang="en-US" dirty="0" smtClean="0"/>
              <a:t>i</a:t>
            </a:r>
            <a:r>
              <a:rPr lang="en-US" dirty="0" smtClean="0"/>
              <a:t>mproves self-regulation skills;</a:t>
            </a:r>
            <a:endParaRPr lang="ru-RU" dirty="0"/>
          </a:p>
        </p:txBody>
      </p:sp>
      <p:sp>
        <p:nvSpPr>
          <p:cNvPr id="3" name="Заголовок 2"/>
          <p:cNvSpPr>
            <a:spLocks noGrp="1"/>
          </p:cNvSpPr>
          <p:nvPr>
            <p:ph type="title"/>
          </p:nvPr>
        </p:nvSpPr>
        <p:spPr/>
        <p:txBody>
          <a:bodyPr/>
          <a:lstStyle/>
          <a:p>
            <a:pPr algn="ctr"/>
            <a:r>
              <a:rPr lang="en-US" dirty="0" smtClean="0"/>
              <a:t>BENEFITS OF SEL</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US" dirty="0" smtClean="0"/>
              <a:t>t</a:t>
            </a:r>
            <a:r>
              <a:rPr lang="en-US" dirty="0" smtClean="0"/>
              <a:t>eaches responsible decision-making;</a:t>
            </a:r>
          </a:p>
          <a:p>
            <a:r>
              <a:rPr lang="en-US" dirty="0" smtClean="0"/>
              <a:t>i</a:t>
            </a:r>
            <a:r>
              <a:rPr lang="en-US" dirty="0" smtClean="0"/>
              <a:t>ncreases personal self-awareness;</a:t>
            </a:r>
          </a:p>
          <a:p>
            <a:r>
              <a:rPr lang="en-US" dirty="0" smtClean="0"/>
              <a:t>e</a:t>
            </a:r>
            <a:r>
              <a:rPr lang="en-US" dirty="0" smtClean="0"/>
              <a:t>ncourages perseverance and resilience;</a:t>
            </a:r>
          </a:p>
          <a:p>
            <a:r>
              <a:rPr lang="en-US" dirty="0" smtClean="0"/>
              <a:t>i</a:t>
            </a:r>
            <a:r>
              <a:rPr lang="en-US" dirty="0" smtClean="0"/>
              <a:t>mproves confidence;</a:t>
            </a:r>
          </a:p>
          <a:p>
            <a:r>
              <a:rPr lang="en-US" dirty="0" smtClean="0"/>
              <a:t>i</a:t>
            </a:r>
            <a:r>
              <a:rPr lang="en-US" dirty="0" smtClean="0"/>
              <a:t>mproves relationship skills;</a:t>
            </a:r>
          </a:p>
          <a:p>
            <a:r>
              <a:rPr lang="en-US" dirty="0" smtClean="0"/>
              <a:t>i</a:t>
            </a:r>
            <a:r>
              <a:rPr lang="en-US" dirty="0" smtClean="0"/>
              <a:t>mproves attendance;</a:t>
            </a:r>
          </a:p>
          <a:p>
            <a:r>
              <a:rPr lang="en-US" dirty="0" smtClean="0"/>
              <a:t>c</a:t>
            </a:r>
            <a:r>
              <a:rPr lang="en-US" dirty="0" smtClean="0"/>
              <a:t>reates a feeling of community.</a:t>
            </a:r>
          </a:p>
          <a:p>
            <a:endParaRPr lang="ru-RU" dirty="0"/>
          </a:p>
        </p:txBody>
      </p:sp>
      <p:sp>
        <p:nvSpPr>
          <p:cNvPr id="3" name="Заголовок 2"/>
          <p:cNvSpPr>
            <a:spLocks noGrp="1"/>
          </p:cNvSpPr>
          <p:nvPr>
            <p:ph type="title"/>
          </p:nvPr>
        </p:nvSpPr>
        <p:spPr/>
        <p:txBody>
          <a:bodyPr/>
          <a:lstStyle/>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Autofit/>
          </a:bodyPr>
          <a:lstStyle/>
          <a:p>
            <a:pPr algn="ctr"/>
            <a:r>
              <a:rPr lang="en-US" sz="4400" dirty="0" smtClean="0"/>
              <a:t>Some ways to incorporate SEL in the classroom</a:t>
            </a:r>
            <a:endParaRPr lang="ru-RU" sz="4400" dirty="0"/>
          </a:p>
        </p:txBody>
      </p:sp>
      <p:pic>
        <p:nvPicPr>
          <p:cNvPr id="5123" name="Picture 3"/>
          <p:cNvPicPr>
            <a:picLocks noGrp="1" noChangeAspect="1" noChangeArrowheads="1"/>
          </p:cNvPicPr>
          <p:nvPr>
            <p:ph idx="1"/>
          </p:nvPr>
        </p:nvPicPr>
        <p:blipFill>
          <a:blip r:embed="rId2"/>
          <a:srcRect/>
          <a:stretch>
            <a:fillRect/>
          </a:stretch>
        </p:blipFill>
        <p:spPr bwMode="auto">
          <a:xfrm>
            <a:off x="1071538" y="1928802"/>
            <a:ext cx="7143800" cy="3792546"/>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lgn="ctr">
              <a:buNone/>
            </a:pPr>
            <a:r>
              <a:rPr lang="en-US" sz="4000" dirty="0" smtClean="0"/>
              <a:t>Start your class with a personalized greeting and have regular check-ins</a:t>
            </a:r>
          </a:p>
          <a:p>
            <a:pPr algn="ctr">
              <a:buNone/>
            </a:pPr>
            <a:endParaRPr lang="ru-RU" sz="4000" dirty="0"/>
          </a:p>
        </p:txBody>
      </p:sp>
      <p:sp>
        <p:nvSpPr>
          <p:cNvPr id="3" name="Заголовок 2"/>
          <p:cNvSpPr>
            <a:spLocks noGrp="1"/>
          </p:cNvSpPr>
          <p:nvPr>
            <p:ph type="title"/>
          </p:nvPr>
        </p:nvSpPr>
        <p:spPr/>
        <p:txBody>
          <a:bodyPr>
            <a:normAutofit/>
          </a:bodyPr>
          <a:lstStyle/>
          <a:p>
            <a:pPr algn="ctr"/>
            <a:r>
              <a:rPr lang="en-US" sz="4400" dirty="0" smtClean="0"/>
              <a:t>1</a:t>
            </a:r>
            <a:endParaRPr lang="ru-RU" sz="4400" dirty="0"/>
          </a:p>
        </p:txBody>
      </p:sp>
      <p:pic>
        <p:nvPicPr>
          <p:cNvPr id="6146" name="Picture 2" descr="C:\Users\Ира\Desktop\images.png"/>
          <p:cNvPicPr>
            <a:picLocks noChangeAspect="1" noChangeArrowheads="1"/>
          </p:cNvPicPr>
          <p:nvPr/>
        </p:nvPicPr>
        <p:blipFill>
          <a:blip r:embed="rId2"/>
          <a:srcRect/>
          <a:stretch>
            <a:fillRect/>
          </a:stretch>
        </p:blipFill>
        <p:spPr bwMode="auto">
          <a:xfrm>
            <a:off x="2285984" y="4214818"/>
            <a:ext cx="4857784" cy="1928826"/>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ctr"/>
            <a:r>
              <a:rPr lang="en-US" sz="4000" dirty="0" smtClean="0"/>
              <a:t>Do lots of partner activities</a:t>
            </a:r>
          </a:p>
          <a:p>
            <a:endParaRPr lang="ru-RU" dirty="0"/>
          </a:p>
        </p:txBody>
      </p:sp>
      <p:sp>
        <p:nvSpPr>
          <p:cNvPr id="3" name="Заголовок 2"/>
          <p:cNvSpPr>
            <a:spLocks noGrp="1"/>
          </p:cNvSpPr>
          <p:nvPr>
            <p:ph type="title"/>
          </p:nvPr>
        </p:nvSpPr>
        <p:spPr/>
        <p:txBody>
          <a:bodyPr/>
          <a:lstStyle/>
          <a:p>
            <a:pPr algn="ctr"/>
            <a:r>
              <a:rPr lang="en-US" dirty="0" smtClean="0"/>
              <a:t>2</a:t>
            </a:r>
            <a:endParaRPr lang="ru-RU" dirty="0"/>
          </a:p>
        </p:txBody>
      </p:sp>
      <p:pic>
        <p:nvPicPr>
          <p:cNvPr id="7170" name="Picture 2" descr="C:\Users\Ира\Desktop\good-writing-partners.jpg"/>
          <p:cNvPicPr>
            <a:picLocks noChangeAspect="1" noChangeArrowheads="1"/>
          </p:cNvPicPr>
          <p:nvPr/>
        </p:nvPicPr>
        <p:blipFill>
          <a:blip r:embed="rId2"/>
          <a:srcRect/>
          <a:stretch>
            <a:fillRect/>
          </a:stretch>
        </p:blipFill>
        <p:spPr bwMode="auto">
          <a:xfrm>
            <a:off x="1285853" y="2285992"/>
            <a:ext cx="7143800" cy="4191008"/>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255</TotalTime>
  <Words>208</Words>
  <Application>Microsoft Office PowerPoint</Application>
  <PresentationFormat>Экран (4:3)</PresentationFormat>
  <Paragraphs>41</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Открытая</vt:lpstr>
      <vt:lpstr>Слайд 1</vt:lpstr>
      <vt:lpstr>Слайд 2</vt:lpstr>
      <vt:lpstr>What is Social Emotional Learning?</vt:lpstr>
      <vt:lpstr>Слайд 4</vt:lpstr>
      <vt:lpstr>BENEFITS OF SEL</vt:lpstr>
      <vt:lpstr>Слайд 6</vt:lpstr>
      <vt:lpstr>Some ways to incorporate SEL in the classroom</vt:lpstr>
      <vt:lpstr>1</vt:lpstr>
      <vt:lpstr>2</vt:lpstr>
      <vt:lpstr>3</vt:lpstr>
      <vt:lpstr>4</vt:lpstr>
      <vt:lpstr>5</vt:lpstr>
      <vt:lpstr>6</vt:lpstr>
      <vt:lpstr>7</vt:lpstr>
      <vt:lpstr>8</vt:lpstr>
      <vt:lpstr>9</vt:lpstr>
      <vt:lpstr>Слайд 17</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Ира</dc:creator>
  <cp:lastModifiedBy>Ира</cp:lastModifiedBy>
  <cp:revision>15</cp:revision>
  <dcterms:created xsi:type="dcterms:W3CDTF">2022-01-11T10:56:22Z</dcterms:created>
  <dcterms:modified xsi:type="dcterms:W3CDTF">2022-01-11T15:11:34Z</dcterms:modified>
</cp:coreProperties>
</file>