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5" r:id="rId4"/>
    <p:sldId id="266" r:id="rId5"/>
    <p:sldId id="267" r:id="rId6"/>
    <p:sldId id="268" r:id="rId7"/>
    <p:sldId id="269" r:id="rId8"/>
    <p:sldId id="270" r:id="rId9"/>
    <p:sldId id="271" r:id="rId10"/>
    <p:sldId id="272" r:id="rId11"/>
    <p:sldId id="273" r:id="rId12"/>
    <p:sldId id="274" r:id="rId13"/>
    <p:sldId id="260" r:id="rId14"/>
    <p:sldId id="275" r:id="rId15"/>
    <p:sldId id="276" r:id="rId16"/>
    <p:sldId id="277" r:id="rId17"/>
    <p:sldId id="278" r:id="rId18"/>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4441923C-3BA4-4E30-B8F3-C68FF18703F3}" type="datetimeFigureOut">
              <a:rPr lang="uk-UA" smtClean="0"/>
              <a:t>21.05.2019</a:t>
            </a:fld>
            <a:endParaRPr lang="uk-UA"/>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uk-UA"/>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4E1AB8C8-2C60-4B9A-9239-EB440304D6E2}"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441923C-3BA4-4E30-B8F3-C68FF18703F3}" type="datetimeFigureOut">
              <a:rPr lang="uk-UA" smtClean="0"/>
              <a:t>21.05.2019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1AB8C8-2C60-4B9A-9239-EB440304D6E2}"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441923C-3BA4-4E30-B8F3-C68FF18703F3}" type="datetimeFigureOut">
              <a:rPr lang="uk-UA" smtClean="0"/>
              <a:t>21.05.2019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1AB8C8-2C60-4B9A-9239-EB440304D6E2}"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4441923C-3BA4-4E30-B8F3-C68FF18703F3}" type="datetimeFigureOut">
              <a:rPr lang="uk-UA" smtClean="0"/>
              <a:t>21.05.2019</a:t>
            </a:fld>
            <a:endParaRPr lang="uk-UA"/>
          </a:p>
        </p:txBody>
      </p:sp>
      <p:sp>
        <p:nvSpPr>
          <p:cNvPr id="9" name="Номер слайда 8"/>
          <p:cNvSpPr>
            <a:spLocks noGrp="1"/>
          </p:cNvSpPr>
          <p:nvPr>
            <p:ph type="sldNum" sz="quarter" idx="15"/>
          </p:nvPr>
        </p:nvSpPr>
        <p:spPr/>
        <p:txBody>
          <a:bodyPr rtlCol="0"/>
          <a:lstStyle/>
          <a:p>
            <a:fld id="{4E1AB8C8-2C60-4B9A-9239-EB440304D6E2}" type="slidenum">
              <a:rPr lang="uk-UA" smtClean="0"/>
              <a:t>‹#›</a:t>
            </a:fld>
            <a:endParaRPr lang="uk-UA"/>
          </a:p>
        </p:txBody>
      </p:sp>
      <p:sp>
        <p:nvSpPr>
          <p:cNvPr id="10" name="Нижний колонтитул 9"/>
          <p:cNvSpPr>
            <a:spLocks noGrp="1"/>
          </p:cNvSpPr>
          <p:nvPr>
            <p:ph type="ftr" sz="quarter" idx="16"/>
          </p:nvPr>
        </p:nvSpPr>
        <p:spPr/>
        <p:txBody>
          <a:bodyPr rtlCol="0"/>
          <a:lstStyle/>
          <a:p>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4441923C-3BA4-4E30-B8F3-C68FF18703F3}" type="datetimeFigureOut">
              <a:rPr lang="uk-UA" smtClean="0"/>
              <a:t>21.05.2019</a:t>
            </a:fld>
            <a:endParaRPr lang="uk-UA"/>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uk-UA"/>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E1AB8C8-2C60-4B9A-9239-EB440304D6E2}" type="slidenum">
              <a:rPr lang="uk-UA" smtClean="0"/>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441923C-3BA4-4E30-B8F3-C68FF18703F3}" type="datetimeFigureOut">
              <a:rPr lang="uk-UA" smtClean="0"/>
              <a:t>21.05.2019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E1AB8C8-2C60-4B9A-9239-EB440304D6E2}" type="slidenum">
              <a:rPr lang="uk-UA" smtClean="0"/>
              <a:t>‹#›</a:t>
            </a:fld>
            <a:endParaRPr lang="uk-UA"/>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4441923C-3BA4-4E30-B8F3-C68FF18703F3}" type="datetimeFigureOut">
              <a:rPr lang="uk-UA" smtClean="0"/>
              <a:t>21.05.2019</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E1AB8C8-2C60-4B9A-9239-EB440304D6E2}" type="slidenum">
              <a:rPr lang="uk-UA" smtClean="0"/>
              <a:t>‹#›</a:t>
            </a:fld>
            <a:endParaRPr lang="uk-UA"/>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4441923C-3BA4-4E30-B8F3-C68FF18703F3}" type="datetimeFigureOut">
              <a:rPr lang="uk-UA" smtClean="0"/>
              <a:t>21.05.2019</a:t>
            </a:fld>
            <a:endParaRPr lang="uk-UA"/>
          </a:p>
        </p:txBody>
      </p:sp>
      <p:sp>
        <p:nvSpPr>
          <p:cNvPr id="7" name="Номер слайда 6"/>
          <p:cNvSpPr>
            <a:spLocks noGrp="1"/>
          </p:cNvSpPr>
          <p:nvPr>
            <p:ph type="sldNum" sz="quarter" idx="11"/>
          </p:nvPr>
        </p:nvSpPr>
        <p:spPr/>
        <p:txBody>
          <a:bodyPr rtlCol="0"/>
          <a:lstStyle/>
          <a:p>
            <a:fld id="{4E1AB8C8-2C60-4B9A-9239-EB440304D6E2}" type="slidenum">
              <a:rPr lang="uk-UA" smtClean="0"/>
              <a:t>‹#›</a:t>
            </a:fld>
            <a:endParaRPr lang="uk-UA"/>
          </a:p>
        </p:txBody>
      </p:sp>
      <p:sp>
        <p:nvSpPr>
          <p:cNvPr id="8" name="Нижний колонтитул 7"/>
          <p:cNvSpPr>
            <a:spLocks noGrp="1"/>
          </p:cNvSpPr>
          <p:nvPr>
            <p:ph type="ftr" sz="quarter" idx="12"/>
          </p:nvPr>
        </p:nvSpPr>
        <p:spPr/>
        <p:txBody>
          <a:bodyPr rtlCol="0"/>
          <a:lstStyle/>
          <a:p>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441923C-3BA4-4E30-B8F3-C68FF18703F3}" type="datetimeFigureOut">
              <a:rPr lang="uk-UA" smtClean="0"/>
              <a:t>21.05.2019</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E1AB8C8-2C60-4B9A-9239-EB440304D6E2}"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4441923C-3BA4-4E30-B8F3-C68FF18703F3}" type="datetimeFigureOut">
              <a:rPr lang="uk-UA" smtClean="0"/>
              <a:t>21.05.2019</a:t>
            </a:fld>
            <a:endParaRPr lang="uk-UA"/>
          </a:p>
        </p:txBody>
      </p:sp>
      <p:sp>
        <p:nvSpPr>
          <p:cNvPr id="22" name="Номер слайда 21"/>
          <p:cNvSpPr>
            <a:spLocks noGrp="1"/>
          </p:cNvSpPr>
          <p:nvPr>
            <p:ph type="sldNum" sz="quarter" idx="15"/>
          </p:nvPr>
        </p:nvSpPr>
        <p:spPr/>
        <p:txBody>
          <a:bodyPr rtlCol="0"/>
          <a:lstStyle/>
          <a:p>
            <a:fld id="{4E1AB8C8-2C60-4B9A-9239-EB440304D6E2}" type="slidenum">
              <a:rPr lang="uk-UA" smtClean="0"/>
              <a:t>‹#›</a:t>
            </a:fld>
            <a:endParaRPr lang="uk-UA"/>
          </a:p>
        </p:txBody>
      </p:sp>
      <p:sp>
        <p:nvSpPr>
          <p:cNvPr id="23" name="Нижний колонтитул 22"/>
          <p:cNvSpPr>
            <a:spLocks noGrp="1"/>
          </p:cNvSpPr>
          <p:nvPr>
            <p:ph type="ftr" sz="quarter" idx="16"/>
          </p:nvPr>
        </p:nvSpPr>
        <p:spPr/>
        <p:txBody>
          <a:bodyPr rtlCol="0"/>
          <a:lstStyle/>
          <a:p>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4441923C-3BA4-4E30-B8F3-C68FF18703F3}" type="datetimeFigureOut">
              <a:rPr lang="uk-UA" smtClean="0"/>
              <a:t>21.05.2019</a:t>
            </a:fld>
            <a:endParaRPr lang="uk-UA"/>
          </a:p>
        </p:txBody>
      </p:sp>
      <p:sp>
        <p:nvSpPr>
          <p:cNvPr id="18" name="Номер слайда 17"/>
          <p:cNvSpPr>
            <a:spLocks noGrp="1"/>
          </p:cNvSpPr>
          <p:nvPr>
            <p:ph type="sldNum" sz="quarter" idx="11"/>
          </p:nvPr>
        </p:nvSpPr>
        <p:spPr/>
        <p:txBody>
          <a:bodyPr rtlCol="0"/>
          <a:lstStyle/>
          <a:p>
            <a:fld id="{4E1AB8C8-2C60-4B9A-9239-EB440304D6E2}" type="slidenum">
              <a:rPr lang="uk-UA" smtClean="0"/>
              <a:t>‹#›</a:t>
            </a:fld>
            <a:endParaRPr lang="uk-UA"/>
          </a:p>
        </p:txBody>
      </p:sp>
      <p:sp>
        <p:nvSpPr>
          <p:cNvPr id="21" name="Нижний колонтитул 20"/>
          <p:cNvSpPr>
            <a:spLocks noGrp="1"/>
          </p:cNvSpPr>
          <p:nvPr>
            <p:ph type="ftr" sz="quarter" idx="12"/>
          </p:nvPr>
        </p:nvSpPr>
        <p:spPr/>
        <p:txBody>
          <a:bodyPr rtlCol="0"/>
          <a:lstStyle/>
          <a:p>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441923C-3BA4-4E30-B8F3-C68FF18703F3}" type="datetimeFigureOut">
              <a:rPr lang="uk-UA" smtClean="0"/>
              <a:t>21.05.2019</a:t>
            </a:fld>
            <a:endParaRPr lang="uk-UA"/>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uk-UA"/>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E1AB8C8-2C60-4B9A-9239-EB440304D6E2}"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31640" y="548680"/>
            <a:ext cx="7696224" cy="4582862"/>
          </a:xfrm>
        </p:spPr>
        <p:txBody>
          <a:bodyPr>
            <a:normAutofit/>
          </a:bodyPr>
          <a:lstStyle/>
          <a:p>
            <a:endParaRPr lang="en-US" sz="1400" b="1" cap="all" dirty="0" smtClean="0">
              <a:solidFill>
                <a:schemeClr val="accent3">
                  <a:lumMod val="50000"/>
                </a:schemeClr>
              </a:solidFill>
              <a:latin typeface="Times New Roman" pitchFamily="18" charset="0"/>
              <a:cs typeface="Times New Roman" pitchFamily="18" charset="0"/>
            </a:endParaRPr>
          </a:p>
          <a:p>
            <a:pPr algn="ctr"/>
            <a:endParaRPr lang="en-US" sz="1400" b="1" cap="all" dirty="0" smtClean="0">
              <a:solidFill>
                <a:schemeClr val="accent3">
                  <a:lumMod val="50000"/>
                </a:schemeClr>
              </a:solidFill>
              <a:latin typeface="Times New Roman" pitchFamily="18" charset="0"/>
              <a:cs typeface="Times New Roman" pitchFamily="18" charset="0"/>
            </a:endParaRPr>
          </a:p>
          <a:p>
            <a:pPr algn="ctr"/>
            <a:endParaRPr lang="en-US" sz="1400" b="1" cap="all" dirty="0" smtClean="0">
              <a:solidFill>
                <a:schemeClr val="accent3">
                  <a:lumMod val="50000"/>
                </a:schemeClr>
              </a:solidFill>
              <a:latin typeface="Times New Roman" pitchFamily="18" charset="0"/>
              <a:cs typeface="Times New Roman" pitchFamily="18" charset="0"/>
            </a:endParaRPr>
          </a:p>
          <a:p>
            <a:pPr algn="ctr"/>
            <a:r>
              <a:rPr lang="uk-UA" sz="2800" b="1" cap="all" dirty="0" smtClean="0">
                <a:solidFill>
                  <a:schemeClr val="accent3">
                    <a:lumMod val="50000"/>
                  </a:schemeClr>
                </a:solidFill>
                <a:latin typeface="Times New Roman" pitchFamily="18" charset="0"/>
                <a:cs typeface="Times New Roman" pitchFamily="18" charset="0"/>
              </a:rPr>
              <a:t>Лекція 10</a:t>
            </a:r>
            <a:endParaRPr lang="uk-UA" sz="2800" cap="all" dirty="0">
              <a:solidFill>
                <a:schemeClr val="accent3">
                  <a:lumMod val="50000"/>
                </a:schemeClr>
              </a:solidFill>
              <a:latin typeface="Times New Roman" pitchFamily="18" charset="0"/>
              <a:cs typeface="Times New Roman" pitchFamily="18" charset="0"/>
            </a:endParaRPr>
          </a:p>
          <a:p>
            <a:pPr algn="ctr"/>
            <a:endParaRPr lang="uk-UA" sz="2800" b="1" cap="all" dirty="0" smtClean="0">
              <a:solidFill>
                <a:schemeClr val="accent3">
                  <a:lumMod val="50000"/>
                </a:schemeClr>
              </a:solidFill>
              <a:latin typeface="Times New Roman" pitchFamily="18" charset="0"/>
              <a:cs typeface="Times New Roman" pitchFamily="18" charset="0"/>
            </a:endParaRPr>
          </a:p>
          <a:p>
            <a:pPr algn="ctr"/>
            <a:r>
              <a:rPr lang="uk-UA" sz="3900" b="1" cap="all" dirty="0" smtClean="0">
                <a:solidFill>
                  <a:schemeClr val="accent3">
                    <a:lumMod val="50000"/>
                  </a:schemeClr>
                </a:solidFill>
                <a:latin typeface="Times New Roman" pitchFamily="18" charset="0"/>
                <a:cs typeface="Times New Roman" pitchFamily="18" charset="0"/>
              </a:rPr>
              <a:t>Ціни та ціноутворення підприємства в умовах ринку</a:t>
            </a:r>
            <a:endParaRPr lang="en-US" sz="3900" b="1" cap="all" dirty="0" smtClean="0">
              <a:solidFill>
                <a:schemeClr val="accent3">
                  <a:lumMod val="50000"/>
                </a:schemeClr>
              </a:solidFill>
              <a:latin typeface="Times New Roman" pitchFamily="18" charset="0"/>
              <a:cs typeface="Times New Roman" pitchFamily="18" charset="0"/>
            </a:endParaRPr>
          </a:p>
          <a:p>
            <a:endParaRPr lang="en-US" sz="2800" b="1" dirty="0" smtClean="0">
              <a:solidFill>
                <a:schemeClr val="accent3">
                  <a:lumMod val="50000"/>
                </a:schemeClr>
              </a:solidFill>
              <a:latin typeface="Times New Roman" pitchFamily="18" charset="0"/>
              <a:cs typeface="Times New Roman" pitchFamily="18" charset="0"/>
            </a:endParaRPr>
          </a:p>
          <a:p>
            <a:endParaRPr lang="en-US" sz="2800" b="1" dirty="0" smtClean="0">
              <a:solidFill>
                <a:schemeClr val="accent3">
                  <a:lumMod val="50000"/>
                </a:schemeClr>
              </a:solidFill>
              <a:latin typeface="Times New Roman" pitchFamily="18" charset="0"/>
              <a:cs typeface="Times New Roman" pitchFamily="18" charset="0"/>
            </a:endParaRPr>
          </a:p>
          <a:p>
            <a:endParaRPr lang="en-US" sz="1400" b="1" dirty="0" smtClean="0">
              <a:solidFill>
                <a:schemeClr val="accent3">
                  <a:lumMod val="50000"/>
                </a:schemeClr>
              </a:solidFill>
              <a:latin typeface="Times New Roman" pitchFamily="18" charset="0"/>
              <a:cs typeface="Times New Roman" pitchFamily="18" charset="0"/>
            </a:endParaRPr>
          </a:p>
          <a:p>
            <a:endParaRPr lang="en-US" sz="1400" b="1" dirty="0" smtClean="0">
              <a:solidFill>
                <a:schemeClr val="accent3">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179512" y="188640"/>
            <a:ext cx="8568952" cy="6480720"/>
          </a:xfrm>
        </p:spPr>
        <p:txBody>
          <a:bodyPr/>
          <a:lstStyle/>
          <a:p>
            <a:pPr indent="450215" algn="just">
              <a:spcAft>
                <a:spcPts val="0"/>
              </a:spcAft>
            </a:pPr>
            <a:endParaRPr lang="uk-UA" spc="10" dirty="0" smtClean="0">
              <a:solidFill>
                <a:srgbClr val="000000"/>
              </a:solidFill>
              <a:latin typeface="Times New Roman"/>
              <a:ea typeface="Calibri"/>
            </a:endParaRPr>
          </a:p>
          <a:p>
            <a:pPr indent="450215" algn="just">
              <a:spcAft>
                <a:spcPts val="0"/>
              </a:spcAft>
            </a:pPr>
            <a:r>
              <a:rPr lang="uk-UA" spc="10" dirty="0" smtClean="0">
                <a:solidFill>
                  <a:srgbClr val="000000"/>
                </a:solidFill>
                <a:latin typeface="Times New Roman"/>
                <a:ea typeface="Calibri"/>
              </a:rPr>
              <a:t>Загалом </a:t>
            </a:r>
            <a:r>
              <a:rPr lang="uk-UA" spc="10" dirty="0">
                <a:solidFill>
                  <a:srgbClr val="000000"/>
                </a:solidFill>
                <a:latin typeface="Times New Roman"/>
                <a:ea typeface="Calibri"/>
              </a:rPr>
              <a:t>перелічені елементи — собівартість, прибуток, мито, акцизний збір та ПДВ — становлять </a:t>
            </a:r>
            <a:r>
              <a:rPr lang="uk-UA" b="1" spc="15" dirty="0">
                <a:solidFill>
                  <a:srgbClr val="000000"/>
                </a:solidFill>
                <a:latin typeface="Bookman Old Style"/>
                <a:ea typeface="Calibri"/>
              </a:rPr>
              <a:t>відпускну ціну товару, </a:t>
            </a:r>
            <a:r>
              <a:rPr lang="uk-UA" spc="10" dirty="0">
                <a:solidFill>
                  <a:srgbClr val="000000"/>
                </a:solidFill>
                <a:latin typeface="Times New Roman"/>
                <a:ea typeface="Calibri"/>
              </a:rPr>
              <a:t>тобто ціну, за якою він передається на­ступній ланці товароруху для подальшої реалізації</a:t>
            </a:r>
            <a:r>
              <a:rPr lang="uk-UA" spc="10" dirty="0" smtClean="0">
                <a:solidFill>
                  <a:srgbClr val="000000"/>
                </a:solidFill>
                <a:latin typeface="Times New Roman"/>
                <a:ea typeface="Calibri"/>
              </a:rPr>
              <a:t>.</a:t>
            </a:r>
          </a:p>
          <a:p>
            <a:pPr indent="450215" algn="just">
              <a:spcAft>
                <a:spcPts val="0"/>
              </a:spcAft>
            </a:pPr>
            <a:endParaRPr lang="ru-RU" sz="2000" dirty="0">
              <a:latin typeface="Times New Roman"/>
              <a:ea typeface="Calibri"/>
            </a:endParaRPr>
          </a:p>
          <a:p>
            <a:pPr indent="450215" algn="just">
              <a:spcAft>
                <a:spcPts val="0"/>
              </a:spcAft>
            </a:pPr>
            <a:r>
              <a:rPr lang="uk-UA" spc="10" dirty="0">
                <a:latin typeface="Times New Roman"/>
                <a:ea typeface="Calibri"/>
              </a:rPr>
              <a:t>Важливими елементами ціни товару є </a:t>
            </a:r>
            <a:r>
              <a:rPr lang="uk-UA" b="1" spc="15" dirty="0">
                <a:latin typeface="Bookman Old Style"/>
                <a:ea typeface="Calibri"/>
              </a:rPr>
              <a:t>оптово-збутові </a:t>
            </a:r>
            <a:r>
              <a:rPr lang="uk-UA" spc="10" dirty="0">
                <a:latin typeface="Times New Roman"/>
                <a:ea typeface="Calibri"/>
              </a:rPr>
              <a:t>та </a:t>
            </a:r>
            <a:r>
              <a:rPr lang="uk-UA" b="1" spc="15" dirty="0">
                <a:latin typeface="Bookman Old Style"/>
                <a:ea typeface="Calibri"/>
              </a:rPr>
              <a:t>торговельні надбав­ки. </a:t>
            </a:r>
            <a:r>
              <a:rPr lang="uk-UA" spc="10" dirty="0">
                <a:latin typeface="Times New Roman"/>
                <a:ea typeface="Calibri"/>
              </a:rPr>
              <a:t>Встановлюють їх оптово-посередницькі та роздрібні торговельні підприємства, </a:t>
            </a:r>
            <a:r>
              <a:rPr lang="uk-UA" spc="25" dirty="0">
                <a:solidFill>
                  <a:srgbClr val="000000"/>
                </a:solidFill>
                <a:latin typeface="Times New Roman"/>
                <a:ea typeface="Calibri"/>
              </a:rPr>
              <a:t>які</a:t>
            </a:r>
            <a:r>
              <a:rPr lang="uk-UA" i="1" spc="10" dirty="0">
                <a:solidFill>
                  <a:srgbClr val="000000"/>
                </a:solidFill>
                <a:latin typeface="Times New Roman"/>
                <a:ea typeface="Calibri"/>
              </a:rPr>
              <a:t> </a:t>
            </a:r>
            <a:r>
              <a:rPr lang="uk-UA" spc="10" dirty="0">
                <a:solidFill>
                  <a:srgbClr val="000000"/>
                </a:solidFill>
                <a:latin typeface="Times New Roman"/>
                <a:ea typeface="Calibri"/>
              </a:rPr>
              <a:t>зберігають товари, готують їх до продажу та реалізують з метою відшкодування власних витрат, а також отримання прибутку, необхідного для розширення діяльності.</a:t>
            </a:r>
            <a:endParaRPr lang="ru-RU" sz="2000" dirty="0">
              <a:latin typeface="Times New Roman"/>
              <a:ea typeface="Calibri"/>
            </a:endParaRPr>
          </a:p>
          <a:p>
            <a:endParaRPr lang="ru-RU" dirty="0"/>
          </a:p>
        </p:txBody>
      </p:sp>
    </p:spTree>
    <p:extLst>
      <p:ext uri="{BB962C8B-B14F-4D97-AF65-F5344CB8AC3E}">
        <p14:creationId xmlns:p14="http://schemas.microsoft.com/office/powerpoint/2010/main" val="3336493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95536" y="260648"/>
            <a:ext cx="8136904" cy="6264696"/>
          </a:xfrm>
        </p:spPr>
        <p:txBody>
          <a:bodyPr>
            <a:normAutofit lnSpcReduction="10000"/>
          </a:bodyPr>
          <a:lstStyle/>
          <a:p>
            <a:r>
              <a:rPr lang="uk-UA" b="1" dirty="0"/>
              <a:t>Економічний зміст і функції цін</a:t>
            </a:r>
            <a:r>
              <a:rPr lang="uk-UA" b="1" dirty="0" smtClean="0"/>
              <a:t>.</a:t>
            </a:r>
          </a:p>
          <a:p>
            <a:pPr indent="450215" algn="just">
              <a:spcAft>
                <a:spcPts val="0"/>
              </a:spcAft>
              <a:tabLst>
                <a:tab pos="533400" algn="l"/>
              </a:tabLst>
            </a:pPr>
            <a:r>
              <a:rPr lang="uk-UA" b="1" dirty="0">
                <a:latin typeface="Times New Roman"/>
                <a:ea typeface="Calibri"/>
              </a:rPr>
              <a:t>Функції цін:</a:t>
            </a:r>
            <a:endParaRPr lang="ru-RU" sz="2000" b="1" dirty="0">
              <a:latin typeface="Times New Roman"/>
              <a:ea typeface="Calibri"/>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обліково-аналітична;</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стимулююча;</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розподільча;</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регулююча.</a:t>
            </a:r>
            <a:endParaRPr lang="ru-RU" sz="2000" dirty="0">
              <a:latin typeface="Times New Roman"/>
              <a:ea typeface="Times New Roman"/>
              <a:cs typeface="Times New Roman"/>
            </a:endParaRPr>
          </a:p>
          <a:p>
            <a:pPr indent="450215" algn="just">
              <a:spcAft>
                <a:spcPts val="0"/>
              </a:spcAft>
              <a:tabLst>
                <a:tab pos="533400" algn="l"/>
              </a:tabLst>
            </a:pPr>
            <a:r>
              <a:rPr lang="uk-UA" b="1" dirty="0">
                <a:latin typeface="Times New Roman"/>
                <a:ea typeface="Calibri"/>
              </a:rPr>
              <a:t>Ціноутворення</a:t>
            </a:r>
            <a:r>
              <a:rPr lang="uk-UA" dirty="0">
                <a:latin typeface="Times New Roman"/>
                <a:ea typeface="Calibri"/>
              </a:rPr>
              <a:t> – це процес обґрунтування, затвердження та перегляду цін і тарифів, визначення їх рівня, співвідношення і структури. В залежності від того, яку мету переслідує підприємство чи фірма на ринку, розрізняють різні підходи до ціноутворення. Такими цілями діяльності підприємства можуть бути:</a:t>
            </a:r>
            <a:endParaRPr lang="ru-RU" sz="2000" dirty="0">
              <a:latin typeface="Times New Roman"/>
              <a:ea typeface="Calibri"/>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виживання на ринку;</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максимізація прибутку;</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лідерство на ринку;</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лідерство в якості товару.</a:t>
            </a:r>
            <a:endParaRPr lang="ru-RU" sz="2000" dirty="0">
              <a:latin typeface="Times New Roman"/>
              <a:ea typeface="Times New Roman"/>
              <a:cs typeface="Times New Roman"/>
            </a:endParaRPr>
          </a:p>
          <a:p>
            <a:endParaRPr lang="ru-RU" dirty="0"/>
          </a:p>
        </p:txBody>
      </p:sp>
    </p:spTree>
    <p:extLst>
      <p:ext uri="{BB962C8B-B14F-4D97-AF65-F5344CB8AC3E}">
        <p14:creationId xmlns:p14="http://schemas.microsoft.com/office/powerpoint/2010/main" val="104693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188640"/>
            <a:ext cx="8424936" cy="6480720"/>
          </a:xfrm>
        </p:spPr>
        <p:txBody>
          <a:bodyPr/>
          <a:lstStyle/>
          <a:p>
            <a:endParaRPr lang="uk-UA" b="1" dirty="0" smtClean="0"/>
          </a:p>
          <a:p>
            <a:r>
              <a:rPr lang="uk-UA" b="1" dirty="0" smtClean="0"/>
              <a:t>Класифікація </a:t>
            </a:r>
            <a:r>
              <a:rPr lang="uk-UA" b="1" dirty="0"/>
              <a:t>цін</a:t>
            </a:r>
            <a:r>
              <a:rPr lang="uk-UA" b="1" dirty="0" smtClean="0"/>
              <a:t>.</a:t>
            </a:r>
          </a:p>
          <a:p>
            <a:pPr marL="0" indent="0">
              <a:buNone/>
            </a:pPr>
            <a:endParaRPr lang="ru-RU" dirty="0"/>
          </a:p>
          <a:p>
            <a:pPr indent="450215" algn="just">
              <a:spcAft>
                <a:spcPts val="0"/>
              </a:spcAft>
            </a:pPr>
            <a:r>
              <a:rPr lang="uk-UA" spc="10" dirty="0">
                <a:solidFill>
                  <a:srgbClr val="000000"/>
                </a:solidFill>
                <a:latin typeface="Bookman Old Style"/>
                <a:ea typeface="Calibri"/>
              </a:rPr>
              <a:t>Усі ціни в умовах ринкової економіки взаємопов’язані й утворюють єдину систе­му. Під дією ринкових факторів ціни змінюються. Взаємозв'язок та взаємовідносини цін обумовлені, по-перше, взаємозв’язками підприємств, результати діяльності яких виявляються саме цінами, по-друге, формуванням цін на загальних економічних принципах — законі вартості, співвідношенні попиту та пропозиції тощо. Залежно від сфери товарного обігу всі ціни класифікують в окремі блоки, розглянемо напрями класифі­кації системи цін.</a:t>
            </a:r>
            <a:endParaRPr lang="ru-RU" sz="2000" dirty="0">
              <a:latin typeface="Times New Roman"/>
              <a:ea typeface="Calibri"/>
            </a:endParaRPr>
          </a:p>
          <a:p>
            <a:endParaRPr lang="ru-RU" dirty="0"/>
          </a:p>
        </p:txBody>
      </p:sp>
    </p:spTree>
    <p:extLst>
      <p:ext uri="{BB962C8B-B14F-4D97-AF65-F5344CB8AC3E}">
        <p14:creationId xmlns:p14="http://schemas.microsoft.com/office/powerpoint/2010/main" val="1615305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a:srcRect l="26589" t="21051" r="25733" b="11467"/>
          <a:stretch>
            <a:fillRect/>
          </a:stretch>
        </p:blipFill>
        <p:spPr bwMode="auto">
          <a:xfrm>
            <a:off x="467544" y="252004"/>
            <a:ext cx="7632848" cy="65722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23528" y="260648"/>
            <a:ext cx="8363272" cy="6285312"/>
          </a:xfrm>
        </p:spPr>
        <p:txBody>
          <a:bodyPr/>
          <a:lstStyle/>
          <a:p>
            <a:r>
              <a:rPr lang="uk-UA" b="1" dirty="0">
                <a:latin typeface="Times New Roman"/>
                <a:ea typeface="Calibri"/>
              </a:rPr>
              <a:t>Виробничі ціни</a:t>
            </a:r>
            <a:r>
              <a:rPr lang="uk-UA" dirty="0">
                <a:latin typeface="Times New Roman"/>
                <a:ea typeface="Calibri"/>
              </a:rPr>
              <a:t>  - це ціни за якими реалізується продукція і надаються послуги іншим підприємствам та організаціям. </a:t>
            </a:r>
            <a:endParaRPr lang="uk-UA" dirty="0" smtClean="0">
              <a:latin typeface="Times New Roman"/>
              <a:ea typeface="Calibri"/>
            </a:endParaRPr>
          </a:p>
          <a:p>
            <a:r>
              <a:rPr lang="uk-UA" b="1" dirty="0">
                <a:latin typeface="Times New Roman"/>
                <a:ea typeface="Calibri"/>
              </a:rPr>
              <a:t>Споживчі ціни</a:t>
            </a:r>
            <a:r>
              <a:rPr lang="uk-UA" dirty="0">
                <a:latin typeface="Times New Roman"/>
                <a:ea typeface="Calibri"/>
              </a:rPr>
              <a:t> – </a:t>
            </a:r>
            <a:r>
              <a:rPr lang="uk-UA" dirty="0" err="1">
                <a:latin typeface="Times New Roman"/>
                <a:ea typeface="Calibri"/>
              </a:rPr>
              <a:t>ціни</a:t>
            </a:r>
            <a:r>
              <a:rPr lang="uk-UA" dirty="0">
                <a:latin typeface="Times New Roman"/>
                <a:ea typeface="Calibri"/>
              </a:rPr>
              <a:t> на товари і послуги, що реалізуються </a:t>
            </a:r>
            <a:r>
              <a:rPr lang="uk-UA" dirty="0" smtClean="0">
                <a:latin typeface="Times New Roman"/>
                <a:ea typeface="Calibri"/>
              </a:rPr>
              <a:t>населенню.</a:t>
            </a:r>
          </a:p>
          <a:p>
            <a:endParaRPr lang="ru-RU" dirty="0"/>
          </a:p>
        </p:txBody>
      </p:sp>
      <p:pic>
        <p:nvPicPr>
          <p:cNvPr id="4" name="Picture 2"/>
          <p:cNvPicPr>
            <a:picLocks noChangeAspect="1" noChangeArrowheads="1"/>
          </p:cNvPicPr>
          <p:nvPr/>
        </p:nvPicPr>
        <p:blipFill>
          <a:blip r:embed="rId2"/>
          <a:srcRect l="27506" t="39328" r="25733" b="33472"/>
          <a:stretch>
            <a:fillRect/>
          </a:stretch>
        </p:blipFill>
        <p:spPr bwMode="auto">
          <a:xfrm>
            <a:off x="31213" y="2175810"/>
            <a:ext cx="8913142" cy="3240360"/>
          </a:xfrm>
          <a:prstGeom prst="rect">
            <a:avLst/>
          </a:prstGeom>
          <a:noFill/>
          <a:ln w="9525">
            <a:noFill/>
            <a:miter lim="800000"/>
            <a:headEnd/>
            <a:tailEnd/>
          </a:ln>
          <a:effectLst/>
        </p:spPr>
      </p:pic>
    </p:spTree>
    <p:extLst>
      <p:ext uri="{BB962C8B-B14F-4D97-AF65-F5344CB8AC3E}">
        <p14:creationId xmlns:p14="http://schemas.microsoft.com/office/powerpoint/2010/main" val="735583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188640"/>
            <a:ext cx="8496944" cy="6669360"/>
          </a:xfrm>
        </p:spPr>
        <p:txBody>
          <a:bodyPr/>
          <a:lstStyle/>
          <a:p>
            <a:r>
              <a:rPr lang="uk-UA" b="1" dirty="0"/>
              <a:t>Методи ціноутворення в умовах ринку</a:t>
            </a:r>
            <a:r>
              <a:rPr lang="uk-UA" b="1" dirty="0" smtClean="0"/>
              <a:t>.</a:t>
            </a:r>
          </a:p>
          <a:p>
            <a:pPr indent="450215" algn="just">
              <a:spcAft>
                <a:spcPts val="0"/>
              </a:spcAft>
            </a:pPr>
            <a:r>
              <a:rPr lang="uk-UA" dirty="0">
                <a:latin typeface="Times New Roman"/>
                <a:ea typeface="Calibri"/>
              </a:rPr>
              <a:t>В основі формування гуртових та роздрібних цін (та й будь-яких цін взагалі) лежить собівартість продукції, яка є нижньою межею ціни.</a:t>
            </a:r>
            <a:endParaRPr lang="ru-RU" sz="2000" dirty="0">
              <a:latin typeface="Times New Roman"/>
              <a:ea typeface="Calibri"/>
            </a:endParaRPr>
          </a:p>
          <a:p>
            <a:pPr indent="450215" algn="just">
              <a:spcAft>
                <a:spcPts val="0"/>
              </a:spcAft>
            </a:pPr>
            <a:r>
              <a:rPr lang="uk-UA" dirty="0">
                <a:latin typeface="Times New Roman"/>
                <a:ea typeface="Calibri"/>
              </a:rPr>
              <a:t>При формуванні гуртової ціни підприємства до собівартості продукції додаються прибуток, ПДВ, акцизний збір.</a:t>
            </a:r>
            <a:endParaRPr lang="ru-RU" sz="2000" dirty="0">
              <a:latin typeface="Times New Roman"/>
              <a:ea typeface="Calibri"/>
            </a:endParaRPr>
          </a:p>
          <a:p>
            <a:endParaRPr lang="ru-RU" dirty="0"/>
          </a:p>
        </p:txBody>
      </p:sp>
      <p:pic>
        <p:nvPicPr>
          <p:cNvPr id="4" name="Picture 2"/>
          <p:cNvPicPr>
            <a:picLocks noChangeAspect="1" noChangeArrowheads="1"/>
          </p:cNvPicPr>
          <p:nvPr/>
        </p:nvPicPr>
        <p:blipFill>
          <a:blip r:embed="rId2"/>
          <a:srcRect l="27540" t="42583" r="25783" b="27330"/>
          <a:stretch>
            <a:fillRect/>
          </a:stretch>
        </p:blipFill>
        <p:spPr bwMode="auto">
          <a:xfrm>
            <a:off x="0" y="3076636"/>
            <a:ext cx="8874580" cy="3672408"/>
          </a:xfrm>
          <a:prstGeom prst="rect">
            <a:avLst/>
          </a:prstGeom>
          <a:noFill/>
          <a:ln w="9525">
            <a:noFill/>
            <a:miter lim="800000"/>
            <a:headEnd/>
            <a:tailEnd/>
          </a:ln>
          <a:effectLst/>
        </p:spPr>
      </p:pic>
    </p:spTree>
    <p:extLst>
      <p:ext uri="{BB962C8B-B14F-4D97-AF65-F5344CB8AC3E}">
        <p14:creationId xmlns:p14="http://schemas.microsoft.com/office/powerpoint/2010/main" val="299792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260648"/>
            <a:ext cx="8496944" cy="6264696"/>
          </a:xfrm>
        </p:spPr>
        <p:txBody>
          <a:bodyPr/>
          <a:lstStyle/>
          <a:p>
            <a:pPr indent="450215" algn="just">
              <a:spcAft>
                <a:spcPts val="0"/>
              </a:spcAft>
              <a:tabLst>
                <a:tab pos="533400" algn="l"/>
              </a:tabLst>
            </a:pPr>
            <a:r>
              <a:rPr lang="uk-UA" sz="3200" b="1" dirty="0" smtClean="0">
                <a:latin typeface="Times New Roman"/>
                <a:ea typeface="Calibri"/>
              </a:rPr>
              <a:t>Типи </a:t>
            </a:r>
            <a:r>
              <a:rPr lang="uk-UA" sz="3200" b="1" dirty="0">
                <a:latin typeface="Times New Roman"/>
                <a:ea typeface="Calibri"/>
              </a:rPr>
              <a:t>модифікованих цін:</a:t>
            </a:r>
            <a:endParaRPr lang="ru-RU" sz="2800" b="1" dirty="0">
              <a:latin typeface="Times New Roman"/>
              <a:ea typeface="Calibri"/>
            </a:endParaRPr>
          </a:p>
          <a:p>
            <a:pPr lvl="0" algn="just">
              <a:spcAft>
                <a:spcPts val="0"/>
              </a:spcAft>
              <a:buFont typeface="Wingdings" pitchFamily="2" charset="2"/>
              <a:buChar char="§"/>
              <a:tabLst>
                <a:tab pos="533400" algn="l"/>
              </a:tabLst>
            </a:pPr>
            <a:r>
              <a:rPr lang="uk-UA" sz="2800" dirty="0">
                <a:latin typeface="Times New Roman"/>
                <a:ea typeface="Times New Roman"/>
                <a:cs typeface="Times New Roman"/>
              </a:rPr>
              <a:t>територіальні;</a:t>
            </a:r>
            <a:endParaRPr lang="ru-RU" dirty="0">
              <a:latin typeface="Times New Roman"/>
              <a:ea typeface="Times New Roman"/>
              <a:cs typeface="Times New Roman"/>
            </a:endParaRPr>
          </a:p>
          <a:p>
            <a:pPr lvl="0" algn="just">
              <a:spcAft>
                <a:spcPts val="0"/>
              </a:spcAft>
              <a:buFont typeface="Wingdings" pitchFamily="2" charset="2"/>
              <a:buChar char="§"/>
              <a:tabLst>
                <a:tab pos="533400" algn="l"/>
              </a:tabLst>
            </a:pPr>
            <a:r>
              <a:rPr lang="uk-UA" sz="2800" dirty="0">
                <a:latin typeface="Times New Roman"/>
                <a:ea typeface="Times New Roman"/>
                <a:cs typeface="Times New Roman"/>
              </a:rPr>
              <a:t>ціни зі знижками;</a:t>
            </a:r>
            <a:endParaRPr lang="ru-RU" dirty="0">
              <a:latin typeface="Times New Roman"/>
              <a:ea typeface="Times New Roman"/>
              <a:cs typeface="Times New Roman"/>
            </a:endParaRPr>
          </a:p>
          <a:p>
            <a:pPr lvl="0" algn="just">
              <a:spcAft>
                <a:spcPts val="0"/>
              </a:spcAft>
              <a:buFont typeface="Wingdings" pitchFamily="2" charset="2"/>
              <a:buChar char="§"/>
              <a:tabLst>
                <a:tab pos="533400" algn="l"/>
              </a:tabLst>
            </a:pPr>
            <a:r>
              <a:rPr lang="uk-UA" sz="2800" dirty="0">
                <a:latin typeface="Times New Roman"/>
                <a:ea typeface="Times New Roman"/>
                <a:cs typeface="Times New Roman"/>
              </a:rPr>
              <a:t>ціни стимулювання покупок;</a:t>
            </a:r>
            <a:endParaRPr lang="ru-RU" dirty="0">
              <a:latin typeface="Times New Roman"/>
              <a:ea typeface="Times New Roman"/>
              <a:cs typeface="Times New Roman"/>
            </a:endParaRPr>
          </a:p>
          <a:p>
            <a:pPr lvl="0" algn="just">
              <a:spcAft>
                <a:spcPts val="0"/>
              </a:spcAft>
              <a:buFont typeface="Wingdings" pitchFamily="2" charset="2"/>
              <a:buChar char="§"/>
              <a:tabLst>
                <a:tab pos="533400" algn="l"/>
              </a:tabLst>
            </a:pPr>
            <a:r>
              <a:rPr lang="uk-UA" sz="2800" dirty="0">
                <a:latin typeface="Times New Roman"/>
                <a:ea typeface="Times New Roman"/>
                <a:cs typeface="Times New Roman"/>
              </a:rPr>
              <a:t>пільгові ціни;</a:t>
            </a:r>
            <a:endParaRPr lang="ru-RU" dirty="0">
              <a:latin typeface="Times New Roman"/>
              <a:ea typeface="Times New Roman"/>
              <a:cs typeface="Times New Roman"/>
            </a:endParaRPr>
          </a:p>
          <a:p>
            <a:pPr lvl="0" algn="just">
              <a:spcAft>
                <a:spcPts val="0"/>
              </a:spcAft>
              <a:buFont typeface="Wingdings" pitchFamily="2" charset="2"/>
              <a:buChar char="§"/>
              <a:tabLst>
                <a:tab pos="533400" algn="l"/>
              </a:tabLst>
            </a:pPr>
            <a:r>
              <a:rPr lang="uk-UA" sz="2800" dirty="0">
                <a:latin typeface="Times New Roman"/>
                <a:ea typeface="Times New Roman"/>
                <a:cs typeface="Times New Roman"/>
              </a:rPr>
              <a:t>ціни на нові товари.</a:t>
            </a:r>
            <a:endParaRPr lang="ru-RU" dirty="0">
              <a:latin typeface="Times New Roman"/>
              <a:ea typeface="Times New Roman"/>
              <a:cs typeface="Times New Roman"/>
            </a:endParaRPr>
          </a:p>
          <a:p>
            <a:endParaRPr lang="ru-RU" dirty="0"/>
          </a:p>
        </p:txBody>
      </p:sp>
      <p:pic>
        <p:nvPicPr>
          <p:cNvPr id="5122" name="Picture 2" descr="ÐÐ°ÑÑÐ¸Ð½ÐºÐ¸ Ð¿Ð¾ Ð·Ð°Ð¿ÑÐ¾ÑÑ ÑÑÐ½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301687"/>
            <a:ext cx="4896544" cy="32317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141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95536" y="188640"/>
            <a:ext cx="8352928" cy="6480720"/>
          </a:xfrm>
        </p:spPr>
        <p:txBody>
          <a:bodyPr/>
          <a:lstStyle/>
          <a:p>
            <a:r>
              <a:rPr lang="uk-UA" b="1" dirty="0"/>
              <a:t>Графік </a:t>
            </a:r>
            <a:r>
              <a:rPr lang="uk-UA" b="1" dirty="0" smtClean="0"/>
              <a:t>беззбитковості</a:t>
            </a:r>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pPr indent="450215" algn="just">
              <a:spcAft>
                <a:spcPts val="0"/>
              </a:spcAft>
            </a:pPr>
            <a:r>
              <a:rPr lang="uk-UA" dirty="0">
                <a:latin typeface="Times New Roman"/>
                <a:ea typeface="Calibri"/>
              </a:rPr>
              <a:t>Точку беззбитковості (самоокупності)можна визначити і аналітичним способом за формулою:</a:t>
            </a:r>
            <a:endParaRPr lang="ru-RU" sz="2000" dirty="0">
              <a:latin typeface="Times New Roman"/>
              <a:ea typeface="Calibri"/>
            </a:endParaRPr>
          </a:p>
          <a:p>
            <a:endParaRPr lang="ru-RU" dirty="0"/>
          </a:p>
        </p:txBody>
      </p:sp>
      <p:pic>
        <p:nvPicPr>
          <p:cNvPr id="1026" name="Picture 2" descr="Рис"/>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692696"/>
            <a:ext cx="7986492" cy="4147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1657702519"/>
              </p:ext>
            </p:extLst>
          </p:nvPr>
        </p:nvGraphicFramePr>
        <p:xfrm>
          <a:off x="5935242" y="5733256"/>
          <a:ext cx="1787108" cy="864096"/>
        </p:xfrm>
        <a:graphic>
          <a:graphicData uri="http://schemas.openxmlformats.org/presentationml/2006/ole">
            <mc:AlternateContent xmlns:mc="http://schemas.openxmlformats.org/markup-compatibility/2006">
              <mc:Choice xmlns:v="urn:schemas-microsoft-com:vml" Requires="v">
                <p:oleObj spid="_x0000_s1031" name="Equation" r:id="rId4" imgW="863225" imgH="418918" progId="Equation.DSMT4">
                  <p:embed/>
                </p:oleObj>
              </mc:Choice>
              <mc:Fallback>
                <p:oleObj name="Equation" r:id="rId4" imgW="863225" imgH="418918"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5242" y="5733256"/>
                        <a:ext cx="1787108" cy="864096"/>
                      </a:xfrm>
                      <a:prstGeom prst="rect">
                        <a:avLst/>
                      </a:prstGeom>
                      <a:noFill/>
                    </p:spPr>
                  </p:pic>
                </p:oleObj>
              </mc:Fallback>
            </mc:AlternateContent>
          </a:graphicData>
        </a:graphic>
      </p:graphicFrame>
    </p:spTree>
    <p:extLst>
      <p:ext uri="{BB962C8B-B14F-4D97-AF65-F5344CB8AC3E}">
        <p14:creationId xmlns:p14="http://schemas.microsoft.com/office/powerpoint/2010/main" val="2296572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ÑÑÐ¸Ð½ÐºÐ¸ Ð¿Ð¾ Ð·Ð°Ð¿ÑÐ¾ÑÑ ÑÑÐ½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603267"/>
            <a:ext cx="4320480" cy="3056741"/>
          </a:xfrm>
          <a:prstGeom prst="rect">
            <a:avLst/>
          </a:prstGeom>
          <a:noFill/>
          <a:extLst>
            <a:ext uri="{909E8E84-426E-40DD-AFC4-6F175D3DCCD1}">
              <a14:hiddenFill xmlns:a14="http://schemas.microsoft.com/office/drawing/2010/main">
                <a:solidFill>
                  <a:srgbClr val="FFFFFF"/>
                </a:solidFill>
              </a14:hiddenFill>
            </a:ext>
          </a:extLst>
        </p:spPr>
      </p:pic>
      <p:sp>
        <p:nvSpPr>
          <p:cNvPr id="2" name="Объект 1"/>
          <p:cNvSpPr>
            <a:spLocks noGrp="1"/>
          </p:cNvSpPr>
          <p:nvPr>
            <p:ph sz="quarter" idx="1"/>
          </p:nvPr>
        </p:nvSpPr>
        <p:spPr>
          <a:xfrm>
            <a:off x="395536" y="332656"/>
            <a:ext cx="8352928" cy="6525344"/>
          </a:xfrm>
        </p:spPr>
        <p:txBody>
          <a:bodyPr/>
          <a:lstStyle/>
          <a:p>
            <a:r>
              <a:rPr lang="uk-UA" b="1" dirty="0"/>
              <a:t>Основи формування ціни продукції підприємства</a:t>
            </a:r>
            <a:r>
              <a:rPr lang="uk-UA" b="1" dirty="0" smtClean="0"/>
              <a:t>.</a:t>
            </a:r>
          </a:p>
          <a:p>
            <a:r>
              <a:rPr lang="uk-UA" dirty="0"/>
              <a:t>Важливою складовою господарської діяльності підприємства є ціноутворення товару, що враховує окремі елементи (складові) ціни виробництва товару (послуги) та особливості формування ціни реалізації продукції. В Україні ціноутворен­ня товарів регламентується Законом України «Про ціни та ціноутворення».</a:t>
            </a:r>
            <a:endParaRPr lang="ru-RU" dirty="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260648"/>
            <a:ext cx="8496944" cy="6597352"/>
          </a:xfrm>
        </p:spPr>
        <p:txBody>
          <a:bodyPr/>
          <a:lstStyle/>
          <a:p>
            <a:pPr indent="450215" algn="just">
              <a:spcAft>
                <a:spcPts val="0"/>
              </a:spcAft>
            </a:pPr>
            <a:r>
              <a:rPr lang="uk-UA" sz="2800" b="1" dirty="0">
                <a:latin typeface="Times New Roman"/>
                <a:ea typeface="Calibri"/>
              </a:rPr>
              <a:t>Ціна </a:t>
            </a:r>
            <a:r>
              <a:rPr lang="uk-UA" sz="2800" dirty="0">
                <a:latin typeface="Times New Roman"/>
                <a:ea typeface="Calibri"/>
              </a:rPr>
              <a:t>– це грошовий вираз вартості, кількості грошей, що сплачується або отримується  за одиницю товару або послуги. </a:t>
            </a:r>
            <a:endParaRPr lang="uk-UA" sz="2800" dirty="0" smtClean="0">
              <a:latin typeface="Times New Roman"/>
              <a:ea typeface="Calibri"/>
            </a:endParaRPr>
          </a:p>
          <a:p>
            <a:pPr indent="450215" algn="just">
              <a:spcAft>
                <a:spcPts val="0"/>
              </a:spcAft>
            </a:pPr>
            <a:r>
              <a:rPr lang="uk-UA" dirty="0" smtClean="0">
                <a:latin typeface="Times New Roman"/>
                <a:ea typeface="Calibri"/>
              </a:rPr>
              <a:t>Ціна </a:t>
            </a:r>
            <a:r>
              <a:rPr lang="uk-UA" dirty="0">
                <a:latin typeface="Times New Roman"/>
                <a:ea typeface="Calibri"/>
              </a:rPr>
              <a:t>складається з окремих елементів, основні з яких:</a:t>
            </a:r>
            <a:endParaRPr lang="ru-RU" sz="2000" dirty="0">
              <a:latin typeface="Times New Roman"/>
              <a:ea typeface="Calibri"/>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собівартість;</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прибуток;</a:t>
            </a:r>
            <a:endParaRPr lang="ru-RU" sz="2000" dirty="0">
              <a:latin typeface="Times New Roman"/>
              <a:ea typeface="Times New Roman"/>
              <a:cs typeface="Times New Roman"/>
            </a:endParaRPr>
          </a:p>
          <a:p>
            <a:pPr indent="450215" algn="ctr">
              <a:spcAft>
                <a:spcPts val="0"/>
              </a:spcAft>
              <a:tabLst>
                <a:tab pos="533400" algn="l"/>
              </a:tabLst>
            </a:pPr>
            <a:r>
              <a:rPr lang="uk-UA" b="1" dirty="0">
                <a:latin typeface="Times New Roman"/>
                <a:ea typeface="Calibri"/>
              </a:rPr>
              <a:t>Ц = С + П</a:t>
            </a:r>
            <a:endParaRPr lang="ru-RU" sz="2000" dirty="0">
              <a:latin typeface="Times New Roman"/>
              <a:ea typeface="Calibri"/>
            </a:endParaRPr>
          </a:p>
          <a:p>
            <a:pPr indent="450215" algn="just">
              <a:spcAft>
                <a:spcPts val="0"/>
              </a:spcAft>
              <a:tabLst>
                <a:tab pos="533400" algn="l"/>
              </a:tabLst>
            </a:pPr>
            <a:r>
              <a:rPr lang="uk-UA" dirty="0">
                <a:latin typeface="Times New Roman"/>
                <a:ea typeface="Calibri"/>
              </a:rPr>
              <a:t>Крім того, до складу ціни можуть входити:</a:t>
            </a:r>
            <a:endParaRPr lang="ru-RU" sz="2000" dirty="0">
              <a:latin typeface="Times New Roman"/>
              <a:ea typeface="Calibri"/>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акцизний збір;</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ПДВ;</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націнки постачально-збутових організацій;</a:t>
            </a:r>
            <a:endParaRPr lang="ru-RU" sz="2000" dirty="0">
              <a:latin typeface="Times New Roman"/>
              <a:ea typeface="Times New Roman"/>
              <a:cs typeface="Times New Roman"/>
            </a:endParaRPr>
          </a:p>
          <a:p>
            <a:pPr marL="342900" lvl="0" indent="-342900" algn="just">
              <a:spcAft>
                <a:spcPts val="0"/>
              </a:spcAft>
              <a:buFont typeface="Symbol"/>
              <a:buChar char=""/>
              <a:tabLst>
                <a:tab pos="533400" algn="l"/>
              </a:tabLst>
            </a:pPr>
            <a:r>
              <a:rPr lang="uk-UA" dirty="0">
                <a:latin typeface="Times New Roman"/>
                <a:ea typeface="Times New Roman"/>
                <a:cs typeface="Times New Roman"/>
              </a:rPr>
              <a:t>торгівельні надбавки;</a:t>
            </a:r>
            <a:endParaRPr lang="ru-RU" sz="2000" dirty="0">
              <a:latin typeface="Times New Roman"/>
              <a:ea typeface="Times New Roman"/>
              <a:cs typeface="Times New Roman"/>
            </a:endParaRPr>
          </a:p>
          <a:p>
            <a:pPr indent="450215" algn="ctr">
              <a:spcAft>
                <a:spcPts val="0"/>
              </a:spcAft>
              <a:tabLst>
                <a:tab pos="533400" algn="l"/>
              </a:tabLst>
            </a:pPr>
            <a:r>
              <a:rPr lang="uk-UA" b="1" dirty="0">
                <a:latin typeface="Times New Roman"/>
                <a:ea typeface="Calibri"/>
              </a:rPr>
              <a:t>Ц = С + П + М + АЗ + ПДВ + </a:t>
            </a:r>
            <a:r>
              <a:rPr lang="uk-UA" b="1" dirty="0" err="1">
                <a:latin typeface="Times New Roman"/>
                <a:ea typeface="Calibri"/>
              </a:rPr>
              <a:t>Н</a:t>
            </a:r>
            <a:r>
              <a:rPr lang="uk-UA" b="1" baseline="-25000" dirty="0" err="1">
                <a:latin typeface="Times New Roman"/>
                <a:ea typeface="Calibri"/>
              </a:rPr>
              <a:t>пост.-зб</a:t>
            </a:r>
            <a:r>
              <a:rPr lang="uk-UA" b="1" baseline="-25000" dirty="0">
                <a:latin typeface="Times New Roman"/>
                <a:ea typeface="Calibri"/>
              </a:rPr>
              <a:t>.</a:t>
            </a:r>
            <a:r>
              <a:rPr lang="uk-UA" b="1" dirty="0">
                <a:latin typeface="Times New Roman"/>
                <a:ea typeface="Calibri"/>
              </a:rPr>
              <a:t> + </a:t>
            </a:r>
            <a:r>
              <a:rPr lang="uk-UA" b="1" dirty="0" err="1">
                <a:latin typeface="Times New Roman"/>
                <a:ea typeface="Calibri"/>
              </a:rPr>
              <a:t>Т</a:t>
            </a:r>
            <a:r>
              <a:rPr lang="uk-UA" b="1" baseline="-25000" dirty="0" err="1">
                <a:latin typeface="Times New Roman"/>
                <a:ea typeface="Calibri"/>
              </a:rPr>
              <a:t>надб</a:t>
            </a:r>
            <a:r>
              <a:rPr lang="uk-UA" b="1" baseline="-25000" dirty="0">
                <a:latin typeface="Times New Roman"/>
                <a:ea typeface="Calibri"/>
              </a:rPr>
              <a:t>.</a:t>
            </a:r>
            <a:endParaRPr lang="ru-RU" sz="2000" dirty="0">
              <a:latin typeface="Times New Roman"/>
              <a:ea typeface="Calibri"/>
            </a:endParaRPr>
          </a:p>
          <a:p>
            <a:endParaRPr lang="ru-RU" dirty="0"/>
          </a:p>
        </p:txBody>
      </p:sp>
    </p:spTree>
    <p:extLst>
      <p:ext uri="{BB962C8B-B14F-4D97-AF65-F5344CB8AC3E}">
        <p14:creationId xmlns:p14="http://schemas.microsoft.com/office/powerpoint/2010/main" val="3795212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23528" y="260648"/>
            <a:ext cx="8424936" cy="6336704"/>
          </a:xfrm>
        </p:spPr>
        <p:txBody>
          <a:bodyPr/>
          <a:lstStyle/>
          <a:p>
            <a:pPr indent="450215" algn="just">
              <a:spcAft>
                <a:spcPts val="0"/>
              </a:spcAft>
            </a:pPr>
            <a:r>
              <a:rPr lang="uk-UA" b="1" spc="15" dirty="0">
                <a:solidFill>
                  <a:srgbClr val="000000"/>
                </a:solidFill>
                <a:latin typeface="Bookman Old Style"/>
                <a:ea typeface="Calibri"/>
              </a:rPr>
              <a:t>Прибуток (П) </a:t>
            </a:r>
            <a:r>
              <a:rPr lang="uk-UA" spc="10" dirty="0">
                <a:solidFill>
                  <a:srgbClr val="000000"/>
                </a:solidFill>
                <a:latin typeface="Times New Roman"/>
                <a:ea typeface="Calibri"/>
              </a:rPr>
              <a:t>є одним з найважливіших показників фінансової діяльності, за яким визначають рейтинг підприємства (фірми). Наявність прибутку свідчить про ефек­тивність виробництва, добрий фінансовий стан підприємства. Це одне з джерел на­копичень та утворення фінансових ресурсів як підприємства, так і держави.</a:t>
            </a:r>
            <a:endParaRPr lang="ru-RU" sz="2000" dirty="0">
              <a:latin typeface="Times New Roman"/>
              <a:ea typeface="Calibri"/>
            </a:endParaRPr>
          </a:p>
          <a:p>
            <a:endParaRPr lang="ru-RU" dirty="0"/>
          </a:p>
        </p:txBody>
      </p:sp>
      <p:pic>
        <p:nvPicPr>
          <p:cNvPr id="2050" name="Picture 2"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636912"/>
            <a:ext cx="5832648" cy="389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162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332656"/>
            <a:ext cx="8424936" cy="6264696"/>
          </a:xfrm>
        </p:spPr>
        <p:txBody>
          <a:bodyPr/>
          <a:lstStyle/>
          <a:p>
            <a:pPr indent="450215" algn="just">
              <a:spcAft>
                <a:spcPts val="0"/>
              </a:spcAft>
            </a:pPr>
            <a:r>
              <a:rPr lang="uk-UA" spc="10" dirty="0">
                <a:solidFill>
                  <a:srgbClr val="000000"/>
                </a:solidFill>
                <a:latin typeface="Bookman Old Style"/>
                <a:ea typeface="Calibri"/>
              </a:rPr>
              <a:t>Наступним елементом ціни виробу є </a:t>
            </a:r>
            <a:r>
              <a:rPr lang="uk-UA" b="1" spc="10" dirty="0">
                <a:solidFill>
                  <a:srgbClr val="000000"/>
                </a:solidFill>
                <a:latin typeface="Bookman Old Style"/>
                <a:ea typeface="Calibri"/>
              </a:rPr>
              <a:t>податки.</a:t>
            </a:r>
            <a:endParaRPr lang="ru-RU" sz="2000" dirty="0">
              <a:latin typeface="Times New Roman"/>
              <a:ea typeface="Calibri"/>
            </a:endParaRPr>
          </a:p>
          <a:p>
            <a:pPr indent="450215" algn="just">
              <a:spcAft>
                <a:spcPts val="0"/>
              </a:spcAft>
              <a:tabLst>
                <a:tab pos="533400" algn="l"/>
              </a:tabLst>
            </a:pPr>
            <a:r>
              <a:rPr lang="uk-UA" spc="65" dirty="0">
                <a:solidFill>
                  <a:srgbClr val="000000"/>
                </a:solidFill>
                <a:latin typeface="Bookman Old Style"/>
                <a:ea typeface="Calibri"/>
              </a:rPr>
              <a:t>У практиці вітчизняного ціноутворення до складу ціп національних товарів входять</a:t>
            </a:r>
            <a:r>
              <a:rPr lang="uk-UA" spc="65" dirty="0">
                <a:solidFill>
                  <a:srgbClr val="000000"/>
                </a:solidFill>
                <a:latin typeface="Times New Roman"/>
                <a:ea typeface="Calibri"/>
              </a:rPr>
              <a:t> такі непрямі податки: </a:t>
            </a:r>
            <a:r>
              <a:rPr lang="uk-UA" b="1" spc="65" dirty="0">
                <a:solidFill>
                  <a:srgbClr val="000000"/>
                </a:solidFill>
                <a:latin typeface="Times New Roman"/>
                <a:ea typeface="Calibri"/>
              </a:rPr>
              <a:t>ввіз</a:t>
            </a:r>
            <a:r>
              <a:rPr lang="uk-UA" b="1" spc="15" dirty="0">
                <a:solidFill>
                  <a:srgbClr val="000000"/>
                </a:solidFill>
                <a:latin typeface="Bookman Old Style"/>
                <a:ea typeface="Calibri"/>
              </a:rPr>
              <a:t>не мито, </a:t>
            </a:r>
            <a:r>
              <a:rPr lang="uk-UA" spc="65" dirty="0">
                <a:solidFill>
                  <a:srgbClr val="000000"/>
                </a:solidFill>
                <a:latin typeface="Times New Roman"/>
                <a:ea typeface="Calibri"/>
              </a:rPr>
              <a:t>якщо товар перетинає кордон України, </a:t>
            </a:r>
            <a:r>
              <a:rPr lang="uk-UA" b="1" spc="15" dirty="0">
                <a:solidFill>
                  <a:srgbClr val="000000"/>
                </a:solidFill>
                <a:latin typeface="Bookman Old Style"/>
                <a:ea typeface="Calibri"/>
              </a:rPr>
              <a:t>акцизний збір, </a:t>
            </a:r>
            <a:r>
              <a:rPr lang="uk-UA" spc="65" dirty="0">
                <a:solidFill>
                  <a:srgbClr val="000000"/>
                </a:solidFill>
                <a:latin typeface="Times New Roman"/>
                <a:ea typeface="Calibri"/>
              </a:rPr>
              <a:t>якщо підприємство виробляє підакцизний товар, і </a:t>
            </a:r>
            <a:r>
              <a:rPr lang="uk-UA" b="1" spc="15" dirty="0">
                <a:solidFill>
                  <a:srgbClr val="000000"/>
                </a:solidFill>
                <a:latin typeface="Bookman Old Style"/>
                <a:ea typeface="Calibri"/>
              </a:rPr>
              <a:t>податок на додану вартість.</a:t>
            </a:r>
            <a:endParaRPr lang="ru-RU" sz="2000" dirty="0">
              <a:latin typeface="Times New Roman"/>
              <a:ea typeface="Calibri"/>
            </a:endParaRPr>
          </a:p>
          <a:p>
            <a:endParaRPr lang="ru-RU" dirty="0"/>
          </a:p>
        </p:txBody>
      </p:sp>
      <p:pic>
        <p:nvPicPr>
          <p:cNvPr id="3074" name="Picture 2" descr="ÐÐ°ÑÑÐ¸Ð½ÐºÐ¸ Ð¿Ð¾ Ð·Ð°Ð¿ÑÐ¾ÑÑ Ð¿Ð¾Ð´Ð°Ñ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068960"/>
            <a:ext cx="5832648" cy="36010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81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179512" y="188640"/>
            <a:ext cx="8496944" cy="6552728"/>
          </a:xfrm>
        </p:spPr>
        <p:txBody>
          <a:bodyPr/>
          <a:lstStyle/>
          <a:p>
            <a:pPr indent="450215" algn="just">
              <a:spcAft>
                <a:spcPts val="0"/>
              </a:spcAft>
            </a:pPr>
            <a:r>
              <a:rPr lang="uk-UA" b="1" spc="15" dirty="0">
                <a:latin typeface="Bookman Old Style"/>
                <a:ea typeface="Calibri"/>
              </a:rPr>
              <a:t>Мито (М) </a:t>
            </a:r>
            <a:r>
              <a:rPr lang="uk-UA" spc="10" dirty="0" err="1">
                <a:latin typeface="Times New Roman"/>
                <a:ea typeface="Calibri"/>
              </a:rPr>
              <a:t>—непрямий</a:t>
            </a:r>
            <a:r>
              <a:rPr lang="uk-UA" spc="10" dirty="0">
                <a:latin typeface="Times New Roman"/>
                <a:ea typeface="Calibri"/>
              </a:rPr>
              <a:t> податок, який стягується при перетині митного кордону, тобто при імпорті, експорті та транзиті товарів. Митні відносини та ставки митних зборів регламентуються Митним кодексом України, що почав діяти з 1.01.2004.</a:t>
            </a:r>
            <a:endParaRPr lang="ru-RU" sz="2000" dirty="0">
              <a:latin typeface="Times New Roman"/>
              <a:ea typeface="Calibri"/>
            </a:endParaRPr>
          </a:p>
          <a:p>
            <a:pPr indent="450215" algn="just">
              <a:spcAft>
                <a:spcPts val="0"/>
              </a:spcAft>
            </a:pPr>
            <a:r>
              <a:rPr lang="uk-UA" spc="10" dirty="0">
                <a:solidFill>
                  <a:srgbClr val="000000"/>
                </a:solidFill>
                <a:latin typeface="Times New Roman"/>
                <a:ea typeface="Calibri"/>
              </a:rPr>
              <a:t>Цей податок, як і акцизний збір, включається в ціни товарів, сплачується за ра­хунок покупця, його ставки диференційовані за групами товарів, перелік яких знач­но ширший, ніж перелік підакцизних товарів</a:t>
            </a:r>
            <a:endParaRPr lang="ru-RU" sz="2000" dirty="0">
              <a:latin typeface="Times New Roman"/>
              <a:ea typeface="Calibri"/>
            </a:endParaRPr>
          </a:p>
          <a:p>
            <a:pPr indent="450215" algn="just">
              <a:spcAft>
                <a:spcPts val="0"/>
              </a:spcAft>
            </a:pPr>
            <a:r>
              <a:rPr lang="uk-UA" spc="10" dirty="0">
                <a:solidFill>
                  <a:srgbClr val="000000"/>
                </a:solidFill>
                <a:latin typeface="Bookman Old Style"/>
                <a:ea typeface="Calibri"/>
              </a:rPr>
              <a:t>Порядок оплати і ставки мита визначаються Єдиним митним тарифом України, який базується на міжнародних нормах, принципах та правилах митної справи. Митом обкладаються товари та інші предме­ти, що ввозяться на митну територію України, вивозяться за межі цієї території та провозяться транзитом.</a:t>
            </a:r>
            <a:endParaRPr lang="ru-RU" sz="2000" dirty="0">
              <a:latin typeface="Times New Roman"/>
              <a:ea typeface="Calibri"/>
            </a:endParaRPr>
          </a:p>
          <a:p>
            <a:endParaRPr lang="ru-RU" dirty="0"/>
          </a:p>
        </p:txBody>
      </p:sp>
    </p:spTree>
    <p:extLst>
      <p:ext uri="{BB962C8B-B14F-4D97-AF65-F5344CB8AC3E}">
        <p14:creationId xmlns:p14="http://schemas.microsoft.com/office/powerpoint/2010/main" val="3904585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ÐÐ°ÑÑÐ¸Ð½ÐºÐ¸ Ð¿Ð¾ Ð·Ð°Ð¿ÑÐ¾ÑÑ ÐÐºÑÐ¸Ð·Ð½Ð¸Ð¹ Ð·Ð±Ñ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3096" y="4647952"/>
            <a:ext cx="4752528" cy="21876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sz="quarter" idx="1"/>
          </p:nvPr>
        </p:nvSpPr>
        <p:spPr>
          <a:xfrm>
            <a:off x="323528" y="188640"/>
            <a:ext cx="8424936" cy="6408712"/>
          </a:xfrm>
        </p:spPr>
        <p:txBody>
          <a:bodyPr/>
          <a:lstStyle/>
          <a:p>
            <a:pPr indent="450215" algn="just">
              <a:spcAft>
                <a:spcPts val="0"/>
              </a:spcAft>
            </a:pPr>
            <a:r>
              <a:rPr lang="uk-UA" b="1" spc="15" dirty="0">
                <a:solidFill>
                  <a:srgbClr val="000000"/>
                </a:solidFill>
                <a:latin typeface="Bookman Old Style"/>
                <a:ea typeface="Calibri"/>
              </a:rPr>
              <a:t>Акцизний збір (А) </a:t>
            </a:r>
            <a:r>
              <a:rPr lang="uk-UA" spc="10" dirty="0">
                <a:solidFill>
                  <a:srgbClr val="000000"/>
                </a:solidFill>
                <a:latin typeface="Times New Roman"/>
                <a:ea typeface="Calibri"/>
              </a:rPr>
              <a:t>— це непрямий податок, що встановлюється на високопри­буткові товари, а також на товари підприємств-монополістів. Порядок сплати акциз­ного збору регламентується Законом України «Про ставки акцизного збору і ввізного мита на деякі товари»  та Положенням «Про порядок нарахування, терміни сплати і надання розрахунку акцизного збору» від 19 березня 2001 року № 111. Акцизний збір включається в ціни високорентабельних товарів не першої необ­хідності та зрештою сплачується їх покупцем. Акцизним збором оподатковуються виключно товари і не оподатковуються роботи та послуги.</a:t>
            </a:r>
            <a:endParaRPr lang="ru-RU" sz="2000" dirty="0">
              <a:latin typeface="Times New Roman"/>
              <a:ea typeface="Calibri"/>
            </a:endParaRPr>
          </a:p>
          <a:p>
            <a:endParaRPr lang="ru-RU" dirty="0"/>
          </a:p>
        </p:txBody>
      </p:sp>
    </p:spTree>
    <p:extLst>
      <p:ext uri="{BB962C8B-B14F-4D97-AF65-F5344CB8AC3E}">
        <p14:creationId xmlns:p14="http://schemas.microsoft.com/office/powerpoint/2010/main" val="2982801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188640"/>
            <a:ext cx="8568952" cy="6552728"/>
          </a:xfrm>
        </p:spPr>
        <p:txBody>
          <a:bodyPr/>
          <a:lstStyle/>
          <a:p>
            <a:pPr indent="450215" algn="just">
              <a:spcAft>
                <a:spcPts val="0"/>
              </a:spcAft>
            </a:pPr>
            <a:r>
              <a:rPr lang="uk-UA" sz="2800" spc="10" dirty="0">
                <a:solidFill>
                  <a:srgbClr val="000000"/>
                </a:solidFill>
                <a:latin typeface="Times New Roman"/>
                <a:ea typeface="Calibri"/>
              </a:rPr>
              <a:t>Сьогодні в Україні </a:t>
            </a:r>
            <a:r>
              <a:rPr lang="uk-UA" sz="2800" b="1" spc="15" dirty="0">
                <a:solidFill>
                  <a:srgbClr val="000000"/>
                </a:solidFill>
                <a:latin typeface="Bookman Old Style"/>
                <a:ea typeface="Calibri"/>
              </a:rPr>
              <a:t>підакцизними </a:t>
            </a:r>
            <a:r>
              <a:rPr lang="uk-UA" sz="2800" spc="10" dirty="0">
                <a:solidFill>
                  <a:srgbClr val="000000"/>
                </a:solidFill>
                <a:latin typeface="Times New Roman"/>
                <a:ea typeface="Calibri"/>
              </a:rPr>
              <a:t>є чотири групи товарів:</a:t>
            </a:r>
            <a:endParaRPr lang="ru-RU" dirty="0">
              <a:latin typeface="Times New Roman"/>
              <a:ea typeface="Calibri"/>
            </a:endParaRPr>
          </a:p>
          <a:p>
            <a:pPr marL="617220" indent="-342900" algn="just">
              <a:spcAft>
                <a:spcPts val="0"/>
              </a:spcAft>
              <a:buFont typeface="Wingdings" pitchFamily="2" charset="2"/>
              <a:buChar char="§"/>
            </a:pPr>
            <a:r>
              <a:rPr lang="uk-UA" sz="2800" spc="10" dirty="0" smtClean="0">
                <a:solidFill>
                  <a:srgbClr val="000000"/>
                </a:solidFill>
                <a:latin typeface="Times New Roman"/>
                <a:ea typeface="Calibri"/>
              </a:rPr>
              <a:t>алкогольні </a:t>
            </a:r>
            <a:r>
              <a:rPr lang="uk-UA" sz="2800" spc="10" dirty="0">
                <a:solidFill>
                  <a:srgbClr val="000000"/>
                </a:solidFill>
                <a:latin typeface="Times New Roman"/>
                <a:ea typeface="Calibri"/>
              </a:rPr>
              <a:t>напої, етиловий спирт;</a:t>
            </a:r>
            <a:endParaRPr lang="ru-RU" dirty="0">
              <a:latin typeface="Times New Roman"/>
              <a:ea typeface="Calibri"/>
            </a:endParaRPr>
          </a:p>
          <a:p>
            <a:pPr marL="617220" indent="-342900" algn="just">
              <a:spcAft>
                <a:spcPts val="0"/>
              </a:spcAft>
              <a:buFont typeface="Wingdings" pitchFamily="2" charset="2"/>
              <a:buChar char="§"/>
            </a:pPr>
            <a:r>
              <a:rPr lang="uk-UA" sz="2800" spc="10" dirty="0" smtClean="0">
                <a:solidFill>
                  <a:srgbClr val="000000"/>
                </a:solidFill>
                <a:latin typeface="Times New Roman"/>
                <a:ea typeface="Calibri"/>
              </a:rPr>
              <a:t> </a:t>
            </a:r>
            <a:r>
              <a:rPr lang="uk-UA" sz="2800" spc="10" dirty="0">
                <a:solidFill>
                  <a:srgbClr val="000000"/>
                </a:solidFill>
                <a:latin typeface="Times New Roman"/>
                <a:ea typeface="Calibri"/>
              </a:rPr>
              <a:t>тютюнові вироби;</a:t>
            </a:r>
            <a:endParaRPr lang="ru-RU" dirty="0">
              <a:latin typeface="Times New Roman"/>
              <a:ea typeface="Calibri"/>
            </a:endParaRPr>
          </a:p>
          <a:p>
            <a:pPr marL="617220" indent="-342900" algn="just">
              <a:spcAft>
                <a:spcPts val="0"/>
              </a:spcAft>
              <a:buFont typeface="Wingdings" pitchFamily="2" charset="2"/>
              <a:buChar char="§"/>
            </a:pPr>
            <a:r>
              <a:rPr lang="uk-UA" sz="2800" spc="10" dirty="0" smtClean="0">
                <a:solidFill>
                  <a:srgbClr val="000000"/>
                </a:solidFill>
                <a:latin typeface="Times New Roman"/>
                <a:ea typeface="Calibri"/>
              </a:rPr>
              <a:t> </a:t>
            </a:r>
            <a:r>
              <a:rPr lang="uk-UA" sz="2800" spc="10" dirty="0">
                <a:solidFill>
                  <a:srgbClr val="000000"/>
                </a:solidFill>
                <a:latin typeface="Times New Roman"/>
                <a:ea typeface="Calibri"/>
              </a:rPr>
              <a:t>транспортні засоби;</a:t>
            </a:r>
            <a:endParaRPr lang="ru-RU" dirty="0">
              <a:latin typeface="Times New Roman"/>
              <a:ea typeface="Calibri"/>
            </a:endParaRPr>
          </a:p>
          <a:p>
            <a:pPr marL="617220" indent="-342900" algn="just">
              <a:spcAft>
                <a:spcPts val="0"/>
              </a:spcAft>
              <a:buFont typeface="Wingdings" pitchFamily="2" charset="2"/>
              <a:buChar char="§"/>
            </a:pPr>
            <a:r>
              <a:rPr lang="uk-UA" sz="2800" spc="10" dirty="0" smtClean="0">
                <a:solidFill>
                  <a:srgbClr val="000000"/>
                </a:solidFill>
                <a:latin typeface="Times New Roman"/>
                <a:ea typeface="Calibri"/>
              </a:rPr>
              <a:t> </a:t>
            </a:r>
            <a:r>
              <a:rPr lang="uk-UA" sz="2800" spc="10" dirty="0">
                <a:solidFill>
                  <a:srgbClr val="000000"/>
                </a:solidFill>
                <a:latin typeface="Times New Roman"/>
                <a:ea typeface="Calibri"/>
              </a:rPr>
              <a:t>бензин, дистиляти, паливо.</a:t>
            </a:r>
            <a:endParaRPr lang="ru-RU" dirty="0">
              <a:latin typeface="Times New Roman"/>
              <a:ea typeface="Calibri"/>
            </a:endParaRPr>
          </a:p>
          <a:p>
            <a:pPr indent="450215" algn="just">
              <a:spcAft>
                <a:spcPts val="0"/>
              </a:spcAft>
            </a:pPr>
            <a:r>
              <a:rPr lang="uk-UA" sz="2800" spc="10" dirty="0">
                <a:solidFill>
                  <a:srgbClr val="000000"/>
                </a:solidFill>
                <a:latin typeface="Bookman Old Style"/>
                <a:ea typeface="Calibri"/>
              </a:rPr>
              <a:t>Сума акцизного збору сплачується у грошовому еквіваленті до фізичної одиниці виміру товару (гривня, євро) або у відсотках.</a:t>
            </a:r>
            <a:endParaRPr lang="ru-RU" dirty="0">
              <a:latin typeface="Times New Roman"/>
              <a:ea typeface="Calibri"/>
            </a:endParaRPr>
          </a:p>
          <a:p>
            <a:endParaRPr lang="ru-RU" dirty="0"/>
          </a:p>
        </p:txBody>
      </p:sp>
    </p:spTree>
    <p:extLst>
      <p:ext uri="{BB962C8B-B14F-4D97-AF65-F5344CB8AC3E}">
        <p14:creationId xmlns:p14="http://schemas.microsoft.com/office/powerpoint/2010/main" val="4288829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23528" y="188640"/>
            <a:ext cx="8424936" cy="6408712"/>
          </a:xfrm>
        </p:spPr>
        <p:txBody>
          <a:bodyPr/>
          <a:lstStyle/>
          <a:p>
            <a:pPr indent="450215" algn="just">
              <a:spcAft>
                <a:spcPts val="0"/>
              </a:spcAft>
            </a:pPr>
            <a:r>
              <a:rPr lang="uk-UA" spc="10" dirty="0">
                <a:solidFill>
                  <a:srgbClr val="000000"/>
                </a:solidFill>
                <a:latin typeface="Times New Roman"/>
                <a:ea typeface="Calibri"/>
              </a:rPr>
              <a:t>Іншою формою непрямого податку, що входить до складу ціни, є </a:t>
            </a:r>
            <a:r>
              <a:rPr lang="uk-UA" b="1" spc="15" dirty="0">
                <a:solidFill>
                  <a:srgbClr val="000000"/>
                </a:solidFill>
                <a:latin typeface="Bookman Old Style"/>
                <a:ea typeface="Calibri"/>
              </a:rPr>
              <a:t>податок на до­дану вартість (ПДВ). </a:t>
            </a:r>
            <a:r>
              <a:rPr lang="uk-UA" spc="10" dirty="0">
                <a:solidFill>
                  <a:srgbClr val="000000"/>
                </a:solidFill>
                <a:latin typeface="Times New Roman"/>
                <a:ea typeface="Calibri"/>
              </a:rPr>
              <a:t>Це непрямий податок, який сплачується з новоствореної вар­тості на кожному етапі виробництва та реалізації товарів, виконання робіт, надання послуг. Порядок сплати ПДВ регламентує закон України «Про податок на додану вартість». ПДВ сплачують усі підприємства та організації, які відповідно до зако­нодавства України займаються виробничою та комерційною діяльністю, індивідуальні та приватні підприємства, які виробляють і реалізують на території України товари (роботи) і надають послуги від свого імені, а також спільні та іноземні підприємства, які здійснюють підприємницьку діяльність в Україні. Податок на додану вартість виз­начається в ціні товару (послуги) за діючою ставкою (20%) до ціни виробництва това­ру, яка враховує собівартість та прибуток.</a:t>
            </a:r>
            <a:endParaRPr lang="ru-RU" sz="2000" dirty="0">
              <a:latin typeface="Times New Roman"/>
              <a:ea typeface="Calibri"/>
            </a:endParaRPr>
          </a:p>
          <a:p>
            <a:endParaRPr lang="ru-RU" dirty="0"/>
          </a:p>
        </p:txBody>
      </p:sp>
    </p:spTree>
    <p:extLst>
      <p:ext uri="{BB962C8B-B14F-4D97-AF65-F5344CB8AC3E}">
        <p14:creationId xmlns:p14="http://schemas.microsoft.com/office/powerpoint/2010/main" val="31229904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452</TotalTime>
  <Words>977</Words>
  <Application>Microsoft Office PowerPoint</Application>
  <PresentationFormat>Экран (4:3)</PresentationFormat>
  <Paragraphs>77</Paragraphs>
  <Slides>17</Slides>
  <Notes>0</Notes>
  <HiddenSlides>0</HiddenSlides>
  <MMClips>0</MMClips>
  <ScaleCrop>false</ScaleCrop>
  <HeadingPairs>
    <vt:vector size="8" baseType="variant">
      <vt:variant>
        <vt:lpstr>Использованные шрифты</vt:lpstr>
      </vt:variant>
      <vt:variant>
        <vt:i4>7</vt:i4>
      </vt:variant>
      <vt:variant>
        <vt:lpstr>Тема</vt:lpstr>
      </vt:variant>
      <vt:variant>
        <vt:i4>1</vt:i4>
      </vt:variant>
      <vt:variant>
        <vt:lpstr>Внедренные серверы OLE</vt:lpstr>
      </vt:variant>
      <vt:variant>
        <vt:i4>1</vt:i4>
      </vt:variant>
      <vt:variant>
        <vt:lpstr>Заголовки слайдов</vt:lpstr>
      </vt:variant>
      <vt:variant>
        <vt:i4>17</vt:i4>
      </vt:variant>
    </vt:vector>
  </HeadingPairs>
  <TitlesOfParts>
    <vt:vector size="26" baseType="lpstr">
      <vt:lpstr>Bookman Old Style</vt:lpstr>
      <vt:lpstr>Calibri</vt:lpstr>
      <vt:lpstr>Century Schoolbook</vt:lpstr>
      <vt:lpstr>Symbol</vt:lpstr>
      <vt:lpstr>Times New Roman</vt:lpstr>
      <vt:lpstr>Wingdings</vt:lpstr>
      <vt:lpstr>Wingdings 2</vt:lpstr>
      <vt:lpstr>Эркер</vt:lpstr>
      <vt:lpstr>Equation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Пользователь Windows</cp:lastModifiedBy>
  <cp:revision>23</cp:revision>
  <dcterms:created xsi:type="dcterms:W3CDTF">2017-10-04T16:56:38Z</dcterms:created>
  <dcterms:modified xsi:type="dcterms:W3CDTF">2019-05-21T12:28:27Z</dcterms:modified>
</cp:coreProperties>
</file>