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6" r:id="rId4"/>
    <p:sldId id="259" r:id="rId5"/>
    <p:sldId id="260" r:id="rId6"/>
    <p:sldId id="261" r:id="rId7"/>
    <p:sldId id="262" r:id="rId8"/>
    <p:sldId id="264" r:id="rId9"/>
    <p:sldId id="265" r:id="rId10"/>
    <p:sldId id="266"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0" d="100"/>
          <a:sy n="70" d="100"/>
        </p:scale>
        <p:origin x="-66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4599334-176F-4ADC-8C12-CCEDCC306938}" type="datetimeFigureOut">
              <a:rPr lang="ru-RU" smtClean="0"/>
              <a:t>22.05.2018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C64DF5-7292-4934-9240-CF979CABE81A}" type="slidenum">
              <a:rPr lang="ru-RU" smtClean="0"/>
              <a:t>‹#›</a:t>
            </a:fld>
            <a:endParaRPr lang="ru-RU"/>
          </a:p>
        </p:txBody>
      </p:sp>
    </p:spTree>
    <p:extLst>
      <p:ext uri="{BB962C8B-B14F-4D97-AF65-F5344CB8AC3E}">
        <p14:creationId xmlns:p14="http://schemas.microsoft.com/office/powerpoint/2010/main" val="2506541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4599334-176F-4ADC-8C12-CCEDCC306938}" type="datetimeFigureOut">
              <a:rPr lang="ru-RU" smtClean="0"/>
              <a:t>22.05.2018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C64DF5-7292-4934-9240-CF979CABE81A}" type="slidenum">
              <a:rPr lang="ru-RU" smtClean="0"/>
              <a:t>‹#›</a:t>
            </a:fld>
            <a:endParaRPr lang="ru-RU"/>
          </a:p>
        </p:txBody>
      </p:sp>
    </p:spTree>
    <p:extLst>
      <p:ext uri="{BB962C8B-B14F-4D97-AF65-F5344CB8AC3E}">
        <p14:creationId xmlns:p14="http://schemas.microsoft.com/office/powerpoint/2010/main" val="2321660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4599334-176F-4ADC-8C12-CCEDCC306938}" type="datetimeFigureOut">
              <a:rPr lang="ru-RU" smtClean="0"/>
              <a:t>22.05.2018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C64DF5-7292-4934-9240-CF979CABE81A}" type="slidenum">
              <a:rPr lang="ru-RU" smtClean="0"/>
              <a:t>‹#›</a:t>
            </a:fld>
            <a:endParaRPr lang="ru-RU"/>
          </a:p>
        </p:txBody>
      </p:sp>
    </p:spTree>
    <p:extLst>
      <p:ext uri="{BB962C8B-B14F-4D97-AF65-F5344CB8AC3E}">
        <p14:creationId xmlns:p14="http://schemas.microsoft.com/office/powerpoint/2010/main" val="1268993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4599334-176F-4ADC-8C12-CCEDCC306938}" type="datetimeFigureOut">
              <a:rPr lang="ru-RU" smtClean="0"/>
              <a:t>22.05.2018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8C64DF5-7292-4934-9240-CF979CABE81A}" type="slidenum">
              <a:rPr lang="ru-RU" smtClean="0"/>
              <a:t>‹#›</a:t>
            </a:fld>
            <a:endParaRPr lang="ru-RU"/>
          </a:p>
        </p:txBody>
      </p:sp>
    </p:spTree>
    <p:extLst>
      <p:ext uri="{BB962C8B-B14F-4D97-AF65-F5344CB8AC3E}">
        <p14:creationId xmlns:p14="http://schemas.microsoft.com/office/powerpoint/2010/main" val="2926292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4599334-176F-4ADC-8C12-CCEDCC306938}" type="datetimeFigureOut">
              <a:rPr lang="ru-RU" smtClean="0"/>
              <a:t>22.05.2018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8C64DF5-7292-4934-9240-CF979CABE81A}" type="slidenum">
              <a:rPr lang="ru-RU" smtClean="0"/>
              <a:t>‹#›</a:t>
            </a:fld>
            <a:endParaRPr lang="ru-RU"/>
          </a:p>
        </p:txBody>
      </p:sp>
    </p:spTree>
    <p:extLst>
      <p:ext uri="{BB962C8B-B14F-4D97-AF65-F5344CB8AC3E}">
        <p14:creationId xmlns:p14="http://schemas.microsoft.com/office/powerpoint/2010/main" val="2216826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4599334-176F-4ADC-8C12-CCEDCC306938}" type="datetimeFigureOut">
              <a:rPr lang="ru-RU" smtClean="0"/>
              <a:t>22.05.2018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8C64DF5-7292-4934-9240-CF979CABE81A}" type="slidenum">
              <a:rPr lang="ru-RU" smtClean="0"/>
              <a:t>‹#›</a:t>
            </a:fld>
            <a:endParaRPr lang="ru-RU"/>
          </a:p>
        </p:txBody>
      </p:sp>
    </p:spTree>
    <p:extLst>
      <p:ext uri="{BB962C8B-B14F-4D97-AF65-F5344CB8AC3E}">
        <p14:creationId xmlns:p14="http://schemas.microsoft.com/office/powerpoint/2010/main" val="2686833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4599334-176F-4ADC-8C12-CCEDCC306938}" type="datetimeFigureOut">
              <a:rPr lang="ru-RU" smtClean="0"/>
              <a:t>22.05.2018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8C64DF5-7292-4934-9240-CF979CABE81A}" type="slidenum">
              <a:rPr lang="ru-RU" smtClean="0"/>
              <a:t>‹#›</a:t>
            </a:fld>
            <a:endParaRPr lang="ru-RU"/>
          </a:p>
        </p:txBody>
      </p:sp>
    </p:spTree>
    <p:extLst>
      <p:ext uri="{BB962C8B-B14F-4D97-AF65-F5344CB8AC3E}">
        <p14:creationId xmlns:p14="http://schemas.microsoft.com/office/powerpoint/2010/main" val="2801888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4599334-176F-4ADC-8C12-CCEDCC306938}" type="datetimeFigureOut">
              <a:rPr lang="ru-RU" smtClean="0"/>
              <a:t>22.05.2018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8C64DF5-7292-4934-9240-CF979CABE81A}" type="slidenum">
              <a:rPr lang="ru-RU" smtClean="0"/>
              <a:t>‹#›</a:t>
            </a:fld>
            <a:endParaRPr lang="ru-RU"/>
          </a:p>
        </p:txBody>
      </p:sp>
    </p:spTree>
    <p:extLst>
      <p:ext uri="{BB962C8B-B14F-4D97-AF65-F5344CB8AC3E}">
        <p14:creationId xmlns:p14="http://schemas.microsoft.com/office/powerpoint/2010/main" val="3787389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4599334-176F-4ADC-8C12-CCEDCC306938}" type="datetimeFigureOut">
              <a:rPr lang="ru-RU" smtClean="0"/>
              <a:t>22.05.2018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8C64DF5-7292-4934-9240-CF979CABE81A}" type="slidenum">
              <a:rPr lang="ru-RU" smtClean="0"/>
              <a:t>‹#›</a:t>
            </a:fld>
            <a:endParaRPr lang="ru-RU"/>
          </a:p>
        </p:txBody>
      </p:sp>
    </p:spTree>
    <p:extLst>
      <p:ext uri="{BB962C8B-B14F-4D97-AF65-F5344CB8AC3E}">
        <p14:creationId xmlns:p14="http://schemas.microsoft.com/office/powerpoint/2010/main" val="594857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4599334-176F-4ADC-8C12-CCEDCC306938}" type="datetimeFigureOut">
              <a:rPr lang="ru-RU" smtClean="0"/>
              <a:t>22.05.2018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C64DF5-7292-4934-9240-CF979CABE81A}" type="slidenum">
              <a:rPr lang="ru-RU" smtClean="0"/>
              <a:t>‹#›</a:t>
            </a:fld>
            <a:endParaRPr lang="ru-RU"/>
          </a:p>
        </p:txBody>
      </p:sp>
    </p:spTree>
    <p:extLst>
      <p:ext uri="{BB962C8B-B14F-4D97-AF65-F5344CB8AC3E}">
        <p14:creationId xmlns:p14="http://schemas.microsoft.com/office/powerpoint/2010/main" val="2897547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4599334-176F-4ADC-8C12-CCEDCC306938}" type="datetimeFigureOut">
              <a:rPr lang="ru-RU" smtClean="0"/>
              <a:t>22.05.2018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C64DF5-7292-4934-9240-CF979CABE81A}" type="slidenum">
              <a:rPr lang="ru-RU" smtClean="0"/>
              <a:t>‹#›</a:t>
            </a:fld>
            <a:endParaRPr lang="ru-RU"/>
          </a:p>
        </p:txBody>
      </p:sp>
    </p:spTree>
    <p:extLst>
      <p:ext uri="{BB962C8B-B14F-4D97-AF65-F5344CB8AC3E}">
        <p14:creationId xmlns:p14="http://schemas.microsoft.com/office/powerpoint/2010/main" val="2516987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599334-176F-4ADC-8C12-CCEDCC306938}" type="datetimeFigureOut">
              <a:rPr lang="ru-RU" smtClean="0"/>
              <a:t>22.05.2018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C64DF5-7292-4934-9240-CF979CABE81A}" type="slidenum">
              <a:rPr lang="ru-RU" smtClean="0"/>
              <a:t>‹#›</a:t>
            </a:fld>
            <a:endParaRPr lang="ru-RU"/>
          </a:p>
        </p:txBody>
      </p:sp>
    </p:spTree>
    <p:extLst>
      <p:ext uri="{BB962C8B-B14F-4D97-AF65-F5344CB8AC3E}">
        <p14:creationId xmlns:p14="http://schemas.microsoft.com/office/powerpoint/2010/main" val="1785995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3.png"/><Relationship Id="rId5" Type="http://schemas.openxmlformats.org/officeDocument/2006/relationships/image" Target="../media/image12.tiff"/><Relationship Id="rId10" Type="http://schemas.openxmlformats.org/officeDocument/2006/relationships/image" Target="../media/image9.png"/><Relationship Id="rId4" Type="http://schemas.openxmlformats.org/officeDocument/2006/relationships/image" Target="../media/image11.tiff"/><Relationship Id="rId9"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8" Type="http://schemas.openxmlformats.org/officeDocument/2006/relationships/image" Target="../media/image22.tiff"/><Relationship Id="rId3" Type="http://schemas.openxmlformats.org/officeDocument/2006/relationships/image" Target="../media/image17.tiff"/><Relationship Id="rId7" Type="http://schemas.openxmlformats.org/officeDocument/2006/relationships/image" Target="../media/image21.tiff"/><Relationship Id="rId2" Type="http://schemas.openxmlformats.org/officeDocument/2006/relationships/image" Target="../media/image16.tiff"/><Relationship Id="rId1" Type="http://schemas.openxmlformats.org/officeDocument/2006/relationships/slideLayout" Target="../slideLayouts/slideLayout2.xml"/><Relationship Id="rId6" Type="http://schemas.openxmlformats.org/officeDocument/2006/relationships/image" Target="../media/image20.tiff"/><Relationship Id="rId5" Type="http://schemas.openxmlformats.org/officeDocument/2006/relationships/image" Target="../media/image19.tiff"/><Relationship Id="rId4" Type="http://schemas.openxmlformats.org/officeDocument/2006/relationships/image" Target="../media/image18.tiff"/><Relationship Id="rId9" Type="http://schemas.openxmlformats.org/officeDocument/2006/relationships/image" Target="../media/image23.tiff"/></Relationships>
</file>

<file path=ppt/slides/_rels/slide7.xml.rels><?xml version="1.0" encoding="UTF-8" standalone="yes"?>
<Relationships xmlns="http://schemas.openxmlformats.org/package/2006/relationships"><Relationship Id="rId3" Type="http://schemas.openxmlformats.org/officeDocument/2006/relationships/image" Target="../media/image25.tif"/><Relationship Id="rId2" Type="http://schemas.openxmlformats.org/officeDocument/2006/relationships/image" Target="../media/image24.tif"/><Relationship Id="rId1" Type="http://schemas.openxmlformats.org/officeDocument/2006/relationships/slideLayout" Target="../slideLayouts/slideLayout2.xml"/><Relationship Id="rId6" Type="http://schemas.openxmlformats.org/officeDocument/2006/relationships/image" Target="../media/image28.tif"/><Relationship Id="rId5" Type="http://schemas.openxmlformats.org/officeDocument/2006/relationships/image" Target="../media/image27.tif"/><Relationship Id="rId4" Type="http://schemas.openxmlformats.org/officeDocument/2006/relationships/image" Target="../media/image26.tif"/></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373230" y="2095309"/>
            <a:ext cx="8616205" cy="646331"/>
          </a:xfrm>
          <a:prstGeom prst="rect">
            <a:avLst/>
          </a:prstGeom>
        </p:spPr>
        <p:txBody>
          <a:bodyPr wrap="none">
            <a:spAutoFit/>
          </a:bodyPr>
          <a:lstStyle/>
          <a:p>
            <a:pPr algn="ctr"/>
            <a:r>
              <a:rPr lang="ru-RU" dirty="0" smtClean="0">
                <a:latin typeface="Times New Roman" panose="02020603050405020304" pitchFamily="18" charset="0"/>
                <a:cs typeface="Times New Roman" panose="02020603050405020304" pitchFamily="18" charset="0"/>
              </a:rPr>
              <a:t>Маг</a:t>
            </a:r>
            <a:r>
              <a:rPr lang="uk-UA" dirty="0" err="1" smtClean="0">
                <a:latin typeface="Times New Roman" panose="02020603050405020304" pitchFamily="18" charset="0"/>
                <a:cs typeface="Times New Roman" panose="02020603050405020304" pitchFamily="18" charset="0"/>
              </a:rPr>
              <a:t>істерська</a:t>
            </a:r>
            <a:r>
              <a:rPr lang="uk-UA" dirty="0" smtClean="0">
                <a:latin typeface="Times New Roman" panose="02020603050405020304" pitchFamily="18" charset="0"/>
                <a:cs typeface="Times New Roman" panose="02020603050405020304" pitchFamily="18" charset="0"/>
              </a:rPr>
              <a:t> дисертація на тему: </a:t>
            </a:r>
          </a:p>
          <a:p>
            <a:pPr algn="ctr"/>
            <a:r>
              <a:rPr lang="uk-UA" b="1" dirty="0" smtClean="0">
                <a:latin typeface="Times New Roman" panose="02020603050405020304" pitchFamily="18" charset="0"/>
                <a:cs typeface="Times New Roman" panose="02020603050405020304" pitchFamily="18" charset="0"/>
              </a:rPr>
              <a:t>«Модернізація механізму підйому козлового крана великої вантажопідйомності»</a:t>
            </a:r>
          </a:p>
        </p:txBody>
      </p:sp>
      <p:sp>
        <p:nvSpPr>
          <p:cNvPr id="14" name="Прямоугольник 13"/>
          <p:cNvSpPr/>
          <p:nvPr/>
        </p:nvSpPr>
        <p:spPr>
          <a:xfrm>
            <a:off x="3276451" y="354328"/>
            <a:ext cx="6190605" cy="1200329"/>
          </a:xfrm>
          <a:prstGeom prst="rect">
            <a:avLst/>
          </a:prstGeom>
        </p:spPr>
        <p:txBody>
          <a:bodyPr wrap="none">
            <a:spAutoFit/>
          </a:bodyPr>
          <a:lstStyle/>
          <a:p>
            <a:pPr algn="ctr"/>
            <a:r>
              <a:rPr lang="uk-UA" dirty="0" err="1" smtClean="0">
                <a:latin typeface="Times New Roman" panose="02020603050405020304" pitchFamily="18" charset="0"/>
                <a:cs typeface="Times New Roman" panose="02020603050405020304" pitchFamily="18" charset="0"/>
              </a:rPr>
              <a:t>Націоанальний</a:t>
            </a:r>
            <a:r>
              <a:rPr lang="uk-UA" dirty="0" smtClean="0">
                <a:latin typeface="Times New Roman" panose="02020603050405020304" pitchFamily="18" charset="0"/>
                <a:cs typeface="Times New Roman" panose="02020603050405020304" pitchFamily="18" charset="0"/>
              </a:rPr>
              <a:t> Технічний Університет України </a:t>
            </a:r>
          </a:p>
          <a:p>
            <a:pPr algn="ctr"/>
            <a:r>
              <a:rPr lang="uk-UA" dirty="0" smtClean="0">
                <a:latin typeface="Times New Roman" panose="02020603050405020304" pitchFamily="18" charset="0"/>
                <a:cs typeface="Times New Roman" panose="02020603050405020304" pitchFamily="18" charset="0"/>
              </a:rPr>
              <a:t>«Київський Політехнічний Інститут імені Ігоря Сікорського»</a:t>
            </a:r>
          </a:p>
          <a:p>
            <a:pPr algn="ctr"/>
            <a:r>
              <a:rPr lang="uk-UA" dirty="0" smtClean="0">
                <a:latin typeface="Times New Roman" panose="02020603050405020304" pitchFamily="18" charset="0"/>
                <a:cs typeface="Times New Roman" panose="02020603050405020304" pitchFamily="18" charset="0"/>
              </a:rPr>
              <a:t>Механіко-машинобудівний інститут</a:t>
            </a:r>
          </a:p>
          <a:p>
            <a:pPr algn="ctr"/>
            <a:r>
              <a:rPr lang="uk-UA" dirty="0" smtClean="0">
                <a:latin typeface="Times New Roman" panose="02020603050405020304" pitchFamily="18" charset="0"/>
                <a:cs typeface="Times New Roman" panose="02020603050405020304" pitchFamily="18" charset="0"/>
              </a:rPr>
              <a:t>Кафедра Прикладної механіки</a:t>
            </a:r>
            <a:endParaRPr lang="ru-RU" dirty="0">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5794513" y="3466910"/>
            <a:ext cx="4287584" cy="923330"/>
          </a:xfrm>
          <a:prstGeom prst="rect">
            <a:avLst/>
          </a:prstGeom>
        </p:spPr>
        <p:txBody>
          <a:bodyPr wrap="none">
            <a:spAutoFit/>
          </a:bodyPr>
          <a:lstStyle/>
          <a:p>
            <a:r>
              <a:rPr lang="uk-UA" dirty="0" smtClean="0">
                <a:latin typeface="Times New Roman" panose="02020603050405020304" pitchFamily="18" charset="0"/>
                <a:cs typeface="Times New Roman" panose="02020603050405020304" pitchFamily="18" charset="0"/>
              </a:rPr>
              <a:t>Виконав: студент </a:t>
            </a:r>
            <a:r>
              <a:rPr lang="en-US" dirty="0" smtClean="0">
                <a:latin typeface="Times New Roman" panose="02020603050405020304" pitchFamily="18" charset="0"/>
                <a:cs typeface="Times New Roman" panose="02020603050405020304" pitchFamily="18" charset="0"/>
              </a:rPr>
              <a:t>II</a:t>
            </a:r>
            <a:r>
              <a:rPr lang="uk-UA" dirty="0" smtClean="0">
                <a:latin typeface="Times New Roman" panose="02020603050405020304" pitchFamily="18" charset="0"/>
                <a:cs typeface="Times New Roman" panose="02020603050405020304" pitchFamily="18" charset="0"/>
              </a:rPr>
              <a:t> курсу, групи ММ-61м</a:t>
            </a:r>
          </a:p>
          <a:p>
            <a:r>
              <a:rPr lang="uk-UA" dirty="0" err="1" smtClean="0">
                <a:latin typeface="Times New Roman" panose="02020603050405020304" pitchFamily="18" charset="0"/>
                <a:cs typeface="Times New Roman" panose="02020603050405020304" pitchFamily="18" charset="0"/>
              </a:rPr>
              <a:t>Мозговий</a:t>
            </a:r>
            <a:r>
              <a:rPr lang="uk-UA" dirty="0" smtClean="0">
                <a:latin typeface="Times New Roman" panose="02020603050405020304" pitchFamily="18" charset="0"/>
                <a:cs typeface="Times New Roman" panose="02020603050405020304" pitchFamily="18" charset="0"/>
              </a:rPr>
              <a:t> В. С.</a:t>
            </a:r>
          </a:p>
          <a:p>
            <a:endParaRPr lang="ru-RU" dirty="0">
              <a:latin typeface="Times New Roman" panose="02020603050405020304" pitchFamily="18" charset="0"/>
              <a:cs typeface="Times New Roman" panose="02020603050405020304" pitchFamily="18" charset="0"/>
            </a:endParaRPr>
          </a:p>
        </p:txBody>
      </p:sp>
      <p:sp>
        <p:nvSpPr>
          <p:cNvPr id="17" name="Прямоугольник 16"/>
          <p:cNvSpPr/>
          <p:nvPr/>
        </p:nvSpPr>
        <p:spPr>
          <a:xfrm>
            <a:off x="5815778" y="4498268"/>
            <a:ext cx="5374933" cy="646331"/>
          </a:xfrm>
          <a:prstGeom prst="rect">
            <a:avLst/>
          </a:prstGeom>
        </p:spPr>
        <p:txBody>
          <a:bodyPr wrap="none">
            <a:spAutoFit/>
          </a:bodyPr>
          <a:lstStyle/>
          <a:p>
            <a:r>
              <a:rPr lang="uk-UA" dirty="0" smtClean="0">
                <a:latin typeface="Times New Roman" panose="02020603050405020304" pitchFamily="18" charset="0"/>
                <a:cs typeface="Times New Roman" panose="02020603050405020304" pitchFamily="18" charset="0"/>
              </a:rPr>
              <a:t>Науковий керівник: доцент, кандидат технічних наук</a:t>
            </a:r>
          </a:p>
          <a:p>
            <a:r>
              <a:rPr lang="uk-UA" dirty="0" err="1" smtClean="0">
                <a:latin typeface="Times New Roman" panose="02020603050405020304" pitchFamily="18" charset="0"/>
                <a:cs typeface="Times New Roman" panose="02020603050405020304" pitchFamily="18" charset="0"/>
              </a:rPr>
              <a:t>Тітов</a:t>
            </a:r>
            <a:r>
              <a:rPr lang="uk-UA" dirty="0" smtClean="0">
                <a:latin typeface="Times New Roman" panose="02020603050405020304" pitchFamily="18" charset="0"/>
                <a:cs typeface="Times New Roman" panose="02020603050405020304" pitchFamily="18" charset="0"/>
              </a:rPr>
              <a:t> А. В.</a:t>
            </a:r>
            <a:endParaRPr lang="ru-RU" dirty="0">
              <a:latin typeface="Times New Roman" panose="02020603050405020304" pitchFamily="18" charset="0"/>
              <a:cs typeface="Times New Roman" panose="02020603050405020304" pitchFamily="18" charset="0"/>
            </a:endParaRPr>
          </a:p>
        </p:txBody>
      </p:sp>
      <p:sp>
        <p:nvSpPr>
          <p:cNvPr id="18" name="Прямоугольник 17"/>
          <p:cNvSpPr/>
          <p:nvPr/>
        </p:nvSpPr>
        <p:spPr>
          <a:xfrm>
            <a:off x="5794513" y="5962202"/>
            <a:ext cx="1154483" cy="369332"/>
          </a:xfrm>
          <a:prstGeom prst="rect">
            <a:avLst/>
          </a:prstGeom>
        </p:spPr>
        <p:txBody>
          <a:bodyPr wrap="none">
            <a:spAutoFit/>
          </a:bodyPr>
          <a:lstStyle/>
          <a:p>
            <a:pPr algn="ctr"/>
            <a:r>
              <a:rPr lang="uk-UA" dirty="0" smtClean="0">
                <a:latin typeface="Times New Roman" panose="02020603050405020304" pitchFamily="18" charset="0"/>
                <a:cs typeface="Times New Roman" panose="02020603050405020304" pitchFamily="18" charset="0"/>
              </a:rPr>
              <a:t>Київ 2018</a:t>
            </a:r>
            <a:endParaRPr lang="ru-RU"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522" y="3422176"/>
            <a:ext cx="2811749" cy="2724692"/>
          </a:xfrm>
          <a:prstGeom prst="rect">
            <a:avLst/>
          </a:prstGeom>
        </p:spPr>
      </p:pic>
    </p:spTree>
    <p:extLst>
      <p:ext uri="{BB962C8B-B14F-4D97-AF65-F5344CB8AC3E}">
        <p14:creationId xmlns:p14="http://schemas.microsoft.com/office/powerpoint/2010/main" val="12870568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603250" y="192791"/>
            <a:ext cx="5056641" cy="461665"/>
          </a:xfrm>
          <a:prstGeom prst="rect">
            <a:avLst/>
          </a:prstGeom>
        </p:spPr>
        <p:txBody>
          <a:bodyPr wrap="none">
            <a:spAutoFit/>
          </a:bodyPr>
          <a:lstStyle/>
          <a:p>
            <a:r>
              <a:rPr lang="uk-UA" sz="2400" b="1" dirty="0" smtClean="0">
                <a:latin typeface="Times New Roman" panose="02020603050405020304" pitchFamily="18" charset="0"/>
                <a:cs typeface="Times New Roman" panose="02020603050405020304" pitchFamily="18" charset="0"/>
              </a:rPr>
              <a:t>МЕТА ТА ЗАДАЧІ ДОСЛІДЖЕНЯ</a:t>
            </a:r>
            <a:endParaRPr lang="ru-RU" sz="2400" b="1" dirty="0">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1136497" y="1447433"/>
            <a:ext cx="9230248" cy="646331"/>
          </a:xfrm>
          <a:prstGeom prst="rect">
            <a:avLst/>
          </a:prstGeom>
        </p:spPr>
        <p:txBody>
          <a:bodyPr wrap="square">
            <a:spAutoFit/>
          </a:bodyPr>
          <a:lstStyle/>
          <a:p>
            <a:r>
              <a:rPr lang="uk-UA" dirty="0" smtClean="0">
                <a:latin typeface="Times New Roman" panose="02020603050405020304" pitchFamily="18" charset="0"/>
                <a:cs typeface="Times New Roman" panose="02020603050405020304" pitchFamily="18" charset="0"/>
              </a:rPr>
              <a:t>МЕТА: </a:t>
            </a:r>
            <a:r>
              <a:rPr lang="uk-UA" dirty="0"/>
              <a:t>модернізація механізму підйому козлового крану великої вантажопідйомності з використанням сучасних комп’ютерних систем розрахунку та аналізу.</a:t>
            </a:r>
            <a:endParaRPr lang="ru-RU"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925032" y="2345675"/>
            <a:ext cx="10760149" cy="3000821"/>
          </a:xfrm>
          <a:prstGeom prst="rect">
            <a:avLst/>
          </a:prstGeom>
        </p:spPr>
        <p:txBody>
          <a:bodyPr wrap="square">
            <a:spAutoFit/>
          </a:bodyPr>
          <a:lstStyle/>
          <a:p>
            <a:pPr marL="342900" lvl="0" indent="-342900" algn="just">
              <a:lnSpc>
                <a:spcPct val="150000"/>
              </a:lnSpc>
              <a:spcAft>
                <a:spcPts val="0"/>
              </a:spcAft>
              <a:buFont typeface="+mj-lt"/>
              <a:buAutoNum type="arabicPeriod"/>
            </a:pPr>
            <a:r>
              <a:rPr lang="uk-UA" dirty="0" smtClean="0">
                <a:effectLst/>
                <a:latin typeface="Times New Roman" panose="02020603050405020304" pitchFamily="18" charset="0"/>
                <a:ea typeface="Calibri" panose="020F0502020204030204" pitchFamily="34" charset="0"/>
                <a:cs typeface="Times New Roman" panose="02020603050405020304" pitchFamily="18" charset="0"/>
              </a:rPr>
              <a:t>Провести аналітичний огляд літературних джерел та патентний пошук за темою роботи. </a:t>
            </a:r>
            <a:endParaRPr lang="ru-RU"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mj-lt"/>
              <a:buAutoNum type="arabicPeriod"/>
            </a:pPr>
            <a:r>
              <a:rPr lang="uk-UA" dirty="0" smtClean="0">
                <a:effectLst/>
                <a:latin typeface="Times New Roman" panose="02020603050405020304" pitchFamily="18" charset="0"/>
                <a:ea typeface="Calibri" panose="020F0502020204030204" pitchFamily="34" charset="0"/>
                <a:cs typeface="Times New Roman" panose="02020603050405020304" pitchFamily="18" charset="0"/>
              </a:rPr>
              <a:t>Описати методику чисельного аналізу методом скінченних елементів у системи CAD/CAE ANSYS.</a:t>
            </a:r>
            <a:endParaRPr lang="ru-RU"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mj-lt"/>
              <a:buAutoNum type="arabicPeriod"/>
            </a:pPr>
            <a:r>
              <a:rPr lang="uk-UA" dirty="0" smtClean="0">
                <a:effectLst/>
                <a:latin typeface="Times New Roman" panose="02020603050405020304" pitchFamily="18" charset="0"/>
                <a:ea typeface="Calibri" panose="020F0502020204030204" pitchFamily="34" charset="0"/>
                <a:cs typeface="Times New Roman" panose="02020603050405020304" pitchFamily="18" charset="0"/>
              </a:rPr>
              <a:t>Виконати чисельне моделювання параметричної тривимірної контактної задачі взаємодії барабану та канату механізму підйому для аналізу напружено-деформованого стану.</a:t>
            </a:r>
            <a:endParaRPr lang="ru-RU"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mj-lt"/>
              <a:buAutoNum type="arabicPeriod"/>
            </a:pPr>
            <a:r>
              <a:rPr lang="uk-UA" dirty="0" smtClean="0">
                <a:effectLst/>
                <a:latin typeface="Times New Roman" panose="02020603050405020304" pitchFamily="18" charset="0"/>
                <a:ea typeface="Calibri" panose="020F0502020204030204" pitchFamily="34" charset="0"/>
                <a:cs typeface="Times New Roman" panose="02020603050405020304" pitchFamily="18" charset="0"/>
              </a:rPr>
              <a:t>Виконати чисельне моделювання параметричної двомірної контактної задачі взаємодії барабану та канату для підбору оптимізованих параметрів елементів механізму підйому.</a:t>
            </a:r>
            <a:endParaRPr lang="ru-RU"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mj-lt"/>
              <a:buAutoNum type="arabicPeriod"/>
            </a:pPr>
            <a:r>
              <a:rPr lang="uk-UA" dirty="0" smtClean="0">
                <a:effectLst/>
                <a:latin typeface="Times New Roman" panose="02020603050405020304" pitchFamily="18" charset="0"/>
                <a:ea typeface="Calibri" panose="020F0502020204030204" pitchFamily="34" charset="0"/>
                <a:cs typeface="Times New Roman" panose="02020603050405020304" pitchFamily="18" charset="0"/>
              </a:rPr>
              <a:t>Побудувати макет пересування візка крану для дослідження системи захисту від зіткнення.</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7786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70560" y="-70216"/>
            <a:ext cx="7649979" cy="461665"/>
          </a:xfrm>
          <a:prstGeom prst="rect">
            <a:avLst/>
          </a:prstGeom>
        </p:spPr>
        <p:txBody>
          <a:bodyPr wrap="none">
            <a:spAutoFit/>
          </a:bodyPr>
          <a:lstStyle/>
          <a:p>
            <a:r>
              <a:rPr lang="ru-RU" sz="2400" b="1" dirty="0" smtClean="0">
                <a:latin typeface="Times New Roman" panose="02020603050405020304" pitchFamily="18" charset="0"/>
                <a:cs typeface="Times New Roman" panose="02020603050405020304" pitchFamily="18" charset="0"/>
              </a:rPr>
              <a:t>АНАЛІТИЧНИЙ ОГЛЯД ЛІТЕРАТУРНИХ ДЖЕРЕЛ</a:t>
            </a:r>
            <a:endParaRPr lang="ru-RU" sz="2400" b="1"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555515" y="304750"/>
            <a:ext cx="3176511" cy="369332"/>
          </a:xfrm>
          <a:prstGeom prst="rect">
            <a:avLst/>
          </a:prstGeom>
        </p:spPr>
        <p:txBody>
          <a:bodyPr wrap="none">
            <a:spAutoFit/>
          </a:bodyPr>
          <a:lstStyle/>
          <a:p>
            <a:pPr algn="ctr"/>
            <a:r>
              <a:rPr lang="ru-RU" b="1" dirty="0" err="1" smtClean="0">
                <a:latin typeface="Times New Roman" panose="02020603050405020304" pitchFamily="18" charset="0"/>
                <a:cs typeface="Times New Roman" panose="02020603050405020304" pitchFamily="18" charset="0"/>
              </a:rPr>
              <a:t>Типи</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конструкцій</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барабанів</a:t>
            </a:r>
            <a:endParaRPr lang="ru-RU" b="1" dirty="0">
              <a:latin typeface="Times New Roman" panose="02020603050405020304" pitchFamily="18" charset="0"/>
              <a:cs typeface="Times New Roman" panose="02020603050405020304" pitchFamily="18" charset="0"/>
            </a:endParaRPr>
          </a:p>
        </p:txBody>
      </p:sp>
      <p:pic>
        <p:nvPicPr>
          <p:cNvPr id="9" name="Рисунок 8"/>
          <p:cNvPicPr>
            <a:picLocks noChangeAspect="1"/>
          </p:cNvPicPr>
          <p:nvPr/>
        </p:nvPicPr>
        <p:blipFill>
          <a:blip r:embed="rId2"/>
          <a:stretch>
            <a:fillRect/>
          </a:stretch>
        </p:blipFill>
        <p:spPr>
          <a:xfrm>
            <a:off x="1018919" y="987064"/>
            <a:ext cx="2299463" cy="1501302"/>
          </a:xfrm>
          <a:prstGeom prst="rect">
            <a:avLst/>
          </a:prstGeom>
        </p:spPr>
      </p:pic>
      <p:sp>
        <p:nvSpPr>
          <p:cNvPr id="10" name="Прямоугольник 9"/>
          <p:cNvSpPr/>
          <p:nvPr/>
        </p:nvSpPr>
        <p:spPr>
          <a:xfrm>
            <a:off x="406470" y="628017"/>
            <a:ext cx="3531993" cy="369332"/>
          </a:xfrm>
          <a:prstGeom prst="rect">
            <a:avLst/>
          </a:prstGeom>
        </p:spPr>
        <p:txBody>
          <a:bodyPr wrap="none">
            <a:spAutoFit/>
          </a:bodyPr>
          <a:lstStyle/>
          <a:p>
            <a:pPr algn="ctr"/>
            <a:r>
              <a:rPr lang="ru-RU" i="1" dirty="0" smtClean="0">
                <a:latin typeface="Times New Roman" panose="02020603050405020304" pitchFamily="18" charset="0"/>
                <a:cs typeface="Times New Roman" panose="02020603050405020304" pitchFamily="18" charset="0"/>
              </a:rPr>
              <a:t>Гладкий тип кранового барабана</a:t>
            </a:r>
            <a:endParaRPr lang="ru-RU" i="1"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406470" y="2498651"/>
            <a:ext cx="3873817" cy="369332"/>
          </a:xfrm>
          <a:prstGeom prst="rect">
            <a:avLst/>
          </a:prstGeom>
        </p:spPr>
        <p:txBody>
          <a:bodyPr wrap="none">
            <a:spAutoFit/>
          </a:bodyPr>
          <a:lstStyle/>
          <a:p>
            <a:pPr algn="ct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Фрикційний</a:t>
            </a:r>
            <a:r>
              <a:rPr lang="ru-RU" i="1" dirty="0">
                <a:latin typeface="Times New Roman" panose="02020603050405020304" pitchFamily="18" charset="0"/>
                <a:cs typeface="Times New Roman" panose="02020603050405020304" pitchFamily="18" charset="0"/>
              </a:rPr>
              <a:t> тип кранового барабана</a:t>
            </a:r>
          </a:p>
        </p:txBody>
      </p:sp>
      <p:pic>
        <p:nvPicPr>
          <p:cNvPr id="12" name="Рисунок 11"/>
          <p:cNvPicPr>
            <a:picLocks noChangeAspect="1"/>
          </p:cNvPicPr>
          <p:nvPr/>
        </p:nvPicPr>
        <p:blipFill>
          <a:blip r:embed="rId3"/>
          <a:stretch>
            <a:fillRect/>
          </a:stretch>
        </p:blipFill>
        <p:spPr>
          <a:xfrm>
            <a:off x="917481" y="2847413"/>
            <a:ext cx="2400901" cy="1778445"/>
          </a:xfrm>
          <a:prstGeom prst="rect">
            <a:avLst/>
          </a:prstGeom>
        </p:spPr>
      </p:pic>
      <p:sp>
        <p:nvSpPr>
          <p:cNvPr id="13" name="Прямоугольник 12"/>
          <p:cNvSpPr/>
          <p:nvPr/>
        </p:nvSpPr>
        <p:spPr>
          <a:xfrm>
            <a:off x="406470" y="4646428"/>
            <a:ext cx="3524363" cy="369332"/>
          </a:xfrm>
          <a:prstGeom prst="rect">
            <a:avLst/>
          </a:prstGeom>
        </p:spPr>
        <p:txBody>
          <a:bodyPr wrap="none">
            <a:spAutoFit/>
          </a:bodyPr>
          <a:lstStyle/>
          <a:p>
            <a:pPr algn="ctr"/>
            <a:r>
              <a:rPr lang="ru-RU" i="1" dirty="0" err="1">
                <a:latin typeface="Times New Roman" panose="02020603050405020304" pitchFamily="18" charset="0"/>
                <a:cs typeface="Times New Roman" panose="02020603050405020304" pitchFamily="18" charset="0"/>
              </a:rPr>
              <a:t>Нарізний</a:t>
            </a:r>
            <a:r>
              <a:rPr lang="ru-RU" i="1" dirty="0">
                <a:latin typeface="Times New Roman" panose="02020603050405020304" pitchFamily="18" charset="0"/>
                <a:cs typeface="Times New Roman" panose="02020603050405020304" pitchFamily="18" charset="0"/>
              </a:rPr>
              <a:t> тип кранового барабану</a:t>
            </a:r>
          </a:p>
        </p:txBody>
      </p:sp>
      <p:pic>
        <p:nvPicPr>
          <p:cNvPr id="15" name="Рисунок 14"/>
          <p:cNvPicPr>
            <a:picLocks noChangeAspect="1"/>
          </p:cNvPicPr>
          <p:nvPr/>
        </p:nvPicPr>
        <p:blipFill>
          <a:blip r:embed="rId4"/>
          <a:stretch>
            <a:fillRect/>
          </a:stretch>
        </p:blipFill>
        <p:spPr>
          <a:xfrm>
            <a:off x="576991" y="5028813"/>
            <a:ext cx="3197566" cy="1744127"/>
          </a:xfrm>
          <a:prstGeom prst="rect">
            <a:avLst/>
          </a:prstGeom>
        </p:spPr>
      </p:pic>
      <p:sp>
        <p:nvSpPr>
          <p:cNvPr id="16" name="TextBox 15"/>
          <p:cNvSpPr txBox="1"/>
          <p:nvPr/>
        </p:nvSpPr>
        <p:spPr>
          <a:xfrm>
            <a:off x="6695549" y="304750"/>
            <a:ext cx="3647922" cy="369332"/>
          </a:xfrm>
          <a:prstGeom prst="rect">
            <a:avLst/>
          </a:prstGeom>
          <a:noFill/>
        </p:spPr>
        <p:txBody>
          <a:bodyPr wrap="none" rtlCol="0">
            <a:spAutoFit/>
          </a:bodyPr>
          <a:lstStyle/>
          <a:p>
            <a:r>
              <a:rPr lang="uk-UA" b="1" dirty="0">
                <a:latin typeface="Times New Roman" panose="02020603050405020304" pitchFamily="18" charset="0"/>
                <a:cs typeface="Times New Roman" panose="02020603050405020304" pitchFamily="18" charset="0"/>
              </a:rPr>
              <a:t>Види намотки канату на барабан</a:t>
            </a:r>
            <a:endParaRPr lang="ru-RU" dirty="0">
              <a:latin typeface="Times New Roman" panose="02020603050405020304" pitchFamily="18" charset="0"/>
              <a:cs typeface="Times New Roman" panose="02020603050405020304" pitchFamily="18" charset="0"/>
            </a:endParaRPr>
          </a:p>
        </p:txBody>
      </p:sp>
      <p:pic>
        <p:nvPicPr>
          <p:cNvPr id="17" name="Рисунок 16"/>
          <p:cNvPicPr/>
          <p:nvPr/>
        </p:nvPicPr>
        <p:blipFill>
          <a:blip r:embed="rId5" cstate="print">
            <a:extLst>
              <a:ext uri="{28A0092B-C50C-407E-A947-70E740481C1C}">
                <a14:useLocalDpi xmlns:a14="http://schemas.microsoft.com/office/drawing/2010/main" val="0"/>
              </a:ext>
            </a:extLst>
          </a:blip>
          <a:stretch>
            <a:fillRect/>
          </a:stretch>
        </p:blipFill>
        <p:spPr>
          <a:xfrm>
            <a:off x="6695549" y="812683"/>
            <a:ext cx="3633470" cy="2323922"/>
          </a:xfrm>
          <a:prstGeom prst="rect">
            <a:avLst/>
          </a:prstGeom>
        </p:spPr>
      </p:pic>
      <p:sp>
        <p:nvSpPr>
          <p:cNvPr id="18" name="TextBox 17"/>
          <p:cNvSpPr txBox="1"/>
          <p:nvPr/>
        </p:nvSpPr>
        <p:spPr>
          <a:xfrm>
            <a:off x="5635257" y="3136605"/>
            <a:ext cx="6542176" cy="369332"/>
          </a:xfrm>
          <a:prstGeom prst="rect">
            <a:avLst/>
          </a:prstGeom>
          <a:noFill/>
        </p:spPr>
        <p:txBody>
          <a:bodyPr wrap="none" rtlCol="0">
            <a:spAutoFit/>
          </a:bodyPr>
          <a:lstStyle/>
          <a:p>
            <a:r>
              <a:rPr lang="uk-UA" i="1" dirty="0">
                <a:latin typeface="Times New Roman" panose="02020603050405020304" pitchFamily="18" charset="0"/>
                <a:cs typeface="Times New Roman" panose="02020603050405020304" pitchFamily="18" charset="0"/>
              </a:rPr>
              <a:t>Загальний вигляд бар</a:t>
            </a:r>
            <a:r>
              <a:rPr lang="ru-RU" i="1" dirty="0">
                <a:latin typeface="Times New Roman" panose="02020603050405020304" pitchFamily="18" charset="0"/>
                <a:cs typeface="Times New Roman" panose="02020603050405020304" pitchFamily="18" charset="0"/>
              </a:rPr>
              <a:t>а</a:t>
            </a:r>
            <a:r>
              <a:rPr lang="uk-UA" i="1" dirty="0" err="1">
                <a:latin typeface="Times New Roman" panose="02020603050405020304" pitchFamily="18" charset="0"/>
                <a:cs typeface="Times New Roman" panose="02020603050405020304" pitchFamily="18" charset="0"/>
              </a:rPr>
              <a:t>бана</a:t>
            </a:r>
            <a:r>
              <a:rPr lang="uk-UA" i="1" dirty="0">
                <a:latin typeface="Times New Roman" panose="02020603050405020304" pitchFamily="18" charset="0"/>
                <a:cs typeface="Times New Roman" panose="02020603050405020304" pitchFamily="18" charset="0"/>
              </a:rPr>
              <a:t> зі способом намотування «</a:t>
            </a:r>
            <a:r>
              <a:rPr lang="uk-UA" i="1" dirty="0" err="1">
                <a:latin typeface="Times New Roman" panose="02020603050405020304" pitchFamily="18" charset="0"/>
                <a:cs typeface="Times New Roman" panose="02020603050405020304" pitchFamily="18" charset="0"/>
              </a:rPr>
              <a:t>Le-Bus</a:t>
            </a:r>
            <a:r>
              <a:rPr lang="uk-UA" i="1" dirty="0">
                <a:latin typeface="Times New Roman" panose="02020603050405020304" pitchFamily="18" charset="0"/>
                <a:cs typeface="Times New Roman" panose="02020603050405020304" pitchFamily="18" charset="0"/>
              </a:rPr>
              <a:t>» </a:t>
            </a:r>
            <a:endParaRPr lang="ru-RU" i="1" dirty="0">
              <a:latin typeface="Times New Roman" panose="02020603050405020304" pitchFamily="18" charset="0"/>
              <a:cs typeface="Times New Roman" panose="02020603050405020304" pitchFamily="18" charset="0"/>
            </a:endParaRPr>
          </a:p>
        </p:txBody>
      </p:sp>
      <p:pic>
        <p:nvPicPr>
          <p:cNvPr id="19" name="Рисунок 18"/>
          <p:cNvPicPr/>
          <p:nvPr/>
        </p:nvPicPr>
        <p:blipFill>
          <a:blip r:embed="rId6" cstate="print">
            <a:extLst>
              <a:ext uri="{28A0092B-C50C-407E-A947-70E740481C1C}">
                <a14:useLocalDpi xmlns:a14="http://schemas.microsoft.com/office/drawing/2010/main" val="0"/>
              </a:ext>
            </a:extLst>
          </a:blip>
          <a:stretch>
            <a:fillRect/>
          </a:stretch>
        </p:blipFill>
        <p:spPr>
          <a:xfrm>
            <a:off x="6513089" y="3641243"/>
            <a:ext cx="4057650" cy="2609850"/>
          </a:xfrm>
          <a:prstGeom prst="rect">
            <a:avLst/>
          </a:prstGeom>
        </p:spPr>
      </p:pic>
      <p:sp>
        <p:nvSpPr>
          <p:cNvPr id="20" name="TextBox 19"/>
          <p:cNvSpPr txBox="1"/>
          <p:nvPr/>
        </p:nvSpPr>
        <p:spPr>
          <a:xfrm>
            <a:off x="6339169" y="6386399"/>
            <a:ext cx="4360681" cy="369332"/>
          </a:xfrm>
          <a:prstGeom prst="rect">
            <a:avLst/>
          </a:prstGeom>
          <a:noFill/>
        </p:spPr>
        <p:txBody>
          <a:bodyPr wrap="none" rtlCol="0">
            <a:spAutoFit/>
          </a:bodyPr>
          <a:lstStyle/>
          <a:p>
            <a:r>
              <a:rPr lang="uk-UA" i="1" dirty="0">
                <a:latin typeface="Times New Roman" panose="02020603050405020304" pitchFamily="18" charset="0"/>
                <a:cs typeface="Times New Roman" panose="02020603050405020304" pitchFamily="18" charset="0"/>
              </a:rPr>
              <a:t>Загальний вигляд футерованого барабана</a:t>
            </a:r>
            <a:r>
              <a:rPr lang="uk-UA" dirty="0"/>
              <a:t> </a:t>
            </a:r>
            <a:endParaRPr lang="ru-RU" dirty="0"/>
          </a:p>
        </p:txBody>
      </p:sp>
    </p:spTree>
    <p:extLst>
      <p:ext uri="{BB962C8B-B14F-4D97-AF65-F5344CB8AC3E}">
        <p14:creationId xmlns:p14="http://schemas.microsoft.com/office/powerpoint/2010/main" val="24464684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603250" y="192791"/>
            <a:ext cx="4311950" cy="461665"/>
          </a:xfrm>
          <a:prstGeom prst="rect">
            <a:avLst/>
          </a:prstGeom>
        </p:spPr>
        <p:txBody>
          <a:bodyPr wrap="none">
            <a:spAutoFit/>
          </a:bodyPr>
          <a:lstStyle/>
          <a:p>
            <a:r>
              <a:rPr lang="uk-UA" sz="2400" b="1" dirty="0" smtClean="0">
                <a:latin typeface="Times New Roman" panose="02020603050405020304" pitchFamily="18" charset="0"/>
                <a:cs typeface="Times New Roman" panose="02020603050405020304" pitchFamily="18" charset="0"/>
              </a:rPr>
              <a:t>Методика чисельного аналізу</a:t>
            </a:r>
            <a:endParaRPr lang="ru-RU" sz="2400" b="1" dirty="0">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a:stretch>
            <a:fillRect/>
          </a:stretch>
        </p:blipFill>
        <p:spPr>
          <a:xfrm>
            <a:off x="927801" y="1396743"/>
            <a:ext cx="2251461" cy="1559110"/>
          </a:xfrm>
          <a:prstGeom prst="rect">
            <a:avLst/>
          </a:prstGeom>
        </p:spPr>
      </p:pic>
      <p:sp>
        <p:nvSpPr>
          <p:cNvPr id="9" name="TextBox 8"/>
          <p:cNvSpPr txBox="1"/>
          <p:nvPr/>
        </p:nvSpPr>
        <p:spPr>
          <a:xfrm>
            <a:off x="1084521" y="654456"/>
            <a:ext cx="1938022" cy="646331"/>
          </a:xfrm>
          <a:prstGeom prst="rect">
            <a:avLst/>
          </a:prstGeom>
          <a:noFill/>
        </p:spPr>
        <p:txBody>
          <a:bodyPr wrap="square" rtlCol="0">
            <a:spAutoFit/>
          </a:bodyPr>
          <a:lstStyle/>
          <a:p>
            <a:r>
              <a:rPr lang="uk-UA" dirty="0" smtClean="0"/>
              <a:t>Скінченний елемент  </a:t>
            </a:r>
            <a:r>
              <a:rPr lang="en-US" dirty="0" smtClean="0"/>
              <a:t>Solid 96</a:t>
            </a:r>
            <a:endParaRPr lang="ru-RU" dirty="0"/>
          </a:p>
        </p:txBody>
      </p:sp>
      <p:pic>
        <p:nvPicPr>
          <p:cNvPr id="17" name="Рисунок 16"/>
          <p:cNvPicPr>
            <a:picLocks noChangeAspect="1"/>
          </p:cNvPicPr>
          <p:nvPr/>
        </p:nvPicPr>
        <p:blipFill rotWithShape="1">
          <a:blip r:embed="rId3"/>
          <a:srcRect l="1901"/>
          <a:stretch/>
        </p:blipFill>
        <p:spPr>
          <a:xfrm>
            <a:off x="8375404" y="1300787"/>
            <a:ext cx="3022697" cy="1557704"/>
          </a:xfrm>
          <a:prstGeom prst="rect">
            <a:avLst/>
          </a:prstGeom>
        </p:spPr>
      </p:pic>
      <p:sp>
        <p:nvSpPr>
          <p:cNvPr id="18" name="TextBox 17"/>
          <p:cNvSpPr txBox="1"/>
          <p:nvPr/>
        </p:nvSpPr>
        <p:spPr>
          <a:xfrm>
            <a:off x="8077693" y="792955"/>
            <a:ext cx="3199402" cy="369332"/>
          </a:xfrm>
          <a:prstGeom prst="rect">
            <a:avLst/>
          </a:prstGeom>
          <a:noFill/>
        </p:spPr>
        <p:txBody>
          <a:bodyPr wrap="none" rtlCol="0">
            <a:spAutoFit/>
          </a:bodyPr>
          <a:lstStyle/>
          <a:p>
            <a:r>
              <a:rPr lang="uk-UA" dirty="0" smtClean="0"/>
              <a:t>Скінченний елемент </a:t>
            </a:r>
            <a:r>
              <a:rPr lang="en-US" dirty="0" err="1" smtClean="0"/>
              <a:t>Conta</a:t>
            </a:r>
            <a:r>
              <a:rPr lang="en-US" dirty="0" smtClean="0"/>
              <a:t> 174</a:t>
            </a:r>
            <a:endParaRPr lang="ru-RU" dirty="0"/>
          </a:p>
        </p:txBody>
      </p:sp>
      <p:sp>
        <p:nvSpPr>
          <p:cNvPr id="19" name="TextBox 18"/>
          <p:cNvSpPr txBox="1"/>
          <p:nvPr/>
        </p:nvSpPr>
        <p:spPr>
          <a:xfrm>
            <a:off x="647043" y="3168502"/>
            <a:ext cx="10974343" cy="3277820"/>
          </a:xfrm>
          <a:prstGeom prst="rect">
            <a:avLst/>
          </a:prstGeom>
          <a:noFill/>
        </p:spPr>
        <p:txBody>
          <a:bodyPr wrap="square" rtlCol="0">
            <a:spAutoFit/>
          </a:bodyPr>
          <a:lstStyle/>
          <a:p>
            <a:pPr>
              <a:lnSpc>
                <a:spcPct val="150000"/>
              </a:lnSpc>
            </a:pPr>
            <a:r>
              <a:rPr lang="uk-UA" dirty="0">
                <a:latin typeface="Times New Roman" panose="02020603050405020304" pitchFamily="18" charset="0"/>
                <a:cs typeface="Times New Roman" panose="02020603050405020304" pitchFamily="18" charset="0"/>
              </a:rPr>
              <a:t>Метод скінченних елементів - це спосіб моделювання впливу навантажень певної природи </a:t>
            </a:r>
            <a:endParaRPr lang="en-US" dirty="0" smtClean="0">
              <a:latin typeface="Times New Roman" panose="02020603050405020304" pitchFamily="18" charset="0"/>
              <a:cs typeface="Times New Roman" panose="02020603050405020304" pitchFamily="18" charset="0"/>
            </a:endParaRPr>
          </a:p>
          <a:p>
            <a:pPr>
              <a:lnSpc>
                <a:spcPct val="150000"/>
              </a:lnSpc>
            </a:pPr>
            <a:r>
              <a:rPr lang="uk-UA" dirty="0" smtClean="0">
                <a:latin typeface="Times New Roman" panose="02020603050405020304" pitchFamily="18" charset="0"/>
                <a:cs typeface="Times New Roman" panose="02020603050405020304" pitchFamily="18" charset="0"/>
              </a:rPr>
              <a:t>на </a:t>
            </a:r>
            <a:r>
              <a:rPr lang="uk-UA" dirty="0">
                <a:latin typeface="Times New Roman" panose="02020603050405020304" pitchFamily="18" charset="0"/>
                <a:cs typeface="Times New Roman" panose="02020603050405020304" pitchFamily="18" charset="0"/>
              </a:rPr>
              <a:t>конструкцію і визначення відгуку на дані впливу</a:t>
            </a:r>
            <a:r>
              <a:rPr lang="uk-UA"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p>
          <a:p>
            <a:pPr>
              <a:lnSpc>
                <a:spcPct val="150000"/>
              </a:lnSpc>
            </a:pPr>
            <a:r>
              <a:rPr lang="uk-UA" dirty="0">
                <a:latin typeface="Times New Roman" panose="02020603050405020304" pitchFamily="18" charset="0"/>
                <a:cs typeface="Times New Roman" panose="02020603050405020304" pitchFamily="18" charset="0"/>
              </a:rPr>
              <a:t>Суть методу полягає в апроксимації (заміні) реальної моделі, що має нескінченне число ступенів свободи і важко піддається математичному опису, дискретною (</a:t>
            </a:r>
            <a:r>
              <a:rPr lang="uk-UA" dirty="0" err="1">
                <a:latin typeface="Times New Roman" panose="02020603050405020304" pitchFamily="18" charset="0"/>
                <a:cs typeface="Times New Roman" panose="02020603050405020304" pitchFamily="18" charset="0"/>
              </a:rPr>
              <a:t>скінченноелементною</a:t>
            </a:r>
            <a:r>
              <a:rPr lang="uk-UA" dirty="0">
                <a:latin typeface="Times New Roman" panose="02020603050405020304" pitchFamily="18" charset="0"/>
                <a:cs typeface="Times New Roman" panose="02020603050405020304" pitchFamily="18" charset="0"/>
              </a:rPr>
              <a:t>) моделлю, що має кінцеве число невідомих (ступенів свободи). </a:t>
            </a:r>
            <a:r>
              <a:rPr lang="uk-UA" dirty="0" err="1">
                <a:latin typeface="Times New Roman" panose="02020603050405020304" pitchFamily="18" charset="0"/>
                <a:cs typeface="Times New Roman" panose="02020603050405020304" pitchFamily="18" charset="0"/>
              </a:rPr>
              <a:t>Скінченноелементна</a:t>
            </a:r>
            <a:r>
              <a:rPr lang="uk-UA" dirty="0">
                <a:latin typeface="Times New Roman" panose="02020603050405020304" pitchFamily="18" charset="0"/>
                <a:cs typeface="Times New Roman" panose="02020603050405020304" pitchFamily="18" charset="0"/>
              </a:rPr>
              <a:t> модель складається з окремих пов'язаних між собою за допомогою вузлів кінцевих елементів.</a:t>
            </a:r>
            <a:endParaRPr lang="en-US" dirty="0" smtClean="0">
              <a:latin typeface="Times New Roman" panose="02020603050405020304" pitchFamily="18" charset="0"/>
              <a:cs typeface="Times New Roman" panose="02020603050405020304" pitchFamily="18" charset="0"/>
            </a:endParaRPr>
          </a:p>
          <a:p>
            <a:pPr>
              <a:lnSpc>
                <a:spcPct val="150000"/>
              </a:lnSpc>
            </a:pP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5361434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08335" y="160894"/>
            <a:ext cx="8824211" cy="1569660"/>
          </a:xfrm>
          <a:prstGeom prst="rect">
            <a:avLst/>
          </a:prstGeom>
        </p:spPr>
        <p:txBody>
          <a:bodyPr wrap="none">
            <a:spAutoFit/>
          </a:bodyPr>
          <a:lstStyle/>
          <a:p>
            <a:pPr algn="ctr"/>
            <a:r>
              <a:rPr lang="uk-UA" sz="2400" b="1" dirty="0">
                <a:latin typeface="Times New Roman" panose="02020603050405020304" pitchFamily="18" charset="0"/>
                <a:cs typeface="Times New Roman" panose="02020603050405020304" pitchFamily="18" charset="0"/>
              </a:rPr>
              <a:t>Чисельне моделювання для оцінки </a:t>
            </a:r>
            <a:r>
              <a:rPr lang="uk-UA" sz="2400" b="1" dirty="0" smtClean="0">
                <a:latin typeface="Times New Roman" panose="02020603050405020304" pitchFamily="18" charset="0"/>
                <a:cs typeface="Times New Roman" panose="02020603050405020304" pitchFamily="18" charset="0"/>
              </a:rPr>
              <a:t>напружено-деформованого</a:t>
            </a:r>
            <a:endParaRPr lang="en-US" sz="2400" b="1" dirty="0" smtClean="0">
              <a:latin typeface="Times New Roman" panose="02020603050405020304" pitchFamily="18" charset="0"/>
              <a:cs typeface="Times New Roman" panose="02020603050405020304" pitchFamily="18" charset="0"/>
            </a:endParaRPr>
          </a:p>
          <a:p>
            <a:pPr algn="ctr"/>
            <a:r>
              <a:rPr lang="uk-UA" sz="2400" b="1" dirty="0" smtClean="0">
                <a:latin typeface="Times New Roman" panose="02020603050405020304" pitchFamily="18" charset="0"/>
                <a:cs typeface="Times New Roman" panose="02020603050405020304" pitchFamily="18" charset="0"/>
              </a:rPr>
              <a:t> </a:t>
            </a:r>
            <a:r>
              <a:rPr lang="uk-UA" sz="2400" b="1" dirty="0">
                <a:latin typeface="Times New Roman" panose="02020603050405020304" pitchFamily="18" charset="0"/>
                <a:cs typeface="Times New Roman" panose="02020603050405020304" pitchFamily="18" charset="0"/>
              </a:rPr>
              <a:t>стану барабану для оптимізації його </a:t>
            </a:r>
            <a:r>
              <a:rPr lang="uk-UA" sz="2400" b="1" dirty="0" smtClean="0">
                <a:latin typeface="Times New Roman" panose="02020603050405020304" pitchFamily="18" charset="0"/>
                <a:cs typeface="Times New Roman" panose="02020603050405020304" pitchFamily="18" charset="0"/>
              </a:rPr>
              <a:t>конструкції</a:t>
            </a:r>
            <a:endParaRPr lang="en-US" sz="2400" b="1" dirty="0" smtClean="0">
              <a:latin typeface="Times New Roman" panose="02020603050405020304" pitchFamily="18" charset="0"/>
              <a:cs typeface="Times New Roman" panose="02020603050405020304" pitchFamily="18" charset="0"/>
            </a:endParaRPr>
          </a:p>
          <a:p>
            <a:pPr algn="ctr"/>
            <a:r>
              <a:rPr lang="en-US" sz="2400" b="1" dirty="0" smtClean="0">
                <a:latin typeface="Times New Roman" panose="02020603050405020304" pitchFamily="18" charset="0"/>
                <a:cs typeface="Times New Roman" panose="02020603050405020304" pitchFamily="18" charset="0"/>
              </a:rPr>
              <a:t>ANSYS</a:t>
            </a:r>
            <a:r>
              <a:rPr lang="uk-UA"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3D </a:t>
            </a:r>
            <a:r>
              <a:rPr lang="uk-UA" sz="2400" b="1" dirty="0" smtClean="0">
                <a:latin typeface="Times New Roman" panose="02020603050405020304" pitchFamily="18" charset="0"/>
                <a:cs typeface="Times New Roman" panose="02020603050405020304" pitchFamily="18" charset="0"/>
              </a:rPr>
              <a:t>моделі</a:t>
            </a:r>
            <a:r>
              <a:rPr lang="en-US" sz="2400" b="1" dirty="0" smtClean="0">
                <a:latin typeface="Times New Roman" panose="02020603050405020304" pitchFamily="18" charset="0"/>
                <a:cs typeface="Times New Roman" panose="02020603050405020304" pitchFamily="18" charset="0"/>
              </a:rPr>
              <a:t> </a:t>
            </a:r>
            <a:endParaRPr lang="ru-RU" sz="2400" b="1" dirty="0" smtClean="0">
              <a:latin typeface="Times New Roman" panose="02020603050405020304" pitchFamily="18" charset="0"/>
              <a:cs typeface="Times New Roman" panose="02020603050405020304" pitchFamily="18" charset="0"/>
            </a:endParaRPr>
          </a:p>
          <a:p>
            <a:pPr algn="ctr"/>
            <a:endParaRPr lang="ru-RU" sz="2400" b="1" dirty="0">
              <a:latin typeface="Times New Roman" panose="02020603050405020304" pitchFamily="18" charset="0"/>
              <a:cs typeface="Times New Roman" panose="02020603050405020304" pitchFamily="18" charset="0"/>
            </a:endParaRPr>
          </a:p>
        </p:txBody>
      </p:sp>
      <p:pic>
        <p:nvPicPr>
          <p:cNvPr id="8" name="Рисунок 7"/>
          <p:cNvPicPr/>
          <p:nvPr/>
        </p:nvPicPr>
        <p:blipFill>
          <a:blip r:embed="rId3" cstate="print">
            <a:extLst>
              <a:ext uri="{28A0092B-C50C-407E-A947-70E740481C1C}">
                <a14:useLocalDpi xmlns:a14="http://schemas.microsoft.com/office/drawing/2010/main" val="0"/>
              </a:ext>
            </a:extLst>
          </a:blip>
          <a:stretch>
            <a:fillRect/>
          </a:stretch>
        </p:blipFill>
        <p:spPr>
          <a:xfrm>
            <a:off x="713831" y="1248129"/>
            <a:ext cx="2589006" cy="1537602"/>
          </a:xfrm>
          <a:prstGeom prst="rect">
            <a:avLst/>
          </a:prstGeom>
        </p:spPr>
      </p:pic>
      <p:sp>
        <p:nvSpPr>
          <p:cNvPr id="5" name="TextBox 4"/>
          <p:cNvSpPr txBox="1"/>
          <p:nvPr/>
        </p:nvSpPr>
        <p:spPr>
          <a:xfrm>
            <a:off x="192100" y="2932833"/>
            <a:ext cx="2645276" cy="307777"/>
          </a:xfrm>
          <a:prstGeom prst="rect">
            <a:avLst/>
          </a:prstGeom>
          <a:noFill/>
        </p:spPr>
        <p:txBody>
          <a:bodyPr wrap="none" rtlCol="0">
            <a:spAutoFit/>
          </a:bodyPr>
          <a:lstStyle/>
          <a:p>
            <a:r>
              <a:rPr lang="uk-UA" sz="1400" b="1" dirty="0" smtClean="0">
                <a:latin typeface="Times New Roman" panose="02020603050405020304" pitchFamily="18" charset="0"/>
                <a:cs typeface="Times New Roman" panose="02020603050405020304" pitchFamily="18" charset="0"/>
              </a:rPr>
              <a:t>Геометрична </a:t>
            </a:r>
            <a:r>
              <a:rPr lang="uk-UA" sz="1400" b="1" dirty="0">
                <a:latin typeface="Times New Roman" panose="02020603050405020304" pitchFamily="18" charset="0"/>
                <a:cs typeface="Times New Roman" panose="02020603050405020304" pitchFamily="18" charset="0"/>
              </a:rPr>
              <a:t>модель барабану</a:t>
            </a:r>
            <a:endParaRPr lang="ru-RU" sz="1400" b="1" dirty="0">
              <a:latin typeface="Times New Roman" panose="02020603050405020304" pitchFamily="18" charset="0"/>
              <a:cs typeface="Times New Roman" panose="02020603050405020304" pitchFamily="18" charset="0"/>
            </a:endParaRPr>
          </a:p>
        </p:txBody>
      </p:sp>
      <p:pic>
        <p:nvPicPr>
          <p:cNvPr id="10" name="Рисунок 9"/>
          <p:cNvPicPr/>
          <p:nvPr/>
        </p:nvPicPr>
        <p:blipFill rotWithShape="1">
          <a:blip r:embed="rId4" cstate="print">
            <a:extLst>
              <a:ext uri="{28A0092B-C50C-407E-A947-70E740481C1C}">
                <a14:useLocalDpi xmlns:a14="http://schemas.microsoft.com/office/drawing/2010/main" val="0"/>
              </a:ext>
            </a:extLst>
          </a:blip>
          <a:srcRect l="1136" t="1363" r="6720" b="1746"/>
          <a:stretch/>
        </p:blipFill>
        <p:spPr bwMode="auto">
          <a:xfrm>
            <a:off x="3949604" y="1316904"/>
            <a:ext cx="2440563" cy="1468827"/>
          </a:xfrm>
          <a:prstGeom prst="rect">
            <a:avLst/>
          </a:prstGeom>
          <a:ln>
            <a:noFill/>
          </a:ln>
          <a:extLst>
            <a:ext uri="{53640926-AAD7-44D8-BBD7-CCE9431645EC}">
              <a14:shadowObscured xmlns:a14="http://schemas.microsoft.com/office/drawing/2010/main"/>
            </a:ext>
          </a:extLst>
        </p:spPr>
      </p:pic>
      <p:sp>
        <p:nvSpPr>
          <p:cNvPr id="6" name="TextBox 5"/>
          <p:cNvSpPr txBox="1"/>
          <p:nvPr/>
        </p:nvSpPr>
        <p:spPr>
          <a:xfrm>
            <a:off x="3616767" y="2916907"/>
            <a:ext cx="2590902" cy="523220"/>
          </a:xfrm>
          <a:prstGeom prst="rect">
            <a:avLst/>
          </a:prstGeom>
          <a:noFill/>
        </p:spPr>
        <p:txBody>
          <a:bodyPr wrap="none" rtlCol="0">
            <a:spAutoFit/>
          </a:bodyPr>
          <a:lstStyle/>
          <a:p>
            <a:r>
              <a:rPr lang="uk-UA" sz="1400" b="1" dirty="0" smtClean="0">
                <a:latin typeface="Times New Roman" panose="02020603050405020304" pitchFamily="18" charset="0"/>
                <a:cs typeface="Times New Roman" panose="02020603050405020304" pitchFamily="18" charset="0"/>
              </a:rPr>
              <a:t>Розбивка </a:t>
            </a:r>
            <a:r>
              <a:rPr lang="uk-UA" sz="1400" b="1" dirty="0">
                <a:latin typeface="Times New Roman" panose="02020603050405020304" pitchFamily="18" charset="0"/>
                <a:cs typeface="Times New Roman" panose="02020603050405020304" pitchFamily="18" charset="0"/>
              </a:rPr>
              <a:t>зовнішньої частини</a:t>
            </a:r>
          </a:p>
          <a:p>
            <a:pPr algn="ctr"/>
            <a:r>
              <a:rPr lang="uk-UA" sz="1400" b="1" dirty="0">
                <a:latin typeface="Times New Roman" panose="02020603050405020304" pitchFamily="18" charset="0"/>
                <a:cs typeface="Times New Roman" panose="02020603050405020304" pitchFamily="18" charset="0"/>
              </a:rPr>
              <a:t> елементу барабану</a:t>
            </a:r>
            <a:endParaRPr lang="ru-RU" sz="1400" b="1" dirty="0">
              <a:latin typeface="Times New Roman" panose="02020603050405020304" pitchFamily="18" charset="0"/>
              <a:cs typeface="Times New Roman" panose="02020603050405020304" pitchFamily="18" charset="0"/>
            </a:endParaRPr>
          </a:p>
        </p:txBody>
      </p:sp>
      <p:pic>
        <p:nvPicPr>
          <p:cNvPr id="12" name="Рисунок 11"/>
          <p:cNvPicPr/>
          <p:nvPr/>
        </p:nvPicPr>
        <p:blipFill rotWithShape="1">
          <a:blip r:embed="rId5" cstate="print">
            <a:extLst>
              <a:ext uri="{28A0092B-C50C-407E-A947-70E740481C1C}">
                <a14:useLocalDpi xmlns:a14="http://schemas.microsoft.com/office/drawing/2010/main" val="0"/>
              </a:ext>
            </a:extLst>
          </a:blip>
          <a:srcRect l="2057" t="12312" r="9818" b="3462"/>
          <a:stretch/>
        </p:blipFill>
        <p:spPr bwMode="auto">
          <a:xfrm>
            <a:off x="8113866" y="1245222"/>
            <a:ext cx="2469957" cy="1612190"/>
          </a:xfrm>
          <a:prstGeom prst="rect">
            <a:avLst/>
          </a:prstGeom>
          <a:ln>
            <a:noFill/>
          </a:ln>
          <a:extLst>
            <a:ext uri="{53640926-AAD7-44D8-BBD7-CCE9431645EC}">
              <a14:shadowObscured xmlns:a14="http://schemas.microsoft.com/office/drawing/2010/main"/>
            </a:ext>
          </a:extLst>
        </p:spPr>
      </p:pic>
      <p:sp>
        <p:nvSpPr>
          <p:cNvPr id="7" name="TextBox 6"/>
          <p:cNvSpPr txBox="1"/>
          <p:nvPr/>
        </p:nvSpPr>
        <p:spPr>
          <a:xfrm>
            <a:off x="8073649" y="2908704"/>
            <a:ext cx="2758897" cy="738664"/>
          </a:xfrm>
          <a:prstGeom prst="rect">
            <a:avLst/>
          </a:prstGeom>
          <a:noFill/>
        </p:spPr>
        <p:txBody>
          <a:bodyPr wrap="none" rtlCol="0">
            <a:spAutoFit/>
          </a:bodyPr>
          <a:lstStyle/>
          <a:p>
            <a:r>
              <a:rPr lang="uk-UA" sz="1400" b="1" dirty="0" smtClean="0">
                <a:latin typeface="Times New Roman" panose="02020603050405020304" pitchFamily="18" charset="0"/>
                <a:cs typeface="Times New Roman" panose="02020603050405020304" pitchFamily="18" charset="0"/>
              </a:rPr>
              <a:t>Розбивка </a:t>
            </a:r>
            <a:r>
              <a:rPr lang="uk-UA" sz="1400" b="1" dirty="0">
                <a:latin typeface="Times New Roman" panose="02020603050405020304" pitchFamily="18" charset="0"/>
                <a:cs typeface="Times New Roman" panose="02020603050405020304" pitchFamily="18" charset="0"/>
              </a:rPr>
              <a:t>внутрішньої частини </a:t>
            </a:r>
            <a:endParaRPr lang="uk-UA" sz="1400" b="1" dirty="0" smtClean="0">
              <a:latin typeface="Times New Roman" panose="02020603050405020304" pitchFamily="18" charset="0"/>
              <a:cs typeface="Times New Roman" panose="02020603050405020304" pitchFamily="18" charset="0"/>
            </a:endParaRPr>
          </a:p>
          <a:p>
            <a:pPr algn="ctr"/>
            <a:r>
              <a:rPr lang="ru-RU" sz="1400" b="1" dirty="0" err="1" smtClean="0">
                <a:latin typeface="Times New Roman" panose="02020603050405020304" pitchFamily="18" charset="0"/>
                <a:cs typeface="Times New Roman" panose="02020603050405020304" pitchFamily="18" charset="0"/>
              </a:rPr>
              <a:t>елементу</a:t>
            </a:r>
            <a:r>
              <a:rPr lang="ru-RU" sz="1400" b="1" dirty="0" smtClean="0">
                <a:latin typeface="Times New Roman" panose="02020603050405020304" pitchFamily="18" charset="0"/>
                <a:cs typeface="Times New Roman" panose="02020603050405020304" pitchFamily="18" charset="0"/>
              </a:rPr>
              <a:t> </a:t>
            </a:r>
            <a:r>
              <a:rPr lang="uk-UA" sz="1400" b="1" dirty="0">
                <a:latin typeface="Times New Roman" panose="02020603050405020304" pitchFamily="18" charset="0"/>
                <a:cs typeface="Times New Roman" panose="02020603050405020304" pitchFamily="18" charset="0"/>
              </a:rPr>
              <a:t>барабану</a:t>
            </a:r>
            <a:endParaRPr lang="ru-RU" sz="1400" b="1" dirty="0">
              <a:latin typeface="Times New Roman" panose="02020603050405020304" pitchFamily="18" charset="0"/>
              <a:cs typeface="Times New Roman" panose="02020603050405020304" pitchFamily="18" charset="0"/>
            </a:endParaRPr>
          </a:p>
          <a:p>
            <a:endParaRPr lang="ru-RU" sz="1400" b="1" dirty="0"/>
          </a:p>
        </p:txBody>
      </p:sp>
      <p:pic>
        <p:nvPicPr>
          <p:cNvPr id="9" name="Рисунок 8"/>
          <p:cNvPicPr>
            <a:picLocks noChangeAspect="1"/>
          </p:cNvPicPr>
          <p:nvPr/>
        </p:nvPicPr>
        <p:blipFill>
          <a:blip r:embed="rId6"/>
          <a:stretch>
            <a:fillRect/>
          </a:stretch>
        </p:blipFill>
        <p:spPr>
          <a:xfrm>
            <a:off x="97830" y="3695491"/>
            <a:ext cx="2684773" cy="1909291"/>
          </a:xfrm>
          <a:prstGeom prst="rect">
            <a:avLst/>
          </a:prstGeom>
        </p:spPr>
      </p:pic>
      <p:sp>
        <p:nvSpPr>
          <p:cNvPr id="14" name="TextBox 13"/>
          <p:cNvSpPr txBox="1"/>
          <p:nvPr/>
        </p:nvSpPr>
        <p:spPr>
          <a:xfrm>
            <a:off x="292256" y="5655761"/>
            <a:ext cx="2295919" cy="1169551"/>
          </a:xfrm>
          <a:prstGeom prst="rect">
            <a:avLst/>
          </a:prstGeom>
          <a:noFill/>
        </p:spPr>
        <p:txBody>
          <a:bodyPr wrap="square" rtlCol="0">
            <a:spAutoFit/>
          </a:bodyPr>
          <a:lstStyle/>
          <a:p>
            <a:pPr algn="ctr"/>
            <a:r>
              <a:rPr lang="ru-RU" sz="1400" b="1" dirty="0" err="1" smtClean="0">
                <a:latin typeface="Times New Roman" panose="02020603050405020304" pitchFamily="18" charset="0"/>
                <a:cs typeface="Times New Roman" panose="02020603050405020304" pitchFamily="18" charset="0"/>
              </a:rPr>
              <a:t>Ск</a:t>
            </a:r>
            <a:r>
              <a:rPr lang="uk-UA" sz="1400" b="1" dirty="0" err="1">
                <a:latin typeface="Times New Roman" panose="02020603050405020304" pitchFamily="18" charset="0"/>
                <a:cs typeface="Times New Roman" panose="02020603050405020304" pitchFamily="18" charset="0"/>
              </a:rPr>
              <a:t>інченно</a:t>
            </a:r>
            <a:r>
              <a:rPr lang="uk-UA" sz="1400" b="1" dirty="0">
                <a:latin typeface="Times New Roman" panose="02020603050405020304" pitchFamily="18" charset="0"/>
                <a:cs typeface="Times New Roman" panose="02020603050405020304" pitchFamily="18" charset="0"/>
              </a:rPr>
              <a:t>-елементна розрахункова </a:t>
            </a:r>
            <a:endParaRPr lang="uk-UA" sz="1400" b="1" dirty="0" smtClean="0">
              <a:latin typeface="Times New Roman" panose="02020603050405020304" pitchFamily="18" charset="0"/>
              <a:cs typeface="Times New Roman" panose="02020603050405020304" pitchFamily="18" charset="0"/>
            </a:endParaRPr>
          </a:p>
          <a:p>
            <a:pPr algn="ctr"/>
            <a:r>
              <a:rPr lang="uk-UA" sz="1400" b="1" dirty="0" smtClean="0">
                <a:latin typeface="Times New Roman" panose="02020603050405020304" pitchFamily="18" charset="0"/>
                <a:cs typeface="Times New Roman" panose="02020603050405020304" pitchFamily="18" charset="0"/>
              </a:rPr>
              <a:t>просторова </a:t>
            </a:r>
            <a:r>
              <a:rPr lang="ru-RU" sz="1400" b="1" dirty="0">
                <a:latin typeface="Times New Roman" panose="02020603050405020304" pitchFamily="18" charset="0"/>
                <a:cs typeface="Times New Roman" panose="02020603050405020304" pitchFamily="18" charset="0"/>
              </a:rPr>
              <a:t>контактна </a:t>
            </a:r>
            <a:r>
              <a:rPr lang="uk-UA" sz="1400" b="1" dirty="0">
                <a:latin typeface="Times New Roman" panose="02020603050405020304" pitchFamily="18" charset="0"/>
                <a:cs typeface="Times New Roman" panose="02020603050405020304" pitchFamily="18" charset="0"/>
              </a:rPr>
              <a:t>модель</a:t>
            </a:r>
            <a:r>
              <a:rPr lang="ru-RU" sz="1400" b="1" dirty="0">
                <a:latin typeface="Times New Roman" panose="02020603050405020304" pitchFamily="18" charset="0"/>
                <a:cs typeface="Times New Roman" panose="02020603050405020304" pitchFamily="18" charset="0"/>
              </a:rPr>
              <a:t> </a:t>
            </a:r>
            <a:endParaRPr lang="ru-RU" sz="1400" b="1" dirty="0" smtClean="0">
              <a:latin typeface="Times New Roman" panose="02020603050405020304" pitchFamily="18" charset="0"/>
              <a:cs typeface="Times New Roman" panose="02020603050405020304" pitchFamily="18" charset="0"/>
            </a:endParaRPr>
          </a:p>
          <a:p>
            <a:pPr algn="ctr"/>
            <a:r>
              <a:rPr lang="ru-RU" sz="1400" b="1" dirty="0" err="1" smtClean="0">
                <a:latin typeface="Times New Roman" panose="02020603050405020304" pitchFamily="18" charset="0"/>
                <a:cs typeface="Times New Roman" panose="02020603050405020304" pitchFamily="18" charset="0"/>
              </a:rPr>
              <a:t>елементу</a:t>
            </a:r>
            <a:r>
              <a:rPr lang="ru-RU" sz="1400" b="1" dirty="0" smtClean="0">
                <a:latin typeface="Times New Roman" panose="02020603050405020304" pitchFamily="18" charset="0"/>
                <a:cs typeface="Times New Roman" panose="02020603050405020304" pitchFamily="18" charset="0"/>
              </a:rPr>
              <a:t> </a:t>
            </a:r>
            <a:r>
              <a:rPr lang="ru-RU" sz="1400" b="1" dirty="0">
                <a:latin typeface="Times New Roman" panose="02020603050405020304" pitchFamily="18" charset="0"/>
                <a:cs typeface="Times New Roman" panose="02020603050405020304" pitchFamily="18" charset="0"/>
              </a:rPr>
              <a:t>барабану</a:t>
            </a:r>
          </a:p>
        </p:txBody>
      </p:sp>
      <p:pic>
        <p:nvPicPr>
          <p:cNvPr id="16" name="Рисунок 15"/>
          <p:cNvPicPr>
            <a:picLocks noChangeAspect="1"/>
          </p:cNvPicPr>
          <p:nvPr/>
        </p:nvPicPr>
        <p:blipFill>
          <a:blip r:embed="rId7"/>
          <a:stretch>
            <a:fillRect/>
          </a:stretch>
        </p:blipFill>
        <p:spPr>
          <a:xfrm>
            <a:off x="2915323" y="3695491"/>
            <a:ext cx="2703053" cy="1922020"/>
          </a:xfrm>
          <a:prstGeom prst="rect">
            <a:avLst/>
          </a:prstGeom>
        </p:spPr>
      </p:pic>
      <p:sp>
        <p:nvSpPr>
          <p:cNvPr id="17" name="TextBox 16"/>
          <p:cNvSpPr txBox="1"/>
          <p:nvPr/>
        </p:nvSpPr>
        <p:spPr>
          <a:xfrm>
            <a:off x="2782603" y="5715308"/>
            <a:ext cx="2618737" cy="738664"/>
          </a:xfrm>
          <a:prstGeom prst="rect">
            <a:avLst/>
          </a:prstGeom>
          <a:noFill/>
        </p:spPr>
        <p:txBody>
          <a:bodyPr wrap="square" rtlCol="0">
            <a:spAutoFit/>
          </a:bodyPr>
          <a:lstStyle/>
          <a:p>
            <a:pPr algn="ctr"/>
            <a:r>
              <a:rPr lang="uk-UA" sz="1400" b="1" dirty="0" err="1" smtClean="0">
                <a:latin typeface="Times New Roman" panose="02020603050405020304" pitchFamily="18" charset="0"/>
                <a:cs typeface="Times New Roman" panose="02020603050405020304" pitchFamily="18" charset="0"/>
              </a:rPr>
              <a:t>Кінцево</a:t>
            </a:r>
            <a:r>
              <a:rPr lang="uk-UA" sz="1400" b="1" dirty="0" smtClean="0">
                <a:latin typeface="Times New Roman" panose="02020603050405020304" pitchFamily="18" charset="0"/>
                <a:cs typeface="Times New Roman" panose="02020603050405020304" pitchFamily="18" charset="0"/>
              </a:rPr>
              <a:t>-елементна розрахункова</a:t>
            </a:r>
          </a:p>
          <a:p>
            <a:pPr algn="ctr"/>
            <a:r>
              <a:rPr lang="uk-UA" sz="1400" b="1" dirty="0" smtClean="0">
                <a:latin typeface="Times New Roman" panose="02020603050405020304" pitchFamily="18" charset="0"/>
                <a:cs typeface="Times New Roman" panose="02020603050405020304" pitchFamily="18" charset="0"/>
              </a:rPr>
              <a:t> </a:t>
            </a:r>
            <a:r>
              <a:rPr lang="uk-UA" sz="1400" b="1" dirty="0">
                <a:latin typeface="Times New Roman" panose="02020603050405020304" pitchFamily="18" charset="0"/>
                <a:cs typeface="Times New Roman" panose="02020603050405020304" pitchFamily="18" charset="0"/>
              </a:rPr>
              <a:t>просторова модель канату</a:t>
            </a:r>
            <a:endParaRPr lang="ru-RU" sz="1400" b="1" dirty="0">
              <a:latin typeface="Times New Roman" panose="02020603050405020304" pitchFamily="18" charset="0"/>
              <a:cs typeface="Times New Roman" panose="02020603050405020304" pitchFamily="18" charset="0"/>
            </a:endParaRPr>
          </a:p>
        </p:txBody>
      </p:sp>
      <p:pic>
        <p:nvPicPr>
          <p:cNvPr id="18" name="Рисунок 17"/>
          <p:cNvPicPr/>
          <p:nvPr/>
        </p:nvPicPr>
        <p:blipFill rotWithShape="1">
          <a:blip r:embed="rId8" cstate="print">
            <a:extLst>
              <a:ext uri="{28A0092B-C50C-407E-A947-70E740481C1C}">
                <a14:useLocalDpi xmlns:a14="http://schemas.microsoft.com/office/drawing/2010/main" val="0"/>
              </a:ext>
            </a:extLst>
          </a:blip>
          <a:srcRect r="23030"/>
          <a:stretch/>
        </p:blipFill>
        <p:spPr bwMode="auto">
          <a:xfrm>
            <a:off x="5602012" y="3707982"/>
            <a:ext cx="2628435" cy="1964108"/>
          </a:xfrm>
          <a:prstGeom prst="rect">
            <a:avLst/>
          </a:prstGeom>
          <a:ln>
            <a:noFill/>
          </a:ln>
          <a:extLst>
            <a:ext uri="{53640926-AAD7-44D8-BBD7-CCE9431645EC}">
              <a14:shadowObscured xmlns:a14="http://schemas.microsoft.com/office/drawing/2010/main"/>
            </a:ext>
          </a:extLst>
        </p:spPr>
      </p:pic>
      <p:sp>
        <p:nvSpPr>
          <p:cNvPr id="19" name="TextBox 18"/>
          <p:cNvSpPr txBox="1"/>
          <p:nvPr/>
        </p:nvSpPr>
        <p:spPr>
          <a:xfrm>
            <a:off x="5859469" y="5732704"/>
            <a:ext cx="2254397" cy="800219"/>
          </a:xfrm>
          <a:prstGeom prst="rect">
            <a:avLst/>
          </a:prstGeom>
          <a:noFill/>
        </p:spPr>
        <p:txBody>
          <a:bodyPr wrap="square" rtlCol="0">
            <a:spAutoFit/>
          </a:bodyPr>
          <a:lstStyle/>
          <a:p>
            <a:pPr algn="ctr"/>
            <a:r>
              <a:rPr lang="uk-UA" sz="1400" b="1" dirty="0" smtClean="0">
                <a:latin typeface="Times New Roman" panose="02020603050405020304" pitchFamily="18" charset="0"/>
                <a:cs typeface="Times New Roman" panose="02020603050405020304" pitchFamily="18" charset="0"/>
              </a:rPr>
              <a:t>Контактні </a:t>
            </a:r>
            <a:r>
              <a:rPr lang="uk-UA" sz="1400" b="1" dirty="0">
                <a:latin typeface="Times New Roman" panose="02020603050405020304" pitchFamily="18" charset="0"/>
                <a:cs typeface="Times New Roman" panose="02020603050405020304" pitchFamily="18" charset="0"/>
              </a:rPr>
              <a:t>елементи пари канату і барабану</a:t>
            </a:r>
            <a:endParaRPr lang="ru-RU" sz="1400" b="1" dirty="0">
              <a:latin typeface="Times New Roman" panose="02020603050405020304" pitchFamily="18" charset="0"/>
              <a:cs typeface="Times New Roman" panose="02020603050405020304" pitchFamily="18" charset="0"/>
            </a:endParaRPr>
          </a:p>
          <a:p>
            <a:endParaRPr lang="ru-RU" dirty="0"/>
          </a:p>
        </p:txBody>
      </p:sp>
      <p:graphicFrame>
        <p:nvGraphicFramePr>
          <p:cNvPr id="20" name="Объект 19"/>
          <p:cNvGraphicFramePr>
            <a:graphicFrameLocks noChangeAspect="1"/>
          </p:cNvGraphicFramePr>
          <p:nvPr>
            <p:extLst>
              <p:ext uri="{D42A27DB-BD31-4B8C-83A1-F6EECF244321}">
                <p14:modId xmlns:p14="http://schemas.microsoft.com/office/powerpoint/2010/main" val="565361945"/>
              </p:ext>
            </p:extLst>
          </p:nvPr>
        </p:nvGraphicFramePr>
        <p:xfrm>
          <a:off x="8931605" y="3769619"/>
          <a:ext cx="2732311" cy="1815402"/>
        </p:xfrm>
        <a:graphic>
          <a:graphicData uri="http://schemas.openxmlformats.org/presentationml/2006/ole">
            <mc:AlternateContent xmlns:mc="http://schemas.openxmlformats.org/markup-compatibility/2006">
              <mc:Choice xmlns:v="urn:schemas-microsoft-com:vml" Requires="v">
                <p:oleObj spid="_x0000_s2057" name="Точечный рисунок" r:id="rId9" imgW="5723810" imgH="3428571" progId="Paint.Picture">
                  <p:embed/>
                </p:oleObj>
              </mc:Choice>
              <mc:Fallback>
                <p:oleObj name="Точечный рисунок" r:id="rId9" imgW="5723810" imgH="3428571" progId="Paint.Picture">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31605" y="3769619"/>
                        <a:ext cx="2732311" cy="1815402"/>
                      </a:xfrm>
                      <a:prstGeom prst="rect">
                        <a:avLst/>
                      </a:prstGeom>
                      <a:noFill/>
                    </p:spPr>
                  </p:pic>
                </p:oleObj>
              </mc:Fallback>
            </mc:AlternateContent>
          </a:graphicData>
        </a:graphic>
      </p:graphicFrame>
      <p:sp>
        <p:nvSpPr>
          <p:cNvPr id="21" name="TextBox 20"/>
          <p:cNvSpPr txBox="1"/>
          <p:nvPr/>
        </p:nvSpPr>
        <p:spPr>
          <a:xfrm>
            <a:off x="8846416" y="5763481"/>
            <a:ext cx="2902688" cy="954107"/>
          </a:xfrm>
          <a:prstGeom prst="rect">
            <a:avLst/>
          </a:prstGeom>
          <a:noFill/>
        </p:spPr>
        <p:txBody>
          <a:bodyPr wrap="square" rtlCol="0">
            <a:spAutoFit/>
          </a:bodyPr>
          <a:lstStyle/>
          <a:p>
            <a:pPr algn="ctr"/>
            <a:r>
              <a:rPr lang="ru-RU" sz="1400" b="1" dirty="0" err="1" smtClean="0">
                <a:latin typeface="Times New Roman" panose="02020603050405020304" pitchFamily="18" charset="0"/>
                <a:cs typeface="Times New Roman" panose="02020603050405020304" pitchFamily="18" charset="0"/>
              </a:rPr>
              <a:t>Граничн</a:t>
            </a:r>
            <a:r>
              <a:rPr lang="uk-UA" sz="1400" b="1" dirty="0">
                <a:latin typeface="Times New Roman" panose="02020603050405020304" pitchFamily="18" charset="0"/>
                <a:cs typeface="Times New Roman" panose="02020603050405020304" pitchFamily="18" charset="0"/>
              </a:rPr>
              <a:t>і умови – закріплення канату та </a:t>
            </a:r>
            <a:endParaRPr lang="uk-UA" sz="1400" b="1" dirty="0" smtClean="0">
              <a:latin typeface="Times New Roman" panose="02020603050405020304" pitchFamily="18" charset="0"/>
              <a:cs typeface="Times New Roman" panose="02020603050405020304" pitchFamily="18" charset="0"/>
            </a:endParaRPr>
          </a:p>
          <a:p>
            <a:pPr algn="ctr"/>
            <a:r>
              <a:rPr lang="uk-UA" sz="1400" b="1" dirty="0" smtClean="0">
                <a:latin typeface="Times New Roman" panose="02020603050405020304" pitchFamily="18" charset="0"/>
                <a:cs typeface="Times New Roman" panose="02020603050405020304" pitchFamily="18" charset="0"/>
              </a:rPr>
              <a:t>барабану </a:t>
            </a:r>
            <a:r>
              <a:rPr lang="uk-UA" sz="1400" b="1" dirty="0">
                <a:latin typeface="Times New Roman" panose="02020603050405020304" pitchFamily="18" charset="0"/>
                <a:cs typeface="Times New Roman" panose="02020603050405020304" pitchFamily="18" charset="0"/>
              </a:rPr>
              <a:t>і прикладання сили до вузлів канату</a:t>
            </a:r>
            <a:endParaRPr lang="ru-RU"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10604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91386" y="114831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0" name="Рисунок 9"/>
          <p:cNvPicPr/>
          <p:nvPr/>
        </p:nvPicPr>
        <p:blipFill>
          <a:blip r:embed="rId2" cstate="print">
            <a:extLst>
              <a:ext uri="{28A0092B-C50C-407E-A947-70E740481C1C}">
                <a14:useLocalDpi xmlns:a14="http://schemas.microsoft.com/office/drawing/2010/main" val="0"/>
              </a:ext>
            </a:extLst>
          </a:blip>
          <a:stretch>
            <a:fillRect/>
          </a:stretch>
        </p:blipFill>
        <p:spPr>
          <a:xfrm>
            <a:off x="191386" y="1132367"/>
            <a:ext cx="2620904" cy="1961988"/>
          </a:xfrm>
          <a:prstGeom prst="rect">
            <a:avLst/>
          </a:prstGeom>
        </p:spPr>
      </p:pic>
      <p:pic>
        <p:nvPicPr>
          <p:cNvPr id="11" name="Рисунок 10"/>
          <p:cNvPicPr/>
          <p:nvPr/>
        </p:nvPicPr>
        <p:blipFill rotWithShape="1">
          <a:blip r:embed="rId3" cstate="print">
            <a:extLst>
              <a:ext uri="{28A0092B-C50C-407E-A947-70E740481C1C}">
                <a14:useLocalDpi xmlns:a14="http://schemas.microsoft.com/office/drawing/2010/main" val="0"/>
              </a:ext>
            </a:extLst>
          </a:blip>
          <a:srcRect r="5980"/>
          <a:stretch/>
        </p:blipFill>
        <p:spPr bwMode="auto">
          <a:xfrm>
            <a:off x="2942369" y="1148316"/>
            <a:ext cx="2692887" cy="1930090"/>
          </a:xfrm>
          <a:prstGeom prst="rect">
            <a:avLst/>
          </a:prstGeom>
          <a:ln>
            <a:noFill/>
          </a:ln>
          <a:extLst>
            <a:ext uri="{53640926-AAD7-44D8-BBD7-CCE9431645EC}">
              <a14:shadowObscured xmlns:a14="http://schemas.microsoft.com/office/drawing/2010/main"/>
            </a:ext>
          </a:extLst>
        </p:spPr>
      </p:pic>
      <p:pic>
        <p:nvPicPr>
          <p:cNvPr id="12" name="Рисунок 11"/>
          <p:cNvPicPr/>
          <p:nvPr/>
        </p:nvPicPr>
        <p:blipFill>
          <a:blip r:embed="rId4" cstate="print">
            <a:extLst>
              <a:ext uri="{28A0092B-C50C-407E-A947-70E740481C1C}">
                <a14:useLocalDpi xmlns:a14="http://schemas.microsoft.com/office/drawing/2010/main" val="0"/>
              </a:ext>
            </a:extLst>
          </a:blip>
          <a:stretch>
            <a:fillRect/>
          </a:stretch>
        </p:blipFill>
        <p:spPr>
          <a:xfrm>
            <a:off x="2989801" y="4102125"/>
            <a:ext cx="2607141" cy="1930090"/>
          </a:xfrm>
          <a:prstGeom prst="rect">
            <a:avLst/>
          </a:prstGeom>
        </p:spPr>
      </p:pic>
      <p:sp>
        <p:nvSpPr>
          <p:cNvPr id="15" name="TextBox 14"/>
          <p:cNvSpPr txBox="1"/>
          <p:nvPr/>
        </p:nvSpPr>
        <p:spPr>
          <a:xfrm>
            <a:off x="2873081" y="6098677"/>
            <a:ext cx="2945219" cy="800219"/>
          </a:xfrm>
          <a:prstGeom prst="rect">
            <a:avLst/>
          </a:prstGeom>
          <a:noFill/>
        </p:spPr>
        <p:txBody>
          <a:bodyPr wrap="square" rtlCol="0">
            <a:spAutoFit/>
          </a:bodyPr>
          <a:lstStyle/>
          <a:p>
            <a:pPr algn="ctr"/>
            <a:r>
              <a:rPr lang="uk-UA" sz="1400" b="1" dirty="0" smtClean="0">
                <a:latin typeface="Times New Roman" panose="02020603050405020304" pitchFamily="18" charset="0"/>
                <a:cs typeface="Times New Roman" panose="02020603050405020304" pitchFamily="18" charset="0"/>
              </a:rPr>
              <a:t>Розбивка </a:t>
            </a:r>
            <a:r>
              <a:rPr lang="uk-UA" sz="1400" b="1" dirty="0">
                <a:latin typeface="Times New Roman" panose="02020603050405020304" pitchFamily="18" charset="0"/>
                <a:cs typeface="Times New Roman" panose="02020603050405020304" pitchFamily="18" charset="0"/>
              </a:rPr>
              <a:t>каната на скінченні елементи</a:t>
            </a:r>
            <a:endParaRPr lang="ru-RU" sz="1400" b="1" dirty="0">
              <a:latin typeface="Times New Roman" panose="02020603050405020304" pitchFamily="18" charset="0"/>
              <a:cs typeface="Times New Roman" panose="02020603050405020304" pitchFamily="18" charset="0"/>
            </a:endParaRPr>
          </a:p>
          <a:p>
            <a:endParaRPr lang="ru-RU" dirty="0"/>
          </a:p>
        </p:txBody>
      </p:sp>
      <p:sp>
        <p:nvSpPr>
          <p:cNvPr id="16" name="Прямоугольник 15"/>
          <p:cNvSpPr/>
          <p:nvPr/>
        </p:nvSpPr>
        <p:spPr>
          <a:xfrm>
            <a:off x="2706124" y="3094355"/>
            <a:ext cx="3003208" cy="738664"/>
          </a:xfrm>
          <a:prstGeom prst="rect">
            <a:avLst/>
          </a:prstGeom>
        </p:spPr>
        <p:txBody>
          <a:bodyPr wrap="square">
            <a:spAutoFit/>
          </a:bodyPr>
          <a:lstStyle/>
          <a:p>
            <a:pPr indent="450215" algn="ctr">
              <a:lnSpc>
                <a:spcPct val="150000"/>
              </a:lnSpc>
              <a:spcAft>
                <a:spcPts val="0"/>
              </a:spcAft>
            </a:pPr>
            <a:r>
              <a:rPr lang="uk-UA" sz="1400" b="1" dirty="0" err="1" smtClean="0">
                <a:effectLst/>
                <a:latin typeface="Times New Roman" panose="02020603050405020304" pitchFamily="18" charset="0"/>
                <a:ea typeface="Calibri" panose="020F0502020204030204" pitchFamily="34" charset="0"/>
                <a:cs typeface="Times New Roman" panose="02020603050405020304" pitchFamily="18" charset="0"/>
              </a:rPr>
              <a:t>Кінцево</a:t>
            </a:r>
            <a:r>
              <a:rPr lang="uk-UA" sz="1400" b="1" dirty="0" smtClean="0">
                <a:effectLst/>
                <a:latin typeface="Times New Roman" panose="02020603050405020304" pitchFamily="18" charset="0"/>
                <a:ea typeface="Calibri" panose="020F0502020204030204" pitchFamily="34" charset="0"/>
                <a:cs typeface="Times New Roman" panose="02020603050405020304" pitchFamily="18" charset="0"/>
              </a:rPr>
              <a:t>-елементна сітка барабана</a:t>
            </a:r>
            <a:endParaRPr lang="ru-RU" sz="14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7" name="TextBox 16"/>
          <p:cNvSpPr txBox="1"/>
          <p:nvPr/>
        </p:nvSpPr>
        <p:spPr>
          <a:xfrm>
            <a:off x="50632" y="3184797"/>
            <a:ext cx="2655492" cy="523220"/>
          </a:xfrm>
          <a:prstGeom prst="rect">
            <a:avLst/>
          </a:prstGeom>
          <a:noFill/>
        </p:spPr>
        <p:txBody>
          <a:bodyPr wrap="square" rtlCol="0">
            <a:spAutoFit/>
          </a:bodyPr>
          <a:lstStyle/>
          <a:p>
            <a:pPr algn="ctr"/>
            <a:r>
              <a:rPr lang="uk-UA" sz="1400" b="1" dirty="0" smtClean="0">
                <a:latin typeface="Times New Roman" panose="02020603050405020304" pitchFamily="18" charset="0"/>
                <a:cs typeface="Times New Roman" panose="02020603050405020304" pitchFamily="18" charset="0"/>
              </a:rPr>
              <a:t>Розбивка </a:t>
            </a:r>
            <a:r>
              <a:rPr lang="uk-UA" sz="1400" b="1" dirty="0">
                <a:latin typeface="Times New Roman" panose="02020603050405020304" pitchFamily="18" charset="0"/>
                <a:cs typeface="Times New Roman" panose="02020603050405020304" pitchFamily="18" charset="0"/>
              </a:rPr>
              <a:t>барабана на скінченні елементи</a:t>
            </a:r>
            <a:endParaRPr lang="ru-RU" sz="1400" b="1" dirty="0">
              <a:latin typeface="Times New Roman" panose="02020603050405020304" pitchFamily="18" charset="0"/>
              <a:cs typeface="Times New Roman" panose="02020603050405020304" pitchFamily="18" charset="0"/>
            </a:endParaRPr>
          </a:p>
        </p:txBody>
      </p:sp>
      <p:pic>
        <p:nvPicPr>
          <p:cNvPr id="19" name="Рисунок 18"/>
          <p:cNvPicPr/>
          <p:nvPr/>
        </p:nvPicPr>
        <p:blipFill>
          <a:blip r:embed="rId5" cstate="print">
            <a:extLst>
              <a:ext uri="{28A0092B-C50C-407E-A947-70E740481C1C}">
                <a14:useLocalDpi xmlns:a14="http://schemas.microsoft.com/office/drawing/2010/main" val="0"/>
              </a:ext>
            </a:extLst>
          </a:blip>
          <a:stretch>
            <a:fillRect/>
          </a:stretch>
        </p:blipFill>
        <p:spPr>
          <a:xfrm>
            <a:off x="191387" y="4075348"/>
            <a:ext cx="3086512" cy="2067752"/>
          </a:xfrm>
          <a:prstGeom prst="rect">
            <a:avLst/>
          </a:prstGeom>
        </p:spPr>
      </p:pic>
      <p:pic>
        <p:nvPicPr>
          <p:cNvPr id="20" name="Рисунок 19"/>
          <p:cNvPicPr/>
          <p:nvPr/>
        </p:nvPicPr>
        <p:blipFill>
          <a:blip r:embed="rId6" cstate="print">
            <a:extLst>
              <a:ext uri="{28A0092B-C50C-407E-A947-70E740481C1C}">
                <a14:useLocalDpi xmlns:a14="http://schemas.microsoft.com/office/drawing/2010/main" val="0"/>
              </a:ext>
            </a:extLst>
          </a:blip>
          <a:stretch>
            <a:fillRect/>
          </a:stretch>
        </p:blipFill>
        <p:spPr>
          <a:xfrm>
            <a:off x="5937377" y="1117045"/>
            <a:ext cx="3224840" cy="2067752"/>
          </a:xfrm>
          <a:prstGeom prst="rect">
            <a:avLst/>
          </a:prstGeom>
        </p:spPr>
      </p:pic>
      <p:pic>
        <p:nvPicPr>
          <p:cNvPr id="21" name="Рисунок 20"/>
          <p:cNvPicPr/>
          <p:nvPr/>
        </p:nvPicPr>
        <p:blipFill>
          <a:blip r:embed="rId7" cstate="print">
            <a:extLst>
              <a:ext uri="{28A0092B-C50C-407E-A947-70E740481C1C}">
                <a14:useLocalDpi xmlns:a14="http://schemas.microsoft.com/office/drawing/2010/main" val="0"/>
              </a:ext>
            </a:extLst>
          </a:blip>
          <a:stretch>
            <a:fillRect/>
          </a:stretch>
        </p:blipFill>
        <p:spPr>
          <a:xfrm>
            <a:off x="5709332" y="4106108"/>
            <a:ext cx="3498463" cy="2014798"/>
          </a:xfrm>
          <a:prstGeom prst="rect">
            <a:avLst/>
          </a:prstGeom>
        </p:spPr>
      </p:pic>
      <p:pic>
        <p:nvPicPr>
          <p:cNvPr id="22" name="Рисунок 21"/>
          <p:cNvPicPr/>
          <p:nvPr/>
        </p:nvPicPr>
        <p:blipFill>
          <a:blip r:embed="rId8" cstate="print">
            <a:extLst>
              <a:ext uri="{28A0092B-C50C-407E-A947-70E740481C1C}">
                <a14:useLocalDpi xmlns:a14="http://schemas.microsoft.com/office/drawing/2010/main" val="0"/>
              </a:ext>
            </a:extLst>
          </a:blip>
          <a:stretch>
            <a:fillRect/>
          </a:stretch>
        </p:blipFill>
        <p:spPr>
          <a:xfrm>
            <a:off x="8813308" y="4102125"/>
            <a:ext cx="3351214" cy="2083703"/>
          </a:xfrm>
          <a:prstGeom prst="rect">
            <a:avLst/>
          </a:prstGeom>
        </p:spPr>
      </p:pic>
      <p:sp>
        <p:nvSpPr>
          <p:cNvPr id="23" name="Прямоугольник 22"/>
          <p:cNvSpPr/>
          <p:nvPr/>
        </p:nvSpPr>
        <p:spPr>
          <a:xfrm>
            <a:off x="8813308" y="6310967"/>
            <a:ext cx="2617846" cy="523220"/>
          </a:xfrm>
          <a:prstGeom prst="rect">
            <a:avLst/>
          </a:prstGeom>
        </p:spPr>
        <p:txBody>
          <a:bodyPr wrap="square">
            <a:spAutoFit/>
          </a:bodyPr>
          <a:lstStyle/>
          <a:p>
            <a:pPr indent="450215" algn="ctr"/>
            <a:r>
              <a:rPr lang="uk-UA" sz="1400" b="1" dirty="0" smtClean="0">
                <a:latin typeface="Times New Roman" panose="02020603050405020304" pitchFamily="18" charset="0"/>
                <a:ea typeface="Calibri" panose="020F0502020204030204" pitchFamily="34" charset="0"/>
                <a:cs typeface="Times New Roman" panose="02020603050405020304" pitchFamily="18" charset="0"/>
              </a:rPr>
              <a:t>Нормальні </a:t>
            </a:r>
            <a:r>
              <a:rPr lang="uk-UA" sz="1400" b="1" dirty="0">
                <a:latin typeface="Times New Roman" panose="02020603050405020304" pitchFamily="18" charset="0"/>
                <a:ea typeface="Calibri" panose="020F0502020204030204" pitchFamily="34" charset="0"/>
                <a:cs typeface="Times New Roman" panose="02020603050405020304" pitchFamily="18" charset="0"/>
              </a:rPr>
              <a:t>напруження по осі Z в канаті</a:t>
            </a:r>
            <a:endParaRPr lang="ru-RU" sz="14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4" name="TextBox 23"/>
          <p:cNvSpPr txBox="1"/>
          <p:nvPr/>
        </p:nvSpPr>
        <p:spPr>
          <a:xfrm>
            <a:off x="5743570" y="6288171"/>
            <a:ext cx="3069738" cy="800219"/>
          </a:xfrm>
          <a:prstGeom prst="rect">
            <a:avLst/>
          </a:prstGeom>
          <a:noFill/>
        </p:spPr>
        <p:txBody>
          <a:bodyPr wrap="square" rtlCol="0">
            <a:spAutoFit/>
          </a:bodyPr>
          <a:lstStyle/>
          <a:p>
            <a:pPr algn="ctr"/>
            <a:r>
              <a:rPr lang="ru-RU" sz="1400" b="1" dirty="0" smtClean="0">
                <a:latin typeface="Times New Roman" panose="02020603050405020304" pitchFamily="18" charset="0"/>
                <a:cs typeface="Times New Roman" panose="02020603050405020304" pitchFamily="18" charset="0"/>
              </a:rPr>
              <a:t>. </a:t>
            </a:r>
            <a:r>
              <a:rPr lang="uk-UA" sz="1400" b="1" dirty="0">
                <a:latin typeface="Times New Roman" panose="02020603050405020304" pitchFamily="18" charset="0"/>
                <a:cs typeface="Times New Roman" panose="02020603050405020304" pitchFamily="18" charset="0"/>
              </a:rPr>
              <a:t>Нормальні напруження по осі Y в канаті</a:t>
            </a:r>
            <a:endParaRPr lang="ru-RU" sz="1400" b="1" dirty="0">
              <a:latin typeface="Times New Roman" panose="02020603050405020304" pitchFamily="18" charset="0"/>
              <a:cs typeface="Times New Roman" panose="02020603050405020304" pitchFamily="18" charset="0"/>
            </a:endParaRPr>
          </a:p>
          <a:p>
            <a:endParaRPr lang="ru-RU" dirty="0"/>
          </a:p>
        </p:txBody>
      </p:sp>
      <p:sp>
        <p:nvSpPr>
          <p:cNvPr id="26" name="TextBox 25"/>
          <p:cNvSpPr txBox="1"/>
          <p:nvPr/>
        </p:nvSpPr>
        <p:spPr>
          <a:xfrm>
            <a:off x="5830039" y="3311190"/>
            <a:ext cx="2974952" cy="584775"/>
          </a:xfrm>
          <a:prstGeom prst="rect">
            <a:avLst/>
          </a:prstGeom>
          <a:noFill/>
        </p:spPr>
        <p:txBody>
          <a:bodyPr wrap="square" rtlCol="0">
            <a:spAutoFit/>
          </a:bodyPr>
          <a:lstStyle/>
          <a:p>
            <a:pPr algn="ctr"/>
            <a:r>
              <a:rPr lang="uk-UA" sz="1400" b="1" dirty="0" smtClean="0">
                <a:latin typeface="Times New Roman" panose="02020603050405020304" pitchFamily="18" charset="0"/>
                <a:cs typeface="Times New Roman" panose="02020603050405020304" pitchFamily="18" charset="0"/>
              </a:rPr>
              <a:t>Контактуючий </a:t>
            </a:r>
            <a:r>
              <a:rPr lang="uk-UA" sz="1400" b="1" dirty="0">
                <a:latin typeface="Times New Roman" panose="02020603050405020304" pitchFamily="18" charset="0"/>
                <a:cs typeface="Times New Roman" panose="02020603050405020304" pitchFamily="18" charset="0"/>
              </a:rPr>
              <a:t>статус елементів</a:t>
            </a:r>
            <a:endParaRPr lang="ru-RU" sz="1400" b="1" dirty="0">
              <a:latin typeface="Times New Roman" panose="02020603050405020304" pitchFamily="18" charset="0"/>
              <a:cs typeface="Times New Roman" panose="02020603050405020304" pitchFamily="18" charset="0"/>
            </a:endParaRPr>
          </a:p>
          <a:p>
            <a:endParaRPr lang="ru-RU" dirty="0"/>
          </a:p>
        </p:txBody>
      </p:sp>
      <p:sp>
        <p:nvSpPr>
          <p:cNvPr id="27" name="TextBox 26"/>
          <p:cNvSpPr txBox="1"/>
          <p:nvPr/>
        </p:nvSpPr>
        <p:spPr>
          <a:xfrm>
            <a:off x="191386" y="6288170"/>
            <a:ext cx="2679405" cy="800219"/>
          </a:xfrm>
          <a:prstGeom prst="rect">
            <a:avLst/>
          </a:prstGeom>
          <a:noFill/>
        </p:spPr>
        <p:txBody>
          <a:bodyPr wrap="square" rtlCol="0">
            <a:spAutoFit/>
          </a:bodyPr>
          <a:lstStyle/>
          <a:p>
            <a:pPr algn="ctr"/>
            <a:r>
              <a:rPr lang="uk-UA" sz="1400" b="1" dirty="0" smtClean="0">
                <a:latin typeface="Times New Roman" panose="02020603050405020304" pitchFamily="18" charset="0"/>
                <a:cs typeface="Times New Roman" panose="02020603050405020304" pitchFamily="18" charset="0"/>
              </a:rPr>
              <a:t>Закріплення </a:t>
            </a:r>
            <a:r>
              <a:rPr lang="uk-UA" sz="1400" b="1" dirty="0">
                <a:latin typeface="Times New Roman" panose="02020603050405020304" pitchFamily="18" charset="0"/>
                <a:cs typeface="Times New Roman" panose="02020603050405020304" pitchFamily="18" charset="0"/>
              </a:rPr>
              <a:t>канату на барабані</a:t>
            </a:r>
            <a:endParaRPr lang="ru-RU" sz="1400" b="1" dirty="0">
              <a:latin typeface="Times New Roman" panose="02020603050405020304" pitchFamily="18" charset="0"/>
              <a:cs typeface="Times New Roman" panose="02020603050405020304" pitchFamily="18" charset="0"/>
            </a:endParaRPr>
          </a:p>
          <a:p>
            <a:endParaRPr lang="ru-RU" dirty="0"/>
          </a:p>
        </p:txBody>
      </p:sp>
      <p:sp>
        <p:nvSpPr>
          <p:cNvPr id="28" name="TextBox 27"/>
          <p:cNvSpPr txBox="1"/>
          <p:nvPr/>
        </p:nvSpPr>
        <p:spPr>
          <a:xfrm>
            <a:off x="2329324" y="124597"/>
            <a:ext cx="7223709" cy="1200329"/>
          </a:xfrm>
          <a:prstGeom prst="rect">
            <a:avLst/>
          </a:prstGeom>
          <a:noFill/>
        </p:spPr>
        <p:txBody>
          <a:bodyPr wrap="none" rtlCol="0">
            <a:spAutoFit/>
          </a:bodyPr>
          <a:lstStyle/>
          <a:p>
            <a:pPr algn="ctr"/>
            <a:r>
              <a:rPr lang="uk-UA" b="1" dirty="0" smtClean="0"/>
              <a:t>Чисельне моделювання для оцінки напружено-деформованого</a:t>
            </a:r>
            <a:endParaRPr lang="en-US" b="1" dirty="0" smtClean="0"/>
          </a:p>
          <a:p>
            <a:pPr algn="ctr"/>
            <a:r>
              <a:rPr lang="uk-UA" b="1" dirty="0" smtClean="0"/>
              <a:t> стану барабану для оптимізації його конструкції</a:t>
            </a:r>
            <a:endParaRPr lang="en-US" b="1" dirty="0" smtClean="0"/>
          </a:p>
          <a:p>
            <a:pPr algn="ctr"/>
            <a:r>
              <a:rPr lang="en-US" b="1" dirty="0" smtClean="0"/>
              <a:t>ANSYS</a:t>
            </a:r>
            <a:r>
              <a:rPr lang="uk-UA" b="1" dirty="0" smtClean="0"/>
              <a:t> 2</a:t>
            </a:r>
            <a:r>
              <a:rPr lang="en-US" b="1" dirty="0" smtClean="0"/>
              <a:t>D </a:t>
            </a:r>
            <a:r>
              <a:rPr lang="uk-UA" b="1" dirty="0" smtClean="0"/>
              <a:t>моделі</a:t>
            </a:r>
            <a:r>
              <a:rPr lang="en-US" b="1" dirty="0" smtClean="0"/>
              <a:t> </a:t>
            </a:r>
            <a:endParaRPr lang="ru-RU" b="1" dirty="0" smtClean="0"/>
          </a:p>
          <a:p>
            <a:endParaRPr lang="ru-RU" dirty="0"/>
          </a:p>
        </p:txBody>
      </p:sp>
      <p:pic>
        <p:nvPicPr>
          <p:cNvPr id="29" name="Рисунок 28"/>
          <p:cNvPicPr/>
          <p:nvPr/>
        </p:nvPicPr>
        <p:blipFill>
          <a:blip r:embed="rId9" cstate="print">
            <a:extLst>
              <a:ext uri="{28A0092B-C50C-407E-A947-70E740481C1C}">
                <a14:useLocalDpi xmlns:a14="http://schemas.microsoft.com/office/drawing/2010/main" val="0"/>
              </a:ext>
            </a:extLst>
          </a:blip>
          <a:stretch>
            <a:fillRect/>
          </a:stretch>
        </p:blipFill>
        <p:spPr>
          <a:xfrm>
            <a:off x="8790632" y="1219156"/>
            <a:ext cx="3496672" cy="2132906"/>
          </a:xfrm>
          <a:prstGeom prst="rect">
            <a:avLst/>
          </a:prstGeom>
        </p:spPr>
      </p:pic>
      <p:sp>
        <p:nvSpPr>
          <p:cNvPr id="30" name="TextBox 29"/>
          <p:cNvSpPr txBox="1"/>
          <p:nvPr/>
        </p:nvSpPr>
        <p:spPr>
          <a:xfrm>
            <a:off x="8790632" y="3352062"/>
            <a:ext cx="3102160" cy="523220"/>
          </a:xfrm>
          <a:prstGeom prst="rect">
            <a:avLst/>
          </a:prstGeom>
          <a:noFill/>
        </p:spPr>
        <p:txBody>
          <a:bodyPr wrap="square" rtlCol="0">
            <a:spAutoFit/>
          </a:bodyPr>
          <a:lstStyle/>
          <a:p>
            <a:pPr algn="ctr"/>
            <a:r>
              <a:rPr lang="uk-UA" sz="1400" b="1" dirty="0" smtClean="0">
                <a:latin typeface="Times New Roman" panose="02020603050405020304" pitchFamily="18" charset="0"/>
                <a:cs typeface="Times New Roman" panose="02020603050405020304" pitchFamily="18" charset="0"/>
              </a:rPr>
              <a:t>Інтенсивність </a:t>
            </a:r>
            <a:r>
              <a:rPr lang="uk-UA" sz="1400" b="1" dirty="0">
                <a:latin typeface="Times New Roman" panose="02020603050405020304" pitchFamily="18" charset="0"/>
                <a:cs typeface="Times New Roman" panose="02020603050405020304" pitchFamily="18" charset="0"/>
              </a:rPr>
              <a:t>напружень в канаті</a:t>
            </a:r>
            <a:endParaRPr lang="ru-RU" sz="1400" b="1" dirty="0">
              <a:latin typeface="Times New Roman" panose="02020603050405020304" pitchFamily="18" charset="0"/>
              <a:cs typeface="Times New Roman" panose="02020603050405020304" pitchFamily="18" charset="0"/>
            </a:endParaRPr>
          </a:p>
          <a:p>
            <a:endParaRPr lang="ru-RU" sz="1400" b="1" dirty="0"/>
          </a:p>
        </p:txBody>
      </p:sp>
    </p:spTree>
    <p:extLst>
      <p:ext uri="{BB962C8B-B14F-4D97-AF65-F5344CB8AC3E}">
        <p14:creationId xmlns:p14="http://schemas.microsoft.com/office/powerpoint/2010/main" val="23932515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p:nvPr/>
        </p:nvPicPr>
        <p:blipFill rotWithShape="1">
          <a:blip r:embed="rId2">
            <a:extLst>
              <a:ext uri="{28A0092B-C50C-407E-A947-70E740481C1C}">
                <a14:useLocalDpi xmlns:a14="http://schemas.microsoft.com/office/drawing/2010/main" val="0"/>
              </a:ext>
            </a:extLst>
          </a:blip>
          <a:srcRect t="30559" r="18768"/>
          <a:stretch/>
        </p:blipFill>
        <p:spPr bwMode="auto">
          <a:xfrm>
            <a:off x="3855798" y="137964"/>
            <a:ext cx="3769020" cy="2132906"/>
          </a:xfrm>
          <a:prstGeom prst="rect">
            <a:avLst/>
          </a:prstGeom>
          <a:ln>
            <a:noFill/>
          </a:ln>
          <a:extLst>
            <a:ext uri="{53640926-AAD7-44D8-BBD7-CCE9431645EC}">
              <a14:shadowObscured xmlns:a14="http://schemas.microsoft.com/office/drawing/2010/main"/>
            </a:ext>
          </a:extLst>
        </p:spPr>
      </p:pic>
      <p:pic>
        <p:nvPicPr>
          <p:cNvPr id="7" name="Рисунок 6"/>
          <p:cNvPicPr/>
          <p:nvPr/>
        </p:nvPicPr>
        <p:blipFill rotWithShape="1">
          <a:blip r:embed="rId3">
            <a:extLst>
              <a:ext uri="{28A0092B-C50C-407E-A947-70E740481C1C}">
                <a14:useLocalDpi xmlns:a14="http://schemas.microsoft.com/office/drawing/2010/main" val="0"/>
              </a:ext>
            </a:extLst>
          </a:blip>
          <a:srcRect t="26675" r="19390"/>
          <a:stretch/>
        </p:blipFill>
        <p:spPr bwMode="auto">
          <a:xfrm>
            <a:off x="7831988" y="137965"/>
            <a:ext cx="3870473" cy="2132906"/>
          </a:xfrm>
          <a:prstGeom prst="rect">
            <a:avLst/>
          </a:prstGeom>
          <a:ln>
            <a:noFill/>
          </a:ln>
          <a:extLst>
            <a:ext uri="{53640926-AAD7-44D8-BBD7-CCE9431645EC}">
              <a14:shadowObscured xmlns:a14="http://schemas.microsoft.com/office/drawing/2010/main"/>
            </a:ext>
          </a:extLst>
        </p:spPr>
      </p:pic>
      <p:pic>
        <p:nvPicPr>
          <p:cNvPr id="8" name="Рисунок 7"/>
          <p:cNvPicPr/>
          <p:nvPr/>
        </p:nvPicPr>
        <p:blipFill rotWithShape="1">
          <a:blip r:embed="rId4">
            <a:extLst>
              <a:ext uri="{28A0092B-C50C-407E-A947-70E740481C1C}">
                <a14:useLocalDpi xmlns:a14="http://schemas.microsoft.com/office/drawing/2010/main" val="0"/>
              </a:ext>
            </a:extLst>
          </a:blip>
          <a:srcRect t="31854" r="20324"/>
          <a:stretch/>
        </p:blipFill>
        <p:spPr bwMode="auto">
          <a:xfrm>
            <a:off x="378507" y="137964"/>
            <a:ext cx="3200400" cy="2349795"/>
          </a:xfrm>
          <a:prstGeom prst="rect">
            <a:avLst/>
          </a:prstGeom>
          <a:ln>
            <a:noFill/>
          </a:ln>
          <a:extLst>
            <a:ext uri="{53640926-AAD7-44D8-BBD7-CCE9431645EC}">
              <a14:shadowObscured xmlns:a14="http://schemas.microsoft.com/office/drawing/2010/main"/>
            </a:ext>
          </a:extLst>
        </p:spPr>
      </p:pic>
      <p:pic>
        <p:nvPicPr>
          <p:cNvPr id="9" name="Рисунок 8"/>
          <p:cNvPicPr/>
          <p:nvPr/>
        </p:nvPicPr>
        <p:blipFill rotWithShape="1">
          <a:blip r:embed="rId5">
            <a:extLst>
              <a:ext uri="{28A0092B-C50C-407E-A947-70E740481C1C}">
                <a14:useLocalDpi xmlns:a14="http://schemas.microsoft.com/office/drawing/2010/main" val="0"/>
              </a:ext>
            </a:extLst>
          </a:blip>
          <a:srcRect t="29782" r="19546"/>
          <a:stretch/>
        </p:blipFill>
        <p:spPr bwMode="auto">
          <a:xfrm>
            <a:off x="2090793" y="3094074"/>
            <a:ext cx="3693319" cy="2349795"/>
          </a:xfrm>
          <a:prstGeom prst="rect">
            <a:avLst/>
          </a:prstGeom>
          <a:ln>
            <a:noFill/>
          </a:ln>
          <a:extLst>
            <a:ext uri="{53640926-AAD7-44D8-BBD7-CCE9431645EC}">
              <a14:shadowObscured xmlns:a14="http://schemas.microsoft.com/office/drawing/2010/main"/>
            </a:ext>
          </a:extLst>
        </p:spPr>
      </p:pic>
      <p:pic>
        <p:nvPicPr>
          <p:cNvPr id="10" name="Рисунок 9"/>
          <p:cNvPicPr/>
          <p:nvPr/>
        </p:nvPicPr>
        <p:blipFill rotWithShape="1">
          <a:blip r:embed="rId6">
            <a:extLst>
              <a:ext uri="{28A0092B-C50C-407E-A947-70E740481C1C}">
                <a14:useLocalDpi xmlns:a14="http://schemas.microsoft.com/office/drawing/2010/main" val="0"/>
              </a:ext>
            </a:extLst>
          </a:blip>
          <a:srcRect t="23320" r="6785"/>
          <a:stretch/>
        </p:blipFill>
        <p:spPr bwMode="auto">
          <a:xfrm>
            <a:off x="6167774" y="3094074"/>
            <a:ext cx="3769682" cy="2349795"/>
          </a:xfrm>
          <a:prstGeom prst="rect">
            <a:avLst/>
          </a:prstGeom>
          <a:ln>
            <a:noFill/>
          </a:ln>
          <a:extLst>
            <a:ext uri="{53640926-AAD7-44D8-BBD7-CCE9431645EC}">
              <a14:shadowObscured xmlns:a14="http://schemas.microsoft.com/office/drawing/2010/main"/>
            </a:ext>
          </a:extLst>
        </p:spPr>
      </p:pic>
      <p:sp>
        <p:nvSpPr>
          <p:cNvPr id="13" name="TextBox 12"/>
          <p:cNvSpPr txBox="1"/>
          <p:nvPr/>
        </p:nvSpPr>
        <p:spPr>
          <a:xfrm>
            <a:off x="3855798" y="2270870"/>
            <a:ext cx="3435590" cy="523220"/>
          </a:xfrm>
          <a:prstGeom prst="rect">
            <a:avLst/>
          </a:prstGeom>
          <a:noFill/>
        </p:spPr>
        <p:txBody>
          <a:bodyPr wrap="square" rtlCol="0">
            <a:spAutoFit/>
          </a:bodyPr>
          <a:lstStyle/>
          <a:p>
            <a:pPr algn="ctr"/>
            <a:r>
              <a:rPr lang="uk-UA" sz="1400" b="1" dirty="0" smtClean="0">
                <a:latin typeface="Times New Roman" panose="02020603050405020304" pitchFamily="18" charset="0"/>
                <a:cs typeface="Times New Roman" panose="02020603050405020304" pitchFamily="18" charset="0"/>
              </a:rPr>
              <a:t>Нормальні </a:t>
            </a:r>
            <a:r>
              <a:rPr lang="uk-UA" sz="1400" b="1" dirty="0">
                <a:latin typeface="Times New Roman" panose="02020603050405020304" pitchFamily="18" charset="0"/>
                <a:cs typeface="Times New Roman" panose="02020603050405020304" pitchFamily="18" charset="0"/>
              </a:rPr>
              <a:t>напруження по осі Х в елементі барабану</a:t>
            </a:r>
            <a:endParaRPr lang="ru-RU" sz="1400" b="1"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7845171" y="2270870"/>
            <a:ext cx="3880883" cy="738664"/>
          </a:xfrm>
          <a:prstGeom prst="rect">
            <a:avLst/>
          </a:prstGeom>
          <a:noFill/>
        </p:spPr>
        <p:txBody>
          <a:bodyPr wrap="square" rtlCol="0">
            <a:spAutoFit/>
          </a:bodyPr>
          <a:lstStyle/>
          <a:p>
            <a:pPr algn="ctr"/>
            <a:r>
              <a:rPr lang="uk-UA" sz="1400" b="1" dirty="0" smtClean="0">
                <a:latin typeface="Times New Roman" panose="02020603050405020304" pitchFamily="18" charset="0"/>
                <a:cs typeface="Times New Roman" panose="02020603050405020304" pitchFamily="18" charset="0"/>
              </a:rPr>
              <a:t>Нормальні </a:t>
            </a:r>
            <a:r>
              <a:rPr lang="uk-UA" sz="1400" b="1" dirty="0">
                <a:latin typeface="Times New Roman" panose="02020603050405020304" pitchFamily="18" charset="0"/>
                <a:cs typeface="Times New Roman" panose="02020603050405020304" pitchFamily="18" charset="0"/>
              </a:rPr>
              <a:t>напруження по осі Y в елементі барабану</a:t>
            </a:r>
            <a:endParaRPr lang="ru-RU" sz="1400" b="1" dirty="0">
              <a:latin typeface="Times New Roman" panose="02020603050405020304" pitchFamily="18" charset="0"/>
              <a:cs typeface="Times New Roman" panose="02020603050405020304" pitchFamily="18" charset="0"/>
            </a:endParaRPr>
          </a:p>
          <a:p>
            <a:pPr algn="ctr"/>
            <a:endParaRPr lang="ru-RU" sz="1400" b="1"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478243" y="2572299"/>
            <a:ext cx="2902688" cy="800219"/>
          </a:xfrm>
          <a:prstGeom prst="rect">
            <a:avLst/>
          </a:prstGeom>
          <a:noFill/>
        </p:spPr>
        <p:txBody>
          <a:bodyPr wrap="square" rtlCol="0">
            <a:spAutoFit/>
          </a:bodyPr>
          <a:lstStyle/>
          <a:p>
            <a:pPr algn="ctr"/>
            <a:r>
              <a:rPr lang="uk-UA" sz="1400" b="1" dirty="0" smtClean="0">
                <a:latin typeface="Times New Roman" panose="02020603050405020304" pitchFamily="18" charset="0"/>
                <a:cs typeface="Times New Roman" panose="02020603050405020304" pitchFamily="18" charset="0"/>
              </a:rPr>
              <a:t>Нормальні </a:t>
            </a:r>
            <a:r>
              <a:rPr lang="uk-UA" sz="1400" b="1" dirty="0">
                <a:latin typeface="Times New Roman" panose="02020603050405020304" pitchFamily="18" charset="0"/>
                <a:cs typeface="Times New Roman" panose="02020603050405020304" pitchFamily="18" charset="0"/>
              </a:rPr>
              <a:t>напруження по осі Z в елементі барабану</a:t>
            </a:r>
            <a:endParaRPr lang="ru-RU" sz="1400" b="1" dirty="0">
              <a:latin typeface="Times New Roman" panose="02020603050405020304" pitchFamily="18" charset="0"/>
              <a:cs typeface="Times New Roman" panose="02020603050405020304" pitchFamily="18" charset="0"/>
            </a:endParaRPr>
          </a:p>
          <a:p>
            <a:endParaRPr lang="ru-RU" dirty="0"/>
          </a:p>
        </p:txBody>
      </p:sp>
      <p:sp>
        <p:nvSpPr>
          <p:cNvPr id="16" name="TextBox 15"/>
          <p:cNvSpPr txBox="1"/>
          <p:nvPr/>
        </p:nvSpPr>
        <p:spPr>
          <a:xfrm>
            <a:off x="2207942" y="5528409"/>
            <a:ext cx="3201291" cy="800219"/>
          </a:xfrm>
          <a:prstGeom prst="rect">
            <a:avLst/>
          </a:prstGeom>
          <a:noFill/>
        </p:spPr>
        <p:txBody>
          <a:bodyPr wrap="square" rtlCol="0">
            <a:spAutoFit/>
          </a:bodyPr>
          <a:lstStyle/>
          <a:p>
            <a:pPr algn="ctr"/>
            <a:r>
              <a:rPr lang="uk-UA" sz="1400" b="1" dirty="0" smtClean="0">
                <a:latin typeface="Times New Roman" panose="02020603050405020304" pitchFamily="18" charset="0"/>
                <a:cs typeface="Times New Roman" panose="02020603050405020304" pitchFamily="18" charset="0"/>
              </a:rPr>
              <a:t>Дотичні </a:t>
            </a:r>
            <a:r>
              <a:rPr lang="uk-UA" sz="1400" b="1" dirty="0">
                <a:latin typeface="Times New Roman" panose="02020603050405020304" pitchFamily="18" charset="0"/>
                <a:cs typeface="Times New Roman" panose="02020603050405020304" pitchFamily="18" charset="0"/>
              </a:rPr>
              <a:t>напруження </a:t>
            </a:r>
            <a:r>
              <a:rPr lang="uk-UA" sz="1400" b="1" i="1" dirty="0">
                <a:latin typeface="Times New Roman" panose="02020603050405020304" pitchFamily="18" charset="0"/>
                <a:cs typeface="Times New Roman" panose="02020603050405020304" pitchFamily="18" charset="0"/>
                <a:sym typeface="Symbol" panose="05050102010706020507" pitchFamily="18" charset="2"/>
              </a:rPr>
              <a:t></a:t>
            </a:r>
            <a:r>
              <a:rPr lang="en-US" sz="1400" b="1" i="1" baseline="-25000" dirty="0" err="1">
                <a:latin typeface="Times New Roman" panose="02020603050405020304" pitchFamily="18" charset="0"/>
                <a:cs typeface="Times New Roman" panose="02020603050405020304" pitchFamily="18" charset="0"/>
              </a:rPr>
              <a:t>xy</a:t>
            </a:r>
            <a:r>
              <a:rPr lang="en-US" sz="1400" b="1" dirty="0">
                <a:latin typeface="Times New Roman" panose="02020603050405020304" pitchFamily="18" charset="0"/>
                <a:cs typeface="Times New Roman" panose="02020603050405020304" pitchFamily="18" charset="0"/>
              </a:rPr>
              <a:t> </a:t>
            </a:r>
            <a:r>
              <a:rPr lang="uk-UA" sz="1400" b="1" dirty="0">
                <a:latin typeface="Times New Roman" panose="02020603050405020304" pitchFamily="18" charset="0"/>
                <a:cs typeface="Times New Roman" panose="02020603050405020304" pitchFamily="18" charset="0"/>
              </a:rPr>
              <a:t>в елементі барабану</a:t>
            </a:r>
            <a:endParaRPr lang="ru-RU" sz="1400" b="1" dirty="0">
              <a:latin typeface="Times New Roman" panose="02020603050405020304" pitchFamily="18" charset="0"/>
              <a:cs typeface="Times New Roman" panose="02020603050405020304" pitchFamily="18" charset="0"/>
            </a:endParaRPr>
          </a:p>
          <a:p>
            <a:endParaRPr lang="ru-RU" dirty="0"/>
          </a:p>
        </p:txBody>
      </p:sp>
      <p:sp>
        <p:nvSpPr>
          <p:cNvPr id="17" name="TextBox 16"/>
          <p:cNvSpPr txBox="1"/>
          <p:nvPr/>
        </p:nvSpPr>
        <p:spPr>
          <a:xfrm>
            <a:off x="6025265" y="5528409"/>
            <a:ext cx="4054700" cy="584775"/>
          </a:xfrm>
          <a:prstGeom prst="rect">
            <a:avLst/>
          </a:prstGeom>
          <a:noFill/>
        </p:spPr>
        <p:txBody>
          <a:bodyPr wrap="none" rtlCol="0">
            <a:spAutoFit/>
          </a:bodyPr>
          <a:lstStyle/>
          <a:p>
            <a:pPr algn="ctr"/>
            <a:r>
              <a:rPr lang="uk-UA" sz="1400" b="1" dirty="0" smtClean="0">
                <a:latin typeface="Times New Roman" panose="02020603050405020304" pitchFamily="18" charset="0"/>
                <a:cs typeface="Times New Roman" panose="02020603050405020304" pitchFamily="18" charset="0"/>
              </a:rPr>
              <a:t>Інтенсивність </a:t>
            </a:r>
            <a:r>
              <a:rPr lang="uk-UA" sz="1400" b="1" dirty="0">
                <a:latin typeface="Times New Roman" panose="02020603050405020304" pitchFamily="18" charset="0"/>
                <a:cs typeface="Times New Roman" panose="02020603050405020304" pitchFamily="18" charset="0"/>
              </a:rPr>
              <a:t>напружень по осі Z в канаті</a:t>
            </a:r>
            <a:endParaRPr lang="ru-RU" sz="1400" b="1"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769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99731" y="0"/>
            <a:ext cx="11493794" cy="1615827"/>
          </a:xfrm>
          <a:prstGeom prst="rect">
            <a:avLst/>
          </a:prstGeom>
        </p:spPr>
        <p:txBody>
          <a:bodyPr wrap="square">
            <a:spAutoFit/>
          </a:bodyPr>
          <a:lstStyle/>
          <a:p>
            <a:pPr algn="ctr">
              <a:lnSpc>
                <a:spcPct val="150000"/>
              </a:lnSpc>
              <a:spcAft>
                <a:spcPts val="0"/>
              </a:spcAft>
            </a:pPr>
            <a:r>
              <a:rPr lang="uk-UA" sz="2400" b="1" cap="all" dirty="0" smtClean="0">
                <a:effectLst/>
                <a:latin typeface="Times New Roman" panose="02020603050405020304" pitchFamily="18" charset="0"/>
                <a:ea typeface="Calibri" panose="020F0502020204030204" pitchFamily="34" charset="0"/>
                <a:cs typeface="Times New Roman" panose="02020603050405020304" pitchFamily="18" charset="0"/>
              </a:rPr>
              <a:t>Побудова макету пересування візка крану для дослідження системи захисту від зіткнення</a:t>
            </a: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50000"/>
              </a:lnSpc>
              <a:spcAft>
                <a:spcPts val="0"/>
              </a:spcAft>
            </a:pPr>
            <a:r>
              <a:rPr lang="uk-UA" b="1"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2043445" y="1500298"/>
            <a:ext cx="3692788" cy="2465646"/>
          </a:xfrm>
          <a:prstGeom prst="rect">
            <a:avLst/>
          </a:prstGeom>
        </p:spPr>
      </p:pic>
      <p:sp>
        <p:nvSpPr>
          <p:cNvPr id="6" name="TextBox 5"/>
          <p:cNvSpPr txBox="1"/>
          <p:nvPr/>
        </p:nvSpPr>
        <p:spPr>
          <a:xfrm>
            <a:off x="1841427" y="4185993"/>
            <a:ext cx="3949963" cy="1600438"/>
          </a:xfrm>
          <a:prstGeom prst="rect">
            <a:avLst/>
          </a:prstGeom>
          <a:noFill/>
        </p:spPr>
        <p:txBody>
          <a:bodyPr wrap="square" rtlCol="0">
            <a:spAutoFit/>
          </a:bodyPr>
          <a:lstStyle/>
          <a:p>
            <a:pPr algn="ctr"/>
            <a:r>
              <a:rPr lang="uk-UA" sz="1400" b="1" dirty="0" smtClean="0">
                <a:latin typeface="Times New Roman" panose="02020603050405020304" pitchFamily="18" charset="0"/>
                <a:cs typeface="Times New Roman" panose="02020603050405020304" pitchFamily="18" charset="0"/>
              </a:rPr>
              <a:t>Макет </a:t>
            </a:r>
            <a:r>
              <a:rPr lang="uk-UA" sz="1400" b="1" dirty="0">
                <a:latin typeface="Times New Roman" panose="02020603050405020304" pitchFamily="18" charset="0"/>
                <a:cs typeface="Times New Roman" panose="02020603050405020304" pitchFamily="18" charset="0"/>
              </a:rPr>
              <a:t>візка підйомного пристрою козлового крану:</a:t>
            </a:r>
            <a:endParaRPr lang="ru-RU" sz="1400" b="1" dirty="0">
              <a:latin typeface="Times New Roman" panose="02020603050405020304" pitchFamily="18" charset="0"/>
              <a:cs typeface="Times New Roman" panose="02020603050405020304" pitchFamily="18" charset="0"/>
            </a:endParaRPr>
          </a:p>
          <a:p>
            <a:pPr algn="ctr"/>
            <a:r>
              <a:rPr lang="uk-UA" sz="1400" b="1" dirty="0">
                <a:latin typeface="Times New Roman" panose="02020603050405020304" pitchFamily="18" charset="0"/>
                <a:cs typeface="Times New Roman" panose="02020603050405020304" pitchFamily="18" charset="0"/>
              </a:rPr>
              <a:t>1 – рухома платформа, 2 – ходові колеса, 3 – двигуни, 4 – направляючі, </a:t>
            </a:r>
            <a:endParaRPr lang="ru-RU" sz="1400" b="1" dirty="0">
              <a:latin typeface="Times New Roman" panose="02020603050405020304" pitchFamily="18" charset="0"/>
              <a:cs typeface="Times New Roman" panose="02020603050405020304" pitchFamily="18" charset="0"/>
            </a:endParaRPr>
          </a:p>
          <a:p>
            <a:pPr algn="ctr"/>
            <a:r>
              <a:rPr lang="uk-UA" sz="1400" b="1" dirty="0">
                <a:latin typeface="Times New Roman" panose="02020603050405020304" pitchFamily="18" charset="0"/>
                <a:cs typeface="Times New Roman" panose="02020603050405020304" pitchFamily="18" charset="0"/>
              </a:rPr>
              <a:t>5 – мікропроцесорна плата, 6 – джерело живлення, 7 – ультразвуковий датчик, </a:t>
            </a:r>
            <a:endParaRPr lang="ru-RU" sz="1400" b="1" dirty="0">
              <a:latin typeface="Times New Roman" panose="02020603050405020304" pitchFamily="18" charset="0"/>
              <a:cs typeface="Times New Roman" panose="02020603050405020304" pitchFamily="18" charset="0"/>
            </a:endParaRPr>
          </a:p>
          <a:p>
            <a:pPr algn="ctr"/>
            <a:r>
              <a:rPr lang="uk-UA" sz="1400" b="1" dirty="0">
                <a:latin typeface="Times New Roman" panose="02020603050405020304" pitchFamily="18" charset="0"/>
                <a:cs typeface="Times New Roman" panose="02020603050405020304" pitchFamily="18" charset="0"/>
              </a:rPr>
              <a:t>8 – світлодіоди, 9 – макетна плата. </a:t>
            </a:r>
            <a:endParaRPr lang="ru-RU" sz="140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a:stretch>
            <a:fillRect/>
          </a:stretch>
        </p:blipFill>
        <p:spPr>
          <a:xfrm>
            <a:off x="6955576" y="1390462"/>
            <a:ext cx="3447694" cy="2437259"/>
          </a:xfrm>
          <a:prstGeom prst="rect">
            <a:avLst/>
          </a:prstGeom>
        </p:spPr>
      </p:pic>
      <p:sp>
        <p:nvSpPr>
          <p:cNvPr id="8" name="TextBox 7"/>
          <p:cNvSpPr txBox="1"/>
          <p:nvPr/>
        </p:nvSpPr>
        <p:spPr>
          <a:xfrm>
            <a:off x="6576205" y="4047494"/>
            <a:ext cx="3827065" cy="1877437"/>
          </a:xfrm>
          <a:prstGeom prst="rect">
            <a:avLst/>
          </a:prstGeom>
          <a:noFill/>
        </p:spPr>
        <p:txBody>
          <a:bodyPr wrap="square" rtlCol="0">
            <a:spAutoFit/>
          </a:bodyPr>
          <a:lstStyle/>
          <a:p>
            <a:pPr algn="ctr"/>
            <a:r>
              <a:rPr lang="uk-UA" sz="1400" b="1" dirty="0" smtClean="0">
                <a:latin typeface="Times New Roman" panose="02020603050405020304" pitchFamily="18" charset="0"/>
                <a:cs typeface="Times New Roman" panose="02020603050405020304" pitchFamily="18" charset="0"/>
              </a:rPr>
              <a:t>Мікропроцесорна </a:t>
            </a:r>
            <a:r>
              <a:rPr lang="uk-UA" sz="1400" b="1" dirty="0">
                <a:latin typeface="Times New Roman" panose="02020603050405020304" pitchFamily="18" charset="0"/>
                <a:cs typeface="Times New Roman" panose="02020603050405020304" pitchFamily="18" charset="0"/>
              </a:rPr>
              <a:t>система, яка встановлюється на візок:</a:t>
            </a:r>
            <a:endParaRPr lang="ru-RU" sz="1400" b="1" dirty="0">
              <a:latin typeface="Times New Roman" panose="02020603050405020304" pitchFamily="18" charset="0"/>
              <a:cs typeface="Times New Roman" panose="02020603050405020304" pitchFamily="18" charset="0"/>
            </a:endParaRPr>
          </a:p>
          <a:p>
            <a:pPr algn="ctr"/>
            <a:r>
              <a:rPr lang="uk-UA" sz="1400" b="1" dirty="0">
                <a:latin typeface="Times New Roman" panose="02020603050405020304" pitchFamily="18" charset="0"/>
                <a:cs typeface="Times New Roman" panose="02020603050405020304" pitchFamily="18" charset="0"/>
              </a:rPr>
              <a:t>1 – мікропроцесорний блок, 2 – ультразвуковий датчик, 3 – шлейф, який з’єднує датчик і мікропроцесорний блок, 4 – шлейф для підключення мікропроцесорного блока до джерела живлення.</a:t>
            </a:r>
            <a:endParaRPr lang="ru-RU" sz="1400" b="1"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329863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922874" y="329609"/>
            <a:ext cx="1996059" cy="461665"/>
          </a:xfrm>
          <a:prstGeom prst="rect">
            <a:avLst/>
          </a:prstGeom>
          <a:noFill/>
        </p:spPr>
        <p:txBody>
          <a:bodyPr wrap="none" rtlCol="0">
            <a:spAutoFit/>
          </a:bodyPr>
          <a:lstStyle/>
          <a:p>
            <a:r>
              <a:rPr lang="uk-UA" sz="2400" b="1" dirty="0" smtClean="0">
                <a:latin typeface="Times New Roman" panose="02020603050405020304" pitchFamily="18" charset="0"/>
                <a:cs typeface="Times New Roman" panose="02020603050405020304" pitchFamily="18" charset="0"/>
              </a:rPr>
              <a:t>ВИСНОВКИ</a:t>
            </a:r>
            <a:endParaRPr lang="ru-RU" sz="2400" b="1"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95424" y="934389"/>
            <a:ext cx="11217348" cy="5493812"/>
          </a:xfrm>
          <a:prstGeom prst="rect">
            <a:avLst/>
          </a:prstGeom>
        </p:spPr>
        <p:txBody>
          <a:bodyPr wrap="square">
            <a:spAutoFit/>
          </a:bodyPr>
          <a:lstStyle/>
          <a:p>
            <a:pPr marL="342900" lvl="0" indent="-342900" algn="just">
              <a:lnSpc>
                <a:spcPct val="130000"/>
              </a:lnSpc>
              <a:spcAft>
                <a:spcPts val="0"/>
              </a:spcAft>
              <a:buFont typeface="+mj-lt"/>
              <a:buAutoNum type="arabicPeriod"/>
            </a:pPr>
            <a:r>
              <a:rPr lang="uk-UA" dirty="0" smtClean="0">
                <a:effectLst/>
                <a:latin typeface="Times New Roman" panose="02020603050405020304" pitchFamily="18" charset="0"/>
                <a:ea typeface="Calibri" panose="020F0502020204030204" pitchFamily="34" charset="0"/>
                <a:cs typeface="Times New Roman" panose="02020603050405020304" pitchFamily="18" charset="0"/>
              </a:rPr>
              <a:t>Проведено аналітичний огляд літературних джерел по сучасним тенденціям розвитку конструкцій відповідальних елементів механізму підйому кранів великої вантажопідйомності та методам їх проектування. Показано, що використання сучасних комп’ютерних систем значно розширює можливості проектування та дозволяє отримати більш точні результати, підвищити енергоефективність та надійність спроектованої конструкції.</a:t>
            </a:r>
            <a:endParaRPr lang="ru-RU"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30000"/>
              </a:lnSpc>
              <a:spcAft>
                <a:spcPts val="0"/>
              </a:spcAft>
              <a:buFont typeface="+mj-lt"/>
              <a:buAutoNum type="arabicPeriod"/>
            </a:pPr>
            <a:r>
              <a:rPr lang="uk-UA" dirty="0" smtClean="0">
                <a:effectLst/>
                <a:latin typeface="Times New Roman" panose="02020603050405020304" pitchFamily="18" charset="0"/>
                <a:ea typeface="Calibri" panose="020F0502020204030204" pitchFamily="34" charset="0"/>
                <a:cs typeface="Times New Roman" panose="02020603050405020304" pitchFamily="18" charset="0"/>
              </a:rPr>
              <a:t>Описана методика чисельного аналізу методом скінченних елементів при вирішенні складних контактних задач у системі CAD/CAE ANSYS.</a:t>
            </a:r>
            <a:endParaRPr lang="ru-RU"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30000"/>
              </a:lnSpc>
              <a:spcAft>
                <a:spcPts val="0"/>
              </a:spcAft>
              <a:buFont typeface="+mj-lt"/>
              <a:buAutoNum type="arabicPeriod"/>
            </a:pPr>
            <a:r>
              <a:rPr lang="uk-UA" dirty="0" smtClean="0">
                <a:effectLst/>
                <a:latin typeface="Times New Roman" panose="02020603050405020304" pitchFamily="18" charset="0"/>
                <a:ea typeface="Calibri" panose="020F0502020204030204" pitchFamily="34" charset="0"/>
                <a:cs typeface="Times New Roman" panose="02020603050405020304" pitchFamily="18" charset="0"/>
              </a:rPr>
              <a:t>Виконане чисельне моделювання тривимірної контактної задачі взаємодії елементу барабану та витком канату механізму підйому для аналізу напружено-деформованого стану. </a:t>
            </a:r>
            <a:endParaRPr lang="ru-RU"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30000"/>
              </a:lnSpc>
              <a:spcAft>
                <a:spcPts val="0"/>
              </a:spcAft>
              <a:buFont typeface="+mj-lt"/>
              <a:buAutoNum type="arabicPeriod"/>
            </a:pPr>
            <a:r>
              <a:rPr lang="uk-UA" dirty="0" smtClean="0">
                <a:effectLst/>
                <a:latin typeface="Times New Roman" panose="02020603050405020304" pitchFamily="18" charset="0"/>
                <a:ea typeface="Calibri" panose="020F0502020204030204" pitchFamily="34" charset="0"/>
                <a:cs typeface="Times New Roman" panose="02020603050405020304" pitchFamily="18" charset="0"/>
              </a:rPr>
              <a:t>Виконане чисельне моделювання плоскої контактної задачі взаємодії елементу барабану та витком канату механізму підйому, яка дозволяє  вибирати оптимізовані параметри нарізки барабану для мінімізації контактних напружень.</a:t>
            </a:r>
            <a:endParaRPr lang="ru-RU"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30000"/>
              </a:lnSpc>
              <a:spcAft>
                <a:spcPts val="0"/>
              </a:spcAft>
              <a:buFont typeface="+mj-lt"/>
              <a:buAutoNum type="arabicPeriod"/>
            </a:pPr>
            <a:r>
              <a:rPr lang="uk-UA" dirty="0" smtClean="0">
                <a:effectLst/>
                <a:latin typeface="Times New Roman" panose="02020603050405020304" pitchFamily="18" charset="0"/>
                <a:ea typeface="Calibri" panose="020F0502020204030204" pitchFamily="34" charset="0"/>
                <a:cs typeface="Times New Roman" panose="02020603050405020304" pitchFamily="18" charset="0"/>
              </a:rPr>
              <a:t>Створена системи захисту від зіткнення на базі мікропроцесорної системи </a:t>
            </a:r>
            <a:r>
              <a:rPr lang="en-US" dirty="0" err="1" smtClean="0">
                <a:effectLst/>
                <a:latin typeface="Times New Roman" panose="02020603050405020304" pitchFamily="18" charset="0"/>
                <a:ea typeface="Calibri" panose="020F0502020204030204" pitchFamily="34" charset="0"/>
                <a:cs typeface="Times New Roman" panose="02020603050405020304" pitchFamily="18" charset="0"/>
              </a:rPr>
              <a:t>Arduino</a:t>
            </a:r>
            <a:r>
              <a:rPr lang="uk-UA" dirty="0" smtClean="0">
                <a:effectLst/>
                <a:latin typeface="Times New Roman" panose="02020603050405020304" pitchFamily="18" charset="0"/>
                <a:ea typeface="Calibri" panose="020F0502020204030204" pitchFamily="34" charset="0"/>
                <a:cs typeface="Times New Roman" panose="02020603050405020304" pitchFamily="18" charset="0"/>
              </a:rPr>
              <a:t>, яка дозволяє підвищити безпеку експлуатації </a:t>
            </a:r>
            <a:r>
              <a:rPr lang="uk-UA" dirty="0" err="1" smtClean="0">
                <a:effectLst/>
                <a:latin typeface="Times New Roman" panose="02020603050405020304" pitchFamily="18" charset="0"/>
                <a:ea typeface="Calibri" panose="020F0502020204030204" pitchFamily="34" charset="0"/>
                <a:cs typeface="Times New Roman" panose="02020603050405020304" pitchFamily="18" charset="0"/>
              </a:rPr>
              <a:t>підйомно</a:t>
            </a:r>
            <a:r>
              <a:rPr lang="uk-UA" dirty="0" smtClean="0">
                <a:effectLst/>
                <a:latin typeface="Times New Roman" panose="02020603050405020304" pitchFamily="18" charset="0"/>
                <a:ea typeface="Calibri" panose="020F0502020204030204" pitchFamily="34" charset="0"/>
                <a:cs typeface="Times New Roman" panose="02020603050405020304" pitchFamily="18" charset="0"/>
              </a:rPr>
              <a:t>-транспортних систем, уникнути аварійних ситуацій та може монтуватись на стандартне обладнання.</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8999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57869" y="2445488"/>
            <a:ext cx="6602833" cy="1200329"/>
          </a:xfrm>
          <a:prstGeom prst="rect">
            <a:avLst/>
          </a:prstGeom>
          <a:noFill/>
        </p:spPr>
        <p:txBody>
          <a:bodyPr wrap="none" rtlCol="0">
            <a:spAutoFit/>
          </a:bodyPr>
          <a:lstStyle/>
          <a:p>
            <a:pPr algn="ctr"/>
            <a:r>
              <a:rPr lang="uk-UA" sz="7200" b="1" dirty="0" smtClean="0">
                <a:latin typeface="Times New Roman" panose="02020603050405020304" pitchFamily="18" charset="0"/>
                <a:cs typeface="Times New Roman" panose="02020603050405020304" pitchFamily="18" charset="0"/>
              </a:rPr>
              <a:t>Дякую за увагу</a:t>
            </a:r>
            <a:endParaRPr lang="ru-RU" sz="7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469363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TotalTime>
  <Words>677</Words>
  <Application>Microsoft Office PowerPoint</Application>
  <PresentationFormat>Произвольный</PresentationFormat>
  <Paragraphs>79</Paragraphs>
  <Slides>10</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10</vt:i4>
      </vt:variant>
    </vt:vector>
  </HeadingPairs>
  <TitlesOfParts>
    <vt:vector size="12" baseType="lpstr">
      <vt:lpstr>Тема Office</vt:lpstr>
      <vt:lpstr>Точечный рисунок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admin1</dc:creator>
  <cp:lastModifiedBy>Валик</cp:lastModifiedBy>
  <cp:revision>20</cp:revision>
  <dcterms:created xsi:type="dcterms:W3CDTF">2018-05-21T12:05:48Z</dcterms:created>
  <dcterms:modified xsi:type="dcterms:W3CDTF">2018-05-22T03:07:34Z</dcterms:modified>
</cp:coreProperties>
</file>