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Roboto Slab"/>
      <p:regular r:id="rId15"/>
      <p:bold r:id="rId16"/>
    </p:embeddedFont>
    <p:embeddedFont>
      <p:font typeface="Roboto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1" roundtripDataSignature="AMtx7miNuKbs3HJO7qWnZ3PzKew17bfxh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customschemas.google.com/relationships/presentationmetadata" Target="meta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Slab-regular.fntdata"/><Relationship Id="rId14" Type="http://schemas.openxmlformats.org/officeDocument/2006/relationships/slide" Target="slides/slide9.xml"/><Relationship Id="rId17" Type="http://schemas.openxmlformats.org/officeDocument/2006/relationships/font" Target="fonts/Roboto-regular.fntdata"/><Relationship Id="rId16" Type="http://schemas.openxmlformats.org/officeDocument/2006/relationships/font" Target="fonts/RobotoSlab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italic.fntdata"/><Relationship Id="rId6" Type="http://schemas.openxmlformats.org/officeDocument/2006/relationships/slide" Target="slides/slide1.xml"/><Relationship Id="rId18" Type="http://schemas.openxmlformats.org/officeDocument/2006/relationships/font" Target="fonts/Robo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" name="Google Shape;7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" name="Google Shape;10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11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11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11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11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0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20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20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12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1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" name="Google Shape;19;p1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1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3" name="Google Shape;23;p1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4" name="Google Shape;24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1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1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14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14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16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16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16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8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" name="Google Shape;44;p18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18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18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18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"/>
          <p:cNvSpPr txBox="1"/>
          <p:nvPr>
            <p:ph type="ctrTitle"/>
          </p:nvPr>
        </p:nvSpPr>
        <p:spPr>
          <a:xfrm>
            <a:off x="2569702" y="1592050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b="1" lang="uk" sz="2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SPECIALIZED CORPORA COMPILING IN RESPONSE TO EDUCATIONAL REQUIREMENTS OF MODERN STUDENTS</a:t>
            </a:r>
            <a:endParaRPr sz="24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" name="Google Shape;64;p1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uk" sz="1400">
                <a:solidFill>
                  <a:srgbClr val="9FC5E8"/>
                </a:solidFill>
                <a:latin typeface="Arial"/>
                <a:ea typeface="Arial"/>
                <a:cs typeface="Arial"/>
                <a:sym typeface="Arial"/>
              </a:rPr>
              <a:t>Prepared by: Hanna Kolosova and Olha Narodovska</a:t>
            </a:r>
            <a:endParaRPr sz="1400">
              <a:solidFill>
                <a:srgbClr val="9FC5E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uk" sz="3400">
                <a:latin typeface="Times New Roman"/>
                <a:ea typeface="Times New Roman"/>
                <a:cs typeface="Times New Roman"/>
                <a:sym typeface="Times New Roman"/>
              </a:rPr>
              <a:t>English for Specific Purposes</a:t>
            </a:r>
            <a:endParaRPr sz="3400"/>
          </a:p>
        </p:txBody>
      </p:sp>
      <p:pic>
        <p:nvPicPr>
          <p:cNvPr id="70" name="Google Shape;7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6875" y="1074224"/>
            <a:ext cx="8179652" cy="398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uk"/>
              <a:t>Additional benefits of student’s development</a:t>
            </a:r>
            <a:endParaRPr/>
          </a:p>
        </p:txBody>
      </p:sp>
      <p:pic>
        <p:nvPicPr>
          <p:cNvPr id="76" name="Google Shape;7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46988" y="1236600"/>
            <a:ext cx="5850024" cy="3694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3138" y="101487"/>
            <a:ext cx="7657726" cy="494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5"/>
          <p:cNvSpPr txBox="1"/>
          <p:nvPr>
            <p:ph type="title"/>
          </p:nvPr>
        </p:nvSpPr>
        <p:spPr>
          <a:xfrm>
            <a:off x="1558025" y="458025"/>
            <a:ext cx="3136200" cy="1899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uk"/>
              <a:t>Any modern student is expected to:</a:t>
            </a:r>
            <a:endParaRPr/>
          </a:p>
        </p:txBody>
      </p:sp>
      <p:pic>
        <p:nvPicPr>
          <p:cNvPr id="87" name="Google Shape;87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16875" y="0"/>
            <a:ext cx="3433074" cy="5228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6"/>
          <p:cNvSpPr txBox="1"/>
          <p:nvPr>
            <p:ph type="title"/>
          </p:nvPr>
        </p:nvSpPr>
        <p:spPr>
          <a:xfrm>
            <a:off x="387900" y="458025"/>
            <a:ext cx="8368200" cy="88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uk"/>
              <a:t>A psychological portrait of 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uk"/>
              <a:t>a 21</a:t>
            </a:r>
            <a:r>
              <a:rPr baseline="30000" lang="uk"/>
              <a:t>st</a:t>
            </a:r>
            <a:r>
              <a:rPr lang="uk"/>
              <a:t>-century student </a:t>
            </a:r>
            <a:endParaRPr/>
          </a:p>
        </p:txBody>
      </p:sp>
      <p:sp>
        <p:nvSpPr>
          <p:cNvPr id="93" name="Google Shape;93;p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6957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20000"/>
              <a:buChar char="❏"/>
            </a:pPr>
            <a:r>
              <a:rPr lang="uk" sz="2000">
                <a:latin typeface="Times New Roman"/>
                <a:ea typeface="Times New Roman"/>
                <a:cs typeface="Times New Roman"/>
                <a:sym typeface="Times New Roman"/>
              </a:rPr>
              <a:t>They like to control, but they don't want to be tied to 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97297"/>
              <a:buNone/>
            </a:pPr>
            <a:r>
              <a:rPr lang="uk" sz="2000">
                <a:latin typeface="Times New Roman"/>
                <a:ea typeface="Times New Roman"/>
                <a:cs typeface="Times New Roman"/>
                <a:sym typeface="Times New Roman"/>
              </a:rPr>
              <a:t>a regular schedule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6075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uk" sz="2000">
                <a:latin typeface="Times New Roman"/>
                <a:ea typeface="Times New Roman"/>
                <a:cs typeface="Times New Roman"/>
                <a:sym typeface="Times New Roman"/>
              </a:rPr>
              <a:t>They like to have a choice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60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uk" sz="2000">
                <a:latin typeface="Times New Roman"/>
                <a:ea typeface="Times New Roman"/>
                <a:cs typeface="Times New Roman"/>
                <a:sym typeface="Times New Roman"/>
              </a:rPr>
              <a:t>They are ready to cooperate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60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uk" sz="2000">
                <a:latin typeface="Times New Roman"/>
                <a:ea typeface="Times New Roman"/>
                <a:cs typeface="Times New Roman"/>
                <a:sym typeface="Times New Roman"/>
              </a:rPr>
              <a:t>They are inclusive 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60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uk" sz="2000">
                <a:latin typeface="Times New Roman"/>
                <a:ea typeface="Times New Roman"/>
                <a:cs typeface="Times New Roman"/>
                <a:sym typeface="Times New Roman"/>
              </a:rPr>
              <a:t>They use digital technologies 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60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uk" sz="2000">
                <a:latin typeface="Times New Roman"/>
                <a:ea typeface="Times New Roman"/>
                <a:cs typeface="Times New Roman"/>
                <a:sym typeface="Times New Roman"/>
              </a:rPr>
              <a:t>They think differently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60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uk" sz="2000">
                <a:latin typeface="Times New Roman"/>
                <a:ea typeface="Times New Roman"/>
                <a:cs typeface="Times New Roman"/>
                <a:sym typeface="Times New Roman"/>
              </a:rPr>
              <a:t>They are more likely to take risks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60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❏"/>
            </a:pPr>
            <a:r>
              <a:rPr lang="uk" sz="2000">
                <a:latin typeface="Times New Roman"/>
                <a:ea typeface="Times New Roman"/>
                <a:cs typeface="Times New Roman"/>
                <a:sym typeface="Times New Roman"/>
              </a:rPr>
              <a:t>They value free time 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4" name="Google Shape;94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71850" y="752425"/>
            <a:ext cx="2276850" cy="455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uk"/>
              <a:t>Students perception types </a:t>
            </a:r>
            <a:endParaRPr/>
          </a:p>
        </p:txBody>
      </p:sp>
      <p:pic>
        <p:nvPicPr>
          <p:cNvPr id="100" name="Google Shape;100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37138" y="1206650"/>
            <a:ext cx="6069725" cy="3641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uk"/>
              <a:t>The difficulties to change the approach </a:t>
            </a:r>
            <a:endParaRPr/>
          </a:p>
        </p:txBody>
      </p:sp>
      <p:pic>
        <p:nvPicPr>
          <p:cNvPr id="106" name="Google Shape;106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35875" y="996900"/>
            <a:ext cx="4072249" cy="445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52070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1010"/>
              <a:buNone/>
            </a:pPr>
            <a:r>
              <a:rPr b="1" lang="uk" sz="3300"/>
              <a:t>REFERENCES</a:t>
            </a:r>
            <a:endParaRPr b="1" sz="33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112" name="Google Shape;112;p9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rmAutofit fontScale="62500" lnSpcReduction="10000"/>
          </a:bodyPr>
          <a:lstStyle/>
          <a:p>
            <a:pPr indent="44450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69411"/>
              <a:buNone/>
            </a:pPr>
            <a:r>
              <a:rPr lang="uk" sz="1700">
                <a:latin typeface="Roboto Slab"/>
                <a:ea typeface="Roboto Slab"/>
                <a:cs typeface="Roboto Slab"/>
                <a:sym typeface="Roboto Slab"/>
              </a:rPr>
              <a:t>1.        Bovill, C., Cook-Sather, A., &amp; Felten P. (2011). Students as co-creators of teaching approaches, course design and curricula: For academic developers. </a:t>
            </a:r>
            <a:r>
              <a:rPr i="1" lang="uk" sz="1700">
                <a:latin typeface="Roboto Slab"/>
                <a:ea typeface="Roboto Slab"/>
                <a:cs typeface="Roboto Slab"/>
                <a:sym typeface="Roboto Slab"/>
              </a:rPr>
              <a:t>International Journal for Academic Development</a:t>
            </a:r>
            <a:r>
              <a:rPr lang="uk" sz="1700">
                <a:latin typeface="Roboto Slab"/>
                <a:ea typeface="Roboto Slab"/>
                <a:cs typeface="Roboto Slab"/>
                <a:sym typeface="Roboto Slab"/>
              </a:rPr>
              <a:t>, 16, 133–145.</a:t>
            </a:r>
            <a:endParaRPr sz="1700">
              <a:latin typeface="Roboto Slab"/>
              <a:ea typeface="Roboto Slab"/>
              <a:cs typeface="Roboto Slab"/>
              <a:sym typeface="Roboto Slab"/>
            </a:endParaRPr>
          </a:p>
          <a:p>
            <a:pPr indent="44450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69411"/>
              <a:buNone/>
            </a:pPr>
            <a:r>
              <a:rPr lang="uk" sz="1700">
                <a:latin typeface="Roboto Slab"/>
                <a:ea typeface="Roboto Slab"/>
                <a:cs typeface="Roboto Slab"/>
                <a:sym typeface="Roboto Slab"/>
              </a:rPr>
              <a:t>2.        Jensen, A. A., &amp; Kjær-Rasmussen, L. K. (2017). Re-thinking curriculum for the 21st-century learners: Examining the Advantages and Disadvantages of Adding Co-Creative Aspects to Problem-Based Learning. </a:t>
            </a:r>
            <a:r>
              <a:rPr i="1" lang="uk" sz="1700">
                <a:latin typeface="Roboto Slab"/>
                <a:ea typeface="Roboto Slab"/>
                <a:cs typeface="Roboto Slab"/>
                <a:sym typeface="Roboto Slab"/>
              </a:rPr>
              <a:t>Co-Creation in Higher Education</a:t>
            </a:r>
            <a:r>
              <a:rPr lang="uk" sz="1700">
                <a:latin typeface="Roboto Slab"/>
                <a:ea typeface="Roboto Slab"/>
                <a:cs typeface="Roboto Slab"/>
                <a:sym typeface="Roboto Slab"/>
              </a:rPr>
              <a:t>, 6, 1–14.</a:t>
            </a:r>
            <a:endParaRPr sz="1700">
              <a:latin typeface="Roboto Slab"/>
              <a:ea typeface="Roboto Slab"/>
              <a:cs typeface="Roboto Slab"/>
              <a:sym typeface="Roboto Slab"/>
            </a:endParaRPr>
          </a:p>
          <a:p>
            <a:pPr indent="44450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69411"/>
              <a:buNone/>
            </a:pPr>
            <a:r>
              <a:rPr lang="uk" sz="1700">
                <a:latin typeface="Roboto Slab"/>
                <a:ea typeface="Roboto Slab"/>
                <a:cs typeface="Roboto Slab"/>
                <a:sym typeface="Roboto Slab"/>
              </a:rPr>
              <a:t>3.        Iversen, A. M., Pedersen, A. S., Krogh, &amp; Jensen, A. A. (2015). </a:t>
            </a:r>
            <a:r>
              <a:rPr i="1" lang="uk" sz="1700">
                <a:latin typeface="Roboto Slab"/>
                <a:ea typeface="Roboto Slab"/>
                <a:cs typeface="Roboto Slab"/>
                <a:sym typeface="Roboto Slab"/>
              </a:rPr>
              <a:t>Learning, leading, and letting go of control: Learner-led approaches in education</a:t>
            </a:r>
            <a:r>
              <a:rPr lang="uk" sz="1700">
                <a:latin typeface="Roboto Slab"/>
                <a:ea typeface="Roboto Slab"/>
                <a:cs typeface="Roboto Slab"/>
                <a:sym typeface="Roboto Slab"/>
              </a:rPr>
              <a:t>. Sage Open, 5.</a:t>
            </a:r>
            <a:endParaRPr sz="1700">
              <a:latin typeface="Roboto Slab"/>
              <a:ea typeface="Roboto Slab"/>
              <a:cs typeface="Roboto Slab"/>
              <a:sym typeface="Roboto Slab"/>
            </a:endParaRPr>
          </a:p>
          <a:p>
            <a:pPr indent="44450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69411"/>
              <a:buNone/>
            </a:pPr>
            <a:r>
              <a:rPr lang="uk" sz="1700">
                <a:latin typeface="Roboto Slab"/>
                <a:ea typeface="Roboto Slab"/>
                <a:cs typeface="Roboto Slab"/>
                <a:sym typeface="Roboto Slab"/>
              </a:rPr>
              <a:t>4.        Ramsden, P. (2003). </a:t>
            </a:r>
            <a:r>
              <a:rPr i="1" lang="uk" sz="1700">
                <a:latin typeface="Roboto Slab"/>
                <a:ea typeface="Roboto Slab"/>
                <a:cs typeface="Roboto Slab"/>
                <a:sym typeface="Roboto Slab"/>
              </a:rPr>
              <a:t>Learning to teach in higher education</a:t>
            </a:r>
            <a:r>
              <a:rPr lang="uk" sz="1700">
                <a:latin typeface="Roboto Slab"/>
                <a:ea typeface="Roboto Slab"/>
                <a:cs typeface="Roboto Slab"/>
                <a:sym typeface="Roboto Slab"/>
              </a:rPr>
              <a:t>. Routledge.</a:t>
            </a:r>
            <a:endParaRPr sz="1700">
              <a:latin typeface="Roboto Slab"/>
              <a:ea typeface="Roboto Slab"/>
              <a:cs typeface="Roboto Slab"/>
              <a:sym typeface="Roboto Slab"/>
            </a:endParaRPr>
          </a:p>
          <a:p>
            <a:pPr indent="44450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69411"/>
              <a:buNone/>
            </a:pPr>
            <a:r>
              <a:rPr lang="uk" sz="1700">
                <a:latin typeface="Roboto Slab"/>
                <a:ea typeface="Roboto Slab"/>
                <a:cs typeface="Roboto Slab"/>
                <a:sym typeface="Roboto Slab"/>
              </a:rPr>
              <a:t>5.        Silverman, L. K. (2009). Visual-spatial learners. </a:t>
            </a:r>
            <a:r>
              <a:rPr i="1" lang="uk" sz="1700">
                <a:latin typeface="Roboto Slab"/>
                <a:ea typeface="Roboto Slab"/>
                <a:cs typeface="Roboto Slab"/>
                <a:sym typeface="Roboto Slab"/>
              </a:rPr>
              <a:t>Encyclopedia of giftedness, talent and creativity</a:t>
            </a:r>
            <a:r>
              <a:rPr lang="uk" sz="1700">
                <a:latin typeface="Roboto Slab"/>
                <a:ea typeface="Roboto Slab"/>
                <a:cs typeface="Roboto Slab"/>
                <a:sym typeface="Roboto Slab"/>
              </a:rPr>
              <a:t>. Thousand Oaks, CA: Sage Publications.</a:t>
            </a:r>
            <a:endParaRPr sz="1700">
              <a:latin typeface="Roboto Slab"/>
              <a:ea typeface="Roboto Slab"/>
              <a:cs typeface="Roboto Slab"/>
              <a:sym typeface="Roboto Slab"/>
            </a:endParaRPr>
          </a:p>
          <a:p>
            <a:pPr indent="44450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69411"/>
              <a:buNone/>
            </a:pPr>
            <a:r>
              <a:rPr lang="uk" sz="1700">
                <a:latin typeface="Roboto Slab"/>
                <a:ea typeface="Roboto Slab"/>
                <a:cs typeface="Roboto Slab"/>
                <a:sym typeface="Roboto Slab"/>
              </a:rPr>
              <a:t>6.        Steel, J. L., Meredith, K. S., Temple, C., &amp; Walter, S. (2007). </a:t>
            </a:r>
            <a:r>
              <a:rPr i="1" lang="uk" sz="1700">
                <a:latin typeface="Roboto Slab"/>
                <a:ea typeface="Roboto Slab"/>
                <a:cs typeface="Roboto Slab"/>
                <a:sym typeface="Roboto Slab"/>
              </a:rPr>
              <a:t>What is Critical Thinking. Guidebook I.</a:t>
            </a:r>
            <a:r>
              <a:rPr lang="uk" sz="1700">
                <a:latin typeface="Roboto Slab"/>
                <a:ea typeface="Roboto Slab"/>
                <a:cs typeface="Roboto Slab"/>
                <a:sym typeface="Roboto Slab"/>
              </a:rPr>
              <a:t> Prague: Kritické myšlení, o.s. </a:t>
            </a:r>
            <a:endParaRPr sz="1700"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ct val="159999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