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1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8960-8005-486C-9A75-10CB2AAC16F9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1" Type="http://schemas.openxmlformats.org/officeDocument/2006/relationships/tags" Target="../tags/tag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ln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Education in the EU, UK, USA, and Ukraine</a:t>
            </a:r>
            <a:endParaRPr lang="en-US" altLang="en-US" dirty="0">
              <a:ln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737100" y="3602355"/>
            <a:ext cx="2466975" cy="18478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Warm-Up Activity</a:t>
            </a:r>
            <a:r>
              <a:rPr lang="en-US" altLang="en-US" b="1"/>
              <a:t> </a:t>
            </a:r>
            <a:endParaRPr lang="en-US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Answer the question: "What do you think makes a good education system?"</a:t>
            </a:r>
            <a:endParaRPr lang="en-US" altLang="en-US"/>
          </a:p>
          <a:p>
            <a:r>
              <a:rPr lang="en-US" altLang="en-US"/>
              <a:t>Find and show images of classrooms from different countries.</a:t>
            </a:r>
            <a:endParaRPr lang="en-US" altLang="en-US"/>
          </a:p>
          <a:p>
            <a:r>
              <a:rPr lang="en-US" altLang="en-US"/>
              <a:t>Discussion Prompt: "What differences do you notice between universities in different regions?"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52995" y="3129280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15875"/>
                <a:gradFill>
                  <a:gsLst>
                    <a:gs pos="0">
                      <a:schemeClr val="accent1">
                        <a:hueMod val="80000"/>
                      </a:schemeClr>
                    </a:gs>
                    <a:gs pos="100000">
                      <a:schemeClr val="accent1">
                        <a:alpha val="100000"/>
                      </a:schemeClr>
                    </a:gs>
                  </a:gsLst>
                  <a:lin ang="2700000" scaled="0"/>
                </a:gradFill>
                <a:effectLst/>
              </a:rPr>
              <a:t>Key Terms &amp; Basic Definitions</a:t>
            </a:r>
            <a:endParaRPr lang="en-US" altLang="en-US" b="1">
              <a:ln w="15875"/>
              <a:gradFill>
                <a:gsLst>
                  <a:gs pos="0">
                    <a:schemeClr val="accent1">
                      <a:hueMod val="80000"/>
                    </a:schemeClr>
                  </a:gs>
                  <a:gs pos="100000">
                    <a:schemeClr val="accent1">
                      <a:alpha val="100000"/>
                    </a:schemeClr>
                  </a:gs>
                </a:gsLst>
                <a:lin ang="2700000" scaled="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94325" cy="4351655"/>
          </a:xfrm>
        </p:spPr>
        <p:txBody>
          <a:bodyPr>
            <a:normAutofit fontScale="50000"/>
          </a:bodyPr>
          <a:p>
            <a:r>
              <a:rPr lang="en-US" altLang="en-US"/>
              <a:t>Primary Education: The first stage of formal education (elementary school).</a:t>
            </a:r>
            <a:endParaRPr lang="en-US" altLang="en-US"/>
          </a:p>
          <a:p>
            <a:r>
              <a:rPr lang="en-US" altLang="en-US"/>
              <a:t>Secondary Education: Middle and high school education before university.</a:t>
            </a:r>
            <a:endParaRPr lang="en-US" altLang="en-US"/>
          </a:p>
          <a:p>
            <a:r>
              <a:rPr lang="en-US" altLang="en-US"/>
              <a:t>Higher Education: Universities, colleges, and vocational schools.</a:t>
            </a:r>
            <a:endParaRPr lang="en-US" altLang="en-US"/>
          </a:p>
          <a:p>
            <a:r>
              <a:rPr lang="en-US" altLang="en-US"/>
              <a:t>State/Public Schools: Government-funded schools, free for students.</a:t>
            </a:r>
            <a:endParaRPr lang="en-US" altLang="en-US"/>
          </a:p>
          <a:p>
            <a:r>
              <a:rPr lang="en-US" altLang="en-US"/>
              <a:t>Private Schools: Schools funded through tuition fees, often with selective admissions.</a:t>
            </a:r>
            <a:endParaRPr lang="en-US" altLang="en-US"/>
          </a:p>
          <a:p>
            <a:r>
              <a:rPr lang="en-US" altLang="en-US"/>
              <a:t>Vocational Education: Training focused on specific trades and careers.</a:t>
            </a:r>
            <a:endParaRPr lang="en-US" altLang="en-US"/>
          </a:p>
          <a:p>
            <a:r>
              <a:rPr lang="en-US" altLang="en-US"/>
              <a:t>Standardized Testing: Exams used to assess student performance (e.g., SAT, A-Levels).</a:t>
            </a:r>
            <a:endParaRPr lang="en-US" altLang="en-US"/>
          </a:p>
          <a:p>
            <a:r>
              <a:rPr lang="en-US" altLang="en-US"/>
              <a:t>Bachelor’s Degree: A standard university degree (usually 3–4 years).</a:t>
            </a:r>
            <a:endParaRPr lang="en-US" altLang="en-US"/>
          </a:p>
          <a:p>
            <a:r>
              <a:rPr lang="en-US" altLang="en-US"/>
              <a:t>Master’s Degree: Advanced study after a bachelor’s degree (1–2 years).</a:t>
            </a:r>
            <a:endParaRPr lang="en-US" altLang="en-US"/>
          </a:p>
          <a:p>
            <a:r>
              <a:rPr lang="en-US" altLang="en-US"/>
              <a:t>Education Reform: Changes made to improve education systems.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305040" y="3215005"/>
            <a:ext cx="2914650" cy="157162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p>
            <a:r>
              <a:rPr lang="en-US" altLang="en-US"/>
              <a:t> </a:t>
            </a:r>
            <a:r>
              <a:rPr lang="en-US" altLang="en-US" b="1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Discussion Questions</a:t>
            </a:r>
            <a:endParaRPr lang="en-US" altLang="en-US" b="1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6261100" cy="4351655"/>
          </a:xfrm>
        </p:spPr>
        <p:txBody>
          <a:bodyPr>
            <a:normAutofit lnSpcReduction="10000"/>
          </a:bodyPr>
          <a:p>
            <a:r>
              <a:rPr lang="en-US" altLang="en-US"/>
              <a:t>How does the length of education differ in the EU, UK, USA, and Ukraine?</a:t>
            </a:r>
            <a:endParaRPr lang="en-US" altLang="en-US"/>
          </a:p>
          <a:p>
            <a:r>
              <a:rPr lang="en-US" altLang="en-US"/>
              <a:t>What role do standardized tests play in different countries’ education systems?</a:t>
            </a:r>
            <a:endParaRPr lang="en-US" altLang="en-US"/>
          </a:p>
          <a:p>
            <a:r>
              <a:rPr lang="en-US" altLang="en-US"/>
              <a:t>What are the main differences between state-funded and private schools?</a:t>
            </a:r>
            <a:endParaRPr lang="en-US" altLang="en-US"/>
          </a:p>
          <a:p>
            <a:r>
              <a:rPr lang="en-US" altLang="en-US"/>
              <a:t>How important is vocational education compared to university degrees?</a:t>
            </a:r>
            <a:endParaRPr lang="en-US" altLang="en-US"/>
          </a:p>
          <a:p>
            <a:r>
              <a:rPr lang="en-US" altLang="en-US"/>
              <a:t>What challenges do international students face when studying abroad?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452995" y="3129280"/>
            <a:ext cx="2619375" cy="174307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Speaking Topics</a:t>
            </a:r>
            <a:r>
              <a:rPr lang="en-US" altLang="en-US" b="1"/>
              <a:t> </a:t>
            </a:r>
            <a:endParaRPr lang="en-US" altLang="en-US" b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"The Pros and Cons of Studying in the USA"</a:t>
            </a:r>
            <a:endParaRPr lang="en-US" altLang="en-US"/>
          </a:p>
          <a:p>
            <a:r>
              <a:rPr lang="en-US" altLang="en-US"/>
              <a:t>"Why the UK’s University System is Unique"</a:t>
            </a:r>
            <a:endParaRPr lang="en-US" altLang="en-US"/>
          </a:p>
          <a:p>
            <a:r>
              <a:rPr lang="en-US" altLang="en-US"/>
              <a:t>"Should Education Be Free for Everyone?"</a:t>
            </a:r>
            <a:endParaRPr lang="en-US" altLang="en-US"/>
          </a:p>
          <a:p>
            <a:r>
              <a:rPr lang="en-US" altLang="en-US"/>
              <a:t>"The Role of Online Learning in Modern Education"</a:t>
            </a:r>
            <a:endParaRPr lang="en-US" altLang="en-US"/>
          </a:p>
          <a:p>
            <a:r>
              <a:rPr lang="en-US" altLang="en-US"/>
              <a:t>"How Vocational Education Can Solve Unemployment"</a:t>
            </a:r>
            <a:endParaRPr lang="en-US" altLang="en-US"/>
          </a:p>
          <a:p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529195" y="2769235"/>
            <a:ext cx="2929890" cy="215582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p>
            <a:r>
              <a:rPr lang="en-US" alt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Advantages &amp; Disadvantages of Each Education System</a:t>
            </a:r>
            <a:br>
              <a:rPr lang="en-US" altLang="en-US" b="1"/>
            </a:br>
            <a:endParaRPr lang="en-US" altLang="en-US" b="1"/>
          </a:p>
        </p:txBody>
      </p:sp>
      <p:graphicFrame>
        <p:nvGraphicFramePr>
          <p:cNvPr id="4" name="Content Placeholder 3"/>
          <p:cNvGraphicFramePr/>
          <p:nvPr>
            <p:ph sz="half" idx="1"/>
            <p:custDataLst>
              <p:tags r:id="rId1"/>
            </p:custDataLst>
          </p:nvPr>
        </p:nvGraphicFramePr>
        <p:xfrm>
          <a:off x="838200" y="1825625"/>
          <a:ext cx="6377305" cy="4660900"/>
        </p:xfrm>
        <a:graphic>
          <a:graphicData uri="http://schemas.openxmlformats.org/drawingml/2006/table">
            <a:tbl>
              <a:tblPr/>
              <a:tblGrid>
                <a:gridCol w="1809115"/>
                <a:gridCol w="1809115"/>
                <a:gridCol w="2759075"/>
              </a:tblGrid>
              <a:tr h="455930">
                <a:tc>
                  <a:txBody>
                    <a:bodyPr/>
                    <a:p>
                      <a:r>
                        <a:rPr sz="1800"/>
                        <a:t>Country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800"/>
                        <a:t>Advantages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800"/>
                        <a:t>Disadvantages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13130">
                <a:tc>
                  <a:txBody>
                    <a:bodyPr/>
                    <a:p>
                      <a:r>
                        <a:rPr sz="1800"/>
                        <a:t>EU (Germany, France, etc.)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800"/>
                        <a:t>Free or low-cost higher education, strong vocational programs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800"/>
                        <a:t>Different systems in each country, language barriers for international students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79120">
                <a:tc>
                  <a:txBody>
                    <a:bodyPr/>
                    <a:p>
                      <a:r>
                        <a:rPr sz="1800"/>
                        <a:t>UK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800"/>
                        <a:t>Globally recognized degrees, strong academic traditions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800"/>
                        <a:t>High tuition fees, competitive admissions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579755">
                <a:tc>
                  <a:txBody>
                    <a:bodyPr/>
                    <a:p>
                      <a:r>
                        <a:rPr sz="1800"/>
                        <a:t>USA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800"/>
                        <a:t>Wide range of universities, flexible education paths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800"/>
                        <a:t>Expensive tuition, high student debt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913130">
                <a:tc>
                  <a:txBody>
                    <a:bodyPr/>
                    <a:p>
                      <a:r>
                        <a:rPr sz="1800"/>
                        <a:t>Ukraine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800"/>
                        <a:t>Affordable education, strong STEM programs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p>
                      <a:r>
                        <a:rPr sz="1800"/>
                        <a:t>Limited global recognition, outdated facilities in some institutions</a:t>
                      </a:r>
                      <a:endParaRPr sz="1800"/>
                    </a:p>
                  </a:txBody>
                  <a:tcPr marL="0" marR="0" marT="0" marB="0" anchor="ctr" anchorCtr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7" name="Content Placeholder 6"/>
          <p:cNvPicPr>
            <a:picLocks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452995" y="2550795"/>
            <a:ext cx="3699510" cy="232156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Task: "Design an Ideal Education System"</a:t>
            </a:r>
            <a:endParaRPr lang="en-US" altLang="en-US" b="1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Imagine you are creating a new education system combining the best aspects of the EU, UK, USA, and Ukraine.</a:t>
            </a:r>
            <a:endParaRPr lang="en-US" altLang="en-US"/>
          </a:p>
          <a:p>
            <a:r>
              <a:rPr lang="en-US" altLang="en-US"/>
              <a:t>Steps:</a:t>
            </a:r>
            <a:endParaRPr lang="en-US" altLang="en-US"/>
          </a:p>
          <a:p>
            <a:r>
              <a:rPr lang="en-US" altLang="en-US"/>
              <a:t>Decide on the structure (school years, higher education system).</a:t>
            </a:r>
            <a:endParaRPr lang="en-US" altLang="en-US"/>
          </a:p>
          <a:p>
            <a:r>
              <a:rPr lang="en-US" altLang="en-US"/>
              <a:t>Include key features like tuition fees, exams, teaching methods.</a:t>
            </a:r>
            <a:endParaRPr lang="en-US" altLang="en-US"/>
          </a:p>
          <a:p>
            <a:r>
              <a:rPr lang="en-US" altLang="en-US"/>
              <a:t>Present your idea to the class.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247890" y="2848610"/>
            <a:ext cx="3395345" cy="190944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en-US" altLang="en-US" b="1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Conclusion &amp; Reflection</a:t>
            </a:r>
            <a:r>
              <a:rPr lang="en-US" altLang="en-US"/>
              <a:t> </a:t>
            </a:r>
            <a:endParaRPr lang="en-US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p>
            <a:r>
              <a:rPr lang="en-US" altLang="en-US"/>
              <a:t>Final Thought: "Education shapes our future. The best system is one that adapts to students' needs."</a:t>
            </a:r>
            <a:endParaRPr lang="en-US" altLang="en-US"/>
          </a:p>
          <a:p>
            <a:r>
              <a:rPr lang="en-US" altLang="en-US"/>
              <a:t>One change they would make to your own country’s education system.</a:t>
            </a:r>
            <a:endParaRPr lang="en-US" altLang="en-US"/>
          </a:p>
          <a:p>
            <a:endParaRPr lang="en-US" altLang="en-US"/>
          </a:p>
        </p:txBody>
      </p:sp>
      <p:pic>
        <p:nvPicPr>
          <p:cNvPr id="4" name="Content Placeholder 3"/>
          <p:cNvPicPr>
            <a:picLocks noChangeAspect="1"/>
          </p:cNvPicPr>
          <p:nvPr>
            <p:ph sz="half" idx="2"/>
          </p:nvPr>
        </p:nvPicPr>
        <p:blipFill>
          <a:blip r:embed="rId1"/>
          <a:stretch>
            <a:fillRect/>
          </a:stretch>
        </p:blipFill>
        <p:spPr>
          <a:xfrm>
            <a:off x="7105650" y="2559685"/>
            <a:ext cx="3902075" cy="231267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502*388"/>
  <p:tag name="TABLE_ENDDRAG_RECT" val="66*143*502*38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2704</Words>
  <Application>WPS Presentation</Application>
  <PresentationFormat>Widescreen</PresentationFormat>
  <Paragraphs>89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SimSun</vt:lpstr>
      <vt:lpstr>Wingdings</vt:lpstr>
      <vt:lpstr>Calibri Light</vt:lpstr>
      <vt:lpstr>Calibri</vt:lpstr>
      <vt:lpstr>Microsoft YaHei</vt:lpstr>
      <vt:lpstr>Arial Unicode MS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Education in the EU, UK, USA, and Ukraine</dc:title>
  <dc:creator/>
  <cp:lastModifiedBy>Mariia Lev</cp:lastModifiedBy>
  <cp:revision>1</cp:revision>
  <dcterms:created xsi:type="dcterms:W3CDTF">2025-02-12T13:03:55Z</dcterms:created>
  <dcterms:modified xsi:type="dcterms:W3CDTF">2025-02-12T13:03:55Z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1EA163262AF346A5846559EAC29883E1_11</vt:lpwstr>
  </property>
  <property fmtid="{D5CDD505-2E9C-101B-9397-08002B2CF9AE}" pid="3" name="KSOProductBuildVer">
    <vt:lpwstr>1033-12.2.0.19805</vt:lpwstr>
  </property>
</Properties>
</file>