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420888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uk-UA" b="1" dirty="0">
                <a:effectLst/>
              </a:rPr>
              <a:t>Лекція 18. Прогнозування і планування діяльності підприємства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04772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>
                <a:effectLst/>
              </a:rPr>
              <a:t>Тема 18.4. Види планів підприємства та їх взаємозв’язок. Система показників планування</a:t>
            </a:r>
            <a:r>
              <a:rPr lang="uk-UA" b="1" i="1" dirty="0" smtClean="0">
                <a:effectLst/>
              </a:rPr>
              <a:t>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40" y="1844824"/>
            <a:ext cx="8546379" cy="388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3668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uk-UA" i="1" u="sng" dirty="0"/>
              <a:t>Стратегічні плани</a:t>
            </a:r>
            <a:r>
              <a:rPr lang="uk-UA" dirty="0"/>
              <a:t> націлені на віддалену перспективу і відображають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довгострокові цілі на основні напрямки діяльності підприємства з обґрунтуванням ресурсного забезпечення</a:t>
            </a:r>
            <a:r>
              <a:rPr lang="uk-UA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uk-UA" dirty="0" smtClean="0"/>
              <a:t>Етапи </a:t>
            </a:r>
            <a:r>
              <a:rPr lang="uk-UA" dirty="0"/>
              <a:t>стратегічного планування включають:</a:t>
            </a:r>
            <a:endParaRPr lang="ru-RU" dirty="0"/>
          </a:p>
          <a:p>
            <a:pPr lvl="0"/>
            <a:r>
              <a:rPr lang="uk-UA" dirty="0"/>
              <a:t>формування місії (комплексна мета) і стратегічних цілей (конкретний стан окремих характеристик фірми) діяльності підприємства;</a:t>
            </a:r>
            <a:endParaRPr lang="ru-RU" dirty="0"/>
          </a:p>
          <a:p>
            <a:pPr lvl="0"/>
            <a:r>
              <a:rPr lang="uk-UA" dirty="0"/>
              <a:t>аналіз зовнішнього і внутрішнього середовища підприємства;</a:t>
            </a:r>
            <a:endParaRPr lang="ru-RU" dirty="0"/>
          </a:p>
          <a:p>
            <a:pPr lvl="0"/>
            <a:r>
              <a:rPr lang="uk-UA" dirty="0"/>
              <a:t>аналіз стратегічних альтернатив та вибір базової стратегії;</a:t>
            </a:r>
            <a:endParaRPr lang="ru-RU" dirty="0"/>
          </a:p>
          <a:p>
            <a:pPr lvl="0"/>
            <a:r>
              <a:rPr lang="uk-UA" dirty="0"/>
              <a:t>розробка функціональних стратегій підприємства;</a:t>
            </a:r>
            <a:endParaRPr lang="ru-RU" dirty="0"/>
          </a:p>
          <a:p>
            <a:pPr lvl="0"/>
            <a:r>
              <a:rPr lang="uk-UA" dirty="0"/>
              <a:t>планування ризику;</a:t>
            </a:r>
            <a:endParaRPr lang="ru-RU" dirty="0"/>
          </a:p>
          <a:p>
            <a:pPr lvl="0"/>
            <a:r>
              <a:rPr lang="uk-UA" dirty="0"/>
              <a:t>реалізація стратегій, контроль та оцінка результатів.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31387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596064" cy="553144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uk-UA" dirty="0" smtClean="0"/>
              <a:t>Основними </a:t>
            </a:r>
            <a:r>
              <a:rPr lang="uk-UA" dirty="0"/>
              <a:t>розділами стратегічного планування є:</a:t>
            </a:r>
            <a:endParaRPr lang="ru-RU" dirty="0"/>
          </a:p>
          <a:p>
            <a:pPr lvl="0"/>
            <a:r>
              <a:rPr lang="uk-UA" dirty="0"/>
              <a:t>план маркетингу;</a:t>
            </a:r>
            <a:endParaRPr lang="ru-RU" dirty="0"/>
          </a:p>
          <a:p>
            <a:pPr lvl="0"/>
            <a:r>
              <a:rPr lang="uk-UA" dirty="0"/>
              <a:t>план виробництва;</a:t>
            </a:r>
            <a:endParaRPr lang="ru-RU" dirty="0"/>
          </a:p>
          <a:p>
            <a:pPr lvl="0"/>
            <a:r>
              <a:rPr lang="uk-UA" dirty="0"/>
              <a:t>план кадрового забезпечення;</a:t>
            </a:r>
            <a:endParaRPr lang="ru-RU" dirty="0"/>
          </a:p>
          <a:p>
            <a:pPr lvl="0"/>
            <a:r>
              <a:rPr lang="uk-UA" dirty="0"/>
              <a:t>фінансовий план;</a:t>
            </a:r>
            <a:endParaRPr lang="ru-RU" dirty="0"/>
          </a:p>
          <a:p>
            <a:pPr lvl="0"/>
            <a:r>
              <a:rPr lang="uk-UA" dirty="0"/>
              <a:t>планування ризиків;</a:t>
            </a:r>
            <a:endParaRPr lang="ru-RU" dirty="0"/>
          </a:p>
          <a:p>
            <a:pPr lvl="0"/>
            <a:r>
              <a:rPr lang="uk-UA" dirty="0"/>
              <a:t>створення і підтримання іміджу фірми</a:t>
            </a:r>
            <a:r>
              <a:rPr lang="uk-UA" dirty="0" smtClean="0"/>
              <a:t>.</a:t>
            </a:r>
          </a:p>
          <a:p>
            <a:pPr lvl="0"/>
            <a:endParaRPr lang="ru-RU" dirty="0"/>
          </a:p>
          <a:p>
            <a:pPr marL="0" indent="0">
              <a:buNone/>
            </a:pPr>
            <a:r>
              <a:rPr lang="uk-UA" dirty="0" smtClean="0"/>
              <a:t>Базовими </a:t>
            </a:r>
            <a:r>
              <a:rPr lang="uk-UA" dirty="0"/>
              <a:t>стратегіями являються:</a:t>
            </a:r>
            <a:endParaRPr lang="ru-RU" dirty="0"/>
          </a:p>
          <a:p>
            <a:pPr lvl="0"/>
            <a:r>
              <a:rPr lang="uk-UA" dirty="0"/>
              <a:t>стратегія зростання (збільшення обсягів і захоплення нових ринків);</a:t>
            </a:r>
            <a:endParaRPr lang="ru-RU" dirty="0"/>
          </a:p>
          <a:p>
            <a:pPr lvl="0"/>
            <a:r>
              <a:rPr lang="uk-UA" dirty="0"/>
              <a:t>стратегія скорочення (використається при загрозі виживання);</a:t>
            </a:r>
            <a:endParaRPr lang="ru-RU" dirty="0"/>
          </a:p>
          <a:p>
            <a:pPr lvl="0"/>
            <a:r>
              <a:rPr lang="uk-UA" dirty="0"/>
              <a:t>стратегія стабілізації (проміжна між попередніми).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72246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5930" y="260648"/>
            <a:ext cx="8740080" cy="648072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uk-UA" u="sng" dirty="0" err="1"/>
              <a:t>Оперативно</a:t>
            </a:r>
            <a:r>
              <a:rPr lang="uk-UA" u="sng" dirty="0"/>
              <a:t>-виробниче планування</a:t>
            </a:r>
            <a:r>
              <a:rPr lang="uk-UA" dirty="0"/>
              <a:t> (ОВП) – включає календарно-виробниче планування і </a:t>
            </a:r>
            <a:r>
              <a:rPr lang="uk-UA" dirty="0" err="1"/>
              <a:t>диспетчерування</a:t>
            </a:r>
            <a:r>
              <a:rPr lang="uk-UA" dirty="0"/>
              <a:t>. КВП передбачає розбивку планів – графіків виробництва, відвантаження продукції за </a:t>
            </a:r>
            <a:r>
              <a:rPr lang="uk-UA" dirty="0" err="1"/>
              <a:t>зм</a:t>
            </a:r>
            <a:r>
              <a:rPr lang="uk-UA" dirty="0"/>
              <a:t>., </a:t>
            </a:r>
            <a:r>
              <a:rPr lang="uk-UA" dirty="0" err="1"/>
              <a:t>доб</a:t>
            </a:r>
            <a:r>
              <a:rPr lang="uk-UA" dirty="0"/>
              <a:t>., міс., і доведення їх до структурних підрозділів.</a:t>
            </a:r>
            <a:endParaRPr lang="ru-RU" dirty="0"/>
          </a:p>
          <a:p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Вимоги </a:t>
            </a:r>
            <a:r>
              <a:rPr lang="uk-UA" dirty="0"/>
              <a:t>до системи планових показників такі:</a:t>
            </a:r>
            <a:endParaRPr lang="ru-RU" dirty="0"/>
          </a:p>
          <a:p>
            <a:pPr lvl="0"/>
            <a:r>
              <a:rPr lang="uk-UA" dirty="0"/>
              <a:t>єдність і обов’язковість показників для даного рівня планування;</a:t>
            </a:r>
            <a:endParaRPr lang="ru-RU" dirty="0"/>
          </a:p>
          <a:p>
            <a:pPr lvl="0"/>
            <a:r>
              <a:rPr lang="uk-UA" dirty="0" err="1"/>
              <a:t>зіставленість</a:t>
            </a:r>
            <a:r>
              <a:rPr lang="uk-UA" dirty="0"/>
              <a:t>;</a:t>
            </a:r>
            <a:endParaRPr lang="ru-RU" dirty="0"/>
          </a:p>
          <a:p>
            <a:pPr lvl="0"/>
            <a:r>
              <a:rPr lang="uk-UA" dirty="0"/>
              <a:t>забезпечення комплексної характеристики всіх сторін функціонування підприємства;</a:t>
            </a:r>
            <a:endParaRPr lang="ru-RU" dirty="0"/>
          </a:p>
          <a:p>
            <a:pPr lvl="0"/>
            <a:r>
              <a:rPr lang="uk-UA" dirty="0"/>
              <a:t>адресність;</a:t>
            </a:r>
            <a:endParaRPr lang="ru-RU" dirty="0"/>
          </a:p>
          <a:p>
            <a:pPr lvl="0"/>
            <a:r>
              <a:rPr lang="uk-UA" dirty="0"/>
              <a:t>орієнтація на ріст продуктивності і результативності;</a:t>
            </a:r>
            <a:endParaRPr lang="ru-RU" dirty="0"/>
          </a:p>
          <a:p>
            <a:pPr lvl="0"/>
            <a:r>
              <a:rPr lang="uk-UA" dirty="0"/>
              <a:t>чисельна обмеженість показників.</a:t>
            </a:r>
            <a:endParaRPr lang="ru-RU" dirty="0"/>
          </a:p>
          <a:p>
            <a:r>
              <a:rPr lang="uk-UA" dirty="0"/>
              <a:t>Розрізнюють такі групи показників:</a:t>
            </a:r>
            <a:endParaRPr lang="ru-RU" dirty="0"/>
          </a:p>
          <a:p>
            <a:pPr lvl="0"/>
            <a:r>
              <a:rPr lang="uk-UA" dirty="0"/>
              <a:t>проміжні і кінцеві;</a:t>
            </a:r>
            <a:endParaRPr lang="ru-RU" dirty="0"/>
          </a:p>
          <a:p>
            <a:pPr lvl="0"/>
            <a:r>
              <a:rPr lang="uk-UA" dirty="0"/>
              <a:t>натуральні і вартісні;</a:t>
            </a:r>
            <a:endParaRPr lang="ru-RU" dirty="0"/>
          </a:p>
          <a:p>
            <a:pPr lvl="0"/>
            <a:r>
              <a:rPr lang="uk-UA" dirty="0"/>
              <a:t>кількісні і якісні;</a:t>
            </a:r>
            <a:endParaRPr lang="ru-RU" dirty="0"/>
          </a:p>
          <a:p>
            <a:pPr lvl="0"/>
            <a:r>
              <a:rPr lang="uk-UA" dirty="0"/>
              <a:t>абсолютні і відносні;</a:t>
            </a:r>
            <a:endParaRPr lang="ru-RU" dirty="0"/>
          </a:p>
          <a:p>
            <a:pPr lvl="0"/>
            <a:r>
              <a:rPr lang="uk-UA" dirty="0"/>
              <a:t>інформаційні, розрахункові, затверджувані.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03504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>
                <a:effectLst/>
              </a:rPr>
              <a:t>Тема 18.5. Бізнес-план підприємства. Його значення і зміст.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5400600"/>
          </a:xfrm>
        </p:spPr>
        <p:txBody>
          <a:bodyPr>
            <a:normAutofit fontScale="62500" lnSpcReduction="20000"/>
          </a:bodyPr>
          <a:lstStyle/>
          <a:p>
            <a:r>
              <a:rPr lang="uk-UA" i="1" u="sng" dirty="0"/>
              <a:t>Бізнес-план -</a:t>
            </a:r>
            <a:r>
              <a:rPr lang="uk-UA" i="1" dirty="0"/>
              <a:t> це комплексний плановий документ під–</a:t>
            </a:r>
            <a:r>
              <a:rPr lang="uk-UA" i="1" dirty="0" err="1"/>
              <a:t>ої</a:t>
            </a:r>
            <a:r>
              <a:rPr lang="uk-UA" i="1" dirty="0"/>
              <a:t> діяльності, в якому передбачені заходи , спрямовані на реалізацію підприємницької ідеї, на одержання прибутку</a:t>
            </a:r>
            <a:r>
              <a:rPr lang="uk-UA" i="1" dirty="0" smtClean="0"/>
              <a:t>.</a:t>
            </a:r>
          </a:p>
          <a:p>
            <a:endParaRPr lang="ru-RU" dirty="0"/>
          </a:p>
          <a:p>
            <a:pPr marL="0" indent="0">
              <a:buNone/>
            </a:pPr>
            <a:r>
              <a:rPr lang="uk-UA" u="sng" dirty="0" smtClean="0"/>
              <a:t>Мета</a:t>
            </a:r>
            <a:r>
              <a:rPr lang="uk-UA" dirty="0" smtClean="0"/>
              <a:t> </a:t>
            </a:r>
            <a:r>
              <a:rPr lang="uk-UA" dirty="0"/>
              <a:t>розробки бізнес-плану така:</a:t>
            </a:r>
            <a:endParaRPr lang="ru-RU" dirty="0"/>
          </a:p>
          <a:p>
            <a:pPr lvl="0"/>
            <a:r>
              <a:rPr lang="uk-UA" dirty="0"/>
              <a:t>техніко-економічне обґрунтування діяльності, створення і функціонування підприємства;</a:t>
            </a:r>
            <a:endParaRPr lang="ru-RU" dirty="0"/>
          </a:p>
          <a:p>
            <a:pPr lvl="0"/>
            <a:r>
              <a:rPr lang="uk-UA" dirty="0"/>
              <a:t>залучення зовнішніх інвесторів;</a:t>
            </a:r>
            <a:endParaRPr lang="ru-RU" dirty="0"/>
          </a:p>
          <a:p>
            <a:pPr lvl="0"/>
            <a:r>
              <a:rPr lang="uk-UA" dirty="0"/>
              <a:t>обґрунтування пропозицій, щодо доцільності приватизації підприємства</a:t>
            </a:r>
            <a:r>
              <a:rPr lang="uk-UA" dirty="0" smtClean="0"/>
              <a:t>.</a:t>
            </a:r>
          </a:p>
          <a:p>
            <a:pPr lvl="0"/>
            <a:endParaRPr lang="ru-RU" dirty="0"/>
          </a:p>
          <a:p>
            <a:pPr marL="0" indent="0">
              <a:buNone/>
            </a:pPr>
            <a:r>
              <a:rPr lang="uk-UA" i="1" dirty="0"/>
              <a:t>Бізнес-план</a:t>
            </a:r>
            <a:r>
              <a:rPr lang="uk-UA" dirty="0"/>
              <a:t> – документ перспективний і розробляти його рекомендується з прогнозом на кілька років. </a:t>
            </a:r>
            <a:endParaRPr lang="uk-UA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uk-UA" i="1" dirty="0"/>
              <a:t>Вихідною інформацією </a:t>
            </a:r>
            <a:r>
              <a:rPr lang="uk-UA" dirty="0"/>
              <a:t>при розробці бізнес-плану є:</a:t>
            </a:r>
            <a:endParaRPr lang="ru-RU" dirty="0"/>
          </a:p>
          <a:p>
            <a:pPr lvl="0"/>
            <a:r>
              <a:rPr lang="uk-UA" dirty="0"/>
              <a:t> інформація про попит на продукцію(послугу);</a:t>
            </a:r>
            <a:endParaRPr lang="ru-RU" dirty="0"/>
          </a:p>
          <a:p>
            <a:r>
              <a:rPr lang="uk-UA" dirty="0"/>
              <a:t>     -    виробнича інформація;</a:t>
            </a:r>
            <a:endParaRPr lang="ru-RU" dirty="0"/>
          </a:p>
          <a:p>
            <a:r>
              <a:rPr lang="uk-UA" dirty="0"/>
              <a:t>-    фінансова інформація.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64527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20688"/>
            <a:ext cx="8596064" cy="553144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uk-UA" dirty="0"/>
              <a:t>Типова структура бізнес-плану:</a:t>
            </a:r>
            <a:endParaRPr lang="ru-RU" sz="2800" dirty="0"/>
          </a:p>
          <a:p>
            <a:pPr lvl="0"/>
            <a:r>
              <a:rPr lang="uk-UA" dirty="0"/>
              <a:t>Резюме (зведений розділ);</a:t>
            </a:r>
            <a:endParaRPr lang="ru-RU" sz="2800" dirty="0"/>
          </a:p>
          <a:p>
            <a:pPr lvl="0"/>
            <a:r>
              <a:rPr lang="uk-UA" dirty="0"/>
              <a:t>Основна частина</a:t>
            </a:r>
            <a:endParaRPr lang="ru-RU" sz="2800" dirty="0"/>
          </a:p>
          <a:p>
            <a:pPr lvl="3"/>
            <a:r>
              <a:rPr lang="uk-UA" dirty="0"/>
              <a:t>опис товару (послуги), характеристика фірми;</a:t>
            </a:r>
            <a:endParaRPr lang="ru-RU" sz="1800" dirty="0"/>
          </a:p>
          <a:p>
            <a:pPr lvl="3"/>
            <a:r>
              <a:rPr lang="uk-UA" dirty="0"/>
              <a:t>аналіз галузі;</a:t>
            </a:r>
            <a:endParaRPr lang="ru-RU" sz="1800" dirty="0"/>
          </a:p>
          <a:p>
            <a:pPr lvl="3"/>
            <a:r>
              <a:rPr lang="uk-UA" dirty="0"/>
              <a:t>аналіз ринку (вивчення ринку збуту, сегменти ринку, споживачі, конкуренти, їх товари, ціни, якість, умови продажу);</a:t>
            </a:r>
            <a:endParaRPr lang="ru-RU" sz="1800" dirty="0"/>
          </a:p>
          <a:p>
            <a:pPr lvl="3"/>
            <a:r>
              <a:rPr lang="uk-UA" dirty="0"/>
              <a:t>план маркетингу;</a:t>
            </a:r>
            <a:endParaRPr lang="ru-RU" sz="1800" dirty="0"/>
          </a:p>
          <a:p>
            <a:pPr lvl="3"/>
            <a:r>
              <a:rPr lang="uk-UA" dirty="0"/>
              <a:t>план виробництва;</a:t>
            </a:r>
            <a:endParaRPr lang="ru-RU" sz="1800" dirty="0"/>
          </a:p>
          <a:p>
            <a:pPr lvl="3"/>
            <a:r>
              <a:rPr lang="uk-UA" dirty="0"/>
              <a:t>організаційний план;</a:t>
            </a:r>
            <a:endParaRPr lang="ru-RU" sz="1800" dirty="0"/>
          </a:p>
          <a:p>
            <a:pPr lvl="3"/>
            <a:r>
              <a:rPr lang="uk-UA" dirty="0"/>
              <a:t>оцінка ризику і страхування;</a:t>
            </a:r>
            <a:endParaRPr lang="ru-RU" sz="1800" dirty="0"/>
          </a:p>
          <a:p>
            <a:pPr lvl="3"/>
            <a:r>
              <a:rPr lang="uk-UA" dirty="0"/>
              <a:t>юридичний план;</a:t>
            </a:r>
            <a:endParaRPr lang="ru-RU" sz="1800" dirty="0"/>
          </a:p>
          <a:p>
            <a:pPr lvl="3"/>
            <a:r>
              <a:rPr lang="uk-UA" dirty="0"/>
              <a:t>фінансовий план (прогноз обсягів реалізації, баланс грошових видатків і надходження, зведення, баланс активів і пасивів, графік беззбитковості);</a:t>
            </a:r>
            <a:endParaRPr lang="ru-RU" sz="1800" dirty="0"/>
          </a:p>
          <a:p>
            <a:pPr lvl="0"/>
            <a:r>
              <a:rPr lang="uk-UA" dirty="0"/>
              <a:t>Стратегія фінансування.</a:t>
            </a:r>
            <a:endParaRPr lang="ru-RU" sz="2800" dirty="0"/>
          </a:p>
          <a:p>
            <a:pPr marL="0" indent="0">
              <a:buNone/>
            </a:pPr>
            <a:r>
              <a:rPr lang="uk-UA" dirty="0"/>
              <a:t>У цьому розділі обґрунтовується план одержання коштів для організації підприємства (звідки прийдуть ці кошти, в якій формі, доход від них та термін повернення інвестиційного вкладу капіталу).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02237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uk-UA" dirty="0"/>
              <a:t>Основними відмінностями між традиційним </a:t>
            </a:r>
            <a:r>
              <a:rPr lang="uk-UA" dirty="0" err="1"/>
              <a:t>поточн</a:t>
            </a:r>
            <a:r>
              <a:rPr lang="ru-RU" dirty="0"/>
              <a:t>им планом</a:t>
            </a:r>
            <a:r>
              <a:rPr lang="uk-UA" dirty="0"/>
              <a:t> і бізнес-планом є:</a:t>
            </a:r>
            <a:endParaRPr lang="ru-RU" dirty="0"/>
          </a:p>
          <a:p>
            <a:pPr lvl="0"/>
            <a:r>
              <a:rPr lang="uk-UA" dirty="0"/>
              <a:t>поточний план розробляється в одному варіанті, а бізнес-план у декількох;</a:t>
            </a:r>
            <a:endParaRPr lang="ru-RU" dirty="0"/>
          </a:p>
          <a:p>
            <a:pPr lvl="0"/>
            <a:r>
              <a:rPr lang="uk-UA" dirty="0"/>
              <a:t>поточний план розробляється на рік, а бізнес-план на декілька;</a:t>
            </a:r>
            <a:endParaRPr lang="ru-RU" dirty="0"/>
          </a:p>
          <a:p>
            <a:pPr lvl="0"/>
            <a:r>
              <a:rPr lang="uk-UA" dirty="0"/>
              <a:t>поточний план розробляється для внутрішнього впровадження, а бізнес-план для </a:t>
            </a:r>
            <a:r>
              <a:rPr lang="uk-UA" dirty="0" err="1"/>
              <a:t>пред</a:t>
            </a:r>
            <a:r>
              <a:rPr lang="ru-RU" dirty="0"/>
              <a:t>’</a:t>
            </a:r>
            <a:r>
              <a:rPr lang="uk-UA" dirty="0"/>
              <a:t>явлення також зовнішнім інвесторам. 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9768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9675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uk-UA" sz="3100" b="1" i="1" dirty="0">
                <a:effectLst/>
              </a:rPr>
              <a:t>Тема 18.1. Суть і основні процедури стратегічного планування на підприємстві. Прогнозування, його суть та зміст.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420888"/>
            <a:ext cx="8686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u="sng" dirty="0"/>
              <a:t>Стратегічне планування </a:t>
            </a:r>
            <a:r>
              <a:rPr lang="uk-UA" dirty="0"/>
              <a:t>– це вид планової роботи, яка полягає в розробці стратегічних рішень у формі прогнозів, проектів, програм і планів. </a:t>
            </a:r>
            <a:endParaRPr lang="uk-UA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681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Основними напрямками стратегічного планування являється: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uk-UA" dirty="0" smtClean="0"/>
              <a:t>націленість </a:t>
            </a:r>
            <a:r>
              <a:rPr lang="uk-UA" dirty="0"/>
              <a:t>на середню і довгострокову перспективу;</a:t>
            </a:r>
            <a:endParaRPr lang="ru-RU" dirty="0"/>
          </a:p>
          <a:p>
            <a:pPr lvl="0"/>
            <a:r>
              <a:rPr lang="uk-UA" dirty="0"/>
              <a:t>орієнтація на вирішення ключових цілей підприємства, від досягнення яких залежить його виживання і прогрес;</a:t>
            </a:r>
            <a:endParaRPr lang="ru-RU" dirty="0"/>
          </a:p>
          <a:p>
            <a:pPr lvl="0"/>
            <a:r>
              <a:rPr lang="uk-UA" dirty="0"/>
              <a:t>поєднання накреслених цілей з ресурсами на їх досягнення (наявних і залучених);</a:t>
            </a:r>
            <a:endParaRPr lang="ru-RU" dirty="0"/>
          </a:p>
          <a:p>
            <a:pPr lvl="0"/>
            <a:r>
              <a:rPr lang="uk-UA" dirty="0"/>
              <a:t>врахування впливу на плановий об’єкт зовнішніх факторів;</a:t>
            </a:r>
            <a:endParaRPr lang="ru-RU" dirty="0"/>
          </a:p>
          <a:p>
            <a:pPr lvl="0"/>
            <a:r>
              <a:rPr lang="uk-UA" dirty="0"/>
              <a:t>здатність адаптуватися до змін зовнішнього і внутрішнього середовища підприємства.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0836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48680"/>
            <a:ext cx="8740080" cy="583264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uk-UA" dirty="0"/>
              <a:t>Основними процедурами стратегічного планування є: </a:t>
            </a:r>
            <a:r>
              <a:rPr lang="uk-UA" u="sng" dirty="0"/>
              <a:t>стратегічне прогнозування, програмування, проектування</a:t>
            </a:r>
            <a:r>
              <a:rPr lang="uk-UA" u="sng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uk-UA" u="sng" dirty="0"/>
              <a:t>Суть прогнозування</a:t>
            </a:r>
            <a:r>
              <a:rPr lang="uk-UA" dirty="0"/>
              <a:t> – це наукові передбачення стану об’єкта прогнозування, в основі якого лежить або аналіз тенденцій його розвитку і їх екстраполяція (проекція) на майбутній період, або використання нормативних розрахунків. </a:t>
            </a:r>
            <a:endParaRPr lang="ru-RU" dirty="0"/>
          </a:p>
          <a:p>
            <a:pPr marL="0" indent="0">
              <a:buNone/>
            </a:pPr>
            <a:r>
              <a:rPr lang="uk-UA" u="sng" dirty="0"/>
              <a:t>Змістом прогнозування </a:t>
            </a:r>
            <a:r>
              <a:rPr lang="uk-UA" dirty="0"/>
              <a:t>є розробка прогнозів з різними часовими рамками</a:t>
            </a:r>
            <a:r>
              <a:rPr lang="uk-UA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uk-UA" dirty="0"/>
              <a:t>Основні функції прогнозування:</a:t>
            </a:r>
            <a:endParaRPr lang="ru-RU" dirty="0"/>
          </a:p>
          <a:p>
            <a:pPr lvl="0"/>
            <a:r>
              <a:rPr lang="uk-UA" dirty="0" err="1"/>
              <a:t>Передбачувальна</a:t>
            </a:r>
            <a:r>
              <a:rPr lang="uk-UA" dirty="0"/>
              <a:t> (описова);</a:t>
            </a:r>
            <a:endParaRPr lang="ru-RU" dirty="0"/>
          </a:p>
          <a:p>
            <a:pPr lvl="0"/>
            <a:r>
              <a:rPr lang="uk-UA" dirty="0"/>
              <a:t>Рекомендуюча (проектна).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6937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>
                <a:effectLst/>
              </a:rPr>
              <a:t>Тема 18.2. Класифікація прогнозів. Типи та методи прогнозування.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0999735"/>
              </p:ext>
            </p:extLst>
          </p:nvPr>
        </p:nvGraphicFramePr>
        <p:xfrm>
          <a:off x="378951" y="1772816"/>
          <a:ext cx="8538497" cy="41044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Документ" r:id="rId3" imgW="6621990" imgH="3183149" progId="Word.Document.12">
                  <p:embed/>
                </p:oleObj>
              </mc:Choice>
              <mc:Fallback>
                <p:oleObj name="Документ" r:id="rId3" imgW="6621990" imgH="318314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8951" y="1772816"/>
                        <a:ext cx="8538497" cy="41044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95178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Методи прогнозування поділяються на такі групи: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596064" cy="5256584"/>
          </a:xfrm>
        </p:spPr>
        <p:txBody>
          <a:bodyPr>
            <a:normAutofit fontScale="70000" lnSpcReduction="20000"/>
          </a:bodyPr>
          <a:lstStyle/>
          <a:p>
            <a:pPr marL="0" lvl="0" indent="0">
              <a:buNone/>
            </a:pPr>
            <a:r>
              <a:rPr lang="uk-UA" u="sng" dirty="0" smtClean="0"/>
              <a:t>Фактографічні </a:t>
            </a:r>
            <a:r>
              <a:rPr lang="uk-UA" u="sng" dirty="0"/>
              <a:t>методи </a:t>
            </a:r>
            <a:r>
              <a:rPr lang="uk-UA" dirty="0"/>
              <a:t>прогнозування ґрунтуються на використанні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фактичних даних, які характеризують зміни в об’єкті прогнозування.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Основними в цій групі є:</a:t>
            </a:r>
            <a:endParaRPr lang="ru-RU" dirty="0"/>
          </a:p>
          <a:p>
            <a:pPr lvl="0"/>
            <a:r>
              <a:rPr lang="uk-UA" dirty="0"/>
              <a:t>метод екстраполяції – базується на поширенні закономірностей розвитку об’єкта в минулому на майбутнє;</a:t>
            </a:r>
            <a:endParaRPr lang="ru-RU" dirty="0"/>
          </a:p>
          <a:p>
            <a:pPr lvl="0"/>
            <a:r>
              <a:rPr lang="uk-UA" dirty="0"/>
              <a:t>метод кореляційних і регресійних моделей – встановлює статистичну залежність між результуючими показниками і змінними факторами за допомогою математичних формул;</a:t>
            </a:r>
            <a:endParaRPr lang="ru-RU" dirty="0"/>
          </a:p>
          <a:p>
            <a:pPr lvl="0"/>
            <a:r>
              <a:rPr lang="uk-UA" dirty="0"/>
              <a:t>метод функцій – математично–статистичний метод прогнозування</a:t>
            </a:r>
            <a:r>
              <a:rPr lang="uk-UA" dirty="0" smtClean="0"/>
              <a:t>.</a:t>
            </a:r>
          </a:p>
          <a:p>
            <a:pPr lvl="0"/>
            <a:endParaRPr lang="ru-RU" dirty="0"/>
          </a:p>
          <a:p>
            <a:pPr marL="0" lvl="0" indent="0">
              <a:buNone/>
            </a:pPr>
            <a:r>
              <a:rPr lang="uk-UA" u="sng" dirty="0"/>
              <a:t>Евристичні методи прогнозування </a:t>
            </a:r>
            <a:r>
              <a:rPr lang="uk-UA" dirty="0"/>
              <a:t>– передбачають розробку прогнозів, ґрунтуються на інтуїції та досвіді експертів.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До цієї групи належать:</a:t>
            </a:r>
            <a:endParaRPr lang="ru-RU" dirty="0"/>
          </a:p>
          <a:p>
            <a:pPr lvl="0"/>
            <a:r>
              <a:rPr lang="uk-UA" dirty="0"/>
              <a:t>метод експертних оцінок;</a:t>
            </a:r>
            <a:endParaRPr lang="ru-RU" dirty="0"/>
          </a:p>
          <a:p>
            <a:pPr lvl="0"/>
            <a:r>
              <a:rPr lang="uk-UA" dirty="0"/>
              <a:t>метод оптимізації;</a:t>
            </a:r>
            <a:endParaRPr lang="ru-RU" dirty="0"/>
          </a:p>
          <a:p>
            <a:pPr lvl="0"/>
            <a:r>
              <a:rPr lang="uk-UA" dirty="0"/>
              <a:t>метод „дерева цілей”.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6484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>
                <a:effectLst/>
              </a:rPr>
              <a:t>Тема 18.3. Поняття, принципи та методи планування</a:t>
            </a:r>
            <a:r>
              <a:rPr lang="uk-UA" b="1" i="1" dirty="0" smtClean="0">
                <a:effectLst/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u="sng" dirty="0"/>
              <a:t>Планування </a:t>
            </a:r>
            <a:r>
              <a:rPr lang="uk-UA" dirty="0"/>
              <a:t>це процес встановлення цілей підприємства і вибору найефективніших способів їх досягнення.</a:t>
            </a:r>
            <a:endParaRPr lang="ru-RU" dirty="0"/>
          </a:p>
          <a:p>
            <a:r>
              <a:rPr lang="uk-UA" u="sng" dirty="0"/>
              <a:t>Мета планування</a:t>
            </a:r>
            <a:r>
              <a:rPr lang="uk-UA" dirty="0"/>
              <a:t> – ліквідувати негативний вплив на підприємство мінливості середовища, в якому воно функціонує.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096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Основними принципами планування є такі: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uk-UA" dirty="0" smtClean="0"/>
              <a:t>правильне </a:t>
            </a:r>
            <a:r>
              <a:rPr lang="uk-UA" dirty="0"/>
              <a:t>обґрунтування і вибір мети та кінцевих результатів роботи підприємства;</a:t>
            </a:r>
            <a:endParaRPr lang="ru-RU" dirty="0"/>
          </a:p>
          <a:p>
            <a:pPr lvl="0"/>
            <a:r>
              <a:rPr lang="uk-UA" dirty="0"/>
              <a:t>оптимальність використання ресурсів;</a:t>
            </a:r>
            <a:endParaRPr lang="ru-RU" dirty="0"/>
          </a:p>
          <a:p>
            <a:pPr lvl="0"/>
            <a:r>
              <a:rPr lang="uk-UA" dirty="0"/>
              <a:t>системність;</a:t>
            </a:r>
            <a:endParaRPr lang="ru-RU" dirty="0"/>
          </a:p>
          <a:p>
            <a:pPr lvl="0"/>
            <a:r>
              <a:rPr lang="uk-UA" dirty="0"/>
              <a:t>безперервність;</a:t>
            </a:r>
            <a:endParaRPr lang="ru-RU" dirty="0"/>
          </a:p>
          <a:p>
            <a:pPr lvl="0"/>
            <a:r>
              <a:rPr lang="uk-UA" dirty="0"/>
              <a:t>збалансованість;</a:t>
            </a:r>
            <a:endParaRPr lang="ru-RU" dirty="0"/>
          </a:p>
          <a:p>
            <a:pPr lvl="0"/>
            <a:r>
              <a:rPr lang="uk-UA" dirty="0"/>
              <a:t>науковість;</a:t>
            </a:r>
            <a:endParaRPr lang="ru-RU" dirty="0"/>
          </a:p>
          <a:p>
            <a:pPr lvl="0"/>
            <a:r>
              <a:rPr lang="uk-UA" dirty="0"/>
              <a:t>мобільність;</a:t>
            </a:r>
            <a:endParaRPr lang="ru-RU" dirty="0"/>
          </a:p>
          <a:p>
            <a:pPr lvl="0"/>
            <a:r>
              <a:rPr lang="uk-UA" dirty="0"/>
              <a:t>адекватність;</a:t>
            </a:r>
            <a:endParaRPr lang="ru-RU" dirty="0"/>
          </a:p>
          <a:p>
            <a:pPr lvl="0"/>
            <a:r>
              <a:rPr lang="uk-UA" dirty="0"/>
              <a:t>реальність.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5214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686800" cy="553144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uk-UA" u="sng" dirty="0"/>
              <a:t>Методи планування </a:t>
            </a:r>
            <a:r>
              <a:rPr lang="uk-UA" dirty="0"/>
              <a:t>це способи встановлення планових показників з ціллю досягнення основної мети підприємства – максимізації прибутку.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Методи планування:</a:t>
            </a:r>
            <a:endParaRPr lang="ru-RU" dirty="0"/>
          </a:p>
          <a:p>
            <a:pPr lvl="0"/>
            <a:r>
              <a:rPr lang="uk-UA" dirty="0"/>
              <a:t>ресурсний (виходять із ресурсних можливостей підприємства);</a:t>
            </a:r>
            <a:endParaRPr lang="ru-RU" dirty="0"/>
          </a:p>
          <a:p>
            <a:pPr lvl="0"/>
            <a:r>
              <a:rPr lang="uk-UA" dirty="0"/>
              <a:t>статистичний (виходять із середніх статистичних показників минулих періодів);</a:t>
            </a:r>
            <a:endParaRPr lang="ru-RU" dirty="0"/>
          </a:p>
          <a:p>
            <a:pPr lvl="0"/>
            <a:r>
              <a:rPr lang="uk-UA" dirty="0" err="1"/>
              <a:t>пофакторний</a:t>
            </a:r>
            <a:r>
              <a:rPr lang="uk-UA" dirty="0"/>
              <a:t> (вплив техніко-економічних факторів);</a:t>
            </a:r>
            <a:endParaRPr lang="ru-RU" dirty="0"/>
          </a:p>
          <a:p>
            <a:pPr lvl="0"/>
            <a:r>
              <a:rPr lang="uk-UA" dirty="0"/>
              <a:t>балансовий (використовуються системи таблиць - балансів);</a:t>
            </a:r>
            <a:endParaRPr lang="ru-RU" dirty="0"/>
          </a:p>
          <a:p>
            <a:pPr lvl="0"/>
            <a:r>
              <a:rPr lang="uk-UA" dirty="0"/>
              <a:t>економіко-математичні;</a:t>
            </a:r>
            <a:endParaRPr lang="ru-RU" dirty="0"/>
          </a:p>
          <a:p>
            <a:pPr lvl="0"/>
            <a:r>
              <a:rPr lang="uk-UA" dirty="0"/>
              <a:t>графоаналітичний.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35466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</TotalTime>
  <Words>939</Words>
  <Application>Microsoft Office PowerPoint</Application>
  <PresentationFormat>Экран (4:3)</PresentationFormat>
  <Paragraphs>122</Paragraphs>
  <Slides>16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Franklin Gothic Book</vt:lpstr>
      <vt:lpstr>Franklin Gothic Medium</vt:lpstr>
      <vt:lpstr>Wingdings 2</vt:lpstr>
      <vt:lpstr>Трек</vt:lpstr>
      <vt:lpstr>Документ</vt:lpstr>
      <vt:lpstr>Лекція 18. Прогнозування і планування діяльності підприємства </vt:lpstr>
      <vt:lpstr>Тема 18.1. Суть і основні процедури стратегічного планування на підприємстві. Прогнозування, його суть та зміст. </vt:lpstr>
      <vt:lpstr>Основними напрямками стратегічного планування являється:  </vt:lpstr>
      <vt:lpstr>Презентация PowerPoint</vt:lpstr>
      <vt:lpstr>Тема 18.2. Класифікація прогнозів. Типи та методи прогнозування. </vt:lpstr>
      <vt:lpstr>Методи прогнозування поділяються на такі групи: </vt:lpstr>
      <vt:lpstr>Тема 18.3. Поняття, принципи та методи планування.</vt:lpstr>
      <vt:lpstr>Основними принципами планування є такі: </vt:lpstr>
      <vt:lpstr>Презентация PowerPoint</vt:lpstr>
      <vt:lpstr>Тема 18.4. Види планів підприємства та їх взаємозв’язок. Система показників планування.</vt:lpstr>
      <vt:lpstr>Презентация PowerPoint</vt:lpstr>
      <vt:lpstr>Презентация PowerPoint</vt:lpstr>
      <vt:lpstr>Презентация PowerPoint</vt:lpstr>
      <vt:lpstr>Тема 18.5. Бізнес-план підприємства. Його значення і зміст.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18. Прогнозування і планування діяльності підприємства</dc:title>
  <dc:creator>Viktoriya</dc:creator>
  <cp:lastModifiedBy>Пользователь Windows</cp:lastModifiedBy>
  <cp:revision>5</cp:revision>
  <dcterms:created xsi:type="dcterms:W3CDTF">2017-11-08T21:28:03Z</dcterms:created>
  <dcterms:modified xsi:type="dcterms:W3CDTF">2021-07-02T14:27:45Z</dcterms:modified>
</cp:coreProperties>
</file>