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3" r:id="rId4"/>
    <p:sldId id="261" r:id="rId5"/>
    <p:sldId id="262" r:id="rId6"/>
    <p:sldId id="264" r:id="rId7"/>
    <p:sldId id="265" r:id="rId8"/>
    <p:sldId id="257" r:id="rId9"/>
    <p:sldId id="258" r:id="rId10"/>
    <p:sldId id="259" r:id="rId11"/>
    <p:sldId id="260" r:id="rId12"/>
    <p:sldId id="267" r:id="rId13"/>
  </p:sldIdLst>
  <p:sldSz cx="9144000" cy="5143500" type="screen16x9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09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FD4A9C-991B-45AC-BF1A-D046842041E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0563755-B821-449B-BBEE-FC67186C625C}">
      <dgm:prSet phldrT="[Текст]"/>
      <dgm:spPr/>
      <dgm:t>
        <a:bodyPr/>
        <a:lstStyle/>
        <a:p>
          <a:r>
            <a:rPr lang="uk-UA" dirty="0"/>
            <a:t>Прикладна лінгвістика</a:t>
          </a:r>
        </a:p>
      </dgm:t>
    </dgm:pt>
    <dgm:pt modelId="{CB670444-FF66-4F71-AC50-BE2144710555}" type="parTrans" cxnId="{388BED20-09ED-4F71-997B-47A89A962ADD}">
      <dgm:prSet/>
      <dgm:spPr/>
      <dgm:t>
        <a:bodyPr/>
        <a:lstStyle/>
        <a:p>
          <a:endParaRPr lang="uk-UA"/>
        </a:p>
      </dgm:t>
    </dgm:pt>
    <dgm:pt modelId="{893C3DB6-F086-44D8-9409-206D0C790EED}" type="sibTrans" cxnId="{388BED20-09ED-4F71-997B-47A89A962ADD}">
      <dgm:prSet/>
      <dgm:spPr/>
      <dgm:t>
        <a:bodyPr/>
        <a:lstStyle/>
        <a:p>
          <a:endParaRPr lang="uk-UA"/>
        </a:p>
      </dgm:t>
    </dgm:pt>
    <dgm:pt modelId="{CA485338-16F3-4443-AE04-9336610C4DDA}" type="asst">
      <dgm:prSet phldrT="[Текст]" custT="1"/>
      <dgm:spPr/>
      <dgm:t>
        <a:bodyPr/>
        <a:lstStyle/>
        <a:p>
          <a:endParaRPr lang="uk-UA" sz="1200" b="1" dirty="0"/>
        </a:p>
      </dgm:t>
    </dgm:pt>
    <dgm:pt modelId="{4E0DB8D9-C0B0-4D90-A35F-85F107F30A1D}" type="parTrans" cxnId="{58A54606-28CC-40BE-AE8E-CC88388407FD}">
      <dgm:prSet/>
      <dgm:spPr/>
      <dgm:t>
        <a:bodyPr/>
        <a:lstStyle/>
        <a:p>
          <a:endParaRPr lang="uk-UA"/>
        </a:p>
      </dgm:t>
    </dgm:pt>
    <dgm:pt modelId="{EBF764F4-52D2-4F6B-A22C-F5E62347EBBF}" type="sibTrans" cxnId="{58A54606-28CC-40BE-AE8E-CC88388407FD}">
      <dgm:prSet/>
      <dgm:spPr/>
      <dgm:t>
        <a:bodyPr/>
        <a:lstStyle/>
        <a:p>
          <a:endParaRPr lang="uk-UA"/>
        </a:p>
      </dgm:t>
    </dgm:pt>
    <dgm:pt modelId="{F75AEAB3-7985-4D5A-B15E-B89F518E31B7}" type="asst">
      <dgm:prSet phldrT="[Текст]" custT="1"/>
      <dgm:spPr/>
      <dgm:t>
        <a:bodyPr/>
        <a:lstStyle/>
        <a:p>
          <a:endParaRPr lang="uk-UA" sz="1400" b="1" dirty="0"/>
        </a:p>
      </dgm:t>
    </dgm:pt>
    <dgm:pt modelId="{ECD349BD-6104-437D-A066-190D95E77D04}" type="parTrans" cxnId="{17C2C931-24CE-4BE8-BF58-512BEB653D8C}">
      <dgm:prSet/>
      <dgm:spPr/>
      <dgm:t>
        <a:bodyPr/>
        <a:lstStyle/>
        <a:p>
          <a:endParaRPr lang="uk-UA"/>
        </a:p>
      </dgm:t>
    </dgm:pt>
    <dgm:pt modelId="{C863D00D-31C8-4F93-97DD-1AE0D4EE0707}" type="sibTrans" cxnId="{17C2C931-24CE-4BE8-BF58-512BEB653D8C}">
      <dgm:prSet/>
      <dgm:spPr/>
      <dgm:t>
        <a:bodyPr/>
        <a:lstStyle/>
        <a:p>
          <a:endParaRPr lang="uk-UA"/>
        </a:p>
      </dgm:t>
    </dgm:pt>
    <dgm:pt modelId="{7B75A803-9CB8-435B-A744-B7626C4BFA0E}">
      <dgm:prSet custT="1"/>
      <dgm:spPr/>
      <dgm:t>
        <a:bodyPr/>
        <a:lstStyle/>
        <a:p>
          <a:endParaRPr lang="uk-UA" sz="1200" dirty="0"/>
        </a:p>
      </dgm:t>
    </dgm:pt>
    <dgm:pt modelId="{DF43A3E2-1545-4B23-B933-8D2C6FA83ED5}" type="parTrans" cxnId="{EE5BBE1B-40B9-47F1-9E68-E238430E4CA8}">
      <dgm:prSet/>
      <dgm:spPr/>
      <dgm:t>
        <a:bodyPr/>
        <a:lstStyle/>
        <a:p>
          <a:endParaRPr lang="uk-UA"/>
        </a:p>
      </dgm:t>
    </dgm:pt>
    <dgm:pt modelId="{4EF7179E-6E92-4C89-AA81-32ED4C7B69E8}" type="sibTrans" cxnId="{EE5BBE1B-40B9-47F1-9E68-E238430E4CA8}">
      <dgm:prSet/>
      <dgm:spPr/>
      <dgm:t>
        <a:bodyPr/>
        <a:lstStyle/>
        <a:p>
          <a:endParaRPr lang="uk-UA"/>
        </a:p>
      </dgm:t>
    </dgm:pt>
    <dgm:pt modelId="{FCF5F993-3F92-402F-BCF4-C3A7155A0F5E}" type="pres">
      <dgm:prSet presAssocID="{59FD4A9C-991B-45AC-BF1A-D046842041E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A9B2282-6D5C-4430-A031-8640F2FFB067}" type="pres">
      <dgm:prSet presAssocID="{F0563755-B821-449B-BBEE-FC67186C625C}" presName="root" presStyleCnt="0"/>
      <dgm:spPr/>
    </dgm:pt>
    <dgm:pt modelId="{38E0A0D3-E071-4E05-A17C-3B2181AD7F60}" type="pres">
      <dgm:prSet presAssocID="{F0563755-B821-449B-BBEE-FC67186C625C}" presName="rootComposite" presStyleCnt="0"/>
      <dgm:spPr/>
    </dgm:pt>
    <dgm:pt modelId="{D7EDF492-7C3B-4550-8674-7FB223AF9E6A}" type="pres">
      <dgm:prSet presAssocID="{F0563755-B821-449B-BBEE-FC67186C625C}" presName="rootText" presStyleLbl="node1" presStyleIdx="0" presStyleCnt="1" custScaleY="58880"/>
      <dgm:spPr/>
    </dgm:pt>
    <dgm:pt modelId="{793C9DAD-1916-48C5-BCE5-8D299A7EA1ED}" type="pres">
      <dgm:prSet presAssocID="{F0563755-B821-449B-BBEE-FC67186C625C}" presName="rootConnector" presStyleLbl="node1" presStyleIdx="0" presStyleCnt="1"/>
      <dgm:spPr/>
    </dgm:pt>
    <dgm:pt modelId="{DAF6125E-83DE-4474-913F-D93E092082ED}" type="pres">
      <dgm:prSet presAssocID="{F0563755-B821-449B-BBEE-FC67186C625C}" presName="childShape" presStyleCnt="0"/>
      <dgm:spPr/>
    </dgm:pt>
    <dgm:pt modelId="{308840B8-4412-42C8-B922-E2C8853F690B}" type="pres">
      <dgm:prSet presAssocID="{4E0DB8D9-C0B0-4D90-A35F-85F107F30A1D}" presName="Name13" presStyleLbl="parChTrans1D2" presStyleIdx="0" presStyleCnt="2"/>
      <dgm:spPr/>
    </dgm:pt>
    <dgm:pt modelId="{A5AF8B28-2F16-47E5-A77F-49D9643D851B}" type="pres">
      <dgm:prSet presAssocID="{CA485338-16F3-4443-AE04-9336610C4DDA}" presName="childText" presStyleLbl="bgAcc1" presStyleIdx="0" presStyleCnt="2" custScaleX="852061" custScaleY="845875" custLinFactX="-100000" custLinFactNeighborX="-131097" custLinFactNeighborY="87010">
        <dgm:presLayoutVars>
          <dgm:bulletEnabled val="1"/>
        </dgm:presLayoutVars>
      </dgm:prSet>
      <dgm:spPr/>
    </dgm:pt>
    <dgm:pt modelId="{0864EE9F-BF2F-4CA4-BC3E-145E75BA8D16}" type="pres">
      <dgm:prSet presAssocID="{ECD349BD-6104-437D-A066-190D95E77D04}" presName="Name13" presStyleLbl="parChTrans1D2" presStyleIdx="1" presStyleCnt="2"/>
      <dgm:spPr/>
    </dgm:pt>
    <dgm:pt modelId="{1D159580-E56F-4F2C-AFD2-C29E32EAF23C}" type="pres">
      <dgm:prSet presAssocID="{F75AEAB3-7985-4D5A-B15E-B89F518E31B7}" presName="childText" presStyleLbl="bgAcc1" presStyleIdx="1" presStyleCnt="2" custScaleX="695775" custScaleY="598255" custLinFactX="200000" custLinFactY="-100000" custLinFactNeighborX="254391" custLinFactNeighborY="-158936">
        <dgm:presLayoutVars>
          <dgm:bulletEnabled val="1"/>
        </dgm:presLayoutVars>
      </dgm:prSet>
      <dgm:spPr/>
    </dgm:pt>
  </dgm:ptLst>
  <dgm:cxnLst>
    <dgm:cxn modelId="{58A54606-28CC-40BE-AE8E-CC88388407FD}" srcId="{F0563755-B821-449B-BBEE-FC67186C625C}" destId="{CA485338-16F3-4443-AE04-9336610C4DDA}" srcOrd="0" destOrd="0" parTransId="{4E0DB8D9-C0B0-4D90-A35F-85F107F30A1D}" sibTransId="{EBF764F4-52D2-4F6B-A22C-F5E62347EBBF}"/>
    <dgm:cxn modelId="{EE5BBE1B-40B9-47F1-9E68-E238430E4CA8}" srcId="{CA485338-16F3-4443-AE04-9336610C4DDA}" destId="{7B75A803-9CB8-435B-A744-B7626C4BFA0E}" srcOrd="0" destOrd="0" parTransId="{DF43A3E2-1545-4B23-B933-8D2C6FA83ED5}" sibTransId="{4EF7179E-6E92-4C89-AA81-32ED4C7B69E8}"/>
    <dgm:cxn modelId="{D70EB11D-5FB0-4E81-A598-6D9A64B9D689}" type="presOf" srcId="{ECD349BD-6104-437D-A066-190D95E77D04}" destId="{0864EE9F-BF2F-4CA4-BC3E-145E75BA8D16}" srcOrd="0" destOrd="0" presId="urn:microsoft.com/office/officeart/2005/8/layout/hierarchy3"/>
    <dgm:cxn modelId="{388BED20-09ED-4F71-997B-47A89A962ADD}" srcId="{59FD4A9C-991B-45AC-BF1A-D046842041E0}" destId="{F0563755-B821-449B-BBEE-FC67186C625C}" srcOrd="0" destOrd="0" parTransId="{CB670444-FF66-4F71-AC50-BE2144710555}" sibTransId="{893C3DB6-F086-44D8-9409-206D0C790EED}"/>
    <dgm:cxn modelId="{776FEA21-10BE-4C67-B225-5C890855CC69}" type="presOf" srcId="{4E0DB8D9-C0B0-4D90-A35F-85F107F30A1D}" destId="{308840B8-4412-42C8-B922-E2C8853F690B}" srcOrd="0" destOrd="0" presId="urn:microsoft.com/office/officeart/2005/8/layout/hierarchy3"/>
    <dgm:cxn modelId="{64226922-CA54-4975-B34A-3AED38DF13E5}" type="presOf" srcId="{F0563755-B821-449B-BBEE-FC67186C625C}" destId="{D7EDF492-7C3B-4550-8674-7FB223AF9E6A}" srcOrd="0" destOrd="0" presId="urn:microsoft.com/office/officeart/2005/8/layout/hierarchy3"/>
    <dgm:cxn modelId="{17C2C931-24CE-4BE8-BF58-512BEB653D8C}" srcId="{F0563755-B821-449B-BBEE-FC67186C625C}" destId="{F75AEAB3-7985-4D5A-B15E-B89F518E31B7}" srcOrd="1" destOrd="0" parTransId="{ECD349BD-6104-437D-A066-190D95E77D04}" sibTransId="{C863D00D-31C8-4F93-97DD-1AE0D4EE0707}"/>
    <dgm:cxn modelId="{1CB3FE6E-1EF6-430F-A842-1C32213E3119}" type="presOf" srcId="{7B75A803-9CB8-435B-A744-B7626C4BFA0E}" destId="{A5AF8B28-2F16-47E5-A77F-49D9643D851B}" srcOrd="0" destOrd="1" presId="urn:microsoft.com/office/officeart/2005/8/layout/hierarchy3"/>
    <dgm:cxn modelId="{39ED1550-6107-4FC7-A890-23AC9F1628C0}" type="presOf" srcId="{F75AEAB3-7985-4D5A-B15E-B89F518E31B7}" destId="{1D159580-E56F-4F2C-AFD2-C29E32EAF23C}" srcOrd="0" destOrd="0" presId="urn:microsoft.com/office/officeart/2005/8/layout/hierarchy3"/>
    <dgm:cxn modelId="{A0F2B9A6-531D-45C4-BA16-343BB3DE43D9}" type="presOf" srcId="{CA485338-16F3-4443-AE04-9336610C4DDA}" destId="{A5AF8B28-2F16-47E5-A77F-49D9643D851B}" srcOrd="0" destOrd="0" presId="urn:microsoft.com/office/officeart/2005/8/layout/hierarchy3"/>
    <dgm:cxn modelId="{833DA7E7-C44C-4254-8673-A42B576B789A}" type="presOf" srcId="{F0563755-B821-449B-BBEE-FC67186C625C}" destId="{793C9DAD-1916-48C5-BCE5-8D299A7EA1ED}" srcOrd="1" destOrd="0" presId="urn:microsoft.com/office/officeart/2005/8/layout/hierarchy3"/>
    <dgm:cxn modelId="{4E45F3FC-4DC5-4360-9CBE-81A390FB4C82}" type="presOf" srcId="{59FD4A9C-991B-45AC-BF1A-D046842041E0}" destId="{FCF5F993-3F92-402F-BCF4-C3A7155A0F5E}" srcOrd="0" destOrd="0" presId="urn:microsoft.com/office/officeart/2005/8/layout/hierarchy3"/>
    <dgm:cxn modelId="{413DC0C2-7806-4B24-99D7-5D04A6DBCBB3}" type="presParOf" srcId="{FCF5F993-3F92-402F-BCF4-C3A7155A0F5E}" destId="{8A9B2282-6D5C-4430-A031-8640F2FFB067}" srcOrd="0" destOrd="0" presId="urn:microsoft.com/office/officeart/2005/8/layout/hierarchy3"/>
    <dgm:cxn modelId="{32238CCA-62E3-44C3-8123-4690ACF4143E}" type="presParOf" srcId="{8A9B2282-6D5C-4430-A031-8640F2FFB067}" destId="{38E0A0D3-E071-4E05-A17C-3B2181AD7F60}" srcOrd="0" destOrd="0" presId="urn:microsoft.com/office/officeart/2005/8/layout/hierarchy3"/>
    <dgm:cxn modelId="{D6D319AA-AC1E-4625-8AB9-74289C067EF9}" type="presParOf" srcId="{38E0A0D3-E071-4E05-A17C-3B2181AD7F60}" destId="{D7EDF492-7C3B-4550-8674-7FB223AF9E6A}" srcOrd="0" destOrd="0" presId="urn:microsoft.com/office/officeart/2005/8/layout/hierarchy3"/>
    <dgm:cxn modelId="{3254F5B5-3B0D-4FC3-9C9A-06B05CF49EE1}" type="presParOf" srcId="{38E0A0D3-E071-4E05-A17C-3B2181AD7F60}" destId="{793C9DAD-1916-48C5-BCE5-8D299A7EA1ED}" srcOrd="1" destOrd="0" presId="urn:microsoft.com/office/officeart/2005/8/layout/hierarchy3"/>
    <dgm:cxn modelId="{7097300E-AF35-483D-A534-E5242C6C7A99}" type="presParOf" srcId="{8A9B2282-6D5C-4430-A031-8640F2FFB067}" destId="{DAF6125E-83DE-4474-913F-D93E092082ED}" srcOrd="1" destOrd="0" presId="urn:microsoft.com/office/officeart/2005/8/layout/hierarchy3"/>
    <dgm:cxn modelId="{EBC15F5B-FC65-4B9C-A5FC-6C6FD06C531D}" type="presParOf" srcId="{DAF6125E-83DE-4474-913F-D93E092082ED}" destId="{308840B8-4412-42C8-B922-E2C8853F690B}" srcOrd="0" destOrd="0" presId="urn:microsoft.com/office/officeart/2005/8/layout/hierarchy3"/>
    <dgm:cxn modelId="{D8C9B78F-7E87-416D-BC8D-62430CCCE434}" type="presParOf" srcId="{DAF6125E-83DE-4474-913F-D93E092082ED}" destId="{A5AF8B28-2F16-47E5-A77F-49D9643D851B}" srcOrd="1" destOrd="0" presId="urn:microsoft.com/office/officeart/2005/8/layout/hierarchy3"/>
    <dgm:cxn modelId="{1FFD0D08-9C96-421F-8F4C-19BD69F2EEF7}" type="presParOf" srcId="{DAF6125E-83DE-4474-913F-D93E092082ED}" destId="{0864EE9F-BF2F-4CA4-BC3E-145E75BA8D16}" srcOrd="2" destOrd="0" presId="urn:microsoft.com/office/officeart/2005/8/layout/hierarchy3"/>
    <dgm:cxn modelId="{353C12B9-1086-4222-BE24-6B427E8714E6}" type="presParOf" srcId="{DAF6125E-83DE-4474-913F-D93E092082ED}" destId="{1D159580-E56F-4F2C-AFD2-C29E32EAF23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DF492-7C3B-4550-8674-7FB223AF9E6A}">
      <dsp:nvSpPr>
        <dsp:cNvPr id="0" name=""/>
        <dsp:cNvSpPr/>
      </dsp:nvSpPr>
      <dsp:spPr>
        <a:xfrm>
          <a:off x="4283290" y="1476"/>
          <a:ext cx="469915" cy="138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500" kern="1200" dirty="0"/>
            <a:t>Прикладна лінгвістика</a:t>
          </a:r>
        </a:p>
      </dsp:txBody>
      <dsp:txXfrm>
        <a:off x="4287342" y="5528"/>
        <a:ext cx="461811" cy="130239"/>
      </dsp:txXfrm>
    </dsp:sp>
    <dsp:sp modelId="{308840B8-4412-42C8-B922-E2C8853F690B}">
      <dsp:nvSpPr>
        <dsp:cNvPr id="0" name=""/>
        <dsp:cNvSpPr/>
      </dsp:nvSpPr>
      <dsp:spPr>
        <a:xfrm>
          <a:off x="2047893" y="139819"/>
          <a:ext cx="2282388" cy="1256900"/>
        </a:xfrm>
        <a:custGeom>
          <a:avLst/>
          <a:gdLst/>
          <a:ahLst/>
          <a:cxnLst/>
          <a:rect l="0" t="0" r="0" b="0"/>
          <a:pathLst>
            <a:path>
              <a:moveTo>
                <a:pt x="2282388" y="0"/>
              </a:moveTo>
              <a:lnTo>
                <a:pt x="0" y="12569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AF8B28-2F16-47E5-A77F-49D9643D851B}">
      <dsp:nvSpPr>
        <dsp:cNvPr id="0" name=""/>
        <dsp:cNvSpPr/>
      </dsp:nvSpPr>
      <dsp:spPr>
        <a:xfrm>
          <a:off x="2047893" y="402995"/>
          <a:ext cx="3203172" cy="1987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uk-UA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uk-UA" sz="1200" kern="1200" dirty="0"/>
        </a:p>
      </dsp:txBody>
      <dsp:txXfrm>
        <a:off x="2106103" y="461205"/>
        <a:ext cx="3086752" cy="1871028"/>
      </dsp:txXfrm>
    </dsp:sp>
    <dsp:sp modelId="{0864EE9F-BF2F-4CA4-BC3E-145E75BA8D16}">
      <dsp:nvSpPr>
        <dsp:cNvPr id="0" name=""/>
        <dsp:cNvSpPr/>
      </dsp:nvSpPr>
      <dsp:spPr>
        <a:xfrm>
          <a:off x="4330281" y="139819"/>
          <a:ext cx="294582" cy="2199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9360"/>
              </a:lnTo>
              <a:lnTo>
                <a:pt x="294582" y="21993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59580-E56F-4F2C-AFD2-C29E32EAF23C}">
      <dsp:nvSpPr>
        <dsp:cNvPr id="0" name=""/>
        <dsp:cNvSpPr/>
      </dsp:nvSpPr>
      <dsp:spPr>
        <a:xfrm>
          <a:off x="4624864" y="1636357"/>
          <a:ext cx="2615643" cy="14056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uk-UA" sz="1400" b="1" kern="1200" dirty="0"/>
        </a:p>
      </dsp:txBody>
      <dsp:txXfrm>
        <a:off x="4666034" y="1677527"/>
        <a:ext cx="2533303" cy="1323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52317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2400300"/>
            <a:ext cx="6400800" cy="120015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62932" y="1086978"/>
            <a:ext cx="9021537" cy="11455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2" y="1047540"/>
            <a:ext cx="9021537" cy="90435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2" y="2232487"/>
            <a:ext cx="9021537" cy="8289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129448"/>
            <a:ext cx="8229600" cy="1102519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11680" cy="4388644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05980"/>
            <a:ext cx="5562600" cy="438864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777240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52317"/>
            <a:ext cx="9013372" cy="501915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14376"/>
            <a:ext cx="7772400" cy="1021556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910953"/>
            <a:ext cx="7772400" cy="1003697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4629150"/>
            <a:ext cx="4000500" cy="3429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3" y="1782623"/>
            <a:ext cx="9013515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7" y="1756107"/>
            <a:ext cx="9013781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7" y="1851660"/>
            <a:ext cx="9014621" cy="3429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085850"/>
            <a:ext cx="3749040" cy="3429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085850"/>
            <a:ext cx="3733800" cy="5715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1685925"/>
            <a:ext cx="3733800" cy="29146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04788"/>
            <a:ext cx="7772400" cy="85725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200150"/>
            <a:ext cx="1905000" cy="337185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200150"/>
            <a:ext cx="5715000" cy="337185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75413"/>
            <a:ext cx="7315200" cy="391716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4084369"/>
            <a:ext cx="7315200" cy="51435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4629150"/>
            <a:ext cx="3886200" cy="3429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4656582"/>
            <a:ext cx="457200" cy="342900"/>
          </a:xfrm>
        </p:spPr>
        <p:txBody>
          <a:bodyPr/>
          <a:lstStyle/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3512666"/>
            <a:ext cx="9006840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9" y="3487856"/>
            <a:ext cx="9006639" cy="3428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1" y="3579919"/>
            <a:ext cx="9006637" cy="3660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9" y="50007"/>
            <a:ext cx="9001873" cy="3436144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52316"/>
            <a:ext cx="9013372" cy="5020056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8572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7772400" cy="342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4643437"/>
            <a:ext cx="2476500" cy="357188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71EB69-66D7-4588-BE3B-B523C9A2A7DE}" type="datetimeFigureOut">
              <a:rPr lang="uk-UA" smtClean="0"/>
              <a:t>17.06.2024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4629150"/>
            <a:ext cx="3962400" cy="3429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4657725"/>
            <a:ext cx="457200" cy="3429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D2F3BAE-AD63-427C-A360-85A66E907CF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/>
              <a:t>Заняття 1</a:t>
            </a:r>
          </a:p>
          <a:p>
            <a:r>
              <a:rPr lang="uk-UA" dirty="0"/>
              <a:t>Вступ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Прикладна лінгвістика</a:t>
            </a:r>
            <a:br>
              <a:rPr lang="uk-UA" dirty="0"/>
            </a:br>
            <a:endParaRPr lang="uk-UA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9254E27F-E97F-1B2D-EEEF-ABA68F5D0BC2}"/>
              </a:ext>
            </a:extLst>
          </p:cNvPr>
          <p:cNvSpPr txBox="1">
            <a:spLocks/>
          </p:cNvSpPr>
          <p:nvPr/>
        </p:nvSpPr>
        <p:spPr>
          <a:xfrm>
            <a:off x="5436096" y="4155926"/>
            <a:ext cx="3563888" cy="60316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доц. </a:t>
            </a:r>
            <a:r>
              <a:rPr lang="uk-UA" dirty="0" err="1"/>
              <a:t>Скорофатова</a:t>
            </a:r>
            <a:r>
              <a:rPr lang="uk-UA" dirty="0"/>
              <a:t> А.О.</a:t>
            </a:r>
          </a:p>
        </p:txBody>
      </p:sp>
    </p:spTree>
    <p:extLst>
      <p:ext uri="{BB962C8B-B14F-4D97-AF65-F5344CB8AC3E}">
        <p14:creationId xmlns:p14="http://schemas.microsoft.com/office/powerpoint/2010/main" val="3870521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63837"/>
            <a:ext cx="8229600" cy="1230785"/>
          </a:xfrm>
        </p:spPr>
        <p:txBody>
          <a:bodyPr/>
          <a:lstStyle/>
          <a:p>
            <a:pPr marL="0" indent="0" algn="ctr">
              <a:buNone/>
            </a:pPr>
            <a:r>
              <a:rPr lang="iu-Cans-CA" dirty="0"/>
              <a:t>ᐃᓄᒃᑎᑐᑦ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7" t="34062" r="22518" b="45000"/>
          <a:stretch/>
        </p:blipFill>
        <p:spPr bwMode="auto">
          <a:xfrm>
            <a:off x="-2391" y="1275606"/>
            <a:ext cx="905366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426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dirty="0"/>
              <a:t> </a:t>
            </a:r>
            <a:r>
              <a:rPr lang="iu-Cans-CA" dirty="0"/>
              <a:t>ᐃᓄᒃᑎᑐᑦ</a:t>
            </a:r>
            <a:r>
              <a:rPr lang="uk-UA" dirty="0"/>
              <a:t>  - </a:t>
            </a:r>
            <a:r>
              <a:rPr lang="en-AU" dirty="0" err="1"/>
              <a:t>inuktitut</a:t>
            </a:r>
            <a:r>
              <a:rPr lang="en-AU" dirty="0"/>
              <a:t> (</a:t>
            </a:r>
            <a:r>
              <a:rPr lang="uk-UA" dirty="0" err="1"/>
              <a:t>інуктитут</a:t>
            </a:r>
            <a:r>
              <a:rPr lang="uk-UA" dirty="0"/>
              <a:t>)</a:t>
            </a:r>
          </a:p>
          <a:p>
            <a:pPr marL="0" indent="0" algn="ctr">
              <a:buNone/>
            </a:pPr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2" t="50000" r="29722" b="39219"/>
          <a:stretch/>
        </p:blipFill>
        <p:spPr bwMode="auto">
          <a:xfrm>
            <a:off x="683569" y="2139702"/>
            <a:ext cx="8246480" cy="1109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094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Дякую за увагу!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847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2818"/>
            <a:ext cx="7772400" cy="857250"/>
          </a:xfrm>
        </p:spPr>
        <p:txBody>
          <a:bodyPr/>
          <a:lstStyle/>
          <a:p>
            <a:pPr algn="ctr"/>
            <a:r>
              <a:rPr lang="uk-UA" dirty="0"/>
              <a:t>Прикладна лінгвістика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771550"/>
            <a:ext cx="8363272" cy="4104456"/>
          </a:xfrm>
        </p:spPr>
        <p:txBody>
          <a:bodyPr/>
          <a:lstStyle/>
          <a:p>
            <a:pPr marL="0" indent="0" algn="ctr">
              <a:buNone/>
            </a:pPr>
            <a:r>
              <a:rPr lang="vi-VN" sz="1400" b="1" dirty="0"/>
              <a:t>Прикладна́ лінгві́стика </a:t>
            </a:r>
            <a:r>
              <a:rPr lang="uk-UA" sz="1400" dirty="0"/>
              <a:t>–</a:t>
            </a:r>
            <a:r>
              <a:rPr lang="vi-VN" sz="1400" dirty="0"/>
              <a:t> розділ мовознавства, пов'язаний із практичним розв'язанням питань, які пов'язані з вивченням мови</a:t>
            </a:r>
            <a:endParaRPr lang="uk-UA" sz="1400" dirty="0"/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endParaRPr lang="uk-UA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61093335"/>
              </p:ext>
            </p:extLst>
          </p:nvPr>
        </p:nvGraphicFramePr>
        <p:xfrm>
          <a:off x="467544" y="3723878"/>
          <a:ext cx="9036496" cy="3651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1923678"/>
            <a:ext cx="3384376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Традиційна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 укладання словників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розробка алфавітів і систем письма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транскрипції усного мовлення та транслітерації іншомовних слів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лінгвістичне обґрунтування викладання рідної та іноземних мов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переклад з однієї мови на іншу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стандартизація й уніфікація науково-технічної термінології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укладання спеціальних лінгвістичних довідників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створення штучних мов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удосконалення орфографії і пунктуації</a:t>
            </a:r>
          </a:p>
          <a:p>
            <a:pPr indent="176213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мовна культура</a:t>
            </a:r>
          </a:p>
          <a:p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1923678"/>
            <a:ext cx="3384376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Новітня 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автоматичний (машинний) переклад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створення інформаційних мов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автоматичне анотування та індексування документів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лінгвістичне забезпечення роботи інформаційних систем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автоматична переробка текстової інформації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лінгвістичне забезпечення автоматичних систем управління (АСУ)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автоматичний аналіз (розпізнавання) й автоматичний синтез тексту	</a:t>
            </a:r>
          </a:p>
          <a:p>
            <a:endParaRPr lang="uk-UA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1979712" y="1275606"/>
            <a:ext cx="1152128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flipH="1">
            <a:off x="5652120" y="1268145"/>
            <a:ext cx="1152128" cy="648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95486"/>
            <a:ext cx="7772400" cy="857250"/>
          </a:xfrm>
        </p:spPr>
        <p:txBody>
          <a:bodyPr>
            <a:normAutofit fontScale="90000"/>
          </a:bodyPr>
          <a:lstStyle/>
          <a:p>
            <a:r>
              <a:rPr lang="ru-RU" dirty="0"/>
              <a:t>На </a:t>
            </a:r>
            <a:r>
              <a:rPr lang="ru-RU" dirty="0" err="1"/>
              <a:t>сьогодні</a:t>
            </a:r>
            <a:r>
              <a:rPr lang="ru-RU" dirty="0"/>
              <a:t>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близько</a:t>
            </a:r>
            <a:r>
              <a:rPr lang="ru-RU" dirty="0"/>
              <a:t> 7 </a:t>
            </a:r>
            <a:r>
              <a:rPr lang="ru-RU" dirty="0" err="1"/>
              <a:t>тисяч</a:t>
            </a:r>
            <a:r>
              <a:rPr lang="ru-RU" dirty="0"/>
              <a:t> </a:t>
            </a:r>
            <a:r>
              <a:rPr lang="ru-RU" dirty="0" err="1"/>
              <a:t>мов</a:t>
            </a:r>
            <a:endParaRPr lang="uk-U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37" y="1085850"/>
            <a:ext cx="619412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383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3478"/>
            <a:ext cx="7772400" cy="857250"/>
          </a:xfrm>
        </p:spPr>
        <p:txBody>
          <a:bodyPr/>
          <a:lstStyle/>
          <a:p>
            <a:pPr algn="ctr"/>
            <a:r>
              <a:rPr lang="uk-UA" dirty="0"/>
              <a:t>Навіщо лінгвістам мови?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1590"/>
            <a:ext cx="3278668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355976" y="843558"/>
            <a:ext cx="4248471" cy="388843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80% 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людей</a:t>
            </a:r>
            <a: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говорить </a:t>
            </a:r>
            <a:r>
              <a:rPr kumimoji="0" lang="ru-RU" sz="4800" b="0" i="0" u="none" strike="noStrike" kern="1200" cap="none" spc="-5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лише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</a:t>
            </a:r>
            <a: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1,5% </a:t>
            </a:r>
            <a:r>
              <a:rPr kumimoji="0" lang="ru-RU" sz="4800" b="0" i="0" u="none" strike="noStrike" kern="1200" cap="none" spc="-5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мов</a:t>
            </a:r>
            <a:b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</a:br>
            <a:b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</a:br>
            <a: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60% </a:t>
            </a:r>
            <a:r>
              <a:rPr kumimoji="0" lang="ru-RU" sz="4800" b="0" i="0" u="none" strike="noStrike" kern="1200" cap="none" spc="-5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мов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</a:t>
            </a:r>
            <a:r>
              <a:rPr kumimoji="0" lang="ru-RU" sz="4800" b="0" i="0" u="none" strike="noStrike" kern="1200" cap="none" spc="-5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використовують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</a:t>
            </a:r>
            <a:r>
              <a:rPr kumimoji="0" lang="ru-RU" sz="4800" b="0" i="0" u="none" strike="noStrike" kern="1200" cap="none" spc="-5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лише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</a:t>
            </a:r>
            <a: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0,2%</a:t>
            </a:r>
            <a:r>
              <a:rPr kumimoji="0" lang="ru-RU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людей</a:t>
            </a:r>
            <a:r>
              <a:rPr kumimoji="0" lang="af-ZA" sz="4800" b="0" i="0" u="none" strike="noStrike" kern="1200" cap="none" spc="-5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</a:t>
            </a:r>
            <a:endParaRPr kumimoji="0" lang="ru-RU" sz="4800" b="0" i="0" u="none" strike="noStrike" kern="1200" cap="none" spc="-5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 Ligh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9972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/>
              <a:t>Мови, що вимирають (</a:t>
            </a:r>
            <a:r>
              <a:rPr lang="en-AU" sz="2800" dirty="0"/>
              <a:t>endangered languages</a:t>
            </a:r>
            <a:r>
              <a:rPr lang="uk-UA" sz="2800" dirty="0"/>
              <a:t>)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665" y="1085850"/>
            <a:ext cx="4919869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957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Навіщо лінгвістам так багато мов?</a:t>
            </a:r>
            <a:br>
              <a:rPr lang="uk-UA" dirty="0"/>
            </a:br>
            <a:r>
              <a:rPr lang="ru-RU" sz="2000" dirty="0"/>
              <a:t>1. Для </a:t>
            </a:r>
            <a:r>
              <a:rPr lang="ru-RU" sz="2000" dirty="0" err="1"/>
              <a:t>реконструкції</a:t>
            </a:r>
            <a:r>
              <a:rPr lang="ru-RU" sz="2000" dirty="0"/>
              <a:t> </a:t>
            </a:r>
            <a:r>
              <a:rPr lang="ru-RU" sz="2000" dirty="0" err="1"/>
              <a:t>загальної</a:t>
            </a:r>
            <a:r>
              <a:rPr lang="ru-RU" sz="2000" dirty="0"/>
              <a:t> </a:t>
            </a:r>
            <a:r>
              <a:rPr lang="ru-RU" sz="2000" dirty="0" err="1"/>
              <a:t>прамови</a:t>
            </a:r>
            <a:r>
              <a:rPr lang="ru-RU" sz="2000" dirty="0"/>
              <a:t> (</a:t>
            </a:r>
            <a:r>
              <a:rPr lang="ru-RU" sz="2000" dirty="0" err="1"/>
              <a:t>Proto-Human</a:t>
            </a:r>
            <a:r>
              <a:rPr lang="ru-RU" sz="2000" dirty="0"/>
              <a:t> </a:t>
            </a:r>
            <a:r>
              <a:rPr lang="ru-RU" sz="2000" dirty="0" err="1"/>
              <a:t>Language</a:t>
            </a:r>
            <a:r>
              <a:rPr lang="ru-RU" sz="2000" dirty="0"/>
              <a:t>)</a:t>
            </a:r>
            <a:br>
              <a:rPr lang="ru-RU" sz="2000" dirty="0"/>
            </a:br>
            <a:r>
              <a:rPr lang="ru-RU" sz="2000" dirty="0"/>
              <a:t>2. </a:t>
            </a:r>
            <a:r>
              <a:rPr lang="ru-RU" sz="2000" dirty="0" err="1"/>
              <a:t>Мова</a:t>
            </a:r>
            <a:r>
              <a:rPr lang="ru-RU" sz="2000" dirty="0"/>
              <a:t> </a:t>
            </a:r>
            <a:r>
              <a:rPr lang="ru-RU" sz="2000" dirty="0" err="1"/>
              <a:t>допомагає</a:t>
            </a:r>
            <a:r>
              <a:rPr lang="ru-RU" sz="2000" dirty="0"/>
              <a:t> </a:t>
            </a:r>
            <a:r>
              <a:rPr lang="ru-RU" sz="2000" dirty="0" err="1"/>
              <a:t>зрозуміти</a:t>
            </a:r>
            <a:r>
              <a:rPr lang="ru-RU" sz="2000" dirty="0"/>
              <a:t> </a:t>
            </a:r>
            <a:r>
              <a:rPr lang="ru-RU" sz="2000" dirty="0" err="1"/>
              <a:t>особливості</a:t>
            </a:r>
            <a:r>
              <a:rPr lang="ru-RU" sz="2000" dirty="0"/>
              <a:t> </a:t>
            </a:r>
            <a:r>
              <a:rPr lang="ru-RU" sz="2000" dirty="0" err="1"/>
              <a:t>ментальності</a:t>
            </a:r>
            <a:r>
              <a:rPr lang="ru-RU" sz="2000" dirty="0"/>
              <a:t> </a:t>
            </a:r>
            <a:r>
              <a:rPr lang="ru-RU" sz="2000" dirty="0" err="1"/>
              <a:t>різних</a:t>
            </a:r>
            <a:r>
              <a:rPr lang="ru-RU" sz="2000" dirty="0"/>
              <a:t> </a:t>
            </a:r>
            <a:r>
              <a:rPr lang="ru-RU" sz="2000" dirty="0" err="1"/>
              <a:t>народів</a:t>
            </a:r>
            <a:endParaRPr lang="uk-UA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59582"/>
            <a:ext cx="5040560" cy="379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112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Теорія </a:t>
            </a:r>
            <a:r>
              <a:rPr lang="uk-UA" dirty="0" err="1"/>
              <a:t>Сепіра-Уорфа</a:t>
            </a:r>
            <a:r>
              <a:rPr lang="uk-UA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Структура </a:t>
            </a:r>
            <a:r>
              <a:rPr lang="ru-RU" dirty="0" err="1"/>
              <a:t>мови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свідомість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носіїв</a:t>
            </a:r>
            <a:endParaRPr lang="ru-RU" dirty="0"/>
          </a:p>
          <a:p>
            <a:pPr marL="0" indent="0" algn="ctr">
              <a:buNone/>
            </a:pPr>
            <a:endParaRPr lang="uk-U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24754"/>
            <a:ext cx="4383087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16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3" t="13438" r="25329" b="13750"/>
          <a:stretch/>
        </p:blipFill>
        <p:spPr bwMode="auto">
          <a:xfrm>
            <a:off x="539552" y="6413"/>
            <a:ext cx="8136904" cy="513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839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3" t="11875" r="22606" b="53125"/>
          <a:stretch/>
        </p:blipFill>
        <p:spPr bwMode="auto">
          <a:xfrm>
            <a:off x="486995" y="987573"/>
            <a:ext cx="8064896" cy="277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5521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119</TotalTime>
  <Words>207</Words>
  <Application>Microsoft Office PowerPoint</Application>
  <PresentationFormat>On-screen Show (16:9)</PresentationFormat>
  <Paragraphs>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Прикладна лінгвістика </vt:lpstr>
      <vt:lpstr>Прикладна лінгвістика</vt:lpstr>
      <vt:lpstr>На сьогодні існує близько 7 тисяч мов</vt:lpstr>
      <vt:lpstr>Навіщо лінгвістам мови?</vt:lpstr>
      <vt:lpstr>Мови, що вимирають (endangered languages)</vt:lpstr>
      <vt:lpstr>Навіщо лінгвістам так багато мов? 1. Для реконструкції загальної прамови (Proto-Human Language) 2. Мова допомагає зрозуміти особливості ментальності різних народів</vt:lpstr>
      <vt:lpstr>Теорія Сепіра-Уорфа:</vt:lpstr>
      <vt:lpstr>PowerPoint Presentation</vt:lpstr>
      <vt:lpstr>PowerPoint Presentation</vt:lpstr>
      <vt:lpstr>PowerPoint Presentation</vt:lpstr>
      <vt:lpstr>PowerPoint Presentation</vt:lpstr>
      <vt:lpstr>Дякую за увагу!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Anna Skorofatova</cp:lastModifiedBy>
  <cp:revision>21</cp:revision>
  <dcterms:created xsi:type="dcterms:W3CDTF">2022-01-30T18:39:06Z</dcterms:created>
  <dcterms:modified xsi:type="dcterms:W3CDTF">2024-06-17T11:44:48Z</dcterms:modified>
</cp:coreProperties>
</file>