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n/>
                <a:solidFill>
                  <a:schemeClr val="accent1"/>
                </a:solidFill>
                <a:effectLst>
                  <a:outerShdw blurRad="38100" dist="25400" dir="5400000" algn="ctr" rotWithShape="0">
                    <a:srgbClr val="6E747A">
                      <a:alpha val="43000"/>
                    </a:srgbClr>
                  </a:outerShdw>
                </a:effectLst>
              </a:rPr>
              <a:t>ANTENNAS</a:t>
            </a:r>
            <a:endParaRPr lang="en-US" b="1" dirty="0">
              <a:ln/>
              <a:solidFill>
                <a:schemeClr val="accent1"/>
              </a:solidFill>
              <a:effectLst>
                <a:outerShdw blurRad="38100" dist="25400" dir="5400000" algn="ctr" rotWithShape="0">
                  <a:srgbClr val="6E747A">
                    <a:alpha val="43000"/>
                  </a:srgbClr>
                </a:outerShdw>
              </a:effectLst>
            </a:endParaRPr>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1"/>
          <a:stretch>
            <a:fillRect/>
          </a:stretch>
        </p:blipFill>
        <p:spPr>
          <a:xfrm>
            <a:off x="4113530" y="3510280"/>
            <a:ext cx="3869690" cy="230378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scene3d>
              <a:camera prst="orthographicFront"/>
              <a:lightRig rig="soft" dir="t">
                <a:rot lat="0" lon="0" rev="15600000"/>
              </a:lightRig>
            </a:scene3d>
            <a:sp3d extrusionH="57150" prstMaterial="softEdge">
              <a:bevelT w="25400" h="38100"/>
            </a:sp3d>
          </a:bodyPr>
          <a:p>
            <a:r>
              <a:rPr lang="en-US" b="1">
                <a:ln/>
                <a:solidFill>
                  <a:schemeClr val="accent4"/>
                </a:solidFill>
                <a:effectLst/>
              </a:rPr>
              <a:t>QUESTIONS FOR DISCUSSION</a:t>
            </a:r>
            <a:endParaRPr lang="en-US" b="1">
              <a:ln/>
              <a:solidFill>
                <a:schemeClr val="accent4"/>
              </a:solidFill>
              <a:effectLst/>
            </a:endParaRPr>
          </a:p>
        </p:txBody>
      </p:sp>
      <p:sp>
        <p:nvSpPr>
          <p:cNvPr id="3" name="Content Placeholder 2"/>
          <p:cNvSpPr>
            <a:spLocks noGrp="1"/>
          </p:cNvSpPr>
          <p:nvPr>
            <p:ph sz="half" idx="1"/>
          </p:nvPr>
        </p:nvSpPr>
        <p:spPr/>
        <p:txBody>
          <a:bodyPr/>
          <a:p>
            <a:r>
              <a:rPr lang="en-US"/>
              <a:t>Have you ever noticed antennas on buildings, cars, or other devices?</a:t>
            </a:r>
            <a:endParaRPr lang="en-US"/>
          </a:p>
          <a:p>
            <a:r>
              <a:rPr lang="en-US"/>
              <a:t>What do you think antennas are used for?</a:t>
            </a:r>
            <a:endParaRPr lang="en-US"/>
          </a:p>
          <a:p>
            <a:r>
              <a:rPr lang="en-US"/>
              <a:t>Why might antennas be important for things like television, radio, or cell phones?</a:t>
            </a:r>
            <a:endParaRPr lang="en-US"/>
          </a:p>
          <a:p>
            <a:endParaRPr lang="en-US"/>
          </a:p>
        </p:txBody>
      </p:sp>
      <p:pic>
        <p:nvPicPr>
          <p:cNvPr id="4" name="Content Placeholder 3"/>
          <p:cNvPicPr>
            <a:picLocks noChangeAspect="1"/>
          </p:cNvPicPr>
          <p:nvPr>
            <p:ph sz="half" idx="2"/>
          </p:nvPr>
        </p:nvPicPr>
        <p:blipFill>
          <a:blip r:embed="rId1"/>
          <a:stretch>
            <a:fillRect/>
          </a:stretch>
        </p:blipFill>
        <p:spPr>
          <a:xfrm>
            <a:off x="6172200" y="2543810"/>
            <a:ext cx="5181600" cy="29146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b="1">
                <a:ln/>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BRIEF EXPLANATION</a:t>
            </a:r>
            <a:endParaRPr lang="en-US" b="1">
              <a:ln/>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Content Placeholder 2"/>
          <p:cNvSpPr>
            <a:spLocks noGrp="1"/>
          </p:cNvSpPr>
          <p:nvPr>
            <p:ph sz="half" idx="1"/>
          </p:nvPr>
        </p:nvSpPr>
        <p:spPr/>
        <p:txBody>
          <a:bodyPr/>
          <a:p>
            <a:r>
              <a:rPr lang="en-US" sz="2000" b="1"/>
              <a:t>What is an Antenna?</a:t>
            </a:r>
            <a:endParaRPr lang="en-US" sz="2000" b="1"/>
          </a:p>
          <a:p>
            <a:pPr marL="0" indent="0">
              <a:buNone/>
            </a:pPr>
            <a:r>
              <a:rPr lang="en-US" sz="2000"/>
              <a:t>An antenna is a device used to send or receive signals, such as radio, television, or cell phone signals. Antennas work by turning electrical signals into radio waves that travel through the air, allowing communication over long distances.</a:t>
            </a:r>
            <a:endParaRPr lang="en-US" sz="2000"/>
          </a:p>
          <a:p>
            <a:r>
              <a:rPr lang="en-US" sz="2000" b="1"/>
              <a:t>Where Are Antennas Used?</a:t>
            </a:r>
            <a:endParaRPr lang="en-US" sz="2000" b="1"/>
          </a:p>
          <a:p>
            <a:pPr marL="0" indent="0">
              <a:buNone/>
            </a:pPr>
            <a:r>
              <a:rPr lang="en-US" sz="2000"/>
              <a:t>Antennas are used in many devices we use every day, such as radios, televisions, mobile phones, and even Wi-Fi routers.</a:t>
            </a:r>
            <a:endParaRPr lang="en-US" sz="2000"/>
          </a:p>
          <a:p>
            <a:endParaRPr lang="en-US" sz="2000"/>
          </a:p>
        </p:txBody>
      </p:sp>
      <p:pic>
        <p:nvPicPr>
          <p:cNvPr id="4" name="Content Placeholder 3"/>
          <p:cNvPicPr>
            <a:picLocks noChangeAspect="1"/>
          </p:cNvPicPr>
          <p:nvPr>
            <p:ph sz="half" idx="2"/>
          </p:nvPr>
        </p:nvPicPr>
        <p:blipFill>
          <a:blip r:embed="rId1"/>
          <a:stretch>
            <a:fillRect/>
          </a:stretch>
        </p:blipFill>
        <p:spPr>
          <a:xfrm>
            <a:off x="6481445" y="2432050"/>
            <a:ext cx="4022725" cy="26466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KEY TERMS</a:t>
            </a:r>
            <a:endParaRPr lang="en-US"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3" name="Content Placeholder 2"/>
          <p:cNvSpPr>
            <a:spLocks noGrp="1"/>
          </p:cNvSpPr>
          <p:nvPr>
            <p:ph sz="half" idx="1"/>
          </p:nvPr>
        </p:nvSpPr>
        <p:spPr/>
        <p:txBody>
          <a:bodyPr>
            <a:normAutofit/>
          </a:bodyPr>
          <a:p>
            <a:r>
              <a:rPr lang="en-US" sz="2000" b="1"/>
              <a:t>Antenna:</a:t>
            </a:r>
            <a:r>
              <a:rPr lang="en-US" sz="2000"/>
              <a:t> A device that sends or receives radio waves to allow communication.</a:t>
            </a:r>
            <a:endParaRPr lang="en-US" sz="2000"/>
          </a:p>
          <a:p>
            <a:r>
              <a:rPr lang="en-US" sz="2000" b="1"/>
              <a:t>Signal:</a:t>
            </a:r>
            <a:r>
              <a:rPr lang="en-US" sz="2000"/>
              <a:t> Information sent in the form of radio waves, such as TV channels or phone calls.</a:t>
            </a:r>
            <a:endParaRPr lang="en-US" sz="2000"/>
          </a:p>
          <a:p>
            <a:r>
              <a:rPr lang="en-US" sz="2000" b="1"/>
              <a:t>Transmission:</a:t>
            </a:r>
            <a:r>
              <a:rPr lang="en-US" sz="2000"/>
              <a:t> The process of sending signals from one place to another.</a:t>
            </a:r>
            <a:endParaRPr lang="en-US" sz="2000"/>
          </a:p>
          <a:p>
            <a:r>
              <a:rPr lang="en-US" sz="2000" b="1"/>
              <a:t>Frequency: </a:t>
            </a:r>
            <a:r>
              <a:rPr lang="en-US" sz="2000"/>
              <a:t>The number of times a signal wave repeats in a specific time; it affects how signals travel.</a:t>
            </a:r>
            <a:endParaRPr lang="en-US" sz="2000"/>
          </a:p>
          <a:p>
            <a:r>
              <a:rPr lang="en-US" sz="2000" b="1"/>
              <a:t>Receiver: </a:t>
            </a:r>
            <a:r>
              <a:rPr lang="en-US" sz="2000"/>
              <a:t>A device that picks up signals sent by an antenna, like a radio or a mobile phone.</a:t>
            </a:r>
            <a:endParaRPr lang="en-US" sz="2000"/>
          </a:p>
          <a:p>
            <a:endParaRPr lang="en-US" sz="2000"/>
          </a:p>
        </p:txBody>
      </p:sp>
      <p:pic>
        <p:nvPicPr>
          <p:cNvPr id="4" name="Content Placeholder 3"/>
          <p:cNvPicPr>
            <a:picLocks noChangeAspect="1"/>
          </p:cNvPicPr>
          <p:nvPr>
            <p:ph sz="half" idx="2"/>
          </p:nvPr>
        </p:nvPicPr>
        <p:blipFill>
          <a:blip r:embed="rId1"/>
          <a:stretch>
            <a:fillRect/>
          </a:stretch>
        </p:blipFill>
        <p:spPr>
          <a:xfrm>
            <a:off x="6770370" y="2639060"/>
            <a:ext cx="3907790" cy="246443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b="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KEY POINTS</a:t>
            </a:r>
            <a:endParaRPr lang="en-US" b="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Content Placeholder 2"/>
          <p:cNvSpPr>
            <a:spLocks noGrp="1"/>
          </p:cNvSpPr>
          <p:nvPr>
            <p:ph sz="half" idx="1"/>
          </p:nvPr>
        </p:nvSpPr>
        <p:spPr>
          <a:xfrm>
            <a:off x="838200" y="1401445"/>
            <a:ext cx="5181600" cy="4775835"/>
          </a:xfrm>
        </p:spPr>
        <p:txBody>
          <a:bodyPr>
            <a:noAutofit/>
          </a:bodyPr>
          <a:p>
            <a:r>
              <a:rPr lang="en-US" sz="1400"/>
              <a:t>How Antennas Work:</a:t>
            </a:r>
            <a:endParaRPr lang="en-US" sz="1400"/>
          </a:p>
          <a:p>
            <a:pPr marL="0" indent="0">
              <a:buNone/>
            </a:pPr>
            <a:r>
              <a:rPr lang="en-US" sz="1400"/>
              <a:t>Antennas take electrical signals and turn them into radio waves, which travel through the air. These waves carry information, like sounds or pictures, that can be received by other antennas.</a:t>
            </a:r>
            <a:endParaRPr lang="en-US" sz="1400"/>
          </a:p>
          <a:p>
            <a:r>
              <a:rPr lang="en-US" sz="1400"/>
              <a:t>Types of Antennas:</a:t>
            </a:r>
            <a:endParaRPr lang="en-US" sz="1400"/>
          </a:p>
          <a:p>
            <a:pPr marL="0" indent="0">
              <a:buNone/>
            </a:pPr>
            <a:r>
              <a:rPr lang="en-US" sz="1400"/>
              <a:t>Dipole Antenna: A basic type used in radios and TVs.</a:t>
            </a:r>
            <a:endParaRPr lang="en-US" sz="1400"/>
          </a:p>
          <a:p>
            <a:pPr marL="0" indent="0">
              <a:buNone/>
            </a:pPr>
            <a:r>
              <a:rPr lang="en-US" sz="1400"/>
              <a:t>Yagi Antenna: Used to pick up strong signals from a specific direction, often for TV.</a:t>
            </a:r>
            <a:endParaRPr lang="en-US" sz="1400"/>
          </a:p>
          <a:p>
            <a:pPr marL="0" indent="0">
              <a:buNone/>
            </a:pPr>
            <a:r>
              <a:rPr lang="en-US" sz="1400"/>
              <a:t>Parabolic Antenna (Dish): A large, bowl-shaped antenna used for satellite signals.</a:t>
            </a:r>
            <a:endParaRPr lang="en-US" sz="1400"/>
          </a:p>
          <a:p>
            <a:pPr marL="0" indent="0">
              <a:buNone/>
            </a:pPr>
            <a:r>
              <a:rPr lang="en-US" sz="1400"/>
              <a:t>Cellular Antenna: Used in mobile phones to send and receive calls and data.</a:t>
            </a:r>
            <a:endParaRPr lang="en-US" sz="1400"/>
          </a:p>
          <a:p>
            <a:r>
              <a:rPr lang="en-US" sz="1400"/>
              <a:t>Importance of Antennas:</a:t>
            </a:r>
            <a:endParaRPr lang="en-US" sz="1400"/>
          </a:p>
          <a:p>
            <a:pPr marL="0" indent="0">
              <a:buNone/>
            </a:pPr>
            <a:r>
              <a:rPr lang="en-US" sz="1400"/>
              <a:t>Antennas are essential for communication over long distances and are found in nearly every communication device.</a:t>
            </a:r>
            <a:endParaRPr lang="en-US" sz="1400"/>
          </a:p>
          <a:p>
            <a:pPr marL="0" indent="0">
              <a:buNone/>
            </a:pPr>
            <a:r>
              <a:rPr lang="en-US" sz="1400"/>
              <a:t>They help us stay connected, whether by watching TV, listening to the radio, or using the internet on our phones.</a:t>
            </a:r>
            <a:endParaRPr lang="en-US" sz="1400"/>
          </a:p>
          <a:p>
            <a:endParaRPr lang="en-US" sz="800"/>
          </a:p>
        </p:txBody>
      </p:sp>
      <p:pic>
        <p:nvPicPr>
          <p:cNvPr id="4" name="Content Placeholder 3"/>
          <p:cNvPicPr>
            <a:picLocks noChangeAspect="1"/>
          </p:cNvPicPr>
          <p:nvPr>
            <p:ph sz="half" idx="2"/>
          </p:nvPr>
        </p:nvPicPr>
        <p:blipFill>
          <a:blip r:embed="rId1"/>
          <a:stretch>
            <a:fillRect/>
          </a:stretch>
        </p:blipFill>
        <p:spPr>
          <a:xfrm>
            <a:off x="6884035" y="2246630"/>
            <a:ext cx="4692015" cy="26212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b="1">
                <a:ln w="15875"/>
                <a:gradFill>
                  <a:gsLst>
                    <a:gs pos="0">
                      <a:schemeClr val="accent1"/>
                    </a:gs>
                    <a:gs pos="100000">
                      <a:schemeClr val="accent6"/>
                    </a:gs>
                  </a:gsLst>
                  <a:lin ang="2700000" scaled="0"/>
                </a:gradFill>
                <a:effectLst/>
              </a:rPr>
              <a:t>QUESTIONS</a:t>
            </a:r>
            <a:endParaRPr lang="en-US" b="1">
              <a:ln w="15875"/>
              <a:gradFill>
                <a:gsLst>
                  <a:gs pos="0">
                    <a:schemeClr val="accent1"/>
                  </a:gs>
                  <a:gs pos="100000">
                    <a:schemeClr val="accent6"/>
                  </a:gs>
                </a:gsLst>
                <a:lin ang="2700000" scaled="0"/>
              </a:gradFill>
              <a:effectLst/>
            </a:endParaRPr>
          </a:p>
        </p:txBody>
      </p:sp>
      <p:sp>
        <p:nvSpPr>
          <p:cNvPr id="3" name="Content Placeholder 2"/>
          <p:cNvSpPr>
            <a:spLocks noGrp="1"/>
          </p:cNvSpPr>
          <p:nvPr>
            <p:ph idx="1"/>
          </p:nvPr>
        </p:nvSpPr>
        <p:spPr/>
        <p:txBody>
          <a:bodyPr>
            <a:normAutofit fontScale="80000"/>
          </a:bodyPr>
          <a:p>
            <a:r>
              <a:rPr lang="en-US"/>
              <a:t>Why do you think antennas are important in our daily lives?</a:t>
            </a:r>
            <a:endParaRPr lang="en-US"/>
          </a:p>
          <a:p>
            <a:r>
              <a:rPr lang="en-US"/>
              <a:t>Discuss how antennas make it possible to communicate and access information.</a:t>
            </a:r>
            <a:endParaRPr lang="en-US"/>
          </a:p>
          <a:p>
            <a:r>
              <a:rPr lang="en-US"/>
              <a:t>What would happen if antennas stopped working?</a:t>
            </a:r>
            <a:endParaRPr lang="en-US"/>
          </a:p>
          <a:p>
            <a:r>
              <a:rPr lang="en-US"/>
              <a:t>Think about how daily life might change without access to TV, radio, or mobile phones.</a:t>
            </a:r>
            <a:endParaRPr lang="en-US"/>
          </a:p>
          <a:p>
            <a:r>
              <a:rPr lang="en-US"/>
              <a:t>What types of devices can you think of that use antennas?</a:t>
            </a:r>
            <a:endParaRPr lang="en-US"/>
          </a:p>
          <a:p>
            <a:r>
              <a:rPr lang="en-US"/>
              <a:t>List common devices like radios, Wi-Fi routers, and cell phones, and discuss their purpose.</a:t>
            </a:r>
            <a:endParaRPr lang="en-US"/>
          </a:p>
          <a:p>
            <a:r>
              <a:rPr lang="en-US"/>
              <a:t>How do you think antennas might improve in the future?</a:t>
            </a:r>
            <a:endParaRPr lang="en-US"/>
          </a:p>
          <a:p>
            <a:r>
              <a:rPr lang="en-US"/>
              <a:t>Talk about how technology might make antennas faster, smaller, or more powerful.</a:t>
            </a:r>
            <a:endParaRPr lang="en-US"/>
          </a:p>
          <a:p>
            <a:r>
              <a:rPr lang="en-US"/>
              <a:t>Do you think all homes need antennas? Why or why not?</a:t>
            </a:r>
            <a:endParaRPr lang="en-US"/>
          </a:p>
          <a:p>
            <a:r>
              <a:rPr lang="en-US"/>
              <a:t>Discuss how antennas bring convenience and communication into homes and businesses.</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b="1">
                <a:ln w="15875"/>
                <a:gradFill>
                  <a:gsLst>
                    <a:gs pos="0">
                      <a:schemeClr val="accent1">
                        <a:hueMod val="80000"/>
                      </a:schemeClr>
                    </a:gs>
                    <a:gs pos="100000">
                      <a:schemeClr val="accent1">
                        <a:alpha val="100000"/>
                      </a:schemeClr>
                    </a:gs>
                  </a:gsLst>
                  <a:lin ang="2700000" scaled="0"/>
                </a:gradFill>
                <a:effectLst/>
              </a:rPr>
              <a:t>Practice and Application</a:t>
            </a:r>
            <a:endParaRPr lang="en-US" b="1">
              <a:ln w="15875"/>
              <a:gradFill>
                <a:gsLst>
                  <a:gs pos="0">
                    <a:schemeClr val="accent1">
                      <a:hueMod val="80000"/>
                    </a:schemeClr>
                  </a:gs>
                  <a:gs pos="100000">
                    <a:schemeClr val="accent1">
                      <a:alpha val="100000"/>
                    </a:schemeClr>
                  </a:gs>
                </a:gsLst>
                <a:lin ang="2700000" scaled="0"/>
              </a:gradFill>
              <a:effectLst/>
            </a:endParaRPr>
          </a:p>
        </p:txBody>
      </p:sp>
      <p:sp>
        <p:nvSpPr>
          <p:cNvPr id="3" name="Content Placeholder 2"/>
          <p:cNvSpPr>
            <a:spLocks noGrp="1"/>
          </p:cNvSpPr>
          <p:nvPr>
            <p:ph sz="half" idx="1"/>
          </p:nvPr>
        </p:nvSpPr>
        <p:spPr/>
        <p:txBody>
          <a:bodyPr/>
          <a:p>
            <a:r>
              <a:rPr lang="en-US"/>
              <a:t>Activity: Explain a Device That Uses an Antenna</a:t>
            </a:r>
            <a:endParaRPr lang="en-US"/>
          </a:p>
          <a:p>
            <a:r>
              <a:rPr lang="en-US"/>
              <a:t>Pick a device that uses an antenna (e.g., cell phone, TV, or radio).</a:t>
            </a:r>
            <a:endParaRPr lang="en-US"/>
          </a:p>
          <a:p>
            <a:r>
              <a:rPr lang="en-US"/>
              <a:t>Write a few sentences about how that device uses its antenna to work.</a:t>
            </a:r>
            <a:endParaRPr lang="en-US"/>
          </a:p>
          <a:p>
            <a:r>
              <a:rPr lang="en-US"/>
              <a:t>Share their examples with the class.</a:t>
            </a:r>
            <a:endParaRPr lang="en-US"/>
          </a:p>
          <a:p>
            <a:endParaRPr lang="en-US"/>
          </a:p>
        </p:txBody>
      </p:sp>
      <p:pic>
        <p:nvPicPr>
          <p:cNvPr id="4" name="Content Placeholder 3"/>
          <p:cNvPicPr>
            <a:picLocks noChangeAspect="1"/>
          </p:cNvPicPr>
          <p:nvPr>
            <p:ph sz="half" idx="2"/>
          </p:nvPr>
        </p:nvPicPr>
        <p:blipFill>
          <a:blip r:embed="rId1"/>
          <a:stretch>
            <a:fillRect/>
          </a:stretch>
        </p:blipFill>
        <p:spPr>
          <a:xfrm>
            <a:off x="7301230" y="1825625"/>
            <a:ext cx="2922270" cy="435165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b="1">
                <a:ln w="15875"/>
                <a:gradFill>
                  <a:gsLst>
                    <a:gs pos="0">
                      <a:schemeClr val="accent1">
                        <a:lumOff val="-19999"/>
                        <a:satOff val="20000"/>
                      </a:schemeClr>
                    </a:gs>
                    <a:gs pos="100000">
                      <a:schemeClr val="accent1">
                        <a:lumOff val="15000"/>
                        <a:satOff val="-14999"/>
                      </a:schemeClr>
                    </a:gs>
                  </a:gsLst>
                  <a:lin ang="0" scaled="0"/>
                </a:gradFill>
                <a:effectLst/>
              </a:rPr>
              <a:t>Conclusion and Recap</a:t>
            </a:r>
            <a:endParaRPr lang="en-US" b="1">
              <a:ln w="15875"/>
              <a:gradFill>
                <a:gsLst>
                  <a:gs pos="0">
                    <a:schemeClr val="accent1">
                      <a:lumOff val="-19999"/>
                      <a:satOff val="20000"/>
                    </a:schemeClr>
                  </a:gs>
                  <a:gs pos="100000">
                    <a:schemeClr val="accent1">
                      <a:lumOff val="15000"/>
                      <a:satOff val="-14999"/>
                    </a:schemeClr>
                  </a:gs>
                </a:gsLst>
                <a:lin ang="0" scaled="0"/>
              </a:gradFill>
              <a:effectLst/>
            </a:endParaRPr>
          </a:p>
        </p:txBody>
      </p:sp>
      <p:sp>
        <p:nvSpPr>
          <p:cNvPr id="3" name="Content Placeholder 2"/>
          <p:cNvSpPr>
            <a:spLocks noGrp="1"/>
          </p:cNvSpPr>
          <p:nvPr>
            <p:ph sz="half" idx="1"/>
          </p:nvPr>
        </p:nvSpPr>
        <p:spPr/>
        <p:txBody>
          <a:bodyPr/>
          <a:p>
            <a:r>
              <a:rPr lang="en-US"/>
              <a:t>Antennas are devices that help us send and receive signals over long distances.</a:t>
            </a:r>
            <a:endParaRPr lang="en-US"/>
          </a:p>
          <a:p>
            <a:r>
              <a:rPr lang="en-US"/>
              <a:t>Different types of antennas are used for specific purposes, from watching TV to making phone calls.</a:t>
            </a:r>
            <a:endParaRPr lang="en-US"/>
          </a:p>
          <a:p>
            <a:r>
              <a:rPr lang="en-US"/>
              <a:t>Antennas are a key part of everyday communication technology, making life more convenient.</a:t>
            </a:r>
            <a:endParaRPr lang="en-US"/>
          </a:p>
          <a:p>
            <a:endParaRPr lang="en-US"/>
          </a:p>
        </p:txBody>
      </p:sp>
      <p:pic>
        <p:nvPicPr>
          <p:cNvPr id="4" name="Content Placeholder 3"/>
          <p:cNvPicPr>
            <a:picLocks noChangeAspect="1"/>
          </p:cNvPicPr>
          <p:nvPr>
            <p:ph sz="half" idx="2"/>
          </p:nvPr>
        </p:nvPicPr>
        <p:blipFill>
          <a:blip r:embed="rId1"/>
          <a:stretch>
            <a:fillRect/>
          </a:stretch>
        </p:blipFill>
        <p:spPr>
          <a:xfrm>
            <a:off x="7180580" y="2274570"/>
            <a:ext cx="3849370" cy="279717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3083</Words>
  <Application>WPS Presentation</Application>
  <PresentationFormat>Widescreen</PresentationFormat>
  <Paragraphs>68</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Arial</vt:lpstr>
      <vt:lpstr>SimSun</vt:lpstr>
      <vt:lpstr>Wingdings</vt:lpstr>
      <vt:lpstr>Calibri Light</vt:lpstr>
      <vt:lpstr>Calibri</vt:lpstr>
      <vt:lpstr>Microsoft YaHei</vt:lpstr>
      <vt:lpstr>Arial Unicode MS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ANTENNAS</dc:title>
  <dc:creator/>
  <cp:lastModifiedBy>Mariia Lev</cp:lastModifiedBy>
  <cp:revision>1</cp:revision>
  <dcterms:created xsi:type="dcterms:W3CDTF">2024-11-08T13:25:20Z</dcterms:created>
  <dcterms:modified xsi:type="dcterms:W3CDTF">2024-11-08T13:25:20Z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D94386A7D9B24B49B5469985B508D25A_11</vt:lpwstr>
  </property>
  <property fmtid="{D5CDD505-2E9C-101B-9397-08002B2CF9AE}" pid="3" name="KSOProductBuildVer">
    <vt:lpwstr>1033-12.2.0.18607</vt:lpwstr>
  </property>
</Properties>
</file>