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6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y.kiev.ua/ru/article/denukrainy/medicinskiy-proryv" TargetMode="External"/><Relationship Id="rId2" Type="http://schemas.openxmlformats.org/officeDocument/2006/relationships/hyperlink" Target="http://www.nytimes.com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onaft.edu.ua/plus/Mizhnar_styli_posylannya.pdf" TargetMode="External"/><Relationship Id="rId2" Type="http://schemas.openxmlformats.org/officeDocument/2006/relationships/hyperlink" Target="http://www.nbuv.gov.ua/node/929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848600" cy="2376263"/>
          </a:xfrm>
        </p:spPr>
        <p:txBody>
          <a:bodyPr/>
          <a:lstStyle/>
          <a:p>
            <a:pPr algn="ctr"/>
            <a:r>
              <a:rPr lang="uk-UA" dirty="0" smtClean="0"/>
              <a:t>Стиль цитування АПА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797152"/>
            <a:ext cx="4320480" cy="1656184"/>
          </a:xfrm>
        </p:spPr>
        <p:txBody>
          <a:bodyPr/>
          <a:lstStyle/>
          <a:p>
            <a:r>
              <a:rPr lang="uk-UA" dirty="0" smtClean="0"/>
              <a:t>Підготовлена викладачем</a:t>
            </a:r>
          </a:p>
          <a:p>
            <a:r>
              <a:rPr lang="uk-UA" dirty="0" smtClean="0"/>
              <a:t>КАМГС№3 ФЛ</a:t>
            </a:r>
          </a:p>
          <a:p>
            <a:r>
              <a:rPr lang="uk-UA" dirty="0" err="1" smtClean="0"/>
              <a:t>Чіжовою</a:t>
            </a:r>
            <a:r>
              <a:rPr lang="uk-UA" dirty="0" smtClean="0"/>
              <a:t> </a:t>
            </a:r>
            <a:r>
              <a:rPr lang="uk-UA" dirty="0" smtClean="0"/>
              <a:t>Н.В.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478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Посилання</a:t>
            </a:r>
            <a:r>
              <a:rPr lang="ru-RU" dirty="0"/>
              <a:t> на роботу </a:t>
            </a:r>
            <a:r>
              <a:rPr lang="ru-RU" dirty="0" err="1"/>
              <a:t>кількох</a:t>
            </a:r>
            <a:r>
              <a:rPr lang="ru-RU" dirty="0"/>
              <a:t> </a:t>
            </a:r>
            <a:r>
              <a:rPr lang="ru-RU" dirty="0" err="1"/>
              <a:t>авторів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6 </a:t>
            </a:r>
            <a:r>
              <a:rPr lang="ru-RU" dirty="0" err="1"/>
              <a:t>авторів</a:t>
            </a:r>
            <a:r>
              <a:rPr lang="ru-RU" dirty="0"/>
              <a:t> і </a:t>
            </a:r>
            <a:r>
              <a:rPr lang="ru-RU" dirty="0" err="1" smtClean="0"/>
              <a:t>більше</a:t>
            </a:r>
            <a:endParaRPr lang="ru-RU" dirty="0" smtClean="0"/>
          </a:p>
          <a:p>
            <a:pPr marL="0" indent="0">
              <a:buNone/>
            </a:pPr>
            <a:r>
              <a:rPr lang="uk-UA" dirty="0"/>
              <a:t> </a:t>
            </a:r>
            <a:r>
              <a:rPr lang="uk-UA" dirty="0" smtClean="0"/>
              <a:t> </a:t>
            </a:r>
          </a:p>
          <a:p>
            <a:pPr marL="0" indent="0">
              <a:buNone/>
            </a:pPr>
            <a:r>
              <a:rPr lang="uk-UA" dirty="0"/>
              <a:t> </a:t>
            </a:r>
            <a:r>
              <a:rPr lang="en-US" dirty="0" smtClean="0"/>
              <a:t>(</a:t>
            </a:r>
            <a:r>
              <a:rPr lang="en-US" dirty="0"/>
              <a:t>Jones et al., 1998</a:t>
            </a:r>
            <a:r>
              <a:rPr lang="en-US" dirty="0" smtClean="0"/>
              <a:t>)</a:t>
            </a:r>
            <a:r>
              <a:rPr lang="uk-UA" dirty="0" smtClean="0"/>
              <a:t>,</a:t>
            </a:r>
            <a:r>
              <a:rPr lang="en-US" dirty="0" smtClean="0"/>
              <a:t> </a:t>
            </a:r>
            <a:r>
              <a:rPr lang="en-US" dirty="0"/>
              <a:t>(Jones et al., 1998, p. 7)</a:t>
            </a:r>
            <a:endParaRPr lang="uk-UA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uk-UA" dirty="0" smtClean="0"/>
          </a:p>
          <a:p>
            <a:r>
              <a:rPr lang="en-US" dirty="0" smtClean="0"/>
              <a:t>(</a:t>
            </a:r>
            <a:r>
              <a:rPr lang="ru-RU" dirty="0"/>
              <a:t>Бойко та </a:t>
            </a:r>
            <a:r>
              <a:rPr lang="ru-RU" dirty="0" err="1"/>
              <a:t>ін</a:t>
            </a:r>
            <a:r>
              <a:rPr lang="ru-RU" dirty="0"/>
              <a:t>., 2005</a:t>
            </a:r>
            <a:r>
              <a:rPr lang="ru-RU" dirty="0" smtClean="0"/>
              <a:t>), (</a:t>
            </a:r>
            <a:r>
              <a:rPr lang="ru-RU" dirty="0"/>
              <a:t>Бойко та </a:t>
            </a:r>
            <a:r>
              <a:rPr lang="ru-RU" dirty="0" err="1"/>
              <a:t>ін</a:t>
            </a:r>
            <a:r>
              <a:rPr lang="ru-RU" dirty="0"/>
              <a:t>., 2005, </a:t>
            </a:r>
            <a:r>
              <a:rPr lang="en-US" dirty="0"/>
              <a:t>c. 10) </a:t>
            </a:r>
            <a:endParaRPr lang="uk-UA" dirty="0" smtClean="0"/>
          </a:p>
          <a:p>
            <a:endParaRPr lang="ru-RU" dirty="0" smtClean="0"/>
          </a:p>
          <a:p>
            <a:r>
              <a:rPr lang="ru-RU" dirty="0" err="1" smtClean="0"/>
              <a:t>Результати</a:t>
            </a:r>
            <a:r>
              <a:rPr lang="ru-RU" dirty="0" smtClean="0"/>
              <a:t> </a:t>
            </a:r>
            <a:r>
              <a:rPr lang="ru-RU" dirty="0" err="1"/>
              <a:t>дослідження</a:t>
            </a:r>
            <a:r>
              <a:rPr lang="ru-RU" dirty="0"/>
              <a:t> Величко та </a:t>
            </a:r>
            <a:r>
              <a:rPr lang="ru-RU" dirty="0" err="1"/>
              <a:t>ін</a:t>
            </a:r>
            <a:r>
              <a:rPr lang="ru-RU" dirty="0"/>
              <a:t>. (2014) </a:t>
            </a:r>
            <a:r>
              <a:rPr lang="ru-RU" dirty="0" err="1"/>
              <a:t>підтверджують</a:t>
            </a:r>
            <a:r>
              <a:rPr lang="ru-RU" dirty="0"/>
              <a:t> …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Величко </a:t>
            </a:r>
            <a:r>
              <a:rPr lang="ru-RU" dirty="0"/>
              <a:t>та </a:t>
            </a:r>
            <a:r>
              <a:rPr lang="ru-RU" dirty="0" err="1"/>
              <a:t>ін</a:t>
            </a:r>
            <a:r>
              <a:rPr lang="ru-RU" dirty="0"/>
              <a:t>. (2005) </a:t>
            </a:r>
            <a:r>
              <a:rPr lang="ru-RU" dirty="0" err="1"/>
              <a:t>стверджують</a:t>
            </a:r>
            <a:r>
              <a:rPr lang="ru-RU" dirty="0"/>
              <a:t>: "</a:t>
            </a:r>
            <a:r>
              <a:rPr lang="ru-RU" dirty="0" err="1"/>
              <a:t>Біологія</a:t>
            </a:r>
            <a:r>
              <a:rPr lang="ru-RU" dirty="0"/>
              <a:t> – </a:t>
            </a:r>
            <a:r>
              <a:rPr lang="ru-RU" dirty="0" err="1"/>
              <a:t>це</a:t>
            </a:r>
            <a:r>
              <a:rPr lang="ru-RU" dirty="0"/>
              <a:t> система наук…" (с. 10).</a:t>
            </a:r>
          </a:p>
        </p:txBody>
      </p:sp>
    </p:spTree>
    <p:extLst>
      <p:ext uri="{BB962C8B-B14F-4D97-AF65-F5344CB8AC3E}">
        <p14:creationId xmlns:p14="http://schemas.microsoft.com/office/powerpoint/2010/main" val="274652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Посилання</a:t>
            </a:r>
            <a:r>
              <a:rPr lang="ru-RU" dirty="0"/>
              <a:t> на роботу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назвою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488160"/>
          </a:xfrm>
        </p:spPr>
        <p:txBody>
          <a:bodyPr/>
          <a:lstStyle/>
          <a:p>
            <a:r>
              <a:rPr lang="ru-RU" dirty="0" err="1"/>
              <a:t>Згідно</a:t>
            </a:r>
            <a:r>
              <a:rPr lang="ru-RU" dirty="0"/>
              <a:t> з </a:t>
            </a:r>
            <a:r>
              <a:rPr lang="ru-RU" dirty="0" err="1"/>
              <a:t>останніми</a:t>
            </a:r>
            <a:r>
              <a:rPr lang="ru-RU" dirty="0"/>
              <a:t> </a:t>
            </a:r>
            <a:r>
              <a:rPr lang="ru-RU" dirty="0" err="1"/>
              <a:t>дослідженнями</a:t>
            </a:r>
            <a:r>
              <a:rPr lang="ru-RU" dirty="0"/>
              <a:t> </a:t>
            </a:r>
            <a:r>
              <a:rPr lang="ru-RU" dirty="0" err="1"/>
              <a:t>українська</a:t>
            </a:r>
            <a:r>
              <a:rPr lang="ru-RU" dirty="0"/>
              <a:t> </a:t>
            </a:r>
            <a:r>
              <a:rPr lang="ru-RU" dirty="0" err="1"/>
              <a:t>мова</a:t>
            </a:r>
            <a:r>
              <a:rPr lang="ru-RU" dirty="0"/>
              <a:t> </a:t>
            </a:r>
            <a:r>
              <a:rPr lang="ru-RU" dirty="0" err="1"/>
              <a:t>займає</a:t>
            </a:r>
            <a:r>
              <a:rPr lang="ru-RU" dirty="0"/>
              <a:t> </a:t>
            </a:r>
            <a:r>
              <a:rPr lang="ru-RU" dirty="0" err="1"/>
              <a:t>визначене</a:t>
            </a:r>
            <a:r>
              <a:rPr lang="ru-RU" dirty="0"/>
              <a:t> </a:t>
            </a:r>
            <a:r>
              <a:rPr lang="ru-RU" dirty="0" err="1"/>
              <a:t>місце</a:t>
            </a:r>
            <a:r>
              <a:rPr lang="ru-RU" dirty="0"/>
              <a:t>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сучасних</a:t>
            </a:r>
            <a:r>
              <a:rPr lang="ru-RU" dirty="0"/>
              <a:t> </a:t>
            </a:r>
            <a:r>
              <a:rPr lang="ru-RU" dirty="0" err="1"/>
              <a:t>мов</a:t>
            </a:r>
            <a:r>
              <a:rPr lang="ru-RU" dirty="0"/>
              <a:t> </a:t>
            </a:r>
            <a:r>
              <a:rPr lang="ru-RU" dirty="0" err="1"/>
              <a:t>світу</a:t>
            </a:r>
            <a:r>
              <a:rPr lang="ru-RU" dirty="0"/>
              <a:t> </a:t>
            </a:r>
            <a:r>
              <a:rPr lang="ru-RU" b="1" dirty="0"/>
              <a:t>(</a:t>
            </a:r>
            <a:r>
              <a:rPr lang="ru-RU" b="1" i="1" dirty="0" err="1"/>
              <a:t>Українська</a:t>
            </a:r>
            <a:r>
              <a:rPr lang="ru-RU" b="1" i="1" dirty="0"/>
              <a:t> </a:t>
            </a:r>
            <a:r>
              <a:rPr lang="ru-RU" b="1" i="1" dirty="0" err="1"/>
              <a:t>Мова</a:t>
            </a:r>
            <a:r>
              <a:rPr lang="ru-RU" b="1" dirty="0"/>
              <a:t>, 2009). </a:t>
            </a:r>
            <a:endParaRPr lang="ru-RU" b="1" dirty="0" smtClean="0"/>
          </a:p>
          <a:p>
            <a:endParaRPr lang="ru-RU" dirty="0"/>
          </a:p>
          <a:p>
            <a:r>
              <a:rPr lang="ru-RU" dirty="0" err="1" smtClean="0"/>
              <a:t>Елкінс</a:t>
            </a:r>
            <a:r>
              <a:rPr lang="ru-RU" dirty="0" smtClean="0"/>
              <a:t> </a:t>
            </a:r>
            <a:r>
              <a:rPr lang="ru-RU" dirty="0" err="1"/>
              <a:t>стверджує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візуальні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, як нова </a:t>
            </a:r>
            <a:r>
              <a:rPr lang="ru-RU" dirty="0" err="1"/>
              <a:t>дисципліна</a:t>
            </a:r>
            <a:r>
              <a:rPr lang="ru-RU" dirty="0"/>
              <a:t>, </a:t>
            </a:r>
            <a:r>
              <a:rPr lang="ru-RU" dirty="0" err="1"/>
              <a:t>можуть</a:t>
            </a:r>
            <a:r>
              <a:rPr lang="ru-RU" dirty="0"/>
              <a:t> бути "</a:t>
            </a:r>
            <a:r>
              <a:rPr lang="ru-RU" dirty="0" err="1"/>
              <a:t>занадто</a:t>
            </a:r>
            <a:r>
              <a:rPr lang="ru-RU" dirty="0"/>
              <a:t> легкими" </a:t>
            </a:r>
            <a:r>
              <a:rPr lang="ru-RU" b="1" dirty="0"/>
              <a:t>(</a:t>
            </a:r>
            <a:r>
              <a:rPr lang="ru-RU" b="1" i="1" dirty="0" err="1"/>
              <a:t>Візуальні</a:t>
            </a:r>
            <a:r>
              <a:rPr lang="ru-RU" b="1" i="1" dirty="0"/>
              <a:t> </a:t>
            </a:r>
            <a:r>
              <a:rPr lang="ru-RU" b="1" i="1" dirty="0" err="1"/>
              <a:t>дослідження</a:t>
            </a:r>
            <a:r>
              <a:rPr lang="ru-RU" b="1" dirty="0"/>
              <a:t>, 2009, с. 63). </a:t>
            </a:r>
          </a:p>
        </p:txBody>
      </p:sp>
    </p:spTree>
    <p:extLst>
      <p:ext uri="{BB962C8B-B14F-4D97-AF65-F5344CB8AC3E}">
        <p14:creationId xmlns:p14="http://schemas.microsoft.com/office/powerpoint/2010/main" val="164358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/>
              <a:t>Посилання</a:t>
            </a:r>
            <a:r>
              <a:rPr lang="ru-RU" dirty="0"/>
              <a:t> на </a:t>
            </a:r>
            <a:r>
              <a:rPr lang="ru-RU" dirty="0" err="1"/>
              <a:t>кілька</a:t>
            </a:r>
            <a:r>
              <a:rPr lang="ru-RU" dirty="0"/>
              <a:t> </a:t>
            </a:r>
            <a:r>
              <a:rPr lang="ru-RU" dirty="0" err="1"/>
              <a:t>робіт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авторів</a:t>
            </a:r>
            <a:r>
              <a:rPr lang="ru-RU" dirty="0"/>
              <a:t> (</a:t>
            </a:r>
            <a:r>
              <a:rPr lang="ru-RU" dirty="0" err="1"/>
              <a:t>одночасно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err="1" smtClean="0"/>
              <a:t>Чимало</a:t>
            </a:r>
            <a:r>
              <a:rPr lang="ru-RU" dirty="0" smtClean="0"/>
              <a:t> </a:t>
            </a:r>
            <a:r>
              <a:rPr lang="ru-RU" dirty="0" err="1"/>
              <a:t>дослідників</a:t>
            </a:r>
            <a:r>
              <a:rPr lang="ru-RU" dirty="0"/>
              <a:t> </a:t>
            </a:r>
            <a:r>
              <a:rPr lang="ru-RU" dirty="0" err="1"/>
              <a:t>вважають</a:t>
            </a:r>
            <a:r>
              <a:rPr lang="ru-RU" dirty="0"/>
              <a:t> </a:t>
            </a:r>
            <a:r>
              <a:rPr lang="ru-RU" dirty="0" err="1"/>
              <a:t>літературне</a:t>
            </a:r>
            <a:r>
              <a:rPr lang="ru-RU" dirty="0"/>
              <a:t> </a:t>
            </a:r>
            <a:r>
              <a:rPr lang="ru-RU" dirty="0" err="1"/>
              <a:t>редагування</a:t>
            </a:r>
            <a:r>
              <a:rPr lang="ru-RU" dirty="0"/>
              <a:t> одним з </a:t>
            </a:r>
            <a:r>
              <a:rPr lang="ru-RU" dirty="0" err="1"/>
              <a:t>найважливіших</a:t>
            </a:r>
            <a:r>
              <a:rPr lang="ru-RU" dirty="0"/>
              <a:t> </a:t>
            </a:r>
            <a:r>
              <a:rPr lang="ru-RU" dirty="0" err="1"/>
              <a:t>етапів</a:t>
            </a:r>
            <a:r>
              <a:rPr lang="ru-RU" dirty="0"/>
              <a:t> </a:t>
            </a:r>
            <a:r>
              <a:rPr lang="ru-RU" dirty="0" err="1"/>
              <a:t>обробки</a:t>
            </a:r>
            <a:r>
              <a:rPr lang="ru-RU" dirty="0"/>
              <a:t> тексту </a:t>
            </a:r>
            <a:r>
              <a:rPr lang="ru-RU" b="1" dirty="0"/>
              <a:t>(</a:t>
            </a:r>
            <a:r>
              <a:rPr lang="ru-RU" b="1" dirty="0" err="1"/>
              <a:t>Феллер</a:t>
            </a:r>
            <a:r>
              <a:rPr lang="ru-RU" b="1" dirty="0"/>
              <a:t>, 2004; </a:t>
            </a:r>
            <a:r>
              <a:rPr lang="ru-RU" b="1" dirty="0" err="1"/>
              <a:t>Різун</a:t>
            </a:r>
            <a:r>
              <a:rPr lang="ru-RU" b="1" dirty="0"/>
              <a:t>, 2002).</a:t>
            </a:r>
          </a:p>
        </p:txBody>
      </p:sp>
    </p:spTree>
    <p:extLst>
      <p:ext uri="{BB962C8B-B14F-4D97-AF65-F5344CB8AC3E}">
        <p14:creationId xmlns:p14="http://schemas.microsoft.com/office/powerpoint/2010/main" val="352112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/>
              <a:t>Упорядкування</a:t>
            </a:r>
            <a:r>
              <a:rPr lang="ru-RU" dirty="0"/>
              <a:t> списку </a:t>
            </a:r>
            <a:r>
              <a:rPr lang="ru-RU" dirty="0" err="1"/>
              <a:t>використаних</a:t>
            </a:r>
            <a:r>
              <a:rPr lang="ru-RU" dirty="0"/>
              <a:t> </a:t>
            </a:r>
            <a:r>
              <a:rPr lang="ru-RU" dirty="0" err="1"/>
              <a:t>джерел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en-US" dirty="0" smtClean="0"/>
              <a:t>Benjamin</a:t>
            </a:r>
            <a:r>
              <a:rPr lang="en-US" dirty="0"/>
              <a:t>, A. C. (1960). </a:t>
            </a:r>
            <a:r>
              <a:rPr lang="en-US" i="1" dirty="0"/>
              <a:t>The ethics of scholarship: A discussion of problems that arise in its application</a:t>
            </a:r>
            <a:r>
              <a:rPr lang="en-US" dirty="0"/>
              <a:t>. Journal of Higher Education, 31(9), 471-480.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298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Правила </a:t>
            </a:r>
            <a:r>
              <a:rPr lang="ru-RU" dirty="0" err="1"/>
              <a:t>бібліографічного</a:t>
            </a:r>
            <a:r>
              <a:rPr lang="ru-RU" dirty="0"/>
              <a:t> </a:t>
            </a:r>
            <a:r>
              <a:rPr lang="ru-RU" dirty="0" err="1"/>
              <a:t>опису</a:t>
            </a:r>
            <a:r>
              <a:rPr lang="ru-RU" dirty="0"/>
              <a:t> для списку </a:t>
            </a:r>
            <a:r>
              <a:rPr lang="ru-RU" dirty="0" err="1"/>
              <a:t>використаних</a:t>
            </a:r>
            <a:r>
              <a:rPr lang="ru-RU" dirty="0"/>
              <a:t> </a:t>
            </a:r>
            <a:r>
              <a:rPr lang="ru-RU" dirty="0" err="1"/>
              <a:t>джерел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 smtClean="0"/>
              <a:t>Книга 1-7 авторів</a:t>
            </a:r>
          </a:p>
          <a:p>
            <a:pPr algn="just"/>
            <a:r>
              <a:rPr lang="en-US" dirty="0" smtClean="0"/>
              <a:t>Bragg</a:t>
            </a:r>
            <a:r>
              <a:rPr lang="en-US" dirty="0"/>
              <a:t>, S. M. (2010). </a:t>
            </a:r>
            <a:r>
              <a:rPr lang="en-US" i="1" dirty="0"/>
              <a:t>Wiley revenue recognition: Rules and scenarios</a:t>
            </a:r>
            <a:r>
              <a:rPr lang="en-US" dirty="0"/>
              <a:t> (2nd ed.). Hoboken, NJ: Wiley</a:t>
            </a:r>
            <a:r>
              <a:rPr lang="en-US" dirty="0" smtClean="0"/>
              <a:t>.</a:t>
            </a:r>
            <a:endParaRPr lang="uk-UA" dirty="0" smtClean="0"/>
          </a:p>
          <a:p>
            <a:pPr algn="just"/>
            <a:r>
              <a:rPr lang="en-US" dirty="0" smtClean="0"/>
              <a:t> </a:t>
            </a:r>
            <a:r>
              <a:rPr lang="ru-RU" dirty="0" err="1"/>
              <a:t>Тимошик</a:t>
            </a:r>
            <a:r>
              <a:rPr lang="ru-RU" dirty="0"/>
              <a:t>, М. В. (2004). </a:t>
            </a:r>
            <a:r>
              <a:rPr lang="ru-RU" i="1" dirty="0" err="1"/>
              <a:t>Видавнича</a:t>
            </a:r>
            <a:r>
              <a:rPr lang="ru-RU" i="1" dirty="0"/>
              <a:t> справа та </a:t>
            </a:r>
            <a:r>
              <a:rPr lang="ru-RU" i="1" dirty="0" err="1"/>
              <a:t>редагування</a:t>
            </a:r>
            <a:r>
              <a:rPr lang="ru-RU" i="1" dirty="0"/>
              <a:t>.</a:t>
            </a:r>
            <a:r>
              <a:rPr lang="ru-RU" dirty="0"/>
              <a:t> </a:t>
            </a:r>
            <a:r>
              <a:rPr lang="ru-RU" dirty="0" err="1"/>
              <a:t>Київ</a:t>
            </a:r>
            <a:r>
              <a:rPr lang="ru-RU" dirty="0"/>
              <a:t>: </a:t>
            </a:r>
            <a:r>
              <a:rPr lang="ru-RU" dirty="0" err="1"/>
              <a:t>Ін</a:t>
            </a:r>
            <a:r>
              <a:rPr lang="ru-RU" dirty="0"/>
              <a:t> Юре. </a:t>
            </a:r>
            <a:endParaRPr lang="ru-RU" dirty="0" smtClean="0"/>
          </a:p>
          <a:p>
            <a:pPr algn="just"/>
            <a:r>
              <a:rPr lang="en-US" dirty="0" smtClean="0"/>
              <a:t>Hubbard</a:t>
            </a:r>
            <a:r>
              <a:rPr lang="en-US" dirty="0"/>
              <a:t>, R. G., Koehn, M. F., </a:t>
            </a:r>
            <a:r>
              <a:rPr lang="en-US" dirty="0" err="1"/>
              <a:t>Omstein</a:t>
            </a:r>
            <a:r>
              <a:rPr lang="en-US" dirty="0"/>
              <a:t>, S. I., </a:t>
            </a:r>
            <a:r>
              <a:rPr lang="en-US" dirty="0" err="1"/>
              <a:t>Audenrode</a:t>
            </a:r>
            <a:r>
              <a:rPr lang="en-US" dirty="0"/>
              <a:t>, M. V., &amp; Royer, J. (2010). </a:t>
            </a:r>
            <a:r>
              <a:rPr lang="en-US" i="1" dirty="0"/>
              <a:t>The mutual fund industry: Competition and investor welfare</a:t>
            </a:r>
            <a:r>
              <a:rPr lang="en-US" dirty="0"/>
              <a:t>. New York, NY: Columbia University Press. </a:t>
            </a:r>
            <a:endParaRPr lang="uk-UA" dirty="0" smtClean="0"/>
          </a:p>
          <a:p>
            <a:pPr algn="just"/>
            <a:r>
              <a:rPr lang="ru-RU" dirty="0" err="1" smtClean="0"/>
              <a:t>Шульгін</a:t>
            </a:r>
            <a:r>
              <a:rPr lang="ru-RU" dirty="0"/>
              <a:t>, В., </a:t>
            </a:r>
            <a:r>
              <a:rPr lang="ru-RU" dirty="0" err="1"/>
              <a:t>Слободяник</a:t>
            </a:r>
            <a:r>
              <a:rPr lang="ru-RU" dirty="0"/>
              <a:t> М., &amp; Павленко В. (2014). </a:t>
            </a:r>
            <a:r>
              <a:rPr lang="ru-RU" i="1" dirty="0" err="1"/>
              <a:t>Хімія</a:t>
            </a:r>
            <a:r>
              <a:rPr lang="ru-RU" dirty="0"/>
              <a:t>. </a:t>
            </a:r>
            <a:r>
              <a:rPr lang="ru-RU" dirty="0" err="1"/>
              <a:t>Харків</a:t>
            </a:r>
            <a:r>
              <a:rPr lang="ru-RU" dirty="0"/>
              <a:t>: </a:t>
            </a:r>
            <a:r>
              <a:rPr lang="ru-RU" dirty="0" err="1"/>
              <a:t>Фоліо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5404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Книга 8 та більше авторів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pPr algn="just"/>
            <a:r>
              <a:rPr lang="en-US" dirty="0" err="1" smtClean="0"/>
              <a:t>Zinn</a:t>
            </a:r>
            <a:r>
              <a:rPr lang="en-US" dirty="0"/>
              <a:t>, H., </a:t>
            </a:r>
            <a:r>
              <a:rPr lang="en-US" dirty="0" err="1"/>
              <a:t>Konopacki</a:t>
            </a:r>
            <a:r>
              <a:rPr lang="en-US" dirty="0"/>
              <a:t>, M., </a:t>
            </a:r>
            <a:r>
              <a:rPr lang="en-US" dirty="0" err="1"/>
              <a:t>Buhle</a:t>
            </a:r>
            <a:r>
              <a:rPr lang="en-US" dirty="0"/>
              <a:t>, P., Watkins, J. E., Mills, S., Mullins, J. W. … </a:t>
            </a:r>
            <a:r>
              <a:rPr lang="en-US" dirty="0" err="1"/>
              <a:t>Komisar</a:t>
            </a:r>
            <a:r>
              <a:rPr lang="en-US" dirty="0"/>
              <a:t>, R. (2008). </a:t>
            </a:r>
            <a:r>
              <a:rPr lang="en-US" i="1" dirty="0"/>
              <a:t>A people’s history of American empire: A graphic adaptation. </a:t>
            </a:r>
            <a:r>
              <a:rPr lang="en-US" dirty="0"/>
              <a:t>New York, NY: Metropolitan Books. </a:t>
            </a:r>
            <a:endParaRPr lang="uk-UA" dirty="0" smtClean="0"/>
          </a:p>
          <a:p>
            <a:endParaRPr lang="ru-RU" dirty="0" smtClean="0"/>
          </a:p>
          <a:p>
            <a:pPr algn="just"/>
            <a:r>
              <a:rPr lang="ru-RU" dirty="0" err="1" smtClean="0"/>
              <a:t>Прусова</a:t>
            </a:r>
            <a:r>
              <a:rPr lang="ru-RU" dirty="0"/>
              <a:t>, В. Г., </a:t>
            </a:r>
            <a:r>
              <a:rPr lang="ru-RU" dirty="0" err="1"/>
              <a:t>Прихач</a:t>
            </a:r>
            <a:r>
              <a:rPr lang="ru-RU" dirty="0"/>
              <a:t>, О. С., Довгань, К. Л., Остапенко, Г. Г., Бойко, С. О., </a:t>
            </a:r>
            <a:r>
              <a:rPr lang="ru-RU" dirty="0" err="1"/>
              <a:t>Поліщук</a:t>
            </a:r>
            <a:r>
              <a:rPr lang="ru-RU" dirty="0"/>
              <a:t>, О. О. … Бондар, Г. Р. (2004). </a:t>
            </a:r>
            <a:r>
              <a:rPr lang="ru-RU" i="1" dirty="0"/>
              <a:t>Математика</a:t>
            </a:r>
            <a:r>
              <a:rPr lang="ru-RU" dirty="0"/>
              <a:t>. </a:t>
            </a:r>
            <a:r>
              <a:rPr lang="ru-RU" dirty="0" err="1"/>
              <a:t>Київ</a:t>
            </a:r>
            <a:r>
              <a:rPr lang="ru-RU" dirty="0"/>
              <a:t>: </a:t>
            </a:r>
            <a:r>
              <a:rPr lang="ru-RU" dirty="0" err="1" smtClean="0"/>
              <a:t>Освіта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32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Книга за редакцією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uk-UA" dirty="0" smtClean="0"/>
          </a:p>
          <a:p>
            <a:pPr algn="just"/>
            <a:r>
              <a:rPr lang="en-US" dirty="0" smtClean="0"/>
              <a:t>McNamara</a:t>
            </a:r>
            <a:r>
              <a:rPr lang="en-US" dirty="0"/>
              <a:t>, R. H. (Ed.). (2008). </a:t>
            </a:r>
            <a:r>
              <a:rPr lang="en-US" i="1" dirty="0"/>
              <a:t>Homelessness in America.</a:t>
            </a:r>
            <a:r>
              <a:rPr lang="en-US" dirty="0"/>
              <a:t> Westport, CT: </a:t>
            </a:r>
            <a:r>
              <a:rPr lang="en-US" dirty="0" err="1"/>
              <a:t>Praeger</a:t>
            </a:r>
            <a:r>
              <a:rPr lang="en-US" dirty="0"/>
              <a:t> Publishers</a:t>
            </a:r>
            <a:r>
              <a:rPr lang="en-US" dirty="0" smtClean="0"/>
              <a:t>.</a:t>
            </a:r>
            <a:endParaRPr lang="uk-UA" dirty="0" smtClean="0"/>
          </a:p>
          <a:p>
            <a:pPr algn="just"/>
            <a:endParaRPr lang="uk-UA" dirty="0" smtClean="0"/>
          </a:p>
          <a:p>
            <a:pPr algn="just"/>
            <a:r>
              <a:rPr lang="en-US" dirty="0" smtClean="0"/>
              <a:t> </a:t>
            </a:r>
            <a:r>
              <a:rPr lang="en-US" dirty="0" err="1"/>
              <a:t>Ophir</a:t>
            </a:r>
            <a:r>
              <a:rPr lang="en-US" dirty="0"/>
              <a:t>, A., </a:t>
            </a:r>
            <a:r>
              <a:rPr lang="en-US" dirty="0" err="1"/>
              <a:t>Givoni</a:t>
            </a:r>
            <a:r>
              <a:rPr lang="en-US" dirty="0"/>
              <a:t>, M., &amp; </a:t>
            </a:r>
            <a:r>
              <a:rPr lang="en-US" dirty="0" err="1"/>
              <a:t>Hanafi</a:t>
            </a:r>
            <a:r>
              <a:rPr lang="en-US" dirty="0"/>
              <a:t>, S. (Eds.). (2009). </a:t>
            </a:r>
            <a:r>
              <a:rPr lang="en-US" i="1" dirty="0"/>
              <a:t>The power of inclusive exclusion</a:t>
            </a:r>
            <a:r>
              <a:rPr lang="en-US" dirty="0"/>
              <a:t>. New York, NY: Zone</a:t>
            </a:r>
            <a:r>
              <a:rPr lang="en-US" dirty="0" smtClean="0"/>
              <a:t>.</a:t>
            </a:r>
            <a:endParaRPr lang="uk-UA" dirty="0" smtClean="0"/>
          </a:p>
          <a:p>
            <a:endParaRPr lang="uk-UA" dirty="0" smtClean="0"/>
          </a:p>
          <a:p>
            <a:r>
              <a:rPr lang="en-US" dirty="0" smtClean="0"/>
              <a:t> </a:t>
            </a:r>
            <a:r>
              <a:rPr lang="ru-RU" dirty="0" err="1"/>
              <a:t>Фіголь</a:t>
            </a:r>
            <a:r>
              <a:rPr lang="ru-RU" dirty="0"/>
              <a:t>, Н. (Ред.). (2009). </a:t>
            </a:r>
            <a:r>
              <a:rPr lang="ru-RU" i="1" dirty="0" err="1"/>
              <a:t>Українська</a:t>
            </a:r>
            <a:r>
              <a:rPr lang="ru-RU" i="1" dirty="0"/>
              <a:t> </a:t>
            </a:r>
            <a:r>
              <a:rPr lang="ru-RU" i="1" dirty="0" err="1"/>
              <a:t>мова</a:t>
            </a:r>
            <a:r>
              <a:rPr lang="ru-RU" dirty="0"/>
              <a:t>. </a:t>
            </a:r>
            <a:r>
              <a:rPr lang="ru-RU" dirty="0" err="1"/>
              <a:t>Київ</a:t>
            </a:r>
            <a:r>
              <a:rPr lang="ru-RU" dirty="0"/>
              <a:t>: НТУУ "КПІ</a:t>
            </a:r>
            <a:r>
              <a:rPr lang="ru-RU" dirty="0" smtClean="0"/>
              <a:t>".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5056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Книга: автор-організація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endParaRPr lang="uk-UA" dirty="0"/>
          </a:p>
          <a:p>
            <a:r>
              <a:rPr lang="en-US" dirty="0" smtClean="0"/>
              <a:t>Peace </a:t>
            </a:r>
            <a:r>
              <a:rPr lang="en-US" dirty="0"/>
              <a:t>Corps. (2006). </a:t>
            </a:r>
            <a:r>
              <a:rPr lang="en-US" i="1" dirty="0"/>
              <a:t>A life inspired</a:t>
            </a:r>
            <a:r>
              <a:rPr lang="en-US" dirty="0"/>
              <a:t>. Washington, DC: Author. </a:t>
            </a:r>
            <a:endParaRPr lang="uk-UA" dirty="0" smtClean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err="1" smtClean="0"/>
              <a:t>Інститут</a:t>
            </a:r>
            <a:r>
              <a:rPr lang="ru-RU" dirty="0" smtClean="0"/>
              <a:t> </a:t>
            </a:r>
            <a:r>
              <a:rPr lang="ru-RU" dirty="0" err="1"/>
              <a:t>світової</a:t>
            </a:r>
            <a:r>
              <a:rPr lang="ru-RU" dirty="0"/>
              <a:t> </a:t>
            </a:r>
            <a:r>
              <a:rPr lang="ru-RU" dirty="0" err="1"/>
              <a:t>економіки</a:t>
            </a:r>
            <a:r>
              <a:rPr lang="ru-RU" dirty="0"/>
              <a:t> та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відносин</a:t>
            </a:r>
            <a:r>
              <a:rPr lang="ru-RU" dirty="0"/>
              <a:t>. (2012). </a:t>
            </a:r>
            <a:r>
              <a:rPr lang="ru-RU" i="1" dirty="0"/>
              <a:t>Держава в </a:t>
            </a:r>
            <a:r>
              <a:rPr lang="ru-RU" i="1" dirty="0" err="1"/>
              <a:t>економіці</a:t>
            </a:r>
            <a:r>
              <a:rPr lang="ru-RU" i="1" dirty="0"/>
              <a:t> </a:t>
            </a:r>
            <a:r>
              <a:rPr lang="ru-RU" i="1" dirty="0" err="1"/>
              <a:t>Японії</a:t>
            </a:r>
            <a:r>
              <a:rPr lang="ru-RU" dirty="0"/>
              <a:t>. </a:t>
            </a:r>
            <a:r>
              <a:rPr lang="ru-RU" dirty="0" err="1"/>
              <a:t>Київ</a:t>
            </a:r>
            <a:r>
              <a:rPr lang="ru-RU" dirty="0"/>
              <a:t>: </a:t>
            </a:r>
            <a:r>
              <a:rPr lang="ru-RU" dirty="0" smtClean="0"/>
              <a:t>Наука.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734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Книга без автора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r>
              <a:rPr lang="en-US" i="1" dirty="0" smtClean="0"/>
              <a:t>Twenty-four </a:t>
            </a:r>
            <a:r>
              <a:rPr lang="en-US" i="1" dirty="0"/>
              <a:t>hours a day</a:t>
            </a:r>
            <a:r>
              <a:rPr lang="en-US" dirty="0"/>
              <a:t>. (2010). Miami, FL: BN Publishing. </a:t>
            </a:r>
            <a:endParaRPr lang="uk-UA" dirty="0" smtClean="0"/>
          </a:p>
          <a:p>
            <a:endParaRPr lang="ru-RU" dirty="0" smtClean="0"/>
          </a:p>
          <a:p>
            <a:endParaRPr lang="ru-RU" dirty="0"/>
          </a:p>
          <a:p>
            <a:r>
              <a:rPr lang="ru-RU" i="1" dirty="0" err="1" smtClean="0"/>
              <a:t>Українська</a:t>
            </a:r>
            <a:r>
              <a:rPr lang="ru-RU" i="1" dirty="0" smtClean="0"/>
              <a:t> </a:t>
            </a:r>
            <a:r>
              <a:rPr lang="ru-RU" i="1" dirty="0" err="1"/>
              <a:t>мова</a:t>
            </a:r>
            <a:r>
              <a:rPr lang="ru-RU" dirty="0"/>
              <a:t>. (2009). </a:t>
            </a:r>
            <a:r>
              <a:rPr lang="ru-RU" dirty="0" err="1"/>
              <a:t>Київ</a:t>
            </a:r>
            <a:r>
              <a:rPr lang="ru-RU" dirty="0"/>
              <a:t>: НТУУ «КПІ</a:t>
            </a:r>
            <a:r>
              <a:rPr lang="ru-RU" dirty="0" smtClean="0"/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751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Частина книги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Grosman</a:t>
            </a:r>
            <a:r>
              <a:rPr lang="en-US" dirty="0"/>
              <a:t>, D. (2009). Writing in the dark. In T. Morrison (Ed.), </a:t>
            </a:r>
            <a:r>
              <a:rPr lang="en-US" i="1" dirty="0"/>
              <a:t>Burn this book </a:t>
            </a:r>
            <a:r>
              <a:rPr lang="en-US" dirty="0"/>
              <a:t>(pp. 22-32). New York, NY: HarperCollins Publishers</a:t>
            </a:r>
            <a:r>
              <a:rPr lang="en-US" dirty="0" smtClean="0"/>
              <a:t>.</a:t>
            </a:r>
            <a:endParaRPr lang="uk-UA" dirty="0" smtClean="0"/>
          </a:p>
          <a:p>
            <a:endParaRPr lang="uk-UA" dirty="0" smtClean="0"/>
          </a:p>
          <a:p>
            <a:r>
              <a:rPr lang="en-US" dirty="0" smtClean="0"/>
              <a:t> </a:t>
            </a:r>
            <a:r>
              <a:rPr lang="en-US" dirty="0"/>
              <a:t>Farrell, S. E. (2009). Art. In D. Simmons (Ed.), </a:t>
            </a:r>
            <a:r>
              <a:rPr lang="en-US" i="1" dirty="0"/>
              <a:t>New critical essays on Kurt Vonnegut</a:t>
            </a:r>
            <a:r>
              <a:rPr lang="en-US" dirty="0"/>
              <a:t> (p. 91). New York, NY: Palgrave Macmillan</a:t>
            </a:r>
            <a:r>
              <a:rPr lang="en-US" dirty="0" smtClean="0"/>
              <a:t>.</a:t>
            </a:r>
            <a:endParaRPr lang="uk-UA" dirty="0" smtClean="0"/>
          </a:p>
          <a:p>
            <a:endParaRPr lang="uk-UA" dirty="0" smtClean="0"/>
          </a:p>
          <a:p>
            <a:r>
              <a:rPr lang="en-US" dirty="0" smtClean="0"/>
              <a:t> </a:t>
            </a:r>
            <a:r>
              <a:rPr lang="ru-RU" dirty="0"/>
              <a:t>Балашова, Є. (2014). </a:t>
            </a:r>
            <a:r>
              <a:rPr lang="ru-RU" dirty="0" err="1"/>
              <a:t>Стратегічні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. В А. Сухоруков (Ред.), </a:t>
            </a:r>
            <a:r>
              <a:rPr lang="ru-RU" i="1" dirty="0" err="1"/>
              <a:t>Пріоритети</a:t>
            </a:r>
            <a:r>
              <a:rPr lang="ru-RU" i="1" dirty="0"/>
              <a:t> </a:t>
            </a:r>
            <a:r>
              <a:rPr lang="ru-RU" i="1" dirty="0" err="1"/>
              <a:t>інвестиційного</a:t>
            </a:r>
            <a:r>
              <a:rPr lang="ru-RU" i="1" dirty="0"/>
              <a:t> </a:t>
            </a:r>
            <a:r>
              <a:rPr lang="ru-RU" i="1" dirty="0" err="1"/>
              <a:t>забезпечення</a:t>
            </a:r>
            <a:r>
              <a:rPr lang="ru-RU" i="1" dirty="0"/>
              <a:t> </a:t>
            </a:r>
            <a:r>
              <a:rPr lang="ru-RU" dirty="0"/>
              <a:t>(2-ге вид.). (с. 5-9). </a:t>
            </a:r>
            <a:r>
              <a:rPr lang="ru-RU" dirty="0" err="1"/>
              <a:t>Київ</a:t>
            </a:r>
            <a:r>
              <a:rPr lang="ru-RU" dirty="0"/>
              <a:t>: </a:t>
            </a:r>
            <a:r>
              <a:rPr lang="ru-RU" dirty="0" err="1"/>
              <a:t>Наукова</a:t>
            </a:r>
            <a:r>
              <a:rPr lang="ru-RU" dirty="0"/>
              <a:t> думка.</a:t>
            </a:r>
          </a:p>
        </p:txBody>
      </p:sp>
    </p:spTree>
    <p:extLst>
      <p:ext uri="{BB962C8B-B14F-4D97-AF65-F5344CB8AC3E}">
        <p14:creationId xmlns:p14="http://schemas.microsoft.com/office/powerpoint/2010/main" val="29062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Основні питання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60168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uk-UA" dirty="0" smtClean="0"/>
              <a:t>Поняття АПА стилю</a:t>
            </a:r>
          </a:p>
          <a:p>
            <a:pPr marL="457200" indent="-457200">
              <a:buAutoNum type="arabicPeriod"/>
            </a:pPr>
            <a:r>
              <a:rPr lang="uk-UA" dirty="0" smtClean="0"/>
              <a:t> </a:t>
            </a:r>
            <a:r>
              <a:rPr lang="ru-RU" dirty="0" err="1"/>
              <a:t>Цитування</a:t>
            </a:r>
            <a:r>
              <a:rPr lang="ru-RU" dirty="0"/>
              <a:t> в </a:t>
            </a:r>
            <a:r>
              <a:rPr lang="ru-RU" dirty="0" err="1" smtClean="0"/>
              <a:t>тексті</a:t>
            </a: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err="1"/>
              <a:t>Упорядкування</a:t>
            </a:r>
            <a:r>
              <a:rPr lang="ru-RU" dirty="0"/>
              <a:t> списку </a:t>
            </a:r>
            <a:r>
              <a:rPr lang="ru-RU" dirty="0" err="1"/>
              <a:t>використаних</a:t>
            </a:r>
            <a:r>
              <a:rPr lang="ru-RU" dirty="0"/>
              <a:t> </a:t>
            </a:r>
            <a:r>
              <a:rPr lang="ru-RU" dirty="0" err="1"/>
              <a:t>джерел</a:t>
            </a:r>
            <a:endParaRPr lang="ru-RU" dirty="0"/>
          </a:p>
        </p:txBody>
      </p:sp>
      <p:pic>
        <p:nvPicPr>
          <p:cNvPr id="2050" name="Picture 2" descr="ÐÐ°ÑÑÐ¸Ð½ÐºÐ¸ Ð¿Ð¾ Ð·Ð°Ð¿ÑÐ¾ÑÑ ÑÐ¸ÑÐ¸ÑÐ¾Ð²Ð°Ð½Ð¸Ðµ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429000"/>
            <a:ext cx="302433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16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Багатотомні видання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pPr algn="just"/>
            <a:r>
              <a:rPr lang="en-US" dirty="0" smtClean="0"/>
              <a:t>Milton</a:t>
            </a:r>
            <a:r>
              <a:rPr lang="en-US" dirty="0"/>
              <a:t>, J. (1847). </a:t>
            </a:r>
            <a:r>
              <a:rPr lang="en-US" i="1" dirty="0"/>
              <a:t>The prose works of John Milton </a:t>
            </a:r>
            <a:r>
              <a:rPr lang="en-US" dirty="0"/>
              <a:t>(Vol. 1-2). Philadelphia, PA: John W. Moore. </a:t>
            </a:r>
            <a:endParaRPr lang="uk-UA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err="1" smtClean="0"/>
              <a:t>Олійник</a:t>
            </a:r>
            <a:r>
              <a:rPr lang="ru-RU" dirty="0"/>
              <a:t>, Б. , &amp; Шевчук, С. (Ред.). (2006). </a:t>
            </a:r>
            <a:r>
              <a:rPr lang="ru-RU" i="1" dirty="0" err="1"/>
              <a:t>Вибрані</a:t>
            </a:r>
            <a:r>
              <a:rPr lang="ru-RU" i="1" dirty="0"/>
              <a:t> твори </a:t>
            </a:r>
            <a:r>
              <a:rPr lang="ru-RU" dirty="0"/>
              <a:t>(Т. 1-2). </a:t>
            </a:r>
            <a:r>
              <a:rPr lang="ru-RU" dirty="0" err="1"/>
              <a:t>Київ</a:t>
            </a:r>
            <a:r>
              <a:rPr lang="ru-RU" dirty="0"/>
              <a:t>: </a:t>
            </a:r>
            <a:r>
              <a:rPr lang="ru-RU" dirty="0" err="1"/>
              <a:t>Українська</a:t>
            </a:r>
            <a:r>
              <a:rPr lang="ru-RU" dirty="0"/>
              <a:t> </a:t>
            </a:r>
            <a:r>
              <a:rPr lang="ru-RU" dirty="0" err="1"/>
              <a:t>енциклопедія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8335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Автореферат або дисертація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Mylott</a:t>
            </a:r>
            <a:r>
              <a:rPr lang="en-US" dirty="0"/>
              <a:t>, E. (2009). </a:t>
            </a:r>
            <a:r>
              <a:rPr lang="en-US" i="1" dirty="0"/>
              <a:t>To flatten her sphere to a circle, mount it and take to the road: The bicycle</a:t>
            </a:r>
            <a:r>
              <a:rPr lang="en-US" dirty="0"/>
              <a:t>. (Master's thesis). University at Albany, State University of New York, Albany. </a:t>
            </a:r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r>
              <a:rPr lang="ru-RU" dirty="0" smtClean="0"/>
              <a:t>Саленко</a:t>
            </a:r>
            <a:r>
              <a:rPr lang="ru-RU" dirty="0"/>
              <a:t>, О. (2001). </a:t>
            </a:r>
            <a:r>
              <a:rPr lang="ru-RU" i="1" dirty="0" err="1" smtClean="0"/>
              <a:t>Наукові</a:t>
            </a:r>
            <a:r>
              <a:rPr lang="ru-RU" i="1" dirty="0" smtClean="0"/>
              <a:t> </a:t>
            </a:r>
            <a:r>
              <a:rPr lang="ru-RU" i="1" dirty="0" err="1"/>
              <a:t>основи</a:t>
            </a:r>
            <a:r>
              <a:rPr lang="ru-RU" i="1" dirty="0"/>
              <a:t> </a:t>
            </a:r>
            <a:r>
              <a:rPr lang="ru-RU" i="1" dirty="0" err="1"/>
              <a:t>високоефективного</a:t>
            </a:r>
            <a:r>
              <a:rPr lang="ru-RU" i="1" dirty="0"/>
              <a:t> </a:t>
            </a:r>
            <a:r>
              <a:rPr lang="ru-RU" i="1" dirty="0" err="1"/>
              <a:t>гідро</a:t>
            </a:r>
            <a:r>
              <a:rPr lang="ru-RU" i="1" dirty="0"/>
              <a:t> </a:t>
            </a:r>
            <a:r>
              <a:rPr lang="ru-RU" i="1" dirty="0" err="1"/>
              <a:t>різання</a:t>
            </a:r>
            <a:r>
              <a:rPr lang="ru-RU" dirty="0"/>
              <a:t>. (</a:t>
            </a:r>
            <a:r>
              <a:rPr lang="ru-RU" dirty="0" err="1"/>
              <a:t>Дис</a:t>
            </a:r>
            <a:r>
              <a:rPr lang="ru-RU" dirty="0"/>
              <a:t>. канд. </a:t>
            </a:r>
            <a:r>
              <a:rPr lang="ru-RU" dirty="0" err="1"/>
              <a:t>техн</a:t>
            </a:r>
            <a:r>
              <a:rPr lang="ru-RU" dirty="0"/>
              <a:t>. наук). </a:t>
            </a:r>
            <a:r>
              <a:rPr lang="ru-RU" dirty="0" err="1"/>
              <a:t>Національний</a:t>
            </a:r>
            <a:r>
              <a:rPr lang="ru-RU" dirty="0"/>
              <a:t> </a:t>
            </a:r>
            <a:r>
              <a:rPr lang="ru-RU" dirty="0" err="1"/>
              <a:t>Технічний</a:t>
            </a:r>
            <a:r>
              <a:rPr lang="ru-RU" dirty="0"/>
              <a:t> </a:t>
            </a:r>
            <a:r>
              <a:rPr lang="ru-RU" dirty="0" err="1"/>
              <a:t>Університет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"</a:t>
            </a:r>
            <a:r>
              <a:rPr lang="ru-RU" dirty="0" err="1"/>
              <a:t>Київський</a:t>
            </a:r>
            <a:r>
              <a:rPr lang="ru-RU" dirty="0"/>
              <a:t> </a:t>
            </a:r>
            <a:r>
              <a:rPr lang="ru-RU" dirty="0" err="1"/>
              <a:t>Політехнічний</a:t>
            </a:r>
            <a:r>
              <a:rPr lang="ru-RU" dirty="0"/>
              <a:t> </a:t>
            </a:r>
            <a:r>
              <a:rPr lang="ru-RU" dirty="0" err="1"/>
              <a:t>Інститут</a:t>
            </a:r>
            <a:r>
              <a:rPr lang="ru-RU" dirty="0"/>
              <a:t>", </a:t>
            </a:r>
            <a:r>
              <a:rPr lang="ru-RU" dirty="0" err="1"/>
              <a:t>Київ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46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Матеріали конференцій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Josang</a:t>
            </a:r>
            <a:r>
              <a:rPr lang="en-US" dirty="0"/>
              <a:t>, A., </a:t>
            </a:r>
            <a:r>
              <a:rPr lang="en-US" dirty="0" err="1"/>
              <a:t>Maseng</a:t>
            </a:r>
            <a:r>
              <a:rPr lang="en-US" dirty="0"/>
              <a:t>, T., &amp; </a:t>
            </a:r>
            <a:r>
              <a:rPr lang="en-US" dirty="0" err="1"/>
              <a:t>Knapskog</a:t>
            </a:r>
            <a:r>
              <a:rPr lang="en-US" dirty="0"/>
              <a:t>, S. J. (Eds.). (2009). </a:t>
            </a:r>
            <a:r>
              <a:rPr lang="en-US" i="1" dirty="0"/>
              <a:t>Identity and privacy in the Internet age</a:t>
            </a:r>
            <a:r>
              <a:rPr lang="en-US" dirty="0"/>
              <a:t>, 14th Nordic conference on secure IT systems, </a:t>
            </a:r>
            <a:r>
              <a:rPr lang="en-US" dirty="0" err="1"/>
              <a:t>NordSec</a:t>
            </a:r>
            <a:r>
              <a:rPr lang="en-US" dirty="0"/>
              <a:t> 2009. Heidelberg, Germany: Springer Berlin. </a:t>
            </a:r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r>
              <a:rPr lang="ru-RU" dirty="0" err="1" smtClean="0"/>
              <a:t>Поліщук</a:t>
            </a:r>
            <a:r>
              <a:rPr lang="ru-RU" dirty="0"/>
              <a:t>, О. (Ред.). (2008). </a:t>
            </a:r>
            <a:r>
              <a:rPr lang="ru-RU" i="1" dirty="0" err="1"/>
              <a:t>Інженерія</a:t>
            </a:r>
            <a:r>
              <a:rPr lang="ru-RU" i="1" dirty="0"/>
              <a:t> </a:t>
            </a:r>
            <a:r>
              <a:rPr lang="ru-RU" i="1" dirty="0" err="1"/>
              <a:t>програмного</a:t>
            </a:r>
            <a:r>
              <a:rPr lang="ru-RU" i="1" dirty="0"/>
              <a:t> </a:t>
            </a:r>
            <a:r>
              <a:rPr lang="ru-RU" i="1" dirty="0" err="1"/>
              <a:t>забезпечення</a:t>
            </a:r>
            <a:r>
              <a:rPr lang="ru-RU" dirty="0"/>
              <a:t>, </a:t>
            </a:r>
            <a:r>
              <a:rPr lang="ru-RU" dirty="0" err="1"/>
              <a:t>Матеріали</a:t>
            </a:r>
            <a:r>
              <a:rPr lang="ru-RU" dirty="0"/>
              <a:t> </a:t>
            </a:r>
            <a:r>
              <a:rPr lang="ru-RU" dirty="0" err="1"/>
              <a:t>конференції</a:t>
            </a:r>
            <a:r>
              <a:rPr lang="ru-RU" dirty="0"/>
              <a:t> </a:t>
            </a:r>
            <a:r>
              <a:rPr lang="ru-RU" dirty="0" err="1"/>
              <a:t>молодих</a:t>
            </a:r>
            <a:r>
              <a:rPr lang="ru-RU" dirty="0"/>
              <a:t> </a:t>
            </a:r>
            <a:r>
              <a:rPr lang="ru-RU" dirty="0" err="1"/>
              <a:t>вчених</a:t>
            </a:r>
            <a:r>
              <a:rPr lang="ru-RU" dirty="0"/>
              <a:t>. </a:t>
            </a:r>
            <a:r>
              <a:rPr lang="ru-RU" dirty="0" err="1"/>
              <a:t>Київ</a:t>
            </a:r>
            <a:r>
              <a:rPr lang="ru-RU" dirty="0"/>
              <a:t>: Наука.</a:t>
            </a:r>
          </a:p>
        </p:txBody>
      </p:sp>
    </p:spTree>
    <p:extLst>
      <p:ext uri="{BB962C8B-B14F-4D97-AF65-F5344CB8AC3E}">
        <p14:creationId xmlns:p14="http://schemas.microsoft.com/office/powerpoint/2010/main" val="192113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Стаття з журналу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r>
              <a:rPr lang="en-US" dirty="0" smtClean="0"/>
              <a:t>Benjamin</a:t>
            </a:r>
            <a:r>
              <a:rPr lang="en-US" dirty="0"/>
              <a:t>, A. C. (1960). The ethics of scholarship: A discussion of problems that arise in its application. </a:t>
            </a:r>
            <a:r>
              <a:rPr lang="en-US" i="1" dirty="0"/>
              <a:t>Journal of Higher Education</a:t>
            </a:r>
            <a:r>
              <a:rPr lang="en-US" dirty="0"/>
              <a:t>, 31(9), 471-480</a:t>
            </a:r>
            <a:r>
              <a:rPr lang="en-US" dirty="0" smtClean="0"/>
              <a:t>.</a:t>
            </a:r>
            <a:endParaRPr lang="uk-UA" dirty="0" smtClean="0"/>
          </a:p>
          <a:p>
            <a:endParaRPr lang="uk-UA" dirty="0"/>
          </a:p>
          <a:p>
            <a:r>
              <a:rPr lang="en-US" dirty="0" smtClean="0"/>
              <a:t> </a:t>
            </a:r>
            <a:r>
              <a:rPr lang="ru-RU" dirty="0" err="1"/>
              <a:t>Роїк</a:t>
            </a:r>
            <a:r>
              <a:rPr lang="ru-RU" dirty="0"/>
              <a:t>, М. (2014). </a:t>
            </a:r>
            <a:r>
              <a:rPr lang="ru-RU" dirty="0" err="1"/>
              <a:t>Сучасний</a:t>
            </a:r>
            <a:r>
              <a:rPr lang="ru-RU" dirty="0"/>
              <a:t> стан </a:t>
            </a:r>
            <a:r>
              <a:rPr lang="ru-RU" dirty="0" err="1"/>
              <a:t>реєстрації</a:t>
            </a:r>
            <a:r>
              <a:rPr lang="ru-RU" dirty="0"/>
              <a:t> </a:t>
            </a:r>
            <a:r>
              <a:rPr lang="ru-RU" dirty="0" err="1"/>
              <a:t>представників</a:t>
            </a:r>
            <a:r>
              <a:rPr lang="ru-RU" dirty="0"/>
              <a:t> роду </a:t>
            </a:r>
            <a:r>
              <a:rPr lang="en-US" dirty="0"/>
              <a:t>Salix. </a:t>
            </a:r>
            <a:r>
              <a:rPr lang="ru-RU" i="1" dirty="0" err="1"/>
              <a:t>Біоенергетика</a:t>
            </a:r>
            <a:r>
              <a:rPr lang="ru-RU" dirty="0"/>
              <a:t>, 1(5), 21- 23. </a:t>
            </a:r>
          </a:p>
        </p:txBody>
      </p:sp>
    </p:spTree>
    <p:extLst>
      <p:ext uri="{BB962C8B-B14F-4D97-AF65-F5344CB8AC3E}">
        <p14:creationId xmlns:p14="http://schemas.microsoft.com/office/powerpoint/2010/main" val="344037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Електронні ресурси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err="1"/>
              <a:t>Ingwersen</a:t>
            </a:r>
            <a:r>
              <a:rPr lang="en-US" dirty="0"/>
              <a:t>, P. (1992). </a:t>
            </a:r>
            <a:r>
              <a:rPr lang="en-US" i="1" dirty="0"/>
              <a:t>Information retrieval interaction</a:t>
            </a:r>
            <a:r>
              <a:rPr lang="en-US" dirty="0"/>
              <a:t>. Retrieved from http://www.db.dk/pi/iri. </a:t>
            </a:r>
            <a:endParaRPr lang="uk-UA" dirty="0" smtClean="0"/>
          </a:p>
          <a:p>
            <a:pPr algn="just"/>
            <a:endParaRPr lang="uk-UA" dirty="0" smtClean="0"/>
          </a:p>
          <a:p>
            <a:pPr algn="just"/>
            <a:r>
              <a:rPr lang="en-US" dirty="0" err="1" smtClean="0"/>
              <a:t>Musés</a:t>
            </a:r>
            <a:r>
              <a:rPr lang="en-US" dirty="0"/>
              <a:t>, C. A. (Ed.). (1961). </a:t>
            </a:r>
            <a:r>
              <a:rPr lang="en-US" i="1" dirty="0"/>
              <a:t>Esoteric teachings of the Tibetan </a:t>
            </a:r>
            <a:r>
              <a:rPr lang="en-US" i="1" dirty="0" err="1"/>
              <a:t>Tantra</a:t>
            </a:r>
            <a:r>
              <a:rPr lang="en-US" dirty="0"/>
              <a:t>. Retrieved from http://www.sacredtexts.com. </a:t>
            </a:r>
            <a:endParaRPr lang="uk-UA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Дахно</a:t>
            </a:r>
            <a:r>
              <a:rPr lang="ru-RU" dirty="0"/>
              <a:t>, І. (2014). </a:t>
            </a:r>
            <a:r>
              <a:rPr lang="ru-RU" i="1" dirty="0"/>
              <a:t>Право </a:t>
            </a:r>
            <a:r>
              <a:rPr lang="ru-RU" i="1" dirty="0" err="1"/>
              <a:t>інтелектуальної</a:t>
            </a:r>
            <a:r>
              <a:rPr lang="ru-RU" i="1" dirty="0"/>
              <a:t> </a:t>
            </a:r>
            <a:r>
              <a:rPr lang="ru-RU" i="1" dirty="0" err="1"/>
              <a:t>власності</a:t>
            </a:r>
            <a:r>
              <a:rPr lang="ru-RU" dirty="0"/>
              <a:t>. </a:t>
            </a:r>
            <a:r>
              <a:rPr lang="ru-RU" dirty="0" err="1"/>
              <a:t>Київ</a:t>
            </a:r>
            <a:r>
              <a:rPr lang="ru-RU" dirty="0"/>
              <a:t>: ЦУЛ. Взято з </a:t>
            </a:r>
            <a:r>
              <a:rPr lang="en-US" dirty="0"/>
              <a:t>http://culonline.com.ua/full/959- pravo-intelect-vlasn_dahnopdf.html. </a:t>
            </a:r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val="208442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Електронні ресурси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Itzkoff</a:t>
            </a:r>
            <a:r>
              <a:rPr lang="en-US" dirty="0"/>
              <a:t>, D. (2010, March 31). A touch for funny bones and earlobes. </a:t>
            </a:r>
            <a:r>
              <a:rPr lang="en-US" i="1" dirty="0"/>
              <a:t>New York Times</a:t>
            </a:r>
            <a:r>
              <a:rPr lang="en-US" dirty="0"/>
              <a:t>, p. C1. Retrieved from </a:t>
            </a:r>
            <a:r>
              <a:rPr lang="en-US" dirty="0">
                <a:hlinkClick r:id="rId2"/>
              </a:rPr>
              <a:t>www.nytimes.com</a:t>
            </a:r>
            <a:r>
              <a:rPr lang="en-US" dirty="0" smtClean="0"/>
              <a:t>.</a:t>
            </a:r>
            <a:endParaRPr lang="uk-UA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uk-UA" dirty="0" smtClean="0"/>
          </a:p>
          <a:p>
            <a:r>
              <a:rPr lang="ru-RU" dirty="0" smtClean="0"/>
              <a:t>Лиховид</a:t>
            </a:r>
            <a:r>
              <a:rPr lang="ru-RU" dirty="0"/>
              <a:t>, І. (2016, </a:t>
            </a:r>
            <a:r>
              <a:rPr lang="ru-RU" dirty="0" err="1"/>
              <a:t>Січень</a:t>
            </a:r>
            <a:r>
              <a:rPr lang="ru-RU" dirty="0"/>
              <a:t> 15). </a:t>
            </a:r>
            <a:r>
              <a:rPr lang="ru-RU" dirty="0" err="1"/>
              <a:t>Медичний</a:t>
            </a:r>
            <a:r>
              <a:rPr lang="ru-RU" dirty="0"/>
              <a:t> </a:t>
            </a:r>
            <a:r>
              <a:rPr lang="ru-RU" dirty="0" err="1"/>
              <a:t>прорив</a:t>
            </a:r>
            <a:r>
              <a:rPr lang="ru-RU" dirty="0"/>
              <a:t>. </a:t>
            </a:r>
            <a:r>
              <a:rPr lang="ru-RU" i="1" dirty="0"/>
              <a:t>День</a:t>
            </a:r>
            <a:r>
              <a:rPr lang="ru-RU" dirty="0"/>
              <a:t>, с. 2-3. Взято з </a:t>
            </a:r>
            <a:r>
              <a:rPr lang="en-US" dirty="0">
                <a:hlinkClick r:id="rId3"/>
              </a:rPr>
              <a:t>http://www.day.kiev.ua/ru/article/denukrainy/medicinskiy-proryv</a:t>
            </a:r>
            <a:r>
              <a:rPr lang="en-US" dirty="0" smtClean="0"/>
              <a:t>.</a:t>
            </a:r>
            <a:endParaRPr lang="uk-UA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uk-UA" dirty="0" smtClean="0"/>
          </a:p>
          <a:p>
            <a:r>
              <a:rPr lang="en-US" dirty="0" err="1" smtClean="0"/>
              <a:t>Hsueh</a:t>
            </a:r>
            <a:r>
              <a:rPr lang="en-US" dirty="0"/>
              <a:t>, C. (2010). Weblog-based electronic portfolios. </a:t>
            </a:r>
            <a:r>
              <a:rPr lang="en-US" i="1" dirty="0"/>
              <a:t>Educational Technology Research</a:t>
            </a:r>
            <a:r>
              <a:rPr lang="en-US" dirty="0"/>
              <a:t>, 58(2), 11-27. doi:10.1007/s11423-008-9098-1.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121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Список використаних джерел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3840088"/>
          </a:xfrm>
        </p:spPr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www.nbuv.gov.ua/node/929</a:t>
            </a:r>
            <a:endParaRPr lang="uk-UA" dirty="0" smtClean="0"/>
          </a:p>
          <a:p>
            <a:endParaRPr lang="uk-UA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library.onaft.edu.ua/plus/Mizhnar_styli_posylannya.pdf</a:t>
            </a:r>
            <a:endParaRPr lang="uk-UA" dirty="0" smtClean="0"/>
          </a:p>
          <a:p>
            <a:pPr marL="0" indent="0">
              <a:buNone/>
            </a:pPr>
            <a:endParaRPr lang="uk-UA" dirty="0" smtClean="0"/>
          </a:p>
          <a:p>
            <a:r>
              <a:rPr lang="en-US" dirty="0"/>
              <a:t>https://www.apastyle.org/learn/faqs/index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26121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196752"/>
            <a:ext cx="3960440" cy="1656184"/>
          </a:xfrm>
        </p:spPr>
        <p:txBody>
          <a:bodyPr/>
          <a:lstStyle/>
          <a:p>
            <a:r>
              <a:rPr lang="uk-UA" dirty="0" smtClean="0"/>
              <a:t>Дякую за увагу!</a:t>
            </a:r>
            <a:endParaRPr lang="ru-RU" dirty="0"/>
          </a:p>
        </p:txBody>
      </p:sp>
      <p:pic>
        <p:nvPicPr>
          <p:cNvPr id="1026" name="Picture 2" descr="ÐÐ°ÑÑÐ¸Ð½ÐºÐ¸ Ð¿Ð¾ Ð·Ð°Ð¿ÑÐ¾ÑÑ Ð½Ð°ÑÑÐ½Ð¾Ðµ Ð¿Ð¸ÑÑÐ¼Ð¾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92896"/>
            <a:ext cx="612068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48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АПА стиль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488160"/>
          </a:xfrm>
        </p:spPr>
        <p:txBody>
          <a:bodyPr/>
          <a:lstStyle/>
          <a:p>
            <a:r>
              <a:rPr lang="ru-RU" dirty="0" err="1" smtClean="0"/>
              <a:t>Міжнародний</a:t>
            </a:r>
            <a:r>
              <a:rPr lang="ru-RU" dirty="0" smtClean="0"/>
              <a:t> </a:t>
            </a:r>
            <a:r>
              <a:rPr lang="ru-RU" dirty="0"/>
              <a:t>стиль </a:t>
            </a:r>
            <a:r>
              <a:rPr lang="ru-RU" dirty="0" err="1"/>
              <a:t>оформлення</a:t>
            </a:r>
            <a:r>
              <a:rPr lang="ru-RU" dirty="0"/>
              <a:t> </a:t>
            </a:r>
            <a:r>
              <a:rPr lang="ru-RU" dirty="0" err="1"/>
              <a:t>наукових</a:t>
            </a:r>
            <a:r>
              <a:rPr lang="ru-RU" dirty="0"/>
              <a:t> </a:t>
            </a:r>
            <a:r>
              <a:rPr lang="ru-RU" dirty="0" err="1"/>
              <a:t>публікацій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 </a:t>
            </a:r>
            <a:r>
              <a:rPr lang="ru-RU" dirty="0" err="1"/>
              <a:t>складається</a:t>
            </a:r>
            <a:r>
              <a:rPr lang="ru-RU" dirty="0"/>
              <a:t> з правил,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видавець</a:t>
            </a:r>
            <a:r>
              <a:rPr lang="ru-RU" dirty="0"/>
              <a:t> </a:t>
            </a:r>
            <a:r>
              <a:rPr lang="ru-RU" dirty="0" err="1"/>
              <a:t>дотримується</a:t>
            </a:r>
            <a:r>
              <a:rPr lang="ru-RU" dirty="0"/>
              <a:t> для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чіткого</a:t>
            </a:r>
            <a:r>
              <a:rPr lang="ru-RU" dirty="0"/>
              <a:t> та </a:t>
            </a:r>
            <a:r>
              <a:rPr lang="ru-RU" dirty="0" err="1"/>
              <a:t>послідовного</a:t>
            </a:r>
            <a:r>
              <a:rPr lang="ru-RU" dirty="0"/>
              <a:t> </a:t>
            </a:r>
            <a:r>
              <a:rPr lang="ru-RU" dirty="0" err="1"/>
              <a:t>представлення</a:t>
            </a:r>
            <a:r>
              <a:rPr lang="ru-RU" dirty="0"/>
              <a:t> </a:t>
            </a:r>
            <a:r>
              <a:rPr lang="ru-RU" dirty="0" err="1" smtClean="0"/>
              <a:t>матеріалів</a:t>
            </a:r>
            <a:r>
              <a:rPr lang="ru-RU" dirty="0" smtClean="0"/>
              <a:t> </a:t>
            </a:r>
            <a:r>
              <a:rPr lang="ru-RU" dirty="0" err="1" smtClean="0"/>
              <a:t>рукописів</a:t>
            </a:r>
            <a:r>
              <a:rPr lang="ru-RU" dirty="0" smtClean="0"/>
              <a:t>. </a:t>
            </a:r>
          </a:p>
          <a:p>
            <a:endParaRPr lang="uk-UA" dirty="0"/>
          </a:p>
          <a:p>
            <a:r>
              <a:rPr lang="ru-RU" dirty="0"/>
              <a:t>Стиль </a:t>
            </a:r>
            <a:r>
              <a:rPr lang="ru-RU" dirty="0" err="1"/>
              <a:t>цитування</a:t>
            </a:r>
            <a:r>
              <a:rPr lang="ru-RU" dirty="0"/>
              <a:t> AПA </a:t>
            </a:r>
            <a:r>
              <a:rPr lang="ru-RU" dirty="0" err="1"/>
              <a:t>відноситься</a:t>
            </a:r>
            <a:r>
              <a:rPr lang="ru-RU" dirty="0"/>
              <a:t> до правил і </a:t>
            </a:r>
            <a:r>
              <a:rPr lang="ru-RU" dirty="0" err="1"/>
              <a:t>конвенцій</a:t>
            </a:r>
            <a:r>
              <a:rPr lang="ru-RU" dirty="0"/>
              <a:t> для </a:t>
            </a:r>
            <a:r>
              <a:rPr lang="ru-RU" dirty="0" err="1"/>
              <a:t>документування</a:t>
            </a:r>
            <a:r>
              <a:rPr lang="ru-RU" dirty="0"/>
              <a:t> </a:t>
            </a:r>
            <a:r>
              <a:rPr lang="ru-RU" dirty="0" err="1"/>
              <a:t>джерел</a:t>
            </a:r>
            <a:r>
              <a:rPr lang="ru-RU" dirty="0"/>
              <a:t>, </a:t>
            </a:r>
            <a:r>
              <a:rPr lang="ru-RU" dirty="0" err="1"/>
              <a:t>використаних</a:t>
            </a:r>
            <a:r>
              <a:rPr lang="ru-RU" dirty="0"/>
              <a:t> у </a:t>
            </a:r>
            <a:r>
              <a:rPr lang="ru-RU" dirty="0" err="1"/>
              <a:t>дослідницькій</a:t>
            </a:r>
            <a:r>
              <a:rPr lang="ru-RU" dirty="0"/>
              <a:t> </a:t>
            </a:r>
            <a:r>
              <a:rPr lang="ru-RU" dirty="0" err="1"/>
              <a:t>роботі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65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Цитування</a:t>
            </a:r>
            <a:r>
              <a:rPr lang="ru-RU" dirty="0"/>
              <a:t> в </a:t>
            </a:r>
            <a:r>
              <a:rPr lang="ru-RU" dirty="0" err="1"/>
              <a:t>тексті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Внутрішньотекстове</a:t>
            </a:r>
            <a:r>
              <a:rPr lang="ru-RU" dirty="0"/>
              <a:t> </a:t>
            </a:r>
            <a:r>
              <a:rPr lang="ru-RU" dirty="0" err="1"/>
              <a:t>посилання</a:t>
            </a:r>
            <a:r>
              <a:rPr lang="ru-RU" dirty="0"/>
              <a:t> </a:t>
            </a:r>
            <a:r>
              <a:rPr lang="ru-RU" dirty="0" err="1"/>
              <a:t>містить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про: </a:t>
            </a:r>
            <a:endParaRPr lang="ru-RU" dirty="0" smtClean="0"/>
          </a:p>
          <a:p>
            <a:r>
              <a:rPr lang="ru-RU" dirty="0" smtClean="0"/>
              <a:t>автора </a:t>
            </a:r>
            <a:r>
              <a:rPr lang="ru-RU" dirty="0" err="1" smtClean="0"/>
              <a:t>праці</a:t>
            </a:r>
            <a:r>
              <a:rPr lang="ru-RU" dirty="0" smtClean="0"/>
              <a:t> (редактора/</a:t>
            </a:r>
            <a:r>
              <a:rPr lang="ru-RU" dirty="0" err="1" smtClean="0"/>
              <a:t>укладача</a:t>
            </a:r>
            <a:r>
              <a:rPr lang="ru-RU" dirty="0" smtClean="0"/>
              <a:t>/</a:t>
            </a:r>
            <a:r>
              <a:rPr lang="ru-RU" dirty="0" err="1" smtClean="0"/>
              <a:t>назву</a:t>
            </a:r>
            <a:r>
              <a:rPr lang="ru-RU" dirty="0" smtClean="0"/>
              <a:t> </a:t>
            </a:r>
            <a:r>
              <a:rPr lang="ru-RU" dirty="0" err="1"/>
              <a:t>цитованого</a:t>
            </a:r>
            <a:r>
              <a:rPr lang="ru-RU" dirty="0"/>
              <a:t> </a:t>
            </a:r>
            <a:r>
              <a:rPr lang="ru-RU" dirty="0" err="1"/>
              <a:t>джерела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автор </a:t>
            </a:r>
            <a:r>
              <a:rPr lang="ru-RU" dirty="0" err="1" smtClean="0"/>
              <a:t>відсутній</a:t>
            </a:r>
            <a:r>
              <a:rPr lang="ru-RU" dirty="0" smtClean="0"/>
              <a:t>)</a:t>
            </a:r>
          </a:p>
          <a:p>
            <a:r>
              <a:rPr lang="ru-RU" dirty="0" err="1" smtClean="0"/>
              <a:t>рік</a:t>
            </a:r>
            <a:r>
              <a:rPr lang="ru-RU" dirty="0" smtClean="0"/>
              <a:t> </a:t>
            </a:r>
            <a:r>
              <a:rPr lang="ru-RU" dirty="0" err="1"/>
              <a:t>видання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err="1" smtClean="0"/>
              <a:t>сторінковий</a:t>
            </a:r>
            <a:r>
              <a:rPr lang="ru-RU" dirty="0" smtClean="0"/>
              <a:t> </a:t>
            </a:r>
            <a:r>
              <a:rPr lang="ru-RU" dirty="0" err="1"/>
              <a:t>інтервал</a:t>
            </a:r>
            <a:r>
              <a:rPr lang="ru-RU" dirty="0"/>
              <a:t> (</a:t>
            </a:r>
            <a:r>
              <a:rPr lang="ru-RU" dirty="0" err="1"/>
              <a:t>номери</a:t>
            </a:r>
            <a:r>
              <a:rPr lang="ru-RU" dirty="0"/>
              <a:t> </a:t>
            </a:r>
            <a:r>
              <a:rPr lang="ru-RU" dirty="0" err="1"/>
              <a:t>сторінок</a:t>
            </a:r>
            <a:r>
              <a:rPr lang="ru-RU" dirty="0"/>
              <a:t>, з </a:t>
            </a:r>
            <a:r>
              <a:rPr lang="ru-RU" dirty="0" err="1" smtClean="0"/>
              <a:t>яких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наводиться цитата).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err="1" smtClean="0"/>
              <a:t>Сторінковий</a:t>
            </a:r>
            <a:r>
              <a:rPr lang="ru-RU" dirty="0" smtClean="0"/>
              <a:t> </a:t>
            </a:r>
            <a:r>
              <a:rPr lang="ru-RU" dirty="0" err="1" smtClean="0"/>
              <a:t>інтервал</a:t>
            </a:r>
            <a:r>
              <a:rPr lang="ru-RU" dirty="0" smtClean="0"/>
              <a:t> </a:t>
            </a:r>
            <a:r>
              <a:rPr lang="ru-RU" dirty="0" err="1" smtClean="0"/>
              <a:t>дозволяється</a:t>
            </a:r>
            <a:r>
              <a:rPr lang="ru-RU" dirty="0" smtClean="0"/>
              <a:t> не </a:t>
            </a:r>
            <a:r>
              <a:rPr lang="ru-RU" dirty="0" err="1" smtClean="0"/>
              <a:t>вказувати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/>
              <a:t>ви</a:t>
            </a:r>
            <a:r>
              <a:rPr lang="ru-RU" dirty="0"/>
              <a:t> не наводите цитату, а </a:t>
            </a:r>
            <a:r>
              <a:rPr lang="ru-RU" dirty="0" err="1"/>
              <a:t>висловлюєте</a:t>
            </a:r>
            <a:r>
              <a:rPr lang="ru-RU" dirty="0"/>
              <a:t> </a:t>
            </a:r>
            <a:r>
              <a:rPr lang="ru-RU" dirty="0" err="1"/>
              <a:t>якусь</a:t>
            </a:r>
            <a:r>
              <a:rPr lang="ru-RU" dirty="0"/>
              <a:t> </a:t>
            </a:r>
            <a:r>
              <a:rPr lang="ru-RU" dirty="0" err="1"/>
              <a:t>ідею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посилаєтесь</a:t>
            </a:r>
            <a:r>
              <a:rPr lang="ru-RU" dirty="0"/>
              <a:t> </a:t>
            </a:r>
            <a:r>
              <a:rPr lang="ru-RU" dirty="0" smtClean="0"/>
              <a:t>на роботу </a:t>
            </a:r>
            <a:r>
              <a:rPr lang="ru-RU" dirty="0"/>
              <a:t>в </a:t>
            </a:r>
            <a:r>
              <a:rPr lang="ru-RU" dirty="0" err="1"/>
              <a:t>цілому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0457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Парафраз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Не береться в лапки</a:t>
            </a:r>
            <a:r>
              <a:rPr lang="uk-UA" dirty="0" smtClean="0"/>
              <a:t>.</a:t>
            </a:r>
          </a:p>
          <a:p>
            <a:pPr marL="0" indent="0">
              <a:buNone/>
            </a:pPr>
            <a:r>
              <a:rPr lang="uk-UA" dirty="0" smtClean="0"/>
              <a:t> </a:t>
            </a:r>
            <a:r>
              <a:rPr lang="uk-UA" dirty="0"/>
              <a:t>Прізвище(а) автора(</a:t>
            </a:r>
            <a:r>
              <a:rPr lang="uk-UA" dirty="0" err="1"/>
              <a:t>ів</a:t>
            </a:r>
            <a:r>
              <a:rPr lang="uk-UA" dirty="0"/>
              <a:t>) може з'явитися: </a:t>
            </a:r>
            <a:endParaRPr lang="uk-UA" dirty="0" smtClean="0"/>
          </a:p>
          <a:p>
            <a:r>
              <a:rPr lang="uk-UA" dirty="0" smtClean="0"/>
              <a:t>1</a:t>
            </a:r>
            <a:r>
              <a:rPr lang="uk-UA" dirty="0"/>
              <a:t>) в самому реченні, тоді після нього у круглих дужках зазначається рік видання. </a:t>
            </a:r>
            <a:endParaRPr lang="uk-UA" dirty="0" smtClean="0"/>
          </a:p>
          <a:p>
            <a:r>
              <a:rPr lang="uk-UA" dirty="0" smtClean="0"/>
              <a:t>2</a:t>
            </a:r>
            <a:r>
              <a:rPr lang="uk-UA" dirty="0"/>
              <a:t>) в дужках після парафрази разом із роком видання (через кому</a:t>
            </a:r>
            <a:r>
              <a:rPr lang="uk-UA" dirty="0" smtClean="0"/>
              <a:t>).</a:t>
            </a:r>
          </a:p>
          <a:p>
            <a:pPr marL="0" indent="0">
              <a:buNone/>
            </a:pPr>
            <a:r>
              <a:rPr lang="uk-UA" dirty="0" smtClean="0"/>
              <a:t> </a:t>
            </a:r>
            <a:r>
              <a:rPr lang="uk-UA" dirty="0"/>
              <a:t>Наприклад: </a:t>
            </a:r>
            <a:endParaRPr lang="uk-UA" dirty="0" smtClean="0"/>
          </a:p>
          <a:p>
            <a:pPr marL="0" indent="0">
              <a:buNone/>
            </a:pPr>
            <a:r>
              <a:rPr lang="uk-UA" dirty="0"/>
              <a:t> </a:t>
            </a:r>
            <a:r>
              <a:rPr lang="uk-UA" b="1" dirty="0"/>
              <a:t>За </a:t>
            </a:r>
            <a:r>
              <a:rPr lang="uk-UA" b="1" dirty="0" err="1"/>
              <a:t>Тимошиком</a:t>
            </a:r>
            <a:r>
              <a:rPr lang="uk-UA" b="1" dirty="0"/>
              <a:t> (2004) </a:t>
            </a:r>
            <a:r>
              <a:rPr lang="uk-UA" dirty="0"/>
              <a:t>у редакційно-видавничому процесі існує кілька етапів редагування. 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У </a:t>
            </a:r>
            <a:r>
              <a:rPr lang="uk-UA" dirty="0"/>
              <a:t>редакційно-видавничому процесі існує кілька етапів редагування </a:t>
            </a:r>
            <a:r>
              <a:rPr lang="uk-UA" b="1" dirty="0"/>
              <a:t>(</a:t>
            </a:r>
            <a:r>
              <a:rPr lang="uk-UA" b="1" dirty="0" err="1"/>
              <a:t>Тимошик</a:t>
            </a:r>
            <a:r>
              <a:rPr lang="uk-UA" b="1" dirty="0"/>
              <a:t>, 2004</a:t>
            </a:r>
            <a:r>
              <a:rPr lang="uk-UA" b="1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16221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Цитата всередині рядка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Береться в лапки</a:t>
            </a:r>
            <a:r>
              <a:rPr lang="uk-UA" dirty="0" smtClean="0"/>
              <a:t>.</a:t>
            </a: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uk-UA" b="1" dirty="0" err="1" smtClean="0"/>
              <a:t>Вордсворт</a:t>
            </a:r>
            <a:r>
              <a:rPr lang="uk-UA" b="1" dirty="0" smtClean="0"/>
              <a:t> </a:t>
            </a:r>
            <a:r>
              <a:rPr lang="uk-UA" b="1" dirty="0"/>
              <a:t>(2006) </a:t>
            </a:r>
            <a:r>
              <a:rPr lang="uk-UA" dirty="0"/>
              <a:t>заявив, що романтична поезія була відзначена як "спонтанний перелив сильних почуттів" </a:t>
            </a:r>
            <a:endParaRPr lang="uk-UA" dirty="0" smtClean="0"/>
          </a:p>
          <a:p>
            <a:pPr marL="0" indent="0">
              <a:buNone/>
            </a:pPr>
            <a:r>
              <a:rPr lang="uk-UA" b="1" dirty="0" smtClean="0"/>
              <a:t>(</a:t>
            </a:r>
            <a:r>
              <a:rPr lang="uk-UA" b="1" dirty="0"/>
              <a:t>с. 263). </a:t>
            </a:r>
            <a:endParaRPr lang="uk-UA" b="1" dirty="0" smtClean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Романтична </a:t>
            </a:r>
            <a:r>
              <a:rPr lang="uk-UA" dirty="0"/>
              <a:t>поезія характеризується "спонтанним переливом сильних почуттів" </a:t>
            </a:r>
            <a:r>
              <a:rPr lang="uk-UA" b="1" dirty="0"/>
              <a:t>(</a:t>
            </a:r>
            <a:r>
              <a:rPr lang="uk-UA" b="1" dirty="0" err="1"/>
              <a:t>Вордсворт</a:t>
            </a:r>
            <a:r>
              <a:rPr lang="uk-UA" b="1" dirty="0"/>
              <a:t>, 2006, с. 263). </a:t>
            </a:r>
            <a:endParaRPr lang="ru-RU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1149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Блокова</a:t>
            </a:r>
            <a:r>
              <a:rPr lang="ru-RU" dirty="0"/>
              <a:t> цитата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     У </a:t>
            </a:r>
            <a:r>
              <a:rPr lang="ru-RU" dirty="0" err="1"/>
              <a:t>галузі</a:t>
            </a:r>
            <a:r>
              <a:rPr lang="ru-RU" dirty="0"/>
              <a:t> </a:t>
            </a:r>
            <a:r>
              <a:rPr lang="ru-RU" dirty="0" err="1"/>
              <a:t>видавничої</a:t>
            </a:r>
            <a:r>
              <a:rPr lang="ru-RU" dirty="0"/>
              <a:t> </a:t>
            </a:r>
            <a:r>
              <a:rPr lang="ru-RU" dirty="0" err="1"/>
              <a:t>справи</a:t>
            </a:r>
            <a:r>
              <a:rPr lang="ru-RU" dirty="0"/>
              <a:t> </a:t>
            </a:r>
            <a:r>
              <a:rPr lang="ru-RU" dirty="0" err="1"/>
              <a:t>поняття</a:t>
            </a:r>
            <a:r>
              <a:rPr lang="ru-RU" dirty="0"/>
              <a:t> «</a:t>
            </a:r>
            <a:r>
              <a:rPr lang="ru-RU" dirty="0" err="1"/>
              <a:t>редагування</a:t>
            </a:r>
            <a:r>
              <a:rPr lang="ru-RU" dirty="0"/>
              <a:t>» перш за все </a:t>
            </a:r>
            <a:r>
              <a:rPr lang="ru-RU" dirty="0" err="1"/>
              <a:t>використовується</a:t>
            </a:r>
            <a:r>
              <a:rPr lang="ru-RU" dirty="0"/>
              <a:t> для </a:t>
            </a:r>
            <a:r>
              <a:rPr lang="ru-RU" dirty="0" err="1"/>
              <a:t>позначення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, </a:t>
            </a:r>
            <a:r>
              <a:rPr lang="ru-RU" dirty="0" err="1"/>
              <a:t>безпосередньо</a:t>
            </a:r>
            <a:r>
              <a:rPr lang="ru-RU" dirty="0"/>
              <a:t> </a:t>
            </a:r>
            <a:r>
              <a:rPr lang="ru-RU" dirty="0" err="1"/>
              <a:t>пов’язаних</a:t>
            </a:r>
            <a:r>
              <a:rPr lang="ru-RU" dirty="0"/>
              <a:t> з </a:t>
            </a:r>
            <a:r>
              <a:rPr lang="ru-RU" dirty="0" err="1"/>
              <a:t>діяльністю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друку</a:t>
            </a:r>
            <a:r>
              <a:rPr lang="ru-RU" dirty="0"/>
              <a:t>. </a:t>
            </a:r>
            <a:r>
              <a:rPr lang="ru-RU" dirty="0" err="1"/>
              <a:t>Сучасне</a:t>
            </a:r>
            <a:r>
              <a:rPr lang="ru-RU" dirty="0"/>
              <a:t> </a:t>
            </a:r>
            <a:r>
              <a:rPr lang="ru-RU" dirty="0" err="1"/>
              <a:t>редагування</a:t>
            </a:r>
            <a:r>
              <a:rPr lang="ru-RU" dirty="0"/>
              <a:t> </a:t>
            </a:r>
            <a:r>
              <a:rPr lang="ru-RU" dirty="0" err="1"/>
              <a:t>належить</a:t>
            </a:r>
            <a:r>
              <a:rPr lang="ru-RU" dirty="0"/>
              <a:t> до </a:t>
            </a:r>
            <a:r>
              <a:rPr lang="ru-RU" dirty="0" err="1"/>
              <a:t>сфери</a:t>
            </a:r>
            <a:r>
              <a:rPr lang="ru-RU" dirty="0"/>
              <a:t> </a:t>
            </a:r>
            <a:r>
              <a:rPr lang="ru-RU" dirty="0" err="1"/>
              <a:t>суспільно-культурної</a:t>
            </a:r>
            <a:r>
              <a:rPr lang="ru-RU" dirty="0"/>
              <a:t> </a:t>
            </a:r>
            <a:r>
              <a:rPr lang="ru-RU" dirty="0" err="1"/>
              <a:t>професійної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спрямована</a:t>
            </a:r>
            <a:r>
              <a:rPr lang="ru-RU" dirty="0"/>
              <a:t> на </a:t>
            </a:r>
            <a:r>
              <a:rPr lang="ru-RU" dirty="0" err="1"/>
              <a:t>аналіз</a:t>
            </a:r>
            <a:r>
              <a:rPr lang="ru-RU" dirty="0"/>
              <a:t> і </a:t>
            </a:r>
            <a:r>
              <a:rPr lang="ru-RU" dirty="0" err="1"/>
              <a:t>вдосконалення</a:t>
            </a:r>
            <a:r>
              <a:rPr lang="ru-RU" dirty="0"/>
              <a:t> </a:t>
            </a:r>
            <a:r>
              <a:rPr lang="ru-RU" dirty="0" err="1"/>
              <a:t>мовних</a:t>
            </a:r>
            <a:r>
              <a:rPr lang="ru-RU" dirty="0"/>
              <a:t> </a:t>
            </a:r>
            <a:r>
              <a:rPr lang="ru-RU" dirty="0" err="1"/>
              <a:t>творів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підготовки</a:t>
            </a:r>
            <a:r>
              <a:rPr lang="ru-RU" dirty="0"/>
              <a:t> до </a:t>
            </a:r>
            <a:r>
              <a:rPr lang="ru-RU" dirty="0" err="1"/>
              <a:t>відтворення</a:t>
            </a:r>
            <a:r>
              <a:rPr lang="ru-RU" dirty="0"/>
              <a:t> </a:t>
            </a:r>
            <a:r>
              <a:rPr lang="ru-RU" dirty="0" err="1"/>
              <a:t>засобами</a:t>
            </a:r>
            <a:r>
              <a:rPr lang="ru-RU" dirty="0"/>
              <a:t> </a:t>
            </a:r>
            <a:r>
              <a:rPr lang="ru-RU" dirty="0" err="1"/>
              <a:t>поліграфії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до </a:t>
            </a:r>
            <a:r>
              <a:rPr lang="ru-RU" dirty="0" err="1"/>
              <a:t>трансляції</a:t>
            </a:r>
            <a:r>
              <a:rPr lang="ru-RU" dirty="0"/>
              <a:t>. </a:t>
            </a:r>
            <a:r>
              <a:rPr lang="ru-RU" b="1" dirty="0"/>
              <a:t>(</a:t>
            </a:r>
            <a:r>
              <a:rPr lang="ru-RU" b="1" dirty="0" err="1"/>
              <a:t>Хоню</a:t>
            </a:r>
            <a:r>
              <a:rPr lang="ru-RU" b="1" dirty="0"/>
              <a:t>, 2006, с. 45)</a:t>
            </a:r>
          </a:p>
        </p:txBody>
      </p:sp>
    </p:spTree>
    <p:extLst>
      <p:ext uri="{BB962C8B-B14F-4D97-AF65-F5344CB8AC3E}">
        <p14:creationId xmlns:p14="http://schemas.microsoft.com/office/powerpoint/2010/main" val="65253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Внутрішньотекстове</a:t>
            </a:r>
            <a:r>
              <a:rPr lang="ru-RU" dirty="0" smtClean="0"/>
              <a:t> </a:t>
            </a:r>
            <a:r>
              <a:rPr lang="ru-RU" dirty="0" err="1" smtClean="0"/>
              <a:t>посилання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Якщо</a:t>
            </a:r>
            <a:r>
              <a:rPr lang="ru-RU" dirty="0"/>
              <a:t> у </a:t>
            </a:r>
            <a:r>
              <a:rPr lang="ru-RU" dirty="0" err="1"/>
              <a:t>внутрішньотекстовому</a:t>
            </a:r>
            <a:r>
              <a:rPr lang="ru-RU" dirty="0"/>
              <a:t> </a:t>
            </a:r>
            <a:r>
              <a:rPr lang="ru-RU" dirty="0" err="1"/>
              <a:t>посиланні</a:t>
            </a:r>
            <a:r>
              <a:rPr lang="ru-RU" dirty="0"/>
              <a:t> </a:t>
            </a:r>
            <a:r>
              <a:rPr lang="ru-RU" dirty="0" err="1" smtClean="0"/>
              <a:t>зазначається</a:t>
            </a:r>
            <a:r>
              <a:rPr lang="ru-RU" dirty="0" smtClean="0"/>
              <a:t> </a:t>
            </a:r>
            <a:r>
              <a:rPr lang="ru-RU" dirty="0" err="1" smtClean="0"/>
              <a:t>назва</a:t>
            </a:r>
            <a:r>
              <a:rPr lang="ru-RU" dirty="0" smtClean="0"/>
              <a:t> </a:t>
            </a:r>
            <a:r>
              <a:rPr lang="ru-RU" dirty="0" err="1"/>
              <a:t>джерела</a:t>
            </a:r>
            <a:r>
              <a:rPr lang="ru-RU" dirty="0"/>
              <a:t>, </a:t>
            </a:r>
            <a:r>
              <a:rPr lang="ru-RU" dirty="0" err="1"/>
              <a:t>тоді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слова </a:t>
            </a:r>
            <a:r>
              <a:rPr lang="ru-RU" dirty="0" err="1"/>
              <a:t>назви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починатися</a:t>
            </a:r>
            <a:r>
              <a:rPr lang="ru-RU" dirty="0"/>
              <a:t> з </a:t>
            </a:r>
            <a:r>
              <a:rPr lang="ru-RU" dirty="0" err="1"/>
              <a:t>великої</a:t>
            </a:r>
            <a:r>
              <a:rPr lang="ru-RU" dirty="0"/>
              <a:t> </a:t>
            </a:r>
            <a:r>
              <a:rPr lang="ru-RU" dirty="0" err="1"/>
              <a:t>літери</a:t>
            </a:r>
            <a:r>
              <a:rPr lang="ru-RU" dirty="0"/>
              <a:t>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Курсивом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виділяти</a:t>
            </a:r>
            <a:r>
              <a:rPr lang="ru-RU" dirty="0"/>
              <a:t> </a:t>
            </a:r>
            <a:r>
              <a:rPr lang="ru-RU" dirty="0" err="1"/>
              <a:t>назви</a:t>
            </a:r>
            <a:r>
              <a:rPr lang="ru-RU" dirty="0"/>
              <a:t> </a:t>
            </a:r>
            <a:r>
              <a:rPr lang="ru-RU" dirty="0" err="1"/>
              <a:t>довгих</a:t>
            </a:r>
            <a:r>
              <a:rPr lang="ru-RU" dirty="0"/>
              <a:t> </a:t>
            </a:r>
            <a:r>
              <a:rPr lang="ru-RU" dirty="0" err="1"/>
              <a:t>творів</a:t>
            </a:r>
            <a:r>
              <a:rPr lang="ru-RU" dirty="0"/>
              <a:t> (книги</a:t>
            </a:r>
            <a:r>
              <a:rPr lang="ru-RU" dirty="0" smtClean="0"/>
              <a:t>) </a:t>
            </a:r>
            <a:r>
              <a:rPr lang="ru-RU" b="1" dirty="0" smtClean="0"/>
              <a:t>(</a:t>
            </a:r>
            <a:r>
              <a:rPr lang="ru-RU" b="1" i="1" dirty="0" err="1"/>
              <a:t>Українська</a:t>
            </a:r>
            <a:r>
              <a:rPr lang="ru-RU" b="1" i="1" dirty="0"/>
              <a:t> </a:t>
            </a:r>
            <a:r>
              <a:rPr lang="ru-RU" b="1" i="1" dirty="0" err="1"/>
              <a:t>Мова</a:t>
            </a:r>
            <a:r>
              <a:rPr lang="ru-RU" b="1" dirty="0"/>
              <a:t>, 2009, с. 6). </a:t>
            </a:r>
            <a:endParaRPr lang="ru-RU" b="1" dirty="0" smtClean="0"/>
          </a:p>
          <a:p>
            <a:endParaRPr lang="ru-RU" dirty="0" smtClean="0"/>
          </a:p>
          <a:p>
            <a:r>
              <a:rPr lang="ru-RU" dirty="0" err="1" smtClean="0"/>
              <a:t>Назви</a:t>
            </a:r>
            <a:r>
              <a:rPr lang="ru-RU" dirty="0" smtClean="0"/>
              <a:t> </a:t>
            </a:r>
            <a:r>
              <a:rPr lang="ru-RU" dirty="0"/>
              <a:t>невеликих </a:t>
            </a:r>
            <a:r>
              <a:rPr lang="ru-RU" dirty="0" err="1"/>
              <a:t>робіт</a:t>
            </a:r>
            <a:r>
              <a:rPr lang="ru-RU" dirty="0"/>
              <a:t> (</a:t>
            </a:r>
            <a:r>
              <a:rPr lang="ru-RU" dirty="0" err="1"/>
              <a:t>частини</a:t>
            </a:r>
            <a:r>
              <a:rPr lang="ru-RU" dirty="0"/>
              <a:t> книги, </a:t>
            </a:r>
            <a:r>
              <a:rPr lang="ru-RU" dirty="0" err="1"/>
              <a:t>статті</a:t>
            </a:r>
            <a:r>
              <a:rPr lang="ru-RU" dirty="0"/>
              <a:t>) </a:t>
            </a:r>
            <a:r>
              <a:rPr lang="ru-RU" dirty="0" err="1"/>
              <a:t>беруться</a:t>
            </a:r>
            <a:r>
              <a:rPr lang="ru-RU" dirty="0"/>
              <a:t> в </a:t>
            </a:r>
            <a:r>
              <a:rPr lang="ru-RU" dirty="0" smtClean="0"/>
              <a:t>лапки </a:t>
            </a:r>
            <a:r>
              <a:rPr lang="ru-RU" b="1" dirty="0" smtClean="0"/>
              <a:t>("</a:t>
            </a:r>
            <a:r>
              <a:rPr lang="ru-RU" b="1" dirty="0" err="1"/>
              <a:t>Правопис</a:t>
            </a:r>
            <a:r>
              <a:rPr lang="ru-RU" b="1" dirty="0"/>
              <a:t> </a:t>
            </a:r>
            <a:r>
              <a:rPr lang="ru-RU" b="1" dirty="0" err="1"/>
              <a:t>слів</a:t>
            </a:r>
            <a:r>
              <a:rPr lang="ru-RU" b="1" dirty="0"/>
              <a:t> </a:t>
            </a:r>
            <a:r>
              <a:rPr lang="ru-RU" b="1" dirty="0" err="1"/>
              <a:t>іншомовного</a:t>
            </a:r>
            <a:r>
              <a:rPr lang="ru-RU" b="1" dirty="0"/>
              <a:t> </a:t>
            </a:r>
            <a:r>
              <a:rPr lang="ru-RU" b="1" dirty="0" err="1"/>
              <a:t>походження</a:t>
            </a:r>
            <a:r>
              <a:rPr lang="ru-RU" b="1" dirty="0"/>
              <a:t>", 2009, с. 103).</a:t>
            </a:r>
          </a:p>
        </p:txBody>
      </p:sp>
    </p:spTree>
    <p:extLst>
      <p:ext uri="{BB962C8B-B14F-4D97-AF65-F5344CB8AC3E}">
        <p14:creationId xmlns:p14="http://schemas.microsoft.com/office/powerpoint/2010/main" val="101143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/>
              <a:t>Посилання</a:t>
            </a:r>
            <a:r>
              <a:rPr lang="ru-RU" dirty="0"/>
              <a:t> на роботу </a:t>
            </a:r>
            <a:r>
              <a:rPr lang="ru-RU" dirty="0" err="1"/>
              <a:t>кількох</a:t>
            </a:r>
            <a:r>
              <a:rPr lang="ru-RU" dirty="0"/>
              <a:t> </a:t>
            </a:r>
            <a:r>
              <a:rPr lang="ru-RU" dirty="0" err="1"/>
              <a:t>авторів</a:t>
            </a:r>
            <a:r>
              <a:rPr lang="ru-RU" dirty="0"/>
              <a:t> (</a:t>
            </a:r>
            <a:r>
              <a:rPr lang="ru-RU" dirty="0" err="1"/>
              <a:t>редакторів</a:t>
            </a:r>
            <a:r>
              <a:rPr lang="ru-RU" dirty="0"/>
              <a:t>/</a:t>
            </a:r>
            <a:r>
              <a:rPr lang="ru-RU" dirty="0" err="1"/>
              <a:t>укладачів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2-5 </a:t>
            </a:r>
            <a:r>
              <a:rPr lang="ru-RU" dirty="0" err="1" smtClean="0"/>
              <a:t>авторів</a:t>
            </a:r>
            <a:endParaRPr lang="ru-RU" dirty="0" smtClean="0"/>
          </a:p>
          <a:p>
            <a:r>
              <a:rPr lang="en-US" dirty="0"/>
              <a:t>(</a:t>
            </a:r>
            <a:r>
              <a:rPr lang="en-US" dirty="0" err="1"/>
              <a:t>Kernis</a:t>
            </a:r>
            <a:r>
              <a:rPr lang="en-US" dirty="0"/>
              <a:t>, Cornell, Sun, Berry, &amp; Harlow, 1993) </a:t>
            </a:r>
            <a:r>
              <a:rPr lang="ru-RU" dirty="0" err="1"/>
              <a:t>або</a:t>
            </a:r>
            <a:r>
              <a:rPr lang="ru-RU" dirty="0"/>
              <a:t> (</a:t>
            </a:r>
            <a:r>
              <a:rPr lang="en-US" dirty="0" err="1"/>
              <a:t>Kernis</a:t>
            </a:r>
            <a:r>
              <a:rPr lang="en-US" dirty="0"/>
              <a:t>, Cornell, Sun, Berry, &amp; Harlow, 1993, p. 199) </a:t>
            </a:r>
            <a:endParaRPr lang="uk-UA" dirty="0" smtClean="0"/>
          </a:p>
          <a:p>
            <a:r>
              <a:rPr lang="en-US" dirty="0" smtClean="0"/>
              <a:t>(</a:t>
            </a:r>
            <a:r>
              <a:rPr lang="ru-RU" dirty="0"/>
              <a:t>Бойко, Гречка, &amp; </a:t>
            </a:r>
            <a:r>
              <a:rPr lang="ru-RU" dirty="0" err="1"/>
              <a:t>Поліщук</a:t>
            </a:r>
            <a:r>
              <a:rPr lang="ru-RU" dirty="0"/>
              <a:t>, 2010) </a:t>
            </a:r>
            <a:r>
              <a:rPr lang="ru-RU" dirty="0" err="1"/>
              <a:t>або</a:t>
            </a:r>
            <a:r>
              <a:rPr lang="ru-RU" dirty="0"/>
              <a:t> (Бойко, Гречка, &amp; </a:t>
            </a:r>
            <a:r>
              <a:rPr lang="ru-RU" dirty="0" err="1"/>
              <a:t>Поліщук</a:t>
            </a:r>
            <a:r>
              <a:rPr lang="ru-RU" dirty="0"/>
              <a:t>, 2010, с. 5</a:t>
            </a:r>
            <a:r>
              <a:rPr lang="ru-RU" dirty="0" smtClean="0"/>
              <a:t>)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Бойко, Гречки, та </a:t>
            </a:r>
            <a:r>
              <a:rPr lang="ru-RU" dirty="0" err="1"/>
              <a:t>Павлюка</a:t>
            </a:r>
            <a:r>
              <a:rPr lang="ru-RU" dirty="0"/>
              <a:t> (2010) </a:t>
            </a:r>
            <a:r>
              <a:rPr lang="ru-RU" dirty="0" err="1"/>
              <a:t>підтверджують</a:t>
            </a:r>
            <a:r>
              <a:rPr lang="ru-RU" dirty="0"/>
              <a:t> </a:t>
            </a:r>
            <a:r>
              <a:rPr lang="ru-RU" dirty="0" smtClean="0"/>
              <a:t>…</a:t>
            </a:r>
          </a:p>
          <a:p>
            <a:r>
              <a:rPr lang="ru-RU" dirty="0" smtClean="0"/>
              <a:t> </a:t>
            </a:r>
            <a:r>
              <a:rPr lang="ru-RU" dirty="0"/>
              <a:t>Бойко, Гречка та </a:t>
            </a:r>
            <a:r>
              <a:rPr lang="ru-RU" dirty="0" err="1"/>
              <a:t>Поліщук</a:t>
            </a:r>
            <a:r>
              <a:rPr lang="ru-RU" dirty="0"/>
              <a:t> (2010) </a:t>
            </a:r>
            <a:r>
              <a:rPr lang="ru-RU" dirty="0" err="1"/>
              <a:t>стверджують</a:t>
            </a:r>
            <a:r>
              <a:rPr lang="ru-RU" dirty="0"/>
              <a:t>: "</a:t>
            </a:r>
            <a:r>
              <a:rPr lang="ru-RU" dirty="0" err="1"/>
              <a:t>Біологія</a:t>
            </a:r>
            <a:r>
              <a:rPr lang="ru-RU" dirty="0"/>
              <a:t> – </a:t>
            </a:r>
            <a:r>
              <a:rPr lang="ru-RU" dirty="0" err="1"/>
              <a:t>це</a:t>
            </a:r>
            <a:r>
              <a:rPr lang="ru-RU" dirty="0"/>
              <a:t> система наук…" (с. 5). </a:t>
            </a:r>
          </a:p>
        </p:txBody>
      </p:sp>
    </p:spTree>
    <p:extLst>
      <p:ext uri="{BB962C8B-B14F-4D97-AF65-F5344CB8AC3E}">
        <p14:creationId xmlns:p14="http://schemas.microsoft.com/office/powerpoint/2010/main" val="426772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231</TotalTime>
  <Words>1602</Words>
  <Application>Microsoft Office PowerPoint</Application>
  <PresentationFormat>Экран (4:3)</PresentationFormat>
  <Paragraphs>147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Ясность</vt:lpstr>
      <vt:lpstr>Стиль цитування АПА</vt:lpstr>
      <vt:lpstr>Основні питання</vt:lpstr>
      <vt:lpstr>АПА стиль</vt:lpstr>
      <vt:lpstr>Цитування в тексті</vt:lpstr>
      <vt:lpstr>Парафраз</vt:lpstr>
      <vt:lpstr>Цитата всередині рядка</vt:lpstr>
      <vt:lpstr>Блокова цитата</vt:lpstr>
      <vt:lpstr>Внутрішньотекстове посилання </vt:lpstr>
      <vt:lpstr>Посилання на роботу кількох авторів (редакторів/укладачів)</vt:lpstr>
      <vt:lpstr>Посилання на роботу кількох авторів</vt:lpstr>
      <vt:lpstr>Посилання на роботу під назвою</vt:lpstr>
      <vt:lpstr>Посилання на кілька робіт різних авторів (одночасно)</vt:lpstr>
      <vt:lpstr>Упорядкування списку використаних джерел</vt:lpstr>
      <vt:lpstr>Правила бібліографічного опису для списку використаних джерел </vt:lpstr>
      <vt:lpstr>Книга 8 та більше авторів</vt:lpstr>
      <vt:lpstr>Книга за редакцією</vt:lpstr>
      <vt:lpstr>Книга: автор-організація</vt:lpstr>
      <vt:lpstr>Книга без автора</vt:lpstr>
      <vt:lpstr>Частина книги</vt:lpstr>
      <vt:lpstr>Багатотомні видання</vt:lpstr>
      <vt:lpstr>Автореферат або дисертація</vt:lpstr>
      <vt:lpstr>Матеріали конференцій</vt:lpstr>
      <vt:lpstr>Стаття з журналу</vt:lpstr>
      <vt:lpstr>Електронні ресурси</vt:lpstr>
      <vt:lpstr>Електронні ресурси</vt:lpstr>
      <vt:lpstr>Список використаних джерел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АРА стиль</dc:title>
  <dc:creator>Natalya</dc:creator>
  <cp:lastModifiedBy>Natalya</cp:lastModifiedBy>
  <cp:revision>19</cp:revision>
  <dcterms:created xsi:type="dcterms:W3CDTF">2019-01-15T10:35:42Z</dcterms:created>
  <dcterms:modified xsi:type="dcterms:W3CDTF">2019-01-17T07:40:00Z</dcterms:modified>
</cp:coreProperties>
</file>