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4" r:id="rId9"/>
    <p:sldId id="266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367" y="600891"/>
            <a:ext cx="8825658" cy="1346204"/>
          </a:xfrm>
        </p:spPr>
        <p:txBody>
          <a:bodyPr/>
          <a:lstStyle/>
          <a:p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</a:t>
            </a: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5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Мінімальний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життєздатний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продукт, </a:t>
            </a: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його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перевірка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13" y="1797972"/>
            <a:ext cx="6985363" cy="408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3609" y="522516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ПРИКЛАД </a:t>
            </a:r>
            <a:r>
              <a:rPr lang="ru-RU" dirty="0" err="1">
                <a:solidFill>
                  <a:schemeClr val="bg1"/>
                </a:solidFill>
              </a:rPr>
              <a:t>Еволюція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освітлення</a:t>
            </a:r>
            <a:r>
              <a:rPr lang="ru-RU" dirty="0">
                <a:solidFill>
                  <a:schemeClr val="bg1"/>
                </a:solidFill>
              </a:rPr>
              <a:t>. На рис. </a:t>
            </a:r>
            <a:r>
              <a:rPr lang="en-US" dirty="0" smtClean="0">
                <a:solidFill>
                  <a:schemeClr val="bg1"/>
                </a:solidFill>
              </a:rPr>
              <a:t>5</a:t>
            </a:r>
            <a:r>
              <a:rPr lang="ru-RU" dirty="0" smtClean="0">
                <a:solidFill>
                  <a:schemeClr val="bg1"/>
                </a:solidFill>
              </a:rPr>
              <a:t>.1 </a:t>
            </a:r>
            <a:r>
              <a:rPr lang="ru-RU" dirty="0">
                <a:solidFill>
                  <a:schemeClr val="bg1"/>
                </a:solidFill>
              </a:rPr>
              <a:t>наведено </a:t>
            </a:r>
            <a:r>
              <a:rPr lang="ru-RU" dirty="0" err="1">
                <a:solidFill>
                  <a:schemeClr val="bg1"/>
                </a:solidFill>
              </a:rPr>
              <a:t>еволюцію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освітлення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dirty="0" smtClean="0">
                <a:solidFill>
                  <a:schemeClr val="bg1"/>
                </a:solidFill>
              </a:rPr>
              <a:t>		</a:t>
            </a:r>
            <a:r>
              <a:rPr lang="ru-RU" dirty="0">
                <a:solidFill>
                  <a:schemeClr val="bg1"/>
                </a:solidFill>
              </a:rPr>
              <a:t>Рис. </a:t>
            </a:r>
            <a:r>
              <a:rPr lang="en-US" dirty="0" smtClean="0">
                <a:solidFill>
                  <a:schemeClr val="bg1"/>
                </a:solidFill>
              </a:rPr>
              <a:t>5</a:t>
            </a:r>
            <a:r>
              <a:rPr lang="ru-RU" dirty="0" smtClean="0">
                <a:solidFill>
                  <a:schemeClr val="bg1"/>
                </a:solidFill>
              </a:rPr>
              <a:t>.1 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Етапи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еволюції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освітлення</a:t>
            </a:r>
            <a:r>
              <a:rPr lang="ru-RU" dirty="0">
                <a:solidFill>
                  <a:schemeClr val="bg1"/>
                </a:solidFill>
              </a:rPr>
              <a:t> за методом MVP 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0529" t="40137" r="28552" b="40935"/>
          <a:stretch/>
        </p:blipFill>
        <p:spPr bwMode="auto">
          <a:xfrm>
            <a:off x="2220687" y="1419497"/>
            <a:ext cx="6888480" cy="19594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8534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3609" y="522516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Головна проблема: </a:t>
            </a:r>
            <a:r>
              <a:rPr lang="ru-RU" dirty="0" err="1">
                <a:solidFill>
                  <a:schemeClr val="bg1"/>
                </a:solidFill>
              </a:rPr>
              <a:t>людство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потребує</a:t>
            </a:r>
            <a:r>
              <a:rPr lang="ru-RU" dirty="0">
                <a:solidFill>
                  <a:schemeClr val="bg1"/>
                </a:solidFill>
              </a:rPr>
              <a:t> дешевого та </a:t>
            </a:r>
            <a:r>
              <a:rPr lang="ru-RU" dirty="0" err="1">
                <a:solidFill>
                  <a:schemeClr val="bg1"/>
                </a:solidFill>
              </a:rPr>
              <a:t>ефективного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освітлення</a:t>
            </a:r>
            <a:r>
              <a:rPr lang="ru-RU" dirty="0">
                <a:solidFill>
                  <a:schemeClr val="bg1"/>
                </a:solidFill>
              </a:rPr>
              <a:t>. З </a:t>
            </a:r>
            <a:r>
              <a:rPr lang="ru-RU" dirty="0" err="1">
                <a:solidFill>
                  <a:schemeClr val="bg1"/>
                </a:solidFill>
              </a:rPr>
              <a:t>розвитком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технологій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з'являються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нові</a:t>
            </a:r>
            <a:r>
              <a:rPr lang="ru-RU" dirty="0">
                <a:solidFill>
                  <a:schemeClr val="bg1"/>
                </a:solidFill>
              </a:rPr>
              <a:t> потреби: </a:t>
            </a:r>
            <a:r>
              <a:rPr lang="ru-RU" dirty="0" err="1">
                <a:solidFill>
                  <a:schemeClr val="bg1"/>
                </a:solidFill>
              </a:rPr>
              <a:t>важливим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стає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тільки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наявність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освітлення</a:t>
            </a:r>
            <a:r>
              <a:rPr lang="ru-RU" dirty="0">
                <a:solidFill>
                  <a:schemeClr val="bg1"/>
                </a:solidFill>
              </a:rPr>
              <a:t>, але й </a:t>
            </a:r>
            <a:r>
              <a:rPr lang="ru-RU" dirty="0" err="1">
                <a:solidFill>
                  <a:schemeClr val="bg1"/>
                </a:solidFill>
              </a:rPr>
              <a:t>джерела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енергії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1-й </a:t>
            </a:r>
            <a:r>
              <a:rPr lang="en-GB" dirty="0">
                <a:solidFill>
                  <a:schemeClr val="bg1"/>
                </a:solidFill>
              </a:rPr>
              <a:t>MVP: </a:t>
            </a:r>
            <a:r>
              <a:rPr lang="ru-RU" dirty="0" err="1">
                <a:solidFill>
                  <a:schemeClr val="bg1"/>
                </a:solidFill>
              </a:rPr>
              <a:t>Вогонь</a:t>
            </a:r>
            <a:r>
              <a:rPr lang="ru-RU" dirty="0">
                <a:solidFill>
                  <a:schemeClr val="bg1"/>
                </a:solidFill>
              </a:rPr>
              <a:t>. Люди стали </a:t>
            </a:r>
            <a:r>
              <a:rPr lang="ru-RU" dirty="0" err="1">
                <a:solidFill>
                  <a:schemeClr val="bg1"/>
                </a:solidFill>
              </a:rPr>
              <a:t>свідками</a:t>
            </a:r>
            <a:r>
              <a:rPr lang="ru-RU" dirty="0">
                <a:solidFill>
                  <a:schemeClr val="bg1"/>
                </a:solidFill>
              </a:rPr>
              <a:t> того, як </a:t>
            </a:r>
            <a:r>
              <a:rPr lang="ru-RU" dirty="0" err="1">
                <a:solidFill>
                  <a:schemeClr val="bg1"/>
                </a:solidFill>
              </a:rPr>
              <a:t>блискавка</a:t>
            </a:r>
            <a:r>
              <a:rPr lang="ru-RU" dirty="0">
                <a:solidFill>
                  <a:schemeClr val="bg1"/>
                </a:solidFill>
              </a:rPr>
              <a:t> з неба </a:t>
            </a:r>
            <a:r>
              <a:rPr lang="ru-RU" dirty="0" err="1">
                <a:solidFill>
                  <a:schemeClr val="bg1"/>
                </a:solidFill>
              </a:rPr>
              <a:t>може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підпалити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ліс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створити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пожежу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Експериментуючи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паличками</a:t>
            </a:r>
            <a:r>
              <a:rPr lang="ru-RU" dirty="0">
                <a:solidFill>
                  <a:schemeClr val="bg1"/>
                </a:solidFill>
              </a:rPr>
              <a:t>, вони створили </a:t>
            </a:r>
            <a:r>
              <a:rPr lang="ru-RU" dirty="0" err="1">
                <a:solidFill>
                  <a:schemeClr val="bg1"/>
                </a:solidFill>
              </a:rPr>
              <a:t>власний</a:t>
            </a:r>
            <a:r>
              <a:rPr lang="ru-RU" dirty="0">
                <a:solidFill>
                  <a:schemeClr val="bg1"/>
                </a:solidFill>
              </a:rPr>
              <a:t> огонь. Проблема </a:t>
            </a:r>
            <a:r>
              <a:rPr lang="ru-RU" dirty="0" err="1">
                <a:solidFill>
                  <a:schemeClr val="bg1"/>
                </a:solidFill>
              </a:rPr>
              <a:t>вирішена</a:t>
            </a:r>
            <a:r>
              <a:rPr lang="ru-RU" dirty="0">
                <a:solidFill>
                  <a:schemeClr val="bg1"/>
                </a:solidFill>
              </a:rPr>
              <a:t>. Але як </a:t>
            </a:r>
            <a:r>
              <a:rPr lang="ru-RU" dirty="0" err="1">
                <a:solidFill>
                  <a:schemeClr val="bg1"/>
                </a:solidFill>
              </a:rPr>
              <a:t>цей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вогонь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переносити</a:t>
            </a:r>
            <a:r>
              <a:rPr lang="ru-RU" dirty="0">
                <a:solidFill>
                  <a:schemeClr val="bg1"/>
                </a:solidFill>
              </a:rPr>
              <a:t>?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2-й </a:t>
            </a:r>
            <a:r>
              <a:rPr lang="en-GB" dirty="0">
                <a:solidFill>
                  <a:schemeClr val="bg1"/>
                </a:solidFill>
              </a:rPr>
              <a:t>MVP: </a:t>
            </a:r>
            <a:r>
              <a:rPr lang="ru-RU" dirty="0" err="1">
                <a:solidFill>
                  <a:schemeClr val="bg1"/>
                </a:solidFill>
              </a:rPr>
              <a:t>Масляні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лампи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свічки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газові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лампи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Тепер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направляючись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інше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місце</a:t>
            </a:r>
            <a:r>
              <a:rPr lang="ru-RU" dirty="0">
                <a:solidFill>
                  <a:schemeClr val="bg1"/>
                </a:solidFill>
              </a:rPr>
              <a:t>, люди могли </a:t>
            </a:r>
            <a:r>
              <a:rPr lang="ru-RU" dirty="0" err="1">
                <a:solidFill>
                  <a:schemeClr val="bg1"/>
                </a:solidFill>
              </a:rPr>
              <a:t>брати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джерело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світла</a:t>
            </a:r>
            <a:r>
              <a:rPr lang="ru-RU" dirty="0">
                <a:solidFill>
                  <a:schemeClr val="bg1"/>
                </a:solidFill>
              </a:rPr>
              <a:t> з собою. Проблема </a:t>
            </a:r>
            <a:r>
              <a:rPr lang="ru-RU" dirty="0" err="1">
                <a:solidFill>
                  <a:schemeClr val="bg1"/>
                </a:solidFill>
              </a:rPr>
              <a:t>вирішена</a:t>
            </a:r>
            <a:r>
              <a:rPr lang="ru-RU" dirty="0">
                <a:solidFill>
                  <a:schemeClr val="bg1"/>
                </a:solidFill>
              </a:rPr>
              <a:t>. Але </a:t>
            </a:r>
            <a:r>
              <a:rPr lang="ru-RU" dirty="0" err="1">
                <a:solidFill>
                  <a:schemeClr val="bg1"/>
                </a:solidFill>
              </a:rPr>
              <a:t>свічки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газові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лампи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недостатньо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яскраві</a:t>
            </a:r>
            <a:r>
              <a:rPr lang="ru-RU" dirty="0">
                <a:solidFill>
                  <a:schemeClr val="bg1"/>
                </a:solidFill>
              </a:rPr>
              <a:t>, а </a:t>
            </a:r>
            <a:r>
              <a:rPr lang="ru-RU" dirty="0" err="1">
                <a:solidFill>
                  <a:schemeClr val="bg1"/>
                </a:solidFill>
              </a:rPr>
              <a:t>отриманий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вогонь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стійкий</a:t>
            </a:r>
            <a:r>
              <a:rPr lang="ru-RU" dirty="0">
                <a:solidFill>
                  <a:schemeClr val="bg1"/>
                </a:solidFill>
              </a:rPr>
              <a:t> до </a:t>
            </a:r>
            <a:r>
              <a:rPr lang="ru-RU" dirty="0" err="1">
                <a:solidFill>
                  <a:schemeClr val="bg1"/>
                </a:solidFill>
              </a:rPr>
              <a:t>вітру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3-й </a:t>
            </a:r>
            <a:r>
              <a:rPr lang="en-GB" dirty="0">
                <a:solidFill>
                  <a:schemeClr val="bg1"/>
                </a:solidFill>
              </a:rPr>
              <a:t>MVP: </a:t>
            </a:r>
            <a:r>
              <a:rPr lang="ru-RU" dirty="0" err="1">
                <a:solidFill>
                  <a:schemeClr val="bg1"/>
                </a:solidFill>
              </a:rPr>
              <a:t>Лампи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розжарювання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Перші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лампи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підживлювались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акумуляторами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були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більш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надійними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ніж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дзеркальні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свічки</a:t>
            </a:r>
            <a:r>
              <a:rPr lang="ru-RU" dirty="0">
                <a:solidFill>
                  <a:schemeClr val="bg1"/>
                </a:solidFill>
              </a:rPr>
              <a:t>. Проблема </a:t>
            </a:r>
            <a:r>
              <a:rPr lang="ru-RU" dirty="0" err="1">
                <a:solidFill>
                  <a:schemeClr val="bg1"/>
                </a:solidFill>
              </a:rPr>
              <a:t>вирішена</a:t>
            </a:r>
            <a:r>
              <a:rPr lang="ru-RU" dirty="0">
                <a:solidFill>
                  <a:schemeClr val="bg1"/>
                </a:solidFill>
              </a:rPr>
              <a:t>. Але по </a:t>
            </a:r>
            <a:r>
              <a:rPr lang="ru-RU" dirty="0" err="1">
                <a:solidFill>
                  <a:schemeClr val="bg1"/>
                </a:solidFill>
              </a:rPr>
              <a:t>мірі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зростання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міст</a:t>
            </a:r>
            <a:r>
              <a:rPr lang="ru-RU" dirty="0">
                <a:solidFill>
                  <a:schemeClr val="bg1"/>
                </a:solidFill>
              </a:rPr>
              <a:t> попит на </a:t>
            </a:r>
            <a:r>
              <a:rPr lang="ru-RU" dirty="0" err="1">
                <a:solidFill>
                  <a:schemeClr val="bg1"/>
                </a:solidFill>
              </a:rPr>
              <a:t>освітлення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збільшився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Національна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електрична</a:t>
            </a:r>
            <a:r>
              <a:rPr lang="ru-RU" dirty="0">
                <a:solidFill>
                  <a:schemeClr val="bg1"/>
                </a:solidFill>
              </a:rPr>
              <a:t> мережа </a:t>
            </a:r>
            <a:r>
              <a:rPr lang="ru-RU" dirty="0" err="1">
                <a:solidFill>
                  <a:schemeClr val="bg1"/>
                </a:solidFill>
              </a:rPr>
              <a:t>ще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була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побудована</a:t>
            </a:r>
            <a:r>
              <a:rPr lang="ru-RU" dirty="0">
                <a:solidFill>
                  <a:schemeClr val="bg1"/>
                </a:solidFill>
              </a:rPr>
              <a:t>. 4-й </a:t>
            </a:r>
            <a:r>
              <a:rPr lang="en-GB" dirty="0">
                <a:solidFill>
                  <a:schemeClr val="bg1"/>
                </a:solidFill>
              </a:rPr>
              <a:t>MVP: </a:t>
            </a:r>
            <a:r>
              <a:rPr lang="ru-RU" dirty="0">
                <a:solidFill>
                  <a:schemeClr val="bg1"/>
                </a:solidFill>
              </a:rPr>
              <a:t>Широкодоступна </a:t>
            </a:r>
            <a:r>
              <a:rPr lang="ru-RU" dirty="0" err="1">
                <a:solidFill>
                  <a:schemeClr val="bg1"/>
                </a:solidFill>
              </a:rPr>
              <a:t>електрика</a:t>
            </a:r>
            <a:r>
              <a:rPr lang="ru-RU" dirty="0">
                <a:solidFill>
                  <a:schemeClr val="bg1"/>
                </a:solidFill>
              </a:rPr>
              <a:t>. Для </a:t>
            </a:r>
            <a:r>
              <a:rPr lang="ru-RU" dirty="0" err="1">
                <a:solidFill>
                  <a:schemeClr val="bg1"/>
                </a:solidFill>
              </a:rPr>
              <a:t>передачі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електричної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енергії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великі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відстані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були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розроблені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перетворювачі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змінного</a:t>
            </a:r>
            <a:r>
              <a:rPr lang="ru-RU" dirty="0">
                <a:solidFill>
                  <a:schemeClr val="bg1"/>
                </a:solidFill>
              </a:rPr>
              <a:t> струму та </a:t>
            </a:r>
            <a:r>
              <a:rPr lang="ru-RU" dirty="0" err="1">
                <a:solidFill>
                  <a:schemeClr val="bg1"/>
                </a:solidFill>
              </a:rPr>
              <a:t>трансформатори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Теплові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електростанції</a:t>
            </a:r>
            <a:r>
              <a:rPr lang="ru-RU" dirty="0">
                <a:solidFill>
                  <a:schemeClr val="bg1"/>
                </a:solidFill>
              </a:rPr>
              <a:t> могли </a:t>
            </a:r>
            <a:r>
              <a:rPr lang="ru-RU" dirty="0" err="1">
                <a:solidFill>
                  <a:schemeClr val="bg1"/>
                </a:solidFill>
              </a:rPr>
              <a:t>задовольнити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масовий</a:t>
            </a:r>
            <a:r>
              <a:rPr lang="ru-RU" dirty="0">
                <a:solidFill>
                  <a:schemeClr val="bg1"/>
                </a:solidFill>
              </a:rPr>
              <a:t> попит. Проблема </a:t>
            </a:r>
            <a:r>
              <a:rPr lang="ru-RU" dirty="0" err="1">
                <a:solidFill>
                  <a:schemeClr val="bg1"/>
                </a:solidFill>
              </a:rPr>
              <a:t>вирішена</a:t>
            </a:r>
            <a:r>
              <a:rPr lang="ru-RU" dirty="0">
                <a:solidFill>
                  <a:schemeClr val="bg1"/>
                </a:solidFill>
              </a:rPr>
              <a:t>. Але, в </a:t>
            </a:r>
            <a:r>
              <a:rPr lang="ru-RU" dirty="0" err="1">
                <a:solidFill>
                  <a:schemeClr val="bg1"/>
                </a:solidFill>
              </a:rPr>
              <a:t>міру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збільшення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світового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попиту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електроенергію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потрібно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шукати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альтернативи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12436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6192" y="487682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4-й </a:t>
            </a:r>
            <a:r>
              <a:rPr lang="en-GB" dirty="0">
                <a:solidFill>
                  <a:schemeClr val="bg1"/>
                </a:solidFill>
              </a:rPr>
              <a:t>MVP: </a:t>
            </a:r>
            <a:r>
              <a:rPr lang="ru-RU" dirty="0">
                <a:solidFill>
                  <a:schemeClr val="bg1"/>
                </a:solidFill>
              </a:rPr>
              <a:t>Широкодоступна </a:t>
            </a:r>
            <a:r>
              <a:rPr lang="ru-RU" dirty="0" err="1">
                <a:solidFill>
                  <a:schemeClr val="bg1"/>
                </a:solidFill>
              </a:rPr>
              <a:t>електрика</a:t>
            </a:r>
            <a:r>
              <a:rPr lang="ru-RU" dirty="0">
                <a:solidFill>
                  <a:schemeClr val="bg1"/>
                </a:solidFill>
              </a:rPr>
              <a:t>. Для </a:t>
            </a:r>
            <a:r>
              <a:rPr lang="ru-RU" dirty="0" err="1">
                <a:solidFill>
                  <a:schemeClr val="bg1"/>
                </a:solidFill>
              </a:rPr>
              <a:t>передачі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електричної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енергії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великі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відстані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були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розроблені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перетворювачі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змінного</a:t>
            </a:r>
            <a:r>
              <a:rPr lang="ru-RU" dirty="0">
                <a:solidFill>
                  <a:schemeClr val="bg1"/>
                </a:solidFill>
              </a:rPr>
              <a:t> струму та </a:t>
            </a:r>
            <a:r>
              <a:rPr lang="ru-RU" dirty="0" err="1">
                <a:solidFill>
                  <a:schemeClr val="bg1"/>
                </a:solidFill>
              </a:rPr>
              <a:t>трансформатори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Теплові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електростанції</a:t>
            </a:r>
            <a:r>
              <a:rPr lang="ru-RU" dirty="0">
                <a:solidFill>
                  <a:schemeClr val="bg1"/>
                </a:solidFill>
              </a:rPr>
              <a:t> могли </a:t>
            </a:r>
            <a:r>
              <a:rPr lang="ru-RU" dirty="0" err="1">
                <a:solidFill>
                  <a:schemeClr val="bg1"/>
                </a:solidFill>
              </a:rPr>
              <a:t>задовольнити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масовий</a:t>
            </a:r>
            <a:r>
              <a:rPr lang="ru-RU" dirty="0">
                <a:solidFill>
                  <a:schemeClr val="bg1"/>
                </a:solidFill>
              </a:rPr>
              <a:t> попит. Проблема </a:t>
            </a:r>
            <a:r>
              <a:rPr lang="ru-RU" dirty="0" err="1">
                <a:solidFill>
                  <a:schemeClr val="bg1"/>
                </a:solidFill>
              </a:rPr>
              <a:t>вирішена</a:t>
            </a:r>
            <a:r>
              <a:rPr lang="ru-RU" dirty="0">
                <a:solidFill>
                  <a:schemeClr val="bg1"/>
                </a:solidFill>
              </a:rPr>
              <a:t>. Але, в </a:t>
            </a:r>
            <a:r>
              <a:rPr lang="ru-RU" dirty="0" err="1">
                <a:solidFill>
                  <a:schemeClr val="bg1"/>
                </a:solidFill>
              </a:rPr>
              <a:t>міру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збільшення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світового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попиту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електроенергію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потрібно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шукати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альтернативи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5-й </a:t>
            </a:r>
            <a:r>
              <a:rPr lang="en-GB" dirty="0">
                <a:solidFill>
                  <a:schemeClr val="bg1"/>
                </a:solidFill>
              </a:rPr>
              <a:t>MVP: </a:t>
            </a:r>
            <a:r>
              <a:rPr lang="ru-RU" dirty="0" err="1">
                <a:solidFill>
                  <a:schemeClr val="bg1"/>
                </a:solidFill>
              </a:rPr>
              <a:t>Сонячна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енергія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Світлодіодні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лампи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меншої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міцності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заміщують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лампи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розжарювання</a:t>
            </a:r>
            <a:r>
              <a:rPr lang="ru-RU" dirty="0">
                <a:solidFill>
                  <a:schemeClr val="bg1"/>
                </a:solidFill>
              </a:rPr>
              <a:t>, в той час як </a:t>
            </a:r>
            <a:r>
              <a:rPr lang="ru-RU" dirty="0" err="1">
                <a:solidFill>
                  <a:schemeClr val="bg1"/>
                </a:solidFill>
              </a:rPr>
              <a:t>сонячні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панелі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більш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ефективними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 smtClean="0">
                <a:solidFill>
                  <a:schemeClr val="bg1"/>
                </a:solidFill>
              </a:rPr>
              <a:t>доступними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у </a:t>
            </a:r>
            <a:r>
              <a:rPr lang="ru-RU" dirty="0" err="1">
                <a:solidFill>
                  <a:schemeClr val="bg1"/>
                </a:solidFill>
              </a:rPr>
              <a:t>виробництві</a:t>
            </a:r>
            <a:r>
              <a:rPr lang="ru-RU" dirty="0">
                <a:solidFill>
                  <a:schemeClr val="bg1"/>
                </a:solidFill>
              </a:rPr>
              <a:t>. Проблема </a:t>
            </a:r>
            <a:r>
              <a:rPr lang="ru-RU" dirty="0" err="1">
                <a:solidFill>
                  <a:schemeClr val="bg1"/>
                </a:solidFill>
              </a:rPr>
              <a:t>вирішена</a:t>
            </a:r>
            <a:r>
              <a:rPr lang="ru-RU" dirty="0">
                <a:solidFill>
                  <a:schemeClr val="bg1"/>
                </a:solidFill>
              </a:rPr>
              <a:t>. Але </a:t>
            </a:r>
            <a:r>
              <a:rPr lang="ru-RU" dirty="0" err="1">
                <a:solidFill>
                  <a:schemeClr val="bg1"/>
                </a:solidFill>
              </a:rPr>
              <a:t>сонячні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рішення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ще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досить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поширені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щоб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було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відключити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національну</a:t>
            </a:r>
            <a:r>
              <a:rPr lang="ru-RU" dirty="0">
                <a:solidFill>
                  <a:schemeClr val="bg1"/>
                </a:solidFill>
              </a:rPr>
              <a:t> мережу.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6-й </a:t>
            </a:r>
            <a:r>
              <a:rPr lang="en-GB" dirty="0">
                <a:solidFill>
                  <a:schemeClr val="bg1"/>
                </a:solidFill>
              </a:rPr>
              <a:t>MVP: </a:t>
            </a:r>
            <a:r>
              <a:rPr lang="ru-RU" dirty="0">
                <a:solidFill>
                  <a:schemeClr val="bg1"/>
                </a:solidFill>
              </a:rPr>
              <a:t>Планета </a:t>
            </a:r>
            <a:r>
              <a:rPr lang="ru-RU" dirty="0" err="1">
                <a:solidFill>
                  <a:schemeClr val="bg1"/>
                </a:solidFill>
              </a:rPr>
              <a:t>заряджається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сонця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Високоефективні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акумулятори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зарядити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сонячними</a:t>
            </a:r>
            <a:r>
              <a:rPr lang="ru-RU" dirty="0">
                <a:solidFill>
                  <a:schemeClr val="bg1"/>
                </a:solidFill>
              </a:rPr>
              <a:t> батареями. У </a:t>
            </a:r>
            <a:r>
              <a:rPr lang="ru-RU" dirty="0" err="1">
                <a:solidFill>
                  <a:schemeClr val="bg1"/>
                </a:solidFill>
              </a:rPr>
              <a:t>цей</a:t>
            </a:r>
            <a:r>
              <a:rPr lang="ru-RU" dirty="0">
                <a:solidFill>
                  <a:schemeClr val="bg1"/>
                </a:solidFill>
              </a:rPr>
              <a:t> момент </a:t>
            </a:r>
            <a:r>
              <a:rPr lang="ru-RU" dirty="0" err="1">
                <a:solidFill>
                  <a:schemeClr val="bg1"/>
                </a:solidFill>
              </a:rPr>
              <a:t>стає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можливим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усунути</a:t>
            </a:r>
            <a:r>
              <a:rPr lang="ru-RU" dirty="0">
                <a:solidFill>
                  <a:schemeClr val="bg1"/>
                </a:solidFill>
              </a:rPr>
              <a:t> нашу </a:t>
            </a:r>
            <a:r>
              <a:rPr lang="ru-RU" dirty="0" err="1">
                <a:solidFill>
                  <a:schemeClr val="bg1"/>
                </a:solidFill>
              </a:rPr>
              <a:t>залежність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викопного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палива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Реалізувати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стадію</a:t>
            </a:r>
            <a:r>
              <a:rPr lang="ru-RU" dirty="0">
                <a:solidFill>
                  <a:schemeClr val="bg1"/>
                </a:solidFill>
              </a:rPr>
              <a:t> нам </a:t>
            </a:r>
            <a:r>
              <a:rPr lang="ru-RU" dirty="0" err="1">
                <a:solidFill>
                  <a:schemeClr val="bg1"/>
                </a:solidFill>
              </a:rPr>
              <a:t>ще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доведеться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майбутньому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167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chemeClr val="bg1"/>
                </a:solidFill>
              </a:rPr>
              <a:t>Завдання</a:t>
            </a:r>
            <a:r>
              <a:rPr lang="ru-RU" b="1" dirty="0">
                <a:solidFill>
                  <a:schemeClr val="bg1"/>
                </a:solidFill>
              </a:rPr>
              <a:t> 1. </a:t>
            </a:r>
            <a:r>
              <a:rPr lang="ru-RU" b="1" dirty="0" err="1">
                <a:solidFill>
                  <a:schemeClr val="bg1"/>
                </a:solidFill>
              </a:rPr>
              <a:t>Формування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ідеї</a:t>
            </a:r>
            <a:r>
              <a:rPr lang="ru-RU" b="1" dirty="0">
                <a:solidFill>
                  <a:schemeClr val="bg1"/>
                </a:solidFill>
              </a:rPr>
              <a:t> для </a:t>
            </a:r>
            <a:r>
              <a:rPr lang="ru-RU" b="1" dirty="0" err="1">
                <a:solidFill>
                  <a:schemeClr val="bg1"/>
                </a:solidFill>
              </a:rPr>
              <a:t>стартапу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endParaRPr lang="en-US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1. На </a:t>
            </a:r>
            <a:r>
              <a:rPr lang="ru-RU" b="1" i="1" dirty="0" err="1">
                <a:solidFill>
                  <a:schemeClr val="bg1"/>
                </a:solidFill>
              </a:rPr>
              <a:t>основі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 err="1">
                <a:solidFill>
                  <a:schemeClr val="bg1"/>
                </a:solidFill>
              </a:rPr>
              <a:t>використання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 err="1">
                <a:solidFill>
                  <a:schemeClr val="bg1"/>
                </a:solidFill>
              </a:rPr>
              <a:t>морфологічного</a:t>
            </a:r>
            <a:r>
              <a:rPr lang="ru-RU" b="1" i="1" dirty="0">
                <a:solidFill>
                  <a:schemeClr val="bg1"/>
                </a:solidFill>
              </a:rPr>
              <a:t> методу </a:t>
            </a:r>
            <a:r>
              <a:rPr lang="ru-RU" b="1" i="1" dirty="0" err="1">
                <a:solidFill>
                  <a:schemeClr val="bg1"/>
                </a:solidFill>
              </a:rPr>
              <a:t>оберіть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 err="1">
                <a:solidFill>
                  <a:schemeClr val="bg1"/>
                </a:solidFill>
              </a:rPr>
              <a:t>оптимальну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 err="1">
                <a:solidFill>
                  <a:schemeClr val="bg1"/>
                </a:solidFill>
              </a:rPr>
              <a:t>ідею</a:t>
            </a:r>
            <a:r>
              <a:rPr lang="ru-RU" b="1" i="1" dirty="0">
                <a:solidFill>
                  <a:schemeClr val="bg1"/>
                </a:solidFill>
              </a:rPr>
              <a:t> продукту. </a:t>
            </a:r>
            <a:endParaRPr lang="en-US" b="1" i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Сформулюйте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ідею</a:t>
            </a:r>
            <a:r>
              <a:rPr lang="ru-RU" dirty="0">
                <a:solidFill>
                  <a:schemeClr val="bg1"/>
                </a:solidFill>
              </a:rPr>
              <a:t> продукту як товар за </a:t>
            </a:r>
            <a:r>
              <a:rPr lang="ru-RU" dirty="0" err="1">
                <a:solidFill>
                  <a:schemeClr val="bg1"/>
                </a:solidFill>
              </a:rPr>
              <a:t>задумом</a:t>
            </a:r>
            <a:r>
              <a:rPr lang="ru-RU" dirty="0">
                <a:solidFill>
                  <a:schemeClr val="bg1"/>
                </a:solidFill>
              </a:rPr>
              <a:t>, у реальному </a:t>
            </a:r>
            <a:r>
              <a:rPr lang="ru-RU" dirty="0" err="1">
                <a:solidFill>
                  <a:schemeClr val="bg1"/>
                </a:solidFill>
              </a:rPr>
              <a:t>виконанні</a:t>
            </a:r>
            <a:r>
              <a:rPr lang="ru-RU" dirty="0">
                <a:solidFill>
                  <a:schemeClr val="bg1"/>
                </a:solidFill>
              </a:rPr>
              <a:t>,  </a:t>
            </a:r>
            <a:r>
              <a:rPr lang="ru-RU" dirty="0" smtClean="0">
                <a:solidFill>
                  <a:schemeClr val="bg1"/>
                </a:solidFill>
              </a:rPr>
              <a:t>з </a:t>
            </a:r>
            <a:r>
              <a:rPr lang="ru-RU" dirty="0" err="1" smtClean="0">
                <a:solidFill>
                  <a:schemeClr val="bg1"/>
                </a:solidFill>
              </a:rPr>
              <a:t>підкріпленням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Ідея</a:t>
            </a:r>
            <a:r>
              <a:rPr lang="ru-RU" dirty="0">
                <a:solidFill>
                  <a:schemeClr val="bg1"/>
                </a:solidFill>
              </a:rPr>
              <a:t> товару </a:t>
            </a:r>
            <a:r>
              <a:rPr lang="ru-RU" dirty="0" err="1">
                <a:solidFill>
                  <a:schemeClr val="bg1"/>
                </a:solidFill>
              </a:rPr>
              <a:t>генерується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відповідно</a:t>
            </a:r>
            <a:r>
              <a:rPr lang="ru-RU" dirty="0">
                <a:solidFill>
                  <a:schemeClr val="bg1"/>
                </a:solidFill>
              </a:rPr>
              <a:t> до такого </a:t>
            </a:r>
            <a:r>
              <a:rPr lang="ru-RU" dirty="0" err="1">
                <a:solidFill>
                  <a:schemeClr val="bg1"/>
                </a:solidFill>
              </a:rPr>
              <a:t>розширеного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алгоритму: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1) </a:t>
            </a:r>
            <a:r>
              <a:rPr lang="ru-RU" dirty="0" err="1" smtClean="0">
                <a:solidFill>
                  <a:schemeClr val="bg1"/>
                </a:solidFill>
              </a:rPr>
              <a:t>визначення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функції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які</a:t>
            </a:r>
            <a:r>
              <a:rPr lang="ru-RU" dirty="0">
                <a:solidFill>
                  <a:schemeClr val="bg1"/>
                </a:solidFill>
              </a:rPr>
              <a:t> повинен </a:t>
            </a:r>
            <a:r>
              <a:rPr lang="ru-RU" dirty="0" err="1">
                <a:solidFill>
                  <a:schemeClr val="bg1"/>
                </a:solidFill>
              </a:rPr>
              <a:t>виконувати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прийнятний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варіант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виробу</a:t>
            </a:r>
            <a:r>
              <a:rPr lang="ru-RU" dirty="0">
                <a:solidFill>
                  <a:schemeClr val="bg1"/>
                </a:solidFill>
              </a:rPr>
              <a:t>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2</a:t>
            </a:r>
            <a:r>
              <a:rPr lang="ru-RU" dirty="0">
                <a:solidFill>
                  <a:schemeClr val="bg1"/>
                </a:solidFill>
              </a:rPr>
              <a:t>) </a:t>
            </a:r>
            <a:r>
              <a:rPr lang="ru-RU" dirty="0" err="1">
                <a:solidFill>
                  <a:schemeClr val="bg1"/>
                </a:solidFill>
              </a:rPr>
              <a:t>подання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карті</a:t>
            </a:r>
            <a:r>
              <a:rPr lang="ru-RU" dirty="0">
                <a:solidFill>
                  <a:schemeClr val="bg1"/>
                </a:solidFill>
              </a:rPr>
              <a:t> широкого спектра </a:t>
            </a:r>
            <a:r>
              <a:rPr lang="ru-RU" dirty="0" err="1">
                <a:solidFill>
                  <a:schemeClr val="bg1"/>
                </a:solidFill>
              </a:rPr>
              <a:t>елементарних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рішень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тобто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альтернативних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засобів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реалізації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кожної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функції</a:t>
            </a:r>
            <a:r>
              <a:rPr lang="ru-RU" dirty="0">
                <a:solidFill>
                  <a:schemeClr val="bg1"/>
                </a:solidFill>
              </a:rPr>
              <a:t>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3</a:t>
            </a:r>
            <a:r>
              <a:rPr lang="ru-RU" dirty="0">
                <a:solidFill>
                  <a:schemeClr val="bg1"/>
                </a:solidFill>
              </a:rPr>
              <a:t>) </a:t>
            </a:r>
            <a:r>
              <a:rPr lang="ru-RU" dirty="0" err="1">
                <a:solidFill>
                  <a:schemeClr val="bg1"/>
                </a:solidFill>
              </a:rPr>
              <a:t>обрання</a:t>
            </a:r>
            <a:r>
              <a:rPr lang="ru-RU" dirty="0">
                <a:solidFill>
                  <a:schemeClr val="bg1"/>
                </a:solidFill>
              </a:rPr>
              <a:t> по одному </a:t>
            </a:r>
            <a:r>
              <a:rPr lang="ru-RU" dirty="0" err="1">
                <a:solidFill>
                  <a:schemeClr val="bg1"/>
                </a:solidFill>
              </a:rPr>
              <a:t>прийнятному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елементарному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рішенню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кожної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функції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Прииклад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продукту: система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опалювання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приміщення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 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як за результатами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наукових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досліджень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так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інтуїтивно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).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випадку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визначено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комбінацією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названих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методів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прийнятна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температура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повітря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межах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18-21С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прийнятний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рух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повітря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без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протягів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прийнятна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вологість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нагрівальний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забезпечувати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відсутність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відчуття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холоду;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регулювання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вертикального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градієнта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температури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уникнути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відчуття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духоти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прийнятна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системи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10 тис.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експлуатації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бути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меншою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наявних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систем центрального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індивідуального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лише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джерел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енергії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дефіциту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92184"/>
            <a:ext cx="8946541" cy="565621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Складіть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морфологічну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карту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стартап-продукту (табл.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5.1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)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							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5.1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Морфологічна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карта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7781"/>
              </p:ext>
            </p:extLst>
          </p:nvPr>
        </p:nvGraphicFramePr>
        <p:xfrm>
          <a:off x="1512581" y="1936932"/>
          <a:ext cx="8128002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96676">
                  <a:extLst>
                    <a:ext uri="{9D8B030D-6E8A-4147-A177-3AD203B41FA5}">
                      <a16:colId xmlns:a16="http://schemas.microsoft.com/office/drawing/2014/main" val="3422183109"/>
                    </a:ext>
                  </a:extLst>
                </a:gridCol>
                <a:gridCol w="1149532">
                  <a:extLst>
                    <a:ext uri="{9D8B030D-6E8A-4147-A177-3AD203B41FA5}">
                      <a16:colId xmlns:a16="http://schemas.microsoft.com/office/drawing/2014/main" val="3133171970"/>
                    </a:ext>
                  </a:extLst>
                </a:gridCol>
                <a:gridCol w="1254034">
                  <a:extLst>
                    <a:ext uri="{9D8B030D-6E8A-4147-A177-3AD203B41FA5}">
                      <a16:colId xmlns:a16="http://schemas.microsoft.com/office/drawing/2014/main" val="273897610"/>
                    </a:ext>
                  </a:extLst>
                </a:gridCol>
                <a:gridCol w="1218426">
                  <a:extLst>
                    <a:ext uri="{9D8B030D-6E8A-4147-A177-3AD203B41FA5}">
                      <a16:colId xmlns:a16="http://schemas.microsoft.com/office/drawing/2014/main" val="133085308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66184531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346142773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dirty="0" err="1" smtClean="0"/>
                        <a:t>Основн</a:t>
                      </a:r>
                      <a:r>
                        <a:rPr lang="uk-UA" dirty="0" smtClean="0"/>
                        <a:t>і</a:t>
                      </a:r>
                      <a:r>
                        <a:rPr lang="uk-UA" baseline="0" dirty="0" smtClean="0"/>
                        <a:t> параметри</a:t>
                      </a:r>
                      <a:endParaRPr lang="ru-RU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Проміжні рішення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421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797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499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396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696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227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7044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104" y="269966"/>
            <a:ext cx="9483633" cy="5900057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Приклад морфологічної карти</a:t>
            </a: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7579" t="31014" r="25986" b="8780"/>
          <a:stretch/>
        </p:blipFill>
        <p:spPr bwMode="auto">
          <a:xfrm>
            <a:off x="1402080" y="809897"/>
            <a:ext cx="6627223" cy="44326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27593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57350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Сформулюйте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ідею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продукту як товар,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занесіть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дані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у табл.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5.2 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r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5.2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Втілення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продукт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177223"/>
              </p:ext>
            </p:extLst>
          </p:nvPr>
        </p:nvGraphicFramePr>
        <p:xfrm>
          <a:off x="1512582" y="1599232"/>
          <a:ext cx="8128000" cy="25322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5192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4613001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1085037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06556029"/>
                    </a:ext>
                  </a:extLst>
                </a:gridCol>
              </a:tblGrid>
              <a:tr h="761235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Ідея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uk-UA" dirty="0" smtClean="0"/>
                        <a:t>(написати ідею)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620370"/>
                  </a:ext>
                </a:extLst>
              </a:tr>
              <a:tr h="1009750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Товар за </a:t>
                      </a:r>
                      <a:r>
                        <a:rPr lang="ru-RU" b="1" i="1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задумом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Товар у реальному </a:t>
                      </a:r>
                      <a:r>
                        <a:rPr lang="ru-RU" b="1" i="1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виконанні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Товар з </a:t>
                      </a:r>
                      <a:r>
                        <a:rPr lang="ru-RU" b="1" i="1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підкріпленням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998613"/>
                  </a:ext>
                </a:extLst>
              </a:tr>
              <a:tr h="76123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512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402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57350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Обрання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 одному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прийнятному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кожної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Темним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затіненням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показано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традиційну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систему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централізованого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водяного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світлим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інноваційний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варіант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передбачає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застосування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опалювального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нагрівається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електричної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енергії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вночі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коли вона дешева. При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тепло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акумулюється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масляному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радіаторі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витрачається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протягом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дня.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Переваги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інноваційної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системи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електричної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енергії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достатньо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автономність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системи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аж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окремо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взятої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кімнати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економія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експлуатаційних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витратах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пожежна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безпека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підтримання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заданого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рівня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вологості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заданої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температури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</a:rPr>
              <a:t>Ідею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нового товару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сформулювати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так: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система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електричних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нагрівальних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нагріваються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вночі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коли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електрична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енергія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дешева. При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тепло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акумулюється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масляному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радіаторі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віддається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вдень,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підтримання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температурного режиму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короткі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ввімкнення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вдень.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Опалювальний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вмикатися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через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звичайну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зовні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виглядає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як панель, яку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чіпляти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стінку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кімнаті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Розміри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опалювального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уточнюються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після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виконання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необхідних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розрахунків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випробувань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54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3609" y="522516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Товар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за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задумом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Опалювальний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вигідний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нижча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аналогів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вигідний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товаровиробника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собівартість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виготовлення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звичайного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масляного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радіатора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збут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гарантований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Товар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у реальному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виконанні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Зовні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опалювальний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виглядає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як панель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площею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близько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 м2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товщиною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1–2 см.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оформляти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вигляді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настінного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панно,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картини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вбудовувати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стінку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Опалювальний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елемент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живиться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електричної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мережі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напругою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220 В.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максимальна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потужність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становить 150 Вт.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Розрахункова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середньодобова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потужність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100 Вт.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Термін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експлуатації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понад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Вартість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1000 грн.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Товар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з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підкріпленням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Гарантійний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термін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експлуатації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становить 3 роки. Товар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бути оформлений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побажанням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замовника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варіанти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встановлення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експлуатації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продаж у кредит.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Оптовим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надається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знижка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5%. </a:t>
            </a:r>
          </a:p>
        </p:txBody>
      </p:sp>
    </p:spTree>
    <p:extLst>
      <p:ext uri="{BB962C8B-B14F-4D97-AF65-F5344CB8AC3E}">
        <p14:creationId xmlns:p14="http://schemas.microsoft.com/office/powerpoint/2010/main" val="248429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3609" y="522516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MVP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наведеного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прикладу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MVP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комплекс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MVP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обраного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Вами продукту,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занесіть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5.3 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5.3.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Формування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MVP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продукту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898"/>
              </p:ext>
            </p:extLst>
          </p:nvPr>
        </p:nvGraphicFramePr>
        <p:xfrm>
          <a:off x="1640114" y="2255521"/>
          <a:ext cx="8128000" cy="3235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47817">
                  <a:extLst>
                    <a:ext uri="{9D8B030D-6E8A-4147-A177-3AD203B41FA5}">
                      <a16:colId xmlns:a16="http://schemas.microsoft.com/office/drawing/2014/main" val="3729532236"/>
                    </a:ext>
                  </a:extLst>
                </a:gridCol>
                <a:gridCol w="6180183">
                  <a:extLst>
                    <a:ext uri="{9D8B030D-6E8A-4147-A177-3AD203B41FA5}">
                      <a16:colId xmlns:a16="http://schemas.microsoft.com/office/drawing/2014/main" val="20759156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Проблема, що вирішується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56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Ідея продукту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029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MVP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021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+mn-cs"/>
                        </a:rPr>
                        <a:t>MVP 2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931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+mn-cs"/>
                        </a:rPr>
                        <a:t>MVP 3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3617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+mn-cs"/>
                        </a:rPr>
                        <a:t>MVP 4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119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+mn-cs"/>
                        </a:rPr>
                        <a:t>MVP 5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90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+mn-cs"/>
                        </a:rPr>
                        <a:t>MVP 6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473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379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438</TotalTime>
  <Words>990</Words>
  <Application>Microsoft Office PowerPoint</Application>
  <PresentationFormat>Широкоэкранный</PresentationFormat>
  <Paragraphs>64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Ион</vt:lpstr>
      <vt:lpstr>ПРАКТИЧНЕ ЗАНЯТТЯ 5.  Мінімальний життєздатний продукт, його перевірка.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34</cp:revision>
  <dcterms:created xsi:type="dcterms:W3CDTF">2021-08-30T19:40:42Z</dcterms:created>
  <dcterms:modified xsi:type="dcterms:W3CDTF">2021-11-24T09:57:10Z</dcterms:modified>
</cp:coreProperties>
</file>