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75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373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85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861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952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935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08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645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890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16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43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09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57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71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93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233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323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18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714356"/>
            <a:ext cx="6777318" cy="3654538"/>
          </a:xfrm>
        </p:spPr>
        <p:txBody>
          <a:bodyPr/>
          <a:lstStyle/>
          <a:p>
            <a:r>
              <a:rPr lang="uk-UA" b="1" cap="all" dirty="0">
                <a:effectLst/>
              </a:rPr>
              <a:t>Лекція 15. Організація виробничого процесу</a:t>
            </a:r>
            <a:r>
              <a:rPr lang="uk-UA" b="1" cap="all" dirty="0" smtClean="0">
                <a:effectLst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32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21"/>
          <a:stretch/>
        </p:blipFill>
        <p:spPr bwMode="auto">
          <a:xfrm>
            <a:off x="251520" y="0"/>
            <a:ext cx="8504738" cy="637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51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-108520" y="951740"/>
            <a:ext cx="8889372" cy="5543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08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0"/>
            <a:ext cx="8606220" cy="6530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dirty="0"/>
              <a:t>Схема організації виробництва та зв’язок між загальними </a:t>
            </a:r>
            <a:r>
              <a:rPr lang="uk-UA" sz="4000" dirty="0" smtClean="0"/>
              <a:t>елементами</a:t>
            </a:r>
            <a:endParaRPr lang="ru-RU" sz="4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712304" y="2490788"/>
            <a:ext cx="572733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29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571480"/>
            <a:ext cx="7756263" cy="1054250"/>
          </a:xfrm>
        </p:spPr>
        <p:txBody>
          <a:bodyPr>
            <a:normAutofit fontScale="90000"/>
          </a:bodyPr>
          <a:lstStyle/>
          <a:p>
            <a:r>
              <a:rPr lang="uk-UA" sz="3200" dirty="0" smtClean="0"/>
              <a:t>Рис.15.5.Функціональна структура організації виробництва.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3074" t="21244" r="22038" b="14312"/>
          <a:stretch>
            <a:fillRect/>
          </a:stretch>
        </p:blipFill>
        <p:spPr bwMode="auto">
          <a:xfrm>
            <a:off x="0" y="1285860"/>
            <a:ext cx="91440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2038" t="21244" r="21002" b="8759"/>
          <a:stretch>
            <a:fillRect/>
          </a:stretch>
        </p:blipFill>
        <p:spPr bwMode="auto">
          <a:xfrm>
            <a:off x="0" y="0"/>
            <a:ext cx="9144000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b="1" dirty="0"/>
              <a:t>Тема 15.3. Виробничий процес та його основні елементи</a:t>
            </a:r>
            <a:r>
              <a:rPr lang="uk-UA" sz="4000" b="1" dirty="0" smtClean="0"/>
              <a:t>.</a:t>
            </a:r>
            <a:endParaRPr lang="ru-RU" sz="4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b="1" dirty="0"/>
              <a:t>Виробничий процес</a:t>
            </a:r>
            <a:r>
              <a:rPr lang="uk-UA" dirty="0"/>
              <a:t>-це сукупність взаємопов’язаних трудових дій робітників, в результаті яких утворюються матеріальні цінності.</a:t>
            </a:r>
            <a:endParaRPr lang="ru-RU" dirty="0"/>
          </a:p>
          <a:p>
            <a:r>
              <a:rPr lang="uk-UA" dirty="0"/>
              <a:t>Необхідними елементами виробничого процесу є три складові: </a:t>
            </a:r>
            <a:r>
              <a:rPr lang="uk-UA" b="1" dirty="0"/>
              <a:t>живий труд - </a:t>
            </a:r>
            <a:r>
              <a:rPr lang="uk-UA" dirty="0"/>
              <a:t>трудова</a:t>
            </a:r>
            <a:r>
              <a:rPr lang="uk-UA" b="1" dirty="0"/>
              <a:t> </a:t>
            </a:r>
            <a:r>
              <a:rPr lang="uk-UA" dirty="0"/>
              <a:t>діяльність людей, спрямована на створення матеріальних цінностей</a:t>
            </a:r>
            <a:r>
              <a:rPr lang="uk-UA" b="1" dirty="0"/>
              <a:t>, предмети праці</a:t>
            </a:r>
            <a:r>
              <a:rPr lang="uk-UA" dirty="0"/>
              <a:t> (оборотні засоби), </a:t>
            </a:r>
            <a:r>
              <a:rPr lang="uk-UA" b="1" dirty="0"/>
              <a:t>засоби праці</a:t>
            </a:r>
            <a:r>
              <a:rPr lang="uk-UA" dirty="0"/>
              <a:t> (основні засоби).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4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/>
              <a:t>Основою будь-якого виробничого процесу є </a:t>
            </a:r>
            <a:r>
              <a:rPr lang="uk-UA" b="1" dirty="0"/>
              <a:t>технологічні</a:t>
            </a:r>
            <a:r>
              <a:rPr lang="uk-UA" dirty="0"/>
              <a:t> </a:t>
            </a:r>
            <a:r>
              <a:rPr lang="uk-UA" b="1" dirty="0"/>
              <a:t>процеси</a:t>
            </a:r>
            <a:r>
              <a:rPr lang="uk-UA" dirty="0"/>
              <a:t>-сукупність операцій по виготовленню готової продукції чи її частин. Технологічний процес складається з окремих операцій. </a:t>
            </a:r>
            <a:endParaRPr lang="ru-RU" dirty="0"/>
          </a:p>
          <a:p>
            <a:r>
              <a:rPr lang="uk-UA" b="1" dirty="0"/>
              <a:t>Операція</a:t>
            </a:r>
            <a:r>
              <a:rPr lang="uk-UA" dirty="0"/>
              <a:t> є складовою процесу виробництва продукції, яка передбачає виконання однієї роботи на одному робочому місці чи на робочих місцях-дублерах з постійним застосуванням однотипного інструменту або обладнання. Операції, які належать до технологічних процесів, також звуться </a:t>
            </a:r>
            <a:r>
              <a:rPr lang="uk-UA" b="1" dirty="0"/>
              <a:t>технологічними</a:t>
            </a:r>
            <a:r>
              <a:rPr lang="uk-UA" dirty="0"/>
              <a:t> операціями.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00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Тема 15.4. Класифікація виробничих процесів</a:t>
            </a:r>
            <a:r>
              <a:rPr lang="uk-UA" b="1" dirty="0" smtClean="0"/>
              <a:t>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b="1" dirty="0" smtClean="0"/>
              <a:t>Основний </a:t>
            </a:r>
            <a:r>
              <a:rPr lang="uk-UA" b="1" dirty="0"/>
              <a:t>процес </a:t>
            </a:r>
            <a:r>
              <a:rPr lang="uk-UA" dirty="0"/>
              <a:t>- це процес, у якому вихідні сировина і матеріали перетворюються у готову </a:t>
            </a:r>
            <a:r>
              <a:rPr lang="uk-UA" dirty="0" smtClean="0"/>
              <a:t>продукцію</a:t>
            </a:r>
          </a:p>
          <a:p>
            <a:r>
              <a:rPr lang="uk-UA" b="1" dirty="0" smtClean="0"/>
              <a:t>Допоміжні</a:t>
            </a:r>
            <a:r>
              <a:rPr lang="uk-UA" dirty="0" smtClean="0"/>
              <a:t> </a:t>
            </a:r>
            <a:r>
              <a:rPr lang="uk-UA" dirty="0"/>
              <a:t>виробничі процеси створюють умови для успішного здійснення основних </a:t>
            </a:r>
            <a:r>
              <a:rPr lang="uk-UA" dirty="0" smtClean="0"/>
              <a:t>процесів</a:t>
            </a:r>
          </a:p>
          <a:p>
            <a:endParaRPr lang="uk-UA" b="1" dirty="0"/>
          </a:p>
          <a:p>
            <a:r>
              <a:rPr lang="uk-UA" b="1" dirty="0" smtClean="0"/>
              <a:t>Завданням </a:t>
            </a:r>
            <a:r>
              <a:rPr lang="uk-UA" b="1" dirty="0"/>
              <a:t>обслуговуючих процесів</a:t>
            </a:r>
            <a:r>
              <a:rPr lang="uk-UA" dirty="0"/>
              <a:t> є обслуговування потреб основних і допоміжних процесів та створення передумов для їх успішного виконання. Це складське та транспортне господарства, відділи та служби технічного контролю якості продукції.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95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b="1" dirty="0"/>
              <a:t>Тема 15.5. Основні принципи організації виробничого процесу на підприємстві.</a:t>
            </a:r>
            <a:endParaRPr lang="ru-RU" sz="4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8" y="2060848"/>
            <a:ext cx="7745505" cy="3877815"/>
          </a:xfrm>
        </p:spPr>
        <p:txBody>
          <a:bodyPr>
            <a:noAutofit/>
          </a:bodyPr>
          <a:lstStyle/>
          <a:p>
            <a:pPr lvl="0"/>
            <a:r>
              <a:rPr lang="uk-UA" sz="2000" b="1" dirty="0"/>
              <a:t>Спеціалізація</a:t>
            </a:r>
            <a:r>
              <a:rPr lang="uk-UA" sz="2000" dirty="0"/>
              <a:t> виробничих процесів, тобто закріплення за кожним  дільницею, робочим місцем визначеного виду робіт, схожих по виконанню</a:t>
            </a:r>
            <a:r>
              <a:rPr lang="uk-UA" sz="2000" dirty="0" smtClean="0"/>
              <a:t>.</a:t>
            </a:r>
          </a:p>
          <a:p>
            <a:pPr lvl="0"/>
            <a:r>
              <a:rPr lang="uk-UA" sz="2000" b="1" dirty="0" smtClean="0"/>
              <a:t>Пропорційність</a:t>
            </a:r>
            <a:r>
              <a:rPr lang="uk-UA" sz="2000" b="1" dirty="0"/>
              <a:t>. </a:t>
            </a:r>
            <a:r>
              <a:rPr lang="uk-UA" sz="2000" dirty="0"/>
              <a:t>Полягає у однаковій відносній продуктивності виробничих підрозділів як основного, так й допоміжного виробництва. Принцип передбачає рівномірне і оптимальне завантаження потужності обладнання, відсутність „вузьких” місць у виробничому процесі та зайвого обладнання. </a:t>
            </a:r>
            <a:endParaRPr lang="uk-UA" sz="2000" dirty="0" smtClean="0"/>
          </a:p>
          <a:p>
            <a:pPr lvl="0"/>
            <a:r>
              <a:rPr lang="uk-UA" sz="2000" b="1" dirty="0" smtClean="0"/>
              <a:t>Паралельність</a:t>
            </a:r>
            <a:r>
              <a:rPr lang="uk-UA" sz="2000" b="1" dirty="0"/>
              <a:t>. </a:t>
            </a:r>
            <a:r>
              <a:rPr lang="uk-UA" sz="2000" dirty="0"/>
              <a:t>Сутність принципу полягає в одночасному, тобто паралельному, виконанні окремих операцій виробничого циклу. </a:t>
            </a:r>
            <a:endParaRPr lang="uk-UA" sz="2000" dirty="0" smtClean="0"/>
          </a:p>
          <a:p>
            <a:pPr lvl="0"/>
            <a:r>
              <a:rPr lang="uk-UA" sz="2000" b="1" dirty="0" smtClean="0"/>
              <a:t>Ритмічність</a:t>
            </a:r>
            <a:r>
              <a:rPr lang="uk-UA" sz="2000" b="1" dirty="0"/>
              <a:t>. </a:t>
            </a:r>
            <a:r>
              <a:rPr lang="uk-UA" sz="2000" dirty="0"/>
              <a:t>Характеризується рівномірним запуском та випуском продукції протягом визначеного часу(година, зміна, тиждень, декада, місяць), однаковими проміжками часу між запуском-випуском окремих партій продукції при рівномірних трудових витратах на виготовлення продукції. </a:t>
            </a:r>
            <a:endParaRPr lang="uk-UA" sz="2000" dirty="0" smtClean="0"/>
          </a:p>
          <a:p>
            <a:pPr lvl="0"/>
            <a:endParaRPr lang="uk-UA" sz="2000" dirty="0" smtClean="0"/>
          </a:p>
        </p:txBody>
      </p:sp>
    </p:spTree>
    <p:extLst>
      <p:ext uri="{BB962C8B-B14F-4D97-AF65-F5344CB8AC3E}">
        <p14:creationId xmlns:p14="http://schemas.microsoft.com/office/powerpoint/2010/main" val="368861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b="1" dirty="0"/>
              <a:t>Тема 15.1. Сутність та поняття організації виробництва</a:t>
            </a:r>
            <a:r>
              <a:rPr lang="uk-UA" sz="4000" b="1" dirty="0" smtClean="0"/>
              <a:t>.</a:t>
            </a:r>
            <a:endParaRPr lang="ru-RU" sz="4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>виробництво</a:t>
            </a:r>
            <a:r>
              <a:rPr lang="uk-UA" dirty="0" smtClean="0"/>
              <a:t> </a:t>
            </a:r>
            <a:r>
              <a:rPr lang="uk-UA" dirty="0"/>
              <a:t>- це будь-яка цілеспрямована діяльність людини зі створення тієї чи іншої продукції</a:t>
            </a:r>
            <a:r>
              <a:rPr lang="uk-UA" i="1" dirty="0"/>
              <a:t>.</a:t>
            </a:r>
            <a:endParaRPr lang="ru-RU" dirty="0"/>
          </a:p>
          <a:p>
            <a:r>
              <a:rPr lang="uk-UA" b="1" dirty="0"/>
              <a:t>Основною метою виробництва</a:t>
            </a:r>
            <a:r>
              <a:rPr lang="uk-UA" dirty="0"/>
              <a:t> в ринкових умовах є забезпечення споживача </a:t>
            </a:r>
            <a:r>
              <a:rPr lang="uk-UA" dirty="0" smtClean="0"/>
              <a:t>необхідною </a:t>
            </a:r>
            <a:r>
              <a:rPr lang="uk-UA" dirty="0"/>
              <a:t>йому продукцією належної якості у певні строки з мінімальними витратами.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50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1" cy="568863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uk-UA" sz="2900" b="1" dirty="0" err="1"/>
              <a:t>Прямотоковість</a:t>
            </a:r>
            <a:r>
              <a:rPr lang="uk-UA" sz="2900" b="1" dirty="0"/>
              <a:t>. </a:t>
            </a:r>
            <a:r>
              <a:rPr lang="uk-UA" sz="2900" dirty="0"/>
              <a:t>Передбачає організацію виробництва у просторі за найкоротшим шляхом виконання усіх операцій та руху предметів праці по робочим місцям, виробничим дільницям, цехам від запуску сировини до випуску готової продукції.</a:t>
            </a:r>
            <a:endParaRPr lang="ru-RU" sz="2900" dirty="0"/>
          </a:p>
          <a:p>
            <a:pPr lvl="0"/>
            <a:r>
              <a:rPr lang="uk-UA" sz="2900" b="1" dirty="0"/>
              <a:t>Потоковість.</a:t>
            </a:r>
            <a:r>
              <a:rPr lang="uk-UA" sz="2900" dirty="0"/>
              <a:t> Означає скорочення перерв або їх повну ліквідацію при виробництві окремих видів продукції. Найбільш повно цей принцип використовується в потоковому виробництві.</a:t>
            </a:r>
            <a:endParaRPr lang="ru-RU" sz="2900" dirty="0"/>
          </a:p>
          <a:p>
            <a:pPr lvl="0"/>
            <a:r>
              <a:rPr lang="uk-UA" sz="2900" b="1" dirty="0"/>
              <a:t>Безперервність. </a:t>
            </a:r>
            <a:r>
              <a:rPr lang="uk-UA" sz="2900" dirty="0"/>
              <a:t>Організація виробничого процесу</a:t>
            </a:r>
            <a:r>
              <a:rPr lang="uk-UA" sz="2900" b="1" dirty="0"/>
              <a:t> </a:t>
            </a:r>
            <a:r>
              <a:rPr lang="uk-UA" sz="2900" dirty="0"/>
              <a:t>таким чином, щоб кожен предмет праці як можна менш часу залишався поза роботою.</a:t>
            </a:r>
            <a:endParaRPr lang="ru-RU" sz="2900" dirty="0"/>
          </a:p>
          <a:p>
            <a:pPr lvl="0"/>
            <a:r>
              <a:rPr lang="uk-UA" sz="2900" b="1" dirty="0"/>
              <a:t>Принцип найменших зусиль. </a:t>
            </a:r>
            <a:r>
              <a:rPr lang="uk-UA" sz="2900" dirty="0"/>
              <a:t>Передбачає таку побудову виробничого процесу, в залежності від особливостей технології, при якій мінімізуються витрати енергоресурсів на транспортування предметів праці від одної операції до іншої.</a:t>
            </a:r>
            <a:endParaRPr lang="ru-RU" sz="2900" dirty="0"/>
          </a:p>
          <a:p>
            <a:pPr lvl="0"/>
            <a:r>
              <a:rPr lang="uk-UA" sz="2900" b="1" dirty="0"/>
              <a:t>Автоматичність. </a:t>
            </a:r>
            <a:r>
              <a:rPr lang="uk-UA" sz="2900" dirty="0"/>
              <a:t>Забезпечення максимально можливого рівня виконання усіх операцій виробничого процесу автоматично, без участі в ньому робітників.</a:t>
            </a:r>
            <a:endParaRPr lang="ru-RU" sz="2900" dirty="0"/>
          </a:p>
          <a:p>
            <a:pPr lvl="0"/>
            <a:r>
              <a:rPr lang="uk-UA" sz="2900" b="1" dirty="0"/>
              <a:t>Принцип уніфікації. </a:t>
            </a:r>
            <a:r>
              <a:rPr lang="uk-UA" sz="2900" dirty="0"/>
              <a:t>Передбачає використання однакових деталей, комплектуючих, вузлів та модулів для різних типів машин і обладнання; однакових інгредієнтів для різних виробів.</a:t>
            </a:r>
            <a:endParaRPr lang="ru-RU" sz="2900" dirty="0"/>
          </a:p>
          <a:p>
            <a:pPr lvl="0"/>
            <a:r>
              <a:rPr lang="uk-UA" sz="2900" b="1" dirty="0"/>
              <a:t>Принцип нормалізації. </a:t>
            </a:r>
            <a:r>
              <a:rPr lang="uk-UA" sz="2900" dirty="0"/>
              <a:t>Передбачає багатоцільове застосування окремих видів продукції, машин, обладнання у різних середовищах. Наприклад, одна і таж машина може пересуватися на поверхні води, під водою та літати у повітрі</a:t>
            </a:r>
            <a:r>
              <a:rPr lang="uk-UA" dirty="0"/>
              <a:t>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76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dirty="0"/>
              <a:t>Виробнича діяльність</a:t>
            </a:r>
            <a:r>
              <a:rPr lang="uk-UA" b="1" i="1" dirty="0"/>
              <a:t> -</a:t>
            </a:r>
            <a:r>
              <a:rPr lang="uk-UA" dirty="0"/>
              <a:t> сукупність цілеспрямованих заходів, що здійснюються працівниками за допомогою засобів праці чи природних процесів, у результаті яких предмети праці перетворюються на готову продукцію. </a:t>
            </a:r>
            <a:endParaRPr lang="ru-RU" dirty="0"/>
          </a:p>
          <a:p>
            <a:r>
              <a:rPr lang="uk-UA" b="1" dirty="0"/>
              <a:t>Організація виробництва</a:t>
            </a:r>
            <a:r>
              <a:rPr lang="uk-UA" dirty="0"/>
              <a:t> - це сукупність принципів, форм та методів, заходів, які забезпечують раціональне поєднання робіт та процесів праці з предметами та знаряддями праці на підприємстві в часі та просторі.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23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400" dirty="0"/>
              <a:t>В організації виробництва виділяють ряд</a:t>
            </a:r>
            <a:r>
              <a:rPr lang="uk-UA" sz="4400" b="1" dirty="0"/>
              <a:t> аспектів </a:t>
            </a:r>
            <a:endParaRPr lang="ru-RU" sz="4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276871"/>
            <a:ext cx="7761185" cy="3849291"/>
          </a:xfrm>
        </p:spPr>
        <p:txBody>
          <a:bodyPr>
            <a:normAutofit fontScale="85000" lnSpcReduction="10000"/>
          </a:bodyPr>
          <a:lstStyle/>
          <a:p>
            <a:r>
              <a:rPr lang="uk-UA" b="1" dirty="0" smtClean="0"/>
              <a:t>методико-методологічний</a:t>
            </a:r>
            <a:r>
              <a:rPr lang="uk-UA" i="1" dirty="0"/>
              <a:t>, </a:t>
            </a:r>
            <a:r>
              <a:rPr lang="uk-UA" dirty="0"/>
              <a:t>який характеризує</a:t>
            </a:r>
            <a:r>
              <a:rPr lang="uk-UA" i="1" dirty="0"/>
              <a:t> </a:t>
            </a:r>
            <a:r>
              <a:rPr lang="uk-UA" dirty="0"/>
              <a:t>наукові поняття та терміни, способи визначення окремих показників організації виробництва;</a:t>
            </a:r>
            <a:endParaRPr lang="ru-RU" dirty="0"/>
          </a:p>
          <a:p>
            <a:pPr lvl="0"/>
            <a:r>
              <a:rPr lang="uk-UA" b="1" dirty="0"/>
              <a:t>організаційний</a:t>
            </a:r>
            <a:r>
              <a:rPr lang="uk-UA" i="1" dirty="0"/>
              <a:t>, </a:t>
            </a:r>
            <a:r>
              <a:rPr lang="uk-UA" dirty="0"/>
              <a:t>який  встановлює можливості</a:t>
            </a:r>
            <a:r>
              <a:rPr lang="uk-UA" i="1" dirty="0"/>
              <a:t> </a:t>
            </a:r>
            <a:r>
              <a:rPr lang="uk-UA" dirty="0" smtClean="0"/>
              <a:t>раціонального </a:t>
            </a:r>
            <a:r>
              <a:rPr lang="uk-UA" dirty="0"/>
              <a:t>поєднання в часі і в просторі всіх елементів підприємства;</a:t>
            </a:r>
            <a:endParaRPr lang="ru-RU" dirty="0"/>
          </a:p>
          <a:p>
            <a:pPr lvl="0"/>
            <a:r>
              <a:rPr lang="uk-UA" b="1" dirty="0"/>
              <a:t>економічний</a:t>
            </a:r>
            <a:r>
              <a:rPr lang="uk-UA" dirty="0"/>
              <a:t>, який</a:t>
            </a:r>
            <a:r>
              <a:rPr lang="uk-UA" i="1" dirty="0"/>
              <a:t>  </a:t>
            </a:r>
            <a:r>
              <a:rPr lang="uk-UA" dirty="0"/>
              <a:t>відображає вплив організаційно-економічних факторів на ефективність діяльності виробничої системи;</a:t>
            </a:r>
            <a:endParaRPr lang="ru-RU" dirty="0"/>
          </a:p>
          <a:p>
            <a:pPr lvl="0"/>
            <a:r>
              <a:rPr lang="uk-UA" b="1" dirty="0"/>
              <a:t>технологічний</a:t>
            </a:r>
            <a:r>
              <a:rPr lang="uk-UA" i="1" dirty="0"/>
              <a:t>, </a:t>
            </a:r>
            <a:r>
              <a:rPr lang="uk-UA" dirty="0"/>
              <a:t>який  визначає необхідний рівень технологічності організаційних процесів системи;</a:t>
            </a:r>
            <a:endParaRPr lang="ru-RU" dirty="0"/>
          </a:p>
          <a:p>
            <a:pPr lvl="0"/>
            <a:r>
              <a:rPr lang="uk-UA" b="1" dirty="0"/>
              <a:t> адміністративний</a:t>
            </a:r>
            <a:r>
              <a:rPr lang="uk-UA" i="1" dirty="0"/>
              <a:t>, </a:t>
            </a:r>
            <a:r>
              <a:rPr lang="uk-UA" dirty="0"/>
              <a:t>який</a:t>
            </a:r>
            <a:r>
              <a:rPr lang="uk-UA" i="1" dirty="0"/>
              <a:t> </a:t>
            </a:r>
            <a:r>
              <a:rPr lang="uk-UA" dirty="0"/>
              <a:t> відображає відносини між різними ієрархічними рівнями системи.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43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858580"/>
          </a:xfrm>
        </p:spPr>
        <p:txBody>
          <a:bodyPr>
            <a:normAutofit fontScale="90000"/>
          </a:bodyPr>
          <a:lstStyle/>
          <a:p>
            <a:r>
              <a:rPr lang="uk-UA" sz="4000" b="1" dirty="0"/>
              <a:t>Тема 15.2. Функції, завдання та напрями організації виробництва</a:t>
            </a:r>
            <a:r>
              <a:rPr lang="uk-UA" sz="4000" b="1" dirty="0" smtClean="0"/>
              <a:t>.</a:t>
            </a: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5014" y="2781425"/>
            <a:ext cx="6121910" cy="286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25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132856"/>
            <a:ext cx="7848871" cy="4392487"/>
          </a:xfrm>
        </p:spPr>
        <p:txBody>
          <a:bodyPr/>
          <a:lstStyle/>
          <a:p>
            <a:r>
              <a:rPr lang="uk-UA" dirty="0"/>
              <a:t>Організація виробництва - невід'ємна частина </a:t>
            </a:r>
            <a:r>
              <a:rPr lang="en-US" dirty="0" smtClean="0"/>
              <a:t>        </a:t>
            </a:r>
            <a:r>
              <a:rPr lang="uk-UA" dirty="0" smtClean="0"/>
              <a:t>будь-якого </a:t>
            </a:r>
            <a:r>
              <a:rPr lang="uk-UA" dirty="0"/>
              <a:t>способу виробництва. Вона спрямована на досягнення ефективної взаємодії окремих елементів виробництва – предметів праці, засобів праці і самої праці. Організація елементів виробництва передбачає ефективне їх сполучення в часі та </a:t>
            </a:r>
            <a:r>
              <a:rPr lang="uk-UA" dirty="0" smtClean="0"/>
              <a:t>розміщення </a:t>
            </a:r>
            <a:r>
              <a:rPr lang="uk-UA" dirty="0"/>
              <a:t>у просторі.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6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1480"/>
            <a:ext cx="8607330" cy="5500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42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b="1" dirty="0"/>
              <a:t>Технологія</a:t>
            </a:r>
            <a:r>
              <a:rPr lang="uk-UA" dirty="0"/>
              <a:t> виробничих процесів – це сукупність методів і засобів перетворення різноманітних ресурсів, інформації та інших компонентів в кінцевий продукт. Технологія визначає що потрібно зробити з предметом праці і якими засобами виробництва впливати на предмети праці для отримання певного продукту із заданими властивостями</a:t>
            </a:r>
            <a:r>
              <a:rPr lang="uk-UA" dirty="0" smtClean="0"/>
              <a:t>.</a:t>
            </a:r>
          </a:p>
          <a:p>
            <a:r>
              <a:rPr lang="uk-UA" dirty="0" smtClean="0"/>
              <a:t> </a:t>
            </a:r>
            <a:r>
              <a:rPr lang="uk-UA" b="1" dirty="0" smtClean="0"/>
              <a:t>Основною </a:t>
            </a:r>
            <a:r>
              <a:rPr lang="uk-UA" b="1" dirty="0"/>
              <a:t>метою</a:t>
            </a:r>
            <a:r>
              <a:rPr lang="uk-UA" dirty="0"/>
              <a:t> організації виробництва є економія суспільної праці через упорядкування відносин і взаємозв'язків у виробничому процесі та  створення умов для реалізації  потенціалу трудових та інших видів ресурсів.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484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/>
              <a:t>Всі функції організації можна звести до чотирьох загальних функцій</a:t>
            </a:r>
            <a:r>
              <a:rPr lang="uk-UA" sz="3200" dirty="0" smtClean="0"/>
              <a:t>:</a:t>
            </a:r>
            <a:endParaRPr lang="ru-RU" sz="32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b="1" dirty="0" err="1" smtClean="0"/>
              <a:t>системоутворювальна</a:t>
            </a:r>
            <a:r>
              <a:rPr lang="uk-UA" b="1" dirty="0" smtClean="0"/>
              <a:t> функція</a:t>
            </a:r>
          </a:p>
          <a:p>
            <a:r>
              <a:rPr lang="uk-UA" b="1" dirty="0" smtClean="0"/>
              <a:t>формує </a:t>
            </a:r>
            <a:r>
              <a:rPr lang="uk-UA" b="1" dirty="0"/>
              <a:t>зв’язки</a:t>
            </a:r>
            <a:r>
              <a:rPr lang="uk-UA" dirty="0"/>
              <a:t> між виконавцями  виробничих процесів. </a:t>
            </a:r>
            <a:endParaRPr lang="uk-UA" dirty="0" smtClean="0"/>
          </a:p>
          <a:p>
            <a:r>
              <a:rPr lang="uk-UA" b="1" dirty="0" smtClean="0"/>
              <a:t>створення </a:t>
            </a:r>
            <a:r>
              <a:rPr lang="uk-UA" b="1" dirty="0"/>
              <a:t>організаційних умов</a:t>
            </a:r>
            <a:r>
              <a:rPr lang="uk-UA" dirty="0"/>
              <a:t> для взаємодії всіх ланок єдиної виробничої системи. </a:t>
            </a:r>
            <a:endParaRPr lang="uk-UA" dirty="0" smtClean="0"/>
          </a:p>
          <a:p>
            <a:r>
              <a:rPr lang="uk-UA" b="1" dirty="0" smtClean="0"/>
              <a:t>створення </a:t>
            </a:r>
            <a:r>
              <a:rPr lang="uk-UA" b="1" dirty="0"/>
              <a:t>економічних  умов </a:t>
            </a:r>
            <a:r>
              <a:rPr lang="uk-UA" dirty="0"/>
              <a:t>для реалізації економічних інтересів власників, трудового колективу і членів суспільства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221</TotalTime>
  <Words>869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Garamond</vt:lpstr>
      <vt:lpstr>Натуральные материалы</vt:lpstr>
      <vt:lpstr>Лекція 15. Організація виробничого процесу.</vt:lpstr>
      <vt:lpstr>Тема 15.1. Сутність та поняття організації виробництва.</vt:lpstr>
      <vt:lpstr>Презентация PowerPoint</vt:lpstr>
      <vt:lpstr>В організації виробництва виділяють ряд аспектів </vt:lpstr>
      <vt:lpstr>Тема 15.2. Функції, завдання та напрями організації виробництва.</vt:lpstr>
      <vt:lpstr>Презентация PowerPoint</vt:lpstr>
      <vt:lpstr>Презентация PowerPoint</vt:lpstr>
      <vt:lpstr>Презентация PowerPoint</vt:lpstr>
      <vt:lpstr>Всі функції організації можна звести до чотирьох загальних функцій:</vt:lpstr>
      <vt:lpstr>Презентация PowerPoint</vt:lpstr>
      <vt:lpstr>Презентация PowerPoint</vt:lpstr>
      <vt:lpstr>Презентация PowerPoint</vt:lpstr>
      <vt:lpstr>Схема організації виробництва та зв’язок між загальними елементами</vt:lpstr>
      <vt:lpstr>Рис.15.5.Функціональна структура організації виробництва. </vt:lpstr>
      <vt:lpstr>Презентация PowerPoint</vt:lpstr>
      <vt:lpstr>Тема 15.3. Виробничий процес та його основні елементи.</vt:lpstr>
      <vt:lpstr>Презентация PowerPoint</vt:lpstr>
      <vt:lpstr>Тема 15.4. Класифікація виробничих процесів.</vt:lpstr>
      <vt:lpstr>Тема 15.5. Основні принципи організації виробничого процесу на підприємстві.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15. Організація виробничого процесу.</dc:title>
  <dc:creator>Viktoriya</dc:creator>
  <cp:lastModifiedBy>Пользователь Windows</cp:lastModifiedBy>
  <cp:revision>12</cp:revision>
  <dcterms:created xsi:type="dcterms:W3CDTF">2017-11-08T21:27:40Z</dcterms:created>
  <dcterms:modified xsi:type="dcterms:W3CDTF">2021-07-02T14:14:40Z</dcterms:modified>
</cp:coreProperties>
</file>