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2" r:id="rId3"/>
    <p:sldId id="273" r:id="rId4"/>
    <p:sldId id="274" r:id="rId5"/>
    <p:sldId id="275" r:id="rId6"/>
    <p:sldId id="276" r:id="rId7"/>
    <p:sldId id="277" r:id="rId8"/>
    <p:sldId id="278" r:id="rId9"/>
    <p:sldId id="279" r:id="rId10"/>
    <p:sldId id="270" r:id="rId11"/>
    <p:sldId id="257" r:id="rId12"/>
    <p:sldId id="258" r:id="rId13"/>
    <p:sldId id="259" r:id="rId14"/>
    <p:sldId id="260" r:id="rId15"/>
    <p:sldId id="261" r:id="rId16"/>
    <p:sldId id="262" r:id="rId17"/>
    <p:sldId id="263" r:id="rId18"/>
    <p:sldId id="264" r:id="rId19"/>
    <p:sldId id="265" r:id="rId20"/>
    <p:sldId id="266" r:id="rId21"/>
    <p:sldId id="267" r:id="rId22"/>
    <p:sldId id="271" r:id="rId23"/>
    <p:sldId id="268" r:id="rId24"/>
    <p:sldId id="269" r:id="rId2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Светлый стиль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09" autoAdjust="0"/>
    <p:restoredTop sz="94660"/>
  </p:normalViewPr>
  <p:slideViewPr>
    <p:cSldViewPr snapToGrid="0">
      <p:cViewPr varScale="1">
        <p:scale>
          <a:sx n="70" d="100"/>
          <a:sy n="70" d="100"/>
        </p:scale>
        <p:origin x="90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E6385C2-CFC3-4970-A320-E0D8D5132C51}" type="datetimeFigureOut">
              <a:rPr lang="ru-RU" smtClean="0"/>
              <a:t>29.08.2021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714789-ABF3-4ABC-8E1F-1242CD1DAE6E}" type="slidenum">
              <a:rPr lang="ru-RU" smtClean="0"/>
              <a:t>‹#›</a:t>
            </a:fld>
            <a:endParaRPr lang="ru-RU"/>
          </a:p>
        </p:txBody>
      </p:sp>
    </p:spTree>
    <p:extLst>
      <p:ext uri="{BB962C8B-B14F-4D97-AF65-F5344CB8AC3E}">
        <p14:creationId xmlns:p14="http://schemas.microsoft.com/office/powerpoint/2010/main" val="32866320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E6385C2-CFC3-4970-A320-E0D8D5132C51}" type="datetimeFigureOut">
              <a:rPr lang="ru-RU" smtClean="0"/>
              <a:t>29.08.2021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714789-ABF3-4ABC-8E1F-1242CD1DAE6E}" type="slidenum">
              <a:rPr lang="ru-RU" smtClean="0"/>
              <a:t>‹#›</a:t>
            </a:fld>
            <a:endParaRPr lang="ru-RU"/>
          </a:p>
        </p:txBody>
      </p:sp>
    </p:spTree>
    <p:extLst>
      <p:ext uri="{BB962C8B-B14F-4D97-AF65-F5344CB8AC3E}">
        <p14:creationId xmlns:p14="http://schemas.microsoft.com/office/powerpoint/2010/main" val="36733328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E6385C2-CFC3-4970-A320-E0D8D5132C51}" type="datetimeFigureOut">
              <a:rPr lang="ru-RU" smtClean="0"/>
              <a:t>29.08.2021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714789-ABF3-4ABC-8E1F-1242CD1DAE6E}" type="slidenum">
              <a:rPr lang="ru-RU" smtClean="0"/>
              <a:t>‹#›</a:t>
            </a:fld>
            <a:endParaRPr lang="ru-RU"/>
          </a:p>
        </p:txBody>
      </p:sp>
    </p:spTree>
    <p:extLst>
      <p:ext uri="{BB962C8B-B14F-4D97-AF65-F5344CB8AC3E}">
        <p14:creationId xmlns:p14="http://schemas.microsoft.com/office/powerpoint/2010/main" val="4204870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E6385C2-CFC3-4970-A320-E0D8D5132C51}" type="datetimeFigureOut">
              <a:rPr lang="ru-RU" smtClean="0"/>
              <a:t>29.08.2021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714789-ABF3-4ABC-8E1F-1242CD1DAE6E}" type="slidenum">
              <a:rPr lang="ru-RU" smtClean="0"/>
              <a:t>‹#›</a:t>
            </a:fld>
            <a:endParaRPr lang="ru-RU"/>
          </a:p>
        </p:txBody>
      </p:sp>
    </p:spTree>
    <p:extLst>
      <p:ext uri="{BB962C8B-B14F-4D97-AF65-F5344CB8AC3E}">
        <p14:creationId xmlns:p14="http://schemas.microsoft.com/office/powerpoint/2010/main" val="15724345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E6385C2-CFC3-4970-A320-E0D8D5132C51}" type="datetimeFigureOut">
              <a:rPr lang="ru-RU" smtClean="0"/>
              <a:t>29.08.2021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714789-ABF3-4ABC-8E1F-1242CD1DAE6E}" type="slidenum">
              <a:rPr lang="ru-RU" smtClean="0"/>
              <a:t>‹#›</a:t>
            </a:fld>
            <a:endParaRPr lang="ru-RU"/>
          </a:p>
        </p:txBody>
      </p:sp>
    </p:spTree>
    <p:extLst>
      <p:ext uri="{BB962C8B-B14F-4D97-AF65-F5344CB8AC3E}">
        <p14:creationId xmlns:p14="http://schemas.microsoft.com/office/powerpoint/2010/main" val="10154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E6385C2-CFC3-4970-A320-E0D8D5132C51}" type="datetimeFigureOut">
              <a:rPr lang="ru-RU" smtClean="0"/>
              <a:t>29.08.2021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714789-ABF3-4ABC-8E1F-1242CD1DAE6E}" type="slidenum">
              <a:rPr lang="ru-RU" smtClean="0"/>
              <a:t>‹#›</a:t>
            </a:fld>
            <a:endParaRPr lang="ru-RU"/>
          </a:p>
        </p:txBody>
      </p:sp>
    </p:spTree>
    <p:extLst>
      <p:ext uri="{BB962C8B-B14F-4D97-AF65-F5344CB8AC3E}">
        <p14:creationId xmlns:p14="http://schemas.microsoft.com/office/powerpoint/2010/main" val="4118124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E6385C2-CFC3-4970-A320-E0D8D5132C51}" type="datetimeFigureOut">
              <a:rPr lang="ru-RU" smtClean="0"/>
              <a:t>29.08.2021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C714789-ABF3-4ABC-8E1F-1242CD1DAE6E}" type="slidenum">
              <a:rPr lang="ru-RU" smtClean="0"/>
              <a:t>‹#›</a:t>
            </a:fld>
            <a:endParaRPr lang="ru-RU"/>
          </a:p>
        </p:txBody>
      </p:sp>
    </p:spTree>
    <p:extLst>
      <p:ext uri="{BB962C8B-B14F-4D97-AF65-F5344CB8AC3E}">
        <p14:creationId xmlns:p14="http://schemas.microsoft.com/office/powerpoint/2010/main" val="489004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E6385C2-CFC3-4970-A320-E0D8D5132C51}" type="datetimeFigureOut">
              <a:rPr lang="ru-RU" smtClean="0"/>
              <a:t>29.08.2021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C714789-ABF3-4ABC-8E1F-1242CD1DAE6E}" type="slidenum">
              <a:rPr lang="ru-RU" smtClean="0"/>
              <a:t>‹#›</a:t>
            </a:fld>
            <a:endParaRPr lang="ru-RU"/>
          </a:p>
        </p:txBody>
      </p:sp>
    </p:spTree>
    <p:extLst>
      <p:ext uri="{BB962C8B-B14F-4D97-AF65-F5344CB8AC3E}">
        <p14:creationId xmlns:p14="http://schemas.microsoft.com/office/powerpoint/2010/main" val="1643581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E6385C2-CFC3-4970-A320-E0D8D5132C51}" type="datetimeFigureOut">
              <a:rPr lang="ru-RU" smtClean="0"/>
              <a:t>29.08.2021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C714789-ABF3-4ABC-8E1F-1242CD1DAE6E}" type="slidenum">
              <a:rPr lang="ru-RU" smtClean="0"/>
              <a:t>‹#›</a:t>
            </a:fld>
            <a:endParaRPr lang="ru-RU"/>
          </a:p>
        </p:txBody>
      </p:sp>
    </p:spTree>
    <p:extLst>
      <p:ext uri="{BB962C8B-B14F-4D97-AF65-F5344CB8AC3E}">
        <p14:creationId xmlns:p14="http://schemas.microsoft.com/office/powerpoint/2010/main" val="3266412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E6385C2-CFC3-4970-A320-E0D8D5132C51}" type="datetimeFigureOut">
              <a:rPr lang="ru-RU" smtClean="0"/>
              <a:t>29.08.2021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714789-ABF3-4ABC-8E1F-1242CD1DAE6E}" type="slidenum">
              <a:rPr lang="ru-RU" smtClean="0"/>
              <a:t>‹#›</a:t>
            </a:fld>
            <a:endParaRPr lang="ru-RU"/>
          </a:p>
        </p:txBody>
      </p:sp>
    </p:spTree>
    <p:extLst>
      <p:ext uri="{BB962C8B-B14F-4D97-AF65-F5344CB8AC3E}">
        <p14:creationId xmlns:p14="http://schemas.microsoft.com/office/powerpoint/2010/main" val="1742817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E6385C2-CFC3-4970-A320-E0D8D5132C51}" type="datetimeFigureOut">
              <a:rPr lang="ru-RU" smtClean="0"/>
              <a:t>29.08.2021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714789-ABF3-4ABC-8E1F-1242CD1DAE6E}" type="slidenum">
              <a:rPr lang="ru-RU" smtClean="0"/>
              <a:t>‹#›</a:t>
            </a:fld>
            <a:endParaRPr lang="ru-RU"/>
          </a:p>
        </p:txBody>
      </p:sp>
    </p:spTree>
    <p:extLst>
      <p:ext uri="{BB962C8B-B14F-4D97-AF65-F5344CB8AC3E}">
        <p14:creationId xmlns:p14="http://schemas.microsoft.com/office/powerpoint/2010/main" val="1468038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6385C2-CFC3-4970-A320-E0D8D5132C51}" type="datetimeFigureOut">
              <a:rPr lang="ru-RU" smtClean="0"/>
              <a:t>29.08.2021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714789-ABF3-4ABC-8E1F-1242CD1DAE6E}" type="slidenum">
              <a:rPr lang="ru-RU" smtClean="0"/>
              <a:t>‹#›</a:t>
            </a:fld>
            <a:endParaRPr lang="ru-RU"/>
          </a:p>
        </p:txBody>
      </p:sp>
    </p:spTree>
    <p:extLst>
      <p:ext uri="{BB962C8B-B14F-4D97-AF65-F5344CB8AC3E}">
        <p14:creationId xmlns:p14="http://schemas.microsoft.com/office/powerpoint/2010/main" val="39488788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p:txBody>
          <a:bodyPr>
            <a:normAutofit/>
          </a:bodyPr>
          <a:lstStyle/>
          <a:p>
            <a:r>
              <a:rPr lang="uk-UA" sz="4400" b="1" dirty="0" smtClean="0">
                <a:latin typeface="Times New Roman" panose="02020603050405020304" pitchFamily="18" charset="0"/>
                <a:cs typeface="Times New Roman" panose="02020603050405020304" pitchFamily="18" charset="0"/>
              </a:rPr>
              <a:t>Тема8. </a:t>
            </a:r>
            <a:r>
              <a:rPr lang="uk-UA" sz="4400" b="1" dirty="0" smtClean="0">
                <a:latin typeface="Times New Roman" panose="02020603050405020304" pitchFamily="18" charset="0"/>
                <a:cs typeface="Times New Roman" panose="02020603050405020304" pitchFamily="18" charset="0"/>
              </a:rPr>
              <a:t>Результати діяльності підприємства</a:t>
            </a:r>
            <a:endParaRPr lang="ru-RU" sz="4400" b="1" dirty="0">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5477302" y="4216864"/>
            <a:ext cx="6096000" cy="1754326"/>
          </a:xfrm>
          <a:prstGeom prst="rect">
            <a:avLst/>
          </a:prstGeom>
        </p:spPr>
        <p:txBody>
          <a:bodyPr>
            <a:spAutoFit/>
          </a:bodyPr>
          <a:lstStyle/>
          <a:p>
            <a:pPr indent="269875" algn="just">
              <a:spcAft>
                <a:spcPts val="0"/>
              </a:spcAft>
            </a:pPr>
            <a:r>
              <a:rPr lang="uk-UA" b="1" dirty="0">
                <a:latin typeface="Times New Roman" panose="02020603050405020304" pitchFamily="18" charset="0"/>
                <a:ea typeface="Times New Roman" panose="02020603050405020304" pitchFamily="18" charset="0"/>
              </a:rPr>
              <a:t>Презентація лекції підготована</a:t>
            </a:r>
          </a:p>
          <a:p>
            <a:pPr indent="269875" algn="just">
              <a:spcAft>
                <a:spcPts val="0"/>
              </a:spcAft>
            </a:pPr>
            <a:r>
              <a:rPr lang="uk-UA" b="1" dirty="0">
                <a:latin typeface="Times New Roman" panose="02020603050405020304" pitchFamily="18" charset="0"/>
                <a:ea typeface="Times New Roman" panose="02020603050405020304" pitchFamily="18" charset="0"/>
              </a:rPr>
              <a:t>доцентом кафедри економіки і підприємництва</a:t>
            </a:r>
          </a:p>
          <a:p>
            <a:pPr indent="269875" algn="just">
              <a:spcAft>
                <a:spcPts val="0"/>
              </a:spcAft>
            </a:pPr>
            <a:r>
              <a:rPr lang="uk-UA" b="1" dirty="0">
                <a:latin typeface="Times New Roman" panose="02020603050405020304" pitchFamily="18" charset="0"/>
                <a:ea typeface="Times New Roman" panose="02020603050405020304" pitchFamily="18" charset="0"/>
              </a:rPr>
              <a:t> Андрусь Ольгою Іванівною</a:t>
            </a:r>
          </a:p>
          <a:p>
            <a:pPr indent="269875" algn="just">
              <a:spcAft>
                <a:spcPts val="0"/>
              </a:spcAft>
            </a:pPr>
            <a:r>
              <a:rPr lang="uk-UA" b="1" dirty="0">
                <a:latin typeface="Times New Roman" panose="02020603050405020304" pitchFamily="18" charset="0"/>
                <a:ea typeface="Times New Roman" panose="02020603050405020304" pitchFamily="18" charset="0"/>
              </a:rPr>
              <a:t>Навчально-методичні матеріали затверджені на засіданні кафедри економіки і підприємництва, протокол </a:t>
            </a:r>
            <a:r>
              <a:rPr lang="uk-UA" b="1" dirty="0">
                <a:latin typeface="Times New Roman" panose="02020603050405020304" pitchFamily="18" charset="0"/>
                <a:cs typeface="Times New Roman" panose="02020603050405020304" pitchFamily="18" charset="0"/>
              </a:rPr>
              <a:t>№ 2 від 22.09.2020 р.</a:t>
            </a:r>
            <a:endParaRPr lang="uk-UA" b="1"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95039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7895" y="238538"/>
            <a:ext cx="10124661" cy="61490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88923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94951" y="1414916"/>
            <a:ext cx="11414975" cy="5133713"/>
          </a:xfrm>
          <a:prstGeom prst="rect">
            <a:avLst/>
          </a:prstGeom>
        </p:spPr>
        <p:txBody>
          <a:bodyPr wrap="square">
            <a:spAutoFit/>
          </a:bodyPr>
          <a:lstStyle/>
          <a:p>
            <a:pPr indent="304800" algn="just">
              <a:lnSpc>
                <a:spcPct val="130000"/>
              </a:lnSpc>
              <a:spcAft>
                <a:spcPts val="0"/>
              </a:spcAft>
            </a:pPr>
            <a:r>
              <a:rPr lang="uk-UA" sz="2800" b="1" dirty="0" smtClean="0">
                <a:latin typeface="Times New Roman" panose="02020603050405020304" pitchFamily="18" charset="0"/>
                <a:ea typeface="Calibri" panose="020F0502020204030204" pitchFamily="34" charset="0"/>
              </a:rPr>
              <a:t>Задача</a:t>
            </a:r>
            <a:r>
              <a:rPr lang="uk-UA" sz="2800" b="1" dirty="0" smtClean="0">
                <a:effectLst/>
                <a:latin typeface="Times New Roman" panose="02020603050405020304" pitchFamily="18" charset="0"/>
                <a:ea typeface="Calibri" panose="020F0502020204030204" pitchFamily="34" charset="0"/>
              </a:rPr>
              <a:t>.</a:t>
            </a:r>
            <a:r>
              <a:rPr lang="uk-UA" sz="2800" b="1" i="1" dirty="0" smtClean="0">
                <a:effectLst/>
                <a:latin typeface="Times New Roman" panose="02020603050405020304" pitchFamily="18" charset="0"/>
                <a:ea typeface="Calibri" panose="020F0502020204030204" pitchFamily="34" charset="0"/>
              </a:rPr>
              <a:t> </a:t>
            </a:r>
            <a:r>
              <a:rPr lang="uk-UA" sz="2800" dirty="0" smtClean="0">
                <a:effectLst/>
                <a:latin typeface="Times New Roman" panose="02020603050405020304" pitchFamily="18" charset="0"/>
                <a:ea typeface="Calibri" panose="020F0502020204030204" pitchFamily="34" charset="0"/>
              </a:rPr>
              <a:t>За результатами господарської діяльності хімічного підприємства виручка від реалізації продукції склала 386 000 грн, при цьому змінні витрати становили 251 000 грн, а постійні – 100 000 грн. Планований прибуток підприємства склав 35 000 грн. Ціна реалізації одиниці продукції складає 386 грн. Обсяг реалізації становить 1000 одиниць продукції. Середні змінні витрати складають 251 грн. Обчислити критичний обсяг реалізації, поріг рентабельності підприємства, запас його фінансової міцності та маржу безпеки (надійності).</a:t>
            </a:r>
            <a:endParaRPr lang="ru-RU" sz="28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321661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532268" y="345115"/>
            <a:ext cx="10715222"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048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304800" algn="just" defTabSz="914400" rtl="0" eaLnBrk="0" fontAlgn="base" latinLnBrk="0" hangingPunct="0">
              <a:lnSpc>
                <a:spcPct val="100000"/>
              </a:lnSpc>
              <a:spcBef>
                <a:spcPct val="0"/>
              </a:spcBef>
              <a:spcAft>
                <a:spcPct val="0"/>
              </a:spcAft>
              <a:buClrTx/>
              <a:buSzTx/>
              <a:buFontTx/>
              <a:buNone/>
              <a:tabLst/>
            </a:pPr>
            <a:r>
              <a:rPr kumimoji="0" lang="uk-UA" altLang="ru-RU" sz="2800" b="1" i="1"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Розв’язок.</a:t>
            </a:r>
            <a:endParaRPr kumimoji="0" lang="ru-RU" altLang="ru-RU" sz="2800" b="0" i="0" u="none" strike="noStrike" cap="none" normalizeH="0" baseline="0" dirty="0" smtClean="0">
              <a:ln>
                <a:noFill/>
              </a:ln>
              <a:solidFill>
                <a:schemeClr val="tx1"/>
              </a:solidFill>
              <a:effectLst/>
            </a:endParaRPr>
          </a:p>
          <a:p>
            <a:pPr marL="0" marR="0" lvl="0" indent="304800" algn="just" defTabSz="914400" rtl="0" eaLnBrk="0" fontAlgn="base" latinLnBrk="0" hangingPunct="0">
              <a:lnSpc>
                <a:spcPct val="100000"/>
              </a:lnSpc>
              <a:spcBef>
                <a:spcPct val="0"/>
              </a:spcBef>
              <a:spcAft>
                <a:spcPct val="0"/>
              </a:spcAft>
              <a:buClrTx/>
              <a:buSzTx/>
              <a:buFontTx/>
              <a:buNone/>
              <a:tabLst/>
            </a:pPr>
            <a:r>
              <a:rPr kumimoji="0" lang="uk-UA" altLang="ru-RU" sz="28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Беззбитковий обсяг реалізації товару склав: </a:t>
            </a:r>
            <a:endParaRPr kumimoji="0" lang="uk-UA" altLang="ru-RU" sz="2800" b="0" i="0" u="none" strike="noStrike" cap="none" normalizeH="0" baseline="0" dirty="0" smtClean="0">
              <a:ln>
                <a:noFill/>
              </a:ln>
              <a:solidFill>
                <a:schemeClr val="tx1"/>
              </a:solidFill>
              <a:effectLst/>
            </a:endParaRPr>
          </a:p>
        </p:txBody>
      </p:sp>
      <mc:AlternateContent xmlns:mc="http://schemas.openxmlformats.org/markup-compatibility/2006" xmlns:a14="http://schemas.microsoft.com/office/drawing/2010/main">
        <mc:Choice Requires="a14">
          <p:sp>
            <p:nvSpPr>
              <p:cNvPr id="9" name="Прямоугольник 8"/>
              <p:cNvSpPr/>
              <p:nvPr/>
            </p:nvSpPr>
            <p:spPr>
              <a:xfrm>
                <a:off x="695459" y="1620680"/>
                <a:ext cx="9478851" cy="3443571"/>
              </a:xfrm>
              <a:prstGeom prst="rect">
                <a:avLst/>
              </a:prstGeom>
            </p:spPr>
            <p:txBody>
              <a:bodyPr wrap="square">
                <a:spAutoFit/>
              </a:bodyPr>
              <a:lstStyle/>
              <a:p>
                <a:pPr algn="just"/>
                <a14:m>
                  <m:oMathPara xmlns:m="http://schemas.openxmlformats.org/officeDocument/2006/math">
                    <m:oMathParaPr>
                      <m:jc m:val="centerGroup"/>
                    </m:oMathParaPr>
                    <m:oMath xmlns:m="http://schemas.openxmlformats.org/officeDocument/2006/math">
                      <m:sSub>
                        <m:sSubPr>
                          <m:ctrlPr>
                            <a:rPr lang="ru-RU" sz="2800" i="1" smtClean="0">
                              <a:latin typeface="Cambria Math" panose="02040503050406030204" pitchFamily="18" charset="0"/>
                            </a:rPr>
                          </m:ctrlPr>
                        </m:sSubPr>
                        <m:e>
                          <m:r>
                            <a:rPr lang="uk-UA" sz="2800" i="1">
                              <a:latin typeface="Cambria Math" panose="02040503050406030204" pitchFamily="18" charset="0"/>
                            </a:rPr>
                            <m:t>𝑄</m:t>
                          </m:r>
                        </m:e>
                        <m:sub>
                          <m:r>
                            <a:rPr lang="uk-UA" sz="2800" i="1">
                              <a:latin typeface="Cambria Math" panose="02040503050406030204" pitchFamily="18" charset="0"/>
                            </a:rPr>
                            <m:t>прибут</m:t>
                          </m:r>
                        </m:sub>
                      </m:sSub>
                      <m:r>
                        <a:rPr lang="uk-UA" sz="2800" i="1">
                          <a:latin typeface="Cambria Math" panose="02040503050406030204" pitchFamily="18" charset="0"/>
                        </a:rPr>
                        <m:t>=</m:t>
                      </m:r>
                      <m:f>
                        <m:fPr>
                          <m:ctrlPr>
                            <a:rPr lang="ru-RU" sz="2800" i="1">
                              <a:latin typeface="Cambria Math" panose="02040503050406030204" pitchFamily="18" charset="0"/>
                            </a:rPr>
                          </m:ctrlPr>
                        </m:fPr>
                        <m:num>
                          <m:r>
                            <m:rPr>
                              <m:sty m:val="p"/>
                            </m:rPr>
                            <a:rPr lang="en-US" sz="2800">
                              <a:latin typeface="Cambria Math" panose="02040503050406030204" pitchFamily="18" charset="0"/>
                            </a:rPr>
                            <m:t>F</m:t>
                          </m:r>
                          <m:r>
                            <m:rPr>
                              <m:sty m:val="p"/>
                            </m:rPr>
                            <a:rPr lang="en-US" sz="2800" smtClean="0">
                              <a:latin typeface="Cambria Math" panose="02040503050406030204" pitchFamily="18" charset="0"/>
                            </a:rPr>
                            <m:t>C</m:t>
                          </m:r>
                        </m:num>
                        <m:den>
                          <m:r>
                            <a:rPr lang="uk-UA" sz="2800" i="1">
                              <a:latin typeface="Cambria Math" panose="02040503050406030204" pitchFamily="18" charset="0"/>
                            </a:rPr>
                            <m:t>Р−</m:t>
                          </m:r>
                          <m:r>
                            <m:rPr>
                              <m:sty m:val="p"/>
                            </m:rPr>
                            <a:rPr lang="en-US" sz="2800">
                              <a:latin typeface="Cambria Math" panose="02040503050406030204" pitchFamily="18" charset="0"/>
                            </a:rPr>
                            <m:t>AVC</m:t>
                          </m:r>
                        </m:den>
                      </m:f>
                      <m:r>
                        <a:rPr lang="uk-UA" sz="2800" i="1">
                          <a:latin typeface="Cambria Math" panose="02040503050406030204" pitchFamily="18" charset="0"/>
                        </a:rPr>
                        <m:t>=</m:t>
                      </m:r>
                      <m:f>
                        <m:fPr>
                          <m:ctrlPr>
                            <a:rPr lang="ru-RU" sz="2800" i="1">
                              <a:latin typeface="Cambria Math" panose="02040503050406030204" pitchFamily="18" charset="0"/>
                            </a:rPr>
                          </m:ctrlPr>
                        </m:fPr>
                        <m:num>
                          <m:r>
                            <a:rPr lang="uk-UA" sz="2800" i="1">
                              <a:latin typeface="Cambria Math" panose="02040503050406030204" pitchFamily="18" charset="0"/>
                            </a:rPr>
                            <m:t>100000</m:t>
                          </m:r>
                        </m:num>
                        <m:den>
                          <m:r>
                            <a:rPr lang="uk-UA" sz="2800" i="1">
                              <a:latin typeface="Cambria Math" panose="02040503050406030204" pitchFamily="18" charset="0"/>
                            </a:rPr>
                            <m:t>386−251</m:t>
                          </m:r>
                        </m:den>
                      </m:f>
                      <m:r>
                        <a:rPr lang="uk-UA" sz="2800" i="1">
                          <a:latin typeface="Cambria Math" panose="02040503050406030204" pitchFamily="18" charset="0"/>
                        </a:rPr>
                        <m:t>=</m:t>
                      </m:r>
                      <m:r>
                        <a:rPr lang="uk-UA" sz="2800" b="0" i="1" smtClean="0">
                          <a:latin typeface="Cambria Math" panose="02040503050406030204" pitchFamily="18" charset="0"/>
                        </a:rPr>
                        <m:t>740</m:t>
                      </m:r>
                      <m:r>
                        <a:rPr lang="uk-UA" sz="2800" i="1">
                          <a:latin typeface="Cambria Math" panose="02040503050406030204" pitchFamily="18" charset="0"/>
                        </a:rPr>
                        <m:t> од. </m:t>
                      </m:r>
                    </m:oMath>
                  </m:oMathPara>
                </a14:m>
                <a:endParaRPr lang="ru-RU" sz="2800" dirty="0" smtClean="0"/>
              </a:p>
              <a:p>
                <a:pPr algn="just"/>
                <a:endParaRPr lang="uk-UA" sz="2800" dirty="0"/>
              </a:p>
              <a:p>
                <a:pPr algn="just"/>
                <a:endParaRPr lang="uk-UA" sz="2800" dirty="0" smtClean="0"/>
              </a:p>
              <a:p>
                <a:pPr algn="just"/>
                <a:r>
                  <a:rPr lang="uk-UA" sz="2800" dirty="0" smtClean="0"/>
                  <a:t>Прибутковий обсяг реалізації:</a:t>
                </a:r>
                <a:endParaRPr lang="ru-RU" sz="2800" dirty="0" smtClean="0"/>
              </a:p>
              <a:p>
                <a:pPr algn="just"/>
                <a:endParaRPr lang="uk-UA" sz="2800" dirty="0"/>
              </a:p>
              <a:p>
                <a:pPr algn="just"/>
                <a14:m>
                  <m:oMathPara xmlns:m="http://schemas.openxmlformats.org/officeDocument/2006/math">
                    <m:oMathParaPr>
                      <m:jc m:val="centerGroup"/>
                    </m:oMathParaPr>
                    <m:oMath xmlns:m="http://schemas.openxmlformats.org/officeDocument/2006/math">
                      <m:sSub>
                        <m:sSubPr>
                          <m:ctrlPr>
                            <a:rPr lang="ru-RU" sz="2800" i="1" smtClean="0">
                              <a:latin typeface="Cambria Math" panose="02040503050406030204" pitchFamily="18" charset="0"/>
                            </a:rPr>
                          </m:ctrlPr>
                        </m:sSubPr>
                        <m:e>
                          <m:r>
                            <a:rPr lang="uk-UA" sz="2800" i="1">
                              <a:latin typeface="Cambria Math" panose="02040503050406030204" pitchFamily="18" charset="0"/>
                            </a:rPr>
                            <m:t>𝑄</m:t>
                          </m:r>
                        </m:e>
                        <m:sub>
                          <m:r>
                            <a:rPr lang="uk-UA" sz="2800" i="1">
                              <a:latin typeface="Cambria Math" panose="02040503050406030204" pitchFamily="18" charset="0"/>
                            </a:rPr>
                            <m:t>прибут</m:t>
                          </m:r>
                        </m:sub>
                      </m:sSub>
                      <m:r>
                        <a:rPr lang="uk-UA" sz="2800" i="1">
                          <a:latin typeface="Cambria Math" panose="02040503050406030204" pitchFamily="18" charset="0"/>
                        </a:rPr>
                        <m:t>=</m:t>
                      </m:r>
                      <m:f>
                        <m:fPr>
                          <m:ctrlPr>
                            <a:rPr lang="ru-RU" sz="2800" i="1">
                              <a:latin typeface="Cambria Math" panose="02040503050406030204" pitchFamily="18" charset="0"/>
                            </a:rPr>
                          </m:ctrlPr>
                        </m:fPr>
                        <m:num>
                          <m:r>
                            <m:rPr>
                              <m:sty m:val="p"/>
                            </m:rPr>
                            <a:rPr lang="en-US" sz="2800">
                              <a:latin typeface="Cambria Math" panose="02040503050406030204" pitchFamily="18" charset="0"/>
                            </a:rPr>
                            <m:t>FC</m:t>
                          </m:r>
                          <m:r>
                            <a:rPr lang="uk-UA" sz="2800" i="1">
                              <a:latin typeface="Cambria Math" panose="02040503050406030204" pitchFamily="18" charset="0"/>
                            </a:rPr>
                            <m:t>+П</m:t>
                          </m:r>
                        </m:num>
                        <m:den>
                          <m:r>
                            <a:rPr lang="uk-UA" sz="2800" i="1">
                              <a:latin typeface="Cambria Math" panose="02040503050406030204" pitchFamily="18" charset="0"/>
                            </a:rPr>
                            <m:t>Р−</m:t>
                          </m:r>
                          <m:r>
                            <m:rPr>
                              <m:sty m:val="p"/>
                            </m:rPr>
                            <a:rPr lang="en-US" sz="2800">
                              <a:latin typeface="Cambria Math" panose="02040503050406030204" pitchFamily="18" charset="0"/>
                            </a:rPr>
                            <m:t>AVC</m:t>
                          </m:r>
                        </m:den>
                      </m:f>
                      <m:r>
                        <a:rPr lang="uk-UA" sz="2800" i="1">
                          <a:latin typeface="Cambria Math" panose="02040503050406030204" pitchFamily="18" charset="0"/>
                        </a:rPr>
                        <m:t>=</m:t>
                      </m:r>
                      <m:f>
                        <m:fPr>
                          <m:ctrlPr>
                            <a:rPr lang="ru-RU" sz="2800" i="1">
                              <a:latin typeface="Cambria Math" panose="02040503050406030204" pitchFamily="18" charset="0"/>
                            </a:rPr>
                          </m:ctrlPr>
                        </m:fPr>
                        <m:num>
                          <m:r>
                            <a:rPr lang="uk-UA" sz="2800" i="1">
                              <a:latin typeface="Cambria Math" panose="02040503050406030204" pitchFamily="18" charset="0"/>
                            </a:rPr>
                            <m:t>100000+35000</m:t>
                          </m:r>
                        </m:num>
                        <m:den>
                          <m:r>
                            <a:rPr lang="uk-UA" sz="2800" i="1">
                              <a:latin typeface="Cambria Math" panose="02040503050406030204" pitchFamily="18" charset="0"/>
                            </a:rPr>
                            <m:t>386−251</m:t>
                          </m:r>
                        </m:den>
                      </m:f>
                      <m:r>
                        <a:rPr lang="uk-UA" sz="2800" i="1">
                          <a:latin typeface="Cambria Math" panose="02040503050406030204" pitchFamily="18" charset="0"/>
                        </a:rPr>
                        <m:t>=1000 од. </m:t>
                      </m:r>
                    </m:oMath>
                  </m:oMathPara>
                </a14:m>
                <a:endParaRPr lang="ru-RU" sz="2800" dirty="0"/>
              </a:p>
            </p:txBody>
          </p:sp>
        </mc:Choice>
        <mc:Fallback xmlns="">
          <p:sp>
            <p:nvSpPr>
              <p:cNvPr id="9" name="Прямоугольник 8"/>
              <p:cNvSpPr>
                <a:spLocks noRot="1" noChangeAspect="1" noMove="1" noResize="1" noEditPoints="1" noAdjustHandles="1" noChangeArrowheads="1" noChangeShapeType="1" noTextEdit="1"/>
              </p:cNvSpPr>
              <p:nvPr/>
            </p:nvSpPr>
            <p:spPr>
              <a:xfrm>
                <a:off x="695459" y="1620680"/>
                <a:ext cx="9478851" cy="3443571"/>
              </a:xfrm>
              <a:prstGeom prst="rect">
                <a:avLst/>
              </a:prstGeom>
              <a:blipFill rotWithShape="0">
                <a:blip r:embed="rId2"/>
                <a:stretch>
                  <a:fillRect l="-1286"/>
                </a:stretch>
              </a:blipFill>
            </p:spPr>
            <p:txBody>
              <a:bodyPr/>
              <a:lstStyle/>
              <a:p>
                <a:r>
                  <a:rPr lang="ru-RU">
                    <a:noFill/>
                  </a:rPr>
                  <a:t> </a:t>
                </a:r>
              </a:p>
            </p:txBody>
          </p:sp>
        </mc:Fallback>
      </mc:AlternateContent>
    </p:spTree>
    <p:extLst>
      <p:ext uri="{BB962C8B-B14F-4D97-AF65-F5344CB8AC3E}">
        <p14:creationId xmlns:p14="http://schemas.microsoft.com/office/powerpoint/2010/main" val="32587801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89397" y="513139"/>
            <a:ext cx="10998558" cy="6226320"/>
          </a:xfrm>
          <a:prstGeom prst="rect">
            <a:avLst/>
          </a:prstGeom>
        </p:spPr>
        <p:txBody>
          <a:bodyPr wrap="square">
            <a:spAutoFit/>
          </a:bodyPr>
          <a:lstStyle/>
          <a:p>
            <a:pPr indent="306070" algn="just">
              <a:lnSpc>
                <a:spcPct val="130000"/>
              </a:lnSpc>
            </a:pPr>
            <a:r>
              <a:rPr kumimoji="0" lang="uk-UA" altLang="ru-RU" sz="28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Поріг рентабельності: </a:t>
            </a:r>
            <a:r>
              <a:rPr kumimoji="0" lang="uk-UA" altLang="ru-RU" sz="2800" b="0" i="1"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TR =</a:t>
            </a:r>
            <a:r>
              <a:rPr kumimoji="0" lang="uk-UA" altLang="ru-RU" sz="28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altLang="ru-RU" sz="28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Q</a:t>
            </a:r>
            <a:r>
              <a:rPr kumimoji="0" lang="uk-UA" altLang="ru-RU" sz="12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беззбитк</a:t>
            </a:r>
            <a:r>
              <a:rPr kumimoji="0" lang="uk-UA" altLang="ru-RU" sz="1200" b="0" i="0" u="none" strike="noStrike" cap="none" normalizeH="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uk-UA" altLang="ru-RU" b="0" i="0" u="none" strike="noStrike" cap="none" normalizeH="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uk-UA" altLang="ru-RU" sz="2800" b="0" i="0" u="none" strike="noStrike" cap="none" normalizeH="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 </a:t>
            </a:r>
            <a:r>
              <a:rPr kumimoji="0" lang="uk-UA" altLang="ru-RU" sz="1200" b="0" i="0" u="none" strike="noStrike" cap="none" normalizeH="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реаліз</a:t>
            </a:r>
            <a:r>
              <a:rPr kumimoji="0" lang="uk-UA" altLang="ru-RU" sz="1200" b="0" i="0" u="none" strike="noStrike" cap="none" normalizeH="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uk-UA" altLang="ru-RU" sz="2800" b="0" i="0" u="none" strike="noStrike" cap="none" normalizeH="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uk-UA" altLang="ru-RU" sz="28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740</a:t>
            </a:r>
            <a:r>
              <a:rPr kumimoji="0" lang="uk-UA" altLang="ru-RU" sz="2800" b="0" i="1"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 </a:t>
            </a:r>
            <a:r>
              <a:rPr kumimoji="0" lang="uk-UA" altLang="ru-RU" sz="28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386 = 285 700 грн.</a:t>
            </a:r>
            <a:endParaRPr kumimoji="0" lang="ru-RU" altLang="ru-RU" sz="2800" b="0" i="0" u="none" strike="noStrike" cap="none" normalizeH="0" baseline="0" dirty="0" smtClean="0">
              <a:ln>
                <a:noFill/>
              </a:ln>
              <a:solidFill>
                <a:schemeClr val="tx1"/>
              </a:solidFill>
              <a:effectLst/>
            </a:endParaRPr>
          </a:p>
          <a:p>
            <a:pPr indent="306070" algn="just">
              <a:lnSpc>
                <a:spcPct val="130000"/>
              </a:lnSpc>
              <a:spcAft>
                <a:spcPts val="0"/>
              </a:spcAft>
            </a:pPr>
            <a:r>
              <a:rPr lang="uk-UA" sz="2800" dirty="0" smtClean="0">
                <a:latin typeface="Times New Roman" panose="02020603050405020304" pitchFamily="18" charset="0"/>
                <a:ea typeface="Calibri" panose="020F0502020204030204" pitchFamily="34" charset="0"/>
              </a:rPr>
              <a:t>Запас фінансової міцності:</a:t>
            </a:r>
          </a:p>
          <a:p>
            <a:pPr indent="306070" algn="r">
              <a:lnSpc>
                <a:spcPct val="130000"/>
              </a:lnSpc>
              <a:spcAft>
                <a:spcPts val="0"/>
              </a:spcAft>
            </a:pPr>
            <a:r>
              <a:rPr lang="uk-UA" sz="2800" dirty="0" smtClean="0">
                <a:effectLst/>
                <a:latin typeface="Times New Roman" panose="02020603050405020304" pitchFamily="18" charset="0"/>
                <a:ea typeface="Calibri" panose="020F0502020204030204" pitchFamily="34" charset="0"/>
              </a:rPr>
              <a:t>ЗФМ = </a:t>
            </a:r>
            <a:r>
              <a:rPr lang="en-US" sz="2800" dirty="0" smtClean="0">
                <a:effectLst/>
                <a:latin typeface="Times New Roman" panose="02020603050405020304" pitchFamily="18" charset="0"/>
                <a:ea typeface="Calibri" panose="020F0502020204030204" pitchFamily="34" charset="0"/>
              </a:rPr>
              <a:t>TR</a:t>
            </a:r>
            <a:r>
              <a:rPr lang="uk-UA" baseline="-25000" dirty="0" err="1" smtClean="0">
                <a:effectLst/>
                <a:latin typeface="Times New Roman" panose="02020603050405020304" pitchFamily="18" charset="0"/>
                <a:ea typeface="Calibri" panose="020F0502020204030204" pitchFamily="34" charset="0"/>
              </a:rPr>
              <a:t>прибутк</a:t>
            </a:r>
            <a:r>
              <a:rPr lang="uk-UA" baseline="-25000" dirty="0" smtClean="0">
                <a:effectLst/>
                <a:latin typeface="Times New Roman" panose="02020603050405020304" pitchFamily="18" charset="0"/>
                <a:ea typeface="Calibri" panose="020F0502020204030204" pitchFamily="34" charset="0"/>
              </a:rPr>
              <a:t> </a:t>
            </a:r>
            <a:r>
              <a:rPr lang="uk-UA" dirty="0" smtClean="0">
                <a:effectLst/>
                <a:latin typeface="Times New Roman" panose="02020603050405020304" pitchFamily="18" charset="0"/>
                <a:ea typeface="Calibri" panose="020F0502020204030204" pitchFamily="34" charset="0"/>
              </a:rPr>
              <a:t>– </a:t>
            </a:r>
            <a:r>
              <a:rPr lang="en-US" sz="2800" dirty="0" smtClean="0">
                <a:effectLst/>
                <a:latin typeface="Times New Roman" panose="02020603050405020304" pitchFamily="18" charset="0"/>
                <a:ea typeface="Calibri" panose="020F0502020204030204" pitchFamily="34" charset="0"/>
              </a:rPr>
              <a:t>TR</a:t>
            </a:r>
            <a:r>
              <a:rPr lang="uk-UA" baseline="-25000" dirty="0" err="1" smtClean="0">
                <a:effectLst/>
                <a:latin typeface="Times New Roman" panose="02020603050405020304" pitchFamily="18" charset="0"/>
                <a:ea typeface="Calibri" panose="020F0502020204030204" pitchFamily="34" charset="0"/>
              </a:rPr>
              <a:t>беззбитк</a:t>
            </a:r>
            <a:r>
              <a:rPr lang="uk-UA" dirty="0" smtClean="0">
                <a:effectLst/>
                <a:latin typeface="Times New Roman" panose="02020603050405020304" pitchFamily="18" charset="0"/>
                <a:ea typeface="Calibri" panose="020F0502020204030204" pitchFamily="34" charset="0"/>
              </a:rPr>
              <a:t>,</a:t>
            </a:r>
            <a:r>
              <a:rPr lang="uk-UA" i="1" dirty="0" smtClean="0">
                <a:effectLst/>
                <a:latin typeface="Times New Roman" panose="02020603050405020304" pitchFamily="18" charset="0"/>
                <a:ea typeface="Calibri" panose="020F0502020204030204" pitchFamily="34" charset="0"/>
              </a:rPr>
              <a:t>			</a:t>
            </a:r>
            <a:endParaRPr lang="ru-RU" dirty="0" smtClean="0">
              <a:effectLst/>
              <a:latin typeface="Times New Roman" panose="02020603050405020304" pitchFamily="18" charset="0"/>
              <a:ea typeface="Calibri" panose="020F0502020204030204" pitchFamily="34" charset="0"/>
            </a:endParaRPr>
          </a:p>
          <a:p>
            <a:pPr algn="just">
              <a:lnSpc>
                <a:spcPct val="130000"/>
              </a:lnSpc>
              <a:spcAft>
                <a:spcPts val="0"/>
              </a:spcAft>
            </a:pPr>
            <a:r>
              <a:rPr lang="uk-UA" sz="2800" dirty="0" smtClean="0">
                <a:effectLst/>
                <a:latin typeface="Times New Roman" panose="02020603050405020304" pitchFamily="18" charset="0"/>
                <a:ea typeface="Calibri" panose="020F0502020204030204" pitchFamily="34" charset="0"/>
              </a:rPr>
              <a:t>де </a:t>
            </a:r>
            <a:r>
              <a:rPr lang="en-US" sz="2800" i="1" dirty="0" smtClean="0">
                <a:effectLst/>
                <a:latin typeface="Times New Roman" panose="02020603050405020304" pitchFamily="18" charset="0"/>
                <a:ea typeface="Calibri" panose="020F0502020204030204" pitchFamily="34" charset="0"/>
              </a:rPr>
              <a:t>TR</a:t>
            </a:r>
            <a:r>
              <a:rPr lang="uk-UA" sz="2800" baseline="-25000" dirty="0" err="1" smtClean="0">
                <a:effectLst/>
                <a:latin typeface="Times New Roman" panose="02020603050405020304" pitchFamily="18" charset="0"/>
                <a:ea typeface="Calibri" panose="020F0502020204030204" pitchFamily="34" charset="0"/>
              </a:rPr>
              <a:t>прибутк</a:t>
            </a:r>
            <a:r>
              <a:rPr lang="uk-UA" sz="2800" baseline="-25000" dirty="0" smtClean="0">
                <a:effectLst/>
                <a:latin typeface="Times New Roman" panose="02020603050405020304" pitchFamily="18" charset="0"/>
                <a:ea typeface="Calibri" panose="020F0502020204030204" pitchFamily="34" charset="0"/>
              </a:rPr>
              <a:t> </a:t>
            </a:r>
            <a:r>
              <a:rPr lang="uk-UA" sz="2800" i="1" dirty="0" smtClean="0">
                <a:effectLst/>
                <a:latin typeface="Times New Roman" panose="02020603050405020304" pitchFamily="18" charset="0"/>
                <a:ea typeface="Calibri" panose="020F0502020204030204" pitchFamily="34" charset="0"/>
              </a:rPr>
              <a:t>– </a:t>
            </a:r>
            <a:r>
              <a:rPr lang="uk-UA" sz="2800" dirty="0" smtClean="0">
                <a:effectLst/>
                <a:latin typeface="Times New Roman" panose="02020603050405020304" pitchFamily="18" charset="0"/>
                <a:ea typeface="Calibri" panose="020F0502020204030204" pitchFamily="34" charset="0"/>
              </a:rPr>
              <a:t>виручка від реалізації прибуткового обсягу виробництва;</a:t>
            </a:r>
            <a:endParaRPr lang="ru-RU" sz="2800" dirty="0" smtClean="0">
              <a:effectLst/>
              <a:latin typeface="Times New Roman" panose="02020603050405020304" pitchFamily="18" charset="0"/>
              <a:ea typeface="Calibri" panose="020F0502020204030204" pitchFamily="34" charset="0"/>
            </a:endParaRPr>
          </a:p>
          <a:p>
            <a:pPr indent="304800" algn="just">
              <a:lnSpc>
                <a:spcPct val="130000"/>
              </a:lnSpc>
              <a:spcAft>
                <a:spcPts val="0"/>
              </a:spcAft>
            </a:pPr>
            <a:r>
              <a:rPr lang="uk-UA" sz="2800" i="1" dirty="0" smtClean="0">
                <a:effectLst/>
                <a:latin typeface="Times New Roman" panose="02020603050405020304" pitchFamily="18" charset="0"/>
                <a:ea typeface="Calibri" panose="020F0502020204030204" pitchFamily="34" charset="0"/>
              </a:rPr>
              <a:t>TR</a:t>
            </a:r>
            <a:r>
              <a:rPr lang="uk-UA" sz="2800" dirty="0" smtClean="0">
                <a:effectLst/>
                <a:latin typeface="Times New Roman" panose="02020603050405020304" pitchFamily="18" charset="0"/>
                <a:ea typeface="Calibri" panose="020F0502020204030204" pitchFamily="34" charset="0"/>
              </a:rPr>
              <a:t> </a:t>
            </a:r>
            <a:r>
              <a:rPr lang="uk-UA" sz="2800" baseline="-25000" dirty="0" err="1" smtClean="0">
                <a:effectLst/>
                <a:latin typeface="Times New Roman" panose="02020603050405020304" pitchFamily="18" charset="0"/>
                <a:ea typeface="Calibri" panose="020F0502020204030204" pitchFamily="34" charset="0"/>
              </a:rPr>
              <a:t>беззбитк</a:t>
            </a:r>
            <a:r>
              <a:rPr lang="uk-UA" sz="2800" i="1" dirty="0" smtClean="0">
                <a:effectLst/>
                <a:latin typeface="Times New Roman" panose="02020603050405020304" pitchFamily="18" charset="0"/>
                <a:ea typeface="Calibri" panose="020F0502020204030204" pitchFamily="34" charset="0"/>
              </a:rPr>
              <a:t> – </a:t>
            </a:r>
            <a:r>
              <a:rPr lang="uk-UA" sz="2800" dirty="0" smtClean="0">
                <a:effectLst/>
                <a:latin typeface="Times New Roman" panose="02020603050405020304" pitchFamily="18" charset="0"/>
                <a:ea typeface="Calibri" panose="020F0502020204030204" pitchFamily="34" charset="0"/>
              </a:rPr>
              <a:t>виручка від реалізації беззбиткового обсягу виробництва.</a:t>
            </a:r>
            <a:endParaRPr lang="ru-RU" sz="2800" dirty="0" smtClean="0">
              <a:effectLst/>
              <a:latin typeface="Times New Roman" panose="02020603050405020304" pitchFamily="18" charset="0"/>
              <a:ea typeface="Calibri" panose="020F0502020204030204" pitchFamily="34" charset="0"/>
            </a:endParaRPr>
          </a:p>
          <a:p>
            <a:pPr indent="304800" algn="just">
              <a:lnSpc>
                <a:spcPct val="130000"/>
              </a:lnSpc>
            </a:pPr>
            <a:r>
              <a:rPr kumimoji="0" lang="uk-UA" altLang="ru-RU" sz="28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Запас фінансової міцності: ЗФМ</a:t>
            </a:r>
            <a:r>
              <a:rPr kumimoji="0" lang="uk-UA" altLang="ru-RU" sz="2800" b="0" i="1"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uk-UA" altLang="ru-RU" sz="28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386 000 – 285 700 = 100 300 грн.</a:t>
            </a:r>
            <a:endParaRPr kumimoji="0" lang="ru-RU" altLang="ru-RU" sz="2800" b="0" i="0" u="none" strike="noStrike" cap="none" normalizeH="0" baseline="0" dirty="0" smtClean="0">
              <a:ln>
                <a:noFill/>
              </a:ln>
              <a:solidFill>
                <a:schemeClr val="tx1"/>
              </a:solidFill>
              <a:effectLst/>
            </a:endParaRPr>
          </a:p>
          <a:p>
            <a:pPr indent="304800" algn="just">
              <a:lnSpc>
                <a:spcPct val="130000"/>
              </a:lnSpc>
              <a:spcAft>
                <a:spcPts val="0"/>
              </a:spcAft>
            </a:pPr>
            <a:r>
              <a:rPr lang="uk-UA" sz="2800" dirty="0" smtClean="0">
                <a:effectLst/>
                <a:latin typeface="Times New Roman" panose="02020603050405020304" pitchFamily="18" charset="0"/>
                <a:ea typeface="Calibri" panose="020F0502020204030204" pitchFamily="34" charset="0"/>
              </a:rPr>
              <a:t>Вартісному запасу фінансової міцності відповідає кількісна </a:t>
            </a:r>
            <a:r>
              <a:rPr lang="uk-UA" sz="2800" i="1" dirty="0" smtClean="0">
                <a:effectLst/>
                <a:latin typeface="Times New Roman" panose="02020603050405020304" pitchFamily="18" charset="0"/>
                <a:ea typeface="Calibri" panose="020F0502020204030204" pitchFamily="34" charset="0"/>
              </a:rPr>
              <a:t>маржа надійності</a:t>
            </a:r>
            <a:r>
              <a:rPr lang="uk-UA" sz="2800" dirty="0" smtClean="0">
                <a:effectLst/>
                <a:latin typeface="Times New Roman" panose="02020603050405020304" pitchFamily="18" charset="0"/>
                <a:ea typeface="Calibri" panose="020F0502020204030204" pitchFamily="34" charset="0"/>
              </a:rPr>
              <a:t>, яка визначається за формулою:</a:t>
            </a:r>
          </a:p>
          <a:p>
            <a:pPr lvl="0" indent="304800" algn="ctr" eaLnBrk="0" fontAlgn="base" hangingPunct="0">
              <a:spcBef>
                <a:spcPct val="0"/>
              </a:spcBef>
              <a:spcAft>
                <a:spcPct val="0"/>
              </a:spcAft>
              <a:tabLst>
                <a:tab pos="914400" algn="l"/>
              </a:tabLst>
            </a:pPr>
            <a:r>
              <a:rPr lang="uk-UA" sz="2800" dirty="0" smtClean="0">
                <a:effectLst/>
                <a:latin typeface="Times New Roman" panose="02020603050405020304" pitchFamily="18" charset="0"/>
                <a:ea typeface="Calibri" panose="020F0502020204030204" pitchFamily="34" charset="0"/>
                <a:cs typeface="Times New Roman" panose="02020603050405020304" pitchFamily="18" charset="0"/>
              </a:rPr>
              <a:t>			МН = </a:t>
            </a:r>
            <a:r>
              <a:rPr lang="en-US" sz="2800" i="1" dirty="0" smtClean="0">
                <a:effectLst/>
                <a:latin typeface="Times New Roman" panose="02020603050405020304" pitchFamily="18" charset="0"/>
                <a:ea typeface="Calibri" panose="020F0502020204030204" pitchFamily="34" charset="0"/>
                <a:cs typeface="Times New Roman" panose="02020603050405020304" pitchFamily="18" charset="0"/>
              </a:rPr>
              <a:t>Q</a:t>
            </a:r>
            <a:r>
              <a:rPr lang="uk-UA" sz="2800" baseline="-25000" dirty="0" err="1" smtClean="0">
                <a:effectLst/>
                <a:latin typeface="Times New Roman" panose="02020603050405020304" pitchFamily="18" charset="0"/>
                <a:ea typeface="Calibri" panose="020F0502020204030204" pitchFamily="34" charset="0"/>
                <a:cs typeface="Times New Roman" panose="02020603050405020304" pitchFamily="18" charset="0"/>
              </a:rPr>
              <a:t>прибутк</a:t>
            </a:r>
            <a:r>
              <a:rPr lang="uk-UA" sz="2800" baseline="-250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uk-UA" sz="28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i="1" dirty="0" smtClean="0">
                <a:effectLst/>
                <a:latin typeface="Times New Roman" panose="02020603050405020304" pitchFamily="18" charset="0"/>
                <a:ea typeface="Calibri" panose="020F0502020204030204" pitchFamily="34" charset="0"/>
                <a:cs typeface="Times New Roman" panose="02020603050405020304" pitchFamily="18" charset="0"/>
              </a:rPr>
              <a:t>Q</a:t>
            </a:r>
            <a:r>
              <a:rPr lang="uk-UA" sz="2800" baseline="-25000" dirty="0" err="1" smtClean="0">
                <a:effectLst/>
                <a:latin typeface="Times New Roman" panose="02020603050405020304" pitchFamily="18" charset="0"/>
                <a:ea typeface="Calibri" panose="020F0502020204030204" pitchFamily="34" charset="0"/>
                <a:cs typeface="Times New Roman" panose="02020603050405020304" pitchFamily="18" charset="0"/>
              </a:rPr>
              <a:t>беззбитк</a:t>
            </a:r>
            <a:r>
              <a:rPr lang="uk-UA" sz="2800" dirty="0" smtClean="0">
                <a:effectLst/>
                <a:latin typeface="Times New Roman" panose="02020603050405020304" pitchFamily="18" charset="0"/>
                <a:ea typeface="Calibri" panose="020F0502020204030204" pitchFamily="34" charset="0"/>
                <a:cs typeface="Times New Roman" panose="02020603050405020304" pitchFamily="18" charset="0"/>
              </a:rPr>
              <a:t>.</a:t>
            </a:r>
            <a:r>
              <a:rPr lang="uk-UA" sz="2800" i="1" baseline="-25000" dirty="0" smtClean="0">
                <a:effectLst/>
                <a:latin typeface="Times New Roman" panose="02020603050405020304" pitchFamily="18" charset="0"/>
                <a:ea typeface="Calibri" panose="020F0502020204030204" pitchFamily="34" charset="0"/>
                <a:cs typeface="Times New Roman" panose="02020603050405020304" pitchFamily="18" charset="0"/>
              </a:rPr>
              <a:t>		</a:t>
            </a:r>
          </a:p>
          <a:p>
            <a:pPr lvl="0" indent="304800" algn="just" eaLnBrk="0" fontAlgn="base" hangingPunct="0">
              <a:spcBef>
                <a:spcPct val="0"/>
              </a:spcBef>
              <a:spcAft>
                <a:spcPct val="0"/>
              </a:spcAft>
              <a:tabLst>
                <a:tab pos="914400" algn="l"/>
              </a:tabLst>
            </a:pPr>
            <a:r>
              <a:rPr kumimoji="0" lang="uk-UA" altLang="ru-RU" sz="28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Або :</a:t>
            </a:r>
          </a:p>
          <a:p>
            <a:pPr lvl="0" indent="304800" algn="just" eaLnBrk="0" fontAlgn="base" hangingPunct="0">
              <a:spcBef>
                <a:spcPct val="0"/>
              </a:spcBef>
              <a:spcAft>
                <a:spcPct val="0"/>
              </a:spcAft>
              <a:tabLst>
                <a:tab pos="914400" algn="l"/>
              </a:tabLst>
            </a:pPr>
            <a:r>
              <a:rPr kumimoji="0" lang="uk-UA" altLang="ru-RU" sz="28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Маржа надійності: МН</a:t>
            </a:r>
            <a:r>
              <a:rPr kumimoji="0" lang="uk-UA" altLang="ru-RU" sz="2800" b="0" i="1"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uk-UA" altLang="ru-RU" sz="28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1000 – 740 </a:t>
            </a:r>
            <a:r>
              <a:rPr kumimoji="0" lang="uk-UA" altLang="ru-RU" sz="2800" b="0" i="1"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r>
              <a:rPr kumimoji="0" lang="uk-UA" altLang="ru-RU" sz="28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260 шт.</a:t>
            </a:r>
            <a:endParaRPr kumimoji="0" lang="uk-UA" altLang="ru-RU" sz="2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indent="304800" algn="ctr">
              <a:lnSpc>
                <a:spcPct val="130000"/>
              </a:lnSpc>
              <a:spcAft>
                <a:spcPts val="0"/>
              </a:spcAft>
            </a:pPr>
            <a:endParaRPr lang="ru-RU"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11163466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742122" y="728389"/>
            <a:ext cx="11449878"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048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304800" algn="l" defTabSz="914400" rtl="0" eaLnBrk="0" fontAlgn="base" latinLnBrk="0" hangingPunct="0">
              <a:lnSpc>
                <a:spcPct val="100000"/>
              </a:lnSpc>
              <a:spcBef>
                <a:spcPct val="0"/>
              </a:spcBef>
              <a:spcAft>
                <a:spcPct val="0"/>
              </a:spcAft>
              <a:buClrTx/>
              <a:buSzTx/>
              <a:buFontTx/>
              <a:buNone/>
              <a:tabLst/>
            </a:pPr>
            <a:r>
              <a:rPr kumimoji="0" lang="uk-UA" altLang="ru-RU" sz="28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На критичний обсяг реалізації та поріг рентабельності впливають зміни постійних та змінних витрат. Покажемо це на прикладі.</a:t>
            </a:r>
            <a:endParaRPr kumimoji="0" lang="ru-RU" altLang="ru-RU" sz="2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uk-UA" altLang="ru-RU" sz="28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Якщо підприємство планує збільшити постійні витрати на 10 000 грн (наприклад, збільшення орендної плати), то відповідно зміниться беззбитковий обсяг виробництва. Для покриття зміни постійних витрат беззбитковий обсяг реалізації товару становитиме:</a:t>
            </a:r>
            <a:endParaRPr kumimoji="0" lang="ru-RU" altLang="ru-RU" sz="2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6" name="Rectangle 3"/>
          <p:cNvSpPr>
            <a:spLocks noChangeArrowheads="1"/>
          </p:cNvSpPr>
          <p:nvPr/>
        </p:nvSpPr>
        <p:spPr bwMode="auto">
          <a:xfrm>
            <a:off x="940158" y="4794556"/>
            <a:ext cx="10895527"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048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304800" algn="just" defTabSz="914400" rtl="0" eaLnBrk="0" fontAlgn="base" latinLnBrk="0" hangingPunct="0">
              <a:lnSpc>
                <a:spcPct val="100000"/>
              </a:lnSpc>
              <a:spcBef>
                <a:spcPct val="0"/>
              </a:spcBef>
              <a:spcAft>
                <a:spcPct val="0"/>
              </a:spcAft>
              <a:buClrTx/>
              <a:buSzTx/>
              <a:buFontTx/>
              <a:buNone/>
              <a:tabLst/>
            </a:pPr>
            <a:r>
              <a:rPr kumimoji="0" lang="uk-UA" altLang="ru-RU" sz="28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При цьому підприємству необхідно додатково виготовити таку кількість виробів: </a:t>
            </a:r>
            <a:endParaRPr kumimoji="0" lang="ru-RU" altLang="ru-RU" sz="2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304800" algn="just" defTabSz="914400" rtl="0" eaLnBrk="0" fontAlgn="base" latinLnBrk="0" hangingPunct="0">
              <a:lnSpc>
                <a:spcPct val="100000"/>
              </a:lnSpc>
              <a:spcBef>
                <a:spcPct val="0"/>
              </a:spcBef>
              <a:spcAft>
                <a:spcPct val="0"/>
              </a:spcAft>
              <a:buClrTx/>
              <a:buSzTx/>
              <a:buFontTx/>
              <a:buNone/>
              <a:tabLst/>
            </a:pPr>
            <a:r>
              <a:rPr kumimoji="0" lang="uk-UA" altLang="ru-RU" sz="28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Додатковий обсяг реалізації</a:t>
            </a:r>
            <a:r>
              <a:rPr kumimoji="0" lang="uk-UA" altLang="ru-RU" sz="2800" b="0" i="1"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 </a:t>
            </a:r>
            <a:r>
              <a:rPr kumimoji="0" lang="uk-UA" altLang="ru-RU" sz="28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815 – 740 = 75 шт.</a:t>
            </a:r>
            <a:endParaRPr kumimoji="0" lang="uk-UA" altLang="ru-RU" sz="2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Прямоугольник 6"/>
              <p:cNvSpPr/>
              <p:nvPr/>
            </p:nvSpPr>
            <p:spPr>
              <a:xfrm>
                <a:off x="2620531" y="3808272"/>
                <a:ext cx="6770636" cy="786241"/>
              </a:xfrm>
              <a:prstGeom prst="rect">
                <a:avLst/>
              </a:prstGeom>
            </p:spPr>
            <p:txBody>
              <a:bodyPr wrap="none">
                <a:spAutoFit/>
              </a:bodyPr>
              <a:lstStyle/>
              <a:p>
                <a:pPr algn="just"/>
                <a14:m>
                  <m:oMathPara xmlns:m="http://schemas.openxmlformats.org/officeDocument/2006/math">
                    <m:oMathParaPr>
                      <m:jc m:val="centerGroup"/>
                    </m:oMathParaPr>
                    <m:oMath xmlns:m="http://schemas.openxmlformats.org/officeDocument/2006/math">
                      <m:sSub>
                        <m:sSubPr>
                          <m:ctrlPr>
                            <a:rPr lang="ru-RU" sz="2400" i="1" smtClean="0">
                              <a:latin typeface="Cambria Math" panose="02040503050406030204" pitchFamily="18" charset="0"/>
                            </a:rPr>
                          </m:ctrlPr>
                        </m:sSubPr>
                        <m:e>
                          <m:r>
                            <a:rPr lang="uk-UA" sz="2400" i="1">
                              <a:latin typeface="Cambria Math" panose="02040503050406030204" pitchFamily="18" charset="0"/>
                            </a:rPr>
                            <m:t>𝑄</m:t>
                          </m:r>
                        </m:e>
                        <m:sub>
                          <m:r>
                            <a:rPr lang="uk-UA" sz="2400" i="1">
                              <a:latin typeface="Cambria Math" panose="02040503050406030204" pitchFamily="18" charset="0"/>
                            </a:rPr>
                            <m:t>прибут</m:t>
                          </m:r>
                        </m:sub>
                      </m:sSub>
                      <m:r>
                        <a:rPr lang="uk-UA" sz="2400" i="1">
                          <a:latin typeface="Cambria Math" panose="02040503050406030204" pitchFamily="18" charset="0"/>
                        </a:rPr>
                        <m:t>=</m:t>
                      </m:r>
                      <m:f>
                        <m:fPr>
                          <m:ctrlPr>
                            <a:rPr lang="ru-RU" sz="2400" i="1">
                              <a:latin typeface="Cambria Math" panose="02040503050406030204" pitchFamily="18" charset="0"/>
                            </a:rPr>
                          </m:ctrlPr>
                        </m:fPr>
                        <m:num>
                          <m:r>
                            <m:rPr>
                              <m:sty m:val="p"/>
                            </m:rPr>
                            <a:rPr lang="en-US" sz="2400">
                              <a:latin typeface="Cambria Math" panose="02040503050406030204" pitchFamily="18" charset="0"/>
                            </a:rPr>
                            <m:t>F</m:t>
                          </m:r>
                          <m:r>
                            <m:rPr>
                              <m:sty m:val="p"/>
                            </m:rPr>
                            <a:rPr lang="en-US" sz="2400" smtClean="0">
                              <a:latin typeface="Cambria Math" panose="02040503050406030204" pitchFamily="18" charset="0"/>
                            </a:rPr>
                            <m:t>C</m:t>
                          </m:r>
                        </m:num>
                        <m:den>
                          <m:r>
                            <a:rPr lang="uk-UA" sz="2400" i="1">
                              <a:latin typeface="Cambria Math" panose="02040503050406030204" pitchFamily="18" charset="0"/>
                            </a:rPr>
                            <m:t>Р−</m:t>
                          </m:r>
                          <m:r>
                            <m:rPr>
                              <m:sty m:val="p"/>
                            </m:rPr>
                            <a:rPr lang="en-US" sz="2400">
                              <a:latin typeface="Cambria Math" panose="02040503050406030204" pitchFamily="18" charset="0"/>
                            </a:rPr>
                            <m:t>AVC</m:t>
                          </m:r>
                        </m:den>
                      </m:f>
                      <m:r>
                        <a:rPr lang="uk-UA" sz="2400" i="1">
                          <a:latin typeface="Cambria Math" panose="02040503050406030204" pitchFamily="18" charset="0"/>
                        </a:rPr>
                        <m:t>=</m:t>
                      </m:r>
                      <m:f>
                        <m:fPr>
                          <m:ctrlPr>
                            <a:rPr lang="ru-RU" sz="2400" i="1">
                              <a:latin typeface="Cambria Math" panose="02040503050406030204" pitchFamily="18" charset="0"/>
                            </a:rPr>
                          </m:ctrlPr>
                        </m:fPr>
                        <m:num>
                          <m:r>
                            <a:rPr lang="uk-UA" sz="2400" i="1">
                              <a:latin typeface="Cambria Math" panose="02040503050406030204" pitchFamily="18" charset="0"/>
                            </a:rPr>
                            <m:t>100000</m:t>
                          </m:r>
                          <m:r>
                            <a:rPr lang="uk-UA" sz="2400" b="0" i="1" smtClean="0">
                              <a:latin typeface="Cambria Math" panose="02040503050406030204" pitchFamily="18" charset="0"/>
                            </a:rPr>
                            <m:t>+10000</m:t>
                          </m:r>
                        </m:num>
                        <m:den>
                          <m:r>
                            <a:rPr lang="uk-UA" sz="2400" i="1">
                              <a:latin typeface="Cambria Math" panose="02040503050406030204" pitchFamily="18" charset="0"/>
                            </a:rPr>
                            <m:t>386−251</m:t>
                          </m:r>
                        </m:den>
                      </m:f>
                      <m:r>
                        <a:rPr lang="uk-UA" sz="2400" i="1">
                          <a:latin typeface="Cambria Math" panose="02040503050406030204" pitchFamily="18" charset="0"/>
                        </a:rPr>
                        <m:t>=</m:t>
                      </m:r>
                      <m:r>
                        <a:rPr lang="uk-UA" sz="2400" b="0" i="1" smtClean="0">
                          <a:latin typeface="Cambria Math" panose="02040503050406030204" pitchFamily="18" charset="0"/>
                        </a:rPr>
                        <m:t>815</m:t>
                      </m:r>
                      <m:r>
                        <a:rPr lang="uk-UA" sz="2400" i="1">
                          <a:latin typeface="Cambria Math" panose="02040503050406030204" pitchFamily="18" charset="0"/>
                        </a:rPr>
                        <m:t> од. </m:t>
                      </m:r>
                    </m:oMath>
                  </m:oMathPara>
                </a14:m>
                <a:endParaRPr lang="ru-RU" sz="2400" dirty="0" smtClean="0"/>
              </a:p>
            </p:txBody>
          </p:sp>
        </mc:Choice>
        <mc:Fallback xmlns="">
          <p:sp>
            <p:nvSpPr>
              <p:cNvPr id="7" name="Прямоугольник 6"/>
              <p:cNvSpPr>
                <a:spLocks noRot="1" noChangeAspect="1" noMove="1" noResize="1" noEditPoints="1" noAdjustHandles="1" noChangeArrowheads="1" noChangeShapeType="1" noTextEdit="1"/>
              </p:cNvSpPr>
              <p:nvPr/>
            </p:nvSpPr>
            <p:spPr>
              <a:xfrm>
                <a:off x="2620531" y="3808272"/>
                <a:ext cx="6770636" cy="786241"/>
              </a:xfrm>
              <a:prstGeom prst="rect">
                <a:avLst/>
              </a:prstGeom>
              <a:blipFill rotWithShape="0">
                <a:blip r:embed="rId2"/>
                <a:stretch>
                  <a:fillRect/>
                </a:stretch>
              </a:blipFill>
            </p:spPr>
            <p:txBody>
              <a:bodyPr/>
              <a:lstStyle/>
              <a:p>
                <a:r>
                  <a:rPr lang="ru-RU">
                    <a:noFill/>
                  </a:rPr>
                  <a:t> </a:t>
                </a:r>
              </a:p>
            </p:txBody>
          </p:sp>
        </mc:Fallback>
      </mc:AlternateContent>
    </p:spTree>
    <p:extLst>
      <p:ext uri="{BB962C8B-B14F-4D97-AF65-F5344CB8AC3E}">
        <p14:creationId xmlns:p14="http://schemas.microsoft.com/office/powerpoint/2010/main" val="34220377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20709" y="267676"/>
            <a:ext cx="11221791" cy="2893100"/>
          </a:xfrm>
          <a:prstGeom prst="rect">
            <a:avLst/>
          </a:prstGeom>
        </p:spPr>
        <p:txBody>
          <a:bodyPr wrap="square">
            <a:spAutoFit/>
          </a:bodyPr>
          <a:lstStyle/>
          <a:p>
            <a:pPr algn="just">
              <a:lnSpc>
                <a:spcPct val="130000"/>
              </a:lnSpc>
              <a:spcAft>
                <a:spcPts val="0"/>
              </a:spcAft>
            </a:pPr>
            <a:r>
              <a:rPr lang="uk-UA" sz="2800" dirty="0" smtClean="0">
                <a:effectLst/>
                <a:latin typeface="Times New Roman" panose="02020603050405020304" pitchFamily="18" charset="0"/>
                <a:ea typeface="Calibri" panose="020F0502020204030204" pitchFamily="34" charset="0"/>
              </a:rPr>
              <a:t>Аналіз беззбитковості виробництва певного виду продукції підприємства дозволяє здійснювати управління ще цілим рядом показників.</a:t>
            </a:r>
            <a:endParaRPr lang="ru-RU" sz="2800" dirty="0" smtClean="0">
              <a:effectLst/>
              <a:latin typeface="Times New Roman" panose="02020603050405020304" pitchFamily="18" charset="0"/>
              <a:ea typeface="Calibri" panose="020F0502020204030204" pitchFamily="34" charset="0"/>
            </a:endParaRPr>
          </a:p>
          <a:p>
            <a:pPr indent="306070" algn="just">
              <a:lnSpc>
                <a:spcPct val="130000"/>
              </a:lnSpc>
              <a:spcAft>
                <a:spcPts val="0"/>
              </a:spcAft>
            </a:pPr>
            <a:r>
              <a:rPr lang="uk-UA" sz="2800" dirty="0" smtClean="0">
                <a:effectLst/>
                <a:latin typeface="Times New Roman" panose="02020603050405020304" pitchFamily="18" charset="0"/>
                <a:ea typeface="Calibri" panose="020F0502020204030204" pitchFamily="34" charset="0"/>
              </a:rPr>
              <a:t>Якщо підприємство планує отримати додатковий прибуток завбільшки 40 000 грн, то новий обсяг реалізації продукції становитиме</a:t>
            </a:r>
            <a:endParaRPr lang="ru-RU" sz="2800" dirty="0">
              <a:effectLst/>
              <a:latin typeface="Times New Roman" panose="02020603050405020304" pitchFamily="18" charset="0"/>
              <a:ea typeface="Calibri" panose="020F0502020204030204" pitchFamily="34" charset="0"/>
            </a:endParaRPr>
          </a:p>
        </p:txBody>
      </p:sp>
      <mc:AlternateContent xmlns:mc="http://schemas.openxmlformats.org/markup-compatibility/2006" xmlns:a14="http://schemas.microsoft.com/office/drawing/2010/main">
        <mc:Choice Requires="a14">
          <p:sp>
            <p:nvSpPr>
              <p:cNvPr id="5" name="Прямоугольник 4"/>
              <p:cNvSpPr/>
              <p:nvPr/>
            </p:nvSpPr>
            <p:spPr>
              <a:xfrm>
                <a:off x="2561327" y="3254480"/>
                <a:ext cx="6940554" cy="786241"/>
              </a:xfrm>
              <a:prstGeom prst="rect">
                <a:avLst/>
              </a:prstGeom>
            </p:spPr>
            <p:txBody>
              <a:bodyPr wrap="none">
                <a:spAutoFit/>
              </a:bodyPr>
              <a:lstStyle/>
              <a:p>
                <a:pPr algn="just"/>
                <a14:m>
                  <m:oMathPara xmlns:m="http://schemas.openxmlformats.org/officeDocument/2006/math">
                    <m:oMathParaPr>
                      <m:jc m:val="centerGroup"/>
                    </m:oMathParaPr>
                    <m:oMath xmlns:m="http://schemas.openxmlformats.org/officeDocument/2006/math">
                      <m:sSub>
                        <m:sSubPr>
                          <m:ctrlPr>
                            <a:rPr lang="ru-RU" sz="2400" i="1" smtClean="0">
                              <a:latin typeface="Cambria Math" panose="02040503050406030204" pitchFamily="18" charset="0"/>
                            </a:rPr>
                          </m:ctrlPr>
                        </m:sSubPr>
                        <m:e>
                          <m:r>
                            <a:rPr lang="uk-UA" sz="2400" i="1">
                              <a:latin typeface="Cambria Math" panose="02040503050406030204" pitchFamily="18" charset="0"/>
                            </a:rPr>
                            <m:t>𝑄</m:t>
                          </m:r>
                        </m:e>
                        <m:sub>
                          <m:r>
                            <a:rPr lang="uk-UA" sz="2400" i="1">
                              <a:latin typeface="Cambria Math" panose="02040503050406030204" pitchFamily="18" charset="0"/>
                            </a:rPr>
                            <m:t>прибут</m:t>
                          </m:r>
                        </m:sub>
                      </m:sSub>
                      <m:r>
                        <a:rPr lang="uk-UA" sz="2400" i="1">
                          <a:latin typeface="Cambria Math" panose="02040503050406030204" pitchFamily="18" charset="0"/>
                        </a:rPr>
                        <m:t>=</m:t>
                      </m:r>
                      <m:f>
                        <m:fPr>
                          <m:ctrlPr>
                            <a:rPr lang="ru-RU" sz="2400" i="1">
                              <a:latin typeface="Cambria Math" panose="02040503050406030204" pitchFamily="18" charset="0"/>
                            </a:rPr>
                          </m:ctrlPr>
                        </m:fPr>
                        <m:num>
                          <m:r>
                            <m:rPr>
                              <m:sty m:val="p"/>
                            </m:rPr>
                            <a:rPr lang="en-US" sz="2400">
                              <a:latin typeface="Cambria Math" panose="02040503050406030204" pitchFamily="18" charset="0"/>
                            </a:rPr>
                            <m:t>F</m:t>
                          </m:r>
                          <m:r>
                            <m:rPr>
                              <m:sty m:val="p"/>
                            </m:rPr>
                            <a:rPr lang="en-US" sz="2400" smtClean="0">
                              <a:latin typeface="Cambria Math" panose="02040503050406030204" pitchFamily="18" charset="0"/>
                            </a:rPr>
                            <m:t>C</m:t>
                          </m:r>
                        </m:num>
                        <m:den>
                          <m:r>
                            <a:rPr lang="uk-UA" sz="2400" i="1">
                              <a:latin typeface="Cambria Math" panose="02040503050406030204" pitchFamily="18" charset="0"/>
                            </a:rPr>
                            <m:t>Р−</m:t>
                          </m:r>
                          <m:r>
                            <m:rPr>
                              <m:sty m:val="p"/>
                            </m:rPr>
                            <a:rPr lang="en-US" sz="2400">
                              <a:latin typeface="Cambria Math" panose="02040503050406030204" pitchFamily="18" charset="0"/>
                            </a:rPr>
                            <m:t>AVC</m:t>
                          </m:r>
                        </m:den>
                      </m:f>
                      <m:r>
                        <a:rPr lang="uk-UA" sz="2400" i="1">
                          <a:latin typeface="Cambria Math" panose="02040503050406030204" pitchFamily="18" charset="0"/>
                        </a:rPr>
                        <m:t>=</m:t>
                      </m:r>
                      <m:f>
                        <m:fPr>
                          <m:ctrlPr>
                            <a:rPr lang="ru-RU" sz="2400" i="1">
                              <a:latin typeface="Cambria Math" panose="02040503050406030204" pitchFamily="18" charset="0"/>
                            </a:rPr>
                          </m:ctrlPr>
                        </m:fPr>
                        <m:num>
                          <m:r>
                            <a:rPr lang="uk-UA" sz="2400" i="1">
                              <a:latin typeface="Cambria Math" panose="02040503050406030204" pitchFamily="18" charset="0"/>
                            </a:rPr>
                            <m:t>100000</m:t>
                          </m:r>
                          <m:r>
                            <a:rPr lang="uk-UA" sz="2400" b="0" i="1" smtClean="0">
                              <a:latin typeface="Cambria Math" panose="02040503050406030204" pitchFamily="18" charset="0"/>
                            </a:rPr>
                            <m:t>+40000</m:t>
                          </m:r>
                        </m:num>
                        <m:den>
                          <m:r>
                            <a:rPr lang="uk-UA" sz="2400" i="1">
                              <a:latin typeface="Cambria Math" panose="02040503050406030204" pitchFamily="18" charset="0"/>
                            </a:rPr>
                            <m:t>386−251</m:t>
                          </m:r>
                        </m:den>
                      </m:f>
                      <m:r>
                        <a:rPr lang="uk-UA" sz="2400" i="1">
                          <a:latin typeface="Cambria Math" panose="02040503050406030204" pitchFamily="18" charset="0"/>
                        </a:rPr>
                        <m:t>=</m:t>
                      </m:r>
                      <m:r>
                        <a:rPr lang="uk-UA" sz="2400" b="0" i="1" smtClean="0">
                          <a:latin typeface="Cambria Math" panose="02040503050406030204" pitchFamily="18" charset="0"/>
                        </a:rPr>
                        <m:t>1037</m:t>
                      </m:r>
                      <m:r>
                        <a:rPr lang="uk-UA" sz="2400" i="1">
                          <a:latin typeface="Cambria Math" panose="02040503050406030204" pitchFamily="18" charset="0"/>
                        </a:rPr>
                        <m:t> од. </m:t>
                      </m:r>
                    </m:oMath>
                  </m:oMathPara>
                </a14:m>
                <a:endParaRPr lang="ru-RU" sz="2400" dirty="0" smtClean="0"/>
              </a:p>
            </p:txBody>
          </p:sp>
        </mc:Choice>
        <mc:Fallback xmlns="">
          <p:sp>
            <p:nvSpPr>
              <p:cNvPr id="5" name="Прямоугольник 4"/>
              <p:cNvSpPr>
                <a:spLocks noRot="1" noChangeAspect="1" noMove="1" noResize="1" noEditPoints="1" noAdjustHandles="1" noChangeArrowheads="1" noChangeShapeType="1" noTextEdit="1"/>
              </p:cNvSpPr>
              <p:nvPr/>
            </p:nvSpPr>
            <p:spPr>
              <a:xfrm>
                <a:off x="2561327" y="3254480"/>
                <a:ext cx="6940554" cy="786241"/>
              </a:xfrm>
              <a:prstGeom prst="rect">
                <a:avLst/>
              </a:prstGeom>
              <a:blipFill rotWithShape="0">
                <a:blip r:embed="rId2"/>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6" name="Прямоугольник 5"/>
              <p:cNvSpPr/>
              <p:nvPr/>
            </p:nvSpPr>
            <p:spPr>
              <a:xfrm>
                <a:off x="3050727" y="5537769"/>
                <a:ext cx="6940554" cy="793743"/>
              </a:xfrm>
              <a:prstGeom prst="rect">
                <a:avLst/>
              </a:prstGeom>
            </p:spPr>
            <p:txBody>
              <a:bodyPr wrap="none">
                <a:spAutoFit/>
              </a:bodyPr>
              <a:lstStyle/>
              <a:p>
                <a:pPr algn="just"/>
                <a14:m>
                  <m:oMathPara xmlns:m="http://schemas.openxmlformats.org/officeDocument/2006/math">
                    <m:oMathParaPr>
                      <m:jc m:val="centerGroup"/>
                    </m:oMathParaPr>
                    <m:oMath xmlns:m="http://schemas.openxmlformats.org/officeDocument/2006/math">
                      <m:sSub>
                        <m:sSubPr>
                          <m:ctrlPr>
                            <a:rPr lang="ru-RU" sz="2400" i="1" smtClean="0">
                              <a:latin typeface="Cambria Math" panose="02040503050406030204" pitchFamily="18" charset="0"/>
                            </a:rPr>
                          </m:ctrlPr>
                        </m:sSubPr>
                        <m:e>
                          <m:r>
                            <a:rPr lang="uk-UA" sz="2400" i="1">
                              <a:latin typeface="Cambria Math" panose="02040503050406030204" pitchFamily="18" charset="0"/>
                            </a:rPr>
                            <m:t>𝑄</m:t>
                          </m:r>
                        </m:e>
                        <m:sub>
                          <m:r>
                            <a:rPr lang="uk-UA" sz="2400" i="1">
                              <a:latin typeface="Cambria Math" panose="02040503050406030204" pitchFamily="18" charset="0"/>
                            </a:rPr>
                            <m:t>прибут</m:t>
                          </m:r>
                        </m:sub>
                      </m:sSub>
                      <m:r>
                        <a:rPr lang="uk-UA" sz="2400" i="1">
                          <a:latin typeface="Cambria Math" panose="02040503050406030204" pitchFamily="18" charset="0"/>
                        </a:rPr>
                        <m:t>=</m:t>
                      </m:r>
                      <m:f>
                        <m:fPr>
                          <m:ctrlPr>
                            <a:rPr lang="ru-RU" sz="2400" i="1">
                              <a:latin typeface="Cambria Math" panose="02040503050406030204" pitchFamily="18" charset="0"/>
                            </a:rPr>
                          </m:ctrlPr>
                        </m:fPr>
                        <m:num>
                          <m:r>
                            <m:rPr>
                              <m:sty m:val="p"/>
                            </m:rPr>
                            <a:rPr lang="en-US" sz="2400">
                              <a:latin typeface="Cambria Math" panose="02040503050406030204" pitchFamily="18" charset="0"/>
                            </a:rPr>
                            <m:t>F</m:t>
                          </m:r>
                          <m:r>
                            <m:rPr>
                              <m:sty m:val="p"/>
                            </m:rPr>
                            <a:rPr lang="en-US" sz="2400" smtClean="0">
                              <a:latin typeface="Cambria Math" panose="02040503050406030204" pitchFamily="18" charset="0"/>
                            </a:rPr>
                            <m:t>C</m:t>
                          </m:r>
                        </m:num>
                        <m:den>
                          <m:r>
                            <a:rPr lang="uk-UA" sz="2400" i="1">
                              <a:latin typeface="Cambria Math" panose="02040503050406030204" pitchFamily="18" charset="0"/>
                            </a:rPr>
                            <m:t>Р−</m:t>
                          </m:r>
                          <m:r>
                            <m:rPr>
                              <m:sty m:val="p"/>
                            </m:rPr>
                            <a:rPr lang="en-US" sz="2400">
                              <a:latin typeface="Cambria Math" panose="02040503050406030204" pitchFamily="18" charset="0"/>
                            </a:rPr>
                            <m:t>AVC</m:t>
                          </m:r>
                        </m:den>
                      </m:f>
                      <m:r>
                        <a:rPr lang="uk-UA" sz="2400" i="1">
                          <a:latin typeface="Cambria Math" panose="02040503050406030204" pitchFamily="18" charset="0"/>
                        </a:rPr>
                        <m:t>=</m:t>
                      </m:r>
                      <m:f>
                        <m:fPr>
                          <m:ctrlPr>
                            <a:rPr lang="ru-RU" sz="2400" i="1">
                              <a:latin typeface="Cambria Math" panose="02040503050406030204" pitchFamily="18" charset="0"/>
                            </a:rPr>
                          </m:ctrlPr>
                        </m:fPr>
                        <m:num>
                          <m:r>
                            <a:rPr lang="uk-UA" sz="2400" i="1">
                              <a:latin typeface="Cambria Math" panose="02040503050406030204" pitchFamily="18" charset="0"/>
                            </a:rPr>
                            <m:t>100000</m:t>
                          </m:r>
                          <m:r>
                            <a:rPr lang="uk-UA" sz="2400" b="0" i="1" smtClean="0">
                              <a:latin typeface="Cambria Math" panose="02040503050406030204" pitchFamily="18" charset="0"/>
                            </a:rPr>
                            <m:t>+50000</m:t>
                          </m:r>
                        </m:num>
                        <m:den>
                          <m:r>
                            <a:rPr lang="uk-UA" sz="2400" i="1">
                              <a:latin typeface="Cambria Math" panose="02040503050406030204" pitchFamily="18" charset="0"/>
                            </a:rPr>
                            <m:t>386−251</m:t>
                          </m:r>
                        </m:den>
                      </m:f>
                      <m:r>
                        <a:rPr lang="uk-UA" sz="2400" i="1">
                          <a:latin typeface="Cambria Math" panose="02040503050406030204" pitchFamily="18" charset="0"/>
                        </a:rPr>
                        <m:t>=</m:t>
                      </m:r>
                      <m:r>
                        <a:rPr lang="uk-UA" sz="2400" b="0" i="1" smtClean="0">
                          <a:latin typeface="Cambria Math" panose="02040503050406030204" pitchFamily="18" charset="0"/>
                        </a:rPr>
                        <m:t>1111</m:t>
                      </m:r>
                      <m:r>
                        <a:rPr lang="uk-UA" sz="2400" i="1">
                          <a:latin typeface="Cambria Math" panose="02040503050406030204" pitchFamily="18" charset="0"/>
                        </a:rPr>
                        <m:t> од. </m:t>
                      </m:r>
                    </m:oMath>
                  </m:oMathPara>
                </a14:m>
                <a:endParaRPr lang="ru-RU" sz="2400" dirty="0" smtClean="0"/>
              </a:p>
            </p:txBody>
          </p:sp>
        </mc:Choice>
        <mc:Fallback xmlns="">
          <p:sp>
            <p:nvSpPr>
              <p:cNvPr id="6" name="Прямоугольник 5"/>
              <p:cNvSpPr>
                <a:spLocks noRot="1" noChangeAspect="1" noMove="1" noResize="1" noEditPoints="1" noAdjustHandles="1" noChangeArrowheads="1" noChangeShapeType="1" noTextEdit="1"/>
              </p:cNvSpPr>
              <p:nvPr/>
            </p:nvSpPr>
            <p:spPr>
              <a:xfrm>
                <a:off x="3050727" y="5537769"/>
                <a:ext cx="6940554" cy="793743"/>
              </a:xfrm>
              <a:prstGeom prst="rect">
                <a:avLst/>
              </a:prstGeom>
              <a:blipFill rotWithShape="0">
                <a:blip r:embed="rId3"/>
                <a:stretch>
                  <a:fillRect/>
                </a:stretch>
              </a:blipFill>
            </p:spPr>
            <p:txBody>
              <a:bodyPr/>
              <a:lstStyle/>
              <a:p>
                <a:r>
                  <a:rPr lang="ru-RU">
                    <a:noFill/>
                  </a:rPr>
                  <a:t> </a:t>
                </a:r>
              </a:p>
            </p:txBody>
          </p:sp>
        </mc:Fallback>
      </mc:AlternateContent>
      <p:sp>
        <p:nvSpPr>
          <p:cNvPr id="7" name="Прямоугольник 6"/>
          <p:cNvSpPr/>
          <p:nvPr/>
        </p:nvSpPr>
        <p:spPr>
          <a:xfrm>
            <a:off x="768440" y="4316721"/>
            <a:ext cx="10964214" cy="1156727"/>
          </a:xfrm>
          <a:prstGeom prst="rect">
            <a:avLst/>
          </a:prstGeom>
        </p:spPr>
        <p:txBody>
          <a:bodyPr wrap="square">
            <a:spAutoFit/>
          </a:bodyPr>
          <a:lstStyle/>
          <a:p>
            <a:pPr indent="304800" algn="just">
              <a:lnSpc>
                <a:spcPct val="130000"/>
              </a:lnSpc>
              <a:spcAft>
                <a:spcPts val="0"/>
              </a:spcAft>
            </a:pPr>
            <a:r>
              <a:rPr lang="uk-UA" sz="2800" dirty="0" smtClean="0">
                <a:effectLst/>
                <a:latin typeface="Times New Roman" panose="02020603050405020304" pitchFamily="18" charset="0"/>
                <a:ea typeface="Calibri" panose="020F0502020204030204" pitchFamily="34" charset="0"/>
              </a:rPr>
              <a:t>Або ж, якщо планується отримати 50 000 грн прибутку, то обсяг реалізації продукції складе</a:t>
            </a:r>
            <a:endParaRPr lang="ru-RU" sz="28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2321241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07831" y="267420"/>
            <a:ext cx="11440732" cy="2332946"/>
          </a:xfrm>
          <a:prstGeom prst="rect">
            <a:avLst/>
          </a:prstGeom>
        </p:spPr>
        <p:txBody>
          <a:bodyPr wrap="square">
            <a:spAutoFit/>
          </a:bodyPr>
          <a:lstStyle/>
          <a:p>
            <a:pPr indent="304800" algn="just">
              <a:lnSpc>
                <a:spcPct val="130000"/>
              </a:lnSpc>
              <a:spcAft>
                <a:spcPts val="0"/>
              </a:spcAft>
            </a:pPr>
            <a:r>
              <a:rPr lang="uk-UA" sz="2800" dirty="0" smtClean="0">
                <a:effectLst/>
                <a:latin typeface="Times New Roman" panose="02020603050405020304" pitchFamily="18" charset="0"/>
                <a:ea typeface="Calibri" panose="020F0502020204030204" pitchFamily="34" charset="0"/>
              </a:rPr>
              <a:t>Отже, зміна постійних витрат або отримання додаткового прибутку покривається додатковим обсягом виробництва та реалізації товару. Водночас зміна ціни товару впливатиме на обсяг його реалізації, а це змінюватиме величину прибутку.</a:t>
            </a:r>
          </a:p>
        </p:txBody>
      </p:sp>
      <p:sp>
        <p:nvSpPr>
          <p:cNvPr id="5" name="Прямоугольник 4"/>
          <p:cNvSpPr/>
          <p:nvPr/>
        </p:nvSpPr>
        <p:spPr>
          <a:xfrm>
            <a:off x="407831" y="2663146"/>
            <a:ext cx="11440732" cy="2893100"/>
          </a:xfrm>
          <a:prstGeom prst="rect">
            <a:avLst/>
          </a:prstGeom>
        </p:spPr>
        <p:txBody>
          <a:bodyPr wrap="square">
            <a:spAutoFit/>
          </a:bodyPr>
          <a:lstStyle/>
          <a:p>
            <a:pPr indent="304800" algn="just">
              <a:lnSpc>
                <a:spcPct val="130000"/>
              </a:lnSpc>
              <a:spcAft>
                <a:spcPts val="0"/>
              </a:spcAft>
            </a:pPr>
            <a:r>
              <a:rPr lang="uk-UA" sz="2800" dirty="0" smtClean="0">
                <a:effectLst/>
                <a:latin typeface="Times New Roman" panose="02020603050405020304" pitchFamily="18" charset="0"/>
                <a:ea typeface="Calibri" panose="020F0502020204030204" pitchFamily="34" charset="0"/>
              </a:rPr>
              <a:t>Емпірично величину прибутку внаслідок зміни постійних і змінних витрат визначає формула</a:t>
            </a:r>
            <a:endParaRPr lang="ru-RU" sz="2800" dirty="0" smtClean="0">
              <a:effectLst/>
              <a:latin typeface="Times New Roman" panose="02020603050405020304" pitchFamily="18" charset="0"/>
              <a:ea typeface="Calibri" panose="020F0502020204030204" pitchFamily="34" charset="0"/>
            </a:endParaRPr>
          </a:p>
          <a:p>
            <a:pPr indent="306070" algn="r">
              <a:lnSpc>
                <a:spcPct val="130000"/>
              </a:lnSpc>
              <a:spcAft>
                <a:spcPts val="0"/>
              </a:spcAft>
            </a:pPr>
            <a:r>
              <a:rPr lang="uk-UA" sz="2800" dirty="0" err="1" smtClean="0">
                <a:effectLst/>
                <a:latin typeface="Times New Roman" panose="02020603050405020304" pitchFamily="18" charset="0"/>
                <a:ea typeface="Calibri" panose="020F0502020204030204" pitchFamily="34" charset="0"/>
              </a:rPr>
              <a:t>П</a:t>
            </a:r>
            <a:r>
              <a:rPr lang="uk-UA" sz="2800" baseline="-25000" dirty="0" err="1" smtClean="0">
                <a:effectLst/>
                <a:latin typeface="Times New Roman" panose="02020603050405020304" pitchFamily="18" charset="0"/>
                <a:ea typeface="Calibri" panose="020F0502020204030204" pitchFamily="34" charset="0"/>
              </a:rPr>
              <a:t>р</a:t>
            </a:r>
            <a:r>
              <a:rPr lang="uk-UA" sz="2800" dirty="0" smtClean="0">
                <a:effectLst/>
                <a:latin typeface="Times New Roman" panose="02020603050405020304" pitchFamily="18" charset="0"/>
                <a:ea typeface="Calibri" panose="020F0502020204030204" pitchFamily="34" charset="0"/>
              </a:rPr>
              <a:t> = Р · Q – (FС ± </a:t>
            </a:r>
            <a:r>
              <a:rPr lang="uk-UA" sz="2800" dirty="0" smtClean="0">
                <a:effectLst/>
                <a:latin typeface="Times New Roman" panose="02020603050405020304" pitchFamily="18" charset="0"/>
                <a:ea typeface="Calibri" panose="020F0502020204030204" pitchFamily="34" charset="0"/>
                <a:sym typeface="Symbol" panose="05050102010706020507" pitchFamily="18" charset="2"/>
              </a:rPr>
              <a:t></a:t>
            </a:r>
            <a:r>
              <a:rPr lang="en-US" sz="2800" dirty="0" smtClean="0">
                <a:effectLst/>
                <a:latin typeface="Times New Roman" panose="02020603050405020304" pitchFamily="18" charset="0"/>
                <a:ea typeface="Calibri" panose="020F0502020204030204" pitchFamily="34" charset="0"/>
              </a:rPr>
              <a:t>F</a:t>
            </a:r>
            <a:r>
              <a:rPr lang="uk-UA" sz="2800" dirty="0" smtClean="0">
                <a:effectLst/>
                <a:latin typeface="Times New Roman" panose="02020603050405020304" pitchFamily="18" charset="0"/>
                <a:ea typeface="Calibri" panose="020F0502020204030204" pitchFamily="34" charset="0"/>
              </a:rPr>
              <a:t>С) + [Q · (АVC ± </a:t>
            </a:r>
            <a:r>
              <a:rPr lang="uk-UA" sz="2800" dirty="0" smtClean="0">
                <a:effectLst/>
                <a:latin typeface="Times New Roman" panose="02020603050405020304" pitchFamily="18" charset="0"/>
                <a:ea typeface="Calibri" panose="020F0502020204030204" pitchFamily="34" charset="0"/>
                <a:sym typeface="Symbol" panose="05050102010706020507" pitchFamily="18" charset="2"/>
              </a:rPr>
              <a:t></a:t>
            </a:r>
            <a:r>
              <a:rPr lang="en-US" sz="2800" dirty="0" smtClean="0">
                <a:effectLst/>
                <a:latin typeface="Times New Roman" panose="02020603050405020304" pitchFamily="18" charset="0"/>
                <a:ea typeface="Calibri" panose="020F0502020204030204" pitchFamily="34" charset="0"/>
              </a:rPr>
              <a:t>AV</a:t>
            </a:r>
            <a:r>
              <a:rPr lang="uk-UA" sz="2800" dirty="0" smtClean="0">
                <a:effectLst/>
                <a:latin typeface="Times New Roman" panose="02020603050405020304" pitchFamily="18" charset="0"/>
                <a:ea typeface="Calibri" panose="020F0502020204030204" pitchFamily="34" charset="0"/>
              </a:rPr>
              <a:t>С)],	</a:t>
            </a:r>
            <a:endParaRPr lang="ru-RU" sz="2800" dirty="0" smtClean="0">
              <a:effectLst/>
              <a:latin typeface="Times New Roman" panose="02020603050405020304" pitchFamily="18" charset="0"/>
              <a:ea typeface="Calibri" panose="020F0502020204030204" pitchFamily="34" charset="0"/>
            </a:endParaRPr>
          </a:p>
          <a:p>
            <a:pPr algn="just">
              <a:lnSpc>
                <a:spcPct val="130000"/>
              </a:lnSpc>
              <a:spcAft>
                <a:spcPts val="0"/>
              </a:spcAft>
            </a:pPr>
            <a:r>
              <a:rPr lang="uk-UA" sz="2800" dirty="0" smtClean="0">
                <a:effectLst/>
                <a:latin typeface="Times New Roman" panose="02020603050405020304" pitchFamily="18" charset="0"/>
                <a:ea typeface="Calibri" panose="020F0502020204030204" pitchFamily="34" charset="0"/>
              </a:rPr>
              <a:t>де </a:t>
            </a:r>
            <a:r>
              <a:rPr lang="uk-UA" sz="2800" dirty="0" smtClean="0">
                <a:effectLst/>
                <a:latin typeface="Times New Roman" panose="02020603050405020304" pitchFamily="18" charset="0"/>
                <a:ea typeface="Calibri" panose="020F0502020204030204" pitchFamily="34" charset="0"/>
                <a:sym typeface="Symbol" panose="05050102010706020507" pitchFamily="18" charset="2"/>
              </a:rPr>
              <a:t></a:t>
            </a:r>
            <a:r>
              <a:rPr lang="en-US" sz="2800" dirty="0" smtClean="0">
                <a:effectLst/>
                <a:latin typeface="Times New Roman" panose="02020603050405020304" pitchFamily="18" charset="0"/>
                <a:ea typeface="Calibri" panose="020F0502020204030204" pitchFamily="34" charset="0"/>
              </a:rPr>
              <a:t>F</a:t>
            </a:r>
            <a:r>
              <a:rPr lang="uk-UA" sz="2800" dirty="0" smtClean="0">
                <a:effectLst/>
                <a:latin typeface="Times New Roman" panose="02020603050405020304" pitchFamily="18" charset="0"/>
                <a:ea typeface="Calibri" panose="020F0502020204030204" pitchFamily="34" charset="0"/>
              </a:rPr>
              <a:t>С – зміна постійних витрат;</a:t>
            </a:r>
            <a:endParaRPr lang="ru-RU" sz="2800" dirty="0" smtClean="0">
              <a:effectLst/>
              <a:latin typeface="Times New Roman" panose="02020603050405020304" pitchFamily="18" charset="0"/>
              <a:ea typeface="Calibri" panose="020F0502020204030204" pitchFamily="34" charset="0"/>
            </a:endParaRPr>
          </a:p>
          <a:p>
            <a:pPr indent="304800" algn="just">
              <a:lnSpc>
                <a:spcPct val="130000"/>
              </a:lnSpc>
              <a:spcAft>
                <a:spcPts val="0"/>
              </a:spcAft>
            </a:pPr>
            <a:r>
              <a:rPr lang="uk-UA" sz="2800" dirty="0" smtClean="0">
                <a:effectLst/>
                <a:latin typeface="Times New Roman" panose="02020603050405020304" pitchFamily="18" charset="0"/>
                <a:ea typeface="Calibri" panose="020F0502020204030204" pitchFamily="34" charset="0"/>
                <a:sym typeface="Symbol" panose="05050102010706020507" pitchFamily="18" charset="2"/>
              </a:rPr>
              <a:t></a:t>
            </a:r>
            <a:r>
              <a:rPr lang="uk-UA" sz="2800" dirty="0" smtClean="0">
                <a:effectLst/>
                <a:latin typeface="Times New Roman" panose="02020603050405020304" pitchFamily="18" charset="0"/>
                <a:ea typeface="Calibri" panose="020F0502020204030204" pitchFamily="34" charset="0"/>
              </a:rPr>
              <a:t>АVC</a:t>
            </a:r>
            <a:r>
              <a:rPr lang="uk-UA" sz="2800" i="1" dirty="0" smtClean="0">
                <a:effectLst/>
                <a:latin typeface="Times New Roman" panose="02020603050405020304" pitchFamily="18" charset="0"/>
                <a:ea typeface="Calibri" panose="020F0502020204030204" pitchFamily="34" charset="0"/>
              </a:rPr>
              <a:t>– </a:t>
            </a:r>
            <a:r>
              <a:rPr lang="uk-UA" sz="2800" dirty="0" smtClean="0">
                <a:effectLst/>
                <a:latin typeface="Times New Roman" panose="02020603050405020304" pitchFamily="18" charset="0"/>
                <a:ea typeface="Calibri" panose="020F0502020204030204" pitchFamily="34" charset="0"/>
              </a:rPr>
              <a:t>зміна </a:t>
            </a:r>
            <a:r>
              <a:rPr lang="uk-UA" sz="2800" dirty="0" err="1" smtClean="0">
                <a:effectLst/>
                <a:latin typeface="Times New Roman" panose="02020603050405020304" pitchFamily="18" charset="0"/>
                <a:ea typeface="Calibri" panose="020F0502020204030204" pitchFamily="34" charset="0"/>
              </a:rPr>
              <a:t>питомихзмінних</a:t>
            </a:r>
            <a:r>
              <a:rPr lang="uk-UA" sz="2800" dirty="0" smtClean="0">
                <a:effectLst/>
                <a:latin typeface="Times New Roman" panose="02020603050405020304" pitchFamily="18" charset="0"/>
                <a:ea typeface="Calibri" panose="020F0502020204030204" pitchFamily="34" charset="0"/>
              </a:rPr>
              <a:t> витрат.</a:t>
            </a:r>
            <a:endParaRPr lang="ru-RU" sz="28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10767247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79042" y="796221"/>
            <a:ext cx="11608157" cy="4013406"/>
          </a:xfrm>
          <a:prstGeom prst="rect">
            <a:avLst/>
          </a:prstGeom>
        </p:spPr>
        <p:txBody>
          <a:bodyPr wrap="square">
            <a:spAutoFit/>
          </a:bodyPr>
          <a:lstStyle/>
          <a:p>
            <a:pPr indent="304800" algn="just">
              <a:lnSpc>
                <a:spcPct val="130000"/>
              </a:lnSpc>
              <a:spcAft>
                <a:spcPts val="0"/>
              </a:spcAft>
            </a:pPr>
            <a:r>
              <a:rPr lang="uk-UA" sz="2800" dirty="0" smtClean="0">
                <a:effectLst/>
                <a:latin typeface="Times New Roman" panose="02020603050405020304" pitchFamily="18" charset="0"/>
                <a:ea typeface="Calibri" panose="020F0502020204030204" pitchFamily="34" charset="0"/>
              </a:rPr>
              <a:t>У разі необхідності обчислення величини прибутку при скороченні постійних витрат на 8000 грн, а змінних на 5 % при незмінному обсягу реалізації товару знайдемо спочатку величину зміни питомих змінних витрат:</a:t>
            </a:r>
            <a:endParaRPr lang="ru-RU" sz="2800" dirty="0" smtClean="0">
              <a:effectLst/>
              <a:latin typeface="Times New Roman" panose="02020603050405020304" pitchFamily="18" charset="0"/>
              <a:ea typeface="Calibri" panose="020F0502020204030204" pitchFamily="34" charset="0"/>
            </a:endParaRPr>
          </a:p>
          <a:p>
            <a:pPr indent="449580" algn="ctr">
              <a:lnSpc>
                <a:spcPct val="130000"/>
              </a:lnSpc>
              <a:spcAft>
                <a:spcPts val="0"/>
              </a:spcAft>
            </a:pPr>
            <a:r>
              <a:rPr lang="uk-UA" sz="2800" dirty="0" smtClean="0">
                <a:effectLst/>
                <a:latin typeface="Times New Roman" panose="02020603050405020304" pitchFamily="18" charset="0"/>
                <a:ea typeface="Calibri" panose="020F0502020204030204" pitchFamily="34" charset="0"/>
              </a:rPr>
              <a:t>251 · (1 – 0,05)/251 = 12,55 грн,</a:t>
            </a:r>
            <a:endParaRPr lang="ru-RU" sz="2800" dirty="0" smtClean="0">
              <a:effectLst/>
              <a:latin typeface="Times New Roman" panose="02020603050405020304" pitchFamily="18" charset="0"/>
              <a:ea typeface="Calibri" panose="020F0502020204030204" pitchFamily="34" charset="0"/>
            </a:endParaRPr>
          </a:p>
          <a:p>
            <a:pPr algn="just">
              <a:lnSpc>
                <a:spcPct val="130000"/>
              </a:lnSpc>
              <a:spcAft>
                <a:spcPts val="0"/>
              </a:spcAft>
            </a:pPr>
            <a:r>
              <a:rPr lang="uk-UA" sz="2800" dirty="0" smtClean="0">
                <a:latin typeface="Times New Roman" panose="02020603050405020304" pitchFamily="18" charset="0"/>
                <a:ea typeface="Calibri" panose="020F0502020204030204" pitchFamily="34" charset="0"/>
              </a:rPr>
              <a:t>в</a:t>
            </a:r>
            <a:r>
              <a:rPr lang="uk-UA" sz="2800" dirty="0" smtClean="0">
                <a:effectLst/>
                <a:latin typeface="Times New Roman" panose="02020603050405020304" pitchFamily="18" charset="0"/>
                <a:ea typeface="Calibri" panose="020F0502020204030204" pitchFamily="34" charset="0"/>
              </a:rPr>
              <a:t>ідтак величина прибутку за становитиме:</a:t>
            </a:r>
            <a:endParaRPr lang="ru-RU" sz="2800" dirty="0" smtClean="0">
              <a:effectLst/>
              <a:latin typeface="Times New Roman" panose="02020603050405020304" pitchFamily="18" charset="0"/>
              <a:ea typeface="Calibri" panose="020F0502020204030204" pitchFamily="34" charset="0"/>
            </a:endParaRPr>
          </a:p>
          <a:p>
            <a:pPr indent="304800" algn="ctr">
              <a:lnSpc>
                <a:spcPct val="130000"/>
              </a:lnSpc>
              <a:spcAft>
                <a:spcPts val="0"/>
              </a:spcAft>
            </a:pPr>
            <a:r>
              <a:rPr lang="uk-UA" sz="2800" dirty="0" smtClean="0">
                <a:effectLst/>
                <a:latin typeface="Times New Roman" panose="02020603050405020304" pitchFamily="18" charset="0"/>
                <a:ea typeface="Calibri" panose="020F0502020204030204" pitchFamily="34" charset="0"/>
              </a:rPr>
              <a:t>П = (386 · 1000) – [(100 000 – 8000 ) + 1000 · (251 – 12,55)] = 55 550 грн.</a:t>
            </a:r>
            <a:endParaRPr lang="ru-RU" sz="28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15683622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91166" y="654807"/>
            <a:ext cx="10925578" cy="4013406"/>
          </a:xfrm>
          <a:prstGeom prst="rect">
            <a:avLst/>
          </a:prstGeom>
        </p:spPr>
        <p:txBody>
          <a:bodyPr wrap="square">
            <a:spAutoFit/>
          </a:bodyPr>
          <a:lstStyle/>
          <a:p>
            <a:pPr indent="304800" algn="just">
              <a:lnSpc>
                <a:spcPct val="130000"/>
              </a:lnSpc>
              <a:spcAft>
                <a:spcPts val="0"/>
              </a:spcAft>
            </a:pPr>
            <a:r>
              <a:rPr lang="uk-UA" sz="2800" dirty="0" smtClean="0">
                <a:effectLst/>
                <a:latin typeface="Times New Roman" panose="02020603050405020304" pitchFamily="18" charset="0"/>
                <a:ea typeface="Calibri" panose="020F0502020204030204" pitchFamily="34" charset="0"/>
              </a:rPr>
              <a:t>Аналіз беззбитковості за окремими одиницями товарного асортименту підприємства дозволяє здійснювати управління величиною прибутку, змінюючи саму ціну товару. Так, величину заданого прибутку обчислюватимемо за формулою:</a:t>
            </a:r>
            <a:endParaRPr lang="ru-RU" sz="2800" dirty="0" smtClean="0">
              <a:effectLst/>
              <a:latin typeface="Times New Roman" panose="02020603050405020304" pitchFamily="18" charset="0"/>
              <a:ea typeface="Calibri" panose="020F0502020204030204" pitchFamily="34" charset="0"/>
            </a:endParaRPr>
          </a:p>
          <a:p>
            <a:pPr indent="306070" algn="r">
              <a:lnSpc>
                <a:spcPct val="130000"/>
              </a:lnSpc>
              <a:spcAft>
                <a:spcPts val="0"/>
              </a:spcAft>
            </a:pPr>
            <a:r>
              <a:rPr lang="uk-UA" sz="2800" dirty="0" err="1" smtClean="0">
                <a:effectLst/>
                <a:latin typeface="Times New Roman" panose="02020603050405020304" pitchFamily="18" charset="0"/>
                <a:ea typeface="Calibri" panose="020F0502020204030204" pitchFamily="34" charset="0"/>
              </a:rPr>
              <a:t>П</a:t>
            </a:r>
            <a:r>
              <a:rPr lang="uk-UA" sz="2800" baseline="-25000" dirty="0" err="1" smtClean="0">
                <a:effectLst/>
                <a:latin typeface="Times New Roman" panose="02020603050405020304" pitchFamily="18" charset="0"/>
                <a:ea typeface="Calibri" panose="020F0502020204030204" pitchFamily="34" charset="0"/>
              </a:rPr>
              <a:t>ціл</a:t>
            </a:r>
            <a:r>
              <a:rPr lang="uk-UA" sz="2800" i="1" dirty="0" smtClean="0">
                <a:effectLst/>
                <a:latin typeface="Times New Roman" panose="02020603050405020304" pitchFamily="18" charset="0"/>
                <a:ea typeface="Calibri" panose="020F0502020204030204" pitchFamily="34" charset="0"/>
              </a:rPr>
              <a:t> = </a:t>
            </a:r>
            <a:r>
              <a:rPr lang="en-US" sz="2800" dirty="0" smtClean="0">
                <a:effectLst/>
                <a:latin typeface="Times New Roman" panose="02020603050405020304" pitchFamily="18" charset="0"/>
                <a:ea typeface="Calibri" panose="020F0502020204030204" pitchFamily="34" charset="0"/>
              </a:rPr>
              <a:t>P</a:t>
            </a:r>
            <a:r>
              <a:rPr lang="uk-UA" sz="2800" baseline="-25000" dirty="0" err="1" smtClean="0">
                <a:effectLst/>
                <a:latin typeface="Times New Roman" panose="02020603050405020304" pitchFamily="18" charset="0"/>
                <a:ea typeface="Calibri" panose="020F0502020204030204" pitchFamily="34" charset="0"/>
              </a:rPr>
              <a:t>прибутк</a:t>
            </a:r>
            <a:r>
              <a:rPr lang="uk-UA" sz="2800" baseline="-25000" dirty="0" smtClean="0">
                <a:effectLst/>
                <a:latin typeface="Times New Roman" panose="02020603050405020304" pitchFamily="18" charset="0"/>
                <a:ea typeface="Calibri" panose="020F0502020204030204" pitchFamily="34" charset="0"/>
              </a:rPr>
              <a:t> </a:t>
            </a:r>
            <a:r>
              <a:rPr lang="uk-UA" sz="2800" dirty="0" smtClean="0">
                <a:effectLst/>
                <a:latin typeface="Times New Roman" panose="02020603050405020304" pitchFamily="18" charset="0"/>
                <a:ea typeface="Calibri" panose="020F0502020204030204" pitchFamily="34" charset="0"/>
              </a:rPr>
              <a:t> · </a:t>
            </a:r>
            <a:r>
              <a:rPr lang="en-US" sz="2800" dirty="0" smtClean="0">
                <a:effectLst/>
                <a:latin typeface="Times New Roman" panose="02020603050405020304" pitchFamily="18" charset="0"/>
                <a:ea typeface="Calibri" panose="020F0502020204030204" pitchFamily="34" charset="0"/>
              </a:rPr>
              <a:t>Q</a:t>
            </a:r>
            <a:r>
              <a:rPr lang="uk-UA" sz="2800" baseline="-25000" dirty="0" err="1" smtClean="0">
                <a:effectLst/>
                <a:latin typeface="Times New Roman" panose="02020603050405020304" pitchFamily="18" charset="0"/>
                <a:ea typeface="Calibri" panose="020F0502020204030204" pitchFamily="34" charset="0"/>
              </a:rPr>
              <a:t>прибутк</a:t>
            </a:r>
            <a:r>
              <a:rPr lang="uk-UA" sz="2800" dirty="0" smtClean="0">
                <a:effectLst/>
                <a:latin typeface="Times New Roman" panose="02020603050405020304" pitchFamily="18" charset="0"/>
                <a:ea typeface="Calibri" panose="020F0502020204030204" pitchFamily="34" charset="0"/>
              </a:rPr>
              <a:t> – (FС + </a:t>
            </a:r>
            <a:r>
              <a:rPr lang="en-US" sz="2800" dirty="0" smtClean="0">
                <a:effectLst/>
                <a:latin typeface="Times New Roman" panose="02020603050405020304" pitchFamily="18" charset="0"/>
                <a:ea typeface="Calibri" panose="020F0502020204030204" pitchFamily="34" charset="0"/>
              </a:rPr>
              <a:t>Q</a:t>
            </a:r>
            <a:r>
              <a:rPr lang="uk-UA" sz="2800" baseline="-25000" dirty="0" err="1" smtClean="0">
                <a:effectLst/>
                <a:latin typeface="Times New Roman" panose="02020603050405020304" pitchFamily="18" charset="0"/>
                <a:ea typeface="Calibri" panose="020F0502020204030204" pitchFamily="34" charset="0"/>
              </a:rPr>
              <a:t>прибутк</a:t>
            </a:r>
            <a:r>
              <a:rPr lang="uk-UA" sz="2800" dirty="0" smtClean="0">
                <a:effectLst/>
                <a:latin typeface="Times New Roman" panose="02020603050405020304" pitchFamily="18" charset="0"/>
                <a:ea typeface="Calibri" panose="020F0502020204030204" pitchFamily="34" charset="0"/>
              </a:rPr>
              <a:t> · АVC)</a:t>
            </a:r>
            <a:endParaRPr lang="ru-RU" sz="2800" dirty="0" smtClean="0">
              <a:effectLst/>
              <a:latin typeface="Times New Roman" panose="02020603050405020304" pitchFamily="18" charset="0"/>
              <a:ea typeface="Calibri" panose="020F0502020204030204" pitchFamily="34" charset="0"/>
            </a:endParaRPr>
          </a:p>
          <a:p>
            <a:pPr indent="304800" algn="just">
              <a:lnSpc>
                <a:spcPct val="130000"/>
              </a:lnSpc>
              <a:spcAft>
                <a:spcPts val="0"/>
              </a:spcAft>
            </a:pPr>
            <a:r>
              <a:rPr lang="uk-UA" sz="2800" dirty="0" smtClean="0">
                <a:effectLst/>
                <a:latin typeface="Times New Roman" panose="02020603050405020304" pitchFamily="18" charset="0"/>
                <a:ea typeface="Calibri" panose="020F0502020204030204" pitchFamily="34" charset="0"/>
              </a:rPr>
              <a:t>Покажемо можливість зміни ціни товару на основі формування цільового прибутку на прикладі.</a:t>
            </a:r>
            <a:endParaRPr lang="ru-RU" sz="28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8674929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06062" y="283335"/>
            <a:ext cx="11616743" cy="6297108"/>
          </a:xfrm>
          <a:prstGeom prst="rect">
            <a:avLst/>
          </a:prstGeom>
        </p:spPr>
        <p:txBody>
          <a:bodyPr wrap="square">
            <a:spAutoFit/>
          </a:bodyPr>
          <a:lstStyle/>
          <a:p>
            <a:pPr indent="304800" algn="just">
              <a:lnSpc>
                <a:spcPct val="130000"/>
              </a:lnSpc>
              <a:spcAft>
                <a:spcPts val="0"/>
              </a:spcAft>
            </a:pPr>
            <a:r>
              <a:rPr lang="uk-UA" sz="2800" dirty="0" smtClean="0">
                <a:effectLst/>
                <a:latin typeface="Times New Roman" panose="02020603050405020304" pitchFamily="18" charset="0"/>
                <a:ea typeface="Calibri" panose="020F0502020204030204" pitchFamily="34" charset="0"/>
              </a:rPr>
              <a:t>Підприємство планує отримати прибуток завбільшки 45 000 грн від реалізації тих же 1000 виробів. Якою має бути ціна реалізації одиниці товару?</a:t>
            </a:r>
            <a:endParaRPr lang="ru-RU" sz="2800" dirty="0" smtClean="0">
              <a:effectLst/>
              <a:latin typeface="Times New Roman" panose="02020603050405020304" pitchFamily="18" charset="0"/>
              <a:ea typeface="Calibri" panose="020F0502020204030204" pitchFamily="34" charset="0"/>
            </a:endParaRPr>
          </a:p>
          <a:p>
            <a:pPr indent="304800" algn="just">
              <a:lnSpc>
                <a:spcPct val="130000"/>
              </a:lnSpc>
              <a:spcAft>
                <a:spcPts val="0"/>
              </a:spcAft>
            </a:pPr>
            <a:r>
              <a:rPr lang="uk-UA" sz="2800" dirty="0" smtClean="0">
                <a:effectLst/>
                <a:latin typeface="Times New Roman" panose="02020603050405020304" pitchFamily="18" charset="0"/>
                <a:ea typeface="Calibri" panose="020F0502020204030204" pitchFamily="34" charset="0"/>
              </a:rPr>
              <a:t>Використовуючи наведену вище формулу, підставимо відомі дані для визначення рівня ціни, який забезпечить прибуток завбільшки 45 000 грн при реалізації тих же 1000 виробів:</a:t>
            </a:r>
            <a:endParaRPr lang="ru-RU" sz="2800" dirty="0" smtClean="0">
              <a:effectLst/>
              <a:latin typeface="Times New Roman" panose="02020603050405020304" pitchFamily="18" charset="0"/>
              <a:ea typeface="Calibri" panose="020F0502020204030204" pitchFamily="34" charset="0"/>
            </a:endParaRPr>
          </a:p>
          <a:p>
            <a:pPr indent="304800" algn="ctr">
              <a:lnSpc>
                <a:spcPct val="130000"/>
              </a:lnSpc>
              <a:spcAft>
                <a:spcPts val="0"/>
              </a:spcAft>
            </a:pPr>
            <a:r>
              <a:rPr lang="uk-UA" sz="2800" dirty="0" smtClean="0">
                <a:effectLst/>
                <a:latin typeface="Times New Roman" panose="02020603050405020304" pitchFamily="18" charset="0"/>
                <a:ea typeface="Calibri" panose="020F0502020204030204" pitchFamily="34" charset="0"/>
              </a:rPr>
              <a:t>45 000 = (1000 · Р) – (100 000 + (1000 · 251); 45 000 = 1000 · Р – 351 000.</a:t>
            </a:r>
          </a:p>
          <a:p>
            <a:r>
              <a:rPr lang="uk-UA" sz="2800" dirty="0" smtClean="0">
                <a:latin typeface="Times New Roman" panose="02020603050405020304" pitchFamily="18" charset="0"/>
                <a:cs typeface="Times New Roman" panose="02020603050405020304" pitchFamily="18" charset="0"/>
              </a:rPr>
              <a:t>	Зведемо </a:t>
            </a:r>
            <a:r>
              <a:rPr lang="uk-UA" sz="2800" dirty="0">
                <a:latin typeface="Times New Roman" panose="02020603050405020304" pitchFamily="18" charset="0"/>
                <a:cs typeface="Times New Roman" panose="02020603050405020304" pitchFamily="18" charset="0"/>
              </a:rPr>
              <a:t>дані: </a:t>
            </a:r>
            <a:endParaRPr lang="ru-RU" sz="2800" dirty="0">
              <a:latin typeface="Times New Roman" panose="02020603050405020304" pitchFamily="18" charset="0"/>
              <a:cs typeface="Times New Roman" panose="02020603050405020304" pitchFamily="18" charset="0"/>
            </a:endParaRPr>
          </a:p>
          <a:p>
            <a:pPr algn="ctr"/>
            <a:r>
              <a:rPr lang="uk-UA" sz="2800" dirty="0">
                <a:latin typeface="Times New Roman" panose="02020603050405020304" pitchFamily="18" charset="0"/>
                <a:cs typeface="Times New Roman" panose="02020603050405020304" pitchFamily="18" charset="0"/>
              </a:rPr>
              <a:t>1000 · Р = 396 000.</a:t>
            </a:r>
            <a:endParaRPr lang="ru-RU" sz="2800" dirty="0">
              <a:latin typeface="Times New Roman" panose="02020603050405020304" pitchFamily="18" charset="0"/>
              <a:cs typeface="Times New Roman" panose="02020603050405020304" pitchFamily="18" charset="0"/>
            </a:endParaRPr>
          </a:p>
          <a:p>
            <a:r>
              <a:rPr lang="uk-UA" sz="2800" dirty="0" smtClean="0">
                <a:latin typeface="Times New Roman" panose="02020603050405020304" pitchFamily="18" charset="0"/>
                <a:cs typeface="Times New Roman" panose="02020603050405020304" pitchFamily="18" charset="0"/>
              </a:rPr>
              <a:t>	Тоді </a:t>
            </a:r>
            <a:r>
              <a:rPr lang="uk-UA" sz="2800" dirty="0">
                <a:latin typeface="Times New Roman" panose="02020603050405020304" pitchFamily="18" charset="0"/>
                <a:cs typeface="Times New Roman" panose="02020603050405020304" pitchFamily="18" charset="0"/>
              </a:rPr>
              <a:t>нова ціна складатиме:</a:t>
            </a:r>
            <a:endParaRPr lang="ru-RU" sz="2800" dirty="0">
              <a:latin typeface="Times New Roman" panose="02020603050405020304" pitchFamily="18" charset="0"/>
              <a:cs typeface="Times New Roman" panose="02020603050405020304" pitchFamily="18" charset="0"/>
            </a:endParaRPr>
          </a:p>
          <a:p>
            <a:pPr algn="ctr"/>
            <a:r>
              <a:rPr lang="uk-UA" sz="2800" dirty="0">
                <a:latin typeface="Times New Roman" panose="02020603050405020304" pitchFamily="18" charset="0"/>
                <a:cs typeface="Times New Roman" panose="02020603050405020304" pitchFamily="18" charset="0"/>
              </a:rPr>
              <a:t>Р = 396 00</a:t>
            </a:r>
            <a:r>
              <a:rPr lang="ru-RU" sz="2800" dirty="0">
                <a:latin typeface="Times New Roman" panose="02020603050405020304" pitchFamily="18" charset="0"/>
                <a:cs typeface="Times New Roman" panose="02020603050405020304" pitchFamily="18" charset="0"/>
              </a:rPr>
              <a:t>0 / 1000 </a:t>
            </a:r>
            <a:r>
              <a:rPr lang="uk-UA" sz="2800" dirty="0">
                <a:latin typeface="Times New Roman" panose="02020603050405020304" pitchFamily="18" charset="0"/>
                <a:cs typeface="Times New Roman" panose="02020603050405020304" pitchFamily="18" charset="0"/>
              </a:rPr>
              <a:t>= 396 грн.</a:t>
            </a:r>
            <a:endParaRPr lang="ru-RU" sz="2800" dirty="0">
              <a:latin typeface="Times New Roman" panose="02020603050405020304" pitchFamily="18" charset="0"/>
              <a:cs typeface="Times New Roman" panose="02020603050405020304" pitchFamily="18" charset="0"/>
            </a:endParaRPr>
          </a:p>
          <a:p>
            <a:pPr indent="304800" algn="ctr">
              <a:lnSpc>
                <a:spcPct val="130000"/>
              </a:lnSpc>
              <a:spcAft>
                <a:spcPts val="0"/>
              </a:spcAft>
            </a:pPr>
            <a:endParaRPr lang="ru-RU" sz="28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22645843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331076" y="198334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pic>
        <p:nvPicPr>
          <p:cNvPr id="819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245" y="1596981"/>
            <a:ext cx="11462197" cy="344818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2331076" y="382167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Tree>
    <p:extLst>
      <p:ext uri="{BB962C8B-B14F-4D97-AF65-F5344CB8AC3E}">
        <p14:creationId xmlns:p14="http://schemas.microsoft.com/office/powerpoint/2010/main" val="31138185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7728" y="104851"/>
            <a:ext cx="11372045" cy="1938992"/>
          </a:xfrm>
          <a:prstGeom prst="rect">
            <a:avLst/>
          </a:prstGeom>
        </p:spPr>
        <p:txBody>
          <a:bodyPr wrap="square">
            <a:spAutoFit/>
          </a:bodyPr>
          <a:lstStyle/>
          <a:p>
            <a:r>
              <a:rPr lang="en-US" sz="2400" dirty="0" smtClean="0">
                <a:effectLst/>
                <a:latin typeface="Times New Roman" panose="02020603050405020304" pitchFamily="18" charset="0"/>
                <a:ea typeface="Calibri" panose="020F0502020204030204" pitchFamily="34" charset="0"/>
              </a:rPr>
              <a:t>У </a:t>
            </a:r>
            <a:r>
              <a:rPr lang="en-US" sz="2400" dirty="0" err="1" smtClean="0">
                <a:effectLst/>
                <a:latin typeface="Times New Roman" panose="02020603050405020304" pitchFamily="18" charset="0"/>
                <a:ea typeface="Calibri" panose="020F0502020204030204" pitchFamily="34" charset="0"/>
              </a:rPr>
              <a:t>розглянутих</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прикладах</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було</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здійснено</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аналіз</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беззбитковості</a:t>
            </a:r>
            <a:r>
              <a:rPr lang="en-US" sz="2400" dirty="0" smtClean="0">
                <a:effectLst/>
                <a:latin typeface="Times New Roman" panose="02020603050405020304" pitchFamily="18" charset="0"/>
                <a:ea typeface="Calibri" panose="020F0502020204030204" pitchFamily="34" charset="0"/>
              </a:rPr>
              <a:t> в </a:t>
            </a:r>
            <a:r>
              <a:rPr lang="en-US" sz="2400" dirty="0" err="1" smtClean="0">
                <a:effectLst/>
                <a:latin typeface="Times New Roman" panose="02020603050405020304" pitchFamily="18" charset="0"/>
                <a:ea typeface="Calibri" panose="020F0502020204030204" pitchFamily="34" charset="0"/>
              </a:rPr>
              <a:t>межах</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практично</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єдиного</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рівня</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ціни</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яка</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обумовила</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беззбиткову</a:t>
            </a:r>
            <a:r>
              <a:rPr lang="en-US" sz="2400" dirty="0" smtClean="0">
                <a:effectLst/>
                <a:latin typeface="Times New Roman" panose="02020603050405020304" pitchFamily="18" charset="0"/>
                <a:ea typeface="Calibri" panose="020F0502020204030204" pitchFamily="34" charset="0"/>
              </a:rPr>
              <a:t> </a:t>
            </a:r>
            <a:r>
              <a:rPr lang="uk-UA" sz="2400" dirty="0" smtClean="0">
                <a:effectLst/>
                <a:latin typeface="Times New Roman" panose="02020603050405020304" pitchFamily="18" charset="0"/>
                <a:ea typeface="Calibri" panose="020F0502020204030204" pitchFamily="34" charset="0"/>
              </a:rPr>
              <a:t>та прибуткову </a:t>
            </a:r>
            <a:r>
              <a:rPr lang="en-US" sz="2400" dirty="0" err="1" smtClean="0">
                <a:effectLst/>
                <a:latin typeface="Times New Roman" panose="02020603050405020304" pitchFamily="18" charset="0"/>
                <a:ea typeface="Calibri" panose="020F0502020204030204" pitchFamily="34" charset="0"/>
              </a:rPr>
              <a:t>зміну</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обсягів</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продажу</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товару</a:t>
            </a:r>
            <a:r>
              <a:rPr lang="en-US" sz="2400" dirty="0" smtClean="0">
                <a:effectLst/>
                <a:latin typeface="Times New Roman" panose="02020603050405020304" pitchFamily="18" charset="0"/>
                <a:ea typeface="Calibri" panose="020F0502020204030204" pitchFamily="34" charset="0"/>
              </a:rPr>
              <a:t>. А </a:t>
            </a:r>
            <a:r>
              <a:rPr lang="en-US" sz="2400" dirty="0" err="1" smtClean="0">
                <a:effectLst/>
                <a:latin typeface="Times New Roman" panose="02020603050405020304" pitchFamily="18" charset="0"/>
                <a:ea typeface="Calibri" panose="020F0502020204030204" pitchFamily="34" charset="0"/>
              </a:rPr>
              <a:t>яким</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чином</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діяти</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підприємству</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яке</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прагне</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розглянути</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певний</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ціновий</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діапазон</a:t>
            </a:r>
            <a:r>
              <a:rPr lang="en-US" sz="2400" dirty="0" smtClean="0">
                <a:effectLst/>
                <a:latin typeface="Times New Roman" panose="02020603050405020304" pitchFamily="18" charset="0"/>
                <a:ea typeface="Calibri" panose="020F0502020204030204" pitchFamily="34" charset="0"/>
              </a:rPr>
              <a:t>? У </a:t>
            </a:r>
            <a:r>
              <a:rPr lang="en-US" sz="2400" dirty="0" err="1" smtClean="0">
                <a:effectLst/>
                <a:latin typeface="Times New Roman" panose="02020603050405020304" pitchFamily="18" charset="0"/>
                <a:ea typeface="Calibri" panose="020F0502020204030204" pitchFamily="34" charset="0"/>
              </a:rPr>
              <a:t>такому</a:t>
            </a:r>
            <a:r>
              <a:rPr lang="en-US" sz="2400" dirty="0" smtClean="0">
                <a:effectLst/>
                <a:latin typeface="Times New Roman" panose="02020603050405020304" pitchFamily="18" charset="0"/>
                <a:ea typeface="Calibri" panose="020F0502020204030204" pitchFamily="34" charset="0"/>
              </a:rPr>
              <a:t> </a:t>
            </a:r>
            <a:r>
              <a:rPr lang="en-US" sz="2400" dirty="0" err="1" smtClean="0">
                <a:effectLst/>
                <a:latin typeface="Times New Roman" panose="02020603050405020304" pitchFamily="18" charset="0"/>
                <a:ea typeface="Calibri" panose="020F0502020204030204" pitchFamily="34" charset="0"/>
              </a:rPr>
              <a:t>разі</a:t>
            </a:r>
            <a:r>
              <a:rPr lang="en-US" sz="2400" dirty="0" smtClean="0">
                <a:effectLst/>
                <a:latin typeface="Times New Roman" panose="02020603050405020304" pitchFamily="18" charset="0"/>
                <a:ea typeface="Calibri" panose="020F0502020204030204" pitchFamily="34" charset="0"/>
              </a:rPr>
              <a:t> </a:t>
            </a:r>
            <a:r>
              <a:rPr lang="uk-UA" sz="2400" dirty="0" smtClean="0">
                <a:effectLst/>
                <a:latin typeface="Times New Roman" panose="02020603050405020304" pitchFamily="18" charset="0"/>
                <a:ea typeface="Calibri" panose="020F0502020204030204" pitchFamily="34" charset="0"/>
              </a:rPr>
              <a:t>доцільно розглядати цінові </a:t>
            </a:r>
            <a:r>
              <a:rPr lang="en-US" sz="2400" dirty="0" err="1" smtClean="0">
                <a:effectLst/>
                <a:latin typeface="Times New Roman" panose="02020603050405020304" pitchFamily="18" charset="0"/>
                <a:ea typeface="Calibri" panose="020F0502020204030204" pitchFamily="34" charset="0"/>
              </a:rPr>
              <a:t>сценарії</a:t>
            </a:r>
            <a:r>
              <a:rPr lang="uk-UA" sz="2400" dirty="0" smtClean="0">
                <a:effectLst/>
                <a:latin typeface="Times New Roman" panose="02020603050405020304" pitchFamily="18" charset="0"/>
                <a:ea typeface="Calibri" panose="020F0502020204030204" pitchFamily="34" charset="0"/>
              </a:rPr>
              <a:t>.</a:t>
            </a:r>
            <a:r>
              <a:rPr lang="en-US" sz="2400" dirty="0" smtClean="0">
                <a:effectLst/>
                <a:latin typeface="Times New Roman" panose="02020603050405020304" pitchFamily="18" charset="0"/>
                <a:ea typeface="Calibri" panose="020F0502020204030204" pitchFamily="34" charset="0"/>
              </a:rPr>
              <a:t> </a:t>
            </a:r>
            <a:r>
              <a:rPr lang="uk-UA" sz="2400" dirty="0" smtClean="0">
                <a:effectLst/>
                <a:latin typeface="Times New Roman" panose="02020603050405020304" pitchFamily="18" charset="0"/>
                <a:ea typeface="Calibri" panose="020F0502020204030204" pitchFamily="34" charset="0"/>
              </a:rPr>
              <a:t>Та аналізувати, яка ж ціна задовольнить і покупця і продавця.</a:t>
            </a:r>
            <a:endParaRPr lang="ru-RU" sz="2400" dirty="0"/>
          </a:p>
        </p:txBody>
      </p:sp>
      <p:pic>
        <p:nvPicPr>
          <p:cNvPr id="5" name="Рисунок 4"/>
          <p:cNvPicPr>
            <a:picLocks noChangeAspect="1"/>
          </p:cNvPicPr>
          <p:nvPr/>
        </p:nvPicPr>
        <p:blipFill>
          <a:blip r:embed="rId2"/>
          <a:stretch>
            <a:fillRect/>
          </a:stretch>
        </p:blipFill>
        <p:spPr>
          <a:xfrm>
            <a:off x="1785332" y="2043843"/>
            <a:ext cx="7642542" cy="4695328"/>
          </a:xfrm>
          <a:prstGeom prst="rect">
            <a:avLst/>
          </a:prstGeom>
        </p:spPr>
      </p:pic>
    </p:spTree>
    <p:extLst>
      <p:ext uri="{BB962C8B-B14F-4D97-AF65-F5344CB8AC3E}">
        <p14:creationId xmlns:p14="http://schemas.microsoft.com/office/powerpoint/2010/main" val="2739504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1967951151"/>
              </p:ext>
            </p:extLst>
          </p:nvPr>
        </p:nvGraphicFramePr>
        <p:xfrm>
          <a:off x="257576" y="321969"/>
          <a:ext cx="11642502" cy="3697820"/>
        </p:xfrm>
        <a:graphic>
          <a:graphicData uri="http://schemas.openxmlformats.org/drawingml/2006/table">
            <a:tbl>
              <a:tblPr>
                <a:tableStyleId>{616DA210-FB5B-4158-B5E0-FEB733F419BA}</a:tableStyleId>
              </a:tblPr>
              <a:tblGrid>
                <a:gridCol w="8512937"/>
                <a:gridCol w="1545464"/>
                <a:gridCol w="1584101"/>
              </a:tblGrid>
              <a:tr h="254330">
                <a:tc>
                  <a:txBody>
                    <a:bodyPr/>
                    <a:lstStyle/>
                    <a:p>
                      <a:pPr algn="l" rtl="0" fontAlgn="ctr"/>
                      <a:r>
                        <a:rPr lang="ru-RU" sz="2400" u="none" strike="noStrike" dirty="0">
                          <a:effectLst/>
                          <a:latin typeface="Times New Roman" panose="02020603050405020304" pitchFamily="18" charset="0"/>
                          <a:cs typeface="Times New Roman" panose="02020603050405020304" pitchFamily="18" charset="0"/>
                        </a:rPr>
                        <a:t>І. </a:t>
                      </a:r>
                      <a:r>
                        <a:rPr lang="ru-RU" sz="2400" u="none" strike="noStrike" dirty="0" err="1">
                          <a:effectLst/>
                          <a:latin typeface="Times New Roman" panose="02020603050405020304" pitchFamily="18" charset="0"/>
                          <a:cs typeface="Times New Roman" panose="02020603050405020304" pitchFamily="18" charset="0"/>
                        </a:rPr>
                        <a:t>Сировина</a:t>
                      </a:r>
                      <a:r>
                        <a:rPr lang="ru-RU" sz="2400" u="none" strike="noStrike" dirty="0">
                          <a:effectLst/>
                          <a:latin typeface="Times New Roman" panose="02020603050405020304" pitchFamily="18" charset="0"/>
                          <a:cs typeface="Times New Roman" panose="02020603050405020304" pitchFamily="18" charset="0"/>
                        </a:rPr>
                        <a:t> і </a:t>
                      </a:r>
                      <a:r>
                        <a:rPr lang="ru-RU" sz="2400" u="none" strike="noStrike" dirty="0" err="1">
                          <a:effectLst/>
                          <a:latin typeface="Times New Roman" panose="02020603050405020304" pitchFamily="18" charset="0"/>
                          <a:cs typeface="Times New Roman" panose="02020603050405020304" pitchFamily="18" charset="0"/>
                        </a:rPr>
                        <a:t>матеріали</a:t>
                      </a:r>
                      <a:r>
                        <a:rPr lang="ru-RU" sz="2400" u="none" strike="noStrike" dirty="0">
                          <a:effectLst/>
                          <a:latin typeface="Times New Roman" panose="02020603050405020304" pitchFamily="18" charset="0"/>
                          <a:cs typeface="Times New Roman" panose="02020603050405020304" pitchFamily="18" charset="0"/>
                        </a:rPr>
                        <a:t> без </a:t>
                      </a:r>
                      <a:r>
                        <a:rPr lang="ru-RU" sz="2400" u="none" strike="noStrike" dirty="0" smtClean="0">
                          <a:effectLst/>
                          <a:latin typeface="Times New Roman" panose="02020603050405020304" pitchFamily="18" charset="0"/>
                          <a:cs typeface="Times New Roman" panose="02020603050405020304" pitchFamily="18" charset="0"/>
                        </a:rPr>
                        <a:t>ПДВ, грн.</a:t>
                      </a:r>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ctr"/>
                </a:tc>
                <a:tc>
                  <a:txBody>
                    <a:bodyPr/>
                    <a:lstStyle/>
                    <a:p>
                      <a:pPr algn="l" fontAlgn="b"/>
                      <a:r>
                        <a:rPr lang="uk-UA" sz="2400" b="0" i="0" u="none" strike="noStrike" dirty="0" smtClean="0">
                          <a:solidFill>
                            <a:srgbClr val="000000"/>
                          </a:solidFill>
                          <a:effectLst/>
                          <a:latin typeface="Times New Roman" panose="02020603050405020304" pitchFamily="18" charset="0"/>
                          <a:cs typeface="Times New Roman" panose="02020603050405020304" pitchFamily="18" charset="0"/>
                        </a:rPr>
                        <a:t>50000</a:t>
                      </a:r>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l" fontAlgn="b"/>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b"/>
                </a:tc>
              </a:tr>
              <a:tr h="254330">
                <a:tc>
                  <a:txBody>
                    <a:bodyPr/>
                    <a:lstStyle/>
                    <a:p>
                      <a:pPr algn="l" rtl="0" fontAlgn="ctr"/>
                      <a:r>
                        <a:rPr lang="ru-RU" sz="2400" u="none" strike="noStrike" dirty="0">
                          <a:effectLst/>
                          <a:latin typeface="Times New Roman" panose="02020603050405020304" pitchFamily="18" charset="0"/>
                          <a:cs typeface="Times New Roman" panose="02020603050405020304" pitchFamily="18" charset="0"/>
                        </a:rPr>
                        <a:t>ІІ. </a:t>
                      </a:r>
                      <a:r>
                        <a:rPr lang="ru-RU" sz="2400" u="none" strike="noStrike" dirty="0" smtClean="0">
                          <a:effectLst/>
                          <a:latin typeface="Times New Roman" panose="02020603050405020304" pitchFamily="18" charset="0"/>
                          <a:cs typeface="Times New Roman" panose="02020603050405020304" pitchFamily="18" charset="0"/>
                        </a:rPr>
                        <a:t>З/п, грн.</a:t>
                      </a:r>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ctr"/>
                </a:tc>
                <a:tc>
                  <a:txBody>
                    <a:bodyPr/>
                    <a:lstStyle/>
                    <a:p>
                      <a:pPr algn="l" fontAlgn="b"/>
                      <a:r>
                        <a:rPr lang="uk-UA" sz="2400" b="0" i="0" u="none" strike="noStrike" dirty="0" smtClean="0">
                          <a:solidFill>
                            <a:srgbClr val="000000"/>
                          </a:solidFill>
                          <a:effectLst/>
                          <a:latin typeface="Times New Roman" panose="02020603050405020304" pitchFamily="18" charset="0"/>
                          <a:cs typeface="Times New Roman" panose="02020603050405020304" pitchFamily="18" charset="0"/>
                        </a:rPr>
                        <a:t>100000</a:t>
                      </a:r>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l" fontAlgn="b"/>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b"/>
                </a:tc>
              </a:tr>
              <a:tr h="254330">
                <a:tc>
                  <a:txBody>
                    <a:bodyPr/>
                    <a:lstStyle/>
                    <a:p>
                      <a:pPr algn="l" rtl="0" fontAlgn="ctr"/>
                      <a:r>
                        <a:rPr lang="ru-RU" sz="2400" u="none" strike="noStrike" dirty="0">
                          <a:effectLst/>
                          <a:latin typeface="Times New Roman" panose="02020603050405020304" pitchFamily="18" charset="0"/>
                          <a:cs typeface="Times New Roman" panose="02020603050405020304" pitchFamily="18" charset="0"/>
                        </a:rPr>
                        <a:t>ІІІ. </a:t>
                      </a:r>
                      <a:r>
                        <a:rPr lang="ru-RU" sz="2400" u="none" strike="noStrike" dirty="0" err="1">
                          <a:effectLst/>
                          <a:latin typeface="Times New Roman" panose="02020603050405020304" pitchFamily="18" charset="0"/>
                          <a:cs typeface="Times New Roman" panose="02020603050405020304" pitchFamily="18" charset="0"/>
                        </a:rPr>
                        <a:t>Соціальні</a:t>
                      </a:r>
                      <a:r>
                        <a:rPr lang="ru-RU" sz="2400" u="none" strike="noStrike" dirty="0">
                          <a:effectLst/>
                          <a:latin typeface="Times New Roman" panose="02020603050405020304" pitchFamily="18" charset="0"/>
                          <a:cs typeface="Times New Roman" panose="02020603050405020304" pitchFamily="18" charset="0"/>
                        </a:rPr>
                        <a:t> </a:t>
                      </a:r>
                      <a:r>
                        <a:rPr lang="ru-RU" sz="2400" u="none" strike="noStrike" dirty="0" err="1" smtClean="0">
                          <a:effectLst/>
                          <a:latin typeface="Times New Roman" panose="02020603050405020304" pitchFamily="18" charset="0"/>
                          <a:cs typeface="Times New Roman" panose="02020603050405020304" pitchFamily="18" charset="0"/>
                        </a:rPr>
                        <a:t>відрахування</a:t>
                      </a:r>
                      <a:r>
                        <a:rPr lang="ru-RU" sz="2400" u="none" strike="noStrike" dirty="0" smtClean="0">
                          <a:effectLst/>
                          <a:latin typeface="Times New Roman" panose="02020603050405020304" pitchFamily="18" charset="0"/>
                          <a:cs typeface="Times New Roman" panose="02020603050405020304" pitchFamily="18" charset="0"/>
                        </a:rPr>
                        <a:t>, грн.</a:t>
                      </a:r>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ctr"/>
                </a:tc>
                <a:tc>
                  <a:txBody>
                    <a:bodyPr/>
                    <a:lstStyle/>
                    <a:p>
                      <a:pPr algn="l" fontAlgn="b"/>
                      <a:r>
                        <a:rPr lang="uk-UA" sz="2400" b="0" i="0" u="none" strike="noStrike" dirty="0" smtClean="0">
                          <a:solidFill>
                            <a:srgbClr val="000000"/>
                          </a:solidFill>
                          <a:effectLst/>
                          <a:latin typeface="Times New Roman" panose="02020603050405020304" pitchFamily="18" charset="0"/>
                          <a:cs typeface="Times New Roman" panose="02020603050405020304" pitchFamily="18" charset="0"/>
                        </a:rPr>
                        <a:t>22000</a:t>
                      </a:r>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l" fontAlgn="b"/>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b"/>
                </a:tc>
              </a:tr>
              <a:tr h="254330">
                <a:tc>
                  <a:txBody>
                    <a:bodyPr/>
                    <a:lstStyle/>
                    <a:p>
                      <a:pPr algn="l" rtl="0" fontAlgn="ctr"/>
                      <a:r>
                        <a:rPr lang="ru-RU" sz="2400" u="none" strike="noStrike" dirty="0">
                          <a:effectLst/>
                          <a:latin typeface="Times New Roman" panose="02020603050405020304" pitchFamily="18" charset="0"/>
                          <a:cs typeface="Times New Roman" panose="02020603050405020304" pitchFamily="18" charset="0"/>
                        </a:rPr>
                        <a:t>І</a:t>
                      </a:r>
                      <a:r>
                        <a:rPr lang="en-US" sz="2400" u="none" strike="noStrike" dirty="0">
                          <a:effectLst/>
                          <a:latin typeface="Times New Roman" panose="02020603050405020304" pitchFamily="18" charset="0"/>
                          <a:cs typeface="Times New Roman" panose="02020603050405020304" pitchFamily="18" charset="0"/>
                        </a:rPr>
                        <a:t>V. </a:t>
                      </a:r>
                      <a:r>
                        <a:rPr lang="ru-RU" sz="2400" u="none" strike="noStrike" dirty="0" err="1" smtClean="0">
                          <a:effectLst/>
                          <a:latin typeface="Times New Roman" panose="02020603050405020304" pitchFamily="18" charset="0"/>
                          <a:cs typeface="Times New Roman" panose="02020603050405020304" pitchFamily="18" charset="0"/>
                        </a:rPr>
                        <a:t>Амортизація</a:t>
                      </a:r>
                      <a:r>
                        <a:rPr lang="ru-RU" sz="2400" u="none" strike="noStrike" dirty="0" smtClean="0">
                          <a:effectLst/>
                          <a:latin typeface="Times New Roman" panose="02020603050405020304" pitchFamily="18" charset="0"/>
                          <a:cs typeface="Times New Roman" panose="02020603050405020304" pitchFamily="18" charset="0"/>
                        </a:rPr>
                        <a:t>, грн.</a:t>
                      </a:r>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ctr"/>
                </a:tc>
                <a:tc>
                  <a:txBody>
                    <a:bodyPr/>
                    <a:lstStyle/>
                    <a:p>
                      <a:pPr algn="l" fontAlgn="b"/>
                      <a:r>
                        <a:rPr lang="uk-UA" sz="2400" b="0" i="0" u="none" strike="noStrike" dirty="0" smtClean="0">
                          <a:solidFill>
                            <a:srgbClr val="000000"/>
                          </a:solidFill>
                          <a:effectLst/>
                          <a:latin typeface="Times New Roman" panose="02020603050405020304" pitchFamily="18" charset="0"/>
                          <a:cs typeface="Times New Roman" panose="02020603050405020304" pitchFamily="18" charset="0"/>
                        </a:rPr>
                        <a:t>12000</a:t>
                      </a:r>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l" fontAlgn="b"/>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b"/>
                </a:tc>
              </a:tr>
              <a:tr h="254330">
                <a:tc>
                  <a:txBody>
                    <a:bodyPr/>
                    <a:lstStyle/>
                    <a:p>
                      <a:pPr algn="l" rtl="0" fontAlgn="ctr"/>
                      <a:r>
                        <a:rPr lang="en-US" sz="2400" u="none" strike="noStrike" dirty="0">
                          <a:effectLst/>
                          <a:latin typeface="Times New Roman" panose="02020603050405020304" pitchFamily="18" charset="0"/>
                          <a:cs typeface="Times New Roman" panose="02020603050405020304" pitchFamily="18" charset="0"/>
                        </a:rPr>
                        <a:t>V. </a:t>
                      </a:r>
                      <a:r>
                        <a:rPr lang="ru-RU" sz="2400" u="none" strike="noStrike" dirty="0" err="1">
                          <a:effectLst/>
                          <a:latin typeface="Times New Roman" panose="02020603050405020304" pitchFamily="18" charset="0"/>
                          <a:cs typeface="Times New Roman" panose="02020603050405020304" pitchFamily="18" charset="0"/>
                        </a:rPr>
                        <a:t>Прямі</a:t>
                      </a:r>
                      <a:r>
                        <a:rPr lang="ru-RU" sz="2400" u="none" strike="noStrike" dirty="0">
                          <a:effectLst/>
                          <a:latin typeface="Times New Roman" panose="02020603050405020304" pitchFamily="18" charset="0"/>
                          <a:cs typeface="Times New Roman" panose="02020603050405020304" pitchFamily="18" charset="0"/>
                        </a:rPr>
                        <a:t> </a:t>
                      </a:r>
                      <a:r>
                        <a:rPr lang="ru-RU" sz="2400" u="none" strike="noStrike" dirty="0" err="1" smtClean="0">
                          <a:effectLst/>
                          <a:latin typeface="Times New Roman" panose="02020603050405020304" pitchFamily="18" charset="0"/>
                          <a:cs typeface="Times New Roman" panose="02020603050405020304" pitchFamily="18" charset="0"/>
                        </a:rPr>
                        <a:t>інші</a:t>
                      </a:r>
                      <a:r>
                        <a:rPr lang="ru-RU" sz="2400" u="none" strike="noStrike" dirty="0" smtClean="0">
                          <a:effectLst/>
                          <a:latin typeface="Times New Roman" panose="02020603050405020304" pitchFamily="18" charset="0"/>
                          <a:cs typeface="Times New Roman" panose="02020603050405020304" pitchFamily="18" charset="0"/>
                        </a:rPr>
                        <a:t>, грн.</a:t>
                      </a:r>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ctr"/>
                </a:tc>
                <a:tc>
                  <a:txBody>
                    <a:bodyPr/>
                    <a:lstStyle/>
                    <a:p>
                      <a:pPr algn="l" fontAlgn="b"/>
                      <a:r>
                        <a:rPr lang="uk-UA" sz="2400" b="0" i="0" u="none" strike="noStrike" dirty="0" smtClean="0">
                          <a:solidFill>
                            <a:srgbClr val="000000"/>
                          </a:solidFill>
                          <a:effectLst/>
                          <a:latin typeface="Times New Roman" panose="02020603050405020304" pitchFamily="18" charset="0"/>
                          <a:cs typeface="Times New Roman" panose="02020603050405020304" pitchFamily="18" charset="0"/>
                        </a:rPr>
                        <a:t>15000</a:t>
                      </a:r>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l" fontAlgn="b"/>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b"/>
                </a:tc>
              </a:tr>
              <a:tr h="254330">
                <a:tc>
                  <a:txBody>
                    <a:bodyPr/>
                    <a:lstStyle/>
                    <a:p>
                      <a:pPr algn="l" rtl="0" fontAlgn="ctr"/>
                      <a:r>
                        <a:rPr lang="ru-RU" sz="2400" u="none" strike="noStrike" dirty="0">
                          <a:effectLst/>
                          <a:latin typeface="Times New Roman" panose="02020603050405020304" pitchFamily="18" charset="0"/>
                          <a:cs typeface="Times New Roman" panose="02020603050405020304" pitchFamily="18" charset="0"/>
                        </a:rPr>
                        <a:t>VІ. </a:t>
                      </a:r>
                      <a:r>
                        <a:rPr lang="ru-RU" sz="2400" u="none" strike="noStrike" dirty="0" err="1">
                          <a:effectLst/>
                          <a:latin typeface="Times New Roman" panose="02020603050405020304" pitchFamily="18" charset="0"/>
                          <a:cs typeface="Times New Roman" panose="02020603050405020304" pitchFamily="18" charset="0"/>
                        </a:rPr>
                        <a:t>Загальновиробничі</a:t>
                      </a:r>
                      <a:r>
                        <a:rPr lang="ru-RU" sz="2400" u="none" strike="noStrike" dirty="0">
                          <a:effectLst/>
                          <a:latin typeface="Times New Roman" panose="02020603050405020304" pitchFamily="18" charset="0"/>
                          <a:cs typeface="Times New Roman" panose="02020603050405020304" pitchFamily="18" charset="0"/>
                        </a:rPr>
                        <a:t> </a:t>
                      </a:r>
                      <a:r>
                        <a:rPr lang="ru-RU" sz="2400" u="none" strike="noStrike" dirty="0" err="1" smtClean="0">
                          <a:effectLst/>
                          <a:latin typeface="Times New Roman" panose="02020603050405020304" pitchFamily="18" charset="0"/>
                          <a:cs typeface="Times New Roman" panose="02020603050405020304" pitchFamily="18" charset="0"/>
                        </a:rPr>
                        <a:t>витрати</a:t>
                      </a:r>
                      <a:r>
                        <a:rPr lang="ru-RU" sz="2400" u="none" strike="noStrike" dirty="0" smtClean="0">
                          <a:effectLst/>
                          <a:latin typeface="Times New Roman" panose="02020603050405020304" pitchFamily="18" charset="0"/>
                          <a:cs typeface="Times New Roman" panose="02020603050405020304" pitchFamily="18" charset="0"/>
                        </a:rPr>
                        <a:t>, грн.</a:t>
                      </a:r>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ctr"/>
                </a:tc>
                <a:tc>
                  <a:txBody>
                    <a:bodyPr/>
                    <a:lstStyle/>
                    <a:p>
                      <a:pPr algn="l" fontAlgn="b"/>
                      <a:r>
                        <a:rPr lang="uk-UA" sz="2400" b="0" i="0" u="none" strike="noStrike" dirty="0" smtClean="0">
                          <a:solidFill>
                            <a:srgbClr val="000000"/>
                          </a:solidFill>
                          <a:effectLst/>
                          <a:latin typeface="Times New Roman" panose="02020603050405020304" pitchFamily="18" charset="0"/>
                          <a:cs typeface="Times New Roman" panose="02020603050405020304" pitchFamily="18" charset="0"/>
                        </a:rPr>
                        <a:t>40000</a:t>
                      </a:r>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l" fontAlgn="b"/>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b"/>
                </a:tc>
              </a:tr>
              <a:tr h="254330">
                <a:tc>
                  <a:txBody>
                    <a:bodyPr/>
                    <a:lstStyle/>
                    <a:p>
                      <a:pPr algn="l" rtl="0" fontAlgn="ctr"/>
                      <a:r>
                        <a:rPr lang="ru-RU" sz="2400" u="none" strike="noStrike" dirty="0" err="1" smtClean="0">
                          <a:effectLst/>
                          <a:latin typeface="Times New Roman" panose="02020603050405020304" pitchFamily="18" charset="0"/>
                          <a:cs typeface="Times New Roman" panose="02020603050405020304" pitchFamily="18" charset="0"/>
                        </a:rPr>
                        <a:t>Собівартість</a:t>
                      </a:r>
                      <a:r>
                        <a:rPr lang="ru-RU" sz="2400" u="none" strike="noStrike" dirty="0" smtClean="0">
                          <a:effectLst/>
                          <a:latin typeface="Times New Roman" panose="02020603050405020304" pitchFamily="18" charset="0"/>
                          <a:cs typeface="Times New Roman" panose="02020603050405020304" pitchFamily="18" charset="0"/>
                        </a:rPr>
                        <a:t>, грн.</a:t>
                      </a:r>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ctr"/>
                </a:tc>
                <a:tc>
                  <a:txBody>
                    <a:bodyPr/>
                    <a:lstStyle/>
                    <a:p>
                      <a:pPr algn="l" fontAlgn="b"/>
                      <a:r>
                        <a:rPr lang="uk-UA" sz="2400" b="0" i="0" u="none" strike="noStrike" dirty="0" smtClean="0">
                          <a:solidFill>
                            <a:srgbClr val="000000"/>
                          </a:solidFill>
                          <a:effectLst/>
                          <a:latin typeface="Times New Roman" panose="02020603050405020304" pitchFamily="18" charset="0"/>
                          <a:cs typeface="Times New Roman" panose="02020603050405020304" pitchFamily="18" charset="0"/>
                        </a:rPr>
                        <a:t>239000</a:t>
                      </a:r>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l" fontAlgn="b"/>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b"/>
                </a:tc>
              </a:tr>
              <a:tr h="254330">
                <a:tc>
                  <a:txBody>
                    <a:bodyPr/>
                    <a:lstStyle/>
                    <a:p>
                      <a:pPr algn="l" rtl="0" fontAlgn="ctr"/>
                      <a:r>
                        <a:rPr lang="ru-RU" sz="2400" u="none" strike="noStrike" dirty="0" err="1" smtClean="0">
                          <a:effectLst/>
                          <a:latin typeface="Times New Roman" panose="02020603050405020304" pitchFamily="18" charset="0"/>
                          <a:cs typeface="Times New Roman" panose="02020603050405020304" pitchFamily="18" charset="0"/>
                        </a:rPr>
                        <a:t>Рентабельність</a:t>
                      </a:r>
                      <a:r>
                        <a:rPr lang="ru-RU" sz="2400" u="none" strike="noStrike" dirty="0" smtClean="0">
                          <a:effectLst/>
                          <a:latin typeface="Times New Roman" panose="02020603050405020304" pitchFamily="18" charset="0"/>
                          <a:cs typeface="Times New Roman" panose="02020603050405020304" pitchFamily="18" charset="0"/>
                        </a:rPr>
                        <a:t>, %</a:t>
                      </a:r>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ctr"/>
                </a:tc>
                <a:tc>
                  <a:txBody>
                    <a:bodyPr/>
                    <a:lstStyle/>
                    <a:p>
                      <a:pPr algn="l" fontAlgn="b"/>
                      <a:r>
                        <a:rPr lang="uk-UA" sz="2400" b="0" i="0" u="none" strike="noStrike" dirty="0" smtClean="0">
                          <a:solidFill>
                            <a:srgbClr val="000000"/>
                          </a:solidFill>
                          <a:effectLst/>
                          <a:latin typeface="Times New Roman" panose="02020603050405020304" pitchFamily="18" charset="0"/>
                          <a:cs typeface="Times New Roman" panose="02020603050405020304" pitchFamily="18" charset="0"/>
                        </a:rPr>
                        <a:t>50%</a:t>
                      </a:r>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l" fontAlgn="b"/>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b"/>
                </a:tc>
              </a:tr>
              <a:tr h="254330">
                <a:tc>
                  <a:txBody>
                    <a:bodyPr/>
                    <a:lstStyle/>
                    <a:p>
                      <a:pPr algn="l" rtl="0" fontAlgn="ctr"/>
                      <a:r>
                        <a:rPr lang="ru-RU" sz="2400" u="none" strike="noStrike" dirty="0" err="1">
                          <a:effectLst/>
                          <a:latin typeface="Times New Roman" panose="02020603050405020304" pitchFamily="18" charset="0"/>
                          <a:cs typeface="Times New Roman" panose="02020603050405020304" pitchFamily="18" charset="0"/>
                        </a:rPr>
                        <a:t>Прибуток</a:t>
                      </a:r>
                      <a:r>
                        <a:rPr lang="ru-RU" sz="2400" u="none" strike="noStrike" dirty="0">
                          <a:effectLst/>
                          <a:latin typeface="Times New Roman" panose="02020603050405020304" pitchFamily="18" charset="0"/>
                          <a:cs typeface="Times New Roman" panose="02020603050405020304" pitchFamily="18" charset="0"/>
                        </a:rPr>
                        <a:t> </a:t>
                      </a:r>
                      <a:r>
                        <a:rPr lang="ru-RU" sz="2400" u="none" strike="noStrike" dirty="0" err="1" smtClean="0">
                          <a:effectLst/>
                          <a:latin typeface="Times New Roman" panose="02020603050405020304" pitchFamily="18" charset="0"/>
                          <a:cs typeface="Times New Roman" panose="02020603050405020304" pitchFamily="18" charset="0"/>
                        </a:rPr>
                        <a:t>підприємства</a:t>
                      </a:r>
                      <a:r>
                        <a:rPr lang="ru-RU" sz="2400" u="none" strike="noStrike" dirty="0" smtClean="0">
                          <a:effectLst/>
                          <a:latin typeface="Times New Roman" panose="02020603050405020304" pitchFamily="18" charset="0"/>
                          <a:cs typeface="Times New Roman" panose="02020603050405020304" pitchFamily="18" charset="0"/>
                        </a:rPr>
                        <a:t>, грн.</a:t>
                      </a:r>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ctr"/>
                </a:tc>
                <a:tc>
                  <a:txBody>
                    <a:bodyPr/>
                    <a:lstStyle/>
                    <a:p>
                      <a:pPr algn="l" fontAlgn="b"/>
                      <a:r>
                        <a:rPr lang="ru-RU" sz="2400" u="none" strike="noStrike" dirty="0">
                          <a:effectLst/>
                          <a:latin typeface="Times New Roman" panose="02020603050405020304" pitchFamily="18" charset="0"/>
                          <a:cs typeface="Times New Roman" panose="02020603050405020304" pitchFamily="18" charset="0"/>
                        </a:rPr>
                        <a:t>119500</a:t>
                      </a:r>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l" fontAlgn="b"/>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b"/>
                </a:tc>
              </a:tr>
              <a:tr h="254330">
                <a:tc>
                  <a:txBody>
                    <a:bodyPr/>
                    <a:lstStyle/>
                    <a:p>
                      <a:pPr algn="l" fontAlgn="b"/>
                      <a:r>
                        <a:rPr lang="ru-RU" sz="2400" u="none" strike="noStrike" dirty="0" err="1">
                          <a:effectLst/>
                          <a:latin typeface="Times New Roman" panose="02020603050405020304" pitchFamily="18" charset="0"/>
                          <a:cs typeface="Times New Roman" panose="02020603050405020304" pitchFamily="18" charset="0"/>
                        </a:rPr>
                        <a:t>Вартість</a:t>
                      </a:r>
                      <a:r>
                        <a:rPr lang="ru-RU" sz="2400" u="none" strike="noStrike" dirty="0">
                          <a:effectLst/>
                          <a:latin typeface="Times New Roman" panose="02020603050405020304" pitchFamily="18" charset="0"/>
                          <a:cs typeface="Times New Roman" panose="02020603050405020304" pitchFamily="18" charset="0"/>
                        </a:rPr>
                        <a:t> </a:t>
                      </a:r>
                      <a:r>
                        <a:rPr lang="ru-RU" sz="2400" u="none" strike="noStrike" dirty="0" err="1" smtClean="0">
                          <a:effectLst/>
                          <a:latin typeface="Times New Roman" panose="02020603050405020304" pitchFamily="18" charset="0"/>
                          <a:cs typeface="Times New Roman" panose="02020603050405020304" pitchFamily="18" charset="0"/>
                        </a:rPr>
                        <a:t>продукції</a:t>
                      </a:r>
                      <a:r>
                        <a:rPr lang="ru-RU" sz="2400" u="none" strike="noStrike" dirty="0" smtClean="0">
                          <a:effectLst/>
                          <a:latin typeface="Times New Roman" panose="02020603050405020304" pitchFamily="18" charset="0"/>
                          <a:cs typeface="Times New Roman" panose="02020603050405020304" pitchFamily="18" charset="0"/>
                        </a:rPr>
                        <a:t>, грн.</a:t>
                      </a:r>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l" fontAlgn="b"/>
                      <a:r>
                        <a:rPr lang="uk-UA" sz="2400" b="0" i="0" u="none" strike="noStrike" dirty="0" smtClean="0">
                          <a:solidFill>
                            <a:srgbClr val="000000"/>
                          </a:solidFill>
                          <a:effectLst/>
                          <a:latin typeface="Times New Roman" panose="02020603050405020304" pitchFamily="18" charset="0"/>
                          <a:cs typeface="Times New Roman" panose="02020603050405020304" pitchFamily="18" charset="0"/>
                        </a:rPr>
                        <a:t>358500</a:t>
                      </a:r>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l" fontAlgn="b"/>
                      <a:endParaRPr lang="ru-RU"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022" marR="4022" marT="4022" marB="0" anchor="b"/>
                </a:tc>
              </a:tr>
            </a:tbl>
          </a:graphicData>
        </a:graphic>
      </p:graphicFrame>
    </p:spTree>
    <p:extLst>
      <p:ext uri="{BB962C8B-B14F-4D97-AF65-F5344CB8AC3E}">
        <p14:creationId xmlns:p14="http://schemas.microsoft.com/office/powerpoint/2010/main" val="28442912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3010747" y="155896"/>
            <a:ext cx="6170506" cy="6546208"/>
          </a:xfrm>
          <a:prstGeom prst="rect">
            <a:avLst/>
          </a:prstGeom>
        </p:spPr>
      </p:pic>
    </p:spTree>
    <p:extLst>
      <p:ext uri="{BB962C8B-B14F-4D97-AF65-F5344CB8AC3E}">
        <p14:creationId xmlns:p14="http://schemas.microsoft.com/office/powerpoint/2010/main" val="42797610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214683031"/>
              </p:ext>
            </p:extLst>
          </p:nvPr>
        </p:nvGraphicFramePr>
        <p:xfrm>
          <a:off x="438954" y="241525"/>
          <a:ext cx="11642502" cy="4377292"/>
        </p:xfrm>
        <a:graphic>
          <a:graphicData uri="http://schemas.openxmlformats.org/drawingml/2006/table">
            <a:tbl>
              <a:tblPr>
                <a:tableStyleId>{5940675A-B579-460E-94D1-54222C63F5DA}</a:tableStyleId>
              </a:tblPr>
              <a:tblGrid>
                <a:gridCol w="8550499"/>
                <a:gridCol w="1468191"/>
                <a:gridCol w="1623812"/>
              </a:tblGrid>
              <a:tr h="254330">
                <a:tc>
                  <a:txBody>
                    <a:bodyPr/>
                    <a:lstStyle/>
                    <a:p>
                      <a:pPr algn="l" rtl="0" fontAlgn="ctr"/>
                      <a:r>
                        <a:rPr lang="ru-RU" sz="2800" u="none" strike="noStrike" dirty="0" err="1">
                          <a:effectLst/>
                          <a:latin typeface="Times New Roman" panose="02020603050405020304" pitchFamily="18" charset="0"/>
                          <a:cs typeface="Times New Roman" panose="02020603050405020304" pitchFamily="18" charset="0"/>
                        </a:rPr>
                        <a:t>Ціна</a:t>
                      </a:r>
                      <a:r>
                        <a:rPr lang="ru-RU" sz="2800" u="none" strike="noStrike" dirty="0">
                          <a:effectLst/>
                          <a:latin typeface="Times New Roman" panose="02020603050405020304" pitchFamily="18" charset="0"/>
                          <a:cs typeface="Times New Roman" panose="02020603050405020304" pitchFamily="18" charset="0"/>
                        </a:rPr>
                        <a:t> </a:t>
                      </a:r>
                      <a:r>
                        <a:rPr lang="ru-RU" sz="2800" u="none" strike="noStrike" dirty="0" err="1">
                          <a:effectLst/>
                          <a:latin typeface="Times New Roman" panose="02020603050405020304" pitchFamily="18" charset="0"/>
                          <a:cs typeface="Times New Roman" panose="02020603050405020304" pitchFamily="18" charset="0"/>
                        </a:rPr>
                        <a:t>партії</a:t>
                      </a:r>
                      <a:r>
                        <a:rPr lang="ru-RU" sz="2800" u="none" strike="noStrike" dirty="0">
                          <a:effectLst/>
                          <a:latin typeface="Times New Roman" panose="02020603050405020304" pitchFamily="18" charset="0"/>
                          <a:cs typeface="Times New Roman" panose="02020603050405020304" pitchFamily="18" charset="0"/>
                        </a:rPr>
                        <a:t> = 430200грн.</a:t>
                      </a:r>
                      <a:endParaRPr lang="ru-RU" sz="28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ctr"/>
                </a:tc>
                <a:tc>
                  <a:txBody>
                    <a:bodyPr/>
                    <a:lstStyle/>
                    <a:p>
                      <a:pPr algn="ctr" fontAlgn="b"/>
                      <a:r>
                        <a:rPr lang="ru-RU" sz="2800" u="none" strike="noStrike" dirty="0">
                          <a:effectLst/>
                          <a:latin typeface="Times New Roman" panose="02020603050405020304" pitchFamily="18" charset="0"/>
                          <a:cs typeface="Times New Roman" panose="02020603050405020304" pitchFamily="18" charset="0"/>
                        </a:rPr>
                        <a:t>430200</a:t>
                      </a:r>
                      <a:endParaRPr lang="ru-RU" sz="28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ctr" fontAlgn="b"/>
                      <a:endParaRPr lang="ru-RU" sz="2800" b="0" i="0" u="none" strike="noStrike">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b"/>
                </a:tc>
              </a:tr>
              <a:tr h="254330">
                <a:tc>
                  <a:txBody>
                    <a:bodyPr/>
                    <a:lstStyle/>
                    <a:p>
                      <a:pPr algn="l" fontAlgn="b"/>
                      <a:r>
                        <a:rPr lang="ru-RU" sz="2800" u="none" strike="noStrike" dirty="0" err="1">
                          <a:effectLst/>
                          <a:latin typeface="Times New Roman" panose="02020603050405020304" pitchFamily="18" charset="0"/>
                          <a:cs typeface="Times New Roman" panose="02020603050405020304" pitchFamily="18" charset="0"/>
                        </a:rPr>
                        <a:t>Ціна</a:t>
                      </a:r>
                      <a:r>
                        <a:rPr lang="ru-RU" sz="2800" u="none" strike="noStrike" dirty="0">
                          <a:effectLst/>
                          <a:latin typeface="Times New Roman" panose="02020603050405020304" pitchFamily="18" charset="0"/>
                          <a:cs typeface="Times New Roman" panose="02020603050405020304" pitchFamily="18" charset="0"/>
                        </a:rPr>
                        <a:t> </a:t>
                      </a:r>
                      <a:r>
                        <a:rPr lang="ru-RU" sz="2800" u="none" strike="noStrike" dirty="0" err="1">
                          <a:effectLst/>
                          <a:latin typeface="Times New Roman" panose="02020603050405020304" pitchFamily="18" charset="0"/>
                          <a:cs typeface="Times New Roman" panose="02020603050405020304" pitchFamily="18" charset="0"/>
                        </a:rPr>
                        <a:t>одиниці</a:t>
                      </a:r>
                      <a:r>
                        <a:rPr lang="ru-RU" sz="2800" u="none" strike="noStrike" dirty="0">
                          <a:effectLst/>
                          <a:latin typeface="Times New Roman" panose="02020603050405020304" pitchFamily="18" charset="0"/>
                          <a:cs typeface="Times New Roman" panose="02020603050405020304" pitchFamily="18" charset="0"/>
                        </a:rPr>
                        <a:t> </a:t>
                      </a:r>
                      <a:r>
                        <a:rPr lang="ru-RU" sz="2800" u="none" strike="noStrike" dirty="0" err="1">
                          <a:effectLst/>
                          <a:latin typeface="Times New Roman" panose="02020603050405020304" pitchFamily="18" charset="0"/>
                          <a:cs typeface="Times New Roman" panose="02020603050405020304" pitchFamily="18" charset="0"/>
                        </a:rPr>
                        <a:t>продукції</a:t>
                      </a:r>
                      <a:r>
                        <a:rPr lang="ru-RU" sz="2800" u="none" strike="noStrike" dirty="0">
                          <a:effectLst/>
                          <a:latin typeface="Times New Roman" panose="02020603050405020304" pitchFamily="18" charset="0"/>
                          <a:cs typeface="Times New Roman" panose="02020603050405020304" pitchFamily="18" charset="0"/>
                        </a:rPr>
                        <a:t> = 430200 / 1000</a:t>
                      </a:r>
                      <a:endParaRPr lang="ru-RU" sz="28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ctr" fontAlgn="b"/>
                      <a:r>
                        <a:rPr lang="ru-RU" sz="2800" u="none" strike="noStrike" dirty="0">
                          <a:effectLst/>
                          <a:latin typeface="Times New Roman" panose="02020603050405020304" pitchFamily="18" charset="0"/>
                          <a:cs typeface="Times New Roman" panose="02020603050405020304" pitchFamily="18" charset="0"/>
                        </a:rPr>
                        <a:t>430,2</a:t>
                      </a:r>
                      <a:endParaRPr lang="ru-RU" sz="28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ctr" fontAlgn="b"/>
                      <a:endParaRPr lang="ru-RU" sz="2800" b="0" i="0" u="none" strike="noStrike">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b"/>
                </a:tc>
              </a:tr>
              <a:tr h="508658">
                <a:tc>
                  <a:txBody>
                    <a:bodyPr/>
                    <a:lstStyle/>
                    <a:p>
                      <a:pPr algn="l" fontAlgn="ctr"/>
                      <a:r>
                        <a:rPr lang="ru-RU" sz="2800" u="none" strike="noStrike" dirty="0">
                          <a:effectLst/>
                          <a:latin typeface="Times New Roman" panose="02020603050405020304" pitchFamily="18" charset="0"/>
                          <a:cs typeface="Times New Roman" panose="02020603050405020304" pitchFamily="18" charset="0"/>
                        </a:rPr>
                        <a:t>ОФ = </a:t>
                      </a:r>
                      <a:r>
                        <a:rPr lang="ru-RU" sz="2800" u="none" strike="noStrike" dirty="0" err="1">
                          <a:effectLst/>
                          <a:latin typeface="Times New Roman" panose="02020603050405020304" pitchFamily="18" charset="0"/>
                          <a:cs typeface="Times New Roman" panose="02020603050405020304" pitchFamily="18" charset="0"/>
                        </a:rPr>
                        <a:t>Амотризаційні</a:t>
                      </a:r>
                      <a:r>
                        <a:rPr lang="ru-RU" sz="2800" u="none" strike="noStrike" dirty="0">
                          <a:effectLst/>
                          <a:latin typeface="Times New Roman" panose="02020603050405020304" pitchFamily="18" charset="0"/>
                          <a:cs typeface="Times New Roman" panose="02020603050405020304" pitchFamily="18" charset="0"/>
                        </a:rPr>
                        <a:t> </a:t>
                      </a:r>
                      <a:r>
                        <a:rPr lang="ru-RU" sz="2800" u="none" strike="noStrike" dirty="0" err="1">
                          <a:effectLst/>
                          <a:latin typeface="Times New Roman" panose="02020603050405020304" pitchFamily="18" charset="0"/>
                          <a:cs typeface="Times New Roman" panose="02020603050405020304" pitchFamily="18" charset="0"/>
                        </a:rPr>
                        <a:t>відрахування</a:t>
                      </a:r>
                      <a:r>
                        <a:rPr lang="ru-RU" sz="2800" u="none" strike="noStrike" dirty="0">
                          <a:effectLst/>
                          <a:latin typeface="Times New Roman" panose="02020603050405020304" pitchFamily="18" charset="0"/>
                          <a:cs typeface="Times New Roman" panose="02020603050405020304" pitchFamily="18" charset="0"/>
                        </a:rPr>
                        <a:t> * 5 </a:t>
                      </a:r>
                      <a:r>
                        <a:rPr lang="ru-RU" sz="2800" u="none" strike="noStrike" dirty="0" err="1">
                          <a:effectLst/>
                          <a:latin typeface="Times New Roman" panose="02020603050405020304" pitchFamily="18" charset="0"/>
                          <a:cs typeface="Times New Roman" panose="02020603050405020304" pitchFamily="18" charset="0"/>
                        </a:rPr>
                        <a:t>років</a:t>
                      </a:r>
                      <a:r>
                        <a:rPr lang="ru-RU" sz="2800" u="none" strike="noStrike" dirty="0">
                          <a:effectLst/>
                          <a:latin typeface="Times New Roman" panose="02020603050405020304" pitchFamily="18" charset="0"/>
                          <a:cs typeface="Times New Roman" panose="02020603050405020304" pitchFamily="18" charset="0"/>
                        </a:rPr>
                        <a:t> = 12000*5</a:t>
                      </a:r>
                      <a:endParaRPr lang="ru-RU" sz="28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ctr"/>
                </a:tc>
                <a:tc>
                  <a:txBody>
                    <a:bodyPr/>
                    <a:lstStyle/>
                    <a:p>
                      <a:pPr algn="ctr" fontAlgn="b"/>
                      <a:r>
                        <a:rPr lang="ru-RU" sz="2800" u="none" strike="noStrike" dirty="0">
                          <a:effectLst/>
                          <a:latin typeface="Times New Roman" panose="02020603050405020304" pitchFamily="18" charset="0"/>
                          <a:cs typeface="Times New Roman" panose="02020603050405020304" pitchFamily="18" charset="0"/>
                        </a:rPr>
                        <a:t>60000</a:t>
                      </a:r>
                      <a:endParaRPr lang="ru-RU" sz="28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ctr" fontAlgn="b"/>
                      <a:endParaRPr lang="ru-RU" sz="2800" b="0" i="0" u="none" strike="noStrike">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b"/>
                </a:tc>
              </a:tr>
              <a:tr h="768400">
                <a:tc>
                  <a:txBody>
                    <a:bodyPr/>
                    <a:lstStyle/>
                    <a:p>
                      <a:pPr algn="l" fontAlgn="b"/>
                      <a:r>
                        <a:rPr lang="ru-RU" sz="2800" b="1" u="none" strike="noStrike" dirty="0" err="1">
                          <a:effectLst/>
                          <a:latin typeface="Times New Roman" panose="02020603050405020304" pitchFamily="18" charset="0"/>
                          <a:cs typeface="Times New Roman" panose="02020603050405020304" pitchFamily="18" charset="0"/>
                        </a:rPr>
                        <a:t>Постійні</a:t>
                      </a:r>
                      <a:r>
                        <a:rPr lang="ru-RU" sz="2800" b="1" u="none" strike="noStrike" dirty="0">
                          <a:effectLst/>
                          <a:latin typeface="Times New Roman" panose="02020603050405020304" pitchFamily="18" charset="0"/>
                          <a:cs typeface="Times New Roman" panose="02020603050405020304" pitchFamily="18" charset="0"/>
                        </a:rPr>
                        <a:t> </a:t>
                      </a:r>
                      <a:r>
                        <a:rPr lang="ru-RU" sz="2800" b="1" u="none" strike="noStrike" dirty="0" err="1">
                          <a:effectLst/>
                          <a:latin typeface="Times New Roman" panose="02020603050405020304" pitchFamily="18" charset="0"/>
                          <a:cs typeface="Times New Roman" panose="02020603050405020304" pitchFamily="18" charset="0"/>
                        </a:rPr>
                        <a:t>витрати</a:t>
                      </a:r>
                      <a:r>
                        <a:rPr lang="ru-RU" sz="2800" b="1" u="none" strike="noStrike" dirty="0">
                          <a:effectLst/>
                          <a:latin typeface="Times New Roman" panose="02020603050405020304" pitchFamily="18" charset="0"/>
                          <a:cs typeface="Times New Roman" panose="02020603050405020304" pitchFamily="18" charset="0"/>
                        </a:rPr>
                        <a:t> </a:t>
                      </a:r>
                      <a:r>
                        <a:rPr lang="ru-RU" sz="2800" u="none" strike="noStrike" dirty="0">
                          <a:effectLst/>
                          <a:latin typeface="Times New Roman" panose="02020603050405020304" pitchFamily="18" charset="0"/>
                          <a:cs typeface="Times New Roman" panose="02020603050405020304" pitchFamily="18" charset="0"/>
                        </a:rPr>
                        <a:t>= ОФ + </a:t>
                      </a:r>
                      <a:r>
                        <a:rPr lang="ru-RU" sz="2800" u="none" strike="noStrike" dirty="0" err="1">
                          <a:effectLst/>
                          <a:latin typeface="Times New Roman" panose="02020603050405020304" pitchFamily="18" charset="0"/>
                          <a:cs typeface="Times New Roman" panose="02020603050405020304" pitchFamily="18" charset="0"/>
                        </a:rPr>
                        <a:t>Прямі</a:t>
                      </a:r>
                      <a:r>
                        <a:rPr lang="ru-RU" sz="2800" u="none" strike="noStrike" dirty="0">
                          <a:effectLst/>
                          <a:latin typeface="Times New Roman" panose="02020603050405020304" pitchFamily="18" charset="0"/>
                          <a:cs typeface="Times New Roman" panose="02020603050405020304" pitchFamily="18" charset="0"/>
                        </a:rPr>
                        <a:t> </a:t>
                      </a:r>
                      <a:r>
                        <a:rPr lang="ru-RU" sz="2800" u="none" strike="noStrike" dirty="0" err="1">
                          <a:effectLst/>
                          <a:latin typeface="Times New Roman" panose="02020603050405020304" pitchFamily="18" charset="0"/>
                          <a:cs typeface="Times New Roman" panose="02020603050405020304" pitchFamily="18" charset="0"/>
                        </a:rPr>
                        <a:t>інші</a:t>
                      </a:r>
                      <a:r>
                        <a:rPr lang="ru-RU" sz="2800" u="none" strike="noStrike" dirty="0">
                          <a:effectLst/>
                          <a:latin typeface="Times New Roman" panose="02020603050405020304" pitchFamily="18" charset="0"/>
                          <a:cs typeface="Times New Roman" panose="02020603050405020304" pitchFamily="18" charset="0"/>
                        </a:rPr>
                        <a:t> </a:t>
                      </a:r>
                      <a:r>
                        <a:rPr lang="ru-RU" sz="2800" u="none" strike="noStrike" dirty="0" err="1">
                          <a:effectLst/>
                          <a:latin typeface="Times New Roman" panose="02020603050405020304" pitchFamily="18" charset="0"/>
                          <a:cs typeface="Times New Roman" panose="02020603050405020304" pitchFamily="18" charset="0"/>
                        </a:rPr>
                        <a:t>витрати</a:t>
                      </a:r>
                      <a:r>
                        <a:rPr lang="ru-RU" sz="2800" u="none" strike="noStrike" dirty="0">
                          <a:effectLst/>
                          <a:latin typeface="Times New Roman" panose="02020603050405020304" pitchFamily="18" charset="0"/>
                          <a:cs typeface="Times New Roman" panose="02020603050405020304" pitchFamily="18" charset="0"/>
                        </a:rPr>
                        <a:t> + </a:t>
                      </a:r>
                      <a:r>
                        <a:rPr lang="ru-RU" sz="2800" u="none" strike="noStrike" dirty="0" err="1">
                          <a:effectLst/>
                          <a:latin typeface="Times New Roman" panose="02020603050405020304" pitchFamily="18" charset="0"/>
                          <a:cs typeface="Times New Roman" panose="02020603050405020304" pitchFamily="18" charset="0"/>
                        </a:rPr>
                        <a:t>Загальновиробничі</a:t>
                      </a:r>
                      <a:r>
                        <a:rPr lang="ru-RU" sz="2800" u="none" strike="noStrike" dirty="0">
                          <a:effectLst/>
                          <a:latin typeface="Times New Roman" panose="02020603050405020304" pitchFamily="18" charset="0"/>
                          <a:cs typeface="Times New Roman" panose="02020603050405020304" pitchFamily="18" charset="0"/>
                        </a:rPr>
                        <a:t> </a:t>
                      </a:r>
                      <a:r>
                        <a:rPr lang="ru-RU" sz="2800" u="none" strike="noStrike" dirty="0" err="1">
                          <a:effectLst/>
                          <a:latin typeface="Times New Roman" panose="02020603050405020304" pitchFamily="18" charset="0"/>
                          <a:cs typeface="Times New Roman" panose="02020603050405020304" pitchFamily="18" charset="0"/>
                        </a:rPr>
                        <a:t>витрати</a:t>
                      </a:r>
                      <a:r>
                        <a:rPr lang="ru-RU" sz="2800" u="none" strike="noStrike" dirty="0">
                          <a:effectLst/>
                          <a:latin typeface="Times New Roman" panose="02020603050405020304" pitchFamily="18" charset="0"/>
                          <a:cs typeface="Times New Roman" panose="02020603050405020304" pitchFamily="18" charset="0"/>
                        </a:rPr>
                        <a:t> = 60000 + 15000 + 40000</a:t>
                      </a:r>
                      <a:endParaRPr lang="ru-RU" sz="28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ctr" fontAlgn="b"/>
                      <a:r>
                        <a:rPr lang="ru-RU" sz="2800" u="none" strike="noStrike" dirty="0">
                          <a:effectLst/>
                          <a:latin typeface="Times New Roman" panose="02020603050405020304" pitchFamily="18" charset="0"/>
                          <a:cs typeface="Times New Roman" panose="02020603050405020304" pitchFamily="18" charset="0"/>
                        </a:rPr>
                        <a:t>115000</a:t>
                      </a:r>
                      <a:endParaRPr lang="ru-RU" sz="28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ctr" fontAlgn="b"/>
                      <a:endParaRPr lang="ru-RU" sz="28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b"/>
                </a:tc>
              </a:tr>
              <a:tr h="762988">
                <a:tc>
                  <a:txBody>
                    <a:bodyPr/>
                    <a:lstStyle/>
                    <a:p>
                      <a:pPr algn="l" fontAlgn="b"/>
                      <a:r>
                        <a:rPr lang="ru-RU" sz="2800" b="1" u="none" strike="noStrike" dirty="0" err="1">
                          <a:effectLst/>
                          <a:latin typeface="Times New Roman" panose="02020603050405020304" pitchFamily="18" charset="0"/>
                          <a:cs typeface="Times New Roman" panose="02020603050405020304" pitchFamily="18" charset="0"/>
                        </a:rPr>
                        <a:t>Змінні</a:t>
                      </a:r>
                      <a:r>
                        <a:rPr lang="ru-RU" sz="2800" b="1" u="none" strike="noStrike" dirty="0">
                          <a:effectLst/>
                          <a:latin typeface="Times New Roman" panose="02020603050405020304" pitchFamily="18" charset="0"/>
                          <a:cs typeface="Times New Roman" panose="02020603050405020304" pitchFamily="18" charset="0"/>
                        </a:rPr>
                        <a:t> </a:t>
                      </a:r>
                      <a:r>
                        <a:rPr lang="ru-RU" sz="2800" b="1" u="none" strike="noStrike" dirty="0" err="1">
                          <a:effectLst/>
                          <a:latin typeface="Times New Roman" panose="02020603050405020304" pitchFamily="18" charset="0"/>
                          <a:cs typeface="Times New Roman" panose="02020603050405020304" pitchFamily="18" charset="0"/>
                        </a:rPr>
                        <a:t>витрати</a:t>
                      </a:r>
                      <a:r>
                        <a:rPr lang="ru-RU" sz="2800" b="1" u="none" strike="noStrike" dirty="0">
                          <a:effectLst/>
                          <a:latin typeface="Times New Roman" panose="02020603050405020304" pitchFamily="18" charset="0"/>
                          <a:cs typeface="Times New Roman" panose="02020603050405020304" pitchFamily="18" charset="0"/>
                        </a:rPr>
                        <a:t> </a:t>
                      </a:r>
                      <a:r>
                        <a:rPr lang="ru-RU" sz="2800" u="none" strike="noStrike" dirty="0">
                          <a:effectLst/>
                          <a:latin typeface="Times New Roman" panose="02020603050405020304" pitchFamily="18" charset="0"/>
                          <a:cs typeface="Times New Roman" panose="02020603050405020304" pitchFamily="18" charset="0"/>
                        </a:rPr>
                        <a:t>= </a:t>
                      </a:r>
                      <a:r>
                        <a:rPr lang="ru-RU" sz="2800" u="none" strike="noStrike" dirty="0" err="1">
                          <a:effectLst/>
                          <a:latin typeface="Times New Roman" panose="02020603050405020304" pitchFamily="18" charset="0"/>
                          <a:cs typeface="Times New Roman" panose="02020603050405020304" pitchFamily="18" charset="0"/>
                        </a:rPr>
                        <a:t>Сировина</a:t>
                      </a:r>
                      <a:r>
                        <a:rPr lang="ru-RU" sz="2800" u="none" strike="noStrike" dirty="0">
                          <a:effectLst/>
                          <a:latin typeface="Times New Roman" panose="02020603050405020304" pitchFamily="18" charset="0"/>
                          <a:cs typeface="Times New Roman" panose="02020603050405020304" pitchFamily="18" charset="0"/>
                        </a:rPr>
                        <a:t> і </a:t>
                      </a:r>
                      <a:r>
                        <a:rPr lang="ru-RU" sz="2800" u="none" strike="noStrike" dirty="0" err="1">
                          <a:effectLst/>
                          <a:latin typeface="Times New Roman" panose="02020603050405020304" pitchFamily="18" charset="0"/>
                          <a:cs typeface="Times New Roman" panose="02020603050405020304" pitchFamily="18" charset="0"/>
                        </a:rPr>
                        <a:t>матеріали</a:t>
                      </a:r>
                      <a:r>
                        <a:rPr lang="ru-RU" sz="2800" u="none" strike="noStrike" dirty="0">
                          <a:effectLst/>
                          <a:latin typeface="Times New Roman" panose="02020603050405020304" pitchFamily="18" charset="0"/>
                          <a:cs typeface="Times New Roman" panose="02020603050405020304" pitchFamily="18" charset="0"/>
                        </a:rPr>
                        <a:t> без ПДВ + З/п + Соц. </a:t>
                      </a:r>
                      <a:r>
                        <a:rPr lang="ru-RU" sz="2800" u="none" strike="noStrike" dirty="0" err="1">
                          <a:effectLst/>
                          <a:latin typeface="Times New Roman" panose="02020603050405020304" pitchFamily="18" charset="0"/>
                          <a:cs typeface="Times New Roman" panose="02020603050405020304" pitchFamily="18" charset="0"/>
                        </a:rPr>
                        <a:t>в</a:t>
                      </a:r>
                      <a:r>
                        <a:rPr lang="ru-RU" sz="2800" u="none" strike="noStrike" dirty="0" err="1" smtClean="0">
                          <a:effectLst/>
                          <a:latin typeface="Times New Roman" panose="02020603050405020304" pitchFamily="18" charset="0"/>
                          <a:cs typeface="Times New Roman" panose="02020603050405020304" pitchFamily="18" charset="0"/>
                        </a:rPr>
                        <a:t>ідрахування</a:t>
                      </a:r>
                      <a:r>
                        <a:rPr lang="ru-RU" sz="2800" u="none" strike="noStrike" dirty="0" smtClean="0">
                          <a:effectLst/>
                          <a:latin typeface="Times New Roman" panose="02020603050405020304" pitchFamily="18" charset="0"/>
                          <a:cs typeface="Times New Roman" panose="02020603050405020304" pitchFamily="18" charset="0"/>
                        </a:rPr>
                        <a:t> </a:t>
                      </a:r>
                      <a:r>
                        <a:rPr lang="ru-RU" sz="2800" u="none" strike="noStrike" dirty="0">
                          <a:effectLst/>
                          <a:latin typeface="Times New Roman" panose="02020603050405020304" pitchFamily="18" charset="0"/>
                          <a:cs typeface="Times New Roman" panose="02020603050405020304" pitchFamily="18" charset="0"/>
                        </a:rPr>
                        <a:t>= 50000 + 100000 + 22000</a:t>
                      </a:r>
                      <a:endParaRPr lang="ru-RU" sz="28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ctr" fontAlgn="b"/>
                      <a:r>
                        <a:rPr lang="ru-RU" sz="2800" u="none" strike="noStrike" dirty="0">
                          <a:effectLst/>
                          <a:latin typeface="Times New Roman" panose="02020603050405020304" pitchFamily="18" charset="0"/>
                          <a:cs typeface="Times New Roman" panose="02020603050405020304" pitchFamily="18" charset="0"/>
                        </a:rPr>
                        <a:t>172000</a:t>
                      </a:r>
                      <a:endParaRPr lang="ru-RU" sz="28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ctr" fontAlgn="b"/>
                      <a:endParaRPr lang="ru-RU" sz="28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b"/>
                </a:tc>
              </a:tr>
              <a:tr h="254330">
                <a:tc>
                  <a:txBody>
                    <a:bodyPr/>
                    <a:lstStyle/>
                    <a:p>
                      <a:pPr algn="l" fontAlgn="b"/>
                      <a:r>
                        <a:rPr lang="ru-RU" sz="2800" b="1" u="none" strike="noStrike" dirty="0" err="1">
                          <a:effectLst/>
                          <a:latin typeface="Times New Roman" panose="02020603050405020304" pitchFamily="18" charset="0"/>
                          <a:cs typeface="Times New Roman" panose="02020603050405020304" pitchFamily="18" charset="0"/>
                        </a:rPr>
                        <a:t>Питомі</a:t>
                      </a:r>
                      <a:r>
                        <a:rPr lang="ru-RU" sz="2800" b="1" u="none" strike="noStrike" dirty="0">
                          <a:effectLst/>
                          <a:latin typeface="Times New Roman" panose="02020603050405020304" pitchFamily="18" charset="0"/>
                          <a:cs typeface="Times New Roman" panose="02020603050405020304" pitchFamily="18" charset="0"/>
                        </a:rPr>
                        <a:t> </a:t>
                      </a:r>
                      <a:r>
                        <a:rPr lang="ru-RU" sz="2800" b="1" u="none" strike="noStrike" dirty="0" err="1">
                          <a:effectLst/>
                          <a:latin typeface="Times New Roman" panose="02020603050405020304" pitchFamily="18" charset="0"/>
                          <a:cs typeface="Times New Roman" panose="02020603050405020304" pitchFamily="18" charset="0"/>
                        </a:rPr>
                        <a:t>змінні</a:t>
                      </a:r>
                      <a:r>
                        <a:rPr lang="ru-RU" sz="2800" b="1" u="none" strike="noStrike" dirty="0">
                          <a:effectLst/>
                          <a:latin typeface="Times New Roman" panose="02020603050405020304" pitchFamily="18" charset="0"/>
                          <a:cs typeface="Times New Roman" panose="02020603050405020304" pitchFamily="18" charset="0"/>
                        </a:rPr>
                        <a:t> </a:t>
                      </a:r>
                      <a:r>
                        <a:rPr lang="ru-RU" sz="2800" b="1" u="none" strike="noStrike" dirty="0" err="1">
                          <a:effectLst/>
                          <a:latin typeface="Times New Roman" panose="02020603050405020304" pitchFamily="18" charset="0"/>
                          <a:cs typeface="Times New Roman" panose="02020603050405020304" pitchFamily="18" charset="0"/>
                        </a:rPr>
                        <a:t>витрати</a:t>
                      </a:r>
                      <a:r>
                        <a:rPr lang="ru-RU" sz="2800" b="1" u="none" strike="noStrike" dirty="0">
                          <a:effectLst/>
                          <a:latin typeface="Times New Roman" panose="02020603050405020304" pitchFamily="18" charset="0"/>
                          <a:cs typeface="Times New Roman" panose="02020603050405020304" pitchFamily="18" charset="0"/>
                        </a:rPr>
                        <a:t> </a:t>
                      </a:r>
                      <a:r>
                        <a:rPr lang="en-US" sz="2800" u="none" strike="noStrike" dirty="0">
                          <a:effectLst/>
                          <a:latin typeface="Times New Roman" panose="02020603050405020304" pitchFamily="18" charset="0"/>
                          <a:cs typeface="Times New Roman" panose="02020603050405020304" pitchFamily="18" charset="0"/>
                        </a:rPr>
                        <a:t>AVC = 172000/1000</a:t>
                      </a:r>
                      <a:endParaRPr lang="en-US" sz="28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ctr" fontAlgn="b"/>
                      <a:r>
                        <a:rPr lang="ru-RU" sz="2800" u="none" strike="noStrike" dirty="0">
                          <a:effectLst/>
                          <a:latin typeface="Times New Roman" panose="02020603050405020304" pitchFamily="18" charset="0"/>
                          <a:cs typeface="Times New Roman" panose="02020603050405020304" pitchFamily="18" charset="0"/>
                        </a:rPr>
                        <a:t>172</a:t>
                      </a:r>
                      <a:endParaRPr lang="ru-RU" sz="28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ctr" fontAlgn="b"/>
                      <a:endParaRPr lang="ru-RU" sz="28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b"/>
                </a:tc>
              </a:tr>
              <a:tr h="254330">
                <a:tc>
                  <a:txBody>
                    <a:bodyPr/>
                    <a:lstStyle/>
                    <a:p>
                      <a:pPr algn="l" fontAlgn="b"/>
                      <a:r>
                        <a:rPr lang="ru-RU" sz="2800" b="1" u="none" strike="noStrike" dirty="0" err="1">
                          <a:effectLst/>
                          <a:latin typeface="Times New Roman" panose="02020603050405020304" pitchFamily="18" charset="0"/>
                          <a:cs typeface="Times New Roman" panose="02020603050405020304" pitchFamily="18" charset="0"/>
                        </a:rPr>
                        <a:t>Беззбитковий</a:t>
                      </a:r>
                      <a:r>
                        <a:rPr lang="ru-RU" sz="2800" b="1" u="none" strike="noStrike" dirty="0">
                          <a:effectLst/>
                          <a:latin typeface="Times New Roman" panose="02020603050405020304" pitchFamily="18" charset="0"/>
                          <a:cs typeface="Times New Roman" panose="02020603050405020304" pitchFamily="18" charset="0"/>
                        </a:rPr>
                        <a:t> </a:t>
                      </a:r>
                      <a:r>
                        <a:rPr lang="ru-RU" sz="2800" b="1" u="none" strike="noStrike" dirty="0" err="1">
                          <a:effectLst/>
                          <a:latin typeface="Times New Roman" panose="02020603050405020304" pitchFamily="18" charset="0"/>
                          <a:cs typeface="Times New Roman" panose="02020603050405020304" pitchFamily="18" charset="0"/>
                        </a:rPr>
                        <a:t>обсяг</a:t>
                      </a:r>
                      <a:r>
                        <a:rPr lang="ru-RU" sz="2800" b="1" u="none" strike="noStrike" dirty="0">
                          <a:effectLst/>
                          <a:latin typeface="Times New Roman" panose="02020603050405020304" pitchFamily="18" charset="0"/>
                          <a:cs typeface="Times New Roman" panose="02020603050405020304" pitchFamily="18" charset="0"/>
                        </a:rPr>
                        <a:t> </a:t>
                      </a:r>
                      <a:r>
                        <a:rPr lang="ru-RU" sz="2800" b="1" u="none" strike="noStrike" dirty="0" err="1">
                          <a:effectLst/>
                          <a:latin typeface="Times New Roman" panose="02020603050405020304" pitchFamily="18" charset="0"/>
                          <a:cs typeface="Times New Roman" panose="02020603050405020304" pitchFamily="18" charset="0"/>
                        </a:rPr>
                        <a:t>продукції</a:t>
                      </a:r>
                      <a:r>
                        <a:rPr lang="ru-RU" sz="2800" u="none" strike="noStrike" dirty="0">
                          <a:effectLst/>
                          <a:latin typeface="Times New Roman" panose="02020603050405020304" pitchFamily="18" charset="0"/>
                          <a:cs typeface="Times New Roman" panose="02020603050405020304" pitchFamily="18" charset="0"/>
                        </a:rPr>
                        <a:t>, од.</a:t>
                      </a:r>
                      <a:endParaRPr lang="ru-RU" sz="28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ctr" fontAlgn="b"/>
                      <a:r>
                        <a:rPr lang="ru-RU" sz="2800" u="none" strike="noStrike" dirty="0">
                          <a:effectLst/>
                          <a:latin typeface="Times New Roman" panose="02020603050405020304" pitchFamily="18" charset="0"/>
                          <a:cs typeface="Times New Roman" panose="02020603050405020304" pitchFamily="18" charset="0"/>
                        </a:rPr>
                        <a:t>445,3912</a:t>
                      </a:r>
                      <a:endParaRPr lang="ru-RU" sz="28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ctr" fontAlgn="b"/>
                      <a:r>
                        <a:rPr lang="ru-RU" sz="2800" u="none" strike="noStrike" dirty="0">
                          <a:effectLst/>
                          <a:latin typeface="Times New Roman" panose="02020603050405020304" pitchFamily="18" charset="0"/>
                          <a:cs typeface="Times New Roman" panose="02020603050405020304" pitchFamily="18" charset="0"/>
                        </a:rPr>
                        <a:t>445 од.</a:t>
                      </a:r>
                      <a:endParaRPr lang="ru-RU" sz="28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b"/>
                </a:tc>
              </a:tr>
              <a:tr h="254330">
                <a:tc>
                  <a:txBody>
                    <a:bodyPr/>
                    <a:lstStyle/>
                    <a:p>
                      <a:pPr algn="l" fontAlgn="b"/>
                      <a:r>
                        <a:rPr lang="ru-RU" sz="2800" b="1" u="none" strike="noStrike" dirty="0" err="1">
                          <a:effectLst/>
                          <a:latin typeface="Times New Roman" panose="02020603050405020304" pitchFamily="18" charset="0"/>
                          <a:cs typeface="Times New Roman" panose="02020603050405020304" pitchFamily="18" charset="0"/>
                        </a:rPr>
                        <a:t>Прибутковий</a:t>
                      </a:r>
                      <a:r>
                        <a:rPr lang="ru-RU" sz="2800" b="1" u="none" strike="noStrike" dirty="0">
                          <a:effectLst/>
                          <a:latin typeface="Times New Roman" panose="02020603050405020304" pitchFamily="18" charset="0"/>
                          <a:cs typeface="Times New Roman" panose="02020603050405020304" pitchFamily="18" charset="0"/>
                        </a:rPr>
                        <a:t> </a:t>
                      </a:r>
                      <a:r>
                        <a:rPr lang="ru-RU" sz="2800" b="1" u="none" strike="noStrike" dirty="0" err="1">
                          <a:effectLst/>
                          <a:latin typeface="Times New Roman" panose="02020603050405020304" pitchFamily="18" charset="0"/>
                          <a:cs typeface="Times New Roman" panose="02020603050405020304" pitchFamily="18" charset="0"/>
                        </a:rPr>
                        <a:t>обсяг</a:t>
                      </a:r>
                      <a:r>
                        <a:rPr lang="ru-RU" sz="2800" b="1" u="none" strike="noStrike" dirty="0">
                          <a:effectLst/>
                          <a:latin typeface="Times New Roman" panose="02020603050405020304" pitchFamily="18" charset="0"/>
                          <a:cs typeface="Times New Roman" panose="02020603050405020304" pitchFamily="18" charset="0"/>
                        </a:rPr>
                        <a:t> </a:t>
                      </a:r>
                      <a:r>
                        <a:rPr lang="ru-RU" sz="2800" b="1" u="none" strike="noStrike" dirty="0" err="1">
                          <a:effectLst/>
                          <a:latin typeface="Times New Roman" panose="02020603050405020304" pitchFamily="18" charset="0"/>
                          <a:cs typeface="Times New Roman" panose="02020603050405020304" pitchFamily="18" charset="0"/>
                        </a:rPr>
                        <a:t>виробництва</a:t>
                      </a:r>
                      <a:r>
                        <a:rPr lang="ru-RU" sz="2800" u="none" strike="noStrike" dirty="0">
                          <a:effectLst/>
                          <a:latin typeface="Times New Roman" panose="02020603050405020304" pitchFamily="18" charset="0"/>
                          <a:cs typeface="Times New Roman" panose="02020603050405020304" pitchFamily="18" charset="0"/>
                        </a:rPr>
                        <a:t>, од.</a:t>
                      </a:r>
                      <a:endParaRPr lang="ru-RU" sz="28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ctr" fontAlgn="b"/>
                      <a:r>
                        <a:rPr lang="ru-RU" sz="2800" u="none" strike="noStrike" dirty="0">
                          <a:effectLst/>
                          <a:latin typeface="Times New Roman" panose="02020603050405020304" pitchFamily="18" charset="0"/>
                          <a:cs typeface="Times New Roman" panose="02020603050405020304" pitchFamily="18" charset="0"/>
                        </a:rPr>
                        <a:t>908,2107</a:t>
                      </a:r>
                      <a:endParaRPr lang="ru-RU" sz="28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b"/>
                </a:tc>
                <a:tc>
                  <a:txBody>
                    <a:bodyPr/>
                    <a:lstStyle/>
                    <a:p>
                      <a:pPr algn="ctr" fontAlgn="b"/>
                      <a:r>
                        <a:rPr lang="ru-RU" sz="2800" u="none" strike="noStrike" dirty="0">
                          <a:effectLst/>
                          <a:latin typeface="Times New Roman" panose="02020603050405020304" pitchFamily="18" charset="0"/>
                          <a:cs typeface="Times New Roman" panose="02020603050405020304" pitchFamily="18" charset="0"/>
                        </a:rPr>
                        <a:t>908 од.</a:t>
                      </a:r>
                      <a:endParaRPr lang="ru-RU" sz="2800" b="0" i="0" u="none" strike="noStrike" dirty="0">
                        <a:solidFill>
                          <a:sysClr val="windowText" lastClr="000000"/>
                        </a:solidFill>
                        <a:effectLst/>
                        <a:latin typeface="Times New Roman" panose="02020603050405020304" pitchFamily="18" charset="0"/>
                        <a:cs typeface="Times New Roman" panose="02020603050405020304" pitchFamily="18" charset="0"/>
                      </a:endParaRPr>
                    </a:p>
                  </a:txBody>
                  <a:tcPr marL="4022" marR="4022" marT="4022" marB="0" anchor="b"/>
                </a:tc>
              </a:tr>
            </a:tbl>
          </a:graphicData>
        </a:graphic>
      </p:graphicFrame>
      <p:sp>
        <p:nvSpPr>
          <p:cNvPr id="5" name="Прямоугольник 4"/>
          <p:cNvSpPr/>
          <p:nvPr/>
        </p:nvSpPr>
        <p:spPr>
          <a:xfrm>
            <a:off x="438954" y="4776920"/>
            <a:ext cx="10278298" cy="523220"/>
          </a:xfrm>
          <a:prstGeom prst="rect">
            <a:avLst/>
          </a:prstGeom>
        </p:spPr>
        <p:txBody>
          <a:bodyPr wrap="square">
            <a:spAutoFit/>
          </a:bodyPr>
          <a:lstStyle/>
          <a:p>
            <a:r>
              <a:rPr lang="ru-RU" sz="2800" b="1" u="none" strike="noStrike" dirty="0" err="1" smtClean="0">
                <a:effectLst/>
                <a:latin typeface="Times New Roman" panose="02020603050405020304" pitchFamily="18" charset="0"/>
                <a:cs typeface="Times New Roman" panose="02020603050405020304" pitchFamily="18" charset="0"/>
              </a:rPr>
              <a:t>Беззбитковий</a:t>
            </a:r>
            <a:r>
              <a:rPr lang="ru-RU" sz="2800" b="1" u="none" strike="noStrike" dirty="0" smtClean="0">
                <a:effectLst/>
                <a:latin typeface="Times New Roman" panose="02020603050405020304" pitchFamily="18" charset="0"/>
                <a:cs typeface="Times New Roman" panose="02020603050405020304" pitchFamily="18" charset="0"/>
              </a:rPr>
              <a:t> </a:t>
            </a:r>
            <a:r>
              <a:rPr lang="ru-RU" sz="2800" b="1" u="none" strike="noStrike" dirty="0" err="1" smtClean="0">
                <a:effectLst/>
                <a:latin typeface="Times New Roman" panose="02020603050405020304" pitchFamily="18" charset="0"/>
                <a:cs typeface="Times New Roman" panose="02020603050405020304" pitchFamily="18" charset="0"/>
              </a:rPr>
              <a:t>обсяг</a:t>
            </a:r>
            <a:r>
              <a:rPr lang="ru-RU" sz="2800" b="1" u="none" strike="noStrike" dirty="0" smtClean="0">
                <a:effectLst/>
                <a:latin typeface="Times New Roman" panose="02020603050405020304" pitchFamily="18" charset="0"/>
                <a:cs typeface="Times New Roman" panose="02020603050405020304" pitchFamily="18" charset="0"/>
              </a:rPr>
              <a:t> </a:t>
            </a:r>
            <a:r>
              <a:rPr lang="ru-RU" sz="2800" b="1" u="none" strike="noStrike" dirty="0" err="1" smtClean="0">
                <a:effectLst/>
                <a:latin typeface="Times New Roman" panose="02020603050405020304" pitchFamily="18" charset="0"/>
                <a:cs typeface="Times New Roman" panose="02020603050405020304" pitchFamily="18" charset="0"/>
              </a:rPr>
              <a:t>продукції</a:t>
            </a:r>
            <a:r>
              <a:rPr lang="ru-RU" sz="2800" b="1" u="none" strike="noStrike" dirty="0" smtClean="0">
                <a:effectLst/>
                <a:latin typeface="Times New Roman" panose="02020603050405020304" pitchFamily="18" charset="0"/>
                <a:cs typeface="Times New Roman" panose="02020603050405020304" pitchFamily="18" charset="0"/>
              </a:rPr>
              <a:t> =  115000/ (430,2 - 172) = </a:t>
            </a:r>
            <a:r>
              <a:rPr lang="en-US" sz="2800" b="1" u="none" strike="noStrike" dirty="0" smtClean="0">
                <a:effectLst/>
                <a:latin typeface="Times New Roman" panose="02020603050405020304" pitchFamily="18" charset="0"/>
                <a:cs typeface="Times New Roman" panose="02020603050405020304" pitchFamily="18" charset="0"/>
              </a:rPr>
              <a:t>445 </a:t>
            </a:r>
            <a:r>
              <a:rPr lang="uk-UA" sz="2800" b="1" u="none" strike="noStrike" dirty="0" smtClean="0">
                <a:effectLst/>
                <a:latin typeface="Times New Roman" panose="02020603050405020304" pitchFamily="18" charset="0"/>
                <a:cs typeface="Times New Roman" panose="02020603050405020304" pitchFamily="18" charset="0"/>
              </a:rPr>
              <a:t>од.</a:t>
            </a:r>
            <a:endParaRPr lang="ru-RU" sz="2800" dirty="0"/>
          </a:p>
        </p:txBody>
      </p:sp>
      <p:sp>
        <p:nvSpPr>
          <p:cNvPr id="6" name="Прямоугольник 5"/>
          <p:cNvSpPr/>
          <p:nvPr/>
        </p:nvSpPr>
        <p:spPr>
          <a:xfrm>
            <a:off x="347731" y="5300140"/>
            <a:ext cx="11733726" cy="523220"/>
          </a:xfrm>
          <a:prstGeom prst="rect">
            <a:avLst/>
          </a:prstGeom>
        </p:spPr>
        <p:txBody>
          <a:bodyPr wrap="square">
            <a:spAutoFit/>
          </a:bodyPr>
          <a:lstStyle/>
          <a:p>
            <a:r>
              <a:rPr lang="ru-RU" sz="2800" b="1" u="none" strike="noStrike" dirty="0" err="1" smtClean="0">
                <a:effectLst/>
                <a:latin typeface="Times New Roman" panose="02020603050405020304" pitchFamily="18" charset="0"/>
                <a:cs typeface="Times New Roman" panose="02020603050405020304" pitchFamily="18" charset="0"/>
              </a:rPr>
              <a:t>Прибутковий</a:t>
            </a:r>
            <a:r>
              <a:rPr lang="ru-RU" sz="2800" b="1" u="none" strike="noStrike" dirty="0" smtClean="0">
                <a:effectLst/>
                <a:latin typeface="Times New Roman" panose="02020603050405020304" pitchFamily="18" charset="0"/>
                <a:cs typeface="Times New Roman" panose="02020603050405020304" pitchFamily="18" charset="0"/>
              </a:rPr>
              <a:t> </a:t>
            </a:r>
            <a:r>
              <a:rPr lang="ru-RU" sz="2800" b="1" u="none" strike="noStrike" dirty="0" err="1" smtClean="0">
                <a:effectLst/>
                <a:latin typeface="Times New Roman" panose="02020603050405020304" pitchFamily="18" charset="0"/>
                <a:cs typeface="Times New Roman" panose="02020603050405020304" pitchFamily="18" charset="0"/>
              </a:rPr>
              <a:t>обсяг</a:t>
            </a:r>
            <a:r>
              <a:rPr lang="ru-RU" sz="2800" b="1" u="none" strike="noStrike" dirty="0" smtClean="0">
                <a:effectLst/>
                <a:latin typeface="Times New Roman" panose="02020603050405020304" pitchFamily="18" charset="0"/>
                <a:cs typeface="Times New Roman" panose="02020603050405020304" pitchFamily="18" charset="0"/>
              </a:rPr>
              <a:t> </a:t>
            </a:r>
            <a:r>
              <a:rPr lang="ru-RU" sz="2800" b="1" u="none" strike="noStrike" dirty="0" err="1" smtClean="0">
                <a:effectLst/>
                <a:latin typeface="Times New Roman" panose="02020603050405020304" pitchFamily="18" charset="0"/>
                <a:cs typeface="Times New Roman" panose="02020603050405020304" pitchFamily="18" charset="0"/>
              </a:rPr>
              <a:t>продукції</a:t>
            </a:r>
            <a:r>
              <a:rPr lang="ru-RU" sz="2800" b="1" u="none" strike="noStrike" dirty="0" smtClean="0">
                <a:effectLst/>
                <a:latin typeface="Times New Roman" panose="02020603050405020304" pitchFamily="18" charset="0"/>
                <a:cs typeface="Times New Roman" panose="02020603050405020304" pitchFamily="18" charset="0"/>
              </a:rPr>
              <a:t> =  115000 + 119500 / (430,2 - 172) = </a:t>
            </a:r>
            <a:r>
              <a:rPr lang="uk-UA" sz="2800" b="1" u="none" strike="noStrike" dirty="0" smtClean="0">
                <a:effectLst/>
                <a:latin typeface="Times New Roman" panose="02020603050405020304" pitchFamily="18" charset="0"/>
                <a:cs typeface="Times New Roman" panose="02020603050405020304" pitchFamily="18" charset="0"/>
              </a:rPr>
              <a:t>908</a:t>
            </a:r>
            <a:r>
              <a:rPr lang="en-US" sz="2800" b="1" u="none" strike="noStrike" dirty="0" smtClean="0">
                <a:effectLst/>
                <a:latin typeface="Times New Roman" panose="02020603050405020304" pitchFamily="18" charset="0"/>
                <a:cs typeface="Times New Roman" panose="02020603050405020304" pitchFamily="18" charset="0"/>
              </a:rPr>
              <a:t> </a:t>
            </a:r>
            <a:r>
              <a:rPr lang="uk-UA" sz="2800" b="1" u="none" strike="noStrike" dirty="0" smtClean="0">
                <a:effectLst/>
                <a:latin typeface="Times New Roman" panose="02020603050405020304" pitchFamily="18" charset="0"/>
                <a:cs typeface="Times New Roman" panose="02020603050405020304" pitchFamily="18" charset="0"/>
              </a:rPr>
              <a:t>од.</a:t>
            </a:r>
            <a:endParaRPr lang="ru-RU" sz="2800" dirty="0"/>
          </a:p>
        </p:txBody>
      </p:sp>
    </p:spTree>
    <p:extLst>
      <p:ext uri="{BB962C8B-B14F-4D97-AF65-F5344CB8AC3E}">
        <p14:creationId xmlns:p14="http://schemas.microsoft.com/office/powerpoint/2010/main" val="1800469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82580" y="534362"/>
            <a:ext cx="10676586" cy="5041380"/>
          </a:xfrm>
          <a:prstGeom prst="rect">
            <a:avLst/>
          </a:prstGeom>
        </p:spPr>
        <p:txBody>
          <a:bodyPr wrap="square">
            <a:spAutoFit/>
          </a:bodyPr>
          <a:lstStyle/>
          <a:p>
            <a:pPr indent="306070" algn="just">
              <a:lnSpc>
                <a:spcPct val="130000"/>
              </a:lnSpc>
            </a:pPr>
            <a:r>
              <a:rPr kumimoji="0" lang="uk-UA" altLang="ru-RU" sz="2400" b="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Поріг рентабельності: </a:t>
            </a:r>
            <a:r>
              <a:rPr kumimoji="0" lang="uk-UA" altLang="ru-RU" sz="2400" b="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TR</a:t>
            </a:r>
            <a:r>
              <a:rPr kumimoji="0" lang="uk-UA" altLang="ru-RU" sz="1400" b="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беззбитк</a:t>
            </a:r>
            <a:r>
              <a:rPr kumimoji="0" lang="uk-UA" altLang="ru-RU" sz="2400" b="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 </a:t>
            </a:r>
            <a:r>
              <a:rPr kumimoji="0" lang="en-US" altLang="ru-RU" sz="2400" b="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Q</a:t>
            </a:r>
            <a:r>
              <a:rPr kumimoji="0" lang="uk-UA" altLang="ru-RU" sz="1600" b="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беззбитк</a:t>
            </a:r>
            <a:r>
              <a:rPr kumimoji="0" lang="uk-UA" altLang="ru-RU" sz="1600" b="0" u="none" strike="noStrike" cap="none" normalizeH="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uk-UA" altLang="ru-RU" sz="2400" b="0" u="none" strike="noStrike" cap="none" normalizeH="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Р </a:t>
            </a:r>
            <a:r>
              <a:rPr kumimoji="0" lang="uk-UA" altLang="ru-RU" sz="1400" b="0" u="none" strike="noStrike" cap="none" normalizeH="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реаліз</a:t>
            </a:r>
            <a:r>
              <a:rPr kumimoji="0" lang="uk-UA" altLang="ru-RU" sz="2400" b="0" u="none" strike="noStrike" cap="none" normalizeH="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 445</a:t>
            </a:r>
            <a:r>
              <a:rPr kumimoji="0" lang="uk-UA" altLang="ru-RU" sz="2400" b="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 430,2 = 191239 грн.</a:t>
            </a:r>
          </a:p>
          <a:p>
            <a:pPr indent="306070" algn="just">
              <a:lnSpc>
                <a:spcPct val="130000"/>
              </a:lnSpc>
            </a:pPr>
            <a:r>
              <a:rPr lang="uk-UA" altLang="ru-RU" sz="2400" dirty="0" smtClean="0">
                <a:latin typeface="Times New Roman" panose="02020603050405020304" pitchFamily="18" charset="0"/>
                <a:cs typeface="Times New Roman" panose="02020603050405020304" pitchFamily="18" charset="0"/>
              </a:rPr>
              <a:t>Поріг рентабельності прибутковий: </a:t>
            </a:r>
          </a:p>
          <a:p>
            <a:pPr indent="306070" algn="just">
              <a:lnSpc>
                <a:spcPct val="130000"/>
              </a:lnSpc>
            </a:pPr>
            <a:r>
              <a:rPr kumimoji="0" lang="uk-UA" altLang="ru-RU" sz="2400" b="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TR</a:t>
            </a:r>
            <a:r>
              <a:rPr kumimoji="0" lang="uk-UA" altLang="ru-RU" sz="1400" b="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прибутк</a:t>
            </a:r>
            <a:r>
              <a:rPr kumimoji="0" lang="uk-UA" altLang="ru-RU" sz="2400" b="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 </a:t>
            </a:r>
            <a:r>
              <a:rPr kumimoji="0" lang="en-US" altLang="ru-RU" sz="2400" b="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Q</a:t>
            </a:r>
            <a:r>
              <a:rPr lang="uk-UA" altLang="ru-RU" sz="1600" dirty="0" err="1" smtClean="0">
                <a:latin typeface="Times New Roman" panose="02020603050405020304" pitchFamily="18" charset="0"/>
                <a:ea typeface="Calibri" panose="020F0502020204030204" pitchFamily="34" charset="0"/>
                <a:cs typeface="Times New Roman" panose="02020603050405020304" pitchFamily="18" charset="0"/>
              </a:rPr>
              <a:t>прибу</a:t>
            </a:r>
            <a:r>
              <a:rPr kumimoji="0" lang="uk-UA" altLang="ru-RU" sz="1600" b="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тк</a:t>
            </a:r>
            <a:r>
              <a:rPr kumimoji="0" lang="uk-UA" altLang="ru-RU" sz="1600" b="0" u="none" strike="noStrike" cap="none" normalizeH="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uk-UA" altLang="ru-RU" sz="2400" b="0" u="none" strike="noStrike" cap="none" normalizeH="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Р </a:t>
            </a:r>
            <a:r>
              <a:rPr kumimoji="0" lang="uk-UA" altLang="ru-RU" sz="1400" b="0" u="none" strike="noStrike" cap="none" normalizeH="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реаліз</a:t>
            </a:r>
            <a:r>
              <a:rPr kumimoji="0" lang="uk-UA" altLang="ru-RU" sz="2400" b="0" u="none" strike="noStrike" cap="none" normalizeH="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 908</a:t>
            </a:r>
            <a:r>
              <a:rPr kumimoji="0" lang="uk-UA" altLang="ru-RU" sz="2400" b="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 430,2 = 390621,6 грн.</a:t>
            </a:r>
          </a:p>
          <a:p>
            <a:pPr indent="306070" algn="just">
              <a:lnSpc>
                <a:spcPct val="130000"/>
              </a:lnSpc>
              <a:spcAft>
                <a:spcPts val="0"/>
              </a:spcAft>
            </a:pPr>
            <a:r>
              <a:rPr lang="uk-UA" sz="2400" dirty="0" smtClean="0">
                <a:latin typeface="Times New Roman" panose="02020603050405020304" pitchFamily="18" charset="0"/>
                <a:ea typeface="Calibri" panose="020F0502020204030204" pitchFamily="34" charset="0"/>
                <a:cs typeface="Times New Roman" panose="02020603050405020304" pitchFamily="18" charset="0"/>
              </a:rPr>
              <a:t>Запас фінансової міцності:</a:t>
            </a:r>
          </a:p>
          <a:p>
            <a:pPr indent="306070" algn="r">
              <a:lnSpc>
                <a:spcPct val="130000"/>
              </a:lnSpc>
              <a:spcAft>
                <a:spcPts val="0"/>
              </a:spcAft>
            </a:pP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ЗФМ = </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TR</a:t>
            </a:r>
            <a:r>
              <a:rPr lang="uk-UA" sz="2400" baseline="-25000" dirty="0" err="1" smtClean="0">
                <a:effectLst/>
                <a:latin typeface="Times New Roman" panose="02020603050405020304" pitchFamily="18" charset="0"/>
                <a:ea typeface="Calibri" panose="020F0502020204030204" pitchFamily="34" charset="0"/>
                <a:cs typeface="Times New Roman" panose="02020603050405020304" pitchFamily="18" charset="0"/>
              </a:rPr>
              <a:t>прибутк</a:t>
            </a:r>
            <a:r>
              <a:rPr lang="uk-UA" sz="2400" baseline="-250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TR</a:t>
            </a:r>
            <a:r>
              <a:rPr lang="uk-UA" sz="2400" baseline="-25000" dirty="0" err="1" smtClean="0">
                <a:effectLst/>
                <a:latin typeface="Times New Roman" panose="02020603050405020304" pitchFamily="18" charset="0"/>
                <a:ea typeface="Calibri" panose="020F0502020204030204" pitchFamily="34" charset="0"/>
                <a:cs typeface="Times New Roman" panose="02020603050405020304" pitchFamily="18" charset="0"/>
              </a:rPr>
              <a:t>беззбитк</a:t>
            </a: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			</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30000"/>
              </a:lnSpc>
              <a:spcAft>
                <a:spcPts val="0"/>
              </a:spcAft>
            </a:pPr>
            <a:r>
              <a:rPr kumimoji="0" lang="uk-UA" altLang="ru-RU" sz="2400" b="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ЗФМ = 390621,6– 191239= 100 300 грн.</a:t>
            </a:r>
            <a:endParaRPr kumimoji="0" lang="ru-RU" altLang="ru-RU" sz="2400" b="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indent="304800" algn="just">
              <a:lnSpc>
                <a:spcPct val="130000"/>
              </a:lnSpc>
              <a:spcAft>
                <a:spcPts val="0"/>
              </a:spcAft>
            </a:pP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Вартісному запасу фінансової міцності відповідає кількісна маржа надійності, яка визначається за формулою:</a:t>
            </a:r>
          </a:p>
          <a:p>
            <a:pPr lvl="0" indent="304800" algn="ctr" eaLnBrk="0" fontAlgn="base" hangingPunct="0">
              <a:spcBef>
                <a:spcPct val="0"/>
              </a:spcBef>
              <a:spcAft>
                <a:spcPct val="0"/>
              </a:spcAft>
              <a:tabLst>
                <a:tab pos="914400" algn="l"/>
              </a:tabLst>
            </a:pP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			МН = </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Q</a:t>
            </a:r>
            <a:r>
              <a:rPr lang="uk-UA" sz="2400" baseline="-25000" dirty="0" err="1" smtClean="0">
                <a:effectLst/>
                <a:latin typeface="Times New Roman" panose="02020603050405020304" pitchFamily="18" charset="0"/>
                <a:ea typeface="Calibri" panose="020F0502020204030204" pitchFamily="34" charset="0"/>
                <a:cs typeface="Times New Roman" panose="02020603050405020304" pitchFamily="18" charset="0"/>
              </a:rPr>
              <a:t>прибутк</a:t>
            </a:r>
            <a:r>
              <a:rPr lang="uk-UA" sz="2400" baseline="-250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Q</a:t>
            </a:r>
            <a:r>
              <a:rPr lang="uk-UA" sz="2400" baseline="-25000" dirty="0" err="1" smtClean="0">
                <a:effectLst/>
                <a:latin typeface="Times New Roman" panose="02020603050405020304" pitchFamily="18" charset="0"/>
                <a:ea typeface="Calibri" panose="020F0502020204030204" pitchFamily="34" charset="0"/>
                <a:cs typeface="Times New Roman" panose="02020603050405020304" pitchFamily="18" charset="0"/>
              </a:rPr>
              <a:t>беззбитк</a:t>
            </a: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a:t>
            </a:r>
            <a:r>
              <a:rPr lang="uk-UA" sz="2400" baseline="-25000" dirty="0" smtClean="0">
                <a:effectLst/>
                <a:latin typeface="Times New Roman" panose="02020603050405020304" pitchFamily="18" charset="0"/>
                <a:ea typeface="Calibri" panose="020F0502020204030204" pitchFamily="34" charset="0"/>
                <a:cs typeface="Times New Roman" panose="02020603050405020304" pitchFamily="18" charset="0"/>
              </a:rPr>
              <a:t>		</a:t>
            </a:r>
          </a:p>
          <a:p>
            <a:pPr lvl="0" indent="304800" algn="just" eaLnBrk="0" fontAlgn="base" hangingPunct="0">
              <a:spcBef>
                <a:spcPct val="0"/>
              </a:spcBef>
              <a:spcAft>
                <a:spcPct val="0"/>
              </a:spcAft>
              <a:tabLst>
                <a:tab pos="914400" algn="l"/>
              </a:tabLst>
            </a:pPr>
            <a:r>
              <a:rPr kumimoji="0" lang="uk-UA" altLang="ru-RU" sz="2400" b="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Або :</a:t>
            </a:r>
          </a:p>
          <a:p>
            <a:pPr lvl="0" indent="304800" algn="just" eaLnBrk="0" fontAlgn="base" hangingPunct="0">
              <a:spcBef>
                <a:spcPct val="0"/>
              </a:spcBef>
              <a:spcAft>
                <a:spcPct val="0"/>
              </a:spcAft>
              <a:tabLst>
                <a:tab pos="914400" algn="l"/>
              </a:tabLst>
            </a:pPr>
            <a:r>
              <a:rPr kumimoji="0" lang="uk-UA" altLang="ru-RU" sz="2400" b="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Маржа надійності: МН = 908 – 445 = 463 од.</a:t>
            </a:r>
            <a:endParaRPr kumimoji="0" lang="uk-UA" altLang="ru-RU" sz="2400" b="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8312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30558" y="648932"/>
            <a:ext cx="11595279" cy="3046988"/>
          </a:xfrm>
          <a:prstGeom prst="rect">
            <a:avLst/>
          </a:prstGeom>
        </p:spPr>
        <p:txBody>
          <a:bodyPr wrap="square">
            <a:spAutoFit/>
          </a:bodyPr>
          <a:lstStyle/>
          <a:p>
            <a:r>
              <a:rPr lang="uk-UA" sz="3200" b="1" dirty="0" smtClean="0">
                <a:latin typeface="Times New Roman" panose="02020603050405020304" pitchFamily="18" charset="0"/>
                <a:ea typeface="Times New Roman" panose="02020603050405020304" pitchFamily="18" charset="0"/>
              </a:rPr>
              <a:t>Прибуток</a:t>
            </a:r>
            <a:r>
              <a:rPr lang="uk-UA" sz="3200" dirty="0" smtClean="0">
                <a:latin typeface="Times New Roman" panose="02020603050405020304" pitchFamily="18" charset="0"/>
                <a:ea typeface="Times New Roman" panose="02020603050405020304" pitchFamily="18" charset="0"/>
              </a:rPr>
              <a:t> </a:t>
            </a:r>
            <a:r>
              <a:rPr lang="uk-UA" sz="3200" dirty="0">
                <a:latin typeface="Times New Roman" panose="02020603050405020304" pitchFamily="18" charset="0"/>
                <a:ea typeface="Times New Roman" panose="02020603050405020304" pitchFamily="18" charset="0"/>
              </a:rPr>
              <a:t>– один із найважливіших показників </a:t>
            </a:r>
            <a:r>
              <a:rPr lang="uk-UA" sz="3200" dirty="0" smtClean="0">
                <a:latin typeface="Times New Roman" panose="02020603050405020304" pitchFamily="18" charset="0"/>
                <a:ea typeface="Times New Roman" panose="02020603050405020304" pitchFamily="18" charset="0"/>
              </a:rPr>
              <a:t>діяльності </a:t>
            </a:r>
            <a:r>
              <a:rPr lang="uk-UA" sz="3200" dirty="0">
                <a:latin typeface="Times New Roman" panose="02020603050405020304" pitchFamily="18" charset="0"/>
                <a:ea typeface="Times New Roman" panose="02020603050405020304" pitchFamily="18" charset="0"/>
              </a:rPr>
              <a:t>підприємства, який визначає його рейтинг та ринкову вартість. Будь-яке підприємство прагне не тільки окупити власні витрати, але й отримати прибуток. Тому наявність прибутку у підприємства свідчить про ефективність виробництва та добрий фінансовий стан підприємства. </a:t>
            </a:r>
            <a:endParaRPr lang="ru-RU" sz="3200" dirty="0"/>
          </a:p>
        </p:txBody>
      </p:sp>
      <p:sp>
        <p:nvSpPr>
          <p:cNvPr id="5" name="Прямоугольник 4"/>
          <p:cNvSpPr/>
          <p:nvPr/>
        </p:nvSpPr>
        <p:spPr>
          <a:xfrm>
            <a:off x="330558" y="3695920"/>
            <a:ext cx="11093003" cy="2062103"/>
          </a:xfrm>
          <a:prstGeom prst="rect">
            <a:avLst/>
          </a:prstGeom>
        </p:spPr>
        <p:txBody>
          <a:bodyPr wrap="square">
            <a:spAutoFit/>
          </a:bodyPr>
          <a:lstStyle/>
          <a:p>
            <a:pPr algn="just">
              <a:spcAft>
                <a:spcPts val="0"/>
              </a:spcAft>
            </a:pPr>
            <a:r>
              <a:rPr lang="uk-UA" sz="3200" dirty="0">
                <a:latin typeface="Times New Roman" panose="02020603050405020304" pitchFamily="18" charset="0"/>
                <a:ea typeface="Times New Roman" panose="02020603050405020304" pitchFamily="18" charset="0"/>
              </a:rPr>
              <a:t>Це одне з джерел утворення фінансових ресурсів </a:t>
            </a:r>
            <a:r>
              <a:rPr lang="uk-UA" sz="3200" dirty="0" smtClean="0">
                <a:latin typeface="Times New Roman" panose="02020603050405020304" pitchFamily="18" charset="0"/>
                <a:ea typeface="Times New Roman" panose="02020603050405020304" pitchFamily="18" charset="0"/>
              </a:rPr>
              <a:t>розвитку </a:t>
            </a:r>
            <a:r>
              <a:rPr lang="uk-UA" sz="3200" dirty="0">
                <a:latin typeface="Times New Roman" panose="02020603050405020304" pitchFamily="18" charset="0"/>
                <a:ea typeface="Times New Roman" panose="02020603050405020304" pitchFamily="18" charset="0"/>
              </a:rPr>
              <a:t>як підприємства, так і держави. Формування прибутку не гарантується підприємству, а служить лише результатом його вмілої та успішної діяльності. </a:t>
            </a:r>
            <a:endParaRPr lang="ru-RU" sz="32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40957508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3336" y="1542685"/>
            <a:ext cx="11642501" cy="3539430"/>
          </a:xfrm>
          <a:prstGeom prst="rect">
            <a:avLst/>
          </a:prstGeom>
        </p:spPr>
        <p:txBody>
          <a:bodyPr wrap="square">
            <a:spAutoFit/>
          </a:bodyPr>
          <a:lstStyle/>
          <a:p>
            <a:pPr algn="just">
              <a:spcAft>
                <a:spcPts val="0"/>
              </a:spcAft>
            </a:pPr>
            <a:r>
              <a:rPr lang="uk-UA" sz="3200" b="1" dirty="0" smtClean="0">
                <a:latin typeface="Times New Roman" panose="02020603050405020304" pitchFamily="18" charset="0"/>
                <a:ea typeface="Times New Roman" panose="02020603050405020304" pitchFamily="18" charset="0"/>
              </a:rPr>
              <a:t>Прибуток </a:t>
            </a:r>
            <a:r>
              <a:rPr lang="uk-UA" sz="3200" dirty="0">
                <a:latin typeface="Times New Roman" panose="02020603050405020304" pitchFamily="18" charset="0"/>
                <a:ea typeface="Times New Roman" panose="02020603050405020304" pitchFamily="18" charset="0"/>
              </a:rPr>
              <a:t>– найпростіша </a:t>
            </a:r>
            <a:r>
              <a:rPr lang="uk-UA" sz="3200" dirty="0" smtClean="0">
                <a:latin typeface="Times New Roman" panose="02020603050405020304" pitchFamily="18" charset="0"/>
                <a:ea typeface="Times New Roman" panose="02020603050405020304" pitchFamily="18" charset="0"/>
              </a:rPr>
              <a:t>та водночас </a:t>
            </a:r>
            <a:r>
              <a:rPr lang="uk-UA" sz="3200" dirty="0">
                <a:latin typeface="Times New Roman" panose="02020603050405020304" pitchFamily="18" charset="0"/>
                <a:ea typeface="Times New Roman" panose="02020603050405020304" pitchFamily="18" charset="0"/>
              </a:rPr>
              <a:t>найскладніша категорія ринкової економіки. Простота цієї категорії визначається тим, що прибуток </a:t>
            </a:r>
            <a:r>
              <a:rPr lang="uk-UA" sz="3200" dirty="0" smtClean="0">
                <a:latin typeface="Times New Roman" panose="02020603050405020304" pitchFamily="18" charset="0"/>
                <a:ea typeface="Times New Roman" panose="02020603050405020304" pitchFamily="18" charset="0"/>
              </a:rPr>
              <a:t>– планована підприємством величина, стрижень </a:t>
            </a:r>
            <a:r>
              <a:rPr lang="uk-UA" sz="3200" dirty="0">
                <a:latin typeface="Times New Roman" panose="02020603050405020304" pitchFamily="18" charset="0"/>
                <a:ea typeface="Times New Roman" panose="02020603050405020304" pitchFamily="18" charset="0"/>
              </a:rPr>
              <a:t>і </a:t>
            </a:r>
            <a:r>
              <a:rPr lang="uk-UA" sz="3200" dirty="0" smtClean="0">
                <a:latin typeface="Times New Roman" panose="02020603050405020304" pitchFamily="18" charset="0"/>
                <a:ea typeface="Times New Roman" panose="02020603050405020304" pitchFamily="18" charset="0"/>
              </a:rPr>
              <a:t>головна рушійна сила </a:t>
            </a:r>
            <a:r>
              <a:rPr lang="uk-UA" sz="3200" dirty="0">
                <a:latin typeface="Times New Roman" panose="02020603050405020304" pitchFamily="18" charset="0"/>
                <a:ea typeface="Times New Roman" panose="02020603050405020304" pitchFamily="18" charset="0"/>
              </a:rPr>
              <a:t>ринку, </a:t>
            </a:r>
            <a:r>
              <a:rPr lang="uk-UA" sz="3200" dirty="0" smtClean="0">
                <a:latin typeface="Times New Roman" panose="02020603050405020304" pitchFamily="18" charset="0"/>
                <a:ea typeface="Times New Roman" panose="02020603050405020304" pitchFamily="18" charset="0"/>
              </a:rPr>
              <a:t>основний стимул </a:t>
            </a:r>
            <a:r>
              <a:rPr lang="uk-UA" sz="3200" dirty="0">
                <a:latin typeface="Times New Roman" panose="02020603050405020304" pitchFamily="18" charset="0"/>
                <a:ea typeface="Times New Roman" panose="02020603050405020304" pitchFamily="18" charset="0"/>
              </a:rPr>
              <a:t>і </a:t>
            </a:r>
            <a:r>
              <a:rPr lang="uk-UA" sz="3200" dirty="0" smtClean="0">
                <a:latin typeface="Times New Roman" panose="02020603050405020304" pitchFamily="18" charset="0"/>
                <a:ea typeface="Times New Roman" panose="02020603050405020304" pitchFamily="18" charset="0"/>
              </a:rPr>
              <a:t>мотив </a:t>
            </a:r>
            <a:r>
              <a:rPr lang="uk-UA" sz="3200" dirty="0">
                <a:latin typeface="Times New Roman" panose="02020603050405020304" pitchFamily="18" charset="0"/>
                <a:ea typeface="Times New Roman" panose="02020603050405020304" pitchFamily="18" charset="0"/>
              </a:rPr>
              <a:t>діяльності підприємства. Однак </a:t>
            </a:r>
            <a:r>
              <a:rPr lang="uk-UA" sz="3200" dirty="0" smtClean="0">
                <a:latin typeface="Times New Roman" panose="02020603050405020304" pitchFamily="18" charset="0"/>
                <a:ea typeface="Times New Roman" panose="02020603050405020304" pitchFamily="18" charset="0"/>
              </a:rPr>
              <a:t>складність прибутку полягає в тому, що реальна величина його норми варіює в як в умовах ринку, так і в </a:t>
            </a:r>
            <a:r>
              <a:rPr lang="uk-UA" sz="3200" dirty="0">
                <a:latin typeface="Times New Roman" panose="02020603050405020304" pitchFamily="18" charset="0"/>
                <a:ea typeface="Times New Roman" panose="02020603050405020304" pitchFamily="18" charset="0"/>
              </a:rPr>
              <a:t>різних </a:t>
            </a:r>
            <a:r>
              <a:rPr lang="uk-UA" sz="3200" dirty="0" smtClean="0">
                <a:latin typeface="Times New Roman" panose="02020603050405020304" pitchFamily="18" charset="0"/>
                <a:ea typeface="Times New Roman" panose="02020603050405020304" pitchFamily="18" charset="0"/>
              </a:rPr>
              <a:t>видах </a:t>
            </a:r>
            <a:r>
              <a:rPr lang="uk-UA" sz="3200" dirty="0">
                <a:latin typeface="Times New Roman" panose="02020603050405020304" pitchFamily="18" charset="0"/>
                <a:ea typeface="Times New Roman" panose="02020603050405020304" pitchFamily="18" charset="0"/>
              </a:rPr>
              <a:t>діяльності</a:t>
            </a:r>
            <a:r>
              <a:rPr lang="uk-UA" sz="3200" dirty="0" smtClean="0">
                <a:latin typeface="Times New Roman" panose="02020603050405020304" pitchFamily="18" charset="0"/>
                <a:ea typeface="Times New Roman" panose="02020603050405020304" pitchFamily="18" charset="0"/>
              </a:rPr>
              <a:t>.</a:t>
            </a:r>
          </a:p>
        </p:txBody>
      </p:sp>
    </p:spTree>
    <p:extLst>
      <p:ext uri="{BB962C8B-B14F-4D97-AF65-F5344CB8AC3E}">
        <p14:creationId xmlns:p14="http://schemas.microsoft.com/office/powerpoint/2010/main" val="776767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1970" y="631065"/>
            <a:ext cx="11513713" cy="5693866"/>
          </a:xfrm>
          <a:prstGeom prst="rect">
            <a:avLst/>
          </a:prstGeom>
        </p:spPr>
        <p:txBody>
          <a:bodyPr wrap="square">
            <a:spAutoFit/>
          </a:bodyPr>
          <a:lstStyle/>
          <a:p>
            <a:pPr algn="just">
              <a:lnSpc>
                <a:spcPct val="130000"/>
              </a:lnSpc>
              <a:spcAft>
                <a:spcPts val="0"/>
              </a:spcAft>
            </a:pPr>
            <a:r>
              <a:rPr lang="uk-UA" sz="2800" dirty="0">
                <a:latin typeface="Times New Roman" panose="02020603050405020304" pitchFamily="18" charset="0"/>
                <a:ea typeface="Times New Roman" panose="02020603050405020304" pitchFamily="18" charset="0"/>
              </a:rPr>
              <a:t>За даними «</a:t>
            </a:r>
            <a:r>
              <a:rPr lang="uk-UA" sz="2800" dirty="0" err="1">
                <a:latin typeface="Times New Roman" panose="02020603050405020304" pitchFamily="18" charset="0"/>
                <a:ea typeface="Times New Roman" panose="02020603050405020304" pitchFamily="18" charset="0"/>
              </a:rPr>
              <a:t>Management</a:t>
            </a:r>
            <a:r>
              <a:rPr lang="uk-UA" sz="2800" dirty="0">
                <a:latin typeface="Times New Roman" panose="02020603050405020304" pitchFamily="18" charset="0"/>
                <a:ea typeface="Times New Roman" panose="02020603050405020304" pitchFamily="18" charset="0"/>
              </a:rPr>
              <a:t> </a:t>
            </a:r>
            <a:r>
              <a:rPr lang="uk-UA" sz="2800" dirty="0" err="1">
                <a:latin typeface="Times New Roman" panose="02020603050405020304" pitchFamily="18" charset="0"/>
                <a:ea typeface="Times New Roman" panose="02020603050405020304" pitchFamily="18" charset="0"/>
              </a:rPr>
              <a:t>Today</a:t>
            </a:r>
            <a:r>
              <a:rPr lang="uk-UA" sz="2800" dirty="0" smtClean="0">
                <a:latin typeface="Times New Roman" panose="02020603050405020304" pitchFamily="18" charset="0"/>
                <a:ea typeface="Times New Roman" panose="02020603050405020304" pitchFamily="18" charset="0"/>
              </a:rPr>
              <a:t>» </a:t>
            </a:r>
            <a:r>
              <a:rPr lang="uk-UA" sz="2800" dirty="0">
                <a:latin typeface="Times New Roman" panose="02020603050405020304" pitchFamily="18" charset="0"/>
                <a:ea typeface="Times New Roman" panose="02020603050405020304" pitchFamily="18" charset="0"/>
              </a:rPr>
              <a:t>в умовах стабільної економіки величина прибутку </a:t>
            </a:r>
            <a:r>
              <a:rPr lang="uk-UA" sz="2800" dirty="0" smtClean="0">
                <a:latin typeface="Times New Roman" panose="02020603050405020304" pitchFamily="18" charset="0"/>
                <a:ea typeface="Times New Roman" panose="02020603050405020304" pitchFamily="18" charset="0"/>
              </a:rPr>
              <a:t>80</a:t>
            </a:r>
            <a:r>
              <a:rPr lang="uk-UA" sz="2800" dirty="0">
                <a:latin typeface="Times New Roman" panose="02020603050405020304" pitchFamily="18" charset="0"/>
                <a:ea typeface="Times New Roman" panose="02020603050405020304" pitchFamily="18" charset="0"/>
              </a:rPr>
              <a:t>% британських виробничих підприємств </a:t>
            </a:r>
            <a:r>
              <a:rPr lang="uk-UA" sz="2800" dirty="0" smtClean="0">
                <a:latin typeface="Times New Roman" panose="02020603050405020304" pitchFamily="18" charset="0"/>
                <a:ea typeface="Times New Roman" panose="02020603050405020304" pitchFamily="18" charset="0"/>
              </a:rPr>
              <a:t>відносно </a:t>
            </a:r>
            <a:r>
              <a:rPr lang="uk-UA" sz="2800" dirty="0">
                <a:latin typeface="Times New Roman" panose="02020603050405020304" pitchFamily="18" charset="0"/>
                <a:ea typeface="Times New Roman" panose="02020603050405020304" pitchFamily="18" charset="0"/>
              </a:rPr>
              <a:t>собівартості товару складає 50</a:t>
            </a:r>
            <a:r>
              <a:rPr lang="uk-UA" sz="2800" dirty="0" smtClean="0">
                <a:latin typeface="Times New Roman" panose="02020603050405020304" pitchFamily="18" charset="0"/>
                <a:ea typeface="Times New Roman" panose="02020603050405020304" pitchFamily="18" charset="0"/>
              </a:rPr>
              <a:t>%. </a:t>
            </a:r>
            <a:r>
              <a:rPr lang="uk-UA" sz="2800" dirty="0">
                <a:latin typeface="Times New Roman" panose="02020603050405020304" pitchFamily="18" charset="0"/>
                <a:ea typeface="Times New Roman" panose="02020603050405020304" pitchFamily="18" charset="0"/>
              </a:rPr>
              <a:t>Якщо підприємство планує менший рівень рентабельності, то в його розпорядженні буде недостатньо необхідних для розвитку </a:t>
            </a:r>
            <a:r>
              <a:rPr lang="uk-UA" sz="2800" dirty="0" smtClean="0">
                <a:latin typeface="Times New Roman" panose="02020603050405020304" pitchFamily="18" charset="0"/>
                <a:ea typeface="Times New Roman" panose="02020603050405020304" pitchFamily="18" charset="0"/>
              </a:rPr>
              <a:t>ресурсів. </a:t>
            </a:r>
            <a:endParaRPr lang="ru-RU" sz="2800" dirty="0">
              <a:latin typeface="Times New Roman" panose="02020603050405020304" pitchFamily="18" charset="0"/>
              <a:ea typeface="Calibri" panose="020F0502020204030204" pitchFamily="34" charset="0"/>
            </a:endParaRPr>
          </a:p>
          <a:p>
            <a:pPr algn="just">
              <a:lnSpc>
                <a:spcPct val="130000"/>
              </a:lnSpc>
              <a:spcAft>
                <a:spcPts val="0"/>
              </a:spcAft>
            </a:pPr>
            <a:r>
              <a:rPr lang="uk-UA" sz="2800" spc="10" dirty="0">
                <a:solidFill>
                  <a:srgbClr val="000000"/>
                </a:solidFill>
                <a:latin typeface="Times New Roman" panose="02020603050405020304" pitchFamily="18" charset="0"/>
                <a:ea typeface="Times New Roman" panose="02020603050405020304" pitchFamily="18" charset="0"/>
              </a:rPr>
              <a:t>Норма прибутку від 15 до 50 % вважається цілком прийнятною, а вища </a:t>
            </a:r>
            <a:r>
              <a:rPr lang="uk-UA" sz="2800" spc="10" dirty="0" smtClean="0">
                <a:solidFill>
                  <a:srgbClr val="000000"/>
                </a:solidFill>
                <a:latin typeface="Times New Roman" panose="02020603050405020304" pitchFamily="18" charset="0"/>
                <a:ea typeface="Times New Roman" panose="02020603050405020304" pitchFamily="18" charset="0"/>
              </a:rPr>
              <a:t>від 100 </a:t>
            </a:r>
            <a:r>
              <a:rPr lang="uk-UA" sz="2800" spc="10" dirty="0">
                <a:solidFill>
                  <a:srgbClr val="000000"/>
                </a:solidFill>
                <a:latin typeface="Times New Roman" panose="02020603050405020304" pitchFamily="18" charset="0"/>
                <a:ea typeface="Times New Roman" panose="02020603050405020304" pitchFamily="18" charset="0"/>
              </a:rPr>
              <a:t>% відноситься до надприбутків. Разом з тим, достатня </a:t>
            </a:r>
            <a:r>
              <a:rPr lang="uk-UA" sz="2800" dirty="0">
                <a:latin typeface="Times New Roman" panose="02020603050405020304" pitchFamily="18" charset="0"/>
                <a:ea typeface="Times New Roman" panose="02020603050405020304" pitchFamily="18" charset="0"/>
              </a:rPr>
              <a:t>норма прибутку у виробничій діяльності в умовах стабільної економіки становить близько 40-50%, посередницької діяльності – 25-30%, комерційної – 25-45%, а фінансової – розпочинається з 5%.</a:t>
            </a:r>
            <a:endParaRPr lang="ru-RU" sz="28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39912213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Объект 2"/>
              <p:cNvSpPr>
                <a:spLocks noGrp="1"/>
              </p:cNvSpPr>
              <p:nvPr>
                <p:ph idx="1"/>
              </p:nvPr>
            </p:nvSpPr>
            <p:spPr>
              <a:xfrm>
                <a:off x="258649" y="1194560"/>
                <a:ext cx="11345215" cy="4351338"/>
              </a:xfrm>
            </p:spPr>
            <p:txBody>
              <a:bodyPr>
                <a:normAutofit fontScale="77500" lnSpcReduction="20000"/>
              </a:bodyPr>
              <a:lstStyle/>
              <a:p>
                <a:pPr marL="0" indent="0">
                  <a:lnSpc>
                    <a:spcPct val="120000"/>
                  </a:lnSpc>
                  <a:buNone/>
                </a:pPr>
                <a:r>
                  <a:rPr lang="uk-UA" sz="3600" dirty="0" smtClean="0">
                    <a:latin typeface="Times New Roman" panose="02020603050405020304" pitchFamily="18" charset="0"/>
                    <a:cs typeface="Times New Roman" panose="02020603050405020304" pitchFamily="18" charset="0"/>
                  </a:rPr>
                  <a:t>Відносна величина прибутковості – </a:t>
                </a:r>
                <a:r>
                  <a:rPr lang="uk-UA" sz="3600" b="1" dirty="0" smtClean="0">
                    <a:latin typeface="Times New Roman" panose="02020603050405020304" pitchFamily="18" charset="0"/>
                    <a:cs typeface="Times New Roman" panose="02020603050405020304" pitchFamily="18" charset="0"/>
                  </a:rPr>
                  <a:t>рентабельність – </a:t>
                </a:r>
                <a:r>
                  <a:rPr lang="uk-UA" sz="3600" dirty="0" smtClean="0">
                    <a:latin typeface="Times New Roman" panose="02020603050405020304" pitchFamily="18" charset="0"/>
                    <a:cs typeface="Times New Roman" panose="02020603050405020304" pitchFamily="18" charset="0"/>
                  </a:rPr>
                  <a:t>відносна норма ефективності діяльності </a:t>
                </a:r>
                <a:r>
                  <a:rPr lang="uk-UA" sz="3600" dirty="0">
                    <a:latin typeface="Times New Roman" panose="02020603050405020304" pitchFamily="18" charset="0"/>
                    <a:cs typeface="Times New Roman" panose="02020603050405020304" pitchFamily="18" charset="0"/>
                  </a:rPr>
                  <a:t>підприємства, </a:t>
                </a:r>
                <a:r>
                  <a:rPr lang="uk-UA" sz="3600" dirty="0" smtClean="0">
                    <a:latin typeface="Times New Roman" panose="02020603050405020304" pitchFamily="18" charset="0"/>
                    <a:cs typeface="Times New Roman" panose="02020603050405020304" pitchFamily="18" charset="0"/>
                  </a:rPr>
                  <a:t>яка </a:t>
                </a:r>
                <a:r>
                  <a:rPr lang="uk-UA" sz="3600" dirty="0">
                    <a:latin typeface="Times New Roman" panose="02020603050405020304" pitchFamily="18" charset="0"/>
                    <a:cs typeface="Times New Roman" panose="02020603050405020304" pitchFamily="18" charset="0"/>
                  </a:rPr>
                  <a:t>характеризує рівень </a:t>
                </a:r>
                <a:r>
                  <a:rPr lang="uk-UA" sz="3600" dirty="0" smtClean="0">
                    <a:latin typeface="Times New Roman" panose="02020603050405020304" pitchFamily="18" charset="0"/>
                    <a:cs typeface="Times New Roman" panose="02020603050405020304" pitchFamily="18" charset="0"/>
                  </a:rPr>
                  <a:t>використання ресурсів і віддачі витрат. </a:t>
                </a:r>
                <a:r>
                  <a:rPr lang="uk-UA" sz="3600" dirty="0">
                    <a:latin typeface="Times New Roman" panose="02020603050405020304" pitchFamily="18" charset="0"/>
                    <a:cs typeface="Times New Roman" panose="02020603050405020304" pitchFamily="18" charset="0"/>
                  </a:rPr>
                  <a:t>У загальному вигляді обчислюється як відношення прибутку до витрат </a:t>
                </a:r>
                <a:r>
                  <a:rPr lang="uk-UA" sz="3600" dirty="0" smtClean="0">
                    <a:latin typeface="Times New Roman" panose="02020603050405020304" pitchFamily="18" charset="0"/>
                    <a:cs typeface="Times New Roman" panose="02020603050405020304" pitchFamily="18" charset="0"/>
                  </a:rPr>
                  <a:t>(собівартості):</a:t>
                </a:r>
              </a:p>
              <a:p>
                <a:pPr marL="0" indent="0">
                  <a:buNone/>
                </a:pPr>
                <a:endParaRPr lang="uk-UA" sz="3600" dirty="0" smtClean="0">
                  <a:latin typeface="Times New Roman" panose="02020603050405020304" pitchFamily="18" charset="0"/>
                  <a:cs typeface="Times New Roman" panose="02020603050405020304" pitchFamily="18" charset="0"/>
                </a:endParaRPr>
              </a:p>
              <a:p>
                <a:pPr marL="0" indent="0">
                  <a:buNone/>
                </a:pPr>
                <a:endParaRPr lang="en-US" sz="3600" dirty="0" smtClean="0">
                  <a:latin typeface="Times New Roman" panose="02020603050405020304" pitchFamily="18" charset="0"/>
                  <a:cs typeface="Times New Roman" panose="02020603050405020304" pitchFamily="18" charset="0"/>
                </a:endParaRPr>
              </a:p>
              <a:p>
                <a:pPr marL="0" indent="0">
                  <a:buNone/>
                </a:pPr>
                <a:endParaRPr lang="uk-UA" sz="3600" dirty="0">
                  <a:latin typeface="Times New Roman" panose="02020603050405020304" pitchFamily="18" charset="0"/>
                  <a:cs typeface="Times New Roman" panose="02020603050405020304" pitchFamily="18" charset="0"/>
                </a:endParaRPr>
              </a:p>
              <a:p>
                <a:pPr marL="0" indent="0">
                  <a:buNone/>
                </a:pPr>
                <a:endParaRPr lang="uk-UA" sz="3600" dirty="0" smtClean="0">
                  <a:latin typeface="Times New Roman" panose="02020603050405020304" pitchFamily="18" charset="0"/>
                  <a:cs typeface="Times New Roman" panose="02020603050405020304" pitchFamily="18" charset="0"/>
                </a:endParaRPr>
              </a:p>
              <a:p>
                <a:pPr marL="0" indent="0">
                  <a:buNone/>
                </a:pPr>
                <a14:m>
                  <m:oMathPara xmlns:m="http://schemas.openxmlformats.org/officeDocument/2006/math">
                    <m:oMathParaPr>
                      <m:jc m:val="centerGroup"/>
                    </m:oMathParaPr>
                    <m:oMath xmlns:m="http://schemas.openxmlformats.org/officeDocument/2006/math">
                      <m:sSub>
                        <m:sSubPr>
                          <m:ctrlPr>
                            <a:rPr lang="ru-RU" sz="3200" i="1">
                              <a:latin typeface="Cambria Math" panose="02040503050406030204" pitchFamily="18" charset="0"/>
                            </a:rPr>
                          </m:ctrlPr>
                        </m:sSubPr>
                        <m:e>
                          <m:r>
                            <m:rPr>
                              <m:sty m:val="p"/>
                            </m:rPr>
                            <a:rPr lang="en-US" sz="3200" i="0">
                              <a:latin typeface="Cambria Math" panose="02040503050406030204" pitchFamily="18" charset="0"/>
                            </a:rPr>
                            <m:t>N</m:t>
                          </m:r>
                        </m:e>
                        <m:sub>
                          <m:r>
                            <a:rPr lang="uk-UA" sz="3200" i="1">
                              <a:latin typeface="Cambria Math" panose="02040503050406030204" pitchFamily="18" charset="0"/>
                            </a:rPr>
                            <m:t>рент</m:t>
                          </m:r>
                        </m:sub>
                      </m:sSub>
                      <m:r>
                        <a:rPr lang="uk-UA" sz="3200" i="1">
                          <a:latin typeface="Cambria Math" panose="02040503050406030204" pitchFamily="18" charset="0"/>
                        </a:rPr>
                        <m:t>= </m:t>
                      </m:r>
                      <m:f>
                        <m:fPr>
                          <m:ctrlPr>
                            <a:rPr lang="ru-RU" sz="3200" i="1">
                              <a:latin typeface="Cambria Math" panose="02040503050406030204" pitchFamily="18" charset="0"/>
                            </a:rPr>
                          </m:ctrlPr>
                        </m:fPr>
                        <m:num>
                          <m:r>
                            <a:rPr lang="uk-UA" sz="3200" i="1">
                              <a:latin typeface="Cambria Math" panose="02040503050406030204" pitchFamily="18" charset="0"/>
                            </a:rPr>
                            <m:t>П</m:t>
                          </m:r>
                        </m:num>
                        <m:den>
                          <m:r>
                            <a:rPr lang="uk-UA" sz="3200" i="1">
                              <a:latin typeface="Cambria Math" panose="02040503050406030204" pitchFamily="18" charset="0"/>
                            </a:rPr>
                            <m:t>В</m:t>
                          </m:r>
                        </m:den>
                      </m:f>
                      <m:r>
                        <a:rPr lang="uk-UA" sz="3200" i="1">
                          <a:latin typeface="Cambria Math" panose="02040503050406030204" pitchFamily="18" charset="0"/>
                        </a:rPr>
                        <m:t>×100%</m:t>
                      </m:r>
                    </m:oMath>
                  </m:oMathPara>
                </a14:m>
                <a:endParaRPr lang="ru-RU" sz="3200" dirty="0"/>
              </a:p>
              <a:p>
                <a:pPr marL="0" indent="0">
                  <a:buNone/>
                </a:pPr>
                <a:endParaRPr lang="uk-UA" sz="3200" dirty="0">
                  <a:latin typeface="Times New Roman" panose="02020603050405020304" pitchFamily="18" charset="0"/>
                  <a:cs typeface="Times New Roman" panose="02020603050405020304" pitchFamily="18" charset="0"/>
                </a:endParaRPr>
              </a:p>
            </p:txBody>
          </p:sp>
        </mc:Choice>
        <mc:Fallback xmlns="">
          <p:sp>
            <p:nvSpPr>
              <p:cNvPr id="3" name="Объект 2"/>
              <p:cNvSpPr>
                <a:spLocks noGrp="1" noRot="1" noChangeAspect="1" noMove="1" noResize="1" noEditPoints="1" noAdjustHandles="1" noChangeArrowheads="1" noChangeShapeType="1" noTextEdit="1"/>
              </p:cNvSpPr>
              <p:nvPr>
                <p:ph idx="1"/>
              </p:nvPr>
            </p:nvSpPr>
            <p:spPr>
              <a:xfrm>
                <a:off x="258649" y="1194560"/>
                <a:ext cx="11345215" cy="4351338"/>
              </a:xfrm>
              <a:blipFill rotWithShape="0">
                <a:blip r:embed="rId2"/>
                <a:stretch>
                  <a:fillRect l="-1074" t="-1541"/>
                </a:stretch>
              </a:blipFill>
            </p:spPr>
            <p:txBody>
              <a:bodyPr/>
              <a:lstStyle/>
              <a:p>
                <a:r>
                  <a:rPr lang="ru-RU">
                    <a:noFill/>
                  </a:rPr>
                  <a:t> </a:t>
                </a:r>
              </a:p>
            </p:txBody>
          </p:sp>
        </mc:Fallback>
      </mc:AlternateContent>
      <p:pic>
        <p:nvPicPr>
          <p:cNvPr id="9" name="Рисунок 8"/>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51318" y="3370229"/>
            <a:ext cx="3747752" cy="886689"/>
          </a:xfrm>
          <a:prstGeom prst="rect">
            <a:avLst/>
          </a:prstGeom>
          <a:noFill/>
          <a:ln>
            <a:noFill/>
          </a:ln>
        </p:spPr>
      </p:pic>
    </p:spTree>
    <p:extLst>
      <p:ext uri="{BB962C8B-B14F-4D97-AF65-F5344CB8AC3E}">
        <p14:creationId xmlns:p14="http://schemas.microsoft.com/office/powerpoint/2010/main" val="5139979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Прямоугольник 3"/>
              <p:cNvSpPr/>
              <p:nvPr/>
            </p:nvSpPr>
            <p:spPr>
              <a:xfrm>
                <a:off x="240406" y="312023"/>
                <a:ext cx="11745532" cy="6144567"/>
              </a:xfrm>
              <a:prstGeom prst="rect">
                <a:avLst/>
              </a:prstGeom>
            </p:spPr>
            <p:txBody>
              <a:bodyPr wrap="square">
                <a:spAutoFit/>
              </a:bodyPr>
              <a:lstStyle/>
              <a:p>
                <a:pPr algn="just">
                  <a:lnSpc>
                    <a:spcPct val="150000"/>
                  </a:lnSpc>
                  <a:spcAft>
                    <a:spcPts val="0"/>
                  </a:spcAft>
                </a:pPr>
                <a:r>
                  <a:rPr lang="uk-UA" sz="20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Показник рентабельності сукупного капіталу </a:t>
                </a:r>
                <a:r>
                  <a:rPr lang="uk-UA"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uk-UA"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a:t>
                </a:r>
                <a:r>
                  <a:rPr lang="uk-UA" sz="2000" baseline="-25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a:t>
                </a:r>
                <a:r>
                  <a:rPr lang="uk-UA"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uk-UA" sz="20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обчислюється </a:t>
                </a:r>
                <a:r>
                  <a:rPr lang="uk-UA" sz="20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як </a:t>
                </a:r>
                <a:r>
                  <a:rPr lang="uk-UA"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процентне відношення чистого прибутку до середньої за період вартості сукупного капіталу підприємства за формулою:</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50000"/>
                  </a:lnSpc>
                  <a:spcAft>
                    <a:spcPts val="0"/>
                  </a:spcAft>
                </a:pPr>
                <a14:m>
                  <m:oMath xmlns:m="http://schemas.openxmlformats.org/officeDocument/2006/math">
                    <m:sSub>
                      <m:sSubPr>
                        <m:ctrlPr>
                          <a:rPr lang="ru-RU" sz="2000" i="1">
                            <a:solidFill>
                              <a:srgbClr val="000000"/>
                            </a:solidFill>
                            <a:effectLst/>
                            <a:latin typeface="Cambria Math" panose="02040503050406030204" pitchFamily="18" charset="0"/>
                            <a:ea typeface="Times New Roman" panose="02020603050405020304" pitchFamily="18" charset="0"/>
                          </a:rPr>
                        </m:ctrlPr>
                      </m:sSubPr>
                      <m:e>
                        <m:r>
                          <a:rPr lang="uk-UA" sz="2000" i="1">
                            <a:solidFill>
                              <a:srgbClr val="000000"/>
                            </a:solidFill>
                            <a:effectLst/>
                            <a:latin typeface="Cambria Math" panose="02040503050406030204" pitchFamily="18" charset="0"/>
                            <a:ea typeface="Times New Roman" panose="02020603050405020304" pitchFamily="18" charset="0"/>
                          </a:rPr>
                          <m:t>Р</m:t>
                        </m:r>
                      </m:e>
                      <m:sub>
                        <m:r>
                          <a:rPr lang="uk-UA" sz="2000" i="1">
                            <a:solidFill>
                              <a:srgbClr val="000000"/>
                            </a:solidFill>
                            <a:effectLst/>
                            <a:latin typeface="Cambria Math" panose="02040503050406030204" pitchFamily="18" charset="0"/>
                            <a:ea typeface="Times New Roman" panose="02020603050405020304" pitchFamily="18" charset="0"/>
                          </a:rPr>
                          <m:t>к</m:t>
                        </m:r>
                      </m:sub>
                    </m:sSub>
                    <m:r>
                      <a:rPr lang="uk-UA" sz="2000" i="1">
                        <a:solidFill>
                          <a:srgbClr val="000000"/>
                        </a:solidFill>
                        <a:effectLst/>
                        <a:latin typeface="Cambria Math" panose="02040503050406030204" pitchFamily="18" charset="0"/>
                        <a:ea typeface="Times New Roman" panose="02020603050405020304" pitchFamily="18" charset="0"/>
                      </a:rPr>
                      <m:t>=</m:t>
                    </m:r>
                    <m:f>
                      <m:fPr>
                        <m:ctrlPr>
                          <a:rPr lang="ru-RU" sz="2000" i="1">
                            <a:solidFill>
                              <a:srgbClr val="000000"/>
                            </a:solidFill>
                            <a:effectLst/>
                            <a:latin typeface="Cambria Math" panose="02040503050406030204" pitchFamily="18" charset="0"/>
                            <a:ea typeface="Times New Roman" panose="02020603050405020304" pitchFamily="18" charset="0"/>
                          </a:rPr>
                        </m:ctrlPr>
                      </m:fPr>
                      <m:num>
                        <m:r>
                          <a:rPr lang="uk-UA" sz="2000" i="1">
                            <a:solidFill>
                              <a:srgbClr val="000000"/>
                            </a:solidFill>
                            <a:effectLst/>
                            <a:latin typeface="Cambria Math" panose="02040503050406030204" pitchFamily="18" charset="0"/>
                            <a:ea typeface="Times New Roman" panose="02020603050405020304" pitchFamily="18" charset="0"/>
                          </a:rPr>
                          <m:t>ЧП</m:t>
                        </m:r>
                      </m:num>
                      <m:den>
                        <m:sSub>
                          <m:sSubPr>
                            <m:ctrlPr>
                              <a:rPr lang="ru-RU" sz="2000" i="1">
                                <a:solidFill>
                                  <a:srgbClr val="000000"/>
                                </a:solidFill>
                                <a:effectLst/>
                                <a:latin typeface="Cambria Math" panose="02040503050406030204" pitchFamily="18" charset="0"/>
                                <a:ea typeface="Times New Roman" panose="02020603050405020304" pitchFamily="18" charset="0"/>
                              </a:rPr>
                            </m:ctrlPr>
                          </m:sSubPr>
                          <m:e>
                            <m:r>
                              <a:rPr lang="uk-UA" sz="2000" i="1">
                                <a:solidFill>
                                  <a:srgbClr val="000000"/>
                                </a:solidFill>
                                <a:effectLst/>
                                <a:latin typeface="Cambria Math" panose="02040503050406030204" pitchFamily="18" charset="0"/>
                                <a:ea typeface="Times New Roman" panose="02020603050405020304" pitchFamily="18" charset="0"/>
                              </a:rPr>
                              <m:t>К</m:t>
                            </m:r>
                          </m:e>
                          <m:sub>
                            <m:r>
                              <a:rPr lang="uk-UA" sz="2000" i="1">
                                <a:solidFill>
                                  <a:srgbClr val="000000"/>
                                </a:solidFill>
                                <a:effectLst/>
                                <a:latin typeface="Cambria Math" panose="02040503050406030204" pitchFamily="18" charset="0"/>
                                <a:ea typeface="Times New Roman" panose="02020603050405020304" pitchFamily="18" charset="0"/>
                              </a:rPr>
                              <m:t>сукупн</m:t>
                            </m:r>
                          </m:sub>
                        </m:sSub>
                      </m:den>
                    </m:f>
                    <m:r>
                      <a:rPr lang="uk-UA" sz="2000" i="1">
                        <a:solidFill>
                          <a:srgbClr val="000000"/>
                        </a:solidFill>
                        <a:effectLst/>
                        <a:latin typeface="Cambria Math" panose="02040503050406030204" pitchFamily="18" charset="0"/>
                        <a:ea typeface="Times New Roman" panose="02020603050405020304" pitchFamily="18" charset="0"/>
                      </a:rPr>
                      <m:t>×100%</m:t>
                    </m:r>
                  </m:oMath>
                </a14:m>
                <a:r>
                  <a:rPr lang="uk-UA"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uk-UA"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0"/>
                  </a:spcAft>
                </a:pPr>
                <a:r>
                  <a:rPr lang="uk-UA"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де </a:t>
                </a:r>
                <a:r>
                  <a:rPr lang="uk-UA"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ЧП </a:t>
                </a:r>
                <a:r>
                  <a:rPr lang="uk-UA"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чистий прибуток підприємства за період (рік); </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0"/>
                  </a:spcAft>
                </a:pPr>
                <a:r>
                  <a:rPr lang="uk-UA"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a:t>
                </a:r>
                <a:r>
                  <a:rPr lang="uk-UA" sz="2000" baseline="-25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серед</a:t>
                </a:r>
                <a:r>
                  <a:rPr lang="uk-UA"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середньорічна вартість капіталу підприємства за період.</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0"/>
                  </a:spcAft>
                </a:pPr>
                <a:r>
                  <a:rPr lang="uk-UA" sz="20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Показник рентабельності власного капіталу </a:t>
                </a:r>
                <a:r>
                  <a:rPr lang="uk-UA"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uk-UA"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a:t>
                </a:r>
                <a:r>
                  <a:rPr lang="uk-UA" sz="2000" baseline="-25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вл.к</a:t>
                </a:r>
                <a:r>
                  <a:rPr lang="uk-UA" sz="20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uk-UA"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uk-UA" sz="20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обчислюється як процентне відношення чистого прибутку за рік до середньорічної величини власного капіталу за формулою:</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50000"/>
                  </a:lnSpc>
                  <a:spcAft>
                    <a:spcPts val="0"/>
                  </a:spcAft>
                </a:pPr>
                <a14:m>
                  <m:oMath xmlns:m="http://schemas.openxmlformats.org/officeDocument/2006/math">
                    <m:sSub>
                      <m:sSubPr>
                        <m:ctrlPr>
                          <a:rPr lang="ru-RU" sz="2000" i="1">
                            <a:solidFill>
                              <a:srgbClr val="000000"/>
                            </a:solidFill>
                            <a:effectLst/>
                            <a:latin typeface="Cambria Math" panose="02040503050406030204" pitchFamily="18" charset="0"/>
                            <a:ea typeface="Times New Roman" panose="02020603050405020304" pitchFamily="18" charset="0"/>
                          </a:rPr>
                        </m:ctrlPr>
                      </m:sSubPr>
                      <m:e>
                        <m:r>
                          <a:rPr lang="uk-UA" sz="2000" i="1">
                            <a:solidFill>
                              <a:srgbClr val="000000"/>
                            </a:solidFill>
                            <a:effectLst/>
                            <a:latin typeface="Cambria Math" panose="02040503050406030204" pitchFamily="18" charset="0"/>
                            <a:ea typeface="Times New Roman" panose="02020603050405020304" pitchFamily="18" charset="0"/>
                          </a:rPr>
                          <m:t>Р</m:t>
                        </m:r>
                      </m:e>
                      <m:sub>
                        <m:r>
                          <a:rPr lang="uk-UA" sz="2000" i="1">
                            <a:solidFill>
                              <a:srgbClr val="000000"/>
                            </a:solidFill>
                            <a:effectLst/>
                            <a:latin typeface="Cambria Math" panose="02040503050406030204" pitchFamily="18" charset="0"/>
                            <a:ea typeface="Times New Roman" panose="02020603050405020304" pitchFamily="18" charset="0"/>
                          </a:rPr>
                          <m:t>вл. кап.</m:t>
                        </m:r>
                      </m:sub>
                    </m:sSub>
                    <m:r>
                      <a:rPr lang="uk-UA" sz="2000" i="1">
                        <a:solidFill>
                          <a:srgbClr val="000000"/>
                        </a:solidFill>
                        <a:effectLst/>
                        <a:latin typeface="Cambria Math" panose="02040503050406030204" pitchFamily="18" charset="0"/>
                        <a:ea typeface="Times New Roman" panose="02020603050405020304" pitchFamily="18" charset="0"/>
                      </a:rPr>
                      <m:t>=</m:t>
                    </m:r>
                    <m:f>
                      <m:fPr>
                        <m:ctrlPr>
                          <a:rPr lang="ru-RU" sz="2000" i="1">
                            <a:solidFill>
                              <a:srgbClr val="000000"/>
                            </a:solidFill>
                            <a:effectLst/>
                            <a:latin typeface="Cambria Math" panose="02040503050406030204" pitchFamily="18" charset="0"/>
                            <a:ea typeface="Times New Roman" panose="02020603050405020304" pitchFamily="18" charset="0"/>
                          </a:rPr>
                        </m:ctrlPr>
                      </m:fPr>
                      <m:num>
                        <m:r>
                          <a:rPr lang="uk-UA" sz="2000" i="1">
                            <a:solidFill>
                              <a:srgbClr val="000000"/>
                            </a:solidFill>
                            <a:effectLst/>
                            <a:latin typeface="Cambria Math" panose="02040503050406030204" pitchFamily="18" charset="0"/>
                            <a:ea typeface="Times New Roman" panose="02020603050405020304" pitchFamily="18" charset="0"/>
                          </a:rPr>
                          <m:t>ЧП</m:t>
                        </m:r>
                      </m:num>
                      <m:den>
                        <m:sSub>
                          <m:sSubPr>
                            <m:ctrlPr>
                              <a:rPr lang="ru-RU" sz="2000" i="1">
                                <a:solidFill>
                                  <a:srgbClr val="000000"/>
                                </a:solidFill>
                                <a:effectLst/>
                                <a:latin typeface="Cambria Math" panose="02040503050406030204" pitchFamily="18" charset="0"/>
                                <a:ea typeface="Times New Roman" panose="02020603050405020304" pitchFamily="18" charset="0"/>
                              </a:rPr>
                            </m:ctrlPr>
                          </m:sSubPr>
                          <m:e>
                            <m:r>
                              <a:rPr lang="uk-UA" sz="2000" i="1">
                                <a:solidFill>
                                  <a:srgbClr val="000000"/>
                                </a:solidFill>
                                <a:effectLst/>
                                <a:latin typeface="Cambria Math" panose="02040503050406030204" pitchFamily="18" charset="0"/>
                                <a:ea typeface="Times New Roman" panose="02020603050405020304" pitchFamily="18" charset="0"/>
                              </a:rPr>
                              <m:t>К</m:t>
                            </m:r>
                          </m:e>
                          <m:sub>
                            <m:r>
                              <a:rPr lang="uk-UA" sz="2000" i="1">
                                <a:solidFill>
                                  <a:srgbClr val="000000"/>
                                </a:solidFill>
                                <a:effectLst/>
                                <a:latin typeface="Cambria Math" panose="02040503050406030204" pitchFamily="18" charset="0"/>
                                <a:ea typeface="Times New Roman" panose="02020603050405020304" pitchFamily="18" charset="0"/>
                              </a:rPr>
                              <m:t>вл</m:t>
                            </m:r>
                          </m:sub>
                        </m:sSub>
                      </m:den>
                    </m:f>
                    <m:r>
                      <a:rPr lang="uk-UA" sz="2000" i="1">
                        <a:solidFill>
                          <a:srgbClr val="000000"/>
                        </a:solidFill>
                        <a:effectLst/>
                        <a:latin typeface="Cambria Math" panose="02040503050406030204" pitchFamily="18" charset="0"/>
                        <a:ea typeface="Times New Roman" panose="02020603050405020304" pitchFamily="18" charset="0"/>
                      </a:rPr>
                      <m:t>×100%</m:t>
                    </m:r>
                  </m:oMath>
                </a14:m>
                <a:r>
                  <a:rPr lang="uk-UA"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uk-UA"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0"/>
                  </a:spcAft>
                </a:pPr>
                <a:r>
                  <a:rPr lang="uk-UA" sz="20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a:t>
                </a:r>
                <a:r>
                  <a:rPr lang="uk-UA" sz="2000" baseline="-250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вл</a:t>
                </a:r>
                <a:r>
                  <a:rPr lang="uk-UA" sz="2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середньорічна вартість власного капіталу підприємства за період.</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0"/>
                  </a:spcAft>
                </a:pPr>
                <a:r>
                  <a:rPr lang="uk-UA"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Цей показник характеризує відсоток прибутковості власного капіталу, є критерієм ефективності інвестування коштів у дане підприємство та</a:t>
                </a:r>
                <a:r>
                  <a:rPr lang="uk-UA" sz="2000" dirty="0">
                    <a:effectLst/>
                    <a:latin typeface="Times New Roman" panose="02020603050405020304" pitchFamily="18" charset="0"/>
                    <a:ea typeface="Times New Roman" panose="02020603050405020304" pitchFamily="18" charset="0"/>
                    <a:cs typeface="Times New Roman" panose="02020603050405020304" pitchFamily="18" charset="0"/>
                  </a:rPr>
                  <a:t> відображає ефективність використання активів, створених за рахунок власних коштів.</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240406" y="312023"/>
                <a:ext cx="11745532" cy="6144567"/>
              </a:xfrm>
              <a:prstGeom prst="rect">
                <a:avLst/>
              </a:prstGeom>
              <a:blipFill rotWithShape="0">
                <a:blip r:embed="rId2"/>
                <a:stretch>
                  <a:fillRect l="-519" r="-571" b="-794"/>
                </a:stretch>
              </a:blipFill>
            </p:spPr>
            <p:txBody>
              <a:bodyPr/>
              <a:lstStyle/>
              <a:p>
                <a:r>
                  <a:rPr lang="ru-RU">
                    <a:noFill/>
                  </a:rPr>
                  <a:t> </a:t>
                </a:r>
              </a:p>
            </p:txBody>
          </p:sp>
        </mc:Fallback>
      </mc:AlternateContent>
    </p:spTree>
    <p:extLst>
      <p:ext uri="{BB962C8B-B14F-4D97-AF65-F5344CB8AC3E}">
        <p14:creationId xmlns:p14="http://schemas.microsoft.com/office/powerpoint/2010/main" val="25112495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Прямоугольник 3"/>
              <p:cNvSpPr/>
              <p:nvPr/>
            </p:nvSpPr>
            <p:spPr>
              <a:xfrm>
                <a:off x="270456" y="806111"/>
                <a:ext cx="11552350" cy="4990662"/>
              </a:xfrm>
              <a:prstGeom prst="rect">
                <a:avLst/>
              </a:prstGeom>
            </p:spPr>
            <p:txBody>
              <a:bodyPr wrap="square">
                <a:spAutoFit/>
              </a:bodyPr>
              <a:lstStyle/>
              <a:p>
                <a:pPr algn="just">
                  <a:lnSpc>
                    <a:spcPct val="150000"/>
                  </a:lnSpc>
                  <a:spcAft>
                    <a:spcPts val="0"/>
                  </a:spcAft>
                </a:pPr>
                <a:r>
                  <a:rPr lang="uk-UA" sz="2000" b="1" i="1" dirty="0" smtClean="0">
                    <a:solidFill>
                      <a:srgbClr val="000000"/>
                    </a:solidFill>
                    <a:latin typeface="Times New Roman" panose="02020603050405020304" pitchFamily="18" charset="0"/>
                    <a:ea typeface="Times New Roman" panose="02020603050405020304" pitchFamily="18" charset="0"/>
                  </a:rPr>
                  <a:t>Рентабельність основних засобів </a:t>
                </a:r>
                <a:r>
                  <a:rPr lang="uk-UA" sz="2000" b="1" dirty="0">
                    <a:solidFill>
                      <a:srgbClr val="000000"/>
                    </a:solidFill>
                    <a:effectLst/>
                    <a:latin typeface="Times New Roman" panose="02020603050405020304" pitchFamily="18" charset="0"/>
                    <a:ea typeface="Times New Roman" panose="02020603050405020304" pitchFamily="18" charset="0"/>
                  </a:rPr>
                  <a:t>(</a:t>
                </a:r>
                <a:r>
                  <a:rPr lang="uk-UA" sz="2000" dirty="0" err="1">
                    <a:solidFill>
                      <a:srgbClr val="000000"/>
                    </a:solidFill>
                    <a:effectLst/>
                    <a:latin typeface="Times New Roman" panose="02020603050405020304" pitchFamily="18" charset="0"/>
                    <a:ea typeface="Times New Roman" panose="02020603050405020304" pitchFamily="18" charset="0"/>
                  </a:rPr>
                  <a:t>Р</a:t>
                </a:r>
                <a:r>
                  <a:rPr lang="uk-UA" sz="2000" baseline="-25000" dirty="0" err="1">
                    <a:solidFill>
                      <a:srgbClr val="000000"/>
                    </a:solidFill>
                    <a:effectLst/>
                    <a:latin typeface="Times New Roman" panose="02020603050405020304" pitchFamily="18" charset="0"/>
                    <a:ea typeface="Times New Roman" panose="02020603050405020304" pitchFamily="18" charset="0"/>
                  </a:rPr>
                  <a:t>осн</a:t>
                </a:r>
                <a:r>
                  <a:rPr lang="uk-UA" sz="2000" b="1" dirty="0">
                    <a:solidFill>
                      <a:srgbClr val="000000"/>
                    </a:solidFill>
                    <a:effectLst/>
                    <a:latin typeface="Times New Roman" panose="02020603050405020304" pitchFamily="18" charset="0"/>
                    <a:ea typeface="Times New Roman" panose="02020603050405020304" pitchFamily="18" charset="0"/>
                  </a:rPr>
                  <a:t>) </a:t>
                </a:r>
                <a:r>
                  <a:rPr lang="uk-UA" sz="2000" dirty="0">
                    <a:solidFill>
                      <a:srgbClr val="000000"/>
                    </a:solidFill>
                    <a:effectLst/>
                    <a:latin typeface="Times New Roman" panose="02020603050405020304" pitchFamily="18" charset="0"/>
                    <a:ea typeface="Times New Roman" panose="02020603050405020304" pitchFamily="18" charset="0"/>
                  </a:rPr>
                  <a:t>обчислюється як процентне відношення чистого прибутку до середньорічної вартості основних засобів (за первісною вартістю) за період за формулою:</a:t>
                </a:r>
                <a:endParaRPr lang="ru-RU" sz="2000" dirty="0">
                  <a:effectLst/>
                  <a:latin typeface="Times New Roman" panose="02020603050405020304" pitchFamily="18" charset="0"/>
                  <a:ea typeface="Times New Roman" panose="02020603050405020304" pitchFamily="18" charset="0"/>
                </a:endParaRPr>
              </a:p>
              <a:p>
                <a:pPr algn="ctr">
                  <a:lnSpc>
                    <a:spcPct val="150000"/>
                  </a:lnSpc>
                  <a:spcAft>
                    <a:spcPts val="0"/>
                  </a:spcAft>
                </a:pPr>
                <a14:m>
                  <m:oMath xmlns:m="http://schemas.openxmlformats.org/officeDocument/2006/math">
                    <m:sSub>
                      <m:sSubPr>
                        <m:ctrlPr>
                          <a:rPr lang="ru-RU" sz="2000" i="1">
                            <a:solidFill>
                              <a:srgbClr val="000000"/>
                            </a:solidFill>
                            <a:effectLst/>
                            <a:latin typeface="Cambria Math" panose="02040503050406030204" pitchFamily="18" charset="0"/>
                            <a:ea typeface="Times New Roman" panose="02020603050405020304" pitchFamily="18" charset="0"/>
                          </a:rPr>
                        </m:ctrlPr>
                      </m:sSubPr>
                      <m:e>
                        <m:r>
                          <a:rPr lang="uk-UA" sz="2000" i="1">
                            <a:solidFill>
                              <a:srgbClr val="000000"/>
                            </a:solidFill>
                            <a:effectLst/>
                            <a:latin typeface="Cambria Math" panose="02040503050406030204" pitchFamily="18" charset="0"/>
                            <a:ea typeface="Times New Roman" panose="02020603050405020304" pitchFamily="18" charset="0"/>
                          </a:rPr>
                          <m:t>Р</m:t>
                        </m:r>
                      </m:e>
                      <m:sub>
                        <m:r>
                          <a:rPr lang="uk-UA" sz="2000" i="1">
                            <a:solidFill>
                              <a:srgbClr val="000000"/>
                            </a:solidFill>
                            <a:effectLst/>
                            <a:latin typeface="Cambria Math" panose="02040503050406030204" pitchFamily="18" charset="0"/>
                            <a:ea typeface="Times New Roman" panose="02020603050405020304" pitchFamily="18" charset="0"/>
                          </a:rPr>
                          <m:t>осн</m:t>
                        </m:r>
                      </m:sub>
                    </m:sSub>
                    <m:r>
                      <a:rPr lang="uk-UA" sz="2000" i="1">
                        <a:solidFill>
                          <a:srgbClr val="000000"/>
                        </a:solidFill>
                        <a:effectLst/>
                        <a:latin typeface="Cambria Math" panose="02040503050406030204" pitchFamily="18" charset="0"/>
                        <a:ea typeface="Times New Roman" panose="02020603050405020304" pitchFamily="18" charset="0"/>
                      </a:rPr>
                      <m:t>=</m:t>
                    </m:r>
                    <m:f>
                      <m:fPr>
                        <m:ctrlPr>
                          <a:rPr lang="ru-RU" sz="2000" i="1">
                            <a:solidFill>
                              <a:srgbClr val="000000"/>
                            </a:solidFill>
                            <a:effectLst/>
                            <a:latin typeface="Cambria Math" panose="02040503050406030204" pitchFamily="18" charset="0"/>
                            <a:ea typeface="Times New Roman" panose="02020603050405020304" pitchFamily="18" charset="0"/>
                          </a:rPr>
                        </m:ctrlPr>
                      </m:fPr>
                      <m:num>
                        <m:r>
                          <a:rPr lang="uk-UA" sz="2000" i="1">
                            <a:solidFill>
                              <a:srgbClr val="000000"/>
                            </a:solidFill>
                            <a:effectLst/>
                            <a:latin typeface="Cambria Math" panose="02040503050406030204" pitchFamily="18" charset="0"/>
                            <a:ea typeface="Times New Roman" panose="02020603050405020304" pitchFamily="18" charset="0"/>
                          </a:rPr>
                          <m:t>ЧП</m:t>
                        </m:r>
                      </m:num>
                      <m:den>
                        <m:sSub>
                          <m:sSubPr>
                            <m:ctrlPr>
                              <a:rPr lang="ru-RU" sz="2000" i="1">
                                <a:solidFill>
                                  <a:srgbClr val="000000"/>
                                </a:solidFill>
                                <a:effectLst/>
                                <a:latin typeface="Cambria Math" panose="02040503050406030204" pitchFamily="18" charset="0"/>
                                <a:ea typeface="Times New Roman" panose="02020603050405020304" pitchFamily="18" charset="0"/>
                              </a:rPr>
                            </m:ctrlPr>
                          </m:sSubPr>
                          <m:e>
                            <m:r>
                              <a:rPr lang="uk-UA" sz="2000" i="1">
                                <a:solidFill>
                                  <a:srgbClr val="000000"/>
                                </a:solidFill>
                                <a:effectLst/>
                                <a:latin typeface="Cambria Math" panose="02040503050406030204" pitchFamily="18" charset="0"/>
                                <a:ea typeface="Times New Roman" panose="02020603050405020304" pitchFamily="18" charset="0"/>
                              </a:rPr>
                              <m:t>В</m:t>
                            </m:r>
                          </m:e>
                          <m:sub>
                            <m:r>
                              <a:rPr lang="uk-UA" sz="2000" i="1">
                                <a:solidFill>
                                  <a:srgbClr val="000000"/>
                                </a:solidFill>
                                <a:effectLst/>
                                <a:latin typeface="Cambria Math" panose="02040503050406030204" pitchFamily="18" charset="0"/>
                                <a:ea typeface="Times New Roman" panose="02020603050405020304" pitchFamily="18" charset="0"/>
                              </a:rPr>
                              <m:t>осн</m:t>
                            </m:r>
                          </m:sub>
                        </m:sSub>
                      </m:den>
                    </m:f>
                    <m:r>
                      <a:rPr lang="uk-UA" sz="2000" i="1">
                        <a:solidFill>
                          <a:srgbClr val="000000"/>
                        </a:solidFill>
                        <a:effectLst/>
                        <a:latin typeface="Cambria Math" panose="02040503050406030204" pitchFamily="18" charset="0"/>
                        <a:ea typeface="Times New Roman" panose="02020603050405020304" pitchFamily="18" charset="0"/>
                      </a:rPr>
                      <m:t>×100%</m:t>
                    </m:r>
                  </m:oMath>
                </a14:m>
                <a:r>
                  <a:rPr lang="uk-UA" sz="2000" dirty="0">
                    <a:solidFill>
                      <a:srgbClr val="000000"/>
                    </a:solidFill>
                    <a:effectLst/>
                    <a:latin typeface="Times New Roman" panose="02020603050405020304" pitchFamily="18" charset="0"/>
                    <a:ea typeface="Times New Roman" panose="02020603050405020304" pitchFamily="18" charset="0"/>
                  </a:rPr>
                  <a:t>	</a:t>
                </a:r>
                <a:endParaRPr lang="ru-RU" sz="2000" dirty="0">
                  <a:effectLst/>
                  <a:latin typeface="Times New Roman" panose="02020603050405020304" pitchFamily="18" charset="0"/>
                  <a:ea typeface="Times New Roman" panose="02020603050405020304" pitchFamily="18" charset="0"/>
                </a:endParaRPr>
              </a:p>
              <a:p>
                <a:pPr algn="just">
                  <a:lnSpc>
                    <a:spcPct val="150000"/>
                  </a:lnSpc>
                  <a:spcAft>
                    <a:spcPts val="0"/>
                  </a:spcAft>
                </a:pPr>
                <a:r>
                  <a:rPr lang="uk-UA" sz="2000" dirty="0">
                    <a:solidFill>
                      <a:srgbClr val="000000"/>
                    </a:solidFill>
                    <a:effectLst/>
                    <a:latin typeface="Times New Roman" panose="02020603050405020304" pitchFamily="18" charset="0"/>
                    <a:ea typeface="Times New Roman" panose="02020603050405020304" pitchFamily="18" charset="0"/>
                  </a:rPr>
                  <a:t>де </a:t>
                </a:r>
                <a:r>
                  <a:rPr lang="uk-UA" sz="2000" dirty="0" err="1">
                    <a:solidFill>
                      <a:srgbClr val="000000"/>
                    </a:solidFill>
                    <a:effectLst/>
                    <a:latin typeface="Times New Roman" panose="02020603050405020304" pitchFamily="18" charset="0"/>
                    <a:ea typeface="Times New Roman" panose="02020603050405020304" pitchFamily="18" charset="0"/>
                  </a:rPr>
                  <a:t>В</a:t>
                </a:r>
                <a:r>
                  <a:rPr lang="uk-UA" sz="2000" baseline="-25000" dirty="0" err="1">
                    <a:solidFill>
                      <a:srgbClr val="000000"/>
                    </a:solidFill>
                    <a:effectLst/>
                    <a:latin typeface="Times New Roman" panose="02020603050405020304" pitchFamily="18" charset="0"/>
                    <a:ea typeface="Times New Roman" panose="02020603050405020304" pitchFamily="18" charset="0"/>
                  </a:rPr>
                  <a:t>осн</a:t>
                </a:r>
                <a:r>
                  <a:rPr lang="uk-UA" sz="2000" baseline="-25000" dirty="0">
                    <a:solidFill>
                      <a:srgbClr val="000000"/>
                    </a:solidFill>
                    <a:effectLst/>
                    <a:latin typeface="Times New Roman" panose="02020603050405020304" pitchFamily="18" charset="0"/>
                    <a:ea typeface="Times New Roman" panose="02020603050405020304" pitchFamily="18" charset="0"/>
                  </a:rPr>
                  <a:t> </a:t>
                </a:r>
                <a:r>
                  <a:rPr lang="uk-UA" sz="2000" dirty="0">
                    <a:solidFill>
                      <a:srgbClr val="000000"/>
                    </a:solidFill>
                    <a:effectLst/>
                    <a:latin typeface="Times New Roman" panose="02020603050405020304" pitchFamily="18" charset="0"/>
                    <a:ea typeface="Times New Roman" panose="02020603050405020304" pitchFamily="18" charset="0"/>
                  </a:rPr>
                  <a:t>– середньорічна вартість основних засобів за період.</a:t>
                </a:r>
                <a:endParaRPr lang="ru-RU" sz="2000" dirty="0">
                  <a:effectLst/>
                  <a:latin typeface="Times New Roman" panose="02020603050405020304" pitchFamily="18" charset="0"/>
                  <a:ea typeface="Times New Roman" panose="02020603050405020304" pitchFamily="18" charset="0"/>
                </a:endParaRPr>
              </a:p>
              <a:p>
                <a:pPr algn="just">
                  <a:lnSpc>
                    <a:spcPct val="150000"/>
                  </a:lnSpc>
                  <a:spcAft>
                    <a:spcPts val="0"/>
                  </a:spcAft>
                </a:pPr>
                <a:r>
                  <a:rPr lang="uk-UA" sz="2000" b="1" i="1" dirty="0">
                    <a:solidFill>
                      <a:srgbClr val="000000"/>
                    </a:solidFill>
                    <a:effectLst/>
                    <a:latin typeface="Times New Roman" panose="02020603050405020304" pitchFamily="18" charset="0"/>
                    <a:ea typeface="Times New Roman" panose="02020603050405020304" pitchFamily="18" charset="0"/>
                  </a:rPr>
                  <a:t>Рентабельність оборотних активів</a:t>
                </a:r>
                <a:r>
                  <a:rPr lang="uk-UA" sz="2000" dirty="0">
                    <a:solidFill>
                      <a:srgbClr val="000000"/>
                    </a:solidFill>
                    <a:effectLst/>
                    <a:latin typeface="Times New Roman" panose="02020603050405020304" pitchFamily="18" charset="0"/>
                    <a:ea typeface="Times New Roman" panose="02020603050405020304" pitchFamily="18" charset="0"/>
                  </a:rPr>
                  <a:t> (Р</a:t>
                </a:r>
                <a:r>
                  <a:rPr lang="uk-UA" sz="2000" baseline="-25000" dirty="0">
                    <a:solidFill>
                      <a:srgbClr val="000000"/>
                    </a:solidFill>
                    <a:effectLst/>
                    <a:latin typeface="Times New Roman" panose="02020603050405020304" pitchFamily="18" charset="0"/>
                    <a:ea typeface="Times New Roman" panose="02020603050405020304" pitchFamily="18" charset="0"/>
                  </a:rPr>
                  <a:t>об</a:t>
                </a:r>
                <a:r>
                  <a:rPr lang="uk-UA" sz="2000" dirty="0">
                    <a:solidFill>
                      <a:srgbClr val="000000"/>
                    </a:solidFill>
                    <a:effectLst/>
                    <a:latin typeface="Times New Roman" panose="02020603050405020304" pitchFamily="18" charset="0"/>
                    <a:ea typeface="Times New Roman" panose="02020603050405020304" pitchFamily="18" charset="0"/>
                  </a:rPr>
                  <a:t>) обчислюється як процентне відношення прибутку від операційної діяльності до середньорічної величини оборотних активів за формулою:</a:t>
                </a:r>
                <a:endParaRPr lang="ru-RU" sz="2000" dirty="0">
                  <a:effectLst/>
                  <a:latin typeface="Times New Roman" panose="02020603050405020304" pitchFamily="18" charset="0"/>
                  <a:ea typeface="Times New Roman" panose="02020603050405020304" pitchFamily="18" charset="0"/>
                </a:endParaRPr>
              </a:p>
              <a:p>
                <a:pPr algn="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ru-RU" sz="2000" i="1">
                              <a:solidFill>
                                <a:srgbClr val="000000"/>
                              </a:solidFill>
                              <a:effectLst/>
                              <a:latin typeface="Cambria Math" panose="02040503050406030204" pitchFamily="18" charset="0"/>
                              <a:ea typeface="Times New Roman" panose="02020603050405020304" pitchFamily="18" charset="0"/>
                            </a:rPr>
                          </m:ctrlPr>
                        </m:sSubPr>
                        <m:e>
                          <m:r>
                            <a:rPr lang="uk-UA" sz="2000" i="1">
                              <a:solidFill>
                                <a:srgbClr val="000000"/>
                              </a:solidFill>
                              <a:effectLst/>
                              <a:latin typeface="Cambria Math" panose="02040503050406030204" pitchFamily="18" charset="0"/>
                              <a:ea typeface="Times New Roman" panose="02020603050405020304" pitchFamily="18" charset="0"/>
                            </a:rPr>
                            <m:t>Р</m:t>
                          </m:r>
                        </m:e>
                        <m:sub>
                          <m:r>
                            <a:rPr lang="uk-UA" sz="2000" i="1">
                              <a:solidFill>
                                <a:srgbClr val="000000"/>
                              </a:solidFill>
                              <a:effectLst/>
                              <a:latin typeface="Cambria Math" panose="02040503050406030204" pitchFamily="18" charset="0"/>
                              <a:ea typeface="Times New Roman" panose="02020603050405020304" pitchFamily="18" charset="0"/>
                            </a:rPr>
                            <m:t>об</m:t>
                          </m:r>
                        </m:sub>
                      </m:sSub>
                      <m:r>
                        <a:rPr lang="uk-UA" sz="2000" i="1">
                          <a:solidFill>
                            <a:srgbClr val="000000"/>
                          </a:solidFill>
                          <a:effectLst/>
                          <a:latin typeface="Cambria Math" panose="02040503050406030204" pitchFamily="18" charset="0"/>
                          <a:ea typeface="Times New Roman" panose="02020603050405020304" pitchFamily="18" charset="0"/>
                        </a:rPr>
                        <m:t>=</m:t>
                      </m:r>
                      <m:f>
                        <m:fPr>
                          <m:ctrlPr>
                            <a:rPr lang="ru-RU" sz="2000" i="1">
                              <a:solidFill>
                                <a:srgbClr val="000000"/>
                              </a:solidFill>
                              <a:effectLst/>
                              <a:latin typeface="Cambria Math" panose="02040503050406030204" pitchFamily="18" charset="0"/>
                              <a:ea typeface="Times New Roman" panose="02020603050405020304" pitchFamily="18" charset="0"/>
                            </a:rPr>
                          </m:ctrlPr>
                        </m:fPr>
                        <m:num>
                          <m:r>
                            <a:rPr lang="uk-UA" sz="2000" b="0" i="1" smtClean="0">
                              <a:solidFill>
                                <a:srgbClr val="000000"/>
                              </a:solidFill>
                              <a:effectLst/>
                              <a:latin typeface="Cambria Math" panose="02040503050406030204" pitchFamily="18" charset="0"/>
                              <a:ea typeface="Times New Roman" panose="02020603050405020304" pitchFamily="18" charset="0"/>
                            </a:rPr>
                            <m:t>Ч</m:t>
                          </m:r>
                          <m:r>
                            <a:rPr lang="uk-UA" sz="2000" i="1">
                              <a:solidFill>
                                <a:srgbClr val="000000"/>
                              </a:solidFill>
                              <a:effectLst/>
                              <a:latin typeface="Cambria Math" panose="02040503050406030204" pitchFamily="18" charset="0"/>
                              <a:ea typeface="Times New Roman" panose="02020603050405020304" pitchFamily="18" charset="0"/>
                            </a:rPr>
                            <m:t>П</m:t>
                          </m:r>
                        </m:num>
                        <m:den>
                          <m:sSub>
                            <m:sSubPr>
                              <m:ctrlPr>
                                <a:rPr lang="ru-RU" sz="2000" i="1">
                                  <a:solidFill>
                                    <a:srgbClr val="000000"/>
                                  </a:solidFill>
                                  <a:effectLst/>
                                  <a:latin typeface="Cambria Math" panose="02040503050406030204" pitchFamily="18" charset="0"/>
                                  <a:ea typeface="Times New Roman" panose="02020603050405020304" pitchFamily="18" charset="0"/>
                                </a:rPr>
                              </m:ctrlPr>
                            </m:sSubPr>
                            <m:e>
                              <m:r>
                                <a:rPr lang="uk-UA" sz="2000" i="1">
                                  <a:solidFill>
                                    <a:srgbClr val="000000"/>
                                  </a:solidFill>
                                  <a:effectLst/>
                                  <a:latin typeface="Cambria Math" panose="02040503050406030204" pitchFamily="18" charset="0"/>
                                  <a:ea typeface="Times New Roman" panose="02020603050405020304" pitchFamily="18" charset="0"/>
                                </a:rPr>
                                <m:t>В</m:t>
                              </m:r>
                            </m:e>
                            <m:sub>
                              <m:r>
                                <a:rPr lang="uk-UA" sz="2000" i="1">
                                  <a:solidFill>
                                    <a:srgbClr val="000000"/>
                                  </a:solidFill>
                                  <a:effectLst/>
                                  <a:latin typeface="Cambria Math" panose="02040503050406030204" pitchFamily="18" charset="0"/>
                                  <a:ea typeface="Times New Roman" panose="02020603050405020304" pitchFamily="18" charset="0"/>
                                </a:rPr>
                                <m:t>об</m:t>
                              </m:r>
                            </m:sub>
                          </m:sSub>
                        </m:den>
                      </m:f>
                      <m:r>
                        <a:rPr lang="uk-UA" sz="2000" i="1">
                          <a:solidFill>
                            <a:srgbClr val="000000"/>
                          </a:solidFill>
                          <a:effectLst/>
                          <a:latin typeface="Cambria Math" panose="02040503050406030204" pitchFamily="18" charset="0"/>
                          <a:ea typeface="Times New Roman" panose="02020603050405020304" pitchFamily="18" charset="0"/>
                        </a:rPr>
                        <m:t>×100%</m:t>
                      </m:r>
                    </m:oMath>
                  </m:oMathPara>
                </a14:m>
                <a:endParaRPr lang="ru-RU" sz="2000" dirty="0">
                  <a:effectLst/>
                  <a:latin typeface="Times New Roman" panose="02020603050405020304" pitchFamily="18" charset="0"/>
                  <a:ea typeface="Times New Roman" panose="02020603050405020304" pitchFamily="18" charset="0"/>
                </a:endParaRPr>
              </a:p>
              <a:p>
                <a:pPr algn="just">
                  <a:lnSpc>
                    <a:spcPct val="150000"/>
                  </a:lnSpc>
                  <a:spcAft>
                    <a:spcPts val="0"/>
                  </a:spcAft>
                </a:pPr>
                <a:r>
                  <a:rPr lang="uk-UA" sz="2000" dirty="0">
                    <a:solidFill>
                      <a:srgbClr val="000000"/>
                    </a:solidFill>
                    <a:effectLst/>
                    <a:latin typeface="Times New Roman" panose="02020603050405020304" pitchFamily="18" charset="0"/>
                    <a:ea typeface="Times New Roman" panose="02020603050405020304" pitchFamily="18" charset="0"/>
                  </a:rPr>
                  <a:t>де ОП – прибуток від операційної діяльності за період.</a:t>
                </a:r>
                <a:endParaRPr lang="ru-RU" sz="2000" dirty="0">
                  <a:effectLst/>
                  <a:latin typeface="Times New Roman" panose="02020603050405020304" pitchFamily="18" charset="0"/>
                  <a:ea typeface="Times New Roman" panose="02020603050405020304" pitchFamily="18" charset="0"/>
                </a:endParaRPr>
              </a:p>
              <a:p>
                <a:pPr algn="just">
                  <a:lnSpc>
                    <a:spcPct val="150000"/>
                  </a:lnSpc>
                  <a:spcAft>
                    <a:spcPts val="0"/>
                  </a:spcAft>
                </a:pPr>
                <a:r>
                  <a:rPr lang="uk-UA" sz="2000" dirty="0" err="1">
                    <a:solidFill>
                      <a:srgbClr val="000000"/>
                    </a:solidFill>
                    <a:effectLst/>
                    <a:latin typeface="Times New Roman" panose="02020603050405020304" pitchFamily="18" charset="0"/>
                    <a:ea typeface="Times New Roman" panose="02020603050405020304" pitchFamily="18" charset="0"/>
                  </a:rPr>
                  <a:t>В</a:t>
                </a:r>
                <a:r>
                  <a:rPr lang="uk-UA" sz="2000" baseline="-25000" dirty="0" err="1">
                    <a:solidFill>
                      <a:srgbClr val="000000"/>
                    </a:solidFill>
                    <a:effectLst/>
                    <a:latin typeface="Times New Roman" panose="02020603050405020304" pitchFamily="18" charset="0"/>
                    <a:ea typeface="Times New Roman" panose="02020603050405020304" pitchFamily="18" charset="0"/>
                  </a:rPr>
                  <a:t>об</a:t>
                </a:r>
                <a:r>
                  <a:rPr lang="uk-UA" sz="2000" baseline="-25000" dirty="0">
                    <a:solidFill>
                      <a:srgbClr val="000000"/>
                    </a:solidFill>
                    <a:effectLst/>
                    <a:latin typeface="Times New Roman" panose="02020603050405020304" pitchFamily="18" charset="0"/>
                    <a:ea typeface="Times New Roman" panose="02020603050405020304" pitchFamily="18" charset="0"/>
                  </a:rPr>
                  <a:t> </a:t>
                </a:r>
                <a:r>
                  <a:rPr lang="uk-UA" sz="2000" dirty="0">
                    <a:solidFill>
                      <a:srgbClr val="000000"/>
                    </a:solidFill>
                    <a:effectLst/>
                    <a:latin typeface="Times New Roman" panose="02020603050405020304" pitchFamily="18" charset="0"/>
                    <a:ea typeface="Times New Roman" panose="02020603050405020304" pitchFamily="18" charset="0"/>
                  </a:rPr>
                  <a:t>– середньорічна вартість оборотних активів підприємства за період.</a:t>
                </a:r>
                <a:endParaRPr lang="ru-RU" sz="2000" dirty="0">
                  <a:effectLst/>
                  <a:latin typeface="Times New Roman" panose="02020603050405020304" pitchFamily="18" charset="0"/>
                  <a:ea typeface="Times New Roman" panose="02020603050405020304" pitchFamily="18"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270456" y="806111"/>
                <a:ext cx="11552350" cy="4990662"/>
              </a:xfrm>
              <a:prstGeom prst="rect">
                <a:avLst/>
              </a:prstGeom>
              <a:blipFill rotWithShape="0">
                <a:blip r:embed="rId2"/>
                <a:stretch>
                  <a:fillRect l="-528" r="-580" b="-122"/>
                </a:stretch>
              </a:blipFill>
            </p:spPr>
            <p:txBody>
              <a:bodyPr/>
              <a:lstStyle/>
              <a:p>
                <a:r>
                  <a:rPr lang="ru-RU">
                    <a:noFill/>
                  </a:rPr>
                  <a:t> </a:t>
                </a:r>
              </a:p>
            </p:txBody>
          </p:sp>
        </mc:Fallback>
      </mc:AlternateContent>
    </p:spTree>
    <p:extLst>
      <p:ext uri="{BB962C8B-B14F-4D97-AF65-F5344CB8AC3E}">
        <p14:creationId xmlns:p14="http://schemas.microsoft.com/office/powerpoint/2010/main" val="530715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Прямоугольник 3"/>
              <p:cNvSpPr/>
              <p:nvPr/>
            </p:nvSpPr>
            <p:spPr>
              <a:xfrm>
                <a:off x="476518" y="599675"/>
                <a:ext cx="11191741" cy="2412648"/>
              </a:xfrm>
              <a:prstGeom prst="rect">
                <a:avLst/>
              </a:prstGeom>
            </p:spPr>
            <p:txBody>
              <a:bodyPr wrap="square">
                <a:spAutoFit/>
              </a:bodyPr>
              <a:lstStyle/>
              <a:p>
                <a:pPr lvl="0" algn="just">
                  <a:spcAft>
                    <a:spcPts val="0"/>
                  </a:spcAft>
                  <a:buSzPts val="1200"/>
                </a:pPr>
                <a:r>
                  <a:rPr lang="uk-UA" sz="2000" b="1" i="1" dirty="0" smtClean="0">
                    <a:latin typeface="Times New Roman" panose="02020603050405020304" pitchFamily="18" charset="0"/>
                    <a:ea typeface="Times New Roman" panose="02020603050405020304" pitchFamily="18" charset="0"/>
                    <a:cs typeface="Times New Roman" panose="02020603050405020304" pitchFamily="18" charset="0"/>
                  </a:rPr>
                  <a:t>Рентабельність </a:t>
                </a:r>
                <a:r>
                  <a:rPr lang="uk-UA" sz="2000" b="1" i="1" dirty="0">
                    <a:latin typeface="Times New Roman" panose="02020603050405020304" pitchFamily="18" charset="0"/>
                    <a:ea typeface="Times New Roman" panose="02020603050405020304" pitchFamily="18" charset="0"/>
                    <a:cs typeface="Times New Roman" panose="02020603050405020304" pitchFamily="18" charset="0"/>
                  </a:rPr>
                  <a:t>продукції</a:t>
                </a:r>
                <a:r>
                  <a:rPr lang="uk-UA" sz="200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dirty="0">
                    <a:effectLst/>
                    <a:latin typeface="Times New Roman" panose="02020603050405020304" pitchFamily="18" charset="0"/>
                    <a:ea typeface="Times New Roman" panose="02020603050405020304" pitchFamily="18" charset="0"/>
                    <a:cs typeface="Times New Roman" panose="02020603050405020304" pitchFamily="18" charset="0"/>
                  </a:rPr>
                  <a:t>дозволяє визначити, скільки гривень валового прибутку припадає на 1 гривню витрат виробництва цієї продукції, тобто запас прибутковості основної виробничої діяльності підприємства без урахування інших операційних доходів і витрат:</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146685" algn="just">
                  <a:spcAft>
                    <a:spcPts val="800"/>
                  </a:spcAft>
                </a:pPr>
                <a14:m>
                  <m:oMathPara xmlns:m="http://schemas.openxmlformats.org/officeDocument/2006/math">
                    <m:oMathParaPr>
                      <m:jc m:val="centerGroup"/>
                    </m:oMathParaPr>
                    <m:oMath xmlns:m="http://schemas.openxmlformats.org/officeDocument/2006/math">
                      <m:sSub>
                        <m:sSubPr>
                          <m:ctrlPr>
                            <a:rPr lang="ru-RU" sz="20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000" i="1">
                              <a:effectLst/>
                              <a:latin typeface="Cambria Math" panose="02040503050406030204" pitchFamily="18" charset="0"/>
                              <a:ea typeface="Times New Roman" panose="02020603050405020304" pitchFamily="18" charset="0"/>
                              <a:cs typeface="Times New Roman" panose="02020603050405020304" pitchFamily="18" charset="0"/>
                            </a:rPr>
                            <m:t>Р</m:t>
                          </m:r>
                        </m:e>
                        <m:sub>
                          <m:r>
                            <a:rPr lang="uk-UA" sz="2000" i="1">
                              <a:effectLst/>
                              <a:latin typeface="Cambria Math" panose="02040503050406030204" pitchFamily="18" charset="0"/>
                              <a:ea typeface="Times New Roman" panose="02020603050405020304" pitchFamily="18" charset="0"/>
                              <a:cs typeface="Times New Roman" panose="02020603050405020304" pitchFamily="18" charset="0"/>
                            </a:rPr>
                            <m:t>пр</m:t>
                          </m:r>
                        </m:sub>
                      </m:sSub>
                      <m:r>
                        <a:rPr lang="uk-UA" sz="20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ru-RU" sz="20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uk-UA" sz="2000" b="0" i="1" smtClean="0">
                              <a:effectLst/>
                              <a:latin typeface="Cambria Math" panose="02040503050406030204" pitchFamily="18" charset="0"/>
                              <a:ea typeface="Times New Roman" panose="02020603050405020304" pitchFamily="18" charset="0"/>
                              <a:cs typeface="Times New Roman" panose="02020603050405020304" pitchFamily="18" charset="0"/>
                            </a:rPr>
                            <m:t>Ч</m:t>
                          </m:r>
                          <m:r>
                            <a:rPr lang="uk-UA" sz="2000" i="1">
                              <a:effectLst/>
                              <a:latin typeface="Cambria Math" panose="02040503050406030204" pitchFamily="18" charset="0"/>
                              <a:ea typeface="Times New Roman" panose="02020603050405020304" pitchFamily="18" charset="0"/>
                              <a:cs typeface="Times New Roman" panose="02020603050405020304" pitchFamily="18" charset="0"/>
                            </a:rPr>
                            <m:t>П</m:t>
                          </m:r>
                        </m:num>
                        <m:den>
                          <m:r>
                            <a:rPr lang="uk-UA" sz="2000" i="1">
                              <a:effectLst/>
                              <a:latin typeface="Cambria Math" panose="02040503050406030204" pitchFamily="18" charset="0"/>
                              <a:ea typeface="Times New Roman" panose="02020603050405020304" pitchFamily="18" charset="0"/>
                              <a:cs typeface="Times New Roman" panose="02020603050405020304" pitchFamily="18" charset="0"/>
                            </a:rPr>
                            <m:t>С</m:t>
                          </m:r>
                        </m:den>
                      </m:f>
                      <m:r>
                        <a:rPr lang="uk-UA" sz="2000" i="1">
                          <a:effectLst/>
                          <a:latin typeface="Cambria Math" panose="02040503050406030204" pitchFamily="18" charset="0"/>
                          <a:ea typeface="Times New Roman" panose="02020603050405020304" pitchFamily="18" charset="0"/>
                          <a:cs typeface="Times New Roman" panose="02020603050405020304" pitchFamily="18" charset="0"/>
                        </a:rPr>
                        <m:t>×100%,</m:t>
                      </m:r>
                    </m:oMath>
                  </m:oMathPara>
                </a14:m>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де ВП – валовий прибуток;</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r>
                  <a:rPr lang="uk-UA" sz="2000" dirty="0">
                    <a:effectLst/>
                    <a:latin typeface="Times New Roman" panose="02020603050405020304" pitchFamily="18" charset="0"/>
                    <a:ea typeface="Calibri" panose="020F0502020204030204" pitchFamily="34" charset="0"/>
                  </a:rPr>
                  <a:t>С – собівартість реалізованої продукції.</a:t>
                </a:r>
                <a:endParaRPr lang="ru-RU" sz="2000" dirty="0"/>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476518" y="599675"/>
                <a:ext cx="11191741" cy="2412648"/>
              </a:xfrm>
              <a:prstGeom prst="rect">
                <a:avLst/>
              </a:prstGeom>
              <a:blipFill rotWithShape="0">
                <a:blip r:embed="rId2"/>
                <a:stretch>
                  <a:fillRect l="-545" t="-1263" r="-599" b="-3283"/>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5" name="Прямоугольник 4"/>
              <p:cNvSpPr/>
              <p:nvPr/>
            </p:nvSpPr>
            <p:spPr>
              <a:xfrm>
                <a:off x="476518" y="3138832"/>
                <a:ext cx="11088711" cy="3246017"/>
              </a:xfrm>
              <a:prstGeom prst="rect">
                <a:avLst/>
              </a:prstGeom>
            </p:spPr>
            <p:txBody>
              <a:bodyPr wrap="square">
                <a:spAutoFit/>
              </a:bodyPr>
              <a:lstStyle/>
              <a:p>
                <a:pPr lvl="0" algn="just">
                  <a:lnSpc>
                    <a:spcPct val="115000"/>
                  </a:lnSpc>
                  <a:spcAft>
                    <a:spcPts val="0"/>
                  </a:spcAft>
                </a:pPr>
                <a:r>
                  <a:rPr lang="uk-UA" sz="2000" b="1" i="1" dirty="0" smtClean="0">
                    <a:latin typeface="Times New Roman" panose="02020603050405020304" pitchFamily="18" charset="0"/>
                    <a:ea typeface="Calibri" panose="020F0502020204030204" pitchFamily="34" charset="0"/>
                    <a:cs typeface="Times New Roman" panose="02020603050405020304" pitchFamily="18" charset="0"/>
                  </a:rPr>
                  <a:t>Рентабельність </a:t>
                </a:r>
                <a:r>
                  <a:rPr lang="uk-UA" sz="2000" b="1" i="1" dirty="0">
                    <a:latin typeface="Times New Roman" panose="02020603050405020304" pitchFamily="18" charset="0"/>
                    <a:ea typeface="Calibri" panose="020F0502020204030204" pitchFamily="34" charset="0"/>
                    <a:cs typeface="Times New Roman" panose="02020603050405020304" pitchFamily="18" charset="0"/>
                  </a:rPr>
                  <a:t>реалізації продукції (продажів)</a:t>
                </a:r>
                <a:r>
                  <a:rPr lang="uk-UA" sz="2000" i="1"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характеризує прибутковість основної діяльності підприємства та показує скільки гривень валового прибутку припадає на 1 гривню чистого доходу від реалізації продукції (обчислюється на основі чистого фінансового результату, вказуючи при цьому його частку у чистому доході від реалізації продукції):</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indent="93980" algn="just">
                  <a:lnSpc>
                    <a:spcPct val="115000"/>
                  </a:lnSpc>
                  <a:spcAft>
                    <a:spcPts val="800"/>
                  </a:spcAft>
                </a:pPr>
                <a14:m>
                  <m:oMathPara xmlns:m="http://schemas.openxmlformats.org/officeDocument/2006/math">
                    <m:oMathParaPr>
                      <m:jc m:val="centerGroup"/>
                    </m:oMathParaPr>
                    <m:oMath xmlns:m="http://schemas.openxmlformats.org/officeDocument/2006/math">
                      <m:sSub>
                        <m:sSubPr>
                          <m:ctrlPr>
                            <a:rPr lang="ru-RU" sz="20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uk-UA" sz="2000" i="1">
                              <a:effectLst/>
                              <a:latin typeface="Cambria Math" panose="02040503050406030204" pitchFamily="18" charset="0"/>
                              <a:ea typeface="Times New Roman" panose="02020603050405020304" pitchFamily="18" charset="0"/>
                              <a:cs typeface="Times New Roman" panose="02020603050405020304" pitchFamily="18" charset="0"/>
                            </a:rPr>
                            <m:t>Р</m:t>
                          </m:r>
                        </m:e>
                        <m:sub>
                          <m:r>
                            <a:rPr lang="uk-UA" sz="2000" i="1">
                              <a:effectLst/>
                              <a:latin typeface="Cambria Math" panose="02040503050406030204" pitchFamily="18" charset="0"/>
                              <a:ea typeface="Times New Roman" panose="02020603050405020304" pitchFamily="18" charset="0"/>
                              <a:cs typeface="Times New Roman" panose="02020603050405020304" pitchFamily="18" charset="0"/>
                            </a:rPr>
                            <m:t>реал</m:t>
                          </m:r>
                        </m:sub>
                      </m:sSub>
                      <m:r>
                        <a:rPr lang="uk-UA" sz="20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ru-RU" sz="20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uk-UA" sz="2000" i="1">
                              <a:effectLst/>
                              <a:latin typeface="Cambria Math" panose="02040503050406030204" pitchFamily="18" charset="0"/>
                              <a:ea typeface="Times New Roman" panose="02020603050405020304" pitchFamily="18" charset="0"/>
                              <a:cs typeface="Times New Roman" panose="02020603050405020304" pitchFamily="18" charset="0"/>
                            </a:rPr>
                            <m:t>Ч</m:t>
                          </m:r>
                          <m:r>
                            <a:rPr lang="uk-UA" sz="2000" b="0" i="1" smtClean="0">
                              <a:effectLst/>
                              <a:latin typeface="Cambria Math" panose="02040503050406030204" pitchFamily="18" charset="0"/>
                              <a:ea typeface="Times New Roman" panose="02020603050405020304" pitchFamily="18" charset="0"/>
                              <a:cs typeface="Times New Roman" panose="02020603050405020304" pitchFamily="18" charset="0"/>
                            </a:rPr>
                            <m:t>П</m:t>
                          </m:r>
                        </m:num>
                        <m:den>
                          <m:r>
                            <a:rPr lang="uk-UA" sz="2000" i="1">
                              <a:effectLst/>
                              <a:latin typeface="Cambria Math" panose="02040503050406030204" pitchFamily="18" charset="0"/>
                              <a:ea typeface="Times New Roman" panose="02020603050405020304" pitchFamily="18" charset="0"/>
                              <a:cs typeface="Times New Roman" panose="02020603050405020304" pitchFamily="18" charset="0"/>
                            </a:rPr>
                            <m:t>Д</m:t>
                          </m:r>
                        </m:den>
                      </m:f>
                      <m:r>
                        <a:rPr lang="uk-UA" sz="2000" i="1">
                          <a:effectLst/>
                          <a:latin typeface="Cambria Math" panose="02040503050406030204" pitchFamily="18" charset="0"/>
                          <a:ea typeface="Times New Roman" panose="02020603050405020304" pitchFamily="18" charset="0"/>
                          <a:cs typeface="Times New Roman" panose="02020603050405020304" pitchFamily="18" charset="0"/>
                        </a:rPr>
                        <m:t>×100%,</m:t>
                      </m:r>
                    </m:oMath>
                  </m:oMathPara>
                </a14:m>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p>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Д </a:t>
                </a: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 чистий дохід від реалізації продукції (робіт, послуг</a:t>
                </a:r>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a:t>
                </a:r>
                <a:r>
                  <a:rPr lang="en-US" sz="2000" dirty="0" smtClean="0">
                    <a:effectLst/>
                    <a:latin typeface="Times New Roman" panose="02020603050405020304" pitchFamily="18" charset="0"/>
                    <a:ea typeface="Calibri" panose="020F0502020204030204" pitchFamily="34" charset="0"/>
                    <a:cs typeface="Times New Roman" panose="02020603050405020304" pitchFamily="18" charset="0"/>
                  </a:rPr>
                  <a:t> (TR – total </a:t>
                </a:r>
                <a:r>
                  <a:rPr lang="en-US" sz="2000" dirty="0" err="1" smtClean="0">
                    <a:effectLst/>
                    <a:latin typeface="Times New Roman" panose="02020603050405020304" pitchFamily="18" charset="0"/>
                    <a:ea typeface="Calibri" panose="020F0502020204030204" pitchFamily="34" charset="0"/>
                    <a:cs typeface="Times New Roman" panose="02020603050405020304" pitchFamily="18" charset="0"/>
                  </a:rPr>
                  <a:t>revenew</a:t>
                </a:r>
                <a:r>
                  <a:rPr lang="en-US" sz="2000" dirty="0" smtClean="0">
                    <a:effectLst/>
                    <a:latin typeface="Times New Roman" panose="02020603050405020304" pitchFamily="18" charset="0"/>
                    <a:ea typeface="Calibri" panose="020F0502020204030204" pitchFamily="34" charset="0"/>
                    <a:cs typeface="Times New Roman" panose="02020603050405020304" pitchFamily="18" charset="0"/>
                  </a:rPr>
                  <a:t>)</a:t>
                </a:r>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a:t>
                </a:r>
                <a:r>
                  <a:rPr lang="en-US" sz="20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який обчислюється як добуток ціни товару</a:t>
                </a:r>
                <a:r>
                  <a:rPr lang="en-US" sz="2000" dirty="0" smtClean="0">
                    <a:effectLst/>
                    <a:latin typeface="Times New Roman" panose="02020603050405020304" pitchFamily="18" charset="0"/>
                    <a:ea typeface="Calibri" panose="020F0502020204030204" pitchFamily="34" charset="0"/>
                    <a:cs typeface="Times New Roman" panose="02020603050405020304" pitchFamily="18" charset="0"/>
                  </a:rPr>
                  <a:t> (P)</a:t>
                </a:r>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 на кількість придбаної продукції</a:t>
                </a:r>
                <a:r>
                  <a:rPr lang="en-US" sz="2000" dirty="0" smtClean="0">
                    <a:effectLst/>
                    <a:latin typeface="Times New Roman" panose="02020603050405020304" pitchFamily="18" charset="0"/>
                    <a:ea typeface="Calibri" panose="020F0502020204030204" pitchFamily="34" charset="0"/>
                    <a:cs typeface="Times New Roman" panose="02020603050405020304" pitchFamily="18" charset="0"/>
                  </a:rPr>
                  <a:t> (Q)</a:t>
                </a:r>
                <a:r>
                  <a:rPr lang="uk-UA" sz="2000" dirty="0" smtClean="0">
                    <a:effectLst/>
                    <a:latin typeface="Times New Roman" panose="02020603050405020304" pitchFamily="18" charset="0"/>
                    <a:ea typeface="Calibri" panose="020F0502020204030204" pitchFamily="34" charset="0"/>
                    <a:cs typeface="Times New Roman" panose="02020603050405020304" pitchFamily="18" charset="0"/>
                  </a:rPr>
                  <a:t> та обчислюється за формулою:</a:t>
                </a:r>
              </a:p>
              <a:p>
                <a:pPr algn="ctr"/>
                <a:r>
                  <a:rPr lang="en-US" sz="2000" dirty="0" smtClean="0">
                    <a:latin typeface="Times New Roman" panose="02020603050405020304" pitchFamily="18" charset="0"/>
                    <a:cs typeface="Times New Roman" panose="02020603050405020304" pitchFamily="18" charset="0"/>
                  </a:rPr>
                  <a:t>TR = P</a:t>
                </a:r>
                <a:r>
                  <a:rPr lang="uk-UA" sz="2000" dirty="0">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r>
                      <a:rPr lang="uk-UA" sz="2000" i="1">
                        <a:latin typeface="Cambria Math" panose="02040503050406030204" pitchFamily="18" charset="0"/>
                        <a:ea typeface="Times New Roman" panose="02020603050405020304" pitchFamily="18" charset="0"/>
                        <a:cs typeface="Times New Roman" panose="02020603050405020304" pitchFamily="18" charset="0"/>
                      </a:rPr>
                      <m:t>×</m:t>
                    </m:r>
                  </m:oMath>
                </a14:m>
                <a:r>
                  <a:rPr lang="en-US" sz="2000" dirty="0" smtClean="0">
                    <a:latin typeface="Times New Roman" panose="02020603050405020304" pitchFamily="18" charset="0"/>
                    <a:cs typeface="Times New Roman" panose="02020603050405020304" pitchFamily="18" charset="0"/>
                  </a:rPr>
                  <a:t>Q</a:t>
                </a:r>
                <a:endParaRPr lang="ru-RU" sz="2000" dirty="0">
                  <a:latin typeface="Times New Roman" panose="02020603050405020304" pitchFamily="18" charset="0"/>
                  <a:cs typeface="Times New Roman" panose="02020603050405020304" pitchFamily="18" charset="0"/>
                </a:endParaRPr>
              </a:p>
            </p:txBody>
          </p:sp>
        </mc:Choice>
        <mc:Fallback xmlns="">
          <p:sp>
            <p:nvSpPr>
              <p:cNvPr id="5" name="Прямоугольник 4"/>
              <p:cNvSpPr>
                <a:spLocks noRot="1" noChangeAspect="1" noMove="1" noResize="1" noEditPoints="1" noAdjustHandles="1" noChangeArrowheads="1" noChangeShapeType="1" noTextEdit="1"/>
              </p:cNvSpPr>
              <p:nvPr/>
            </p:nvSpPr>
            <p:spPr>
              <a:xfrm>
                <a:off x="476518" y="3138832"/>
                <a:ext cx="11088711" cy="3246017"/>
              </a:xfrm>
              <a:prstGeom prst="rect">
                <a:avLst/>
              </a:prstGeom>
              <a:blipFill rotWithShape="0">
                <a:blip r:embed="rId3"/>
                <a:stretch>
                  <a:fillRect l="-550" t="-564" r="-605" b="-2632"/>
                </a:stretch>
              </a:blipFill>
            </p:spPr>
            <p:txBody>
              <a:bodyPr/>
              <a:lstStyle/>
              <a:p>
                <a:r>
                  <a:rPr lang="ru-RU">
                    <a:noFill/>
                  </a:rPr>
                  <a:t> </a:t>
                </a:r>
              </a:p>
            </p:txBody>
          </p:sp>
        </mc:Fallback>
      </mc:AlternateContent>
    </p:spTree>
    <p:extLst>
      <p:ext uri="{BB962C8B-B14F-4D97-AF65-F5344CB8AC3E}">
        <p14:creationId xmlns:p14="http://schemas.microsoft.com/office/powerpoint/2010/main" val="55914769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231</TotalTime>
  <Words>1201</Words>
  <Application>Microsoft Office PowerPoint</Application>
  <PresentationFormat>Широкоэкранный</PresentationFormat>
  <Paragraphs>138</Paragraphs>
  <Slides>24</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24</vt:i4>
      </vt:variant>
    </vt:vector>
  </HeadingPairs>
  <TitlesOfParts>
    <vt:vector size="31" baseType="lpstr">
      <vt:lpstr>Arial</vt:lpstr>
      <vt:lpstr>Calibri</vt:lpstr>
      <vt:lpstr>Calibri Light</vt:lpstr>
      <vt:lpstr>Cambria Math</vt:lpstr>
      <vt:lpstr>Symbol</vt:lpstr>
      <vt:lpstr>Times New Roman</vt:lpstr>
      <vt:lpstr>Тема Office</vt:lpstr>
      <vt:lpstr>Тема8. Результати діяльності підприємства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Olga Andrus</dc:creator>
  <cp:lastModifiedBy>Olga Andrus</cp:lastModifiedBy>
  <cp:revision>17</cp:revision>
  <dcterms:created xsi:type="dcterms:W3CDTF">2020-10-26T07:37:49Z</dcterms:created>
  <dcterms:modified xsi:type="dcterms:W3CDTF">2021-08-29T18:08:20Z</dcterms:modified>
</cp:coreProperties>
</file>