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1" autoAdjust="0"/>
    <p:restoredTop sz="94660"/>
  </p:normalViewPr>
  <p:slideViewPr>
    <p:cSldViewPr snapToGrid="0">
      <p:cViewPr varScale="1">
        <p:scale>
          <a:sx n="53" d="100"/>
          <a:sy n="53" d="100"/>
        </p:scale>
        <p:origin x="18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3" Type="http://schemas.openxmlformats.org/officeDocument/2006/relationships/tableStyles" Target="tableStyles.xml"/><Relationship Id="rId12" Type="http://schemas.openxmlformats.org/officeDocument/2006/relationships/viewProps" Target="viewProps.xml"/><Relationship Id="rId11" Type="http://schemas.openxmlformats.org/officeDocument/2006/relationships/presProps" Target="presProps.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63A1C593-65D0-4073-BCC9-577B9352EA97}"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p:txBody>
          <a:bodyPr/>
          <a:lstStyle/>
          <a:p>
            <a:fld id="{63A1C593-65D0-4073-BCC9-577B9352EA97}"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A1C593-65D0-4073-BCC9-577B9352EA97}"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63A1C593-65D0-4073-BCC9-577B9352EA97}"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680"/>
            <a:ext cx="9144000" cy="1877060"/>
          </a:xfrm>
        </p:spPr>
        <p:txBody>
          <a:bodyPr/>
          <a:lstStyle/>
          <a:p>
            <a:r>
              <a:rPr lang="en-US" b="1" dirty="0">
                <a:ln/>
                <a:solidFill>
                  <a:schemeClr val="accent1"/>
                </a:solidFill>
                <a:effectLst>
                  <a:outerShdw blurRad="38100" dist="25400" dir="5400000" algn="ctr" rotWithShape="0">
                    <a:srgbClr val="6E747A">
                      <a:alpha val="43000"/>
                    </a:srgbClr>
                  </a:outerShdw>
                </a:effectLst>
              </a:rPr>
              <a:t>COMMUNITIES</a:t>
            </a:r>
            <a:r>
              <a:rPr lang="en-US" dirty="0"/>
              <a:t> </a:t>
            </a:r>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1"/>
          <a:srcRect r="24021" b="2156"/>
          <a:stretch>
            <a:fillRect/>
          </a:stretch>
        </p:blipFill>
        <p:spPr>
          <a:xfrm>
            <a:off x="2884805" y="3058795"/>
            <a:ext cx="4792345" cy="26797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365125"/>
            <a:ext cx="10515600" cy="757555"/>
          </a:xfrm>
        </p:spPr>
        <p:txBody>
          <a:bodyPr/>
          <a:p>
            <a:r>
              <a:rPr lang="en-US" b="1">
                <a:ln w="15875"/>
                <a:gradFill>
                  <a:gsLst>
                    <a:gs pos="0">
                      <a:schemeClr val="accent1">
                        <a:lumOff val="-19999"/>
                        <a:satOff val="20000"/>
                      </a:schemeClr>
                    </a:gs>
                    <a:gs pos="100000">
                      <a:schemeClr val="accent1">
                        <a:lumOff val="15000"/>
                        <a:satOff val="-14999"/>
                      </a:schemeClr>
                    </a:gs>
                  </a:gsLst>
                  <a:lin ang="0" scaled="0"/>
                </a:gradFill>
                <a:effectLst/>
              </a:rPr>
              <a:t>QUESTIONS</a:t>
            </a:r>
            <a:endParaRPr lang="en-US" b="1">
              <a:ln w="15875"/>
              <a:gradFill>
                <a:gsLst>
                  <a:gs pos="0">
                    <a:schemeClr val="accent1">
                      <a:lumOff val="-19999"/>
                      <a:satOff val="20000"/>
                    </a:schemeClr>
                  </a:gs>
                  <a:gs pos="100000">
                    <a:schemeClr val="accent1">
                      <a:lumOff val="15000"/>
                      <a:satOff val="-14999"/>
                    </a:schemeClr>
                  </a:gs>
                </a:gsLst>
                <a:lin ang="0" scaled="0"/>
              </a:gradFill>
              <a:effectLst/>
            </a:endParaRPr>
          </a:p>
        </p:txBody>
      </p:sp>
      <p:sp>
        <p:nvSpPr>
          <p:cNvPr id="3" name="Content Placeholder 2"/>
          <p:cNvSpPr>
            <a:spLocks noGrp="1"/>
          </p:cNvSpPr>
          <p:nvPr>
            <p:ph sz="half" idx="1"/>
          </p:nvPr>
        </p:nvSpPr>
        <p:spPr>
          <a:xfrm>
            <a:off x="838200" y="1122680"/>
            <a:ext cx="5181600" cy="5054600"/>
          </a:xfrm>
        </p:spPr>
        <p:txBody>
          <a:bodyPr>
            <a:normAutofit lnSpcReduction="10000"/>
          </a:bodyPr>
          <a:p>
            <a:r>
              <a:rPr lang="en-US"/>
              <a:t>What does the word "community" mean to you?</a:t>
            </a:r>
            <a:endParaRPr lang="en-US"/>
          </a:p>
          <a:p>
            <a:r>
              <a:rPr lang="en-US"/>
              <a:t>Can you think of some examples of communities? (e.g., neighborhood, school, online groups)</a:t>
            </a:r>
            <a:endParaRPr lang="en-US"/>
          </a:p>
          <a:p>
            <a:r>
              <a:rPr lang="en-US"/>
              <a:t>Why are communities important to people?</a:t>
            </a:r>
            <a:endParaRPr lang="en-US"/>
          </a:p>
          <a:p>
            <a:r>
              <a:rPr lang="en-US"/>
              <a:t>What do you think is the role of people within a community?</a:t>
            </a:r>
            <a:endParaRPr lang="en-US"/>
          </a:p>
          <a:p>
            <a:r>
              <a:rPr lang="en-US"/>
              <a:t>How do communities support their members in times of need?</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870065" y="2308225"/>
            <a:ext cx="4382135" cy="25069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365125"/>
            <a:ext cx="10515600" cy="728980"/>
          </a:xfrm>
        </p:spPr>
        <p:txBody>
          <a:bodyPr>
            <a:normAutofit fontScale="90000"/>
          </a:bodyPr>
          <a:p>
            <a:r>
              <a:rPr 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Calibri" panose="020F0502020204030204" charset="0"/>
              </a:rPr>
              <a:t>BRIEF EXPLANATION</a:t>
            </a:r>
            <a:endParaRPr lang="en-US">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Calibri" panose="020F0502020204030204" charset="0"/>
            </a:endParaRPr>
          </a:p>
        </p:txBody>
      </p:sp>
      <p:sp>
        <p:nvSpPr>
          <p:cNvPr id="3" name="Content Placeholder 2"/>
          <p:cNvSpPr>
            <a:spLocks noGrp="1"/>
          </p:cNvSpPr>
          <p:nvPr>
            <p:ph sz="half" idx="1"/>
          </p:nvPr>
        </p:nvSpPr>
        <p:spPr>
          <a:xfrm>
            <a:off x="838200" y="929005"/>
            <a:ext cx="5181600" cy="5248275"/>
          </a:xfrm>
        </p:spPr>
        <p:txBody>
          <a:bodyPr>
            <a:normAutofit fontScale="60000"/>
          </a:bodyPr>
          <a:p>
            <a:endParaRPr lang="en-US"/>
          </a:p>
          <a:p>
            <a:r>
              <a:rPr lang="en-US"/>
              <a:t>What is a Community?</a:t>
            </a:r>
            <a:endParaRPr lang="en-US"/>
          </a:p>
          <a:p>
            <a:r>
              <a:rPr lang="en-US"/>
              <a:t>A community is a group of people who live in the same area or share common interests, goals, or values. They support each other and interact in various ways to help make life better for everyone.</a:t>
            </a:r>
            <a:endParaRPr lang="en-US"/>
          </a:p>
          <a:p>
            <a:r>
              <a:rPr lang="en-US"/>
              <a:t>Types of Communities:</a:t>
            </a:r>
            <a:endParaRPr lang="en-US"/>
          </a:p>
          <a:p>
            <a:r>
              <a:rPr lang="en-US"/>
              <a:t>Local Communities: People living in the same neighborhood or town.</a:t>
            </a:r>
            <a:endParaRPr lang="en-US"/>
          </a:p>
          <a:p>
            <a:r>
              <a:rPr lang="en-US"/>
              <a:t>Interest-Based Communities: Groups of people with shared hobbies or professions, such as sports teams or online groups.</a:t>
            </a:r>
            <a:endParaRPr lang="en-US"/>
          </a:p>
          <a:p>
            <a:r>
              <a:rPr lang="en-US"/>
              <a:t>Cultural Communities: Groups formed by people from the same cultural or ethnic background.</a:t>
            </a:r>
            <a:endParaRPr lang="en-US"/>
          </a:p>
          <a:p>
            <a:r>
              <a:rPr lang="en-US"/>
              <a:t>Global Communities: People connected by shared global concerns, such as climate change or human rights.</a:t>
            </a:r>
            <a:endParaRPr lang="en-US"/>
          </a:p>
        </p:txBody>
      </p:sp>
      <p:pic>
        <p:nvPicPr>
          <p:cNvPr id="4" name="Content Placeholder 3"/>
          <p:cNvPicPr>
            <a:picLocks noChangeAspect="1"/>
          </p:cNvPicPr>
          <p:nvPr>
            <p:ph sz="half" idx="2"/>
          </p:nvPr>
        </p:nvPicPr>
        <p:blipFill>
          <a:blip r:embed="rId1"/>
          <a:stretch>
            <a:fillRect/>
          </a:stretch>
        </p:blipFill>
        <p:spPr>
          <a:xfrm>
            <a:off x="6490335" y="2298065"/>
            <a:ext cx="4929505" cy="27203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365125"/>
            <a:ext cx="10515600" cy="767715"/>
          </a:xfrm>
        </p:spPr>
        <p:txBody>
          <a:bodyPr/>
          <a:p>
            <a:r>
              <a:rPr lang="en-US">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anose="020F0502020204030204" charset="0"/>
                <a:sym typeface="+mn-ea"/>
              </a:rPr>
              <a:t>KEY TERMS</a:t>
            </a:r>
            <a:endParaRPr lang="en-US">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Calibri" panose="020F0502020204030204" charset="0"/>
              <a:sym typeface="+mn-ea"/>
            </a:endParaRPr>
          </a:p>
        </p:txBody>
      </p:sp>
      <p:sp>
        <p:nvSpPr>
          <p:cNvPr id="3" name="Content Placeholder 2"/>
          <p:cNvSpPr>
            <a:spLocks noGrp="1"/>
          </p:cNvSpPr>
          <p:nvPr>
            <p:ph sz="half" idx="1"/>
          </p:nvPr>
        </p:nvSpPr>
        <p:spPr>
          <a:xfrm>
            <a:off x="838200" y="1073785"/>
            <a:ext cx="5181600" cy="5103495"/>
          </a:xfrm>
        </p:spPr>
        <p:txBody>
          <a:bodyPr>
            <a:normAutofit lnSpcReduction="20000"/>
          </a:bodyPr>
          <a:p>
            <a:r>
              <a:rPr lang="en-US"/>
              <a:t>Community: A group of people who live in the same place or share a common interest or goal.</a:t>
            </a:r>
            <a:endParaRPr lang="en-US"/>
          </a:p>
          <a:p>
            <a:r>
              <a:rPr lang="en-US"/>
              <a:t>Support: Helping others by providing assistance or care.</a:t>
            </a:r>
            <a:endParaRPr lang="en-US"/>
          </a:p>
          <a:p>
            <a:r>
              <a:rPr lang="en-US"/>
              <a:t>Solidarity: A sense of unity and mutual support within a community.</a:t>
            </a:r>
            <a:endParaRPr lang="en-US"/>
          </a:p>
          <a:p>
            <a:r>
              <a:rPr lang="en-US"/>
              <a:t>Diversity: Having people from different backgrounds, cultures, or beliefs within a community.</a:t>
            </a:r>
            <a:endParaRPr lang="en-US"/>
          </a:p>
          <a:p>
            <a:r>
              <a:rPr lang="en-US"/>
              <a:t>Collaboration: Working together as a group to achieve a common goal.</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572885" y="2424430"/>
            <a:ext cx="4986020" cy="263334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365125"/>
            <a:ext cx="10515600" cy="833755"/>
          </a:xfrm>
        </p:spPr>
        <p:txBody>
          <a:bodyPr/>
          <a:p>
            <a:r>
              <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Detailed Explanation of Communities</a:t>
            </a:r>
            <a:endParaRPr lang="en-US" b="1">
              <a:ln/>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3" name="Content Placeholder 2"/>
          <p:cNvSpPr>
            <a:spLocks noGrp="1"/>
          </p:cNvSpPr>
          <p:nvPr>
            <p:ph sz="half" idx="1"/>
          </p:nvPr>
        </p:nvSpPr>
        <p:spPr>
          <a:xfrm>
            <a:off x="838200" y="1198880"/>
            <a:ext cx="5181600" cy="4978400"/>
          </a:xfrm>
        </p:spPr>
        <p:txBody>
          <a:bodyPr>
            <a:normAutofit fontScale="60000"/>
          </a:bodyPr>
          <a:p>
            <a:endParaRPr lang="en-US"/>
          </a:p>
          <a:p>
            <a:r>
              <a:rPr lang="en-US"/>
              <a:t>Why Are Communities Important?</a:t>
            </a:r>
            <a:endParaRPr lang="en-US"/>
          </a:p>
          <a:p>
            <a:r>
              <a:rPr lang="en-US"/>
              <a:t>Communities provide support and a sense of belonging. They help individuals feel connected and provide opportunities for cooperation and collaboration to solve problems or achieve goals.</a:t>
            </a:r>
            <a:endParaRPr lang="en-US"/>
          </a:p>
          <a:p>
            <a:r>
              <a:rPr lang="en-US"/>
              <a:t>The Roles Within a Community:</a:t>
            </a:r>
            <a:endParaRPr lang="en-US"/>
          </a:p>
          <a:p>
            <a:r>
              <a:rPr lang="en-US"/>
              <a:t>Every person in a community plays a role. These roles can range from leaders who guide and organize, to volunteers who help others, to everyday members who contribute in small ways. Each person’s contribution helps strengthen the community.</a:t>
            </a:r>
            <a:endParaRPr lang="en-US"/>
          </a:p>
          <a:p>
            <a:r>
              <a:rPr lang="en-US"/>
              <a:t>Challenges Communities Face:</a:t>
            </a:r>
            <a:endParaRPr lang="en-US"/>
          </a:p>
          <a:p>
            <a:r>
              <a:rPr lang="en-US"/>
              <a:t>Communities sometimes face issues like conflict, lack of resources, or isolation. It’s important for community members to work together to find solutions.</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817360" y="2082800"/>
            <a:ext cx="4363720" cy="306451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838200" y="201295"/>
            <a:ext cx="10515600" cy="969645"/>
          </a:xfrm>
        </p:spPr>
        <p:txBody>
          <a:bodyPr/>
          <a:p>
            <a:r>
              <a:rPr lang="en-US" b="1">
                <a:ln w="15875"/>
                <a:gradFill>
                  <a:gsLst>
                    <a:gs pos="0">
                      <a:schemeClr val="accent1"/>
                    </a:gs>
                    <a:gs pos="100000">
                      <a:schemeClr val="accent6"/>
                    </a:gs>
                  </a:gsLst>
                  <a:lin ang="2700000" scaled="0"/>
                </a:gradFill>
                <a:effectLst/>
              </a:rPr>
              <a:t>Speaking Tasks</a:t>
            </a:r>
            <a:endParaRPr lang="en-US" b="1">
              <a:ln w="15875"/>
              <a:gradFill>
                <a:gsLst>
                  <a:gs pos="0">
                    <a:schemeClr val="accent1"/>
                  </a:gs>
                  <a:gs pos="100000">
                    <a:schemeClr val="accent6"/>
                  </a:gs>
                </a:gsLst>
                <a:lin ang="2700000" scaled="0"/>
              </a:gradFill>
              <a:effectLst/>
            </a:endParaRPr>
          </a:p>
        </p:txBody>
      </p:sp>
      <p:sp>
        <p:nvSpPr>
          <p:cNvPr id="3" name="Content Placeholder 2"/>
          <p:cNvSpPr>
            <a:spLocks noGrp="1"/>
          </p:cNvSpPr>
          <p:nvPr>
            <p:ph sz="half" idx="1"/>
          </p:nvPr>
        </p:nvSpPr>
        <p:spPr>
          <a:xfrm>
            <a:off x="838200" y="1054735"/>
            <a:ext cx="5181600" cy="5122545"/>
          </a:xfrm>
        </p:spPr>
        <p:txBody>
          <a:bodyPr>
            <a:normAutofit fontScale="50000"/>
          </a:bodyPr>
          <a:p>
            <a:r>
              <a:rPr lang="en-US"/>
              <a:t>Task 1: Describe Your Community</a:t>
            </a:r>
            <a:endParaRPr lang="en-US"/>
          </a:p>
          <a:p>
            <a:r>
              <a:rPr lang="en-US"/>
              <a:t>Think about their own community. What is it like? Who are the people in it? What are the main things that bring people together? Ask them to speak for 1-2 minutes describing their community.</a:t>
            </a:r>
            <a:endParaRPr lang="en-US"/>
          </a:p>
          <a:p>
            <a:r>
              <a:rPr lang="en-US"/>
              <a:t>Task 2: Discuss the Importance of Community Support</a:t>
            </a:r>
            <a:endParaRPr lang="en-US"/>
          </a:p>
          <a:p>
            <a:r>
              <a:rPr lang="en-US"/>
              <a:t>Share a time when their community helped them or when they helped someone in their community. Discuss how support from others can make a big difference.</a:t>
            </a:r>
            <a:endParaRPr lang="en-US"/>
          </a:p>
          <a:p>
            <a:r>
              <a:rPr lang="en-US"/>
              <a:t>Task 3: Compare Different Types of Communities</a:t>
            </a:r>
            <a:endParaRPr lang="en-US"/>
          </a:p>
          <a:p>
            <a:r>
              <a:rPr lang="en-US"/>
              <a:t>Compare a local community with an online community. What are the similarities and differences? Which type of community is easier to be part of, and why?</a:t>
            </a:r>
            <a:endParaRPr lang="en-US"/>
          </a:p>
          <a:p>
            <a:r>
              <a:rPr lang="en-US"/>
              <a:t>Task 4: The Role of Diversity in a Community</a:t>
            </a:r>
            <a:endParaRPr lang="en-US"/>
          </a:p>
          <a:p>
            <a:r>
              <a:rPr lang="en-US"/>
              <a:t>Discuss how having a diverse community can help people learn from each other. What are some benefits of living in a community with different cultures and backgrounds?</a:t>
            </a:r>
            <a:endParaRPr lang="en-US"/>
          </a:p>
          <a:p>
            <a:r>
              <a:rPr lang="en-US"/>
              <a:t>Task 5: Create a Community</a:t>
            </a:r>
            <a:endParaRPr lang="en-US"/>
          </a:p>
          <a:p>
            <a:r>
              <a:rPr lang="en-US"/>
              <a:t>Have students imagine they are starting a new community. What values or goals would they want the community to have? What roles would people play in that community?</a:t>
            </a:r>
            <a:endParaRPr lang="en-US"/>
          </a:p>
        </p:txBody>
      </p:sp>
      <p:pic>
        <p:nvPicPr>
          <p:cNvPr id="4" name="Content Placeholder 3"/>
          <p:cNvPicPr>
            <a:picLocks noChangeAspect="1"/>
          </p:cNvPicPr>
          <p:nvPr>
            <p:ph sz="half" idx="2"/>
          </p:nvPr>
        </p:nvPicPr>
        <p:blipFill>
          <a:blip r:embed="rId1"/>
          <a:stretch>
            <a:fillRect/>
          </a:stretch>
        </p:blipFill>
        <p:spPr>
          <a:xfrm>
            <a:off x="6746875" y="2501900"/>
            <a:ext cx="4493895" cy="225615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15875"/>
                <a:gradFill>
                  <a:gsLst>
                    <a:gs pos="0">
                      <a:schemeClr val="accent1">
                        <a:lumOff val="-19999"/>
                        <a:satOff val="20000"/>
                      </a:schemeClr>
                    </a:gs>
                    <a:gs pos="100000">
                      <a:schemeClr val="accent1">
                        <a:lumOff val="15000"/>
                        <a:satOff val="-14999"/>
                      </a:schemeClr>
                    </a:gs>
                  </a:gsLst>
                  <a:lin ang="0" scaled="0"/>
                </a:gradFill>
                <a:effectLst/>
              </a:rPr>
              <a:t>Additional Discussion Questions</a:t>
            </a:r>
            <a:endParaRPr lang="en-US" b="1">
              <a:ln w="15875"/>
              <a:gradFill>
                <a:gsLst>
                  <a:gs pos="0">
                    <a:schemeClr val="accent1">
                      <a:lumOff val="-19999"/>
                      <a:satOff val="20000"/>
                    </a:schemeClr>
                  </a:gs>
                  <a:gs pos="100000">
                    <a:schemeClr val="accent1">
                      <a:lumOff val="15000"/>
                      <a:satOff val="-14999"/>
                    </a:schemeClr>
                  </a:gs>
                </a:gsLst>
                <a:lin ang="0" scaled="0"/>
              </a:gradFill>
              <a:effectLst/>
            </a:endParaRPr>
          </a:p>
        </p:txBody>
      </p:sp>
      <p:sp>
        <p:nvSpPr>
          <p:cNvPr id="3" name="Content Placeholder 2"/>
          <p:cNvSpPr>
            <a:spLocks noGrp="1"/>
          </p:cNvSpPr>
          <p:nvPr>
            <p:ph sz="half" idx="1"/>
          </p:nvPr>
        </p:nvSpPr>
        <p:spPr/>
        <p:txBody>
          <a:bodyPr/>
          <a:p>
            <a:r>
              <a:rPr lang="en-US"/>
              <a:t>What are some ways people can give back to their community?</a:t>
            </a:r>
            <a:endParaRPr lang="en-US"/>
          </a:p>
          <a:p>
            <a:r>
              <a:rPr lang="en-US"/>
              <a:t>How can someone become more involved in their community?</a:t>
            </a:r>
            <a:endParaRPr lang="en-US"/>
          </a:p>
          <a:p>
            <a:r>
              <a:rPr lang="en-US"/>
              <a:t>Do you think a community can help people achieve their goals? How?</a:t>
            </a:r>
            <a:endParaRPr lang="en-US"/>
          </a:p>
          <a:p>
            <a:r>
              <a:rPr lang="en-US"/>
              <a:t>What might happen if people didn’t have any communities?</a:t>
            </a:r>
            <a:endParaRPr lang="en-US"/>
          </a:p>
          <a:p>
            <a:r>
              <a:rPr lang="en-US"/>
              <a:t>How do you feel when you are part of a community?</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997065" y="2341245"/>
            <a:ext cx="3888105" cy="351218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b="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Conclusion and Recap</a:t>
            </a:r>
            <a:r>
              <a:rPr lang="en-US"/>
              <a:t> </a:t>
            </a:r>
            <a:endParaRPr lang="en-US"/>
          </a:p>
        </p:txBody>
      </p:sp>
      <p:sp>
        <p:nvSpPr>
          <p:cNvPr id="3" name="Content Placeholder 2"/>
          <p:cNvSpPr>
            <a:spLocks noGrp="1"/>
          </p:cNvSpPr>
          <p:nvPr>
            <p:ph sz="half" idx="1"/>
          </p:nvPr>
        </p:nvSpPr>
        <p:spPr/>
        <p:txBody>
          <a:bodyPr/>
          <a:p>
            <a:r>
              <a:rPr lang="en-US"/>
              <a:t>A community is a group of people who share something in common, such as a place, an interest, or a goal.</a:t>
            </a:r>
            <a:endParaRPr lang="en-US"/>
          </a:p>
          <a:p>
            <a:r>
              <a:rPr lang="en-US"/>
              <a:t>Support, collaboration, and diversity are key aspects of a strong community.</a:t>
            </a:r>
            <a:endParaRPr lang="en-US"/>
          </a:p>
          <a:p>
            <a:r>
              <a:rPr lang="en-US"/>
              <a:t>Communities face challenges, but working together helps solve problems and improve life for everyone.</a:t>
            </a:r>
            <a:endParaRPr lang="en-US"/>
          </a:p>
          <a:p>
            <a:endParaRPr lang="en-US"/>
          </a:p>
        </p:txBody>
      </p:sp>
      <p:pic>
        <p:nvPicPr>
          <p:cNvPr id="4" name="Content Placeholder 3"/>
          <p:cNvPicPr>
            <a:picLocks noChangeAspect="1"/>
          </p:cNvPicPr>
          <p:nvPr>
            <p:ph sz="half" idx="2"/>
          </p:nvPr>
        </p:nvPicPr>
        <p:blipFill>
          <a:blip r:embed="rId1"/>
          <a:stretch>
            <a:fillRect/>
          </a:stretch>
        </p:blipFill>
        <p:spPr>
          <a:xfrm>
            <a:off x="6707505" y="2646680"/>
            <a:ext cx="4646295" cy="244856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3685</Words>
  <Application>WPS Presentation</Application>
  <PresentationFormat>Widescreen</PresentationFormat>
  <Paragraphs>69</Paragraphs>
  <Slides>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Arial</vt:lpstr>
      <vt:lpstr>SimSun</vt:lpstr>
      <vt:lpstr>Wingdings</vt:lpstr>
      <vt:lpstr>Calibri Light</vt:lpstr>
      <vt:lpstr>Calibri</vt:lpstr>
      <vt:lpstr>Microsoft YaHei</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COMMUNITIES </dc:title>
  <dc:creator/>
  <cp:lastModifiedBy>Mariia Lev</cp:lastModifiedBy>
  <cp:revision>1</cp:revision>
  <dcterms:created xsi:type="dcterms:W3CDTF">2024-11-12T09:25:35Z</dcterms:created>
  <dcterms:modified xsi:type="dcterms:W3CDTF">2024-11-12T09:25:35Z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6DDA1DEF1F4A4FDBAC6CB905C3D122A1_11</vt:lpwstr>
  </property>
  <property fmtid="{D5CDD505-2E9C-101B-9397-08002B2CF9AE}" pid="3" name="KSOProductBuildVer">
    <vt:lpwstr>1033-12.2.0.18607</vt:lpwstr>
  </property>
</Properties>
</file>