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522"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96FFFA8B-EA61-4AE7-BAF8-AC28DFE1BA36}" type="datetimeFigureOut">
              <a:rPr lang="uk-UA" smtClean="0"/>
              <a:pPr/>
              <a:t>23.05.2024</a:t>
            </a:fld>
            <a:endParaRPr lang="uk-UA"/>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uk-UA"/>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C270FBD-308A-4FB0-AB4A-6A50D04E1D6C}" type="slidenum">
              <a:rPr lang="uk-UA" smtClean="0"/>
              <a:pPr/>
              <a:t>‹#›</a:t>
            </a:fld>
            <a:endParaRPr lang="uk-U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96FFFA8B-EA61-4AE7-BAF8-AC28DFE1BA36}" type="datetimeFigureOut">
              <a:rPr lang="uk-UA" smtClean="0"/>
              <a:pPr/>
              <a:t>23.05.2024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0C270FBD-308A-4FB0-AB4A-6A50D04E1D6C}" type="slidenum">
              <a:rPr lang="uk-UA" smtClean="0"/>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p>
            <a:fld id="{96FFFA8B-EA61-4AE7-BAF8-AC28DFE1BA36}" type="datetimeFigureOut">
              <a:rPr lang="uk-UA" smtClean="0"/>
              <a:pPr/>
              <a:t>23.05.2024</a:t>
            </a:fld>
            <a:endParaRPr lang="uk-UA"/>
          </a:p>
        </p:txBody>
      </p:sp>
      <p:sp>
        <p:nvSpPr>
          <p:cNvPr id="5" name="Нижний колонтитул 4"/>
          <p:cNvSpPr>
            <a:spLocks noGrp="1"/>
          </p:cNvSpPr>
          <p:nvPr>
            <p:ph type="ftr" sz="quarter" idx="11"/>
          </p:nvPr>
        </p:nvSpPr>
        <p:spPr>
          <a:xfrm>
            <a:off x="457200" y="6556248"/>
            <a:ext cx="3657600" cy="228600"/>
          </a:xfrm>
        </p:spPr>
        <p:txBody>
          <a:bodyPr/>
          <a:lstStyle/>
          <a:p>
            <a:endParaRPr lang="uk-UA"/>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C270FBD-308A-4FB0-AB4A-6A50D04E1D6C}" type="slidenum">
              <a:rPr lang="uk-UA" smtClean="0"/>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96FFFA8B-EA61-4AE7-BAF8-AC28DFE1BA36}" type="datetimeFigureOut">
              <a:rPr lang="uk-UA" smtClean="0"/>
              <a:pPr/>
              <a:t>23.05.2024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0C270FBD-308A-4FB0-AB4A-6A50D04E1D6C}" type="slidenum">
              <a:rPr lang="uk-UA" smtClean="0"/>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96FFFA8B-EA61-4AE7-BAF8-AC28DFE1BA36}" type="datetimeFigureOut">
              <a:rPr lang="uk-UA" smtClean="0"/>
              <a:pPr/>
              <a:t>23.05.2024</a:t>
            </a:fld>
            <a:endParaRPr lang="uk-UA"/>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uk-UA"/>
          </a:p>
        </p:txBody>
      </p:sp>
      <p:sp>
        <p:nvSpPr>
          <p:cNvPr id="6" name="Номер слайда 5"/>
          <p:cNvSpPr>
            <a:spLocks noGrp="1"/>
          </p:cNvSpPr>
          <p:nvPr>
            <p:ph type="sldNum" sz="quarter" idx="12"/>
          </p:nvPr>
        </p:nvSpPr>
        <p:spPr>
          <a:xfrm>
            <a:off x="6733952" y="6555112"/>
            <a:ext cx="588336" cy="228600"/>
          </a:xfrm>
        </p:spPr>
        <p:txBody>
          <a:bodyPr/>
          <a:lstStyle/>
          <a:p>
            <a:fld id="{0C270FBD-308A-4FB0-AB4A-6A50D04E1D6C}" type="slidenum">
              <a:rPr lang="uk-UA" smtClean="0"/>
              <a:pPr/>
              <a:t>‹#›</a:t>
            </a:fld>
            <a:endParaRPr lang="uk-U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p>
            <a:r>
              <a:rPr kumimoji="0" lang="ru-RU"/>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96FFFA8B-EA61-4AE7-BAF8-AC28DFE1BA36}" type="datetimeFigureOut">
              <a:rPr lang="uk-UA" smtClean="0"/>
              <a:pPr/>
              <a:t>23.05.2024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0C270FBD-308A-4FB0-AB4A-6A50D04E1D6C}" type="slidenum">
              <a:rPr lang="uk-UA" smtClean="0"/>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96FFFA8B-EA61-4AE7-BAF8-AC28DFE1BA36}" type="datetimeFigureOut">
              <a:rPr lang="uk-UA" smtClean="0"/>
              <a:pPr/>
              <a:t>23.05.2024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0C270FBD-308A-4FB0-AB4A-6A50D04E1D6C}" type="slidenum">
              <a:rPr lang="uk-UA" smtClean="0"/>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96FFFA8B-EA61-4AE7-BAF8-AC28DFE1BA36}" type="datetimeFigureOut">
              <a:rPr lang="uk-UA" smtClean="0"/>
              <a:pPr/>
              <a:t>23.05.2024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0C270FBD-308A-4FB0-AB4A-6A50D04E1D6C}" type="slidenum">
              <a:rPr lang="uk-UA" smtClean="0"/>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96FFFA8B-EA61-4AE7-BAF8-AC28DFE1BA36}" type="datetimeFigureOut">
              <a:rPr lang="uk-UA" smtClean="0"/>
              <a:pPr/>
              <a:t>23.05.2024</a:t>
            </a:fld>
            <a:endParaRPr lang="uk-UA"/>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uk-UA"/>
          </a:p>
        </p:txBody>
      </p:sp>
      <p:sp>
        <p:nvSpPr>
          <p:cNvPr id="4" name="Номер слайда 3"/>
          <p:cNvSpPr>
            <a:spLocks noGrp="1"/>
          </p:cNvSpPr>
          <p:nvPr>
            <p:ph type="sldNum" sz="quarter" idx="12"/>
          </p:nvPr>
        </p:nvSpPr>
        <p:spPr/>
        <p:txBody>
          <a:bodyPr/>
          <a:lstStyle/>
          <a:p>
            <a:fld id="{0C270FBD-308A-4FB0-AB4A-6A50D04E1D6C}" type="slidenum">
              <a:rPr lang="uk-UA" smtClean="0"/>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96FFFA8B-EA61-4AE7-BAF8-AC28DFE1BA36}" type="datetimeFigureOut">
              <a:rPr lang="uk-UA" smtClean="0"/>
              <a:pPr/>
              <a:t>23.05.2024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0C270FBD-308A-4FB0-AB4A-6A50D04E1D6C}" type="slidenum">
              <a:rPr lang="uk-UA" smtClean="0"/>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a:t>Образец текста</a:t>
            </a:r>
          </a:p>
        </p:txBody>
      </p:sp>
      <p:sp>
        <p:nvSpPr>
          <p:cNvPr id="5" name="Дата 4"/>
          <p:cNvSpPr>
            <a:spLocks noGrp="1"/>
          </p:cNvSpPr>
          <p:nvPr>
            <p:ph type="dt" sz="half" idx="10"/>
          </p:nvPr>
        </p:nvSpPr>
        <p:spPr/>
        <p:txBody>
          <a:bodyPr/>
          <a:lstStyle/>
          <a:p>
            <a:fld id="{96FFFA8B-EA61-4AE7-BAF8-AC28DFE1BA36}" type="datetimeFigureOut">
              <a:rPr lang="uk-UA" smtClean="0"/>
              <a:pPr/>
              <a:t>23.05.2024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0C270FBD-308A-4FB0-AB4A-6A50D04E1D6C}" type="slidenum">
              <a:rPr lang="uk-UA" smtClean="0"/>
              <a:pPr/>
              <a:t>‹#›</a:t>
            </a:fld>
            <a:endParaRPr lang="uk-UA"/>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ru-RU"/>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96FFFA8B-EA61-4AE7-BAF8-AC28DFE1BA36}" type="datetimeFigureOut">
              <a:rPr lang="uk-UA" smtClean="0"/>
              <a:pPr/>
              <a:t>23.05.2024</a:t>
            </a:fld>
            <a:endParaRPr lang="uk-UA"/>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uk-UA"/>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C270FBD-308A-4FB0-AB4A-6A50D04E1D6C}" type="slidenum">
              <a:rPr lang="uk-UA" smtClean="0"/>
              <a:pPr/>
              <a:t>‹#›</a:t>
            </a:fld>
            <a:endParaRPr lang="uk-UA"/>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en-US" dirty="0">
                <a:latin typeface="Times New Roman" pitchFamily="18" charset="0"/>
                <a:cs typeface="Times New Roman" pitchFamily="18" charset="0"/>
              </a:rPr>
              <a:t>How to teach grammar with fun</a:t>
            </a:r>
            <a:endParaRPr lang="uk-UA" dirty="0">
              <a:latin typeface="Times New Roman" pitchFamily="18" charset="0"/>
              <a:cs typeface="Times New Roman" pitchFamily="18" charset="0"/>
            </a:endParaRPr>
          </a:p>
        </p:txBody>
      </p:sp>
      <p:sp>
        <p:nvSpPr>
          <p:cNvPr id="3" name="Подзаголовок 2"/>
          <p:cNvSpPr>
            <a:spLocks noGrp="1"/>
          </p:cNvSpPr>
          <p:nvPr>
            <p:ph type="subTitle" idx="1"/>
          </p:nvPr>
        </p:nvSpPr>
        <p:spPr/>
        <p:txBody>
          <a:bodyPr>
            <a:normAutofit fontScale="92500" lnSpcReduction="20000"/>
          </a:bodyPr>
          <a:lstStyle/>
          <a:p>
            <a:r>
              <a:rPr lang="en-US" dirty="0"/>
              <a:t>Hanna Kolosova </a:t>
            </a:r>
          </a:p>
          <a:p>
            <a:r>
              <a:rPr lang="en-US" sz="1600" dirty="0"/>
              <a:t>Ph.D., Associate Professor</a:t>
            </a:r>
            <a:r>
              <a:rPr lang="en-US" sz="1600"/>
              <a:t>, </a:t>
            </a:r>
          </a:p>
          <a:p>
            <a:r>
              <a:rPr lang="en-US" sz="1600" dirty="0"/>
              <a:t>Department of English language for Humanities, FL, </a:t>
            </a:r>
          </a:p>
          <a:p>
            <a:r>
              <a:rPr lang="en-US" sz="1600" dirty="0"/>
              <a:t>Igor Sikorsky Kyiv Polytechnic Institute</a:t>
            </a:r>
            <a:endParaRPr lang="uk-UA" sz="1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a:normAutofit fontScale="90000"/>
          </a:bodyPr>
          <a:lstStyle/>
          <a:p>
            <a:pPr algn="ctr"/>
            <a:r>
              <a:rPr lang="en-US" dirty="0">
                <a:latin typeface="Times New Roman" pitchFamily="18" charset="0"/>
                <a:cs typeface="Times New Roman" pitchFamily="18" charset="0"/>
              </a:rPr>
              <a:t>Thank you for attention!</a:t>
            </a:r>
            <a:endParaRPr lang="uk-UA" dirty="0">
              <a:latin typeface="Times New Roman" pitchFamily="18" charset="0"/>
              <a:cs typeface="Times New Roman" pitchFamily="18" charset="0"/>
            </a:endParaRPr>
          </a:p>
        </p:txBody>
      </p:sp>
      <p:pic>
        <p:nvPicPr>
          <p:cNvPr id="6147" name="Picture 3"/>
          <p:cNvPicPr>
            <a:picLocks noGrp="1" noChangeAspect="1" noChangeArrowheads="1"/>
          </p:cNvPicPr>
          <p:nvPr>
            <p:ph idx="1"/>
          </p:nvPr>
        </p:nvPicPr>
        <p:blipFill>
          <a:blip r:embed="rId2"/>
          <a:srcRect/>
          <a:stretch>
            <a:fillRect/>
          </a:stretch>
        </p:blipFill>
        <p:spPr bwMode="auto">
          <a:xfrm>
            <a:off x="1071538" y="1970462"/>
            <a:ext cx="6215106" cy="4265718"/>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a:latin typeface="Times New Roman" pitchFamily="18" charset="0"/>
                <a:cs typeface="Times New Roman" pitchFamily="18" charset="0"/>
              </a:rPr>
              <a:t>!!! KEEP IT SIMPLE !!!</a:t>
            </a:r>
            <a:br>
              <a:rPr lang="uk-UA" dirty="0"/>
            </a:br>
            <a:endParaRPr lang="uk-UA" dirty="0"/>
          </a:p>
        </p:txBody>
      </p:sp>
      <p:sp>
        <p:nvSpPr>
          <p:cNvPr id="3" name="Содержимое 2"/>
          <p:cNvSpPr>
            <a:spLocks noGrp="1"/>
          </p:cNvSpPr>
          <p:nvPr>
            <p:ph sz="half" idx="1"/>
          </p:nvPr>
        </p:nvSpPr>
        <p:spPr/>
        <p:txBody>
          <a:bodyPr>
            <a:normAutofit fontScale="55000" lnSpcReduction="20000"/>
          </a:bodyPr>
          <a:lstStyle/>
          <a:p>
            <a:r>
              <a:rPr lang="en-US" dirty="0">
                <a:latin typeface="Times New Roman" pitchFamily="18" charset="0"/>
                <a:cs typeface="Times New Roman" pitchFamily="18" charset="0"/>
              </a:rPr>
              <a:t>One problem that teachers often encounter is that of trying to do </a:t>
            </a:r>
            <a:r>
              <a:rPr lang="en-US" b="1" dirty="0">
                <a:latin typeface="Times New Roman" pitchFamily="18" charset="0"/>
                <a:cs typeface="Times New Roman" pitchFamily="18" charset="0"/>
              </a:rPr>
              <a:t>too much, too quickly</a:t>
            </a:r>
            <a:r>
              <a:rPr lang="en-US" dirty="0">
                <a:latin typeface="Times New Roman" pitchFamily="18" charset="0"/>
                <a:cs typeface="Times New Roman" pitchFamily="18" charset="0"/>
              </a:rPr>
              <a:t>. Here is an example: </a:t>
            </a:r>
            <a:endParaRPr lang="uk-UA" dirty="0">
              <a:latin typeface="Times New Roman" pitchFamily="18" charset="0"/>
              <a:cs typeface="Times New Roman" pitchFamily="18" charset="0"/>
            </a:endParaRPr>
          </a:p>
          <a:p>
            <a:r>
              <a:rPr lang="en-US" b="1" i="1" dirty="0">
                <a:latin typeface="Times New Roman" pitchFamily="18" charset="0"/>
                <a:cs typeface="Times New Roman" pitchFamily="18" charset="0"/>
              </a:rPr>
              <a:t>T: Let's learn the verb "to have" today. - OK - So, the verb "to have" can be used in the following ways: He has a car, He's got a car, He had a bath this morning, He has lived here for a long time, If I had had the opportunity, I would have bought the house. Etc.</a:t>
            </a:r>
            <a:r>
              <a:rPr lang="en-US" dirty="0">
                <a:latin typeface="Times New Roman" pitchFamily="18" charset="0"/>
                <a:cs typeface="Times New Roman" pitchFamily="18" charset="0"/>
              </a:rPr>
              <a:t> </a:t>
            </a:r>
            <a:endParaRPr lang="uk-UA" dirty="0">
              <a:latin typeface="Times New Roman" pitchFamily="18" charset="0"/>
              <a:cs typeface="Times New Roman" pitchFamily="18" charset="0"/>
            </a:endParaRPr>
          </a:p>
          <a:p>
            <a:r>
              <a:rPr lang="en-US" dirty="0">
                <a:latin typeface="Times New Roman" pitchFamily="18" charset="0"/>
                <a:cs typeface="Times New Roman" pitchFamily="18" charset="0"/>
              </a:rPr>
              <a:t>Obviously, you are focusing on one point: The verb "to have". Unfortunately, you are covering just about every usage of have which then also brings into play the present simple, have for possession, past simple, present perfect, "have" as an auxiliary verb etc. </a:t>
            </a:r>
            <a:r>
              <a:rPr lang="en-US" b="1" dirty="0">
                <a:latin typeface="Times New Roman" pitchFamily="18" charset="0"/>
                <a:cs typeface="Times New Roman" pitchFamily="18" charset="0"/>
              </a:rPr>
              <a:t>Overwhelming to say the least!</a:t>
            </a:r>
            <a:r>
              <a:rPr lang="en-US" dirty="0">
                <a:latin typeface="Times New Roman" pitchFamily="18" charset="0"/>
                <a:cs typeface="Times New Roman" pitchFamily="18" charset="0"/>
              </a:rPr>
              <a:t> </a:t>
            </a:r>
            <a:endParaRPr lang="uk-UA" dirty="0">
              <a:latin typeface="Times New Roman" pitchFamily="18" charset="0"/>
              <a:cs typeface="Times New Roman" pitchFamily="18" charset="0"/>
            </a:endParaRPr>
          </a:p>
          <a:p>
            <a:endParaRPr lang="uk-UA" dirty="0"/>
          </a:p>
        </p:txBody>
      </p:sp>
      <p:pic>
        <p:nvPicPr>
          <p:cNvPr id="1026" name="Picture 2"/>
          <p:cNvPicPr>
            <a:picLocks noGrp="1" noChangeAspect="1" noChangeArrowheads="1"/>
          </p:cNvPicPr>
          <p:nvPr>
            <p:ph sz="half" idx="2"/>
          </p:nvPr>
        </p:nvPicPr>
        <p:blipFill>
          <a:blip r:embed="rId2"/>
          <a:srcRect/>
          <a:stretch>
            <a:fillRect/>
          </a:stretch>
        </p:blipFill>
        <p:spPr bwMode="auto">
          <a:xfrm>
            <a:off x="4071934" y="1428736"/>
            <a:ext cx="3705795" cy="2251785"/>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u="sng" dirty="0">
                <a:latin typeface="Times New Roman" pitchFamily="18" charset="0"/>
                <a:cs typeface="Times New Roman" pitchFamily="18" charset="0"/>
              </a:rPr>
              <a:t>FOCUS ON SPECIFIC POINT</a:t>
            </a:r>
            <a:endParaRPr lang="uk-UA" dirty="0">
              <a:latin typeface="Times New Roman" pitchFamily="18" charset="0"/>
              <a:cs typeface="Times New Roman" pitchFamily="18" charset="0"/>
            </a:endParaRPr>
          </a:p>
        </p:txBody>
      </p:sp>
      <p:sp>
        <p:nvSpPr>
          <p:cNvPr id="3" name="Содержимое 2"/>
          <p:cNvSpPr>
            <a:spLocks noGrp="1"/>
          </p:cNvSpPr>
          <p:nvPr>
            <p:ph sz="half" idx="1"/>
          </p:nvPr>
        </p:nvSpPr>
        <p:spPr/>
        <p:txBody>
          <a:bodyPr>
            <a:normAutofit fontScale="62500" lnSpcReduction="20000"/>
          </a:bodyPr>
          <a:lstStyle/>
          <a:p>
            <a:r>
              <a:rPr lang="en-US" dirty="0">
                <a:latin typeface="Times New Roman" pitchFamily="18" charset="0"/>
                <a:cs typeface="Times New Roman" pitchFamily="18" charset="0"/>
              </a:rPr>
              <a:t>The best way to approach teaching is to choose </a:t>
            </a:r>
            <a:r>
              <a:rPr lang="en-US" b="1" u="sng" dirty="0">
                <a:latin typeface="Times New Roman" pitchFamily="18" charset="0"/>
                <a:cs typeface="Times New Roman" pitchFamily="18" charset="0"/>
              </a:rPr>
              <a:t>JUST ONE USE OR FUNCTION, AND FOCUS ON THAT SPECIFIC POINT</a:t>
            </a:r>
            <a:r>
              <a:rPr lang="en-US" dirty="0">
                <a:latin typeface="Times New Roman" pitchFamily="18" charset="0"/>
                <a:cs typeface="Times New Roman" pitchFamily="18" charset="0"/>
              </a:rPr>
              <a:t>. Using our example from above: </a:t>
            </a:r>
            <a:endParaRPr lang="uk-UA" dirty="0">
              <a:latin typeface="Times New Roman" pitchFamily="18" charset="0"/>
              <a:cs typeface="Times New Roman" pitchFamily="18" charset="0"/>
            </a:endParaRPr>
          </a:p>
          <a:p>
            <a:r>
              <a:rPr lang="en-US" b="1" i="1" dirty="0">
                <a:latin typeface="Times New Roman" pitchFamily="18" charset="0"/>
                <a:cs typeface="Times New Roman" pitchFamily="18" charset="0"/>
              </a:rPr>
              <a:t>T: Let's learn the use "have got" for possession. He has got a car is the same as saying He has a car... etc</a:t>
            </a:r>
            <a:r>
              <a:rPr lang="en-US" i="1" dirty="0">
                <a:latin typeface="Times New Roman" pitchFamily="18" charset="0"/>
                <a:cs typeface="Times New Roman" pitchFamily="18" charset="0"/>
              </a:rPr>
              <a:t>.</a:t>
            </a:r>
            <a:r>
              <a:rPr lang="en-US" dirty="0">
                <a:latin typeface="Times New Roman" pitchFamily="18" charset="0"/>
                <a:cs typeface="Times New Roman" pitchFamily="18" charset="0"/>
              </a:rPr>
              <a:t> </a:t>
            </a:r>
            <a:endParaRPr lang="uk-UA" dirty="0">
              <a:latin typeface="Times New Roman" pitchFamily="18" charset="0"/>
              <a:cs typeface="Times New Roman" pitchFamily="18" charset="0"/>
            </a:endParaRPr>
          </a:p>
          <a:p>
            <a:r>
              <a:rPr lang="en-US" dirty="0">
                <a:latin typeface="Times New Roman" pitchFamily="18" charset="0"/>
                <a:cs typeface="Times New Roman" pitchFamily="18" charset="0"/>
              </a:rPr>
              <a:t>Instead of working </a:t>
            </a:r>
            <a:r>
              <a:rPr lang="en-US" b="1" dirty="0">
                <a:latin typeface="Times New Roman" pitchFamily="18" charset="0"/>
                <a:cs typeface="Times New Roman" pitchFamily="18" charset="0"/>
              </a:rPr>
              <a:t>"vertically"</a:t>
            </a:r>
            <a:r>
              <a:rPr lang="en-US" dirty="0">
                <a:latin typeface="Times New Roman" pitchFamily="18" charset="0"/>
                <a:cs typeface="Times New Roman" pitchFamily="18" charset="0"/>
              </a:rPr>
              <a:t> i.e. uses of "have", you are working </a:t>
            </a:r>
            <a:r>
              <a:rPr lang="en-US" b="1" dirty="0">
                <a:latin typeface="Times New Roman" pitchFamily="18" charset="0"/>
                <a:cs typeface="Times New Roman" pitchFamily="18" charset="0"/>
              </a:rPr>
              <a:t>"horizontally"</a:t>
            </a:r>
            <a:r>
              <a:rPr lang="en-US" dirty="0">
                <a:latin typeface="Times New Roman" pitchFamily="18" charset="0"/>
                <a:cs typeface="Times New Roman" pitchFamily="18" charset="0"/>
              </a:rPr>
              <a:t> i.e. the various uses of "have" to express possession. This will help keep things simple (they are actually pretty difficult already) for your learner and give them tools on which to build. </a:t>
            </a:r>
            <a:endParaRPr lang="uk-UA" dirty="0">
              <a:latin typeface="Times New Roman" pitchFamily="18" charset="0"/>
              <a:cs typeface="Times New Roman" pitchFamily="18" charset="0"/>
            </a:endParaRPr>
          </a:p>
          <a:p>
            <a:endParaRPr lang="uk-UA" dirty="0"/>
          </a:p>
        </p:txBody>
      </p:sp>
      <p:pic>
        <p:nvPicPr>
          <p:cNvPr id="2050" name="Picture 2"/>
          <p:cNvPicPr>
            <a:picLocks noGrp="1" noChangeAspect="1" noChangeArrowheads="1"/>
          </p:cNvPicPr>
          <p:nvPr>
            <p:ph sz="half" idx="2"/>
          </p:nvPr>
        </p:nvPicPr>
        <p:blipFill>
          <a:blip r:embed="rId2"/>
          <a:srcRect/>
          <a:stretch>
            <a:fillRect/>
          </a:stretch>
        </p:blipFill>
        <p:spPr bwMode="auto">
          <a:xfrm>
            <a:off x="4143372" y="1857364"/>
            <a:ext cx="3543492" cy="264399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7242048" cy="1143000"/>
          </a:xfrm>
        </p:spPr>
        <p:txBody>
          <a:bodyPr>
            <a:normAutofit fontScale="90000"/>
          </a:bodyPr>
          <a:lstStyle/>
          <a:p>
            <a:pPr algn="ctr"/>
            <a:br>
              <a:rPr lang="uk-UA" dirty="0"/>
            </a:br>
            <a:br>
              <a:rPr lang="uk-UA" dirty="0"/>
            </a:br>
            <a:r>
              <a:rPr lang="en-US" dirty="0"/>
              <a:t> </a:t>
            </a:r>
            <a:r>
              <a:rPr lang="en-US" dirty="0">
                <a:latin typeface="Times New Roman" pitchFamily="18" charset="0"/>
                <a:cs typeface="Times New Roman" pitchFamily="18" charset="0"/>
              </a:rPr>
              <a:t>use easy vocabulary</a:t>
            </a:r>
            <a:br>
              <a:rPr lang="uk-UA" dirty="0"/>
            </a:br>
            <a:endParaRPr lang="uk-UA" dirty="0"/>
          </a:p>
        </p:txBody>
      </p:sp>
      <p:sp>
        <p:nvSpPr>
          <p:cNvPr id="3" name="Содержимое 2"/>
          <p:cNvSpPr>
            <a:spLocks noGrp="1"/>
          </p:cNvSpPr>
          <p:nvPr>
            <p:ph sz="half" idx="1"/>
          </p:nvPr>
        </p:nvSpPr>
        <p:spPr/>
        <p:txBody>
          <a:bodyPr>
            <a:normAutofit fontScale="62500" lnSpcReduction="20000"/>
          </a:bodyPr>
          <a:lstStyle/>
          <a:p>
            <a:r>
              <a:rPr lang="en-US" dirty="0">
                <a:latin typeface="Times New Roman" pitchFamily="18" charset="0"/>
                <a:cs typeface="Times New Roman" pitchFamily="18" charset="0"/>
              </a:rPr>
              <a:t>You need to become aware of the type of vocabulary and structures you are using. Here is an example: </a:t>
            </a:r>
            <a:endParaRPr lang="uk-UA" dirty="0">
              <a:latin typeface="Times New Roman" pitchFamily="18" charset="0"/>
              <a:cs typeface="Times New Roman" pitchFamily="18" charset="0"/>
            </a:endParaRPr>
          </a:p>
          <a:p>
            <a:r>
              <a:rPr lang="en-US" b="1" i="1" dirty="0">
                <a:latin typeface="Times New Roman" pitchFamily="18" charset="0"/>
                <a:cs typeface="Times New Roman" pitchFamily="18" charset="0"/>
              </a:rPr>
              <a:t>T: OK Tom. Let's hit the books. Have you got through your homework for today?</a:t>
            </a:r>
            <a:r>
              <a:rPr lang="en-US" dirty="0">
                <a:latin typeface="Times New Roman" pitchFamily="18" charset="0"/>
                <a:cs typeface="Times New Roman" pitchFamily="18" charset="0"/>
              </a:rPr>
              <a:t> </a:t>
            </a:r>
            <a:endParaRPr lang="uk-UA" dirty="0">
              <a:latin typeface="Times New Roman" pitchFamily="18" charset="0"/>
              <a:cs typeface="Times New Roman" pitchFamily="18" charset="0"/>
            </a:endParaRPr>
          </a:p>
          <a:p>
            <a:r>
              <a:rPr lang="en-US" dirty="0">
                <a:latin typeface="Times New Roman" pitchFamily="18" charset="0"/>
                <a:cs typeface="Times New Roman" pitchFamily="18" charset="0"/>
              </a:rPr>
              <a:t>At this point, the student is probably thinking </a:t>
            </a:r>
            <a:r>
              <a:rPr lang="en-US" b="1" dirty="0">
                <a:latin typeface="Times New Roman" pitchFamily="18" charset="0"/>
                <a:cs typeface="Times New Roman" pitchFamily="18" charset="0"/>
              </a:rPr>
              <a:t>WHAT!</a:t>
            </a:r>
            <a:r>
              <a:rPr lang="en-US" dirty="0">
                <a:latin typeface="Times New Roman" pitchFamily="18" charset="0"/>
                <a:cs typeface="Times New Roman" pitchFamily="18" charset="0"/>
              </a:rPr>
              <a:t> Slowing down speech patterns and eliminating idioms and phrasal verbs can go a long way to helping students learn more effectively. Maybe the lesson should begin like this: </a:t>
            </a:r>
            <a:endParaRPr lang="uk-UA" dirty="0">
              <a:latin typeface="Times New Roman" pitchFamily="18" charset="0"/>
              <a:cs typeface="Times New Roman" pitchFamily="18" charset="0"/>
            </a:endParaRPr>
          </a:p>
          <a:p>
            <a:r>
              <a:rPr lang="en-US" b="1" i="1" dirty="0">
                <a:latin typeface="Times New Roman" pitchFamily="18" charset="0"/>
                <a:cs typeface="Times New Roman" pitchFamily="18" charset="0"/>
              </a:rPr>
              <a:t>T: OK Tom. Let's begin. Have you finished your homework for today?</a:t>
            </a:r>
            <a:r>
              <a:rPr lang="en-US" dirty="0">
                <a:latin typeface="Times New Roman" pitchFamily="18" charset="0"/>
                <a:cs typeface="Times New Roman" pitchFamily="18" charset="0"/>
              </a:rPr>
              <a:t> </a:t>
            </a:r>
            <a:endParaRPr lang="uk-UA" dirty="0">
              <a:latin typeface="Times New Roman" pitchFamily="18" charset="0"/>
              <a:cs typeface="Times New Roman" pitchFamily="18" charset="0"/>
            </a:endParaRPr>
          </a:p>
          <a:p>
            <a:endParaRPr lang="uk-UA" dirty="0"/>
          </a:p>
        </p:txBody>
      </p:sp>
      <p:pic>
        <p:nvPicPr>
          <p:cNvPr id="3074" name="Picture 2"/>
          <p:cNvPicPr>
            <a:picLocks noGrp="1" noChangeAspect="1" noChangeArrowheads="1"/>
          </p:cNvPicPr>
          <p:nvPr>
            <p:ph sz="half" idx="2"/>
          </p:nvPr>
        </p:nvPicPr>
        <p:blipFill>
          <a:blip r:embed="rId2"/>
          <a:srcRect/>
          <a:stretch>
            <a:fillRect/>
          </a:stretch>
        </p:blipFill>
        <p:spPr bwMode="auto">
          <a:xfrm>
            <a:off x="4286248" y="1714488"/>
            <a:ext cx="3289025" cy="3188046"/>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a:latin typeface="Times New Roman" pitchFamily="18" charset="0"/>
                <a:cs typeface="Times New Roman" pitchFamily="18" charset="0"/>
              </a:rPr>
              <a:t>FOCUS ON FUNCTION</a:t>
            </a:r>
            <a:br>
              <a:rPr lang="uk-UA" dirty="0"/>
            </a:br>
            <a:endParaRPr lang="uk-UA" dirty="0"/>
          </a:p>
        </p:txBody>
      </p:sp>
      <p:sp>
        <p:nvSpPr>
          <p:cNvPr id="3" name="Содержимое 2"/>
          <p:cNvSpPr>
            <a:spLocks noGrp="1"/>
          </p:cNvSpPr>
          <p:nvPr>
            <p:ph sz="half" idx="1"/>
          </p:nvPr>
        </p:nvSpPr>
        <p:spPr/>
        <p:txBody>
          <a:bodyPr>
            <a:normAutofit/>
          </a:bodyPr>
          <a:lstStyle/>
          <a:p>
            <a:r>
              <a:rPr lang="en-US" dirty="0"/>
              <a:t>Perhaps the best ways of giving a lesson shape is to </a:t>
            </a:r>
            <a:r>
              <a:rPr lang="en-US" b="1" dirty="0"/>
              <a:t>focus on a certain function and take that function as </a:t>
            </a:r>
            <a:r>
              <a:rPr lang="en-US" b="1"/>
              <a:t>the clue </a:t>
            </a:r>
            <a:r>
              <a:rPr lang="en-US" b="1" dirty="0"/>
              <a:t>for the grammar</a:t>
            </a:r>
            <a:r>
              <a:rPr lang="en-US" dirty="0"/>
              <a:t> that is taught during the lesson. </a:t>
            </a:r>
            <a:endParaRPr lang="uk-UA" dirty="0"/>
          </a:p>
        </p:txBody>
      </p:sp>
      <p:pic>
        <p:nvPicPr>
          <p:cNvPr id="4098" name="Picture 2"/>
          <p:cNvPicPr>
            <a:picLocks noGrp="1" noChangeAspect="1" noChangeArrowheads="1"/>
          </p:cNvPicPr>
          <p:nvPr>
            <p:ph sz="half" idx="2"/>
          </p:nvPr>
        </p:nvPicPr>
        <p:blipFill>
          <a:blip r:embed="rId2"/>
          <a:srcRect/>
          <a:stretch>
            <a:fillRect/>
          </a:stretch>
        </p:blipFill>
        <p:spPr bwMode="auto">
          <a:xfrm>
            <a:off x="4116929" y="1557072"/>
            <a:ext cx="3312591" cy="3387198"/>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i="1" dirty="0">
                <a:latin typeface="Times New Roman" pitchFamily="18" charset="0"/>
                <a:cs typeface="Times New Roman" pitchFamily="18" charset="0"/>
              </a:rPr>
              <a:t>This is what I do every day</a:t>
            </a:r>
            <a:br>
              <a:rPr lang="uk-UA" dirty="0"/>
            </a:br>
            <a:endParaRPr lang="uk-UA" dirty="0"/>
          </a:p>
        </p:txBody>
      </p:sp>
      <p:sp>
        <p:nvSpPr>
          <p:cNvPr id="3" name="Содержимое 2"/>
          <p:cNvSpPr>
            <a:spLocks noGrp="1"/>
          </p:cNvSpPr>
          <p:nvPr>
            <p:ph sz="half" idx="1"/>
          </p:nvPr>
        </p:nvSpPr>
        <p:spPr/>
        <p:txBody>
          <a:bodyPr>
            <a:normAutofit fontScale="85000" lnSpcReduction="20000"/>
          </a:bodyPr>
          <a:lstStyle/>
          <a:p>
            <a:r>
              <a:rPr lang="en-US" b="1" i="1" dirty="0">
                <a:latin typeface="Times New Roman" pitchFamily="18" charset="0"/>
                <a:cs typeface="Times New Roman" pitchFamily="18" charset="0"/>
              </a:rPr>
              <a:t>I get up at 7 o'clock.</a:t>
            </a:r>
            <a:endParaRPr lang="uk-UA" dirty="0">
              <a:latin typeface="Times New Roman" pitchFamily="18" charset="0"/>
              <a:cs typeface="Times New Roman" pitchFamily="18" charset="0"/>
            </a:endParaRPr>
          </a:p>
          <a:p>
            <a:r>
              <a:rPr lang="en-US" b="1" i="1" dirty="0">
                <a:latin typeface="Times New Roman" pitchFamily="18" charset="0"/>
                <a:cs typeface="Times New Roman" pitchFamily="18" charset="0"/>
              </a:rPr>
              <a:t>I take a shower.</a:t>
            </a:r>
            <a:endParaRPr lang="uk-UA" dirty="0">
              <a:latin typeface="Times New Roman" pitchFamily="18" charset="0"/>
              <a:cs typeface="Times New Roman" pitchFamily="18" charset="0"/>
            </a:endParaRPr>
          </a:p>
          <a:p>
            <a:r>
              <a:rPr lang="en-US" b="1" i="1" dirty="0">
                <a:latin typeface="Times New Roman" pitchFamily="18" charset="0"/>
                <a:cs typeface="Times New Roman" pitchFamily="18" charset="0"/>
              </a:rPr>
              <a:t>I have my breakfast.</a:t>
            </a:r>
            <a:endParaRPr lang="uk-UA" dirty="0">
              <a:latin typeface="Times New Roman" pitchFamily="18" charset="0"/>
              <a:cs typeface="Times New Roman" pitchFamily="18" charset="0"/>
            </a:endParaRPr>
          </a:p>
          <a:p>
            <a:r>
              <a:rPr lang="en-US" b="1" i="1" dirty="0">
                <a:latin typeface="Times New Roman" pitchFamily="18" charset="0"/>
                <a:cs typeface="Times New Roman" pitchFamily="18" charset="0"/>
              </a:rPr>
              <a:t>I drive to work.</a:t>
            </a:r>
            <a:endParaRPr lang="uk-UA" dirty="0">
              <a:latin typeface="Times New Roman" pitchFamily="18" charset="0"/>
              <a:cs typeface="Times New Roman" pitchFamily="18" charset="0"/>
            </a:endParaRPr>
          </a:p>
          <a:p>
            <a:r>
              <a:rPr lang="en-US" b="1" i="1" dirty="0">
                <a:latin typeface="Times New Roman" pitchFamily="18" charset="0"/>
                <a:cs typeface="Times New Roman" pitchFamily="18" charset="0"/>
              </a:rPr>
              <a:t>I cook dinner in the evening.</a:t>
            </a:r>
            <a:endParaRPr lang="uk-UA" dirty="0">
              <a:latin typeface="Times New Roman" pitchFamily="18" charset="0"/>
              <a:cs typeface="Times New Roman" pitchFamily="18" charset="0"/>
            </a:endParaRPr>
          </a:p>
          <a:p>
            <a:r>
              <a:rPr lang="en-US" b="1" i="1" dirty="0">
                <a:latin typeface="Times New Roman" pitchFamily="18" charset="0"/>
                <a:cs typeface="Times New Roman" pitchFamily="18" charset="0"/>
              </a:rPr>
              <a:t>I watch TV with my husband.</a:t>
            </a:r>
            <a:endParaRPr lang="uk-UA" dirty="0">
              <a:latin typeface="Times New Roman" pitchFamily="18" charset="0"/>
              <a:cs typeface="Times New Roman" pitchFamily="18" charset="0"/>
            </a:endParaRPr>
          </a:p>
          <a:p>
            <a:r>
              <a:rPr lang="en-US" b="1" i="1" dirty="0">
                <a:latin typeface="Times New Roman" pitchFamily="18" charset="0"/>
                <a:cs typeface="Times New Roman" pitchFamily="18" charset="0"/>
              </a:rPr>
              <a:t>I go to bed at 11 o’clock.</a:t>
            </a:r>
            <a:endParaRPr lang="uk-UA" dirty="0">
              <a:latin typeface="Times New Roman" pitchFamily="18" charset="0"/>
              <a:cs typeface="Times New Roman" pitchFamily="18" charset="0"/>
            </a:endParaRPr>
          </a:p>
          <a:p>
            <a:pPr>
              <a:buNone/>
            </a:pPr>
            <a:br>
              <a:rPr lang="en-US" dirty="0"/>
            </a:br>
            <a:r>
              <a:rPr lang="en-US" dirty="0"/>
              <a:t> </a:t>
            </a:r>
            <a:endParaRPr lang="uk-UA" dirty="0"/>
          </a:p>
          <a:p>
            <a:endParaRPr lang="uk-UA" dirty="0"/>
          </a:p>
        </p:txBody>
      </p:sp>
      <p:pic>
        <p:nvPicPr>
          <p:cNvPr id="5" name="Содержимое 4"/>
          <p:cNvPicPr>
            <a:picLocks noGrp="1"/>
          </p:cNvPicPr>
          <p:nvPr>
            <p:ph sz="half" idx="2"/>
          </p:nvPr>
        </p:nvPicPr>
        <p:blipFill>
          <a:blip r:embed="rId2"/>
          <a:srcRect/>
          <a:stretch>
            <a:fillRect/>
          </a:stretch>
        </p:blipFill>
        <p:spPr bwMode="auto">
          <a:xfrm>
            <a:off x="4214810" y="1500174"/>
            <a:ext cx="3521075" cy="3417124"/>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i="1" dirty="0">
                <a:latin typeface="Times New Roman" pitchFamily="18" charset="0"/>
                <a:cs typeface="Times New Roman" pitchFamily="18" charset="0"/>
              </a:rPr>
              <a:t>This is what my twin sister Rachel does every day</a:t>
            </a:r>
            <a:endParaRPr lang="uk-UA" dirty="0">
              <a:latin typeface="Times New Roman" pitchFamily="18" charset="0"/>
              <a:cs typeface="Times New Roman" pitchFamily="18" charset="0"/>
            </a:endParaRPr>
          </a:p>
        </p:txBody>
      </p:sp>
      <p:sp>
        <p:nvSpPr>
          <p:cNvPr id="3" name="Содержимое 2"/>
          <p:cNvSpPr>
            <a:spLocks noGrp="1"/>
          </p:cNvSpPr>
          <p:nvPr>
            <p:ph sz="half" idx="1"/>
          </p:nvPr>
        </p:nvSpPr>
        <p:spPr/>
        <p:txBody>
          <a:bodyPr>
            <a:normAutofit fontScale="92500" lnSpcReduction="10000"/>
          </a:bodyPr>
          <a:lstStyle/>
          <a:p>
            <a:r>
              <a:rPr lang="en-US" b="1" i="1" dirty="0">
                <a:latin typeface="Times New Roman" pitchFamily="18" charset="0"/>
                <a:cs typeface="Times New Roman" pitchFamily="18" charset="0"/>
              </a:rPr>
              <a:t>She gets up at 7 o'clock.</a:t>
            </a:r>
            <a:endParaRPr lang="uk-UA" dirty="0">
              <a:latin typeface="Times New Roman" pitchFamily="18" charset="0"/>
              <a:cs typeface="Times New Roman" pitchFamily="18" charset="0"/>
            </a:endParaRPr>
          </a:p>
          <a:p>
            <a:r>
              <a:rPr lang="en-US" b="1" i="1" dirty="0">
                <a:latin typeface="Times New Roman" pitchFamily="18" charset="0"/>
                <a:cs typeface="Times New Roman" pitchFamily="18" charset="0"/>
              </a:rPr>
              <a:t>She takes a shower.</a:t>
            </a:r>
            <a:endParaRPr lang="uk-UA" dirty="0">
              <a:latin typeface="Times New Roman" pitchFamily="18" charset="0"/>
              <a:cs typeface="Times New Roman" pitchFamily="18" charset="0"/>
            </a:endParaRPr>
          </a:p>
          <a:p>
            <a:r>
              <a:rPr lang="en-US" b="1" i="1" dirty="0">
                <a:latin typeface="Times New Roman" pitchFamily="18" charset="0"/>
                <a:cs typeface="Times New Roman" pitchFamily="18" charset="0"/>
              </a:rPr>
              <a:t>She has her breakfast.</a:t>
            </a:r>
            <a:endParaRPr lang="uk-UA" dirty="0">
              <a:latin typeface="Times New Roman" pitchFamily="18" charset="0"/>
              <a:cs typeface="Times New Roman" pitchFamily="18" charset="0"/>
            </a:endParaRPr>
          </a:p>
          <a:p>
            <a:r>
              <a:rPr lang="en-US" b="1" i="1" dirty="0">
                <a:latin typeface="Times New Roman" pitchFamily="18" charset="0"/>
                <a:cs typeface="Times New Roman" pitchFamily="18" charset="0"/>
              </a:rPr>
              <a:t>She drives to work.</a:t>
            </a:r>
            <a:endParaRPr lang="uk-UA" dirty="0">
              <a:latin typeface="Times New Roman" pitchFamily="18" charset="0"/>
              <a:cs typeface="Times New Roman" pitchFamily="18" charset="0"/>
            </a:endParaRPr>
          </a:p>
          <a:p>
            <a:r>
              <a:rPr lang="en-US" b="1" i="1" dirty="0">
                <a:latin typeface="Times New Roman" pitchFamily="18" charset="0"/>
                <a:cs typeface="Times New Roman" pitchFamily="18" charset="0"/>
              </a:rPr>
              <a:t>She cooks dinner in the evening.</a:t>
            </a:r>
            <a:endParaRPr lang="uk-UA" dirty="0">
              <a:latin typeface="Times New Roman" pitchFamily="18" charset="0"/>
              <a:cs typeface="Times New Roman" pitchFamily="18" charset="0"/>
            </a:endParaRPr>
          </a:p>
          <a:p>
            <a:r>
              <a:rPr lang="en-US" b="1" i="1" dirty="0">
                <a:latin typeface="Times New Roman" pitchFamily="18" charset="0"/>
                <a:cs typeface="Times New Roman" pitchFamily="18" charset="0"/>
              </a:rPr>
              <a:t>She watches TV with her husband.</a:t>
            </a:r>
            <a:endParaRPr lang="uk-UA" dirty="0">
              <a:latin typeface="Times New Roman" pitchFamily="18" charset="0"/>
              <a:cs typeface="Times New Roman" pitchFamily="18" charset="0"/>
            </a:endParaRPr>
          </a:p>
          <a:p>
            <a:r>
              <a:rPr lang="en-US" b="1" i="1" dirty="0">
                <a:latin typeface="Times New Roman" pitchFamily="18" charset="0"/>
                <a:cs typeface="Times New Roman" pitchFamily="18" charset="0"/>
              </a:rPr>
              <a:t>She goes to bed at 11 o’clock.</a:t>
            </a:r>
            <a:endParaRPr lang="uk-UA" dirty="0">
              <a:latin typeface="Times New Roman" pitchFamily="18" charset="0"/>
              <a:cs typeface="Times New Roman" pitchFamily="18" charset="0"/>
            </a:endParaRPr>
          </a:p>
          <a:p>
            <a:endParaRPr lang="uk-UA" dirty="0"/>
          </a:p>
        </p:txBody>
      </p:sp>
      <p:pic>
        <p:nvPicPr>
          <p:cNvPr id="5" name="Содержимое 4"/>
          <p:cNvPicPr>
            <a:picLocks noGrp="1"/>
          </p:cNvPicPr>
          <p:nvPr>
            <p:ph sz="half" idx="2"/>
          </p:nvPr>
        </p:nvPicPr>
        <p:blipFill>
          <a:blip r:embed="rId2"/>
          <a:srcRect/>
          <a:stretch>
            <a:fillRect/>
          </a:stretch>
        </p:blipFill>
        <p:spPr bwMode="auto">
          <a:xfrm>
            <a:off x="4143372" y="1643050"/>
            <a:ext cx="3521075" cy="3487296"/>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a:latin typeface="Times New Roman" pitchFamily="18" charset="0"/>
                <a:cs typeface="Times New Roman" pitchFamily="18" charset="0"/>
              </a:rPr>
              <a:t>3 PS</a:t>
            </a:r>
            <a:endParaRPr lang="uk-UA" dirty="0">
              <a:latin typeface="Times New Roman" pitchFamily="18" charset="0"/>
              <a:cs typeface="Times New Roman" pitchFamily="18" charset="0"/>
            </a:endParaRPr>
          </a:p>
        </p:txBody>
      </p:sp>
      <p:sp>
        <p:nvSpPr>
          <p:cNvPr id="3" name="Содержимое 2"/>
          <p:cNvSpPr>
            <a:spLocks noGrp="1"/>
          </p:cNvSpPr>
          <p:nvPr>
            <p:ph sz="half" idx="1"/>
          </p:nvPr>
        </p:nvSpPr>
        <p:spPr/>
        <p:txBody>
          <a:bodyPr/>
          <a:lstStyle/>
          <a:p>
            <a:r>
              <a:rPr lang="en-US" b="1" dirty="0">
                <a:latin typeface="Times New Roman" pitchFamily="18" charset="0"/>
                <a:cs typeface="Times New Roman" pitchFamily="18" charset="0"/>
              </a:rPr>
              <a:t>NEVER FORGET ABOUT THE GOLDEN RULE OF TEACHING GRAMMAR – 3 PS: PRESENTATION, PRACTICE AND PRODUCTION.</a:t>
            </a:r>
            <a:endParaRPr lang="uk-UA" dirty="0">
              <a:latin typeface="Times New Roman" pitchFamily="18" charset="0"/>
              <a:cs typeface="Times New Roman" pitchFamily="18" charset="0"/>
            </a:endParaRPr>
          </a:p>
          <a:p>
            <a:endParaRPr lang="uk-UA" dirty="0"/>
          </a:p>
        </p:txBody>
      </p:sp>
      <p:pic>
        <p:nvPicPr>
          <p:cNvPr id="5122" name="Picture 2"/>
          <p:cNvPicPr>
            <a:picLocks noGrp="1" noChangeAspect="1" noChangeArrowheads="1"/>
          </p:cNvPicPr>
          <p:nvPr>
            <p:ph sz="half" idx="2"/>
          </p:nvPr>
        </p:nvPicPr>
        <p:blipFill>
          <a:blip r:embed="rId2"/>
          <a:srcRect/>
          <a:stretch>
            <a:fillRect/>
          </a:stretch>
        </p:blipFill>
        <p:spPr bwMode="auto">
          <a:xfrm>
            <a:off x="4263165" y="1714488"/>
            <a:ext cx="3274140" cy="3500462"/>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i="1" dirty="0">
                <a:latin typeface="Times New Roman" pitchFamily="18" charset="0"/>
                <a:cs typeface="Times New Roman" pitchFamily="18" charset="0"/>
              </a:rPr>
              <a:t>С</a:t>
            </a:r>
            <a:r>
              <a:rPr lang="en-US" sz="2400" i="1" dirty="0">
                <a:latin typeface="Times New Roman" pitchFamily="18" charset="0"/>
                <a:cs typeface="Times New Roman" pitchFamily="18" charset="0"/>
              </a:rPr>
              <a:t>lass structure when teaching grammar skills</a:t>
            </a:r>
            <a:br>
              <a:rPr lang="uk-UA" sz="2400" dirty="0"/>
            </a:br>
            <a:endParaRPr lang="uk-UA" sz="2400" dirty="0"/>
          </a:p>
        </p:txBody>
      </p:sp>
      <p:sp>
        <p:nvSpPr>
          <p:cNvPr id="3" name="Содержимое 2"/>
          <p:cNvSpPr>
            <a:spLocks noGrp="1"/>
          </p:cNvSpPr>
          <p:nvPr>
            <p:ph idx="1"/>
          </p:nvPr>
        </p:nvSpPr>
        <p:spPr/>
        <p:txBody>
          <a:bodyPr>
            <a:normAutofit fontScale="55000" lnSpcReduction="20000"/>
          </a:bodyPr>
          <a:lstStyle/>
          <a:p>
            <a:r>
              <a:rPr lang="ru-RU" b="1" i="1" dirty="0">
                <a:latin typeface="Times New Roman" pitchFamily="18" charset="0"/>
                <a:cs typeface="Times New Roman" pitchFamily="18" charset="0"/>
                <a:sym typeface="Wingdings"/>
              </a:rPr>
              <a:t></a:t>
            </a:r>
            <a:r>
              <a:rPr lang="ru-RU" b="1" i="1" dirty="0">
                <a:latin typeface="Times New Roman" pitchFamily="18" charset="0"/>
                <a:cs typeface="Times New Roman" pitchFamily="18" charset="0"/>
              </a:rPr>
              <a:t> </a:t>
            </a:r>
            <a:r>
              <a:rPr lang="en-US" b="1" i="1" dirty="0">
                <a:latin typeface="Times New Roman" pitchFamily="18" charset="0"/>
                <a:cs typeface="Times New Roman" pitchFamily="18" charset="0"/>
              </a:rPr>
              <a:t>Begin with an exercise, game, listening, etc. that introduces the grammar concept. </a:t>
            </a:r>
            <a:endParaRPr lang="uk-UA" b="1" i="1" dirty="0">
              <a:latin typeface="Times New Roman" pitchFamily="18" charset="0"/>
              <a:cs typeface="Times New Roman" pitchFamily="18" charset="0"/>
            </a:endParaRPr>
          </a:p>
          <a:p>
            <a:r>
              <a:rPr lang="en-US" b="1" i="1" dirty="0">
                <a:latin typeface="Times New Roman" pitchFamily="18" charset="0"/>
                <a:cs typeface="Times New Roman" pitchFamily="18" charset="0"/>
              </a:rPr>
              <a:t> </a:t>
            </a:r>
            <a:endParaRPr lang="uk-UA" b="1" i="1" dirty="0">
              <a:latin typeface="Times New Roman" pitchFamily="18" charset="0"/>
              <a:cs typeface="Times New Roman" pitchFamily="18" charset="0"/>
            </a:endParaRPr>
          </a:p>
          <a:p>
            <a:r>
              <a:rPr lang="ru-RU" b="1" i="1" dirty="0">
                <a:latin typeface="Times New Roman" pitchFamily="18" charset="0"/>
                <a:cs typeface="Times New Roman" pitchFamily="18" charset="0"/>
                <a:sym typeface="Wingdings"/>
              </a:rPr>
              <a:t></a:t>
            </a:r>
            <a:r>
              <a:rPr lang="ru-RU" b="1" i="1" dirty="0">
                <a:latin typeface="Times New Roman" pitchFamily="18" charset="0"/>
                <a:cs typeface="Times New Roman" pitchFamily="18" charset="0"/>
              </a:rPr>
              <a:t> </a:t>
            </a:r>
            <a:r>
              <a:rPr lang="en-US" b="1" i="1" dirty="0">
                <a:latin typeface="Times New Roman" pitchFamily="18" charset="0"/>
                <a:cs typeface="Times New Roman" pitchFamily="18" charset="0"/>
              </a:rPr>
              <a:t>Ask students questions that will help them identify the grammar concept to be discussed. </a:t>
            </a:r>
            <a:endParaRPr lang="uk-UA" b="1" i="1" dirty="0">
              <a:latin typeface="Times New Roman" pitchFamily="18" charset="0"/>
              <a:cs typeface="Times New Roman" pitchFamily="18" charset="0"/>
            </a:endParaRPr>
          </a:p>
          <a:p>
            <a:r>
              <a:rPr lang="en-US" b="1" i="1" dirty="0">
                <a:latin typeface="Times New Roman" pitchFamily="18" charset="0"/>
                <a:cs typeface="Times New Roman" pitchFamily="18" charset="0"/>
              </a:rPr>
              <a:t> </a:t>
            </a:r>
            <a:endParaRPr lang="uk-UA" b="1" i="1" dirty="0">
              <a:latin typeface="Times New Roman" pitchFamily="18" charset="0"/>
              <a:cs typeface="Times New Roman" pitchFamily="18" charset="0"/>
            </a:endParaRPr>
          </a:p>
          <a:p>
            <a:r>
              <a:rPr lang="ru-RU" b="1" i="1" dirty="0">
                <a:latin typeface="Times New Roman" pitchFamily="18" charset="0"/>
                <a:cs typeface="Times New Roman" pitchFamily="18" charset="0"/>
                <a:sym typeface="Wingdings"/>
              </a:rPr>
              <a:t></a:t>
            </a:r>
            <a:r>
              <a:rPr lang="ru-RU" b="1" i="1" dirty="0">
                <a:latin typeface="Times New Roman" pitchFamily="18" charset="0"/>
                <a:cs typeface="Times New Roman" pitchFamily="18" charset="0"/>
              </a:rPr>
              <a:t> </a:t>
            </a:r>
            <a:r>
              <a:rPr lang="en-US" b="1" i="1" dirty="0">
                <a:latin typeface="Times New Roman" pitchFamily="18" charset="0"/>
                <a:cs typeface="Times New Roman" pitchFamily="18" charset="0"/>
              </a:rPr>
              <a:t>Follow with another exercise that more specifically focuses on the grammar concept, but takes an inductive approach. This could be a reading exercise with questions and responses in the structure that is being taught. </a:t>
            </a:r>
            <a:endParaRPr lang="uk-UA" b="1" i="1" dirty="0">
              <a:latin typeface="Times New Roman" pitchFamily="18" charset="0"/>
              <a:cs typeface="Times New Roman" pitchFamily="18" charset="0"/>
            </a:endParaRPr>
          </a:p>
          <a:p>
            <a:r>
              <a:rPr lang="en-US" b="1" i="1" dirty="0">
                <a:latin typeface="Times New Roman" pitchFamily="18" charset="0"/>
                <a:cs typeface="Times New Roman" pitchFamily="18" charset="0"/>
              </a:rPr>
              <a:t> </a:t>
            </a:r>
            <a:endParaRPr lang="uk-UA" b="1" i="1" dirty="0">
              <a:latin typeface="Times New Roman" pitchFamily="18" charset="0"/>
              <a:cs typeface="Times New Roman" pitchFamily="18" charset="0"/>
            </a:endParaRPr>
          </a:p>
          <a:p>
            <a:r>
              <a:rPr lang="ru-RU" b="1" i="1" dirty="0">
                <a:latin typeface="Times New Roman" pitchFamily="18" charset="0"/>
                <a:cs typeface="Times New Roman" pitchFamily="18" charset="0"/>
                <a:sym typeface="Wingdings"/>
              </a:rPr>
              <a:t></a:t>
            </a:r>
            <a:r>
              <a:rPr lang="ru-RU" b="1" i="1" dirty="0">
                <a:latin typeface="Times New Roman" pitchFamily="18" charset="0"/>
                <a:cs typeface="Times New Roman" pitchFamily="18" charset="0"/>
              </a:rPr>
              <a:t> </a:t>
            </a:r>
            <a:r>
              <a:rPr lang="en-US" b="1" i="1" dirty="0">
                <a:latin typeface="Times New Roman" pitchFamily="18" charset="0"/>
                <a:cs typeface="Times New Roman" pitchFamily="18" charset="0"/>
              </a:rPr>
              <a:t>Check responses, ask students to explain the grammar concept that has been introduced. </a:t>
            </a:r>
            <a:endParaRPr lang="uk-UA" b="1" i="1" dirty="0">
              <a:latin typeface="Times New Roman" pitchFamily="18" charset="0"/>
              <a:cs typeface="Times New Roman" pitchFamily="18" charset="0"/>
            </a:endParaRPr>
          </a:p>
          <a:p>
            <a:r>
              <a:rPr lang="en-US" b="1" i="1" dirty="0">
                <a:latin typeface="Times New Roman" pitchFamily="18" charset="0"/>
                <a:cs typeface="Times New Roman" pitchFamily="18" charset="0"/>
              </a:rPr>
              <a:t> </a:t>
            </a:r>
            <a:endParaRPr lang="uk-UA" b="1" i="1" dirty="0">
              <a:latin typeface="Times New Roman" pitchFamily="18" charset="0"/>
              <a:cs typeface="Times New Roman" pitchFamily="18" charset="0"/>
            </a:endParaRPr>
          </a:p>
          <a:p>
            <a:r>
              <a:rPr lang="ru-RU" b="1" i="1" dirty="0">
                <a:latin typeface="Times New Roman" pitchFamily="18" charset="0"/>
                <a:cs typeface="Times New Roman" pitchFamily="18" charset="0"/>
                <a:sym typeface="Wingdings"/>
              </a:rPr>
              <a:t></a:t>
            </a:r>
            <a:r>
              <a:rPr lang="ru-RU" b="1" i="1" dirty="0">
                <a:latin typeface="Times New Roman" pitchFamily="18" charset="0"/>
                <a:cs typeface="Times New Roman" pitchFamily="18" charset="0"/>
              </a:rPr>
              <a:t> </a:t>
            </a:r>
            <a:r>
              <a:rPr lang="en-US" b="1" i="1" dirty="0">
                <a:latin typeface="Times New Roman" pitchFamily="18" charset="0"/>
                <a:cs typeface="Times New Roman" pitchFamily="18" charset="0"/>
              </a:rPr>
              <a:t>At this point introduce teaching explanations as a way of clearing up misunderstandings. </a:t>
            </a:r>
            <a:endParaRPr lang="uk-UA" b="1" i="1" dirty="0">
              <a:latin typeface="Times New Roman" pitchFamily="18" charset="0"/>
              <a:cs typeface="Times New Roman" pitchFamily="18" charset="0"/>
            </a:endParaRPr>
          </a:p>
          <a:p>
            <a:r>
              <a:rPr lang="en-US" b="1" i="1" dirty="0">
                <a:latin typeface="Times New Roman" pitchFamily="18" charset="0"/>
                <a:cs typeface="Times New Roman" pitchFamily="18" charset="0"/>
              </a:rPr>
              <a:t> </a:t>
            </a:r>
            <a:endParaRPr lang="uk-UA" b="1" i="1" dirty="0">
              <a:latin typeface="Times New Roman" pitchFamily="18" charset="0"/>
              <a:cs typeface="Times New Roman" pitchFamily="18" charset="0"/>
            </a:endParaRPr>
          </a:p>
          <a:p>
            <a:r>
              <a:rPr lang="ru-RU" b="1" i="1" dirty="0">
                <a:latin typeface="Times New Roman" pitchFamily="18" charset="0"/>
                <a:cs typeface="Times New Roman" pitchFamily="18" charset="0"/>
                <a:sym typeface="Wingdings"/>
              </a:rPr>
              <a:t></a:t>
            </a:r>
            <a:r>
              <a:rPr lang="ru-RU" b="1" i="1" dirty="0">
                <a:latin typeface="Times New Roman" pitchFamily="18" charset="0"/>
                <a:cs typeface="Times New Roman" pitchFamily="18" charset="0"/>
              </a:rPr>
              <a:t> </a:t>
            </a:r>
            <a:r>
              <a:rPr lang="en-US" b="1" i="1" dirty="0">
                <a:latin typeface="Times New Roman" pitchFamily="18" charset="0"/>
                <a:cs typeface="Times New Roman" pitchFamily="18" charset="0"/>
              </a:rPr>
              <a:t>Provide an exercise which focuses on the correct construction of the grammar point. This could be an exercise such as a fill the gap, cloze or tense conjugation activity. </a:t>
            </a:r>
            <a:endParaRPr lang="uk-UA" b="1" i="1" dirty="0">
              <a:latin typeface="Times New Roman" pitchFamily="18" charset="0"/>
              <a:cs typeface="Times New Roman" pitchFamily="18" charset="0"/>
            </a:endParaRPr>
          </a:p>
          <a:p>
            <a:r>
              <a:rPr lang="en-US" b="1" i="1" dirty="0">
                <a:latin typeface="Times New Roman" pitchFamily="18" charset="0"/>
                <a:cs typeface="Times New Roman" pitchFamily="18" charset="0"/>
              </a:rPr>
              <a:t> </a:t>
            </a:r>
            <a:endParaRPr lang="uk-UA" b="1" i="1" dirty="0">
              <a:latin typeface="Times New Roman" pitchFamily="18" charset="0"/>
              <a:cs typeface="Times New Roman" pitchFamily="18" charset="0"/>
            </a:endParaRPr>
          </a:p>
          <a:p>
            <a:r>
              <a:rPr lang="ru-RU" b="1" i="1" dirty="0">
                <a:latin typeface="Times New Roman" pitchFamily="18" charset="0"/>
                <a:cs typeface="Times New Roman" pitchFamily="18" charset="0"/>
                <a:sym typeface="Wingdings"/>
              </a:rPr>
              <a:t></a:t>
            </a:r>
            <a:r>
              <a:rPr lang="ru-RU" b="1" i="1" dirty="0">
                <a:latin typeface="Times New Roman" pitchFamily="18" charset="0"/>
                <a:cs typeface="Times New Roman" pitchFamily="18" charset="0"/>
              </a:rPr>
              <a:t> </a:t>
            </a:r>
            <a:r>
              <a:rPr lang="en-US" b="1" i="1" dirty="0">
                <a:latin typeface="Times New Roman" pitchFamily="18" charset="0"/>
                <a:cs typeface="Times New Roman" pitchFamily="18" charset="0"/>
              </a:rPr>
              <a:t>Ask students to once again explain the concept. </a:t>
            </a:r>
            <a:r>
              <a:rPr lang="en-US" dirty="0"/>
              <a:t> </a:t>
            </a:r>
            <a:endParaRPr lang="uk-UA" dirty="0"/>
          </a:p>
          <a:p>
            <a:endParaRPr lang="uk-U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56</TotalTime>
  <Words>751</Words>
  <Application>Microsoft Office PowerPoint</Application>
  <PresentationFormat>On-screen Show (4:3)</PresentationFormat>
  <Paragraphs>54</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Times New Roman</vt:lpstr>
      <vt:lpstr>Trebuchet MS</vt:lpstr>
      <vt:lpstr>Wingdings</vt:lpstr>
      <vt:lpstr>Wingdings 2</vt:lpstr>
      <vt:lpstr>Изящная</vt:lpstr>
      <vt:lpstr>How to teach grammar with fun</vt:lpstr>
      <vt:lpstr>!!! KEEP IT SIMPLE !!! </vt:lpstr>
      <vt:lpstr>FOCUS ON SPECIFIC POINT</vt:lpstr>
      <vt:lpstr>   use easy vocabulary </vt:lpstr>
      <vt:lpstr>FOCUS ON FUNCTION </vt:lpstr>
      <vt:lpstr>This is what I do every day </vt:lpstr>
      <vt:lpstr>This is what my twin sister Rachel does every day</vt:lpstr>
      <vt:lpstr>3 PS</vt:lpstr>
      <vt:lpstr>Сlass structure when teaching grammar skills </vt:lpstr>
      <vt:lpstr>Thank you for attention!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teach grammar with fun</dc:title>
  <dc:creator>Aleks</dc:creator>
  <cp:lastModifiedBy>Hanna Kolosova</cp:lastModifiedBy>
  <cp:revision>10</cp:revision>
  <dcterms:created xsi:type="dcterms:W3CDTF">2012-12-03T11:35:55Z</dcterms:created>
  <dcterms:modified xsi:type="dcterms:W3CDTF">2024-05-23T10:55:06Z</dcterms:modified>
</cp:coreProperties>
</file>