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threePt" dir="t"/>
            </a:scene3d>
          </a:bodyPr>
          <a:lstStyle/>
          <a:p>
            <a:r>
              <a:rPr lang="en-US" dirty="0">
                <a:ln/>
                <a:solidFill>
                  <a:schemeClr val="accent1"/>
                </a:solidFill>
                <a:effectLst>
                  <a:outerShdw blurRad="38100" dist="25400" dir="5400000" algn="ctr" rotWithShape="0">
                    <a:srgbClr val="6E747A">
                      <a:alpha val="43000"/>
                    </a:srgbClr>
                  </a:outerShdw>
                </a:effectLst>
              </a:rPr>
              <a:t>DRONES</a:t>
            </a:r>
            <a:endParaRPr lang="en-US" dirty="0">
              <a:ln/>
              <a:solidFill>
                <a:schemeClr val="accent1"/>
              </a:solidFill>
              <a:effectLst>
                <a:outerShdw blurRad="38100" dist="25400" dir="5400000" algn="ctr" rotWithShape="0">
                  <a:srgbClr val="6E747A">
                    <a:alpha val="43000"/>
                  </a:srgbClr>
                </a:outerShdw>
              </a:effectLst>
            </a:endParaRPr>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1"/>
          <a:stretch>
            <a:fillRect/>
          </a:stretch>
        </p:blipFill>
        <p:spPr>
          <a:xfrm>
            <a:off x="3955415" y="3510280"/>
            <a:ext cx="4281805" cy="28543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n w="22225">
                  <a:solidFill>
                    <a:schemeClr val="accent2"/>
                  </a:solidFill>
                  <a:prstDash val="solid"/>
                </a:ln>
                <a:solidFill>
                  <a:schemeClr val="accent2">
                    <a:lumMod val="40000"/>
                    <a:lumOff val="60000"/>
                  </a:schemeClr>
                </a:solidFill>
                <a:effectLst/>
              </a:rPr>
              <a:t>QUESTIONS</a:t>
            </a:r>
            <a:endParaRPr lang="en-US">
              <a:ln w="22225">
                <a:solidFill>
                  <a:schemeClr val="accent2"/>
                </a:solidFill>
                <a:prstDash val="solid"/>
              </a:ln>
              <a:solidFill>
                <a:schemeClr val="accent2">
                  <a:lumMod val="40000"/>
                  <a:lumOff val="60000"/>
                </a:schemeClr>
              </a:solidFill>
              <a:effectLst/>
            </a:endParaRPr>
          </a:p>
        </p:txBody>
      </p:sp>
      <p:sp>
        <p:nvSpPr>
          <p:cNvPr id="3" name="Content Placeholder 2"/>
          <p:cNvSpPr>
            <a:spLocks noGrp="1"/>
          </p:cNvSpPr>
          <p:nvPr>
            <p:ph sz="half" idx="1"/>
          </p:nvPr>
        </p:nvSpPr>
        <p:spPr/>
        <p:txBody>
          <a:bodyPr/>
          <a:p>
            <a:r>
              <a:rPr lang="en-US"/>
              <a:t>Have you ever seen a drone? Where and what was it being used for?</a:t>
            </a:r>
            <a:endParaRPr lang="en-US"/>
          </a:p>
          <a:p>
            <a:r>
              <a:rPr lang="en-US"/>
              <a:t>What do you think are some useful tasks drones can help with?</a:t>
            </a:r>
            <a:endParaRPr lang="en-US"/>
          </a:p>
          <a:p>
            <a:r>
              <a:rPr lang="en-US"/>
              <a:t>Are there any concerns you think people might have about using drones?</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7203440" y="2291715"/>
            <a:ext cx="4150995" cy="2676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Brief explanation</a:t>
            </a:r>
            <a:endParaRPr lang="en-US">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sz="half" idx="1"/>
          </p:nvPr>
        </p:nvSpPr>
        <p:spPr/>
        <p:txBody>
          <a:bodyPr>
            <a:normAutofit fontScale="90000" lnSpcReduction="20000"/>
          </a:bodyPr>
          <a:p>
            <a:r>
              <a:rPr lang="en-US" b="1"/>
              <a:t>What is a Drone?</a:t>
            </a:r>
            <a:endParaRPr lang="en-US" b="1"/>
          </a:p>
          <a:p>
            <a:r>
              <a:rPr lang="en-US"/>
              <a:t>A drone is a type of aircraft that flies without a pilot onboard. It can be controlled from the ground by a person or follow instructions through a program. Drones vary in size and are used for many purposes, including photography, agriculture, delivery, and rescue missions.</a:t>
            </a:r>
            <a:endParaRPr lang="en-US"/>
          </a:p>
          <a:p>
            <a:r>
              <a:rPr lang="en-US" b="1"/>
              <a:t>Why Are Drones Important?</a:t>
            </a:r>
            <a:endParaRPr lang="en-US" b="1"/>
          </a:p>
          <a:p>
            <a:r>
              <a:rPr lang="en-US"/>
              <a:t>Drones allow us to see and reach places that are hard for people to access. They make some jobs easier, faster, and safer.</a:t>
            </a:r>
            <a:endParaRPr lang="en-US"/>
          </a:p>
        </p:txBody>
      </p:sp>
      <p:pic>
        <p:nvPicPr>
          <p:cNvPr id="5" name="Content Placeholder 4"/>
          <p:cNvPicPr>
            <a:picLocks noChangeAspect="1"/>
          </p:cNvPicPr>
          <p:nvPr>
            <p:ph sz="half" idx="2"/>
          </p:nvPr>
        </p:nvPicPr>
        <p:blipFill>
          <a:blip r:embed="rId1"/>
          <a:stretch>
            <a:fillRect/>
          </a:stretch>
        </p:blipFill>
        <p:spPr>
          <a:xfrm>
            <a:off x="6293485" y="2355215"/>
            <a:ext cx="4937760" cy="32918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Terms </a:t>
            </a:r>
            <a:endParaRPr 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3" name="Content Placeholder 2"/>
          <p:cNvSpPr>
            <a:spLocks noGrp="1"/>
          </p:cNvSpPr>
          <p:nvPr>
            <p:ph sz="half" idx="1"/>
          </p:nvPr>
        </p:nvSpPr>
        <p:spPr/>
        <p:txBody>
          <a:bodyPr>
            <a:normAutofit fontScale="90000" lnSpcReduction="10000"/>
          </a:bodyPr>
          <a:p>
            <a:r>
              <a:rPr lang="en-US" b="1"/>
              <a:t>Drone: </a:t>
            </a:r>
            <a:r>
              <a:rPr lang="en-US"/>
              <a:t>A flying machine controlled from the ground or programmed to fly without a pilot.</a:t>
            </a:r>
            <a:endParaRPr lang="en-US"/>
          </a:p>
          <a:p>
            <a:r>
              <a:rPr lang="en-US" b="1"/>
              <a:t>Remote Control</a:t>
            </a:r>
            <a:r>
              <a:rPr lang="en-US"/>
              <a:t>: A device used to control the drone from a distance.</a:t>
            </a:r>
            <a:endParaRPr lang="en-US"/>
          </a:p>
          <a:p>
            <a:r>
              <a:rPr lang="en-US" b="1"/>
              <a:t>Delivery</a:t>
            </a:r>
            <a:r>
              <a:rPr lang="en-US"/>
              <a:t>: Bringing packages or items to people’s homes or businesses.</a:t>
            </a:r>
            <a:endParaRPr lang="en-US"/>
          </a:p>
          <a:p>
            <a:r>
              <a:rPr lang="en-US" b="1"/>
              <a:t>Rescue Mission</a:t>
            </a:r>
            <a:r>
              <a:rPr lang="en-US"/>
              <a:t>: A task to save people in danger, often in hard-to-reach places.</a:t>
            </a:r>
            <a:endParaRPr lang="en-US"/>
          </a:p>
          <a:p>
            <a:r>
              <a:rPr lang="en-US" b="1"/>
              <a:t>Privacy:</a:t>
            </a:r>
            <a:r>
              <a:rPr lang="en-US"/>
              <a:t> The right to keep personal information or actions private.</a:t>
            </a:r>
            <a:endParaRPr lang="en-US"/>
          </a:p>
        </p:txBody>
      </p:sp>
      <p:pic>
        <p:nvPicPr>
          <p:cNvPr id="5" name="Content Placeholder 4"/>
          <p:cNvPicPr>
            <a:picLocks noChangeAspect="1"/>
          </p:cNvPicPr>
          <p:nvPr>
            <p:ph sz="half" idx="2"/>
          </p:nvPr>
        </p:nvPicPr>
        <p:blipFill>
          <a:blip r:embed="rId1"/>
          <a:stretch>
            <a:fillRect/>
          </a:stretch>
        </p:blipFill>
        <p:spPr>
          <a:xfrm>
            <a:off x="6591935" y="2489200"/>
            <a:ext cx="4118610" cy="258889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n w="12700">
                  <a:solidFill>
                    <a:schemeClr val="accent5"/>
                  </a:solidFill>
                  <a:prstDash val="solid"/>
                </a:ln>
                <a:pattFill prst="ltDnDiag">
                  <a:fgClr>
                    <a:schemeClr val="accent5">
                      <a:lumMod val="60000"/>
                      <a:lumOff val="40000"/>
                    </a:schemeClr>
                  </a:fgClr>
                  <a:bgClr>
                    <a:schemeClr val="bg1"/>
                  </a:bgClr>
                </a:pattFill>
                <a:effectLst/>
              </a:rPr>
              <a:t>Key points</a:t>
            </a:r>
            <a:endParaRPr lang="en-US">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3" name="Content Placeholder 2"/>
          <p:cNvSpPr>
            <a:spLocks noGrp="1"/>
          </p:cNvSpPr>
          <p:nvPr>
            <p:ph sz="half" idx="1"/>
          </p:nvPr>
        </p:nvSpPr>
        <p:spPr/>
        <p:txBody>
          <a:bodyPr>
            <a:normAutofit/>
          </a:bodyPr>
          <a:p>
            <a:r>
              <a:rPr lang="en-US" sz="1750" b="1"/>
              <a:t>What Drones Do</a:t>
            </a:r>
            <a:r>
              <a:rPr lang="en-US" sz="1750"/>
              <a:t>:</a:t>
            </a:r>
            <a:endParaRPr lang="en-US" sz="1750"/>
          </a:p>
          <a:p>
            <a:r>
              <a:rPr lang="en-US" sz="1750"/>
              <a:t>Drones can take photos and videos from the sky, which is helpful in filmmaking and photography.</a:t>
            </a:r>
            <a:endParaRPr lang="en-US" sz="1750"/>
          </a:p>
          <a:p>
            <a:r>
              <a:rPr lang="en-US" sz="1750"/>
              <a:t>Farmers use drones to check on their crops and see if they need water or fertilizer.</a:t>
            </a:r>
            <a:endParaRPr lang="en-US" sz="1750"/>
          </a:p>
          <a:p>
            <a:r>
              <a:rPr lang="en-US" sz="1750"/>
              <a:t>In some cities, drones are used to deliver small packages quickly.</a:t>
            </a:r>
            <a:endParaRPr lang="en-US" sz="1750"/>
          </a:p>
          <a:p>
            <a:r>
              <a:rPr lang="en-US" sz="1750"/>
              <a:t>Drones are also used in rescue missions to reach people in difficult places, such as mountains or disaster areas.</a:t>
            </a:r>
            <a:endParaRPr lang="en-US" sz="1750"/>
          </a:p>
          <a:p>
            <a:endParaRPr lang="en-US" sz="1750"/>
          </a:p>
        </p:txBody>
      </p:sp>
      <p:sp>
        <p:nvSpPr>
          <p:cNvPr id="4" name="Content Placeholder 3"/>
          <p:cNvSpPr>
            <a:spLocks noGrp="1"/>
          </p:cNvSpPr>
          <p:nvPr>
            <p:ph sz="half" idx="2"/>
          </p:nvPr>
        </p:nvSpPr>
        <p:spPr/>
        <p:txBody>
          <a:bodyPr>
            <a:normAutofit fontScale="60000"/>
          </a:bodyPr>
          <a:p>
            <a:r>
              <a:rPr lang="en-US" b="1">
                <a:sym typeface="+mn-ea"/>
              </a:rPr>
              <a:t>Advantages of Drone</a:t>
            </a:r>
            <a:r>
              <a:rPr lang="en-US">
                <a:sym typeface="+mn-ea"/>
              </a:rPr>
              <a:t>s:</a:t>
            </a:r>
            <a:endParaRPr lang="en-US"/>
          </a:p>
          <a:p>
            <a:r>
              <a:rPr lang="en-US">
                <a:sym typeface="+mn-ea"/>
              </a:rPr>
              <a:t>Efficient: Drones can complete some tasks faster than humans.</a:t>
            </a:r>
            <a:endParaRPr lang="en-US"/>
          </a:p>
          <a:p>
            <a:r>
              <a:rPr lang="en-US">
                <a:sym typeface="+mn-ea"/>
              </a:rPr>
              <a:t>Safe: Drones can go to dangerous places, reducing risk to people.</a:t>
            </a:r>
            <a:endParaRPr lang="en-US"/>
          </a:p>
          <a:p>
            <a:r>
              <a:rPr lang="en-US">
                <a:sym typeface="+mn-ea"/>
              </a:rPr>
              <a:t>Accessible: Drones can reach areas that are hard for people to access.</a:t>
            </a:r>
            <a:endParaRPr lang="en-US"/>
          </a:p>
          <a:p>
            <a:r>
              <a:rPr lang="en-US" b="1">
                <a:sym typeface="+mn-ea"/>
              </a:rPr>
              <a:t>Disadvantages of Drones:</a:t>
            </a:r>
            <a:endParaRPr lang="en-US" b="1"/>
          </a:p>
          <a:p>
            <a:r>
              <a:rPr lang="en-US">
                <a:sym typeface="+mn-ea"/>
              </a:rPr>
              <a:t>Expensive: Drones can be costly to buy and repair.</a:t>
            </a:r>
            <a:endParaRPr lang="en-US"/>
          </a:p>
          <a:p>
            <a:r>
              <a:rPr lang="en-US">
                <a:sym typeface="+mn-ea"/>
              </a:rPr>
              <a:t>Privacy Concerns: Drones can take photos and videos, which may invade people’s privacy.</a:t>
            </a:r>
            <a:endParaRPr lang="en-US"/>
          </a:p>
          <a:p>
            <a:r>
              <a:rPr lang="en-US">
                <a:sym typeface="+mn-ea"/>
              </a:rPr>
              <a:t>Possible Accidents: Drones need careful handling to avoid accidents.</a:t>
            </a:r>
            <a:endParaRPr lang="en-US"/>
          </a:p>
          <a:p>
            <a:endParaRPr lang="en-US"/>
          </a:p>
        </p:txBody>
      </p:sp>
      <p:pic>
        <p:nvPicPr>
          <p:cNvPr id="5" name="Picture 4"/>
          <p:cNvPicPr>
            <a:picLocks noChangeAspect="1"/>
          </p:cNvPicPr>
          <p:nvPr/>
        </p:nvPicPr>
        <p:blipFill>
          <a:blip r:embed="rId1"/>
          <a:stretch>
            <a:fillRect/>
          </a:stretch>
        </p:blipFill>
        <p:spPr>
          <a:xfrm>
            <a:off x="2667000" y="4785360"/>
            <a:ext cx="2286000" cy="128016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5875"/>
                <a:gradFill>
                  <a:gsLst>
                    <a:gs pos="0">
                      <a:schemeClr val="accent1"/>
                    </a:gs>
                    <a:gs pos="100000">
                      <a:schemeClr val="accent6"/>
                    </a:gs>
                  </a:gsLst>
                  <a:lin ang="2700000" scaled="0"/>
                </a:gradFill>
                <a:effectLst/>
              </a:rPr>
              <a:t>Discussion Questions</a:t>
            </a:r>
            <a:endParaRPr lang="en-US" b="1">
              <a:ln w="15875"/>
              <a:gradFill>
                <a:gsLst>
                  <a:gs pos="0">
                    <a:schemeClr val="accent1"/>
                  </a:gs>
                  <a:gs pos="100000">
                    <a:schemeClr val="accent6"/>
                  </a:gs>
                </a:gsLst>
                <a:lin ang="2700000" scaled="0"/>
              </a:gradFill>
              <a:effectLst/>
            </a:endParaRPr>
          </a:p>
        </p:txBody>
      </p:sp>
      <p:sp>
        <p:nvSpPr>
          <p:cNvPr id="3" name="Content Placeholder 2"/>
          <p:cNvSpPr>
            <a:spLocks noGrp="1"/>
          </p:cNvSpPr>
          <p:nvPr>
            <p:ph sz="half" idx="1"/>
          </p:nvPr>
        </p:nvSpPr>
        <p:spPr/>
        <p:txBody>
          <a:bodyPr>
            <a:normAutofit fontScale="90000" lnSpcReduction="10000"/>
          </a:bodyPr>
          <a:p>
            <a:r>
              <a:rPr lang="en-US"/>
              <a:t>How can drones make certain jobs easier or faster?</a:t>
            </a:r>
            <a:endParaRPr lang="en-US"/>
          </a:p>
          <a:p>
            <a:r>
              <a:rPr lang="en-US"/>
              <a:t>Why do you think privacy is a concern for people when it comes to drones?</a:t>
            </a:r>
            <a:endParaRPr lang="en-US"/>
          </a:p>
          <a:p>
            <a:r>
              <a:rPr lang="en-US"/>
              <a:t>Can you think of other jobs that might benefit from using drones?</a:t>
            </a:r>
            <a:endParaRPr lang="en-US"/>
          </a:p>
          <a:p>
            <a:r>
              <a:rPr lang="en-US"/>
              <a:t>How do you feel about using drones for deliveries? Would you like to receive a package by drone?</a:t>
            </a:r>
            <a:endParaRPr lang="en-US"/>
          </a:p>
          <a:p>
            <a:r>
              <a:rPr lang="en-US"/>
              <a:t>What are some other ways drones might be used in the future?</a:t>
            </a:r>
            <a:endParaRPr lang="en-US"/>
          </a:p>
        </p:txBody>
      </p:sp>
      <p:pic>
        <p:nvPicPr>
          <p:cNvPr id="5" name="Content Placeholder 4"/>
          <p:cNvPicPr>
            <a:picLocks noChangeAspect="1"/>
          </p:cNvPicPr>
          <p:nvPr>
            <p:ph sz="half" idx="2"/>
          </p:nvPr>
        </p:nvPicPr>
        <p:blipFill>
          <a:blip r:embed="rId1"/>
          <a:stretch>
            <a:fillRect/>
          </a:stretch>
        </p:blipFill>
        <p:spPr>
          <a:xfrm>
            <a:off x="6096000" y="2129155"/>
            <a:ext cx="5181600" cy="29146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sym typeface="+mn-ea"/>
              </a:rPr>
              <a:t>Real-Life Examples of Drones</a:t>
            </a:r>
            <a:endParaRPr lang="en-US"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sym typeface="+mn-ea"/>
            </a:endParaRPr>
          </a:p>
        </p:txBody>
      </p:sp>
      <p:sp>
        <p:nvSpPr>
          <p:cNvPr id="3" name="Content Placeholder 2"/>
          <p:cNvSpPr>
            <a:spLocks noGrp="1"/>
          </p:cNvSpPr>
          <p:nvPr>
            <p:ph sz="half" idx="1"/>
          </p:nvPr>
        </p:nvSpPr>
        <p:spPr/>
        <p:txBody>
          <a:bodyPr>
            <a:normAutofit fontScale="70000"/>
          </a:bodyPr>
          <a:p>
            <a:pPr marL="0" indent="0">
              <a:buNone/>
            </a:pPr>
            <a:endParaRPr lang="en-US"/>
          </a:p>
          <a:p>
            <a:r>
              <a:rPr lang="en-US"/>
              <a:t>choose one area where drones are used, such as filmmaking, farming, or rescue operations.</a:t>
            </a:r>
            <a:endParaRPr lang="en-US"/>
          </a:p>
          <a:p>
            <a:r>
              <a:rPr lang="en-US"/>
              <a:t>write a short paragraph about how drones help in that field.</a:t>
            </a:r>
            <a:endParaRPr lang="en-US"/>
          </a:p>
          <a:p>
            <a:r>
              <a:rPr lang="en-US"/>
              <a:t>present your example to the class.</a:t>
            </a:r>
            <a:endParaRPr lang="en-US"/>
          </a:p>
          <a:p>
            <a:r>
              <a:rPr lang="en-US"/>
              <a:t>Example Answer:</a:t>
            </a:r>
            <a:endParaRPr lang="en-US"/>
          </a:p>
          <a:p>
            <a:r>
              <a:rPr lang="en-US"/>
              <a:t>“Drones are helpful in farming. Farmers use drones to check on their crops. The drones fly over the field and take pictures, so farmers can see if the plants need water or fertilizer. This saves farmers time and helps them grow healthy crops.”</a:t>
            </a:r>
            <a:endParaRPr lang="en-US"/>
          </a:p>
        </p:txBody>
      </p:sp>
      <p:pic>
        <p:nvPicPr>
          <p:cNvPr id="5" name="Content Placeholder 4"/>
          <p:cNvPicPr>
            <a:picLocks noChangeAspect="1"/>
          </p:cNvPicPr>
          <p:nvPr>
            <p:ph sz="half" idx="2"/>
          </p:nvPr>
        </p:nvPicPr>
        <p:blipFill>
          <a:blip r:embed="rId1"/>
          <a:stretch>
            <a:fillRect/>
          </a:stretch>
        </p:blipFill>
        <p:spPr>
          <a:xfrm>
            <a:off x="6172200" y="2058035"/>
            <a:ext cx="5181600" cy="38862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Conclusion and Recap</a:t>
            </a:r>
            <a:endPar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Content Placeholder 2"/>
          <p:cNvSpPr>
            <a:spLocks noGrp="1"/>
          </p:cNvSpPr>
          <p:nvPr>
            <p:ph sz="half" idx="1"/>
          </p:nvPr>
        </p:nvSpPr>
        <p:spPr/>
        <p:txBody>
          <a:bodyPr>
            <a:normAutofit lnSpcReduction="20000"/>
          </a:bodyPr>
          <a:p>
            <a:r>
              <a:rPr lang="en-US"/>
              <a:t>Drones are unmanned flying machines used for many purposes, such as photography, delivery, farming, and rescue missions.</a:t>
            </a:r>
            <a:endParaRPr lang="en-US"/>
          </a:p>
          <a:p>
            <a:r>
              <a:rPr lang="en-US"/>
              <a:t>Drones have both advantages, like efficiency and safety, and disadvantages, like high costs and privacy concerns.</a:t>
            </a:r>
            <a:endParaRPr lang="en-US"/>
          </a:p>
          <a:p>
            <a:r>
              <a:rPr lang="en-US"/>
              <a:t>The use of drones is expected to grow in the future as technology advances.</a:t>
            </a:r>
            <a:endParaRPr lang="en-US"/>
          </a:p>
        </p:txBody>
      </p:sp>
      <p:pic>
        <p:nvPicPr>
          <p:cNvPr id="5" name="Content Placeholder 4"/>
          <p:cNvPicPr>
            <a:picLocks noChangeAspect="1"/>
          </p:cNvPicPr>
          <p:nvPr>
            <p:ph sz="half" idx="2"/>
          </p:nvPr>
        </p:nvPicPr>
        <p:blipFill>
          <a:blip r:embed="rId1"/>
          <a:stretch>
            <a:fillRect/>
          </a:stretch>
        </p:blipFill>
        <p:spPr>
          <a:xfrm>
            <a:off x="6249035" y="2125345"/>
            <a:ext cx="5181600" cy="291528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3033</Words>
  <Application>WPS Presentation</Application>
  <PresentationFormat>Widescreen</PresentationFormat>
  <Paragraphs>65</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SimSun</vt:lpstr>
      <vt:lpstr>Wingdings</vt:lpstr>
      <vt:lpstr>Calibri Light</vt:lpstr>
      <vt:lpstr>Calibri</vt:lpstr>
      <vt:lpstr>Microsoft YaHei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DRONES</dc:title>
  <dc:creator/>
  <cp:lastModifiedBy>Mariia Lev</cp:lastModifiedBy>
  <cp:revision>2</cp:revision>
  <dcterms:created xsi:type="dcterms:W3CDTF">2024-11-03T12:40:24Z</dcterms:created>
  <dcterms:modified xsi:type="dcterms:W3CDTF">2024-11-04T13:35:13Z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8430869497DC46D8B60407F94ADA9A0C_13</vt:lpwstr>
  </property>
  <property fmtid="{D5CDD505-2E9C-101B-9397-08002B2CF9AE}" pid="3" name="KSOProductBuildVer">
    <vt:lpwstr>1033-12.2.0.18607</vt:lpwstr>
  </property>
</Properties>
</file>