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0" r:id="rId1"/>
  </p:sldMasterIdLst>
  <p:sldIdLst>
    <p:sldId id="256" r:id="rId2"/>
    <p:sldId id="257" r:id="rId3"/>
    <p:sldId id="270" r:id="rId4"/>
    <p:sldId id="258" r:id="rId5"/>
    <p:sldId id="259" r:id="rId6"/>
    <p:sldId id="273" r:id="rId7"/>
    <p:sldId id="260" r:id="rId8"/>
    <p:sldId id="271" r:id="rId9"/>
    <p:sldId id="261" r:id="rId10"/>
    <p:sldId id="274" r:id="rId11"/>
    <p:sldId id="262" r:id="rId12"/>
    <p:sldId id="263" r:id="rId13"/>
    <p:sldId id="264" r:id="rId14"/>
    <p:sldId id="275" r:id="rId15"/>
    <p:sldId id="265" r:id="rId16"/>
    <p:sldId id="276" r:id="rId17"/>
    <p:sldId id="277" r:id="rId18"/>
    <p:sldId id="281" r:id="rId19"/>
    <p:sldId id="266" r:id="rId20"/>
    <p:sldId id="268" r:id="rId21"/>
    <p:sldId id="269" r:id="rId22"/>
    <p:sldId id="278" r:id="rId23"/>
    <p:sldId id="279" r:id="rId24"/>
    <p:sldId id="282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54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562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328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1963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302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985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з малю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533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2513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048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319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905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21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2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610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894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175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9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7/2/2021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4376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5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28.bin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3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4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38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3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39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-411499" y="2361063"/>
            <a:ext cx="8477326" cy="2619173"/>
          </a:xfrm>
        </p:spPr>
        <p:txBody>
          <a:bodyPr/>
          <a:lstStyle/>
          <a:p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2" name="TextBox 1"/>
          <p:cNvSpPr txBox="1"/>
          <p:nvPr/>
        </p:nvSpPr>
        <p:spPr>
          <a:xfrm>
            <a:off x="459061" y="2838734"/>
            <a:ext cx="8316449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36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лекція №3 </a:t>
            </a:r>
            <a:r>
              <a:rPr lang="uk-UA" sz="3600" b="1" cap="all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засоби </a:t>
            </a:r>
            <a:r>
              <a:rPr lang="uk-UA" sz="3600" b="1" cap="all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виробництва</a:t>
            </a:r>
            <a:endParaRPr lang="uk-UA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49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183" y="757185"/>
            <a:ext cx="9883047" cy="108093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 </a:t>
            </a:r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 </a:t>
            </a: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характеризуються за допомогою коефіцієнтів: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Групувати 12"/>
          <p:cNvGrpSpPr/>
          <p:nvPr/>
        </p:nvGrpSpPr>
        <p:grpSpPr>
          <a:xfrm>
            <a:off x="2606723" y="2291143"/>
            <a:ext cx="6232086" cy="2232277"/>
            <a:chOff x="548243" y="2290651"/>
            <a:chExt cx="6166568" cy="223227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9" name="TextBox 8"/>
            <p:cNvSpPr txBox="1"/>
            <p:nvPr/>
          </p:nvSpPr>
          <p:spPr>
            <a:xfrm>
              <a:off x="548243" y="2350806"/>
              <a:ext cx="3349061" cy="107721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marL="285750" indent="-285750" algn="ctr">
                <a:buFontTx/>
                <a:buChar char="-"/>
              </a:pPr>
              <a:r>
                <a:rPr lang="uk-UA" sz="28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uk-UA" sz="28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новлення </a:t>
              </a:r>
              <a:r>
                <a:rPr lang="uk-UA" sz="28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 </a:t>
              </a:r>
              <a:r>
                <a:rPr lang="uk-UA" sz="2800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Кн</a:t>
              </a:r>
              <a:r>
                <a:rPr lang="uk-UA" sz="28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):</a:t>
              </a:r>
            </a:p>
            <a:p>
              <a:pPr algn="ctr"/>
              <a:endParaRPr lang="uk-UA" dirty="0"/>
            </a:p>
            <a:p>
              <a:pPr algn="ctr"/>
              <a:endParaRPr lang="uk-UA" dirty="0"/>
            </a:p>
          </p:txBody>
        </p:sp>
        <p:graphicFrame>
          <p:nvGraphicFramePr>
            <p:cNvPr id="10" name="Объект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3721136"/>
                </p:ext>
              </p:extLst>
            </p:nvPr>
          </p:nvGraphicFramePr>
          <p:xfrm>
            <a:off x="4259686" y="2290651"/>
            <a:ext cx="2455125" cy="10949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03" name="Формула" r:id="rId3" imgW="825480" imgH="495000" progId="Equation.3">
                    <p:embed/>
                  </p:oleObj>
                </mc:Choice>
                <mc:Fallback>
                  <p:oleObj name="Формула" r:id="rId3" imgW="825480" imgH="495000" progId="Equation.3">
                    <p:embed/>
                    <p:pic>
                      <p:nvPicPr>
                        <p:cNvPr id="13" name="Объект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9686" y="2290651"/>
                          <a:ext cx="2455125" cy="1094904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548243" y="3561575"/>
              <a:ext cx="3349061" cy="80021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8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вибуття (</a:t>
              </a:r>
              <a:r>
                <a:rPr lang="uk-UA" sz="2800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Кв</a:t>
              </a:r>
              <a:r>
                <a:rPr lang="uk-UA" sz="28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):</a:t>
              </a:r>
              <a:endPara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uk-UA" dirty="0"/>
            </a:p>
          </p:txBody>
        </p:sp>
        <p:graphicFrame>
          <p:nvGraphicFramePr>
            <p:cNvPr id="12" name="Объект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73258915"/>
                </p:ext>
              </p:extLst>
            </p:nvPr>
          </p:nvGraphicFramePr>
          <p:xfrm>
            <a:off x="4259686" y="3561575"/>
            <a:ext cx="2455125" cy="9613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04" name="Уравнение" r:id="rId5" imgW="774360" imgH="495000" progId="Equation.3">
                    <p:embed/>
                  </p:oleObj>
                </mc:Choice>
                <mc:Fallback>
                  <p:oleObj name="Уравнение" r:id="rId5" imgW="774360" imgH="495000" progId="Equation.3">
                    <p:embed/>
                    <p:pic>
                      <p:nvPicPr>
                        <p:cNvPr id="14" name="Объект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9686" y="3561575"/>
                          <a:ext cx="2455125" cy="96135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" name="TextBox 13"/>
          <p:cNvSpPr txBox="1"/>
          <p:nvPr/>
        </p:nvSpPr>
        <p:spPr>
          <a:xfrm>
            <a:off x="1232065" y="4875461"/>
            <a:ext cx="9062116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 </a:t>
            </a: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 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к.р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Фк.р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= Фп.р.+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Фн-Фв</a:t>
            </a:r>
            <a:endParaRPr lang="uk-UA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0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916578"/>
            <a:ext cx="9074331" cy="71410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3.3. Види і показники зношування 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1480458" y="68797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1480458" y="1145178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" name="Місце для вмісту 22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3082" y="2163367"/>
            <a:ext cx="10945210" cy="3466530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4538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139337" y="-8708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773665"/>
              </p:ext>
            </p:extLst>
          </p:nvPr>
        </p:nvGraphicFramePr>
        <p:xfrm>
          <a:off x="6042686" y="2325416"/>
          <a:ext cx="2853574" cy="1302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2" name="Уравнение" r:id="rId3" imgW="1231366" imgH="507780" progId="Equation.3">
                  <p:embed/>
                </p:oleObj>
              </mc:Choice>
              <mc:Fallback>
                <p:oleObj name="Уравнение" r:id="rId3" imgW="1231366" imgH="50778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86" y="2325416"/>
                        <a:ext cx="2853574" cy="130228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84142"/>
              </p:ext>
            </p:extLst>
          </p:nvPr>
        </p:nvGraphicFramePr>
        <p:xfrm>
          <a:off x="9174494" y="2331543"/>
          <a:ext cx="2970944" cy="1000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3" name="Equation" r:id="rId5" imgW="1371600" imgH="406080" progId="Equation.DSMT4">
                  <p:embed/>
                </p:oleObj>
              </mc:Choice>
              <mc:Fallback>
                <p:oleObj name="Equation" r:id="rId5" imgW="1371600" imgH="40608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4494" y="2331543"/>
                        <a:ext cx="2970944" cy="100063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4364220" y="3686649"/>
            <a:ext cx="1659104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0834791"/>
              </p:ext>
            </p:extLst>
          </p:nvPr>
        </p:nvGraphicFramePr>
        <p:xfrm>
          <a:off x="4469991" y="3908612"/>
          <a:ext cx="3501018" cy="1013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4" name="Equation" r:id="rId7" imgW="1346040" imgH="393480" progId="Equation.DSMT4">
                  <p:embed/>
                </p:oleObj>
              </mc:Choice>
              <mc:Fallback>
                <p:oleObj name="Equation" r:id="rId7" imgW="1346040" imgH="39348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9991" y="3908612"/>
                        <a:ext cx="3501018" cy="101351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1693180" y="4831975"/>
            <a:ext cx="1609766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842280"/>
              </p:ext>
            </p:extLst>
          </p:nvPr>
        </p:nvGraphicFramePr>
        <p:xfrm>
          <a:off x="8548087" y="3903360"/>
          <a:ext cx="3263665" cy="1269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5" name="Уравнение" r:id="rId9" imgW="1307532" imgH="444307" progId="Equation.3">
                  <p:embed/>
                </p:oleObj>
              </mc:Choice>
              <mc:Fallback>
                <p:oleObj name="Уравнение" r:id="rId9" imgW="1307532" imgH="444307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8087" y="3903360"/>
                        <a:ext cx="3263665" cy="126994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4896684" y="4630043"/>
            <a:ext cx="1695727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3094406"/>
              </p:ext>
            </p:extLst>
          </p:nvPr>
        </p:nvGraphicFramePr>
        <p:xfrm>
          <a:off x="849002" y="3806629"/>
          <a:ext cx="3435209" cy="12699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6" name="Уравнение" r:id="rId11" imgW="1168400" imgH="495300" progId="Equation.3">
                  <p:embed/>
                </p:oleObj>
              </mc:Choice>
              <mc:Fallback>
                <p:oleObj name="Уравнение" r:id="rId11" imgW="1168400" imgH="4953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002" y="3806629"/>
                        <a:ext cx="3435209" cy="1269941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1"/>
          <p:cNvSpPr>
            <a:spLocks noChangeArrowheads="1"/>
          </p:cNvSpPr>
          <p:nvPr/>
        </p:nvSpPr>
        <p:spPr bwMode="auto">
          <a:xfrm flipV="1">
            <a:off x="1891974" y="4705152"/>
            <a:ext cx="1794945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4205011"/>
              </p:ext>
            </p:extLst>
          </p:nvPr>
        </p:nvGraphicFramePr>
        <p:xfrm>
          <a:off x="7408863" y="5470525"/>
          <a:ext cx="2154237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7" name="Equation" r:id="rId13" imgW="672840" imgH="469800" progId="Equation.DSMT4">
                  <p:embed/>
                </p:oleObj>
              </mc:Choice>
              <mc:Fallback>
                <p:oleObj name="Equation" r:id="rId13" imgW="672840" imgH="469800" progId="Equation.DSMT4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8863" y="5470525"/>
                        <a:ext cx="2154237" cy="83185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139337" y="2234700"/>
            <a:ext cx="5570366" cy="138282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зношування </a:t>
            </a:r>
            <a:r>
              <a:rPr lang="uk-UA" b="1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b="1" cap="small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Кзн</a:t>
            </a:r>
            <a:r>
              <a:rPr lang="uk-UA" b="1" cap="sm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uk-UA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придатності (К</a:t>
            </a:r>
            <a:r>
              <a:rPr lang="uk-UA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техніко-економічне старіння (</a:t>
            </a:r>
            <a:r>
              <a:rPr lang="uk-UA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Кт-е.ст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442913" y="782971"/>
            <a:ext cx="9629775" cy="10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Технічний стан устаткування характеризується коефіцієнтами:</a:t>
            </a:r>
            <a:endParaRPr lang="uk-UA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1006292" y="5422999"/>
            <a:ext cx="5886249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 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Знош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uk-UA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Фпер-Фзал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Фзал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uk-UA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Фпер</a:t>
            </a:r>
            <a:r>
              <a:rPr lang="uk-UA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</a:t>
            </a:r>
            <a:endParaRPr lang="uk-UA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Знош</a:t>
            </a:r>
            <a:r>
              <a:rPr lang="uk-UA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uk-UA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Tф</a:t>
            </a:r>
            <a:r>
              <a:rPr lang="uk-UA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8051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999" y="820152"/>
            <a:ext cx="9858822" cy="94923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3.4. Амортизація основних фондів та методи її нарахування.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983387"/>
              </p:ext>
            </p:extLst>
          </p:nvPr>
        </p:nvGraphicFramePr>
        <p:xfrm>
          <a:off x="376999" y="2033516"/>
          <a:ext cx="10049891" cy="44628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6422">
                  <a:extLst>
                    <a:ext uri="{9D8B030D-6E8A-4147-A177-3AD203B41FA5}">
                      <a16:colId xmlns:a16="http://schemas.microsoft.com/office/drawing/2014/main" val="3059740971"/>
                    </a:ext>
                  </a:extLst>
                </a:gridCol>
                <a:gridCol w="8633469">
                  <a:extLst>
                    <a:ext uri="{9D8B030D-6E8A-4147-A177-3AD203B41FA5}">
                      <a16:colId xmlns:a16="http://schemas.microsoft.com/office/drawing/2014/main" val="1825893920"/>
                    </a:ext>
                  </a:extLst>
                </a:gridCol>
              </a:tblGrid>
              <a:tr h="4958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</a:rPr>
                        <a:t>Група 1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</a:rPr>
                        <a:t>будівлі, споруди, передавальні пристрої – 2 %;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2968727"/>
                  </a:ext>
                </a:extLst>
              </a:tr>
              <a:tr h="19834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</a:rPr>
                        <a:t>Група 2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</a:rPr>
                        <a:t>транспорт та запасні частини до нього, меблі, побутові, електронні, оптичні, електромеханічні прилади та інструменти, </a:t>
                      </a:r>
                      <a:r>
                        <a:rPr lang="uk-UA" sz="2400" b="1" dirty="0" smtClean="0">
                          <a:effectLst/>
                        </a:rPr>
                        <a:t>офісне </a:t>
                      </a:r>
                      <a:r>
                        <a:rPr lang="uk-UA" sz="2400" b="1" dirty="0">
                          <a:effectLst/>
                        </a:rPr>
                        <a:t>обладнання, </a:t>
                      </a:r>
                      <a:r>
                        <a:rPr lang="uk-UA" sz="2400" b="1" dirty="0" smtClean="0">
                          <a:effectLst/>
                        </a:rPr>
                        <a:t>пристрої </a:t>
                      </a:r>
                      <a:r>
                        <a:rPr lang="uk-UA" sz="2400" b="1" dirty="0">
                          <a:effectLst/>
                        </a:rPr>
                        <a:t>та прилади до них – 10%;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96707"/>
                  </a:ext>
                </a:extLst>
              </a:tr>
              <a:tr h="4958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</a:rPr>
                        <a:t>Група 3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</a:rPr>
                        <a:t>будь-які інші </a:t>
                      </a:r>
                      <a:r>
                        <a:rPr lang="uk-UA" sz="2400" b="1" dirty="0" smtClean="0">
                          <a:effectLst/>
                        </a:rPr>
                        <a:t>ОЗ, </a:t>
                      </a:r>
                      <a:r>
                        <a:rPr lang="uk-UA" sz="2400" b="1" dirty="0">
                          <a:effectLst/>
                        </a:rPr>
                        <a:t>які не включені до груп 1, 2, 4 – 6%;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5676031"/>
                  </a:ext>
                </a:extLst>
              </a:tr>
              <a:tr h="14876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</a:rPr>
                        <a:t>Група 4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</a:rPr>
                        <a:t>комп’ютери, програмне забезпечення, </a:t>
                      </a:r>
                      <a:r>
                        <a:rPr lang="uk-UA" sz="2400" b="1" dirty="0" smtClean="0">
                          <a:effectLst/>
                        </a:rPr>
                        <a:t>телефони, </a:t>
                      </a:r>
                      <a:r>
                        <a:rPr lang="uk-UA" sz="2400" b="1" dirty="0">
                          <a:effectLst/>
                        </a:rPr>
                        <a:t>вартість яких перевищує вартість малоцінних товарів (предметів) – 15%.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7372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113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184" y="790741"/>
            <a:ext cx="9613861" cy="1080938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 амортизації</a:t>
            </a:r>
            <a:endParaRPr lang="uk-UA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98184" y="2152629"/>
            <a:ext cx="9613861" cy="1334374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 амортизації 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це річний відсоток відшкодування вартості зношення частини </a:t>
            </a: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ОЗ.</a:t>
            </a:r>
            <a:endParaRPr lang="uk-UA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746946"/>
              </p:ext>
            </p:extLst>
          </p:nvPr>
        </p:nvGraphicFramePr>
        <p:xfrm>
          <a:off x="298184" y="3767953"/>
          <a:ext cx="5324013" cy="1669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2" name="Формула" r:id="rId3" imgW="1650960" imgH="520560" progId="Equation.3">
                  <p:embed/>
                </p:oleObj>
              </mc:Choice>
              <mc:Fallback>
                <p:oleObj name="Формула" r:id="rId3" imgW="1650960" imgH="520560" progId="Equation.3">
                  <p:embed/>
                  <p:pic>
                    <p:nvPicPr>
                      <p:cNvPr id="6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184" y="3767953"/>
                        <a:ext cx="5324013" cy="166974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6980143"/>
              </p:ext>
            </p:extLst>
          </p:nvPr>
        </p:nvGraphicFramePr>
        <p:xfrm>
          <a:off x="5838608" y="3755476"/>
          <a:ext cx="5507411" cy="1669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3" name="Формула" r:id="rId5" imgW="1143000" imgH="495000" progId="Equation.3">
                  <p:embed/>
                </p:oleObj>
              </mc:Choice>
              <mc:Fallback>
                <p:oleObj name="Формула" r:id="rId5" imgW="1143000" imgH="495000" progId="Equation.3">
                  <p:embed/>
                  <p:pic>
                    <p:nvPicPr>
                      <p:cNvPr id="7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608" y="3755476"/>
                        <a:ext cx="5507411" cy="166974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232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491356"/>
              </p:ext>
            </p:extLst>
          </p:nvPr>
        </p:nvGraphicFramePr>
        <p:xfrm>
          <a:off x="2417920" y="3052338"/>
          <a:ext cx="4959240" cy="1124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4" name="Формула" r:id="rId3" imgW="990360" imgH="444240" progId="Equation.3">
                  <p:embed/>
                </p:oleObj>
              </mc:Choice>
              <mc:Fallback>
                <p:oleObj name="Формула" r:id="rId3" imgW="990360" imgH="4442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7920" y="3052338"/>
                        <a:ext cx="4959240" cy="112431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7736796"/>
              </p:ext>
            </p:extLst>
          </p:nvPr>
        </p:nvGraphicFramePr>
        <p:xfrm>
          <a:off x="2351606" y="5239121"/>
          <a:ext cx="4693628" cy="1062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5" name="Формула" r:id="rId5" imgW="1015920" imgH="304560" progId="Equation.3">
                  <p:embed/>
                </p:oleObj>
              </mc:Choice>
              <mc:Fallback>
                <p:oleObj name="Формула" r:id="rId5" imgW="1015920" imgH="3045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606" y="5239121"/>
                        <a:ext cx="4693628" cy="106223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5854" y="893388"/>
            <a:ext cx="9742419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здійснення економічно вигідного процесу нарахування амортизації використовують </a:t>
            </a:r>
            <a:r>
              <a:rPr lang="uk-UA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методів: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5855" y="2172119"/>
            <a:ext cx="8418588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Прямолінійний (рівномірний</a:t>
            </a:r>
            <a:r>
              <a:rPr lang="uk-UA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uk-UA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5854" y="4477055"/>
            <a:ext cx="8418249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uk-UA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Виробничий:</a:t>
            </a:r>
            <a:endParaRPr lang="uk-UA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09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11223" y="754382"/>
            <a:ext cx="9951893" cy="108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Кумулятивний метод: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3200" dirty="0"/>
          </a:p>
        </p:txBody>
      </p:sp>
      <p:graphicFrame>
        <p:nvGraphicFramePr>
          <p:cNvPr id="18" name="Об'є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957021"/>
              </p:ext>
            </p:extLst>
          </p:nvPr>
        </p:nvGraphicFramePr>
        <p:xfrm>
          <a:off x="2549331" y="3051430"/>
          <a:ext cx="4711337" cy="684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1" name="Формула" r:id="rId3" imgW="736280" imgH="393529" progId="Equation.3">
                  <p:embed/>
                </p:oleObj>
              </mc:Choice>
              <mc:Fallback>
                <p:oleObj name="Формула" r:id="rId3" imgW="736280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9331" y="3051430"/>
                        <a:ext cx="4711337" cy="68457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2" name="Групувати 41"/>
          <p:cNvGrpSpPr/>
          <p:nvPr/>
        </p:nvGrpSpPr>
        <p:grpSpPr>
          <a:xfrm>
            <a:off x="129366" y="2136308"/>
            <a:ext cx="12062634" cy="4506417"/>
            <a:chOff x="131958" y="2278796"/>
            <a:chExt cx="11838212" cy="4041187"/>
          </a:xfrm>
        </p:grpSpPr>
        <p:grpSp>
          <p:nvGrpSpPr>
            <p:cNvPr id="40" name="Групувати 39"/>
            <p:cNvGrpSpPr/>
            <p:nvPr/>
          </p:nvGrpSpPr>
          <p:grpSpPr>
            <a:xfrm>
              <a:off x="131958" y="2278796"/>
              <a:ext cx="11524304" cy="3384103"/>
              <a:chOff x="186549" y="2648072"/>
              <a:chExt cx="11524304" cy="2613424"/>
            </a:xfrm>
          </p:grpSpPr>
          <p:grpSp>
            <p:nvGrpSpPr>
              <p:cNvPr id="38" name="Групувати 37"/>
              <p:cNvGrpSpPr/>
              <p:nvPr/>
            </p:nvGrpSpPr>
            <p:grpSpPr>
              <a:xfrm>
                <a:off x="186549" y="2648072"/>
                <a:ext cx="11524304" cy="1723044"/>
                <a:chOff x="186549" y="3256713"/>
                <a:chExt cx="11524304" cy="1723044"/>
              </a:xfrm>
            </p:grpSpPr>
            <p:sp>
              <p:nvSpPr>
                <p:cNvPr id="19" name="TextBox 18"/>
                <p:cNvSpPr txBox="1"/>
                <p:nvPr/>
              </p:nvSpPr>
              <p:spPr>
                <a:xfrm>
                  <a:off x="186549" y="3256713"/>
                  <a:ext cx="11524304" cy="575497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marL="457200" indent="-457200">
                    <a:buFont typeface="+mj-lt"/>
                    <a:buAutoNum type="arabicPeriod"/>
                  </a:pPr>
                  <a:r>
                    <a:rPr lang="uk-UA" sz="2400" b="1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Додаються числові значення років служби ОЗ ( наприклад при t= 5р. 1+2+3+4+5=15).</a:t>
                  </a:r>
                </a:p>
              </p:txBody>
            </p:sp>
            <p:graphicFrame>
              <p:nvGraphicFramePr>
                <p:cNvPr id="29" name="Об'єкт 2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98432007"/>
                    </p:ext>
                  </p:extLst>
                </p:nvPr>
              </p:nvGraphicFramePr>
              <p:xfrm>
                <a:off x="3818016" y="4424647"/>
                <a:ext cx="1232739" cy="5551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462" name="Формула" r:id="rId5" imgW="495000" imgH="393480" progId="Equation.3">
                        <p:embed/>
                      </p:oleObj>
                    </mc:Choice>
                    <mc:Fallback>
                      <p:oleObj name="Формула" r:id="rId5" imgW="495000" imgH="393480" progId="Equation.3">
                        <p:embed/>
                        <p:pic>
                          <p:nvPicPr>
                            <p:cNvPr id="28" name="Об'єкт 2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18016" y="4424647"/>
                              <a:ext cx="1232739" cy="555110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39" name="Групувати 38"/>
              <p:cNvGrpSpPr/>
              <p:nvPr/>
            </p:nvGrpSpPr>
            <p:grpSpPr>
              <a:xfrm>
                <a:off x="323295" y="3968534"/>
                <a:ext cx="6809228" cy="1292962"/>
                <a:chOff x="323295" y="3937254"/>
                <a:chExt cx="6809228" cy="1292962"/>
              </a:xfrm>
            </p:grpSpPr>
            <p:sp>
              <p:nvSpPr>
                <p:cNvPr id="34" name="TextBox 33"/>
                <p:cNvSpPr txBox="1"/>
                <p:nvPr/>
              </p:nvSpPr>
              <p:spPr>
                <a:xfrm>
                  <a:off x="833597" y="4718663"/>
                  <a:ext cx="5610266" cy="511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/>
                  <a:r>
                    <a:rPr lang="uk-UA" sz="2400" b="1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Утворюючі кумулятивні коефіцієнти.</a:t>
                  </a:r>
                  <a:endParaRPr lang="uk-UA" sz="24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endParaRPr lang="uk-UA" dirty="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23295" y="3937254"/>
                  <a:ext cx="6809228" cy="831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uk-UA" sz="2400" b="1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2. Утворюються </a:t>
                  </a:r>
                  <a:r>
                    <a:rPr lang="uk-UA" sz="2400" b="1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дроби </a:t>
                  </a:r>
                  <a:endParaRPr lang="uk-UA" sz="24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uk-UA" sz="2400" b="1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r>
                    <a:rPr lang="uk-UA" sz="2400" b="1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розміщуються </a:t>
                  </a:r>
                  <a:r>
                    <a:rPr lang="uk-UA" sz="2400" b="1" dirty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у зворотному порядку </a:t>
                  </a:r>
                </a:p>
              </p:txBody>
            </p:sp>
            <p:graphicFrame>
              <p:nvGraphicFramePr>
                <p:cNvPr id="36" name="Об'єкт 3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357466000"/>
                    </p:ext>
                  </p:extLst>
                </p:nvPr>
              </p:nvGraphicFramePr>
              <p:xfrm>
                <a:off x="5540974" y="4226493"/>
                <a:ext cx="1101330" cy="61767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463" name="Equation" r:id="rId7" imgW="495515" imgH="393871" progId="Equation.DSMT4">
                        <p:embed/>
                      </p:oleObj>
                    </mc:Choice>
                    <mc:Fallback>
                      <p:oleObj name="Equation" r:id="rId7" imgW="495515" imgH="393871" progId="Equation.DSMT4">
                        <p:embed/>
                        <p:pic>
                          <p:nvPicPr>
                            <p:cNvPr id="33" name="Об'єкт 3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540974" y="4226493"/>
                              <a:ext cx="1101330" cy="617670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41" name="TextBox 40"/>
            <p:cNvSpPr txBox="1"/>
            <p:nvPr/>
          </p:nvSpPr>
          <p:spPr>
            <a:xfrm>
              <a:off x="268703" y="5488986"/>
              <a:ext cx="117014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lvl="0" indent="-457200">
                <a:buFont typeface="+mj-lt"/>
                <a:buAutoNum type="arabicPeriod" startAt="3"/>
              </a:pPr>
              <a:r>
                <a:rPr lang="uk-UA" sz="24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Обчислюються річні суми амортизації, як добуток вартості, яка амортизується і кумулятивного коефіцієнта.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044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4898" y="754210"/>
            <a:ext cx="9900000" cy="13542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Метод прискореного 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зменшення залишкової </a:t>
            </a: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</a:t>
            </a:r>
            <a:r>
              <a:rPr lang="uk-UA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graphicFrame>
        <p:nvGraphicFramePr>
          <p:cNvPr id="5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3109108"/>
              </p:ext>
            </p:extLst>
          </p:nvPr>
        </p:nvGraphicFramePr>
        <p:xfrm>
          <a:off x="324898" y="2169360"/>
          <a:ext cx="9900000" cy="12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2" name="Формула" r:id="rId3" imgW="2184120" imgH="482400" progId="Equation.3">
                  <p:embed/>
                </p:oleObj>
              </mc:Choice>
              <mc:Fallback>
                <p:oleObj name="Формула" r:id="rId3" imgW="2184120" imgH="482400" progId="Equation.3">
                  <p:embed/>
                  <p:pic>
                    <p:nvPicPr>
                      <p:cNvPr id="18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898" y="2169360"/>
                        <a:ext cx="9900000" cy="1201638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4898" y="3706148"/>
            <a:ext cx="9900000" cy="8617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Метод зменшення 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залишкової </a:t>
            </a: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вартості: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graphicFrame>
        <p:nvGraphicFramePr>
          <p:cNvPr id="7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968530"/>
              </p:ext>
            </p:extLst>
          </p:nvPr>
        </p:nvGraphicFramePr>
        <p:xfrm>
          <a:off x="1149350" y="5362575"/>
          <a:ext cx="8250238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Equation" r:id="rId5" imgW="1269720" imgH="431640" progId="Equation.DSMT4">
                  <p:embed/>
                </p:oleObj>
              </mc:Choice>
              <mc:Fallback>
                <p:oleObj name="Equation" r:id="rId5" imgW="1269720" imgH="431640" progId="Equation.DSMT4">
                  <p:embed/>
                  <p:pic>
                    <p:nvPicPr>
                      <p:cNvPr id="20" name="Объект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350" y="5362575"/>
                        <a:ext cx="8250238" cy="101282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196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992777"/>
            <a:ext cx="9613861" cy="4943412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8472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46" y="691487"/>
            <a:ext cx="9867332" cy="120178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3.5. </a:t>
            </a: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 оцінки стану та ефективності застосування основних фондів.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097851"/>
              </p:ext>
            </p:extLst>
          </p:nvPr>
        </p:nvGraphicFramePr>
        <p:xfrm>
          <a:off x="486264" y="2101756"/>
          <a:ext cx="10472888" cy="41854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72888">
                  <a:extLst>
                    <a:ext uri="{9D8B030D-6E8A-4147-A177-3AD203B41FA5}">
                      <a16:colId xmlns:a16="http://schemas.microsoft.com/office/drawing/2014/main" val="579827765"/>
                    </a:ext>
                  </a:extLst>
                </a:gridCol>
              </a:tblGrid>
              <a:tr h="5569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395855" algn="l"/>
                          <a:tab pos="4364990" algn="l"/>
                        </a:tabLs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Ефективне використання </a:t>
                      </a:r>
                      <a:r>
                        <a:rPr lang="uk-UA" sz="2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 дає </a:t>
                      </a: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можливість: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2221732"/>
                  </a:ext>
                </a:extLst>
              </a:tr>
              <a:tr h="749792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  <a:buFontTx/>
                        <a:buNone/>
                        <a:tabLst>
                          <a:tab pos="2395855" algn="l"/>
                          <a:tab pos="4364990" algn="l"/>
                        </a:tabLs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збільшити обсяг випуску продукції </a:t>
                      </a:r>
                      <a:r>
                        <a:rPr lang="uk-UA" sz="2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 </a:t>
                      </a: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більш повній мірі задовольнити потреби населення;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051434"/>
                  </a:ext>
                </a:extLst>
              </a:tr>
              <a:tr h="399188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  <a:buFontTx/>
                        <a:buNone/>
                        <a:tabLst>
                          <a:tab pos="2395855" algn="l"/>
                          <a:tab pos="4364990" algn="l"/>
                        </a:tabLs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знизити собівартість продукції;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722583"/>
                  </a:ext>
                </a:extLst>
              </a:tr>
              <a:tr h="556989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  <a:buFontTx/>
                        <a:buNone/>
                        <a:tabLst>
                          <a:tab pos="2395855" algn="l"/>
                          <a:tab pos="4364990" algn="l"/>
                        </a:tabLs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підвищити  рентабельність виробництва;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204736"/>
                  </a:ext>
                </a:extLst>
              </a:tr>
              <a:tr h="835483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  <a:buFontTx/>
                        <a:buNone/>
                        <a:tabLst>
                          <a:tab pos="2395855" algn="l"/>
                          <a:tab pos="4364990" algn="l"/>
                        </a:tabLs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зменшити  потреби у введені нових виробничих потужностей при зміні обсягу виробництва;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3300609"/>
                  </a:ext>
                </a:extLst>
              </a:tr>
              <a:tr h="530043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  <a:buFontTx/>
                        <a:buNone/>
                        <a:tabLst>
                          <a:tab pos="2395855" algn="l"/>
                          <a:tab pos="4364990" algn="l"/>
                        </a:tabLs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збільшити прибуток</a:t>
                      </a:r>
                      <a:r>
                        <a:rPr lang="uk-UA" sz="2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604874"/>
                  </a:ext>
                </a:extLst>
              </a:tr>
              <a:tr h="556989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  <a:buFontTx/>
                        <a:buNone/>
                        <a:tabLst>
                          <a:tab pos="2395855" algn="l"/>
                          <a:tab pos="4364990" algn="l"/>
                        </a:tabLs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підвищить якість продукції,  що випускається.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846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74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00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60"/>
          <p:cNvSpPr>
            <a:spLocks noChangeArrowheads="1"/>
          </p:cNvSpPr>
          <p:nvPr/>
        </p:nvSpPr>
        <p:spPr bwMode="auto">
          <a:xfrm>
            <a:off x="1310897" y="38993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" name="Rectangle 65"/>
          <p:cNvSpPr>
            <a:spLocks noChangeArrowheads="1"/>
          </p:cNvSpPr>
          <p:nvPr/>
        </p:nvSpPr>
        <p:spPr bwMode="auto">
          <a:xfrm>
            <a:off x="2051429" y="28757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6" name="Групувати 15"/>
          <p:cNvGrpSpPr/>
          <p:nvPr/>
        </p:nvGrpSpPr>
        <p:grpSpPr>
          <a:xfrm>
            <a:off x="670396" y="2326757"/>
            <a:ext cx="10497276" cy="3804220"/>
            <a:chOff x="640416" y="2401708"/>
            <a:chExt cx="9343033" cy="2197643"/>
          </a:xfrm>
        </p:grpSpPr>
        <p:sp>
          <p:nvSpPr>
            <p:cNvPr id="40" name="Rectangle 45"/>
            <p:cNvSpPr>
              <a:spLocks noChangeArrowheads="1"/>
            </p:cNvSpPr>
            <p:nvPr/>
          </p:nvSpPr>
          <p:spPr bwMode="auto">
            <a:xfrm>
              <a:off x="3642187" y="2401708"/>
              <a:ext cx="4320153" cy="4953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2400" b="0" i="0" u="none" strike="noStrike" cap="none" normalizeH="0" baseline="0" dirty="0" smtClean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Виробничі </a:t>
              </a:r>
              <a:r>
                <a:rPr lang="uk-UA" altLang="ru-RU" sz="2400" dirty="0" smtClean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засоби</a:t>
              </a:r>
              <a:r>
                <a:rPr kumimoji="0" lang="uk-UA" altLang="ru-RU" sz="2400" b="0" i="0" u="none" strike="noStrike" cap="none" normalizeH="0" baseline="0" dirty="0" smtClean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(ВЗ)</a:t>
              </a:r>
              <a:endParaRPr kumimoji="0" lang="ru-RU" altLang="ru-RU" sz="24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54"/>
            <p:cNvSpPr>
              <a:spLocks noChangeArrowheads="1"/>
            </p:cNvSpPr>
            <p:nvPr/>
          </p:nvSpPr>
          <p:spPr bwMode="auto">
            <a:xfrm>
              <a:off x="2398426" y="3250060"/>
              <a:ext cx="2595275" cy="3569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Основні засоби(ОЗ)</a:t>
              </a:r>
              <a:endPara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53"/>
            <p:cNvSpPr>
              <a:spLocks noChangeArrowheads="1"/>
            </p:cNvSpPr>
            <p:nvPr/>
          </p:nvSpPr>
          <p:spPr bwMode="auto">
            <a:xfrm>
              <a:off x="6834281" y="3250059"/>
              <a:ext cx="3149168" cy="3569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Обігові </a:t>
              </a:r>
              <a:r>
                <a:rPr lang="uk-UA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засоби</a:t>
              </a:r>
              <a:r>
                <a:rPr kumimoji="0" lang="uk-UA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kumimoji="0" lang="uk-UA" altLang="ru-RU" sz="20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Об,З</a:t>
              </a:r>
              <a:r>
                <a:rPr kumimoji="0" lang="uk-UA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47"/>
            <p:cNvSpPr>
              <a:spLocks noChangeArrowheads="1"/>
            </p:cNvSpPr>
            <p:nvPr/>
          </p:nvSpPr>
          <p:spPr bwMode="auto">
            <a:xfrm>
              <a:off x="640416" y="4042136"/>
              <a:ext cx="3001771" cy="55721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Виробничі ОЗ(ВОЗ)</a:t>
              </a:r>
              <a:endPara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46"/>
            <p:cNvSpPr>
              <a:spLocks noChangeArrowheads="1"/>
            </p:cNvSpPr>
            <p:nvPr/>
          </p:nvSpPr>
          <p:spPr bwMode="auto">
            <a:xfrm>
              <a:off x="4194909" y="4042136"/>
              <a:ext cx="3100392" cy="55721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Не</a:t>
              </a:r>
              <a:r>
                <a:rPr kumimoji="0" lang="en-US" altLang="ru-RU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uk-UA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виробничі</a:t>
              </a:r>
              <a:r>
                <a:rPr kumimoji="0" lang="uk-UA" altLang="ru-RU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ОЗ</a:t>
              </a:r>
              <a:endParaRPr kumimoji="0" lang="uk-UA" alt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" name="Пряма сполучна лінія 4"/>
            <p:cNvCxnSpPr/>
            <p:nvPr/>
          </p:nvCxnSpPr>
          <p:spPr>
            <a:xfrm>
              <a:off x="5874909" y="2902981"/>
              <a:ext cx="1234" cy="542658"/>
            </a:xfrm>
            <a:prstGeom prst="line">
              <a:avLst/>
            </a:prstGeom>
            <a:ln>
              <a:solidFill>
                <a:schemeClr val="accent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 сполучна лінія 8"/>
            <p:cNvCxnSpPr>
              <a:stCxn id="46" idx="3"/>
              <a:endCxn id="47" idx="1"/>
            </p:cNvCxnSpPr>
            <p:nvPr/>
          </p:nvCxnSpPr>
          <p:spPr>
            <a:xfrm flipV="1">
              <a:off x="4993701" y="3428549"/>
              <a:ext cx="1840580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 сполучна лінія 12"/>
            <p:cNvCxnSpPr/>
            <p:nvPr/>
          </p:nvCxnSpPr>
          <p:spPr>
            <a:xfrm>
              <a:off x="3882452" y="3607039"/>
              <a:ext cx="0" cy="7137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 сполучна лінія 14"/>
            <p:cNvCxnSpPr>
              <a:stCxn id="53" idx="3"/>
              <a:endCxn id="54" idx="1"/>
            </p:cNvCxnSpPr>
            <p:nvPr/>
          </p:nvCxnSpPr>
          <p:spPr>
            <a:xfrm>
              <a:off x="3642187" y="4320743"/>
              <a:ext cx="552722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296728" y="687598"/>
            <a:ext cx="9966387" cy="12311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3.1 Економічна сутність, класифікація і структура основних </a:t>
            </a:r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засобів</a:t>
            </a:r>
            <a:endParaRPr lang="uk-UA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0259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364" y="1950554"/>
            <a:ext cx="11313994" cy="4907445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група - узагальнюючі показники:</a:t>
            </a:r>
          </a:p>
          <a:p>
            <a:r>
              <a:rPr lang="uk-UA" alt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Фондовіддача:</a:t>
            </a:r>
          </a:p>
          <a:p>
            <a:endParaRPr lang="uk-UA" altLang="ru-RU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Фондоємкість</a:t>
            </a:r>
            <a:r>
              <a:rPr lang="uk-UA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uk-UA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Фондоозброєність праці:  </a:t>
            </a:r>
            <a:endParaRPr lang="uk-UA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Продуктивності праці:</a:t>
            </a:r>
            <a:endParaRPr lang="uk-UA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Енергоозброєність: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000" b="1" i="1" dirty="0" smtClean="0"/>
          </a:p>
          <a:p>
            <a:endParaRPr lang="uk-UA" sz="2000" b="1" i="1" dirty="0"/>
          </a:p>
          <a:p>
            <a:endParaRPr lang="ru-RU" sz="2400" i="1" dirty="0"/>
          </a:p>
          <a:p>
            <a:endParaRPr lang="uk-UA" sz="2000" i="1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altLang="ru-RU" sz="2000" i="1" dirty="0" smtClean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altLang="ru-RU" sz="2000" i="1" dirty="0" smtClean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i="1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5057259"/>
              </p:ext>
            </p:extLst>
          </p:nvPr>
        </p:nvGraphicFramePr>
        <p:xfrm>
          <a:off x="3305743" y="2408977"/>
          <a:ext cx="3928565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7" name="Формула" r:id="rId3" imgW="1701720" imgH="571320" progId="Equation.3">
                  <p:embed/>
                </p:oleObj>
              </mc:Choice>
              <mc:Fallback>
                <p:oleObj name="Формула" r:id="rId3" imgW="1701720" imgH="57132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5743" y="2408977"/>
                        <a:ext cx="3928565" cy="83661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0382648"/>
              </p:ext>
            </p:extLst>
          </p:nvPr>
        </p:nvGraphicFramePr>
        <p:xfrm>
          <a:off x="3004498" y="3342625"/>
          <a:ext cx="392856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8" name="Формула" r:id="rId5" imgW="1041120" imgH="558720" progId="Equation.3">
                  <p:embed/>
                </p:oleObj>
              </mc:Choice>
              <mc:Fallback>
                <p:oleObj name="Формула" r:id="rId5" imgW="1041120" imgH="5587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4498" y="3342625"/>
                        <a:ext cx="3928565" cy="82867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512435"/>
              </p:ext>
            </p:extLst>
          </p:nvPr>
        </p:nvGraphicFramePr>
        <p:xfrm>
          <a:off x="4160766" y="4233123"/>
          <a:ext cx="3073542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9" name="Формула" r:id="rId7" imgW="1295280" imgH="520560" progId="Equation.3">
                  <p:embed/>
                </p:oleObj>
              </mc:Choice>
              <mc:Fallback>
                <p:oleObj name="Формула" r:id="rId7" imgW="1295280" imgH="52056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0766" y="4233123"/>
                        <a:ext cx="3073542" cy="75723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0995959"/>
              </p:ext>
            </p:extLst>
          </p:nvPr>
        </p:nvGraphicFramePr>
        <p:xfrm>
          <a:off x="3908330" y="5022740"/>
          <a:ext cx="2120900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0" name="Формула" r:id="rId9" imgW="1015920" imgH="571320" progId="Equation.3">
                  <p:embed/>
                </p:oleObj>
              </mc:Choice>
              <mc:Fallback>
                <p:oleObj name="Формула" r:id="rId9" imgW="1015920" imgH="57132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8330" y="5022740"/>
                        <a:ext cx="2120900" cy="80803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023722"/>
              </p:ext>
            </p:extLst>
          </p:nvPr>
        </p:nvGraphicFramePr>
        <p:xfrm>
          <a:off x="6223890" y="5086239"/>
          <a:ext cx="4091082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1" name="Формула" r:id="rId11" imgW="2590560" imgH="571320" progId="Equation.3">
                  <p:embed/>
                </p:oleObj>
              </mc:Choice>
              <mc:Fallback>
                <p:oleObj name="Формула" r:id="rId11" imgW="2590560" imgH="5713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3890" y="5086239"/>
                        <a:ext cx="4091082" cy="77311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1161992"/>
              </p:ext>
            </p:extLst>
          </p:nvPr>
        </p:nvGraphicFramePr>
        <p:xfrm>
          <a:off x="3334964" y="5830777"/>
          <a:ext cx="2761036" cy="945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2" name="Уравнение" r:id="rId13" imgW="1473200" imgH="508000" progId="Equation.3">
                  <p:embed/>
                </p:oleObj>
              </mc:Choice>
              <mc:Fallback>
                <p:oleObj name="Уравнение" r:id="rId13" imgW="1473200" imgH="5080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4964" y="5830777"/>
                        <a:ext cx="2761036" cy="94519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29830" y="806659"/>
            <a:ext cx="9621369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цінки 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ефективності </a:t>
            </a: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 проводиться за 2 групами показників:</a:t>
            </a:r>
            <a:endParaRPr lang="uk-UA" sz="32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6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364" y="943138"/>
            <a:ext cx="10249470" cy="720199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група – додаткові 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 використання обладнання</a:t>
            </a: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13899" y="2047022"/>
            <a:ext cx="10153935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uk-UA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 екстенсивного використання (відображають рівень їх використання в часі):</a:t>
            </a:r>
            <a:endParaRPr lang="uk-UA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'є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1934610"/>
              </p:ext>
            </p:extLst>
          </p:nvPr>
        </p:nvGraphicFramePr>
        <p:xfrm>
          <a:off x="3568357" y="2973554"/>
          <a:ext cx="3296467" cy="129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24" name="Формула" r:id="rId3" imgW="1079280" imgH="520560" progId="Equation.3">
                  <p:embed/>
                </p:oleObj>
              </mc:Choice>
              <mc:Fallback>
                <p:oleObj name="Формула" r:id="rId3" imgW="1079280" imgH="520560" progId="Equation.3">
                  <p:embed/>
                  <p:pic>
                    <p:nvPicPr>
                      <p:cNvPr id="0" name="Object 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8357" y="2973554"/>
                        <a:ext cx="3296467" cy="129833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211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121069" y="756536"/>
            <a:ext cx="10109966" cy="108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457200" lvl="0" indent="-457200" algn="ctr">
              <a:spcAft>
                <a:spcPts val="0"/>
              </a:spcAft>
              <a:buFont typeface="+mj-lt"/>
              <a:buAutoNum type="arabicPeriod" startAt="3"/>
              <a:tabLst>
                <a:tab pos="883920" algn="l"/>
              </a:tabLst>
            </a:pPr>
            <a:r>
              <a:rPr lang="uk-UA" sz="2400" b="1" spc="-5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Показник </a:t>
            </a:r>
            <a:r>
              <a:rPr lang="uk-UA" sz="2400" b="1" spc="-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інтегрального (загального) навантаження:</a:t>
            </a:r>
            <a:endParaRPr lang="uk-UA" sz="2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75212" y="2429301"/>
            <a:ext cx="12192000" cy="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'є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536509"/>
              </p:ext>
            </p:extLst>
          </p:nvPr>
        </p:nvGraphicFramePr>
        <p:xfrm>
          <a:off x="278018" y="2552131"/>
          <a:ext cx="9796067" cy="146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Формула" r:id="rId3" imgW="1257120" imgH="241200" progId="Equation.3">
                  <p:embed/>
                </p:oleObj>
              </mc:Choice>
              <mc:Fallback>
                <p:oleObj name="Формула" r:id="rId3" imgW="125712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018" y="2552131"/>
                        <a:ext cx="9796067" cy="146031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589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354841" y="758421"/>
            <a:ext cx="9853684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3200" b="1" spc="-1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 показників екстенсивного використання </a:t>
            </a:r>
            <a:r>
              <a:rPr lang="uk-UA" sz="3200" b="1" spc="-15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відносяться: </a:t>
            </a:r>
            <a:endParaRPr lang="uk-UA" sz="3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354841" y="2021603"/>
            <a:ext cx="11395880" cy="100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uk-UA" sz="2400" b="1" spc="-2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Коефіцієнт </a:t>
            </a:r>
            <a:r>
              <a:rPr lang="uk-UA" sz="2400" b="1" spc="-2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змінності роботи устаткування:</a:t>
            </a:r>
            <a:endParaRPr lang="uk-UA" sz="2400" b="1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'є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3101038"/>
              </p:ext>
            </p:extLst>
          </p:nvPr>
        </p:nvGraphicFramePr>
        <p:xfrm>
          <a:off x="354841" y="3100867"/>
          <a:ext cx="3712192" cy="1334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4" name="Формула" r:id="rId3" imgW="1308100" imgH="457200" progId="Equation.3">
                  <p:embed/>
                </p:oleObj>
              </mc:Choice>
              <mc:Fallback>
                <p:oleObj name="Формула" r:id="rId3" imgW="130810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841" y="3100867"/>
                        <a:ext cx="3712192" cy="133445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'є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005766"/>
              </p:ext>
            </p:extLst>
          </p:nvPr>
        </p:nvGraphicFramePr>
        <p:xfrm>
          <a:off x="4267199" y="3100867"/>
          <a:ext cx="3657601" cy="1334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5" name="Equation" r:id="rId5" imgW="927100" imgH="482600" progId="Equation.DSMT4">
                  <p:embed/>
                </p:oleObj>
              </mc:Choice>
              <mc:Fallback>
                <p:oleObj name="Equation" r:id="rId5" imgW="9271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199" y="3100867"/>
                        <a:ext cx="3657601" cy="133445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'є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744837"/>
              </p:ext>
            </p:extLst>
          </p:nvPr>
        </p:nvGraphicFramePr>
        <p:xfrm>
          <a:off x="8124966" y="3095564"/>
          <a:ext cx="3625755" cy="1334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6" name="Формула" r:id="rId7" imgW="977900" imgH="495300" progId="Equation.3">
                  <p:embed/>
                </p:oleObj>
              </mc:Choice>
              <mc:Fallback>
                <p:oleObj name="Формула" r:id="rId7" imgW="977900" imgH="495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4966" y="3095564"/>
                        <a:ext cx="3625755" cy="133445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кутник 11"/>
          <p:cNvSpPr/>
          <p:nvPr/>
        </p:nvSpPr>
        <p:spPr>
          <a:xfrm>
            <a:off x="354840" y="4506586"/>
            <a:ext cx="11395881" cy="90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457200" lvl="0" indent="-457200" algn="ctr">
              <a:spcAft>
                <a:spcPts val="0"/>
              </a:spcAft>
              <a:buFont typeface="+mj-lt"/>
              <a:buAutoNum type="arabicPeriod" startAt="2"/>
              <a:tabLst>
                <a:tab pos="883920" algn="l"/>
              </a:tabLst>
            </a:pPr>
            <a:r>
              <a:rPr lang="uk-UA" sz="2400" b="1" spc="-2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Коефіцієнт </a:t>
            </a:r>
            <a:r>
              <a:rPr lang="uk-UA" sz="2400" b="1" spc="-2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 змінного режиму часу  роботи обладнання:</a:t>
            </a:r>
            <a:endParaRPr lang="uk-UA" sz="2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4" name="Об'є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0084804"/>
              </p:ext>
            </p:extLst>
          </p:nvPr>
        </p:nvGraphicFramePr>
        <p:xfrm>
          <a:off x="4267198" y="5513850"/>
          <a:ext cx="3657602" cy="1241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7" name="Формула" r:id="rId9" imgW="901700" imgH="495300" progId="Equation.3">
                  <p:embed/>
                </p:oleObj>
              </mc:Choice>
              <mc:Fallback>
                <p:oleObj name="Формула" r:id="rId9" imgW="901700" imgH="4953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198" y="5513850"/>
                        <a:ext cx="3657602" cy="124179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125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87" y="879566"/>
            <a:ext cx="9613861" cy="5056623"/>
          </a:xfrm>
        </p:spPr>
        <p:txBody>
          <a:bodyPr/>
          <a:lstStyle/>
          <a:p>
            <a:pPr>
              <a:buFontTx/>
              <a:buChar char="-"/>
            </a:pPr>
            <a:r>
              <a:rPr lang="uk-UA" b="1" i="1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 </a:t>
            </a:r>
            <a:r>
              <a:rPr lang="uk-UA" b="1" i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інтенсивного використання обладнання (використання по потужності</a:t>
            </a:r>
            <a:r>
              <a:rPr lang="uk-UA" b="1" i="1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):</a:t>
            </a:r>
          </a:p>
          <a:p>
            <a:pPr>
              <a:buFontTx/>
              <a:buChar char="-"/>
            </a:pPr>
            <a:endParaRPr lang="uk-UA" b="1" i="1" spc="-5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uk-UA" b="1" i="1" spc="-5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uk-UA" b="1" i="1" spc="-5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uk-UA" b="1" i="1" spc="-5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uk-UA" b="1" i="1" spc="-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Показник </a:t>
            </a:r>
            <a:r>
              <a:rPr lang="uk-UA" b="1" i="1" spc="-5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інтегрального використання обладнання:</a:t>
            </a:r>
            <a:endParaRPr lang="uk-UA" b="1" i="1" spc="-5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uk-UA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Об'є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332838"/>
              </p:ext>
            </p:extLst>
          </p:nvPr>
        </p:nvGraphicFramePr>
        <p:xfrm>
          <a:off x="3207446" y="2096810"/>
          <a:ext cx="3296466" cy="1311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" name="Equation" r:id="rId3" imgW="1041400" imgH="495300" progId="Equation.DSMT4">
                  <p:embed/>
                </p:oleObj>
              </mc:Choice>
              <mc:Fallback>
                <p:oleObj name="Equation" r:id="rId3" imgW="1041400" imgH="495300" progId="Equation.DSMT4">
                  <p:embed/>
                  <p:pic>
                    <p:nvPicPr>
                      <p:cNvPr id="15" name="Об'є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7446" y="2096810"/>
                        <a:ext cx="3296466" cy="131106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'є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7178723"/>
              </p:ext>
            </p:extLst>
          </p:nvPr>
        </p:nvGraphicFramePr>
        <p:xfrm>
          <a:off x="1842343" y="4406537"/>
          <a:ext cx="5243849" cy="774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Equation" r:id="rId5" imgW="1079280" imgH="190440" progId="Equation.DSMT4">
                  <p:embed/>
                </p:oleObj>
              </mc:Choice>
              <mc:Fallback>
                <p:oleObj name="Equation" r:id="rId5" imgW="1079280" imgH="190440" progId="Equation.DSMT4">
                  <p:embed/>
                  <p:pic>
                    <p:nvPicPr>
                      <p:cNvPr id="4" name="Об'є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2343" y="4406537"/>
                        <a:ext cx="5243849" cy="774881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96448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136478" y="731123"/>
            <a:ext cx="10126638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uk-UA" sz="3200" b="1" spc="-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 ефективності використання </a:t>
            </a:r>
            <a:r>
              <a:rPr lang="uk-UA" sz="3200" b="1" spc="-1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 </a:t>
            </a:r>
            <a:r>
              <a:rPr lang="uk-UA" sz="3200" b="1" spc="-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досягається: </a:t>
            </a:r>
            <a:endParaRPr lang="uk-UA" sz="32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136478" y="2274838"/>
            <a:ext cx="10126638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457200" lvl="0" indent="-4572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883920" algn="l"/>
              </a:tabLst>
            </a:pPr>
            <a:r>
              <a:rPr lang="uk-UA" sz="2800" b="1" spc="-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рахунок екстенсивного покращання використання </a:t>
            </a:r>
            <a:r>
              <a:rPr lang="uk-UA" sz="2800" b="1" spc="-1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ОЗ</a:t>
            </a:r>
            <a:r>
              <a:rPr lang="uk-UA" sz="2800" b="1" spc="-45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uk-UA" sz="28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883920" algn="l"/>
              </a:tabLst>
            </a:pP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рахунок інтенсивного покращення використання </a:t>
            </a:r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ОЗ;</a:t>
            </a:r>
            <a:endParaRPr lang="uk-UA" sz="28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883920" algn="l"/>
              </a:tabLst>
            </a:pP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вдосконалення структури </a:t>
            </a:r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ОВЗ;</a:t>
            </a:r>
            <a:endParaRPr lang="uk-UA" sz="28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883920" algn="l"/>
              </a:tabLst>
            </a:pPr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швидкого </a:t>
            </a: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освоєння </a:t>
            </a:r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потужностей, які </a:t>
            </a: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вводяться;</a:t>
            </a:r>
          </a:p>
          <a:p>
            <a:pPr marL="457200" lvl="0" indent="-45720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883920" algn="l"/>
              </a:tabLst>
            </a:pPr>
            <a:r>
              <a:rPr lang="uk-UA" sz="2800" b="1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розвиток </a:t>
            </a: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акціонерної форми господарювання і приватизація підприємств.</a:t>
            </a:r>
            <a:endParaRPr lang="uk-UA" sz="28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93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 – це засоби праці + предмети праці. ЗВ у грошовій формі утворюють виробничі </a:t>
            </a:r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засоби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ВФ).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засоби праці, які багаторазово беруть участь у виробничому процесі, зберігають свою натуральну форму і поступово </a:t>
            </a:r>
            <a:r>
              <a:rPr lang="uk-UA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переносять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свою вартість на готову продукцію по мірі їх зношення </a:t>
            </a:r>
            <a:endParaRPr lang="uk-UA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Невиробничі ОЗ(засоби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невиробничої сфери підприємства)- об'єкти культурно-побутового  обслуговування трудящих, які знаходяться на балансі підприємства.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 </a:t>
            </a:r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це матеріально-технічна база суспільного виробництва.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259307" y="709685"/>
            <a:ext cx="10034875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виробництва базується на використанні засобів виробництва (ЗВ)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9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6961047"/>
              </p:ext>
            </p:extLst>
          </p:nvPr>
        </p:nvGraphicFramePr>
        <p:xfrm>
          <a:off x="582706" y="614595"/>
          <a:ext cx="9865438" cy="61179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1551">
                  <a:extLst>
                    <a:ext uri="{9D8B030D-6E8A-4147-A177-3AD203B41FA5}">
                      <a16:colId xmlns:a16="http://schemas.microsoft.com/office/drawing/2014/main" val="3071681545"/>
                    </a:ext>
                  </a:extLst>
                </a:gridCol>
                <a:gridCol w="9263887">
                  <a:extLst>
                    <a:ext uri="{9D8B030D-6E8A-4147-A177-3AD203B41FA5}">
                      <a16:colId xmlns:a16="http://schemas.microsoft.com/office/drawing/2014/main" val="3046122397"/>
                    </a:ext>
                  </a:extLst>
                </a:gridCol>
              </a:tblGrid>
              <a:tr h="7197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залежності від ролі </a:t>
                      </a:r>
                      <a:r>
                        <a:rPr lang="uk-UA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ОВЗ</a:t>
                      </a:r>
                      <a:r>
                        <a:rPr lang="uk-UA" sz="2000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</a:t>
                      </a: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процесі виробництва і їх матеріального складу виділяють такі групи :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4577822"/>
                  </a:ext>
                </a:extLst>
              </a:tr>
              <a:tr h="35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</a:rPr>
                        <a:t>1.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Будівлі (для створення нормальних умов праці);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29946"/>
                  </a:ext>
                </a:extLst>
              </a:tr>
              <a:tr h="35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chemeClr val="bg1"/>
                          </a:solidFill>
                          <a:effectLst/>
                        </a:rPr>
                        <a:t>2.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Споруди, інженерно-будівельні об'єкти;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014940"/>
                  </a:ext>
                </a:extLst>
              </a:tr>
              <a:tr h="35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</a:rPr>
                        <a:t>3.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Передавальні пристрої;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44860"/>
                  </a:ext>
                </a:extLst>
              </a:tr>
              <a:tr h="25191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</a:rPr>
                        <a:t>4.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Машини і устаткування: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-силові машини і устаткування (генератори, </a:t>
                      </a:r>
                      <a:r>
                        <a:rPr lang="uk-UA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ел.двигуни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., трансформатори, компресори);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-робочі машини і устаткування (комбайни, екскаватори, вентиляційні машини);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-вимірювальні та регулюючі прилади, лабораторне устаткування;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-обчислювальна техніка.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276903"/>
                  </a:ext>
                </a:extLst>
              </a:tr>
              <a:tr h="35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</a:rPr>
                        <a:t>5.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Транспортні засоби.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504521"/>
                  </a:ext>
                </a:extLst>
              </a:tr>
              <a:tr h="7197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</a:rPr>
                        <a:t>6.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Інструменти, прилади і інвентар, всі види ручного, пневматичного і електричного інструмента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122990"/>
                  </a:ext>
                </a:extLst>
              </a:tr>
              <a:tr h="35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</a:rPr>
                        <a:t>7.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Виробничий інвентар ( стелажі, робочі столи тощо).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098588"/>
                  </a:ext>
                </a:extLst>
              </a:tr>
              <a:tr h="3598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</a:rPr>
                        <a:t>8.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Господарський інвентар ( канцтовари, меблі тощо).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797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130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060" y="761590"/>
            <a:ext cx="10045200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Співвідношення різних груп основних фондів у їх загальній вартості представляє виробничу ( технологічну) структуру </a:t>
            </a:r>
            <a:r>
              <a:rPr lang="uk-UA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9804" y="2415654"/>
            <a:ext cx="10017456" cy="25237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2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 за ступенем </a:t>
            </a:r>
            <a:r>
              <a:rPr lang="uk-UA" sz="28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дії на результати роботи поділяються на:</a:t>
            </a:r>
            <a:endParaRPr lang="ru-RU" sz="28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активну частину </a:t>
            </a:r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( 4,5,6 і все, що приймає активну участь у виробничі процеси);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пасивна</a:t>
            </a:r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(1,2,3,7,8 – створює умову для здійснення виробництва).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9621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8363" y="869230"/>
            <a:ext cx="10044753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3.2. Методи оцінки та обліку </a:t>
            </a:r>
            <a:r>
              <a:rPr lang="uk-UA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ОЗ.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Грошова оцінка </a:t>
            </a:r>
            <a:r>
              <a:rPr lang="uk-UA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 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проводиться по шести різновидам вартості:</a:t>
            </a:r>
            <a:endParaRPr lang="uk-UA" sz="2400" dirty="0"/>
          </a:p>
        </p:txBody>
      </p:sp>
      <p:graphicFrame>
        <p:nvGraphicFramePr>
          <p:cNvPr id="10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817078"/>
              </p:ext>
            </p:extLst>
          </p:nvPr>
        </p:nvGraphicFramePr>
        <p:xfrm>
          <a:off x="218362" y="2100864"/>
          <a:ext cx="10044753" cy="20300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8212">
                  <a:extLst>
                    <a:ext uri="{9D8B030D-6E8A-4147-A177-3AD203B41FA5}">
                      <a16:colId xmlns:a16="http://schemas.microsoft.com/office/drawing/2014/main" val="3924813423"/>
                    </a:ext>
                  </a:extLst>
                </a:gridCol>
                <a:gridCol w="8076541">
                  <a:extLst>
                    <a:ext uri="{9D8B030D-6E8A-4147-A177-3AD203B41FA5}">
                      <a16:colId xmlns:a16="http://schemas.microsoft.com/office/drawing/2014/main" val="840118179"/>
                    </a:ext>
                  </a:extLst>
                </a:gridCol>
              </a:tblGrid>
              <a:tr h="2030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uk-UA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ервісній </a:t>
                      </a: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(фактичній) вартості </a:t>
                      </a:r>
                      <a:r>
                        <a:rPr lang="uk-UA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ОВЗ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 пер = Ц+Т+М, грн..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 пер = Ц+З+С+Т+М, де З – це збори мита, непрямі </a:t>
                      </a:r>
                      <a:r>
                        <a:rPr lang="uk-UA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податки,</a:t>
                      </a:r>
                      <a:r>
                        <a:rPr lang="ru-RU" sz="2000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страхування ризиків).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214046"/>
                  </a:ext>
                </a:extLst>
              </a:tr>
            </a:tbl>
          </a:graphicData>
        </a:graphic>
      </p:graphicFrame>
      <p:graphicFrame>
        <p:nvGraphicFramePr>
          <p:cNvPr id="11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570746"/>
              </p:ext>
            </p:extLst>
          </p:nvPr>
        </p:nvGraphicFramePr>
        <p:xfrm>
          <a:off x="218364" y="3483091"/>
          <a:ext cx="10044752" cy="17674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2504">
                  <a:extLst>
                    <a:ext uri="{9D8B030D-6E8A-4147-A177-3AD203B41FA5}">
                      <a16:colId xmlns:a16="http://schemas.microsoft.com/office/drawing/2014/main" val="3104570059"/>
                    </a:ext>
                  </a:extLst>
                </a:gridCol>
                <a:gridCol w="8072248">
                  <a:extLst>
                    <a:ext uri="{9D8B030D-6E8A-4147-A177-3AD203B41FA5}">
                      <a16:colId xmlns:a16="http://schemas.microsoft.com/office/drawing/2014/main" val="1012459096"/>
                    </a:ext>
                  </a:extLst>
                </a:gridCol>
              </a:tblGrid>
              <a:tr h="17674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Відновній </a:t>
                      </a:r>
                      <a:r>
                        <a:rPr lang="uk-UA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вартості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-витрати </a:t>
                      </a:r>
                      <a:r>
                        <a:rPr lang="uk-UA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відтворення </a:t>
                      </a:r>
                      <a:r>
                        <a:rPr lang="uk-UA" sz="2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засобів </a:t>
                      </a:r>
                      <a:r>
                        <a:rPr lang="uk-UA" sz="2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сучасних умовах, як правило вони встановлюються під час  переоцінки – переоцінена </a:t>
                      </a:r>
                      <a:r>
                        <a:rPr lang="uk-UA" sz="2000" b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вартість.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560218"/>
                  </a:ext>
                </a:extLst>
              </a:tr>
            </a:tbl>
          </a:graphicData>
        </a:graphic>
      </p:graphicFrame>
      <p:graphicFrame>
        <p:nvGraphicFramePr>
          <p:cNvPr id="12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098031"/>
              </p:ext>
            </p:extLst>
          </p:nvPr>
        </p:nvGraphicFramePr>
        <p:xfrm>
          <a:off x="218364" y="4758384"/>
          <a:ext cx="10044752" cy="18744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9054">
                  <a:extLst>
                    <a:ext uri="{9D8B030D-6E8A-4147-A177-3AD203B41FA5}">
                      <a16:colId xmlns:a16="http://schemas.microsoft.com/office/drawing/2014/main" val="1181809697"/>
                    </a:ext>
                  </a:extLst>
                </a:gridCol>
                <a:gridCol w="8065698">
                  <a:extLst>
                    <a:ext uri="{9D8B030D-6E8A-4147-A177-3AD203B41FA5}">
                      <a16:colId xmlns:a16="http://schemas.microsoft.com/office/drawing/2014/main" val="391794587"/>
                    </a:ext>
                  </a:extLst>
                </a:gridCol>
              </a:tblGrid>
              <a:tr h="18744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uk-UA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артість</a:t>
                      </a: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що амортизується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 </a:t>
                      </a:r>
                      <a:r>
                        <a:rPr lang="uk-UA" sz="2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змішаній оцінці, первісна або </a:t>
                      </a:r>
                      <a:r>
                        <a:rPr lang="uk-UA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відновна.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520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311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390042"/>
              </p:ext>
            </p:extLst>
          </p:nvPr>
        </p:nvGraphicFramePr>
        <p:xfrm>
          <a:off x="245662" y="2279176"/>
          <a:ext cx="9785442" cy="40806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7177">
                  <a:extLst>
                    <a:ext uri="{9D8B030D-6E8A-4147-A177-3AD203B41FA5}">
                      <a16:colId xmlns:a16="http://schemas.microsoft.com/office/drawing/2014/main" val="1197646579"/>
                    </a:ext>
                  </a:extLst>
                </a:gridCol>
                <a:gridCol w="7828265">
                  <a:extLst>
                    <a:ext uri="{9D8B030D-6E8A-4147-A177-3AD203B41FA5}">
                      <a16:colId xmlns:a16="http://schemas.microsoft.com/office/drawing/2014/main" val="674821876"/>
                    </a:ext>
                  </a:extLst>
                </a:gridCol>
              </a:tblGrid>
              <a:tr h="40806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uk-UA" sz="2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алишкова </a:t>
                      </a:r>
                      <a:r>
                        <a:rPr lang="uk-UA" sz="2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вартість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 </a:t>
                      </a:r>
                      <a:r>
                        <a:rPr lang="uk-UA" sz="1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 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099091"/>
                  </a:ext>
                </a:extLst>
              </a:tr>
            </a:tbl>
          </a:graphicData>
        </a:graphic>
      </p:graphicFrame>
      <p:grpSp>
        <p:nvGrpSpPr>
          <p:cNvPr id="5" name="Групувати 4"/>
          <p:cNvGrpSpPr/>
          <p:nvPr/>
        </p:nvGrpSpPr>
        <p:grpSpPr>
          <a:xfrm>
            <a:off x="2947916" y="2374710"/>
            <a:ext cx="6190681" cy="3563775"/>
            <a:chOff x="3207224" y="2210766"/>
            <a:chExt cx="6190681" cy="3563775"/>
          </a:xfrm>
        </p:grpSpPr>
        <p:graphicFrame>
          <p:nvGraphicFramePr>
            <p:cNvPr id="20" name="Объект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7638767"/>
                </p:ext>
              </p:extLst>
            </p:nvPr>
          </p:nvGraphicFramePr>
          <p:xfrm>
            <a:off x="3207224" y="2210766"/>
            <a:ext cx="6190681" cy="10510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1" name="Уравнение" r:id="rId3" imgW="2489200" imgH="431800" progId="Equation.3">
                    <p:embed/>
                  </p:oleObj>
                </mc:Choice>
                <mc:Fallback>
                  <p:oleObj name="Уравнение" r:id="rId3" imgW="2489200" imgH="4318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7224" y="2210766"/>
                          <a:ext cx="6190681" cy="105104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Объект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0411816"/>
                </p:ext>
              </p:extLst>
            </p:nvPr>
          </p:nvGraphicFramePr>
          <p:xfrm>
            <a:off x="3207225" y="3301964"/>
            <a:ext cx="6066777" cy="6875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2" name="Уравнение" r:id="rId5" imgW="1435100" imgH="304800" progId="Equation.3">
                    <p:embed/>
                  </p:oleObj>
                </mc:Choice>
                <mc:Fallback>
                  <p:oleObj name="Уравнение" r:id="rId5" imgW="1435100" imgH="3048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7225" y="3301964"/>
                          <a:ext cx="6066777" cy="687526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Объект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1460947"/>
                </p:ext>
              </p:extLst>
            </p:nvPr>
          </p:nvGraphicFramePr>
          <p:xfrm>
            <a:off x="3207225" y="5000500"/>
            <a:ext cx="6066778" cy="7740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3" name="Уравнение" r:id="rId7" imgW="1346200" imgH="431800" progId="Equation.3">
                    <p:embed/>
                  </p:oleObj>
                </mc:Choice>
                <mc:Fallback>
                  <p:oleObj name="Уравнение" r:id="rId7" imgW="1346200" imgH="4318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7225" y="5000500"/>
                          <a:ext cx="6066778" cy="774041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Объект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92098027"/>
                </p:ext>
              </p:extLst>
            </p:nvPr>
          </p:nvGraphicFramePr>
          <p:xfrm>
            <a:off x="3207225" y="4131386"/>
            <a:ext cx="6056193" cy="7272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4" name="Уравнение" r:id="rId9" imgW="1409700" imgH="304800" progId="Equation.3">
                    <p:embed/>
                  </p:oleObj>
                </mc:Choice>
                <mc:Fallback>
                  <p:oleObj name="Уравнение" r:id="rId9" imgW="1409700" imgH="3048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7225" y="4131386"/>
                          <a:ext cx="6056193" cy="727217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TextBox 5"/>
          <p:cNvSpPr txBox="1"/>
          <p:nvPr/>
        </p:nvSpPr>
        <p:spPr>
          <a:xfrm>
            <a:off x="245662" y="1068111"/>
            <a:ext cx="10017454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uk-UA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алишкова </a:t>
            </a:r>
            <a:r>
              <a:rPr lang="uk-UA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 тобто з урахуванням зношення</a:t>
            </a:r>
            <a:r>
              <a:rPr lang="uk-UA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uk-UA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93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961" y="764274"/>
            <a:ext cx="9828000" cy="108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Різновиди вартості:</a:t>
            </a:r>
            <a:endParaRPr lang="uk-UA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Місце для вмісту 6"/>
          <p:cNvSpPr>
            <a:spLocks noGrp="1"/>
          </p:cNvSpPr>
          <p:nvPr>
            <p:ph idx="1"/>
          </p:nvPr>
        </p:nvSpPr>
        <p:spPr>
          <a:xfrm>
            <a:off x="357962" y="2336873"/>
            <a:ext cx="9828000" cy="359931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fontAlgn="t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Ліквідаційна </a:t>
            </a: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 залишкова вартість </a:t>
            </a: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 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 час вибуття – за вирахуванням витрат у зв'язку з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продажем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t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Справедлива </a:t>
            </a:r>
            <a:r>
              <a:rPr lang="uk-UA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сума за якою здійснюється обмін.</a:t>
            </a:r>
          </a:p>
          <a:p>
            <a:endParaRPr lang="uk-U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16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612571" y="67176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393738"/>
              </p:ext>
            </p:extLst>
          </p:nvPr>
        </p:nvGraphicFramePr>
        <p:xfrm>
          <a:off x="106768" y="3055109"/>
          <a:ext cx="11244693" cy="1503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0" name="Формула" r:id="rId3" imgW="2717640" imgH="457200" progId="Equation.3">
                  <p:embed/>
                </p:oleObj>
              </mc:Choice>
              <mc:Fallback>
                <p:oleObj name="Формула" r:id="rId3" imgW="271764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768" y="3055109"/>
                        <a:ext cx="11244693" cy="150324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-95794" y="-11663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-95794" y="8438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768" y="843802"/>
            <a:ext cx="10158744" cy="93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uk-UA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ередньорічна </a:t>
            </a:r>
            <a:r>
              <a:rPr lang="uk-UA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 ОВФ: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2133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ін">
  <a:themeElements>
    <a:clrScheme name="Берлі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і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і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TM04033917[[fn=Берлін]]</Template>
  <TotalTime>810</TotalTime>
  <Words>865</Words>
  <Application>Microsoft Office PowerPoint</Application>
  <PresentationFormat>Широкоэкранный</PresentationFormat>
  <Paragraphs>132</Paragraphs>
  <Slides>25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Times New Roman</vt:lpstr>
      <vt:lpstr>Trebuchet MS</vt:lpstr>
      <vt:lpstr>Wingdings</vt:lpstr>
      <vt:lpstr>Берлін</vt:lpstr>
      <vt:lpstr>Уравнение</vt:lpstr>
      <vt:lpstr>Формула</vt:lpstr>
      <vt:lpstr>Equation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Рух ОЗ характеризуються за допомогою коефіцієнтів: </vt:lpstr>
      <vt:lpstr>Тема 3.3. Види і показники зношування ОЗ.</vt:lpstr>
      <vt:lpstr>Презентация PowerPoint</vt:lpstr>
      <vt:lpstr>Тема 3.4. Амортизація основних фондів та методи її нарахування.</vt:lpstr>
      <vt:lpstr>Норма амортизації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3.5. Показники оцінки стану та ефективності застосування основних фондів.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№3 Основні фонди підприємства Тема 3.1 Економічна сутність, класифікація і структура основних фондів.</dc:title>
  <dc:creator>Пользователь Windows</dc:creator>
  <cp:lastModifiedBy>Пользователь Windows</cp:lastModifiedBy>
  <cp:revision>66</cp:revision>
  <dcterms:created xsi:type="dcterms:W3CDTF">2017-09-12T08:17:34Z</dcterms:created>
  <dcterms:modified xsi:type="dcterms:W3CDTF">2021-07-02T13:30:23Z</dcterms:modified>
</cp:coreProperties>
</file>