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81" r:id="rId4"/>
    <p:sldId id="258" r:id="rId5"/>
    <p:sldId id="272" r:id="rId6"/>
    <p:sldId id="273" r:id="rId7"/>
    <p:sldId id="285" r:id="rId8"/>
    <p:sldId id="284" r:id="rId9"/>
    <p:sldId id="282" r:id="rId10"/>
    <p:sldId id="288" r:id="rId11"/>
    <p:sldId id="289" r:id="rId12"/>
    <p:sldId id="290" r:id="rId13"/>
    <p:sldId id="292" r:id="rId14"/>
    <p:sldId id="293" r:id="rId15"/>
    <p:sldId id="29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979" y="1550125"/>
            <a:ext cx="8825658" cy="134620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</a:t>
            </a:r>
            <a:r>
              <a:rPr lang="uk-UA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800" b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, 12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РОЗРОБКА БІЗНЕС-ПЛАНУ СТАРТАП ПРОЄКТУ 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947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Складіть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календарний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графік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11.9).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		Таблиця 11.9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6590" t="46025" r="24622" b="31169"/>
          <a:stretch/>
        </p:blipFill>
        <p:spPr bwMode="auto">
          <a:xfrm>
            <a:off x="2664823" y="1715589"/>
            <a:ext cx="5860868" cy="22555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242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947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7.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Фінансовий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Опишіть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орієнтовні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джерела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фінансування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кредитні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ресурси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загальних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11.10). 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		Таблиця 11.10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7063" t="38354" r="24627" b="18306"/>
          <a:stretch/>
        </p:blipFill>
        <p:spPr bwMode="auto">
          <a:xfrm>
            <a:off x="3100251" y="2290354"/>
            <a:ext cx="5895703" cy="35618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01344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947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Розрахуйте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планований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дохід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прибуток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11.11)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11.11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7637" t="45610" r="24898" b="15622"/>
          <a:stretch/>
        </p:blipFill>
        <p:spPr bwMode="auto">
          <a:xfrm>
            <a:off x="2011679" y="1750423"/>
            <a:ext cx="7114903" cy="30131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4577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947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чисту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теперішня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вартість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проекту (NPV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):</a:t>
            </a: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Таблиця 11.12</a:t>
            </a: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7998" t="45610" r="26621" b="32621"/>
          <a:stretch/>
        </p:blipFill>
        <p:spPr bwMode="auto">
          <a:xfrm>
            <a:off x="1378630" y="984430"/>
            <a:ext cx="6241371" cy="17587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28237" t="47602" r="26598" b="20799"/>
          <a:stretch/>
        </p:blipFill>
        <p:spPr bwMode="auto">
          <a:xfrm>
            <a:off x="1448299" y="3098715"/>
            <a:ext cx="6241371" cy="25270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52704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947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опрацювання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розрахунків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скористайтесь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прикладом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11.13)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11.13 </a:t>
            </a: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27295" t="28862" r="25454" b="39424"/>
          <a:stretch/>
        </p:blipFill>
        <p:spPr bwMode="auto">
          <a:xfrm>
            <a:off x="1915885" y="914401"/>
            <a:ext cx="7315200" cy="22591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2"/>
          <a:srcRect l="27527" t="64910" r="25222" b="7941"/>
          <a:stretch/>
        </p:blipFill>
        <p:spPr bwMode="auto">
          <a:xfrm>
            <a:off x="1915885" y="3814355"/>
            <a:ext cx="7315199" cy="20900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65813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947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Ризики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Наведіть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перелік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заходів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реагування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упередження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ризиків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11. 14).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11.14</a:t>
            </a: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9876" t="43556" r="25657" b="39939"/>
          <a:stretch/>
        </p:blipFill>
        <p:spPr bwMode="auto">
          <a:xfrm>
            <a:off x="2234259" y="2106706"/>
            <a:ext cx="6078583" cy="23846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47058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1"/>
                </a:solidFill>
              </a:rPr>
              <a:t>Завдання</a:t>
            </a:r>
            <a:r>
              <a:rPr lang="ru-RU" b="1" dirty="0">
                <a:solidFill>
                  <a:schemeClr val="bg1"/>
                </a:solidFill>
              </a:rPr>
              <a:t> 1. </a:t>
            </a:r>
            <a:r>
              <a:rPr lang="ru-RU" b="1" dirty="0" err="1">
                <a:solidFill>
                  <a:schemeClr val="bg1"/>
                </a:solidFill>
              </a:rPr>
              <a:t>Розроблення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бізнес</a:t>
            </a:r>
            <a:r>
              <a:rPr lang="ru-RU" b="1" dirty="0">
                <a:solidFill>
                  <a:schemeClr val="bg1"/>
                </a:solidFill>
              </a:rPr>
              <a:t>-плану </a:t>
            </a:r>
            <a:endParaRPr lang="en-US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Для </a:t>
            </a:r>
            <a:r>
              <a:rPr lang="ru-RU" sz="1600" dirty="0" err="1">
                <a:solidFill>
                  <a:schemeClr val="bg1"/>
                </a:solidFill>
              </a:rPr>
              <a:t>сформованої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ідеї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стартапу</a:t>
            </a:r>
            <a:r>
              <a:rPr lang="ru-RU" sz="1600" dirty="0">
                <a:solidFill>
                  <a:schemeClr val="bg1"/>
                </a:solidFill>
              </a:rPr>
              <a:t>  </a:t>
            </a:r>
            <a:r>
              <a:rPr lang="ru-RU" sz="1600" dirty="0" err="1">
                <a:solidFill>
                  <a:schemeClr val="bg1"/>
                </a:solidFill>
              </a:rPr>
              <a:t>розробіть</a:t>
            </a:r>
            <a:r>
              <a:rPr lang="ru-RU" sz="1600" dirty="0">
                <a:solidFill>
                  <a:schemeClr val="bg1"/>
                </a:solidFill>
              </a:rPr>
              <a:t> короткий </a:t>
            </a:r>
            <a:r>
              <a:rPr lang="ru-RU" sz="1600" dirty="0" err="1">
                <a:solidFill>
                  <a:schemeClr val="bg1"/>
                </a:solidFill>
              </a:rPr>
              <a:t>бізнес</a:t>
            </a:r>
            <a:r>
              <a:rPr lang="ru-RU" sz="1600" dirty="0">
                <a:solidFill>
                  <a:schemeClr val="bg1"/>
                </a:solidFill>
              </a:rPr>
              <a:t>-план, </a:t>
            </a:r>
            <a:r>
              <a:rPr lang="ru-RU" sz="1600" dirty="0" err="1">
                <a:solidFill>
                  <a:schemeClr val="bg1"/>
                </a:solidFill>
              </a:rPr>
              <a:t>який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включатиме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ключові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розділи</a:t>
            </a:r>
            <a:r>
              <a:rPr lang="ru-RU" sz="1600" dirty="0">
                <a:solidFill>
                  <a:schemeClr val="bg1"/>
                </a:solidFill>
              </a:rPr>
              <a:t>. Для </a:t>
            </a:r>
            <a:r>
              <a:rPr lang="ru-RU" sz="1600" dirty="0" err="1">
                <a:solidFill>
                  <a:schemeClr val="bg1"/>
                </a:solidFill>
              </a:rPr>
              <a:t>розкриття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інформації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скористайтесь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наведеною</a:t>
            </a:r>
            <a:r>
              <a:rPr lang="ru-RU" sz="1600" dirty="0">
                <a:solidFill>
                  <a:schemeClr val="bg1"/>
                </a:solidFill>
              </a:rPr>
              <a:t> структурою.   1. Резюме </a:t>
            </a:r>
            <a:r>
              <a:rPr lang="ru-RU" sz="1600" dirty="0" err="1">
                <a:solidFill>
                  <a:schemeClr val="bg1"/>
                </a:solidFill>
              </a:rPr>
              <a:t>Відповідно</a:t>
            </a:r>
            <a:r>
              <a:rPr lang="ru-RU" sz="1600" dirty="0">
                <a:solidFill>
                  <a:schemeClr val="bg1"/>
                </a:solidFill>
              </a:rPr>
              <a:t> до </a:t>
            </a:r>
            <a:r>
              <a:rPr lang="ru-RU" sz="1600" dirty="0" err="1">
                <a:solidFill>
                  <a:schemeClr val="bg1"/>
                </a:solidFill>
              </a:rPr>
              <a:t>наведених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структурних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елементів</a:t>
            </a:r>
            <a:r>
              <a:rPr lang="ru-RU" sz="1600" dirty="0">
                <a:solidFill>
                  <a:schemeClr val="bg1"/>
                </a:solidFill>
              </a:rPr>
              <a:t>, </a:t>
            </a:r>
            <a:r>
              <a:rPr lang="ru-RU" sz="1600" dirty="0" err="1">
                <a:solidFill>
                  <a:schemeClr val="bg1"/>
                </a:solidFill>
              </a:rPr>
              <a:t>заповніть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табл.</a:t>
            </a:r>
            <a:r>
              <a:rPr lang="en-US" sz="1600" dirty="0" smtClean="0">
                <a:solidFill>
                  <a:schemeClr val="bg1"/>
                </a:solidFill>
              </a:rPr>
              <a:t>11</a:t>
            </a:r>
            <a:r>
              <a:rPr lang="ru-RU" sz="1600" dirty="0" smtClean="0">
                <a:solidFill>
                  <a:schemeClr val="bg1"/>
                </a:solidFill>
              </a:rPr>
              <a:t>.1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>												</a:t>
            </a:r>
            <a:r>
              <a:rPr lang="uk-UA" sz="1600" dirty="0" smtClean="0">
                <a:solidFill>
                  <a:schemeClr val="bg1"/>
                </a:solidFill>
              </a:rPr>
              <a:t>Таблиця 11.1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7525" t="17829" r="24890" b="11882"/>
          <a:stretch/>
        </p:blipFill>
        <p:spPr bwMode="auto">
          <a:xfrm>
            <a:off x="1933302" y="2037806"/>
            <a:ext cx="6531429" cy="41409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2. </a:t>
            </a:r>
            <a:r>
              <a:rPr lang="ru-RU" dirty="0" err="1">
                <a:solidFill>
                  <a:schemeClr val="bg1"/>
                </a:solidFill>
              </a:rPr>
              <a:t>Опис</a:t>
            </a:r>
            <a:r>
              <a:rPr lang="ru-RU" dirty="0">
                <a:solidFill>
                  <a:schemeClr val="bg1"/>
                </a:solidFill>
              </a:rPr>
              <a:t> продукту </a:t>
            </a:r>
            <a:r>
              <a:rPr lang="ru-RU" dirty="0" err="1" smtClean="0">
                <a:solidFill>
                  <a:schemeClr val="bg1"/>
                </a:solidFill>
              </a:rPr>
              <a:t>або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послуга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600" dirty="0" err="1" smtClean="0">
                <a:solidFill>
                  <a:schemeClr val="bg1"/>
                </a:solidFill>
              </a:rPr>
              <a:t>Відповідно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до </a:t>
            </a:r>
            <a:r>
              <a:rPr lang="ru-RU" sz="1600" dirty="0" err="1">
                <a:solidFill>
                  <a:schemeClr val="bg1"/>
                </a:solidFill>
              </a:rPr>
              <a:t>наведених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структурних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елементів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опису</a:t>
            </a:r>
            <a:r>
              <a:rPr lang="ru-RU" sz="1600" dirty="0">
                <a:solidFill>
                  <a:schemeClr val="bg1"/>
                </a:solidFill>
              </a:rPr>
              <a:t> продукту в </a:t>
            </a:r>
            <a:r>
              <a:rPr lang="ru-RU" sz="1600" dirty="0" err="1">
                <a:solidFill>
                  <a:schemeClr val="bg1"/>
                </a:solidFill>
              </a:rPr>
              <a:t>бізнес-плані</a:t>
            </a:r>
            <a:r>
              <a:rPr lang="ru-RU" sz="1600" dirty="0">
                <a:solidFill>
                  <a:schemeClr val="bg1"/>
                </a:solidFill>
              </a:rPr>
              <a:t> стартап-проекту, </a:t>
            </a:r>
            <a:r>
              <a:rPr lang="ru-RU" sz="1600" dirty="0" err="1">
                <a:solidFill>
                  <a:schemeClr val="bg1"/>
                </a:solidFill>
              </a:rPr>
              <a:t>заповніть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табл.11.2</a:t>
            </a:r>
            <a:r>
              <a:rPr lang="ru-RU" sz="1600" dirty="0">
                <a:solidFill>
                  <a:schemeClr val="bg1"/>
                </a:solidFill>
              </a:rPr>
              <a:t>. </a:t>
            </a:r>
            <a:endParaRPr lang="ru-RU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														</a:t>
            </a:r>
            <a:r>
              <a:rPr lang="ru-RU" sz="1600" dirty="0" err="1" smtClean="0">
                <a:solidFill>
                  <a:schemeClr val="bg1"/>
                </a:solidFill>
              </a:rPr>
              <a:t>Таблиця</a:t>
            </a:r>
            <a:r>
              <a:rPr lang="ru-RU" sz="1600" dirty="0" smtClean="0">
                <a:solidFill>
                  <a:schemeClr val="bg1"/>
                </a:solidFill>
              </a:rPr>
              <a:t> 11.2</a:t>
            </a: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7990" t="26122" r="26166" b="10020"/>
          <a:stretch/>
        </p:blipFill>
        <p:spPr bwMode="auto">
          <a:xfrm>
            <a:off x="1940754" y="1854926"/>
            <a:ext cx="7271656" cy="426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666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100" y="452848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Аналіз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галузі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/ринку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Для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виконання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запишіть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результати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дослідження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виконанні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в практичному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занятті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Маркетингове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планування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».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Надайте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результати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обсягу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ринку,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аналізу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ринку, 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</a:rPr>
              <a:t>аналізу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. 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Проаналізуйте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клієнтські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вподобання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продукту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11.3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) </a:t>
            </a:r>
            <a:endParaRPr lang="ru-RU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													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11.3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7068" t="40428" r="25993" b="36143"/>
          <a:stretch/>
        </p:blipFill>
        <p:spPr bwMode="auto">
          <a:xfrm>
            <a:off x="2490651" y="2377439"/>
            <a:ext cx="6252753" cy="35095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4. План маркетингу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Коротко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опишіть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цінову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політику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продукту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скориставшись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табл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. 11.4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														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11.4</a:t>
            </a:r>
          </a:p>
          <a:p>
            <a:pPr marL="0" indent="0" algn="just">
              <a:buNone/>
            </a:pPr>
            <a:endParaRPr lang="ru-RU" sz="16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7764" t="37110" r="26273" b="34069"/>
          <a:stretch/>
        </p:blipFill>
        <p:spPr bwMode="auto">
          <a:xfrm>
            <a:off x="2020389" y="1881051"/>
            <a:ext cx="7384868" cy="37708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75640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1689" y="478973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11.5</a:t>
            </a:r>
          </a:p>
          <a:p>
            <a:pPr marL="0" indent="0" algn="just">
              <a:buNone/>
            </a:pPr>
            <a:endParaRPr lang="uk-UA" sz="16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sz="16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</a:rPr>
              <a:t>Спрогнозуйте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обсяг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продажу.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Виходячи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нього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розрахуйте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виручку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 (табл.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11.6). 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										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11.6</a:t>
            </a:r>
          </a:p>
          <a:p>
            <a:pPr marL="0" indent="0" algn="just">
              <a:buNone/>
            </a:pPr>
            <a:endParaRPr lang="ru-RU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28698" t="47891" r="25801" b="30340"/>
          <a:stretch/>
        </p:blipFill>
        <p:spPr bwMode="auto">
          <a:xfrm>
            <a:off x="3055891" y="892990"/>
            <a:ext cx="4720862" cy="15802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/>
          <a:srcRect l="28002" t="56806" r="26024" b="23078"/>
          <a:stretch/>
        </p:blipFill>
        <p:spPr bwMode="auto">
          <a:xfrm>
            <a:off x="3055890" y="3354978"/>
            <a:ext cx="4781823" cy="23752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5730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1689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Опишіть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продуктів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11.7),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інструменти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будуть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ефективними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вашого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товару,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графік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робіт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		Таблиця 11.7</a:t>
            </a: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27063" t="38465" r="25227" b="28765"/>
          <a:stretch/>
        </p:blipFill>
        <p:spPr bwMode="auto">
          <a:xfrm>
            <a:off x="2690948" y="1948544"/>
            <a:ext cx="5529942" cy="26909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9728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4271" y="574767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5.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Виробничий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план.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Опишіть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технологічний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процес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(для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надання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послуг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виробничий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план не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розробдяється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).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наочним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схематичне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уявлення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схеми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організації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повинні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бути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визначені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структуровані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ресурси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кінцевого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результату [21].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Опишіть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наявність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потреби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виробничих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площах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 вони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будуть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залучатись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купівля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оренда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вкажіть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вартість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65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947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6.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Організаційний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Представте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карту структура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виконану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практичному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занятті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3 слайд 4.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Опишіть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команду стартап-проекту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початковій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 та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розвитку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11.8).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бізнес-моделі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практичне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заняття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7, слайд 5). 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	Таблиця 11.8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8461" t="44159" r="25693" b="28886"/>
          <a:stretch/>
        </p:blipFill>
        <p:spPr bwMode="auto">
          <a:xfrm>
            <a:off x="3274423" y="2908663"/>
            <a:ext cx="5599611" cy="29609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27019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1318</TotalTime>
  <Words>340</Words>
  <Application>Microsoft Office PowerPoint</Application>
  <PresentationFormat>Широкоэкранный</PresentationFormat>
  <Paragraphs>80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Ион</vt:lpstr>
      <vt:lpstr>  ПРАКТИЧНЕ ЗАНЯТТЯ 11, 12 РОЗРОБКА БІЗНЕС-ПЛАНУ СТАРТАП ПРОЄКТУ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64</cp:revision>
  <dcterms:created xsi:type="dcterms:W3CDTF">2021-08-30T19:40:42Z</dcterms:created>
  <dcterms:modified xsi:type="dcterms:W3CDTF">2021-11-24T11:08:58Z</dcterms:modified>
</cp:coreProperties>
</file>