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7" autoAdjust="0"/>
    <p:restoredTop sz="94660"/>
  </p:normalViewPr>
  <p:slideViewPr>
    <p:cSldViewPr snapToGrid="0">
      <p:cViewPr varScale="1">
        <p:scale>
          <a:sx n="70" d="100"/>
          <a:sy n="70" d="100"/>
        </p:scale>
        <p:origin x="63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1EAAE855-C8B4-4B14-A7D0-13B5835C387B}" type="datetimeFigureOut">
              <a:rPr lang="uk-UA" smtClean="0"/>
              <a:t>29.08.2021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508776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1EAAE855-C8B4-4B14-A7D0-13B5835C387B}" type="datetimeFigureOut">
              <a:rPr lang="uk-UA" smtClean="0"/>
              <a:t>29.08.2021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4074674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1EAAE855-C8B4-4B14-A7D0-13B5835C387B}" type="datetimeFigureOut">
              <a:rPr lang="uk-UA" smtClean="0"/>
              <a:t>29.08.2021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3377328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1EAAE855-C8B4-4B14-A7D0-13B5835C387B}" type="datetimeFigureOut">
              <a:rPr lang="uk-UA" smtClean="0"/>
              <a:t>29.08.2021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518937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EAAE855-C8B4-4B14-A7D0-13B5835C387B}" type="datetimeFigureOut">
              <a:rPr lang="uk-UA" smtClean="0"/>
              <a:t>29.08.2021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34391086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1EAAE855-C8B4-4B14-A7D0-13B5835C387B}" type="datetimeFigureOut">
              <a:rPr lang="uk-UA" smtClean="0"/>
              <a:t>29.08.2021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2385095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1EAAE855-C8B4-4B14-A7D0-13B5835C387B}" type="datetimeFigureOut">
              <a:rPr lang="uk-UA" smtClean="0"/>
              <a:t>29.08.2021</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3043256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1EAAE855-C8B4-4B14-A7D0-13B5835C387B}" type="datetimeFigureOut">
              <a:rPr lang="uk-UA" smtClean="0"/>
              <a:t>29.08.2021</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4241410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EAAE855-C8B4-4B14-A7D0-13B5835C387B}" type="datetimeFigureOut">
              <a:rPr lang="uk-UA" smtClean="0"/>
              <a:t>29.08.2021</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518183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EAAE855-C8B4-4B14-A7D0-13B5835C387B}" type="datetimeFigureOut">
              <a:rPr lang="uk-UA" smtClean="0"/>
              <a:t>29.08.2021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2907898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EAAE855-C8B4-4B14-A7D0-13B5835C387B}" type="datetimeFigureOut">
              <a:rPr lang="uk-UA" smtClean="0"/>
              <a:t>29.08.2021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747928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AAE855-C8B4-4B14-A7D0-13B5835C387B}" type="datetimeFigureOut">
              <a:rPr lang="uk-UA" smtClean="0"/>
              <a:t>29.08.2021</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202940-E76C-4D59-9910-965632AC4590}" type="slidenum">
              <a:rPr lang="uk-UA" smtClean="0"/>
              <a:t>‹#›</a:t>
            </a:fld>
            <a:endParaRPr lang="uk-UA"/>
          </a:p>
        </p:txBody>
      </p:sp>
    </p:spTree>
    <p:extLst>
      <p:ext uri="{BB962C8B-B14F-4D97-AF65-F5344CB8AC3E}">
        <p14:creationId xmlns:p14="http://schemas.microsoft.com/office/powerpoint/2010/main" val="2842145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539365" y="3733354"/>
            <a:ext cx="7315199" cy="2308324"/>
          </a:xfrm>
          <a:prstGeom prst="rect">
            <a:avLst/>
          </a:prstGeom>
        </p:spPr>
        <p:txBody>
          <a:bodyPr wrap="square">
            <a:spAutoFit/>
          </a:bodyPr>
          <a:lstStyle/>
          <a:p>
            <a:pPr indent="269875" algn="just">
              <a:spcAft>
                <a:spcPts val="0"/>
              </a:spcAft>
            </a:pPr>
            <a:r>
              <a:rPr lang="uk-UA" sz="2400" b="1" dirty="0" smtClean="0">
                <a:latin typeface="Times New Roman" panose="02020603050405020304" pitchFamily="18" charset="0"/>
                <a:ea typeface="Times New Roman" panose="02020603050405020304" pitchFamily="18" charset="0"/>
              </a:rPr>
              <a:t>Презентація лекції підготована</a:t>
            </a:r>
          </a:p>
          <a:p>
            <a:pPr indent="269875" algn="just">
              <a:spcAft>
                <a:spcPts val="0"/>
              </a:spcAft>
            </a:pPr>
            <a:r>
              <a:rPr lang="uk-UA" sz="2400" b="1" dirty="0" smtClean="0">
                <a:latin typeface="Times New Roman" panose="02020603050405020304" pitchFamily="18" charset="0"/>
                <a:ea typeface="Times New Roman" panose="02020603050405020304" pitchFamily="18" charset="0"/>
              </a:rPr>
              <a:t>доцентом кафедри економіки і підприємництва</a:t>
            </a:r>
          </a:p>
          <a:p>
            <a:pPr indent="269875" algn="just">
              <a:spcAft>
                <a:spcPts val="0"/>
              </a:spcAft>
            </a:pPr>
            <a:r>
              <a:rPr lang="uk-UA" sz="2400" b="1" dirty="0" smtClean="0">
                <a:latin typeface="Times New Roman" panose="02020603050405020304" pitchFamily="18" charset="0"/>
                <a:ea typeface="Times New Roman" panose="02020603050405020304" pitchFamily="18" charset="0"/>
              </a:rPr>
              <a:t> Андрусь Ольгою Іванівною</a:t>
            </a:r>
          </a:p>
          <a:p>
            <a:pPr indent="269875" algn="just">
              <a:spcAft>
                <a:spcPts val="0"/>
              </a:spcAft>
            </a:pPr>
            <a:r>
              <a:rPr lang="uk-UA" sz="2400" b="1" dirty="0" smtClean="0">
                <a:latin typeface="Times New Roman" panose="02020603050405020304" pitchFamily="18" charset="0"/>
                <a:ea typeface="Times New Roman" panose="02020603050405020304" pitchFamily="18" charset="0"/>
              </a:rPr>
              <a:t>Навчально-методичні матеріали затверджені на засіданні кафедри економіки і підприємництва, протокол </a:t>
            </a:r>
            <a:r>
              <a:rPr lang="uk-UA" sz="2400" b="1" dirty="0" smtClean="0">
                <a:latin typeface="Times New Roman" panose="02020603050405020304" pitchFamily="18" charset="0"/>
                <a:cs typeface="Times New Roman" panose="02020603050405020304" pitchFamily="18" charset="0"/>
              </a:rPr>
              <a:t>№ </a:t>
            </a:r>
            <a:r>
              <a:rPr lang="uk-UA" sz="2400" b="1" dirty="0">
                <a:latin typeface="Times New Roman" panose="02020603050405020304" pitchFamily="18" charset="0"/>
                <a:cs typeface="Times New Roman" panose="02020603050405020304" pitchFamily="18" charset="0"/>
              </a:rPr>
              <a:t>2 від 22.09.2020 </a:t>
            </a:r>
            <a:r>
              <a:rPr lang="uk-UA" sz="2400" b="1" dirty="0" smtClean="0">
                <a:latin typeface="Times New Roman" panose="02020603050405020304" pitchFamily="18" charset="0"/>
                <a:cs typeface="Times New Roman" panose="02020603050405020304" pitchFamily="18" charset="0"/>
              </a:rPr>
              <a:t>р.</a:t>
            </a:r>
            <a:endParaRPr lang="uk-UA" sz="2400" b="1"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Прямоугольник 4"/>
          <p:cNvSpPr/>
          <p:nvPr/>
        </p:nvSpPr>
        <p:spPr>
          <a:xfrm>
            <a:off x="331304" y="612384"/>
            <a:ext cx="11277600" cy="2589620"/>
          </a:xfrm>
          <a:prstGeom prst="rect">
            <a:avLst/>
          </a:prstGeom>
        </p:spPr>
        <p:txBody>
          <a:bodyPr wrap="square">
            <a:spAutoFit/>
          </a:bodyPr>
          <a:lstStyle/>
          <a:p>
            <a:pPr algn="ctr">
              <a:lnSpc>
                <a:spcPct val="115000"/>
              </a:lnSpc>
              <a:spcAft>
                <a:spcPts val="0"/>
              </a:spcAft>
            </a:pPr>
            <a:r>
              <a:rPr lang="uk-UA" sz="3600" b="1" dirty="0" smtClean="0">
                <a:effectLst/>
                <a:latin typeface="Times New Roman" panose="02020603050405020304" pitchFamily="18" charset="0"/>
                <a:ea typeface="Calibri" panose="020F0502020204030204" pitchFamily="34" charset="0"/>
                <a:cs typeface="Times New Roman" panose="02020603050405020304" pitchFamily="18" charset="0"/>
              </a:rPr>
              <a:t>Тема 1. Економіка і організація виробництва як навчальна дисципліна. Ринкове середовище як визначальний чинник господарської діяльності підприємства</a:t>
            </a:r>
            <a:r>
              <a:rPr lang="uk-UA" sz="3600" b="1" dirty="0" smtClean="0">
                <a:effectLst/>
                <a:latin typeface="Times New Roman" panose="02020603050405020304" pitchFamily="18" charset="0"/>
                <a:ea typeface="Calibri" panose="020F0502020204030204" pitchFamily="34" charset="0"/>
                <a:cs typeface="Times New Roman" panose="02020603050405020304" pitchFamily="18" charset="0"/>
              </a:rPr>
              <a:t>.</a:t>
            </a:r>
            <a:endParaRPr lang="uk-UA" sz="3600" b="1" dirty="0" smtClean="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47051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5287" y="701922"/>
            <a:ext cx="11622156" cy="5755422"/>
          </a:xfrm>
          <a:prstGeom prst="rect">
            <a:avLst/>
          </a:prstGeom>
        </p:spPr>
        <p:txBody>
          <a:bodyPr wrap="square">
            <a:spAutoFit/>
          </a:bodyPr>
          <a:lstStyle/>
          <a:p>
            <a:pPr indent="357188" algn="just">
              <a:lnSpc>
                <a:spcPct val="115000"/>
              </a:lnSpc>
              <a:spcAft>
                <a:spcPts val="0"/>
              </a:spcAft>
              <a:tabLst>
                <a:tab pos="332740" algn="l"/>
              </a:tabLst>
            </a:pPr>
            <a:r>
              <a:rPr lang="uk-UA"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Найбільш складною та розвиненою складовою національної економіки є </a:t>
            </a:r>
            <a:r>
              <a:rPr lang="uk-UA" sz="2000" b="1" i="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промисловість</a:t>
            </a:r>
            <a:r>
              <a:rPr lang="uk-UA"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визначальна складова</a:t>
            </a: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 національної економіки, яка об’єднує підприємства за виробничими технологіями видобування, виробництва та переробки сировини, матеріалів, комплектуючих, палива, енергії, а також за призначенням виробленої продукції.</a:t>
            </a:r>
          </a:p>
          <a:p>
            <a:pPr indent="357188" algn="just">
              <a:lnSpc>
                <a:spcPct val="115000"/>
              </a:lnSpc>
              <a:spcAft>
                <a:spcPts val="0"/>
              </a:spcAft>
              <a:tabLst>
                <a:tab pos="332740" algn="l"/>
              </a:tabLst>
            </a:pP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Промисловість </a:t>
            </a:r>
            <a:r>
              <a:rPr lang="uk-UA"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охоплює ряд </a:t>
            </a:r>
            <a:r>
              <a:rPr lang="uk-UA" sz="2000" b="1" i="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промислових комплексів</a:t>
            </a:r>
            <a:r>
              <a:rPr lang="uk-UA"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машинобудівний, гірничодобувний, металургійний, хіміко-лісовий, паливно-енергетичний, військово-промисловий, а також легка, текстильна, харчова промисловість тощо. Відповідно кожен промисловий комплекс також охоплює певні види діяльності. Так, машинобудування включає автомобілебудування, важке, транспортне, сільськогосподарське машинобудування, приладобудування, радіоелектронну промисловість, електромашинобудування та інші.</a:t>
            </a:r>
          </a:p>
          <a:p>
            <a:pPr indent="357188" algn="just">
              <a:lnSpc>
                <a:spcPct val="115000"/>
              </a:lnSpc>
              <a:tabLst>
                <a:tab pos="332740" algn="l"/>
              </a:tabLst>
            </a:pPr>
            <a:r>
              <a:rPr lang="uk-UA" sz="2000" b="1" i="1" dirty="0">
                <a:latin typeface="Times New Roman" panose="02020603050405020304" pitchFamily="18" charset="0"/>
                <a:cs typeface="Times New Roman" panose="02020603050405020304" pitchFamily="18" charset="0"/>
              </a:rPr>
              <a:t>Хімічний комплекс</a:t>
            </a:r>
            <a:r>
              <a:rPr lang="uk-UA" sz="2000" dirty="0">
                <a:latin typeface="Times New Roman" panose="02020603050405020304" pitchFamily="18" charset="0"/>
                <a:cs typeface="Times New Roman" panose="02020603050405020304" pitchFamily="18" charset="0"/>
              </a:rPr>
              <a:t> національної економіки інтегрує хімічну, деревообробну, целюлозо-паперову промисловості, промисловість з виробництва мінеральних добрив, а також інші види діяльності основної хімії, азотної промисловості, органічного синтезу, хімічних волокон, пластмас, будівельних сумішей тощо (рис. 1). Так, відповідно до даних Державної служби статистики України частка хімічної промисловості в експорті у 2018 році склала 22,8% (з них – мінеральних добрив – 13,4%, деревини – 5,7%), продукції інших складових хімічного комплексу – 3,7%), в структурі ВВП – 2,8%. </a:t>
            </a:r>
          </a:p>
        </p:txBody>
      </p:sp>
    </p:spTree>
    <p:extLst>
      <p:ext uri="{BB962C8B-B14F-4D97-AF65-F5344CB8AC3E}">
        <p14:creationId xmlns:p14="http://schemas.microsoft.com/office/powerpoint/2010/main" val="2128996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3" name="Объект 2"/>
          <p:cNvGraphicFramePr>
            <a:graphicFrameLocks noChangeAspect="1"/>
          </p:cNvGraphicFramePr>
          <p:nvPr>
            <p:extLst>
              <p:ext uri="{D42A27DB-BD31-4B8C-83A1-F6EECF244321}">
                <p14:modId xmlns:p14="http://schemas.microsoft.com/office/powerpoint/2010/main" val="2404031"/>
              </p:ext>
            </p:extLst>
          </p:nvPr>
        </p:nvGraphicFramePr>
        <p:xfrm>
          <a:off x="159027" y="0"/>
          <a:ext cx="9647582" cy="6515100"/>
        </p:xfrm>
        <a:graphic>
          <a:graphicData uri="http://schemas.openxmlformats.org/presentationml/2006/ole">
            <mc:AlternateContent xmlns:mc="http://schemas.openxmlformats.org/markup-compatibility/2006">
              <mc:Choice xmlns:v="urn:schemas-microsoft-com:vml" Requires="v">
                <p:oleObj spid="_x0000_s1033" r:id="rId3" imgW="6791139" imgH="7172307" progId="Visio.Drawing.15">
                  <p:embed/>
                </p:oleObj>
              </mc:Choice>
              <mc:Fallback>
                <p:oleObj r:id="rId3" imgW="6791139" imgH="7172307" progId="Visio.Drawing.15">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027" y="0"/>
                        <a:ext cx="9647582" cy="6515100"/>
                      </a:xfrm>
                      <a:prstGeom prst="rect">
                        <a:avLst/>
                      </a:prstGeom>
                      <a:noFill/>
                    </p:spPr>
                  </p:pic>
                </p:oleObj>
              </mc:Fallback>
            </mc:AlternateContent>
          </a:graphicData>
        </a:graphic>
      </p:graphicFrame>
      <p:sp>
        <p:nvSpPr>
          <p:cNvPr id="4" name="Rectangle 3"/>
          <p:cNvSpPr>
            <a:spLocks noChangeArrowheads="1"/>
          </p:cNvSpPr>
          <p:nvPr/>
        </p:nvSpPr>
        <p:spPr bwMode="auto">
          <a:xfrm rot="10800000" flipV="1">
            <a:off x="9965636" y="4167363"/>
            <a:ext cx="2058042"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269875" algn="ctr" defTabSz="914400" rtl="0" eaLnBrk="0" fontAlgn="base" latinLnBrk="0" hangingPunct="0">
              <a:lnSpc>
                <a:spcPct val="100000"/>
              </a:lnSpc>
              <a:spcBef>
                <a:spcPct val="0"/>
              </a:spcBef>
              <a:spcAft>
                <a:spcPct val="0"/>
              </a:spcAft>
              <a:buClrTx/>
              <a:buSzTx/>
              <a:buFontTx/>
              <a:buNone/>
              <a:tabLst/>
            </a:pPr>
            <a:r>
              <a:rPr kumimoji="0" lang="uk-UA" altLang="uk-UA" sz="14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Рис. Хімічний комплекс України</a:t>
            </a:r>
            <a:endParaRPr kumimoji="0" lang="uk-UA" altLang="uk-UA"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620632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96347" y="197346"/>
            <a:ext cx="11383618" cy="5129096"/>
          </a:xfrm>
          <a:prstGeom prst="rect">
            <a:avLst/>
          </a:prstGeom>
        </p:spPr>
        <p:txBody>
          <a:bodyPr wrap="square">
            <a:spAutoFit/>
          </a:bodyPr>
          <a:lstStyle/>
          <a:p>
            <a:pPr indent="270510" algn="just">
              <a:lnSpc>
                <a:spcPct val="115000"/>
              </a:lnSpc>
              <a:spcAft>
                <a:spcPts val="0"/>
              </a:spcAft>
            </a:pPr>
            <a:r>
              <a:rPr lang="uk-UA"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Виробничі об’єднання хімічної промисловості не мають жорсткої організаційної структури, оскільки більшість із них стали акціонерними товариствами, товариствами з різними формами власності відповідно до чинного законодавства, зокрема Господарського кодексу України, відповідно до якого право власності передбачає володіння, розпорядження та використання своєї власності. Тому більшість підприємства (крім державних) значною мірою набули права самостійного адміністративного підпорядкування або незалежності та визначили власний статус на національному та світовому ринку.</a:t>
            </a:r>
            <a:endParaRPr lang="uk-UA"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200" dirty="0" smtClean="0">
                <a:effectLst/>
                <a:latin typeface="Times New Roman" panose="02020603050405020304" pitchFamily="18" charset="0"/>
                <a:ea typeface="Calibri" panose="020F0502020204030204" pitchFamily="34" charset="0"/>
                <a:cs typeface="Times New Roman" panose="02020603050405020304" pitchFamily="18" charset="0"/>
              </a:rPr>
              <a:t>Так, за даними Державного комітету статистики України</a:t>
            </a:r>
            <a:r>
              <a:rPr lang="uk-UA" sz="2200" b="1" i="1"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uk-UA" sz="2200" dirty="0" smtClean="0">
                <a:effectLst/>
                <a:latin typeface="Times New Roman" panose="02020603050405020304" pitchFamily="18" charset="0"/>
                <a:ea typeface="Calibri" panose="020F0502020204030204" pitchFamily="34" charset="0"/>
                <a:cs typeface="Times New Roman" panose="02020603050405020304" pitchFamily="18" charset="0"/>
              </a:rPr>
              <a:t>хімічна промисловість об’єднує близько 200 підприємств і об'єднань, в яких зайнято понад 350 тис. осіб. За кількістю хімічних підприємств Україна поступається лише Великобританії, Іспанії, Італії, Німеччині, Франції і Польщі, тобто країнам-лідерам розвитку хімічної індустрії в ЄС. Натомість обсяг реалізованої хімічної продукції, який припадає на одне хімічне підприємство в Україні суттєво менший, аніж у країнах ЄС (0,97 млн. євро у 2016 році). </a:t>
            </a:r>
            <a:endParaRPr lang="uk-UA" sz="2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9066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8539" y="132522"/>
            <a:ext cx="11741426" cy="5901231"/>
          </a:xfrm>
          <a:prstGeom prst="rect">
            <a:avLst/>
          </a:prstGeom>
        </p:spPr>
        <p:txBody>
          <a:bodyPr wrap="square">
            <a:spAutoFit/>
          </a:bodyPr>
          <a:lstStyle/>
          <a:p>
            <a:pPr marL="50800" indent="444500" algn="just">
              <a:lnSpc>
                <a:spcPct val="115000"/>
              </a:lnSpc>
              <a:spcAft>
                <a:spcPts val="0"/>
              </a:spcAft>
            </a:pPr>
            <a:r>
              <a:rPr lang="uk-UA" sz="2200" dirty="0" smtClean="0">
                <a:effectLst/>
                <a:latin typeface="Times New Roman" panose="02020603050405020304" pitchFamily="18" charset="0"/>
                <a:ea typeface="Times New Roman" panose="02020603050405020304" pitchFamily="18" charset="0"/>
              </a:rPr>
              <a:t>Сучасний профіль хімічної промисловості України формують насамперед підприємства азотного напряму, зокрема, ПАТ «Азот», ПАТ «</a:t>
            </a:r>
            <a:r>
              <a:rPr lang="uk-UA" sz="2200" dirty="0" err="1" smtClean="0">
                <a:effectLst/>
                <a:latin typeface="Times New Roman" panose="02020603050405020304" pitchFamily="18" charset="0"/>
                <a:ea typeface="Times New Roman" panose="02020603050405020304" pitchFamily="18" charset="0"/>
              </a:rPr>
              <a:t>Рівнеазот</a:t>
            </a:r>
            <a:r>
              <a:rPr lang="uk-UA" sz="2200" dirty="0" smtClean="0">
                <a:effectLst/>
                <a:latin typeface="Times New Roman" panose="02020603050405020304" pitchFamily="18" charset="0"/>
                <a:ea typeface="Times New Roman" panose="02020603050405020304" pitchFamily="18" charset="0"/>
              </a:rPr>
              <a:t>», ПАТ «Сумихімпром», ПАТ «</a:t>
            </a:r>
            <a:r>
              <a:rPr lang="uk-UA" sz="2200" dirty="0" err="1" smtClean="0">
                <a:effectLst/>
                <a:latin typeface="Times New Roman" panose="02020603050405020304" pitchFamily="18" charset="0"/>
                <a:ea typeface="Times New Roman" panose="02020603050405020304" pitchFamily="18" charset="0"/>
              </a:rPr>
              <a:t>Дніпроазот</a:t>
            </a:r>
            <a:r>
              <a:rPr lang="uk-UA" sz="2200" dirty="0" smtClean="0">
                <a:effectLst/>
                <a:latin typeface="Times New Roman" panose="02020603050405020304" pitchFamily="18" charset="0"/>
                <a:ea typeface="Times New Roman" panose="02020603050405020304" pitchFamily="18" charset="0"/>
              </a:rPr>
              <a:t>», ПрАТ «Одеський припортовий завод»,  ПрАТ «</a:t>
            </a:r>
            <a:r>
              <a:rPr lang="uk-UA" sz="2200" dirty="0" err="1" smtClean="0">
                <a:effectLst/>
                <a:latin typeface="Times New Roman" panose="02020603050405020304" pitchFamily="18" charset="0"/>
                <a:ea typeface="Times New Roman" panose="02020603050405020304" pitchFamily="18" charset="0"/>
              </a:rPr>
              <a:t>Сєвєродонецьке</a:t>
            </a:r>
            <a:r>
              <a:rPr lang="uk-UA" sz="2200" dirty="0" smtClean="0">
                <a:effectLst/>
                <a:latin typeface="Times New Roman" panose="02020603050405020304" pitchFamily="18" charset="0"/>
                <a:ea typeface="Times New Roman" panose="02020603050405020304" pitchFamily="18" charset="0"/>
              </a:rPr>
              <a:t> об’єднання Азот» (доля потужного підприємства ПАТ «Концерн Стирол» (м. Горлівка) невідома, оскільки воно перебуває на тимчасово окупованій території).</a:t>
            </a:r>
          </a:p>
          <a:p>
            <a:pPr marL="50800" indent="444500" algn="just">
              <a:lnSpc>
                <a:spcPct val="115000"/>
              </a:lnSpc>
              <a:spcAft>
                <a:spcPts val="0"/>
              </a:spcAft>
            </a:pPr>
            <a:r>
              <a:rPr lang="uk-UA" sz="2200" dirty="0" smtClean="0">
                <a:effectLst/>
                <a:latin typeface="Times New Roman" panose="02020603050405020304" pitchFamily="18" charset="0"/>
                <a:ea typeface="Times New Roman" panose="02020603050405020304" pitchFamily="18" charset="0"/>
              </a:rPr>
              <a:t>Структурні особливості української хімічної промисловості пов’язані з високою залежністю від імпортної сировини, високою енергоємністю виробництв і залежністю від кон’юнктури світового ринку. Значення галузі для економіки України підтверджується тим, що вона є однією з найбільших галузей промисловості за обсягами виробництва, чисельністю працівників, наявністю великих </a:t>
            </a:r>
            <a:r>
              <a:rPr lang="uk-UA" sz="2200" dirty="0" err="1" smtClean="0">
                <a:effectLst/>
                <a:latin typeface="Times New Roman" panose="02020603050405020304" pitchFamily="18" charset="0"/>
                <a:ea typeface="Times New Roman" panose="02020603050405020304" pitchFamily="18" charset="0"/>
              </a:rPr>
              <a:t>бюджетоформуючих</a:t>
            </a:r>
            <a:r>
              <a:rPr lang="uk-UA" sz="2200" dirty="0" smtClean="0">
                <a:effectLst/>
                <a:latin typeface="Times New Roman" panose="02020603050405020304" pitchFamily="18" charset="0"/>
                <a:ea typeface="Times New Roman" panose="02020603050405020304" pitchFamily="18" charset="0"/>
              </a:rPr>
              <a:t> підприємств.</a:t>
            </a:r>
          </a:p>
          <a:p>
            <a:pPr marL="50800" indent="444500" algn="just">
              <a:lnSpc>
                <a:spcPct val="115000"/>
              </a:lnSpc>
              <a:spcAft>
                <a:spcPts val="0"/>
              </a:spcAft>
            </a:pPr>
            <a:r>
              <a:rPr lang="uk-UA" sz="2200" dirty="0" smtClean="0">
                <a:effectLst/>
                <a:latin typeface="Times New Roman" panose="02020603050405020304" pitchFamily="18" charset="0"/>
                <a:ea typeface="Times New Roman" panose="02020603050405020304" pitchFamily="18" charset="0"/>
              </a:rPr>
              <a:t>Визначальними чинниками конкурентних переваг хімічної промисловості як ключової галузі національної економіки України на внутрішньому та зовнішньому ринках є модернізація виробництв та орієнтованість на ринковий попит на її продукцію. У структурі останньої визначальне місце належить основній хімічній продукції – продуктам неорганічної хімії та мінеральним добривам.</a:t>
            </a:r>
            <a:endParaRPr lang="uk-UA" sz="2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064114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765" y="0"/>
            <a:ext cx="11887199" cy="6888039"/>
          </a:xfrm>
          <a:prstGeom prst="rect">
            <a:avLst/>
          </a:prstGeom>
        </p:spPr>
        <p:txBody>
          <a:bodyPr wrap="square">
            <a:spAutoFit/>
          </a:bodyPr>
          <a:lstStyle/>
          <a:p>
            <a:pPr algn="just">
              <a:lnSpc>
                <a:spcPct val="115000"/>
              </a:lnSpc>
              <a:spcAft>
                <a:spcPts val="0"/>
              </a:spcAft>
            </a:pPr>
            <a:r>
              <a:rPr lang="uk-UA" sz="2400" b="1" dirty="0" smtClean="0">
                <a:effectLst/>
                <a:latin typeface="Times New Roman" panose="02020603050405020304" pitchFamily="18" charset="0"/>
                <a:ea typeface="Calibri" panose="020F0502020204030204" pitchFamily="34" charset="0"/>
                <a:cs typeface="Times New Roman" panose="02020603050405020304" pitchFamily="18" charset="0"/>
              </a:rPr>
              <a:t>Основні поняття та завдання курсу. Ринкова система та ринкові закони як визначальні чинники господарської діяльності підприємства.</a:t>
            </a:r>
            <a:endParaRPr lang="uk-UA"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 Ринкові відносини в Україні потребують підготовки фахівців-практиків будь-якого виду діяльності, які б забезпечували виробництво якісної та конкурентоздатної продукції, впровадження сучасних прогресивних технологій, формування високоефективного та мобільного трудового колективу, належну кількість обігових коштів. Формування таких фахівців забезпечується хіміко-технологічним факультетом КПІ імені Ігоря Сікорського у ході їх професійної підготовки.</a:t>
            </a:r>
          </a:p>
          <a:p>
            <a:pPr indent="270510" algn="just">
              <a:lnSpc>
                <a:spcPct val="115000"/>
              </a:lnSpc>
              <a:spcAft>
                <a:spcPts val="0"/>
              </a:spcAft>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Пропонований курс економіки і організації виробництва підпорядкований завданням підготовки фахівців належної якості та сприяє </a:t>
            </a:r>
            <a:r>
              <a:rPr lang="uk-UA" sz="2400" kern="50" dirty="0" smtClean="0">
                <a:effectLst/>
                <a:latin typeface="Times New Roman" panose="02020603050405020304" pitchFamily="18" charset="0"/>
                <a:ea typeface="Calibri" panose="020F0502020204030204" pitchFamily="34" charset="0"/>
                <a:cs typeface="Times New Roman" panose="02020603050405020304" pitchFamily="18" charset="0"/>
              </a:rPr>
              <a:t>формуванню у </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студентів</a:t>
            </a:r>
            <a:r>
              <a:rPr lang="uk-UA" sz="2400" kern="50" dirty="0" smtClean="0">
                <a:effectLst/>
                <a:latin typeface="Times New Roman" panose="02020603050405020304" pitchFamily="18" charset="0"/>
                <a:ea typeface="Calibri" panose="020F0502020204030204" pitchFamily="34" charset="0"/>
                <a:cs typeface="Times New Roman" panose="02020603050405020304" pitchFamily="18" charset="0"/>
              </a:rPr>
              <a:t> не тільки економічних знань, умінь і навичок, необхідних </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у професійній діяльності на хімічному підприємстві,</a:t>
            </a:r>
            <a:r>
              <a:rPr lang="uk-UA" sz="2400" kern="50" dirty="0" smtClean="0">
                <a:effectLst/>
                <a:latin typeface="Times New Roman" panose="02020603050405020304" pitchFamily="18" charset="0"/>
                <a:ea typeface="Calibri" panose="020F0502020204030204" pitchFamily="34" charset="0"/>
                <a:cs typeface="Times New Roman" panose="02020603050405020304" pitchFamily="18" charset="0"/>
              </a:rPr>
              <a:t> але й </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забезпечує їм практичний досвід адаптації до ринкової економіки</a:t>
            </a:r>
            <a:r>
              <a:rPr lang="uk-UA" sz="2400" kern="50" dirty="0" smtClean="0">
                <a:effectLst/>
                <a:latin typeface="Times New Roman" panose="02020603050405020304" pitchFamily="18" charset="0"/>
                <a:ea typeface="Calibri" panose="020F0502020204030204" pitchFamily="34" charset="0"/>
                <a:cs typeface="Times New Roman" panose="02020603050405020304" pitchFamily="18" charset="0"/>
              </a:rPr>
              <a:t>.</a:t>
            </a:r>
            <a:endParaRPr lang="uk-UA"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400" b="1" i="1" dirty="0" smtClean="0">
                <a:effectLst/>
                <a:latin typeface="Times New Roman" panose="02020603050405020304" pitchFamily="18" charset="0"/>
                <a:ea typeface="Calibri" panose="020F0502020204030204" pitchFamily="34" charset="0"/>
                <a:cs typeface="Times New Roman" panose="02020603050405020304" pitchFamily="18" charset="0"/>
              </a:rPr>
              <a:t>Економіка</a:t>
            </a:r>
            <a:r>
              <a:rPr lang="uk-UA" sz="2400" i="1"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 це наука про те, як суспільство використовує обмежені ресурси для виробництва корисних продуктів (робіт, послуг) та розподіляє їх серед суспільних груп. Визначальною економічною проблемою є задоволення необмежених потреб в умовах обмежених ресурсів, яку розв’язує щоразу певний суб’єкт.</a:t>
            </a:r>
          </a:p>
        </p:txBody>
      </p:sp>
    </p:spTree>
    <p:extLst>
      <p:ext uri="{BB962C8B-B14F-4D97-AF65-F5344CB8AC3E}">
        <p14:creationId xmlns:p14="http://schemas.microsoft.com/office/powerpoint/2010/main" val="2617078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2524" y="265043"/>
            <a:ext cx="11807686" cy="6278642"/>
          </a:xfrm>
          <a:prstGeom prst="rect">
            <a:avLst/>
          </a:prstGeom>
        </p:spPr>
        <p:txBody>
          <a:bodyPr wrap="square">
            <a:spAutoFit/>
          </a:bodyPr>
          <a:lstStyle/>
          <a:p>
            <a:pPr indent="270510" algn="just">
              <a:lnSpc>
                <a:spcPct val="115000"/>
              </a:lnSpc>
              <a:spcAft>
                <a:spcPts val="0"/>
              </a:spcAft>
            </a:pP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Великий тлумачний словник української мови визначає </a:t>
            </a:r>
            <a:r>
              <a:rPr lang="uk-UA" sz="2000" b="1" i="1" dirty="0" smtClean="0">
                <a:effectLst/>
                <a:latin typeface="Times New Roman" panose="02020603050405020304" pitchFamily="18" charset="0"/>
                <a:ea typeface="Calibri" panose="020F0502020204030204" pitchFamily="34" charset="0"/>
                <a:cs typeface="Times New Roman" panose="02020603050405020304" pitchFamily="18" charset="0"/>
              </a:rPr>
              <a:t>організацію </a:t>
            </a: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як:</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1) суспільне об'єднання осіб, суспільних утворень (населених пунктів – сіл, міст, регіонів та, врешті, держав на базі спільності інтересів, мети, програми дій тощо;</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2) особливості будови, структури, порядку дій певного процесу чи їх сукупності для досягнення визначених цілей суб’єктів дії.</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Термін «організація»  курсі «Економіки і організації виробництва» вживатиметься у другій дефініції.</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Термін «</a:t>
            </a:r>
            <a:r>
              <a:rPr lang="uk-UA" sz="2000" b="1" i="1" dirty="0" smtClean="0">
                <a:effectLst/>
                <a:latin typeface="Times New Roman" panose="02020603050405020304" pitchFamily="18" charset="0"/>
                <a:ea typeface="Calibri" panose="020F0502020204030204" pitchFamily="34" charset="0"/>
                <a:cs typeface="Times New Roman" panose="02020603050405020304" pitchFamily="18" charset="0"/>
              </a:rPr>
              <a:t>виробництво</a:t>
            </a: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 Великий тлумачний словник української мови трактує як:</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виготовлення предметів, матеріалів, напівфабрикатів тощо;</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процес, під час якого люди, по’вязані між собою виробничими відносинами, створюють необхідні для суспільства матеріальні блага;</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праця над безпосереднім виготовленням продукції.</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Означені дефініції визначають сутність поняття «виробництво» та будуть у повній мірі використовуватися для дослідження процесів створення товарів і послуг хімічними підприємствами.</a:t>
            </a:r>
          </a:p>
          <a:p>
            <a:pPr indent="265113"/>
            <a:r>
              <a:rPr lang="uk-UA" sz="2000" dirty="0">
                <a:latin typeface="Times New Roman" panose="02020603050405020304" pitchFamily="18" charset="0"/>
                <a:cs typeface="Times New Roman" panose="02020603050405020304" pitchFamily="18" charset="0"/>
              </a:rPr>
              <a:t>Курс «Економіки і організації виробництва» розглядатиме означені поняття в контексті діяльності хімічних підприємств. </a:t>
            </a:r>
          </a:p>
          <a:p>
            <a:pPr indent="265113"/>
            <a:r>
              <a:rPr lang="uk-UA" sz="2000" dirty="0">
                <a:latin typeface="Times New Roman" panose="02020603050405020304" pitchFamily="18" charset="0"/>
                <a:cs typeface="Times New Roman" panose="02020603050405020304" pitchFamily="18" charset="0"/>
              </a:rPr>
              <a:t>Стосовно останнього, то </a:t>
            </a:r>
            <a:r>
              <a:rPr lang="uk-UA" sz="2000" b="1" i="1" dirty="0">
                <a:latin typeface="Times New Roman" panose="02020603050405020304" pitchFamily="18" charset="0"/>
                <a:cs typeface="Times New Roman" panose="02020603050405020304" pitchFamily="18" charset="0"/>
              </a:rPr>
              <a:t>підприємство</a:t>
            </a:r>
            <a:r>
              <a:rPr lang="uk-UA" sz="2000" dirty="0">
                <a:latin typeface="Times New Roman" panose="02020603050405020304" pitchFamily="18" charset="0"/>
                <a:cs typeface="Times New Roman" panose="02020603050405020304" pitchFamily="18" charset="0"/>
              </a:rPr>
              <a:t> як господарський суб'єкт має права юридичної особи, виробляє та реалізує товари, надає послуги, діючи в межах чинного законодавства та відповідно до його статуту.</a:t>
            </a:r>
          </a:p>
          <a:p>
            <a:pPr indent="270510" algn="just">
              <a:lnSpc>
                <a:spcPct val="115000"/>
              </a:lnSpc>
              <a:spcAft>
                <a:spcPts val="0"/>
              </a:spcAft>
            </a:pP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384404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2279" y="304800"/>
            <a:ext cx="11847443" cy="5907771"/>
          </a:xfrm>
          <a:prstGeom prst="rect">
            <a:avLst/>
          </a:prstGeom>
        </p:spPr>
        <p:txBody>
          <a:bodyPr wrap="square">
            <a:spAutoFit/>
          </a:bodyPr>
          <a:lstStyle/>
          <a:p>
            <a:pPr indent="270510" algn="just">
              <a:lnSpc>
                <a:spcPct val="115000"/>
              </a:lnSpc>
              <a:spcAft>
                <a:spcPts val="0"/>
              </a:spcAft>
            </a:pPr>
            <a:r>
              <a:rPr lang="uk-UA" sz="2200" dirty="0" smtClean="0">
                <a:effectLst/>
                <a:latin typeface="Times New Roman" panose="02020603050405020304" pitchFamily="18" charset="0"/>
                <a:ea typeface="Calibri" panose="020F0502020204030204" pitchFamily="34" charset="0"/>
                <a:cs typeface="Times New Roman" panose="02020603050405020304" pitchFamily="18" charset="0"/>
              </a:rPr>
              <a:t>Таким чином, економіка і організація виробництва формує комплекс професійно значущих знань та вмінь майбутніх фахівців про суб’єкти, об’єкти, засоби, закони та правила ведення господарської діяльності підприємства. Тому вивчення дисципліни необхідне для аналізу поточного стану підприємства, визначення необхідних цілей його діяльності в умовах мінливої ринкової кон'юнктури, виробітку необхідних управлінських рішень, організації та контролю їх найбільш ефективного втілення в умовах обмежених ресурсів.</a:t>
            </a:r>
            <a:endParaRPr lang="uk-UA"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200" dirty="0" smtClean="0">
                <a:effectLst/>
                <a:latin typeface="Times New Roman" panose="02020603050405020304" pitchFamily="18" charset="0"/>
                <a:ea typeface="Calibri" panose="020F0502020204030204" pitchFamily="34" charset="0"/>
                <a:cs typeface="Times New Roman" panose="02020603050405020304" pitchFamily="18" charset="0"/>
              </a:rPr>
              <a:t>Економіка та організація виробництва певного підприємства передбачає сукупність факторів виробництва (матеріальних, трудових, фінансових), невиробничих факторів та інших елементів механізму виробничих відносин, які забезпечують виробництво та реалізацію продукції (робіт, послуг) з обмеженими ресурсами.</a:t>
            </a:r>
            <a:endParaRPr lang="uk-UA"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200" dirty="0" smtClean="0">
                <a:effectLst/>
                <a:latin typeface="Times New Roman" panose="02020603050405020304" pitchFamily="18" charset="0"/>
                <a:ea typeface="Calibri" panose="020F0502020204030204" pitchFamily="34" charset="0"/>
                <a:cs typeface="Times New Roman" panose="02020603050405020304" pitchFamily="18" charset="0"/>
              </a:rPr>
              <a:t>Економіка та організація виробництва досліджує теоретичні основи та практичну діяльність різних господарських суб'єктів та механізмів їх взаємодії з різними структурами на національному, регіональному та місцевому рівнях.</a:t>
            </a:r>
            <a:endParaRPr lang="uk-UA"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200" dirty="0" smtClean="0">
                <a:effectLst/>
                <a:latin typeface="Times New Roman" panose="02020603050405020304" pitchFamily="18" charset="0"/>
                <a:ea typeface="Calibri" panose="020F0502020204030204" pitchFamily="34" charset="0"/>
                <a:cs typeface="Times New Roman" panose="02020603050405020304" pitchFamily="18" charset="0"/>
              </a:rPr>
              <a:t>Основними методами дослідження є методи порівняльного аналізу, синтезу, групування, графічних зображень тощо.</a:t>
            </a:r>
            <a:endParaRPr lang="uk-UA" sz="2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74735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9026" y="0"/>
            <a:ext cx="11860695" cy="6885346"/>
          </a:xfrm>
          <a:prstGeom prst="rect">
            <a:avLst/>
          </a:prstGeom>
        </p:spPr>
        <p:txBody>
          <a:bodyPr wrap="square">
            <a:spAutoFit/>
          </a:bodyPr>
          <a:lstStyle/>
          <a:p>
            <a:pPr indent="270510" algn="just">
              <a:lnSpc>
                <a:spcPct val="115000"/>
              </a:lnSpc>
              <a:spcAft>
                <a:spcPts val="0"/>
              </a:spcAft>
            </a:pPr>
            <a:r>
              <a:rPr lang="uk-UA" sz="2200" kern="50" dirty="0" smtClean="0">
                <a:effectLst/>
                <a:latin typeface="Times New Roman" panose="02020603050405020304" pitchFamily="18" charset="0"/>
                <a:ea typeface="Calibri" panose="020F0502020204030204" pitchFamily="34" charset="0"/>
                <a:cs typeface="Times New Roman" panose="02020603050405020304" pitchFamily="18" charset="0"/>
              </a:rPr>
              <a:t>Формування ринкових відносин в Україні розпочалося з початком проголошення незалежності України в 1991 році, яка вийшла з командно-адміністративної економіки СРСР. </a:t>
            </a:r>
            <a:r>
              <a:rPr lang="uk-UA"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Незважаючи на переваги командно-адміністративної економіки в умовах кризових явищ, війни, її ефективність неухильно падала, оскільки виробники домінували над споживачами, в системі купувалося те, що вироблялося, вибір предметів споживання був обмеженим.</a:t>
            </a:r>
            <a:endParaRPr lang="uk-UA"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20000"/>
              </a:lnSpc>
              <a:spcAft>
                <a:spcPts val="0"/>
              </a:spcAft>
              <a:tabLst>
                <a:tab pos="332740" algn="l"/>
              </a:tabLst>
            </a:pPr>
            <a:r>
              <a:rPr lang="uk-UA" sz="2200" b="1" i="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Ринкова система господарювання</a:t>
            </a:r>
            <a:r>
              <a:rPr lang="uk-UA"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відрізняється від командно-адміністративної рядом ознак:</a:t>
            </a:r>
            <a:endParaRPr lang="uk-UA"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spcAft>
                <a:spcPts val="0"/>
              </a:spcAft>
              <a:buFont typeface="Symbol" panose="05050102010706020507" pitchFamily="18" charset="2"/>
              <a:buChar char=""/>
            </a:pPr>
            <a:r>
              <a:rPr lang="uk-UA"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приватною власністю на фактори виробництва;</a:t>
            </a:r>
            <a:endParaRPr lang="uk-UA"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spcAft>
                <a:spcPts val="0"/>
              </a:spcAft>
              <a:buFont typeface="Symbol" panose="05050102010706020507" pitchFamily="18" charset="2"/>
              <a:buChar char=""/>
            </a:pPr>
            <a:r>
              <a:rPr lang="uk-UA"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ринковою системою управління господарською діяльністю на основі взаємодії попиту споживача та пропозиції виробників;</a:t>
            </a:r>
            <a:endParaRPr lang="uk-UA"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spcAft>
                <a:spcPts val="0"/>
              </a:spcAft>
              <a:buFont typeface="Symbol" panose="05050102010706020507" pitchFamily="18" charset="2"/>
              <a:buChar char=""/>
            </a:pPr>
            <a:r>
              <a:rPr lang="uk-UA"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свободою підприємництва та вкладання капіталу, мотивацією учасників власними інтересами;</a:t>
            </a:r>
            <a:endParaRPr lang="uk-UA"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spcAft>
                <a:spcPts val="0"/>
              </a:spcAft>
              <a:buFont typeface="Symbol" panose="05050102010706020507" pitchFamily="18" charset="2"/>
              <a:buChar char=""/>
            </a:pPr>
            <a:r>
              <a:rPr lang="uk-UA"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більшою ефективністю використання ресурсів за принципом «максимум прибутку при мінімумі витрат»;</a:t>
            </a:r>
            <a:endParaRPr lang="uk-UA"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spcAft>
                <a:spcPts val="0"/>
              </a:spcAft>
              <a:buFont typeface="Symbol" panose="05050102010706020507" pitchFamily="18" charset="2"/>
              <a:buChar char=""/>
            </a:pPr>
            <a:r>
              <a:rPr lang="uk-UA"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розвинутим конкурентним середовищем;</a:t>
            </a:r>
            <a:endParaRPr lang="uk-UA"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spcAft>
                <a:spcPts val="0"/>
              </a:spcAft>
              <a:buFont typeface="Symbol" panose="05050102010706020507" pitchFamily="18" charset="2"/>
              <a:buChar char=""/>
            </a:pPr>
            <a:r>
              <a:rPr lang="uk-UA"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особистою відповідальністю ринкових суб’єктів за наслідки прийнятих економічних рішень;</a:t>
            </a:r>
            <a:endParaRPr lang="uk-UA"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spcAft>
                <a:spcPts val="0"/>
              </a:spcAft>
              <a:buFont typeface="Symbol" panose="05050102010706020507" pitchFamily="18" charset="2"/>
              <a:buChar char=""/>
            </a:pPr>
            <a:r>
              <a:rPr lang="uk-UA"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домінуванням споживача над виробником за принципом дії виробника в інтересах споживача, оскільки перший навряд чи отримає бажаний прибуток не підпорядкувавшись інтересам другого, а тому виробляє те, що купує споживач.</a:t>
            </a:r>
            <a:endParaRPr lang="uk-UA" sz="2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444457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4313" y="223850"/>
            <a:ext cx="11463130" cy="6172074"/>
          </a:xfrm>
          <a:prstGeom prst="rect">
            <a:avLst/>
          </a:prstGeom>
        </p:spPr>
        <p:txBody>
          <a:bodyPr wrap="square">
            <a:spAutoFit/>
          </a:bodyPr>
          <a:lstStyle/>
          <a:p>
            <a:pPr indent="270510" algn="just">
              <a:lnSpc>
                <a:spcPct val="115000"/>
              </a:lnSpc>
              <a:spcAft>
                <a:spcPts val="0"/>
              </a:spcAft>
            </a:pPr>
            <a:r>
              <a:rPr lang="uk-UA" sz="2300" dirty="0" smtClean="0">
                <a:effectLst/>
                <a:latin typeface="Times New Roman" panose="02020603050405020304" pitchFamily="18" charset="0"/>
                <a:ea typeface="Calibri" panose="020F0502020204030204" pitchFamily="34" charset="0"/>
                <a:cs typeface="Times New Roman" panose="02020603050405020304" pitchFamily="18" charset="0"/>
              </a:rPr>
              <a:t>Зазначимо, що основними </a:t>
            </a:r>
            <a:r>
              <a:rPr lang="uk-UA" sz="2300" b="1" i="1" dirty="0" smtClean="0">
                <a:effectLst/>
                <a:latin typeface="Times New Roman" panose="02020603050405020304" pitchFamily="18" charset="0"/>
                <a:ea typeface="Calibri" panose="020F0502020204030204" pitchFamily="34" charset="0"/>
                <a:cs typeface="Times New Roman" panose="02020603050405020304" pitchFamily="18" charset="0"/>
              </a:rPr>
              <a:t>ринковими законами</a:t>
            </a:r>
            <a:r>
              <a:rPr lang="uk-UA" sz="2300" dirty="0" smtClean="0">
                <a:effectLst/>
                <a:latin typeface="Times New Roman" panose="02020603050405020304" pitchFamily="18" charset="0"/>
                <a:ea typeface="Calibri" panose="020F0502020204030204" pitchFamily="34" charset="0"/>
                <a:cs typeface="Times New Roman" panose="02020603050405020304" pitchFamily="18" charset="0"/>
              </a:rPr>
              <a:t> є закон вартості, закон максимізації прибутку, закон планомірного пропорційного розвитку економіки, закон зростання добробуту нації.</a:t>
            </a:r>
            <a:endParaRPr lang="uk-UA" sz="23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300" b="1" i="1" dirty="0" smtClean="0">
                <a:effectLst/>
                <a:latin typeface="Times New Roman" panose="02020603050405020304" pitchFamily="18" charset="0"/>
                <a:ea typeface="Calibri" panose="020F0502020204030204" pitchFamily="34" charset="0"/>
                <a:cs typeface="Times New Roman" panose="02020603050405020304" pitchFamily="18" charset="0"/>
              </a:rPr>
              <a:t>Закон вартості</a:t>
            </a:r>
            <a:r>
              <a:rPr lang="uk-UA" sz="2300" dirty="0" smtClean="0">
                <a:effectLst/>
                <a:latin typeface="Times New Roman" panose="02020603050405020304" pitchFamily="18" charset="0"/>
                <a:ea typeface="Calibri" panose="020F0502020204030204" pitchFamily="34" charset="0"/>
                <a:cs typeface="Times New Roman" panose="02020603050405020304" pitchFamily="18" charset="0"/>
              </a:rPr>
              <a:t> визначив сутність взаємовідносин товарообміну вільного ринку. Відповідно до закону, вартість кожного представленого на ринку товару визначається як:</a:t>
            </a:r>
            <a:endParaRPr lang="uk-UA" sz="23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r">
              <a:lnSpc>
                <a:spcPct val="115000"/>
              </a:lnSpc>
              <a:spcAft>
                <a:spcPts val="0"/>
              </a:spcAft>
            </a:pPr>
            <a:r>
              <a:rPr lang="uk-UA" sz="2300" dirty="0" smtClean="0">
                <a:effectLst/>
                <a:latin typeface="Times New Roman" panose="02020603050405020304" pitchFamily="18" charset="0"/>
                <a:ea typeface="Calibri" panose="020F0502020204030204" pitchFamily="34" charset="0"/>
                <a:cs typeface="Times New Roman" panose="02020603050405020304" pitchFamily="18" charset="0"/>
              </a:rPr>
              <a:t>В = с + </a:t>
            </a:r>
            <a:r>
              <a:rPr lang="en-US" sz="2300" dirty="0" smtClean="0">
                <a:effectLst/>
                <a:latin typeface="Times New Roman" panose="02020603050405020304" pitchFamily="18" charset="0"/>
                <a:ea typeface="Calibri" panose="020F0502020204030204" pitchFamily="34" charset="0"/>
                <a:cs typeface="Times New Roman" panose="02020603050405020304" pitchFamily="18" charset="0"/>
              </a:rPr>
              <a:t>v</a:t>
            </a:r>
            <a:r>
              <a:rPr lang="uk-UA" sz="2300" dirty="0" smtClean="0">
                <a:effectLst/>
                <a:latin typeface="Times New Roman" panose="02020603050405020304" pitchFamily="18" charset="0"/>
                <a:ea typeface="Calibri" panose="020F0502020204030204" pitchFamily="34" charset="0"/>
                <a:cs typeface="Times New Roman" panose="02020603050405020304" pitchFamily="18" charset="0"/>
              </a:rPr>
              <a:t> + </a:t>
            </a:r>
            <a:r>
              <a:rPr lang="en-US" sz="2300" dirty="0" smtClean="0">
                <a:effectLst/>
                <a:latin typeface="Times New Roman" panose="02020603050405020304" pitchFamily="18" charset="0"/>
                <a:ea typeface="Calibri" panose="020F0502020204030204" pitchFamily="34" charset="0"/>
                <a:cs typeface="Times New Roman" panose="02020603050405020304" pitchFamily="18" charset="0"/>
              </a:rPr>
              <a:t>m</a:t>
            </a:r>
            <a:r>
              <a:rPr lang="uk-UA" sz="23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uk-UA" sz="2300" b="1"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uk-UA" sz="23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uk-UA" sz="23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300" dirty="0" smtClean="0">
                <a:effectLst/>
                <a:latin typeface="Times New Roman" panose="02020603050405020304" pitchFamily="18" charset="0"/>
                <a:ea typeface="Calibri" panose="020F0502020204030204" pitchFamily="34" charset="0"/>
                <a:cs typeface="Times New Roman" panose="02020603050405020304" pitchFamily="18" charset="0"/>
              </a:rPr>
              <a:t>де с – капітал, витрачений на виробництво даного товару (основні виробничі фонди (крупне обладнання, технології, будівлі, споруди, пристрої, тощо) та оборотні засоби (вартість сировини, матеріалів);</a:t>
            </a:r>
            <a:endParaRPr lang="uk-UA" sz="23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en-US" sz="2300" dirty="0" smtClean="0">
                <a:effectLst/>
                <a:latin typeface="Times New Roman" panose="02020603050405020304" pitchFamily="18" charset="0"/>
                <a:ea typeface="Calibri" panose="020F0502020204030204" pitchFamily="34" charset="0"/>
                <a:cs typeface="Times New Roman" panose="02020603050405020304" pitchFamily="18" charset="0"/>
              </a:rPr>
              <a:t>v</a:t>
            </a:r>
            <a:r>
              <a:rPr lang="uk-UA" sz="2300" dirty="0" smtClean="0">
                <a:effectLst/>
                <a:latin typeface="Times New Roman" panose="02020603050405020304" pitchFamily="18" charset="0"/>
                <a:ea typeface="Calibri" panose="020F0502020204030204" pitchFamily="34" charset="0"/>
                <a:cs typeface="Times New Roman" panose="02020603050405020304" pitchFamily="18" charset="0"/>
              </a:rPr>
              <a:t> – жива праця як вартість робочої сили або величини заробітної плати;</a:t>
            </a:r>
            <a:endParaRPr lang="uk-UA" sz="23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en-US" sz="2300" dirty="0" smtClean="0">
                <a:effectLst/>
                <a:latin typeface="Times New Roman" panose="02020603050405020304" pitchFamily="18" charset="0"/>
                <a:ea typeface="Calibri" panose="020F0502020204030204" pitchFamily="34" charset="0"/>
                <a:cs typeface="Times New Roman" panose="02020603050405020304" pitchFamily="18" charset="0"/>
              </a:rPr>
              <a:t>m</a:t>
            </a:r>
            <a:r>
              <a:rPr lang="uk-UA" sz="2300" dirty="0" smtClean="0">
                <a:effectLst/>
                <a:latin typeface="Times New Roman" panose="02020603050405020304" pitchFamily="18" charset="0"/>
                <a:ea typeface="Calibri" panose="020F0502020204030204" pitchFamily="34" charset="0"/>
                <a:cs typeface="Times New Roman" panose="02020603050405020304" pitchFamily="18" charset="0"/>
              </a:rPr>
              <a:t> – створена працівником додана вартість як основний стимул виробництва та джерело прибутку.</a:t>
            </a:r>
            <a:endParaRPr lang="uk-UA" sz="23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300" dirty="0" smtClean="0">
                <a:effectLst/>
                <a:latin typeface="Times New Roman" panose="02020603050405020304" pitchFamily="18" charset="0"/>
                <a:ea typeface="Calibri" panose="020F0502020204030204" pitchFamily="34" charset="0"/>
                <a:cs typeface="Times New Roman" panose="02020603050405020304" pitchFamily="18" charset="0"/>
              </a:rPr>
              <a:t>Справедлива ринкова ціна урівноважить економічні інтереси покупця та продавця, тому буде сформована лише у взаємодії </a:t>
            </a:r>
            <a:r>
              <a:rPr lang="uk-UA" sz="2300" b="1" i="1" dirty="0" smtClean="0">
                <a:effectLst/>
                <a:latin typeface="Times New Roman" panose="02020603050405020304" pitchFamily="18" charset="0"/>
                <a:ea typeface="Calibri" panose="020F0502020204030204" pitchFamily="34" charset="0"/>
                <a:cs typeface="Times New Roman" panose="02020603050405020304" pitchFamily="18" charset="0"/>
              </a:rPr>
              <a:t>вартості</a:t>
            </a:r>
            <a:r>
              <a:rPr lang="uk-UA" sz="2300" dirty="0" smtClean="0">
                <a:effectLst/>
                <a:latin typeface="Times New Roman" panose="02020603050405020304" pitchFamily="18" charset="0"/>
                <a:ea typeface="Calibri" panose="020F0502020204030204" pitchFamily="34" charset="0"/>
                <a:cs typeface="Times New Roman" panose="02020603050405020304" pitchFamily="18" charset="0"/>
              </a:rPr>
              <a:t> та </a:t>
            </a:r>
            <a:r>
              <a:rPr lang="uk-UA" sz="2300" b="1" i="1" dirty="0" smtClean="0">
                <a:effectLst/>
                <a:latin typeface="Times New Roman" panose="02020603050405020304" pitchFamily="18" charset="0"/>
                <a:ea typeface="Calibri" panose="020F0502020204030204" pitchFamily="34" charset="0"/>
                <a:cs typeface="Times New Roman" panose="02020603050405020304" pitchFamily="18" charset="0"/>
              </a:rPr>
              <a:t>споживчої вартості</a:t>
            </a:r>
            <a:r>
              <a:rPr lang="uk-UA" sz="2300" i="1"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uk-UA" sz="2300" dirty="0" smtClean="0">
                <a:effectLst/>
                <a:latin typeface="Times New Roman" panose="02020603050405020304" pitchFamily="18" charset="0"/>
                <a:ea typeface="Calibri" panose="020F0502020204030204" pitchFamily="34" charset="0"/>
                <a:cs typeface="Times New Roman" panose="02020603050405020304" pitchFamily="18" charset="0"/>
              </a:rPr>
              <a:t>товару і збалансує попит і пропозицію.</a:t>
            </a:r>
            <a:endParaRPr lang="uk-UA" sz="23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73249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8781" y="356869"/>
            <a:ext cx="11741427" cy="5586979"/>
          </a:xfrm>
          <a:prstGeom prst="rect">
            <a:avLst/>
          </a:prstGeom>
        </p:spPr>
        <p:txBody>
          <a:bodyPr wrap="square">
            <a:spAutoFit/>
          </a:bodyPr>
          <a:lstStyle/>
          <a:p>
            <a:pPr indent="270510" algn="just">
              <a:lnSpc>
                <a:spcPct val="115000"/>
              </a:lnSpc>
              <a:spcAft>
                <a:spcPts val="0"/>
              </a:spcAft>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Інший закон ринку –</a:t>
            </a:r>
            <a:r>
              <a:rPr lang="uk-UA" sz="2400" b="1"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uk-UA" sz="2400" b="1" i="1" dirty="0" smtClean="0">
                <a:effectLst/>
                <a:latin typeface="Times New Roman" panose="02020603050405020304" pitchFamily="18" charset="0"/>
                <a:ea typeface="Calibri" panose="020F0502020204030204" pitchFamily="34" charset="0"/>
                <a:cs typeface="Times New Roman" panose="02020603050405020304" pitchFamily="18" charset="0"/>
              </a:rPr>
              <a:t>закон максимізації прибутку</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 який відображає прагнення виробника-продавця максимізувати вигоди власної виробничо-господарської діяльності. Величина прибутку визначається за формулою:</a:t>
            </a:r>
            <a:endParaRPr lang="uk-UA"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r">
              <a:lnSpc>
                <a:spcPct val="115000"/>
              </a:lnSpc>
              <a:spcAft>
                <a:spcPts val="0"/>
              </a:spcAft>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П = (Ц –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S</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Q</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					 (2),</a:t>
            </a:r>
            <a:endParaRPr lang="uk-UA"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де, Ц – ринкова ціна товару, грн./од.;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S</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 – собівартість одиниці продукції;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Q</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 – обсяг продаж виробленої продукції.</a:t>
            </a:r>
            <a:endParaRPr lang="uk-UA"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Тривалий час вважалося, що </a:t>
            </a:r>
            <a:r>
              <a:rPr lang="uk-UA" sz="2400" b="1" i="1" dirty="0" smtClean="0">
                <a:effectLst/>
                <a:latin typeface="Times New Roman" panose="02020603050405020304" pitchFamily="18" charset="0"/>
                <a:ea typeface="Calibri" panose="020F0502020204030204" pitchFamily="34" charset="0"/>
                <a:cs typeface="Times New Roman" panose="02020603050405020304" pitchFamily="18" charset="0"/>
              </a:rPr>
              <a:t>закон планомірного пропорційного розвитку економіки</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 діє лише в командній економіці. Однак, у тридцяті роки ХХ століття, після глибокої економічної кризи, уряди розвинених країн почали регулювати стихію ринку на основі відповідного законодавства та національних економічних програм. Відтоді великі економічні кризи вдається пом’якшити. Отже, всі країни світу, від колишніх країн планової економіки до країн розвиненого ринку, відчули на собі об’єктивність дії закону планомірного пропорційного розвитку економіки.</a:t>
            </a:r>
            <a:endParaRPr lang="uk-UA"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14051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6018" y="754931"/>
            <a:ext cx="11728174" cy="5162247"/>
          </a:xfrm>
          <a:prstGeom prst="rect">
            <a:avLst/>
          </a:prstGeom>
        </p:spPr>
        <p:txBody>
          <a:bodyPr wrap="square">
            <a:spAutoFit/>
          </a:bodyPr>
          <a:lstStyle/>
          <a:p>
            <a:pPr indent="270510" algn="just">
              <a:lnSpc>
                <a:spcPct val="115000"/>
              </a:lnSpc>
              <a:spcAft>
                <a:spcPts val="0"/>
              </a:spcAft>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Також вважалося, що й </a:t>
            </a:r>
            <a:r>
              <a:rPr lang="uk-UA" sz="2400" b="1" i="1" dirty="0" smtClean="0">
                <a:effectLst/>
                <a:latin typeface="Times New Roman" panose="02020603050405020304" pitchFamily="18" charset="0"/>
                <a:ea typeface="Calibri" panose="020F0502020204030204" pitchFamily="34" charset="0"/>
                <a:cs typeface="Times New Roman" panose="02020603050405020304" pitchFamily="18" charset="0"/>
              </a:rPr>
              <a:t>закон зростання добробуту нації</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 діє лише в умовах командної економіки. Оскільки епосі початкового накопичення капіталу та розвитку ринку була притаманна жорстка експлуатація найманих працівників та їх низький життєвий рівень. Однак подоланню означених явищ сприяли такі фактори:</a:t>
            </a:r>
            <a:endParaRPr lang="uk-UA"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mj-lt"/>
              <a:buAutoNum type="arabicParenR"/>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низький рівень життя породжує низький рівень споживання товарів;</a:t>
            </a:r>
            <a:endParaRPr lang="uk-UA"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mj-lt"/>
              <a:buAutoNum type="arabicParenR"/>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потужний профспілковий рух;</a:t>
            </a:r>
            <a:endParaRPr lang="uk-UA"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mj-lt"/>
              <a:buAutoNum type="arabicParenR"/>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удосконалення та ускладнення виробництва породжує потребу у висококваліфікованій робочій силі;</a:t>
            </a:r>
            <a:endParaRPr lang="uk-UA"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mj-lt"/>
              <a:buAutoNum type="arabicParenR"/>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розвиток ринку зумовлює додаткові стимули мотивації праці, як акціонерна участь у власності, прибутках, управлінні тощо.</a:t>
            </a:r>
            <a:endParaRPr lang="uk-UA"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Таким чином, закони ринкової економіки пов’язані з еволюцією ринку та його «усуспільненням».</a:t>
            </a:r>
            <a:endParaRPr lang="uk-UA"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64269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2279" y="169600"/>
            <a:ext cx="11767930" cy="5907771"/>
          </a:xfrm>
          <a:prstGeom prst="rect">
            <a:avLst/>
          </a:prstGeom>
        </p:spPr>
        <p:txBody>
          <a:bodyPr wrap="square">
            <a:spAutoFit/>
          </a:bodyPr>
          <a:lstStyle/>
          <a:p>
            <a:pPr indent="270510" algn="just">
              <a:lnSpc>
                <a:spcPct val="115000"/>
              </a:lnSpc>
              <a:spcAft>
                <a:spcPts val="0"/>
              </a:spcAft>
            </a:pPr>
            <a:r>
              <a:rPr lang="uk-UA" sz="22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Місце хімічного комплексу України в системі національного господарства.</a:t>
            </a:r>
            <a:endParaRPr lang="uk-UA"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Початок вивчення економіки будь-якого виду діяльності матеріального виробництва доцільно розпочинати з дослідження його ролі в системі національної економіки, взаємодії та взаємозалежності з іншими видами діяльності, виробничими комплексами та невиробничими структурами. Зокрема, слід визначити його приналежність до певної групи підприємств національного господарства і промисловості. Для цього передусім доцільно класифікувати перелік об’єктів, склад і структуру національної економіки країни.</a:t>
            </a:r>
            <a:endParaRPr lang="uk-UA"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Господарський комплекс національної економіки охоплює виробничу і невиробничу сфери. До </a:t>
            </a:r>
            <a:r>
              <a:rPr lang="uk-UA" sz="2200" b="1" i="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невиробничої сфери</a:t>
            </a:r>
            <a:r>
              <a:rPr lang="uk-UA"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національної економіки відносять освіту, охорону здоров'я, культуру, науку, соціальне забезпечення інші сфери суспільного виробництва, в яких не виробляються матеріальні цінності, однак формуються необхідні суспільству послуги та створюються нематеріальні цінності. До найбільш значущих і важливих видів діяльності</a:t>
            </a:r>
            <a:r>
              <a:rPr lang="uk-UA" sz="2200" i="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2200" b="1" i="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виробничої сфери</a:t>
            </a:r>
            <a:r>
              <a:rPr lang="uk-UA"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національного господарства належать промисловість, транспорт та його інфраструктура, зв'язок, аграрний сектор, міське та житлово-комунальне господарство тощо.</a:t>
            </a:r>
            <a:endParaRPr lang="uk-UA" sz="2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8542885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284</TotalTime>
  <Words>1292</Words>
  <Application>Microsoft Office PowerPoint</Application>
  <PresentationFormat>Широкоэкранный</PresentationFormat>
  <Paragraphs>63</Paragraphs>
  <Slides>13</Slides>
  <Notes>0</Notes>
  <HiddenSlides>0</HiddenSlides>
  <MMClips>0</MMClips>
  <ScaleCrop>false</ScaleCrop>
  <HeadingPairs>
    <vt:vector size="8" baseType="variant">
      <vt:variant>
        <vt:lpstr>Использованные шрифты</vt:lpstr>
      </vt:variant>
      <vt:variant>
        <vt:i4>5</vt:i4>
      </vt:variant>
      <vt:variant>
        <vt:lpstr>Тема</vt:lpstr>
      </vt:variant>
      <vt:variant>
        <vt:i4>1</vt:i4>
      </vt:variant>
      <vt:variant>
        <vt:lpstr>Внедренные серверы OLE</vt:lpstr>
      </vt:variant>
      <vt:variant>
        <vt:i4>1</vt:i4>
      </vt:variant>
      <vt:variant>
        <vt:lpstr>Заголовки слайдов</vt:lpstr>
      </vt:variant>
      <vt:variant>
        <vt:i4>13</vt:i4>
      </vt:variant>
    </vt:vector>
  </HeadingPairs>
  <TitlesOfParts>
    <vt:vector size="20" baseType="lpstr">
      <vt:lpstr>Arial</vt:lpstr>
      <vt:lpstr>Calibri</vt:lpstr>
      <vt:lpstr>Calibri Light</vt:lpstr>
      <vt:lpstr>Symbol</vt:lpstr>
      <vt:lpstr>Times New Roman</vt:lpstr>
      <vt:lpstr>Тема Office</vt:lpstr>
      <vt:lpstr>Visio.Drawing.15</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Olga Andrus</dc:creator>
  <cp:lastModifiedBy>Olga Andrus</cp:lastModifiedBy>
  <cp:revision>8</cp:revision>
  <dcterms:created xsi:type="dcterms:W3CDTF">2021-08-28T16:21:40Z</dcterms:created>
  <dcterms:modified xsi:type="dcterms:W3CDTF">2021-08-29T18:03:23Z</dcterms:modified>
</cp:coreProperties>
</file>