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0" roundtripDataSignature="AMtx7mjEQxe5G6sP2nSX4HL+FWDwB1AZM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B68D144-61BF-4084-8B8C-55C8D93E44AC}">
  <a:tblStyle styleId="{5B68D144-61BF-4084-8B8C-55C8D93E44AC}" styleName="Table_0">
    <a:wholeTbl>
      <a:tcTxStyle b="off" i="off">
        <a:font>
          <a:latin typeface="Avenir Next LT Pro Light"/>
          <a:ea typeface="Avenir Next LT Pro Light"/>
          <a:cs typeface="Avenir Next LT Pro Ligh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EDEE"/>
          </a:solidFill>
        </a:fill>
      </a:tcStyle>
    </a:wholeTbl>
    <a:band1H>
      <a:tcTxStyle/>
      <a:tcStyle>
        <a:fill>
          <a:solidFill>
            <a:srgbClr val="D6D8DB"/>
          </a:solidFill>
        </a:fill>
      </a:tcStyle>
    </a:band1H>
    <a:band2H>
      <a:tcTxStyle/>
    </a:band2H>
    <a:band1V>
      <a:tcTxStyle/>
      <a:tcStyle>
        <a:fill>
          <a:solidFill>
            <a:srgbClr val="D6D8DB"/>
          </a:solidFill>
        </a:fill>
      </a:tcStyle>
    </a:band1V>
    <a:band2V>
      <a:tcTxStyle/>
    </a:band2V>
    <a:lastCol>
      <a:tcTxStyle b="on" i="off">
        <a:font>
          <a:latin typeface="Avenir Next LT Pro Light"/>
          <a:ea typeface="Avenir Next LT Pro Light"/>
          <a:cs typeface="Avenir Next LT Pro Light"/>
        </a:font>
        <a:schemeClr val="lt1"/>
      </a:tcTxStyle>
      <a:tcStyle>
        <a:fill>
          <a:solidFill>
            <a:schemeClr val="accent1"/>
          </a:solidFill>
        </a:fill>
      </a:tcStyle>
    </a:lastCol>
    <a:firstCol>
      <a:tcTxStyle b="on" i="off">
        <a:font>
          <a:latin typeface="Avenir Next LT Pro Light"/>
          <a:ea typeface="Avenir Next LT Pro Light"/>
          <a:cs typeface="Avenir Next LT Pro Light"/>
        </a:font>
        <a:schemeClr val="lt1"/>
      </a:tcTxStyle>
      <a:tcStyle>
        <a:fill>
          <a:solidFill>
            <a:schemeClr val="accent1"/>
          </a:solidFill>
        </a:fill>
      </a:tcStyle>
    </a:firstCol>
    <a:lastRow>
      <a:tcTxStyle b="on" i="off">
        <a:font>
          <a:latin typeface="Avenir Next LT Pro Light"/>
          <a:ea typeface="Avenir Next LT Pro Light"/>
          <a:cs typeface="Avenir Next LT Pro Ligh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venir Next LT Pro Light"/>
          <a:ea typeface="Avenir Next LT Pro Light"/>
          <a:cs typeface="Avenir Next LT Pro Ligh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В цьому патенті описується загальна схема створення тестового середовища на основі UVM для AES із використанням AHB інтерфейсів.</a:t>
            </a:r>
            <a:br>
              <a:rPr lang="en-US"/>
            </a:br>
            <a:r>
              <a:rPr lang="en-US"/>
              <a:t>Цей підхід просто демонструє побудову тестового середовища під конкретний пристрій, проте не пропонує якихось нових методів.</a:t>
            </a:r>
            <a:br>
              <a:rPr lang="en-US"/>
            </a:br>
            <a:r>
              <a:rPr lang="en-US"/>
              <a:t>В контексті ж нашої роботи, можна сказати що такий підхід має недолік в обмеженості щодо використовуваних інтерфейсів та потребі ствоерння нового середовища для нового приладу.</a:t>
            </a:r>
            <a:br>
              <a:rPr lang="en-US"/>
            </a:br>
            <a:r>
              <a:rPr lang="en-US"/>
              <a:t>Недоліком цього патенту є довга розробка еталонної моделі, та її відладка. Також необхідно створити більше прямих тестів для покриття усіх можливих крайніх випадків. </a:t>
            </a:r>
            <a:endParaRPr/>
          </a:p>
        </p:txBody>
      </p:sp>
      <p:sp>
        <p:nvSpPr>
          <p:cNvPr id="184" name="Google Shape;18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Розглянуто патент CN110532220A [16] AES based on UVM verification methodology verifies device. AES на основі методології верифікації UVM, до складу пристрою входять: модуль генерації послідовностей, модель реєстру, адаптер, системний агент AHB, інтерфейс шини AHB, агент роз'єму вхідного монітора шини AHB, агент вихідного монітора шини AHB, еталонний модель AES та панель підрахунку балів (скорборд), DUT з'єднаний з шиною AHB i включає внутрішній реєстр конфігурації, а також модуль генерації послідовності налаштований як генератор випадкової вхідної послідовності. Тестовий випадковий вектор передається до системного агента AHB за допомогою адаптера; системний агент AHB включає в себе передавач послідовності AHB і привід шини AHB; Ця згенерована тестова послідовність передається на девайс під тестом, а також до еталонної моделі, де потім порівнюється в скорборді з результатом роботи DUT</a:t>
            </a:r>
            <a:endParaRPr/>
          </a:p>
          <a:p>
            <a:pPr indent="0" lvl="0" marL="0" rtl="0" algn="l">
              <a:spcBef>
                <a:spcPts val="0"/>
              </a:spcBef>
              <a:spcAft>
                <a:spcPts val="0"/>
              </a:spcAft>
              <a:buNone/>
            </a:pPr>
            <a:br>
              <a:rPr lang="en-US"/>
            </a:br>
            <a:r>
              <a:rPr lang="en-US"/>
              <a:t>Проте знову ж таки, недоліком цього патенту є довга розробка еталонної моделі, та її відладка. Також необхідно створити більше прямих тестів для покриття усіх можливих крайніх випадків.</a:t>
            </a:r>
            <a:endParaRPr/>
          </a:p>
        </p:txBody>
      </p:sp>
      <p:sp>
        <p:nvSpPr>
          <p:cNvPr id="199" name="Google Shape;19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US"/>
              <a:t> Як вже було сказано вище, номінальна модель на ранніх етапах розробки містить в собі помилки, і результат її роботи буде відрізнятися від роботи реального пристрою. Така невпевненість в тому чий результат правильний або неправильний займає більше робочого часу ніж необхідно. </a:t>
            </a:r>
            <a:endParaRPr/>
          </a:p>
          <a:p>
            <a:pPr indent="0" lvl="0" marL="0" rtl="0" algn="just">
              <a:spcBef>
                <a:spcPts val="0"/>
              </a:spcBef>
              <a:spcAft>
                <a:spcPts val="0"/>
              </a:spcAft>
              <a:buNone/>
            </a:pPr>
            <a:r>
              <a:rPr lang="en-US"/>
              <a:t> Вирішити цю проблему допомагають вектори. За їх допомоги можна точно визначити чи правильно ядро системи реалізує алгоритм AES і відладити номінальну модель, якщо це необхідно зекономивши час на ручні розрахунки. Відладку номінальної моделі та векторне тестування можна віднести до першого етапу тестування.</a:t>
            </a:r>
            <a:endParaRPr/>
          </a:p>
          <a:p>
            <a:pPr indent="0" lvl="0" marL="0" rtl="0" algn="just">
              <a:spcBef>
                <a:spcPts val="0"/>
              </a:spcBef>
              <a:spcAft>
                <a:spcPts val="0"/>
              </a:spcAft>
              <a:buNone/>
            </a:pPr>
            <a:br>
              <a:rPr lang="en-US"/>
            </a:br>
            <a:r>
              <a:rPr lang="en-US"/>
              <a:t> Як вже було сказано вище, номінальна модель на ранніх етапах розробки містить в собі помилки, і результат її роботи буде відрізнятися від роботи реального пристрою. Така невпевненість в тому чий результат правильний або неправильний займає більше робочого часу ніж необхідно. </a:t>
            </a:r>
            <a:endParaRPr/>
          </a:p>
          <a:p>
            <a:pPr indent="0" lvl="0" marL="0" rtl="0" algn="just">
              <a:spcBef>
                <a:spcPts val="0"/>
              </a:spcBef>
              <a:spcAft>
                <a:spcPts val="0"/>
              </a:spcAft>
              <a:buNone/>
            </a:pPr>
            <a:r>
              <a:rPr lang="en-US"/>
              <a:t> Вирішити цю проблему допомагають вектори. За їх допомоги можна точно визначити чи правильно ядро системи реалізує алгоритм AES і відладити номінальну модель, якщо це необхідно зекономивши час на ручні розрахунки. Відладку номінальної моделі та векторне тестування можна віднести до першого етапу тестування.</a:t>
            </a:r>
            <a:endParaRPr/>
          </a:p>
          <a:p>
            <a:pPr indent="0" lvl="0" marL="0" rtl="0" algn="just">
              <a:spcBef>
                <a:spcPts val="0"/>
              </a:spcBef>
              <a:spcAft>
                <a:spcPts val="0"/>
              </a:spcAft>
              <a:buNone/>
            </a:pPr>
            <a:br>
              <a:rPr lang="en-US"/>
            </a:br>
            <a:r>
              <a:rPr lang="en-US"/>
              <a:t> Як вже було сказано вище, номінальна модель на ранніх етапах розробки містить в собі помилки, і результат її роботи буде відрізнятися від роботи реального пристрою. Така невпевненість в тому чий результат правильний або неправильний займає більше робочого часу ніж необхідно. </a:t>
            </a:r>
            <a:endParaRPr/>
          </a:p>
          <a:p>
            <a:pPr indent="0" lvl="0" marL="0" rtl="0" algn="just">
              <a:spcBef>
                <a:spcPts val="0"/>
              </a:spcBef>
              <a:spcAft>
                <a:spcPts val="0"/>
              </a:spcAft>
              <a:buNone/>
            </a:pPr>
            <a:r>
              <a:rPr lang="en-US"/>
              <a:t> Вирішити цю проблему допомагають вектори. За їх допомоги можна точно визначити чи правильно ядро системи реалізує алгоритм AES і відладити номінальну модель, якщо це необхідно зекономивши час на ручні розрахунки. Відладку номінальної моделі та векторне тестування можна віднести до першого етапу тестування</a:t>
            </a:r>
            <a:endParaRPr/>
          </a:p>
          <a:p>
            <a:pPr indent="0" lvl="0" marL="0" rtl="0" algn="just">
              <a:spcBef>
                <a:spcPts val="0"/>
              </a:spcBef>
              <a:spcAft>
                <a:spcPts val="0"/>
              </a:spcAft>
              <a:buNone/>
            </a:pPr>
            <a:r>
              <a:t/>
            </a:r>
            <a:endParaRPr/>
          </a:p>
          <a:p>
            <a:pPr indent="0" lvl="0" marL="0" rtl="0" algn="just">
              <a:spcBef>
                <a:spcPts val="0"/>
              </a:spcBef>
              <a:spcAft>
                <a:spcPts val="0"/>
              </a:spcAft>
              <a:buNone/>
            </a:pPr>
            <a:r>
              <a:rPr lang="en-US"/>
              <a:t>Другим етапом буде створення псевдовипадкових та напрямлених тестів із використанням номінальної моделі. Цей етап ставить на меті підвищити покриття системи тестами та перевірити склеювальню логіку системи, адже можуть залишитись невиявлені помилки на етапі векторної верифікації.</a:t>
            </a:r>
            <a:endParaRPr/>
          </a:p>
        </p:txBody>
      </p:sp>
      <p:sp>
        <p:nvSpPr>
          <p:cNvPr id="207" name="Google Shape;20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2" name="Google Shape;23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b0934d8c87_3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b0934d8c87_3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8" name="Google Shape;298;g2b0934d8c87_3_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US"/>
              <a:t>У даній дисертаційній роботі вирішено актуальну і важливу задачу із підвищення якості (за критеріями швидкості та покриття тестами) криптографічної системи на базі AES, створеної за допомогою мови описання апаратури Verilog, шляхом використання комбінованого методу верифікації, а саме використання номінальної моделі та векторної верифікації, та побудови тестового середовища, яке базується на цих принципах. Під час виконання досліджень отримано наступні наукові та практичні результати:</a:t>
            </a:r>
            <a:br>
              <a:rPr lang="en-US"/>
            </a:br>
            <a:r>
              <a:rPr lang="en-US"/>
              <a:t> </a:t>
            </a:r>
            <a:endParaRPr/>
          </a:p>
          <a:p>
            <a:pPr indent="0" lvl="0" marL="0" rtl="0" algn="just">
              <a:spcBef>
                <a:spcPts val="0"/>
              </a:spcBef>
              <a:spcAft>
                <a:spcPts val="0"/>
              </a:spcAft>
              <a:buNone/>
            </a:pPr>
            <a:r>
              <a:rPr lang="en-US"/>
              <a:t>1. Проведено аналіз існуючих видів та методів верифікації криптографічних алгоритмів та цифрових пристроїв загалом. Показані основні проблеми при верифікації та вирішено, що найкраще для їх вирішення підійде методологія UVM. Яка має широкий та стандартизований функціонал і велику кількість активних користувачів. </a:t>
            </a:r>
            <a:endParaRPr/>
          </a:p>
          <a:p>
            <a:pPr indent="0" lvl="0" marL="0" rtl="0" algn="just">
              <a:spcBef>
                <a:spcPts val="0"/>
              </a:spcBef>
              <a:spcAft>
                <a:spcPts val="0"/>
              </a:spcAft>
              <a:buNone/>
            </a:pPr>
            <a:r>
              <a:rPr lang="en-US"/>
              <a:t>2. Розглянуто варіанти верифікації AES модулю за допомогою тестових векторів та спрямованих тестів. Виявлені позитивні та негативні сторони обох цих методів. А саме швидкість, але низьке покриття системи за допомогою векторів. Та складність в реалізації, проте ефективність застосування напрямлених тестів. </a:t>
            </a:r>
            <a:endParaRPr/>
          </a:p>
          <a:p>
            <a:pPr indent="0" lvl="0" marL="0" rtl="0" algn="just">
              <a:spcBef>
                <a:spcPts val="0"/>
              </a:spcBef>
              <a:spcAft>
                <a:spcPts val="0"/>
              </a:spcAft>
              <a:buNone/>
            </a:pPr>
            <a:r>
              <a:rPr lang="en-US"/>
              <a:t>3. Запропоновано загальний варіант побудови тестового середовища, та показано, що об’єднання двох методів, а саме: векторного та імітаційного, надасть найширший функціонал під час тестування AES алгоритму та найшвидший час відладки системи. Мінімальний рівень тестування дозволяє продовжувати розробку більш продвинутих або специфічних функцій пристрою необхідних для поточного проєкту.</a:t>
            </a:r>
            <a:endParaRPr/>
          </a:p>
          <a:p>
            <a:pPr indent="0" lvl="0" marL="0" rtl="0" algn="just">
              <a:spcBef>
                <a:spcPts val="0"/>
              </a:spcBef>
              <a:spcAft>
                <a:spcPts val="0"/>
              </a:spcAft>
              <a:buNone/>
            </a:pPr>
            <a:r>
              <a:rPr lang="en-US"/>
              <a:t> 4. Розглянута загальна архітектура використання векторів під час тестування системи. Запропоновані варіанти інтеграції такої верифікації в тестове середовище. Загалом задача з інтеграції вирішується шляхом перетворення заготовлених, завідомо правильних наборів запит-відповідь у набір тестових послідовностей, які розуміють компоненти UVM.</a:t>
            </a:r>
            <a:endParaRPr/>
          </a:p>
          <a:p>
            <a:pPr indent="0" lvl="0" marL="0" rtl="0" algn="just">
              <a:spcBef>
                <a:spcPts val="0"/>
              </a:spcBef>
              <a:spcAft>
                <a:spcPts val="0"/>
              </a:spcAft>
              <a:buNone/>
            </a:pPr>
            <a:r>
              <a:t/>
            </a:r>
            <a:endParaRPr/>
          </a:p>
          <a:p>
            <a:pPr indent="0" lvl="0" marL="0" rtl="0" algn="just">
              <a:spcBef>
                <a:spcPts val="0"/>
              </a:spcBef>
              <a:spcAft>
                <a:spcPts val="0"/>
              </a:spcAft>
              <a:buNone/>
            </a:pPr>
            <a:r>
              <a:rPr lang="en-US"/>
              <a:t>Поставлена задача зі створення UVM середовища, яке буде підтримувати одночасно тестові вектори та псевдовипадкові тести разом з номінальною моделлю для перевірки склеювальної логіки пристрою під тестом з алгоритмом AES. </a:t>
            </a:r>
            <a:endParaRPr/>
          </a:p>
          <a:p>
            <a:pPr indent="0" lvl="0" marL="0" rtl="0" algn="just">
              <a:spcBef>
                <a:spcPts val="0"/>
              </a:spcBef>
              <a:spcAft>
                <a:spcPts val="0"/>
              </a:spcAft>
              <a:buNone/>
            </a:pPr>
            <a:r>
              <a:rPr lang="en-US"/>
              <a:t>6. Згідно поставленої задачі створено тестове середовище, що включає в себе парсер векторів написаною мовою Python. Номінальну модель для перевірки правильності відпрацювання пристрою та компоненти UVM, які необхідні для інфраструктури тестбенчу (TestBench). </a:t>
            </a:r>
            <a:endParaRPr/>
          </a:p>
          <a:p>
            <a:pPr indent="0" lvl="0" marL="0" rtl="0" algn="just">
              <a:spcBef>
                <a:spcPts val="0"/>
              </a:spcBef>
              <a:spcAft>
                <a:spcPts val="0"/>
              </a:spcAft>
              <a:buNone/>
            </a:pPr>
            <a:r>
              <a:rPr lang="en-US"/>
              <a:t>7. Показані та проаналізовані результати роботи обох методів тестування RTL. А саме: окремо вектори, як і було очікувано, дали швидкий, але низький за покриттям результат - усього в 34 відсотки. Тоді як псевдовипадкові тести разом з номінальною моделлю продемонстрували результат у 97 відсотків. </a:t>
            </a:r>
            <a:endParaRPr/>
          </a:p>
          <a:p>
            <a:pPr indent="0" lvl="0" marL="0" rtl="0" algn="just">
              <a:spcBef>
                <a:spcPts val="0"/>
              </a:spcBef>
              <a:spcAft>
                <a:spcPts val="0"/>
              </a:spcAft>
              <a:buNone/>
            </a:pPr>
            <a:r>
              <a:rPr lang="en-US"/>
              <a:t>8. Серед перелічених недоліків векторної верифікації, було проведено демонстрацію помилково-успішного проходження тесту із замаскованою помилкою у реалізації RTL. </a:t>
            </a:r>
            <a:endParaRPr/>
          </a:p>
          <a:p>
            <a:pPr indent="0" lvl="0" marL="0" rtl="0" algn="just">
              <a:spcBef>
                <a:spcPts val="0"/>
              </a:spcBef>
              <a:spcAft>
                <a:spcPts val="0"/>
              </a:spcAft>
              <a:buNone/>
            </a:pPr>
            <a:r>
              <a:rPr lang="en-US"/>
              <a:t>9. Наведені результати статистичного аналізу та приклади можливих недоліків векторів, доводять необхідність об’єднання двох методів, та дають зробити висновок в доцільності використання комбінованого методу тестування криптографічних систем АES.</a:t>
            </a:r>
            <a:br>
              <a:rPr lang="en-US"/>
            </a:br>
            <a:r>
              <a:rPr lang="en-US" sz="1400">
                <a:highlight>
                  <a:srgbClr val="FFFFFF"/>
                </a:highlight>
              </a:rPr>
              <a:t>Таким чином в роботі теоретично обґрунтовано і експериментально доведено дієвість і ефективність запропонованого методу верифікації блоків AES цифрових мікросхем, розроблених мовою опису апаратури Verilog, основаного на поєднанні  методів номінальної моделі та векторної верифікації</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317500" lvl="0" marL="457200" rtl="0" algn="l">
              <a:spcBef>
                <a:spcPts val="0"/>
              </a:spcBef>
              <a:spcAft>
                <a:spcPts val="0"/>
              </a:spcAft>
              <a:buSzPts val="1400"/>
              <a:buAutoNum type="arabicParenR"/>
            </a:pPr>
            <a:r>
              <a:rPr lang="en-US"/>
              <a:t>аналіз проблем дозволив вибрати розвиток…..</a:t>
            </a:r>
            <a:endParaRPr/>
          </a:p>
          <a:p>
            <a:pPr indent="-317500" lvl="0" marL="457200" rtl="0" algn="l">
              <a:spcBef>
                <a:spcPts val="0"/>
              </a:spcBef>
              <a:spcAft>
                <a:spcPts val="0"/>
              </a:spcAft>
              <a:buSzPts val="1400"/>
              <a:buAutoNum type="arabicParenR"/>
            </a:pPr>
            <a:r>
              <a:rPr lang="en-US"/>
              <a:t>За результатами аналізу існуючих методів методів верифікації і наявних патентних рішень обрані для використання два методи: номінальний та симуляційний (вектор), які покладені в основу запропоновану комбінованого методу верифікації АЕС блоку</a:t>
            </a:r>
            <a:endParaRPr/>
          </a:p>
          <a:p>
            <a:pPr indent="-317500" lvl="0" marL="457200" rtl="0" algn="l">
              <a:spcBef>
                <a:spcPts val="0"/>
              </a:spcBef>
              <a:spcAft>
                <a:spcPts val="0"/>
              </a:spcAft>
              <a:buSzPts val="1400"/>
              <a:buAutoNum type="arabicParenR"/>
            </a:pPr>
            <a:r>
              <a:t/>
            </a:r>
            <a:endParaRPr/>
          </a:p>
        </p:txBody>
      </p:sp>
      <p:sp>
        <p:nvSpPr>
          <p:cNvPr id="306" name="Google Shape;306;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ef5495d155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3" name="Google Shape;313;g1ef5495d155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None/>
            </a:pPr>
            <a:r>
              <a:rPr lang="en-US"/>
              <a:t>У даній дисертаційній роботі вирішено актуальну і важливу задачу із підвищення якості (за критеріями швидкості та покриття тестами) криптографічної системи на базі AES, створеної за допомогою мови описання апаратури Verilog, шляхом використання комбінованого методу верифікації, а саме використання номінальної моделі та векторної верифікації, та побудови тестового середовища, яке базується на цих принципах. Під час виконання досліджень отримано наступні наукові та практичні результати:</a:t>
            </a:r>
            <a:br>
              <a:rPr lang="en-US"/>
            </a:br>
            <a:r>
              <a:rPr lang="en-US"/>
              <a:t> </a:t>
            </a:r>
            <a:endParaRPr/>
          </a:p>
          <a:p>
            <a:pPr indent="0" lvl="0" marL="0" rtl="0" algn="just">
              <a:spcBef>
                <a:spcPts val="0"/>
              </a:spcBef>
              <a:spcAft>
                <a:spcPts val="0"/>
              </a:spcAft>
              <a:buNone/>
            </a:pPr>
            <a:r>
              <a:rPr lang="en-US"/>
              <a:t>1. Проведено аналіз існуючих видів та методів верифікації криптографічних алгоритмів та цифрових пристроїв загалом. Показані основні проблеми при верифікації та вирішено, що найкраще для їх вирішення підійде методологія UVM. Яка має широкий та стандартизований функціонал і велику кількість активних користувачів. </a:t>
            </a:r>
            <a:endParaRPr/>
          </a:p>
          <a:p>
            <a:pPr indent="0" lvl="0" marL="0" rtl="0" algn="just">
              <a:spcBef>
                <a:spcPts val="0"/>
              </a:spcBef>
              <a:spcAft>
                <a:spcPts val="0"/>
              </a:spcAft>
              <a:buNone/>
            </a:pPr>
            <a:r>
              <a:rPr lang="en-US"/>
              <a:t>2. Розглянуто варіанти верифікації AES модулю за допомогою тестових векторів та спрямованих тестів. Виявлені позитивні та негативні сторони обох цих методів. А саме швидкість, але низьке покриття системи за допомогою векторів. Та складність в реалізації, проте ефективність застосування напрямлених тестів. </a:t>
            </a:r>
            <a:endParaRPr/>
          </a:p>
          <a:p>
            <a:pPr indent="0" lvl="0" marL="0" rtl="0" algn="just">
              <a:spcBef>
                <a:spcPts val="0"/>
              </a:spcBef>
              <a:spcAft>
                <a:spcPts val="0"/>
              </a:spcAft>
              <a:buNone/>
            </a:pPr>
            <a:r>
              <a:rPr lang="en-US"/>
              <a:t>3. Запропоновано загальний варіант побудови тестового середовища, та показано, що об’єднання двох методів, а саме: векторного та імітаційного, надасть найширший функціонал під час тестування AES алгоритму та найшвидший час відладки системи. Мінімальний рівень тестування дозволяє продовжувати розробку більш продвинутих або специфічних функцій пристрою необхідних для поточного проєкту.</a:t>
            </a:r>
            <a:endParaRPr/>
          </a:p>
          <a:p>
            <a:pPr indent="0" lvl="0" marL="0" rtl="0" algn="just">
              <a:spcBef>
                <a:spcPts val="0"/>
              </a:spcBef>
              <a:spcAft>
                <a:spcPts val="0"/>
              </a:spcAft>
              <a:buNone/>
            </a:pPr>
            <a:r>
              <a:rPr lang="en-US"/>
              <a:t> 4. Розглянута загальна архітектура використання векторів під час тестування системи. Запропоновані варіанти інтеграції такої верифікації в тестове середовище. Загалом задача з інтеграції вирішується шляхом перетворення заготовлених, завідомо правильних наборів запит-відповідь у набір тестових послідовностей, які розуміють компоненти UVM.</a:t>
            </a:r>
            <a:endParaRPr/>
          </a:p>
          <a:p>
            <a:pPr indent="0" lvl="0" marL="0" rtl="0" algn="just">
              <a:spcBef>
                <a:spcPts val="0"/>
              </a:spcBef>
              <a:spcAft>
                <a:spcPts val="0"/>
              </a:spcAft>
              <a:buNone/>
            </a:pPr>
            <a:r>
              <a:t/>
            </a:r>
            <a:endParaRPr/>
          </a:p>
          <a:p>
            <a:pPr indent="0" lvl="0" marL="0" rtl="0" algn="just">
              <a:spcBef>
                <a:spcPts val="0"/>
              </a:spcBef>
              <a:spcAft>
                <a:spcPts val="0"/>
              </a:spcAft>
              <a:buNone/>
            </a:pPr>
            <a:r>
              <a:rPr lang="en-US"/>
              <a:t>Поставлена задача зі створення UVM середовища, яке буде підтримувати одночасно тестові вектори та псевдовипадкові тести разом з номінальною моделлю для перевірки склеювальної логіки пристрою під тестом з алгоритмом AES. </a:t>
            </a:r>
            <a:endParaRPr/>
          </a:p>
          <a:p>
            <a:pPr indent="0" lvl="0" marL="0" rtl="0" algn="just">
              <a:spcBef>
                <a:spcPts val="0"/>
              </a:spcBef>
              <a:spcAft>
                <a:spcPts val="0"/>
              </a:spcAft>
              <a:buNone/>
            </a:pPr>
            <a:r>
              <a:rPr lang="en-US"/>
              <a:t>6. Згідно поставленої задачі створено тестове середовище, що включає в себе парсер векторів написаною мовою Python. Номінальну модель для перевірки правильності відпрацювання пристрою та компоненти UVM, які необхідні для інфраструктури тестбенчу (TestBench). </a:t>
            </a:r>
            <a:endParaRPr/>
          </a:p>
          <a:p>
            <a:pPr indent="0" lvl="0" marL="0" rtl="0" algn="just">
              <a:spcBef>
                <a:spcPts val="0"/>
              </a:spcBef>
              <a:spcAft>
                <a:spcPts val="0"/>
              </a:spcAft>
              <a:buNone/>
            </a:pPr>
            <a:r>
              <a:rPr lang="en-US"/>
              <a:t>7. Показані та проаналізовані результати роботи обох методів тестування RTL. А саме: окремо вектори, як і було очікувано, дали швидкий, але низький за покриттям результат - усього в 34 відсотки. Тоді як псевдовипадкові тести разом з номінальною моделлю продемонстрували результат у 97 відсотків. </a:t>
            </a:r>
            <a:endParaRPr/>
          </a:p>
          <a:p>
            <a:pPr indent="0" lvl="0" marL="0" rtl="0" algn="just">
              <a:spcBef>
                <a:spcPts val="0"/>
              </a:spcBef>
              <a:spcAft>
                <a:spcPts val="0"/>
              </a:spcAft>
              <a:buNone/>
            </a:pPr>
            <a:r>
              <a:rPr lang="en-US"/>
              <a:t>8. Серед перелічених недоліків векторної верифікації, було проведено демонстрацію помилково-успішного проходження тесту із замаскованою помилкою у реалізації RTL. </a:t>
            </a:r>
            <a:endParaRPr/>
          </a:p>
          <a:p>
            <a:pPr indent="0" lvl="0" marL="0" rtl="0" algn="just">
              <a:spcBef>
                <a:spcPts val="0"/>
              </a:spcBef>
              <a:spcAft>
                <a:spcPts val="0"/>
              </a:spcAft>
              <a:buNone/>
            </a:pPr>
            <a:r>
              <a:rPr lang="en-US"/>
              <a:t>9. Наведені результати статистичного аналізу та приклади можливих недоліків векторів, доводять необхідність об’єднання двох методів, та дають зробити висновок в доцільності використання комбінованого методу тестування криптографічних систем АES.</a:t>
            </a:r>
            <a:br>
              <a:rPr lang="en-US"/>
            </a:br>
            <a:r>
              <a:rPr lang="en-US" sz="1400">
                <a:highlight>
                  <a:srgbClr val="FFFFFF"/>
                </a:highlight>
              </a:rPr>
              <a:t>Таким чином в роботі теоретично обґрунтовано і експериментально доведено дієвість і ефективність запропонованого методу верифікації блоків AES цифрових мікросхем, розроблених мовою опису апаратури Verilog, основаного на поєднанні  методів номінальної моделі та векторної верифікації</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0" lvl="0" marL="0" rtl="0" algn="just">
              <a:spcBef>
                <a:spcPts val="0"/>
              </a:spcBef>
              <a:spcAft>
                <a:spcPts val="0"/>
              </a:spcAft>
              <a:buNone/>
            </a:pPr>
            <a:r>
              <a:t/>
            </a:r>
            <a:endParaRPr/>
          </a:p>
          <a:p>
            <a:pPr indent="-317500" lvl="0" marL="457200" rtl="0" algn="l">
              <a:spcBef>
                <a:spcPts val="0"/>
              </a:spcBef>
              <a:spcAft>
                <a:spcPts val="0"/>
              </a:spcAft>
              <a:buSzPts val="1400"/>
              <a:buAutoNum type="arabicParenR"/>
            </a:pPr>
            <a:r>
              <a:rPr lang="en-US"/>
              <a:t>аналіз проблем дозволив вибрати розвиток…..</a:t>
            </a:r>
            <a:endParaRPr/>
          </a:p>
          <a:p>
            <a:pPr indent="-317500" lvl="0" marL="457200" rtl="0" algn="l">
              <a:spcBef>
                <a:spcPts val="0"/>
              </a:spcBef>
              <a:spcAft>
                <a:spcPts val="0"/>
              </a:spcAft>
              <a:buSzPts val="1400"/>
              <a:buAutoNum type="arabicParenR"/>
            </a:pPr>
            <a:r>
              <a:rPr lang="en-US"/>
              <a:t>За результатами аналізу існуючих методів методів верифікації і наявних патентних рішень обрані для використання два методи: номінальний та симуляційний (вектор), які покладені в основу запропоновану комбінованого методу верифікації АЕС блоку</a:t>
            </a:r>
            <a:endParaRPr/>
          </a:p>
          <a:p>
            <a:pPr indent="-317500" lvl="0" marL="457200" rtl="0" algn="l">
              <a:spcBef>
                <a:spcPts val="0"/>
              </a:spcBef>
              <a:spcAft>
                <a:spcPts val="0"/>
              </a:spcAft>
              <a:buSzPts val="1400"/>
              <a:buAutoNum type="arabicParenR"/>
            </a:pPr>
            <a:r>
              <a:t/>
            </a:r>
            <a:endParaRPr/>
          </a:p>
        </p:txBody>
      </p:sp>
      <p:sp>
        <p:nvSpPr>
          <p:cNvPr id="314" name="Google Shape;314;g1ef5495d155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just">
              <a:spcBef>
                <a:spcPts val="0"/>
              </a:spcBef>
              <a:spcAft>
                <a:spcPts val="0"/>
              </a:spcAft>
              <a:buClr>
                <a:schemeClr val="dk1"/>
              </a:buClr>
              <a:buSzPts val="1200"/>
              <a:buFont typeface="Arial"/>
              <a:buChar char="•"/>
            </a:pPr>
            <a:r>
              <a:rPr b="1" lang="en-US"/>
              <a:t>Метою</a:t>
            </a:r>
            <a:r>
              <a:rPr lang="en-US"/>
              <a:t> дисертаційного дослідження є удосконалення методу верифікації (за критеріями швидкості та покриття тестами) криптографічних блоків AES цифрових мікросхем, створених мовою опису апаратури Verilog.</a:t>
            </a:r>
            <a:endParaRPr/>
          </a:p>
          <a:p>
            <a:pPr indent="-285750" lvl="0" marL="285750" rtl="0" algn="just">
              <a:spcBef>
                <a:spcPts val="0"/>
              </a:spcBef>
              <a:spcAft>
                <a:spcPts val="0"/>
              </a:spcAft>
              <a:buClr>
                <a:schemeClr val="dk1"/>
              </a:buClr>
              <a:buSzPts val="1200"/>
              <a:buFont typeface="Arial"/>
              <a:buChar char="•"/>
            </a:pPr>
            <a:r>
              <a:rPr lang="en-US"/>
              <a:t>Досягнення мети вирішувалося наступними</a:t>
            </a:r>
            <a:r>
              <a:rPr b="1" lang="en-US"/>
              <a:t> задачами</a:t>
            </a:r>
            <a:r>
              <a:rPr lang="en-US"/>
              <a:t>: </a:t>
            </a:r>
            <a:endParaRPr/>
          </a:p>
          <a:p>
            <a:pPr indent="-285750" lvl="1" marL="285750" rtl="0" algn="just">
              <a:spcBef>
                <a:spcPts val="0"/>
              </a:spcBef>
              <a:spcAft>
                <a:spcPts val="0"/>
              </a:spcAft>
              <a:buClr>
                <a:schemeClr val="dk1"/>
              </a:buClr>
              <a:buSzPts val="1200"/>
              <a:buFont typeface="Arial"/>
              <a:buChar char="•"/>
            </a:pPr>
            <a:r>
              <a:rPr lang="en-US"/>
              <a:t>Дослідження наявних методів верифікації цифрових пристроїв; Аналіз проблем, які виникають під час верифікації; дослідження патентних технічних рішень, які забезпечують верифікацію криптографічних систем; огляд сучасних методик верифікацій та тестування цифрових систем. </a:t>
            </a:r>
            <a:endParaRPr/>
          </a:p>
          <a:p>
            <a:pPr indent="-285750" lvl="1" marL="285750" rtl="0" algn="just">
              <a:spcBef>
                <a:spcPts val="0"/>
              </a:spcBef>
              <a:spcAft>
                <a:spcPts val="0"/>
              </a:spcAft>
              <a:buClr>
                <a:schemeClr val="dk1"/>
              </a:buClr>
              <a:buSzPts val="1200"/>
              <a:buFont typeface="Arial"/>
              <a:buChar char="•"/>
            </a:pPr>
            <a:r>
              <a:rPr lang="en-US"/>
              <a:t>Удосконалення обраного методу верифікації та оцінка отриманих результатів.</a:t>
            </a:r>
            <a:endParaRPr/>
          </a:p>
          <a:p>
            <a:pPr indent="-285750" lvl="1" marL="285750" rtl="0" algn="just">
              <a:spcBef>
                <a:spcPts val="0"/>
              </a:spcBef>
              <a:spcAft>
                <a:spcPts val="0"/>
              </a:spcAft>
              <a:buClr>
                <a:schemeClr val="dk1"/>
              </a:buClr>
              <a:buSzPts val="1200"/>
              <a:buFont typeface="Arial"/>
              <a:buChar char="•"/>
            </a:pPr>
            <a:r>
              <a:rPr lang="en-US"/>
              <a:t>Розроблення стартап-проєкту </a:t>
            </a:r>
            <a:endParaRPr/>
          </a:p>
          <a:p>
            <a:pPr indent="0" lvl="0" marL="0" rtl="0" algn="l">
              <a:spcBef>
                <a:spcPts val="0"/>
              </a:spcBef>
              <a:spcAft>
                <a:spcPts val="0"/>
              </a:spcAft>
              <a:buNone/>
            </a:pPr>
            <a:r>
              <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Наукова новизна</a:t>
            </a:r>
            <a:r>
              <a:rPr lang="en-US"/>
              <a:t> запропонованого за результатами досліджень удосконаленого методу верифікації AES-модулів цифрових мікросхем, створених мовою опису апаратури Verilog, полягає у пропозиції поєднання процедур методів номінальної моделі та векторної верифікації, що здебільшого призводить до синергетичного результуючого ефекту, а саме дає можливість за менш тривалий проміжок часу досягнути більшого покриття системи тестами у порівнянні з поодиноким послідовним застосуванням кожного з методів</a:t>
            </a:r>
            <a:endParaRPr/>
          </a:p>
        </p:txBody>
      </p:sp>
      <p:sp>
        <p:nvSpPr>
          <p:cNvPr id="138" name="Google Shape;13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just">
              <a:spcBef>
                <a:spcPts val="0"/>
              </a:spcBef>
              <a:spcAft>
                <a:spcPts val="0"/>
              </a:spcAft>
              <a:buClr>
                <a:schemeClr val="dk1"/>
              </a:buClr>
              <a:buSzPts val="1200"/>
              <a:buFont typeface="Arial"/>
              <a:buChar char="•"/>
            </a:pPr>
            <a:r>
              <a:rPr b="1" lang="en-US"/>
              <a:t>Формальна верифікація.</a:t>
            </a:r>
            <a:r>
              <a:rPr lang="en-US"/>
              <a:t> Формальна верифікація це дія напрямлена на доказ або розвінчування правильності необхідного алгоритму або системи до відповідності до його специфікації, використовуючи математичні методи. Великою перевагою перевірки за допомогою моделі у формальній верифікації є те, що вона часто є повністю автоматичною, але загалом не масштабується до великих систем. Недоліком цього методу є те, що користувач має детально розуміти чому система працює правильно і перенесення цих знань до системи верифікації у вигляді теорем</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Formal verification and testing are both methods used to ensure the correctness of software.</a:t>
            </a:r>
            <a:endParaRPr/>
          </a:p>
          <a:p>
            <a:pPr indent="0" lvl="0" marL="0" rtl="0" algn="l">
              <a:spcBef>
                <a:spcPts val="0"/>
              </a:spcBef>
              <a:spcAft>
                <a:spcPts val="0"/>
              </a:spcAft>
              <a:buNone/>
            </a:pPr>
            <a:r>
              <a:rPr lang="en-US"/>
              <a:t>Formal verification involves mathematically proving that a program meets its specifications, using techniques such as model checking or theorem proving. Pros of formal verification include:</a:t>
            </a:r>
            <a:endParaRPr/>
          </a:p>
          <a:p>
            <a:pPr indent="-171450" lvl="0" marL="171450" rtl="0" algn="l">
              <a:spcBef>
                <a:spcPts val="0"/>
              </a:spcBef>
              <a:spcAft>
                <a:spcPts val="0"/>
              </a:spcAft>
              <a:buClr>
                <a:schemeClr val="dk1"/>
              </a:buClr>
              <a:buSzPts val="1200"/>
              <a:buFont typeface="Arial"/>
              <a:buChar char="•"/>
            </a:pPr>
            <a:r>
              <a:rPr lang="en-US"/>
              <a:t>It can detect errors that testing may not uncover, such as logical inconsistencies in the program's design.</a:t>
            </a:r>
            <a:endParaRPr/>
          </a:p>
          <a:p>
            <a:pPr indent="-171450" lvl="0" marL="171450" rtl="0" algn="l">
              <a:spcBef>
                <a:spcPts val="0"/>
              </a:spcBef>
              <a:spcAft>
                <a:spcPts val="0"/>
              </a:spcAft>
              <a:buClr>
                <a:schemeClr val="dk1"/>
              </a:buClr>
              <a:buSzPts val="1200"/>
              <a:buFont typeface="Arial"/>
              <a:buChar char="•"/>
            </a:pPr>
            <a:r>
              <a:rPr lang="en-US"/>
              <a:t>It can provide a higher degree of confidence in the program's correctness.</a:t>
            </a:r>
            <a:endParaRPr/>
          </a:p>
          <a:p>
            <a:pPr indent="-171450" lvl="0" marL="171450" rtl="0" algn="l">
              <a:spcBef>
                <a:spcPts val="0"/>
              </a:spcBef>
              <a:spcAft>
                <a:spcPts val="0"/>
              </a:spcAft>
              <a:buClr>
                <a:schemeClr val="dk1"/>
              </a:buClr>
              <a:buSzPts val="1200"/>
              <a:buFont typeface="Arial"/>
              <a:buChar char="•"/>
            </a:pPr>
            <a:r>
              <a:rPr lang="en-US"/>
              <a:t>It can be more efficient than testing for certain types of errors.</a:t>
            </a:r>
            <a:endParaRPr/>
          </a:p>
          <a:p>
            <a:pPr indent="0" lvl="0" marL="0" rtl="0" algn="l">
              <a:spcBef>
                <a:spcPts val="0"/>
              </a:spcBef>
              <a:spcAft>
                <a:spcPts val="0"/>
              </a:spcAft>
              <a:buNone/>
            </a:pPr>
            <a:r>
              <a:rPr lang="en-US"/>
              <a:t>Cons of formal verification include:</a:t>
            </a:r>
            <a:endParaRPr/>
          </a:p>
          <a:p>
            <a:pPr indent="-171450" lvl="0" marL="171450" rtl="0" algn="l">
              <a:spcBef>
                <a:spcPts val="0"/>
              </a:spcBef>
              <a:spcAft>
                <a:spcPts val="0"/>
              </a:spcAft>
              <a:buClr>
                <a:schemeClr val="dk1"/>
              </a:buClr>
              <a:buSzPts val="1200"/>
              <a:buFont typeface="Arial"/>
              <a:buChar char="•"/>
            </a:pPr>
            <a:r>
              <a:rPr lang="en-US"/>
              <a:t>It can be time-consuming and complex to apply, especially for large or complex programs.</a:t>
            </a:r>
            <a:endParaRPr/>
          </a:p>
          <a:p>
            <a:pPr indent="-171450" lvl="0" marL="171450" rtl="0" algn="l">
              <a:spcBef>
                <a:spcPts val="0"/>
              </a:spcBef>
              <a:spcAft>
                <a:spcPts val="0"/>
              </a:spcAft>
              <a:buClr>
                <a:schemeClr val="dk1"/>
              </a:buClr>
              <a:buSzPts val="1200"/>
              <a:buFont typeface="Arial"/>
              <a:buChar char="•"/>
            </a:pPr>
            <a:r>
              <a:rPr lang="en-US"/>
              <a:t>It may not be suitable for all types of software (e.g. some embedded systems)</a:t>
            </a:r>
            <a:endParaRPr/>
          </a:p>
          <a:p>
            <a:pPr indent="-171450" lvl="0" marL="171450" rtl="0" algn="l">
              <a:spcBef>
                <a:spcPts val="0"/>
              </a:spcBef>
              <a:spcAft>
                <a:spcPts val="0"/>
              </a:spcAft>
              <a:buClr>
                <a:schemeClr val="dk1"/>
              </a:buClr>
              <a:buSzPts val="1200"/>
              <a:buFont typeface="Arial"/>
              <a:buChar char="•"/>
            </a:pPr>
            <a:r>
              <a:rPr lang="en-US"/>
              <a:t>It is not good for finding errors that arise from unexpected usage of the system.</a:t>
            </a:r>
            <a:endParaRPr/>
          </a:p>
          <a:p>
            <a:pPr indent="0" lvl="0" marL="0" rtl="0" algn="l">
              <a:spcBef>
                <a:spcPts val="0"/>
              </a:spcBef>
              <a:spcAft>
                <a:spcPts val="0"/>
              </a:spcAft>
              <a:buNone/>
            </a:pPr>
            <a:r>
              <a:rPr lang="en-US"/>
              <a:t>Testing, on the other hand, involves executing the program with different inputs and checking the output to ensure it meets the specifications. Pros of testing include:</a:t>
            </a:r>
            <a:endParaRPr/>
          </a:p>
          <a:p>
            <a:pPr indent="-171450" lvl="0" marL="171450" rtl="0" algn="l">
              <a:spcBef>
                <a:spcPts val="0"/>
              </a:spcBef>
              <a:spcAft>
                <a:spcPts val="0"/>
              </a:spcAft>
              <a:buClr>
                <a:schemeClr val="dk1"/>
              </a:buClr>
              <a:buSzPts val="1200"/>
              <a:buFont typeface="Arial"/>
              <a:buChar char="•"/>
            </a:pPr>
            <a:r>
              <a:rPr lang="en-US"/>
              <a:t>It can find errors that may not be detected by formal verification.</a:t>
            </a:r>
            <a:endParaRPr/>
          </a:p>
          <a:p>
            <a:pPr indent="-171450" lvl="0" marL="171450" rtl="0" algn="l">
              <a:spcBef>
                <a:spcPts val="0"/>
              </a:spcBef>
              <a:spcAft>
                <a:spcPts val="0"/>
              </a:spcAft>
              <a:buClr>
                <a:schemeClr val="dk1"/>
              </a:buClr>
              <a:buSzPts val="1200"/>
              <a:buFont typeface="Arial"/>
              <a:buChar char="•"/>
            </a:pPr>
            <a:r>
              <a:rPr lang="en-US"/>
              <a:t>It can be applied to a wide range of software types.</a:t>
            </a:r>
            <a:endParaRPr/>
          </a:p>
          <a:p>
            <a:pPr indent="-171450" lvl="0" marL="171450" rtl="0" algn="l">
              <a:spcBef>
                <a:spcPts val="0"/>
              </a:spcBef>
              <a:spcAft>
                <a:spcPts val="0"/>
              </a:spcAft>
              <a:buClr>
                <a:schemeClr val="dk1"/>
              </a:buClr>
              <a:buSzPts val="1200"/>
              <a:buFont typeface="Arial"/>
              <a:buChar char="•"/>
            </a:pPr>
            <a:r>
              <a:rPr lang="en-US"/>
              <a:t>It is less time-consuming and complex than formal verification.</a:t>
            </a:r>
            <a:endParaRPr/>
          </a:p>
          <a:p>
            <a:pPr indent="0" lvl="0" marL="0" rtl="0" algn="l">
              <a:spcBef>
                <a:spcPts val="0"/>
              </a:spcBef>
              <a:spcAft>
                <a:spcPts val="0"/>
              </a:spcAft>
              <a:buNone/>
            </a:pPr>
            <a:r>
              <a:rPr lang="en-US"/>
              <a:t>Cons of testing include:</a:t>
            </a:r>
            <a:endParaRPr/>
          </a:p>
          <a:p>
            <a:pPr indent="-171450" lvl="0" marL="171450" rtl="0" algn="l">
              <a:spcBef>
                <a:spcPts val="0"/>
              </a:spcBef>
              <a:spcAft>
                <a:spcPts val="0"/>
              </a:spcAft>
              <a:buClr>
                <a:schemeClr val="dk1"/>
              </a:buClr>
              <a:buSzPts val="1200"/>
              <a:buFont typeface="Arial"/>
              <a:buChar char="•"/>
            </a:pPr>
            <a:r>
              <a:rPr lang="en-US"/>
              <a:t>It can only provide a limited degree of confidence in the program's correctness, since it is only able to check a subset of possible inputs.</a:t>
            </a:r>
            <a:endParaRPr/>
          </a:p>
          <a:p>
            <a:pPr indent="-171450" lvl="0" marL="171450" rtl="0" algn="l">
              <a:spcBef>
                <a:spcPts val="0"/>
              </a:spcBef>
              <a:spcAft>
                <a:spcPts val="0"/>
              </a:spcAft>
              <a:buClr>
                <a:schemeClr val="dk1"/>
              </a:buClr>
              <a:buSzPts val="1200"/>
              <a:buFont typeface="Arial"/>
              <a:buChar char="•"/>
            </a:pPr>
            <a:r>
              <a:rPr lang="en-US"/>
              <a:t>It is not suitable for finding errors that arise from unexpected usage of the system.</a:t>
            </a:r>
            <a:endParaRPr/>
          </a:p>
          <a:p>
            <a:pPr indent="-171450" lvl="0" marL="171450" rtl="0" algn="l">
              <a:spcBef>
                <a:spcPts val="0"/>
              </a:spcBef>
              <a:spcAft>
                <a:spcPts val="0"/>
              </a:spcAft>
              <a:buClr>
                <a:schemeClr val="dk1"/>
              </a:buClr>
              <a:buSzPts val="1200"/>
              <a:buFont typeface="Arial"/>
              <a:buChar char="•"/>
            </a:pPr>
            <a:r>
              <a:rPr lang="en-US"/>
              <a:t>It is not able to detect errors that are not related to the inputs and outputs.</a:t>
            </a:r>
            <a:endParaRPr/>
          </a:p>
          <a:p>
            <a:pPr indent="0" lvl="0" marL="0" rtl="0" algn="l">
              <a:spcBef>
                <a:spcPts val="0"/>
              </a:spcBef>
              <a:spcAft>
                <a:spcPts val="0"/>
              </a:spcAft>
              <a:buNone/>
            </a:pPr>
            <a:r>
              <a:t/>
            </a:r>
            <a:endParaRPr/>
          </a:p>
        </p:txBody>
      </p:sp>
      <p:sp>
        <p:nvSpPr>
          <p:cNvPr id="149" name="Google Shape;14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just">
              <a:spcBef>
                <a:spcPts val="0"/>
              </a:spcBef>
              <a:spcAft>
                <a:spcPts val="0"/>
              </a:spcAft>
              <a:buClr>
                <a:schemeClr val="dk1"/>
              </a:buClr>
              <a:buSzPts val="1200"/>
              <a:buFont typeface="Arial"/>
              <a:buChar char="•"/>
            </a:pPr>
            <a:r>
              <a:rPr b="1" lang="en-US"/>
              <a:t>Імітаційна верифікація.</a:t>
            </a:r>
            <a:r>
              <a:rPr lang="en-US"/>
              <a:t> Імітаційна верифікація або верифікація на основі номінальної моделі. Номінальна модель – це абстрактна основа для розуміння значущих зв’язків між обєктами певної системи, базована на невеликій кількості концепцій та припущень та побудована таким чином щоб повторювати роботу пристрою за специфікацією на більш високому рівні абстракції. Імітаційна модель дозволяє автоматизувати процес верифікації за допомогою генерації випадкових тестових стимулів та перевірки виходу системи під тестом з виходом моделі. Проте для створення самої моделі, необхідно прикласти доволі багато зусиль та часу, тому що її теж необхідно перевірити на правильність.</a:t>
            </a:r>
            <a:endParaRPr/>
          </a:p>
          <a:p>
            <a:pPr indent="0" lvl="0" marL="0" rtl="0" algn="l">
              <a:spcBef>
                <a:spcPts val="0"/>
              </a:spcBef>
              <a:spcAft>
                <a:spcPts val="0"/>
              </a:spcAft>
              <a:buNone/>
            </a:pPr>
            <a:r>
              <a:t/>
            </a:r>
            <a:endParaRPr/>
          </a:p>
        </p:txBody>
      </p:sp>
      <p:sp>
        <p:nvSpPr>
          <p:cNvPr id="158" name="Google Shape;15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a:t>Симуляційна верифікація.</a:t>
            </a:r>
            <a:r>
              <a:rPr lang="en-US"/>
              <a:t> Симуляційна верифікація полягає в тому щоб використовувати завчасно згенеровані тестові послідовності або вектори. Подаючи на вхід пристрою під тестом або системи тестові вектори, необхідно збирати, аналізувати та порівнювати вихід системи. Плюси такого підходу простота у використанні тестових векторів. До мінусів можна віднести необхідність створення цих векторів і подальша конвертація їх в інший формат зрозумілий для симулятора, погана масштабованість. </a:t>
            </a:r>
            <a:endParaRPr/>
          </a:p>
        </p:txBody>
      </p:sp>
      <p:sp>
        <p:nvSpPr>
          <p:cNvPr id="167" name="Google Shape;16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24"/>
          <p:cNvSpPr txBox="1"/>
          <p:nvPr>
            <p:ph type="ctrTitle"/>
          </p:nvPr>
        </p:nvSpPr>
        <p:spPr>
          <a:xfrm>
            <a:off x="1084727" y="1597961"/>
            <a:ext cx="9144000" cy="3162300"/>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3200"/>
              <a:buFont typeface="Avenir"/>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4"/>
          <p:cNvSpPr txBox="1"/>
          <p:nvPr>
            <p:ph idx="1" type="subTitle"/>
          </p:nvPr>
        </p:nvSpPr>
        <p:spPr>
          <a:xfrm>
            <a:off x="1084727" y="4902488"/>
            <a:ext cx="9144000" cy="985075"/>
          </a:xfrm>
          <a:prstGeom prst="rect">
            <a:avLst/>
          </a:prstGeom>
          <a:noFill/>
          <a:ln>
            <a:noFill/>
          </a:ln>
        </p:spPr>
        <p:txBody>
          <a:bodyPr anchorCtr="0" anchor="t" bIns="45700" lIns="91425" spcFirstLastPara="1" rIns="91425" wrap="square" tIns="45700">
            <a:normAutofit/>
          </a:bodyPr>
          <a:lstStyle>
            <a:lvl1pPr lvl="0" algn="l">
              <a:lnSpc>
                <a:spcPct val="120000"/>
              </a:lnSpc>
              <a:spcBef>
                <a:spcPts val="1000"/>
              </a:spcBef>
              <a:spcAft>
                <a:spcPts val="0"/>
              </a:spcAft>
              <a:buClr>
                <a:schemeClr val="dk1"/>
              </a:buClr>
              <a:buSzPts val="1800"/>
              <a:buNone/>
              <a:defRPr sz="1800"/>
            </a:lvl1pPr>
            <a:lvl2pPr lvl="1" algn="ctr">
              <a:lnSpc>
                <a:spcPct val="120000"/>
              </a:lnSpc>
              <a:spcBef>
                <a:spcPts val="500"/>
              </a:spcBef>
              <a:spcAft>
                <a:spcPts val="0"/>
              </a:spcAft>
              <a:buClr>
                <a:schemeClr val="dk1"/>
              </a:buClr>
              <a:buSzPts val="2000"/>
              <a:buFont typeface="Avenir"/>
              <a:buNone/>
              <a:defRPr sz="2000"/>
            </a:lvl2pPr>
            <a:lvl3pPr lvl="2" algn="ctr">
              <a:lnSpc>
                <a:spcPct val="120000"/>
              </a:lnSpc>
              <a:spcBef>
                <a:spcPts val="500"/>
              </a:spcBef>
              <a:spcAft>
                <a:spcPts val="0"/>
              </a:spcAft>
              <a:buClr>
                <a:schemeClr val="dk1"/>
              </a:buClr>
              <a:buSzPts val="1800"/>
              <a:buNone/>
              <a:defRPr sz="1800"/>
            </a:lvl3pPr>
            <a:lvl4pPr lvl="3" algn="ctr">
              <a:lnSpc>
                <a:spcPct val="120000"/>
              </a:lnSpc>
              <a:spcBef>
                <a:spcPts val="500"/>
              </a:spcBef>
              <a:spcAft>
                <a:spcPts val="0"/>
              </a:spcAft>
              <a:buClr>
                <a:schemeClr val="dk1"/>
              </a:buClr>
              <a:buSzPts val="1600"/>
              <a:buFont typeface="Avenir"/>
              <a:buNone/>
              <a:defRPr sz="1600"/>
            </a:lvl4pPr>
            <a:lvl5pPr lvl="4" algn="ctr">
              <a:lnSpc>
                <a:spcPct val="12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9" name="Google Shape;19;p24"/>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4"/>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4"/>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33"/>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33"/>
          <p:cNvSpPr txBox="1"/>
          <p:nvPr>
            <p:ph idx="1" type="body"/>
          </p:nvPr>
        </p:nvSpPr>
        <p:spPr>
          <a:xfrm rot="5400000">
            <a:off x="4295656" y="-790979"/>
            <a:ext cx="3513514" cy="9950103"/>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3"/>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3"/>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34"/>
          <p:cNvSpPr txBox="1"/>
          <p:nvPr>
            <p:ph type="title"/>
          </p:nvPr>
        </p:nvSpPr>
        <p:spPr>
          <a:xfrm rot="5400000">
            <a:off x="7682592" y="2217963"/>
            <a:ext cx="5061857" cy="2280557"/>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4"/>
          <p:cNvSpPr txBox="1"/>
          <p:nvPr>
            <p:ph idx="1" type="body"/>
          </p:nvPr>
        </p:nvSpPr>
        <p:spPr>
          <a:xfrm rot="5400000">
            <a:off x="2364922" y="-699408"/>
            <a:ext cx="5061857" cy="8115300"/>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34"/>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5"/>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5"/>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25"/>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5"/>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5"/>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26"/>
          <p:cNvSpPr txBox="1"/>
          <p:nvPr>
            <p:ph type="title"/>
          </p:nvPr>
        </p:nvSpPr>
        <p:spPr>
          <a:xfrm>
            <a:off x="1084726" y="1709738"/>
            <a:ext cx="9143999" cy="3050523"/>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4400"/>
              <a:buFont typeface="Avenir"/>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26"/>
          <p:cNvSpPr txBox="1"/>
          <p:nvPr>
            <p:ph idx="1" type="body"/>
          </p:nvPr>
        </p:nvSpPr>
        <p:spPr>
          <a:xfrm>
            <a:off x="1084726" y="4902488"/>
            <a:ext cx="9143999" cy="985075"/>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rgbClr val="888888"/>
              </a:buClr>
              <a:buSzPts val="2400"/>
              <a:buNone/>
              <a:defRPr sz="2400">
                <a:solidFill>
                  <a:srgbClr val="888888"/>
                </a:solidFill>
              </a:defRPr>
            </a:lvl1pPr>
            <a:lvl2pPr indent="-228600" lvl="1" marL="914400" algn="l">
              <a:lnSpc>
                <a:spcPct val="120000"/>
              </a:lnSpc>
              <a:spcBef>
                <a:spcPts val="500"/>
              </a:spcBef>
              <a:spcAft>
                <a:spcPts val="0"/>
              </a:spcAft>
              <a:buClr>
                <a:srgbClr val="888888"/>
              </a:buClr>
              <a:buSzPts val="2000"/>
              <a:buFont typeface="Avenir"/>
              <a:buNone/>
              <a:defRPr sz="2000">
                <a:solidFill>
                  <a:srgbClr val="888888"/>
                </a:solidFill>
              </a:defRPr>
            </a:lvl2pPr>
            <a:lvl3pPr indent="-228600" lvl="2" marL="1371600" algn="l">
              <a:lnSpc>
                <a:spcPct val="120000"/>
              </a:lnSpc>
              <a:spcBef>
                <a:spcPts val="500"/>
              </a:spcBef>
              <a:spcAft>
                <a:spcPts val="0"/>
              </a:spcAft>
              <a:buClr>
                <a:srgbClr val="888888"/>
              </a:buClr>
              <a:buSzPts val="1800"/>
              <a:buNone/>
              <a:defRPr sz="1800">
                <a:solidFill>
                  <a:srgbClr val="888888"/>
                </a:solidFill>
              </a:defRPr>
            </a:lvl3pPr>
            <a:lvl4pPr indent="-228600" lvl="3" marL="1828800" algn="l">
              <a:lnSpc>
                <a:spcPct val="120000"/>
              </a:lnSpc>
              <a:spcBef>
                <a:spcPts val="500"/>
              </a:spcBef>
              <a:spcAft>
                <a:spcPts val="0"/>
              </a:spcAft>
              <a:buClr>
                <a:srgbClr val="888888"/>
              </a:buClr>
              <a:buSzPts val="1600"/>
              <a:buFont typeface="Avenir"/>
              <a:buNone/>
              <a:defRPr sz="1600">
                <a:solidFill>
                  <a:srgbClr val="888888"/>
                </a:solidFill>
              </a:defRPr>
            </a:lvl4pPr>
            <a:lvl5pPr indent="-228600" lvl="4" marL="2286000" algn="l">
              <a:lnSpc>
                <a:spcPct val="12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1" name="Google Shape;31;p26"/>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6"/>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26"/>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27"/>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27"/>
          <p:cNvSpPr txBox="1"/>
          <p:nvPr>
            <p:ph idx="1" type="body"/>
          </p:nvPr>
        </p:nvSpPr>
        <p:spPr>
          <a:xfrm>
            <a:off x="1077362" y="2227809"/>
            <a:ext cx="4942438" cy="3949154"/>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7"/>
          <p:cNvSpPr txBox="1"/>
          <p:nvPr>
            <p:ph idx="2" type="body"/>
          </p:nvPr>
        </p:nvSpPr>
        <p:spPr>
          <a:xfrm>
            <a:off x="6172200" y="2227809"/>
            <a:ext cx="4855265" cy="3949153"/>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27"/>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7"/>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7"/>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28"/>
          <p:cNvSpPr txBox="1"/>
          <p:nvPr>
            <p:ph type="title"/>
          </p:nvPr>
        </p:nvSpPr>
        <p:spPr>
          <a:xfrm>
            <a:off x="1084726" y="365125"/>
            <a:ext cx="9942739" cy="1325563"/>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8"/>
          <p:cNvSpPr txBox="1"/>
          <p:nvPr>
            <p:ph idx="1" type="body"/>
          </p:nvPr>
        </p:nvSpPr>
        <p:spPr>
          <a:xfrm>
            <a:off x="1084725" y="1681163"/>
            <a:ext cx="4912850" cy="823912"/>
          </a:xfrm>
          <a:prstGeom prst="rect">
            <a:avLst/>
          </a:prstGeom>
          <a:noFill/>
          <a:ln>
            <a:noFill/>
          </a:ln>
        </p:spPr>
        <p:txBody>
          <a:bodyPr anchorCtr="0" anchor="b" bIns="45700" lIns="91425" spcFirstLastPara="1" rIns="91425" wrap="square" tIns="45700">
            <a:normAutofit/>
          </a:bodyPr>
          <a:lstStyle>
            <a:lvl1pPr indent="-228600" lvl="0" marL="457200" algn="l">
              <a:lnSpc>
                <a:spcPct val="120000"/>
              </a:lnSpc>
              <a:spcBef>
                <a:spcPts val="1000"/>
              </a:spcBef>
              <a:spcAft>
                <a:spcPts val="0"/>
              </a:spcAft>
              <a:buClr>
                <a:schemeClr val="dk1"/>
              </a:buClr>
              <a:buSzPts val="2400"/>
              <a:buNone/>
              <a:defRPr b="1" sz="2400"/>
            </a:lvl1pPr>
            <a:lvl2pPr indent="-228600" lvl="1" marL="914400" algn="l">
              <a:lnSpc>
                <a:spcPct val="120000"/>
              </a:lnSpc>
              <a:spcBef>
                <a:spcPts val="500"/>
              </a:spcBef>
              <a:spcAft>
                <a:spcPts val="0"/>
              </a:spcAft>
              <a:buClr>
                <a:schemeClr val="dk1"/>
              </a:buClr>
              <a:buSzPts val="2000"/>
              <a:buFont typeface="Avenir"/>
              <a:buNone/>
              <a:defRPr b="1" sz="2000"/>
            </a:lvl2pPr>
            <a:lvl3pPr indent="-228600" lvl="2" marL="1371600" algn="l">
              <a:lnSpc>
                <a:spcPct val="120000"/>
              </a:lnSpc>
              <a:spcBef>
                <a:spcPts val="500"/>
              </a:spcBef>
              <a:spcAft>
                <a:spcPts val="0"/>
              </a:spcAft>
              <a:buClr>
                <a:schemeClr val="dk1"/>
              </a:buClr>
              <a:buSzPts val="1800"/>
              <a:buNone/>
              <a:defRPr b="1" sz="1800"/>
            </a:lvl3pPr>
            <a:lvl4pPr indent="-228600" lvl="3" marL="1828800" algn="l">
              <a:lnSpc>
                <a:spcPct val="120000"/>
              </a:lnSpc>
              <a:spcBef>
                <a:spcPts val="500"/>
              </a:spcBef>
              <a:spcAft>
                <a:spcPts val="0"/>
              </a:spcAft>
              <a:buClr>
                <a:schemeClr val="dk1"/>
              </a:buClr>
              <a:buSzPts val="1600"/>
              <a:buFont typeface="Avenir"/>
              <a:buNone/>
              <a:defRPr b="1" sz="1600"/>
            </a:lvl4pPr>
            <a:lvl5pPr indent="-228600" lvl="4" marL="2286000" algn="l">
              <a:lnSpc>
                <a:spcPct val="12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4" name="Google Shape;44;p28"/>
          <p:cNvSpPr txBox="1"/>
          <p:nvPr>
            <p:ph idx="2" type="body"/>
          </p:nvPr>
        </p:nvSpPr>
        <p:spPr>
          <a:xfrm>
            <a:off x="1084726" y="2505075"/>
            <a:ext cx="4912849"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8"/>
          <p:cNvSpPr txBox="1"/>
          <p:nvPr>
            <p:ph idx="3" type="body"/>
          </p:nvPr>
        </p:nvSpPr>
        <p:spPr>
          <a:xfrm>
            <a:off x="6172200" y="1681163"/>
            <a:ext cx="4855265" cy="823912"/>
          </a:xfrm>
          <a:prstGeom prst="rect">
            <a:avLst/>
          </a:prstGeom>
          <a:noFill/>
          <a:ln>
            <a:noFill/>
          </a:ln>
        </p:spPr>
        <p:txBody>
          <a:bodyPr anchorCtr="0" anchor="b" bIns="45700" lIns="91425" spcFirstLastPara="1" rIns="91425" wrap="square" tIns="45700">
            <a:normAutofit/>
          </a:bodyPr>
          <a:lstStyle>
            <a:lvl1pPr indent="-228600" lvl="0" marL="457200" algn="l">
              <a:lnSpc>
                <a:spcPct val="120000"/>
              </a:lnSpc>
              <a:spcBef>
                <a:spcPts val="1000"/>
              </a:spcBef>
              <a:spcAft>
                <a:spcPts val="0"/>
              </a:spcAft>
              <a:buClr>
                <a:schemeClr val="dk1"/>
              </a:buClr>
              <a:buSzPts val="2400"/>
              <a:buNone/>
              <a:defRPr b="1" sz="2400"/>
            </a:lvl1pPr>
            <a:lvl2pPr indent="-228600" lvl="1" marL="914400" algn="l">
              <a:lnSpc>
                <a:spcPct val="120000"/>
              </a:lnSpc>
              <a:spcBef>
                <a:spcPts val="500"/>
              </a:spcBef>
              <a:spcAft>
                <a:spcPts val="0"/>
              </a:spcAft>
              <a:buClr>
                <a:schemeClr val="dk1"/>
              </a:buClr>
              <a:buSzPts val="2000"/>
              <a:buFont typeface="Avenir"/>
              <a:buNone/>
              <a:defRPr b="1" sz="2000"/>
            </a:lvl2pPr>
            <a:lvl3pPr indent="-228600" lvl="2" marL="1371600" algn="l">
              <a:lnSpc>
                <a:spcPct val="120000"/>
              </a:lnSpc>
              <a:spcBef>
                <a:spcPts val="500"/>
              </a:spcBef>
              <a:spcAft>
                <a:spcPts val="0"/>
              </a:spcAft>
              <a:buClr>
                <a:schemeClr val="dk1"/>
              </a:buClr>
              <a:buSzPts val="1800"/>
              <a:buNone/>
              <a:defRPr b="1" sz="1800"/>
            </a:lvl3pPr>
            <a:lvl4pPr indent="-228600" lvl="3" marL="1828800" algn="l">
              <a:lnSpc>
                <a:spcPct val="120000"/>
              </a:lnSpc>
              <a:spcBef>
                <a:spcPts val="500"/>
              </a:spcBef>
              <a:spcAft>
                <a:spcPts val="0"/>
              </a:spcAft>
              <a:buClr>
                <a:schemeClr val="dk1"/>
              </a:buClr>
              <a:buSzPts val="1600"/>
              <a:buFont typeface="Avenir"/>
              <a:buNone/>
              <a:defRPr b="1" sz="1600"/>
            </a:lvl4pPr>
            <a:lvl5pPr indent="-228600" lvl="4" marL="2286000" algn="l">
              <a:lnSpc>
                <a:spcPct val="12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 name="Google Shape;46;p28"/>
          <p:cNvSpPr txBox="1"/>
          <p:nvPr>
            <p:ph idx="4" type="body"/>
          </p:nvPr>
        </p:nvSpPr>
        <p:spPr>
          <a:xfrm>
            <a:off x="6172200" y="2505075"/>
            <a:ext cx="4855265"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1000"/>
              </a:spcBef>
              <a:spcAft>
                <a:spcPts val="0"/>
              </a:spcAft>
              <a:buClr>
                <a:schemeClr val="dk1"/>
              </a:buClr>
              <a:buSzPts val="1800"/>
              <a:buChar char="•"/>
              <a:defRPr/>
            </a:lvl1pPr>
            <a:lvl2pPr indent="-228600" lvl="1" marL="914400" algn="l">
              <a:lnSpc>
                <a:spcPct val="120000"/>
              </a:lnSpc>
              <a:spcBef>
                <a:spcPts val="500"/>
              </a:spcBef>
              <a:spcAft>
                <a:spcPts val="0"/>
              </a:spcAft>
              <a:buClr>
                <a:schemeClr val="dk1"/>
              </a:buClr>
              <a:buSzPts val="1800"/>
              <a:buNone/>
              <a:defRPr/>
            </a:lvl2pPr>
            <a:lvl3pPr indent="-342900" lvl="2" marL="1371600" algn="l">
              <a:lnSpc>
                <a:spcPct val="120000"/>
              </a:lnSpc>
              <a:spcBef>
                <a:spcPts val="500"/>
              </a:spcBef>
              <a:spcAft>
                <a:spcPts val="0"/>
              </a:spcAft>
              <a:buClr>
                <a:schemeClr val="dk1"/>
              </a:buClr>
              <a:buSzPts val="1800"/>
              <a:buChar char="•"/>
              <a:defRPr/>
            </a:lvl3pPr>
            <a:lvl4pPr indent="-228600" lvl="3" marL="1828800" algn="l">
              <a:lnSpc>
                <a:spcPct val="120000"/>
              </a:lnSpc>
              <a:spcBef>
                <a:spcPts val="500"/>
              </a:spcBef>
              <a:spcAft>
                <a:spcPts val="0"/>
              </a:spcAft>
              <a:buClr>
                <a:schemeClr val="dk1"/>
              </a:buClr>
              <a:buSzPts val="1800"/>
              <a:buNone/>
              <a:defRPr/>
            </a:lvl4pPr>
            <a:lvl5pPr indent="-342900" lvl="4" marL="2286000" algn="l">
              <a:lnSpc>
                <a:spcPct val="12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28"/>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8"/>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8"/>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9"/>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9"/>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9"/>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9"/>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30"/>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0"/>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0"/>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31"/>
          <p:cNvSpPr txBox="1"/>
          <p:nvPr>
            <p:ph type="title"/>
          </p:nvPr>
        </p:nvSpPr>
        <p:spPr>
          <a:xfrm>
            <a:off x="1084727" y="457200"/>
            <a:ext cx="3687298" cy="1600200"/>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3200"/>
              <a:buFont typeface="Avenir"/>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31"/>
          <p:cNvSpPr txBox="1"/>
          <p:nvPr>
            <p:ph idx="1" type="body"/>
          </p:nvPr>
        </p:nvSpPr>
        <p:spPr>
          <a:xfrm>
            <a:off x="5183188" y="987425"/>
            <a:ext cx="5844277" cy="4873625"/>
          </a:xfrm>
          <a:prstGeom prst="rect">
            <a:avLst/>
          </a:prstGeom>
          <a:noFill/>
          <a:ln>
            <a:noFill/>
          </a:ln>
        </p:spPr>
        <p:txBody>
          <a:bodyPr anchorCtr="0" anchor="t" bIns="45700" lIns="91425" spcFirstLastPara="1" rIns="91425" wrap="square" tIns="45700">
            <a:normAutofit/>
          </a:bodyPr>
          <a:lstStyle>
            <a:lvl1pPr indent="-381000" lvl="0" marL="457200" algn="l">
              <a:lnSpc>
                <a:spcPct val="120000"/>
              </a:lnSpc>
              <a:spcBef>
                <a:spcPts val="1000"/>
              </a:spcBef>
              <a:spcAft>
                <a:spcPts val="0"/>
              </a:spcAft>
              <a:buClr>
                <a:schemeClr val="dk1"/>
              </a:buClr>
              <a:buSzPts val="2400"/>
              <a:buChar char="•"/>
              <a:defRPr sz="2400"/>
            </a:lvl1pPr>
            <a:lvl2pPr indent="-228600" lvl="1" marL="914400" algn="l">
              <a:lnSpc>
                <a:spcPct val="120000"/>
              </a:lnSpc>
              <a:spcBef>
                <a:spcPts val="500"/>
              </a:spcBef>
              <a:spcAft>
                <a:spcPts val="0"/>
              </a:spcAft>
              <a:buClr>
                <a:schemeClr val="dk1"/>
              </a:buClr>
              <a:buSzPts val="2000"/>
              <a:buFont typeface="Avenir"/>
              <a:buNone/>
              <a:defRPr sz="2000"/>
            </a:lvl2pPr>
            <a:lvl3pPr indent="-342900" lvl="2" marL="1371600" algn="l">
              <a:lnSpc>
                <a:spcPct val="120000"/>
              </a:lnSpc>
              <a:spcBef>
                <a:spcPts val="500"/>
              </a:spcBef>
              <a:spcAft>
                <a:spcPts val="0"/>
              </a:spcAft>
              <a:buClr>
                <a:schemeClr val="dk1"/>
              </a:buClr>
              <a:buSzPts val="1800"/>
              <a:buChar char="•"/>
              <a:defRPr sz="1800"/>
            </a:lvl3pPr>
            <a:lvl4pPr indent="-228600" lvl="3" marL="1828800" algn="l">
              <a:lnSpc>
                <a:spcPct val="120000"/>
              </a:lnSpc>
              <a:spcBef>
                <a:spcPts val="500"/>
              </a:spcBef>
              <a:spcAft>
                <a:spcPts val="0"/>
              </a:spcAft>
              <a:buClr>
                <a:schemeClr val="dk1"/>
              </a:buClr>
              <a:buSzPts val="1600"/>
              <a:buFont typeface="Avenir"/>
              <a:buNone/>
              <a:defRPr sz="1600"/>
            </a:lvl4pPr>
            <a:lvl5pPr indent="-330200" lvl="4" marL="2286000" algn="l">
              <a:lnSpc>
                <a:spcPct val="120000"/>
              </a:lnSpc>
              <a:spcBef>
                <a:spcPts val="500"/>
              </a:spcBef>
              <a:spcAft>
                <a:spcPts val="0"/>
              </a:spcAft>
              <a:buClr>
                <a:schemeClr val="dk1"/>
              </a:buClr>
              <a:buSzPts val="1600"/>
              <a:buChar char="•"/>
              <a:defRPr sz="16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2" name="Google Shape;62;p31"/>
          <p:cNvSpPr txBox="1"/>
          <p:nvPr>
            <p:ph idx="2" type="body"/>
          </p:nvPr>
        </p:nvSpPr>
        <p:spPr>
          <a:xfrm>
            <a:off x="1084727" y="2253343"/>
            <a:ext cx="3687298" cy="3615644"/>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dk1"/>
              </a:buClr>
              <a:buSzPts val="1600"/>
              <a:buNone/>
              <a:defRPr sz="1600"/>
            </a:lvl1pPr>
            <a:lvl2pPr indent="-228600" lvl="1" marL="914400" algn="l">
              <a:lnSpc>
                <a:spcPct val="120000"/>
              </a:lnSpc>
              <a:spcBef>
                <a:spcPts val="500"/>
              </a:spcBef>
              <a:spcAft>
                <a:spcPts val="0"/>
              </a:spcAft>
              <a:buClr>
                <a:schemeClr val="dk1"/>
              </a:buClr>
              <a:buSzPts val="1400"/>
              <a:buFont typeface="Avenir"/>
              <a:buNone/>
              <a:defRPr sz="1400"/>
            </a:lvl2pPr>
            <a:lvl3pPr indent="-228600" lvl="2" marL="1371600" algn="l">
              <a:lnSpc>
                <a:spcPct val="120000"/>
              </a:lnSpc>
              <a:spcBef>
                <a:spcPts val="500"/>
              </a:spcBef>
              <a:spcAft>
                <a:spcPts val="0"/>
              </a:spcAft>
              <a:buClr>
                <a:schemeClr val="dk1"/>
              </a:buClr>
              <a:buSzPts val="1200"/>
              <a:buNone/>
              <a:defRPr sz="1200"/>
            </a:lvl3pPr>
            <a:lvl4pPr indent="-228600" lvl="3" marL="1828800" algn="l">
              <a:lnSpc>
                <a:spcPct val="120000"/>
              </a:lnSpc>
              <a:spcBef>
                <a:spcPts val="500"/>
              </a:spcBef>
              <a:spcAft>
                <a:spcPts val="0"/>
              </a:spcAft>
              <a:buClr>
                <a:schemeClr val="dk1"/>
              </a:buClr>
              <a:buSzPts val="1000"/>
              <a:buFont typeface="Avenir"/>
              <a:buNone/>
              <a:defRPr sz="1000"/>
            </a:lvl4pPr>
            <a:lvl5pPr indent="-228600" lvl="4" marL="2286000" algn="l">
              <a:lnSpc>
                <a:spcPct val="12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 name="Google Shape;63;p31"/>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1"/>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31"/>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32"/>
          <p:cNvSpPr txBox="1"/>
          <p:nvPr>
            <p:ph type="title"/>
          </p:nvPr>
        </p:nvSpPr>
        <p:spPr>
          <a:xfrm>
            <a:off x="1084727" y="720433"/>
            <a:ext cx="3687298" cy="1587337"/>
          </a:xfrm>
          <a:prstGeom prst="rect">
            <a:avLst/>
          </a:prstGeom>
          <a:noFill/>
          <a:ln>
            <a:noFill/>
          </a:ln>
        </p:spPr>
        <p:txBody>
          <a:bodyPr anchorCtr="0" anchor="b" bIns="45700" lIns="91425" spcFirstLastPara="1" rIns="91425" wrap="square" tIns="45700">
            <a:normAutofit/>
          </a:bodyPr>
          <a:lstStyle>
            <a:lvl1pPr lvl="0" algn="l">
              <a:lnSpc>
                <a:spcPct val="110000"/>
              </a:lnSpc>
              <a:spcBef>
                <a:spcPts val="0"/>
              </a:spcBef>
              <a:spcAft>
                <a:spcPts val="0"/>
              </a:spcAft>
              <a:buClr>
                <a:schemeClr val="dk1"/>
              </a:buClr>
              <a:buSzPts val="3200"/>
              <a:buFont typeface="Avenir"/>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32"/>
          <p:cNvSpPr/>
          <p:nvPr>
            <p:ph idx="2" type="pic"/>
          </p:nvPr>
        </p:nvSpPr>
        <p:spPr>
          <a:xfrm>
            <a:off x="5183188" y="987425"/>
            <a:ext cx="5827712" cy="4873625"/>
          </a:xfrm>
          <a:prstGeom prst="rect">
            <a:avLst/>
          </a:prstGeom>
          <a:noFill/>
          <a:ln>
            <a:noFill/>
          </a:ln>
        </p:spPr>
      </p:sp>
      <p:sp>
        <p:nvSpPr>
          <p:cNvPr id="69" name="Google Shape;69;p32"/>
          <p:cNvSpPr txBox="1"/>
          <p:nvPr>
            <p:ph idx="1" type="body"/>
          </p:nvPr>
        </p:nvSpPr>
        <p:spPr>
          <a:xfrm>
            <a:off x="1084727" y="2449286"/>
            <a:ext cx="3687298" cy="3419702"/>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dk1"/>
              </a:buClr>
              <a:buSzPts val="1600"/>
              <a:buNone/>
              <a:defRPr sz="1600"/>
            </a:lvl1pPr>
            <a:lvl2pPr indent="-228600" lvl="1" marL="914400" algn="l">
              <a:lnSpc>
                <a:spcPct val="120000"/>
              </a:lnSpc>
              <a:spcBef>
                <a:spcPts val="500"/>
              </a:spcBef>
              <a:spcAft>
                <a:spcPts val="0"/>
              </a:spcAft>
              <a:buClr>
                <a:schemeClr val="dk1"/>
              </a:buClr>
              <a:buSzPts val="1400"/>
              <a:buFont typeface="Avenir"/>
              <a:buNone/>
              <a:defRPr sz="1400"/>
            </a:lvl2pPr>
            <a:lvl3pPr indent="-228600" lvl="2" marL="1371600" algn="l">
              <a:lnSpc>
                <a:spcPct val="120000"/>
              </a:lnSpc>
              <a:spcBef>
                <a:spcPts val="500"/>
              </a:spcBef>
              <a:spcAft>
                <a:spcPts val="0"/>
              </a:spcAft>
              <a:buClr>
                <a:schemeClr val="dk1"/>
              </a:buClr>
              <a:buSzPts val="1200"/>
              <a:buNone/>
              <a:defRPr sz="1200"/>
            </a:lvl3pPr>
            <a:lvl4pPr indent="-228600" lvl="3" marL="1828800" algn="l">
              <a:lnSpc>
                <a:spcPct val="120000"/>
              </a:lnSpc>
              <a:spcBef>
                <a:spcPts val="500"/>
              </a:spcBef>
              <a:spcAft>
                <a:spcPts val="0"/>
              </a:spcAft>
              <a:buClr>
                <a:schemeClr val="dk1"/>
              </a:buClr>
              <a:buSzPts val="1000"/>
              <a:buFont typeface="Avenir"/>
              <a:buNone/>
              <a:defRPr sz="1000"/>
            </a:lvl4pPr>
            <a:lvl5pPr indent="-228600" lvl="4" marL="2286000" algn="l">
              <a:lnSpc>
                <a:spcPct val="12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 name="Google Shape;70;p32"/>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2"/>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3"/>
          <p:cNvSpPr/>
          <p:nvPr/>
        </p:nvSpPr>
        <p:spPr>
          <a:xfrm>
            <a:off x="8803792" y="3455896"/>
            <a:ext cx="3388208" cy="3406341"/>
          </a:xfrm>
          <a:custGeom>
            <a:rect b="b" l="l" r="r" t="t"/>
            <a:pathLst>
              <a:path extrusionOk="0" h="3406341" w="3388208">
                <a:moveTo>
                  <a:pt x="3388058" y="0"/>
                </a:moveTo>
                <a:lnTo>
                  <a:pt x="3388208" y="0"/>
                </a:lnTo>
                <a:lnTo>
                  <a:pt x="3388208" y="3406341"/>
                </a:lnTo>
                <a:lnTo>
                  <a:pt x="0" y="3406341"/>
                </a:lnTo>
                <a:lnTo>
                  <a:pt x="79006" y="3404386"/>
                </a:lnTo>
                <a:cubicBezTo>
                  <a:pt x="1864742" y="3315784"/>
                  <a:pt x="3296223" y="1912901"/>
                  <a:pt x="3383947" y="164274"/>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1" name="Google Shape;11;p23"/>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lvl1pPr lvl="0" marR="0" rtl="0" algn="l">
              <a:lnSpc>
                <a:spcPct val="110000"/>
              </a:lnSpc>
              <a:spcBef>
                <a:spcPts val="0"/>
              </a:spcBef>
              <a:spcAft>
                <a:spcPts val="0"/>
              </a:spcAft>
              <a:buClr>
                <a:schemeClr val="dk1"/>
              </a:buClr>
              <a:buSzPts val="3200"/>
              <a:buFont typeface="Avenir"/>
              <a:buNone/>
              <a:defRPr b="1" i="0" sz="3200" u="none" cap="none" strike="noStrike">
                <a:solidFill>
                  <a:schemeClr val="dk1"/>
                </a:solidFill>
                <a:latin typeface="Avenir"/>
                <a:ea typeface="Avenir"/>
                <a:cs typeface="Avenir"/>
                <a:sym typeface="Avenir"/>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23"/>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lvl1pPr indent="-342900" lvl="0" marL="457200" marR="0" rtl="0" algn="l">
              <a:lnSpc>
                <a:spcPct val="120000"/>
              </a:lnSpc>
              <a:spcBef>
                <a:spcPts val="10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1pPr>
            <a:lvl2pPr indent="-228600" lvl="1" marL="914400" marR="0" rtl="0" algn="l">
              <a:lnSpc>
                <a:spcPct val="120000"/>
              </a:lnSpc>
              <a:spcBef>
                <a:spcPts val="500"/>
              </a:spcBef>
              <a:spcAft>
                <a:spcPts val="0"/>
              </a:spcAft>
              <a:buClr>
                <a:schemeClr val="dk1"/>
              </a:buClr>
              <a:buSzPts val="1600"/>
              <a:buFont typeface="Avenir"/>
              <a:buNone/>
              <a:defRPr b="1" i="0" sz="1600" u="none" cap="none" strike="noStrike">
                <a:solidFill>
                  <a:schemeClr val="dk1"/>
                </a:solidFill>
                <a:latin typeface="Avenir"/>
                <a:ea typeface="Avenir"/>
                <a:cs typeface="Avenir"/>
                <a:sym typeface="Avenir"/>
              </a:defRPr>
            </a:lvl2pPr>
            <a:lvl3pPr indent="-317500" lvl="2" marL="1371600" marR="0" rtl="0" algn="l">
              <a:lnSpc>
                <a:spcPct val="120000"/>
              </a:lnSpc>
              <a:spcBef>
                <a:spcPts val="500"/>
              </a:spcBef>
              <a:spcAft>
                <a:spcPts val="0"/>
              </a:spcAft>
              <a:buClr>
                <a:schemeClr val="dk1"/>
              </a:buClr>
              <a:buSzPts val="1400"/>
              <a:buFont typeface="Arial"/>
              <a:buChar char="•"/>
              <a:defRPr b="0" i="0" sz="1400" u="none" cap="none" strike="noStrike">
                <a:solidFill>
                  <a:schemeClr val="dk1"/>
                </a:solidFill>
                <a:latin typeface="Avenir"/>
                <a:ea typeface="Avenir"/>
                <a:cs typeface="Avenir"/>
                <a:sym typeface="Avenir"/>
              </a:defRPr>
            </a:lvl3pPr>
            <a:lvl4pPr indent="-228600" lvl="3" marL="1828800" marR="0" rtl="0" algn="l">
              <a:lnSpc>
                <a:spcPct val="120000"/>
              </a:lnSpc>
              <a:spcBef>
                <a:spcPts val="500"/>
              </a:spcBef>
              <a:spcAft>
                <a:spcPts val="0"/>
              </a:spcAft>
              <a:buClr>
                <a:schemeClr val="dk1"/>
              </a:buClr>
              <a:buSzPts val="1200"/>
              <a:buFont typeface="Avenir"/>
              <a:buNone/>
              <a:defRPr b="1" i="0" sz="1200" u="none" cap="none" strike="noStrike">
                <a:solidFill>
                  <a:schemeClr val="dk1"/>
                </a:solidFill>
                <a:latin typeface="Avenir"/>
                <a:ea typeface="Avenir"/>
                <a:cs typeface="Avenir"/>
                <a:sym typeface="Avenir"/>
              </a:defRPr>
            </a:lvl4pPr>
            <a:lvl5pPr indent="-304800" lvl="4" marL="2286000" marR="0" rtl="0" algn="l">
              <a:lnSpc>
                <a:spcPct val="120000"/>
              </a:lnSpc>
              <a:spcBef>
                <a:spcPts val="500"/>
              </a:spcBef>
              <a:spcAft>
                <a:spcPts val="0"/>
              </a:spcAft>
              <a:buClr>
                <a:schemeClr val="dk1"/>
              </a:buClr>
              <a:buSzPts val="1200"/>
              <a:buFont typeface="Arial"/>
              <a:buChar char="•"/>
              <a:defRPr b="0" i="0" sz="12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3" name="Google Shape;13;p23"/>
          <p:cNvSpPr txBox="1"/>
          <p:nvPr>
            <p:ph idx="10" type="dt"/>
          </p:nvPr>
        </p:nvSpPr>
        <p:spPr>
          <a:xfrm>
            <a:off x="9243751" y="6356350"/>
            <a:ext cx="2296603"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chemeClr val="lt1"/>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14" name="Google Shape;14;p23"/>
          <p:cNvSpPr txBox="1"/>
          <p:nvPr>
            <p:ph idx="11" type="ftr"/>
          </p:nvPr>
        </p:nvSpPr>
        <p:spPr>
          <a:xfrm rot="5400000">
            <a:off x="-1610380" y="1926575"/>
            <a:ext cx="383035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chemeClr val="dk1"/>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15" name="Google Shape;15;p23"/>
          <p:cNvSpPr txBox="1"/>
          <p:nvPr>
            <p:ph idx="12" type="sldNum"/>
          </p:nvPr>
        </p:nvSpPr>
        <p:spPr>
          <a:xfrm>
            <a:off x="11540355" y="6356350"/>
            <a:ext cx="410973"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chemeClr val="lt1"/>
                </a:solidFill>
                <a:latin typeface="Avenir"/>
                <a:ea typeface="Avenir"/>
                <a:cs typeface="Avenir"/>
                <a:sym typeface="Avenir"/>
              </a:defRPr>
            </a:lvl1pPr>
            <a:lvl2pPr indent="0" lvl="1" marL="0" marR="0" rtl="0" algn="r">
              <a:spcBef>
                <a:spcPts val="0"/>
              </a:spcBef>
              <a:buNone/>
              <a:defRPr b="0" i="0" sz="900" u="none" cap="none" strike="noStrike">
                <a:solidFill>
                  <a:schemeClr val="lt1"/>
                </a:solidFill>
                <a:latin typeface="Avenir"/>
                <a:ea typeface="Avenir"/>
                <a:cs typeface="Avenir"/>
                <a:sym typeface="Avenir"/>
              </a:defRPr>
            </a:lvl2pPr>
            <a:lvl3pPr indent="0" lvl="2" marL="0" marR="0" rtl="0" algn="r">
              <a:spcBef>
                <a:spcPts val="0"/>
              </a:spcBef>
              <a:buNone/>
              <a:defRPr b="0" i="0" sz="900" u="none" cap="none" strike="noStrike">
                <a:solidFill>
                  <a:schemeClr val="lt1"/>
                </a:solidFill>
                <a:latin typeface="Avenir"/>
                <a:ea typeface="Avenir"/>
                <a:cs typeface="Avenir"/>
                <a:sym typeface="Avenir"/>
              </a:defRPr>
            </a:lvl3pPr>
            <a:lvl4pPr indent="0" lvl="3" marL="0" marR="0" rtl="0" algn="r">
              <a:spcBef>
                <a:spcPts val="0"/>
              </a:spcBef>
              <a:buNone/>
              <a:defRPr b="0" i="0" sz="900" u="none" cap="none" strike="noStrike">
                <a:solidFill>
                  <a:schemeClr val="lt1"/>
                </a:solidFill>
                <a:latin typeface="Avenir"/>
                <a:ea typeface="Avenir"/>
                <a:cs typeface="Avenir"/>
                <a:sym typeface="Avenir"/>
              </a:defRPr>
            </a:lvl4pPr>
            <a:lvl5pPr indent="0" lvl="4" marL="0" marR="0" rtl="0" algn="r">
              <a:spcBef>
                <a:spcPts val="0"/>
              </a:spcBef>
              <a:buNone/>
              <a:defRPr b="0" i="0" sz="900" u="none" cap="none" strike="noStrike">
                <a:solidFill>
                  <a:schemeClr val="lt1"/>
                </a:solidFill>
                <a:latin typeface="Avenir"/>
                <a:ea typeface="Avenir"/>
                <a:cs typeface="Avenir"/>
                <a:sym typeface="Avenir"/>
              </a:defRPr>
            </a:lvl5pPr>
            <a:lvl6pPr indent="0" lvl="5" marL="0" marR="0" rtl="0" algn="r">
              <a:spcBef>
                <a:spcPts val="0"/>
              </a:spcBef>
              <a:buNone/>
              <a:defRPr b="0" i="0" sz="900" u="none" cap="none" strike="noStrike">
                <a:solidFill>
                  <a:schemeClr val="lt1"/>
                </a:solidFill>
                <a:latin typeface="Avenir"/>
                <a:ea typeface="Avenir"/>
                <a:cs typeface="Avenir"/>
                <a:sym typeface="Avenir"/>
              </a:defRPr>
            </a:lvl6pPr>
            <a:lvl7pPr indent="0" lvl="6" marL="0" marR="0" rtl="0" algn="r">
              <a:spcBef>
                <a:spcPts val="0"/>
              </a:spcBef>
              <a:buNone/>
              <a:defRPr b="0" i="0" sz="900" u="none" cap="none" strike="noStrike">
                <a:solidFill>
                  <a:schemeClr val="lt1"/>
                </a:solidFill>
                <a:latin typeface="Avenir"/>
                <a:ea typeface="Avenir"/>
                <a:cs typeface="Avenir"/>
                <a:sym typeface="Avenir"/>
              </a:defRPr>
            </a:lvl7pPr>
            <a:lvl8pPr indent="0" lvl="7" marL="0" marR="0" rtl="0" algn="r">
              <a:spcBef>
                <a:spcPts val="0"/>
              </a:spcBef>
              <a:buNone/>
              <a:defRPr b="0" i="0" sz="900" u="none" cap="none" strike="noStrike">
                <a:solidFill>
                  <a:schemeClr val="lt1"/>
                </a:solidFill>
                <a:latin typeface="Avenir"/>
                <a:ea typeface="Avenir"/>
                <a:cs typeface="Avenir"/>
                <a:sym typeface="Avenir"/>
              </a:defRPr>
            </a:lvl8pPr>
            <a:lvl9pPr indent="0" lvl="8" marL="0" marR="0" rtl="0" algn="r">
              <a:spcBef>
                <a:spcPts val="0"/>
              </a:spcBef>
              <a:buNone/>
              <a:defRPr b="0" i="0" sz="900" u="none" cap="none" strike="noStrike">
                <a:solidFill>
                  <a:schemeClr val="lt1"/>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drive.google.com/file/d/1q_CWB8bVzDPWGu7NWcnZYXaxhVTQXx8V/view?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8" name="Shape 88"/>
        <p:cNvGrpSpPr/>
        <p:nvPr/>
      </p:nvGrpSpPr>
      <p:grpSpPr>
        <a:xfrm>
          <a:off x="0" y="0"/>
          <a:ext cx="0" cy="0"/>
          <a:chOff x="0" y="0"/>
          <a:chExt cx="0" cy="0"/>
        </a:xfrm>
      </p:grpSpPr>
      <p:sp>
        <p:nvSpPr>
          <p:cNvPr id="89" name="Google Shape;89;p1"/>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90" name="Google Shape;90;p1"/>
          <p:cNvSpPr txBox="1"/>
          <p:nvPr>
            <p:ph type="ctrTitle"/>
          </p:nvPr>
        </p:nvSpPr>
        <p:spPr>
          <a:xfrm>
            <a:off x="1753050" y="650075"/>
            <a:ext cx="8643653" cy="1124073"/>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Clr>
                <a:schemeClr val="dk1"/>
              </a:buClr>
              <a:buSzPct val="100000"/>
              <a:buFont typeface="Avenir"/>
              <a:buNone/>
            </a:pPr>
            <a:r>
              <a:rPr lang="en-US" sz="2700">
                <a:latin typeface="Arial"/>
                <a:ea typeface="Arial"/>
                <a:cs typeface="Arial"/>
                <a:sym typeface="Arial"/>
              </a:rPr>
              <a:t>Комбінований метод верифікації блоку AES цифрових мікросхем, створених мовами опису апаратури</a:t>
            </a:r>
            <a:endParaRPr sz="2700">
              <a:latin typeface="Arial"/>
              <a:ea typeface="Arial"/>
              <a:cs typeface="Arial"/>
              <a:sym typeface="Arial"/>
            </a:endParaRPr>
          </a:p>
        </p:txBody>
      </p:sp>
      <p:sp>
        <p:nvSpPr>
          <p:cNvPr id="91" name="Google Shape;91;p1"/>
          <p:cNvSpPr txBox="1"/>
          <p:nvPr>
            <p:ph idx="1" type="subTitle"/>
          </p:nvPr>
        </p:nvSpPr>
        <p:spPr>
          <a:xfrm>
            <a:off x="1753050" y="1895926"/>
            <a:ext cx="8643653" cy="681942"/>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Clr>
                <a:schemeClr val="dk1"/>
              </a:buClr>
              <a:buSzPts val="1800"/>
              <a:buNone/>
            </a:pPr>
            <a:r>
              <a:rPr lang="en-US">
                <a:latin typeface="Arial"/>
                <a:ea typeface="Arial"/>
                <a:cs typeface="Arial"/>
                <a:sym typeface="Arial"/>
              </a:rPr>
              <a:t>РОБОТУ ВИКОНАВ СТУДЕНТ ГР. ДК-21МП РОМАХ В.І.</a:t>
            </a:r>
            <a:br>
              <a:rPr lang="en-US">
                <a:latin typeface="Arial"/>
                <a:ea typeface="Arial"/>
                <a:cs typeface="Arial"/>
                <a:sym typeface="Arial"/>
              </a:rPr>
            </a:br>
            <a:r>
              <a:rPr lang="en-US">
                <a:latin typeface="Arial"/>
                <a:ea typeface="Arial"/>
                <a:cs typeface="Arial"/>
                <a:sym typeface="Arial"/>
              </a:rPr>
              <a:t>НАУКОВИЙ КЕРІВНИК ДОЦ., К.Т.Н., ДОЦ. КОРНЕВ В.П.</a:t>
            </a:r>
            <a:endParaRPr>
              <a:latin typeface="Arial"/>
              <a:ea typeface="Arial"/>
              <a:cs typeface="Arial"/>
              <a:sym typeface="Arial"/>
            </a:endParaRPr>
          </a:p>
        </p:txBody>
      </p:sp>
      <p:sp>
        <p:nvSpPr>
          <p:cNvPr id="92" name="Google Shape;92;p1"/>
          <p:cNvSpPr/>
          <p:nvPr/>
        </p:nvSpPr>
        <p:spPr>
          <a:xfrm rot="10800000">
            <a:off x="-15345" y="3434819"/>
            <a:ext cx="3483870" cy="342899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93" name="Google Shape;93;p1"/>
          <p:cNvSpPr/>
          <p:nvPr/>
        </p:nvSpPr>
        <p:spPr>
          <a:xfrm rot="10800000">
            <a:off x="3478380" y="3429000"/>
            <a:ext cx="5222189" cy="3428999"/>
          </a:xfrm>
          <a:prstGeom prst="rect">
            <a:avLst/>
          </a:prstGeom>
          <a:solidFill>
            <a:srgbClr val="AEB5B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94" name="Google Shape;94;p1"/>
          <p:cNvSpPr/>
          <p:nvPr/>
        </p:nvSpPr>
        <p:spPr>
          <a:xfrm flipH="1">
            <a:off x="-13052" y="3428997"/>
            <a:ext cx="3503659" cy="3451076"/>
          </a:xfrm>
          <a:custGeom>
            <a:rect b="b" l="l" r="r" t="t"/>
            <a:pathLst>
              <a:path extrusionOk="0" h="2559050" w="2559050">
                <a:moveTo>
                  <a:pt x="0" y="0"/>
                </a:moveTo>
                <a:lnTo>
                  <a:pt x="2559050" y="0"/>
                </a:lnTo>
                <a:cubicBezTo>
                  <a:pt x="2559050" y="1413324"/>
                  <a:pt x="1413324" y="2559050"/>
                  <a:pt x="0" y="2559050"/>
                </a:cubicBezTo>
                <a:close/>
              </a:path>
            </a:pathLst>
          </a:custGeom>
          <a:solidFill>
            <a:srgbClr val="DBDCD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venir"/>
              <a:ea typeface="Avenir"/>
              <a:cs typeface="Avenir"/>
              <a:sym typeface="Avenir"/>
            </a:endParaRPr>
          </a:p>
        </p:txBody>
      </p:sp>
      <p:sp>
        <p:nvSpPr>
          <p:cNvPr id="95" name="Google Shape;95;p1"/>
          <p:cNvSpPr/>
          <p:nvPr/>
        </p:nvSpPr>
        <p:spPr>
          <a:xfrm rot="10800000">
            <a:off x="5274600" y="3428997"/>
            <a:ext cx="3429002" cy="3429003"/>
          </a:xfrm>
          <a:custGeom>
            <a:rect b="b" l="l" r="r" t="t"/>
            <a:pathLst>
              <a:path extrusionOk="0" h="3430264" w="3484819">
                <a:moveTo>
                  <a:pt x="0" y="0"/>
                </a:moveTo>
                <a:lnTo>
                  <a:pt x="3484819" y="0"/>
                </a:lnTo>
                <a:lnTo>
                  <a:pt x="0" y="3430264"/>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96" name="Google Shape;96;p1"/>
          <p:cNvSpPr/>
          <p:nvPr/>
        </p:nvSpPr>
        <p:spPr>
          <a:xfrm rot="10800000">
            <a:off x="8713620" y="3429000"/>
            <a:ext cx="3483870" cy="3428999"/>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97" name="Google Shape;97;p1"/>
          <p:cNvSpPr/>
          <p:nvPr/>
        </p:nvSpPr>
        <p:spPr>
          <a:xfrm flipH="1" rot="-5400000">
            <a:off x="7863564" y="4266005"/>
            <a:ext cx="3429000" cy="1754986"/>
          </a:xfrm>
          <a:custGeom>
            <a:rect b="b" l="l" r="r" t="t"/>
            <a:pathLst>
              <a:path extrusionOk="0" h="1718483" w="3423466">
                <a:moveTo>
                  <a:pt x="3423466" y="0"/>
                </a:moveTo>
                <a:lnTo>
                  <a:pt x="1710280" y="0"/>
                </a:lnTo>
                <a:lnTo>
                  <a:pt x="1710280" y="1"/>
                </a:lnTo>
                <a:lnTo>
                  <a:pt x="0" y="1"/>
                </a:lnTo>
                <a:cubicBezTo>
                  <a:pt x="0" y="889774"/>
                  <a:pt x="674138" y="1621607"/>
                  <a:pt x="1538022" y="1709611"/>
                </a:cubicBezTo>
                <a:lnTo>
                  <a:pt x="1710280" y="1718336"/>
                </a:lnTo>
                <a:lnTo>
                  <a:pt x="1710280" y="1718482"/>
                </a:lnTo>
                <a:lnTo>
                  <a:pt x="1711723" y="1718409"/>
                </a:lnTo>
                <a:lnTo>
                  <a:pt x="1713186" y="1718483"/>
                </a:lnTo>
                <a:lnTo>
                  <a:pt x="1713186" y="1718335"/>
                </a:lnTo>
                <a:lnTo>
                  <a:pt x="1885444" y="1709610"/>
                </a:lnTo>
                <a:cubicBezTo>
                  <a:pt x="2749328" y="1621606"/>
                  <a:pt x="3423466" y="889773"/>
                  <a:pt x="3423466"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venir"/>
              <a:ea typeface="Avenir"/>
              <a:cs typeface="Avenir"/>
              <a:sym typeface="Avenir"/>
            </a:endParaRPr>
          </a:p>
        </p:txBody>
      </p:sp>
      <p:sp>
        <p:nvSpPr>
          <p:cNvPr id="98" name="Google Shape;98;p1"/>
          <p:cNvSpPr/>
          <p:nvPr/>
        </p:nvSpPr>
        <p:spPr>
          <a:xfrm flipH="1" rot="-5400000">
            <a:off x="9609279" y="4275275"/>
            <a:ext cx="3429000" cy="1736446"/>
          </a:xfrm>
          <a:custGeom>
            <a:rect b="b" l="l" r="r" t="t"/>
            <a:pathLst>
              <a:path extrusionOk="0" h="1718483" w="3423466">
                <a:moveTo>
                  <a:pt x="3423466" y="0"/>
                </a:moveTo>
                <a:lnTo>
                  <a:pt x="1710280" y="0"/>
                </a:lnTo>
                <a:lnTo>
                  <a:pt x="1710280" y="1"/>
                </a:lnTo>
                <a:lnTo>
                  <a:pt x="0" y="1"/>
                </a:lnTo>
                <a:cubicBezTo>
                  <a:pt x="0" y="889774"/>
                  <a:pt x="674138" y="1621607"/>
                  <a:pt x="1538022" y="1709611"/>
                </a:cubicBezTo>
                <a:lnTo>
                  <a:pt x="1710280" y="1718336"/>
                </a:lnTo>
                <a:lnTo>
                  <a:pt x="1710280" y="1718482"/>
                </a:lnTo>
                <a:lnTo>
                  <a:pt x="1711723" y="1718409"/>
                </a:lnTo>
                <a:lnTo>
                  <a:pt x="1713186" y="1718483"/>
                </a:lnTo>
                <a:lnTo>
                  <a:pt x="1713186" y="1718335"/>
                </a:lnTo>
                <a:lnTo>
                  <a:pt x="1885444" y="1709610"/>
                </a:lnTo>
                <a:cubicBezTo>
                  <a:pt x="2749328" y="1621606"/>
                  <a:pt x="3423466" y="889773"/>
                  <a:pt x="3423466" y="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venir"/>
              <a:ea typeface="Avenir"/>
              <a:cs typeface="Avenir"/>
              <a:sym typeface="Aveni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Основні проблеми сучасної верифікації</a:t>
            </a:r>
            <a:endParaRPr>
              <a:latin typeface="Arial"/>
              <a:ea typeface="Arial"/>
              <a:cs typeface="Arial"/>
              <a:sym typeface="Arial"/>
            </a:endParaRPr>
          </a:p>
        </p:txBody>
      </p:sp>
      <p:pic>
        <p:nvPicPr>
          <p:cNvPr descr="Зображення, що містить текст, знімок екрана, Шрифт, схема&#10;&#10;Опис створено автоматично" id="178" name="Google Shape;178;p10"/>
          <p:cNvPicPr preferRelativeResize="0"/>
          <p:nvPr>
            <p:ph idx="1" type="body"/>
          </p:nvPr>
        </p:nvPicPr>
        <p:blipFill rotWithShape="1">
          <a:blip r:embed="rId3">
            <a:alphaModFix/>
          </a:blip>
          <a:srcRect b="0" l="0" r="0" t="0"/>
          <a:stretch/>
        </p:blipFill>
        <p:spPr>
          <a:xfrm>
            <a:off x="5881689" y="2477934"/>
            <a:ext cx="4875453" cy="3513514"/>
          </a:xfrm>
          <a:prstGeom prst="rect">
            <a:avLst/>
          </a:prstGeom>
          <a:noFill/>
          <a:ln>
            <a:noFill/>
          </a:ln>
        </p:spPr>
      </p:pic>
      <p:sp>
        <p:nvSpPr>
          <p:cNvPr id="179" name="Google Shape;179;p10"/>
          <p:cNvSpPr txBox="1"/>
          <p:nvPr/>
        </p:nvSpPr>
        <p:spPr>
          <a:xfrm>
            <a:off x="1146772" y="2504792"/>
            <a:ext cx="4587000" cy="12006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i="0" lang="en-US" sz="1800" u="none" cap="none" strike="noStrike">
                <a:solidFill>
                  <a:schemeClr val="dk1"/>
                </a:solidFill>
              </a:rPr>
              <a:t>Відлагодження системи та створення тестів є найбільш трудоємними задачами інженерів з верифікації,</a:t>
            </a:r>
            <a:r>
              <a:rPr lang="en-US" sz="1800">
                <a:solidFill>
                  <a:schemeClr val="dk1"/>
                </a:solidFill>
              </a:rPr>
              <a:t> які повинні мати високу кваліфікацію</a:t>
            </a:r>
            <a:endParaRPr i="0" sz="1800" u="none" cap="none" strike="noStrike">
              <a:solidFill>
                <a:schemeClr val="dk1"/>
              </a:solidFill>
            </a:endParaRPr>
          </a:p>
        </p:txBody>
      </p:sp>
      <p:sp>
        <p:nvSpPr>
          <p:cNvPr id="180" name="Google Shape;180;p10"/>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10</a:t>
            </a:r>
            <a:endParaRPr>
              <a:solidFill>
                <a:schemeClr val="l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1"/>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Результат патентного пошуку</a:t>
            </a:r>
            <a:endParaRPr>
              <a:latin typeface="Arial"/>
              <a:ea typeface="Arial"/>
              <a:cs typeface="Arial"/>
              <a:sym typeface="Arial"/>
            </a:endParaRPr>
          </a:p>
        </p:txBody>
      </p:sp>
      <p:sp>
        <p:nvSpPr>
          <p:cNvPr id="187" name="Google Shape;187;p11"/>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lang="en-US">
                <a:latin typeface="Arial"/>
                <a:ea typeface="Arial"/>
                <a:cs typeface="Arial"/>
                <a:sym typeface="Arial"/>
              </a:rPr>
              <a:t>Патент CN10618929A</a:t>
            </a:r>
            <a:endParaRPr/>
          </a:p>
        </p:txBody>
      </p:sp>
      <p:pic>
        <p:nvPicPr>
          <p:cNvPr id="188" name="Google Shape;188;p11"/>
          <p:cNvPicPr preferRelativeResize="0"/>
          <p:nvPr/>
        </p:nvPicPr>
        <p:blipFill rotWithShape="1">
          <a:blip r:embed="rId3">
            <a:alphaModFix/>
          </a:blip>
          <a:srcRect b="198" l="0" r="-157" t="5730"/>
          <a:stretch/>
        </p:blipFill>
        <p:spPr>
          <a:xfrm>
            <a:off x="1033703" y="2863176"/>
            <a:ext cx="4867569" cy="3656701"/>
          </a:xfrm>
          <a:prstGeom prst="rect">
            <a:avLst/>
          </a:prstGeom>
          <a:noFill/>
          <a:ln>
            <a:noFill/>
          </a:ln>
        </p:spPr>
      </p:pic>
      <p:sp>
        <p:nvSpPr>
          <p:cNvPr id="189" name="Google Shape;189;p11"/>
          <p:cNvSpPr txBox="1"/>
          <p:nvPr/>
        </p:nvSpPr>
        <p:spPr>
          <a:xfrm>
            <a:off x="6524185" y="6074415"/>
            <a:ext cx="2743199" cy="3657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Пристрій під тестом</a:t>
            </a:r>
            <a:endParaRPr/>
          </a:p>
        </p:txBody>
      </p:sp>
      <p:sp>
        <p:nvSpPr>
          <p:cNvPr id="190" name="Google Shape;190;p11"/>
          <p:cNvSpPr txBox="1"/>
          <p:nvPr/>
        </p:nvSpPr>
        <p:spPr>
          <a:xfrm>
            <a:off x="6446881" y="3840787"/>
            <a:ext cx="2817089"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Номінальна модель</a:t>
            </a:r>
            <a:endParaRPr/>
          </a:p>
        </p:txBody>
      </p:sp>
      <p:sp>
        <p:nvSpPr>
          <p:cNvPr id="191" name="Google Shape;191;p11"/>
          <p:cNvSpPr txBox="1"/>
          <p:nvPr/>
        </p:nvSpPr>
        <p:spPr>
          <a:xfrm>
            <a:off x="6446882" y="5318438"/>
            <a:ext cx="21012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AHB інтерфейси</a:t>
            </a:r>
            <a:endParaRPr/>
          </a:p>
        </p:txBody>
      </p:sp>
      <p:sp>
        <p:nvSpPr>
          <p:cNvPr id="192" name="Google Shape;192;p11"/>
          <p:cNvSpPr/>
          <p:nvPr/>
        </p:nvSpPr>
        <p:spPr>
          <a:xfrm>
            <a:off x="5307859" y="3783642"/>
            <a:ext cx="914400" cy="481641"/>
          </a:xfrm>
          <a:prstGeom prst="leftArrow">
            <a:avLst>
              <a:gd fmla="val 50000" name="adj1"/>
              <a:gd fmla="val 50000" name="adj2"/>
            </a:avLst>
          </a:prstGeom>
          <a:solidFill>
            <a:schemeClr val="accent1"/>
          </a:solidFill>
          <a:ln cap="flat" cmpd="sng" w="12700">
            <a:solidFill>
              <a:srgbClr val="33383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800">
              <a:solidFill>
                <a:schemeClr val="lt1"/>
              </a:solidFill>
              <a:latin typeface="Avenir"/>
              <a:ea typeface="Avenir"/>
              <a:cs typeface="Avenir"/>
              <a:sym typeface="Avenir"/>
            </a:endParaRPr>
          </a:p>
        </p:txBody>
      </p:sp>
      <p:sp>
        <p:nvSpPr>
          <p:cNvPr id="193" name="Google Shape;193;p11"/>
          <p:cNvSpPr/>
          <p:nvPr/>
        </p:nvSpPr>
        <p:spPr>
          <a:xfrm>
            <a:off x="5346511" y="5257947"/>
            <a:ext cx="914400" cy="481641"/>
          </a:xfrm>
          <a:prstGeom prst="leftArrow">
            <a:avLst>
              <a:gd fmla="val 50000" name="adj1"/>
              <a:gd fmla="val 50000" name="adj2"/>
            </a:avLst>
          </a:prstGeom>
          <a:solidFill>
            <a:schemeClr val="accent1"/>
          </a:solidFill>
          <a:ln cap="flat" cmpd="sng" w="12700">
            <a:solidFill>
              <a:srgbClr val="33383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800">
              <a:solidFill>
                <a:schemeClr val="lt1"/>
              </a:solidFill>
              <a:latin typeface="Avenir"/>
              <a:ea typeface="Avenir"/>
              <a:cs typeface="Avenir"/>
              <a:sym typeface="Avenir"/>
            </a:endParaRPr>
          </a:p>
        </p:txBody>
      </p:sp>
      <p:sp>
        <p:nvSpPr>
          <p:cNvPr id="194" name="Google Shape;194;p11"/>
          <p:cNvSpPr/>
          <p:nvPr/>
        </p:nvSpPr>
        <p:spPr>
          <a:xfrm>
            <a:off x="5346510" y="6014424"/>
            <a:ext cx="914400" cy="481641"/>
          </a:xfrm>
          <a:prstGeom prst="leftArrow">
            <a:avLst>
              <a:gd fmla="val 50000" name="adj1"/>
              <a:gd fmla="val 50000" name="adj2"/>
            </a:avLst>
          </a:prstGeom>
          <a:solidFill>
            <a:schemeClr val="accent1"/>
          </a:solidFill>
          <a:ln cap="flat" cmpd="sng" w="12700">
            <a:solidFill>
              <a:srgbClr val="33383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800">
              <a:solidFill>
                <a:schemeClr val="lt1"/>
              </a:solidFill>
              <a:latin typeface="Avenir"/>
              <a:ea typeface="Avenir"/>
              <a:cs typeface="Avenir"/>
              <a:sym typeface="Avenir"/>
            </a:endParaRPr>
          </a:p>
        </p:txBody>
      </p:sp>
      <p:sp>
        <p:nvSpPr>
          <p:cNvPr id="195" name="Google Shape;195;p11"/>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11</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2"/>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Результат патентного пошуку</a:t>
            </a:r>
            <a:endParaRPr>
              <a:latin typeface="Arial"/>
              <a:ea typeface="Arial"/>
              <a:cs typeface="Arial"/>
              <a:sym typeface="Arial"/>
            </a:endParaRPr>
          </a:p>
        </p:txBody>
      </p:sp>
      <p:sp>
        <p:nvSpPr>
          <p:cNvPr id="202" name="Google Shape;202;p12"/>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lang="en-US">
                <a:latin typeface="Arial"/>
                <a:ea typeface="Arial"/>
                <a:cs typeface="Arial"/>
                <a:sym typeface="Arial"/>
              </a:rPr>
              <a:t>Патент CN110532220A</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Описує структуру тестового середовища для AES з використанням AHB інтерфейсів</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Метод верифікації -  номінальна модель</a:t>
            </a:r>
            <a:endParaRPr>
              <a:latin typeface="Arial"/>
              <a:ea typeface="Arial"/>
              <a:cs typeface="Arial"/>
              <a:sym typeface="Arial"/>
            </a:endParaRPr>
          </a:p>
          <a:p>
            <a:pPr indent="0" lvl="0" marL="0" rtl="0" algn="l">
              <a:lnSpc>
                <a:spcPct val="120000"/>
              </a:lnSpc>
              <a:spcBef>
                <a:spcPts val="1000"/>
              </a:spcBef>
              <a:spcAft>
                <a:spcPts val="0"/>
              </a:spcAft>
              <a:buClr>
                <a:schemeClr val="dk1"/>
              </a:buClr>
              <a:buSzPts val="1800"/>
              <a:buNone/>
            </a:pPr>
            <a:r>
              <a:t/>
            </a:r>
            <a:endParaRPr>
              <a:latin typeface="Arial"/>
              <a:ea typeface="Arial"/>
              <a:cs typeface="Arial"/>
              <a:sym typeface="Arial"/>
            </a:endParaRPr>
          </a:p>
        </p:txBody>
      </p:sp>
      <p:sp>
        <p:nvSpPr>
          <p:cNvPr id="203" name="Google Shape;203;p12"/>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12</a:t>
            </a:r>
            <a:endParaRPr>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txBox="1"/>
          <p:nvPr>
            <p:ph type="title"/>
          </p:nvPr>
        </p:nvSpPr>
        <p:spPr>
          <a:xfrm>
            <a:off x="1077362" y="720434"/>
            <a:ext cx="8419958"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Суть комбінованого методу верифікації цифрового блоку AES</a:t>
            </a:r>
            <a:endParaRPr>
              <a:latin typeface="Arial"/>
              <a:ea typeface="Arial"/>
              <a:cs typeface="Arial"/>
              <a:sym typeface="Arial"/>
            </a:endParaRPr>
          </a:p>
        </p:txBody>
      </p:sp>
      <p:sp>
        <p:nvSpPr>
          <p:cNvPr id="210" name="Google Shape;210;p13"/>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lang="en-US">
                <a:latin typeface="Arial"/>
                <a:ea typeface="Arial"/>
                <a:cs typeface="Arial"/>
                <a:sym typeface="Arial"/>
              </a:rPr>
              <a:t>Пропонується розбити верифікацію на два етапи:</a:t>
            </a:r>
            <a:endParaRPr>
              <a:latin typeface="Arial"/>
              <a:ea typeface="Arial"/>
              <a:cs typeface="Arial"/>
              <a:sym typeface="Arial"/>
            </a:endParaRPr>
          </a:p>
          <a:p>
            <a:pPr indent="-342900" lvl="0" marL="342900" rtl="0" algn="l">
              <a:lnSpc>
                <a:spcPct val="120000"/>
              </a:lnSpc>
              <a:spcBef>
                <a:spcPts val="1000"/>
              </a:spcBef>
              <a:spcAft>
                <a:spcPts val="0"/>
              </a:spcAft>
              <a:buClr>
                <a:schemeClr val="dk1"/>
              </a:buClr>
              <a:buSzPts val="1800"/>
              <a:buAutoNum type="arabicPeriod"/>
            </a:pPr>
            <a:r>
              <a:rPr lang="en-US">
                <a:latin typeface="Arial"/>
                <a:ea typeface="Arial"/>
                <a:cs typeface="Arial"/>
                <a:sym typeface="Arial"/>
              </a:rPr>
              <a:t>Векторна верифікація та відладка пристрою під тестом та номінальної моделі.</a:t>
            </a:r>
            <a:endParaRPr>
              <a:latin typeface="Arial"/>
              <a:ea typeface="Arial"/>
              <a:cs typeface="Arial"/>
              <a:sym typeface="Arial"/>
            </a:endParaRPr>
          </a:p>
          <a:p>
            <a:pPr indent="-342900" lvl="0" marL="342900" rtl="0" algn="l">
              <a:lnSpc>
                <a:spcPct val="120000"/>
              </a:lnSpc>
              <a:spcBef>
                <a:spcPts val="1000"/>
              </a:spcBef>
              <a:spcAft>
                <a:spcPts val="0"/>
              </a:spcAft>
              <a:buClr>
                <a:schemeClr val="dk1"/>
              </a:buClr>
              <a:buSzPts val="1800"/>
              <a:buAutoNum type="arabicPeriod"/>
            </a:pPr>
            <a:r>
              <a:rPr lang="en-US">
                <a:latin typeface="Arial"/>
                <a:ea typeface="Arial"/>
                <a:cs typeface="Arial"/>
                <a:sym typeface="Arial"/>
              </a:rPr>
              <a:t>Використання налагодженої номінальної моделі разом і псевдовипадковими та напрямленими тестами.</a:t>
            </a:r>
            <a:endParaRPr>
              <a:latin typeface="Arial"/>
              <a:ea typeface="Arial"/>
              <a:cs typeface="Arial"/>
              <a:sym typeface="Arial"/>
            </a:endParaRPr>
          </a:p>
          <a:p>
            <a:pPr indent="-228600" lvl="0" marL="342900" rtl="0" algn="l">
              <a:lnSpc>
                <a:spcPct val="120000"/>
              </a:lnSpc>
              <a:spcBef>
                <a:spcPts val="1000"/>
              </a:spcBef>
              <a:spcAft>
                <a:spcPts val="0"/>
              </a:spcAft>
              <a:buClr>
                <a:schemeClr val="dk1"/>
              </a:buClr>
              <a:buSzPts val="1800"/>
              <a:buNone/>
            </a:pPr>
            <a:r>
              <a:t/>
            </a:r>
            <a:endParaRPr/>
          </a:p>
          <a:p>
            <a:pPr indent="0" lvl="0" marL="0" rtl="0" algn="l">
              <a:lnSpc>
                <a:spcPct val="120000"/>
              </a:lnSpc>
              <a:spcBef>
                <a:spcPts val="1000"/>
              </a:spcBef>
              <a:spcAft>
                <a:spcPts val="0"/>
              </a:spcAft>
              <a:buClr>
                <a:schemeClr val="dk1"/>
              </a:buClr>
              <a:buSzPts val="1800"/>
              <a:buNone/>
            </a:pPr>
            <a:r>
              <a:t/>
            </a:r>
            <a:endParaRPr/>
          </a:p>
        </p:txBody>
      </p:sp>
      <p:sp>
        <p:nvSpPr>
          <p:cNvPr id="211" name="Google Shape;211;p13"/>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13</a:t>
            </a:r>
            <a:endParaRPr>
              <a:solidFill>
                <a:schemeClr val="l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4"/>
          <p:cNvSpPr txBox="1"/>
          <p:nvPr>
            <p:ph type="title"/>
          </p:nvPr>
        </p:nvSpPr>
        <p:spPr>
          <a:xfrm>
            <a:off x="1077362" y="720434"/>
            <a:ext cx="10675231" cy="150737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3200"/>
              <a:buFont typeface="Arial"/>
              <a:buNone/>
            </a:pPr>
            <a:r>
              <a:rPr lang="en-US">
                <a:latin typeface="Arial"/>
                <a:ea typeface="Arial"/>
                <a:cs typeface="Arial"/>
                <a:sym typeface="Arial"/>
              </a:rPr>
              <a:t>Суть комбінованого методу верифікації </a:t>
            </a:r>
            <a:br>
              <a:rPr lang="en-US">
                <a:latin typeface="Arial"/>
                <a:ea typeface="Arial"/>
                <a:cs typeface="Arial"/>
                <a:sym typeface="Arial"/>
              </a:rPr>
            </a:br>
            <a:r>
              <a:rPr lang="en-US">
                <a:latin typeface="Arial"/>
                <a:ea typeface="Arial"/>
                <a:cs typeface="Arial"/>
                <a:sym typeface="Arial"/>
              </a:rPr>
              <a:t>цифрового блоку AES</a:t>
            </a:r>
            <a:endParaRPr/>
          </a:p>
        </p:txBody>
      </p:sp>
      <p:sp>
        <p:nvSpPr>
          <p:cNvPr id="217" name="Google Shape;217;p14"/>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b="1" lang="en-US">
                <a:latin typeface="Arial"/>
                <a:ea typeface="Arial"/>
                <a:cs typeface="Arial"/>
                <a:sym typeface="Arial"/>
              </a:rPr>
              <a:t>Переваги</a:t>
            </a:r>
            <a:r>
              <a:rPr lang="en-US">
                <a:latin typeface="Arial"/>
                <a:ea typeface="Arial"/>
                <a:cs typeface="Arial"/>
                <a:sym typeface="Arial"/>
              </a:rPr>
              <a:t>:</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lang="en-US">
                <a:latin typeface="Arial"/>
                <a:ea typeface="Arial"/>
                <a:cs typeface="Arial"/>
                <a:sym typeface="Arial"/>
              </a:rPr>
              <a:t>Можливість верифікації пристрою на ранніх етапах</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lang="en-US">
                <a:latin typeface="Arial"/>
                <a:ea typeface="Arial"/>
                <a:cs typeface="Arial"/>
                <a:sym typeface="Arial"/>
              </a:rPr>
              <a:t>Відпадає потреба в трудоємних “ручних” перевірках результатів алгоритму </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lang="en-US">
                <a:latin typeface="Arial"/>
                <a:ea typeface="Arial"/>
                <a:cs typeface="Arial"/>
                <a:sym typeface="Arial"/>
              </a:rPr>
              <a:t>Зменшується час необхідний на відладку номінальної моделі</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lang="en-US">
                <a:latin typeface="Arial"/>
                <a:ea typeface="Arial"/>
                <a:cs typeface="Arial"/>
                <a:sym typeface="Arial"/>
              </a:rPr>
              <a:t>Можливість тестувати склеювальну логіку</a:t>
            </a:r>
            <a:endParaRPr>
              <a:latin typeface="Arial"/>
              <a:ea typeface="Arial"/>
              <a:cs typeface="Arial"/>
              <a:sym typeface="Arial"/>
            </a:endParaRPr>
          </a:p>
          <a:p>
            <a:pPr indent="-114300" lvl="0" marL="228600" rtl="0" algn="l">
              <a:lnSpc>
                <a:spcPct val="120000"/>
              </a:lnSpc>
              <a:spcBef>
                <a:spcPts val="1000"/>
              </a:spcBef>
              <a:spcAft>
                <a:spcPts val="0"/>
              </a:spcAft>
              <a:buClr>
                <a:schemeClr val="dk1"/>
              </a:buClr>
              <a:buSzPts val="1800"/>
              <a:buNone/>
            </a:pPr>
            <a:r>
              <a:t/>
            </a:r>
            <a:endParaRPr/>
          </a:p>
          <a:p>
            <a:pPr indent="-114300" lvl="0" marL="228600" rtl="0" algn="l">
              <a:lnSpc>
                <a:spcPct val="120000"/>
              </a:lnSpc>
              <a:spcBef>
                <a:spcPts val="1000"/>
              </a:spcBef>
              <a:spcAft>
                <a:spcPts val="0"/>
              </a:spcAft>
              <a:buClr>
                <a:schemeClr val="dk1"/>
              </a:buClr>
              <a:buSzPts val="1800"/>
              <a:buNone/>
            </a:pPr>
            <a:r>
              <a:t/>
            </a:r>
            <a:endParaRPr/>
          </a:p>
        </p:txBody>
      </p:sp>
      <p:sp>
        <p:nvSpPr>
          <p:cNvPr id="218" name="Google Shape;218;p14"/>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14</a:t>
            </a:r>
            <a:endParaRPr>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2" name="Shape 222"/>
        <p:cNvGrpSpPr/>
        <p:nvPr/>
      </p:nvGrpSpPr>
      <p:grpSpPr>
        <a:xfrm>
          <a:off x="0" y="0"/>
          <a:ext cx="0" cy="0"/>
          <a:chOff x="0" y="0"/>
          <a:chExt cx="0" cy="0"/>
        </a:xfrm>
      </p:grpSpPr>
      <p:sp>
        <p:nvSpPr>
          <p:cNvPr id="223" name="Google Shape;223;p1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24" name="Google Shape;224;p15"/>
          <p:cNvSpPr txBox="1"/>
          <p:nvPr>
            <p:ph type="title"/>
          </p:nvPr>
        </p:nvSpPr>
        <p:spPr>
          <a:xfrm>
            <a:off x="1077364" y="720435"/>
            <a:ext cx="4140096" cy="1507375"/>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Реалізація роботи методу</a:t>
            </a:r>
            <a:endParaRPr>
              <a:latin typeface="Arial"/>
              <a:ea typeface="Arial"/>
              <a:cs typeface="Arial"/>
              <a:sym typeface="Arial"/>
            </a:endParaRPr>
          </a:p>
        </p:txBody>
      </p:sp>
      <p:sp>
        <p:nvSpPr>
          <p:cNvPr id="225" name="Google Shape;225;p15"/>
          <p:cNvSpPr txBox="1"/>
          <p:nvPr>
            <p:ph idx="1" type="body"/>
          </p:nvPr>
        </p:nvSpPr>
        <p:spPr>
          <a:xfrm>
            <a:off x="1077364" y="2427316"/>
            <a:ext cx="4140096" cy="3513514"/>
          </a:xfrm>
          <a:prstGeom prst="rect">
            <a:avLst/>
          </a:prstGeom>
          <a:noFill/>
          <a:ln>
            <a:noFill/>
          </a:ln>
        </p:spPr>
        <p:txBody>
          <a:bodyPr anchorCtr="0" anchor="t" bIns="45700" lIns="91425" spcFirstLastPara="1" rIns="91425" wrap="square" tIns="45700">
            <a:normAutofit/>
          </a:bodyPr>
          <a:lstStyle/>
          <a:p>
            <a:pPr indent="-228600" lvl="0" marL="228600" rtl="0" algn="l">
              <a:lnSpc>
                <a:spcPct val="120000"/>
              </a:lnSpc>
              <a:spcBef>
                <a:spcPts val="0"/>
              </a:spcBef>
              <a:spcAft>
                <a:spcPts val="0"/>
              </a:spcAft>
              <a:buClr>
                <a:schemeClr val="dk1"/>
              </a:buClr>
              <a:buSzPts val="1800"/>
              <a:buChar char="•"/>
            </a:pPr>
            <a:r>
              <a:rPr lang="en-US">
                <a:latin typeface="Arial"/>
                <a:ea typeface="Arial"/>
                <a:cs typeface="Arial"/>
                <a:sym typeface="Arial"/>
              </a:rPr>
              <a:t>Тестові вектори можна створити власноруч, або за допомогою будь-якої мови програмування, наприклад Matlab або Python.</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lang="en-US">
                <a:latin typeface="Arial"/>
                <a:ea typeface="Arial"/>
                <a:cs typeface="Arial"/>
                <a:sym typeface="Arial"/>
              </a:rPr>
              <a:t>NIST має програму валідації криптографічних алгоритмів (CAVP), яка містить в собі стандартизовані вектори.</a:t>
            </a:r>
            <a:endParaRPr>
              <a:latin typeface="Arial"/>
              <a:ea typeface="Arial"/>
              <a:cs typeface="Arial"/>
              <a:sym typeface="Arial"/>
            </a:endParaRPr>
          </a:p>
          <a:p>
            <a:pPr indent="-114300" lvl="0" marL="228600" rtl="0" algn="l">
              <a:lnSpc>
                <a:spcPct val="120000"/>
              </a:lnSpc>
              <a:spcBef>
                <a:spcPts val="1000"/>
              </a:spcBef>
              <a:spcAft>
                <a:spcPts val="0"/>
              </a:spcAft>
              <a:buClr>
                <a:schemeClr val="dk1"/>
              </a:buClr>
              <a:buSzPts val="1800"/>
              <a:buNone/>
            </a:pPr>
            <a:r>
              <a:t/>
            </a:r>
            <a:endParaRPr/>
          </a:p>
        </p:txBody>
      </p:sp>
      <p:sp>
        <p:nvSpPr>
          <p:cNvPr id="226" name="Google Shape;226;p15"/>
          <p:cNvSpPr/>
          <p:nvPr/>
        </p:nvSpPr>
        <p:spPr>
          <a:xfrm rot="-5400000">
            <a:off x="8794726" y="-9066"/>
            <a:ext cx="3388208" cy="3406341"/>
          </a:xfrm>
          <a:custGeom>
            <a:rect b="b" l="l" r="r" t="t"/>
            <a:pathLst>
              <a:path extrusionOk="0" h="3406341" w="3388208">
                <a:moveTo>
                  <a:pt x="3388058" y="0"/>
                </a:moveTo>
                <a:lnTo>
                  <a:pt x="3388208" y="0"/>
                </a:lnTo>
                <a:lnTo>
                  <a:pt x="3388208" y="3406341"/>
                </a:lnTo>
                <a:lnTo>
                  <a:pt x="0" y="3406341"/>
                </a:lnTo>
                <a:lnTo>
                  <a:pt x="79006" y="3404386"/>
                </a:lnTo>
                <a:cubicBezTo>
                  <a:pt x="1864742" y="3315784"/>
                  <a:pt x="3296223" y="1912901"/>
                  <a:pt x="3383947" y="164274"/>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sp>
        <p:nvSpPr>
          <p:cNvPr id="227" name="Google Shape;227;p15"/>
          <p:cNvSpPr/>
          <p:nvPr/>
        </p:nvSpPr>
        <p:spPr>
          <a:xfrm>
            <a:off x="8803792" y="3470886"/>
            <a:ext cx="3388208" cy="3406341"/>
          </a:xfrm>
          <a:custGeom>
            <a:rect b="b" l="l" r="r" t="t"/>
            <a:pathLst>
              <a:path extrusionOk="0" h="3406341" w="3388208">
                <a:moveTo>
                  <a:pt x="3388058" y="0"/>
                </a:moveTo>
                <a:lnTo>
                  <a:pt x="3388208" y="0"/>
                </a:lnTo>
                <a:lnTo>
                  <a:pt x="3388208" y="3406341"/>
                </a:lnTo>
                <a:lnTo>
                  <a:pt x="0" y="3406341"/>
                </a:lnTo>
                <a:lnTo>
                  <a:pt x="79006" y="3404386"/>
                </a:lnTo>
                <a:cubicBezTo>
                  <a:pt x="1864742" y="3315784"/>
                  <a:pt x="3296223" y="1912901"/>
                  <a:pt x="3383947" y="164274"/>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venir"/>
              <a:ea typeface="Avenir"/>
              <a:cs typeface="Avenir"/>
              <a:sym typeface="Avenir"/>
            </a:endParaRPr>
          </a:p>
        </p:txBody>
      </p:sp>
      <p:pic>
        <p:nvPicPr>
          <p:cNvPr id="228" name="Google Shape;228;p15"/>
          <p:cNvPicPr preferRelativeResize="0"/>
          <p:nvPr/>
        </p:nvPicPr>
        <p:blipFill rotWithShape="1">
          <a:blip r:embed="rId3">
            <a:alphaModFix/>
          </a:blip>
          <a:srcRect b="0" l="0" r="0" t="0"/>
          <a:stretch/>
        </p:blipFill>
        <p:spPr>
          <a:xfrm>
            <a:off x="6146464" y="1764870"/>
            <a:ext cx="4788861" cy="3328258"/>
          </a:xfrm>
          <a:prstGeom prst="rect">
            <a:avLst/>
          </a:prstGeom>
          <a:noFill/>
          <a:ln>
            <a:noFill/>
          </a:ln>
        </p:spPr>
      </p:pic>
      <p:sp>
        <p:nvSpPr>
          <p:cNvPr id="229" name="Google Shape;229;p15"/>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15</a:t>
            </a:r>
            <a:endParaRPr>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6"/>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Реалізація методу</a:t>
            </a:r>
            <a:endParaRPr b="0">
              <a:latin typeface="Arial"/>
              <a:ea typeface="Arial"/>
              <a:cs typeface="Arial"/>
              <a:sym typeface="Arial"/>
            </a:endParaRPr>
          </a:p>
          <a:p>
            <a:pPr indent="0" lvl="0" marL="0" rtl="0" algn="l">
              <a:lnSpc>
                <a:spcPct val="110000"/>
              </a:lnSpc>
              <a:spcBef>
                <a:spcPts val="0"/>
              </a:spcBef>
              <a:spcAft>
                <a:spcPts val="0"/>
              </a:spcAft>
              <a:buClr>
                <a:schemeClr val="dk1"/>
              </a:buClr>
              <a:buSzPts val="3200"/>
              <a:buFont typeface="Avenir"/>
              <a:buNone/>
            </a:pPr>
            <a:r>
              <a:t/>
            </a:r>
            <a:endParaRPr/>
          </a:p>
        </p:txBody>
      </p:sp>
      <p:pic>
        <p:nvPicPr>
          <p:cNvPr descr="Зображення, що містить схема, ескіз, Прямокутник, ряд&#10;&#10;Опис створено автоматично" id="235" name="Google Shape;235;p16"/>
          <p:cNvPicPr preferRelativeResize="0"/>
          <p:nvPr>
            <p:ph idx="1" type="body"/>
          </p:nvPr>
        </p:nvPicPr>
        <p:blipFill rotWithShape="1">
          <a:blip r:embed="rId3">
            <a:alphaModFix/>
          </a:blip>
          <a:srcRect b="0" l="0" r="0" t="0"/>
          <a:stretch/>
        </p:blipFill>
        <p:spPr>
          <a:xfrm>
            <a:off x="1445225" y="3190300"/>
            <a:ext cx="8475300" cy="2371200"/>
          </a:xfrm>
          <a:prstGeom prst="rect">
            <a:avLst/>
          </a:prstGeom>
          <a:noFill/>
          <a:ln>
            <a:noFill/>
          </a:ln>
        </p:spPr>
      </p:pic>
      <p:sp>
        <p:nvSpPr>
          <p:cNvPr id="236" name="Google Shape;236;p16"/>
          <p:cNvSpPr txBox="1"/>
          <p:nvPr/>
        </p:nvSpPr>
        <p:spPr>
          <a:xfrm>
            <a:off x="1077350" y="1892700"/>
            <a:ext cx="8843100" cy="92340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AutoNum type="arabicParenR"/>
            </a:pPr>
            <a:r>
              <a:rPr lang="en-US" sz="1800">
                <a:solidFill>
                  <a:schemeClr val="dk1"/>
                </a:solidFill>
                <a:latin typeface="Arial"/>
                <a:ea typeface="Arial"/>
                <a:cs typeface="Arial"/>
                <a:sym typeface="Arial"/>
              </a:rPr>
              <a:t>Створення векторів</a:t>
            </a:r>
            <a:endParaRPr/>
          </a:p>
          <a:p>
            <a:pPr indent="-342900" lvl="0" marL="342900" marR="0" rtl="0" algn="l">
              <a:spcBef>
                <a:spcPts val="0"/>
              </a:spcBef>
              <a:spcAft>
                <a:spcPts val="0"/>
              </a:spcAft>
              <a:buClr>
                <a:schemeClr val="dk1"/>
              </a:buClr>
              <a:buSzPts val="1800"/>
              <a:buFont typeface="Arial"/>
              <a:buAutoNum type="arabicParenR"/>
            </a:pPr>
            <a:r>
              <a:rPr lang="en-US" sz="1800">
                <a:solidFill>
                  <a:schemeClr val="dk1"/>
                </a:solidFill>
                <a:latin typeface="Arial"/>
                <a:ea typeface="Arial"/>
                <a:cs typeface="Arial"/>
                <a:sym typeface="Arial"/>
              </a:rPr>
              <a:t>Конвертація векторів у об</a:t>
            </a:r>
            <a:r>
              <a:rPr lang="en-US" sz="1800">
                <a:solidFill>
                  <a:schemeClr val="dk1"/>
                </a:solidFill>
              </a:rPr>
              <a:t>’єкти SystemVerilog </a:t>
            </a:r>
            <a:r>
              <a:rPr lang="en-US" sz="1800">
                <a:solidFill>
                  <a:schemeClr val="dk1"/>
                </a:solidFill>
                <a:latin typeface="Arial"/>
                <a:ea typeface="Arial"/>
                <a:cs typeface="Arial"/>
                <a:sym typeface="Arial"/>
              </a:rPr>
              <a:t>за  парсер</a:t>
            </a:r>
            <a:r>
              <a:rPr lang="en-US" sz="1800">
                <a:solidFill>
                  <a:schemeClr val="dk1"/>
                </a:solidFill>
              </a:rPr>
              <a:t>ом</a:t>
            </a:r>
            <a:r>
              <a:rPr lang="en-US" sz="1800">
                <a:solidFill>
                  <a:schemeClr val="dk1"/>
                </a:solidFill>
                <a:latin typeface="Arial"/>
                <a:ea typeface="Arial"/>
                <a:cs typeface="Arial"/>
                <a:sym typeface="Arial"/>
              </a:rPr>
              <a:t> </a:t>
            </a:r>
            <a:endParaRPr/>
          </a:p>
          <a:p>
            <a:pPr indent="-342900" lvl="0" marL="342900" marR="0" rtl="0" algn="l">
              <a:spcBef>
                <a:spcPts val="0"/>
              </a:spcBef>
              <a:spcAft>
                <a:spcPts val="0"/>
              </a:spcAft>
              <a:buClr>
                <a:schemeClr val="dk1"/>
              </a:buClr>
              <a:buSzPts val="1800"/>
              <a:buFont typeface="Arial"/>
              <a:buAutoNum type="arabicParenR"/>
            </a:pPr>
            <a:r>
              <a:rPr lang="en-US" sz="1800">
                <a:solidFill>
                  <a:schemeClr val="dk1"/>
                </a:solidFill>
                <a:latin typeface="Arial"/>
                <a:ea typeface="Arial"/>
                <a:cs typeface="Arial"/>
                <a:sym typeface="Arial"/>
              </a:rPr>
              <a:t>Інтеграція в тестове середовище UVM </a:t>
            </a:r>
            <a:r>
              <a:rPr lang="en-US" sz="1800">
                <a:solidFill>
                  <a:schemeClr val="dk1"/>
                </a:solidFill>
              </a:rPr>
              <a:t>(</a:t>
            </a:r>
            <a:r>
              <a:rPr i="1" lang="en-US" sz="1800">
                <a:solidFill>
                  <a:schemeClr val="dk1"/>
                </a:solidFill>
              </a:rPr>
              <a:t>Universal Verification Methodology</a:t>
            </a:r>
            <a:r>
              <a:rPr lang="en-US" sz="1800">
                <a:solidFill>
                  <a:schemeClr val="dk1"/>
                </a:solidFill>
              </a:rPr>
              <a:t>)</a:t>
            </a:r>
            <a:endParaRPr/>
          </a:p>
        </p:txBody>
      </p:sp>
      <p:sp>
        <p:nvSpPr>
          <p:cNvPr id="237" name="Google Shape;237;p16"/>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16</a:t>
            </a:r>
            <a:endParaRPr>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7"/>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Реалізація методу</a:t>
            </a:r>
            <a:endParaRPr b="0">
              <a:latin typeface="Arial"/>
              <a:ea typeface="Arial"/>
              <a:cs typeface="Arial"/>
              <a:sym typeface="Arial"/>
            </a:endParaRPr>
          </a:p>
          <a:p>
            <a:pPr indent="0" lvl="0" marL="0" rtl="0" algn="l">
              <a:lnSpc>
                <a:spcPct val="110000"/>
              </a:lnSpc>
              <a:spcBef>
                <a:spcPts val="0"/>
              </a:spcBef>
              <a:spcAft>
                <a:spcPts val="0"/>
              </a:spcAft>
              <a:buClr>
                <a:schemeClr val="dk1"/>
              </a:buClr>
              <a:buSzPts val="3200"/>
              <a:buFont typeface="Avenir"/>
              <a:buNone/>
            </a:pPr>
            <a:r>
              <a:t/>
            </a:r>
            <a:endParaRPr/>
          </a:p>
        </p:txBody>
      </p:sp>
      <p:pic>
        <p:nvPicPr>
          <p:cNvPr descr="Зображення, що містить текст, знімок екрана, схема, Прямокутник&#10;&#10;Опис створено автоматично" id="243" name="Google Shape;243;p17"/>
          <p:cNvPicPr preferRelativeResize="0"/>
          <p:nvPr>
            <p:ph idx="1" type="body"/>
          </p:nvPr>
        </p:nvPicPr>
        <p:blipFill rotWithShape="1">
          <a:blip r:embed="rId3">
            <a:alphaModFix/>
          </a:blip>
          <a:srcRect b="0" l="0" r="0" t="0"/>
          <a:stretch/>
        </p:blipFill>
        <p:spPr>
          <a:xfrm>
            <a:off x="3553376" y="2285978"/>
            <a:ext cx="4426575" cy="3968255"/>
          </a:xfrm>
          <a:prstGeom prst="rect">
            <a:avLst/>
          </a:prstGeom>
          <a:noFill/>
          <a:ln>
            <a:noFill/>
          </a:ln>
        </p:spPr>
      </p:pic>
      <p:sp>
        <p:nvSpPr>
          <p:cNvPr id="244" name="Google Shape;244;p17"/>
          <p:cNvSpPr txBox="1"/>
          <p:nvPr/>
        </p:nvSpPr>
        <p:spPr>
          <a:xfrm>
            <a:off x="1167580" y="1665338"/>
            <a:ext cx="550852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Створення тестового середовища на основі UVM</a:t>
            </a:r>
            <a:endParaRPr/>
          </a:p>
        </p:txBody>
      </p:sp>
      <p:cxnSp>
        <p:nvCxnSpPr>
          <p:cNvPr id="245" name="Google Shape;245;p17"/>
          <p:cNvCxnSpPr/>
          <p:nvPr/>
        </p:nvCxnSpPr>
        <p:spPr>
          <a:xfrm flipH="1">
            <a:off x="7421204" y="2795126"/>
            <a:ext cx="1199535" cy="969707"/>
          </a:xfrm>
          <a:prstGeom prst="straightConnector1">
            <a:avLst/>
          </a:prstGeom>
          <a:noFill/>
          <a:ln cap="flat" cmpd="sng" w="9525">
            <a:solidFill>
              <a:schemeClr val="accent1"/>
            </a:solidFill>
            <a:prstDash val="solid"/>
            <a:miter lim="800000"/>
            <a:headEnd len="sm" w="sm" type="none"/>
            <a:tailEnd len="med" w="med" type="triangle"/>
          </a:ln>
        </p:spPr>
      </p:cxnSp>
      <p:sp>
        <p:nvSpPr>
          <p:cNvPr id="246" name="Google Shape;246;p17"/>
          <p:cNvSpPr txBox="1"/>
          <p:nvPr/>
        </p:nvSpPr>
        <p:spPr>
          <a:xfrm>
            <a:off x="8615515" y="2568677"/>
            <a:ext cx="27432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Тестова послідовність - генерує транзакції</a:t>
            </a:r>
            <a:endParaRPr/>
          </a:p>
        </p:txBody>
      </p:sp>
      <p:cxnSp>
        <p:nvCxnSpPr>
          <p:cNvPr id="247" name="Google Shape;247;p17"/>
          <p:cNvCxnSpPr/>
          <p:nvPr/>
        </p:nvCxnSpPr>
        <p:spPr>
          <a:xfrm flipH="1">
            <a:off x="7411986" y="3418860"/>
            <a:ext cx="1224116" cy="945125"/>
          </a:xfrm>
          <a:prstGeom prst="straightConnector1">
            <a:avLst/>
          </a:prstGeom>
          <a:noFill/>
          <a:ln cap="flat" cmpd="sng" w="9525">
            <a:solidFill>
              <a:schemeClr val="accent1"/>
            </a:solidFill>
            <a:prstDash val="solid"/>
            <a:miter lim="800000"/>
            <a:headEnd len="sm" w="sm" type="none"/>
            <a:tailEnd len="med" w="med" type="triangle"/>
          </a:ln>
        </p:spPr>
      </p:cxnSp>
      <p:sp>
        <p:nvSpPr>
          <p:cNvPr id="248" name="Google Shape;248;p17"/>
          <p:cNvSpPr txBox="1"/>
          <p:nvPr/>
        </p:nvSpPr>
        <p:spPr>
          <a:xfrm>
            <a:off x="8652387" y="3158612"/>
            <a:ext cx="216309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Секвенсор - розподіляє транзакції між драйверами</a:t>
            </a:r>
            <a:endParaRPr/>
          </a:p>
        </p:txBody>
      </p:sp>
      <p:cxnSp>
        <p:nvCxnSpPr>
          <p:cNvPr id="249" name="Google Shape;249;p17"/>
          <p:cNvCxnSpPr/>
          <p:nvPr/>
        </p:nvCxnSpPr>
        <p:spPr>
          <a:xfrm flipH="1">
            <a:off x="7402768" y="4276109"/>
            <a:ext cx="1217971" cy="699319"/>
          </a:xfrm>
          <a:prstGeom prst="straightConnector1">
            <a:avLst/>
          </a:prstGeom>
          <a:noFill/>
          <a:ln cap="flat" cmpd="sng" w="9525">
            <a:solidFill>
              <a:schemeClr val="accent1"/>
            </a:solidFill>
            <a:prstDash val="solid"/>
            <a:miter lim="800000"/>
            <a:headEnd len="sm" w="sm" type="none"/>
            <a:tailEnd len="med" w="med" type="triangle"/>
          </a:ln>
        </p:spPr>
      </p:cxnSp>
      <p:sp>
        <p:nvSpPr>
          <p:cNvPr id="250" name="Google Shape;250;p17"/>
          <p:cNvSpPr txBox="1"/>
          <p:nvPr/>
        </p:nvSpPr>
        <p:spPr>
          <a:xfrm>
            <a:off x="8640097" y="3853016"/>
            <a:ext cx="27432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Драйвер - перетворює транзакції в фізичну активність на шині</a:t>
            </a:r>
            <a:endParaRPr/>
          </a:p>
        </p:txBody>
      </p:sp>
      <p:cxnSp>
        <p:nvCxnSpPr>
          <p:cNvPr id="251" name="Google Shape;251;p17"/>
          <p:cNvCxnSpPr/>
          <p:nvPr/>
        </p:nvCxnSpPr>
        <p:spPr>
          <a:xfrm rot="10800000">
            <a:off x="6225971" y="5003082"/>
            <a:ext cx="2152035" cy="492843"/>
          </a:xfrm>
          <a:prstGeom prst="straightConnector1">
            <a:avLst/>
          </a:prstGeom>
          <a:noFill/>
          <a:ln cap="flat" cmpd="sng" w="9525">
            <a:solidFill>
              <a:schemeClr val="accent1"/>
            </a:solidFill>
            <a:prstDash val="solid"/>
            <a:miter lim="800000"/>
            <a:headEnd len="sm" w="sm" type="none"/>
            <a:tailEnd len="med" w="med" type="triangle"/>
          </a:ln>
        </p:spPr>
      </p:cxnSp>
      <p:sp>
        <p:nvSpPr>
          <p:cNvPr id="252" name="Google Shape;252;p17"/>
          <p:cNvSpPr txBox="1"/>
          <p:nvPr/>
        </p:nvSpPr>
        <p:spPr>
          <a:xfrm>
            <a:off x="8332838" y="5333999"/>
            <a:ext cx="355804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Інтерфейс - шина, яка з'єднує UVM середовище та пристрій під тестом</a:t>
            </a:r>
            <a:endParaRPr/>
          </a:p>
        </p:txBody>
      </p:sp>
      <p:cxnSp>
        <p:nvCxnSpPr>
          <p:cNvPr id="253" name="Google Shape;253;p17"/>
          <p:cNvCxnSpPr/>
          <p:nvPr/>
        </p:nvCxnSpPr>
        <p:spPr>
          <a:xfrm>
            <a:off x="2776692" y="4638673"/>
            <a:ext cx="1264674" cy="183128"/>
          </a:xfrm>
          <a:prstGeom prst="straightConnector1">
            <a:avLst/>
          </a:prstGeom>
          <a:noFill/>
          <a:ln cap="flat" cmpd="sng" w="9525">
            <a:solidFill>
              <a:schemeClr val="accent1"/>
            </a:solidFill>
            <a:prstDash val="solid"/>
            <a:miter lim="800000"/>
            <a:headEnd len="sm" w="sm" type="none"/>
            <a:tailEnd len="med" w="med" type="triangle"/>
          </a:ln>
        </p:spPr>
      </p:cxnSp>
      <p:sp>
        <p:nvSpPr>
          <p:cNvPr id="254" name="Google Shape;254;p17"/>
          <p:cNvSpPr txBox="1"/>
          <p:nvPr/>
        </p:nvSpPr>
        <p:spPr>
          <a:xfrm>
            <a:off x="786580" y="4412226"/>
            <a:ext cx="27432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AES модуль, пристрій під тестом</a:t>
            </a:r>
            <a:endParaRPr/>
          </a:p>
        </p:txBody>
      </p:sp>
      <p:cxnSp>
        <p:nvCxnSpPr>
          <p:cNvPr id="255" name="Google Shape;255;p17"/>
          <p:cNvCxnSpPr/>
          <p:nvPr/>
        </p:nvCxnSpPr>
        <p:spPr>
          <a:xfrm>
            <a:off x="2773619" y="4082538"/>
            <a:ext cx="2862416" cy="275303"/>
          </a:xfrm>
          <a:prstGeom prst="straightConnector1">
            <a:avLst/>
          </a:prstGeom>
          <a:noFill/>
          <a:ln cap="flat" cmpd="sng" w="9525">
            <a:solidFill>
              <a:schemeClr val="accent1"/>
            </a:solidFill>
            <a:prstDash val="solid"/>
            <a:miter lim="800000"/>
            <a:headEnd len="sm" w="sm" type="none"/>
            <a:tailEnd len="med" w="med" type="triangle"/>
          </a:ln>
        </p:spPr>
      </p:cxnSp>
      <p:sp>
        <p:nvSpPr>
          <p:cNvPr id="256" name="Google Shape;256;p17"/>
          <p:cNvSpPr txBox="1"/>
          <p:nvPr/>
        </p:nvSpPr>
        <p:spPr>
          <a:xfrm>
            <a:off x="786580" y="3558048"/>
            <a:ext cx="274320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Монітор - незалежний спостерігач за інтерфейсом. Перетворює фізичну активність на шині назад в транзакції</a:t>
            </a:r>
            <a:endParaRPr sz="1800">
              <a:solidFill>
                <a:schemeClr val="dk1"/>
              </a:solidFill>
              <a:latin typeface="Avenir"/>
              <a:ea typeface="Avenir"/>
              <a:cs typeface="Avenir"/>
              <a:sym typeface="Avenir"/>
            </a:endParaRPr>
          </a:p>
        </p:txBody>
      </p:sp>
      <p:cxnSp>
        <p:nvCxnSpPr>
          <p:cNvPr id="257" name="Google Shape;257;p17"/>
          <p:cNvCxnSpPr/>
          <p:nvPr/>
        </p:nvCxnSpPr>
        <p:spPr>
          <a:xfrm>
            <a:off x="2770546" y="3188417"/>
            <a:ext cx="2862417" cy="269158"/>
          </a:xfrm>
          <a:prstGeom prst="straightConnector1">
            <a:avLst/>
          </a:prstGeom>
          <a:noFill/>
          <a:ln cap="flat" cmpd="sng" w="9525">
            <a:solidFill>
              <a:schemeClr val="accent1"/>
            </a:solidFill>
            <a:prstDash val="solid"/>
            <a:miter lim="800000"/>
            <a:headEnd len="sm" w="sm" type="none"/>
            <a:tailEnd len="med" w="med" type="triangle"/>
          </a:ln>
        </p:spPr>
      </p:cxnSp>
      <p:sp>
        <p:nvSpPr>
          <p:cNvPr id="258" name="Google Shape;258;p17"/>
          <p:cNvSpPr txBox="1"/>
          <p:nvPr/>
        </p:nvSpPr>
        <p:spPr>
          <a:xfrm>
            <a:off x="786580" y="2814484"/>
            <a:ext cx="27432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Номінальна модель - перевіряє правильність роботи пристрою під тест</a:t>
            </a:r>
            <a:r>
              <a:rPr lang="en-US" sz="1000">
                <a:solidFill>
                  <a:schemeClr val="dk1"/>
                </a:solidFill>
              </a:rPr>
              <a:t>ом</a:t>
            </a:r>
            <a:endParaRPr/>
          </a:p>
        </p:txBody>
      </p:sp>
      <p:cxnSp>
        <p:nvCxnSpPr>
          <p:cNvPr id="259" name="Google Shape;259;p17"/>
          <p:cNvCxnSpPr/>
          <p:nvPr/>
        </p:nvCxnSpPr>
        <p:spPr>
          <a:xfrm flipH="1">
            <a:off x="7295229" y="1661345"/>
            <a:ext cx="701776" cy="1682545"/>
          </a:xfrm>
          <a:prstGeom prst="straightConnector1">
            <a:avLst/>
          </a:prstGeom>
          <a:noFill/>
          <a:ln cap="flat" cmpd="sng" w="9525">
            <a:solidFill>
              <a:schemeClr val="accent1"/>
            </a:solidFill>
            <a:prstDash val="solid"/>
            <a:miter lim="800000"/>
            <a:headEnd len="sm" w="sm" type="none"/>
            <a:tailEnd len="med" w="med" type="triangle"/>
          </a:ln>
        </p:spPr>
      </p:cxnSp>
      <p:sp>
        <p:nvSpPr>
          <p:cNvPr id="260" name="Google Shape;260;p17"/>
          <p:cNvSpPr txBox="1"/>
          <p:nvPr/>
        </p:nvSpPr>
        <p:spPr>
          <a:xfrm>
            <a:off x="8013290" y="1382661"/>
            <a:ext cx="2743200"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00">
                <a:solidFill>
                  <a:schemeClr val="dk1"/>
                </a:solidFill>
                <a:latin typeface="Arial"/>
                <a:ea typeface="Arial"/>
                <a:cs typeface="Arial"/>
                <a:sym typeface="Arial"/>
              </a:rPr>
              <a:t>Кавередж - збирає статистичні дані</a:t>
            </a:r>
            <a:endParaRPr/>
          </a:p>
        </p:txBody>
      </p:sp>
      <p:sp>
        <p:nvSpPr>
          <p:cNvPr id="261" name="Google Shape;261;p17"/>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17</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8"/>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Реалізація методу</a:t>
            </a:r>
            <a:endParaRPr b="0">
              <a:latin typeface="Arial"/>
              <a:ea typeface="Arial"/>
              <a:cs typeface="Arial"/>
              <a:sym typeface="Arial"/>
            </a:endParaRPr>
          </a:p>
          <a:p>
            <a:pPr indent="0" lvl="0" marL="0" rtl="0" algn="l">
              <a:lnSpc>
                <a:spcPct val="110000"/>
              </a:lnSpc>
              <a:spcBef>
                <a:spcPts val="0"/>
              </a:spcBef>
              <a:spcAft>
                <a:spcPts val="0"/>
              </a:spcAft>
              <a:buClr>
                <a:schemeClr val="dk1"/>
              </a:buClr>
              <a:buSzPts val="3200"/>
              <a:buFont typeface="Avenir"/>
              <a:buNone/>
            </a:pPr>
            <a:r>
              <a:t/>
            </a:r>
            <a:endParaRPr/>
          </a:p>
        </p:txBody>
      </p:sp>
      <p:pic>
        <p:nvPicPr>
          <p:cNvPr id="267" name="Google Shape;267;p18"/>
          <p:cNvPicPr preferRelativeResize="0"/>
          <p:nvPr>
            <p:ph idx="1" type="body"/>
          </p:nvPr>
        </p:nvPicPr>
        <p:blipFill rotWithShape="1">
          <a:blip r:embed="rId3">
            <a:alphaModFix/>
          </a:blip>
          <a:srcRect b="0" l="0" r="0" t="0"/>
          <a:stretch/>
        </p:blipFill>
        <p:spPr>
          <a:xfrm>
            <a:off x="1271475" y="3386675"/>
            <a:ext cx="7874100" cy="2941200"/>
          </a:xfrm>
          <a:prstGeom prst="rect">
            <a:avLst/>
          </a:prstGeom>
          <a:noFill/>
          <a:ln>
            <a:noFill/>
          </a:ln>
        </p:spPr>
      </p:pic>
      <p:sp>
        <p:nvSpPr>
          <p:cNvPr id="268" name="Google Shape;268;p18"/>
          <p:cNvSpPr txBox="1"/>
          <p:nvPr/>
        </p:nvSpPr>
        <p:spPr>
          <a:xfrm>
            <a:off x="1093839" y="2021758"/>
            <a:ext cx="7223022" cy="1200329"/>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Тестовий вектор подається через тестову послідовність. </a:t>
            </a:r>
            <a:endParaRPr/>
          </a:p>
          <a:p>
            <a:pPr indent="-342900" lvl="0" marL="342900" marR="0" rtl="0" algn="just">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Після чого пристрій під тестом опрацьовує аргумент вектору.</a:t>
            </a:r>
            <a:endParaRPr/>
          </a:p>
          <a:p>
            <a:pPr indent="-342900" lvl="0" marL="342900" marR="0" rtl="0" algn="just">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Вичитаний результат порівнюється в тестовому середовищі з очікуваним результатом вектору</a:t>
            </a:r>
            <a:endParaRPr/>
          </a:p>
        </p:txBody>
      </p:sp>
      <p:sp>
        <p:nvSpPr>
          <p:cNvPr id="269" name="Google Shape;269;p18"/>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18</a:t>
            </a:r>
            <a:endParaRPr>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Використання інформаційних технологій</a:t>
            </a:r>
            <a:endParaRPr>
              <a:latin typeface="Arial"/>
              <a:ea typeface="Arial"/>
              <a:cs typeface="Arial"/>
              <a:sym typeface="Arial"/>
            </a:endParaRPr>
          </a:p>
        </p:txBody>
      </p:sp>
      <p:sp>
        <p:nvSpPr>
          <p:cNvPr id="275" name="Google Shape;275;p19"/>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120000"/>
              </a:lnSpc>
              <a:spcBef>
                <a:spcPts val="0"/>
              </a:spcBef>
              <a:spcAft>
                <a:spcPts val="0"/>
              </a:spcAft>
              <a:buClr>
                <a:schemeClr val="dk1"/>
              </a:buClr>
              <a:buSzPct val="100000"/>
              <a:buNone/>
            </a:pPr>
            <a:r>
              <a:rPr lang="en-US">
                <a:latin typeface="Arial"/>
                <a:ea typeface="Arial"/>
                <a:cs typeface="Arial"/>
                <a:sym typeface="Arial"/>
              </a:rPr>
              <a:t>В роботі використов</a:t>
            </a:r>
            <a:r>
              <a:rPr lang="en-US">
                <a:latin typeface="Arial"/>
                <a:ea typeface="Arial"/>
                <a:cs typeface="Arial"/>
                <a:sym typeface="Arial"/>
              </a:rPr>
              <a:t>увались</a:t>
            </a:r>
            <a:r>
              <a:rPr lang="en-US">
                <a:latin typeface="Arial"/>
                <a:ea typeface="Arial"/>
                <a:cs typeface="Arial"/>
                <a:sym typeface="Arial"/>
              </a:rPr>
              <a:t> такі інструменти:</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Python - для створення парсера векторів</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SystemVerilog - мова для верифікації пристроїв створених мовою Verilog</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UVM - бібліотека для створення тестового середовища</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Synopsys VCS - компілятор та симулятор Verilog та SystemVerilog коду. Також збирає статистичні дані описані інженером</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Synopsys Verdi - графічна оболонка для перегляду вейформ та статистичних даних за результатами верифікфції</a:t>
            </a:r>
            <a:endParaRPr>
              <a:latin typeface="Arial"/>
              <a:ea typeface="Arial"/>
              <a:cs typeface="Arial"/>
              <a:sym typeface="Arial"/>
            </a:endParaRPr>
          </a:p>
          <a:p>
            <a:pPr indent="-220027" lvl="0" marL="228600" rtl="0" algn="l">
              <a:lnSpc>
                <a:spcPct val="120000"/>
              </a:lnSpc>
              <a:spcBef>
                <a:spcPts val="1000"/>
              </a:spcBef>
              <a:spcAft>
                <a:spcPts val="0"/>
              </a:spcAft>
              <a:buClr>
                <a:schemeClr val="dk1"/>
              </a:buClr>
              <a:buSzPct val="100000"/>
              <a:buChar char="•"/>
            </a:pPr>
            <a:r>
              <a:rPr lang="en-US">
                <a:latin typeface="Arial"/>
                <a:ea typeface="Arial"/>
                <a:cs typeface="Arial"/>
                <a:sym typeface="Arial"/>
              </a:rPr>
              <a:t>Bash скрипти для налаштування та запуску симулятора </a:t>
            </a:r>
            <a:endParaRPr>
              <a:latin typeface="Arial"/>
              <a:ea typeface="Arial"/>
              <a:cs typeface="Arial"/>
              <a:sym typeface="Arial"/>
            </a:endParaRPr>
          </a:p>
          <a:p>
            <a:pPr indent="0" lvl="0" marL="0" rtl="0" algn="l">
              <a:lnSpc>
                <a:spcPct val="120000"/>
              </a:lnSpc>
              <a:spcBef>
                <a:spcPts val="1000"/>
              </a:spcBef>
              <a:spcAft>
                <a:spcPts val="0"/>
              </a:spcAft>
              <a:buClr>
                <a:schemeClr val="dk1"/>
              </a:buClr>
              <a:buSzPct val="100000"/>
              <a:buNone/>
            </a:pPr>
            <a:br>
              <a:rPr lang="en-US">
                <a:latin typeface="Arial"/>
                <a:ea typeface="Arial"/>
                <a:cs typeface="Arial"/>
                <a:sym typeface="Arial"/>
              </a:rPr>
            </a:br>
            <a:r>
              <a:rPr lang="en-US">
                <a:latin typeface="Arial"/>
                <a:ea typeface="Arial"/>
                <a:cs typeface="Arial"/>
                <a:sym typeface="Arial"/>
              </a:rPr>
              <a:t>Більш детальний розгляд методу та застосованих інструментів надано на відео</a:t>
            </a:r>
            <a:br>
              <a:rPr lang="en-US">
                <a:latin typeface="Arial"/>
                <a:ea typeface="Arial"/>
                <a:cs typeface="Arial"/>
                <a:sym typeface="Arial"/>
              </a:rPr>
            </a:br>
            <a:r>
              <a:rPr lang="en-US" u="sng">
                <a:solidFill>
                  <a:schemeClr val="hlink"/>
                </a:solidFill>
                <a:latin typeface="Arial"/>
                <a:ea typeface="Arial"/>
                <a:cs typeface="Arial"/>
                <a:sym typeface="Arial"/>
                <a:hlinkClick r:id="rId3"/>
              </a:rPr>
              <a:t>https://drive.google.com/file/d/1q_CWB8bVzDPWGu7NWcnZYXaxhVTQXx8V/view?usp=drive_link</a:t>
            </a:r>
            <a:endParaRPr>
              <a:latin typeface="Arial"/>
              <a:ea typeface="Arial"/>
              <a:cs typeface="Arial"/>
              <a:sym typeface="Arial"/>
            </a:endParaRPr>
          </a:p>
        </p:txBody>
      </p:sp>
      <p:sp>
        <p:nvSpPr>
          <p:cNvPr id="276" name="Google Shape;276;p19"/>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19</a:t>
            </a:r>
            <a:endParaRPr>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2" name="Shape 102"/>
        <p:cNvGrpSpPr/>
        <p:nvPr/>
      </p:nvGrpSpPr>
      <p:grpSpPr>
        <a:xfrm>
          <a:off x="0" y="0"/>
          <a:ext cx="0" cy="0"/>
          <a:chOff x="0" y="0"/>
          <a:chExt cx="0" cy="0"/>
        </a:xfrm>
      </p:grpSpPr>
      <p:sp>
        <p:nvSpPr>
          <p:cNvPr id="103" name="Google Shape;103;p2"/>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04" name="Google Shape;104;p2"/>
          <p:cNvSpPr txBox="1"/>
          <p:nvPr>
            <p:ph type="title"/>
          </p:nvPr>
        </p:nvSpPr>
        <p:spPr>
          <a:xfrm>
            <a:off x="1077362" y="720435"/>
            <a:ext cx="3188106" cy="1507375"/>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b="0" lang="en-US">
                <a:latin typeface="Arial"/>
                <a:ea typeface="Arial"/>
                <a:cs typeface="Arial"/>
                <a:sym typeface="Arial"/>
              </a:rPr>
              <a:t>Практична спрямованість </a:t>
            </a:r>
            <a:endParaRPr>
              <a:latin typeface="Arial"/>
              <a:ea typeface="Arial"/>
              <a:cs typeface="Arial"/>
              <a:sym typeface="Arial"/>
            </a:endParaRPr>
          </a:p>
        </p:txBody>
      </p:sp>
      <p:sp>
        <p:nvSpPr>
          <p:cNvPr id="105" name="Google Shape;105;p2"/>
          <p:cNvSpPr txBox="1"/>
          <p:nvPr>
            <p:ph idx="1" type="body"/>
          </p:nvPr>
        </p:nvSpPr>
        <p:spPr>
          <a:xfrm>
            <a:off x="1077362" y="2434974"/>
            <a:ext cx="4096156" cy="3505855"/>
          </a:xfrm>
          <a:prstGeom prst="rect">
            <a:avLst/>
          </a:prstGeom>
          <a:noFill/>
          <a:ln>
            <a:noFill/>
          </a:ln>
        </p:spPr>
        <p:txBody>
          <a:bodyPr anchorCtr="0" anchor="t" bIns="45700" lIns="91425" spcFirstLastPara="1" rIns="91425" wrap="square" tIns="45700">
            <a:normAutofit/>
          </a:bodyPr>
          <a:lstStyle/>
          <a:p>
            <a:pPr indent="0" lvl="0" marL="0" rtl="0" algn="just">
              <a:lnSpc>
                <a:spcPct val="120000"/>
              </a:lnSpc>
              <a:spcBef>
                <a:spcPts val="0"/>
              </a:spcBef>
              <a:spcAft>
                <a:spcPts val="0"/>
              </a:spcAft>
              <a:buClr>
                <a:schemeClr val="dk1"/>
              </a:buClr>
              <a:buSzPts val="1800"/>
              <a:buNone/>
            </a:pPr>
            <a:r>
              <a:rPr lang="en-US">
                <a:latin typeface="Verdana"/>
                <a:ea typeface="Verdana"/>
                <a:cs typeface="Verdana"/>
                <a:sym typeface="Verdana"/>
              </a:rPr>
              <a:t>Роботу виконано за завданням кафедри  КЕОА і підприємства з розробки і виробництва радіоелектронних пристроїв ТОВ “Радіонікс”</a:t>
            </a:r>
            <a:endParaRPr>
              <a:latin typeface="Verdana"/>
              <a:ea typeface="Verdana"/>
              <a:cs typeface="Verdana"/>
              <a:sym typeface="Verdana"/>
            </a:endParaRPr>
          </a:p>
        </p:txBody>
      </p:sp>
      <p:sp>
        <p:nvSpPr>
          <p:cNvPr id="106" name="Google Shape;106;p2"/>
          <p:cNvSpPr/>
          <p:nvPr/>
        </p:nvSpPr>
        <p:spPr>
          <a:xfrm flipH="1" rot="5400000">
            <a:off x="5253435" y="-25387"/>
            <a:ext cx="3426280" cy="3477937"/>
          </a:xfrm>
          <a:custGeom>
            <a:rect b="b" l="l" r="r" t="t"/>
            <a:pathLst>
              <a:path extrusionOk="0" h="3406341" w="3388208">
                <a:moveTo>
                  <a:pt x="3388058" y="0"/>
                </a:moveTo>
                <a:lnTo>
                  <a:pt x="3388208" y="0"/>
                </a:lnTo>
                <a:lnTo>
                  <a:pt x="3388208" y="3406341"/>
                </a:lnTo>
                <a:lnTo>
                  <a:pt x="0" y="3406341"/>
                </a:lnTo>
                <a:lnTo>
                  <a:pt x="79006" y="3404386"/>
                </a:lnTo>
                <a:cubicBezTo>
                  <a:pt x="1864742" y="3315784"/>
                  <a:pt x="3296223" y="1912901"/>
                  <a:pt x="3383947" y="164274"/>
                </a:cubicBezTo>
                <a:close/>
              </a:path>
            </a:pathLst>
          </a:custGeom>
          <a:solidFill>
            <a:srgbClr val="DBDCD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07" name="Google Shape;107;p2"/>
          <p:cNvSpPr/>
          <p:nvPr/>
        </p:nvSpPr>
        <p:spPr>
          <a:xfrm flipH="1" rot="-5400000">
            <a:off x="8735837" y="3400142"/>
            <a:ext cx="3429000" cy="348481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08" name="Google Shape;108;p2"/>
          <p:cNvSpPr/>
          <p:nvPr/>
        </p:nvSpPr>
        <p:spPr>
          <a:xfrm flipH="1" rot="-5400000">
            <a:off x="5255042" y="3400619"/>
            <a:ext cx="3429945" cy="3484818"/>
          </a:xfrm>
          <a:prstGeom prst="rect">
            <a:avLst/>
          </a:prstGeom>
          <a:solidFill>
            <a:srgbClr val="AEB5B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09" name="Google Shape;109;p2"/>
          <p:cNvSpPr/>
          <p:nvPr/>
        </p:nvSpPr>
        <p:spPr>
          <a:xfrm flipH="1" rot="5400000">
            <a:off x="8735091" y="3401091"/>
            <a:ext cx="3428999" cy="3484818"/>
          </a:xfrm>
          <a:custGeom>
            <a:rect b="b" l="l" r="r" t="t"/>
            <a:pathLst>
              <a:path extrusionOk="0" h="3430264" w="3484819">
                <a:moveTo>
                  <a:pt x="0" y="0"/>
                </a:moveTo>
                <a:lnTo>
                  <a:pt x="3484819" y="0"/>
                </a:lnTo>
                <a:lnTo>
                  <a:pt x="0" y="3430264"/>
                </a:lnTo>
                <a:lnTo>
                  <a:pt x="0"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pic>
        <p:nvPicPr>
          <p:cNvPr id="110" name="Google Shape;110;p2"/>
          <p:cNvPicPr preferRelativeResize="0"/>
          <p:nvPr/>
        </p:nvPicPr>
        <p:blipFill rotWithShape="1">
          <a:blip r:embed="rId3">
            <a:alphaModFix/>
          </a:blip>
          <a:srcRect b="0" l="0" r="0" t="0"/>
          <a:stretch/>
        </p:blipFill>
        <p:spPr>
          <a:xfrm>
            <a:off x="7902575" y="1470025"/>
            <a:ext cx="2762250" cy="476250"/>
          </a:xfrm>
          <a:prstGeom prst="rect">
            <a:avLst/>
          </a:prstGeom>
          <a:noFill/>
          <a:ln>
            <a:noFill/>
          </a:ln>
        </p:spPr>
      </p:pic>
      <p:sp>
        <p:nvSpPr>
          <p:cNvPr id="111" name="Google Shape;111;p2"/>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a:t>
            </a:r>
            <a:endParaRPr>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0"/>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Оцінка ефективності прийнятих рішень</a:t>
            </a:r>
            <a:endParaRPr>
              <a:latin typeface="Arial"/>
              <a:ea typeface="Arial"/>
              <a:cs typeface="Arial"/>
              <a:sym typeface="Arial"/>
            </a:endParaRPr>
          </a:p>
        </p:txBody>
      </p:sp>
      <p:sp>
        <p:nvSpPr>
          <p:cNvPr id="282" name="Google Shape;282;p20"/>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lang="en-US">
                <a:latin typeface="Arial"/>
                <a:ea typeface="Arial"/>
                <a:cs typeface="Arial"/>
                <a:sym typeface="Arial"/>
              </a:rPr>
              <a:t>Результати першої векторної частини запропонованого методу:</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Моментальна можливість перевірки роботи пристрою під тестом і номінальної моделі</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Швидка і проста інтеграція в тестове середовище</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Допомога в відлагодженні</a:t>
            </a:r>
            <a:endParaRPr>
              <a:latin typeface="Arial"/>
              <a:ea typeface="Arial"/>
              <a:cs typeface="Arial"/>
              <a:sym typeface="Arial"/>
            </a:endParaRPr>
          </a:p>
          <a:p>
            <a:pPr indent="-285750" lvl="0" marL="285750" rtl="0" algn="l">
              <a:lnSpc>
                <a:spcPct val="120000"/>
              </a:lnSpc>
              <a:spcBef>
                <a:spcPts val="1000"/>
              </a:spcBef>
              <a:spcAft>
                <a:spcPts val="0"/>
              </a:spcAft>
              <a:buClr>
                <a:schemeClr val="dk1"/>
              </a:buClr>
              <a:buSzPts val="1800"/>
              <a:buChar char="•"/>
            </a:pPr>
            <a:r>
              <a:rPr lang="en-US">
                <a:latin typeface="Arial"/>
                <a:ea typeface="Arial"/>
                <a:cs typeface="Arial"/>
                <a:sym typeface="Arial"/>
              </a:rPr>
              <a:t>Статистичні дані свідчать про досить низьке (34%) </a:t>
            </a:r>
            <a:br>
              <a:rPr lang="en-US">
                <a:latin typeface="Arial"/>
                <a:ea typeface="Arial"/>
                <a:cs typeface="Arial"/>
                <a:sym typeface="Arial"/>
              </a:rPr>
            </a:br>
            <a:r>
              <a:rPr lang="en-US">
                <a:latin typeface="Arial"/>
                <a:ea typeface="Arial"/>
                <a:cs typeface="Arial"/>
                <a:sym typeface="Arial"/>
              </a:rPr>
              <a:t>покриття системи на цьому етапі</a:t>
            </a:r>
            <a:endParaRPr>
              <a:latin typeface="Arial"/>
              <a:ea typeface="Arial"/>
              <a:cs typeface="Arial"/>
              <a:sym typeface="Arial"/>
            </a:endParaRPr>
          </a:p>
          <a:p>
            <a:pPr indent="0" lvl="0" marL="0" rtl="0" algn="l">
              <a:lnSpc>
                <a:spcPct val="120000"/>
              </a:lnSpc>
              <a:spcBef>
                <a:spcPts val="1000"/>
              </a:spcBef>
              <a:spcAft>
                <a:spcPts val="0"/>
              </a:spcAft>
              <a:buClr>
                <a:schemeClr val="dk1"/>
              </a:buClr>
              <a:buSzPts val="1800"/>
              <a:buNone/>
            </a:pPr>
            <a:r>
              <a:t/>
            </a:r>
            <a:endParaRPr/>
          </a:p>
          <a:p>
            <a:pPr indent="-171450" lvl="0" marL="285750" rtl="0" algn="l">
              <a:lnSpc>
                <a:spcPct val="120000"/>
              </a:lnSpc>
              <a:spcBef>
                <a:spcPts val="1000"/>
              </a:spcBef>
              <a:spcAft>
                <a:spcPts val="0"/>
              </a:spcAft>
              <a:buClr>
                <a:schemeClr val="dk1"/>
              </a:buClr>
              <a:buSzPts val="1800"/>
              <a:buNone/>
            </a:pPr>
            <a:r>
              <a:t/>
            </a:r>
            <a:endParaRPr/>
          </a:p>
        </p:txBody>
      </p:sp>
      <p:pic>
        <p:nvPicPr>
          <p:cNvPr descr="Зображення, що містить текст, знімок екрана, число, Шрифт&#10;&#10;Опис створено автоматично" id="283" name="Google Shape;283;p20"/>
          <p:cNvPicPr preferRelativeResize="0"/>
          <p:nvPr/>
        </p:nvPicPr>
        <p:blipFill rotWithShape="1">
          <a:blip r:embed="rId3">
            <a:alphaModFix/>
          </a:blip>
          <a:srcRect b="0" l="0" r="0" t="0"/>
          <a:stretch/>
        </p:blipFill>
        <p:spPr>
          <a:xfrm>
            <a:off x="7129912" y="3467081"/>
            <a:ext cx="3722431" cy="2245134"/>
          </a:xfrm>
          <a:prstGeom prst="rect">
            <a:avLst/>
          </a:prstGeom>
          <a:noFill/>
          <a:ln>
            <a:noFill/>
          </a:ln>
        </p:spPr>
      </p:pic>
      <p:sp>
        <p:nvSpPr>
          <p:cNvPr id="284" name="Google Shape;284;p20"/>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20</a:t>
            </a:r>
            <a:endParaRPr>
              <a:solidFill>
                <a:schemeClr val="lt1"/>
              </a:solidFill>
            </a:endParaRPr>
          </a:p>
        </p:txBody>
      </p:sp>
      <p:sp>
        <p:nvSpPr>
          <p:cNvPr id="285" name="Google Shape;285;p20"/>
          <p:cNvSpPr/>
          <p:nvPr/>
        </p:nvSpPr>
        <p:spPr>
          <a:xfrm>
            <a:off x="9489950" y="3778350"/>
            <a:ext cx="1221000" cy="264600"/>
          </a:xfrm>
          <a:prstGeom prst="roundRect">
            <a:avLst>
              <a:gd fmla="val 16667" name="adj"/>
            </a:avLst>
          </a:prstGeom>
          <a:noFill/>
          <a:ln cap="flat" cmpd="sng" w="2857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1"/>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Оцінка ефективності прийнятих рішень</a:t>
            </a:r>
            <a:endParaRPr>
              <a:latin typeface="Arial"/>
              <a:ea typeface="Arial"/>
              <a:cs typeface="Arial"/>
              <a:sym typeface="Arial"/>
            </a:endParaRPr>
          </a:p>
        </p:txBody>
      </p:sp>
      <p:sp>
        <p:nvSpPr>
          <p:cNvPr id="291" name="Google Shape;291;p21"/>
          <p:cNvSpPr txBox="1"/>
          <p:nvPr>
            <p:ph idx="1" type="body"/>
          </p:nvPr>
        </p:nvSpPr>
        <p:spPr>
          <a:xfrm>
            <a:off x="1077350" y="2427325"/>
            <a:ext cx="9950100" cy="41691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20000"/>
              </a:lnSpc>
              <a:spcBef>
                <a:spcPts val="0"/>
              </a:spcBef>
              <a:spcAft>
                <a:spcPts val="0"/>
              </a:spcAft>
              <a:buClr>
                <a:schemeClr val="dk1"/>
              </a:buClr>
              <a:buSzPct val="100000"/>
              <a:buNone/>
            </a:pPr>
            <a:r>
              <a:rPr lang="en-US">
                <a:latin typeface="Arial"/>
                <a:ea typeface="Arial"/>
                <a:cs typeface="Arial"/>
                <a:sym typeface="Arial"/>
              </a:rPr>
              <a:t>Результати другої частини методу:</a:t>
            </a:r>
            <a:endParaRPr>
              <a:latin typeface="Arial"/>
              <a:ea typeface="Arial"/>
              <a:cs typeface="Arial"/>
              <a:sym typeface="Arial"/>
            </a:endParaRPr>
          </a:p>
          <a:p>
            <a:pPr indent="-277177" lvl="0" marL="285750" rtl="0" algn="l">
              <a:lnSpc>
                <a:spcPct val="120000"/>
              </a:lnSpc>
              <a:spcBef>
                <a:spcPts val="1000"/>
              </a:spcBef>
              <a:spcAft>
                <a:spcPts val="0"/>
              </a:spcAft>
              <a:buClr>
                <a:schemeClr val="dk1"/>
              </a:buClr>
              <a:buSzPct val="100000"/>
              <a:buChar char="•"/>
            </a:pPr>
            <a:r>
              <a:rPr lang="en-US">
                <a:latin typeface="Arial"/>
                <a:ea typeface="Arial"/>
                <a:cs typeface="Arial"/>
                <a:sym typeface="Arial"/>
              </a:rPr>
              <a:t>Наявність першої частини економить час на налагодження номінальної моделі. На практиці </a:t>
            </a:r>
            <a:r>
              <a:rPr lang="en-US">
                <a:latin typeface="Arial"/>
                <a:ea typeface="Arial"/>
                <a:cs typeface="Arial"/>
                <a:sym typeface="Arial"/>
              </a:rPr>
              <a:t>вдається</a:t>
            </a:r>
            <a:r>
              <a:rPr lang="en-US">
                <a:latin typeface="Arial"/>
                <a:ea typeface="Arial"/>
                <a:cs typeface="Arial"/>
                <a:sym typeface="Arial"/>
              </a:rPr>
              <a:t> отримати </a:t>
            </a:r>
            <a:r>
              <a:rPr lang="en-US">
                <a:latin typeface="Arial"/>
                <a:ea typeface="Arial"/>
                <a:cs typeface="Arial"/>
                <a:sym typeface="Arial"/>
              </a:rPr>
              <a:t>50% </a:t>
            </a:r>
            <a:r>
              <a:rPr lang="en-US">
                <a:latin typeface="Arial"/>
                <a:ea typeface="Arial"/>
                <a:cs typeface="Arial"/>
                <a:sym typeface="Arial"/>
              </a:rPr>
              <a:t>економію часу на початкове налагодження в порівнянні з безвекторним методом</a:t>
            </a:r>
            <a:endParaRPr>
              <a:latin typeface="Arial"/>
              <a:ea typeface="Arial"/>
              <a:cs typeface="Arial"/>
              <a:sym typeface="Arial"/>
            </a:endParaRPr>
          </a:p>
          <a:p>
            <a:pPr indent="-277177" lvl="0" marL="285750" rtl="0" algn="l">
              <a:lnSpc>
                <a:spcPct val="120000"/>
              </a:lnSpc>
              <a:spcBef>
                <a:spcPts val="1000"/>
              </a:spcBef>
              <a:spcAft>
                <a:spcPts val="0"/>
              </a:spcAft>
              <a:buClr>
                <a:schemeClr val="dk1"/>
              </a:buClr>
              <a:buSzPct val="100000"/>
              <a:buChar char="•"/>
            </a:pPr>
            <a:r>
              <a:rPr lang="en-US">
                <a:latin typeface="Arial"/>
                <a:ea typeface="Arial"/>
                <a:cs typeface="Arial"/>
                <a:sym typeface="Arial"/>
              </a:rPr>
              <a:t>Можливе застосування псевдовипадкових та напрямлених тестів</a:t>
            </a:r>
            <a:endParaRPr>
              <a:latin typeface="Arial"/>
              <a:ea typeface="Arial"/>
              <a:cs typeface="Arial"/>
              <a:sym typeface="Arial"/>
            </a:endParaRPr>
          </a:p>
          <a:p>
            <a:pPr indent="-277177" lvl="0" marL="285750" rtl="0" algn="l">
              <a:lnSpc>
                <a:spcPct val="120000"/>
              </a:lnSpc>
              <a:spcBef>
                <a:spcPts val="1000"/>
              </a:spcBef>
              <a:spcAft>
                <a:spcPts val="0"/>
              </a:spcAft>
              <a:buClr>
                <a:schemeClr val="dk1"/>
              </a:buClr>
              <a:buSzPct val="100000"/>
              <a:buChar char="•"/>
            </a:pPr>
            <a:r>
              <a:rPr lang="en-US">
                <a:latin typeface="Arial"/>
                <a:ea typeface="Arial"/>
                <a:cs typeface="Arial"/>
                <a:sym typeface="Arial"/>
              </a:rPr>
              <a:t>Можливість перевірки склеювальної логіки</a:t>
            </a:r>
            <a:endParaRPr>
              <a:latin typeface="Arial"/>
              <a:ea typeface="Arial"/>
              <a:cs typeface="Arial"/>
              <a:sym typeface="Arial"/>
            </a:endParaRPr>
          </a:p>
          <a:p>
            <a:pPr indent="-277177" lvl="0" marL="285750" rtl="0" algn="l">
              <a:lnSpc>
                <a:spcPct val="120000"/>
              </a:lnSpc>
              <a:spcBef>
                <a:spcPts val="1000"/>
              </a:spcBef>
              <a:spcAft>
                <a:spcPts val="0"/>
              </a:spcAft>
              <a:buClr>
                <a:schemeClr val="dk1"/>
              </a:buClr>
              <a:buSzPct val="100000"/>
              <a:buChar char="•"/>
            </a:pPr>
            <a:r>
              <a:rPr lang="en-US">
                <a:latin typeface="Arial"/>
                <a:ea typeface="Arial"/>
                <a:cs typeface="Arial"/>
                <a:sym typeface="Arial"/>
              </a:rPr>
              <a:t>Статистичні дані свідчать про задовільне (&gt;95%) </a:t>
            </a:r>
            <a:br>
              <a:rPr lang="en-US">
                <a:latin typeface="Arial"/>
                <a:ea typeface="Arial"/>
                <a:cs typeface="Arial"/>
                <a:sym typeface="Arial"/>
              </a:rPr>
            </a:br>
            <a:r>
              <a:rPr lang="en-US">
                <a:latin typeface="Arial"/>
                <a:ea typeface="Arial"/>
                <a:cs typeface="Arial"/>
                <a:sym typeface="Arial"/>
              </a:rPr>
              <a:t>покриття системи</a:t>
            </a:r>
            <a:endParaRPr>
              <a:latin typeface="Arial"/>
              <a:ea typeface="Arial"/>
              <a:cs typeface="Arial"/>
              <a:sym typeface="Arial"/>
            </a:endParaRPr>
          </a:p>
          <a:p>
            <a:pPr indent="-171450" lvl="0" marL="285750" rtl="0" algn="l">
              <a:lnSpc>
                <a:spcPct val="120000"/>
              </a:lnSpc>
              <a:spcBef>
                <a:spcPts val="1000"/>
              </a:spcBef>
              <a:spcAft>
                <a:spcPts val="0"/>
              </a:spcAft>
              <a:buClr>
                <a:schemeClr val="dk1"/>
              </a:buClr>
              <a:buSzPct val="100000"/>
              <a:buNone/>
            </a:pPr>
            <a:r>
              <a:t/>
            </a:r>
            <a:endParaRPr/>
          </a:p>
          <a:p>
            <a:pPr indent="-171450" lvl="0" marL="285750" rtl="0" algn="l">
              <a:lnSpc>
                <a:spcPct val="120000"/>
              </a:lnSpc>
              <a:spcBef>
                <a:spcPts val="1000"/>
              </a:spcBef>
              <a:spcAft>
                <a:spcPts val="0"/>
              </a:spcAft>
              <a:buClr>
                <a:schemeClr val="dk1"/>
              </a:buClr>
              <a:buSzPct val="100000"/>
              <a:buNone/>
            </a:pPr>
            <a:r>
              <a:t/>
            </a:r>
            <a:endParaRPr/>
          </a:p>
          <a:p>
            <a:pPr indent="0" lvl="0" marL="0" rtl="0" algn="l">
              <a:lnSpc>
                <a:spcPct val="120000"/>
              </a:lnSpc>
              <a:spcBef>
                <a:spcPts val="1000"/>
              </a:spcBef>
              <a:spcAft>
                <a:spcPts val="0"/>
              </a:spcAft>
              <a:buClr>
                <a:schemeClr val="dk1"/>
              </a:buClr>
              <a:buSzPct val="100000"/>
              <a:buNone/>
            </a:pPr>
            <a:r>
              <a:t/>
            </a:r>
            <a:endParaRPr/>
          </a:p>
          <a:p>
            <a:pPr indent="-171450" lvl="0" marL="285750" rtl="0" algn="l">
              <a:lnSpc>
                <a:spcPct val="120000"/>
              </a:lnSpc>
              <a:spcBef>
                <a:spcPts val="1000"/>
              </a:spcBef>
              <a:spcAft>
                <a:spcPts val="0"/>
              </a:spcAft>
              <a:buClr>
                <a:schemeClr val="dk1"/>
              </a:buClr>
              <a:buSzPct val="100000"/>
              <a:buNone/>
            </a:pPr>
            <a:r>
              <a:t/>
            </a:r>
            <a:endParaRPr/>
          </a:p>
        </p:txBody>
      </p:sp>
      <p:pic>
        <p:nvPicPr>
          <p:cNvPr descr="Зображення, що містить текст, знімок екрана, число, Шрифт&#10;&#10;Опис створено автоматично" id="292" name="Google Shape;292;p21"/>
          <p:cNvPicPr preferRelativeResize="0"/>
          <p:nvPr/>
        </p:nvPicPr>
        <p:blipFill rotWithShape="1">
          <a:blip r:embed="rId3">
            <a:alphaModFix/>
          </a:blip>
          <a:srcRect b="0" l="0" r="0" t="0"/>
          <a:stretch/>
        </p:blipFill>
        <p:spPr>
          <a:xfrm>
            <a:off x="6354725" y="4103025"/>
            <a:ext cx="3789999" cy="2440375"/>
          </a:xfrm>
          <a:prstGeom prst="rect">
            <a:avLst/>
          </a:prstGeom>
          <a:noFill/>
          <a:ln>
            <a:noFill/>
          </a:ln>
        </p:spPr>
      </p:pic>
      <p:sp>
        <p:nvSpPr>
          <p:cNvPr id="293" name="Google Shape;293;p21"/>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21</a:t>
            </a:r>
            <a:endParaRPr>
              <a:solidFill>
                <a:schemeClr val="lt1"/>
              </a:solidFill>
            </a:endParaRPr>
          </a:p>
        </p:txBody>
      </p:sp>
      <p:sp>
        <p:nvSpPr>
          <p:cNvPr id="294" name="Google Shape;294;p21"/>
          <p:cNvSpPr/>
          <p:nvPr/>
        </p:nvSpPr>
        <p:spPr>
          <a:xfrm>
            <a:off x="8675950" y="4409200"/>
            <a:ext cx="1343100" cy="264600"/>
          </a:xfrm>
          <a:prstGeom prst="roundRect">
            <a:avLst>
              <a:gd fmla="val 16667" name="adj"/>
            </a:avLst>
          </a:prstGeom>
          <a:noFill/>
          <a:ln cap="flat" cmpd="sng" w="28575">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nir"/>
              <a:ea typeface="Avenir"/>
              <a:cs typeface="Avenir"/>
              <a:sym typeface="Aveni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g2b0934d8c87_3_2"/>
          <p:cNvSpPr txBox="1"/>
          <p:nvPr>
            <p:ph type="title"/>
          </p:nvPr>
        </p:nvSpPr>
        <p:spPr>
          <a:xfrm>
            <a:off x="1077362" y="720434"/>
            <a:ext cx="9950100" cy="15075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Clr>
                <a:schemeClr val="dk1"/>
              </a:buClr>
              <a:buSzPts val="3200"/>
              <a:buFont typeface="Avenir"/>
              <a:buNone/>
            </a:pPr>
            <a:r>
              <a:rPr lang="en-US">
                <a:latin typeface="Arial"/>
                <a:ea typeface="Arial"/>
                <a:cs typeface="Arial"/>
                <a:sym typeface="Arial"/>
              </a:rPr>
              <a:t>Практична цінність</a:t>
            </a:r>
            <a:endParaRPr/>
          </a:p>
        </p:txBody>
      </p:sp>
      <p:sp>
        <p:nvSpPr>
          <p:cNvPr id="301" name="Google Shape;301;g2b0934d8c87_3_2"/>
          <p:cNvSpPr txBox="1"/>
          <p:nvPr>
            <p:ph idx="1" type="body"/>
          </p:nvPr>
        </p:nvSpPr>
        <p:spPr>
          <a:xfrm>
            <a:off x="1077362" y="2427316"/>
            <a:ext cx="9950100" cy="35136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US" sz="2200">
                <a:latin typeface="Arial"/>
                <a:ea typeface="Arial"/>
                <a:cs typeface="Arial"/>
                <a:sym typeface="Arial"/>
              </a:rPr>
              <a:t>Практичне значення отриманих результатів визначається побудовою тестового середовища для верифікації криптографічних AES-блоків цифрових інтегральних мікросхем, із застосуванням інструментальних засобів мови SystemVerilog та об’єктно орієнтованого програмування.</a:t>
            </a:r>
            <a:endParaRPr sz="2200">
              <a:latin typeface="Arial"/>
              <a:ea typeface="Arial"/>
              <a:cs typeface="Arial"/>
              <a:sym typeface="Arial"/>
            </a:endParaRPr>
          </a:p>
        </p:txBody>
      </p:sp>
      <p:sp>
        <p:nvSpPr>
          <p:cNvPr id="302" name="Google Shape;302;g2b0934d8c87_3_2"/>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22</a:t>
            </a:r>
            <a:endParaRPr>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22"/>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Висновки</a:t>
            </a:r>
            <a:endParaRPr>
              <a:latin typeface="Arial"/>
              <a:ea typeface="Arial"/>
              <a:cs typeface="Arial"/>
              <a:sym typeface="Arial"/>
            </a:endParaRPr>
          </a:p>
        </p:txBody>
      </p:sp>
      <p:sp>
        <p:nvSpPr>
          <p:cNvPr id="309" name="Google Shape;309;p22"/>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fontScale="25000" lnSpcReduction="20000"/>
          </a:bodyPr>
          <a:lstStyle/>
          <a:p>
            <a:pPr indent="-351472" lvl="0" marL="342900" rtl="0" algn="l">
              <a:lnSpc>
                <a:spcPct val="120000"/>
              </a:lnSpc>
              <a:spcBef>
                <a:spcPts val="0"/>
              </a:spcBef>
              <a:spcAft>
                <a:spcPts val="0"/>
              </a:spcAft>
              <a:buClr>
                <a:schemeClr val="dk1"/>
              </a:buClr>
              <a:buSzPct val="100000"/>
              <a:buAutoNum type="arabicPeriod"/>
            </a:pPr>
            <a:r>
              <a:rPr lang="en-US" sz="7200">
                <a:latin typeface="Arial"/>
                <a:ea typeface="Arial"/>
                <a:cs typeface="Arial"/>
                <a:sym typeface="Arial"/>
              </a:rPr>
              <a:t>Проведено</a:t>
            </a:r>
            <a:r>
              <a:rPr lang="en-US" sz="7200">
                <a:latin typeface="Arial"/>
                <a:ea typeface="Arial"/>
                <a:cs typeface="Arial"/>
                <a:sym typeface="Arial"/>
              </a:rPr>
              <a:t> </a:t>
            </a:r>
            <a:r>
              <a:rPr lang="en-US" sz="7200">
                <a:latin typeface="Arial"/>
                <a:ea typeface="Arial"/>
                <a:cs typeface="Arial"/>
                <a:sym typeface="Arial"/>
              </a:rPr>
              <a:t>ц</a:t>
            </a:r>
            <a:r>
              <a:rPr lang="en-US" sz="7200">
                <a:latin typeface="Arial"/>
                <a:ea typeface="Arial"/>
                <a:cs typeface="Arial"/>
                <a:sym typeface="Arial"/>
              </a:rPr>
              <a:t>ілеспрямований аналіз проблем з напрямку верифікації.</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Проаналізовані існуючі методи верифікації.</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Проаналізовані наявні патенті рішення з верифікації AES блоків.</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Запропоновано комбінований метод верифікації AES блоків.</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Запропоновано і розроблено тестове середовище з використанням тестових векторів та номінальної моделі.</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Експериментально доведено дієвість комбінованого методу за критеріями швидкості відладки номінальної моделі та ступеню покриття станів системи під тестом.</a:t>
            </a:r>
            <a:endParaRPr sz="7200">
              <a:latin typeface="Arial"/>
              <a:ea typeface="Arial"/>
              <a:cs typeface="Arial"/>
              <a:sym typeface="Arial"/>
            </a:endParaRPr>
          </a:p>
          <a:p>
            <a:pPr indent="-351472" lvl="0" marL="342900" rtl="0" algn="l">
              <a:lnSpc>
                <a:spcPct val="120000"/>
              </a:lnSpc>
              <a:spcBef>
                <a:spcPts val="1000"/>
              </a:spcBef>
              <a:spcAft>
                <a:spcPts val="0"/>
              </a:spcAft>
              <a:buClr>
                <a:schemeClr val="dk1"/>
              </a:buClr>
              <a:buSzPct val="100000"/>
              <a:buAutoNum type="arabicPeriod"/>
            </a:pPr>
            <a:r>
              <a:rPr lang="en-US" sz="7200">
                <a:latin typeface="Arial"/>
                <a:ea typeface="Arial"/>
                <a:cs typeface="Arial"/>
                <a:sym typeface="Arial"/>
              </a:rPr>
              <a:t>Практична цінність результатів підтверджена актом впровадження в компанії "Радіонікс"</a:t>
            </a:r>
            <a:endParaRPr sz="7200">
              <a:latin typeface="Arial"/>
              <a:ea typeface="Arial"/>
              <a:cs typeface="Arial"/>
              <a:sym typeface="Arial"/>
            </a:endParaRPr>
          </a:p>
          <a:p>
            <a:pPr indent="-237172" lvl="0" marL="342900" rtl="0" algn="l">
              <a:lnSpc>
                <a:spcPct val="120000"/>
              </a:lnSpc>
              <a:spcBef>
                <a:spcPts val="1000"/>
              </a:spcBef>
              <a:spcAft>
                <a:spcPts val="0"/>
              </a:spcAft>
              <a:buClr>
                <a:schemeClr val="dk1"/>
              </a:buClr>
              <a:buSzPct val="100000"/>
              <a:buNone/>
            </a:pPr>
            <a:r>
              <a:t/>
            </a:r>
            <a:endParaRPr/>
          </a:p>
          <a:p>
            <a:pPr indent="-237172" lvl="0" marL="342900" rtl="0" algn="l">
              <a:lnSpc>
                <a:spcPct val="120000"/>
              </a:lnSpc>
              <a:spcBef>
                <a:spcPts val="1000"/>
              </a:spcBef>
              <a:spcAft>
                <a:spcPts val="0"/>
              </a:spcAft>
              <a:buClr>
                <a:schemeClr val="dk1"/>
              </a:buClr>
              <a:buSzPct val="100000"/>
              <a:buNone/>
            </a:pPr>
            <a:r>
              <a:t/>
            </a:r>
            <a:endParaRPr/>
          </a:p>
          <a:p>
            <a:pPr indent="-237172" lvl="0" marL="34290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0" lvl="0" marL="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p:txBody>
      </p:sp>
      <p:sp>
        <p:nvSpPr>
          <p:cNvPr id="310" name="Google Shape;310;p22"/>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23</a:t>
            </a:r>
            <a:endParaRPr>
              <a:solidFill>
                <a:schemeClr val="l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1ef5495d155_1_0"/>
          <p:cNvSpPr txBox="1"/>
          <p:nvPr>
            <p:ph type="title"/>
          </p:nvPr>
        </p:nvSpPr>
        <p:spPr>
          <a:xfrm>
            <a:off x="1077362" y="720434"/>
            <a:ext cx="9950100" cy="1507500"/>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Висновки</a:t>
            </a:r>
            <a:endParaRPr>
              <a:latin typeface="Arial"/>
              <a:ea typeface="Arial"/>
              <a:cs typeface="Arial"/>
              <a:sym typeface="Arial"/>
            </a:endParaRPr>
          </a:p>
        </p:txBody>
      </p:sp>
      <p:sp>
        <p:nvSpPr>
          <p:cNvPr id="317" name="Google Shape;317;g1ef5495d155_1_0"/>
          <p:cNvSpPr txBox="1"/>
          <p:nvPr>
            <p:ph idx="1" type="body"/>
          </p:nvPr>
        </p:nvSpPr>
        <p:spPr>
          <a:xfrm>
            <a:off x="1077362" y="2427316"/>
            <a:ext cx="9950100" cy="35136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just">
              <a:lnSpc>
                <a:spcPct val="100000"/>
              </a:lnSpc>
              <a:spcBef>
                <a:spcPts val="0"/>
              </a:spcBef>
              <a:spcAft>
                <a:spcPts val="0"/>
              </a:spcAft>
              <a:buClr>
                <a:schemeClr val="dk1"/>
              </a:buClr>
              <a:buFont typeface="Arial"/>
              <a:buNone/>
            </a:pPr>
            <a:r>
              <a:t/>
            </a:r>
            <a:endParaRPr sz="1200">
              <a:latin typeface="Calibri"/>
              <a:ea typeface="Calibri"/>
              <a:cs typeface="Calibri"/>
              <a:sym typeface="Calibri"/>
            </a:endParaRPr>
          </a:p>
          <a:p>
            <a:pPr indent="0" lvl="0" marL="0" rtl="0" algn="just">
              <a:lnSpc>
                <a:spcPct val="100000"/>
              </a:lnSpc>
              <a:spcBef>
                <a:spcPts val="0"/>
              </a:spcBef>
              <a:spcAft>
                <a:spcPts val="0"/>
              </a:spcAft>
              <a:buNone/>
            </a:pPr>
            <a:r>
              <a:rPr lang="en-US" sz="9885">
                <a:highlight>
                  <a:schemeClr val="lt1"/>
                </a:highlight>
                <a:latin typeface="Calibri"/>
                <a:ea typeface="Calibri"/>
                <a:cs typeface="Calibri"/>
                <a:sym typeface="Calibri"/>
              </a:rPr>
              <a:t>В роботі теоретично обґрунтовано і експериментально доведено дієвість і ефективність запропонованого методу верифікації блоків AES цифрових мікросхем, розроблених мовою опису апаратури Verilog, основаного на поєднанні  методів номінальної моделі та векторної верифікації</a:t>
            </a:r>
            <a:br>
              <a:rPr lang="en-US" sz="9885">
                <a:highlight>
                  <a:schemeClr val="lt1"/>
                </a:highlight>
                <a:latin typeface="Calibri"/>
                <a:ea typeface="Calibri"/>
                <a:cs typeface="Calibri"/>
                <a:sym typeface="Calibri"/>
              </a:rPr>
            </a:br>
            <a:br>
              <a:rPr lang="en-US" sz="9885">
                <a:highlight>
                  <a:schemeClr val="lt1"/>
                </a:highlight>
                <a:latin typeface="Calibri"/>
                <a:ea typeface="Calibri"/>
                <a:cs typeface="Calibri"/>
                <a:sym typeface="Calibri"/>
              </a:rPr>
            </a:br>
            <a:r>
              <a:rPr lang="en-US" sz="10285">
                <a:highlight>
                  <a:schemeClr val="lt1"/>
                </a:highlight>
                <a:latin typeface="Calibri"/>
                <a:ea typeface="Calibri"/>
                <a:cs typeface="Calibri"/>
                <a:sym typeface="Calibri"/>
              </a:rPr>
              <a:t>Мету дисертаційної роботи досягнуто і її завдання виконано повністю</a:t>
            </a:r>
            <a:endParaRPr sz="19285">
              <a:latin typeface="Calibri"/>
              <a:ea typeface="Calibri"/>
              <a:cs typeface="Calibri"/>
              <a:sym typeface="Calibri"/>
            </a:endParaRPr>
          </a:p>
          <a:p>
            <a:pPr indent="0" lvl="0" marL="0" rtl="0" algn="just">
              <a:lnSpc>
                <a:spcPct val="100000"/>
              </a:lnSpc>
              <a:spcBef>
                <a:spcPts val="0"/>
              </a:spcBef>
              <a:spcAft>
                <a:spcPts val="0"/>
              </a:spcAft>
              <a:buClr>
                <a:schemeClr val="dk1"/>
              </a:buClr>
              <a:buFont typeface="Arial"/>
              <a:buNone/>
            </a:pPr>
            <a:br>
              <a:rPr lang="en-US" sz="3968">
                <a:latin typeface="Calibri"/>
                <a:ea typeface="Calibri"/>
                <a:cs typeface="Calibri"/>
                <a:sym typeface="Calibri"/>
              </a:rPr>
            </a:br>
            <a:endParaRPr sz="9968">
              <a:latin typeface="Arial"/>
              <a:ea typeface="Arial"/>
              <a:cs typeface="Arial"/>
              <a:sym typeface="Arial"/>
            </a:endParaRPr>
          </a:p>
          <a:p>
            <a:pPr indent="-237172" lvl="0" marL="342900" rtl="0" algn="l">
              <a:lnSpc>
                <a:spcPct val="120000"/>
              </a:lnSpc>
              <a:spcBef>
                <a:spcPts val="1000"/>
              </a:spcBef>
              <a:spcAft>
                <a:spcPts val="0"/>
              </a:spcAft>
              <a:buClr>
                <a:schemeClr val="dk1"/>
              </a:buClr>
              <a:buSzPct val="100000"/>
              <a:buNone/>
            </a:pPr>
            <a:r>
              <a:t/>
            </a:r>
            <a:endParaRPr/>
          </a:p>
          <a:p>
            <a:pPr indent="-237172" lvl="0" marL="342900" rtl="0" algn="l">
              <a:lnSpc>
                <a:spcPct val="120000"/>
              </a:lnSpc>
              <a:spcBef>
                <a:spcPts val="1000"/>
              </a:spcBef>
              <a:spcAft>
                <a:spcPts val="0"/>
              </a:spcAft>
              <a:buClr>
                <a:schemeClr val="dk1"/>
              </a:buClr>
              <a:buSzPct val="100000"/>
              <a:buNone/>
            </a:pPr>
            <a:r>
              <a:t/>
            </a:r>
            <a:endParaRPr/>
          </a:p>
          <a:p>
            <a:pPr indent="-237172" lvl="0" marL="34290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a:p>
            <a:pPr indent="0" lvl="0" marL="0" rtl="0" algn="l">
              <a:lnSpc>
                <a:spcPct val="120000"/>
              </a:lnSpc>
              <a:spcBef>
                <a:spcPts val="1000"/>
              </a:spcBef>
              <a:spcAft>
                <a:spcPts val="0"/>
              </a:spcAft>
              <a:buClr>
                <a:schemeClr val="dk1"/>
              </a:buClr>
              <a:buSzPct val="100000"/>
              <a:buNone/>
            </a:pPr>
            <a:r>
              <a:t/>
            </a:r>
            <a:endParaRPr/>
          </a:p>
          <a:p>
            <a:pPr indent="-180022" lvl="0" marL="285750" rtl="0" algn="l">
              <a:lnSpc>
                <a:spcPct val="120000"/>
              </a:lnSpc>
              <a:spcBef>
                <a:spcPts val="1000"/>
              </a:spcBef>
              <a:spcAft>
                <a:spcPts val="0"/>
              </a:spcAft>
              <a:buClr>
                <a:schemeClr val="dk1"/>
              </a:buClr>
              <a:buSzPct val="100000"/>
              <a:buNone/>
            </a:pPr>
            <a:r>
              <a:t/>
            </a:r>
            <a:endParaRPr/>
          </a:p>
        </p:txBody>
      </p:sp>
      <p:sp>
        <p:nvSpPr>
          <p:cNvPr id="318" name="Google Shape;318;g1ef5495d155_1_0"/>
          <p:cNvSpPr txBox="1"/>
          <p:nvPr/>
        </p:nvSpPr>
        <p:spPr>
          <a:xfrm>
            <a:off x="11335950" y="6127750"/>
            <a:ext cx="4731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24</a:t>
            </a:r>
            <a:endParaRPr>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b="0" lang="en-US">
                <a:latin typeface="Arial"/>
                <a:ea typeface="Arial"/>
                <a:cs typeface="Arial"/>
                <a:sym typeface="Arial"/>
              </a:rPr>
              <a:t>Актуальність</a:t>
            </a:r>
            <a:endParaRPr>
              <a:latin typeface="Arial"/>
              <a:ea typeface="Arial"/>
              <a:cs typeface="Arial"/>
              <a:sym typeface="Arial"/>
            </a:endParaRPr>
          </a:p>
        </p:txBody>
      </p:sp>
      <p:sp>
        <p:nvSpPr>
          <p:cNvPr id="117" name="Google Shape;117;p3"/>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228600" lvl="0" marL="228600" rtl="0" algn="just">
              <a:lnSpc>
                <a:spcPct val="120000"/>
              </a:lnSpc>
              <a:spcBef>
                <a:spcPts val="0"/>
              </a:spcBef>
              <a:spcAft>
                <a:spcPts val="0"/>
              </a:spcAft>
              <a:buClr>
                <a:schemeClr val="dk1"/>
              </a:buClr>
              <a:buSzPts val="1800"/>
              <a:buChar char="•"/>
            </a:pPr>
            <a:r>
              <a:rPr lang="en-US">
                <a:latin typeface="Arial"/>
                <a:ea typeface="Arial"/>
                <a:cs typeface="Arial"/>
                <a:sym typeface="Arial"/>
              </a:rPr>
              <a:t>Постійно зростаюча потреба в запровадженні безпеки та конфіденційності даних користувачів</a:t>
            </a:r>
            <a:endParaRPr>
              <a:latin typeface="Arial"/>
              <a:ea typeface="Arial"/>
              <a:cs typeface="Arial"/>
              <a:sym typeface="Arial"/>
            </a:endParaRPr>
          </a:p>
          <a:p>
            <a:pPr indent="-228600" lvl="0" marL="228600" rtl="0" algn="just">
              <a:lnSpc>
                <a:spcPct val="120000"/>
              </a:lnSpc>
              <a:spcBef>
                <a:spcPts val="1000"/>
              </a:spcBef>
              <a:spcAft>
                <a:spcPts val="0"/>
              </a:spcAft>
              <a:buClr>
                <a:schemeClr val="dk1"/>
              </a:buClr>
              <a:buSzPts val="1800"/>
              <a:buChar char="•"/>
            </a:pPr>
            <a:r>
              <a:rPr lang="en-US">
                <a:latin typeface="Arial"/>
                <a:ea typeface="Arial"/>
                <a:cs typeface="Arial"/>
                <a:sym typeface="Arial"/>
              </a:rPr>
              <a:t>Верифікація займає левову частку витрат часу усієї розробки пристрою, тож існує потреба в підвищенні її ефективності</a:t>
            </a:r>
            <a:endParaRPr>
              <a:latin typeface="Arial"/>
              <a:ea typeface="Arial"/>
              <a:cs typeface="Arial"/>
              <a:sym typeface="Arial"/>
            </a:endParaRPr>
          </a:p>
        </p:txBody>
      </p:sp>
      <p:pic>
        <p:nvPicPr>
          <p:cNvPr descr="AES Advanced Encryption Standard - symmetric block cipher to protect  classified information, acronym text stamp concept background Stock Vector  | Adobe Stock" id="118" name="Google Shape;118;p3"/>
          <p:cNvPicPr preferRelativeResize="0"/>
          <p:nvPr/>
        </p:nvPicPr>
        <p:blipFill rotWithShape="1">
          <a:blip r:embed="rId3">
            <a:alphaModFix/>
          </a:blip>
          <a:srcRect b="0" l="0" r="0" t="0"/>
          <a:stretch/>
        </p:blipFill>
        <p:spPr>
          <a:xfrm>
            <a:off x="5878512" y="4024312"/>
            <a:ext cx="4448175" cy="1666875"/>
          </a:xfrm>
          <a:prstGeom prst="rect">
            <a:avLst/>
          </a:prstGeom>
          <a:noFill/>
          <a:ln>
            <a:noFill/>
          </a:ln>
        </p:spPr>
      </p:pic>
      <p:sp>
        <p:nvSpPr>
          <p:cNvPr id="119" name="Google Shape;119;p3"/>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3</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4"/>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Мета роботи</a:t>
            </a:r>
            <a:endParaRPr>
              <a:latin typeface="Arial"/>
              <a:ea typeface="Arial"/>
              <a:cs typeface="Arial"/>
              <a:sym typeface="Arial"/>
            </a:endParaRPr>
          </a:p>
        </p:txBody>
      </p:sp>
      <p:sp>
        <p:nvSpPr>
          <p:cNvPr id="125" name="Google Shape;125;p4"/>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lnSpcReduction="20000"/>
          </a:bodyPr>
          <a:lstStyle/>
          <a:p>
            <a:pPr indent="-228600" lvl="0" marL="228600" rtl="0" algn="l">
              <a:lnSpc>
                <a:spcPct val="120000"/>
              </a:lnSpc>
              <a:spcBef>
                <a:spcPts val="0"/>
              </a:spcBef>
              <a:spcAft>
                <a:spcPts val="0"/>
              </a:spcAft>
              <a:buClr>
                <a:schemeClr val="dk1"/>
              </a:buClr>
              <a:buSzPts val="1800"/>
              <a:buChar char="•"/>
            </a:pPr>
            <a:r>
              <a:rPr lang="en-US">
                <a:latin typeface="Arial"/>
                <a:ea typeface="Arial"/>
                <a:cs typeface="Arial"/>
                <a:sym typeface="Arial"/>
              </a:rPr>
              <a:t>Удосконалення методу верифікації (за критеріями швидкості та покриття тестами) криптографічних блоків AES цифрових мікросхем, створених мовою опису апаратури Verilog.</a:t>
            </a:r>
            <a:endParaRPr>
              <a:latin typeface="Arial"/>
              <a:ea typeface="Arial"/>
              <a:cs typeface="Arial"/>
              <a:sym typeface="Arial"/>
            </a:endParaRPr>
          </a:p>
          <a:p>
            <a:pPr indent="-228600" lvl="0" marL="228600" rtl="0" algn="just">
              <a:lnSpc>
                <a:spcPct val="120000"/>
              </a:lnSpc>
              <a:spcBef>
                <a:spcPts val="1000"/>
              </a:spcBef>
              <a:spcAft>
                <a:spcPts val="0"/>
              </a:spcAft>
              <a:buClr>
                <a:schemeClr val="dk1"/>
              </a:buClr>
              <a:buSzPts val="1800"/>
              <a:buFont typeface="Arial"/>
              <a:buChar char="•"/>
            </a:pPr>
            <a:r>
              <a:rPr lang="en-US">
                <a:latin typeface="Arial"/>
                <a:ea typeface="Arial"/>
                <a:cs typeface="Arial"/>
                <a:sym typeface="Arial"/>
              </a:rPr>
              <a:t>Досягнення мети вирішувалося наступними</a:t>
            </a:r>
            <a:r>
              <a:rPr b="1" lang="en-US">
                <a:latin typeface="Arial"/>
                <a:ea typeface="Arial"/>
                <a:cs typeface="Arial"/>
                <a:sym typeface="Arial"/>
              </a:rPr>
              <a:t> задачами</a:t>
            </a:r>
            <a:r>
              <a:rPr lang="en-US">
                <a:latin typeface="Arial"/>
                <a:ea typeface="Arial"/>
                <a:cs typeface="Arial"/>
                <a:sym typeface="Arial"/>
              </a:rPr>
              <a:t>: </a:t>
            </a:r>
            <a:endParaRPr>
              <a:latin typeface="Arial"/>
              <a:ea typeface="Arial"/>
              <a:cs typeface="Arial"/>
              <a:sym typeface="Arial"/>
            </a:endParaRPr>
          </a:p>
          <a:p>
            <a:pPr indent="-285749" lvl="1" marL="560070" rtl="0" algn="just">
              <a:lnSpc>
                <a:spcPct val="120000"/>
              </a:lnSpc>
              <a:spcBef>
                <a:spcPts val="500"/>
              </a:spcBef>
              <a:spcAft>
                <a:spcPts val="0"/>
              </a:spcAft>
              <a:buClr>
                <a:schemeClr val="dk1"/>
              </a:buClr>
              <a:buSzPts val="1600"/>
              <a:buFont typeface="Arial"/>
              <a:buChar char="o"/>
            </a:pPr>
            <a:r>
              <a:rPr b="0" lang="en-US">
                <a:latin typeface="Arial"/>
                <a:ea typeface="Arial"/>
                <a:cs typeface="Arial"/>
                <a:sym typeface="Arial"/>
              </a:rPr>
              <a:t>Дослідження наявних методів верифікації цифрових пристроїв; Аналіз проблем, які виникають під час верифікації; дослідження патентних технічних рішень, які забезпечують верифікацію криптографічних систем; огляд сучасних методик верифікацій та тестування цифрових систем. </a:t>
            </a:r>
            <a:endParaRPr b="0">
              <a:latin typeface="Arial"/>
              <a:ea typeface="Arial"/>
              <a:cs typeface="Arial"/>
              <a:sym typeface="Arial"/>
            </a:endParaRPr>
          </a:p>
          <a:p>
            <a:pPr indent="-285749" lvl="1" marL="560070" rtl="0" algn="just">
              <a:lnSpc>
                <a:spcPct val="120000"/>
              </a:lnSpc>
              <a:spcBef>
                <a:spcPts val="500"/>
              </a:spcBef>
              <a:spcAft>
                <a:spcPts val="0"/>
              </a:spcAft>
              <a:buClr>
                <a:schemeClr val="dk1"/>
              </a:buClr>
              <a:buSzPts val="1600"/>
              <a:buFont typeface="Arial"/>
              <a:buChar char="o"/>
            </a:pPr>
            <a:r>
              <a:rPr b="0" lang="en-US">
                <a:latin typeface="Arial"/>
                <a:ea typeface="Arial"/>
                <a:cs typeface="Arial"/>
                <a:sym typeface="Arial"/>
              </a:rPr>
              <a:t>Удосконалення обраного методу верифікації та оцінка отриманих результатів.</a:t>
            </a:r>
            <a:endParaRPr b="0">
              <a:latin typeface="Arial"/>
              <a:ea typeface="Arial"/>
              <a:cs typeface="Arial"/>
              <a:sym typeface="Arial"/>
            </a:endParaRPr>
          </a:p>
          <a:p>
            <a:pPr indent="-285749" lvl="1" marL="560070" rtl="0" algn="just">
              <a:lnSpc>
                <a:spcPct val="120000"/>
              </a:lnSpc>
              <a:spcBef>
                <a:spcPts val="500"/>
              </a:spcBef>
              <a:spcAft>
                <a:spcPts val="0"/>
              </a:spcAft>
              <a:buClr>
                <a:schemeClr val="dk1"/>
              </a:buClr>
              <a:buSzPts val="1600"/>
              <a:buFont typeface="Arial"/>
              <a:buChar char="o"/>
            </a:pPr>
            <a:r>
              <a:rPr b="0" lang="en-US">
                <a:latin typeface="Arial"/>
                <a:ea typeface="Arial"/>
                <a:cs typeface="Arial"/>
                <a:sym typeface="Arial"/>
              </a:rPr>
              <a:t>Розроблення стартап-проєкту </a:t>
            </a:r>
            <a:endParaRPr b="0">
              <a:latin typeface="Arial"/>
              <a:ea typeface="Arial"/>
              <a:cs typeface="Arial"/>
              <a:sym typeface="Arial"/>
            </a:endParaRPr>
          </a:p>
          <a:p>
            <a:pPr indent="0" lvl="1" marL="274320" rtl="0" algn="just">
              <a:lnSpc>
                <a:spcPct val="120000"/>
              </a:lnSpc>
              <a:spcBef>
                <a:spcPts val="500"/>
              </a:spcBef>
              <a:spcAft>
                <a:spcPts val="0"/>
              </a:spcAft>
              <a:buClr>
                <a:schemeClr val="dk1"/>
              </a:buClr>
              <a:buSzPts val="1600"/>
              <a:buFont typeface="Avenir"/>
              <a:buNone/>
            </a:pPr>
            <a:r>
              <a:t/>
            </a:r>
            <a:endParaRPr b="0">
              <a:latin typeface="Courier New"/>
              <a:ea typeface="Courier New"/>
              <a:cs typeface="Courier New"/>
              <a:sym typeface="Courier New"/>
            </a:endParaRPr>
          </a:p>
          <a:p>
            <a:pPr indent="-114300" lvl="0" marL="228600" rtl="0" algn="l">
              <a:lnSpc>
                <a:spcPct val="120000"/>
              </a:lnSpc>
              <a:spcBef>
                <a:spcPts val="1000"/>
              </a:spcBef>
              <a:spcAft>
                <a:spcPts val="0"/>
              </a:spcAft>
              <a:buClr>
                <a:schemeClr val="dk1"/>
              </a:buClr>
              <a:buSzPts val="1800"/>
              <a:buNone/>
            </a:pPr>
            <a:r>
              <a:t/>
            </a:r>
            <a:endParaRPr/>
          </a:p>
        </p:txBody>
      </p:sp>
      <p:sp>
        <p:nvSpPr>
          <p:cNvPr id="126" name="Google Shape;126;p4"/>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4</a:t>
            </a:r>
            <a:endParaRPr>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Об’єкт та предмет дослідження</a:t>
            </a:r>
            <a:endParaRPr>
              <a:latin typeface="Arial"/>
              <a:ea typeface="Arial"/>
              <a:cs typeface="Arial"/>
              <a:sym typeface="Arial"/>
            </a:endParaRPr>
          </a:p>
        </p:txBody>
      </p:sp>
      <p:sp>
        <p:nvSpPr>
          <p:cNvPr id="133" name="Google Shape;133;p5"/>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228600" lvl="0" marL="228600" rtl="0" algn="just">
              <a:lnSpc>
                <a:spcPct val="120000"/>
              </a:lnSpc>
              <a:spcBef>
                <a:spcPts val="0"/>
              </a:spcBef>
              <a:spcAft>
                <a:spcPts val="0"/>
              </a:spcAft>
              <a:buClr>
                <a:schemeClr val="dk1"/>
              </a:buClr>
              <a:buSzPts val="1800"/>
              <a:buChar char="•"/>
            </a:pPr>
            <a:r>
              <a:rPr b="1" lang="en-US">
                <a:latin typeface="Arial"/>
                <a:ea typeface="Arial"/>
                <a:cs typeface="Arial"/>
                <a:sym typeface="Arial"/>
              </a:rPr>
              <a:t>Об’єкт дослідження</a:t>
            </a:r>
            <a:r>
              <a:rPr lang="en-US">
                <a:latin typeface="Arial"/>
                <a:ea typeface="Arial"/>
                <a:cs typeface="Arial"/>
                <a:sym typeface="Arial"/>
              </a:rPr>
              <a:t> - системи і засоби верифікації цифрових пристроїв, створених за допомогою мови описання апаратури.</a:t>
            </a:r>
            <a:endParaRPr>
              <a:latin typeface="Arial"/>
              <a:ea typeface="Arial"/>
              <a:cs typeface="Arial"/>
              <a:sym typeface="Arial"/>
            </a:endParaRPr>
          </a:p>
          <a:p>
            <a:pPr indent="-228600" lvl="0" marL="228600" rtl="0" algn="l">
              <a:lnSpc>
                <a:spcPct val="120000"/>
              </a:lnSpc>
              <a:spcBef>
                <a:spcPts val="1000"/>
              </a:spcBef>
              <a:spcAft>
                <a:spcPts val="0"/>
              </a:spcAft>
              <a:buClr>
                <a:schemeClr val="dk1"/>
              </a:buClr>
              <a:buSzPts val="1800"/>
              <a:buChar char="•"/>
            </a:pPr>
            <a:r>
              <a:rPr b="1" lang="en-US">
                <a:latin typeface="Arial"/>
                <a:ea typeface="Arial"/>
                <a:cs typeface="Arial"/>
                <a:sym typeface="Arial"/>
              </a:rPr>
              <a:t>Предмет дослідження</a:t>
            </a:r>
            <a:r>
              <a:rPr lang="en-US">
                <a:latin typeface="Arial"/>
                <a:ea typeface="Arial"/>
                <a:cs typeface="Arial"/>
                <a:sym typeface="Arial"/>
              </a:rPr>
              <a:t> - процедури верифікації блоків криптографічного захисту цифрових пристроїв на основі алгоритмів AES і апаратно-програмні рішення з їх реалізації.</a:t>
            </a:r>
            <a:endParaRPr>
              <a:latin typeface="Arial"/>
              <a:ea typeface="Arial"/>
              <a:cs typeface="Arial"/>
              <a:sym typeface="Arial"/>
            </a:endParaRPr>
          </a:p>
        </p:txBody>
      </p:sp>
      <p:sp>
        <p:nvSpPr>
          <p:cNvPr id="134" name="Google Shape;134;p5"/>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5</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6"/>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venir"/>
              <a:buNone/>
            </a:pPr>
            <a:r>
              <a:rPr lang="en-US">
                <a:latin typeface="Arial"/>
                <a:ea typeface="Arial"/>
                <a:cs typeface="Arial"/>
                <a:sym typeface="Arial"/>
              </a:rPr>
              <a:t>Наукова новизна</a:t>
            </a:r>
            <a:endParaRPr>
              <a:latin typeface="Arial"/>
              <a:ea typeface="Arial"/>
              <a:cs typeface="Arial"/>
              <a:sym typeface="Arial"/>
            </a:endParaRPr>
          </a:p>
        </p:txBody>
      </p:sp>
      <p:sp>
        <p:nvSpPr>
          <p:cNvPr id="141" name="Google Shape;141;p6"/>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228600" rtl="0" algn="l">
              <a:lnSpc>
                <a:spcPct val="120000"/>
              </a:lnSpc>
              <a:spcBef>
                <a:spcPts val="0"/>
              </a:spcBef>
              <a:spcAft>
                <a:spcPts val="0"/>
              </a:spcAft>
              <a:buNone/>
            </a:pPr>
            <a:r>
              <a:rPr lang="en-US">
                <a:latin typeface="Arial"/>
                <a:ea typeface="Arial"/>
                <a:cs typeface="Arial"/>
                <a:sym typeface="Arial"/>
              </a:rPr>
              <a:t>Запропоноване </a:t>
            </a:r>
            <a:r>
              <a:rPr lang="en-US">
                <a:latin typeface="Arial"/>
                <a:ea typeface="Arial"/>
                <a:cs typeface="Arial"/>
                <a:sym typeface="Arial"/>
              </a:rPr>
              <a:t>поєднання процедур методів номінальної моделі та векторної верифікації дає можливість за менш тривалий проміжок часу досягнути більшого покриття системи тестами у порівнянні з поодиноким послідовним застосуванням кожного з методів.</a:t>
            </a:r>
            <a:endParaRPr>
              <a:latin typeface="Arial"/>
              <a:ea typeface="Arial"/>
              <a:cs typeface="Arial"/>
              <a:sym typeface="Arial"/>
            </a:endParaRPr>
          </a:p>
          <a:p>
            <a:pPr indent="0" lvl="0" marL="0" rtl="0" algn="l">
              <a:lnSpc>
                <a:spcPct val="120000"/>
              </a:lnSpc>
              <a:spcBef>
                <a:spcPts val="1000"/>
              </a:spcBef>
              <a:spcAft>
                <a:spcPts val="0"/>
              </a:spcAft>
              <a:buClr>
                <a:schemeClr val="dk1"/>
              </a:buClr>
              <a:buSzPts val="1800"/>
              <a:buNone/>
            </a:pPr>
            <a:br>
              <a:rPr lang="en-US"/>
            </a:br>
            <a:endParaRPr/>
          </a:p>
        </p:txBody>
      </p:sp>
      <p:pic>
        <p:nvPicPr>
          <p:cNvPr id="142" name="Google Shape;142;p6"/>
          <p:cNvPicPr preferRelativeResize="0"/>
          <p:nvPr/>
        </p:nvPicPr>
        <p:blipFill rotWithShape="1">
          <a:blip r:embed="rId3">
            <a:alphaModFix/>
          </a:blip>
          <a:srcRect b="0" l="0" r="0" t="0"/>
          <a:stretch/>
        </p:blipFill>
        <p:spPr>
          <a:xfrm>
            <a:off x="4006850" y="4832350"/>
            <a:ext cx="1035050" cy="1035050"/>
          </a:xfrm>
          <a:prstGeom prst="rect">
            <a:avLst/>
          </a:prstGeom>
          <a:noFill/>
          <a:ln>
            <a:noFill/>
          </a:ln>
        </p:spPr>
      </p:pic>
      <p:pic>
        <p:nvPicPr>
          <p:cNvPr id="143" name="Google Shape;143;p6"/>
          <p:cNvPicPr preferRelativeResize="0"/>
          <p:nvPr/>
        </p:nvPicPr>
        <p:blipFill rotWithShape="1">
          <a:blip r:embed="rId4">
            <a:alphaModFix/>
          </a:blip>
          <a:srcRect b="18229" l="0" r="-261" t="0"/>
          <a:stretch/>
        </p:blipFill>
        <p:spPr>
          <a:xfrm>
            <a:off x="5838288" y="4457700"/>
            <a:ext cx="1975928" cy="1625602"/>
          </a:xfrm>
          <a:prstGeom prst="rect">
            <a:avLst/>
          </a:prstGeom>
          <a:noFill/>
          <a:ln>
            <a:noFill/>
          </a:ln>
        </p:spPr>
      </p:pic>
      <p:sp>
        <p:nvSpPr>
          <p:cNvPr id="144" name="Google Shape;144;p6"/>
          <p:cNvSpPr/>
          <p:nvPr/>
        </p:nvSpPr>
        <p:spPr>
          <a:xfrm>
            <a:off x="5397500" y="5118099"/>
            <a:ext cx="438150" cy="463549"/>
          </a:xfrm>
          <a:prstGeom prst="mathPlus">
            <a:avLst>
              <a:gd fmla="val 23520" name="adj1"/>
            </a:avLst>
          </a:prstGeom>
          <a:solidFill>
            <a:schemeClr val="dk1"/>
          </a:solidFill>
          <a:ln cap="flat" cmpd="sng" w="12700">
            <a:solidFill>
              <a:srgbClr val="33383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venir"/>
              <a:ea typeface="Avenir"/>
              <a:cs typeface="Avenir"/>
              <a:sym typeface="Avenir"/>
            </a:endParaRPr>
          </a:p>
        </p:txBody>
      </p:sp>
      <p:sp>
        <p:nvSpPr>
          <p:cNvPr id="145" name="Google Shape;145;p6"/>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6</a:t>
            </a:r>
            <a:endParaRPr>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7"/>
          <p:cNvSpPr txBox="1"/>
          <p:nvPr>
            <p:ph type="title"/>
          </p:nvPr>
        </p:nvSpPr>
        <p:spPr>
          <a:xfrm>
            <a:off x="1077362" y="720434"/>
            <a:ext cx="9950100" cy="1507500"/>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Сучасні методи верифікації </a:t>
            </a:r>
            <a:endParaRPr/>
          </a:p>
        </p:txBody>
      </p:sp>
      <p:sp>
        <p:nvSpPr>
          <p:cNvPr id="152" name="Google Shape;152;p7"/>
          <p:cNvSpPr txBox="1"/>
          <p:nvPr>
            <p:ph idx="1" type="body"/>
          </p:nvPr>
        </p:nvSpPr>
        <p:spPr>
          <a:xfrm>
            <a:off x="1071012" y="2427316"/>
            <a:ext cx="9950103" cy="3513514"/>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120000"/>
              </a:lnSpc>
              <a:spcBef>
                <a:spcPts val="0"/>
              </a:spcBef>
              <a:spcAft>
                <a:spcPts val="0"/>
              </a:spcAft>
              <a:buClr>
                <a:schemeClr val="dk1"/>
              </a:buClr>
              <a:buSzPts val="1800"/>
              <a:buNone/>
            </a:pPr>
            <a:r>
              <a:rPr b="1" lang="en-US">
                <a:latin typeface="Arial"/>
                <a:ea typeface="Arial"/>
                <a:cs typeface="Arial"/>
                <a:sym typeface="Arial"/>
              </a:rPr>
              <a:t>Формальна верифікація</a:t>
            </a:r>
            <a:endParaRPr>
              <a:latin typeface="Arial"/>
              <a:ea typeface="Arial"/>
              <a:cs typeface="Arial"/>
              <a:sym typeface="Arial"/>
            </a:endParaRPr>
          </a:p>
          <a:p>
            <a:pPr indent="0" lvl="0" marL="0" rtl="0" algn="l">
              <a:lnSpc>
                <a:spcPct val="120000"/>
              </a:lnSpc>
              <a:spcBef>
                <a:spcPts val="1000"/>
              </a:spcBef>
              <a:spcAft>
                <a:spcPts val="0"/>
              </a:spcAft>
              <a:buClr>
                <a:schemeClr val="dk1"/>
              </a:buClr>
              <a:buSzPts val="1800"/>
              <a:buNone/>
            </a:pPr>
            <a:r>
              <a:t/>
            </a:r>
            <a:endParaRPr b="1"/>
          </a:p>
          <a:p>
            <a:pPr indent="0" lvl="0" marL="0" rtl="0" algn="l">
              <a:lnSpc>
                <a:spcPct val="120000"/>
              </a:lnSpc>
              <a:spcBef>
                <a:spcPts val="1000"/>
              </a:spcBef>
              <a:spcAft>
                <a:spcPts val="0"/>
              </a:spcAft>
              <a:buClr>
                <a:schemeClr val="dk1"/>
              </a:buClr>
              <a:buSzPts val="1800"/>
              <a:buNone/>
            </a:pPr>
            <a:r>
              <a:t/>
            </a:r>
            <a:endParaRPr/>
          </a:p>
          <a:p>
            <a:pPr indent="-171450" lvl="0" marL="285750" rtl="0" algn="l">
              <a:lnSpc>
                <a:spcPct val="120000"/>
              </a:lnSpc>
              <a:spcBef>
                <a:spcPts val="1000"/>
              </a:spcBef>
              <a:spcAft>
                <a:spcPts val="0"/>
              </a:spcAft>
              <a:buClr>
                <a:schemeClr val="dk1"/>
              </a:buClr>
              <a:buSzPts val="1800"/>
              <a:buNone/>
            </a:pPr>
            <a:r>
              <a:t/>
            </a:r>
            <a:endParaRPr/>
          </a:p>
          <a:p>
            <a:pPr indent="0" lvl="0" marL="0" rtl="0" algn="l">
              <a:lnSpc>
                <a:spcPct val="120000"/>
              </a:lnSpc>
              <a:spcBef>
                <a:spcPts val="1000"/>
              </a:spcBef>
              <a:spcAft>
                <a:spcPts val="0"/>
              </a:spcAft>
              <a:buClr>
                <a:schemeClr val="dk1"/>
              </a:buClr>
              <a:buSzPts val="1800"/>
              <a:buNone/>
            </a:pPr>
            <a:r>
              <a:t/>
            </a:r>
            <a:endParaRPr/>
          </a:p>
          <a:p>
            <a:pPr indent="-171450" lvl="0" marL="285750" rtl="0" algn="l">
              <a:lnSpc>
                <a:spcPct val="120000"/>
              </a:lnSpc>
              <a:spcBef>
                <a:spcPts val="1000"/>
              </a:spcBef>
              <a:spcAft>
                <a:spcPts val="0"/>
              </a:spcAft>
              <a:buClr>
                <a:schemeClr val="dk1"/>
              </a:buClr>
              <a:buSzPts val="1800"/>
              <a:buNone/>
            </a:pPr>
            <a:r>
              <a:t/>
            </a:r>
            <a:endParaRPr/>
          </a:p>
          <a:p>
            <a:pPr indent="-171450" lvl="0" marL="285750" rtl="0" algn="l">
              <a:lnSpc>
                <a:spcPct val="120000"/>
              </a:lnSpc>
              <a:spcBef>
                <a:spcPts val="1000"/>
              </a:spcBef>
              <a:spcAft>
                <a:spcPts val="0"/>
              </a:spcAft>
              <a:buClr>
                <a:schemeClr val="dk1"/>
              </a:buClr>
              <a:buSzPts val="1800"/>
              <a:buNone/>
            </a:pPr>
            <a:r>
              <a:t/>
            </a:r>
            <a:endParaRPr/>
          </a:p>
          <a:p>
            <a:pPr indent="0" lvl="0" marL="0" rtl="0" algn="l">
              <a:lnSpc>
                <a:spcPct val="120000"/>
              </a:lnSpc>
              <a:spcBef>
                <a:spcPts val="1000"/>
              </a:spcBef>
              <a:spcAft>
                <a:spcPts val="0"/>
              </a:spcAft>
              <a:buClr>
                <a:schemeClr val="dk1"/>
              </a:buClr>
              <a:buSzPts val="1800"/>
              <a:buNone/>
            </a:pPr>
            <a:r>
              <a:t/>
            </a:r>
            <a:endParaRPr b="1"/>
          </a:p>
        </p:txBody>
      </p:sp>
      <p:graphicFrame>
        <p:nvGraphicFramePr>
          <p:cNvPr id="153" name="Google Shape;153;p7"/>
          <p:cNvGraphicFramePr/>
          <p:nvPr/>
        </p:nvGraphicFramePr>
        <p:xfrm>
          <a:off x="1205230" y="2957576"/>
          <a:ext cx="3000000" cy="3000000"/>
        </p:xfrm>
        <a:graphic>
          <a:graphicData uri="http://schemas.openxmlformats.org/drawingml/2006/table">
            <a:tbl>
              <a:tblPr bandRow="1" firstRow="1">
                <a:noFill/>
                <a:tableStyleId>{5B68D144-61BF-4084-8B8C-55C8D93E44AC}</a:tableStyleId>
              </a:tblPr>
              <a:tblGrid>
                <a:gridCol w="4744725"/>
                <a:gridCol w="4744725"/>
              </a:tblGrid>
              <a:tr h="876300">
                <a:tc>
                  <a:txBody>
                    <a:bodyPr/>
                    <a:lstStyle/>
                    <a:p>
                      <a:pPr indent="0" lvl="0" marL="0" marR="0" rtl="0" algn="ctr">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Переваги</a:t>
                      </a:r>
                      <a:endParaRPr b="0" sz="1800" u="none" cap="none" strike="noStrike">
                        <a:latin typeface="Arial"/>
                        <a:ea typeface="Arial"/>
                        <a:cs typeface="Arial"/>
                        <a:sym typeface="Arial"/>
                      </a:endParaRPr>
                    </a:p>
                  </a:txBody>
                  <a:tcPr marT="45725" marB="45725" marR="91450" marL="91450" anchor="ctr">
                    <a:solidFill>
                      <a:srgbClr val="B2D8E2"/>
                    </a:solidFill>
                  </a:tcPr>
                </a:tc>
                <a:tc>
                  <a:txBody>
                    <a:bodyPr/>
                    <a:lstStyle/>
                    <a:p>
                      <a:pPr indent="0" lvl="0" marL="0" marR="0" rtl="0" algn="ctr">
                        <a:lnSpc>
                          <a:spcPct val="12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Недоліки</a:t>
                      </a:r>
                      <a:endParaRPr sz="1800" u="none" cap="none" strike="noStrike">
                        <a:latin typeface="Arial"/>
                        <a:ea typeface="Arial"/>
                        <a:cs typeface="Arial"/>
                        <a:sym typeface="Arial"/>
                      </a:endParaRPr>
                    </a:p>
                  </a:txBody>
                  <a:tcPr marT="45725" marB="45725" marR="91450" marL="91450" anchor="ctr">
                    <a:solidFill>
                      <a:srgbClr val="B2D8E2"/>
                    </a:solidFill>
                  </a:tcPr>
                </a:tc>
              </a:tr>
              <a:tr h="370850">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Повністю автоматична</a:t>
                      </a:r>
                      <a:endParaRPr i="0" sz="1800" u="none" cap="none" strike="noStrike">
                        <a:solidFill>
                          <a:srgbClr val="000000"/>
                        </a:solidFill>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Може перевіряти логічні помилки</a:t>
                      </a:r>
                      <a:endParaRPr sz="1800" u="none" cap="none" strike="noStrike">
                        <a:latin typeface="Arial"/>
                        <a:ea typeface="Arial"/>
                        <a:cs typeface="Arial"/>
                        <a:sym typeface="Arial"/>
                      </a:endParaRPr>
                    </a:p>
                  </a:txBody>
                  <a:tcPr marT="45725" marB="45725" marR="91450" marL="91450">
                    <a:solidFill>
                      <a:srgbClr val="DEEEF4"/>
                    </a:solidFill>
                  </a:tcPr>
                </a:tc>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Погано масштабується</a:t>
                      </a:r>
                      <a:endParaRPr i="0" sz="1800" u="none" cap="none" strike="noStrike">
                        <a:solidFill>
                          <a:srgbClr val="000000"/>
                        </a:solidFill>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Необхідне глибоке розуміння системи під верифікацією</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Складність реалізації</a:t>
                      </a:r>
                      <a:endParaRPr>
                        <a:latin typeface="Arial"/>
                        <a:ea typeface="Arial"/>
                        <a:cs typeface="Arial"/>
                        <a:sym typeface="Arial"/>
                      </a:endParaRPr>
                    </a:p>
                  </a:txBody>
                  <a:tcPr marT="45725" marB="45725" marR="91450" marL="91450">
                    <a:solidFill>
                      <a:srgbClr val="DEEEF4"/>
                    </a:solidFill>
                  </a:tcPr>
                </a:tc>
              </a:tr>
            </a:tbl>
          </a:graphicData>
        </a:graphic>
      </p:graphicFrame>
      <p:sp>
        <p:nvSpPr>
          <p:cNvPr id="154" name="Google Shape;154;p7"/>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7</a:t>
            </a: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8"/>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Сучасні методи верифікації </a:t>
            </a:r>
            <a:endParaRPr>
              <a:latin typeface="Arial"/>
              <a:ea typeface="Arial"/>
              <a:cs typeface="Arial"/>
              <a:sym typeface="Arial"/>
            </a:endParaRPr>
          </a:p>
        </p:txBody>
      </p:sp>
      <p:sp>
        <p:nvSpPr>
          <p:cNvPr id="161" name="Google Shape;161;p8"/>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b="1" lang="en-US">
                <a:latin typeface="Arial"/>
                <a:ea typeface="Arial"/>
                <a:cs typeface="Arial"/>
                <a:sym typeface="Arial"/>
              </a:rPr>
              <a:t>Імітаційна верифікація</a:t>
            </a:r>
            <a:endParaRPr>
              <a:latin typeface="Arial"/>
              <a:ea typeface="Arial"/>
              <a:cs typeface="Arial"/>
              <a:sym typeface="Arial"/>
            </a:endParaRPr>
          </a:p>
        </p:txBody>
      </p:sp>
      <p:graphicFrame>
        <p:nvGraphicFramePr>
          <p:cNvPr id="162" name="Google Shape;162;p8"/>
          <p:cNvGraphicFramePr/>
          <p:nvPr/>
        </p:nvGraphicFramePr>
        <p:xfrm>
          <a:off x="1205230" y="2957576"/>
          <a:ext cx="3000000" cy="3000000"/>
        </p:xfrm>
        <a:graphic>
          <a:graphicData uri="http://schemas.openxmlformats.org/drawingml/2006/table">
            <a:tbl>
              <a:tblPr bandRow="1" firstRow="1">
                <a:noFill/>
                <a:tableStyleId>{5B68D144-61BF-4084-8B8C-55C8D93E44AC}</a:tableStyleId>
              </a:tblPr>
              <a:tblGrid>
                <a:gridCol w="4744725"/>
                <a:gridCol w="4744725"/>
              </a:tblGrid>
              <a:tr h="876300">
                <a:tc>
                  <a:txBody>
                    <a:bodyPr/>
                    <a:lstStyle/>
                    <a:p>
                      <a:pPr indent="0" lvl="0" marL="0" marR="0" rtl="0" algn="ctr">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Переваги</a:t>
                      </a:r>
                      <a:endParaRPr b="0" sz="1800" u="none" cap="none" strike="noStrike">
                        <a:latin typeface="Arial"/>
                        <a:ea typeface="Arial"/>
                        <a:cs typeface="Arial"/>
                        <a:sym typeface="Arial"/>
                      </a:endParaRPr>
                    </a:p>
                  </a:txBody>
                  <a:tcPr marT="45725" marB="45725" marR="91450" marL="91450" anchor="ctr">
                    <a:solidFill>
                      <a:srgbClr val="B2D8E2"/>
                    </a:solidFill>
                  </a:tcPr>
                </a:tc>
                <a:tc>
                  <a:txBody>
                    <a:bodyPr/>
                    <a:lstStyle/>
                    <a:p>
                      <a:pPr indent="0" lvl="0" marL="0" marR="0" rtl="0" algn="ctr">
                        <a:lnSpc>
                          <a:spcPct val="12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Недоліки</a:t>
                      </a:r>
                      <a:endParaRPr sz="1800" u="none" cap="none" strike="noStrike">
                        <a:latin typeface="Arial"/>
                        <a:ea typeface="Arial"/>
                        <a:cs typeface="Arial"/>
                        <a:sym typeface="Arial"/>
                      </a:endParaRPr>
                    </a:p>
                  </a:txBody>
                  <a:tcPr marT="45725" marB="45725" marR="91450" marL="91450" anchor="ctr">
                    <a:solidFill>
                      <a:srgbClr val="B2D8E2"/>
                    </a:solidFill>
                  </a:tcPr>
                </a:tc>
              </a:tr>
              <a:tr h="370850">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Повністю автоматична</a:t>
                      </a:r>
                      <a:endParaRPr i="0" sz="1800" u="none" cap="none" strike="noStrike">
                        <a:solidFill>
                          <a:srgbClr val="000000"/>
                        </a:solidFill>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Легша у використанні ніж формальна верифікація</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Можливість протестувати різні тестові сценарії</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Легка масштабованість</a:t>
                      </a:r>
                      <a:endParaRPr>
                        <a:latin typeface="Arial"/>
                        <a:ea typeface="Arial"/>
                        <a:cs typeface="Arial"/>
                        <a:sym typeface="Arial"/>
                      </a:endParaRPr>
                    </a:p>
                  </a:txBody>
                  <a:tcPr marT="45725" marB="45725" marR="91450" marL="91450">
                    <a:solidFill>
                      <a:srgbClr val="DEEEF4"/>
                    </a:solidFill>
                  </a:tcPr>
                </a:tc>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Потребує багато часу для імплементації та відладки</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Час імплементації сильно залежить від рівня професійності інженера </a:t>
                      </a:r>
                      <a:endParaRPr>
                        <a:latin typeface="Arial"/>
                        <a:ea typeface="Arial"/>
                        <a:cs typeface="Arial"/>
                        <a:sym typeface="Arial"/>
                      </a:endParaRPr>
                    </a:p>
                    <a:p>
                      <a:pPr indent="-171450" lvl="0" marL="285750" marR="0" rtl="0" algn="l">
                        <a:lnSpc>
                          <a:spcPct val="120000"/>
                        </a:lnSpc>
                        <a:spcBef>
                          <a:spcPts val="1000"/>
                        </a:spcBef>
                        <a:spcAft>
                          <a:spcPts val="0"/>
                        </a:spcAft>
                        <a:buClr>
                          <a:srgbClr val="000000"/>
                        </a:buClr>
                        <a:buSzPts val="1800"/>
                        <a:buFont typeface="Arial"/>
                        <a:buNone/>
                      </a:pPr>
                      <a:r>
                        <a:t/>
                      </a:r>
                      <a:endParaRPr i="0" sz="1800" u="none" cap="none" strike="noStrike">
                        <a:solidFill>
                          <a:srgbClr val="000000"/>
                        </a:solidFill>
                        <a:latin typeface="Arial"/>
                        <a:ea typeface="Arial"/>
                        <a:cs typeface="Arial"/>
                        <a:sym typeface="Arial"/>
                      </a:endParaRPr>
                    </a:p>
                  </a:txBody>
                  <a:tcPr marT="45725" marB="45725" marR="91450" marL="91450">
                    <a:solidFill>
                      <a:srgbClr val="DEEEF4"/>
                    </a:solidFill>
                  </a:tcPr>
                </a:tc>
              </a:tr>
            </a:tbl>
          </a:graphicData>
        </a:graphic>
      </p:graphicFrame>
      <p:sp>
        <p:nvSpPr>
          <p:cNvPr id="163" name="Google Shape;163;p8"/>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8</a:t>
            </a:r>
            <a:endParaRPr>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9"/>
          <p:cNvSpPr txBox="1"/>
          <p:nvPr>
            <p:ph type="title"/>
          </p:nvPr>
        </p:nvSpPr>
        <p:spPr>
          <a:xfrm>
            <a:off x="1077362" y="720434"/>
            <a:ext cx="9950103" cy="1507376"/>
          </a:xfrm>
          <a:prstGeom prst="rect">
            <a:avLst/>
          </a:prstGeom>
          <a:noFill/>
          <a:ln>
            <a:noFill/>
          </a:ln>
        </p:spPr>
        <p:txBody>
          <a:bodyPr anchorCtr="0" anchor="b" bIns="45700" lIns="91425" spcFirstLastPara="1" rIns="91425" wrap="square" tIns="45700">
            <a:normAutofit/>
          </a:bodyPr>
          <a:lstStyle/>
          <a:p>
            <a:pPr indent="0" lvl="0" marL="0" rtl="0" algn="l">
              <a:lnSpc>
                <a:spcPct val="110000"/>
              </a:lnSpc>
              <a:spcBef>
                <a:spcPts val="0"/>
              </a:spcBef>
              <a:spcAft>
                <a:spcPts val="0"/>
              </a:spcAft>
              <a:buClr>
                <a:schemeClr val="dk1"/>
              </a:buClr>
              <a:buSzPts val="3200"/>
              <a:buFont typeface="Arial"/>
              <a:buNone/>
            </a:pPr>
            <a:r>
              <a:rPr lang="en-US">
                <a:latin typeface="Arial"/>
                <a:ea typeface="Arial"/>
                <a:cs typeface="Arial"/>
                <a:sym typeface="Arial"/>
              </a:rPr>
              <a:t>Сучасні методи верифікації </a:t>
            </a:r>
            <a:endParaRPr>
              <a:latin typeface="Arial"/>
              <a:ea typeface="Arial"/>
              <a:cs typeface="Arial"/>
              <a:sym typeface="Arial"/>
            </a:endParaRPr>
          </a:p>
        </p:txBody>
      </p:sp>
      <p:sp>
        <p:nvSpPr>
          <p:cNvPr id="170" name="Google Shape;170;p9"/>
          <p:cNvSpPr txBox="1"/>
          <p:nvPr>
            <p:ph idx="1" type="body"/>
          </p:nvPr>
        </p:nvSpPr>
        <p:spPr>
          <a:xfrm>
            <a:off x="1077362" y="2427316"/>
            <a:ext cx="9950103" cy="3513514"/>
          </a:xfrm>
          <a:prstGeom prst="rect">
            <a:avLst/>
          </a:prstGeom>
          <a:noFill/>
          <a:ln>
            <a:noFill/>
          </a:ln>
        </p:spPr>
        <p:txBody>
          <a:bodyPr anchorCtr="0" anchor="t" bIns="45700" lIns="91425" spcFirstLastPara="1" rIns="91425" wrap="square" tIns="45700">
            <a:normAutofit/>
          </a:bodyPr>
          <a:lstStyle/>
          <a:p>
            <a:pPr indent="0" lvl="0" marL="0" rtl="0" algn="l">
              <a:lnSpc>
                <a:spcPct val="120000"/>
              </a:lnSpc>
              <a:spcBef>
                <a:spcPts val="0"/>
              </a:spcBef>
              <a:spcAft>
                <a:spcPts val="0"/>
              </a:spcAft>
              <a:buClr>
                <a:schemeClr val="dk1"/>
              </a:buClr>
              <a:buSzPts val="1800"/>
              <a:buNone/>
            </a:pPr>
            <a:r>
              <a:rPr b="1" lang="en-US">
                <a:latin typeface="Arial"/>
                <a:ea typeface="Arial"/>
                <a:cs typeface="Arial"/>
                <a:sym typeface="Arial"/>
              </a:rPr>
              <a:t>Симуляційна верифікація</a:t>
            </a:r>
            <a:endParaRPr>
              <a:latin typeface="Arial"/>
              <a:ea typeface="Arial"/>
              <a:cs typeface="Arial"/>
              <a:sym typeface="Arial"/>
            </a:endParaRPr>
          </a:p>
        </p:txBody>
      </p:sp>
      <p:graphicFrame>
        <p:nvGraphicFramePr>
          <p:cNvPr id="171" name="Google Shape;171;p9"/>
          <p:cNvGraphicFramePr/>
          <p:nvPr/>
        </p:nvGraphicFramePr>
        <p:xfrm>
          <a:off x="1205230" y="2957576"/>
          <a:ext cx="3000000" cy="3000000"/>
        </p:xfrm>
        <a:graphic>
          <a:graphicData uri="http://schemas.openxmlformats.org/drawingml/2006/table">
            <a:tbl>
              <a:tblPr bandRow="1" firstRow="1">
                <a:noFill/>
                <a:tableStyleId>{5B68D144-61BF-4084-8B8C-55C8D93E44AC}</a:tableStyleId>
              </a:tblPr>
              <a:tblGrid>
                <a:gridCol w="4744725"/>
                <a:gridCol w="4744725"/>
              </a:tblGrid>
              <a:tr h="876300">
                <a:tc>
                  <a:txBody>
                    <a:bodyPr/>
                    <a:lstStyle/>
                    <a:p>
                      <a:pPr indent="0" lvl="0" marL="0" marR="0" rtl="0" algn="ctr">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Переваги</a:t>
                      </a:r>
                      <a:endParaRPr b="0" sz="1800" u="none" cap="none" strike="noStrike">
                        <a:latin typeface="Arial"/>
                        <a:ea typeface="Arial"/>
                        <a:cs typeface="Arial"/>
                        <a:sym typeface="Arial"/>
                      </a:endParaRPr>
                    </a:p>
                  </a:txBody>
                  <a:tcPr marT="45725" marB="45725" marR="91450" marL="91450" anchor="ctr">
                    <a:solidFill>
                      <a:srgbClr val="B2D8E2"/>
                    </a:solidFill>
                  </a:tcPr>
                </a:tc>
                <a:tc>
                  <a:txBody>
                    <a:bodyPr/>
                    <a:lstStyle/>
                    <a:p>
                      <a:pPr indent="0" lvl="0" marL="0" marR="0" rtl="0" algn="ctr">
                        <a:lnSpc>
                          <a:spcPct val="12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Недоліки</a:t>
                      </a:r>
                      <a:endParaRPr sz="1800" u="none" cap="none" strike="noStrike">
                        <a:latin typeface="Arial"/>
                        <a:ea typeface="Arial"/>
                        <a:cs typeface="Arial"/>
                        <a:sym typeface="Arial"/>
                      </a:endParaRPr>
                    </a:p>
                  </a:txBody>
                  <a:tcPr marT="45725" marB="45725" marR="91450" marL="91450" anchor="ctr">
                    <a:solidFill>
                      <a:srgbClr val="B2D8E2"/>
                    </a:solidFill>
                  </a:tcPr>
                </a:tc>
              </a:tr>
              <a:tr h="370850">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Легке впровадження </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Простота використання</a:t>
                      </a:r>
                      <a:endParaRPr>
                        <a:latin typeface="Arial"/>
                        <a:ea typeface="Arial"/>
                        <a:cs typeface="Arial"/>
                        <a:sym typeface="Arial"/>
                      </a:endParaRPr>
                    </a:p>
                    <a:p>
                      <a:pPr indent="-285750" lvl="0" marL="285750" marR="0" rtl="0" algn="l">
                        <a:lnSpc>
                          <a:spcPct val="120000"/>
                        </a:lnSpc>
                        <a:spcBef>
                          <a:spcPts val="100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Незалежність від рівня навичок інженера</a:t>
                      </a:r>
                      <a:endParaRPr>
                        <a:latin typeface="Arial"/>
                        <a:ea typeface="Arial"/>
                        <a:cs typeface="Arial"/>
                        <a:sym typeface="Arial"/>
                      </a:endParaRPr>
                    </a:p>
                  </a:txBody>
                  <a:tcPr marT="45725" marB="45725" marR="91450" marL="91450">
                    <a:solidFill>
                      <a:srgbClr val="DEEEF4"/>
                    </a:solidFill>
                  </a:tcPr>
                </a:tc>
                <a:tc>
                  <a:txBody>
                    <a:bodyPr/>
                    <a:lstStyle/>
                    <a:p>
                      <a:pPr indent="-285750" lvl="0" marL="285750" marR="0" rtl="0" algn="l">
                        <a:lnSpc>
                          <a:spcPct val="120000"/>
                        </a:lnSpc>
                        <a:spcBef>
                          <a:spcPts val="0"/>
                        </a:spcBef>
                        <a:spcAft>
                          <a:spcPts val="0"/>
                        </a:spcAft>
                        <a:buClr>
                          <a:srgbClr val="000000"/>
                        </a:buClr>
                        <a:buSzPts val="1800"/>
                        <a:buChar char="•"/>
                      </a:pPr>
                      <a:r>
                        <a:rPr i="0" lang="en-US" sz="1800" u="none" cap="none" strike="noStrike">
                          <a:solidFill>
                            <a:srgbClr val="000000"/>
                          </a:solidFill>
                          <a:latin typeface="Arial"/>
                          <a:ea typeface="Arial"/>
                          <a:cs typeface="Arial"/>
                          <a:sym typeface="Arial"/>
                        </a:rPr>
                        <a:t>Необхідність в конвертації тестових векторів</a:t>
                      </a:r>
                      <a:endParaRPr>
                        <a:latin typeface="Arial"/>
                        <a:ea typeface="Arial"/>
                        <a:cs typeface="Arial"/>
                        <a:sym typeface="Arial"/>
                      </a:endParaRPr>
                    </a:p>
                    <a:p>
                      <a:pPr indent="-171450" lvl="0" marL="285750" marR="0" rtl="0" algn="l">
                        <a:lnSpc>
                          <a:spcPct val="120000"/>
                        </a:lnSpc>
                        <a:spcBef>
                          <a:spcPts val="1000"/>
                        </a:spcBef>
                        <a:spcAft>
                          <a:spcPts val="0"/>
                        </a:spcAft>
                        <a:buClr>
                          <a:srgbClr val="000000"/>
                        </a:buClr>
                        <a:buSzPts val="1800"/>
                        <a:buFont typeface="Arial"/>
                        <a:buNone/>
                      </a:pPr>
                      <a:r>
                        <a:t/>
                      </a:r>
                      <a:endParaRPr i="0" sz="1800" u="none" cap="none" strike="noStrike">
                        <a:solidFill>
                          <a:srgbClr val="000000"/>
                        </a:solidFill>
                        <a:latin typeface="Arial"/>
                        <a:ea typeface="Arial"/>
                        <a:cs typeface="Arial"/>
                        <a:sym typeface="Arial"/>
                      </a:endParaRPr>
                    </a:p>
                    <a:p>
                      <a:pPr indent="-171450" lvl="0" marL="285750" marR="0" rtl="0" algn="l">
                        <a:lnSpc>
                          <a:spcPct val="120000"/>
                        </a:lnSpc>
                        <a:spcBef>
                          <a:spcPts val="1000"/>
                        </a:spcBef>
                        <a:spcAft>
                          <a:spcPts val="0"/>
                        </a:spcAft>
                        <a:buClr>
                          <a:srgbClr val="000000"/>
                        </a:buClr>
                        <a:buSzPts val="1800"/>
                        <a:buFont typeface="Arial"/>
                        <a:buNone/>
                      </a:pPr>
                      <a:r>
                        <a:t/>
                      </a:r>
                      <a:endParaRPr i="0" sz="1800" u="none" cap="none" strike="noStrike">
                        <a:solidFill>
                          <a:srgbClr val="000000"/>
                        </a:solidFill>
                        <a:latin typeface="Arial"/>
                        <a:ea typeface="Arial"/>
                        <a:cs typeface="Arial"/>
                        <a:sym typeface="Arial"/>
                      </a:endParaRPr>
                    </a:p>
                  </a:txBody>
                  <a:tcPr marT="45725" marB="45725" marR="91450" marL="91450">
                    <a:solidFill>
                      <a:srgbClr val="DEEEF4"/>
                    </a:solidFill>
                  </a:tcPr>
                </a:tc>
              </a:tr>
            </a:tbl>
          </a:graphicData>
        </a:graphic>
      </p:graphicFrame>
      <p:sp>
        <p:nvSpPr>
          <p:cNvPr id="172" name="Google Shape;172;p9"/>
          <p:cNvSpPr txBox="1"/>
          <p:nvPr/>
        </p:nvSpPr>
        <p:spPr>
          <a:xfrm>
            <a:off x="11335950" y="6127750"/>
            <a:ext cx="367200" cy="36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9</a:t>
            </a:r>
            <a:endParaRPr>
              <a:solidFill>
                <a:schemeClr val="lt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Тема Office">
  <a:themeElements>
    <a:clrScheme name="Офіс">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ocksVTI">
  <a:themeElements>
    <a:clrScheme name="Blocks">
      <a:dk1>
        <a:srgbClr val="000000"/>
      </a:dk1>
      <a:lt1>
        <a:srgbClr val="FFFFFF"/>
      </a:lt1>
      <a:dk2>
        <a:srgbClr val="1B3843"/>
      </a:dk2>
      <a:lt2>
        <a:srgbClr val="F2F3F1"/>
      </a:lt2>
      <a:accent1>
        <a:srgbClr val="7A8592"/>
      </a:accent1>
      <a:accent2>
        <a:srgbClr val="8C8C96"/>
      </a:accent2>
      <a:accent3>
        <a:srgbClr val="7A6C76"/>
      </a:accent3>
      <a:accent4>
        <a:srgbClr val="A7AA9D"/>
      </a:accent4>
      <a:accent5>
        <a:srgbClr val="63787F"/>
      </a:accent5>
      <a:accent6>
        <a:srgbClr val="889DA5"/>
      </a:accent6>
      <a:hlink>
        <a:srgbClr val="71819B"/>
      </a:hlink>
      <a:folHlink>
        <a:srgbClr val="7E8B8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2024-01-17T11:59:48Z</dcterms:created>
</cp:coreProperties>
</file>