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72" r:id="rId15"/>
    <p:sldId id="273" r:id="rId16"/>
    <p:sldId id="27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0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76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201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4698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44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729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11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069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9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4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50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9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38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82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61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9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8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9659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3367" y="600891"/>
            <a:ext cx="8825658" cy="1346204"/>
          </a:xfrm>
        </p:spPr>
        <p:txBody>
          <a:bodyPr/>
          <a:lstStyle/>
          <a:p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ПРАКТИЧНЕ ЗАНЯТТЯ 2. </a:t>
            </a:r>
            <a:b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ФОРМУВАННЯ 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КОМАНДИ СТАРТАПУ 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155" y="2264229"/>
            <a:ext cx="9087439" cy="379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280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0264"/>
            <a:ext cx="8946541" cy="5778136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Вправа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2.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Команда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Проаналізуйте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проекти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дайте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поставлені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запитання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З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додатком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виставку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en-US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Українська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Attendify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стала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лідером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заходів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Серед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-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Google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і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Bloomberg.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Attendify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онлайн-конструктор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мобільних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Але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звичайних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заходів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Організовуєш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виставку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простіше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відвідувачам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скачати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розкладом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картами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локацій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добіркою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новин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матеріалів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Зробити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три кроки, без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залучення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дорогих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дизайнерів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розробників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Стартап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заснували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Михайло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Балясний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(СЕО) і Артем Яремчук (СОО) в 2011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Спочатку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платформа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називалася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KitApps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Михайло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раніше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заснував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софтверну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Shift Labs,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у Артема до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KitApps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досвід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роботи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проектменеджером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Vivex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Invest.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Також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співзасновником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аукціону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Kopeikoff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466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0264"/>
            <a:ext cx="8946541" cy="5778136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Уже на той момент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зрозуміло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часом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кожна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захоче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собі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мобільний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але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зможуть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собі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партнери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вирішили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конструктор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мобільних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платформу,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допомогою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маленькі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зможуть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собі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без найму дорогих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розробників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веб-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дизайнерів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Згодом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команда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вирішила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сфокусуватися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виключно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організаторах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заходів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співзвучну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івент-середовищем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назву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-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Attendify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виявилася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вельми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вдалою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Мобільний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дуже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недешеве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задоволення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яке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відразу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окупитися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У США,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наприклад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стандартного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конференції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iOS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і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Android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коштувати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5 тис. дол. до 50 тис. дол. При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цьому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потрібно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вивчити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портфоліо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розробника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завантажити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робив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інших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івентів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варто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навіть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зв'язатися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одним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безпосередньо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поцікавитися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досвідом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При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цьому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Attendify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передбачає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обмеженість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бюджету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організатора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процес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створення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максимально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спрощений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автоматизований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підсумку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запевненнями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Артема Яремчука,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організатор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відмінну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порівнянну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індивідуальною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розробкою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але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10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разів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нижче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3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13806"/>
            <a:ext cx="8946541" cy="5734593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Стартап </a:t>
            </a:r>
            <a:r>
              <a:rPr lang="ru-RU" dirty="0" err="1">
                <a:solidFill>
                  <a:schemeClr val="bg1"/>
                </a:solidFill>
              </a:rPr>
              <a:t>спочатку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розвивався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свої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кошти</a:t>
            </a:r>
            <a:r>
              <a:rPr lang="ru-RU" dirty="0">
                <a:solidFill>
                  <a:schemeClr val="bg1"/>
                </a:solidFill>
              </a:rPr>
              <a:t>, і </a:t>
            </a:r>
            <a:r>
              <a:rPr lang="ru-RU" dirty="0" err="1">
                <a:solidFill>
                  <a:schemeClr val="bg1"/>
                </a:solidFill>
              </a:rPr>
              <a:t>крім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цього</a:t>
            </a:r>
            <a:r>
              <a:rPr lang="ru-RU" dirty="0">
                <a:solidFill>
                  <a:schemeClr val="bg1"/>
                </a:solidFill>
              </a:rPr>
              <a:t> проект </a:t>
            </a:r>
            <a:r>
              <a:rPr lang="ru-RU" dirty="0" err="1">
                <a:solidFill>
                  <a:schemeClr val="bg1"/>
                </a:solidFill>
              </a:rPr>
              <a:t>підтримав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український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інвестор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пов’язаний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індустрією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івентів</a:t>
            </a:r>
            <a:r>
              <a:rPr lang="ru-RU" dirty="0">
                <a:solidFill>
                  <a:schemeClr val="bg1"/>
                </a:solidFill>
              </a:rPr>
              <a:t>. У 2013 </a:t>
            </a:r>
            <a:r>
              <a:rPr lang="ru-RU" dirty="0" err="1">
                <a:solidFill>
                  <a:schemeClr val="bg1"/>
                </a:solidFill>
              </a:rPr>
              <a:t>році</a:t>
            </a:r>
            <a:r>
              <a:rPr lang="ru-RU" dirty="0">
                <a:solidFill>
                  <a:schemeClr val="bg1"/>
                </a:solidFill>
              </a:rPr>
              <a:t> в проект </a:t>
            </a:r>
            <a:r>
              <a:rPr lang="ru-RU" dirty="0" err="1">
                <a:solidFill>
                  <a:schemeClr val="bg1"/>
                </a:solidFill>
              </a:rPr>
              <a:t>вклався</a:t>
            </a:r>
            <a:r>
              <a:rPr lang="ru-RU" dirty="0">
                <a:solidFill>
                  <a:schemeClr val="bg1"/>
                </a:solidFill>
              </a:rPr>
              <a:t> фонд </a:t>
            </a:r>
            <a:r>
              <a:rPr lang="en-GB" dirty="0">
                <a:solidFill>
                  <a:schemeClr val="bg1"/>
                </a:solidFill>
              </a:rPr>
              <a:t>TMT Investments – </a:t>
            </a:r>
            <a:r>
              <a:rPr lang="ru-RU" dirty="0">
                <a:solidFill>
                  <a:schemeClr val="bg1"/>
                </a:solidFill>
              </a:rPr>
              <a:t>сума </a:t>
            </a:r>
            <a:r>
              <a:rPr lang="ru-RU" dirty="0" err="1">
                <a:solidFill>
                  <a:schemeClr val="bg1"/>
                </a:solidFill>
              </a:rPr>
              <a:t>інвестицій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зросла</a:t>
            </a:r>
            <a:r>
              <a:rPr lang="ru-RU" dirty="0">
                <a:solidFill>
                  <a:schemeClr val="bg1"/>
                </a:solidFill>
              </a:rPr>
              <a:t> до $ 200 тис. </a:t>
            </a:r>
            <a:r>
              <a:rPr lang="ru-RU" dirty="0" err="1">
                <a:solidFill>
                  <a:schemeClr val="bg1"/>
                </a:solidFill>
              </a:rPr>
              <a:t>Стартапів</a:t>
            </a:r>
            <a:r>
              <a:rPr lang="ru-RU" dirty="0">
                <a:solidFill>
                  <a:schemeClr val="bg1"/>
                </a:solidFill>
              </a:rPr>
              <a:t> час </a:t>
            </a:r>
            <a:r>
              <a:rPr lang="ru-RU" dirty="0" err="1">
                <a:solidFill>
                  <a:schemeClr val="bg1"/>
                </a:solidFill>
              </a:rPr>
              <a:t>від</a:t>
            </a:r>
            <a:r>
              <a:rPr lang="ru-RU" dirty="0">
                <a:solidFill>
                  <a:schemeClr val="bg1"/>
                </a:solidFill>
              </a:rPr>
              <a:t> часу </a:t>
            </a:r>
            <a:r>
              <a:rPr lang="ru-RU" dirty="0" err="1">
                <a:solidFill>
                  <a:schemeClr val="bg1"/>
                </a:solidFill>
              </a:rPr>
              <a:t>надходять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пропозиції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фондів</a:t>
            </a:r>
            <a:r>
              <a:rPr lang="ru-RU" dirty="0">
                <a:solidFill>
                  <a:schemeClr val="bg1"/>
                </a:solidFill>
              </a:rPr>
              <a:t>, а</a:t>
            </a:r>
            <a:r>
              <a:rPr lang="ru-RU" dirty="0" smtClean="0">
                <a:solidFill>
                  <a:schemeClr val="bg1"/>
                </a:solidFill>
              </a:rPr>
              <a:t>ле </a:t>
            </a:r>
            <a:r>
              <a:rPr lang="ru-RU" dirty="0" err="1">
                <a:solidFill>
                  <a:schemeClr val="bg1"/>
                </a:solidFill>
              </a:rPr>
              <a:t>поки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що</a:t>
            </a:r>
            <a:r>
              <a:rPr lang="ru-RU" dirty="0" smtClean="0">
                <a:solidFill>
                  <a:schemeClr val="bg1"/>
                </a:solidFill>
              </a:rPr>
              <a:t> команда </a:t>
            </a:r>
            <a:r>
              <a:rPr lang="ru-RU" dirty="0">
                <a:solidFill>
                  <a:schemeClr val="bg1"/>
                </a:solidFill>
              </a:rPr>
              <a:t>не </a:t>
            </a:r>
            <a:r>
              <a:rPr lang="ru-RU" dirty="0" err="1">
                <a:solidFill>
                  <a:schemeClr val="bg1"/>
                </a:solidFill>
              </a:rPr>
              <a:t>поспішає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піднімати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інвестиції</a:t>
            </a:r>
            <a:r>
              <a:rPr lang="ru-RU" dirty="0">
                <a:solidFill>
                  <a:schemeClr val="bg1"/>
                </a:solidFill>
              </a:rPr>
              <a:t>. За </a:t>
            </a:r>
            <a:r>
              <a:rPr lang="ru-RU" dirty="0" err="1">
                <a:solidFill>
                  <a:schemeClr val="bg1"/>
                </a:solidFill>
              </a:rPr>
              <a:t>останній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рік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компанія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виросла</a:t>
            </a:r>
            <a:r>
              <a:rPr lang="ru-RU" dirty="0">
                <a:solidFill>
                  <a:schemeClr val="bg1"/>
                </a:solidFill>
              </a:rPr>
              <a:t> в 8 </a:t>
            </a:r>
            <a:r>
              <a:rPr lang="ru-RU" dirty="0" err="1">
                <a:solidFill>
                  <a:schemeClr val="bg1"/>
                </a:solidFill>
              </a:rPr>
              <a:t>разів</a:t>
            </a:r>
            <a:r>
              <a:rPr lang="ru-RU" dirty="0">
                <a:solidFill>
                  <a:schemeClr val="bg1"/>
                </a:solidFill>
              </a:rPr>
              <a:t> за доходами, але стартап </a:t>
            </a:r>
            <a:r>
              <a:rPr lang="ru-RU" dirty="0" err="1">
                <a:solidFill>
                  <a:schemeClr val="bg1"/>
                </a:solidFill>
              </a:rPr>
              <a:t>реінвестує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виручку</a:t>
            </a:r>
            <a:r>
              <a:rPr lang="ru-RU" dirty="0">
                <a:solidFill>
                  <a:schemeClr val="bg1"/>
                </a:solidFill>
              </a:rPr>
              <a:t>. Зараз </a:t>
            </a:r>
            <a:r>
              <a:rPr lang="en-GB" dirty="0" err="1">
                <a:solidFill>
                  <a:schemeClr val="bg1"/>
                </a:solidFill>
              </a:rPr>
              <a:t>Attendify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майже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повністю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орієнтується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зарубіжний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ринок</a:t>
            </a:r>
            <a:r>
              <a:rPr lang="ru-RU" dirty="0">
                <a:solidFill>
                  <a:schemeClr val="bg1"/>
                </a:solidFill>
              </a:rPr>
              <a:t> –</a:t>
            </a:r>
            <a:r>
              <a:rPr lang="ru-RU" dirty="0" err="1">
                <a:solidFill>
                  <a:schemeClr val="bg1"/>
                </a:solidFill>
              </a:rPr>
              <a:t>близько</a:t>
            </a:r>
            <a:r>
              <a:rPr lang="ru-RU" dirty="0">
                <a:solidFill>
                  <a:schemeClr val="bg1"/>
                </a:solidFill>
              </a:rPr>
              <a:t> 80% </a:t>
            </a:r>
            <a:r>
              <a:rPr lang="ru-RU" dirty="0" err="1">
                <a:solidFill>
                  <a:schemeClr val="bg1"/>
                </a:solidFill>
              </a:rPr>
              <a:t>клієнтів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знаходяться</a:t>
            </a:r>
            <a:r>
              <a:rPr lang="ru-RU" dirty="0">
                <a:solidFill>
                  <a:schemeClr val="bg1"/>
                </a:solidFill>
              </a:rPr>
              <a:t> в США. </a:t>
            </a:r>
            <a:r>
              <a:rPr lang="ru-RU" dirty="0" err="1">
                <a:solidFill>
                  <a:schemeClr val="bg1"/>
                </a:solidFill>
              </a:rPr>
              <a:t>Світова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індустрія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івентів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оцінюється</a:t>
            </a:r>
            <a:r>
              <a:rPr lang="ru-RU" dirty="0">
                <a:solidFill>
                  <a:schemeClr val="bg1"/>
                </a:solidFill>
              </a:rPr>
              <a:t> в $ 100 млрд на </a:t>
            </a:r>
            <a:r>
              <a:rPr lang="ru-RU" dirty="0" err="1">
                <a:solidFill>
                  <a:schemeClr val="bg1"/>
                </a:solidFill>
              </a:rPr>
              <a:t>рік</a:t>
            </a:r>
            <a:r>
              <a:rPr lang="ru-RU" dirty="0">
                <a:solidFill>
                  <a:schemeClr val="bg1"/>
                </a:solidFill>
              </a:rPr>
              <a:t> - </a:t>
            </a:r>
            <a:r>
              <a:rPr lang="ru-RU" dirty="0" err="1">
                <a:solidFill>
                  <a:schemeClr val="bg1"/>
                </a:solidFill>
              </a:rPr>
              <a:t>тільки</a:t>
            </a:r>
            <a:r>
              <a:rPr lang="ru-RU" dirty="0">
                <a:solidFill>
                  <a:schemeClr val="bg1"/>
                </a:solidFill>
              </a:rPr>
              <a:t> в США </a:t>
            </a:r>
            <a:r>
              <a:rPr lang="ru-RU" dirty="0" err="1">
                <a:solidFill>
                  <a:schemeClr val="bg1"/>
                </a:solidFill>
              </a:rPr>
              <a:t>щорічно</a:t>
            </a:r>
            <a:r>
              <a:rPr lang="ru-RU" dirty="0">
                <a:solidFill>
                  <a:schemeClr val="bg1"/>
                </a:solidFill>
              </a:rPr>
              <a:t> проходить </a:t>
            </a:r>
            <a:r>
              <a:rPr lang="ru-RU" dirty="0" err="1">
                <a:solidFill>
                  <a:schemeClr val="bg1"/>
                </a:solidFill>
              </a:rPr>
              <a:t>близько</a:t>
            </a:r>
            <a:r>
              <a:rPr lang="ru-RU" dirty="0">
                <a:solidFill>
                  <a:schemeClr val="bg1"/>
                </a:solidFill>
              </a:rPr>
              <a:t> 2 млн </a:t>
            </a:r>
            <a:r>
              <a:rPr lang="ru-RU" dirty="0" err="1">
                <a:solidFill>
                  <a:schemeClr val="bg1"/>
                </a:solidFill>
              </a:rPr>
              <a:t>заходів</a:t>
            </a:r>
            <a:r>
              <a:rPr lang="ru-RU" dirty="0">
                <a:solidFill>
                  <a:schemeClr val="bg1"/>
                </a:solidFill>
              </a:rPr>
              <a:t>. А команда </a:t>
            </a:r>
            <a:r>
              <a:rPr lang="ru-RU" dirty="0" err="1">
                <a:solidFill>
                  <a:schemeClr val="bg1"/>
                </a:solidFill>
              </a:rPr>
              <a:t>стартапу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зросла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двох</a:t>
            </a:r>
            <a:r>
              <a:rPr lang="ru-RU" dirty="0">
                <a:solidFill>
                  <a:schemeClr val="bg1"/>
                </a:solidFill>
              </a:rPr>
              <a:t> до 25 </a:t>
            </a:r>
            <a:r>
              <a:rPr lang="ru-RU" dirty="0" err="1">
                <a:solidFill>
                  <a:schemeClr val="bg1"/>
                </a:solidFill>
              </a:rPr>
              <a:t>осіб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Навіщо</a:t>
            </a:r>
            <a:r>
              <a:rPr lang="ru-RU" dirty="0">
                <a:solidFill>
                  <a:schemeClr val="bg1"/>
                </a:solidFill>
              </a:rPr>
              <a:t> ж </a:t>
            </a:r>
            <a:r>
              <a:rPr lang="ru-RU" dirty="0" err="1">
                <a:solidFill>
                  <a:schemeClr val="bg1"/>
                </a:solidFill>
              </a:rPr>
              <a:t>потрібний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додаток</a:t>
            </a:r>
            <a:r>
              <a:rPr lang="ru-RU" dirty="0">
                <a:solidFill>
                  <a:schemeClr val="bg1"/>
                </a:solidFill>
              </a:rPr>
              <a:t>? </a:t>
            </a:r>
            <a:r>
              <a:rPr lang="ru-RU" dirty="0" err="1">
                <a:solidFill>
                  <a:schemeClr val="bg1"/>
                </a:solidFill>
              </a:rPr>
              <a:t>Засновники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сервісу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вважають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так </a:t>
            </a:r>
            <a:r>
              <a:rPr lang="ru-RU" dirty="0" err="1">
                <a:solidFill>
                  <a:schemeClr val="bg1"/>
                </a:solidFill>
              </a:rPr>
              <a:t>простіше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залучити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аудиторію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спілкування</a:t>
            </a:r>
            <a:r>
              <a:rPr lang="ru-RU" dirty="0">
                <a:solidFill>
                  <a:schemeClr val="bg1"/>
                </a:solidFill>
              </a:rPr>
              <a:t>. «Люди, </a:t>
            </a:r>
            <a:r>
              <a:rPr lang="ru-RU" dirty="0" err="1">
                <a:solidFill>
                  <a:schemeClr val="bg1"/>
                </a:solidFill>
              </a:rPr>
              <a:t>які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приходять</a:t>
            </a:r>
            <a:r>
              <a:rPr lang="ru-RU" dirty="0">
                <a:solidFill>
                  <a:schemeClr val="bg1"/>
                </a:solidFill>
              </a:rPr>
              <a:t> на заходи, </a:t>
            </a:r>
            <a:r>
              <a:rPr lang="ru-RU" dirty="0" err="1">
                <a:solidFill>
                  <a:schemeClr val="bg1"/>
                </a:solidFill>
              </a:rPr>
              <a:t>найчастіше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приходять</a:t>
            </a:r>
            <a:r>
              <a:rPr lang="ru-RU" dirty="0">
                <a:solidFill>
                  <a:schemeClr val="bg1"/>
                </a:solidFill>
              </a:rPr>
              <a:t> за </a:t>
            </a:r>
            <a:r>
              <a:rPr lang="ru-RU" dirty="0" err="1">
                <a:solidFill>
                  <a:schemeClr val="bg1"/>
                </a:solidFill>
              </a:rPr>
              <a:t>бізнес</a:t>
            </a:r>
            <a:r>
              <a:rPr lang="ru-RU" dirty="0">
                <a:solidFill>
                  <a:schemeClr val="bg1"/>
                </a:solidFill>
              </a:rPr>
              <a:t>-контактами. Наш </a:t>
            </a:r>
            <a:r>
              <a:rPr lang="ru-RU" dirty="0" err="1">
                <a:solidFill>
                  <a:schemeClr val="bg1"/>
                </a:solidFill>
              </a:rPr>
              <a:t>додаток</a:t>
            </a:r>
            <a:r>
              <a:rPr lang="ru-RU" dirty="0">
                <a:solidFill>
                  <a:schemeClr val="bg1"/>
                </a:solidFill>
              </a:rPr>
              <a:t> – </a:t>
            </a:r>
            <a:r>
              <a:rPr lang="ru-RU" dirty="0" err="1">
                <a:solidFill>
                  <a:schemeClr val="bg1"/>
                </a:solidFill>
              </a:rPr>
              <a:t>це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такий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закритий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Facebook </a:t>
            </a:r>
            <a:r>
              <a:rPr lang="ru-RU" dirty="0">
                <a:solidFill>
                  <a:schemeClr val="bg1"/>
                </a:solidFill>
              </a:rPr>
              <a:t>про </a:t>
            </a:r>
            <a:r>
              <a:rPr lang="ru-RU" dirty="0" err="1">
                <a:solidFill>
                  <a:schemeClr val="bg1"/>
                </a:solidFill>
              </a:rPr>
              <a:t>конкретний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івент</a:t>
            </a:r>
            <a:r>
              <a:rPr lang="ru-RU" dirty="0">
                <a:solidFill>
                  <a:schemeClr val="bg1"/>
                </a:solidFill>
              </a:rPr>
              <a:t> », – </a:t>
            </a:r>
            <a:r>
              <a:rPr lang="ru-RU" dirty="0" err="1">
                <a:solidFill>
                  <a:schemeClr val="bg1"/>
                </a:solidFill>
              </a:rPr>
              <a:t>розповідає</a:t>
            </a:r>
            <a:r>
              <a:rPr lang="ru-RU" dirty="0">
                <a:solidFill>
                  <a:schemeClr val="bg1"/>
                </a:solidFill>
              </a:rPr>
              <a:t> Артем. </a:t>
            </a:r>
            <a:r>
              <a:rPr lang="ru-RU" dirty="0" err="1">
                <a:solidFill>
                  <a:schemeClr val="bg1"/>
                </a:solidFill>
              </a:rPr>
              <a:t>По-третє</a:t>
            </a:r>
            <a:r>
              <a:rPr lang="ru-RU" dirty="0">
                <a:solidFill>
                  <a:schemeClr val="bg1"/>
                </a:solidFill>
              </a:rPr>
              <a:t>, в </a:t>
            </a:r>
            <a:r>
              <a:rPr lang="ru-RU" dirty="0" err="1">
                <a:solidFill>
                  <a:schemeClr val="bg1"/>
                </a:solidFill>
              </a:rPr>
              <a:t>додаток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можна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додати</a:t>
            </a:r>
            <a:r>
              <a:rPr lang="ru-RU" dirty="0">
                <a:solidFill>
                  <a:schemeClr val="bg1"/>
                </a:solidFill>
              </a:rPr>
              <a:t> рекламу – вона </a:t>
            </a:r>
            <a:r>
              <a:rPr lang="ru-RU" dirty="0" err="1">
                <a:solidFill>
                  <a:schemeClr val="bg1"/>
                </a:solidFill>
              </a:rPr>
              <a:t>виглядає</a:t>
            </a:r>
            <a:r>
              <a:rPr lang="ru-RU" dirty="0">
                <a:solidFill>
                  <a:schemeClr val="bg1"/>
                </a:solidFill>
              </a:rPr>
              <a:t> як </a:t>
            </a:r>
            <a:r>
              <a:rPr lang="ru-RU" dirty="0" err="1">
                <a:solidFill>
                  <a:schemeClr val="bg1"/>
                </a:solidFill>
              </a:rPr>
              <a:t>спонсорські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пости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en-GB" dirty="0">
                <a:solidFill>
                  <a:schemeClr val="bg1"/>
                </a:solidFill>
              </a:rPr>
              <a:t>Facebook.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354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13806"/>
            <a:ext cx="8946541" cy="5734593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Це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може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працювати</a:t>
            </a:r>
            <a:r>
              <a:rPr lang="ru-RU" dirty="0">
                <a:solidFill>
                  <a:schemeClr val="bg1"/>
                </a:solidFill>
              </a:rPr>
              <a:t> так: </a:t>
            </a:r>
            <a:r>
              <a:rPr lang="ru-RU" dirty="0" err="1">
                <a:solidFill>
                  <a:schemeClr val="bg1"/>
                </a:solidFill>
              </a:rPr>
              <a:t>якщо</a:t>
            </a:r>
            <a:r>
              <a:rPr lang="ru-RU" dirty="0">
                <a:solidFill>
                  <a:schemeClr val="bg1"/>
                </a:solidFill>
              </a:rPr>
              <a:t> спонсор </a:t>
            </a:r>
            <a:r>
              <a:rPr lang="ru-RU" dirty="0" err="1">
                <a:solidFill>
                  <a:schemeClr val="bg1"/>
                </a:solidFill>
              </a:rPr>
              <a:t>івенту</a:t>
            </a:r>
            <a:r>
              <a:rPr lang="ru-RU" dirty="0">
                <a:solidFill>
                  <a:schemeClr val="bg1"/>
                </a:solidFill>
              </a:rPr>
              <a:t> –- </a:t>
            </a:r>
            <a:r>
              <a:rPr lang="en-GB" dirty="0">
                <a:solidFill>
                  <a:schemeClr val="bg1"/>
                </a:solidFill>
              </a:rPr>
              <a:t>Microsoft, </a:t>
            </a:r>
            <a:r>
              <a:rPr lang="ru-RU" dirty="0" err="1" smtClean="0">
                <a:solidFill>
                  <a:schemeClr val="bg1"/>
                </a:solidFill>
              </a:rPr>
              <a:t>компанія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пропонує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всім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учасникам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залишити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e-mail </a:t>
            </a:r>
            <a:r>
              <a:rPr lang="ru-RU" dirty="0">
                <a:solidFill>
                  <a:schemeClr val="bg1"/>
                </a:solidFill>
              </a:rPr>
              <a:t>і </a:t>
            </a:r>
            <a:r>
              <a:rPr lang="ru-RU" dirty="0" err="1">
                <a:solidFill>
                  <a:schemeClr val="bg1"/>
                </a:solidFill>
              </a:rPr>
              <a:t>брати</a:t>
            </a:r>
            <a:r>
              <a:rPr lang="ru-RU" dirty="0">
                <a:solidFill>
                  <a:schemeClr val="bg1"/>
                </a:solidFill>
              </a:rPr>
              <a:t> участь в </a:t>
            </a:r>
            <a:r>
              <a:rPr lang="ru-RU" dirty="0" err="1">
                <a:solidFill>
                  <a:schemeClr val="bg1"/>
                </a:solidFill>
              </a:rPr>
              <a:t>розіграші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Xbox. </a:t>
            </a:r>
            <a:r>
              <a:rPr lang="ru-RU" dirty="0" err="1">
                <a:solidFill>
                  <a:schemeClr val="bg1"/>
                </a:solidFill>
              </a:rPr>
              <a:t>Організатор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після</a:t>
            </a:r>
            <a:r>
              <a:rPr lang="ru-RU" dirty="0">
                <a:solidFill>
                  <a:schemeClr val="bg1"/>
                </a:solidFill>
              </a:rPr>
              <a:t> заходу </a:t>
            </a:r>
            <a:r>
              <a:rPr lang="ru-RU" dirty="0" err="1">
                <a:solidFill>
                  <a:schemeClr val="bg1"/>
                </a:solidFill>
              </a:rPr>
              <a:t>зможе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передати</a:t>
            </a:r>
            <a:r>
              <a:rPr lang="ru-RU" dirty="0">
                <a:solidFill>
                  <a:schemeClr val="bg1"/>
                </a:solidFill>
              </a:rPr>
              <a:t> спонсору </a:t>
            </a:r>
            <a:r>
              <a:rPr lang="ru-RU" dirty="0" err="1">
                <a:solidFill>
                  <a:schemeClr val="bg1"/>
                </a:solidFill>
              </a:rPr>
              <a:t>звіт</a:t>
            </a:r>
            <a:r>
              <a:rPr lang="ru-RU" dirty="0">
                <a:solidFill>
                  <a:schemeClr val="bg1"/>
                </a:solidFill>
              </a:rPr>
              <a:t>: </a:t>
            </a:r>
            <a:r>
              <a:rPr lang="ru-RU" dirty="0" err="1">
                <a:solidFill>
                  <a:schemeClr val="bg1"/>
                </a:solidFill>
              </a:rPr>
              <a:t>хто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учасників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цікавився</a:t>
            </a:r>
            <a:r>
              <a:rPr lang="ru-RU" dirty="0">
                <a:solidFill>
                  <a:schemeClr val="bg1"/>
                </a:solidFill>
              </a:rPr>
              <a:t> брендом, а </a:t>
            </a:r>
            <a:r>
              <a:rPr lang="ru-RU" dirty="0" err="1">
                <a:solidFill>
                  <a:schemeClr val="bg1"/>
                </a:solidFill>
              </a:rPr>
              <a:t>також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їх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контакти</a:t>
            </a:r>
            <a:r>
              <a:rPr lang="ru-RU" dirty="0">
                <a:solidFill>
                  <a:schemeClr val="bg1"/>
                </a:solidFill>
              </a:rPr>
              <a:t>. «</a:t>
            </a:r>
            <a:r>
              <a:rPr lang="ru-RU" dirty="0" err="1">
                <a:solidFill>
                  <a:schemeClr val="bg1"/>
                </a:solidFill>
              </a:rPr>
              <a:t>Це</a:t>
            </a:r>
            <a:r>
              <a:rPr lang="ru-RU" dirty="0">
                <a:solidFill>
                  <a:schemeClr val="bg1"/>
                </a:solidFill>
              </a:rPr>
              <a:t> схоже на </a:t>
            </a:r>
            <a:r>
              <a:rPr lang="ru-RU" dirty="0" err="1">
                <a:solidFill>
                  <a:schemeClr val="bg1"/>
                </a:solidFill>
              </a:rPr>
              <a:t>стандартну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CPA-</a:t>
            </a:r>
            <a:r>
              <a:rPr lang="ru-RU" dirty="0">
                <a:solidFill>
                  <a:schemeClr val="bg1"/>
                </a:solidFill>
              </a:rPr>
              <a:t>модель і </a:t>
            </a:r>
            <a:r>
              <a:rPr lang="ru-RU" dirty="0" err="1">
                <a:solidFill>
                  <a:schemeClr val="bg1"/>
                </a:solidFill>
              </a:rPr>
              <a:t>працює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краще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ніж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спонсорські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пакети</a:t>
            </a:r>
            <a:r>
              <a:rPr lang="ru-RU" dirty="0">
                <a:solidFill>
                  <a:schemeClr val="bg1"/>
                </a:solidFill>
              </a:rPr>
              <a:t> - </a:t>
            </a:r>
            <a:r>
              <a:rPr lang="ru-RU" dirty="0" err="1">
                <a:solidFill>
                  <a:schemeClr val="bg1"/>
                </a:solidFill>
              </a:rPr>
              <a:t>кладовища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логотипів</a:t>
            </a:r>
            <a:r>
              <a:rPr lang="ru-RU" dirty="0">
                <a:solidFill>
                  <a:schemeClr val="bg1"/>
                </a:solidFill>
              </a:rPr>
              <a:t>», </a:t>
            </a:r>
            <a:r>
              <a:rPr lang="ru-RU" dirty="0" err="1">
                <a:solidFill>
                  <a:schemeClr val="bg1"/>
                </a:solidFill>
              </a:rPr>
              <a:t>вважає</a:t>
            </a:r>
            <a:r>
              <a:rPr lang="ru-RU" dirty="0">
                <a:solidFill>
                  <a:schemeClr val="bg1"/>
                </a:solidFill>
              </a:rPr>
              <a:t> Артем. </a:t>
            </a:r>
            <a:r>
              <a:rPr lang="ru-RU" dirty="0" err="1">
                <a:solidFill>
                  <a:schemeClr val="bg1"/>
                </a:solidFill>
              </a:rPr>
              <a:t>Це</a:t>
            </a:r>
            <a:r>
              <a:rPr lang="ru-RU" dirty="0">
                <a:solidFill>
                  <a:schemeClr val="bg1"/>
                </a:solidFill>
              </a:rPr>
              <a:t> те,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й </a:t>
            </a:r>
            <a:r>
              <a:rPr lang="ru-RU" dirty="0" err="1">
                <a:solidFill>
                  <a:schemeClr val="bg1"/>
                </a:solidFill>
              </a:rPr>
              <a:t>цікавить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західних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замовників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Звичайно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сервіс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більше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орієнтований</a:t>
            </a:r>
            <a:r>
              <a:rPr lang="ru-RU" dirty="0">
                <a:solidFill>
                  <a:schemeClr val="bg1"/>
                </a:solidFill>
              </a:rPr>
              <a:t> на США і </a:t>
            </a:r>
            <a:r>
              <a:rPr lang="ru-RU" dirty="0" err="1">
                <a:solidFill>
                  <a:schemeClr val="bg1"/>
                </a:solidFill>
              </a:rPr>
              <a:t>Європу</a:t>
            </a:r>
            <a:r>
              <a:rPr lang="ru-RU" dirty="0">
                <a:solidFill>
                  <a:schemeClr val="bg1"/>
                </a:solidFill>
              </a:rPr>
              <a:t>. «У США практично будь-</a:t>
            </a:r>
            <a:r>
              <a:rPr lang="ru-RU" dirty="0" err="1">
                <a:solidFill>
                  <a:schemeClr val="bg1"/>
                </a:solidFill>
              </a:rPr>
              <a:t>який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івент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вже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серйозно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розглядає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додаток</a:t>
            </a:r>
            <a:r>
              <a:rPr lang="ru-RU" dirty="0">
                <a:solidFill>
                  <a:schemeClr val="bg1"/>
                </a:solidFill>
              </a:rPr>
              <a:t> як </a:t>
            </a:r>
            <a:r>
              <a:rPr lang="ru-RU" dirty="0" err="1">
                <a:solidFill>
                  <a:schemeClr val="bg1"/>
                </a:solidFill>
              </a:rPr>
              <a:t>додатковий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інструмент</a:t>
            </a:r>
            <a:r>
              <a:rPr lang="ru-RU" dirty="0">
                <a:solidFill>
                  <a:schemeClr val="bg1"/>
                </a:solidFill>
              </a:rPr>
              <a:t> у </a:t>
            </a:r>
            <a:r>
              <a:rPr lang="ru-RU" dirty="0" err="1">
                <a:solidFill>
                  <a:schemeClr val="bg1"/>
                </a:solidFill>
              </a:rPr>
              <a:t>своєму</a:t>
            </a:r>
            <a:r>
              <a:rPr lang="ru-RU" dirty="0">
                <a:solidFill>
                  <a:schemeClr val="bg1"/>
                </a:solidFill>
              </a:rPr>
              <a:t> «</a:t>
            </a:r>
            <a:r>
              <a:rPr lang="ru-RU" dirty="0" err="1">
                <a:solidFill>
                  <a:schemeClr val="bg1"/>
                </a:solidFill>
              </a:rPr>
              <a:t>чекліст</a:t>
            </a:r>
            <a:r>
              <a:rPr lang="ru-RU" dirty="0">
                <a:solidFill>
                  <a:schemeClr val="bg1"/>
                </a:solidFill>
              </a:rPr>
              <a:t>», </a:t>
            </a:r>
            <a:r>
              <a:rPr lang="ru-RU" dirty="0" err="1">
                <a:solidFill>
                  <a:schemeClr val="bg1"/>
                </a:solidFill>
              </a:rPr>
              <a:t>поряд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сторінкою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івенту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en-GB" dirty="0">
                <a:solidFill>
                  <a:schemeClr val="bg1"/>
                </a:solidFill>
              </a:rPr>
              <a:t>Facebook </a:t>
            </a:r>
            <a:r>
              <a:rPr lang="ru-RU" dirty="0">
                <a:solidFill>
                  <a:schemeClr val="bg1"/>
                </a:solidFill>
              </a:rPr>
              <a:t>і </a:t>
            </a:r>
            <a:r>
              <a:rPr lang="ru-RU" dirty="0" err="1">
                <a:solidFill>
                  <a:schemeClr val="bg1"/>
                </a:solidFill>
              </a:rPr>
              <a:t>продажем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квитків</a:t>
            </a:r>
            <a:r>
              <a:rPr lang="ru-RU" dirty="0">
                <a:solidFill>
                  <a:schemeClr val="bg1"/>
                </a:solidFill>
              </a:rPr>
              <a:t> через </a:t>
            </a:r>
            <a:r>
              <a:rPr lang="ru-RU" dirty="0" err="1">
                <a:solidFill>
                  <a:schemeClr val="bg1"/>
                </a:solidFill>
              </a:rPr>
              <a:t>онлайнсервіс</a:t>
            </a:r>
            <a:r>
              <a:rPr lang="ru-RU" dirty="0">
                <a:solidFill>
                  <a:schemeClr val="bg1"/>
                </a:solidFill>
              </a:rPr>
              <a:t>, типу </a:t>
            </a:r>
            <a:r>
              <a:rPr lang="en-GB" dirty="0">
                <a:solidFill>
                  <a:schemeClr val="bg1"/>
                </a:solidFill>
              </a:rPr>
              <a:t>Eventbrite», – </a:t>
            </a:r>
            <a:r>
              <a:rPr lang="ru-RU" dirty="0">
                <a:solidFill>
                  <a:schemeClr val="bg1"/>
                </a:solidFill>
              </a:rPr>
              <a:t>говорить Артем. Перших </a:t>
            </a:r>
            <a:r>
              <a:rPr lang="ru-RU" dirty="0" err="1">
                <a:solidFill>
                  <a:schemeClr val="bg1"/>
                </a:solidFill>
              </a:rPr>
              <a:t>клієнтів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Заході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підприємці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шукали</a:t>
            </a:r>
            <a:r>
              <a:rPr lang="ru-RU" dirty="0">
                <a:solidFill>
                  <a:schemeClr val="bg1"/>
                </a:solidFill>
              </a:rPr>
              <a:t> за </a:t>
            </a:r>
            <a:r>
              <a:rPr lang="ru-RU" dirty="0" err="1">
                <a:solidFill>
                  <a:schemeClr val="bg1"/>
                </a:solidFill>
              </a:rPr>
              <a:t>допомогою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холодної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розсилки</a:t>
            </a:r>
            <a:r>
              <a:rPr lang="ru-RU" dirty="0">
                <a:solidFill>
                  <a:schemeClr val="bg1"/>
                </a:solidFill>
              </a:rPr>
              <a:t>. «Ми </a:t>
            </a:r>
            <a:r>
              <a:rPr lang="ru-RU" dirty="0" err="1">
                <a:solidFill>
                  <a:schemeClr val="bg1"/>
                </a:solidFill>
              </a:rPr>
              <a:t>намагалися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писати</a:t>
            </a:r>
            <a:r>
              <a:rPr lang="ru-RU" dirty="0">
                <a:solidFill>
                  <a:schemeClr val="bg1"/>
                </a:solidFill>
              </a:rPr>
              <a:t> нормальною, </a:t>
            </a:r>
            <a:r>
              <a:rPr lang="ru-RU" dirty="0" err="1">
                <a:solidFill>
                  <a:schemeClr val="bg1"/>
                </a:solidFill>
              </a:rPr>
              <a:t>людською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мовою</a:t>
            </a:r>
            <a:r>
              <a:rPr lang="ru-RU" dirty="0">
                <a:solidFill>
                  <a:schemeClr val="bg1"/>
                </a:solidFill>
              </a:rPr>
              <a:t>, а не в </a:t>
            </a:r>
            <a:r>
              <a:rPr lang="ru-RU" dirty="0" err="1">
                <a:solidFill>
                  <a:schemeClr val="bg1"/>
                </a:solidFill>
              </a:rPr>
              <a:t>стилі</a:t>
            </a:r>
            <a:r>
              <a:rPr lang="ru-RU" dirty="0">
                <a:solidFill>
                  <a:schemeClr val="bg1"/>
                </a:solidFill>
              </a:rPr>
              <a:t> «</a:t>
            </a:r>
            <a:r>
              <a:rPr lang="ru-RU" dirty="0" err="1">
                <a:solidFill>
                  <a:schemeClr val="bg1"/>
                </a:solidFill>
              </a:rPr>
              <a:t>дорогий</a:t>
            </a:r>
            <a:r>
              <a:rPr lang="ru-RU" dirty="0">
                <a:solidFill>
                  <a:schemeClr val="bg1"/>
                </a:solidFill>
              </a:rPr>
              <a:t> сер, </a:t>
            </a:r>
            <a:r>
              <a:rPr lang="ru-RU" dirty="0" err="1">
                <a:solidFill>
                  <a:schemeClr val="bg1"/>
                </a:solidFill>
              </a:rPr>
              <a:t>хочемо</a:t>
            </a:r>
            <a:r>
              <a:rPr lang="ru-RU" dirty="0">
                <a:solidFill>
                  <a:schemeClr val="bg1"/>
                </a:solidFill>
              </a:rPr>
              <a:t> вам </a:t>
            </a:r>
            <a:r>
              <a:rPr lang="ru-RU" dirty="0" err="1">
                <a:solidFill>
                  <a:schemeClr val="bg1"/>
                </a:solidFill>
              </a:rPr>
              <a:t>запропонувати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ідеальний</a:t>
            </a:r>
            <a:r>
              <a:rPr lang="ru-RU" dirty="0">
                <a:solidFill>
                  <a:schemeClr val="bg1"/>
                </a:solidFill>
              </a:rPr>
              <a:t> продукт для </a:t>
            </a:r>
            <a:r>
              <a:rPr lang="ru-RU" dirty="0" err="1">
                <a:solidFill>
                  <a:schemeClr val="bg1"/>
                </a:solidFill>
              </a:rPr>
              <a:t>вашого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бізнесу</a:t>
            </a:r>
            <a:r>
              <a:rPr lang="ru-RU" dirty="0">
                <a:solidFill>
                  <a:schemeClr val="bg1"/>
                </a:solidFill>
              </a:rPr>
              <a:t>», – </a:t>
            </a:r>
            <a:r>
              <a:rPr lang="ru-RU" dirty="0" err="1">
                <a:solidFill>
                  <a:schemeClr val="bg1"/>
                </a:solidFill>
              </a:rPr>
              <a:t>згадує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співзасновник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стартапу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Однією</a:t>
            </a:r>
            <a:r>
              <a:rPr lang="ru-RU" dirty="0">
                <a:solidFill>
                  <a:schemeClr val="bg1"/>
                </a:solidFill>
              </a:rPr>
              <a:t> з перших </a:t>
            </a:r>
            <a:r>
              <a:rPr lang="ru-RU" dirty="0" err="1">
                <a:solidFill>
                  <a:schemeClr val="bg1"/>
                </a:solidFill>
              </a:rPr>
              <a:t>відгукнулася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GDS – </a:t>
            </a:r>
            <a:r>
              <a:rPr lang="ru-RU" dirty="0" err="1">
                <a:solidFill>
                  <a:schemeClr val="bg1"/>
                </a:solidFill>
              </a:rPr>
              <a:t>компанія</a:t>
            </a:r>
            <a:r>
              <a:rPr lang="ru-RU" dirty="0">
                <a:solidFill>
                  <a:schemeClr val="bg1"/>
                </a:solidFill>
              </a:rPr>
              <a:t>, яка проводить </a:t>
            </a:r>
            <a:r>
              <a:rPr lang="ru-RU" dirty="0" err="1">
                <a:solidFill>
                  <a:schemeClr val="bg1"/>
                </a:solidFill>
              </a:rPr>
              <a:t>близько</a:t>
            </a:r>
            <a:r>
              <a:rPr lang="ru-RU" dirty="0">
                <a:solidFill>
                  <a:schemeClr val="bg1"/>
                </a:solidFill>
              </a:rPr>
              <a:t> 80 </a:t>
            </a:r>
            <a:r>
              <a:rPr lang="ru-RU" dirty="0" err="1">
                <a:solidFill>
                  <a:schemeClr val="bg1"/>
                </a:solidFill>
              </a:rPr>
              <a:t>івентів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рік</a:t>
            </a:r>
            <a:r>
              <a:rPr lang="ru-RU" dirty="0">
                <a:solidFill>
                  <a:schemeClr val="bg1"/>
                </a:solidFill>
              </a:rPr>
              <a:t>. У </a:t>
            </a:r>
            <a:r>
              <a:rPr lang="ru-RU" dirty="0" err="1">
                <a:solidFill>
                  <a:schemeClr val="bg1"/>
                </a:solidFill>
              </a:rPr>
              <a:t>результаті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компанія</a:t>
            </a:r>
            <a:r>
              <a:rPr lang="ru-RU" dirty="0">
                <a:solidFill>
                  <a:schemeClr val="bg1"/>
                </a:solidFill>
              </a:rPr>
              <a:t> купила </a:t>
            </a:r>
            <a:r>
              <a:rPr lang="ru-RU" dirty="0" err="1">
                <a:solidFill>
                  <a:schemeClr val="bg1"/>
                </a:solidFill>
              </a:rPr>
              <a:t>додатки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всі</a:t>
            </a:r>
            <a:r>
              <a:rPr lang="ru-RU" dirty="0">
                <a:solidFill>
                  <a:schemeClr val="bg1"/>
                </a:solidFill>
              </a:rPr>
              <a:t> 80 </a:t>
            </a:r>
            <a:r>
              <a:rPr lang="ru-RU" dirty="0" err="1">
                <a:solidFill>
                  <a:schemeClr val="bg1"/>
                </a:solidFill>
              </a:rPr>
              <a:t>івентів</a:t>
            </a:r>
            <a:r>
              <a:rPr lang="ru-RU" dirty="0">
                <a:solidFill>
                  <a:schemeClr val="bg1"/>
                </a:solidFill>
              </a:rPr>
              <a:t>. Правда, в 2012 </a:t>
            </a:r>
            <a:r>
              <a:rPr lang="ru-RU" dirty="0" err="1">
                <a:solidFill>
                  <a:schemeClr val="bg1"/>
                </a:solidFill>
              </a:rPr>
              <a:t>році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додаток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коштував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всього</a:t>
            </a:r>
            <a:r>
              <a:rPr lang="ru-RU" dirty="0">
                <a:solidFill>
                  <a:schemeClr val="bg1"/>
                </a:solidFill>
              </a:rPr>
              <a:t> $ 249 – стартап </a:t>
            </a:r>
            <a:r>
              <a:rPr lang="ru-RU" dirty="0" err="1">
                <a:solidFill>
                  <a:schemeClr val="bg1"/>
                </a:solidFill>
              </a:rPr>
              <a:t>ще</a:t>
            </a:r>
            <a:r>
              <a:rPr lang="ru-RU" dirty="0">
                <a:solidFill>
                  <a:schemeClr val="bg1"/>
                </a:solidFill>
              </a:rPr>
              <a:t> не </a:t>
            </a:r>
            <a:r>
              <a:rPr lang="ru-RU" dirty="0" err="1">
                <a:solidFill>
                  <a:schemeClr val="bg1"/>
                </a:solidFill>
              </a:rPr>
              <a:t>вивчив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ринок</a:t>
            </a:r>
            <a:r>
              <a:rPr lang="ru-RU" dirty="0">
                <a:solidFill>
                  <a:schemeClr val="bg1"/>
                </a:solidFill>
              </a:rPr>
              <a:t> і поставив </a:t>
            </a:r>
            <a:r>
              <a:rPr lang="ru-RU" dirty="0" err="1">
                <a:solidFill>
                  <a:schemeClr val="bg1"/>
                </a:solidFill>
              </a:rPr>
              <a:t>ціну</a:t>
            </a:r>
            <a:r>
              <a:rPr lang="ru-RU" dirty="0">
                <a:solidFill>
                  <a:schemeClr val="bg1"/>
                </a:solidFill>
              </a:rPr>
              <a:t> «</a:t>
            </a:r>
            <a:r>
              <a:rPr lang="ru-RU" dirty="0" err="1">
                <a:solidFill>
                  <a:schemeClr val="bg1"/>
                </a:solidFill>
              </a:rPr>
              <a:t>зі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стелі</a:t>
            </a:r>
            <a:r>
              <a:rPr lang="ru-RU" dirty="0">
                <a:solidFill>
                  <a:schemeClr val="bg1"/>
                </a:solidFill>
              </a:rPr>
              <a:t>».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4936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13806"/>
            <a:ext cx="8946541" cy="5734593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А ось </a:t>
            </a:r>
            <a:r>
              <a:rPr lang="ru-RU" dirty="0" err="1">
                <a:solidFill>
                  <a:schemeClr val="bg1"/>
                </a:solidFill>
              </a:rPr>
              <a:t>міжнародна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фармакологічна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компанія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AstraZeneca </a:t>
            </a:r>
            <a:r>
              <a:rPr lang="ru-RU" dirty="0">
                <a:solidFill>
                  <a:schemeClr val="bg1"/>
                </a:solidFill>
              </a:rPr>
              <a:t>сама </a:t>
            </a:r>
            <a:r>
              <a:rPr lang="ru-RU" dirty="0" err="1">
                <a:solidFill>
                  <a:schemeClr val="bg1"/>
                </a:solidFill>
              </a:rPr>
              <a:t>вийшла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en-GB" dirty="0" err="1">
                <a:solidFill>
                  <a:schemeClr val="bg1"/>
                </a:solidFill>
              </a:rPr>
              <a:t>Attendify</a:t>
            </a:r>
            <a:r>
              <a:rPr lang="en-GB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Це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компанія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зі</a:t>
            </a:r>
            <a:r>
              <a:rPr lang="ru-RU" dirty="0">
                <a:solidFill>
                  <a:schemeClr val="bg1"/>
                </a:solidFill>
              </a:rPr>
              <a:t> штатом в 20 000 </a:t>
            </a:r>
            <a:r>
              <a:rPr lang="ru-RU" dirty="0" err="1">
                <a:solidFill>
                  <a:schemeClr val="bg1"/>
                </a:solidFill>
              </a:rPr>
              <a:t>співробітників</a:t>
            </a:r>
            <a:r>
              <a:rPr lang="ru-RU" dirty="0">
                <a:solidFill>
                  <a:schemeClr val="bg1"/>
                </a:solidFill>
              </a:rPr>
              <a:t>, і до </a:t>
            </a:r>
            <a:r>
              <a:rPr lang="ru-RU" dirty="0" err="1">
                <a:solidFill>
                  <a:schemeClr val="bg1"/>
                </a:solidFill>
              </a:rPr>
              <a:t>цього</a:t>
            </a:r>
            <a:r>
              <a:rPr lang="ru-RU" dirty="0">
                <a:solidFill>
                  <a:schemeClr val="bg1"/>
                </a:solidFill>
              </a:rPr>
              <a:t> вона </a:t>
            </a:r>
            <a:r>
              <a:rPr lang="ru-RU" dirty="0" err="1">
                <a:solidFill>
                  <a:schemeClr val="bg1"/>
                </a:solidFill>
              </a:rPr>
              <a:t>ніколи</a:t>
            </a:r>
            <a:r>
              <a:rPr lang="ru-RU" dirty="0">
                <a:solidFill>
                  <a:schemeClr val="bg1"/>
                </a:solidFill>
              </a:rPr>
              <a:t> не </a:t>
            </a:r>
            <a:r>
              <a:rPr lang="ru-RU" dirty="0" err="1">
                <a:solidFill>
                  <a:schemeClr val="bg1"/>
                </a:solidFill>
              </a:rPr>
              <a:t>купувала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додатків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Цікаво</a:t>
            </a:r>
            <a:r>
              <a:rPr lang="ru-RU" dirty="0">
                <a:solidFill>
                  <a:schemeClr val="bg1"/>
                </a:solidFill>
              </a:rPr>
              <a:t> те,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за результатами </a:t>
            </a:r>
            <a:r>
              <a:rPr lang="ru-RU" dirty="0" err="1">
                <a:solidFill>
                  <a:schemeClr val="bg1"/>
                </a:solidFill>
              </a:rPr>
              <a:t>роботи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організатор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AstraZeneca GCE Summit, </a:t>
            </a:r>
            <a:r>
              <a:rPr lang="ru-RU" dirty="0" err="1">
                <a:solidFill>
                  <a:schemeClr val="bg1"/>
                </a:solidFill>
              </a:rPr>
              <a:t>фактично</a:t>
            </a:r>
            <a:r>
              <a:rPr lang="ru-RU" dirty="0">
                <a:solidFill>
                  <a:schemeClr val="bg1"/>
                </a:solidFill>
              </a:rPr>
              <a:t> став адвокатом бренду для </a:t>
            </a:r>
            <a:r>
              <a:rPr lang="ru-RU" dirty="0" err="1">
                <a:solidFill>
                  <a:schemeClr val="bg1"/>
                </a:solidFill>
              </a:rPr>
              <a:t>стартапу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Він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рекомендував</a:t>
            </a:r>
            <a:r>
              <a:rPr lang="ru-RU" dirty="0">
                <a:solidFill>
                  <a:schemeClr val="bg1"/>
                </a:solidFill>
              </a:rPr>
              <a:t> продукт для </a:t>
            </a:r>
            <a:r>
              <a:rPr lang="ru-RU" dirty="0" err="1">
                <a:solidFill>
                  <a:schemeClr val="bg1"/>
                </a:solidFill>
              </a:rPr>
              <a:t>офісів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компанії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інших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країнах</a:t>
            </a:r>
            <a:r>
              <a:rPr lang="ru-RU" dirty="0">
                <a:solidFill>
                  <a:schemeClr val="bg1"/>
                </a:solidFill>
              </a:rPr>
              <a:t>, і </a:t>
            </a:r>
            <a:r>
              <a:rPr lang="ru-RU" dirty="0" err="1">
                <a:solidFill>
                  <a:schemeClr val="bg1"/>
                </a:solidFill>
              </a:rPr>
              <a:t>навіть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його</a:t>
            </a:r>
            <a:r>
              <a:rPr lang="ru-RU" dirty="0">
                <a:solidFill>
                  <a:schemeClr val="bg1"/>
                </a:solidFill>
              </a:rPr>
              <a:t> дружина, яка </a:t>
            </a:r>
            <a:r>
              <a:rPr lang="ru-RU" dirty="0" err="1">
                <a:solidFill>
                  <a:schemeClr val="bg1"/>
                </a:solidFill>
              </a:rPr>
              <a:t>працює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організатором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заходів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іншій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компанії</a:t>
            </a:r>
            <a:r>
              <a:rPr lang="ru-RU" dirty="0">
                <a:solidFill>
                  <a:schemeClr val="bg1"/>
                </a:solidFill>
              </a:rPr>
              <a:t>, стала </a:t>
            </a:r>
            <a:r>
              <a:rPr lang="ru-RU" dirty="0" err="1">
                <a:solidFill>
                  <a:schemeClr val="bg1"/>
                </a:solidFill>
              </a:rPr>
              <a:t>клієнтом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Attendify</a:t>
            </a:r>
            <a:r>
              <a:rPr lang="en-GB" dirty="0">
                <a:solidFill>
                  <a:schemeClr val="bg1"/>
                </a:solidFill>
              </a:rPr>
              <a:t>. «</a:t>
            </a:r>
            <a:r>
              <a:rPr lang="ru-RU" dirty="0">
                <a:solidFill>
                  <a:schemeClr val="bg1"/>
                </a:solidFill>
              </a:rPr>
              <a:t>Я б </a:t>
            </a:r>
            <a:r>
              <a:rPr lang="ru-RU" dirty="0" err="1">
                <a:solidFill>
                  <a:schemeClr val="bg1"/>
                </a:solidFill>
              </a:rPr>
              <a:t>ніколи</a:t>
            </a:r>
            <a:r>
              <a:rPr lang="ru-RU" dirty="0">
                <a:solidFill>
                  <a:schemeClr val="bg1"/>
                </a:solidFill>
              </a:rPr>
              <a:t> не подумав,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фармацевти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настільки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активні</a:t>
            </a:r>
            <a:r>
              <a:rPr lang="ru-RU" dirty="0">
                <a:solidFill>
                  <a:schemeClr val="bg1"/>
                </a:solidFill>
              </a:rPr>
              <a:t> – </a:t>
            </a:r>
            <a:r>
              <a:rPr lang="ru-RU" dirty="0" err="1">
                <a:solidFill>
                  <a:schemeClr val="bg1"/>
                </a:solidFill>
              </a:rPr>
              <a:t>постять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божевільну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кількість</a:t>
            </a:r>
            <a:r>
              <a:rPr lang="ru-RU" dirty="0">
                <a:solidFill>
                  <a:schemeClr val="bg1"/>
                </a:solidFill>
              </a:rPr>
              <a:t> фото, </a:t>
            </a:r>
            <a:r>
              <a:rPr lang="ru-RU" dirty="0" err="1">
                <a:solidFill>
                  <a:schemeClr val="bg1"/>
                </a:solidFill>
              </a:rPr>
              <a:t>пишуть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месенджери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Спочатку</a:t>
            </a:r>
            <a:r>
              <a:rPr lang="ru-RU" dirty="0">
                <a:solidFill>
                  <a:schemeClr val="bg1"/>
                </a:solidFill>
              </a:rPr>
              <a:t> фото </a:t>
            </a:r>
            <a:r>
              <a:rPr lang="ru-RU" dirty="0" err="1">
                <a:solidFill>
                  <a:schemeClr val="bg1"/>
                </a:solidFill>
              </a:rPr>
              <a:t>івенту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доповідей</a:t>
            </a:r>
            <a:r>
              <a:rPr lang="ru-RU" dirty="0">
                <a:solidFill>
                  <a:schemeClr val="bg1"/>
                </a:solidFill>
              </a:rPr>
              <a:t>, а </a:t>
            </a:r>
            <a:r>
              <a:rPr lang="ru-RU" dirty="0" err="1">
                <a:solidFill>
                  <a:schemeClr val="bg1"/>
                </a:solidFill>
              </a:rPr>
              <a:t>закінчилося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фотографіями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коктейлів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у </a:t>
            </a:r>
            <a:r>
              <a:rPr lang="ru-RU" dirty="0" err="1">
                <a:solidFill>
                  <a:schemeClr val="bg1"/>
                </a:solidFill>
              </a:rPr>
              <a:t>барі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Божевільний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engagement - </a:t>
            </a:r>
            <a:r>
              <a:rPr lang="ru-RU" dirty="0">
                <a:solidFill>
                  <a:schemeClr val="bg1"/>
                </a:solidFill>
              </a:rPr>
              <a:t>на 500 </a:t>
            </a:r>
            <a:r>
              <a:rPr lang="ru-RU" dirty="0" err="1">
                <a:solidFill>
                  <a:schemeClr val="bg1"/>
                </a:solidFill>
              </a:rPr>
              <a:t>учасників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близько</a:t>
            </a:r>
            <a:r>
              <a:rPr lang="ru-RU" dirty="0">
                <a:solidFill>
                  <a:schemeClr val="bg1"/>
                </a:solidFill>
              </a:rPr>
              <a:t> 3000 </a:t>
            </a:r>
            <a:r>
              <a:rPr lang="ru-RU" dirty="0" err="1">
                <a:solidFill>
                  <a:schemeClr val="bg1"/>
                </a:solidFill>
              </a:rPr>
              <a:t>фотографій</a:t>
            </a:r>
            <a:r>
              <a:rPr lang="ru-RU" dirty="0">
                <a:solidFill>
                  <a:schemeClr val="bg1"/>
                </a:solidFill>
              </a:rPr>
              <a:t> », – </a:t>
            </a:r>
            <a:r>
              <a:rPr lang="ru-RU" dirty="0" err="1">
                <a:solidFill>
                  <a:schemeClr val="bg1"/>
                </a:solidFill>
              </a:rPr>
              <a:t>згадує</a:t>
            </a:r>
            <a:r>
              <a:rPr lang="ru-RU" dirty="0">
                <a:solidFill>
                  <a:schemeClr val="bg1"/>
                </a:solidFill>
              </a:rPr>
              <a:t> Артем. Люди </a:t>
            </a:r>
            <a:r>
              <a:rPr lang="ru-RU" dirty="0" err="1">
                <a:solidFill>
                  <a:schemeClr val="bg1"/>
                </a:solidFill>
              </a:rPr>
              <a:t>продовжують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користуватися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додатком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після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закінчення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івенту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для </a:t>
            </a:r>
            <a:r>
              <a:rPr lang="ru-RU" dirty="0" err="1">
                <a:solidFill>
                  <a:schemeClr val="bg1"/>
                </a:solidFill>
              </a:rPr>
              <a:t>індустрії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нетипово</a:t>
            </a:r>
            <a:r>
              <a:rPr lang="ru-RU" dirty="0">
                <a:solidFill>
                  <a:schemeClr val="bg1"/>
                </a:solidFill>
              </a:rPr>
              <a:t>. В </a:t>
            </a:r>
            <a:r>
              <a:rPr lang="ru-RU" dirty="0" err="1">
                <a:solidFill>
                  <a:schemeClr val="bg1"/>
                </a:solidFill>
              </a:rPr>
              <a:t>Україні</a:t>
            </a:r>
            <a:r>
              <a:rPr lang="ru-RU" dirty="0">
                <a:solidFill>
                  <a:schemeClr val="bg1"/>
                </a:solidFill>
              </a:rPr>
              <a:t> «</a:t>
            </a:r>
            <a:r>
              <a:rPr lang="ru-RU" dirty="0" err="1">
                <a:solidFill>
                  <a:schemeClr val="bg1"/>
                </a:solidFill>
              </a:rPr>
              <a:t>покриття</a:t>
            </a:r>
            <a:r>
              <a:rPr lang="ru-RU" dirty="0">
                <a:solidFill>
                  <a:schemeClr val="bg1"/>
                </a:solidFill>
              </a:rPr>
              <a:t>» у </a:t>
            </a:r>
            <a:r>
              <a:rPr lang="ru-RU" dirty="0" err="1">
                <a:solidFill>
                  <a:schemeClr val="bg1"/>
                </a:solidFill>
              </a:rPr>
              <a:t>компанії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невелике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В </a:t>
            </a:r>
            <a:r>
              <a:rPr lang="ru-RU" dirty="0" err="1">
                <a:solidFill>
                  <a:schemeClr val="bg1"/>
                </a:solidFill>
              </a:rPr>
              <a:t>Україні</a:t>
            </a:r>
            <a:r>
              <a:rPr lang="ru-RU" dirty="0">
                <a:solidFill>
                  <a:schemeClr val="bg1"/>
                </a:solidFill>
              </a:rPr>
              <a:t>, до </a:t>
            </a:r>
            <a:r>
              <a:rPr lang="ru-RU" dirty="0" err="1">
                <a:solidFill>
                  <a:schemeClr val="bg1"/>
                </a:solidFill>
              </a:rPr>
              <a:t>повсюдного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використання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додатків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всіх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івентах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ще</a:t>
            </a:r>
            <a:r>
              <a:rPr lang="ru-RU" dirty="0">
                <a:solidFill>
                  <a:schemeClr val="bg1"/>
                </a:solidFill>
              </a:rPr>
              <a:t> далеко. «Але </a:t>
            </a:r>
            <a:r>
              <a:rPr lang="ru-RU" dirty="0" err="1">
                <a:solidFill>
                  <a:schemeClr val="bg1"/>
                </a:solidFill>
              </a:rPr>
              <a:t>нішеві</a:t>
            </a:r>
            <a:r>
              <a:rPr lang="ru-RU" dirty="0">
                <a:solidFill>
                  <a:schemeClr val="bg1"/>
                </a:solidFill>
              </a:rPr>
              <a:t> заходи, </a:t>
            </a:r>
            <a:r>
              <a:rPr lang="ru-RU" dirty="0" err="1">
                <a:solidFill>
                  <a:schemeClr val="bg1"/>
                </a:solidFill>
              </a:rPr>
              <a:t>розраховані</a:t>
            </a:r>
            <a:r>
              <a:rPr lang="ru-RU" dirty="0">
                <a:solidFill>
                  <a:schemeClr val="bg1"/>
                </a:solidFill>
              </a:rPr>
              <a:t> на «</a:t>
            </a:r>
            <a:r>
              <a:rPr lang="ru-RU" dirty="0" err="1">
                <a:solidFill>
                  <a:schemeClr val="bg1"/>
                </a:solidFill>
              </a:rPr>
              <a:t>просунуту</a:t>
            </a:r>
            <a:r>
              <a:rPr lang="ru-RU" dirty="0">
                <a:solidFill>
                  <a:schemeClr val="bg1"/>
                </a:solidFill>
              </a:rPr>
              <a:t>» </a:t>
            </a:r>
            <a:r>
              <a:rPr lang="ru-RU" dirty="0" err="1">
                <a:solidFill>
                  <a:schemeClr val="bg1"/>
                </a:solidFill>
              </a:rPr>
              <a:t>аудиторію</a:t>
            </a:r>
            <a:r>
              <a:rPr lang="ru-RU" dirty="0">
                <a:solidFill>
                  <a:schemeClr val="bg1"/>
                </a:solidFill>
              </a:rPr>
              <a:t>, як, </a:t>
            </a:r>
            <a:r>
              <a:rPr lang="ru-RU" dirty="0" err="1">
                <a:solidFill>
                  <a:schemeClr val="bg1"/>
                </a:solidFill>
              </a:rPr>
              <a:t>наприклад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конференція</a:t>
            </a:r>
            <a:r>
              <a:rPr lang="ru-RU" dirty="0">
                <a:solidFill>
                  <a:schemeClr val="bg1"/>
                </a:solidFill>
              </a:rPr>
              <a:t> «8</a:t>
            </a:r>
            <a:r>
              <a:rPr lang="en-GB" dirty="0">
                <a:solidFill>
                  <a:schemeClr val="bg1"/>
                </a:solidFill>
              </a:rPr>
              <a:t>P» </a:t>
            </a:r>
            <a:r>
              <a:rPr lang="ru-RU" dirty="0" err="1">
                <a:solidFill>
                  <a:schemeClr val="bg1"/>
                </a:solidFill>
              </a:rPr>
              <a:t>або</a:t>
            </a:r>
            <a:r>
              <a:rPr lang="ru-RU" dirty="0">
                <a:solidFill>
                  <a:schemeClr val="bg1"/>
                </a:solidFill>
              </a:rPr>
              <a:t> «</a:t>
            </a:r>
            <a:r>
              <a:rPr lang="en-GB" dirty="0">
                <a:solidFill>
                  <a:schemeClr val="bg1"/>
                </a:solidFill>
              </a:rPr>
              <a:t>Cisco Expo Ukraine» </a:t>
            </a:r>
            <a:r>
              <a:rPr lang="ru-RU" dirty="0" err="1">
                <a:solidFill>
                  <a:schemeClr val="bg1"/>
                </a:solidFill>
              </a:rPr>
              <a:t>виразно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виграють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мобільного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застосування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оскільки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відсоток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власників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смартфонів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серед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відвідувачів</a:t>
            </a:r>
            <a:r>
              <a:rPr lang="ru-RU" dirty="0">
                <a:solidFill>
                  <a:schemeClr val="bg1"/>
                </a:solidFill>
              </a:rPr>
              <a:t> таких </a:t>
            </a:r>
            <a:r>
              <a:rPr lang="ru-RU" dirty="0" err="1">
                <a:solidFill>
                  <a:schemeClr val="bg1"/>
                </a:solidFill>
              </a:rPr>
              <a:t>івентів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дуже</a:t>
            </a:r>
            <a:r>
              <a:rPr lang="ru-RU" dirty="0">
                <a:solidFill>
                  <a:schemeClr val="bg1"/>
                </a:solidFill>
              </a:rPr>
              <a:t> великий», – </a:t>
            </a:r>
            <a:r>
              <a:rPr lang="ru-RU" dirty="0" err="1">
                <a:solidFill>
                  <a:schemeClr val="bg1"/>
                </a:solidFill>
              </a:rPr>
              <a:t>підкреслює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співзасновник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стартапу</a:t>
            </a:r>
            <a:r>
              <a:rPr lang="ru-RU" dirty="0">
                <a:solidFill>
                  <a:schemeClr val="bg1"/>
                </a:solidFill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610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13806"/>
            <a:ext cx="8946541" cy="5734593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На </a:t>
            </a:r>
            <a:r>
              <a:rPr lang="ru-RU" dirty="0" err="1">
                <a:solidFill>
                  <a:schemeClr val="bg1"/>
                </a:solidFill>
              </a:rPr>
              <a:t>його</a:t>
            </a:r>
            <a:r>
              <a:rPr lang="ru-RU" dirty="0">
                <a:solidFill>
                  <a:schemeClr val="bg1"/>
                </a:solidFill>
              </a:rPr>
              <a:t> думку, </a:t>
            </a:r>
            <a:r>
              <a:rPr lang="ru-RU" dirty="0" err="1">
                <a:solidFill>
                  <a:schemeClr val="bg1"/>
                </a:solidFill>
              </a:rPr>
              <a:t>ринок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мобільних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додатків</a:t>
            </a:r>
            <a:r>
              <a:rPr lang="ru-RU" dirty="0">
                <a:solidFill>
                  <a:schemeClr val="bg1"/>
                </a:solidFill>
              </a:rPr>
              <a:t> для </a:t>
            </a:r>
            <a:r>
              <a:rPr lang="ru-RU" dirty="0" err="1">
                <a:solidFill>
                  <a:schemeClr val="bg1"/>
                </a:solidFill>
              </a:rPr>
              <a:t>івентів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Україні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тільки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розвивається</a:t>
            </a:r>
            <a:r>
              <a:rPr lang="ru-RU" dirty="0">
                <a:solidFill>
                  <a:schemeClr val="bg1"/>
                </a:solidFill>
              </a:rPr>
              <a:t>, тому </a:t>
            </a:r>
            <a:r>
              <a:rPr lang="ru-RU" dirty="0" err="1">
                <a:solidFill>
                  <a:schemeClr val="bg1"/>
                </a:solidFill>
              </a:rPr>
              <a:t>важливо</a:t>
            </a:r>
            <a:r>
              <a:rPr lang="ru-RU" dirty="0">
                <a:solidFill>
                  <a:schemeClr val="bg1"/>
                </a:solidFill>
              </a:rPr>
              <a:t> «</a:t>
            </a:r>
            <a:r>
              <a:rPr lang="ru-RU" dirty="0" err="1">
                <a:solidFill>
                  <a:schemeClr val="bg1"/>
                </a:solidFill>
              </a:rPr>
              <a:t>застовпити</a:t>
            </a:r>
            <a:r>
              <a:rPr lang="ru-RU" dirty="0">
                <a:solidFill>
                  <a:schemeClr val="bg1"/>
                </a:solidFill>
              </a:rPr>
              <a:t>» </a:t>
            </a:r>
            <a:r>
              <a:rPr lang="ru-RU" dirty="0" err="1">
                <a:solidFill>
                  <a:schemeClr val="bg1"/>
                </a:solidFill>
              </a:rPr>
              <a:t>місце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тоді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клієнти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з’являться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На </a:t>
            </a:r>
            <a:r>
              <a:rPr lang="ru-RU" dirty="0" err="1">
                <a:solidFill>
                  <a:schemeClr val="bg1"/>
                </a:solidFill>
              </a:rPr>
              <a:t>рахунку</a:t>
            </a:r>
            <a:r>
              <a:rPr lang="ru-RU" dirty="0">
                <a:solidFill>
                  <a:schemeClr val="bg1"/>
                </a:solidFill>
              </a:rPr>
              <a:t> проекту </a:t>
            </a:r>
            <a:r>
              <a:rPr lang="ru-RU" dirty="0" err="1">
                <a:solidFill>
                  <a:schemeClr val="bg1"/>
                </a:solidFill>
              </a:rPr>
              <a:t>вже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кілька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нагород</a:t>
            </a:r>
            <a:r>
              <a:rPr lang="ru-RU" dirty="0">
                <a:solidFill>
                  <a:schemeClr val="bg1"/>
                </a:solidFill>
              </a:rPr>
              <a:t>. У 2015 </a:t>
            </a:r>
            <a:r>
              <a:rPr lang="ru-RU" dirty="0" err="1">
                <a:solidFill>
                  <a:schemeClr val="bg1"/>
                </a:solidFill>
              </a:rPr>
              <a:t>році</a:t>
            </a:r>
            <a:r>
              <a:rPr lang="ru-RU" dirty="0">
                <a:solidFill>
                  <a:schemeClr val="bg1"/>
                </a:solidFill>
              </a:rPr>
              <a:t> проект </a:t>
            </a:r>
            <a:r>
              <a:rPr lang="ru-RU" dirty="0" err="1">
                <a:solidFill>
                  <a:schemeClr val="bg1"/>
                </a:solidFill>
              </a:rPr>
              <a:t>Attendify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потрапив</a:t>
            </a:r>
            <a:r>
              <a:rPr lang="ru-RU" dirty="0">
                <a:solidFill>
                  <a:schemeClr val="bg1"/>
                </a:solidFill>
              </a:rPr>
              <a:t> в шорт-лист </a:t>
            </a:r>
            <a:r>
              <a:rPr lang="ru-RU" dirty="0" err="1">
                <a:solidFill>
                  <a:schemeClr val="bg1"/>
                </a:solidFill>
              </a:rPr>
              <a:t>кращих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українських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стартапів</a:t>
            </a:r>
            <a:r>
              <a:rPr lang="ru-RU" dirty="0">
                <a:solidFill>
                  <a:schemeClr val="bg1"/>
                </a:solidFill>
              </a:rPr>
              <a:t> за </a:t>
            </a:r>
            <a:r>
              <a:rPr lang="ru-RU" dirty="0" err="1">
                <a:solidFill>
                  <a:schemeClr val="bg1"/>
                </a:solidFill>
              </a:rPr>
              <a:t>версією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The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Next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Web</a:t>
            </a:r>
            <a:r>
              <a:rPr lang="ru-RU" dirty="0">
                <a:solidFill>
                  <a:schemeClr val="bg1"/>
                </a:solidFill>
              </a:rPr>
              <a:t>. А </a:t>
            </a:r>
            <a:r>
              <a:rPr lang="ru-RU" dirty="0" err="1">
                <a:solidFill>
                  <a:schemeClr val="bg1"/>
                </a:solidFill>
              </a:rPr>
              <a:t>ще</a:t>
            </a:r>
            <a:r>
              <a:rPr lang="ru-RU" dirty="0">
                <a:solidFill>
                  <a:schemeClr val="bg1"/>
                </a:solidFill>
              </a:rPr>
              <a:t> в 2012-му став «стартап року» за </a:t>
            </a:r>
            <a:r>
              <a:rPr lang="ru-RU" dirty="0" err="1">
                <a:solidFill>
                  <a:schemeClr val="bg1"/>
                </a:solidFill>
              </a:rPr>
              <a:t>версією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AIN.ua. </a:t>
            </a:r>
            <a:r>
              <a:rPr lang="ru-RU" dirty="0" err="1">
                <a:solidFill>
                  <a:schemeClr val="bg1"/>
                </a:solidFill>
              </a:rPr>
              <a:t>Також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Attendify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разом з </a:t>
            </a:r>
            <a:r>
              <a:rPr lang="en-GB" dirty="0" err="1">
                <a:solidFill>
                  <a:schemeClr val="bg1"/>
                </a:solidFill>
              </a:rPr>
              <a:t>YouScan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і </a:t>
            </a:r>
            <a:r>
              <a:rPr lang="en-GB" dirty="0" err="1">
                <a:solidFill>
                  <a:schemeClr val="bg1"/>
                </a:solidFill>
              </a:rPr>
              <a:t>Jelastic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потрапили</a:t>
            </a:r>
            <a:r>
              <a:rPr lang="ru-RU" dirty="0">
                <a:solidFill>
                  <a:schemeClr val="bg1"/>
                </a:solidFill>
              </a:rPr>
              <a:t> в ТОП-50 </a:t>
            </a:r>
            <a:r>
              <a:rPr lang="ru-RU" dirty="0" err="1">
                <a:solidFill>
                  <a:schemeClr val="bg1"/>
                </a:solidFill>
              </a:rPr>
              <a:t>російських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стартапів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Додаткові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дані</a:t>
            </a:r>
            <a:r>
              <a:rPr lang="ru-RU" dirty="0">
                <a:solidFill>
                  <a:schemeClr val="bg1"/>
                </a:solidFill>
              </a:rPr>
              <a:t>: заснована в 2011 </a:t>
            </a:r>
            <a:r>
              <a:rPr lang="ru-RU" dirty="0" err="1">
                <a:solidFill>
                  <a:schemeClr val="bg1"/>
                </a:solidFill>
              </a:rPr>
              <a:t>році</a:t>
            </a:r>
            <a:r>
              <a:rPr lang="ru-RU" dirty="0">
                <a:solidFill>
                  <a:schemeClr val="bg1"/>
                </a:solidFill>
              </a:rPr>
              <a:t>, команда </a:t>
            </a:r>
            <a:r>
              <a:rPr lang="ru-RU" dirty="0" err="1">
                <a:solidFill>
                  <a:schemeClr val="bg1"/>
                </a:solidFill>
              </a:rPr>
              <a:t>стартапу</a:t>
            </a:r>
            <a:r>
              <a:rPr lang="ru-RU" dirty="0">
                <a:solidFill>
                  <a:schemeClr val="bg1"/>
                </a:solidFill>
              </a:rPr>
              <a:t> – 25 </a:t>
            </a:r>
            <a:r>
              <a:rPr lang="ru-RU" dirty="0" err="1">
                <a:solidFill>
                  <a:schemeClr val="bg1"/>
                </a:solidFill>
              </a:rPr>
              <a:t>осіб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серед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клієнтів</a:t>
            </a:r>
            <a:r>
              <a:rPr lang="ru-RU" dirty="0">
                <a:solidFill>
                  <a:schemeClr val="bg1"/>
                </a:solidFill>
              </a:rPr>
              <a:t> – </a:t>
            </a:r>
            <a:r>
              <a:rPr lang="en-GB" dirty="0">
                <a:solidFill>
                  <a:schemeClr val="bg1"/>
                </a:solidFill>
              </a:rPr>
              <a:t>Google </a:t>
            </a:r>
            <a:r>
              <a:rPr lang="ru-RU" dirty="0">
                <a:solidFill>
                  <a:schemeClr val="bg1"/>
                </a:solidFill>
              </a:rPr>
              <a:t>і </a:t>
            </a:r>
            <a:r>
              <a:rPr lang="en-GB" dirty="0">
                <a:solidFill>
                  <a:schemeClr val="bg1"/>
                </a:solidFill>
              </a:rPr>
              <a:t>Bloomberg, </a:t>
            </a:r>
            <a:r>
              <a:rPr lang="ru-RU" dirty="0" err="1">
                <a:solidFill>
                  <a:schemeClr val="bg1"/>
                </a:solidFill>
              </a:rPr>
              <a:t>річна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передплата</a:t>
            </a:r>
            <a:r>
              <a:rPr lang="ru-RU" dirty="0">
                <a:solidFill>
                  <a:schemeClr val="bg1"/>
                </a:solidFill>
              </a:rPr>
              <a:t> – </a:t>
            </a:r>
            <a:r>
              <a:rPr lang="ru-RU" dirty="0" err="1">
                <a:solidFill>
                  <a:schemeClr val="bg1"/>
                </a:solidFill>
              </a:rPr>
              <a:t>від</a:t>
            </a:r>
            <a:r>
              <a:rPr lang="ru-RU" dirty="0">
                <a:solidFill>
                  <a:schemeClr val="bg1"/>
                </a:solidFill>
              </a:rPr>
              <a:t>  399 дол. до 599 </a:t>
            </a:r>
            <a:r>
              <a:rPr lang="ru-RU" dirty="0" smtClean="0">
                <a:solidFill>
                  <a:schemeClr val="bg1"/>
                </a:solidFill>
              </a:rPr>
              <a:t>дол.</a:t>
            </a:r>
          </a:p>
          <a:p>
            <a:pPr marL="0" indent="0" algn="just">
              <a:buNone/>
            </a:pPr>
            <a:r>
              <a:rPr lang="ru-RU" dirty="0" err="1">
                <a:solidFill>
                  <a:schemeClr val="bg1"/>
                </a:solidFill>
              </a:rPr>
              <a:t>Питання</a:t>
            </a:r>
            <a:r>
              <a:rPr lang="ru-RU" dirty="0">
                <a:solidFill>
                  <a:schemeClr val="bg1"/>
                </a:solidFill>
              </a:rPr>
              <a:t> для </a:t>
            </a:r>
            <a:r>
              <a:rPr lang="ru-RU" dirty="0" err="1">
                <a:solidFill>
                  <a:schemeClr val="bg1"/>
                </a:solidFill>
              </a:rPr>
              <a:t>обговорення</a:t>
            </a:r>
            <a:r>
              <a:rPr lang="ru-RU" dirty="0">
                <a:solidFill>
                  <a:schemeClr val="bg1"/>
                </a:solidFill>
              </a:rPr>
              <a:t>: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1. </a:t>
            </a:r>
            <a:r>
              <a:rPr lang="ru-RU" dirty="0" err="1" smtClean="0">
                <a:solidFill>
                  <a:schemeClr val="bg1"/>
                </a:solidFill>
              </a:rPr>
              <a:t>Наскільки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актуальним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Україні</a:t>
            </a:r>
            <a:r>
              <a:rPr lang="ru-RU" dirty="0">
                <a:solidFill>
                  <a:schemeClr val="bg1"/>
                </a:solidFill>
              </a:rPr>
              <a:t> є </a:t>
            </a:r>
            <a:r>
              <a:rPr lang="ru-RU" dirty="0" err="1">
                <a:solidFill>
                  <a:schemeClr val="bg1"/>
                </a:solidFill>
              </a:rPr>
              <a:t>запропонований</a:t>
            </a:r>
            <a:r>
              <a:rPr lang="ru-RU" dirty="0">
                <a:solidFill>
                  <a:schemeClr val="bg1"/>
                </a:solidFill>
              </a:rPr>
              <a:t> авторами проект?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2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Чи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скористалися</a:t>
            </a:r>
            <a:r>
              <a:rPr lang="ru-RU" dirty="0">
                <a:solidFill>
                  <a:schemeClr val="bg1"/>
                </a:solidFill>
              </a:rPr>
              <a:t> б Ви </a:t>
            </a:r>
            <a:r>
              <a:rPr lang="ru-RU" dirty="0" err="1">
                <a:solidFill>
                  <a:schemeClr val="bg1"/>
                </a:solidFill>
              </a:rPr>
              <a:t>особисто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запропонованим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додатком</a:t>
            </a:r>
            <a:r>
              <a:rPr lang="ru-RU" dirty="0">
                <a:solidFill>
                  <a:schemeClr val="bg1"/>
                </a:solidFill>
              </a:rPr>
              <a:t>? </a:t>
            </a:r>
            <a:r>
              <a:rPr lang="ru-RU" dirty="0" err="1">
                <a:solidFill>
                  <a:schemeClr val="bg1"/>
                </a:solidFill>
              </a:rPr>
              <a:t>Чому</a:t>
            </a:r>
            <a:r>
              <a:rPr lang="ru-RU" dirty="0">
                <a:solidFill>
                  <a:schemeClr val="bg1"/>
                </a:solidFill>
              </a:rPr>
              <a:t>? 3. Сформуйте </a:t>
            </a:r>
            <a:r>
              <a:rPr lang="ru-RU" dirty="0" err="1">
                <a:solidFill>
                  <a:schemeClr val="bg1"/>
                </a:solidFill>
              </a:rPr>
              <a:t>власне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бачення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яким</a:t>
            </a:r>
            <a:r>
              <a:rPr lang="ru-RU" dirty="0">
                <a:solidFill>
                  <a:schemeClr val="bg1"/>
                </a:solidFill>
              </a:rPr>
              <a:t> чином </a:t>
            </a:r>
            <a:r>
              <a:rPr lang="ru-RU" dirty="0" err="1">
                <a:solidFill>
                  <a:schemeClr val="bg1"/>
                </a:solidFill>
              </a:rPr>
              <a:t>формувалась</a:t>
            </a:r>
            <a:r>
              <a:rPr lang="ru-RU" dirty="0">
                <a:solidFill>
                  <a:schemeClr val="bg1"/>
                </a:solidFill>
              </a:rPr>
              <a:t> команда </a:t>
            </a:r>
            <a:r>
              <a:rPr lang="ru-RU" dirty="0" err="1">
                <a:solidFill>
                  <a:schemeClr val="bg1"/>
                </a:solidFill>
              </a:rPr>
              <a:t>старатапу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які</a:t>
            </a:r>
            <a:r>
              <a:rPr lang="ru-RU" dirty="0">
                <a:solidFill>
                  <a:schemeClr val="bg1"/>
                </a:solidFill>
              </a:rPr>
              <a:t> могли б бути </a:t>
            </a:r>
            <a:r>
              <a:rPr lang="ru-RU" dirty="0" err="1">
                <a:solidFill>
                  <a:schemeClr val="bg1"/>
                </a:solidFill>
              </a:rPr>
              <a:t>ролі</a:t>
            </a:r>
            <a:r>
              <a:rPr lang="ru-RU" dirty="0">
                <a:solidFill>
                  <a:schemeClr val="bg1"/>
                </a:solidFill>
              </a:rPr>
              <a:t> та </a:t>
            </a:r>
            <a:r>
              <a:rPr lang="ru-RU" dirty="0" err="1">
                <a:solidFill>
                  <a:schemeClr val="bg1"/>
                </a:solidFill>
              </a:rPr>
              <a:t>функції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учасників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особливості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роботи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команди</a:t>
            </a:r>
            <a:r>
              <a:rPr lang="ru-RU" dirty="0">
                <a:solidFill>
                  <a:schemeClr val="bg1"/>
                </a:solidFill>
              </a:rPr>
              <a:t> на кожному з </a:t>
            </a:r>
            <a:r>
              <a:rPr lang="ru-RU" dirty="0" err="1">
                <a:solidFill>
                  <a:schemeClr val="bg1"/>
                </a:solidFill>
              </a:rPr>
              <a:t>етапів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розробки</a:t>
            </a:r>
            <a:r>
              <a:rPr lang="ru-RU" dirty="0">
                <a:solidFill>
                  <a:schemeClr val="bg1"/>
                </a:solidFill>
              </a:rPr>
              <a:t> стартап-проекту.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139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87680"/>
            <a:ext cx="8946541" cy="5760719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/>
              <a:t>Завдання</a:t>
            </a:r>
            <a:r>
              <a:rPr lang="ru-RU" dirty="0" smtClean="0"/>
              <a:t> 3. Тест по 1 </a:t>
            </a:r>
            <a:r>
              <a:rPr lang="ru-RU" dirty="0" err="1" smtClean="0"/>
              <a:t>лекц</a:t>
            </a:r>
            <a:r>
              <a:rPr lang="uk-UA" dirty="0" err="1" smtClean="0"/>
              <a:t>ії</a:t>
            </a:r>
            <a:r>
              <a:rPr lang="uk-UA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6929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</a:rPr>
              <a:t>Мета 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</a:rPr>
              <a:t>заняття: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оволодіння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практичними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навичками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щодо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особливостей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формування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стартап-проекту, ролей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функцій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учасників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розподілу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участі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часток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майбутнього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членами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</a:rPr>
              <a:t>Зміст заняття </a:t>
            </a:r>
          </a:p>
          <a:p>
            <a:pPr marL="0" indent="0" algn="just">
              <a:buNone/>
            </a:pP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 Під час проведення заняття доцільно розглянути особливості та етапи формування команди </a:t>
            </a:r>
            <a:r>
              <a:rPr lang="uk-UA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, зупинитись та здійснити детальне пророблення інструментів і технологій формування успішної команди. Студенти мають оволодіти практичними навичками щодо масштабування команди за стадіями розвитку </a:t>
            </a:r>
            <a:r>
              <a:rPr lang="uk-UA" dirty="0" err="1">
                <a:solidFill>
                  <a:schemeClr val="bg2">
                    <a:lumMod val="50000"/>
                  </a:schemeClr>
                </a:solidFill>
              </a:rPr>
              <a:t>страртап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-проекту, а також вирішення проблем під час її формування. Доцільно опрацювати на прикладі уявної команди </a:t>
            </a:r>
            <a:r>
              <a:rPr lang="uk-UA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 ролі та функції учасників, особливості роботи команди на кожному з етапів розробки стартап-проекту, дослідити особливості мінімальної життєздатної команди, формування команди учасників за функціями продукту, забезпечення, продажу, розвитку продукту, фінансування, процесів та операцій. Слід приділити увагу лідерству в команді </a:t>
            </a:r>
            <a:r>
              <a:rPr lang="uk-UA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, розподілу участі та часток майбутнього бізнесу між членами команди </a:t>
            </a:r>
            <a:r>
              <a:rPr lang="uk-UA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877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ЗАПИТАННЯ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ДЛЯ САМОКОНТРОЛЮ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1.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полягає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ключова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особливість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? 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Розкрийте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є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попередніми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формування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стартаппроекту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Визначте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завдання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стартап-проекту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посівній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стадії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стадії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запуску продукту,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зростання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розширення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ведення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4.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Поясніть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функції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учасників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людина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ресурс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людина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людина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процеси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Розкрийте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структуру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мінімальної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мінімальної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життєздатної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мінімально-ідеальної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6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Поясніть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особливості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розподілу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часток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участі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членами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7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Порівняйте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традиційну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команду проекту та стартап-команду.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13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92184"/>
            <a:ext cx="8946541" cy="5656216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СИТУАЦІЙНА ВПРАВА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1.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Команда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US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Проаналізуйте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стартап-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проекти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та дайте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відповіді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поставлені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запитання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Наочна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кібербезпека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en-US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2014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Андрій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Безверхий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колеги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Руслан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Міхальов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Олександр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Бредіхін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вирішили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вистачає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проактивних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сервісів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захисту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кібератак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Вони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модульну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платформу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Cyber Operations,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яка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допомагає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візуалізувати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прогалини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інформаційній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безпеці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Так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з'явилася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SOC Prime –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перша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яка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побудувала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платформу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захисту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кіберзагроз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Творці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Андрій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Безверхий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двоє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партнерів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працювали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сфері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інформаційної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безпеки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(ІБ)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семи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Тонке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налаштування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впровадження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комплексних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рішень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галузі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вимагає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великих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витрат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часу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знань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тому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розробників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народилася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автоматизувати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повторювані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операції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наприклад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діагностику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систем ІБ,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застосовуються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всьому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світі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При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цьому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обмін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інформацією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повинен бути максимально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безпечним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інтерактивна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візуалізація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процесів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вигляді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метрик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трендів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топ-менеджменту стала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родзинкою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майбутнього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проекту. Так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з’явилася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платформа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CyberView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аналізує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потік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вхідних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даних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перетворює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інформацію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доступні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всіх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ілюстрації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діаграми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Таким чином,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користувач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зрозуміле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відображення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взаємозв'язку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процесів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процедур і людей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усуває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прірву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написано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папері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і реальною картиною.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044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696686"/>
            <a:ext cx="8946541" cy="5551713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півтора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місяці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існувала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кошти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Обладнання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необхідне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тестування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системи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підприємці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купили в кредит, 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віртуальну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мережу створили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базі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домашніх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комп'ютерів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Вони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орендували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коворкінг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Часописі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», де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провела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півроку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У той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період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партнери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активно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розробляли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першу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версію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обкатував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алгоритми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У стартовому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складі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чоловік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п'ять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досвід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ІБ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чотирьох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семи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один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досвідом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семи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веб-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Натепер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16 людей,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серед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кістяк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колективу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Оскільки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відміну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країн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ЄС,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відсутні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цільові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інвестфонди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орієнтовані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IT,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пошуком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інвесторів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довелося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потрудитися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півроку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зустрічалися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потенційними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інвесторами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тісних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стосунках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із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бізнесінкубатором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GrowthUP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», –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говорить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Андрій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Безверхий.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на початку 2015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року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SOC Prime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інвестиції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 75 тис. дол.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528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4535" y="513807"/>
            <a:ext cx="8946541" cy="581297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Гроші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розробники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шукали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маючи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готового продукту: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лише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досвід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деякі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напрацювання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Але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знайшлися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хто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повірив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проект –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Gravia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VC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Леонід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Подобедов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акселератор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GrowthUP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і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UAngels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(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співтовариство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бізнес-ангелів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).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гроші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команда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змогла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першу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версію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платформи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запустити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пілоти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Завдяки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інвестиціям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вдалося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розширити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команду до семи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чоловік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фахівець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присвятив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час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збору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коштів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фандрайзингом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доводилося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займатися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вечорами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вихідним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або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обіду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тому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основний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час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розробники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присвячували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продукту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Друга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спроба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гроші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інвесторів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також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успішною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Завдяки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спільноті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українських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бізнес-ангелів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UAngels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червні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2015 року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SOC Prime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вийшла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обкатаною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технологією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європейський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ринок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збільшивши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команду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вдвічі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серпні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перших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партнерів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Західній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Європі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Так, в 2015-му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взяла друге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місце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інвестиційному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Almaz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Capital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кібербезпеки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 в лютому 2016 року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виграла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секцію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B2B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на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SVOD EU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Ірландії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593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57350"/>
            <a:ext cx="8946541" cy="569105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завдяки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допомозі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локальних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фондів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AVentures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Capital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і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TA Ventures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веде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діалог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Intel Capital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і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HPE Ventures.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Але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інвестиціями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єдиними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Через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відсутність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українському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ринку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SOC Prime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досить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швидко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залучила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непогану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клієнтську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базу.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кінця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2015 року вона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працювала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такими великими структурами, як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OTP Bank, Starlight Media,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УкрСиббанк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«Воля»,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Ощадбанк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Росії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Зараз, за словами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Андрія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Безверхого, платформу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використовують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країнах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СНД і ЄС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різних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галузей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легкої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промисловості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фінансової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сфери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медіа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телекому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також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інтернет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провайдери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спеціалізовані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кібербезпеки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включаючи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постачальників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послуг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Завдяки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цьому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SOC Prime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припинила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збір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коштів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прибуток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Залученню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сприяє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активна участь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локальних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міжнародних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конференціях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IT-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безпеки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значно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допомогло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вибудувати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партнерську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мережу.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Істотна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частина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зусиль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спрямована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активну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присутність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соціальних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мережах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спеціалізованих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ресурсах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безпеки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але в рекламу і SMM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зв'язку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економією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вкладено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жодної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копійки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«На кожному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форумів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сайтів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сторінок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соціальних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мережах 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намагаємося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зробити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видимими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свою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експертизу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готовність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допомогти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», -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Безверхий.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Цільовий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ресурс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LinkedIn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Тут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загальна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мережа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контактів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складає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2000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фахівців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Все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реальні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контакти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402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714104"/>
            <a:ext cx="8946541" cy="5534296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Зараз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крім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продажу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подальшого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розвитку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своєї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платформи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активно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допомагає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українським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підприємствам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боротися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атаками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шкідливими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угруповання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як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BlackEnergy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постраждали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кілька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обленерго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Розслідуванням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інцидентів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займаються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провідні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фахівці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кібербезпеки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ESET,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iSight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, Trend Micro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інших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SOC Prime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них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приєдналася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основі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відкритих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технології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вони створили комплекс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заходів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забезпечення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допомагають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виявити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зупинити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діючі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запобігти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майбутнім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атакам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BlackEnergy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Як і будь-яка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інша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українська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SOC Prime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стикається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проблемою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своєчасного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оплат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бюрократією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Однією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найбільших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технічних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проблем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роботі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Андрій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Безверхий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називає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складність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підстроювання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побажання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Іноді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дуже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складно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говорити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 при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запиті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чергових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фіч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», але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доводиться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збереження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цілісності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рішення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Інакше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загубиться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єдине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бачення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платформи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»,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підкреслює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засновник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У планах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удосконалити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платформу так,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щоб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підлаштовуватись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підприємств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будь-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розміру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879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339634"/>
            <a:ext cx="8946541" cy="5908765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наступному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фахівці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безпеки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планують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вихід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ринок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США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Азії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Найбільший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проект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зараз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включає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інсталяцію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продукту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на 160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країн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У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SOC Prime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впевнені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буде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рости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Ніші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безпеці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працюємо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ми,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показують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стабільне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зростання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13% до 30%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щорічно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І,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судячи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аналітики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Gartner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і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Forrester,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найближчі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п'ять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темпи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сповільняться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»,–-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прогнозує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Безверхий.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Додаткові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інвестиції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–75 тис. дол., 16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співробітників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найбільший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проект – 160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країн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Питання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обговорення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: </a:t>
            </a:r>
            <a:endParaRPr lang="en-US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1.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полягає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сутність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запропонованої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та, на Ваш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погляд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наскільки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актуальною є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запропонований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проект? 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Як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формувалась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команда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? 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чином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відбувалось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масштабування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супроводжувало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процес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?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6249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108</TotalTime>
  <Words>2440</Words>
  <Application>Microsoft Office PowerPoint</Application>
  <PresentationFormat>Широкоэкранный</PresentationFormat>
  <Paragraphs>41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3</vt:lpstr>
      <vt:lpstr>Ион</vt:lpstr>
      <vt:lpstr>ПРАКТИЧНЕ ЗАНЯТТЯ 2.  ФОРМУВАННЯ КОМАНДИ СТАРТАПУ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ПРАКТИЧНЕ ЗАНЯТТЯ 1. СУТНІСТЬ ТА ОСОБЛИВОСТІ СТАРТАП-ПРОЕКТІВ</dc:title>
  <dc:creator>Пользователь Windows</dc:creator>
  <cp:lastModifiedBy>Пользователь Windows</cp:lastModifiedBy>
  <cp:revision>14</cp:revision>
  <dcterms:created xsi:type="dcterms:W3CDTF">2021-08-30T19:40:42Z</dcterms:created>
  <dcterms:modified xsi:type="dcterms:W3CDTF">2021-09-14T16:49:46Z</dcterms:modified>
</cp:coreProperties>
</file>