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en-US" b="1" dirty="0">
                <a:ln/>
                <a:solidFill>
                  <a:schemeClr val="accent4"/>
                </a:solidFill>
                <a:effectLst/>
              </a:rPr>
              <a:t>The World Wide Web</a:t>
            </a:r>
            <a:endParaRPr lang="en-US" altLang="en-US" b="1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8320" y="3429000"/>
            <a:ext cx="3592195" cy="21196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Activity: "Life Before the Web"</a:t>
            </a:r>
            <a:endParaRPr lang="en-US" alt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Ask students: "Can you imagine life without the World Wide Web?"</a:t>
            </a:r>
            <a:endParaRPr lang="en-US" altLang="en-US"/>
          </a:p>
          <a:p>
            <a:r>
              <a:rPr lang="en-US" altLang="en-US"/>
              <a:t>Discuss how people accessed information before the internet era (e.g., books, newspapers, TV).</a:t>
            </a:r>
            <a:endParaRPr lang="en-US" altLang="en-US"/>
          </a:p>
          <a:p>
            <a:r>
              <a:rPr lang="en-US" altLang="en-US"/>
              <a:t>Discussion Prompt: "How has the WWW changed the way we communicate and work?"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71740" y="3043555"/>
            <a:ext cx="2381250" cy="19145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Key Terms &amp; Basic Definitions </a:t>
            </a:r>
            <a:endParaRPr lang="en-US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7850" y="1825625"/>
            <a:ext cx="4758055" cy="4351655"/>
          </a:xfrm>
        </p:spPr>
        <p:txBody>
          <a:bodyPr>
            <a:normAutofit fontScale="40000"/>
          </a:bodyPr>
          <a:p>
            <a:r>
              <a:rPr lang="en-US" altLang="en-US"/>
              <a:t>World Wide Web (WWW): A system of interlinked web pages and multimedia content accessed via the internet.</a:t>
            </a:r>
            <a:endParaRPr lang="en-US" altLang="en-US"/>
          </a:p>
          <a:p>
            <a:r>
              <a:rPr lang="en-US" altLang="en-US"/>
              <a:t>Hypertext Transfer Protocol (HTTP/HTTPS): The protocol used for transferring data over the web.</a:t>
            </a:r>
            <a:endParaRPr lang="en-US" altLang="en-US"/>
          </a:p>
          <a:p>
            <a:r>
              <a:rPr lang="en-US" altLang="en-US"/>
              <a:t>Web Browser: A software application (e.g., Chrome, Firefox) used to access web pages.</a:t>
            </a:r>
            <a:endParaRPr lang="en-US" altLang="en-US"/>
          </a:p>
          <a:p>
            <a:r>
              <a:rPr lang="en-US" altLang="en-US"/>
              <a:t>Web Server: A computer that stores and delivers web content.</a:t>
            </a:r>
            <a:endParaRPr lang="en-US" altLang="en-US"/>
          </a:p>
          <a:p>
            <a:r>
              <a:rPr lang="en-US" altLang="en-US"/>
              <a:t>Uniform Resource Locator (URL): A unique address for web resources.</a:t>
            </a:r>
            <a:endParaRPr lang="en-US" altLang="en-US"/>
          </a:p>
          <a:p>
            <a:r>
              <a:rPr lang="en-US" altLang="en-US"/>
              <a:t>HTML (Hypertext Markup Language): The standard language for web page structure.</a:t>
            </a:r>
            <a:endParaRPr lang="en-US" altLang="en-US"/>
          </a:p>
          <a:p>
            <a:r>
              <a:rPr lang="en-US" altLang="en-US"/>
              <a:t>CSS (Cascading Style Sheets): A styling language used for designing web pages.</a:t>
            </a:r>
            <a:endParaRPr lang="en-US" altLang="en-US"/>
          </a:p>
          <a:p>
            <a:r>
              <a:rPr lang="en-US" altLang="en-US"/>
              <a:t>JavaScript: A programming language for interactive web applications.</a:t>
            </a:r>
            <a:endParaRPr lang="en-US" altLang="en-US"/>
          </a:p>
          <a:p>
            <a:r>
              <a:rPr lang="en-US" altLang="en-US"/>
              <a:t>Search Engine: A tool (e.g., Google, Bing) that helps users find information online.</a:t>
            </a:r>
            <a:endParaRPr lang="en-US" altLang="en-US"/>
          </a:p>
          <a:p>
            <a:r>
              <a:rPr lang="en-US" altLang="en-US"/>
              <a:t>Web 3.0: The next generation of the web, focusing on AI, decentralization, and blockchain.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52285" y="2312035"/>
            <a:ext cx="2981960" cy="27603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Discussion Questions</a:t>
            </a:r>
            <a:endParaRPr lang="en-US" alt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How does the World Wide Web differ from the Internet?</a:t>
            </a:r>
            <a:endParaRPr lang="en-US" altLang="en-US"/>
          </a:p>
          <a:p>
            <a:r>
              <a:rPr lang="en-US" altLang="en-US"/>
              <a:t>Why is HTTP/HTTPS important for web security?</a:t>
            </a:r>
            <a:endParaRPr lang="en-US" altLang="en-US"/>
          </a:p>
          <a:p>
            <a:r>
              <a:rPr lang="en-US" altLang="en-US"/>
              <a:t>How do search engines rank and display web pages?</a:t>
            </a:r>
            <a:endParaRPr lang="en-US" altLang="en-US"/>
          </a:p>
          <a:p>
            <a:r>
              <a:rPr lang="en-US" altLang="en-US"/>
              <a:t>What are the challenges of Web 3.0 compared to earlier versions?</a:t>
            </a:r>
            <a:endParaRPr lang="en-US" altLang="en-US"/>
          </a:p>
          <a:p>
            <a:r>
              <a:rPr lang="en-US" altLang="en-US"/>
              <a:t>How has the WWW impacted privacy and cybersecurity?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19315" y="3258185"/>
            <a:ext cx="3086100" cy="1485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Topics</a:t>
            </a:r>
            <a:endParaRPr lang="en-US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57800" cy="4351655"/>
          </a:xfrm>
        </p:spPr>
        <p:txBody>
          <a:bodyPr>
            <a:normAutofit lnSpcReduction="20000"/>
          </a:bodyPr>
          <a:p>
            <a:r>
              <a:rPr lang="en-US" altLang="en-US"/>
              <a:t>"The Evolution of the World Wide Web: From Web 1.0 to Web 3.0"</a:t>
            </a:r>
            <a:endParaRPr lang="en-US" altLang="en-US"/>
          </a:p>
          <a:p>
            <a:r>
              <a:rPr lang="en-US" altLang="en-US"/>
              <a:t>"The Role of Search Engines in the Digital Age"</a:t>
            </a:r>
            <a:endParaRPr lang="en-US" altLang="en-US"/>
          </a:p>
          <a:p>
            <a:r>
              <a:rPr lang="en-US" altLang="en-US"/>
              <a:t>"Why Cybersecurity is Critical for the World Wide Web"</a:t>
            </a:r>
            <a:endParaRPr lang="en-US" altLang="en-US"/>
          </a:p>
          <a:p>
            <a:r>
              <a:rPr lang="en-US" altLang="en-US"/>
              <a:t>"The Impact of Social Media and E-Commerce on the WWW"</a:t>
            </a:r>
            <a:endParaRPr lang="en-US" altLang="en-US"/>
          </a:p>
          <a:p>
            <a:r>
              <a:rPr lang="en-US" altLang="en-US"/>
              <a:t>"How the WWW is Changing with AI and Blockchain Technologies"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3129280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en-US"/>
              <a:t> </a:t>
            </a:r>
            <a:r>
              <a:rPr lang="en-US" alt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Advantages &amp; Disadvantages of the WWW</a:t>
            </a:r>
            <a:endParaRPr lang="en-US" alt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4" name="Content Placeholder 3"/>
          <p:cNvGraphicFramePr/>
          <p:nvPr>
            <p:ph sz="half" idx="1"/>
            <p:custDataLst>
              <p:tags r:id="rId1"/>
            </p:custDataLst>
          </p:nvPr>
        </p:nvGraphicFramePr>
        <p:xfrm>
          <a:off x="838200" y="1825625"/>
          <a:ext cx="5181600" cy="2232025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</a:tblGrid>
              <a:tr h="446405">
                <a:tc>
                  <a:txBody>
                    <a:bodyPr/>
                    <a:p>
                      <a:r>
                        <a:rPr sz="1100"/>
                        <a:t>Advantages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100"/>
                        <a:t>Disadvantages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46405">
                <a:tc>
                  <a:txBody>
                    <a:bodyPr/>
                    <a:p>
                      <a:r>
                        <a:rPr sz="1100"/>
                        <a:t>Instant access to information worldwide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100"/>
                        <a:t>Privacy and security risks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46405">
                <a:tc>
                  <a:txBody>
                    <a:bodyPr/>
                    <a:p>
                      <a:r>
                        <a:rPr sz="1100"/>
                        <a:t>Global communication and collaboration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100"/>
                        <a:t>Spread of misinformation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46405">
                <a:tc>
                  <a:txBody>
                    <a:bodyPr/>
                    <a:p>
                      <a:r>
                        <a:rPr sz="1100"/>
                        <a:t>E-commerce and digital economy opportunities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100"/>
                        <a:t>Cybercrime and hacking threats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46405">
                <a:tc>
                  <a:txBody>
                    <a:bodyPr/>
                    <a:p>
                      <a:r>
                        <a:rPr sz="1100"/>
                        <a:t>Online learning and entertainment</a:t>
                      </a:r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100"/>
                        <a:t>Digital divide (unequal access to the internet)</a:t>
                      </a:r>
                      <a:endParaRPr sz="1100"/>
                    </a:p>
                    <a:p>
                      <a:endParaRPr sz="11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Task: "Build Your Own Web Page"</a:t>
            </a:r>
            <a:endParaRPr lang="en-US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450840" cy="4351655"/>
          </a:xfrm>
        </p:spPr>
        <p:txBody>
          <a:bodyPr>
            <a:normAutofit fontScale="90000"/>
          </a:bodyPr>
          <a:p>
            <a:r>
              <a:rPr lang="en-US" altLang="en-US">
                <a:latin typeface="Calibri" panose="020F0502020204030204" charset="0"/>
              </a:rPr>
              <a:t>D</a:t>
            </a:r>
            <a:r>
              <a:rPr lang="en-US" altLang="en-US"/>
              <a:t>esign a simple personal or business web page using HTML &amp; CSS.</a:t>
            </a:r>
            <a:endParaRPr lang="en-US" altLang="en-US"/>
          </a:p>
          <a:p>
            <a:r>
              <a:rPr lang="en-US" altLang="en-US"/>
              <a:t>Steps:</a:t>
            </a:r>
            <a:endParaRPr lang="en-US" altLang="en-US"/>
          </a:p>
          <a:p>
            <a:r>
              <a:rPr lang="en-US" altLang="en-US"/>
              <a:t>Define the purpose of the web page (e.g., portfolio, news, product showcase).</a:t>
            </a:r>
            <a:endParaRPr lang="en-US" altLang="en-US"/>
          </a:p>
          <a:p>
            <a:r>
              <a:rPr lang="en-US" altLang="en-US"/>
              <a:t>Create a basic structure using HTML.</a:t>
            </a:r>
            <a:endParaRPr lang="en-US" altLang="en-US"/>
          </a:p>
          <a:p>
            <a:r>
              <a:rPr lang="en-US" altLang="en-US"/>
              <a:t>Style it using CSS for layout and design.</a:t>
            </a:r>
            <a:endParaRPr lang="en-US" altLang="en-US"/>
          </a:p>
          <a:p>
            <a:r>
              <a:rPr lang="en-US" altLang="en-US"/>
              <a:t>Present and explain the design choices.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Conclusion &amp; Reflection</a:t>
            </a:r>
            <a:endParaRPr lang="en-US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Final Thought: "The World Wide Web connects people, businesses, and knowledge, but also presents challenges in privacy, security, and accessibility."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66965" y="3119755"/>
            <a:ext cx="2590800" cy="176212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28*175"/>
  <p:tag name="TABLE_ENDDRAG_RECT" val="66*140*828*17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2507</Words>
  <Application>WPS Presentation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Wide Web</dc:title>
  <dc:creator/>
  <cp:lastModifiedBy>Mariia Lev</cp:lastModifiedBy>
  <cp:revision>1</cp:revision>
  <dcterms:created xsi:type="dcterms:W3CDTF">2025-02-24T15:57:51Z</dcterms:created>
  <dcterms:modified xsi:type="dcterms:W3CDTF">2025-02-24T15:57:51Z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607E6072759F468F93A211333507CB2E_11</vt:lpwstr>
  </property>
  <property fmtid="{D5CDD505-2E9C-101B-9397-08002B2CF9AE}" pid="3" name="KSOProductBuildVer">
    <vt:lpwstr>1033-12.2.0.19805</vt:lpwstr>
  </property>
</Properties>
</file>