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3" r:id="rId1"/>
  </p:sldMasterIdLst>
  <p:notesMasterIdLst>
    <p:notesMasterId r:id="rId292"/>
  </p:notesMasterIdLst>
  <p:sldIdLst>
    <p:sldId id="256" r:id="rId2"/>
    <p:sldId id="295" r:id="rId3"/>
    <p:sldId id="304" r:id="rId4"/>
    <p:sldId id="315" r:id="rId5"/>
    <p:sldId id="317" r:id="rId6"/>
    <p:sldId id="305" r:id="rId7"/>
    <p:sldId id="306" r:id="rId8"/>
    <p:sldId id="316" r:id="rId9"/>
    <p:sldId id="307" r:id="rId10"/>
    <p:sldId id="310" r:id="rId11"/>
    <p:sldId id="309" r:id="rId12"/>
    <p:sldId id="311" r:id="rId13"/>
    <p:sldId id="312" r:id="rId14"/>
    <p:sldId id="313" r:id="rId15"/>
    <p:sldId id="308" r:id="rId16"/>
    <p:sldId id="314" r:id="rId17"/>
    <p:sldId id="257" r:id="rId18"/>
    <p:sldId id="258" r:id="rId19"/>
    <p:sldId id="259" r:id="rId20"/>
    <p:sldId id="261"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74" r:id="rId34"/>
    <p:sldId id="275" r:id="rId35"/>
    <p:sldId id="279" r:id="rId36"/>
    <p:sldId id="276" r:id="rId37"/>
    <p:sldId id="278" r:id="rId38"/>
    <p:sldId id="280" r:id="rId39"/>
    <p:sldId id="281" r:id="rId40"/>
    <p:sldId id="282" r:id="rId41"/>
    <p:sldId id="283" r:id="rId42"/>
    <p:sldId id="284" r:id="rId43"/>
    <p:sldId id="285" r:id="rId44"/>
    <p:sldId id="286" r:id="rId45"/>
    <p:sldId id="287" r:id="rId46"/>
    <p:sldId id="288" r:id="rId47"/>
    <p:sldId id="289" r:id="rId48"/>
    <p:sldId id="290" r:id="rId49"/>
    <p:sldId id="291" r:id="rId50"/>
    <p:sldId id="292" r:id="rId51"/>
    <p:sldId id="294" r:id="rId52"/>
    <p:sldId id="293" r:id="rId53"/>
    <p:sldId id="296" r:id="rId54"/>
    <p:sldId id="297" r:id="rId55"/>
    <p:sldId id="298" r:id="rId56"/>
    <p:sldId id="299" r:id="rId57"/>
    <p:sldId id="300" r:id="rId58"/>
    <p:sldId id="303" r:id="rId59"/>
    <p:sldId id="301" r:id="rId60"/>
    <p:sldId id="302" r:id="rId61"/>
    <p:sldId id="320" r:id="rId62"/>
    <p:sldId id="367" r:id="rId63"/>
    <p:sldId id="368" r:id="rId64"/>
    <p:sldId id="369" r:id="rId65"/>
    <p:sldId id="370" r:id="rId66"/>
    <p:sldId id="371" r:id="rId67"/>
    <p:sldId id="372" r:id="rId68"/>
    <p:sldId id="373" r:id="rId69"/>
    <p:sldId id="374" r:id="rId70"/>
    <p:sldId id="375" r:id="rId71"/>
    <p:sldId id="376" r:id="rId72"/>
    <p:sldId id="377" r:id="rId73"/>
    <p:sldId id="260" r:id="rId74"/>
    <p:sldId id="378" r:id="rId75"/>
    <p:sldId id="277" r:id="rId76"/>
    <p:sldId id="379" r:id="rId77"/>
    <p:sldId id="380" r:id="rId78"/>
    <p:sldId id="381" r:id="rId79"/>
    <p:sldId id="382" r:id="rId80"/>
    <p:sldId id="383" r:id="rId81"/>
    <p:sldId id="384" r:id="rId82"/>
    <p:sldId id="321" r:id="rId83"/>
    <p:sldId id="322" r:id="rId84"/>
    <p:sldId id="323" r:id="rId85"/>
    <p:sldId id="324" r:id="rId86"/>
    <p:sldId id="325" r:id="rId87"/>
    <p:sldId id="326" r:id="rId88"/>
    <p:sldId id="327" r:id="rId89"/>
    <p:sldId id="328" r:id="rId90"/>
    <p:sldId id="329" r:id="rId91"/>
    <p:sldId id="330" r:id="rId92"/>
    <p:sldId id="331" r:id="rId93"/>
    <p:sldId id="332" r:id="rId94"/>
    <p:sldId id="333" r:id="rId95"/>
    <p:sldId id="334" r:id="rId96"/>
    <p:sldId id="335" r:id="rId97"/>
    <p:sldId id="336" r:id="rId98"/>
    <p:sldId id="337" r:id="rId99"/>
    <p:sldId id="338" r:id="rId100"/>
    <p:sldId id="339" r:id="rId101"/>
    <p:sldId id="340" r:id="rId102"/>
    <p:sldId id="341" r:id="rId103"/>
    <p:sldId id="342" r:id="rId104"/>
    <p:sldId id="343" r:id="rId105"/>
    <p:sldId id="344" r:id="rId106"/>
    <p:sldId id="345" r:id="rId107"/>
    <p:sldId id="346" r:id="rId108"/>
    <p:sldId id="347" r:id="rId109"/>
    <p:sldId id="348" r:id="rId110"/>
    <p:sldId id="349" r:id="rId111"/>
    <p:sldId id="350" r:id="rId112"/>
    <p:sldId id="351" r:id="rId113"/>
    <p:sldId id="352" r:id="rId114"/>
    <p:sldId id="353" r:id="rId115"/>
    <p:sldId id="354" r:id="rId116"/>
    <p:sldId id="355" r:id="rId117"/>
    <p:sldId id="356" r:id="rId118"/>
    <p:sldId id="357" r:id="rId119"/>
    <p:sldId id="358" r:id="rId120"/>
    <p:sldId id="359" r:id="rId121"/>
    <p:sldId id="360" r:id="rId122"/>
    <p:sldId id="361" r:id="rId123"/>
    <p:sldId id="362" r:id="rId124"/>
    <p:sldId id="363" r:id="rId125"/>
    <p:sldId id="444" r:id="rId126"/>
    <p:sldId id="445" r:id="rId127"/>
    <p:sldId id="446" r:id="rId128"/>
    <p:sldId id="447" r:id="rId129"/>
    <p:sldId id="448" r:id="rId130"/>
    <p:sldId id="449" r:id="rId131"/>
    <p:sldId id="450" r:id="rId132"/>
    <p:sldId id="451" r:id="rId133"/>
    <p:sldId id="452" r:id="rId134"/>
    <p:sldId id="453" r:id="rId135"/>
    <p:sldId id="454" r:id="rId136"/>
    <p:sldId id="455" r:id="rId137"/>
    <p:sldId id="456" r:id="rId138"/>
    <p:sldId id="457" r:id="rId139"/>
    <p:sldId id="458" r:id="rId140"/>
    <p:sldId id="459" r:id="rId141"/>
    <p:sldId id="460" r:id="rId142"/>
    <p:sldId id="461" r:id="rId143"/>
    <p:sldId id="462" r:id="rId144"/>
    <p:sldId id="463" r:id="rId145"/>
    <p:sldId id="464" r:id="rId146"/>
    <p:sldId id="465" r:id="rId147"/>
    <p:sldId id="466" r:id="rId148"/>
    <p:sldId id="318" r:id="rId149"/>
    <p:sldId id="319" r:id="rId150"/>
    <p:sldId id="467" r:id="rId151"/>
    <p:sldId id="468" r:id="rId152"/>
    <p:sldId id="469" r:id="rId153"/>
    <p:sldId id="430" r:id="rId154"/>
    <p:sldId id="431" r:id="rId155"/>
    <p:sldId id="432" r:id="rId156"/>
    <p:sldId id="433" r:id="rId157"/>
    <p:sldId id="434" r:id="rId158"/>
    <p:sldId id="435" r:id="rId159"/>
    <p:sldId id="436" r:id="rId160"/>
    <p:sldId id="437" r:id="rId161"/>
    <p:sldId id="438" r:id="rId162"/>
    <p:sldId id="439" r:id="rId163"/>
    <p:sldId id="440" r:id="rId164"/>
    <p:sldId id="441" r:id="rId165"/>
    <p:sldId id="387" r:id="rId166"/>
    <p:sldId id="388" r:id="rId167"/>
    <p:sldId id="389" r:id="rId168"/>
    <p:sldId id="390" r:id="rId169"/>
    <p:sldId id="391" r:id="rId170"/>
    <p:sldId id="392" r:id="rId171"/>
    <p:sldId id="393" r:id="rId172"/>
    <p:sldId id="394" r:id="rId173"/>
    <p:sldId id="395" r:id="rId174"/>
    <p:sldId id="396" r:id="rId175"/>
    <p:sldId id="397" r:id="rId176"/>
    <p:sldId id="398" r:id="rId177"/>
    <p:sldId id="399" r:id="rId178"/>
    <p:sldId id="400" r:id="rId179"/>
    <p:sldId id="401" r:id="rId180"/>
    <p:sldId id="402" r:id="rId181"/>
    <p:sldId id="403" r:id="rId182"/>
    <p:sldId id="404" r:id="rId183"/>
    <p:sldId id="405" r:id="rId184"/>
    <p:sldId id="406" r:id="rId185"/>
    <p:sldId id="407" r:id="rId186"/>
    <p:sldId id="408" r:id="rId187"/>
    <p:sldId id="409" r:id="rId188"/>
    <p:sldId id="410" r:id="rId189"/>
    <p:sldId id="411" r:id="rId190"/>
    <p:sldId id="412" r:id="rId191"/>
    <p:sldId id="413" r:id="rId192"/>
    <p:sldId id="414" r:id="rId193"/>
    <p:sldId id="415" r:id="rId194"/>
    <p:sldId id="416" r:id="rId195"/>
    <p:sldId id="417" r:id="rId196"/>
    <p:sldId id="418" r:id="rId197"/>
    <p:sldId id="419" r:id="rId198"/>
    <p:sldId id="420" r:id="rId199"/>
    <p:sldId id="421" r:id="rId200"/>
    <p:sldId id="422" r:id="rId201"/>
    <p:sldId id="423" r:id="rId202"/>
    <p:sldId id="424" r:id="rId203"/>
    <p:sldId id="425" r:id="rId204"/>
    <p:sldId id="426" r:id="rId205"/>
    <p:sldId id="427" r:id="rId206"/>
    <p:sldId id="472" r:id="rId207"/>
    <p:sldId id="473" r:id="rId208"/>
    <p:sldId id="474" r:id="rId209"/>
    <p:sldId id="475" r:id="rId210"/>
    <p:sldId id="476" r:id="rId211"/>
    <p:sldId id="477" r:id="rId212"/>
    <p:sldId id="478" r:id="rId213"/>
    <p:sldId id="479" r:id="rId214"/>
    <p:sldId id="480" r:id="rId215"/>
    <p:sldId id="485" r:id="rId216"/>
    <p:sldId id="508" r:id="rId217"/>
    <p:sldId id="523" r:id="rId218"/>
    <p:sldId id="524" r:id="rId219"/>
    <p:sldId id="525" r:id="rId220"/>
    <p:sldId id="526" r:id="rId221"/>
    <p:sldId id="527" r:id="rId222"/>
    <p:sldId id="528" r:id="rId223"/>
    <p:sldId id="529" r:id="rId224"/>
    <p:sldId id="530" r:id="rId225"/>
    <p:sldId id="531" r:id="rId226"/>
    <p:sldId id="532" r:id="rId227"/>
    <p:sldId id="533" r:id="rId228"/>
    <p:sldId id="534" r:id="rId229"/>
    <p:sldId id="535" r:id="rId230"/>
    <p:sldId id="536" r:id="rId231"/>
    <p:sldId id="537" r:id="rId232"/>
    <p:sldId id="538" r:id="rId233"/>
    <p:sldId id="539" r:id="rId234"/>
    <p:sldId id="540" r:id="rId235"/>
    <p:sldId id="541" r:id="rId236"/>
    <p:sldId id="542" r:id="rId237"/>
    <p:sldId id="543" r:id="rId238"/>
    <p:sldId id="544" r:id="rId239"/>
    <p:sldId id="545" r:id="rId240"/>
    <p:sldId id="546" r:id="rId241"/>
    <p:sldId id="547" r:id="rId242"/>
    <p:sldId id="548" r:id="rId243"/>
    <p:sldId id="549" r:id="rId244"/>
    <p:sldId id="550" r:id="rId245"/>
    <p:sldId id="551" r:id="rId246"/>
    <p:sldId id="552" r:id="rId247"/>
    <p:sldId id="553" r:id="rId248"/>
    <p:sldId id="554" r:id="rId249"/>
    <p:sldId id="555" r:id="rId250"/>
    <p:sldId id="556" r:id="rId251"/>
    <p:sldId id="557" r:id="rId252"/>
    <p:sldId id="558" r:id="rId253"/>
    <p:sldId id="559" r:id="rId254"/>
    <p:sldId id="560" r:id="rId255"/>
    <p:sldId id="561" r:id="rId256"/>
    <p:sldId id="562" r:id="rId257"/>
    <p:sldId id="509" r:id="rId258"/>
    <p:sldId id="510" r:id="rId259"/>
    <p:sldId id="511" r:id="rId260"/>
    <p:sldId id="512" r:id="rId261"/>
    <p:sldId id="513" r:id="rId262"/>
    <p:sldId id="514" r:id="rId263"/>
    <p:sldId id="515" r:id="rId264"/>
    <p:sldId id="516" r:id="rId265"/>
    <p:sldId id="517" r:id="rId266"/>
    <p:sldId id="518" r:id="rId267"/>
    <p:sldId id="519" r:id="rId268"/>
    <p:sldId id="520" r:id="rId269"/>
    <p:sldId id="486" r:id="rId270"/>
    <p:sldId id="487" r:id="rId271"/>
    <p:sldId id="488" r:id="rId272"/>
    <p:sldId id="489" r:id="rId273"/>
    <p:sldId id="490" r:id="rId274"/>
    <p:sldId id="491" r:id="rId275"/>
    <p:sldId id="492" r:id="rId276"/>
    <p:sldId id="493" r:id="rId277"/>
    <p:sldId id="494" r:id="rId278"/>
    <p:sldId id="495" r:id="rId279"/>
    <p:sldId id="496" r:id="rId280"/>
    <p:sldId id="497" r:id="rId281"/>
    <p:sldId id="498" r:id="rId282"/>
    <p:sldId id="499" r:id="rId283"/>
    <p:sldId id="500" r:id="rId284"/>
    <p:sldId id="501" r:id="rId285"/>
    <p:sldId id="502" r:id="rId286"/>
    <p:sldId id="503" r:id="rId287"/>
    <p:sldId id="504" r:id="rId288"/>
    <p:sldId id="505" r:id="rId289"/>
    <p:sldId id="481" r:id="rId290"/>
    <p:sldId id="482" r:id="rId29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663" autoAdjust="0"/>
    <p:restoredTop sz="94270" autoAdjust="0"/>
  </p:normalViewPr>
  <p:slideViewPr>
    <p:cSldViewPr snapToGrid="0">
      <p:cViewPr varScale="1">
        <p:scale>
          <a:sx n="64" d="100"/>
          <a:sy n="64" d="100"/>
        </p:scale>
        <p:origin x="84" y="87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slide" Target="slides/slide290.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notesMaster" Target="notesMasters/notesMaster1.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presProps" Target="presProps.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viewProps" Target="view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theme" Target="theme/theme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tableStyles" Target="tableStyles.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6EADD1-C319-4794-A16D-704C9CD3263F}" type="datetimeFigureOut">
              <a:rPr lang="ru-UA" smtClean="0"/>
              <a:t>09.09.2022</a:t>
            </a:fld>
            <a:endParaRPr lang="ru-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957A3B-3521-4104-9E9D-FC20FE25432A}" type="slidenum">
              <a:rPr lang="ru-UA" smtClean="0"/>
              <a:t>‹#›</a:t>
            </a:fld>
            <a:endParaRPr lang="ru-UA"/>
          </a:p>
        </p:txBody>
      </p:sp>
    </p:spTree>
    <p:extLst>
      <p:ext uri="{BB962C8B-B14F-4D97-AF65-F5344CB8AC3E}">
        <p14:creationId xmlns:p14="http://schemas.microsoft.com/office/powerpoint/2010/main" val="3871663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AD957A3B-3521-4104-9E9D-FC20FE25432A}" type="slidenum">
              <a:rPr lang="ru-UA" smtClean="0"/>
              <a:t>2</a:t>
            </a:fld>
            <a:endParaRPr lang="ru-UA"/>
          </a:p>
        </p:txBody>
      </p:sp>
    </p:spTree>
    <p:extLst>
      <p:ext uri="{BB962C8B-B14F-4D97-AF65-F5344CB8AC3E}">
        <p14:creationId xmlns:p14="http://schemas.microsoft.com/office/powerpoint/2010/main" val="701876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845086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184198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6B9001-97DA-40BF-B57C-3CE28F7F67D9}"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3158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37062495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6B9001-97DA-40BF-B57C-3CE28F7F67D9}"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02375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2928974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229707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73755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118624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530F76D-77F4-4B09-8630-2FFFE9C98B62}" type="datetimeFigureOut">
              <a:rPr lang="ru-RU" smtClean="0"/>
              <a:t>07.09.2022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341913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2232850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530F76D-77F4-4B09-8630-2FFFE9C98B62}" type="datetimeFigureOut">
              <a:rPr lang="ru-RU" smtClean="0"/>
              <a:t>07.09.2022</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2387347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530F76D-77F4-4B09-8630-2FFFE9C98B62}" type="datetimeFigureOut">
              <a:rPr lang="ru-RU" smtClean="0"/>
              <a:t>07.09.2022</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2824976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0F76D-77F4-4B09-8630-2FFFE9C98B62}" type="datetimeFigureOut">
              <a:rPr lang="ru-RU" smtClean="0"/>
              <a:t>07.09.2022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566750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412710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530F76D-77F4-4B09-8630-2FFFE9C98B62}" type="datetimeFigureOut">
              <a:rPr lang="ru-RU" smtClean="0"/>
              <a:t>07.09.2022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96B9001-97DA-40BF-B57C-3CE28F7F67D9}" type="slidenum">
              <a:rPr lang="ru-RU" smtClean="0"/>
              <a:t>‹#›</a:t>
            </a:fld>
            <a:endParaRPr lang="ru-RU"/>
          </a:p>
        </p:txBody>
      </p:sp>
    </p:spTree>
    <p:extLst>
      <p:ext uri="{BB962C8B-B14F-4D97-AF65-F5344CB8AC3E}">
        <p14:creationId xmlns:p14="http://schemas.microsoft.com/office/powerpoint/2010/main" val="1517535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530F76D-77F4-4B09-8630-2FFFE9C98B62}" type="datetimeFigureOut">
              <a:rPr lang="ru-RU" smtClean="0"/>
              <a:t>07.09.2022</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96B9001-97DA-40BF-B57C-3CE28F7F67D9}" type="slidenum">
              <a:rPr lang="ru-RU" smtClean="0"/>
              <a:t>‹#›</a:t>
            </a:fld>
            <a:endParaRPr lang="ru-RU"/>
          </a:p>
        </p:txBody>
      </p:sp>
    </p:spTree>
    <p:extLst>
      <p:ext uri="{BB962C8B-B14F-4D97-AF65-F5344CB8AC3E}">
        <p14:creationId xmlns:p14="http://schemas.microsoft.com/office/powerpoint/2010/main" val="843274375"/>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 id="2147483868" r:id="rId15"/>
    <p:sldLayoutId id="214748386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10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4" Type="http://schemas.openxmlformats.org/officeDocument/2006/relationships/image" Target="../media/image47.emf"/></Relationships>
</file>

<file path=ppt/slides/_rels/slide112.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emf"/><Relationship Id="rId7" Type="http://schemas.openxmlformats.org/officeDocument/2006/relationships/image" Target="../media/image54.emf"/><Relationship Id="rId2" Type="http://schemas.openxmlformats.org/officeDocument/2006/relationships/image" Target="../media/image49.emf"/><Relationship Id="rId1" Type="http://schemas.openxmlformats.org/officeDocument/2006/relationships/slideLayout" Target="../slideLayouts/slideLayout2.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114.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13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9.png"/><Relationship Id="rId1" Type="http://schemas.openxmlformats.org/officeDocument/2006/relationships/slideLayout" Target="../slideLayouts/slideLayout7.xml"/><Relationship Id="rId5" Type="http://schemas.openxmlformats.org/officeDocument/2006/relationships/image" Target="../media/image91.png"/><Relationship Id="rId4" Type="http://schemas.openxmlformats.org/officeDocument/2006/relationships/image" Target="../media/image90.png"/></Relationships>
</file>

<file path=ppt/slides/_rels/slide14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14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14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7.xml"/><Relationship Id="rId4" Type="http://schemas.openxmlformats.org/officeDocument/2006/relationships/image" Target="../media/image106.png"/></Relationships>
</file>

<file path=ppt/slides/_rels/slide14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7.xml"/><Relationship Id="rId4" Type="http://schemas.openxmlformats.org/officeDocument/2006/relationships/image" Target="../media/image111.png"/></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5" Type="http://schemas.openxmlformats.org/officeDocument/2006/relationships/image" Target="../media/image115.png"/><Relationship Id="rId4" Type="http://schemas.openxmlformats.org/officeDocument/2006/relationships/image" Target="../media/image114.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 Id="rId4" Type="http://schemas.openxmlformats.org/officeDocument/2006/relationships/image" Target="../media/image126.png"/></Relationships>
</file>

<file path=ppt/slides/_rels/slide16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xml"/><Relationship Id="rId4" Type="http://schemas.microsoft.com/office/2007/relationships/hdphoto" Target="../media/hdphoto4.wdp"/></Relationships>
</file>

<file path=ppt/slides/_rels/slide165.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xml"/><Relationship Id="rId4" Type="http://schemas.openxmlformats.org/officeDocument/2006/relationships/image" Target="../media/image67.emf"/></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2" Type="http://schemas.openxmlformats.org/officeDocument/2006/relationships/image" Target="../media/image131.gif"/><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132.gif"/><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emf"/><Relationship Id="rId7" Type="http://schemas.openxmlformats.org/officeDocument/2006/relationships/image" Target="../media/image15.emf"/><Relationship Id="rId12" Type="http://schemas.openxmlformats.org/officeDocument/2006/relationships/image" Target="../media/image20.png"/><Relationship Id="rId2" Type="http://schemas.openxmlformats.org/officeDocument/2006/relationships/image" Target="../media/image10.emf"/><Relationship Id="rId1" Type="http://schemas.openxmlformats.org/officeDocument/2006/relationships/slideLayout" Target="../slideLayouts/slideLayout7.xml"/><Relationship Id="rId6" Type="http://schemas.openxmlformats.org/officeDocument/2006/relationships/image" Target="../media/image14.emf"/><Relationship Id="rId11" Type="http://schemas.openxmlformats.org/officeDocument/2006/relationships/image" Target="../media/image19.png"/><Relationship Id="rId5" Type="http://schemas.openxmlformats.org/officeDocument/2006/relationships/image" Target="../media/image13.emf"/><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emf"/><Relationship Id="rId9" Type="http://schemas.openxmlformats.org/officeDocument/2006/relationships/image" Target="../media/image17.png"/><Relationship Id="rId14" Type="http://schemas.openxmlformats.org/officeDocument/2006/relationships/image" Target="../media/image22.emf"/></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139.gif"/><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0.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145.gif"/><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146.gif"/><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7.png"/><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slideLayout" Target="../slideLayouts/slideLayout7.xml"/><Relationship Id="rId4" Type="http://schemas.openxmlformats.org/officeDocument/2006/relationships/image" Target="../media/image160.png"/></Relationships>
</file>

<file path=ppt/slides/_rels/slide238.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6.png"/><Relationship Id="rId1" Type="http://schemas.openxmlformats.org/officeDocument/2006/relationships/slideLayout" Target="../slideLayouts/slideLayout7.xml"/><Relationship Id="rId4" Type="http://schemas.openxmlformats.org/officeDocument/2006/relationships/image" Target="../media/image167.png"/></Relationships>
</file>

<file path=ppt/slides/_rels/slide246.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68.png"/><Relationship Id="rId1" Type="http://schemas.openxmlformats.org/officeDocument/2006/relationships/slideLayout" Target="../slideLayouts/slideLayout7.xml"/><Relationship Id="rId4" Type="http://schemas.openxmlformats.org/officeDocument/2006/relationships/image" Target="../media/image169.png"/></Relationships>
</file>

<file path=ppt/slides/_rels/slide247.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70.png"/><Relationship Id="rId1" Type="http://schemas.openxmlformats.org/officeDocument/2006/relationships/slideLayout" Target="../slideLayouts/slideLayout7.xml"/><Relationship Id="rId5" Type="http://schemas.openxmlformats.org/officeDocument/2006/relationships/image" Target="../media/image172.png"/><Relationship Id="rId4" Type="http://schemas.openxmlformats.org/officeDocument/2006/relationships/image" Target="../media/image171.png"/></Relationships>
</file>

<file path=ppt/slides/_rels/slide248.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7.xml"/><Relationship Id="rId6" Type="http://schemas.openxmlformats.org/officeDocument/2006/relationships/image" Target="../media/image180.png"/><Relationship Id="rId5" Type="http://schemas.microsoft.com/office/2007/relationships/hdphoto" Target="../media/hdphoto9.wdp"/><Relationship Id="rId4" Type="http://schemas.openxmlformats.org/officeDocument/2006/relationships/image" Target="../media/image179.png"/></Relationships>
</file>

<file path=ppt/slides/_rels/slide251.xml.rels><?xml version="1.0" encoding="UTF-8" standalone="yes"?>
<Relationships xmlns="http://schemas.openxmlformats.org/package/2006/relationships"><Relationship Id="rId8" Type="http://schemas.openxmlformats.org/officeDocument/2006/relationships/image" Target="../media/image187.png"/><Relationship Id="rId3" Type="http://schemas.openxmlformats.org/officeDocument/2006/relationships/image" Target="../media/image182.png"/><Relationship Id="rId7" Type="http://schemas.openxmlformats.org/officeDocument/2006/relationships/image" Target="../media/image186.png"/><Relationship Id="rId2" Type="http://schemas.openxmlformats.org/officeDocument/2006/relationships/image" Target="../media/image181.png"/><Relationship Id="rId1" Type="http://schemas.openxmlformats.org/officeDocument/2006/relationships/slideLayout" Target="../slideLayouts/slideLayout7.xml"/><Relationship Id="rId6" Type="http://schemas.openxmlformats.org/officeDocument/2006/relationships/image" Target="../media/image185.png"/><Relationship Id="rId5" Type="http://schemas.openxmlformats.org/officeDocument/2006/relationships/image" Target="../media/image184.png"/><Relationship Id="rId10" Type="http://schemas.microsoft.com/office/2007/relationships/hdphoto" Target="../media/hdphoto10.wdp"/><Relationship Id="rId4" Type="http://schemas.openxmlformats.org/officeDocument/2006/relationships/image" Target="../media/image183.png"/><Relationship Id="rId9" Type="http://schemas.openxmlformats.org/officeDocument/2006/relationships/image" Target="../media/image188.png"/></Relationships>
</file>

<file path=ppt/slides/_rels/slide252.xml.rels><?xml version="1.0" encoding="UTF-8" standalone="yes"?>
<Relationships xmlns="http://schemas.openxmlformats.org/package/2006/relationships"><Relationship Id="rId3" Type="http://schemas.openxmlformats.org/officeDocument/2006/relationships/image" Target="../media/image190.png"/><Relationship Id="rId7" Type="http://schemas.openxmlformats.org/officeDocument/2006/relationships/image" Target="../media/image194.png"/><Relationship Id="rId2" Type="http://schemas.openxmlformats.org/officeDocument/2006/relationships/image" Target="../media/image189.png"/><Relationship Id="rId1" Type="http://schemas.openxmlformats.org/officeDocument/2006/relationships/slideLayout" Target="../slideLayouts/slideLayout7.xml"/><Relationship Id="rId6" Type="http://schemas.openxmlformats.org/officeDocument/2006/relationships/image" Target="../media/image193.png"/><Relationship Id="rId5" Type="http://schemas.openxmlformats.org/officeDocument/2006/relationships/image" Target="../media/image192.png"/><Relationship Id="rId4" Type="http://schemas.openxmlformats.org/officeDocument/2006/relationships/image" Target="../media/image191.png"/></Relationships>
</file>

<file path=ppt/slides/_rels/slide253.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7.xml"/></Relationships>
</file>

<file path=ppt/slides/_rels/slide255.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7.xml"/><Relationship Id="rId6" Type="http://schemas.openxmlformats.org/officeDocument/2006/relationships/image" Target="../media/image201.png"/><Relationship Id="rId5" Type="http://schemas.openxmlformats.org/officeDocument/2006/relationships/image" Target="../media/image200.png"/><Relationship Id="rId4" Type="http://schemas.openxmlformats.org/officeDocument/2006/relationships/image" Target="../media/image199.png"/></Relationships>
</file>

<file path=ppt/slides/_rels/slide256.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7.xml"/></Relationships>
</file>

<file path=ppt/slides/_rels/slide257.xml.rels><?xml version="1.0" encoding="UTF-8" standalone="yes"?>
<Relationships xmlns="http://schemas.openxmlformats.org/package/2006/relationships"><Relationship Id="rId2" Type="http://schemas.openxmlformats.org/officeDocument/2006/relationships/image" Target="../media/image204.gif"/><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3" Type="http://schemas.openxmlformats.org/officeDocument/2006/relationships/image" Target="../media/image206.gif"/><Relationship Id="rId2" Type="http://schemas.openxmlformats.org/officeDocument/2006/relationships/image" Target="../media/image205.gif"/><Relationship Id="rId1" Type="http://schemas.openxmlformats.org/officeDocument/2006/relationships/slideLayout" Target="../slideLayouts/slideLayout2.xml"/><Relationship Id="rId6" Type="http://schemas.openxmlformats.org/officeDocument/2006/relationships/image" Target="../media/image209.gif"/><Relationship Id="rId5" Type="http://schemas.openxmlformats.org/officeDocument/2006/relationships/image" Target="../media/image208.gif"/><Relationship Id="rId4" Type="http://schemas.openxmlformats.org/officeDocument/2006/relationships/image" Target="../media/image207.gif"/></Relationships>
</file>

<file path=ppt/slides/_rels/slide259.xml.rels><?xml version="1.0" encoding="UTF-8" standalone="yes"?>
<Relationships xmlns="http://schemas.openxmlformats.org/package/2006/relationships"><Relationship Id="rId2" Type="http://schemas.openxmlformats.org/officeDocument/2006/relationships/image" Target="../media/image210.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2" Type="http://schemas.openxmlformats.org/officeDocument/2006/relationships/image" Target="../media/image211.gif"/><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3" Type="http://schemas.openxmlformats.org/officeDocument/2006/relationships/image" Target="../media/image213.gif"/><Relationship Id="rId2" Type="http://schemas.openxmlformats.org/officeDocument/2006/relationships/image" Target="../media/image212.gif"/><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2" Type="http://schemas.openxmlformats.org/officeDocument/2006/relationships/image" Target="../media/image214.gif"/><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3" Type="http://schemas.openxmlformats.org/officeDocument/2006/relationships/image" Target="../media/image216.gif"/><Relationship Id="rId7" Type="http://schemas.openxmlformats.org/officeDocument/2006/relationships/image" Target="../media/image220.gif"/><Relationship Id="rId2" Type="http://schemas.openxmlformats.org/officeDocument/2006/relationships/image" Target="../media/image215.gif"/><Relationship Id="rId1" Type="http://schemas.openxmlformats.org/officeDocument/2006/relationships/slideLayout" Target="../slideLayouts/slideLayout2.xml"/><Relationship Id="rId6" Type="http://schemas.openxmlformats.org/officeDocument/2006/relationships/image" Target="../media/image219.gif"/><Relationship Id="rId5" Type="http://schemas.openxmlformats.org/officeDocument/2006/relationships/image" Target="../media/image218.gif"/><Relationship Id="rId4" Type="http://schemas.openxmlformats.org/officeDocument/2006/relationships/image" Target="../media/image217.gif"/></Relationships>
</file>

<file path=ppt/slides/_rels/slide264.xml.rels><?xml version="1.0" encoding="UTF-8" standalone="yes"?>
<Relationships xmlns="http://schemas.openxmlformats.org/package/2006/relationships"><Relationship Id="rId3" Type="http://schemas.openxmlformats.org/officeDocument/2006/relationships/image" Target="../media/image222.gif"/><Relationship Id="rId2" Type="http://schemas.openxmlformats.org/officeDocument/2006/relationships/image" Target="../media/image221.gif"/><Relationship Id="rId1" Type="http://schemas.openxmlformats.org/officeDocument/2006/relationships/slideLayout" Target="../slideLayouts/slideLayout2.xml"/><Relationship Id="rId4" Type="http://schemas.openxmlformats.org/officeDocument/2006/relationships/image" Target="../media/image223.gif"/></Relationships>
</file>

<file path=ppt/slides/_rels/slide265.xml.rels><?xml version="1.0" encoding="UTF-8" standalone="yes"?>
<Relationships xmlns="http://schemas.openxmlformats.org/package/2006/relationships"><Relationship Id="rId2" Type="http://schemas.openxmlformats.org/officeDocument/2006/relationships/image" Target="../media/image210.gif"/><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2" Type="http://schemas.openxmlformats.org/officeDocument/2006/relationships/image" Target="../media/image224.gif"/><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3" Type="http://schemas.openxmlformats.org/officeDocument/2006/relationships/image" Target="../media/image226.gif"/><Relationship Id="rId2" Type="http://schemas.openxmlformats.org/officeDocument/2006/relationships/image" Target="../media/image225.gif"/><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2" Type="http://schemas.openxmlformats.org/officeDocument/2006/relationships/image" Target="../media/image227.png"/><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3" Type="http://schemas.openxmlformats.org/officeDocument/2006/relationships/image" Target="../media/image229.emf"/><Relationship Id="rId2" Type="http://schemas.openxmlformats.org/officeDocument/2006/relationships/image" Target="../media/image228.emf"/><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3" Type="http://schemas.openxmlformats.org/officeDocument/2006/relationships/image" Target="../media/image231.emf"/><Relationship Id="rId2" Type="http://schemas.openxmlformats.org/officeDocument/2006/relationships/image" Target="../media/image230.emf"/><Relationship Id="rId1" Type="http://schemas.openxmlformats.org/officeDocument/2006/relationships/slideLayout" Target="../slideLayouts/slideLayout2.xml"/><Relationship Id="rId4" Type="http://schemas.openxmlformats.org/officeDocument/2006/relationships/image" Target="../media/image232.emf"/></Relationships>
</file>

<file path=ppt/slides/_rels/slide275.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image" Target="../media/image233.emf"/><Relationship Id="rId1" Type="http://schemas.openxmlformats.org/officeDocument/2006/relationships/slideLayout" Target="../slideLayouts/slideLayout7.xml"/><Relationship Id="rId4" Type="http://schemas.openxmlformats.org/officeDocument/2006/relationships/image" Target="../media/image235.png"/></Relationships>
</file>

<file path=ppt/slides/_rels/slide276.xml.rels><?xml version="1.0" encoding="UTF-8" standalone="yes"?>
<Relationships xmlns="http://schemas.openxmlformats.org/package/2006/relationships"><Relationship Id="rId3" Type="http://schemas.openxmlformats.org/officeDocument/2006/relationships/image" Target="../media/image237.emf"/><Relationship Id="rId2" Type="http://schemas.openxmlformats.org/officeDocument/2006/relationships/image" Target="../media/image236.emf"/><Relationship Id="rId1" Type="http://schemas.openxmlformats.org/officeDocument/2006/relationships/slideLayout" Target="../slideLayouts/slideLayout7.xml"/></Relationships>
</file>

<file path=ppt/slides/_rels/slide277.xml.rels><?xml version="1.0" encoding="UTF-8" standalone="yes"?>
<Relationships xmlns="http://schemas.openxmlformats.org/package/2006/relationships"><Relationship Id="rId3" Type="http://schemas.openxmlformats.org/officeDocument/2006/relationships/image" Target="../media/image239.emf"/><Relationship Id="rId2" Type="http://schemas.openxmlformats.org/officeDocument/2006/relationships/image" Target="../media/image238.emf"/><Relationship Id="rId1" Type="http://schemas.openxmlformats.org/officeDocument/2006/relationships/slideLayout" Target="../slideLayouts/slideLayout7.xml"/></Relationships>
</file>

<file path=ppt/slides/_rels/slide278.xml.rels><?xml version="1.0" encoding="UTF-8" standalone="yes"?>
<Relationships xmlns="http://schemas.openxmlformats.org/package/2006/relationships"><Relationship Id="rId3" Type="http://schemas.openxmlformats.org/officeDocument/2006/relationships/image" Target="../media/image241.emf"/><Relationship Id="rId2" Type="http://schemas.openxmlformats.org/officeDocument/2006/relationships/image" Target="../media/image240.emf"/><Relationship Id="rId1" Type="http://schemas.openxmlformats.org/officeDocument/2006/relationships/slideLayout" Target="../slideLayouts/slideLayout7.xml"/></Relationships>
</file>

<file path=ppt/slides/_rels/slide279.xml.rels><?xml version="1.0" encoding="UTF-8" standalone="yes"?>
<Relationships xmlns="http://schemas.openxmlformats.org/package/2006/relationships"><Relationship Id="rId3" Type="http://schemas.openxmlformats.org/officeDocument/2006/relationships/image" Target="../media/image243.emf"/><Relationship Id="rId2" Type="http://schemas.openxmlformats.org/officeDocument/2006/relationships/image" Target="../media/image24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2" Type="http://schemas.openxmlformats.org/officeDocument/2006/relationships/image" Target="../media/image244.png"/><Relationship Id="rId1" Type="http://schemas.openxmlformats.org/officeDocument/2006/relationships/slideLayout" Target="../slideLayouts/slideLayout7.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2" Type="http://schemas.openxmlformats.org/officeDocument/2006/relationships/image" Target="../media/image245.gif"/><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image" Target="../media/image246.png"/><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31.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3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4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 Id="rId4" Type="http://schemas.openxmlformats.org/officeDocument/2006/relationships/image" Target="../media/image47.emf"/></Relationships>
</file>

<file path=ppt/slides/_rels/slide4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emf"/><Relationship Id="rId7" Type="http://schemas.openxmlformats.org/officeDocument/2006/relationships/image" Target="../media/image54.emf"/><Relationship Id="rId2" Type="http://schemas.openxmlformats.org/officeDocument/2006/relationships/image" Target="../media/image49.emf"/><Relationship Id="rId1" Type="http://schemas.openxmlformats.org/officeDocument/2006/relationships/slideLayout" Target="../slideLayouts/slideLayout2.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xml"/><Relationship Id="rId4" Type="http://schemas.openxmlformats.org/officeDocument/2006/relationships/image" Target="../media/image67.e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uk.wikipedia.org/w/index.php?title=%D0%A1%D0%B8%D0%BC%D0%B2%D0%BE%D0%BB%D1%8C%D0%BD%D0%B0_%D1%81%D0%B8%D1%81%D1%82%D0%B5%D0%BC%D0%B0&amp;action=edit&amp;redlink=1"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uk.wikipedia.org/wiki/%D0%A8%D1%82%D1%83%D1%87%D0%BD%D0%B8%D0%B9_%D1%96%D0%BD%D1%82%D0%B5%D0%BB%D0%B5%D0%BA%D1%82"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emf"/><Relationship Id="rId7" Type="http://schemas.openxmlformats.org/officeDocument/2006/relationships/image" Target="../media/image15.emf"/><Relationship Id="rId12" Type="http://schemas.openxmlformats.org/officeDocument/2006/relationships/image" Target="../media/image20.png"/><Relationship Id="rId2" Type="http://schemas.openxmlformats.org/officeDocument/2006/relationships/image" Target="../media/image10.emf"/><Relationship Id="rId1" Type="http://schemas.openxmlformats.org/officeDocument/2006/relationships/slideLayout" Target="../slideLayouts/slideLayout7.xml"/><Relationship Id="rId6" Type="http://schemas.openxmlformats.org/officeDocument/2006/relationships/image" Target="../media/image14.emf"/><Relationship Id="rId11" Type="http://schemas.openxmlformats.org/officeDocument/2006/relationships/image" Target="../media/image19.png"/><Relationship Id="rId5" Type="http://schemas.openxmlformats.org/officeDocument/2006/relationships/image" Target="../media/image13.emf"/><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emf"/><Relationship Id="rId9" Type="http://schemas.openxmlformats.org/officeDocument/2006/relationships/image" Target="../media/image17.png"/><Relationship Id="rId14" Type="http://schemas.openxmlformats.org/officeDocument/2006/relationships/image" Target="../media/image22.emf"/></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emf"/></Relationships>
</file>

<file path=ppt/slides/_rels/slide95.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9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a:extLst>
              <a:ext uri="{FF2B5EF4-FFF2-40B4-BE49-F238E27FC236}">
                <a16:creationId xmlns:a16="http://schemas.microsoft.com/office/drawing/2014/main" id="{2AB748DA-603A-4CAC-8FA2-285D7EE7F30B}"/>
              </a:ext>
            </a:extLst>
          </p:cNvPr>
          <p:cNvSpPr>
            <a:spLocks noGrp="1"/>
          </p:cNvSpPr>
          <p:nvPr>
            <p:ph type="ctrTitle"/>
          </p:nvPr>
        </p:nvSpPr>
        <p:spPr>
          <a:xfrm>
            <a:off x="1483057" y="1995412"/>
            <a:ext cx="8927751" cy="1723468"/>
          </a:xfrm>
        </p:spPr>
        <p:txBody>
          <a:bodyPr>
            <a:noAutofit/>
          </a:bodyPr>
          <a:lstStyle/>
          <a:p>
            <a:pPr algn="ctr">
              <a:lnSpc>
                <a:spcPct val="150000"/>
              </a:lnSpc>
            </a:pPr>
            <a:r>
              <a:rPr lang="uk-UA" sz="2400" dirty="0"/>
              <a:t>«</a:t>
            </a:r>
            <a:r>
              <a:rPr lang="ru-RU" sz="2400" dirty="0" err="1">
                <a:effectLst/>
              </a:rPr>
              <a:t>Побудова</a:t>
            </a:r>
            <a:r>
              <a:rPr lang="ru-RU" sz="2400" dirty="0">
                <a:effectLst/>
              </a:rPr>
              <a:t> та </a:t>
            </a:r>
            <a:r>
              <a:rPr lang="ru-RU" sz="2400" dirty="0" err="1">
                <a:effectLst/>
              </a:rPr>
              <a:t>анал</a:t>
            </a:r>
            <a:r>
              <a:rPr lang="uk-UA" sz="2400" dirty="0">
                <a:effectLst/>
              </a:rPr>
              <a:t>із алгоритмів»</a:t>
            </a:r>
            <a:br>
              <a:rPr lang="uk-UA" sz="2400" dirty="0">
                <a:effectLst/>
              </a:rPr>
            </a:br>
            <a:r>
              <a:rPr lang="uk-UA" sz="2400" dirty="0">
                <a:effectLst/>
              </a:rPr>
              <a:t>Конспект лекцій</a:t>
            </a:r>
            <a:br>
              <a:rPr lang="uk-UA" sz="2400" dirty="0">
                <a:effectLst/>
              </a:rPr>
            </a:br>
            <a:endParaRPr lang="x-none" sz="1400" dirty="0"/>
          </a:p>
        </p:txBody>
      </p:sp>
      <p:sp>
        <p:nvSpPr>
          <p:cNvPr id="5" name="Подзаголовок 2">
            <a:extLst>
              <a:ext uri="{FF2B5EF4-FFF2-40B4-BE49-F238E27FC236}">
                <a16:creationId xmlns:a16="http://schemas.microsoft.com/office/drawing/2014/main" id="{AE12B7E6-5A78-4734-89B6-F490D52AE1B0}"/>
              </a:ext>
            </a:extLst>
          </p:cNvPr>
          <p:cNvSpPr>
            <a:spLocks noGrp="1"/>
          </p:cNvSpPr>
          <p:nvPr>
            <p:ph type="subTitle" idx="1"/>
          </p:nvPr>
        </p:nvSpPr>
        <p:spPr>
          <a:xfrm>
            <a:off x="2571078" y="698193"/>
            <a:ext cx="7623412" cy="390229"/>
          </a:xfrm>
        </p:spPr>
        <p:txBody>
          <a:bodyPr>
            <a:noAutofit/>
          </a:bodyPr>
          <a:lstStyle/>
          <a:p>
            <a:pPr algn="ctr"/>
            <a:r>
              <a:rPr lang="uk-UA" sz="1600" dirty="0">
                <a:effectLst>
                  <a:outerShdw blurRad="38100" dist="38100" dir="2700000" algn="tl">
                    <a:srgbClr val="000000">
                      <a:alpha val="43137"/>
                    </a:srgbClr>
                  </a:outerShdw>
                </a:effectLst>
                <a:latin typeface="Times New Roman" pitchFamily="18" charset="0"/>
                <a:cs typeface="Times New Roman" pitchFamily="18" charset="0"/>
              </a:rPr>
              <a:t>Національний технічний університет України</a:t>
            </a:r>
          </a:p>
          <a:p>
            <a:pPr algn="ctr"/>
            <a:r>
              <a:rPr lang="uk-UA" sz="1600" dirty="0">
                <a:effectLst>
                  <a:outerShdw blurRad="38100" dist="38100" dir="2700000" algn="tl">
                    <a:srgbClr val="000000">
                      <a:alpha val="43137"/>
                    </a:srgbClr>
                  </a:outerShdw>
                </a:effectLst>
                <a:latin typeface="Times New Roman" pitchFamily="18" charset="0"/>
                <a:cs typeface="Times New Roman" pitchFamily="18" charset="0"/>
              </a:rPr>
              <a:t>"Київський політехнічний інститут імені Ігоря Сікорського"</a:t>
            </a:r>
            <a:endParaRPr lang="x-none" sz="1600" dirty="0">
              <a:effectLst>
                <a:outerShdw blurRad="38100" dist="38100" dir="2700000" algn="tl">
                  <a:srgbClr val="000000">
                    <a:alpha val="43137"/>
                  </a:srgbClr>
                </a:outerShdw>
              </a:effectLst>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928045711"/>
              </p:ext>
            </p:extLst>
          </p:nvPr>
        </p:nvGraphicFramePr>
        <p:xfrm>
          <a:off x="1934329" y="4450414"/>
          <a:ext cx="8025205" cy="100584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7816925">
                  <a:extLst>
                    <a:ext uri="{9D8B030D-6E8A-4147-A177-3AD203B41FA5}">
                      <a16:colId xmlns:a16="http://schemas.microsoft.com/office/drawing/2014/main" val="20001"/>
                    </a:ext>
                  </a:extLst>
                </a:gridCol>
              </a:tblGrid>
              <a:tr h="370840">
                <a:tc>
                  <a:txBody>
                    <a:bodyPr/>
                    <a:lstStyle/>
                    <a:p>
                      <a:endParaRPr lang="ru-RU"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uk-UA" dirty="0">
                          <a:solidFill>
                            <a:schemeClr val="tx1"/>
                          </a:solidFill>
                        </a:rPr>
                        <a:t>Селін</a:t>
                      </a:r>
                      <a:r>
                        <a:rPr lang="uk-UA" baseline="0" dirty="0">
                          <a:solidFill>
                            <a:schemeClr val="tx1"/>
                          </a:solidFill>
                        </a:rPr>
                        <a:t> Юрій Миколайович</a:t>
                      </a:r>
                      <a:endParaRPr lang="uk-UA" dirty="0">
                        <a:solidFill>
                          <a:schemeClr val="tx1"/>
                        </a:solidFill>
                      </a:endParaRPr>
                    </a:p>
                    <a:p>
                      <a:endParaRPr lang="uk-UA" dirty="0">
                        <a:solidFill>
                          <a:schemeClr val="tx1"/>
                        </a:solidFill>
                      </a:endParaRPr>
                    </a:p>
                    <a:p>
                      <a:pPr algn="ctr"/>
                      <a:r>
                        <a:rPr lang="uk-UA" sz="2400" dirty="0">
                          <a:solidFill>
                            <a:schemeClr val="tx1"/>
                          </a:solidFill>
                        </a:rPr>
                        <a:t>Київ - 202</a:t>
                      </a:r>
                      <a:r>
                        <a:rPr lang="en-US" sz="2400" dirty="0">
                          <a:solidFill>
                            <a:schemeClr val="tx1"/>
                          </a:solidFill>
                        </a:rPr>
                        <a:t>2</a:t>
                      </a:r>
                      <a:endParaRPr lang="ru-RU" sz="240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91632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474352-5EE9-849B-90C9-7D3DCC380415}"/>
              </a:ext>
            </a:extLst>
          </p:cNvPr>
          <p:cNvSpPr>
            <a:spLocks noGrp="1"/>
          </p:cNvSpPr>
          <p:nvPr>
            <p:ph type="title"/>
          </p:nvPr>
        </p:nvSpPr>
        <p:spPr/>
        <p:txBody>
          <a:bodyPr/>
          <a:lstStyle/>
          <a:p>
            <a:r>
              <a:rPr lang="ru-RU" dirty="0"/>
              <a:t>Система «</a:t>
            </a:r>
            <a:r>
              <a:rPr lang="ru-RU" dirty="0" err="1"/>
              <a:t>безпеки</a:t>
            </a:r>
            <a:r>
              <a:rPr lang="ru-RU" dirty="0"/>
              <a:t>» </a:t>
            </a:r>
            <a:r>
              <a:rPr lang="ru-RU" dirty="0" err="1"/>
              <a:t>Укрзалізниці</a:t>
            </a:r>
            <a:endParaRPr lang="ru-UA" dirty="0"/>
          </a:p>
        </p:txBody>
      </p:sp>
      <p:sp>
        <p:nvSpPr>
          <p:cNvPr id="3" name="Объект 2">
            <a:extLst>
              <a:ext uri="{FF2B5EF4-FFF2-40B4-BE49-F238E27FC236}">
                <a16:creationId xmlns:a16="http://schemas.microsoft.com/office/drawing/2014/main" id="{60905928-E3B6-5A27-FBD4-5045F4E48B8E}"/>
              </a:ext>
            </a:extLst>
          </p:cNvPr>
          <p:cNvSpPr>
            <a:spLocks noGrp="1"/>
          </p:cNvSpPr>
          <p:nvPr>
            <p:ph idx="1"/>
          </p:nvPr>
        </p:nvSpPr>
        <p:spPr/>
        <p:txBody>
          <a:bodyPr>
            <a:normAutofit/>
          </a:bodyPr>
          <a:lstStyle/>
          <a:p>
            <a:r>
              <a:rPr lang="uk-UA" sz="3200" dirty="0"/>
              <a:t>Кожен малюнок має «пару», відповідне числову послідовність, яка порівнюється зі значеннями, що їх вводить користувач.</a:t>
            </a:r>
            <a:endParaRPr lang="ru-UA" sz="3200" dirty="0"/>
          </a:p>
        </p:txBody>
      </p:sp>
    </p:spTree>
    <p:extLst>
      <p:ext uri="{BB962C8B-B14F-4D97-AF65-F5344CB8AC3E}">
        <p14:creationId xmlns:p14="http://schemas.microsoft.com/office/powerpoint/2010/main" val="366573774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rmAutofit/>
          </a:bodyPr>
          <a:lstStyle/>
          <a:p>
            <a:r>
              <a:rPr lang="ru-RU" sz="2800" dirty="0" err="1"/>
              <a:t>Припустимо</a:t>
            </a:r>
            <a:r>
              <a:rPr lang="ru-RU" sz="2800" dirty="0"/>
              <a:t>, </a:t>
            </a:r>
            <a:r>
              <a:rPr lang="ru-RU" sz="2800" dirty="0" err="1"/>
              <a:t>що</a:t>
            </a:r>
            <a:r>
              <a:rPr lang="ru-RU" sz="2800" dirty="0"/>
              <a:t> </a:t>
            </a:r>
            <a:r>
              <a:rPr lang="ru-RU" sz="2800" dirty="0" err="1"/>
              <a:t>розмірність</a:t>
            </a:r>
            <a:r>
              <a:rPr lang="ru-RU" sz="2800" dirty="0"/>
              <a:t> машинного слова </a:t>
            </a:r>
            <a:r>
              <a:rPr lang="ru-RU" sz="2800" dirty="0" err="1"/>
              <a:t>достатня</a:t>
            </a:r>
            <a:r>
              <a:rPr lang="ru-RU" sz="2800" dirty="0"/>
              <a:t> для </a:t>
            </a:r>
            <a:r>
              <a:rPr lang="ru-RU" sz="2800" dirty="0" err="1"/>
              <a:t>подання</a:t>
            </a:r>
            <a:r>
              <a:rPr lang="ru-RU" sz="2800" dirty="0"/>
              <a:t> будь-</a:t>
            </a:r>
            <a:r>
              <a:rPr lang="ru-RU" sz="2800" dirty="0" err="1"/>
              <a:t>якого</a:t>
            </a:r>
            <a:r>
              <a:rPr lang="ru-RU" sz="2800" dirty="0"/>
              <a:t> числа, </a:t>
            </a:r>
            <a:r>
              <a:rPr lang="ru-RU" sz="2800" dirty="0" err="1"/>
              <a:t>тоді</a:t>
            </a:r>
            <a:r>
              <a:rPr lang="ru-RU" sz="2800" dirty="0"/>
              <a:t> </a:t>
            </a:r>
            <a:r>
              <a:rPr lang="ru-RU" sz="2800" dirty="0" err="1"/>
              <a:t>розмірність</a:t>
            </a:r>
            <a:r>
              <a:rPr lang="ru-RU" sz="2800" dirty="0"/>
              <a:t> </a:t>
            </a:r>
            <a:r>
              <a:rPr lang="ru-RU" sz="2800" dirty="0" err="1"/>
              <a:t>завдання</a:t>
            </a:r>
            <a:r>
              <a:rPr lang="ru-RU" sz="2800" dirty="0"/>
              <a:t> буде </a:t>
            </a:r>
            <a:r>
              <a:rPr lang="ru-RU" sz="2800" dirty="0" err="1"/>
              <a:t>обмежена</a:t>
            </a:r>
            <a:r>
              <a:rPr lang="ru-RU" sz="2800" dirty="0"/>
              <a:t> </a:t>
            </a:r>
            <a:r>
              <a:rPr lang="ru-RU" sz="2800" dirty="0" err="1"/>
              <a:t>кількістю</a:t>
            </a:r>
            <a:r>
              <a:rPr lang="ru-RU" sz="2800" dirty="0"/>
              <a:t> </a:t>
            </a:r>
            <a:r>
              <a:rPr lang="ru-RU" sz="2800" dirty="0" err="1"/>
              <a:t>початкових</a:t>
            </a:r>
            <a:r>
              <a:rPr lang="ru-RU" sz="2800" dirty="0"/>
              <a:t> </a:t>
            </a:r>
            <a:r>
              <a:rPr lang="ru-RU" sz="2800" dirty="0" err="1"/>
              <a:t>даних</a:t>
            </a:r>
            <a:r>
              <a:rPr lang="ru-RU" sz="2800" dirty="0"/>
              <a:t> в </a:t>
            </a:r>
            <a:r>
              <a:rPr lang="ru-RU" sz="2800" dirty="0" err="1"/>
              <a:t>її</a:t>
            </a:r>
            <a:r>
              <a:rPr lang="ru-RU" sz="2800" dirty="0"/>
              <a:t> формальному </a:t>
            </a:r>
            <a:r>
              <a:rPr lang="ru-RU" sz="2800" dirty="0" err="1"/>
              <a:t>описі</a:t>
            </a:r>
            <a:r>
              <a:rPr lang="ru-RU" sz="2800" dirty="0"/>
              <a:t>.</a:t>
            </a:r>
            <a:endParaRPr lang="uk-UA" sz="2800" dirty="0"/>
          </a:p>
          <a:p>
            <a:r>
              <a:rPr lang="uk-UA" sz="2800" dirty="0"/>
              <a:t>Визначення 1.4. Трудомісткість алгоритму - це функція від розмірності задачі, яка оцінює зверху час, необхідний для вирішення задачі.</a:t>
            </a:r>
          </a:p>
        </p:txBody>
      </p:sp>
    </p:spTree>
    <p:extLst>
      <p:ext uri="{BB962C8B-B14F-4D97-AF65-F5344CB8AC3E}">
        <p14:creationId xmlns:p14="http://schemas.microsoft.com/office/powerpoint/2010/main" val="30845889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Autofit/>
          </a:bodyPr>
          <a:lstStyle/>
          <a:p>
            <a:r>
              <a:rPr lang="uk-UA" sz="2800" dirty="0"/>
              <a:t>Якщо в якості моделі обчислень взяти лінійну програму і припустити, що алгоритм - це послідовність арифметичних операцій і всі арифметичні операції (адитивні: +, -, </a:t>
            </a:r>
            <a:r>
              <a:rPr lang="en-US" sz="2800" dirty="0" err="1"/>
              <a:t>inc</a:t>
            </a:r>
            <a:r>
              <a:rPr lang="en-US" sz="2800" dirty="0"/>
              <a:t>, </a:t>
            </a:r>
            <a:r>
              <a:rPr lang="en-US" sz="2800" dirty="0" err="1"/>
              <a:t>dec</a:t>
            </a:r>
            <a:r>
              <a:rPr lang="en-US" sz="2800" dirty="0"/>
              <a:t>; </a:t>
            </a:r>
            <a:r>
              <a:rPr lang="uk-UA" sz="2800" dirty="0"/>
              <a:t>мультиплікативні: *, /) еквівалентні, т. Е. Витрачають на своє виконання одну одиницю часу (хоча насправді відомо, що мультиплікативні операції працюють довше), то трудомісткість алгоритму визначається як функція з кількістю операцій, що вимагаються для вирішення завдання, вираженим через її розмірність.</a:t>
            </a:r>
          </a:p>
        </p:txBody>
      </p:sp>
    </p:spTree>
    <p:extLst>
      <p:ext uri="{BB962C8B-B14F-4D97-AF65-F5344CB8AC3E}">
        <p14:creationId xmlns:p14="http://schemas.microsoft.com/office/powerpoint/2010/main" val="202637144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1584960" y="2133600"/>
            <a:ext cx="10200640" cy="3777622"/>
          </a:xfrm>
        </p:spPr>
        <p:txBody>
          <a:bodyPr>
            <a:noAutofit/>
          </a:bodyPr>
          <a:lstStyle/>
          <a:p>
            <a:r>
              <a:rPr lang="ru-RU" sz="2800" dirty="0"/>
              <a:t>У </a:t>
            </a:r>
            <a:r>
              <a:rPr lang="ru-RU" sz="2800" dirty="0" err="1"/>
              <a:t>деяких</a:t>
            </a:r>
            <a:r>
              <a:rPr lang="ru-RU" sz="2800" dirty="0"/>
              <a:t> задачах в </a:t>
            </a:r>
            <a:r>
              <a:rPr lang="ru-RU" sz="2800" dirty="0" err="1"/>
              <a:t>якості</a:t>
            </a:r>
            <a:r>
              <a:rPr lang="ru-RU" sz="2800" dirty="0"/>
              <a:t> </a:t>
            </a:r>
            <a:r>
              <a:rPr lang="ru-RU" sz="2800" dirty="0" err="1"/>
              <a:t>основної</a:t>
            </a:r>
            <a:r>
              <a:rPr lang="ru-RU" sz="2800" dirty="0"/>
              <a:t> </a:t>
            </a:r>
            <a:r>
              <a:rPr lang="ru-RU" sz="2800" dirty="0" err="1"/>
              <a:t>міри</a:t>
            </a:r>
            <a:r>
              <a:rPr lang="ru-RU" sz="2800" dirty="0"/>
              <a:t> </a:t>
            </a:r>
            <a:r>
              <a:rPr lang="ru-RU" sz="2800" dirty="0" err="1"/>
              <a:t>складності</a:t>
            </a:r>
            <a:r>
              <a:rPr lang="ru-RU" sz="2800" dirty="0"/>
              <a:t> </a:t>
            </a:r>
            <a:r>
              <a:rPr lang="ru-RU" sz="2800" dirty="0" err="1"/>
              <a:t>беруть</a:t>
            </a:r>
            <a:r>
              <a:rPr lang="ru-RU" sz="2800" dirty="0"/>
              <a:t> число </a:t>
            </a:r>
            <a:r>
              <a:rPr lang="ru-RU" sz="2800" dirty="0" err="1"/>
              <a:t>виконуваних</a:t>
            </a:r>
            <a:r>
              <a:rPr lang="ru-RU" sz="2800" dirty="0"/>
              <a:t> команд </a:t>
            </a:r>
            <a:r>
              <a:rPr lang="ru-RU" sz="2800" dirty="0" err="1"/>
              <a:t>розгалуження</a:t>
            </a:r>
            <a:r>
              <a:rPr lang="ru-RU" sz="2800" dirty="0"/>
              <a:t> (</a:t>
            </a:r>
            <a:r>
              <a:rPr lang="ru-RU" sz="2800" dirty="0" err="1"/>
              <a:t>наприклад</a:t>
            </a:r>
            <a:r>
              <a:rPr lang="ru-RU" sz="2800" dirty="0"/>
              <a:t> </a:t>
            </a:r>
            <a:r>
              <a:rPr lang="ru-RU" sz="2800" dirty="0" err="1"/>
              <a:t>попарне</a:t>
            </a:r>
            <a:r>
              <a:rPr lang="ru-RU" sz="2800" dirty="0"/>
              <a:t> </a:t>
            </a:r>
            <a:r>
              <a:rPr lang="ru-RU" sz="2800" dirty="0" err="1"/>
              <a:t>сортування</a:t>
            </a:r>
            <a:r>
              <a:rPr lang="ru-RU" sz="2800" dirty="0"/>
              <a:t>). </a:t>
            </a:r>
            <a:r>
              <a:rPr lang="ru-RU" sz="2800" dirty="0" err="1"/>
              <a:t>Таку</a:t>
            </a:r>
            <a:r>
              <a:rPr lang="ru-RU" sz="2800" dirty="0"/>
              <a:t> </a:t>
            </a:r>
            <a:r>
              <a:rPr lang="ru-RU" sz="2800" dirty="0" err="1"/>
              <a:t>програму</a:t>
            </a:r>
            <a:r>
              <a:rPr lang="ru-RU" sz="2800" dirty="0"/>
              <a:t> </a:t>
            </a:r>
            <a:r>
              <a:rPr lang="ru-RU" sz="2800" dirty="0" err="1"/>
              <a:t>представляють</a:t>
            </a:r>
            <a:r>
              <a:rPr lang="ru-RU" sz="2800" dirty="0"/>
              <a:t> у </a:t>
            </a:r>
            <a:r>
              <a:rPr lang="ru-RU" sz="2800" dirty="0" err="1"/>
              <a:t>вигляді</a:t>
            </a:r>
            <a:r>
              <a:rPr lang="ru-RU" sz="2800" dirty="0"/>
              <a:t> </a:t>
            </a:r>
            <a:r>
              <a:rPr lang="ru-RU" sz="2800" dirty="0" err="1"/>
              <a:t>двійкового</a:t>
            </a:r>
            <a:r>
              <a:rPr lang="ru-RU" sz="2800" dirty="0"/>
              <a:t> дерева. </a:t>
            </a:r>
            <a:r>
              <a:rPr lang="ru-RU" sz="2800" dirty="0" err="1"/>
              <a:t>Кожен</a:t>
            </a:r>
            <a:r>
              <a:rPr lang="ru-RU" sz="2800" dirty="0"/>
              <a:t> </a:t>
            </a:r>
            <a:r>
              <a:rPr lang="ru-RU" sz="2800" dirty="0" err="1"/>
              <a:t>вузол</a:t>
            </a:r>
            <a:r>
              <a:rPr lang="ru-RU" sz="2800" dirty="0"/>
              <a:t> такого дерева - один з </a:t>
            </a:r>
            <a:r>
              <a:rPr lang="ru-RU" sz="2800" dirty="0" err="1"/>
              <a:t>кроків</a:t>
            </a:r>
            <a:r>
              <a:rPr lang="ru-RU" sz="2800" dirty="0"/>
              <a:t> </a:t>
            </a:r>
            <a:r>
              <a:rPr lang="ru-RU" sz="2800" dirty="0" err="1"/>
              <a:t>вирішення</a:t>
            </a:r>
            <a:r>
              <a:rPr lang="ru-RU" sz="2800" dirty="0"/>
              <a:t>. Часова </a:t>
            </a:r>
            <a:r>
              <a:rPr lang="ru-RU" sz="2800" dirty="0" err="1"/>
              <a:t>складність</a:t>
            </a:r>
            <a:r>
              <a:rPr lang="ru-RU" sz="2800" dirty="0"/>
              <a:t> дерева </a:t>
            </a:r>
            <a:r>
              <a:rPr lang="ru-RU" sz="2800" dirty="0" err="1"/>
              <a:t>рішень</a:t>
            </a:r>
            <a:r>
              <a:rPr lang="ru-RU" sz="2800" dirty="0"/>
              <a:t> </a:t>
            </a:r>
            <a:r>
              <a:rPr lang="ru-RU" sz="2800" dirty="0" err="1"/>
              <a:t>дорівнює</a:t>
            </a:r>
            <a:r>
              <a:rPr lang="ru-RU" sz="2800" dirty="0"/>
              <a:t> </a:t>
            </a:r>
            <a:r>
              <a:rPr lang="ru-RU" sz="2800" dirty="0" err="1"/>
              <a:t>висоті</a:t>
            </a:r>
            <a:r>
              <a:rPr lang="ru-RU" sz="2800" dirty="0"/>
              <a:t> дерева як </a:t>
            </a:r>
            <a:r>
              <a:rPr lang="ru-RU" sz="2800" dirty="0" err="1"/>
              <a:t>функції</a:t>
            </a:r>
            <a:r>
              <a:rPr lang="ru-RU" sz="2800" dirty="0"/>
              <a:t> </a:t>
            </a:r>
            <a:r>
              <a:rPr lang="ru-RU" sz="2800" dirty="0" err="1"/>
              <a:t>розмірності</a:t>
            </a:r>
            <a:r>
              <a:rPr lang="ru-RU" sz="2800" dirty="0"/>
              <a:t> </a:t>
            </a:r>
            <a:r>
              <a:rPr lang="ru-RU" sz="2800" dirty="0" err="1"/>
              <a:t>задачі</a:t>
            </a:r>
            <a:r>
              <a:rPr lang="ru-RU" sz="2800" dirty="0"/>
              <a:t>, так як </a:t>
            </a:r>
            <a:r>
              <a:rPr lang="ru-RU" sz="2800" dirty="0" err="1"/>
              <a:t>зазвичай</a:t>
            </a:r>
            <a:r>
              <a:rPr lang="ru-RU" sz="2800" dirty="0"/>
              <a:t> ми </a:t>
            </a:r>
            <a:r>
              <a:rPr lang="ru-RU" sz="2800" dirty="0" err="1"/>
              <a:t>хочемо</a:t>
            </a:r>
            <a:r>
              <a:rPr lang="ru-RU" sz="2800" dirty="0"/>
              <a:t> </a:t>
            </a:r>
            <a:r>
              <a:rPr lang="ru-RU" sz="2800" dirty="0" err="1"/>
              <a:t>виміряти</a:t>
            </a:r>
            <a:r>
              <a:rPr lang="ru-RU" sz="2800" dirty="0"/>
              <a:t> </a:t>
            </a:r>
            <a:r>
              <a:rPr lang="ru-RU" sz="2800" dirty="0" err="1"/>
              <a:t>найбільше</a:t>
            </a:r>
            <a:r>
              <a:rPr lang="ru-RU" sz="2800" dirty="0"/>
              <a:t> число </a:t>
            </a:r>
            <a:r>
              <a:rPr lang="ru-RU" sz="2800" dirty="0" err="1"/>
              <a:t>порівнянь</a:t>
            </a:r>
            <a:r>
              <a:rPr lang="ru-RU" sz="2800" dirty="0"/>
              <a:t>, </a:t>
            </a:r>
            <a:r>
              <a:rPr lang="ru-RU" sz="2800" dirty="0" err="1"/>
              <a:t>які</a:t>
            </a:r>
            <a:r>
              <a:rPr lang="ru-RU" sz="2800" dirty="0"/>
              <a:t> доводиться </a:t>
            </a:r>
            <a:r>
              <a:rPr lang="ru-RU" sz="2800" dirty="0" err="1"/>
              <a:t>робити</a:t>
            </a:r>
            <a:r>
              <a:rPr lang="ru-RU" sz="2800" dirty="0"/>
              <a:t>, </a:t>
            </a:r>
            <a:r>
              <a:rPr lang="ru-RU" sz="2800" dirty="0" err="1"/>
              <a:t>щоб</a:t>
            </a:r>
            <a:r>
              <a:rPr lang="ru-RU" sz="2800" dirty="0"/>
              <a:t> </a:t>
            </a:r>
            <a:r>
              <a:rPr lang="ru-RU" sz="2800" dirty="0" err="1"/>
              <a:t>знайти</a:t>
            </a:r>
            <a:r>
              <a:rPr lang="ru-RU" sz="2800" dirty="0"/>
              <a:t> </a:t>
            </a:r>
            <a:r>
              <a:rPr lang="ru-RU" sz="2800" dirty="0" err="1"/>
              <a:t>потрібний</a:t>
            </a:r>
            <a:r>
              <a:rPr lang="ru-RU" sz="2800" dirty="0"/>
              <a:t> шлях </a:t>
            </a:r>
            <a:r>
              <a:rPr lang="ru-RU" sz="2800" dirty="0" err="1"/>
              <a:t>від</a:t>
            </a:r>
            <a:r>
              <a:rPr lang="ru-RU" sz="2800" dirty="0"/>
              <a:t> </a:t>
            </a:r>
            <a:r>
              <a:rPr lang="ru-RU" sz="2800" dirty="0" err="1"/>
              <a:t>кореня</a:t>
            </a:r>
            <a:r>
              <a:rPr lang="ru-RU" sz="2800" dirty="0"/>
              <a:t> до листа. </a:t>
            </a:r>
            <a:r>
              <a:rPr lang="ru-RU" sz="2800" dirty="0" err="1"/>
              <a:t>Зауважимо</a:t>
            </a:r>
            <a:r>
              <a:rPr lang="ru-RU" sz="2800" dirty="0"/>
              <a:t>, </a:t>
            </a:r>
            <a:r>
              <a:rPr lang="ru-RU" sz="2800" dirty="0" err="1"/>
              <a:t>що</a:t>
            </a:r>
            <a:r>
              <a:rPr lang="ru-RU" sz="2800" dirty="0"/>
              <a:t> </a:t>
            </a:r>
            <a:r>
              <a:rPr lang="ru-RU" sz="2800" dirty="0" err="1"/>
              <a:t>загальна</a:t>
            </a:r>
            <a:r>
              <a:rPr lang="ru-RU" sz="2800" dirty="0"/>
              <a:t> </a:t>
            </a:r>
            <a:r>
              <a:rPr lang="ru-RU" sz="2800" dirty="0" err="1"/>
              <a:t>кількість</a:t>
            </a:r>
            <a:r>
              <a:rPr lang="ru-RU" sz="2800" dirty="0"/>
              <a:t> </a:t>
            </a:r>
            <a:r>
              <a:rPr lang="ru-RU" sz="2800" dirty="0" err="1"/>
              <a:t>вузлів</a:t>
            </a:r>
            <a:r>
              <a:rPr lang="ru-RU" sz="2800" dirty="0"/>
              <a:t> в </a:t>
            </a:r>
            <a:r>
              <a:rPr lang="ru-RU" sz="2800" dirty="0" err="1"/>
              <a:t>дереві</a:t>
            </a:r>
            <a:r>
              <a:rPr lang="ru-RU" sz="2800" dirty="0"/>
              <a:t> </a:t>
            </a:r>
            <a:r>
              <a:rPr lang="ru-RU" sz="2800" dirty="0" err="1"/>
              <a:t>може</a:t>
            </a:r>
            <a:r>
              <a:rPr lang="ru-RU" sz="2800" dirty="0"/>
              <a:t> </a:t>
            </a:r>
            <a:r>
              <a:rPr lang="ru-RU" sz="2800" dirty="0" err="1"/>
              <a:t>значно</a:t>
            </a:r>
            <a:r>
              <a:rPr lang="ru-RU" sz="2800" dirty="0"/>
              <a:t> </a:t>
            </a:r>
            <a:r>
              <a:rPr lang="ru-RU" sz="2800" dirty="0" err="1"/>
              <a:t>перевершувати</a:t>
            </a:r>
            <a:r>
              <a:rPr lang="ru-RU" sz="2800" dirty="0"/>
              <a:t> </a:t>
            </a:r>
            <a:r>
              <a:rPr lang="ru-RU" sz="2800" dirty="0" err="1"/>
              <a:t>його</a:t>
            </a:r>
            <a:r>
              <a:rPr lang="ru-RU" sz="2800" dirty="0"/>
              <a:t> </a:t>
            </a:r>
            <a:r>
              <a:rPr lang="ru-RU" sz="2800" dirty="0" err="1"/>
              <a:t>висоту</a:t>
            </a:r>
            <a:r>
              <a:rPr lang="ru-RU" sz="2800" dirty="0"/>
              <a:t>. </a:t>
            </a:r>
            <a:r>
              <a:rPr lang="ru-RU" sz="2800" dirty="0" err="1"/>
              <a:t>Наприклад</a:t>
            </a:r>
            <a:r>
              <a:rPr lang="ru-RU" sz="2800" dirty="0"/>
              <a:t>, дерево </a:t>
            </a:r>
            <a:r>
              <a:rPr lang="ru-RU" sz="2800" dirty="0" err="1"/>
              <a:t>рішень</a:t>
            </a:r>
            <a:r>
              <a:rPr lang="ru-RU" sz="2800" dirty="0"/>
              <a:t> для </a:t>
            </a:r>
            <a:r>
              <a:rPr lang="ru-RU" sz="2800" dirty="0" err="1"/>
              <a:t>сортування</a:t>
            </a:r>
            <a:r>
              <a:rPr lang="ru-RU" sz="2800" dirty="0"/>
              <a:t> п чисел повинно </a:t>
            </a:r>
            <a:r>
              <a:rPr lang="ru-RU" sz="2800" dirty="0" err="1"/>
              <a:t>містити</a:t>
            </a:r>
            <a:r>
              <a:rPr lang="ru-RU" sz="2800" dirty="0"/>
              <a:t> </a:t>
            </a:r>
            <a:r>
              <a:rPr lang="en-US" sz="2800" dirty="0"/>
              <a:t>n</a:t>
            </a:r>
            <a:r>
              <a:rPr lang="ru-RU" sz="2800" dirty="0"/>
              <a:t>! </a:t>
            </a:r>
            <a:r>
              <a:rPr lang="ru-RU" sz="2800" dirty="0" err="1"/>
              <a:t>листя</a:t>
            </a:r>
            <a:r>
              <a:rPr lang="ru-RU" sz="2800" dirty="0"/>
              <a:t>, при </a:t>
            </a:r>
            <a:r>
              <a:rPr lang="ru-RU" sz="2800" dirty="0" err="1"/>
              <a:t>цьому</a:t>
            </a:r>
            <a:r>
              <a:rPr lang="ru-RU" sz="2800" dirty="0"/>
              <a:t> </a:t>
            </a:r>
            <a:r>
              <a:rPr lang="ru-RU" sz="2800" dirty="0" err="1"/>
              <a:t>його</a:t>
            </a:r>
            <a:r>
              <a:rPr lang="ru-RU" sz="2800" dirty="0"/>
              <a:t> </a:t>
            </a:r>
            <a:r>
              <a:rPr lang="ru-RU" sz="2800" dirty="0" err="1"/>
              <a:t>висота</a:t>
            </a:r>
            <a:r>
              <a:rPr lang="ru-RU" sz="2800" dirty="0"/>
              <a:t> </a:t>
            </a:r>
            <a:r>
              <a:rPr lang="ru-RU" sz="2800" dirty="0" err="1"/>
              <a:t>може</a:t>
            </a:r>
            <a:r>
              <a:rPr lang="ru-RU" sz="2800" dirty="0"/>
              <a:t> бути </a:t>
            </a:r>
            <a:r>
              <a:rPr lang="en-US" sz="2800" dirty="0"/>
              <a:t>n</a:t>
            </a:r>
            <a:r>
              <a:rPr lang="ru-RU" sz="2800" dirty="0"/>
              <a:t> • </a:t>
            </a:r>
            <a:r>
              <a:rPr lang="ru-RU" sz="2800" dirty="0" err="1"/>
              <a:t>log</a:t>
            </a:r>
            <a:r>
              <a:rPr lang="ru-RU" sz="2800" dirty="0"/>
              <a:t> </a:t>
            </a:r>
            <a:r>
              <a:rPr lang="ru-RU" dirty="0"/>
              <a:t>2</a:t>
            </a:r>
            <a:r>
              <a:rPr lang="en-US" sz="2800" dirty="0"/>
              <a:t> n</a:t>
            </a:r>
            <a:endParaRPr lang="uk-UA" sz="2800" dirty="0"/>
          </a:p>
        </p:txBody>
      </p:sp>
    </p:spTree>
    <p:extLst>
      <p:ext uri="{BB962C8B-B14F-4D97-AF65-F5344CB8AC3E}">
        <p14:creationId xmlns:p14="http://schemas.microsoft.com/office/powerpoint/2010/main" val="421705594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lstStyle/>
          <a:p>
            <a:endParaRPr lang="uk-UA"/>
          </a:p>
        </p:txBody>
      </p:sp>
      <p:pic>
        <p:nvPicPr>
          <p:cNvPr id="4" name="Рисунок 3"/>
          <p:cNvPicPr>
            <a:picLocks noChangeAspect="1"/>
          </p:cNvPicPr>
          <p:nvPr/>
        </p:nvPicPr>
        <p:blipFill>
          <a:blip r:embed="rId2"/>
          <a:stretch>
            <a:fillRect/>
          </a:stretch>
        </p:blipFill>
        <p:spPr>
          <a:xfrm>
            <a:off x="1139522" y="1779889"/>
            <a:ext cx="9912955" cy="3298222"/>
          </a:xfrm>
          <a:prstGeom prst="rect">
            <a:avLst/>
          </a:prstGeom>
        </p:spPr>
      </p:pic>
    </p:spTree>
    <p:extLst>
      <p:ext uri="{BB962C8B-B14F-4D97-AF65-F5344CB8AC3E}">
        <p14:creationId xmlns:p14="http://schemas.microsoft.com/office/powerpoint/2010/main" val="14783259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2589212" y="1361440"/>
            <a:ext cx="8915400" cy="6786880"/>
          </a:xfrm>
        </p:spPr>
        <p:txBody>
          <a:bodyPr>
            <a:noAutofit/>
          </a:bodyPr>
          <a:lstStyle/>
          <a:p>
            <a:r>
              <a:rPr lang="uk-UA" sz="2400" dirty="0"/>
              <a:t>Отже, для визначення трудомісткості треба підрахувати число арифметичних операцій алгоритму. Однак класи вхідних даних істотно впливають на цю величину. Один і той же алгоритм на одних даних працює дуже швидко, а на інших - повільніше. Практично ми будемо шукати такі вхідні дані, які забезпечують найдовше виконання алгоритму. Крім того, ми будемо оцінювати середню ефективність алгоритму на всіх можливих наборах даних. розрізняють:</a:t>
            </a:r>
          </a:p>
          <a:p>
            <a:r>
              <a:rPr lang="uk-UA" sz="2400" dirty="0"/>
              <a:t>• число арифметичних операцій в найгіршому випадку;</a:t>
            </a:r>
          </a:p>
          <a:p>
            <a:r>
              <a:rPr lang="uk-UA" sz="2400" dirty="0"/>
              <a:t>• число арифметичних операцій в середньому.</a:t>
            </a:r>
          </a:p>
        </p:txBody>
      </p:sp>
    </p:spTree>
    <p:extLst>
      <p:ext uri="{BB962C8B-B14F-4D97-AF65-F5344CB8AC3E}">
        <p14:creationId xmlns:p14="http://schemas.microsoft.com/office/powerpoint/2010/main" val="392718214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76370"/>
          </a:xfrm>
        </p:spPr>
        <p:txBody>
          <a:bodyPr/>
          <a:lstStyle/>
          <a:p>
            <a:r>
              <a:rPr lang="uk-UA" dirty="0"/>
              <a:t>Трудомісткість алгоритму </a:t>
            </a:r>
          </a:p>
        </p:txBody>
      </p:sp>
      <p:sp>
        <p:nvSpPr>
          <p:cNvPr id="3" name="Объект 2"/>
          <p:cNvSpPr>
            <a:spLocks noGrp="1"/>
          </p:cNvSpPr>
          <p:nvPr>
            <p:ph idx="1"/>
          </p:nvPr>
        </p:nvSpPr>
        <p:spPr>
          <a:xfrm>
            <a:off x="2589212" y="1300480"/>
            <a:ext cx="8915400" cy="4610742"/>
          </a:xfrm>
        </p:spPr>
        <p:txBody>
          <a:bodyPr>
            <a:noAutofit/>
          </a:bodyPr>
          <a:lstStyle/>
          <a:p>
            <a:r>
              <a:rPr lang="uk-UA" sz="2800" dirty="0"/>
              <a:t>Число арифметичних операцій в найгіршому випадку: існує такий набір даних, на якому алгоритм працює найповільніше. Цей випадок важливий, оскільки дає уявлення про максимальний час роботи алгоритму. Аналіз найгіршого випадку дає верхні оцінки для часу роботи алгоритму.</a:t>
            </a:r>
            <a:endParaRPr lang="en-US" sz="2800" dirty="0"/>
          </a:p>
          <a:p>
            <a:r>
              <a:rPr lang="uk-UA" sz="2800" dirty="0"/>
              <a:t>алгоритмі пошуку деякого елемента х серед п елементів масиву найгірший випадок, коли шуканий елемент стоїть на останньому місці. Таким алгоритмом в найгіршому випадку знадобиться п порівнянь.  </a:t>
            </a:r>
            <a:endParaRPr lang="en-US" sz="2800" dirty="0"/>
          </a:p>
          <a:p>
            <a:r>
              <a:rPr lang="uk-UA" sz="2800" dirty="0"/>
              <a:t>У випадку сортування – коли сортуємо вже відсортований «навпаки» масив.</a:t>
            </a:r>
          </a:p>
          <a:p>
            <a:endParaRPr lang="uk-UA" sz="2800" dirty="0"/>
          </a:p>
        </p:txBody>
      </p:sp>
      <p:sp>
        <p:nvSpPr>
          <p:cNvPr id="4" name="Прямоугольник 3"/>
          <p:cNvSpPr/>
          <p:nvPr/>
        </p:nvSpPr>
        <p:spPr>
          <a:xfrm>
            <a:off x="1584960" y="8864898"/>
            <a:ext cx="6096000" cy="369332"/>
          </a:xfrm>
          <a:prstGeom prst="rect">
            <a:avLst/>
          </a:prstGeom>
        </p:spPr>
        <p:txBody>
          <a:bodyPr>
            <a:spAutoFit/>
          </a:bodyPr>
          <a:lstStyle/>
          <a:p>
            <a:endParaRPr lang="uk-UA" dirty="0"/>
          </a:p>
        </p:txBody>
      </p:sp>
    </p:spTree>
    <p:extLst>
      <p:ext uri="{BB962C8B-B14F-4D97-AF65-F5344CB8AC3E}">
        <p14:creationId xmlns:p14="http://schemas.microsoft.com/office/powerpoint/2010/main" val="15285795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4" name="Объект 2"/>
          <p:cNvSpPr>
            <a:spLocks noGrp="1"/>
          </p:cNvSpPr>
          <p:nvPr>
            <p:ph idx="1"/>
          </p:nvPr>
        </p:nvSpPr>
        <p:spPr/>
        <p:txBody>
          <a:bodyPr>
            <a:noAutofit/>
          </a:bodyPr>
          <a:lstStyle/>
          <a:p>
            <a:r>
              <a:rPr lang="uk-UA" sz="2800" dirty="0"/>
              <a:t>алгоритмі пошуку деякого елемента х серед п елементів масиву найгірший випадок, коли шуканий елемент стоїть на останньому місці. Таким алгоритмом в найгіршому випадку знадобиться п порівнянь.  </a:t>
            </a:r>
            <a:endParaRPr lang="en-US" sz="2800" dirty="0"/>
          </a:p>
          <a:p>
            <a:r>
              <a:rPr lang="uk-UA" sz="2800" dirty="0"/>
              <a:t>У випадку сортування – коли сортуємо вже відсортований «навпаки» масив.</a:t>
            </a:r>
          </a:p>
          <a:p>
            <a:endParaRPr lang="uk-UA" sz="2800" dirty="0"/>
          </a:p>
        </p:txBody>
      </p:sp>
    </p:spTree>
    <p:extLst>
      <p:ext uri="{BB962C8B-B14F-4D97-AF65-F5344CB8AC3E}">
        <p14:creationId xmlns:p14="http://schemas.microsoft.com/office/powerpoint/2010/main" val="225942101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554450"/>
          </a:xfrm>
        </p:spPr>
        <p:txBody>
          <a:bodyPr>
            <a:normAutofit fontScale="90000"/>
          </a:bodyPr>
          <a:lstStyle/>
          <a:p>
            <a:r>
              <a:rPr lang="uk-UA" dirty="0"/>
              <a:t>Трудомісткість алгоритму </a:t>
            </a:r>
          </a:p>
        </p:txBody>
      </p:sp>
      <p:sp>
        <p:nvSpPr>
          <p:cNvPr id="3" name="Объект 2"/>
          <p:cNvSpPr>
            <a:spLocks noGrp="1"/>
          </p:cNvSpPr>
          <p:nvPr>
            <p:ph idx="1"/>
          </p:nvPr>
        </p:nvSpPr>
        <p:spPr>
          <a:xfrm>
            <a:off x="2589212" y="1320800"/>
            <a:ext cx="8915400" cy="5364480"/>
          </a:xfrm>
        </p:spPr>
        <p:txBody>
          <a:bodyPr>
            <a:noAutofit/>
          </a:bodyPr>
          <a:lstStyle/>
          <a:p>
            <a:r>
              <a:rPr lang="ru-RU" sz="2800" dirty="0"/>
              <a:t>Число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на </a:t>
            </a:r>
            <a:r>
              <a:rPr lang="ru-RU" sz="2800" dirty="0" err="1"/>
              <a:t>всіх</a:t>
            </a:r>
            <a:r>
              <a:rPr lang="ru-RU" sz="2800" dirty="0"/>
              <a:t> </a:t>
            </a:r>
            <a:r>
              <a:rPr lang="ru-RU" sz="2800" dirty="0" err="1"/>
              <a:t>можливих</a:t>
            </a:r>
            <a:r>
              <a:rPr lang="ru-RU" sz="2800" dirty="0"/>
              <a:t> наборах </a:t>
            </a:r>
            <a:r>
              <a:rPr lang="ru-RU" sz="2800" dirty="0" err="1"/>
              <a:t>вхідних</a:t>
            </a:r>
            <a:r>
              <a:rPr lang="ru-RU" sz="2800" dirty="0"/>
              <a:t> </a:t>
            </a:r>
            <a:r>
              <a:rPr lang="ru-RU" sz="2800" dirty="0" err="1"/>
              <a:t>даних</a:t>
            </a:r>
            <a:r>
              <a:rPr lang="ru-RU" sz="2800" dirty="0"/>
              <a:t> </a:t>
            </a:r>
            <a:r>
              <a:rPr lang="ru-RU" sz="2800" dirty="0" err="1"/>
              <a:t>визначається</a:t>
            </a:r>
            <a:r>
              <a:rPr lang="ru-RU" sz="2800" dirty="0"/>
              <a:t> </a:t>
            </a:r>
            <a:r>
              <a:rPr lang="ru-RU" sz="2800" dirty="0" err="1"/>
              <a:t>наступним</a:t>
            </a:r>
            <a:r>
              <a:rPr lang="ru-RU" sz="2800" dirty="0"/>
              <a:t> чином:</a:t>
            </a:r>
          </a:p>
          <a:p>
            <a:r>
              <a:rPr lang="ru-RU" sz="2800" dirty="0"/>
              <a:t>1. </a:t>
            </a:r>
            <a:r>
              <a:rPr lang="ru-RU" sz="2800" dirty="0" err="1"/>
              <a:t>Розбиваємо</a:t>
            </a:r>
            <a:r>
              <a:rPr lang="ru-RU" sz="2800" dirty="0"/>
              <a:t> </a:t>
            </a:r>
            <a:r>
              <a:rPr lang="ru-RU" sz="2800" dirty="0" err="1"/>
              <a:t>всі</a:t>
            </a:r>
            <a:r>
              <a:rPr lang="ru-RU" sz="2800" dirty="0"/>
              <a:t> </a:t>
            </a:r>
            <a:r>
              <a:rPr lang="ru-RU" sz="2800" dirty="0" err="1"/>
              <a:t>вхідні</a:t>
            </a:r>
            <a:r>
              <a:rPr lang="ru-RU" sz="2800" dirty="0"/>
              <a:t> </a:t>
            </a:r>
            <a:r>
              <a:rPr lang="ru-RU" sz="2800" dirty="0" err="1"/>
              <a:t>дані</a:t>
            </a:r>
            <a:r>
              <a:rPr lang="ru-RU" sz="2800" dirty="0"/>
              <a:t> на </a:t>
            </a:r>
            <a:r>
              <a:rPr lang="ru-RU" sz="2800" dirty="0" err="1"/>
              <a:t>групи</a:t>
            </a:r>
            <a:r>
              <a:rPr lang="ru-RU" sz="2800" dirty="0"/>
              <a:t> таким чином, </a:t>
            </a:r>
            <a:r>
              <a:rPr lang="ru-RU" sz="2800" dirty="0" err="1"/>
              <a:t>щоб</a:t>
            </a:r>
            <a:r>
              <a:rPr lang="ru-RU" sz="2800" dirty="0"/>
              <a:t> час </a:t>
            </a:r>
            <a:r>
              <a:rPr lang="ru-RU" sz="2800" dirty="0" err="1"/>
              <a:t>роботи</a:t>
            </a:r>
            <a:r>
              <a:rPr lang="ru-RU" sz="2800" dirty="0"/>
              <a:t> алгоритму для будь-</a:t>
            </a:r>
            <a:r>
              <a:rPr lang="ru-RU" sz="2800" dirty="0" err="1"/>
              <a:t>яких</a:t>
            </a:r>
            <a:r>
              <a:rPr lang="ru-RU" sz="2800" dirty="0"/>
              <a:t> </a:t>
            </a:r>
            <a:r>
              <a:rPr lang="ru-RU" sz="2800" dirty="0" err="1"/>
              <a:t>даних</a:t>
            </a:r>
            <a:r>
              <a:rPr lang="ru-RU" sz="2800" dirty="0"/>
              <a:t> </a:t>
            </a:r>
            <a:r>
              <a:rPr lang="ru-RU" sz="2800" dirty="0" err="1"/>
              <a:t>цієї</a:t>
            </a:r>
            <a:r>
              <a:rPr lang="ru-RU" sz="2800" dirty="0"/>
              <a:t> </a:t>
            </a:r>
            <a:r>
              <a:rPr lang="ru-RU" sz="2800" dirty="0" err="1"/>
              <a:t>групи</a:t>
            </a:r>
            <a:r>
              <a:rPr lang="ru-RU" sz="2800" dirty="0"/>
              <a:t> </a:t>
            </a:r>
            <a:r>
              <a:rPr lang="ru-RU" sz="2800" dirty="0" err="1"/>
              <a:t>було</a:t>
            </a:r>
            <a:r>
              <a:rPr lang="ru-RU" sz="2800" dirty="0"/>
              <a:t> </a:t>
            </a:r>
            <a:r>
              <a:rPr lang="ru-RU" sz="2800" dirty="0" err="1"/>
              <a:t>однаковим</a:t>
            </a:r>
            <a:r>
              <a:rPr lang="ru-RU" sz="2800" dirty="0"/>
              <a:t>. </a:t>
            </a:r>
            <a:r>
              <a:rPr lang="ru-RU" sz="2800" dirty="0" err="1"/>
              <a:t>Припустимо</a:t>
            </a:r>
            <a:r>
              <a:rPr lang="ru-RU" sz="2800" dirty="0"/>
              <a:t>, </a:t>
            </a:r>
            <a:r>
              <a:rPr lang="ru-RU" sz="2800" dirty="0" err="1"/>
              <a:t>що</a:t>
            </a:r>
            <a:r>
              <a:rPr lang="ru-RU" sz="2800" dirty="0"/>
              <a:t> у нас </a:t>
            </a:r>
            <a:r>
              <a:rPr lang="en-US" sz="2800" i="1" dirty="0"/>
              <a:t>m</a:t>
            </a:r>
            <a:r>
              <a:rPr lang="ru-RU" sz="2800" dirty="0"/>
              <a:t> </a:t>
            </a:r>
            <a:r>
              <a:rPr lang="ru-RU" sz="2800" dirty="0" err="1"/>
              <a:t>груп</a:t>
            </a:r>
            <a:r>
              <a:rPr lang="ru-RU" sz="2800" dirty="0"/>
              <a:t>.</a:t>
            </a:r>
          </a:p>
          <a:p>
            <a:r>
              <a:rPr lang="ru-RU" sz="2800" dirty="0"/>
              <a:t>2. </a:t>
            </a:r>
            <a:r>
              <a:rPr lang="ru-RU" sz="2800" dirty="0" err="1"/>
              <a:t>Позначимо</a:t>
            </a:r>
            <a:r>
              <a:rPr lang="ru-RU" sz="2800" dirty="0"/>
              <a:t> через </a:t>
            </a:r>
            <a:r>
              <a:rPr lang="en-US" sz="2800" i="1" dirty="0"/>
              <a:t>p</a:t>
            </a:r>
            <a:r>
              <a:rPr lang="en-US" i="1" dirty="0"/>
              <a:t>i</a:t>
            </a:r>
            <a:r>
              <a:rPr lang="en-US" sz="1600" dirty="0"/>
              <a:t> </a:t>
            </a:r>
            <a:r>
              <a:rPr lang="ru-RU" sz="2800" dirty="0" err="1"/>
              <a:t>ймовірність</a:t>
            </a:r>
            <a:r>
              <a:rPr lang="ru-RU" sz="2800" dirty="0"/>
              <a:t> того, </a:t>
            </a:r>
            <a:r>
              <a:rPr lang="ru-RU" sz="2800" dirty="0" err="1"/>
              <a:t>що</a:t>
            </a:r>
            <a:r>
              <a:rPr lang="ru-RU" sz="2800" dirty="0"/>
              <a:t> </a:t>
            </a:r>
            <a:r>
              <a:rPr lang="ru-RU" sz="2800" dirty="0" err="1"/>
              <a:t>вхідні</a:t>
            </a:r>
            <a:r>
              <a:rPr lang="ru-RU" sz="2800" dirty="0"/>
              <a:t> </a:t>
            </a:r>
            <a:r>
              <a:rPr lang="ru-RU" sz="2800" dirty="0" err="1"/>
              <a:t>дані</a:t>
            </a:r>
            <a:r>
              <a:rPr lang="ru-RU" sz="2800" dirty="0"/>
              <a:t> належать </a:t>
            </a:r>
            <a:r>
              <a:rPr lang="uk-UA" sz="2800" dirty="0"/>
              <a:t>г</a:t>
            </a:r>
            <a:r>
              <a:rPr lang="ru-RU" sz="2800" dirty="0" err="1"/>
              <a:t>рупі</a:t>
            </a:r>
            <a:r>
              <a:rPr lang="ru-RU" sz="2800" dirty="0"/>
              <a:t> з номером </a:t>
            </a:r>
            <a:r>
              <a:rPr lang="en-US" sz="2800" i="1" dirty="0" err="1"/>
              <a:t>i</a:t>
            </a:r>
            <a:r>
              <a:rPr lang="ru-RU" sz="2800" dirty="0"/>
              <a:t>.</a:t>
            </a:r>
          </a:p>
          <a:p>
            <a:r>
              <a:rPr lang="ru-RU" sz="2800" dirty="0"/>
              <a:t>3. </a:t>
            </a:r>
            <a:r>
              <a:rPr lang="ru-RU" sz="2800" dirty="0" err="1"/>
              <a:t>Позначимо</a:t>
            </a:r>
            <a:r>
              <a:rPr lang="ru-RU" sz="2800" dirty="0"/>
              <a:t> через </a:t>
            </a:r>
            <a:r>
              <a:rPr lang="ru-RU" sz="2800" i="1" dirty="0"/>
              <a:t>t</a:t>
            </a:r>
            <a:r>
              <a:rPr lang="en-US" i="1" dirty="0"/>
              <a:t> </a:t>
            </a:r>
            <a:r>
              <a:rPr lang="en-US" i="1" dirty="0" err="1"/>
              <a:t>i</a:t>
            </a:r>
            <a:r>
              <a:rPr lang="en-US" i="1" dirty="0"/>
              <a:t> </a:t>
            </a:r>
            <a:r>
              <a:rPr lang="ru-RU" sz="2800" dirty="0"/>
              <a:t>час </a:t>
            </a:r>
            <a:r>
              <a:rPr lang="ru-RU" sz="2800" dirty="0" err="1"/>
              <a:t>роботи</a:t>
            </a:r>
            <a:r>
              <a:rPr lang="ru-RU" sz="2800" dirty="0"/>
              <a:t> алгоритму на </a:t>
            </a:r>
            <a:r>
              <a:rPr lang="ru-RU" sz="2800" dirty="0" err="1"/>
              <a:t>даних</a:t>
            </a:r>
            <a:r>
              <a:rPr lang="ru-RU" sz="2800" dirty="0"/>
              <a:t> з </a:t>
            </a:r>
            <a:r>
              <a:rPr lang="ru-RU" sz="2800" dirty="0" err="1"/>
              <a:t>групи</a:t>
            </a:r>
            <a:r>
              <a:rPr lang="ru-RU" sz="2800" dirty="0"/>
              <a:t> </a:t>
            </a:r>
            <a:r>
              <a:rPr lang="en-US" sz="2800" i="1" dirty="0" err="1"/>
              <a:t>i</a:t>
            </a:r>
            <a:r>
              <a:rPr lang="ru-RU" sz="2800" dirty="0"/>
              <a:t>.</a:t>
            </a:r>
            <a:endParaRPr lang="uk-UA" sz="2800" dirty="0"/>
          </a:p>
        </p:txBody>
      </p:sp>
    </p:spTree>
    <p:extLst>
      <p:ext uri="{BB962C8B-B14F-4D97-AF65-F5344CB8AC3E}">
        <p14:creationId xmlns:p14="http://schemas.microsoft.com/office/powerpoint/2010/main" val="225397404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2589212" y="2133600"/>
            <a:ext cx="8915400" cy="4572000"/>
          </a:xfrm>
        </p:spPr>
        <p:txBody>
          <a:bodyPr>
            <a:normAutofit/>
          </a:bodyPr>
          <a:lstStyle/>
          <a:p>
            <a:r>
              <a:rPr lang="ru-RU" sz="2800" dirty="0" err="1"/>
              <a:t>Тоді</a:t>
            </a:r>
            <a:r>
              <a:rPr lang="ru-RU" sz="2800" dirty="0"/>
              <a:t> </a:t>
            </a:r>
            <a:r>
              <a:rPr lang="ru-RU" sz="2800" dirty="0" err="1"/>
              <a:t>кількість</a:t>
            </a:r>
            <a:r>
              <a:rPr lang="ru-RU" sz="2800" dirty="0"/>
              <a:t>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a:t>
            </a:r>
            <a:r>
              <a:rPr lang="ru-RU" sz="2800" dirty="0" err="1"/>
              <a:t>визначається</a:t>
            </a:r>
            <a:r>
              <a:rPr lang="ru-RU" sz="2800" dirty="0"/>
              <a:t> за такою формулою:</a:t>
            </a:r>
            <a:endParaRPr lang="en-US" sz="2800" dirty="0"/>
          </a:p>
          <a:p>
            <a:endParaRPr lang="en-US" sz="2800" dirty="0"/>
          </a:p>
          <a:p>
            <a:pPr marL="0" indent="0">
              <a:buNone/>
            </a:pPr>
            <a:r>
              <a:rPr lang="en-US" sz="2800" dirty="0"/>
              <a:t>	</a:t>
            </a:r>
            <a:r>
              <a:rPr lang="ru-RU" sz="2800" dirty="0" err="1"/>
              <a:t>Якщо</a:t>
            </a:r>
            <a:r>
              <a:rPr lang="ru-RU" sz="2800" dirty="0"/>
              <a:t> </a:t>
            </a:r>
            <a:r>
              <a:rPr lang="ru-RU" sz="2800" dirty="0" err="1"/>
              <a:t>дані</a:t>
            </a:r>
            <a:r>
              <a:rPr lang="ru-RU" sz="2800" dirty="0"/>
              <a:t> </a:t>
            </a:r>
            <a:r>
              <a:rPr lang="ru-RU" sz="2800" dirty="0" err="1"/>
              <a:t>можуть</a:t>
            </a:r>
            <a:r>
              <a:rPr lang="ru-RU" sz="2800" dirty="0"/>
              <a:t> </a:t>
            </a:r>
            <a:r>
              <a:rPr lang="ru-RU" sz="2800" dirty="0" err="1"/>
              <a:t>потрапити</a:t>
            </a:r>
            <a:r>
              <a:rPr lang="ru-RU" sz="2800" dirty="0"/>
              <a:t> в будь-яку </a:t>
            </a:r>
            <a:r>
              <a:rPr lang="ru-RU" sz="2800" dirty="0" err="1"/>
              <a:t>групу</a:t>
            </a:r>
            <a:r>
              <a:rPr lang="ru-RU" sz="2800" dirty="0"/>
              <a:t> з </a:t>
            </a:r>
            <a:r>
              <a:rPr lang="ru-RU" sz="2800" dirty="0" err="1"/>
              <a:t>однаковою</a:t>
            </a:r>
            <a:r>
              <a:rPr lang="ru-RU" sz="2800" dirty="0"/>
              <a:t> </a:t>
            </a:r>
            <a:r>
              <a:rPr lang="ru-RU" sz="2800" dirty="0" err="1"/>
              <a:t>ймовірністю</a:t>
            </a:r>
            <a:r>
              <a:rPr lang="uk-UA" sz="2800" dirty="0"/>
              <a:t>, </a:t>
            </a:r>
            <a:r>
              <a:rPr lang="en-US" sz="2800" i="1" dirty="0"/>
              <a:t>p</a:t>
            </a:r>
            <a:r>
              <a:rPr lang="en-US" sz="1700" i="1" dirty="0"/>
              <a:t>i</a:t>
            </a:r>
            <a:r>
              <a:rPr lang="en-US" sz="2800" i="1" dirty="0"/>
              <a:t> = 1/ m, </a:t>
            </a:r>
            <a:endParaRPr lang="uk-UA" sz="2800" dirty="0"/>
          </a:p>
          <a:p>
            <a:endParaRPr lang="uk-UA" sz="2800" dirty="0"/>
          </a:p>
          <a:p>
            <a:r>
              <a:rPr lang="uk-UA" sz="2800" dirty="0"/>
              <a:t>тоді </a:t>
            </a:r>
            <a:endParaRPr lang="en-US" sz="2800" dirty="0"/>
          </a:p>
          <a:p>
            <a:endParaRPr lang="uk-UA" sz="2800" dirty="0"/>
          </a:p>
        </p:txBody>
      </p:sp>
      <p:pic>
        <p:nvPicPr>
          <p:cNvPr id="4" name="Рисунок 3"/>
          <p:cNvPicPr>
            <a:picLocks noChangeAspect="1"/>
          </p:cNvPicPr>
          <p:nvPr/>
        </p:nvPicPr>
        <p:blipFill>
          <a:blip r:embed="rId2"/>
          <a:stretch>
            <a:fillRect/>
          </a:stretch>
        </p:blipFill>
        <p:spPr>
          <a:xfrm>
            <a:off x="5626998" y="3015969"/>
            <a:ext cx="1419914" cy="1006442"/>
          </a:xfrm>
          <a:prstGeom prst="rect">
            <a:avLst/>
          </a:prstGeom>
        </p:spPr>
      </p:pic>
      <p:pic>
        <p:nvPicPr>
          <p:cNvPr id="5" name="Рисунок 4"/>
          <p:cNvPicPr>
            <a:picLocks noChangeAspect="1"/>
          </p:cNvPicPr>
          <p:nvPr/>
        </p:nvPicPr>
        <p:blipFill>
          <a:blip r:embed="rId3"/>
          <a:stretch>
            <a:fillRect/>
          </a:stretch>
        </p:blipFill>
        <p:spPr>
          <a:xfrm>
            <a:off x="9073527" y="4848093"/>
            <a:ext cx="2431085" cy="547359"/>
          </a:xfrm>
          <a:prstGeom prst="rect">
            <a:avLst/>
          </a:prstGeom>
        </p:spPr>
      </p:pic>
      <p:pic>
        <p:nvPicPr>
          <p:cNvPr id="6" name="Рисунок 5"/>
          <p:cNvPicPr>
            <a:picLocks noChangeAspect="1"/>
          </p:cNvPicPr>
          <p:nvPr/>
        </p:nvPicPr>
        <p:blipFill>
          <a:blip r:embed="rId4"/>
          <a:stretch>
            <a:fillRect/>
          </a:stretch>
        </p:blipFill>
        <p:spPr>
          <a:xfrm>
            <a:off x="4458780" y="5395452"/>
            <a:ext cx="1413700" cy="1136763"/>
          </a:xfrm>
          <a:prstGeom prst="rect">
            <a:avLst/>
          </a:prstGeom>
        </p:spPr>
      </p:pic>
    </p:spTree>
    <p:extLst>
      <p:ext uri="{BB962C8B-B14F-4D97-AF65-F5344CB8AC3E}">
        <p14:creationId xmlns:p14="http://schemas.microsoft.com/office/powerpoint/2010/main" val="26778018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938764" y="3667686"/>
            <a:ext cx="8216295" cy="1310714"/>
          </a:xfrm>
          <a:prstGeom prst="rect">
            <a:avLst/>
          </a:prstGeom>
        </p:spPr>
      </p:pic>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rmAutofit/>
          </a:bodyPr>
          <a:lstStyle/>
          <a:p>
            <a:r>
              <a:rPr lang="ru-RU" sz="2800" dirty="0"/>
              <a:t>число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для </a:t>
            </a:r>
            <a:r>
              <a:rPr lang="ru-RU" sz="2800" dirty="0" err="1"/>
              <a:t>пошуку</a:t>
            </a:r>
            <a:r>
              <a:rPr lang="ru-RU" sz="2800" dirty="0"/>
              <a:t> </a:t>
            </a:r>
            <a:r>
              <a:rPr lang="ru-RU" sz="2800" dirty="0" err="1"/>
              <a:t>елемента</a:t>
            </a:r>
            <a:r>
              <a:rPr lang="ru-RU" sz="2800" dirty="0"/>
              <a:t> в </a:t>
            </a:r>
            <a:r>
              <a:rPr lang="ru-RU" sz="2800" dirty="0" err="1"/>
              <a:t>масиві</a:t>
            </a:r>
            <a:r>
              <a:rPr lang="ru-RU" sz="2800" dirty="0"/>
              <a:t> з </a:t>
            </a:r>
            <a:r>
              <a:rPr lang="en-US" sz="2800" i="1" dirty="0"/>
              <a:t>n</a:t>
            </a:r>
            <a:r>
              <a:rPr lang="ru-RU" sz="2800" dirty="0"/>
              <a:t> чисел:</a:t>
            </a:r>
            <a:endParaRPr lang="uk-UA" sz="2800" dirty="0"/>
          </a:p>
        </p:txBody>
      </p:sp>
    </p:spTree>
    <p:extLst>
      <p:ext uri="{BB962C8B-B14F-4D97-AF65-F5344CB8AC3E}">
        <p14:creationId xmlns:p14="http://schemas.microsoft.com/office/powerpoint/2010/main" val="28413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27F6FB-14C4-4AC0-181C-3CA4DF189029}"/>
              </a:ext>
            </a:extLst>
          </p:cNvPr>
          <p:cNvSpPr>
            <a:spLocks noGrp="1"/>
          </p:cNvSpPr>
          <p:nvPr>
            <p:ph type="title"/>
          </p:nvPr>
        </p:nvSpPr>
        <p:spPr/>
        <p:txBody>
          <a:bodyPr/>
          <a:lstStyle/>
          <a:p>
            <a:r>
              <a:rPr lang="uk-UA" dirty="0"/>
              <a:t>Система «безпеки» Розетка</a:t>
            </a:r>
            <a:endParaRPr lang="ru-UA" dirty="0"/>
          </a:p>
        </p:txBody>
      </p:sp>
      <p:sp>
        <p:nvSpPr>
          <p:cNvPr id="3" name="Объект 2">
            <a:extLst>
              <a:ext uri="{FF2B5EF4-FFF2-40B4-BE49-F238E27FC236}">
                <a16:creationId xmlns:a16="http://schemas.microsoft.com/office/drawing/2014/main" id="{EE3BACD9-5D52-C194-007E-38E30AB901A3}"/>
              </a:ext>
            </a:extLst>
          </p:cNvPr>
          <p:cNvSpPr>
            <a:spLocks noGrp="1"/>
          </p:cNvSpPr>
          <p:nvPr>
            <p:ph idx="1"/>
          </p:nvPr>
        </p:nvSpPr>
        <p:spPr/>
        <p:txBody>
          <a:bodyPr/>
          <a:lstStyle/>
          <a:p>
            <a:endParaRPr lang="ru-UA"/>
          </a:p>
        </p:txBody>
      </p:sp>
      <p:pic>
        <p:nvPicPr>
          <p:cNvPr id="5" name="Рисунок 4">
            <a:extLst>
              <a:ext uri="{FF2B5EF4-FFF2-40B4-BE49-F238E27FC236}">
                <a16:creationId xmlns:a16="http://schemas.microsoft.com/office/drawing/2014/main" id="{2A9DF667-C50E-5AF5-C7CD-634ED4EE9F66}"/>
              </a:ext>
            </a:extLst>
          </p:cNvPr>
          <p:cNvPicPr>
            <a:picLocks noChangeAspect="1"/>
          </p:cNvPicPr>
          <p:nvPr/>
        </p:nvPicPr>
        <p:blipFill>
          <a:blip r:embed="rId2"/>
          <a:stretch>
            <a:fillRect/>
          </a:stretch>
        </p:blipFill>
        <p:spPr>
          <a:xfrm>
            <a:off x="3267856" y="1166484"/>
            <a:ext cx="7114394" cy="5691515"/>
          </a:xfrm>
          <a:prstGeom prst="rect">
            <a:avLst/>
          </a:prstGeom>
        </p:spPr>
      </p:pic>
    </p:spTree>
    <p:extLst>
      <p:ext uri="{BB962C8B-B14F-4D97-AF65-F5344CB8AC3E}">
        <p14:creationId xmlns:p14="http://schemas.microsoft.com/office/powerpoint/2010/main" val="367764506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rmAutofit fontScale="92500" lnSpcReduction="20000"/>
          </a:bodyPr>
          <a:lstStyle/>
          <a:p>
            <a:r>
              <a:rPr lang="ru-RU" sz="2800" dirty="0" err="1"/>
              <a:t>Більш</a:t>
            </a:r>
            <a:r>
              <a:rPr lang="ru-RU" sz="2800" dirty="0"/>
              <a:t> </a:t>
            </a:r>
            <a:r>
              <a:rPr lang="ru-RU" sz="2800" dirty="0" err="1"/>
              <a:t>важлива</a:t>
            </a:r>
            <a:r>
              <a:rPr lang="ru-RU" sz="2800" dirty="0"/>
              <a:t> </a:t>
            </a:r>
            <a:r>
              <a:rPr lang="ru-RU" sz="2800" dirty="0" err="1"/>
              <a:t>швидкість</a:t>
            </a:r>
            <a:r>
              <a:rPr lang="ru-RU" sz="2800" dirty="0"/>
              <a:t> росту числа</a:t>
            </a:r>
            <a:r>
              <a:rPr lang="en-US" sz="2800" dirty="0"/>
              <a:t> </a:t>
            </a:r>
            <a:r>
              <a:rPr lang="uk-UA" sz="2800" dirty="0"/>
              <a:t>операцій </a:t>
            </a:r>
            <a:r>
              <a:rPr lang="ru-RU" sz="2800" dirty="0"/>
              <a:t>при </a:t>
            </a:r>
            <a:r>
              <a:rPr lang="ru-RU" sz="2800" dirty="0" err="1"/>
              <a:t>зростанні</a:t>
            </a:r>
            <a:r>
              <a:rPr lang="ru-RU" sz="2800" dirty="0"/>
              <a:t> </a:t>
            </a:r>
            <a:r>
              <a:rPr lang="ru-RU" sz="2800" dirty="0" err="1"/>
              <a:t>обсягу</a:t>
            </a:r>
            <a:r>
              <a:rPr lang="ru-RU" sz="2800" dirty="0"/>
              <a:t> </a:t>
            </a:r>
            <a:r>
              <a:rPr lang="ru-RU" sz="2800" dirty="0" err="1"/>
              <a:t>вхідних</a:t>
            </a:r>
            <a:r>
              <a:rPr lang="ru-RU" sz="2800" dirty="0"/>
              <a:t> </a:t>
            </a:r>
            <a:r>
              <a:rPr lang="ru-RU" sz="2800" dirty="0" err="1"/>
              <a:t>даних</a:t>
            </a:r>
            <a:r>
              <a:rPr lang="ru-RU" sz="2800" dirty="0"/>
              <a:t>.</a:t>
            </a:r>
          </a:p>
          <a:p>
            <a:r>
              <a:rPr lang="uk-UA" sz="2800" dirty="0"/>
              <a:t>трудомісткість алгоритму - сума декількох функцій, то відкидають всі функції, крім зростаючих найшвидше. Відкидаючи ці функції, отримуємо функцію, яку називають порядком функції.</a:t>
            </a:r>
          </a:p>
          <a:p>
            <a:r>
              <a:rPr lang="uk-UA" sz="2800" dirty="0"/>
              <a:t>Алгоритми можна згрупувати за швидкістю зростання їх трудомісткості в три основні класи (три </a:t>
            </a:r>
            <a:r>
              <a:rPr lang="uk-UA" sz="2800" dirty="0" err="1"/>
              <a:t>асимптотики</a:t>
            </a:r>
            <a:r>
              <a:rPr lang="uk-UA" sz="2800" dirty="0"/>
              <a:t>).</a:t>
            </a:r>
          </a:p>
          <a:p>
            <a:endParaRPr lang="uk-UA" sz="2800" dirty="0"/>
          </a:p>
        </p:txBody>
      </p:sp>
    </p:spTree>
    <p:extLst>
      <p:ext uri="{BB962C8B-B14F-4D97-AF65-F5344CB8AC3E}">
        <p14:creationId xmlns:p14="http://schemas.microsoft.com/office/powerpoint/2010/main" val="190835960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a:xfrm>
            <a:off x="2589212" y="2133600"/>
            <a:ext cx="8915400" cy="5405120"/>
          </a:xfrm>
        </p:spPr>
        <p:txBody>
          <a:bodyPr>
            <a:noAutofit/>
          </a:bodyPr>
          <a:lstStyle/>
          <a:p>
            <a:r>
              <a:rPr lang="uk-UA" sz="2800" dirty="0"/>
              <a:t>1.                         - це клас функцій, які ростуть не швидше, ніж функція </a:t>
            </a:r>
            <a:r>
              <a:rPr lang="en-US" sz="2800" dirty="0"/>
              <a:t>f(n)</a:t>
            </a:r>
            <a:r>
              <a:rPr lang="uk-UA" sz="2800" dirty="0"/>
              <a:t>(о велике  </a:t>
            </a:r>
            <a:r>
              <a:rPr lang="en-US" sz="2800" dirty="0"/>
              <a:t>f</a:t>
            </a:r>
            <a:r>
              <a:rPr lang="uk-UA" sz="2800" dirty="0"/>
              <a:t> від</a:t>
            </a:r>
            <a:r>
              <a:rPr lang="en-US" sz="2800" dirty="0"/>
              <a:t> n</a:t>
            </a:r>
            <a:r>
              <a:rPr lang="uk-UA" sz="2800" dirty="0"/>
              <a:t>):</a:t>
            </a:r>
          </a:p>
          <a:p>
            <a:endParaRPr lang="en-US" sz="2800" dirty="0"/>
          </a:p>
          <a:p>
            <a:r>
              <a:rPr lang="uk-UA" sz="2800" dirty="0"/>
              <a:t>Функція </a:t>
            </a:r>
            <a:r>
              <a:rPr lang="en-US" sz="2800" dirty="0"/>
              <a:t>f (n) </a:t>
            </a:r>
            <a:r>
              <a:rPr lang="uk-UA" sz="2800" dirty="0"/>
              <a:t>дає асимптотичну верхню межу для функції </a:t>
            </a:r>
            <a:r>
              <a:rPr lang="en-US" sz="2800" dirty="0"/>
              <a:t>g (n)</a:t>
            </a:r>
            <a:r>
              <a:rPr lang="uk-UA" sz="2800" dirty="0"/>
              <a:t>.</a:t>
            </a:r>
          </a:p>
          <a:p>
            <a:r>
              <a:rPr lang="uk-UA" sz="2800" dirty="0"/>
              <a:t>Цей клас нас буде особливо цікавити, тому що якщо є два алгоритму - алгоритм 1 трудомісткістю </a:t>
            </a:r>
            <a:r>
              <a:rPr lang="en-US" sz="2800" dirty="0"/>
              <a:t>f1, </a:t>
            </a:r>
            <a:r>
              <a:rPr lang="uk-UA" sz="2800" dirty="0"/>
              <a:t>алгоритм 2 трудомісткістю</a:t>
            </a:r>
            <a:endParaRPr lang="en-US" sz="2800" dirty="0"/>
          </a:p>
          <a:p>
            <a:r>
              <a:rPr lang="uk-UA" sz="2800" dirty="0"/>
              <a:t> </a:t>
            </a:r>
            <a:r>
              <a:rPr lang="en-US" sz="2800" dirty="0"/>
              <a:t>f2</a:t>
            </a:r>
            <a:r>
              <a:rPr lang="uk-UA" sz="2800" dirty="0"/>
              <a:t> - і </a:t>
            </a:r>
            <a:r>
              <a:rPr lang="en-US" sz="2800" dirty="0"/>
              <a:t>                  , </a:t>
            </a:r>
            <a:r>
              <a:rPr lang="uk-UA" sz="2800" dirty="0"/>
              <a:t>то це говорить про те, що </a:t>
            </a:r>
            <a:endParaRPr lang="en-US" sz="2800" dirty="0"/>
          </a:p>
          <a:p>
            <a:pPr marL="0" indent="0">
              <a:buNone/>
            </a:pPr>
            <a:r>
              <a:rPr lang="uk-UA" sz="2800" dirty="0"/>
              <a:t>алгоритм 2</a:t>
            </a:r>
            <a:r>
              <a:rPr lang="en-US" sz="2800" dirty="0"/>
              <a:t> </a:t>
            </a:r>
            <a:r>
              <a:rPr lang="uk-UA" sz="2800" dirty="0"/>
              <a:t>вирішує задачу не швидше, ніж алгоритм 1 .</a:t>
            </a:r>
          </a:p>
        </p:txBody>
      </p:sp>
      <p:pic>
        <p:nvPicPr>
          <p:cNvPr id="5" name="Рисунок 4"/>
          <p:cNvPicPr>
            <a:picLocks noChangeAspect="1"/>
          </p:cNvPicPr>
          <p:nvPr/>
        </p:nvPicPr>
        <p:blipFill>
          <a:blip r:embed="rId2"/>
          <a:stretch>
            <a:fillRect/>
          </a:stretch>
        </p:blipFill>
        <p:spPr>
          <a:xfrm>
            <a:off x="3361500" y="2076017"/>
            <a:ext cx="1352740" cy="483444"/>
          </a:xfrm>
          <a:prstGeom prst="rect">
            <a:avLst/>
          </a:prstGeom>
        </p:spPr>
      </p:pic>
      <p:pic>
        <p:nvPicPr>
          <p:cNvPr id="6" name="Рисунок 5"/>
          <p:cNvPicPr>
            <a:picLocks noChangeAspect="1"/>
          </p:cNvPicPr>
          <p:nvPr/>
        </p:nvPicPr>
        <p:blipFill>
          <a:blip r:embed="rId3"/>
          <a:stretch>
            <a:fillRect/>
          </a:stretch>
        </p:blipFill>
        <p:spPr>
          <a:xfrm>
            <a:off x="3153082" y="3239677"/>
            <a:ext cx="7787659" cy="519523"/>
          </a:xfrm>
          <a:prstGeom prst="rect">
            <a:avLst/>
          </a:prstGeom>
        </p:spPr>
      </p:pic>
      <p:pic>
        <p:nvPicPr>
          <p:cNvPr id="7" name="Рисунок 6"/>
          <p:cNvPicPr>
            <a:picLocks noChangeAspect="1"/>
          </p:cNvPicPr>
          <p:nvPr/>
        </p:nvPicPr>
        <p:blipFill>
          <a:blip r:embed="rId4"/>
          <a:stretch>
            <a:fillRect/>
          </a:stretch>
        </p:blipFill>
        <p:spPr>
          <a:xfrm>
            <a:off x="4023360" y="5986806"/>
            <a:ext cx="1442720" cy="657834"/>
          </a:xfrm>
          <a:prstGeom prst="rect">
            <a:avLst/>
          </a:prstGeom>
        </p:spPr>
      </p:pic>
    </p:spTree>
    <p:extLst>
      <p:ext uri="{BB962C8B-B14F-4D97-AF65-F5344CB8AC3E}">
        <p14:creationId xmlns:p14="http://schemas.microsoft.com/office/powerpoint/2010/main" val="156027101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3643022" y="2275840"/>
            <a:ext cx="6313777" cy="4582160"/>
          </a:xfrm>
          <a:prstGeom prst="rect">
            <a:avLst/>
          </a:prstGeom>
        </p:spPr>
      </p:pic>
    </p:spTree>
    <p:extLst>
      <p:ext uri="{BB962C8B-B14F-4D97-AF65-F5344CB8AC3E}">
        <p14:creationId xmlns:p14="http://schemas.microsoft.com/office/powerpoint/2010/main" val="173974378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lstStyle/>
          <a:p>
            <a:r>
              <a:rPr lang="en-US" dirty="0"/>
              <a:t>2. </a:t>
            </a:r>
            <a:r>
              <a:rPr lang="uk-UA" dirty="0"/>
              <a:t>                      </a:t>
            </a:r>
            <a:r>
              <a:rPr lang="en-US" dirty="0"/>
              <a:t> - </a:t>
            </a:r>
            <a:r>
              <a:rPr lang="uk-UA" dirty="0"/>
              <a:t>це клас функцій, які ростуть </a:t>
            </a:r>
            <a:r>
              <a:rPr lang="uk-UA" dirty="0" err="1"/>
              <a:t>принаймі</a:t>
            </a:r>
            <a:r>
              <a:rPr lang="uk-UA" dirty="0"/>
              <a:t>, так само швидко, як і функція </a:t>
            </a:r>
            <a:r>
              <a:rPr lang="en-US" dirty="0"/>
              <a:t>f(x)</a:t>
            </a:r>
            <a:r>
              <a:rPr lang="uk-UA" dirty="0"/>
              <a:t> (</a:t>
            </a:r>
            <a:r>
              <a:rPr lang="en-US" dirty="0"/>
              <a:t>“</a:t>
            </a:r>
            <a:r>
              <a:rPr lang="uk-UA" dirty="0"/>
              <a:t>омега велике</a:t>
            </a:r>
            <a:r>
              <a:rPr lang="en-US" dirty="0"/>
              <a:t>”</a:t>
            </a:r>
            <a:r>
              <a:rPr lang="uk-UA" dirty="0"/>
              <a:t> від </a:t>
            </a:r>
            <a:r>
              <a:rPr lang="en-US" dirty="0"/>
              <a:t>f</a:t>
            </a:r>
            <a:r>
              <a:rPr lang="uk-UA" dirty="0"/>
              <a:t> від </a:t>
            </a:r>
            <a:r>
              <a:rPr lang="en-US" dirty="0"/>
              <a:t>n</a:t>
            </a:r>
            <a:r>
              <a:rPr lang="uk-UA" dirty="0"/>
              <a:t>):</a:t>
            </a:r>
            <a:endParaRPr lang="en-US" dirty="0"/>
          </a:p>
          <a:p>
            <a:endParaRPr lang="en-US" dirty="0"/>
          </a:p>
          <a:p>
            <a:endParaRPr lang="uk-UA" dirty="0"/>
          </a:p>
          <a:p>
            <a:r>
              <a:rPr lang="uk-UA" dirty="0"/>
              <a:t>Функція </a:t>
            </a:r>
            <a:r>
              <a:rPr lang="en-US" dirty="0"/>
              <a:t>f (n) </a:t>
            </a:r>
            <a:r>
              <a:rPr lang="uk-UA" dirty="0"/>
              <a:t>дає асимптотичну нижню межу для функції </a:t>
            </a:r>
            <a:r>
              <a:rPr lang="en-US" dirty="0"/>
              <a:t>g [n)</a:t>
            </a:r>
            <a:r>
              <a:rPr lang="uk-UA" dirty="0"/>
              <a:t>. Оскільки нас цікавить трудомісткість алгоритмів, то клас </a:t>
            </a:r>
            <a:r>
              <a:rPr lang="en-US" dirty="0"/>
              <a:t>                    </a:t>
            </a:r>
            <a:r>
              <a:rPr lang="uk-UA" dirty="0"/>
              <a:t>на</a:t>
            </a:r>
            <a:r>
              <a:rPr lang="en-US" dirty="0"/>
              <a:t>c </a:t>
            </a:r>
            <a:r>
              <a:rPr lang="uk-UA" dirty="0"/>
              <a:t>буде </a:t>
            </a:r>
            <a:endParaRPr lang="en-US" dirty="0"/>
          </a:p>
          <a:p>
            <a:pPr marL="0" indent="0">
              <a:buNone/>
            </a:pPr>
            <a:r>
              <a:rPr lang="uk-UA" dirty="0"/>
              <a:t>цікавити, тому що, наприклад, в клас                   входять всі функції, що ростуть швидше, ніж           наприклад         або   .</a:t>
            </a:r>
          </a:p>
        </p:txBody>
      </p:sp>
      <p:pic>
        <p:nvPicPr>
          <p:cNvPr id="4" name="Рисунок 3"/>
          <p:cNvPicPr>
            <a:picLocks noChangeAspect="1"/>
          </p:cNvPicPr>
          <p:nvPr/>
        </p:nvPicPr>
        <p:blipFill>
          <a:blip r:embed="rId2"/>
          <a:stretch>
            <a:fillRect/>
          </a:stretch>
        </p:blipFill>
        <p:spPr>
          <a:xfrm>
            <a:off x="3353410" y="2133600"/>
            <a:ext cx="1231040" cy="431151"/>
          </a:xfrm>
          <a:prstGeom prst="rect">
            <a:avLst/>
          </a:prstGeom>
        </p:spPr>
      </p:pic>
      <p:pic>
        <p:nvPicPr>
          <p:cNvPr id="5" name="Рисунок 4"/>
          <p:cNvPicPr>
            <a:picLocks noChangeAspect="1"/>
          </p:cNvPicPr>
          <p:nvPr/>
        </p:nvPicPr>
        <p:blipFill>
          <a:blip r:embed="rId3"/>
          <a:stretch>
            <a:fillRect/>
          </a:stretch>
        </p:blipFill>
        <p:spPr>
          <a:xfrm>
            <a:off x="2589212" y="2793351"/>
            <a:ext cx="8566468" cy="682947"/>
          </a:xfrm>
          <a:prstGeom prst="rect">
            <a:avLst/>
          </a:prstGeom>
        </p:spPr>
      </p:pic>
      <p:pic>
        <p:nvPicPr>
          <p:cNvPr id="6" name="Рисунок 5"/>
          <p:cNvPicPr>
            <a:picLocks noChangeAspect="1"/>
          </p:cNvPicPr>
          <p:nvPr/>
        </p:nvPicPr>
        <p:blipFill>
          <a:blip r:embed="rId2"/>
          <a:stretch>
            <a:fillRect/>
          </a:stretch>
        </p:blipFill>
        <p:spPr>
          <a:xfrm>
            <a:off x="8484210" y="3920473"/>
            <a:ext cx="1231040" cy="431151"/>
          </a:xfrm>
          <a:prstGeom prst="rect">
            <a:avLst/>
          </a:prstGeom>
        </p:spPr>
      </p:pic>
      <p:pic>
        <p:nvPicPr>
          <p:cNvPr id="7" name="Рисунок 6"/>
          <p:cNvPicPr>
            <a:picLocks noChangeAspect="1"/>
          </p:cNvPicPr>
          <p:nvPr/>
        </p:nvPicPr>
        <p:blipFill>
          <a:blip r:embed="rId4"/>
          <a:stretch>
            <a:fillRect/>
          </a:stretch>
        </p:blipFill>
        <p:spPr>
          <a:xfrm>
            <a:off x="7217006" y="4137360"/>
            <a:ext cx="873760" cy="556399"/>
          </a:xfrm>
          <a:prstGeom prst="rect">
            <a:avLst/>
          </a:prstGeom>
        </p:spPr>
      </p:pic>
      <p:pic>
        <p:nvPicPr>
          <p:cNvPr id="8" name="Рисунок 7"/>
          <p:cNvPicPr>
            <a:picLocks noChangeAspect="1"/>
          </p:cNvPicPr>
          <p:nvPr/>
        </p:nvPicPr>
        <p:blipFill>
          <a:blip r:embed="rId5"/>
          <a:stretch>
            <a:fillRect/>
          </a:stretch>
        </p:blipFill>
        <p:spPr>
          <a:xfrm>
            <a:off x="5222240" y="4617372"/>
            <a:ext cx="328440" cy="451906"/>
          </a:xfrm>
          <a:prstGeom prst="rect">
            <a:avLst/>
          </a:prstGeom>
        </p:spPr>
      </p:pic>
      <p:pic>
        <p:nvPicPr>
          <p:cNvPr id="9" name="Рисунок 8"/>
          <p:cNvPicPr>
            <a:picLocks noChangeAspect="1"/>
          </p:cNvPicPr>
          <p:nvPr/>
        </p:nvPicPr>
        <p:blipFill>
          <a:blip r:embed="rId6"/>
          <a:stretch>
            <a:fillRect/>
          </a:stretch>
        </p:blipFill>
        <p:spPr>
          <a:xfrm>
            <a:off x="7091581" y="4515502"/>
            <a:ext cx="332044" cy="553776"/>
          </a:xfrm>
          <a:prstGeom prst="rect">
            <a:avLst/>
          </a:prstGeom>
        </p:spPr>
      </p:pic>
      <p:pic>
        <p:nvPicPr>
          <p:cNvPr id="10" name="Рисунок 9"/>
          <p:cNvPicPr>
            <a:picLocks noChangeAspect="1"/>
          </p:cNvPicPr>
          <p:nvPr/>
        </p:nvPicPr>
        <p:blipFill>
          <a:blip r:embed="rId7"/>
          <a:stretch>
            <a:fillRect/>
          </a:stretch>
        </p:blipFill>
        <p:spPr>
          <a:xfrm>
            <a:off x="8183708" y="4617372"/>
            <a:ext cx="393444" cy="541346"/>
          </a:xfrm>
          <a:prstGeom prst="rect">
            <a:avLst/>
          </a:prstGeom>
        </p:spPr>
      </p:pic>
      <p:pic>
        <p:nvPicPr>
          <p:cNvPr id="11" name="Рисунок 10"/>
          <p:cNvPicPr>
            <a:picLocks noChangeAspect="1"/>
          </p:cNvPicPr>
          <p:nvPr/>
        </p:nvPicPr>
        <p:blipFill>
          <a:blip r:embed="rId8"/>
          <a:stretch>
            <a:fillRect/>
          </a:stretch>
        </p:blipFill>
        <p:spPr>
          <a:xfrm>
            <a:off x="5154683" y="4617372"/>
            <a:ext cx="412970" cy="413245"/>
          </a:xfrm>
          <a:prstGeom prst="rect">
            <a:avLst/>
          </a:prstGeom>
        </p:spPr>
      </p:pic>
    </p:spTree>
    <p:extLst>
      <p:ext uri="{BB962C8B-B14F-4D97-AF65-F5344CB8AC3E}">
        <p14:creationId xmlns:p14="http://schemas.microsoft.com/office/powerpoint/2010/main" val="425722854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4023360" y="2357120"/>
            <a:ext cx="5730240" cy="3597467"/>
          </a:xfrm>
          <a:prstGeom prst="rect">
            <a:avLst/>
          </a:prstGeom>
        </p:spPr>
      </p:pic>
    </p:spTree>
    <p:extLst>
      <p:ext uri="{BB962C8B-B14F-4D97-AF65-F5344CB8AC3E}">
        <p14:creationId xmlns:p14="http://schemas.microsoft.com/office/powerpoint/2010/main" val="24279478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rmAutofit/>
          </a:bodyPr>
          <a:lstStyle/>
          <a:p>
            <a:r>
              <a:rPr lang="uk-UA" sz="2800" dirty="0"/>
              <a:t>3.              - це клас функцій, які ростуть з тією ж швидкістю, що і функція </a:t>
            </a:r>
            <a:r>
              <a:rPr lang="en-US" sz="2800" dirty="0"/>
              <a:t>f (x) («</a:t>
            </a:r>
            <a:r>
              <a:rPr lang="uk-UA" sz="2800" dirty="0" err="1"/>
              <a:t>тетта</a:t>
            </a:r>
            <a:r>
              <a:rPr lang="uk-UA" sz="2800" dirty="0"/>
              <a:t> велике» від </a:t>
            </a:r>
            <a:r>
              <a:rPr lang="en-US" sz="2800" dirty="0"/>
              <a:t>f</a:t>
            </a:r>
            <a:r>
              <a:rPr lang="uk-UA" sz="2800" dirty="0"/>
              <a:t> від </a:t>
            </a:r>
            <a:r>
              <a:rPr lang="en-US" sz="2800" dirty="0"/>
              <a:t>n</a:t>
            </a:r>
            <a:r>
              <a:rPr lang="uk-UA" sz="2800" dirty="0"/>
              <a:t>):</a:t>
            </a:r>
            <a:endParaRPr lang="en-US" sz="2800" dirty="0"/>
          </a:p>
          <a:p>
            <a:endParaRPr lang="en-US" sz="2800" dirty="0"/>
          </a:p>
          <a:p>
            <a:endParaRPr lang="en-US" sz="2800" dirty="0"/>
          </a:p>
          <a:p>
            <a:r>
              <a:rPr lang="uk-UA" sz="2800" dirty="0"/>
              <a:t>Кажуть, що функція </a:t>
            </a:r>
            <a:r>
              <a:rPr lang="en-US" sz="2800" dirty="0"/>
              <a:t>f (n) </a:t>
            </a:r>
            <a:r>
              <a:rPr lang="uk-UA" sz="2800" dirty="0"/>
              <a:t>є </a:t>
            </a:r>
            <a:r>
              <a:rPr lang="uk-UA" sz="2800" dirty="0" err="1"/>
              <a:t>асимптотично</a:t>
            </a:r>
            <a:r>
              <a:rPr lang="uk-UA" sz="2800" dirty="0"/>
              <a:t> точною оцінкою для функції </a:t>
            </a:r>
            <a:r>
              <a:rPr lang="en-US" sz="2800" dirty="0"/>
              <a:t>g [n)</a:t>
            </a:r>
          </a:p>
        </p:txBody>
      </p:sp>
      <p:pic>
        <p:nvPicPr>
          <p:cNvPr id="4" name="Рисунок 3"/>
          <p:cNvPicPr>
            <a:picLocks noChangeAspect="1"/>
          </p:cNvPicPr>
          <p:nvPr/>
        </p:nvPicPr>
        <p:blipFill>
          <a:blip r:embed="rId2"/>
          <a:stretch>
            <a:fillRect/>
          </a:stretch>
        </p:blipFill>
        <p:spPr>
          <a:xfrm>
            <a:off x="3454400" y="2133600"/>
            <a:ext cx="1036320" cy="511783"/>
          </a:xfrm>
          <a:prstGeom prst="rect">
            <a:avLst/>
          </a:prstGeom>
        </p:spPr>
      </p:pic>
      <p:pic>
        <p:nvPicPr>
          <p:cNvPr id="5" name="Рисунок 4"/>
          <p:cNvPicPr>
            <a:picLocks noChangeAspect="1"/>
          </p:cNvPicPr>
          <p:nvPr/>
        </p:nvPicPr>
        <p:blipFill>
          <a:blip r:embed="rId3"/>
          <a:stretch>
            <a:fillRect/>
          </a:stretch>
        </p:blipFill>
        <p:spPr>
          <a:xfrm>
            <a:off x="2751772" y="3680352"/>
            <a:ext cx="9216708" cy="684118"/>
          </a:xfrm>
          <a:prstGeom prst="rect">
            <a:avLst/>
          </a:prstGeom>
        </p:spPr>
      </p:pic>
    </p:spTree>
    <p:extLst>
      <p:ext uri="{BB962C8B-B14F-4D97-AF65-F5344CB8AC3E}">
        <p14:creationId xmlns:p14="http://schemas.microsoft.com/office/powerpoint/2010/main" val="249342128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3149600" y="2133600"/>
            <a:ext cx="6637109" cy="4576372"/>
          </a:xfrm>
          <a:prstGeom prst="rect">
            <a:avLst/>
          </a:prstGeom>
        </p:spPr>
      </p:pic>
    </p:spTree>
    <p:extLst>
      <p:ext uri="{BB962C8B-B14F-4D97-AF65-F5344CB8AC3E}">
        <p14:creationId xmlns:p14="http://schemas.microsoft.com/office/powerpoint/2010/main" val="1860307508"/>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Autofit/>
          </a:bodyPr>
          <a:lstStyle/>
          <a:p>
            <a:r>
              <a:rPr lang="uk-UA" sz="2800" dirty="0"/>
              <a:t>Кожен з розглянутих трьох класів - множина, тому правильніше писати / </a:t>
            </a:r>
            <a:r>
              <a:rPr lang="en-US" sz="2800" i="1" dirty="0"/>
              <a:t>f(n) (g(n)) </a:t>
            </a:r>
            <a:r>
              <a:rPr lang="uk-UA" sz="2800" dirty="0"/>
              <a:t>, але ми будемо також вживати </a:t>
            </a:r>
            <a:r>
              <a:rPr lang="uk-UA" sz="2800" dirty="0" err="1"/>
              <a:t>еквівалентий</a:t>
            </a:r>
            <a:r>
              <a:rPr lang="uk-UA" sz="2800" dirty="0"/>
              <a:t> запис: </a:t>
            </a:r>
            <a:r>
              <a:rPr lang="en-US" sz="2800" i="1" dirty="0"/>
              <a:t>f(n) = (g(n)) </a:t>
            </a:r>
          </a:p>
          <a:p>
            <a:r>
              <a:rPr lang="uk-UA" sz="2800" dirty="0"/>
              <a:t>.Для </a:t>
            </a:r>
            <a:r>
              <a:rPr lang="uk-UA" sz="2800" dirty="0" err="1"/>
              <a:t>асимптотики</a:t>
            </a:r>
            <a:r>
              <a:rPr lang="uk-UA" sz="2800" dirty="0"/>
              <a:t> </a:t>
            </a:r>
            <a:r>
              <a:rPr lang="en-US" sz="2800" i="1" dirty="0"/>
              <a:t>(g(n)</a:t>
            </a:r>
            <a:r>
              <a:rPr lang="uk-UA" sz="2800" dirty="0"/>
              <a:t>справедливі наступні правила:</a:t>
            </a:r>
            <a:endParaRPr lang="en-US" sz="2800" dirty="0"/>
          </a:p>
          <a:p>
            <a:r>
              <a:rPr lang="uk-UA" sz="2800" dirty="0"/>
              <a:t>1) Якщо : </a:t>
            </a:r>
            <a:r>
              <a:rPr lang="en-US" sz="2800" i="1" dirty="0"/>
              <a:t>f(n) = (g(n) </a:t>
            </a:r>
            <a:r>
              <a:rPr lang="uk-UA" sz="2800" dirty="0"/>
              <a:t>і  </a:t>
            </a:r>
            <a:r>
              <a:rPr lang="en-US" sz="2800" dirty="0"/>
              <a:t>g</a:t>
            </a:r>
            <a:r>
              <a:rPr lang="en-US" sz="2800" i="1" dirty="0"/>
              <a:t>(n) = (h(n)</a:t>
            </a:r>
            <a:r>
              <a:rPr lang="en-US" sz="2800" dirty="0"/>
              <a:t>), </a:t>
            </a:r>
            <a:r>
              <a:rPr lang="uk-UA" sz="2800" dirty="0"/>
              <a:t>то : </a:t>
            </a:r>
            <a:r>
              <a:rPr lang="en-US" sz="2800" i="1" dirty="0"/>
              <a:t>f(n) = (h(n)).</a:t>
            </a:r>
            <a:endParaRPr lang="en-US" sz="2800" dirty="0"/>
          </a:p>
          <a:p>
            <a:r>
              <a:rPr lang="uk-UA" sz="2800" dirty="0"/>
              <a:t>2) Якщо : </a:t>
            </a:r>
            <a:r>
              <a:rPr lang="en-US" sz="2800" i="1" dirty="0"/>
              <a:t>f(n) = (k • g(n)</a:t>
            </a:r>
            <a:r>
              <a:rPr lang="en-US" sz="2800" dirty="0"/>
              <a:t>), </a:t>
            </a:r>
            <a:r>
              <a:rPr lang="uk-UA" sz="2800" dirty="0"/>
              <a:t>то : </a:t>
            </a:r>
            <a:r>
              <a:rPr lang="en-US" sz="2800" i="1" dirty="0"/>
              <a:t>f(n) = (g(n).</a:t>
            </a:r>
          </a:p>
          <a:p>
            <a:r>
              <a:rPr lang="en-US" sz="2800" dirty="0"/>
              <a:t>3) </a:t>
            </a:r>
            <a:r>
              <a:rPr lang="uk-UA" sz="2800" dirty="0"/>
              <a:t>Якщо : </a:t>
            </a:r>
            <a:r>
              <a:rPr lang="en-US" sz="2800" i="1" dirty="0"/>
              <a:t>f</a:t>
            </a:r>
            <a:r>
              <a:rPr lang="en-US" sz="1600" i="1" dirty="0"/>
              <a:t>1</a:t>
            </a:r>
            <a:r>
              <a:rPr lang="en-US" sz="2800" i="1" dirty="0"/>
              <a:t> (n) = (g</a:t>
            </a:r>
            <a:r>
              <a:rPr lang="en-US" sz="1600" i="1" dirty="0"/>
              <a:t>1</a:t>
            </a:r>
            <a:r>
              <a:rPr lang="en-US" sz="2800" i="1" dirty="0"/>
              <a:t>(n) </a:t>
            </a:r>
            <a:r>
              <a:rPr lang="uk-UA" sz="2800" dirty="0"/>
              <a:t>і  </a:t>
            </a:r>
            <a:r>
              <a:rPr lang="en-US" sz="2800" i="1" dirty="0"/>
              <a:t>f</a:t>
            </a:r>
            <a:r>
              <a:rPr lang="en-US" sz="1600" i="1" dirty="0"/>
              <a:t>2</a:t>
            </a:r>
            <a:r>
              <a:rPr lang="en-US" sz="2800" i="1" dirty="0"/>
              <a:t>(n) = (g</a:t>
            </a:r>
            <a:r>
              <a:rPr lang="en-US" sz="1600" i="1" dirty="0"/>
              <a:t>2</a:t>
            </a:r>
            <a:r>
              <a:rPr lang="en-US" sz="2800" i="1" dirty="0"/>
              <a:t>(n))</a:t>
            </a:r>
            <a:r>
              <a:rPr lang="uk-UA" sz="2800" dirty="0"/>
              <a:t>то виконується </a:t>
            </a:r>
            <a:r>
              <a:rPr lang="en-US" sz="2800" dirty="0" err="1"/>
              <a:t>f</a:t>
            </a:r>
            <a:r>
              <a:rPr lang="en-US" sz="1600" dirty="0" err="1"/>
              <a:t>l</a:t>
            </a:r>
            <a:r>
              <a:rPr lang="en-US" sz="2800" dirty="0"/>
              <a:t> (n) + f</a:t>
            </a:r>
            <a:r>
              <a:rPr lang="en-US" sz="1600" dirty="0"/>
              <a:t>2</a:t>
            </a:r>
            <a:r>
              <a:rPr lang="en-US" sz="2800" dirty="0"/>
              <a:t> (n</a:t>
            </a:r>
            <a:r>
              <a:rPr lang="ru-RU" sz="2800" dirty="0"/>
              <a:t>)</a:t>
            </a:r>
            <a:r>
              <a:rPr lang="en-US" sz="2800" i="1" dirty="0"/>
              <a:t> = </a:t>
            </a:r>
            <a:r>
              <a:rPr lang="en-US" sz="2800" dirty="0"/>
              <a:t>(max</a:t>
            </a:r>
            <a:r>
              <a:rPr lang="uk-UA" sz="2800" dirty="0"/>
              <a:t> (</a:t>
            </a:r>
            <a:r>
              <a:rPr lang="en-US" sz="2800" i="1" dirty="0"/>
              <a:t>g</a:t>
            </a:r>
            <a:r>
              <a:rPr lang="en-US" sz="1600" i="1" dirty="0"/>
              <a:t>1</a:t>
            </a:r>
            <a:r>
              <a:rPr lang="en-US" sz="2800" i="1" dirty="0"/>
              <a:t>(n)</a:t>
            </a:r>
            <a:r>
              <a:rPr lang="uk-UA" sz="2800" dirty="0"/>
              <a:t>, </a:t>
            </a:r>
            <a:r>
              <a:rPr lang="en-US" sz="2800" i="1" dirty="0"/>
              <a:t>g</a:t>
            </a:r>
            <a:r>
              <a:rPr lang="en-US" sz="1600" i="1" dirty="0"/>
              <a:t>2</a:t>
            </a:r>
            <a:r>
              <a:rPr lang="en-US" sz="2800" i="1" dirty="0"/>
              <a:t>(n)</a:t>
            </a:r>
            <a:r>
              <a:rPr lang="en-US" sz="2800" dirty="0"/>
              <a:t>))</a:t>
            </a:r>
            <a:r>
              <a:rPr lang="uk-UA" sz="2800" dirty="0"/>
              <a:t>.</a:t>
            </a:r>
            <a:endParaRPr lang="en-US" sz="2800" dirty="0"/>
          </a:p>
          <a:p>
            <a:r>
              <a:rPr lang="uk-UA" sz="2800" dirty="0"/>
              <a:t>4 Якщо</a:t>
            </a:r>
            <a:r>
              <a:rPr lang="en-US" sz="2800" dirty="0"/>
              <a:t>: </a:t>
            </a:r>
            <a:r>
              <a:rPr lang="en-US" sz="2800" i="1" dirty="0"/>
              <a:t>f</a:t>
            </a:r>
            <a:r>
              <a:rPr lang="en-US" sz="1600" i="1" dirty="0"/>
              <a:t>1</a:t>
            </a:r>
            <a:r>
              <a:rPr lang="en-US" sz="2800" i="1" dirty="0"/>
              <a:t> (n) = (g</a:t>
            </a:r>
            <a:r>
              <a:rPr lang="en-US" sz="1600" i="1" dirty="0"/>
              <a:t>1</a:t>
            </a:r>
            <a:r>
              <a:rPr lang="en-US" sz="2800" i="1" dirty="0"/>
              <a:t>(n) </a:t>
            </a:r>
            <a:r>
              <a:rPr lang="uk-UA" sz="2800" dirty="0"/>
              <a:t>і : </a:t>
            </a:r>
            <a:r>
              <a:rPr lang="en-US" sz="2800" i="1" dirty="0"/>
              <a:t>f</a:t>
            </a:r>
            <a:r>
              <a:rPr lang="en-US" sz="1600" i="1" dirty="0"/>
              <a:t>2</a:t>
            </a:r>
            <a:r>
              <a:rPr lang="en-US" sz="2800" i="1" dirty="0"/>
              <a:t>(n) = (g</a:t>
            </a:r>
            <a:r>
              <a:rPr lang="en-US" sz="1600" i="1" dirty="0"/>
              <a:t>2</a:t>
            </a:r>
            <a:r>
              <a:rPr lang="en-US" sz="2800" i="1" dirty="0"/>
              <a:t>(n))</a:t>
            </a:r>
            <a:r>
              <a:rPr lang="uk-UA" sz="2800" dirty="0"/>
              <a:t>, ТО виконується </a:t>
            </a:r>
            <a:r>
              <a:rPr lang="uk-UA" sz="2800" dirty="0" err="1"/>
              <a:t>виконується</a:t>
            </a:r>
            <a:r>
              <a:rPr lang="uk-UA" sz="2800" dirty="0"/>
              <a:t> </a:t>
            </a:r>
            <a:r>
              <a:rPr lang="en-US" sz="2800" dirty="0" err="1"/>
              <a:t>f</a:t>
            </a:r>
            <a:r>
              <a:rPr lang="en-US" sz="1600" dirty="0" err="1"/>
              <a:t>l</a:t>
            </a:r>
            <a:r>
              <a:rPr lang="en-US" sz="2800" dirty="0"/>
              <a:t> (n) </a:t>
            </a:r>
            <a:r>
              <a:rPr lang="en-US" sz="2800" i="1" dirty="0"/>
              <a:t>•</a:t>
            </a:r>
            <a:r>
              <a:rPr lang="en-US" sz="2800" dirty="0"/>
              <a:t> f</a:t>
            </a:r>
            <a:r>
              <a:rPr lang="en-US" sz="1600" dirty="0"/>
              <a:t>2</a:t>
            </a:r>
            <a:r>
              <a:rPr lang="en-US" sz="2800" dirty="0"/>
              <a:t> (n</a:t>
            </a:r>
            <a:r>
              <a:rPr lang="en-US" sz="2800" i="1" dirty="0"/>
              <a:t> = </a:t>
            </a:r>
            <a:r>
              <a:rPr lang="en-US" sz="2800" dirty="0"/>
              <a:t>(</a:t>
            </a:r>
            <a:r>
              <a:rPr lang="uk-UA" sz="2800" dirty="0"/>
              <a:t>(</a:t>
            </a:r>
            <a:r>
              <a:rPr lang="en-US" sz="2800" i="1" dirty="0"/>
              <a:t>g</a:t>
            </a:r>
            <a:r>
              <a:rPr lang="en-US" sz="1600" i="1" dirty="0"/>
              <a:t>1</a:t>
            </a:r>
            <a:r>
              <a:rPr lang="en-US" sz="2800" i="1" dirty="0"/>
              <a:t>(n) •</a:t>
            </a:r>
            <a:r>
              <a:rPr lang="uk-UA" sz="2800" dirty="0"/>
              <a:t> </a:t>
            </a:r>
            <a:r>
              <a:rPr lang="en-US" sz="2800" i="1" dirty="0"/>
              <a:t>g</a:t>
            </a:r>
            <a:r>
              <a:rPr lang="en-US" sz="1600" i="1" dirty="0"/>
              <a:t>2</a:t>
            </a:r>
            <a:r>
              <a:rPr lang="en-US" sz="2800" i="1" dirty="0"/>
              <a:t>(n)</a:t>
            </a:r>
            <a:r>
              <a:rPr lang="en-US" sz="2800" dirty="0"/>
              <a:t>))</a:t>
            </a:r>
            <a:endParaRPr lang="uk-UA" sz="2800" dirty="0"/>
          </a:p>
        </p:txBody>
      </p:sp>
    </p:spTree>
    <p:extLst>
      <p:ext uri="{BB962C8B-B14F-4D97-AF65-F5344CB8AC3E}">
        <p14:creationId xmlns:p14="http://schemas.microsoft.com/office/powerpoint/2010/main" val="284541610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Визначення 1.7. Співвідношення, які пов'язують одні і ті ж функції, але з різними значеннями аргументів, називаються рекурентними співвідношеннями або рекурентними рівняннями.</a:t>
            </a:r>
          </a:p>
          <a:p>
            <a:r>
              <a:rPr lang="uk-UA" sz="2800" dirty="0"/>
              <a:t>Визначення 1.8. Рекурентне співвідношення будемо називати правильним, якщо значеннями аргументів у будь-який з функцій в правій частині співвідношення менше значення аргументів у будь-який з функцій в лівій частині співвідношення; якщо аргументів кілька, то досить зменшення одного з них.</a:t>
            </a:r>
          </a:p>
          <a:p>
            <a:r>
              <a:rPr lang="uk-UA" sz="2800" dirty="0"/>
              <a:t>Іншими словами, правильне рекурентне співвідношення описує функцію з використанням її самої, але тільки з меншими значеннями аргументів:</a:t>
            </a:r>
          </a:p>
        </p:txBody>
      </p:sp>
    </p:spTree>
    <p:extLst>
      <p:ext uri="{BB962C8B-B14F-4D97-AF65-F5344CB8AC3E}">
        <p14:creationId xmlns:p14="http://schemas.microsoft.com/office/powerpoint/2010/main" val="27726463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Іншими словами, правильне рекурентне співвідношення описує функцію з використанням її самої, але тільки з меншими значеннями аргументів:</a:t>
            </a:r>
          </a:p>
          <a:p>
            <a:endParaRPr lang="en-US" sz="2800" dirty="0"/>
          </a:p>
          <a:p>
            <a:r>
              <a:rPr lang="ru-RU" sz="2800" dirty="0" err="1"/>
              <a:t>Визначення</a:t>
            </a:r>
            <a:r>
              <a:rPr lang="ru-RU" sz="2800" dirty="0"/>
              <a:t> 1.9. </a:t>
            </a:r>
            <a:r>
              <a:rPr lang="ru-RU" sz="2800" dirty="0" err="1"/>
              <a:t>Правильне</a:t>
            </a:r>
            <a:r>
              <a:rPr lang="ru-RU" sz="2800" dirty="0"/>
              <a:t> </a:t>
            </a:r>
            <a:r>
              <a:rPr lang="ru-RU" sz="2800" dirty="0" err="1"/>
              <a:t>рекурентне</a:t>
            </a:r>
            <a:r>
              <a:rPr lang="ru-RU" sz="2800" dirty="0"/>
              <a:t> </a:t>
            </a:r>
            <a:r>
              <a:rPr lang="ru-RU" sz="2800" dirty="0" err="1"/>
              <a:t>співвідношення</a:t>
            </a:r>
            <a:r>
              <a:rPr lang="ru-RU" sz="2800" dirty="0"/>
              <a:t> </a:t>
            </a:r>
            <a:r>
              <a:rPr lang="ru-RU" sz="2800" dirty="0" err="1"/>
              <a:t>називається</a:t>
            </a:r>
            <a:r>
              <a:rPr lang="ru-RU" sz="2800" dirty="0"/>
              <a:t> </a:t>
            </a:r>
            <a:r>
              <a:rPr lang="ru-RU" sz="2800" dirty="0" err="1"/>
              <a:t>повним</a:t>
            </a:r>
            <a:r>
              <a:rPr lang="ru-RU" sz="2800" dirty="0"/>
              <a:t>, </a:t>
            </a:r>
            <a:r>
              <a:rPr lang="ru-RU" sz="2800" dirty="0" err="1"/>
              <a:t>якщо</a:t>
            </a:r>
            <a:r>
              <a:rPr lang="ru-RU" sz="2800" dirty="0"/>
              <a:t> </a:t>
            </a:r>
            <a:r>
              <a:rPr lang="ru-RU" sz="2800" dirty="0" err="1"/>
              <a:t>воно</a:t>
            </a:r>
            <a:r>
              <a:rPr lang="ru-RU" sz="2800" dirty="0"/>
              <a:t> </a:t>
            </a:r>
            <a:r>
              <a:rPr lang="ru-RU" sz="2800" dirty="0" err="1"/>
              <a:t>визначено</a:t>
            </a:r>
            <a:r>
              <a:rPr lang="ru-RU" sz="2800" dirty="0"/>
              <a:t> для </a:t>
            </a:r>
            <a:r>
              <a:rPr lang="ru-RU" sz="2800" dirty="0" err="1"/>
              <a:t>всіх</a:t>
            </a:r>
            <a:r>
              <a:rPr lang="ru-RU" sz="2800" dirty="0"/>
              <a:t> </a:t>
            </a:r>
            <a:r>
              <a:rPr lang="ru-RU" sz="2800" dirty="0" err="1"/>
              <a:t>допустимих</a:t>
            </a:r>
            <a:r>
              <a:rPr lang="ru-RU" sz="2800" dirty="0"/>
              <a:t> </a:t>
            </a:r>
            <a:r>
              <a:rPr lang="ru-RU" sz="2800" dirty="0" err="1"/>
              <a:t>значень</a:t>
            </a:r>
            <a:r>
              <a:rPr lang="ru-RU" sz="2800" dirty="0"/>
              <a:t> </a:t>
            </a:r>
            <a:r>
              <a:rPr lang="ru-RU" sz="2800" dirty="0" err="1"/>
              <a:t>аргументів</a:t>
            </a:r>
            <a:r>
              <a:rPr lang="ru-RU" sz="2800" dirty="0"/>
              <a:t>.</a:t>
            </a:r>
            <a:endParaRPr lang="uk-UA" sz="2800" dirty="0"/>
          </a:p>
        </p:txBody>
      </p:sp>
    </p:spTree>
    <p:extLst>
      <p:ext uri="{BB962C8B-B14F-4D97-AF65-F5344CB8AC3E}">
        <p14:creationId xmlns:p14="http://schemas.microsoft.com/office/powerpoint/2010/main" val="2403137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901ECD-C73E-3474-A048-7D57B838ABBC}"/>
              </a:ext>
            </a:extLst>
          </p:cNvPr>
          <p:cNvSpPr>
            <a:spLocks noGrp="1"/>
          </p:cNvSpPr>
          <p:nvPr>
            <p:ph type="title"/>
          </p:nvPr>
        </p:nvSpPr>
        <p:spPr/>
        <p:txBody>
          <a:bodyPr/>
          <a:lstStyle/>
          <a:p>
            <a:r>
              <a:rPr lang="uk-UA" dirty="0"/>
              <a:t>Система «безпеки» Розетка</a:t>
            </a:r>
            <a:endParaRPr lang="ru-UA" dirty="0"/>
          </a:p>
        </p:txBody>
      </p:sp>
      <p:sp>
        <p:nvSpPr>
          <p:cNvPr id="3" name="Объект 2">
            <a:extLst>
              <a:ext uri="{FF2B5EF4-FFF2-40B4-BE49-F238E27FC236}">
                <a16:creationId xmlns:a16="http://schemas.microsoft.com/office/drawing/2014/main" id="{08638775-9FAC-E288-C63A-EF6EC66B2DCB}"/>
              </a:ext>
            </a:extLst>
          </p:cNvPr>
          <p:cNvSpPr>
            <a:spLocks noGrp="1"/>
          </p:cNvSpPr>
          <p:nvPr>
            <p:ph idx="1"/>
          </p:nvPr>
        </p:nvSpPr>
        <p:spPr/>
        <p:txBody>
          <a:bodyPr>
            <a:normAutofit/>
          </a:bodyPr>
          <a:lstStyle/>
          <a:p>
            <a:r>
              <a:rPr lang="uk-UA" sz="3200" dirty="0"/>
              <a:t>Система безпеки перевіряє чи є позначка у відповідному місті (віконце «Я не робот»).</a:t>
            </a:r>
            <a:endParaRPr lang="ru-UA" sz="3200" dirty="0"/>
          </a:p>
        </p:txBody>
      </p:sp>
    </p:spTree>
    <p:extLst>
      <p:ext uri="{BB962C8B-B14F-4D97-AF65-F5344CB8AC3E}">
        <p14:creationId xmlns:p14="http://schemas.microsoft.com/office/powerpoint/2010/main" val="257533580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Завдання пошуку максимального елемента в масиві. Позначимо через Т </a:t>
            </a:r>
            <a:r>
              <a:rPr lang="en-US" sz="2800" dirty="0"/>
              <a:t>(n</a:t>
            </a:r>
            <a:r>
              <a:rPr lang="uk-UA" sz="2800" dirty="0"/>
              <a:t>) кількість арифметичних операцій, які необхідно виконати, щоб знайти максимальний елемент з п елементів масиву. Тоді рекурентне співвідношення для кількості арифметичних операцій описаного алгоритму матиме вигляд</a:t>
            </a:r>
          </a:p>
          <a:p>
            <a:endParaRPr lang="uk-UA" sz="2800" dirty="0"/>
          </a:p>
          <a:p>
            <a:endParaRPr lang="uk-UA" sz="2800" dirty="0"/>
          </a:p>
          <a:p>
            <a:endParaRPr lang="uk-UA" sz="2800" dirty="0"/>
          </a:p>
          <a:p>
            <a:r>
              <a:rPr lang="uk-UA" sz="2800" dirty="0"/>
              <a:t>де С = 0 (1) - кількість арифметичних операцій, необхідне для порівняння поточного елемента з максимальним і, в разі необхідності, коригування поточного максимуму.</a:t>
            </a:r>
          </a:p>
        </p:txBody>
      </p:sp>
      <p:pic>
        <p:nvPicPr>
          <p:cNvPr id="4" name="Рисунок 3"/>
          <p:cNvPicPr>
            <a:picLocks noChangeAspect="1"/>
          </p:cNvPicPr>
          <p:nvPr/>
        </p:nvPicPr>
        <p:blipFill>
          <a:blip r:embed="rId2"/>
          <a:stretch>
            <a:fillRect/>
          </a:stretch>
        </p:blipFill>
        <p:spPr>
          <a:xfrm>
            <a:off x="3756783" y="5911221"/>
            <a:ext cx="4151542" cy="1284057"/>
          </a:xfrm>
          <a:prstGeom prst="rect">
            <a:avLst/>
          </a:prstGeom>
        </p:spPr>
      </p:pic>
    </p:spTree>
    <p:extLst>
      <p:ext uri="{BB962C8B-B14F-4D97-AF65-F5344CB8AC3E}">
        <p14:creationId xmlns:p14="http://schemas.microsoft.com/office/powerpoint/2010/main" val="428850548"/>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Завдання пошуку максимального і мінімального </a:t>
            </a:r>
            <a:r>
              <a:rPr lang="uk-UA" sz="2800" dirty="0" err="1"/>
              <a:t>елементомтів</a:t>
            </a:r>
            <a:r>
              <a:rPr lang="uk-UA" sz="2800" dirty="0"/>
              <a:t> з </a:t>
            </a:r>
            <a:r>
              <a:rPr lang="en-US" sz="2800" dirty="0"/>
              <a:t>n</a:t>
            </a:r>
            <a:r>
              <a:rPr lang="uk-UA" sz="2800" dirty="0"/>
              <a:t> елементів масиву. Припустимо, що кількість елементів масиву є ступенем числа 2. Для вирішення завдання будемо використовувати наступний алгоритм:</a:t>
            </a:r>
          </a:p>
          <a:p>
            <a:r>
              <a:rPr lang="uk-UA" sz="2800" dirty="0"/>
              <a:t>• ділимо масив на дві частини, потім в кожній з частин знаходимо максимальний і мінімальний елементи (для цього до кожної з частин застосовуємо цей же алгоритм, тобто ділимо частина на дві частини і т. д., Розбиття припиняємо, коли в частині залишається 2 елементи);</a:t>
            </a:r>
          </a:p>
          <a:p>
            <a:r>
              <a:rPr lang="uk-UA" sz="2800" dirty="0"/>
              <a:t>• вибираємо найбільший елемент з двох максимальних і найменший елемент з двох мінімальних.</a:t>
            </a:r>
          </a:p>
          <a:p>
            <a:r>
              <a:rPr lang="uk-UA" sz="2800" dirty="0"/>
              <a:t>Позначимо через Т</a:t>
            </a:r>
            <a:r>
              <a:rPr lang="en-US" sz="2800" dirty="0"/>
              <a:t>(n</a:t>
            </a:r>
            <a:r>
              <a:rPr lang="uk-UA" sz="2800" dirty="0"/>
              <a:t>) кількість арифметичних операцій, які необхідно виконати, щоб знайти описаним алгоритмом максимальний і мінімальний елементи серед п елементів масиву. Тоді рекурентне співвідношення для кількості арифметичних операцій описаного алгоритму матиме вигляд</a:t>
            </a:r>
          </a:p>
        </p:txBody>
      </p:sp>
    </p:spTree>
    <p:extLst>
      <p:ext uri="{BB962C8B-B14F-4D97-AF65-F5344CB8AC3E}">
        <p14:creationId xmlns:p14="http://schemas.microsoft.com/office/powerpoint/2010/main" val="296013916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 вибираємо найбільший елемент з двох максимальних і найменший елемент з двох мінімальних.</a:t>
            </a:r>
          </a:p>
          <a:p>
            <a:r>
              <a:rPr lang="uk-UA" sz="2800" dirty="0"/>
              <a:t>Позначимо через Т(</a:t>
            </a:r>
            <a:r>
              <a:rPr lang="en-US" sz="2800" dirty="0"/>
              <a:t>n) </a:t>
            </a:r>
            <a:r>
              <a:rPr lang="uk-UA" sz="2800" dirty="0"/>
              <a:t>кількість арифметичних операцій, які необхідно виконати, щоб знайти описаним алгоритмом максимальний і мінімальний елементи серед п елементів масиву. Тоді рекурентне співвідношення для кількості арифметичних операцій описаного алгоритму матиме вигляд</a:t>
            </a:r>
          </a:p>
        </p:txBody>
      </p:sp>
    </p:spTree>
    <p:extLst>
      <p:ext uri="{BB962C8B-B14F-4D97-AF65-F5344CB8AC3E}">
        <p14:creationId xmlns:p14="http://schemas.microsoft.com/office/powerpoint/2010/main" val="409830368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Объект 3"/>
          <p:cNvPicPr>
            <a:picLocks noGrp="1" noChangeAspect="1"/>
          </p:cNvPicPr>
          <p:nvPr>
            <p:ph idx="1"/>
          </p:nvPr>
        </p:nvPicPr>
        <p:blipFill>
          <a:blip r:embed="rId2"/>
          <a:stretch>
            <a:fillRect/>
          </a:stretch>
        </p:blipFill>
        <p:spPr>
          <a:xfrm>
            <a:off x="3835352" y="2215933"/>
            <a:ext cx="3989514" cy="1607016"/>
          </a:xfrm>
          <a:prstGeom prst="rect">
            <a:avLst/>
          </a:prstGeom>
        </p:spPr>
      </p:pic>
      <p:sp>
        <p:nvSpPr>
          <p:cNvPr id="5" name="Прямоугольник 4"/>
          <p:cNvSpPr/>
          <p:nvPr/>
        </p:nvSpPr>
        <p:spPr>
          <a:xfrm>
            <a:off x="3137939" y="3960912"/>
            <a:ext cx="8119673" cy="3108543"/>
          </a:xfrm>
          <a:prstGeom prst="rect">
            <a:avLst/>
          </a:prstGeom>
        </p:spPr>
        <p:txBody>
          <a:bodyPr wrap="square">
            <a:spAutoFit/>
          </a:bodyPr>
          <a:lstStyle/>
          <a:p>
            <a:r>
              <a:rPr lang="uk-UA" sz="2800" dirty="0"/>
              <a:t>де С</a:t>
            </a:r>
            <a:r>
              <a:rPr lang="uk-UA" dirty="0"/>
              <a:t>1</a:t>
            </a:r>
            <a:r>
              <a:rPr lang="uk-UA" sz="2800" dirty="0"/>
              <a:t> = 0 (1) - кількість арифметичних операцій, необхідне для вибору найбільшого елемента серед двох максимальних і найменшого елемента серед двох мінімальних; С</a:t>
            </a:r>
            <a:r>
              <a:rPr lang="uk-UA" dirty="0"/>
              <a:t>2</a:t>
            </a:r>
            <a:r>
              <a:rPr lang="uk-UA" sz="2800" dirty="0"/>
              <a:t> = 0 (1) - вибір максимального і мінімального серед двох елементів масиву.</a:t>
            </a:r>
          </a:p>
        </p:txBody>
      </p:sp>
    </p:spTree>
    <p:extLst>
      <p:ext uri="{BB962C8B-B14F-4D97-AF65-F5344CB8AC3E}">
        <p14:creationId xmlns:p14="http://schemas.microsoft.com/office/powerpoint/2010/main" val="18619096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У цих прикладах нами було виписано рекурентні співвідношення для кількості арифметичних операцій двох алгоритмів. Якщо ми вирішимо ці рекурентні співвідношення, то отримаємо функції Т (п), що визначають число арифметичних операцій алгоритмів. Виражаючи ці функції через розмірність завдання, ми отримаємо трудомісткості описаних алгоритмів.</a:t>
            </a:r>
          </a:p>
        </p:txBody>
      </p:sp>
    </p:spTree>
    <p:extLst>
      <p:ext uri="{BB962C8B-B14F-4D97-AF65-F5344CB8AC3E}">
        <p14:creationId xmlns:p14="http://schemas.microsoft.com/office/powerpoint/2010/main" val="25062269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7207" y="1118507"/>
            <a:ext cx="6996793" cy="3693319"/>
          </a:xfrm>
          <a:prstGeom prst="rect">
            <a:avLst/>
          </a:prstGeom>
        </p:spPr>
        <p:txBody>
          <a:bodyPr wrap="square">
            <a:spAutoFit/>
          </a:bodyPr>
          <a:lstStyle/>
          <a:p>
            <a:r>
              <a:rPr lang="uk-UA" dirty="0"/>
              <a:t>Рекурентні співвідношення</a:t>
            </a:r>
          </a:p>
          <a:p>
            <a:endParaRPr lang="uk-UA" dirty="0"/>
          </a:p>
          <a:p>
            <a:r>
              <a:rPr lang="uk-UA" dirty="0"/>
              <a:t>Визначення 1.7. Співвідношення, які пов'язують одні і ті ж функції, але з різними значеннями аргументів, називаються рекурентними співвідношеннями або рекурентними рівняннями.</a:t>
            </a:r>
          </a:p>
          <a:p>
            <a:endParaRPr lang="uk-UA" dirty="0"/>
          </a:p>
          <a:p>
            <a:r>
              <a:rPr lang="uk-UA" dirty="0"/>
              <a:t>Визначення 1.8. Рекурентне співвідношення будемо називати правильним, якщо значення аргументів у будь-який з функцій в правій частині співвідношення менше значення аргументів у будь-який з функцій в лівій частині співвідношення; якщо аргументів кілька, то досить зменшення одного з них.</a:t>
            </a:r>
          </a:p>
        </p:txBody>
      </p:sp>
    </p:spTree>
    <p:extLst>
      <p:ext uri="{BB962C8B-B14F-4D97-AF65-F5344CB8AC3E}">
        <p14:creationId xmlns:p14="http://schemas.microsoft.com/office/powerpoint/2010/main" val="8475387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60221" y="804093"/>
            <a:ext cx="6096000" cy="1200329"/>
          </a:xfrm>
          <a:prstGeom prst="rect">
            <a:avLst/>
          </a:prstGeom>
        </p:spPr>
        <p:txBody>
          <a:bodyPr>
            <a:spAutoFit/>
          </a:bodyPr>
          <a:lstStyle/>
          <a:p>
            <a:r>
              <a:rPr lang="ru-RU" dirty="0" err="1"/>
              <a:t>Іншими</a:t>
            </a:r>
            <a:r>
              <a:rPr lang="ru-RU" dirty="0"/>
              <a:t> словами, </a:t>
            </a:r>
            <a:r>
              <a:rPr lang="ru-RU" dirty="0" err="1"/>
              <a:t>правильне</a:t>
            </a:r>
            <a:r>
              <a:rPr lang="ru-RU" dirty="0"/>
              <a:t> </a:t>
            </a:r>
            <a:r>
              <a:rPr lang="ru-RU" dirty="0" err="1"/>
              <a:t>рекурентне</a:t>
            </a:r>
            <a:r>
              <a:rPr lang="ru-RU" dirty="0"/>
              <a:t> </a:t>
            </a:r>
            <a:r>
              <a:rPr lang="ru-RU" dirty="0" err="1"/>
              <a:t>співвідношення</a:t>
            </a:r>
            <a:r>
              <a:rPr lang="ru-RU" dirty="0"/>
              <a:t> </a:t>
            </a:r>
            <a:r>
              <a:rPr lang="ru-RU" dirty="0" err="1"/>
              <a:t>описує</a:t>
            </a:r>
            <a:r>
              <a:rPr lang="ru-RU" dirty="0"/>
              <a:t> </a:t>
            </a:r>
            <a:r>
              <a:rPr lang="ru-RU" dirty="0" err="1"/>
              <a:t>функцію</a:t>
            </a:r>
            <a:r>
              <a:rPr lang="ru-RU" dirty="0"/>
              <a:t> з </a:t>
            </a:r>
            <a:r>
              <a:rPr lang="ru-RU" dirty="0" err="1"/>
              <a:t>використанням</a:t>
            </a:r>
            <a:r>
              <a:rPr lang="ru-RU" dirty="0"/>
              <a:t> </a:t>
            </a:r>
            <a:r>
              <a:rPr lang="ru-RU" dirty="0" err="1"/>
              <a:t>її</a:t>
            </a:r>
            <a:r>
              <a:rPr lang="ru-RU" dirty="0"/>
              <a:t> </a:t>
            </a:r>
            <a:r>
              <a:rPr lang="ru-RU" dirty="0" err="1"/>
              <a:t>самої</a:t>
            </a:r>
            <a:r>
              <a:rPr lang="ru-RU" dirty="0"/>
              <a:t>, але </a:t>
            </a:r>
            <a:r>
              <a:rPr lang="ru-RU" dirty="0" err="1"/>
              <a:t>тільки</a:t>
            </a:r>
            <a:r>
              <a:rPr lang="ru-RU" dirty="0"/>
              <a:t> з </a:t>
            </a:r>
            <a:r>
              <a:rPr lang="ru-RU" dirty="0" err="1"/>
              <a:t>меншими</a:t>
            </a:r>
            <a:r>
              <a:rPr lang="ru-RU" dirty="0"/>
              <a:t> </a:t>
            </a:r>
            <a:r>
              <a:rPr lang="ru-RU" dirty="0" err="1"/>
              <a:t>значеннями</a:t>
            </a:r>
            <a:r>
              <a:rPr lang="ru-RU" dirty="0"/>
              <a:t> </a:t>
            </a:r>
            <a:r>
              <a:rPr lang="ru-RU" dirty="0" err="1"/>
              <a:t>аргументів</a:t>
            </a:r>
            <a:r>
              <a:rPr lang="ru-RU" dirty="0"/>
              <a:t>:</a:t>
            </a:r>
            <a:endParaRPr lang="uk-UA" dirty="0"/>
          </a:p>
        </p:txBody>
      </p:sp>
      <p:pic>
        <p:nvPicPr>
          <p:cNvPr id="3" name="Picture 9"/>
          <p:cNvPicPr/>
          <p:nvPr/>
        </p:nvPicPr>
        <p:blipFill>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3009900" y="2424793"/>
            <a:ext cx="3200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2558142" y="3628936"/>
            <a:ext cx="8357508" cy="646331"/>
          </a:xfrm>
          <a:prstGeom prst="rect">
            <a:avLst/>
          </a:prstGeom>
        </p:spPr>
        <p:txBody>
          <a:bodyPr wrap="square">
            <a:spAutoFit/>
          </a:bodyPr>
          <a:lstStyle/>
          <a:p>
            <a:r>
              <a:rPr lang="uk-UA" b="1" i="1" dirty="0"/>
              <a:t>Т(</a:t>
            </a:r>
            <a:r>
              <a:rPr lang="en-US" b="1" i="1" dirty="0"/>
              <a:t>n) = </a:t>
            </a:r>
            <a:r>
              <a:rPr lang="uk-UA" b="1" i="1" dirty="0"/>
              <a:t>Т(</a:t>
            </a:r>
            <a:r>
              <a:rPr lang="en-US" b="1" i="1" dirty="0"/>
              <a:t>n -1) + </a:t>
            </a:r>
            <a:r>
              <a:rPr lang="uk-UA" b="1" i="1" dirty="0"/>
              <a:t>Т(</a:t>
            </a:r>
            <a:r>
              <a:rPr lang="en-US" b="1" i="1" dirty="0"/>
              <a:t>n - 2) </a:t>
            </a:r>
            <a:r>
              <a:rPr lang="en-US" dirty="0"/>
              <a:t>— </a:t>
            </a:r>
            <a:r>
              <a:rPr lang="uk-UA" dirty="0"/>
              <a:t>правильне рекурентне співвідношення;</a:t>
            </a:r>
          </a:p>
          <a:p>
            <a:r>
              <a:rPr lang="uk-UA" b="1" i="1" dirty="0"/>
              <a:t>Т(</a:t>
            </a:r>
            <a:r>
              <a:rPr lang="en-US" b="1" i="1" dirty="0"/>
              <a:t>n) = </a:t>
            </a:r>
            <a:r>
              <a:rPr lang="uk-UA" b="1" i="1" dirty="0"/>
              <a:t>Т(</a:t>
            </a:r>
            <a:r>
              <a:rPr lang="en-US" b="1" i="1" dirty="0"/>
              <a:t>n -1) + </a:t>
            </a:r>
            <a:r>
              <a:rPr lang="uk-UA" b="1" i="1" dirty="0"/>
              <a:t>Т(</a:t>
            </a:r>
            <a:r>
              <a:rPr lang="en-US" b="1" i="1" dirty="0"/>
              <a:t>n +1) </a:t>
            </a:r>
            <a:r>
              <a:rPr lang="en-US" dirty="0"/>
              <a:t>— </a:t>
            </a:r>
            <a:r>
              <a:rPr lang="uk-UA" dirty="0"/>
              <a:t>неправильне рекурентне співвідношення.</a:t>
            </a:r>
          </a:p>
        </p:txBody>
      </p:sp>
    </p:spTree>
    <p:extLst>
      <p:ext uri="{BB962C8B-B14F-4D97-AF65-F5344CB8AC3E}">
        <p14:creationId xmlns:p14="http://schemas.microsoft.com/office/powerpoint/2010/main" val="166328064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1328" y="551293"/>
            <a:ext cx="7214508" cy="1754326"/>
          </a:xfrm>
          <a:prstGeom prst="rect">
            <a:avLst/>
          </a:prstGeom>
        </p:spPr>
        <p:txBody>
          <a:bodyPr wrap="square">
            <a:spAutoFit/>
          </a:bodyPr>
          <a:lstStyle/>
          <a:p>
            <a:r>
              <a:rPr lang="ru-RU" dirty="0" err="1"/>
              <a:t>Визначення</a:t>
            </a:r>
            <a:r>
              <a:rPr lang="ru-RU" dirty="0"/>
              <a:t> 1.9. </a:t>
            </a:r>
            <a:r>
              <a:rPr lang="ru-RU" dirty="0" err="1"/>
              <a:t>Правильне</a:t>
            </a:r>
            <a:r>
              <a:rPr lang="ru-RU" dirty="0"/>
              <a:t> </a:t>
            </a:r>
            <a:r>
              <a:rPr lang="ru-RU" dirty="0" err="1"/>
              <a:t>рекурентне</a:t>
            </a:r>
            <a:r>
              <a:rPr lang="ru-RU" dirty="0"/>
              <a:t> </a:t>
            </a:r>
            <a:r>
              <a:rPr lang="ru-RU" dirty="0" err="1"/>
              <a:t>співвідношення</a:t>
            </a:r>
            <a:r>
              <a:rPr lang="ru-RU" dirty="0"/>
              <a:t> </a:t>
            </a:r>
            <a:r>
              <a:rPr lang="ru-RU" dirty="0" err="1"/>
              <a:t>називається</a:t>
            </a:r>
            <a:r>
              <a:rPr lang="ru-RU" dirty="0"/>
              <a:t> </a:t>
            </a:r>
            <a:r>
              <a:rPr lang="ru-RU" dirty="0" err="1"/>
              <a:t>повним</a:t>
            </a:r>
            <a:r>
              <a:rPr lang="ru-RU" dirty="0"/>
              <a:t>, </a:t>
            </a:r>
            <a:r>
              <a:rPr lang="ru-RU" dirty="0" err="1"/>
              <a:t>якщо</a:t>
            </a:r>
            <a:r>
              <a:rPr lang="ru-RU" dirty="0"/>
              <a:t> </a:t>
            </a:r>
            <a:r>
              <a:rPr lang="ru-RU" dirty="0" err="1"/>
              <a:t>воно</a:t>
            </a:r>
            <a:r>
              <a:rPr lang="ru-RU" dirty="0"/>
              <a:t> </a:t>
            </a:r>
            <a:r>
              <a:rPr lang="ru-RU" dirty="0" err="1"/>
              <a:t>визначено</a:t>
            </a:r>
            <a:r>
              <a:rPr lang="ru-RU" dirty="0"/>
              <a:t> для </a:t>
            </a:r>
            <a:r>
              <a:rPr lang="ru-RU" dirty="0" err="1"/>
              <a:t>всіх</a:t>
            </a:r>
            <a:r>
              <a:rPr lang="ru-RU" dirty="0"/>
              <a:t> </a:t>
            </a:r>
            <a:r>
              <a:rPr lang="ru-RU" dirty="0" err="1"/>
              <a:t>допустимих</a:t>
            </a:r>
            <a:r>
              <a:rPr lang="ru-RU" dirty="0"/>
              <a:t> </a:t>
            </a:r>
            <a:r>
              <a:rPr lang="ru-RU" dirty="0" err="1"/>
              <a:t>значень</a:t>
            </a:r>
            <a:r>
              <a:rPr lang="ru-RU" dirty="0"/>
              <a:t> </a:t>
            </a:r>
            <a:r>
              <a:rPr lang="ru-RU" dirty="0" err="1"/>
              <a:t>аргументів</a:t>
            </a:r>
            <a:r>
              <a:rPr lang="ru-RU" dirty="0"/>
              <a:t>.</a:t>
            </a:r>
          </a:p>
          <a:p>
            <a:endParaRPr lang="ru-RU" dirty="0"/>
          </a:p>
          <a:p>
            <a:r>
              <a:rPr lang="ru-RU" dirty="0"/>
              <a:t>Приклад 1.6. </a:t>
            </a:r>
            <a:r>
              <a:rPr lang="ru-RU" dirty="0" err="1"/>
              <a:t>Наведемо</a:t>
            </a:r>
            <a:r>
              <a:rPr lang="ru-RU" dirty="0"/>
              <a:t> приклад </a:t>
            </a:r>
            <a:r>
              <a:rPr lang="ru-RU" dirty="0" err="1"/>
              <a:t>повного</a:t>
            </a:r>
            <a:r>
              <a:rPr lang="ru-RU" dirty="0"/>
              <a:t> </a:t>
            </a:r>
            <a:r>
              <a:rPr lang="ru-RU" dirty="0" err="1"/>
              <a:t>рекурентного</a:t>
            </a:r>
            <a:r>
              <a:rPr lang="ru-RU" dirty="0"/>
              <a:t> </a:t>
            </a:r>
            <a:r>
              <a:rPr lang="ru-RU" dirty="0" err="1"/>
              <a:t>рівняння</a:t>
            </a:r>
            <a:r>
              <a:rPr lang="ru-RU" dirty="0"/>
              <a:t>:</a:t>
            </a:r>
          </a:p>
        </p:txBody>
      </p:sp>
      <p:pic>
        <p:nvPicPr>
          <p:cNvPr id="3" name="Picture 5"/>
          <p:cNvPicPr/>
          <p:nvPr/>
        </p:nvPicPr>
        <p:blipFill>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1947182" y="2500312"/>
            <a:ext cx="35814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2182585" y="3752281"/>
            <a:ext cx="7851321" cy="1477328"/>
          </a:xfrm>
          <a:prstGeom prst="rect">
            <a:avLst/>
          </a:prstGeom>
        </p:spPr>
        <p:txBody>
          <a:bodyPr wrap="square">
            <a:spAutoFit/>
          </a:bodyPr>
          <a:lstStyle/>
          <a:p>
            <a:r>
              <a:rPr lang="uk-UA" dirty="0"/>
              <a:t>Надалі будемо припускати, що область визначення функції Т (</a:t>
            </a:r>
            <a:r>
              <a:rPr lang="en-US" dirty="0"/>
              <a:t>n) - </a:t>
            </a:r>
            <a:r>
              <a:rPr lang="uk-UA" dirty="0"/>
              <a:t>це множина невід'ємних цілих чисел </a:t>
            </a:r>
            <a:r>
              <a:rPr lang="en-US" dirty="0"/>
              <a:t>N = {</a:t>
            </a:r>
            <a:r>
              <a:rPr lang="uk-UA" dirty="0"/>
              <a:t>О, 1, ...} і сама функція Т (</a:t>
            </a:r>
            <a:r>
              <a:rPr lang="en-US" dirty="0"/>
              <a:t>n) </a:t>
            </a:r>
            <a:r>
              <a:rPr lang="uk-UA" dirty="0"/>
              <a:t>приймає тільки невід'ємні </a:t>
            </a:r>
            <a:r>
              <a:rPr lang="uk-UA" dirty="0" err="1"/>
              <a:t>цілочисельні</a:t>
            </a:r>
            <a:r>
              <a:rPr lang="uk-UA" dirty="0"/>
              <a:t> значення. Це припущення викликано тим, що функція Т (</a:t>
            </a:r>
            <a:r>
              <a:rPr lang="en-US" dirty="0"/>
              <a:t>n) </a:t>
            </a:r>
            <a:r>
              <a:rPr lang="uk-UA" dirty="0"/>
              <a:t>буде нами використовуватися для опису часу роботи алгоритму.</a:t>
            </a:r>
          </a:p>
        </p:txBody>
      </p:sp>
    </p:spTree>
    <p:extLst>
      <p:ext uri="{BB962C8B-B14F-4D97-AF65-F5344CB8AC3E}">
        <p14:creationId xmlns:p14="http://schemas.microsoft.com/office/powerpoint/2010/main" val="115386873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47850" y="496197"/>
            <a:ext cx="9418864" cy="2308324"/>
          </a:xfrm>
          <a:prstGeom prst="rect">
            <a:avLst/>
          </a:prstGeom>
        </p:spPr>
        <p:txBody>
          <a:bodyPr wrap="square">
            <a:spAutoFit/>
          </a:bodyPr>
          <a:lstStyle/>
          <a:p>
            <a:r>
              <a:rPr lang="uk-UA" dirty="0"/>
              <a:t>Приклад 1.7. Розглянемо задачу пошуку максимального елемента в масиві (припускаємо, що перший елемент максимальний; послідовно переглядаємо всі елементи масиву, порівнюємо їх з поточним максимальним елементом і, в разі необхідності, коригуємо поточний максимум). Позначимо через Т (</a:t>
            </a:r>
            <a:r>
              <a:rPr lang="en-US" dirty="0"/>
              <a:t>n) </a:t>
            </a:r>
            <a:r>
              <a:rPr lang="uk-UA" dirty="0"/>
              <a:t>кількість арифметичних операцій, які необхідно виконати, щоб знайти максимальний елемент з </a:t>
            </a:r>
            <a:r>
              <a:rPr lang="en-US" dirty="0"/>
              <a:t>n </a:t>
            </a:r>
            <a:r>
              <a:rPr lang="uk-UA" dirty="0"/>
              <a:t>елементів масиву. Тоді рекурентне співвідношення для кількості арифметичних операцій описаного алгоритму матиме вигляд</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0432" y="2697843"/>
            <a:ext cx="4840288"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90750" y="4273914"/>
            <a:ext cx="9075964" cy="923330"/>
          </a:xfrm>
          <a:prstGeom prst="rect">
            <a:avLst/>
          </a:prstGeom>
        </p:spPr>
        <p:txBody>
          <a:bodyPr wrap="square">
            <a:spAutoFit/>
          </a:bodyPr>
          <a:lstStyle/>
          <a:p>
            <a:r>
              <a:rPr lang="ru-RU" dirty="0"/>
              <a:t>де С = 0 (1) - </a:t>
            </a:r>
            <a:r>
              <a:rPr lang="ru-RU" dirty="0" err="1"/>
              <a:t>кількість</a:t>
            </a:r>
            <a:r>
              <a:rPr lang="ru-RU" dirty="0"/>
              <a:t> </a:t>
            </a:r>
            <a:r>
              <a:rPr lang="ru-RU" dirty="0" err="1"/>
              <a:t>арифметичних</a:t>
            </a:r>
            <a:r>
              <a:rPr lang="ru-RU" dirty="0"/>
              <a:t> </a:t>
            </a:r>
            <a:r>
              <a:rPr lang="ru-RU" dirty="0" err="1"/>
              <a:t>операцій</a:t>
            </a:r>
            <a:r>
              <a:rPr lang="ru-RU" dirty="0"/>
              <a:t>, </a:t>
            </a:r>
            <a:r>
              <a:rPr lang="ru-RU" dirty="0" err="1"/>
              <a:t>що</a:t>
            </a:r>
            <a:r>
              <a:rPr lang="ru-RU" dirty="0"/>
              <a:t> </a:t>
            </a:r>
            <a:r>
              <a:rPr lang="ru-RU" dirty="0" err="1"/>
              <a:t>необхідне</a:t>
            </a:r>
            <a:r>
              <a:rPr lang="ru-RU" dirty="0"/>
              <a:t> для </a:t>
            </a:r>
            <a:r>
              <a:rPr lang="ru-RU" dirty="0" err="1"/>
              <a:t>порівняння</a:t>
            </a:r>
            <a:r>
              <a:rPr lang="ru-RU" dirty="0"/>
              <a:t> поточного </a:t>
            </a:r>
            <a:r>
              <a:rPr lang="ru-RU" dirty="0" err="1"/>
              <a:t>елемента</a:t>
            </a:r>
            <a:r>
              <a:rPr lang="ru-RU" dirty="0"/>
              <a:t> з </a:t>
            </a:r>
            <a:r>
              <a:rPr lang="ru-RU" dirty="0" err="1"/>
              <a:t>максимальним</a:t>
            </a:r>
            <a:r>
              <a:rPr lang="ru-RU" dirty="0"/>
              <a:t> і, в </a:t>
            </a:r>
            <a:r>
              <a:rPr lang="ru-RU" dirty="0" err="1"/>
              <a:t>разі</a:t>
            </a:r>
            <a:r>
              <a:rPr lang="ru-RU" dirty="0"/>
              <a:t> </a:t>
            </a:r>
            <a:r>
              <a:rPr lang="ru-RU" dirty="0" err="1"/>
              <a:t>необхідності</a:t>
            </a:r>
            <a:r>
              <a:rPr lang="ru-RU" dirty="0"/>
              <a:t>, </a:t>
            </a:r>
            <a:r>
              <a:rPr lang="ru-RU" dirty="0" err="1"/>
              <a:t>коригування</a:t>
            </a:r>
            <a:r>
              <a:rPr lang="ru-RU" dirty="0"/>
              <a:t> поточного максимуму.</a:t>
            </a:r>
            <a:endParaRPr lang="uk-UA" dirty="0"/>
          </a:p>
        </p:txBody>
      </p:sp>
    </p:spTree>
    <p:extLst>
      <p:ext uri="{BB962C8B-B14F-4D97-AF65-F5344CB8AC3E}">
        <p14:creationId xmlns:p14="http://schemas.microsoft.com/office/powerpoint/2010/main" val="119515575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5434" y="1289014"/>
            <a:ext cx="8577943" cy="2862322"/>
          </a:xfrm>
          <a:prstGeom prst="rect">
            <a:avLst/>
          </a:prstGeom>
        </p:spPr>
        <p:txBody>
          <a:bodyPr wrap="square">
            <a:spAutoFit/>
          </a:bodyPr>
          <a:lstStyle/>
          <a:p>
            <a:r>
              <a:rPr lang="ru-RU" dirty="0"/>
              <a:t>Приклад 1.8. </a:t>
            </a:r>
            <a:r>
              <a:rPr lang="ru-RU" dirty="0" err="1"/>
              <a:t>Розглянемо</a:t>
            </a:r>
            <a:r>
              <a:rPr lang="ru-RU" dirty="0"/>
              <a:t> задачу </a:t>
            </a:r>
            <a:r>
              <a:rPr lang="ru-RU" dirty="0" err="1"/>
              <a:t>пошуку</a:t>
            </a:r>
            <a:r>
              <a:rPr lang="ru-RU" dirty="0"/>
              <a:t> максимального і </a:t>
            </a:r>
            <a:r>
              <a:rPr lang="ru-RU" dirty="0" err="1"/>
              <a:t>мінімального</a:t>
            </a:r>
            <a:r>
              <a:rPr lang="ru-RU" dirty="0"/>
              <a:t> </a:t>
            </a:r>
            <a:r>
              <a:rPr lang="ru-RU" dirty="0" err="1"/>
              <a:t>елементів</a:t>
            </a:r>
            <a:r>
              <a:rPr lang="ru-RU" dirty="0"/>
              <a:t> з n </a:t>
            </a:r>
            <a:r>
              <a:rPr lang="ru-RU" dirty="0" err="1"/>
              <a:t>елементів</a:t>
            </a:r>
            <a:r>
              <a:rPr lang="ru-RU" dirty="0"/>
              <a:t> </a:t>
            </a:r>
            <a:r>
              <a:rPr lang="ru-RU" dirty="0" err="1"/>
              <a:t>масиву</a:t>
            </a:r>
            <a:r>
              <a:rPr lang="ru-RU" dirty="0"/>
              <a:t>. </a:t>
            </a:r>
            <a:r>
              <a:rPr lang="ru-RU" dirty="0" err="1"/>
              <a:t>Припустимо</a:t>
            </a:r>
            <a:r>
              <a:rPr lang="ru-RU" dirty="0"/>
              <a:t>, </a:t>
            </a:r>
            <a:r>
              <a:rPr lang="ru-RU" dirty="0" err="1"/>
              <a:t>що</a:t>
            </a:r>
            <a:r>
              <a:rPr lang="ru-RU" dirty="0"/>
              <a:t> </a:t>
            </a:r>
            <a:r>
              <a:rPr lang="ru-RU" dirty="0" err="1"/>
              <a:t>кількість</a:t>
            </a:r>
            <a:r>
              <a:rPr lang="ru-RU" dirty="0"/>
              <a:t> </a:t>
            </a:r>
            <a:r>
              <a:rPr lang="ru-RU" dirty="0" err="1"/>
              <a:t>елементів</a:t>
            </a:r>
            <a:r>
              <a:rPr lang="ru-RU" dirty="0"/>
              <a:t> </a:t>
            </a:r>
            <a:r>
              <a:rPr lang="ru-RU" dirty="0" err="1"/>
              <a:t>масиву</a:t>
            </a:r>
            <a:r>
              <a:rPr lang="ru-RU" dirty="0"/>
              <a:t> є </a:t>
            </a:r>
            <a:r>
              <a:rPr lang="ru-RU" dirty="0" err="1"/>
              <a:t>ступенем</a:t>
            </a:r>
            <a:r>
              <a:rPr lang="ru-RU" dirty="0"/>
              <a:t> числа 2. Для </a:t>
            </a:r>
            <a:r>
              <a:rPr lang="ru-RU" dirty="0" err="1"/>
              <a:t>вирішення</a:t>
            </a:r>
            <a:r>
              <a:rPr lang="ru-RU" dirty="0"/>
              <a:t> </a:t>
            </a:r>
            <a:r>
              <a:rPr lang="ru-RU" dirty="0" err="1"/>
              <a:t>завдання</a:t>
            </a:r>
            <a:r>
              <a:rPr lang="ru-RU" dirty="0"/>
              <a:t> </a:t>
            </a:r>
            <a:r>
              <a:rPr lang="ru-RU" dirty="0" err="1"/>
              <a:t>будемо</a:t>
            </a:r>
            <a:r>
              <a:rPr lang="ru-RU" dirty="0"/>
              <a:t> </a:t>
            </a:r>
            <a:r>
              <a:rPr lang="ru-RU" dirty="0" err="1"/>
              <a:t>використовувати</a:t>
            </a:r>
            <a:r>
              <a:rPr lang="ru-RU" dirty="0"/>
              <a:t> </a:t>
            </a:r>
            <a:r>
              <a:rPr lang="ru-RU" dirty="0" err="1"/>
              <a:t>наступний</a:t>
            </a:r>
            <a:r>
              <a:rPr lang="ru-RU" dirty="0"/>
              <a:t> алгоритм:</a:t>
            </a:r>
            <a:endParaRPr lang="uk-UA" dirty="0"/>
          </a:p>
          <a:p>
            <a:r>
              <a:rPr lang="ru-RU" dirty="0"/>
              <a:t>• </a:t>
            </a:r>
            <a:r>
              <a:rPr lang="ru-RU" dirty="0" err="1"/>
              <a:t>ділимо</a:t>
            </a:r>
            <a:r>
              <a:rPr lang="ru-RU" dirty="0"/>
              <a:t> </a:t>
            </a:r>
            <a:r>
              <a:rPr lang="ru-RU" dirty="0" err="1"/>
              <a:t>масив</a:t>
            </a:r>
            <a:r>
              <a:rPr lang="ru-RU" dirty="0"/>
              <a:t> на </a:t>
            </a:r>
            <a:r>
              <a:rPr lang="ru-RU" dirty="0" err="1"/>
              <a:t>дві</a:t>
            </a:r>
            <a:r>
              <a:rPr lang="ru-RU" dirty="0"/>
              <a:t> </a:t>
            </a:r>
            <a:r>
              <a:rPr lang="ru-RU" dirty="0" err="1"/>
              <a:t>частини</a:t>
            </a:r>
            <a:r>
              <a:rPr lang="ru-RU" dirty="0"/>
              <a:t>, </a:t>
            </a:r>
            <a:r>
              <a:rPr lang="ru-RU" dirty="0" err="1"/>
              <a:t>потім</a:t>
            </a:r>
            <a:r>
              <a:rPr lang="ru-RU" dirty="0"/>
              <a:t> в </a:t>
            </a:r>
            <a:r>
              <a:rPr lang="ru-RU" dirty="0" err="1"/>
              <a:t>кожній</a:t>
            </a:r>
            <a:r>
              <a:rPr lang="ru-RU" dirty="0"/>
              <a:t> з </a:t>
            </a:r>
            <a:r>
              <a:rPr lang="ru-RU" dirty="0" err="1"/>
              <a:t>частин</a:t>
            </a:r>
            <a:r>
              <a:rPr lang="ru-RU" dirty="0"/>
              <a:t> </a:t>
            </a:r>
            <a:r>
              <a:rPr lang="ru-RU" dirty="0" err="1"/>
              <a:t>знаходимо</a:t>
            </a:r>
            <a:r>
              <a:rPr lang="ru-RU" dirty="0"/>
              <a:t> </a:t>
            </a:r>
            <a:r>
              <a:rPr lang="ru-RU" dirty="0" err="1"/>
              <a:t>максимальний</a:t>
            </a:r>
            <a:r>
              <a:rPr lang="ru-RU" dirty="0"/>
              <a:t> і </a:t>
            </a:r>
            <a:r>
              <a:rPr lang="ru-RU" dirty="0" err="1"/>
              <a:t>мінімальний</a:t>
            </a:r>
            <a:r>
              <a:rPr lang="ru-RU" dirty="0"/>
              <a:t> </a:t>
            </a:r>
            <a:r>
              <a:rPr lang="ru-RU" dirty="0" err="1"/>
              <a:t>елементи</a:t>
            </a:r>
            <a:r>
              <a:rPr lang="ru-RU" dirty="0"/>
              <a:t> (для </a:t>
            </a:r>
            <a:r>
              <a:rPr lang="ru-RU" dirty="0" err="1"/>
              <a:t>цього</a:t>
            </a:r>
            <a:r>
              <a:rPr lang="ru-RU" dirty="0"/>
              <a:t> до </a:t>
            </a:r>
            <a:r>
              <a:rPr lang="ru-RU" dirty="0" err="1"/>
              <a:t>кожної</a:t>
            </a:r>
            <a:r>
              <a:rPr lang="ru-RU" dirty="0"/>
              <a:t> з </a:t>
            </a:r>
            <a:r>
              <a:rPr lang="ru-RU" dirty="0" err="1"/>
              <a:t>частин</a:t>
            </a:r>
            <a:r>
              <a:rPr lang="ru-RU" dirty="0"/>
              <a:t> </a:t>
            </a:r>
            <a:r>
              <a:rPr lang="ru-RU" dirty="0" err="1"/>
              <a:t>застосовуємо</a:t>
            </a:r>
            <a:r>
              <a:rPr lang="ru-RU" dirty="0"/>
              <a:t> </a:t>
            </a:r>
            <a:r>
              <a:rPr lang="ru-RU" dirty="0" err="1"/>
              <a:t>цей</a:t>
            </a:r>
            <a:r>
              <a:rPr lang="ru-RU" dirty="0"/>
              <a:t> же алгоритм, т. Е. </a:t>
            </a:r>
            <a:r>
              <a:rPr lang="ru-RU" dirty="0" err="1"/>
              <a:t>Ділимо</a:t>
            </a:r>
            <a:r>
              <a:rPr lang="ru-RU" dirty="0"/>
              <a:t> </a:t>
            </a:r>
            <a:r>
              <a:rPr lang="ru-RU" dirty="0" err="1"/>
              <a:t>частина</a:t>
            </a:r>
            <a:r>
              <a:rPr lang="ru-RU" dirty="0"/>
              <a:t> на </a:t>
            </a:r>
            <a:r>
              <a:rPr lang="ru-RU" dirty="0" err="1"/>
              <a:t>дві</a:t>
            </a:r>
            <a:r>
              <a:rPr lang="ru-RU" dirty="0"/>
              <a:t> </a:t>
            </a:r>
            <a:r>
              <a:rPr lang="ru-RU" dirty="0" err="1"/>
              <a:t>частини</a:t>
            </a:r>
            <a:r>
              <a:rPr lang="ru-RU" dirty="0"/>
              <a:t> і т. Д., </a:t>
            </a:r>
            <a:r>
              <a:rPr lang="ru-RU" dirty="0" err="1"/>
              <a:t>Розбиття</a:t>
            </a:r>
            <a:r>
              <a:rPr lang="ru-RU" dirty="0"/>
              <a:t> </a:t>
            </a:r>
            <a:r>
              <a:rPr lang="ru-RU" dirty="0" err="1"/>
              <a:t>припиняємо</a:t>
            </a:r>
            <a:r>
              <a:rPr lang="ru-RU" dirty="0"/>
              <a:t>, коли в </a:t>
            </a:r>
            <a:r>
              <a:rPr lang="ru-RU" dirty="0" err="1"/>
              <a:t>частині</a:t>
            </a:r>
            <a:r>
              <a:rPr lang="ru-RU" dirty="0"/>
              <a:t> </a:t>
            </a:r>
            <a:r>
              <a:rPr lang="ru-RU" dirty="0" err="1"/>
              <a:t>залишається</a:t>
            </a:r>
            <a:r>
              <a:rPr lang="ru-RU" dirty="0"/>
              <a:t> 2 </a:t>
            </a:r>
            <a:r>
              <a:rPr lang="ru-RU" dirty="0" err="1"/>
              <a:t>елементи</a:t>
            </a:r>
            <a:r>
              <a:rPr lang="ru-RU" dirty="0"/>
              <a:t>);</a:t>
            </a:r>
            <a:endParaRPr lang="uk-UA" dirty="0"/>
          </a:p>
          <a:p>
            <a:r>
              <a:rPr lang="ru-RU" dirty="0"/>
              <a:t>• </a:t>
            </a:r>
            <a:r>
              <a:rPr lang="ru-RU" dirty="0" err="1"/>
              <a:t>вибираємо</a:t>
            </a:r>
            <a:r>
              <a:rPr lang="ru-RU" dirty="0"/>
              <a:t> </a:t>
            </a:r>
            <a:r>
              <a:rPr lang="ru-RU" dirty="0" err="1"/>
              <a:t>найбільший</a:t>
            </a:r>
            <a:r>
              <a:rPr lang="ru-RU" dirty="0"/>
              <a:t> </a:t>
            </a:r>
            <a:r>
              <a:rPr lang="ru-RU" dirty="0" err="1"/>
              <a:t>елемент</a:t>
            </a:r>
            <a:r>
              <a:rPr lang="ru-RU" dirty="0"/>
              <a:t> з </a:t>
            </a:r>
            <a:r>
              <a:rPr lang="ru-RU" dirty="0" err="1"/>
              <a:t>двох</a:t>
            </a:r>
            <a:r>
              <a:rPr lang="ru-RU" dirty="0"/>
              <a:t> </a:t>
            </a:r>
            <a:r>
              <a:rPr lang="ru-RU" dirty="0" err="1"/>
              <a:t>максимальних</a:t>
            </a:r>
            <a:r>
              <a:rPr lang="ru-RU" dirty="0"/>
              <a:t> і </a:t>
            </a:r>
            <a:r>
              <a:rPr lang="ru-RU" dirty="0" err="1"/>
              <a:t>найменший</a:t>
            </a:r>
            <a:r>
              <a:rPr lang="ru-RU" dirty="0"/>
              <a:t> </a:t>
            </a:r>
            <a:r>
              <a:rPr lang="ru-RU" dirty="0" err="1"/>
              <a:t>елемент</a:t>
            </a:r>
            <a:r>
              <a:rPr lang="ru-RU" dirty="0"/>
              <a:t> з </a:t>
            </a:r>
            <a:r>
              <a:rPr lang="ru-RU" dirty="0" err="1"/>
              <a:t>двох</a:t>
            </a:r>
            <a:r>
              <a:rPr lang="ru-RU" dirty="0"/>
              <a:t> </a:t>
            </a:r>
            <a:r>
              <a:rPr lang="ru-RU" dirty="0" err="1"/>
              <a:t>мінімальних</a:t>
            </a:r>
            <a:r>
              <a:rPr lang="ru-RU" dirty="0"/>
              <a:t>.</a:t>
            </a:r>
            <a:endParaRPr lang="uk-UA" dirty="0"/>
          </a:p>
        </p:txBody>
      </p:sp>
    </p:spTree>
    <p:extLst>
      <p:ext uri="{BB962C8B-B14F-4D97-AF65-F5344CB8AC3E}">
        <p14:creationId xmlns:p14="http://schemas.microsoft.com/office/powerpoint/2010/main" val="1866452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04AB36-CC9F-04EC-23D1-612D9F1DB8F9}"/>
              </a:ext>
            </a:extLst>
          </p:cNvPr>
          <p:cNvSpPr>
            <a:spLocks noGrp="1"/>
          </p:cNvSpPr>
          <p:nvPr>
            <p:ph type="title"/>
          </p:nvPr>
        </p:nvSpPr>
        <p:spPr/>
        <p:txBody>
          <a:bodyPr/>
          <a:lstStyle/>
          <a:p>
            <a:r>
              <a:rPr lang="uk-UA" dirty="0"/>
              <a:t>Система «безпеки»</a:t>
            </a:r>
            <a:r>
              <a:rPr lang="en-US" dirty="0"/>
              <a:t> </a:t>
            </a:r>
            <a:r>
              <a:rPr lang="uk-UA" dirty="0"/>
              <a:t>Приват24</a:t>
            </a:r>
            <a:endParaRPr lang="ru-UA" dirty="0"/>
          </a:p>
        </p:txBody>
      </p:sp>
      <p:pic>
        <p:nvPicPr>
          <p:cNvPr id="5" name="Объект 4">
            <a:extLst>
              <a:ext uri="{FF2B5EF4-FFF2-40B4-BE49-F238E27FC236}">
                <a16:creationId xmlns:a16="http://schemas.microsoft.com/office/drawing/2014/main" id="{502A362E-F6EC-D33C-7A9E-B92FD242EF7A}"/>
              </a:ext>
            </a:extLst>
          </p:cNvPr>
          <p:cNvPicPr>
            <a:picLocks noGrp="1" noChangeAspect="1"/>
          </p:cNvPicPr>
          <p:nvPr>
            <p:ph idx="1"/>
          </p:nvPr>
        </p:nvPicPr>
        <p:blipFill>
          <a:blip r:embed="rId2"/>
          <a:stretch>
            <a:fillRect/>
          </a:stretch>
        </p:blipFill>
        <p:spPr>
          <a:xfrm>
            <a:off x="2514532" y="1764390"/>
            <a:ext cx="6703961" cy="5093610"/>
          </a:xfrm>
        </p:spPr>
      </p:pic>
    </p:spTree>
    <p:extLst>
      <p:ext uri="{BB962C8B-B14F-4D97-AF65-F5344CB8AC3E}">
        <p14:creationId xmlns:p14="http://schemas.microsoft.com/office/powerpoint/2010/main" val="160769085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62199" y="543717"/>
            <a:ext cx="8520793" cy="1477328"/>
          </a:xfrm>
          <a:prstGeom prst="rect">
            <a:avLst/>
          </a:prstGeom>
        </p:spPr>
        <p:txBody>
          <a:bodyPr wrap="square">
            <a:spAutoFit/>
          </a:bodyPr>
          <a:lstStyle/>
          <a:p>
            <a:r>
              <a:rPr lang="uk-UA" dirty="0"/>
              <a:t>Позначимо через Т (</a:t>
            </a:r>
            <a:r>
              <a:rPr lang="en-US" dirty="0"/>
              <a:t>n) </a:t>
            </a:r>
            <a:r>
              <a:rPr lang="uk-UA" dirty="0"/>
              <a:t>кількість арифметичних операцій, які необхідно виконати, щоб знайти описаним алгоритмом максимальний і мінімальний елементи серед п елементів масиву. Тоді рекурентне співвідношення для кількості арифметичних операцій описаного алгоритму матиме вигляд</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9813" y="2106160"/>
            <a:ext cx="4913312"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397124" y="4371477"/>
            <a:ext cx="8224611" cy="1200329"/>
          </a:xfrm>
          <a:prstGeom prst="rect">
            <a:avLst/>
          </a:prstGeom>
        </p:spPr>
        <p:txBody>
          <a:bodyPr wrap="square">
            <a:spAutoFit/>
          </a:bodyPr>
          <a:lstStyle/>
          <a:p>
            <a:r>
              <a:rPr lang="ru-RU" dirty="0"/>
              <a:t>де С</a:t>
            </a:r>
            <a:r>
              <a:rPr lang="ru-RU" baseline="-25000" dirty="0"/>
              <a:t>1</a:t>
            </a:r>
            <a:r>
              <a:rPr lang="ru-RU" dirty="0"/>
              <a:t> = 0 (1) - </a:t>
            </a:r>
            <a:r>
              <a:rPr lang="ru-RU" dirty="0" err="1"/>
              <a:t>кількість</a:t>
            </a:r>
            <a:r>
              <a:rPr lang="ru-RU" dirty="0"/>
              <a:t> </a:t>
            </a:r>
            <a:r>
              <a:rPr lang="ru-RU" dirty="0" err="1"/>
              <a:t>арифметичних</a:t>
            </a:r>
            <a:r>
              <a:rPr lang="ru-RU" dirty="0"/>
              <a:t> </a:t>
            </a:r>
            <a:r>
              <a:rPr lang="ru-RU" dirty="0" err="1"/>
              <a:t>операцій</a:t>
            </a:r>
            <a:r>
              <a:rPr lang="ru-RU" dirty="0"/>
              <a:t>, </a:t>
            </a:r>
            <a:r>
              <a:rPr lang="ru-RU" dirty="0" err="1"/>
              <a:t>що</a:t>
            </a:r>
            <a:r>
              <a:rPr lang="ru-RU" dirty="0"/>
              <a:t> </a:t>
            </a:r>
            <a:r>
              <a:rPr lang="ru-RU" dirty="0" err="1"/>
              <a:t>необхідне</a:t>
            </a:r>
            <a:r>
              <a:rPr lang="ru-RU" dirty="0"/>
              <a:t> для </a:t>
            </a:r>
            <a:r>
              <a:rPr lang="ru-RU" dirty="0" err="1"/>
              <a:t>вибору</a:t>
            </a:r>
            <a:r>
              <a:rPr lang="ru-RU" dirty="0"/>
              <a:t> </a:t>
            </a:r>
            <a:r>
              <a:rPr lang="ru-RU" dirty="0" err="1"/>
              <a:t>найбільшого</a:t>
            </a:r>
            <a:r>
              <a:rPr lang="ru-RU" dirty="0"/>
              <a:t> </a:t>
            </a:r>
            <a:r>
              <a:rPr lang="ru-RU" dirty="0" err="1"/>
              <a:t>елемента</a:t>
            </a:r>
            <a:r>
              <a:rPr lang="ru-RU" dirty="0"/>
              <a:t> </a:t>
            </a:r>
            <a:r>
              <a:rPr lang="ru-RU" dirty="0" err="1"/>
              <a:t>серед</a:t>
            </a:r>
            <a:r>
              <a:rPr lang="ru-RU" dirty="0"/>
              <a:t> </a:t>
            </a:r>
            <a:r>
              <a:rPr lang="ru-RU" dirty="0" err="1"/>
              <a:t>двох</a:t>
            </a:r>
            <a:r>
              <a:rPr lang="ru-RU" dirty="0"/>
              <a:t> </a:t>
            </a:r>
            <a:r>
              <a:rPr lang="ru-RU" dirty="0" err="1"/>
              <a:t>максимальних</a:t>
            </a:r>
            <a:r>
              <a:rPr lang="ru-RU" dirty="0"/>
              <a:t> і </a:t>
            </a:r>
            <a:r>
              <a:rPr lang="ru-RU" dirty="0" err="1"/>
              <a:t>найменшого</a:t>
            </a:r>
            <a:r>
              <a:rPr lang="ru-RU" dirty="0"/>
              <a:t> </a:t>
            </a:r>
            <a:r>
              <a:rPr lang="ru-RU" dirty="0" err="1"/>
              <a:t>елемента</a:t>
            </a:r>
            <a:r>
              <a:rPr lang="ru-RU" dirty="0"/>
              <a:t> </a:t>
            </a:r>
            <a:r>
              <a:rPr lang="ru-RU" dirty="0" err="1"/>
              <a:t>серед</a:t>
            </a:r>
            <a:r>
              <a:rPr lang="ru-RU" dirty="0"/>
              <a:t> </a:t>
            </a:r>
            <a:r>
              <a:rPr lang="ru-RU" dirty="0" err="1"/>
              <a:t>двох</a:t>
            </a:r>
            <a:r>
              <a:rPr lang="ru-RU" dirty="0"/>
              <a:t> </a:t>
            </a:r>
            <a:r>
              <a:rPr lang="ru-RU" dirty="0" err="1"/>
              <a:t>мінімальних</a:t>
            </a:r>
            <a:r>
              <a:rPr lang="ru-RU" dirty="0"/>
              <a:t>; С</a:t>
            </a:r>
            <a:r>
              <a:rPr lang="ru-RU" baseline="-25000" dirty="0"/>
              <a:t>2</a:t>
            </a:r>
            <a:r>
              <a:rPr lang="ru-RU" dirty="0"/>
              <a:t> = 0 (1) - </a:t>
            </a:r>
            <a:r>
              <a:rPr lang="ru-RU" dirty="0" err="1"/>
              <a:t>вибір</a:t>
            </a:r>
            <a:r>
              <a:rPr lang="ru-RU" dirty="0"/>
              <a:t> максимального і </a:t>
            </a:r>
            <a:r>
              <a:rPr lang="ru-RU" dirty="0" err="1"/>
              <a:t>мінімального</a:t>
            </a:r>
            <a:r>
              <a:rPr lang="ru-RU" dirty="0"/>
              <a:t> </a:t>
            </a:r>
            <a:r>
              <a:rPr lang="ru-RU" dirty="0" err="1"/>
              <a:t>серед</a:t>
            </a:r>
            <a:r>
              <a:rPr lang="ru-RU" dirty="0"/>
              <a:t> </a:t>
            </a:r>
            <a:r>
              <a:rPr lang="ru-RU" dirty="0" err="1"/>
              <a:t>двох</a:t>
            </a:r>
            <a:r>
              <a:rPr lang="ru-RU" dirty="0"/>
              <a:t> </a:t>
            </a:r>
            <a:r>
              <a:rPr lang="ru-RU" dirty="0" err="1"/>
              <a:t>елементів</a:t>
            </a:r>
            <a:r>
              <a:rPr lang="ru-RU" dirty="0"/>
              <a:t> </a:t>
            </a:r>
            <a:r>
              <a:rPr lang="ru-RU" dirty="0" err="1"/>
              <a:t>масиву</a:t>
            </a:r>
            <a:r>
              <a:rPr lang="ru-RU" dirty="0"/>
              <a:t>.</a:t>
            </a:r>
            <a:endParaRPr lang="uk-UA" dirty="0"/>
          </a:p>
        </p:txBody>
      </p:sp>
    </p:spTree>
    <p:extLst>
      <p:ext uri="{BB962C8B-B14F-4D97-AF65-F5344CB8AC3E}">
        <p14:creationId xmlns:p14="http://schemas.microsoft.com/office/powerpoint/2010/main" val="418504751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23407" y="578426"/>
            <a:ext cx="9476014" cy="2862322"/>
          </a:xfrm>
          <a:prstGeom prst="rect">
            <a:avLst/>
          </a:prstGeom>
        </p:spPr>
        <p:txBody>
          <a:bodyPr wrap="square">
            <a:spAutoFit/>
          </a:bodyPr>
          <a:lstStyle/>
          <a:p>
            <a:r>
              <a:rPr lang="uk-UA" dirty="0"/>
              <a:t>У прикладах 1.7 і 1.8 нами були виписані рекурентні співвідношення для кількості арифметичних операцій двох алгоритмів. Якщо ми вирішимо ці рекурентні співвідношення, то отримаємо функції Т (</a:t>
            </a:r>
            <a:r>
              <a:rPr lang="en-US" dirty="0"/>
              <a:t>n), </a:t>
            </a:r>
            <a:r>
              <a:rPr lang="uk-UA" dirty="0"/>
              <a:t>що визначають число арифметичних операцій алгоритмів. Виражаючи ці функції через розмірність завдання, ми отримаємо трудомісткості описаних </a:t>
            </a:r>
            <a:r>
              <a:rPr lang="uk-UA"/>
              <a:t>алгоритмів.</a:t>
            </a:r>
          </a:p>
          <a:p>
            <a:endParaRPr lang="uk-UA" dirty="0"/>
          </a:p>
          <a:p>
            <a:r>
              <a:rPr lang="uk-UA" dirty="0"/>
              <a:t>Розглянемо основні методи вирішення рекурентних співвідношень.</a:t>
            </a:r>
          </a:p>
          <a:p>
            <a:r>
              <a:rPr lang="uk-UA" dirty="0"/>
              <a:t>1. Оцінка рішення рекурентного рівняння. Метод підстановок.</a:t>
            </a:r>
          </a:p>
          <a:p>
            <a:r>
              <a:rPr lang="uk-UA" dirty="0"/>
              <a:t>2. Метод ітерацій.</a:t>
            </a:r>
          </a:p>
          <a:p>
            <a:r>
              <a:rPr lang="uk-UA" dirty="0"/>
              <a:t>3. Метод рекурсивних дерев.</a:t>
            </a:r>
          </a:p>
        </p:txBody>
      </p:sp>
    </p:spTree>
    <p:extLst>
      <p:ext uri="{BB962C8B-B14F-4D97-AF65-F5344CB8AC3E}">
        <p14:creationId xmlns:p14="http://schemas.microsoft.com/office/powerpoint/2010/main" val="304262562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6835" y="649853"/>
            <a:ext cx="9549494" cy="1477328"/>
          </a:xfrm>
          <a:prstGeom prst="rect">
            <a:avLst/>
          </a:prstGeom>
        </p:spPr>
        <p:txBody>
          <a:bodyPr wrap="square">
            <a:spAutoFit/>
          </a:bodyPr>
          <a:lstStyle/>
          <a:p>
            <a:r>
              <a:rPr lang="uk-UA" dirty="0"/>
              <a:t>Для вирішення рекурентних рівнянь нам будуть потрібні деякі математичні навички. Нагадаємо, що:</a:t>
            </a:r>
          </a:p>
          <a:p>
            <a:r>
              <a:rPr lang="uk-UA" dirty="0"/>
              <a:t>• сума арифметичної прогресії (послідовність чисел а</a:t>
            </a:r>
            <a:r>
              <a:rPr lang="uk-UA" baseline="-25000" dirty="0"/>
              <a:t>1</a:t>
            </a:r>
            <a:r>
              <a:rPr lang="uk-UA" dirty="0"/>
              <a:t>, а</a:t>
            </a:r>
            <a:r>
              <a:rPr lang="uk-UA" baseline="-25000" dirty="0"/>
              <a:t>2</a:t>
            </a:r>
            <a:r>
              <a:rPr lang="uk-UA" dirty="0"/>
              <a:t>, ..., а</a:t>
            </a:r>
            <a:r>
              <a:rPr lang="en-US" baseline="-25000" dirty="0"/>
              <a:t>n</a:t>
            </a:r>
            <a:r>
              <a:rPr lang="en-US" dirty="0"/>
              <a:t>, </a:t>
            </a:r>
            <a:r>
              <a:rPr lang="uk-UA" dirty="0"/>
              <a:t>в якій кожне наступне число відрізняється від попереднього на одне і те ж число </a:t>
            </a:r>
            <a:r>
              <a:rPr lang="en-US" dirty="0"/>
              <a:t>d; </a:t>
            </a:r>
            <a:endParaRPr lang="uk-UA" dirty="0"/>
          </a:p>
          <a:p>
            <a:r>
              <a:rPr lang="en-US" dirty="0"/>
              <a:t> </a:t>
            </a:r>
            <a:r>
              <a:rPr lang="en-US" dirty="0" err="1"/>
              <a:t>a</a:t>
            </a:r>
            <a:r>
              <a:rPr lang="en-US" baseline="-25000" dirty="0" err="1"/>
              <a:t>i</a:t>
            </a:r>
            <a:r>
              <a:rPr lang="en-US" dirty="0"/>
              <a:t> = a</a:t>
            </a:r>
            <a:r>
              <a:rPr lang="en-US" baseline="-25000" dirty="0"/>
              <a:t>i</a:t>
            </a:r>
            <a:r>
              <a:rPr lang="en-US" dirty="0"/>
              <a:t>-1 + d, </a:t>
            </a:r>
            <a:r>
              <a:rPr lang="en-US" dirty="0" err="1"/>
              <a:t>i</a:t>
            </a:r>
            <a:r>
              <a:rPr lang="en-US" dirty="0"/>
              <a:t> = 2,...,n):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610" y="2127181"/>
            <a:ext cx="3468688"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00942" y="2865486"/>
            <a:ext cx="9206593" cy="923330"/>
          </a:xfrm>
          <a:prstGeom prst="rect">
            <a:avLst/>
          </a:prstGeom>
        </p:spPr>
        <p:txBody>
          <a:bodyPr wrap="square">
            <a:spAutoFit/>
          </a:bodyPr>
          <a:lstStyle/>
          <a:p>
            <a:r>
              <a:rPr lang="ru-RU" dirty="0"/>
              <a:t>сума </a:t>
            </a:r>
            <a:r>
              <a:rPr lang="ru-RU" dirty="0" err="1"/>
              <a:t>геометричної</a:t>
            </a:r>
            <a:r>
              <a:rPr lang="ru-RU" dirty="0"/>
              <a:t> </a:t>
            </a:r>
            <a:r>
              <a:rPr lang="ru-RU" dirty="0" err="1"/>
              <a:t>прогресії</a:t>
            </a:r>
            <a:r>
              <a:rPr lang="ru-RU" dirty="0"/>
              <a:t> (</a:t>
            </a:r>
            <a:r>
              <a:rPr lang="ru-RU" dirty="0" err="1"/>
              <a:t>послідовність</a:t>
            </a:r>
            <a:r>
              <a:rPr lang="ru-RU" dirty="0"/>
              <a:t> чисел а1, а2, ..., </a:t>
            </a:r>
            <a:r>
              <a:rPr lang="ru-RU" dirty="0" err="1"/>
              <a:t>аn</a:t>
            </a:r>
            <a:r>
              <a:rPr lang="ru-RU" dirty="0"/>
              <a:t>, в </a:t>
            </a:r>
            <a:r>
              <a:rPr lang="ru-RU" dirty="0" err="1"/>
              <a:t>якій</a:t>
            </a:r>
            <a:r>
              <a:rPr lang="ru-RU" dirty="0"/>
              <a:t> </a:t>
            </a:r>
            <a:r>
              <a:rPr lang="ru-RU" dirty="0" err="1"/>
              <a:t>кожне</a:t>
            </a:r>
            <a:r>
              <a:rPr lang="ru-RU" dirty="0"/>
              <a:t> </a:t>
            </a:r>
            <a:r>
              <a:rPr lang="ru-RU" dirty="0" err="1"/>
              <a:t>наступне</a:t>
            </a:r>
            <a:r>
              <a:rPr lang="ru-RU" dirty="0"/>
              <a:t> число </a:t>
            </a:r>
            <a:r>
              <a:rPr lang="ru-RU" dirty="0" err="1"/>
              <a:t>виходить</a:t>
            </a:r>
            <a:r>
              <a:rPr lang="ru-RU" dirty="0"/>
              <a:t> з </a:t>
            </a:r>
            <a:r>
              <a:rPr lang="ru-RU" dirty="0" err="1"/>
              <a:t>попереднього</a:t>
            </a:r>
            <a:r>
              <a:rPr lang="ru-RU" dirty="0"/>
              <a:t> </a:t>
            </a:r>
            <a:r>
              <a:rPr lang="ru-RU" dirty="0" err="1"/>
              <a:t>множенням</a:t>
            </a:r>
            <a:r>
              <a:rPr lang="ru-RU" dirty="0"/>
              <a:t> на </a:t>
            </a:r>
            <a:r>
              <a:rPr lang="ru-RU" dirty="0" err="1"/>
              <a:t>одне</a:t>
            </a:r>
            <a:r>
              <a:rPr lang="ru-RU" dirty="0"/>
              <a:t> і те ж число q: </a:t>
            </a:r>
            <a:r>
              <a:rPr lang="ru-RU" dirty="0" err="1"/>
              <a:t>ai</a:t>
            </a:r>
            <a:r>
              <a:rPr lang="ru-RU" dirty="0"/>
              <a:t> = q*ai-1 ,q ≠ 1, i = 2, ... , n):</a:t>
            </a:r>
            <a:endParaRPr lang="uk-UA"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4606" y="3982584"/>
            <a:ext cx="3389312"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6032" y="3789270"/>
            <a:ext cx="403542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887264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35678" y="656842"/>
            <a:ext cx="9345385" cy="646331"/>
          </a:xfrm>
          <a:prstGeom prst="rect">
            <a:avLst/>
          </a:prstGeom>
        </p:spPr>
        <p:txBody>
          <a:bodyPr wrap="square">
            <a:spAutoFit/>
          </a:bodyPr>
          <a:lstStyle/>
          <a:p>
            <a:r>
              <a:rPr lang="ru-RU" dirty="0"/>
              <a:t>логарифмом числа а по </a:t>
            </a:r>
            <a:r>
              <a:rPr lang="ru-RU" dirty="0" err="1"/>
              <a:t>підставі</a:t>
            </a:r>
            <a:r>
              <a:rPr lang="ru-RU" dirty="0"/>
              <a:t> b (</a:t>
            </a:r>
            <a:r>
              <a:rPr lang="ru-RU" dirty="0" err="1"/>
              <a:t>log</a:t>
            </a:r>
            <a:r>
              <a:rPr lang="ru-RU" baseline="-25000" dirty="0" err="1"/>
              <a:t>b</a:t>
            </a:r>
            <a:r>
              <a:rPr lang="ru-RU" dirty="0"/>
              <a:t> а) </a:t>
            </a:r>
            <a:r>
              <a:rPr lang="ru-RU" dirty="0" err="1"/>
              <a:t>називається</a:t>
            </a:r>
            <a:r>
              <a:rPr lang="ru-RU" dirty="0"/>
              <a:t> </a:t>
            </a:r>
            <a:r>
              <a:rPr lang="ru-RU" dirty="0" err="1"/>
              <a:t>така</a:t>
            </a:r>
            <a:r>
              <a:rPr lang="ru-RU" dirty="0"/>
              <a:t> </a:t>
            </a:r>
            <a:r>
              <a:rPr lang="ru-RU" dirty="0" err="1"/>
              <a:t>ступінь</a:t>
            </a:r>
            <a:r>
              <a:rPr lang="ru-RU" dirty="0"/>
              <a:t>, в яку </a:t>
            </a:r>
            <a:r>
              <a:rPr lang="ru-RU" dirty="0" err="1"/>
              <a:t>потрібно</a:t>
            </a:r>
            <a:r>
              <a:rPr lang="ru-RU" dirty="0"/>
              <a:t> </a:t>
            </a:r>
            <a:r>
              <a:rPr lang="ru-RU" dirty="0" err="1"/>
              <a:t>звести</a:t>
            </a:r>
            <a:r>
              <a:rPr lang="ru-RU" dirty="0"/>
              <a:t> b, </a:t>
            </a:r>
            <a:r>
              <a:rPr lang="ru-RU" dirty="0" err="1"/>
              <a:t>щоб</a:t>
            </a:r>
            <a:r>
              <a:rPr lang="ru-RU" dirty="0"/>
              <a:t> </a:t>
            </a:r>
            <a:r>
              <a:rPr lang="ru-RU" dirty="0" err="1"/>
              <a:t>отримати</a:t>
            </a:r>
            <a:r>
              <a:rPr lang="ru-RU" dirty="0"/>
              <a:t> а:</a:t>
            </a:r>
            <a:endParaRPr lang="uk-U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0661" y="1293257"/>
            <a:ext cx="3578225"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000118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9685" y="648678"/>
            <a:ext cx="9443358" cy="1077218"/>
          </a:xfrm>
          <a:prstGeom prst="rect">
            <a:avLst/>
          </a:prstGeom>
        </p:spPr>
        <p:txBody>
          <a:bodyPr wrap="square">
            <a:spAutoFit/>
          </a:bodyPr>
          <a:lstStyle/>
          <a:p>
            <a:r>
              <a:rPr lang="ru-RU" sz="2800" b="1" i="1" dirty="0"/>
              <a:t>метод </a:t>
            </a:r>
            <a:r>
              <a:rPr lang="ru-RU" sz="2800" b="1" i="1" dirty="0" err="1"/>
              <a:t>підстановок</a:t>
            </a:r>
            <a:endParaRPr lang="ru-RU" sz="2800" b="1" i="1" dirty="0"/>
          </a:p>
          <a:p>
            <a:endParaRPr lang="ru-RU" b="1" i="1" dirty="0"/>
          </a:p>
          <a:p>
            <a:r>
              <a:rPr lang="ru-RU" dirty="0" err="1"/>
              <a:t>Розглянемо</a:t>
            </a:r>
            <a:r>
              <a:rPr lang="ru-RU" dirty="0"/>
              <a:t> </a:t>
            </a:r>
            <a:r>
              <a:rPr lang="ru-RU" dirty="0" err="1"/>
              <a:t>наступне</a:t>
            </a:r>
            <a:r>
              <a:rPr lang="ru-RU" dirty="0"/>
              <a:t> </a:t>
            </a:r>
            <a:r>
              <a:rPr lang="ru-RU" dirty="0" err="1"/>
              <a:t>правильне</a:t>
            </a:r>
            <a:r>
              <a:rPr lang="ru-RU" dirty="0"/>
              <a:t> </a:t>
            </a:r>
            <a:r>
              <a:rPr lang="ru-RU" dirty="0" err="1"/>
              <a:t>рекурентне</a:t>
            </a:r>
            <a:r>
              <a:rPr lang="ru-RU" dirty="0"/>
              <a:t> </a:t>
            </a:r>
            <a:r>
              <a:rPr lang="ru-RU" dirty="0" err="1"/>
              <a:t>співвідношення</a:t>
            </a:r>
            <a:r>
              <a:rPr lang="ru-RU" dirty="0"/>
              <a:t>:</a:t>
            </a:r>
            <a:endParaRPr lang="uk-U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9685" y="1827892"/>
            <a:ext cx="61277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8624575" y="1929884"/>
            <a:ext cx="614271" cy="369332"/>
          </a:xfrm>
          <a:prstGeom prst="rect">
            <a:avLst/>
          </a:prstGeom>
        </p:spPr>
        <p:txBody>
          <a:bodyPr wrap="none">
            <a:spAutoFit/>
          </a:bodyPr>
          <a:lstStyle/>
          <a:p>
            <a:r>
              <a:rPr lang="uk-UA" b="1" dirty="0">
                <a:latin typeface="Times New Roman" panose="02020603050405020304" pitchFamily="18" charset="0"/>
                <a:cs typeface="Times New Roman" panose="02020603050405020304" pitchFamily="18" charset="0"/>
              </a:rPr>
              <a:t>Ф. 1</a:t>
            </a:r>
          </a:p>
        </p:txBody>
      </p:sp>
      <p:sp>
        <p:nvSpPr>
          <p:cNvPr id="4" name="Прямоугольник 3"/>
          <p:cNvSpPr/>
          <p:nvPr/>
        </p:nvSpPr>
        <p:spPr>
          <a:xfrm>
            <a:off x="1953985" y="3310528"/>
            <a:ext cx="8349344" cy="923330"/>
          </a:xfrm>
          <a:prstGeom prst="rect">
            <a:avLst/>
          </a:prstGeom>
        </p:spPr>
        <p:txBody>
          <a:bodyPr wrap="square">
            <a:spAutoFit/>
          </a:bodyPr>
          <a:lstStyle/>
          <a:p>
            <a:r>
              <a:rPr lang="ru-RU" dirty="0"/>
              <a:t>де </a:t>
            </a:r>
            <a:r>
              <a:rPr lang="ru-RU" b="1" i="1" dirty="0"/>
              <a:t>f</a:t>
            </a:r>
            <a:r>
              <a:rPr lang="ru-RU" dirty="0"/>
              <a:t> - </a:t>
            </a:r>
            <a:r>
              <a:rPr lang="ru-RU" dirty="0" err="1"/>
              <a:t>деяка</a:t>
            </a:r>
            <a:r>
              <a:rPr lang="ru-RU" dirty="0"/>
              <a:t> </a:t>
            </a:r>
            <a:r>
              <a:rPr lang="ru-RU" dirty="0" err="1"/>
              <a:t>неспадаюча</a:t>
            </a:r>
            <a:r>
              <a:rPr lang="ru-RU" dirty="0"/>
              <a:t> </a:t>
            </a:r>
            <a:r>
              <a:rPr lang="ru-RU" dirty="0" err="1"/>
              <a:t>функція</a:t>
            </a:r>
            <a:r>
              <a:rPr lang="ru-RU" dirty="0"/>
              <a:t> по </a:t>
            </a:r>
            <a:r>
              <a:rPr lang="ru-RU" dirty="0" err="1"/>
              <a:t>кожній</a:t>
            </a:r>
            <a:r>
              <a:rPr lang="ru-RU" dirty="0"/>
              <a:t> </a:t>
            </a:r>
            <a:r>
              <a:rPr lang="ru-RU" dirty="0" err="1"/>
              <a:t>із</a:t>
            </a:r>
            <a:r>
              <a:rPr lang="ru-RU" dirty="0"/>
              <a:t> </a:t>
            </a:r>
            <a:r>
              <a:rPr lang="ru-RU" dirty="0" err="1"/>
              <a:t>змінних</a:t>
            </a:r>
            <a:r>
              <a:rPr lang="ru-RU" dirty="0"/>
              <a:t>. Так як </a:t>
            </a:r>
            <a:r>
              <a:rPr lang="ru-RU" dirty="0" err="1"/>
              <a:t>рекурентне</a:t>
            </a:r>
            <a:r>
              <a:rPr lang="ru-RU" dirty="0"/>
              <a:t> </a:t>
            </a:r>
            <a:r>
              <a:rPr lang="ru-RU" dirty="0" err="1"/>
              <a:t>співвідношення</a:t>
            </a:r>
            <a:r>
              <a:rPr lang="ru-RU" dirty="0"/>
              <a:t> </a:t>
            </a:r>
            <a:r>
              <a:rPr lang="ru-RU" dirty="0" err="1"/>
              <a:t>правильне</a:t>
            </a:r>
            <a:r>
              <a:rPr lang="ru-RU" dirty="0"/>
              <a:t>, то </a:t>
            </a:r>
            <a:r>
              <a:rPr lang="ru-RU" b="1" i="1" dirty="0"/>
              <a:t>0 &lt;</a:t>
            </a:r>
            <a:r>
              <a:rPr lang="ru-RU" b="1" i="1" dirty="0" err="1"/>
              <a:t>a</a:t>
            </a:r>
            <a:r>
              <a:rPr lang="ru-RU" b="1" i="1" baseline="-25000" dirty="0" err="1"/>
              <a:t>i</a:t>
            </a:r>
            <a:r>
              <a:rPr lang="ru-RU" b="1" i="1" dirty="0"/>
              <a:t> &lt;1 </a:t>
            </a:r>
            <a:r>
              <a:rPr lang="ru-RU" dirty="0"/>
              <a:t>для будь-</a:t>
            </a:r>
            <a:r>
              <a:rPr lang="ru-RU" dirty="0" err="1"/>
              <a:t>яких</a:t>
            </a:r>
            <a:r>
              <a:rPr lang="ru-RU" dirty="0"/>
              <a:t> </a:t>
            </a:r>
            <a:r>
              <a:rPr lang="ru-RU" dirty="0" err="1"/>
              <a:t>значень</a:t>
            </a:r>
            <a:r>
              <a:rPr lang="ru-RU" dirty="0"/>
              <a:t> </a:t>
            </a:r>
            <a:r>
              <a:rPr lang="ru-RU" b="1" i="1" dirty="0"/>
              <a:t>i = 1, ..., l</a:t>
            </a:r>
            <a:r>
              <a:rPr lang="ru-RU" dirty="0"/>
              <a:t>.</a:t>
            </a:r>
            <a:endParaRPr lang="uk-UA" dirty="0"/>
          </a:p>
        </p:txBody>
      </p:sp>
      <p:sp>
        <p:nvSpPr>
          <p:cNvPr id="5" name="Прямоугольник 4"/>
          <p:cNvSpPr/>
          <p:nvPr/>
        </p:nvSpPr>
        <p:spPr>
          <a:xfrm>
            <a:off x="2109382" y="4460812"/>
            <a:ext cx="4576894" cy="369332"/>
          </a:xfrm>
          <a:prstGeom prst="rect">
            <a:avLst/>
          </a:prstGeom>
        </p:spPr>
        <p:txBody>
          <a:bodyPr wrap="none">
            <a:spAutoFit/>
          </a:bodyPr>
          <a:lstStyle/>
          <a:p>
            <a:r>
              <a:rPr lang="ru-RU" dirty="0" err="1"/>
              <a:t>Визначимо</a:t>
            </a:r>
            <a:r>
              <a:rPr lang="ru-RU" dirty="0"/>
              <a:t> </a:t>
            </a:r>
            <a:r>
              <a:rPr lang="ru-RU" dirty="0" err="1"/>
              <a:t>мажорірующую</a:t>
            </a:r>
            <a:r>
              <a:rPr lang="ru-RU" dirty="0"/>
              <a:t> </a:t>
            </a:r>
            <a:r>
              <a:rPr lang="ru-RU" dirty="0" err="1"/>
              <a:t>функцію</a:t>
            </a:r>
            <a:r>
              <a:rPr lang="ru-RU" dirty="0"/>
              <a:t> </a:t>
            </a:r>
            <a:endParaRPr lang="uk-UA"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492" y="4949372"/>
            <a:ext cx="2322512"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8801486" y="5053053"/>
            <a:ext cx="614271" cy="369332"/>
          </a:xfrm>
          <a:prstGeom prst="rect">
            <a:avLst/>
          </a:prstGeom>
        </p:spPr>
        <p:txBody>
          <a:bodyPr wrap="none">
            <a:spAutoFit/>
          </a:bodyPr>
          <a:lstStyle/>
          <a:p>
            <a:r>
              <a:rPr lang="uk-UA" b="1" dirty="0">
                <a:latin typeface="Times New Roman" panose="02020603050405020304" pitchFamily="18" charset="0"/>
                <a:cs typeface="Times New Roman" panose="02020603050405020304" pitchFamily="18" charset="0"/>
              </a:rPr>
              <a:t>Ф. 2</a:t>
            </a:r>
          </a:p>
        </p:txBody>
      </p:sp>
    </p:spTree>
    <p:extLst>
      <p:ext uri="{BB962C8B-B14F-4D97-AF65-F5344CB8AC3E}">
        <p14:creationId xmlns:p14="http://schemas.microsoft.com/office/powerpoint/2010/main" val="293791590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807029" y="471118"/>
            <a:ext cx="9835242" cy="1754326"/>
          </a:xfrm>
          <a:prstGeom prst="rect">
            <a:avLst/>
          </a:prstGeom>
        </p:spPr>
        <p:txBody>
          <a:bodyPr wrap="square">
            <a:spAutoFit/>
          </a:bodyPr>
          <a:lstStyle/>
          <a:p>
            <a:r>
              <a:rPr lang="uk-UA" dirty="0"/>
              <a:t>Метод підстановок полягає в підборі мажоранту (верхньої межі) для функції </a:t>
            </a:r>
            <a:r>
              <a:rPr lang="uk-UA" b="1" i="1" dirty="0"/>
              <a:t>Т (</a:t>
            </a:r>
            <a:r>
              <a:rPr lang="en-US" b="1" i="1" dirty="0"/>
              <a:t>n)</a:t>
            </a:r>
            <a:r>
              <a:rPr lang="en-US" dirty="0"/>
              <a:t>. </a:t>
            </a:r>
            <a:r>
              <a:rPr lang="uk-UA" dirty="0"/>
              <a:t>При цьому треба прагнути до того, щоб мажоранту мала найменший можливий порядок. Спочатку методом підбору визначається тільки її загальний вигляд (робиться здогадка про вид рішення), наприклад </a:t>
            </a:r>
            <a:r>
              <a:rPr lang="en-US" b="1" i="1" dirty="0"/>
              <a:t>g {n) = a * n2 + b</a:t>
            </a:r>
            <a:r>
              <a:rPr lang="en-US" dirty="0"/>
              <a:t>, </a:t>
            </a:r>
            <a:r>
              <a:rPr lang="uk-UA" dirty="0"/>
              <a:t>де </a:t>
            </a:r>
            <a:r>
              <a:rPr lang="uk-UA" b="1" i="1" dirty="0"/>
              <a:t>а</a:t>
            </a:r>
            <a:r>
              <a:rPr lang="uk-UA" dirty="0"/>
              <a:t> і </a:t>
            </a:r>
            <a:r>
              <a:rPr lang="en-US" b="1" i="1" dirty="0"/>
              <a:t>b</a:t>
            </a:r>
            <a:r>
              <a:rPr lang="en-US" dirty="0"/>
              <a:t> - </a:t>
            </a:r>
            <a:r>
              <a:rPr lang="uk-UA" dirty="0"/>
              <a:t>деякі поки ще не визначені параметри, а потім робиться спроба визначити значення параметрів (в нашому прикладі це </a:t>
            </a:r>
            <a:r>
              <a:rPr lang="en-US" b="1" i="1" dirty="0"/>
              <a:t>a</a:t>
            </a:r>
            <a:r>
              <a:rPr lang="en-US" dirty="0"/>
              <a:t> </a:t>
            </a:r>
            <a:r>
              <a:rPr lang="uk-UA" dirty="0"/>
              <a:t>і </a:t>
            </a:r>
            <a:r>
              <a:rPr lang="en-US" b="1" i="1" dirty="0"/>
              <a:t>b</a:t>
            </a:r>
            <a:r>
              <a:rPr lang="en-US" dirty="0"/>
              <a:t>), </a:t>
            </a:r>
            <a:r>
              <a:rPr lang="uk-UA" dirty="0"/>
              <a:t>які не повинні залежати від </a:t>
            </a:r>
            <a:r>
              <a:rPr lang="en-US" b="1" i="1" dirty="0"/>
              <a:t>n</a:t>
            </a:r>
            <a:r>
              <a:rPr lang="en-US" dirty="0"/>
              <a:t>.</a:t>
            </a:r>
            <a:endParaRPr lang="uk-UA" dirty="0"/>
          </a:p>
        </p:txBody>
      </p:sp>
      <p:sp>
        <p:nvSpPr>
          <p:cNvPr id="4" name="Прямоугольник 3"/>
          <p:cNvSpPr/>
          <p:nvPr/>
        </p:nvSpPr>
        <p:spPr>
          <a:xfrm>
            <a:off x="1978477" y="2509369"/>
            <a:ext cx="9239251" cy="646331"/>
          </a:xfrm>
          <a:prstGeom prst="rect">
            <a:avLst/>
          </a:prstGeom>
        </p:spPr>
        <p:txBody>
          <a:bodyPr wrap="square">
            <a:spAutoFit/>
          </a:bodyPr>
          <a:lstStyle/>
          <a:p>
            <a:r>
              <a:rPr lang="uk-UA" dirty="0"/>
              <a:t>ТЕОРЕМА 1.1. Функція </a:t>
            </a:r>
            <a:r>
              <a:rPr lang="en-US" b="1" i="1" dirty="0"/>
              <a:t>g (n)</a:t>
            </a:r>
            <a:r>
              <a:rPr lang="en-US" dirty="0"/>
              <a:t> </a:t>
            </a:r>
            <a:r>
              <a:rPr lang="uk-UA" dirty="0"/>
              <a:t>є мажоранту для функції </a:t>
            </a:r>
            <a:r>
              <a:rPr lang="uk-UA" i="1" dirty="0"/>
              <a:t>Т (</a:t>
            </a:r>
            <a:r>
              <a:rPr lang="en-US" i="1" dirty="0"/>
              <a:t>n)</a:t>
            </a:r>
            <a:r>
              <a:rPr lang="en-US" dirty="0"/>
              <a:t>, </a:t>
            </a:r>
            <a:r>
              <a:rPr lang="uk-UA" dirty="0"/>
              <a:t>якщо існують її параметри, що не залежать від </a:t>
            </a:r>
            <a:r>
              <a:rPr lang="en-US" i="1" dirty="0"/>
              <a:t>n</a:t>
            </a:r>
            <a:r>
              <a:rPr lang="uk-UA" dirty="0"/>
              <a:t>, так що</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2196" y="3543300"/>
            <a:ext cx="590708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9683229" y="3892034"/>
            <a:ext cx="614271" cy="369332"/>
          </a:xfrm>
          <a:prstGeom prst="rect">
            <a:avLst/>
          </a:prstGeom>
        </p:spPr>
        <p:txBody>
          <a:bodyPr wrap="none">
            <a:spAutoFit/>
          </a:bodyPr>
          <a:lstStyle/>
          <a:p>
            <a:r>
              <a:rPr lang="uk-UA" b="1" dirty="0">
                <a:latin typeface="Times New Roman" panose="02020603050405020304" pitchFamily="18" charset="0"/>
                <a:cs typeface="Times New Roman" panose="02020603050405020304" pitchFamily="18" charset="0"/>
              </a:rPr>
              <a:t>Ф. 3</a:t>
            </a:r>
          </a:p>
        </p:txBody>
      </p:sp>
    </p:spTree>
    <p:extLst>
      <p:ext uri="{BB962C8B-B14F-4D97-AF65-F5344CB8AC3E}">
        <p14:creationId xmlns:p14="http://schemas.microsoft.com/office/powerpoint/2010/main" val="301066486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9107" y="520690"/>
            <a:ext cx="9516835" cy="2031325"/>
          </a:xfrm>
          <a:prstGeom prst="rect">
            <a:avLst/>
          </a:prstGeom>
        </p:spPr>
        <p:txBody>
          <a:bodyPr wrap="square">
            <a:spAutoFit/>
          </a:bodyPr>
          <a:lstStyle/>
          <a:p>
            <a:r>
              <a:rPr lang="uk-UA" dirty="0"/>
              <a:t>Таким чином, метод підстановок полягає в тому, що методом підбору знаходиться така функція </a:t>
            </a:r>
            <a:r>
              <a:rPr lang="en-US" b="1" i="1" dirty="0"/>
              <a:t>g (n)</a:t>
            </a:r>
            <a:r>
              <a:rPr lang="en-US" dirty="0"/>
              <a:t> (</a:t>
            </a:r>
            <a:r>
              <a:rPr lang="uk-UA" dirty="0"/>
              <a:t>як правило, на початковому етапі в якості </a:t>
            </a:r>
            <a:r>
              <a:rPr lang="uk-UA" dirty="0" err="1"/>
              <a:t>мажоріруючої</a:t>
            </a:r>
            <a:r>
              <a:rPr lang="uk-UA" dirty="0"/>
              <a:t> функції беруть деякий поліном, сподіваючись на те, що алгоритм поліноміальний), при підстановці якої в вихідне рекурентне співвідношення (ф.1) замість </a:t>
            </a:r>
            <a:r>
              <a:rPr lang="uk-UA" b="1" i="1" dirty="0"/>
              <a:t>Т (</a:t>
            </a:r>
            <a:r>
              <a:rPr lang="en-US" b="1" i="1" dirty="0"/>
              <a:t>n)</a:t>
            </a:r>
            <a:r>
              <a:rPr lang="en-US" dirty="0"/>
              <a:t> </a:t>
            </a:r>
            <a:r>
              <a:rPr lang="uk-UA" dirty="0"/>
              <a:t>виходить правильна нерівність (Ф.3). Знайдена функція є мажорантою для вирішення вихідного </a:t>
            </a:r>
            <a:r>
              <a:rPr lang="uk-UA" dirty="0" err="1"/>
              <a:t>рекуррентного</a:t>
            </a:r>
            <a:r>
              <a:rPr lang="uk-UA" dirty="0"/>
              <a:t> рівняння. Зауважимо, що </a:t>
            </a:r>
            <a:r>
              <a:rPr lang="uk-UA" dirty="0" err="1"/>
              <a:t>мажоріруючая</a:t>
            </a:r>
            <a:r>
              <a:rPr lang="uk-UA" dirty="0"/>
              <a:t> функція повинна бути найменшого можливого порядку.</a:t>
            </a:r>
          </a:p>
        </p:txBody>
      </p:sp>
      <p:sp>
        <p:nvSpPr>
          <p:cNvPr id="3" name="Прямоугольник 2"/>
          <p:cNvSpPr/>
          <p:nvPr/>
        </p:nvSpPr>
        <p:spPr>
          <a:xfrm>
            <a:off x="2109106" y="2782669"/>
            <a:ext cx="9516835" cy="646331"/>
          </a:xfrm>
          <a:prstGeom prst="rect">
            <a:avLst/>
          </a:prstGeom>
        </p:spPr>
        <p:txBody>
          <a:bodyPr wrap="square">
            <a:spAutoFit/>
          </a:bodyPr>
          <a:lstStyle/>
          <a:p>
            <a:r>
              <a:rPr lang="ru-RU" dirty="0"/>
              <a:t>Приклад 1.9. </a:t>
            </a:r>
            <a:r>
              <a:rPr lang="ru-RU" dirty="0" err="1"/>
              <a:t>Побудувати</a:t>
            </a:r>
            <a:r>
              <a:rPr lang="ru-RU" dirty="0"/>
              <a:t> мажоранту для </a:t>
            </a:r>
            <a:r>
              <a:rPr lang="ru-RU" dirty="0" err="1"/>
              <a:t>вирішення</a:t>
            </a:r>
            <a:r>
              <a:rPr lang="ru-RU" dirty="0"/>
              <a:t> </a:t>
            </a:r>
            <a:r>
              <a:rPr lang="ru-RU" dirty="0" err="1"/>
              <a:t>наступного</a:t>
            </a:r>
            <a:r>
              <a:rPr lang="ru-RU" dirty="0"/>
              <a:t> </a:t>
            </a:r>
            <a:r>
              <a:rPr lang="ru-RU" dirty="0" err="1"/>
              <a:t>рекурентного</a:t>
            </a:r>
            <a:r>
              <a:rPr lang="ru-RU" dirty="0"/>
              <a:t> </a:t>
            </a:r>
            <a:r>
              <a:rPr lang="ru-RU" dirty="0" err="1"/>
              <a:t>рівняння</a:t>
            </a:r>
            <a:r>
              <a:rPr lang="ru-RU" dirty="0"/>
              <a:t>:</a:t>
            </a:r>
            <a:endParaRPr lang="uk-U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9698" y="3792311"/>
            <a:ext cx="4187825" cy="142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653415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13163" y="713700"/>
            <a:ext cx="9704615" cy="646331"/>
          </a:xfrm>
          <a:prstGeom prst="rect">
            <a:avLst/>
          </a:prstGeom>
        </p:spPr>
        <p:txBody>
          <a:bodyPr wrap="square">
            <a:spAutoFit/>
          </a:bodyPr>
          <a:lstStyle/>
          <a:p>
            <a:r>
              <a:rPr lang="ru-RU" dirty="0" err="1"/>
              <a:t>Рішення</a:t>
            </a:r>
            <a:r>
              <a:rPr lang="ru-RU" dirty="0"/>
              <a:t>. </a:t>
            </a:r>
            <a:r>
              <a:rPr lang="uk-UA" dirty="0"/>
              <a:t>Спроба</a:t>
            </a:r>
            <a:r>
              <a:rPr lang="ru-RU" dirty="0"/>
              <a:t> 1. </a:t>
            </a:r>
            <a:r>
              <a:rPr lang="ru-RU" dirty="0" err="1"/>
              <a:t>Припустимо</a:t>
            </a:r>
            <a:r>
              <a:rPr lang="ru-RU" dirty="0"/>
              <a:t>, </a:t>
            </a:r>
            <a:r>
              <a:rPr lang="ru-RU" dirty="0" err="1"/>
              <a:t>що</a:t>
            </a:r>
            <a:r>
              <a:rPr lang="ru-RU" dirty="0"/>
              <a:t> </a:t>
            </a:r>
            <a:r>
              <a:rPr lang="ru-RU" b="1" i="1" dirty="0"/>
              <a:t>g (n) = n * n</a:t>
            </a:r>
            <a:r>
              <a:rPr lang="ru-RU" dirty="0"/>
              <a:t>. </a:t>
            </a:r>
            <a:r>
              <a:rPr lang="ru-RU" dirty="0" err="1"/>
              <a:t>Перевіримо</a:t>
            </a:r>
            <a:r>
              <a:rPr lang="ru-RU" dirty="0"/>
              <a:t> </a:t>
            </a:r>
            <a:r>
              <a:rPr lang="ru-RU" dirty="0" err="1"/>
              <a:t>вірність</a:t>
            </a:r>
            <a:r>
              <a:rPr lang="ru-RU" dirty="0"/>
              <a:t> </a:t>
            </a:r>
            <a:r>
              <a:rPr lang="ru-RU" dirty="0" err="1"/>
              <a:t>нерівності</a:t>
            </a:r>
            <a:r>
              <a:rPr lang="ru-RU" dirty="0"/>
              <a:t> (Ф.2) для </a:t>
            </a:r>
            <a:r>
              <a:rPr lang="en-US" b="1" i="1" dirty="0"/>
              <a:t>n</a:t>
            </a:r>
            <a:r>
              <a:rPr lang="ru-RU" b="1" i="1" dirty="0"/>
              <a:t> = 1</a:t>
            </a:r>
            <a:r>
              <a:rPr lang="ru-RU" dirty="0"/>
              <a:t>:</a:t>
            </a:r>
            <a:endParaRPr lang="uk-U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8964" y="1454831"/>
            <a:ext cx="129222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82584" y="2606520"/>
            <a:ext cx="9239251" cy="646331"/>
          </a:xfrm>
          <a:prstGeom prst="rect">
            <a:avLst/>
          </a:prstGeom>
        </p:spPr>
        <p:txBody>
          <a:bodyPr wrap="square">
            <a:spAutoFit/>
          </a:bodyPr>
          <a:lstStyle/>
          <a:p>
            <a:r>
              <a:rPr lang="ru-RU" dirty="0"/>
              <a:t>За теоремою 1.1, </a:t>
            </a:r>
            <a:r>
              <a:rPr lang="ru-RU" dirty="0" err="1"/>
              <a:t>якщо</a:t>
            </a:r>
            <a:r>
              <a:rPr lang="ru-RU" dirty="0"/>
              <a:t> </a:t>
            </a:r>
            <a:r>
              <a:rPr lang="ru-RU" dirty="0" err="1"/>
              <a:t>існує</a:t>
            </a:r>
            <a:r>
              <a:rPr lang="ru-RU" dirty="0"/>
              <a:t> </a:t>
            </a:r>
            <a:r>
              <a:rPr lang="ru-RU" dirty="0" err="1"/>
              <a:t>коефіцієнт</a:t>
            </a:r>
            <a:r>
              <a:rPr lang="ru-RU" dirty="0"/>
              <a:t> а </a:t>
            </a:r>
            <a:r>
              <a:rPr lang="ru-RU" dirty="0" err="1"/>
              <a:t>функції</a:t>
            </a:r>
            <a:r>
              <a:rPr lang="ru-RU" dirty="0"/>
              <a:t> </a:t>
            </a:r>
            <a:r>
              <a:rPr lang="ru-RU" b="1" i="1" dirty="0"/>
              <a:t>g {n) = а * n</a:t>
            </a:r>
            <a:r>
              <a:rPr lang="ru-RU" dirty="0"/>
              <a:t>, </a:t>
            </a:r>
            <a:r>
              <a:rPr lang="ru-RU" dirty="0" err="1"/>
              <a:t>що</a:t>
            </a:r>
            <a:r>
              <a:rPr lang="ru-RU" dirty="0"/>
              <a:t> не </a:t>
            </a:r>
            <a:r>
              <a:rPr lang="ru-RU" dirty="0" err="1"/>
              <a:t>залежить</a:t>
            </a:r>
            <a:r>
              <a:rPr lang="ru-RU" dirty="0"/>
              <a:t> </a:t>
            </a:r>
            <a:r>
              <a:rPr lang="ru-RU" dirty="0" err="1"/>
              <a:t>від</a:t>
            </a:r>
            <a:r>
              <a:rPr lang="ru-RU" dirty="0"/>
              <a:t> </a:t>
            </a:r>
            <a:r>
              <a:rPr lang="ru-RU" b="1" i="1" dirty="0"/>
              <a:t>n</a:t>
            </a:r>
            <a:r>
              <a:rPr lang="ru-RU" dirty="0"/>
              <a:t>, то ми </a:t>
            </a:r>
            <a:r>
              <a:rPr lang="ru-RU" dirty="0" err="1"/>
              <a:t>знайдемо</a:t>
            </a:r>
            <a:r>
              <a:rPr lang="ru-RU" dirty="0"/>
              <a:t> </a:t>
            </a:r>
            <a:r>
              <a:rPr lang="ru-RU" dirty="0" err="1"/>
              <a:t>його</a:t>
            </a:r>
            <a:r>
              <a:rPr lang="ru-RU" dirty="0"/>
              <a:t> з </a:t>
            </a:r>
            <a:r>
              <a:rPr lang="ru-RU" dirty="0" err="1"/>
              <a:t>наступної</a:t>
            </a:r>
            <a:r>
              <a:rPr lang="ru-RU" dirty="0"/>
              <a:t> </a:t>
            </a:r>
            <a:r>
              <a:rPr lang="ru-RU" dirty="0" err="1"/>
              <a:t>нерівності</a:t>
            </a:r>
            <a:endParaRPr lang="uk-UA"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985" y="3543300"/>
            <a:ext cx="2627312"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443843" y="5775556"/>
            <a:ext cx="8210550" cy="369332"/>
          </a:xfrm>
          <a:prstGeom prst="rect">
            <a:avLst/>
          </a:prstGeom>
        </p:spPr>
        <p:txBody>
          <a:bodyPr wrap="square">
            <a:spAutoFit/>
          </a:bodyPr>
          <a:lstStyle/>
          <a:p>
            <a:r>
              <a:rPr lang="ru-RU" dirty="0" err="1"/>
              <a:t>Приходимо</a:t>
            </a:r>
            <a:r>
              <a:rPr lang="ru-RU" dirty="0"/>
              <a:t> до </a:t>
            </a:r>
            <a:r>
              <a:rPr lang="ru-RU" dirty="0" err="1"/>
              <a:t>протиріччя</a:t>
            </a:r>
            <a:r>
              <a:rPr lang="ru-RU" dirty="0"/>
              <a:t>, так як за </a:t>
            </a:r>
            <a:r>
              <a:rPr lang="ru-RU" dirty="0" err="1"/>
              <a:t>умовою</a:t>
            </a:r>
            <a:r>
              <a:rPr lang="ru-RU" dirty="0"/>
              <a:t> </a:t>
            </a:r>
            <a:r>
              <a:rPr lang="ru-RU" dirty="0" err="1"/>
              <a:t>коефіцієнт</a:t>
            </a:r>
            <a:r>
              <a:rPr lang="ru-RU" dirty="0"/>
              <a:t> </a:t>
            </a:r>
            <a:r>
              <a:rPr lang="ru-RU" b="1" i="1" dirty="0"/>
              <a:t>С</a:t>
            </a:r>
            <a:r>
              <a:rPr lang="ru-RU" b="1" i="1" baseline="-25000" dirty="0"/>
              <a:t>2</a:t>
            </a:r>
            <a:r>
              <a:rPr lang="ru-RU" b="1" i="1" dirty="0"/>
              <a:t>&gt; 0</a:t>
            </a:r>
            <a:r>
              <a:rPr lang="ru-RU" dirty="0"/>
              <a:t>.</a:t>
            </a:r>
            <a:endParaRPr lang="uk-UA" dirty="0"/>
          </a:p>
        </p:txBody>
      </p:sp>
    </p:spTree>
    <p:extLst>
      <p:ext uri="{BB962C8B-B14F-4D97-AF65-F5344CB8AC3E}">
        <p14:creationId xmlns:p14="http://schemas.microsoft.com/office/powerpoint/2010/main" val="38842143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9686" y="681042"/>
            <a:ext cx="9704614" cy="646331"/>
          </a:xfrm>
          <a:prstGeom prst="rect">
            <a:avLst/>
          </a:prstGeom>
        </p:spPr>
        <p:txBody>
          <a:bodyPr wrap="square">
            <a:spAutoFit/>
          </a:bodyPr>
          <a:lstStyle/>
          <a:p>
            <a:r>
              <a:rPr lang="ru-RU" dirty="0" err="1"/>
              <a:t>Спроба</a:t>
            </a:r>
            <a:r>
              <a:rPr lang="ru-RU" dirty="0"/>
              <a:t> 2. </a:t>
            </a:r>
            <a:r>
              <a:rPr lang="ru-RU" dirty="0" err="1"/>
              <a:t>Припустимо</a:t>
            </a:r>
            <a:r>
              <a:rPr lang="ru-RU" dirty="0"/>
              <a:t>, </a:t>
            </a:r>
            <a:r>
              <a:rPr lang="ru-RU" dirty="0" err="1"/>
              <a:t>що</a:t>
            </a:r>
            <a:r>
              <a:rPr lang="ru-RU" dirty="0"/>
              <a:t> </a:t>
            </a:r>
            <a:r>
              <a:rPr lang="ru-RU" b="1" i="1" dirty="0"/>
              <a:t>g (n) = а * n + </a:t>
            </a:r>
            <a:r>
              <a:rPr lang="en-US" b="1" i="1" dirty="0"/>
              <a:t>b</a:t>
            </a:r>
            <a:r>
              <a:rPr lang="ru-RU" dirty="0"/>
              <a:t>. </a:t>
            </a:r>
            <a:r>
              <a:rPr lang="ru-RU" dirty="0" err="1"/>
              <a:t>Перевіримо</a:t>
            </a:r>
            <a:r>
              <a:rPr lang="ru-RU" dirty="0"/>
              <a:t> </a:t>
            </a:r>
            <a:r>
              <a:rPr lang="ru-RU" dirty="0" err="1"/>
              <a:t>вірність</a:t>
            </a:r>
            <a:r>
              <a:rPr lang="ru-RU" dirty="0"/>
              <a:t> </a:t>
            </a:r>
            <a:r>
              <a:rPr lang="ru-RU" dirty="0" err="1"/>
              <a:t>нерівності</a:t>
            </a:r>
            <a:r>
              <a:rPr lang="ru-RU" dirty="0"/>
              <a:t> (Ф.2) для </a:t>
            </a:r>
            <a:r>
              <a:rPr lang="ru-RU" b="1" i="1" dirty="0"/>
              <a:t>n = 1</a:t>
            </a:r>
            <a:r>
              <a:rPr lang="ru-RU" dirty="0"/>
              <a:t>:</a:t>
            </a:r>
            <a:endParaRPr lang="uk-U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8878" y="1098097"/>
            <a:ext cx="15240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39686" y="2661175"/>
            <a:ext cx="9190265" cy="646331"/>
          </a:xfrm>
          <a:prstGeom prst="rect">
            <a:avLst/>
          </a:prstGeom>
        </p:spPr>
        <p:txBody>
          <a:bodyPr wrap="square">
            <a:spAutoFit/>
          </a:bodyPr>
          <a:lstStyle/>
          <a:p>
            <a:r>
              <a:rPr lang="uk-UA" dirty="0"/>
              <a:t>За теоремою 1.1, якщо існують коефіцієнти </a:t>
            </a:r>
            <a:r>
              <a:rPr lang="uk-UA" b="1" i="1" dirty="0"/>
              <a:t>а</a:t>
            </a:r>
            <a:r>
              <a:rPr lang="uk-UA" dirty="0"/>
              <a:t> і </a:t>
            </a:r>
            <a:r>
              <a:rPr lang="en-US" b="1" i="1" dirty="0"/>
              <a:t>b</a:t>
            </a:r>
            <a:r>
              <a:rPr lang="en-US" dirty="0"/>
              <a:t> </a:t>
            </a:r>
            <a:r>
              <a:rPr lang="uk-UA" dirty="0"/>
              <a:t>функції </a:t>
            </a:r>
            <a:r>
              <a:rPr lang="en-US" b="1" i="1" dirty="0"/>
              <a:t>g {n) = </a:t>
            </a:r>
            <a:r>
              <a:rPr lang="uk-UA" b="1" i="1" dirty="0"/>
              <a:t>а * </a:t>
            </a:r>
            <a:r>
              <a:rPr lang="en-US" b="1" i="1" dirty="0"/>
              <a:t>n + b</a:t>
            </a:r>
            <a:r>
              <a:rPr lang="en-US" dirty="0"/>
              <a:t>, </a:t>
            </a:r>
            <a:r>
              <a:rPr lang="uk-UA" dirty="0"/>
              <a:t>що не залежать від </a:t>
            </a:r>
            <a:r>
              <a:rPr lang="en-US" b="1" i="1" dirty="0"/>
              <a:t>n</a:t>
            </a:r>
            <a:r>
              <a:rPr lang="en-US" dirty="0"/>
              <a:t>, </a:t>
            </a:r>
            <a:r>
              <a:rPr lang="uk-UA" dirty="0"/>
              <a:t>то ми знайдемо їх з наступної нерівності</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134" y="3231471"/>
            <a:ext cx="3773488" cy="331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08960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5385" y="657136"/>
            <a:ext cx="10186308" cy="646331"/>
          </a:xfrm>
          <a:prstGeom prst="rect">
            <a:avLst/>
          </a:prstGeom>
        </p:spPr>
        <p:txBody>
          <a:bodyPr wrap="square">
            <a:spAutoFit/>
          </a:bodyPr>
          <a:lstStyle/>
          <a:p>
            <a:r>
              <a:rPr lang="ru-RU" dirty="0"/>
              <a:t>Таким чином, </a:t>
            </a:r>
            <a:r>
              <a:rPr lang="ru-RU" dirty="0" err="1"/>
              <a:t>оскільки</a:t>
            </a:r>
            <a:r>
              <a:rPr lang="ru-RU" dirty="0"/>
              <a:t> </a:t>
            </a:r>
            <a:r>
              <a:rPr lang="ru-RU" b="1" i="1" dirty="0"/>
              <a:t>b = - C</a:t>
            </a:r>
            <a:r>
              <a:rPr lang="ru-RU" b="1" i="1" baseline="-25000" dirty="0"/>
              <a:t>2</a:t>
            </a:r>
            <a:r>
              <a:rPr lang="ru-RU" dirty="0"/>
              <a:t>, </a:t>
            </a:r>
            <a:r>
              <a:rPr lang="ru-RU" dirty="0" err="1"/>
              <a:t>маємо</a:t>
            </a:r>
            <a:r>
              <a:rPr lang="ru-RU" dirty="0"/>
              <a:t> </a:t>
            </a:r>
            <a:r>
              <a:rPr lang="ru-RU" b="1" i="1" dirty="0"/>
              <a:t>a = С</a:t>
            </a:r>
            <a:r>
              <a:rPr lang="ru-RU" b="1" i="1" baseline="-25000" dirty="0"/>
              <a:t>1</a:t>
            </a:r>
            <a:r>
              <a:rPr lang="ru-RU" b="1" i="1" dirty="0"/>
              <a:t> - b = C</a:t>
            </a:r>
            <a:r>
              <a:rPr lang="ru-RU" b="1" i="1" baseline="-25000" dirty="0"/>
              <a:t>1</a:t>
            </a:r>
            <a:r>
              <a:rPr lang="ru-RU" b="1" i="1" dirty="0"/>
              <a:t> + C</a:t>
            </a:r>
            <a:r>
              <a:rPr lang="ru-RU" b="1" i="1" baseline="-25000" dirty="0"/>
              <a:t>2</a:t>
            </a:r>
            <a:r>
              <a:rPr lang="ru-RU" b="1" i="1" dirty="0"/>
              <a:t> </a:t>
            </a:r>
            <a:r>
              <a:rPr lang="ru-RU" dirty="0"/>
              <a:t>і </a:t>
            </a:r>
            <a:r>
              <a:rPr lang="ru-RU" dirty="0" err="1"/>
              <a:t>функція</a:t>
            </a:r>
            <a:r>
              <a:rPr lang="ru-RU" dirty="0"/>
              <a:t> </a:t>
            </a:r>
            <a:r>
              <a:rPr lang="ru-RU" b="1" i="1" dirty="0"/>
              <a:t>g (n) = а * n + b = (С</a:t>
            </a:r>
            <a:r>
              <a:rPr lang="ru-RU" b="1" i="1" baseline="-25000" dirty="0"/>
              <a:t>1</a:t>
            </a:r>
            <a:r>
              <a:rPr lang="ru-RU" b="1" i="1" dirty="0"/>
              <a:t> + С</a:t>
            </a:r>
            <a:r>
              <a:rPr lang="ru-RU" b="1" i="1" baseline="-25000" dirty="0"/>
              <a:t>2</a:t>
            </a:r>
            <a:r>
              <a:rPr lang="ru-RU" b="1" i="1" dirty="0"/>
              <a:t>) * n - С</a:t>
            </a:r>
            <a:r>
              <a:rPr lang="ru-RU" b="1" i="1" baseline="-25000" dirty="0"/>
              <a:t>2</a:t>
            </a:r>
            <a:r>
              <a:rPr lang="ru-RU" dirty="0"/>
              <a:t> є мажоранту для </a:t>
            </a:r>
            <a:r>
              <a:rPr lang="ru-RU" dirty="0" err="1"/>
              <a:t>вирішення</a:t>
            </a:r>
            <a:r>
              <a:rPr lang="ru-RU" dirty="0"/>
              <a:t> рекуррентного </a:t>
            </a:r>
            <a:r>
              <a:rPr lang="ru-RU" dirty="0" err="1"/>
              <a:t>рівняння</a:t>
            </a:r>
            <a:endParaRPr lang="uk-U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7263" y="1640342"/>
            <a:ext cx="4303712"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924140" y="3864820"/>
            <a:ext cx="816249" cy="369332"/>
          </a:xfrm>
          <a:prstGeom prst="rect">
            <a:avLst/>
          </a:prstGeom>
        </p:spPr>
        <p:txBody>
          <a:bodyPr wrap="none">
            <a:spAutoFit/>
          </a:bodyPr>
          <a:lstStyle/>
          <a:p>
            <a:r>
              <a:rPr lang="ru-RU" dirty="0" err="1"/>
              <a:t>тобто</a:t>
            </a:r>
            <a:endParaRPr lang="uk-UA" dirty="0"/>
          </a:p>
        </p:txBody>
      </p:sp>
      <p:sp>
        <p:nvSpPr>
          <p:cNvPr id="4" name="Прямоугольник 3"/>
          <p:cNvSpPr/>
          <p:nvPr/>
        </p:nvSpPr>
        <p:spPr>
          <a:xfrm>
            <a:off x="3325311" y="3864820"/>
            <a:ext cx="5618846" cy="523220"/>
          </a:xfrm>
          <a:prstGeom prst="rect">
            <a:avLst/>
          </a:prstGeom>
        </p:spPr>
        <p:txBody>
          <a:bodyPr wrap="none">
            <a:spAutoFit/>
          </a:bodyPr>
          <a:lstStyle/>
          <a:p>
            <a:r>
              <a:rPr lang="ru-RU" sz="2800" b="1" i="1" dirty="0"/>
              <a:t> Т(n) &lt;= (С</a:t>
            </a:r>
            <a:r>
              <a:rPr lang="ru-RU" sz="2800" b="1" i="1" baseline="-25000" dirty="0"/>
              <a:t>1</a:t>
            </a:r>
            <a:r>
              <a:rPr lang="ru-RU" sz="2800" b="1" i="1" dirty="0"/>
              <a:t> +С2) * n - С</a:t>
            </a:r>
            <a:r>
              <a:rPr lang="ru-RU" sz="2800" b="1" i="1" baseline="-25000" dirty="0"/>
              <a:t>2</a:t>
            </a:r>
            <a:r>
              <a:rPr lang="ru-RU" sz="2800" b="1" i="1" dirty="0"/>
              <a:t> =0(n).</a:t>
            </a:r>
            <a:endParaRPr lang="uk-UA" sz="2800" b="1" i="1" dirty="0"/>
          </a:p>
        </p:txBody>
      </p:sp>
    </p:spTree>
    <p:extLst>
      <p:ext uri="{BB962C8B-B14F-4D97-AF65-F5344CB8AC3E}">
        <p14:creationId xmlns:p14="http://schemas.microsoft.com/office/powerpoint/2010/main" val="652527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04D6E7-FA98-E500-891A-280EB51BBF5F}"/>
              </a:ext>
            </a:extLst>
          </p:cNvPr>
          <p:cNvSpPr>
            <a:spLocks noGrp="1"/>
          </p:cNvSpPr>
          <p:nvPr>
            <p:ph type="title"/>
          </p:nvPr>
        </p:nvSpPr>
        <p:spPr/>
        <p:txBody>
          <a:bodyPr/>
          <a:lstStyle/>
          <a:p>
            <a:r>
              <a:rPr lang="uk-UA" dirty="0"/>
              <a:t>Система «безпеки»</a:t>
            </a:r>
            <a:r>
              <a:rPr lang="en-US" dirty="0"/>
              <a:t> </a:t>
            </a:r>
            <a:r>
              <a:rPr lang="uk-UA" dirty="0"/>
              <a:t>Приват24</a:t>
            </a:r>
            <a:endParaRPr lang="ru-UA" dirty="0"/>
          </a:p>
        </p:txBody>
      </p:sp>
      <p:sp>
        <p:nvSpPr>
          <p:cNvPr id="3" name="Объект 2">
            <a:extLst>
              <a:ext uri="{FF2B5EF4-FFF2-40B4-BE49-F238E27FC236}">
                <a16:creationId xmlns:a16="http://schemas.microsoft.com/office/drawing/2014/main" id="{670D0E61-3A1D-DAF9-2504-A1A01D9DCC88}"/>
              </a:ext>
            </a:extLst>
          </p:cNvPr>
          <p:cNvSpPr>
            <a:spLocks noGrp="1"/>
          </p:cNvSpPr>
          <p:nvPr>
            <p:ph idx="1"/>
          </p:nvPr>
        </p:nvSpPr>
        <p:spPr/>
        <p:txBody>
          <a:bodyPr/>
          <a:lstStyle/>
          <a:p>
            <a:r>
              <a:rPr lang="uk-UA" dirty="0"/>
              <a:t>Система «безпеки» дозволяє вхід за </a:t>
            </a:r>
          </a:p>
          <a:p>
            <a:r>
              <a:rPr lang="uk-UA" dirty="0"/>
              <a:t>1. </a:t>
            </a:r>
            <a:r>
              <a:rPr lang="en-US" dirty="0"/>
              <a:t>QR </a:t>
            </a:r>
            <a:r>
              <a:rPr lang="uk-UA" dirty="0"/>
              <a:t>кодом або</a:t>
            </a:r>
          </a:p>
          <a:p>
            <a:r>
              <a:rPr lang="uk-UA" dirty="0"/>
              <a:t>2. Дзвінка на зареєстрований номер телефону і виконання певних інструкцій</a:t>
            </a:r>
            <a:endParaRPr lang="ru-UA" dirty="0"/>
          </a:p>
        </p:txBody>
      </p:sp>
    </p:spTree>
    <p:extLst>
      <p:ext uri="{BB962C8B-B14F-4D97-AF65-F5344CB8AC3E}">
        <p14:creationId xmlns:p14="http://schemas.microsoft.com/office/powerpoint/2010/main" val="338824227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485900" y="165751"/>
            <a:ext cx="745399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Приклад 1.10.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Побудувати</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мажоранту для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вирішення</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наступного</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рекуррентногоо</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рівняння</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altLang="uk-UA" sz="1800" b="0" i="0" u="none" strike="noStrike" cap="none" normalizeH="0" baseline="0" dirty="0">
              <a:ln>
                <a:noFill/>
              </a:ln>
              <a:solidFill>
                <a:schemeClr val="tx1"/>
              </a:solidFill>
              <a:effectLst/>
              <a:latin typeface="Arial" pitchFamily="34" charset="0"/>
              <a:cs typeface="Arial" pitchFamily="34" charset="0"/>
            </a:endParaRPr>
          </a:p>
        </p:txBody>
      </p:sp>
      <p:grpSp>
        <p:nvGrpSpPr>
          <p:cNvPr id="3" name="Полотно 57"/>
          <p:cNvGrpSpPr/>
          <p:nvPr/>
        </p:nvGrpSpPr>
        <p:grpSpPr>
          <a:xfrm>
            <a:off x="1562100" y="533400"/>
            <a:ext cx="4533900" cy="1514475"/>
            <a:chOff x="0" y="0"/>
            <a:chExt cx="4533900" cy="1514475"/>
          </a:xfrm>
        </p:grpSpPr>
        <p:sp>
          <p:nvSpPr>
            <p:cNvPr id="4" name="Прямоугольник 3"/>
            <p:cNvSpPr/>
            <p:nvPr/>
          </p:nvSpPr>
          <p:spPr>
            <a:xfrm>
              <a:off x="0" y="0"/>
              <a:ext cx="4524375" cy="1504950"/>
            </a:xfrm>
            <a:prstGeom prst="rect">
              <a:avLst/>
            </a:prstGeom>
            <a:noFill/>
            <a:ln>
              <a:noFill/>
            </a:ln>
          </p:spPr>
        </p:sp>
        <p:pic>
          <p:nvPicPr>
            <p:cNvPr id="5" name="Picture 77"/>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0" y="0"/>
              <a:ext cx="45339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Rectangle 5"/>
          <p:cNvSpPr>
            <a:spLocks noChangeArrowheads="1"/>
          </p:cNvSpPr>
          <p:nvPr/>
        </p:nvSpPr>
        <p:spPr bwMode="auto">
          <a:xfrm>
            <a:off x="0" y="19621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uk-UA" altLang="uk-UA" sz="1800" b="0" i="0" u="none" strike="noStrike" cap="none" normalizeH="0" baseline="0">
              <a:ln>
                <a:noFill/>
              </a:ln>
              <a:solidFill>
                <a:schemeClr val="tx1"/>
              </a:solidFill>
              <a:effectLst/>
              <a:latin typeface="Arial" pitchFamily="34" charset="0"/>
              <a:cs typeface="Arial" pitchFamily="34" charset="0"/>
            </a:endParaRPr>
          </a:p>
        </p:txBody>
      </p:sp>
      <p:sp>
        <p:nvSpPr>
          <p:cNvPr id="7" name="Прямоугольник 6"/>
          <p:cNvSpPr/>
          <p:nvPr/>
        </p:nvSpPr>
        <p:spPr>
          <a:xfrm>
            <a:off x="1611085" y="2061500"/>
            <a:ext cx="10063843" cy="646331"/>
          </a:xfrm>
          <a:prstGeom prst="rect">
            <a:avLst/>
          </a:prstGeom>
        </p:spPr>
        <p:txBody>
          <a:bodyPr wrap="square">
            <a:spAutoFit/>
          </a:bodyPr>
          <a:lstStyle/>
          <a:p>
            <a:r>
              <a:rPr lang="uk-UA" dirty="0"/>
              <a:t>Рішення. Спроба 1. Припустимо, що </a:t>
            </a:r>
            <a:r>
              <a:rPr lang="en-US" b="1" i="1" dirty="0"/>
              <a:t>g (n) = a * n</a:t>
            </a:r>
            <a:r>
              <a:rPr lang="en-US" dirty="0"/>
              <a:t>. </a:t>
            </a:r>
            <a:r>
              <a:rPr lang="uk-UA" dirty="0"/>
              <a:t>Перевіримо вірність нерівності (Ф.2) для </a:t>
            </a:r>
            <a:r>
              <a:rPr lang="en-US" b="1" i="1" dirty="0"/>
              <a:t>n = 1</a:t>
            </a:r>
            <a:r>
              <a:rPr lang="en-US" dirty="0"/>
              <a:t>:</a:t>
            </a:r>
            <a:endParaRPr lang="uk-UA" dirty="0"/>
          </a:p>
        </p:txBody>
      </p:sp>
      <p:pic>
        <p:nvPicPr>
          <p:cNvPr id="1127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2384" y="2389882"/>
            <a:ext cx="1560512" cy="162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Прямоугольник 7"/>
          <p:cNvSpPr/>
          <p:nvPr/>
        </p:nvSpPr>
        <p:spPr>
          <a:xfrm>
            <a:off x="1762123" y="4012307"/>
            <a:ext cx="9761765" cy="646331"/>
          </a:xfrm>
          <a:prstGeom prst="rect">
            <a:avLst/>
          </a:prstGeom>
        </p:spPr>
        <p:txBody>
          <a:bodyPr wrap="square">
            <a:spAutoFit/>
          </a:bodyPr>
          <a:lstStyle/>
          <a:p>
            <a:r>
              <a:rPr lang="ru-RU" dirty="0"/>
              <a:t>За теоремою 1.1, </a:t>
            </a:r>
            <a:r>
              <a:rPr lang="ru-RU" dirty="0" err="1"/>
              <a:t>якщо</a:t>
            </a:r>
            <a:r>
              <a:rPr lang="ru-RU" dirty="0"/>
              <a:t> </a:t>
            </a:r>
            <a:r>
              <a:rPr lang="ru-RU" dirty="0" err="1"/>
              <a:t>існує</a:t>
            </a:r>
            <a:r>
              <a:rPr lang="ru-RU" dirty="0"/>
              <a:t> </a:t>
            </a:r>
            <a:r>
              <a:rPr lang="ru-RU" dirty="0" err="1"/>
              <a:t>коефіцієнт</a:t>
            </a:r>
            <a:r>
              <a:rPr lang="ru-RU" dirty="0"/>
              <a:t> а </a:t>
            </a:r>
            <a:r>
              <a:rPr lang="ru-RU" dirty="0" err="1"/>
              <a:t>функції</a:t>
            </a:r>
            <a:r>
              <a:rPr lang="ru-RU" dirty="0"/>
              <a:t> </a:t>
            </a:r>
            <a:r>
              <a:rPr lang="ru-RU" b="1" i="1" dirty="0"/>
              <a:t>g {n) = а * n</a:t>
            </a:r>
            <a:r>
              <a:rPr lang="ru-RU" dirty="0"/>
              <a:t>, </a:t>
            </a:r>
            <a:r>
              <a:rPr lang="ru-RU" dirty="0" err="1"/>
              <a:t>що</a:t>
            </a:r>
            <a:r>
              <a:rPr lang="ru-RU" dirty="0"/>
              <a:t> не </a:t>
            </a:r>
            <a:r>
              <a:rPr lang="ru-RU" dirty="0" err="1"/>
              <a:t>залежить</a:t>
            </a:r>
            <a:r>
              <a:rPr lang="ru-RU" dirty="0"/>
              <a:t> </a:t>
            </a:r>
            <a:r>
              <a:rPr lang="ru-RU" dirty="0" err="1"/>
              <a:t>від</a:t>
            </a:r>
            <a:r>
              <a:rPr lang="ru-RU" dirty="0"/>
              <a:t> </a:t>
            </a:r>
            <a:r>
              <a:rPr lang="ru-RU" b="1" i="1" dirty="0"/>
              <a:t>n</a:t>
            </a:r>
            <a:r>
              <a:rPr lang="ru-RU" dirty="0"/>
              <a:t>, то ми </a:t>
            </a:r>
            <a:r>
              <a:rPr lang="ru-RU" dirty="0" err="1"/>
              <a:t>знайдемо</a:t>
            </a:r>
            <a:r>
              <a:rPr lang="ru-RU" dirty="0"/>
              <a:t> </a:t>
            </a:r>
            <a:r>
              <a:rPr lang="ru-RU" dirty="0" err="1"/>
              <a:t>його</a:t>
            </a:r>
            <a:r>
              <a:rPr lang="ru-RU" dirty="0"/>
              <a:t> з </a:t>
            </a:r>
            <a:r>
              <a:rPr lang="ru-RU" dirty="0" err="1"/>
              <a:t>наступної</a:t>
            </a:r>
            <a:r>
              <a:rPr lang="ru-RU" dirty="0"/>
              <a:t> </a:t>
            </a:r>
            <a:r>
              <a:rPr lang="ru-RU" dirty="0" err="1"/>
              <a:t>нерівності</a:t>
            </a:r>
            <a:endParaRPr lang="uk-UA" dirty="0"/>
          </a:p>
        </p:txBody>
      </p:sp>
      <p:pic>
        <p:nvPicPr>
          <p:cNvPr id="1127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23" y="4667039"/>
            <a:ext cx="3011488" cy="209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5578928" y="5555121"/>
            <a:ext cx="6096000" cy="646331"/>
          </a:xfrm>
          <a:prstGeom prst="rect">
            <a:avLst/>
          </a:prstGeom>
        </p:spPr>
        <p:txBody>
          <a:bodyPr>
            <a:spAutoFit/>
          </a:bodyPr>
          <a:lstStyle/>
          <a:p>
            <a:r>
              <a:rPr lang="ru-RU" dirty="0" err="1"/>
              <a:t>Приходимо</a:t>
            </a:r>
            <a:r>
              <a:rPr lang="ru-RU" dirty="0"/>
              <a:t> до </a:t>
            </a:r>
            <a:r>
              <a:rPr lang="ru-RU" dirty="0" err="1"/>
              <a:t>протиріччя</a:t>
            </a:r>
            <a:r>
              <a:rPr lang="ru-RU" dirty="0"/>
              <a:t>, так як за </a:t>
            </a:r>
            <a:r>
              <a:rPr lang="ru-RU" dirty="0" err="1"/>
              <a:t>умовою</a:t>
            </a:r>
            <a:r>
              <a:rPr lang="ru-RU" dirty="0"/>
              <a:t> </a:t>
            </a:r>
            <a:r>
              <a:rPr lang="ru-RU" dirty="0" err="1"/>
              <a:t>коефіцієнт</a:t>
            </a:r>
            <a:r>
              <a:rPr lang="ru-RU" dirty="0"/>
              <a:t> </a:t>
            </a:r>
            <a:r>
              <a:rPr lang="ru-RU" b="1" i="1" dirty="0"/>
              <a:t>С</a:t>
            </a:r>
            <a:r>
              <a:rPr lang="ru-RU" b="1" i="1" baseline="-25000" dirty="0"/>
              <a:t>1</a:t>
            </a:r>
            <a:r>
              <a:rPr lang="ru-RU" b="1" i="1" dirty="0"/>
              <a:t>&gt; 0</a:t>
            </a:r>
            <a:r>
              <a:rPr lang="ru-RU" dirty="0"/>
              <a:t>.</a:t>
            </a:r>
            <a:endParaRPr lang="uk-UA" dirty="0"/>
          </a:p>
        </p:txBody>
      </p:sp>
    </p:spTree>
    <p:extLst>
      <p:ext uri="{BB962C8B-B14F-4D97-AF65-F5344CB8AC3E}">
        <p14:creationId xmlns:p14="http://schemas.microsoft.com/office/powerpoint/2010/main" val="164101713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477735" y="303311"/>
            <a:ext cx="942158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Спроба</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2.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Припустимо</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що</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g (n) = a * n + b.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Перевіримо</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вірність</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altLang="uk-UA"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нерівності</a:t>
            </a:r>
            <a:r>
              <a:rPr kumimoji="0" lang="ru-RU" altLang="uk-UA"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(Ф.2) для n = 1:</a:t>
            </a:r>
            <a:endParaRPr kumimoji="0" lang="ru-RU" altLang="uk-UA" sz="1800" b="0" i="0" u="none" strike="noStrike" cap="none" normalizeH="0" baseline="0" dirty="0">
              <a:ln>
                <a:noFill/>
              </a:ln>
              <a:solidFill>
                <a:schemeClr val="tx1"/>
              </a:solidFill>
              <a:effectLst/>
              <a:latin typeface="Arial" pitchFamily="34" charset="0"/>
              <a:cs typeface="Arial" pitchFamily="34" charset="0"/>
            </a:endParaRPr>
          </a:p>
        </p:txBody>
      </p:sp>
      <p:pic>
        <p:nvPicPr>
          <p:cNvPr id="12289" name="Рисунок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7978" y="800099"/>
            <a:ext cx="1924050" cy="16859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477735" y="2616271"/>
            <a:ext cx="9862458" cy="646331"/>
          </a:xfrm>
          <a:prstGeom prst="rect">
            <a:avLst/>
          </a:prstGeom>
        </p:spPr>
        <p:txBody>
          <a:bodyPr wrap="square">
            <a:spAutoFit/>
          </a:bodyPr>
          <a:lstStyle/>
          <a:p>
            <a:r>
              <a:rPr lang="uk-UA" dirty="0"/>
              <a:t>За теоремою 1.1, якщо існують коефіцієнти </a:t>
            </a:r>
            <a:r>
              <a:rPr lang="uk-UA" b="1" i="1" dirty="0"/>
              <a:t>а</a:t>
            </a:r>
            <a:r>
              <a:rPr lang="uk-UA" dirty="0"/>
              <a:t> і </a:t>
            </a:r>
            <a:r>
              <a:rPr lang="en-US" b="1" i="1" dirty="0"/>
              <a:t>b</a:t>
            </a:r>
            <a:r>
              <a:rPr lang="en-US" dirty="0"/>
              <a:t> </a:t>
            </a:r>
            <a:r>
              <a:rPr lang="uk-UA" dirty="0"/>
              <a:t>функції </a:t>
            </a:r>
            <a:r>
              <a:rPr lang="en-US" b="1" i="1" dirty="0"/>
              <a:t>g {n) = </a:t>
            </a:r>
            <a:r>
              <a:rPr lang="uk-UA" b="1" i="1" dirty="0"/>
              <a:t>а * </a:t>
            </a:r>
            <a:r>
              <a:rPr lang="en-US" b="1" i="1" dirty="0"/>
              <a:t>n + b</a:t>
            </a:r>
            <a:r>
              <a:rPr lang="en-US" dirty="0"/>
              <a:t>, </a:t>
            </a:r>
            <a:r>
              <a:rPr lang="uk-UA" dirty="0"/>
              <a:t>що не залежать від </a:t>
            </a:r>
            <a:r>
              <a:rPr lang="en-US" b="1" i="1" dirty="0"/>
              <a:t>n</a:t>
            </a:r>
            <a:r>
              <a:rPr lang="en-US" dirty="0"/>
              <a:t>, </a:t>
            </a:r>
            <a:r>
              <a:rPr lang="uk-UA" dirty="0"/>
              <a:t>то ми знайдемо їх з наступної нерівності:</a:t>
            </a:r>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7735" y="3461431"/>
            <a:ext cx="3998912" cy="284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5676900" y="4282078"/>
            <a:ext cx="6096000" cy="1200329"/>
          </a:xfrm>
          <a:prstGeom prst="rect">
            <a:avLst/>
          </a:prstGeom>
        </p:spPr>
        <p:txBody>
          <a:bodyPr>
            <a:spAutoFit/>
          </a:bodyPr>
          <a:lstStyle/>
          <a:p>
            <a:r>
              <a:rPr lang="uk-UA" dirty="0"/>
              <a:t>З останньої нерівності випливає, що </a:t>
            </a:r>
            <a:r>
              <a:rPr lang="en-US" i="1" dirty="0"/>
              <a:t>b</a:t>
            </a:r>
            <a:r>
              <a:rPr lang="en-US" dirty="0"/>
              <a:t> </a:t>
            </a:r>
            <a:r>
              <a:rPr lang="uk-UA" dirty="0"/>
              <a:t>завжди залежить від </a:t>
            </a:r>
            <a:r>
              <a:rPr lang="en-US" b="1" i="1" dirty="0"/>
              <a:t>n</a:t>
            </a:r>
            <a:r>
              <a:rPr lang="en-US" dirty="0"/>
              <a:t>. </a:t>
            </a:r>
            <a:r>
              <a:rPr lang="uk-UA" dirty="0"/>
              <a:t>Отже, не існують коефіцієнти </a:t>
            </a:r>
            <a:r>
              <a:rPr lang="uk-UA" b="1" i="1" dirty="0"/>
              <a:t>а</a:t>
            </a:r>
            <a:r>
              <a:rPr lang="uk-UA" dirty="0"/>
              <a:t> і </a:t>
            </a:r>
            <a:r>
              <a:rPr lang="en-US" b="1" i="1" dirty="0"/>
              <a:t>b</a:t>
            </a:r>
            <a:r>
              <a:rPr lang="en-US" dirty="0"/>
              <a:t> </a:t>
            </a:r>
            <a:r>
              <a:rPr lang="uk-UA" dirty="0"/>
              <a:t>функції </a:t>
            </a:r>
            <a:r>
              <a:rPr lang="en-US" b="1" i="1" dirty="0"/>
              <a:t>g (n) = </a:t>
            </a:r>
            <a:r>
              <a:rPr lang="uk-UA" b="1" i="1" dirty="0"/>
              <a:t>а * </a:t>
            </a:r>
            <a:r>
              <a:rPr lang="en-US" b="1" i="1" dirty="0"/>
              <a:t>n + b</a:t>
            </a:r>
            <a:r>
              <a:rPr lang="en-US" dirty="0"/>
              <a:t>,  </a:t>
            </a:r>
            <a:r>
              <a:rPr lang="uk-UA" dirty="0"/>
              <a:t>що не залежать від </a:t>
            </a:r>
            <a:r>
              <a:rPr lang="en-US" b="1" i="1" dirty="0"/>
              <a:t>n</a:t>
            </a:r>
            <a:r>
              <a:rPr lang="en-US" dirty="0"/>
              <a:t>, </a:t>
            </a:r>
            <a:r>
              <a:rPr lang="uk-UA" dirty="0"/>
              <a:t>що задовольняють нерівності (Ф.3).</a:t>
            </a:r>
          </a:p>
        </p:txBody>
      </p:sp>
    </p:spTree>
    <p:extLst>
      <p:ext uri="{BB962C8B-B14F-4D97-AF65-F5344CB8AC3E}">
        <p14:creationId xmlns:p14="http://schemas.microsoft.com/office/powerpoint/2010/main" val="267538781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37606" y="354470"/>
            <a:ext cx="9884229" cy="646331"/>
          </a:xfrm>
          <a:prstGeom prst="rect">
            <a:avLst/>
          </a:prstGeom>
        </p:spPr>
        <p:txBody>
          <a:bodyPr wrap="square">
            <a:spAutoFit/>
          </a:bodyPr>
          <a:lstStyle/>
          <a:p>
            <a:r>
              <a:rPr lang="ru-RU" dirty="0" err="1"/>
              <a:t>Спроба</a:t>
            </a:r>
            <a:r>
              <a:rPr lang="ru-RU" dirty="0"/>
              <a:t> 4. </a:t>
            </a:r>
            <a:r>
              <a:rPr lang="ru-RU" dirty="0" err="1"/>
              <a:t>Припустимо</a:t>
            </a:r>
            <a:r>
              <a:rPr lang="ru-RU" dirty="0"/>
              <a:t>, </a:t>
            </a:r>
            <a:r>
              <a:rPr lang="ru-RU" dirty="0" err="1"/>
              <a:t>що</a:t>
            </a:r>
            <a:r>
              <a:rPr lang="ru-RU" dirty="0"/>
              <a:t> </a:t>
            </a:r>
            <a:r>
              <a:rPr lang="ru-RU" b="1" i="1" dirty="0"/>
              <a:t>g (n) = a * n * </a:t>
            </a:r>
            <a:r>
              <a:rPr lang="ru-RU" b="1" i="1" dirty="0" err="1"/>
              <a:t>log</a:t>
            </a:r>
            <a:r>
              <a:rPr lang="ru-RU" b="1" i="1" dirty="0"/>
              <a:t> n + b</a:t>
            </a:r>
            <a:r>
              <a:rPr lang="ru-RU" dirty="0"/>
              <a:t>. </a:t>
            </a:r>
            <a:r>
              <a:rPr lang="ru-RU" dirty="0" err="1"/>
              <a:t>Перевіримо</a:t>
            </a:r>
            <a:r>
              <a:rPr lang="ru-RU" dirty="0"/>
              <a:t> </a:t>
            </a:r>
            <a:r>
              <a:rPr lang="ru-RU" dirty="0" err="1"/>
              <a:t>вірність</a:t>
            </a:r>
            <a:r>
              <a:rPr lang="ru-RU" dirty="0"/>
              <a:t> </a:t>
            </a:r>
            <a:r>
              <a:rPr lang="ru-RU" dirty="0" err="1"/>
              <a:t>нерівності</a:t>
            </a:r>
            <a:r>
              <a:rPr lang="ru-RU" dirty="0"/>
              <a:t> (Ф.2) для </a:t>
            </a:r>
            <a:r>
              <a:rPr lang="ru-RU" b="1" i="1" dirty="0"/>
              <a:t>n = 1</a:t>
            </a:r>
            <a:r>
              <a:rPr lang="ru-RU" dirty="0"/>
              <a:t>:</a:t>
            </a:r>
            <a:endParaRPr lang="uk-U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3606" y="1066574"/>
            <a:ext cx="2322512" cy="196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13605" y="3042175"/>
            <a:ext cx="9404123" cy="646331"/>
          </a:xfrm>
          <a:prstGeom prst="rect">
            <a:avLst/>
          </a:prstGeom>
        </p:spPr>
        <p:txBody>
          <a:bodyPr wrap="square">
            <a:spAutoFit/>
          </a:bodyPr>
          <a:lstStyle/>
          <a:p>
            <a:r>
              <a:rPr lang="uk-UA" dirty="0"/>
              <a:t>За теоремою 1.1, якщо існують коефіцієнти </a:t>
            </a:r>
            <a:r>
              <a:rPr lang="uk-UA" b="1" i="1" dirty="0"/>
              <a:t>а</a:t>
            </a:r>
            <a:r>
              <a:rPr lang="uk-UA" dirty="0"/>
              <a:t> і </a:t>
            </a:r>
            <a:r>
              <a:rPr lang="en-US" b="1" i="1" dirty="0"/>
              <a:t>b</a:t>
            </a:r>
            <a:r>
              <a:rPr lang="en-US" dirty="0"/>
              <a:t> </a:t>
            </a:r>
            <a:r>
              <a:rPr lang="uk-UA" dirty="0"/>
              <a:t>функції </a:t>
            </a:r>
            <a:r>
              <a:rPr lang="en-US" b="1" i="1" dirty="0"/>
              <a:t>g(n) =a * n * log n + b</a:t>
            </a:r>
            <a:r>
              <a:rPr lang="en-US" dirty="0"/>
              <a:t>, </a:t>
            </a:r>
            <a:r>
              <a:rPr lang="uk-UA" dirty="0"/>
              <a:t>що не залежать від </a:t>
            </a:r>
            <a:r>
              <a:rPr lang="en-US" b="1" i="1" dirty="0"/>
              <a:t>n</a:t>
            </a:r>
            <a:r>
              <a:rPr lang="en-US" dirty="0"/>
              <a:t>, </a:t>
            </a:r>
            <a:r>
              <a:rPr lang="uk-UA" dirty="0"/>
              <a:t>то ми знайдемо їх з наступної нерівності:</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49" y="3830864"/>
            <a:ext cx="5449888"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4737" y="3995964"/>
            <a:ext cx="5486400" cy="18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641035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5771" y="240463"/>
            <a:ext cx="10202635" cy="646331"/>
          </a:xfrm>
          <a:prstGeom prst="rect">
            <a:avLst/>
          </a:prstGeom>
        </p:spPr>
        <p:txBody>
          <a:bodyPr wrap="square">
            <a:spAutoFit/>
          </a:bodyPr>
          <a:lstStyle/>
          <a:p>
            <a:r>
              <a:rPr lang="ru-RU" dirty="0" err="1"/>
              <a:t>Якщо</a:t>
            </a:r>
            <a:r>
              <a:rPr lang="ru-RU" dirty="0"/>
              <a:t> в </a:t>
            </a:r>
            <a:r>
              <a:rPr lang="ru-RU" dirty="0" err="1"/>
              <a:t>останньому</a:t>
            </a:r>
            <a:r>
              <a:rPr lang="ru-RU" dirty="0"/>
              <a:t> </a:t>
            </a:r>
            <a:r>
              <a:rPr lang="ru-RU" dirty="0" err="1"/>
              <a:t>нерівності</a:t>
            </a:r>
            <a:r>
              <a:rPr lang="ru-RU" dirty="0"/>
              <a:t> </a:t>
            </a:r>
            <a:r>
              <a:rPr lang="ru-RU" dirty="0" err="1"/>
              <a:t>вважати</a:t>
            </a:r>
            <a:r>
              <a:rPr lang="ru-RU" dirty="0"/>
              <a:t> </a:t>
            </a:r>
            <a:r>
              <a:rPr lang="ru-RU" b="1" i="1" dirty="0"/>
              <a:t>a - C</a:t>
            </a:r>
            <a:r>
              <a:rPr lang="ru-RU" b="1" i="1" baseline="-25000" dirty="0"/>
              <a:t>1</a:t>
            </a:r>
            <a:r>
              <a:rPr lang="ru-RU" b="1" i="1" dirty="0"/>
              <a:t>&gt; = b</a:t>
            </a:r>
            <a:r>
              <a:rPr lang="ru-RU" dirty="0"/>
              <a:t>, то для будь-</a:t>
            </a:r>
            <a:r>
              <a:rPr lang="ru-RU" dirty="0" err="1"/>
              <a:t>якого</a:t>
            </a:r>
            <a:r>
              <a:rPr lang="ru-RU" dirty="0"/>
              <a:t> </a:t>
            </a:r>
            <a:r>
              <a:rPr lang="ru-RU" b="1" i="1" dirty="0"/>
              <a:t>n&gt; </a:t>
            </a:r>
            <a:r>
              <a:rPr lang="ru-RU" dirty="0"/>
              <a:t>1 </a:t>
            </a:r>
            <a:r>
              <a:rPr lang="ru-RU" dirty="0" err="1"/>
              <a:t>нерівність</a:t>
            </a:r>
            <a:r>
              <a:rPr lang="ru-RU" dirty="0"/>
              <a:t> </a:t>
            </a:r>
          </a:p>
          <a:p>
            <a:r>
              <a:rPr lang="ru-RU" i="1" dirty="0"/>
              <a:t>b &lt;= n * (а - С</a:t>
            </a:r>
            <a:r>
              <a:rPr lang="ru-RU" i="1" baseline="-25000" dirty="0"/>
              <a:t>1</a:t>
            </a:r>
            <a:r>
              <a:rPr lang="ru-RU" i="1" dirty="0"/>
              <a:t>) </a:t>
            </a:r>
            <a:r>
              <a:rPr lang="ru-RU" dirty="0"/>
              <a:t>буде </a:t>
            </a:r>
            <a:r>
              <a:rPr lang="ru-RU" dirty="0" err="1"/>
              <a:t>вірно</a:t>
            </a:r>
            <a:r>
              <a:rPr lang="ru-RU" dirty="0"/>
              <a:t>. Таким чином, </a:t>
            </a:r>
            <a:r>
              <a:rPr lang="ru-RU" dirty="0" err="1"/>
              <a:t>маємо</a:t>
            </a:r>
            <a:endParaRPr lang="uk-U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4051" y="1015546"/>
            <a:ext cx="2779712"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924051" y="2505670"/>
            <a:ext cx="9522278" cy="646331"/>
          </a:xfrm>
          <a:prstGeom prst="rect">
            <a:avLst/>
          </a:prstGeom>
        </p:spPr>
        <p:txBody>
          <a:bodyPr wrap="square">
            <a:spAutoFit/>
          </a:bodyPr>
          <a:lstStyle/>
          <a:p>
            <a:r>
              <a:rPr lang="uk-UA" dirty="0"/>
              <a:t>і функція </a:t>
            </a:r>
            <a:r>
              <a:rPr lang="en-US" b="1" i="1" dirty="0"/>
              <a:t>g (n) = a * n * log n + b = (C</a:t>
            </a:r>
            <a:r>
              <a:rPr lang="en-US" b="1" i="1" baseline="-25000" dirty="0"/>
              <a:t>1</a:t>
            </a:r>
            <a:r>
              <a:rPr lang="en-US" b="1" i="1" dirty="0"/>
              <a:t> + </a:t>
            </a:r>
            <a:r>
              <a:rPr lang="uk-UA" b="1" i="1" dirty="0"/>
              <a:t>С</a:t>
            </a:r>
            <a:r>
              <a:rPr lang="uk-UA" b="1" i="1" baseline="-25000" dirty="0"/>
              <a:t>2</a:t>
            </a:r>
            <a:r>
              <a:rPr lang="uk-UA" b="1" i="1" dirty="0"/>
              <a:t>) * </a:t>
            </a:r>
            <a:r>
              <a:rPr lang="en-US" b="1" i="1" dirty="0"/>
              <a:t>n * log n + </a:t>
            </a:r>
            <a:r>
              <a:rPr lang="uk-UA" b="1" i="1" dirty="0"/>
              <a:t>С</a:t>
            </a:r>
            <a:r>
              <a:rPr lang="uk-UA" b="1" i="1" baseline="-25000" dirty="0"/>
              <a:t>2</a:t>
            </a:r>
            <a:r>
              <a:rPr lang="uk-UA" b="1" i="1" dirty="0"/>
              <a:t> </a:t>
            </a:r>
            <a:r>
              <a:rPr lang="uk-UA" dirty="0"/>
              <a:t>є мажорантою для вирішення </a:t>
            </a:r>
            <a:r>
              <a:rPr lang="uk-UA" dirty="0" err="1"/>
              <a:t>рекуррентного</a:t>
            </a:r>
            <a:r>
              <a:rPr lang="uk-UA" dirty="0"/>
              <a:t> рівняння:</a:t>
            </a:r>
          </a:p>
        </p:txBody>
      </p:sp>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51" y="3317988"/>
            <a:ext cx="4456112" cy="142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049054" y="5048641"/>
            <a:ext cx="7620997" cy="461665"/>
          </a:xfrm>
          <a:prstGeom prst="rect">
            <a:avLst/>
          </a:prstGeom>
        </p:spPr>
        <p:txBody>
          <a:bodyPr wrap="none">
            <a:spAutoFit/>
          </a:bodyPr>
          <a:lstStyle/>
          <a:p>
            <a:r>
              <a:rPr lang="pt-BR" dirty="0"/>
              <a:t>т</a:t>
            </a:r>
            <a:r>
              <a:rPr lang="uk-UA" dirty="0" err="1"/>
              <a:t>обто</a:t>
            </a:r>
            <a:r>
              <a:rPr lang="pt-BR" dirty="0"/>
              <a:t> </a:t>
            </a:r>
            <a:r>
              <a:rPr lang="pt-BR" sz="2400" b="1" i="1" dirty="0"/>
              <a:t>T(n) &lt;= (C</a:t>
            </a:r>
            <a:r>
              <a:rPr lang="pt-BR" sz="2400" b="1" i="1" baseline="-25000" dirty="0"/>
              <a:t>1</a:t>
            </a:r>
            <a:r>
              <a:rPr lang="pt-BR" sz="2400" b="1" i="1" dirty="0"/>
              <a:t>+C</a:t>
            </a:r>
            <a:r>
              <a:rPr lang="pt-BR" sz="2400" b="1" i="1" baseline="-25000" dirty="0"/>
              <a:t>2</a:t>
            </a:r>
            <a:r>
              <a:rPr lang="pt-BR" sz="2400" b="1" i="1" dirty="0"/>
              <a:t>) * n * log n + C</a:t>
            </a:r>
            <a:r>
              <a:rPr lang="pt-BR" sz="2400" b="1" i="1" baseline="-25000" dirty="0"/>
              <a:t>2</a:t>
            </a:r>
            <a:r>
              <a:rPr lang="pt-BR" sz="2400" b="1" i="1" dirty="0"/>
              <a:t> =0(n * log  n).</a:t>
            </a:r>
            <a:endParaRPr lang="uk-UA" b="1" i="1" dirty="0"/>
          </a:p>
        </p:txBody>
      </p:sp>
    </p:spTree>
    <p:extLst>
      <p:ext uri="{BB962C8B-B14F-4D97-AF65-F5344CB8AC3E}">
        <p14:creationId xmlns:p14="http://schemas.microsoft.com/office/powerpoint/2010/main" val="410302965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6206" y="228124"/>
            <a:ext cx="10129157" cy="2215991"/>
          </a:xfrm>
          <a:prstGeom prst="rect">
            <a:avLst/>
          </a:prstGeom>
        </p:spPr>
        <p:txBody>
          <a:bodyPr wrap="square">
            <a:spAutoFit/>
          </a:bodyPr>
          <a:lstStyle/>
          <a:p>
            <a:r>
              <a:rPr lang="uk-UA" sz="2800" b="1" dirty="0"/>
              <a:t>метод ітерацій</a:t>
            </a:r>
          </a:p>
          <a:p>
            <a:endParaRPr lang="uk-UA" sz="2800" b="1" dirty="0"/>
          </a:p>
          <a:p>
            <a:endParaRPr lang="uk-UA" sz="2800" b="1" dirty="0"/>
          </a:p>
          <a:p>
            <a:r>
              <a:rPr lang="uk-UA" dirty="0"/>
              <a:t>Даний метод полягає в тому, що рекурентне співвідношення розписується через безліч інших і потім відбувається підсумовування отриманого виразу.</a:t>
            </a:r>
          </a:p>
          <a:p>
            <a:r>
              <a:rPr lang="uk-UA" dirty="0"/>
              <a:t>Приклад 1.11. Вирішити рекурентне співвідношення, використовуючи метод ітерацій:</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084" y="2764576"/>
            <a:ext cx="3425825"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992084" y="4142993"/>
            <a:ext cx="9405257" cy="646331"/>
          </a:xfrm>
          <a:prstGeom prst="rect">
            <a:avLst/>
          </a:prstGeom>
        </p:spPr>
        <p:txBody>
          <a:bodyPr wrap="square">
            <a:spAutoFit/>
          </a:bodyPr>
          <a:lstStyle/>
          <a:p>
            <a:r>
              <a:rPr lang="uk-UA" dirty="0"/>
              <a:t>Неважко помітити, що дане рівняння задає кількість арифметичних операцій алгоритму обчислення факторіала: </a:t>
            </a:r>
            <a:r>
              <a:rPr lang="en-US" b="1" i="1" dirty="0"/>
              <a:t>n! = 1 * 2 *... * n</a:t>
            </a:r>
            <a:r>
              <a:rPr lang="en-US" dirty="0"/>
              <a:t>.</a:t>
            </a:r>
            <a:endParaRPr lang="uk-UA" dirty="0"/>
          </a:p>
        </p:txBody>
      </p:sp>
    </p:spTree>
    <p:extLst>
      <p:ext uri="{BB962C8B-B14F-4D97-AF65-F5344CB8AC3E}">
        <p14:creationId xmlns:p14="http://schemas.microsoft.com/office/powerpoint/2010/main" val="2944272584"/>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1715" y="404630"/>
            <a:ext cx="10014856" cy="1200329"/>
          </a:xfrm>
          <a:prstGeom prst="rect">
            <a:avLst/>
          </a:prstGeom>
        </p:spPr>
        <p:txBody>
          <a:bodyPr wrap="square">
            <a:spAutoFit/>
          </a:bodyPr>
          <a:lstStyle/>
          <a:p>
            <a:r>
              <a:rPr lang="uk-UA" dirty="0"/>
              <a:t>Рішення. У правій частині рівності </a:t>
            </a:r>
            <a:r>
              <a:rPr lang="uk-UA" b="1" i="1" dirty="0"/>
              <a:t>Т(</a:t>
            </a:r>
            <a:r>
              <a:rPr lang="en-US" b="1" i="1" dirty="0"/>
              <a:t>n) = </a:t>
            </a:r>
            <a:r>
              <a:rPr lang="uk-UA" b="1" i="1" dirty="0"/>
              <a:t>Т(</a:t>
            </a:r>
            <a:r>
              <a:rPr lang="en-US" b="1" i="1" dirty="0"/>
              <a:t>n -1) +1 </a:t>
            </a:r>
            <a:r>
              <a:rPr lang="uk-UA" dirty="0"/>
              <a:t>ми повинні виключити вираз </a:t>
            </a:r>
            <a:r>
              <a:rPr lang="en-US" b="1" i="1" dirty="0"/>
              <a:t>T (n</a:t>
            </a:r>
            <a:r>
              <a:rPr lang="en-US" i="1" dirty="0"/>
              <a:t>-1). </a:t>
            </a:r>
            <a:r>
              <a:rPr lang="uk-UA" dirty="0"/>
              <a:t>Для цього в рівнянні </a:t>
            </a:r>
            <a:r>
              <a:rPr lang="uk-UA" b="1" i="1" dirty="0"/>
              <a:t>Т(</a:t>
            </a:r>
            <a:r>
              <a:rPr lang="en-US" b="1" i="1" dirty="0"/>
              <a:t>n) = </a:t>
            </a:r>
            <a:r>
              <a:rPr lang="uk-UA" b="1" i="1" dirty="0"/>
              <a:t>Т(</a:t>
            </a:r>
            <a:r>
              <a:rPr lang="en-US" b="1" i="1" dirty="0"/>
              <a:t>n-1) + 1 </a:t>
            </a:r>
            <a:r>
              <a:rPr lang="uk-UA" dirty="0"/>
              <a:t>замінимо кожне входження </a:t>
            </a:r>
            <a:r>
              <a:rPr lang="en-US" b="1" i="1" dirty="0"/>
              <a:t>n </a:t>
            </a:r>
            <a:r>
              <a:rPr lang="uk-UA" dirty="0"/>
              <a:t>на </a:t>
            </a:r>
            <a:r>
              <a:rPr lang="en-US" b="1" i="1" dirty="0"/>
              <a:t>n - 1</a:t>
            </a:r>
            <a:r>
              <a:rPr lang="en-US" dirty="0"/>
              <a:t>. </a:t>
            </a:r>
            <a:r>
              <a:rPr lang="uk-UA" dirty="0"/>
              <a:t>Отримаємо еквівалентний вираз для </a:t>
            </a:r>
            <a:r>
              <a:rPr lang="uk-UA" b="1" i="1" dirty="0"/>
              <a:t>Т(</a:t>
            </a:r>
            <a:r>
              <a:rPr lang="en-US" b="1" i="1" dirty="0"/>
              <a:t>n -1): </a:t>
            </a:r>
            <a:r>
              <a:rPr lang="uk-UA" b="1" i="1" dirty="0"/>
              <a:t>Т(</a:t>
            </a:r>
            <a:r>
              <a:rPr lang="en-US" b="1" i="1" dirty="0"/>
              <a:t>n -1) = </a:t>
            </a:r>
            <a:r>
              <a:rPr lang="uk-UA" b="1" i="1" dirty="0"/>
              <a:t>Т(</a:t>
            </a:r>
            <a:r>
              <a:rPr lang="en-US" b="1" i="1" dirty="0"/>
              <a:t>n - 2) +1</a:t>
            </a:r>
            <a:r>
              <a:rPr lang="en-US" dirty="0"/>
              <a:t>, </a:t>
            </a:r>
            <a:r>
              <a:rPr lang="uk-UA" dirty="0"/>
              <a:t>яке підставимо в початкове рівняння</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9677" y="1604959"/>
            <a:ext cx="6132512"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741714" y="2220909"/>
            <a:ext cx="10096499" cy="646331"/>
          </a:xfrm>
          <a:prstGeom prst="rect">
            <a:avLst/>
          </a:prstGeom>
        </p:spPr>
        <p:txBody>
          <a:bodyPr wrap="square">
            <a:spAutoFit/>
          </a:bodyPr>
          <a:lstStyle/>
          <a:p>
            <a:r>
              <a:rPr lang="ru-RU" dirty="0" err="1"/>
              <a:t>Тепер</a:t>
            </a:r>
            <a:r>
              <a:rPr lang="ru-RU" dirty="0"/>
              <a:t> </a:t>
            </a:r>
            <a:r>
              <a:rPr lang="ru-RU" dirty="0" err="1"/>
              <a:t>необхідно</a:t>
            </a:r>
            <a:r>
              <a:rPr lang="ru-RU" dirty="0"/>
              <a:t> </a:t>
            </a:r>
            <a:r>
              <a:rPr lang="ru-RU" dirty="0" err="1"/>
              <a:t>виключити</a:t>
            </a:r>
            <a:r>
              <a:rPr lang="ru-RU" dirty="0"/>
              <a:t> </a:t>
            </a:r>
            <a:r>
              <a:rPr lang="ru-RU" dirty="0" err="1"/>
              <a:t>значення</a:t>
            </a:r>
            <a:r>
              <a:rPr lang="ru-RU" dirty="0"/>
              <a:t> </a:t>
            </a:r>
            <a:r>
              <a:rPr lang="ru-RU" b="1" i="1" dirty="0"/>
              <a:t>Т (n - 2). </a:t>
            </a:r>
            <a:r>
              <a:rPr lang="ru-RU" dirty="0" err="1"/>
              <a:t>Вступаємо</a:t>
            </a:r>
            <a:r>
              <a:rPr lang="ru-RU" dirty="0"/>
              <a:t> </a:t>
            </a:r>
            <a:r>
              <a:rPr lang="ru-RU" dirty="0" err="1"/>
              <a:t>аналогічним</a:t>
            </a:r>
            <a:r>
              <a:rPr lang="ru-RU" dirty="0"/>
              <a:t> чином: </a:t>
            </a:r>
          </a:p>
          <a:p>
            <a:r>
              <a:rPr lang="ru-RU" b="1" i="1" dirty="0"/>
              <a:t>Т (n-2) = Т (n-3) + 1 </a:t>
            </a:r>
            <a:r>
              <a:rPr lang="ru-RU" dirty="0"/>
              <a:t>і </a:t>
            </a:r>
            <a:r>
              <a:rPr lang="ru-RU" dirty="0" err="1"/>
              <a:t>отримуємо</a:t>
            </a:r>
            <a:r>
              <a:rPr lang="ru-RU" dirty="0"/>
              <a:t>:</a:t>
            </a:r>
            <a:endParaRPr lang="uk-UA"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447" y="2882107"/>
            <a:ext cx="4078288"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41715" y="3334294"/>
            <a:ext cx="10014856" cy="923330"/>
          </a:xfrm>
          <a:prstGeom prst="rect">
            <a:avLst/>
          </a:prstGeom>
        </p:spPr>
        <p:txBody>
          <a:bodyPr wrap="square">
            <a:spAutoFit/>
          </a:bodyPr>
          <a:lstStyle/>
          <a:p>
            <a:r>
              <a:rPr lang="ru-RU" dirty="0"/>
              <a:t>На </a:t>
            </a:r>
            <a:r>
              <a:rPr lang="ru-RU" b="1" i="1" dirty="0"/>
              <a:t>k</a:t>
            </a:r>
            <a:r>
              <a:rPr lang="ru-RU" dirty="0"/>
              <a:t>-</a:t>
            </a:r>
            <a:r>
              <a:rPr lang="ru-RU" dirty="0" err="1"/>
              <a:t>му</a:t>
            </a:r>
            <a:r>
              <a:rPr lang="ru-RU" dirty="0"/>
              <a:t> </a:t>
            </a:r>
            <a:r>
              <a:rPr lang="ru-RU" dirty="0" err="1"/>
              <a:t>кроці</a:t>
            </a:r>
            <a:r>
              <a:rPr lang="ru-RU" dirty="0"/>
              <a:t> </a:t>
            </a:r>
            <a:r>
              <a:rPr lang="ru-RU" dirty="0" err="1"/>
              <a:t>вихідне</a:t>
            </a:r>
            <a:r>
              <a:rPr lang="ru-RU" dirty="0"/>
              <a:t> </a:t>
            </a:r>
            <a:r>
              <a:rPr lang="ru-RU" dirty="0" err="1"/>
              <a:t>рівняння</a:t>
            </a:r>
            <a:r>
              <a:rPr lang="ru-RU" dirty="0"/>
              <a:t> буде </a:t>
            </a:r>
            <a:r>
              <a:rPr lang="ru-RU" dirty="0" err="1"/>
              <a:t>мати</a:t>
            </a:r>
            <a:r>
              <a:rPr lang="ru-RU" dirty="0"/>
              <a:t> </a:t>
            </a:r>
            <a:r>
              <a:rPr lang="ru-RU" dirty="0" err="1"/>
              <a:t>такий</a:t>
            </a:r>
            <a:r>
              <a:rPr lang="ru-RU" dirty="0"/>
              <a:t> </a:t>
            </a:r>
            <a:r>
              <a:rPr lang="ru-RU" dirty="0" err="1"/>
              <a:t>вигляд</a:t>
            </a:r>
            <a:r>
              <a:rPr lang="ru-RU" dirty="0"/>
              <a:t>: </a:t>
            </a:r>
          </a:p>
          <a:p>
            <a:r>
              <a:rPr lang="ru-RU" b="1" i="1" dirty="0"/>
              <a:t>Т (n) = Т (n - k) + k</a:t>
            </a:r>
            <a:r>
              <a:rPr lang="ru-RU" dirty="0"/>
              <a:t>. </a:t>
            </a:r>
            <a:r>
              <a:rPr lang="ru-RU" dirty="0" err="1"/>
              <a:t>Процес</a:t>
            </a:r>
            <a:r>
              <a:rPr lang="ru-RU" dirty="0"/>
              <a:t> буде завершено, коли в </a:t>
            </a:r>
            <a:r>
              <a:rPr lang="ru-RU" dirty="0" err="1"/>
              <a:t>правій</a:t>
            </a:r>
            <a:r>
              <a:rPr lang="ru-RU" dirty="0"/>
              <a:t> </a:t>
            </a:r>
            <a:r>
              <a:rPr lang="ru-RU" dirty="0" err="1"/>
              <a:t>частині</a:t>
            </a:r>
            <a:r>
              <a:rPr lang="ru-RU" dirty="0"/>
              <a:t> </a:t>
            </a:r>
            <a:r>
              <a:rPr lang="ru-RU" dirty="0" err="1"/>
              <a:t>прийдемо</a:t>
            </a:r>
            <a:r>
              <a:rPr lang="ru-RU" dirty="0"/>
              <a:t> до початкового </a:t>
            </a:r>
            <a:r>
              <a:rPr lang="ru-RU" dirty="0" err="1"/>
              <a:t>умові</a:t>
            </a:r>
            <a:r>
              <a:rPr lang="ru-RU" dirty="0"/>
              <a:t> </a:t>
            </a:r>
            <a:r>
              <a:rPr lang="ru-RU" b="1" i="1" dirty="0"/>
              <a:t>T (0) = 1 </a:t>
            </a:r>
            <a:r>
              <a:rPr lang="ru-RU" dirty="0"/>
              <a:t>(</a:t>
            </a:r>
            <a:r>
              <a:rPr lang="ru-RU" dirty="0" err="1"/>
              <a:t>це</a:t>
            </a:r>
            <a:r>
              <a:rPr lang="ru-RU" dirty="0"/>
              <a:t> </a:t>
            </a:r>
            <a:r>
              <a:rPr lang="ru-RU" dirty="0" err="1"/>
              <a:t>станеться</a:t>
            </a:r>
            <a:r>
              <a:rPr lang="ru-RU" dirty="0"/>
              <a:t> при </a:t>
            </a:r>
            <a:r>
              <a:rPr lang="ru-RU" b="1" i="1" dirty="0"/>
              <a:t>k = n</a:t>
            </a:r>
            <a:r>
              <a:rPr lang="ru-RU" dirty="0"/>
              <a:t>).</a:t>
            </a:r>
            <a:endParaRPr lang="uk-UA" dirty="0"/>
          </a:p>
        </p:txBody>
      </p:sp>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9677" y="4330134"/>
            <a:ext cx="28956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949677" y="5081592"/>
            <a:ext cx="9406844" cy="646331"/>
          </a:xfrm>
          <a:prstGeom prst="rect">
            <a:avLst/>
          </a:prstGeom>
        </p:spPr>
        <p:txBody>
          <a:bodyPr wrap="square">
            <a:spAutoFit/>
          </a:bodyPr>
          <a:lstStyle/>
          <a:p>
            <a:r>
              <a:rPr lang="ru-RU" dirty="0"/>
              <a:t>Таким чином, </a:t>
            </a:r>
            <a:r>
              <a:rPr lang="ru-RU" dirty="0" err="1"/>
              <a:t>точним</a:t>
            </a:r>
            <a:r>
              <a:rPr lang="ru-RU" dirty="0"/>
              <a:t> </a:t>
            </a:r>
            <a:r>
              <a:rPr lang="ru-RU" dirty="0" err="1"/>
              <a:t>рішенням</a:t>
            </a:r>
            <a:r>
              <a:rPr lang="ru-RU" dirty="0"/>
              <a:t> </a:t>
            </a:r>
            <a:r>
              <a:rPr lang="ru-RU" dirty="0" err="1"/>
              <a:t>рекурентного</a:t>
            </a:r>
            <a:r>
              <a:rPr lang="ru-RU" dirty="0"/>
              <a:t> </a:t>
            </a:r>
            <a:r>
              <a:rPr lang="ru-RU" dirty="0" err="1"/>
              <a:t>співвідношення</a:t>
            </a:r>
            <a:r>
              <a:rPr lang="ru-RU" dirty="0"/>
              <a:t> є </a:t>
            </a:r>
            <a:r>
              <a:rPr lang="ru-RU" dirty="0" err="1"/>
              <a:t>функція</a:t>
            </a:r>
            <a:r>
              <a:rPr lang="ru-RU" dirty="0"/>
              <a:t> </a:t>
            </a:r>
          </a:p>
          <a:p>
            <a:r>
              <a:rPr lang="ru-RU" b="1" i="1" dirty="0"/>
              <a:t>Т (n) = 1 + n</a:t>
            </a:r>
            <a:r>
              <a:rPr lang="ru-RU" dirty="0"/>
              <a:t>.</a:t>
            </a:r>
            <a:endParaRPr lang="uk-UA" dirty="0"/>
          </a:p>
        </p:txBody>
      </p:sp>
    </p:spTree>
    <p:extLst>
      <p:ext uri="{BB962C8B-B14F-4D97-AF65-F5344CB8AC3E}">
        <p14:creationId xmlns:p14="http://schemas.microsoft.com/office/powerpoint/2010/main" val="4281614076"/>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23356" y="272828"/>
            <a:ext cx="9998529" cy="369332"/>
          </a:xfrm>
          <a:prstGeom prst="rect">
            <a:avLst/>
          </a:prstGeom>
        </p:spPr>
        <p:txBody>
          <a:bodyPr wrap="square">
            <a:spAutoFit/>
          </a:bodyPr>
          <a:lstStyle/>
          <a:p>
            <a:r>
              <a:rPr lang="ru-RU" dirty="0"/>
              <a:t>Приклад 1.12. </a:t>
            </a:r>
            <a:r>
              <a:rPr lang="ru-RU" dirty="0" err="1"/>
              <a:t>Вирішити</a:t>
            </a:r>
            <a:r>
              <a:rPr lang="ru-RU" dirty="0"/>
              <a:t> </a:t>
            </a:r>
            <a:r>
              <a:rPr lang="ru-RU" dirty="0" err="1"/>
              <a:t>рекурентне</a:t>
            </a:r>
            <a:r>
              <a:rPr lang="ru-RU" dirty="0"/>
              <a:t> </a:t>
            </a:r>
            <a:r>
              <a:rPr lang="ru-RU" dirty="0" err="1"/>
              <a:t>співвідношення</a:t>
            </a:r>
            <a:r>
              <a:rPr lang="ru-RU" dirty="0"/>
              <a:t>, </a:t>
            </a:r>
            <a:r>
              <a:rPr lang="ru-RU" dirty="0" err="1"/>
              <a:t>використовуючи</a:t>
            </a:r>
            <a:r>
              <a:rPr lang="ru-RU" dirty="0"/>
              <a:t> метод </a:t>
            </a:r>
            <a:r>
              <a:rPr lang="ru-RU" dirty="0" err="1"/>
              <a:t>ітерацій</a:t>
            </a:r>
            <a:r>
              <a:rPr lang="ru-RU" dirty="0"/>
              <a:t>:</a:t>
            </a:r>
            <a:endParaRPr lang="uk-UA"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300" y="642160"/>
            <a:ext cx="52546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23355" y="2633186"/>
            <a:ext cx="9933215" cy="923330"/>
          </a:xfrm>
          <a:prstGeom prst="rect">
            <a:avLst/>
          </a:prstGeom>
        </p:spPr>
        <p:txBody>
          <a:bodyPr wrap="square">
            <a:spAutoFit/>
          </a:bodyPr>
          <a:lstStyle/>
          <a:p>
            <a:r>
              <a:rPr lang="uk-UA" dirty="0"/>
              <a:t>Рішення. Будемо припускати, що </a:t>
            </a:r>
            <a:r>
              <a:rPr lang="en-US" dirty="0"/>
              <a:t>n- </a:t>
            </a:r>
            <a:r>
              <a:rPr lang="uk-UA" dirty="0"/>
              <a:t>ступінь числа 2. Цілком ймовірно, що дане рівняння задає кількість арифметичних операцій алгоритму пошуку максимального і мінімального елементів з прикладу 1.8.</a:t>
            </a:r>
          </a:p>
        </p:txBody>
      </p:sp>
    </p:spTree>
    <p:extLst>
      <p:ext uri="{BB962C8B-B14F-4D97-AF65-F5344CB8AC3E}">
        <p14:creationId xmlns:p14="http://schemas.microsoft.com/office/powerpoint/2010/main" val="45734588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4413" y="180975"/>
            <a:ext cx="2932112"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4413" y="1951264"/>
            <a:ext cx="41148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3793" y="3888696"/>
            <a:ext cx="5407025" cy="211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156607"/>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2342" y="485099"/>
            <a:ext cx="9778093" cy="646331"/>
          </a:xfrm>
          <a:prstGeom prst="rect">
            <a:avLst/>
          </a:prstGeom>
        </p:spPr>
        <p:txBody>
          <a:bodyPr wrap="square">
            <a:spAutoFit/>
          </a:bodyPr>
          <a:lstStyle/>
          <a:p>
            <a:r>
              <a:rPr lang="ru-RU" dirty="0" err="1"/>
              <a:t>Процес</a:t>
            </a:r>
            <a:r>
              <a:rPr lang="ru-RU" dirty="0"/>
              <a:t> буде завершено, коли </a:t>
            </a:r>
            <a:r>
              <a:rPr lang="ru-RU" dirty="0" err="1"/>
              <a:t>прийдемо</a:t>
            </a:r>
            <a:r>
              <a:rPr lang="ru-RU" dirty="0"/>
              <a:t> до </a:t>
            </a:r>
            <a:r>
              <a:rPr lang="ru-RU" dirty="0" err="1"/>
              <a:t>початковій</a:t>
            </a:r>
            <a:r>
              <a:rPr lang="ru-RU" dirty="0"/>
              <a:t> </a:t>
            </a:r>
            <a:r>
              <a:rPr lang="ru-RU" dirty="0" err="1"/>
              <a:t>умові</a:t>
            </a:r>
            <a:r>
              <a:rPr lang="ru-RU" dirty="0"/>
              <a:t>: </a:t>
            </a:r>
            <a:r>
              <a:rPr lang="ru-RU" b="1" i="1" dirty="0"/>
              <a:t>T (1)</a:t>
            </a:r>
            <a:r>
              <a:rPr lang="ru-RU" dirty="0"/>
              <a:t>. </a:t>
            </a:r>
            <a:r>
              <a:rPr lang="ru-RU" dirty="0" err="1"/>
              <a:t>Це</a:t>
            </a:r>
            <a:r>
              <a:rPr lang="ru-RU" dirty="0"/>
              <a:t> </a:t>
            </a:r>
            <a:r>
              <a:rPr lang="ru-RU" dirty="0" err="1"/>
              <a:t>станеться</a:t>
            </a:r>
            <a:r>
              <a:rPr lang="ru-RU" dirty="0"/>
              <a:t> при</a:t>
            </a:r>
            <a:endParaRPr lang="uk-UA"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2342" y="1200150"/>
            <a:ext cx="20542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72341" y="2159071"/>
            <a:ext cx="9778093" cy="646331"/>
          </a:xfrm>
          <a:prstGeom prst="rect">
            <a:avLst/>
          </a:prstGeom>
        </p:spPr>
        <p:txBody>
          <a:bodyPr wrap="square">
            <a:spAutoFit/>
          </a:bodyPr>
          <a:lstStyle/>
          <a:p>
            <a:r>
              <a:rPr lang="ru-RU" dirty="0" err="1"/>
              <a:t>Тоді</a:t>
            </a:r>
            <a:r>
              <a:rPr lang="ru-RU" dirty="0"/>
              <a:t> </a:t>
            </a:r>
            <a:r>
              <a:rPr lang="ru-RU" dirty="0" err="1"/>
              <a:t>остання</a:t>
            </a:r>
            <a:r>
              <a:rPr lang="ru-RU" dirty="0"/>
              <a:t> сума, з </a:t>
            </a:r>
            <a:r>
              <a:rPr lang="ru-RU" dirty="0" err="1"/>
              <a:t>урахуванням</a:t>
            </a:r>
            <a:r>
              <a:rPr lang="ru-RU" dirty="0"/>
              <a:t> </a:t>
            </a:r>
            <a:r>
              <a:rPr lang="ru-RU" dirty="0" err="1"/>
              <a:t>формули</a:t>
            </a:r>
            <a:r>
              <a:rPr lang="ru-RU" dirty="0"/>
              <a:t> </a:t>
            </a:r>
            <a:r>
              <a:rPr lang="ru-RU" dirty="0" err="1"/>
              <a:t>геометричній</a:t>
            </a:r>
            <a:r>
              <a:rPr lang="ru-RU" dirty="0"/>
              <a:t> </a:t>
            </a:r>
            <a:r>
              <a:rPr lang="ru-RU" dirty="0" err="1"/>
              <a:t>прогресії</a:t>
            </a:r>
            <a:r>
              <a:rPr lang="ru-RU" dirty="0"/>
              <a:t> </a:t>
            </a:r>
            <a:r>
              <a:rPr lang="ru-RU" dirty="0" err="1"/>
              <a:t>зі</a:t>
            </a:r>
            <a:r>
              <a:rPr lang="ru-RU" dirty="0"/>
              <a:t> </a:t>
            </a:r>
            <a:r>
              <a:rPr lang="ru-RU" dirty="0" err="1"/>
              <a:t>знаменником</a:t>
            </a:r>
            <a:r>
              <a:rPr lang="ru-RU" dirty="0"/>
              <a:t> </a:t>
            </a:r>
            <a:r>
              <a:rPr lang="ru-RU" b="1" i="1" dirty="0"/>
              <a:t>q = 2</a:t>
            </a:r>
            <a:r>
              <a:rPr lang="ru-RU" dirty="0"/>
              <a:t>, буде </a:t>
            </a:r>
            <a:r>
              <a:rPr lang="ru-RU" dirty="0" err="1"/>
              <a:t>мати</a:t>
            </a:r>
            <a:r>
              <a:rPr lang="ru-RU" dirty="0"/>
              <a:t> </a:t>
            </a:r>
            <a:r>
              <a:rPr lang="ru-RU" dirty="0" err="1"/>
              <a:t>наступний</a:t>
            </a:r>
            <a:r>
              <a:rPr lang="ru-RU" dirty="0"/>
              <a:t> </a:t>
            </a:r>
            <a:r>
              <a:rPr lang="ru-RU" dirty="0" err="1"/>
              <a:t>вигляд</a:t>
            </a:r>
            <a:r>
              <a:rPr lang="ru-RU" dirty="0"/>
              <a:t>:</a:t>
            </a:r>
            <a:endParaRPr lang="uk-UA" dirty="0"/>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2342" y="3019652"/>
            <a:ext cx="6121400" cy="719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897741" y="4110042"/>
            <a:ext cx="9222015" cy="800219"/>
          </a:xfrm>
          <a:prstGeom prst="rect">
            <a:avLst/>
          </a:prstGeom>
        </p:spPr>
        <p:txBody>
          <a:bodyPr wrap="square">
            <a:spAutoFit/>
          </a:bodyPr>
          <a:lstStyle/>
          <a:p>
            <a:r>
              <a:rPr lang="ru-RU" dirty="0"/>
              <a:t>Таким чином, </a:t>
            </a:r>
            <a:r>
              <a:rPr lang="ru-RU" dirty="0" err="1"/>
              <a:t>точним</a:t>
            </a:r>
            <a:r>
              <a:rPr lang="ru-RU" dirty="0"/>
              <a:t> </a:t>
            </a:r>
            <a:r>
              <a:rPr lang="ru-RU" dirty="0" err="1"/>
              <a:t>рішенням</a:t>
            </a:r>
            <a:r>
              <a:rPr lang="ru-RU" dirty="0"/>
              <a:t> </a:t>
            </a:r>
            <a:r>
              <a:rPr lang="ru-RU" dirty="0" err="1"/>
              <a:t>рекурентного</a:t>
            </a:r>
            <a:r>
              <a:rPr lang="ru-RU" dirty="0"/>
              <a:t> </a:t>
            </a:r>
            <a:r>
              <a:rPr lang="ru-RU" dirty="0" err="1"/>
              <a:t>співвідношення</a:t>
            </a:r>
            <a:r>
              <a:rPr lang="ru-RU" dirty="0"/>
              <a:t> є </a:t>
            </a:r>
            <a:r>
              <a:rPr lang="ru-RU" dirty="0" err="1"/>
              <a:t>функція</a:t>
            </a:r>
            <a:endParaRPr lang="ru-RU" dirty="0"/>
          </a:p>
          <a:p>
            <a:r>
              <a:rPr lang="ru-RU" dirty="0"/>
              <a:t> </a:t>
            </a:r>
            <a:r>
              <a:rPr lang="ru-RU" sz="2800" b="1" i="1" dirty="0"/>
              <a:t>Т (п) = 4 * n - 2</a:t>
            </a:r>
            <a:r>
              <a:rPr lang="ru-RU" dirty="0"/>
              <a:t>.</a:t>
            </a:r>
            <a:endParaRPr lang="uk-UA" dirty="0"/>
          </a:p>
        </p:txBody>
      </p:sp>
    </p:spTree>
    <p:extLst>
      <p:ext uri="{BB962C8B-B14F-4D97-AF65-F5344CB8AC3E}">
        <p14:creationId xmlns:p14="http://schemas.microsoft.com/office/powerpoint/2010/main" val="213551466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94757" y="272828"/>
            <a:ext cx="10161814" cy="369332"/>
          </a:xfrm>
          <a:prstGeom prst="rect">
            <a:avLst/>
          </a:prstGeom>
        </p:spPr>
        <p:txBody>
          <a:bodyPr wrap="square">
            <a:spAutoFit/>
          </a:bodyPr>
          <a:lstStyle/>
          <a:p>
            <a:r>
              <a:rPr lang="ru-RU" dirty="0"/>
              <a:t>Приклад 1.13. </a:t>
            </a:r>
            <a:r>
              <a:rPr lang="ru-RU" dirty="0" err="1"/>
              <a:t>Вирішити</a:t>
            </a:r>
            <a:r>
              <a:rPr lang="ru-RU" dirty="0"/>
              <a:t> </a:t>
            </a:r>
            <a:r>
              <a:rPr lang="ru-RU" dirty="0" err="1"/>
              <a:t>рекурентне</a:t>
            </a:r>
            <a:r>
              <a:rPr lang="ru-RU" dirty="0"/>
              <a:t> </a:t>
            </a:r>
            <a:r>
              <a:rPr lang="ru-RU" dirty="0" err="1"/>
              <a:t>співвідношення</a:t>
            </a:r>
            <a:r>
              <a:rPr lang="ru-RU" dirty="0"/>
              <a:t>, </a:t>
            </a:r>
            <a:r>
              <a:rPr lang="ru-RU" dirty="0" err="1"/>
              <a:t>використовуючи</a:t>
            </a:r>
            <a:r>
              <a:rPr lang="ru-RU" dirty="0"/>
              <a:t> метод </a:t>
            </a:r>
            <a:r>
              <a:rPr lang="ru-RU" dirty="0" err="1"/>
              <a:t>ітерацій</a:t>
            </a:r>
            <a:r>
              <a:rPr lang="ru-RU" dirty="0"/>
              <a:t>:</a:t>
            </a:r>
            <a:endParaRPr lang="uk-UA"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4757" y="773567"/>
            <a:ext cx="39624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594757" y="2459504"/>
            <a:ext cx="6675664" cy="369332"/>
          </a:xfrm>
          <a:prstGeom prst="rect">
            <a:avLst/>
          </a:prstGeom>
        </p:spPr>
        <p:txBody>
          <a:bodyPr wrap="square">
            <a:spAutoFit/>
          </a:bodyPr>
          <a:lstStyle/>
          <a:p>
            <a:r>
              <a:rPr lang="ru-RU" dirty="0" err="1"/>
              <a:t>Рішення</a:t>
            </a:r>
            <a:r>
              <a:rPr lang="ru-RU" dirty="0"/>
              <a:t>. </a:t>
            </a:r>
            <a:r>
              <a:rPr lang="ru-RU" dirty="0" err="1"/>
              <a:t>Будемо</a:t>
            </a:r>
            <a:r>
              <a:rPr lang="ru-RU" dirty="0"/>
              <a:t> </a:t>
            </a:r>
            <a:r>
              <a:rPr lang="ru-RU" dirty="0" err="1"/>
              <a:t>припускати</a:t>
            </a:r>
            <a:r>
              <a:rPr lang="ru-RU" dirty="0"/>
              <a:t>, </a:t>
            </a:r>
            <a:r>
              <a:rPr lang="ru-RU" dirty="0" err="1"/>
              <a:t>що</a:t>
            </a:r>
            <a:r>
              <a:rPr lang="ru-RU" dirty="0"/>
              <a:t> n - </a:t>
            </a:r>
            <a:r>
              <a:rPr lang="ru-RU" dirty="0" err="1"/>
              <a:t>ступінь</a:t>
            </a:r>
            <a:r>
              <a:rPr lang="ru-RU" dirty="0"/>
              <a:t> числа 2.</a:t>
            </a:r>
            <a:endParaRPr lang="uk-UA" dirty="0"/>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9789" y="3006499"/>
            <a:ext cx="3058349" cy="1589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4756" y="4531179"/>
            <a:ext cx="7558053" cy="1701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430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9697D1-DFF8-3430-9B14-85B0625D6DBD}"/>
              </a:ext>
            </a:extLst>
          </p:cNvPr>
          <p:cNvSpPr>
            <a:spLocks noGrp="1"/>
          </p:cNvSpPr>
          <p:nvPr>
            <p:ph type="title"/>
          </p:nvPr>
        </p:nvSpPr>
        <p:spPr/>
        <p:txBody>
          <a:bodyPr/>
          <a:lstStyle/>
          <a:p>
            <a:r>
              <a:rPr lang="uk-UA" dirty="0"/>
              <a:t>Ще одна система безпеки</a:t>
            </a:r>
            <a:endParaRPr lang="ru-UA" dirty="0"/>
          </a:p>
        </p:txBody>
      </p:sp>
      <p:sp>
        <p:nvSpPr>
          <p:cNvPr id="6" name="Объект 5">
            <a:extLst>
              <a:ext uri="{FF2B5EF4-FFF2-40B4-BE49-F238E27FC236}">
                <a16:creationId xmlns:a16="http://schemas.microsoft.com/office/drawing/2014/main" id="{55582235-CA03-F364-A102-46A9C84D7E16}"/>
              </a:ext>
            </a:extLst>
          </p:cNvPr>
          <p:cNvSpPr>
            <a:spLocks noGrp="1"/>
          </p:cNvSpPr>
          <p:nvPr>
            <p:ph idx="1"/>
          </p:nvPr>
        </p:nvSpPr>
        <p:spPr/>
        <p:txBody>
          <a:bodyPr/>
          <a:lstStyle/>
          <a:p>
            <a:endParaRPr lang="ru-UA"/>
          </a:p>
        </p:txBody>
      </p:sp>
      <p:pic>
        <p:nvPicPr>
          <p:cNvPr id="8" name="Рисунок 7">
            <a:extLst>
              <a:ext uri="{FF2B5EF4-FFF2-40B4-BE49-F238E27FC236}">
                <a16:creationId xmlns:a16="http://schemas.microsoft.com/office/drawing/2014/main" id="{B8EB0DF3-331F-801F-94E0-01A644AA660F}"/>
              </a:ext>
            </a:extLst>
          </p:cNvPr>
          <p:cNvPicPr>
            <a:picLocks noChangeAspect="1"/>
          </p:cNvPicPr>
          <p:nvPr/>
        </p:nvPicPr>
        <p:blipFill>
          <a:blip r:embed="rId2"/>
          <a:stretch>
            <a:fillRect/>
          </a:stretch>
        </p:blipFill>
        <p:spPr>
          <a:xfrm>
            <a:off x="1653699" y="1624402"/>
            <a:ext cx="9394051" cy="5649803"/>
          </a:xfrm>
          <a:prstGeom prst="rect">
            <a:avLst/>
          </a:prstGeom>
        </p:spPr>
      </p:pic>
      <p:pic>
        <p:nvPicPr>
          <p:cNvPr id="10" name="Рисунок 9">
            <a:extLst>
              <a:ext uri="{FF2B5EF4-FFF2-40B4-BE49-F238E27FC236}">
                <a16:creationId xmlns:a16="http://schemas.microsoft.com/office/drawing/2014/main" id="{8E00A49F-4FE3-D3F4-F69B-632BD94B1047}"/>
              </a:ext>
            </a:extLst>
          </p:cNvPr>
          <p:cNvPicPr>
            <a:picLocks noChangeAspect="1"/>
          </p:cNvPicPr>
          <p:nvPr/>
        </p:nvPicPr>
        <p:blipFill>
          <a:blip r:embed="rId3"/>
          <a:stretch>
            <a:fillRect/>
          </a:stretch>
        </p:blipFill>
        <p:spPr>
          <a:xfrm>
            <a:off x="3809543" y="1624401"/>
            <a:ext cx="3385736" cy="580817"/>
          </a:xfrm>
          <a:prstGeom prst="rect">
            <a:avLst/>
          </a:prstGeom>
        </p:spPr>
      </p:pic>
    </p:spTree>
    <p:extLst>
      <p:ext uri="{BB962C8B-B14F-4D97-AF65-F5344CB8AC3E}">
        <p14:creationId xmlns:p14="http://schemas.microsoft.com/office/powerpoint/2010/main" val="933010686"/>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0935" y="107043"/>
            <a:ext cx="6132512"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7070" y="1997756"/>
            <a:ext cx="6132512"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047" y="2193019"/>
            <a:ext cx="6121400" cy="171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509157" y="3938589"/>
            <a:ext cx="8904514" cy="1200329"/>
          </a:xfrm>
          <a:prstGeom prst="rect">
            <a:avLst/>
          </a:prstGeom>
        </p:spPr>
        <p:txBody>
          <a:bodyPr wrap="square">
            <a:spAutoFit/>
          </a:bodyPr>
          <a:lstStyle/>
          <a:p>
            <a:r>
              <a:rPr lang="uk-UA" dirty="0"/>
              <a:t>Остання сума була перетворена з урахуванням формули геометричній прогресії зі знаменником </a:t>
            </a:r>
            <a:r>
              <a:rPr lang="en-US" b="1" i="1" dirty="0"/>
              <a:t>q = 1/2</a:t>
            </a:r>
            <a:r>
              <a:rPr lang="en-US" dirty="0"/>
              <a:t>. </a:t>
            </a:r>
            <a:r>
              <a:rPr lang="uk-UA" dirty="0"/>
              <a:t>Алгоритм закінчить свою роботу, коли ми прийдемо до початковій умові: </a:t>
            </a:r>
            <a:r>
              <a:rPr lang="en-US" b="1" i="1" dirty="0"/>
              <a:t>T (1)</a:t>
            </a:r>
            <a:r>
              <a:rPr lang="en-US" dirty="0"/>
              <a:t>. </a:t>
            </a:r>
            <a:r>
              <a:rPr lang="uk-UA" dirty="0"/>
              <a:t>Це станеться при </a:t>
            </a:r>
            <a:r>
              <a:rPr lang="en-US" b="1" i="1" dirty="0"/>
              <a:t>n / 2</a:t>
            </a:r>
            <a:r>
              <a:rPr lang="en-US" b="1" i="1" baseline="30000" dirty="0"/>
              <a:t>k</a:t>
            </a:r>
            <a:r>
              <a:rPr lang="en-US" b="1" i="1" dirty="0"/>
              <a:t> = 1, n = </a:t>
            </a:r>
            <a:r>
              <a:rPr lang="en-US" b="1" i="1" baseline="30000" dirty="0"/>
              <a:t>2k</a:t>
            </a:r>
            <a:r>
              <a:rPr lang="en-US" baseline="30000" dirty="0"/>
              <a:t>.</a:t>
            </a:r>
            <a:r>
              <a:rPr lang="en-US" dirty="0"/>
              <a:t> </a:t>
            </a:r>
            <a:r>
              <a:rPr lang="uk-UA" dirty="0"/>
              <a:t>Таким чином, отримуємо точне рішення рекурентного рівняння:</a:t>
            </a:r>
          </a:p>
        </p:txBody>
      </p:sp>
      <p:pic>
        <p:nvPicPr>
          <p:cNvPr id="215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1634" y="5155652"/>
            <a:ext cx="6121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293586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75446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07141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7207" y="1118507"/>
            <a:ext cx="6996793" cy="3693319"/>
          </a:xfrm>
          <a:prstGeom prst="rect">
            <a:avLst/>
          </a:prstGeom>
        </p:spPr>
        <p:txBody>
          <a:bodyPr wrap="square">
            <a:spAutoFit/>
          </a:bodyPr>
          <a:lstStyle/>
          <a:p>
            <a:r>
              <a:rPr lang="uk-UA" dirty="0"/>
              <a:t>Рекурентні співвідношення</a:t>
            </a:r>
          </a:p>
          <a:p>
            <a:endParaRPr lang="uk-UA" dirty="0"/>
          </a:p>
          <a:p>
            <a:r>
              <a:rPr lang="uk-UA" dirty="0"/>
              <a:t>Визначення 1.7. Співвідношення, які пов'язують одні і ті ж функції, але з різними значеннями аргументів, називаються рекурентними співвідношеннями або рекурентними рівняннями.</a:t>
            </a:r>
          </a:p>
          <a:p>
            <a:endParaRPr lang="uk-UA" dirty="0"/>
          </a:p>
          <a:p>
            <a:r>
              <a:rPr lang="uk-UA" dirty="0"/>
              <a:t>Визначення 1.8. Рекурентне співвідношення будемо називати правильним, якщо значення аргументів у будь-який з функцій в правій частині співвідношення менше значення аргументів у будь-який з функцій в лівій частині співвідношення; якщо аргументів кілька, то досить зменшення одного з них.</a:t>
            </a:r>
          </a:p>
        </p:txBody>
      </p:sp>
    </p:spTree>
    <p:extLst>
      <p:ext uri="{BB962C8B-B14F-4D97-AF65-F5344CB8AC3E}">
        <p14:creationId xmlns:p14="http://schemas.microsoft.com/office/powerpoint/2010/main" val="19337007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60221" y="804093"/>
            <a:ext cx="6096000" cy="1200329"/>
          </a:xfrm>
          <a:prstGeom prst="rect">
            <a:avLst/>
          </a:prstGeom>
        </p:spPr>
        <p:txBody>
          <a:bodyPr>
            <a:spAutoFit/>
          </a:bodyPr>
          <a:lstStyle/>
          <a:p>
            <a:r>
              <a:rPr lang="ru-RU" dirty="0" err="1"/>
              <a:t>Іншими</a:t>
            </a:r>
            <a:r>
              <a:rPr lang="ru-RU" dirty="0"/>
              <a:t> словами, </a:t>
            </a:r>
            <a:r>
              <a:rPr lang="ru-RU" dirty="0" err="1"/>
              <a:t>правильне</a:t>
            </a:r>
            <a:r>
              <a:rPr lang="ru-RU" dirty="0"/>
              <a:t> </a:t>
            </a:r>
            <a:r>
              <a:rPr lang="ru-RU" dirty="0" err="1"/>
              <a:t>рекурентне</a:t>
            </a:r>
            <a:r>
              <a:rPr lang="ru-RU" dirty="0"/>
              <a:t> </a:t>
            </a:r>
            <a:r>
              <a:rPr lang="ru-RU" dirty="0" err="1"/>
              <a:t>співвідношення</a:t>
            </a:r>
            <a:r>
              <a:rPr lang="ru-RU" dirty="0"/>
              <a:t> </a:t>
            </a:r>
            <a:r>
              <a:rPr lang="ru-RU" dirty="0" err="1"/>
              <a:t>описує</a:t>
            </a:r>
            <a:r>
              <a:rPr lang="ru-RU" dirty="0"/>
              <a:t> </a:t>
            </a:r>
            <a:r>
              <a:rPr lang="ru-RU" dirty="0" err="1"/>
              <a:t>функцію</a:t>
            </a:r>
            <a:r>
              <a:rPr lang="ru-RU" dirty="0"/>
              <a:t> з </a:t>
            </a:r>
            <a:r>
              <a:rPr lang="ru-RU" dirty="0" err="1"/>
              <a:t>використанням</a:t>
            </a:r>
            <a:r>
              <a:rPr lang="ru-RU" dirty="0"/>
              <a:t> </a:t>
            </a:r>
            <a:r>
              <a:rPr lang="ru-RU" dirty="0" err="1"/>
              <a:t>її</a:t>
            </a:r>
            <a:r>
              <a:rPr lang="ru-RU" dirty="0"/>
              <a:t> </a:t>
            </a:r>
            <a:r>
              <a:rPr lang="ru-RU" dirty="0" err="1"/>
              <a:t>самої</a:t>
            </a:r>
            <a:r>
              <a:rPr lang="ru-RU" dirty="0"/>
              <a:t>, але </a:t>
            </a:r>
            <a:r>
              <a:rPr lang="ru-RU" dirty="0" err="1"/>
              <a:t>тільки</a:t>
            </a:r>
            <a:r>
              <a:rPr lang="ru-RU" dirty="0"/>
              <a:t> з </a:t>
            </a:r>
            <a:r>
              <a:rPr lang="ru-RU" dirty="0" err="1"/>
              <a:t>меншими</a:t>
            </a:r>
            <a:r>
              <a:rPr lang="ru-RU" dirty="0"/>
              <a:t> </a:t>
            </a:r>
            <a:r>
              <a:rPr lang="ru-RU" dirty="0" err="1"/>
              <a:t>значеннями</a:t>
            </a:r>
            <a:r>
              <a:rPr lang="ru-RU" dirty="0"/>
              <a:t> </a:t>
            </a:r>
            <a:r>
              <a:rPr lang="ru-RU" dirty="0" err="1"/>
              <a:t>аргументів</a:t>
            </a:r>
            <a:r>
              <a:rPr lang="ru-RU" dirty="0"/>
              <a:t>:</a:t>
            </a:r>
            <a:endParaRPr lang="uk-UA" dirty="0"/>
          </a:p>
        </p:txBody>
      </p:sp>
      <p:sp>
        <p:nvSpPr>
          <p:cNvPr id="4" name="Прямоугольник 3"/>
          <p:cNvSpPr/>
          <p:nvPr/>
        </p:nvSpPr>
        <p:spPr>
          <a:xfrm>
            <a:off x="2737757" y="2355307"/>
            <a:ext cx="8357508" cy="646331"/>
          </a:xfrm>
          <a:prstGeom prst="rect">
            <a:avLst/>
          </a:prstGeom>
        </p:spPr>
        <p:txBody>
          <a:bodyPr wrap="square">
            <a:spAutoFit/>
          </a:bodyPr>
          <a:lstStyle/>
          <a:p>
            <a:r>
              <a:rPr lang="uk-UA" b="1" i="1" dirty="0"/>
              <a:t>Т(</a:t>
            </a:r>
            <a:r>
              <a:rPr lang="en-US" b="1" i="1" dirty="0"/>
              <a:t>n) = </a:t>
            </a:r>
            <a:r>
              <a:rPr lang="uk-UA" b="1" i="1" dirty="0"/>
              <a:t>Т(</a:t>
            </a:r>
            <a:r>
              <a:rPr lang="en-US" b="1" i="1" dirty="0"/>
              <a:t>n -1) + </a:t>
            </a:r>
            <a:r>
              <a:rPr lang="uk-UA" b="1" i="1" dirty="0"/>
              <a:t>Т(</a:t>
            </a:r>
            <a:r>
              <a:rPr lang="en-US" b="1" i="1" dirty="0"/>
              <a:t>n - 2) </a:t>
            </a:r>
            <a:r>
              <a:rPr lang="en-US" dirty="0"/>
              <a:t>— </a:t>
            </a:r>
            <a:r>
              <a:rPr lang="uk-UA" dirty="0"/>
              <a:t>правильне рекурентне співвідношення;</a:t>
            </a:r>
          </a:p>
          <a:p>
            <a:r>
              <a:rPr lang="uk-UA" b="1" i="1" dirty="0"/>
              <a:t>Т(</a:t>
            </a:r>
            <a:r>
              <a:rPr lang="en-US" b="1" i="1" dirty="0"/>
              <a:t>n) = </a:t>
            </a:r>
            <a:r>
              <a:rPr lang="uk-UA" b="1" i="1" dirty="0"/>
              <a:t>Т(</a:t>
            </a:r>
            <a:r>
              <a:rPr lang="en-US" b="1" i="1" dirty="0"/>
              <a:t>n -1) + </a:t>
            </a:r>
            <a:r>
              <a:rPr lang="uk-UA" b="1" i="1" dirty="0"/>
              <a:t>Т(</a:t>
            </a:r>
            <a:r>
              <a:rPr lang="en-US" b="1" i="1" dirty="0"/>
              <a:t>n +1) </a:t>
            </a:r>
            <a:r>
              <a:rPr lang="en-US" dirty="0"/>
              <a:t>— </a:t>
            </a:r>
            <a:r>
              <a:rPr lang="uk-UA" dirty="0"/>
              <a:t>неправильне рекурентне співвідношення.</a:t>
            </a:r>
          </a:p>
        </p:txBody>
      </p:sp>
      <p:sp>
        <p:nvSpPr>
          <p:cNvPr id="5" name="Прямоугольник 4"/>
          <p:cNvSpPr/>
          <p:nvPr/>
        </p:nvSpPr>
        <p:spPr>
          <a:xfrm>
            <a:off x="2680607" y="3604443"/>
            <a:ext cx="6096000" cy="1200329"/>
          </a:xfrm>
          <a:prstGeom prst="rect">
            <a:avLst/>
          </a:prstGeom>
        </p:spPr>
        <p:txBody>
          <a:bodyPr>
            <a:spAutoFit/>
          </a:bodyPr>
          <a:lstStyle/>
          <a:p>
            <a:r>
              <a:rPr lang="ru-RU" dirty="0"/>
              <a:t>1. </a:t>
            </a:r>
            <a:r>
              <a:rPr lang="ru-RU" dirty="0" err="1"/>
              <a:t>Оцінка</a:t>
            </a:r>
            <a:r>
              <a:rPr lang="ru-RU" dirty="0"/>
              <a:t> </a:t>
            </a:r>
            <a:r>
              <a:rPr lang="ru-RU" dirty="0" err="1"/>
              <a:t>рішення</a:t>
            </a:r>
            <a:r>
              <a:rPr lang="ru-RU" dirty="0"/>
              <a:t> </a:t>
            </a:r>
            <a:r>
              <a:rPr lang="ru-RU" dirty="0" err="1"/>
              <a:t>рекурентного</a:t>
            </a:r>
            <a:r>
              <a:rPr lang="ru-RU" dirty="0"/>
              <a:t> </a:t>
            </a:r>
            <a:r>
              <a:rPr lang="ru-RU" dirty="0" err="1"/>
              <a:t>рівняння</a:t>
            </a:r>
            <a:r>
              <a:rPr lang="ru-RU" dirty="0"/>
              <a:t>. Метод </a:t>
            </a:r>
            <a:r>
              <a:rPr lang="ru-RU" dirty="0" err="1"/>
              <a:t>підстановок</a:t>
            </a:r>
            <a:r>
              <a:rPr lang="ru-RU" dirty="0"/>
              <a:t>.</a:t>
            </a:r>
          </a:p>
          <a:p>
            <a:r>
              <a:rPr lang="ru-RU" dirty="0"/>
              <a:t>2. Метод </a:t>
            </a:r>
            <a:r>
              <a:rPr lang="ru-RU" dirty="0" err="1"/>
              <a:t>ітерацій</a:t>
            </a:r>
            <a:r>
              <a:rPr lang="ru-RU" dirty="0"/>
              <a:t>.</a:t>
            </a:r>
          </a:p>
          <a:p>
            <a:r>
              <a:rPr lang="ru-RU" dirty="0"/>
              <a:t>3. Метод </a:t>
            </a:r>
            <a:r>
              <a:rPr lang="ru-RU" dirty="0" err="1"/>
              <a:t>рекурсивних</a:t>
            </a:r>
            <a:r>
              <a:rPr lang="ru-RU" dirty="0"/>
              <a:t> дерев.</a:t>
            </a:r>
          </a:p>
        </p:txBody>
      </p:sp>
    </p:spTree>
    <p:extLst>
      <p:ext uri="{BB962C8B-B14F-4D97-AF65-F5344CB8AC3E}">
        <p14:creationId xmlns:p14="http://schemas.microsoft.com/office/powerpoint/2010/main" val="289874860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1763" y="511352"/>
            <a:ext cx="9239251" cy="2677656"/>
          </a:xfrm>
          <a:prstGeom prst="rect">
            <a:avLst/>
          </a:prstGeom>
        </p:spPr>
        <p:txBody>
          <a:bodyPr wrap="square">
            <a:spAutoFit/>
          </a:bodyPr>
          <a:lstStyle/>
          <a:p>
            <a:r>
              <a:rPr lang="ru-RU" sz="2400" b="1" dirty="0"/>
              <a:t>Метод </a:t>
            </a:r>
            <a:r>
              <a:rPr lang="ru-RU" sz="2400" b="1" dirty="0" err="1"/>
              <a:t>рекурсивних</a:t>
            </a:r>
            <a:r>
              <a:rPr lang="ru-RU" sz="2400" b="1" dirty="0"/>
              <a:t> дерев</a:t>
            </a:r>
          </a:p>
          <a:p>
            <a:r>
              <a:rPr lang="ru-RU" dirty="0"/>
              <a:t>Даний метод є </a:t>
            </a:r>
            <a:r>
              <a:rPr lang="ru-RU" dirty="0" err="1"/>
              <a:t>особливим</a:t>
            </a:r>
            <a:r>
              <a:rPr lang="ru-RU" dirty="0"/>
              <a:t> способом записи </a:t>
            </a:r>
            <a:r>
              <a:rPr lang="ru-RU" dirty="0" err="1"/>
              <a:t>явних</a:t>
            </a:r>
            <a:r>
              <a:rPr lang="ru-RU" dirty="0"/>
              <a:t> (НЕ </a:t>
            </a:r>
            <a:r>
              <a:rPr lang="ru-RU" dirty="0" err="1"/>
              <a:t>рекурентних</a:t>
            </a:r>
            <a:r>
              <a:rPr lang="ru-RU" dirty="0"/>
              <a:t>) </a:t>
            </a:r>
            <a:r>
              <a:rPr lang="ru-RU" dirty="0" err="1"/>
              <a:t>функцій</a:t>
            </a:r>
            <a:r>
              <a:rPr lang="ru-RU" dirty="0"/>
              <a:t>, </a:t>
            </a:r>
            <a:r>
              <a:rPr lang="ru-RU" dirty="0" err="1"/>
              <a:t>щo</a:t>
            </a:r>
            <a:r>
              <a:rPr lang="ru-RU" dirty="0"/>
              <a:t> </a:t>
            </a:r>
            <a:r>
              <a:rPr lang="ru-RU" dirty="0" err="1"/>
              <a:t>одержуються</a:t>
            </a:r>
            <a:r>
              <a:rPr lang="ru-RU" dirty="0"/>
              <a:t> на </a:t>
            </a:r>
            <a:r>
              <a:rPr lang="ru-RU" dirty="0" err="1"/>
              <a:t>кроках</a:t>
            </a:r>
            <a:r>
              <a:rPr lang="ru-RU" dirty="0"/>
              <a:t> методу </a:t>
            </a:r>
            <a:r>
              <a:rPr lang="ru-RU" dirty="0" err="1"/>
              <a:t>ітерацій</a:t>
            </a:r>
            <a:r>
              <a:rPr lang="ru-RU" dirty="0"/>
              <a:t>. Метод </a:t>
            </a:r>
            <a:r>
              <a:rPr lang="ru-RU" dirty="0" err="1"/>
              <a:t>рекурсивних</a:t>
            </a:r>
            <a:r>
              <a:rPr lang="ru-RU" dirty="0"/>
              <a:t> дерев </a:t>
            </a:r>
            <a:r>
              <a:rPr lang="ru-RU" dirty="0" err="1"/>
              <a:t>полягає</a:t>
            </a:r>
            <a:r>
              <a:rPr lang="ru-RU" dirty="0"/>
              <a:t> в тому, </a:t>
            </a:r>
            <a:r>
              <a:rPr lang="ru-RU" dirty="0" err="1"/>
              <a:t>що</a:t>
            </a:r>
            <a:r>
              <a:rPr lang="ru-RU" dirty="0"/>
              <a:t> за </a:t>
            </a:r>
            <a:r>
              <a:rPr lang="ru-RU" dirty="0" err="1"/>
              <a:t>рекурентним</a:t>
            </a:r>
            <a:r>
              <a:rPr lang="ru-RU" dirty="0"/>
              <a:t> </a:t>
            </a:r>
            <a:r>
              <a:rPr lang="ru-RU" dirty="0" err="1"/>
              <a:t>рівнянням</a:t>
            </a:r>
            <a:r>
              <a:rPr lang="ru-RU" dirty="0"/>
              <a:t> </a:t>
            </a:r>
            <a:r>
              <a:rPr lang="ru-RU" dirty="0" err="1"/>
              <a:t>ітераційно</a:t>
            </a:r>
            <a:r>
              <a:rPr lang="ru-RU" dirty="0"/>
              <a:t> </a:t>
            </a:r>
            <a:r>
              <a:rPr lang="ru-RU" dirty="0" err="1"/>
              <a:t>будується</a:t>
            </a:r>
            <a:r>
              <a:rPr lang="ru-RU" dirty="0"/>
              <a:t> </a:t>
            </a:r>
            <a:r>
              <a:rPr lang="ru-RU" dirty="0" err="1"/>
              <a:t>деревоподібна</a:t>
            </a:r>
            <a:r>
              <a:rPr lang="ru-RU" dirty="0"/>
              <a:t> структура, в </a:t>
            </a:r>
            <a:r>
              <a:rPr lang="ru-RU" dirty="0" err="1"/>
              <a:t>її</a:t>
            </a:r>
            <a:r>
              <a:rPr lang="ru-RU" dirty="0"/>
              <a:t> </a:t>
            </a:r>
            <a:r>
              <a:rPr lang="ru-RU" dirty="0" err="1"/>
              <a:t>вузлах</a:t>
            </a:r>
            <a:r>
              <a:rPr lang="ru-RU" dirty="0"/>
              <a:t> </a:t>
            </a:r>
            <a:r>
              <a:rPr lang="ru-RU" dirty="0" err="1"/>
              <a:t>здійснюється</a:t>
            </a:r>
            <a:r>
              <a:rPr lang="ru-RU" dirty="0"/>
              <a:t> </a:t>
            </a:r>
            <a:r>
              <a:rPr lang="ru-RU" dirty="0" err="1"/>
              <a:t>підсумовування</a:t>
            </a:r>
            <a:r>
              <a:rPr lang="ru-RU" dirty="0"/>
              <a:t> </a:t>
            </a:r>
            <a:r>
              <a:rPr lang="ru-RU" dirty="0" err="1"/>
              <a:t>значень</a:t>
            </a:r>
            <a:r>
              <a:rPr lang="ru-RU" dirty="0"/>
              <a:t> </a:t>
            </a:r>
            <a:r>
              <a:rPr lang="ru-RU" dirty="0" err="1"/>
              <a:t>ключів</a:t>
            </a:r>
            <a:r>
              <a:rPr lang="ru-RU" dirty="0"/>
              <a:t> </a:t>
            </a:r>
            <a:r>
              <a:rPr lang="ru-RU" dirty="0" err="1"/>
              <a:t>спеціальним</a:t>
            </a:r>
            <a:r>
              <a:rPr lang="ru-RU" dirty="0"/>
              <a:t> чином.</a:t>
            </a:r>
            <a:endParaRPr lang="en-US" dirty="0"/>
          </a:p>
          <a:p>
            <a:endParaRPr lang="en-US" dirty="0"/>
          </a:p>
          <a:p>
            <a:r>
              <a:rPr lang="uk-UA" dirty="0"/>
              <a:t>Проілюструємо метод рекурсивних дерев для вирішення наступного рекурентного рівняння:</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2513" y="3416074"/>
            <a:ext cx="3541712" cy="149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476499" y="5073428"/>
            <a:ext cx="6806293" cy="369332"/>
          </a:xfrm>
          <a:prstGeom prst="rect">
            <a:avLst/>
          </a:prstGeom>
        </p:spPr>
        <p:txBody>
          <a:bodyPr wrap="square">
            <a:spAutoFit/>
          </a:bodyPr>
          <a:lstStyle/>
          <a:p>
            <a:r>
              <a:rPr lang="ru-RU" dirty="0" err="1"/>
              <a:t>Будемо</a:t>
            </a:r>
            <a:r>
              <a:rPr lang="ru-RU" dirty="0"/>
              <a:t> </a:t>
            </a:r>
            <a:r>
              <a:rPr lang="ru-RU" dirty="0" err="1"/>
              <a:t>припускати</a:t>
            </a:r>
            <a:r>
              <a:rPr lang="ru-RU" dirty="0"/>
              <a:t>, </a:t>
            </a:r>
            <a:r>
              <a:rPr lang="ru-RU" dirty="0" err="1"/>
              <a:t>що</a:t>
            </a:r>
            <a:r>
              <a:rPr lang="ru-RU" dirty="0"/>
              <a:t> </a:t>
            </a:r>
            <a:r>
              <a:rPr lang="ru-RU" b="1" i="1" dirty="0"/>
              <a:t>n</a:t>
            </a:r>
            <a:r>
              <a:rPr lang="ru-RU" dirty="0"/>
              <a:t> - </a:t>
            </a:r>
            <a:r>
              <a:rPr lang="ru-RU" dirty="0" err="1"/>
              <a:t>ступінь</a:t>
            </a:r>
            <a:r>
              <a:rPr lang="ru-RU" dirty="0"/>
              <a:t> числа </a:t>
            </a:r>
            <a:r>
              <a:rPr lang="ru-RU" b="1" i="1" dirty="0"/>
              <a:t>2</a:t>
            </a:r>
            <a:r>
              <a:rPr lang="ru-RU" dirty="0"/>
              <a:t>, т. е. </a:t>
            </a:r>
            <a:r>
              <a:rPr lang="ru-RU" b="1" i="1" dirty="0"/>
              <a:t>n = 2</a:t>
            </a:r>
            <a:r>
              <a:rPr lang="ru-RU" b="1" i="1" baseline="30000" dirty="0"/>
              <a:t>k</a:t>
            </a:r>
            <a:r>
              <a:rPr lang="ru-RU" dirty="0"/>
              <a:t>.</a:t>
            </a:r>
            <a:endParaRPr lang="uk-UA" dirty="0"/>
          </a:p>
        </p:txBody>
      </p:sp>
    </p:spTree>
    <p:extLst>
      <p:ext uri="{BB962C8B-B14F-4D97-AF65-F5344CB8AC3E}">
        <p14:creationId xmlns:p14="http://schemas.microsoft.com/office/powerpoint/2010/main" val="40114775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00891" y="468770"/>
            <a:ext cx="9957709" cy="369332"/>
          </a:xfrm>
          <a:prstGeom prst="rect">
            <a:avLst/>
          </a:prstGeom>
        </p:spPr>
        <p:txBody>
          <a:bodyPr wrap="square">
            <a:spAutoFit/>
          </a:bodyPr>
          <a:lstStyle/>
          <a:p>
            <a:r>
              <a:rPr lang="ru-RU" dirty="0"/>
              <a:t>1.На </a:t>
            </a:r>
            <a:r>
              <a:rPr lang="ru-RU" dirty="0" err="1"/>
              <a:t>першій</a:t>
            </a:r>
            <a:r>
              <a:rPr lang="ru-RU" dirty="0"/>
              <a:t> </a:t>
            </a:r>
            <a:r>
              <a:rPr lang="ru-RU" dirty="0" err="1"/>
              <a:t>ітерації</a:t>
            </a:r>
            <a:r>
              <a:rPr lang="ru-RU" dirty="0"/>
              <a:t> </a:t>
            </a:r>
            <a:r>
              <a:rPr lang="ru-RU" dirty="0" err="1"/>
              <a:t>формується</a:t>
            </a:r>
            <a:r>
              <a:rPr lang="ru-RU" dirty="0"/>
              <a:t> </a:t>
            </a:r>
            <a:r>
              <a:rPr lang="ru-RU" dirty="0" err="1"/>
              <a:t>деревоподібна</a:t>
            </a:r>
            <a:r>
              <a:rPr lang="ru-RU" dirty="0"/>
              <a:t> структура такого </a:t>
            </a:r>
            <a:r>
              <a:rPr lang="ru-RU" dirty="0" err="1"/>
              <a:t>вигляду</a:t>
            </a:r>
            <a:r>
              <a:rPr lang="ru-RU" dirty="0"/>
              <a:t> (рис. 1.5):</a:t>
            </a:r>
            <a:endParaRPr lang="uk-U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4808" y="1111023"/>
            <a:ext cx="4035425" cy="210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700890" y="3220213"/>
            <a:ext cx="9957709" cy="2031325"/>
          </a:xfrm>
          <a:prstGeom prst="rect">
            <a:avLst/>
          </a:prstGeom>
        </p:spPr>
        <p:txBody>
          <a:bodyPr wrap="square">
            <a:spAutoFit/>
          </a:bodyPr>
          <a:lstStyle/>
          <a:p>
            <a:r>
              <a:rPr lang="ru-RU" dirty="0"/>
              <a:t>• в </a:t>
            </a:r>
            <a:r>
              <a:rPr lang="ru-RU" dirty="0" err="1"/>
              <a:t>корінь</a:t>
            </a:r>
            <a:r>
              <a:rPr lang="ru-RU" dirty="0"/>
              <a:t> дерева заноситься </a:t>
            </a:r>
            <a:r>
              <a:rPr lang="ru-RU" dirty="0" err="1"/>
              <a:t>вільний</a:t>
            </a:r>
            <a:r>
              <a:rPr lang="ru-RU" dirty="0"/>
              <a:t> член </a:t>
            </a:r>
            <a:r>
              <a:rPr lang="ru-RU" dirty="0" err="1"/>
              <a:t>вихідного</a:t>
            </a:r>
            <a:r>
              <a:rPr lang="ru-RU" dirty="0"/>
              <a:t> рекуррентного </a:t>
            </a:r>
            <a:r>
              <a:rPr lang="ru-RU" dirty="0" err="1"/>
              <a:t>рівняння</a:t>
            </a:r>
            <a:r>
              <a:rPr lang="ru-RU" dirty="0"/>
              <a:t> (</a:t>
            </a:r>
            <a:r>
              <a:rPr lang="ru-RU" dirty="0" err="1"/>
              <a:t>вільний</a:t>
            </a:r>
            <a:r>
              <a:rPr lang="ru-RU" dirty="0"/>
              <a:t> член рекуррентного </a:t>
            </a:r>
            <a:r>
              <a:rPr lang="ru-RU" dirty="0" err="1"/>
              <a:t>рівняння</a:t>
            </a:r>
            <a:r>
              <a:rPr lang="ru-RU" dirty="0"/>
              <a:t> - </a:t>
            </a:r>
            <a:r>
              <a:rPr lang="ru-RU" dirty="0" err="1"/>
              <a:t>це</a:t>
            </a:r>
            <a:r>
              <a:rPr lang="ru-RU" dirty="0"/>
              <a:t> та </a:t>
            </a:r>
            <a:r>
              <a:rPr lang="ru-RU" dirty="0" err="1"/>
              <a:t>його</a:t>
            </a:r>
            <a:r>
              <a:rPr lang="ru-RU" dirty="0"/>
              <a:t> </a:t>
            </a:r>
            <a:r>
              <a:rPr lang="ru-RU" dirty="0" err="1"/>
              <a:t>частина</a:t>
            </a:r>
            <a:r>
              <a:rPr lang="ru-RU" dirty="0"/>
              <a:t>, яка не є рекуррентной </a:t>
            </a:r>
            <a:r>
              <a:rPr lang="ru-RU" dirty="0" err="1"/>
              <a:t>функцією</a:t>
            </a:r>
            <a:r>
              <a:rPr lang="ru-RU" dirty="0"/>
              <a:t>, т. е. </a:t>
            </a:r>
            <a:r>
              <a:rPr lang="ru-RU" dirty="0" err="1"/>
              <a:t>деяка</a:t>
            </a:r>
            <a:r>
              <a:rPr lang="ru-RU" dirty="0"/>
              <a:t> явна </a:t>
            </a:r>
            <a:r>
              <a:rPr lang="ru-RU" dirty="0" err="1"/>
              <a:t>функція</a:t>
            </a:r>
            <a:r>
              <a:rPr lang="ru-RU" dirty="0"/>
              <a:t> </a:t>
            </a:r>
            <a:r>
              <a:rPr lang="ru-RU" dirty="0" err="1"/>
              <a:t>від</a:t>
            </a:r>
            <a:r>
              <a:rPr lang="ru-RU" dirty="0"/>
              <a:t> </a:t>
            </a:r>
            <a:r>
              <a:rPr lang="ru-RU" dirty="0" err="1"/>
              <a:t>розміру</a:t>
            </a:r>
            <a:r>
              <a:rPr lang="ru-RU" dirty="0"/>
              <a:t> </a:t>
            </a:r>
            <a:r>
              <a:rPr lang="ru-RU" dirty="0" err="1"/>
              <a:t>задачі</a:t>
            </a:r>
            <a:r>
              <a:rPr lang="ru-RU" dirty="0"/>
              <a:t>), для </a:t>
            </a:r>
            <a:r>
              <a:rPr lang="ru-RU" dirty="0" err="1"/>
              <a:t>нашого</a:t>
            </a:r>
            <a:r>
              <a:rPr lang="ru-RU" dirty="0"/>
              <a:t> </a:t>
            </a:r>
            <a:r>
              <a:rPr lang="ru-RU" dirty="0" err="1"/>
              <a:t>рекурентного</a:t>
            </a:r>
            <a:r>
              <a:rPr lang="ru-RU" dirty="0"/>
              <a:t> </a:t>
            </a:r>
            <a:r>
              <a:rPr lang="ru-RU" dirty="0" err="1"/>
              <a:t>співвідношення</a:t>
            </a:r>
            <a:r>
              <a:rPr lang="ru-RU" dirty="0"/>
              <a:t> </a:t>
            </a:r>
            <a:r>
              <a:rPr lang="ru-RU" dirty="0" err="1"/>
              <a:t>вільний</a:t>
            </a:r>
            <a:r>
              <a:rPr lang="ru-RU" dirty="0"/>
              <a:t> член - </a:t>
            </a:r>
            <a:r>
              <a:rPr lang="ru-RU" b="1" i="1" dirty="0"/>
              <a:t>2</a:t>
            </a:r>
            <a:r>
              <a:rPr lang="ru-RU" dirty="0"/>
              <a:t>;</a:t>
            </a:r>
          </a:p>
          <a:p>
            <a:r>
              <a:rPr lang="ru-RU" dirty="0"/>
              <a:t>• </a:t>
            </a:r>
            <a:r>
              <a:rPr lang="ru-RU" dirty="0" err="1"/>
              <a:t>синами</a:t>
            </a:r>
            <a:r>
              <a:rPr lang="ru-RU" dirty="0"/>
              <a:t> </a:t>
            </a:r>
            <a:r>
              <a:rPr lang="ru-RU" dirty="0" err="1"/>
              <a:t>кореня</a:t>
            </a:r>
            <a:r>
              <a:rPr lang="ru-RU" dirty="0"/>
              <a:t> є </a:t>
            </a:r>
            <a:r>
              <a:rPr lang="ru-RU" dirty="0" err="1"/>
              <a:t>рекурентні</a:t>
            </a:r>
            <a:r>
              <a:rPr lang="ru-RU" dirty="0"/>
              <a:t> </a:t>
            </a:r>
            <a:r>
              <a:rPr lang="ru-RU" dirty="0" err="1"/>
              <a:t>функції</a:t>
            </a:r>
            <a:r>
              <a:rPr lang="ru-RU" dirty="0"/>
              <a:t> </a:t>
            </a:r>
            <a:r>
              <a:rPr lang="ru-RU" dirty="0" err="1"/>
              <a:t>правої</a:t>
            </a:r>
            <a:r>
              <a:rPr lang="ru-RU" dirty="0"/>
              <a:t> </a:t>
            </a:r>
            <a:r>
              <a:rPr lang="ru-RU" dirty="0" err="1"/>
              <a:t>частини</a:t>
            </a:r>
            <a:r>
              <a:rPr lang="ru-RU" dirty="0"/>
              <a:t> </a:t>
            </a:r>
            <a:r>
              <a:rPr lang="ru-RU" dirty="0" err="1"/>
              <a:t>вихідного</a:t>
            </a:r>
            <a:r>
              <a:rPr lang="ru-RU" dirty="0"/>
              <a:t> </a:t>
            </a:r>
            <a:r>
              <a:rPr lang="ru-RU" dirty="0" err="1"/>
              <a:t>рекурентного</a:t>
            </a:r>
            <a:r>
              <a:rPr lang="ru-RU" dirty="0"/>
              <a:t> </a:t>
            </a:r>
            <a:r>
              <a:rPr lang="ru-RU" dirty="0" err="1"/>
              <a:t>співвідношення</a:t>
            </a:r>
            <a:r>
              <a:rPr lang="ru-RU" dirty="0"/>
              <a:t>, для </a:t>
            </a:r>
            <a:r>
              <a:rPr lang="ru-RU" dirty="0" err="1"/>
              <a:t>нашого</a:t>
            </a:r>
            <a:r>
              <a:rPr lang="ru-RU" dirty="0"/>
              <a:t> прикладу у </a:t>
            </a:r>
            <a:r>
              <a:rPr lang="ru-RU" dirty="0" err="1"/>
              <a:t>кореня</a:t>
            </a:r>
            <a:r>
              <a:rPr lang="ru-RU" dirty="0"/>
              <a:t> з </a:t>
            </a:r>
            <a:r>
              <a:rPr lang="ru-RU" dirty="0" err="1"/>
              <a:t>ключем</a:t>
            </a:r>
            <a:r>
              <a:rPr lang="ru-RU" dirty="0"/>
              <a:t> </a:t>
            </a:r>
            <a:r>
              <a:rPr lang="ru-RU" b="1" i="1" dirty="0"/>
              <a:t>2</a:t>
            </a:r>
            <a:r>
              <a:rPr lang="ru-RU" dirty="0"/>
              <a:t> буде два </a:t>
            </a:r>
            <a:r>
              <a:rPr lang="ru-RU" dirty="0" err="1"/>
              <a:t>сина</a:t>
            </a:r>
            <a:r>
              <a:rPr lang="ru-RU" dirty="0"/>
              <a:t>: </a:t>
            </a:r>
            <a:r>
              <a:rPr lang="ru-RU" b="1" i="1" dirty="0"/>
              <a:t>Т (n / 2) </a:t>
            </a:r>
            <a:r>
              <a:rPr lang="ru-RU" dirty="0"/>
              <a:t>і </a:t>
            </a:r>
            <a:endParaRPr lang="en-US" dirty="0"/>
          </a:p>
          <a:p>
            <a:r>
              <a:rPr lang="ru-RU" b="1" i="1" dirty="0"/>
              <a:t>Т (n / 2).</a:t>
            </a:r>
          </a:p>
        </p:txBody>
      </p:sp>
    </p:spTree>
    <p:extLst>
      <p:ext uri="{BB962C8B-B14F-4D97-AF65-F5344CB8AC3E}">
        <p14:creationId xmlns:p14="http://schemas.microsoft.com/office/powerpoint/2010/main" val="163104690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5192" y="248628"/>
            <a:ext cx="10006693" cy="646331"/>
          </a:xfrm>
          <a:prstGeom prst="rect">
            <a:avLst/>
          </a:prstGeom>
        </p:spPr>
        <p:txBody>
          <a:bodyPr wrap="square">
            <a:spAutoFit/>
          </a:bodyPr>
          <a:lstStyle/>
          <a:p>
            <a:r>
              <a:rPr lang="ru-RU" dirty="0"/>
              <a:t>На </a:t>
            </a:r>
            <a:r>
              <a:rPr lang="ru-RU" dirty="0" err="1"/>
              <a:t>наступних</a:t>
            </a:r>
            <a:r>
              <a:rPr lang="ru-RU" dirty="0"/>
              <a:t> </a:t>
            </a:r>
            <a:r>
              <a:rPr lang="ru-RU" dirty="0" err="1"/>
              <a:t>ітераціях</a:t>
            </a:r>
            <a:r>
              <a:rPr lang="ru-RU" dirty="0"/>
              <a:t> для кожного з </a:t>
            </a:r>
            <a:r>
              <a:rPr lang="ru-RU" dirty="0" err="1"/>
              <a:t>синів</a:t>
            </a:r>
            <a:r>
              <a:rPr lang="ru-RU" dirty="0"/>
              <a:t> </a:t>
            </a:r>
            <a:r>
              <a:rPr lang="ru-RU" dirty="0" err="1"/>
              <a:t>будується</a:t>
            </a:r>
            <a:r>
              <a:rPr lang="ru-RU" dirty="0"/>
              <a:t> </a:t>
            </a:r>
            <a:r>
              <a:rPr lang="ru-RU" dirty="0" err="1"/>
              <a:t>аналогічна</a:t>
            </a:r>
            <a:r>
              <a:rPr lang="ru-RU" dirty="0"/>
              <a:t> </a:t>
            </a:r>
            <a:r>
              <a:rPr lang="ru-RU" dirty="0" err="1"/>
              <a:t>деревоподібна</a:t>
            </a:r>
            <a:r>
              <a:rPr lang="ru-RU" dirty="0"/>
              <a:t> структура (рис. 1.6).</a:t>
            </a:r>
            <a:endParaRPr lang="uk-U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377" y="896773"/>
            <a:ext cx="4608512" cy="367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15192" y="4570186"/>
            <a:ext cx="5961888" cy="369332"/>
          </a:xfrm>
          <a:prstGeom prst="rect">
            <a:avLst/>
          </a:prstGeom>
        </p:spPr>
        <p:txBody>
          <a:bodyPr wrap="none">
            <a:spAutoFit/>
          </a:bodyPr>
          <a:lstStyle/>
          <a:p>
            <a:r>
              <a:rPr lang="ru-RU" dirty="0" err="1"/>
              <a:t>Виписується</a:t>
            </a:r>
            <a:r>
              <a:rPr lang="ru-RU" dirty="0"/>
              <a:t> </a:t>
            </a:r>
            <a:r>
              <a:rPr lang="ru-RU" dirty="0" err="1"/>
              <a:t>рекурентне</a:t>
            </a:r>
            <a:r>
              <a:rPr lang="ru-RU" dirty="0"/>
              <a:t> </a:t>
            </a:r>
            <a:r>
              <a:rPr lang="ru-RU" dirty="0" err="1"/>
              <a:t>співвідношення</a:t>
            </a:r>
            <a:r>
              <a:rPr lang="ru-RU" dirty="0"/>
              <a:t> для </a:t>
            </a:r>
            <a:r>
              <a:rPr lang="ru-RU" dirty="0" err="1"/>
              <a:t>сина</a:t>
            </a:r>
            <a:endParaRPr lang="uk-UA"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7377" y="5107896"/>
            <a:ext cx="2895600"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7639493"/>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4229" y="677572"/>
            <a:ext cx="9533164" cy="3139321"/>
          </a:xfrm>
          <a:prstGeom prst="rect">
            <a:avLst/>
          </a:prstGeom>
        </p:spPr>
        <p:txBody>
          <a:bodyPr wrap="square">
            <a:spAutoFit/>
          </a:bodyPr>
          <a:lstStyle/>
          <a:p>
            <a:r>
              <a:rPr lang="uk-UA" dirty="0"/>
              <a:t>У вузол дерева, який відповідає цьому синові, заноситься вільний член цього рекурентного співвідношення (= 2), а синами вузла покладаються рекурентні функції з правої частини цього рекурентного співвідношення: </a:t>
            </a:r>
            <a:r>
              <a:rPr lang="uk-UA" b="1" i="1" dirty="0"/>
              <a:t>Т (</a:t>
            </a:r>
            <a:r>
              <a:rPr lang="en-US" b="1" i="1" dirty="0"/>
              <a:t>n / 2</a:t>
            </a:r>
            <a:r>
              <a:rPr lang="en-US" b="1" i="1" baseline="30000" dirty="0"/>
              <a:t>2</a:t>
            </a:r>
            <a:r>
              <a:rPr lang="en-US" b="1" i="1" dirty="0"/>
              <a:t>) </a:t>
            </a:r>
            <a:r>
              <a:rPr lang="uk-UA" b="1" i="1" dirty="0"/>
              <a:t>і Т (</a:t>
            </a:r>
            <a:r>
              <a:rPr lang="en-US" b="1" i="1" dirty="0"/>
              <a:t>n / 2</a:t>
            </a:r>
            <a:r>
              <a:rPr lang="en-US" b="1" i="1" baseline="30000" dirty="0"/>
              <a:t>2</a:t>
            </a:r>
            <a:r>
              <a:rPr lang="en-US" dirty="0"/>
              <a:t>). </a:t>
            </a:r>
          </a:p>
          <a:p>
            <a:endParaRPr lang="en-US" dirty="0"/>
          </a:p>
          <a:p>
            <a:r>
              <a:rPr lang="uk-UA" dirty="0"/>
              <a:t>Процес розгалуження в деякій вершині дерева закінчується, коли дана вершина відповідає початковим даними рівняння (в нашому прикладі розгалуження припиняється в </a:t>
            </a:r>
            <a:r>
              <a:rPr lang="uk-UA" dirty="0" err="1"/>
              <a:t>вузлі</a:t>
            </a:r>
            <a:r>
              <a:rPr lang="uk-UA" dirty="0"/>
              <a:t>, відповідному функції </a:t>
            </a:r>
            <a:r>
              <a:rPr lang="uk-UA" b="1" i="1" dirty="0"/>
              <a:t>Т (1)</a:t>
            </a:r>
            <a:r>
              <a:rPr lang="uk-UA" dirty="0"/>
              <a:t>, а ключ цього вузла вважається рівним </a:t>
            </a:r>
            <a:r>
              <a:rPr lang="uk-UA" b="1" i="1" dirty="0"/>
              <a:t>2</a:t>
            </a:r>
            <a:r>
              <a:rPr lang="uk-UA" dirty="0"/>
              <a:t>, так як </a:t>
            </a:r>
            <a:r>
              <a:rPr lang="uk-UA" b="1" i="1" dirty="0"/>
              <a:t>Т (1) = 2</a:t>
            </a:r>
            <a:r>
              <a:rPr lang="uk-UA" dirty="0"/>
              <a:t>), при цьому значення внутрішніх вершин дерева є деякі явні функції від розміру задачі. Зауважимо, що висячі вершини побудованої деревовидної структури не обов'язково однаково віддалені від кореня (в нашому прикладі всі висячі вершини знаходяться на однаковій відстані від кореня).</a:t>
            </a:r>
          </a:p>
        </p:txBody>
      </p:sp>
    </p:spTree>
    <p:extLst>
      <p:ext uri="{BB962C8B-B14F-4D97-AF65-F5344CB8AC3E}">
        <p14:creationId xmlns:p14="http://schemas.microsoft.com/office/powerpoint/2010/main" val="412533980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27414" y="177790"/>
            <a:ext cx="10194472" cy="2031325"/>
          </a:xfrm>
          <a:prstGeom prst="rect">
            <a:avLst/>
          </a:prstGeom>
        </p:spPr>
        <p:txBody>
          <a:bodyPr wrap="square">
            <a:spAutoFit/>
          </a:bodyPr>
          <a:lstStyle/>
          <a:p>
            <a:r>
              <a:rPr lang="ru-RU" dirty="0" err="1"/>
              <a:t>Після</a:t>
            </a:r>
            <a:r>
              <a:rPr lang="ru-RU" dirty="0"/>
              <a:t> </a:t>
            </a:r>
            <a:r>
              <a:rPr lang="ru-RU" dirty="0" err="1"/>
              <a:t>побудови</a:t>
            </a:r>
            <a:r>
              <a:rPr lang="ru-RU" dirty="0"/>
              <a:t> дерева </a:t>
            </a:r>
            <a:r>
              <a:rPr lang="ru-RU" dirty="0" err="1"/>
              <a:t>підсумовування</a:t>
            </a:r>
            <a:r>
              <a:rPr lang="ru-RU" dirty="0"/>
              <a:t> </a:t>
            </a:r>
            <a:r>
              <a:rPr lang="ru-RU" dirty="0" err="1"/>
              <a:t>значень</a:t>
            </a:r>
            <a:r>
              <a:rPr lang="ru-RU" dirty="0"/>
              <a:t> в вершинах проводиться таким чином:</a:t>
            </a:r>
          </a:p>
          <a:p>
            <a:r>
              <a:rPr lang="ru-RU" dirty="0"/>
              <a:t>1. </a:t>
            </a:r>
            <a:r>
              <a:rPr lang="ru-RU" dirty="0" err="1"/>
              <a:t>Визначають</a:t>
            </a:r>
            <a:r>
              <a:rPr lang="ru-RU" dirty="0"/>
              <a:t> суму </a:t>
            </a:r>
            <a:r>
              <a:rPr lang="ru-RU" dirty="0" err="1"/>
              <a:t>ключів</a:t>
            </a:r>
            <a:r>
              <a:rPr lang="ru-RU" dirty="0"/>
              <a:t> в вершинах, </a:t>
            </a:r>
            <a:r>
              <a:rPr lang="ru-RU" dirty="0" err="1"/>
              <a:t>рівновіддалених</a:t>
            </a:r>
            <a:r>
              <a:rPr lang="ru-RU" dirty="0"/>
              <a:t> </a:t>
            </a:r>
            <a:r>
              <a:rPr lang="ru-RU" dirty="0" err="1"/>
              <a:t>від</a:t>
            </a:r>
            <a:r>
              <a:rPr lang="ru-RU" dirty="0"/>
              <a:t> </a:t>
            </a:r>
            <a:r>
              <a:rPr lang="ru-RU" dirty="0" err="1"/>
              <a:t>кореня</a:t>
            </a:r>
            <a:r>
              <a:rPr lang="ru-RU" dirty="0"/>
              <a:t> дерева (</a:t>
            </a:r>
            <a:r>
              <a:rPr lang="ru-RU" dirty="0" err="1"/>
              <a:t>ці</a:t>
            </a:r>
            <a:r>
              <a:rPr lang="ru-RU" dirty="0"/>
              <a:t> </a:t>
            </a:r>
            <a:r>
              <a:rPr lang="ru-RU" dirty="0" err="1"/>
              <a:t>вершини</a:t>
            </a:r>
            <a:r>
              <a:rPr lang="ru-RU" dirty="0"/>
              <a:t> </a:t>
            </a:r>
            <a:r>
              <a:rPr lang="ru-RU" dirty="0" err="1"/>
              <a:t>знаходяться</a:t>
            </a:r>
            <a:r>
              <a:rPr lang="ru-RU" dirty="0"/>
              <a:t> в </a:t>
            </a:r>
            <a:r>
              <a:rPr lang="ru-RU" dirty="0" err="1"/>
              <a:t>дереві</a:t>
            </a:r>
            <a:r>
              <a:rPr lang="ru-RU" dirty="0"/>
              <a:t> на одному </a:t>
            </a:r>
            <a:r>
              <a:rPr lang="ru-RU" dirty="0" err="1"/>
              <a:t>рівні</a:t>
            </a:r>
            <a:r>
              <a:rPr lang="ru-RU" dirty="0"/>
              <a:t>).</a:t>
            </a:r>
          </a:p>
          <a:p>
            <a:r>
              <a:rPr lang="ru-RU" dirty="0"/>
              <a:t>2. </a:t>
            </a:r>
            <a:r>
              <a:rPr lang="ru-RU" dirty="0" err="1"/>
              <a:t>Знаходиться</a:t>
            </a:r>
            <a:r>
              <a:rPr lang="ru-RU" dirty="0"/>
              <a:t> максимальна сума за </a:t>
            </a:r>
            <a:r>
              <a:rPr lang="ru-RU" dirty="0" err="1"/>
              <a:t>рівнями</a:t>
            </a:r>
            <a:r>
              <a:rPr lang="ru-RU" dirty="0"/>
              <a:t>.</a:t>
            </a:r>
          </a:p>
          <a:p>
            <a:r>
              <a:rPr lang="ru-RU" dirty="0"/>
              <a:t>3. </a:t>
            </a:r>
            <a:r>
              <a:rPr lang="ru-RU" dirty="0" err="1"/>
              <a:t>Підсумкова</a:t>
            </a:r>
            <a:r>
              <a:rPr lang="ru-RU" dirty="0"/>
              <a:t> сума </a:t>
            </a:r>
            <a:r>
              <a:rPr lang="ru-RU" dirty="0" err="1"/>
              <a:t>обмежена</a:t>
            </a:r>
            <a:r>
              <a:rPr lang="ru-RU" dirty="0"/>
              <a:t> </a:t>
            </a:r>
            <a:r>
              <a:rPr lang="ru-RU" dirty="0" err="1"/>
              <a:t>зверху</a:t>
            </a:r>
            <a:r>
              <a:rPr lang="ru-RU" dirty="0"/>
              <a:t> одним з </a:t>
            </a:r>
            <a:r>
              <a:rPr lang="ru-RU" dirty="0" err="1"/>
              <a:t>наступних</a:t>
            </a:r>
            <a:r>
              <a:rPr lang="ru-RU" dirty="0"/>
              <a:t> </a:t>
            </a:r>
            <a:r>
              <a:rPr lang="ru-RU" dirty="0" err="1"/>
              <a:t>значень</a:t>
            </a:r>
            <a:r>
              <a:rPr lang="ru-RU" dirty="0"/>
              <a:t>:</a:t>
            </a:r>
          </a:p>
          <a:p>
            <a:r>
              <a:rPr lang="ru-RU" dirty="0"/>
              <a:t>• максимальною сумою, яка множиться на </a:t>
            </a:r>
            <a:r>
              <a:rPr lang="ru-RU" dirty="0" err="1"/>
              <a:t>кількість</a:t>
            </a:r>
            <a:r>
              <a:rPr lang="ru-RU" dirty="0"/>
              <a:t> </a:t>
            </a:r>
            <a:r>
              <a:rPr lang="ru-RU" dirty="0" err="1"/>
              <a:t>рівнів</a:t>
            </a:r>
            <a:r>
              <a:rPr lang="ru-RU" dirty="0"/>
              <a:t>;</a:t>
            </a:r>
          </a:p>
          <a:p>
            <a:r>
              <a:rPr lang="ru-RU" dirty="0"/>
              <a:t>• сумою, </a:t>
            </a:r>
            <a:r>
              <a:rPr lang="ru-RU" dirty="0" err="1"/>
              <a:t>отриманою</a:t>
            </a:r>
            <a:r>
              <a:rPr lang="ru-RU" dirty="0"/>
              <a:t> в </a:t>
            </a:r>
            <a:r>
              <a:rPr lang="ru-RU" dirty="0" err="1"/>
              <a:t>результаті</a:t>
            </a:r>
            <a:r>
              <a:rPr lang="ru-RU" dirty="0"/>
              <a:t> </a:t>
            </a:r>
            <a:r>
              <a:rPr lang="ru-RU" dirty="0" err="1"/>
              <a:t>складання</a:t>
            </a:r>
            <a:r>
              <a:rPr lang="ru-RU" dirty="0"/>
              <a:t> </a:t>
            </a:r>
            <a:r>
              <a:rPr lang="ru-RU" dirty="0" err="1"/>
              <a:t>сум</a:t>
            </a:r>
            <a:r>
              <a:rPr lang="ru-RU" dirty="0"/>
              <a:t> </a:t>
            </a:r>
            <a:r>
              <a:rPr lang="ru-RU" dirty="0" err="1"/>
              <a:t>значень</a:t>
            </a:r>
            <a:r>
              <a:rPr lang="ru-RU" dirty="0"/>
              <a:t> за </a:t>
            </a:r>
            <a:r>
              <a:rPr lang="ru-RU" dirty="0" err="1"/>
              <a:t>рівнями</a:t>
            </a:r>
            <a:r>
              <a:rPr lang="ru-RU" dirty="0"/>
              <a:t>.</a:t>
            </a:r>
          </a:p>
        </p:txBody>
      </p:sp>
      <p:sp>
        <p:nvSpPr>
          <p:cNvPr id="3" name="Прямоугольник 2"/>
          <p:cNvSpPr/>
          <p:nvPr/>
        </p:nvSpPr>
        <p:spPr>
          <a:xfrm>
            <a:off x="1627412" y="2209115"/>
            <a:ext cx="9933215" cy="923330"/>
          </a:xfrm>
          <a:prstGeom prst="rect">
            <a:avLst/>
          </a:prstGeom>
        </p:spPr>
        <p:txBody>
          <a:bodyPr wrap="square">
            <a:spAutoFit/>
          </a:bodyPr>
          <a:lstStyle/>
          <a:p>
            <a:r>
              <a:rPr lang="ru-RU" dirty="0" err="1"/>
              <a:t>Зауважимо</a:t>
            </a:r>
            <a:r>
              <a:rPr lang="ru-RU" dirty="0"/>
              <a:t>, </a:t>
            </a:r>
            <a:r>
              <a:rPr lang="ru-RU" dirty="0" err="1"/>
              <a:t>що</a:t>
            </a:r>
            <a:r>
              <a:rPr lang="ru-RU" dirty="0"/>
              <a:t> </a:t>
            </a:r>
            <a:r>
              <a:rPr lang="ru-RU" dirty="0" err="1"/>
              <a:t>кількість</a:t>
            </a:r>
            <a:r>
              <a:rPr lang="ru-RU" dirty="0"/>
              <a:t> </a:t>
            </a:r>
            <a:r>
              <a:rPr lang="ru-RU" dirty="0" err="1"/>
              <a:t>рівнів</a:t>
            </a:r>
            <a:r>
              <a:rPr lang="ru-RU" dirty="0"/>
              <a:t> для дерева </a:t>
            </a:r>
            <a:r>
              <a:rPr lang="ru-RU" dirty="0" err="1"/>
              <a:t>дорівнює</a:t>
            </a:r>
            <a:r>
              <a:rPr lang="ru-RU" dirty="0"/>
              <a:t> O (</a:t>
            </a:r>
            <a:r>
              <a:rPr lang="ru-RU" dirty="0" err="1"/>
              <a:t>log</a:t>
            </a:r>
            <a:r>
              <a:rPr lang="ru-RU" dirty="0"/>
              <a:t> n). </a:t>
            </a:r>
            <a:r>
              <a:rPr lang="ru-RU" dirty="0" err="1"/>
              <a:t>Деревоподібна</a:t>
            </a:r>
            <a:r>
              <a:rPr lang="ru-RU" dirty="0"/>
              <a:t> структура для </a:t>
            </a:r>
            <a:r>
              <a:rPr lang="ru-RU" dirty="0" err="1"/>
              <a:t>розглянутого</a:t>
            </a:r>
            <a:r>
              <a:rPr lang="ru-RU" dirty="0"/>
              <a:t> прикладу приведена на рис. 1.7. Сума </a:t>
            </a:r>
            <a:r>
              <a:rPr lang="ru-RU" dirty="0" err="1"/>
              <a:t>ключів</a:t>
            </a:r>
            <a:r>
              <a:rPr lang="ru-RU" dirty="0"/>
              <a:t> вершин </a:t>
            </a:r>
            <a:r>
              <a:rPr lang="ru-RU" dirty="0" err="1"/>
              <a:t>нульового</a:t>
            </a:r>
            <a:r>
              <a:rPr lang="ru-RU" dirty="0"/>
              <a:t> </a:t>
            </a:r>
            <a:r>
              <a:rPr lang="ru-RU" dirty="0" err="1"/>
              <a:t>рівня</a:t>
            </a:r>
            <a:r>
              <a:rPr lang="ru-RU" dirty="0"/>
              <a:t> - 2, </a:t>
            </a:r>
            <a:r>
              <a:rPr lang="ru-RU" dirty="0" err="1"/>
              <a:t>першого</a:t>
            </a:r>
            <a:r>
              <a:rPr lang="ru-RU" dirty="0"/>
              <a:t> </a:t>
            </a:r>
            <a:r>
              <a:rPr lang="ru-RU" dirty="0" err="1"/>
              <a:t>рівня</a:t>
            </a:r>
            <a:r>
              <a:rPr lang="ru-RU" dirty="0"/>
              <a:t> - 2</a:t>
            </a:r>
            <a:r>
              <a:rPr lang="ru-RU" baseline="30000" dirty="0"/>
              <a:t>2</a:t>
            </a:r>
            <a:r>
              <a:rPr lang="ru-RU" dirty="0"/>
              <a:t>, ..., к-то </a:t>
            </a:r>
            <a:r>
              <a:rPr lang="ru-RU" dirty="0" err="1"/>
              <a:t>рівня</a:t>
            </a:r>
            <a:r>
              <a:rPr lang="ru-RU" dirty="0"/>
              <a:t> – 2 </a:t>
            </a:r>
            <a:r>
              <a:rPr lang="ru-RU" baseline="30000" dirty="0"/>
              <a:t>k + 1</a:t>
            </a:r>
            <a:endParaRPr lang="uk-UA" baseline="30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3834" y="3132445"/>
            <a:ext cx="6132512" cy="342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7152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5BCA2E-ECBF-4D12-5AD3-4D983EB40F77}"/>
              </a:ext>
            </a:extLst>
          </p:cNvPr>
          <p:cNvSpPr>
            <a:spLocks noGrp="1"/>
          </p:cNvSpPr>
          <p:nvPr>
            <p:ph type="title"/>
          </p:nvPr>
        </p:nvSpPr>
        <p:spPr/>
        <p:txBody>
          <a:bodyPr/>
          <a:lstStyle/>
          <a:p>
            <a:r>
              <a:rPr lang="uk-UA" dirty="0"/>
              <a:t>Ще одна система безпеки</a:t>
            </a:r>
            <a:endParaRPr lang="ru-UA" dirty="0"/>
          </a:p>
        </p:txBody>
      </p:sp>
      <p:sp>
        <p:nvSpPr>
          <p:cNvPr id="3" name="Объект 2">
            <a:extLst>
              <a:ext uri="{FF2B5EF4-FFF2-40B4-BE49-F238E27FC236}">
                <a16:creationId xmlns:a16="http://schemas.microsoft.com/office/drawing/2014/main" id="{991DEFAF-FC8D-7C2C-2CB6-8F7787E639B1}"/>
              </a:ext>
            </a:extLst>
          </p:cNvPr>
          <p:cNvSpPr>
            <a:spLocks noGrp="1"/>
          </p:cNvSpPr>
          <p:nvPr>
            <p:ph idx="1"/>
          </p:nvPr>
        </p:nvSpPr>
        <p:spPr/>
        <p:txBody>
          <a:bodyPr/>
          <a:lstStyle/>
          <a:p>
            <a:r>
              <a:rPr lang="en-US" dirty="0"/>
              <a:t>1. C</a:t>
            </a:r>
            <a:r>
              <a:rPr lang="uk-UA" dirty="0" err="1"/>
              <a:t>истема</a:t>
            </a:r>
            <a:r>
              <a:rPr lang="uk-UA" dirty="0"/>
              <a:t> безпеки</a:t>
            </a:r>
            <a:r>
              <a:rPr lang="en-US" dirty="0"/>
              <a:t> </a:t>
            </a:r>
            <a:r>
              <a:rPr lang="uk-UA" dirty="0"/>
              <a:t>формує вектор персональних ознак.</a:t>
            </a:r>
          </a:p>
          <a:p>
            <a:r>
              <a:rPr lang="en-US" dirty="0"/>
              <a:t>V = (v1, v2, v3, …)</a:t>
            </a:r>
          </a:p>
          <a:p>
            <a:r>
              <a:rPr lang="en-US" dirty="0"/>
              <a:t>2. </a:t>
            </a:r>
            <a:r>
              <a:rPr lang="uk-UA" dirty="0"/>
              <a:t>Порівнює два вектори. Наявний вектор </a:t>
            </a:r>
            <a:r>
              <a:rPr lang="en-US" dirty="0"/>
              <a:t>V</a:t>
            </a:r>
            <a:r>
              <a:rPr lang="uk-UA" dirty="0"/>
              <a:t> з </a:t>
            </a:r>
            <a:r>
              <a:rPr lang="uk-UA" dirty="0" err="1"/>
              <a:t>пам</a:t>
            </a:r>
            <a:r>
              <a:rPr lang="en-US" dirty="0"/>
              <a:t>’</a:t>
            </a:r>
            <a:r>
              <a:rPr lang="uk-UA" dirty="0"/>
              <a:t>яті і вектор </a:t>
            </a:r>
            <a:r>
              <a:rPr lang="en-US" dirty="0"/>
              <a:t>R,</a:t>
            </a:r>
            <a:r>
              <a:rPr lang="uk-UA" dirty="0"/>
              <a:t> що його отримано в процесі аутентифікації.</a:t>
            </a:r>
            <a:endParaRPr lang="ru-UA" dirty="0"/>
          </a:p>
        </p:txBody>
      </p:sp>
    </p:spTree>
    <p:extLst>
      <p:ext uri="{BB962C8B-B14F-4D97-AF65-F5344CB8AC3E}">
        <p14:creationId xmlns:p14="http://schemas.microsoft.com/office/powerpoint/2010/main" val="1417105696"/>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6592" y="950464"/>
            <a:ext cx="10080171" cy="369332"/>
          </a:xfrm>
          <a:prstGeom prst="rect">
            <a:avLst/>
          </a:prstGeom>
        </p:spPr>
        <p:txBody>
          <a:bodyPr wrap="square">
            <a:spAutoFit/>
          </a:bodyPr>
          <a:lstStyle/>
          <a:p>
            <a:r>
              <a:rPr lang="ru-RU" dirty="0"/>
              <a:t> Для рекуррентного </a:t>
            </a:r>
            <a:r>
              <a:rPr lang="ru-RU" dirty="0" err="1"/>
              <a:t>рівняння</a:t>
            </a:r>
            <a:r>
              <a:rPr lang="ru-RU" dirty="0"/>
              <a:t> </a:t>
            </a:r>
            <a:r>
              <a:rPr lang="ru-RU" dirty="0" err="1"/>
              <a:t>складемо</a:t>
            </a:r>
            <a:r>
              <a:rPr lang="ru-RU" dirty="0"/>
              <a:t> </a:t>
            </a:r>
            <a:r>
              <a:rPr lang="ru-RU" dirty="0" err="1"/>
              <a:t>суми</a:t>
            </a:r>
            <a:r>
              <a:rPr lang="ru-RU" dirty="0"/>
              <a:t>, </a:t>
            </a:r>
            <a:r>
              <a:rPr lang="ru-RU" dirty="0" err="1"/>
              <a:t>що</a:t>
            </a:r>
            <a:r>
              <a:rPr lang="ru-RU" dirty="0"/>
              <a:t> </a:t>
            </a:r>
            <a:r>
              <a:rPr lang="ru-RU" dirty="0" err="1"/>
              <a:t>отримано</a:t>
            </a:r>
            <a:r>
              <a:rPr lang="ru-RU" dirty="0"/>
              <a:t> на </a:t>
            </a:r>
            <a:r>
              <a:rPr lang="ru-RU" dirty="0" err="1"/>
              <a:t>рівнях</a:t>
            </a:r>
            <a:r>
              <a:rPr lang="ru-RU" dirty="0"/>
              <a:t>:</a:t>
            </a:r>
            <a:endParaRPr lang="uk-U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9048" y="1465036"/>
            <a:ext cx="6132512" cy="93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957840" y="2738441"/>
            <a:ext cx="9864043" cy="646331"/>
          </a:xfrm>
          <a:prstGeom prst="rect">
            <a:avLst/>
          </a:prstGeom>
        </p:spPr>
        <p:txBody>
          <a:bodyPr wrap="square">
            <a:spAutoFit/>
          </a:bodyPr>
          <a:lstStyle/>
          <a:p>
            <a:r>
              <a:rPr lang="ru-RU" dirty="0"/>
              <a:t>Таким чином, </a:t>
            </a:r>
            <a:r>
              <a:rPr lang="ru-RU" dirty="0" err="1"/>
              <a:t>побудовано</a:t>
            </a:r>
            <a:r>
              <a:rPr lang="ru-RU" dirty="0"/>
              <a:t> </a:t>
            </a:r>
            <a:r>
              <a:rPr lang="ru-RU" dirty="0" err="1"/>
              <a:t>точне</a:t>
            </a:r>
            <a:r>
              <a:rPr lang="ru-RU" dirty="0"/>
              <a:t> </a:t>
            </a:r>
            <a:r>
              <a:rPr lang="ru-RU" dirty="0" err="1"/>
              <a:t>рішення</a:t>
            </a:r>
            <a:r>
              <a:rPr lang="ru-RU" dirty="0"/>
              <a:t> </a:t>
            </a:r>
            <a:r>
              <a:rPr lang="ru-RU" dirty="0" err="1"/>
              <a:t>розглянутого</a:t>
            </a:r>
            <a:r>
              <a:rPr lang="ru-RU" dirty="0"/>
              <a:t> </a:t>
            </a:r>
            <a:r>
              <a:rPr lang="ru-RU" dirty="0" err="1"/>
              <a:t>рекурентного</a:t>
            </a:r>
            <a:r>
              <a:rPr lang="ru-RU" dirty="0"/>
              <a:t> </a:t>
            </a:r>
            <a:r>
              <a:rPr lang="ru-RU" dirty="0" err="1"/>
              <a:t>співвідношення</a:t>
            </a:r>
            <a:r>
              <a:rPr lang="ru-RU" dirty="0"/>
              <a:t>.</a:t>
            </a:r>
            <a:endParaRPr lang="uk-UA" dirty="0"/>
          </a:p>
        </p:txBody>
      </p:sp>
    </p:spTree>
    <p:extLst>
      <p:ext uri="{BB962C8B-B14F-4D97-AF65-F5344CB8AC3E}">
        <p14:creationId xmlns:p14="http://schemas.microsoft.com/office/powerpoint/2010/main" val="516916096"/>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9879" y="297614"/>
            <a:ext cx="9778092" cy="646331"/>
          </a:xfrm>
          <a:prstGeom prst="rect">
            <a:avLst/>
          </a:prstGeom>
        </p:spPr>
        <p:txBody>
          <a:bodyPr wrap="square">
            <a:spAutoFit/>
          </a:bodyPr>
          <a:lstStyle/>
          <a:p>
            <a:r>
              <a:rPr lang="ru-RU" dirty="0"/>
              <a:t>Приклад 1.14. </a:t>
            </a:r>
            <a:r>
              <a:rPr lang="ru-RU" dirty="0" err="1"/>
              <a:t>Вирішити</a:t>
            </a:r>
            <a:r>
              <a:rPr lang="ru-RU" dirty="0"/>
              <a:t> </a:t>
            </a:r>
            <a:r>
              <a:rPr lang="ru-RU" dirty="0" err="1"/>
              <a:t>рекурентне</a:t>
            </a:r>
            <a:r>
              <a:rPr lang="ru-RU" dirty="0"/>
              <a:t> </a:t>
            </a:r>
            <a:r>
              <a:rPr lang="ru-RU" dirty="0" err="1"/>
              <a:t>співвідношення</a:t>
            </a:r>
            <a:r>
              <a:rPr lang="ru-RU" dirty="0"/>
              <a:t>, </a:t>
            </a:r>
            <a:r>
              <a:rPr lang="ru-RU" dirty="0" err="1"/>
              <a:t>використовуючи</a:t>
            </a:r>
            <a:r>
              <a:rPr lang="ru-RU" dirty="0"/>
              <a:t> метод </a:t>
            </a:r>
            <a:r>
              <a:rPr lang="ru-RU" dirty="0" err="1"/>
              <a:t>рекурсивних</a:t>
            </a:r>
            <a:r>
              <a:rPr lang="ru-RU" dirty="0"/>
              <a:t> дерев:</a:t>
            </a:r>
            <a:endParaRPr lang="uk-U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8035" y="1109663"/>
            <a:ext cx="3389312"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749879" y="2778969"/>
            <a:ext cx="5904180" cy="369332"/>
          </a:xfrm>
          <a:prstGeom prst="rect">
            <a:avLst/>
          </a:prstGeom>
        </p:spPr>
        <p:txBody>
          <a:bodyPr wrap="none">
            <a:spAutoFit/>
          </a:bodyPr>
          <a:lstStyle/>
          <a:p>
            <a:r>
              <a:rPr lang="ru-RU" dirty="0" err="1"/>
              <a:t>Припустимо</a:t>
            </a:r>
            <a:r>
              <a:rPr lang="ru-RU" dirty="0"/>
              <a:t>, </a:t>
            </a:r>
            <a:r>
              <a:rPr lang="ru-RU" dirty="0" err="1"/>
              <a:t>що</a:t>
            </a:r>
            <a:r>
              <a:rPr lang="ru-RU" dirty="0"/>
              <a:t> </a:t>
            </a:r>
            <a:r>
              <a:rPr lang="en-US" b="1" i="1" dirty="0"/>
              <a:t>n</a:t>
            </a:r>
            <a:r>
              <a:rPr lang="en-US" dirty="0"/>
              <a:t> </a:t>
            </a:r>
            <a:r>
              <a:rPr lang="ru-RU" dirty="0"/>
              <a:t>- </a:t>
            </a:r>
            <a:r>
              <a:rPr lang="ru-RU" dirty="0" err="1"/>
              <a:t>ступінь</a:t>
            </a:r>
            <a:r>
              <a:rPr lang="ru-RU" dirty="0"/>
              <a:t> числа </a:t>
            </a:r>
            <a:r>
              <a:rPr lang="ru-RU" b="1" i="1" dirty="0"/>
              <a:t>6</a:t>
            </a:r>
            <a:r>
              <a:rPr lang="ru-RU" dirty="0"/>
              <a:t>, </a:t>
            </a:r>
            <a:r>
              <a:rPr lang="ru-RU" dirty="0" err="1"/>
              <a:t>тобто</a:t>
            </a:r>
            <a:r>
              <a:rPr lang="ru-RU" dirty="0"/>
              <a:t>. </a:t>
            </a:r>
            <a:r>
              <a:rPr lang="ru-RU" b="1" i="1" dirty="0"/>
              <a:t>n = 6</a:t>
            </a:r>
            <a:r>
              <a:rPr lang="ru-RU" b="1" i="1" baseline="30000" dirty="0"/>
              <a:t>к</a:t>
            </a:r>
            <a:endParaRPr lang="uk-UA" b="1" i="1" baseline="30000" dirty="0"/>
          </a:p>
        </p:txBody>
      </p:sp>
    </p:spTree>
    <p:extLst>
      <p:ext uri="{BB962C8B-B14F-4D97-AF65-F5344CB8AC3E}">
        <p14:creationId xmlns:p14="http://schemas.microsoft.com/office/powerpoint/2010/main" val="2376098888"/>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0314" y="378964"/>
            <a:ext cx="9696449" cy="646331"/>
          </a:xfrm>
          <a:prstGeom prst="rect">
            <a:avLst/>
          </a:prstGeom>
        </p:spPr>
        <p:txBody>
          <a:bodyPr wrap="square">
            <a:spAutoFit/>
          </a:bodyPr>
          <a:lstStyle/>
          <a:p>
            <a:r>
              <a:rPr lang="ru-RU" dirty="0" err="1"/>
              <a:t>Рішення</a:t>
            </a:r>
            <a:r>
              <a:rPr lang="ru-RU" dirty="0"/>
              <a:t>. За </a:t>
            </a:r>
            <a:r>
              <a:rPr lang="ru-RU" dirty="0" err="1"/>
              <a:t>даним</a:t>
            </a:r>
            <a:r>
              <a:rPr lang="ru-RU" dirty="0"/>
              <a:t> </a:t>
            </a:r>
            <a:r>
              <a:rPr lang="ru-RU" dirty="0" err="1"/>
              <a:t>рекурентному</a:t>
            </a:r>
            <a:r>
              <a:rPr lang="ru-RU" dirty="0"/>
              <a:t> </a:t>
            </a:r>
            <a:r>
              <a:rPr lang="ru-RU" dirty="0" err="1"/>
              <a:t>рівняння</a:t>
            </a:r>
            <a:r>
              <a:rPr lang="ru-RU" dirty="0"/>
              <a:t> </a:t>
            </a:r>
            <a:r>
              <a:rPr lang="ru-RU" dirty="0" err="1"/>
              <a:t>побудуємо</a:t>
            </a:r>
            <a:r>
              <a:rPr lang="ru-RU" dirty="0"/>
              <a:t> </a:t>
            </a:r>
            <a:r>
              <a:rPr lang="ru-RU" dirty="0" err="1"/>
              <a:t>деревоподібну</a:t>
            </a:r>
            <a:r>
              <a:rPr lang="ru-RU" dirty="0"/>
              <a:t> структуру (рис. 1.8).</a:t>
            </a:r>
            <a:endParaRPr lang="uk-U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819" y="1176564"/>
            <a:ext cx="7653337" cy="3652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302090"/>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9107" y="575786"/>
            <a:ext cx="9418864" cy="923330"/>
          </a:xfrm>
          <a:prstGeom prst="rect">
            <a:avLst/>
          </a:prstGeom>
        </p:spPr>
        <p:txBody>
          <a:bodyPr wrap="square">
            <a:spAutoFit/>
          </a:bodyPr>
          <a:lstStyle/>
          <a:p>
            <a:r>
              <a:rPr lang="uk-UA" dirty="0"/>
              <a:t>Сума ключів вершин нульового рівня - </a:t>
            </a:r>
            <a:r>
              <a:rPr lang="uk-UA" b="1" i="1" dirty="0"/>
              <a:t>2 * </a:t>
            </a:r>
            <a:r>
              <a:rPr lang="en-US" b="1" i="1" dirty="0"/>
              <a:t>n + </a:t>
            </a:r>
            <a:r>
              <a:rPr lang="uk-UA" b="1" i="1" dirty="0"/>
              <a:t>З * 6</a:t>
            </a:r>
            <a:r>
              <a:rPr lang="uk-UA" b="1" i="1" baseline="30000" dirty="0"/>
              <a:t>0</a:t>
            </a:r>
            <a:r>
              <a:rPr lang="uk-UA" dirty="0"/>
              <a:t>, першого рівня - </a:t>
            </a:r>
            <a:r>
              <a:rPr lang="uk-UA" b="1" i="1" dirty="0"/>
              <a:t>2 * </a:t>
            </a:r>
            <a:r>
              <a:rPr lang="en-US" b="1" i="1" dirty="0"/>
              <a:t>n + </a:t>
            </a:r>
            <a:r>
              <a:rPr lang="uk-UA" b="1" i="1" dirty="0"/>
              <a:t>З * 6</a:t>
            </a:r>
            <a:r>
              <a:rPr lang="uk-UA" b="1" i="1" baseline="30000" dirty="0"/>
              <a:t>1</a:t>
            </a:r>
            <a:r>
              <a:rPr lang="uk-UA" dirty="0"/>
              <a:t>, (до - </a:t>
            </a:r>
            <a:r>
              <a:rPr lang="uk-UA" b="1" i="1" dirty="0"/>
              <a:t>1</a:t>
            </a:r>
            <a:r>
              <a:rPr lang="uk-UA" dirty="0"/>
              <a:t>) -го рівня - </a:t>
            </a:r>
            <a:r>
              <a:rPr lang="uk-UA" b="1" i="1" dirty="0"/>
              <a:t>2 * </a:t>
            </a:r>
            <a:r>
              <a:rPr lang="en-US" b="1" i="1" dirty="0"/>
              <a:t>n + </a:t>
            </a:r>
            <a:r>
              <a:rPr lang="uk-UA" b="1" i="1" dirty="0"/>
              <a:t>З * 6</a:t>
            </a:r>
            <a:r>
              <a:rPr lang="en-US" b="1" i="1" baseline="30000" dirty="0"/>
              <a:t>k-1</a:t>
            </a:r>
            <a:r>
              <a:rPr lang="en-US" dirty="0"/>
              <a:t>, k-</a:t>
            </a:r>
            <a:r>
              <a:rPr lang="uk-UA" dirty="0"/>
              <a:t>го рівня - </a:t>
            </a:r>
            <a:r>
              <a:rPr lang="uk-UA" b="1" i="1" dirty="0"/>
              <a:t>6</a:t>
            </a:r>
            <a:r>
              <a:rPr lang="uk-UA" b="1" i="1" baseline="30000" dirty="0"/>
              <a:t>к</a:t>
            </a:r>
            <a:r>
              <a:rPr lang="uk-UA" dirty="0"/>
              <a:t>. Складемо суми, що отримано на рівнях, використовуючи формулу геометричної прогресії:</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8520" y="1436914"/>
            <a:ext cx="613251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6877" y="2245860"/>
            <a:ext cx="6132512"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6877" y="3210379"/>
            <a:ext cx="2932112"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1989394"/>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2150" y="275175"/>
            <a:ext cx="9859736" cy="1754326"/>
          </a:xfrm>
          <a:prstGeom prst="rect">
            <a:avLst/>
          </a:prstGeom>
        </p:spPr>
        <p:txBody>
          <a:bodyPr wrap="square">
            <a:spAutoFit/>
          </a:bodyPr>
          <a:lstStyle/>
          <a:p>
            <a:r>
              <a:rPr lang="uk-UA" dirty="0"/>
              <a:t>Розглянемо рекурентне співвідношення, яке описує час роботи алгоритму, в якому завдання розміром </a:t>
            </a:r>
            <a:r>
              <a:rPr lang="en-US" b="1" i="1" dirty="0"/>
              <a:t>n</a:t>
            </a:r>
            <a:r>
              <a:rPr lang="uk-UA" dirty="0"/>
              <a:t> розбивається на </a:t>
            </a:r>
            <a:r>
              <a:rPr lang="uk-UA" b="1" i="1" dirty="0"/>
              <a:t>а</a:t>
            </a:r>
            <a:r>
              <a:rPr lang="uk-UA" dirty="0"/>
              <a:t> допоміжних завдань розміром </a:t>
            </a:r>
            <a:r>
              <a:rPr lang="en-US" b="1" i="1" dirty="0"/>
              <a:t>n</a:t>
            </a:r>
            <a:r>
              <a:rPr lang="uk-UA" b="1" i="1" dirty="0"/>
              <a:t> / Ь </a:t>
            </a:r>
            <a:r>
              <a:rPr lang="uk-UA" dirty="0"/>
              <a:t>кожна, де </a:t>
            </a:r>
            <a:r>
              <a:rPr lang="en-US" b="1" i="1" dirty="0"/>
              <a:t>a</a:t>
            </a:r>
            <a:r>
              <a:rPr lang="en-US" dirty="0"/>
              <a:t> </a:t>
            </a:r>
            <a:r>
              <a:rPr lang="uk-UA" dirty="0"/>
              <a:t>і </a:t>
            </a:r>
            <a:r>
              <a:rPr lang="en-US" b="1" i="1" dirty="0"/>
              <a:t>b</a:t>
            </a:r>
            <a:r>
              <a:rPr lang="en-US" dirty="0"/>
              <a:t> - </a:t>
            </a:r>
            <a:r>
              <a:rPr lang="uk-UA" dirty="0"/>
              <a:t>позитивні константи. Отримані в результаті </a:t>
            </a:r>
            <a:r>
              <a:rPr lang="uk-UA" dirty="0" err="1"/>
              <a:t>підзадачі</a:t>
            </a:r>
            <a:r>
              <a:rPr lang="uk-UA" dirty="0"/>
              <a:t> вирішуються рекурсивним методом, причому час їх рішення є </a:t>
            </a:r>
            <a:r>
              <a:rPr lang="uk-UA" b="1" i="1" dirty="0"/>
              <a:t>Т (п / Ь</a:t>
            </a:r>
            <a:r>
              <a:rPr lang="uk-UA" i="1" dirty="0"/>
              <a:t>). </a:t>
            </a:r>
            <a:r>
              <a:rPr lang="uk-UA" dirty="0"/>
              <a:t>Час, необхідний для розбиття завдання на </a:t>
            </a:r>
            <a:r>
              <a:rPr lang="uk-UA" dirty="0" err="1"/>
              <a:t>підзадачі</a:t>
            </a:r>
            <a:r>
              <a:rPr lang="uk-UA" dirty="0"/>
              <a:t> і об'єднання результатів, отриманих при вирішенні </a:t>
            </a:r>
            <a:r>
              <a:rPr lang="uk-UA" dirty="0" err="1"/>
              <a:t>подзадач</a:t>
            </a:r>
            <a:r>
              <a:rPr lang="uk-UA" dirty="0"/>
              <a:t>, описується </a:t>
            </a:r>
            <a:r>
              <a:rPr lang="uk-UA" dirty="0" err="1"/>
              <a:t>асимптотично</a:t>
            </a:r>
            <a:r>
              <a:rPr lang="uk-UA" dirty="0"/>
              <a:t> позитивної функцією </a:t>
            </a:r>
            <a:r>
              <a:rPr lang="en-US" b="1" i="1" dirty="0"/>
              <a:t>c</a:t>
            </a:r>
            <a:r>
              <a:rPr lang="uk-UA" b="1" i="1" dirty="0"/>
              <a:t> </a:t>
            </a:r>
            <a:r>
              <a:rPr lang="en-US" b="1" i="1" dirty="0"/>
              <a:t>*</a:t>
            </a:r>
            <a:r>
              <a:rPr lang="uk-UA" b="1" i="1" dirty="0"/>
              <a:t> </a:t>
            </a:r>
            <a:r>
              <a:rPr lang="en-US" b="1" i="1" dirty="0"/>
              <a:t>n</a:t>
            </a:r>
            <a:r>
              <a:rPr lang="uk-UA" b="1" i="1" baseline="30000" dirty="0"/>
              <a:t>к</a:t>
            </a:r>
            <a:r>
              <a:rPr lang="uk-UA" b="1" i="1" dirty="0"/>
              <a:t>.</a:t>
            </a:r>
          </a:p>
        </p:txBody>
      </p:sp>
      <p:sp>
        <p:nvSpPr>
          <p:cNvPr id="3" name="Прямоугольник 2"/>
          <p:cNvSpPr/>
          <p:nvPr/>
        </p:nvSpPr>
        <p:spPr>
          <a:xfrm>
            <a:off x="2104117" y="2145855"/>
            <a:ext cx="9399361" cy="646331"/>
          </a:xfrm>
          <a:prstGeom prst="rect">
            <a:avLst/>
          </a:prstGeom>
        </p:spPr>
        <p:txBody>
          <a:bodyPr wrap="square">
            <a:spAutoFit/>
          </a:bodyPr>
          <a:lstStyle/>
          <a:p>
            <a:r>
              <a:rPr lang="ru-RU" dirty="0"/>
              <a:t>ТЕОРЕМА 1.2. Нехай</a:t>
            </a:r>
            <a:r>
              <a:rPr lang="ru-RU" b="1" i="1" dirty="0"/>
              <a:t> а, b, с, </a:t>
            </a:r>
            <a:r>
              <a:rPr lang="en-US" b="1" i="1" dirty="0"/>
              <a:t>k</a:t>
            </a:r>
            <a:r>
              <a:rPr lang="ru-RU" b="1" i="1" dirty="0"/>
              <a:t> </a:t>
            </a:r>
            <a:r>
              <a:rPr lang="ru-RU" dirty="0"/>
              <a:t>- </a:t>
            </a:r>
            <a:r>
              <a:rPr lang="ru-RU" dirty="0" err="1"/>
              <a:t>деякі</a:t>
            </a:r>
            <a:r>
              <a:rPr lang="ru-RU" dirty="0"/>
              <a:t> </a:t>
            </a:r>
            <a:r>
              <a:rPr lang="ru-RU" dirty="0" err="1"/>
              <a:t>позитивні</a:t>
            </a:r>
            <a:r>
              <a:rPr lang="ru-RU" dirty="0"/>
              <a:t> </a:t>
            </a:r>
            <a:r>
              <a:rPr lang="ru-RU" dirty="0" err="1"/>
              <a:t>константи</a:t>
            </a:r>
            <a:r>
              <a:rPr lang="ru-RU" dirty="0"/>
              <a:t>. </a:t>
            </a:r>
            <a:r>
              <a:rPr lang="ru-RU" dirty="0" err="1"/>
              <a:t>Тоді</a:t>
            </a:r>
            <a:r>
              <a:rPr lang="ru-RU" dirty="0"/>
              <a:t> </a:t>
            </a:r>
            <a:r>
              <a:rPr lang="ru-RU" dirty="0" err="1"/>
              <a:t>рішення</a:t>
            </a:r>
            <a:r>
              <a:rPr lang="ru-RU" dirty="0"/>
              <a:t> </a:t>
            </a:r>
            <a:r>
              <a:rPr lang="ru-RU" dirty="0" err="1"/>
              <a:t>рекурентного</a:t>
            </a:r>
            <a:r>
              <a:rPr lang="ru-RU" dirty="0"/>
              <a:t> </a:t>
            </a:r>
            <a:r>
              <a:rPr lang="ru-RU" dirty="0" err="1"/>
              <a:t>рівняння</a:t>
            </a:r>
            <a:endParaRPr lang="uk-UA" dirty="0"/>
          </a:p>
        </p:txBody>
      </p:sp>
      <p:sp>
        <p:nvSpPr>
          <p:cNvPr id="4" name="Прямоугольник 3"/>
          <p:cNvSpPr/>
          <p:nvPr/>
        </p:nvSpPr>
        <p:spPr>
          <a:xfrm>
            <a:off x="2378140" y="4428156"/>
            <a:ext cx="1524776" cy="369332"/>
          </a:xfrm>
          <a:prstGeom prst="rect">
            <a:avLst/>
          </a:prstGeom>
        </p:spPr>
        <p:txBody>
          <a:bodyPr wrap="none">
            <a:spAutoFit/>
          </a:bodyPr>
          <a:lstStyle/>
          <a:p>
            <a:r>
              <a:rPr lang="uk-UA" dirty="0"/>
              <a:t>має вигляд:</a:t>
            </a: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1267" y="4889500"/>
            <a:ext cx="4187825"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7"/>
          <p:cNvPicPr/>
          <p:nvPr/>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2027464" y="2918051"/>
            <a:ext cx="3124200"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766703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Задача сортування</a:t>
            </a:r>
            <a:br>
              <a:rPr lang="uk-UA" dirty="0"/>
            </a:br>
            <a:endParaRPr lang="uk-UA" dirty="0"/>
          </a:p>
        </p:txBody>
      </p:sp>
      <p:sp>
        <p:nvSpPr>
          <p:cNvPr id="3" name="Объект 2"/>
          <p:cNvSpPr>
            <a:spLocks noGrp="1"/>
          </p:cNvSpPr>
          <p:nvPr>
            <p:ph idx="1"/>
          </p:nvPr>
        </p:nvSpPr>
        <p:spPr>
          <a:xfrm>
            <a:off x="1354015" y="1430215"/>
            <a:ext cx="10150597" cy="3777622"/>
          </a:xfrm>
        </p:spPr>
        <p:txBody>
          <a:bodyPr>
            <a:noAutofit/>
          </a:bodyPr>
          <a:lstStyle/>
          <a:p>
            <a:r>
              <a:rPr lang="uk-UA" sz="2800" dirty="0">
                <a:latin typeface="Times New Roman" panose="02020603050405020304" pitchFamily="18" charset="0"/>
                <a:cs typeface="Times New Roman" panose="02020603050405020304" pitchFamily="18" charset="0"/>
              </a:rPr>
              <a:t>Формальне визначення:</a:t>
            </a:r>
          </a:p>
          <a:p>
            <a:r>
              <a:rPr lang="uk-UA" sz="2800" dirty="0">
                <a:latin typeface="Times New Roman" panose="02020603050405020304" pitchFamily="18" charset="0"/>
                <a:cs typeface="Times New Roman" panose="02020603050405020304" pitchFamily="18" charset="0"/>
              </a:rPr>
              <a:t>Вхід. Послідовність із </a:t>
            </a:r>
            <a:r>
              <a:rPr lang="en-US" sz="2800" dirty="0">
                <a:latin typeface="Times New Roman" panose="02020603050405020304" pitchFamily="18" charset="0"/>
                <a:cs typeface="Times New Roman" panose="02020603050405020304" pitchFamily="18" charset="0"/>
              </a:rPr>
              <a:t>n </a:t>
            </a:r>
            <a:r>
              <a:rPr lang="uk-UA" sz="2800" dirty="0">
                <a:latin typeface="Times New Roman" panose="02020603050405020304" pitchFamily="18" charset="0"/>
                <a:cs typeface="Times New Roman" panose="02020603050405020304" pitchFamily="18" charset="0"/>
              </a:rPr>
              <a:t>чисел </a:t>
            </a:r>
            <a:endParaRPr lang="en-US"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Вихід. Перестановка (</a:t>
            </a:r>
            <a:r>
              <a:rPr lang="uk-UA" sz="2800" dirty="0" err="1">
                <a:latin typeface="Times New Roman" panose="02020603050405020304" pitchFamily="18" charset="0"/>
                <a:cs typeface="Times New Roman" panose="02020603050405020304" pitchFamily="18" charset="0"/>
              </a:rPr>
              <a:t>перевпорядкування</a:t>
            </a:r>
            <a:r>
              <a:rPr lang="uk-UA" sz="2800" dirty="0">
                <a:latin typeface="Times New Roman" panose="02020603050405020304" pitchFamily="18" charset="0"/>
                <a:cs typeface="Times New Roman" panose="02020603050405020304" pitchFamily="18" charset="0"/>
              </a:rPr>
              <a:t>) </a:t>
            </a:r>
          </a:p>
          <a:p>
            <a:pPr marL="0" indent="0">
              <a:buNone/>
            </a:pPr>
            <a:r>
              <a:rPr lang="uk-UA" sz="2800" dirty="0">
                <a:latin typeface="Times New Roman" panose="02020603050405020304" pitchFamily="18" charset="0"/>
                <a:cs typeface="Times New Roman" panose="02020603050405020304" pitchFamily="18" charset="0"/>
              </a:rPr>
              <a:t>вхідної послідовності, така що </a:t>
            </a:r>
          </a:p>
          <a:p>
            <a:pPr marL="0" indent="0">
              <a:buNone/>
            </a:pPr>
            <a:r>
              <a:rPr lang="uk-UA" sz="2800" dirty="0">
                <a:latin typeface="Times New Roman" panose="02020603050405020304" pitchFamily="18" charset="0"/>
                <a:cs typeface="Times New Roman" panose="02020603050405020304" pitchFamily="18" charset="0"/>
              </a:rPr>
              <a:t>Наприклад, якщо на вхід подається послідовність 6,7,4,9,2,3,0,1,5,8 , то вихід алгоритму сортування має бути таким 0,1,2,3,4,5,6,7,8,9 . Подібна вхідна послідовність 6,7,4,9,2,3,0,1,5,8 називається екземпляром задачі сортування. Числа, які необхідно відсортувати, називають ключами. Концептуально ми сортуємо послідовність, хоча вхідні дані ми отримуємо у вигляді масиву з </a:t>
            </a:r>
            <a:r>
              <a:rPr lang="en-US" sz="2800"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 елементами.</a:t>
            </a:r>
          </a:p>
        </p:txBody>
      </p:sp>
      <p:pic>
        <p:nvPicPr>
          <p:cNvPr id="4" name="Рисунок 3"/>
          <p:cNvPicPr>
            <a:picLocks noChangeAspect="1"/>
          </p:cNvPicPr>
          <p:nvPr/>
        </p:nvPicPr>
        <p:blipFill>
          <a:blip r:embed="rId2"/>
          <a:stretch>
            <a:fillRect/>
          </a:stretch>
        </p:blipFill>
        <p:spPr>
          <a:xfrm>
            <a:off x="7048768" y="1905001"/>
            <a:ext cx="2266610" cy="654264"/>
          </a:xfrm>
          <a:prstGeom prst="rect">
            <a:avLst/>
          </a:prstGeom>
        </p:spPr>
      </p:pic>
      <p:pic>
        <p:nvPicPr>
          <p:cNvPr id="5" name="Рисунок 4"/>
          <p:cNvPicPr>
            <a:picLocks noChangeAspect="1"/>
          </p:cNvPicPr>
          <p:nvPr/>
        </p:nvPicPr>
        <p:blipFill>
          <a:blip r:embed="rId3"/>
          <a:stretch>
            <a:fillRect/>
          </a:stretch>
        </p:blipFill>
        <p:spPr>
          <a:xfrm>
            <a:off x="8424014" y="2559265"/>
            <a:ext cx="2394895" cy="629078"/>
          </a:xfrm>
          <a:prstGeom prst="rect">
            <a:avLst/>
          </a:prstGeom>
        </p:spPr>
      </p:pic>
      <p:pic>
        <p:nvPicPr>
          <p:cNvPr id="6" name="Рисунок 5"/>
          <p:cNvPicPr>
            <a:picLocks noChangeAspect="1"/>
          </p:cNvPicPr>
          <p:nvPr/>
        </p:nvPicPr>
        <p:blipFill>
          <a:blip r:embed="rId4"/>
          <a:stretch>
            <a:fillRect/>
          </a:stretch>
        </p:blipFill>
        <p:spPr>
          <a:xfrm>
            <a:off x="6909599" y="3164882"/>
            <a:ext cx="2814693" cy="542775"/>
          </a:xfrm>
          <a:prstGeom prst="rect">
            <a:avLst/>
          </a:prstGeom>
        </p:spPr>
      </p:pic>
    </p:spTree>
    <p:extLst>
      <p:ext uri="{BB962C8B-B14F-4D97-AF65-F5344CB8AC3E}">
        <p14:creationId xmlns:p14="http://schemas.microsoft.com/office/powerpoint/2010/main" val="3834377101"/>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Задача сортування</a:t>
            </a:r>
          </a:p>
        </p:txBody>
      </p:sp>
      <p:sp>
        <p:nvSpPr>
          <p:cNvPr id="3" name="Объект 2"/>
          <p:cNvSpPr>
            <a:spLocks noGrp="1"/>
          </p:cNvSpPr>
          <p:nvPr>
            <p:ph idx="1"/>
          </p:nvPr>
        </p:nvSpPr>
        <p:spPr/>
        <p:txBody>
          <a:bodyPr>
            <a:normAutofit/>
          </a:bodyPr>
          <a:lstStyle/>
          <a:p>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обсяг</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вхідних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даних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дозволяє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обходитися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виключно</a:t>
            </a:r>
            <a:r>
              <a:rPr lang="ru-RU" sz="2800" dirty="0">
                <a:latin typeface="Times New Roman" panose="02020603050405020304" pitchFamily="18" charset="0"/>
                <a:cs typeface="Times New Roman" panose="02020603050405020304" pitchFamily="18" charset="0"/>
              </a:rPr>
              <a:t> основною (оперативною) </a:t>
            </a:r>
            <a:r>
              <a:rPr lang="ru-RU" sz="2800" dirty="0" err="1">
                <a:latin typeface="Times New Roman" panose="02020603050405020304" pitchFamily="18" charset="0"/>
                <a:cs typeface="Times New Roman" panose="02020603050405020304" pitchFamily="18" charset="0"/>
              </a:rPr>
              <a:t>пам'яттю</a:t>
            </a:r>
            <a:r>
              <a:rPr lang="ru-RU" sz="2800" dirty="0">
                <a:latin typeface="Times New Roman" panose="02020603050405020304" pitchFamily="18" charset="0"/>
                <a:cs typeface="Times New Roman" panose="02020603050405020304" pitchFamily="18" charset="0"/>
              </a:rPr>
              <a:t>, то </a:t>
            </a:r>
            <a:r>
              <a:rPr lang="ru-RU" sz="2800" dirty="0" err="1">
                <a:latin typeface="Times New Roman" panose="02020603050405020304" pitchFamily="18" charset="0"/>
                <a:cs typeface="Times New Roman" panose="02020603050405020304" pitchFamily="18" charset="0"/>
              </a:rPr>
              <a:t>говорять</a:t>
            </a:r>
            <a:r>
              <a:rPr lang="ru-RU" sz="2800" dirty="0">
                <a:latin typeface="Times New Roman" panose="02020603050405020304" pitchFamily="18" charset="0"/>
                <a:cs typeface="Times New Roman" panose="02020603050405020304" pitchFamily="18" charset="0"/>
              </a:rPr>
              <a:t> про </a:t>
            </a:r>
            <a:r>
              <a:rPr lang="ru-RU" sz="2800" dirty="0" err="1">
                <a:latin typeface="Times New Roman" panose="02020603050405020304" pitchFamily="18" charset="0"/>
                <a:cs typeface="Times New Roman" panose="02020603050405020304" pitchFamily="18" charset="0"/>
              </a:rPr>
              <a:t>алгоритми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внутрішнього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іншому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випадку</a:t>
            </a:r>
            <a:r>
              <a:rPr lang="ru-RU" sz="2800" dirty="0">
                <a:latin typeface="Times New Roman" panose="02020603050405020304" pitchFamily="18" charset="0"/>
                <a:cs typeface="Times New Roman" panose="02020603050405020304" pitchFamily="18" charset="0"/>
              </a:rPr>
              <a:t> - про </a:t>
            </a:r>
            <a:r>
              <a:rPr lang="ru-RU" sz="2800" dirty="0" err="1">
                <a:latin typeface="Times New Roman" panose="02020603050405020304" pitchFamily="18" charset="0"/>
                <a:cs typeface="Times New Roman" panose="02020603050405020304" pitchFamily="18" charset="0"/>
              </a:rPr>
              <a:t>алгоритми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зовнішнього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У </a:t>
            </a:r>
            <a:r>
              <a:rPr lang="ru-RU" sz="2800" dirty="0" err="1">
                <a:latin typeface="Times New Roman" panose="02020603050405020304" pitchFamily="18" charset="0"/>
                <a:cs typeface="Times New Roman" panose="02020603050405020304" pitchFamily="18" charset="0"/>
              </a:rPr>
              <a:t>всіх</a:t>
            </a:r>
            <a:r>
              <a:rPr lang="ru-RU" sz="2800" dirty="0">
                <a:latin typeface="Times New Roman" panose="02020603050405020304" pitchFamily="18" charset="0"/>
                <a:cs typeface="Times New Roman" panose="02020603050405020304" pitchFamily="18" charset="0"/>
              </a:rPr>
              <a:t> алгоритмах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вхід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надходить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послідовність</a:t>
            </a:r>
            <a:r>
              <a:rPr lang="ru-RU" sz="2800" dirty="0">
                <a:latin typeface="Times New Roman" panose="02020603050405020304" pitchFamily="18" charset="0"/>
                <a:cs typeface="Times New Roman" panose="02020603050405020304" pitchFamily="18" charset="0"/>
              </a:rPr>
              <a:t> з </a:t>
            </a:r>
            <a:r>
              <a:rPr lang="en-US" sz="2800" b="1" i="1"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 чисел, тому </a:t>
            </a:r>
            <a:r>
              <a:rPr lang="ru-RU" sz="2800" dirty="0" err="1">
                <a:latin typeface="Times New Roman" panose="02020603050405020304" pitchFamily="18" charset="0"/>
                <a:cs typeface="Times New Roman" panose="02020603050405020304" pitchFamily="18" charset="0"/>
              </a:rPr>
              <a:t>розмірність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задачі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l</a:t>
            </a:r>
            <a:r>
              <a:rPr lang="ru-RU" sz="2800" dirty="0">
                <a:latin typeface="Times New Roman" panose="02020603050405020304" pitchFamily="18" charset="0"/>
                <a:cs typeface="Times New Roman" panose="02020603050405020304" pitchFamily="18" charset="0"/>
              </a:rPr>
              <a:t> = </a:t>
            </a:r>
            <a:r>
              <a:rPr lang="el-GR" sz="2800" dirty="0">
                <a:latin typeface="Century Gothic" panose="020B0502020202020204" pitchFamily="34" charset="0"/>
                <a:cs typeface="Times New Roman" panose="02020603050405020304" pitchFamily="18" charset="0"/>
              </a:rPr>
              <a:t>Θ</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60991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rmAutofit fontScale="92500" lnSpcReduction="10000"/>
          </a:bodyPr>
          <a:lstStyle/>
          <a:p>
            <a:pPr>
              <a:spcBef>
                <a:spcPts val="0"/>
              </a:spcBef>
            </a:pPr>
            <a:r>
              <a:rPr lang="uk-UA" sz="2600" dirty="0">
                <a:latin typeface="Times New Roman" panose="02020603050405020304" pitchFamily="18" charset="0"/>
                <a:cs typeface="Times New Roman" panose="02020603050405020304" pitchFamily="18" charset="0"/>
              </a:rPr>
              <a:t>Принцип сортування: рекурсія досягає нижньої межі, коли розмірність послідовності, яку необхідно відсортувати, дорівнює </a:t>
            </a:r>
            <a:r>
              <a:rPr lang="en-US" sz="2600" dirty="0">
                <a:latin typeface="Times New Roman" panose="02020603050405020304" pitchFamily="18" charset="0"/>
                <a:cs typeface="Times New Roman" panose="02020603050405020304" pitchFamily="18" charset="0"/>
              </a:rPr>
              <a:t>1</a:t>
            </a:r>
            <a:r>
              <a:rPr lang="uk-UA" sz="2600" dirty="0">
                <a:latin typeface="Times New Roman" panose="02020603050405020304" pitchFamily="18" charset="0"/>
                <a:cs typeface="Times New Roman" panose="02020603050405020304" pitchFamily="18" charset="0"/>
              </a:rPr>
              <a:t>. Ключова операція – об’єднання двох відсортованих послідовностей – злиття.</a:t>
            </a:r>
          </a:p>
          <a:p>
            <a:pPr>
              <a:spcBef>
                <a:spcPts val="0"/>
              </a:spcBef>
            </a:pPr>
            <a:r>
              <a:rPr lang="uk-UA" sz="2600" dirty="0">
                <a:latin typeface="Times New Roman" panose="02020603050405020304" pitchFamily="18" charset="0"/>
                <a:cs typeface="Times New Roman" panose="02020603050405020304" pitchFamily="18" charset="0"/>
              </a:rPr>
              <a:t>Три етапи:</a:t>
            </a:r>
          </a:p>
          <a:p>
            <a:pPr>
              <a:spcBef>
                <a:spcPts val="0"/>
              </a:spcBef>
            </a:pPr>
            <a:r>
              <a:rPr lang="uk-UA" sz="2600" dirty="0">
                <a:latin typeface="Times New Roman" panose="02020603050405020304" pitchFamily="18" charset="0"/>
                <a:cs typeface="Times New Roman" panose="02020603050405020304" pitchFamily="18" charset="0"/>
              </a:rPr>
              <a:t>1.	Розділення послідовності з </a:t>
            </a:r>
            <a:r>
              <a:rPr lang="en-US" sz="2600" dirty="0">
                <a:latin typeface="Times New Roman" panose="02020603050405020304" pitchFamily="18" charset="0"/>
                <a:cs typeface="Times New Roman" panose="02020603050405020304" pitchFamily="18" charset="0"/>
              </a:rPr>
              <a:t>n </a:t>
            </a:r>
            <a:r>
              <a:rPr lang="uk-UA" sz="2600" dirty="0">
                <a:latin typeface="Times New Roman" panose="02020603050405020304" pitchFamily="18" charset="0"/>
                <a:cs typeface="Times New Roman" panose="02020603050405020304" pitchFamily="18" charset="0"/>
              </a:rPr>
              <a:t>елементів на дві послідовності розмірності </a:t>
            </a:r>
            <a:r>
              <a:rPr lang="en-US" sz="2600" dirty="0">
                <a:latin typeface="Times New Roman" panose="02020603050405020304" pitchFamily="18" charset="0"/>
                <a:cs typeface="Times New Roman" panose="02020603050405020304" pitchFamily="18" charset="0"/>
              </a:rPr>
              <a:t>n/2.</a:t>
            </a:r>
          </a:p>
          <a:p>
            <a:pPr>
              <a:spcBef>
                <a:spcPts val="0"/>
              </a:spcBef>
            </a:pPr>
            <a:r>
              <a:rPr lang="en-US" sz="2600" dirty="0">
                <a:latin typeface="Times New Roman" panose="02020603050405020304" pitchFamily="18" charset="0"/>
                <a:cs typeface="Times New Roman" panose="02020603050405020304" pitchFamily="18" charset="0"/>
              </a:rPr>
              <a:t>2.	</a:t>
            </a:r>
            <a:r>
              <a:rPr lang="uk-UA" sz="2600" dirty="0">
                <a:latin typeface="Times New Roman" panose="02020603050405020304" pitchFamily="18" charset="0"/>
                <a:cs typeface="Times New Roman" panose="02020603050405020304" pitchFamily="18" charset="0"/>
              </a:rPr>
              <a:t>Володарювання: </a:t>
            </a:r>
            <a:r>
              <a:rPr lang="uk-UA" sz="2600" dirty="0" err="1">
                <a:latin typeface="Times New Roman" panose="02020603050405020304" pitchFamily="18" charset="0"/>
                <a:cs typeface="Times New Roman" panose="02020603050405020304" pitchFamily="18" charset="0"/>
              </a:rPr>
              <a:t>рекурсивно</a:t>
            </a:r>
            <a:r>
              <a:rPr lang="uk-UA" sz="2600" dirty="0">
                <a:latin typeface="Times New Roman" panose="02020603050405020304" pitchFamily="18" charset="0"/>
                <a:cs typeface="Times New Roman" panose="02020603050405020304" pitchFamily="18" charset="0"/>
              </a:rPr>
              <a:t> сортуємо ці дві послідовності з використанням сортування злиттям.</a:t>
            </a:r>
          </a:p>
          <a:p>
            <a:pPr>
              <a:spcBef>
                <a:spcPts val="0"/>
              </a:spcBef>
            </a:pPr>
            <a:r>
              <a:rPr lang="uk-UA" sz="2600" dirty="0">
                <a:latin typeface="Times New Roman" panose="02020603050405020304" pitchFamily="18" charset="0"/>
                <a:cs typeface="Times New Roman" panose="02020603050405020304" pitchFamily="18" charset="0"/>
              </a:rPr>
              <a:t>3.	Комбінування: об’єднуємо дві відсортовані послідовності в одну відсортовану.</a:t>
            </a:r>
          </a:p>
          <a:p>
            <a:endParaRPr lang="uk-UA" dirty="0"/>
          </a:p>
        </p:txBody>
      </p:sp>
    </p:spTree>
    <p:extLst>
      <p:ext uri="{BB962C8B-B14F-4D97-AF65-F5344CB8AC3E}">
        <p14:creationId xmlns:p14="http://schemas.microsoft.com/office/powerpoint/2010/main" val="1842179200"/>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a:xfrm>
            <a:off x="2589212" y="2133599"/>
            <a:ext cx="8915400" cy="4302369"/>
          </a:xfrm>
        </p:spPr>
        <p:txBody>
          <a:bodyPr>
            <a:noAutofit/>
          </a:bodyPr>
          <a:lstStyle/>
          <a:p>
            <a:r>
              <a:rPr lang="uk-UA" sz="2800" dirty="0">
                <a:latin typeface="Times New Roman" panose="02020603050405020304" pitchFamily="18" charset="0"/>
                <a:cs typeface="Times New Roman" panose="02020603050405020304" pitchFamily="18" charset="0"/>
              </a:rPr>
              <a:t>Принцип злиття: у двох відсортованих послідовностей відслідковуємо найменші елементи; у циклі 	в вихідну послідовність </a:t>
            </a:r>
            <a:r>
              <a:rPr lang="uk-UA" sz="2800" dirty="0" err="1">
                <a:latin typeface="Times New Roman" panose="02020603050405020304" pitchFamily="18" charset="0"/>
                <a:cs typeface="Times New Roman" panose="02020603050405020304" pitchFamily="18" charset="0"/>
              </a:rPr>
              <a:t>переносимо</a:t>
            </a:r>
            <a:r>
              <a:rPr lang="uk-UA" sz="2800" dirty="0">
                <a:latin typeface="Times New Roman" panose="02020603050405020304" pitchFamily="18" charset="0"/>
                <a:cs typeface="Times New Roman" panose="02020603050405020304" pitchFamily="18" charset="0"/>
              </a:rPr>
              <a:t> той елемент, який виявися меншим із найменших елементів відсортованих послідовностей. Цей крок повторюється поки в одній з послідовностей не </a:t>
            </a:r>
            <a:r>
              <a:rPr lang="uk-UA" sz="2800" dirty="0" err="1">
                <a:latin typeface="Times New Roman" panose="02020603050405020304" pitchFamily="18" charset="0"/>
                <a:cs typeface="Times New Roman" panose="02020603050405020304" pitchFamily="18" charset="0"/>
              </a:rPr>
              <a:t>закінчаться</a:t>
            </a:r>
            <a:r>
              <a:rPr lang="uk-UA" sz="2800" dirty="0">
                <a:latin typeface="Times New Roman" panose="02020603050405020304" pitchFamily="18" charset="0"/>
                <a:cs typeface="Times New Roman" panose="02020603050405020304" pitchFamily="18" charset="0"/>
              </a:rPr>
              <a:t> елементи, після чого елементи з послідовності, що залишилась, поміщаються в вихідну послідовність.</a:t>
            </a:r>
          </a:p>
          <a:p>
            <a:r>
              <a:rPr lang="uk-UA" sz="2800" dirty="0">
                <a:latin typeface="Times New Roman" panose="02020603050405020304" pitchFamily="18" charset="0"/>
                <a:cs typeface="Times New Roman" panose="02020603050405020304" pitchFamily="18" charset="0"/>
              </a:rPr>
              <a:t>Час роботи: </a:t>
            </a:r>
            <a:r>
              <a:rPr lang="en-US" sz="2800" dirty="0">
                <a:latin typeface="Times New Roman" panose="02020603050405020304" pitchFamily="18" charset="0"/>
                <a:cs typeface="Times New Roman" panose="02020603050405020304" pitchFamily="18" charset="0"/>
              </a:rPr>
              <a:t>O(n log2(n)).</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9291298"/>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Autofit/>
          </a:bodyPr>
          <a:lstStyle/>
          <a:p>
            <a:pPr>
              <a:lnSpc>
                <a:spcPct val="110000"/>
              </a:lnSpc>
              <a:spcBef>
                <a:spcPts val="0"/>
              </a:spcBef>
            </a:pPr>
            <a:r>
              <a:rPr lang="ru-RU" sz="2400" dirty="0" err="1">
                <a:latin typeface="Times New Roman" panose="02020603050405020304" pitchFamily="18" charset="0"/>
                <a:cs typeface="Times New Roman" panose="02020603050405020304" pitchFamily="18" charset="0"/>
              </a:rPr>
              <a:t>Візьмемо</a:t>
            </a:r>
            <a:r>
              <a:rPr lang="ru-RU" sz="2400" dirty="0">
                <a:latin typeface="Times New Roman" panose="02020603050405020304" pitchFamily="18" charset="0"/>
                <a:cs typeface="Times New Roman" panose="02020603050405020304" pitchFamily="18" charset="0"/>
              </a:rPr>
              <a:t> для прикладу </a:t>
            </a:r>
            <a:r>
              <a:rPr lang="ru-RU" sz="2400" dirty="0" err="1">
                <a:latin typeface="Times New Roman" panose="02020603050405020304" pitchFamily="18" charset="0"/>
                <a:cs typeface="Times New Roman" panose="02020603050405020304" pitchFamily="18" charset="0"/>
              </a:rPr>
              <a:t>масив</a:t>
            </a:r>
            <a:r>
              <a:rPr lang="ru-RU" sz="2400" dirty="0">
                <a:latin typeface="Times New Roman" panose="02020603050405020304" pitchFamily="18" charset="0"/>
                <a:cs typeface="Times New Roman" panose="02020603050405020304" pitchFamily="18" charset="0"/>
              </a:rPr>
              <a:t>:</a:t>
            </a:r>
          </a:p>
          <a:p>
            <a:pPr>
              <a:lnSpc>
                <a:spcPct val="110000"/>
              </a:lnSpc>
              <a:spcBef>
                <a:spcPts val="0"/>
              </a:spcBef>
            </a:pPr>
            <a:r>
              <a:rPr lang="ru-RU" sz="2400" dirty="0">
                <a:latin typeface="Times New Roman" panose="02020603050405020304" pitchFamily="18" charset="0"/>
                <a:cs typeface="Times New Roman" panose="02020603050405020304" pitchFamily="18" charset="0"/>
              </a:rPr>
              <a:t>11	15	09	01	14	04	10	05	06	00	12	02	03	07	13	08</a:t>
            </a:r>
          </a:p>
          <a:p>
            <a:pPr>
              <a:lnSpc>
                <a:spcPct val="110000"/>
              </a:lnSpc>
              <a:spcBef>
                <a:spcPts val="0"/>
              </a:spcBef>
            </a:pPr>
            <a:r>
              <a:rPr lang="ru-RU" sz="2400" dirty="0" err="1">
                <a:latin typeface="Times New Roman" panose="02020603050405020304" pitchFamily="18" charset="0"/>
                <a:cs typeface="Times New Roman" panose="02020603050405020304" pitchFamily="18" charset="0"/>
              </a:rPr>
              <a:t>Загальна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записів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бути </a:t>
            </a:r>
            <a:r>
              <a:rPr lang="ru-RU" sz="2400" dirty="0" err="1">
                <a:latin typeface="Times New Roman" panose="02020603050405020304" pitchFamily="18" charset="0"/>
                <a:cs typeface="Times New Roman" panose="02020603050405020304" pitchFamily="18" charset="0"/>
              </a:rPr>
              <a:t>невідомою</a:t>
            </a:r>
            <a:r>
              <a:rPr lang="ru-RU" sz="2400" dirty="0">
                <a:latin typeface="Times New Roman" panose="02020603050405020304" pitchFamily="18" charset="0"/>
                <a:cs typeface="Times New Roman" panose="02020603050405020304" pitchFamily="18" charset="0"/>
              </a:rPr>
              <a:t>, тому записи у </a:t>
            </a:r>
            <a:r>
              <a:rPr lang="ru-RU" sz="2400" dirty="0" err="1">
                <a:latin typeface="Times New Roman" panose="02020603050405020304" pitchFamily="18" charset="0"/>
                <a:cs typeface="Times New Roman" panose="02020603050405020304" pitchFamily="18" charset="0"/>
              </a:rPr>
              <a:t>дві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підпослідовності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направляють</a:t>
            </a:r>
            <a:r>
              <a:rPr lang="ru-RU" sz="2400" dirty="0">
                <a:latin typeface="Times New Roman" panose="02020603050405020304" pitchFamily="18" charset="0"/>
                <a:cs typeface="Times New Roman" panose="02020603050405020304" pitchFamily="18" charset="0"/>
              </a:rPr>
              <a:t> через один:</a:t>
            </a:r>
          </a:p>
          <a:p>
            <a:pPr>
              <a:lnSpc>
                <a:spcPct val="110000"/>
              </a:lnSpc>
              <a:spcBef>
                <a:spcPts val="0"/>
              </a:spcBef>
            </a:pPr>
            <a:r>
              <a:rPr lang="ru-RU" sz="2400" dirty="0">
                <a:latin typeface="Times New Roman" panose="02020603050405020304" pitchFamily="18" charset="0"/>
                <a:cs typeface="Times New Roman" panose="02020603050405020304" pitchFamily="18" charset="0"/>
              </a:rPr>
              <a:t>11	09	14	10	06	12	03	13</a:t>
            </a:r>
          </a:p>
          <a:p>
            <a:pPr>
              <a:lnSpc>
                <a:spcPct val="110000"/>
              </a:lnSpc>
              <a:spcBef>
                <a:spcPts val="0"/>
              </a:spcBef>
            </a:pPr>
            <a:r>
              <a:rPr lang="ru-RU" sz="2400" dirty="0">
                <a:latin typeface="Times New Roman" panose="02020603050405020304" pitchFamily="18" charset="0"/>
                <a:cs typeface="Times New Roman" panose="02020603050405020304" pitchFamily="18" charset="0"/>
              </a:rPr>
              <a:t>15	01	04	05	00	02	07	08</a:t>
            </a:r>
          </a:p>
          <a:p>
            <a:pPr>
              <a:lnSpc>
                <a:spcPct val="110000"/>
              </a:lnSpc>
              <a:spcBef>
                <a:spcPts val="0"/>
              </a:spcBef>
            </a:pPr>
            <a:r>
              <a:rPr lang="ru-RU" sz="2400" dirty="0">
                <a:latin typeface="Times New Roman" panose="02020603050405020304" pitchFamily="18" charset="0"/>
                <a:cs typeface="Times New Roman" panose="02020603050405020304" pitchFamily="18" charset="0"/>
              </a:rPr>
              <a:t>Друга фаза </a:t>
            </a:r>
            <a:r>
              <a:rPr lang="ru-RU" sz="2400" dirty="0" err="1">
                <a:latin typeface="Times New Roman" panose="02020603050405020304" pitchFamily="18" charset="0"/>
                <a:cs typeface="Times New Roman" panose="02020603050405020304" pitchFamily="18" charset="0"/>
              </a:rPr>
              <a:t>першого</a:t>
            </a:r>
            <a:r>
              <a:rPr lang="ru-RU" sz="2400" dirty="0">
                <a:latin typeface="Times New Roman" panose="02020603050405020304" pitchFamily="18" charset="0"/>
                <a:cs typeface="Times New Roman" panose="02020603050405020304" pitchFamily="18" charset="0"/>
              </a:rPr>
              <a:t> проходу - </a:t>
            </a:r>
            <a:r>
              <a:rPr lang="ru-RU" sz="2400" dirty="0" err="1">
                <a:latin typeface="Times New Roman" panose="02020603050405020304" pitchFamily="18" charset="0"/>
                <a:cs typeface="Times New Roman" panose="02020603050405020304" pitchFamily="18" charset="0"/>
              </a:rPr>
              <a:t>злиття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двох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підпослідовностей</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утворенням</a:t>
            </a:r>
            <a:r>
              <a:rPr lang="ru-RU" sz="2400" dirty="0">
                <a:latin typeface="Times New Roman" panose="02020603050405020304" pitchFamily="18" charset="0"/>
                <a:cs typeface="Times New Roman" panose="02020603050405020304" pitchFamily="18" charset="0"/>
              </a:rPr>
              <a:t> пар (по одному </a:t>
            </a:r>
            <a:r>
              <a:rPr lang="ru-RU" sz="2400" dirty="0" err="1">
                <a:latin typeface="Times New Roman" panose="02020603050405020304" pitchFamily="18" charset="0"/>
                <a:cs typeface="Times New Roman" panose="02020603050405020304" pitchFamily="18" charset="0"/>
              </a:rPr>
              <a:t>елементу</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кожної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підпослідовності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впорядкованими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всередині</a:t>
            </a:r>
            <a:r>
              <a:rPr lang="ru-RU" sz="2400" dirty="0">
                <a:latin typeface="Times New Roman" panose="02020603050405020304" pitchFamily="18" charset="0"/>
                <a:cs typeface="Times New Roman" panose="02020603050405020304" pitchFamily="18" charset="0"/>
              </a:rPr>
              <a:t> себе. </a:t>
            </a:r>
            <a:r>
              <a:rPr lang="ru-RU" sz="2400" dirty="0" err="1">
                <a:latin typeface="Times New Roman" panose="02020603050405020304" pitchFamily="18" charset="0"/>
                <a:cs typeface="Times New Roman" panose="02020603050405020304" pitchFamily="18" charset="0"/>
              </a:rPr>
              <a:t>Тобто</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другій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фазі</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кожної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підпослідовності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читається</a:t>
            </a:r>
            <a:r>
              <a:rPr lang="ru-RU" sz="2400" dirty="0">
                <a:latin typeface="Times New Roman" panose="02020603050405020304" pitchFamily="18" charset="0"/>
                <a:cs typeface="Times New Roman" panose="02020603050405020304" pitchFamily="18" charset="0"/>
              </a:rPr>
              <a:t> по одному </a:t>
            </a:r>
            <a:r>
              <a:rPr lang="ru-RU" sz="2400" dirty="0" err="1">
                <a:latin typeface="Times New Roman" panose="02020603050405020304" pitchFamily="18" charset="0"/>
                <a:cs typeface="Times New Roman" panose="02020603050405020304" pitchFamily="18" charset="0"/>
              </a:rPr>
              <a:t>елементу</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записуються</a:t>
            </a:r>
            <a:r>
              <a:rPr lang="ru-RU" sz="2400" dirty="0">
                <a:latin typeface="Times New Roman" panose="02020603050405020304" pitchFamily="18" charset="0"/>
                <a:cs typeface="Times New Roman" panose="02020603050405020304" pitchFamily="18" charset="0"/>
              </a:rPr>
              <a:t> з них </a:t>
            </a:r>
            <a:r>
              <a:rPr lang="ru-RU" sz="2400" dirty="0" err="1">
                <a:latin typeface="Times New Roman" panose="02020603050405020304" pitchFamily="18" charset="0"/>
                <a:cs typeface="Times New Roman" panose="02020603050405020304" pitchFamily="18" charset="0"/>
              </a:rPr>
              <a:t>спочатку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менший</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потім</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більший</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623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8441" y="409903"/>
            <a:ext cx="9932276" cy="4524315"/>
          </a:xfrm>
          <a:prstGeom prst="rect">
            <a:avLst/>
          </a:prstGeom>
        </p:spPr>
        <p:txBody>
          <a:bodyPr wrap="square">
            <a:spAutoFit/>
          </a:bodyPr>
          <a:lstStyle/>
          <a:p>
            <a:r>
              <a:rPr lang="uk-UA" sz="3200" dirty="0"/>
              <a:t>Визначення 1.1. Під формальним описом завдання ми розуміємо такий її опис, коли задача описується у вигляді функції, вхід якої надходять формальні параметри, що задають її вхідні дані.</a:t>
            </a:r>
          </a:p>
          <a:p>
            <a:r>
              <a:rPr lang="uk-UA" sz="3200" dirty="0"/>
              <a:t>Визначення 1.2. Під розмірністю задачі, яку в подальшому будемо позначати через </a:t>
            </a:r>
            <a:r>
              <a:rPr lang="en-US" sz="3200" i="1" dirty="0"/>
              <a:t>l</a:t>
            </a:r>
            <a:r>
              <a:rPr lang="en-US" sz="3200" dirty="0"/>
              <a:t>,</a:t>
            </a:r>
            <a:r>
              <a:rPr lang="uk-UA" sz="3200" dirty="0"/>
              <a:t> розуміють ту кількість інформації, яка достатня для формального опису задачі.</a:t>
            </a:r>
          </a:p>
        </p:txBody>
      </p:sp>
    </p:spTree>
    <p:extLst>
      <p:ext uri="{BB962C8B-B14F-4D97-AF65-F5344CB8AC3E}">
        <p14:creationId xmlns:p14="http://schemas.microsoft.com/office/powerpoint/2010/main" val="532780980"/>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rmAutofit fontScale="70000" lnSpcReduction="20000"/>
          </a:bodyPr>
          <a:lstStyle/>
          <a:p>
            <a:pPr marL="0" indent="0">
              <a:lnSpc>
                <a:spcPct val="120000"/>
              </a:lnSpc>
              <a:spcBef>
                <a:spcPts val="0"/>
              </a:spcBef>
            </a:pPr>
            <a:r>
              <a:rPr lang="ru-RU" sz="2300" dirty="0">
                <a:latin typeface="Times New Roman" panose="02020603050405020304" pitchFamily="18" charset="0"/>
                <a:cs typeface="Times New Roman" panose="02020603050405020304" pitchFamily="18" charset="0"/>
              </a:rPr>
              <a:t>Друга фаза </a:t>
            </a:r>
            <a:r>
              <a:rPr lang="ru-RU" sz="2300" dirty="0" err="1">
                <a:latin typeface="Times New Roman" panose="02020603050405020304" pitchFamily="18" charset="0"/>
                <a:cs typeface="Times New Roman" panose="02020603050405020304" pitchFamily="18" charset="0"/>
              </a:rPr>
              <a:t>першого</a:t>
            </a:r>
            <a:r>
              <a:rPr lang="ru-RU" sz="2300" dirty="0">
                <a:latin typeface="Times New Roman" panose="02020603050405020304" pitchFamily="18" charset="0"/>
                <a:cs typeface="Times New Roman" panose="02020603050405020304" pitchFamily="18" charset="0"/>
              </a:rPr>
              <a:t> проходу - </a:t>
            </a:r>
            <a:r>
              <a:rPr lang="ru-RU" sz="2300" dirty="0" err="1">
                <a:latin typeface="Times New Roman" panose="02020603050405020304" pitchFamily="18" charset="0"/>
                <a:cs typeface="Times New Roman" panose="02020603050405020304" pitchFamily="18" charset="0"/>
              </a:rPr>
              <a:t>злиття</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цих</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двох</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підпослідовностей</a:t>
            </a:r>
            <a:r>
              <a:rPr lang="ru-RU" sz="2300" dirty="0">
                <a:latin typeface="Times New Roman" panose="02020603050405020304" pitchFamily="18" charset="0"/>
                <a:cs typeface="Times New Roman" panose="02020603050405020304" pitchFamily="18" charset="0"/>
              </a:rPr>
              <a:t> з </a:t>
            </a:r>
            <a:r>
              <a:rPr lang="ru-RU" sz="2300" dirty="0" err="1">
                <a:latin typeface="Times New Roman" panose="02020603050405020304" pitchFamily="18" charset="0"/>
                <a:cs typeface="Times New Roman" panose="02020603050405020304" pitchFamily="18" charset="0"/>
              </a:rPr>
              <a:t>утворенням</a:t>
            </a:r>
            <a:r>
              <a:rPr lang="ru-RU" sz="2300" dirty="0">
                <a:latin typeface="Times New Roman" panose="02020603050405020304" pitchFamily="18" charset="0"/>
                <a:cs typeface="Times New Roman" panose="02020603050405020304" pitchFamily="18" charset="0"/>
              </a:rPr>
              <a:t> пар (по одному </a:t>
            </a:r>
            <a:r>
              <a:rPr lang="ru-RU" sz="2300" dirty="0" err="1">
                <a:latin typeface="Times New Roman" panose="02020603050405020304" pitchFamily="18" charset="0"/>
                <a:cs typeface="Times New Roman" panose="02020603050405020304" pitchFamily="18" charset="0"/>
              </a:rPr>
              <a:t>елементу</a:t>
            </a:r>
            <a:r>
              <a:rPr lang="ru-RU" sz="2300" dirty="0">
                <a:latin typeface="Times New Roman" panose="02020603050405020304" pitchFamily="18" charset="0"/>
                <a:cs typeface="Times New Roman" panose="02020603050405020304" pitchFamily="18" charset="0"/>
              </a:rPr>
              <a:t> з </a:t>
            </a:r>
            <a:r>
              <a:rPr lang="ru-RU" sz="2300" dirty="0" err="1">
                <a:latin typeface="Times New Roman" panose="02020603050405020304" pitchFamily="18" charset="0"/>
                <a:cs typeface="Times New Roman" panose="02020603050405020304" pitchFamily="18" charset="0"/>
              </a:rPr>
              <a:t>кожної</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підпослідовності</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що</a:t>
            </a:r>
            <a:r>
              <a:rPr lang="ru-RU" sz="2300" dirty="0">
                <a:latin typeface="Times New Roman" panose="02020603050405020304" pitchFamily="18" charset="0"/>
                <a:cs typeface="Times New Roman" panose="02020603050405020304" pitchFamily="18" charset="0"/>
              </a:rPr>
              <a:t> є </a:t>
            </a:r>
            <a:r>
              <a:rPr lang="ru-RU" sz="2300" dirty="0" err="1">
                <a:latin typeface="Times New Roman" panose="02020603050405020304" pitchFamily="18" charset="0"/>
                <a:cs typeface="Times New Roman" panose="02020603050405020304" pitchFamily="18" charset="0"/>
              </a:rPr>
              <a:t>впорядкованими</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всередині</a:t>
            </a:r>
            <a:r>
              <a:rPr lang="ru-RU" sz="2300" dirty="0">
                <a:latin typeface="Times New Roman" panose="02020603050405020304" pitchFamily="18" charset="0"/>
                <a:cs typeface="Times New Roman" panose="02020603050405020304" pitchFamily="18" charset="0"/>
              </a:rPr>
              <a:t> себе. </a:t>
            </a:r>
            <a:r>
              <a:rPr lang="ru-RU" sz="2300" dirty="0" err="1">
                <a:latin typeface="Times New Roman" panose="02020603050405020304" pitchFamily="18" charset="0"/>
                <a:cs typeface="Times New Roman" panose="02020603050405020304" pitchFamily="18" charset="0"/>
              </a:rPr>
              <a:t>Тобто</a:t>
            </a:r>
            <a:r>
              <a:rPr lang="ru-RU" sz="2300" dirty="0">
                <a:latin typeface="Times New Roman" panose="02020603050405020304" pitchFamily="18" charset="0"/>
                <a:cs typeface="Times New Roman" panose="02020603050405020304" pitchFamily="18" charset="0"/>
              </a:rPr>
              <a:t>, на </a:t>
            </a:r>
            <a:r>
              <a:rPr lang="ru-RU" sz="2300" dirty="0" err="1">
                <a:latin typeface="Times New Roman" panose="02020603050405020304" pitchFamily="18" charset="0"/>
                <a:cs typeface="Times New Roman" panose="02020603050405020304" pitchFamily="18" charset="0"/>
              </a:rPr>
              <a:t>другій</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фазі</a:t>
            </a:r>
            <a:r>
              <a:rPr lang="ru-RU" sz="2300" dirty="0">
                <a:latin typeface="Times New Roman" panose="02020603050405020304" pitchFamily="18" charset="0"/>
                <a:cs typeface="Times New Roman" panose="02020603050405020304" pitchFamily="18" charset="0"/>
              </a:rPr>
              <a:t> з </a:t>
            </a:r>
            <a:r>
              <a:rPr lang="ru-RU" sz="2300" dirty="0" err="1">
                <a:latin typeface="Times New Roman" panose="02020603050405020304" pitchFamily="18" charset="0"/>
                <a:cs typeface="Times New Roman" panose="02020603050405020304" pitchFamily="18" charset="0"/>
              </a:rPr>
              <a:t>кожної</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підпослідовності</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читається</a:t>
            </a:r>
            <a:r>
              <a:rPr lang="ru-RU" sz="2300" dirty="0">
                <a:latin typeface="Times New Roman" panose="02020603050405020304" pitchFamily="18" charset="0"/>
                <a:cs typeface="Times New Roman" panose="02020603050405020304" pitchFamily="18" charset="0"/>
              </a:rPr>
              <a:t> по одному </a:t>
            </a:r>
            <a:r>
              <a:rPr lang="ru-RU" sz="2300" dirty="0" err="1">
                <a:latin typeface="Times New Roman" panose="02020603050405020304" pitchFamily="18" charset="0"/>
                <a:cs typeface="Times New Roman" panose="02020603050405020304" pitchFamily="18" charset="0"/>
              </a:rPr>
              <a:t>елементу</a:t>
            </a:r>
            <a:r>
              <a:rPr lang="ru-RU" sz="2300" dirty="0">
                <a:latin typeface="Times New Roman" panose="02020603050405020304" pitchFamily="18" charset="0"/>
                <a:cs typeface="Times New Roman" panose="02020603050405020304" pitchFamily="18" charset="0"/>
              </a:rPr>
              <a:t>, а </a:t>
            </a:r>
            <a:r>
              <a:rPr lang="ru-RU" sz="2300" dirty="0" err="1">
                <a:latin typeface="Times New Roman" panose="02020603050405020304" pitchFamily="18" charset="0"/>
                <a:cs typeface="Times New Roman" panose="02020603050405020304" pitchFamily="18" charset="0"/>
              </a:rPr>
              <a:t>записуються</a:t>
            </a:r>
            <a:r>
              <a:rPr lang="ru-RU" sz="2300" dirty="0">
                <a:latin typeface="Times New Roman" panose="02020603050405020304" pitchFamily="18" charset="0"/>
                <a:cs typeface="Times New Roman" panose="02020603050405020304" pitchFamily="18" charset="0"/>
              </a:rPr>
              <a:t> з них </a:t>
            </a:r>
            <a:r>
              <a:rPr lang="ru-RU" sz="2300" dirty="0" err="1">
                <a:latin typeface="Times New Roman" panose="02020603050405020304" pitchFamily="18" charset="0"/>
                <a:cs typeface="Times New Roman" panose="02020603050405020304" pitchFamily="18" charset="0"/>
              </a:rPr>
              <a:t>спочатку</a:t>
            </a:r>
            <a:r>
              <a:rPr lang="ru-RU" sz="2300" dirty="0">
                <a:latin typeface="Times New Roman" panose="02020603050405020304" pitchFamily="18" charset="0"/>
                <a:cs typeface="Times New Roman" panose="02020603050405020304" pitchFamily="18" charset="0"/>
              </a:rPr>
              <a:t> </a:t>
            </a:r>
            <a:r>
              <a:rPr lang="ru-RU" sz="2300" dirty="0" err="1">
                <a:latin typeface="Times New Roman" panose="02020603050405020304" pitchFamily="18" charset="0"/>
                <a:cs typeface="Times New Roman" panose="02020603050405020304" pitchFamily="18" charset="0"/>
              </a:rPr>
              <a:t>менший</a:t>
            </a:r>
            <a:r>
              <a:rPr lang="ru-RU" sz="2300" dirty="0">
                <a:latin typeface="Times New Roman" panose="02020603050405020304" pitchFamily="18" charset="0"/>
                <a:cs typeface="Times New Roman" panose="02020603050405020304" pitchFamily="18" charset="0"/>
              </a:rPr>
              <a:t>, а </a:t>
            </a:r>
            <a:r>
              <a:rPr lang="ru-RU" sz="2300" dirty="0" err="1">
                <a:latin typeface="Times New Roman" panose="02020603050405020304" pitchFamily="18" charset="0"/>
                <a:cs typeface="Times New Roman" panose="02020603050405020304" pitchFamily="18" charset="0"/>
              </a:rPr>
              <a:t>потім</a:t>
            </a:r>
            <a:r>
              <a:rPr lang="ru-RU" sz="2300" dirty="0">
                <a:latin typeface="Times New Roman" panose="02020603050405020304" pitchFamily="18" charset="0"/>
                <a:cs typeface="Times New Roman" panose="02020603050405020304" pitchFamily="18" charset="0"/>
              </a:rPr>
              <a:t> - </a:t>
            </a:r>
            <a:r>
              <a:rPr lang="ru-RU" sz="2300" dirty="0" err="1">
                <a:latin typeface="Times New Roman" panose="02020603050405020304" pitchFamily="18" charset="0"/>
                <a:cs typeface="Times New Roman" panose="02020603050405020304" pitchFamily="18" charset="0"/>
              </a:rPr>
              <a:t>більший</a:t>
            </a:r>
            <a:r>
              <a:rPr lang="ru-RU" sz="2300" dirty="0">
                <a:latin typeface="Times New Roman" panose="02020603050405020304" pitchFamily="18" charset="0"/>
                <a:cs typeface="Times New Roman" panose="02020603050405020304" pitchFamily="18" charset="0"/>
              </a:rPr>
              <a:t>.</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Внаслідок цього маємо послідовність пар, кожна з яких є послідовністю довжиною 2, що вже є відсортованою:</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11 15	  01	09    04 14    05 10.	00 06    02 12   03  07    08 13	.</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На другому проході знову ділимо послідовність на дві з рівною кількістю пар (перша фаза другого проходу).</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11	15	.	04	14	.	00	06	.	03	07	.</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01	09	.	05	10	.	02	12	.	08	13	.</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Друга фаза другого проходу - злиття пар по одній з кожного пристрою у четвірки, всередині яких запроваджено впорядкованість:</a:t>
            </a:r>
          </a:p>
          <a:p>
            <a:pPr marL="0" indent="0">
              <a:lnSpc>
                <a:spcPct val="120000"/>
              </a:lnSpc>
              <a:spcBef>
                <a:spcPts val="0"/>
              </a:spcBef>
            </a:pPr>
            <a:r>
              <a:rPr lang="uk-UA" sz="2300" dirty="0">
                <a:latin typeface="Times New Roman" panose="02020603050405020304" pitchFamily="18" charset="0"/>
                <a:cs typeface="Times New Roman" panose="02020603050405020304" pitchFamily="18" charset="0"/>
              </a:rPr>
              <a:t>01  09	11	15	.	04	05	10	14	.	00	02	06	12	.	03	07	08	13	</a:t>
            </a:r>
            <a:r>
              <a:rPr lang="uk-UA" dirty="0"/>
              <a:t>.</a:t>
            </a:r>
          </a:p>
          <a:p>
            <a:endParaRPr lang="uk-UA" dirty="0"/>
          </a:p>
        </p:txBody>
      </p:sp>
    </p:spTree>
    <p:extLst>
      <p:ext uri="{BB962C8B-B14F-4D97-AF65-F5344CB8AC3E}">
        <p14:creationId xmlns:p14="http://schemas.microsoft.com/office/powerpoint/2010/main" val="290040782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rmAutofit fontScale="92500" lnSpcReduction="10000"/>
          </a:bodyPr>
          <a:lstStyle/>
          <a:p>
            <a:pPr marL="0" indent="0">
              <a:lnSpc>
                <a:spcPct val="120000"/>
              </a:lnSpc>
              <a:spcBef>
                <a:spcPts val="0"/>
              </a:spcBef>
            </a:pPr>
            <a:r>
              <a:rPr lang="uk-UA" sz="2800" dirty="0">
                <a:latin typeface="Times New Roman" panose="02020603050405020304" pitchFamily="18" charset="0"/>
                <a:cs typeface="Times New Roman" panose="02020603050405020304" pitchFamily="18" charset="0"/>
              </a:rPr>
              <a:t>На другому проході знову ділимо послідовність на дві з рівною кількістю пар (перша фаза другого проходу).</a:t>
            </a:r>
          </a:p>
          <a:p>
            <a:pPr marL="0" indent="0">
              <a:lnSpc>
                <a:spcPct val="120000"/>
              </a:lnSpc>
              <a:spcBef>
                <a:spcPts val="0"/>
              </a:spcBef>
            </a:pPr>
            <a:r>
              <a:rPr lang="uk-UA" sz="2800" dirty="0">
                <a:latin typeface="Times New Roman" panose="02020603050405020304" pitchFamily="18" charset="0"/>
                <a:cs typeface="Times New Roman" panose="02020603050405020304" pitchFamily="18" charset="0"/>
              </a:rPr>
              <a:t>11	15	.	04	14	.	00	06	.	03	07	.</a:t>
            </a:r>
          </a:p>
          <a:p>
            <a:pPr marL="0" indent="0">
              <a:lnSpc>
                <a:spcPct val="120000"/>
              </a:lnSpc>
              <a:spcBef>
                <a:spcPts val="0"/>
              </a:spcBef>
            </a:pPr>
            <a:r>
              <a:rPr lang="uk-UA" sz="2800" dirty="0">
                <a:latin typeface="Times New Roman" panose="02020603050405020304" pitchFamily="18" charset="0"/>
                <a:cs typeface="Times New Roman" panose="02020603050405020304" pitchFamily="18" charset="0"/>
              </a:rPr>
              <a:t>01	09	.	05	10	.	02	12	.	08	13	.</a:t>
            </a:r>
          </a:p>
          <a:p>
            <a:pPr marL="0" indent="0">
              <a:lnSpc>
                <a:spcPct val="120000"/>
              </a:lnSpc>
              <a:spcBef>
                <a:spcPts val="0"/>
              </a:spcBef>
            </a:pPr>
            <a:r>
              <a:rPr lang="uk-UA" sz="2800" dirty="0">
                <a:latin typeface="Times New Roman" panose="02020603050405020304" pitchFamily="18" charset="0"/>
                <a:cs typeface="Times New Roman" panose="02020603050405020304" pitchFamily="18" charset="0"/>
              </a:rPr>
              <a:t>Друга фаза другого проходу - злиття пар по одній з кожного пристрою у четвірки, всередині яких запроваджено впорядкованість:</a:t>
            </a:r>
          </a:p>
          <a:p>
            <a:pPr marL="0" indent="0">
              <a:lnSpc>
                <a:spcPct val="120000"/>
              </a:lnSpc>
              <a:spcBef>
                <a:spcPts val="0"/>
              </a:spcBef>
            </a:pPr>
            <a:r>
              <a:rPr lang="uk-UA" sz="2800" dirty="0">
                <a:latin typeface="Times New Roman" panose="02020603050405020304" pitchFamily="18" charset="0"/>
                <a:cs typeface="Times New Roman" panose="02020603050405020304" pitchFamily="18" charset="0"/>
              </a:rPr>
              <a:t>01 09 11 15		04	05	10	14	 00 02	06	12	  03 07	 08	13</a:t>
            </a:r>
            <a:r>
              <a:rPr lang="uk-UA" dirty="0">
                <a:latin typeface="Times New Roman" panose="02020603050405020304" pitchFamily="18" charset="0"/>
                <a:cs typeface="Times New Roman" panose="02020603050405020304" pitchFamily="18" charset="0"/>
              </a:rPr>
              <a:t>	</a:t>
            </a:r>
            <a:r>
              <a:rPr lang="uk-UA" dirty="0"/>
              <a:t>.</a:t>
            </a:r>
          </a:p>
          <a:p>
            <a:endParaRPr lang="uk-UA" dirty="0"/>
          </a:p>
        </p:txBody>
      </p:sp>
    </p:spTree>
    <p:extLst>
      <p:ext uri="{BB962C8B-B14F-4D97-AF65-F5344CB8AC3E}">
        <p14:creationId xmlns:p14="http://schemas.microsoft.com/office/powerpoint/2010/main" val="347184654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rmAutofit fontScale="92500" lnSpcReduction="10000"/>
          </a:bodyPr>
          <a:lstStyle/>
          <a:p>
            <a:endParaRPr lang="uk-UA" dirty="0"/>
          </a:p>
          <a:p>
            <a:r>
              <a:rPr lang="uk-UA" sz="2800" dirty="0">
                <a:latin typeface="Times New Roman" panose="02020603050405020304" pitchFamily="18" charset="0"/>
                <a:cs typeface="Times New Roman" panose="02020603050405020304" pitchFamily="18" charset="0"/>
              </a:rPr>
              <a:t>У загальному випадку на </a:t>
            </a:r>
            <a:r>
              <a:rPr lang="en-US" sz="2800" dirty="0">
                <a:latin typeface="Times New Roman" panose="02020603050405020304" pitchFamily="18" charset="0"/>
                <a:cs typeface="Times New Roman" panose="02020603050405020304" pitchFamily="18" charset="0"/>
              </a:rPr>
              <a:t>k-</a:t>
            </a:r>
            <a:r>
              <a:rPr lang="uk-UA" sz="2800" dirty="0">
                <a:latin typeface="Times New Roman" panose="02020603050405020304" pitchFamily="18" charset="0"/>
                <a:cs typeface="Times New Roman" panose="02020603050405020304" pitchFamily="18" charset="0"/>
              </a:rPr>
              <a:t>му проході послідовність розкладається на групи по 2</a:t>
            </a:r>
            <a:r>
              <a:rPr lang="en-US" sz="2800" baseline="30000" dirty="0">
                <a:latin typeface="Times New Roman" panose="02020603050405020304" pitchFamily="18" charset="0"/>
                <a:cs typeface="Times New Roman" panose="02020603050405020304" pitchFamily="18" charset="0"/>
              </a:rPr>
              <a:t>k</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елементів, причому всередині кожна група вже є впорядкованою підпослідовністю. Процес продовжується до тих пір, поки довжина 2</a:t>
            </a:r>
            <a:r>
              <a:rPr lang="en-US" sz="2800" baseline="30000" dirty="0">
                <a:latin typeface="Times New Roman" panose="02020603050405020304" pitchFamily="18" charset="0"/>
                <a:cs typeface="Times New Roman" panose="02020603050405020304" pitchFamily="18" charset="0"/>
              </a:rPr>
              <a:t>k</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не стане довше за </a:t>
            </a:r>
            <a:r>
              <a:rPr lang="en-US" sz="2800" dirty="0">
                <a:latin typeface="Times New Roman" panose="02020603050405020304" pitchFamily="18" charset="0"/>
                <a:cs typeface="Times New Roman" panose="02020603050405020304" pitchFamily="18" charset="0"/>
              </a:rPr>
              <a:t>n - </a:t>
            </a:r>
            <a:r>
              <a:rPr lang="uk-UA" sz="2800" dirty="0">
                <a:latin typeface="Times New Roman" panose="02020603050405020304" pitchFamily="18" charset="0"/>
                <a:cs typeface="Times New Roman" panose="02020603050405020304" pitchFamily="18" charset="0"/>
              </a:rPr>
              <a:t>довжину всієї послідовності. У даному разі послідовність буде розбито на дві з четвірками,</a:t>
            </a:r>
          </a:p>
          <a:p>
            <a:r>
              <a:rPr lang="uk-UA" sz="2800" dirty="0">
                <a:latin typeface="Times New Roman" panose="02020603050405020304" pitchFamily="18" charset="0"/>
                <a:cs typeface="Times New Roman" panose="02020603050405020304" pitchFamily="18" charset="0"/>
              </a:rPr>
              <a:t>01	09	11	15	.	00	02	06	12	.</a:t>
            </a:r>
          </a:p>
          <a:p>
            <a:r>
              <a:rPr lang="uk-UA" sz="2800" dirty="0">
                <a:latin typeface="Times New Roman" panose="02020603050405020304" pitchFamily="18" charset="0"/>
                <a:cs typeface="Times New Roman" panose="02020603050405020304" pitchFamily="18" charset="0"/>
              </a:rPr>
              <a:t>04	05	10	14	.	03	07	08	13	</a:t>
            </a:r>
            <a:r>
              <a:rPr lang="uk-UA" dirty="0"/>
              <a:t>.</a:t>
            </a:r>
          </a:p>
          <a:p>
            <a:endParaRPr lang="uk-UA" dirty="0"/>
          </a:p>
        </p:txBody>
      </p:sp>
    </p:spTree>
    <p:extLst>
      <p:ext uri="{BB962C8B-B14F-4D97-AF65-F5344CB8AC3E}">
        <p14:creationId xmlns:p14="http://schemas.microsoft.com/office/powerpoint/2010/main" val="200939534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 злиттям</a:t>
            </a:r>
          </a:p>
        </p:txBody>
      </p:sp>
      <p:sp>
        <p:nvSpPr>
          <p:cNvPr id="3" name="Объект 2"/>
          <p:cNvSpPr>
            <a:spLocks noGrp="1"/>
          </p:cNvSpPr>
          <p:nvPr>
            <p:ph idx="1"/>
          </p:nvPr>
        </p:nvSpPr>
        <p:spPr/>
        <p:txBody>
          <a:bodyPr>
            <a:normAutofit/>
          </a:bodyPr>
          <a:lstStyle/>
          <a:p>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зіллються</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вісімки</a:t>
            </a:r>
            <a:r>
              <a:rPr lang="ru-RU" sz="2800" dirty="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01	04	05	09	10	11	14	15	.	00	02	03	06	07	08	12	13	.</a:t>
            </a:r>
          </a:p>
          <a:p>
            <a:r>
              <a:rPr lang="ru-RU" sz="2800" dirty="0" err="1">
                <a:latin typeface="Times New Roman" panose="02020603050405020304" pitchFamily="18" charset="0"/>
                <a:cs typeface="Times New Roman" panose="02020603050405020304" pitchFamily="18" charset="0"/>
              </a:rPr>
              <a:t>Після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залишиться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останній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хід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якого</a:t>
            </a:r>
            <a:r>
              <a:rPr lang="ru-RU" sz="2800" dirty="0">
                <a:latin typeface="Times New Roman" panose="02020603050405020304" pitchFamily="18" charset="0"/>
                <a:cs typeface="Times New Roman" panose="02020603050405020304" pitchFamily="18" charset="0"/>
              </a:rPr>
              <a:t> є </a:t>
            </a:r>
            <a:r>
              <a:rPr lang="ru-RU" sz="2800" dirty="0" err="1">
                <a:latin typeface="Times New Roman" panose="02020603050405020304" pitchFamily="18" charset="0"/>
                <a:cs typeface="Times New Roman" panose="02020603050405020304" pitchFamily="18" charset="0"/>
              </a:rPr>
              <a:t>очевидним</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079776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lstStyle/>
          <a:p>
            <a:r>
              <a:rPr lang="uk-UA" sz="2800" dirty="0">
                <a:latin typeface="Times New Roman" panose="02020603050405020304" pitchFamily="18" charset="0"/>
                <a:cs typeface="Times New Roman" panose="02020603050405020304" pitchFamily="18" charset="0"/>
              </a:rPr>
              <a:t>Принцип сортування: рекурсія досягає нижньої межі, коли розмірність послідовності, яку необхідно відсортувати, дорівнює 1. Ключова операція – розділення на </a:t>
            </a:r>
            <a:r>
              <a:rPr lang="uk-UA" sz="2800" dirty="0" err="1">
                <a:latin typeface="Times New Roman" panose="02020603050405020304" pitchFamily="18" charset="0"/>
                <a:cs typeface="Times New Roman" panose="02020603050405020304" pitchFamily="18" charset="0"/>
              </a:rPr>
              <a:t>підмасиви</a:t>
            </a:r>
            <a:r>
              <a:rPr lang="uk-UA" dirty="0"/>
              <a:t>.</a:t>
            </a:r>
          </a:p>
        </p:txBody>
      </p:sp>
    </p:spTree>
    <p:extLst>
      <p:ext uri="{BB962C8B-B14F-4D97-AF65-F5344CB8AC3E}">
        <p14:creationId xmlns:p14="http://schemas.microsoft.com/office/powerpoint/2010/main" val="66209760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normAutofit lnSpcReduction="10000"/>
          </a:bodyPr>
          <a:lstStyle/>
          <a:p>
            <a:r>
              <a:rPr lang="uk-UA" sz="2000" dirty="0">
                <a:latin typeface="Times New Roman" panose="02020603050405020304" pitchFamily="18" charset="0"/>
                <a:cs typeface="Times New Roman" panose="02020603050405020304" pitchFamily="18" charset="0"/>
              </a:rPr>
              <a:t>Три етапи:</a:t>
            </a:r>
          </a:p>
          <a:p>
            <a:r>
              <a:rPr lang="uk-UA" sz="2000" dirty="0">
                <a:latin typeface="Times New Roman" panose="02020603050405020304" pitchFamily="18" charset="0"/>
                <a:cs typeface="Times New Roman" panose="02020603050405020304" pitchFamily="18" charset="0"/>
              </a:rPr>
              <a:t>1.	Розділення: масив </a:t>
            </a:r>
            <a:r>
              <a:rPr lang="en-US" sz="2000" dirty="0">
                <a:latin typeface="Times New Roman" panose="02020603050405020304" pitchFamily="18" charset="0"/>
                <a:cs typeface="Times New Roman" panose="02020603050405020304" pitchFamily="18" charset="0"/>
              </a:rPr>
              <a:t>Array[left]…Array[right] </a:t>
            </a:r>
            <a:r>
              <a:rPr lang="uk-UA" sz="2000" dirty="0">
                <a:latin typeface="Times New Roman" panose="02020603050405020304" pitchFamily="18" charset="0"/>
                <a:cs typeface="Times New Roman" panose="02020603050405020304" pitchFamily="18" charset="0"/>
              </a:rPr>
              <a:t>розділяється на два (можливо порожніх) </a:t>
            </a:r>
            <a:r>
              <a:rPr lang="uk-UA" sz="2000" dirty="0" err="1">
                <a:latin typeface="Times New Roman" panose="02020603050405020304" pitchFamily="18" charset="0"/>
                <a:cs typeface="Times New Roman" panose="02020603050405020304" pitchFamily="18" charset="0"/>
              </a:rPr>
              <a:t>підмасива</a:t>
            </a:r>
            <a:r>
              <a:rPr lang="uk-U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Array[left]…Array[q–1] </a:t>
            </a:r>
            <a:r>
              <a:rPr lang="uk-UA" sz="2000" dirty="0">
                <a:latin typeface="Times New Roman" panose="02020603050405020304" pitchFamily="18" charset="0"/>
                <a:cs typeface="Times New Roman" panose="02020603050405020304" pitchFamily="18" charset="0"/>
              </a:rPr>
              <a:t>та </a:t>
            </a:r>
            <a:r>
              <a:rPr lang="en-US" sz="2000" dirty="0">
                <a:latin typeface="Times New Roman" panose="02020603050405020304" pitchFamily="18" charset="0"/>
                <a:cs typeface="Times New Roman" panose="02020603050405020304" pitchFamily="18" charset="0"/>
              </a:rPr>
              <a:t>Array[q+1]…Array[right], </a:t>
            </a:r>
            <a:r>
              <a:rPr lang="uk-UA" sz="2000" dirty="0">
                <a:latin typeface="Times New Roman" panose="02020603050405020304" pitchFamily="18" charset="0"/>
                <a:cs typeface="Times New Roman" panose="02020603050405020304" pitchFamily="18" charset="0"/>
              </a:rPr>
              <a:t>таких, що кожний елемент </a:t>
            </a:r>
            <a:r>
              <a:rPr lang="en-US" sz="2000" dirty="0">
                <a:latin typeface="Times New Roman" panose="02020603050405020304" pitchFamily="18" charset="0"/>
                <a:cs typeface="Times New Roman" panose="02020603050405020304" pitchFamily="18" charset="0"/>
              </a:rPr>
              <a:t>Array[left]…Array[q–1] </a:t>
            </a:r>
            <a:r>
              <a:rPr lang="uk-UA" sz="2000" dirty="0">
                <a:latin typeface="Times New Roman" panose="02020603050405020304" pitchFamily="18" charset="0"/>
                <a:cs typeface="Times New Roman" panose="02020603050405020304" pitchFamily="18" charset="0"/>
              </a:rPr>
              <a:t>менше або дорівнює елементу </a:t>
            </a:r>
            <a:r>
              <a:rPr lang="en-US" sz="2000" dirty="0">
                <a:latin typeface="Times New Roman" panose="02020603050405020304" pitchFamily="18" charset="0"/>
                <a:cs typeface="Times New Roman" panose="02020603050405020304" pitchFamily="18" charset="0"/>
              </a:rPr>
              <a:t>Array[q], </a:t>
            </a:r>
            <a:r>
              <a:rPr lang="uk-UA" sz="2000" dirty="0">
                <a:latin typeface="Times New Roman" panose="02020603050405020304" pitchFamily="18" charset="0"/>
                <a:cs typeface="Times New Roman" panose="02020603050405020304" pitchFamily="18" charset="0"/>
              </a:rPr>
              <a:t>який не більше елементів </a:t>
            </a:r>
            <a:r>
              <a:rPr lang="uk-UA" sz="2000" dirty="0" err="1">
                <a:latin typeface="Times New Roman" panose="02020603050405020304" pitchFamily="18" charset="0"/>
                <a:cs typeface="Times New Roman" panose="02020603050405020304" pitchFamily="18" charset="0"/>
              </a:rPr>
              <a:t>підмасиву</a:t>
            </a:r>
            <a:r>
              <a:rPr lang="uk-U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Array[q+1]…Array[right].</a:t>
            </a:r>
          </a:p>
          <a:p>
            <a:r>
              <a:rPr lang="en-US" sz="2000" dirty="0">
                <a:latin typeface="Times New Roman" panose="02020603050405020304" pitchFamily="18" charset="0"/>
                <a:cs typeface="Times New Roman" panose="02020603050405020304" pitchFamily="18" charset="0"/>
              </a:rPr>
              <a:t>2.	</a:t>
            </a:r>
            <a:r>
              <a:rPr lang="uk-UA" sz="2000" dirty="0">
                <a:latin typeface="Times New Roman" panose="02020603050405020304" pitchFamily="18" charset="0"/>
                <a:cs typeface="Times New Roman" panose="02020603050405020304" pitchFamily="18" charset="0"/>
              </a:rPr>
              <a:t>Володарювання: </a:t>
            </a:r>
            <a:r>
              <a:rPr lang="uk-UA" sz="2000" dirty="0" err="1">
                <a:latin typeface="Times New Roman" panose="02020603050405020304" pitchFamily="18" charset="0"/>
                <a:cs typeface="Times New Roman" panose="02020603050405020304" pitchFamily="18" charset="0"/>
              </a:rPr>
              <a:t>підмасиви</a:t>
            </a:r>
            <a:r>
              <a:rPr lang="uk-U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Array[left]…Array[q–1] </a:t>
            </a:r>
            <a:r>
              <a:rPr lang="uk-UA" sz="2000" dirty="0">
                <a:latin typeface="Times New Roman" panose="02020603050405020304" pitchFamily="18" charset="0"/>
                <a:cs typeface="Times New Roman" panose="02020603050405020304" pitchFamily="18" charset="0"/>
              </a:rPr>
              <a:t>та </a:t>
            </a:r>
            <a:r>
              <a:rPr lang="en-US" sz="2000" dirty="0">
                <a:latin typeface="Times New Roman" panose="02020603050405020304" pitchFamily="18" charset="0"/>
                <a:cs typeface="Times New Roman" panose="02020603050405020304" pitchFamily="18" charset="0"/>
              </a:rPr>
              <a:t>Array[q+1]…Array[right] </a:t>
            </a:r>
            <a:r>
              <a:rPr lang="uk-UA" sz="2000" dirty="0">
                <a:latin typeface="Times New Roman" panose="02020603050405020304" pitchFamily="18" charset="0"/>
                <a:cs typeface="Times New Roman" panose="02020603050405020304" pitchFamily="18" charset="0"/>
              </a:rPr>
              <a:t>сортуємо за допомогою рекурсивного виклику функції швидкого сортування.</a:t>
            </a:r>
          </a:p>
          <a:p>
            <a:r>
              <a:rPr lang="uk-UA" sz="2000" dirty="0">
                <a:latin typeface="Times New Roman" panose="02020603050405020304" pitchFamily="18" charset="0"/>
                <a:cs typeface="Times New Roman" panose="02020603050405020304" pitchFamily="18" charset="0"/>
              </a:rPr>
              <a:t>3.	Комбінування: весь </a:t>
            </a:r>
            <a:r>
              <a:rPr lang="uk-UA" sz="2000" dirty="0" err="1">
                <a:latin typeface="Times New Roman" panose="02020603050405020304" pitchFamily="18" charset="0"/>
                <a:cs typeface="Times New Roman" panose="02020603050405020304" pitchFamily="18" charset="0"/>
              </a:rPr>
              <a:t>підмасив</a:t>
            </a:r>
            <a:r>
              <a:rPr lang="uk-UA"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Array[left]…Array[right] </a:t>
            </a:r>
            <a:r>
              <a:rPr lang="uk-UA" sz="2000" dirty="0">
                <a:latin typeface="Times New Roman" panose="02020603050405020304" pitchFamily="18" charset="0"/>
                <a:cs typeface="Times New Roman" panose="02020603050405020304" pitchFamily="18" charset="0"/>
              </a:rPr>
              <a:t>у результаті роботи алгоритму виявляється відсортованим, тому об’єднання не потребує.</a:t>
            </a:r>
          </a:p>
          <a:p>
            <a:endParaRPr lang="uk-UA" dirty="0"/>
          </a:p>
        </p:txBody>
      </p:sp>
    </p:spTree>
    <p:extLst>
      <p:ext uri="{BB962C8B-B14F-4D97-AF65-F5344CB8AC3E}">
        <p14:creationId xmlns:p14="http://schemas.microsoft.com/office/powerpoint/2010/main" val="651344057"/>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lstStyle/>
          <a:p>
            <a:r>
              <a:rPr lang="uk-UA" sz="2800" dirty="0">
                <a:latin typeface="Times New Roman" panose="02020603050405020304" pitchFamily="18" charset="0"/>
                <a:cs typeface="Times New Roman" panose="02020603050405020304" pitchFamily="18" charset="0"/>
              </a:rPr>
              <a:t>Принцип розділення: функція розділення шукає індекс опорного елементу </a:t>
            </a:r>
            <a:r>
              <a:rPr lang="en-US" sz="2800" dirty="0">
                <a:latin typeface="Times New Roman" panose="02020603050405020304" pitchFamily="18" charset="0"/>
                <a:cs typeface="Times New Roman" panose="02020603050405020304" pitchFamily="18" charset="0"/>
              </a:rPr>
              <a:t>q </a:t>
            </a:r>
            <a:r>
              <a:rPr lang="uk-UA" sz="2800" dirty="0">
                <a:latin typeface="Times New Roman" panose="02020603050405020304" pitchFamily="18" charset="0"/>
                <a:cs typeface="Times New Roman" panose="02020603050405020304" pitchFamily="18" charset="0"/>
              </a:rPr>
              <a:t>та впорядковує елементи </a:t>
            </a:r>
            <a:r>
              <a:rPr lang="uk-UA" sz="2800" dirty="0" err="1">
                <a:latin typeface="Times New Roman" panose="02020603050405020304" pitchFamily="18" charset="0"/>
                <a:cs typeface="Times New Roman" panose="02020603050405020304" pitchFamily="18" charset="0"/>
              </a:rPr>
              <a:t>підмасивів</a:t>
            </a:r>
            <a:r>
              <a:rPr lang="uk-UA" sz="2800" dirty="0">
                <a:latin typeface="Times New Roman" panose="02020603050405020304" pitchFamily="18" charset="0"/>
                <a:cs typeface="Times New Roman" panose="02020603050405020304" pitchFamily="18" charset="0"/>
              </a:rPr>
              <a:t> без залучення додаткової пам’яті.</a:t>
            </a:r>
          </a:p>
          <a:p>
            <a:r>
              <a:rPr lang="uk-UA" sz="2800" dirty="0">
                <a:latin typeface="Times New Roman" panose="02020603050405020304" pitchFamily="18" charset="0"/>
                <a:cs typeface="Times New Roman" panose="02020603050405020304" pitchFamily="18" charset="0"/>
              </a:rPr>
              <a:t>Вхідні дані: </a:t>
            </a:r>
            <a:r>
              <a:rPr lang="en-US" sz="2800" dirty="0">
                <a:latin typeface="Times New Roman" panose="02020603050405020304" pitchFamily="18" charset="0"/>
                <a:cs typeface="Times New Roman" panose="02020603050405020304" pitchFamily="18" charset="0"/>
              </a:rPr>
              <a:t>Array – </a:t>
            </a:r>
            <a:r>
              <a:rPr lang="uk-UA" sz="2800" dirty="0">
                <a:latin typeface="Times New Roman" panose="02020603050405020304" pitchFamily="18" charset="0"/>
                <a:cs typeface="Times New Roman" panose="02020603050405020304" pitchFamily="18" charset="0"/>
              </a:rPr>
              <a:t>масив; </a:t>
            </a:r>
            <a:r>
              <a:rPr lang="en-US" sz="2800" dirty="0">
                <a:latin typeface="Times New Roman" panose="02020603050405020304" pitchFamily="18" charset="0"/>
                <a:cs typeface="Times New Roman" panose="02020603050405020304" pitchFamily="18" charset="0"/>
              </a:rPr>
              <a:t>left, right – </a:t>
            </a:r>
            <a:r>
              <a:rPr lang="uk-UA" sz="2800" dirty="0">
                <a:latin typeface="Times New Roman" panose="02020603050405020304" pitchFamily="18" charset="0"/>
                <a:cs typeface="Times New Roman" panose="02020603050405020304" pitchFamily="18" charset="0"/>
              </a:rPr>
              <a:t>лівий, правий індекси </a:t>
            </a:r>
            <a:r>
              <a:rPr lang="uk-UA" sz="2800" dirty="0" err="1">
                <a:latin typeface="Times New Roman" panose="02020603050405020304" pitchFamily="18" charset="0"/>
                <a:cs typeface="Times New Roman" panose="02020603050405020304" pitchFamily="18" charset="0"/>
              </a:rPr>
              <a:t>підмасиву</a:t>
            </a:r>
            <a:r>
              <a:rPr lang="uk-U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Array, </a:t>
            </a:r>
            <a:r>
              <a:rPr lang="uk-UA" sz="2800" dirty="0">
                <a:latin typeface="Times New Roman" panose="02020603050405020304" pitchFamily="18" charset="0"/>
                <a:cs typeface="Times New Roman" panose="02020603050405020304" pitchFamily="18" charset="0"/>
              </a:rPr>
              <a:t>який необхідно розділити. </a:t>
            </a:r>
          </a:p>
          <a:p>
            <a:r>
              <a:rPr lang="uk-UA" sz="2800" dirty="0"/>
              <a:t>Час роботи: O(</a:t>
            </a:r>
            <a:r>
              <a:rPr lang="uk-UA" sz="2800" i="1" dirty="0"/>
              <a:t>n </a:t>
            </a:r>
            <a:r>
              <a:rPr lang="uk-UA" sz="2800" dirty="0"/>
              <a:t>log</a:t>
            </a:r>
            <a:r>
              <a:rPr lang="uk-UA" sz="2800" baseline="-25000" dirty="0"/>
              <a:t>2</a:t>
            </a:r>
            <a:r>
              <a:rPr lang="uk-UA" sz="2800" dirty="0"/>
              <a:t>(</a:t>
            </a:r>
            <a:r>
              <a:rPr lang="uk-UA" sz="2800" i="1" dirty="0"/>
              <a:t>n</a:t>
            </a:r>
            <a:r>
              <a:rPr lang="uk-UA" sz="2800" dirty="0"/>
              <a:t>)).</a:t>
            </a:r>
          </a:p>
          <a:p>
            <a:endParaRPr lang="uk-UA" sz="2800" dirty="0">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2423943911"/>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a:t>Швидке сортування </a:t>
            </a:r>
            <a:br>
              <a:rPr lang="uk-UA" dirty="0"/>
            </a:br>
            <a:r>
              <a:rPr lang="uk-UA" dirty="0"/>
              <a:t>Блок-схема функції розділення швидкого сортування</a:t>
            </a:r>
            <a:br>
              <a:rPr lang="uk-UA" dirty="0"/>
            </a:br>
            <a:r>
              <a:rPr lang="uk-UA" dirty="0"/>
              <a:t> </a:t>
            </a:r>
            <a:br>
              <a:rPr lang="uk-UA" dirty="0"/>
            </a:br>
            <a:endParaRPr lang="uk-UA" dirty="0"/>
          </a:p>
        </p:txBody>
      </p:sp>
      <p:pic>
        <p:nvPicPr>
          <p:cNvPr id="4" name="Объект 3"/>
          <p:cNvPicPr>
            <a:picLocks noGrp="1" noChangeAspect="1"/>
          </p:cNvPicPr>
          <p:nvPr>
            <p:ph idx="1"/>
          </p:nvPr>
        </p:nvPicPr>
        <p:blipFill>
          <a:blip r:embed="rId2"/>
          <a:stretch>
            <a:fillRect/>
          </a:stretch>
        </p:blipFill>
        <p:spPr>
          <a:xfrm>
            <a:off x="2994588" y="2093807"/>
            <a:ext cx="6006754" cy="6916656"/>
          </a:xfrm>
          <a:prstGeom prst="rect">
            <a:avLst/>
          </a:prstGeom>
        </p:spPr>
      </p:pic>
    </p:spTree>
    <p:extLst>
      <p:ext uri="{BB962C8B-B14F-4D97-AF65-F5344CB8AC3E}">
        <p14:creationId xmlns:p14="http://schemas.microsoft.com/office/powerpoint/2010/main" val="108310984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lstStyle/>
          <a:p>
            <a:endParaRPr lang="uk-UA"/>
          </a:p>
        </p:txBody>
      </p:sp>
      <p:sp>
        <p:nvSpPr>
          <p:cNvPr id="4" name="Прямоугольник 3"/>
          <p:cNvSpPr/>
          <p:nvPr/>
        </p:nvSpPr>
        <p:spPr>
          <a:xfrm>
            <a:off x="2589212" y="2175751"/>
            <a:ext cx="7276564" cy="6370975"/>
          </a:xfrm>
          <a:prstGeom prst="rect">
            <a:avLst/>
          </a:prstGeom>
        </p:spPr>
        <p:txBody>
          <a:bodyPr wrap="square">
            <a:spAutoFit/>
          </a:bodyPr>
          <a:lstStyle/>
          <a:p>
            <a:pPr algn="just"/>
            <a:r>
              <a:rPr lang="uk-UA" sz="2400" dirty="0">
                <a:solidFill>
                  <a:srgbClr val="000000"/>
                </a:solidFill>
                <a:latin typeface="Times New Roman" panose="02020603050405020304" pitchFamily="18" charset="0"/>
              </a:rPr>
              <a:t>Метод відноситься до групи методів обміну, тобто до тієї ж, що і найповільніший - метод "бульбашки". Але корінна відмінність його полягає у організації обмінів між далекими за розташуванням елементами, що призводить до істотного прискорення роботи.</a:t>
            </a:r>
          </a:p>
          <a:p>
            <a:pPr algn="just"/>
            <a:r>
              <a:rPr lang="uk-UA" sz="2400" dirty="0">
                <a:solidFill>
                  <a:srgbClr val="000000"/>
                </a:solidFill>
                <a:latin typeface="Times New Roman" panose="02020603050405020304" pitchFamily="18" charset="0"/>
              </a:rPr>
              <a:t>Ось викладення </a:t>
            </a:r>
            <a:r>
              <a:rPr lang="uk-UA" sz="2400" b="1" dirty="0">
                <a:solidFill>
                  <a:srgbClr val="000000"/>
                </a:solidFill>
                <a:latin typeface="Times New Roman" panose="02020603050405020304" pitchFamily="18" charset="0"/>
              </a:rPr>
              <a:t>основної ідеї методу</a:t>
            </a:r>
            <a:r>
              <a:rPr lang="uk-UA" sz="2400" dirty="0">
                <a:solidFill>
                  <a:srgbClr val="000000"/>
                </a:solidFill>
                <a:latin typeface="Times New Roman" panose="02020603050405020304" pitchFamily="18" charset="0"/>
              </a:rPr>
              <a:t>. Обирається деякий елемент, який </a:t>
            </a:r>
            <a:r>
              <a:rPr lang="uk-UA" sz="2400" dirty="0" err="1">
                <a:solidFill>
                  <a:srgbClr val="000000"/>
                </a:solidFill>
                <a:latin typeface="Times New Roman" panose="02020603050405020304" pitchFamily="18" charset="0"/>
              </a:rPr>
              <a:t>назовемо</a:t>
            </a:r>
            <a:r>
              <a:rPr lang="uk-UA" sz="2400" dirty="0">
                <a:solidFill>
                  <a:srgbClr val="000000"/>
                </a:solidFill>
                <a:latin typeface="Times New Roman" panose="02020603050405020304" pitchFamily="18" charset="0"/>
              </a:rPr>
              <a:t> медіаною. </a:t>
            </a:r>
            <a:r>
              <a:rPr lang="uk-UA" sz="2400" dirty="0" err="1">
                <a:solidFill>
                  <a:srgbClr val="000000"/>
                </a:solidFill>
                <a:latin typeface="Times New Roman" panose="02020603050405020304" pitchFamily="18" charset="0"/>
              </a:rPr>
              <a:t>Вс</a:t>
            </a:r>
            <a:r>
              <a:rPr lang="en-US" sz="2400" dirty="0" err="1">
                <a:solidFill>
                  <a:srgbClr val="000000"/>
                </a:solidFill>
                <a:latin typeface="Times New Roman" panose="02020603050405020304" pitchFamily="18" charset="0"/>
              </a:rPr>
              <a:t>i</a:t>
            </a:r>
            <a:r>
              <a:rPr lang="en-US" sz="2400" dirty="0">
                <a:solidFill>
                  <a:srgbClr val="000000"/>
                </a:solidFill>
                <a:latin typeface="Times New Roman" panose="02020603050405020304" pitchFamily="18" charset="0"/>
              </a:rPr>
              <a:t> </a:t>
            </a:r>
            <a:r>
              <a:rPr lang="uk-UA" sz="2400" dirty="0">
                <a:solidFill>
                  <a:srgbClr val="000000"/>
                </a:solidFill>
                <a:latin typeface="Times New Roman" panose="02020603050405020304" pitchFamily="18" charset="0"/>
              </a:rPr>
              <a:t>елементи масиву на першому етапі розбирають на два </a:t>
            </a:r>
            <a:r>
              <a:rPr lang="uk-UA" sz="2400" dirty="0" err="1">
                <a:solidFill>
                  <a:srgbClr val="000000"/>
                </a:solidFill>
                <a:latin typeface="Times New Roman" panose="02020603050405020304" pitchFamily="18" charset="0"/>
              </a:rPr>
              <a:t>підмасиви</a:t>
            </a:r>
            <a:r>
              <a:rPr lang="uk-UA" sz="2400" dirty="0">
                <a:solidFill>
                  <a:srgbClr val="000000"/>
                </a:solidFill>
                <a:latin typeface="Times New Roman" panose="02020603050405020304" pitchFamily="18" charset="0"/>
              </a:rPr>
              <a:t> - елементів, більших від медіани та, відповідно, менших. На цьому, власне, перший етап закінчується. Далі процедура, що реалізує один етап, використовується </a:t>
            </a:r>
            <a:r>
              <a:rPr lang="uk-UA" sz="2400" dirty="0" err="1">
                <a:solidFill>
                  <a:srgbClr val="000000"/>
                </a:solidFill>
                <a:latin typeface="Times New Roman" panose="02020603050405020304" pitchFamily="18" charset="0"/>
              </a:rPr>
              <a:t>рекурсивно</a:t>
            </a:r>
            <a:r>
              <a:rPr lang="uk-UA" sz="2400" dirty="0">
                <a:solidFill>
                  <a:srgbClr val="000000"/>
                </a:solidFill>
                <a:latin typeface="Times New Roman" panose="02020603050405020304" pitchFamily="18" charset="0"/>
              </a:rPr>
              <a:t>, із застосуванням до обох частин масиву.</a:t>
            </a:r>
          </a:p>
          <a:p>
            <a:pPr algn="just"/>
            <a:r>
              <a:rPr lang="uk-UA" sz="2400" dirty="0">
                <a:solidFill>
                  <a:srgbClr val="000000"/>
                </a:solidFill>
                <a:latin typeface="Times New Roman" panose="02020603050405020304" pitchFamily="18" charset="0"/>
              </a:rPr>
              <a:t>Робота продовжується до тих пір, поки у кожному з </a:t>
            </a:r>
            <a:r>
              <a:rPr lang="uk-UA" sz="2400" dirty="0" err="1">
                <a:solidFill>
                  <a:srgbClr val="000000"/>
                </a:solidFill>
                <a:latin typeface="Times New Roman" panose="02020603050405020304" pitchFamily="18" charset="0"/>
              </a:rPr>
              <a:t>підмасивчиків</a:t>
            </a:r>
            <a:r>
              <a:rPr lang="uk-UA" sz="2400" dirty="0">
                <a:solidFill>
                  <a:srgbClr val="000000"/>
                </a:solidFill>
                <a:latin typeface="Times New Roman" panose="02020603050405020304" pitchFamily="18" charset="0"/>
              </a:rPr>
              <a:t>, що на них розбивається масив, не стане лише по одному елементу. Це </a:t>
            </a:r>
            <a:r>
              <a:rPr lang="uk-UA" sz="2400" dirty="0" err="1">
                <a:solidFill>
                  <a:srgbClr val="000000"/>
                </a:solidFill>
                <a:latin typeface="Times New Roman" panose="02020603050405020304" pitchFamily="18" charset="0"/>
              </a:rPr>
              <a:t>означатиме</a:t>
            </a:r>
            <a:r>
              <a:rPr lang="uk-UA" sz="2400" dirty="0">
                <a:solidFill>
                  <a:srgbClr val="000000"/>
                </a:solidFill>
                <a:latin typeface="Times New Roman" panose="02020603050405020304" pitchFamily="18" charset="0"/>
              </a:rPr>
              <a:t>, що масив відсортовано.</a:t>
            </a:r>
            <a:endParaRPr lang="uk-UA" sz="2400" b="0" i="0" dirty="0">
              <a:solidFill>
                <a:srgbClr val="000000"/>
              </a:solidFill>
              <a:effectLst/>
              <a:latin typeface="Times New Roman" panose="02020603050405020304" pitchFamily="18" charset="0"/>
            </a:endParaRPr>
          </a:p>
        </p:txBody>
      </p:sp>
    </p:spTree>
    <p:extLst>
      <p:ext uri="{BB962C8B-B14F-4D97-AF65-F5344CB8AC3E}">
        <p14:creationId xmlns:p14="http://schemas.microsoft.com/office/powerpoint/2010/main" val="2452447528"/>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a:p>
        </p:txBody>
      </p:sp>
      <p:sp>
        <p:nvSpPr>
          <p:cNvPr id="4" name="Прямоугольник 3"/>
          <p:cNvSpPr/>
          <p:nvPr/>
        </p:nvSpPr>
        <p:spPr>
          <a:xfrm>
            <a:off x="3048000" y="2690336"/>
            <a:ext cx="6096000" cy="2677656"/>
          </a:xfrm>
          <a:prstGeom prst="rect">
            <a:avLst/>
          </a:prstGeom>
        </p:spPr>
        <p:txBody>
          <a:bodyPr>
            <a:spAutoFit/>
          </a:bodyPr>
          <a:lstStyle/>
          <a:p>
            <a:r>
              <a:rPr lang="ru-RU" sz="2400" dirty="0">
                <a:solidFill>
                  <a:srgbClr val="000000"/>
                </a:solidFill>
                <a:latin typeface="Times New Roman" panose="02020603050405020304" pitchFamily="18" charset="0"/>
              </a:rPr>
              <a:t>Для </a:t>
            </a:r>
            <a:r>
              <a:rPr lang="ru-RU" sz="2400" dirty="0" err="1">
                <a:solidFill>
                  <a:srgbClr val="000000"/>
                </a:solidFill>
                <a:latin typeface="Times New Roman" panose="02020603050405020304" pitchFamily="18" charset="0"/>
              </a:rPr>
              <a:t>організації</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роботи</a:t>
            </a:r>
            <a:r>
              <a:rPr lang="ru-RU" sz="2400" dirty="0">
                <a:solidFill>
                  <a:srgbClr val="000000"/>
                </a:solidFill>
                <a:latin typeface="Times New Roman" panose="02020603050405020304" pitchFamily="18" charset="0"/>
              </a:rPr>
              <a:t> на </a:t>
            </a:r>
            <a:r>
              <a:rPr lang="ru-RU" sz="2400" dirty="0" err="1">
                <a:solidFill>
                  <a:srgbClr val="000000"/>
                </a:solidFill>
                <a:latin typeface="Times New Roman" panose="02020603050405020304" pitchFamily="18" charset="0"/>
              </a:rPr>
              <a:t>першому</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етапі</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робиться</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інтуїтивне</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припущення</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що</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якщо</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робити</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обміни</a:t>
            </a:r>
            <a:r>
              <a:rPr lang="ru-RU" sz="2400" dirty="0">
                <a:solidFill>
                  <a:srgbClr val="000000"/>
                </a:solidFill>
                <a:latin typeface="Times New Roman" panose="02020603050405020304" pitchFamily="18" charset="0"/>
              </a:rPr>
              <a:t> не </a:t>
            </a:r>
            <a:r>
              <a:rPr lang="ru-RU" sz="2400" dirty="0" err="1">
                <a:solidFill>
                  <a:srgbClr val="000000"/>
                </a:solidFill>
                <a:latin typeface="Times New Roman" panose="02020603050405020304" pitchFamily="18" charset="0"/>
              </a:rPr>
              <a:t>сусідніх</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елементів</a:t>
            </a:r>
            <a:r>
              <a:rPr lang="ru-RU" sz="2400" dirty="0">
                <a:solidFill>
                  <a:srgbClr val="000000"/>
                </a:solidFill>
                <a:latin typeface="Times New Roman" panose="02020603050405020304" pitchFamily="18" charset="0"/>
              </a:rPr>
              <a:t>, як у </a:t>
            </a:r>
            <a:r>
              <a:rPr lang="ru-RU" sz="2400" dirty="0" err="1">
                <a:solidFill>
                  <a:srgbClr val="000000"/>
                </a:solidFill>
                <a:latin typeface="Times New Roman" panose="02020603050405020304" pitchFamily="18" charset="0"/>
              </a:rPr>
              <a:t>методі</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бульбашки</a:t>
            </a:r>
            <a:r>
              <a:rPr lang="ru-RU" sz="2400" dirty="0">
                <a:solidFill>
                  <a:srgbClr val="000000"/>
                </a:solidFill>
                <a:latin typeface="Times New Roman" panose="02020603050405020304" pitchFamily="18" charset="0"/>
              </a:rPr>
              <a:t>", а самих </a:t>
            </a:r>
            <a:r>
              <a:rPr lang="ru-RU" sz="2400" dirty="0" err="1">
                <a:solidFill>
                  <a:srgbClr val="000000"/>
                </a:solidFill>
                <a:latin typeface="Times New Roman" panose="02020603050405020304" pitchFamily="18" charset="0"/>
              </a:rPr>
              <a:t>дальніх</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одне</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від</a:t>
            </a:r>
            <a:r>
              <a:rPr lang="ru-RU" sz="2400" dirty="0">
                <a:solidFill>
                  <a:srgbClr val="000000"/>
                </a:solidFill>
                <a:latin typeface="Times New Roman" panose="02020603050405020304" pitchFamily="18" charset="0"/>
              </a:rPr>
              <a:t> одного, то </a:t>
            </a:r>
            <a:r>
              <a:rPr lang="ru-RU" sz="2400" dirty="0" err="1">
                <a:solidFill>
                  <a:srgbClr val="000000"/>
                </a:solidFill>
                <a:latin typeface="Times New Roman" panose="02020603050405020304" pitchFamily="18" charset="0"/>
              </a:rPr>
              <a:t>це</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має</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прискорити</a:t>
            </a:r>
            <a:r>
              <a:rPr lang="ru-RU" sz="2400" dirty="0">
                <a:solidFill>
                  <a:srgbClr val="000000"/>
                </a:solidFill>
                <a:latin typeface="Times New Roman" panose="02020603050405020304" pitchFamily="18" charset="0"/>
              </a:rPr>
              <a:t> роботу </a:t>
            </a:r>
            <a:r>
              <a:rPr lang="ru-RU" sz="2400" dirty="0" err="1">
                <a:solidFill>
                  <a:srgbClr val="000000"/>
                </a:solidFill>
                <a:latin typeface="Times New Roman" panose="02020603050405020304" pitchFamily="18" charset="0"/>
              </a:rPr>
              <a:t>програми</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Розгляньмо</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конкретний</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масив</a:t>
            </a:r>
            <a:r>
              <a:rPr lang="ru-RU" sz="2400" dirty="0">
                <a:solidFill>
                  <a:srgbClr val="000000"/>
                </a:solidFill>
                <a:latin typeface="Times New Roman" panose="02020603050405020304" pitchFamily="18" charset="0"/>
              </a:rPr>
              <a:t> для прикладу</a:t>
            </a:r>
            <a:r>
              <a:rPr lang="ru-RU" dirty="0">
                <a:solidFill>
                  <a:srgbClr val="000000"/>
                </a:solidFill>
                <a:latin typeface="Times New Roman" panose="02020603050405020304" pitchFamily="18" charset="0"/>
              </a:rPr>
              <a:t>:</a:t>
            </a:r>
            <a:endParaRPr lang="uk-UA" dirty="0"/>
          </a:p>
        </p:txBody>
      </p:sp>
      <p:pic>
        <p:nvPicPr>
          <p:cNvPr id="5" name="Рисунок 4"/>
          <p:cNvPicPr>
            <a:picLocks noChangeAspect="1"/>
          </p:cNvPicPr>
          <p:nvPr/>
        </p:nvPicPr>
        <p:blipFill>
          <a:blip r:embed="rId2"/>
          <a:stretch>
            <a:fillRect/>
          </a:stretch>
        </p:blipFill>
        <p:spPr>
          <a:xfrm>
            <a:off x="3048000" y="5373864"/>
            <a:ext cx="7386767" cy="1531915"/>
          </a:xfrm>
          <a:prstGeom prst="rect">
            <a:avLst/>
          </a:prstGeom>
        </p:spPr>
      </p:pic>
    </p:spTree>
    <p:extLst>
      <p:ext uri="{BB962C8B-B14F-4D97-AF65-F5344CB8AC3E}">
        <p14:creationId xmlns:p14="http://schemas.microsoft.com/office/powerpoint/2010/main" val="512785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54227" y="438072"/>
            <a:ext cx="8957901" cy="523220"/>
          </a:xfrm>
          <a:prstGeom prst="rect">
            <a:avLst/>
          </a:prstGeom>
        </p:spPr>
        <p:txBody>
          <a:bodyPr wrap="none">
            <a:spAutoFit/>
          </a:bodyPr>
          <a:lstStyle/>
          <a:p>
            <a:r>
              <a:rPr lang="ru-RU" sz="2800" dirty="0" err="1"/>
              <a:t>Що</a:t>
            </a:r>
            <a:r>
              <a:rPr lang="ru-RU" sz="2800" dirty="0"/>
              <a:t> </a:t>
            </a:r>
            <a:r>
              <a:rPr lang="ru-RU" sz="2800" dirty="0" err="1"/>
              <a:t>таке</a:t>
            </a:r>
            <a:r>
              <a:rPr lang="ru-RU" sz="2800" dirty="0"/>
              <a:t> </a:t>
            </a:r>
            <a:r>
              <a:rPr lang="ru-RU" sz="2800" dirty="0" err="1"/>
              <a:t>інформація</a:t>
            </a:r>
            <a:r>
              <a:rPr lang="ru-RU" sz="2800" dirty="0"/>
              <a:t> і в </a:t>
            </a:r>
            <a:r>
              <a:rPr lang="ru-RU" sz="2800" dirty="0" err="1"/>
              <a:t>чому</a:t>
            </a:r>
            <a:r>
              <a:rPr lang="ru-RU" sz="2800" dirty="0"/>
              <a:t> вона </a:t>
            </a:r>
            <a:r>
              <a:rPr lang="ru-RU" sz="2800" dirty="0" err="1"/>
              <a:t>вимірюється</a:t>
            </a:r>
            <a:r>
              <a:rPr lang="ru-RU" sz="2800" dirty="0"/>
              <a:t>?</a:t>
            </a:r>
            <a:endParaRPr lang="uk-UA" sz="2800" dirty="0"/>
          </a:p>
        </p:txBody>
      </p:sp>
      <p:sp>
        <p:nvSpPr>
          <p:cNvPr id="3" name="Прямоугольник 2"/>
          <p:cNvSpPr/>
          <p:nvPr/>
        </p:nvSpPr>
        <p:spPr>
          <a:xfrm>
            <a:off x="2454227" y="1208377"/>
            <a:ext cx="9149194" cy="2246769"/>
          </a:xfrm>
          <a:prstGeom prst="rect">
            <a:avLst/>
          </a:prstGeom>
        </p:spPr>
        <p:txBody>
          <a:bodyPr wrap="square">
            <a:spAutoFit/>
          </a:bodyPr>
          <a:lstStyle/>
          <a:p>
            <a:r>
              <a:rPr lang="ru-RU" sz="2800" dirty="0"/>
              <a:t>Нехай є </a:t>
            </a:r>
            <a:r>
              <a:rPr lang="ru-RU" sz="2800" dirty="0" err="1"/>
              <a:t>деяка</a:t>
            </a:r>
            <a:r>
              <a:rPr lang="ru-RU" sz="2800" dirty="0"/>
              <a:t> </a:t>
            </a:r>
            <a:r>
              <a:rPr lang="ru-RU" sz="2800" dirty="0" err="1"/>
              <a:t>випадкова</a:t>
            </a:r>
            <a:r>
              <a:rPr lang="ru-RU" sz="2800" dirty="0"/>
              <a:t> </a:t>
            </a:r>
            <a:r>
              <a:rPr lang="ru-RU" sz="2800" dirty="0" err="1"/>
              <a:t>подія</a:t>
            </a:r>
            <a:r>
              <a:rPr lang="ru-RU" sz="2800" dirty="0"/>
              <a:t> А, яке </a:t>
            </a:r>
            <a:r>
              <a:rPr lang="ru-RU" sz="2800" dirty="0" err="1"/>
              <a:t>може</a:t>
            </a:r>
            <a:r>
              <a:rPr lang="ru-RU" sz="2800" dirty="0"/>
              <a:t> </a:t>
            </a:r>
            <a:r>
              <a:rPr lang="ru-RU" sz="2800" dirty="0" err="1"/>
              <a:t>набувати</a:t>
            </a:r>
            <a:r>
              <a:rPr lang="ru-RU" sz="2800" dirty="0"/>
              <a:t> </a:t>
            </a:r>
            <a:r>
              <a:rPr lang="ru-RU" sz="2800" dirty="0" err="1"/>
              <a:t>значень</a:t>
            </a:r>
            <a:r>
              <a:rPr lang="en-US" sz="2800" dirty="0"/>
              <a:t> </a:t>
            </a:r>
            <a:r>
              <a:rPr lang="ru-RU" sz="2800" dirty="0"/>
              <a:t>з </a:t>
            </a:r>
            <a:r>
              <a:rPr lang="ru-RU" sz="2800" dirty="0" err="1"/>
              <a:t>кінцевої</a:t>
            </a:r>
            <a:r>
              <a:rPr lang="ru-RU" sz="2800" dirty="0"/>
              <a:t> </a:t>
            </a:r>
            <a:r>
              <a:rPr lang="ru-RU" sz="2800" dirty="0" err="1"/>
              <a:t>множини</a:t>
            </a:r>
            <a:r>
              <a:rPr lang="ru-RU" sz="2800" dirty="0"/>
              <a:t> {а1, а2,..., а</a:t>
            </a:r>
            <a:r>
              <a:rPr lang="en-US" sz="2800" dirty="0"/>
              <a:t>n</a:t>
            </a:r>
            <a:r>
              <a:rPr lang="ru-RU" sz="2800" dirty="0"/>
              <a:t>} - </a:t>
            </a:r>
            <a:r>
              <a:rPr lang="en-US" sz="2800" dirty="0"/>
              <a:t>a</a:t>
            </a:r>
            <a:r>
              <a:rPr lang="ru-RU" sz="2800" dirty="0" err="1"/>
              <a:t>лфавіту</a:t>
            </a:r>
            <a:r>
              <a:rPr lang="ru-RU" sz="2800" dirty="0"/>
              <a:t> </a:t>
            </a:r>
            <a:r>
              <a:rPr lang="ru-RU" sz="2800" dirty="0" err="1"/>
              <a:t>випадкової</a:t>
            </a:r>
            <a:r>
              <a:rPr lang="ru-RU" sz="2800" dirty="0"/>
              <a:t> </a:t>
            </a:r>
            <a:r>
              <a:rPr lang="ru-RU" sz="2800" dirty="0" err="1"/>
              <a:t>величини</a:t>
            </a:r>
            <a:r>
              <a:rPr lang="ru-RU" sz="2800" dirty="0"/>
              <a:t> А </a:t>
            </a:r>
            <a:r>
              <a:rPr lang="en-US" sz="2800" dirty="0"/>
              <a:t>(</a:t>
            </a:r>
            <a:r>
              <a:rPr lang="ru-RU" sz="2800" dirty="0" err="1"/>
              <a:t>можна</a:t>
            </a:r>
            <a:r>
              <a:rPr lang="ru-RU" sz="2800" dirty="0"/>
              <a:t> </a:t>
            </a:r>
            <a:r>
              <a:rPr lang="ru-RU" sz="2800" dirty="0" err="1"/>
              <a:t>вважати</a:t>
            </a:r>
            <a:r>
              <a:rPr lang="ru-RU" sz="2800" dirty="0"/>
              <a:t>, </a:t>
            </a:r>
            <a:r>
              <a:rPr lang="ru-RU" sz="2800" dirty="0" err="1"/>
              <a:t>що</a:t>
            </a:r>
            <a:r>
              <a:rPr lang="ru-RU" sz="2800" dirty="0"/>
              <a:t> </a:t>
            </a:r>
            <a:r>
              <a:rPr lang="en-US" sz="2800" dirty="0" err="1"/>
              <a:t>ai</a:t>
            </a:r>
            <a:r>
              <a:rPr lang="en-US" sz="2800" dirty="0"/>
              <a:t> </a:t>
            </a:r>
            <a:r>
              <a:rPr lang="ru-RU" sz="2800" dirty="0"/>
              <a:t>  - </a:t>
            </a:r>
            <a:r>
              <a:rPr lang="ru-RU" sz="2800" dirty="0" err="1"/>
              <a:t>можливий</a:t>
            </a:r>
            <a:r>
              <a:rPr lang="ru-RU" sz="2800" dirty="0"/>
              <a:t> результат </a:t>
            </a:r>
            <a:r>
              <a:rPr lang="ru-RU" sz="2800" dirty="0" err="1"/>
              <a:t>деякого</a:t>
            </a:r>
            <a:r>
              <a:rPr lang="ru-RU" sz="2800" dirty="0"/>
              <a:t> </a:t>
            </a:r>
            <a:r>
              <a:rPr lang="ru-RU" sz="2800" dirty="0" err="1"/>
              <a:t>експерименту</a:t>
            </a:r>
            <a:r>
              <a:rPr lang="ru-RU" sz="2800" dirty="0"/>
              <a:t>).</a:t>
            </a:r>
            <a:endParaRPr lang="uk-UA" sz="2800" dirty="0"/>
          </a:p>
        </p:txBody>
      </p:sp>
      <p:pic>
        <p:nvPicPr>
          <p:cNvPr id="6" name="Рисунок 5">
            <a:extLst>
              <a:ext uri="{FF2B5EF4-FFF2-40B4-BE49-F238E27FC236}">
                <a16:creationId xmlns:a16="http://schemas.microsoft.com/office/drawing/2014/main" id="{D7FE4FD0-46FC-41F0-45CE-2FE8E6BA6C16}"/>
              </a:ext>
            </a:extLst>
          </p:cNvPr>
          <p:cNvPicPr>
            <a:picLocks noChangeAspect="1"/>
          </p:cNvPicPr>
          <p:nvPr/>
        </p:nvPicPr>
        <p:blipFill>
          <a:blip r:embed="rId2"/>
          <a:stretch>
            <a:fillRect/>
          </a:stretch>
        </p:blipFill>
        <p:spPr>
          <a:xfrm>
            <a:off x="3192226" y="3702231"/>
            <a:ext cx="5297883" cy="3584759"/>
          </a:xfrm>
          <a:prstGeom prst="rect">
            <a:avLst/>
          </a:prstGeom>
        </p:spPr>
      </p:pic>
      <p:pic>
        <p:nvPicPr>
          <p:cNvPr id="7" name="Рисунок 6">
            <a:extLst>
              <a:ext uri="{FF2B5EF4-FFF2-40B4-BE49-F238E27FC236}">
                <a16:creationId xmlns:a16="http://schemas.microsoft.com/office/drawing/2014/main" id="{251353EB-D83E-EF15-CF3D-D3960E403E1D}"/>
              </a:ext>
            </a:extLst>
          </p:cNvPr>
          <p:cNvPicPr>
            <a:picLocks noChangeAspect="1"/>
          </p:cNvPicPr>
          <p:nvPr/>
        </p:nvPicPr>
        <p:blipFill>
          <a:blip r:embed="rId3"/>
          <a:stretch>
            <a:fillRect/>
          </a:stretch>
        </p:blipFill>
        <p:spPr>
          <a:xfrm>
            <a:off x="9002722" y="3702231"/>
            <a:ext cx="1621677" cy="1249788"/>
          </a:xfrm>
          <a:prstGeom prst="rect">
            <a:avLst/>
          </a:prstGeom>
        </p:spPr>
      </p:pic>
    </p:spTree>
    <p:extLst>
      <p:ext uri="{BB962C8B-B14F-4D97-AF65-F5344CB8AC3E}">
        <p14:creationId xmlns:p14="http://schemas.microsoft.com/office/powerpoint/2010/main" val="1522682260"/>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a:bodyPr>
          <a:lstStyle/>
          <a:p>
            <a:r>
              <a:rPr lang="uk-UA" sz="2400" dirty="0">
                <a:latin typeface="Times New Roman" panose="02020603050405020304" pitchFamily="18" charset="0"/>
                <a:cs typeface="Times New Roman" panose="02020603050405020304" pitchFamily="18" charset="0"/>
              </a:rPr>
              <a:t>Візьмемо за медіану елемент </a:t>
            </a:r>
            <a:r>
              <a:rPr lang="en-US" sz="2400" dirty="0">
                <a:latin typeface="Times New Roman" panose="02020603050405020304" pitchFamily="18" charset="0"/>
                <a:cs typeface="Times New Roman" panose="02020603050405020304" pitchFamily="18" charset="0"/>
              </a:rPr>
              <a:t>a[1]. </a:t>
            </a:r>
            <a:r>
              <a:rPr lang="uk-UA" sz="2400" dirty="0">
                <a:latin typeface="Times New Roman" panose="02020603050405020304" pitchFamily="18" charset="0"/>
                <a:cs typeface="Times New Roman" panose="02020603050405020304" pitchFamily="18" charset="0"/>
              </a:rPr>
              <a:t>Порівняймо його з останнім елементом </a:t>
            </a:r>
            <a:r>
              <a:rPr lang="en-US" sz="2400" dirty="0">
                <a:latin typeface="Times New Roman" panose="02020603050405020304" pitchFamily="18" charset="0"/>
                <a:cs typeface="Times New Roman" panose="02020603050405020304" pitchFamily="18" charset="0"/>
              </a:rPr>
              <a:t>a[N]! </a:t>
            </a:r>
            <a:r>
              <a:rPr lang="uk-UA" sz="2400" dirty="0">
                <a:latin typeface="Times New Roman" panose="02020603050405020304" pitchFamily="18" charset="0"/>
                <a:cs typeface="Times New Roman" panose="02020603050405020304" pitchFamily="18" charset="0"/>
              </a:rPr>
              <a:t>Якщо їх впорядковано, то </a:t>
            </a:r>
            <a:r>
              <a:rPr lang="en-US" sz="2400" dirty="0">
                <a:latin typeface="Times New Roman" panose="02020603050405020304" pitchFamily="18" charset="0"/>
                <a:cs typeface="Times New Roman" panose="02020603050405020304" pitchFamily="18" charset="0"/>
              </a:rPr>
              <a:t>a[1] </a:t>
            </a:r>
            <a:r>
              <a:rPr lang="uk-UA" sz="2400" dirty="0">
                <a:latin typeface="Times New Roman" panose="02020603050405020304" pitchFamily="18" charset="0"/>
                <a:cs typeface="Times New Roman" panose="02020603050405020304" pitchFamily="18" charset="0"/>
              </a:rPr>
              <a:t>порівнюємо з </a:t>
            </a:r>
            <a:r>
              <a:rPr lang="en-US" sz="2400" dirty="0">
                <a:latin typeface="Times New Roman" panose="02020603050405020304" pitchFamily="18" charset="0"/>
                <a:cs typeface="Times New Roman" panose="02020603050405020304" pitchFamily="18" charset="0"/>
              </a:rPr>
              <a:t>a[N-1], a[N-2], ..., </a:t>
            </a:r>
            <a:r>
              <a:rPr lang="uk-UA" sz="2400" dirty="0">
                <a:latin typeface="Times New Roman" panose="02020603050405020304" pitchFamily="18" charset="0"/>
                <a:cs typeface="Times New Roman" panose="02020603050405020304" pitchFamily="18" charset="0"/>
              </a:rPr>
              <a:t>поки не зустрінеться елемент, менший від медіани. Тоді їх слід поміняти місцями:</a:t>
            </a:r>
          </a:p>
          <a:p>
            <a:endParaRPr lang="uk-UA"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6079" y="4137404"/>
            <a:ext cx="7881870" cy="1634592"/>
          </a:xfrm>
          <a:prstGeom prst="rect">
            <a:avLst/>
          </a:prstGeom>
        </p:spPr>
      </p:pic>
    </p:spTree>
    <p:extLst>
      <p:ext uri="{BB962C8B-B14F-4D97-AF65-F5344CB8AC3E}">
        <p14:creationId xmlns:p14="http://schemas.microsoft.com/office/powerpoint/2010/main" val="192843315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a:bodyPr>
          <a:lstStyle/>
          <a:p>
            <a:r>
              <a:rPr lang="uk-UA" sz="2400" dirty="0">
                <a:latin typeface="Times New Roman" panose="02020603050405020304" pitchFamily="18" charset="0"/>
                <a:cs typeface="Times New Roman" panose="02020603050405020304" pitchFamily="18" charset="0"/>
              </a:rPr>
              <a:t>Далі слід порівнювати медіану з наступним елементом, що стоїть за попереднім місцем розташування медіани (в даному випадку - </a:t>
            </a:r>
            <a:r>
              <a:rPr lang="en-US" sz="2400" dirty="0">
                <a:latin typeface="Times New Roman" panose="02020603050405020304" pitchFamily="18" charset="0"/>
                <a:cs typeface="Times New Roman" panose="02020603050405020304" pitchFamily="18" charset="0"/>
              </a:rPr>
              <a:t>a[N-2]). </a:t>
            </a:r>
            <a:r>
              <a:rPr lang="uk-UA" sz="2400" dirty="0">
                <a:latin typeface="Times New Roman" panose="02020603050405020304" pitchFamily="18" charset="0"/>
                <a:cs typeface="Times New Roman" panose="02020603050405020304" pitchFamily="18" charset="0"/>
              </a:rPr>
              <a:t>Якщо впорядкованість порушується, треба здійснити обмін:</a:t>
            </a:r>
          </a:p>
          <a:p>
            <a:endParaRPr lang="uk-UA"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9212" y="3841189"/>
            <a:ext cx="8280557" cy="1717275"/>
          </a:xfrm>
          <a:prstGeom prst="rect">
            <a:avLst/>
          </a:prstGeom>
        </p:spPr>
      </p:pic>
    </p:spTree>
    <p:extLst>
      <p:ext uri="{BB962C8B-B14F-4D97-AF65-F5344CB8AC3E}">
        <p14:creationId xmlns:p14="http://schemas.microsoft.com/office/powerpoint/2010/main" val="940673147"/>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pic>
        <p:nvPicPr>
          <p:cNvPr id="6" name="Объект 5"/>
          <p:cNvPicPr>
            <a:picLocks noGrp="1" noChangeAspect="1"/>
          </p:cNvPicPr>
          <p:nvPr>
            <p:ph idx="1"/>
          </p:nvPr>
        </p:nvPicPr>
        <p:blipFill>
          <a:blip r:embed="rId2"/>
          <a:stretch>
            <a:fillRect/>
          </a:stretch>
        </p:blipFill>
        <p:spPr>
          <a:xfrm>
            <a:off x="2180492" y="3821960"/>
            <a:ext cx="8088923" cy="4572999"/>
          </a:xfrm>
          <a:prstGeom prst="rect">
            <a:avLst/>
          </a:prstGeom>
        </p:spPr>
      </p:pic>
      <p:sp>
        <p:nvSpPr>
          <p:cNvPr id="8" name="Прямоугольник 7"/>
          <p:cNvSpPr/>
          <p:nvPr/>
        </p:nvSpPr>
        <p:spPr>
          <a:xfrm>
            <a:off x="1934308" y="2067635"/>
            <a:ext cx="8141677" cy="2308324"/>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І взагалі, після кожного обміну слід міняти "кінець" масиву, з яким порівнюється значення медіани. При цьому неаналізована частина завжди буде залишатися "всередині, "зліва" від неї будуть елементи, менші за медіану, а "справа" - більші.</a:t>
            </a:r>
          </a:p>
          <a:p>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216656"/>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noAutofit/>
          </a:bodyPr>
          <a:lstStyle/>
          <a:p>
            <a:r>
              <a:rPr lang="uk-UA" sz="2800" dirty="0">
                <a:latin typeface="Times New Roman" panose="02020603050405020304" pitchFamily="18" charset="0"/>
                <a:cs typeface="Times New Roman" panose="02020603050405020304" pitchFamily="18" charset="0"/>
              </a:rPr>
              <a:t>Після того, як медіану порівняно з усіма елементами у масиві, вона, стрибаючи, стане на своє місце, тобто зліва від медіани стануть всі елементи, менші від неї, а справа - більші. Тоді надалі достатньо відсортувати лише праву та ліву частини масиву, бо положення медіани вже не мінятиметься.</a:t>
            </a:r>
          </a:p>
          <a:p>
            <a:r>
              <a:rPr lang="uk-UA" sz="2800" dirty="0">
                <a:latin typeface="Times New Roman" panose="02020603050405020304" pitchFamily="18" charset="0"/>
                <a:cs typeface="Times New Roman" panose="02020603050405020304" pitchFamily="18" charset="0"/>
              </a:rPr>
              <a:t>Якщо реалізовано фрагмент, що виконує роботу першого етапу щодо всього масиву, треба застосувати його до лівої та правої частин.</a:t>
            </a:r>
          </a:p>
        </p:txBody>
      </p:sp>
    </p:spTree>
    <p:extLst>
      <p:ext uri="{BB962C8B-B14F-4D97-AF65-F5344CB8AC3E}">
        <p14:creationId xmlns:p14="http://schemas.microsoft.com/office/powerpoint/2010/main" val="873831577"/>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noAutofit/>
          </a:bodyPr>
          <a:lstStyle/>
          <a:p>
            <a:r>
              <a:rPr lang="uk-UA" sz="2800" b="1" dirty="0">
                <a:latin typeface="Times New Roman" panose="02020603050405020304" pitchFamily="18" charset="0"/>
                <a:cs typeface="Times New Roman" panose="02020603050405020304" pitchFamily="18" charset="0"/>
              </a:rPr>
              <a:t>Аналіз</a:t>
            </a:r>
            <a:r>
              <a:rPr lang="uk-UA" sz="2800" dirty="0">
                <a:latin typeface="Times New Roman" panose="02020603050405020304" pitchFamily="18" charset="0"/>
                <a:cs typeface="Times New Roman" panose="02020603050405020304" pitchFamily="18" charset="0"/>
              </a:rPr>
              <a:t>. Для визначення місця медіани її порівнюють з усіма іншими елементами </a:t>
            </a:r>
            <a:r>
              <a:rPr lang="uk-UA" sz="2800" dirty="0" err="1">
                <a:latin typeface="Times New Roman" panose="02020603050405020304" pitchFamily="18" charset="0"/>
                <a:cs typeface="Times New Roman" panose="02020603050405020304" pitchFamily="18" charset="0"/>
              </a:rPr>
              <a:t>масива</a:t>
            </a:r>
            <a:r>
              <a:rPr lang="uk-UA" sz="2800" dirty="0">
                <a:latin typeface="Times New Roman" panose="02020603050405020304" pitchFamily="18" charset="0"/>
                <a:cs typeface="Times New Roman" panose="02020603050405020304" pitchFamily="18" charset="0"/>
              </a:rPr>
              <a:t> рівно по одному разу, тому на першому етапі порівнянь буде </a:t>
            </a:r>
            <a:r>
              <a:rPr lang="en-US" sz="2800" dirty="0">
                <a:latin typeface="Times New Roman" panose="02020603050405020304" pitchFamily="18" charset="0"/>
                <a:cs typeface="Times New Roman" panose="02020603050405020304" pitchFamily="18" charset="0"/>
              </a:rPr>
              <a:t>N-1. </a:t>
            </a:r>
            <a:r>
              <a:rPr lang="uk-UA" sz="2800" dirty="0">
                <a:latin typeface="Times New Roman" panose="02020603050405020304" pitchFamily="18" charset="0"/>
                <a:cs typeface="Times New Roman" panose="02020603050405020304" pitchFamily="18" charset="0"/>
              </a:rPr>
              <a:t>На другому етапі у кожній з </a:t>
            </a:r>
            <a:r>
              <a:rPr lang="uk-UA" sz="2800" dirty="0" err="1">
                <a:latin typeface="Times New Roman" panose="02020603050405020304" pitchFamily="18" charset="0"/>
                <a:cs typeface="Times New Roman" panose="02020603050405020304" pitchFamily="18" charset="0"/>
              </a:rPr>
              <a:t>підчастин</a:t>
            </a:r>
            <a:r>
              <a:rPr lang="uk-UA" sz="2800" dirty="0">
                <a:latin typeface="Times New Roman" panose="02020603050405020304" pitchFamily="18" charset="0"/>
                <a:cs typeface="Times New Roman" panose="02020603050405020304" pitchFamily="18" charset="0"/>
              </a:rPr>
              <a:t> обирається по медіані, для яких робиться загалом </a:t>
            </a:r>
            <a:r>
              <a:rPr lang="en-US" sz="2800" dirty="0">
                <a:latin typeface="Times New Roman" panose="02020603050405020304" pitchFamily="18" charset="0"/>
                <a:cs typeface="Times New Roman" panose="02020603050405020304" pitchFamily="18" charset="0"/>
              </a:rPr>
              <a:t>N-3 </a:t>
            </a:r>
            <a:r>
              <a:rPr lang="uk-UA" sz="2800" dirty="0">
                <a:latin typeface="Times New Roman" panose="02020603050405020304" pitchFamily="18" charset="0"/>
                <a:cs typeface="Times New Roman" panose="02020603050405020304" pitchFamily="18" charset="0"/>
              </a:rPr>
              <a:t>порівняння. На пересічному і-му етапі робитиметься (</a:t>
            </a:r>
            <a:r>
              <a:rPr lang="en-US" sz="2800" dirty="0">
                <a:latin typeface="Times New Roman" panose="02020603050405020304" pitchFamily="18" charset="0"/>
                <a:cs typeface="Times New Roman" panose="02020603050405020304" pitchFamily="18" charset="0"/>
              </a:rPr>
              <a:t>N+1-2i) </a:t>
            </a:r>
            <a:r>
              <a:rPr lang="uk-UA" sz="2800" dirty="0">
                <a:latin typeface="Times New Roman" panose="02020603050405020304" pitchFamily="18" charset="0"/>
                <a:cs typeface="Times New Roman" panose="02020603050405020304" pitchFamily="18" charset="0"/>
              </a:rPr>
              <a:t>порівнянь.</a:t>
            </a:r>
          </a:p>
          <a:p>
            <a:endParaRPr lang="uk-UA"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Якщо медіана вдало поділяє масив на дві рівні за довжиною частини, то етапів буде близько ~ </a:t>
            </a:r>
            <a:r>
              <a:rPr lang="en-US" sz="2800" dirty="0">
                <a:latin typeface="Times New Roman" panose="02020603050405020304" pitchFamily="18" charset="0"/>
                <a:cs typeface="Times New Roman" panose="02020603050405020304" pitchFamily="18" charset="0"/>
              </a:rPr>
              <a:t>log</a:t>
            </a:r>
            <a:r>
              <a:rPr lang="en-US"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N</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7896359"/>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pic>
        <p:nvPicPr>
          <p:cNvPr id="4" name="Объект 3"/>
          <p:cNvPicPr>
            <a:picLocks noGrp="1" noChangeAspect="1"/>
          </p:cNvPicPr>
          <p:nvPr>
            <p:ph idx="1"/>
          </p:nvPr>
        </p:nvPicPr>
        <p:blipFill>
          <a:blip r:embed="rId2"/>
          <a:stretch>
            <a:fillRect/>
          </a:stretch>
        </p:blipFill>
        <p:spPr>
          <a:xfrm>
            <a:off x="2941638" y="2226224"/>
            <a:ext cx="3013372" cy="1167151"/>
          </a:xfrm>
          <a:prstGeom prst="rect">
            <a:avLst/>
          </a:prstGeom>
        </p:spPr>
      </p:pic>
      <p:sp>
        <p:nvSpPr>
          <p:cNvPr id="5" name="Прямоугольник 4"/>
          <p:cNvSpPr/>
          <p:nvPr/>
        </p:nvSpPr>
        <p:spPr>
          <a:xfrm>
            <a:off x="2592925" y="3714600"/>
            <a:ext cx="8696397" cy="1846659"/>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Перед оцінюванням кількості обмінів зауважимо, по-перше, що метод </a:t>
            </a:r>
            <a:r>
              <a:rPr lang="en-US" sz="2400" dirty="0" err="1">
                <a:latin typeface="Times New Roman" panose="02020603050405020304" pitchFamily="18" charset="0"/>
                <a:cs typeface="Times New Roman" panose="02020603050405020304" pitchFamily="18" charset="0"/>
              </a:rPr>
              <a:t>QuickSort</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є стійким: якщо за медіану береться перший елемент, то у вже відсортованому масиві ніяких обмінів не відбудеться, але кількість порівнянь буде максимальною:</a:t>
            </a:r>
          </a:p>
          <a:p>
            <a:endParaRPr lang="uk-UA" dirty="0"/>
          </a:p>
        </p:txBody>
      </p:sp>
      <p:pic>
        <p:nvPicPr>
          <p:cNvPr id="6" name="Рисунок 5"/>
          <p:cNvPicPr>
            <a:picLocks noChangeAspect="1"/>
          </p:cNvPicPr>
          <p:nvPr/>
        </p:nvPicPr>
        <p:blipFill>
          <a:blip r:embed="rId3"/>
          <a:stretch>
            <a:fillRect/>
          </a:stretch>
        </p:blipFill>
        <p:spPr>
          <a:xfrm>
            <a:off x="2275282" y="5758936"/>
            <a:ext cx="7825622" cy="800126"/>
          </a:xfrm>
          <a:prstGeom prst="rect">
            <a:avLst/>
          </a:prstGeom>
        </p:spPr>
      </p:pic>
    </p:spTree>
    <p:extLst>
      <p:ext uri="{BB962C8B-B14F-4D97-AF65-F5344CB8AC3E}">
        <p14:creationId xmlns:p14="http://schemas.microsoft.com/office/powerpoint/2010/main" val="2984010793"/>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normAutofit/>
          </a:bodyPr>
          <a:lstStyle/>
          <a:p>
            <a:r>
              <a:rPr lang="ru-RU" sz="2800" dirty="0" err="1">
                <a:latin typeface="Times New Roman" panose="02020603050405020304" pitchFamily="18" charset="0"/>
                <a:cs typeface="Times New Roman" panose="02020603050405020304" pitchFamily="18" charset="0"/>
              </a:rPr>
              <a:t>Оцінювання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середньостатистичних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значень</a:t>
            </a:r>
            <a:r>
              <a:rPr lang="ru-RU" sz="2800" dirty="0">
                <a:latin typeface="Times New Roman" panose="02020603050405020304" pitchFamily="18" charset="0"/>
                <a:cs typeface="Times New Roman" panose="02020603050405020304" pitchFamily="18" charset="0"/>
              </a:rPr>
              <a:t> M та C є нелегкою задачею з </a:t>
            </a:r>
            <a:r>
              <a:rPr lang="ru-RU" sz="2800" dirty="0" err="1">
                <a:latin typeface="Times New Roman" panose="02020603050405020304" pitchFamily="18" charset="0"/>
                <a:cs typeface="Times New Roman" panose="02020603050405020304" pitchFamily="18" charset="0"/>
              </a:rPr>
              <a:t>огляду</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необхідність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використання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апарату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теорії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ймовірностей</a:t>
            </a:r>
            <a:r>
              <a:rPr lang="ru-RU" sz="2800" dirty="0">
                <a:latin typeface="Times New Roman" panose="02020603050405020304" pitchFamily="18" charset="0"/>
                <a:cs typeface="Times New Roman" panose="02020603050405020304" pitchFamily="18" charset="0"/>
              </a:rPr>
              <a:t>, але </a:t>
            </a:r>
            <a:r>
              <a:rPr lang="ru-RU" sz="2800" dirty="0" err="1">
                <a:latin typeface="Times New Roman" panose="02020603050405020304" pitchFamily="18" charset="0"/>
                <a:cs typeface="Times New Roman" panose="02020603050405020304" pitchFamily="18" charset="0"/>
              </a:rPr>
              <a:t>обидві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величини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будуть</a:t>
            </a:r>
            <a:r>
              <a:rPr lang="ru-RU" sz="2800" dirty="0">
                <a:latin typeface="Times New Roman" panose="02020603050405020304" pitchFamily="18" charset="0"/>
                <a:cs typeface="Times New Roman" panose="02020603050405020304" pitchFamily="18" charset="0"/>
              </a:rPr>
              <a:t> порядку </a:t>
            </a:r>
            <a:r>
              <a:rPr lang="en-US" sz="2800" b="1" i="1" dirty="0"/>
              <a:t>~ N log </a:t>
            </a:r>
            <a:r>
              <a:rPr lang="en-US" sz="2800" b="1" i="1" baseline="-25000" dirty="0"/>
              <a:t>2</a:t>
            </a:r>
            <a:r>
              <a:rPr lang="en-US" sz="2800" b="1" i="1" dirty="0"/>
              <a:t> N</a:t>
            </a:r>
            <a:endParaRPr lang="uk-UA" sz="28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871947" y="3244334"/>
            <a:ext cx="2448106" cy="369332"/>
          </a:xfrm>
          <a:prstGeom prst="rect">
            <a:avLst/>
          </a:prstGeom>
        </p:spPr>
        <p:txBody>
          <a:bodyPr wrap="none">
            <a:spAutoFit/>
          </a:bodyPr>
          <a:lstStyle/>
          <a:p>
            <a:r>
              <a:rPr lang="uk-UA" dirty="0"/>
              <a:t>Швидке сортування</a:t>
            </a:r>
          </a:p>
        </p:txBody>
      </p:sp>
    </p:spTree>
    <p:extLst>
      <p:ext uri="{BB962C8B-B14F-4D97-AF65-F5344CB8AC3E}">
        <p14:creationId xmlns:p14="http://schemas.microsoft.com/office/powerpoint/2010/main" val="297266017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Швидке сортування</a:t>
            </a:r>
          </a:p>
        </p:txBody>
      </p:sp>
      <p:sp>
        <p:nvSpPr>
          <p:cNvPr id="3" name="Объект 2"/>
          <p:cNvSpPr>
            <a:spLocks noGrp="1"/>
          </p:cNvSpPr>
          <p:nvPr>
            <p:ph idx="1"/>
          </p:nvPr>
        </p:nvSpPr>
        <p:spPr/>
        <p:txBody>
          <a:bodyPr>
            <a:noAutofit/>
          </a:bodyPr>
          <a:lstStyle/>
          <a:p>
            <a:r>
              <a:rPr lang="uk-UA" sz="2800" dirty="0">
                <a:latin typeface="Times New Roman" panose="02020603050405020304" pitchFamily="18" charset="0"/>
                <a:cs typeface="Times New Roman" panose="02020603050405020304" pitchFamily="18" charset="0"/>
              </a:rPr>
              <a:t>На швидкодію методу істотно впливає, чи медіана реально є серединним елементом. Що ближчим до справжньої медіани виявляється взятий у цій якості елемент, то ближче до поданої оцінки буде реальна кількість операцій. Тому, якщо застосування програми буде носити масовий характер. а кількість елементів масиву є значною, варто на початку етапу оцінити можливе значення медіани, наприклад, взявши середнє арифметичне значення кількох "випадкових" елементів масиву. В принципі, для вибору медіани можна застосувати і інші методики.</a:t>
            </a:r>
          </a:p>
        </p:txBody>
      </p:sp>
    </p:spTree>
    <p:extLst>
      <p:ext uri="{BB962C8B-B14F-4D97-AF65-F5344CB8AC3E}">
        <p14:creationId xmlns:p14="http://schemas.microsoft.com/office/powerpoint/2010/main" val="319766825"/>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fontScale="92500"/>
          </a:bodyPr>
          <a:lstStyle/>
          <a:p>
            <a:r>
              <a:rPr lang="uk-UA" sz="2800" dirty="0">
                <a:latin typeface="Times New Roman" panose="02020603050405020304" pitchFamily="18" charset="0"/>
                <a:cs typeface="Times New Roman" panose="02020603050405020304" pitchFamily="18" charset="0"/>
              </a:rPr>
              <a:t>Пірамідальне сортування використовує спеціалізовану структури даних – бінарну піраміду.</a:t>
            </a:r>
          </a:p>
          <a:p>
            <a:r>
              <a:rPr lang="uk-UA" sz="2800" dirty="0">
                <a:latin typeface="Times New Roman" panose="02020603050405020304" pitchFamily="18" charset="0"/>
                <a:cs typeface="Times New Roman" panose="02020603050405020304" pitchFamily="18" charset="0"/>
              </a:rPr>
              <a:t>1.	Бінарна піраміда</a:t>
            </a:r>
          </a:p>
          <a:p>
            <a:r>
              <a:rPr lang="uk-UA" sz="2800" dirty="0">
                <a:latin typeface="Times New Roman" panose="02020603050405020304" pitchFamily="18" charset="0"/>
                <a:cs typeface="Times New Roman" panose="02020603050405020304" pitchFamily="18" charset="0"/>
              </a:rPr>
              <a:t>Структура даних бінарна піраміда є масивом, який можна розглядати як бінарне дерево, кожний вузол цього дерева відповідає елементу масиву. Дерево повністю заповнене на усіх рівнях, за винятком, можливо, найнижчого, який заповнюється зліва направо. </a:t>
            </a:r>
          </a:p>
          <a:p>
            <a:endParaRPr lang="uk-UA" dirty="0"/>
          </a:p>
        </p:txBody>
      </p:sp>
    </p:spTree>
    <p:extLst>
      <p:ext uri="{BB962C8B-B14F-4D97-AF65-F5344CB8AC3E}">
        <p14:creationId xmlns:p14="http://schemas.microsoft.com/office/powerpoint/2010/main" val="194429223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pic>
        <p:nvPicPr>
          <p:cNvPr id="4" name="Объект 3"/>
          <p:cNvPicPr>
            <a:picLocks noGrp="1" noChangeAspect="1"/>
          </p:cNvPicPr>
          <p:nvPr>
            <p:ph idx="1"/>
          </p:nvPr>
        </p:nvPicPr>
        <p:blipFill>
          <a:blip r:embed="rId2"/>
          <a:stretch>
            <a:fillRect/>
          </a:stretch>
        </p:blipFill>
        <p:spPr>
          <a:xfrm>
            <a:off x="2287258" y="1769450"/>
            <a:ext cx="9523019" cy="3523518"/>
          </a:xfrm>
          <a:prstGeom prst="rect">
            <a:avLst/>
          </a:prstGeom>
        </p:spPr>
      </p:pic>
      <p:sp>
        <p:nvSpPr>
          <p:cNvPr id="5" name="Прямоугольник 4"/>
          <p:cNvSpPr/>
          <p:nvPr/>
        </p:nvSpPr>
        <p:spPr>
          <a:xfrm>
            <a:off x="3522785" y="5655604"/>
            <a:ext cx="6096000" cy="954107"/>
          </a:xfrm>
          <a:prstGeom prst="rect">
            <a:avLst/>
          </a:prstGeom>
        </p:spPr>
        <p:txBody>
          <a:bodyPr>
            <a:spAutoFit/>
          </a:bodyPr>
          <a:lstStyle/>
          <a:p>
            <a:r>
              <a:rPr lang="ru-RU" sz="2800" dirty="0" err="1">
                <a:latin typeface="Times New Roman" panose="02020603050405020304" pitchFamily="18" charset="0"/>
                <a:cs typeface="Times New Roman" panose="02020603050405020304" pitchFamily="18" charset="0"/>
              </a:rPr>
              <a:t>Незростаюча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піраміда</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вигляді</a:t>
            </a:r>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(а) </a:t>
            </a:r>
            <a:r>
              <a:rPr lang="ru-RU" sz="2800" dirty="0" err="1">
                <a:latin typeface="Times New Roman" panose="02020603050405020304" pitchFamily="18" charset="0"/>
                <a:cs typeface="Times New Roman" panose="02020603050405020304" pitchFamily="18" charset="0"/>
              </a:rPr>
              <a:t>бінарного</a:t>
            </a:r>
            <a:r>
              <a:rPr lang="ru-RU" sz="2800" dirty="0">
                <a:latin typeface="Times New Roman" panose="02020603050405020304" pitchFamily="18" charset="0"/>
                <a:cs typeface="Times New Roman" panose="02020603050405020304" pitchFamily="18" charset="0"/>
              </a:rPr>
              <a:t> дерева та (б) </a:t>
            </a:r>
            <a:r>
              <a:rPr lang="ru-RU" sz="2800" dirty="0" err="1">
                <a:latin typeface="Times New Roman" panose="02020603050405020304" pitchFamily="18" charset="0"/>
                <a:cs typeface="Times New Roman" panose="02020603050405020304" pitchFamily="18" charset="0"/>
              </a:rPr>
              <a:t>масиву</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6664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932386" y="601036"/>
            <a:ext cx="4802157" cy="344896"/>
          </a:xfrm>
          <a:prstGeom prst="rect">
            <a:avLst/>
          </a:prstGeom>
        </p:spPr>
      </p:pic>
      <p:sp>
        <p:nvSpPr>
          <p:cNvPr id="3" name="Прямоугольник 2"/>
          <p:cNvSpPr/>
          <p:nvPr/>
        </p:nvSpPr>
        <p:spPr>
          <a:xfrm>
            <a:off x="2732689" y="1129716"/>
            <a:ext cx="9459311" cy="5355312"/>
          </a:xfrm>
          <a:prstGeom prst="rect">
            <a:avLst/>
          </a:prstGeom>
        </p:spPr>
        <p:txBody>
          <a:bodyPr wrap="square">
            <a:spAutoFit/>
          </a:bodyPr>
          <a:lstStyle/>
          <a:p>
            <a:r>
              <a:rPr lang="uk-UA" dirty="0"/>
              <a:t>Визначення 1.3. Кількість інформації, якої достатньо для знання того, що подія А сталося (досить для руйнування невизначеності про об'єкт), визначається за формулою,</a:t>
            </a:r>
            <a:endParaRPr lang="en-US" dirty="0"/>
          </a:p>
          <a:p>
            <a:endParaRPr lang="uk-UA" dirty="0"/>
          </a:p>
          <a:p>
            <a:endParaRPr lang="en-US" dirty="0"/>
          </a:p>
          <a:p>
            <a:r>
              <a:rPr lang="uk-UA" dirty="0"/>
              <a:t>де</a:t>
            </a:r>
            <a:r>
              <a:rPr lang="uk-UA" i="1" dirty="0">
                <a:latin typeface="Times New Roman" panose="02020603050405020304" pitchFamily="18" charset="0"/>
                <a:cs typeface="Times New Roman" panose="02020603050405020304" pitchFamily="18" charset="0"/>
              </a:rPr>
              <a:t> р </a:t>
            </a:r>
            <a:r>
              <a:rPr lang="uk-UA" dirty="0"/>
              <a:t>(А) - ймовірність, з якою подія А відбудеться.</a:t>
            </a:r>
          </a:p>
          <a:p>
            <a:r>
              <a:rPr lang="uk-UA" dirty="0"/>
              <a:t>Якщо в якості підстави логарифма </a:t>
            </a:r>
            <a:r>
              <a:rPr lang="en-US" dirty="0"/>
              <a:t>b </a:t>
            </a:r>
            <a:r>
              <a:rPr lang="uk-UA" dirty="0"/>
              <a:t>взяти число 2, то одиницею виміру інформації буде біт.</a:t>
            </a:r>
            <a:r>
              <a:rPr lang="en-US" dirty="0"/>
              <a:t> </a:t>
            </a:r>
            <a:r>
              <a:rPr lang="uk-UA" dirty="0"/>
              <a:t>Оскільки кількість бітів, в яких вимірюється інформація, є цілим числом, то</a:t>
            </a:r>
          </a:p>
          <a:p>
            <a:endParaRPr lang="en-US" dirty="0"/>
          </a:p>
          <a:p>
            <a:endParaRPr lang="en-US" dirty="0"/>
          </a:p>
          <a:p>
            <a:r>
              <a:rPr lang="uk-UA" dirty="0"/>
              <a:t>Нагадаємо, що </a:t>
            </a:r>
            <a:r>
              <a:rPr lang="en-US" dirty="0"/>
              <a:t>       </a:t>
            </a:r>
            <a:r>
              <a:rPr lang="uk-UA" dirty="0"/>
              <a:t> - найменше ціле, більше числах, </a:t>
            </a:r>
            <a:r>
              <a:rPr lang="en-US" dirty="0"/>
              <a:t>          - </a:t>
            </a:r>
            <a:r>
              <a:rPr lang="uk-UA" dirty="0"/>
              <a:t>найбільше</a:t>
            </a:r>
          </a:p>
          <a:p>
            <a:r>
              <a:rPr lang="uk-UA" dirty="0"/>
              <a:t>ціле, менше числах:</a:t>
            </a:r>
          </a:p>
          <a:p>
            <a:r>
              <a:rPr lang="en-US" dirty="0"/>
              <a:t>.</a:t>
            </a:r>
          </a:p>
          <a:p>
            <a:endParaRPr lang="en-US" dirty="0"/>
          </a:p>
          <a:p>
            <a:endParaRPr lang="en-US" dirty="0"/>
          </a:p>
          <a:p>
            <a:r>
              <a:rPr lang="uk-UA" dirty="0"/>
              <a:t>Таким чином, об'єднуючи визначення 1.1, 1.2 і 1.3, можна сказати, що розмірність завдання - це мінімальна кількість біт, якого достатньо для опису</a:t>
            </a:r>
          </a:p>
          <a:p>
            <a:r>
              <a:rPr lang="uk-UA" dirty="0"/>
              <a:t>вхідних даних задачі.</a:t>
            </a:r>
          </a:p>
        </p:txBody>
      </p:sp>
      <p:pic>
        <p:nvPicPr>
          <p:cNvPr id="4" name="Рисунок 3"/>
          <p:cNvPicPr>
            <a:picLocks noChangeAspect="1"/>
          </p:cNvPicPr>
          <p:nvPr/>
        </p:nvPicPr>
        <p:blipFill>
          <a:blip r:embed="rId3"/>
          <a:stretch>
            <a:fillRect/>
          </a:stretch>
        </p:blipFill>
        <p:spPr>
          <a:xfrm>
            <a:off x="4576719" y="1982680"/>
            <a:ext cx="2200158" cy="587099"/>
          </a:xfrm>
          <a:prstGeom prst="rect">
            <a:avLst/>
          </a:prstGeom>
        </p:spPr>
      </p:pic>
      <p:pic>
        <p:nvPicPr>
          <p:cNvPr id="5" name="Рисунок 4"/>
          <p:cNvPicPr>
            <a:picLocks noChangeAspect="1"/>
          </p:cNvPicPr>
          <p:nvPr/>
        </p:nvPicPr>
        <p:blipFill>
          <a:blip r:embed="rId4"/>
          <a:stretch>
            <a:fillRect/>
          </a:stretch>
        </p:blipFill>
        <p:spPr>
          <a:xfrm>
            <a:off x="4576719" y="3727684"/>
            <a:ext cx="2474331" cy="450178"/>
          </a:xfrm>
          <a:prstGeom prst="rect">
            <a:avLst/>
          </a:prstGeom>
        </p:spPr>
      </p:pic>
      <p:pic>
        <p:nvPicPr>
          <p:cNvPr id="6" name="Рисунок 5"/>
          <p:cNvPicPr>
            <a:picLocks noChangeAspect="1"/>
          </p:cNvPicPr>
          <p:nvPr/>
        </p:nvPicPr>
        <p:blipFill>
          <a:blip r:embed="rId5"/>
          <a:stretch>
            <a:fillRect/>
          </a:stretch>
        </p:blipFill>
        <p:spPr>
          <a:xfrm>
            <a:off x="4750139" y="4046443"/>
            <a:ext cx="515543" cy="442188"/>
          </a:xfrm>
          <a:prstGeom prst="rect">
            <a:avLst/>
          </a:prstGeom>
        </p:spPr>
      </p:pic>
      <p:pic>
        <p:nvPicPr>
          <p:cNvPr id="7" name="Рисунок 6"/>
          <p:cNvPicPr>
            <a:picLocks noChangeAspect="1"/>
          </p:cNvPicPr>
          <p:nvPr/>
        </p:nvPicPr>
        <p:blipFill>
          <a:blip r:embed="rId6"/>
          <a:stretch>
            <a:fillRect/>
          </a:stretch>
        </p:blipFill>
        <p:spPr>
          <a:xfrm>
            <a:off x="9068500" y="3915474"/>
            <a:ext cx="553025" cy="573157"/>
          </a:xfrm>
          <a:prstGeom prst="rect">
            <a:avLst/>
          </a:prstGeom>
        </p:spPr>
      </p:pic>
      <p:pic>
        <p:nvPicPr>
          <p:cNvPr id="8" name="Рисунок 7"/>
          <p:cNvPicPr>
            <a:picLocks noChangeAspect="1"/>
          </p:cNvPicPr>
          <p:nvPr/>
        </p:nvPicPr>
        <p:blipFill>
          <a:blip r:embed="rId7"/>
          <a:stretch>
            <a:fillRect/>
          </a:stretch>
        </p:blipFill>
        <p:spPr>
          <a:xfrm>
            <a:off x="4412551" y="4807390"/>
            <a:ext cx="3974727" cy="647479"/>
          </a:xfrm>
          <a:prstGeom prst="rect">
            <a:avLst/>
          </a:prstGeom>
        </p:spPr>
      </p:pic>
      <p:pic>
        <p:nvPicPr>
          <p:cNvPr id="9" name="Рисунок 8"/>
          <p:cNvPicPr>
            <a:picLocks noChangeAspect="1"/>
          </p:cNvPicPr>
          <p:nvPr/>
        </p:nvPicPr>
        <p:blipFill>
          <a:blip r:embed="rId8"/>
          <a:stretch>
            <a:fillRect/>
          </a:stretch>
        </p:blipFill>
        <p:spPr>
          <a:xfrm>
            <a:off x="4412551" y="2050657"/>
            <a:ext cx="2475191" cy="451143"/>
          </a:xfrm>
          <a:prstGeom prst="rect">
            <a:avLst/>
          </a:prstGeom>
        </p:spPr>
      </p:pic>
      <p:pic>
        <p:nvPicPr>
          <p:cNvPr id="10" name="Рисунок 9"/>
          <p:cNvPicPr>
            <a:picLocks noChangeAspect="1"/>
          </p:cNvPicPr>
          <p:nvPr/>
        </p:nvPicPr>
        <p:blipFill>
          <a:blip r:embed="rId9"/>
          <a:stretch>
            <a:fillRect/>
          </a:stretch>
        </p:blipFill>
        <p:spPr>
          <a:xfrm>
            <a:off x="2857422" y="672503"/>
            <a:ext cx="4804064" cy="341406"/>
          </a:xfrm>
          <a:prstGeom prst="rect">
            <a:avLst/>
          </a:prstGeom>
        </p:spPr>
      </p:pic>
      <p:pic>
        <p:nvPicPr>
          <p:cNvPr id="11" name="Рисунок 10"/>
          <p:cNvPicPr>
            <a:picLocks noChangeAspect="1"/>
          </p:cNvPicPr>
          <p:nvPr/>
        </p:nvPicPr>
        <p:blipFill>
          <a:blip r:embed="rId10"/>
          <a:stretch>
            <a:fillRect/>
          </a:stretch>
        </p:blipFill>
        <p:spPr>
          <a:xfrm>
            <a:off x="4575859" y="3689902"/>
            <a:ext cx="2475191" cy="451143"/>
          </a:xfrm>
          <a:prstGeom prst="rect">
            <a:avLst/>
          </a:prstGeom>
        </p:spPr>
      </p:pic>
      <p:pic>
        <p:nvPicPr>
          <p:cNvPr id="12" name="Рисунок 11"/>
          <p:cNvPicPr>
            <a:picLocks noChangeAspect="1"/>
          </p:cNvPicPr>
          <p:nvPr/>
        </p:nvPicPr>
        <p:blipFill>
          <a:blip r:embed="rId11"/>
          <a:stretch>
            <a:fillRect/>
          </a:stretch>
        </p:blipFill>
        <p:spPr>
          <a:xfrm>
            <a:off x="4741249" y="4091062"/>
            <a:ext cx="518205" cy="438950"/>
          </a:xfrm>
          <a:prstGeom prst="rect">
            <a:avLst/>
          </a:prstGeom>
        </p:spPr>
      </p:pic>
      <p:pic>
        <p:nvPicPr>
          <p:cNvPr id="13" name="Рисунок 12"/>
          <p:cNvPicPr>
            <a:picLocks noChangeAspect="1"/>
          </p:cNvPicPr>
          <p:nvPr/>
        </p:nvPicPr>
        <p:blipFill>
          <a:blip r:embed="rId12"/>
          <a:stretch>
            <a:fillRect/>
          </a:stretch>
        </p:blipFill>
        <p:spPr>
          <a:xfrm>
            <a:off x="9072837" y="4024000"/>
            <a:ext cx="548688" cy="573074"/>
          </a:xfrm>
          <a:prstGeom prst="rect">
            <a:avLst/>
          </a:prstGeom>
        </p:spPr>
      </p:pic>
      <p:pic>
        <p:nvPicPr>
          <p:cNvPr id="14" name="Рисунок 13"/>
          <p:cNvPicPr>
            <a:picLocks noChangeAspect="1"/>
          </p:cNvPicPr>
          <p:nvPr/>
        </p:nvPicPr>
        <p:blipFill>
          <a:blip r:embed="rId13"/>
          <a:stretch>
            <a:fillRect/>
          </a:stretch>
        </p:blipFill>
        <p:spPr>
          <a:xfrm>
            <a:off x="4077000" y="4873241"/>
            <a:ext cx="3974937" cy="646232"/>
          </a:xfrm>
          <a:prstGeom prst="rect">
            <a:avLst/>
          </a:prstGeom>
        </p:spPr>
      </p:pic>
      <p:pic>
        <p:nvPicPr>
          <p:cNvPr id="15" name="Рисунок 14"/>
          <p:cNvPicPr>
            <a:picLocks noChangeAspect="1"/>
          </p:cNvPicPr>
          <p:nvPr/>
        </p:nvPicPr>
        <p:blipFill>
          <a:blip r:embed="rId14"/>
          <a:stretch>
            <a:fillRect/>
          </a:stretch>
        </p:blipFill>
        <p:spPr>
          <a:xfrm>
            <a:off x="4412551" y="1895166"/>
            <a:ext cx="2680355" cy="624880"/>
          </a:xfrm>
          <a:prstGeom prst="rect">
            <a:avLst/>
          </a:prstGeom>
        </p:spPr>
      </p:pic>
      <p:pic>
        <p:nvPicPr>
          <p:cNvPr id="16" name="Рисунок 15"/>
          <p:cNvPicPr>
            <a:picLocks noChangeAspect="1"/>
          </p:cNvPicPr>
          <p:nvPr/>
        </p:nvPicPr>
        <p:blipFill>
          <a:blip r:embed="rId15"/>
          <a:stretch>
            <a:fillRect/>
          </a:stretch>
        </p:blipFill>
        <p:spPr>
          <a:xfrm>
            <a:off x="4308910" y="1935982"/>
            <a:ext cx="2682472" cy="621846"/>
          </a:xfrm>
          <a:prstGeom prst="rect">
            <a:avLst/>
          </a:prstGeom>
        </p:spPr>
      </p:pic>
    </p:spTree>
    <p:extLst>
      <p:ext uri="{BB962C8B-B14F-4D97-AF65-F5344CB8AC3E}">
        <p14:creationId xmlns:p14="http://schemas.microsoft.com/office/powerpoint/2010/main" val="169284568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a:xfrm>
            <a:off x="2127738" y="2133600"/>
            <a:ext cx="9376874" cy="3777622"/>
          </a:xfrm>
        </p:spPr>
        <p:txBody>
          <a:bodyPr>
            <a:normAutofit lnSpcReduction="10000"/>
          </a:bodyPr>
          <a:lstStyle/>
          <a:p>
            <a:pPr marL="0" indent="0">
              <a:spcBef>
                <a:spcPts val="0"/>
              </a:spcBef>
            </a:pPr>
            <a:r>
              <a:rPr lang="uk-UA" sz="2800" dirty="0">
                <a:latin typeface="Times New Roman" panose="02020603050405020304" pitchFamily="18" charset="0"/>
                <a:cs typeface="Times New Roman" panose="02020603050405020304" pitchFamily="18" charset="0"/>
              </a:rPr>
              <a:t>Коренем дерева є </a:t>
            </a:r>
            <a:r>
              <a:rPr lang="en-US" sz="2800" dirty="0">
                <a:latin typeface="Times New Roman" panose="02020603050405020304" pitchFamily="18" charset="0"/>
                <a:cs typeface="Times New Roman" panose="02020603050405020304" pitchFamily="18" charset="0"/>
              </a:rPr>
              <a:t>Array[0], </a:t>
            </a:r>
            <a:r>
              <a:rPr lang="uk-UA" sz="2800" dirty="0">
                <a:latin typeface="Times New Roman" panose="02020603050405020304" pitchFamily="18" charset="0"/>
                <a:cs typeface="Times New Roman" panose="02020603050405020304" pitchFamily="18" charset="0"/>
              </a:rPr>
              <a:t>а для заданого індексу і вузла можна обчислити індекси:</a:t>
            </a:r>
          </a:p>
          <a:p>
            <a:pPr marL="0" indent="0">
              <a:spcBef>
                <a:spcPts val="0"/>
              </a:spcBef>
            </a:pPr>
            <a:r>
              <a:rPr lang="uk-UA" sz="2800" dirty="0">
                <a:latin typeface="Times New Roman" panose="02020603050405020304" pitchFamily="18" charset="0"/>
                <a:cs typeface="Times New Roman" panose="02020603050405020304" pitchFamily="18" charset="0"/>
              </a:rPr>
              <a:t>–	Батьківського вузла: індекс дорівнює (</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 – 1)/2;</a:t>
            </a:r>
          </a:p>
          <a:p>
            <a:pPr marL="0" indent="0">
              <a:spcBef>
                <a:spcPts val="0"/>
              </a:spcBef>
            </a:pP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дочірнього лівого вузла: індекс дорівнює 2*(</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 + 1) – 1; </a:t>
            </a:r>
          </a:p>
          <a:p>
            <a:pPr marL="0" indent="0">
              <a:spcBef>
                <a:spcPts val="0"/>
              </a:spcBef>
            </a:pP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дочірнього правого вузла: індекс дорівнює 2*(</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 + 1). </a:t>
            </a:r>
          </a:p>
          <a:p>
            <a:pPr marL="0" indent="0">
              <a:spcBef>
                <a:spcPts val="0"/>
              </a:spcBef>
            </a:pPr>
            <a:r>
              <a:rPr lang="uk-UA" sz="2800" dirty="0">
                <a:latin typeface="Times New Roman" panose="02020603050405020304" pitchFamily="18" charset="0"/>
                <a:cs typeface="Times New Roman" panose="02020603050405020304" pitchFamily="18" charset="0"/>
              </a:rPr>
              <a:t>Операцію ділення на 2 можна виконати за допомогою оператора бітового зсуву праворуч (зсув на один біт), а операцію множення на 2 – за допомогою оператора бітового зсуву ліворуч (зсув на один біт).</a:t>
            </a:r>
          </a:p>
          <a:p>
            <a:endParaRPr lang="uk-UA" dirty="0"/>
          </a:p>
        </p:txBody>
      </p:sp>
    </p:spTree>
    <p:extLst>
      <p:ext uri="{BB962C8B-B14F-4D97-AF65-F5344CB8AC3E}">
        <p14:creationId xmlns:p14="http://schemas.microsoft.com/office/powerpoint/2010/main" val="3591595257"/>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lstStyle/>
          <a:p>
            <a:r>
              <a:rPr lang="uk-UA" sz="2800" dirty="0">
                <a:latin typeface="Times New Roman" panose="02020603050405020304" pitchFamily="18" charset="0"/>
                <a:cs typeface="Times New Roman" panose="02020603050405020304" pitchFamily="18" charset="0"/>
              </a:rPr>
              <a:t>2.	Властивість незростаючої піраміди</a:t>
            </a:r>
          </a:p>
          <a:p>
            <a:r>
              <a:rPr lang="uk-UA" sz="2800" dirty="0">
                <a:latin typeface="Times New Roman" panose="02020603050405020304" pitchFamily="18" charset="0"/>
                <a:cs typeface="Times New Roman" panose="02020603050405020304" pitchFamily="18" charset="0"/>
              </a:rPr>
              <a:t>Для кожного не кореневого вузла </a:t>
            </a:r>
            <a:r>
              <a:rPr lang="uk-UA" sz="2800" i="1" dirty="0">
                <a:latin typeface="Times New Roman" panose="02020603050405020304" pitchFamily="18" charset="0"/>
                <a:cs typeface="Times New Roman" panose="02020603050405020304" pitchFamily="18" charset="0"/>
              </a:rPr>
              <a:t>і</a:t>
            </a:r>
            <a:r>
              <a:rPr lang="uk-UA" sz="2800" dirty="0">
                <a:latin typeface="Times New Roman" panose="02020603050405020304" pitchFamily="18" charset="0"/>
                <a:cs typeface="Times New Roman" panose="02020603050405020304" pitchFamily="18" charset="0"/>
              </a:rPr>
              <a:t> виконується: </a:t>
            </a:r>
            <a:r>
              <a:rPr lang="uk-UA" sz="2800" i="1" dirty="0" err="1">
                <a:latin typeface="Times New Roman" panose="02020603050405020304" pitchFamily="18" charset="0"/>
                <a:cs typeface="Times New Roman" panose="02020603050405020304" pitchFamily="18" charset="0"/>
              </a:rPr>
              <a:t>Array</a:t>
            </a:r>
            <a:r>
              <a:rPr lang="uk-UA" sz="2800" dirty="0">
                <a:latin typeface="Times New Roman" panose="02020603050405020304" pitchFamily="18" charset="0"/>
                <a:cs typeface="Times New Roman" panose="02020603050405020304" pitchFamily="18" charset="0"/>
              </a:rPr>
              <a:t>[(</a:t>
            </a:r>
            <a:r>
              <a:rPr lang="uk-UA" sz="2800" i="1" dirty="0">
                <a:latin typeface="Times New Roman" panose="02020603050405020304" pitchFamily="18" charset="0"/>
                <a:cs typeface="Times New Roman" panose="02020603050405020304" pitchFamily="18" charset="0"/>
              </a:rPr>
              <a:t>i – 1)</a:t>
            </a:r>
            <a:r>
              <a:rPr lang="uk-UA" sz="2800" dirty="0">
                <a:latin typeface="Times New Roman" panose="02020603050405020304" pitchFamily="18" charset="0"/>
                <a:cs typeface="Times New Roman" panose="02020603050405020304" pitchFamily="18" charset="0"/>
              </a:rPr>
              <a:t>/2] ≥ </a:t>
            </a:r>
            <a:r>
              <a:rPr lang="uk-UA" sz="2800" i="1" dirty="0" err="1">
                <a:latin typeface="Times New Roman" panose="02020603050405020304" pitchFamily="18" charset="0"/>
                <a:cs typeface="Times New Roman" panose="02020603050405020304" pitchFamily="18" charset="0"/>
              </a:rPr>
              <a:t>Array</a:t>
            </a:r>
            <a:r>
              <a:rPr lang="uk-UA" sz="2800" dirty="0">
                <a:latin typeface="Times New Roman" panose="02020603050405020304" pitchFamily="18" charset="0"/>
                <a:cs typeface="Times New Roman" panose="02020603050405020304" pitchFamily="18" charset="0"/>
              </a:rPr>
              <a:t>[</a:t>
            </a:r>
            <a:r>
              <a:rPr lang="uk-UA" sz="2800" i="1" dirty="0">
                <a:latin typeface="Times New Roman" panose="02020603050405020304" pitchFamily="18" charset="0"/>
                <a:cs typeface="Times New Roman" panose="02020603050405020304" pitchFamily="18" charset="0"/>
              </a:rPr>
              <a:t>i</a:t>
            </a:r>
            <a:r>
              <a:rPr lang="uk-UA" sz="2800" dirty="0">
                <a:latin typeface="Times New Roman" panose="02020603050405020304" pitchFamily="18" charset="0"/>
                <a:cs typeface="Times New Roman" panose="02020603050405020304" pitchFamily="18" charset="0"/>
              </a:rPr>
              <a:t>], тобто значення батьківського вузла більше за значення дочірніх. </a:t>
            </a:r>
          </a:p>
          <a:p>
            <a:endParaRPr lang="uk-UA" dirty="0"/>
          </a:p>
        </p:txBody>
      </p:sp>
    </p:spTree>
    <p:extLst>
      <p:ext uri="{BB962C8B-B14F-4D97-AF65-F5344CB8AC3E}">
        <p14:creationId xmlns:p14="http://schemas.microsoft.com/office/powerpoint/2010/main" val="3870701945"/>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fontScale="92500" lnSpcReduction="20000"/>
          </a:bodyPr>
          <a:lstStyle/>
          <a:p>
            <a:r>
              <a:rPr lang="uk-UA" sz="2800" dirty="0">
                <a:latin typeface="Times New Roman" panose="02020603050405020304" pitchFamily="18" charset="0"/>
                <a:cs typeface="Times New Roman" panose="02020603050405020304" pitchFamily="18" charset="0"/>
              </a:rPr>
              <a:t>3.	Алгоритм сортування</a:t>
            </a:r>
          </a:p>
          <a:p>
            <a:r>
              <a:rPr lang="uk-UA" sz="2800" dirty="0">
                <a:latin typeface="Times New Roman" panose="02020603050405020304" pitchFamily="18" charset="0"/>
                <a:cs typeface="Times New Roman" panose="02020603050405020304" pitchFamily="18" charset="0"/>
              </a:rPr>
              <a:t>Принцип сортування: алгоритм починається з побудови незростаючої піраміди з вхідного масиву </a:t>
            </a:r>
            <a:r>
              <a:rPr lang="en-US" sz="2800" dirty="0">
                <a:latin typeface="Times New Roman" panose="02020603050405020304" pitchFamily="18" charset="0"/>
                <a:cs typeface="Times New Roman" panose="02020603050405020304" pitchFamily="18" charset="0"/>
              </a:rPr>
              <a:t>Array[0]...Array[n – 1]. </a:t>
            </a:r>
            <a:r>
              <a:rPr lang="uk-UA" sz="2800" dirty="0">
                <a:latin typeface="Times New Roman" panose="02020603050405020304" pitchFamily="18" charset="0"/>
                <a:cs typeface="Times New Roman" panose="02020603050405020304" pitchFamily="18" charset="0"/>
              </a:rPr>
              <a:t>Оскільки найбільший елемент масиву знаходиться у корені (</a:t>
            </a:r>
            <a:r>
              <a:rPr lang="en-US" sz="2800" dirty="0">
                <a:latin typeface="Times New Roman" panose="02020603050405020304" pitchFamily="18" charset="0"/>
                <a:cs typeface="Times New Roman" panose="02020603050405020304" pitchFamily="18" charset="0"/>
              </a:rPr>
              <a:t>Array[0]), </a:t>
            </a:r>
            <a:r>
              <a:rPr lang="uk-UA" sz="2800" dirty="0">
                <a:latin typeface="Times New Roman" panose="02020603050405020304" pitchFamily="18" charset="0"/>
                <a:cs typeface="Times New Roman" panose="02020603050405020304" pitchFamily="18" charset="0"/>
              </a:rPr>
              <a:t>його можна поміняти місцями з останнім елементом масиву (</a:t>
            </a:r>
            <a:r>
              <a:rPr lang="en-US" sz="2800" dirty="0">
                <a:latin typeface="Times New Roman" panose="02020603050405020304" pitchFamily="18" charset="0"/>
                <a:cs typeface="Times New Roman" panose="02020603050405020304" pitchFamily="18" charset="0"/>
              </a:rPr>
              <a:t>Array[n – 1]), </a:t>
            </a:r>
            <a:r>
              <a:rPr lang="uk-UA" sz="2800" dirty="0">
                <a:latin typeface="Times New Roman" panose="02020603050405020304" pitchFamily="18" charset="0"/>
                <a:cs typeface="Times New Roman" panose="02020603050405020304" pitchFamily="18" charset="0"/>
              </a:rPr>
              <a:t>після чого зсунути межу відсортованості масиву на 1 ліворуч. У отриманої піраміди новий корінь порушує властивість незростаючої піраміди – виконаємо відновлення цієї властивості шляхом виклику функції </a:t>
            </a:r>
            <a:r>
              <a:rPr lang="en-US" sz="2800" dirty="0">
                <a:latin typeface="Times New Roman" panose="02020603050405020304" pitchFamily="18" charset="0"/>
                <a:cs typeface="Times New Roman" panose="02020603050405020304" pitchFamily="18" charset="0"/>
              </a:rPr>
              <a:t>MAX-HEAPIFY.</a:t>
            </a:r>
          </a:p>
          <a:p>
            <a:endParaRPr lang="uk-UA" dirty="0"/>
          </a:p>
        </p:txBody>
      </p:sp>
    </p:spTree>
    <p:extLst>
      <p:ext uri="{BB962C8B-B14F-4D97-AF65-F5344CB8AC3E}">
        <p14:creationId xmlns:p14="http://schemas.microsoft.com/office/powerpoint/2010/main" val="1439643352"/>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pic>
        <p:nvPicPr>
          <p:cNvPr id="4" name="Объект 3"/>
          <p:cNvPicPr>
            <a:picLocks noGrp="1" noChangeAspect="1"/>
          </p:cNvPicPr>
          <p:nvPr>
            <p:ph idx="1"/>
          </p:nvPr>
        </p:nvPicPr>
        <p:blipFill>
          <a:blip r:embed="rId2"/>
          <a:stretch>
            <a:fillRect/>
          </a:stretch>
        </p:blipFill>
        <p:spPr>
          <a:xfrm>
            <a:off x="2394414" y="2116014"/>
            <a:ext cx="6679248" cy="8585477"/>
          </a:xfrm>
          <a:prstGeom prst="rect">
            <a:avLst/>
          </a:prstGeom>
        </p:spPr>
      </p:pic>
    </p:spTree>
    <p:extLst>
      <p:ext uri="{BB962C8B-B14F-4D97-AF65-F5344CB8AC3E}">
        <p14:creationId xmlns:p14="http://schemas.microsoft.com/office/powerpoint/2010/main" val="393391877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fontScale="92500" lnSpcReduction="10000"/>
          </a:bodyPr>
          <a:lstStyle/>
          <a:p>
            <a:r>
              <a:rPr lang="uk-UA" sz="2400" dirty="0">
                <a:latin typeface="Times New Roman" panose="02020603050405020304" pitchFamily="18" charset="0"/>
                <a:cs typeface="Times New Roman" panose="02020603050405020304" pitchFamily="18" charset="0"/>
              </a:rPr>
              <a:t>Принцип роботи функції </a:t>
            </a:r>
            <a:r>
              <a:rPr lang="en-US" sz="2400" dirty="0">
                <a:latin typeface="Times New Roman" panose="02020603050405020304" pitchFamily="18" charset="0"/>
                <a:cs typeface="Times New Roman" panose="02020603050405020304" pitchFamily="18" charset="0"/>
              </a:rPr>
              <a:t>MAX-HEAPIFY: </a:t>
            </a:r>
          </a:p>
          <a:p>
            <a:r>
              <a:rPr lang="uk-UA" sz="2400" dirty="0">
                <a:latin typeface="Times New Roman" panose="02020603050405020304" pitchFamily="18" charset="0"/>
                <a:cs typeface="Times New Roman" panose="02020603050405020304" pitchFamily="18" charset="0"/>
              </a:rPr>
              <a:t>Вхідні дані: </a:t>
            </a:r>
            <a:r>
              <a:rPr lang="en-US" sz="2400" dirty="0">
                <a:latin typeface="Times New Roman" panose="02020603050405020304" pitchFamily="18" charset="0"/>
                <a:cs typeface="Times New Roman" panose="02020603050405020304" pitchFamily="18" charset="0"/>
              </a:rPr>
              <a:t>Array – </a:t>
            </a:r>
            <a:r>
              <a:rPr lang="uk-UA" sz="2400" dirty="0">
                <a:latin typeface="Times New Roman" panose="02020603050405020304" pitchFamily="18" charset="0"/>
                <a:cs typeface="Times New Roman" panose="02020603050405020304" pitchFamily="18" charset="0"/>
              </a:rPr>
              <a:t>масив, </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 </a:t>
            </a:r>
            <a:r>
              <a:rPr lang="uk-UA" sz="2400" dirty="0">
                <a:latin typeface="Times New Roman" panose="02020603050405020304" pitchFamily="18" charset="0"/>
                <a:cs typeface="Times New Roman" panose="02020603050405020304" pitchFamily="18" charset="0"/>
              </a:rPr>
              <a:t>індекс, </a:t>
            </a:r>
            <a:r>
              <a:rPr lang="en-US" sz="2400" dirty="0">
                <a:latin typeface="Times New Roman" panose="02020603050405020304" pitchFamily="18" charset="0"/>
                <a:cs typeface="Times New Roman" panose="02020603050405020304" pitchFamily="18" charset="0"/>
              </a:rPr>
              <a:t>n – </a:t>
            </a:r>
            <a:r>
              <a:rPr lang="uk-UA" sz="2400" dirty="0">
                <a:latin typeface="Times New Roman" panose="02020603050405020304" pitchFamily="18" charset="0"/>
                <a:cs typeface="Times New Roman" panose="02020603050405020304" pitchFamily="18" charset="0"/>
              </a:rPr>
              <a:t>розмірність масиву.</a:t>
            </a:r>
          </a:p>
          <a:p>
            <a:r>
              <a:rPr lang="uk-UA" sz="2400" dirty="0">
                <a:latin typeface="Times New Roman" panose="02020603050405020304" pitchFamily="18" charset="0"/>
                <a:cs typeface="Times New Roman" panose="02020603050405020304" pitchFamily="18" charset="0"/>
              </a:rPr>
              <a:t>При виклику функції </a:t>
            </a:r>
            <a:r>
              <a:rPr lang="en-US" sz="2400" dirty="0">
                <a:latin typeface="Times New Roman" panose="02020603050405020304" pitchFamily="18" charset="0"/>
                <a:cs typeface="Times New Roman" panose="02020603050405020304" pitchFamily="18" charset="0"/>
              </a:rPr>
              <a:t>MAX-HEAPIFY </a:t>
            </a:r>
            <a:r>
              <a:rPr lang="uk-UA" sz="2400" dirty="0">
                <a:latin typeface="Times New Roman" panose="02020603050405020304" pitchFamily="18" charset="0"/>
                <a:cs typeface="Times New Roman" panose="02020603050405020304" pitchFamily="18" charset="0"/>
              </a:rPr>
              <a:t>вважаємо, що бінарні дерева з коренями в дочірніх елементах з індексами 2*(</a:t>
            </a:r>
            <a:r>
              <a:rPr lang="en-US" sz="2400" dirty="0">
                <a:latin typeface="Times New Roman" panose="02020603050405020304" pitchFamily="18" charset="0"/>
                <a:cs typeface="Times New Roman" panose="02020603050405020304" pitchFamily="18" charset="0"/>
              </a:rPr>
              <a:t>i+1)–1 </a:t>
            </a:r>
            <a:r>
              <a:rPr lang="uk-UA" sz="2400" dirty="0">
                <a:latin typeface="Times New Roman" panose="02020603050405020304" pitchFamily="18" charset="0"/>
                <a:cs typeface="Times New Roman" panose="02020603050405020304" pitchFamily="18" charset="0"/>
              </a:rPr>
              <a:t>та 2*(</a:t>
            </a:r>
            <a:r>
              <a:rPr lang="en-US" sz="2400" dirty="0">
                <a:latin typeface="Times New Roman" panose="02020603050405020304" pitchFamily="18" charset="0"/>
                <a:cs typeface="Times New Roman" panose="02020603050405020304" pitchFamily="18" charset="0"/>
              </a:rPr>
              <a:t>i+1) </a:t>
            </a:r>
            <a:r>
              <a:rPr lang="uk-UA" sz="2400" dirty="0">
                <a:latin typeface="Times New Roman" panose="02020603050405020304" pitchFamily="18" charset="0"/>
                <a:cs typeface="Times New Roman" panose="02020603050405020304" pitchFamily="18" charset="0"/>
              </a:rPr>
              <a:t>є незростаючими пірамідами, але елемент </a:t>
            </a:r>
            <a:r>
              <a:rPr lang="en-US" sz="2400" dirty="0">
                <a:latin typeface="Times New Roman" panose="02020603050405020304" pitchFamily="18" charset="0"/>
                <a:cs typeface="Times New Roman" panose="02020603050405020304" pitchFamily="18" charset="0"/>
              </a:rPr>
              <a:t>Array[</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може бути меншим, ніж значення дочірніх вузлів (порушуючи властивість незростаючої піраміди). Функція </a:t>
            </a:r>
            <a:r>
              <a:rPr lang="en-US" sz="2400" dirty="0">
                <a:latin typeface="Times New Roman" panose="02020603050405020304" pitchFamily="18" charset="0"/>
                <a:cs typeface="Times New Roman" panose="02020603050405020304" pitchFamily="18" charset="0"/>
              </a:rPr>
              <a:t>MAX-HEAPIFY «</a:t>
            </a:r>
            <a:r>
              <a:rPr lang="uk-UA" sz="2400" dirty="0">
                <a:latin typeface="Times New Roman" panose="02020603050405020304" pitchFamily="18" charset="0"/>
                <a:cs typeface="Times New Roman" panose="02020603050405020304" pitchFamily="18" charset="0"/>
              </a:rPr>
              <a:t>сплавляє» значення </a:t>
            </a:r>
            <a:r>
              <a:rPr lang="en-US" sz="2400" dirty="0">
                <a:latin typeface="Times New Roman" panose="02020603050405020304" pitchFamily="18" charset="0"/>
                <a:cs typeface="Times New Roman" panose="02020603050405020304" pitchFamily="18" charset="0"/>
              </a:rPr>
              <a:t>Array[</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вниз по незростаючій піраміді так, що </a:t>
            </a:r>
            <a:r>
              <a:rPr lang="uk-UA" sz="2400" dirty="0" err="1">
                <a:latin typeface="Times New Roman" panose="02020603050405020304" pitchFamily="18" charset="0"/>
                <a:cs typeface="Times New Roman" panose="02020603050405020304" pitchFamily="18" charset="0"/>
              </a:rPr>
              <a:t>піддерево</a:t>
            </a:r>
            <a:r>
              <a:rPr lang="uk-UA" sz="2400" dirty="0">
                <a:latin typeface="Times New Roman" panose="02020603050405020304" pitchFamily="18" charset="0"/>
                <a:cs typeface="Times New Roman" panose="02020603050405020304" pitchFamily="18" charset="0"/>
              </a:rPr>
              <a:t> з кореневим елементом з індексом і задовольняє властивості незростаючої піраміди.</a:t>
            </a:r>
          </a:p>
          <a:p>
            <a:r>
              <a:rPr lang="uk-UA" sz="2400" dirty="0">
                <a:latin typeface="Times New Roman" panose="02020603050405020304" pitchFamily="18" charset="0"/>
                <a:cs typeface="Times New Roman" panose="02020603050405020304" pitchFamily="18" charset="0"/>
              </a:rPr>
              <a:t>Час роботи функції </a:t>
            </a:r>
            <a:r>
              <a:rPr lang="en-US" sz="2400" dirty="0">
                <a:latin typeface="Times New Roman" panose="02020603050405020304" pitchFamily="18" charset="0"/>
                <a:cs typeface="Times New Roman" panose="02020603050405020304" pitchFamily="18" charset="0"/>
              </a:rPr>
              <a:t>MAX-HEAPIFY: O(log2(n)).</a:t>
            </a:r>
          </a:p>
          <a:p>
            <a:endParaRPr lang="uk-UA" dirty="0"/>
          </a:p>
          <a:p>
            <a:endParaRPr lang="uk-UA" dirty="0"/>
          </a:p>
        </p:txBody>
      </p:sp>
    </p:spTree>
    <p:extLst>
      <p:ext uri="{BB962C8B-B14F-4D97-AF65-F5344CB8AC3E}">
        <p14:creationId xmlns:p14="http://schemas.microsoft.com/office/powerpoint/2010/main" val="388478047"/>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fontScale="92500" lnSpcReduction="10000"/>
          </a:bodyPr>
          <a:lstStyle/>
          <a:p>
            <a:r>
              <a:rPr lang="uk-UA" sz="2800" dirty="0">
                <a:latin typeface="Times New Roman" panose="02020603050405020304" pitchFamily="18" charset="0"/>
                <a:cs typeface="Times New Roman" panose="02020603050405020304" pitchFamily="18" charset="0"/>
              </a:rPr>
              <a:t>4.	Побудова незростаючої піраміди</a:t>
            </a:r>
          </a:p>
          <a:p>
            <a:r>
              <a:rPr lang="uk-UA" sz="2800" dirty="0">
                <a:latin typeface="Times New Roman" panose="02020603050405020304" pitchFamily="18" charset="0"/>
                <a:cs typeface="Times New Roman" panose="02020603050405020304" pitchFamily="18" charset="0"/>
              </a:rPr>
              <a:t>Для побудови незростаючої піраміди скористаємось функцією </a:t>
            </a:r>
            <a:r>
              <a:rPr lang="en-US" sz="2800">
                <a:latin typeface="Times New Roman" panose="02020603050405020304" pitchFamily="18" charset="0"/>
                <a:cs typeface="Times New Roman" panose="02020603050405020304" pitchFamily="18" charset="0"/>
              </a:rPr>
              <a:t>BUILD-MAX-HEAP,</a:t>
            </a:r>
            <a:r>
              <a:rPr lang="uk-UA" sz="280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Вхідні дані: </a:t>
            </a:r>
            <a:r>
              <a:rPr lang="en-US" sz="2800" dirty="0">
                <a:latin typeface="Times New Roman" panose="02020603050405020304" pitchFamily="18" charset="0"/>
                <a:cs typeface="Times New Roman" panose="02020603050405020304" pitchFamily="18" charset="0"/>
              </a:rPr>
              <a:t>Array – </a:t>
            </a:r>
            <a:r>
              <a:rPr lang="uk-UA" sz="2800" dirty="0">
                <a:latin typeface="Times New Roman" panose="02020603050405020304" pitchFamily="18" charset="0"/>
                <a:cs typeface="Times New Roman" panose="02020603050405020304" pitchFamily="18" charset="0"/>
              </a:rPr>
              <a:t>масив, </a:t>
            </a:r>
            <a:r>
              <a:rPr lang="en-US" sz="2800" dirty="0">
                <a:latin typeface="Times New Roman" panose="02020603050405020304" pitchFamily="18" charset="0"/>
                <a:cs typeface="Times New Roman" panose="02020603050405020304" pitchFamily="18" charset="0"/>
              </a:rPr>
              <a:t>n – </a:t>
            </a:r>
            <a:r>
              <a:rPr lang="uk-UA" sz="2800" dirty="0">
                <a:latin typeface="Times New Roman" panose="02020603050405020304" pitchFamily="18" charset="0"/>
                <a:cs typeface="Times New Roman" panose="02020603050405020304" pitchFamily="18" charset="0"/>
              </a:rPr>
              <a:t>розмірність масиву.</a:t>
            </a:r>
          </a:p>
          <a:p>
            <a:r>
              <a:rPr lang="uk-UA" sz="2800" dirty="0">
                <a:latin typeface="Times New Roman" panose="02020603050405020304" pitchFamily="18" charset="0"/>
                <a:cs typeface="Times New Roman" panose="02020603050405020304" pitchFamily="18" charset="0"/>
              </a:rPr>
              <a:t>Функцію </a:t>
            </a:r>
            <a:r>
              <a:rPr lang="en-US" sz="2800" dirty="0">
                <a:latin typeface="Times New Roman" panose="02020603050405020304" pitchFamily="18" charset="0"/>
                <a:cs typeface="Times New Roman" panose="02020603050405020304" pitchFamily="18" charset="0"/>
              </a:rPr>
              <a:t>MAX-HEAPIFY </a:t>
            </a:r>
            <a:r>
              <a:rPr lang="uk-UA" sz="2800" dirty="0">
                <a:latin typeface="Times New Roman" panose="02020603050405020304" pitchFamily="18" charset="0"/>
                <a:cs typeface="Times New Roman" panose="02020603050405020304" pitchFamily="18" charset="0"/>
              </a:rPr>
              <a:t>можна використати у зворотному напрямку: піднімаючись від листів дерева до кореня. Елементи </a:t>
            </a:r>
            <a:r>
              <a:rPr lang="en-US" sz="2800" dirty="0">
                <a:latin typeface="Times New Roman" panose="02020603050405020304" pitchFamily="18" charset="0"/>
                <a:cs typeface="Times New Roman" panose="02020603050405020304" pitchFamily="18" charset="0"/>
              </a:rPr>
              <a:t>Array[n/2]…Array[n–1] </a:t>
            </a:r>
            <a:r>
              <a:rPr lang="uk-UA" sz="2800" dirty="0">
                <a:latin typeface="Times New Roman" panose="02020603050405020304" pitchFamily="18" charset="0"/>
                <a:cs typeface="Times New Roman" panose="02020603050405020304" pitchFamily="18" charset="0"/>
              </a:rPr>
              <a:t>є листами дерева, тому кожний з них можна вважати </a:t>
            </a:r>
            <a:r>
              <a:rPr lang="uk-UA" sz="2800" dirty="0" err="1">
                <a:latin typeface="Times New Roman" panose="02020603050405020304" pitchFamily="18" charset="0"/>
                <a:cs typeface="Times New Roman" panose="02020603050405020304" pitchFamily="18" charset="0"/>
              </a:rPr>
              <a:t>одноелементною</a:t>
            </a:r>
            <a:r>
              <a:rPr lang="uk-UA" sz="2800" dirty="0">
                <a:latin typeface="Times New Roman" panose="02020603050405020304" pitchFamily="18" charset="0"/>
                <a:cs typeface="Times New Roman" panose="02020603050405020304" pitchFamily="18" charset="0"/>
              </a:rPr>
              <a:t> пірамідою</a:t>
            </a:r>
          </a:p>
          <a:p>
            <a:endParaRPr lang="uk-UA" dirty="0"/>
          </a:p>
        </p:txBody>
      </p:sp>
    </p:spTree>
    <p:extLst>
      <p:ext uri="{BB962C8B-B14F-4D97-AF65-F5344CB8AC3E}">
        <p14:creationId xmlns:p14="http://schemas.microsoft.com/office/powerpoint/2010/main" val="1829100309"/>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br>
              <a:rPr lang="uk-UA" dirty="0"/>
            </a:br>
            <a:r>
              <a:rPr lang="uk-UA" dirty="0"/>
              <a:t>Блок-схема функції </a:t>
            </a:r>
            <a:r>
              <a:rPr lang="en-US" dirty="0"/>
              <a:t>BUILD-MAX-HEAP</a:t>
            </a:r>
            <a:endParaRPr lang="uk-UA" dirty="0"/>
          </a:p>
        </p:txBody>
      </p:sp>
      <p:pic>
        <p:nvPicPr>
          <p:cNvPr id="4" name="Объект 3"/>
          <p:cNvPicPr>
            <a:picLocks noGrp="1" noChangeAspect="1"/>
          </p:cNvPicPr>
          <p:nvPr>
            <p:ph idx="1"/>
          </p:nvPr>
        </p:nvPicPr>
        <p:blipFill>
          <a:blip r:embed="rId2"/>
          <a:stretch>
            <a:fillRect/>
          </a:stretch>
        </p:blipFill>
        <p:spPr>
          <a:xfrm>
            <a:off x="2592924" y="2080845"/>
            <a:ext cx="6937937" cy="5933641"/>
          </a:xfrm>
          <a:prstGeom prst="rect">
            <a:avLst/>
          </a:prstGeom>
        </p:spPr>
      </p:pic>
    </p:spTree>
    <p:extLst>
      <p:ext uri="{BB962C8B-B14F-4D97-AF65-F5344CB8AC3E}">
        <p14:creationId xmlns:p14="http://schemas.microsoft.com/office/powerpoint/2010/main" val="1921784536"/>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a:xfrm>
            <a:off x="2448536" y="2090737"/>
            <a:ext cx="8915400" cy="3777622"/>
          </a:xfrm>
        </p:spPr>
        <p:txBody>
          <a:bodyPr>
            <a:normAutofit/>
          </a:bodyPr>
          <a:lstStyle/>
          <a:p>
            <a:pPr marL="0" indent="0">
              <a:spcBef>
                <a:spcPts val="0"/>
              </a:spcBef>
            </a:pPr>
            <a:r>
              <a:rPr lang="ru-RU" sz="2400" dirty="0" err="1">
                <a:latin typeface="Times New Roman" panose="02020603050405020304" pitchFamily="18" charset="0"/>
                <a:cs typeface="Times New Roman" panose="02020603050405020304" pitchFamily="18" charset="0"/>
              </a:rPr>
              <a:t>Збалансованим</a:t>
            </a:r>
            <a:r>
              <a:rPr lang="ru-RU" sz="2400" dirty="0">
                <a:latin typeface="Times New Roman" panose="02020603050405020304" pitchFamily="18" charset="0"/>
                <a:cs typeface="Times New Roman" panose="02020603050405020304" pitchFamily="18" charset="0"/>
              </a:rPr>
              <a:t> за вагою деревом </a:t>
            </a:r>
            <a:r>
              <a:rPr lang="ru-RU" sz="2400" dirty="0" err="1">
                <a:latin typeface="Times New Roman" panose="02020603050405020304" pitchFamily="18" charset="0"/>
                <a:cs typeface="Times New Roman" panose="02020603050405020304" pitchFamily="18" charset="0"/>
              </a:rPr>
              <a:t>називається</a:t>
            </a:r>
            <a:r>
              <a:rPr lang="ru-RU" sz="2400" dirty="0">
                <a:latin typeface="Times New Roman" panose="02020603050405020304" pitchFamily="18" charset="0"/>
                <a:cs typeface="Times New Roman" panose="02020603050405020304" pitchFamily="18" charset="0"/>
              </a:rPr>
              <a:t> дерево, у </a:t>
            </a:r>
            <a:r>
              <a:rPr lang="ru-RU" sz="2400" dirty="0" err="1">
                <a:latin typeface="Times New Roman" panose="02020603050405020304" pitchFamily="18" charset="0"/>
                <a:cs typeface="Times New Roman" panose="02020603050405020304" pitchFamily="18" charset="0"/>
              </a:rPr>
              <a:t>якому</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кожної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вершини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кількість</a:t>
            </a:r>
            <a:r>
              <a:rPr lang="ru-RU" sz="2400" dirty="0">
                <a:latin typeface="Times New Roman" panose="02020603050405020304" pitchFamily="18" charset="0"/>
                <a:cs typeface="Times New Roman" panose="02020603050405020304" pitchFamily="18" charset="0"/>
              </a:rPr>
              <a:t> вершин у </a:t>
            </a:r>
            <a:r>
              <a:rPr lang="ru-RU" sz="2400" dirty="0" err="1">
                <a:latin typeface="Times New Roman" panose="02020603050405020304" pitchFamily="18" charset="0"/>
                <a:cs typeface="Times New Roman" panose="02020603050405020304" pitchFamily="18" charset="0"/>
              </a:rPr>
              <a:t>двох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піддеревах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відрізняється</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більш</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ніж</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одиницю</a:t>
            </a:r>
            <a:r>
              <a:rPr lang="ru-RU" sz="2400" dirty="0">
                <a:latin typeface="Times New Roman" panose="02020603050405020304" pitchFamily="18" charset="0"/>
                <a:cs typeface="Times New Roman" panose="02020603050405020304" pitchFamily="18" charset="0"/>
              </a:rPr>
              <a:t>.</a:t>
            </a:r>
          </a:p>
          <a:p>
            <a:pPr marL="0" indent="0">
              <a:spcBef>
                <a:spcPts val="0"/>
              </a:spcBef>
            </a:pPr>
            <a:endParaRPr lang="ru-RU" sz="2400" dirty="0">
              <a:latin typeface="Times New Roman" panose="02020603050405020304" pitchFamily="18" charset="0"/>
              <a:cs typeface="Times New Roman" panose="02020603050405020304" pitchFamily="18" charset="0"/>
            </a:endParaRPr>
          </a:p>
          <a:p>
            <a:pPr marL="0" indent="0">
              <a:spcBef>
                <a:spcPts val="0"/>
              </a:spcBef>
            </a:pPr>
            <a:r>
              <a:rPr lang="ru-RU" sz="2400" dirty="0" err="1">
                <a:latin typeface="Times New Roman" panose="02020603050405020304" pitchFamily="18" charset="0"/>
                <a:cs typeface="Times New Roman" panose="02020603050405020304" pitchFamily="18" charset="0"/>
              </a:rPr>
              <a:t>Збалансованим</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висотою</a:t>
            </a:r>
            <a:r>
              <a:rPr lang="ru-RU" sz="2400" dirty="0">
                <a:latin typeface="Times New Roman" panose="02020603050405020304" pitchFamily="18" charset="0"/>
                <a:cs typeface="Times New Roman" panose="02020603050405020304" pitchFamily="18" charset="0"/>
              </a:rPr>
              <a:t> деревом </a:t>
            </a:r>
            <a:r>
              <a:rPr lang="ru-RU" sz="2400" dirty="0" err="1">
                <a:latin typeface="Times New Roman" panose="02020603050405020304" pitchFamily="18" charset="0"/>
                <a:cs typeface="Times New Roman" panose="02020603050405020304" pitchFamily="18" charset="0"/>
              </a:rPr>
              <a:t>називається</a:t>
            </a:r>
            <a:r>
              <a:rPr lang="ru-RU" sz="2400" dirty="0">
                <a:latin typeface="Times New Roman" panose="02020603050405020304" pitchFamily="18" charset="0"/>
                <a:cs typeface="Times New Roman" panose="02020603050405020304" pitchFamily="18" charset="0"/>
              </a:rPr>
              <a:t> дерево, у </a:t>
            </a:r>
            <a:r>
              <a:rPr lang="ru-RU" sz="2400" dirty="0" err="1">
                <a:latin typeface="Times New Roman" panose="02020603050405020304" pitchFamily="18" charset="0"/>
                <a:cs typeface="Times New Roman" panose="02020603050405020304" pitchFamily="18" charset="0"/>
              </a:rPr>
              <a:t>якому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висоти</a:t>
            </a:r>
            <a:r>
              <a:rPr lang="ru-RU" sz="2400" dirty="0">
                <a:latin typeface="Times New Roman" panose="02020603050405020304" pitchFamily="18" charset="0"/>
                <a:cs typeface="Times New Roman" panose="02020603050405020304" pitchFamily="18" charset="0"/>
              </a:rPr>
              <a:t> будь-</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двох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кінцевих</a:t>
            </a:r>
            <a:r>
              <a:rPr lang="ru-RU" sz="2400" dirty="0">
                <a:latin typeface="Times New Roman" panose="02020603050405020304" pitchFamily="18" charset="0"/>
                <a:cs typeface="Times New Roman" panose="02020603050405020304" pitchFamily="18" charset="0"/>
              </a:rPr>
              <a:t> вершин </a:t>
            </a:r>
            <a:r>
              <a:rPr lang="ru-RU" sz="2400" dirty="0" err="1">
                <a:latin typeface="Times New Roman" panose="02020603050405020304" pitchFamily="18" charset="0"/>
                <a:cs typeface="Times New Roman" panose="02020603050405020304" pitchFamily="18" charset="0"/>
              </a:rPr>
              <a:t>відрізняються</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більш</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ніж</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одиницю</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4098" name="Picture 2" descr="http://mmsa.kpi.ua/sancho/ASD_HTM/Image7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536" y="4796797"/>
            <a:ext cx="8014310" cy="321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465078"/>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a:bodyPr>
          <a:lstStyle/>
          <a:p>
            <a:r>
              <a:rPr lang="ru-RU" sz="2800" b="1" dirty="0" err="1">
                <a:latin typeface="Times New Roman" panose="02020603050405020304" pitchFamily="18" charset="0"/>
                <a:cs typeface="Times New Roman" panose="02020603050405020304" pitchFamily="18" charset="0"/>
              </a:rPr>
              <a:t>Будемо</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вважати</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що</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масив</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організовано</a:t>
            </a:r>
            <a:r>
              <a:rPr lang="ru-RU" sz="2800" b="1" dirty="0">
                <a:latin typeface="Times New Roman" panose="02020603050405020304" pitchFamily="18" charset="0"/>
                <a:cs typeface="Times New Roman" panose="02020603050405020304" pitchFamily="18" charset="0"/>
              </a:rPr>
              <a:t> у </a:t>
            </a:r>
            <a:r>
              <a:rPr lang="ru-RU" sz="2800" b="1" dirty="0" err="1">
                <a:latin typeface="Times New Roman" panose="02020603050405020304" pitchFamily="18" charset="0"/>
                <a:cs typeface="Times New Roman" panose="02020603050405020304" pitchFamily="18" charset="0"/>
              </a:rPr>
              <a:t>вигляді</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двійкового</a:t>
            </a:r>
            <a:r>
              <a:rPr lang="ru-RU" sz="2800" b="1" dirty="0">
                <a:latin typeface="Times New Roman" panose="02020603050405020304" pitchFamily="18" charset="0"/>
                <a:cs typeface="Times New Roman" panose="02020603050405020304" pitchFamily="18" charset="0"/>
              </a:rPr>
              <a:t> дерева, коли для кожного </a:t>
            </a:r>
            <a:r>
              <a:rPr lang="ru-RU" sz="2800" b="1" dirty="0" err="1">
                <a:latin typeface="Times New Roman" panose="02020603050405020304" pitchFamily="18" charset="0"/>
                <a:cs typeface="Times New Roman" panose="02020603050405020304" pitchFamily="18" charset="0"/>
              </a:rPr>
              <a:t>елементу</a:t>
            </a:r>
            <a:r>
              <a:rPr lang="ru-RU" sz="2800" b="1" dirty="0">
                <a:latin typeface="Times New Roman" panose="02020603050405020304" pitchFamily="18" charset="0"/>
                <a:cs typeface="Times New Roman" panose="02020603050405020304" pitchFamily="18" charset="0"/>
              </a:rPr>
              <a:t> є </a:t>
            </a:r>
            <a:r>
              <a:rPr lang="ru-RU" sz="2800" b="1" dirty="0" err="1">
                <a:latin typeface="Times New Roman" panose="02020603050405020304" pitchFamily="18" charset="0"/>
                <a:cs typeface="Times New Roman" panose="02020603050405020304" pitchFamily="18" charset="0"/>
              </a:rPr>
              <a:t>вірним</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твердження</a:t>
            </a:r>
            <a:r>
              <a:rPr lang="ru-RU" sz="2800" b="1" dirty="0">
                <a:latin typeface="Times New Roman" panose="02020603050405020304" pitchFamily="18" charset="0"/>
                <a:cs typeface="Times New Roman" panose="02020603050405020304" pitchFamily="18" charset="0"/>
              </a:rPr>
              <a:t>: для </a:t>
            </a:r>
            <a:r>
              <a:rPr lang="ru-RU" sz="2800" b="1" dirty="0" err="1">
                <a:latin typeface="Times New Roman" panose="02020603050405020304" pitchFamily="18" charset="0"/>
                <a:cs typeface="Times New Roman" panose="02020603050405020304" pitchFamily="18" charset="0"/>
              </a:rPr>
              <a:t>кожної</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вершини</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ліве</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піддерево</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зберігає</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елементи</a:t>
            </a:r>
            <a:r>
              <a:rPr lang="ru-RU" sz="2800" b="1" dirty="0">
                <a:latin typeface="Times New Roman" panose="02020603050405020304" pitchFamily="18" charset="0"/>
                <a:cs typeface="Times New Roman" panose="02020603050405020304" pitchFamily="18" charset="0"/>
              </a:rPr>
              <a:t> з </a:t>
            </a:r>
            <a:r>
              <a:rPr lang="ru-RU" sz="2800" b="1" dirty="0" err="1">
                <a:latin typeface="Times New Roman" panose="02020603050405020304" pitchFamily="18" charset="0"/>
                <a:cs typeface="Times New Roman" panose="02020603050405020304" pitchFamily="18" charset="0"/>
              </a:rPr>
              <a:t>меншими</a:t>
            </a:r>
            <a:r>
              <a:rPr lang="ru-RU" sz="2800" b="1" dirty="0">
                <a:latin typeface="Times New Roman" panose="02020603050405020304" pitchFamily="18" charset="0"/>
                <a:cs typeface="Times New Roman" panose="02020603050405020304" pitchFamily="18" charset="0"/>
              </a:rPr>
              <a:t> ключами, </a:t>
            </a:r>
            <a:r>
              <a:rPr lang="ru-RU" sz="2800" b="1" dirty="0" err="1">
                <a:latin typeface="Times New Roman" panose="02020603050405020304" pitchFamily="18" charset="0"/>
                <a:cs typeface="Times New Roman" panose="02020603050405020304" pitchFamily="18" charset="0"/>
              </a:rPr>
              <a:t>ніж</a:t>
            </a:r>
            <a:r>
              <a:rPr lang="ru-RU" sz="2800" b="1" dirty="0">
                <a:latin typeface="Times New Roman" panose="02020603050405020304" pitchFamily="18" charset="0"/>
                <a:cs typeface="Times New Roman" panose="02020603050405020304" pitchFamily="18" charset="0"/>
              </a:rPr>
              <a:t> корень, а праве - з </a:t>
            </a:r>
            <a:r>
              <a:rPr lang="ru-RU" sz="2800" b="1" dirty="0" err="1">
                <a:latin typeface="Times New Roman" panose="02020603050405020304" pitchFamily="18" charset="0"/>
                <a:cs typeface="Times New Roman" panose="02020603050405020304" pitchFamily="18" charset="0"/>
              </a:rPr>
              <a:t>більшими</a:t>
            </a:r>
            <a:r>
              <a:rPr lang="ru-RU" sz="2800" b="1" dirty="0">
                <a:latin typeface="Times New Roman" panose="02020603050405020304" pitchFamily="18" charset="0"/>
                <a:cs typeface="Times New Roman" panose="02020603050405020304" pitchFamily="18" charset="0"/>
              </a:rPr>
              <a:t>.</a:t>
            </a:r>
            <a:endParaRPr lang="uk-UA"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231562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Autofit/>
          </a:bodyPr>
          <a:lstStyle/>
          <a:p>
            <a:pPr marL="0" indent="0">
              <a:spcBef>
                <a:spcPts val="0"/>
              </a:spcBef>
            </a:pPr>
            <a:r>
              <a:rPr lang="uk-UA" sz="2800" dirty="0">
                <a:latin typeface="Times New Roman" panose="02020603050405020304" pitchFamily="18" charset="0"/>
                <a:cs typeface="Times New Roman" panose="02020603050405020304" pitchFamily="18" charset="0"/>
              </a:rPr>
              <a:t>Визначення. Вагою (під)дерева назвемо кількість його вершин. Висотою (під)дерева </a:t>
            </a:r>
            <a:r>
              <a:rPr lang="uk-UA" sz="2800" dirty="0" err="1">
                <a:latin typeface="Times New Roman" panose="02020603050405020304" pitchFamily="18" charset="0"/>
                <a:cs typeface="Times New Roman" panose="02020603050405020304" pitchFamily="18" charset="0"/>
              </a:rPr>
              <a:t>назовемо</a:t>
            </a:r>
            <a:r>
              <a:rPr lang="uk-UA" sz="2800" dirty="0">
                <a:latin typeface="Times New Roman" panose="02020603050405020304" pitchFamily="18" charset="0"/>
                <a:cs typeface="Times New Roman" panose="02020603050405020304" pitchFamily="18" charset="0"/>
              </a:rPr>
              <a:t> кількість шарів цього (під)дерева.</a:t>
            </a:r>
          </a:p>
          <a:p>
            <a:pPr marL="0" indent="0">
              <a:spcBef>
                <a:spcPts val="0"/>
              </a:spcBef>
            </a:pPr>
            <a:r>
              <a:rPr lang="uk-UA" sz="2800" dirty="0">
                <a:latin typeface="Times New Roman" panose="02020603050405020304" pitchFamily="18" charset="0"/>
                <a:cs typeface="Times New Roman" panose="02020603050405020304" pitchFamily="18" charset="0"/>
              </a:rPr>
              <a:t>Якщо для деякого дерева </a:t>
            </a:r>
            <a:r>
              <a:rPr lang="en-US" sz="2800" b="1" dirty="0" err="1">
                <a:latin typeface="Times New Roman" panose="02020603050405020304" pitchFamily="18" charset="0"/>
                <a:cs typeface="Times New Roman" panose="02020603050405020304" pitchFamily="18" charset="0"/>
              </a:rPr>
              <a:t>bTree</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TTree</a:t>
            </a:r>
            <a:r>
              <a:rPr lang="en-US" sz="2800" b="1"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відомо, що </a:t>
            </a:r>
            <a:r>
              <a:rPr lang="en-US" sz="2800" b="1" dirty="0" err="1">
                <a:latin typeface="Times New Roman" panose="02020603050405020304" pitchFamily="18" charset="0"/>
                <a:cs typeface="Times New Roman" panose="02020603050405020304" pitchFamily="18" charset="0"/>
              </a:rPr>
              <a:t>bTree.lef</a:t>
            </a:r>
            <a:r>
              <a:rPr lang="en-US" sz="2800" dirty="0" err="1">
                <a:latin typeface="Times New Roman" panose="02020603050405020304" pitchFamily="18" charset="0"/>
                <a:cs typeface="Times New Roman" panose="02020603050405020304" pitchFamily="18" charset="0"/>
              </a:rPr>
              <a:t>t</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або </a:t>
            </a:r>
            <a:r>
              <a:rPr lang="en-US" sz="2800" b="1" dirty="0" err="1">
                <a:latin typeface="Times New Roman" panose="02020603050405020304" pitchFamily="18" charset="0"/>
                <a:cs typeface="Times New Roman" panose="02020603050405020304" pitchFamily="18" charset="0"/>
              </a:rPr>
              <a:t>bTree.right</a:t>
            </a:r>
            <a:r>
              <a:rPr lang="en-US" sz="2800" dirty="0">
                <a:latin typeface="Times New Roman" panose="02020603050405020304" pitchFamily="18" charset="0"/>
                <a:cs typeface="Times New Roman" panose="02020603050405020304" pitchFamily="18" charset="0"/>
              </a:rPr>
              <a:t>) </a:t>
            </a:r>
            <a:r>
              <a:rPr lang="uk-UA" sz="2800" b="1" dirty="0">
                <a:latin typeface="Times New Roman" panose="02020603050405020304" pitchFamily="18" charset="0"/>
                <a:cs typeface="Times New Roman" panose="02020603050405020304" pitchFamily="18" charset="0"/>
              </a:rPr>
              <a:t>є </a:t>
            </a:r>
            <a:r>
              <a:rPr lang="en-US" sz="2800" b="1" dirty="0">
                <a:latin typeface="Times New Roman" panose="02020603050405020304" pitchFamily="18" charset="0"/>
                <a:cs typeface="Times New Roman" panose="02020603050405020304" pitchFamily="18" charset="0"/>
              </a:rPr>
              <a:t>Nil</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то вага лівого (правого) </a:t>
            </a:r>
            <a:r>
              <a:rPr lang="uk-UA" sz="2800" dirty="0" err="1">
                <a:latin typeface="Times New Roman" panose="02020603050405020304" pitchFamily="18" charset="0"/>
                <a:cs typeface="Times New Roman" panose="02020603050405020304" pitchFamily="18" charset="0"/>
              </a:rPr>
              <a:t>піддерева</a:t>
            </a:r>
            <a:r>
              <a:rPr lang="uk-UA" sz="2800" dirty="0">
                <a:latin typeface="Times New Roman" panose="02020603050405020304" pitchFamily="18" charset="0"/>
                <a:cs typeface="Times New Roman" panose="02020603050405020304" pitchFamily="18" charset="0"/>
              </a:rPr>
              <a:t> вважається нульовою. Позначимо вагу </a:t>
            </a:r>
            <a:r>
              <a:rPr lang="en-US" sz="2800" b="1" dirty="0">
                <a:latin typeface="Times New Roman" panose="02020603050405020304" pitchFamily="18" charset="0"/>
                <a:cs typeface="Times New Roman" panose="02020603050405020304" pitchFamily="18" charset="0"/>
              </a:rPr>
              <a:t>b(t)</a:t>
            </a:r>
            <a:r>
              <a:rPr lang="en-US" sz="2800" dirty="0">
                <a:latin typeface="Times New Roman" panose="02020603050405020304" pitchFamily="18" charset="0"/>
                <a:cs typeface="Times New Roman" panose="02020603050405020304" pitchFamily="18" charset="0"/>
              </a:rPr>
              <a:t>.</a:t>
            </a:r>
          </a:p>
          <a:p>
            <a:pPr marL="0" indent="0">
              <a:spcBef>
                <a:spcPts val="0"/>
              </a:spcBef>
            </a:pPr>
            <a:r>
              <a:rPr lang="uk-UA" sz="2800" dirty="0">
                <a:latin typeface="Times New Roman" panose="02020603050405020304" pitchFamily="18" charset="0"/>
                <a:cs typeface="Times New Roman" panose="02020603050405020304" pitchFamily="18" charset="0"/>
              </a:rPr>
              <a:t>Тоді дерево є збалансованим за вагою, якщо для будь-якої вершини </a:t>
            </a:r>
            <a:r>
              <a:rPr lang="en-US" sz="2800" b="1" dirty="0">
                <a:latin typeface="Times New Roman" panose="02020603050405020304" pitchFamily="18" charset="0"/>
                <a:cs typeface="Times New Roman" panose="02020603050405020304" pitchFamily="18" charset="0"/>
              </a:rPr>
              <a:t>t</a:t>
            </a:r>
            <a:endParaRPr lang="uk-UA" sz="28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5363308" y="5552132"/>
            <a:ext cx="5027250" cy="718179"/>
          </a:xfrm>
          <a:prstGeom prst="rect">
            <a:avLst/>
          </a:prstGeom>
        </p:spPr>
      </p:pic>
    </p:spTree>
    <p:extLst>
      <p:ext uri="{BB962C8B-B14F-4D97-AF65-F5344CB8AC3E}">
        <p14:creationId xmlns:p14="http://schemas.microsoft.com/office/powerpoint/2010/main" val="3649368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uk-UA" dirty="0"/>
          </a:p>
        </p:txBody>
      </p:sp>
      <p:sp>
        <p:nvSpPr>
          <p:cNvPr id="3" name="Подзаголовок 2"/>
          <p:cNvSpPr>
            <a:spLocks noGrp="1"/>
          </p:cNvSpPr>
          <p:nvPr>
            <p:ph type="subTitle" idx="1"/>
          </p:nvPr>
        </p:nvSpPr>
        <p:spPr/>
        <p:txBody>
          <a:bodyPr/>
          <a:lstStyle/>
          <a:p>
            <a:endParaRPr lang="uk-UA"/>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5570" y="-2310516"/>
            <a:ext cx="7749041" cy="10722996"/>
          </a:xfrm>
          <a:prstGeom prst="rect">
            <a:avLst/>
          </a:prstGeom>
        </p:spPr>
      </p:pic>
    </p:spTree>
    <p:extLst>
      <p:ext uri="{BB962C8B-B14F-4D97-AF65-F5344CB8AC3E}">
        <p14:creationId xmlns:p14="http://schemas.microsoft.com/office/powerpoint/2010/main" val="3323713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79310" y="378371"/>
            <a:ext cx="8915399" cy="2522913"/>
          </a:xfrm>
        </p:spPr>
        <p:txBody>
          <a:bodyPr>
            <a:normAutofit/>
          </a:bodyPr>
          <a:lstStyle/>
          <a:p>
            <a:r>
              <a:rPr lang="uk-UA" sz="2800" dirty="0"/>
              <a:t>повідомлення, що складається з п символів, має нести в п разів більше інформації, ніж повідомлення, що складається з одного символу. Єдиною функцією, яка задовольняє цій властивості, є логарифмічна.</a:t>
            </a:r>
          </a:p>
        </p:txBody>
      </p:sp>
      <p:sp>
        <p:nvSpPr>
          <p:cNvPr id="3" name="Подзаголовок 2"/>
          <p:cNvSpPr>
            <a:spLocks noGrp="1"/>
          </p:cNvSpPr>
          <p:nvPr>
            <p:ph type="subTitle" idx="1"/>
          </p:nvPr>
        </p:nvSpPr>
        <p:spPr/>
        <p:txBody>
          <a:bodyPr/>
          <a:lstStyle/>
          <a:p>
            <a:endParaRPr lang="uk-UA" dirty="0"/>
          </a:p>
        </p:txBody>
      </p:sp>
    </p:spTree>
    <p:extLst>
      <p:ext uri="{BB962C8B-B14F-4D97-AF65-F5344CB8AC3E}">
        <p14:creationId xmlns:p14="http://schemas.microsoft.com/office/powerpoint/2010/main" val="16673844"/>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lstStyle/>
          <a:p>
            <a:r>
              <a:rPr lang="uk-UA" dirty="0"/>
              <a:t>Основною ідеєю пропонованого підходу є застосування процедур балансування дерева, тобто ліквідації дисбалансу між гілками дерева внаслідок включення або видалення вершини. Для реалізації ідеї введемо дві операції перетворення дерева:</a:t>
            </a:r>
          </a:p>
          <a:p>
            <a:r>
              <a:rPr lang="uk-UA" dirty="0"/>
              <a:t>1. Просте обертання (ліве).</a:t>
            </a:r>
          </a:p>
        </p:txBody>
      </p:sp>
      <p:pic>
        <p:nvPicPr>
          <p:cNvPr id="4" name="Рисунок 3"/>
          <p:cNvPicPr>
            <a:picLocks noChangeAspect="1"/>
          </p:cNvPicPr>
          <p:nvPr/>
        </p:nvPicPr>
        <p:blipFill>
          <a:blip r:embed="rId2"/>
          <a:stretch>
            <a:fillRect/>
          </a:stretch>
        </p:blipFill>
        <p:spPr>
          <a:xfrm>
            <a:off x="2486017" y="3866783"/>
            <a:ext cx="8163030" cy="2273039"/>
          </a:xfrm>
          <a:prstGeom prst="rect">
            <a:avLst/>
          </a:prstGeom>
        </p:spPr>
      </p:pic>
      <p:sp>
        <p:nvSpPr>
          <p:cNvPr id="5" name="Прямоугольник 4"/>
          <p:cNvSpPr/>
          <p:nvPr/>
        </p:nvSpPr>
        <p:spPr>
          <a:xfrm>
            <a:off x="2486017" y="6164845"/>
            <a:ext cx="9018595" cy="3139321"/>
          </a:xfrm>
          <a:prstGeom prst="rect">
            <a:avLst/>
          </a:prstGeom>
        </p:spPr>
        <p:txBody>
          <a:bodyPr wrap="square">
            <a:spAutoFit/>
          </a:bodyPr>
          <a:lstStyle/>
          <a:p>
            <a:r>
              <a:rPr lang="uk-UA" dirty="0"/>
              <a:t>Сутність перетворення показано на малюнку. Літерами </a:t>
            </a:r>
            <a:r>
              <a:rPr lang="en-US" dirty="0"/>
              <a:t>p, q, r </a:t>
            </a:r>
            <a:r>
              <a:rPr lang="uk-UA" dirty="0"/>
              <a:t>позначено вагу </a:t>
            </a:r>
            <a:r>
              <a:rPr lang="uk-UA" dirty="0" err="1"/>
              <a:t>піддерев</a:t>
            </a:r>
            <a:r>
              <a:rPr lang="uk-UA" dirty="0"/>
              <a:t>.</a:t>
            </a:r>
          </a:p>
          <a:p>
            <a:r>
              <a:rPr lang="uk-UA" dirty="0"/>
              <a:t>На лівому малюнку (до перетворення) вага гілок</a:t>
            </a:r>
          </a:p>
          <a:p>
            <a:r>
              <a:rPr lang="uk-UA" dirty="0"/>
              <a:t>лівої - </a:t>
            </a:r>
            <a:r>
              <a:rPr lang="en-US" dirty="0"/>
              <a:t>p + q + 1;</a:t>
            </a:r>
          </a:p>
          <a:p>
            <a:r>
              <a:rPr lang="uk-UA" dirty="0"/>
              <a:t>правої - </a:t>
            </a:r>
            <a:r>
              <a:rPr lang="en-US" dirty="0"/>
              <a:t>r.</a:t>
            </a:r>
          </a:p>
          <a:p>
            <a:r>
              <a:rPr lang="uk-UA" dirty="0"/>
              <a:t>Після перетворення (правий малюнок) вага гілок</a:t>
            </a:r>
          </a:p>
          <a:p>
            <a:r>
              <a:rPr lang="uk-UA" dirty="0"/>
              <a:t>лівої - </a:t>
            </a:r>
            <a:r>
              <a:rPr lang="en-US" dirty="0"/>
              <a:t>p;</a:t>
            </a:r>
          </a:p>
          <a:p>
            <a:r>
              <a:rPr lang="uk-UA" dirty="0"/>
              <a:t>правої - </a:t>
            </a:r>
            <a:r>
              <a:rPr lang="en-US" dirty="0"/>
              <a:t>r + q + 1.</a:t>
            </a:r>
          </a:p>
          <a:p>
            <a:endParaRPr lang="en-US" dirty="0"/>
          </a:p>
          <a:p>
            <a:r>
              <a:rPr lang="uk-UA" dirty="0"/>
              <a:t>Таким чином, просте обертання має сенс, якщо </a:t>
            </a:r>
            <a:r>
              <a:rPr lang="en-US" dirty="0"/>
              <a:t>p &gt; r. </a:t>
            </a:r>
            <a:r>
              <a:rPr lang="uk-UA" dirty="0"/>
              <a:t>Тоді перетворення призводить до поліпшення балансу.</a:t>
            </a:r>
          </a:p>
        </p:txBody>
      </p:sp>
    </p:spTree>
    <p:extLst>
      <p:ext uri="{BB962C8B-B14F-4D97-AF65-F5344CB8AC3E}">
        <p14:creationId xmlns:p14="http://schemas.microsoft.com/office/powerpoint/2010/main" val="1335468167"/>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a:xfrm>
            <a:off x="2747473" y="5263662"/>
            <a:ext cx="8915400" cy="3777622"/>
          </a:xfrm>
        </p:spPr>
        <p:txBody>
          <a:bodyPr>
            <a:normAutofit/>
          </a:bodyPr>
          <a:lstStyle/>
          <a:p>
            <a:r>
              <a:rPr lang="uk-UA" dirty="0"/>
              <a:t>Сутність перетворення показано на малюнку. Літерами </a:t>
            </a:r>
            <a:r>
              <a:rPr lang="en-US" dirty="0"/>
              <a:t>p, q, r </a:t>
            </a:r>
            <a:r>
              <a:rPr lang="uk-UA" dirty="0"/>
              <a:t>позначено вагу </a:t>
            </a:r>
            <a:r>
              <a:rPr lang="uk-UA" dirty="0" err="1"/>
              <a:t>піддерев</a:t>
            </a:r>
            <a:r>
              <a:rPr lang="uk-UA" dirty="0"/>
              <a:t>.</a:t>
            </a:r>
          </a:p>
          <a:p>
            <a:endParaRPr lang="en-US" dirty="0"/>
          </a:p>
          <a:p>
            <a:endParaRPr lang="uk-UA" dirty="0"/>
          </a:p>
          <a:p>
            <a:endParaRPr lang="uk-UA" dirty="0"/>
          </a:p>
          <a:p>
            <a:endParaRPr lang="uk-UA" dirty="0"/>
          </a:p>
          <a:p>
            <a:r>
              <a:rPr lang="uk-UA" dirty="0"/>
              <a:t>Таким чином, просте обертання має сенс, якщо </a:t>
            </a:r>
            <a:r>
              <a:rPr lang="en-US" dirty="0"/>
              <a:t>p &gt; r. </a:t>
            </a:r>
            <a:r>
              <a:rPr lang="uk-UA" dirty="0"/>
              <a:t>Тоді перетворення призводить до поліпшення балансу.</a:t>
            </a:r>
          </a:p>
        </p:txBody>
      </p:sp>
      <p:pic>
        <p:nvPicPr>
          <p:cNvPr id="5" name="Рисунок 4"/>
          <p:cNvPicPr>
            <a:picLocks noChangeAspect="1"/>
          </p:cNvPicPr>
          <p:nvPr/>
        </p:nvPicPr>
        <p:blipFill>
          <a:blip r:embed="rId2"/>
          <a:stretch>
            <a:fillRect/>
          </a:stretch>
        </p:blipFill>
        <p:spPr>
          <a:xfrm>
            <a:off x="2592925" y="2600690"/>
            <a:ext cx="8163030" cy="2273039"/>
          </a:xfrm>
          <a:prstGeom prst="rect">
            <a:avLst/>
          </a:prstGeom>
        </p:spPr>
      </p:pic>
      <p:sp>
        <p:nvSpPr>
          <p:cNvPr id="6" name="Прямоугольник 5"/>
          <p:cNvSpPr/>
          <p:nvPr/>
        </p:nvSpPr>
        <p:spPr>
          <a:xfrm>
            <a:off x="3723819" y="2110267"/>
            <a:ext cx="3324949" cy="369332"/>
          </a:xfrm>
          <a:prstGeom prst="rect">
            <a:avLst/>
          </a:prstGeom>
        </p:spPr>
        <p:txBody>
          <a:bodyPr wrap="none">
            <a:spAutoFit/>
          </a:bodyPr>
          <a:lstStyle/>
          <a:p>
            <a:r>
              <a:rPr lang="uk-UA" dirty="0"/>
              <a:t>1. Просте обертання (ліве).</a:t>
            </a:r>
          </a:p>
        </p:txBody>
      </p:sp>
      <p:sp>
        <p:nvSpPr>
          <p:cNvPr id="7" name="Прямоугольник 6"/>
          <p:cNvSpPr/>
          <p:nvPr/>
        </p:nvSpPr>
        <p:spPr>
          <a:xfrm>
            <a:off x="2723463" y="6038503"/>
            <a:ext cx="4978599" cy="1200329"/>
          </a:xfrm>
          <a:prstGeom prst="rect">
            <a:avLst/>
          </a:prstGeom>
        </p:spPr>
        <p:txBody>
          <a:bodyPr wrap="square">
            <a:spAutoFit/>
          </a:bodyPr>
          <a:lstStyle/>
          <a:p>
            <a:r>
              <a:rPr lang="ru-RU" dirty="0"/>
              <a:t>На </a:t>
            </a:r>
            <a:r>
              <a:rPr lang="ru-RU" dirty="0" err="1"/>
              <a:t>лівому</a:t>
            </a:r>
            <a:r>
              <a:rPr lang="ru-RU" dirty="0"/>
              <a:t> </a:t>
            </a:r>
            <a:r>
              <a:rPr lang="ru-RU" dirty="0" err="1"/>
              <a:t>малюнку</a:t>
            </a:r>
            <a:r>
              <a:rPr lang="ru-RU" dirty="0"/>
              <a:t> (до </a:t>
            </a:r>
            <a:r>
              <a:rPr lang="ru-RU" dirty="0" err="1"/>
              <a:t>перетворення</a:t>
            </a:r>
            <a:r>
              <a:rPr lang="ru-RU" dirty="0"/>
              <a:t>) вага </a:t>
            </a:r>
            <a:r>
              <a:rPr lang="ru-RU" dirty="0" err="1"/>
              <a:t>гілок</a:t>
            </a:r>
            <a:endParaRPr lang="ru-RU" dirty="0"/>
          </a:p>
          <a:p>
            <a:r>
              <a:rPr lang="ru-RU" dirty="0" err="1"/>
              <a:t>лівої</a:t>
            </a:r>
            <a:r>
              <a:rPr lang="ru-RU" dirty="0"/>
              <a:t> - p + q + 1;</a:t>
            </a:r>
          </a:p>
          <a:p>
            <a:r>
              <a:rPr lang="ru-RU" dirty="0" err="1"/>
              <a:t>правої</a:t>
            </a:r>
            <a:r>
              <a:rPr lang="ru-RU" dirty="0"/>
              <a:t> – r</a:t>
            </a:r>
          </a:p>
        </p:txBody>
      </p:sp>
      <p:sp>
        <p:nvSpPr>
          <p:cNvPr id="8" name="Прямоугольник 7"/>
          <p:cNvSpPr/>
          <p:nvPr/>
        </p:nvSpPr>
        <p:spPr>
          <a:xfrm>
            <a:off x="7367953" y="6038503"/>
            <a:ext cx="3868617" cy="1200329"/>
          </a:xfrm>
          <a:prstGeom prst="rect">
            <a:avLst/>
          </a:prstGeom>
        </p:spPr>
        <p:txBody>
          <a:bodyPr wrap="square">
            <a:spAutoFit/>
          </a:bodyPr>
          <a:lstStyle/>
          <a:p>
            <a:r>
              <a:rPr lang="ru-RU" dirty="0" err="1"/>
              <a:t>Після</a:t>
            </a:r>
            <a:r>
              <a:rPr lang="ru-RU" dirty="0"/>
              <a:t> </a:t>
            </a:r>
            <a:r>
              <a:rPr lang="ru-RU" dirty="0" err="1"/>
              <a:t>перетворення</a:t>
            </a:r>
            <a:r>
              <a:rPr lang="ru-RU" dirty="0"/>
              <a:t> (</a:t>
            </a:r>
            <a:r>
              <a:rPr lang="ru-RU" dirty="0" err="1"/>
              <a:t>правий</a:t>
            </a:r>
            <a:r>
              <a:rPr lang="ru-RU" dirty="0"/>
              <a:t> </a:t>
            </a:r>
            <a:r>
              <a:rPr lang="ru-RU" dirty="0" err="1"/>
              <a:t>малюнок</a:t>
            </a:r>
            <a:r>
              <a:rPr lang="ru-RU" dirty="0"/>
              <a:t>) вага </a:t>
            </a:r>
            <a:r>
              <a:rPr lang="ru-RU" dirty="0" err="1"/>
              <a:t>гілок</a:t>
            </a:r>
            <a:endParaRPr lang="ru-RU" dirty="0"/>
          </a:p>
          <a:p>
            <a:r>
              <a:rPr lang="ru-RU" dirty="0" err="1"/>
              <a:t>лівої</a:t>
            </a:r>
            <a:r>
              <a:rPr lang="ru-RU" dirty="0"/>
              <a:t> - p;</a:t>
            </a:r>
          </a:p>
          <a:p>
            <a:r>
              <a:rPr lang="ru-RU" dirty="0" err="1"/>
              <a:t>правої</a:t>
            </a:r>
            <a:r>
              <a:rPr lang="ru-RU" dirty="0"/>
              <a:t> - r + q + 1.</a:t>
            </a:r>
          </a:p>
        </p:txBody>
      </p:sp>
    </p:spTree>
    <p:extLst>
      <p:ext uri="{BB962C8B-B14F-4D97-AF65-F5344CB8AC3E}">
        <p14:creationId xmlns:p14="http://schemas.microsoft.com/office/powerpoint/2010/main" val="1183575839"/>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lstStyle/>
          <a:p>
            <a:r>
              <a:rPr lang="uk-UA" dirty="0"/>
              <a:t>Подвійне обертання (ліве).</a:t>
            </a:r>
          </a:p>
        </p:txBody>
      </p:sp>
      <p:pic>
        <p:nvPicPr>
          <p:cNvPr id="4" name="Рисунок 3"/>
          <p:cNvPicPr>
            <a:picLocks noChangeAspect="1"/>
          </p:cNvPicPr>
          <p:nvPr/>
        </p:nvPicPr>
        <p:blipFill>
          <a:blip r:embed="rId2"/>
          <a:stretch>
            <a:fillRect/>
          </a:stretch>
        </p:blipFill>
        <p:spPr>
          <a:xfrm>
            <a:off x="2246433" y="2514600"/>
            <a:ext cx="8128490" cy="2747658"/>
          </a:xfrm>
          <a:prstGeom prst="rect">
            <a:avLst/>
          </a:prstGeom>
        </p:spPr>
      </p:pic>
      <p:sp>
        <p:nvSpPr>
          <p:cNvPr id="5" name="Прямоугольник 4"/>
          <p:cNvSpPr/>
          <p:nvPr/>
        </p:nvSpPr>
        <p:spPr>
          <a:xfrm>
            <a:off x="2589212" y="5678157"/>
            <a:ext cx="3618157" cy="923330"/>
          </a:xfrm>
          <a:prstGeom prst="rect">
            <a:avLst/>
          </a:prstGeom>
        </p:spPr>
        <p:txBody>
          <a:bodyPr wrap="square">
            <a:spAutoFit/>
          </a:bodyPr>
          <a:lstStyle/>
          <a:p>
            <a:r>
              <a:rPr lang="ru-RU" dirty="0"/>
              <a:t>До </a:t>
            </a:r>
            <a:r>
              <a:rPr lang="ru-RU" dirty="0" err="1"/>
              <a:t>перетворення</a:t>
            </a:r>
            <a:r>
              <a:rPr lang="ru-RU" dirty="0"/>
              <a:t> вага </a:t>
            </a:r>
            <a:r>
              <a:rPr lang="ru-RU" dirty="0" err="1"/>
              <a:t>гілок</a:t>
            </a:r>
            <a:endParaRPr lang="ru-RU" dirty="0"/>
          </a:p>
          <a:p>
            <a:r>
              <a:rPr lang="ru-RU" dirty="0" err="1"/>
              <a:t>лівої</a:t>
            </a:r>
            <a:r>
              <a:rPr lang="ru-RU" dirty="0"/>
              <a:t> - p + 1 + (q + 1 + r);</a:t>
            </a:r>
          </a:p>
          <a:p>
            <a:r>
              <a:rPr lang="ru-RU" dirty="0" err="1"/>
              <a:t>правої</a:t>
            </a:r>
            <a:r>
              <a:rPr lang="ru-RU" dirty="0"/>
              <a:t> - s.</a:t>
            </a:r>
            <a:endParaRPr lang="uk-UA" dirty="0"/>
          </a:p>
        </p:txBody>
      </p:sp>
      <p:sp>
        <p:nvSpPr>
          <p:cNvPr id="6" name="Прямоугольник 5"/>
          <p:cNvSpPr/>
          <p:nvPr/>
        </p:nvSpPr>
        <p:spPr>
          <a:xfrm>
            <a:off x="7046912" y="5774039"/>
            <a:ext cx="2870811" cy="923330"/>
          </a:xfrm>
          <a:prstGeom prst="rect">
            <a:avLst/>
          </a:prstGeom>
        </p:spPr>
        <p:txBody>
          <a:bodyPr wrap="square">
            <a:spAutoFit/>
          </a:bodyPr>
          <a:lstStyle/>
          <a:p>
            <a:r>
              <a:rPr lang="ru-RU" dirty="0" err="1"/>
              <a:t>Після</a:t>
            </a:r>
            <a:r>
              <a:rPr lang="ru-RU" dirty="0"/>
              <a:t> </a:t>
            </a:r>
            <a:r>
              <a:rPr lang="ru-RU" dirty="0" err="1"/>
              <a:t>перетворення</a:t>
            </a:r>
            <a:endParaRPr lang="ru-RU" dirty="0"/>
          </a:p>
          <a:p>
            <a:r>
              <a:rPr lang="ru-RU" dirty="0" err="1"/>
              <a:t>лівої</a:t>
            </a:r>
            <a:r>
              <a:rPr lang="ru-RU" dirty="0"/>
              <a:t> - p + 1 + q;</a:t>
            </a:r>
          </a:p>
          <a:p>
            <a:r>
              <a:rPr lang="ru-RU" dirty="0" err="1"/>
              <a:t>правої</a:t>
            </a:r>
            <a:r>
              <a:rPr lang="ru-RU" dirty="0"/>
              <a:t> - r + 1 + s.</a:t>
            </a:r>
            <a:endParaRPr lang="uk-UA" dirty="0"/>
          </a:p>
        </p:txBody>
      </p:sp>
    </p:spTree>
    <p:extLst>
      <p:ext uri="{BB962C8B-B14F-4D97-AF65-F5344CB8AC3E}">
        <p14:creationId xmlns:p14="http://schemas.microsoft.com/office/powerpoint/2010/main" val="38152769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Пірамідальне сортування </a:t>
            </a:r>
          </a:p>
        </p:txBody>
      </p:sp>
      <p:sp>
        <p:nvSpPr>
          <p:cNvPr id="3" name="Объект 2"/>
          <p:cNvSpPr>
            <a:spLocks noGrp="1"/>
          </p:cNvSpPr>
          <p:nvPr>
            <p:ph idx="1"/>
          </p:nvPr>
        </p:nvSpPr>
        <p:spPr/>
        <p:txBody>
          <a:bodyPr>
            <a:normAutofit/>
          </a:bodyPr>
          <a:lstStyle/>
          <a:p>
            <a:r>
              <a:rPr lang="uk-UA" sz="2400" dirty="0">
                <a:latin typeface="Times New Roman" panose="02020603050405020304" pitchFamily="18" charset="0"/>
                <a:cs typeface="Times New Roman" panose="02020603050405020304" pitchFamily="18" charset="0"/>
              </a:rPr>
              <a:t>Передається вага (</a:t>
            </a:r>
            <a:r>
              <a:rPr lang="en-US" sz="2400" dirty="0">
                <a:latin typeface="Times New Roman" panose="02020603050405020304" pitchFamily="18" charset="0"/>
                <a:cs typeface="Times New Roman" panose="02020603050405020304" pitchFamily="18" charset="0"/>
              </a:rPr>
              <a:t>r + 1). </a:t>
            </a:r>
            <a:r>
              <a:rPr lang="uk-UA" sz="2400" dirty="0">
                <a:latin typeface="Times New Roman" panose="02020603050405020304" pitchFamily="18" charset="0"/>
                <a:cs typeface="Times New Roman" panose="02020603050405020304" pitchFamily="18" charset="0"/>
              </a:rPr>
              <a:t>Таким чином, перетворення має сенс, якщо</a:t>
            </a:r>
          </a:p>
          <a:p>
            <a:r>
              <a:rPr lang="en-US" sz="2400" dirty="0">
                <a:latin typeface="Times New Roman" panose="02020603050405020304" pitchFamily="18" charset="0"/>
                <a:cs typeface="Times New Roman" panose="02020603050405020304" pitchFamily="18" charset="0"/>
              </a:rPr>
              <a:t>p + 1 + q &gt; s.</a:t>
            </a:r>
          </a:p>
          <a:p>
            <a:r>
              <a:rPr lang="uk-UA" sz="2400" dirty="0">
                <a:latin typeface="Times New Roman" panose="02020603050405020304" pitchFamily="18" charset="0"/>
                <a:cs typeface="Times New Roman" panose="02020603050405020304" pitchFamily="18" charset="0"/>
              </a:rPr>
              <a:t>Тоді дисбаланс буде зменшено.</a:t>
            </a:r>
          </a:p>
          <a:p>
            <a:r>
              <a:rPr lang="uk-UA" sz="2400" dirty="0">
                <a:latin typeface="Times New Roman" panose="02020603050405020304" pitchFamily="18" charset="0"/>
                <a:cs typeface="Times New Roman" panose="02020603050405020304" pitchFamily="18" charset="0"/>
              </a:rPr>
              <a:t>Праві процедури обертання є повністю симетричними.</a:t>
            </a:r>
          </a:p>
        </p:txBody>
      </p:sp>
    </p:spTree>
    <p:extLst>
      <p:ext uri="{BB962C8B-B14F-4D97-AF65-F5344CB8AC3E}">
        <p14:creationId xmlns:p14="http://schemas.microsoft.com/office/powerpoint/2010/main" val="4135505443"/>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Autofit/>
          </a:bodyPr>
          <a:lstStyle/>
          <a:p>
            <a:pPr marL="0" indent="0">
              <a:spcBef>
                <a:spcPts val="0"/>
              </a:spcBef>
            </a:pPr>
            <a:r>
              <a:rPr lang="ru-RU" sz="2800" dirty="0" err="1">
                <a:latin typeface="Times New Roman" panose="02020603050405020304" pitchFamily="18" charset="0"/>
                <a:cs typeface="Times New Roman" panose="02020603050405020304" pitchFamily="18" charset="0"/>
              </a:rPr>
              <a:t>Розглянемо</a:t>
            </a:r>
            <a:r>
              <a:rPr lang="ru-RU" sz="2800" dirty="0">
                <a:latin typeface="Times New Roman" panose="02020603050405020304" pitchFamily="18" charset="0"/>
                <a:cs typeface="Times New Roman" panose="02020603050405020304" pitchFamily="18" charset="0"/>
              </a:rPr>
              <a:t> приклад.</a:t>
            </a:r>
          </a:p>
          <a:p>
            <a:pPr marL="0" indent="0">
              <a:spcBef>
                <a:spcPts val="0"/>
              </a:spcBef>
            </a:pPr>
            <a:r>
              <a:rPr lang="ru-RU" sz="2800" dirty="0">
                <a:latin typeface="Times New Roman" panose="02020603050405020304" pitchFamily="18" charset="0"/>
                <a:cs typeface="Times New Roman" panose="02020603050405020304" pitchFamily="18" charset="0"/>
              </a:rPr>
              <a:t>На </a:t>
            </a:r>
            <a:r>
              <a:rPr lang="ru-RU" sz="2800" dirty="0" err="1">
                <a:latin typeface="Times New Roman" panose="02020603050405020304" pitchFamily="18" charset="0"/>
                <a:cs typeface="Times New Roman" panose="02020603050405020304" pitchFamily="18" charset="0"/>
              </a:rPr>
              <a:t>малюнку</a:t>
            </a:r>
            <a:r>
              <a:rPr lang="ru-RU" sz="2800" dirty="0">
                <a:latin typeface="Times New Roman" panose="02020603050405020304" pitchFamily="18" charset="0"/>
                <a:cs typeface="Times New Roman" panose="02020603050405020304" pitchFamily="18" charset="0"/>
              </a:rPr>
              <a:t> числа в дужках </a:t>
            </a:r>
            <a:r>
              <a:rPr lang="ru-RU" sz="2800" dirty="0" err="1">
                <a:latin typeface="Times New Roman" panose="02020603050405020304" pitchFamily="18" charset="0"/>
                <a:cs typeface="Times New Roman" panose="02020603050405020304" pitchFamily="18" charset="0"/>
              </a:rPr>
              <a:t>під</a:t>
            </a:r>
            <a:r>
              <a:rPr lang="ru-RU" sz="2800" dirty="0">
                <a:latin typeface="Times New Roman" panose="02020603050405020304" pitchFamily="18" charset="0"/>
                <a:cs typeface="Times New Roman" panose="02020603050405020304" pitchFamily="18" charset="0"/>
              </a:rPr>
              <a:t> вершинами </a:t>
            </a:r>
            <a:r>
              <a:rPr lang="ru-RU" sz="2800" dirty="0" err="1">
                <a:latin typeface="Times New Roman" panose="02020603050405020304" pitchFamily="18" charset="0"/>
                <a:cs typeface="Times New Roman" panose="02020603050405020304" pitchFamily="18" charset="0"/>
              </a:rPr>
              <a:t>означають</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другій</a:t>
            </a:r>
            <a:r>
              <a:rPr lang="ru-RU" sz="2800" dirty="0">
                <a:latin typeface="Times New Roman" panose="02020603050405020304" pitchFamily="18" charset="0"/>
                <a:cs typeface="Times New Roman" panose="02020603050405020304" pitchFamily="18" charset="0"/>
              </a:rPr>
              <a:t> - вага </a:t>
            </a:r>
            <a:r>
              <a:rPr lang="ru-RU" sz="2800" dirty="0" err="1">
                <a:latin typeface="Times New Roman" panose="02020603050405020304" pitchFamily="18" charset="0"/>
                <a:cs typeface="Times New Roman" panose="02020603050405020304" pitchFamily="18" charset="0"/>
              </a:rPr>
              <a:t>вершини</a:t>
            </a:r>
            <a:r>
              <a:rPr lang="ru-RU" sz="2800" dirty="0">
                <a:latin typeface="Times New Roman" panose="02020603050405020304" pitchFamily="18" charset="0"/>
                <a:cs typeface="Times New Roman" panose="02020603050405020304" pitchFamily="18" charset="0"/>
              </a:rPr>
              <a:t>, а у </a:t>
            </a:r>
            <a:r>
              <a:rPr lang="ru-RU" sz="2800" dirty="0" err="1">
                <a:latin typeface="Times New Roman" panose="02020603050405020304" pitchFamily="18" charset="0"/>
                <a:cs typeface="Times New Roman" panose="02020603050405020304" pitchFamily="18" charset="0"/>
              </a:rPr>
              <a:t>першій</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двійкове</a:t>
            </a:r>
            <a:r>
              <a:rPr lang="ru-RU" sz="2800" dirty="0">
                <a:latin typeface="Times New Roman" panose="02020603050405020304" pitchFamily="18" charset="0"/>
                <a:cs typeface="Times New Roman" panose="02020603050405020304" pitchFamily="18" charset="0"/>
              </a:rPr>
              <a:t> число</a:t>
            </a:r>
          </a:p>
          <a:p>
            <a:pPr marL="0" indent="0">
              <a:spcBef>
                <a:spcPts val="0"/>
              </a:spcBef>
            </a:pPr>
            <a:r>
              <a:rPr lang="ru-RU" sz="2800" dirty="0">
                <a:latin typeface="Times New Roman" panose="02020603050405020304" pitchFamily="18" charset="0"/>
                <a:cs typeface="Times New Roman" panose="02020603050405020304" pitchFamily="18" charset="0"/>
              </a:rPr>
              <a:t>00 -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ваги </a:t>
            </a:r>
            <a:r>
              <a:rPr lang="ru-RU" sz="2800" dirty="0" err="1">
                <a:latin typeface="Times New Roman" panose="02020603050405020304" pitchFamily="18" charset="0"/>
                <a:cs typeface="Times New Roman" panose="02020603050405020304" pitchFamily="18" charset="0"/>
              </a:rPr>
              <a:t>піддерев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цієї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вершини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однакові</a:t>
            </a:r>
            <a:r>
              <a:rPr lang="ru-RU" sz="2800" dirty="0">
                <a:latin typeface="Times New Roman" panose="02020603050405020304" pitchFamily="18" charset="0"/>
                <a:cs typeface="Times New Roman" panose="02020603050405020304" pitchFamily="18" charset="0"/>
              </a:rPr>
              <a:t>;</a:t>
            </a:r>
          </a:p>
          <a:p>
            <a:pPr marL="0" indent="0">
              <a:spcBef>
                <a:spcPts val="0"/>
              </a:spcBef>
            </a:pPr>
            <a:r>
              <a:rPr lang="ru-RU" sz="2800" dirty="0">
                <a:latin typeface="Times New Roman" panose="02020603050405020304" pitchFamily="18" charset="0"/>
                <a:cs typeface="Times New Roman" panose="02020603050405020304" pitchFamily="18" charset="0"/>
              </a:rPr>
              <a:t>10 -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ліве</a:t>
            </a:r>
            <a:r>
              <a:rPr lang="ru-RU" sz="2800" dirty="0">
                <a:latin typeface="Times New Roman" panose="02020603050405020304" pitchFamily="18" charset="0"/>
                <a:cs typeface="Times New Roman" panose="02020603050405020304" pitchFamily="18" charset="0"/>
              </a:rPr>
              <a:t> дерево </a:t>
            </a:r>
            <a:r>
              <a:rPr lang="ru-RU" sz="2800" dirty="0" err="1">
                <a:latin typeface="Times New Roman" panose="02020603050405020304" pitchFamily="18" charset="0"/>
                <a:cs typeface="Times New Roman" panose="02020603050405020304" pitchFamily="18" charset="0"/>
              </a:rPr>
              <a:t>важче</a:t>
            </a:r>
            <a:r>
              <a:rPr lang="ru-RU" sz="2800" dirty="0">
                <a:latin typeface="Times New Roman" panose="02020603050405020304" pitchFamily="18" charset="0"/>
                <a:cs typeface="Times New Roman" panose="02020603050405020304" pitchFamily="18" charset="0"/>
              </a:rPr>
              <a:t>;</a:t>
            </a:r>
          </a:p>
          <a:p>
            <a:pPr marL="0" indent="0">
              <a:spcBef>
                <a:spcPts val="0"/>
              </a:spcBef>
            </a:pPr>
            <a:r>
              <a:rPr lang="ru-RU" sz="2800" dirty="0">
                <a:latin typeface="Times New Roman" panose="02020603050405020304" pitchFamily="18" charset="0"/>
                <a:cs typeface="Times New Roman" panose="02020603050405020304" pitchFamily="18" charset="0"/>
              </a:rPr>
              <a:t>01 -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праве дерево </a:t>
            </a:r>
            <a:r>
              <a:rPr lang="ru-RU" sz="2800" dirty="0" err="1">
                <a:latin typeface="Times New Roman" panose="02020603050405020304" pitchFamily="18" charset="0"/>
                <a:cs typeface="Times New Roman" panose="02020603050405020304" pitchFamily="18" charset="0"/>
              </a:rPr>
              <a:t>важче</a:t>
            </a:r>
            <a:r>
              <a:rPr lang="ru-RU" sz="2800" dirty="0">
                <a:latin typeface="Times New Roman" panose="02020603050405020304" pitchFamily="18" charset="0"/>
                <a:cs typeface="Times New Roman" panose="02020603050405020304" pitchFamily="18" charset="0"/>
              </a:rPr>
              <a:t>.</a:t>
            </a:r>
          </a:p>
          <a:p>
            <a:pPr marL="0" indent="0">
              <a:spcBef>
                <a:spcPts val="0"/>
              </a:spcBef>
            </a:pPr>
            <a:r>
              <a:rPr lang="ru-RU" sz="2800" dirty="0">
                <a:latin typeface="Times New Roman" panose="02020603050405020304" pitchFamily="18" charset="0"/>
                <a:cs typeface="Times New Roman" panose="02020603050405020304" pitchFamily="18" charset="0"/>
              </a:rPr>
              <a:t>Ясно,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важче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воно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може</a:t>
            </a:r>
            <a:r>
              <a:rPr lang="ru-RU" sz="2800" dirty="0">
                <a:latin typeface="Times New Roman" panose="02020603050405020304" pitchFamily="18" charset="0"/>
                <a:cs typeface="Times New Roman" panose="02020603050405020304" pitchFamily="18" charset="0"/>
              </a:rPr>
              <a:t> бути </a:t>
            </a:r>
            <a:r>
              <a:rPr lang="ru-RU" sz="2800" dirty="0" err="1">
                <a:latin typeface="Times New Roman" panose="02020603050405020304" pitchFamily="18" charset="0"/>
                <a:cs typeface="Times New Roman" panose="02020603050405020304" pitchFamily="18" charset="0"/>
              </a:rPr>
              <a:t>лише</a:t>
            </a:r>
            <a:r>
              <a:rPr lang="ru-RU" sz="2800" dirty="0">
                <a:latin typeface="Times New Roman" panose="02020603050405020304" pitchFamily="18" charset="0"/>
                <a:cs typeface="Times New Roman" panose="02020603050405020304" pitchFamily="18" charset="0"/>
              </a:rPr>
              <a:t> на 1 </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6063959"/>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pic>
        <p:nvPicPr>
          <p:cNvPr id="4" name="Объект 3"/>
          <p:cNvPicPr>
            <a:picLocks noGrp="1" noChangeAspect="1"/>
          </p:cNvPicPr>
          <p:nvPr>
            <p:ph idx="1"/>
          </p:nvPr>
        </p:nvPicPr>
        <p:blipFill>
          <a:blip r:embed="rId2"/>
          <a:stretch>
            <a:fillRect/>
          </a:stretch>
        </p:blipFill>
        <p:spPr>
          <a:xfrm>
            <a:off x="2765792" y="2078160"/>
            <a:ext cx="7116762" cy="3641134"/>
          </a:xfrm>
          <a:prstGeom prst="rect">
            <a:avLst/>
          </a:prstGeom>
        </p:spPr>
      </p:pic>
    </p:spTree>
    <p:extLst>
      <p:ext uri="{BB962C8B-B14F-4D97-AF65-F5344CB8AC3E}">
        <p14:creationId xmlns:p14="http://schemas.microsoft.com/office/powerpoint/2010/main" val="2467500304"/>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Дерева, </a:t>
            </a:r>
            <a:r>
              <a:rPr lang="ru-RU" dirty="0" err="1"/>
              <a:t>визначення</a:t>
            </a:r>
            <a:endParaRPr lang="uk-UA" dirty="0"/>
          </a:p>
        </p:txBody>
      </p:sp>
      <p:sp>
        <p:nvSpPr>
          <p:cNvPr id="3" name="Объект 2"/>
          <p:cNvSpPr>
            <a:spLocks noGrp="1"/>
          </p:cNvSpPr>
          <p:nvPr>
            <p:ph idx="1"/>
          </p:nvPr>
        </p:nvSpPr>
        <p:spPr/>
        <p:txBody>
          <a:bodyPr>
            <a:normAutofit/>
          </a:bodyPr>
          <a:lstStyle/>
          <a:p>
            <a:r>
              <a:rPr lang="ru-RU" dirty="0"/>
              <a:t>Дерево - </a:t>
            </a:r>
            <a:r>
              <a:rPr lang="ru-RU" dirty="0" err="1"/>
              <a:t>це</a:t>
            </a:r>
            <a:r>
              <a:rPr lang="ru-RU" dirty="0"/>
              <a:t> </a:t>
            </a:r>
            <a:r>
              <a:rPr lang="ru-RU" dirty="0" err="1"/>
              <a:t>зв'язний</a:t>
            </a:r>
            <a:r>
              <a:rPr lang="ru-RU" dirty="0"/>
              <a:t> граф без </a:t>
            </a:r>
            <a:r>
              <a:rPr lang="ru-RU" dirty="0" err="1"/>
              <a:t>циклів</a:t>
            </a:r>
            <a:r>
              <a:rPr lang="ru-RU" dirty="0"/>
              <a:t>. На </a:t>
            </a:r>
            <a:r>
              <a:rPr lang="ru-RU" dirty="0" err="1"/>
              <a:t>практиці</a:t>
            </a:r>
            <a:r>
              <a:rPr lang="ru-RU" dirty="0"/>
              <a:t> часто доводиться </a:t>
            </a:r>
            <a:r>
              <a:rPr lang="ru-RU" dirty="0" err="1"/>
              <a:t>мати</a:t>
            </a:r>
            <a:r>
              <a:rPr lang="ru-RU" dirty="0"/>
              <a:t> справу </a:t>
            </a:r>
            <a:r>
              <a:rPr lang="ru-RU" dirty="0" err="1"/>
              <a:t>зі</a:t>
            </a:r>
            <a:r>
              <a:rPr lang="ru-RU" dirty="0"/>
              <a:t> </a:t>
            </a:r>
            <a:r>
              <a:rPr lang="ru-RU" dirty="0" err="1"/>
              <a:t>спеціальними</a:t>
            </a:r>
            <a:r>
              <a:rPr lang="ru-RU" dirty="0"/>
              <a:t> видами дерев. </a:t>
            </a:r>
            <a:r>
              <a:rPr lang="ru-RU" dirty="0" err="1"/>
              <a:t>Найбільш</a:t>
            </a:r>
            <a:r>
              <a:rPr lang="ru-RU" dirty="0"/>
              <a:t> </a:t>
            </a:r>
            <a:r>
              <a:rPr lang="ru-RU" dirty="0" err="1"/>
              <a:t>поширеним</a:t>
            </a:r>
            <a:r>
              <a:rPr lang="ru-RU" dirty="0"/>
              <a:t> </a:t>
            </a:r>
            <a:r>
              <a:rPr lang="ru-RU" dirty="0" err="1"/>
              <a:t>серед</a:t>
            </a:r>
            <a:r>
              <a:rPr lang="ru-RU" dirty="0"/>
              <a:t> них є </a:t>
            </a:r>
            <a:r>
              <a:rPr lang="ru-RU" dirty="0" err="1"/>
              <a:t>кореневе</a:t>
            </a:r>
            <a:r>
              <a:rPr lang="ru-RU" dirty="0"/>
              <a:t> дерево.</a:t>
            </a:r>
          </a:p>
          <a:p>
            <a:r>
              <a:rPr lang="ru-RU" dirty="0"/>
              <a:t>. Кореневе дерево - </a:t>
            </a:r>
            <a:r>
              <a:rPr lang="ru-RU" dirty="0" err="1"/>
              <a:t>це</a:t>
            </a:r>
            <a:r>
              <a:rPr lang="ru-RU" dirty="0"/>
              <a:t> </a:t>
            </a:r>
            <a:r>
              <a:rPr lang="ru-RU" dirty="0" err="1"/>
              <a:t>орієнтований</a:t>
            </a:r>
            <a:r>
              <a:rPr lang="ru-RU" dirty="0"/>
              <a:t> граф, </a:t>
            </a:r>
            <a:r>
              <a:rPr lang="ru-RU" dirty="0" err="1"/>
              <a:t>який</a:t>
            </a:r>
            <a:r>
              <a:rPr lang="ru-RU" dirty="0"/>
              <a:t> </a:t>
            </a:r>
            <a:r>
              <a:rPr lang="ru-RU" dirty="0" err="1"/>
              <a:t>задовольняє</a:t>
            </a:r>
            <a:r>
              <a:rPr lang="ru-RU" dirty="0"/>
              <a:t> таким </a:t>
            </a:r>
            <a:r>
              <a:rPr lang="ru-RU" dirty="0" err="1"/>
              <a:t>умовам</a:t>
            </a:r>
            <a:r>
              <a:rPr lang="ru-RU" dirty="0"/>
              <a:t>:</a:t>
            </a:r>
          </a:p>
          <a:p>
            <a:r>
              <a:rPr lang="ru-RU" dirty="0"/>
              <a:t>• є в </a:t>
            </a:r>
            <a:r>
              <a:rPr lang="ru-RU" dirty="0" err="1"/>
              <a:t>точності</a:t>
            </a:r>
            <a:r>
              <a:rPr lang="ru-RU" dirty="0"/>
              <a:t> одна вершина, в яку не входить </a:t>
            </a:r>
            <a:r>
              <a:rPr lang="ru-RU" dirty="0" err="1"/>
              <a:t>жодна</a:t>
            </a:r>
            <a:r>
              <a:rPr lang="ru-RU" dirty="0"/>
              <a:t> дуга (</a:t>
            </a:r>
            <a:r>
              <a:rPr lang="ru-RU" dirty="0" err="1"/>
              <a:t>корінь</a:t>
            </a:r>
            <a:r>
              <a:rPr lang="ru-RU" dirty="0"/>
              <a:t> дерева);</a:t>
            </a:r>
          </a:p>
          <a:p>
            <a:r>
              <a:rPr lang="ru-RU" dirty="0"/>
              <a:t>• в </a:t>
            </a:r>
            <a:r>
              <a:rPr lang="ru-RU" dirty="0" err="1"/>
              <a:t>кожну</a:t>
            </a:r>
            <a:r>
              <a:rPr lang="ru-RU" dirty="0"/>
              <a:t> вершину, </a:t>
            </a:r>
            <a:r>
              <a:rPr lang="ru-RU" dirty="0" err="1"/>
              <a:t>крім</a:t>
            </a:r>
            <a:r>
              <a:rPr lang="ru-RU" dirty="0"/>
              <a:t> </a:t>
            </a:r>
            <a:r>
              <a:rPr lang="ru-RU" dirty="0" err="1"/>
              <a:t>кореня</a:t>
            </a:r>
            <a:r>
              <a:rPr lang="ru-RU" dirty="0"/>
              <a:t>, входить </a:t>
            </a:r>
            <a:r>
              <a:rPr lang="ru-RU" dirty="0" err="1"/>
              <a:t>рівно</a:t>
            </a:r>
            <a:r>
              <a:rPr lang="ru-RU" dirty="0"/>
              <a:t> одна дуга;</a:t>
            </a:r>
          </a:p>
          <a:p>
            <a:r>
              <a:rPr lang="ru-RU" dirty="0"/>
              <a:t>• з </a:t>
            </a:r>
            <a:r>
              <a:rPr lang="ru-RU" dirty="0" err="1"/>
              <a:t>кореня</a:t>
            </a:r>
            <a:r>
              <a:rPr lang="ru-RU" dirty="0"/>
              <a:t> є шлях до </a:t>
            </a:r>
            <a:r>
              <a:rPr lang="ru-RU" dirty="0" err="1"/>
              <a:t>кожної</a:t>
            </a:r>
            <a:r>
              <a:rPr lang="ru-RU" dirty="0"/>
              <a:t> </a:t>
            </a:r>
            <a:r>
              <a:rPr lang="ru-RU" dirty="0" err="1"/>
              <a:t>вершині</a:t>
            </a:r>
            <a:r>
              <a:rPr lang="ru-RU" dirty="0"/>
              <a:t>.</a:t>
            </a:r>
          </a:p>
        </p:txBody>
      </p:sp>
    </p:spTree>
    <p:extLst>
      <p:ext uri="{BB962C8B-B14F-4D97-AF65-F5344CB8AC3E}">
        <p14:creationId xmlns:p14="http://schemas.microsoft.com/office/powerpoint/2010/main" val="4143809533"/>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ru-RU" dirty="0" err="1"/>
              <a:t>Впорядковане</a:t>
            </a:r>
            <a:r>
              <a:rPr lang="ru-RU" dirty="0"/>
              <a:t> </a:t>
            </a:r>
            <a:r>
              <a:rPr lang="ru-RU" dirty="0" err="1"/>
              <a:t>кореневе</a:t>
            </a:r>
            <a:r>
              <a:rPr lang="ru-RU" dirty="0"/>
              <a:t> дерево - </a:t>
            </a:r>
            <a:r>
              <a:rPr lang="ru-RU" dirty="0" err="1"/>
              <a:t>це</a:t>
            </a:r>
            <a:r>
              <a:rPr lang="ru-RU" dirty="0"/>
              <a:t> </a:t>
            </a:r>
            <a:r>
              <a:rPr lang="ru-RU" dirty="0" err="1"/>
              <a:t>кореневе</a:t>
            </a:r>
            <a:r>
              <a:rPr lang="ru-RU" dirty="0"/>
              <a:t> дерево, у </a:t>
            </a:r>
            <a:r>
              <a:rPr lang="ru-RU" dirty="0" err="1"/>
              <a:t>якого</a:t>
            </a:r>
            <a:r>
              <a:rPr lang="ru-RU" dirty="0"/>
              <a:t> дуги, </a:t>
            </a:r>
            <a:r>
              <a:rPr lang="ru-RU" dirty="0" err="1"/>
              <a:t>що</a:t>
            </a:r>
            <a:r>
              <a:rPr lang="ru-RU" dirty="0"/>
              <a:t> </a:t>
            </a:r>
            <a:r>
              <a:rPr lang="ru-RU" dirty="0" err="1"/>
              <a:t>виходять</a:t>
            </a:r>
            <a:r>
              <a:rPr lang="ru-RU" dirty="0"/>
              <a:t> з </a:t>
            </a:r>
            <a:r>
              <a:rPr lang="ru-RU" dirty="0" err="1"/>
              <a:t>кожної</a:t>
            </a:r>
            <a:r>
              <a:rPr lang="ru-RU" dirty="0"/>
              <a:t> </a:t>
            </a:r>
            <a:r>
              <a:rPr lang="ru-RU" dirty="0" err="1"/>
              <a:t>вершини</a:t>
            </a:r>
            <a:r>
              <a:rPr lang="ru-RU" dirty="0"/>
              <a:t>, </a:t>
            </a:r>
            <a:r>
              <a:rPr lang="ru-RU" dirty="0" err="1"/>
              <a:t>впорядковані</a:t>
            </a:r>
            <a:r>
              <a:rPr lang="ru-RU" dirty="0"/>
              <a:t> (</a:t>
            </a:r>
            <a:r>
              <a:rPr lang="ru-RU" dirty="0" err="1"/>
              <a:t>надалі</a:t>
            </a:r>
            <a:r>
              <a:rPr lang="ru-RU" dirty="0"/>
              <a:t> </a:t>
            </a:r>
            <a:r>
              <a:rPr lang="ru-RU" dirty="0" err="1"/>
              <a:t>будемо</a:t>
            </a:r>
            <a:r>
              <a:rPr lang="ru-RU" dirty="0"/>
              <a:t> </a:t>
            </a:r>
            <a:r>
              <a:rPr lang="ru-RU" dirty="0" err="1"/>
              <a:t>вважати</a:t>
            </a:r>
            <a:r>
              <a:rPr lang="ru-RU" dirty="0"/>
              <a:t>, </a:t>
            </a:r>
            <a:r>
              <a:rPr lang="ru-RU" dirty="0" err="1"/>
              <a:t>що</a:t>
            </a:r>
            <a:r>
              <a:rPr lang="ru-RU" dirty="0"/>
              <a:t> вони </a:t>
            </a:r>
            <a:r>
              <a:rPr lang="ru-RU" dirty="0" err="1"/>
              <a:t>впорядковані</a:t>
            </a:r>
            <a:r>
              <a:rPr lang="ru-RU" dirty="0"/>
              <a:t> </a:t>
            </a:r>
            <a:r>
              <a:rPr lang="ru-RU" dirty="0" err="1"/>
              <a:t>зліва</a:t>
            </a:r>
            <a:r>
              <a:rPr lang="ru-RU" dirty="0"/>
              <a:t> направо).</a:t>
            </a:r>
          </a:p>
          <a:p>
            <a:r>
              <a:rPr lang="ru-RU" dirty="0" err="1"/>
              <a:t>Зрозуміло</a:t>
            </a:r>
            <a:r>
              <a:rPr lang="ru-RU" dirty="0"/>
              <a:t>, </a:t>
            </a:r>
            <a:r>
              <a:rPr lang="ru-RU" dirty="0" err="1"/>
              <a:t>що</a:t>
            </a:r>
            <a:r>
              <a:rPr lang="ru-RU" dirty="0"/>
              <a:t> для </a:t>
            </a:r>
            <a:r>
              <a:rPr lang="ru-RU" dirty="0" err="1"/>
              <a:t>подання</a:t>
            </a:r>
            <a:r>
              <a:rPr lang="ru-RU" dirty="0"/>
              <a:t> дерев (</a:t>
            </a:r>
            <a:r>
              <a:rPr lang="ru-RU" dirty="0" err="1"/>
              <a:t>кореневих</a:t>
            </a:r>
            <a:r>
              <a:rPr lang="ru-RU" dirty="0"/>
              <a:t> дерев) </a:t>
            </a:r>
            <a:r>
              <a:rPr lang="ru-RU" dirty="0" err="1"/>
              <a:t>можуть</a:t>
            </a:r>
            <a:r>
              <a:rPr lang="ru-RU" dirty="0"/>
              <a:t> бути </a:t>
            </a:r>
            <a:r>
              <a:rPr lang="ru-RU" dirty="0" err="1"/>
              <a:t>використані</a:t>
            </a:r>
            <a:r>
              <a:rPr lang="ru-RU" dirty="0"/>
              <a:t> </a:t>
            </a:r>
            <a:r>
              <a:rPr lang="ru-RU" dirty="0" err="1"/>
              <a:t>структури</a:t>
            </a:r>
            <a:r>
              <a:rPr lang="ru-RU" dirty="0"/>
              <a:t> </a:t>
            </a:r>
            <a:r>
              <a:rPr lang="ru-RU" dirty="0" err="1"/>
              <a:t>даних</a:t>
            </a:r>
            <a:r>
              <a:rPr lang="ru-RU" dirty="0"/>
              <a:t>, </a:t>
            </a:r>
            <a:r>
              <a:rPr lang="ru-RU" dirty="0" err="1"/>
              <a:t>введені</a:t>
            </a:r>
            <a:r>
              <a:rPr lang="ru-RU" dirty="0"/>
              <a:t> </a:t>
            </a:r>
            <a:r>
              <a:rPr lang="ru-RU" dirty="0" err="1"/>
              <a:t>раніше</a:t>
            </a:r>
            <a:r>
              <a:rPr lang="ru-RU" dirty="0"/>
              <a:t> для </a:t>
            </a:r>
            <a:r>
              <a:rPr lang="ru-RU" dirty="0" err="1"/>
              <a:t>графів</a:t>
            </a:r>
            <a:r>
              <a:rPr lang="ru-RU" dirty="0"/>
              <a:t> (орграфов). </a:t>
            </a:r>
            <a:r>
              <a:rPr lang="ru-RU" dirty="0" err="1"/>
              <a:t>Однак</a:t>
            </a:r>
            <a:r>
              <a:rPr lang="ru-RU" dirty="0"/>
              <a:t> на </a:t>
            </a:r>
            <a:r>
              <a:rPr lang="ru-RU" dirty="0" err="1"/>
              <a:t>практиці</a:t>
            </a:r>
            <a:r>
              <a:rPr lang="ru-RU" dirty="0"/>
              <a:t> для </a:t>
            </a:r>
            <a:r>
              <a:rPr lang="ru-RU" dirty="0" err="1"/>
              <a:t>подання</a:t>
            </a:r>
            <a:r>
              <a:rPr lang="ru-RU" dirty="0"/>
              <a:t> </a:t>
            </a:r>
            <a:r>
              <a:rPr lang="ru-RU" dirty="0" err="1"/>
              <a:t>кореневих</a:t>
            </a:r>
            <a:r>
              <a:rPr lang="ru-RU" dirty="0"/>
              <a:t> дерев </a:t>
            </a:r>
            <a:r>
              <a:rPr lang="ru-RU" dirty="0" err="1"/>
              <a:t>використовують</a:t>
            </a:r>
            <a:r>
              <a:rPr lang="ru-RU" dirty="0"/>
              <a:t> </a:t>
            </a:r>
            <a:r>
              <a:rPr lang="ru-RU" dirty="0" err="1"/>
              <a:t>канонічне</a:t>
            </a:r>
            <a:r>
              <a:rPr lang="ru-RU" dirty="0"/>
              <a:t> </a:t>
            </a:r>
            <a:r>
              <a:rPr lang="ru-RU" dirty="0" err="1"/>
              <a:t>уявлення</a:t>
            </a:r>
            <a:r>
              <a:rPr lang="ru-RU" dirty="0"/>
              <a:t>.</a:t>
            </a:r>
          </a:p>
          <a:p>
            <a:r>
              <a:rPr lang="ru-RU" dirty="0"/>
              <a:t>При такому </a:t>
            </a:r>
            <a:r>
              <a:rPr lang="ru-RU" dirty="0" err="1"/>
              <a:t>поданні</a:t>
            </a:r>
            <a:r>
              <a:rPr lang="ru-RU" dirty="0"/>
              <a:t> для </a:t>
            </a:r>
            <a:r>
              <a:rPr lang="ru-RU" dirty="0" err="1"/>
              <a:t>кожної</a:t>
            </a:r>
            <a:r>
              <a:rPr lang="ru-RU" dirty="0"/>
              <a:t> </a:t>
            </a:r>
            <a:r>
              <a:rPr lang="ru-RU" dirty="0" err="1"/>
              <a:t>вершини</a:t>
            </a:r>
            <a:r>
              <a:rPr lang="ru-RU" dirty="0"/>
              <a:t> </a:t>
            </a:r>
            <a:r>
              <a:rPr lang="ru-RU" dirty="0" err="1"/>
              <a:t>зберігається</a:t>
            </a:r>
            <a:r>
              <a:rPr lang="ru-RU" dirty="0"/>
              <a:t> </a:t>
            </a:r>
            <a:r>
              <a:rPr lang="ru-RU" dirty="0" err="1"/>
              <a:t>покажчик</a:t>
            </a:r>
            <a:r>
              <a:rPr lang="ru-RU" dirty="0"/>
              <a:t> на батька (для </a:t>
            </a:r>
            <a:r>
              <a:rPr lang="ru-RU" dirty="0" err="1"/>
              <a:t>кореня</a:t>
            </a:r>
            <a:r>
              <a:rPr lang="ru-RU" dirty="0"/>
              <a:t> дерева </a:t>
            </a:r>
            <a:r>
              <a:rPr lang="ru-RU" dirty="0" err="1"/>
              <a:t>цей</a:t>
            </a:r>
            <a:r>
              <a:rPr lang="ru-RU" dirty="0"/>
              <a:t> </a:t>
            </a:r>
            <a:r>
              <a:rPr lang="ru-RU" dirty="0" err="1"/>
              <a:t>покажчик</a:t>
            </a:r>
            <a:r>
              <a:rPr lang="ru-RU" dirty="0"/>
              <a:t> </a:t>
            </a:r>
            <a:r>
              <a:rPr lang="ru-RU" dirty="0" err="1"/>
              <a:t>дорівнює</a:t>
            </a:r>
            <a:r>
              <a:rPr lang="ru-RU" dirty="0"/>
              <a:t> 0).</a:t>
            </a:r>
          </a:p>
          <a:p>
            <a:endParaRPr lang="uk-UA" dirty="0"/>
          </a:p>
        </p:txBody>
      </p:sp>
    </p:spTree>
    <p:extLst>
      <p:ext uri="{BB962C8B-B14F-4D97-AF65-F5344CB8AC3E}">
        <p14:creationId xmlns:p14="http://schemas.microsoft.com/office/powerpoint/2010/main" val="145342523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ru-RU" dirty="0" err="1"/>
              <a:t>Припустимо</a:t>
            </a:r>
            <a:r>
              <a:rPr lang="ru-RU" dirty="0"/>
              <a:t>, </a:t>
            </a:r>
            <a:r>
              <a:rPr lang="ru-RU" dirty="0" err="1"/>
              <a:t>що</a:t>
            </a:r>
            <a:r>
              <a:rPr lang="ru-RU" dirty="0"/>
              <a:t> </a:t>
            </a:r>
            <a:r>
              <a:rPr lang="ru-RU" dirty="0" err="1"/>
              <a:t>вершини</a:t>
            </a:r>
            <a:r>
              <a:rPr lang="ru-RU" dirty="0"/>
              <a:t> дерева </a:t>
            </a:r>
            <a:r>
              <a:rPr lang="ru-RU" dirty="0" err="1"/>
              <a:t>пронумеровані</a:t>
            </a:r>
            <a:r>
              <a:rPr lang="ru-RU" dirty="0"/>
              <a:t> </a:t>
            </a:r>
            <a:r>
              <a:rPr lang="ru-RU" dirty="0" err="1"/>
              <a:t>цілими</a:t>
            </a:r>
            <a:r>
              <a:rPr lang="ru-RU" dirty="0"/>
              <a:t> числами </a:t>
            </a:r>
            <a:r>
              <a:rPr lang="ru-RU" dirty="0" err="1"/>
              <a:t>від</a:t>
            </a:r>
            <a:r>
              <a:rPr lang="ru-RU" dirty="0"/>
              <a:t> 1 до п. </a:t>
            </a:r>
            <a:r>
              <a:rPr lang="ru-RU" dirty="0" err="1"/>
              <a:t>Тоді</a:t>
            </a:r>
            <a:r>
              <a:rPr lang="ru-RU" dirty="0"/>
              <a:t> для </a:t>
            </a:r>
            <a:r>
              <a:rPr lang="ru-RU" dirty="0" err="1"/>
              <a:t>кореневого</a:t>
            </a:r>
            <a:r>
              <a:rPr lang="ru-RU" dirty="0"/>
              <a:t> дерева </a:t>
            </a:r>
            <a:r>
              <a:rPr lang="ru-RU" dirty="0" err="1"/>
              <a:t>канонічне</a:t>
            </a:r>
            <a:r>
              <a:rPr lang="ru-RU" dirty="0"/>
              <a:t> </a:t>
            </a:r>
            <a:r>
              <a:rPr lang="ru-RU" dirty="0" err="1"/>
              <a:t>уявлення</a:t>
            </a:r>
            <a:r>
              <a:rPr lang="ru-RU" dirty="0"/>
              <a:t> буде </a:t>
            </a:r>
            <a:r>
              <a:rPr lang="ru-RU" dirty="0" err="1"/>
              <a:t>мати</a:t>
            </a:r>
            <a:r>
              <a:rPr lang="ru-RU" dirty="0"/>
              <a:t> </a:t>
            </a:r>
            <a:r>
              <a:rPr lang="ru-RU" dirty="0" err="1"/>
              <a:t>наступний</a:t>
            </a:r>
            <a:r>
              <a:rPr lang="ru-RU" dirty="0"/>
              <a:t> </a:t>
            </a:r>
            <a:r>
              <a:rPr lang="ru-RU" dirty="0" err="1"/>
              <a:t>вигляд</a:t>
            </a:r>
            <a:r>
              <a:rPr lang="ru-RU" dirty="0"/>
              <a:t>:</a:t>
            </a:r>
          </a:p>
          <a:p>
            <a:endParaRPr lang="uk-U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4320" y="2933247"/>
            <a:ext cx="5334000" cy="324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503889"/>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a:bodyPr>
          <a:lstStyle/>
          <a:p>
            <a:r>
              <a:rPr lang="uk-UA" dirty="0"/>
              <a:t>Бінарне дерево - це впорядкована кореневе дерево, у кожної вершини якого є не більше двох нащадків.</a:t>
            </a:r>
          </a:p>
          <a:p>
            <a:r>
              <a:rPr lang="uk-UA" dirty="0"/>
              <a:t>У бінарному дереві кожен нащадок довільної вершини визначається або як лівий нащадок, або як правий нащадок. </a:t>
            </a:r>
            <a:r>
              <a:rPr lang="uk-UA" dirty="0" err="1"/>
              <a:t>Піддерево</a:t>
            </a:r>
            <a:r>
              <a:rPr lang="uk-UA" dirty="0"/>
              <a:t> (якщо воно існує), коренем якого є лівий нащадок вершини </a:t>
            </a:r>
            <a:r>
              <a:rPr lang="en-US" dirty="0"/>
              <a:t>v, </a:t>
            </a:r>
            <a:r>
              <a:rPr lang="uk-UA" dirty="0"/>
              <a:t>називається лівим </a:t>
            </a:r>
            <a:r>
              <a:rPr lang="uk-UA" dirty="0" err="1"/>
              <a:t>піддерево</a:t>
            </a:r>
            <a:r>
              <a:rPr lang="uk-UA" dirty="0"/>
              <a:t> вершини </a:t>
            </a:r>
            <a:r>
              <a:rPr lang="en-US" dirty="0"/>
              <a:t>v. </a:t>
            </a:r>
            <a:r>
              <a:rPr lang="uk-UA" dirty="0"/>
              <a:t>Аналогічним чином визначається праве </a:t>
            </a:r>
            <a:r>
              <a:rPr lang="uk-UA" dirty="0" err="1"/>
              <a:t>піддерево</a:t>
            </a:r>
            <a:r>
              <a:rPr lang="uk-UA" dirty="0"/>
              <a:t> для вершини </a:t>
            </a:r>
            <a:r>
              <a:rPr lang="en-US" dirty="0"/>
              <a:t>v.</a:t>
            </a:r>
            <a:endParaRPr lang="ru-RU" dirty="0"/>
          </a:p>
          <a:p>
            <a:endParaRPr lang="uk-UA" dirty="0"/>
          </a:p>
          <a:p>
            <a:endParaRPr lang="en-US" dirty="0"/>
          </a:p>
        </p:txBody>
      </p:sp>
    </p:spTree>
    <p:extLst>
      <p:ext uri="{BB962C8B-B14F-4D97-AF65-F5344CB8AC3E}">
        <p14:creationId xmlns:p14="http://schemas.microsoft.com/office/powerpoint/2010/main" val="863442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1.1.</a:t>
            </a:r>
            <a:endParaRPr lang="uk-UA" dirty="0"/>
          </a:p>
        </p:txBody>
      </p:sp>
      <p:sp>
        <p:nvSpPr>
          <p:cNvPr id="3" name="Объект 2"/>
          <p:cNvSpPr>
            <a:spLocks noGrp="1"/>
          </p:cNvSpPr>
          <p:nvPr>
            <p:ph idx="1"/>
          </p:nvPr>
        </p:nvSpPr>
        <p:spPr/>
        <p:txBody>
          <a:bodyPr>
            <a:normAutofit/>
          </a:bodyPr>
          <a:lstStyle/>
          <a:p>
            <a:r>
              <a:rPr lang="ru-RU" sz="2800" dirty="0"/>
              <a:t>Нехай є 8 куль з номерами </a:t>
            </a:r>
            <a:r>
              <a:rPr lang="ru-RU" sz="2800" dirty="0" err="1"/>
              <a:t>від</a:t>
            </a:r>
            <a:r>
              <a:rPr lang="ru-RU" sz="2800" dirty="0"/>
              <a:t> 1 до 8.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інформації</a:t>
            </a:r>
            <a:r>
              <a:rPr lang="ru-RU" sz="2800" dirty="0"/>
              <a:t> </a:t>
            </a:r>
            <a:r>
              <a:rPr lang="ru-RU" sz="2800" dirty="0" err="1"/>
              <a:t>досить</a:t>
            </a:r>
            <a:r>
              <a:rPr lang="ru-RU" sz="2800" dirty="0"/>
              <a:t> для </a:t>
            </a:r>
            <a:r>
              <a:rPr lang="ru-RU" sz="2800" dirty="0" err="1"/>
              <a:t>встановлення</a:t>
            </a:r>
            <a:r>
              <a:rPr lang="ru-RU" sz="2800" dirty="0"/>
              <a:t> номера </a:t>
            </a:r>
            <a:r>
              <a:rPr lang="ru-RU" sz="2800" dirty="0" err="1"/>
              <a:t>обраного</a:t>
            </a:r>
            <a:r>
              <a:rPr lang="ru-RU" sz="2800" dirty="0"/>
              <a:t> </a:t>
            </a:r>
            <a:r>
              <a:rPr lang="ru-RU" sz="2800" dirty="0" err="1"/>
              <a:t>випадковим</a:t>
            </a:r>
            <a:r>
              <a:rPr lang="ru-RU" sz="2800" dirty="0"/>
              <a:t> чином </a:t>
            </a:r>
            <a:r>
              <a:rPr lang="ru-RU" sz="2800" dirty="0" err="1"/>
              <a:t>кулі</a:t>
            </a:r>
            <a:r>
              <a:rPr lang="ru-RU" sz="2800" dirty="0"/>
              <a:t>?</a:t>
            </a:r>
          </a:p>
          <a:p>
            <a:r>
              <a:rPr lang="ru-RU" sz="2800" dirty="0" err="1"/>
              <a:t>Рішення</a:t>
            </a:r>
            <a:r>
              <a:rPr lang="ru-RU" sz="2800" dirty="0"/>
              <a:t>. </a:t>
            </a:r>
            <a:r>
              <a:rPr lang="ru-RU" sz="2800" dirty="0" err="1"/>
              <a:t>Оскільки</a:t>
            </a:r>
            <a:r>
              <a:rPr lang="ru-RU" sz="2800" dirty="0"/>
              <a:t> будь-яка куля </a:t>
            </a:r>
            <a:r>
              <a:rPr lang="ru-RU" sz="2800" dirty="0" err="1"/>
              <a:t>може</a:t>
            </a:r>
            <a:r>
              <a:rPr lang="ru-RU" sz="2800" dirty="0"/>
              <a:t> бути </a:t>
            </a:r>
            <a:r>
              <a:rPr lang="ru-RU" sz="2800" dirty="0" err="1"/>
              <a:t>обраний</a:t>
            </a:r>
            <a:r>
              <a:rPr lang="ru-RU" sz="2800" dirty="0"/>
              <a:t> з </a:t>
            </a:r>
            <a:r>
              <a:rPr lang="ru-RU" sz="2800" dirty="0" err="1"/>
              <a:t>однаковою</a:t>
            </a:r>
            <a:r>
              <a:rPr lang="ru-RU" sz="2800" dirty="0"/>
              <a:t> </a:t>
            </a:r>
            <a:r>
              <a:rPr lang="ru-RU" sz="2800" dirty="0" err="1"/>
              <a:t>ймовірністю</a:t>
            </a:r>
            <a:r>
              <a:rPr lang="ru-RU" sz="2800" dirty="0"/>
              <a:t>, то </a:t>
            </a:r>
            <a:r>
              <a:rPr lang="ru-RU" sz="2800" dirty="0" err="1"/>
              <a:t>ймовірність</a:t>
            </a:r>
            <a:r>
              <a:rPr lang="ru-RU" sz="2800" dirty="0"/>
              <a:t> </a:t>
            </a:r>
            <a:r>
              <a:rPr lang="ru-RU" sz="2800" dirty="0" err="1"/>
              <a:t>події</a:t>
            </a:r>
            <a:r>
              <a:rPr lang="ru-RU" sz="2800" dirty="0"/>
              <a:t> А, яка </a:t>
            </a:r>
            <a:r>
              <a:rPr lang="ru-RU" sz="2800" dirty="0" err="1"/>
              <a:t>полягає</a:t>
            </a:r>
            <a:r>
              <a:rPr lang="ru-RU" sz="2800" dirty="0"/>
              <a:t> у </a:t>
            </a:r>
            <a:r>
              <a:rPr lang="ru-RU" sz="2800" dirty="0" err="1"/>
              <a:t>визначенні</a:t>
            </a:r>
            <a:r>
              <a:rPr lang="ru-RU" sz="2800" dirty="0"/>
              <a:t> номера </a:t>
            </a:r>
            <a:r>
              <a:rPr lang="ru-RU" sz="2800" dirty="0" err="1"/>
              <a:t>обраного</a:t>
            </a:r>
            <a:r>
              <a:rPr lang="ru-RU" sz="2800" dirty="0"/>
              <a:t> </a:t>
            </a:r>
            <a:r>
              <a:rPr lang="ru-RU" sz="2800" dirty="0" err="1"/>
              <a:t>кулі</a:t>
            </a:r>
            <a:r>
              <a:rPr lang="ru-RU" sz="2800" dirty="0"/>
              <a:t>,</a:t>
            </a:r>
            <a:endParaRPr lang="uk-UA" sz="2800" dirty="0"/>
          </a:p>
        </p:txBody>
      </p:sp>
    </p:spTree>
    <p:extLst>
      <p:ext uri="{BB962C8B-B14F-4D97-AF65-F5344CB8AC3E}">
        <p14:creationId xmlns:p14="http://schemas.microsoft.com/office/powerpoint/2010/main" val="1433042604"/>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ru-RU" dirty="0" err="1"/>
              <a:t>Існує</a:t>
            </a:r>
            <a:r>
              <a:rPr lang="ru-RU" dirty="0"/>
              <a:t> </a:t>
            </a:r>
            <a:r>
              <a:rPr lang="ru-RU" dirty="0" err="1"/>
              <a:t>кілька</a:t>
            </a:r>
            <a:r>
              <a:rPr lang="ru-RU" dirty="0"/>
              <a:t> </a:t>
            </a:r>
            <a:r>
              <a:rPr lang="ru-RU" dirty="0" err="1"/>
              <a:t>способів</a:t>
            </a:r>
            <a:r>
              <a:rPr lang="ru-RU" dirty="0"/>
              <a:t> </a:t>
            </a:r>
            <a:r>
              <a:rPr lang="ru-RU" dirty="0" err="1"/>
              <a:t>подання</a:t>
            </a:r>
            <a:r>
              <a:rPr lang="ru-RU" dirty="0"/>
              <a:t> </a:t>
            </a:r>
            <a:r>
              <a:rPr lang="ru-RU" dirty="0" err="1"/>
              <a:t>бінарних</a:t>
            </a:r>
            <a:r>
              <a:rPr lang="ru-RU" dirty="0"/>
              <a:t> дерев. </a:t>
            </a:r>
            <a:r>
              <a:rPr lang="ru-RU" dirty="0" err="1"/>
              <a:t>Розглянемо</a:t>
            </a:r>
            <a:endParaRPr lang="ru-RU" dirty="0"/>
          </a:p>
          <a:p>
            <a:r>
              <a:rPr lang="ru-RU" dirty="0"/>
              <a:t>два з них:</a:t>
            </a:r>
          </a:p>
          <a:p>
            <a:r>
              <a:rPr lang="ru-RU" dirty="0"/>
              <a:t>1. </a:t>
            </a:r>
            <a:r>
              <a:rPr lang="ru-RU" dirty="0" err="1"/>
              <a:t>Подання</a:t>
            </a:r>
            <a:r>
              <a:rPr lang="ru-RU" dirty="0"/>
              <a:t> у </a:t>
            </a:r>
            <a:r>
              <a:rPr lang="ru-RU" dirty="0" err="1"/>
              <a:t>вигляді</a:t>
            </a:r>
            <a:r>
              <a:rPr lang="ru-RU" dirty="0"/>
              <a:t> списковому </a:t>
            </a:r>
            <a:r>
              <a:rPr lang="ru-RU" dirty="0" err="1"/>
              <a:t>структури</a:t>
            </a:r>
            <a:r>
              <a:rPr lang="ru-RU" dirty="0"/>
              <a:t>:</a:t>
            </a:r>
          </a:p>
          <a:p>
            <a:endParaRPr lang="ru-RU" dirty="0"/>
          </a:p>
          <a:p>
            <a:r>
              <a:rPr lang="en-US" dirty="0" err="1"/>
              <a:t>struct</a:t>
            </a:r>
            <a:r>
              <a:rPr lang="en-US" dirty="0"/>
              <a:t> </a:t>
            </a:r>
            <a:r>
              <a:rPr lang="en-US" dirty="0" err="1"/>
              <a:t>tnode</a:t>
            </a:r>
            <a:r>
              <a:rPr lang="en-US" dirty="0"/>
              <a:t> {</a:t>
            </a:r>
          </a:p>
          <a:p>
            <a:r>
              <a:rPr lang="en-US" dirty="0"/>
              <a:t>  </a:t>
            </a:r>
            <a:r>
              <a:rPr lang="en-US" dirty="0" err="1"/>
              <a:t>int</a:t>
            </a:r>
            <a:r>
              <a:rPr lang="en-US" dirty="0"/>
              <a:t> field;           // </a:t>
            </a:r>
            <a:r>
              <a:rPr lang="uk-UA" dirty="0"/>
              <a:t>поле даних</a:t>
            </a:r>
          </a:p>
          <a:p>
            <a:r>
              <a:rPr lang="uk-UA" dirty="0"/>
              <a:t>  </a:t>
            </a:r>
            <a:r>
              <a:rPr lang="en-US" dirty="0" err="1"/>
              <a:t>struct</a:t>
            </a:r>
            <a:r>
              <a:rPr lang="en-US" dirty="0"/>
              <a:t> </a:t>
            </a:r>
            <a:r>
              <a:rPr lang="en-US" dirty="0" err="1"/>
              <a:t>tnode</a:t>
            </a:r>
            <a:r>
              <a:rPr lang="en-US" dirty="0"/>
              <a:t> *left;  // </a:t>
            </a:r>
            <a:r>
              <a:rPr lang="uk-UA" dirty="0"/>
              <a:t>лівий нащадок</a:t>
            </a:r>
          </a:p>
          <a:p>
            <a:r>
              <a:rPr lang="uk-UA" dirty="0"/>
              <a:t>  </a:t>
            </a:r>
            <a:r>
              <a:rPr lang="en-US" dirty="0" err="1"/>
              <a:t>struct</a:t>
            </a:r>
            <a:r>
              <a:rPr lang="en-US" dirty="0"/>
              <a:t> </a:t>
            </a:r>
            <a:r>
              <a:rPr lang="en-US" dirty="0" err="1"/>
              <a:t>tnode</a:t>
            </a:r>
            <a:r>
              <a:rPr lang="en-US" dirty="0"/>
              <a:t> *right; // </a:t>
            </a:r>
            <a:r>
              <a:rPr lang="uk-UA" dirty="0"/>
              <a:t>правий нащадок</a:t>
            </a:r>
            <a:br>
              <a:rPr lang="uk-UA" dirty="0"/>
            </a:br>
            <a:endParaRPr lang="uk-UA" dirty="0"/>
          </a:p>
        </p:txBody>
      </p:sp>
    </p:spTree>
    <p:extLst>
      <p:ext uri="{BB962C8B-B14F-4D97-AF65-F5344CB8AC3E}">
        <p14:creationId xmlns:p14="http://schemas.microsoft.com/office/powerpoint/2010/main" val="647379733"/>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uk-UA" dirty="0"/>
              <a:t>2. Подання у вигляді двох масивів - </a:t>
            </a:r>
            <a:r>
              <a:rPr lang="en-US" dirty="0"/>
              <a:t>Left </a:t>
            </a:r>
            <a:r>
              <a:rPr lang="uk-UA" dirty="0"/>
              <a:t>і </a:t>
            </a:r>
            <a:r>
              <a:rPr lang="en-US" dirty="0"/>
              <a:t>Right. </a:t>
            </a:r>
            <a:r>
              <a:rPr lang="uk-UA" dirty="0"/>
              <a:t>Якщо вершина </a:t>
            </a:r>
            <a:r>
              <a:rPr lang="en-US" dirty="0"/>
              <a:t>j - </a:t>
            </a:r>
            <a:r>
              <a:rPr lang="uk-UA" dirty="0"/>
              <a:t>лівий (правий) нащадок вершини /, то </a:t>
            </a:r>
            <a:r>
              <a:rPr lang="en-US" dirty="0"/>
              <a:t>Left [</a:t>
            </a:r>
            <a:r>
              <a:rPr lang="en-US" dirty="0" err="1"/>
              <a:t>i</a:t>
            </a:r>
            <a:r>
              <a:rPr lang="en-US" dirty="0"/>
              <a:t>] = j; (Right [</a:t>
            </a:r>
            <a:r>
              <a:rPr lang="en-US" dirty="0" err="1"/>
              <a:t>i</a:t>
            </a:r>
            <a:r>
              <a:rPr lang="en-US" dirty="0"/>
              <a:t>] = j); </a:t>
            </a:r>
            <a:r>
              <a:rPr lang="uk-UA" dirty="0"/>
              <a:t>якщо у вершини </a:t>
            </a:r>
            <a:r>
              <a:rPr lang="en-US" dirty="0" err="1"/>
              <a:t>i</a:t>
            </a:r>
            <a:r>
              <a:rPr lang="en-US" dirty="0"/>
              <a:t> </a:t>
            </a:r>
            <a:r>
              <a:rPr lang="uk-UA" dirty="0"/>
              <a:t>немає лівого (правого) </a:t>
            </a:r>
            <a:r>
              <a:rPr lang="uk-UA" dirty="0" err="1"/>
              <a:t>нащадка</a:t>
            </a:r>
            <a:r>
              <a:rPr lang="uk-UA" dirty="0"/>
              <a:t> , то </a:t>
            </a:r>
            <a:r>
              <a:rPr lang="en-US" dirty="0"/>
              <a:t>Left [</a:t>
            </a:r>
            <a:r>
              <a:rPr lang="en-US" dirty="0" err="1"/>
              <a:t>i</a:t>
            </a:r>
            <a:r>
              <a:rPr lang="en-US" dirty="0"/>
              <a:t>] = 0; (Right [</a:t>
            </a:r>
            <a:r>
              <a:rPr lang="en-US" dirty="0" err="1"/>
              <a:t>i</a:t>
            </a:r>
            <a:r>
              <a:rPr lang="en-US" dirty="0"/>
              <a:t>] = 0).</a:t>
            </a:r>
            <a:endParaRPr lang="uk-UA" dirty="0"/>
          </a:p>
        </p:txBody>
      </p:sp>
    </p:spTree>
    <p:extLst>
      <p:ext uri="{BB962C8B-B14F-4D97-AF65-F5344CB8AC3E}">
        <p14:creationId xmlns:p14="http://schemas.microsoft.com/office/powerpoint/2010/main" val="1623013621"/>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1026" name="Picture 2" descr="http://mmsa.kpi.ua/sancho/ASD_HTM/Image6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04921" y="4256489"/>
            <a:ext cx="6932961" cy="260151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048000" y="2828836"/>
            <a:ext cx="6096000" cy="1200329"/>
          </a:xfrm>
          <a:prstGeom prst="rect">
            <a:avLst/>
          </a:prstGeom>
        </p:spPr>
        <p:txBody>
          <a:bodyPr>
            <a:spAutoFit/>
          </a:bodyPr>
          <a:lstStyle/>
          <a:p>
            <a:r>
              <a:rPr lang="ru-RU" dirty="0"/>
              <a:t>Для </a:t>
            </a:r>
            <a:r>
              <a:rPr lang="ru-RU" dirty="0" err="1"/>
              <a:t>трансляції</a:t>
            </a:r>
            <a:r>
              <a:rPr lang="ru-RU" dirty="0"/>
              <a:t> </a:t>
            </a:r>
            <a:r>
              <a:rPr lang="ru-RU" dirty="0" err="1"/>
              <a:t>виразу</a:t>
            </a:r>
            <a:r>
              <a:rPr lang="ru-RU" dirty="0"/>
              <a:t>, </a:t>
            </a:r>
            <a:r>
              <a:rPr lang="ru-RU" dirty="0" err="1"/>
              <a:t>наприклад</a:t>
            </a:r>
            <a:r>
              <a:rPr lang="ru-RU" dirty="0"/>
              <a:t>: </a:t>
            </a:r>
          </a:p>
          <a:p>
            <a:r>
              <a:rPr lang="ru-RU" dirty="0"/>
              <a:t>( ( x + y ) * z ) / ( 2 * y - x )</a:t>
            </a:r>
          </a:p>
          <a:p>
            <a:r>
              <a:rPr lang="ru-RU" dirty="0"/>
              <a:t>транслятор </a:t>
            </a:r>
            <a:r>
              <a:rPr lang="ru-RU" dirty="0" err="1"/>
              <a:t>розгортає</a:t>
            </a:r>
            <a:r>
              <a:rPr lang="ru-RU" dirty="0"/>
              <a:t> дерево, </a:t>
            </a:r>
            <a:r>
              <a:rPr lang="ru-RU" dirty="0" err="1"/>
              <a:t>що</a:t>
            </a:r>
            <a:r>
              <a:rPr lang="ru-RU" dirty="0"/>
              <a:t> </a:t>
            </a:r>
            <a:r>
              <a:rPr lang="ru-RU" dirty="0" err="1"/>
              <a:t>відображає</a:t>
            </a:r>
            <a:r>
              <a:rPr lang="ru-RU" dirty="0"/>
              <a:t> структуру </a:t>
            </a:r>
            <a:r>
              <a:rPr lang="ru-RU" dirty="0" err="1"/>
              <a:t>виразу</a:t>
            </a:r>
            <a:endParaRPr lang="uk-UA" dirty="0"/>
          </a:p>
        </p:txBody>
      </p:sp>
    </p:spTree>
    <p:extLst>
      <p:ext uri="{BB962C8B-B14F-4D97-AF65-F5344CB8AC3E}">
        <p14:creationId xmlns:p14="http://schemas.microsoft.com/office/powerpoint/2010/main" val="1880271191"/>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10000"/>
          </a:bodyPr>
          <a:lstStyle/>
          <a:p>
            <a:r>
              <a:rPr lang="ru-RU" dirty="0" err="1"/>
              <a:t>Бінарне</a:t>
            </a:r>
            <a:r>
              <a:rPr lang="ru-RU" dirty="0"/>
              <a:t> дерево </a:t>
            </a:r>
            <a:r>
              <a:rPr lang="ru-RU" dirty="0" err="1"/>
              <a:t>називається</a:t>
            </a:r>
            <a:r>
              <a:rPr lang="ru-RU" dirty="0"/>
              <a:t> деревом </a:t>
            </a:r>
            <a:r>
              <a:rPr lang="ru-RU" dirty="0" err="1"/>
              <a:t>пошуку</a:t>
            </a:r>
            <a:r>
              <a:rPr lang="ru-RU" dirty="0"/>
              <a:t>, </a:t>
            </a:r>
            <a:r>
              <a:rPr lang="ru-RU" dirty="0" err="1"/>
              <a:t>якщо</a:t>
            </a:r>
            <a:r>
              <a:rPr lang="ru-RU" dirty="0"/>
              <a:t> </a:t>
            </a:r>
            <a:r>
              <a:rPr lang="ru-RU" dirty="0" err="1"/>
              <a:t>воно</a:t>
            </a:r>
            <a:r>
              <a:rPr lang="ru-RU" dirty="0"/>
              <a:t> </a:t>
            </a:r>
            <a:r>
              <a:rPr lang="ru-RU" dirty="0" err="1"/>
              <a:t>організовано</a:t>
            </a:r>
            <a:r>
              <a:rPr lang="ru-RU" dirty="0"/>
              <a:t> так, </a:t>
            </a:r>
            <a:r>
              <a:rPr lang="ru-RU" dirty="0" err="1"/>
              <a:t>що</a:t>
            </a:r>
            <a:r>
              <a:rPr lang="ru-RU" dirty="0"/>
              <a:t> для </a:t>
            </a:r>
            <a:r>
              <a:rPr lang="ru-RU" dirty="0" err="1"/>
              <a:t>кожної</a:t>
            </a:r>
            <a:r>
              <a:rPr lang="ru-RU" dirty="0"/>
              <a:t> </a:t>
            </a:r>
            <a:r>
              <a:rPr lang="ru-RU" dirty="0" err="1"/>
              <a:t>вершини</a:t>
            </a:r>
            <a:r>
              <a:rPr lang="ru-RU" dirty="0"/>
              <a:t> v </a:t>
            </a:r>
            <a:r>
              <a:rPr lang="ru-RU" dirty="0" err="1"/>
              <a:t>справедливим</a:t>
            </a:r>
            <a:r>
              <a:rPr lang="ru-RU" dirty="0"/>
              <a:t> є </a:t>
            </a:r>
            <a:r>
              <a:rPr lang="ru-RU" dirty="0" err="1"/>
              <a:t>твердження</a:t>
            </a:r>
            <a:r>
              <a:rPr lang="ru-RU" dirty="0"/>
              <a:t>, </a:t>
            </a:r>
            <a:r>
              <a:rPr lang="ru-RU" dirty="0" err="1"/>
              <a:t>що</a:t>
            </a:r>
            <a:r>
              <a:rPr lang="ru-RU" dirty="0"/>
              <a:t> </a:t>
            </a:r>
            <a:r>
              <a:rPr lang="ru-RU" dirty="0" err="1"/>
              <a:t>всі</a:t>
            </a:r>
            <a:r>
              <a:rPr lang="ru-RU" dirty="0"/>
              <a:t> </a:t>
            </a:r>
            <a:r>
              <a:rPr lang="ru-RU" dirty="0" err="1"/>
              <a:t>ключі</a:t>
            </a:r>
            <a:r>
              <a:rPr lang="ru-RU" dirty="0"/>
              <a:t> в </a:t>
            </a:r>
            <a:r>
              <a:rPr lang="ru-RU" dirty="0" err="1"/>
              <a:t>лівому</a:t>
            </a:r>
            <a:r>
              <a:rPr lang="ru-RU" dirty="0"/>
              <a:t> поддереве </a:t>
            </a:r>
            <a:r>
              <a:rPr lang="ru-RU" dirty="0" err="1"/>
              <a:t>вершини</a:t>
            </a:r>
            <a:r>
              <a:rPr lang="ru-RU" dirty="0"/>
              <a:t> v строго </a:t>
            </a:r>
            <a:r>
              <a:rPr lang="ru-RU" dirty="0" err="1"/>
              <a:t>менше</a:t>
            </a:r>
            <a:r>
              <a:rPr lang="ru-RU" dirty="0"/>
              <a:t> ключа </a:t>
            </a:r>
            <a:r>
              <a:rPr lang="ru-RU" dirty="0" err="1"/>
              <a:t>вершини</a:t>
            </a:r>
            <a:r>
              <a:rPr lang="ru-RU" dirty="0"/>
              <a:t> v, а </a:t>
            </a:r>
            <a:r>
              <a:rPr lang="ru-RU" dirty="0" err="1"/>
              <a:t>всі</a:t>
            </a:r>
            <a:r>
              <a:rPr lang="ru-RU" dirty="0"/>
              <a:t> </a:t>
            </a:r>
            <a:r>
              <a:rPr lang="ru-RU" dirty="0" err="1"/>
              <a:t>ключі</a:t>
            </a:r>
            <a:r>
              <a:rPr lang="ru-RU" dirty="0"/>
              <a:t> в правому </a:t>
            </a:r>
            <a:r>
              <a:rPr lang="ru-RU" dirty="0" err="1"/>
              <a:t>піддереві</a:t>
            </a:r>
            <a:r>
              <a:rPr lang="ru-RU" dirty="0"/>
              <a:t> - строго </a:t>
            </a:r>
            <a:r>
              <a:rPr lang="ru-RU" dirty="0" err="1"/>
              <a:t>більше</a:t>
            </a:r>
            <a:r>
              <a:rPr lang="ru-RU" dirty="0"/>
              <a:t>.</a:t>
            </a:r>
          </a:p>
          <a:p>
            <a:r>
              <a:rPr lang="ru-RU" dirty="0"/>
              <a:t>З </a:t>
            </a:r>
            <a:r>
              <a:rPr lang="ru-RU" dirty="0" err="1"/>
              <a:t>визначення</a:t>
            </a:r>
            <a:r>
              <a:rPr lang="ru-RU" dirty="0"/>
              <a:t> </a:t>
            </a:r>
            <a:r>
              <a:rPr lang="ru-RU" dirty="0" err="1"/>
              <a:t>випливає</a:t>
            </a:r>
            <a:r>
              <a:rPr lang="ru-RU" dirty="0"/>
              <a:t>, </a:t>
            </a:r>
            <a:r>
              <a:rPr lang="ru-RU" dirty="0" err="1"/>
              <a:t>що</a:t>
            </a:r>
            <a:r>
              <a:rPr lang="ru-RU" dirty="0"/>
              <a:t> в </a:t>
            </a:r>
            <a:r>
              <a:rPr lang="ru-RU" dirty="0" err="1"/>
              <a:t>бінарному</a:t>
            </a:r>
            <a:r>
              <a:rPr lang="ru-RU" dirty="0"/>
              <a:t> </a:t>
            </a:r>
            <a:r>
              <a:rPr lang="ru-RU" dirty="0" err="1"/>
              <a:t>пошуковому</a:t>
            </a:r>
            <a:r>
              <a:rPr lang="ru-RU" dirty="0"/>
              <a:t> </a:t>
            </a:r>
            <a:r>
              <a:rPr lang="ru-RU" dirty="0" err="1"/>
              <a:t>дереві</a:t>
            </a:r>
            <a:r>
              <a:rPr lang="ru-RU" dirty="0"/>
              <a:t> </a:t>
            </a:r>
            <a:r>
              <a:rPr lang="ru-RU" dirty="0" err="1"/>
              <a:t>немає</a:t>
            </a:r>
            <a:r>
              <a:rPr lang="ru-RU" dirty="0"/>
              <a:t> </a:t>
            </a:r>
            <a:r>
              <a:rPr lang="ru-RU" dirty="0" err="1"/>
              <a:t>двох</a:t>
            </a:r>
            <a:r>
              <a:rPr lang="ru-RU" dirty="0"/>
              <a:t> вершин з </a:t>
            </a:r>
            <a:r>
              <a:rPr lang="ru-RU" dirty="0" err="1"/>
              <a:t>однаковими</a:t>
            </a:r>
            <a:r>
              <a:rPr lang="ru-RU" dirty="0"/>
              <a:t> </a:t>
            </a:r>
            <a:r>
              <a:rPr lang="ru-RU" dirty="0" err="1"/>
              <a:t>ключовими</a:t>
            </a:r>
            <a:r>
              <a:rPr lang="ru-RU" dirty="0"/>
              <a:t> </a:t>
            </a:r>
            <a:r>
              <a:rPr lang="ru-RU" dirty="0" err="1"/>
              <a:t>значеннями</a:t>
            </a:r>
            <a:r>
              <a:rPr lang="ru-RU" dirty="0"/>
              <a:t>.</a:t>
            </a:r>
          </a:p>
          <a:p>
            <a:r>
              <a:rPr lang="uk-UA" dirty="0"/>
              <a:t>Сфери застосування:</a:t>
            </a:r>
          </a:p>
          <a:p>
            <a:r>
              <a:rPr lang="uk-UA" dirty="0"/>
              <a:t>трансляція арифметичних виразів;</a:t>
            </a:r>
          </a:p>
          <a:p>
            <a:r>
              <a:rPr lang="uk-UA" dirty="0"/>
              <a:t>організація швидкого пошуку у великих масивах інформації;</a:t>
            </a:r>
          </a:p>
          <a:p>
            <a:r>
              <a:rPr lang="uk-UA" dirty="0"/>
              <a:t>організація зберігання та обробки спеціальної інформації;</a:t>
            </a:r>
          </a:p>
          <a:p>
            <a:r>
              <a:rPr lang="uk-UA" dirty="0"/>
              <a:t>генеалогічні дерева, дерева результатів спортивних змагань з кубковою системою, внутрішня структура деякої установи (управління, відділи) тощо.</a:t>
            </a:r>
          </a:p>
          <a:p>
            <a:endParaRPr lang="uk-UA" dirty="0"/>
          </a:p>
        </p:txBody>
      </p:sp>
    </p:spTree>
    <p:extLst>
      <p:ext uri="{BB962C8B-B14F-4D97-AF65-F5344CB8AC3E}">
        <p14:creationId xmlns:p14="http://schemas.microsoft.com/office/powerpoint/2010/main" val="2100124056"/>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20000"/>
          </a:bodyPr>
          <a:lstStyle/>
          <a:p>
            <a:r>
              <a:rPr lang="ru-RU" dirty="0" err="1"/>
              <a:t>Якщо</a:t>
            </a:r>
            <a:r>
              <a:rPr lang="ru-RU" dirty="0"/>
              <a:t> в </a:t>
            </a:r>
            <a:r>
              <a:rPr lang="ru-RU" dirty="0" err="1"/>
              <a:t>кореневому</a:t>
            </a:r>
            <a:r>
              <a:rPr lang="ru-RU" dirty="0"/>
              <a:t> </a:t>
            </a:r>
            <a:r>
              <a:rPr lang="ru-RU" dirty="0" err="1"/>
              <a:t>дереві</a:t>
            </a:r>
            <a:r>
              <a:rPr lang="ru-RU" dirty="0"/>
              <a:t> </a:t>
            </a:r>
            <a:r>
              <a:rPr lang="ru-RU" dirty="0" err="1"/>
              <a:t>існує</a:t>
            </a:r>
            <a:r>
              <a:rPr lang="ru-RU" dirty="0"/>
              <a:t> шлях з </a:t>
            </a:r>
            <a:r>
              <a:rPr lang="ru-RU" dirty="0" err="1"/>
              <a:t>вершини</a:t>
            </a:r>
            <a:r>
              <a:rPr lang="ru-RU" dirty="0"/>
              <a:t> v у вершину w, то v </a:t>
            </a:r>
            <a:r>
              <a:rPr lang="ru-RU" dirty="0" err="1"/>
              <a:t>називають</a:t>
            </a:r>
            <a:r>
              <a:rPr lang="ru-RU" dirty="0"/>
              <a:t> предком </a:t>
            </a:r>
            <a:r>
              <a:rPr lang="ru-RU" dirty="0" err="1"/>
              <a:t>вершини</a:t>
            </a:r>
            <a:r>
              <a:rPr lang="ru-RU" dirty="0"/>
              <a:t> w, a w - </a:t>
            </a:r>
            <a:r>
              <a:rPr lang="ru-RU" dirty="0" err="1"/>
              <a:t>нащадком</a:t>
            </a:r>
            <a:r>
              <a:rPr lang="ru-RU" dirty="0"/>
              <a:t> </a:t>
            </a:r>
            <a:r>
              <a:rPr lang="ru-RU" dirty="0" err="1"/>
              <a:t>вершини</a:t>
            </a:r>
            <a:r>
              <a:rPr lang="ru-RU" dirty="0"/>
              <a:t> v.</a:t>
            </a:r>
          </a:p>
          <a:p>
            <a:r>
              <a:rPr lang="ru-RU" dirty="0" err="1"/>
              <a:t>Якщо</a:t>
            </a:r>
            <a:r>
              <a:rPr lang="ru-RU" dirty="0"/>
              <a:t> вершина не </a:t>
            </a:r>
            <a:r>
              <a:rPr lang="ru-RU" dirty="0" err="1"/>
              <a:t>має</a:t>
            </a:r>
            <a:r>
              <a:rPr lang="ru-RU" dirty="0"/>
              <a:t> </a:t>
            </a:r>
            <a:r>
              <a:rPr lang="ru-RU" dirty="0" err="1"/>
              <a:t>нащадків</a:t>
            </a:r>
            <a:r>
              <a:rPr lang="ru-RU" dirty="0"/>
              <a:t>, то </a:t>
            </a:r>
            <a:r>
              <a:rPr lang="ru-RU" dirty="0" err="1"/>
              <a:t>її</a:t>
            </a:r>
            <a:r>
              <a:rPr lang="ru-RU" dirty="0"/>
              <a:t> </a:t>
            </a:r>
            <a:r>
              <a:rPr lang="ru-RU" dirty="0" err="1"/>
              <a:t>називають</a:t>
            </a:r>
            <a:r>
              <a:rPr lang="ru-RU" dirty="0"/>
              <a:t> </a:t>
            </a:r>
            <a:r>
              <a:rPr lang="ru-RU" dirty="0" err="1"/>
              <a:t>термінальною</a:t>
            </a:r>
            <a:r>
              <a:rPr lang="ru-RU" dirty="0"/>
              <a:t> вершиною </a:t>
            </a:r>
            <a:r>
              <a:rPr lang="ru-RU" dirty="0" err="1"/>
              <a:t>шш</a:t>
            </a:r>
            <a:r>
              <a:rPr lang="ru-RU" dirty="0"/>
              <a:t> листом. </a:t>
            </a:r>
            <a:r>
              <a:rPr lang="ru-RU" dirty="0" err="1"/>
              <a:t>Нетермінальних</a:t>
            </a:r>
            <a:r>
              <a:rPr lang="ru-RU" dirty="0"/>
              <a:t> вершину </a:t>
            </a:r>
            <a:r>
              <a:rPr lang="ru-RU" dirty="0" err="1"/>
              <a:t>називають</a:t>
            </a:r>
            <a:r>
              <a:rPr lang="ru-RU" dirty="0"/>
              <a:t> </a:t>
            </a:r>
            <a:r>
              <a:rPr lang="ru-RU" dirty="0" err="1"/>
              <a:t>внутрішньою</a:t>
            </a:r>
            <a:r>
              <a:rPr lang="ru-RU" dirty="0"/>
              <a:t>.</a:t>
            </a:r>
          </a:p>
          <a:p>
            <a:r>
              <a:rPr lang="ru-RU" dirty="0" err="1"/>
              <a:t>Якщо</a:t>
            </a:r>
            <a:r>
              <a:rPr lang="ru-RU" dirty="0"/>
              <a:t> (v, w) - дуга </a:t>
            </a:r>
            <a:r>
              <a:rPr lang="ru-RU" dirty="0" err="1"/>
              <a:t>кореневого</a:t>
            </a:r>
            <a:r>
              <a:rPr lang="ru-RU" dirty="0"/>
              <a:t> дерева, то v </a:t>
            </a:r>
            <a:r>
              <a:rPr lang="ru-RU" dirty="0" err="1"/>
              <a:t>називається</a:t>
            </a:r>
            <a:r>
              <a:rPr lang="ru-RU" dirty="0"/>
              <a:t> </a:t>
            </a:r>
            <a:r>
              <a:rPr lang="ru-RU" dirty="0" err="1"/>
              <a:t>батьком</a:t>
            </a:r>
            <a:r>
              <a:rPr lang="ru-RU" dirty="0"/>
              <a:t> (</a:t>
            </a:r>
            <a:r>
              <a:rPr lang="ru-RU" dirty="0" err="1"/>
              <a:t>безпосереднім</a:t>
            </a:r>
            <a:r>
              <a:rPr lang="ru-RU" dirty="0"/>
              <a:t> предком) </a:t>
            </a:r>
            <a:r>
              <a:rPr lang="ru-RU" dirty="0" err="1"/>
              <a:t>вершини</a:t>
            </a:r>
            <a:r>
              <a:rPr lang="ru-RU" dirty="0"/>
              <a:t> w, a w - </a:t>
            </a:r>
            <a:r>
              <a:rPr lang="ru-RU" dirty="0" err="1"/>
              <a:t>сином</a:t>
            </a:r>
            <a:r>
              <a:rPr lang="ru-RU" dirty="0"/>
              <a:t> (</a:t>
            </a:r>
            <a:r>
              <a:rPr lang="ru-RU" dirty="0" err="1"/>
              <a:t>безпосереднім</a:t>
            </a:r>
            <a:r>
              <a:rPr lang="ru-RU" dirty="0"/>
              <a:t> </a:t>
            </a:r>
            <a:r>
              <a:rPr lang="ru-RU" dirty="0" err="1"/>
              <a:t>нащадком</a:t>
            </a:r>
            <a:r>
              <a:rPr lang="ru-RU" dirty="0"/>
              <a:t>) </a:t>
            </a:r>
            <a:r>
              <a:rPr lang="ru-RU" dirty="0" err="1"/>
              <a:t>вершини</a:t>
            </a:r>
            <a:r>
              <a:rPr lang="ru-RU" dirty="0"/>
              <a:t> v.</a:t>
            </a:r>
          </a:p>
          <a:p>
            <a:r>
              <a:rPr lang="ru-RU" dirty="0"/>
              <a:t>Вершина v </a:t>
            </a:r>
            <a:r>
              <a:rPr lang="ru-RU" dirty="0" err="1"/>
              <a:t>кореневого</a:t>
            </a:r>
            <a:r>
              <a:rPr lang="ru-RU" dirty="0"/>
              <a:t> дерева Г і </a:t>
            </a:r>
            <a:r>
              <a:rPr lang="ru-RU" dirty="0" err="1"/>
              <a:t>її</a:t>
            </a:r>
            <a:r>
              <a:rPr lang="ru-RU" dirty="0"/>
              <a:t> </a:t>
            </a:r>
            <a:r>
              <a:rPr lang="ru-RU" dirty="0" err="1"/>
              <a:t>нащадки</a:t>
            </a:r>
            <a:r>
              <a:rPr lang="ru-RU" dirty="0"/>
              <a:t> разом </a:t>
            </a:r>
            <a:r>
              <a:rPr lang="ru-RU" dirty="0" err="1"/>
              <a:t>утворюють</a:t>
            </a:r>
            <a:r>
              <a:rPr lang="ru-RU" dirty="0"/>
              <a:t> поддерево </a:t>
            </a:r>
            <a:r>
              <a:rPr lang="ru-RU" dirty="0" err="1"/>
              <a:t>кореневого</a:t>
            </a:r>
            <a:r>
              <a:rPr lang="ru-RU" dirty="0"/>
              <a:t> дерева Тс </a:t>
            </a:r>
            <a:r>
              <a:rPr lang="ru-RU" dirty="0" err="1"/>
              <a:t>коренем</a:t>
            </a:r>
            <a:r>
              <a:rPr lang="ru-RU" dirty="0"/>
              <a:t> у </a:t>
            </a:r>
            <a:r>
              <a:rPr lang="ru-RU" dirty="0" err="1"/>
              <a:t>вершині</a:t>
            </a:r>
            <a:r>
              <a:rPr lang="ru-RU" dirty="0"/>
              <a:t> v.</a:t>
            </a:r>
          </a:p>
          <a:p>
            <a:r>
              <a:rPr lang="ru-RU" dirty="0" err="1"/>
              <a:t>Глибиною</a:t>
            </a:r>
            <a:r>
              <a:rPr lang="ru-RU" dirty="0"/>
              <a:t> </a:t>
            </a:r>
            <a:r>
              <a:rPr lang="ru-RU" dirty="0" err="1"/>
              <a:t>вершини</a:t>
            </a:r>
            <a:r>
              <a:rPr lang="ru-RU" dirty="0"/>
              <a:t> v в </a:t>
            </a:r>
            <a:r>
              <a:rPr lang="ru-RU" dirty="0" err="1"/>
              <a:t>кореневому</a:t>
            </a:r>
            <a:r>
              <a:rPr lang="ru-RU" dirty="0"/>
              <a:t> </a:t>
            </a:r>
            <a:r>
              <a:rPr lang="ru-RU" dirty="0" err="1"/>
              <a:t>дереві</a:t>
            </a:r>
            <a:r>
              <a:rPr lang="ru-RU" dirty="0"/>
              <a:t> </a:t>
            </a:r>
            <a:r>
              <a:rPr lang="ru-RU" dirty="0" err="1"/>
              <a:t>називається</a:t>
            </a:r>
            <a:r>
              <a:rPr lang="ru-RU" dirty="0"/>
              <a:t> </a:t>
            </a:r>
            <a:r>
              <a:rPr lang="ru-RU" dirty="0" err="1"/>
              <a:t>довжина</a:t>
            </a:r>
            <a:r>
              <a:rPr lang="ru-RU" dirty="0"/>
              <a:t> шляху з </a:t>
            </a:r>
            <a:r>
              <a:rPr lang="ru-RU" dirty="0" err="1"/>
              <a:t>кореня</a:t>
            </a:r>
            <a:r>
              <a:rPr lang="ru-RU" dirty="0"/>
              <a:t> дерева в </a:t>
            </a:r>
            <a:r>
              <a:rPr lang="ru-RU" dirty="0" err="1"/>
              <a:t>цю</a:t>
            </a:r>
            <a:r>
              <a:rPr lang="ru-RU" dirty="0"/>
              <a:t> вершину v. </a:t>
            </a:r>
            <a:r>
              <a:rPr lang="ru-RU" dirty="0" err="1"/>
              <a:t>Висотою</a:t>
            </a:r>
            <a:r>
              <a:rPr lang="ru-RU" dirty="0"/>
              <a:t> </a:t>
            </a:r>
            <a:r>
              <a:rPr lang="ru-RU" dirty="0" err="1"/>
              <a:t>вершини</a:t>
            </a:r>
            <a:r>
              <a:rPr lang="ru-RU" dirty="0"/>
              <a:t> v в </a:t>
            </a:r>
            <a:r>
              <a:rPr lang="ru-RU" dirty="0" err="1"/>
              <a:t>кореневому</a:t>
            </a:r>
            <a:r>
              <a:rPr lang="ru-RU" dirty="0"/>
              <a:t> </a:t>
            </a:r>
            <a:r>
              <a:rPr lang="ru-RU" dirty="0" err="1"/>
              <a:t>дереві</a:t>
            </a:r>
            <a:r>
              <a:rPr lang="ru-RU" dirty="0"/>
              <a:t> </a:t>
            </a:r>
            <a:r>
              <a:rPr lang="ru-RU" dirty="0" err="1"/>
              <a:t>називається</a:t>
            </a:r>
            <a:r>
              <a:rPr lang="ru-RU" dirty="0"/>
              <a:t> </a:t>
            </a:r>
            <a:r>
              <a:rPr lang="ru-RU" dirty="0" err="1"/>
              <a:t>довжина</a:t>
            </a:r>
            <a:r>
              <a:rPr lang="ru-RU" dirty="0"/>
              <a:t> </a:t>
            </a:r>
            <a:r>
              <a:rPr lang="ru-RU" dirty="0" err="1"/>
              <a:t>найдовшого</a:t>
            </a:r>
            <a:r>
              <a:rPr lang="ru-RU" dirty="0"/>
              <a:t> шляху з </a:t>
            </a:r>
            <a:r>
              <a:rPr lang="ru-RU" dirty="0" err="1"/>
              <a:t>вершини</a:t>
            </a:r>
            <a:r>
              <a:rPr lang="ru-RU" dirty="0"/>
              <a:t> v до одного з </a:t>
            </a:r>
            <a:r>
              <a:rPr lang="ru-RU" dirty="0" err="1"/>
              <a:t>його</a:t>
            </a:r>
            <a:r>
              <a:rPr lang="ru-RU" dirty="0"/>
              <a:t> </a:t>
            </a:r>
            <a:r>
              <a:rPr lang="ru-RU" dirty="0" err="1"/>
              <a:t>нащадків</a:t>
            </a:r>
            <a:r>
              <a:rPr lang="ru-RU" dirty="0"/>
              <a:t> (листа). </a:t>
            </a:r>
            <a:r>
              <a:rPr lang="ru-RU" dirty="0" err="1"/>
              <a:t>Висотою</a:t>
            </a:r>
            <a:r>
              <a:rPr lang="ru-RU" dirty="0"/>
              <a:t> </a:t>
            </a:r>
            <a:r>
              <a:rPr lang="ru-RU" dirty="0" err="1"/>
              <a:t>кореневого</a:t>
            </a:r>
            <a:r>
              <a:rPr lang="ru-RU" dirty="0"/>
              <a:t> дерева </a:t>
            </a:r>
            <a:r>
              <a:rPr lang="ru-RU" dirty="0" err="1"/>
              <a:t>називається</a:t>
            </a:r>
            <a:r>
              <a:rPr lang="ru-RU" dirty="0"/>
              <a:t> </a:t>
            </a:r>
            <a:r>
              <a:rPr lang="ru-RU" dirty="0" err="1"/>
              <a:t>висота</a:t>
            </a:r>
            <a:r>
              <a:rPr lang="ru-RU" dirty="0"/>
              <a:t> </a:t>
            </a:r>
            <a:r>
              <a:rPr lang="ru-RU" dirty="0" err="1"/>
              <a:t>кореня</a:t>
            </a:r>
            <a:r>
              <a:rPr lang="ru-RU" dirty="0"/>
              <a:t> дерева. </a:t>
            </a:r>
            <a:r>
              <a:rPr lang="ru-RU" dirty="0" err="1"/>
              <a:t>Рівнем</a:t>
            </a:r>
            <a:r>
              <a:rPr lang="ru-RU" dirty="0"/>
              <a:t> </a:t>
            </a:r>
            <a:r>
              <a:rPr lang="ru-RU" dirty="0" err="1"/>
              <a:t>вершини</a:t>
            </a:r>
            <a:r>
              <a:rPr lang="ru-RU" dirty="0"/>
              <a:t> v </a:t>
            </a:r>
            <a:r>
              <a:rPr lang="ru-RU" dirty="0" err="1"/>
              <a:t>називається</a:t>
            </a:r>
            <a:r>
              <a:rPr lang="ru-RU" dirty="0"/>
              <a:t> </a:t>
            </a:r>
            <a:r>
              <a:rPr lang="ru-RU" dirty="0" err="1"/>
              <a:t>різниця</a:t>
            </a:r>
            <a:r>
              <a:rPr lang="ru-RU" dirty="0"/>
              <a:t> </a:t>
            </a:r>
            <a:r>
              <a:rPr lang="ru-RU" dirty="0" err="1"/>
              <a:t>висоти</a:t>
            </a:r>
            <a:r>
              <a:rPr lang="ru-RU" dirty="0"/>
              <a:t> </a:t>
            </a:r>
            <a:r>
              <a:rPr lang="ru-RU" dirty="0" err="1"/>
              <a:t>кореневого</a:t>
            </a:r>
            <a:r>
              <a:rPr lang="ru-RU" dirty="0"/>
              <a:t> дерева і </a:t>
            </a:r>
            <a:r>
              <a:rPr lang="ru-RU" dirty="0" err="1"/>
              <a:t>глибини</a:t>
            </a:r>
            <a:r>
              <a:rPr lang="ru-RU" dirty="0"/>
              <a:t> </a:t>
            </a:r>
            <a:r>
              <a:rPr lang="ru-RU" dirty="0" err="1"/>
              <a:t>вершини</a:t>
            </a:r>
            <a:r>
              <a:rPr lang="ru-RU" dirty="0"/>
              <a:t> v.</a:t>
            </a:r>
          </a:p>
          <a:p>
            <a:endParaRPr lang="uk-UA" dirty="0"/>
          </a:p>
        </p:txBody>
      </p:sp>
    </p:spTree>
    <p:extLst>
      <p:ext uri="{BB962C8B-B14F-4D97-AF65-F5344CB8AC3E}">
        <p14:creationId xmlns:p14="http://schemas.microsoft.com/office/powerpoint/2010/main" val="2904234831"/>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a:t>
            </a:r>
          </a:p>
        </p:txBody>
      </p:sp>
      <p:sp>
        <p:nvSpPr>
          <p:cNvPr id="3" name="Объект 2"/>
          <p:cNvSpPr>
            <a:spLocks noGrp="1"/>
          </p:cNvSpPr>
          <p:nvPr>
            <p:ph idx="1"/>
          </p:nvPr>
        </p:nvSpPr>
        <p:spPr>
          <a:xfrm>
            <a:off x="2295298" y="1341664"/>
            <a:ext cx="8915400" cy="3777622"/>
          </a:xfrm>
        </p:spPr>
        <p:txBody>
          <a:bodyPr>
            <a:noAutofit/>
          </a:bodyPr>
          <a:lstStyle/>
          <a:p>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це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процес</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перегрупування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заданої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множини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об'єктів</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деякому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певному</a:t>
            </a:r>
            <a:r>
              <a:rPr lang="ru-RU" sz="2800" dirty="0">
                <a:latin typeface="Times New Roman" panose="02020603050405020304" pitchFamily="18" charset="0"/>
                <a:cs typeface="Times New Roman" panose="02020603050405020304" pitchFamily="18" charset="0"/>
              </a:rPr>
              <a:t> порядку. Мета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полегшити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пошук</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a:t>
            </a:r>
          </a:p>
          <a:p>
            <a:endParaRPr lang="ru-RU"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Алгоритм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це</a:t>
            </a:r>
            <a:r>
              <a:rPr lang="ru-RU" sz="2800" dirty="0">
                <a:latin typeface="Times New Roman" panose="02020603050405020304" pitchFamily="18" charset="0"/>
                <a:cs typeface="Times New Roman" panose="02020603050405020304" pitchFamily="18" charset="0"/>
              </a:rPr>
              <a:t> алгоритм для </a:t>
            </a:r>
            <a:r>
              <a:rPr lang="ru-RU" sz="2800" dirty="0" err="1">
                <a:latin typeface="Times New Roman" panose="02020603050405020304" pitchFamily="18" charset="0"/>
                <a:cs typeface="Times New Roman" panose="02020603050405020304" pitchFamily="18" charset="0"/>
              </a:rPr>
              <a:t>впорядкування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 у списку. У </a:t>
            </a:r>
            <a:r>
              <a:rPr lang="ru-RU" sz="2800" dirty="0" err="1">
                <a:latin typeface="Times New Roman" panose="02020603050405020304" pitchFamily="18" charset="0"/>
                <a:cs typeface="Times New Roman" panose="02020603050405020304" pitchFamily="18" charset="0"/>
              </a:rPr>
              <a:t>випадку</a:t>
            </a:r>
            <a:r>
              <a:rPr lang="ru-RU" sz="2800" dirty="0">
                <a:latin typeface="Times New Roman" panose="02020603050405020304" pitchFamily="18" charset="0"/>
                <a:cs typeface="Times New Roman" panose="02020603050405020304" pitchFamily="18" charset="0"/>
              </a:rPr>
              <a:t>, коли </a:t>
            </a:r>
            <a:r>
              <a:rPr lang="ru-RU" sz="2800" dirty="0" err="1">
                <a:latin typeface="Times New Roman" panose="02020603050405020304" pitchFamily="18" charset="0"/>
                <a:cs typeface="Times New Roman" panose="02020603050405020304" pitchFamily="18" charset="0"/>
              </a:rPr>
              <a:t>елемент</a:t>
            </a:r>
            <a:r>
              <a:rPr lang="ru-RU" sz="2800" dirty="0">
                <a:latin typeface="Times New Roman" panose="02020603050405020304" pitchFamily="18" charset="0"/>
                <a:cs typeface="Times New Roman" panose="02020603050405020304" pitchFamily="18" charset="0"/>
              </a:rPr>
              <a:t> списку </a:t>
            </a:r>
            <a:r>
              <a:rPr lang="ru-RU" sz="2800" dirty="0" err="1">
                <a:latin typeface="Times New Roman" panose="02020603050405020304" pitchFamily="18" charset="0"/>
                <a:cs typeface="Times New Roman" panose="02020603050405020304" pitchFamily="18" charset="0"/>
              </a:rPr>
              <a:t>має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кілька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полів</a:t>
            </a:r>
            <a:r>
              <a:rPr lang="ru-RU" sz="2800" dirty="0">
                <a:latin typeface="Times New Roman" panose="02020603050405020304" pitchFamily="18" charset="0"/>
                <a:cs typeface="Times New Roman" panose="02020603050405020304" pitchFamily="18" charset="0"/>
              </a:rPr>
              <a:t>, поле, по </a:t>
            </a:r>
            <a:r>
              <a:rPr lang="ru-RU" sz="2800" dirty="0" err="1">
                <a:latin typeface="Times New Roman" panose="02020603050405020304" pitchFamily="18" charset="0"/>
                <a:cs typeface="Times New Roman" panose="02020603050405020304" pitchFamily="18" charset="0"/>
              </a:rPr>
              <a:t>якому</a:t>
            </a:r>
            <a:r>
              <a:rPr lang="ru-RU" sz="2800" dirty="0">
                <a:latin typeface="Times New Roman" panose="02020603050405020304" pitchFamily="18" charset="0"/>
                <a:cs typeface="Times New Roman" panose="02020603050405020304" pitchFamily="18" charset="0"/>
              </a:rPr>
              <a:t> проводиться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називається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ключем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практиці</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якості</a:t>
            </a:r>
            <a:r>
              <a:rPr lang="ru-RU" sz="2800" dirty="0">
                <a:latin typeface="Times New Roman" panose="02020603050405020304" pitchFamily="18" charset="0"/>
                <a:cs typeface="Times New Roman" panose="02020603050405020304" pitchFamily="18" charset="0"/>
              </a:rPr>
              <a:t> ключа часто </a:t>
            </a:r>
            <a:r>
              <a:rPr lang="ru-RU" sz="2800" dirty="0" err="1">
                <a:latin typeface="Times New Roman" panose="02020603050405020304" pitchFamily="18" charset="0"/>
                <a:cs typeface="Times New Roman" panose="02020603050405020304" pitchFamily="18" charset="0"/>
              </a:rPr>
              <a:t>виступає</a:t>
            </a:r>
            <a:r>
              <a:rPr lang="ru-RU" sz="2800" dirty="0">
                <a:latin typeface="Times New Roman" panose="02020603050405020304" pitchFamily="18" charset="0"/>
                <a:cs typeface="Times New Roman" panose="02020603050405020304" pitchFamily="18" charset="0"/>
              </a:rPr>
              <a:t> число, а в </a:t>
            </a:r>
            <a:r>
              <a:rPr lang="ru-RU" sz="2800" dirty="0" err="1">
                <a:latin typeface="Times New Roman" panose="02020603050405020304" pitchFamily="18" charset="0"/>
                <a:cs typeface="Times New Roman" panose="02020603050405020304" pitchFamily="18" charset="0"/>
              </a:rPr>
              <a:t>решти</a:t>
            </a:r>
            <a:r>
              <a:rPr lang="ru-RU" sz="2800" dirty="0">
                <a:latin typeface="Times New Roman" panose="02020603050405020304" pitchFamily="18" charset="0"/>
                <a:cs typeface="Times New Roman" panose="02020603050405020304" pitchFamily="18" charset="0"/>
              </a:rPr>
              <a:t> полях </a:t>
            </a:r>
            <a:r>
              <a:rPr lang="ru-RU" sz="2800" dirty="0" err="1">
                <a:latin typeface="Times New Roman" panose="02020603050405020304" pitchFamily="18" charset="0"/>
                <a:cs typeface="Times New Roman" panose="02020603050405020304" pitchFamily="18" charset="0"/>
              </a:rPr>
              <a:t>зберігаються</a:t>
            </a:r>
            <a:r>
              <a:rPr lang="ru-RU" sz="2800" dirty="0">
                <a:latin typeface="Times New Roman" panose="02020603050405020304" pitchFamily="18" charset="0"/>
                <a:cs typeface="Times New Roman" panose="02020603050405020304" pitchFamily="18" charset="0"/>
              </a:rPr>
              <a:t> будь-</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дані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ніяк</a:t>
            </a:r>
            <a:r>
              <a:rPr lang="ru-RU" sz="2800" dirty="0">
                <a:latin typeface="Times New Roman" panose="02020603050405020304" pitchFamily="18" charset="0"/>
                <a:cs typeface="Times New Roman" panose="02020603050405020304" pitchFamily="18" charset="0"/>
              </a:rPr>
              <a:t> не </a:t>
            </a:r>
            <a:r>
              <a:rPr lang="ru-RU" sz="2800" dirty="0" err="1">
                <a:latin typeface="Times New Roman" panose="02020603050405020304" pitchFamily="18" charset="0"/>
                <a:cs typeface="Times New Roman" panose="02020603050405020304" pitchFamily="18" charset="0"/>
              </a:rPr>
              <a:t>впливають</a:t>
            </a:r>
            <a:r>
              <a:rPr lang="ru-RU" sz="2800" dirty="0">
                <a:latin typeface="Times New Roman" panose="02020603050405020304" pitchFamily="18" charset="0"/>
                <a:cs typeface="Times New Roman" panose="02020603050405020304" pitchFamily="18" charset="0"/>
              </a:rPr>
              <a:t> на роботу алгоритму.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0602469"/>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Метод Моте-Карло</a:t>
            </a:r>
            <a:endParaRPr lang="uk-UA" dirty="0"/>
          </a:p>
        </p:txBody>
      </p:sp>
      <p:sp>
        <p:nvSpPr>
          <p:cNvPr id="3" name="Объект 2"/>
          <p:cNvSpPr>
            <a:spLocks noGrp="1"/>
          </p:cNvSpPr>
          <p:nvPr>
            <p:ph idx="1"/>
          </p:nvPr>
        </p:nvSpPr>
        <p:spPr>
          <a:xfrm>
            <a:off x="2589212" y="2107842"/>
            <a:ext cx="8915400" cy="3777622"/>
          </a:xfrm>
        </p:spPr>
        <p:txBody>
          <a:bodyPr>
            <a:normAutofit/>
          </a:bodyPr>
          <a:lstStyle/>
          <a:p>
            <a:r>
              <a:rPr lang="ru-RU" sz="2800" dirty="0">
                <a:latin typeface="Times New Roman" panose="02020603050405020304" pitchFamily="18" charset="0"/>
                <a:cs typeface="Times New Roman" panose="02020603050405020304" pitchFamily="18" charset="0"/>
              </a:rPr>
              <a:t>Метод Монте-Карло </a:t>
            </a:r>
            <a:r>
              <a:rPr lang="ru-RU" sz="2800" dirty="0" err="1">
                <a:latin typeface="Times New Roman" panose="02020603050405020304" pitchFamily="18" charset="0"/>
                <a:cs typeface="Times New Roman" panose="02020603050405020304" pitchFamily="18" charset="0"/>
              </a:rPr>
              <a:t>дозволя</a:t>
            </a:r>
            <a:r>
              <a:rPr lang="uk-UA" sz="2800" dirty="0">
                <a:latin typeface="Times New Roman" panose="02020603050405020304" pitchFamily="18" charset="0"/>
                <a:cs typeface="Times New Roman" panose="02020603050405020304" pitchFamily="18" charset="0"/>
              </a:rPr>
              <a:t>є </a:t>
            </a:r>
            <a:r>
              <a:rPr lang="ru-RU" sz="2800" dirty="0" err="1">
                <a:latin typeface="Times New Roman" panose="02020603050405020304" pitchFamily="18" charset="0"/>
                <a:cs typeface="Times New Roman" panose="02020603050405020304" pitchFamily="18" charset="0"/>
              </a:rPr>
              <a:t>одержувати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оцінку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визначеного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інтегралу</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умовах</a:t>
            </a:r>
            <a:r>
              <a:rPr lang="ru-RU" sz="2800" dirty="0">
                <a:latin typeface="Times New Roman" panose="02020603050405020304" pitchFamily="18" charset="0"/>
                <a:cs typeface="Times New Roman" panose="02020603050405020304" pitchFamily="18" charset="0"/>
              </a:rPr>
              <a:t>, коли </a:t>
            </a:r>
            <a:r>
              <a:rPr lang="ru-RU" sz="2800" dirty="0" err="1">
                <a:latin typeface="Times New Roman" panose="02020603050405020304" pitchFamily="18" charset="0"/>
                <a:cs typeface="Times New Roman" panose="02020603050405020304" pitchFamily="18" charset="0"/>
              </a:rPr>
              <a:t>аналітичне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або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чисельне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інтегрування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неможливе</a:t>
            </a:r>
            <a:r>
              <a:rPr lang="ru-RU" sz="2800" dirty="0">
                <a:latin typeface="Times New Roman" panose="02020603050405020304" pitchFamily="18" charset="0"/>
                <a:cs typeface="Times New Roman" panose="02020603050405020304" pitchFamily="18" charset="0"/>
              </a:rPr>
              <a:t> через будь-</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причини. </a:t>
            </a:r>
          </a:p>
          <a:p>
            <a:endParaRPr lang="ru-RU" sz="2800" dirty="0">
              <a:latin typeface="Times New Roman" panose="02020603050405020304" pitchFamily="18" charset="0"/>
              <a:cs typeface="Times New Roman" panose="02020603050405020304" pitchFamily="18" charset="0"/>
            </a:endParaRPr>
          </a:p>
          <a:p>
            <a:endParaRPr lang="uk-UA" sz="28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3048000" y="4241972"/>
            <a:ext cx="6817218" cy="1508105"/>
          </a:xfrm>
          <a:prstGeom prst="rect">
            <a:avLst/>
          </a:prstGeom>
        </p:spPr>
        <p:txBody>
          <a:bodyPr wrap="square">
            <a:spAutoFit/>
          </a:bodyPr>
          <a:lstStyle/>
          <a:p>
            <a:pPr hangingPunct="0">
              <a:spcAft>
                <a:spcPts val="0"/>
              </a:spcAft>
            </a:pPr>
            <a:r>
              <a:rPr lang="ru-RU"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Послідовність</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випадкових</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величин</a:t>
            </a:r>
            <a:r>
              <a:rPr lang="en-US" sz="2800" dirty="0"/>
              <a:t> </a:t>
            </a:r>
            <a:r>
              <a:rPr lang="ru-RU" sz="2800" dirty="0">
                <a:solidFill>
                  <a:srgbClr val="000000"/>
                </a:solidFill>
                <a:latin typeface="Times New Roman" panose="02020603050405020304" pitchFamily="18" charset="0"/>
                <a:ea typeface="Times New Roman" panose="02020603050405020304" pitchFamily="18" charset="0"/>
              </a:rPr>
              <a:t>{</a:t>
            </a:r>
            <a:r>
              <a:rPr lang="en-US" sz="2800" dirty="0" err="1">
                <a:solidFill>
                  <a:srgbClr val="000000"/>
                </a:solidFill>
                <a:latin typeface="Symbol" panose="05050102010706020507" pitchFamily="18" charset="2"/>
                <a:ea typeface="Times New Roman" panose="02020603050405020304" pitchFamily="18" charset="0"/>
                <a:cs typeface="Times New Roman" panose="02020603050405020304" pitchFamily="18" charset="0"/>
              </a:rPr>
              <a:t>x</a:t>
            </a:r>
            <a:r>
              <a:rPr lang="en-US" sz="2800" baseline="-25000" dirty="0" err="1">
                <a:solidFill>
                  <a:srgbClr val="000000"/>
                </a:solidFill>
                <a:latin typeface="Times New Roman" panose="02020603050405020304" pitchFamily="18" charset="0"/>
                <a:ea typeface="Times New Roman" panose="02020603050405020304" pitchFamily="18" charset="0"/>
              </a:rPr>
              <a:t>n</a:t>
            </a:r>
            <a:r>
              <a:rPr lang="ru-RU" sz="2800" dirty="0">
                <a:solidFill>
                  <a:srgbClr val="000000"/>
                </a:solidFill>
                <a:latin typeface="Times New Roman" panose="02020603050405020304" pitchFamily="18" charset="0"/>
                <a:ea typeface="Times New Roman" panose="02020603050405020304" pitchFamily="18" charset="0"/>
              </a:rPr>
              <a:t>} </a:t>
            </a:r>
            <a:r>
              <a:rPr lang="en-US" sz="2800" dirty="0"/>
              <a:t> </a:t>
            </a:r>
            <a:r>
              <a:rPr lang="ru-RU"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збігається</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за </a:t>
            </a:r>
            <a:r>
              <a:rPr lang="ru-RU" sz="28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ймовірністю</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до</a:t>
            </a:r>
            <a:r>
              <a:rPr lang="ru-RU" sz="3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dirty="0">
                <a:solidFill>
                  <a:srgbClr val="000000"/>
                </a:solidFill>
                <a:latin typeface="Times New Roman" panose="02020603050405020304" pitchFamily="18" charset="0"/>
                <a:cs typeface="Times New Roman" panose="02020603050405020304" pitchFamily="18" charset="0"/>
              </a:rPr>
              <a:t>x, </a:t>
            </a:r>
            <a:r>
              <a:rPr lang="uk-UA" sz="2800" dirty="0">
                <a:solidFill>
                  <a:srgbClr val="000000"/>
                </a:solidFill>
                <a:latin typeface="Times New Roman" panose="02020603050405020304" pitchFamily="18" charset="0"/>
                <a:cs typeface="Times New Roman" panose="02020603050405020304" pitchFamily="18" charset="0"/>
              </a:rPr>
              <a:t>якщо</a:t>
            </a:r>
          </a:p>
          <a:p>
            <a:pPr hangingPunct="0">
              <a:spcAft>
                <a:spcPts val="0"/>
              </a:spcAft>
            </a:pPr>
            <a:endParaRPr lang="uk-UA"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30" name="Picture 6" descr="http://mmsa.kpi.ua/sancho/ASD_HTM/Labs/Equats/Image2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75" y="5463761"/>
            <a:ext cx="6214643" cy="859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929587"/>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СТРАТЕГІЇ ВИРІШЕННЯ </a:t>
            </a:r>
            <a:r>
              <a:rPr lang="uk-UA" dirty="0" err="1"/>
              <a:t>ЗАДАч</a:t>
            </a:r>
            <a:endParaRPr lang="uk-UA" dirty="0"/>
          </a:p>
        </p:txBody>
      </p:sp>
      <p:sp>
        <p:nvSpPr>
          <p:cNvPr id="3" name="Объект 2"/>
          <p:cNvSpPr>
            <a:spLocks noGrp="1"/>
          </p:cNvSpPr>
          <p:nvPr>
            <p:ph idx="1"/>
          </p:nvPr>
        </p:nvSpPr>
        <p:spPr>
          <a:xfrm>
            <a:off x="1019175" y="2133600"/>
            <a:ext cx="10485437" cy="3777622"/>
          </a:xfrm>
        </p:spPr>
        <p:txBody>
          <a:bodyPr>
            <a:noAutofit/>
          </a:bodyPr>
          <a:lstStyle/>
          <a:p>
            <a:r>
              <a:rPr lang="uk-UA" sz="2800" dirty="0">
                <a:latin typeface="Times New Roman" panose="02020603050405020304" pitchFamily="18" charset="0"/>
                <a:cs typeface="Times New Roman" panose="02020603050405020304" pitchFamily="18" charset="0"/>
              </a:rPr>
              <a:t>Існує ряд методів розробки алгоритмів, коли рішення вихідної задачі виходить шляхом комбінування рішень допоміжних </a:t>
            </a:r>
            <a:r>
              <a:rPr lang="uk-UA" sz="2800" dirty="0" err="1">
                <a:latin typeface="Times New Roman" panose="02020603050405020304" pitchFamily="18" charset="0"/>
                <a:cs typeface="Times New Roman" panose="02020603050405020304" pitchFamily="18" charset="0"/>
              </a:rPr>
              <a:t>підзадач</a:t>
            </a:r>
            <a:r>
              <a:rPr lang="uk-UA" sz="2800" dirty="0">
                <a:latin typeface="Times New Roman" panose="02020603050405020304" pitchFamily="18" charset="0"/>
                <a:cs typeface="Times New Roman" panose="02020603050405020304" pitchFamily="18" charset="0"/>
              </a:rPr>
              <a:t> (</a:t>
            </a:r>
            <a:r>
              <a:rPr lang="uk-UA" sz="2800" dirty="0" err="1">
                <a:latin typeface="Times New Roman" panose="02020603050405020304" pitchFamily="18" charset="0"/>
                <a:cs typeface="Times New Roman" panose="02020603050405020304" pitchFamily="18" charset="0"/>
              </a:rPr>
              <a:t>підзавдання</a:t>
            </a:r>
            <a:r>
              <a:rPr lang="uk-UA" sz="2800" dirty="0">
                <a:latin typeface="Times New Roman" panose="02020603050405020304" pitchFamily="18" charset="0"/>
                <a:cs typeface="Times New Roman" panose="02020603050405020304" pitchFamily="18" charset="0"/>
              </a:rPr>
              <a:t> - це завдання тієї ж природи, але простіша, наприклад, меншої розмірності). Як правило, ці методи застосовують до завдань, що мають рекурсивну структуру.</a:t>
            </a:r>
          </a:p>
          <a:p>
            <a:r>
              <a:rPr lang="uk-UA" sz="2800" dirty="0">
                <a:latin typeface="Times New Roman" panose="02020603050405020304" pitchFamily="18" charset="0"/>
                <a:cs typeface="Times New Roman" panose="02020603050405020304" pitchFamily="18" charset="0"/>
              </a:rPr>
              <a:t>ми розглянемо:</a:t>
            </a:r>
          </a:p>
          <a:p>
            <a:r>
              <a:rPr lang="uk-UA" sz="2800" dirty="0">
                <a:latin typeface="Times New Roman" panose="02020603050405020304" pitchFamily="18" charset="0"/>
                <a:cs typeface="Times New Roman" panose="02020603050405020304" pitchFamily="18" charset="0"/>
              </a:rPr>
              <a:t>1) метод «розділяй і володарюй» (метод декомпозиції);</a:t>
            </a:r>
          </a:p>
          <a:p>
            <a:r>
              <a:rPr lang="uk-UA" sz="2800" dirty="0">
                <a:latin typeface="Times New Roman" panose="02020603050405020304" pitchFamily="18" charset="0"/>
                <a:cs typeface="Times New Roman" panose="02020603050405020304" pitchFamily="18" charset="0"/>
              </a:rPr>
              <a:t>2) метод динамічного програмування (табличний метод)</a:t>
            </a:r>
          </a:p>
        </p:txBody>
      </p:sp>
    </p:spTree>
    <p:extLst>
      <p:ext uri="{BB962C8B-B14F-4D97-AF65-F5344CB8AC3E}">
        <p14:creationId xmlns:p14="http://schemas.microsoft.com/office/powerpoint/2010/main" val="398543402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5301" y="238125"/>
            <a:ext cx="11496674" cy="5673097"/>
          </a:xfrm>
        </p:spPr>
        <p:txBody>
          <a:bodyPr>
            <a:noAutofit/>
          </a:bodyPr>
          <a:lstStyle/>
          <a:p>
            <a:r>
              <a:rPr lang="uk-UA" sz="2000" dirty="0">
                <a:latin typeface="Times New Roman" panose="02020603050405020304" pitchFamily="18" charset="0"/>
                <a:cs typeface="Times New Roman" panose="02020603050405020304" pitchFamily="18" charset="0"/>
              </a:rPr>
              <a:t>МЕТОД «ПОДІЛЯЙ І ВЛАДИВАЙ»</a:t>
            </a:r>
          </a:p>
          <a:p>
            <a:r>
              <a:rPr lang="uk-UA" sz="2000" dirty="0">
                <a:latin typeface="Times New Roman" panose="02020603050405020304" pitchFamily="18" charset="0"/>
                <a:cs typeface="Times New Roman" panose="02020603050405020304" pitchFamily="18" charset="0"/>
              </a:rPr>
              <a:t>Метод «розділяй і володарюй» складається з наступних трьох етапів.</a:t>
            </a:r>
          </a:p>
          <a:p>
            <a:r>
              <a:rPr lang="uk-UA" sz="2000" dirty="0">
                <a:latin typeface="Times New Roman" panose="02020603050405020304" pitchFamily="18" charset="0"/>
                <a:cs typeface="Times New Roman" panose="02020603050405020304" pitchFamily="18" charset="0"/>
              </a:rPr>
              <a:t>1. "Поділ". Завдання розбивається на незалежні </a:t>
            </a:r>
            <a:r>
              <a:rPr lang="uk-UA" sz="2000" dirty="0" err="1">
                <a:latin typeface="Times New Roman" panose="02020603050405020304" pitchFamily="18" charset="0"/>
                <a:cs typeface="Times New Roman" panose="02020603050405020304" pitchFamily="18" charset="0"/>
              </a:rPr>
              <a:t>підзавдання</a:t>
            </a:r>
            <a:r>
              <a:rPr lang="uk-UA" sz="2000" dirty="0">
                <a:latin typeface="Times New Roman" panose="02020603050405020304" pitchFamily="18" charset="0"/>
                <a:cs typeface="Times New Roman" panose="02020603050405020304" pitchFamily="18" charset="0"/>
              </a:rPr>
              <a:t>, які не перетинаються (два завдання назвемо незалежними, якщо вони не мають загальних </a:t>
            </a:r>
            <a:r>
              <a:rPr lang="uk-UA" sz="2000" dirty="0" err="1">
                <a:latin typeface="Times New Roman" panose="02020603050405020304" pitchFamily="18" charset="0"/>
                <a:cs typeface="Times New Roman" panose="02020603050405020304" pitchFamily="18" charset="0"/>
              </a:rPr>
              <a:t>підзавдань</a:t>
            </a:r>
            <a:r>
              <a:rPr lang="uk-UA" sz="2000" dirty="0">
                <a:latin typeface="Times New Roman" panose="02020603050405020304" pitchFamily="18" charset="0"/>
                <a:cs typeface="Times New Roman" panose="02020603050405020304" pitchFamily="18" charset="0"/>
              </a:rPr>
              <a:t>).</a:t>
            </a:r>
          </a:p>
          <a:p>
            <a:r>
              <a:rPr lang="uk-UA" sz="2000" dirty="0">
                <a:latin typeface="Times New Roman" panose="02020603050405020304" pitchFamily="18" charset="0"/>
                <a:cs typeface="Times New Roman" panose="02020603050405020304" pitchFamily="18" charset="0"/>
              </a:rPr>
              <a:t>2. «Підкорення». Кожне </a:t>
            </a:r>
            <a:r>
              <a:rPr lang="uk-UA" sz="2000" dirty="0" err="1">
                <a:latin typeface="Times New Roman" panose="02020603050405020304" pitchFamily="18" charset="0"/>
                <a:cs typeface="Times New Roman" panose="02020603050405020304" pitchFamily="18" charset="0"/>
              </a:rPr>
              <a:t>підзавдання</a:t>
            </a:r>
            <a:r>
              <a:rPr lang="uk-UA" sz="2000" dirty="0">
                <a:latin typeface="Times New Roman" panose="02020603050405020304" pitchFamily="18" charset="0"/>
                <a:cs typeface="Times New Roman" panose="02020603050405020304" pitchFamily="18" charset="0"/>
              </a:rPr>
              <a:t> вирішується окремо (рекурсивним методом).</a:t>
            </a:r>
          </a:p>
          <a:p>
            <a:r>
              <a:rPr lang="uk-UA" sz="2000" dirty="0">
                <a:latin typeface="Times New Roman" panose="02020603050405020304" pitchFamily="18" charset="0"/>
                <a:cs typeface="Times New Roman" panose="02020603050405020304" pitchFamily="18" charset="0"/>
              </a:rPr>
              <a:t>Коли обсяг </a:t>
            </a:r>
            <a:r>
              <a:rPr lang="uk-UA" sz="2000" dirty="0" err="1">
                <a:latin typeface="Times New Roman" panose="02020603050405020304" pitchFamily="18" charset="0"/>
                <a:cs typeface="Times New Roman" panose="02020603050405020304" pitchFamily="18" charset="0"/>
              </a:rPr>
              <a:t>підзавдань</a:t>
            </a:r>
            <a:r>
              <a:rPr lang="uk-UA" sz="2000" dirty="0">
                <a:latin typeface="Times New Roman" panose="02020603050405020304" pitchFamily="18" charset="0"/>
                <a:cs typeface="Times New Roman" panose="02020603050405020304" pitchFamily="18" charset="0"/>
              </a:rPr>
              <a:t>, що виникають, досить малий, то </a:t>
            </a:r>
            <a:r>
              <a:rPr lang="uk-UA" sz="2000" dirty="0" err="1">
                <a:latin typeface="Times New Roman" panose="02020603050405020304" pitchFamily="18" charset="0"/>
                <a:cs typeface="Times New Roman" panose="02020603050405020304" pitchFamily="18" charset="0"/>
              </a:rPr>
              <a:t>підзавдання</a:t>
            </a:r>
            <a:r>
              <a:rPr lang="uk-UA" sz="2000" dirty="0">
                <a:latin typeface="Times New Roman" panose="02020603050405020304" pitchFamily="18" charset="0"/>
                <a:cs typeface="Times New Roman" panose="02020603050405020304" pitchFamily="18" charset="0"/>
              </a:rPr>
              <a:t> вирішуються безпосередньо.</a:t>
            </a:r>
          </a:p>
          <a:p>
            <a:r>
              <a:rPr lang="uk-UA" sz="2000" dirty="0">
                <a:latin typeface="Times New Roman" panose="02020603050405020304" pitchFamily="18" charset="0"/>
                <a:cs typeface="Times New Roman" panose="02020603050405020304" pitchFamily="18" charset="0"/>
              </a:rPr>
              <a:t>3. "Комбінування". З окремих рішень </a:t>
            </a:r>
            <a:r>
              <a:rPr lang="uk-UA" sz="2000" dirty="0" err="1">
                <a:latin typeface="Times New Roman" panose="02020603050405020304" pitchFamily="18" charset="0"/>
                <a:cs typeface="Times New Roman" panose="02020603050405020304" pitchFamily="18" charset="0"/>
              </a:rPr>
              <a:t>підзадач</a:t>
            </a:r>
            <a:r>
              <a:rPr lang="uk-UA" sz="2000" dirty="0">
                <a:latin typeface="Times New Roman" panose="02020603050405020304" pitchFamily="18" charset="0"/>
                <a:cs typeface="Times New Roman" panose="02020603050405020304" pitchFamily="18" charset="0"/>
              </a:rPr>
              <a:t> будується розв'язання вихідного завдання.</a:t>
            </a:r>
          </a:p>
          <a:p>
            <a:r>
              <a:rPr lang="uk-UA" sz="2000" dirty="0">
                <a:latin typeface="Times New Roman" panose="02020603050405020304" pitchFamily="18" charset="0"/>
                <a:cs typeface="Times New Roman" panose="02020603050405020304" pitchFamily="18" charset="0"/>
              </a:rPr>
              <a:t>Зауважимо, що якби </a:t>
            </a:r>
            <a:r>
              <a:rPr lang="uk-UA" sz="2000" dirty="0" err="1">
                <a:latin typeface="Times New Roman" panose="02020603050405020304" pitchFamily="18" charset="0"/>
                <a:cs typeface="Times New Roman" panose="02020603050405020304" pitchFamily="18" charset="0"/>
              </a:rPr>
              <a:t>підзавдання</a:t>
            </a:r>
            <a:r>
              <a:rPr lang="uk-UA" sz="2000" dirty="0">
                <a:latin typeface="Times New Roman" panose="02020603050405020304" pitchFamily="18" charset="0"/>
                <a:cs typeface="Times New Roman" panose="02020603050405020304" pitchFamily="18" charset="0"/>
              </a:rPr>
              <a:t> перетиналися, тобто мали загальні </a:t>
            </a:r>
            <a:r>
              <a:rPr lang="uk-UA" sz="2000" dirty="0" err="1">
                <a:latin typeface="Times New Roman" panose="02020603050405020304" pitchFamily="18" charset="0"/>
                <a:cs typeface="Times New Roman" panose="02020603050405020304" pitchFamily="18" charset="0"/>
              </a:rPr>
              <a:t>підзавдання</a:t>
            </a:r>
            <a:r>
              <a:rPr lang="uk-UA" sz="2000" dirty="0">
                <a:latin typeface="Times New Roman" panose="02020603050405020304" pitchFamily="18" charset="0"/>
                <a:cs typeface="Times New Roman" panose="02020603050405020304" pitchFamily="18" charset="0"/>
              </a:rPr>
              <a:t>, то метод «розділяй і владарюй» робив би зайву роботу, вирішуючи деякі </a:t>
            </a:r>
            <a:r>
              <a:rPr lang="uk-UA" sz="2000" dirty="0" err="1">
                <a:latin typeface="Times New Roman" panose="02020603050405020304" pitchFamily="18" charset="0"/>
                <a:cs typeface="Times New Roman" panose="02020603050405020304" pitchFamily="18" charset="0"/>
              </a:rPr>
              <a:t>підпід</a:t>
            </a:r>
            <a:r>
              <a:rPr lang="uk-UA" sz="2000" dirty="0">
                <a:latin typeface="Times New Roman" panose="02020603050405020304" pitchFamily="18" charset="0"/>
                <a:cs typeface="Times New Roman" panose="02020603050405020304" pitchFamily="18" charset="0"/>
              </a:rPr>
              <a:t> завдання по кілька разів.</a:t>
            </a:r>
          </a:p>
          <a:p>
            <a:r>
              <a:rPr lang="uk-UA" sz="2000" dirty="0">
                <a:latin typeface="Times New Roman" panose="02020603050405020304" pitchFamily="18" charset="0"/>
                <a:cs typeface="Times New Roman" panose="02020603050405020304" pitchFamily="18" charset="0"/>
              </a:rPr>
              <a:t>Якщо алгоритм </a:t>
            </a:r>
            <a:r>
              <a:rPr lang="uk-UA" sz="2000" dirty="0" err="1">
                <a:latin typeface="Times New Roman" panose="02020603050405020304" pitchFamily="18" charset="0"/>
                <a:cs typeface="Times New Roman" panose="02020603050405020304" pitchFamily="18" charset="0"/>
              </a:rPr>
              <a:t>рекурсивно</a:t>
            </a:r>
            <a:r>
              <a:rPr lang="uk-UA" sz="2000" dirty="0">
                <a:latin typeface="Times New Roman" panose="02020603050405020304" pitchFamily="18" charset="0"/>
                <a:cs typeface="Times New Roman" panose="02020603050405020304" pitchFamily="18" charset="0"/>
              </a:rPr>
              <a:t> звертається сам до себе, то час його роботи описується за допомогою рекурентного співвідношення, в якому час, необхідний для вирішення всього завдання, виражається через час, необхідний для вирішення допоміжних завдань. Вирішуючи дане рекурентне співвідношення, отримаємо функцію, що задає час роботи алгоритму (виразивши функцію через розмірність задачі, отримаємо трудомісткість розробленого алгоритму). Для алгоритмів, заснованих на методі «поділяй і владарюй», рекурентне співвідношення часто може бути отримане в наступному вигляді:</a:t>
            </a:r>
          </a:p>
        </p:txBody>
      </p:sp>
    </p:spTree>
    <p:extLst>
      <p:ext uri="{BB962C8B-B14F-4D97-AF65-F5344CB8AC3E}">
        <p14:creationId xmlns:p14="http://schemas.microsoft.com/office/powerpoint/2010/main" val="929026556"/>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43050" y="485775"/>
            <a:ext cx="9961562" cy="5425447"/>
          </a:xfrm>
        </p:spPr>
        <p:txBody>
          <a:bodyPr/>
          <a:lstStyle/>
          <a:p>
            <a:r>
              <a:rPr lang="uk-UA" sz="2400" dirty="0">
                <a:latin typeface="Times New Roman" panose="02020603050405020304" pitchFamily="18" charset="0"/>
                <a:cs typeface="Times New Roman" panose="02020603050405020304" pitchFamily="18" charset="0"/>
              </a:rPr>
              <a:t>Якщо алгоритм </a:t>
            </a:r>
            <a:r>
              <a:rPr lang="uk-UA" sz="2400" dirty="0" err="1">
                <a:latin typeface="Times New Roman" panose="02020603050405020304" pitchFamily="18" charset="0"/>
                <a:cs typeface="Times New Roman" panose="02020603050405020304" pitchFamily="18" charset="0"/>
              </a:rPr>
              <a:t>рекурсивно</a:t>
            </a:r>
            <a:r>
              <a:rPr lang="uk-UA" sz="2400" dirty="0">
                <a:latin typeface="Times New Roman" panose="02020603050405020304" pitchFamily="18" charset="0"/>
                <a:cs typeface="Times New Roman" panose="02020603050405020304" pitchFamily="18" charset="0"/>
              </a:rPr>
              <a:t> звертається сам до себе, то час його роботи описується за допомогою рекурентного співвідношення, в якому час, необхідний для вирішення всього завдання, виражається через час, необхідний для вирішення допоміжних завдань. Вирішуючи дане рекурентне співвідношення, отримаємо функцію, що задає час роботи алгоритму (виразивши функцію через розмірність задачі, отримаємо трудомісткість розробленого алгоритму). Для алгоритмів, заснованих на методі «поділяй і владарюй», рекурентне співвідношення часто може бути отримане в наступному вигляді:</a:t>
            </a:r>
          </a:p>
          <a:p>
            <a:endParaRPr lang="uk-U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7632" y="4067176"/>
            <a:ext cx="5470994" cy="177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2934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1.1.</a:t>
            </a:r>
            <a:endParaRPr lang="uk-UA" dirty="0"/>
          </a:p>
        </p:txBody>
      </p:sp>
      <p:pic>
        <p:nvPicPr>
          <p:cNvPr id="4" name="Объект 3"/>
          <p:cNvPicPr>
            <a:picLocks noGrp="1" noChangeAspect="1"/>
          </p:cNvPicPr>
          <p:nvPr>
            <p:ph idx="1"/>
          </p:nvPr>
        </p:nvPicPr>
        <p:blipFill>
          <a:blip r:embed="rId2"/>
          <a:stretch>
            <a:fillRect/>
          </a:stretch>
        </p:blipFill>
        <p:spPr>
          <a:xfrm>
            <a:off x="1789005" y="1702677"/>
            <a:ext cx="6546507" cy="1370332"/>
          </a:xfrm>
          <a:prstGeom prst="rect">
            <a:avLst/>
          </a:prstGeom>
        </p:spPr>
      </p:pic>
      <p:sp>
        <p:nvSpPr>
          <p:cNvPr id="5" name="Прямоугольник 4"/>
          <p:cNvSpPr/>
          <p:nvPr/>
        </p:nvSpPr>
        <p:spPr>
          <a:xfrm>
            <a:off x="1789005" y="2828836"/>
            <a:ext cx="7354995" cy="1384995"/>
          </a:xfrm>
          <a:prstGeom prst="rect">
            <a:avLst/>
          </a:prstGeom>
        </p:spPr>
        <p:txBody>
          <a:bodyPr wrap="square">
            <a:spAutoFit/>
          </a:bodyPr>
          <a:lstStyle/>
          <a:p>
            <a:r>
              <a:rPr lang="ru-RU" sz="2800" dirty="0" err="1"/>
              <a:t>дійсно</a:t>
            </a:r>
            <a:r>
              <a:rPr lang="ru-RU" sz="2800" dirty="0"/>
              <a:t>, </a:t>
            </a:r>
            <a:r>
              <a:rPr lang="ru-RU" sz="2800" dirty="0" err="1"/>
              <a:t>трьох</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поставити</a:t>
            </a:r>
            <a:r>
              <a:rPr lang="ru-RU" sz="2800" dirty="0"/>
              <a:t> в </a:t>
            </a:r>
            <a:r>
              <a:rPr lang="ru-RU" sz="2800" dirty="0" err="1"/>
              <a:t>пам'яті</a:t>
            </a:r>
            <a:r>
              <a:rPr lang="ru-RU" sz="2800" dirty="0"/>
              <a:t> </a:t>
            </a:r>
            <a:r>
              <a:rPr lang="ru-RU" sz="2800" dirty="0" err="1"/>
              <a:t>комп'ютера</a:t>
            </a:r>
            <a:r>
              <a:rPr lang="ru-RU" sz="2800" dirty="0"/>
              <a:t> </a:t>
            </a:r>
            <a:r>
              <a:rPr lang="ru-RU" sz="2800" dirty="0" err="1"/>
              <a:t>вісім</a:t>
            </a:r>
            <a:r>
              <a:rPr lang="ru-RU" sz="2800" dirty="0"/>
              <a:t> </a:t>
            </a:r>
            <a:r>
              <a:rPr lang="ru-RU" sz="2800" dirty="0" err="1"/>
              <a:t>різних</a:t>
            </a:r>
            <a:r>
              <a:rPr lang="ru-RU" sz="2800" dirty="0"/>
              <a:t> чисел (т. е. </a:t>
            </a:r>
            <a:r>
              <a:rPr lang="ru-RU" sz="2800" dirty="0" err="1"/>
              <a:t>розпізнати</a:t>
            </a:r>
            <a:r>
              <a:rPr lang="ru-RU" sz="2800" dirty="0"/>
              <a:t> число </a:t>
            </a:r>
            <a:r>
              <a:rPr lang="ru-RU" sz="2800" dirty="0" err="1"/>
              <a:t>від</a:t>
            </a:r>
            <a:r>
              <a:rPr lang="ru-RU" sz="2800" dirty="0"/>
              <a:t> 1 до 8).</a:t>
            </a:r>
            <a:endParaRPr lang="uk-UA" sz="2800" dirty="0"/>
          </a:p>
        </p:txBody>
      </p:sp>
    </p:spTree>
    <p:extLst>
      <p:ext uri="{BB962C8B-B14F-4D97-AF65-F5344CB8AC3E}">
        <p14:creationId xmlns:p14="http://schemas.microsoft.com/office/powerpoint/2010/main" val="3086126753"/>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62075" y="2133600"/>
            <a:ext cx="10142537" cy="3777622"/>
          </a:xfrm>
        </p:spPr>
        <p:txBody>
          <a:bodyPr>
            <a:normAutofit/>
          </a:bodyPr>
          <a:lstStyle/>
          <a:p>
            <a:r>
              <a:rPr lang="ru-RU" sz="2400" dirty="0">
                <a:latin typeface="Times New Roman" panose="02020603050405020304" pitchFamily="18" charset="0"/>
                <a:cs typeface="Times New Roman" panose="02020603050405020304" pitchFamily="18" charset="0"/>
              </a:rPr>
              <a:t>де </a:t>
            </a:r>
            <a:r>
              <a:rPr lang="en-US" sz="2400" b="1" i="1" dirty="0">
                <a:latin typeface="Times New Roman" panose="02020603050405020304" pitchFamily="18" charset="0"/>
                <a:cs typeface="Times New Roman" panose="02020603050405020304" pitchFamily="18" charset="0"/>
              </a:rPr>
              <a:t>D(n) </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час, </a:t>
            </a:r>
            <a:r>
              <a:rPr lang="ru-RU" sz="2400" dirty="0" err="1">
                <a:latin typeface="Times New Roman" panose="02020603050405020304" pitchFamily="18" charset="0"/>
                <a:cs typeface="Times New Roman" panose="02020603050405020304" pitchFamily="18" charset="0"/>
              </a:rPr>
              <a:t>витрачений</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етап</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поділу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вихідної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задачі</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підзадач</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розміром</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1 / </a:t>
            </a:r>
            <a:r>
              <a:rPr lang="en-US" sz="2400" b="1" i="1" dirty="0">
                <a:latin typeface="Times New Roman" panose="02020603050405020304" pitchFamily="18" charset="0"/>
                <a:cs typeface="Times New Roman" panose="02020603050405020304" pitchFamily="18" charset="0"/>
              </a:rPr>
              <a:t>b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розміру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вихідної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задачі</a:t>
            </a:r>
            <a:r>
              <a:rPr lang="ru-RU" sz="2400" dirty="0">
                <a:latin typeface="Times New Roman" panose="02020603050405020304" pitchFamily="18" charset="0"/>
                <a:cs typeface="Times New Roman" panose="02020603050405020304" pitchFamily="18" charset="0"/>
              </a:rPr>
              <a:t> (не </a:t>
            </a:r>
            <a:r>
              <a:rPr lang="ru-RU" sz="2400" dirty="0" err="1">
                <a:latin typeface="Times New Roman" panose="02020603050405020304" pitchFamily="18" charset="0"/>
                <a:cs typeface="Times New Roman" panose="02020603050405020304" pitchFamily="18" charset="0"/>
              </a:rPr>
              <a:t>завжди</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а = </a:t>
            </a:r>
            <a:r>
              <a:rPr lang="en-US" sz="2400" b="1" i="1" dirty="0">
                <a:latin typeface="Times New Roman" panose="02020603050405020304" pitchFamily="18" charset="0"/>
                <a:cs typeface="Times New Roman" panose="02020603050405020304" pitchFamily="18" charset="0"/>
              </a:rPr>
              <a:t>b</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Т(п/</a:t>
            </a:r>
            <a:r>
              <a:rPr lang="en-US" sz="2400" b="1" i="1" dirty="0">
                <a:latin typeface="Times New Roman" panose="02020603050405020304" pitchFamily="18" charset="0"/>
                <a:cs typeface="Times New Roman" panose="02020603050405020304" pitchFamily="18" charset="0"/>
              </a:rPr>
              <a:t> b</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 час, </a:t>
            </a:r>
            <a:r>
              <a:rPr lang="ru-RU" sz="2400" dirty="0" err="1">
                <a:latin typeface="Times New Roman" panose="02020603050405020304" pitchFamily="18" charset="0"/>
                <a:cs typeface="Times New Roman" panose="02020603050405020304" pitchFamily="18" charset="0"/>
              </a:rPr>
              <a:t>необхідне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вирішення</a:t>
            </a:r>
            <a:r>
              <a:rPr lang="ru-RU" sz="2400" dirty="0">
                <a:latin typeface="Times New Roman" panose="02020603050405020304" pitchFamily="18" charset="0"/>
                <a:cs typeface="Times New Roman" panose="02020603050405020304" pitchFamily="18" charset="0"/>
              </a:rPr>
              <a:t> подзадачи; </a:t>
            </a:r>
            <a:r>
              <a:rPr lang="en-US" sz="2400" b="1" i="1" dirty="0">
                <a:latin typeface="Times New Roman" panose="02020603050405020304" pitchFamily="18" charset="0"/>
                <a:cs typeface="Times New Roman" panose="02020603050405020304" pitchFamily="18" charset="0"/>
              </a:rPr>
              <a:t>F(n)</a:t>
            </a:r>
            <a:r>
              <a:rPr lang="en-US" sz="2400" dirty="0">
                <a:latin typeface="Times New Roman" panose="02020603050405020304" pitchFamily="18" charset="0"/>
                <a:cs typeface="Times New Roman" panose="02020603050405020304" pitchFamily="18" charset="0"/>
              </a:rPr>
              <a:t> - </a:t>
            </a:r>
            <a:r>
              <a:rPr lang="ru-RU" sz="2400" dirty="0">
                <a:latin typeface="Times New Roman" panose="02020603050405020304" pitchFamily="18" charset="0"/>
                <a:cs typeface="Times New Roman" panose="02020603050405020304" pitchFamily="18" charset="0"/>
              </a:rPr>
              <a:t>час, </a:t>
            </a:r>
            <a:r>
              <a:rPr lang="ru-RU" sz="2400" dirty="0" err="1">
                <a:latin typeface="Times New Roman" panose="02020603050405020304" pitchFamily="18" charset="0"/>
                <a:cs typeface="Times New Roman" panose="02020603050405020304" pitchFamily="18" charset="0"/>
              </a:rPr>
              <a:t>витрачений</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етап</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комбінування</a:t>
            </a:r>
            <a:r>
              <a:rPr lang="ru-RU" sz="2400" dirty="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Початкова </a:t>
            </a:r>
            <a:r>
              <a:rPr lang="ru-RU" sz="2400" dirty="0" err="1">
                <a:latin typeface="Times New Roman" panose="02020603050405020304" pitchFamily="18" charset="0"/>
                <a:cs typeface="Times New Roman" panose="02020603050405020304" pitchFamily="18" charset="0"/>
              </a:rPr>
              <a:t>умова</a:t>
            </a:r>
            <a:r>
              <a:rPr lang="ru-RU" sz="2400" dirty="0">
                <a:latin typeface="Times New Roman" panose="02020603050405020304" pitchFamily="18" charset="0"/>
                <a:cs typeface="Times New Roman" panose="02020603050405020304" pitchFamily="18" charset="0"/>
              </a:rPr>
              <a:t> говорить про те,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коли </a:t>
            </a:r>
            <a:r>
              <a:rPr lang="ru-RU" sz="2400" dirty="0" err="1">
                <a:latin typeface="Times New Roman" panose="02020603050405020304" pitchFamily="18" charset="0"/>
                <a:cs typeface="Times New Roman" panose="02020603050405020304" pitchFamily="18" charset="0"/>
              </a:rPr>
              <a:t>розмір</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підзавдання</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n</a:t>
            </a:r>
            <a:r>
              <a:rPr lang="ru-RU" sz="2400" dirty="0">
                <a:latin typeface="Times New Roman" panose="02020603050405020304" pitchFamily="18" charset="0"/>
                <a:cs typeface="Times New Roman" panose="02020603050405020304" pitchFamily="18" charset="0"/>
              </a:rPr>
              <a:t> &lt;</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a:t>
            </a:r>
            <a:r>
              <a:rPr lang="ru-RU" sz="2400" dirty="0">
                <a:latin typeface="Times New Roman" panose="02020603050405020304" pitchFamily="18" charset="0"/>
                <a:cs typeface="Times New Roman" panose="02020603050405020304" pitchFamily="18" charset="0"/>
              </a:rPr>
              <a:t>, то </a:t>
            </a:r>
            <a:r>
              <a:rPr lang="ru-RU" sz="2400" dirty="0" err="1">
                <a:latin typeface="Times New Roman" panose="02020603050405020304" pitchFamily="18" charset="0"/>
                <a:cs typeface="Times New Roman" panose="02020603050405020304" pitchFamily="18" charset="0"/>
              </a:rPr>
              <a:t>дане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підзавдання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вирішується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безпосередньо</a:t>
            </a:r>
            <a:r>
              <a:rPr lang="ru-RU" sz="2400" dirty="0">
                <a:latin typeface="Times New Roman" panose="02020603050405020304" pitchFamily="18" charset="0"/>
                <a:cs typeface="Times New Roman" panose="02020603050405020304" pitchFamily="18" charset="0"/>
              </a:rPr>
              <a:t> за час </a:t>
            </a:r>
            <a:r>
              <a:rPr lang="ru-RU" sz="2400" b="1" i="1" dirty="0">
                <a:latin typeface="Times New Roman" panose="02020603050405020304" pitchFamily="18" charset="0"/>
                <a:cs typeface="Times New Roman" panose="02020603050405020304" pitchFamily="18" charset="0"/>
              </a:rPr>
              <a:t>0 (1)</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5447130"/>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33450" y="1305342"/>
            <a:ext cx="10458450" cy="5262979"/>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При </a:t>
            </a:r>
            <a:r>
              <a:rPr lang="ru-RU" sz="2800" dirty="0" err="1">
                <a:latin typeface="Times New Roman" panose="02020603050405020304" pitchFamily="18" charset="0"/>
                <a:cs typeface="Times New Roman" panose="02020603050405020304" pitchFamily="18" charset="0"/>
              </a:rPr>
              <a:t>розбитті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завдання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підзавдання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корисний</a:t>
            </a:r>
            <a:r>
              <a:rPr lang="ru-RU" sz="2800" dirty="0">
                <a:latin typeface="Times New Roman" panose="02020603050405020304" pitchFamily="18" charset="0"/>
                <a:cs typeface="Times New Roman" panose="02020603050405020304" pitchFamily="18" charset="0"/>
              </a:rPr>
              <a:t> принцип </a:t>
            </a:r>
            <a:r>
              <a:rPr lang="ru-RU" sz="2800" dirty="0" err="1">
                <a:latin typeface="Times New Roman" panose="02020603050405020304" pitchFamily="18" charset="0"/>
                <a:cs typeface="Times New Roman" panose="02020603050405020304" pitchFamily="18" charset="0"/>
              </a:rPr>
              <a:t>балансування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передбачає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завдання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розбивається</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підзавдання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приблизно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рівних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розмірностей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тобто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йде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підтримка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рівноваги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Зазвичай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така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стратегія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призводить</a:t>
            </a:r>
            <a:r>
              <a:rPr lang="ru-RU" sz="2800" dirty="0">
                <a:latin typeface="Times New Roman" panose="02020603050405020304" pitchFamily="18" charset="0"/>
                <a:cs typeface="Times New Roman" panose="02020603050405020304" pitchFamily="18" charset="0"/>
              </a:rPr>
              <a:t> до </a:t>
            </a:r>
            <a:r>
              <a:rPr lang="ru-RU" sz="2800" dirty="0" err="1">
                <a:latin typeface="Times New Roman" panose="02020603050405020304" pitchFamily="18" charset="0"/>
                <a:cs typeface="Times New Roman" panose="02020603050405020304" pitchFamily="18" charset="0"/>
              </a:rPr>
              <a:t>поділу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вихідного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завдання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навпіл</a:t>
            </a:r>
            <a:r>
              <a:rPr lang="ru-RU" sz="2800" dirty="0">
                <a:latin typeface="Times New Roman" panose="02020603050405020304" pitchFamily="18" charset="0"/>
                <a:cs typeface="Times New Roman" panose="02020603050405020304" pitchFamily="18" charset="0"/>
              </a:rPr>
              <a:t> і </a:t>
            </a:r>
            <a:r>
              <a:rPr lang="ru-RU" sz="2800" dirty="0" err="1">
                <a:latin typeface="Times New Roman" panose="02020603050405020304" pitchFamily="18" charset="0"/>
                <a:cs typeface="Times New Roman" panose="02020603050405020304" pitchFamily="18" charset="0"/>
              </a:rPr>
              <a:t>обробці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кожної</a:t>
            </a:r>
            <a:r>
              <a:rPr lang="ru-RU" sz="2800" dirty="0">
                <a:latin typeface="Times New Roman" panose="02020603050405020304" pitchFamily="18" charset="0"/>
                <a:cs typeface="Times New Roman" panose="02020603050405020304" pitchFamily="18" charset="0"/>
              </a:rPr>
              <a:t> з </a:t>
            </a:r>
            <a:r>
              <a:rPr lang="ru-RU" sz="2800" dirty="0" err="1">
                <a:latin typeface="Times New Roman" panose="02020603050405020304" pitchFamily="18" charset="0"/>
                <a:cs typeface="Times New Roman" panose="02020603050405020304" pitchFamily="18" charset="0"/>
              </a:rPr>
              <a:t>її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тим</a:t>
            </a:r>
            <a:r>
              <a:rPr lang="ru-RU" sz="2800" dirty="0">
                <a:latin typeface="Times New Roman" panose="02020603050405020304" pitchFamily="18" charset="0"/>
                <a:cs typeface="Times New Roman" panose="02020603050405020304" pitchFamily="18" charset="0"/>
              </a:rPr>
              <a:t> самим способом </a:t>
            </a:r>
            <a:r>
              <a:rPr lang="ru-RU" sz="2800" dirty="0" err="1">
                <a:latin typeface="Times New Roman" panose="02020603050405020304" pitchFamily="18" charset="0"/>
                <a:cs typeface="Times New Roman" panose="02020603050405020304" pitchFamily="18" charset="0"/>
              </a:rPr>
              <a:t>доти</a:t>
            </a:r>
            <a:r>
              <a:rPr lang="ru-RU" sz="2800" dirty="0">
                <a:latin typeface="Times New Roman" panose="02020603050405020304" pitchFamily="18" charset="0"/>
                <a:cs typeface="Times New Roman" panose="02020603050405020304" pitchFamily="18" charset="0"/>
              </a:rPr>
              <a:t>, доки </a:t>
            </a:r>
            <a:r>
              <a:rPr lang="ru-RU" sz="2800" dirty="0" err="1">
                <a:latin typeface="Times New Roman" panose="02020603050405020304" pitchFamily="18" charset="0"/>
                <a:cs typeface="Times New Roman" panose="02020603050405020304" pitchFamily="18" charset="0"/>
              </a:rPr>
              <a:t>частини</a:t>
            </a:r>
            <a:r>
              <a:rPr lang="ru-RU" sz="2800" dirty="0">
                <a:latin typeface="Times New Roman" panose="02020603050405020304" pitchFamily="18" charset="0"/>
                <a:cs typeface="Times New Roman" panose="02020603050405020304" pitchFamily="18" charset="0"/>
              </a:rPr>
              <a:t> не </a:t>
            </a:r>
            <a:r>
              <a:rPr lang="ru-RU" sz="2800" dirty="0" err="1">
                <a:latin typeface="Times New Roman" panose="02020603050405020304" pitchFamily="18" charset="0"/>
                <a:cs typeface="Times New Roman" panose="02020603050405020304" pitchFamily="18" charset="0"/>
              </a:rPr>
              <a:t>стануть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настільки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малими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їх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можна</a:t>
            </a:r>
            <a:r>
              <a:rPr lang="ru-RU" sz="2800" dirty="0">
                <a:latin typeface="Times New Roman" panose="02020603050405020304" pitchFamily="18" charset="0"/>
                <a:cs typeface="Times New Roman" panose="02020603050405020304" pitchFamily="18" charset="0"/>
              </a:rPr>
              <a:t> буде </a:t>
            </a:r>
            <a:r>
              <a:rPr lang="ru-RU" sz="2800" dirty="0" err="1">
                <a:latin typeface="Times New Roman" panose="02020603050405020304" pitchFamily="18" charset="0"/>
                <a:cs typeface="Times New Roman" panose="02020603050405020304" pitchFamily="18" charset="0"/>
              </a:rPr>
              <a:t>обробляти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безпосередньо</a:t>
            </a:r>
            <a:r>
              <a:rPr lang="ru-RU" sz="2800" dirty="0">
                <a:latin typeface="Times New Roman" panose="02020603050405020304" pitchFamily="18" charset="0"/>
                <a:cs typeface="Times New Roman" panose="02020603050405020304" pitchFamily="18" charset="0"/>
              </a:rPr>
              <a:t>. Часто </a:t>
            </a:r>
            <a:r>
              <a:rPr lang="ru-RU" sz="2800" dirty="0" err="1">
                <a:latin typeface="Times New Roman" panose="02020603050405020304" pitchFamily="18" charset="0"/>
                <a:cs typeface="Times New Roman" panose="02020603050405020304" pitchFamily="18" charset="0"/>
              </a:rPr>
              <a:t>такий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процес</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призводить</a:t>
            </a:r>
            <a:r>
              <a:rPr lang="ru-RU" sz="2800" dirty="0">
                <a:latin typeface="Times New Roman" panose="02020603050405020304" pitchFamily="18" charset="0"/>
                <a:cs typeface="Times New Roman" panose="02020603050405020304" pitchFamily="18" charset="0"/>
              </a:rPr>
              <a:t> до </a:t>
            </a:r>
            <a:r>
              <a:rPr lang="ru-RU" sz="2800" dirty="0" err="1">
                <a:latin typeface="Times New Roman" panose="02020603050405020304" pitchFamily="18" charset="0"/>
                <a:cs typeface="Times New Roman" panose="02020603050405020304" pitchFamily="18" charset="0"/>
              </a:rPr>
              <a:t>логарифмічного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множника</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формулі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описує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трудомісткість</a:t>
            </a:r>
            <a:r>
              <a:rPr lang="ru-RU" sz="2800" dirty="0">
                <a:latin typeface="Times New Roman" panose="02020603050405020304" pitchFamily="18" charset="0"/>
                <a:cs typeface="Times New Roman" panose="02020603050405020304" pitchFamily="18" charset="0"/>
              </a:rPr>
              <a:t> алгоритму.</a:t>
            </a:r>
          </a:p>
          <a:p>
            <a:r>
              <a:rPr lang="ru-RU" sz="2800" dirty="0">
                <a:latin typeface="Times New Roman" panose="02020603050405020304" pitchFamily="18" charset="0"/>
                <a:cs typeface="Times New Roman" panose="02020603050405020304" pitchFamily="18" charset="0"/>
              </a:rPr>
              <a:t>Таким чином, в </a:t>
            </a:r>
            <a:r>
              <a:rPr lang="ru-RU" sz="2800" dirty="0" err="1">
                <a:latin typeface="Times New Roman" panose="02020603050405020304" pitchFamily="18" charset="0"/>
                <a:cs typeface="Times New Roman" panose="02020603050405020304" pitchFamily="18" charset="0"/>
              </a:rPr>
              <a:t>основі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техніки</a:t>
            </a:r>
            <a:r>
              <a:rPr lang="ru-RU" sz="2800" dirty="0">
                <a:latin typeface="Times New Roman" panose="02020603050405020304" pitchFamily="18" charset="0"/>
                <a:cs typeface="Times New Roman" panose="02020603050405020304" pitchFamily="18" charset="0"/>
              </a:rPr>
              <a:t> методу,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розглядається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лежить</a:t>
            </a:r>
            <a:r>
              <a:rPr lang="ru-RU" sz="2800" dirty="0">
                <a:latin typeface="Times New Roman" panose="02020603050405020304" pitchFamily="18" charset="0"/>
                <a:cs typeface="Times New Roman" panose="02020603050405020304" pitchFamily="18" charset="0"/>
              </a:rPr>
              <a:t> процедура </a:t>
            </a:r>
            <a:r>
              <a:rPr lang="ru-RU" sz="2800" dirty="0" err="1">
                <a:latin typeface="Times New Roman" panose="02020603050405020304" pitchFamily="18" charset="0"/>
                <a:cs typeface="Times New Roman" panose="02020603050405020304" pitchFamily="18" charset="0"/>
              </a:rPr>
              <a:t>поділу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поділ</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вдається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зробити</a:t>
            </a:r>
            <a:r>
              <a:rPr lang="ru-RU" sz="2800" dirty="0">
                <a:latin typeface="Times New Roman" panose="02020603050405020304" pitchFamily="18" charset="0"/>
                <a:cs typeface="Times New Roman" panose="02020603050405020304" pitchFamily="18" charset="0"/>
              </a:rPr>
              <a:t> без великих </a:t>
            </a:r>
            <a:r>
              <a:rPr lang="ru-RU" sz="2800" dirty="0" err="1">
                <a:latin typeface="Times New Roman" panose="02020603050405020304" pitchFamily="18" charset="0"/>
                <a:cs typeface="Times New Roman" panose="02020603050405020304" pitchFamily="18" charset="0"/>
              </a:rPr>
              <a:t>витрат</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може</a:t>
            </a:r>
            <a:r>
              <a:rPr lang="ru-RU" sz="2800" dirty="0">
                <a:latin typeface="Times New Roman" panose="02020603050405020304" pitchFamily="18" charset="0"/>
                <a:cs typeface="Times New Roman" panose="02020603050405020304" pitchFamily="18" charset="0"/>
              </a:rPr>
              <a:t> бути </a:t>
            </a:r>
            <a:r>
              <a:rPr lang="ru-RU" sz="2800" dirty="0" err="1">
                <a:latin typeface="Times New Roman" panose="02020603050405020304" pitchFamily="18" charset="0"/>
                <a:cs typeface="Times New Roman" panose="02020603050405020304" pitchFamily="18" charset="0"/>
              </a:rPr>
              <a:t>побудований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ефективний</a:t>
            </a:r>
            <a:r>
              <a:rPr lang="ru-RU" sz="2800" dirty="0">
                <a:latin typeface="Times New Roman" panose="02020603050405020304" pitchFamily="18" charset="0"/>
                <a:cs typeface="Times New Roman" panose="02020603050405020304" pitchFamily="18" charset="0"/>
              </a:rPr>
              <a:t> алгоритм.</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6350244"/>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49" y="612845"/>
            <a:ext cx="10944225" cy="4893647"/>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Приклад 1. Відсортувати масив з </a:t>
            </a:r>
            <a:r>
              <a:rPr lang="en-US" sz="2400" b="1" i="1" dirty="0">
                <a:latin typeface="Times New Roman" panose="02020603050405020304" pitchFamily="18" charset="0"/>
                <a:cs typeface="Times New Roman" panose="02020603050405020304" pitchFamily="18" charset="0"/>
              </a:rPr>
              <a:t>n</a:t>
            </a:r>
            <a:r>
              <a:rPr lang="uk-UA" sz="2400" dirty="0">
                <a:latin typeface="Times New Roman" panose="02020603050405020304" pitchFamily="18" charset="0"/>
                <a:cs typeface="Times New Roman" panose="02020603050405020304" pitchFamily="18" charset="0"/>
              </a:rPr>
              <a:t> елементів, використовуючи техніку «поділяй і володарюй» (сортування злиттям та швидке сортування).</a:t>
            </a:r>
          </a:p>
          <a:p>
            <a:r>
              <a:rPr lang="uk-UA" sz="2400" dirty="0">
                <a:latin typeface="Times New Roman" panose="02020603050405020304" pitchFamily="18" charset="0"/>
                <a:cs typeface="Times New Roman" panose="02020603050405020304" pitchFamily="18" charset="0"/>
              </a:rPr>
              <a:t>Розглянемо спочатку етапи сортування злиттям:</a:t>
            </a:r>
          </a:p>
          <a:p>
            <a:r>
              <a:rPr lang="uk-UA" sz="2400" dirty="0">
                <a:latin typeface="Times New Roman" panose="02020603050405020304" pitchFamily="18" charset="0"/>
                <a:cs typeface="Times New Roman" panose="02020603050405020304" pitchFamily="18" charset="0"/>
              </a:rPr>
              <a:t>1) "Поділ". Послідовність елементів, що сортується, розбивається на два сегменти рівних </a:t>
            </a:r>
            <a:r>
              <a:rPr lang="uk-UA" sz="2400" dirty="0" err="1">
                <a:latin typeface="Times New Roman" panose="02020603050405020304" pitchFamily="18" charset="0"/>
                <a:cs typeface="Times New Roman" panose="02020603050405020304" pitchFamily="18" charset="0"/>
              </a:rPr>
              <a:t>розмірностей</a:t>
            </a:r>
            <a:r>
              <a:rPr lang="uk-UA" sz="2400" dirty="0">
                <a:latin typeface="Times New Roman" panose="02020603050405020304" pitchFamily="18" charset="0"/>
                <a:cs typeface="Times New Roman" panose="02020603050405020304" pitchFamily="18" charset="0"/>
              </a:rPr>
              <a:t> (принцип балансування), елементи яких не перетинаються. Число арифметичних операцій цього етапу: </a:t>
            </a:r>
            <a:r>
              <a:rPr lang="en-US" sz="2400" b="1" i="1" dirty="0">
                <a:latin typeface="Times New Roman" panose="02020603050405020304" pitchFamily="18" charset="0"/>
                <a:cs typeface="Times New Roman" panose="02020603050405020304" pitchFamily="18" charset="0"/>
              </a:rPr>
              <a:t>D(n) = </a:t>
            </a:r>
            <a:r>
              <a:rPr lang="uk-UA" sz="2400" b="1" i="1" dirty="0">
                <a:latin typeface="Times New Roman" panose="02020603050405020304" pitchFamily="18" charset="0"/>
                <a:cs typeface="Times New Roman" panose="02020603050405020304" pitchFamily="18" charset="0"/>
              </a:rPr>
              <a:t>с1, с1</a:t>
            </a:r>
            <a:r>
              <a:rPr lang="en-US" sz="2400" b="1"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константа.</a:t>
            </a:r>
          </a:p>
          <a:p>
            <a:r>
              <a:rPr lang="uk-UA" sz="2400" dirty="0">
                <a:latin typeface="Times New Roman" panose="02020603050405020304" pitchFamily="18" charset="0"/>
                <a:cs typeface="Times New Roman" panose="02020603050405020304" pitchFamily="18" charset="0"/>
              </a:rPr>
              <a:t>2) «Підкорення». Елементи кожного сегмента упорядковуються. Число арифметичних операцій цього етапу: </a:t>
            </a:r>
            <a:r>
              <a:rPr lang="uk-UA" sz="2400" b="1" i="1" dirty="0">
                <a:latin typeface="Times New Roman" panose="02020603050405020304" pitchFamily="18" charset="0"/>
                <a:cs typeface="Times New Roman" panose="02020603050405020304" pitchFamily="18" charset="0"/>
              </a:rPr>
              <a:t>2Т(п/2), п&gt;2 (а = Ь = 2). </a:t>
            </a:r>
            <a:r>
              <a:rPr lang="uk-UA" sz="2400" dirty="0">
                <a:latin typeface="Times New Roman" panose="02020603050405020304" pitchFamily="18" charset="0"/>
                <a:cs typeface="Times New Roman" panose="02020603050405020304" pitchFamily="18" charset="0"/>
              </a:rPr>
              <a:t>Якщо </a:t>
            </a:r>
            <a:r>
              <a:rPr lang="en-US" sz="2400" b="1" i="1" dirty="0">
                <a:latin typeface="Times New Roman" panose="02020603050405020304" pitchFamily="18" charset="0"/>
                <a:cs typeface="Times New Roman" panose="02020603050405020304" pitchFamily="18" charset="0"/>
              </a:rPr>
              <a:t>n</a:t>
            </a:r>
            <a:r>
              <a:rPr lang="uk-UA" sz="2400" b="1" i="1" dirty="0">
                <a:latin typeface="Times New Roman" panose="02020603050405020304" pitchFamily="18" charset="0"/>
                <a:cs typeface="Times New Roman" panose="02020603050405020304" pitchFamily="18" charset="0"/>
              </a:rPr>
              <a:t>-1</a:t>
            </a:r>
            <a:r>
              <a:rPr lang="uk-UA" sz="2400" dirty="0">
                <a:latin typeface="Times New Roman" panose="02020603050405020304" pitchFamily="18" charset="0"/>
                <a:cs typeface="Times New Roman" panose="02020603050405020304" pitchFamily="18" charset="0"/>
              </a:rPr>
              <a:t>, то сегмент відсортований, тобто </a:t>
            </a:r>
            <a:endParaRPr lang="en-US" sz="2400" dirty="0">
              <a:latin typeface="Times New Roman" panose="02020603050405020304" pitchFamily="18" charset="0"/>
              <a:cs typeface="Times New Roman" panose="02020603050405020304" pitchFamily="18" charset="0"/>
            </a:endParaRPr>
          </a:p>
          <a:p>
            <a:r>
              <a:rPr lang="en-US" sz="2400" b="1" i="1" dirty="0">
                <a:latin typeface="Times New Roman" panose="02020603050405020304" pitchFamily="18" charset="0"/>
                <a:cs typeface="Times New Roman" panose="02020603050405020304" pitchFamily="18" charset="0"/>
              </a:rPr>
              <a:t>T</a:t>
            </a:r>
            <a:r>
              <a:rPr lang="uk-UA" sz="2400" b="1" i="1" dirty="0">
                <a:latin typeface="Times New Roman" panose="02020603050405020304" pitchFamily="18" charset="0"/>
                <a:cs typeface="Times New Roman" panose="02020603050405020304" pitchFamily="18" charset="0"/>
              </a:rPr>
              <a:t>(1) = с3, с3 </a:t>
            </a:r>
            <a:r>
              <a:rPr lang="uk-UA" sz="2400" dirty="0">
                <a:latin typeface="Times New Roman" panose="02020603050405020304" pitchFamily="18" charset="0"/>
                <a:cs typeface="Times New Roman" panose="02020603050405020304" pitchFamily="18" charset="0"/>
              </a:rPr>
              <a:t>константа.</a:t>
            </a:r>
          </a:p>
          <a:p>
            <a:r>
              <a:rPr lang="uk-UA" sz="2400" dirty="0">
                <a:latin typeface="Times New Roman" panose="02020603050405020304" pitchFamily="18" charset="0"/>
                <a:cs typeface="Times New Roman" panose="02020603050405020304" pitchFamily="18" charset="0"/>
              </a:rPr>
              <a:t>3) "Комбінування". Відбувається злиття відсортованих сегментів на один.</a:t>
            </a:r>
          </a:p>
          <a:p>
            <a:r>
              <a:rPr lang="uk-UA" sz="2400" dirty="0">
                <a:latin typeface="Times New Roman" panose="02020603050405020304" pitchFamily="18" charset="0"/>
                <a:cs typeface="Times New Roman" panose="02020603050405020304" pitchFamily="18" charset="0"/>
              </a:rPr>
              <a:t>Число арифметичних операцій цього етапу: </a:t>
            </a:r>
            <a:r>
              <a:rPr lang="en-US" sz="2400" b="1" i="1" dirty="0">
                <a:latin typeface="Times New Roman" panose="02020603050405020304" pitchFamily="18" charset="0"/>
                <a:cs typeface="Times New Roman" panose="02020603050405020304" pitchFamily="18" charset="0"/>
              </a:rPr>
              <a:t>F[n) = </a:t>
            </a:r>
            <a:r>
              <a:rPr lang="uk-UA" sz="2400" b="1" i="1" dirty="0">
                <a:latin typeface="Times New Roman" panose="02020603050405020304" pitchFamily="18" charset="0"/>
                <a:cs typeface="Times New Roman" panose="02020603050405020304" pitchFamily="18" charset="0"/>
              </a:rPr>
              <a:t>с2</a:t>
            </a:r>
            <a:r>
              <a:rPr lang="en-US" sz="2400" b="1" i="1" dirty="0">
                <a:latin typeface="Times New Roman" panose="02020603050405020304" pitchFamily="18" charset="0"/>
                <a:cs typeface="Times New Roman" panose="02020603050405020304" pitchFamily="18" charset="0"/>
              </a:rPr>
              <a:t>*n</a:t>
            </a:r>
            <a:r>
              <a:rPr lang="uk-UA" sz="2400" b="1" i="1" dirty="0">
                <a:latin typeface="Times New Roman" panose="02020603050405020304" pitchFamily="18" charset="0"/>
                <a:cs typeface="Times New Roman" panose="02020603050405020304" pitchFamily="18" charset="0"/>
              </a:rPr>
              <a:t>, с2 </a:t>
            </a:r>
            <a:r>
              <a:rPr lang="uk-UA" sz="2400" dirty="0">
                <a:latin typeface="Times New Roman" panose="02020603050405020304" pitchFamily="18" charset="0"/>
                <a:cs typeface="Times New Roman" panose="02020603050405020304" pitchFamily="18" charset="0"/>
              </a:rPr>
              <a:t>- константа.</a:t>
            </a:r>
          </a:p>
          <a:p>
            <a:r>
              <a:rPr lang="uk-UA" sz="2400" dirty="0">
                <a:latin typeface="Times New Roman" panose="02020603050405020304" pitchFamily="18" charset="0"/>
                <a:cs typeface="Times New Roman" panose="02020603050405020304" pitchFamily="18" charset="0"/>
              </a:rPr>
              <a:t>Таким чином, рекурентне рівняння сортування злиттям має такий вигляд:</a:t>
            </a:r>
          </a:p>
        </p:txBody>
      </p:sp>
    </p:spTree>
    <p:extLst>
      <p:ext uri="{BB962C8B-B14F-4D97-AF65-F5344CB8AC3E}">
        <p14:creationId xmlns:p14="http://schemas.microsoft.com/office/powerpoint/2010/main" val="1017050596"/>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1174" y="1636713"/>
            <a:ext cx="4164013"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095499" y="3567410"/>
            <a:ext cx="9153525" cy="954107"/>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Решая данное рекуррентное уравнение, получаем, что трудоемкость алгоритма</a:t>
            </a:r>
            <a:r>
              <a:rPr lang="en-US" sz="2800"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есть О (</a:t>
            </a:r>
            <a:r>
              <a:rPr lang="en-US" sz="2800" dirty="0">
                <a:latin typeface="Times New Roman" panose="02020603050405020304" pitchFamily="18" charset="0"/>
                <a:cs typeface="Times New Roman" panose="02020603050405020304" pitchFamily="18" charset="0"/>
              </a:rPr>
              <a:t>n</a:t>
            </a:r>
            <a:r>
              <a:rPr lang="ru-RU" sz="2800" dirty="0" err="1">
                <a:latin typeface="Times New Roman" panose="02020603050405020304" pitchFamily="18" charset="0"/>
                <a:cs typeface="Times New Roman" panose="02020603050405020304" pitchFamily="18" charset="0"/>
              </a:rPr>
              <a:t>log</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4528455"/>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549" y="1166843"/>
            <a:ext cx="10677525" cy="4832092"/>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Принцип «</a:t>
            </a:r>
            <a:r>
              <a:rPr lang="ru-RU" sz="2800" dirty="0" err="1">
                <a:latin typeface="Times New Roman" panose="02020603050405020304" pitchFamily="18" charset="0"/>
                <a:cs typeface="Times New Roman" panose="02020603050405020304" pitchFamily="18" charset="0"/>
              </a:rPr>
              <a:t>поділяй</a:t>
            </a:r>
            <a:r>
              <a:rPr lang="ru-RU" sz="2800" dirty="0">
                <a:latin typeface="Times New Roman" panose="02020603050405020304" pitchFamily="18" charset="0"/>
                <a:cs typeface="Times New Roman" panose="02020603050405020304" pitchFamily="18" charset="0"/>
              </a:rPr>
              <a:t> і </a:t>
            </a:r>
            <a:r>
              <a:rPr lang="ru-RU" sz="2800" dirty="0" err="1">
                <a:latin typeface="Times New Roman" panose="02020603050405020304" pitchFamily="18" charset="0"/>
                <a:cs typeface="Times New Roman" panose="02020603050405020304" pitchFamily="18" charset="0"/>
              </a:rPr>
              <a:t>володарюй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лежить</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основі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ще</a:t>
            </a:r>
            <a:r>
              <a:rPr lang="ru-RU" sz="2800" dirty="0">
                <a:latin typeface="Times New Roman" panose="02020603050405020304" pitchFamily="18" charset="0"/>
                <a:cs typeface="Times New Roman" panose="02020603050405020304" pitchFamily="18" charset="0"/>
              </a:rPr>
              <a:t> одного </a:t>
            </a:r>
            <a:r>
              <a:rPr lang="ru-RU" sz="2800" dirty="0" err="1">
                <a:latin typeface="Times New Roman" panose="02020603050405020304" pitchFamily="18" charset="0"/>
                <a:cs typeface="Times New Roman" panose="02020603050405020304" pitchFamily="18" charset="0"/>
              </a:rPr>
              <a:t>розглянутого</a:t>
            </a:r>
            <a:r>
              <a:rPr lang="ru-RU" sz="2800" dirty="0">
                <a:latin typeface="Times New Roman" panose="02020603050405020304" pitchFamily="18" charset="0"/>
                <a:cs typeface="Times New Roman" panose="02020603050405020304" pitchFamily="18" charset="0"/>
              </a:rPr>
              <a:t> нами </a:t>
            </a:r>
            <a:r>
              <a:rPr lang="ru-RU" sz="2800" dirty="0" err="1">
                <a:latin typeface="Times New Roman" panose="02020603050405020304" pitchFamily="18" charset="0"/>
                <a:cs typeface="Times New Roman" panose="02020603050405020304" pitchFamily="18" charset="0"/>
              </a:rPr>
              <a:t>раніше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ефективного</a:t>
            </a:r>
            <a:r>
              <a:rPr lang="ru-RU" sz="2800" dirty="0">
                <a:latin typeface="Times New Roman" panose="02020603050405020304" pitchFamily="18" charset="0"/>
                <a:cs typeface="Times New Roman" panose="02020603050405020304" pitchFamily="18" charset="0"/>
              </a:rPr>
              <a:t> алгоритму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масиву</a:t>
            </a:r>
            <a:r>
              <a:rPr lang="ru-RU" sz="2800" dirty="0">
                <a:latin typeface="Times New Roman" panose="02020603050405020304" pitchFamily="18" charset="0"/>
                <a:cs typeface="Times New Roman" panose="02020603050405020304" pitchFamily="18" charset="0"/>
              </a:rPr>
              <a:t> - алгоритму </a:t>
            </a:r>
            <a:r>
              <a:rPr lang="ru-RU" sz="2800" dirty="0" err="1">
                <a:latin typeface="Times New Roman" panose="02020603050405020304" pitchFamily="18" charset="0"/>
                <a:cs typeface="Times New Roman" panose="02020603050405020304" pitchFamily="18" charset="0"/>
              </a:rPr>
              <a:t>швидкого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a:t>
            </a:r>
          </a:p>
          <a:p>
            <a:r>
              <a:rPr lang="ru-RU" sz="2800" dirty="0" err="1">
                <a:latin typeface="Times New Roman" panose="02020603050405020304" pitchFamily="18" charset="0"/>
                <a:cs typeface="Times New Roman" panose="02020603050405020304" pitchFamily="18" charset="0"/>
              </a:rPr>
              <a:t>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Його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етапи</a:t>
            </a:r>
            <a:r>
              <a:rPr lang="ru-RU" sz="2800" dirty="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1) "</a:t>
            </a:r>
            <a:r>
              <a:rPr lang="ru-RU" sz="2800" dirty="0" err="1">
                <a:latin typeface="Times New Roman" panose="02020603050405020304" pitchFamily="18" charset="0"/>
                <a:cs typeface="Times New Roman" panose="02020603050405020304" pitchFamily="18" charset="0"/>
              </a:rPr>
              <a:t>Поділ</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Сортована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розбивається</a:t>
            </a:r>
            <a:r>
              <a:rPr lang="ru-RU" sz="2800" dirty="0">
                <a:latin typeface="Times New Roman" panose="02020603050405020304" pitchFamily="18" charset="0"/>
                <a:cs typeface="Times New Roman" panose="02020603050405020304" pitchFamily="18" charset="0"/>
              </a:rPr>
              <a:t> на два </a:t>
            </a:r>
            <a:r>
              <a:rPr lang="ru-RU" sz="2800" dirty="0" err="1">
                <a:latin typeface="Times New Roman" panose="02020603050405020304" pitchFamily="18" charset="0"/>
                <a:cs typeface="Times New Roman" panose="02020603050405020304" pitchFamily="18" charset="0"/>
              </a:rPr>
              <a:t>сегменти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не </a:t>
            </a:r>
            <a:r>
              <a:rPr lang="ru-RU" sz="2800" dirty="0" err="1">
                <a:latin typeface="Times New Roman" panose="02020603050405020304" pitchFamily="18" charset="0"/>
                <a:cs typeface="Times New Roman" panose="02020603050405020304" pitchFamily="18" charset="0"/>
              </a:rPr>
              <a:t>перетинаються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при </a:t>
            </a:r>
            <a:r>
              <a:rPr lang="ru-RU" sz="2800" dirty="0" err="1">
                <a:latin typeface="Times New Roman" panose="02020603050405020304" pitchFamily="18" charset="0"/>
                <a:cs typeface="Times New Roman" panose="02020603050405020304" pitchFamily="18" charset="0"/>
              </a:rPr>
              <a:t>сортуванні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злиттям</a:t>
            </a:r>
            <a:r>
              <a:rPr lang="ru-RU" sz="2800" dirty="0">
                <a:latin typeface="Times New Roman" panose="02020603050405020304" pitchFamily="18" charset="0"/>
                <a:cs typeface="Times New Roman" panose="02020603050405020304" pitchFamily="18" charset="0"/>
              </a:rPr>
              <a:t> процедура </a:t>
            </a:r>
            <a:r>
              <a:rPr lang="ru-RU" sz="2800" dirty="0" err="1">
                <a:latin typeface="Times New Roman" panose="02020603050405020304" pitchFamily="18" charset="0"/>
                <a:cs typeface="Times New Roman" panose="02020603050405020304" pitchFamily="18" charset="0"/>
              </a:rPr>
              <a:t>поділу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проводилася</a:t>
            </a:r>
            <a:r>
              <a:rPr lang="ru-RU" sz="2800" dirty="0">
                <a:latin typeface="Times New Roman" panose="02020603050405020304" pitchFamily="18" charset="0"/>
                <a:cs typeface="Times New Roman" panose="02020603050405020304" pitchFamily="18" charset="0"/>
              </a:rPr>
              <a:t> простим </a:t>
            </a:r>
            <a:r>
              <a:rPr lang="ru-RU" sz="2800" dirty="0" err="1">
                <a:latin typeface="Times New Roman" panose="02020603050405020304" pitchFamily="18" charset="0"/>
                <a:cs typeface="Times New Roman" panose="02020603050405020304" pitchFamily="18" charset="0"/>
              </a:rPr>
              <a:t>розподілом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сортованої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послідовності</a:t>
            </a:r>
            <a:r>
              <a:rPr lang="ru-RU" sz="2800" dirty="0">
                <a:latin typeface="Times New Roman" panose="02020603050405020304" pitchFamily="18" charset="0"/>
                <a:cs typeface="Times New Roman" panose="02020603050405020304" pitchFamily="18" charset="0"/>
              </a:rPr>
              <a:t> на два </a:t>
            </a:r>
            <a:r>
              <a:rPr lang="ru-RU" sz="2800" dirty="0" err="1">
                <a:latin typeface="Times New Roman" panose="02020603050405020304" pitchFamily="18" charset="0"/>
                <a:cs typeface="Times New Roman" panose="02020603050405020304" pitchFamily="18" charset="0"/>
              </a:rPr>
              <a:t>сегменти</a:t>
            </a:r>
            <a:r>
              <a:rPr lang="ru-RU" sz="2800" dirty="0">
                <a:latin typeface="Times New Roman" panose="02020603050405020304" pitchFamily="18" charset="0"/>
                <a:cs typeface="Times New Roman" panose="02020603050405020304" pitchFamily="18" charset="0"/>
              </a:rPr>
              <a:t>, то в </a:t>
            </a:r>
            <a:r>
              <a:rPr lang="ru-RU" sz="2800" dirty="0" err="1">
                <a:latin typeface="Times New Roman" panose="02020603050405020304" pitchFamily="18" charset="0"/>
                <a:cs typeface="Times New Roman" panose="02020603050405020304" pitchFamily="18" charset="0"/>
              </a:rPr>
              <a:t>сортуванні</a:t>
            </a:r>
            <a:r>
              <a:rPr lang="ru-RU" sz="2800" dirty="0">
                <a:latin typeface="Times New Roman" panose="02020603050405020304" pitchFamily="18" charset="0"/>
                <a:cs typeface="Times New Roman" panose="02020603050405020304" pitchFamily="18" charset="0"/>
              </a:rPr>
              <a:t> Хоара вона проводиться таким чином,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значення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першого</a:t>
            </a:r>
            <a:r>
              <a:rPr lang="ru-RU" sz="2800" dirty="0">
                <a:latin typeface="Times New Roman" panose="02020603050405020304" pitchFamily="18" charset="0"/>
                <a:cs typeface="Times New Roman" panose="02020603050405020304" pitchFamily="18" charset="0"/>
              </a:rPr>
              <a:t> сегмента не </a:t>
            </a:r>
            <a:r>
              <a:rPr lang="ru-RU" sz="2800" dirty="0" err="1">
                <a:latin typeface="Times New Roman" panose="02020603050405020304" pitchFamily="18" charset="0"/>
                <a:cs typeface="Times New Roman" panose="02020603050405020304" pitchFamily="18" charset="0"/>
              </a:rPr>
              <a:t>більше</a:t>
            </a:r>
            <a:r>
              <a:rPr lang="ru-RU" sz="2800" dirty="0">
                <a:latin typeface="Times New Roman" panose="02020603050405020304" pitchFamily="18" charset="0"/>
                <a:cs typeface="Times New Roman" panose="02020603050405020304" pitchFamily="18" charset="0"/>
              </a:rPr>
              <a:t> кожного </a:t>
            </a:r>
            <a:r>
              <a:rPr lang="ru-RU" sz="2800" dirty="0" err="1">
                <a:latin typeface="Times New Roman" panose="02020603050405020304" pitchFamily="18" charset="0"/>
                <a:cs typeface="Times New Roman" panose="02020603050405020304" pitchFamily="18" charset="0"/>
              </a:rPr>
              <a:t>значення</a:t>
            </a:r>
            <a:r>
              <a:rPr lang="ru-RU" sz="2800" dirty="0">
                <a:latin typeface="Times New Roman" panose="02020603050405020304" pitchFamily="18" charset="0"/>
                <a:cs typeface="Times New Roman" panose="02020603050405020304" pitchFamily="18" charset="0"/>
              </a:rPr>
              <a:t> другого сегмента. Число</a:t>
            </a:r>
          </a:p>
          <a:p>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етапу</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D(n) = </a:t>
            </a:r>
            <a:r>
              <a:rPr lang="en-US" sz="2800" b="1" i="1" dirty="0">
                <a:latin typeface="Times New Roman" panose="02020603050405020304" pitchFamily="18" charset="0"/>
                <a:cs typeface="Times New Roman" panose="02020603050405020304" pitchFamily="18" charset="0"/>
              </a:rPr>
              <a:t>c1*n</a:t>
            </a:r>
            <a:r>
              <a:rPr lang="ru-RU" sz="2800" b="1" i="1" dirty="0">
                <a:latin typeface="Times New Roman" panose="02020603050405020304" pitchFamily="18" charset="0"/>
                <a:cs typeface="Times New Roman" panose="02020603050405020304" pitchFamily="18" charset="0"/>
              </a:rPr>
              <a:t>, с</a:t>
            </a:r>
            <a:r>
              <a:rPr lang="en-US" sz="2800" b="1" i="1" dirty="0">
                <a:latin typeface="Times New Roman" panose="02020603050405020304" pitchFamily="18" charset="0"/>
                <a:cs typeface="Times New Roman" panose="02020603050405020304" pitchFamily="18" charset="0"/>
              </a:rPr>
              <a:t>1</a:t>
            </a:r>
            <a:r>
              <a:rPr lang="ru-RU" sz="2800" b="1" i="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константа.</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515545"/>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0075" y="197346"/>
            <a:ext cx="11277600" cy="6555641"/>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1) "</a:t>
            </a:r>
            <a:r>
              <a:rPr lang="ru-RU" sz="2800" dirty="0" err="1">
                <a:latin typeface="Times New Roman" panose="02020603050405020304" pitchFamily="18" charset="0"/>
                <a:cs typeface="Times New Roman" panose="02020603050405020304" pitchFamily="18" charset="0"/>
              </a:rPr>
              <a:t>Поділ</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Сортована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розбивається</a:t>
            </a:r>
            <a:r>
              <a:rPr lang="ru-RU" sz="2800" dirty="0">
                <a:latin typeface="Times New Roman" panose="02020603050405020304" pitchFamily="18" charset="0"/>
                <a:cs typeface="Times New Roman" panose="02020603050405020304" pitchFamily="18" charset="0"/>
              </a:rPr>
              <a:t> на два </a:t>
            </a:r>
            <a:r>
              <a:rPr lang="ru-RU" sz="2800" dirty="0" err="1">
                <a:latin typeface="Times New Roman" panose="02020603050405020304" pitchFamily="18" charset="0"/>
                <a:cs typeface="Times New Roman" panose="02020603050405020304" pitchFamily="18" charset="0"/>
              </a:rPr>
              <a:t>сегменти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не </a:t>
            </a:r>
            <a:r>
              <a:rPr lang="ru-RU" sz="2800" dirty="0" err="1">
                <a:latin typeface="Times New Roman" panose="02020603050405020304" pitchFamily="18" charset="0"/>
                <a:cs typeface="Times New Roman" panose="02020603050405020304" pitchFamily="18" charset="0"/>
              </a:rPr>
              <a:t>перетинаються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при </a:t>
            </a:r>
            <a:r>
              <a:rPr lang="ru-RU" sz="2800" dirty="0" err="1">
                <a:latin typeface="Times New Roman" panose="02020603050405020304" pitchFamily="18" charset="0"/>
                <a:cs typeface="Times New Roman" panose="02020603050405020304" pitchFamily="18" charset="0"/>
              </a:rPr>
              <a:t>сортуванні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злиттям</a:t>
            </a:r>
            <a:r>
              <a:rPr lang="ru-RU" sz="2800" dirty="0">
                <a:latin typeface="Times New Roman" panose="02020603050405020304" pitchFamily="18" charset="0"/>
                <a:cs typeface="Times New Roman" panose="02020603050405020304" pitchFamily="18" charset="0"/>
              </a:rPr>
              <a:t> процедура </a:t>
            </a:r>
            <a:r>
              <a:rPr lang="ru-RU" sz="2800" dirty="0" err="1">
                <a:latin typeface="Times New Roman" panose="02020603050405020304" pitchFamily="18" charset="0"/>
                <a:cs typeface="Times New Roman" panose="02020603050405020304" pitchFamily="18" charset="0"/>
              </a:rPr>
              <a:t>поділу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проводилася</a:t>
            </a:r>
            <a:r>
              <a:rPr lang="ru-RU" sz="2800" dirty="0">
                <a:latin typeface="Times New Roman" panose="02020603050405020304" pitchFamily="18" charset="0"/>
                <a:cs typeface="Times New Roman" panose="02020603050405020304" pitchFamily="18" charset="0"/>
              </a:rPr>
              <a:t> простим </a:t>
            </a:r>
            <a:r>
              <a:rPr lang="ru-RU" sz="2800" dirty="0" err="1">
                <a:latin typeface="Times New Roman" panose="02020603050405020304" pitchFamily="18" charset="0"/>
                <a:cs typeface="Times New Roman" panose="02020603050405020304" pitchFamily="18" charset="0"/>
              </a:rPr>
              <a:t>розподілом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сортованої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послідовності</a:t>
            </a:r>
            <a:r>
              <a:rPr lang="ru-RU" sz="2800" dirty="0">
                <a:latin typeface="Times New Roman" panose="02020603050405020304" pitchFamily="18" charset="0"/>
                <a:cs typeface="Times New Roman" panose="02020603050405020304" pitchFamily="18" charset="0"/>
              </a:rPr>
              <a:t> на два </a:t>
            </a:r>
            <a:r>
              <a:rPr lang="ru-RU" sz="2800" dirty="0" err="1">
                <a:latin typeface="Times New Roman" panose="02020603050405020304" pitchFamily="18" charset="0"/>
                <a:cs typeface="Times New Roman" panose="02020603050405020304" pitchFamily="18" charset="0"/>
              </a:rPr>
              <a:t>сегменти</a:t>
            </a:r>
            <a:r>
              <a:rPr lang="ru-RU" sz="2800" dirty="0">
                <a:latin typeface="Times New Roman" panose="02020603050405020304" pitchFamily="18" charset="0"/>
                <a:cs typeface="Times New Roman" panose="02020603050405020304" pitchFamily="18" charset="0"/>
              </a:rPr>
              <a:t>, то в </a:t>
            </a:r>
            <a:r>
              <a:rPr lang="ru-RU" sz="2800" dirty="0" err="1">
                <a:latin typeface="Times New Roman" panose="02020603050405020304" pitchFamily="18" charset="0"/>
                <a:cs typeface="Times New Roman" panose="02020603050405020304" pitchFamily="18" charset="0"/>
              </a:rPr>
              <a:t>сортуванні</a:t>
            </a:r>
            <a:r>
              <a:rPr lang="ru-RU" sz="2800" dirty="0">
                <a:latin typeface="Times New Roman" panose="02020603050405020304" pitchFamily="18" charset="0"/>
                <a:cs typeface="Times New Roman" panose="02020603050405020304" pitchFamily="18" charset="0"/>
              </a:rPr>
              <a:t> Хоара вона проводиться таким чином,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значення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першого</a:t>
            </a:r>
            <a:r>
              <a:rPr lang="ru-RU" sz="2800" dirty="0">
                <a:latin typeface="Times New Roman" panose="02020603050405020304" pitchFamily="18" charset="0"/>
                <a:cs typeface="Times New Roman" panose="02020603050405020304" pitchFamily="18" charset="0"/>
              </a:rPr>
              <a:t> сегмента не </a:t>
            </a:r>
            <a:r>
              <a:rPr lang="ru-RU" sz="2800" dirty="0" err="1">
                <a:latin typeface="Times New Roman" panose="02020603050405020304" pitchFamily="18" charset="0"/>
                <a:cs typeface="Times New Roman" panose="02020603050405020304" pitchFamily="18" charset="0"/>
              </a:rPr>
              <a:t>більше</a:t>
            </a:r>
            <a:r>
              <a:rPr lang="ru-RU" sz="2800" dirty="0">
                <a:latin typeface="Times New Roman" panose="02020603050405020304" pitchFamily="18" charset="0"/>
                <a:cs typeface="Times New Roman" panose="02020603050405020304" pitchFamily="18" charset="0"/>
              </a:rPr>
              <a:t> кожного </a:t>
            </a:r>
            <a:r>
              <a:rPr lang="ru-RU" sz="2800" dirty="0" err="1">
                <a:latin typeface="Times New Roman" panose="02020603050405020304" pitchFamily="18" charset="0"/>
                <a:cs typeface="Times New Roman" panose="02020603050405020304" pitchFamily="18" charset="0"/>
              </a:rPr>
              <a:t>значення</a:t>
            </a:r>
            <a:r>
              <a:rPr lang="ru-RU" sz="2800" dirty="0">
                <a:latin typeface="Times New Roman" panose="02020603050405020304" pitchFamily="18" charset="0"/>
                <a:cs typeface="Times New Roman" panose="02020603050405020304" pitchFamily="18" charset="0"/>
              </a:rPr>
              <a:t> другого сегмента. Число</a:t>
            </a:r>
            <a:r>
              <a:rPr lang="en-US"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етапу</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D(n) = </a:t>
            </a:r>
            <a:r>
              <a:rPr lang="en-US" sz="2800" b="1" i="1" dirty="0">
                <a:latin typeface="Times New Roman" panose="02020603050405020304" pitchFamily="18" charset="0"/>
                <a:cs typeface="Times New Roman" panose="02020603050405020304" pitchFamily="18" charset="0"/>
              </a:rPr>
              <a:t>c1*</a:t>
            </a:r>
            <a:r>
              <a:rPr lang="ru-RU"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 с</a:t>
            </a:r>
            <a:r>
              <a:rPr lang="en-US" sz="2800" b="1" i="1" dirty="0">
                <a:latin typeface="Times New Roman" panose="02020603050405020304" pitchFamily="18" charset="0"/>
                <a:cs typeface="Times New Roman" panose="02020603050405020304" pitchFamily="18" charset="0"/>
              </a:rPr>
              <a:t>1</a:t>
            </a:r>
            <a:r>
              <a:rPr lang="ru-RU" sz="2800" b="1" i="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константа.</a:t>
            </a:r>
          </a:p>
          <a:p>
            <a:r>
              <a:rPr lang="ru-RU" sz="2800" dirty="0">
                <a:latin typeface="Times New Roman" panose="02020603050405020304" pitchFamily="18" charset="0"/>
                <a:cs typeface="Times New Roman" panose="02020603050405020304" pitchFamily="18" charset="0"/>
              </a:rPr>
              <a:t>2) «</a:t>
            </a:r>
            <a:r>
              <a:rPr lang="ru-RU" sz="2800" dirty="0" err="1">
                <a:latin typeface="Times New Roman" panose="02020603050405020304" pitchFamily="18" charset="0"/>
                <a:cs typeface="Times New Roman" panose="02020603050405020304" pitchFamily="18" charset="0"/>
              </a:rPr>
              <a:t>Підкорення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Елементи</a:t>
            </a:r>
            <a:r>
              <a:rPr lang="ru-RU" sz="2800" dirty="0">
                <a:latin typeface="Times New Roman" panose="02020603050405020304" pitchFamily="18" charset="0"/>
                <a:cs typeface="Times New Roman" panose="02020603050405020304" pitchFamily="18" charset="0"/>
              </a:rPr>
              <a:t> кожного сегмента </a:t>
            </a:r>
            <a:r>
              <a:rPr lang="ru-RU" sz="2800" dirty="0" err="1">
                <a:latin typeface="Times New Roman" panose="02020603050405020304" pitchFamily="18" charset="0"/>
                <a:cs typeface="Times New Roman" panose="02020603050405020304" pitchFamily="18" charset="0"/>
              </a:rPr>
              <a:t>впорядковуються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тим</a:t>
            </a:r>
            <a:r>
              <a:rPr lang="ru-RU" sz="2800" dirty="0">
                <a:latin typeface="Times New Roman" panose="02020603050405020304" pitchFamily="18" charset="0"/>
                <a:cs typeface="Times New Roman" panose="02020603050405020304" pitchFamily="18" charset="0"/>
              </a:rPr>
              <a:t> самим алгоритмом. Число </a:t>
            </a:r>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етапу</a:t>
            </a:r>
            <a:r>
              <a:rPr lang="ru-RU" sz="2800" dirty="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разі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виконання</a:t>
            </a:r>
            <a:r>
              <a:rPr lang="ru-RU" sz="2800" dirty="0">
                <a:latin typeface="Times New Roman" panose="02020603050405020304" pitchFamily="18" charset="0"/>
                <a:cs typeface="Times New Roman" panose="02020603050405020304" pitchFamily="18" charset="0"/>
              </a:rPr>
              <a:t> принципу </a:t>
            </a:r>
            <a:r>
              <a:rPr lang="ru-RU" sz="2800" dirty="0" err="1">
                <a:latin typeface="Times New Roman" panose="02020603050405020304" pitchFamily="18" charset="0"/>
                <a:cs typeface="Times New Roman" panose="02020603050405020304" pitchFamily="18" charset="0"/>
              </a:rPr>
              <a:t>балансування</a:t>
            </a:r>
            <a:r>
              <a:rPr lang="ru-RU" sz="2800" dirty="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2Т{</a:t>
            </a:r>
            <a:r>
              <a:rPr lang="en-US" sz="2800" i="1" dirty="0">
                <a:latin typeface="Times New Roman" panose="02020603050405020304" pitchFamily="18" charset="0"/>
                <a:cs typeface="Times New Roman" panose="02020603050405020304" pitchFamily="18" charset="0"/>
              </a:rPr>
              <a:t>n</a:t>
            </a:r>
            <a:r>
              <a:rPr lang="ru-RU" sz="2800" i="1" dirty="0">
                <a:latin typeface="Times New Roman" panose="02020603050405020304" pitchFamily="18" charset="0"/>
                <a:cs typeface="Times New Roman" panose="02020603050405020304" pitchFamily="18" charset="0"/>
              </a:rPr>
              <a:t>/2),</a:t>
            </a:r>
            <a:r>
              <a:rPr lang="en-US" sz="2800" i="1" dirty="0">
                <a:latin typeface="Times New Roman" panose="02020603050405020304" pitchFamily="18" charset="0"/>
                <a:cs typeface="Times New Roman" panose="02020603050405020304" pitchFamily="18" charset="0"/>
              </a:rPr>
              <a:t> n</a:t>
            </a:r>
            <a:r>
              <a:rPr lang="ru-RU" sz="2800" i="1" dirty="0">
                <a:latin typeface="Times New Roman" panose="02020603050405020304" pitchFamily="18" charset="0"/>
                <a:cs typeface="Times New Roman" panose="02020603050405020304" pitchFamily="18" charset="0"/>
              </a:rPr>
              <a:t>&gt;</a:t>
            </a:r>
            <a:r>
              <a:rPr lang="en-US" sz="2800" i="1" dirty="0">
                <a:latin typeface="Times New Roman" panose="02020603050405020304" pitchFamily="18" charset="0"/>
                <a:cs typeface="Times New Roman" panose="02020603050405020304" pitchFamily="18" charset="0"/>
              </a:rPr>
              <a:t>=</a:t>
            </a:r>
            <a:r>
              <a:rPr lang="ru-RU" sz="2800" i="1" dirty="0">
                <a:latin typeface="Times New Roman" panose="02020603050405020304" pitchFamily="18" charset="0"/>
                <a:cs typeface="Times New Roman" panose="02020603050405020304" pitchFamily="18" charset="0"/>
              </a:rPr>
              <a:t>2 (а = Ь = 2).</a:t>
            </a:r>
          </a:p>
          <a:p>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інакше</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Т(</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1) + Т(</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2), </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1+</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2=</a:t>
            </a:r>
            <a:r>
              <a:rPr lang="en-US" sz="2800" b="1" i="1"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a:t>
            </a:r>
          </a:p>
          <a:p>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 = 1, то сегмент </a:t>
            </a:r>
            <a:r>
              <a:rPr lang="ru-RU" sz="2800" dirty="0" err="1">
                <a:latin typeface="Times New Roman" panose="02020603050405020304" pitchFamily="18" charset="0"/>
                <a:cs typeface="Times New Roman" panose="02020603050405020304" pitchFamily="18" charset="0"/>
              </a:rPr>
              <a:t>відсортовано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тобто</a:t>
            </a:r>
            <a:r>
              <a:rPr lang="ru-RU" sz="28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T</a:t>
            </a:r>
            <a:r>
              <a:rPr lang="ru-RU" sz="2800" b="1" i="1" dirty="0">
                <a:latin typeface="Times New Roman" panose="02020603050405020304" pitchFamily="18" charset="0"/>
                <a:cs typeface="Times New Roman" panose="02020603050405020304" pitchFamily="18" charset="0"/>
              </a:rPr>
              <a:t>(1) = с3, с3 </a:t>
            </a:r>
            <a:r>
              <a:rPr lang="ru-RU" sz="2800" dirty="0">
                <a:latin typeface="Times New Roman" panose="02020603050405020304" pitchFamily="18" charset="0"/>
                <a:cs typeface="Times New Roman" panose="02020603050405020304" pitchFamily="18" charset="0"/>
              </a:rPr>
              <a:t>константа.</a:t>
            </a:r>
          </a:p>
          <a:p>
            <a:r>
              <a:rPr lang="ru-RU" sz="2800" dirty="0">
                <a:latin typeface="Times New Roman" panose="02020603050405020304" pitchFamily="18" charset="0"/>
                <a:cs typeface="Times New Roman" panose="02020603050405020304" pitchFamily="18" charset="0"/>
              </a:rPr>
              <a:t>3) "</a:t>
            </a:r>
            <a:r>
              <a:rPr lang="ru-RU" sz="2800" dirty="0" err="1">
                <a:latin typeface="Times New Roman" panose="02020603050405020304" pitchFamily="18" charset="0"/>
                <a:cs typeface="Times New Roman" panose="02020603050405020304" pitchFamily="18" charset="0"/>
              </a:rPr>
              <a:t>Комбінування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Відбувається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злиття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відсортованих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сегментів</a:t>
            </a:r>
            <a:r>
              <a:rPr lang="ru-RU" sz="2800" dirty="0">
                <a:latin typeface="Times New Roman" panose="02020603050405020304" pitchFamily="18" charset="0"/>
                <a:cs typeface="Times New Roman" panose="02020603050405020304" pitchFamily="18" charset="0"/>
              </a:rPr>
              <a:t> одним шляхом </a:t>
            </a:r>
            <a:r>
              <a:rPr lang="ru-RU" sz="2800" dirty="0" err="1">
                <a:latin typeface="Times New Roman" panose="02020603050405020304" pitchFamily="18" charset="0"/>
                <a:cs typeface="Times New Roman" panose="02020603050405020304" pitchFamily="18" charset="0"/>
              </a:rPr>
              <a:t>приєднання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сегментів</a:t>
            </a:r>
            <a:r>
              <a:rPr lang="ru-RU" sz="2800" dirty="0">
                <a:latin typeface="Times New Roman" panose="02020603050405020304" pitchFamily="18" charset="0"/>
                <a:cs typeface="Times New Roman" panose="02020603050405020304" pitchFamily="18" charset="0"/>
              </a:rPr>
              <a:t>. Число </a:t>
            </a:r>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етапу</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F(n) = с2, с2 </a:t>
            </a:r>
            <a:r>
              <a:rPr lang="ru-RU" sz="2800" dirty="0">
                <a:latin typeface="Times New Roman" panose="02020603050405020304" pitchFamily="18" charset="0"/>
                <a:cs typeface="Times New Roman" panose="02020603050405020304" pitchFamily="18" charset="0"/>
              </a:rPr>
              <a:t>- константа.</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595904"/>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0700" y="328910"/>
            <a:ext cx="9848850" cy="83099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Таким чином, </a:t>
            </a:r>
            <a:r>
              <a:rPr lang="ru-RU" sz="2400" dirty="0" err="1">
                <a:latin typeface="Times New Roman" panose="02020603050405020304" pitchFamily="18" charset="0"/>
                <a:cs typeface="Times New Roman" panose="02020603050405020304" pitchFamily="18" charset="0"/>
              </a:rPr>
              <a:t>рекурентне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співвідношення</a:t>
            </a:r>
            <a:r>
              <a:rPr lang="ru-RU" sz="2400" dirty="0">
                <a:latin typeface="Times New Roman" panose="02020603050405020304" pitchFamily="18" charset="0"/>
                <a:cs typeface="Times New Roman" panose="02020603050405020304" pitchFamily="18" charset="0"/>
              </a:rPr>
              <a:t> алгоритму </a:t>
            </a:r>
            <a:r>
              <a:rPr lang="ru-RU" sz="2400" dirty="0" err="1">
                <a:latin typeface="Times New Roman" panose="02020603050405020304" pitchFamily="18" charset="0"/>
                <a:cs typeface="Times New Roman" panose="02020603050405020304" pitchFamily="18" charset="0"/>
              </a:rPr>
              <a:t>швидкого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сортування</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виконанні</a:t>
            </a:r>
            <a:r>
              <a:rPr lang="ru-RU" sz="2400" dirty="0">
                <a:latin typeface="Times New Roman" panose="02020603050405020304" pitchFamily="18" charset="0"/>
                <a:cs typeface="Times New Roman" panose="02020603050405020304" pitchFamily="18" charset="0"/>
              </a:rPr>
              <a:t> принципу </a:t>
            </a:r>
            <a:r>
              <a:rPr lang="ru-RU" sz="2400" dirty="0" err="1">
                <a:latin typeface="Times New Roman" panose="02020603050405020304" pitchFamily="18" charset="0"/>
                <a:cs typeface="Times New Roman" panose="02020603050405020304" pitchFamily="18" charset="0"/>
              </a:rPr>
              <a:t>балансування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вигляд</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625" y="1236663"/>
            <a:ext cx="4024313"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924050" y="2551837"/>
            <a:ext cx="9144000" cy="2246769"/>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і трудомісткість алгоритму є </a:t>
            </a:r>
            <a:r>
              <a:rPr lang="en-US" sz="2800" b="1" i="1" dirty="0">
                <a:latin typeface="Times New Roman" panose="02020603050405020304" pitchFamily="18" charset="0"/>
                <a:cs typeface="Times New Roman" panose="02020603050405020304" pitchFamily="18" charset="0"/>
              </a:rPr>
              <a:t>O</a:t>
            </a:r>
            <a:r>
              <a:rPr lang="uk-UA" sz="2800" b="1" i="1" dirty="0">
                <a:latin typeface="Times New Roman" panose="02020603050405020304" pitchFamily="18" charset="0"/>
                <a:cs typeface="Times New Roman" panose="02020603050405020304" pitchFamily="18" charset="0"/>
              </a:rPr>
              <a:t>(</a:t>
            </a:r>
            <a:r>
              <a:rPr lang="en-US" sz="2800" b="1" i="1" dirty="0">
                <a:latin typeface="Times New Roman" panose="02020603050405020304" pitchFamily="18" charset="0"/>
                <a:cs typeface="Times New Roman" panose="02020603050405020304" pitchFamily="18" charset="0"/>
              </a:rPr>
              <a:t>n</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log n</a:t>
            </a:r>
            <a:r>
              <a:rPr lang="uk-UA" sz="2800" b="1" i="1" dirty="0">
                <a:latin typeface="Times New Roman" panose="02020603050405020304" pitchFamily="18" charset="0"/>
                <a:cs typeface="Times New Roman" panose="02020603050405020304" pitchFamily="18" charset="0"/>
              </a:rPr>
              <a:t>).</a:t>
            </a:r>
          </a:p>
          <a:p>
            <a:r>
              <a:rPr lang="uk-UA" sz="2800" dirty="0">
                <a:latin typeface="Times New Roman" panose="02020603050405020304" pitchFamily="18" charset="0"/>
                <a:cs typeface="Times New Roman" panose="02020603050405020304" pitchFamily="18" charset="0"/>
              </a:rPr>
              <a:t>У гіршому випадку, коли процедура поділу розбиває елементи масиву на сегменти </a:t>
            </a:r>
            <a:r>
              <a:rPr lang="uk-UA" sz="2800" dirty="0" err="1">
                <a:latin typeface="Times New Roman" panose="02020603050405020304" pitchFamily="18" charset="0"/>
                <a:cs typeface="Times New Roman" panose="02020603050405020304" pitchFamily="18" charset="0"/>
              </a:rPr>
              <a:t>розмірностями</a:t>
            </a:r>
            <a:r>
              <a:rPr lang="uk-UA" sz="2800" dirty="0">
                <a:latin typeface="Times New Roman" panose="02020603050405020304" pitchFamily="18" charset="0"/>
                <a:cs typeface="Times New Roman" panose="02020603050405020304" pitchFamily="18" charset="0"/>
              </a:rPr>
              <a:t> </a:t>
            </a:r>
            <a:r>
              <a:rPr lang="uk-UA" sz="2800" b="1" i="1" dirty="0">
                <a:latin typeface="Times New Roman" panose="02020603050405020304" pitchFamily="18" charset="0"/>
                <a:cs typeface="Times New Roman" panose="02020603050405020304" pitchFamily="18" charset="0"/>
              </a:rPr>
              <a:t>1</a:t>
            </a:r>
            <a:r>
              <a:rPr lang="uk-UA" sz="2800" dirty="0">
                <a:latin typeface="Times New Roman" panose="02020603050405020304" pitchFamily="18" charset="0"/>
                <a:cs typeface="Times New Roman" panose="02020603050405020304" pitchFamily="18" charset="0"/>
              </a:rPr>
              <a:t> і </a:t>
            </a:r>
            <a:r>
              <a:rPr lang="uk-UA" sz="2800" b="1" i="1" dirty="0">
                <a:latin typeface="Times New Roman" panose="02020603050405020304" pitchFamily="18" charset="0"/>
                <a:cs typeface="Times New Roman" panose="02020603050405020304" pitchFamily="18" charset="0"/>
              </a:rPr>
              <a:t>п - 1 </a:t>
            </a:r>
            <a:r>
              <a:rPr lang="uk-UA" sz="2800" dirty="0">
                <a:latin typeface="Times New Roman" panose="02020603050405020304" pitchFamily="18" charset="0"/>
                <a:cs typeface="Times New Roman" panose="02020603050405020304" pitchFamily="18" charset="0"/>
              </a:rPr>
              <a:t>відповідно, рекурентне співвідношення алгоритму швидкого сортування має такий вигляд:</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8691" y="4981575"/>
            <a:ext cx="5184180"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328752" y="6244709"/>
            <a:ext cx="4554452" cy="369332"/>
          </a:xfrm>
          <a:prstGeom prst="rect">
            <a:avLst/>
          </a:prstGeom>
        </p:spPr>
        <p:txBody>
          <a:bodyPr wrap="none">
            <a:spAutoFit/>
          </a:bodyPr>
          <a:lstStyle/>
          <a:p>
            <a:r>
              <a:rPr lang="ru-RU" dirty="0"/>
              <a:t>та </a:t>
            </a:r>
            <a:r>
              <a:rPr lang="ru-RU" dirty="0" err="1"/>
              <a:t>трудомісткість</a:t>
            </a:r>
            <a:r>
              <a:rPr lang="ru-RU" dirty="0"/>
              <a:t> алгоритму є </a:t>
            </a:r>
            <a:r>
              <a:rPr lang="ru-RU" b="1" i="1" dirty="0"/>
              <a:t>О (</a:t>
            </a:r>
            <a:r>
              <a:rPr lang="en-US" b="1" i="1" dirty="0"/>
              <a:t>n</a:t>
            </a:r>
            <a:r>
              <a:rPr lang="ru-RU" b="1" i="1" dirty="0"/>
              <a:t>л2</a:t>
            </a:r>
            <a:r>
              <a:rPr lang="en-US" b="1" i="1" dirty="0"/>
              <a:t>)</a:t>
            </a:r>
            <a:endParaRPr lang="uk-UA" b="1" i="1" dirty="0"/>
          </a:p>
        </p:txBody>
      </p:sp>
    </p:spTree>
    <p:extLst>
      <p:ext uri="{BB962C8B-B14F-4D97-AF65-F5344CB8AC3E}">
        <p14:creationId xmlns:p14="http://schemas.microsoft.com/office/powerpoint/2010/main" val="4121764828"/>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3975" y="303937"/>
            <a:ext cx="10382250" cy="1569660"/>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Приклад 2. Знайти максимальний та мінімальний елементи масиву двома різними алгоритмами: використовуючи техніку «розділяй та володарюй» і без її використання. Оцінити дані алгоритми за кількістю операцій порівняння у припущенні,</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що в масиві </a:t>
            </a:r>
            <a:r>
              <a:rPr lang="uk-UA" sz="2400" b="1" i="1" dirty="0">
                <a:latin typeface="Times New Roman" panose="02020603050405020304" pitchFamily="18" charset="0"/>
                <a:cs typeface="Times New Roman" panose="02020603050405020304" pitchFamily="18" charset="0"/>
              </a:rPr>
              <a:t>п</a:t>
            </a:r>
            <a:r>
              <a:rPr lang="uk-UA" sz="2400" dirty="0">
                <a:latin typeface="Times New Roman" panose="02020603050405020304" pitchFamily="18" charset="0"/>
                <a:cs typeface="Times New Roman" panose="02020603050405020304" pitchFamily="18" charset="0"/>
              </a:rPr>
              <a:t> елементів.</a:t>
            </a:r>
          </a:p>
        </p:txBody>
      </p:sp>
      <p:sp>
        <p:nvSpPr>
          <p:cNvPr id="4" name="Прямоугольник 3"/>
          <p:cNvSpPr/>
          <p:nvPr/>
        </p:nvSpPr>
        <p:spPr>
          <a:xfrm>
            <a:off x="1323975" y="1997839"/>
            <a:ext cx="10296525" cy="3539430"/>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Розглянемо спочатку алгоритм розв'язання поставленого завдання, який не ґрунтується на техніці «розділяй і володарюй». Вибираємо з перших двох елементів масиву максимальний та мінімальний елементи (одне порівняння), потім, послідовно переглядаючи елементи масиву, порівнюємо кожен наступний з </a:t>
            </a:r>
            <a:endParaRPr lang="en-US" sz="2800" dirty="0">
              <a:latin typeface="Times New Roman" panose="02020603050405020304" pitchFamily="18" charset="0"/>
              <a:cs typeface="Times New Roman" panose="02020603050405020304" pitchFamily="18" charset="0"/>
            </a:endParaRPr>
          </a:p>
          <a:p>
            <a:r>
              <a:rPr lang="en-US" sz="2800" b="1" i="1" dirty="0">
                <a:latin typeface="Times New Roman" panose="02020603050405020304" pitchFamily="18" charset="0"/>
                <a:cs typeface="Times New Roman" panose="02020603050405020304" pitchFamily="18" charset="0"/>
              </a:rPr>
              <a:t>n</a:t>
            </a:r>
            <a:r>
              <a:rPr lang="uk-UA" sz="2800" b="1" i="1" dirty="0">
                <a:latin typeface="Times New Roman" panose="02020603050405020304" pitchFamily="18" charset="0"/>
                <a:cs typeface="Times New Roman" panose="02020603050405020304" pitchFamily="18" charset="0"/>
              </a:rPr>
              <a:t> - 2 </a:t>
            </a:r>
            <a:r>
              <a:rPr lang="uk-UA" sz="2800" dirty="0">
                <a:latin typeface="Times New Roman" panose="02020603050405020304" pitchFamily="18" charset="0"/>
                <a:cs typeface="Times New Roman" panose="02020603050405020304" pitchFamily="18" charset="0"/>
              </a:rPr>
              <a:t>елементів з максимальним та мінімальним елементами </a:t>
            </a:r>
            <a:endParaRPr lang="en-US" sz="2800" dirty="0">
              <a:latin typeface="Times New Roman" panose="02020603050405020304" pitchFamily="18" charset="0"/>
              <a:cs typeface="Times New Roman" panose="02020603050405020304" pitchFamily="18" charset="0"/>
            </a:endParaRPr>
          </a:p>
          <a:p>
            <a:r>
              <a:rPr lang="uk-UA" sz="2800" b="1" i="1" dirty="0">
                <a:latin typeface="Times New Roman" panose="02020603050405020304" pitchFamily="18" charset="0"/>
                <a:cs typeface="Times New Roman" panose="02020603050405020304" pitchFamily="18" charset="0"/>
              </a:rPr>
              <a:t>(2 (</a:t>
            </a:r>
            <a:r>
              <a:rPr lang="en-US" sz="2800" b="1" i="1" dirty="0">
                <a:latin typeface="Times New Roman" panose="02020603050405020304" pitchFamily="18" charset="0"/>
                <a:cs typeface="Times New Roman" panose="02020603050405020304" pitchFamily="18" charset="0"/>
              </a:rPr>
              <a:t>n</a:t>
            </a:r>
            <a:r>
              <a:rPr lang="uk-UA" sz="2800" b="1" i="1" dirty="0">
                <a:latin typeface="Times New Roman" panose="02020603050405020304" pitchFamily="18" charset="0"/>
                <a:cs typeface="Times New Roman" panose="02020603050405020304" pitchFamily="18" charset="0"/>
              </a:rPr>
              <a:t>-2)</a:t>
            </a:r>
            <a:r>
              <a:rPr lang="en-US" sz="2800" b="1" i="1" dirty="0">
                <a:latin typeface="Times New Roman" panose="02020603050405020304" pitchFamily="18" charset="0"/>
                <a:cs typeface="Times New Roman" panose="02020603050405020304" pitchFamily="18" charset="0"/>
              </a:rPr>
              <a:t>)</a:t>
            </a:r>
            <a:r>
              <a:rPr lang="uk-UA" sz="2800" b="1" i="1"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порівняння).</a:t>
            </a:r>
          </a:p>
          <a:p>
            <a:r>
              <a:rPr lang="uk-UA" sz="2800" dirty="0">
                <a:latin typeface="Times New Roman" panose="02020603050405020304" pitchFamily="18" charset="0"/>
                <a:cs typeface="Times New Roman" panose="02020603050405020304" pitchFamily="18" charset="0"/>
              </a:rPr>
              <a:t>Кількість порівнянь, що виконує алгоритм, є</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769" y="5632520"/>
            <a:ext cx="4664206" cy="574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5137008"/>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43024" y="344091"/>
            <a:ext cx="10353675" cy="3970318"/>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Другий алгоритм розв'язання поставленого завдання ґрунтується на техніці «розділяй і володарюй». Його етапи:</a:t>
            </a:r>
          </a:p>
          <a:p>
            <a:r>
              <a:rPr lang="uk-UA" sz="2800" dirty="0">
                <a:latin typeface="Times New Roman" panose="02020603050405020304" pitchFamily="18" charset="0"/>
                <a:cs typeface="Times New Roman" panose="02020603050405020304" pitchFamily="18" charset="0"/>
              </a:rPr>
              <a:t>1) "Поділ". Ділимо масив на дві частини однакових </a:t>
            </a:r>
            <a:r>
              <a:rPr lang="uk-UA" sz="2800" dirty="0" err="1">
                <a:latin typeface="Times New Roman" panose="02020603050405020304" pitchFamily="18" charset="0"/>
                <a:cs typeface="Times New Roman" panose="02020603050405020304" pitchFamily="18" charset="0"/>
              </a:rPr>
              <a:t>розмірностей</a:t>
            </a:r>
            <a:r>
              <a:rPr lang="uk-UA" sz="2800" dirty="0">
                <a:latin typeface="Times New Roman" panose="02020603050405020304" pitchFamily="18" charset="0"/>
                <a:cs typeface="Times New Roman" panose="02020603050405020304" pitchFamily="18" charset="0"/>
              </a:rPr>
              <a:t> (балансування).</a:t>
            </a:r>
          </a:p>
          <a:p>
            <a:r>
              <a:rPr lang="uk-UA" sz="2800" dirty="0">
                <a:latin typeface="Times New Roman" panose="02020603050405020304" pitchFamily="18" charset="0"/>
                <a:cs typeface="Times New Roman" panose="02020603050405020304" pitchFamily="18" charset="0"/>
              </a:rPr>
              <a:t>2) «Підкорення». Знаходимо максимальний та мінімальний елементи для кожної з частин (</a:t>
            </a:r>
            <a:r>
              <a:rPr lang="uk-UA" sz="2800" dirty="0" err="1">
                <a:latin typeface="Times New Roman" panose="02020603050405020304" pitchFamily="18" charset="0"/>
                <a:cs typeface="Times New Roman" panose="02020603050405020304" pitchFamily="18" charset="0"/>
              </a:rPr>
              <a:t>рекурсивно</a:t>
            </a:r>
            <a:r>
              <a:rPr lang="uk-UA" sz="2800" dirty="0">
                <a:latin typeface="Times New Roman" panose="02020603050405020304" pitchFamily="18" charset="0"/>
                <a:cs typeface="Times New Roman" panose="02020603050405020304" pitchFamily="18" charset="0"/>
              </a:rPr>
              <a:t>).</a:t>
            </a:r>
          </a:p>
          <a:p>
            <a:r>
              <a:rPr lang="uk-UA" sz="2800" dirty="0">
                <a:latin typeface="Times New Roman" panose="02020603050405020304" pitchFamily="18" charset="0"/>
                <a:cs typeface="Times New Roman" panose="02020603050405020304" pitchFamily="18" charset="0"/>
              </a:rPr>
              <a:t>3) "Комбінування". Вибираємо з максимальних елементів найбільший та з мінімальних елементів – найменший.</a:t>
            </a:r>
          </a:p>
          <a:p>
            <a:r>
              <a:rPr lang="uk-UA" sz="2800" dirty="0">
                <a:latin typeface="Times New Roman" panose="02020603050405020304" pitchFamily="18" charset="0"/>
                <a:cs typeface="Times New Roman" panose="02020603050405020304" pitchFamily="18" charset="0"/>
              </a:rPr>
              <a:t>Рекурентне рівняння даного алгоритму має такий вигляд:</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8680" y="4629151"/>
            <a:ext cx="3210696" cy="178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1802023"/>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00200" y="353110"/>
            <a:ext cx="9906000" cy="954107"/>
          </a:xfrm>
          <a:prstGeom prst="rect">
            <a:avLst/>
          </a:prstGeom>
        </p:spPr>
        <p:txBody>
          <a:bodyPr wrap="square">
            <a:spAutoFit/>
          </a:bodyPr>
          <a:lstStyle/>
          <a:p>
            <a:r>
              <a:rPr lang="ru-RU" sz="2800" dirty="0" err="1">
                <a:latin typeface="Times New Roman" panose="02020603050405020304" pitchFamily="18" charset="0"/>
                <a:cs typeface="Times New Roman" panose="02020603050405020304" pitchFamily="18" charset="0"/>
              </a:rPr>
              <a:t>Збудуємо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точне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рішення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даного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рівняння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використовуючи</a:t>
            </a:r>
            <a:r>
              <a:rPr lang="ru-RU" sz="2800" dirty="0">
                <a:latin typeface="Times New Roman" panose="02020603050405020304" pitchFamily="18" charset="0"/>
                <a:cs typeface="Times New Roman" panose="02020603050405020304" pitchFamily="18" charset="0"/>
              </a:rPr>
              <a:t> метод </a:t>
            </a:r>
            <a:r>
              <a:rPr lang="ru-RU" sz="2800" dirty="0" err="1">
                <a:latin typeface="Times New Roman" panose="02020603050405020304" pitchFamily="18" charset="0"/>
                <a:cs typeface="Times New Roman" panose="02020603050405020304" pitchFamily="18" charset="0"/>
              </a:rPr>
              <a:t>рекурсивних</a:t>
            </a:r>
            <a:r>
              <a:rPr lang="ru-RU" sz="2800" dirty="0">
                <a:latin typeface="Times New Roman" panose="02020603050405020304" pitchFamily="18" charset="0"/>
                <a:cs typeface="Times New Roman" panose="02020603050405020304" pitchFamily="18" charset="0"/>
              </a:rPr>
              <a:t> дерев</a:t>
            </a:r>
            <a:endParaRPr lang="uk-UA" sz="2800" dirty="0">
              <a:latin typeface="Times New Roman" panose="02020603050405020304" pitchFamily="18" charset="0"/>
              <a:cs typeface="Times New Roman" panose="02020603050405020304"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0485" y="830163"/>
            <a:ext cx="6418093" cy="78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570" y="1616098"/>
            <a:ext cx="6212355" cy="521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10740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ru-RU" sz="2800" dirty="0"/>
              <a:t>1)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натуральне</a:t>
            </a:r>
            <a:r>
              <a:rPr lang="ru-RU" sz="2800" dirty="0"/>
              <a:t> число А, </a:t>
            </a:r>
            <a:r>
              <a:rPr lang="ru-RU" sz="2800" dirty="0" err="1"/>
              <a:t>що</a:t>
            </a:r>
            <a:r>
              <a:rPr lang="ru-RU" sz="2800" dirty="0"/>
              <a:t> </a:t>
            </a:r>
            <a:r>
              <a:rPr lang="ru-RU" sz="2800" dirty="0" err="1"/>
              <a:t>можна</a:t>
            </a:r>
            <a:r>
              <a:rPr lang="ru-RU" sz="2800" dirty="0"/>
              <a:t> </a:t>
            </a:r>
            <a:r>
              <a:rPr lang="ru-RU" sz="2800" dirty="0" err="1"/>
              <a:t>задати</a:t>
            </a:r>
            <a:r>
              <a:rPr lang="ru-RU" sz="2800" dirty="0"/>
              <a:t> з </a:t>
            </a:r>
            <a:r>
              <a:rPr lang="ru-RU" sz="2800" dirty="0" err="1"/>
              <a:t>безлічі</a:t>
            </a:r>
            <a:r>
              <a:rPr lang="ru-RU" sz="2800" dirty="0"/>
              <a:t> {1, ..., n}, </a:t>
            </a:r>
            <a:r>
              <a:rPr lang="ru-RU" sz="2800" dirty="0" err="1"/>
              <a:t>причому</a:t>
            </a:r>
            <a:r>
              <a:rPr lang="ru-RU" sz="2800" dirty="0"/>
              <a:t> будь-</a:t>
            </a:r>
            <a:r>
              <a:rPr lang="ru-RU" sz="2800" dirty="0" err="1"/>
              <a:t>який</a:t>
            </a:r>
            <a:r>
              <a:rPr lang="ru-RU" sz="2800" dirty="0"/>
              <a:t> </a:t>
            </a:r>
            <a:r>
              <a:rPr lang="ru-RU" sz="2800" dirty="0" err="1"/>
              <a:t>вибір</a:t>
            </a:r>
            <a:r>
              <a:rPr lang="ru-RU" sz="2800" dirty="0"/>
              <a:t> </a:t>
            </a:r>
            <a:r>
              <a:rPr lang="ru-RU" sz="2800" dirty="0" err="1"/>
              <a:t>равновероятности</a:t>
            </a:r>
            <a:r>
              <a:rPr lang="ru-RU" sz="2800" dirty="0"/>
              <a:t>.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яке число </a:t>
            </a:r>
            <a:r>
              <a:rPr lang="ru-RU" sz="2800" dirty="0" err="1"/>
              <a:t>надійшло</a:t>
            </a:r>
            <a:r>
              <a:rPr lang="ru-RU" sz="2800" dirty="0"/>
              <a:t>?</a:t>
            </a:r>
            <a:endParaRPr lang="uk-UA" sz="2800" dirty="0"/>
          </a:p>
        </p:txBody>
      </p:sp>
    </p:spTree>
    <p:extLst>
      <p:ext uri="{BB962C8B-B14F-4D97-AF65-F5344CB8AC3E}">
        <p14:creationId xmlns:p14="http://schemas.microsoft.com/office/powerpoint/2010/main" val="601012354"/>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7825" y="543610"/>
            <a:ext cx="10020300" cy="954107"/>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Таким чином, </a:t>
            </a:r>
            <a:r>
              <a:rPr lang="ru-RU" sz="2800" dirty="0" err="1">
                <a:latin typeface="Times New Roman" panose="02020603050405020304" pitchFamily="18" charset="0"/>
                <a:cs typeface="Times New Roman" panose="02020603050405020304" pitchFamily="18" charset="0"/>
              </a:rPr>
              <a:t>кількість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порівнянь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виконує</a:t>
            </a:r>
            <a:r>
              <a:rPr lang="ru-RU" sz="2800" dirty="0">
                <a:latin typeface="Times New Roman" panose="02020603050405020304" pitchFamily="18" charset="0"/>
                <a:cs typeface="Times New Roman" panose="02020603050405020304" pitchFamily="18" charset="0"/>
              </a:rPr>
              <a:t> описаний </a:t>
            </a:r>
            <a:r>
              <a:rPr lang="ru-RU" sz="2800" dirty="0" err="1">
                <a:latin typeface="Times New Roman" panose="02020603050405020304" pitchFamily="18" charset="0"/>
                <a:cs typeface="Times New Roman" panose="02020603050405020304" pitchFamily="18" charset="0"/>
              </a:rPr>
              <a:t>вище</a:t>
            </a:r>
            <a:r>
              <a:rPr lang="ru-RU" sz="2800" dirty="0">
                <a:latin typeface="Times New Roman" panose="02020603050405020304" pitchFamily="18" charset="0"/>
                <a:cs typeface="Times New Roman" panose="02020603050405020304" pitchFamily="18" charset="0"/>
              </a:rPr>
              <a:t> алгоритм, є</a:t>
            </a:r>
            <a:endParaRPr lang="uk-UA" sz="2800" dirty="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2093" y="1684338"/>
            <a:ext cx="20431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66900" y="2690336"/>
            <a:ext cx="9525000" cy="1815882"/>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Зауважимо, що асимптотичні складності у першому та другому алгоритмах збігаються і дорівнюють </a:t>
            </a:r>
            <a:r>
              <a:rPr lang="uk-UA" sz="2800" b="1" i="1" dirty="0">
                <a:latin typeface="Times New Roman" panose="02020603050405020304" pitchFamily="18" charset="0"/>
                <a:cs typeface="Times New Roman" panose="02020603050405020304" pitchFamily="18" charset="0"/>
              </a:rPr>
              <a:t>О (</a:t>
            </a:r>
            <a:r>
              <a:rPr lang="en-US" sz="2800" b="1" i="1" dirty="0">
                <a:latin typeface="Times New Roman" panose="02020603050405020304" pitchFamily="18" charset="0"/>
                <a:cs typeface="Times New Roman" panose="02020603050405020304" pitchFamily="18" charset="0"/>
              </a:rPr>
              <a:t>n</a:t>
            </a:r>
            <a:r>
              <a:rPr lang="uk-UA" sz="2800" b="1" i="1" dirty="0">
                <a:latin typeface="Times New Roman" panose="02020603050405020304" pitchFamily="18" charset="0"/>
                <a:cs typeface="Times New Roman" panose="02020603050405020304" pitchFamily="18" charset="0"/>
              </a:rPr>
              <a:t>)</a:t>
            </a:r>
            <a:r>
              <a:rPr lang="uk-UA" sz="2800" dirty="0">
                <a:latin typeface="Times New Roman" panose="02020603050405020304" pitchFamily="18" charset="0"/>
                <a:cs typeface="Times New Roman" panose="02020603050405020304" pitchFamily="18" charset="0"/>
              </a:rPr>
              <a:t>, але застосування техніки «поділяй та володарюй» у другому алгоритмі дає меншу константу при </a:t>
            </a:r>
            <a:r>
              <a:rPr lang="en-US" sz="2800" b="1" i="1"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736896616"/>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82446" y="472559"/>
            <a:ext cx="5605958" cy="523220"/>
          </a:xfrm>
          <a:prstGeom prst="rect">
            <a:avLst/>
          </a:prstGeom>
        </p:spPr>
        <p:txBody>
          <a:bodyPr wrap="none">
            <a:spAutoFit/>
          </a:bodyPr>
          <a:lstStyle/>
          <a:p>
            <a:r>
              <a:rPr lang="uk-UA" sz="2800" dirty="0">
                <a:latin typeface="Times New Roman" panose="02020603050405020304" pitchFamily="18" charset="0"/>
                <a:cs typeface="Times New Roman" panose="02020603050405020304" pitchFamily="18" charset="0"/>
              </a:rPr>
              <a:t>ДИНАМІЧНЕ ПРОГРАМУВАННЯ</a:t>
            </a:r>
          </a:p>
        </p:txBody>
      </p:sp>
      <p:sp>
        <p:nvSpPr>
          <p:cNvPr id="3" name="Прямоугольник 2"/>
          <p:cNvSpPr/>
          <p:nvPr/>
        </p:nvSpPr>
        <p:spPr>
          <a:xfrm>
            <a:off x="1066800" y="997476"/>
            <a:ext cx="10334625" cy="5262979"/>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Динамічне програмування, зазвичай, застосовується до завдань оптимізації. Нагадаємо, що в оптимізаційних задачах існує багато рішень, кожному з яких поставлено у відповідність деяке значення, і нам необхідно знайти серед усіх можливих рішень одне з оптимальним (найбільшим чи найменшим) значенням. Наприклад, у зваженому графі між заданою парою вершин існує кілька маршрутів, кожен маршрут характеризується своєю довжиною, і нам необхідно знайти маршрут найкоротшою довжиною.</a:t>
            </a:r>
          </a:p>
          <a:p>
            <a:r>
              <a:rPr lang="uk-UA"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Процес розробки алгоритмів з використанням методу динамічного програмування можна розділити на наступні етапи.</a:t>
            </a:r>
          </a:p>
          <a:p>
            <a:r>
              <a:rPr lang="uk-UA" sz="2400" dirty="0">
                <a:latin typeface="Times New Roman" panose="02020603050405020304" pitchFamily="18" charset="0"/>
                <a:cs typeface="Times New Roman" panose="02020603050405020304" pitchFamily="18" charset="0"/>
              </a:rPr>
              <a:t>1. Завдання поринає в сімейство допоміжних </a:t>
            </a:r>
            <a:r>
              <a:rPr lang="uk-UA" sz="2400" dirty="0" err="1">
                <a:latin typeface="Times New Roman" panose="02020603050405020304" pitchFamily="18" charset="0"/>
                <a:cs typeface="Times New Roman" panose="02020603050405020304" pitchFamily="18" charset="0"/>
              </a:rPr>
              <a:t>підзавдань</a:t>
            </a:r>
            <a:r>
              <a:rPr lang="uk-UA" sz="2400" dirty="0">
                <a:latin typeface="Times New Roman" panose="02020603050405020304" pitchFamily="18" charset="0"/>
                <a:cs typeface="Times New Roman" panose="02020603050405020304" pitchFamily="18" charset="0"/>
              </a:rPr>
              <a:t> тієї ж природи.</a:t>
            </a:r>
          </a:p>
          <a:p>
            <a:r>
              <a:rPr lang="uk-UA" sz="2400" dirty="0">
                <a:latin typeface="Times New Roman" panose="02020603050405020304" pitchFamily="18" charset="0"/>
                <a:cs typeface="Times New Roman" panose="02020603050405020304" pitchFamily="18" charset="0"/>
              </a:rPr>
              <a:t>На відміну від методу «поділяй і владарюй» дані </a:t>
            </a:r>
            <a:r>
              <a:rPr lang="uk-UA" sz="2400" dirty="0" err="1">
                <a:latin typeface="Times New Roman" panose="02020603050405020304" pitchFamily="18" charset="0"/>
                <a:cs typeface="Times New Roman" panose="02020603050405020304" pitchFamily="18" charset="0"/>
              </a:rPr>
              <a:t>підзавдання</a:t>
            </a:r>
            <a:r>
              <a:rPr lang="uk-UA" sz="2400" dirty="0">
                <a:latin typeface="Times New Roman" panose="02020603050405020304" pitchFamily="18" charset="0"/>
                <a:cs typeface="Times New Roman" panose="02020603050405020304" pitchFamily="18" charset="0"/>
              </a:rPr>
              <a:t> можуть бути залежними, тобто можуть перетинатися (різні допоміжні завдання можуть використовувати при своєму рішенні оптимальні рішення тих самих </a:t>
            </a:r>
            <a:r>
              <a:rPr lang="uk-UA" sz="2400" dirty="0" err="1">
                <a:latin typeface="Times New Roman" panose="02020603050405020304" pitchFamily="18" charset="0"/>
                <a:cs typeface="Times New Roman" panose="02020603050405020304" pitchFamily="18" charset="0"/>
              </a:rPr>
              <a:t>підзадач</a:t>
            </a:r>
            <a:r>
              <a:rPr lang="uk-UA" sz="2400" dirty="0">
                <a:latin typeface="Times New Roman" panose="02020603050405020304" pitchFamily="18" charset="0"/>
                <a:cs typeface="Times New Roman" panose="02020603050405020304" pitchFamily="18" charset="0"/>
              </a:rPr>
              <a:t>). </a:t>
            </a:r>
            <a:r>
              <a:rPr lang="uk-UA" sz="2400" dirty="0" err="1">
                <a:latin typeface="Times New Roman" panose="02020603050405020304" pitchFamily="18" charset="0"/>
                <a:cs typeface="Times New Roman" panose="02020603050405020304" pitchFamily="18" charset="0"/>
              </a:rPr>
              <a:t>Підзавдання</a:t>
            </a:r>
            <a:r>
              <a:rPr lang="uk-UA" sz="2400" dirty="0">
                <a:latin typeface="Times New Roman" panose="02020603050405020304" pitchFamily="18" charset="0"/>
                <a:cs typeface="Times New Roman" panose="02020603050405020304" pitchFamily="18" charset="0"/>
              </a:rPr>
              <a:t> повинні відповідати наступним двом вимогам:</a:t>
            </a:r>
          </a:p>
        </p:txBody>
      </p:sp>
    </p:spTree>
    <p:extLst>
      <p:ext uri="{BB962C8B-B14F-4D97-AF65-F5344CB8AC3E}">
        <p14:creationId xmlns:p14="http://schemas.microsoft.com/office/powerpoint/2010/main" val="3395324658"/>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2976" y="547718"/>
            <a:ext cx="10687050" cy="5693866"/>
          </a:xfrm>
          <a:prstGeom prst="rect">
            <a:avLst/>
          </a:prstGeom>
        </p:spPr>
        <p:txBody>
          <a:bodyPr wrap="square">
            <a:spAutoFit/>
          </a:bodyPr>
          <a:lstStyle/>
          <a:p>
            <a:pPr marL="285750" indent="-285750">
              <a:buFont typeface="Arial" panose="020B0604020202020204" pitchFamily="34" charset="0"/>
              <a:buChar char="•"/>
            </a:pPr>
            <a:r>
              <a:rPr lang="uk-UA" sz="2800" dirty="0" err="1">
                <a:latin typeface="Times New Roman" panose="02020603050405020304" pitchFamily="18" charset="0"/>
                <a:cs typeface="Times New Roman" panose="02020603050405020304" pitchFamily="18" charset="0"/>
              </a:rPr>
              <a:t>Підзавдання</a:t>
            </a:r>
            <a:r>
              <a:rPr lang="uk-UA" sz="2800" dirty="0">
                <a:latin typeface="Times New Roman" panose="02020603050405020304" pitchFamily="18" charset="0"/>
                <a:cs typeface="Times New Roman" panose="02020603050405020304" pitchFamily="18" charset="0"/>
              </a:rPr>
              <a:t> повинні бути більш простими по відношенню до вихідного завдання. Поняття «простіше завдання» може у різних випадках розумітися по-різному. Завдання може бути простіше через те, що деякі обмеження опущені. Вона може бути простішою через те, що деякі обмеження додані. Однак як би не було змінено завдання, якщо ця зміна призводить до вирішення простішого завдання, то, можливо, вдасться, спираючись на цю простішу, вирішити і вихідну.</a:t>
            </a:r>
          </a:p>
          <a:p>
            <a:pPr marL="285750" indent="-285750">
              <a:buFont typeface="Arial" panose="020B0604020202020204" pitchFamily="34" charset="0"/>
              <a:buChar char="•"/>
            </a:pPr>
            <a:r>
              <a:rPr lang="uk-UA" sz="2800" dirty="0">
                <a:latin typeface="Times New Roman" panose="02020603050405020304" pitchFamily="18" charset="0"/>
                <a:cs typeface="Times New Roman" panose="02020603050405020304" pitchFamily="18" charset="0"/>
              </a:rPr>
              <a:t>Оптимальне вирішення вихідного завдання визначається через оптимальні розв'язки </a:t>
            </a:r>
            <a:r>
              <a:rPr lang="uk-UA" sz="2800" dirty="0" err="1">
                <a:latin typeface="Times New Roman" panose="02020603050405020304" pitchFamily="18" charset="0"/>
                <a:cs typeface="Times New Roman" panose="02020603050405020304" pitchFamily="18" charset="0"/>
              </a:rPr>
              <a:t>підзавдань</a:t>
            </a:r>
            <a:r>
              <a:rPr lang="uk-UA" sz="2800" dirty="0">
                <a:latin typeface="Times New Roman" panose="02020603050405020304" pitchFamily="18" charset="0"/>
                <a:cs typeface="Times New Roman" panose="02020603050405020304" pitchFamily="18" charset="0"/>
              </a:rPr>
              <a:t>. У цьому випадку кажуть, що завдання має властивість оптимальної підструктури, і це один із аргументів на користь застосування для її вирішення методу динамічного програмування.</a:t>
            </a:r>
          </a:p>
        </p:txBody>
      </p:sp>
    </p:spTree>
    <p:extLst>
      <p:ext uri="{BB962C8B-B14F-4D97-AF65-F5344CB8AC3E}">
        <p14:creationId xmlns:p14="http://schemas.microsoft.com/office/powerpoint/2010/main" val="12486082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6325" y="470744"/>
            <a:ext cx="10306050" cy="6124754"/>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2. Кожне допоміжне </a:t>
            </a:r>
            <a:r>
              <a:rPr lang="uk-UA" sz="2800" dirty="0" err="1">
                <a:latin typeface="Times New Roman" panose="02020603050405020304" pitchFamily="18" charset="0"/>
                <a:cs typeface="Times New Roman" panose="02020603050405020304" pitchFamily="18" charset="0"/>
              </a:rPr>
              <a:t>підзавдання</a:t>
            </a:r>
            <a:r>
              <a:rPr lang="uk-UA" sz="2800" dirty="0">
                <a:latin typeface="Times New Roman" panose="02020603050405020304" pitchFamily="18" charset="0"/>
                <a:cs typeface="Times New Roman" panose="02020603050405020304" pitchFamily="18" charset="0"/>
              </a:rPr>
              <a:t> вирішується (</a:t>
            </a:r>
            <a:r>
              <a:rPr lang="uk-UA" sz="2800" dirty="0" err="1">
                <a:latin typeface="Times New Roman" panose="02020603050405020304" pitchFamily="18" charset="0"/>
                <a:cs typeface="Times New Roman" panose="02020603050405020304" pitchFamily="18" charset="0"/>
              </a:rPr>
              <a:t>рекурсивно</a:t>
            </a:r>
            <a:r>
              <a:rPr lang="uk-UA" sz="2800" dirty="0">
                <a:latin typeface="Times New Roman" panose="02020603050405020304" pitchFamily="18" charset="0"/>
                <a:cs typeface="Times New Roman" panose="02020603050405020304" pitchFamily="18" charset="0"/>
              </a:rPr>
              <a:t>) лише один раз. Значення оптимальних рішень </a:t>
            </a:r>
            <a:r>
              <a:rPr lang="uk-UA" sz="2800" dirty="0" err="1">
                <a:latin typeface="Times New Roman" panose="02020603050405020304" pitchFamily="18" charset="0"/>
                <a:cs typeface="Times New Roman" panose="02020603050405020304" pitchFamily="18" charset="0"/>
              </a:rPr>
              <a:t>підзадач</a:t>
            </a:r>
            <a:r>
              <a:rPr lang="uk-UA" sz="2800" dirty="0">
                <a:latin typeface="Times New Roman" panose="02020603050405020304" pitchFamily="18" charset="0"/>
                <a:cs typeface="Times New Roman" panose="02020603050405020304" pitchFamily="18" charset="0"/>
              </a:rPr>
              <a:t>, що виникають запам'ятовуються в таблиці (іноді даний метод називають табличним), що дозволяє не вирішувати знову </a:t>
            </a:r>
            <a:r>
              <a:rPr lang="uk-UA" sz="2800" dirty="0" err="1">
                <a:latin typeface="Times New Roman" panose="02020603050405020304" pitchFamily="18" charset="0"/>
                <a:cs typeface="Times New Roman" panose="02020603050405020304" pitchFamily="18" charset="0"/>
              </a:rPr>
              <a:t>підзавдання</a:t>
            </a:r>
            <a:r>
              <a:rPr lang="uk-UA" sz="2800" dirty="0">
                <a:latin typeface="Times New Roman" panose="02020603050405020304" pitchFamily="18" charset="0"/>
                <a:cs typeface="Times New Roman" panose="02020603050405020304" pitchFamily="18" charset="0"/>
              </a:rPr>
              <a:t>, що зустрічалися раніше.</a:t>
            </a:r>
          </a:p>
          <a:p>
            <a:r>
              <a:rPr lang="uk-UA" sz="2800" dirty="0">
                <a:latin typeface="Times New Roman" panose="02020603050405020304" pitchFamily="18" charset="0"/>
                <a:cs typeface="Times New Roman" panose="02020603050405020304" pitchFamily="18" charset="0"/>
              </a:rPr>
              <a:t>3. Для вихідного завдання будується зворотне співвідношення, що зв'язує значення оптимального рішення вихідної задачі зі значеннями оптимальних рішень допоміжних </a:t>
            </a:r>
            <a:r>
              <a:rPr lang="uk-UA" sz="2800" dirty="0" err="1">
                <a:latin typeface="Times New Roman" panose="02020603050405020304" pitchFamily="18" charset="0"/>
                <a:cs typeface="Times New Roman" panose="02020603050405020304" pitchFamily="18" charset="0"/>
              </a:rPr>
              <a:t>підзавдань</a:t>
            </a:r>
            <a:r>
              <a:rPr lang="uk-UA" sz="2800" dirty="0">
                <a:latin typeface="Times New Roman" panose="02020603050405020304" pitchFamily="18" charset="0"/>
                <a:cs typeface="Times New Roman" panose="02020603050405020304" pitchFamily="18" charset="0"/>
              </a:rPr>
              <a:t> (тобто методом висхідного аналізу від простого до складного обчислюємо значення оптимального рішення вихідного завдання).</a:t>
            </a:r>
          </a:p>
          <a:p>
            <a:r>
              <a:rPr lang="uk-UA" sz="2800" dirty="0">
                <a:latin typeface="Times New Roman" panose="02020603050405020304" pitchFamily="18" charset="0"/>
                <a:cs typeface="Times New Roman" panose="02020603050405020304" pitchFamily="18" charset="0"/>
              </a:rPr>
              <a:t>4. Цей етап виконується у тому випадку, коли потрібно окрім значення оптимального рішення отримати і саме це рішення. Часто при цьому потрібна деяка допоміжна інформація, отримана попередніх етапах методу.</a:t>
            </a:r>
          </a:p>
        </p:txBody>
      </p:sp>
    </p:spTree>
    <p:extLst>
      <p:ext uri="{BB962C8B-B14F-4D97-AF65-F5344CB8AC3E}">
        <p14:creationId xmlns:p14="http://schemas.microsoft.com/office/powerpoint/2010/main" val="4154747836"/>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6399" y="378589"/>
            <a:ext cx="10010775" cy="3539430"/>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Таким чином, стратегія методу динамічного програмування — спроба звести завдання до більш простих завдань, тоді як стратегія попередньої техніки — «розділяй і володарюй». Дана техніка знаходить своє застосування, коли всі значення оптимальних рішень </a:t>
            </a:r>
            <a:r>
              <a:rPr lang="uk-UA" sz="2800" dirty="0" err="1">
                <a:latin typeface="Times New Roman" panose="02020603050405020304" pitchFamily="18" charset="0"/>
                <a:cs typeface="Times New Roman" panose="02020603050405020304" pitchFamily="18" charset="0"/>
              </a:rPr>
              <a:t>підзавдання</a:t>
            </a:r>
            <a:r>
              <a:rPr lang="uk-UA" sz="2800" dirty="0">
                <a:latin typeface="Times New Roman" panose="02020603050405020304" pitchFamily="18" charset="0"/>
                <a:cs typeface="Times New Roman" panose="02020603050405020304" pitchFamily="18" charset="0"/>
              </a:rPr>
              <a:t> поміщаються в пам'ять. Обчислення йде від малих </a:t>
            </a:r>
            <a:r>
              <a:rPr lang="uk-UA" sz="2800" dirty="0" err="1">
                <a:latin typeface="Times New Roman" panose="02020603050405020304" pitchFamily="18" charset="0"/>
                <a:cs typeface="Times New Roman" panose="02020603050405020304" pitchFamily="18" charset="0"/>
              </a:rPr>
              <a:t>підзадач</a:t>
            </a:r>
            <a:r>
              <a:rPr lang="uk-UA" sz="2800" dirty="0">
                <a:latin typeface="Times New Roman" panose="02020603050405020304" pitchFamily="18" charset="0"/>
                <a:cs typeface="Times New Roman" panose="02020603050405020304" pitchFamily="18" charset="0"/>
              </a:rPr>
              <a:t> до великих, і відповіді запам'ятовуються у таблиці. Одна з клітин таблиці дає значення оптимального рішення вихідної задачі.</a:t>
            </a:r>
          </a:p>
        </p:txBody>
      </p:sp>
      <p:sp>
        <p:nvSpPr>
          <p:cNvPr id="3" name="Прямоугольник 2"/>
          <p:cNvSpPr/>
          <p:nvPr/>
        </p:nvSpPr>
        <p:spPr>
          <a:xfrm>
            <a:off x="1895474" y="4210050"/>
            <a:ext cx="9515475" cy="2246769"/>
          </a:xfrm>
          <a:prstGeom prst="rect">
            <a:avLst/>
          </a:prstGeom>
        </p:spPr>
        <p:txBody>
          <a:bodyPr wrap="square">
            <a:spAutoFit/>
          </a:bodyPr>
          <a:lstStyle/>
          <a:p>
            <a:r>
              <a:rPr lang="ru-RU" sz="2800" dirty="0">
                <a:latin typeface="Times New Roman" panose="02020603050405020304" pitchFamily="18" charset="0"/>
                <a:cs typeface="Times New Roman" panose="02020603050405020304" pitchFamily="18" charset="0"/>
              </a:rPr>
              <a:t>Приклад 3. </a:t>
            </a:r>
            <a:r>
              <a:rPr lang="ru-RU" sz="2800" dirty="0" err="1">
                <a:latin typeface="Times New Roman" panose="02020603050405020304" pitchFamily="18" charset="0"/>
                <a:cs typeface="Times New Roman" panose="02020603050405020304" pitchFamily="18" charset="0"/>
              </a:rPr>
              <a:t>Вказано</a:t>
            </a:r>
            <a:r>
              <a:rPr lang="ru-RU" sz="2800" dirty="0">
                <a:latin typeface="Times New Roman" panose="02020603050405020304" pitchFamily="18" charset="0"/>
                <a:cs typeface="Times New Roman" panose="02020603050405020304" pitchFamily="18" charset="0"/>
              </a:rPr>
              <a:t> два рядки </a:t>
            </a:r>
            <a:r>
              <a:rPr lang="ru-RU" sz="2800" dirty="0" err="1">
                <a:latin typeface="Times New Roman" panose="02020603050405020304" pitchFamily="18" charset="0"/>
                <a:cs typeface="Times New Roman" panose="02020603050405020304" pitchFamily="18" charset="0"/>
              </a:rPr>
              <a:t>символів</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А = {а1,а2,...,а</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і ^ </a:t>
            </a:r>
            <a:r>
              <a:rPr lang="en-US" sz="2800" b="1" i="1" dirty="0">
                <a:latin typeface="Times New Roman" panose="02020603050405020304" pitchFamily="18" charset="0"/>
                <a:cs typeface="Times New Roman" panose="02020603050405020304" pitchFamily="18" charset="0"/>
              </a:rPr>
              <a:t>B</a:t>
            </a:r>
            <a:r>
              <a:rPr lang="ru-RU" sz="2800" b="1" i="1" dirty="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{b</a:t>
            </a:r>
            <a:r>
              <a:rPr lang="ru-RU" sz="2800" b="1" i="1" dirty="0">
                <a:latin typeface="Times New Roman" panose="02020603050405020304" pitchFamily="18" charset="0"/>
                <a:cs typeface="Times New Roman" panose="02020603050405020304" pitchFamily="18" charset="0"/>
              </a:rPr>
              <a:t>1,</a:t>
            </a:r>
            <a:r>
              <a:rPr lang="en-US" sz="2800" b="1" i="1" dirty="0">
                <a:latin typeface="Times New Roman" panose="02020603050405020304" pitchFamily="18" charset="0"/>
                <a:cs typeface="Times New Roman" panose="02020603050405020304" pitchFamily="18" charset="0"/>
              </a:rPr>
              <a:t>b</a:t>
            </a:r>
            <a:r>
              <a:rPr lang="ru-RU" sz="2800" b="1" i="1" dirty="0">
                <a:latin typeface="Times New Roman" panose="02020603050405020304" pitchFamily="18" charset="0"/>
                <a:cs typeface="Times New Roman" panose="02020603050405020304" pitchFamily="18" charset="0"/>
              </a:rPr>
              <a:t>2,...,</a:t>
            </a:r>
            <a:r>
              <a:rPr lang="en-US" sz="2800" b="1" i="1" dirty="0" err="1">
                <a:latin typeface="Times New Roman" panose="02020603050405020304" pitchFamily="18" charset="0"/>
                <a:cs typeface="Times New Roman" panose="02020603050405020304" pitchFamily="18" charset="0"/>
              </a:rPr>
              <a:t>bm</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Необхідно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визначити</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d (А, В) </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мінімальна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кількість</a:t>
            </a:r>
            <a:r>
              <a:rPr lang="ru-RU" sz="2800" dirty="0">
                <a:latin typeface="Times New Roman" panose="02020603050405020304" pitchFamily="18" charset="0"/>
                <a:cs typeface="Times New Roman" panose="02020603050405020304" pitchFamily="18" charset="0"/>
              </a:rPr>
              <a:t> вставок у рядок </a:t>
            </a:r>
            <a:r>
              <a:rPr lang="ru-RU" sz="2800" b="1" i="1" dirty="0">
                <a:latin typeface="Times New Roman" panose="02020603050405020304" pitchFamily="18" charset="0"/>
                <a:cs typeface="Times New Roman" panose="02020603050405020304" pitchFamily="18" charset="0"/>
              </a:rPr>
              <a:t>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видалення</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заміна</a:t>
            </a:r>
            <a:r>
              <a:rPr lang="ru-RU" sz="2800" dirty="0">
                <a:latin typeface="Times New Roman" panose="02020603050405020304" pitchFamily="18" charset="0"/>
                <a:cs typeface="Times New Roman" panose="02020603050405020304" pitchFamily="18" charset="0"/>
              </a:rPr>
              <a:t> символу в рядку </a:t>
            </a:r>
            <a:r>
              <a:rPr lang="ru-RU" sz="2800" b="1" i="1" dirty="0">
                <a:latin typeface="Times New Roman" panose="02020603050405020304" pitchFamily="18" charset="0"/>
                <a:cs typeface="Times New Roman" panose="02020603050405020304" pitchFamily="18" charset="0"/>
              </a:rPr>
              <a:t>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необхідне</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перетворення</a:t>
            </a:r>
            <a:r>
              <a:rPr lang="ru-RU" sz="2800" dirty="0">
                <a:latin typeface="Times New Roman" panose="02020603050405020304" pitchFamily="18" charset="0"/>
                <a:cs typeface="Times New Roman" panose="02020603050405020304" pitchFamily="18" charset="0"/>
              </a:rPr>
              <a:t> рядка </a:t>
            </a:r>
            <a:r>
              <a:rPr lang="ru-RU" sz="2800" b="1" i="1" dirty="0">
                <a:latin typeface="Times New Roman" panose="02020603050405020304" pitchFamily="18" charset="0"/>
                <a:cs typeface="Times New Roman" panose="02020603050405020304" pitchFamily="18" charset="0"/>
              </a:rPr>
              <a:t>А</a:t>
            </a:r>
            <a:r>
              <a:rPr lang="ru-RU" sz="2800" dirty="0">
                <a:latin typeface="Times New Roman" panose="02020603050405020304" pitchFamily="18" charset="0"/>
                <a:cs typeface="Times New Roman" panose="02020603050405020304" pitchFamily="18" charset="0"/>
              </a:rPr>
              <a:t> в рядок </a:t>
            </a:r>
            <a:r>
              <a:rPr lang="ru-RU" sz="2800" b="1" i="1" dirty="0">
                <a:latin typeface="Times New Roman" panose="02020603050405020304" pitchFamily="18" charset="0"/>
                <a:cs typeface="Times New Roman" panose="02020603050405020304" pitchFamily="18" charset="0"/>
              </a:rPr>
              <a:t>В</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1566990"/>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4025" y="279738"/>
            <a:ext cx="10077450" cy="1938992"/>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Рішення. Розглянемо всі можливі </a:t>
            </a:r>
            <a:r>
              <a:rPr lang="uk-UA" sz="2400" dirty="0" err="1">
                <a:latin typeface="Times New Roman" panose="02020603050405020304" pitchFamily="18" charset="0"/>
                <a:cs typeface="Times New Roman" panose="02020603050405020304" pitchFamily="18" charset="0"/>
              </a:rPr>
              <a:t>підзадачі</a:t>
            </a:r>
            <a:r>
              <a:rPr lang="uk-UA" sz="2400" dirty="0">
                <a:latin typeface="Times New Roman" panose="02020603050405020304" pitchFamily="18" charset="0"/>
                <a:cs typeface="Times New Roman" panose="02020603050405020304" pitchFamily="18" charset="0"/>
              </a:rPr>
              <a:t> даної задачі </a:t>
            </a:r>
            <a:r>
              <a:rPr lang="en-US" sz="2400" b="1" i="1" dirty="0" err="1">
                <a:latin typeface="Times New Roman" panose="02020603050405020304" pitchFamily="18" charset="0"/>
                <a:cs typeface="Times New Roman" panose="02020603050405020304" pitchFamily="18" charset="0"/>
              </a:rPr>
              <a:t>AiBj</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які полягають у перетворенні деякого рядка </a:t>
            </a:r>
            <a:r>
              <a:rPr lang="en-US" sz="2400" b="1" i="1" dirty="0">
                <a:latin typeface="Times New Roman" panose="02020603050405020304" pitchFamily="18" charset="0"/>
                <a:cs typeface="Times New Roman" panose="02020603050405020304" pitchFamily="18" charset="0"/>
              </a:rPr>
              <a:t>Ai = {</a:t>
            </a:r>
            <a:r>
              <a:rPr lang="uk-UA" sz="2400" b="1" i="1" dirty="0">
                <a:latin typeface="Times New Roman" panose="02020603050405020304" pitchFamily="18" charset="0"/>
                <a:cs typeface="Times New Roman" panose="02020603050405020304" pitchFamily="18" charset="0"/>
              </a:rPr>
              <a:t>а</a:t>
            </a:r>
            <a:r>
              <a:rPr lang="en-US" sz="2400" b="1" i="1" dirty="0">
                <a:latin typeface="Times New Roman" panose="02020603050405020304" pitchFamily="18" charset="0"/>
                <a:cs typeface="Times New Roman" panose="02020603050405020304" pitchFamily="18" charset="0"/>
              </a:rPr>
              <a:t>1</a:t>
            </a:r>
            <a:r>
              <a:rPr lang="uk-UA" sz="2400" b="1" i="1" dirty="0">
                <a:latin typeface="Times New Roman" panose="02020603050405020304" pitchFamily="18" charset="0"/>
                <a:cs typeface="Times New Roman" panose="02020603050405020304" pitchFamily="18" charset="0"/>
              </a:rPr>
              <a:t>,а2,...,</a:t>
            </a:r>
            <a:r>
              <a:rPr lang="en-US" sz="2400" b="1" i="1" dirty="0" err="1">
                <a:latin typeface="Times New Roman" panose="02020603050405020304" pitchFamily="18" charset="0"/>
                <a:cs typeface="Times New Roman" panose="02020603050405020304" pitchFamily="18" charset="0"/>
              </a:rPr>
              <a:t>ai</a:t>
            </a:r>
            <a:r>
              <a:rPr lang="uk-UA"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у рядок </a:t>
            </a:r>
            <a:r>
              <a:rPr lang="en-US" sz="2400" dirty="0" err="1">
                <a:latin typeface="Times New Roman" panose="02020603050405020304" pitchFamily="18" charset="0"/>
                <a:cs typeface="Times New Roman" panose="02020603050405020304" pitchFamily="18" charset="0"/>
              </a:rPr>
              <a:t>Bj</a:t>
            </a:r>
            <a:r>
              <a:rPr lang="en-US"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{b1</a:t>
            </a:r>
            <a:r>
              <a:rPr lang="uk-UA" sz="2400" b="1" i="1" dirty="0">
                <a:latin typeface="Times New Roman" panose="02020603050405020304" pitchFamily="18" charset="0"/>
                <a:cs typeface="Times New Roman" panose="02020603050405020304" pitchFamily="18" charset="0"/>
              </a:rPr>
              <a:t>,</a:t>
            </a:r>
            <a:r>
              <a:rPr lang="en-US" sz="2400" b="1" i="1" dirty="0">
                <a:latin typeface="Times New Roman" panose="02020603050405020304" pitchFamily="18" charset="0"/>
                <a:cs typeface="Times New Roman" panose="02020603050405020304" pitchFamily="18" charset="0"/>
              </a:rPr>
              <a:t>b</a:t>
            </a:r>
            <a:r>
              <a:rPr lang="uk-UA" sz="2400" b="1" i="1" dirty="0">
                <a:latin typeface="Times New Roman" panose="02020603050405020304" pitchFamily="18" charset="0"/>
                <a:cs typeface="Times New Roman" panose="02020603050405020304" pitchFamily="18" charset="0"/>
              </a:rPr>
              <a:t>2,...,</a:t>
            </a:r>
            <a:r>
              <a:rPr lang="en-US" sz="2400" b="1" i="1" dirty="0" err="1">
                <a:latin typeface="Times New Roman" panose="02020603050405020304" pitchFamily="18" charset="0"/>
                <a:cs typeface="Times New Roman" panose="02020603050405020304" pitchFamily="18" charset="0"/>
              </a:rPr>
              <a:t>bj</a:t>
            </a:r>
            <a:r>
              <a:rPr lang="uk-UA" sz="2400" b="1"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та нехай </a:t>
            </a:r>
            <a:r>
              <a:rPr lang="en-US" sz="2400" i="1" dirty="0">
                <a:latin typeface="Times New Roman" panose="02020603050405020304" pitchFamily="18" charset="0"/>
                <a:cs typeface="Times New Roman" panose="02020603050405020304" pitchFamily="18" charset="0"/>
              </a:rPr>
              <a:t>d[</a:t>
            </a:r>
            <a:r>
              <a:rPr lang="en-US" sz="2400" i="1" dirty="0" err="1">
                <a:latin typeface="Times New Roman" panose="02020603050405020304" pitchFamily="18" charset="0"/>
                <a:cs typeface="Times New Roman" panose="02020603050405020304" pitchFamily="18" charset="0"/>
              </a:rPr>
              <a:t>i,j</a:t>
            </a:r>
            <a:r>
              <a:rPr lang="en-US" sz="2400"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 </a:t>
            </a:r>
            <a:r>
              <a:rPr lang="uk-UA" sz="2400" dirty="0">
                <a:latin typeface="Times New Roman" panose="02020603050405020304" pitchFamily="18" charset="0"/>
                <a:cs typeface="Times New Roman" panose="02020603050405020304" pitchFamily="18" charset="0"/>
              </a:rPr>
              <a:t>мінімальна кількість операцій для виконання цього перетворення.</a:t>
            </a:r>
          </a:p>
          <a:p>
            <a:r>
              <a:rPr lang="uk-UA" sz="2400" dirty="0">
                <a:latin typeface="Times New Roman" panose="02020603050405020304" pitchFamily="18" charset="0"/>
                <a:cs typeface="Times New Roman" panose="02020603050405020304" pitchFamily="18" charset="0"/>
              </a:rPr>
              <a:t>У табл. вказані всі </a:t>
            </a:r>
            <a:r>
              <a:rPr lang="uk-UA" sz="2400" dirty="0" err="1">
                <a:latin typeface="Times New Roman" panose="02020603050405020304" pitchFamily="18" charset="0"/>
                <a:cs typeface="Times New Roman" panose="02020603050405020304" pitchFamily="18" charset="0"/>
              </a:rPr>
              <a:t>підзадачі</a:t>
            </a:r>
            <a:r>
              <a:rPr lang="uk-UA"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AtBj</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при 1 &lt; / &lt; л = 2 та 1 &lt; </a:t>
            </a:r>
            <a:r>
              <a:rPr lang="en-US" sz="2400" dirty="0">
                <a:latin typeface="Times New Roman" panose="02020603050405020304" pitchFamily="18" charset="0"/>
                <a:cs typeface="Times New Roman" panose="02020603050405020304" pitchFamily="18" charset="0"/>
              </a:rPr>
              <a:t>j &lt;m = 3</a:t>
            </a:r>
            <a:endParaRPr lang="uk-UA" sz="2400"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3358" y="2447925"/>
            <a:ext cx="9290892" cy="1965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981200" y="4504462"/>
            <a:ext cx="9163050" cy="1938992"/>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Побудуємо матрицю </a:t>
            </a:r>
            <a:r>
              <a:rPr lang="en-US" sz="2400" b="1" i="1" dirty="0">
                <a:latin typeface="Times New Roman" panose="02020603050405020304" pitchFamily="18" charset="0"/>
                <a:cs typeface="Times New Roman" panose="02020603050405020304" pitchFamily="18" charset="0"/>
              </a:rPr>
              <a:t>D = d[</a:t>
            </a:r>
            <a:r>
              <a:rPr lang="en-US" sz="2400" b="1" i="1" dirty="0" err="1">
                <a:latin typeface="Times New Roman" panose="02020603050405020304" pitchFamily="18" charset="0"/>
                <a:cs typeface="Times New Roman" panose="02020603050405020304" pitchFamily="18" charset="0"/>
              </a:rPr>
              <a:t>i,j</a:t>
            </a:r>
            <a:r>
              <a:rPr lang="en-US"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розміром </a:t>
            </a:r>
            <a:r>
              <a:rPr lang="uk-UA" sz="2400" b="1" i="1" dirty="0">
                <a:latin typeface="Times New Roman" panose="02020603050405020304" pitchFamily="18" charset="0"/>
                <a:cs typeface="Times New Roman" panose="02020603050405020304" pitchFamily="18" charset="0"/>
              </a:rPr>
              <a:t>(</a:t>
            </a:r>
            <a:r>
              <a:rPr lang="en-US" sz="2400" b="1" i="1" dirty="0">
                <a:latin typeface="Times New Roman" panose="02020603050405020304" pitchFamily="18" charset="0"/>
                <a:cs typeface="Times New Roman" panose="02020603050405020304" pitchFamily="18" charset="0"/>
              </a:rPr>
              <a:t>n</a:t>
            </a:r>
            <a:r>
              <a:rPr lang="uk-UA" sz="2400" b="1" i="1" dirty="0">
                <a:latin typeface="Times New Roman" panose="02020603050405020304" pitchFamily="18" charset="0"/>
                <a:cs typeface="Times New Roman" panose="02020603050405020304" pitchFamily="18" charset="0"/>
              </a:rPr>
              <a:t> + 1)х(</a:t>
            </a:r>
            <a:r>
              <a:rPr lang="en-US" sz="2400" b="1" i="1" dirty="0">
                <a:latin typeface="Times New Roman" panose="02020603050405020304" pitchFamily="18" charset="0"/>
                <a:cs typeface="Times New Roman" panose="02020603050405020304" pitchFamily="18" charset="0"/>
              </a:rPr>
              <a:t>m</a:t>
            </a:r>
            <a:r>
              <a:rPr lang="uk-UA" sz="2400" b="1" i="1" dirty="0">
                <a:latin typeface="Times New Roman" panose="02020603050405020304" pitchFamily="18" charset="0"/>
                <a:cs typeface="Times New Roman" panose="02020603050405020304" pitchFamily="18" charset="0"/>
              </a:rPr>
              <a:t> + 1), </a:t>
            </a:r>
            <a:endParaRPr lang="en-US" sz="2400" b="1" i="1" dirty="0">
              <a:latin typeface="Times New Roman" panose="02020603050405020304" pitchFamily="18" charset="0"/>
              <a:cs typeface="Times New Roman" panose="02020603050405020304" pitchFamily="18" charset="0"/>
            </a:endParaRPr>
          </a:p>
          <a:p>
            <a:r>
              <a:rPr lang="uk-UA" sz="2400" b="1" i="1" dirty="0">
                <a:latin typeface="Times New Roman" panose="02020603050405020304" pitchFamily="18" charset="0"/>
                <a:cs typeface="Times New Roman" panose="02020603050405020304" pitchFamily="18" charset="0"/>
              </a:rPr>
              <a:t>0 &lt; </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&lt; </a:t>
            </a:r>
            <a:r>
              <a:rPr lang="en-US" sz="2400" b="1" i="1" dirty="0">
                <a:latin typeface="Times New Roman" panose="02020603050405020304" pitchFamily="18" charset="0"/>
                <a:cs typeface="Times New Roman" panose="02020603050405020304" pitchFamily="18" charset="0"/>
              </a:rPr>
              <a:t>= n, </a:t>
            </a:r>
            <a:r>
              <a:rPr lang="uk-UA" sz="2400" b="1" i="1" dirty="0">
                <a:latin typeface="Times New Roman" panose="02020603050405020304" pitchFamily="18" charset="0"/>
                <a:cs typeface="Times New Roman" panose="02020603050405020304" pitchFamily="18" charset="0"/>
              </a:rPr>
              <a:t> 0 &lt;</a:t>
            </a:r>
            <a:r>
              <a:rPr lang="en-US" sz="2400" b="1" i="1" dirty="0">
                <a:latin typeface="Times New Roman" panose="02020603050405020304" pitchFamily="18" charset="0"/>
                <a:cs typeface="Times New Roman" panose="02020603050405020304" pitchFamily="18" charset="0"/>
              </a:rPr>
              <a:t>= j &lt;= m</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Вочевидь, що у матриці </a:t>
            </a:r>
            <a:r>
              <a:rPr lang="en-US" sz="2400" b="1" i="1" dirty="0">
                <a:latin typeface="Times New Roman" panose="02020603050405020304" pitchFamily="18" charset="0"/>
                <a:cs typeface="Times New Roman" panose="02020603050405020304" pitchFamily="18" charset="0"/>
              </a:rPr>
              <a:t>d[0,j] = j,0&lt;=j&lt;=m </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лише вставки, і кількість вставок дорівнює довжині ланцюжка </a:t>
            </a:r>
            <a:r>
              <a:rPr lang="en-US" sz="2400" b="1" i="1" dirty="0" err="1">
                <a:latin typeface="Times New Roman" panose="02020603050405020304" pitchFamily="18" charset="0"/>
                <a:cs typeface="Times New Roman" panose="02020603050405020304" pitchFamily="18" charset="0"/>
              </a:rPr>
              <a:t>Bj</a:t>
            </a:r>
            <a:r>
              <a:rPr lang="en-US" sz="2400" b="1"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d[i,0] = i,0&lt;=</a:t>
            </a:r>
            <a:r>
              <a:rPr lang="en-US" sz="2400" b="1" dirty="0" err="1">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&lt;=n </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лише видалення, і кількість </a:t>
            </a:r>
            <a:r>
              <a:rPr lang="uk-UA" sz="2400" dirty="0" err="1">
                <a:latin typeface="Times New Roman" panose="02020603050405020304" pitchFamily="18" charset="0"/>
                <a:cs typeface="Times New Roman" panose="02020603050405020304" pitchFamily="18" charset="0"/>
              </a:rPr>
              <a:t>видалень</a:t>
            </a:r>
            <a:r>
              <a:rPr lang="uk-UA" sz="2400" dirty="0">
                <a:latin typeface="Times New Roman" panose="02020603050405020304" pitchFamily="18" charset="0"/>
                <a:cs typeface="Times New Roman" panose="02020603050405020304" pitchFamily="18" charset="0"/>
              </a:rPr>
              <a:t> дорівнює довжині ланцюжка </a:t>
            </a:r>
            <a:r>
              <a:rPr lang="en-US" sz="2400" b="1" i="1" dirty="0">
                <a:latin typeface="Times New Roman" panose="02020603050405020304" pitchFamily="18" charset="0"/>
                <a:cs typeface="Times New Roman" panose="02020603050405020304" pitchFamily="18" charset="0"/>
              </a:rPr>
              <a:t>Ai</a:t>
            </a:r>
            <a:r>
              <a:rPr lang="en-US"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91583"/>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03880" y="424934"/>
            <a:ext cx="4720523" cy="523220"/>
          </a:xfrm>
          <a:prstGeom prst="rect">
            <a:avLst/>
          </a:prstGeom>
        </p:spPr>
        <p:txBody>
          <a:bodyPr wrap="none">
            <a:spAutoFit/>
          </a:bodyPr>
          <a:lstStyle/>
          <a:p>
            <a:r>
              <a:rPr lang="uk-UA" sz="2800" dirty="0">
                <a:latin typeface="Times New Roman" panose="02020603050405020304" pitchFamily="18" charset="0"/>
                <a:cs typeface="Times New Roman" panose="02020603050405020304" pitchFamily="18" charset="0"/>
              </a:rPr>
              <a:t>Розглянемо суміжні завдання</a:t>
            </a:r>
            <a:r>
              <a:rPr lang="uk-UA" dirty="0"/>
              <a:t>:</a:t>
            </a:r>
          </a:p>
        </p:txBody>
      </p:sp>
      <p:pic>
        <p:nvPicPr>
          <p:cNvPr id="4" name="Рисунок 3"/>
          <p:cNvPicPr/>
          <p:nvPr/>
        </p:nvPicPr>
        <p:blipFill>
          <a:blip r:embed="rId2">
            <a:extLst>
              <a:ext uri="{BEBA8EAE-BF5A-486C-A8C5-ECC9F3942E4B}">
                <a14:imgProps xmlns:a14="http://schemas.microsoft.com/office/drawing/2010/main">
                  <a14:imgLayer r:embed="rId3">
                    <a14:imgEffect>
                      <a14:sharpenSoften amount="100000"/>
                    </a14:imgEffect>
                  </a14:imgLayer>
                </a14:imgProps>
              </a:ext>
            </a:extLst>
          </a:blip>
          <a:stretch>
            <a:fillRect/>
          </a:stretch>
        </p:blipFill>
        <p:spPr>
          <a:xfrm>
            <a:off x="2490787" y="982980"/>
            <a:ext cx="6634163" cy="1436370"/>
          </a:xfrm>
          <a:prstGeom prst="rect">
            <a:avLst/>
          </a:prstGeom>
        </p:spPr>
      </p:pic>
      <p:sp>
        <p:nvSpPr>
          <p:cNvPr id="3" name="Прямоугольник 2"/>
          <p:cNvSpPr/>
          <p:nvPr/>
        </p:nvSpPr>
        <p:spPr>
          <a:xfrm>
            <a:off x="1703880" y="2419350"/>
            <a:ext cx="10221420" cy="3139321"/>
          </a:xfrm>
          <a:prstGeom prst="rect">
            <a:avLst/>
          </a:prstGeom>
        </p:spPr>
        <p:txBody>
          <a:bodyPr wrap="square">
            <a:spAutoFit/>
          </a:bodyPr>
          <a:lstStyle/>
          <a:p>
            <a:r>
              <a:rPr lang="uk-UA" dirty="0"/>
              <a:t>Припустимо, що оптимальні рішення задач </a:t>
            </a:r>
            <a:r>
              <a:rPr lang="en-US" b="1" i="1" dirty="0"/>
              <a:t>A(i-1)B(J-1), A(</a:t>
            </a:r>
            <a:r>
              <a:rPr lang="en-US" b="1" i="1" dirty="0" err="1"/>
              <a:t>i</a:t>
            </a:r>
            <a:r>
              <a:rPr lang="en-US" b="1" i="1" dirty="0"/>
              <a:t>)B(j-1), A(i-1)B(j)</a:t>
            </a:r>
            <a:r>
              <a:rPr lang="en-US" dirty="0"/>
              <a:t> </a:t>
            </a:r>
            <a:r>
              <a:rPr lang="uk-UA" dirty="0"/>
              <a:t>вже побудовані. Покажемо, як пов'язані розв'язання цих завдань із розв'язанням задачі </a:t>
            </a:r>
            <a:r>
              <a:rPr lang="en-US" b="1" i="1" dirty="0"/>
              <a:t>A(</a:t>
            </a:r>
            <a:r>
              <a:rPr lang="en-US" b="1" i="1" dirty="0" err="1"/>
              <a:t>i</a:t>
            </a:r>
            <a:r>
              <a:rPr lang="en-US" b="1" i="1" dirty="0"/>
              <a:t>)B(j).</a:t>
            </a:r>
          </a:p>
          <a:p>
            <a:r>
              <a:rPr lang="en-US" dirty="0"/>
              <a:t>• </a:t>
            </a:r>
            <a:r>
              <a:rPr lang="uk-UA" dirty="0"/>
              <a:t>Якщо видалити в задачі </a:t>
            </a:r>
            <a:r>
              <a:rPr lang="en-US" b="1" i="1" dirty="0"/>
              <a:t>A(</a:t>
            </a:r>
            <a:r>
              <a:rPr lang="en-US" b="1" i="1" dirty="0" err="1"/>
              <a:t>i</a:t>
            </a:r>
            <a:r>
              <a:rPr lang="en-US" b="1" i="1" dirty="0"/>
              <a:t>)B(j)</a:t>
            </a:r>
            <a:r>
              <a:rPr lang="en-US" dirty="0"/>
              <a:t> </a:t>
            </a:r>
            <a:r>
              <a:rPr lang="uk-UA" dirty="0"/>
              <a:t>елемент </a:t>
            </a:r>
            <a:r>
              <a:rPr lang="en-US" b="1" i="1" dirty="0" err="1"/>
              <a:t>ai</a:t>
            </a:r>
            <a:r>
              <a:rPr lang="en-US" b="1" i="1" dirty="0"/>
              <a:t>,</a:t>
            </a:r>
            <a:r>
              <a:rPr lang="en-US" dirty="0"/>
              <a:t> </a:t>
            </a:r>
            <a:r>
              <a:rPr lang="uk-UA" dirty="0"/>
              <a:t>то приходимо до завдання </a:t>
            </a:r>
            <a:r>
              <a:rPr lang="en-US" b="1" i="1" dirty="0"/>
              <a:t>A(i-1)B(j)</a:t>
            </a:r>
            <a:r>
              <a:rPr lang="en-US" dirty="0"/>
              <a:t>. </a:t>
            </a:r>
            <a:r>
              <a:rPr lang="uk-UA" dirty="0"/>
              <a:t>Вважаємо </a:t>
            </a:r>
            <a:r>
              <a:rPr lang="en-US" b="1" i="1" dirty="0"/>
              <a:t>d[</a:t>
            </a:r>
            <a:r>
              <a:rPr lang="en-US" b="1" i="1" dirty="0" err="1"/>
              <a:t>i</a:t>
            </a:r>
            <a:r>
              <a:rPr lang="en-US" b="1" i="1" dirty="0"/>
              <a:t>, j] = 1 + d[</a:t>
            </a:r>
            <a:r>
              <a:rPr lang="en-US" b="1" i="1" dirty="0" err="1"/>
              <a:t>i</a:t>
            </a:r>
            <a:r>
              <a:rPr lang="en-US" b="1" i="1" dirty="0"/>
              <a:t> -1, j</a:t>
            </a:r>
            <a:r>
              <a:rPr lang="uk-UA" b="1" i="1" dirty="0"/>
              <a:t>], </a:t>
            </a:r>
            <a:r>
              <a:rPr lang="uk-UA" dirty="0"/>
              <a:t>де перший доданок означає одну операцію видалення.</a:t>
            </a:r>
          </a:p>
          <a:p>
            <a:r>
              <a:rPr lang="uk-UA" dirty="0"/>
              <a:t>• Розв'яжемо задачу </a:t>
            </a:r>
            <a:r>
              <a:rPr lang="en-US" b="1" i="1" dirty="0"/>
              <a:t>A(</a:t>
            </a:r>
            <a:r>
              <a:rPr lang="en-US" b="1" i="1" dirty="0" err="1"/>
              <a:t>i</a:t>
            </a:r>
            <a:r>
              <a:rPr lang="en-US" b="1" i="1" dirty="0"/>
              <a:t>)B(j-1)</a:t>
            </a:r>
            <a:r>
              <a:rPr lang="en-US" dirty="0"/>
              <a:t>, </a:t>
            </a:r>
            <a:r>
              <a:rPr lang="uk-UA" dirty="0"/>
              <a:t>після чого </a:t>
            </a:r>
            <a:r>
              <a:rPr lang="uk-UA" dirty="0" err="1"/>
              <a:t>додамо</a:t>
            </a:r>
            <a:r>
              <a:rPr lang="uk-UA" dirty="0"/>
              <a:t> до рядка </a:t>
            </a:r>
            <a:r>
              <a:rPr lang="en-US" b="1" i="1" dirty="0"/>
              <a:t>B(j-1)</a:t>
            </a:r>
            <a:r>
              <a:rPr lang="uk-UA" dirty="0"/>
              <a:t>елемент </a:t>
            </a:r>
            <a:r>
              <a:rPr lang="en-US" b="1" i="1" dirty="0" err="1"/>
              <a:t>bj</a:t>
            </a:r>
            <a:r>
              <a:rPr lang="en-US" b="1" i="1" dirty="0"/>
              <a:t> </a:t>
            </a:r>
            <a:r>
              <a:rPr lang="uk-UA" dirty="0"/>
              <a:t>Отримуємо розв'язання задачі </a:t>
            </a:r>
            <a:r>
              <a:rPr lang="en-US" b="1" i="1" dirty="0"/>
              <a:t>A(</a:t>
            </a:r>
            <a:r>
              <a:rPr lang="en-US" b="1" i="1" dirty="0" err="1"/>
              <a:t>i</a:t>
            </a:r>
            <a:r>
              <a:rPr lang="en-US" b="1" i="1" dirty="0"/>
              <a:t>)B(j)</a:t>
            </a:r>
            <a:r>
              <a:rPr lang="en-US" dirty="0"/>
              <a:t>. </a:t>
            </a:r>
            <a:r>
              <a:rPr lang="uk-UA" dirty="0"/>
              <a:t>Вважаємо </a:t>
            </a:r>
            <a:r>
              <a:rPr lang="en-US" b="1" i="1" dirty="0"/>
              <a:t>d[</a:t>
            </a:r>
            <a:r>
              <a:rPr lang="en-US" b="1" i="1" dirty="0" err="1"/>
              <a:t>i,j</a:t>
            </a:r>
            <a:r>
              <a:rPr lang="en-US" b="1" i="1" dirty="0"/>
              <a:t>] = d[i,j-1] + 1</a:t>
            </a:r>
            <a:r>
              <a:rPr lang="en-US" dirty="0"/>
              <a:t>, </a:t>
            </a:r>
            <a:r>
              <a:rPr lang="uk-UA" dirty="0"/>
              <a:t>де другий доданок означає одну операцію додавання.</a:t>
            </a:r>
          </a:p>
          <a:p>
            <a:r>
              <a:rPr lang="uk-UA" dirty="0"/>
              <a:t>• Розв'яжемо задачу </a:t>
            </a:r>
            <a:r>
              <a:rPr lang="en-US" b="1" i="1" dirty="0"/>
              <a:t>A(i-1)B(J-1)</a:t>
            </a:r>
            <a:r>
              <a:rPr lang="en-US" dirty="0"/>
              <a:t>, </a:t>
            </a:r>
            <a:r>
              <a:rPr lang="uk-UA" dirty="0"/>
              <a:t>після чого одна операція заміни елемента </a:t>
            </a:r>
            <a:r>
              <a:rPr lang="uk-UA" b="1" i="1" dirty="0"/>
              <a:t>а</a:t>
            </a:r>
            <a:r>
              <a:rPr lang="en-US" b="1" i="1" dirty="0" err="1"/>
              <a:t>i</a:t>
            </a:r>
            <a:r>
              <a:rPr lang="uk-UA" b="1" i="1" dirty="0"/>
              <a:t> </a:t>
            </a:r>
            <a:r>
              <a:rPr lang="uk-UA" dirty="0"/>
              <a:t>на </a:t>
            </a:r>
            <a:r>
              <a:rPr lang="uk-UA" b="1" i="1" dirty="0"/>
              <a:t>Ь</a:t>
            </a:r>
            <a:r>
              <a:rPr lang="en-US" b="1" i="1" dirty="0"/>
              <a:t>j</a:t>
            </a:r>
            <a:r>
              <a:rPr lang="uk-UA" dirty="0"/>
              <a:t> яка необхідна лише у випадку, коли ці елементи не збігаються, призводить до розв'язання задачі </a:t>
            </a:r>
            <a:r>
              <a:rPr lang="en-US" b="1" i="1" dirty="0"/>
              <a:t>A(</a:t>
            </a:r>
            <a:r>
              <a:rPr lang="en-US" b="1" i="1" dirty="0" err="1"/>
              <a:t>i</a:t>
            </a:r>
            <a:r>
              <a:rPr lang="en-US" b="1" i="1" dirty="0"/>
              <a:t>)B(j)</a:t>
            </a:r>
            <a:r>
              <a:rPr lang="en-US" dirty="0"/>
              <a:t>.</a:t>
            </a:r>
            <a:endParaRPr lang="uk-UA" dirty="0"/>
          </a:p>
        </p:txBody>
      </p:sp>
    </p:spTree>
    <p:extLst>
      <p:ext uri="{BB962C8B-B14F-4D97-AF65-F5344CB8AC3E}">
        <p14:creationId xmlns:p14="http://schemas.microsoft.com/office/powerpoint/2010/main" val="2177095949"/>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7904" y="605909"/>
            <a:ext cx="1715598" cy="523220"/>
          </a:xfrm>
          <a:prstGeom prst="rect">
            <a:avLst/>
          </a:prstGeom>
        </p:spPr>
        <p:txBody>
          <a:bodyPr wrap="none">
            <a:spAutoFit/>
          </a:bodyPr>
          <a:lstStyle/>
          <a:p>
            <a:r>
              <a:rPr lang="uk-UA" sz="2800" dirty="0">
                <a:latin typeface="Times New Roman" panose="02020603050405020304" pitchFamily="18" charset="0"/>
                <a:cs typeface="Times New Roman" panose="02020603050405020304" pitchFamily="18" charset="0"/>
              </a:rPr>
              <a:t>Вважаємо</a:t>
            </a:r>
            <a:endParaRPr lang="uk-UA" dirty="0">
              <a:latin typeface="Times New Roman" panose="02020603050405020304" pitchFamily="18" charset="0"/>
              <a:cs typeface="Times New Roman" panose="02020603050405020304" pitchFamily="18"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3502" y="385564"/>
            <a:ext cx="7609823" cy="96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90750" y="1496110"/>
            <a:ext cx="9277350" cy="46166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Таким чином, </a:t>
            </a:r>
            <a:r>
              <a:rPr lang="ru-RU" sz="2400" dirty="0" err="1">
                <a:latin typeface="Times New Roman" panose="02020603050405020304" pitchFamily="18" charset="0"/>
                <a:cs typeface="Times New Roman" panose="02020603050405020304" pitchFamily="18" charset="0"/>
              </a:rPr>
              <a:t>отримуємо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наступне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зворотне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співвідношення</a:t>
            </a:r>
            <a:endParaRPr lang="uk-UA" sz="2400" dirty="0">
              <a:latin typeface="Times New Roman" panose="02020603050405020304" pitchFamily="18" charset="0"/>
              <a:cs typeface="Times New Roman" panose="02020603050405020304" pitchFamily="18" charset="0"/>
            </a:endParaRP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9825" y="2193925"/>
            <a:ext cx="8643938" cy="606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409825" y="3105835"/>
            <a:ext cx="8848725" cy="461665"/>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Проілюструємо</a:t>
            </a:r>
            <a:r>
              <a:rPr lang="ru-RU" sz="2400" dirty="0">
                <a:latin typeface="Times New Roman" panose="02020603050405020304" pitchFamily="18" charset="0"/>
                <a:cs typeface="Times New Roman" panose="02020603050405020304" pitchFamily="18" charset="0"/>
              </a:rPr>
              <a:t> роботу алгоритму на </a:t>
            </a:r>
            <a:r>
              <a:rPr lang="ru-RU" sz="2400" dirty="0" err="1">
                <a:latin typeface="Times New Roman" panose="02020603050405020304" pitchFamily="18" charset="0"/>
                <a:cs typeface="Times New Roman" panose="02020603050405020304" pitchFamily="18" charset="0"/>
              </a:rPr>
              <a:t>наступному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прикладі</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2238" y="3871913"/>
            <a:ext cx="5700712" cy="538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4716257"/>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926" y="200259"/>
            <a:ext cx="5038724" cy="4460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447925" y="4815185"/>
            <a:ext cx="9010649" cy="954107"/>
          </a:xfrm>
          <a:prstGeom prst="rect">
            <a:avLst/>
          </a:prstGeom>
        </p:spPr>
        <p:txBody>
          <a:bodyPr wrap="square">
            <a:spAutoFit/>
          </a:bodyPr>
          <a:lstStyle/>
          <a:p>
            <a:r>
              <a:rPr lang="ru-RU" sz="2800" dirty="0" err="1">
                <a:latin typeface="Times New Roman" panose="02020603050405020304" pitchFamily="18" charset="0"/>
                <a:cs typeface="Times New Roman" panose="02020603050405020304" pitchFamily="18" charset="0"/>
              </a:rPr>
              <a:t>Отримуємо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d[7,7] = 3 </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мінімальна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кількість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необхідних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перетворення</a:t>
            </a:r>
            <a:r>
              <a:rPr lang="ru-RU" sz="2800" dirty="0">
                <a:latin typeface="Times New Roman" panose="02020603050405020304" pitchFamily="18" charset="0"/>
                <a:cs typeface="Times New Roman" panose="02020603050405020304" pitchFamily="18" charset="0"/>
              </a:rPr>
              <a:t> рядка </a:t>
            </a:r>
            <a:r>
              <a:rPr lang="ru-RU" sz="2800" i="1" dirty="0">
                <a:latin typeface="Times New Roman" panose="02020603050405020304" pitchFamily="18" charset="0"/>
                <a:cs typeface="Times New Roman" panose="02020603050405020304" pitchFamily="18" charset="0"/>
              </a:rPr>
              <a:t>А</a:t>
            </a:r>
            <a:r>
              <a:rPr lang="ru-RU" sz="2800" dirty="0">
                <a:latin typeface="Times New Roman" panose="02020603050405020304" pitchFamily="18" charset="0"/>
                <a:cs typeface="Times New Roman" panose="02020603050405020304" pitchFamily="18" charset="0"/>
              </a:rPr>
              <a:t> в рядок </a:t>
            </a:r>
            <a:r>
              <a:rPr lang="en-US" sz="2800" b="1" i="1" dirty="0">
                <a:latin typeface="Times New Roman" panose="02020603050405020304" pitchFamily="18" charset="0"/>
                <a:cs typeface="Times New Roman" panose="02020603050405020304" pitchFamily="18" charset="0"/>
              </a:rPr>
              <a:t>B</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1431334"/>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249" y="371386"/>
            <a:ext cx="10048875" cy="1200329"/>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Якщо запам'ятовувати завдання, на яких досягався мінімум (відповідні елементи матриці </a:t>
            </a:r>
            <a:r>
              <a:rPr lang="en-US" sz="2400" b="1" i="1" dirty="0">
                <a:latin typeface="Times New Roman" panose="02020603050405020304" pitchFamily="18" charset="0"/>
                <a:cs typeface="Times New Roman" panose="02020603050405020304" pitchFamily="18" charset="0"/>
              </a:rPr>
              <a:t>D</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виділені підкресленням), можна відновити ланцюжок операцій:</a:t>
            </a:r>
          </a:p>
        </p:txBody>
      </p:sp>
      <p:sp>
        <p:nvSpPr>
          <p:cNvPr id="3" name="Прямоугольник 2"/>
          <p:cNvSpPr/>
          <p:nvPr/>
        </p:nvSpPr>
        <p:spPr>
          <a:xfrm>
            <a:off x="1885950" y="1871960"/>
            <a:ext cx="6896100" cy="1384995"/>
          </a:xfrm>
          <a:prstGeom prst="rect">
            <a:avLst/>
          </a:prstGeom>
        </p:spPr>
        <p:txBody>
          <a:bodyPr wrap="square">
            <a:spAutoFit/>
          </a:bodyPr>
          <a:lstStyle/>
          <a:p>
            <a:r>
              <a:rPr lang="en-US" dirty="0"/>
              <a:t>• </a:t>
            </a:r>
            <a:r>
              <a:rPr lang="en-US" sz="2800" b="1" i="1" dirty="0">
                <a:latin typeface="Times New Roman" panose="02020603050405020304" pitchFamily="18" charset="0"/>
                <a:cs typeface="Times New Roman" panose="02020603050405020304" pitchFamily="18" charset="0"/>
              </a:rPr>
              <a:t>p</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t</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s</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l</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f (</a:t>
            </a:r>
            <a:r>
              <a:rPr lang="uk-UA" sz="2800" b="1" i="1" dirty="0" err="1">
                <a:latin typeface="Times New Roman" panose="02020603050405020304" pitchFamily="18" charset="0"/>
                <a:cs typeface="Times New Roman" panose="02020603050405020304" pitchFamily="18" charset="0"/>
              </a:rPr>
              <a:t>видаленя</a:t>
            </a:r>
            <a:r>
              <a:rPr lang="uk-UA" sz="2800" b="1" i="1" dirty="0">
                <a:latin typeface="Times New Roman" panose="02020603050405020304" pitchFamily="18" charset="0"/>
                <a:cs typeface="Times New Roman" panose="02020603050405020304" pitchFamily="18" charset="0"/>
              </a:rPr>
              <a:t> р) =&gt; </a:t>
            </a:r>
            <a:r>
              <a:rPr lang="en-US" sz="2800" b="1" i="1" dirty="0">
                <a:latin typeface="Times New Roman" panose="02020603050405020304" pitchFamily="18" charset="0"/>
                <a:cs typeface="Times New Roman" panose="02020603050405020304" pitchFamily="18" charset="0"/>
              </a:rPr>
              <a:t>t s l d </a:t>
            </a:r>
            <a:r>
              <a:rPr lang="en-US" sz="2800" b="1" i="1" dirty="0" err="1">
                <a:latin typeface="Times New Roman" panose="02020603050405020304" pitchFamily="18" charset="0"/>
                <a:cs typeface="Times New Roman" panose="02020603050405020304" pitchFamily="18" charset="0"/>
              </a:rPr>
              <a:t>d</a:t>
            </a:r>
            <a:r>
              <a:rPr lang="en-US" sz="2800" b="1" i="1" dirty="0">
                <a:latin typeface="Times New Roman" panose="02020603050405020304" pitchFamily="18" charset="0"/>
                <a:cs typeface="Times New Roman" panose="02020603050405020304" pitchFamily="18" charset="0"/>
              </a:rPr>
              <a:t> f ;</a:t>
            </a:r>
          </a:p>
          <a:p>
            <a:r>
              <a:rPr lang="en-US" sz="2800" b="1" i="1" dirty="0">
                <a:latin typeface="Times New Roman" panose="02020603050405020304" pitchFamily="18" charset="0"/>
                <a:cs typeface="Times New Roman" panose="02020603050405020304" pitchFamily="18" charset="0"/>
              </a:rPr>
              <a:t>• t</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s</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l</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f (</a:t>
            </a:r>
            <a:r>
              <a:rPr lang="uk-UA" sz="2800" b="1" i="1" dirty="0">
                <a:latin typeface="Times New Roman" panose="02020603050405020304" pitchFamily="18" charset="0"/>
                <a:cs typeface="Times New Roman" panose="02020603050405020304" pitchFamily="18" charset="0"/>
              </a:rPr>
              <a:t>вставка </a:t>
            </a:r>
            <a:r>
              <a:rPr lang="en-US" sz="2800" b="1" i="1" dirty="0">
                <a:latin typeface="Times New Roman" panose="02020603050405020304" pitchFamily="18" charset="0"/>
                <a:cs typeface="Times New Roman" panose="02020603050405020304" pitchFamily="18" charset="0"/>
              </a:rPr>
              <a:t>g) =&gt; t s g l d </a:t>
            </a:r>
            <a:r>
              <a:rPr lang="en-US" sz="2800" b="1" i="1" dirty="0" err="1">
                <a:latin typeface="Times New Roman" panose="02020603050405020304" pitchFamily="18" charset="0"/>
                <a:cs typeface="Times New Roman" panose="02020603050405020304" pitchFamily="18" charset="0"/>
              </a:rPr>
              <a:t>d</a:t>
            </a:r>
            <a:r>
              <a:rPr lang="en-US" sz="2800" b="1" i="1" dirty="0">
                <a:latin typeface="Times New Roman" panose="02020603050405020304" pitchFamily="18" charset="0"/>
                <a:cs typeface="Times New Roman" panose="02020603050405020304" pitchFamily="18" charset="0"/>
              </a:rPr>
              <a:t> f ;</a:t>
            </a:r>
          </a:p>
          <a:p>
            <a:r>
              <a:rPr lang="en-US" sz="2800" b="1" i="1" dirty="0">
                <a:latin typeface="Times New Roman" panose="02020603050405020304" pitchFamily="18" charset="0"/>
                <a:cs typeface="Times New Roman" panose="02020603050405020304" pitchFamily="18" charset="0"/>
              </a:rPr>
              <a:t>• t s g l d </a:t>
            </a:r>
            <a:r>
              <a:rPr lang="en-US" sz="2800" b="1" i="1" dirty="0" err="1">
                <a:latin typeface="Times New Roman" panose="02020603050405020304" pitchFamily="18" charset="0"/>
                <a:cs typeface="Times New Roman" panose="02020603050405020304" pitchFamily="18" charset="0"/>
              </a:rPr>
              <a:t>d</a:t>
            </a:r>
            <a:r>
              <a:rPr lang="en-US" sz="2800" b="1" i="1" dirty="0">
                <a:latin typeface="Times New Roman" panose="02020603050405020304" pitchFamily="18" charset="0"/>
                <a:cs typeface="Times New Roman" panose="02020603050405020304" pitchFamily="18" charset="0"/>
              </a:rPr>
              <a:t> f(</a:t>
            </a:r>
            <a:r>
              <a:rPr lang="uk-UA" sz="2800" b="1" i="1" dirty="0">
                <a:latin typeface="Times New Roman" panose="02020603050405020304" pitchFamily="18" charset="0"/>
                <a:cs typeface="Times New Roman" panose="02020603050405020304" pitchFamily="18" charset="0"/>
              </a:rPr>
              <a:t>заміна </a:t>
            </a:r>
            <a:r>
              <a:rPr lang="en-US" sz="2800" b="1" i="1" dirty="0">
                <a:latin typeface="Times New Roman" panose="02020603050405020304" pitchFamily="18" charset="0"/>
                <a:cs typeface="Times New Roman" panose="02020603050405020304" pitchFamily="18" charset="0"/>
              </a:rPr>
              <a:t>f </a:t>
            </a:r>
            <a:r>
              <a:rPr lang="uk-UA" sz="2800" b="1" i="1" dirty="0">
                <a:latin typeface="Times New Roman" panose="02020603050405020304" pitchFamily="18" charset="0"/>
                <a:cs typeface="Times New Roman" panose="02020603050405020304" pitchFamily="18" charset="0"/>
              </a:rPr>
              <a:t>на </a:t>
            </a:r>
            <a:r>
              <a:rPr lang="en-US" sz="2800" b="1" i="1" dirty="0">
                <a:latin typeface="Times New Roman" panose="02020603050405020304" pitchFamily="18" charset="0"/>
                <a:cs typeface="Times New Roman" panose="02020603050405020304" pitchFamily="18" charset="0"/>
              </a:rPr>
              <a:t>s) =&gt;</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t</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s</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g</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l</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d</a:t>
            </a:r>
            <a:r>
              <a:rPr lang="uk-UA"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s</a:t>
            </a:r>
            <a:endParaRPr lang="uk-UA"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9075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uk-UA" sz="2800" dirty="0"/>
              <a:t>Рішення. Оскільки натуральне число А може приймати будь-яке значення із запропонованого безлічі з однаковою ймовірністю, то ймовірність введення деякого числа дорівнює 1 / п. Тоді з визначення інформації випливає, що</a:t>
            </a:r>
          </a:p>
        </p:txBody>
      </p:sp>
      <p:pic>
        <p:nvPicPr>
          <p:cNvPr id="4" name="Рисунок 3"/>
          <p:cNvPicPr>
            <a:picLocks noChangeAspect="1"/>
          </p:cNvPicPr>
          <p:nvPr/>
        </p:nvPicPr>
        <p:blipFill>
          <a:blip r:embed="rId2"/>
          <a:stretch>
            <a:fillRect/>
          </a:stretch>
        </p:blipFill>
        <p:spPr>
          <a:xfrm>
            <a:off x="3227942" y="4887310"/>
            <a:ext cx="6010651" cy="1252512"/>
          </a:xfrm>
          <a:prstGeom prst="rect">
            <a:avLst/>
          </a:prstGeom>
        </p:spPr>
      </p:pic>
    </p:spTree>
    <p:extLst>
      <p:ext uri="{BB962C8B-B14F-4D97-AF65-F5344CB8AC3E}">
        <p14:creationId xmlns:p14="http://schemas.microsoft.com/office/powerpoint/2010/main" val="2752518222"/>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62049" y="461993"/>
            <a:ext cx="10544175" cy="5262979"/>
          </a:xfrm>
          <a:prstGeom prst="rect">
            <a:avLst/>
          </a:prstGeom>
        </p:spPr>
        <p:txBody>
          <a:bodyPr wrap="square">
            <a:spAutoFit/>
          </a:bodyPr>
          <a:lstStyle/>
          <a:p>
            <a:r>
              <a:rPr lang="ru-RU" sz="2800" b="1" dirty="0">
                <a:latin typeface="Times New Roman" panose="02020603050405020304" pitchFamily="18" charset="0"/>
                <a:cs typeface="Times New Roman" panose="02020603050405020304" pitchFamily="18" charset="0"/>
              </a:rPr>
              <a:t>Приклад</a:t>
            </a:r>
            <a:r>
              <a:rPr lang="ru-RU" sz="2800" dirty="0">
                <a:latin typeface="Times New Roman" panose="02020603050405020304" pitchFamily="18" charset="0"/>
                <a:cs typeface="Times New Roman" panose="02020603050405020304" pitchFamily="18" charset="0"/>
              </a:rPr>
              <a:t> 4. Задано </a:t>
            </a:r>
            <a:r>
              <a:rPr lang="ru-RU" sz="2800" dirty="0" err="1">
                <a:latin typeface="Times New Roman" panose="02020603050405020304" pitchFamily="18" charset="0"/>
                <a:cs typeface="Times New Roman" panose="02020603050405020304" pitchFamily="18" charset="0"/>
              </a:rPr>
              <a:t>групу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матриць</a:t>
            </a:r>
            <a:r>
              <a:rPr lang="ru-RU" sz="2800" b="1" i="1" dirty="0">
                <a:latin typeface="Times New Roman" panose="02020603050405020304" pitchFamily="18" charset="0"/>
                <a:cs typeface="Times New Roman" panose="02020603050405020304" pitchFamily="18" charset="0"/>
              </a:rPr>
              <a:t> A</a:t>
            </a:r>
            <a:r>
              <a:rPr lang="en-US" sz="2800" b="1" i="1" dirty="0">
                <a:latin typeface="Times New Roman" panose="02020603050405020304" pitchFamily="18" charset="0"/>
                <a:cs typeface="Times New Roman" panose="02020603050405020304" pitchFamily="18" charset="0"/>
              </a:rPr>
              <a:t>1</a:t>
            </a:r>
            <a:r>
              <a:rPr lang="ru-RU" sz="2800" b="1" i="1" dirty="0">
                <a:latin typeface="Times New Roman" panose="02020603050405020304" pitchFamily="18" charset="0"/>
                <a:cs typeface="Times New Roman" panose="02020603050405020304" pitchFamily="18" charset="0"/>
              </a:rPr>
              <a:t>,...,A</a:t>
            </a:r>
            <a:r>
              <a:rPr lang="en-US" sz="2800" b="1" i="1" dirty="0">
                <a:latin typeface="Times New Roman" panose="02020603050405020304" pitchFamily="18" charset="0"/>
                <a:cs typeface="Times New Roman" panose="02020603050405020304" pitchFamily="18" charset="0"/>
              </a:rPr>
              <a:t>s</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Кожна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матриця</a:t>
            </a:r>
            <a:r>
              <a:rPr lang="ru-RU" sz="2800"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A</a:t>
            </a:r>
            <a:r>
              <a:rPr lang="en-US" sz="2800" b="1" i="1" dirty="0" err="1">
                <a:latin typeface="Times New Roman" panose="02020603050405020304" pitchFamily="18" charset="0"/>
                <a:cs typeface="Times New Roman" panose="02020603050405020304" pitchFamily="18" charset="0"/>
              </a:rPr>
              <a:t>i</a:t>
            </a:r>
            <a:r>
              <a:rPr lang="ru-RU" sz="2800" dirty="0">
                <a:latin typeface="Times New Roman" panose="02020603050405020304" pitchFamily="18" charset="0"/>
                <a:cs typeface="Times New Roman" panose="02020603050405020304" pitchFamily="18" charset="0"/>
              </a:rPr>
              <a:t> задана </a:t>
            </a:r>
            <a:r>
              <a:rPr lang="ru-RU" sz="2800" dirty="0" err="1">
                <a:latin typeface="Times New Roman" panose="02020603050405020304" pitchFamily="18" charset="0"/>
                <a:cs typeface="Times New Roman" panose="02020603050405020304" pitchFamily="18" charset="0"/>
              </a:rPr>
              <a:t>розмірами</a:t>
            </a:r>
            <a:r>
              <a:rPr lang="ru-RU" sz="2800" dirty="0">
                <a:latin typeface="Times New Roman" panose="02020603050405020304" pitchFamily="18" charset="0"/>
                <a:cs typeface="Times New Roman" panose="02020603050405020304" pitchFamily="18" charset="0"/>
              </a:rPr>
              <a:t> </a:t>
            </a:r>
            <a:r>
              <a:rPr lang="ru-RU" sz="2800" b="1" i="1" dirty="0" err="1">
                <a:latin typeface="Times New Roman" panose="02020603050405020304" pitchFamily="18" charset="0"/>
                <a:cs typeface="Times New Roman" panose="02020603050405020304" pitchFamily="18" charset="0"/>
              </a:rPr>
              <a:t>ni</a:t>
            </a:r>
            <a:r>
              <a:rPr lang="en-US" sz="2800" b="1" i="1" dirty="0">
                <a:latin typeface="Times New Roman" panose="02020603050405020304" pitchFamily="18" charset="0"/>
                <a:cs typeface="Times New Roman" panose="02020603050405020304" pitchFamily="18" charset="0"/>
              </a:rPr>
              <a:t>,</a:t>
            </a:r>
            <a:r>
              <a:rPr lang="ru-RU" sz="2800" b="1" i="1" dirty="0">
                <a:latin typeface="Times New Roman" panose="02020603050405020304" pitchFamily="18" charset="0"/>
                <a:cs typeface="Times New Roman" panose="02020603050405020304" pitchFamily="18" charset="0"/>
              </a:rPr>
              <a:t>m</a:t>
            </a:r>
            <a:r>
              <a:rPr lang="en-US" sz="2800" b="1" i="1" dirty="0" err="1">
                <a:latin typeface="Times New Roman" panose="02020603050405020304" pitchFamily="18" charset="0"/>
                <a:cs typeface="Times New Roman" panose="02020603050405020304" pitchFamily="18" charset="0"/>
              </a:rPr>
              <a:t>i</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причому</a:t>
            </a:r>
            <a:r>
              <a:rPr lang="ru-RU" sz="2800" dirty="0">
                <a:latin typeface="Times New Roman" panose="02020603050405020304" pitchFamily="18" charset="0"/>
                <a:cs typeface="Times New Roman" panose="02020603050405020304" pitchFamily="18" charset="0"/>
              </a:rPr>
              <a:t> </a:t>
            </a:r>
            <a:r>
              <a:rPr lang="ru-RU" sz="2800" b="1" i="1" dirty="0" err="1">
                <a:latin typeface="Times New Roman" panose="02020603050405020304" pitchFamily="18" charset="0"/>
                <a:cs typeface="Times New Roman" panose="02020603050405020304" pitchFamily="18" charset="0"/>
              </a:rPr>
              <a:t>mi</a:t>
            </a:r>
            <a:r>
              <a:rPr lang="ru-RU" sz="2800" b="1" i="1" dirty="0">
                <a:latin typeface="Times New Roman" panose="02020603050405020304" pitchFamily="18" charset="0"/>
                <a:cs typeface="Times New Roman" panose="02020603050405020304" pitchFamily="18" charset="0"/>
              </a:rPr>
              <a:t> = </a:t>
            </a:r>
            <a:r>
              <a:rPr lang="en-US" sz="2800" b="1" i="1" dirty="0" err="1">
                <a:latin typeface="Times New Roman" panose="02020603050405020304" pitchFamily="18" charset="0"/>
                <a:cs typeface="Times New Roman" panose="02020603050405020304" pitchFamily="18" charset="0"/>
              </a:rPr>
              <a:t>ni</a:t>
            </a:r>
            <a:r>
              <a:rPr lang="en-US" sz="2800" b="1" i="1" dirty="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 1 </a:t>
            </a:r>
            <a:r>
              <a:rPr lang="en-US" sz="2800" b="1" i="1" dirty="0">
                <a:latin typeface="Times New Roman" panose="02020603050405020304" pitchFamily="18" charset="0"/>
                <a:cs typeface="Times New Roman" panose="02020603050405020304" pitchFamily="18" charset="0"/>
              </a:rPr>
              <a:t>, 1</a:t>
            </a:r>
            <a:r>
              <a:rPr lang="ru-RU" sz="2800" b="1" i="1" dirty="0">
                <a:latin typeface="Times New Roman" panose="02020603050405020304" pitchFamily="18" charset="0"/>
                <a:cs typeface="Times New Roman" panose="02020603050405020304" pitchFamily="18" charset="0"/>
              </a:rPr>
              <a:t>&lt; </a:t>
            </a:r>
            <a:r>
              <a:rPr lang="en-US" sz="2800" b="1" i="1" dirty="0">
                <a:latin typeface="Times New Roman" panose="02020603050405020304" pitchFamily="18" charset="0"/>
                <a:cs typeface="Times New Roman" panose="02020603050405020304" pitchFamily="18" charset="0"/>
              </a:rPr>
              <a:t>=</a:t>
            </a:r>
            <a:r>
              <a:rPr lang="en-US" sz="2800" b="1" i="1" dirty="0" err="1">
                <a:latin typeface="Times New Roman" panose="02020603050405020304" pitchFamily="18" charset="0"/>
                <a:cs typeface="Times New Roman" panose="02020603050405020304" pitchFamily="18" charset="0"/>
              </a:rPr>
              <a:t>i</a:t>
            </a:r>
            <a:r>
              <a:rPr lang="ru-RU" sz="2800" b="1" i="1" dirty="0">
                <a:latin typeface="Times New Roman" panose="02020603050405020304" pitchFamily="18" charset="0"/>
                <a:cs typeface="Times New Roman" panose="02020603050405020304" pitchFamily="18" charset="0"/>
              </a:rPr>
              <a:t> &lt;</a:t>
            </a:r>
            <a:r>
              <a:rPr lang="en-US" sz="2800" b="1" i="1" dirty="0">
                <a:latin typeface="Times New Roman" panose="02020603050405020304" pitchFamily="18" charset="0"/>
                <a:cs typeface="Times New Roman" panose="02020603050405020304" pitchFamily="18" charset="0"/>
              </a:rPr>
              <a:t>=</a:t>
            </a:r>
            <a:r>
              <a:rPr lang="ru-RU" sz="2800" b="1" i="1"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s</a:t>
            </a:r>
            <a:r>
              <a:rPr lang="ru-RU" sz="2800" b="1" i="1" dirty="0">
                <a:latin typeface="Times New Roman" panose="02020603050405020304" pitchFamily="18" charset="0"/>
                <a:cs typeface="Times New Roman" panose="02020603050405020304" pitchFamily="18" charset="0"/>
              </a:rPr>
              <a:t> - 1</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Визначити</a:t>
            </a:r>
            <a:r>
              <a:rPr lang="ru-RU" sz="2800" dirty="0">
                <a:latin typeface="Times New Roman" panose="02020603050405020304" pitchFamily="18" charset="0"/>
                <a:cs typeface="Times New Roman" panose="02020603050405020304" pitchFamily="18" charset="0"/>
              </a:rPr>
              <a:t>, яке </a:t>
            </a:r>
            <a:r>
              <a:rPr lang="ru-RU" sz="2800" dirty="0" err="1">
                <a:latin typeface="Times New Roman" panose="02020603050405020304" pitchFamily="18" charset="0"/>
                <a:cs typeface="Times New Roman" panose="02020603050405020304" pitchFamily="18" charset="0"/>
              </a:rPr>
              <a:t>мінімальне</a:t>
            </a:r>
            <a:r>
              <a:rPr lang="ru-RU" sz="2800" dirty="0">
                <a:latin typeface="Times New Roman" panose="02020603050405020304" pitchFamily="18" charset="0"/>
                <a:cs typeface="Times New Roman" panose="02020603050405020304" pitchFamily="18" charset="0"/>
              </a:rPr>
              <a:t> число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множення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потрібно</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перемноження</a:t>
            </a:r>
            <a:r>
              <a:rPr lang="ru-RU" sz="2800" dirty="0">
                <a:latin typeface="Times New Roman" panose="02020603050405020304" pitchFamily="18" charset="0"/>
                <a:cs typeface="Times New Roman" panose="02020603050405020304" pitchFamily="18" charset="0"/>
              </a:rPr>
              <a:t> s </a:t>
            </a:r>
            <a:r>
              <a:rPr lang="ru-RU" sz="2800" dirty="0" err="1">
                <a:latin typeface="Times New Roman" panose="02020603050405020304" pitchFamily="18" charset="0"/>
                <a:cs typeface="Times New Roman" panose="02020603050405020304" pitchFamily="18" charset="0"/>
              </a:rPr>
              <a:t>матриць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причому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перемножувати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можна</a:t>
            </a:r>
            <a:r>
              <a:rPr lang="ru-RU" sz="2800" dirty="0">
                <a:latin typeface="Times New Roman" panose="02020603050405020304" pitchFamily="18" charset="0"/>
                <a:cs typeface="Times New Roman" panose="02020603050405020304" pitchFamily="18" charset="0"/>
              </a:rPr>
              <a:t> будь-</a:t>
            </a:r>
            <a:r>
              <a:rPr lang="ru-RU" sz="2800" dirty="0" err="1">
                <a:latin typeface="Times New Roman" panose="02020603050405020304" pitchFamily="18" charset="0"/>
                <a:cs typeface="Times New Roman" panose="02020603050405020304" pitchFamily="18" charset="0"/>
              </a:rPr>
              <a:t>які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стоять </a:t>
            </a:r>
            <a:r>
              <a:rPr lang="ru-RU" sz="2800" dirty="0" err="1">
                <a:latin typeface="Times New Roman" panose="02020603050405020304" pitchFamily="18" charset="0"/>
                <a:cs typeface="Times New Roman" panose="02020603050405020304" pitchFamily="18" charset="0"/>
              </a:rPr>
              <a:t>поруч</a:t>
            </a:r>
            <a:r>
              <a:rPr lang="ru-RU" sz="2800" dirty="0">
                <a:latin typeface="Times New Roman" panose="02020603050405020304" pitchFamily="18" charset="0"/>
                <a:cs typeface="Times New Roman" panose="02020603050405020304" pitchFamily="18" charset="0"/>
              </a:rPr>
              <a:t>.</a:t>
            </a:r>
          </a:p>
          <a:p>
            <a:r>
              <a:rPr lang="ru-RU" sz="2800" b="1" dirty="0" err="1">
                <a:latin typeface="Times New Roman" panose="02020603050405020304" pitchFamily="18" charset="0"/>
                <a:cs typeface="Times New Roman" panose="02020603050405020304" pitchFamily="18" charset="0"/>
              </a:rPr>
              <a:t>Рішення</a:t>
            </a:r>
            <a:r>
              <a:rPr lang="ru-RU" sz="2800" dirty="0">
                <a:latin typeface="Times New Roman" panose="02020603050405020304" pitchFamily="18" charset="0"/>
                <a:cs typeface="Times New Roman" panose="02020603050405020304" pitchFamily="18" charset="0"/>
              </a:rPr>
              <a:t>. Порядок </a:t>
            </a:r>
            <a:r>
              <a:rPr lang="ru-RU" sz="2800" dirty="0" err="1">
                <a:latin typeface="Times New Roman" panose="02020603050405020304" pitchFamily="18" charset="0"/>
                <a:cs typeface="Times New Roman" panose="02020603050405020304" pitchFamily="18" charset="0"/>
              </a:rPr>
              <a:t>перемноження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всіх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неоднозначний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Щоб</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усунути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неоднозначність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потрібно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розставити</a:t>
            </a:r>
            <a:r>
              <a:rPr lang="ru-RU" sz="2800" dirty="0">
                <a:latin typeface="Times New Roman" panose="02020603050405020304" pitchFamily="18" charset="0"/>
                <a:cs typeface="Times New Roman" panose="02020603050405020304" pitchFamily="18" charset="0"/>
              </a:rPr>
              <a:t> дужки. Порядок </a:t>
            </a:r>
            <a:r>
              <a:rPr lang="ru-RU" sz="2800" dirty="0" err="1">
                <a:latin typeface="Times New Roman" panose="02020603050405020304" pitchFamily="18" charset="0"/>
                <a:cs typeface="Times New Roman" panose="02020603050405020304" pitchFamily="18" charset="0"/>
              </a:rPr>
              <a:t>розміщення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дужок</a:t>
            </a:r>
            <a:r>
              <a:rPr lang="ru-RU" sz="2800" dirty="0">
                <a:latin typeface="Times New Roman" panose="02020603050405020304" pitchFamily="18" charset="0"/>
                <a:cs typeface="Times New Roman" panose="02020603050405020304" pitchFamily="18" charset="0"/>
              </a:rPr>
              <a:t> однозначно </a:t>
            </a:r>
            <a:r>
              <a:rPr lang="ru-RU" sz="2800" dirty="0" err="1">
                <a:latin typeface="Times New Roman" panose="02020603050405020304" pitchFamily="18" charset="0"/>
                <a:cs typeface="Times New Roman" panose="02020603050405020304" pitchFamily="18" charset="0"/>
              </a:rPr>
              <a:t>визначить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перемножуються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Оскільки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матричний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твір</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асоціативний</a:t>
            </a:r>
            <a:r>
              <a:rPr lang="ru-RU" sz="2800" dirty="0">
                <a:latin typeface="Times New Roman" panose="02020603050405020304" pitchFamily="18" charset="0"/>
                <a:cs typeface="Times New Roman" panose="02020603050405020304" pitchFamily="18" charset="0"/>
              </a:rPr>
              <a:t>, то результат не </a:t>
            </a:r>
            <a:r>
              <a:rPr lang="ru-RU" sz="2800" dirty="0" err="1">
                <a:latin typeface="Times New Roman" panose="02020603050405020304" pitchFamily="18" charset="0"/>
                <a:cs typeface="Times New Roman" panose="02020603050405020304" pitchFamily="18" charset="0"/>
              </a:rPr>
              <a:t>залежить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розміщення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дужок</a:t>
            </a:r>
            <a:r>
              <a:rPr lang="ru-RU" sz="2800" dirty="0">
                <a:latin typeface="Times New Roman" panose="02020603050405020304" pitchFamily="18" charset="0"/>
                <a:cs typeface="Times New Roman" panose="02020603050405020304" pitchFamily="18" charset="0"/>
              </a:rPr>
              <a:t>, але порядок </a:t>
            </a:r>
            <a:r>
              <a:rPr lang="ru-RU" sz="2800" dirty="0" err="1">
                <a:latin typeface="Times New Roman" panose="02020603050405020304" pitchFamily="18" charset="0"/>
                <a:cs typeface="Times New Roman" panose="02020603050405020304" pitchFamily="18" charset="0"/>
              </a:rPr>
              <a:t>перемноження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суттєво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вплинути</a:t>
            </a:r>
            <a:r>
              <a:rPr lang="ru-RU" sz="2800" dirty="0">
                <a:latin typeface="Times New Roman" panose="02020603050405020304" pitchFamily="18" charset="0"/>
                <a:cs typeface="Times New Roman" panose="02020603050405020304" pitchFamily="18" charset="0"/>
              </a:rPr>
              <a:t> на час </a:t>
            </a:r>
            <a:r>
              <a:rPr lang="ru-RU" sz="2800" dirty="0" err="1">
                <a:latin typeface="Times New Roman" panose="02020603050405020304" pitchFamily="18" charset="0"/>
                <a:cs typeface="Times New Roman" panose="02020603050405020304" pitchFamily="18" charset="0"/>
              </a:rPr>
              <a:t>роботи</a:t>
            </a:r>
            <a:r>
              <a:rPr lang="ru-RU" sz="2800" dirty="0">
                <a:latin typeface="Times New Roman" panose="02020603050405020304" pitchFamily="18" charset="0"/>
                <a:cs typeface="Times New Roman" panose="02020603050405020304" pitchFamily="18" charset="0"/>
              </a:rPr>
              <a:t> алгоритму.</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7833320"/>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4726" y="491609"/>
            <a:ext cx="6406626" cy="523220"/>
          </a:xfrm>
          <a:prstGeom prst="rect">
            <a:avLst/>
          </a:prstGeom>
        </p:spPr>
        <p:txBody>
          <a:bodyPr wrap="none">
            <a:spAutoFit/>
          </a:bodyPr>
          <a:lstStyle/>
          <a:p>
            <a:r>
              <a:rPr lang="ru-RU" sz="2800" dirty="0" err="1">
                <a:latin typeface="Times New Roman" panose="02020603050405020304" pitchFamily="18" charset="0"/>
                <a:cs typeface="Times New Roman" panose="02020603050405020304" pitchFamily="18" charset="0"/>
              </a:rPr>
              <a:t>Припустимо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у нас є </a:t>
            </a:r>
            <a:r>
              <a:rPr lang="ru-RU" sz="2800" dirty="0" err="1">
                <a:latin typeface="Times New Roman" panose="02020603050405020304" pitchFamily="18" charset="0"/>
                <a:cs typeface="Times New Roman" panose="02020603050405020304" pitchFamily="18" charset="0"/>
              </a:rPr>
              <a:t>чотири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матриці</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2663" y="1281113"/>
            <a:ext cx="5653087"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031205" y="2020490"/>
            <a:ext cx="9655969" cy="1384995"/>
          </a:xfrm>
          <a:prstGeom prst="rect">
            <a:avLst/>
          </a:prstGeom>
        </p:spPr>
        <p:txBody>
          <a:bodyPr wrap="square">
            <a:spAutoFit/>
          </a:bodyPr>
          <a:lstStyle/>
          <a:p>
            <a:r>
              <a:rPr lang="ru-RU" sz="2800" dirty="0" err="1">
                <a:latin typeface="Times New Roman" panose="02020603050405020304" pitchFamily="18" charset="0"/>
                <a:cs typeface="Times New Roman" panose="02020603050405020304" pitchFamily="18" charset="0"/>
              </a:rPr>
              <a:t>Відомо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перемноження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двох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матриць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розмірами</a:t>
            </a:r>
            <a:r>
              <a:rPr lang="ru-RU" sz="28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n</a:t>
            </a:r>
            <a:r>
              <a:rPr lang="ru-RU" sz="2800" b="1" i="1" dirty="0">
                <a:latin typeface="Times New Roman" panose="02020603050405020304" pitchFamily="18" charset="0"/>
                <a:cs typeface="Times New Roman" panose="02020603050405020304" pitchFamily="18" charset="0"/>
              </a:rPr>
              <a:t> х </a:t>
            </a:r>
            <a:r>
              <a:rPr lang="en-US" sz="2800" b="1" i="1" dirty="0">
                <a:latin typeface="Times New Roman" panose="02020603050405020304" pitchFamily="18" charset="0"/>
                <a:cs typeface="Times New Roman" panose="02020603050405020304" pitchFamily="18" charset="0"/>
              </a:rPr>
              <a:t>m</a:t>
            </a:r>
            <a:r>
              <a:rPr lang="ru-RU" sz="2800" b="1" i="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і </a:t>
            </a:r>
            <a:r>
              <a:rPr lang="en-US" sz="2800" b="1" i="1" dirty="0">
                <a:latin typeface="Times New Roman" panose="02020603050405020304" pitchFamily="18" charset="0"/>
                <a:cs typeface="Times New Roman" panose="02020603050405020304" pitchFamily="18" charset="0"/>
              </a:rPr>
              <a:t>m</a:t>
            </a:r>
            <a:r>
              <a:rPr lang="ru-RU" sz="2800" b="1" i="1" dirty="0">
                <a:latin typeface="Times New Roman" panose="02020603050405020304" pitchFamily="18" charset="0"/>
                <a:cs typeface="Times New Roman" panose="02020603050405020304" pitchFamily="18" charset="0"/>
              </a:rPr>
              <a:t> х</a:t>
            </a:r>
            <a:r>
              <a:rPr lang="en-US" sz="2800" b="1" i="1" dirty="0">
                <a:latin typeface="Times New Roman" panose="02020603050405020304" pitchFamily="18" charset="0"/>
                <a:cs typeface="Times New Roman" panose="02020603050405020304" pitchFamily="18" charset="0"/>
              </a:rPr>
              <a:t> k</a:t>
            </a:r>
            <a:r>
              <a:rPr lang="ru-RU" sz="2800" b="1" i="1"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потрібно</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n*m*k</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множення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Можливі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п'ять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способів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перемноження</a:t>
            </a:r>
            <a:r>
              <a:rPr lang="ru-RU" sz="28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C</a:t>
            </a:r>
            <a:r>
              <a:rPr lang="uk-UA" sz="2800" dirty="0">
                <a:latin typeface="Times New Roman" panose="02020603050405020304" pitchFamily="18" charset="0"/>
                <a:cs typeface="Times New Roman" panose="02020603050405020304" pitchFamily="18" charset="0"/>
              </a:rPr>
              <a:t>тор</a:t>
            </a:r>
            <a:r>
              <a:rPr lang="en-US" sz="2800" dirty="0">
                <a:latin typeface="Times New Roman" panose="02020603050405020304" pitchFamily="18" charset="0"/>
                <a:cs typeface="Times New Roman" panose="02020603050405020304" pitchFamily="18" charset="0"/>
              </a:rPr>
              <a:t> 207</a:t>
            </a:r>
            <a:endParaRPr lang="uk-UA" sz="2800" dirty="0">
              <a:latin typeface="Times New Roman" panose="02020603050405020304" pitchFamily="18" charset="0"/>
              <a:cs typeface="Times New Roman" panose="02020603050405020304" pitchFamily="18" charset="0"/>
            </a:endParaRPr>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2663" y="3814763"/>
            <a:ext cx="2376487" cy="2881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788477" y="3814763"/>
            <a:ext cx="4914359"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23 000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endParaRPr lang="uk-UA" sz="24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908302" y="4425434"/>
            <a:ext cx="5235823" cy="461665"/>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125 000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endParaRPr lang="uk-UA" sz="2400"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5079206" y="4999077"/>
            <a:ext cx="4914359"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65 000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endParaRPr lang="uk-UA" sz="24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038039" y="5682734"/>
            <a:ext cx="4914359"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22 000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endParaRPr lang="uk-UA" sz="24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5079206" y="6323663"/>
            <a:ext cx="5056834"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потрібно</a:t>
            </a:r>
            <a:r>
              <a:rPr lang="ru-RU" sz="2400" dirty="0">
                <a:latin typeface="Times New Roman" panose="02020603050405020304" pitchFamily="18" charset="0"/>
                <a:cs typeface="Times New Roman" panose="02020603050405020304" pitchFamily="18" charset="0"/>
              </a:rPr>
              <a:t> 11 500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7022136"/>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00200" y="246519"/>
            <a:ext cx="10344150" cy="4893647"/>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З обчислень випливає, що спосіб, який є найменшим за кількістю виконаних операцій множення, - </a:t>
            </a:r>
            <a:r>
              <a:rPr lang="uk-UA" sz="2400" b="1" i="1" dirty="0">
                <a:latin typeface="Times New Roman" panose="02020603050405020304" pitchFamily="18" charset="0"/>
                <a:cs typeface="Times New Roman" panose="02020603050405020304" pitchFamily="18" charset="0"/>
              </a:rPr>
              <a:t>(А</a:t>
            </a:r>
            <a:r>
              <a:rPr lang="en-US" sz="2400" b="1" i="1" dirty="0">
                <a:latin typeface="Times New Roman" panose="02020603050405020304" pitchFamily="18" charset="0"/>
                <a:cs typeface="Times New Roman" panose="02020603050405020304" pitchFamily="18" charset="0"/>
              </a:rPr>
              <a:t>1*</a:t>
            </a:r>
            <a:r>
              <a:rPr lang="uk-UA" sz="2400" b="1" i="1" dirty="0">
                <a:latin typeface="Times New Roman" panose="02020603050405020304" pitchFamily="18" charset="0"/>
                <a:cs typeface="Times New Roman" panose="02020603050405020304" pitchFamily="18" charset="0"/>
              </a:rPr>
              <a:t>(А2</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А3)</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А4</a:t>
            </a:r>
            <a:r>
              <a:rPr lang="uk-UA" sz="2400" dirty="0">
                <a:latin typeface="Times New Roman" panose="02020603050405020304" pitchFamily="18" charset="0"/>
                <a:cs typeface="Times New Roman" panose="02020603050405020304" pitchFamily="18" charset="0"/>
              </a:rPr>
              <a:t>.</a:t>
            </a:r>
          </a:p>
          <a:p>
            <a:r>
              <a:rPr lang="uk-UA" sz="2400" dirty="0">
                <a:latin typeface="Times New Roman" panose="02020603050405020304" pitchFamily="18" charset="0"/>
                <a:cs typeface="Times New Roman" panose="02020603050405020304" pitchFamily="18" charset="0"/>
              </a:rPr>
              <a:t>Якщо не використовувати принцип динамічного програмування, то процес перебору всіх порядків, в яких можна обчислити добуток матриць з метою мінімізації кількості операцій множення, має </a:t>
            </a:r>
            <a:r>
              <a:rPr lang="uk-UA" sz="2400" dirty="0" err="1">
                <a:latin typeface="Times New Roman" panose="02020603050405020304" pitchFamily="18" charset="0"/>
                <a:cs typeface="Times New Roman" panose="02020603050405020304" pitchFamily="18" charset="0"/>
              </a:rPr>
              <a:t>експоненційну</a:t>
            </a:r>
            <a:r>
              <a:rPr lang="uk-UA" sz="2400" dirty="0">
                <a:latin typeface="Times New Roman" panose="02020603050405020304" pitchFamily="18" charset="0"/>
                <a:cs typeface="Times New Roman" panose="02020603050405020304" pitchFamily="18" charset="0"/>
              </a:rPr>
              <a:t> складність. Динамічне програмування дає алгоритм складністю </a:t>
            </a:r>
            <a:r>
              <a:rPr lang="uk-UA" sz="2400" b="1" i="1" dirty="0">
                <a:latin typeface="Times New Roman" panose="02020603050405020304" pitchFamily="18" charset="0"/>
                <a:cs typeface="Times New Roman" panose="02020603050405020304" pitchFamily="18" charset="0"/>
              </a:rPr>
              <a:t>О (</a:t>
            </a:r>
            <a:r>
              <a:rPr lang="en-US" sz="2400" b="1" i="1" dirty="0">
                <a:latin typeface="Times New Roman" panose="02020603050405020304" pitchFamily="18" charset="0"/>
                <a:cs typeface="Times New Roman" panose="02020603050405020304" pitchFamily="18" charset="0"/>
              </a:rPr>
              <a:t>N^</a:t>
            </a:r>
            <a:r>
              <a:rPr lang="uk-UA" sz="2400" b="1" i="1" dirty="0">
                <a:latin typeface="Times New Roman" panose="02020603050405020304" pitchFamily="18" charset="0"/>
                <a:cs typeface="Times New Roman" panose="02020603050405020304" pitchFamily="18" charset="0"/>
              </a:rPr>
              <a:t>3</a:t>
            </a:r>
            <a:r>
              <a:rPr lang="en-US" sz="2400" b="1" i="1" dirty="0">
                <a:latin typeface="Times New Roman" panose="02020603050405020304" pitchFamily="18" charset="0"/>
                <a:cs typeface="Times New Roman" panose="02020603050405020304" pitchFamily="18" charset="0"/>
              </a:rPr>
              <a:t>).</a:t>
            </a:r>
          </a:p>
          <a:p>
            <a:r>
              <a:rPr lang="uk-UA" sz="2400" dirty="0">
                <a:latin typeface="Times New Roman" panose="02020603050405020304" pitchFamily="18" charset="0"/>
                <a:cs typeface="Times New Roman" panose="02020603050405020304" pitchFamily="18" charset="0"/>
              </a:rPr>
              <a:t>Зауважимо, що перемножувати групи матриць з номерами від / до </a:t>
            </a:r>
            <a:r>
              <a:rPr lang="en-US" sz="2400" dirty="0">
                <a:latin typeface="Times New Roman" panose="02020603050405020304" pitchFamily="18" charset="0"/>
                <a:cs typeface="Times New Roman" panose="02020603050405020304" pitchFamily="18" charset="0"/>
              </a:rPr>
              <a:t>j </a:t>
            </a:r>
            <a:r>
              <a:rPr lang="uk-UA" sz="2400" dirty="0">
                <a:latin typeface="Times New Roman" panose="02020603050405020304" pitchFamily="18" charset="0"/>
                <a:cs typeface="Times New Roman" panose="02020603050405020304" pitchFamily="18" charset="0"/>
              </a:rPr>
              <a:t>можна у різний спосіб. Для деякого обраного </a:t>
            </a:r>
            <a:r>
              <a:rPr lang="en-US" sz="2400" b="1" i="1" dirty="0">
                <a:latin typeface="Times New Roman" panose="02020603050405020304" pitchFamily="18" charset="0"/>
                <a:cs typeface="Times New Roman" panose="02020603050405020304" pitchFamily="18" charset="0"/>
              </a:rPr>
              <a:t>k</a:t>
            </a:r>
            <a:r>
              <a:rPr lang="uk-UA" sz="2400" b="1" i="1"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I &lt;= k &lt;= j -1</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спочатку найкраще перемножуються матриці з номерами від </a:t>
            </a:r>
            <a:r>
              <a:rPr lang="en-US" sz="2400" b="1" i="1" dirty="0" err="1">
                <a:latin typeface="Times New Roman" panose="02020603050405020304" pitchFamily="18" charset="0"/>
                <a:cs typeface="Times New Roman" panose="02020603050405020304" pitchFamily="18" charset="0"/>
              </a:rPr>
              <a:t>i</a:t>
            </a:r>
            <a:r>
              <a:rPr lang="uk-UA" sz="2400" dirty="0">
                <a:latin typeface="Times New Roman" panose="02020603050405020304" pitchFamily="18" charset="0"/>
                <a:cs typeface="Times New Roman" panose="02020603050405020304" pitchFamily="18" charset="0"/>
              </a:rPr>
              <a:t> до </a:t>
            </a:r>
            <a:r>
              <a:rPr lang="en-US" sz="2400" b="1" i="1" dirty="0">
                <a:latin typeface="Times New Roman" panose="02020603050405020304" pitchFamily="18" charset="0"/>
                <a:cs typeface="Times New Roman" panose="02020603050405020304" pitchFamily="18" charset="0"/>
              </a:rPr>
              <a:t>k</a:t>
            </a:r>
            <a:r>
              <a:rPr lang="uk-UA" sz="2400" dirty="0">
                <a:latin typeface="Times New Roman" panose="02020603050405020304" pitchFamily="18" charset="0"/>
                <a:cs typeface="Times New Roman" panose="02020603050405020304" pitchFamily="18" charset="0"/>
              </a:rPr>
              <a:t> (отримуємо матрицю розміром </a:t>
            </a:r>
            <a:r>
              <a:rPr lang="en-US" sz="2400" b="1" i="1" dirty="0" err="1">
                <a:latin typeface="Times New Roman" panose="02020603050405020304" pitchFamily="18" charset="0"/>
                <a:cs typeface="Times New Roman" panose="02020603050405020304" pitchFamily="18" charset="0"/>
              </a:rPr>
              <a:t>n</a:t>
            </a:r>
            <a:r>
              <a:rPr lang="en-US" sz="1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 x </a:t>
            </a:r>
            <a:r>
              <a:rPr lang="en-US" sz="2400" b="1" i="1" dirty="0" err="1">
                <a:latin typeface="Times New Roman" panose="02020603050405020304" pitchFamily="18" charset="0"/>
                <a:cs typeface="Times New Roman" panose="02020603050405020304" pitchFamily="18" charset="0"/>
              </a:rPr>
              <a:t>m</a:t>
            </a:r>
            <a:r>
              <a:rPr lang="en-US" sz="1400" b="1" i="1" dirty="0" err="1">
                <a:latin typeface="Times New Roman" panose="02020603050405020304" pitchFamily="18" charset="0"/>
                <a:cs typeface="Times New Roman" panose="02020603050405020304" pitchFamily="18" charset="0"/>
              </a:rPr>
              <a:t>k</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потім перемножуються найкращим чином матриці з номерами від </a:t>
            </a:r>
            <a:r>
              <a:rPr lang="en-US" sz="2400" dirty="0">
                <a:latin typeface="Times New Roman" panose="02020603050405020304" pitchFamily="18" charset="0"/>
                <a:cs typeface="Times New Roman" panose="02020603050405020304" pitchFamily="18" charset="0"/>
              </a:rPr>
              <a:t>k</a:t>
            </a:r>
            <a:r>
              <a:rPr lang="uk-UA" sz="2400" dirty="0">
                <a:latin typeface="Times New Roman" panose="02020603050405020304" pitchFamily="18" charset="0"/>
                <a:cs typeface="Times New Roman" panose="02020603050405020304" pitchFamily="18" charset="0"/>
              </a:rPr>
              <a:t> +1 до </a:t>
            </a:r>
            <a:r>
              <a:rPr lang="en-US" sz="2400" dirty="0">
                <a:latin typeface="Times New Roman" panose="02020603050405020304" pitchFamily="18" charset="0"/>
                <a:cs typeface="Times New Roman" panose="02020603050405020304" pitchFamily="18" charset="0"/>
              </a:rPr>
              <a:t>j</a:t>
            </a:r>
            <a:r>
              <a:rPr lang="uk-UA" sz="2400" dirty="0">
                <a:latin typeface="Times New Roman" panose="02020603050405020304" pitchFamily="18" charset="0"/>
                <a:cs typeface="Times New Roman" panose="02020603050405020304" pitchFamily="18" charset="0"/>
              </a:rPr>
              <a:t> (отримуємо матрицю розміром </a:t>
            </a:r>
            <a:r>
              <a:rPr lang="en-US" sz="2400" b="1" i="1" dirty="0" err="1">
                <a:latin typeface="Times New Roman" panose="02020603050405020304" pitchFamily="18" charset="0"/>
                <a:cs typeface="Times New Roman" panose="02020603050405020304" pitchFamily="18" charset="0"/>
              </a:rPr>
              <a:t>n</a:t>
            </a:r>
            <a:r>
              <a:rPr lang="en-US" sz="1400" b="1" i="1" dirty="0" err="1">
                <a:latin typeface="Times New Roman" panose="02020603050405020304" pitchFamily="18" charset="0"/>
                <a:cs typeface="Times New Roman" panose="02020603050405020304" pitchFamily="18" charset="0"/>
              </a:rPr>
              <a:t>k</a:t>
            </a:r>
            <a:r>
              <a:rPr lang="uk-UA" sz="1400" b="1" i="1" dirty="0">
                <a:latin typeface="Times New Roman" panose="02020603050405020304" pitchFamily="18" charset="0"/>
                <a:cs typeface="Times New Roman" panose="02020603050405020304" pitchFamily="18" charset="0"/>
              </a:rPr>
              <a:t>+</a:t>
            </a:r>
            <a:r>
              <a:rPr lang="en-US" sz="1400" b="1" i="1" dirty="0">
                <a:latin typeface="Times New Roman" panose="02020603050405020304" pitchFamily="18" charset="0"/>
                <a:cs typeface="Times New Roman" panose="02020603050405020304" pitchFamily="18" charset="0"/>
              </a:rPr>
              <a:t>1 </a:t>
            </a:r>
            <a:r>
              <a:rPr lang="uk-UA" sz="2400" b="1" i="1" dirty="0">
                <a:latin typeface="Times New Roman" panose="02020603050405020304" pitchFamily="18" charset="0"/>
                <a:cs typeface="Times New Roman" panose="02020603050405020304" pitchFamily="18" charset="0"/>
              </a:rPr>
              <a:t>х </a:t>
            </a:r>
            <a:r>
              <a:rPr lang="en-US" sz="2400" b="1" i="1" dirty="0" err="1">
                <a:latin typeface="Times New Roman" panose="02020603050405020304" pitchFamily="18" charset="0"/>
                <a:cs typeface="Times New Roman" panose="02020603050405020304" pitchFamily="18" charset="0"/>
              </a:rPr>
              <a:t>m</a:t>
            </a:r>
            <a:r>
              <a:rPr lang="en-US" sz="1400" b="1" i="1" dirty="0" err="1">
                <a:latin typeface="Times New Roman" panose="02020603050405020304" pitchFamily="18" charset="0"/>
                <a:cs typeface="Times New Roman" panose="02020603050405020304" pitchFamily="18" charset="0"/>
              </a:rPr>
              <a:t>j</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і потім перемножуються матриці, отримані на попередніх кроках за </a:t>
            </a:r>
            <a:r>
              <a:rPr lang="en-US" sz="2400" b="1" i="1" dirty="0" err="1">
                <a:latin typeface="Times New Roman" panose="02020603050405020304" pitchFamily="18" charset="0"/>
                <a:cs typeface="Times New Roman" panose="02020603050405020304" pitchFamily="18" charset="0"/>
              </a:rPr>
              <a:t>n</a:t>
            </a:r>
            <a:r>
              <a:rPr lang="en-US" sz="1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m</a:t>
            </a:r>
            <a:r>
              <a:rPr lang="en-US" sz="1400" b="1" i="1" dirty="0" err="1">
                <a:latin typeface="Times New Roman" panose="02020603050405020304" pitchFamily="18" charset="0"/>
                <a:cs typeface="Times New Roman" panose="02020603050405020304" pitchFamily="18" charset="0"/>
              </a:rPr>
              <a:t>k</a:t>
            </a:r>
            <a:r>
              <a:rPr lang="en-US" sz="2400" b="1" i="1" dirty="0">
                <a:latin typeface="Times New Roman" panose="02020603050405020304" pitchFamily="18" charset="0"/>
                <a:cs typeface="Times New Roman" panose="02020603050405020304" pitchFamily="18" charset="0"/>
              </a:rPr>
              <a:t> *</a:t>
            </a:r>
            <a:r>
              <a:rPr lang="uk-UA"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m</a:t>
            </a:r>
            <a:r>
              <a:rPr lang="en-US" sz="1400" b="1" i="1" dirty="0" err="1">
                <a:latin typeface="Times New Roman" panose="02020603050405020304" pitchFamily="18" charset="0"/>
                <a:cs typeface="Times New Roman" panose="02020603050405020304" pitchFamily="18" charset="0"/>
              </a:rPr>
              <a:t>j</a:t>
            </a:r>
            <a:r>
              <a:rPr lang="en-US"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операцій множення.</a:t>
            </a:r>
          </a:p>
        </p:txBody>
      </p:sp>
    </p:spTree>
    <p:extLst>
      <p:ext uri="{BB962C8B-B14F-4D97-AF65-F5344CB8AC3E}">
        <p14:creationId xmlns:p14="http://schemas.microsoft.com/office/powerpoint/2010/main" val="3056075045"/>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1649" y="357485"/>
            <a:ext cx="10029825" cy="830997"/>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Побудуємо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матрицю</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F [s х s], </a:t>
            </a:r>
            <a:r>
              <a:rPr lang="ru-RU" sz="2400" dirty="0">
                <a:latin typeface="Times New Roman" panose="02020603050405020304" pitchFamily="18" charset="0"/>
                <a:cs typeface="Times New Roman" panose="02020603050405020304" pitchFamily="18" charset="0"/>
              </a:rPr>
              <a:t>де </a:t>
            </a:r>
            <a:r>
              <a:rPr lang="en-US" sz="2400" b="1" i="1" dirty="0">
                <a:latin typeface="Times New Roman" panose="02020603050405020304" pitchFamily="18" charset="0"/>
                <a:cs typeface="Times New Roman" panose="02020603050405020304" pitchFamily="18" charset="0"/>
              </a:rPr>
              <a:t>f</a:t>
            </a:r>
            <a:r>
              <a:rPr lang="ru-RU"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 j], j&gt;</a:t>
            </a:r>
            <a:r>
              <a:rPr lang="en-US" sz="2400" b="1" i="1" dirty="0">
                <a:latin typeface="Times New Roman" panose="02020603050405020304" pitchFamily="18" charset="0"/>
                <a:cs typeface="Times New Roman" panose="02020603050405020304" pitchFamily="18" charset="0"/>
              </a:rPr>
              <a:t>=</a:t>
            </a:r>
            <a:r>
              <a:rPr lang="ru-RU" sz="2400" b="1" i="1" dirty="0">
                <a:latin typeface="Times New Roman" panose="02020603050405020304" pitchFamily="18" charset="0"/>
                <a:cs typeface="Times New Roman" panose="02020603050405020304" pitchFamily="18" charset="0"/>
              </a:rPr>
              <a:t> i, </a:t>
            </a:r>
            <a:r>
              <a:rPr lang="ru-RU"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ь</a:t>
            </a:r>
            <a:r>
              <a:rPr lang="ru-RU" sz="2400" dirty="0" err="1">
                <a:latin typeface="Times New Roman" panose="02020603050405020304" pitchFamily="18" charset="0"/>
                <a:cs typeface="Times New Roman" panose="02020603050405020304" pitchFamily="18" charset="0"/>
              </a:rPr>
              <a:t>інімальна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перемноження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матриць</a:t>
            </a:r>
            <a:r>
              <a:rPr lang="ru-RU" sz="2400" dirty="0">
                <a:latin typeface="Times New Roman" panose="02020603050405020304" pitchFamily="18" charset="0"/>
                <a:cs typeface="Times New Roman" panose="02020603050405020304" pitchFamily="18" charset="0"/>
              </a:rPr>
              <a:t> з номерами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i</a:t>
            </a:r>
            <a:r>
              <a:rPr lang="ru-RU" sz="2400" dirty="0">
                <a:latin typeface="Times New Roman" panose="02020603050405020304" pitchFamily="18" charset="0"/>
                <a:cs typeface="Times New Roman" panose="02020603050405020304" pitchFamily="18" charset="0"/>
              </a:rPr>
              <a:t> до </a:t>
            </a:r>
            <a:r>
              <a:rPr lang="ru-RU" sz="2400" b="1" i="1" dirty="0">
                <a:latin typeface="Times New Roman" panose="02020603050405020304" pitchFamily="18" charset="0"/>
                <a:cs typeface="Times New Roman" panose="02020603050405020304" pitchFamily="18" charset="0"/>
              </a:rPr>
              <a:t>j</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Тоді</a:t>
            </a:r>
            <a:endParaRPr lang="uk-UA" sz="2400" dirty="0">
              <a:latin typeface="Times New Roman" panose="02020603050405020304" pitchFamily="18" charset="0"/>
              <a:cs typeface="Times New Roman" panose="02020603050405020304" pitchFamily="18"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377" y="1188483"/>
            <a:ext cx="5558111" cy="1078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9343457" y="1543051"/>
            <a:ext cx="453970" cy="369332"/>
          </a:xfrm>
          <a:prstGeom prst="rect">
            <a:avLst/>
          </a:prstGeom>
        </p:spPr>
        <p:txBody>
          <a:bodyPr wrap="none">
            <a:spAutoFit/>
          </a:bodyPr>
          <a:lstStyle/>
          <a:p>
            <a:r>
              <a:rPr lang="en-US" b="1" i="1" dirty="0">
                <a:latin typeface="Times New Roman" panose="02020603050405020304" pitchFamily="18" charset="0"/>
                <a:cs typeface="Times New Roman" panose="02020603050405020304" pitchFamily="18" charset="0"/>
              </a:rPr>
              <a:t>(1)</a:t>
            </a:r>
            <a:endParaRPr lang="uk-UA" dirty="0"/>
          </a:p>
        </p:txBody>
      </p:sp>
      <p:sp>
        <p:nvSpPr>
          <p:cNvPr id="4" name="Прямоугольник 3"/>
          <p:cNvSpPr/>
          <p:nvPr/>
        </p:nvSpPr>
        <p:spPr>
          <a:xfrm>
            <a:off x="1885950" y="2378839"/>
            <a:ext cx="10020300" cy="2677656"/>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При динамічному програмуванні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a:t>
            </a:r>
            <a:r>
              <a:rPr lang="en-US" sz="2400" b="1" i="1" dirty="0">
                <a:latin typeface="Times New Roman" panose="02020603050405020304" pitchFamily="18" charset="0"/>
                <a:cs typeface="Times New Roman" panose="02020603050405020304" pitchFamily="18" charset="0"/>
              </a:rPr>
              <a:t>j ] </a:t>
            </a:r>
            <a:r>
              <a:rPr lang="uk-UA" sz="2400" dirty="0">
                <a:latin typeface="Times New Roman" panose="02020603050405020304" pitchFamily="18" charset="0"/>
                <a:cs typeface="Times New Roman" panose="02020603050405020304" pitchFamily="18" charset="0"/>
              </a:rPr>
              <a:t>обчислюються в порядку зростання різниць індексів, тобто починаємо з обчислення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 0 </a:t>
            </a:r>
            <a:r>
              <a:rPr lang="uk-UA" sz="2400" dirty="0">
                <a:latin typeface="Times New Roman" panose="02020603050405020304" pitchFamily="18" charset="0"/>
                <a:cs typeface="Times New Roman" panose="02020603050405020304" pitchFamily="18" charset="0"/>
              </a:rPr>
              <a:t>для всіх </a:t>
            </a:r>
            <a:r>
              <a:rPr lang="uk-UA" sz="2400" b="1" i="1" dirty="0">
                <a:latin typeface="Times New Roman" panose="02020603050405020304" pitchFamily="18" charset="0"/>
                <a:cs typeface="Times New Roman" panose="02020603050405020304" pitchFamily="18" charset="0"/>
              </a:rPr>
              <a:t>1 &lt;</a:t>
            </a:r>
            <a:r>
              <a:rPr lang="en-US"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 &lt;= s</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потім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 +1] </a:t>
            </a:r>
            <a:r>
              <a:rPr lang="uk-UA" sz="2400" dirty="0">
                <a:latin typeface="Times New Roman" panose="02020603050405020304" pitchFamily="18" charset="0"/>
                <a:cs typeface="Times New Roman" panose="02020603050405020304" pitchFamily="18" charset="0"/>
              </a:rPr>
              <a:t>для всіх </a:t>
            </a:r>
            <a:r>
              <a:rPr lang="uk-UA" sz="2400" b="1" i="1" dirty="0">
                <a:latin typeface="Times New Roman" panose="02020603050405020304" pitchFamily="18" charset="0"/>
                <a:cs typeface="Times New Roman" panose="02020603050405020304" pitchFamily="18" charset="0"/>
              </a:rPr>
              <a:t>1 &lt;</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&lt;</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s - 1</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потім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+ 2] </a:t>
            </a:r>
            <a:r>
              <a:rPr lang="uk-UA" sz="2400" dirty="0">
                <a:latin typeface="Times New Roman" panose="02020603050405020304" pitchFamily="18" charset="0"/>
                <a:cs typeface="Times New Roman" panose="02020603050405020304" pitchFamily="18" charset="0"/>
              </a:rPr>
              <a:t>для всіх </a:t>
            </a:r>
            <a:r>
              <a:rPr lang="uk-UA" sz="2400" b="1" i="1" dirty="0">
                <a:latin typeface="Times New Roman" panose="02020603050405020304" pitchFamily="18" charset="0"/>
                <a:cs typeface="Times New Roman" panose="02020603050405020304" pitchFamily="18" charset="0"/>
              </a:rPr>
              <a:t>1 &lt;</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&lt;</a:t>
            </a:r>
            <a:r>
              <a:rPr lang="en-US" sz="2400" b="1" i="1" dirty="0">
                <a:latin typeface="Times New Roman" panose="02020603050405020304" pitchFamily="18" charset="0"/>
                <a:cs typeface="Times New Roman" panose="02020603050405020304" pitchFamily="18" charset="0"/>
              </a:rPr>
              <a:t>=</a:t>
            </a:r>
            <a:r>
              <a:rPr lang="uk-UA" sz="2400" b="1" i="1"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s - 2 </a:t>
            </a:r>
            <a:r>
              <a:rPr lang="uk-UA" sz="2400" dirty="0">
                <a:latin typeface="Times New Roman" panose="02020603050405020304" pitchFamily="18" charset="0"/>
                <a:cs typeface="Times New Roman" panose="02020603050405020304" pitchFamily="18" charset="0"/>
              </a:rPr>
              <a:t>і т. д. Це необхідно для того, щоб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к</a:t>
            </a:r>
            <a:r>
              <a:rPr lang="en-US" sz="2400" b="1" i="1" dirty="0">
                <a:latin typeface="Times New Roman" panose="02020603050405020304" pitchFamily="18" charset="0"/>
                <a:cs typeface="Times New Roman" panose="02020603050405020304" pitchFamily="18" charset="0"/>
              </a:rPr>
              <a:t> ]</a:t>
            </a:r>
            <a:r>
              <a:rPr lang="uk-UA"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і </a:t>
            </a:r>
            <a:r>
              <a:rPr lang="en-US" sz="2400" b="1" i="1" dirty="0">
                <a:latin typeface="Times New Roman" panose="02020603050405020304" pitchFamily="18" charset="0"/>
                <a:cs typeface="Times New Roman" panose="02020603050405020304" pitchFamily="18" charset="0"/>
              </a:rPr>
              <a:t>f [k + l, j], </a:t>
            </a:r>
            <a:r>
              <a:rPr lang="en-US" sz="2400" dirty="0">
                <a:latin typeface="Times New Roman" panose="02020603050405020304" pitchFamily="18" charset="0"/>
                <a:cs typeface="Times New Roman" panose="02020603050405020304" pitchFamily="18" charset="0"/>
              </a:rPr>
              <a:t>1 &lt;=k &lt;= j-l </a:t>
            </a:r>
            <a:r>
              <a:rPr lang="uk-UA" sz="2400" dirty="0">
                <a:latin typeface="Times New Roman" panose="02020603050405020304" pitchFamily="18" charset="0"/>
                <a:cs typeface="Times New Roman" panose="02020603050405020304" pitchFamily="18" charset="0"/>
              </a:rPr>
              <a:t>вже були відомі на момент обчислення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 </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 , </a:t>
            </a:r>
            <a:r>
              <a:rPr lang="en-US" sz="2400" b="1" i="1" dirty="0">
                <a:latin typeface="Times New Roman" panose="02020603050405020304" pitchFamily="18" charset="0"/>
                <a:cs typeface="Times New Roman" panose="02020603050405020304" pitchFamily="18" charset="0"/>
              </a:rPr>
              <a:t>j]. </a:t>
            </a:r>
            <a:r>
              <a:rPr lang="uk-UA" sz="2400" dirty="0">
                <a:latin typeface="Times New Roman" panose="02020603050405020304" pitchFamily="18" charset="0"/>
                <a:cs typeface="Times New Roman" panose="02020603050405020304" pitchFamily="18" charset="0"/>
              </a:rPr>
              <a:t>Матриця </a:t>
            </a:r>
            <a:r>
              <a:rPr lang="en-US"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задається верхнім трикутником, а результат розв'язання задачі відповідає величині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[1, </a:t>
            </a:r>
            <a:r>
              <a:rPr lang="en-US" sz="2400" b="1" i="1" dirty="0">
                <a:latin typeface="Times New Roman" panose="02020603050405020304" pitchFamily="18" charset="0"/>
                <a:cs typeface="Times New Roman" panose="02020603050405020304" pitchFamily="18" charset="0"/>
              </a:rPr>
              <a:t>s ].</a:t>
            </a:r>
            <a:endParaRPr lang="uk-UA" sz="2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641907"/>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613" y="547688"/>
            <a:ext cx="7611049" cy="369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2590800" y="4715560"/>
            <a:ext cx="9067800" cy="830997"/>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під</a:t>
            </a:r>
            <a:r>
              <a:rPr lang="ru-RU" sz="2400" dirty="0">
                <a:latin typeface="Times New Roman" panose="02020603050405020304" pitchFamily="18" charset="0"/>
                <a:cs typeface="Times New Roman" panose="02020603050405020304" pitchFamily="18" charset="0"/>
              </a:rPr>
              <a:t> величиною ∞</a:t>
            </a:r>
            <a:r>
              <a:rPr lang="en-US"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розуміється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максимальне</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можливих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оптимальних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підзадач</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7799133"/>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2243" y="520184"/>
            <a:ext cx="3408562" cy="830997"/>
          </a:xfrm>
          <a:prstGeom prst="rect">
            <a:avLst/>
          </a:prstGeom>
        </p:spPr>
        <p:txBody>
          <a:bodyPr wrap="none">
            <a:spAutoFit/>
          </a:bodyPr>
          <a:lstStyle/>
          <a:p>
            <a:r>
              <a:rPr lang="en-US" sz="2400" dirty="0">
                <a:latin typeface="Times New Roman" panose="02020603050405020304" pitchFamily="18" charset="0"/>
                <a:cs typeface="Times New Roman" panose="02020603050405020304" pitchFamily="18" charset="0"/>
              </a:rPr>
              <a:t>C</a:t>
            </a:r>
            <a:r>
              <a:rPr lang="ru-RU" sz="2400" dirty="0" err="1">
                <a:latin typeface="Times New Roman" panose="02020603050405020304" pitchFamily="18" charset="0"/>
                <a:cs typeface="Times New Roman" panose="02020603050405020304" pitchFamily="18" charset="0"/>
              </a:rPr>
              <a:t>формуємо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матрицю</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F</a:t>
            </a:r>
            <a:r>
              <a:rPr lang="ru-RU"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r>
              <a:rPr lang="ru-RU" sz="2400" dirty="0" err="1">
                <a:latin typeface="Times New Roman" panose="02020603050405020304" pitchFamily="18" charset="0"/>
                <a:cs typeface="Times New Roman" panose="02020603050405020304" pitchFamily="18" charset="0"/>
              </a:rPr>
              <a:t>якщо</a:t>
            </a:r>
            <a:endParaRPr lang="uk-UA" sz="2400" dirty="0">
              <a:latin typeface="Times New Roman" panose="02020603050405020304" pitchFamily="18" charset="0"/>
              <a:cs typeface="Times New Roman" panose="02020603050405020304" pitchFamily="18" charset="0"/>
            </a:endParaRPr>
          </a:p>
        </p:txBody>
      </p:sp>
      <p:pic>
        <p:nvPicPr>
          <p:cNvPr id="4" name="Рисунок 3"/>
          <p:cNvPicPr/>
          <p:nvPr/>
        </p:nvPicPr>
        <p:blipFill>
          <a:blip r:embed="rId2">
            <a:extLst>
              <a:ext uri="{BEBA8EAE-BF5A-486C-A8C5-ECC9F3942E4B}">
                <a14:imgProps xmlns:a14="http://schemas.microsoft.com/office/drawing/2010/main">
                  <a14:imgLayer r:embed="rId3">
                    <a14:imgEffect>
                      <a14:sharpenSoften amount="100000"/>
                    </a14:imgEffect>
                  </a14:imgLayer>
                </a14:imgProps>
              </a:ext>
            </a:extLst>
          </a:blip>
          <a:stretch>
            <a:fillRect/>
          </a:stretch>
        </p:blipFill>
        <p:spPr>
          <a:xfrm>
            <a:off x="2957512" y="996850"/>
            <a:ext cx="4757738" cy="469999"/>
          </a:xfrm>
          <a:prstGeom prst="rect">
            <a:avLst/>
          </a:prstGeom>
        </p:spPr>
      </p:pic>
      <p:sp>
        <p:nvSpPr>
          <p:cNvPr id="3" name="Прямоугольник 2"/>
          <p:cNvSpPr/>
          <p:nvPr/>
        </p:nvSpPr>
        <p:spPr>
          <a:xfrm>
            <a:off x="1866900" y="1674674"/>
            <a:ext cx="9944100" cy="156966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При </a:t>
            </a:r>
            <a:r>
              <a:rPr lang="ru-RU" sz="2400" dirty="0" err="1">
                <a:latin typeface="Times New Roman" panose="02020603050405020304" pitchFamily="18" charset="0"/>
                <a:cs typeface="Times New Roman" panose="02020603050405020304" pitchFamily="18" charset="0"/>
              </a:rPr>
              <a:t>побудові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поряд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значенням</a:t>
            </a:r>
            <a:r>
              <a:rPr lang="ru-RU" sz="2400" dirty="0">
                <a:latin typeface="Times New Roman" panose="02020603050405020304" pitchFamily="18" charset="0"/>
                <a:cs typeface="Times New Roman" panose="02020603050405020304" pitchFamily="18" charset="0"/>
              </a:rPr>
              <a:t> оптимального </a:t>
            </a:r>
            <a:r>
              <a:rPr lang="ru-RU" sz="2400" dirty="0" err="1">
                <a:latin typeface="Times New Roman" panose="02020603050405020304" pitchFamily="18" charset="0"/>
                <a:cs typeface="Times New Roman" panose="02020603050405020304" pitchFamily="18" charset="0"/>
              </a:rPr>
              <a:t>рішення</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f</a:t>
            </a:r>
            <a:r>
              <a:rPr lang="ru-RU"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j] </a:t>
            </a:r>
            <a:r>
              <a:rPr lang="ru-RU" sz="2400" dirty="0" err="1">
                <a:latin typeface="Times New Roman" panose="02020603050405020304" pitchFamily="18" charset="0"/>
                <a:cs typeface="Times New Roman" panose="02020603050405020304" pitchFamily="18" charset="0"/>
              </a:rPr>
              <a:t>будемо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зберігати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a:t>
            </a:r>
            <a:r>
              <a:rPr lang="ru-RU"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k</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якому</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f</a:t>
            </a:r>
            <a:r>
              <a:rPr lang="ru-RU" sz="2400" b="1" i="1"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j] </a:t>
            </a:r>
            <a:r>
              <a:rPr lang="ru-RU" sz="2400" dirty="0" err="1">
                <a:latin typeface="Times New Roman" panose="02020603050405020304" pitchFamily="18" charset="0"/>
                <a:cs typeface="Times New Roman" panose="02020603050405020304" pitchFamily="18" charset="0"/>
              </a:rPr>
              <a:t>отримало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своє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a:t>
            </a:r>
            <a:r>
              <a:rPr lang="ru-RU" sz="2400" dirty="0">
                <a:latin typeface="Times New Roman" panose="02020603050405020304" pitchFamily="18" charset="0"/>
                <a:cs typeface="Times New Roman" panose="02020603050405020304" pitchFamily="18" charset="0"/>
              </a:rPr>
              <a:t> за формулою (1).</a:t>
            </a:r>
          </a:p>
          <a:p>
            <a:r>
              <a:rPr lang="ru-RU" sz="2400" dirty="0" err="1">
                <a:latin typeface="Times New Roman" panose="02020603050405020304" pitchFamily="18" charset="0"/>
                <a:cs typeface="Times New Roman" panose="02020603050405020304" pitchFamily="18" charset="0"/>
              </a:rPr>
              <a:t>Спочатку</a:t>
            </a:r>
            <a:r>
              <a:rPr lang="ru-RU" sz="2400" dirty="0">
                <a:latin typeface="Times New Roman" panose="02020603050405020304" pitchFamily="18" charset="0"/>
                <a:cs typeface="Times New Roman" panose="02020603050405020304" pitchFamily="18" charset="0"/>
              </a:rPr>
              <a:t> за алгоритмом буде сформовано </a:t>
            </a:r>
            <a:r>
              <a:rPr lang="ru-RU" sz="2400" dirty="0" err="1">
                <a:latin typeface="Times New Roman" panose="02020603050405020304" pitchFamily="18" charset="0"/>
                <a:cs typeface="Times New Roman" panose="02020603050405020304" pitchFamily="18" charset="0"/>
              </a:rPr>
              <a:t>лише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головну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діагональ</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7730" y="3424238"/>
            <a:ext cx="2594770" cy="239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0122082"/>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0249" y="386060"/>
            <a:ext cx="9915525" cy="83099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На другому </a:t>
            </a:r>
            <a:r>
              <a:rPr lang="ru-RU" sz="2400" dirty="0" err="1">
                <a:latin typeface="Times New Roman" panose="02020603050405020304" pitchFamily="18" charset="0"/>
                <a:cs typeface="Times New Roman" panose="02020603050405020304" pitchFamily="18" charset="0"/>
              </a:rPr>
              <a:t>кроці</a:t>
            </a:r>
            <a:r>
              <a:rPr lang="ru-RU" sz="2400" dirty="0">
                <a:latin typeface="Times New Roman" panose="02020603050405020304" pitchFamily="18" charset="0"/>
                <a:cs typeface="Times New Roman" panose="02020603050405020304" pitchFamily="18" charset="0"/>
              </a:rPr>
              <a:t> буде сформовано </a:t>
            </a:r>
            <a:r>
              <a:rPr lang="ru-RU" sz="2400" dirty="0" err="1">
                <a:latin typeface="Times New Roman" panose="02020603050405020304" pitchFamily="18" charset="0"/>
                <a:cs typeface="Times New Roman" panose="02020603050405020304" pitchFamily="18" charset="0"/>
              </a:rPr>
              <a:t>елементи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стоять над головною </a:t>
            </a:r>
            <a:r>
              <a:rPr lang="ru-RU" sz="2400" dirty="0" err="1">
                <a:latin typeface="Times New Roman" panose="02020603050405020304" pitchFamily="18" charset="0"/>
                <a:cs typeface="Times New Roman" panose="02020603050405020304" pitchFamily="18" charset="0"/>
              </a:rPr>
              <a:t>діагоналлю</a:t>
            </a:r>
            <a:endParaRPr lang="uk-UA" dirty="0"/>
          </a:p>
        </p:txBody>
      </p:sp>
      <p:pic>
        <p:nvPicPr>
          <p:cNvPr id="4" name="Рисунок 3"/>
          <p:cNvPicPr/>
          <p:nvPr/>
        </p:nvPicPr>
        <p:blipFill>
          <a:blip r:embed="rId2">
            <a:extLst>
              <a:ext uri="{BEBA8EAE-BF5A-486C-A8C5-ECC9F3942E4B}">
                <a14:imgProps xmlns:a14="http://schemas.microsoft.com/office/drawing/2010/main">
                  <a14:imgLayer r:embed="rId3">
                    <a14:imgEffect>
                      <a14:sharpenSoften amount="100000"/>
                    </a14:imgEffect>
                  </a14:imgLayer>
                </a14:imgProps>
              </a:ext>
            </a:extLst>
          </a:blip>
          <a:stretch>
            <a:fillRect/>
          </a:stretch>
        </p:blipFill>
        <p:spPr>
          <a:xfrm>
            <a:off x="3691255" y="825688"/>
            <a:ext cx="3952240" cy="485140"/>
          </a:xfrm>
          <a:prstGeom prst="rect">
            <a:avLst/>
          </a:prstGeom>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9526" y="1627885"/>
            <a:ext cx="3074988" cy="2806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0497201"/>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1150" y="295960"/>
            <a:ext cx="10344150" cy="83099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третьому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кроці</a:t>
            </a:r>
            <a:r>
              <a:rPr lang="ru-RU" sz="2400" dirty="0">
                <a:latin typeface="Times New Roman" panose="02020603050405020304" pitchFamily="18" charset="0"/>
                <a:cs typeface="Times New Roman" panose="02020603050405020304" pitchFamily="18" charset="0"/>
              </a:rPr>
              <a:t> буде сформовано </a:t>
            </a:r>
            <a:r>
              <a:rPr lang="ru-RU" sz="2400" dirty="0" err="1">
                <a:latin typeface="Times New Roman" panose="02020603050405020304" pitchFamily="18" charset="0"/>
                <a:cs typeface="Times New Roman" panose="02020603050405020304" pitchFamily="18" charset="0"/>
              </a:rPr>
              <a:t>елементи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стоять над головною </a:t>
            </a:r>
            <a:r>
              <a:rPr lang="ru-RU" sz="2400" dirty="0" err="1">
                <a:latin typeface="Times New Roman" panose="02020603050405020304" pitchFamily="18" charset="0"/>
                <a:cs typeface="Times New Roman" panose="02020603050405020304" pitchFamily="18" charset="0"/>
              </a:rPr>
              <a:t>діагоналлю</a:t>
            </a:r>
            <a:r>
              <a:rPr lang="en-US" sz="2400" dirty="0">
                <a:latin typeface="Times New Roman" panose="02020603050405020304" pitchFamily="18" charset="0"/>
                <a:cs typeface="Times New Roman" panose="02020603050405020304" pitchFamily="18" charset="0"/>
              </a:rPr>
              <a:t> </a:t>
            </a:r>
            <a:endParaRPr lang="uk-UA" sz="2400" dirty="0">
              <a:latin typeface="Times New Roman" panose="02020603050405020304" pitchFamily="18" charset="0"/>
              <a:cs typeface="Times New Roman" panose="02020603050405020304" pitchFamily="18" charset="0"/>
            </a:endParaRPr>
          </a:p>
        </p:txBody>
      </p:sp>
      <p:pic>
        <p:nvPicPr>
          <p:cNvPr id="3" name="Рисунок 2"/>
          <p:cNvPicPr/>
          <p:nvPr/>
        </p:nvPicPr>
        <p:blipFill>
          <a:blip r:embed="rId2">
            <a:extLst>
              <a:ext uri="{BEBA8EAE-BF5A-486C-A8C5-ECC9F3942E4B}">
                <a14:imgProps xmlns:a14="http://schemas.microsoft.com/office/drawing/2010/main">
                  <a14:imgLayer r:embed="rId3">
                    <a14:imgEffect>
                      <a14:sharpenSoften amount="100000"/>
                    </a14:imgEffect>
                  </a14:imgLayer>
                </a14:imgProps>
              </a:ext>
            </a:extLst>
          </a:blip>
          <a:stretch>
            <a:fillRect/>
          </a:stretch>
        </p:blipFill>
        <p:spPr>
          <a:xfrm>
            <a:off x="3243580" y="716538"/>
            <a:ext cx="2371090" cy="427990"/>
          </a:xfrm>
          <a:prstGeom prst="rect">
            <a:avLst/>
          </a:prstGeom>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275" y="1274763"/>
            <a:ext cx="6127750"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8838" y="3281363"/>
            <a:ext cx="3516312" cy="3252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1069944"/>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1650" y="381685"/>
            <a:ext cx="8401050" cy="46166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На </a:t>
            </a:r>
            <a:r>
              <a:rPr lang="ru-RU" sz="2400" dirty="0" err="1">
                <a:latin typeface="Times New Roman" panose="02020603050405020304" pitchFamily="18" charset="0"/>
                <a:cs typeface="Times New Roman" panose="02020603050405020304" pitchFamily="18" charset="0"/>
              </a:rPr>
              <a:t>останньому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кроці</a:t>
            </a:r>
            <a:r>
              <a:rPr lang="ru-RU" sz="2400" dirty="0">
                <a:latin typeface="Times New Roman" panose="02020603050405020304" pitchFamily="18" charset="0"/>
                <a:cs typeface="Times New Roman" panose="02020603050405020304" pitchFamily="18" charset="0"/>
              </a:rPr>
              <a:t> буде сформовано </a:t>
            </a:r>
            <a:r>
              <a:rPr lang="ru-RU" sz="2400" dirty="0" err="1">
                <a:latin typeface="Times New Roman" panose="02020603050405020304" pitchFamily="18" charset="0"/>
                <a:cs typeface="Times New Roman" panose="02020603050405020304" pitchFamily="18" charset="0"/>
              </a:rPr>
              <a:t>елемент</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f</a:t>
            </a:r>
            <a:r>
              <a:rPr lang="ru-RU" sz="2400" b="1" i="1" dirty="0">
                <a:latin typeface="Times New Roman" panose="02020603050405020304" pitchFamily="18" charset="0"/>
                <a:cs typeface="Times New Roman" panose="02020603050405020304" pitchFamily="18" charset="0"/>
              </a:rPr>
              <a:t>[1,4]:</a:t>
            </a:r>
            <a:endParaRPr lang="uk-UA" sz="2400" b="1" i="1" dirty="0">
              <a:latin typeface="Times New Roman" panose="02020603050405020304" pitchFamily="18" charset="0"/>
              <a:cs typeface="Times New Roman" panose="02020603050405020304" pitchFamily="18"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4975" y="950913"/>
            <a:ext cx="6115050"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6513" y="2414588"/>
            <a:ext cx="3586162" cy="3306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7003785"/>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3075" y="357485"/>
            <a:ext cx="10077450" cy="83099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Таким чином, </a:t>
            </a:r>
            <a:r>
              <a:rPr lang="ru-RU" sz="2400" dirty="0" err="1">
                <a:latin typeface="Times New Roman" panose="02020603050405020304" pitchFamily="18" charset="0"/>
                <a:cs typeface="Times New Roman" panose="02020603050405020304" pitchFamily="18" charset="0"/>
              </a:rPr>
              <a:t>мінімальна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операцій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множення</a:t>
            </a:r>
            <a:r>
              <a:rPr lang="ru-RU" sz="2400" dirty="0">
                <a:latin typeface="Times New Roman" panose="02020603050405020304" pitchFamily="18" charset="0"/>
                <a:cs typeface="Times New Roman" panose="02020603050405020304" pitchFamily="18" charset="0"/>
              </a:rPr>
              <a:t>, яка </a:t>
            </a:r>
            <a:r>
              <a:rPr lang="ru-RU" sz="2400" dirty="0" err="1">
                <a:latin typeface="Times New Roman" panose="02020603050405020304" pitchFamily="18" charset="0"/>
                <a:cs typeface="Times New Roman" panose="02020603050405020304" pitchFamily="18" charset="0"/>
              </a:rPr>
              <a:t>потрібна</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перемноження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матриць</a:t>
            </a:r>
            <a:endParaRPr lang="uk-UA" sz="2400" dirty="0">
              <a:latin typeface="Times New Roman" panose="02020603050405020304" pitchFamily="18" charset="0"/>
              <a:cs typeface="Times New Roman" panose="02020603050405020304" pitchFamily="18"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6175" y="795208"/>
            <a:ext cx="5518150"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838480" y="1070788"/>
            <a:ext cx="2162772"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дорівнює 3100</a:t>
            </a:r>
            <a:r>
              <a:rPr lang="uk-UA" dirty="0"/>
              <a:t>.</a:t>
            </a:r>
          </a:p>
        </p:txBody>
      </p:sp>
      <p:sp>
        <p:nvSpPr>
          <p:cNvPr id="4" name="Прямоугольник 3"/>
          <p:cNvSpPr/>
          <p:nvPr/>
        </p:nvSpPr>
        <p:spPr>
          <a:xfrm>
            <a:off x="1743075" y="1776710"/>
            <a:ext cx="9906000" cy="830997"/>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Використовуючи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інформацію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отриману</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процесі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формування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матриці</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збережені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k</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вкажемо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оптимальний</a:t>
            </a:r>
            <a:r>
              <a:rPr lang="ru-RU" sz="2400" dirty="0">
                <a:latin typeface="Times New Roman" panose="02020603050405020304" pitchFamily="18" charset="0"/>
                <a:cs typeface="Times New Roman" panose="02020603050405020304" pitchFamily="18" charset="0"/>
              </a:rPr>
              <a:t> порядок </a:t>
            </a:r>
            <a:r>
              <a:rPr lang="ru-RU" sz="2400" dirty="0" err="1">
                <a:latin typeface="Times New Roman" panose="02020603050405020304" pitchFamily="18" charset="0"/>
                <a:cs typeface="Times New Roman" panose="02020603050405020304" pitchFamily="18" charset="0"/>
              </a:rPr>
              <a:t>перемноження</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769" y="2617231"/>
            <a:ext cx="2602031" cy="611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7931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lstStyle/>
          <a:p>
            <a:r>
              <a:rPr lang="uk-UA" dirty="0"/>
              <a:t>Наприклад, якщо п = 7, то </a:t>
            </a:r>
          </a:p>
          <a:p>
            <a:pPr marL="0" indent="0">
              <a:buNone/>
            </a:pPr>
            <a:r>
              <a:rPr lang="en-US" dirty="0"/>
              <a:t>. </a:t>
            </a:r>
            <a:endParaRPr lang="uk-UA" dirty="0"/>
          </a:p>
          <a:p>
            <a:pPr marL="0" indent="0">
              <a:buNone/>
            </a:pPr>
            <a:r>
              <a:rPr lang="uk-UA" dirty="0"/>
              <a:t>Дійсно, досить трьох біт, щоб можна було ідентифікувати будь-який з семи чисел.</a:t>
            </a:r>
          </a:p>
        </p:txBody>
      </p:sp>
      <p:pic>
        <p:nvPicPr>
          <p:cNvPr id="4" name="Рисунок 3"/>
          <p:cNvPicPr>
            <a:picLocks noChangeAspect="1"/>
          </p:cNvPicPr>
          <p:nvPr/>
        </p:nvPicPr>
        <p:blipFill>
          <a:blip r:embed="rId2"/>
          <a:stretch>
            <a:fillRect/>
          </a:stretch>
        </p:blipFill>
        <p:spPr>
          <a:xfrm>
            <a:off x="6227379" y="2133600"/>
            <a:ext cx="4641869" cy="672662"/>
          </a:xfrm>
          <a:prstGeom prst="rect">
            <a:avLst/>
          </a:prstGeom>
        </p:spPr>
      </p:pic>
    </p:spTree>
    <p:extLst>
      <p:ext uri="{BB962C8B-B14F-4D97-AF65-F5344CB8AC3E}">
        <p14:creationId xmlns:p14="http://schemas.microsoft.com/office/powerpoint/2010/main" val="2850494012"/>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2101" y="488514"/>
            <a:ext cx="10010774" cy="341632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Приклад 5. </a:t>
            </a:r>
            <a:r>
              <a:rPr lang="ru-RU" sz="2400" dirty="0" err="1">
                <a:latin typeface="Times New Roman" panose="02020603050405020304" pitchFamily="18" charset="0"/>
                <a:cs typeface="Times New Roman" panose="02020603050405020304" pitchFamily="18" charset="0"/>
              </a:rPr>
              <a:t>Розглянемо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розпізнавання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образів</a:t>
            </a:r>
            <a:r>
              <a:rPr lang="ru-RU" sz="2400" dirty="0">
                <a:latin typeface="Times New Roman" panose="02020603050405020304" pitchFamily="18" charset="0"/>
                <a:cs typeface="Times New Roman" panose="02020603050405020304" pitchFamily="18" charset="0"/>
              </a:rPr>
              <a:t>. Заданий текст*, </a:t>
            </a:r>
            <a:r>
              <a:rPr lang="ru-RU" sz="2400" dirty="0" err="1">
                <a:latin typeface="Times New Roman" panose="02020603050405020304" pitchFamily="18" charset="0"/>
                <a:cs typeface="Times New Roman" panose="02020603050405020304" pitchFamily="18" charset="0"/>
              </a:rPr>
              <a:t>необхідно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замінити</a:t>
            </a:r>
            <a:r>
              <a:rPr lang="ru-RU" sz="2400" dirty="0">
                <a:latin typeface="Times New Roman" panose="02020603050405020304" pitchFamily="18" charset="0"/>
                <a:cs typeface="Times New Roman" panose="02020603050405020304" pitchFamily="18" charset="0"/>
              </a:rPr>
              <a:t> слово </a:t>
            </a:r>
            <a:r>
              <a:rPr lang="ru-RU" sz="2400" dirty="0" err="1">
                <a:latin typeface="Times New Roman" panose="02020603050405020304" pitchFamily="18" charset="0"/>
                <a:cs typeface="Times New Roman" panose="02020603050405020304" pitchFamily="18" charset="0"/>
              </a:rPr>
              <a:t>цього</a:t>
            </a:r>
            <a:r>
              <a:rPr lang="ru-RU" sz="2400" dirty="0">
                <a:latin typeface="Times New Roman" panose="02020603050405020304" pitchFamily="18" charset="0"/>
                <a:cs typeface="Times New Roman" panose="02020603050405020304" pitchFamily="18" charset="0"/>
              </a:rPr>
              <a:t> тексту будь-</a:t>
            </a:r>
            <a:r>
              <a:rPr lang="ru-RU" sz="2400" dirty="0" err="1">
                <a:latin typeface="Times New Roman" panose="02020603050405020304" pitchFamily="18" charset="0"/>
                <a:cs typeface="Times New Roman" panose="02020603050405020304" pitchFamily="18" charset="0"/>
              </a:rPr>
              <a:t>яким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іншим</a:t>
            </a:r>
            <a:r>
              <a:rPr lang="ru-RU" sz="2400" dirty="0">
                <a:latin typeface="Times New Roman" panose="02020603050405020304" pitchFamily="18" charset="0"/>
                <a:cs typeface="Times New Roman" panose="02020603050405020304" pitchFamily="18" charset="0"/>
              </a:rPr>
              <a:t> словом. </a:t>
            </a:r>
            <a:r>
              <a:rPr lang="ru-RU" sz="2400" dirty="0" err="1">
                <a:latin typeface="Times New Roman" panose="02020603050405020304" pitchFamily="18" charset="0"/>
                <a:cs typeface="Times New Roman" panose="02020603050405020304" pitchFamily="18" charset="0"/>
              </a:rPr>
              <a:t>Іншими</a:t>
            </a:r>
            <a:r>
              <a:rPr lang="ru-RU" sz="2400" dirty="0">
                <a:latin typeface="Times New Roman" panose="02020603050405020304" pitchFamily="18" charset="0"/>
                <a:cs typeface="Times New Roman" panose="02020603050405020304" pitchFamily="18" charset="0"/>
              </a:rPr>
              <a:t> словами, </a:t>
            </a:r>
            <a:r>
              <a:rPr lang="ru-RU" sz="2400" dirty="0" err="1">
                <a:latin typeface="Times New Roman" panose="02020603050405020304" pitchFamily="18" charset="0"/>
                <a:cs typeface="Times New Roman" panose="02020603050405020304" pitchFamily="18" charset="0"/>
              </a:rPr>
              <a:t>необхідно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знайти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входження</a:t>
            </a:r>
            <a:r>
              <a:rPr lang="ru-RU" sz="2400" dirty="0">
                <a:latin typeface="Times New Roman" panose="02020603050405020304" pitchFamily="18" charset="0"/>
                <a:cs typeface="Times New Roman" panose="02020603050405020304" pitchFamily="18" charset="0"/>
              </a:rPr>
              <a:t> слова у в рядок х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часто </a:t>
            </a:r>
            <a:r>
              <a:rPr lang="ru-RU" sz="2400" dirty="0" err="1">
                <a:latin typeface="Times New Roman" panose="02020603050405020304" pitchFamily="18" charset="0"/>
                <a:cs typeface="Times New Roman" panose="02020603050405020304" pitchFamily="18" charset="0"/>
              </a:rPr>
              <a:t>виникає</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редагуванні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текстів</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контекстній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заміні</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пошуку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вірусу</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пам'яті</a:t>
            </a:r>
            <a:r>
              <a:rPr lang="ru-RU" sz="2400" dirty="0">
                <a:latin typeface="Times New Roman" panose="02020603050405020304" pitchFamily="18" charset="0"/>
                <a:cs typeface="Times New Roman" panose="02020603050405020304" pitchFamily="18" charset="0"/>
              </a:rPr>
              <a:t> ЕОМ).</a:t>
            </a:r>
          </a:p>
          <a:p>
            <a:r>
              <a:rPr lang="ru-RU" sz="2400" dirty="0" err="1">
                <a:latin typeface="Times New Roman" panose="02020603050405020304" pitchFamily="18" charset="0"/>
                <a:cs typeface="Times New Roman" panose="02020603050405020304" pitchFamily="18" charset="0"/>
              </a:rPr>
              <a:t>Розглянемо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деякий</a:t>
            </a:r>
            <a:r>
              <a:rPr lang="ru-RU" sz="2400" dirty="0">
                <a:latin typeface="Times New Roman" panose="02020603050405020304" pitchFamily="18" charset="0"/>
                <a:cs typeface="Times New Roman" panose="02020603050405020304" pitchFamily="18" charset="0"/>
              </a:rPr>
              <a:t> рядок </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даного</a:t>
            </a:r>
            <a:r>
              <a:rPr lang="ru-RU" sz="2400" dirty="0">
                <a:latin typeface="Times New Roman" panose="02020603050405020304" pitchFamily="18" charset="0"/>
                <a:cs typeface="Times New Roman" panose="02020603050405020304" pitchFamily="18" charset="0"/>
              </a:rPr>
              <a:t> рядка </a:t>
            </a:r>
            <a:r>
              <a:rPr lang="ru-RU" sz="2400" dirty="0" err="1">
                <a:latin typeface="Times New Roman" panose="02020603050405020304" pitchFamily="18" charset="0"/>
                <a:cs typeface="Times New Roman" panose="02020603050405020304" pitchFamily="18" charset="0"/>
              </a:rPr>
              <a:t>визначимо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цілу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відмов</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F</a:t>
            </a:r>
            <a:r>
              <a:rPr lang="ru-RU" sz="2400" dirty="0">
                <a:latin typeface="Times New Roman" panose="02020603050405020304" pitchFamily="18" charset="0"/>
                <a:cs typeface="Times New Roman" panose="02020603050405020304" pitchFamily="18" charset="0"/>
              </a:rPr>
              <a:t>, яка для </a:t>
            </a:r>
            <a:r>
              <a:rPr lang="ru-RU" sz="2400" dirty="0" err="1">
                <a:latin typeface="Times New Roman" panose="02020603050405020304" pitchFamily="18" charset="0"/>
                <a:cs typeface="Times New Roman" panose="02020603050405020304" pitchFamily="18" charset="0"/>
              </a:rPr>
              <a:t>деякого</a:t>
            </a:r>
            <a:r>
              <a:rPr lang="ru-RU" sz="2400" dirty="0">
                <a:latin typeface="Times New Roman" panose="02020603050405020304" pitchFamily="18" charset="0"/>
                <a:cs typeface="Times New Roman" panose="02020603050405020304" pitchFamily="18" charset="0"/>
              </a:rPr>
              <a:t>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&lt;</a:t>
            </a:r>
            <a:r>
              <a:rPr lang="en-US" sz="2400" b="1" i="1" dirty="0">
                <a:latin typeface="Times New Roman" panose="02020603050405020304" pitchFamily="18" charset="0"/>
                <a:cs typeface="Times New Roman" panose="02020603050405020304" pitchFamily="18" charset="0"/>
              </a:rPr>
              <a:t>=</a:t>
            </a:r>
            <a:r>
              <a:rPr lang="ru-RU" sz="2400" b="1" i="1" dirty="0">
                <a:latin typeface="Times New Roman" panose="02020603050405020304" pitchFamily="18" charset="0"/>
                <a:cs typeface="Times New Roman" panose="02020603050405020304" pitchFamily="18" charset="0"/>
              </a:rPr>
              <a:t> п </a:t>
            </a:r>
            <a:r>
              <a:rPr lang="ru-RU" sz="2400" dirty="0">
                <a:latin typeface="Times New Roman" panose="02020603050405020304" pitchFamily="18" charset="0"/>
                <a:cs typeface="Times New Roman" panose="02020603050405020304" pitchFamily="18" charset="0"/>
              </a:rPr>
              <a:t>є </a:t>
            </a:r>
            <a:r>
              <a:rPr lang="ru-RU" sz="2400" dirty="0" err="1">
                <a:latin typeface="Times New Roman" panose="02020603050405020304" pitchFamily="18" charset="0"/>
                <a:cs typeface="Times New Roman" panose="02020603050405020304" pitchFamily="18" charset="0"/>
              </a:rPr>
              <a:t>найбільше</a:t>
            </a:r>
            <a:r>
              <a:rPr lang="ru-RU" sz="2400" dirty="0">
                <a:latin typeface="Times New Roman" panose="02020603050405020304" pitchFamily="18" charset="0"/>
                <a:cs typeface="Times New Roman" panose="02020603050405020304" pitchFamily="18" charset="0"/>
              </a:rPr>
              <a:t> число </a:t>
            </a:r>
            <a:r>
              <a:rPr lang="ru-RU" sz="2400" b="1" i="1" dirty="0">
                <a:latin typeface="Times New Roman" panose="02020603050405020304" pitchFamily="18" charset="0"/>
                <a:cs typeface="Times New Roman" panose="02020603050405020304" pitchFamily="18" charset="0"/>
              </a:rPr>
              <a:t>k</a:t>
            </a:r>
            <a:r>
              <a:rPr lang="en-US" sz="2400" b="1" i="1"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&lt;</a:t>
            </a:r>
            <a:r>
              <a:rPr lang="en-US" sz="2400" b="1" i="1"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i </a:t>
            </a:r>
            <a:r>
              <a:rPr lang="ru-RU" sz="2400" dirty="0" err="1">
                <a:latin typeface="Times New Roman" panose="02020603050405020304" pitchFamily="18" charset="0"/>
                <a:cs typeface="Times New Roman" panose="02020603050405020304" pitchFamily="18" charset="0"/>
              </a:rPr>
              <a:t>таке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перші</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k</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символів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підрядк</a:t>
            </a:r>
            <a:r>
              <a:rPr lang="uk-UA" sz="2400" dirty="0">
                <a:latin typeface="Times New Roman" panose="02020603050405020304" pitchFamily="18" charset="0"/>
                <a:cs typeface="Times New Roman" panose="02020603050405020304" pitchFamily="18" charset="0"/>
              </a:rPr>
              <a:t>а</a:t>
            </a:r>
            <a:r>
              <a:rPr lang="en-US"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збігаються</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останніми</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k</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символів</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2538" y="2275027"/>
            <a:ext cx="287464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181" y="3097352"/>
            <a:ext cx="1921194" cy="53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Рисунок 5"/>
          <p:cNvPicPr/>
          <p:nvPr/>
        </p:nvPicPr>
        <p:blipFill>
          <a:blip r:embed="rId4">
            <a:extLst>
              <a:ext uri="{BEBA8EAE-BF5A-486C-A8C5-ECC9F3942E4B}">
                <a14:imgProps xmlns:a14="http://schemas.microsoft.com/office/drawing/2010/main">
                  <a14:imgLayer r:embed="rId5">
                    <a14:imgEffect>
                      <a14:sharpenSoften amount="100000"/>
                    </a14:imgEffect>
                  </a14:imgLayer>
                </a14:imgProps>
              </a:ext>
            </a:extLst>
          </a:blip>
          <a:stretch>
            <a:fillRect/>
          </a:stretch>
        </p:blipFill>
        <p:spPr>
          <a:xfrm>
            <a:off x="3843337" y="4086224"/>
            <a:ext cx="4910138" cy="638175"/>
          </a:xfrm>
          <a:prstGeom prst="rect">
            <a:avLst/>
          </a:prstGeom>
        </p:spPr>
      </p:pic>
      <p:sp>
        <p:nvSpPr>
          <p:cNvPr id="3" name="Прямоугольник 2"/>
          <p:cNvSpPr/>
          <p:nvPr/>
        </p:nvSpPr>
        <p:spPr>
          <a:xfrm>
            <a:off x="2011179" y="4996934"/>
            <a:ext cx="6481070" cy="461665"/>
          </a:xfrm>
          <a:prstGeom prst="rect">
            <a:avLst/>
          </a:prstGeom>
        </p:spPr>
        <p:txBody>
          <a:bodyPr wrap="none">
            <a:spAutoFit/>
          </a:bodyPr>
          <a:lstStyle/>
          <a:p>
            <a:r>
              <a:rPr lang="ru-RU" sz="2400" dirty="0">
                <a:latin typeface="Times New Roman" panose="02020603050405020304" pitchFamily="18" charset="0"/>
                <a:cs typeface="Times New Roman" panose="02020603050405020304" pitchFamily="18" charset="0"/>
              </a:rPr>
              <a:t>Як приклад </a:t>
            </a:r>
            <a:r>
              <a:rPr lang="ru-RU" sz="2400" dirty="0" err="1">
                <a:latin typeface="Times New Roman" panose="02020603050405020304" pitchFamily="18" charset="0"/>
                <a:cs typeface="Times New Roman" panose="02020603050405020304" pitchFamily="18" charset="0"/>
              </a:rPr>
              <a:t>збудуємо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відмов</a:t>
            </a:r>
            <a:r>
              <a:rPr lang="ru-RU" sz="2400" dirty="0">
                <a:latin typeface="Times New Roman" panose="02020603050405020304" pitchFamily="18" charset="0"/>
                <a:cs typeface="Times New Roman" panose="02020603050405020304" pitchFamily="18" charset="0"/>
              </a:rPr>
              <a:t> для рядка</a:t>
            </a:r>
            <a:endParaRPr lang="uk-UA" sz="2400" dirty="0">
              <a:latin typeface="Times New Roman" panose="02020603050405020304" pitchFamily="18" charset="0"/>
              <a:cs typeface="Times New Roman" panose="02020603050405020304" pitchFamily="18" charset="0"/>
            </a:endParaRPr>
          </a:p>
        </p:txBody>
      </p:sp>
      <p:pic>
        <p:nvPicPr>
          <p:cNvPr id="2048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20100" y="5014143"/>
            <a:ext cx="3771900" cy="42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0216107" y="4086224"/>
            <a:ext cx="604653" cy="523220"/>
          </a:xfrm>
          <a:prstGeom prst="rect">
            <a:avLst/>
          </a:prstGeom>
        </p:spPr>
        <p:txBody>
          <a:bodyPr wrap="none">
            <a:spAutoFit/>
          </a:bodyPr>
          <a:lstStyle/>
          <a:p>
            <a:r>
              <a:rPr lang="uk-UA" sz="2800" i="1" dirty="0">
                <a:latin typeface="Times New Roman" panose="02020603050405020304" pitchFamily="18" charset="0"/>
                <a:cs typeface="Times New Roman" panose="02020603050405020304" pitchFamily="18" charset="0"/>
              </a:rPr>
              <a:t>(2)</a:t>
            </a:r>
          </a:p>
        </p:txBody>
      </p:sp>
    </p:spTree>
    <p:extLst>
      <p:ext uri="{BB962C8B-B14F-4D97-AF65-F5344CB8AC3E}">
        <p14:creationId xmlns:p14="http://schemas.microsoft.com/office/powerpoint/2010/main" val="2167601042"/>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328" y="406399"/>
            <a:ext cx="7030879"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477328" y="2719685"/>
            <a:ext cx="10371772" cy="830997"/>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Розглянемо</a:t>
            </a:r>
            <a:r>
              <a:rPr lang="ru-RU" sz="2400" dirty="0">
                <a:latin typeface="Times New Roman" panose="02020603050405020304" pitchFamily="18" charset="0"/>
                <a:cs typeface="Times New Roman" panose="02020603050405020304" pitchFamily="18" charset="0"/>
              </a:rPr>
              <a:t> алгоритм </a:t>
            </a:r>
            <a:r>
              <a:rPr lang="ru-RU" sz="2400" dirty="0" err="1">
                <a:latin typeface="Times New Roman" panose="02020603050405020304" pitchFamily="18" charset="0"/>
                <a:cs typeface="Times New Roman" panose="02020603050405020304" pitchFamily="18" charset="0"/>
              </a:rPr>
              <a:t>побудови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відмов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Припустимо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визначена</a:t>
            </a:r>
            <a:r>
              <a:rPr lang="ru-RU" sz="2400" dirty="0">
                <a:latin typeface="Times New Roman" panose="02020603050405020304" pitchFamily="18" charset="0"/>
                <a:cs typeface="Times New Roman" panose="02020603050405020304" pitchFamily="18" charset="0"/>
              </a:rPr>
              <a:t> для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 1,2, ..., </a:t>
            </a:r>
            <a:r>
              <a:rPr lang="en-US" sz="2400" b="1" i="1" dirty="0">
                <a:latin typeface="Times New Roman" panose="02020603050405020304" pitchFamily="18" charset="0"/>
                <a:cs typeface="Times New Roman" panose="02020603050405020304" pitchFamily="18" charset="0"/>
              </a:rPr>
              <a:t>k</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необхідно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визначити</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F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для </a:t>
            </a:r>
            <a:r>
              <a:rPr lang="ru-RU" sz="2400" b="1" i="1" dirty="0">
                <a:latin typeface="Times New Roman" panose="02020603050405020304" pitchFamily="18" charset="0"/>
                <a:cs typeface="Times New Roman" panose="02020603050405020304" pitchFamily="18" charset="0"/>
              </a:rPr>
              <a:t>i = k +1</a:t>
            </a:r>
            <a:r>
              <a:rPr lang="ru-RU" sz="2400" dirty="0">
                <a:latin typeface="Times New Roman" panose="02020603050405020304" pitchFamily="18" charset="0"/>
                <a:cs typeface="Times New Roman" panose="02020603050405020304" pitchFamily="18" charset="0"/>
              </a:rPr>
              <a:t>. Нехай</a:t>
            </a:r>
            <a:endParaRPr lang="uk-UA" sz="2400" dirty="0">
              <a:latin typeface="Times New Roman" panose="02020603050405020304" pitchFamily="18" charset="0"/>
              <a:cs typeface="Times New Roman" panose="02020603050405020304" pitchFamily="18" charset="0"/>
            </a:endParaRPr>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6863" y="3587749"/>
            <a:ext cx="985837" cy="36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7487" y="3612178"/>
            <a:ext cx="371475"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3128962" y="3537803"/>
            <a:ext cx="9644061" cy="461665"/>
          </a:xfrm>
          <a:prstGeom prst="rect">
            <a:avLst/>
          </a:prstGeom>
        </p:spPr>
        <p:txBody>
          <a:bodyPr wrap="square">
            <a:spAutoFit/>
          </a:bodyPr>
          <a:lstStyle/>
          <a:p>
            <a:r>
              <a:rPr lang="ru-RU" dirty="0"/>
              <a:t>— </a:t>
            </a:r>
            <a:r>
              <a:rPr lang="ru-RU" sz="2400" dirty="0">
                <a:latin typeface="Times New Roman" panose="02020603050405020304" pitchFamily="18" charset="0"/>
                <a:cs typeface="Times New Roman" panose="02020603050405020304" pitchFamily="18" charset="0"/>
              </a:rPr>
              <a:t>перший по </a:t>
            </a:r>
            <a:r>
              <a:rPr lang="ru-RU" sz="2400" dirty="0" err="1">
                <a:latin typeface="Times New Roman" panose="02020603050405020304" pitchFamily="18" charset="0"/>
                <a:cs typeface="Times New Roman" panose="02020603050405020304" pitchFamily="18" charset="0"/>
              </a:rPr>
              <a:t>довжині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ланцюжок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хотілося</a:t>
            </a:r>
            <a:r>
              <a:rPr lang="ru-RU" sz="2400" dirty="0">
                <a:latin typeface="Times New Roman" panose="02020603050405020304" pitchFamily="18" charset="0"/>
                <a:cs typeface="Times New Roman" panose="02020603050405020304" pitchFamily="18" charset="0"/>
              </a:rPr>
              <a:t> б </a:t>
            </a:r>
            <a:r>
              <a:rPr lang="ru-RU" sz="2400" dirty="0" err="1">
                <a:latin typeface="Times New Roman" panose="02020603050405020304" pitchFamily="18" charset="0"/>
                <a:cs typeface="Times New Roman" panose="02020603050405020304" pitchFamily="18" charset="0"/>
              </a:rPr>
              <a:t>збільшити</a:t>
            </a:r>
            <a:r>
              <a:rPr lang="ru-RU" dirty="0"/>
              <a:t>. </a:t>
            </a:r>
            <a:endParaRPr lang="uk-UA" dirty="0"/>
          </a:p>
        </p:txBody>
      </p:sp>
      <p:sp>
        <p:nvSpPr>
          <p:cNvPr id="4" name="Прямоугольник 3"/>
          <p:cNvSpPr/>
          <p:nvPr/>
        </p:nvSpPr>
        <p:spPr>
          <a:xfrm>
            <a:off x="1566863" y="3944907"/>
            <a:ext cx="2502480"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Тому порівнюємо</a:t>
            </a:r>
          </a:p>
        </p:txBody>
      </p:sp>
      <p:pic>
        <p:nvPicPr>
          <p:cNvPr id="215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9343" y="4082722"/>
            <a:ext cx="6826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2767" y="4095422"/>
            <a:ext cx="285750" cy="29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687436" y="3974408"/>
            <a:ext cx="306494"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з</a:t>
            </a:r>
          </a:p>
        </p:txBody>
      </p:sp>
      <p:sp>
        <p:nvSpPr>
          <p:cNvPr id="6" name="Прямоугольник 5"/>
          <p:cNvSpPr/>
          <p:nvPr/>
        </p:nvSpPr>
        <p:spPr>
          <a:xfrm>
            <a:off x="5378226" y="4024540"/>
            <a:ext cx="5061194" cy="461665"/>
          </a:xfrm>
          <a:prstGeom prst="rect">
            <a:avLst/>
          </a:prstGeom>
        </p:spPr>
        <p:txBody>
          <a:bodyPr wrap="none">
            <a:spAutoFit/>
          </a:bodyPr>
          <a:lstStyle/>
          <a:p>
            <a:r>
              <a:rPr lang="ru-RU" sz="2400" dirty="0">
                <a:latin typeface="Times New Roman" panose="02020603050405020304" pitchFamily="18" charset="0"/>
                <a:cs typeface="Times New Roman" panose="02020603050405020304" pitchFamily="18" charset="0"/>
              </a:rPr>
              <a:t>і, </a:t>
            </a:r>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вони </a:t>
            </a:r>
            <a:r>
              <a:rPr lang="ru-RU" sz="2400" dirty="0" err="1">
                <a:latin typeface="Times New Roman" panose="02020603050405020304" pitchFamily="18" charset="0"/>
                <a:cs typeface="Times New Roman" panose="02020603050405020304" pitchFamily="18" charset="0"/>
              </a:rPr>
              <a:t>збігаються</a:t>
            </a:r>
            <a:r>
              <a:rPr lang="ru-RU" sz="2400" dirty="0">
                <a:latin typeface="Times New Roman" panose="02020603050405020304" pitchFamily="18" charset="0"/>
                <a:cs typeface="Times New Roman" panose="02020603050405020304" pitchFamily="18" charset="0"/>
              </a:rPr>
              <a:t>, то </a:t>
            </a:r>
            <a:r>
              <a:rPr lang="ru-RU" sz="2400" dirty="0" err="1">
                <a:latin typeface="Times New Roman" panose="02020603050405020304" pitchFamily="18" charset="0"/>
                <a:cs typeface="Times New Roman" panose="02020603050405020304" pitchFamily="18" charset="0"/>
              </a:rPr>
              <a:t>вважаємо</a:t>
            </a:r>
            <a:endParaRPr lang="uk-UA" sz="2400" dirty="0">
              <a:latin typeface="Times New Roman" panose="02020603050405020304" pitchFamily="18" charset="0"/>
              <a:cs typeface="Times New Roman" panose="02020603050405020304" pitchFamily="18" charset="0"/>
            </a:endParaRPr>
          </a:p>
        </p:txBody>
      </p:sp>
      <p:pic>
        <p:nvPicPr>
          <p:cNvPr id="215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66863" y="4542303"/>
            <a:ext cx="1676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3333749" y="4524990"/>
            <a:ext cx="8515351" cy="46166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В </a:t>
            </a:r>
            <a:r>
              <a:rPr lang="ru-RU" sz="2400" dirty="0" err="1">
                <a:latin typeface="Times New Roman" panose="02020603050405020304" pitchFamily="18" charset="0"/>
                <a:cs typeface="Times New Roman" panose="02020603050405020304" pitchFamily="18" charset="0"/>
              </a:rPr>
              <a:t>іншому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випадку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знайдемо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другий</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довжиною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ланцюжок</a:t>
            </a:r>
            <a:endParaRPr lang="uk-UA" sz="24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1566863" y="4833609"/>
            <a:ext cx="1556323"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завдовжки</a:t>
            </a:r>
            <a:endParaRPr lang="uk-UA" dirty="0">
              <a:latin typeface="Times New Roman" panose="02020603050405020304" pitchFamily="18" charset="0"/>
              <a:cs typeface="Times New Roman" panose="02020603050405020304" pitchFamily="18" charset="0"/>
            </a:endParaRPr>
          </a:p>
        </p:txBody>
      </p:sp>
      <p:pic>
        <p:nvPicPr>
          <p:cNvPr id="215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94618" y="4969340"/>
            <a:ext cx="974725"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4170855" y="4985492"/>
            <a:ext cx="6021135" cy="461665"/>
          </a:xfrm>
          <a:prstGeom prst="rect">
            <a:avLst/>
          </a:prstGeom>
        </p:spPr>
        <p:txBody>
          <a:bodyPr wrap="none">
            <a:spAutoFit/>
          </a:bodyPr>
          <a:lstStyle/>
          <a:p>
            <a:r>
              <a:rPr lang="ru-RU" sz="2400" dirty="0">
                <a:latin typeface="Times New Roman" panose="02020603050405020304" pitchFamily="18" charset="0"/>
                <a:cs typeface="Times New Roman" panose="02020603050405020304" pitchFamily="18" charset="0"/>
              </a:rPr>
              <a:t>для </a:t>
            </a:r>
            <a:r>
              <a:rPr lang="ru-RU" sz="2400" dirty="0" err="1">
                <a:latin typeface="Times New Roman" panose="02020603050405020304" pitchFamily="18" charset="0"/>
                <a:cs typeface="Times New Roman" panose="02020603050405020304" pitchFamily="18" charset="0"/>
              </a:rPr>
              <a:t>якої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умова</a:t>
            </a:r>
            <a:r>
              <a:rPr lang="ru-RU" sz="2400" dirty="0">
                <a:latin typeface="Times New Roman" panose="02020603050405020304" pitchFamily="18" charset="0"/>
                <a:cs typeface="Times New Roman" panose="02020603050405020304" pitchFamily="18" charset="0"/>
              </a:rPr>
              <a:t> (2).</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Отже маємо </a:t>
            </a:r>
          </a:p>
        </p:txBody>
      </p:sp>
      <p:pic>
        <p:nvPicPr>
          <p:cNvPr id="17" name="Рисунок 16"/>
          <p:cNvPicPr/>
          <p:nvPr/>
        </p:nvPicPr>
        <p:blipFill>
          <a:blip r:embed="rId9">
            <a:extLst>
              <a:ext uri="{BEBA8EAE-BF5A-486C-A8C5-ECC9F3942E4B}">
                <a14:imgProps xmlns:a14="http://schemas.microsoft.com/office/drawing/2010/main">
                  <a14:imgLayer r:embed="rId10">
                    <a14:imgEffect>
                      <a14:sharpenSoften amount="100000"/>
                    </a14:imgEffect>
                  </a14:imgLayer>
                </a14:imgProps>
              </a:ext>
            </a:extLst>
          </a:blip>
          <a:stretch>
            <a:fillRect/>
          </a:stretch>
        </p:blipFill>
        <p:spPr>
          <a:xfrm>
            <a:off x="10096182" y="5044269"/>
            <a:ext cx="1447165" cy="418465"/>
          </a:xfrm>
          <a:prstGeom prst="rect">
            <a:avLst/>
          </a:prstGeom>
        </p:spPr>
      </p:pic>
    </p:spTree>
    <p:extLst>
      <p:ext uri="{BB962C8B-B14F-4D97-AF65-F5344CB8AC3E}">
        <p14:creationId xmlns:p14="http://schemas.microsoft.com/office/powerpoint/2010/main" val="4276417314"/>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71698" y="376535"/>
            <a:ext cx="9220202" cy="830997"/>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повторюємо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доти</a:t>
            </a:r>
            <a:r>
              <a:rPr lang="ru-RU" sz="2400" dirty="0">
                <a:latin typeface="Times New Roman" panose="02020603050405020304" pitchFamily="18" charset="0"/>
                <a:cs typeface="Times New Roman" panose="02020603050405020304" pitchFamily="18" charset="0"/>
              </a:rPr>
              <a:t>, доки:</a:t>
            </a:r>
          </a:p>
          <a:p>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знайдеться</a:t>
            </a:r>
            <a:r>
              <a:rPr lang="ru-RU" sz="2400" dirty="0">
                <a:latin typeface="Times New Roman" panose="02020603050405020304" pitchFamily="18" charset="0"/>
                <a:cs typeface="Times New Roman" panose="02020603050405020304" pitchFamily="18" charset="0"/>
              </a:rPr>
              <a:t> j &gt;= 0, для </a:t>
            </a:r>
            <a:r>
              <a:rPr lang="ru-RU" sz="2400" dirty="0" err="1">
                <a:latin typeface="Times New Roman" panose="02020603050405020304" pitchFamily="18" charset="0"/>
                <a:cs typeface="Times New Roman" panose="02020603050405020304" pitchFamily="18" charset="0"/>
              </a:rPr>
              <a:t>якого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виконується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умова</a:t>
            </a:r>
            <a:r>
              <a:rPr lang="ru-RU" sz="2400" dirty="0">
                <a:latin typeface="Times New Roman" panose="02020603050405020304" pitchFamily="18" charset="0"/>
                <a:cs typeface="Times New Roman" panose="02020603050405020304" pitchFamily="18" charset="0"/>
              </a:rPr>
              <a:t> (2) і </a:t>
            </a:r>
            <a:r>
              <a:rPr lang="ru-RU" sz="2400" dirty="0" err="1">
                <a:latin typeface="Times New Roman" panose="02020603050405020304" pitchFamily="18" charset="0"/>
                <a:cs typeface="Times New Roman" panose="02020603050405020304" pitchFamily="18" charset="0"/>
              </a:rPr>
              <a:t>вірна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рівність</a:t>
            </a:r>
            <a:endParaRPr lang="uk-UA" sz="2400" dirty="0">
              <a:latin typeface="Times New Roman" panose="02020603050405020304" pitchFamily="18" charset="0"/>
              <a:cs typeface="Times New Roman" panose="02020603050405020304" pitchFamily="18" charset="0"/>
            </a:endParaRPr>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698" y="1207532"/>
            <a:ext cx="1292225"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7850" y="1236107"/>
            <a:ext cx="1262063"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7425" y="1857375"/>
            <a:ext cx="665163"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0263" y="1857375"/>
            <a:ext cx="74453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9375" y="1857375"/>
            <a:ext cx="9810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552894" y="1144180"/>
            <a:ext cx="702372"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тоді</a:t>
            </a:r>
          </a:p>
        </p:txBody>
      </p:sp>
      <p:sp>
        <p:nvSpPr>
          <p:cNvPr id="5" name="Прямоугольник 4"/>
          <p:cNvSpPr/>
          <p:nvPr/>
        </p:nvSpPr>
        <p:spPr>
          <a:xfrm>
            <a:off x="4255266" y="1827252"/>
            <a:ext cx="572529" cy="369332"/>
          </a:xfrm>
          <a:prstGeom prst="rect">
            <a:avLst/>
          </a:prstGeom>
        </p:spPr>
        <p:txBody>
          <a:bodyPr wrap="none">
            <a:spAutoFit/>
          </a:bodyPr>
          <a:lstStyle/>
          <a:p>
            <a:r>
              <a:rPr lang="uk-UA" dirty="0">
                <a:latin typeface="Times New Roman" panose="02020603050405020304" pitchFamily="18" charset="0"/>
                <a:cs typeface="Times New Roman" panose="02020603050405020304" pitchFamily="18" charset="0"/>
              </a:rPr>
              <a:t>тоді</a:t>
            </a:r>
          </a:p>
        </p:txBody>
      </p:sp>
      <p:sp>
        <p:nvSpPr>
          <p:cNvPr id="6" name="Прямоугольник 5"/>
          <p:cNvSpPr/>
          <p:nvPr/>
        </p:nvSpPr>
        <p:spPr>
          <a:xfrm>
            <a:off x="2990335" y="1823561"/>
            <a:ext cx="248786" cy="369332"/>
          </a:xfrm>
          <a:prstGeom prst="rect">
            <a:avLst/>
          </a:prstGeom>
        </p:spPr>
        <p:txBody>
          <a:bodyPr wrap="none">
            <a:spAutoFit/>
          </a:bodyPr>
          <a:lstStyle/>
          <a:p>
            <a:r>
              <a:rPr lang="uk-UA" dirty="0">
                <a:latin typeface="Times New Roman" panose="02020603050405020304" pitchFamily="18" charset="0"/>
                <a:cs typeface="Times New Roman" panose="02020603050405020304" pitchFamily="18" charset="0"/>
              </a:rPr>
              <a:t>і</a:t>
            </a:r>
          </a:p>
        </p:txBody>
      </p:sp>
      <p:pic>
        <p:nvPicPr>
          <p:cNvPr id="2253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71697" y="2317751"/>
            <a:ext cx="6905627" cy="2530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1606598"/>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7825" y="381685"/>
            <a:ext cx="9810750" cy="46166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Алгоритм </a:t>
            </a:r>
            <a:r>
              <a:rPr lang="ru-RU" sz="2400" dirty="0" err="1">
                <a:latin typeface="Times New Roman" panose="02020603050405020304" pitchFamily="18" charset="0"/>
                <a:cs typeface="Times New Roman" panose="02020603050405020304" pitchFamily="18" charset="0"/>
              </a:rPr>
              <a:t>побудови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відмов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бути </a:t>
            </a:r>
            <a:r>
              <a:rPr lang="ru-RU" sz="2400" dirty="0" err="1">
                <a:latin typeface="Times New Roman" panose="02020603050405020304" pitchFamily="18" charset="0"/>
                <a:cs typeface="Times New Roman" panose="02020603050405020304" pitchFamily="18" charset="0"/>
              </a:rPr>
              <a:t>реалізований</a:t>
            </a:r>
            <a:r>
              <a:rPr lang="ru-RU" sz="2400" dirty="0">
                <a:latin typeface="Times New Roman" panose="02020603050405020304" pitchFamily="18" charset="0"/>
                <a:cs typeface="Times New Roman" panose="02020603050405020304" pitchFamily="18" charset="0"/>
              </a:rPr>
              <a:t> таким чин</a:t>
            </a:r>
            <a:r>
              <a:rPr lang="ru-RU" dirty="0"/>
              <a:t>ом:</a:t>
            </a:r>
            <a:endParaRPr lang="uk-UA"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7388" y="1023938"/>
            <a:ext cx="5932487" cy="223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0851046"/>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33525" y="355164"/>
            <a:ext cx="10058400" cy="2308324"/>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Оцінимо трудомісткість описаного вище алгоритму. Для деякого </a:t>
            </a:r>
            <a:r>
              <a:rPr lang="en-US" sz="2400" b="1" i="1" dirty="0" err="1">
                <a:latin typeface="Times New Roman" panose="02020603050405020304" pitchFamily="18" charset="0"/>
                <a:cs typeface="Times New Roman" panose="02020603050405020304" pitchFamily="18" charset="0"/>
              </a:rPr>
              <a:t>i</a:t>
            </a:r>
            <a:r>
              <a:rPr lang="uk-UA" sz="2400" dirty="0">
                <a:latin typeface="Times New Roman" panose="02020603050405020304" pitchFamily="18" charset="0"/>
                <a:cs typeface="Times New Roman" panose="02020603050405020304" pitchFamily="18" charset="0"/>
              </a:rPr>
              <a:t> значення функції відмов </a:t>
            </a:r>
            <a:r>
              <a:rPr lang="en-US" sz="2400" b="1" i="1" dirty="0">
                <a:latin typeface="Times New Roman" panose="02020603050405020304" pitchFamily="18" charset="0"/>
                <a:cs typeface="Times New Roman" panose="02020603050405020304" pitchFamily="18" charset="0"/>
              </a:rPr>
              <a:t>F[</a:t>
            </a:r>
            <a:r>
              <a:rPr lang="en-US" sz="2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або збільшується в порівнянні з попереднім значенням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a:t>
            </a:r>
            <a:r>
              <a:rPr lang="en-US" sz="2400" b="1" i="1" dirty="0" err="1">
                <a:latin typeface="Times New Roman" panose="02020603050405020304" pitchFamily="18" charset="0"/>
                <a:cs typeface="Times New Roman" panose="02020603050405020304" pitchFamily="18" charset="0"/>
              </a:rPr>
              <a:t>i</a:t>
            </a:r>
            <a:r>
              <a:rPr lang="uk-UA" sz="2400" b="1" i="1" dirty="0">
                <a:latin typeface="Times New Roman" panose="02020603050405020304" pitchFamily="18" charset="0"/>
                <a:cs typeface="Times New Roman" panose="02020603050405020304" pitchFamily="18" charset="0"/>
              </a:rPr>
              <a:t>-1] </a:t>
            </a:r>
            <a:r>
              <a:rPr lang="uk-UA" sz="2400" dirty="0">
                <a:latin typeface="Times New Roman" panose="02020603050405020304" pitchFamily="18" charset="0"/>
                <a:cs typeface="Times New Roman" panose="02020603050405020304" pitchFamily="18" charset="0"/>
              </a:rPr>
              <a:t>на одиницю, або зменшується. Причому значення функції </a:t>
            </a:r>
            <a:r>
              <a:rPr lang="en-US" sz="2400" b="1" i="1" dirty="0">
                <a:latin typeface="Times New Roman" panose="02020603050405020304" pitchFamily="18" charset="0"/>
                <a:cs typeface="Times New Roman" panose="02020603050405020304" pitchFamily="18" charset="0"/>
              </a:rPr>
              <a:t>F </a:t>
            </a:r>
            <a:r>
              <a:rPr lang="uk-UA" sz="2400" dirty="0">
                <a:latin typeface="Times New Roman" panose="02020603050405020304" pitchFamily="18" charset="0"/>
                <a:cs typeface="Times New Roman" panose="02020603050405020304" pitchFamily="18" charset="0"/>
              </a:rPr>
              <a:t>зменшується (не обов'язково на 1) стільки разів, скільки разів спрацював цикл </a:t>
            </a:r>
            <a:r>
              <a:rPr lang="en-US" sz="2400" b="1" i="1" dirty="0">
                <a:latin typeface="Times New Roman" panose="02020603050405020304" pitchFamily="18" charset="0"/>
                <a:cs typeface="Times New Roman" panose="02020603050405020304" pitchFamily="18" charset="0"/>
              </a:rPr>
              <a:t>while</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Але функція </a:t>
            </a:r>
            <a:r>
              <a:rPr lang="en-US"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обмежена знизу нулем, тому загальна кількість зменшення функції (воно відбувається, якщо</a:t>
            </a:r>
            <a:r>
              <a:rPr lang="en-US" sz="2400" dirty="0">
                <a:latin typeface="Times New Roman" panose="02020603050405020304" pitchFamily="18" charset="0"/>
                <a:cs typeface="Times New Roman" panose="02020603050405020304" pitchFamily="18" charset="0"/>
              </a:rPr>
              <a:t> </a:t>
            </a:r>
            <a:endParaRPr lang="uk-UA" sz="2400" dirty="0">
              <a:latin typeface="Times New Roman" panose="02020603050405020304" pitchFamily="18" charset="0"/>
              <a:cs typeface="Times New Roman" panose="02020603050405020304" pitchFamily="18" charset="0"/>
            </a:endParaRPr>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0788" y="2256752"/>
            <a:ext cx="1736725"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533525" y="2677439"/>
            <a:ext cx="9896475" cy="1938992"/>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і починає зменшуватися зі значення </a:t>
            </a:r>
            <a:r>
              <a:rPr lang="en-US" sz="2400" b="1" i="1" dirty="0">
                <a:latin typeface="Times New Roman" panose="02020603050405020304" pitchFamily="18" charset="0"/>
                <a:cs typeface="Times New Roman" panose="02020603050405020304" pitchFamily="18" charset="0"/>
              </a:rPr>
              <a:t>F[</a:t>
            </a:r>
            <a:r>
              <a:rPr lang="en-US" sz="2400" b="1" i="1" dirty="0" err="1">
                <a:latin typeface="Times New Roman" panose="02020603050405020304" pitchFamily="18" charset="0"/>
                <a:cs typeface="Times New Roman" panose="02020603050405020304" pitchFamily="18" charset="0"/>
              </a:rPr>
              <a:t>i</a:t>
            </a:r>
            <a:r>
              <a:rPr lang="en-US" sz="2400" b="1" i="1" dirty="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не перевищує загальної кількості збільшення. Кількість збільшення функції </a:t>
            </a:r>
            <a:r>
              <a:rPr lang="en-US"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не перевищує </a:t>
            </a:r>
            <a:r>
              <a:rPr lang="en-US" sz="2400" i="1" dirty="0">
                <a:latin typeface="Times New Roman" panose="02020603050405020304" pitchFamily="18" charset="0"/>
                <a:cs typeface="Times New Roman" panose="02020603050405020304" pitchFamily="18" charset="0"/>
              </a:rPr>
              <a:t>n</a:t>
            </a:r>
            <a:r>
              <a:rPr lang="uk-UA" sz="2400" dirty="0">
                <a:latin typeface="Times New Roman" panose="02020603050405020304" pitchFamily="18" charset="0"/>
                <a:cs typeface="Times New Roman" panose="02020603050405020304" pitchFamily="18" charset="0"/>
              </a:rPr>
              <a:t>. Отже, кількість зменшення функції</a:t>
            </a:r>
            <a:r>
              <a:rPr lang="uk-UA" sz="2400" b="1" i="1"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F</a:t>
            </a:r>
            <a:r>
              <a:rPr lang="uk-UA"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не буде перевищувати п.</a:t>
            </a:r>
          </a:p>
          <a:p>
            <a:r>
              <a:rPr lang="uk-UA" sz="2400" dirty="0">
                <a:latin typeface="Times New Roman" panose="02020603050405020304" pitchFamily="18" charset="0"/>
                <a:cs typeface="Times New Roman" panose="02020603050405020304" pitchFamily="18" charset="0"/>
              </a:rPr>
              <a:t>Таким чином, трудомісткість алгоритму дорівнює кількості збільшення та зменшення функції відмов </a:t>
            </a:r>
            <a:r>
              <a:rPr lang="en-US"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тобто</a:t>
            </a:r>
            <a:r>
              <a:rPr lang="uk-UA" sz="2400" b="1" i="1" dirty="0">
                <a:latin typeface="Times New Roman" panose="02020603050405020304" pitchFamily="18" charset="0"/>
                <a:cs typeface="Times New Roman" panose="02020603050405020304" pitchFamily="18" charset="0"/>
              </a:rPr>
              <a:t> О (</a:t>
            </a:r>
            <a:r>
              <a:rPr lang="en-US" sz="2400" b="1" i="1" dirty="0">
                <a:latin typeface="Times New Roman" panose="02020603050405020304" pitchFamily="18" charset="0"/>
                <a:cs typeface="Times New Roman" panose="02020603050405020304" pitchFamily="18" charset="0"/>
              </a:rPr>
              <a:t>n</a:t>
            </a:r>
            <a:r>
              <a:rPr lang="uk-UA" sz="2400" b="1" i="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43058108"/>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1625" y="382013"/>
            <a:ext cx="10172700" cy="2369880"/>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Використовуємо описаний вище алгоритм для вирішення задачі визначення всіх входжень слова </a:t>
            </a:r>
            <a:r>
              <a:rPr lang="uk-UA" sz="2400" b="1" i="1" dirty="0">
                <a:latin typeface="Times New Roman" panose="02020603050405020304" pitchFamily="18" charset="0"/>
                <a:cs typeface="Times New Roman" panose="02020603050405020304" pitchFamily="18" charset="0"/>
              </a:rPr>
              <a:t>у</a:t>
            </a:r>
            <a:r>
              <a:rPr lang="uk-UA" sz="2400" dirty="0">
                <a:latin typeface="Times New Roman" panose="02020603050405020304" pitchFamily="18" charset="0"/>
                <a:cs typeface="Times New Roman" panose="02020603050405020304" pitchFamily="18" charset="0"/>
              </a:rPr>
              <a:t> рядок </a:t>
            </a:r>
            <a:r>
              <a:rPr lang="uk-UA" sz="2400" b="1" i="1" dirty="0">
                <a:latin typeface="Times New Roman" panose="02020603050405020304" pitchFamily="18" charset="0"/>
                <a:cs typeface="Times New Roman" panose="02020603050405020304" pitchFamily="18" charset="0"/>
              </a:rPr>
              <a:t>х</a:t>
            </a:r>
            <a:r>
              <a:rPr lang="uk-UA" sz="2400" dirty="0">
                <a:latin typeface="Times New Roman" panose="02020603050405020304" pitchFamily="18" charset="0"/>
                <a:cs typeface="Times New Roman" panose="02020603050405020304" pitchFamily="18" charset="0"/>
              </a:rPr>
              <a:t>. Спочатку зчіплюємо слово </a:t>
            </a:r>
            <a:r>
              <a:rPr lang="uk-UA" sz="2400" b="1" i="1" dirty="0">
                <a:latin typeface="Times New Roman" panose="02020603050405020304" pitchFamily="18" charset="0"/>
                <a:cs typeface="Times New Roman" panose="02020603050405020304" pitchFamily="18" charset="0"/>
              </a:rPr>
              <a:t>у</a:t>
            </a:r>
            <a:r>
              <a:rPr lang="uk-UA" sz="2400" dirty="0">
                <a:latin typeface="Times New Roman" panose="02020603050405020304" pitchFamily="18" charset="0"/>
                <a:cs typeface="Times New Roman" panose="02020603050405020304" pitchFamily="18" charset="0"/>
              </a:rPr>
              <a:t> та рядок </a:t>
            </a:r>
            <a:r>
              <a:rPr lang="uk-UA" sz="2400" b="1" i="1" dirty="0">
                <a:latin typeface="Times New Roman" panose="02020603050405020304" pitchFamily="18" charset="0"/>
                <a:cs typeface="Times New Roman" panose="02020603050405020304" pitchFamily="18" charset="0"/>
              </a:rPr>
              <a:t>х</a:t>
            </a:r>
            <a:r>
              <a:rPr lang="uk-UA" sz="2400" dirty="0">
                <a:latin typeface="Times New Roman" panose="02020603050405020304" pitchFamily="18" charset="0"/>
                <a:cs typeface="Times New Roman" panose="02020603050405020304" pitchFamily="18" charset="0"/>
              </a:rPr>
              <a:t>, вставляючи між ними певний роздільник (розділювач — символ, який відсутній як в</a:t>
            </a:r>
            <a:r>
              <a:rPr lang="uk-UA" sz="2400" b="1" i="1" dirty="0">
                <a:latin typeface="Times New Roman" panose="02020603050405020304" pitchFamily="18" charset="0"/>
                <a:cs typeface="Times New Roman" panose="02020603050405020304" pitchFamily="18" charset="0"/>
              </a:rPr>
              <a:t> х</a:t>
            </a:r>
            <a:r>
              <a:rPr lang="uk-UA" sz="2400" dirty="0">
                <a:latin typeface="Times New Roman" panose="02020603050405020304" pitchFamily="18" charset="0"/>
                <a:cs typeface="Times New Roman" panose="02020603050405020304" pitchFamily="18" charset="0"/>
              </a:rPr>
              <a:t>, так і </a:t>
            </a:r>
            <a:r>
              <a:rPr lang="uk-UA" sz="2400" b="1" i="1" dirty="0">
                <a:latin typeface="Times New Roman" panose="02020603050405020304" pitchFamily="18" charset="0"/>
                <a:cs typeface="Times New Roman" panose="02020603050405020304" pitchFamily="18" charset="0"/>
              </a:rPr>
              <a:t>у</a:t>
            </a:r>
            <a:r>
              <a:rPr lang="uk-UA" sz="2400" dirty="0">
                <a:latin typeface="Times New Roman" panose="02020603050405020304" pitchFamily="18" charset="0"/>
                <a:cs typeface="Times New Roman" panose="02020603050405020304" pitchFamily="18" charset="0"/>
              </a:rPr>
              <a:t>). Потім для зчепленого рядка </a:t>
            </a:r>
            <a:r>
              <a:rPr lang="uk-UA" sz="2400" b="1" i="1" dirty="0">
                <a:latin typeface="Times New Roman" panose="02020603050405020304" pitchFamily="18" charset="0"/>
                <a:cs typeface="Times New Roman" panose="02020603050405020304" pitchFamily="18" charset="0"/>
              </a:rPr>
              <a:t>у + «*» + х </a:t>
            </a:r>
            <a:r>
              <a:rPr lang="uk-UA" sz="2400" dirty="0">
                <a:latin typeface="Times New Roman" panose="02020603050405020304" pitchFamily="18" charset="0"/>
                <a:cs typeface="Times New Roman" panose="02020603050405020304" pitchFamily="18" charset="0"/>
              </a:rPr>
              <a:t>будуємо функцію відмов </a:t>
            </a:r>
            <a:r>
              <a:rPr lang="en-US" sz="2400" b="1"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Кількість індексів </a:t>
            </a:r>
            <a:r>
              <a:rPr lang="en-US" sz="2400" b="1" i="1" dirty="0" err="1">
                <a:latin typeface="Times New Roman" panose="02020603050405020304" pitchFamily="18" charset="0"/>
                <a:cs typeface="Times New Roman" panose="02020603050405020304" pitchFamily="18" charset="0"/>
              </a:rPr>
              <a:t>i</a:t>
            </a:r>
            <a:r>
              <a:rPr lang="uk-UA" sz="2400" dirty="0">
                <a:latin typeface="Times New Roman" panose="02020603050405020304" pitchFamily="18" charset="0"/>
                <a:cs typeface="Times New Roman" panose="02020603050405020304" pitchFamily="18" charset="0"/>
              </a:rPr>
              <a:t>, для яких</a:t>
            </a:r>
            <a:r>
              <a:rPr lang="en-US"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позначає</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означає</a:t>
            </a:r>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довжину</a:t>
            </a:r>
            <a:r>
              <a:rPr lang="ru-RU" sz="2400" dirty="0">
                <a:latin typeface="Times New Roman" panose="02020603050405020304" pitchFamily="18" charset="0"/>
                <a:cs typeface="Times New Roman" panose="02020603050405020304" pitchFamily="18" charset="0"/>
              </a:rPr>
              <a:t> рядка z), і є число </a:t>
            </a:r>
            <a:r>
              <a:rPr lang="ru-RU" sz="2400" dirty="0" err="1">
                <a:latin typeface="Times New Roman" panose="02020603050405020304" pitchFamily="18" charset="0"/>
                <a:cs typeface="Times New Roman" panose="02020603050405020304" pitchFamily="18" charset="0"/>
              </a:rPr>
              <a:t>входжень</a:t>
            </a:r>
            <a:r>
              <a:rPr lang="ru-RU" sz="2400" dirty="0">
                <a:latin typeface="Times New Roman" panose="02020603050405020304" pitchFamily="18" charset="0"/>
                <a:cs typeface="Times New Roman" panose="02020603050405020304" pitchFamily="18" charset="0"/>
              </a:rPr>
              <a:t> слова </a:t>
            </a:r>
            <a:r>
              <a:rPr lang="ru-RU" sz="2400" b="1" i="1" dirty="0">
                <a:latin typeface="Times New Roman" panose="02020603050405020304" pitchFamily="18" charset="0"/>
                <a:cs typeface="Times New Roman" panose="02020603050405020304" pitchFamily="18" charset="0"/>
              </a:rPr>
              <a:t>у</a:t>
            </a:r>
            <a:r>
              <a:rPr lang="ru-RU" sz="2400" dirty="0">
                <a:latin typeface="Times New Roman" panose="02020603050405020304" pitchFamily="18" charset="0"/>
                <a:cs typeface="Times New Roman" panose="02020603050405020304" pitchFamily="18" charset="0"/>
              </a:rPr>
              <a:t> рядок </a:t>
            </a:r>
            <a:r>
              <a:rPr lang="ru-RU" sz="2400" b="1" i="1" dirty="0">
                <a:latin typeface="Times New Roman" panose="02020603050405020304" pitchFamily="18" charset="0"/>
                <a:cs typeface="Times New Roman" panose="02020603050405020304" pitchFamily="18" charset="0"/>
              </a:rPr>
              <a:t>х</a:t>
            </a:r>
            <a:r>
              <a:rPr lang="ru-RU" sz="2400" dirty="0">
                <a:latin typeface="Times New Roman" panose="02020603050405020304" pitchFamily="18" charset="0"/>
                <a:cs typeface="Times New Roman" panose="02020603050405020304" pitchFamily="18" charset="0"/>
              </a:rPr>
              <a:t>. При </a:t>
            </a:r>
            <a:r>
              <a:rPr lang="ru-RU" sz="2400" dirty="0" err="1">
                <a:latin typeface="Times New Roman" panose="02020603050405020304" pitchFamily="18" charset="0"/>
                <a:cs typeface="Times New Roman" panose="02020603050405020304" pitchFamily="18" charset="0"/>
              </a:rPr>
              <a:t>цьому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якщо</a:t>
            </a:r>
            <a:endParaRPr lang="uk-UA" sz="2400" dirty="0">
              <a:latin typeface="Times New Roman" panose="02020603050405020304" pitchFamily="18" charset="0"/>
              <a:cs typeface="Times New Roman" panose="02020603050405020304" pitchFamily="18" charset="0"/>
            </a:endParaRP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4825" y="1900318"/>
            <a:ext cx="121285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28890" y="1951673"/>
            <a:ext cx="433387" cy="43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9337675" y="1951673"/>
            <a:ext cx="691215" cy="369332"/>
          </a:xfrm>
          <a:prstGeom prst="rect">
            <a:avLst/>
          </a:prstGeom>
        </p:spPr>
        <p:txBody>
          <a:bodyPr wrap="none">
            <a:spAutoFit/>
          </a:bodyPr>
          <a:lstStyle/>
          <a:p>
            <a:r>
              <a:rPr lang="uk-UA" dirty="0">
                <a:latin typeface="Times New Roman" panose="02020603050405020304" pitchFamily="18" charset="0"/>
                <a:cs typeface="Times New Roman" panose="02020603050405020304" pitchFamily="18" charset="0"/>
              </a:rPr>
              <a:t>(знак</a:t>
            </a:r>
            <a:endParaRPr lang="uk-UA" dirty="0"/>
          </a:p>
        </p:txBody>
      </p:sp>
      <p:pic>
        <p:nvPicPr>
          <p:cNvPr id="256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25" y="2765425"/>
            <a:ext cx="134778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4304" y="2793484"/>
            <a:ext cx="148748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2919412" y="2782669"/>
            <a:ext cx="469167"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то</a:t>
            </a:r>
          </a:p>
        </p:txBody>
      </p:sp>
      <p:sp>
        <p:nvSpPr>
          <p:cNvPr id="6" name="Прямоугольник 5"/>
          <p:cNvSpPr/>
          <p:nvPr/>
        </p:nvSpPr>
        <p:spPr>
          <a:xfrm>
            <a:off x="5032728" y="2793484"/>
            <a:ext cx="6184193" cy="461665"/>
          </a:xfrm>
          <a:prstGeom prst="rect">
            <a:avLst/>
          </a:prstGeom>
        </p:spPr>
        <p:txBody>
          <a:bodyPr wrap="none">
            <a:spAutoFit/>
          </a:bodyPr>
          <a:lstStyle/>
          <a:p>
            <a:r>
              <a:rPr lang="ru-RU" sz="2400" dirty="0">
                <a:latin typeface="Times New Roman" panose="02020603050405020304" pitchFamily="18" charset="0"/>
                <a:cs typeface="Times New Roman" panose="02020603050405020304" pitchFamily="18" charset="0"/>
              </a:rPr>
              <a:t>- </a:t>
            </a:r>
            <a:r>
              <a:rPr lang="uk-UA" sz="2400" dirty="0" err="1">
                <a:latin typeface="Times New Roman" panose="02020603050405020304" pitchFamily="18" charset="0"/>
                <a:cs typeface="Times New Roman" panose="02020603050405020304" pitchFamily="18" charset="0"/>
              </a:rPr>
              <a:t>і</a:t>
            </a:r>
            <a:r>
              <a:rPr lang="ru-RU" sz="2400" dirty="0" err="1">
                <a:latin typeface="Times New Roman" panose="02020603050405020304" pitchFamily="18" charset="0"/>
                <a:cs typeface="Times New Roman" panose="02020603050405020304" pitchFamily="18" charset="0"/>
              </a:rPr>
              <a:t>ндекс</a:t>
            </a:r>
            <a:r>
              <a:rPr lang="ru-RU" sz="2400" dirty="0">
                <a:latin typeface="Times New Roman" panose="02020603050405020304" pitchFamily="18" charset="0"/>
                <a:cs typeface="Times New Roman" panose="02020603050405020304" pitchFamily="18" charset="0"/>
              </a:rPr>
              <a:t> початку </a:t>
            </a:r>
            <a:r>
              <a:rPr lang="ru-RU" sz="2400" dirty="0" err="1">
                <a:latin typeface="Times New Roman" panose="02020603050405020304" pitchFamily="18" charset="0"/>
                <a:cs typeface="Times New Roman" panose="02020603050405020304" pitchFamily="18" charset="0"/>
              </a:rPr>
              <a:t>входження</a:t>
            </a:r>
            <a:r>
              <a:rPr lang="ru-RU" sz="2400" dirty="0">
                <a:latin typeface="Times New Roman" panose="02020603050405020304" pitchFamily="18" charset="0"/>
                <a:cs typeface="Times New Roman" panose="02020603050405020304" pitchFamily="18" charset="0"/>
              </a:rPr>
              <a:t> слова </a:t>
            </a:r>
            <a:r>
              <a:rPr lang="en-US" sz="2400" b="1" i="1" dirty="0">
                <a:latin typeface="Times New Roman" panose="02020603050405020304" pitchFamily="18" charset="0"/>
                <a:cs typeface="Times New Roman" panose="02020603050405020304" pitchFamily="18" charset="0"/>
              </a:rPr>
              <a:t>y</a:t>
            </a:r>
            <a:r>
              <a:rPr lang="ru-RU" sz="2400" dirty="0">
                <a:latin typeface="Times New Roman" panose="02020603050405020304" pitchFamily="18" charset="0"/>
                <a:cs typeface="Times New Roman" panose="02020603050405020304" pitchFamily="18" charset="0"/>
              </a:rPr>
              <a:t> в рядок </a:t>
            </a:r>
            <a:r>
              <a:rPr lang="ru-RU" sz="2400" b="1" i="1" dirty="0">
                <a:latin typeface="Times New Roman" panose="02020603050405020304" pitchFamily="18" charset="0"/>
                <a:cs typeface="Times New Roman" panose="02020603050405020304" pitchFamily="18" charset="0"/>
              </a:rPr>
              <a:t>х</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571625" y="3533686"/>
            <a:ext cx="9867900" cy="1200329"/>
          </a:xfrm>
          <a:prstGeom prst="rect">
            <a:avLst/>
          </a:prstGeom>
        </p:spPr>
        <p:txBody>
          <a:bodyPr wrap="square">
            <a:spAutoFit/>
          </a:bodyPr>
          <a:lstStyle/>
          <a:p>
            <a:r>
              <a:rPr lang="uk-UA" sz="2400" dirty="0">
                <a:latin typeface="Times New Roman" panose="02020603050405020304" pitchFamily="18" charset="0"/>
                <a:cs typeface="Times New Roman" panose="02020603050405020304" pitchFamily="18" charset="0"/>
              </a:rPr>
              <a:t>Наприклад, знайдемо всі входження слів </a:t>
            </a:r>
            <a:r>
              <a:rPr lang="en-US" sz="2400" b="1" i="1" dirty="0">
                <a:latin typeface="Times New Roman" panose="02020603050405020304" pitchFamily="18" charset="0"/>
                <a:cs typeface="Times New Roman" panose="02020603050405020304" pitchFamily="18" charset="0"/>
              </a:rPr>
              <a:t>y </a:t>
            </a:r>
            <a:r>
              <a:rPr lang="uk-UA" sz="2400" b="1" i="1" dirty="0">
                <a:latin typeface="Times New Roman" panose="02020603050405020304" pitchFamily="18" charset="0"/>
                <a:cs typeface="Times New Roman" panose="02020603050405020304" pitchFamily="18" charset="0"/>
              </a:rPr>
              <a:t>= «</a:t>
            </a:r>
            <a:r>
              <a:rPr lang="uk-UA" sz="2400" b="1" i="1" dirty="0" err="1">
                <a:latin typeface="Times New Roman" panose="02020603050405020304" pitchFamily="18" charset="0"/>
                <a:cs typeface="Times New Roman" panose="02020603050405020304" pitchFamily="18" charset="0"/>
              </a:rPr>
              <a:t>фпмі</a:t>
            </a:r>
            <a:r>
              <a:rPr lang="uk-UA"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у рядок </a:t>
            </a:r>
            <a:endParaRPr lang="en-US" sz="2400" dirty="0">
              <a:latin typeface="Times New Roman" panose="02020603050405020304" pitchFamily="18" charset="0"/>
              <a:cs typeface="Times New Roman" panose="02020603050405020304" pitchFamily="18" charset="0"/>
            </a:endParaRPr>
          </a:p>
          <a:p>
            <a:r>
              <a:rPr lang="uk-UA" sz="2400" b="1" i="1" dirty="0">
                <a:latin typeface="Times New Roman" panose="02020603050405020304" pitchFamily="18" charset="0"/>
                <a:cs typeface="Times New Roman" panose="02020603050405020304" pitchFamily="18" charset="0"/>
              </a:rPr>
              <a:t>х = «</a:t>
            </a:r>
            <a:r>
              <a:rPr lang="uk-UA" sz="2400" b="1" i="1" dirty="0" err="1">
                <a:latin typeface="Times New Roman" panose="02020603050405020304" pitchFamily="18" charset="0"/>
                <a:cs typeface="Times New Roman" panose="02020603050405020304" pitchFamily="18" charset="0"/>
              </a:rPr>
              <a:t>фпфпміфпміфп</a:t>
            </a:r>
            <a:r>
              <a:rPr lang="uk-UA" sz="2400" b="1" i="1" dirty="0">
                <a:latin typeface="Times New Roman" panose="02020603050405020304" pitchFamily="18" charset="0"/>
                <a:cs typeface="Times New Roman" panose="02020603050405020304" pitchFamily="18" charset="0"/>
              </a:rPr>
              <a:t>».</a:t>
            </a:r>
          </a:p>
          <a:p>
            <a:r>
              <a:rPr lang="uk-UA" sz="2400" dirty="0">
                <a:latin typeface="Times New Roman" panose="02020603050405020304" pitchFamily="18" charset="0"/>
                <a:cs typeface="Times New Roman" panose="02020603050405020304" pitchFamily="18" charset="0"/>
              </a:rPr>
              <a:t>Для цього зчепимо слово </a:t>
            </a:r>
            <a:r>
              <a:rPr lang="uk-UA" sz="2400" b="1" i="1" dirty="0">
                <a:latin typeface="Times New Roman" panose="02020603050405020304" pitchFamily="18" charset="0"/>
                <a:cs typeface="Times New Roman" panose="02020603050405020304" pitchFamily="18" charset="0"/>
              </a:rPr>
              <a:t>у</a:t>
            </a:r>
            <a:r>
              <a:rPr lang="uk-UA" sz="2400" dirty="0">
                <a:latin typeface="Times New Roman" panose="02020603050405020304" pitchFamily="18" charset="0"/>
                <a:cs typeface="Times New Roman" panose="02020603050405020304" pitchFamily="18" charset="0"/>
              </a:rPr>
              <a:t> і рядок </a:t>
            </a:r>
            <a:r>
              <a:rPr lang="uk-UA" sz="2400" b="1" i="1" dirty="0">
                <a:latin typeface="Times New Roman" panose="02020603050405020304" pitchFamily="18" charset="0"/>
                <a:cs typeface="Times New Roman" panose="02020603050405020304" pitchFamily="18" charset="0"/>
              </a:rPr>
              <a:t>х</a:t>
            </a:r>
            <a:r>
              <a:rPr lang="uk-UA" sz="2400" dirty="0">
                <a:latin typeface="Times New Roman" panose="02020603050405020304" pitchFamily="18" charset="0"/>
                <a:cs typeface="Times New Roman" panose="02020603050405020304" pitchFamily="18" charset="0"/>
              </a:rPr>
              <a:t> і збудуємо функцію відмов:</a:t>
            </a:r>
          </a:p>
        </p:txBody>
      </p:sp>
      <p:pic>
        <p:nvPicPr>
          <p:cNvPr id="2560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3552" y="4745128"/>
            <a:ext cx="9474177" cy="129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0753341"/>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6292" y="773372"/>
            <a:ext cx="16764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709374" y="773372"/>
            <a:ext cx="1386918" cy="461665"/>
          </a:xfrm>
          <a:prstGeom prst="rect">
            <a:avLst/>
          </a:prstGeom>
        </p:spPr>
        <p:txBody>
          <a:bodyPr wrap="none">
            <a:spAutoFit/>
          </a:bodyPr>
          <a:lstStyle/>
          <a:p>
            <a:r>
              <a:rPr lang="uk-UA" sz="2400" dirty="0">
                <a:latin typeface="Times New Roman" panose="02020603050405020304" pitchFamily="18" charset="0"/>
                <a:cs typeface="Times New Roman" panose="02020603050405020304" pitchFamily="18" charset="0"/>
              </a:rPr>
              <a:t>Оскільки</a:t>
            </a:r>
            <a:endParaRPr lang="uk-UA"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867275" y="805160"/>
            <a:ext cx="7124700" cy="461665"/>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виконується</a:t>
            </a:r>
            <a:r>
              <a:rPr lang="ru-RU" sz="2400" dirty="0">
                <a:latin typeface="Times New Roman" panose="02020603050405020304" pitchFamily="18" charset="0"/>
                <a:cs typeface="Times New Roman" panose="02020603050405020304" pitchFamily="18" charset="0"/>
              </a:rPr>
              <a:t> для </a:t>
            </a:r>
            <a:r>
              <a:rPr lang="ru-RU" sz="2400" b="1" i="1" dirty="0">
                <a:latin typeface="Times New Roman" panose="02020603050405020304" pitchFamily="18" charset="0"/>
                <a:cs typeface="Times New Roman" panose="02020603050405020304" pitchFamily="18" charset="0"/>
              </a:rPr>
              <a:t>i = 11 </a:t>
            </a:r>
            <a:r>
              <a:rPr lang="ru-RU" sz="2400" dirty="0">
                <a:latin typeface="Times New Roman" panose="02020603050405020304" pitchFamily="18" charset="0"/>
                <a:cs typeface="Times New Roman" panose="02020603050405020304" pitchFamily="18" charset="0"/>
              </a:rPr>
              <a:t>та </a:t>
            </a:r>
            <a:r>
              <a:rPr lang="en-US" sz="2400" b="1" i="1" dirty="0" err="1">
                <a:latin typeface="Times New Roman" panose="02020603050405020304" pitchFamily="18" charset="0"/>
                <a:cs typeface="Times New Roman" panose="02020603050405020304" pitchFamily="18" charset="0"/>
              </a:rPr>
              <a:t>i</a:t>
            </a:r>
            <a:r>
              <a:rPr lang="ru-RU" sz="2400" b="1" i="1" dirty="0">
                <a:latin typeface="Times New Roman" panose="02020603050405020304" pitchFamily="18" charset="0"/>
                <a:cs typeface="Times New Roman" panose="02020603050405020304" pitchFamily="18" charset="0"/>
              </a:rPr>
              <a:t> = 1</a:t>
            </a:r>
            <a:r>
              <a:rPr lang="ru-RU" sz="2400" dirty="0">
                <a:latin typeface="Times New Roman" panose="02020603050405020304" pitchFamily="18" charset="0"/>
                <a:cs typeface="Times New Roman" panose="02020603050405020304" pitchFamily="18" charset="0"/>
              </a:rPr>
              <a:t>5, то </a:t>
            </a:r>
            <a:r>
              <a:rPr lang="ru-RU" sz="2400" dirty="0" err="1">
                <a:latin typeface="Times New Roman" panose="02020603050405020304" pitchFamily="18" charset="0"/>
                <a:cs typeface="Times New Roman" panose="02020603050405020304" pitchFamily="18" charset="0"/>
              </a:rPr>
              <a:t>маємо</a:t>
            </a:r>
            <a:r>
              <a:rPr lang="ru-RU" sz="2400" dirty="0">
                <a:latin typeface="Times New Roman" panose="02020603050405020304" pitchFamily="18" charset="0"/>
                <a:cs typeface="Times New Roman" panose="02020603050405020304" pitchFamily="18" charset="0"/>
              </a:rPr>
              <a:t> два</a:t>
            </a:r>
            <a:endParaRPr lang="uk-UA"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804861" y="1266825"/>
            <a:ext cx="7273466" cy="461665"/>
          </a:xfrm>
          <a:prstGeom prst="rect">
            <a:avLst/>
          </a:prstGeom>
        </p:spPr>
        <p:txBody>
          <a:bodyPr wrap="none">
            <a:spAutoFit/>
          </a:bodyPr>
          <a:lstStyle/>
          <a:p>
            <a:r>
              <a:rPr lang="ru-RU" sz="2400" dirty="0" err="1">
                <a:latin typeface="Times New Roman" panose="02020603050405020304" pitchFamily="18" charset="0"/>
                <a:cs typeface="Times New Roman" panose="02020603050405020304" pitchFamily="18" charset="0"/>
              </a:rPr>
              <a:t>входження</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слова </a:t>
            </a:r>
            <a:r>
              <a:rPr lang="ru-RU" sz="2400" b="1" i="1" dirty="0">
                <a:latin typeface="Times New Roman" panose="02020603050405020304" pitchFamily="18" charset="0"/>
                <a:cs typeface="Times New Roman" panose="02020603050405020304" pitchFamily="18" charset="0"/>
              </a:rPr>
              <a:t>у</a:t>
            </a:r>
            <a:r>
              <a:rPr lang="ru-RU" sz="2400" dirty="0">
                <a:latin typeface="Times New Roman" panose="02020603050405020304" pitchFamily="18" charset="0"/>
                <a:cs typeface="Times New Roman" panose="02020603050405020304" pitchFamily="18" charset="0"/>
              </a:rPr>
              <a:t> рядок </a:t>
            </a:r>
            <a:r>
              <a:rPr lang="ru-RU" sz="2400" b="1" i="1" dirty="0">
                <a:latin typeface="Times New Roman" panose="02020603050405020304" pitchFamily="18" charset="0"/>
                <a:cs typeface="Times New Roman" panose="02020603050405020304" pitchFamily="18" charset="0"/>
              </a:rPr>
              <a:t>х</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третьої</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сьомої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позиції</a:t>
            </a:r>
            <a:r>
              <a:rPr lang="ru-RU" dirty="0">
                <a:latin typeface="Times New Roman" panose="02020603050405020304" pitchFamily="18" charset="0"/>
                <a:cs typeface="Times New Roman" panose="02020603050405020304" pitchFamily="18" charset="0"/>
              </a:rPr>
              <a:t>:</a:t>
            </a:r>
            <a:endParaRPr lang="uk-UA" dirty="0">
              <a:latin typeface="Times New Roman" panose="02020603050405020304" pitchFamily="18" charset="0"/>
              <a:cs typeface="Times New Roman" panose="02020603050405020304" pitchFamily="18" charset="0"/>
            </a:endParaRPr>
          </a:p>
        </p:txBody>
      </p:sp>
      <p:pic>
        <p:nvPicPr>
          <p:cNvPr id="266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750" y="1917700"/>
            <a:ext cx="8089572"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885949" y="3162211"/>
            <a:ext cx="9534525" cy="1200329"/>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Якщо</a:t>
            </a:r>
            <a:r>
              <a:rPr lang="ru-RU" sz="2400" dirty="0">
                <a:latin typeface="Times New Roman" panose="02020603050405020304" pitchFamily="18" charset="0"/>
                <a:cs typeface="Times New Roman" panose="02020603050405020304" pitchFamily="18" charset="0"/>
              </a:rPr>
              <a:t> ставиться </a:t>
            </a:r>
            <a:r>
              <a:rPr lang="ru-RU" sz="2400" dirty="0" err="1">
                <a:latin typeface="Times New Roman" panose="02020603050405020304" pitchFamily="18" charset="0"/>
                <a:cs typeface="Times New Roman" panose="02020603050405020304" pitchFamily="18" charset="0"/>
              </a:rPr>
              <a:t>завдання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знайти</a:t>
            </a:r>
            <a:r>
              <a:rPr lang="ru-RU" sz="2400" dirty="0">
                <a:latin typeface="Times New Roman" panose="02020603050405020304" pitchFamily="18" charset="0"/>
                <a:cs typeface="Times New Roman" panose="02020603050405020304" pitchFamily="18" charset="0"/>
              </a:rPr>
              <a:t> в рядку </a:t>
            </a:r>
            <a:r>
              <a:rPr lang="ru-RU" sz="2400" b="1" i="1" dirty="0">
                <a:latin typeface="Times New Roman" panose="02020603050405020304" pitchFamily="18" charset="0"/>
                <a:cs typeface="Times New Roman" panose="02020603050405020304" pitchFamily="18" charset="0"/>
              </a:rPr>
              <a:t>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потужністю</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n</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підрядок</a:t>
            </a:r>
            <a:r>
              <a:rPr lang="ru-RU" sz="2400" dirty="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потужністю</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m</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застосування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техніки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динамічного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програмування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дозволяє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отримати</a:t>
            </a:r>
            <a:r>
              <a:rPr lang="ru-RU" sz="2400" dirty="0">
                <a:latin typeface="Times New Roman" panose="02020603050405020304" pitchFamily="18" charset="0"/>
                <a:cs typeface="Times New Roman" panose="02020603050405020304" pitchFamily="18" charset="0"/>
              </a:rPr>
              <a:t> алгоритм </a:t>
            </a:r>
            <a:r>
              <a:rPr lang="ru-RU" sz="2400" b="1" i="1" dirty="0" err="1">
                <a:latin typeface="Times New Roman" panose="02020603050405020304" pitchFamily="18" charset="0"/>
                <a:cs typeface="Times New Roman" panose="02020603050405020304" pitchFamily="18" charset="0"/>
              </a:rPr>
              <a:t>складністю</a:t>
            </a:r>
            <a:r>
              <a:rPr lang="ru-RU" sz="2400" b="1" i="1" dirty="0">
                <a:latin typeface="Times New Roman" panose="02020603050405020304" pitchFamily="18" charset="0"/>
                <a:cs typeface="Times New Roman" panose="02020603050405020304" pitchFamily="18" charset="0"/>
              </a:rPr>
              <a:t> О (</a:t>
            </a:r>
            <a:r>
              <a:rPr lang="en-US" sz="2400" b="1" i="1" dirty="0">
                <a:latin typeface="Times New Roman" panose="02020603050405020304" pitchFamily="18" charset="0"/>
                <a:cs typeface="Times New Roman" panose="02020603050405020304" pitchFamily="18" charset="0"/>
              </a:rPr>
              <a:t>n</a:t>
            </a:r>
            <a:r>
              <a:rPr lang="ru-RU" sz="2400" b="1" i="1" dirty="0">
                <a:latin typeface="Times New Roman" panose="02020603050405020304" pitchFamily="18" charset="0"/>
                <a:cs typeface="Times New Roman" panose="02020603050405020304" pitchFamily="18" charset="0"/>
              </a:rPr>
              <a:t> + </a:t>
            </a:r>
            <a:r>
              <a:rPr lang="en-US" sz="2400" b="1" i="1" dirty="0">
                <a:latin typeface="Times New Roman" panose="02020603050405020304" pitchFamily="18" charset="0"/>
                <a:cs typeface="Times New Roman" panose="02020603050405020304" pitchFamily="18" charset="0"/>
              </a:rPr>
              <a:t>m</a:t>
            </a:r>
            <a:r>
              <a:rPr lang="ru-RU" sz="2400" b="1" i="1" dirty="0">
                <a:latin typeface="Times New Roman" panose="02020603050405020304" pitchFamily="18" charset="0"/>
                <a:cs typeface="Times New Roman" panose="02020603050405020304" pitchFamily="18" charset="0"/>
              </a:rPr>
              <a:t>).</a:t>
            </a:r>
            <a:endParaRPr lang="uk-UA" sz="2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7072885"/>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52397" y="174171"/>
            <a:ext cx="9967460" cy="5271752"/>
          </a:xfrm>
        </p:spPr>
        <p:txBody>
          <a:bodyPr>
            <a:normAutofit/>
          </a:bodyPr>
          <a:lstStyle/>
          <a:p>
            <a:r>
              <a:rPr lang="uk-UA" sz="2800" u="sng" dirty="0">
                <a:solidFill>
                  <a:srgbClr val="000000"/>
                </a:solidFill>
                <a:latin typeface="Times New Roman" panose="02020603050405020304" pitchFamily="18" charset="0"/>
              </a:rPr>
              <a:t>Закон великих чисел для схеми випробувань Бернуллі</a:t>
            </a:r>
            <a:r>
              <a:rPr lang="uk-UA" sz="2800" dirty="0">
                <a:solidFill>
                  <a:srgbClr val="000000"/>
                </a:solidFill>
                <a:latin typeface="Times New Roman" panose="02020603050405020304" pitchFamily="18" charset="0"/>
              </a:rPr>
              <a:t>. Нехай проводиться </a:t>
            </a:r>
            <a:r>
              <a:rPr lang="en-US" sz="2800" b="1" dirty="0">
                <a:solidFill>
                  <a:srgbClr val="000000"/>
                </a:solidFill>
                <a:latin typeface="Times New Roman" panose="02020603050405020304" pitchFamily="18" charset="0"/>
              </a:rPr>
              <a:t>N</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незалежних дослідів, у кожному з яких подія </a:t>
            </a:r>
            <a:r>
              <a:rPr lang="en-US" sz="2800" b="1" dirty="0">
                <a:solidFill>
                  <a:srgbClr val="000000"/>
                </a:solidFill>
                <a:latin typeface="Times New Roman" panose="02020603050405020304" pitchFamily="18" charset="0"/>
              </a:rPr>
              <a:t>A</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або відбувається з ймовірністю </a:t>
            </a:r>
            <a:r>
              <a:rPr lang="en-US" sz="2800" b="1" dirty="0">
                <a:solidFill>
                  <a:srgbClr val="000000"/>
                </a:solidFill>
                <a:latin typeface="Times New Roman" panose="02020603050405020304" pitchFamily="18" charset="0"/>
              </a:rPr>
              <a:t>p</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або ні - з ймовірністю </a:t>
            </a:r>
            <a:r>
              <a:rPr lang="en-US" sz="2800" b="1" dirty="0">
                <a:solidFill>
                  <a:srgbClr val="000000"/>
                </a:solidFill>
                <a:latin typeface="Times New Roman" panose="02020603050405020304" pitchFamily="18" charset="0"/>
              </a:rPr>
              <a:t>q = 1-p</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Нехай серед </a:t>
            </a:r>
            <a:r>
              <a:rPr lang="en-US" sz="2800" b="1" dirty="0">
                <a:solidFill>
                  <a:srgbClr val="000000"/>
                </a:solidFill>
                <a:latin typeface="Times New Roman" panose="02020603050405020304" pitchFamily="18" charset="0"/>
              </a:rPr>
              <a:t>N</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дослідів подія </a:t>
            </a:r>
            <a:r>
              <a:rPr lang="uk-UA" sz="2800" b="1" dirty="0">
                <a:solidFill>
                  <a:srgbClr val="000000"/>
                </a:solidFill>
                <a:latin typeface="Times New Roman" panose="02020603050405020304" pitchFamily="18" charset="0"/>
              </a:rPr>
              <a:t>А</a:t>
            </a:r>
            <a:r>
              <a:rPr lang="uk-UA" sz="2800" dirty="0">
                <a:solidFill>
                  <a:srgbClr val="000000"/>
                </a:solidFill>
                <a:latin typeface="Times New Roman" panose="02020603050405020304" pitchFamily="18" charset="0"/>
              </a:rPr>
              <a:t> відбулася у </a:t>
            </a:r>
            <a:r>
              <a:rPr lang="en-US" sz="2800" b="1" dirty="0">
                <a:solidFill>
                  <a:srgbClr val="000000"/>
                </a:solidFill>
                <a:latin typeface="Times New Roman" panose="02020603050405020304" pitchFamily="18" charset="0"/>
              </a:rPr>
              <a:t>N</a:t>
            </a:r>
            <a:r>
              <a:rPr lang="en-US" sz="2800" b="1" baseline="30000" dirty="0">
                <a:solidFill>
                  <a:srgbClr val="000000"/>
                </a:solidFill>
                <a:latin typeface="Times New Roman" panose="02020603050405020304" pitchFamily="18" charset="0"/>
              </a:rPr>
              <a:t>*</a:t>
            </a:r>
            <a:r>
              <a:rPr lang="en-US" sz="2800" dirty="0">
                <a:solidFill>
                  <a:srgbClr val="000000"/>
                </a:solidFill>
                <a:latin typeface="Times New Roman" panose="02020603050405020304" pitchFamily="18" charset="0"/>
              </a:rPr>
              <a:t> </a:t>
            </a:r>
            <a:r>
              <a:rPr lang="uk-UA" sz="2800" dirty="0">
                <a:solidFill>
                  <a:srgbClr val="000000"/>
                </a:solidFill>
                <a:latin typeface="Times New Roman" panose="02020603050405020304" pitchFamily="18" charset="0"/>
              </a:rPr>
              <a:t>випадках, тоді</a:t>
            </a:r>
            <a:endParaRPr lang="uk-UA" sz="2800" dirty="0"/>
          </a:p>
        </p:txBody>
      </p:sp>
      <p:pic>
        <p:nvPicPr>
          <p:cNvPr id="2052" name="Picture 4" descr="http://mmsa.kpi.ua/sancho/ASD_HTM/Labs/Equats/Image2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0871" y="2621389"/>
            <a:ext cx="5280338" cy="1584105"/>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959429" y="4231453"/>
            <a:ext cx="9268495" cy="1384995"/>
          </a:xfrm>
          <a:prstGeom prst="rect">
            <a:avLst/>
          </a:prstGeom>
        </p:spPr>
        <p:txBody>
          <a:bodyPr wrap="square">
            <a:spAutoFit/>
          </a:bodyPr>
          <a:lstStyle/>
          <a:p>
            <a:r>
              <a:rPr lang="uk-UA" sz="2800" dirty="0">
                <a:latin typeface="Times New Roman" panose="02020603050405020304" pitchFamily="18" charset="0"/>
                <a:cs typeface="Times New Roman" panose="02020603050405020304" pitchFamily="18" charset="0"/>
              </a:rPr>
              <a:t>тобто, що більше ми будемо проводити дослідів, то точніше відношення </a:t>
            </a:r>
            <a:r>
              <a:rPr lang="en-US" sz="2800" dirty="0">
                <a:latin typeface="Times New Roman" panose="02020603050405020304" pitchFamily="18" charset="0"/>
                <a:cs typeface="Times New Roman" panose="02020603050405020304" pitchFamily="18" charset="0"/>
              </a:rPr>
              <a:t>N*/N </a:t>
            </a:r>
            <a:r>
              <a:rPr lang="uk-UA" sz="2800" dirty="0">
                <a:latin typeface="Times New Roman" panose="02020603050405020304" pitchFamily="18" charset="0"/>
                <a:cs typeface="Times New Roman" panose="02020603050405020304" pitchFamily="18" charset="0"/>
              </a:rPr>
              <a:t>буде давати оцінку справжнього значення ймовірності </a:t>
            </a:r>
            <a:r>
              <a:rPr lang="en-US" sz="2800" dirty="0">
                <a:latin typeface="Times New Roman" panose="02020603050405020304" pitchFamily="18" charset="0"/>
                <a:cs typeface="Times New Roman" panose="02020603050405020304" pitchFamily="18" charset="0"/>
              </a:rPr>
              <a:t>p, </a:t>
            </a:r>
            <a:r>
              <a:rPr lang="uk-UA" sz="2800" dirty="0">
                <a:latin typeface="Times New Roman" panose="02020603050405020304" pitchFamily="18" charset="0"/>
                <a:cs typeface="Times New Roman" panose="02020603050405020304" pitchFamily="18" charset="0"/>
              </a:rPr>
              <a:t>яке, можливо, є невідомим.</a:t>
            </a:r>
          </a:p>
        </p:txBody>
      </p:sp>
    </p:spTree>
    <p:extLst>
      <p:ext uri="{BB962C8B-B14F-4D97-AF65-F5344CB8AC3E}">
        <p14:creationId xmlns:p14="http://schemas.microsoft.com/office/powerpoint/2010/main" val="1709385668"/>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03412" y="238570"/>
            <a:ext cx="8915400" cy="6083121"/>
          </a:xfrm>
        </p:spPr>
        <p:txBody>
          <a:bodyPr>
            <a:normAutofit/>
          </a:bodyPr>
          <a:lstStyle/>
          <a:p>
            <a:r>
              <a:rPr lang="uk-UA" sz="2200" u="sng" dirty="0">
                <a:solidFill>
                  <a:srgbClr val="000000"/>
                </a:solidFill>
                <a:latin typeface="Times New Roman" panose="02020603050405020304" pitchFamily="18" charset="0"/>
                <a:cs typeface="Times New Roman" panose="02020603050405020304" pitchFamily="18" charset="0"/>
              </a:rPr>
              <a:t>Інтегральна теорема </a:t>
            </a:r>
            <a:r>
              <a:rPr lang="uk-UA" sz="2200" u="sng" dirty="0" err="1">
                <a:solidFill>
                  <a:srgbClr val="000000"/>
                </a:solidFill>
                <a:latin typeface="Times New Roman" panose="02020603050405020304" pitchFamily="18" charset="0"/>
                <a:cs typeface="Times New Roman" panose="02020603050405020304" pitchFamily="18" charset="0"/>
              </a:rPr>
              <a:t>Муавра</a:t>
            </a:r>
            <a:r>
              <a:rPr lang="uk-UA" sz="2200" u="sng" dirty="0">
                <a:solidFill>
                  <a:srgbClr val="000000"/>
                </a:solidFill>
                <a:latin typeface="Times New Roman" panose="02020603050405020304" pitchFamily="18" charset="0"/>
                <a:cs typeface="Times New Roman" panose="02020603050405020304" pitchFamily="18" charset="0"/>
              </a:rPr>
              <a:t>-Лапласа</a:t>
            </a:r>
            <a:r>
              <a:rPr lang="uk-UA" sz="2200" dirty="0">
                <a:solidFill>
                  <a:srgbClr val="000000"/>
                </a:solidFill>
                <a:latin typeface="Times New Roman" panose="02020603050405020304" pitchFamily="18" charset="0"/>
                <a:cs typeface="Times New Roman" panose="02020603050405020304" pitchFamily="18" charset="0"/>
              </a:rPr>
              <a:t>. Нехай </a:t>
            </a:r>
            <a:r>
              <a:rPr lang="en-US" sz="2200" dirty="0">
                <a:solidFill>
                  <a:srgbClr val="000000"/>
                </a:solidFill>
                <a:latin typeface="Times New Roman" panose="02020603050405020304" pitchFamily="18" charset="0"/>
                <a:cs typeface="Times New Roman" panose="02020603050405020304" pitchFamily="18" charset="0"/>
              </a:rPr>
              <a:t>x - </a:t>
            </a:r>
            <a:r>
              <a:rPr lang="uk-UA" sz="2200" dirty="0" err="1">
                <a:solidFill>
                  <a:srgbClr val="000000"/>
                </a:solidFill>
                <a:latin typeface="Times New Roman" panose="02020603050405020304" pitchFamily="18" charset="0"/>
                <a:cs typeface="Times New Roman" panose="02020603050405020304" pitchFamily="18" charset="0"/>
              </a:rPr>
              <a:t>біноміально</a:t>
            </a:r>
            <a:r>
              <a:rPr lang="uk-UA" sz="2200" dirty="0">
                <a:solidFill>
                  <a:srgbClr val="000000"/>
                </a:solidFill>
                <a:latin typeface="Times New Roman" panose="02020603050405020304" pitchFamily="18" charset="0"/>
                <a:cs typeface="Times New Roman" panose="02020603050405020304" pitchFamily="18" charset="0"/>
              </a:rPr>
              <a:t> розподілена випадкова величина з параметрами </a:t>
            </a:r>
            <a:r>
              <a:rPr lang="en-US" sz="2200" b="1" dirty="0">
                <a:solidFill>
                  <a:srgbClr val="000000"/>
                </a:solidFill>
                <a:latin typeface="Times New Roman" panose="02020603050405020304" pitchFamily="18" charset="0"/>
                <a:cs typeface="Times New Roman" panose="02020603050405020304" pitchFamily="18" charset="0"/>
              </a:rPr>
              <a:t>N</a:t>
            </a:r>
            <a:r>
              <a:rPr lang="en-US" sz="2200" dirty="0">
                <a:solidFill>
                  <a:srgbClr val="000000"/>
                </a:solidFill>
                <a:latin typeface="Times New Roman" panose="02020603050405020304" pitchFamily="18" charset="0"/>
                <a:cs typeface="Times New Roman" panose="02020603050405020304" pitchFamily="18" charset="0"/>
              </a:rPr>
              <a:t> (</a:t>
            </a:r>
            <a:r>
              <a:rPr lang="uk-UA" sz="2200" dirty="0">
                <a:solidFill>
                  <a:srgbClr val="000000"/>
                </a:solidFill>
                <a:latin typeface="Times New Roman" panose="02020603050405020304" pitchFamily="18" charset="0"/>
                <a:cs typeface="Times New Roman" panose="02020603050405020304" pitchFamily="18" charset="0"/>
              </a:rPr>
              <a:t>кількість випробувань) та </a:t>
            </a:r>
            <a:r>
              <a:rPr lang="en-US" sz="2200" b="1" dirty="0">
                <a:solidFill>
                  <a:srgbClr val="000000"/>
                </a:solidFill>
                <a:latin typeface="Times New Roman" panose="02020603050405020304" pitchFamily="18" charset="0"/>
                <a:cs typeface="Times New Roman" panose="02020603050405020304" pitchFamily="18" charset="0"/>
              </a:rPr>
              <a:t>p</a:t>
            </a:r>
            <a:r>
              <a:rPr lang="en-US" sz="2200" dirty="0">
                <a:solidFill>
                  <a:srgbClr val="000000"/>
                </a:solidFill>
                <a:latin typeface="Times New Roman" panose="02020603050405020304" pitchFamily="18" charset="0"/>
                <a:cs typeface="Times New Roman" panose="02020603050405020304" pitchFamily="18" charset="0"/>
              </a:rPr>
              <a:t> (</a:t>
            </a:r>
            <a:r>
              <a:rPr lang="uk-UA" sz="2200" dirty="0">
                <a:solidFill>
                  <a:srgbClr val="000000"/>
                </a:solidFill>
                <a:latin typeface="Times New Roman" panose="02020603050405020304" pitchFamily="18" charset="0"/>
                <a:cs typeface="Times New Roman" panose="02020603050405020304" pitchFamily="18" charset="0"/>
              </a:rPr>
              <a:t>ймовірність успіху). Тоді для          =а  і              =</a:t>
            </a:r>
            <a:r>
              <a:rPr lang="en-US" sz="2200" dirty="0">
                <a:solidFill>
                  <a:srgbClr val="000000"/>
                </a:solidFill>
                <a:latin typeface="Times New Roman" panose="02020603050405020304" pitchFamily="18" charset="0"/>
                <a:cs typeface="Times New Roman" panose="02020603050405020304" pitchFamily="18" charset="0"/>
              </a:rPr>
              <a:t>b</a:t>
            </a:r>
            <a:endParaRPr lang="uk-UA" sz="2200" dirty="0">
              <a:solidFill>
                <a:srgbClr val="000000"/>
              </a:solidFill>
              <a:latin typeface="Times New Roman" panose="02020603050405020304" pitchFamily="18" charset="0"/>
              <a:cs typeface="Times New Roman" panose="02020603050405020304" pitchFamily="18" charset="0"/>
            </a:endParaRPr>
          </a:p>
          <a:p>
            <a:endParaRPr lang="uk-UA" sz="2800" dirty="0">
              <a:solidFill>
                <a:srgbClr val="000000"/>
              </a:solidFill>
              <a:latin typeface="Times New Roman" panose="02020603050405020304" pitchFamily="18" charset="0"/>
            </a:endParaRPr>
          </a:p>
          <a:p>
            <a:endParaRPr lang="uk-UA" sz="2800" dirty="0">
              <a:solidFill>
                <a:srgbClr val="000000"/>
              </a:solidFill>
              <a:latin typeface="Times New Roman" panose="02020603050405020304" pitchFamily="18" charset="0"/>
            </a:endParaRPr>
          </a:p>
          <a:p>
            <a:endParaRPr lang="uk-UA" sz="2800" dirty="0">
              <a:solidFill>
                <a:srgbClr val="000000"/>
              </a:solidFill>
              <a:latin typeface="Times New Roman" panose="02020603050405020304" pitchFamily="18" charset="0"/>
            </a:endParaRPr>
          </a:p>
          <a:p>
            <a:pPr marL="0" indent="0">
              <a:buNone/>
            </a:pPr>
            <a:r>
              <a:rPr lang="ru-RU" sz="2800" dirty="0" err="1">
                <a:latin typeface="Times New Roman" panose="02020603050405020304" pitchFamily="18" charset="0"/>
                <a:cs typeface="Times New Roman" panose="02020603050405020304" pitchFamily="18" charset="0"/>
              </a:rPr>
              <a:t>тобто</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досить</a:t>
            </a:r>
            <a:r>
              <a:rPr lang="ru-RU" sz="2800" dirty="0">
                <a:latin typeface="Times New Roman" panose="02020603050405020304" pitchFamily="18" charset="0"/>
                <a:cs typeface="Times New Roman" panose="02020603050405020304" pitchFamily="18" charset="0"/>
              </a:rPr>
              <a:t> великих </a:t>
            </a:r>
            <a:r>
              <a:rPr lang="ru-RU" sz="2800" b="1"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біноміальну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випадкову</a:t>
            </a:r>
            <a:r>
              <a:rPr lang="ru-RU" sz="2800" dirty="0">
                <a:latin typeface="Times New Roman" panose="02020603050405020304" pitchFamily="18" charset="0"/>
                <a:cs typeface="Times New Roman" panose="02020603050405020304" pitchFamily="18" charset="0"/>
              </a:rPr>
              <a:t> величину </a:t>
            </a:r>
            <a:r>
              <a:rPr lang="ru-RU" sz="2800" dirty="0" err="1">
                <a:latin typeface="Times New Roman" panose="02020603050405020304" pitchFamily="18" charset="0"/>
                <a:cs typeface="Times New Roman" panose="02020603050405020304" pitchFamily="18" charset="0"/>
              </a:rPr>
              <a:t>можна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вважати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розподіленою</a:t>
            </a:r>
            <a:r>
              <a:rPr lang="ru-RU" sz="2800" dirty="0">
                <a:latin typeface="Times New Roman" panose="02020603050405020304" pitchFamily="18" charset="0"/>
                <a:cs typeface="Times New Roman" panose="02020603050405020304" pitchFamily="18" charset="0"/>
              </a:rPr>
              <a:t> нормально та </a:t>
            </a:r>
            <a:r>
              <a:rPr lang="ru-RU" sz="2800" dirty="0" err="1">
                <a:latin typeface="Times New Roman" panose="02020603050405020304" pitchFamily="18" charset="0"/>
                <a:cs typeface="Times New Roman" panose="02020603050405020304" pitchFamily="18" charset="0"/>
              </a:rPr>
              <a:t>використовувати</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обчислення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ймовірностей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відповідні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таблиці</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3074" name="Picture 2" descr="http://mathprofi.ru/n/lokalnaja_i_integralnaja_teoremy_laplasa_clip_image11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7324" y="1288045"/>
            <a:ext cx="5081763" cy="5725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mathprofi.ru/n/lokalnaja_i_integralnaja_teoremy_laplasa_clip_image11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6084" y="1973394"/>
            <a:ext cx="7753709" cy="117207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mathprofi.ru/n/lokalnaja_i_integralnaja_teoremy_laplasa_clip_image10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0990" y="874285"/>
            <a:ext cx="416193" cy="47862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mathprofi.ru/n/lokalnaja_i_integralnaja_teoremy_laplasa_clip_image107_0000.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12281" y="781377"/>
            <a:ext cx="462610" cy="506668"/>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mmsa.kpi.ua/sancho/ASD_HTM/Labs/Equats/Image2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6734" y="4704517"/>
            <a:ext cx="6825547" cy="1323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833240"/>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mmsa.kpi.ua/sancho/ASD_HTM/Labs/Equats/Lab3_0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7533" y="1073961"/>
            <a:ext cx="3669358" cy="3959493"/>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48572" y="1135621"/>
            <a:ext cx="4743718" cy="4832092"/>
          </a:xfrm>
          <a:prstGeom prst="rect">
            <a:avLst/>
          </a:prstGeom>
        </p:spPr>
        <p:txBody>
          <a:bodyPr wrap="square">
            <a:spAutoFit/>
          </a:bodyPr>
          <a:lstStyle/>
          <a:p>
            <a:r>
              <a:rPr lang="uk-UA" sz="2800" u="sng" dirty="0">
                <a:latin typeface="Times New Roman" panose="02020603050405020304" pitchFamily="18" charset="0"/>
                <a:cs typeface="Times New Roman" panose="02020603050405020304" pitchFamily="18" charset="0"/>
              </a:rPr>
              <a:t>Постановка задачі</a:t>
            </a:r>
            <a:r>
              <a:rPr lang="uk-UA" sz="2800" dirty="0">
                <a:latin typeface="Times New Roman" panose="02020603050405020304" pitchFamily="18" charset="0"/>
                <a:cs typeface="Times New Roman" panose="02020603050405020304" pitchFamily="18" charset="0"/>
              </a:rPr>
              <a:t>. Слід оцінити об'єм </a:t>
            </a:r>
            <a:r>
              <a:rPr lang="en-US" sz="2800" dirty="0">
                <a:latin typeface="Times New Roman" panose="02020603050405020304" pitchFamily="18" charset="0"/>
                <a:cs typeface="Times New Roman" panose="02020603050405020304" pitchFamily="18" charset="0"/>
              </a:rPr>
              <a:t>V </a:t>
            </a:r>
            <a:r>
              <a:rPr lang="uk-UA" sz="2800" dirty="0">
                <a:latin typeface="Times New Roman" panose="02020603050405020304" pitchFamily="18" charset="0"/>
                <a:cs typeface="Times New Roman" panose="02020603050405020304" pitchFamily="18" charset="0"/>
              </a:rPr>
              <a:t>криволінійного тіла у багатовимірному (не обов'язково тривимірному) просторі, рівняння поверхні якого (тіла) виключають або роблять незручним використання методів аналітичного або чисельного інтегрування</a:t>
            </a:r>
            <a:r>
              <a:rPr lang="uk-UA" dirty="0"/>
              <a:t>.</a:t>
            </a:r>
          </a:p>
        </p:txBody>
      </p:sp>
    </p:spTree>
    <p:extLst>
      <p:ext uri="{BB962C8B-B14F-4D97-AF65-F5344CB8AC3E}">
        <p14:creationId xmlns:p14="http://schemas.microsoft.com/office/powerpoint/2010/main" val="2854031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2) Припустимо, що на вхід завдання надходить деяке ціле число А, що можна задати з безлічі {0,1, ..., </a:t>
            </a:r>
            <a:r>
              <a:rPr lang="en-US" sz="2800" dirty="0"/>
              <a:t>n</a:t>
            </a:r>
            <a:r>
              <a:rPr lang="uk-UA" sz="2800" dirty="0"/>
              <a:t>}, причому будь-який вибір є рівно можливих. Якого мінімальної кількості біт досить, щоб визначити, яке число надійшло?</a:t>
            </a:r>
          </a:p>
          <a:p>
            <a:r>
              <a:rPr lang="uk-UA" sz="2800" dirty="0"/>
              <a:t>Рішення. Оскільки ціле число А може приймати будь-яке значення із запропонованого безлічі з однаковою ймовірністю, то ймовірність надходження деякого числах дорівнює 1 / (</a:t>
            </a:r>
            <a:r>
              <a:rPr lang="en-US" sz="2800" dirty="0"/>
              <a:t>n</a:t>
            </a:r>
            <a:r>
              <a:rPr lang="uk-UA" sz="2800" dirty="0"/>
              <a:t> + 1). Тоді з визначення інформації випливає, що</a:t>
            </a:r>
          </a:p>
        </p:txBody>
      </p:sp>
    </p:spTree>
    <p:extLst>
      <p:ext uri="{BB962C8B-B14F-4D97-AF65-F5344CB8AC3E}">
        <p14:creationId xmlns:p14="http://schemas.microsoft.com/office/powerpoint/2010/main" val="2637407128"/>
      </p:ext>
    </p:extLst>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a:xfrm>
            <a:off x="2589212" y="2133600"/>
            <a:ext cx="8915400" cy="3005070"/>
          </a:xfrm>
        </p:spPr>
        <p:txBody>
          <a:bodyPr>
            <a:normAutofit fontScale="62500" lnSpcReduction="20000"/>
          </a:bodyPr>
          <a:lstStyle/>
          <a:p>
            <a:r>
              <a:rPr lang="uk-UA" sz="2600" dirty="0">
                <a:latin typeface="Times New Roman" panose="02020603050405020304" pitchFamily="18" charset="0"/>
                <a:cs typeface="Times New Roman" panose="02020603050405020304" pitchFamily="18" charset="0"/>
              </a:rPr>
              <a:t>Розв'язання. Опишімо навколо тіла, що досліджується, прямокутний паралелепіпед </a:t>
            </a:r>
            <a:r>
              <a:rPr lang="en-US" sz="2600" b="1" dirty="0">
                <a:solidFill>
                  <a:srgbClr val="000000"/>
                </a:solidFill>
                <a:latin typeface="Times New Roman" panose="02020603050405020304" pitchFamily="18" charset="0"/>
                <a:cs typeface="Times New Roman" panose="02020603050405020304" pitchFamily="18" charset="0"/>
              </a:rPr>
              <a:t>Q</a:t>
            </a:r>
            <a:r>
              <a:rPr lang="en-US" sz="2600" b="1" baseline="-25000" dirty="0">
                <a:solidFill>
                  <a:srgbClr val="000000"/>
                </a:solidFill>
                <a:latin typeface="Times New Roman" panose="02020603050405020304" pitchFamily="18" charset="0"/>
                <a:cs typeface="Times New Roman" panose="02020603050405020304" pitchFamily="18" charset="0"/>
              </a:rPr>
              <a:t>1</a:t>
            </a:r>
            <a:r>
              <a:rPr lang="en-US" sz="2600" dirty="0">
                <a:latin typeface="Times New Roman" panose="02020603050405020304" pitchFamily="18" charset="0"/>
                <a:cs typeface="Times New Roman" panose="02020603050405020304" pitchFamily="18" charset="0"/>
              </a:rPr>
              <a:t>, </a:t>
            </a:r>
            <a:r>
              <a:rPr lang="uk-UA" sz="2600" dirty="0">
                <a:latin typeface="Times New Roman" panose="02020603050405020304" pitchFamily="18" charset="0"/>
                <a:cs typeface="Times New Roman" panose="02020603050405020304" pitchFamily="18" charset="0"/>
              </a:rPr>
              <a:t>об'єм якого легко знайти, як добуток його габаритних розмірів. Нехай цей об'єм дорівнює </a:t>
            </a:r>
            <a:r>
              <a:rPr lang="en-US" sz="2600" b="1" dirty="0">
                <a:solidFill>
                  <a:srgbClr val="000000"/>
                </a:solidFill>
                <a:latin typeface="Times New Roman" panose="02020603050405020304" pitchFamily="18" charset="0"/>
                <a:cs typeface="Times New Roman" panose="02020603050405020304" pitchFamily="18" charset="0"/>
              </a:rPr>
              <a:t>V(Q</a:t>
            </a:r>
            <a:r>
              <a:rPr lang="en-US" sz="2600" b="1" baseline="-25000" dirty="0">
                <a:solidFill>
                  <a:srgbClr val="000000"/>
                </a:solidFill>
                <a:latin typeface="Times New Roman" panose="02020603050405020304" pitchFamily="18" charset="0"/>
                <a:cs typeface="Times New Roman" panose="02020603050405020304" pitchFamily="18" charset="0"/>
              </a:rPr>
              <a:t>1</a:t>
            </a:r>
            <a:r>
              <a:rPr lang="en-US" sz="2600" b="1" dirty="0">
                <a:solidFill>
                  <a:srgbClr val="000000"/>
                </a:solidFill>
                <a:latin typeface="Times New Roman" panose="02020603050405020304" pitchFamily="18" charset="0"/>
                <a:cs typeface="Times New Roman" panose="02020603050405020304" pitchFamily="18" charset="0"/>
              </a:rPr>
              <a:t>) = V</a:t>
            </a:r>
            <a:r>
              <a:rPr lang="en-US" sz="2600" b="1" baseline="-25000" dirty="0">
                <a:solidFill>
                  <a:srgbClr val="000000"/>
                </a:solidFill>
                <a:latin typeface="Times New Roman" panose="02020603050405020304" pitchFamily="18" charset="0"/>
                <a:cs typeface="Times New Roman" panose="02020603050405020304" pitchFamily="18" charset="0"/>
              </a:rPr>
              <a:t>1</a:t>
            </a:r>
            <a:endParaRPr lang="uk-UA" sz="2600" b="1" baseline="-25000" dirty="0">
              <a:solidFill>
                <a:srgbClr val="000000"/>
              </a:solidFill>
              <a:latin typeface="Times New Roman" panose="02020603050405020304" pitchFamily="18" charset="0"/>
              <a:cs typeface="Times New Roman" panose="02020603050405020304" pitchFamily="18" charset="0"/>
            </a:endParaRPr>
          </a:p>
          <a:p>
            <a:r>
              <a:rPr lang="uk-UA" sz="3000" dirty="0">
                <a:latin typeface="Times New Roman" panose="02020603050405020304" pitchFamily="18" charset="0"/>
                <a:cs typeface="Times New Roman" panose="02020603050405020304" pitchFamily="18" charset="0"/>
              </a:rPr>
              <a:t>Очевидно, що </a:t>
            </a:r>
            <a:r>
              <a:rPr lang="en-US" sz="3000" b="1" dirty="0">
                <a:solidFill>
                  <a:srgbClr val="000000"/>
                </a:solidFill>
                <a:latin typeface="Times New Roman" panose="02020603050405020304" pitchFamily="18" charset="0"/>
                <a:cs typeface="Times New Roman" panose="02020603050405020304" pitchFamily="18" charset="0"/>
              </a:rPr>
              <a:t>V</a:t>
            </a:r>
            <a:r>
              <a:rPr lang="uk-UA" sz="3000" b="1" dirty="0">
                <a:solidFill>
                  <a:srgbClr val="000000"/>
                </a:solidFill>
                <a:latin typeface="Times New Roman" panose="02020603050405020304" pitchFamily="18" charset="0"/>
                <a:cs typeface="Times New Roman" panose="02020603050405020304" pitchFamily="18" charset="0"/>
              </a:rPr>
              <a:t> </a:t>
            </a:r>
            <a:r>
              <a:rPr lang="en-US" sz="3000" b="1" dirty="0">
                <a:solidFill>
                  <a:srgbClr val="000000"/>
                </a:solidFill>
                <a:latin typeface="Times New Roman" panose="02020603050405020304" pitchFamily="18" charset="0"/>
                <a:cs typeface="Times New Roman" panose="02020603050405020304" pitchFamily="18" charset="0"/>
              </a:rPr>
              <a:t>&lt;  V</a:t>
            </a:r>
            <a:r>
              <a:rPr lang="en-US" sz="3000" b="1" baseline="-25000" dirty="0">
                <a:solidFill>
                  <a:srgbClr val="000000"/>
                </a:solidFill>
                <a:latin typeface="Times New Roman" panose="02020603050405020304" pitchFamily="18" charset="0"/>
                <a:cs typeface="Times New Roman" panose="02020603050405020304" pitchFamily="18" charset="0"/>
              </a:rPr>
              <a:t>1</a:t>
            </a:r>
            <a:endParaRPr lang="uk-UA" sz="3000" b="1" baseline="-25000" dirty="0">
              <a:solidFill>
                <a:srgbClr val="000000"/>
              </a:solidFill>
              <a:latin typeface="Times New Roman" panose="02020603050405020304" pitchFamily="18" charset="0"/>
              <a:cs typeface="Times New Roman" panose="02020603050405020304" pitchFamily="18" charset="0"/>
            </a:endParaRPr>
          </a:p>
          <a:p>
            <a:r>
              <a:rPr lang="uk-UA" sz="3400" dirty="0">
                <a:latin typeface="Times New Roman" panose="02020603050405020304" pitchFamily="18" charset="0"/>
                <a:cs typeface="Times New Roman" panose="02020603050405020304" pitchFamily="18" charset="0"/>
              </a:rPr>
              <a:t>Далі будемо генерувати випадкові точки у просторі даної розмірності, </a:t>
            </a:r>
            <a:r>
              <a:rPr lang="uk-UA" sz="3400" u="sng" dirty="0">
                <a:latin typeface="Times New Roman" panose="02020603050405020304" pitchFamily="18" charset="0"/>
                <a:cs typeface="Times New Roman" panose="02020603050405020304" pitchFamily="18" charset="0"/>
              </a:rPr>
              <a:t>рівномірно розподілені</a:t>
            </a:r>
            <a:r>
              <a:rPr lang="uk-UA" sz="3400" dirty="0">
                <a:latin typeface="Times New Roman" panose="02020603050405020304" pitchFamily="18" charset="0"/>
                <a:cs typeface="Times New Roman" panose="02020603050405020304" pitchFamily="18" charset="0"/>
              </a:rPr>
              <a:t> у об'ємі паралелепіпеда </a:t>
            </a:r>
            <a:r>
              <a:rPr lang="en-US" sz="3400" b="1" dirty="0">
                <a:latin typeface="Times New Roman" panose="02020603050405020304" pitchFamily="18" charset="0"/>
                <a:cs typeface="Times New Roman" panose="02020603050405020304" pitchFamily="18" charset="0"/>
              </a:rPr>
              <a:t>Q</a:t>
            </a:r>
            <a:r>
              <a:rPr lang="en-US" sz="3400" b="1" baseline="-25000" dirty="0">
                <a:latin typeface="Times New Roman" panose="02020603050405020304" pitchFamily="18" charset="0"/>
                <a:cs typeface="Times New Roman" panose="02020603050405020304" pitchFamily="18" charset="0"/>
              </a:rPr>
              <a:t>1</a:t>
            </a:r>
            <a:r>
              <a:rPr lang="en-US" sz="3400" dirty="0">
                <a:latin typeface="Times New Roman" panose="02020603050405020304" pitchFamily="18" charset="0"/>
                <a:cs typeface="Times New Roman" panose="02020603050405020304" pitchFamily="18" charset="0"/>
              </a:rPr>
              <a:t>. </a:t>
            </a:r>
            <a:r>
              <a:rPr lang="uk-UA" sz="3400" dirty="0">
                <a:latin typeface="Times New Roman" panose="02020603050405020304" pitchFamily="18" charset="0"/>
                <a:cs typeface="Times New Roman" panose="02020603050405020304" pitchFamily="18" charset="0"/>
              </a:rPr>
              <a:t>Згенерувавши нову випадкову точку, будемо перевіряти виконання події </a:t>
            </a:r>
            <a:r>
              <a:rPr lang="en-US" sz="3400" b="1" dirty="0">
                <a:latin typeface="Times New Roman" panose="02020603050405020304" pitchFamily="18" charset="0"/>
                <a:cs typeface="Times New Roman" panose="02020603050405020304" pitchFamily="18" charset="0"/>
              </a:rPr>
              <a:t>A</a:t>
            </a:r>
            <a:r>
              <a:rPr lang="en-US" sz="3400" dirty="0">
                <a:latin typeface="Times New Roman" panose="02020603050405020304" pitchFamily="18" charset="0"/>
                <a:cs typeface="Times New Roman" panose="02020603050405020304" pitchFamily="18" charset="0"/>
              </a:rPr>
              <a:t> - </a:t>
            </a:r>
            <a:r>
              <a:rPr lang="uk-UA" sz="3400" dirty="0">
                <a:latin typeface="Times New Roman" panose="02020603050405020304" pitchFamily="18" charset="0"/>
                <a:cs typeface="Times New Roman" panose="02020603050405020304" pitchFamily="18" charset="0"/>
              </a:rPr>
              <a:t>того, що точка потрапить усередину тіла </a:t>
            </a:r>
            <a:r>
              <a:rPr lang="en-US" sz="3400" b="1" dirty="0">
                <a:latin typeface="Times New Roman" panose="02020603050405020304" pitchFamily="18" charset="0"/>
                <a:cs typeface="Times New Roman" panose="02020603050405020304" pitchFamily="18" charset="0"/>
              </a:rPr>
              <a:t>S</a:t>
            </a:r>
            <a:r>
              <a:rPr lang="en-US" sz="3400" dirty="0">
                <a:latin typeface="Times New Roman" panose="02020603050405020304" pitchFamily="18" charset="0"/>
                <a:cs typeface="Times New Roman" panose="02020603050405020304" pitchFamily="18" charset="0"/>
              </a:rPr>
              <a:t>. </a:t>
            </a:r>
            <a:r>
              <a:rPr lang="uk-UA" sz="3400" dirty="0">
                <a:latin typeface="Times New Roman" panose="02020603050405020304" pitchFamily="18" charset="0"/>
                <a:cs typeface="Times New Roman" panose="02020603050405020304" pitchFamily="18" charset="0"/>
              </a:rPr>
              <a:t>Оскільки всередину тіла </a:t>
            </a:r>
            <a:r>
              <a:rPr lang="en-US" sz="3400" b="1" dirty="0">
                <a:latin typeface="Times New Roman" panose="02020603050405020304" pitchFamily="18" charset="0"/>
                <a:cs typeface="Times New Roman" panose="02020603050405020304" pitchFamily="18" charset="0"/>
              </a:rPr>
              <a:t>Q</a:t>
            </a:r>
            <a:r>
              <a:rPr lang="en-US" sz="3400" dirty="0">
                <a:latin typeface="Times New Roman" panose="02020603050405020304" pitchFamily="18" charset="0"/>
                <a:cs typeface="Times New Roman" panose="02020603050405020304" pitchFamily="18" charset="0"/>
              </a:rPr>
              <a:t> </a:t>
            </a:r>
            <a:r>
              <a:rPr lang="uk-UA" sz="3400" dirty="0">
                <a:latin typeface="Times New Roman" panose="02020603050405020304" pitchFamily="18" charset="0"/>
                <a:cs typeface="Times New Roman" panose="02020603050405020304" pitchFamily="18" charset="0"/>
              </a:rPr>
              <a:t>точка потрапляє гарантовано, то, очевидно,</a:t>
            </a:r>
          </a:p>
          <a:p>
            <a:endParaRPr lang="uk-UA" b="1" baseline="-25000" dirty="0">
              <a:solidFill>
                <a:srgbClr val="000000"/>
              </a:solidFill>
              <a:latin typeface="Times New Roman" panose="02020603050405020304" pitchFamily="18" charset="0"/>
            </a:endParaRPr>
          </a:p>
          <a:p>
            <a:endParaRPr lang="uk-UA" dirty="0"/>
          </a:p>
        </p:txBody>
      </p:sp>
      <p:pic>
        <p:nvPicPr>
          <p:cNvPr id="5122" name="Picture 2" descr="http://mmsa.kpi.ua/sancho/ASD_HTM/Labs/Equats/Image2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0003" y="4673901"/>
            <a:ext cx="2227017" cy="929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815981"/>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91190" y="639535"/>
            <a:ext cx="8915400" cy="699752"/>
          </a:xfrm>
        </p:spPr>
        <p:txBody>
          <a:bodyPr>
            <a:noAutofit/>
          </a:bodyPr>
          <a:lstStyle/>
          <a:p>
            <a:r>
              <a:rPr lang="uk-UA" sz="2400" dirty="0">
                <a:solidFill>
                  <a:srgbClr val="000000"/>
                </a:solidFill>
                <a:latin typeface="Times New Roman" panose="02020603050405020304" pitchFamily="18" charset="0"/>
              </a:rPr>
              <a:t>Якщо зробити достатню (</a:t>
            </a:r>
            <a:r>
              <a:rPr lang="en-US" sz="2400" b="1" dirty="0">
                <a:solidFill>
                  <a:srgbClr val="000000"/>
                </a:solidFill>
                <a:latin typeface="Times New Roman" panose="02020603050405020304" pitchFamily="18" charset="0"/>
              </a:rPr>
              <a:t>N</a:t>
            </a:r>
            <a:r>
              <a:rPr lang="en-US" sz="2400" dirty="0">
                <a:solidFill>
                  <a:srgbClr val="000000"/>
                </a:solidFill>
                <a:latin typeface="Times New Roman" panose="02020603050405020304" pitchFamily="18" charset="0"/>
              </a:rPr>
              <a:t>) </a:t>
            </a:r>
            <a:r>
              <a:rPr lang="uk-UA" sz="2400" dirty="0">
                <a:solidFill>
                  <a:srgbClr val="000000"/>
                </a:solidFill>
                <a:latin typeface="Times New Roman" panose="02020603050405020304" pitchFamily="18" charset="0"/>
              </a:rPr>
              <a:t>кількість дослідів, то, порахувавши кількість точок, що "вцілили" у </a:t>
            </a:r>
            <a:r>
              <a:rPr lang="en-US" sz="2400" b="1" dirty="0">
                <a:solidFill>
                  <a:srgbClr val="000000"/>
                </a:solidFill>
                <a:latin typeface="Times New Roman" panose="02020603050405020304" pitchFamily="18" charset="0"/>
              </a:rPr>
              <a:t>S</a:t>
            </a:r>
            <a:r>
              <a:rPr lang="en-US" sz="2400" dirty="0">
                <a:solidFill>
                  <a:srgbClr val="000000"/>
                </a:solidFill>
                <a:latin typeface="Times New Roman" panose="02020603050405020304" pitchFamily="18" charset="0"/>
              </a:rPr>
              <a:t>, </a:t>
            </a:r>
            <a:r>
              <a:rPr lang="uk-UA" sz="2400" dirty="0">
                <a:solidFill>
                  <a:srgbClr val="000000"/>
                </a:solidFill>
                <a:latin typeface="Times New Roman" panose="02020603050405020304" pitchFamily="18" charset="0"/>
              </a:rPr>
              <a:t>можемо оцінити</a:t>
            </a:r>
            <a:endParaRPr lang="uk-UA" sz="2400" dirty="0"/>
          </a:p>
        </p:txBody>
      </p:sp>
      <p:pic>
        <p:nvPicPr>
          <p:cNvPr id="6146" name="Picture 2" descr="http://mmsa.kpi.ua/sancho/ASD_HTM/Labs/Equats/Image2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1760" y="1648495"/>
            <a:ext cx="3225339" cy="12492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75742" y="2897746"/>
            <a:ext cx="7757374" cy="1569660"/>
          </a:xfrm>
          <a:prstGeom prst="rect">
            <a:avLst/>
          </a:prstGeom>
        </p:spPr>
        <p:txBody>
          <a:bodyPr wrap="square">
            <a:spAutoFit/>
          </a:bodyPr>
          <a:lstStyle/>
          <a:p>
            <a:r>
              <a:rPr lang="ru-RU" sz="2400" dirty="0" err="1">
                <a:latin typeface="Times New Roman" panose="02020603050405020304" pitchFamily="18" charset="0"/>
                <a:cs typeface="Times New Roman" panose="02020603050405020304" pitchFamily="18" charset="0"/>
              </a:rPr>
              <a:t>бо</a:t>
            </a:r>
            <a:r>
              <a:rPr lang="ru-RU" sz="2400" dirty="0">
                <a:latin typeface="Times New Roman" panose="02020603050405020304" pitchFamily="18" charset="0"/>
                <a:cs typeface="Times New Roman" panose="02020603050405020304" pitchFamily="18" charset="0"/>
              </a:rPr>
              <a:t> фундаментальною </a:t>
            </a:r>
            <a:r>
              <a:rPr lang="ru-RU" sz="2400" dirty="0" err="1">
                <a:latin typeface="Times New Roman" panose="02020603050405020304" pitchFamily="18" charset="0"/>
                <a:cs typeface="Times New Roman" panose="02020603050405020304" pitchFamily="18" charset="0"/>
              </a:rPr>
              <a:t>властивістю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рівномірного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розподілу</a:t>
            </a:r>
            <a:r>
              <a:rPr lang="ru-RU" sz="2400" dirty="0">
                <a:latin typeface="Times New Roman" panose="02020603050405020304" pitchFamily="18" charset="0"/>
                <a:cs typeface="Times New Roman" panose="02020603050405020304" pitchFamily="18" charset="0"/>
              </a:rPr>
              <a:t> є той факт,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ймовірність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потрапити</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довільну</a:t>
            </a:r>
            <a:r>
              <a:rPr lang="ru-RU" sz="2400" dirty="0">
                <a:latin typeface="Times New Roman" panose="02020603050405020304" pitchFamily="18" charset="0"/>
                <a:cs typeface="Times New Roman" panose="02020603050405020304" pitchFamily="18" charset="0"/>
              </a:rPr>
              <a:t> область </a:t>
            </a:r>
            <a:r>
              <a:rPr lang="ru-RU" sz="2400" dirty="0" err="1">
                <a:latin typeface="Times New Roman" panose="02020603050405020304" pitchFamily="18" charset="0"/>
                <a:cs typeface="Times New Roman" panose="02020603050405020304" pitchFamily="18" charset="0"/>
              </a:rPr>
              <a:t>пропорційна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об'єму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області</a:t>
            </a:r>
            <a:r>
              <a:rPr lang="ru-RU" sz="2400" dirty="0">
                <a:latin typeface="Times New Roman" panose="02020603050405020304" pitchFamily="18" charset="0"/>
                <a:cs typeface="Times New Roman" panose="02020603050405020304" pitchFamily="18" charset="0"/>
              </a:rPr>
              <a:t> та не </a:t>
            </a:r>
            <a:r>
              <a:rPr lang="ru-RU" sz="2400" dirty="0" err="1">
                <a:latin typeface="Times New Roman" panose="02020603050405020304" pitchFamily="18" charset="0"/>
                <a:cs typeface="Times New Roman" panose="02020603050405020304" pitchFamily="18" charset="0"/>
              </a:rPr>
              <a:t>залежить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форми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Тоді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приблизно</a:t>
            </a:r>
            <a:endParaRPr lang="ru-RU" sz="2400" dirty="0">
              <a:latin typeface="Times New Roman" panose="02020603050405020304" pitchFamily="18" charset="0"/>
              <a:cs typeface="Times New Roman" panose="02020603050405020304" pitchFamily="18" charset="0"/>
            </a:endParaRPr>
          </a:p>
        </p:txBody>
      </p:sp>
      <p:pic>
        <p:nvPicPr>
          <p:cNvPr id="6148" name="Picture 4" descr="http://mmsa.kpi.ua/sancho/ASD_HTM/Labs/Equats/Image2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9931" y="4648633"/>
            <a:ext cx="2418458" cy="983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645732"/>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11698" y="364713"/>
            <a:ext cx="8915400" cy="3235824"/>
          </a:xfrm>
        </p:spPr>
        <p:txBody>
          <a:bodyPr>
            <a:noAutofit/>
          </a:bodyPr>
          <a:lstStyle/>
          <a:p>
            <a:r>
              <a:rPr lang="uk-UA" sz="2000" u="sng" dirty="0">
                <a:solidFill>
                  <a:srgbClr val="000000"/>
                </a:solidFill>
                <a:latin typeface="Times New Roman" panose="02020603050405020304" pitchFamily="18" charset="0"/>
              </a:rPr>
              <a:t>Планування експерименту</a:t>
            </a:r>
            <a:r>
              <a:rPr lang="uk-UA" sz="2000" dirty="0">
                <a:solidFill>
                  <a:srgbClr val="000000"/>
                </a:solidFill>
                <a:latin typeface="Times New Roman" panose="02020603050405020304" pitchFamily="18" charset="0"/>
              </a:rPr>
              <a:t>.</a:t>
            </a:r>
            <a:br>
              <a:rPr lang="uk-UA" sz="2000" dirty="0"/>
            </a:br>
            <a:r>
              <a:rPr lang="uk-UA" sz="2000" dirty="0">
                <a:solidFill>
                  <a:srgbClr val="000000"/>
                </a:solidFill>
                <a:latin typeface="Times New Roman" panose="02020603050405020304" pitchFamily="18" charset="0"/>
              </a:rPr>
              <a:t>Величина </a:t>
            </a:r>
            <a:r>
              <a:rPr lang="en-US" sz="2000" b="1" dirty="0">
                <a:solidFill>
                  <a:srgbClr val="000000"/>
                </a:solidFill>
                <a:latin typeface="Times New Roman" panose="02020603050405020304" pitchFamily="18" charset="0"/>
              </a:rPr>
              <a:t>V</a:t>
            </a:r>
            <a:r>
              <a:rPr lang="en-US" sz="2000" b="1" baseline="30000" dirty="0">
                <a:solidFill>
                  <a:srgbClr val="000000"/>
                </a:solidFill>
                <a:latin typeface="Times New Roman" panose="02020603050405020304" pitchFamily="18" charset="0"/>
              </a:rPr>
              <a:t>*</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є оцінкою, є функцією від </a:t>
            </a:r>
            <a:r>
              <a:rPr lang="uk-UA" sz="2000" dirty="0" err="1">
                <a:solidFill>
                  <a:srgbClr val="000000"/>
                </a:solidFill>
                <a:latin typeface="Times New Roman" panose="02020603050405020304" pitchFamily="18" charset="0"/>
              </a:rPr>
              <a:t>виборки</a:t>
            </a:r>
            <a:r>
              <a:rPr lang="uk-UA" sz="2000" dirty="0">
                <a:solidFill>
                  <a:srgbClr val="000000"/>
                </a:solidFill>
                <a:latin typeface="Times New Roman" panose="02020603050405020304" pitchFamily="18" charset="0"/>
              </a:rPr>
              <a:t>, тобто є величиною випадковою. Для забезпечення бажаної точності слід указати таку мінімальну необхідну кількість </a:t>
            </a:r>
            <a:r>
              <a:rPr lang="en-US" sz="2000" b="1" dirty="0">
                <a:solidFill>
                  <a:srgbClr val="000000"/>
                </a:solidFill>
                <a:latin typeface="Times New Roman" panose="02020603050405020304" pitchFamily="18" charset="0"/>
              </a:rPr>
              <a:t>N</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випадкових точок до генерування, щоби надійний інтервал оцінки об'єму був не більше заданого з заданою надійною ймовірністю.</a:t>
            </a:r>
            <a:br>
              <a:rPr lang="uk-UA" sz="2000" dirty="0"/>
            </a:br>
            <a:r>
              <a:rPr lang="uk-UA" sz="2000" dirty="0">
                <a:solidFill>
                  <a:srgbClr val="000000"/>
                </a:solidFill>
                <a:latin typeface="Times New Roman" panose="02020603050405020304" pitchFamily="18" charset="0"/>
              </a:rPr>
              <a:t>Конкретно: оцінити знизу число </a:t>
            </a:r>
            <a:r>
              <a:rPr lang="en-US" sz="2000" b="1" dirty="0">
                <a:solidFill>
                  <a:srgbClr val="000000"/>
                </a:solidFill>
                <a:latin typeface="Times New Roman" panose="02020603050405020304" pitchFamily="18" charset="0"/>
              </a:rPr>
              <a:t>N</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щоб з ймовірністю </a:t>
            </a:r>
            <a:r>
              <a:rPr lang="en-US" sz="2000" dirty="0">
                <a:solidFill>
                  <a:srgbClr val="000000"/>
                </a:solidFill>
                <a:latin typeface="Symbol" panose="05050102010706020507" pitchFamily="18" charset="2"/>
              </a:rPr>
              <a:t>a</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можна було стверджувати, що одержана оцінка відрізняється від дійсного значення не більше, ніж на </a:t>
            </a:r>
            <a:r>
              <a:rPr lang="en-US" sz="2000" dirty="0">
                <a:solidFill>
                  <a:srgbClr val="000000"/>
                </a:solidFill>
                <a:latin typeface="Times New Roman" panose="02020603050405020304" pitchFamily="18" charset="0"/>
              </a:rPr>
              <a:t>m%, </a:t>
            </a:r>
            <a:r>
              <a:rPr lang="uk-UA" sz="2000" dirty="0">
                <a:solidFill>
                  <a:srgbClr val="000000"/>
                </a:solidFill>
                <a:latin typeface="Times New Roman" panose="02020603050405020304" pitchFamily="18" charset="0"/>
              </a:rPr>
              <a:t>тобто з ймовірністю </a:t>
            </a:r>
            <a:r>
              <a:rPr lang="en-US" sz="2000" dirty="0">
                <a:solidFill>
                  <a:srgbClr val="000000"/>
                </a:solidFill>
                <a:latin typeface="Symbol" panose="05050102010706020507" pitchFamily="18" charset="2"/>
              </a:rPr>
              <a:t>a</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оцінка потрапить у інтервал</a:t>
            </a:r>
            <a:endParaRPr lang="en-US" sz="2000" dirty="0">
              <a:solidFill>
                <a:srgbClr val="000000"/>
              </a:solidFill>
              <a:latin typeface="Times New Roman" panose="02020603050405020304" pitchFamily="18" charset="0"/>
            </a:endParaRPr>
          </a:p>
          <a:p>
            <a:r>
              <a:rPr lang="uk-UA" sz="2000" dirty="0">
                <a:solidFill>
                  <a:srgbClr val="000000"/>
                </a:solidFill>
                <a:latin typeface="Times New Roman" panose="02020603050405020304" pitchFamily="18" charset="0"/>
              </a:rPr>
              <a:t> </a:t>
            </a:r>
            <a:r>
              <a:rPr lang="uk-UA" sz="2000" b="1" dirty="0">
                <a:solidFill>
                  <a:srgbClr val="000000"/>
                </a:solidFill>
                <a:latin typeface="Times New Roman" panose="02020603050405020304" pitchFamily="18" charset="0"/>
              </a:rPr>
              <a:t>[</a:t>
            </a:r>
            <a:r>
              <a:rPr lang="en-US" sz="2000" b="1" dirty="0">
                <a:solidFill>
                  <a:srgbClr val="000000"/>
                </a:solidFill>
                <a:latin typeface="Times New Roman" panose="02020603050405020304" pitchFamily="18" charset="0"/>
              </a:rPr>
              <a:t>V(1-m); V(1+m)]</a:t>
            </a:r>
            <a:r>
              <a:rPr lang="en-US" sz="2000" dirty="0">
                <a:solidFill>
                  <a:srgbClr val="000000"/>
                </a:solidFill>
                <a:latin typeface="Times New Roman" panose="02020603050405020304" pitchFamily="18" charset="0"/>
              </a:rPr>
              <a:t>.</a:t>
            </a:r>
            <a:br>
              <a:rPr lang="en-US" sz="2000" dirty="0"/>
            </a:br>
            <a:r>
              <a:rPr lang="uk-UA" sz="2000" dirty="0">
                <a:solidFill>
                  <a:srgbClr val="000000"/>
                </a:solidFill>
                <a:latin typeface="Times New Roman" panose="02020603050405020304" pitchFamily="18" charset="0"/>
              </a:rPr>
              <a:t>Величина </a:t>
            </a:r>
            <a:r>
              <a:rPr lang="en-US" sz="2000" b="1" dirty="0">
                <a:solidFill>
                  <a:srgbClr val="000000"/>
                </a:solidFill>
                <a:latin typeface="Times New Roman" panose="02020603050405020304" pitchFamily="18" charset="0"/>
              </a:rPr>
              <a:t>N</a:t>
            </a:r>
            <a:r>
              <a:rPr lang="en-US" sz="2000" b="1" baseline="30000" dirty="0">
                <a:solidFill>
                  <a:srgbClr val="000000"/>
                </a:solidFill>
                <a:latin typeface="Times New Roman" panose="02020603050405020304" pitchFamily="18" charset="0"/>
              </a:rPr>
              <a:t>*</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є розподіленою за біноміальним законом:</a:t>
            </a:r>
            <a:endParaRPr lang="uk-UA" sz="2000" dirty="0"/>
          </a:p>
        </p:txBody>
      </p:sp>
      <p:sp>
        <p:nvSpPr>
          <p:cNvPr id="4" name="Прямоугольник 3"/>
          <p:cNvSpPr/>
          <p:nvPr/>
        </p:nvSpPr>
        <p:spPr>
          <a:xfrm>
            <a:off x="3283948" y="4107148"/>
            <a:ext cx="4895186" cy="369332"/>
          </a:xfrm>
          <a:prstGeom prst="rect">
            <a:avLst/>
          </a:prstGeom>
        </p:spPr>
        <p:txBody>
          <a:bodyPr wrap="square">
            <a:spAutoFit/>
          </a:bodyPr>
          <a:lstStyle/>
          <a:p>
            <a:r>
              <a:rPr lang="pt-BR" b="1" dirty="0">
                <a:solidFill>
                  <a:srgbClr val="000000"/>
                </a:solidFill>
                <a:latin typeface="Times New Roman" panose="02020603050405020304" pitchFamily="18" charset="0"/>
              </a:rPr>
              <a:t>N</a:t>
            </a:r>
            <a:r>
              <a:rPr lang="pt-BR" b="1" baseline="30000" dirty="0">
                <a:solidFill>
                  <a:srgbClr val="000000"/>
                </a:solidFill>
                <a:latin typeface="Times New Roman" panose="02020603050405020304" pitchFamily="18" charset="0"/>
              </a:rPr>
              <a:t>*</a:t>
            </a:r>
            <a:r>
              <a:rPr lang="pt-BR" b="1" dirty="0">
                <a:solidFill>
                  <a:srgbClr val="000000"/>
                </a:solidFill>
                <a:latin typeface="Times New Roman" panose="02020603050405020304" pitchFamily="18" charset="0"/>
              </a:rPr>
              <a:t> </a:t>
            </a:r>
            <a:r>
              <a:rPr lang="uk-UA" b="1" dirty="0">
                <a:solidFill>
                  <a:srgbClr val="000000"/>
                </a:solidFill>
                <a:latin typeface="Times New Roman" panose="02020603050405020304" pitchFamily="18" charset="0"/>
              </a:rPr>
              <a:t>є</a:t>
            </a:r>
            <a:r>
              <a:rPr lang="pt-BR" b="1" dirty="0">
                <a:solidFill>
                  <a:srgbClr val="000000"/>
                </a:solidFill>
                <a:latin typeface="Times New Roman" panose="02020603050405020304" pitchFamily="18" charset="0"/>
              </a:rPr>
              <a:t> B(N;  p);      M(N</a:t>
            </a:r>
            <a:r>
              <a:rPr lang="pt-BR" b="1" baseline="30000" dirty="0">
                <a:solidFill>
                  <a:srgbClr val="000000"/>
                </a:solidFill>
                <a:latin typeface="Times New Roman" panose="02020603050405020304" pitchFamily="18" charset="0"/>
              </a:rPr>
              <a:t>*</a:t>
            </a:r>
            <a:r>
              <a:rPr lang="pt-BR" b="1" dirty="0">
                <a:solidFill>
                  <a:srgbClr val="000000"/>
                </a:solidFill>
                <a:latin typeface="Times New Roman" panose="02020603050405020304" pitchFamily="18" charset="0"/>
              </a:rPr>
              <a:t>) = Np;      D(N</a:t>
            </a:r>
            <a:r>
              <a:rPr lang="pt-BR" b="1" baseline="30000" dirty="0">
                <a:solidFill>
                  <a:srgbClr val="000000"/>
                </a:solidFill>
                <a:latin typeface="Times New Roman" panose="02020603050405020304" pitchFamily="18" charset="0"/>
              </a:rPr>
              <a:t>*</a:t>
            </a:r>
            <a:r>
              <a:rPr lang="pt-BR" b="1" dirty="0">
                <a:solidFill>
                  <a:srgbClr val="000000"/>
                </a:solidFill>
                <a:latin typeface="Times New Roman" panose="02020603050405020304" pitchFamily="18" charset="0"/>
              </a:rPr>
              <a:t>) = Npq;</a:t>
            </a:r>
            <a:endParaRPr lang="uk-UA" dirty="0"/>
          </a:p>
        </p:txBody>
      </p:sp>
      <p:sp>
        <p:nvSpPr>
          <p:cNvPr id="5" name="Прямоугольник 4"/>
          <p:cNvSpPr/>
          <p:nvPr/>
        </p:nvSpPr>
        <p:spPr>
          <a:xfrm>
            <a:off x="2488366" y="4768124"/>
            <a:ext cx="6976078" cy="461665"/>
          </a:xfrm>
          <a:prstGeom prst="rect">
            <a:avLst/>
          </a:prstGeom>
        </p:spPr>
        <p:txBody>
          <a:bodyPr wrap="square">
            <a:spAutoFit/>
          </a:bodyPr>
          <a:lstStyle/>
          <a:p>
            <a:r>
              <a:rPr lang="ru-RU" sz="2400" dirty="0">
                <a:solidFill>
                  <a:srgbClr val="000000"/>
                </a:solidFill>
                <a:latin typeface="Times New Roman" panose="02020603050405020304" pitchFamily="18" charset="0"/>
              </a:rPr>
              <a:t>за теоремою Муавра-Лапласа </a:t>
            </a:r>
            <a:r>
              <a:rPr lang="ru-RU" sz="2400" dirty="0" err="1">
                <a:solidFill>
                  <a:srgbClr val="000000"/>
                </a:solidFill>
                <a:latin typeface="Times New Roman" panose="02020603050405020304" pitchFamily="18" charset="0"/>
              </a:rPr>
              <a:t>випадкову</a:t>
            </a:r>
            <a:r>
              <a:rPr lang="ru-RU" sz="2400" dirty="0">
                <a:solidFill>
                  <a:srgbClr val="000000"/>
                </a:solidFill>
                <a:latin typeface="Times New Roman" panose="02020603050405020304" pitchFamily="18" charset="0"/>
              </a:rPr>
              <a:t> величину</a:t>
            </a:r>
          </a:p>
        </p:txBody>
      </p:sp>
      <p:pic>
        <p:nvPicPr>
          <p:cNvPr id="7170" name="Picture 2" descr="http://mmsa.kpi.ua/sancho/ASD_HTM/Labs/Equats/Image2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9848" y="5331884"/>
            <a:ext cx="1879873" cy="104032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565952" y="7188633"/>
            <a:ext cx="6820906" cy="461665"/>
          </a:xfrm>
          <a:prstGeom prst="rect">
            <a:avLst/>
          </a:prstGeom>
        </p:spPr>
        <p:txBody>
          <a:bodyPr wrap="none">
            <a:spAutoFit/>
          </a:bodyPr>
          <a:lstStyle/>
          <a:p>
            <a:r>
              <a:rPr lang="ru-RU" sz="2400" dirty="0" err="1">
                <a:solidFill>
                  <a:srgbClr val="000000"/>
                </a:solidFill>
                <a:latin typeface="Times New Roman" panose="02020603050405020304" pitchFamily="18" charset="0"/>
                <a:cs typeface="Times New Roman" panose="02020603050405020304" pitchFamily="18" charset="0"/>
              </a:rPr>
              <a:t>розподілено</a:t>
            </a:r>
            <a:r>
              <a:rPr lang="ru-RU" sz="2400" dirty="0">
                <a:solidFill>
                  <a:srgbClr val="000000"/>
                </a:solidFill>
                <a:latin typeface="Times New Roman" panose="02020603050405020304" pitchFamily="18" charset="0"/>
                <a:cs typeface="Times New Roman" panose="02020603050405020304" pitchFamily="18" charset="0"/>
              </a:rPr>
              <a:t> </a:t>
            </a:r>
            <a:r>
              <a:rPr lang="ru-RU" sz="2400" dirty="0" err="1">
                <a:solidFill>
                  <a:srgbClr val="000000"/>
                </a:solidFill>
                <a:latin typeface="Times New Roman" panose="02020603050405020304" pitchFamily="18" charset="0"/>
                <a:cs typeface="Times New Roman" panose="02020603050405020304" pitchFamily="18" charset="0"/>
              </a:rPr>
              <a:t>асимптотично</a:t>
            </a:r>
            <a:r>
              <a:rPr lang="ru-RU" sz="2400" dirty="0">
                <a:solidFill>
                  <a:srgbClr val="000000"/>
                </a:solidFill>
                <a:latin typeface="Times New Roman" panose="02020603050405020304" pitchFamily="18" charset="0"/>
                <a:cs typeface="Times New Roman" panose="02020603050405020304" pitchFamily="18" charset="0"/>
              </a:rPr>
              <a:t> нормально, </a:t>
            </a:r>
            <a:r>
              <a:rPr lang="ru-RU" sz="2400" b="1" dirty="0">
                <a:solidFill>
                  <a:srgbClr val="000000"/>
                </a:solidFill>
                <a:latin typeface="Times New Roman" panose="02020603050405020304" pitchFamily="18" charset="0"/>
                <a:cs typeface="Times New Roman" panose="02020603050405020304" pitchFamily="18" charset="0"/>
              </a:rPr>
              <a:t>h ® N(0;1)</a:t>
            </a:r>
            <a:r>
              <a:rPr lang="ru-RU" sz="2400" dirty="0">
                <a:solidFill>
                  <a:srgbClr val="000000"/>
                </a:solidFill>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8473359"/>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25876" y="378279"/>
            <a:ext cx="8915400" cy="377780"/>
          </a:xfrm>
        </p:spPr>
        <p:txBody>
          <a:bodyPr/>
          <a:lstStyle/>
          <a:p>
            <a:r>
              <a:rPr lang="uk-UA" dirty="0">
                <a:solidFill>
                  <a:srgbClr val="000000"/>
                </a:solidFill>
                <a:latin typeface="Times New Roman" panose="02020603050405020304" pitchFamily="18" charset="0"/>
              </a:rPr>
              <a:t>З іншої сторони,</a:t>
            </a:r>
            <a:endParaRPr lang="uk-UA" dirty="0"/>
          </a:p>
        </p:txBody>
      </p:sp>
      <p:pic>
        <p:nvPicPr>
          <p:cNvPr id="8194" name="Picture 2" descr="http://mmsa.kpi.ua/sancho/ASD_HTM/Labs/Equats/Image2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3441" y="997830"/>
            <a:ext cx="7731382" cy="48425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mmsa.kpi.ua/sancho/ASD_HTM/Labs/Equats/Image3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6779" y="1578118"/>
            <a:ext cx="4545213" cy="85116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mmsa.kpi.ua/sancho/ASD_HTM/Labs/Equats/Image3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6779" y="2372131"/>
            <a:ext cx="5322356" cy="786783"/>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mmsa.kpi.ua/sancho/ASD_HTM/Labs/Equats/Image3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3471" y="3226679"/>
            <a:ext cx="4699761" cy="520203"/>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http://mmsa.kpi.ua/sancho/ASD_HTM/Labs/Equats/Image3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3471" y="3769964"/>
            <a:ext cx="5420977" cy="920873"/>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http://mmsa.kpi.ua/sancho/ASD_HTM/Labs/Equats/Image34.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3471" y="4721626"/>
            <a:ext cx="3476268" cy="1083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66931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39832" y="952549"/>
            <a:ext cx="8915400" cy="390659"/>
          </a:xfrm>
        </p:spPr>
        <p:txBody>
          <a:bodyPr/>
          <a:lstStyle/>
          <a:p>
            <a:r>
              <a:rPr lang="uk-UA" dirty="0">
                <a:solidFill>
                  <a:srgbClr val="000000"/>
                </a:solidFill>
                <a:latin typeface="Times New Roman" panose="02020603050405020304" pitchFamily="18" charset="0"/>
              </a:rPr>
              <a:t>де</a:t>
            </a:r>
            <a:endParaRPr lang="uk-UA" dirty="0"/>
          </a:p>
        </p:txBody>
      </p:sp>
      <p:pic>
        <p:nvPicPr>
          <p:cNvPr id="9218" name="Picture 2" descr="http://mmsa.kpi.ua/sancho/ASD_HTM/Labs/Equats/Image3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570" y="573149"/>
            <a:ext cx="3682330" cy="131512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114820" y="1046043"/>
            <a:ext cx="2028569" cy="369332"/>
          </a:xfrm>
          <a:prstGeom prst="rect">
            <a:avLst/>
          </a:prstGeom>
        </p:spPr>
        <p:txBody>
          <a:bodyPr wrap="none">
            <a:spAutoFit/>
          </a:bodyPr>
          <a:lstStyle/>
          <a:p>
            <a:r>
              <a:rPr lang="uk-UA" dirty="0">
                <a:solidFill>
                  <a:srgbClr val="000000"/>
                </a:solidFill>
                <a:latin typeface="Times New Roman" panose="02020603050405020304" pitchFamily="18" charset="0"/>
              </a:rPr>
              <a:t>- функція Лапласа.</a:t>
            </a:r>
            <a:endParaRPr lang="uk-UA" dirty="0"/>
          </a:p>
        </p:txBody>
      </p:sp>
      <p:sp>
        <p:nvSpPr>
          <p:cNvPr id="5" name="Прямоугольник 4"/>
          <p:cNvSpPr/>
          <p:nvPr/>
        </p:nvSpPr>
        <p:spPr>
          <a:xfrm>
            <a:off x="2178304" y="2130962"/>
            <a:ext cx="7545360" cy="830997"/>
          </a:xfrm>
          <a:prstGeom prst="rect">
            <a:avLst/>
          </a:prstGeom>
        </p:spPr>
        <p:txBody>
          <a:bodyPr wrap="square">
            <a:spAutoFit/>
          </a:bodyPr>
          <a:lstStyle/>
          <a:p>
            <a:r>
              <a:rPr lang="ru-RU" sz="2400" dirty="0" err="1">
                <a:solidFill>
                  <a:srgbClr val="000000"/>
                </a:solidFill>
                <a:latin typeface="Times New Roman" panose="02020603050405020304" pitchFamily="18" charset="0"/>
                <a:cs typeface="Times New Roman" panose="02020603050405020304" pitchFamily="18" charset="0"/>
              </a:rPr>
              <a:t>Далі</a:t>
            </a:r>
            <a:r>
              <a:rPr lang="ru-RU" sz="2400" dirty="0">
                <a:solidFill>
                  <a:srgbClr val="000000"/>
                </a:solidFill>
                <a:latin typeface="Times New Roman" panose="02020603050405020304" pitchFamily="18" charset="0"/>
                <a:cs typeface="Times New Roman" panose="02020603050405020304" pitchFamily="18" charset="0"/>
              </a:rPr>
              <a:t> за таблицею </a:t>
            </a:r>
            <a:r>
              <a:rPr lang="ru-RU" sz="2400" b="1" dirty="0">
                <a:solidFill>
                  <a:srgbClr val="000000"/>
                </a:solidFill>
                <a:latin typeface="Times New Roman" panose="02020603050405020304" pitchFamily="18" charset="0"/>
                <a:cs typeface="Times New Roman" panose="02020603050405020304" pitchFamily="18" charset="0"/>
              </a:rPr>
              <a:t>Ф(z)</a:t>
            </a:r>
            <a:r>
              <a:rPr lang="ru-RU" sz="2400" dirty="0">
                <a:solidFill>
                  <a:srgbClr val="000000"/>
                </a:solidFill>
                <a:latin typeface="Times New Roman" panose="02020603050405020304" pitchFamily="18" charset="0"/>
                <a:cs typeface="Times New Roman" panose="02020603050405020304" pitchFamily="18" charset="0"/>
              </a:rPr>
              <a:t> </a:t>
            </a:r>
            <a:r>
              <a:rPr lang="ru-RU" sz="2400" dirty="0" err="1">
                <a:solidFill>
                  <a:srgbClr val="000000"/>
                </a:solidFill>
                <a:latin typeface="Times New Roman" panose="02020603050405020304" pitchFamily="18" charset="0"/>
                <a:cs typeface="Times New Roman" panose="02020603050405020304" pitchFamily="18" charset="0"/>
              </a:rPr>
              <a:t>знаходимо</a:t>
            </a:r>
            <a:r>
              <a:rPr lang="ru-RU" sz="2400" dirty="0">
                <a:solidFill>
                  <a:srgbClr val="000000"/>
                </a:solidFill>
                <a:latin typeface="Times New Roman" panose="02020603050405020304" pitchFamily="18" charset="0"/>
                <a:cs typeface="Times New Roman" panose="02020603050405020304" pitchFamily="18" charset="0"/>
              </a:rPr>
              <a:t> для </a:t>
            </a:r>
            <a:r>
              <a:rPr lang="ru-RU" sz="2400" dirty="0" err="1">
                <a:solidFill>
                  <a:srgbClr val="000000"/>
                </a:solidFill>
                <a:latin typeface="Times New Roman" panose="02020603050405020304" pitchFamily="18" charset="0"/>
                <a:cs typeface="Times New Roman" panose="02020603050405020304" pitchFamily="18" charset="0"/>
              </a:rPr>
              <a:t>заданого</a:t>
            </a:r>
            <a:r>
              <a:rPr lang="ru-RU" sz="2400" dirty="0">
                <a:solidFill>
                  <a:srgbClr val="000000"/>
                </a:solidFill>
                <a:latin typeface="Times New Roman" panose="02020603050405020304" pitchFamily="18" charset="0"/>
                <a:cs typeface="Times New Roman" panose="02020603050405020304" pitchFamily="18" charset="0"/>
              </a:rPr>
              <a:t> </a:t>
            </a:r>
            <a:r>
              <a:rPr lang="ru-RU" sz="2400" b="1" dirty="0">
                <a:solidFill>
                  <a:srgbClr val="000000"/>
                </a:solidFill>
                <a:latin typeface="Times New Roman" panose="02020603050405020304" pitchFamily="18" charset="0"/>
                <a:cs typeface="Times New Roman" panose="02020603050405020304" pitchFamily="18" charset="0"/>
              </a:rPr>
              <a:t>a</a:t>
            </a:r>
            <a:r>
              <a:rPr lang="ru-RU" sz="2400" dirty="0">
                <a:solidFill>
                  <a:srgbClr val="000000"/>
                </a:solidFill>
                <a:latin typeface="Times New Roman" panose="02020603050405020304" pitchFamily="18" charset="0"/>
                <a:cs typeface="Times New Roman" panose="02020603050405020304" pitchFamily="18" charset="0"/>
              </a:rPr>
              <a:t> </a:t>
            </a:r>
            <a:r>
              <a:rPr lang="ru-RU" sz="2400" dirty="0" err="1">
                <a:solidFill>
                  <a:srgbClr val="000000"/>
                </a:solidFill>
                <a:latin typeface="Times New Roman" panose="02020603050405020304" pitchFamily="18" charset="0"/>
                <a:cs typeface="Times New Roman" panose="02020603050405020304" pitchFamily="18" charset="0"/>
              </a:rPr>
              <a:t>таке</a:t>
            </a:r>
            <a:r>
              <a:rPr lang="ru-RU" sz="2400" dirty="0">
                <a:solidFill>
                  <a:srgbClr val="000000"/>
                </a:solidFill>
                <a:latin typeface="Times New Roman" panose="02020603050405020304" pitchFamily="18" charset="0"/>
                <a:cs typeface="Times New Roman" panose="02020603050405020304" pitchFamily="18" charset="0"/>
              </a:rPr>
              <a:t> </a:t>
            </a:r>
            <a:r>
              <a:rPr lang="ru-RU" sz="2400" b="1" dirty="0">
                <a:solidFill>
                  <a:srgbClr val="000000"/>
                </a:solidFill>
                <a:latin typeface="Times New Roman" panose="02020603050405020304" pitchFamily="18" charset="0"/>
                <a:cs typeface="Times New Roman" panose="02020603050405020304" pitchFamily="18" charset="0"/>
              </a:rPr>
              <a:t>z</a:t>
            </a:r>
            <a:r>
              <a:rPr lang="ru-RU" sz="2400" dirty="0">
                <a:solidFill>
                  <a:srgbClr val="000000"/>
                </a:solidFill>
                <a:latin typeface="Times New Roman" panose="02020603050405020304" pitchFamily="18" charset="0"/>
                <a:cs typeface="Times New Roman" panose="02020603050405020304" pitchFamily="18" charset="0"/>
              </a:rPr>
              <a:t>, </a:t>
            </a:r>
            <a:r>
              <a:rPr lang="ru-RU" sz="2400" dirty="0" err="1">
                <a:solidFill>
                  <a:srgbClr val="000000"/>
                </a:solidFill>
                <a:latin typeface="Times New Roman" panose="02020603050405020304" pitchFamily="18" charset="0"/>
                <a:cs typeface="Times New Roman" panose="02020603050405020304" pitchFamily="18" charset="0"/>
              </a:rPr>
              <a:t>щоб</a:t>
            </a:r>
            <a:r>
              <a:rPr lang="ru-RU" sz="2400" dirty="0">
                <a:solidFill>
                  <a:srgbClr val="000000"/>
                </a:solidFill>
                <a:latin typeface="Times New Roman" panose="02020603050405020304" pitchFamily="18" charset="0"/>
                <a:cs typeface="Times New Roman" panose="02020603050405020304" pitchFamily="18" charset="0"/>
              </a:rPr>
              <a:t>  </a:t>
            </a:r>
            <a:r>
              <a:rPr lang="uk-UA" sz="2400" b="1" dirty="0">
                <a:solidFill>
                  <a:srgbClr val="000000"/>
                </a:solidFill>
                <a:latin typeface="Times New Roman" panose="02020603050405020304" pitchFamily="18" charset="0"/>
                <a:cs typeface="Times New Roman" panose="02020603050405020304" pitchFamily="18" charset="0"/>
              </a:rPr>
              <a:t>Ф(</a:t>
            </a:r>
            <a:r>
              <a:rPr lang="en-US" sz="2400" b="1" dirty="0">
                <a:solidFill>
                  <a:srgbClr val="000000"/>
                </a:solidFill>
                <a:latin typeface="Times New Roman" panose="02020603050405020304" pitchFamily="18" charset="0"/>
                <a:cs typeface="Times New Roman" panose="02020603050405020304" pitchFamily="18" charset="0"/>
              </a:rPr>
              <a:t>z) = a</a:t>
            </a:r>
            <a:r>
              <a:rPr lang="en-US" sz="2400" dirty="0">
                <a:solidFill>
                  <a:srgbClr val="000000"/>
                </a:solidFill>
                <a:latin typeface="Times New Roman" panose="02020603050405020304" pitchFamily="18" charset="0"/>
                <a:cs typeface="Times New Roman" panose="02020603050405020304" pitchFamily="18" charset="0"/>
              </a:rPr>
              <a:t>.</a:t>
            </a:r>
            <a:endParaRPr lang="ru-RU" sz="2400" dirty="0">
              <a:solidFill>
                <a:srgbClr val="00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2331668" y="3173495"/>
            <a:ext cx="736164" cy="461665"/>
          </a:xfrm>
          <a:prstGeom prst="rect">
            <a:avLst/>
          </a:prstGeom>
        </p:spPr>
        <p:txBody>
          <a:bodyPr wrap="none">
            <a:spAutoFit/>
          </a:bodyPr>
          <a:lstStyle/>
          <a:p>
            <a:r>
              <a:rPr lang="uk-UA" sz="2400" dirty="0">
                <a:solidFill>
                  <a:srgbClr val="000000"/>
                </a:solidFill>
                <a:latin typeface="Times New Roman" panose="02020603050405020304" pitchFamily="18" charset="0"/>
              </a:rPr>
              <a:t>Тоді</a:t>
            </a:r>
            <a:endParaRPr lang="uk-UA" sz="2400" dirty="0"/>
          </a:p>
        </p:txBody>
      </p:sp>
      <p:pic>
        <p:nvPicPr>
          <p:cNvPr id="9220" name="Picture 4" descr="http://mmsa.kpi.ua/sancho/ASD_HTM/Labs/Equats/Image3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3616" y="3004343"/>
            <a:ext cx="2008076" cy="799967"/>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6066056" y="3173493"/>
            <a:ext cx="1008609" cy="461665"/>
          </a:xfrm>
          <a:prstGeom prst="rect">
            <a:avLst/>
          </a:prstGeom>
        </p:spPr>
        <p:txBody>
          <a:bodyPr wrap="none">
            <a:spAutoFit/>
          </a:bodyPr>
          <a:lstStyle/>
          <a:p>
            <a:r>
              <a:rPr lang="uk-UA" sz="2400" dirty="0">
                <a:solidFill>
                  <a:srgbClr val="000000"/>
                </a:solidFill>
                <a:latin typeface="Times New Roman" panose="02020603050405020304" pitchFamily="18" charset="0"/>
              </a:rPr>
              <a:t>звідки</a:t>
            </a:r>
            <a:endParaRPr lang="uk-UA" sz="2400" dirty="0"/>
          </a:p>
        </p:txBody>
      </p:sp>
      <p:pic>
        <p:nvPicPr>
          <p:cNvPr id="9222" name="Picture 6" descr="http://mmsa.kpi.ua/sancho/ASD_HTM/Labs/Equats/Image37.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7832" y="4021068"/>
            <a:ext cx="4382490" cy="961561"/>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2331668" y="5141168"/>
            <a:ext cx="7954872" cy="1569660"/>
          </a:xfrm>
          <a:prstGeom prst="rect">
            <a:avLst/>
          </a:prstGeom>
        </p:spPr>
        <p:txBody>
          <a:bodyPr wrap="square">
            <a:spAutoFit/>
          </a:bodyPr>
          <a:lstStyle/>
          <a:p>
            <a:r>
              <a:rPr lang="uk-UA" sz="2400" dirty="0">
                <a:solidFill>
                  <a:srgbClr val="000000"/>
                </a:solidFill>
                <a:latin typeface="Times New Roman" panose="02020603050405020304" pitchFamily="18" charset="0"/>
                <a:cs typeface="Times New Roman" panose="02020603050405020304" pitchFamily="18" charset="0"/>
              </a:rPr>
              <a:t>Справжнє значення </a:t>
            </a:r>
            <a:r>
              <a:rPr lang="en-US" sz="2400" b="1" dirty="0">
                <a:solidFill>
                  <a:srgbClr val="000000"/>
                </a:solidFill>
                <a:latin typeface="Times New Roman" panose="02020603050405020304" pitchFamily="18" charset="0"/>
                <a:cs typeface="Times New Roman" panose="02020603050405020304" pitchFamily="18" charset="0"/>
              </a:rPr>
              <a:t>p</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невідоме, але зважаючи на вигляд графіку функції </a:t>
            </a:r>
            <a:r>
              <a:rPr lang="en-US" sz="2400" b="1" dirty="0">
                <a:solidFill>
                  <a:srgbClr val="000000"/>
                </a:solidFill>
                <a:latin typeface="Times New Roman" panose="02020603050405020304" pitchFamily="18" charset="0"/>
                <a:cs typeface="Times New Roman" panose="02020603050405020304" pitchFamily="18" charset="0"/>
              </a:rPr>
              <a:t>N(p), p </a:t>
            </a:r>
            <a:r>
              <a:rPr lang="uk-UA" sz="2400" b="1" dirty="0">
                <a:solidFill>
                  <a:srgbClr val="000000"/>
                </a:solidFill>
                <a:latin typeface="Times New Roman" panose="02020603050405020304" pitchFamily="18" charset="0"/>
                <a:cs typeface="Times New Roman" panose="02020603050405020304" pitchFamily="18" charset="0"/>
              </a:rPr>
              <a:t>О [0; 1]</a:t>
            </a:r>
            <a:r>
              <a:rPr lang="uk-UA" sz="2400" dirty="0">
                <a:solidFill>
                  <a:srgbClr val="000000"/>
                </a:solidFill>
                <a:latin typeface="Times New Roman" panose="02020603050405020304" pitchFamily="18" charset="0"/>
                <a:cs typeface="Times New Roman" panose="02020603050405020304" pitchFamily="18" charset="0"/>
              </a:rPr>
              <a:t> (суттєво спадна функція), зрозуміло, що, якщо оцінити </a:t>
            </a:r>
            <a:r>
              <a:rPr lang="en-US" sz="2400" b="1" dirty="0">
                <a:solidFill>
                  <a:srgbClr val="000000"/>
                </a:solidFill>
                <a:latin typeface="Times New Roman" panose="02020603050405020304" pitchFamily="18" charset="0"/>
                <a:cs typeface="Times New Roman" panose="02020603050405020304" pitchFamily="18" charset="0"/>
              </a:rPr>
              <a:t>p</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знизу, то одержимо оцінку </a:t>
            </a:r>
            <a:r>
              <a:rPr lang="en-US" sz="2400" b="1" dirty="0">
                <a:solidFill>
                  <a:srgbClr val="000000"/>
                </a:solidFill>
                <a:latin typeface="Times New Roman" panose="02020603050405020304" pitchFamily="18" charset="0"/>
                <a:cs typeface="Times New Roman" panose="02020603050405020304" pitchFamily="18" charset="0"/>
              </a:rPr>
              <a:t>N</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з </a:t>
            </a:r>
            <a:r>
              <a:rPr lang="uk-UA" sz="2400" dirty="0" err="1">
                <a:solidFill>
                  <a:srgbClr val="000000"/>
                </a:solidFill>
                <a:latin typeface="Times New Roman" panose="02020603050405020304" pitchFamily="18" charset="0"/>
                <a:cs typeface="Times New Roman" panose="02020603050405020304" pitchFamily="18" charset="0"/>
              </a:rPr>
              <a:t>перевишкою</a:t>
            </a:r>
            <a:r>
              <a:rPr lang="uk-UA" sz="2400" dirty="0">
                <a:solidFill>
                  <a:srgbClr val="000000"/>
                </a:solidFill>
                <a:latin typeface="Times New Roman" panose="02020603050405020304" pitchFamily="18" charset="0"/>
                <a:cs typeface="Times New Roman" panose="02020603050405020304" pitchFamily="18" charset="0"/>
              </a:rPr>
              <a:t>, що вдовольнить вимогам точності.</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4540780"/>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05441" y="427264"/>
            <a:ext cx="8915400" cy="725510"/>
          </a:xfrm>
        </p:spPr>
        <p:txBody>
          <a:bodyPr>
            <a:noAutofit/>
          </a:bodyPr>
          <a:lstStyle/>
          <a:p>
            <a:r>
              <a:rPr lang="ru-RU" sz="2000" dirty="0">
                <a:solidFill>
                  <a:srgbClr val="000000"/>
                </a:solidFill>
                <a:latin typeface="Times New Roman" panose="02020603050405020304" pitchFamily="18" charset="0"/>
              </a:rPr>
              <a:t>Для </a:t>
            </a:r>
            <a:r>
              <a:rPr lang="ru-RU" sz="2000" dirty="0" err="1">
                <a:solidFill>
                  <a:srgbClr val="000000"/>
                </a:solidFill>
                <a:latin typeface="Times New Roman" panose="02020603050405020304" pitchFamily="18" charset="0"/>
              </a:rPr>
              <a:t>оцінки</a:t>
            </a:r>
            <a:r>
              <a:rPr lang="ru-RU" sz="2000" dirty="0">
                <a:solidFill>
                  <a:srgbClr val="000000"/>
                </a:solidFill>
                <a:latin typeface="Times New Roman" panose="02020603050405020304" pitchFamily="18" charset="0"/>
              </a:rPr>
              <a:t> </a:t>
            </a:r>
            <a:r>
              <a:rPr lang="ru-RU" sz="2000" b="1" dirty="0">
                <a:solidFill>
                  <a:srgbClr val="000000"/>
                </a:solidFill>
                <a:latin typeface="Times New Roman" panose="02020603050405020304" pitchFamily="18" charset="0"/>
              </a:rPr>
              <a:t>p</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знизу</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впишемо</a:t>
            </a:r>
            <a:r>
              <a:rPr lang="ru-RU" sz="2000" dirty="0">
                <a:solidFill>
                  <a:srgbClr val="000000"/>
                </a:solidFill>
                <a:latin typeface="Times New Roman" panose="02020603050405020304" pitchFamily="18" charset="0"/>
              </a:rPr>
              <a:t> у </a:t>
            </a:r>
            <a:r>
              <a:rPr lang="ru-RU" sz="2000" dirty="0" err="1">
                <a:solidFill>
                  <a:srgbClr val="000000"/>
                </a:solidFill>
                <a:latin typeface="Times New Roman" panose="02020603050405020304" pitchFamily="18" charset="0"/>
              </a:rPr>
              <a:t>досліджуване</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тіло</a:t>
            </a:r>
            <a:r>
              <a:rPr lang="ru-RU" sz="2000" dirty="0">
                <a:solidFill>
                  <a:srgbClr val="000000"/>
                </a:solidFill>
                <a:latin typeface="Times New Roman" panose="02020603050405020304" pitchFamily="18" charset="0"/>
              </a:rPr>
              <a:t> </a:t>
            </a:r>
            <a:r>
              <a:rPr lang="ru-RU" sz="2000" b="1" dirty="0">
                <a:solidFill>
                  <a:srgbClr val="000000"/>
                </a:solidFill>
                <a:latin typeface="Times New Roman" panose="02020603050405020304" pitchFamily="18" charset="0"/>
              </a:rPr>
              <a:t>S</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інше</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тіло</a:t>
            </a:r>
            <a:r>
              <a:rPr lang="ru-RU" sz="2000" dirty="0">
                <a:solidFill>
                  <a:srgbClr val="000000"/>
                </a:solidFill>
                <a:latin typeface="Times New Roman" panose="02020603050405020304" pitchFamily="18" charset="0"/>
              </a:rPr>
              <a:t> </a:t>
            </a:r>
            <a:r>
              <a:rPr lang="ru-RU" sz="2000" b="1" dirty="0">
                <a:solidFill>
                  <a:srgbClr val="000000"/>
                </a:solidFill>
                <a:latin typeface="Times New Roman" panose="02020603050405020304" pitchFamily="18" charset="0"/>
              </a:rPr>
              <a:t>Q</a:t>
            </a:r>
            <a:r>
              <a:rPr lang="ru-RU" sz="2000" b="1" baseline="-25000" dirty="0">
                <a:solidFill>
                  <a:srgbClr val="000000"/>
                </a:solidFill>
                <a:latin typeface="Times New Roman" panose="02020603050405020304" pitchFamily="18" charset="0"/>
              </a:rPr>
              <a:t>2</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гарантовано</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меншого</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об'єму</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який</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відносно</a:t>
            </a:r>
            <a:r>
              <a:rPr lang="ru-RU" sz="2000" dirty="0">
                <a:solidFill>
                  <a:srgbClr val="000000"/>
                </a:solidFill>
                <a:latin typeface="Times New Roman" panose="02020603050405020304" pitchFamily="18" charset="0"/>
              </a:rPr>
              <a:t> легко </a:t>
            </a:r>
            <a:r>
              <a:rPr lang="ru-RU" sz="2000" dirty="0" err="1">
                <a:solidFill>
                  <a:srgbClr val="000000"/>
                </a:solidFill>
                <a:latin typeface="Times New Roman" panose="02020603050405020304" pitchFamily="18" charset="0"/>
              </a:rPr>
              <a:t>обчислити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Позначимо</a:t>
            </a:r>
            <a:endParaRPr lang="uk-UA" sz="2000" dirty="0"/>
          </a:p>
        </p:txBody>
      </p:sp>
      <p:sp>
        <p:nvSpPr>
          <p:cNvPr id="6" name="Прямоугольник 5"/>
          <p:cNvSpPr/>
          <p:nvPr/>
        </p:nvSpPr>
        <p:spPr>
          <a:xfrm>
            <a:off x="2587905" y="1562483"/>
            <a:ext cx="1884983" cy="461665"/>
          </a:xfrm>
          <a:prstGeom prst="rect">
            <a:avLst/>
          </a:prstGeom>
        </p:spPr>
        <p:txBody>
          <a:bodyPr wrap="square">
            <a:spAutoFit/>
          </a:bodyPr>
          <a:lstStyle/>
          <a:p>
            <a:r>
              <a:rPr lang="en-US" sz="2400" b="1" dirty="0">
                <a:solidFill>
                  <a:srgbClr val="000000"/>
                </a:solidFill>
                <a:latin typeface="Times New Roman" panose="02020603050405020304" pitchFamily="18" charset="0"/>
              </a:rPr>
              <a:t>V(Q</a:t>
            </a:r>
            <a:r>
              <a:rPr lang="en-US" sz="2400" b="1" baseline="-25000" dirty="0">
                <a:solidFill>
                  <a:srgbClr val="000000"/>
                </a:solidFill>
                <a:latin typeface="Times New Roman" panose="02020603050405020304" pitchFamily="18" charset="0"/>
              </a:rPr>
              <a:t>2</a:t>
            </a:r>
            <a:r>
              <a:rPr lang="en-US" sz="2400" b="1" dirty="0">
                <a:solidFill>
                  <a:srgbClr val="000000"/>
                </a:solidFill>
                <a:latin typeface="Times New Roman" panose="02020603050405020304" pitchFamily="18" charset="0"/>
              </a:rPr>
              <a:t>) = V</a:t>
            </a:r>
            <a:r>
              <a:rPr lang="en-US" sz="2400" b="1" baseline="-25000" dirty="0">
                <a:solidFill>
                  <a:srgbClr val="000000"/>
                </a:solidFill>
                <a:latin typeface="Times New Roman" panose="02020603050405020304" pitchFamily="18" charset="0"/>
              </a:rPr>
              <a:t>2</a:t>
            </a:r>
            <a:r>
              <a:rPr lang="en-US" b="1" dirty="0">
                <a:solidFill>
                  <a:srgbClr val="000000"/>
                </a:solidFill>
                <a:latin typeface="Times New Roman" panose="02020603050405020304" pitchFamily="18" charset="0"/>
              </a:rPr>
              <a:t>,</a:t>
            </a:r>
            <a:endParaRPr lang="uk-UA" dirty="0"/>
          </a:p>
        </p:txBody>
      </p:sp>
      <p:sp>
        <p:nvSpPr>
          <p:cNvPr id="7" name="Прямоугольник 6"/>
          <p:cNvSpPr/>
          <p:nvPr/>
        </p:nvSpPr>
        <p:spPr>
          <a:xfrm>
            <a:off x="2589212" y="2377853"/>
            <a:ext cx="1742849" cy="461665"/>
          </a:xfrm>
          <a:prstGeom prst="rect">
            <a:avLst/>
          </a:prstGeom>
        </p:spPr>
        <p:txBody>
          <a:bodyPr wrap="none">
            <a:spAutoFit/>
          </a:bodyPr>
          <a:lstStyle/>
          <a:p>
            <a:r>
              <a:rPr lang="en-US" sz="2400" b="1" dirty="0">
                <a:solidFill>
                  <a:srgbClr val="000000"/>
                </a:solidFill>
                <a:latin typeface="Times New Roman" panose="02020603050405020304" pitchFamily="18" charset="0"/>
              </a:rPr>
              <a:t>p</a:t>
            </a:r>
            <a:r>
              <a:rPr lang="en-US" sz="2400" b="1" baseline="-25000" dirty="0">
                <a:solidFill>
                  <a:srgbClr val="000000"/>
                </a:solidFill>
                <a:latin typeface="Times New Roman" panose="02020603050405020304" pitchFamily="18" charset="0"/>
              </a:rPr>
              <a:t>2</a:t>
            </a:r>
            <a:r>
              <a:rPr lang="en-US" sz="2400" b="1" dirty="0">
                <a:solidFill>
                  <a:srgbClr val="000000"/>
                </a:solidFill>
                <a:latin typeface="Times New Roman" panose="02020603050405020304" pitchFamily="18" charset="0"/>
              </a:rPr>
              <a:t> = V</a:t>
            </a:r>
            <a:r>
              <a:rPr lang="en-US" sz="2400" b="1" baseline="-25000" dirty="0">
                <a:solidFill>
                  <a:srgbClr val="000000"/>
                </a:solidFill>
                <a:latin typeface="Times New Roman" panose="02020603050405020304" pitchFamily="18" charset="0"/>
              </a:rPr>
              <a:t>2</a:t>
            </a:r>
            <a:r>
              <a:rPr lang="en-US" sz="2400" b="1" dirty="0">
                <a:solidFill>
                  <a:srgbClr val="000000"/>
                </a:solidFill>
                <a:latin typeface="Times New Roman" panose="02020603050405020304" pitchFamily="18" charset="0"/>
              </a:rPr>
              <a:t> / V</a:t>
            </a:r>
            <a:r>
              <a:rPr lang="en-US" sz="2400" b="1" baseline="-25000" dirty="0">
                <a:solidFill>
                  <a:srgbClr val="000000"/>
                </a:solidFill>
                <a:latin typeface="Times New Roman" panose="02020603050405020304" pitchFamily="18" charset="0"/>
              </a:rPr>
              <a:t>1</a:t>
            </a:r>
            <a:r>
              <a:rPr lang="en-US" sz="2400" b="1" dirty="0">
                <a:solidFill>
                  <a:srgbClr val="000000"/>
                </a:solidFill>
                <a:latin typeface="Times New Roman" panose="02020603050405020304" pitchFamily="18" charset="0"/>
              </a:rPr>
              <a:t>.</a:t>
            </a:r>
            <a:endParaRPr lang="uk-UA" sz="2400" dirty="0"/>
          </a:p>
        </p:txBody>
      </p:sp>
      <p:sp>
        <p:nvSpPr>
          <p:cNvPr id="8" name="Прямоугольник 7"/>
          <p:cNvSpPr/>
          <p:nvPr/>
        </p:nvSpPr>
        <p:spPr>
          <a:xfrm>
            <a:off x="2728873" y="3206042"/>
            <a:ext cx="598241" cy="369332"/>
          </a:xfrm>
          <a:prstGeom prst="rect">
            <a:avLst/>
          </a:prstGeom>
        </p:spPr>
        <p:txBody>
          <a:bodyPr wrap="none">
            <a:spAutoFit/>
          </a:bodyPr>
          <a:lstStyle/>
          <a:p>
            <a:r>
              <a:rPr lang="uk-UA" dirty="0">
                <a:solidFill>
                  <a:srgbClr val="000000"/>
                </a:solidFill>
                <a:latin typeface="Times New Roman" panose="02020603050405020304" pitchFamily="18" charset="0"/>
              </a:rPr>
              <a:t>Тоді</a:t>
            </a:r>
            <a:endParaRPr lang="uk-UA" dirty="0"/>
          </a:p>
        </p:txBody>
      </p:sp>
      <p:sp>
        <p:nvSpPr>
          <p:cNvPr id="9" name="Прямоугольник 8"/>
          <p:cNvSpPr/>
          <p:nvPr/>
        </p:nvSpPr>
        <p:spPr>
          <a:xfrm>
            <a:off x="2709469" y="3732151"/>
            <a:ext cx="1502334" cy="400110"/>
          </a:xfrm>
          <a:prstGeom prst="rect">
            <a:avLst/>
          </a:prstGeom>
        </p:spPr>
        <p:txBody>
          <a:bodyPr wrap="none">
            <a:spAutoFit/>
          </a:bodyPr>
          <a:lstStyle/>
          <a:p>
            <a:r>
              <a:rPr lang="ru-RU" sz="2000" b="1" dirty="0">
                <a:solidFill>
                  <a:srgbClr val="000000"/>
                </a:solidFill>
                <a:latin typeface="Times New Roman" panose="02020603050405020304" pitchFamily="18" charset="0"/>
                <a:cs typeface="Times New Roman" panose="02020603050405020304" pitchFamily="18" charset="0"/>
              </a:rPr>
              <a:t>Q</a:t>
            </a:r>
            <a:r>
              <a:rPr lang="ru-RU" sz="2000" b="1" baseline="-25000" dirty="0">
                <a:solidFill>
                  <a:srgbClr val="000000"/>
                </a:solidFill>
                <a:latin typeface="Times New Roman" panose="02020603050405020304" pitchFamily="18" charset="0"/>
                <a:cs typeface="Times New Roman" panose="02020603050405020304" pitchFamily="18" charset="0"/>
              </a:rPr>
              <a:t>2</a:t>
            </a:r>
            <a:r>
              <a:rPr lang="ru-RU" sz="2000" b="1" dirty="0">
                <a:solidFill>
                  <a:srgbClr val="000000"/>
                </a:solidFill>
                <a:latin typeface="Times New Roman" panose="02020603050405020304" pitchFamily="18" charset="0"/>
                <a:cs typeface="Times New Roman" panose="02020603050405020304" pitchFamily="18" charset="0"/>
              </a:rPr>
              <a:t> </a:t>
            </a:r>
            <a:r>
              <a:rPr lang="en-US" sz="2000" b="1" dirty="0">
                <a:solidFill>
                  <a:srgbClr val="000000"/>
                </a:solidFill>
                <a:latin typeface="Times New Roman" panose="02020603050405020304" pitchFamily="18" charset="0"/>
                <a:cs typeface="Times New Roman" panose="02020603050405020304" pitchFamily="18" charset="0"/>
              </a:rPr>
              <a:t>&lt;</a:t>
            </a:r>
            <a:r>
              <a:rPr lang="ru-RU" sz="2000" b="1" dirty="0">
                <a:solidFill>
                  <a:srgbClr val="000000"/>
                </a:solidFill>
                <a:latin typeface="Times New Roman" panose="02020603050405020304" pitchFamily="18" charset="0"/>
                <a:cs typeface="Times New Roman" panose="02020603050405020304" pitchFamily="18" charset="0"/>
              </a:rPr>
              <a:t> S </a:t>
            </a:r>
            <a:r>
              <a:rPr lang="en-US" sz="2000" b="1" dirty="0">
                <a:solidFill>
                  <a:srgbClr val="000000"/>
                </a:solidFill>
                <a:latin typeface="Times New Roman" panose="02020603050405020304" pitchFamily="18" charset="0"/>
                <a:cs typeface="Times New Roman" panose="02020603050405020304" pitchFamily="18" charset="0"/>
              </a:rPr>
              <a:t>&lt;</a:t>
            </a:r>
            <a:r>
              <a:rPr lang="ru-RU" sz="2000" b="1" dirty="0">
                <a:solidFill>
                  <a:srgbClr val="000000"/>
                </a:solidFill>
                <a:latin typeface="Times New Roman" panose="02020603050405020304" pitchFamily="18" charset="0"/>
                <a:cs typeface="Times New Roman" panose="02020603050405020304" pitchFamily="18" charset="0"/>
              </a:rPr>
              <a:t> Q</a:t>
            </a:r>
            <a:r>
              <a:rPr lang="ru-RU" sz="2000" b="1" baseline="-25000" dirty="0">
                <a:solidFill>
                  <a:srgbClr val="000000"/>
                </a:solidFill>
                <a:latin typeface="Times New Roman" panose="02020603050405020304" pitchFamily="18" charset="0"/>
                <a:cs typeface="Times New Roman" panose="02020603050405020304" pitchFamily="18" charset="0"/>
              </a:rPr>
              <a:t>1</a:t>
            </a:r>
            <a:r>
              <a:rPr lang="ru-RU" sz="2000" b="1" dirty="0">
                <a:solidFill>
                  <a:srgbClr val="000000"/>
                </a:solidFill>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2728873" y="4419363"/>
            <a:ext cx="1510926" cy="400110"/>
          </a:xfrm>
          <a:prstGeom prst="rect">
            <a:avLst/>
          </a:prstGeom>
        </p:spPr>
        <p:txBody>
          <a:bodyPr wrap="none">
            <a:spAutoFit/>
          </a:bodyPr>
          <a:lstStyle/>
          <a:p>
            <a:r>
              <a:rPr lang="en-US" sz="2000" b="1" dirty="0">
                <a:solidFill>
                  <a:srgbClr val="000000"/>
                </a:solidFill>
                <a:latin typeface="Times New Roman" panose="02020603050405020304" pitchFamily="18" charset="0"/>
              </a:rPr>
              <a:t>V</a:t>
            </a:r>
            <a:r>
              <a:rPr lang="en-US" sz="2000" b="1" baseline="-25000" dirty="0">
                <a:solidFill>
                  <a:srgbClr val="000000"/>
                </a:solidFill>
                <a:latin typeface="Times New Roman" panose="02020603050405020304" pitchFamily="18" charset="0"/>
              </a:rPr>
              <a:t>2</a:t>
            </a:r>
            <a:r>
              <a:rPr lang="en-US" sz="2000" b="1" dirty="0">
                <a:solidFill>
                  <a:srgbClr val="000000"/>
                </a:solidFill>
                <a:latin typeface="Times New Roman" panose="02020603050405020304" pitchFamily="18" charset="0"/>
              </a:rPr>
              <a:t> &lt;</a:t>
            </a:r>
            <a:r>
              <a:rPr lang="uk-UA" sz="2000" b="1" dirty="0">
                <a:solidFill>
                  <a:srgbClr val="000000"/>
                </a:solidFill>
                <a:latin typeface="Times New Roman" panose="02020603050405020304" pitchFamily="18" charset="0"/>
              </a:rPr>
              <a:t> </a:t>
            </a:r>
            <a:r>
              <a:rPr lang="en-US" sz="2000" b="1" dirty="0">
                <a:solidFill>
                  <a:srgbClr val="000000"/>
                </a:solidFill>
                <a:latin typeface="Times New Roman" panose="02020603050405020304" pitchFamily="18" charset="0"/>
              </a:rPr>
              <a:t>V &lt;</a:t>
            </a:r>
            <a:r>
              <a:rPr lang="uk-UA" sz="2000" b="1" dirty="0">
                <a:solidFill>
                  <a:srgbClr val="000000"/>
                </a:solidFill>
                <a:latin typeface="Times New Roman" panose="02020603050405020304" pitchFamily="18" charset="0"/>
              </a:rPr>
              <a:t> </a:t>
            </a:r>
            <a:r>
              <a:rPr lang="en-US" sz="2000" b="1" dirty="0">
                <a:solidFill>
                  <a:srgbClr val="000000"/>
                </a:solidFill>
                <a:latin typeface="Times New Roman" panose="02020603050405020304" pitchFamily="18" charset="0"/>
              </a:rPr>
              <a:t>V</a:t>
            </a:r>
            <a:r>
              <a:rPr lang="en-US" sz="2000" b="1" baseline="-25000" dirty="0">
                <a:solidFill>
                  <a:srgbClr val="000000"/>
                </a:solidFill>
                <a:latin typeface="Times New Roman" panose="02020603050405020304" pitchFamily="18" charset="0"/>
              </a:rPr>
              <a:t>1</a:t>
            </a:r>
            <a:r>
              <a:rPr lang="en-US" sz="2000" b="1" dirty="0">
                <a:solidFill>
                  <a:srgbClr val="000000"/>
                </a:solidFill>
                <a:latin typeface="Times New Roman" panose="02020603050405020304" pitchFamily="18" charset="0"/>
              </a:rPr>
              <a:t>,</a:t>
            </a:r>
            <a:endParaRPr lang="uk-UA" sz="2000" dirty="0"/>
          </a:p>
        </p:txBody>
      </p:sp>
      <p:sp>
        <p:nvSpPr>
          <p:cNvPr id="11" name="Прямоугольник 10"/>
          <p:cNvSpPr/>
          <p:nvPr/>
        </p:nvSpPr>
        <p:spPr>
          <a:xfrm>
            <a:off x="2792620" y="5043688"/>
            <a:ext cx="1680268" cy="461665"/>
          </a:xfrm>
          <a:prstGeom prst="rect">
            <a:avLst/>
          </a:prstGeom>
        </p:spPr>
        <p:txBody>
          <a:bodyPr wrap="none">
            <a:spAutoFit/>
          </a:bodyPr>
          <a:lstStyle/>
          <a:p>
            <a:r>
              <a:rPr lang="en-US" b="1" dirty="0">
                <a:solidFill>
                  <a:srgbClr val="000000"/>
                </a:solidFill>
                <a:latin typeface="Times New Roman" panose="02020603050405020304" pitchFamily="18" charset="0"/>
              </a:rPr>
              <a:t>p</a:t>
            </a:r>
            <a:r>
              <a:rPr lang="en-US" b="1" baseline="-25000" dirty="0">
                <a:solidFill>
                  <a:srgbClr val="000000"/>
                </a:solidFill>
                <a:latin typeface="Times New Roman" panose="02020603050405020304" pitchFamily="18" charset="0"/>
              </a:rPr>
              <a:t>2</a:t>
            </a:r>
            <a:r>
              <a:rPr lang="en-US" b="1" dirty="0">
                <a:solidFill>
                  <a:srgbClr val="000000"/>
                </a:solidFill>
                <a:latin typeface="Times New Roman" panose="02020603050405020304" pitchFamily="18" charset="0"/>
              </a:rPr>
              <a:t> &lt;</a:t>
            </a:r>
            <a:r>
              <a:rPr lang="uk-UA" b="1" dirty="0">
                <a:solidFill>
                  <a:srgbClr val="000000"/>
                </a:solidFill>
                <a:latin typeface="Times New Roman" panose="02020603050405020304" pitchFamily="18" charset="0"/>
              </a:rPr>
              <a:t> </a:t>
            </a:r>
            <a:r>
              <a:rPr lang="en-US" sz="2400" b="1" dirty="0">
                <a:solidFill>
                  <a:srgbClr val="000000"/>
                </a:solidFill>
                <a:latin typeface="Times New Roman" panose="02020603050405020304" pitchFamily="18" charset="0"/>
              </a:rPr>
              <a:t>p</a:t>
            </a:r>
            <a:r>
              <a:rPr lang="en-US" b="1" dirty="0">
                <a:solidFill>
                  <a:srgbClr val="000000"/>
                </a:solidFill>
                <a:latin typeface="Times New Roman" panose="02020603050405020304" pitchFamily="18" charset="0"/>
              </a:rPr>
              <a:t> &lt;</a:t>
            </a:r>
            <a:r>
              <a:rPr lang="uk-UA" b="1" dirty="0">
                <a:solidFill>
                  <a:srgbClr val="000000"/>
                </a:solidFill>
                <a:latin typeface="Times New Roman" panose="02020603050405020304" pitchFamily="18" charset="0"/>
              </a:rPr>
              <a:t> </a:t>
            </a:r>
            <a:r>
              <a:rPr lang="en-US" b="1" dirty="0">
                <a:solidFill>
                  <a:srgbClr val="000000"/>
                </a:solidFill>
                <a:latin typeface="Times New Roman" panose="02020603050405020304" pitchFamily="18" charset="0"/>
              </a:rPr>
              <a:t>p</a:t>
            </a:r>
            <a:r>
              <a:rPr lang="en-US" b="1" baseline="-25000" dirty="0">
                <a:solidFill>
                  <a:srgbClr val="000000"/>
                </a:solidFill>
                <a:latin typeface="Times New Roman" panose="02020603050405020304" pitchFamily="18" charset="0"/>
              </a:rPr>
              <a:t>1</a:t>
            </a:r>
            <a:r>
              <a:rPr lang="en-US" b="1" dirty="0">
                <a:solidFill>
                  <a:srgbClr val="000000"/>
                </a:solidFill>
                <a:latin typeface="Times New Roman" panose="02020603050405020304" pitchFamily="18" charset="0"/>
              </a:rPr>
              <a:t> = 1.</a:t>
            </a:r>
            <a:endParaRPr lang="uk-UA" dirty="0"/>
          </a:p>
        </p:txBody>
      </p:sp>
      <p:sp>
        <p:nvSpPr>
          <p:cNvPr id="12" name="Прямоугольник 11"/>
          <p:cNvSpPr/>
          <p:nvPr/>
        </p:nvSpPr>
        <p:spPr>
          <a:xfrm>
            <a:off x="2491241" y="5734844"/>
            <a:ext cx="9142866" cy="369332"/>
          </a:xfrm>
          <a:prstGeom prst="rect">
            <a:avLst/>
          </a:prstGeom>
        </p:spPr>
        <p:txBody>
          <a:bodyPr wrap="square">
            <a:spAutoFit/>
          </a:bodyPr>
          <a:lstStyle/>
          <a:p>
            <a:r>
              <a:rPr lang="ru-RU" dirty="0">
                <a:solidFill>
                  <a:srgbClr val="000000"/>
                </a:solidFill>
                <a:latin typeface="Times New Roman" panose="02020603050405020304" pitchFamily="18" charset="0"/>
              </a:rPr>
              <a:t>У формулу для </a:t>
            </a:r>
            <a:r>
              <a:rPr lang="ru-RU" dirty="0" err="1">
                <a:solidFill>
                  <a:srgbClr val="000000"/>
                </a:solidFill>
                <a:latin typeface="Times New Roman" panose="02020603050405020304" pitchFamily="18" charset="0"/>
              </a:rPr>
              <a:t>оцінки</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N</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слід</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підставляти</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замість</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ймовірності</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p</a:t>
            </a:r>
            <a:r>
              <a:rPr lang="ru-RU" dirty="0">
                <a:solidFill>
                  <a:srgbClr val="000000"/>
                </a:solidFill>
                <a:latin typeface="Times New Roman" panose="02020603050405020304" pitchFamily="18" charset="0"/>
              </a:rPr>
              <a:t> </a:t>
            </a:r>
            <a:r>
              <a:rPr lang="ru-RU" dirty="0" err="1">
                <a:solidFill>
                  <a:srgbClr val="000000"/>
                </a:solidFill>
                <a:latin typeface="Times New Roman" panose="02020603050405020304" pitchFamily="18" charset="0"/>
              </a:rPr>
              <a:t>значення</a:t>
            </a:r>
            <a:r>
              <a:rPr lang="ru-RU" dirty="0">
                <a:solidFill>
                  <a:srgbClr val="000000"/>
                </a:solidFill>
                <a:latin typeface="Times New Roman" panose="02020603050405020304" pitchFamily="18" charset="0"/>
              </a:rPr>
              <a:t> </a:t>
            </a:r>
            <a:r>
              <a:rPr lang="ru-RU" b="1" dirty="0">
                <a:solidFill>
                  <a:srgbClr val="000000"/>
                </a:solidFill>
                <a:latin typeface="Times New Roman" panose="02020603050405020304" pitchFamily="18" charset="0"/>
              </a:rPr>
              <a:t>p</a:t>
            </a:r>
            <a:r>
              <a:rPr lang="ru-RU" b="1" baseline="-25000" dirty="0">
                <a:solidFill>
                  <a:srgbClr val="000000"/>
                </a:solidFill>
                <a:latin typeface="Times New Roman" panose="02020603050405020304" pitchFamily="18" charset="0"/>
              </a:rPr>
              <a:t>2</a:t>
            </a:r>
            <a:endParaRPr lang="uk-UA" dirty="0"/>
          </a:p>
        </p:txBody>
      </p:sp>
      <p:pic>
        <p:nvPicPr>
          <p:cNvPr id="10243" name="Picture 3" descr="http://mmsa.kpi.ua/sancho/ASD_HTM/Labs/Equats/Lab3_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1448" y="1602413"/>
            <a:ext cx="3218690" cy="3473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576542"/>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93233" y="615043"/>
            <a:ext cx="8915400" cy="3327042"/>
          </a:xfrm>
        </p:spPr>
        <p:txBody>
          <a:bodyPr>
            <a:normAutofit fontScale="92500" lnSpcReduction="10000"/>
          </a:bodyPr>
          <a:lstStyle/>
          <a:p>
            <a:pPr marL="0" indent="0">
              <a:spcBef>
                <a:spcPts val="0"/>
              </a:spcBef>
            </a:pPr>
            <a:r>
              <a:rPr lang="uk-UA" sz="2400" b="1" u="sng" dirty="0">
                <a:solidFill>
                  <a:srgbClr val="000000"/>
                </a:solidFill>
                <a:latin typeface="Times New Roman" panose="02020603050405020304" pitchFamily="18" charset="0"/>
                <a:cs typeface="Times New Roman" panose="02020603050405020304" pitchFamily="18" charset="0"/>
              </a:rPr>
              <a:t>Хід роботи:</a:t>
            </a:r>
            <a:endParaRPr lang="uk-UA" sz="2400" dirty="0">
              <a:solidFill>
                <a:srgbClr val="000000"/>
              </a:solidFill>
              <a:latin typeface="Times New Roman" panose="02020603050405020304" pitchFamily="18" charset="0"/>
              <a:cs typeface="Times New Roman" panose="02020603050405020304" pitchFamily="18" charset="0"/>
            </a:endParaRPr>
          </a:p>
          <a:p>
            <a:pPr marL="0" indent="0">
              <a:spcBef>
                <a:spcPts val="0"/>
              </a:spcBef>
              <a:buFont typeface="+mj-lt"/>
              <a:buAutoNum type="arabicPeriod"/>
            </a:pPr>
            <a:r>
              <a:rPr lang="uk-UA" sz="2400" dirty="0">
                <a:solidFill>
                  <a:srgbClr val="000000"/>
                </a:solidFill>
                <a:latin typeface="Times New Roman" panose="02020603050405020304" pitchFamily="18" charset="0"/>
                <a:cs typeface="Times New Roman" panose="02020603050405020304" pitchFamily="18" charset="0"/>
              </a:rPr>
              <a:t>Представити інтеграл у вигляді кратного інтегралу від функції </a:t>
            </a:r>
            <a:r>
              <a:rPr lang="en-US" sz="2400" b="1" dirty="0">
                <a:solidFill>
                  <a:srgbClr val="000000"/>
                </a:solidFill>
                <a:latin typeface="Times New Roman" panose="02020603050405020304" pitchFamily="18" charset="0"/>
                <a:cs typeface="Times New Roman" panose="02020603050405020304" pitchFamily="18" charset="0"/>
              </a:rPr>
              <a:t>f </a:t>
            </a:r>
            <a:r>
              <a:rPr lang="uk-UA" sz="2400" b="1" dirty="0">
                <a:solidFill>
                  <a:srgbClr val="000000"/>
                </a:solidFill>
                <a:latin typeface="Times New Roman" panose="02020603050405020304" pitchFamily="18" charset="0"/>
                <a:cs typeface="Times New Roman" panose="02020603050405020304" pitchFamily="18" charset="0"/>
              </a:rPr>
              <a:t>є 1</a:t>
            </a:r>
            <a:r>
              <a:rPr lang="uk-UA" sz="2400" dirty="0">
                <a:solidFill>
                  <a:srgbClr val="000000"/>
                </a:solidFill>
                <a:latin typeface="Times New Roman" panose="02020603050405020304" pitchFamily="18" charset="0"/>
                <a:cs typeface="Times New Roman" panose="02020603050405020304" pitchFamily="18" charset="0"/>
              </a:rPr>
              <a:t> (у, можливо, багатовимірному просторі).</a:t>
            </a:r>
          </a:p>
          <a:p>
            <a:pPr marL="0" indent="0">
              <a:spcBef>
                <a:spcPts val="0"/>
              </a:spcBef>
              <a:buFont typeface="+mj-lt"/>
              <a:buAutoNum type="arabicPeriod"/>
            </a:pPr>
            <a:r>
              <a:rPr lang="uk-UA" sz="2400" dirty="0">
                <a:solidFill>
                  <a:srgbClr val="000000"/>
                </a:solidFill>
                <a:latin typeface="Times New Roman" panose="02020603050405020304" pitchFamily="18" charset="0"/>
                <a:cs typeface="Times New Roman" panose="02020603050405020304" pitchFamily="18" charset="0"/>
              </a:rPr>
              <a:t>Описати навколо тіла, що утворилося, прямокутний паралелепіпед </a:t>
            </a:r>
            <a:r>
              <a:rPr lang="en-US" sz="2400" b="1" dirty="0">
                <a:solidFill>
                  <a:srgbClr val="000000"/>
                </a:solidFill>
                <a:latin typeface="Times New Roman" panose="02020603050405020304" pitchFamily="18" charset="0"/>
                <a:cs typeface="Times New Roman" panose="02020603050405020304" pitchFamily="18" charset="0"/>
              </a:rPr>
              <a:t>Q</a:t>
            </a:r>
            <a:r>
              <a:rPr lang="en-US" sz="2400" b="1" baseline="-25000" dirty="0">
                <a:solidFill>
                  <a:srgbClr val="000000"/>
                </a:solidFill>
                <a:latin typeface="Times New Roman" panose="02020603050405020304" pitchFamily="18" charset="0"/>
                <a:cs typeface="Times New Roman" panose="02020603050405020304" pitchFamily="18" charset="0"/>
              </a:rPr>
              <a:t>1</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більшого об'єму з гранями, паралельними координатним </a:t>
            </a:r>
            <a:r>
              <a:rPr lang="uk-UA" sz="2400" dirty="0" err="1">
                <a:solidFill>
                  <a:srgbClr val="000000"/>
                </a:solidFill>
                <a:latin typeface="Times New Roman" panose="02020603050405020304" pitchFamily="18" charset="0"/>
                <a:cs typeface="Times New Roman" panose="02020603050405020304" pitchFamily="18" charset="0"/>
              </a:rPr>
              <a:t>площинам</a:t>
            </a:r>
            <a:r>
              <a:rPr lang="uk-UA" sz="2400" dirty="0">
                <a:solidFill>
                  <a:srgbClr val="000000"/>
                </a:solidFill>
                <a:latin typeface="Times New Roman" panose="02020603050405020304" pitchFamily="18" charset="0"/>
                <a:cs typeface="Times New Roman" panose="02020603050405020304" pitchFamily="18" charset="0"/>
              </a:rPr>
              <a:t>.</a:t>
            </a:r>
          </a:p>
          <a:p>
            <a:pPr marL="0" indent="0">
              <a:spcBef>
                <a:spcPts val="0"/>
              </a:spcBef>
              <a:buFont typeface="+mj-lt"/>
              <a:buAutoNum type="arabicPeriod"/>
            </a:pPr>
            <a:r>
              <a:rPr lang="uk-UA" sz="2400" dirty="0">
                <a:solidFill>
                  <a:srgbClr val="000000"/>
                </a:solidFill>
                <a:latin typeface="Times New Roman" panose="02020603050405020304" pitchFamily="18" charset="0"/>
                <a:cs typeface="Times New Roman" panose="02020603050405020304" pitchFamily="18" charset="0"/>
              </a:rPr>
              <a:t>Вписати всередину тіла </a:t>
            </a:r>
            <a:r>
              <a:rPr lang="en-US" sz="2400" b="1" dirty="0">
                <a:solidFill>
                  <a:srgbClr val="000000"/>
                </a:solidFill>
                <a:latin typeface="Times New Roman" panose="02020603050405020304" pitchFamily="18" charset="0"/>
                <a:cs typeface="Times New Roman" panose="02020603050405020304" pitchFamily="18" charset="0"/>
              </a:rPr>
              <a:t>S</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інше (</a:t>
            </a:r>
            <a:r>
              <a:rPr lang="en-US" sz="2400" b="1" dirty="0">
                <a:solidFill>
                  <a:srgbClr val="000000"/>
                </a:solidFill>
                <a:latin typeface="Times New Roman" panose="02020603050405020304" pitchFamily="18" charset="0"/>
                <a:cs typeface="Times New Roman" panose="02020603050405020304" pitchFamily="18" charset="0"/>
              </a:rPr>
              <a:t>Q</a:t>
            </a:r>
            <a:r>
              <a:rPr lang="en-US" sz="2400" b="1" baseline="-25000" dirty="0">
                <a:solidFill>
                  <a:srgbClr val="000000"/>
                </a:solidFill>
                <a:latin typeface="Times New Roman" panose="02020603050405020304" pitchFamily="18" charset="0"/>
                <a:cs typeface="Times New Roman" panose="02020603050405020304" pitchFamily="18" charset="0"/>
              </a:rPr>
              <a:t>2</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меншого об'єму </a:t>
            </a:r>
            <a:r>
              <a:rPr lang="en-US" sz="2400" b="1" dirty="0">
                <a:solidFill>
                  <a:srgbClr val="000000"/>
                </a:solidFill>
                <a:latin typeface="Times New Roman" panose="02020603050405020304" pitchFamily="18" charset="0"/>
                <a:cs typeface="Times New Roman" panose="02020603050405020304" pitchFamily="18" charset="0"/>
              </a:rPr>
              <a:t>V</a:t>
            </a:r>
            <a:r>
              <a:rPr lang="en-US" sz="2400" b="1" baseline="-25000" dirty="0">
                <a:solidFill>
                  <a:srgbClr val="000000"/>
                </a:solidFill>
                <a:latin typeface="Times New Roman" panose="02020603050405020304" pitchFamily="18" charset="0"/>
                <a:cs typeface="Times New Roman" panose="02020603050405020304" pitchFamily="18" charset="0"/>
              </a:rPr>
              <a:t>2</a:t>
            </a:r>
            <a:r>
              <a:rPr lang="en-US" sz="2400" dirty="0">
                <a:solidFill>
                  <a:srgbClr val="000000"/>
                </a:solidFill>
                <a:latin typeface="Times New Roman" panose="02020603050405020304" pitchFamily="18" charset="0"/>
                <a:cs typeface="Times New Roman" panose="02020603050405020304" pitchFamily="18" charset="0"/>
              </a:rPr>
              <a:t>.</a:t>
            </a:r>
          </a:p>
          <a:p>
            <a:pPr marL="0" indent="0">
              <a:spcBef>
                <a:spcPts val="0"/>
              </a:spcBef>
              <a:buFont typeface="+mj-lt"/>
              <a:buAutoNum type="arabicPeriod"/>
            </a:pPr>
            <a:r>
              <a:rPr lang="uk-UA" sz="2400" dirty="0">
                <a:solidFill>
                  <a:srgbClr val="000000"/>
                </a:solidFill>
                <a:latin typeface="Times New Roman" panose="02020603050405020304" pitchFamily="18" charset="0"/>
                <a:cs typeface="Times New Roman" panose="02020603050405020304" pitchFamily="18" charset="0"/>
              </a:rPr>
              <a:t>Написати програму, яка б генерувала випадкові точки, що гарантовано потрапляють у </a:t>
            </a:r>
            <a:r>
              <a:rPr lang="en-US" sz="2400" b="1" dirty="0">
                <a:solidFill>
                  <a:srgbClr val="000000"/>
                </a:solidFill>
                <a:latin typeface="Times New Roman" panose="02020603050405020304" pitchFamily="18" charset="0"/>
                <a:cs typeface="Times New Roman" panose="02020603050405020304" pitchFamily="18" charset="0"/>
              </a:rPr>
              <a:t>Q</a:t>
            </a:r>
            <a:r>
              <a:rPr lang="en-US" sz="2400" b="1" baseline="-25000" dirty="0">
                <a:solidFill>
                  <a:srgbClr val="000000"/>
                </a:solidFill>
                <a:latin typeface="Times New Roman" panose="02020603050405020304" pitchFamily="18" charset="0"/>
                <a:cs typeface="Times New Roman" panose="02020603050405020304" pitchFamily="18" charset="0"/>
              </a:rPr>
              <a:t>1</a:t>
            </a:r>
            <a:r>
              <a:rPr lang="en-US" sz="2400" dirty="0">
                <a:solidFill>
                  <a:srgbClr val="000000"/>
                </a:solidFill>
                <a:latin typeface="Times New Roman" panose="02020603050405020304" pitchFamily="18" charset="0"/>
                <a:cs typeface="Times New Roman" panose="02020603050405020304" pitchFamily="18" charset="0"/>
              </a:rPr>
              <a:t>, </a:t>
            </a:r>
            <a:r>
              <a:rPr lang="uk-UA" sz="2400" dirty="0">
                <a:solidFill>
                  <a:srgbClr val="000000"/>
                </a:solidFill>
                <a:latin typeface="Times New Roman" panose="02020603050405020304" pitchFamily="18" charset="0"/>
                <a:cs typeface="Times New Roman" panose="02020603050405020304" pitchFamily="18" charset="0"/>
              </a:rPr>
              <a:t>а у </a:t>
            </a:r>
            <a:r>
              <a:rPr lang="en-US" sz="2400" b="1" dirty="0">
                <a:solidFill>
                  <a:srgbClr val="000000"/>
                </a:solidFill>
                <a:latin typeface="Times New Roman" panose="02020603050405020304" pitchFamily="18" charset="0"/>
                <a:cs typeface="Times New Roman" panose="02020603050405020304" pitchFamily="18" charset="0"/>
              </a:rPr>
              <a:t>S</a:t>
            </a:r>
            <a:r>
              <a:rPr lang="en-US" sz="2400" dirty="0">
                <a:solidFill>
                  <a:srgbClr val="000000"/>
                </a:solidFill>
                <a:latin typeface="Times New Roman" panose="02020603050405020304" pitchFamily="18" charset="0"/>
                <a:cs typeface="Times New Roman" panose="02020603050405020304" pitchFamily="18" charset="0"/>
              </a:rPr>
              <a:t> - </a:t>
            </a:r>
            <a:r>
              <a:rPr lang="uk-UA" sz="2400" dirty="0">
                <a:solidFill>
                  <a:srgbClr val="000000"/>
                </a:solidFill>
                <a:latin typeface="Times New Roman" panose="02020603050405020304" pitchFamily="18" charset="0"/>
                <a:cs typeface="Times New Roman" panose="02020603050405020304" pitchFamily="18" charset="0"/>
              </a:rPr>
              <a:t>з ймовірністю </a:t>
            </a:r>
            <a:r>
              <a:rPr lang="en-US" sz="2400" b="1" dirty="0">
                <a:solidFill>
                  <a:srgbClr val="000000"/>
                </a:solidFill>
                <a:latin typeface="Times New Roman" panose="02020603050405020304" pitchFamily="18" charset="0"/>
                <a:cs typeface="Times New Roman" panose="02020603050405020304" pitchFamily="18" charset="0"/>
              </a:rPr>
              <a:t>p</a:t>
            </a:r>
            <a:r>
              <a:rPr lang="en-US" sz="2400" dirty="0">
                <a:solidFill>
                  <a:srgbClr val="000000"/>
                </a:solidFill>
                <a:latin typeface="Times New Roman" panose="02020603050405020304" pitchFamily="18" charset="0"/>
                <a:cs typeface="Times New Roman" panose="02020603050405020304" pitchFamily="18" charset="0"/>
              </a:rPr>
              <a:t>.</a:t>
            </a:r>
          </a:p>
          <a:p>
            <a:pPr marL="0" indent="0">
              <a:spcBef>
                <a:spcPts val="0"/>
              </a:spcBef>
              <a:buFont typeface="+mj-lt"/>
              <a:buAutoNum type="arabicPeriod"/>
            </a:pPr>
            <a:r>
              <a:rPr lang="uk-UA" sz="2400" dirty="0">
                <a:solidFill>
                  <a:srgbClr val="000000"/>
                </a:solidFill>
                <a:latin typeface="Times New Roman" panose="02020603050405020304" pitchFamily="18" charset="0"/>
                <a:cs typeface="Times New Roman" panose="02020603050405020304" pitchFamily="18" charset="0"/>
              </a:rPr>
              <a:t>Кількість точок оцінити за формулою</a:t>
            </a:r>
          </a:p>
          <a:p>
            <a:endParaRPr lang="uk-UA" dirty="0"/>
          </a:p>
        </p:txBody>
      </p:sp>
      <p:pic>
        <p:nvPicPr>
          <p:cNvPr id="11266" name="Picture 2" descr="http://mmsa.kpi.ua/sancho/ASD_HTM/Labs/Equats/Image3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4969" y="4072713"/>
            <a:ext cx="2677778" cy="105955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825280" y="6858000"/>
            <a:ext cx="7851306" cy="707886"/>
          </a:xfrm>
          <a:prstGeom prst="rect">
            <a:avLst/>
          </a:prstGeom>
        </p:spPr>
        <p:txBody>
          <a:bodyPr wrap="square">
            <a:spAutoFit/>
          </a:bodyPr>
          <a:lstStyle/>
          <a:p>
            <a:r>
              <a:rPr lang="ru-RU" sz="2000" dirty="0">
                <a:solidFill>
                  <a:srgbClr val="000000"/>
                </a:solidFill>
                <a:latin typeface="Times New Roman" panose="02020603050405020304" pitchFamily="18" charset="0"/>
              </a:rPr>
              <a:t>де </a:t>
            </a:r>
            <a:r>
              <a:rPr lang="ru-RU" sz="2000" b="1" dirty="0">
                <a:solidFill>
                  <a:srgbClr val="000000"/>
                </a:solidFill>
                <a:latin typeface="Times New Roman" panose="02020603050405020304" pitchFamily="18" charset="0"/>
              </a:rPr>
              <a:t>m</a:t>
            </a:r>
            <a:r>
              <a:rPr lang="ru-RU" sz="2000" dirty="0">
                <a:solidFill>
                  <a:srgbClr val="000000"/>
                </a:solidFill>
                <a:latin typeface="Times New Roman" panose="02020603050405020304" pitchFamily="18" charset="0"/>
              </a:rPr>
              <a:t> - </a:t>
            </a:r>
            <a:r>
              <a:rPr lang="ru-RU" sz="2000" dirty="0" err="1">
                <a:solidFill>
                  <a:srgbClr val="000000"/>
                </a:solidFill>
                <a:latin typeface="Times New Roman" panose="02020603050405020304" pitchFamily="18" charset="0"/>
              </a:rPr>
              <a:t>припустиму</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відносну</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помилку</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оцінювання</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об'єму</a:t>
            </a:r>
            <a:r>
              <a:rPr lang="ru-RU" sz="2000" dirty="0">
                <a:solidFill>
                  <a:srgbClr val="000000"/>
                </a:solidFill>
                <a:latin typeface="Times New Roman" panose="02020603050405020304" pitchFamily="18" charset="0"/>
              </a:rPr>
              <a:t> - </a:t>
            </a:r>
            <a:r>
              <a:rPr lang="ru-RU" sz="2000" dirty="0" err="1">
                <a:solidFill>
                  <a:srgbClr val="000000"/>
                </a:solidFill>
                <a:latin typeface="Times New Roman" panose="02020603050405020304" pitchFamily="18" charset="0"/>
              </a:rPr>
              <a:t>узяти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рівною</a:t>
            </a:r>
            <a:r>
              <a:rPr lang="ru-RU" sz="2000" dirty="0">
                <a:solidFill>
                  <a:srgbClr val="000000"/>
                </a:solidFill>
                <a:latin typeface="Times New Roman" panose="02020603050405020304" pitchFamily="18" charset="0"/>
              </a:rPr>
              <a:t> </a:t>
            </a:r>
            <a:r>
              <a:rPr lang="ru-RU" sz="2000" b="1" dirty="0">
                <a:solidFill>
                  <a:srgbClr val="000000"/>
                </a:solidFill>
                <a:latin typeface="Times New Roman" panose="02020603050405020304" pitchFamily="18" charset="0"/>
              </a:rPr>
              <a:t>0,01;</a:t>
            </a:r>
            <a:endParaRPr lang="uk-UA" sz="2000" dirty="0"/>
          </a:p>
        </p:txBody>
      </p:sp>
    </p:spTree>
    <p:extLst>
      <p:ext uri="{BB962C8B-B14F-4D97-AF65-F5344CB8AC3E}">
        <p14:creationId xmlns:p14="http://schemas.microsoft.com/office/powerpoint/2010/main" val="465189129"/>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62163" y="598624"/>
            <a:ext cx="4945488" cy="570963"/>
          </a:xfrm>
        </p:spPr>
        <p:txBody>
          <a:bodyPr>
            <a:normAutofit/>
          </a:bodyPr>
          <a:lstStyle/>
          <a:p>
            <a:pPr marL="0" indent="0" algn="ctr">
              <a:buNone/>
            </a:pPr>
            <a:r>
              <a:rPr lang="en-US" sz="2400" b="1" dirty="0">
                <a:solidFill>
                  <a:srgbClr val="000000"/>
                </a:solidFill>
                <a:latin typeface="Times New Roman" panose="02020603050405020304" pitchFamily="18" charset="0"/>
              </a:rPr>
              <a:t>z</a:t>
            </a:r>
            <a:r>
              <a:rPr lang="en-US" sz="2400" dirty="0">
                <a:solidFill>
                  <a:srgbClr val="000000"/>
                </a:solidFill>
                <a:latin typeface="Times New Roman" panose="02020603050405020304" pitchFamily="18" charset="0"/>
              </a:rPr>
              <a:t> - </a:t>
            </a:r>
            <a:r>
              <a:rPr lang="uk-UA" sz="2400" dirty="0">
                <a:solidFill>
                  <a:srgbClr val="000000"/>
                </a:solidFill>
                <a:latin typeface="Times New Roman" panose="02020603050405020304" pitchFamily="18" charset="0"/>
              </a:rPr>
              <a:t>розв'язок рівняння</a:t>
            </a:r>
            <a:r>
              <a:rPr lang="en-US" sz="2400" dirty="0">
                <a:solidFill>
                  <a:srgbClr val="000000"/>
                </a:solidFill>
                <a:latin typeface="Times New Roman" panose="02020603050405020304" pitchFamily="18" charset="0"/>
              </a:rPr>
              <a:t>     </a:t>
            </a:r>
            <a:r>
              <a:rPr lang="uk-UA" sz="2400" b="1" dirty="0">
                <a:solidFill>
                  <a:srgbClr val="000000"/>
                </a:solidFill>
                <a:latin typeface="Times New Roman" panose="02020603050405020304" pitchFamily="18" charset="0"/>
              </a:rPr>
              <a:t>2Ф</a:t>
            </a:r>
            <a:r>
              <a:rPr lang="en-US" sz="2400" b="1" baseline="-25000" dirty="0">
                <a:solidFill>
                  <a:srgbClr val="000000"/>
                </a:solidFill>
                <a:latin typeface="Times New Roman" panose="02020603050405020304" pitchFamily="18" charset="0"/>
              </a:rPr>
              <a:t>o</a:t>
            </a:r>
            <a:r>
              <a:rPr lang="en-US" sz="2400" b="1" dirty="0">
                <a:solidFill>
                  <a:srgbClr val="000000"/>
                </a:solidFill>
                <a:latin typeface="Times New Roman" panose="02020603050405020304" pitchFamily="18" charset="0"/>
              </a:rPr>
              <a:t>(z) = </a:t>
            </a:r>
            <a:r>
              <a:rPr lang="en-US" sz="2400" b="1" dirty="0">
                <a:solidFill>
                  <a:srgbClr val="000000"/>
                </a:solidFill>
                <a:latin typeface="Symbol" panose="05050102010706020507" pitchFamily="18" charset="2"/>
              </a:rPr>
              <a:t>a</a:t>
            </a:r>
            <a:r>
              <a:rPr lang="en-US" sz="2400" dirty="0">
                <a:solidFill>
                  <a:srgbClr val="000000"/>
                </a:solidFill>
                <a:latin typeface="Times New Roman" panose="02020603050405020304" pitchFamily="18" charset="0"/>
              </a:rPr>
              <a:t>.</a:t>
            </a:r>
          </a:p>
          <a:p>
            <a:endParaRPr lang="uk-UA" dirty="0"/>
          </a:p>
        </p:txBody>
      </p:sp>
      <p:sp>
        <p:nvSpPr>
          <p:cNvPr id="5" name="Прямоугольник 4"/>
          <p:cNvSpPr/>
          <p:nvPr/>
        </p:nvSpPr>
        <p:spPr>
          <a:xfrm>
            <a:off x="2682675" y="2674385"/>
            <a:ext cx="8023539" cy="1938992"/>
          </a:xfrm>
          <a:prstGeom prst="rect">
            <a:avLst/>
          </a:prstGeom>
        </p:spPr>
        <p:txBody>
          <a:bodyPr wrap="square">
            <a:spAutoFit/>
          </a:bodyPr>
          <a:lstStyle/>
          <a:p>
            <a:r>
              <a:rPr lang="en-US" sz="2000" b="1" dirty="0">
                <a:solidFill>
                  <a:srgbClr val="000000"/>
                </a:solidFill>
                <a:latin typeface="Symbol" panose="05050102010706020507" pitchFamily="18" charset="2"/>
              </a:rPr>
              <a:t>a</a:t>
            </a:r>
            <a:r>
              <a:rPr lang="en-US" sz="2000" dirty="0">
                <a:solidFill>
                  <a:srgbClr val="000000"/>
                </a:solidFill>
                <a:latin typeface="Times New Roman" panose="02020603050405020304" pitchFamily="18" charset="0"/>
              </a:rPr>
              <a:t> - </a:t>
            </a:r>
            <a:r>
              <a:rPr lang="uk-UA" sz="2000" dirty="0">
                <a:solidFill>
                  <a:srgbClr val="000000"/>
                </a:solidFill>
                <a:latin typeface="Times New Roman" panose="02020603050405020304" pitchFamily="18" charset="0"/>
              </a:rPr>
              <a:t>надійна ймовірність, </a:t>
            </a:r>
            <a:r>
              <a:rPr lang="en-US" sz="2000" b="1" dirty="0">
                <a:solidFill>
                  <a:srgbClr val="000000"/>
                </a:solidFill>
                <a:latin typeface="Symbol" panose="05050102010706020507" pitchFamily="18" charset="2"/>
              </a:rPr>
              <a:t>a</a:t>
            </a:r>
            <a:r>
              <a:rPr lang="en-US" sz="2000" b="1" dirty="0">
                <a:solidFill>
                  <a:srgbClr val="000000"/>
                </a:solidFill>
                <a:latin typeface="Times New Roman" panose="02020603050405020304" pitchFamily="18" charset="0"/>
              </a:rPr>
              <a:t> = 0,95</a:t>
            </a:r>
            <a:r>
              <a:rPr lang="en-US" sz="2000" dirty="0">
                <a:solidFill>
                  <a:srgbClr val="000000"/>
                </a:solidFill>
                <a:latin typeface="Times New Roman" panose="02020603050405020304" pitchFamily="18" charset="0"/>
              </a:rPr>
              <a:t>.</a:t>
            </a:r>
          </a:p>
          <a:p>
            <a:r>
              <a:rPr lang="uk-UA" sz="2000" dirty="0">
                <a:solidFill>
                  <a:srgbClr val="000000"/>
                </a:solidFill>
                <a:latin typeface="Times New Roman" panose="02020603050405020304" pitchFamily="18" charset="0"/>
              </a:rPr>
              <a:t>Відповідь сформулювати у формі надійного інтервалу: "З ймовірністю, не меншою за ... , можна стверджувати, що об'єм належить інтервалу [...; ...]". При цьому для обчислення довжини інтервалу треба виразити </a:t>
            </a:r>
            <a:r>
              <a:rPr lang="en-US" sz="2000" b="1" dirty="0">
                <a:solidFill>
                  <a:srgbClr val="000000"/>
                </a:solidFill>
                <a:latin typeface="Times New Roman" panose="02020603050405020304" pitchFamily="18" charset="0"/>
              </a:rPr>
              <a:t>m</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з формули для </a:t>
            </a:r>
            <a:r>
              <a:rPr lang="en-US" sz="2000" b="1" dirty="0">
                <a:solidFill>
                  <a:srgbClr val="000000"/>
                </a:solidFill>
                <a:latin typeface="Times New Roman" panose="02020603050405020304" pitchFamily="18" charset="0"/>
              </a:rPr>
              <a:t>N</a:t>
            </a:r>
            <a:r>
              <a:rPr lang="en-US" sz="2000" b="1" baseline="30000" dirty="0">
                <a:solidFill>
                  <a:srgbClr val="000000"/>
                </a:solidFill>
                <a:latin typeface="Times New Roman" panose="02020603050405020304" pitchFamily="18" charset="0"/>
              </a:rPr>
              <a:t>*</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підставивши у неї щойно обчислене </a:t>
            </a:r>
            <a:r>
              <a:rPr lang="en-US" sz="2000" b="1" dirty="0">
                <a:solidFill>
                  <a:srgbClr val="000000"/>
                </a:solidFill>
                <a:latin typeface="Times New Roman" panose="02020603050405020304" pitchFamily="18" charset="0"/>
              </a:rPr>
              <a:t>p</a:t>
            </a:r>
            <a:r>
              <a:rPr lang="en-US" sz="2000" dirty="0">
                <a:solidFill>
                  <a:srgbClr val="000000"/>
                </a:solidFill>
                <a:latin typeface="Times New Roman" panose="02020603050405020304" pitchFamily="18" charset="0"/>
              </a:rPr>
              <a:t> </a:t>
            </a:r>
            <a:r>
              <a:rPr lang="uk-UA" sz="2000" dirty="0">
                <a:solidFill>
                  <a:srgbClr val="000000"/>
                </a:solidFill>
                <a:latin typeface="Times New Roman" panose="02020603050405020304" pitchFamily="18" charset="0"/>
              </a:rPr>
              <a:t>замість </a:t>
            </a:r>
            <a:r>
              <a:rPr lang="en-US" sz="2000" b="1" dirty="0">
                <a:solidFill>
                  <a:srgbClr val="000000"/>
                </a:solidFill>
                <a:latin typeface="Times New Roman" panose="02020603050405020304" pitchFamily="18" charset="0"/>
              </a:rPr>
              <a:t>p</a:t>
            </a:r>
            <a:r>
              <a:rPr lang="en-US" sz="2000" b="1" baseline="-25000" dirty="0">
                <a:solidFill>
                  <a:srgbClr val="000000"/>
                </a:solidFill>
                <a:latin typeface="Times New Roman" panose="02020603050405020304" pitchFamily="18" charset="0"/>
              </a:rPr>
              <a:t>2</a:t>
            </a:r>
            <a:r>
              <a:rPr lang="en-US" sz="2000" dirty="0">
                <a:solidFill>
                  <a:srgbClr val="000000"/>
                </a:solidFill>
                <a:latin typeface="Times New Roman" panose="02020603050405020304" pitchFamily="18" charset="0"/>
              </a:rPr>
              <a:t>:</a:t>
            </a:r>
            <a:endParaRPr lang="en-US" sz="2000" b="0" i="0" dirty="0">
              <a:solidFill>
                <a:srgbClr val="000000"/>
              </a:solidFill>
              <a:effectLst/>
              <a:latin typeface="Times New Roman" panose="02020603050405020304" pitchFamily="18" charset="0"/>
            </a:endParaRPr>
          </a:p>
        </p:txBody>
      </p:sp>
      <p:pic>
        <p:nvPicPr>
          <p:cNvPr id="12292" name="Picture 4" descr="http://mmsa.kpi.ua/sancho/ASD_HTM/Labs/Equats/Image4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5999" y="4755810"/>
            <a:ext cx="1918685" cy="1057237"/>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682675" y="6908800"/>
            <a:ext cx="8405633" cy="1938992"/>
          </a:xfrm>
          <a:prstGeom prst="rect">
            <a:avLst/>
          </a:prstGeom>
        </p:spPr>
        <p:txBody>
          <a:bodyPr wrap="square">
            <a:spAutoFit/>
          </a:bodyPr>
          <a:lstStyle/>
          <a:p>
            <a:r>
              <a:rPr lang="ru-RU" sz="2000" dirty="0" err="1">
                <a:solidFill>
                  <a:srgbClr val="000000"/>
                </a:solidFill>
                <a:latin typeface="Times New Roman" panose="02020603050405020304" pitchFamily="18" charset="0"/>
              </a:rPr>
              <a:t>Це</a:t>
            </a:r>
            <a:r>
              <a:rPr lang="ru-RU" sz="2000" dirty="0">
                <a:solidFill>
                  <a:srgbClr val="000000"/>
                </a:solidFill>
                <a:latin typeface="Times New Roman" panose="02020603050405020304" pitchFamily="18" charset="0"/>
              </a:rPr>
              <a:t> буде </a:t>
            </a:r>
            <a:r>
              <a:rPr lang="ru-RU" sz="2000" dirty="0" err="1">
                <a:solidFill>
                  <a:srgbClr val="000000"/>
                </a:solidFill>
                <a:latin typeface="Times New Roman" panose="02020603050405020304" pitchFamily="18" charset="0"/>
              </a:rPr>
              <a:t>оцінка</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реальної</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довжини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надійного</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інтервала</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який</a:t>
            </a:r>
            <a:r>
              <a:rPr lang="ru-RU" sz="2000" dirty="0">
                <a:solidFill>
                  <a:srgbClr val="000000"/>
                </a:solidFill>
                <a:latin typeface="Times New Roman" panose="02020603050405020304" pitchFamily="18" charset="0"/>
              </a:rPr>
              <a:t> одержано для </a:t>
            </a:r>
            <a:r>
              <a:rPr lang="ru-RU" sz="2000" dirty="0" err="1">
                <a:solidFill>
                  <a:srgbClr val="000000"/>
                </a:solidFill>
                <a:latin typeface="Times New Roman" panose="02020603050405020304" pitchFamily="18" charset="0"/>
              </a:rPr>
              <a:t>обчислюваного</a:t>
            </a:r>
            <a:r>
              <a:rPr lang="ru-RU" sz="2000" dirty="0">
                <a:solidFill>
                  <a:srgbClr val="000000"/>
                </a:solidFill>
                <a:latin typeface="Times New Roman" panose="02020603050405020304" pitchFamily="18" charset="0"/>
              </a:rPr>
              <a:t> интеграла. Вона буде </a:t>
            </a:r>
            <a:r>
              <a:rPr lang="ru-RU" sz="2000" dirty="0" err="1">
                <a:solidFill>
                  <a:srgbClr val="000000"/>
                </a:solidFill>
                <a:latin typeface="Times New Roman" panose="02020603050405020304" pitchFamily="18" charset="0"/>
              </a:rPr>
              <a:t>меншою</a:t>
            </a:r>
            <a:r>
              <a:rPr lang="ru-RU" sz="2000" dirty="0">
                <a:solidFill>
                  <a:srgbClr val="000000"/>
                </a:solidFill>
                <a:latin typeface="Times New Roman" panose="02020603050405020304" pitchFamily="18" charset="0"/>
              </a:rPr>
              <a:t> за </a:t>
            </a:r>
            <a:r>
              <a:rPr lang="ru-RU" sz="2000" b="1" dirty="0">
                <a:solidFill>
                  <a:srgbClr val="000000"/>
                </a:solidFill>
                <a:latin typeface="Times New Roman" panose="02020603050405020304" pitchFamily="18" charset="0"/>
              </a:rPr>
              <a:t>m = 0,01</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від</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якого</a:t>
            </a:r>
            <a:r>
              <a:rPr lang="ru-RU" sz="2000" dirty="0">
                <a:solidFill>
                  <a:srgbClr val="000000"/>
                </a:solidFill>
                <a:latin typeface="Times New Roman" panose="02020603050405020304" pitchFamily="18" charset="0"/>
              </a:rPr>
              <a:t> ми починали.</a:t>
            </a:r>
          </a:p>
          <a:p>
            <a:r>
              <a:rPr lang="ru-RU" sz="2000" dirty="0" err="1">
                <a:solidFill>
                  <a:srgbClr val="000000"/>
                </a:solidFill>
                <a:latin typeface="Times New Roman" panose="02020603050405020304" pitchFamily="18" charset="0"/>
              </a:rPr>
              <a:t>Оскільки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індивідуальні</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варіанти</a:t>
            </a:r>
            <a:r>
              <a:rPr lang="ru-RU" sz="2000" dirty="0">
                <a:solidFill>
                  <a:srgbClr val="000000"/>
                </a:solidFill>
                <a:latin typeface="Times New Roman" panose="02020603050405020304" pitchFamily="18" charset="0"/>
              </a:rPr>
              <a:t> - </a:t>
            </a:r>
            <a:r>
              <a:rPr lang="ru-RU" sz="2000" dirty="0" err="1">
                <a:solidFill>
                  <a:srgbClr val="000000"/>
                </a:solidFill>
                <a:latin typeface="Times New Roman" panose="02020603050405020304" pitchFamily="18" charset="0"/>
              </a:rPr>
              <a:t>це</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приклади</a:t>
            </a:r>
            <a:r>
              <a:rPr lang="ru-RU" sz="2000" dirty="0">
                <a:solidFill>
                  <a:srgbClr val="000000"/>
                </a:solidFill>
                <a:latin typeface="Times New Roman" panose="02020603050405020304" pitchFamily="18" charset="0"/>
              </a:rPr>
              <a:t> з </a:t>
            </a:r>
            <a:r>
              <a:rPr lang="ru-RU" sz="2000" dirty="0" err="1">
                <a:solidFill>
                  <a:srgbClr val="000000"/>
                </a:solidFill>
                <a:latin typeface="Times New Roman" panose="02020603050405020304" pitchFamily="18" charset="0"/>
              </a:rPr>
              <a:t>задачників</a:t>
            </a:r>
            <a:r>
              <a:rPr lang="ru-RU" sz="2000" dirty="0">
                <a:solidFill>
                  <a:srgbClr val="000000"/>
                </a:solidFill>
                <a:latin typeface="Times New Roman" panose="02020603050405020304" pitchFamily="18" charset="0"/>
              </a:rPr>
              <a:t> з </a:t>
            </a:r>
            <a:r>
              <a:rPr lang="ru-RU" sz="2000" dirty="0" err="1">
                <a:solidFill>
                  <a:srgbClr val="000000"/>
                </a:solidFill>
                <a:latin typeface="Times New Roman" panose="02020603050405020304" pitchFamily="18" charset="0"/>
              </a:rPr>
              <a:t>математичного</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аналізу</a:t>
            </a:r>
            <a:r>
              <a:rPr lang="ru-RU" sz="2000" dirty="0">
                <a:solidFill>
                  <a:srgbClr val="000000"/>
                </a:solidFill>
                <a:latin typeface="Times New Roman" panose="02020603050405020304" pitchFamily="18" charset="0"/>
              </a:rPr>
              <a:t>, то </a:t>
            </a:r>
            <a:r>
              <a:rPr lang="ru-RU" sz="2000" dirty="0" err="1">
                <a:solidFill>
                  <a:srgbClr val="000000"/>
                </a:solidFill>
                <a:latin typeface="Times New Roman" panose="02020603050405020304" pitchFamily="18" charset="0"/>
              </a:rPr>
              <a:t>слід</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обчислити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інтеграл</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аналітично</a:t>
            </a:r>
            <a:r>
              <a:rPr lang="ru-RU" sz="2000" dirty="0">
                <a:solidFill>
                  <a:srgbClr val="000000"/>
                </a:solidFill>
                <a:latin typeface="Times New Roman" panose="02020603050405020304" pitchFamily="18" charset="0"/>
              </a:rPr>
              <a:t> та </a:t>
            </a:r>
            <a:r>
              <a:rPr lang="ru-RU" sz="2000" dirty="0" err="1">
                <a:solidFill>
                  <a:srgbClr val="000000"/>
                </a:solidFill>
                <a:latin typeface="Times New Roman" panose="02020603050405020304" pitchFamily="18" charset="0"/>
              </a:rPr>
              <a:t>порівняти</a:t>
            </a:r>
            <a:r>
              <a:rPr lang="ru-RU" sz="2000" dirty="0">
                <a:solidFill>
                  <a:srgbClr val="000000"/>
                </a:solidFill>
                <a:latin typeface="Times New Roman" panose="02020603050405020304" pitchFamily="18" charset="0"/>
              </a:rPr>
              <a:t> </a:t>
            </a:r>
            <a:r>
              <a:rPr lang="ru-RU" sz="2000" dirty="0" err="1">
                <a:solidFill>
                  <a:srgbClr val="000000"/>
                </a:solidFill>
                <a:latin typeface="Times New Roman" panose="02020603050405020304" pitchFamily="18" charset="0"/>
              </a:rPr>
              <a:t>результати</a:t>
            </a:r>
            <a:r>
              <a:rPr lang="ru-RU" sz="2000" dirty="0">
                <a:solidFill>
                  <a:srgbClr val="000000"/>
                </a:solidFill>
                <a:latin typeface="Times New Roman" panose="02020603050405020304" pitchFamily="18" charset="0"/>
              </a:rPr>
              <a:t>.</a:t>
            </a:r>
            <a:endParaRPr lang="ru-RU" sz="2000" b="0" i="0" dirty="0">
              <a:solidFill>
                <a:srgbClr val="000000"/>
              </a:solidFill>
              <a:effectLst/>
              <a:latin typeface="Times New Roman" panose="02020603050405020304" pitchFamily="18" charset="0"/>
            </a:endParaRPr>
          </a:p>
        </p:txBody>
      </p:sp>
      <p:pic>
        <p:nvPicPr>
          <p:cNvPr id="12294" name="Picture 6" descr="http://mmsa.kpi.ua/sancho/ASD_HTM/Labs/Equats/Image5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9862" y="1288103"/>
            <a:ext cx="7124588" cy="1347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63325"/>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r>
              <a:rPr lang="ru-RU" sz="2400" b="1" u="sng" dirty="0" err="1">
                <a:solidFill>
                  <a:srgbClr val="000000"/>
                </a:solidFill>
                <a:latin typeface="Times New Roman" panose="02020603050405020304" pitchFamily="18" charset="0"/>
              </a:rPr>
              <a:t>Звіт</a:t>
            </a:r>
            <a:r>
              <a:rPr lang="ru-RU" sz="2400" b="1" u="sng" dirty="0">
                <a:solidFill>
                  <a:srgbClr val="000000"/>
                </a:solidFill>
                <a:latin typeface="Times New Roman" panose="02020603050405020304" pitchFamily="18" charset="0"/>
              </a:rPr>
              <a:t> </a:t>
            </a:r>
            <a:r>
              <a:rPr lang="ru-RU" sz="2400" b="1" u="sng" dirty="0" err="1">
                <a:solidFill>
                  <a:srgbClr val="000000"/>
                </a:solidFill>
                <a:latin typeface="Times New Roman" panose="02020603050405020304" pitchFamily="18" charset="0"/>
              </a:rPr>
              <a:t>має</a:t>
            </a:r>
            <a:r>
              <a:rPr lang="ru-RU" sz="2400" b="1" u="sng" dirty="0">
                <a:solidFill>
                  <a:srgbClr val="000000"/>
                </a:solidFill>
                <a:latin typeface="Times New Roman" panose="02020603050405020304" pitchFamily="18" charset="0"/>
              </a:rPr>
              <a:t> </a:t>
            </a:r>
            <a:r>
              <a:rPr lang="ru-RU" sz="2400" b="1" u="sng" dirty="0" err="1">
                <a:solidFill>
                  <a:srgbClr val="000000"/>
                </a:solidFill>
                <a:latin typeface="Times New Roman" panose="02020603050405020304" pitchFamily="18" charset="0"/>
              </a:rPr>
              <a:t>містити</a:t>
            </a:r>
            <a:r>
              <a:rPr lang="ru-RU" sz="2400" b="1" u="sng" dirty="0">
                <a:solidFill>
                  <a:srgbClr val="000000"/>
                </a:solidFill>
                <a:latin typeface="Times New Roman" panose="02020603050405020304" pitchFamily="18" charset="0"/>
              </a:rPr>
              <a:t>:</a:t>
            </a:r>
            <a:endParaRPr lang="ru-RU" sz="2400" dirty="0">
              <a:solidFill>
                <a:srgbClr val="000000"/>
              </a:solidFill>
              <a:latin typeface="Times New Roman" panose="02020603050405020304" pitchFamily="18" charset="0"/>
            </a:endParaRPr>
          </a:p>
          <a:p>
            <a:pPr>
              <a:buFont typeface="+mj-lt"/>
              <a:buAutoNum type="alphaLcPeriod"/>
            </a:pPr>
            <a:r>
              <a:rPr lang="ru-RU" sz="2400" dirty="0" err="1">
                <a:solidFill>
                  <a:srgbClr val="000000"/>
                </a:solidFill>
                <a:latin typeface="Times New Roman" panose="02020603050405020304" pitchFamily="18" charset="0"/>
              </a:rPr>
              <a:t>умову</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задачі</a:t>
            </a:r>
            <a:r>
              <a:rPr lang="ru-RU" sz="2400" dirty="0">
                <a:solidFill>
                  <a:srgbClr val="000000"/>
                </a:solidFill>
                <a:latin typeface="Times New Roman" panose="02020603050405020304" pitchFamily="18" charset="0"/>
              </a:rPr>
              <a:t>;</a:t>
            </a:r>
          </a:p>
          <a:p>
            <a:pPr>
              <a:buFont typeface="+mj-lt"/>
              <a:buAutoNum type="alphaLcPeriod"/>
            </a:pPr>
            <a:r>
              <a:rPr lang="ru-RU" sz="2400" dirty="0" err="1">
                <a:solidFill>
                  <a:srgbClr val="000000"/>
                </a:solidFill>
                <a:latin typeface="Times New Roman" panose="02020603050405020304" pitchFamily="18" charset="0"/>
              </a:rPr>
              <a:t>креслення</a:t>
            </a:r>
            <a:r>
              <a:rPr lang="ru-RU" sz="2400" dirty="0">
                <a:solidFill>
                  <a:srgbClr val="000000"/>
                </a:solidFill>
                <a:latin typeface="Times New Roman" panose="02020603050405020304" pitchFamily="18" charset="0"/>
              </a:rPr>
              <a:t>;</a:t>
            </a:r>
          </a:p>
          <a:p>
            <a:pPr>
              <a:buFont typeface="+mj-lt"/>
              <a:buAutoNum type="alphaLcPeriod"/>
            </a:pPr>
            <a:r>
              <a:rPr lang="ru-RU" sz="2400" dirty="0" err="1">
                <a:solidFill>
                  <a:srgbClr val="000000"/>
                </a:solidFill>
                <a:latin typeface="Times New Roman" panose="02020603050405020304" pitchFamily="18" charset="0"/>
              </a:rPr>
              <a:t>аналітичний</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розв'язок</a:t>
            </a:r>
            <a:r>
              <a:rPr lang="ru-RU" sz="2400" dirty="0">
                <a:solidFill>
                  <a:srgbClr val="000000"/>
                </a:solidFill>
                <a:latin typeface="Times New Roman" panose="02020603050405020304" pitchFamily="18" charset="0"/>
              </a:rPr>
              <a:t>;</a:t>
            </a:r>
          </a:p>
          <a:p>
            <a:pPr>
              <a:buFont typeface="+mj-lt"/>
              <a:buAutoNum type="alphaLcPeriod"/>
            </a:pPr>
            <a:r>
              <a:rPr lang="ru-RU" sz="2400">
                <a:solidFill>
                  <a:srgbClr val="000000"/>
                </a:solidFill>
                <a:latin typeface="Times New Roman" panose="02020603050405020304" pitchFamily="18" charset="0"/>
              </a:rPr>
              <a:t>роздрук</a:t>
            </a:r>
            <a:r>
              <a:rPr lang="ru-RU" sz="2400" dirty="0">
                <a:solidFill>
                  <a:srgbClr val="000000"/>
                </a:solidFill>
                <a:latin typeface="Times New Roman" panose="02020603050405020304" pitchFamily="18" charset="0"/>
              </a:rPr>
              <a:t> тексту </a:t>
            </a:r>
            <a:r>
              <a:rPr lang="ru-RU" sz="2400" dirty="0" err="1">
                <a:solidFill>
                  <a:srgbClr val="000000"/>
                </a:solidFill>
                <a:latin typeface="Times New Roman" panose="02020603050405020304" pitchFamily="18" charset="0"/>
              </a:rPr>
              <a:t>програми</a:t>
            </a:r>
            <a:r>
              <a:rPr lang="ru-RU" sz="2400" dirty="0">
                <a:solidFill>
                  <a:srgbClr val="000000"/>
                </a:solidFill>
                <a:latin typeface="Times New Roman" panose="02020603050405020304" pitchFamily="18" charset="0"/>
              </a:rPr>
              <a:t>, яку Ви написали;</a:t>
            </a:r>
          </a:p>
          <a:p>
            <a:pPr>
              <a:buFont typeface="+mj-lt"/>
              <a:buAutoNum type="alphaLcPeriod"/>
            </a:pPr>
            <a:r>
              <a:rPr lang="ru-RU" sz="2400" dirty="0" err="1">
                <a:solidFill>
                  <a:srgbClr val="000000"/>
                </a:solidFill>
                <a:latin typeface="Times New Roman" panose="02020603050405020304" pitchFamily="18" charset="0"/>
              </a:rPr>
              <a:t>роздрук</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результатів</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її</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роботи</a:t>
            </a:r>
            <a:r>
              <a:rPr lang="ru-RU" sz="2400" dirty="0">
                <a:solidFill>
                  <a:srgbClr val="000000"/>
                </a:solidFill>
                <a:latin typeface="Times New Roman" panose="02020603050405020304" pitchFamily="18" charset="0"/>
              </a:rPr>
              <a:t>;</a:t>
            </a:r>
          </a:p>
          <a:p>
            <a:pPr>
              <a:buFont typeface="+mj-lt"/>
              <a:buAutoNum type="alphaLcPeriod"/>
            </a:pPr>
            <a:r>
              <a:rPr lang="ru-RU" sz="2400" dirty="0" err="1">
                <a:solidFill>
                  <a:srgbClr val="000000"/>
                </a:solidFill>
                <a:latin typeface="Times New Roman" panose="02020603050405020304" pitchFamily="18" charset="0"/>
              </a:rPr>
              <a:t>висновки</a:t>
            </a:r>
            <a:r>
              <a:rPr lang="ru-RU" sz="2400" dirty="0">
                <a:solidFill>
                  <a:srgbClr val="000000"/>
                </a:solidFill>
                <a:latin typeface="Times New Roman" panose="02020603050405020304" pitchFamily="18" charset="0"/>
              </a:rPr>
              <a:t> та </a:t>
            </a:r>
            <a:r>
              <a:rPr lang="ru-RU" sz="2400" dirty="0" err="1">
                <a:solidFill>
                  <a:srgbClr val="000000"/>
                </a:solidFill>
                <a:latin typeface="Times New Roman" panose="02020603050405020304" pitchFamily="18" charset="0"/>
              </a:rPr>
              <a:t>аналіз</a:t>
            </a:r>
            <a:r>
              <a:rPr lang="ru-RU" sz="2400" dirty="0">
                <a:solidFill>
                  <a:srgbClr val="000000"/>
                </a:solidFill>
                <a:latin typeface="Times New Roman" panose="02020603050405020304" pitchFamily="18" charset="0"/>
              </a:rPr>
              <a:t> </a:t>
            </a:r>
            <a:r>
              <a:rPr lang="ru-RU" sz="2400" dirty="0" err="1">
                <a:solidFill>
                  <a:srgbClr val="000000"/>
                </a:solidFill>
                <a:latin typeface="Times New Roman" panose="02020603050405020304" pitchFamily="18" charset="0"/>
              </a:rPr>
              <a:t>результатів</a:t>
            </a:r>
            <a:r>
              <a:rPr lang="ru-RU" sz="2400" dirty="0">
                <a:solidFill>
                  <a:srgbClr val="000000"/>
                </a:solidFill>
                <a:latin typeface="Times New Roman" panose="02020603050405020304" pitchFamily="18" charset="0"/>
              </a:rPr>
              <a:t>.</a:t>
            </a:r>
          </a:p>
          <a:p>
            <a:endParaRPr lang="uk-UA" sz="2400" dirty="0"/>
          </a:p>
        </p:txBody>
      </p:sp>
    </p:spTree>
    <p:extLst>
      <p:ext uri="{BB962C8B-B14F-4D97-AF65-F5344CB8AC3E}">
        <p14:creationId xmlns:p14="http://schemas.microsoft.com/office/powerpoint/2010/main" val="285337746"/>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a:t>
            </a:r>
          </a:p>
        </p:txBody>
      </p:sp>
      <p:sp>
        <p:nvSpPr>
          <p:cNvPr id="3" name="Объект 2"/>
          <p:cNvSpPr>
            <a:spLocks noGrp="1"/>
          </p:cNvSpPr>
          <p:nvPr>
            <p:ph idx="1"/>
          </p:nvPr>
        </p:nvSpPr>
        <p:spPr/>
        <p:txBody>
          <a:bodyPr>
            <a:noAutofit/>
          </a:bodyPr>
          <a:lstStyle/>
          <a:p>
            <a:r>
              <a:rPr lang="uk-UA" sz="2800" dirty="0">
                <a:latin typeface="Times New Roman" panose="02020603050405020304" pitchFamily="18" charset="0"/>
                <a:cs typeface="Times New Roman" panose="02020603050405020304" pitchFamily="18" charset="0"/>
              </a:rPr>
              <a:t>Формальне визначення:</a:t>
            </a:r>
          </a:p>
          <a:p>
            <a:r>
              <a:rPr lang="uk-UA" sz="2800" dirty="0">
                <a:latin typeface="Times New Roman" panose="02020603050405020304" pitchFamily="18" charset="0"/>
                <a:cs typeface="Times New Roman" panose="02020603050405020304" pitchFamily="18" charset="0"/>
              </a:rPr>
              <a:t>Вхід. Послідовність із </a:t>
            </a:r>
            <a:r>
              <a:rPr lang="en-US" sz="2800" dirty="0">
                <a:latin typeface="Times New Roman" panose="02020603050405020304" pitchFamily="18" charset="0"/>
                <a:cs typeface="Times New Roman" panose="02020603050405020304" pitchFamily="18" charset="0"/>
              </a:rPr>
              <a:t>n </a:t>
            </a:r>
            <a:r>
              <a:rPr lang="uk-UA" sz="2800" dirty="0">
                <a:latin typeface="Times New Roman" panose="02020603050405020304" pitchFamily="18" charset="0"/>
                <a:cs typeface="Times New Roman" panose="02020603050405020304" pitchFamily="18" charset="0"/>
              </a:rPr>
              <a:t>чисел </a:t>
            </a:r>
          </a:p>
          <a:p>
            <a:r>
              <a:rPr lang="uk-UA" sz="2800" dirty="0">
                <a:latin typeface="Times New Roman" panose="02020603050405020304" pitchFamily="18" charset="0"/>
                <a:cs typeface="Times New Roman" panose="02020603050405020304" pitchFamily="18" charset="0"/>
              </a:rPr>
              <a:t>Вихід. Перестановка (</a:t>
            </a:r>
            <a:r>
              <a:rPr lang="uk-UA" sz="2800" dirty="0" err="1">
                <a:latin typeface="Times New Roman" panose="02020603050405020304" pitchFamily="18" charset="0"/>
                <a:cs typeface="Times New Roman" panose="02020603050405020304" pitchFamily="18" charset="0"/>
              </a:rPr>
              <a:t>перевпорядкування</a:t>
            </a:r>
            <a:r>
              <a:rPr lang="uk-UA" sz="2800" dirty="0">
                <a:latin typeface="Times New Roman" panose="02020603050405020304" pitchFamily="18" charset="0"/>
                <a:cs typeface="Times New Roman" panose="02020603050405020304" pitchFamily="18" charset="0"/>
              </a:rPr>
              <a:t>) вхідної послідовності</a:t>
            </a:r>
            <a:r>
              <a:rPr lang="en-US" sz="2800" dirty="0">
                <a:latin typeface="Times New Roman" panose="02020603050405020304" pitchFamily="18" charset="0"/>
                <a:cs typeface="Times New Roman" panose="02020603050405020304" pitchFamily="18" charset="0"/>
              </a:rPr>
              <a:t>.</a:t>
            </a:r>
            <a:r>
              <a:rPr lang="uk-UA" sz="2800" dirty="0">
                <a:latin typeface="Times New Roman" panose="02020603050405020304" pitchFamily="18" charset="0"/>
                <a:cs typeface="Times New Roman" panose="02020603050405020304" pitchFamily="18" charset="0"/>
              </a:rPr>
              <a:t> </a:t>
            </a:r>
          </a:p>
          <a:p>
            <a:r>
              <a:rPr lang="uk-UA" sz="2800" dirty="0">
                <a:latin typeface="Times New Roman" panose="02020603050405020304" pitchFamily="18" charset="0"/>
                <a:cs typeface="Times New Roman" panose="02020603050405020304" pitchFamily="18" charset="0"/>
              </a:rPr>
              <a:t>Наприклад, якщо на вхід подається послідовність </a:t>
            </a:r>
            <a:r>
              <a:rPr lang="en-US" sz="2800" dirty="0">
                <a:latin typeface="Times New Roman" panose="02020603050405020304" pitchFamily="18" charset="0"/>
                <a:cs typeface="Times New Roman" panose="02020603050405020304" pitchFamily="18" charset="0"/>
              </a:rPr>
              <a:t>A[n]= {a[</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=1,n}</a:t>
            </a:r>
            <a:r>
              <a:rPr lang="uk-UA" sz="28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На виході отримуємо А</a:t>
            </a:r>
            <a:r>
              <a:rPr lang="en-US" sz="2800" dirty="0">
                <a:latin typeface="Times New Roman" panose="02020603050405020304" pitchFamily="18" charset="0"/>
                <a:cs typeface="Times New Roman" panose="02020603050405020304" pitchFamily="18" charset="0"/>
              </a:rPr>
              <a:t>[n] ={a[</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=1,n; a[</a:t>
            </a:r>
            <a:r>
              <a:rPr lang="en-US" sz="2800" dirty="0" err="1">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cs typeface="Times New Roman" panose="02020603050405020304" pitchFamily="18" charset="0"/>
              </a:rPr>
              <a:t>]&lt;=a[i+1]}</a:t>
            </a:r>
            <a:r>
              <a:rPr lang="uk-UA" sz="2800" dirty="0">
                <a:latin typeface="Times New Roman" panose="02020603050405020304" pitchFamily="18" charset="0"/>
                <a:cs typeface="Times New Roman" panose="02020603050405020304" pitchFamily="18" charset="0"/>
              </a:rPr>
              <a:t> Концептуально ми сортуємо послідовність, хоча вхідні дані ми отримуємо у вигляді масиву з </a:t>
            </a:r>
            <a:r>
              <a:rPr lang="en-US" sz="2800" dirty="0">
                <a:latin typeface="Times New Roman" panose="02020603050405020304" pitchFamily="18" charset="0"/>
                <a:cs typeface="Times New Roman" panose="02020603050405020304" pitchFamily="18" charset="0"/>
              </a:rPr>
              <a:t>n </a:t>
            </a:r>
            <a:r>
              <a:rPr lang="uk-UA" sz="2800" dirty="0">
                <a:latin typeface="Times New Roman" panose="02020603050405020304" pitchFamily="18" charset="0"/>
                <a:cs typeface="Times New Roman" panose="02020603050405020304" pitchFamily="18" charset="0"/>
              </a:rPr>
              <a:t>елементами.</a:t>
            </a:r>
          </a:p>
        </p:txBody>
      </p:sp>
    </p:spTree>
    <p:extLst>
      <p:ext uri="{BB962C8B-B14F-4D97-AF65-F5344CB8AC3E}">
        <p14:creationId xmlns:p14="http://schemas.microsoft.com/office/powerpoint/2010/main" val="14243779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pic>
        <p:nvPicPr>
          <p:cNvPr id="4" name="Объект 3"/>
          <p:cNvPicPr>
            <a:picLocks noGrp="1" noChangeAspect="1"/>
          </p:cNvPicPr>
          <p:nvPr>
            <p:ph idx="1"/>
          </p:nvPr>
        </p:nvPicPr>
        <p:blipFill>
          <a:blip r:embed="rId2"/>
          <a:stretch>
            <a:fillRect/>
          </a:stretch>
        </p:blipFill>
        <p:spPr>
          <a:xfrm>
            <a:off x="3484179" y="2128345"/>
            <a:ext cx="7094483" cy="1387365"/>
          </a:xfrm>
          <a:prstGeom prst="rect">
            <a:avLst/>
          </a:prstGeom>
        </p:spPr>
      </p:pic>
    </p:spTree>
    <p:extLst>
      <p:ext uri="{BB962C8B-B14F-4D97-AF65-F5344CB8AC3E}">
        <p14:creationId xmlns:p14="http://schemas.microsoft.com/office/powerpoint/2010/main" val="2296052402"/>
      </p:ext>
    </p:extLst>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Сортування</a:t>
            </a:r>
          </a:p>
        </p:txBody>
      </p:sp>
      <p:sp>
        <p:nvSpPr>
          <p:cNvPr id="3" name="Объект 2"/>
          <p:cNvSpPr>
            <a:spLocks noGrp="1"/>
          </p:cNvSpPr>
          <p:nvPr>
            <p:ph idx="1"/>
          </p:nvPr>
        </p:nvSpPr>
        <p:spPr/>
        <p:txBody>
          <a:bodyPr>
            <a:normAutofit fontScale="85000" lnSpcReduction="20000"/>
          </a:bodyPr>
          <a:lstStyle/>
          <a:p>
            <a:pPr lvl="0">
              <a:buClr>
                <a:srgbClr val="A53010"/>
              </a:buClr>
            </a:pP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Якщо</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обсяг</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вхідних</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даних</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дозволяє</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обходитися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виключно</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основною (оперативною)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пам'яттю</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то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говорять</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про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алгоритми</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внутрішнього</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сортування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в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іншому</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випадку</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 про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алгоритми</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зовнішнього</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сортування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a:t>
            </a:r>
          </a:p>
          <a:p>
            <a:pPr lvl="0">
              <a:buClr>
                <a:srgbClr val="A53010"/>
              </a:buClr>
            </a:pP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У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всіх</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алгоритмах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сортування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на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вхід</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надходить</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послідовність</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з </a:t>
            </a:r>
            <a:r>
              <a:rPr lang="en-US" sz="2800" b="1" i="1" dirty="0">
                <a:solidFill>
                  <a:prstClr val="black">
                    <a:lumMod val="75000"/>
                    <a:lumOff val="25000"/>
                  </a:prstClr>
                </a:solidFill>
                <a:latin typeface="Times New Roman" panose="02020603050405020304" pitchFamily="18" charset="0"/>
                <a:cs typeface="Times New Roman" panose="02020603050405020304" pitchFamily="18" charset="0"/>
              </a:rPr>
              <a:t>n</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чисел, тому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розмірність</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задачі</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сортування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l</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 </a:t>
            </a:r>
            <a:r>
              <a:rPr lang="el-GR" sz="2800" dirty="0">
                <a:solidFill>
                  <a:prstClr val="black">
                    <a:lumMod val="75000"/>
                    <a:lumOff val="25000"/>
                  </a:prstClr>
                </a:solidFill>
                <a:latin typeface="Century Gothic" panose="020B0502020202020204" pitchFamily="34" charset="0"/>
                <a:cs typeface="Times New Roman" panose="02020603050405020304" pitchFamily="18" charset="0"/>
              </a:rPr>
              <a:t>Θ</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en-US" sz="2800" dirty="0">
                <a:solidFill>
                  <a:prstClr val="black">
                    <a:lumMod val="75000"/>
                    <a:lumOff val="25000"/>
                  </a:prstClr>
                </a:solidFill>
                <a:latin typeface="Times New Roman" panose="02020603050405020304" pitchFamily="18" charset="0"/>
                <a:cs typeface="Times New Roman" panose="02020603050405020304" pitchFamily="18" charset="0"/>
              </a:rPr>
              <a:t>n</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a:t>
            </a:r>
          </a:p>
          <a:p>
            <a:pPr lvl="0">
              <a:buClr>
                <a:srgbClr val="A53010"/>
              </a:buClr>
            </a:pP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Для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оцінки</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швидкодії</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алгоритмів</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різних</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методів</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сортування</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як правило,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використовують</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 два </a:t>
            </a:r>
            <a:r>
              <a:rPr lang="ru-RU" sz="2800" dirty="0" err="1">
                <a:solidFill>
                  <a:prstClr val="black">
                    <a:lumMod val="75000"/>
                    <a:lumOff val="25000"/>
                  </a:prstClr>
                </a:solidFill>
                <a:latin typeface="Times New Roman" panose="02020603050405020304" pitchFamily="18" charset="0"/>
                <a:cs typeface="Times New Roman" panose="02020603050405020304" pitchFamily="18" charset="0"/>
              </a:rPr>
              <a:t>показники</a:t>
            </a:r>
            <a:r>
              <a:rPr lang="ru-RU" sz="2800" dirty="0">
                <a:solidFill>
                  <a:prstClr val="black">
                    <a:lumMod val="75000"/>
                    <a:lumOff val="25000"/>
                  </a:prstClr>
                </a:solidFill>
                <a:latin typeface="Times New Roman" panose="02020603050405020304" pitchFamily="18" charset="0"/>
                <a:cs typeface="Times New Roman" panose="02020603050405020304" pitchFamily="18" charset="0"/>
              </a:rPr>
              <a:t>:</a:t>
            </a:r>
          </a:p>
          <a:p>
            <a:pPr lvl="1">
              <a:buClr>
                <a:srgbClr val="A53010"/>
              </a:buClr>
            </a:pPr>
            <a:r>
              <a:rPr lang="ru-RU" sz="2600" dirty="0" err="1">
                <a:solidFill>
                  <a:prstClr val="black">
                    <a:lumMod val="75000"/>
                    <a:lumOff val="25000"/>
                  </a:prstClr>
                </a:solidFill>
                <a:latin typeface="Times New Roman" panose="02020603050405020304" pitchFamily="18" charset="0"/>
                <a:cs typeface="Times New Roman" panose="02020603050405020304" pitchFamily="18" charset="0"/>
              </a:rPr>
              <a:t>кількість</a:t>
            </a:r>
            <a:r>
              <a:rPr lang="ru-RU" sz="26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600" dirty="0" err="1">
                <a:solidFill>
                  <a:prstClr val="black">
                    <a:lumMod val="75000"/>
                    <a:lumOff val="25000"/>
                  </a:prstClr>
                </a:solidFill>
                <a:latin typeface="Times New Roman" panose="02020603050405020304" pitchFamily="18" charset="0"/>
                <a:cs typeface="Times New Roman" panose="02020603050405020304" pitchFamily="18" charset="0"/>
              </a:rPr>
              <a:t>присвоювань</a:t>
            </a:r>
            <a:r>
              <a:rPr lang="ru-RU" sz="2600" dirty="0">
                <a:solidFill>
                  <a:prstClr val="black">
                    <a:lumMod val="75000"/>
                    <a:lumOff val="25000"/>
                  </a:prstClr>
                </a:solidFill>
                <a:latin typeface="Times New Roman" panose="02020603050405020304" pitchFamily="18" charset="0"/>
                <a:cs typeface="Times New Roman" panose="02020603050405020304" pitchFamily="18" charset="0"/>
              </a:rPr>
              <a:t>;</a:t>
            </a:r>
          </a:p>
          <a:p>
            <a:pPr lvl="1">
              <a:buClr>
                <a:srgbClr val="A53010"/>
              </a:buClr>
            </a:pPr>
            <a:r>
              <a:rPr lang="ru-RU" sz="2600" dirty="0" err="1">
                <a:solidFill>
                  <a:prstClr val="black">
                    <a:lumMod val="75000"/>
                    <a:lumOff val="25000"/>
                  </a:prstClr>
                </a:solidFill>
                <a:latin typeface="Times New Roman" panose="02020603050405020304" pitchFamily="18" charset="0"/>
                <a:cs typeface="Times New Roman" panose="02020603050405020304" pitchFamily="18" charset="0"/>
              </a:rPr>
              <a:t>кількість</a:t>
            </a:r>
            <a:r>
              <a:rPr lang="ru-RU" sz="26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2600" dirty="0" err="1">
                <a:solidFill>
                  <a:prstClr val="black">
                    <a:lumMod val="75000"/>
                    <a:lumOff val="25000"/>
                  </a:prstClr>
                </a:solidFill>
                <a:latin typeface="Times New Roman" panose="02020603050405020304" pitchFamily="18" charset="0"/>
                <a:cs typeface="Times New Roman" panose="02020603050405020304" pitchFamily="18" charset="0"/>
              </a:rPr>
              <a:t>порівнянь</a:t>
            </a:r>
            <a:r>
              <a:rPr lang="ru-RU" sz="26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uk-UA" sz="2600" dirty="0">
              <a:solidFill>
                <a:prstClr val="black">
                  <a:lumMod val="75000"/>
                  <a:lumOff val="25000"/>
                </a:prstClr>
              </a:solidFill>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1884535795"/>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pic>
        <p:nvPicPr>
          <p:cNvPr id="4" name="Объект 3"/>
          <p:cNvPicPr>
            <a:picLocks noGrp="1"/>
          </p:cNvPicPr>
          <p:nvPr>
            <p:ph idx="1"/>
          </p:nvPr>
        </p:nvPicPr>
        <p:blipFill>
          <a:blip r:embed="rId2" cstate="print"/>
          <a:srcRect/>
          <a:stretch>
            <a:fillRect/>
          </a:stretch>
        </p:blipFill>
        <p:spPr bwMode="auto">
          <a:xfrm>
            <a:off x="2592925" y="1627327"/>
            <a:ext cx="8779120" cy="3846193"/>
          </a:xfrm>
          <a:prstGeom prst="rect">
            <a:avLst/>
          </a:prstGeom>
          <a:noFill/>
          <a:ln w="9525">
            <a:noFill/>
            <a:miter lim="800000"/>
            <a:headEnd/>
            <a:tailEnd/>
          </a:ln>
        </p:spPr>
      </p:pic>
      <p:sp>
        <p:nvSpPr>
          <p:cNvPr id="5" name="Прямоугольник 4"/>
          <p:cNvSpPr/>
          <p:nvPr/>
        </p:nvSpPr>
        <p:spPr>
          <a:xfrm>
            <a:off x="2527611" y="6021295"/>
            <a:ext cx="8779120" cy="1200329"/>
          </a:xfrm>
          <a:prstGeom prst="rect">
            <a:avLst/>
          </a:prstGeom>
        </p:spPr>
        <p:txBody>
          <a:bodyPr wrap="square">
            <a:spAutoFit/>
          </a:bodyPr>
          <a:lstStyle/>
          <a:p>
            <a:r>
              <a:rPr lang="uk-UA" sz="2400" dirty="0"/>
              <a:t>Може розглядатися як вдосконалена сортування бульбашкою, в якій елемент спливає (</a:t>
            </a:r>
            <a:r>
              <a:rPr lang="en-US" sz="2400" dirty="0"/>
              <a:t>min-heap) / </a:t>
            </a:r>
            <a:r>
              <a:rPr lang="uk-UA" sz="2400" dirty="0"/>
              <a:t>тоне (</a:t>
            </a:r>
            <a:r>
              <a:rPr lang="en-US" sz="2400" dirty="0"/>
              <a:t>max-heap) </a:t>
            </a:r>
            <a:r>
              <a:rPr lang="uk-UA" sz="2400" dirty="0"/>
              <a:t>за багатьма шляхами.</a:t>
            </a:r>
          </a:p>
        </p:txBody>
      </p:sp>
      <p:sp>
        <p:nvSpPr>
          <p:cNvPr id="6" name="Прямоугольник 5"/>
          <p:cNvSpPr/>
          <p:nvPr/>
        </p:nvSpPr>
        <p:spPr>
          <a:xfrm>
            <a:off x="2592926" y="5651963"/>
            <a:ext cx="8199570" cy="369332"/>
          </a:xfrm>
          <a:prstGeom prst="rect">
            <a:avLst/>
          </a:prstGeom>
        </p:spPr>
        <p:txBody>
          <a:bodyPr wrap="square">
            <a:spAutoFit/>
          </a:bodyPr>
          <a:lstStyle/>
          <a:p>
            <a:r>
              <a:rPr lang="ru-RU" dirty="0" err="1"/>
              <a:t>Незростаюча</a:t>
            </a:r>
            <a:r>
              <a:rPr lang="ru-RU" dirty="0"/>
              <a:t> </a:t>
            </a:r>
            <a:r>
              <a:rPr lang="ru-RU" dirty="0" err="1"/>
              <a:t>піраміда</a:t>
            </a:r>
            <a:r>
              <a:rPr lang="ru-RU" dirty="0"/>
              <a:t> у </a:t>
            </a:r>
            <a:r>
              <a:rPr lang="ru-RU" dirty="0" err="1"/>
              <a:t>вигляді</a:t>
            </a:r>
            <a:r>
              <a:rPr lang="ru-RU" dirty="0"/>
              <a:t> (а) </a:t>
            </a:r>
            <a:r>
              <a:rPr lang="ru-RU" dirty="0" err="1"/>
              <a:t>бінарного</a:t>
            </a:r>
            <a:r>
              <a:rPr lang="ru-RU" dirty="0"/>
              <a:t> дерева та (б) </a:t>
            </a:r>
            <a:r>
              <a:rPr lang="ru-RU" dirty="0" err="1"/>
              <a:t>масиву</a:t>
            </a:r>
            <a:endParaRPr lang="ru-RU" dirty="0"/>
          </a:p>
        </p:txBody>
      </p:sp>
    </p:spTree>
    <p:extLst>
      <p:ext uri="{BB962C8B-B14F-4D97-AF65-F5344CB8AC3E}">
        <p14:creationId xmlns:p14="http://schemas.microsoft.com/office/powerpoint/2010/main" val="1458134912"/>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lnSpcReduction="10000"/>
          </a:bodyPr>
          <a:lstStyle/>
          <a:p>
            <a:pPr marL="0" indent="0">
              <a:lnSpc>
                <a:spcPct val="120000"/>
              </a:lnSpc>
              <a:spcBef>
                <a:spcPts val="0"/>
              </a:spcBef>
            </a:pPr>
            <a:r>
              <a:rPr lang="uk-UA" dirty="0"/>
              <a:t>Алгоритм сортування </a:t>
            </a:r>
            <a:r>
              <a:rPr lang="uk-UA" dirty="0" err="1"/>
              <a:t>складатиметься</a:t>
            </a:r>
            <a:r>
              <a:rPr lang="uk-UA" dirty="0"/>
              <a:t> з двох основних кроків:</a:t>
            </a:r>
          </a:p>
          <a:p>
            <a:pPr marL="0" indent="0">
              <a:lnSpc>
                <a:spcPct val="120000"/>
              </a:lnSpc>
              <a:spcBef>
                <a:spcPts val="0"/>
              </a:spcBef>
            </a:pPr>
            <a:r>
              <a:rPr lang="uk-UA" dirty="0"/>
              <a:t>1. Вибудовуємо елементи масиву у вигляді сортувального дерева:</a:t>
            </a:r>
          </a:p>
          <a:p>
            <a:pPr marL="0" indent="0">
              <a:lnSpc>
                <a:spcPct val="120000"/>
              </a:lnSpc>
              <a:spcBef>
                <a:spcPts val="0"/>
              </a:spcBef>
            </a:pPr>
            <a:r>
              <a:rPr lang="en-US" dirty="0"/>
              <a:t>Array[</a:t>
            </a:r>
            <a:r>
              <a:rPr lang="en-US" dirty="0" err="1"/>
              <a:t>i</a:t>
            </a:r>
            <a:r>
              <a:rPr lang="en-US" dirty="0"/>
              <a:t>] &gt;= Array[2i]</a:t>
            </a:r>
          </a:p>
          <a:p>
            <a:pPr marL="0" indent="0">
              <a:lnSpc>
                <a:spcPct val="120000"/>
              </a:lnSpc>
              <a:spcBef>
                <a:spcPts val="0"/>
              </a:spcBef>
            </a:pPr>
            <a:r>
              <a:rPr lang="en-US" dirty="0"/>
              <a:t>Array[</a:t>
            </a:r>
            <a:r>
              <a:rPr lang="en-US" dirty="0" err="1"/>
              <a:t>i</a:t>
            </a:r>
            <a:r>
              <a:rPr lang="en-US" dirty="0"/>
              <a:t>] &gt;= Array[2i+1]</a:t>
            </a:r>
          </a:p>
          <a:p>
            <a:pPr marL="0" indent="0">
              <a:lnSpc>
                <a:spcPct val="120000"/>
              </a:lnSpc>
              <a:spcBef>
                <a:spcPts val="0"/>
              </a:spcBef>
            </a:pPr>
            <a:r>
              <a:rPr lang="uk-UA" dirty="0"/>
              <a:t>при </a:t>
            </a:r>
            <a:r>
              <a:rPr lang="en-US" dirty="0"/>
              <a:t> 1&lt;  </a:t>
            </a:r>
            <a:r>
              <a:rPr lang="en-US" dirty="0" err="1"/>
              <a:t>i</a:t>
            </a:r>
            <a:r>
              <a:rPr lang="en-US" dirty="0"/>
              <a:t>&lt; n/2}</a:t>
            </a:r>
          </a:p>
          <a:p>
            <a:pPr marL="0" indent="0">
              <a:lnSpc>
                <a:spcPct val="120000"/>
              </a:lnSpc>
              <a:spcBef>
                <a:spcPts val="0"/>
              </a:spcBef>
            </a:pPr>
            <a:r>
              <a:rPr lang="uk-UA" dirty="0"/>
              <a:t>2. Будемо видаляти елементи з кореня по одному за раз і перебудовувати дерево. Тобто на першому кроці обмінюємо </a:t>
            </a:r>
            <a:r>
              <a:rPr lang="en-US" dirty="0"/>
              <a:t>Array[1] </a:t>
            </a:r>
            <a:r>
              <a:rPr lang="uk-UA" dirty="0"/>
              <a:t>і </a:t>
            </a:r>
            <a:r>
              <a:rPr lang="en-US" dirty="0"/>
              <a:t>Array[n], </a:t>
            </a:r>
            <a:r>
              <a:rPr lang="uk-UA" dirty="0"/>
              <a:t>перетворюємо </a:t>
            </a:r>
            <a:r>
              <a:rPr lang="en-US" dirty="0"/>
              <a:t>Array[1], Array[2], … , Array[n-1] </a:t>
            </a:r>
            <a:r>
              <a:rPr lang="uk-UA" dirty="0"/>
              <a:t>в сортувальне дерево. Потім переставляємо </a:t>
            </a:r>
            <a:r>
              <a:rPr lang="en-US" dirty="0"/>
              <a:t>Array[1] </a:t>
            </a:r>
            <a:r>
              <a:rPr lang="uk-UA" dirty="0"/>
              <a:t>і </a:t>
            </a:r>
            <a:r>
              <a:rPr lang="en-US" dirty="0"/>
              <a:t>Array[n-1], </a:t>
            </a:r>
            <a:r>
              <a:rPr lang="uk-UA" dirty="0"/>
              <a:t>перетворюємо </a:t>
            </a:r>
            <a:r>
              <a:rPr lang="en-US" dirty="0"/>
              <a:t>Array[1], Array[2], … , Array[n-2] </a:t>
            </a:r>
            <a:r>
              <a:rPr lang="uk-UA" dirty="0"/>
              <a:t>в сортувальне дерево. Процес продовжується до тих пір, поки в сортувальному дереві не залишиться один елемент. Тоді </a:t>
            </a:r>
            <a:r>
              <a:rPr lang="en-US" dirty="0"/>
              <a:t>Array[1], Array[2], … , Array[n] — </a:t>
            </a:r>
            <a:r>
              <a:rPr lang="uk-UA" dirty="0"/>
              <a:t>впорядкована послідовність.</a:t>
            </a:r>
          </a:p>
          <a:p>
            <a:endParaRPr lang="uk-UA" dirty="0"/>
          </a:p>
        </p:txBody>
      </p:sp>
    </p:spTree>
    <p:extLst>
      <p:ext uri="{BB962C8B-B14F-4D97-AF65-F5344CB8AC3E}">
        <p14:creationId xmlns:p14="http://schemas.microsoft.com/office/powerpoint/2010/main" val="2651630244"/>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928015" y="129973"/>
            <a:ext cx="7585262" cy="584775"/>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Дана початкова </a:t>
            </a:r>
            <a:r>
              <a:rPr lang="ru-RU" sz="3200" dirty="0" err="1">
                <a:latin typeface="Times New Roman" panose="02020603050405020304" pitchFamily="18" charset="0"/>
                <a:cs typeface="Times New Roman" panose="02020603050405020304" pitchFamily="18" charset="0"/>
              </a:rPr>
              <a:t>множина</a:t>
            </a:r>
            <a:r>
              <a:rPr lang="ru-RU" sz="3200" dirty="0">
                <a:latin typeface="Times New Roman" panose="02020603050405020304" pitchFamily="18" charset="0"/>
                <a:cs typeface="Times New Roman" panose="02020603050405020304" pitchFamily="18" charset="0"/>
              </a:rPr>
              <a:t> {2, 4, 6, 3, 5, 7}</a:t>
            </a:r>
            <a:endParaRPr lang="uk-UA" sz="3200" dirty="0">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2"/>
          <a:stretch>
            <a:fillRect/>
          </a:stretch>
        </p:blipFill>
        <p:spPr>
          <a:xfrm>
            <a:off x="1928015" y="896677"/>
            <a:ext cx="8671098" cy="2475860"/>
          </a:xfrm>
          <a:prstGeom prst="rect">
            <a:avLst/>
          </a:prstGeom>
        </p:spPr>
      </p:pic>
      <p:pic>
        <p:nvPicPr>
          <p:cNvPr id="9" name="Рисунок 8"/>
          <p:cNvPicPr>
            <a:picLocks noChangeAspect="1"/>
          </p:cNvPicPr>
          <p:nvPr/>
        </p:nvPicPr>
        <p:blipFill>
          <a:blip r:embed="rId3"/>
          <a:stretch>
            <a:fillRect/>
          </a:stretch>
        </p:blipFill>
        <p:spPr>
          <a:xfrm>
            <a:off x="1830043" y="3382957"/>
            <a:ext cx="8671098" cy="2687942"/>
          </a:xfrm>
          <a:prstGeom prst="rect">
            <a:avLst/>
          </a:prstGeom>
        </p:spPr>
      </p:pic>
    </p:spTree>
    <p:extLst>
      <p:ext uri="{BB962C8B-B14F-4D97-AF65-F5344CB8AC3E}">
        <p14:creationId xmlns:p14="http://schemas.microsoft.com/office/powerpoint/2010/main" val="2436058303"/>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1940493" y="187300"/>
            <a:ext cx="8618439" cy="2193307"/>
          </a:xfrm>
          <a:prstGeom prst="rect">
            <a:avLst/>
          </a:prstGeom>
        </p:spPr>
      </p:pic>
      <p:pic>
        <p:nvPicPr>
          <p:cNvPr id="5" name="Рисунок 4"/>
          <p:cNvPicPr>
            <a:picLocks noChangeAspect="1"/>
          </p:cNvPicPr>
          <p:nvPr/>
        </p:nvPicPr>
        <p:blipFill>
          <a:blip r:embed="rId3"/>
          <a:stretch>
            <a:fillRect/>
          </a:stretch>
        </p:blipFill>
        <p:spPr>
          <a:xfrm>
            <a:off x="1883343" y="2310733"/>
            <a:ext cx="8584385" cy="2243681"/>
          </a:xfrm>
          <a:prstGeom prst="rect">
            <a:avLst/>
          </a:prstGeom>
        </p:spPr>
      </p:pic>
      <p:pic>
        <p:nvPicPr>
          <p:cNvPr id="6" name="Рисунок 5"/>
          <p:cNvPicPr>
            <a:picLocks noChangeAspect="1"/>
          </p:cNvPicPr>
          <p:nvPr/>
        </p:nvPicPr>
        <p:blipFill>
          <a:blip r:embed="rId4"/>
          <a:stretch>
            <a:fillRect/>
          </a:stretch>
        </p:blipFill>
        <p:spPr>
          <a:xfrm>
            <a:off x="2022135" y="4364390"/>
            <a:ext cx="5822487" cy="2151271"/>
          </a:xfrm>
          <a:prstGeom prst="rect">
            <a:avLst/>
          </a:prstGeom>
        </p:spPr>
      </p:pic>
    </p:spTree>
    <p:extLst>
      <p:ext uri="{BB962C8B-B14F-4D97-AF65-F5344CB8AC3E}">
        <p14:creationId xmlns:p14="http://schemas.microsoft.com/office/powerpoint/2010/main" val="3891085578"/>
      </p:ext>
    </p:extLst>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60465" y="196385"/>
            <a:ext cx="8228197" cy="1140046"/>
          </a:xfrm>
          <a:prstGeom prst="rect">
            <a:avLst/>
          </a:prstGeom>
        </p:spPr>
      </p:pic>
      <p:pic>
        <p:nvPicPr>
          <p:cNvPr id="5" name="Рисунок 4"/>
          <p:cNvPicPr>
            <a:picLocks noChangeAspect="1"/>
          </p:cNvPicPr>
          <p:nvPr/>
        </p:nvPicPr>
        <p:blipFill>
          <a:blip r:embed="rId3"/>
          <a:stretch>
            <a:fillRect/>
          </a:stretch>
        </p:blipFill>
        <p:spPr>
          <a:xfrm>
            <a:off x="6156205" y="2185490"/>
            <a:ext cx="5935933" cy="4204618"/>
          </a:xfrm>
          <a:prstGeom prst="rect">
            <a:avLst/>
          </a:prstGeom>
        </p:spPr>
      </p:pic>
      <p:pic>
        <p:nvPicPr>
          <p:cNvPr id="4" name="Рисунок 3"/>
          <p:cNvPicPr>
            <a:picLocks noChangeAspect="1"/>
          </p:cNvPicPr>
          <p:nvPr/>
        </p:nvPicPr>
        <p:blipFill>
          <a:blip r:embed="rId4"/>
          <a:stretch>
            <a:fillRect/>
          </a:stretch>
        </p:blipFill>
        <p:spPr>
          <a:xfrm>
            <a:off x="330738" y="1350248"/>
            <a:ext cx="5935933" cy="3931082"/>
          </a:xfrm>
          <a:prstGeom prst="rect">
            <a:avLst/>
          </a:prstGeom>
        </p:spPr>
      </p:pic>
    </p:spTree>
    <p:extLst>
      <p:ext uri="{BB962C8B-B14F-4D97-AF65-F5344CB8AC3E}">
        <p14:creationId xmlns:p14="http://schemas.microsoft.com/office/powerpoint/2010/main" val="1229982181"/>
      </p:ext>
    </p:extLst>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741300" y="3026397"/>
            <a:ext cx="5667313" cy="3733631"/>
          </a:xfrm>
          <a:prstGeom prst="rect">
            <a:avLst/>
          </a:prstGeom>
        </p:spPr>
      </p:pic>
      <p:pic>
        <p:nvPicPr>
          <p:cNvPr id="2" name="Рисунок 1"/>
          <p:cNvPicPr>
            <a:picLocks noChangeAspect="1"/>
          </p:cNvPicPr>
          <p:nvPr/>
        </p:nvPicPr>
        <p:blipFill>
          <a:blip r:embed="rId3"/>
          <a:stretch>
            <a:fillRect/>
          </a:stretch>
        </p:blipFill>
        <p:spPr>
          <a:xfrm>
            <a:off x="791696" y="500592"/>
            <a:ext cx="5848325" cy="3894305"/>
          </a:xfrm>
          <a:prstGeom prst="rect">
            <a:avLst/>
          </a:prstGeom>
        </p:spPr>
      </p:pic>
    </p:spTree>
    <p:extLst>
      <p:ext uri="{BB962C8B-B14F-4D97-AF65-F5344CB8AC3E}">
        <p14:creationId xmlns:p14="http://schemas.microsoft.com/office/powerpoint/2010/main" val="2113772322"/>
      </p:ext>
    </p:extLst>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6197121" y="3010834"/>
            <a:ext cx="5681287" cy="3776058"/>
          </a:xfrm>
          <a:prstGeom prst="rect">
            <a:avLst/>
          </a:prstGeom>
        </p:spPr>
      </p:pic>
      <p:pic>
        <p:nvPicPr>
          <p:cNvPr id="2" name="Рисунок 1"/>
          <p:cNvPicPr>
            <a:picLocks noChangeAspect="1"/>
          </p:cNvPicPr>
          <p:nvPr/>
        </p:nvPicPr>
        <p:blipFill>
          <a:blip r:embed="rId3"/>
          <a:stretch>
            <a:fillRect/>
          </a:stretch>
        </p:blipFill>
        <p:spPr>
          <a:xfrm>
            <a:off x="581469" y="639840"/>
            <a:ext cx="6088124" cy="4167137"/>
          </a:xfrm>
          <a:prstGeom prst="rect">
            <a:avLst/>
          </a:prstGeom>
        </p:spPr>
      </p:pic>
    </p:spTree>
    <p:extLst>
      <p:ext uri="{BB962C8B-B14F-4D97-AF65-F5344CB8AC3E}">
        <p14:creationId xmlns:p14="http://schemas.microsoft.com/office/powerpoint/2010/main" val="3842764891"/>
      </p:ext>
    </p:extLst>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639844" y="2862436"/>
            <a:ext cx="5567835" cy="3727300"/>
          </a:xfrm>
          <a:prstGeom prst="rect">
            <a:avLst/>
          </a:prstGeom>
        </p:spPr>
      </p:pic>
      <p:pic>
        <p:nvPicPr>
          <p:cNvPr id="2" name="Рисунок 1"/>
          <p:cNvPicPr>
            <a:picLocks noChangeAspect="1"/>
          </p:cNvPicPr>
          <p:nvPr/>
        </p:nvPicPr>
        <p:blipFill>
          <a:blip r:embed="rId3"/>
          <a:stretch>
            <a:fillRect/>
          </a:stretch>
        </p:blipFill>
        <p:spPr>
          <a:xfrm>
            <a:off x="856727" y="325657"/>
            <a:ext cx="5803445" cy="3810407"/>
          </a:xfrm>
          <a:prstGeom prst="rect">
            <a:avLst/>
          </a:prstGeom>
        </p:spPr>
      </p:pic>
    </p:spTree>
    <p:extLst>
      <p:ext uri="{BB962C8B-B14F-4D97-AF65-F5344CB8AC3E}">
        <p14:creationId xmlns:p14="http://schemas.microsoft.com/office/powerpoint/2010/main" val="3397764050"/>
      </p:ext>
    </p:extLst>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659475" y="312230"/>
            <a:ext cx="5382724" cy="3697399"/>
          </a:xfrm>
          <a:prstGeom prst="rect">
            <a:avLst/>
          </a:prstGeom>
        </p:spPr>
      </p:pic>
      <p:pic>
        <p:nvPicPr>
          <p:cNvPr id="3" name="Рисунок 2"/>
          <p:cNvPicPr>
            <a:picLocks noChangeAspect="1"/>
          </p:cNvPicPr>
          <p:nvPr/>
        </p:nvPicPr>
        <p:blipFill>
          <a:blip r:embed="rId3"/>
          <a:stretch>
            <a:fillRect/>
          </a:stretch>
        </p:blipFill>
        <p:spPr>
          <a:xfrm>
            <a:off x="6101460" y="2508953"/>
            <a:ext cx="5223032" cy="3554024"/>
          </a:xfrm>
          <a:prstGeom prst="rect">
            <a:avLst/>
          </a:prstGeom>
        </p:spPr>
      </p:pic>
    </p:spTree>
    <p:extLst>
      <p:ext uri="{BB962C8B-B14F-4D97-AF65-F5344CB8AC3E}">
        <p14:creationId xmlns:p14="http://schemas.microsoft.com/office/powerpoint/2010/main" val="3566106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fontScale="92500" lnSpcReduction="20000"/>
          </a:bodyPr>
          <a:lstStyle/>
          <a:p>
            <a:r>
              <a:rPr lang="ru-RU" dirty="0"/>
              <a:t>3</a:t>
            </a:r>
            <a:r>
              <a:rPr lang="ru-RU" sz="2800" dirty="0"/>
              <a:t>)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ціле</a:t>
            </a:r>
            <a:r>
              <a:rPr lang="ru-RU" sz="2800" dirty="0"/>
              <a:t> число Л, яке </a:t>
            </a:r>
            <a:r>
              <a:rPr lang="ru-RU" sz="2800" dirty="0" err="1"/>
              <a:t>може</a:t>
            </a:r>
            <a:r>
              <a:rPr lang="ru-RU" sz="2800" dirty="0"/>
              <a:t> бути </a:t>
            </a:r>
            <a:r>
              <a:rPr lang="ru-RU" sz="2800" dirty="0" err="1"/>
              <a:t>вибрано</a:t>
            </a:r>
            <a:r>
              <a:rPr lang="ru-RU" sz="2800" dirty="0"/>
              <a:t> з </a:t>
            </a:r>
            <a:r>
              <a:rPr lang="ru-RU" sz="2800" dirty="0" err="1"/>
              <a:t>безлічі</a:t>
            </a:r>
            <a:r>
              <a:rPr lang="ru-RU" sz="2800" dirty="0"/>
              <a:t> {-</a:t>
            </a:r>
            <a:r>
              <a:rPr lang="en-US" sz="2800" dirty="0"/>
              <a:t>n</a:t>
            </a:r>
            <a:r>
              <a:rPr lang="ru-RU" sz="2800" dirty="0"/>
              <a:t>, ..., - 1,0,1, ..., </a:t>
            </a:r>
            <a:r>
              <a:rPr lang="en-US" sz="2800" dirty="0"/>
              <a:t>n</a:t>
            </a:r>
            <a:r>
              <a:rPr lang="ru-RU" sz="2800" dirty="0"/>
              <a:t>}, </a:t>
            </a:r>
            <a:r>
              <a:rPr lang="ru-RU" sz="2800" dirty="0" err="1"/>
              <a:t>причому</a:t>
            </a:r>
            <a:r>
              <a:rPr lang="ru-RU" sz="2800" dirty="0"/>
              <a:t> будь-</a:t>
            </a:r>
            <a:r>
              <a:rPr lang="ru-RU" sz="2800" dirty="0" err="1"/>
              <a:t>який</a:t>
            </a:r>
            <a:r>
              <a:rPr lang="ru-RU" sz="2800" dirty="0"/>
              <a:t> </a:t>
            </a:r>
            <a:r>
              <a:rPr lang="ru-RU" sz="2800" dirty="0" err="1"/>
              <a:t>вибір</a:t>
            </a:r>
            <a:r>
              <a:rPr lang="ru-RU" sz="2800" dirty="0"/>
              <a:t> є </a:t>
            </a:r>
            <a:r>
              <a:rPr lang="ru-RU" sz="2800" dirty="0" err="1"/>
              <a:t>рівно</a:t>
            </a:r>
            <a:r>
              <a:rPr lang="ru-RU" sz="2800" dirty="0"/>
              <a:t> </a:t>
            </a:r>
            <a:r>
              <a:rPr lang="ru-RU" sz="2800" dirty="0" err="1"/>
              <a:t>можливих</a:t>
            </a:r>
            <a:r>
              <a:rPr lang="ru-RU" sz="2800" dirty="0"/>
              <a:t>.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виділити</a:t>
            </a:r>
            <a:r>
              <a:rPr lang="ru-RU" sz="2800" dirty="0"/>
              <a:t>, яке число </a:t>
            </a:r>
            <a:r>
              <a:rPr lang="ru-RU" sz="2800" dirty="0" err="1"/>
              <a:t>надійшло</a:t>
            </a:r>
            <a:r>
              <a:rPr lang="ru-RU" sz="2800" dirty="0"/>
              <a:t>?</a:t>
            </a:r>
          </a:p>
          <a:p>
            <a:r>
              <a:rPr lang="ru-RU" sz="2800" dirty="0" err="1"/>
              <a:t>Рішення</a:t>
            </a:r>
            <a:r>
              <a:rPr lang="ru-RU" sz="2800" dirty="0"/>
              <a:t>. </a:t>
            </a:r>
            <a:r>
              <a:rPr lang="ru-RU" sz="2800" dirty="0" err="1"/>
              <a:t>Оскільки</a:t>
            </a:r>
            <a:r>
              <a:rPr lang="ru-RU" sz="2800" dirty="0"/>
              <a:t> </a:t>
            </a:r>
            <a:r>
              <a:rPr lang="ru-RU" sz="2800" dirty="0" err="1"/>
              <a:t>ціле</a:t>
            </a:r>
            <a:r>
              <a:rPr lang="ru-RU" sz="2800" dirty="0"/>
              <a:t> число А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a:t>
            </a:r>
            <a:r>
              <a:rPr lang="ru-RU" sz="2800" dirty="0" err="1"/>
              <a:t>із</a:t>
            </a:r>
            <a:r>
              <a:rPr lang="ru-RU" sz="2800" dirty="0"/>
              <a:t> </a:t>
            </a:r>
            <a:r>
              <a:rPr lang="ru-RU" sz="2800" dirty="0" err="1"/>
              <a:t>запропонованого</a:t>
            </a:r>
            <a:r>
              <a:rPr lang="ru-RU" sz="2800" dirty="0"/>
              <a:t> </a:t>
            </a:r>
            <a:r>
              <a:rPr lang="ru-RU" sz="2800" dirty="0" err="1"/>
              <a:t>безлічі</a:t>
            </a:r>
            <a:r>
              <a:rPr lang="ru-RU" sz="2800" dirty="0"/>
              <a:t> з </a:t>
            </a:r>
            <a:r>
              <a:rPr lang="ru-RU" sz="2800" dirty="0" err="1"/>
              <a:t>однаковою</a:t>
            </a:r>
            <a:r>
              <a:rPr lang="ru-RU" sz="2800" dirty="0"/>
              <a:t> </a:t>
            </a:r>
            <a:r>
              <a:rPr lang="ru-RU" sz="2800" dirty="0" err="1"/>
              <a:t>ймовірністю</a:t>
            </a:r>
            <a:r>
              <a:rPr lang="ru-RU" sz="2800" dirty="0"/>
              <a:t>, то </a:t>
            </a:r>
            <a:r>
              <a:rPr lang="ru-RU" sz="2800" dirty="0" err="1"/>
              <a:t>ймовірність</a:t>
            </a:r>
            <a:r>
              <a:rPr lang="ru-RU" sz="2800" dirty="0"/>
              <a:t> </a:t>
            </a:r>
            <a:r>
              <a:rPr lang="ru-RU" sz="2800" dirty="0" err="1"/>
              <a:t>надходження</a:t>
            </a:r>
            <a:r>
              <a:rPr lang="ru-RU" sz="2800" dirty="0"/>
              <a:t> числах </a:t>
            </a:r>
            <a:r>
              <a:rPr lang="ru-RU" sz="2800" dirty="0" err="1"/>
              <a:t>дорівнює</a:t>
            </a:r>
            <a:r>
              <a:rPr lang="ru-RU" sz="2800" dirty="0"/>
              <a:t> 1 / (2п +1). </a:t>
            </a:r>
            <a:r>
              <a:rPr lang="ru-RU" sz="2800" dirty="0" err="1"/>
              <a:t>Тоді</a:t>
            </a:r>
            <a:r>
              <a:rPr lang="ru-RU" sz="2800" dirty="0"/>
              <a:t> з </a:t>
            </a:r>
            <a:r>
              <a:rPr lang="ru-RU" sz="2800" dirty="0" err="1"/>
              <a:t>визначення</a:t>
            </a:r>
            <a:r>
              <a:rPr lang="ru-RU" sz="2800" dirty="0"/>
              <a:t> </a:t>
            </a:r>
            <a:r>
              <a:rPr lang="ru-RU" sz="2800" dirty="0" err="1"/>
              <a:t>інформації</a:t>
            </a:r>
            <a:r>
              <a:rPr lang="ru-RU" sz="2800" dirty="0"/>
              <a:t> </a:t>
            </a:r>
            <a:r>
              <a:rPr lang="ru-RU" sz="2800" dirty="0" err="1"/>
              <a:t>випливає</a:t>
            </a:r>
            <a:r>
              <a:rPr lang="ru-RU" sz="2800" dirty="0"/>
              <a:t>, </a:t>
            </a:r>
            <a:r>
              <a:rPr lang="ru-RU" sz="2800" dirty="0" err="1"/>
              <a:t>що</a:t>
            </a:r>
            <a:endParaRPr lang="uk-UA" sz="2800" dirty="0"/>
          </a:p>
        </p:txBody>
      </p:sp>
      <p:pic>
        <p:nvPicPr>
          <p:cNvPr id="4" name="Рисунок 3"/>
          <p:cNvPicPr>
            <a:picLocks noChangeAspect="1"/>
          </p:cNvPicPr>
          <p:nvPr/>
        </p:nvPicPr>
        <p:blipFill>
          <a:blip r:embed="rId2"/>
          <a:stretch>
            <a:fillRect/>
          </a:stretch>
        </p:blipFill>
        <p:spPr>
          <a:xfrm>
            <a:off x="3058509" y="5565228"/>
            <a:ext cx="7693573" cy="1087819"/>
          </a:xfrm>
          <a:prstGeom prst="rect">
            <a:avLst/>
          </a:prstGeom>
        </p:spPr>
      </p:pic>
    </p:spTree>
    <p:extLst>
      <p:ext uri="{BB962C8B-B14F-4D97-AF65-F5344CB8AC3E}">
        <p14:creationId xmlns:p14="http://schemas.microsoft.com/office/powerpoint/2010/main" val="3314580182"/>
      </p:ext>
    </p:extLst>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58190" y="281210"/>
            <a:ext cx="8911687" cy="1280890"/>
          </a:xfrm>
        </p:spPr>
        <p:txBody>
          <a:bodyPr/>
          <a:lstStyle/>
          <a:p>
            <a:r>
              <a:rPr lang="uk-UA" dirty="0"/>
              <a:t>Сортування підрахунком</a:t>
            </a:r>
          </a:p>
        </p:txBody>
      </p:sp>
      <p:sp>
        <p:nvSpPr>
          <p:cNvPr id="3" name="Объект 2"/>
          <p:cNvSpPr>
            <a:spLocks noGrp="1"/>
          </p:cNvSpPr>
          <p:nvPr>
            <p:ph idx="1"/>
          </p:nvPr>
        </p:nvSpPr>
        <p:spPr>
          <a:xfrm>
            <a:off x="2246312" y="1072243"/>
            <a:ext cx="8915400" cy="5864180"/>
          </a:xfrm>
        </p:spPr>
        <p:txBody>
          <a:bodyPr>
            <a:normAutofit fontScale="92500"/>
          </a:bodyPr>
          <a:lstStyle/>
          <a:p>
            <a:r>
              <a:rPr lang="uk-UA" sz="2400" dirty="0">
                <a:latin typeface="Times New Roman" panose="02020603050405020304" pitchFamily="18" charset="0"/>
                <a:cs typeface="Times New Roman" panose="02020603050405020304" pitchFamily="18" charset="0"/>
              </a:rPr>
              <a:t>Вважаємо, що кожний із </a:t>
            </a:r>
            <a:r>
              <a:rPr lang="en-US" sz="2400" dirty="0">
                <a:latin typeface="Times New Roman" panose="02020603050405020304" pitchFamily="18" charset="0"/>
                <a:cs typeface="Times New Roman" panose="02020603050405020304" pitchFamily="18" charset="0"/>
              </a:rPr>
              <a:t>n </a:t>
            </a:r>
            <a:r>
              <a:rPr lang="uk-UA" sz="2400" dirty="0">
                <a:latin typeface="Times New Roman" panose="02020603050405020304" pitchFamily="18" charset="0"/>
                <a:cs typeface="Times New Roman" panose="02020603050405020304" pitchFamily="18" charset="0"/>
              </a:rPr>
              <a:t>вхідних елементів масиву </a:t>
            </a:r>
            <a:r>
              <a:rPr lang="en-US" sz="2400" dirty="0">
                <a:latin typeface="Times New Roman" panose="02020603050405020304" pitchFamily="18" charset="0"/>
                <a:cs typeface="Times New Roman" panose="02020603050405020304" pitchFamily="18" charset="0"/>
              </a:rPr>
              <a:t>Array </a:t>
            </a:r>
            <a:r>
              <a:rPr lang="uk-UA" sz="2400" dirty="0">
                <a:latin typeface="Times New Roman" panose="02020603050405020304" pitchFamily="18" charset="0"/>
                <a:cs typeface="Times New Roman" panose="02020603050405020304" pitchFamily="18" charset="0"/>
              </a:rPr>
              <a:t>є цілим числом з інтервалу від </a:t>
            </a:r>
            <a:r>
              <a:rPr lang="uk-UA" sz="2400" b="1" i="1" dirty="0">
                <a:latin typeface="Times New Roman" panose="02020603050405020304" pitchFamily="18" charset="0"/>
                <a:cs typeface="Times New Roman" panose="02020603050405020304" pitchFamily="18" charset="0"/>
              </a:rPr>
              <a:t>0</a:t>
            </a:r>
            <a:r>
              <a:rPr lang="uk-UA" sz="2400" dirty="0">
                <a:latin typeface="Times New Roman" panose="02020603050405020304" pitchFamily="18" charset="0"/>
                <a:cs typeface="Times New Roman" panose="02020603050405020304" pitchFamily="18" charset="0"/>
              </a:rPr>
              <a:t> до </a:t>
            </a:r>
            <a:r>
              <a:rPr lang="en-US" sz="2400" b="1" i="1" dirty="0">
                <a:latin typeface="Times New Roman" panose="02020603050405020304" pitchFamily="18" charset="0"/>
                <a:cs typeface="Times New Roman" panose="02020603050405020304" pitchFamily="18" charset="0"/>
              </a:rPr>
              <a:t>k – 1</a:t>
            </a:r>
            <a:r>
              <a:rPr lang="en-US"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де </a:t>
            </a:r>
            <a:r>
              <a:rPr lang="en-US" sz="2400" b="1" i="1" dirty="0">
                <a:latin typeface="Times New Roman" panose="02020603050405020304" pitchFamily="18" charset="0"/>
                <a:cs typeface="Times New Roman" panose="02020603050405020304" pitchFamily="18" charset="0"/>
              </a:rPr>
              <a:t>k</a:t>
            </a:r>
            <a:r>
              <a:rPr lang="en-US" sz="2400" dirty="0">
                <a:latin typeface="Times New Roman" panose="02020603050405020304" pitchFamily="18" charset="0"/>
                <a:cs typeface="Times New Roman" panose="02020603050405020304" pitchFamily="18" charset="0"/>
              </a:rPr>
              <a:t> – </a:t>
            </a:r>
            <a:r>
              <a:rPr lang="uk-UA" sz="2400" dirty="0">
                <a:latin typeface="Times New Roman" panose="02020603050405020304" pitchFamily="18" charset="0"/>
                <a:cs typeface="Times New Roman" panose="02020603050405020304" pitchFamily="18" charset="0"/>
              </a:rPr>
              <a:t>деяка ціла константа.</a:t>
            </a:r>
          </a:p>
          <a:p>
            <a:r>
              <a:rPr lang="uk-UA" sz="2400" dirty="0">
                <a:latin typeface="Times New Roman" panose="02020603050405020304" pitchFamily="18" charset="0"/>
                <a:cs typeface="Times New Roman" panose="02020603050405020304" pitchFamily="18" charset="0"/>
              </a:rPr>
              <a:t>Принцип сортування: для кожного елемента масиву </a:t>
            </a:r>
            <a:r>
              <a:rPr lang="en-US" sz="2400" dirty="0">
                <a:latin typeface="Times New Roman" panose="02020603050405020304" pitchFamily="18" charset="0"/>
                <a:cs typeface="Times New Roman" panose="02020603050405020304" pitchFamily="18" charset="0"/>
              </a:rPr>
              <a:t>Array[j] </a:t>
            </a:r>
            <a:r>
              <a:rPr lang="uk-UA" sz="2400" dirty="0">
                <a:latin typeface="Times New Roman" panose="02020603050405020304" pitchFamily="18" charset="0"/>
                <a:cs typeface="Times New Roman" panose="02020603050405020304" pitchFamily="18" charset="0"/>
              </a:rPr>
              <a:t>визначаємо кількість елементів, що менші за нього. За допомогою цієї інформації визначаємо індекс, в якому він має знаходитись.</a:t>
            </a:r>
          </a:p>
          <a:p>
            <a:r>
              <a:rPr lang="uk-UA" sz="2400" dirty="0">
                <a:latin typeface="Times New Roman" panose="02020603050405020304" pitchFamily="18" charset="0"/>
                <a:cs typeface="Times New Roman" panose="02020603050405020304" pitchFamily="18" charset="0"/>
              </a:rPr>
              <a:t>Цей алгоритм потребує додаткового використання пам’яті:</a:t>
            </a:r>
          </a:p>
          <a:p>
            <a:r>
              <a:rPr lang="en-US" sz="2400" b="1" i="1" dirty="0">
                <a:latin typeface="Times New Roman" panose="02020603050405020304" pitchFamily="18" charset="0"/>
                <a:cs typeface="Times New Roman" panose="02020603050405020304" pitchFamily="18" charset="0"/>
              </a:rPr>
              <a:t>B[0]… B[k–1] </a:t>
            </a:r>
            <a:r>
              <a:rPr lang="en-US" sz="2400" dirty="0">
                <a:latin typeface="Times New Roman" panose="02020603050405020304" pitchFamily="18" charset="0"/>
                <a:cs typeface="Times New Roman" panose="02020603050405020304" pitchFamily="18" charset="0"/>
              </a:rPr>
              <a:t>	– </a:t>
            </a:r>
            <a:r>
              <a:rPr lang="uk-UA" sz="2400" dirty="0">
                <a:latin typeface="Times New Roman" panose="02020603050405020304" pitchFamily="18" charset="0"/>
                <a:cs typeface="Times New Roman" panose="02020603050405020304" pitchFamily="18" charset="0"/>
              </a:rPr>
              <a:t>містить відсортовані вхідні дані;</a:t>
            </a:r>
          </a:p>
          <a:p>
            <a:r>
              <a:rPr lang="en-US" sz="2400" b="1" i="1" dirty="0">
                <a:latin typeface="Times New Roman" panose="02020603050405020304" pitchFamily="18" charset="0"/>
                <a:cs typeface="Times New Roman" panose="02020603050405020304" pitchFamily="18" charset="0"/>
              </a:rPr>
              <a:t>C[0]… C[n</a:t>
            </a:r>
            <a:r>
              <a:rPr lang="uk-UA" sz="2400" b="1" i="1" dirty="0">
                <a:latin typeface="Times New Roman" panose="02020603050405020304" pitchFamily="18" charset="0"/>
                <a:cs typeface="Times New Roman" panose="02020603050405020304" pitchFamily="18" charset="0"/>
              </a:rPr>
              <a:t>-1</a:t>
            </a:r>
            <a:r>
              <a:rPr lang="en-US" sz="2400" b="1"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 </a:t>
            </a:r>
            <a:r>
              <a:rPr lang="uk-UA" sz="2400" dirty="0">
                <a:latin typeface="Times New Roman" panose="02020603050405020304" pitchFamily="18" charset="0"/>
                <a:cs typeface="Times New Roman" panose="02020603050405020304" pitchFamily="18" charset="0"/>
              </a:rPr>
              <a:t>тимчасовий робочій простір.</a:t>
            </a:r>
          </a:p>
          <a:p>
            <a:r>
              <a:rPr lang="uk-UA" sz="2400" dirty="0">
                <a:latin typeface="Times New Roman" panose="02020603050405020304" pitchFamily="18" charset="0"/>
                <a:cs typeface="Times New Roman" panose="02020603050405020304" pitchFamily="18" charset="0"/>
              </a:rPr>
              <a:t>Ідея алгоритму полягає в наступному: спочатку підрахувати скільки разів кожен елемент (ключ) зустрічається в вихідному масиві. Спираючись на ці дані можна одразу вирахувати на якому місці має стояти кожен елемент, а потім за один прохід поставити всі елементи на свої місця. </a:t>
            </a:r>
            <a:r>
              <a:rPr lang="ru-RU" sz="2400" dirty="0" err="1">
                <a:latin typeface="Times New Roman" panose="02020603050405020304" pitchFamily="18" charset="0"/>
                <a:cs typeface="Times New Roman" panose="02020603050405020304" pitchFamily="18" charset="0"/>
              </a:rPr>
              <a:t>Використання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даного</a:t>
            </a:r>
            <a:r>
              <a:rPr lang="ru-RU" sz="2400" dirty="0">
                <a:latin typeface="Times New Roman" panose="02020603050405020304" pitchFamily="18" charset="0"/>
                <a:cs typeface="Times New Roman" panose="02020603050405020304" pitchFamily="18" charset="0"/>
              </a:rPr>
              <a:t> алгоритму є </a:t>
            </a:r>
            <a:r>
              <a:rPr lang="ru-RU" sz="2400" dirty="0" err="1">
                <a:latin typeface="Times New Roman" panose="02020603050405020304" pitchFamily="18" charset="0"/>
                <a:cs typeface="Times New Roman" panose="02020603050405020304" pitchFamily="18" charset="0"/>
              </a:rPr>
              <a:t>доцільним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тільки</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випадку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малих</a:t>
            </a:r>
            <a:r>
              <a:rPr lang="ru-RU" sz="2400" dirty="0">
                <a:latin typeface="Times New Roman" panose="02020603050405020304" pitchFamily="18" charset="0"/>
                <a:cs typeface="Times New Roman" panose="02020603050405020304" pitchFamily="18" charset="0"/>
              </a:rPr>
              <a:t> </a:t>
            </a:r>
            <a:r>
              <a:rPr lang="en-US" sz="2400" b="1" i="1" dirty="0">
                <a:latin typeface="Times New Roman" panose="02020603050405020304" pitchFamily="18" charset="0"/>
                <a:cs typeface="Times New Roman" panose="02020603050405020304" pitchFamily="18" charset="0"/>
              </a:rPr>
              <a:t>N</a:t>
            </a:r>
            <a:r>
              <a:rPr lang="ru-RU" sz="2400" dirty="0">
                <a:latin typeface="Times New Roman" panose="02020603050405020304" pitchFamily="18" charset="0"/>
                <a:cs typeface="Times New Roman" panose="02020603050405020304" pitchFamily="18" charset="0"/>
              </a:rPr>
              <a:t> </a:t>
            </a:r>
            <a:endParaRPr lang="uk-UA" sz="2400" dirty="0">
              <a:latin typeface="Times New Roman" panose="02020603050405020304" pitchFamily="18" charset="0"/>
              <a:cs typeface="Times New Roman" panose="02020603050405020304" pitchFamily="18" charset="0"/>
            </a:endParaRPr>
          </a:p>
          <a:p>
            <a:endParaRPr lang="uk-UA" dirty="0"/>
          </a:p>
        </p:txBody>
      </p:sp>
    </p:spTree>
    <p:extLst>
      <p:ext uri="{BB962C8B-B14F-4D97-AF65-F5344CB8AC3E}">
        <p14:creationId xmlns:p14="http://schemas.microsoft.com/office/powerpoint/2010/main" val="3996334326"/>
      </p:ext>
    </p:extLst>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423012" y="951768"/>
            <a:ext cx="5507649" cy="4643704"/>
          </a:xfrm>
          <a:prstGeom prst="rect">
            <a:avLst/>
          </a:prstGeom>
        </p:spPr>
      </p:pic>
    </p:spTree>
    <p:extLst>
      <p:ext uri="{BB962C8B-B14F-4D97-AF65-F5344CB8AC3E}">
        <p14:creationId xmlns:p14="http://schemas.microsoft.com/office/powerpoint/2010/main" val="256567401"/>
      </p:ext>
    </p:extLst>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62296" y="199567"/>
            <a:ext cx="8911687" cy="694736"/>
          </a:xfrm>
        </p:spPr>
        <p:txBody>
          <a:bodyPr/>
          <a:lstStyle/>
          <a:p>
            <a:r>
              <a:rPr lang="uk-UA" dirty="0">
                <a:latin typeface="Times New Roman" panose="02020603050405020304" pitchFamily="18" charset="0"/>
                <a:cs typeface="Times New Roman" panose="02020603050405020304" pitchFamily="18" charset="0"/>
              </a:rPr>
              <a:t>Метод </a:t>
            </a:r>
            <a:r>
              <a:rPr lang="uk-UA" dirty="0" err="1">
                <a:latin typeface="Times New Roman" panose="02020603050405020304" pitchFamily="18" charset="0"/>
                <a:cs typeface="Times New Roman" panose="02020603050405020304" pitchFamily="18" charset="0"/>
              </a:rPr>
              <a:t>Шелла</a:t>
            </a:r>
            <a:endParaRPr lang="uk-UA"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803680" y="892000"/>
            <a:ext cx="9570304" cy="5550877"/>
          </a:xfrm>
        </p:spPr>
        <p:txBody>
          <a:bodyPr>
            <a:normAutofit fontScale="92500"/>
          </a:bodyPr>
          <a:lstStyle/>
          <a:p>
            <a:r>
              <a:rPr lang="uk-UA" sz="2800" dirty="0">
                <a:latin typeface="Times New Roman" panose="02020603050405020304" pitchFamily="18" charset="0"/>
                <a:cs typeface="Times New Roman" panose="02020603050405020304" pitchFamily="18" charset="0"/>
              </a:rPr>
              <a:t>Метод </a:t>
            </a:r>
            <a:r>
              <a:rPr lang="uk-UA" sz="2800" dirty="0" err="1">
                <a:latin typeface="Times New Roman" panose="02020603050405020304" pitchFamily="18" charset="0"/>
                <a:cs typeface="Times New Roman" panose="02020603050405020304" pitchFamily="18" charset="0"/>
              </a:rPr>
              <a:t>Шелла</a:t>
            </a:r>
            <a:r>
              <a:rPr lang="uk-U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Shell D.L., 1959) - </a:t>
            </a:r>
            <a:r>
              <a:rPr lang="uk-UA" sz="2800" dirty="0">
                <a:latin typeface="Times New Roman" panose="02020603050405020304" pitchFamily="18" charset="0"/>
                <a:cs typeface="Times New Roman" panose="02020603050405020304" pitchFamily="18" charset="0"/>
              </a:rPr>
              <a:t>метод сортування включеннями з відстанями, що зменшуються.</a:t>
            </a:r>
          </a:p>
          <a:p>
            <a:r>
              <a:rPr lang="uk-UA" sz="2800" dirty="0" err="1">
                <a:latin typeface="Times New Roman" panose="02020603050405020304" pitchFamily="18" charset="0"/>
                <a:cs typeface="Times New Roman" panose="02020603050405020304" pitchFamily="18" charset="0"/>
              </a:rPr>
              <a:t>Сортува́ння</a:t>
            </a:r>
            <a:r>
              <a:rPr lang="uk-UA" sz="2800" dirty="0">
                <a:latin typeface="Times New Roman" panose="02020603050405020304" pitchFamily="18" charset="0"/>
                <a:cs typeface="Times New Roman" panose="02020603050405020304" pitchFamily="18" charset="0"/>
              </a:rPr>
              <a:t> </a:t>
            </a:r>
            <a:r>
              <a:rPr lang="uk-UA" sz="2800" dirty="0" err="1">
                <a:latin typeface="Times New Roman" panose="02020603050405020304" pitchFamily="18" charset="0"/>
                <a:cs typeface="Times New Roman" panose="02020603050405020304" pitchFamily="18" charset="0"/>
              </a:rPr>
              <a:t>Ше́лла</a:t>
            </a:r>
            <a:r>
              <a:rPr lang="uk-UA" sz="2800" dirty="0">
                <a:latin typeface="Times New Roman" panose="02020603050405020304" pitchFamily="18" charset="0"/>
                <a:cs typeface="Times New Roman" panose="02020603050405020304" pitchFamily="18" charset="0"/>
              </a:rPr>
              <a:t> — це алгоритм сортування, що є узагальненням сортування включенням.</a:t>
            </a:r>
          </a:p>
          <a:p>
            <a:r>
              <a:rPr lang="uk-UA" sz="2800" dirty="0">
                <a:latin typeface="Times New Roman" panose="02020603050405020304" pitchFamily="18" charset="0"/>
                <a:cs typeface="Times New Roman" panose="02020603050405020304" pitchFamily="18" charset="0"/>
              </a:rPr>
              <a:t>Алгоритм базується на двох тезах:</a:t>
            </a:r>
          </a:p>
          <a:p>
            <a:r>
              <a:rPr lang="uk-UA" sz="2800" dirty="0">
                <a:latin typeface="Times New Roman" panose="02020603050405020304" pitchFamily="18" charset="0"/>
                <a:cs typeface="Times New Roman" panose="02020603050405020304" pitchFamily="18" charset="0"/>
              </a:rPr>
              <a:t>Сортування включенням ефективне для майже впорядкованих масивів.</a:t>
            </a:r>
          </a:p>
          <a:p>
            <a:r>
              <a:rPr lang="uk-UA" sz="2800" dirty="0">
                <a:latin typeface="Times New Roman" panose="02020603050405020304" pitchFamily="18" charset="0"/>
                <a:cs typeface="Times New Roman" panose="02020603050405020304" pitchFamily="18" charset="0"/>
              </a:rPr>
              <a:t>Сортування включенням неефективне, тому що переміщує елемент тільки на одну позицію за раз.</a:t>
            </a:r>
          </a:p>
          <a:p>
            <a:r>
              <a:rPr lang="uk-UA" sz="2800" dirty="0">
                <a:latin typeface="Times New Roman" panose="02020603050405020304" pitchFamily="18" charset="0"/>
                <a:cs typeface="Times New Roman" panose="02020603050405020304" pitchFamily="18" charset="0"/>
              </a:rPr>
              <a:t>Тому сортування </a:t>
            </a:r>
            <a:r>
              <a:rPr lang="uk-UA" sz="2800" dirty="0" err="1">
                <a:latin typeface="Times New Roman" panose="02020603050405020304" pitchFamily="18" charset="0"/>
                <a:cs typeface="Times New Roman" panose="02020603050405020304" pitchFamily="18" charset="0"/>
              </a:rPr>
              <a:t>Шелла</a:t>
            </a:r>
            <a:r>
              <a:rPr lang="uk-UA" sz="2800" dirty="0">
                <a:latin typeface="Times New Roman" panose="02020603050405020304" pitchFamily="18" charset="0"/>
                <a:cs typeface="Times New Roman" panose="02020603050405020304" pitchFamily="18" charset="0"/>
              </a:rPr>
              <a:t> виконує декілька </a:t>
            </a:r>
            <a:r>
              <a:rPr lang="uk-UA" sz="2800" dirty="0" err="1">
                <a:latin typeface="Times New Roman" panose="02020603050405020304" pitchFamily="18" charset="0"/>
                <a:cs typeface="Times New Roman" panose="02020603050405020304" pitchFamily="18" charset="0"/>
              </a:rPr>
              <a:t>впорядкувань</a:t>
            </a:r>
            <a:r>
              <a:rPr lang="uk-UA" sz="2800" dirty="0">
                <a:latin typeface="Times New Roman" panose="02020603050405020304" pitchFamily="18" charset="0"/>
                <a:cs typeface="Times New Roman" panose="02020603050405020304" pitchFamily="18" charset="0"/>
              </a:rPr>
              <a:t> включенням, кожен раз порівнюючи і переставляючи елементи, що розташовані на різній відстані один від одного.</a:t>
            </a:r>
          </a:p>
        </p:txBody>
      </p:sp>
    </p:spTree>
    <p:extLst>
      <p:ext uri="{BB962C8B-B14F-4D97-AF65-F5344CB8AC3E}">
        <p14:creationId xmlns:p14="http://schemas.microsoft.com/office/powerpoint/2010/main" val="2234051122"/>
      </p:ext>
    </p:extLst>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Метод </a:t>
            </a:r>
            <a:r>
              <a:rPr lang="uk-UA" dirty="0" err="1">
                <a:latin typeface="Times New Roman" panose="02020603050405020304" pitchFamily="18" charset="0"/>
                <a:cs typeface="Times New Roman" panose="02020603050405020304" pitchFamily="18" charset="0"/>
              </a:rPr>
              <a:t>Шелла</a:t>
            </a:r>
            <a:endParaRPr lang="uk-UA" dirty="0"/>
          </a:p>
        </p:txBody>
      </p:sp>
      <p:sp>
        <p:nvSpPr>
          <p:cNvPr id="3" name="Объект 2"/>
          <p:cNvSpPr>
            <a:spLocks noGrp="1"/>
          </p:cNvSpPr>
          <p:nvPr>
            <p:ph idx="1"/>
          </p:nvPr>
        </p:nvSpPr>
        <p:spPr>
          <a:xfrm>
            <a:off x="2589212" y="2133599"/>
            <a:ext cx="8915400" cy="5920155"/>
          </a:xfrm>
        </p:spPr>
        <p:txBody>
          <a:bodyPr>
            <a:noAutofit/>
          </a:bodyPr>
          <a:lstStyle/>
          <a:p>
            <a:r>
              <a:rPr lang="uk-UA" sz="2800" dirty="0">
                <a:latin typeface="Times New Roman" panose="02020603050405020304" pitchFamily="18" charset="0"/>
                <a:cs typeface="Times New Roman" panose="02020603050405020304" pitchFamily="18" charset="0"/>
              </a:rPr>
              <a:t>На початку обираються </a:t>
            </a:r>
            <a:r>
              <a:rPr lang="en-US" sz="2800" dirty="0">
                <a:latin typeface="Times New Roman" panose="02020603050405020304" pitchFamily="18" charset="0"/>
                <a:cs typeface="Times New Roman" panose="02020603050405020304" pitchFamily="18" charset="0"/>
              </a:rPr>
              <a:t>m-</a:t>
            </a:r>
            <a:r>
              <a:rPr lang="uk-UA" sz="2800" dirty="0">
                <a:latin typeface="Times New Roman" panose="02020603050405020304" pitchFamily="18" charset="0"/>
                <a:cs typeface="Times New Roman" panose="02020603050405020304" pitchFamily="18" charset="0"/>
              </a:rPr>
              <a:t>елементів: </a:t>
            </a:r>
            <a:r>
              <a:rPr lang="en-US" sz="2800" dirty="0">
                <a:latin typeface="Times New Roman" panose="02020603050405020304" pitchFamily="18" charset="0"/>
                <a:cs typeface="Times New Roman" panose="02020603050405020304" pitchFamily="18" charset="0"/>
              </a:rPr>
              <a:t>d1</a:t>
            </a:r>
            <a:r>
              <a:rPr lang="uk-U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,d2, </a:t>
            </a:r>
            <a:r>
              <a:rPr lang="uk-U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a:t>
            </a:r>
            <a:r>
              <a:rPr lang="en-US" sz="2800" dirty="0" err="1">
                <a:latin typeface="Times New Roman" panose="02020603050405020304" pitchFamily="18" charset="0"/>
                <a:cs typeface="Times New Roman" panose="02020603050405020304" pitchFamily="18" charset="0"/>
              </a:rPr>
              <a:t>dm</a:t>
            </a:r>
            <a:r>
              <a:rPr lang="en-US" sz="2800" dirty="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причому, </a:t>
            </a:r>
            <a:r>
              <a:rPr lang="en-US" sz="2800" dirty="0">
                <a:latin typeface="Times New Roman" panose="02020603050405020304" pitchFamily="18" charset="0"/>
                <a:cs typeface="Times New Roman" panose="02020603050405020304" pitchFamily="18" charset="0"/>
              </a:rPr>
              <a:t> </a:t>
            </a:r>
            <a:endParaRPr lang="uk-UA"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d1&gt;d2&gt;</a:t>
            </a:r>
            <a:r>
              <a:rPr lang="uk-UA" sz="28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 &gt;</a:t>
            </a:r>
            <a:r>
              <a:rPr lang="en-US" sz="2800" dirty="0" err="1">
                <a:latin typeface="Times New Roman" panose="02020603050405020304" pitchFamily="18" charset="0"/>
                <a:cs typeface="Times New Roman" panose="02020603050405020304" pitchFamily="18" charset="0"/>
              </a:rPr>
              <a:t>dm</a:t>
            </a:r>
            <a:r>
              <a:rPr lang="en-US" sz="2800" dirty="0">
                <a:latin typeface="Times New Roman" panose="02020603050405020304" pitchFamily="18" charset="0"/>
                <a:cs typeface="Times New Roman" panose="02020603050405020304" pitchFamily="18" charset="0"/>
              </a:rPr>
              <a:t>=1.</a:t>
            </a:r>
          </a:p>
          <a:p>
            <a:r>
              <a:rPr lang="uk-UA" sz="2800" dirty="0">
                <a:latin typeface="Times New Roman" panose="02020603050405020304" pitchFamily="18" charset="0"/>
                <a:cs typeface="Times New Roman" panose="02020603050405020304" pitchFamily="18" charset="0"/>
              </a:rPr>
              <a:t>Потім виконується </a:t>
            </a:r>
            <a:r>
              <a:rPr lang="en-US" sz="2800" dirty="0">
                <a:latin typeface="Times New Roman" panose="02020603050405020304" pitchFamily="18" charset="0"/>
                <a:cs typeface="Times New Roman" panose="02020603050405020304" pitchFamily="18" charset="0"/>
              </a:rPr>
              <a:t>m </a:t>
            </a:r>
            <a:r>
              <a:rPr lang="uk-UA" sz="2800" dirty="0" err="1">
                <a:latin typeface="Times New Roman" panose="02020603050405020304" pitchFamily="18" charset="0"/>
                <a:cs typeface="Times New Roman" panose="02020603050405020304" pitchFamily="18" charset="0"/>
              </a:rPr>
              <a:t>впорядкувань</a:t>
            </a:r>
            <a:r>
              <a:rPr lang="uk-UA" sz="2800" dirty="0">
                <a:latin typeface="Times New Roman" panose="02020603050405020304" pitchFamily="18" charset="0"/>
                <a:cs typeface="Times New Roman" panose="02020603050405020304" pitchFamily="18" charset="0"/>
              </a:rPr>
              <a:t> методом включення, спочатку для елементів, що стоять через </a:t>
            </a:r>
            <a:r>
              <a:rPr lang="en-US" sz="2800" dirty="0">
                <a:latin typeface="Times New Roman" panose="02020603050405020304" pitchFamily="18" charset="0"/>
                <a:cs typeface="Times New Roman" panose="02020603050405020304" pitchFamily="18" charset="0"/>
              </a:rPr>
              <a:t>d1, </a:t>
            </a:r>
            <a:r>
              <a:rPr lang="uk-UA" sz="2800" dirty="0">
                <a:latin typeface="Times New Roman" panose="02020603050405020304" pitchFamily="18" charset="0"/>
                <a:cs typeface="Times New Roman" panose="02020603050405020304" pitchFamily="18" charset="0"/>
              </a:rPr>
              <a:t>потім для елементів через </a:t>
            </a:r>
            <a:r>
              <a:rPr lang="en-US" sz="2800" dirty="0">
                <a:latin typeface="Times New Roman" panose="02020603050405020304" pitchFamily="18" charset="0"/>
                <a:cs typeface="Times New Roman" panose="02020603050405020304" pitchFamily="18" charset="0"/>
              </a:rPr>
              <a:t>d2 </a:t>
            </a:r>
            <a:r>
              <a:rPr lang="uk-UA" sz="2800" dirty="0">
                <a:latin typeface="Times New Roman" panose="02020603050405020304" pitchFamily="18" charset="0"/>
                <a:cs typeface="Times New Roman" panose="02020603050405020304" pitchFamily="18" charset="0"/>
              </a:rPr>
              <a:t>і т. д. до </a:t>
            </a:r>
            <a:r>
              <a:rPr lang="en-US" sz="2800" dirty="0" err="1">
                <a:latin typeface="Times New Roman" panose="02020603050405020304" pitchFamily="18" charset="0"/>
                <a:cs typeface="Times New Roman" panose="02020603050405020304" pitchFamily="18" charset="0"/>
              </a:rPr>
              <a:t>dm</a:t>
            </a:r>
            <a:r>
              <a:rPr lang="en-US" sz="2800" dirty="0">
                <a:latin typeface="Times New Roman" panose="02020603050405020304" pitchFamily="18" charset="0"/>
                <a:cs typeface="Times New Roman" panose="02020603050405020304" pitchFamily="18" charset="0"/>
              </a:rPr>
              <a:t>=1.</a:t>
            </a:r>
          </a:p>
          <a:p>
            <a:r>
              <a:rPr lang="uk-UA" sz="2800" dirty="0">
                <a:latin typeface="Times New Roman" panose="02020603050405020304" pitchFamily="18" charset="0"/>
                <a:cs typeface="Times New Roman" panose="02020603050405020304" pitchFamily="18" charset="0"/>
              </a:rPr>
              <a:t>Ефективність досягається тим, що кожне наступне впорядкування вимагає меншої кількості перестановок, оскільки деякі елементи вже стали на свої місця.</a:t>
            </a:r>
          </a:p>
          <a:p>
            <a:r>
              <a:rPr lang="ru-RU" sz="2800" dirty="0">
                <a:latin typeface="Times New Roman" panose="02020603050405020304" pitchFamily="18" charset="0"/>
                <a:cs typeface="Times New Roman" panose="02020603050405020304" pitchFamily="18" charset="0"/>
              </a:rPr>
              <a:t>Сам алгоритм не </a:t>
            </a:r>
            <a:r>
              <a:rPr lang="ru-RU" sz="2800" dirty="0" err="1">
                <a:latin typeface="Times New Roman" panose="02020603050405020304" pitchFamily="18" charset="0"/>
                <a:cs typeface="Times New Roman" panose="02020603050405020304" pitchFamily="18" charset="0"/>
              </a:rPr>
              <a:t>залежить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вибору</a:t>
            </a:r>
            <a:r>
              <a:rPr lang="ru-RU" sz="2800" dirty="0">
                <a:latin typeface="Times New Roman" panose="02020603050405020304" pitchFamily="18" charset="0"/>
                <a:cs typeface="Times New Roman" panose="02020603050405020304" pitchFamily="18" charset="0"/>
              </a:rPr>
              <a:t> m і d.</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4797039"/>
      </p:ext>
    </p:extLst>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Метод </a:t>
            </a:r>
            <a:r>
              <a:rPr lang="uk-UA" dirty="0" err="1">
                <a:latin typeface="Times New Roman" panose="02020603050405020304" pitchFamily="18" charset="0"/>
                <a:cs typeface="Times New Roman" panose="02020603050405020304" pitchFamily="18" charset="0"/>
              </a:rPr>
              <a:t>Шелла</a:t>
            </a:r>
            <a:endParaRPr lang="uk-UA" dirty="0"/>
          </a:p>
        </p:txBody>
      </p:sp>
      <p:graphicFrame>
        <p:nvGraphicFramePr>
          <p:cNvPr id="7" name="Объект 6"/>
          <p:cNvGraphicFramePr>
            <a:graphicFrameLocks noGrp="1"/>
          </p:cNvGraphicFramePr>
          <p:nvPr>
            <p:ph idx="1"/>
          </p:nvPr>
        </p:nvGraphicFramePr>
        <p:xfrm>
          <a:off x="989011" y="2373922"/>
          <a:ext cx="10652004" cy="3979882"/>
        </p:xfrm>
        <a:graphic>
          <a:graphicData uri="http://schemas.openxmlformats.org/drawingml/2006/table">
            <a:tbl>
              <a:tblPr firstRow="1" firstCol="1" bandRow="1"/>
              <a:tblGrid>
                <a:gridCol w="1894866">
                  <a:extLst>
                    <a:ext uri="{9D8B030D-6E8A-4147-A177-3AD203B41FA5}">
                      <a16:colId xmlns:a16="http://schemas.microsoft.com/office/drawing/2014/main" val="20000"/>
                    </a:ext>
                  </a:extLst>
                </a:gridCol>
                <a:gridCol w="618479">
                  <a:extLst>
                    <a:ext uri="{9D8B030D-6E8A-4147-A177-3AD203B41FA5}">
                      <a16:colId xmlns:a16="http://schemas.microsoft.com/office/drawing/2014/main" val="20001"/>
                    </a:ext>
                  </a:extLst>
                </a:gridCol>
                <a:gridCol w="723479">
                  <a:extLst>
                    <a:ext uri="{9D8B030D-6E8A-4147-A177-3AD203B41FA5}">
                      <a16:colId xmlns:a16="http://schemas.microsoft.com/office/drawing/2014/main" val="20002"/>
                    </a:ext>
                  </a:extLst>
                </a:gridCol>
                <a:gridCol w="633826">
                  <a:extLst>
                    <a:ext uri="{9D8B030D-6E8A-4147-A177-3AD203B41FA5}">
                      <a16:colId xmlns:a16="http://schemas.microsoft.com/office/drawing/2014/main" val="20003"/>
                    </a:ext>
                  </a:extLst>
                </a:gridCol>
                <a:gridCol w="1001854">
                  <a:extLst>
                    <a:ext uri="{9D8B030D-6E8A-4147-A177-3AD203B41FA5}">
                      <a16:colId xmlns:a16="http://schemas.microsoft.com/office/drawing/2014/main" val="20004"/>
                    </a:ext>
                  </a:extLst>
                </a:gridCol>
                <a:gridCol w="662377">
                  <a:extLst>
                    <a:ext uri="{9D8B030D-6E8A-4147-A177-3AD203B41FA5}">
                      <a16:colId xmlns:a16="http://schemas.microsoft.com/office/drawing/2014/main" val="20005"/>
                    </a:ext>
                  </a:extLst>
                </a:gridCol>
                <a:gridCol w="850628">
                  <a:extLst>
                    <a:ext uri="{9D8B030D-6E8A-4147-A177-3AD203B41FA5}">
                      <a16:colId xmlns:a16="http://schemas.microsoft.com/office/drawing/2014/main" val="20006"/>
                    </a:ext>
                  </a:extLst>
                </a:gridCol>
                <a:gridCol w="661649">
                  <a:extLst>
                    <a:ext uri="{9D8B030D-6E8A-4147-A177-3AD203B41FA5}">
                      <a16:colId xmlns:a16="http://schemas.microsoft.com/office/drawing/2014/main" val="20007"/>
                    </a:ext>
                  </a:extLst>
                </a:gridCol>
                <a:gridCol w="565112">
                  <a:extLst>
                    <a:ext uri="{9D8B030D-6E8A-4147-A177-3AD203B41FA5}">
                      <a16:colId xmlns:a16="http://schemas.microsoft.com/office/drawing/2014/main" val="20008"/>
                    </a:ext>
                  </a:extLst>
                </a:gridCol>
                <a:gridCol w="572488">
                  <a:extLst>
                    <a:ext uri="{9D8B030D-6E8A-4147-A177-3AD203B41FA5}">
                      <a16:colId xmlns:a16="http://schemas.microsoft.com/office/drawing/2014/main" val="20009"/>
                    </a:ext>
                  </a:extLst>
                </a:gridCol>
                <a:gridCol w="1022300">
                  <a:extLst>
                    <a:ext uri="{9D8B030D-6E8A-4147-A177-3AD203B41FA5}">
                      <a16:colId xmlns:a16="http://schemas.microsoft.com/office/drawing/2014/main" val="20010"/>
                    </a:ext>
                  </a:extLst>
                </a:gridCol>
                <a:gridCol w="756502">
                  <a:extLst>
                    <a:ext uri="{9D8B030D-6E8A-4147-A177-3AD203B41FA5}">
                      <a16:colId xmlns:a16="http://schemas.microsoft.com/office/drawing/2014/main" val="20011"/>
                    </a:ext>
                  </a:extLst>
                </a:gridCol>
                <a:gridCol w="688444">
                  <a:extLst>
                    <a:ext uri="{9D8B030D-6E8A-4147-A177-3AD203B41FA5}">
                      <a16:colId xmlns:a16="http://schemas.microsoft.com/office/drawing/2014/main" val="20012"/>
                    </a:ext>
                  </a:extLst>
                </a:gridCol>
              </a:tblGrid>
              <a:tr h="546851">
                <a:tc>
                  <a:txBody>
                    <a:bodyPr/>
                    <a:lstStyle/>
                    <a:p>
                      <a:pPr>
                        <a:lnSpc>
                          <a:spcPct val="107000"/>
                        </a:lnSpc>
                      </a:pPr>
                      <a:endParaRPr lang="uk-UA" sz="2800" dirty="0">
                        <a:effectLst/>
                        <a:latin typeface="Times New Roman" panose="02020603050405020304" pitchFamily="18"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3200" b="1" i="1">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а </a:t>
                      </a:r>
                      <a:r>
                        <a:rPr lang="uk-UA" sz="1600" b="1" baseline="-250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extLst>
                  <a:ext uri="{0D108BD9-81ED-4DB2-BD59-A6C34878D82A}">
                    <a16:rowId xmlns:a16="http://schemas.microsoft.com/office/drawing/2014/main" val="10000"/>
                  </a:ext>
                </a:extLst>
              </a:tr>
              <a:tr h="866096">
                <a:tc>
                  <a:txBody>
                    <a:bodyPr/>
                    <a:lstStyle/>
                    <a:p>
                      <a:pPr algn="ctr">
                        <a:lnSpc>
                          <a:spcPct val="107000"/>
                        </a:lnSpc>
                        <a:spcBef>
                          <a:spcPts val="1200"/>
                        </a:spcBef>
                        <a:spcAft>
                          <a:spcPts val="1200"/>
                        </a:spcAft>
                      </a:pP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Вхідні дані</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62</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83</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07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95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86</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69</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1"/>
                  </a:ext>
                </a:extLst>
              </a:tr>
              <a:tr h="783387">
                <a:tc>
                  <a:txBody>
                    <a:bodyPr/>
                    <a:lstStyle/>
                    <a:p>
                      <a:pPr algn="ctr">
                        <a:lnSpc>
                          <a:spcPct val="107000"/>
                        </a:lnSpc>
                        <a:spcBef>
                          <a:spcPts val="1200"/>
                        </a:spcBef>
                        <a:spcAft>
                          <a:spcPts val="1200"/>
                        </a:spcAft>
                      </a:pP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Після 5-сортування</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07</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86</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69</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62</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95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2"/>
                  </a:ext>
                </a:extLst>
              </a:tr>
              <a:tr h="783387">
                <a:tc>
                  <a:txBody>
                    <a:bodyPr/>
                    <a:lstStyle/>
                    <a:p>
                      <a:pPr algn="ctr">
                        <a:lnSpc>
                          <a:spcPct val="107000"/>
                        </a:lnSpc>
                        <a:spcBef>
                          <a:spcPts val="1200"/>
                        </a:spcBef>
                        <a:spcAft>
                          <a:spcPts val="1200"/>
                        </a:spcAft>
                      </a:pP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Після </a:t>
                      </a:r>
                      <a:r>
                        <a:rPr lang="en-US"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-сортування</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07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69</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62</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83</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86</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95</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0FFFF"/>
                    </a:solidFill>
                  </a:tcPr>
                </a:tc>
                <a:extLst>
                  <a:ext uri="{0D108BD9-81ED-4DB2-BD59-A6C34878D82A}">
                    <a16:rowId xmlns:a16="http://schemas.microsoft.com/office/drawing/2014/main" val="10003"/>
                  </a:ext>
                </a:extLst>
              </a:tr>
              <a:tr h="783387">
                <a:tc>
                  <a:txBody>
                    <a:bodyPr/>
                    <a:lstStyle/>
                    <a:p>
                      <a:pPr algn="ctr">
                        <a:lnSpc>
                          <a:spcPct val="107000"/>
                        </a:lnSpc>
                        <a:spcBef>
                          <a:spcPts val="1200"/>
                        </a:spcBef>
                        <a:spcAft>
                          <a:spcPts val="1200"/>
                        </a:spcAft>
                      </a:pP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Після </a:t>
                      </a:r>
                      <a:r>
                        <a:rPr lang="en-US"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uk-UA" sz="2400" b="1"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-сортування</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EAECF0"/>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07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18</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28</a:t>
                      </a:r>
                      <a:endParaRPr lang="uk-UA"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47</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53</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62</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69</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83</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86</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tc>
                  <a:txBody>
                    <a:bodyPr/>
                    <a:lstStyle/>
                    <a:p>
                      <a:pPr algn="ctr">
                        <a:lnSpc>
                          <a:spcPct val="107000"/>
                        </a:lnSpc>
                        <a:spcBef>
                          <a:spcPts val="1200"/>
                        </a:spcBef>
                        <a:spcAft>
                          <a:spcPts val="1200"/>
                        </a:spcAft>
                      </a:pPr>
                      <a:r>
                        <a:rPr lang="uk-UA" sz="2400" dirty="0">
                          <a:solidFill>
                            <a:srgbClr val="202122"/>
                          </a:solidFill>
                          <a:effectLst/>
                          <a:latin typeface="Times New Roman" panose="02020603050405020304" pitchFamily="18" charset="0"/>
                          <a:ea typeface="Times New Roman" panose="02020603050405020304" pitchFamily="18" charset="0"/>
                          <a:cs typeface="Times New Roman" panose="02020603050405020304" pitchFamily="18" charset="0"/>
                        </a:rPr>
                        <a:t>95</a:t>
                      </a:r>
                      <a:endParaRPr lang="uk-UA"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960" marR="60960" marT="30480" marB="30480" anchor="ctr">
                    <a:lnL w="12700" cap="flat" cmpd="sng" algn="ctr">
                      <a:solidFill>
                        <a:srgbClr val="A2A9B1"/>
                      </a:solidFill>
                      <a:prstDash val="solid"/>
                      <a:round/>
                      <a:headEnd type="none" w="med" len="med"/>
                      <a:tailEnd type="none" w="med" len="med"/>
                    </a:lnL>
                    <a:lnR w="12700" cap="flat" cmpd="sng" algn="ctr">
                      <a:solidFill>
                        <a:srgbClr val="A2A9B1"/>
                      </a:solidFill>
                      <a:prstDash val="solid"/>
                      <a:round/>
                      <a:headEnd type="none" w="med" len="med"/>
                      <a:tailEnd type="none" w="med" len="med"/>
                    </a:lnR>
                    <a:lnT w="12700" cap="flat" cmpd="sng" algn="ctr">
                      <a:solidFill>
                        <a:srgbClr val="A2A9B1"/>
                      </a:solidFill>
                      <a:prstDash val="solid"/>
                      <a:round/>
                      <a:headEnd type="none" w="med" len="med"/>
                      <a:tailEnd type="none" w="med" len="med"/>
                    </a:lnT>
                    <a:lnB w="12700" cap="flat" cmpd="sng" algn="ctr">
                      <a:solidFill>
                        <a:srgbClr val="A2A9B1"/>
                      </a:solidFill>
                      <a:prstDash val="solid"/>
                      <a:round/>
                      <a:headEnd type="none" w="med" len="med"/>
                      <a:tailEnd type="none" w="med" len="med"/>
                    </a:lnB>
                    <a:solidFill>
                      <a:srgbClr val="F8F9FA"/>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62258612"/>
      </p:ext>
    </p:extLst>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Метод </a:t>
            </a:r>
            <a:r>
              <a:rPr lang="uk-UA" dirty="0" err="1">
                <a:latin typeface="Times New Roman" panose="02020603050405020304" pitchFamily="18" charset="0"/>
                <a:cs typeface="Times New Roman" panose="02020603050405020304" pitchFamily="18" charset="0"/>
              </a:rPr>
              <a:t>Шелла</a:t>
            </a:r>
            <a:endParaRPr lang="uk-UA" dirty="0"/>
          </a:p>
        </p:txBody>
      </p:sp>
      <p:sp>
        <p:nvSpPr>
          <p:cNvPr id="3" name="Объект 2"/>
          <p:cNvSpPr>
            <a:spLocks noGrp="1"/>
          </p:cNvSpPr>
          <p:nvPr>
            <p:ph idx="1"/>
          </p:nvPr>
        </p:nvSpPr>
        <p:spPr>
          <a:xfrm>
            <a:off x="1740877" y="2133600"/>
            <a:ext cx="9763735" cy="3777622"/>
          </a:xfrm>
        </p:spPr>
        <p:txBody>
          <a:bodyPr>
            <a:noAutofit/>
          </a:bodyPr>
          <a:lstStyle/>
          <a:p>
            <a:r>
              <a:rPr lang="uk-UA" sz="2800" dirty="0">
                <a:latin typeface="Times New Roman" panose="02020603050405020304" pitchFamily="18" charset="0"/>
                <a:cs typeface="Times New Roman" panose="02020603050405020304" pitchFamily="18" charset="0"/>
              </a:rPr>
              <a:t>Перший прохід, 5-сортування, виконує сортування вставкою по п'яти окремих </a:t>
            </a:r>
            <a:r>
              <a:rPr lang="uk-UA" sz="2800" dirty="0" err="1">
                <a:latin typeface="Times New Roman" panose="02020603050405020304" pitchFamily="18" charset="0"/>
                <a:cs typeface="Times New Roman" panose="02020603050405020304" pitchFamily="18" charset="0"/>
              </a:rPr>
              <a:t>підмасиви</a:t>
            </a:r>
            <a:r>
              <a:rPr lang="ru-RU" sz="2800" dirty="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6</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11</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2</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7</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12</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3</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8</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4</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9</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а </a:t>
            </a:r>
            <a:r>
              <a:rPr lang="ru-RU" sz="2800" baseline="-25000" dirty="0">
                <a:latin typeface="Times New Roman" panose="02020603050405020304" pitchFamily="18" charset="0"/>
                <a:cs typeface="Times New Roman" panose="02020603050405020304" pitchFamily="18" charset="0"/>
              </a:rPr>
              <a:t>5</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а </a:t>
            </a:r>
            <a:r>
              <a:rPr lang="ru-RU" sz="2800" baseline="-25000" dirty="0">
                <a:latin typeface="Times New Roman" panose="02020603050405020304" pitchFamily="18" charset="0"/>
                <a:cs typeface="Times New Roman" panose="02020603050405020304" pitchFamily="18" charset="0"/>
              </a:rPr>
              <a:t>10</a:t>
            </a:r>
            <a:r>
              <a:rPr lang="ru-RU" sz="2800" dirty="0">
                <a:latin typeface="Times New Roman" panose="02020603050405020304" pitchFamily="18" charset="0"/>
                <a:cs typeface="Times New Roman" panose="02020603050405020304" pitchFamily="18" charset="0"/>
              </a:rPr>
              <a:t> ). </a:t>
            </a:r>
            <a:r>
              <a:rPr lang="uk-UA" sz="2800" dirty="0">
                <a:latin typeface="Times New Roman" panose="02020603050405020304" pitchFamily="18" charset="0"/>
                <a:cs typeface="Times New Roman" panose="02020603050405020304" pitchFamily="18" charset="0"/>
              </a:rPr>
              <a:t> ). Наприклад, він змінює </a:t>
            </a:r>
            <a:r>
              <a:rPr lang="uk-UA" sz="2800" dirty="0" err="1">
                <a:latin typeface="Times New Roman" panose="02020603050405020304" pitchFamily="18" charset="0"/>
                <a:cs typeface="Times New Roman" panose="02020603050405020304" pitchFamily="18" charset="0"/>
              </a:rPr>
              <a:t>підмасив</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6</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11</a:t>
            </a:r>
            <a:r>
              <a:rPr lang="ru-RU" sz="2800" dirty="0">
                <a:latin typeface="Times New Roman" panose="02020603050405020304" pitchFamily="18" charset="0"/>
                <a:cs typeface="Times New Roman" panose="02020603050405020304" pitchFamily="18" charset="0"/>
              </a:rPr>
              <a:t>) с (62, 17, 25) на (17, 25, 62). </a:t>
            </a:r>
            <a:r>
              <a:rPr lang="uk-UA" sz="2800" dirty="0">
                <a:latin typeface="Times New Roman" panose="02020603050405020304" pitchFamily="18" charset="0"/>
                <a:cs typeface="Times New Roman" panose="02020603050405020304" pitchFamily="18" charset="0"/>
              </a:rPr>
              <a:t> Наступний прохід, 3-сортування, виконує сортування вставкою на трьох </a:t>
            </a:r>
            <a:r>
              <a:rPr lang="uk-UA" sz="2800" dirty="0" err="1">
                <a:latin typeface="Times New Roman" panose="02020603050405020304" pitchFamily="18" charset="0"/>
                <a:cs typeface="Times New Roman" panose="02020603050405020304" pitchFamily="18" charset="0"/>
              </a:rPr>
              <a:t>підмасиви</a:t>
            </a:r>
            <a:r>
              <a:rPr lang="uk-UA" sz="2800"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4</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7</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10</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2</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5</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8</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11</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3</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6</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а </a:t>
            </a:r>
            <a:r>
              <a:rPr lang="ru-RU" sz="2800" baseline="-25000" dirty="0">
                <a:latin typeface="Times New Roman" panose="02020603050405020304" pitchFamily="18" charset="0"/>
                <a:cs typeface="Times New Roman" panose="02020603050405020304" pitchFamily="18" charset="0"/>
              </a:rPr>
              <a:t>9</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а </a:t>
            </a:r>
            <a:r>
              <a:rPr lang="ru-RU" sz="2800" baseline="-25000" dirty="0">
                <a:latin typeface="Times New Roman" panose="02020603050405020304" pitchFamily="18" charset="0"/>
                <a:cs typeface="Times New Roman" panose="02020603050405020304" pitchFamily="18" charset="0"/>
              </a:rPr>
              <a:t>12</a:t>
            </a:r>
            <a:r>
              <a:rPr lang="ru-RU" sz="2800" dirty="0">
                <a:latin typeface="Times New Roman" panose="02020603050405020304" pitchFamily="18" charset="0"/>
                <a:cs typeface="Times New Roman" panose="02020603050405020304" pitchFamily="18" charset="0"/>
              </a:rPr>
              <a:t> ). </a:t>
            </a:r>
            <a:r>
              <a:rPr lang="uk-UA" sz="2800" dirty="0">
                <a:latin typeface="Times New Roman" panose="02020603050405020304" pitchFamily="18" charset="0"/>
                <a:cs typeface="Times New Roman" panose="02020603050405020304" pitchFamily="18" charset="0"/>
              </a:rPr>
              <a:t> Останній прохід, 1-сортування, являє собою звичайне сортування вставкою всього масиву</a:t>
            </a:r>
            <a:r>
              <a:rPr lang="ru-RU" sz="2800" dirty="0">
                <a:latin typeface="Times New Roman" panose="02020603050405020304" pitchFamily="18" charset="0"/>
                <a:cs typeface="Times New Roman" panose="02020603050405020304" pitchFamily="18" charset="0"/>
              </a:rPr>
              <a:t>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a:t>
            </a:r>
            <a:r>
              <a:rPr lang="ru-RU" sz="2800" dirty="0">
                <a:latin typeface="Times New Roman" panose="02020603050405020304" pitchFamily="18" charset="0"/>
                <a:cs typeface="Times New Roman" panose="02020603050405020304" pitchFamily="18" charset="0"/>
              </a:rPr>
              <a:t> , ..., </a:t>
            </a:r>
            <a:r>
              <a:rPr lang="ru-RU" sz="2800" i="1" dirty="0">
                <a:latin typeface="Times New Roman" panose="02020603050405020304" pitchFamily="18" charset="0"/>
                <a:cs typeface="Times New Roman" panose="02020603050405020304" pitchFamily="18" charset="0"/>
              </a:rPr>
              <a:t>a </a:t>
            </a:r>
            <a:r>
              <a:rPr lang="ru-RU" sz="2800" baseline="-25000" dirty="0">
                <a:latin typeface="Times New Roman" panose="02020603050405020304" pitchFamily="18" charset="0"/>
                <a:cs typeface="Times New Roman" panose="02020603050405020304" pitchFamily="18" charset="0"/>
              </a:rPr>
              <a:t>12</a:t>
            </a:r>
            <a:r>
              <a:rPr lang="ru-RU" sz="2800" dirty="0">
                <a:latin typeface="Times New Roman" panose="02020603050405020304" pitchFamily="18" charset="0"/>
                <a:cs typeface="Times New Roman" panose="02020603050405020304" pitchFamily="18" charset="0"/>
              </a:rPr>
              <a:t> ).</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2230904"/>
      </p:ext>
    </p:extLst>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Метод </a:t>
            </a:r>
            <a:r>
              <a:rPr lang="uk-UA" dirty="0" err="1">
                <a:latin typeface="Times New Roman" panose="02020603050405020304" pitchFamily="18" charset="0"/>
                <a:cs typeface="Times New Roman" panose="02020603050405020304" pitchFamily="18" charset="0"/>
              </a:rPr>
              <a:t>Шелла</a:t>
            </a:r>
            <a:endParaRPr lang="uk-UA" dirty="0"/>
          </a:p>
        </p:txBody>
      </p:sp>
      <p:sp>
        <p:nvSpPr>
          <p:cNvPr id="3" name="Объект 2"/>
          <p:cNvSpPr>
            <a:spLocks noGrp="1"/>
          </p:cNvSpPr>
          <p:nvPr>
            <p:ph idx="1"/>
          </p:nvPr>
        </p:nvSpPr>
        <p:spPr>
          <a:xfrm>
            <a:off x="2589212" y="2133599"/>
            <a:ext cx="8915400" cy="5867401"/>
          </a:xfrm>
        </p:spPr>
        <p:txBody>
          <a:bodyPr>
            <a:normAutofit/>
          </a:bodyPr>
          <a:lstStyle/>
          <a:p>
            <a:pPr marL="0" lvl="0" indent="0" algn="ctr" defTabSz="914400" eaLnBrk="0" fontAlgn="base" hangingPunct="0">
              <a:spcBef>
                <a:spcPct val="0"/>
              </a:spcBef>
              <a:spcAft>
                <a:spcPct val="0"/>
              </a:spcAft>
              <a:buClrTx/>
              <a:buNone/>
            </a:pPr>
            <a:r>
              <a:rPr lang="uk-UA" sz="2600" dirty="0">
                <a:solidFill>
                  <a:srgbClr val="000000"/>
                </a:solidFill>
                <a:latin typeface="Times New Roman" panose="02020603050405020304" pitchFamily="18" charset="0"/>
                <a:cs typeface="Times New Roman" panose="02020603050405020304" pitchFamily="18" charset="0"/>
              </a:rPr>
              <a:t>За рахунок попередніх етапів він виявляється вже близьким до відсортованого, тому обмінів необхідно вже не так багато.</a:t>
            </a:r>
            <a:endParaRPr lang="uk-UA" sz="2600" dirty="0">
              <a:solidFill>
                <a:schemeClr val="tx1"/>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r>
              <a:rPr lang="uk-UA" sz="2600" dirty="0">
                <a:solidFill>
                  <a:srgbClr val="000000"/>
                </a:solidFill>
                <a:latin typeface="Times New Roman" panose="02020603050405020304" pitchFamily="18" charset="0"/>
                <a:cs typeface="Times New Roman" panose="02020603050405020304" pitchFamily="18" charset="0"/>
              </a:rPr>
              <a:t>Аналіз та експериментальні дослідження методу показують, що цей метод дає кращі результати, якщо розподіл на </a:t>
            </a:r>
            <a:r>
              <a:rPr lang="uk-UA" sz="2600" dirty="0" err="1">
                <a:solidFill>
                  <a:srgbClr val="000000"/>
                </a:solidFill>
                <a:latin typeface="Times New Roman" panose="02020603050405020304" pitchFamily="18" charset="0"/>
                <a:cs typeface="Times New Roman" panose="02020603050405020304" pitchFamily="18" charset="0"/>
              </a:rPr>
              <a:t>підмасиви</a:t>
            </a:r>
            <a:r>
              <a:rPr lang="uk-UA" sz="2600" dirty="0">
                <a:solidFill>
                  <a:srgbClr val="000000"/>
                </a:solidFill>
                <a:latin typeface="Times New Roman" panose="02020603050405020304" pitchFamily="18" charset="0"/>
                <a:cs typeface="Times New Roman" panose="02020603050405020304" pitchFamily="18" charset="0"/>
              </a:rPr>
              <a:t> роблять кроками, що не є степенями двійки, а, навпаки, не є множниками один одного,</a:t>
            </a:r>
            <a:br>
              <a:rPr lang="uk-UA" sz="2600" dirty="0">
                <a:solidFill>
                  <a:srgbClr val="000000"/>
                </a:solidFill>
                <a:latin typeface="Times New Roman" panose="02020603050405020304" pitchFamily="18" charset="0"/>
                <a:cs typeface="Times New Roman" panose="02020603050405020304" pitchFamily="18" charset="0"/>
              </a:rPr>
            </a:br>
            <a:r>
              <a:rPr lang="uk-UA" sz="2600" dirty="0">
                <a:solidFill>
                  <a:srgbClr val="000000"/>
                </a:solidFill>
                <a:latin typeface="Times New Roman" panose="02020603050405020304" pitchFamily="18" charset="0"/>
                <a:cs typeface="Times New Roman" panose="02020603050405020304" pitchFamily="18" charset="0"/>
              </a:rPr>
              <a:t>Рекомендованими є такі послідовності кроків:</a:t>
            </a:r>
            <a:endParaRPr lang="uk-UA" sz="2600" dirty="0">
              <a:solidFill>
                <a:schemeClr val="tx1"/>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r>
              <a:rPr lang="uk-UA" sz="2600" dirty="0">
                <a:solidFill>
                  <a:srgbClr val="000000"/>
                </a:solidFill>
                <a:latin typeface="Times New Roman" panose="02020603050405020304" pitchFamily="18" charset="0"/>
                <a:cs typeface="Times New Roman" panose="02020603050405020304" pitchFamily="18" charset="0"/>
              </a:rPr>
              <a:t>  </a:t>
            </a:r>
            <a:br>
              <a:rPr lang="uk-UA" sz="3900" dirty="0">
                <a:solidFill>
                  <a:srgbClr val="000000"/>
                </a:solidFill>
                <a:latin typeface="Times New Roman" panose="02020603050405020304" pitchFamily="18" charset="0"/>
                <a:cs typeface="Times New Roman" panose="02020603050405020304" pitchFamily="18" charset="0"/>
              </a:rPr>
            </a:br>
            <a:endParaRPr lang="uk-UA" sz="3900" dirty="0">
              <a:solidFill>
                <a:srgbClr val="000000"/>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endParaRPr lang="uk-UA" sz="2800" dirty="0">
              <a:solidFill>
                <a:srgbClr val="000000"/>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endParaRPr lang="uk-UA" dirty="0">
              <a:solidFill>
                <a:srgbClr val="000000"/>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endParaRPr lang="uk-UA" dirty="0">
              <a:solidFill>
                <a:srgbClr val="000000"/>
              </a:solidFill>
              <a:latin typeface="Times New Roman" panose="02020603050405020304" pitchFamily="18" charset="0"/>
              <a:cs typeface="Times New Roman" panose="02020603050405020304" pitchFamily="18" charset="0"/>
            </a:endParaRPr>
          </a:p>
          <a:p>
            <a:pPr marL="0" lvl="0" indent="0" algn="ctr" defTabSz="914400" eaLnBrk="0" fontAlgn="base" hangingPunct="0">
              <a:spcBef>
                <a:spcPct val="0"/>
              </a:spcBef>
              <a:spcAft>
                <a:spcPct val="0"/>
              </a:spcAft>
              <a:buClrTx/>
              <a:buNone/>
            </a:pPr>
            <a:r>
              <a:rPr lang="uk-UA" sz="2400" dirty="0">
                <a:solidFill>
                  <a:srgbClr val="000000"/>
                </a:solidFill>
                <a:latin typeface="Times New Roman" panose="02020603050405020304" pitchFamily="18" charset="0"/>
                <a:cs typeface="Times New Roman" panose="02020603050405020304" pitchFamily="18" charset="0"/>
              </a:rPr>
              <a:t>У останньому випадку кількість необхідних операцій пропорційна </a:t>
            </a:r>
            <a:r>
              <a:rPr lang="uk-UA" sz="2400" b="1" dirty="0">
                <a:solidFill>
                  <a:srgbClr val="000000"/>
                </a:solidFill>
                <a:latin typeface="Times New Roman" panose="02020603050405020304" pitchFamily="18" charset="0"/>
                <a:cs typeface="Times New Roman" panose="02020603050405020304" pitchFamily="18" charset="0"/>
              </a:rPr>
              <a:t>n</a:t>
            </a:r>
            <a:r>
              <a:rPr lang="uk-UA" sz="2400" b="1" baseline="30000" dirty="0">
                <a:solidFill>
                  <a:srgbClr val="000000"/>
                </a:solidFill>
                <a:latin typeface="Times New Roman" panose="02020603050405020304" pitchFamily="18" charset="0"/>
                <a:cs typeface="Times New Roman" panose="02020603050405020304" pitchFamily="18" charset="0"/>
              </a:rPr>
              <a:t>6/5</a:t>
            </a:r>
            <a:r>
              <a:rPr lang="uk-UA" sz="2400" b="1" dirty="0">
                <a:solidFill>
                  <a:srgbClr val="000000"/>
                </a:solidFill>
                <a:latin typeface="Times New Roman" panose="02020603050405020304" pitchFamily="18" charset="0"/>
                <a:cs typeface="Times New Roman" panose="02020603050405020304" pitchFamily="18" charset="0"/>
              </a:rPr>
              <a:t> = n</a:t>
            </a:r>
            <a:r>
              <a:rPr lang="uk-UA" sz="2400" b="1" baseline="30000" dirty="0">
                <a:solidFill>
                  <a:srgbClr val="000000"/>
                </a:solidFill>
                <a:latin typeface="Times New Roman" panose="02020603050405020304" pitchFamily="18" charset="0"/>
                <a:cs typeface="Times New Roman" panose="02020603050405020304" pitchFamily="18" charset="0"/>
              </a:rPr>
              <a:t>1,2</a:t>
            </a:r>
            <a:r>
              <a:rPr lang="uk-UA" sz="2400" b="1" dirty="0">
                <a:solidFill>
                  <a:srgbClr val="000000"/>
                </a:solidFill>
                <a:latin typeface="Times New Roman" panose="02020603050405020304" pitchFamily="18" charset="0"/>
                <a:cs typeface="Times New Roman" panose="02020603050405020304" pitchFamily="18" charset="0"/>
              </a:rPr>
              <a:t>.</a:t>
            </a:r>
            <a:endParaRPr lang="uk-UA" sz="2400" dirty="0">
              <a:solidFill>
                <a:srgbClr val="000000"/>
              </a:solidFill>
              <a:latin typeface="Times New Roman" panose="02020603050405020304" pitchFamily="18" charset="0"/>
              <a:cs typeface="Times New Roman" panose="02020603050405020304" pitchFamily="18" charset="0"/>
            </a:endParaRPr>
          </a:p>
          <a:p>
            <a:endParaRPr lang="uk-UA" dirty="0"/>
          </a:p>
        </p:txBody>
      </p:sp>
      <p:sp>
        <p:nvSpPr>
          <p:cNvPr id="6" name="Rectangle 5"/>
          <p:cNvSpPr>
            <a:spLocks noChangeArrowheads="1"/>
          </p:cNvSpPr>
          <p:nvPr/>
        </p:nvSpPr>
        <p:spPr bwMode="auto">
          <a:xfrm>
            <a:off x="6003634"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uk-UA" sz="1800" b="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endParaRPr>
          </a:p>
        </p:txBody>
      </p:sp>
      <p:pic>
        <p:nvPicPr>
          <p:cNvPr id="2054" name="Picture 6" descr="http://mmsa.kpi.ua/sancho/ASD_HTM/Image8.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3878" y="5310554"/>
            <a:ext cx="8146068" cy="1195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472290"/>
      </p:ext>
    </p:extLst>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817828"/>
          </a:xfrm>
        </p:spPr>
        <p:txBody>
          <a:bodyPr/>
          <a:lstStyle/>
          <a:p>
            <a:r>
              <a:rPr lang="uk-UA" dirty="0"/>
              <a:t>Сортування комірками</a:t>
            </a:r>
          </a:p>
        </p:txBody>
      </p:sp>
      <p:sp>
        <p:nvSpPr>
          <p:cNvPr id="3" name="Объект 2"/>
          <p:cNvSpPr>
            <a:spLocks noGrp="1"/>
          </p:cNvSpPr>
          <p:nvPr>
            <p:ph idx="1"/>
          </p:nvPr>
        </p:nvSpPr>
        <p:spPr>
          <a:xfrm>
            <a:off x="2589212" y="1746739"/>
            <a:ext cx="8915400" cy="3777622"/>
          </a:xfrm>
        </p:spPr>
        <p:txBody>
          <a:bodyPr>
            <a:noAutofit/>
          </a:bodyPr>
          <a:lstStyle/>
          <a:p>
            <a:r>
              <a:rPr lang="uk-UA" sz="2800" dirty="0"/>
              <a:t>Сортування комірками </a:t>
            </a:r>
            <a:r>
              <a:rPr lang="uk-UA" sz="2800" dirty="0">
                <a:latin typeface="Times New Roman" panose="02020603050405020304" pitchFamily="18" charset="0"/>
                <a:cs typeface="Times New Roman" panose="02020603050405020304" pitchFamily="18" charset="0"/>
              </a:rPr>
              <a:t>(Кишенькове сортування, </a:t>
            </a:r>
            <a:r>
              <a:rPr lang="uk-UA" sz="2800" dirty="0" err="1">
                <a:latin typeface="Times New Roman" panose="02020603050405020304" pitchFamily="18" charset="0"/>
                <a:cs typeface="Times New Roman" panose="02020603050405020304" pitchFamily="18" charset="0"/>
              </a:rPr>
              <a:t>англ</a:t>
            </a:r>
            <a:r>
              <a:rPr lang="uk-UA"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Bucket sort) - </a:t>
            </a:r>
            <a:r>
              <a:rPr lang="uk-UA" sz="2800" dirty="0">
                <a:latin typeface="Times New Roman" panose="02020603050405020304" pitchFamily="18" charset="0"/>
                <a:cs typeface="Times New Roman" panose="02020603050405020304" pitchFamily="18" charset="0"/>
              </a:rPr>
              <a:t>алгоритм сортування, в якому сортовані елементи розподіляються між кінцевим числом окремих блоків (кишень, кошиків, комірок) так, щоб всі елементи в кожному наступному по порядку кошику були завжди більше (або менше ), ніж в попередньому. Кожен кошик потім сортується окремо, або </a:t>
            </a:r>
            <a:r>
              <a:rPr lang="uk-UA" sz="2800" dirty="0" err="1">
                <a:latin typeface="Times New Roman" panose="02020603050405020304" pitchFamily="18" charset="0"/>
                <a:cs typeface="Times New Roman" panose="02020603050405020304" pitchFamily="18" charset="0"/>
              </a:rPr>
              <a:t>рекурсивно</a:t>
            </a:r>
            <a:r>
              <a:rPr lang="uk-UA" sz="2800" dirty="0">
                <a:latin typeface="Times New Roman" panose="02020603050405020304" pitchFamily="18" charset="0"/>
                <a:cs typeface="Times New Roman" panose="02020603050405020304" pitchFamily="18" charset="0"/>
              </a:rPr>
              <a:t> тим же методом, або іншим. Потім елементи поміщаються назад в масив.</a:t>
            </a:r>
          </a:p>
        </p:txBody>
      </p:sp>
    </p:spTree>
    <p:extLst>
      <p:ext uri="{BB962C8B-B14F-4D97-AF65-F5344CB8AC3E}">
        <p14:creationId xmlns:p14="http://schemas.microsoft.com/office/powerpoint/2010/main" val="2521148069"/>
      </p:ext>
    </p:extLst>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14601" y="93432"/>
            <a:ext cx="8911687" cy="1280890"/>
          </a:xfrm>
        </p:spPr>
        <p:txBody>
          <a:bodyPr/>
          <a:lstStyle/>
          <a:p>
            <a:r>
              <a:rPr lang="uk-UA" dirty="0"/>
              <a:t>Сортування комірками</a:t>
            </a:r>
          </a:p>
        </p:txBody>
      </p:sp>
      <p:pic>
        <p:nvPicPr>
          <p:cNvPr id="4" name="Объект 3"/>
          <p:cNvPicPr>
            <a:picLocks noGrp="1" noChangeAspect="1"/>
          </p:cNvPicPr>
          <p:nvPr>
            <p:ph idx="1"/>
          </p:nvPr>
        </p:nvPicPr>
        <p:blipFill>
          <a:blip r:embed="rId2"/>
          <a:stretch>
            <a:fillRect/>
          </a:stretch>
        </p:blipFill>
        <p:spPr>
          <a:xfrm>
            <a:off x="2867705" y="711486"/>
            <a:ext cx="6714316" cy="2828217"/>
          </a:xfrm>
          <a:prstGeom prst="rect">
            <a:avLst/>
          </a:prstGeom>
        </p:spPr>
      </p:pic>
      <p:pic>
        <p:nvPicPr>
          <p:cNvPr id="5" name="Рисунок 4"/>
          <p:cNvPicPr>
            <a:picLocks noChangeAspect="1"/>
          </p:cNvPicPr>
          <p:nvPr/>
        </p:nvPicPr>
        <p:blipFill>
          <a:blip r:embed="rId3"/>
          <a:stretch>
            <a:fillRect/>
          </a:stretch>
        </p:blipFill>
        <p:spPr>
          <a:xfrm>
            <a:off x="3022826" y="4032339"/>
            <a:ext cx="6333786" cy="2688295"/>
          </a:xfrm>
          <a:prstGeom prst="rect">
            <a:avLst/>
          </a:prstGeom>
        </p:spPr>
      </p:pic>
      <p:sp>
        <p:nvSpPr>
          <p:cNvPr id="6" name="Прямоугольник 5"/>
          <p:cNvSpPr/>
          <p:nvPr/>
        </p:nvSpPr>
        <p:spPr>
          <a:xfrm>
            <a:off x="2950822" y="3509119"/>
            <a:ext cx="8154476" cy="523220"/>
          </a:xfrm>
          <a:prstGeom prst="rect">
            <a:avLst/>
          </a:prstGeom>
        </p:spPr>
        <p:txBody>
          <a:bodyPr wrap="none">
            <a:spAutoFit/>
          </a:bodyPr>
          <a:lstStyle/>
          <a:p>
            <a:r>
              <a:rPr lang="uk-UA" sz="2800" dirty="0">
                <a:latin typeface="Times New Roman" panose="02020603050405020304" pitchFamily="18" charset="0"/>
                <a:cs typeface="Times New Roman" panose="02020603050405020304" pitchFamily="18" charset="0"/>
              </a:rPr>
              <a:t>Елементи розподіляються по кошиках (по комірках)</a:t>
            </a:r>
          </a:p>
        </p:txBody>
      </p:sp>
      <p:sp>
        <p:nvSpPr>
          <p:cNvPr id="7" name="Прямоугольник 6"/>
          <p:cNvSpPr/>
          <p:nvPr/>
        </p:nvSpPr>
        <p:spPr>
          <a:xfrm>
            <a:off x="3471862" y="8348528"/>
            <a:ext cx="7112396" cy="523220"/>
          </a:xfrm>
          <a:prstGeom prst="rect">
            <a:avLst/>
          </a:prstGeom>
        </p:spPr>
        <p:txBody>
          <a:bodyPr wrap="none">
            <a:spAutoFit/>
          </a:bodyPr>
          <a:lstStyle/>
          <a:p>
            <a:r>
              <a:rPr lang="ru-RU" sz="2800" dirty="0" err="1">
                <a:latin typeface="Times New Roman" panose="02020603050405020304" pitchFamily="18" charset="0"/>
                <a:cs typeface="Times New Roman" panose="02020603050405020304" pitchFamily="18" charset="0"/>
              </a:rPr>
              <a:t>Потім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елементи</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кожній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кошику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сортуються</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2585503"/>
      </p:ext>
    </p:extLst>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Пірамідальне сортування </a:t>
            </a:r>
          </a:p>
        </p:txBody>
      </p:sp>
      <p:sp>
        <p:nvSpPr>
          <p:cNvPr id="3" name="Объект 2"/>
          <p:cNvSpPr>
            <a:spLocks noGrp="1"/>
          </p:cNvSpPr>
          <p:nvPr>
            <p:ph idx="1"/>
          </p:nvPr>
        </p:nvSpPr>
        <p:spPr/>
        <p:txBody>
          <a:bodyPr>
            <a:normAutofit fontScale="92500"/>
          </a:bodyPr>
          <a:lstStyle/>
          <a:p>
            <a:r>
              <a:rPr lang="uk-UA" sz="2800" dirty="0">
                <a:latin typeface="Times New Roman" panose="02020603050405020304" pitchFamily="18" charset="0"/>
                <a:cs typeface="Times New Roman" panose="02020603050405020304" pitchFamily="18" charset="0"/>
              </a:rPr>
              <a:t>Пірамідальне сортування використовує спеціалізовану структури даних – бінарну піраміду.</a:t>
            </a:r>
          </a:p>
          <a:p>
            <a:r>
              <a:rPr lang="uk-UA" sz="2800" dirty="0">
                <a:latin typeface="Times New Roman" panose="02020603050405020304" pitchFamily="18" charset="0"/>
                <a:cs typeface="Times New Roman" panose="02020603050405020304" pitchFamily="18" charset="0"/>
              </a:rPr>
              <a:t>1.	Бінарна піраміда</a:t>
            </a:r>
          </a:p>
          <a:p>
            <a:r>
              <a:rPr lang="uk-UA" sz="2800" dirty="0">
                <a:latin typeface="Times New Roman" panose="02020603050405020304" pitchFamily="18" charset="0"/>
                <a:cs typeface="Times New Roman" panose="02020603050405020304" pitchFamily="18" charset="0"/>
              </a:rPr>
              <a:t>Структура даних бінарна піраміда є масивом, який можна розглядати як бінарне дерево, кожний вузол цього дерева відповідає елементу масиву. Дерево повністю заповнене на усіх рівнях, за винятком, можливо, найнижчого, який заповнюється зліва направо. </a:t>
            </a:r>
          </a:p>
          <a:p>
            <a:endParaRPr lang="uk-UA" dirty="0"/>
          </a:p>
        </p:txBody>
      </p:sp>
    </p:spTree>
    <p:extLst>
      <p:ext uri="{BB962C8B-B14F-4D97-AF65-F5344CB8AC3E}">
        <p14:creationId xmlns:p14="http://schemas.microsoft.com/office/powerpoint/2010/main" val="4098449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ru-RU" sz="2800" dirty="0"/>
              <a:t>4)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раціональне</a:t>
            </a:r>
            <a:r>
              <a:rPr lang="ru-RU" sz="2800" dirty="0"/>
              <a:t> число А (а / b).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яке число ми </a:t>
            </a:r>
            <a:r>
              <a:rPr lang="ru-RU" sz="2800" dirty="0" err="1"/>
              <a:t>вибрали</a:t>
            </a:r>
            <a:r>
              <a:rPr lang="ru-RU" sz="2800" dirty="0"/>
              <a:t>?</a:t>
            </a:r>
            <a:endParaRPr lang="uk-UA" sz="2800" dirty="0"/>
          </a:p>
        </p:txBody>
      </p:sp>
    </p:spTree>
    <p:extLst>
      <p:ext uri="{BB962C8B-B14F-4D97-AF65-F5344CB8AC3E}">
        <p14:creationId xmlns:p14="http://schemas.microsoft.com/office/powerpoint/2010/main" val="1693222258"/>
      </p:ext>
    </p:extLst>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a:bodyPr>
          <a:lstStyle/>
          <a:p>
            <a:r>
              <a:rPr lang="ru-RU" dirty="0" err="1"/>
              <a:t>Бінарні</a:t>
            </a:r>
            <a:r>
              <a:rPr lang="ru-RU" dirty="0"/>
              <a:t> </a:t>
            </a:r>
            <a:r>
              <a:rPr lang="ru-RU" dirty="0" err="1"/>
              <a:t>пошукові</a:t>
            </a:r>
            <a:r>
              <a:rPr lang="ru-RU" dirty="0"/>
              <a:t> дерева часто </a:t>
            </a:r>
            <a:r>
              <a:rPr lang="ru-RU" dirty="0" err="1"/>
              <a:t>використовуються</a:t>
            </a:r>
            <a:r>
              <a:rPr lang="ru-RU" dirty="0"/>
              <a:t> для </a:t>
            </a:r>
            <a:r>
              <a:rPr lang="ru-RU" dirty="0" err="1"/>
              <a:t>представлення</a:t>
            </a:r>
            <a:r>
              <a:rPr lang="ru-RU" dirty="0"/>
              <a:t> </a:t>
            </a:r>
            <a:r>
              <a:rPr lang="ru-RU" dirty="0" err="1"/>
              <a:t>даних</a:t>
            </a:r>
            <a:r>
              <a:rPr lang="ru-RU" dirty="0"/>
              <a:t>, для </a:t>
            </a:r>
            <a:r>
              <a:rPr lang="ru-RU" dirty="0" err="1"/>
              <a:t>яких</a:t>
            </a:r>
            <a:r>
              <a:rPr lang="ru-RU" dirty="0"/>
              <a:t> </a:t>
            </a:r>
            <a:r>
              <a:rPr lang="ru-RU" dirty="0" err="1"/>
              <a:t>основними</a:t>
            </a:r>
            <a:r>
              <a:rPr lang="ru-RU" dirty="0"/>
              <a:t> </a:t>
            </a:r>
            <a:r>
              <a:rPr lang="ru-RU" dirty="0" err="1"/>
              <a:t>операціями</a:t>
            </a:r>
            <a:r>
              <a:rPr lang="ru-RU" dirty="0"/>
              <a:t> є:</a:t>
            </a:r>
          </a:p>
          <a:p>
            <a:r>
              <a:rPr lang="ru-RU" dirty="0"/>
              <a:t>• </a:t>
            </a:r>
            <a:r>
              <a:rPr lang="ru-RU" dirty="0" err="1"/>
              <a:t>пошук</a:t>
            </a:r>
            <a:r>
              <a:rPr lang="ru-RU" dirty="0"/>
              <a:t> по ключу (</a:t>
            </a:r>
            <a:r>
              <a:rPr lang="ru-RU" dirty="0" err="1"/>
              <a:t>пошук</a:t>
            </a:r>
            <a:r>
              <a:rPr lang="ru-RU" dirty="0"/>
              <a:t> максимального, </a:t>
            </a:r>
            <a:r>
              <a:rPr lang="ru-RU" dirty="0" err="1"/>
              <a:t>мінімального</a:t>
            </a:r>
            <a:r>
              <a:rPr lang="ru-RU" dirty="0"/>
              <a:t> </a:t>
            </a:r>
            <a:r>
              <a:rPr lang="ru-RU" dirty="0" err="1"/>
              <a:t>елементів</a:t>
            </a:r>
            <a:r>
              <a:rPr lang="ru-RU" dirty="0"/>
              <a:t>);</a:t>
            </a:r>
          </a:p>
          <a:p>
            <a:r>
              <a:rPr lang="ru-RU" dirty="0"/>
              <a:t>• </a:t>
            </a:r>
            <a:r>
              <a:rPr lang="ru-RU" dirty="0" err="1"/>
              <a:t>додавання</a:t>
            </a:r>
            <a:r>
              <a:rPr lang="ru-RU" dirty="0"/>
              <a:t> </a:t>
            </a:r>
            <a:r>
              <a:rPr lang="ru-RU" dirty="0" err="1"/>
              <a:t>елемента</a:t>
            </a:r>
            <a:r>
              <a:rPr lang="ru-RU" dirty="0"/>
              <a:t> </a:t>
            </a:r>
            <a:r>
              <a:rPr lang="ru-RU" dirty="0" err="1"/>
              <a:t>із</a:t>
            </a:r>
            <a:r>
              <a:rPr lang="ru-RU" dirty="0"/>
              <a:t> </a:t>
            </a:r>
            <a:r>
              <a:rPr lang="ru-RU" dirty="0" err="1"/>
              <a:t>заданим</a:t>
            </a:r>
            <a:r>
              <a:rPr lang="ru-RU" dirty="0"/>
              <a:t> </a:t>
            </a:r>
            <a:r>
              <a:rPr lang="ru-RU" dirty="0" err="1"/>
              <a:t>ключем</a:t>
            </a:r>
            <a:r>
              <a:rPr lang="ru-RU" dirty="0"/>
              <a:t>;</a:t>
            </a:r>
          </a:p>
          <a:p>
            <a:r>
              <a:rPr lang="ru-RU" dirty="0"/>
              <a:t>• </a:t>
            </a:r>
            <a:r>
              <a:rPr lang="ru-RU" dirty="0" err="1"/>
              <a:t>видалення</a:t>
            </a:r>
            <a:r>
              <a:rPr lang="ru-RU" dirty="0"/>
              <a:t> </a:t>
            </a:r>
            <a:r>
              <a:rPr lang="ru-RU" dirty="0" err="1"/>
              <a:t>елемента</a:t>
            </a:r>
            <a:r>
              <a:rPr lang="ru-RU" dirty="0"/>
              <a:t> </a:t>
            </a:r>
            <a:r>
              <a:rPr lang="ru-RU" dirty="0" err="1"/>
              <a:t>із</a:t>
            </a:r>
            <a:r>
              <a:rPr lang="ru-RU" dirty="0"/>
              <a:t> </a:t>
            </a:r>
            <a:r>
              <a:rPr lang="ru-RU" dirty="0" err="1"/>
              <a:t>заданим</a:t>
            </a:r>
            <a:r>
              <a:rPr lang="ru-RU" dirty="0"/>
              <a:t> </a:t>
            </a:r>
            <a:r>
              <a:rPr lang="ru-RU" dirty="0" err="1"/>
              <a:t>ключем</a:t>
            </a:r>
            <a:r>
              <a:rPr lang="ru-RU" dirty="0"/>
              <a:t>.</a:t>
            </a:r>
          </a:p>
          <a:p>
            <a:r>
              <a:rPr lang="ru-RU" dirty="0" err="1"/>
              <a:t>Трудомісткість</a:t>
            </a:r>
            <a:r>
              <a:rPr lang="ru-RU" dirty="0"/>
              <a:t> </a:t>
            </a:r>
            <a:r>
              <a:rPr lang="ru-RU" dirty="0" err="1"/>
              <a:t>виконання</a:t>
            </a:r>
            <a:r>
              <a:rPr lang="ru-RU" dirty="0"/>
              <a:t> </a:t>
            </a:r>
            <a:r>
              <a:rPr lang="ru-RU" dirty="0" err="1"/>
              <a:t>цих</a:t>
            </a:r>
            <a:r>
              <a:rPr lang="ru-RU" dirty="0"/>
              <a:t> </a:t>
            </a:r>
            <a:r>
              <a:rPr lang="ru-RU" dirty="0" err="1"/>
              <a:t>операцій</a:t>
            </a:r>
            <a:r>
              <a:rPr lang="ru-RU" dirty="0"/>
              <a:t> буде </a:t>
            </a:r>
            <a:r>
              <a:rPr lang="ru-RU" dirty="0" err="1"/>
              <a:t>залежати</a:t>
            </a:r>
            <a:r>
              <a:rPr lang="ru-RU" dirty="0"/>
              <a:t> </a:t>
            </a:r>
            <a:r>
              <a:rPr lang="ru-RU" dirty="0" err="1"/>
              <a:t>від</a:t>
            </a:r>
            <a:r>
              <a:rPr lang="ru-RU" dirty="0"/>
              <a:t> </a:t>
            </a:r>
            <a:r>
              <a:rPr lang="ru-RU" dirty="0" err="1"/>
              <a:t>висоти</a:t>
            </a:r>
            <a:r>
              <a:rPr lang="ru-RU" dirty="0"/>
              <a:t> дерева h.</a:t>
            </a:r>
          </a:p>
          <a:p>
            <a:r>
              <a:rPr lang="ru-RU" dirty="0" err="1"/>
              <a:t>Якщо</a:t>
            </a:r>
            <a:r>
              <a:rPr lang="ru-RU" dirty="0"/>
              <a:t> </a:t>
            </a:r>
            <a:r>
              <a:rPr lang="ru-RU" dirty="0" err="1"/>
              <a:t>бінарне</a:t>
            </a:r>
            <a:r>
              <a:rPr lang="ru-RU" dirty="0"/>
              <a:t> </a:t>
            </a:r>
            <a:r>
              <a:rPr lang="ru-RU" dirty="0" err="1"/>
              <a:t>пошукове</a:t>
            </a:r>
            <a:r>
              <a:rPr lang="ru-RU" dirty="0"/>
              <a:t> дерево </a:t>
            </a:r>
            <a:r>
              <a:rPr lang="ru-RU" dirty="0" err="1"/>
              <a:t>витягнуто</a:t>
            </a:r>
            <a:r>
              <a:rPr lang="ru-RU" dirty="0"/>
              <a:t> в </a:t>
            </a:r>
            <a:r>
              <a:rPr lang="ru-RU" dirty="0" err="1"/>
              <a:t>лінійний</a:t>
            </a:r>
            <a:r>
              <a:rPr lang="ru-RU" dirty="0"/>
              <a:t> список, то h = </a:t>
            </a:r>
            <a:r>
              <a:rPr lang="el-GR" dirty="0">
                <a:latin typeface="Times New Roman" panose="02020603050405020304" pitchFamily="18" charset="0"/>
                <a:cs typeface="Times New Roman" panose="02020603050405020304" pitchFamily="18" charset="0"/>
              </a:rPr>
              <a:t>Ω</a:t>
            </a:r>
            <a:r>
              <a:rPr lang="en-US" dirty="0">
                <a:latin typeface="Times New Roman" panose="02020603050405020304" pitchFamily="18" charset="0"/>
                <a:cs typeface="Times New Roman" panose="02020603050405020304" pitchFamily="18" charset="0"/>
              </a:rPr>
              <a:t>(n)</a:t>
            </a:r>
            <a:r>
              <a:rPr lang="ru-RU" dirty="0"/>
              <a:t> де </a:t>
            </a:r>
            <a:r>
              <a:rPr lang="en-US" dirty="0"/>
              <a:t>n</a:t>
            </a:r>
            <a:r>
              <a:rPr lang="ru-RU" dirty="0"/>
              <a:t> - </a:t>
            </a:r>
            <a:r>
              <a:rPr lang="ru-RU" dirty="0" err="1"/>
              <a:t>кількість</a:t>
            </a:r>
            <a:r>
              <a:rPr lang="ru-RU" dirty="0"/>
              <a:t> вершин дерева. </a:t>
            </a:r>
            <a:r>
              <a:rPr lang="ru-RU" dirty="0" err="1"/>
              <a:t>Якщо</a:t>
            </a:r>
            <a:r>
              <a:rPr lang="ru-RU" dirty="0"/>
              <a:t> ж </a:t>
            </a:r>
            <a:r>
              <a:rPr lang="ru-RU" dirty="0" err="1"/>
              <a:t>бінарне</a:t>
            </a:r>
            <a:r>
              <a:rPr lang="ru-RU" dirty="0"/>
              <a:t> </a:t>
            </a:r>
            <a:r>
              <a:rPr lang="ru-RU" dirty="0" err="1"/>
              <a:t>пошукове</a:t>
            </a:r>
            <a:r>
              <a:rPr lang="ru-RU" dirty="0"/>
              <a:t> дерево </a:t>
            </a:r>
            <a:r>
              <a:rPr lang="ru-RU" dirty="0" err="1"/>
              <a:t>збалансоване</a:t>
            </a:r>
            <a:r>
              <a:rPr lang="ru-RU" dirty="0"/>
              <a:t>, то h = 0 (</a:t>
            </a:r>
            <a:r>
              <a:rPr lang="en-US" dirty="0"/>
              <a:t>l</a:t>
            </a:r>
            <a:r>
              <a:rPr lang="ru-RU" dirty="0" err="1"/>
              <a:t>og</a:t>
            </a:r>
            <a:r>
              <a:rPr lang="en-US" dirty="0"/>
              <a:t> </a:t>
            </a:r>
            <a:r>
              <a:rPr lang="ru-RU" dirty="0"/>
              <a:t>n).</a:t>
            </a:r>
            <a:endParaRPr lang="uk-UA" dirty="0"/>
          </a:p>
        </p:txBody>
      </p:sp>
    </p:spTree>
    <p:extLst>
      <p:ext uri="{BB962C8B-B14F-4D97-AF65-F5344CB8AC3E}">
        <p14:creationId xmlns:p14="http://schemas.microsoft.com/office/powerpoint/2010/main" val="22732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3600" dirty="0">
                <a:latin typeface="Times New Roman" panose="02020603050405020304" pitchFamily="18" charset="0"/>
                <a:cs typeface="Times New Roman" panose="02020603050405020304" pitchFamily="18" charset="0"/>
              </a:rPr>
              <a:t>Штучний інтелект</a:t>
            </a:r>
            <a:endParaRPr lang="uk-UA" dirty="0"/>
          </a:p>
        </p:txBody>
      </p:sp>
      <p:sp>
        <p:nvSpPr>
          <p:cNvPr id="3" name="Объект 2"/>
          <p:cNvSpPr>
            <a:spLocks noGrp="1"/>
          </p:cNvSpPr>
          <p:nvPr>
            <p:ph idx="1"/>
          </p:nvPr>
        </p:nvSpPr>
        <p:spPr/>
        <p:txBody>
          <a:bodyPr>
            <a:normAutofit/>
          </a:bodyPr>
          <a:lstStyle/>
          <a:p>
            <a:r>
              <a:rPr lang="uk-UA" sz="2800" dirty="0">
                <a:latin typeface="Times New Roman" panose="02020603050405020304" pitchFamily="18" charset="0"/>
                <a:cs typeface="Times New Roman" panose="02020603050405020304" pitchFamily="18" charset="0"/>
              </a:rPr>
              <a:t>Штучний інтелект (</a:t>
            </a:r>
            <a:r>
              <a:rPr lang="en-US" sz="2800" dirty="0">
                <a:latin typeface="Times New Roman" panose="02020603050405020304" pitchFamily="18" charset="0"/>
                <a:cs typeface="Times New Roman" panose="02020603050405020304" pitchFamily="18" charset="0"/>
              </a:rPr>
              <a:t>artificial intelligence) — </a:t>
            </a:r>
            <a:r>
              <a:rPr lang="uk-UA" sz="2800" dirty="0">
                <a:latin typeface="Times New Roman" panose="02020603050405020304" pitchFamily="18" charset="0"/>
                <a:cs typeface="Times New Roman" panose="02020603050405020304" pitchFamily="18" charset="0"/>
              </a:rPr>
              <a:t>розділ комп'ютерної лінгвістики та інформатики, що опікується формалізацією проблем та завдань, які подібні до дій, що виконує людина.</a:t>
            </a:r>
          </a:p>
          <a:p>
            <a:endParaRPr lang="uk-UA"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Штучний інтелект — здатність інженерної системи (</a:t>
            </a:r>
            <a:r>
              <a:rPr lang="en-US" sz="2800" dirty="0">
                <a:latin typeface="Times New Roman" panose="02020603050405020304" pitchFamily="18" charset="0"/>
                <a:cs typeface="Times New Roman" panose="02020603050405020304" pitchFamily="18" charset="0"/>
              </a:rPr>
              <a:t>engineered system) </a:t>
            </a:r>
            <a:r>
              <a:rPr lang="uk-UA" sz="2800" dirty="0">
                <a:latin typeface="Times New Roman" panose="02020603050405020304" pitchFamily="18" charset="0"/>
                <a:cs typeface="Times New Roman" panose="02020603050405020304" pitchFamily="18" charset="0"/>
              </a:rPr>
              <a:t>обробляти, застосовувати та вдосконалювати здобуті знання та вміння.</a:t>
            </a:r>
          </a:p>
        </p:txBody>
      </p:sp>
    </p:spTree>
    <p:extLst>
      <p:ext uri="{BB962C8B-B14F-4D97-AF65-F5344CB8AC3E}">
        <p14:creationId xmlns:p14="http://schemas.microsoft.com/office/powerpoint/2010/main" val="3151611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Рішення. Знайдемо безлічі можливих вхідних даних</a:t>
            </a:r>
            <a:r>
              <a:rPr lang="en-US" sz="2800" dirty="0"/>
              <a:t>                                          </a:t>
            </a:r>
            <a:r>
              <a:rPr lang="uk-UA" sz="2800" dirty="0"/>
              <a:t>, </a:t>
            </a:r>
            <a:r>
              <a:rPr lang="en-US" sz="2800" dirty="0"/>
              <a:t>      </a:t>
            </a:r>
            <a:r>
              <a:rPr lang="uk-UA" sz="2800" dirty="0"/>
              <a:t>де вхідним числом будемо вважати х / у. Оскільки раціональне число А може приймати будь-яке значення із запропонованого безлічі </a:t>
            </a:r>
            <a:r>
              <a:rPr lang="en-US" sz="2800" dirty="0"/>
              <a:t>S </a:t>
            </a:r>
            <a:r>
              <a:rPr lang="uk-UA" sz="2800" dirty="0"/>
              <a:t>з однаковою ймовірністю, то ймовірність надходження числа А дорівнює      -. </a:t>
            </a:r>
          </a:p>
          <a:p>
            <a:r>
              <a:rPr lang="uk-UA" sz="2800" dirty="0"/>
              <a:t>Тоді з визначення інформації випливає, що</a:t>
            </a:r>
          </a:p>
        </p:txBody>
      </p:sp>
      <p:pic>
        <p:nvPicPr>
          <p:cNvPr id="4" name="Рисунок 3"/>
          <p:cNvPicPr>
            <a:picLocks noChangeAspect="1"/>
          </p:cNvPicPr>
          <p:nvPr/>
        </p:nvPicPr>
        <p:blipFill>
          <a:blip r:embed="rId2"/>
          <a:stretch>
            <a:fillRect/>
          </a:stretch>
        </p:blipFill>
        <p:spPr>
          <a:xfrm>
            <a:off x="4383672" y="2555745"/>
            <a:ext cx="2904642" cy="534297"/>
          </a:xfrm>
          <a:prstGeom prst="rect">
            <a:avLst/>
          </a:prstGeom>
        </p:spPr>
      </p:pic>
      <p:pic>
        <p:nvPicPr>
          <p:cNvPr id="5" name="Рисунок 4"/>
          <p:cNvPicPr>
            <a:picLocks noChangeAspect="1"/>
          </p:cNvPicPr>
          <p:nvPr/>
        </p:nvPicPr>
        <p:blipFill>
          <a:blip r:embed="rId3"/>
          <a:stretch>
            <a:fillRect/>
          </a:stretch>
        </p:blipFill>
        <p:spPr>
          <a:xfrm>
            <a:off x="7288314" y="2639615"/>
            <a:ext cx="1546649" cy="366556"/>
          </a:xfrm>
          <a:prstGeom prst="rect">
            <a:avLst/>
          </a:prstGeom>
        </p:spPr>
      </p:pic>
      <p:pic>
        <p:nvPicPr>
          <p:cNvPr id="6" name="Рисунок 5"/>
          <p:cNvPicPr>
            <a:picLocks noChangeAspect="1"/>
          </p:cNvPicPr>
          <p:nvPr/>
        </p:nvPicPr>
        <p:blipFill>
          <a:blip r:embed="rId4"/>
          <a:stretch>
            <a:fillRect/>
          </a:stretch>
        </p:blipFill>
        <p:spPr>
          <a:xfrm>
            <a:off x="8834963" y="4646837"/>
            <a:ext cx="797768" cy="741905"/>
          </a:xfrm>
          <a:prstGeom prst="rect">
            <a:avLst/>
          </a:prstGeom>
        </p:spPr>
      </p:pic>
      <p:pic>
        <p:nvPicPr>
          <p:cNvPr id="7" name="Рисунок 6"/>
          <p:cNvPicPr>
            <a:picLocks noChangeAspect="1"/>
          </p:cNvPicPr>
          <p:nvPr/>
        </p:nvPicPr>
        <p:blipFill>
          <a:blip r:embed="rId5"/>
          <a:stretch>
            <a:fillRect/>
          </a:stretch>
        </p:blipFill>
        <p:spPr>
          <a:xfrm>
            <a:off x="2979684" y="5858144"/>
            <a:ext cx="6889530" cy="1118185"/>
          </a:xfrm>
          <a:prstGeom prst="rect">
            <a:avLst/>
          </a:prstGeom>
        </p:spPr>
      </p:pic>
    </p:spTree>
    <p:extLst>
      <p:ext uri="{BB962C8B-B14F-4D97-AF65-F5344CB8AC3E}">
        <p14:creationId xmlns:p14="http://schemas.microsoft.com/office/powerpoint/2010/main" val="519071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ru-RU" sz="2800" dirty="0"/>
              <a:t>5)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надходять</a:t>
            </a:r>
            <a:r>
              <a:rPr lang="ru-RU" sz="2800" dirty="0"/>
              <a:t> два </a:t>
            </a:r>
            <a:r>
              <a:rPr lang="ru-RU" sz="2800" dirty="0" err="1"/>
              <a:t>цілих</a:t>
            </a:r>
            <a:r>
              <a:rPr lang="ru-RU" sz="2800" dirty="0"/>
              <a:t> числа х і у.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a:t>
            </a:r>
            <a:r>
              <a:rPr lang="ru-RU" sz="2800" dirty="0" err="1"/>
              <a:t>які</a:t>
            </a:r>
            <a:r>
              <a:rPr lang="ru-RU" sz="2800" dirty="0"/>
              <a:t> числа </a:t>
            </a:r>
            <a:r>
              <a:rPr lang="ru-RU" sz="2800" dirty="0" err="1"/>
              <a:t>надійшли</a:t>
            </a:r>
            <a:r>
              <a:rPr lang="ru-RU" sz="2800" dirty="0"/>
              <a:t>?</a:t>
            </a:r>
          </a:p>
          <a:p>
            <a:r>
              <a:rPr lang="ru-RU" sz="2800" dirty="0" err="1"/>
              <a:t>Рішення</a:t>
            </a:r>
            <a:r>
              <a:rPr lang="ru-RU" sz="2800" dirty="0"/>
              <a:t>. Так як число х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з </a:t>
            </a:r>
            <a:r>
              <a:rPr lang="ru-RU" sz="2800" dirty="0" err="1"/>
              <a:t>множини</a:t>
            </a:r>
            <a:r>
              <a:rPr lang="ru-RU" sz="2800" dirty="0"/>
              <a:t> {1,…, х</a:t>
            </a:r>
            <a:r>
              <a:rPr lang="en-US" sz="2800" dirty="0"/>
              <a:t>}</a:t>
            </a:r>
            <a:r>
              <a:rPr lang="ru-RU" sz="2800" dirty="0"/>
              <a:t> з </a:t>
            </a:r>
            <a:r>
              <a:rPr lang="ru-RU" sz="2800" dirty="0" err="1"/>
              <a:t>однаковою</a:t>
            </a:r>
            <a:r>
              <a:rPr lang="ru-RU" sz="2800" dirty="0"/>
              <a:t> </a:t>
            </a:r>
            <a:r>
              <a:rPr lang="ru-RU" sz="2800" dirty="0" err="1"/>
              <a:t>ймовірністю</a:t>
            </a:r>
            <a:r>
              <a:rPr lang="ru-RU" sz="2800" dirty="0"/>
              <a:t>, а число у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з </a:t>
            </a:r>
            <a:r>
              <a:rPr lang="ru-RU" sz="2800" dirty="0" err="1"/>
              <a:t>множини</a:t>
            </a:r>
            <a:r>
              <a:rPr lang="ru-RU" sz="2800" dirty="0"/>
              <a:t> {1, ..., у} з </a:t>
            </a:r>
            <a:r>
              <a:rPr lang="ru-RU" sz="2800" dirty="0" err="1"/>
              <a:t>однаковою</a:t>
            </a:r>
            <a:r>
              <a:rPr lang="ru-RU" sz="2800" dirty="0"/>
              <a:t> </a:t>
            </a:r>
            <a:r>
              <a:rPr lang="ru-RU" sz="2800" dirty="0" err="1"/>
              <a:t>ймовірністю</a:t>
            </a:r>
            <a:r>
              <a:rPr lang="ru-RU" sz="2800" dirty="0"/>
              <a:t>, то з </a:t>
            </a:r>
            <a:r>
              <a:rPr lang="ru-RU" sz="2800" dirty="0" err="1"/>
              <a:t>визначення</a:t>
            </a:r>
            <a:r>
              <a:rPr lang="ru-RU" sz="2800" dirty="0"/>
              <a:t> </a:t>
            </a:r>
            <a:r>
              <a:rPr lang="ru-RU" sz="2800" dirty="0" err="1"/>
              <a:t>інформації</a:t>
            </a:r>
            <a:r>
              <a:rPr lang="ru-RU" sz="2800" dirty="0"/>
              <a:t> </a:t>
            </a:r>
            <a:r>
              <a:rPr lang="ru-RU" sz="2800" dirty="0" err="1"/>
              <a:t>випливає</a:t>
            </a:r>
            <a:r>
              <a:rPr lang="ru-RU" sz="2800" dirty="0"/>
              <a:t>, </a:t>
            </a:r>
            <a:r>
              <a:rPr lang="ru-RU" sz="2800" dirty="0" err="1"/>
              <a:t>що</a:t>
            </a:r>
            <a:endParaRPr lang="uk-UA" sz="2800" dirty="0"/>
          </a:p>
        </p:txBody>
      </p:sp>
      <p:pic>
        <p:nvPicPr>
          <p:cNvPr id="4" name="Рисунок 3"/>
          <p:cNvPicPr>
            <a:picLocks noChangeAspect="1"/>
          </p:cNvPicPr>
          <p:nvPr/>
        </p:nvPicPr>
        <p:blipFill>
          <a:blip r:embed="rId2"/>
          <a:stretch>
            <a:fillRect/>
          </a:stretch>
        </p:blipFill>
        <p:spPr>
          <a:xfrm>
            <a:off x="3783379" y="6747641"/>
            <a:ext cx="4017536" cy="709449"/>
          </a:xfrm>
          <a:prstGeom prst="rect">
            <a:avLst/>
          </a:prstGeom>
        </p:spPr>
      </p:pic>
    </p:spTree>
    <p:extLst>
      <p:ext uri="{BB962C8B-B14F-4D97-AF65-F5344CB8AC3E}">
        <p14:creationId xmlns:p14="http://schemas.microsoft.com/office/powerpoint/2010/main" val="10986360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uk-UA" sz="2800" dirty="0"/>
              <a:t>6) Припустимо, що на вхід завдання надходить </a:t>
            </a:r>
            <a:r>
              <a:rPr lang="en-US" sz="2800" dirty="0"/>
              <a:t>m</a:t>
            </a:r>
            <a:r>
              <a:rPr lang="uk-UA" sz="2800" dirty="0"/>
              <a:t> цілих чисел {</a:t>
            </a:r>
            <a:r>
              <a:rPr lang="en-US" sz="2800" dirty="0"/>
              <a:t>x1</a:t>
            </a:r>
            <a:r>
              <a:rPr lang="uk-UA" sz="2800" dirty="0"/>
              <a:t>, ..., х</a:t>
            </a:r>
            <a:r>
              <a:rPr lang="en-US" sz="2800" dirty="0"/>
              <a:t>m}</a:t>
            </a:r>
            <a:r>
              <a:rPr lang="uk-UA" sz="2800" dirty="0"/>
              <a:t> з безлічі </a:t>
            </a:r>
            <a:r>
              <a:rPr lang="en-US" sz="2800" dirty="0"/>
              <a:t>X = {1, ..., x}. </a:t>
            </a:r>
            <a:r>
              <a:rPr lang="uk-UA" sz="2800" dirty="0"/>
              <a:t>Якого мінімальної кількості біт досить, щоб визначити, які числа надійшли?</a:t>
            </a:r>
          </a:p>
          <a:p>
            <a:r>
              <a:rPr lang="uk-UA" sz="2800" dirty="0"/>
              <a:t>Рішення. З визначення інформації випливає, що</a:t>
            </a:r>
            <a:endParaRPr lang="en-US" sz="2800" dirty="0"/>
          </a:p>
          <a:p>
            <a:endParaRPr lang="uk-UA" sz="2800" dirty="0"/>
          </a:p>
        </p:txBody>
      </p:sp>
      <p:pic>
        <p:nvPicPr>
          <p:cNvPr id="4" name="Рисунок 3"/>
          <p:cNvPicPr>
            <a:picLocks noChangeAspect="1"/>
          </p:cNvPicPr>
          <p:nvPr/>
        </p:nvPicPr>
        <p:blipFill>
          <a:blip r:embed="rId2"/>
          <a:stretch>
            <a:fillRect/>
          </a:stretch>
        </p:blipFill>
        <p:spPr>
          <a:xfrm>
            <a:off x="3447360" y="4918841"/>
            <a:ext cx="2956214" cy="677917"/>
          </a:xfrm>
          <a:prstGeom prst="rect">
            <a:avLst/>
          </a:prstGeom>
        </p:spPr>
      </p:pic>
    </p:spTree>
    <p:extLst>
      <p:ext uri="{BB962C8B-B14F-4D97-AF65-F5344CB8AC3E}">
        <p14:creationId xmlns:p14="http://schemas.microsoft.com/office/powerpoint/2010/main" val="39861129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7) Припустимо, що на вхід завдання надходить </a:t>
            </a:r>
            <a:r>
              <a:rPr lang="en-US" sz="2800" dirty="0"/>
              <a:t>m</a:t>
            </a:r>
            <a:r>
              <a:rPr lang="uk-UA" sz="2800" dirty="0"/>
              <a:t> раціональних чисел:</a:t>
            </a:r>
            <a:endParaRPr lang="en-US" sz="2800" dirty="0"/>
          </a:p>
          <a:p>
            <a:endParaRPr lang="en-US" sz="2800" dirty="0"/>
          </a:p>
          <a:p>
            <a:r>
              <a:rPr lang="en-US" sz="2800" dirty="0"/>
              <a:t>. </a:t>
            </a:r>
            <a:r>
              <a:rPr lang="uk-UA" sz="2800" dirty="0"/>
              <a:t>Якої мінімальної кількості біт досить, щоб визначити, які числа надійшли?</a:t>
            </a:r>
            <a:endParaRPr lang="en-US" sz="2800" dirty="0"/>
          </a:p>
          <a:p>
            <a:r>
              <a:rPr lang="uk-UA" sz="2800" dirty="0"/>
              <a:t>Рішення. З визначення інформації випливає, що мінімальна кількість інформації для кодування кожного з вхідних чисел</a:t>
            </a:r>
          </a:p>
        </p:txBody>
      </p:sp>
      <p:pic>
        <p:nvPicPr>
          <p:cNvPr id="4" name="Рисунок 3"/>
          <p:cNvPicPr>
            <a:picLocks noChangeAspect="1"/>
          </p:cNvPicPr>
          <p:nvPr/>
        </p:nvPicPr>
        <p:blipFill>
          <a:blip r:embed="rId2"/>
          <a:stretch>
            <a:fillRect/>
          </a:stretch>
        </p:blipFill>
        <p:spPr>
          <a:xfrm>
            <a:off x="3610302" y="2945529"/>
            <a:ext cx="8066013" cy="838195"/>
          </a:xfrm>
          <a:prstGeom prst="rect">
            <a:avLst/>
          </a:prstGeom>
        </p:spPr>
      </p:pic>
      <p:pic>
        <p:nvPicPr>
          <p:cNvPr id="5" name="Рисунок 4"/>
          <p:cNvPicPr>
            <a:picLocks noChangeAspect="1"/>
          </p:cNvPicPr>
          <p:nvPr/>
        </p:nvPicPr>
        <p:blipFill>
          <a:blip r:embed="rId3"/>
          <a:stretch>
            <a:fillRect/>
          </a:stretch>
        </p:blipFill>
        <p:spPr>
          <a:xfrm>
            <a:off x="3610301" y="6139822"/>
            <a:ext cx="3022729" cy="718178"/>
          </a:xfrm>
          <a:prstGeom prst="rect">
            <a:avLst/>
          </a:prstGeom>
        </p:spPr>
      </p:pic>
      <p:pic>
        <p:nvPicPr>
          <p:cNvPr id="6" name="Рисунок 5"/>
          <p:cNvPicPr>
            <a:picLocks noChangeAspect="1"/>
          </p:cNvPicPr>
          <p:nvPr/>
        </p:nvPicPr>
        <p:blipFill>
          <a:blip r:embed="rId4"/>
          <a:stretch>
            <a:fillRect/>
          </a:stretch>
        </p:blipFill>
        <p:spPr>
          <a:xfrm>
            <a:off x="6841961" y="6255524"/>
            <a:ext cx="3874222" cy="602476"/>
          </a:xfrm>
          <a:prstGeom prst="rect">
            <a:avLst/>
          </a:prstGeom>
        </p:spPr>
      </p:pic>
    </p:spTree>
    <p:extLst>
      <p:ext uri="{BB962C8B-B14F-4D97-AF65-F5344CB8AC3E}">
        <p14:creationId xmlns:p14="http://schemas.microsoft.com/office/powerpoint/2010/main" val="526312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Приклад 1.2.</a:t>
            </a:r>
            <a:endParaRPr lang="uk-UA"/>
          </a:p>
        </p:txBody>
      </p:sp>
      <p:pic>
        <p:nvPicPr>
          <p:cNvPr id="4" name="Объект 3"/>
          <p:cNvPicPr>
            <a:picLocks noGrp="1" noChangeAspect="1"/>
          </p:cNvPicPr>
          <p:nvPr>
            <p:ph idx="1"/>
          </p:nvPr>
        </p:nvPicPr>
        <p:blipFill>
          <a:blip r:embed="rId2"/>
          <a:stretch>
            <a:fillRect/>
          </a:stretch>
        </p:blipFill>
        <p:spPr>
          <a:xfrm>
            <a:off x="1896653" y="1905000"/>
            <a:ext cx="9607959" cy="4826876"/>
          </a:xfrm>
          <a:prstGeom prst="rect">
            <a:avLst/>
          </a:prstGeom>
        </p:spPr>
      </p:pic>
    </p:spTree>
    <p:extLst>
      <p:ext uri="{BB962C8B-B14F-4D97-AF65-F5344CB8AC3E}">
        <p14:creationId xmlns:p14="http://schemas.microsoft.com/office/powerpoint/2010/main" val="19778115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10" name="Объект 9"/>
          <p:cNvPicPr>
            <a:picLocks noGrp="1" noChangeAspect="1"/>
          </p:cNvPicPr>
          <p:nvPr>
            <p:ph idx="1"/>
          </p:nvPr>
        </p:nvPicPr>
        <p:blipFill>
          <a:blip r:embed="rId2"/>
          <a:stretch>
            <a:fillRect/>
          </a:stretch>
        </p:blipFill>
        <p:spPr>
          <a:xfrm>
            <a:off x="2241240" y="1905698"/>
            <a:ext cx="9615055" cy="4952302"/>
          </a:xfrm>
          <a:prstGeom prst="rect">
            <a:avLst/>
          </a:prstGeom>
        </p:spPr>
      </p:pic>
    </p:spTree>
    <p:extLst>
      <p:ext uri="{BB962C8B-B14F-4D97-AF65-F5344CB8AC3E}">
        <p14:creationId xmlns:p14="http://schemas.microsoft.com/office/powerpoint/2010/main" val="18045424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rmAutofit/>
          </a:bodyPr>
          <a:lstStyle/>
          <a:p>
            <a:r>
              <a:rPr lang="ru-RU" sz="2800" dirty="0" err="1"/>
              <a:t>Припустимо</a:t>
            </a:r>
            <a:r>
              <a:rPr lang="ru-RU" sz="2800" dirty="0"/>
              <a:t>, </a:t>
            </a:r>
            <a:r>
              <a:rPr lang="ru-RU" sz="2800" dirty="0" err="1"/>
              <a:t>що</a:t>
            </a:r>
            <a:r>
              <a:rPr lang="ru-RU" sz="2800" dirty="0"/>
              <a:t> </a:t>
            </a:r>
            <a:r>
              <a:rPr lang="ru-RU" sz="2800" dirty="0" err="1"/>
              <a:t>розмірність</a:t>
            </a:r>
            <a:r>
              <a:rPr lang="ru-RU" sz="2800" dirty="0"/>
              <a:t> машинного слова </a:t>
            </a:r>
            <a:r>
              <a:rPr lang="ru-RU" sz="2800" dirty="0" err="1"/>
              <a:t>достатня</a:t>
            </a:r>
            <a:r>
              <a:rPr lang="ru-RU" sz="2800" dirty="0"/>
              <a:t> для </a:t>
            </a:r>
            <a:r>
              <a:rPr lang="ru-RU" sz="2800" dirty="0" err="1"/>
              <a:t>подання</a:t>
            </a:r>
            <a:r>
              <a:rPr lang="ru-RU" sz="2800" dirty="0"/>
              <a:t> будь-</a:t>
            </a:r>
            <a:r>
              <a:rPr lang="ru-RU" sz="2800" dirty="0" err="1"/>
              <a:t>якого</a:t>
            </a:r>
            <a:r>
              <a:rPr lang="ru-RU" sz="2800" dirty="0"/>
              <a:t> числа, </a:t>
            </a:r>
            <a:r>
              <a:rPr lang="ru-RU" sz="2800" dirty="0" err="1"/>
              <a:t>тоді</a:t>
            </a:r>
            <a:r>
              <a:rPr lang="ru-RU" sz="2800" dirty="0"/>
              <a:t> </a:t>
            </a:r>
            <a:r>
              <a:rPr lang="ru-RU" sz="2800" dirty="0" err="1"/>
              <a:t>розмірність</a:t>
            </a:r>
            <a:r>
              <a:rPr lang="ru-RU" sz="2800" dirty="0"/>
              <a:t> </a:t>
            </a:r>
            <a:r>
              <a:rPr lang="ru-RU" sz="2800" dirty="0" err="1"/>
              <a:t>завдання</a:t>
            </a:r>
            <a:r>
              <a:rPr lang="ru-RU" sz="2800" dirty="0"/>
              <a:t> буде </a:t>
            </a:r>
            <a:r>
              <a:rPr lang="ru-RU" sz="2800" dirty="0" err="1"/>
              <a:t>обмежена</a:t>
            </a:r>
            <a:r>
              <a:rPr lang="ru-RU" sz="2800" dirty="0"/>
              <a:t> </a:t>
            </a:r>
            <a:r>
              <a:rPr lang="ru-RU" sz="2800" dirty="0" err="1"/>
              <a:t>кількістю</a:t>
            </a:r>
            <a:r>
              <a:rPr lang="ru-RU" sz="2800" dirty="0"/>
              <a:t> </a:t>
            </a:r>
            <a:r>
              <a:rPr lang="ru-RU" sz="2800" dirty="0" err="1"/>
              <a:t>початкових</a:t>
            </a:r>
            <a:r>
              <a:rPr lang="ru-RU" sz="2800" dirty="0"/>
              <a:t> </a:t>
            </a:r>
            <a:r>
              <a:rPr lang="ru-RU" sz="2800" dirty="0" err="1"/>
              <a:t>даних</a:t>
            </a:r>
            <a:r>
              <a:rPr lang="ru-RU" sz="2800" dirty="0"/>
              <a:t> в </a:t>
            </a:r>
            <a:r>
              <a:rPr lang="ru-RU" sz="2800" dirty="0" err="1"/>
              <a:t>її</a:t>
            </a:r>
            <a:r>
              <a:rPr lang="ru-RU" sz="2800" dirty="0"/>
              <a:t> формальному </a:t>
            </a:r>
            <a:r>
              <a:rPr lang="ru-RU" sz="2800" dirty="0" err="1"/>
              <a:t>описі</a:t>
            </a:r>
            <a:r>
              <a:rPr lang="ru-RU" sz="2800" dirty="0"/>
              <a:t>.</a:t>
            </a:r>
            <a:endParaRPr lang="uk-UA" sz="2800" dirty="0"/>
          </a:p>
          <a:p>
            <a:r>
              <a:rPr lang="uk-UA" sz="2800" dirty="0"/>
              <a:t>Визначення 1.4. Трудомісткість алгоритму - це функція від розмірності задачі, яка оцінює зверху час, необхідний для вирішення задачі.</a:t>
            </a:r>
          </a:p>
        </p:txBody>
      </p:sp>
    </p:spTree>
    <p:extLst>
      <p:ext uri="{BB962C8B-B14F-4D97-AF65-F5344CB8AC3E}">
        <p14:creationId xmlns:p14="http://schemas.microsoft.com/office/powerpoint/2010/main" val="37348290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Autofit/>
          </a:bodyPr>
          <a:lstStyle/>
          <a:p>
            <a:r>
              <a:rPr lang="uk-UA" sz="2800" dirty="0"/>
              <a:t>Якщо в якості моделі обчислень взяти лінійну програму і припустити, що алгоритм - це послідовність арифметичних операцій і всі арифметичні операції (адитивні: +, -, </a:t>
            </a:r>
            <a:r>
              <a:rPr lang="en-US" sz="2800" dirty="0" err="1"/>
              <a:t>inc</a:t>
            </a:r>
            <a:r>
              <a:rPr lang="en-US" sz="2800" dirty="0"/>
              <a:t>, </a:t>
            </a:r>
            <a:r>
              <a:rPr lang="en-US" sz="2800" dirty="0" err="1"/>
              <a:t>dec</a:t>
            </a:r>
            <a:r>
              <a:rPr lang="en-US" sz="2800" dirty="0"/>
              <a:t>; </a:t>
            </a:r>
            <a:r>
              <a:rPr lang="uk-UA" sz="2800" dirty="0"/>
              <a:t>мультиплікативні: *, /) еквівалентні, т. Е. Витрачають на своє виконання одну одиницю часу (хоча насправді відомо, що мультиплікативні операції працюють довше), то трудомісткість алгоритму визначається як функція з кількістю операцій, що вимагаються для вирішення завдання, вираженим через її розмірність.</a:t>
            </a:r>
          </a:p>
        </p:txBody>
      </p:sp>
    </p:spTree>
    <p:extLst>
      <p:ext uri="{BB962C8B-B14F-4D97-AF65-F5344CB8AC3E}">
        <p14:creationId xmlns:p14="http://schemas.microsoft.com/office/powerpoint/2010/main" val="3605578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1584960" y="2133600"/>
            <a:ext cx="10200640" cy="3777622"/>
          </a:xfrm>
        </p:spPr>
        <p:txBody>
          <a:bodyPr>
            <a:noAutofit/>
          </a:bodyPr>
          <a:lstStyle/>
          <a:p>
            <a:r>
              <a:rPr lang="ru-RU" sz="2800" dirty="0"/>
              <a:t>У </a:t>
            </a:r>
            <a:r>
              <a:rPr lang="ru-RU" sz="2800" dirty="0" err="1"/>
              <a:t>деяких</a:t>
            </a:r>
            <a:r>
              <a:rPr lang="ru-RU" sz="2800" dirty="0"/>
              <a:t> задачах в </a:t>
            </a:r>
            <a:r>
              <a:rPr lang="ru-RU" sz="2800" dirty="0" err="1"/>
              <a:t>якості</a:t>
            </a:r>
            <a:r>
              <a:rPr lang="ru-RU" sz="2800" dirty="0"/>
              <a:t> </a:t>
            </a:r>
            <a:r>
              <a:rPr lang="ru-RU" sz="2800" dirty="0" err="1"/>
              <a:t>основної</a:t>
            </a:r>
            <a:r>
              <a:rPr lang="ru-RU" sz="2800" dirty="0"/>
              <a:t> </a:t>
            </a:r>
            <a:r>
              <a:rPr lang="ru-RU" sz="2800" dirty="0" err="1"/>
              <a:t>міри</a:t>
            </a:r>
            <a:r>
              <a:rPr lang="ru-RU" sz="2800" dirty="0"/>
              <a:t> </a:t>
            </a:r>
            <a:r>
              <a:rPr lang="ru-RU" sz="2800" dirty="0" err="1"/>
              <a:t>складності</a:t>
            </a:r>
            <a:r>
              <a:rPr lang="ru-RU" sz="2800" dirty="0"/>
              <a:t> </a:t>
            </a:r>
            <a:r>
              <a:rPr lang="ru-RU" sz="2800" dirty="0" err="1"/>
              <a:t>беруть</a:t>
            </a:r>
            <a:r>
              <a:rPr lang="ru-RU" sz="2800" dirty="0"/>
              <a:t> число </a:t>
            </a:r>
            <a:r>
              <a:rPr lang="ru-RU" sz="2800" dirty="0" err="1"/>
              <a:t>виконуваних</a:t>
            </a:r>
            <a:r>
              <a:rPr lang="ru-RU" sz="2800" dirty="0"/>
              <a:t> команд </a:t>
            </a:r>
            <a:r>
              <a:rPr lang="ru-RU" sz="2800" dirty="0" err="1"/>
              <a:t>розгалуження</a:t>
            </a:r>
            <a:r>
              <a:rPr lang="ru-RU" sz="2800" dirty="0"/>
              <a:t> (</a:t>
            </a:r>
            <a:r>
              <a:rPr lang="ru-RU" sz="2800" dirty="0" err="1"/>
              <a:t>наприклад</a:t>
            </a:r>
            <a:r>
              <a:rPr lang="ru-RU" sz="2800" dirty="0"/>
              <a:t> </a:t>
            </a:r>
            <a:r>
              <a:rPr lang="ru-RU" sz="2800" dirty="0" err="1"/>
              <a:t>попарне</a:t>
            </a:r>
            <a:r>
              <a:rPr lang="ru-RU" sz="2800" dirty="0"/>
              <a:t> </a:t>
            </a:r>
            <a:r>
              <a:rPr lang="ru-RU" sz="2800" dirty="0" err="1"/>
              <a:t>сортування</a:t>
            </a:r>
            <a:r>
              <a:rPr lang="ru-RU" sz="2800" dirty="0"/>
              <a:t>). </a:t>
            </a:r>
            <a:r>
              <a:rPr lang="ru-RU" sz="2800" dirty="0" err="1"/>
              <a:t>Таку</a:t>
            </a:r>
            <a:r>
              <a:rPr lang="ru-RU" sz="2800" dirty="0"/>
              <a:t> </a:t>
            </a:r>
            <a:r>
              <a:rPr lang="ru-RU" sz="2800" dirty="0" err="1"/>
              <a:t>програму</a:t>
            </a:r>
            <a:r>
              <a:rPr lang="ru-RU" sz="2800" dirty="0"/>
              <a:t> </a:t>
            </a:r>
            <a:r>
              <a:rPr lang="ru-RU" sz="2800" dirty="0" err="1"/>
              <a:t>представляють</a:t>
            </a:r>
            <a:r>
              <a:rPr lang="ru-RU" sz="2800" dirty="0"/>
              <a:t> у </a:t>
            </a:r>
            <a:r>
              <a:rPr lang="ru-RU" sz="2800" dirty="0" err="1"/>
              <a:t>вигляді</a:t>
            </a:r>
            <a:r>
              <a:rPr lang="ru-RU" sz="2800" dirty="0"/>
              <a:t> </a:t>
            </a:r>
            <a:r>
              <a:rPr lang="ru-RU" sz="2800" dirty="0" err="1"/>
              <a:t>двійкового</a:t>
            </a:r>
            <a:r>
              <a:rPr lang="ru-RU" sz="2800" dirty="0"/>
              <a:t> дерева. </a:t>
            </a:r>
            <a:r>
              <a:rPr lang="ru-RU" sz="2800" dirty="0" err="1"/>
              <a:t>Кожен</a:t>
            </a:r>
            <a:r>
              <a:rPr lang="ru-RU" sz="2800" dirty="0"/>
              <a:t> </a:t>
            </a:r>
            <a:r>
              <a:rPr lang="ru-RU" sz="2800" dirty="0" err="1"/>
              <a:t>вузол</a:t>
            </a:r>
            <a:r>
              <a:rPr lang="ru-RU" sz="2800" dirty="0"/>
              <a:t> такого дерева - один з </a:t>
            </a:r>
            <a:r>
              <a:rPr lang="ru-RU" sz="2800" dirty="0" err="1"/>
              <a:t>кроків</a:t>
            </a:r>
            <a:r>
              <a:rPr lang="ru-RU" sz="2800" dirty="0"/>
              <a:t> </a:t>
            </a:r>
            <a:r>
              <a:rPr lang="ru-RU" sz="2800" dirty="0" err="1"/>
              <a:t>вирішення</a:t>
            </a:r>
            <a:r>
              <a:rPr lang="ru-RU" sz="2800" dirty="0"/>
              <a:t>. Часова </a:t>
            </a:r>
            <a:r>
              <a:rPr lang="ru-RU" sz="2800" dirty="0" err="1"/>
              <a:t>складність</a:t>
            </a:r>
            <a:r>
              <a:rPr lang="ru-RU" sz="2800" dirty="0"/>
              <a:t> дерева </a:t>
            </a:r>
            <a:r>
              <a:rPr lang="ru-RU" sz="2800" dirty="0" err="1"/>
              <a:t>рішень</a:t>
            </a:r>
            <a:r>
              <a:rPr lang="ru-RU" sz="2800" dirty="0"/>
              <a:t> </a:t>
            </a:r>
            <a:r>
              <a:rPr lang="ru-RU" sz="2800" dirty="0" err="1"/>
              <a:t>дорівнює</a:t>
            </a:r>
            <a:r>
              <a:rPr lang="ru-RU" sz="2800" dirty="0"/>
              <a:t> </a:t>
            </a:r>
            <a:r>
              <a:rPr lang="ru-RU" sz="2800" dirty="0" err="1"/>
              <a:t>висоті</a:t>
            </a:r>
            <a:r>
              <a:rPr lang="ru-RU" sz="2800" dirty="0"/>
              <a:t> дерева як </a:t>
            </a:r>
            <a:r>
              <a:rPr lang="ru-RU" sz="2800" dirty="0" err="1"/>
              <a:t>функції</a:t>
            </a:r>
            <a:r>
              <a:rPr lang="ru-RU" sz="2800" dirty="0"/>
              <a:t> </a:t>
            </a:r>
            <a:r>
              <a:rPr lang="ru-RU" sz="2800" dirty="0" err="1"/>
              <a:t>розмірності</a:t>
            </a:r>
            <a:r>
              <a:rPr lang="ru-RU" sz="2800" dirty="0"/>
              <a:t> </a:t>
            </a:r>
            <a:r>
              <a:rPr lang="ru-RU" sz="2800" dirty="0" err="1"/>
              <a:t>задачі</a:t>
            </a:r>
            <a:r>
              <a:rPr lang="ru-RU" sz="2800" dirty="0"/>
              <a:t>, так як </a:t>
            </a:r>
            <a:r>
              <a:rPr lang="ru-RU" sz="2800" dirty="0" err="1"/>
              <a:t>зазвичай</a:t>
            </a:r>
            <a:r>
              <a:rPr lang="ru-RU" sz="2800" dirty="0"/>
              <a:t> ми </a:t>
            </a:r>
            <a:r>
              <a:rPr lang="ru-RU" sz="2800" dirty="0" err="1"/>
              <a:t>хочемо</a:t>
            </a:r>
            <a:r>
              <a:rPr lang="ru-RU" sz="2800" dirty="0"/>
              <a:t> </a:t>
            </a:r>
            <a:r>
              <a:rPr lang="ru-RU" sz="2800" dirty="0" err="1"/>
              <a:t>виміряти</a:t>
            </a:r>
            <a:r>
              <a:rPr lang="ru-RU" sz="2800" dirty="0"/>
              <a:t> </a:t>
            </a:r>
            <a:r>
              <a:rPr lang="ru-RU" sz="2800" dirty="0" err="1"/>
              <a:t>найбільше</a:t>
            </a:r>
            <a:r>
              <a:rPr lang="ru-RU" sz="2800" dirty="0"/>
              <a:t> число </a:t>
            </a:r>
            <a:r>
              <a:rPr lang="ru-RU" sz="2800" dirty="0" err="1"/>
              <a:t>порівнянь</a:t>
            </a:r>
            <a:r>
              <a:rPr lang="ru-RU" sz="2800" dirty="0"/>
              <a:t>, </a:t>
            </a:r>
            <a:r>
              <a:rPr lang="ru-RU" sz="2800" dirty="0" err="1"/>
              <a:t>які</a:t>
            </a:r>
            <a:r>
              <a:rPr lang="ru-RU" sz="2800" dirty="0"/>
              <a:t> доводиться </a:t>
            </a:r>
            <a:r>
              <a:rPr lang="ru-RU" sz="2800" dirty="0" err="1"/>
              <a:t>робити</a:t>
            </a:r>
            <a:r>
              <a:rPr lang="ru-RU" sz="2800" dirty="0"/>
              <a:t>, </a:t>
            </a:r>
            <a:r>
              <a:rPr lang="ru-RU" sz="2800" dirty="0" err="1"/>
              <a:t>щоб</a:t>
            </a:r>
            <a:r>
              <a:rPr lang="ru-RU" sz="2800" dirty="0"/>
              <a:t> </a:t>
            </a:r>
            <a:r>
              <a:rPr lang="ru-RU" sz="2800" dirty="0" err="1"/>
              <a:t>знайти</a:t>
            </a:r>
            <a:r>
              <a:rPr lang="ru-RU" sz="2800" dirty="0"/>
              <a:t> </a:t>
            </a:r>
            <a:r>
              <a:rPr lang="ru-RU" sz="2800" dirty="0" err="1"/>
              <a:t>потрібний</a:t>
            </a:r>
            <a:r>
              <a:rPr lang="ru-RU" sz="2800" dirty="0"/>
              <a:t> шлях </a:t>
            </a:r>
            <a:r>
              <a:rPr lang="ru-RU" sz="2800" dirty="0" err="1"/>
              <a:t>від</a:t>
            </a:r>
            <a:r>
              <a:rPr lang="ru-RU" sz="2800" dirty="0"/>
              <a:t> </a:t>
            </a:r>
            <a:r>
              <a:rPr lang="ru-RU" sz="2800" dirty="0" err="1"/>
              <a:t>кореня</a:t>
            </a:r>
            <a:r>
              <a:rPr lang="ru-RU" sz="2800" dirty="0"/>
              <a:t> до листа. </a:t>
            </a:r>
            <a:r>
              <a:rPr lang="ru-RU" sz="2800" dirty="0" err="1"/>
              <a:t>Зауважимо</a:t>
            </a:r>
            <a:r>
              <a:rPr lang="ru-RU" sz="2800" dirty="0"/>
              <a:t>, </a:t>
            </a:r>
            <a:r>
              <a:rPr lang="ru-RU" sz="2800" dirty="0" err="1"/>
              <a:t>що</a:t>
            </a:r>
            <a:r>
              <a:rPr lang="ru-RU" sz="2800" dirty="0"/>
              <a:t> </a:t>
            </a:r>
            <a:r>
              <a:rPr lang="ru-RU" sz="2800" dirty="0" err="1"/>
              <a:t>загальна</a:t>
            </a:r>
            <a:r>
              <a:rPr lang="ru-RU" sz="2800" dirty="0"/>
              <a:t> </a:t>
            </a:r>
            <a:r>
              <a:rPr lang="ru-RU" sz="2800" dirty="0" err="1"/>
              <a:t>кількість</a:t>
            </a:r>
            <a:r>
              <a:rPr lang="ru-RU" sz="2800" dirty="0"/>
              <a:t> </a:t>
            </a:r>
            <a:r>
              <a:rPr lang="ru-RU" sz="2800" dirty="0" err="1"/>
              <a:t>вузлів</a:t>
            </a:r>
            <a:r>
              <a:rPr lang="ru-RU" sz="2800" dirty="0"/>
              <a:t> в </a:t>
            </a:r>
            <a:r>
              <a:rPr lang="ru-RU" sz="2800" dirty="0" err="1"/>
              <a:t>дереві</a:t>
            </a:r>
            <a:r>
              <a:rPr lang="ru-RU" sz="2800" dirty="0"/>
              <a:t> </a:t>
            </a:r>
            <a:r>
              <a:rPr lang="ru-RU" sz="2800" dirty="0" err="1"/>
              <a:t>може</a:t>
            </a:r>
            <a:r>
              <a:rPr lang="ru-RU" sz="2800" dirty="0"/>
              <a:t> </a:t>
            </a:r>
            <a:r>
              <a:rPr lang="ru-RU" sz="2800" dirty="0" err="1"/>
              <a:t>значно</a:t>
            </a:r>
            <a:r>
              <a:rPr lang="ru-RU" sz="2800" dirty="0"/>
              <a:t> </a:t>
            </a:r>
            <a:r>
              <a:rPr lang="ru-RU" sz="2800" dirty="0" err="1"/>
              <a:t>перевершувати</a:t>
            </a:r>
            <a:r>
              <a:rPr lang="ru-RU" sz="2800" dirty="0"/>
              <a:t> </a:t>
            </a:r>
            <a:r>
              <a:rPr lang="ru-RU" sz="2800" dirty="0" err="1"/>
              <a:t>його</a:t>
            </a:r>
            <a:r>
              <a:rPr lang="ru-RU" sz="2800" dirty="0"/>
              <a:t> </a:t>
            </a:r>
            <a:r>
              <a:rPr lang="ru-RU" sz="2800" dirty="0" err="1"/>
              <a:t>висоту</a:t>
            </a:r>
            <a:r>
              <a:rPr lang="ru-RU" sz="2800" dirty="0"/>
              <a:t>. </a:t>
            </a:r>
            <a:r>
              <a:rPr lang="ru-RU" sz="2800" dirty="0" err="1"/>
              <a:t>Наприклад</a:t>
            </a:r>
            <a:r>
              <a:rPr lang="ru-RU" sz="2800" dirty="0"/>
              <a:t>, дерево </a:t>
            </a:r>
            <a:r>
              <a:rPr lang="ru-RU" sz="2800" dirty="0" err="1"/>
              <a:t>рішень</a:t>
            </a:r>
            <a:r>
              <a:rPr lang="ru-RU" sz="2800" dirty="0"/>
              <a:t> для </a:t>
            </a:r>
            <a:r>
              <a:rPr lang="ru-RU" sz="2800" dirty="0" err="1"/>
              <a:t>сортування</a:t>
            </a:r>
            <a:r>
              <a:rPr lang="ru-RU" sz="2800" dirty="0"/>
              <a:t> п чисел повинно </a:t>
            </a:r>
            <a:r>
              <a:rPr lang="ru-RU" sz="2800" dirty="0" err="1"/>
              <a:t>містити</a:t>
            </a:r>
            <a:r>
              <a:rPr lang="ru-RU" sz="2800" dirty="0"/>
              <a:t> </a:t>
            </a:r>
            <a:r>
              <a:rPr lang="en-US" sz="2800" dirty="0"/>
              <a:t>n</a:t>
            </a:r>
            <a:r>
              <a:rPr lang="ru-RU" sz="2800" dirty="0"/>
              <a:t>! </a:t>
            </a:r>
            <a:r>
              <a:rPr lang="ru-RU" sz="2800" dirty="0" err="1"/>
              <a:t>листя</a:t>
            </a:r>
            <a:r>
              <a:rPr lang="ru-RU" sz="2800" dirty="0"/>
              <a:t>, при </a:t>
            </a:r>
            <a:r>
              <a:rPr lang="ru-RU" sz="2800" dirty="0" err="1"/>
              <a:t>цьому</a:t>
            </a:r>
            <a:r>
              <a:rPr lang="ru-RU" sz="2800" dirty="0"/>
              <a:t> </a:t>
            </a:r>
            <a:r>
              <a:rPr lang="ru-RU" sz="2800" dirty="0" err="1"/>
              <a:t>його</a:t>
            </a:r>
            <a:r>
              <a:rPr lang="ru-RU" sz="2800" dirty="0"/>
              <a:t> </a:t>
            </a:r>
            <a:r>
              <a:rPr lang="ru-RU" sz="2800" dirty="0" err="1"/>
              <a:t>висота</a:t>
            </a:r>
            <a:r>
              <a:rPr lang="ru-RU" sz="2800" dirty="0"/>
              <a:t> </a:t>
            </a:r>
            <a:r>
              <a:rPr lang="ru-RU" sz="2800" dirty="0" err="1"/>
              <a:t>може</a:t>
            </a:r>
            <a:r>
              <a:rPr lang="ru-RU" sz="2800" dirty="0"/>
              <a:t> бути </a:t>
            </a:r>
            <a:r>
              <a:rPr lang="en-US" sz="2800" dirty="0"/>
              <a:t>n</a:t>
            </a:r>
            <a:r>
              <a:rPr lang="ru-RU" sz="2800" dirty="0"/>
              <a:t> • </a:t>
            </a:r>
            <a:r>
              <a:rPr lang="ru-RU" sz="2800" dirty="0" err="1"/>
              <a:t>log</a:t>
            </a:r>
            <a:r>
              <a:rPr lang="ru-RU" sz="2800" dirty="0"/>
              <a:t> </a:t>
            </a:r>
            <a:r>
              <a:rPr lang="ru-RU" dirty="0"/>
              <a:t>2</a:t>
            </a:r>
            <a:r>
              <a:rPr lang="en-US" sz="2800" dirty="0"/>
              <a:t> n</a:t>
            </a:r>
            <a:endParaRPr lang="uk-UA" sz="2800" dirty="0"/>
          </a:p>
        </p:txBody>
      </p:sp>
    </p:spTree>
    <p:extLst>
      <p:ext uri="{BB962C8B-B14F-4D97-AF65-F5344CB8AC3E}">
        <p14:creationId xmlns:p14="http://schemas.microsoft.com/office/powerpoint/2010/main" val="28914166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lstStyle/>
          <a:p>
            <a:endParaRPr lang="uk-UA"/>
          </a:p>
        </p:txBody>
      </p:sp>
      <p:pic>
        <p:nvPicPr>
          <p:cNvPr id="4" name="Рисунок 3"/>
          <p:cNvPicPr>
            <a:picLocks noChangeAspect="1"/>
          </p:cNvPicPr>
          <p:nvPr/>
        </p:nvPicPr>
        <p:blipFill>
          <a:blip r:embed="rId2"/>
          <a:stretch>
            <a:fillRect/>
          </a:stretch>
        </p:blipFill>
        <p:spPr>
          <a:xfrm>
            <a:off x="1139522" y="1779889"/>
            <a:ext cx="9912955" cy="3298222"/>
          </a:xfrm>
          <a:prstGeom prst="rect">
            <a:avLst/>
          </a:prstGeom>
        </p:spPr>
      </p:pic>
    </p:spTree>
    <p:extLst>
      <p:ext uri="{BB962C8B-B14F-4D97-AF65-F5344CB8AC3E}">
        <p14:creationId xmlns:p14="http://schemas.microsoft.com/office/powerpoint/2010/main" val="4294104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5E7CF5-5826-8FBA-3472-1A796F808ED5}"/>
              </a:ext>
            </a:extLst>
          </p:cNvPr>
          <p:cNvSpPr>
            <a:spLocks noGrp="1"/>
          </p:cNvSpPr>
          <p:nvPr>
            <p:ph type="title"/>
          </p:nvPr>
        </p:nvSpPr>
        <p:spPr/>
        <p:txBody>
          <a:bodyPr/>
          <a:lstStyle/>
          <a:p>
            <a:r>
              <a:rPr lang="ru-RU" dirty="0" err="1"/>
              <a:t>Штучний</a:t>
            </a:r>
            <a:r>
              <a:rPr lang="ru-RU" dirty="0"/>
              <a:t> </a:t>
            </a:r>
            <a:r>
              <a:rPr lang="ru-RU" dirty="0" err="1"/>
              <a:t>інтелект</a:t>
            </a:r>
            <a:r>
              <a:rPr lang="ru-RU" dirty="0"/>
              <a:t> </a:t>
            </a:r>
            <a:endParaRPr lang="ru-UA" dirty="0"/>
          </a:p>
        </p:txBody>
      </p:sp>
      <p:sp>
        <p:nvSpPr>
          <p:cNvPr id="3" name="Объект 2">
            <a:extLst>
              <a:ext uri="{FF2B5EF4-FFF2-40B4-BE49-F238E27FC236}">
                <a16:creationId xmlns:a16="http://schemas.microsoft.com/office/drawing/2014/main" id="{7AAE550E-84FE-AFFB-BB81-A812D7470F00}"/>
              </a:ext>
            </a:extLst>
          </p:cNvPr>
          <p:cNvSpPr>
            <a:spLocks noGrp="1"/>
          </p:cNvSpPr>
          <p:nvPr>
            <p:ph idx="1"/>
          </p:nvPr>
        </p:nvSpPr>
        <p:spPr/>
        <p:txBody>
          <a:bodyPr>
            <a:normAutofit lnSpcReduction="10000"/>
          </a:bodyPr>
          <a:lstStyle/>
          <a:p>
            <a:r>
              <a:rPr lang="ru-RU" sz="2800" b="1" dirty="0" err="1">
                <a:latin typeface="Times New Roman" panose="02020603050405020304" pitchFamily="18" charset="0"/>
                <a:cs typeface="Times New Roman" panose="02020603050405020304" pitchFamily="18" charset="0"/>
              </a:rPr>
              <a:t>Штучний</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інтелект</a:t>
            </a:r>
            <a:r>
              <a:rPr lang="ru-RU" sz="2800" b="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технічна</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усіх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сучасних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випадках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спроб</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практичної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реалізації</a:t>
            </a:r>
            <a:r>
              <a:rPr lang="ru-RU" sz="2800" dirty="0">
                <a:latin typeface="Times New Roman" panose="02020603050405020304" pitchFamily="18" charset="0"/>
                <a:cs typeface="Times New Roman" panose="02020603050405020304" pitchFamily="18" charset="0"/>
              </a:rPr>
              <a:t> — </a:t>
            </a:r>
            <a:r>
              <a:rPr lang="ru-RU" sz="2800" dirty="0" err="1">
                <a:latin typeface="Times New Roman" panose="02020603050405020304" pitchFamily="18" charset="0"/>
                <a:cs typeface="Times New Roman" panose="02020603050405020304" pitchFamily="18" charset="0"/>
              </a:rPr>
              <a:t>комп'ютерна</a:t>
            </a:r>
            <a:r>
              <a:rPr lang="ru-RU" sz="2800" dirty="0">
                <a:latin typeface="Times New Roman" panose="02020603050405020304" pitchFamily="18" charset="0"/>
                <a:cs typeface="Times New Roman" panose="02020603050405020304" pitchFamily="18" charset="0"/>
              </a:rPr>
              <a:t>) система,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певні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ознаки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інтелекту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тобто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здатна</a:t>
            </a:r>
            <a:r>
              <a:rPr lang="ru-RU" sz="2800" dirty="0">
                <a:latin typeface="Times New Roman" panose="02020603050405020304" pitchFamily="18" charset="0"/>
                <a:cs typeface="Times New Roman" panose="02020603050405020304" pitchFamily="18" charset="0"/>
              </a:rPr>
              <a:t>:</a:t>
            </a:r>
          </a:p>
          <a:p>
            <a:endParaRPr lang="ru-RU" sz="2800" dirty="0">
              <a:latin typeface="Times New Roman" panose="02020603050405020304" pitchFamily="18" charset="0"/>
              <a:cs typeface="Times New Roman" panose="02020603050405020304" pitchFamily="18" charset="0"/>
            </a:endParaRPr>
          </a:p>
          <a:p>
            <a:r>
              <a:rPr lang="ru-RU" sz="2800" dirty="0" err="1">
                <a:latin typeface="Times New Roman" panose="02020603050405020304" pitchFamily="18" charset="0"/>
                <a:cs typeface="Times New Roman" panose="02020603050405020304" pitchFamily="18" charset="0"/>
              </a:rPr>
              <a:t>розпізнавати</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розуміти</a:t>
            </a:r>
            <a:r>
              <a:rPr lang="ru-RU" sz="2800" dirty="0">
                <a:latin typeface="Times New Roman" panose="02020603050405020304" pitchFamily="18" charset="0"/>
                <a:cs typeface="Times New Roman" panose="02020603050405020304" pitchFamily="18" charset="0"/>
              </a:rPr>
              <a:t>;</a:t>
            </a:r>
          </a:p>
          <a:p>
            <a:r>
              <a:rPr lang="ru-RU" sz="2800" dirty="0" err="1">
                <a:latin typeface="Times New Roman" panose="02020603050405020304" pitchFamily="18" charset="0"/>
                <a:cs typeface="Times New Roman" panose="02020603050405020304" pitchFamily="18" charset="0"/>
              </a:rPr>
              <a:t>знаходити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спосіб</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досягнення</a:t>
            </a:r>
            <a:r>
              <a:rPr lang="ru-RU" sz="2800" dirty="0">
                <a:latin typeface="Times New Roman" panose="02020603050405020304" pitchFamily="18" charset="0"/>
                <a:cs typeface="Times New Roman" panose="02020603050405020304" pitchFamily="18" charset="0"/>
              </a:rPr>
              <a:t> результату та </a:t>
            </a:r>
            <a:r>
              <a:rPr lang="ru-RU" sz="2800" dirty="0" err="1">
                <a:latin typeface="Times New Roman" panose="02020603050405020304" pitchFamily="18" charset="0"/>
                <a:cs typeface="Times New Roman" panose="02020603050405020304" pitchFamily="18" charset="0"/>
              </a:rPr>
              <a:t>приймати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рішення</a:t>
            </a:r>
            <a:r>
              <a:rPr lang="ru-RU" sz="2800" dirty="0">
                <a:latin typeface="Times New Roman" panose="02020603050405020304" pitchFamily="18" charset="0"/>
                <a:cs typeface="Times New Roman" panose="02020603050405020304" pitchFamily="18" charset="0"/>
              </a:rPr>
              <a:t>;</a:t>
            </a:r>
          </a:p>
          <a:p>
            <a:r>
              <a:rPr lang="ru-RU" sz="2800" dirty="0" err="1">
                <a:latin typeface="Times New Roman" panose="02020603050405020304" pitchFamily="18" charset="0"/>
                <a:cs typeface="Times New Roman" panose="02020603050405020304" pitchFamily="18" charset="0"/>
              </a:rPr>
              <a:t>вчитися</a:t>
            </a:r>
            <a:r>
              <a:rPr lang="ru-RU" sz="2800" dirty="0">
                <a:latin typeface="Times New Roman" panose="02020603050405020304" pitchFamily="18" charset="0"/>
                <a:cs typeface="Times New Roman" panose="02020603050405020304" pitchFamily="18" charset="0"/>
              </a:rPr>
              <a:t>.</a:t>
            </a:r>
            <a:endParaRPr lang="ru-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03440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2589212" y="1361440"/>
            <a:ext cx="8915400" cy="6786880"/>
          </a:xfrm>
        </p:spPr>
        <p:txBody>
          <a:bodyPr>
            <a:noAutofit/>
          </a:bodyPr>
          <a:lstStyle/>
          <a:p>
            <a:r>
              <a:rPr lang="uk-UA" sz="2400" dirty="0"/>
              <a:t>Отже, для визначення трудомісткості треба підрахувати число арифметичних операцій алгоритму. Однак класи вхідних даних істотно впливають на цю величину. Один і той же алгоритм на одних даних працює дуже швидко, а на інших - повільніше. Практично ми будемо шукати такі вхідні дані, які забезпечують найдовше виконання алгоритму. Крім того, ми будемо оцінювати середню ефективність алгоритму на всіх можливих наборах даних. розрізняють:</a:t>
            </a:r>
          </a:p>
          <a:p>
            <a:r>
              <a:rPr lang="uk-UA" sz="2400" dirty="0"/>
              <a:t>• число арифметичних операцій в найгіршому випадку;</a:t>
            </a:r>
          </a:p>
          <a:p>
            <a:r>
              <a:rPr lang="uk-UA" sz="2400" dirty="0"/>
              <a:t>• число арифметичних операцій в середньому.</a:t>
            </a:r>
          </a:p>
        </p:txBody>
      </p:sp>
    </p:spTree>
    <p:extLst>
      <p:ext uri="{BB962C8B-B14F-4D97-AF65-F5344CB8AC3E}">
        <p14:creationId xmlns:p14="http://schemas.microsoft.com/office/powerpoint/2010/main" val="32117293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76370"/>
          </a:xfrm>
        </p:spPr>
        <p:txBody>
          <a:bodyPr/>
          <a:lstStyle/>
          <a:p>
            <a:r>
              <a:rPr lang="uk-UA" dirty="0"/>
              <a:t>Трудомісткість алгоритму </a:t>
            </a:r>
          </a:p>
        </p:txBody>
      </p:sp>
      <p:sp>
        <p:nvSpPr>
          <p:cNvPr id="3" name="Объект 2"/>
          <p:cNvSpPr>
            <a:spLocks noGrp="1"/>
          </p:cNvSpPr>
          <p:nvPr>
            <p:ph idx="1"/>
          </p:nvPr>
        </p:nvSpPr>
        <p:spPr>
          <a:xfrm>
            <a:off x="2589212" y="1300480"/>
            <a:ext cx="8915400" cy="4610742"/>
          </a:xfrm>
        </p:spPr>
        <p:txBody>
          <a:bodyPr>
            <a:noAutofit/>
          </a:bodyPr>
          <a:lstStyle/>
          <a:p>
            <a:r>
              <a:rPr lang="uk-UA" sz="2800" dirty="0"/>
              <a:t>Число арифметичних операцій в найгіршому випадку: існує такий набір даних, на якому алгоритм працює найповільніше. Цей випадок важливий, оскільки дає уявлення про максимальний час роботи алгоритму. Аналіз найгіршого випадку дає верхні оцінки для часу роботи алгоритму.</a:t>
            </a:r>
            <a:endParaRPr lang="en-US" sz="2800" dirty="0"/>
          </a:p>
          <a:p>
            <a:r>
              <a:rPr lang="uk-UA" sz="2800" dirty="0"/>
              <a:t>алгоритмі пошуку деякого елемента х серед п елементів масиву найгірший випадок, коли шуканий елемент стоїть на останньому місці. Таким алгоритмом в найгіршому випадку знадобиться п порівнянь.  </a:t>
            </a:r>
            <a:endParaRPr lang="en-US" sz="2800" dirty="0"/>
          </a:p>
          <a:p>
            <a:r>
              <a:rPr lang="uk-UA" sz="2800" dirty="0"/>
              <a:t>У випадку сортування – коли сортуємо вже відсортований «навпаки» масив.</a:t>
            </a:r>
          </a:p>
          <a:p>
            <a:endParaRPr lang="uk-UA" sz="2800" dirty="0"/>
          </a:p>
        </p:txBody>
      </p:sp>
      <p:sp>
        <p:nvSpPr>
          <p:cNvPr id="4" name="Прямоугольник 3"/>
          <p:cNvSpPr/>
          <p:nvPr/>
        </p:nvSpPr>
        <p:spPr>
          <a:xfrm>
            <a:off x="1584960" y="8864898"/>
            <a:ext cx="6096000" cy="369332"/>
          </a:xfrm>
          <a:prstGeom prst="rect">
            <a:avLst/>
          </a:prstGeom>
        </p:spPr>
        <p:txBody>
          <a:bodyPr>
            <a:spAutoFit/>
          </a:bodyPr>
          <a:lstStyle/>
          <a:p>
            <a:endParaRPr lang="uk-UA" dirty="0"/>
          </a:p>
        </p:txBody>
      </p:sp>
    </p:spTree>
    <p:extLst>
      <p:ext uri="{BB962C8B-B14F-4D97-AF65-F5344CB8AC3E}">
        <p14:creationId xmlns:p14="http://schemas.microsoft.com/office/powerpoint/2010/main" val="41401494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4" name="Объект 2"/>
          <p:cNvSpPr>
            <a:spLocks noGrp="1"/>
          </p:cNvSpPr>
          <p:nvPr>
            <p:ph idx="1"/>
          </p:nvPr>
        </p:nvSpPr>
        <p:spPr/>
        <p:txBody>
          <a:bodyPr>
            <a:noAutofit/>
          </a:bodyPr>
          <a:lstStyle/>
          <a:p>
            <a:r>
              <a:rPr lang="uk-UA" sz="2800" dirty="0"/>
              <a:t>алгоритмі пошуку деякого елемента х серед п елементів масиву найгірший випадок, коли шуканий елемент стоїть на останньому місці. Таким алгоритмом в найгіршому випадку знадобиться п порівнянь.  </a:t>
            </a:r>
            <a:endParaRPr lang="en-US" sz="2800" dirty="0"/>
          </a:p>
          <a:p>
            <a:r>
              <a:rPr lang="uk-UA" sz="2800" dirty="0"/>
              <a:t>У випадку сортування – коли сортуємо вже відсортований «навпаки» масив.</a:t>
            </a:r>
          </a:p>
          <a:p>
            <a:endParaRPr lang="uk-UA" sz="2800" dirty="0"/>
          </a:p>
        </p:txBody>
      </p:sp>
    </p:spTree>
    <p:extLst>
      <p:ext uri="{BB962C8B-B14F-4D97-AF65-F5344CB8AC3E}">
        <p14:creationId xmlns:p14="http://schemas.microsoft.com/office/powerpoint/2010/main" val="22901785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554450"/>
          </a:xfrm>
        </p:spPr>
        <p:txBody>
          <a:bodyPr>
            <a:normAutofit fontScale="90000"/>
          </a:bodyPr>
          <a:lstStyle/>
          <a:p>
            <a:r>
              <a:rPr lang="uk-UA" dirty="0"/>
              <a:t>Трудомісткість алгоритму </a:t>
            </a:r>
          </a:p>
        </p:txBody>
      </p:sp>
      <p:sp>
        <p:nvSpPr>
          <p:cNvPr id="3" name="Объект 2"/>
          <p:cNvSpPr>
            <a:spLocks noGrp="1"/>
          </p:cNvSpPr>
          <p:nvPr>
            <p:ph idx="1"/>
          </p:nvPr>
        </p:nvSpPr>
        <p:spPr>
          <a:xfrm>
            <a:off x="2589212" y="1320800"/>
            <a:ext cx="8915400" cy="5364480"/>
          </a:xfrm>
        </p:spPr>
        <p:txBody>
          <a:bodyPr>
            <a:noAutofit/>
          </a:bodyPr>
          <a:lstStyle/>
          <a:p>
            <a:r>
              <a:rPr lang="ru-RU" sz="2800" dirty="0"/>
              <a:t>Число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на </a:t>
            </a:r>
            <a:r>
              <a:rPr lang="ru-RU" sz="2800" dirty="0" err="1"/>
              <a:t>всіх</a:t>
            </a:r>
            <a:r>
              <a:rPr lang="ru-RU" sz="2800" dirty="0"/>
              <a:t> </a:t>
            </a:r>
            <a:r>
              <a:rPr lang="ru-RU" sz="2800" dirty="0" err="1"/>
              <a:t>можливих</a:t>
            </a:r>
            <a:r>
              <a:rPr lang="ru-RU" sz="2800" dirty="0"/>
              <a:t> наборах </a:t>
            </a:r>
            <a:r>
              <a:rPr lang="ru-RU" sz="2800" dirty="0" err="1"/>
              <a:t>вхідних</a:t>
            </a:r>
            <a:r>
              <a:rPr lang="ru-RU" sz="2800" dirty="0"/>
              <a:t> </a:t>
            </a:r>
            <a:r>
              <a:rPr lang="ru-RU" sz="2800" dirty="0" err="1"/>
              <a:t>даних</a:t>
            </a:r>
            <a:r>
              <a:rPr lang="ru-RU" sz="2800" dirty="0"/>
              <a:t> </a:t>
            </a:r>
            <a:r>
              <a:rPr lang="ru-RU" sz="2800" dirty="0" err="1"/>
              <a:t>визначається</a:t>
            </a:r>
            <a:r>
              <a:rPr lang="ru-RU" sz="2800" dirty="0"/>
              <a:t> </a:t>
            </a:r>
            <a:r>
              <a:rPr lang="ru-RU" sz="2800" dirty="0" err="1"/>
              <a:t>наступним</a:t>
            </a:r>
            <a:r>
              <a:rPr lang="ru-RU" sz="2800" dirty="0"/>
              <a:t> чином:</a:t>
            </a:r>
          </a:p>
          <a:p>
            <a:r>
              <a:rPr lang="ru-RU" sz="2800" dirty="0"/>
              <a:t>1. </a:t>
            </a:r>
            <a:r>
              <a:rPr lang="ru-RU" sz="2800" dirty="0" err="1"/>
              <a:t>Розбиваємо</a:t>
            </a:r>
            <a:r>
              <a:rPr lang="ru-RU" sz="2800" dirty="0"/>
              <a:t> </a:t>
            </a:r>
            <a:r>
              <a:rPr lang="ru-RU" sz="2800" dirty="0" err="1"/>
              <a:t>всі</a:t>
            </a:r>
            <a:r>
              <a:rPr lang="ru-RU" sz="2800" dirty="0"/>
              <a:t> </a:t>
            </a:r>
            <a:r>
              <a:rPr lang="ru-RU" sz="2800" dirty="0" err="1"/>
              <a:t>вхідні</a:t>
            </a:r>
            <a:r>
              <a:rPr lang="ru-RU" sz="2800" dirty="0"/>
              <a:t> </a:t>
            </a:r>
            <a:r>
              <a:rPr lang="ru-RU" sz="2800" dirty="0" err="1"/>
              <a:t>дані</a:t>
            </a:r>
            <a:r>
              <a:rPr lang="ru-RU" sz="2800" dirty="0"/>
              <a:t> на </a:t>
            </a:r>
            <a:r>
              <a:rPr lang="ru-RU" sz="2800" dirty="0" err="1"/>
              <a:t>групи</a:t>
            </a:r>
            <a:r>
              <a:rPr lang="ru-RU" sz="2800" dirty="0"/>
              <a:t> таким чином, </a:t>
            </a:r>
            <a:r>
              <a:rPr lang="ru-RU" sz="2800" dirty="0" err="1"/>
              <a:t>щоб</a:t>
            </a:r>
            <a:r>
              <a:rPr lang="ru-RU" sz="2800" dirty="0"/>
              <a:t> час </a:t>
            </a:r>
            <a:r>
              <a:rPr lang="ru-RU" sz="2800" dirty="0" err="1"/>
              <a:t>роботи</a:t>
            </a:r>
            <a:r>
              <a:rPr lang="ru-RU" sz="2800" dirty="0"/>
              <a:t> алгоритму для будь-</a:t>
            </a:r>
            <a:r>
              <a:rPr lang="ru-RU" sz="2800" dirty="0" err="1"/>
              <a:t>яких</a:t>
            </a:r>
            <a:r>
              <a:rPr lang="ru-RU" sz="2800" dirty="0"/>
              <a:t> </a:t>
            </a:r>
            <a:r>
              <a:rPr lang="ru-RU" sz="2800" dirty="0" err="1"/>
              <a:t>даних</a:t>
            </a:r>
            <a:r>
              <a:rPr lang="ru-RU" sz="2800" dirty="0"/>
              <a:t> </a:t>
            </a:r>
            <a:r>
              <a:rPr lang="ru-RU" sz="2800" dirty="0" err="1"/>
              <a:t>цієї</a:t>
            </a:r>
            <a:r>
              <a:rPr lang="ru-RU" sz="2800" dirty="0"/>
              <a:t> </a:t>
            </a:r>
            <a:r>
              <a:rPr lang="ru-RU" sz="2800" dirty="0" err="1"/>
              <a:t>групи</a:t>
            </a:r>
            <a:r>
              <a:rPr lang="ru-RU" sz="2800" dirty="0"/>
              <a:t> </a:t>
            </a:r>
            <a:r>
              <a:rPr lang="ru-RU" sz="2800" dirty="0" err="1"/>
              <a:t>було</a:t>
            </a:r>
            <a:r>
              <a:rPr lang="ru-RU" sz="2800" dirty="0"/>
              <a:t> </a:t>
            </a:r>
            <a:r>
              <a:rPr lang="ru-RU" sz="2800" dirty="0" err="1"/>
              <a:t>однаковим</a:t>
            </a:r>
            <a:r>
              <a:rPr lang="ru-RU" sz="2800" dirty="0"/>
              <a:t>. </a:t>
            </a:r>
            <a:r>
              <a:rPr lang="ru-RU" sz="2800" dirty="0" err="1"/>
              <a:t>Припустимо</a:t>
            </a:r>
            <a:r>
              <a:rPr lang="ru-RU" sz="2800" dirty="0"/>
              <a:t>, </a:t>
            </a:r>
            <a:r>
              <a:rPr lang="ru-RU" sz="2800" dirty="0" err="1"/>
              <a:t>що</a:t>
            </a:r>
            <a:r>
              <a:rPr lang="ru-RU" sz="2800" dirty="0"/>
              <a:t> у нас </a:t>
            </a:r>
            <a:r>
              <a:rPr lang="en-US" sz="2800" i="1" dirty="0"/>
              <a:t>m</a:t>
            </a:r>
            <a:r>
              <a:rPr lang="ru-RU" sz="2800" dirty="0"/>
              <a:t> </a:t>
            </a:r>
            <a:r>
              <a:rPr lang="ru-RU" sz="2800" dirty="0" err="1"/>
              <a:t>груп</a:t>
            </a:r>
            <a:r>
              <a:rPr lang="ru-RU" sz="2800" dirty="0"/>
              <a:t>.</a:t>
            </a:r>
          </a:p>
          <a:p>
            <a:r>
              <a:rPr lang="ru-RU" sz="2800" dirty="0"/>
              <a:t>2. </a:t>
            </a:r>
            <a:r>
              <a:rPr lang="ru-RU" sz="2800" dirty="0" err="1"/>
              <a:t>Позначимо</a:t>
            </a:r>
            <a:r>
              <a:rPr lang="ru-RU" sz="2800" dirty="0"/>
              <a:t> через </a:t>
            </a:r>
            <a:r>
              <a:rPr lang="en-US" sz="2800" i="1" dirty="0"/>
              <a:t>p</a:t>
            </a:r>
            <a:r>
              <a:rPr lang="en-US" i="1" dirty="0"/>
              <a:t>i</a:t>
            </a:r>
            <a:r>
              <a:rPr lang="en-US" sz="1600" dirty="0"/>
              <a:t> </a:t>
            </a:r>
            <a:r>
              <a:rPr lang="ru-RU" sz="2800" dirty="0" err="1"/>
              <a:t>ймовірність</a:t>
            </a:r>
            <a:r>
              <a:rPr lang="ru-RU" sz="2800" dirty="0"/>
              <a:t> того, </a:t>
            </a:r>
            <a:r>
              <a:rPr lang="ru-RU" sz="2800" dirty="0" err="1"/>
              <a:t>що</a:t>
            </a:r>
            <a:r>
              <a:rPr lang="ru-RU" sz="2800" dirty="0"/>
              <a:t> </a:t>
            </a:r>
            <a:r>
              <a:rPr lang="ru-RU" sz="2800" dirty="0" err="1"/>
              <a:t>вхідні</a:t>
            </a:r>
            <a:r>
              <a:rPr lang="ru-RU" sz="2800" dirty="0"/>
              <a:t> </a:t>
            </a:r>
            <a:r>
              <a:rPr lang="ru-RU" sz="2800" dirty="0" err="1"/>
              <a:t>дані</a:t>
            </a:r>
            <a:r>
              <a:rPr lang="ru-RU" sz="2800" dirty="0"/>
              <a:t> належать </a:t>
            </a:r>
            <a:r>
              <a:rPr lang="uk-UA" sz="2800" dirty="0"/>
              <a:t>г</a:t>
            </a:r>
            <a:r>
              <a:rPr lang="ru-RU" sz="2800" dirty="0" err="1"/>
              <a:t>рупі</a:t>
            </a:r>
            <a:r>
              <a:rPr lang="ru-RU" sz="2800" dirty="0"/>
              <a:t> з номером </a:t>
            </a:r>
            <a:r>
              <a:rPr lang="en-US" sz="2800" i="1" dirty="0" err="1"/>
              <a:t>i</a:t>
            </a:r>
            <a:r>
              <a:rPr lang="ru-RU" sz="2800" dirty="0"/>
              <a:t>.</a:t>
            </a:r>
          </a:p>
          <a:p>
            <a:r>
              <a:rPr lang="ru-RU" sz="2800" dirty="0"/>
              <a:t>3. </a:t>
            </a:r>
            <a:r>
              <a:rPr lang="ru-RU" sz="2800" dirty="0" err="1"/>
              <a:t>Позначимо</a:t>
            </a:r>
            <a:r>
              <a:rPr lang="ru-RU" sz="2800" dirty="0"/>
              <a:t> через </a:t>
            </a:r>
            <a:r>
              <a:rPr lang="ru-RU" sz="2800" i="1" dirty="0"/>
              <a:t>t</a:t>
            </a:r>
            <a:r>
              <a:rPr lang="en-US" i="1" dirty="0"/>
              <a:t> </a:t>
            </a:r>
            <a:r>
              <a:rPr lang="en-US" i="1" dirty="0" err="1"/>
              <a:t>i</a:t>
            </a:r>
            <a:r>
              <a:rPr lang="en-US" i="1" dirty="0"/>
              <a:t> </a:t>
            </a:r>
            <a:r>
              <a:rPr lang="ru-RU" sz="2800" dirty="0"/>
              <a:t>час </a:t>
            </a:r>
            <a:r>
              <a:rPr lang="ru-RU" sz="2800" dirty="0" err="1"/>
              <a:t>роботи</a:t>
            </a:r>
            <a:r>
              <a:rPr lang="ru-RU" sz="2800" dirty="0"/>
              <a:t> алгоритму на </a:t>
            </a:r>
            <a:r>
              <a:rPr lang="ru-RU" sz="2800" dirty="0" err="1"/>
              <a:t>даних</a:t>
            </a:r>
            <a:r>
              <a:rPr lang="ru-RU" sz="2800" dirty="0"/>
              <a:t> з </a:t>
            </a:r>
            <a:r>
              <a:rPr lang="ru-RU" sz="2800" dirty="0" err="1"/>
              <a:t>групи</a:t>
            </a:r>
            <a:r>
              <a:rPr lang="ru-RU" sz="2800" dirty="0"/>
              <a:t> </a:t>
            </a:r>
            <a:r>
              <a:rPr lang="en-US" sz="2800" i="1" dirty="0" err="1"/>
              <a:t>i</a:t>
            </a:r>
            <a:r>
              <a:rPr lang="ru-RU" sz="2800" dirty="0"/>
              <a:t>.</a:t>
            </a:r>
            <a:endParaRPr lang="uk-UA" sz="2800" dirty="0"/>
          </a:p>
        </p:txBody>
      </p:sp>
    </p:spTree>
    <p:extLst>
      <p:ext uri="{BB962C8B-B14F-4D97-AF65-F5344CB8AC3E}">
        <p14:creationId xmlns:p14="http://schemas.microsoft.com/office/powerpoint/2010/main" val="1498384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a:xfrm>
            <a:off x="2589212" y="2133600"/>
            <a:ext cx="8915400" cy="4572000"/>
          </a:xfrm>
        </p:spPr>
        <p:txBody>
          <a:bodyPr>
            <a:normAutofit/>
          </a:bodyPr>
          <a:lstStyle/>
          <a:p>
            <a:r>
              <a:rPr lang="ru-RU" sz="2800" dirty="0" err="1"/>
              <a:t>Тоді</a:t>
            </a:r>
            <a:r>
              <a:rPr lang="ru-RU" sz="2800" dirty="0"/>
              <a:t> </a:t>
            </a:r>
            <a:r>
              <a:rPr lang="ru-RU" sz="2800" dirty="0" err="1"/>
              <a:t>кількість</a:t>
            </a:r>
            <a:r>
              <a:rPr lang="ru-RU" sz="2800" dirty="0"/>
              <a:t>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a:t>
            </a:r>
            <a:r>
              <a:rPr lang="ru-RU" sz="2800" dirty="0" err="1"/>
              <a:t>визначається</a:t>
            </a:r>
            <a:r>
              <a:rPr lang="ru-RU" sz="2800" dirty="0"/>
              <a:t> за такою формулою:</a:t>
            </a:r>
            <a:endParaRPr lang="en-US" sz="2800" dirty="0"/>
          </a:p>
          <a:p>
            <a:endParaRPr lang="en-US" sz="2800" dirty="0"/>
          </a:p>
          <a:p>
            <a:pPr marL="0" indent="0">
              <a:buNone/>
            </a:pPr>
            <a:r>
              <a:rPr lang="en-US" sz="2800" dirty="0"/>
              <a:t>	</a:t>
            </a:r>
            <a:r>
              <a:rPr lang="ru-RU" sz="2800" dirty="0" err="1"/>
              <a:t>Якщо</a:t>
            </a:r>
            <a:r>
              <a:rPr lang="ru-RU" sz="2800" dirty="0"/>
              <a:t> </a:t>
            </a:r>
            <a:r>
              <a:rPr lang="ru-RU" sz="2800" dirty="0" err="1"/>
              <a:t>дані</a:t>
            </a:r>
            <a:r>
              <a:rPr lang="ru-RU" sz="2800" dirty="0"/>
              <a:t> </a:t>
            </a:r>
            <a:r>
              <a:rPr lang="ru-RU" sz="2800" dirty="0" err="1"/>
              <a:t>можуть</a:t>
            </a:r>
            <a:r>
              <a:rPr lang="ru-RU" sz="2800" dirty="0"/>
              <a:t> </a:t>
            </a:r>
            <a:r>
              <a:rPr lang="ru-RU" sz="2800" dirty="0" err="1"/>
              <a:t>потрапити</a:t>
            </a:r>
            <a:r>
              <a:rPr lang="ru-RU" sz="2800" dirty="0"/>
              <a:t> в будь-яку </a:t>
            </a:r>
            <a:r>
              <a:rPr lang="ru-RU" sz="2800" dirty="0" err="1"/>
              <a:t>групу</a:t>
            </a:r>
            <a:r>
              <a:rPr lang="ru-RU" sz="2800" dirty="0"/>
              <a:t> з </a:t>
            </a:r>
            <a:r>
              <a:rPr lang="ru-RU" sz="2800" dirty="0" err="1"/>
              <a:t>однаковою</a:t>
            </a:r>
            <a:r>
              <a:rPr lang="ru-RU" sz="2800" dirty="0"/>
              <a:t> </a:t>
            </a:r>
            <a:r>
              <a:rPr lang="ru-RU" sz="2800" dirty="0" err="1"/>
              <a:t>ймовірністю</a:t>
            </a:r>
            <a:r>
              <a:rPr lang="uk-UA" sz="2800" dirty="0"/>
              <a:t>, </a:t>
            </a:r>
            <a:r>
              <a:rPr lang="en-US" sz="2800" i="1" dirty="0"/>
              <a:t>p</a:t>
            </a:r>
            <a:r>
              <a:rPr lang="en-US" sz="1700" i="1" dirty="0"/>
              <a:t>i</a:t>
            </a:r>
            <a:r>
              <a:rPr lang="en-US" sz="2800" i="1" dirty="0"/>
              <a:t> = 1/ m, </a:t>
            </a:r>
            <a:endParaRPr lang="uk-UA" sz="2800" dirty="0"/>
          </a:p>
          <a:p>
            <a:endParaRPr lang="uk-UA" sz="2800" dirty="0"/>
          </a:p>
          <a:p>
            <a:r>
              <a:rPr lang="uk-UA" sz="2800" dirty="0"/>
              <a:t>тоді </a:t>
            </a:r>
            <a:endParaRPr lang="en-US" sz="2800" dirty="0"/>
          </a:p>
          <a:p>
            <a:endParaRPr lang="uk-UA" sz="2800" dirty="0"/>
          </a:p>
        </p:txBody>
      </p:sp>
      <p:pic>
        <p:nvPicPr>
          <p:cNvPr id="4" name="Рисунок 3"/>
          <p:cNvPicPr>
            <a:picLocks noChangeAspect="1"/>
          </p:cNvPicPr>
          <p:nvPr/>
        </p:nvPicPr>
        <p:blipFill>
          <a:blip r:embed="rId2"/>
          <a:stretch>
            <a:fillRect/>
          </a:stretch>
        </p:blipFill>
        <p:spPr>
          <a:xfrm>
            <a:off x="5626998" y="3015969"/>
            <a:ext cx="1419914" cy="1006442"/>
          </a:xfrm>
          <a:prstGeom prst="rect">
            <a:avLst/>
          </a:prstGeom>
        </p:spPr>
      </p:pic>
      <p:pic>
        <p:nvPicPr>
          <p:cNvPr id="5" name="Рисунок 4"/>
          <p:cNvPicPr>
            <a:picLocks noChangeAspect="1"/>
          </p:cNvPicPr>
          <p:nvPr/>
        </p:nvPicPr>
        <p:blipFill>
          <a:blip r:embed="rId3"/>
          <a:stretch>
            <a:fillRect/>
          </a:stretch>
        </p:blipFill>
        <p:spPr>
          <a:xfrm>
            <a:off x="9073527" y="4848093"/>
            <a:ext cx="2431085" cy="547359"/>
          </a:xfrm>
          <a:prstGeom prst="rect">
            <a:avLst/>
          </a:prstGeom>
        </p:spPr>
      </p:pic>
      <p:pic>
        <p:nvPicPr>
          <p:cNvPr id="6" name="Рисунок 5"/>
          <p:cNvPicPr>
            <a:picLocks noChangeAspect="1"/>
          </p:cNvPicPr>
          <p:nvPr/>
        </p:nvPicPr>
        <p:blipFill>
          <a:blip r:embed="rId4"/>
          <a:stretch>
            <a:fillRect/>
          </a:stretch>
        </p:blipFill>
        <p:spPr>
          <a:xfrm>
            <a:off x="4458780" y="5395452"/>
            <a:ext cx="1413700" cy="1136763"/>
          </a:xfrm>
          <a:prstGeom prst="rect">
            <a:avLst/>
          </a:prstGeom>
        </p:spPr>
      </p:pic>
    </p:spTree>
    <p:extLst>
      <p:ext uri="{BB962C8B-B14F-4D97-AF65-F5344CB8AC3E}">
        <p14:creationId xmlns:p14="http://schemas.microsoft.com/office/powerpoint/2010/main" val="10041726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938764" y="3667686"/>
            <a:ext cx="8216295" cy="1310714"/>
          </a:xfrm>
          <a:prstGeom prst="rect">
            <a:avLst/>
          </a:prstGeom>
        </p:spPr>
      </p:pic>
      <p:sp>
        <p:nvSpPr>
          <p:cNvPr id="2" name="Заголовок 1"/>
          <p:cNvSpPr>
            <a:spLocks noGrp="1"/>
          </p:cNvSpPr>
          <p:nvPr>
            <p:ph type="title"/>
          </p:nvPr>
        </p:nvSpPr>
        <p:spPr/>
        <p:txBody>
          <a:bodyPr/>
          <a:lstStyle/>
          <a:p>
            <a:r>
              <a:rPr lang="uk-UA" dirty="0"/>
              <a:t>Трудомісткість алгоритму </a:t>
            </a:r>
          </a:p>
        </p:txBody>
      </p:sp>
      <p:sp>
        <p:nvSpPr>
          <p:cNvPr id="3" name="Объект 2"/>
          <p:cNvSpPr>
            <a:spLocks noGrp="1"/>
          </p:cNvSpPr>
          <p:nvPr>
            <p:ph idx="1"/>
          </p:nvPr>
        </p:nvSpPr>
        <p:spPr/>
        <p:txBody>
          <a:bodyPr>
            <a:normAutofit/>
          </a:bodyPr>
          <a:lstStyle/>
          <a:p>
            <a:r>
              <a:rPr lang="ru-RU" sz="2800" dirty="0"/>
              <a:t>число </a:t>
            </a:r>
            <a:r>
              <a:rPr lang="ru-RU" sz="2800" dirty="0" err="1"/>
              <a:t>арифметичних</a:t>
            </a:r>
            <a:r>
              <a:rPr lang="ru-RU" sz="2800" dirty="0"/>
              <a:t> </a:t>
            </a:r>
            <a:r>
              <a:rPr lang="ru-RU" sz="2800" dirty="0" err="1"/>
              <a:t>операцій</a:t>
            </a:r>
            <a:r>
              <a:rPr lang="ru-RU" sz="2800" dirty="0"/>
              <a:t> в </a:t>
            </a:r>
            <a:r>
              <a:rPr lang="ru-RU" sz="2800" dirty="0" err="1"/>
              <a:t>середньому</a:t>
            </a:r>
            <a:r>
              <a:rPr lang="ru-RU" sz="2800" dirty="0"/>
              <a:t> для </a:t>
            </a:r>
            <a:r>
              <a:rPr lang="ru-RU" sz="2800" dirty="0" err="1"/>
              <a:t>пошуку</a:t>
            </a:r>
            <a:r>
              <a:rPr lang="ru-RU" sz="2800" dirty="0"/>
              <a:t> </a:t>
            </a:r>
            <a:r>
              <a:rPr lang="ru-RU" sz="2800" dirty="0" err="1"/>
              <a:t>елемента</a:t>
            </a:r>
            <a:r>
              <a:rPr lang="ru-RU" sz="2800" dirty="0"/>
              <a:t> в </a:t>
            </a:r>
            <a:r>
              <a:rPr lang="ru-RU" sz="2800" dirty="0" err="1"/>
              <a:t>масиві</a:t>
            </a:r>
            <a:r>
              <a:rPr lang="ru-RU" sz="2800" dirty="0"/>
              <a:t> з </a:t>
            </a:r>
            <a:r>
              <a:rPr lang="en-US" sz="2800" i="1" dirty="0"/>
              <a:t>n</a:t>
            </a:r>
            <a:r>
              <a:rPr lang="ru-RU" sz="2800" dirty="0"/>
              <a:t> чисел:</a:t>
            </a:r>
            <a:endParaRPr lang="uk-UA" sz="2800" dirty="0"/>
          </a:p>
        </p:txBody>
      </p:sp>
    </p:spTree>
    <p:extLst>
      <p:ext uri="{BB962C8B-B14F-4D97-AF65-F5344CB8AC3E}">
        <p14:creationId xmlns:p14="http://schemas.microsoft.com/office/powerpoint/2010/main" val="33448602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rmAutofit fontScale="92500" lnSpcReduction="20000"/>
          </a:bodyPr>
          <a:lstStyle/>
          <a:p>
            <a:r>
              <a:rPr lang="ru-RU" sz="2800" dirty="0" err="1"/>
              <a:t>Більш</a:t>
            </a:r>
            <a:r>
              <a:rPr lang="ru-RU" sz="2800" dirty="0"/>
              <a:t> </a:t>
            </a:r>
            <a:r>
              <a:rPr lang="ru-RU" sz="2800" dirty="0" err="1"/>
              <a:t>важлива</a:t>
            </a:r>
            <a:r>
              <a:rPr lang="ru-RU" sz="2800" dirty="0"/>
              <a:t> </a:t>
            </a:r>
            <a:r>
              <a:rPr lang="ru-RU" sz="2800" dirty="0" err="1"/>
              <a:t>швидкість</a:t>
            </a:r>
            <a:r>
              <a:rPr lang="ru-RU" sz="2800" dirty="0"/>
              <a:t> росту числа</a:t>
            </a:r>
            <a:r>
              <a:rPr lang="en-US" sz="2800" dirty="0"/>
              <a:t> </a:t>
            </a:r>
            <a:r>
              <a:rPr lang="uk-UA" sz="2800" dirty="0"/>
              <a:t>операцій </a:t>
            </a:r>
            <a:r>
              <a:rPr lang="ru-RU" sz="2800" dirty="0"/>
              <a:t>при </a:t>
            </a:r>
            <a:r>
              <a:rPr lang="ru-RU" sz="2800" dirty="0" err="1"/>
              <a:t>зростанні</a:t>
            </a:r>
            <a:r>
              <a:rPr lang="ru-RU" sz="2800" dirty="0"/>
              <a:t> </a:t>
            </a:r>
            <a:r>
              <a:rPr lang="ru-RU" sz="2800" dirty="0" err="1"/>
              <a:t>обсягу</a:t>
            </a:r>
            <a:r>
              <a:rPr lang="ru-RU" sz="2800" dirty="0"/>
              <a:t> </a:t>
            </a:r>
            <a:r>
              <a:rPr lang="ru-RU" sz="2800" dirty="0" err="1"/>
              <a:t>вхідних</a:t>
            </a:r>
            <a:r>
              <a:rPr lang="ru-RU" sz="2800" dirty="0"/>
              <a:t> </a:t>
            </a:r>
            <a:r>
              <a:rPr lang="ru-RU" sz="2800" dirty="0" err="1"/>
              <a:t>даних</a:t>
            </a:r>
            <a:r>
              <a:rPr lang="ru-RU" sz="2800" dirty="0"/>
              <a:t>.</a:t>
            </a:r>
          </a:p>
          <a:p>
            <a:r>
              <a:rPr lang="uk-UA" sz="2800" dirty="0"/>
              <a:t>трудомісткість алгоритму - сума декількох функцій, то відкидають всі функції, крім зростаючих найшвидше. Відкидаючи ці функції, отримуємо функцію, яку називають порядком функції.</a:t>
            </a:r>
          </a:p>
          <a:p>
            <a:r>
              <a:rPr lang="uk-UA" sz="2800" dirty="0"/>
              <a:t>Алгоритми можна згрупувати за швидкістю зростання їх трудомісткості в три основні класи (три </a:t>
            </a:r>
            <a:r>
              <a:rPr lang="uk-UA" sz="2800" dirty="0" err="1"/>
              <a:t>асимптотики</a:t>
            </a:r>
            <a:r>
              <a:rPr lang="uk-UA" sz="2800" dirty="0"/>
              <a:t>).</a:t>
            </a:r>
          </a:p>
          <a:p>
            <a:endParaRPr lang="uk-UA" sz="2800" dirty="0"/>
          </a:p>
        </p:txBody>
      </p:sp>
    </p:spTree>
    <p:extLst>
      <p:ext uri="{BB962C8B-B14F-4D97-AF65-F5344CB8AC3E}">
        <p14:creationId xmlns:p14="http://schemas.microsoft.com/office/powerpoint/2010/main" val="20944528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a:xfrm>
            <a:off x="2589212" y="2133600"/>
            <a:ext cx="8915400" cy="5405120"/>
          </a:xfrm>
        </p:spPr>
        <p:txBody>
          <a:bodyPr>
            <a:noAutofit/>
          </a:bodyPr>
          <a:lstStyle/>
          <a:p>
            <a:r>
              <a:rPr lang="uk-UA" sz="2800" dirty="0"/>
              <a:t>1.                         - це клас функцій, які ростуть не швидше, ніж функція </a:t>
            </a:r>
            <a:r>
              <a:rPr lang="en-US" sz="2800" dirty="0"/>
              <a:t>f(n)</a:t>
            </a:r>
            <a:r>
              <a:rPr lang="uk-UA" sz="2800" dirty="0"/>
              <a:t>(о велике  </a:t>
            </a:r>
            <a:r>
              <a:rPr lang="en-US" sz="2800" dirty="0"/>
              <a:t>f</a:t>
            </a:r>
            <a:r>
              <a:rPr lang="uk-UA" sz="2800" dirty="0"/>
              <a:t> від</a:t>
            </a:r>
            <a:r>
              <a:rPr lang="en-US" sz="2800" dirty="0"/>
              <a:t> n</a:t>
            </a:r>
            <a:r>
              <a:rPr lang="uk-UA" sz="2800" dirty="0"/>
              <a:t>):</a:t>
            </a:r>
          </a:p>
          <a:p>
            <a:endParaRPr lang="en-US" sz="2800" dirty="0"/>
          </a:p>
          <a:p>
            <a:r>
              <a:rPr lang="uk-UA" sz="2800" dirty="0"/>
              <a:t>Функція </a:t>
            </a:r>
            <a:r>
              <a:rPr lang="en-US" sz="2800" dirty="0"/>
              <a:t>f (n) </a:t>
            </a:r>
            <a:r>
              <a:rPr lang="uk-UA" sz="2800" dirty="0"/>
              <a:t>дає асимптотичну верхню межу для функції </a:t>
            </a:r>
            <a:r>
              <a:rPr lang="en-US" sz="2800" dirty="0"/>
              <a:t>g (n)</a:t>
            </a:r>
            <a:r>
              <a:rPr lang="uk-UA" sz="2800" dirty="0"/>
              <a:t>.</a:t>
            </a:r>
          </a:p>
          <a:p>
            <a:r>
              <a:rPr lang="uk-UA" sz="2800" dirty="0"/>
              <a:t>Цей клас нас буде особливо цікавити, тому що якщо є два алгоритму - алгоритм 1 трудомісткістю </a:t>
            </a:r>
            <a:r>
              <a:rPr lang="en-US" sz="2800" dirty="0"/>
              <a:t>f1, </a:t>
            </a:r>
            <a:r>
              <a:rPr lang="uk-UA" sz="2800" dirty="0"/>
              <a:t>алгоритм 2 трудомісткістю</a:t>
            </a:r>
            <a:endParaRPr lang="en-US" sz="2800" dirty="0"/>
          </a:p>
          <a:p>
            <a:r>
              <a:rPr lang="uk-UA" sz="2800" dirty="0"/>
              <a:t> </a:t>
            </a:r>
            <a:r>
              <a:rPr lang="en-US" sz="2800" dirty="0"/>
              <a:t>f2</a:t>
            </a:r>
            <a:r>
              <a:rPr lang="uk-UA" sz="2800" dirty="0"/>
              <a:t> - і </a:t>
            </a:r>
            <a:r>
              <a:rPr lang="en-US" sz="2800" dirty="0"/>
              <a:t>                  , </a:t>
            </a:r>
            <a:r>
              <a:rPr lang="uk-UA" sz="2800" dirty="0"/>
              <a:t>то це говорить про те, що </a:t>
            </a:r>
            <a:endParaRPr lang="en-US" sz="2800" dirty="0"/>
          </a:p>
          <a:p>
            <a:pPr marL="0" indent="0">
              <a:buNone/>
            </a:pPr>
            <a:r>
              <a:rPr lang="uk-UA" sz="2800" dirty="0"/>
              <a:t>алгоритм 2</a:t>
            </a:r>
            <a:r>
              <a:rPr lang="en-US" sz="2800" dirty="0"/>
              <a:t> </a:t>
            </a:r>
            <a:r>
              <a:rPr lang="uk-UA" sz="2800" dirty="0"/>
              <a:t>вирішує задачу не швидше, ніж алгоритм 1 .</a:t>
            </a:r>
          </a:p>
        </p:txBody>
      </p:sp>
      <p:pic>
        <p:nvPicPr>
          <p:cNvPr id="5" name="Рисунок 4"/>
          <p:cNvPicPr>
            <a:picLocks noChangeAspect="1"/>
          </p:cNvPicPr>
          <p:nvPr/>
        </p:nvPicPr>
        <p:blipFill>
          <a:blip r:embed="rId2"/>
          <a:stretch>
            <a:fillRect/>
          </a:stretch>
        </p:blipFill>
        <p:spPr>
          <a:xfrm>
            <a:off x="3361500" y="2076017"/>
            <a:ext cx="1352740" cy="483444"/>
          </a:xfrm>
          <a:prstGeom prst="rect">
            <a:avLst/>
          </a:prstGeom>
        </p:spPr>
      </p:pic>
      <p:pic>
        <p:nvPicPr>
          <p:cNvPr id="6" name="Рисунок 5"/>
          <p:cNvPicPr>
            <a:picLocks noChangeAspect="1"/>
          </p:cNvPicPr>
          <p:nvPr/>
        </p:nvPicPr>
        <p:blipFill>
          <a:blip r:embed="rId3"/>
          <a:stretch>
            <a:fillRect/>
          </a:stretch>
        </p:blipFill>
        <p:spPr>
          <a:xfrm>
            <a:off x="3153082" y="3239677"/>
            <a:ext cx="7787659" cy="519523"/>
          </a:xfrm>
          <a:prstGeom prst="rect">
            <a:avLst/>
          </a:prstGeom>
        </p:spPr>
      </p:pic>
      <p:pic>
        <p:nvPicPr>
          <p:cNvPr id="7" name="Рисунок 6"/>
          <p:cNvPicPr>
            <a:picLocks noChangeAspect="1"/>
          </p:cNvPicPr>
          <p:nvPr/>
        </p:nvPicPr>
        <p:blipFill>
          <a:blip r:embed="rId4"/>
          <a:stretch>
            <a:fillRect/>
          </a:stretch>
        </p:blipFill>
        <p:spPr>
          <a:xfrm>
            <a:off x="4023360" y="5986806"/>
            <a:ext cx="1442720" cy="657834"/>
          </a:xfrm>
          <a:prstGeom prst="rect">
            <a:avLst/>
          </a:prstGeom>
        </p:spPr>
      </p:pic>
    </p:spTree>
    <p:extLst>
      <p:ext uri="{BB962C8B-B14F-4D97-AF65-F5344CB8AC3E}">
        <p14:creationId xmlns:p14="http://schemas.microsoft.com/office/powerpoint/2010/main" val="35211884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3643022" y="2275840"/>
            <a:ext cx="6313777" cy="4582160"/>
          </a:xfrm>
          <a:prstGeom prst="rect">
            <a:avLst/>
          </a:prstGeom>
        </p:spPr>
      </p:pic>
    </p:spTree>
    <p:extLst>
      <p:ext uri="{BB962C8B-B14F-4D97-AF65-F5344CB8AC3E}">
        <p14:creationId xmlns:p14="http://schemas.microsoft.com/office/powerpoint/2010/main" val="10163741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lstStyle/>
          <a:p>
            <a:r>
              <a:rPr lang="en-US" dirty="0"/>
              <a:t>2. </a:t>
            </a:r>
            <a:r>
              <a:rPr lang="uk-UA" dirty="0"/>
              <a:t>                      </a:t>
            </a:r>
            <a:r>
              <a:rPr lang="en-US" dirty="0"/>
              <a:t> - </a:t>
            </a:r>
            <a:r>
              <a:rPr lang="uk-UA" dirty="0"/>
              <a:t>це клас функцій, які ростуть </a:t>
            </a:r>
            <a:r>
              <a:rPr lang="uk-UA" dirty="0" err="1"/>
              <a:t>принаймі</a:t>
            </a:r>
            <a:r>
              <a:rPr lang="uk-UA" dirty="0"/>
              <a:t>, так само швидко, як і функція </a:t>
            </a:r>
            <a:r>
              <a:rPr lang="en-US" dirty="0"/>
              <a:t>f(x)</a:t>
            </a:r>
            <a:r>
              <a:rPr lang="uk-UA" dirty="0"/>
              <a:t> (</a:t>
            </a:r>
            <a:r>
              <a:rPr lang="en-US" dirty="0"/>
              <a:t>“</a:t>
            </a:r>
            <a:r>
              <a:rPr lang="uk-UA" dirty="0"/>
              <a:t>омега велике</a:t>
            </a:r>
            <a:r>
              <a:rPr lang="en-US" dirty="0"/>
              <a:t>”</a:t>
            </a:r>
            <a:r>
              <a:rPr lang="uk-UA" dirty="0"/>
              <a:t> від </a:t>
            </a:r>
            <a:r>
              <a:rPr lang="en-US" dirty="0"/>
              <a:t>f</a:t>
            </a:r>
            <a:r>
              <a:rPr lang="uk-UA" dirty="0"/>
              <a:t> від </a:t>
            </a:r>
            <a:r>
              <a:rPr lang="en-US" dirty="0"/>
              <a:t>n</a:t>
            </a:r>
            <a:r>
              <a:rPr lang="uk-UA" dirty="0"/>
              <a:t>):</a:t>
            </a:r>
            <a:endParaRPr lang="en-US" dirty="0"/>
          </a:p>
          <a:p>
            <a:endParaRPr lang="en-US" dirty="0"/>
          </a:p>
          <a:p>
            <a:endParaRPr lang="uk-UA" dirty="0"/>
          </a:p>
          <a:p>
            <a:r>
              <a:rPr lang="uk-UA" dirty="0"/>
              <a:t>Функція </a:t>
            </a:r>
            <a:r>
              <a:rPr lang="en-US" dirty="0"/>
              <a:t>f (n) </a:t>
            </a:r>
            <a:r>
              <a:rPr lang="uk-UA" dirty="0"/>
              <a:t>дає асимптотичну нижню межу для функції </a:t>
            </a:r>
            <a:r>
              <a:rPr lang="en-US" dirty="0"/>
              <a:t>g [n)</a:t>
            </a:r>
            <a:r>
              <a:rPr lang="uk-UA" dirty="0"/>
              <a:t>. Оскільки нас цікавить трудомісткість алгоритмів, то клас </a:t>
            </a:r>
            <a:r>
              <a:rPr lang="en-US" dirty="0"/>
              <a:t>                    </a:t>
            </a:r>
            <a:r>
              <a:rPr lang="uk-UA" dirty="0"/>
              <a:t>на</a:t>
            </a:r>
            <a:r>
              <a:rPr lang="en-US" dirty="0"/>
              <a:t>c </a:t>
            </a:r>
            <a:r>
              <a:rPr lang="uk-UA" dirty="0"/>
              <a:t>буде </a:t>
            </a:r>
            <a:endParaRPr lang="en-US" dirty="0"/>
          </a:p>
          <a:p>
            <a:pPr marL="0" indent="0">
              <a:buNone/>
            </a:pPr>
            <a:r>
              <a:rPr lang="uk-UA" dirty="0"/>
              <a:t>цікавити, тому що, наприклад, в клас                   входять всі функції, що ростуть швидше, ніж           наприклад         або   .</a:t>
            </a:r>
          </a:p>
        </p:txBody>
      </p:sp>
      <p:pic>
        <p:nvPicPr>
          <p:cNvPr id="4" name="Рисунок 3"/>
          <p:cNvPicPr>
            <a:picLocks noChangeAspect="1"/>
          </p:cNvPicPr>
          <p:nvPr/>
        </p:nvPicPr>
        <p:blipFill>
          <a:blip r:embed="rId2"/>
          <a:stretch>
            <a:fillRect/>
          </a:stretch>
        </p:blipFill>
        <p:spPr>
          <a:xfrm>
            <a:off x="3353410" y="2133600"/>
            <a:ext cx="1231040" cy="431151"/>
          </a:xfrm>
          <a:prstGeom prst="rect">
            <a:avLst/>
          </a:prstGeom>
        </p:spPr>
      </p:pic>
      <p:pic>
        <p:nvPicPr>
          <p:cNvPr id="5" name="Рисунок 4"/>
          <p:cNvPicPr>
            <a:picLocks noChangeAspect="1"/>
          </p:cNvPicPr>
          <p:nvPr/>
        </p:nvPicPr>
        <p:blipFill>
          <a:blip r:embed="rId3"/>
          <a:stretch>
            <a:fillRect/>
          </a:stretch>
        </p:blipFill>
        <p:spPr>
          <a:xfrm>
            <a:off x="2589212" y="2793351"/>
            <a:ext cx="8566468" cy="682947"/>
          </a:xfrm>
          <a:prstGeom prst="rect">
            <a:avLst/>
          </a:prstGeom>
        </p:spPr>
      </p:pic>
      <p:pic>
        <p:nvPicPr>
          <p:cNvPr id="6" name="Рисунок 5"/>
          <p:cNvPicPr>
            <a:picLocks noChangeAspect="1"/>
          </p:cNvPicPr>
          <p:nvPr/>
        </p:nvPicPr>
        <p:blipFill>
          <a:blip r:embed="rId2"/>
          <a:stretch>
            <a:fillRect/>
          </a:stretch>
        </p:blipFill>
        <p:spPr>
          <a:xfrm>
            <a:off x="8484210" y="3920473"/>
            <a:ext cx="1231040" cy="431151"/>
          </a:xfrm>
          <a:prstGeom prst="rect">
            <a:avLst/>
          </a:prstGeom>
        </p:spPr>
      </p:pic>
      <p:pic>
        <p:nvPicPr>
          <p:cNvPr id="7" name="Рисунок 6"/>
          <p:cNvPicPr>
            <a:picLocks noChangeAspect="1"/>
          </p:cNvPicPr>
          <p:nvPr/>
        </p:nvPicPr>
        <p:blipFill>
          <a:blip r:embed="rId4"/>
          <a:stretch>
            <a:fillRect/>
          </a:stretch>
        </p:blipFill>
        <p:spPr>
          <a:xfrm>
            <a:off x="7217006" y="4137360"/>
            <a:ext cx="873760" cy="556399"/>
          </a:xfrm>
          <a:prstGeom prst="rect">
            <a:avLst/>
          </a:prstGeom>
        </p:spPr>
      </p:pic>
      <p:pic>
        <p:nvPicPr>
          <p:cNvPr id="8" name="Рисунок 7"/>
          <p:cNvPicPr>
            <a:picLocks noChangeAspect="1"/>
          </p:cNvPicPr>
          <p:nvPr/>
        </p:nvPicPr>
        <p:blipFill>
          <a:blip r:embed="rId5"/>
          <a:stretch>
            <a:fillRect/>
          </a:stretch>
        </p:blipFill>
        <p:spPr>
          <a:xfrm>
            <a:off x="5222240" y="4617372"/>
            <a:ext cx="328440" cy="451906"/>
          </a:xfrm>
          <a:prstGeom prst="rect">
            <a:avLst/>
          </a:prstGeom>
        </p:spPr>
      </p:pic>
      <p:pic>
        <p:nvPicPr>
          <p:cNvPr id="9" name="Рисунок 8"/>
          <p:cNvPicPr>
            <a:picLocks noChangeAspect="1"/>
          </p:cNvPicPr>
          <p:nvPr/>
        </p:nvPicPr>
        <p:blipFill>
          <a:blip r:embed="rId6"/>
          <a:stretch>
            <a:fillRect/>
          </a:stretch>
        </p:blipFill>
        <p:spPr>
          <a:xfrm>
            <a:off x="7091581" y="4515502"/>
            <a:ext cx="332044" cy="553776"/>
          </a:xfrm>
          <a:prstGeom prst="rect">
            <a:avLst/>
          </a:prstGeom>
        </p:spPr>
      </p:pic>
      <p:pic>
        <p:nvPicPr>
          <p:cNvPr id="10" name="Рисунок 9"/>
          <p:cNvPicPr>
            <a:picLocks noChangeAspect="1"/>
          </p:cNvPicPr>
          <p:nvPr/>
        </p:nvPicPr>
        <p:blipFill>
          <a:blip r:embed="rId7"/>
          <a:stretch>
            <a:fillRect/>
          </a:stretch>
        </p:blipFill>
        <p:spPr>
          <a:xfrm>
            <a:off x="8183708" y="4617372"/>
            <a:ext cx="393444" cy="541346"/>
          </a:xfrm>
          <a:prstGeom prst="rect">
            <a:avLst/>
          </a:prstGeom>
        </p:spPr>
      </p:pic>
      <p:pic>
        <p:nvPicPr>
          <p:cNvPr id="11" name="Рисунок 10"/>
          <p:cNvPicPr>
            <a:picLocks noChangeAspect="1"/>
          </p:cNvPicPr>
          <p:nvPr/>
        </p:nvPicPr>
        <p:blipFill>
          <a:blip r:embed="rId8"/>
          <a:stretch>
            <a:fillRect/>
          </a:stretch>
        </p:blipFill>
        <p:spPr>
          <a:xfrm>
            <a:off x="5154683" y="4617372"/>
            <a:ext cx="412970" cy="413245"/>
          </a:xfrm>
          <a:prstGeom prst="rect">
            <a:avLst/>
          </a:prstGeom>
        </p:spPr>
      </p:pic>
    </p:spTree>
    <p:extLst>
      <p:ext uri="{BB962C8B-B14F-4D97-AF65-F5344CB8AC3E}">
        <p14:creationId xmlns:p14="http://schemas.microsoft.com/office/powerpoint/2010/main" val="39876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67E597-6717-B767-80F8-4B93C4234EF6}"/>
              </a:ext>
            </a:extLst>
          </p:cNvPr>
          <p:cNvSpPr>
            <a:spLocks noGrp="1"/>
          </p:cNvSpPr>
          <p:nvPr>
            <p:ph type="title"/>
          </p:nvPr>
        </p:nvSpPr>
        <p:spPr/>
        <p:txBody>
          <a:bodyPr/>
          <a:lstStyle/>
          <a:p>
            <a:r>
              <a:rPr lang="ru-RU" dirty="0" err="1"/>
              <a:t>Штучний</a:t>
            </a:r>
            <a:r>
              <a:rPr lang="ru-RU" dirty="0"/>
              <a:t> </a:t>
            </a:r>
            <a:r>
              <a:rPr lang="ru-RU" dirty="0" err="1"/>
              <a:t>інтелект</a:t>
            </a:r>
            <a:r>
              <a:rPr lang="ru-RU" dirty="0"/>
              <a:t> </a:t>
            </a:r>
            <a:endParaRPr lang="ru-UA" dirty="0"/>
          </a:p>
        </p:txBody>
      </p:sp>
      <p:sp>
        <p:nvSpPr>
          <p:cNvPr id="3" name="Объект 2">
            <a:extLst>
              <a:ext uri="{FF2B5EF4-FFF2-40B4-BE49-F238E27FC236}">
                <a16:creationId xmlns:a16="http://schemas.microsoft.com/office/drawing/2014/main" id="{C7636B78-FBF5-F663-5AB9-D72308B1A968}"/>
              </a:ext>
            </a:extLst>
          </p:cNvPr>
          <p:cNvSpPr>
            <a:spLocks noGrp="1"/>
          </p:cNvSpPr>
          <p:nvPr>
            <p:ph idx="1"/>
          </p:nvPr>
        </p:nvSpPr>
        <p:spPr/>
        <p:txBody>
          <a:bodyPr>
            <a:normAutofit lnSpcReduction="10000"/>
          </a:bodyPr>
          <a:lstStyle/>
          <a:p>
            <a:r>
              <a:rPr lang="ru-RU" sz="2800" dirty="0" err="1">
                <a:latin typeface="Times New Roman" panose="02020603050405020304" pitchFamily="18" charset="0"/>
                <a:cs typeface="Times New Roman" panose="02020603050405020304" pitchFamily="18" charset="0"/>
              </a:rPr>
              <a:t>Штучний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інтелект</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багато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застосування</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сучасному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суспільстві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Більш</a:t>
            </a:r>
            <a:r>
              <a:rPr lang="ru-RU" sz="2800" dirty="0">
                <a:latin typeface="Times New Roman" panose="02020603050405020304" pitchFamily="18" charset="0"/>
                <a:cs typeface="Times New Roman" panose="02020603050405020304" pitchFamily="18" charset="0"/>
              </a:rPr>
              <a:t> конкретно, </a:t>
            </a:r>
            <a:r>
              <a:rPr lang="ru-RU" sz="2800" dirty="0" err="1">
                <a:latin typeface="Times New Roman" panose="02020603050405020304" pitchFamily="18" charset="0"/>
                <a:cs typeface="Times New Roman" panose="02020603050405020304" pitchFamily="18" charset="0"/>
              </a:rPr>
              <a:t>штучний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інтелект</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використовуються</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медичної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діагностики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електронної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комерції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дистанційного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керування</a:t>
            </a:r>
            <a:r>
              <a:rPr lang="ru-RU" sz="2800" dirty="0">
                <a:latin typeface="Times New Roman" panose="02020603050405020304" pitchFamily="18" charset="0"/>
                <a:cs typeface="Times New Roman" panose="02020603050405020304" pitchFamily="18" charset="0"/>
              </a:rPr>
              <a:t> роботами та </a:t>
            </a:r>
            <a:r>
              <a:rPr lang="ru-RU" sz="2800" dirty="0" err="1">
                <a:latin typeface="Times New Roman" panose="02020603050405020304" pitchFamily="18" charset="0"/>
                <a:cs typeface="Times New Roman" panose="02020603050405020304" pitchFamily="18" charset="0"/>
              </a:rPr>
              <a:t>дистанційного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зондування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Землі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Штучний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інтелект</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використовується</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розробки</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розвитку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численних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галузей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включаючи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фінансування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охорону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здоров'я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освіту</a:t>
            </a:r>
            <a:r>
              <a:rPr lang="ru-RU" sz="2800" dirty="0">
                <a:latin typeface="Times New Roman" panose="02020603050405020304" pitchFamily="18" charset="0"/>
                <a:cs typeface="Times New Roman" panose="02020603050405020304" pitchFamily="18" charset="0"/>
              </a:rPr>
              <a:t>, транспорт та </a:t>
            </a:r>
            <a:r>
              <a:rPr lang="ru-RU" sz="2800" dirty="0" err="1">
                <a:latin typeface="Times New Roman" panose="02020603050405020304" pitchFamily="18" charset="0"/>
                <a:cs typeface="Times New Roman" panose="02020603050405020304" pitchFamily="18" charset="0"/>
              </a:rPr>
              <a:t>інші</a:t>
            </a:r>
            <a:r>
              <a:rPr lang="ru-RU" sz="2800" dirty="0">
                <a:latin typeface="Times New Roman" panose="02020603050405020304" pitchFamily="18" charset="0"/>
                <a:cs typeface="Times New Roman" panose="02020603050405020304" pitchFamily="18" charset="0"/>
              </a:rPr>
              <a:t>.</a:t>
            </a:r>
            <a:endParaRPr lang="ru-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18158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4023360" y="2357120"/>
            <a:ext cx="5730240" cy="3597467"/>
          </a:xfrm>
          <a:prstGeom prst="rect">
            <a:avLst/>
          </a:prstGeom>
        </p:spPr>
      </p:pic>
    </p:spTree>
    <p:extLst>
      <p:ext uri="{BB962C8B-B14F-4D97-AF65-F5344CB8AC3E}">
        <p14:creationId xmlns:p14="http://schemas.microsoft.com/office/powerpoint/2010/main" val="36142078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rmAutofit/>
          </a:bodyPr>
          <a:lstStyle/>
          <a:p>
            <a:r>
              <a:rPr lang="uk-UA" sz="2800" dirty="0"/>
              <a:t>3.              - це клас функцій, які ростуть з тією ж швидкістю, що і функція </a:t>
            </a:r>
            <a:r>
              <a:rPr lang="en-US" sz="2800" dirty="0"/>
              <a:t>f (x) («</a:t>
            </a:r>
            <a:r>
              <a:rPr lang="uk-UA" sz="2800" dirty="0" err="1"/>
              <a:t>тетта</a:t>
            </a:r>
            <a:r>
              <a:rPr lang="uk-UA" sz="2800" dirty="0"/>
              <a:t> велике» від </a:t>
            </a:r>
            <a:r>
              <a:rPr lang="en-US" sz="2800" dirty="0"/>
              <a:t>f</a:t>
            </a:r>
            <a:r>
              <a:rPr lang="uk-UA" sz="2800" dirty="0"/>
              <a:t> від </a:t>
            </a:r>
            <a:r>
              <a:rPr lang="en-US" sz="2800" dirty="0"/>
              <a:t>n</a:t>
            </a:r>
            <a:r>
              <a:rPr lang="uk-UA" sz="2800" dirty="0"/>
              <a:t>):</a:t>
            </a:r>
            <a:endParaRPr lang="en-US" sz="2800" dirty="0"/>
          </a:p>
          <a:p>
            <a:endParaRPr lang="en-US" sz="2800" dirty="0"/>
          </a:p>
          <a:p>
            <a:endParaRPr lang="en-US" sz="2800" dirty="0"/>
          </a:p>
          <a:p>
            <a:r>
              <a:rPr lang="uk-UA" sz="2800" dirty="0"/>
              <a:t>Кажуть, що функція </a:t>
            </a:r>
            <a:r>
              <a:rPr lang="en-US" sz="2800" dirty="0"/>
              <a:t>f (n) </a:t>
            </a:r>
            <a:r>
              <a:rPr lang="uk-UA" sz="2800" dirty="0"/>
              <a:t>є </a:t>
            </a:r>
            <a:r>
              <a:rPr lang="uk-UA" sz="2800" dirty="0" err="1"/>
              <a:t>асимптотично</a:t>
            </a:r>
            <a:r>
              <a:rPr lang="uk-UA" sz="2800" dirty="0"/>
              <a:t> точною оцінкою для функції </a:t>
            </a:r>
            <a:r>
              <a:rPr lang="en-US" sz="2800" dirty="0"/>
              <a:t>g [n)</a:t>
            </a:r>
          </a:p>
        </p:txBody>
      </p:sp>
      <p:pic>
        <p:nvPicPr>
          <p:cNvPr id="4" name="Рисунок 3"/>
          <p:cNvPicPr>
            <a:picLocks noChangeAspect="1"/>
          </p:cNvPicPr>
          <p:nvPr/>
        </p:nvPicPr>
        <p:blipFill>
          <a:blip r:embed="rId2"/>
          <a:stretch>
            <a:fillRect/>
          </a:stretch>
        </p:blipFill>
        <p:spPr>
          <a:xfrm>
            <a:off x="3454400" y="2133600"/>
            <a:ext cx="1036320" cy="511783"/>
          </a:xfrm>
          <a:prstGeom prst="rect">
            <a:avLst/>
          </a:prstGeom>
        </p:spPr>
      </p:pic>
      <p:pic>
        <p:nvPicPr>
          <p:cNvPr id="5" name="Рисунок 4"/>
          <p:cNvPicPr>
            <a:picLocks noChangeAspect="1"/>
          </p:cNvPicPr>
          <p:nvPr/>
        </p:nvPicPr>
        <p:blipFill>
          <a:blip r:embed="rId3"/>
          <a:stretch>
            <a:fillRect/>
          </a:stretch>
        </p:blipFill>
        <p:spPr>
          <a:xfrm>
            <a:off x="2751772" y="3680352"/>
            <a:ext cx="9216708" cy="684118"/>
          </a:xfrm>
          <a:prstGeom prst="rect">
            <a:avLst/>
          </a:prstGeom>
        </p:spPr>
      </p:pic>
    </p:spTree>
    <p:extLst>
      <p:ext uri="{BB962C8B-B14F-4D97-AF65-F5344CB8AC3E}">
        <p14:creationId xmlns:p14="http://schemas.microsoft.com/office/powerpoint/2010/main" val="3048499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pic>
        <p:nvPicPr>
          <p:cNvPr id="4" name="Объект 3"/>
          <p:cNvPicPr>
            <a:picLocks noGrp="1" noChangeAspect="1"/>
          </p:cNvPicPr>
          <p:nvPr>
            <p:ph idx="1"/>
          </p:nvPr>
        </p:nvPicPr>
        <p:blipFill>
          <a:blip r:embed="rId2"/>
          <a:stretch>
            <a:fillRect/>
          </a:stretch>
        </p:blipFill>
        <p:spPr>
          <a:xfrm>
            <a:off x="3149600" y="2133600"/>
            <a:ext cx="6637109" cy="4576372"/>
          </a:xfrm>
          <a:prstGeom prst="rect">
            <a:avLst/>
          </a:prstGeom>
        </p:spPr>
      </p:pic>
    </p:spTree>
    <p:extLst>
      <p:ext uri="{BB962C8B-B14F-4D97-AF65-F5344CB8AC3E}">
        <p14:creationId xmlns:p14="http://schemas.microsoft.com/office/powerpoint/2010/main" val="25711308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Швидкість алгоритму</a:t>
            </a:r>
          </a:p>
        </p:txBody>
      </p:sp>
      <p:sp>
        <p:nvSpPr>
          <p:cNvPr id="3" name="Объект 2"/>
          <p:cNvSpPr>
            <a:spLocks noGrp="1"/>
          </p:cNvSpPr>
          <p:nvPr>
            <p:ph idx="1"/>
          </p:nvPr>
        </p:nvSpPr>
        <p:spPr/>
        <p:txBody>
          <a:bodyPr>
            <a:noAutofit/>
          </a:bodyPr>
          <a:lstStyle/>
          <a:p>
            <a:r>
              <a:rPr lang="uk-UA" sz="2800" dirty="0"/>
              <a:t>Кожен з розглянутих трьох класів - множина, тому правильніше писати / </a:t>
            </a:r>
            <a:r>
              <a:rPr lang="en-US" sz="2800" i="1" dirty="0"/>
              <a:t>f(n) (g(n)) </a:t>
            </a:r>
            <a:r>
              <a:rPr lang="uk-UA" sz="2800" dirty="0"/>
              <a:t>, але ми будемо також вживати </a:t>
            </a:r>
            <a:r>
              <a:rPr lang="uk-UA" sz="2800" dirty="0" err="1"/>
              <a:t>еквівалентий</a:t>
            </a:r>
            <a:r>
              <a:rPr lang="uk-UA" sz="2800" dirty="0"/>
              <a:t> запис: </a:t>
            </a:r>
            <a:r>
              <a:rPr lang="en-US" sz="2800" i="1" dirty="0"/>
              <a:t>f(n) = (g(n)) </a:t>
            </a:r>
          </a:p>
          <a:p>
            <a:r>
              <a:rPr lang="uk-UA" sz="2800" dirty="0"/>
              <a:t>.Для </a:t>
            </a:r>
            <a:r>
              <a:rPr lang="uk-UA" sz="2800" dirty="0" err="1"/>
              <a:t>асимптотики</a:t>
            </a:r>
            <a:r>
              <a:rPr lang="uk-UA" sz="2800" dirty="0"/>
              <a:t> </a:t>
            </a:r>
            <a:r>
              <a:rPr lang="en-US" sz="2800" i="1" dirty="0"/>
              <a:t>(g(n)</a:t>
            </a:r>
            <a:r>
              <a:rPr lang="uk-UA" sz="2800" dirty="0"/>
              <a:t>справедливі наступні правила:</a:t>
            </a:r>
            <a:endParaRPr lang="en-US" sz="2800" dirty="0"/>
          </a:p>
          <a:p>
            <a:r>
              <a:rPr lang="uk-UA" sz="2800" dirty="0"/>
              <a:t>1) Якщо : </a:t>
            </a:r>
            <a:r>
              <a:rPr lang="en-US" sz="2800" i="1" dirty="0"/>
              <a:t>f(n) = (g(n) </a:t>
            </a:r>
            <a:r>
              <a:rPr lang="uk-UA" sz="2800" dirty="0"/>
              <a:t>і  </a:t>
            </a:r>
            <a:r>
              <a:rPr lang="en-US" sz="2800" dirty="0"/>
              <a:t>g</a:t>
            </a:r>
            <a:r>
              <a:rPr lang="en-US" sz="2800" i="1" dirty="0"/>
              <a:t>(n) = (h(n)</a:t>
            </a:r>
            <a:r>
              <a:rPr lang="en-US" sz="2800" dirty="0"/>
              <a:t>), </a:t>
            </a:r>
            <a:r>
              <a:rPr lang="uk-UA" sz="2800" dirty="0"/>
              <a:t>то : </a:t>
            </a:r>
            <a:r>
              <a:rPr lang="en-US" sz="2800" i="1" dirty="0"/>
              <a:t>f(n) = (h(n)).</a:t>
            </a:r>
            <a:endParaRPr lang="en-US" sz="2800" dirty="0"/>
          </a:p>
          <a:p>
            <a:r>
              <a:rPr lang="uk-UA" sz="2800" dirty="0"/>
              <a:t>2) Якщо : </a:t>
            </a:r>
            <a:r>
              <a:rPr lang="en-US" sz="2800" i="1" dirty="0"/>
              <a:t>f(n) = (k • g(n)</a:t>
            </a:r>
            <a:r>
              <a:rPr lang="en-US" sz="2800" dirty="0"/>
              <a:t>), </a:t>
            </a:r>
            <a:r>
              <a:rPr lang="uk-UA" sz="2800" dirty="0"/>
              <a:t>то : </a:t>
            </a:r>
            <a:r>
              <a:rPr lang="en-US" sz="2800" i="1" dirty="0"/>
              <a:t>f(n) = (g(n).</a:t>
            </a:r>
          </a:p>
          <a:p>
            <a:r>
              <a:rPr lang="en-US" sz="2800" dirty="0"/>
              <a:t>3) </a:t>
            </a:r>
            <a:r>
              <a:rPr lang="uk-UA" sz="2800" dirty="0"/>
              <a:t>Якщо : </a:t>
            </a:r>
            <a:r>
              <a:rPr lang="en-US" sz="2800" i="1" dirty="0"/>
              <a:t>f</a:t>
            </a:r>
            <a:r>
              <a:rPr lang="en-US" sz="1600" i="1" dirty="0"/>
              <a:t>1</a:t>
            </a:r>
            <a:r>
              <a:rPr lang="en-US" sz="2800" i="1" dirty="0"/>
              <a:t> (n) = (g</a:t>
            </a:r>
            <a:r>
              <a:rPr lang="en-US" sz="1600" i="1" dirty="0"/>
              <a:t>1</a:t>
            </a:r>
            <a:r>
              <a:rPr lang="en-US" sz="2800" i="1" dirty="0"/>
              <a:t>(n) </a:t>
            </a:r>
            <a:r>
              <a:rPr lang="uk-UA" sz="2800" dirty="0"/>
              <a:t>і  </a:t>
            </a:r>
            <a:r>
              <a:rPr lang="en-US" sz="2800" i="1" dirty="0"/>
              <a:t>f</a:t>
            </a:r>
            <a:r>
              <a:rPr lang="en-US" sz="1600" i="1" dirty="0"/>
              <a:t>2</a:t>
            </a:r>
            <a:r>
              <a:rPr lang="en-US" sz="2800" i="1" dirty="0"/>
              <a:t>(n) = (g</a:t>
            </a:r>
            <a:r>
              <a:rPr lang="en-US" sz="1600" i="1" dirty="0"/>
              <a:t>2</a:t>
            </a:r>
            <a:r>
              <a:rPr lang="en-US" sz="2800" i="1" dirty="0"/>
              <a:t>(n))</a:t>
            </a:r>
            <a:r>
              <a:rPr lang="uk-UA" sz="2800" dirty="0"/>
              <a:t>то виконується </a:t>
            </a:r>
            <a:r>
              <a:rPr lang="en-US" sz="2800" dirty="0" err="1"/>
              <a:t>f</a:t>
            </a:r>
            <a:r>
              <a:rPr lang="en-US" sz="1600" dirty="0" err="1"/>
              <a:t>l</a:t>
            </a:r>
            <a:r>
              <a:rPr lang="en-US" sz="2800" dirty="0"/>
              <a:t> (n) + f</a:t>
            </a:r>
            <a:r>
              <a:rPr lang="en-US" sz="1600" dirty="0"/>
              <a:t>2</a:t>
            </a:r>
            <a:r>
              <a:rPr lang="en-US" sz="2800" dirty="0"/>
              <a:t> (n</a:t>
            </a:r>
            <a:r>
              <a:rPr lang="ru-RU" sz="2800" dirty="0"/>
              <a:t>)</a:t>
            </a:r>
            <a:r>
              <a:rPr lang="en-US" sz="2800" i="1" dirty="0"/>
              <a:t> = </a:t>
            </a:r>
            <a:r>
              <a:rPr lang="en-US" sz="2800" dirty="0"/>
              <a:t>(max</a:t>
            </a:r>
            <a:r>
              <a:rPr lang="uk-UA" sz="2800" dirty="0"/>
              <a:t> (</a:t>
            </a:r>
            <a:r>
              <a:rPr lang="en-US" sz="2800" i="1" dirty="0"/>
              <a:t>g</a:t>
            </a:r>
            <a:r>
              <a:rPr lang="en-US" sz="1600" i="1" dirty="0"/>
              <a:t>1</a:t>
            </a:r>
            <a:r>
              <a:rPr lang="en-US" sz="2800" i="1" dirty="0"/>
              <a:t>(n)</a:t>
            </a:r>
            <a:r>
              <a:rPr lang="uk-UA" sz="2800" dirty="0"/>
              <a:t>, </a:t>
            </a:r>
            <a:r>
              <a:rPr lang="en-US" sz="2800" i="1" dirty="0"/>
              <a:t>g</a:t>
            </a:r>
            <a:r>
              <a:rPr lang="en-US" sz="1600" i="1" dirty="0"/>
              <a:t>2</a:t>
            </a:r>
            <a:r>
              <a:rPr lang="en-US" sz="2800" i="1" dirty="0"/>
              <a:t>(n)</a:t>
            </a:r>
            <a:r>
              <a:rPr lang="en-US" sz="2800" dirty="0"/>
              <a:t>))</a:t>
            </a:r>
            <a:r>
              <a:rPr lang="uk-UA" sz="2800" dirty="0"/>
              <a:t>.</a:t>
            </a:r>
            <a:endParaRPr lang="en-US" sz="2800" dirty="0"/>
          </a:p>
          <a:p>
            <a:r>
              <a:rPr lang="uk-UA" sz="2800" dirty="0"/>
              <a:t>4 Якщо</a:t>
            </a:r>
            <a:r>
              <a:rPr lang="en-US" sz="2800" dirty="0"/>
              <a:t>: </a:t>
            </a:r>
            <a:r>
              <a:rPr lang="en-US" sz="2800" i="1" dirty="0"/>
              <a:t>f</a:t>
            </a:r>
            <a:r>
              <a:rPr lang="en-US" sz="1600" i="1" dirty="0"/>
              <a:t>1</a:t>
            </a:r>
            <a:r>
              <a:rPr lang="en-US" sz="2800" i="1" dirty="0"/>
              <a:t> (n) = (g</a:t>
            </a:r>
            <a:r>
              <a:rPr lang="en-US" sz="1600" i="1" dirty="0"/>
              <a:t>1</a:t>
            </a:r>
            <a:r>
              <a:rPr lang="en-US" sz="2800" i="1" dirty="0"/>
              <a:t>(n) </a:t>
            </a:r>
            <a:r>
              <a:rPr lang="uk-UA" sz="2800" dirty="0"/>
              <a:t>і : </a:t>
            </a:r>
            <a:r>
              <a:rPr lang="en-US" sz="2800" i="1" dirty="0"/>
              <a:t>f</a:t>
            </a:r>
            <a:r>
              <a:rPr lang="en-US" sz="1600" i="1" dirty="0"/>
              <a:t>2</a:t>
            </a:r>
            <a:r>
              <a:rPr lang="en-US" sz="2800" i="1" dirty="0"/>
              <a:t>(n) = (g</a:t>
            </a:r>
            <a:r>
              <a:rPr lang="en-US" sz="1600" i="1" dirty="0"/>
              <a:t>2</a:t>
            </a:r>
            <a:r>
              <a:rPr lang="en-US" sz="2800" i="1" dirty="0"/>
              <a:t>(n))</a:t>
            </a:r>
            <a:r>
              <a:rPr lang="uk-UA" sz="2800" dirty="0"/>
              <a:t>, ТО виконується </a:t>
            </a:r>
            <a:r>
              <a:rPr lang="uk-UA" sz="2800" dirty="0" err="1"/>
              <a:t>виконується</a:t>
            </a:r>
            <a:r>
              <a:rPr lang="uk-UA" sz="2800" dirty="0"/>
              <a:t> </a:t>
            </a:r>
            <a:r>
              <a:rPr lang="en-US" sz="2800" dirty="0" err="1"/>
              <a:t>f</a:t>
            </a:r>
            <a:r>
              <a:rPr lang="en-US" sz="1600" dirty="0" err="1"/>
              <a:t>l</a:t>
            </a:r>
            <a:r>
              <a:rPr lang="en-US" sz="2800" dirty="0"/>
              <a:t> (n) </a:t>
            </a:r>
            <a:r>
              <a:rPr lang="en-US" sz="2800" i="1" dirty="0"/>
              <a:t>•</a:t>
            </a:r>
            <a:r>
              <a:rPr lang="en-US" sz="2800" dirty="0"/>
              <a:t> f</a:t>
            </a:r>
            <a:r>
              <a:rPr lang="en-US" sz="1600" dirty="0"/>
              <a:t>2</a:t>
            </a:r>
            <a:r>
              <a:rPr lang="en-US" sz="2800" dirty="0"/>
              <a:t> (n</a:t>
            </a:r>
            <a:r>
              <a:rPr lang="en-US" sz="2800" i="1" dirty="0"/>
              <a:t> = </a:t>
            </a:r>
            <a:r>
              <a:rPr lang="en-US" sz="2800" dirty="0"/>
              <a:t>(</a:t>
            </a:r>
            <a:r>
              <a:rPr lang="uk-UA" sz="2800" dirty="0"/>
              <a:t>(</a:t>
            </a:r>
            <a:r>
              <a:rPr lang="en-US" sz="2800" i="1" dirty="0"/>
              <a:t>g</a:t>
            </a:r>
            <a:r>
              <a:rPr lang="en-US" sz="1600" i="1" dirty="0"/>
              <a:t>1</a:t>
            </a:r>
            <a:r>
              <a:rPr lang="en-US" sz="2800" i="1" dirty="0"/>
              <a:t>(n) •</a:t>
            </a:r>
            <a:r>
              <a:rPr lang="uk-UA" sz="2800" dirty="0"/>
              <a:t> </a:t>
            </a:r>
            <a:r>
              <a:rPr lang="en-US" sz="2800" i="1" dirty="0"/>
              <a:t>g</a:t>
            </a:r>
            <a:r>
              <a:rPr lang="en-US" sz="1600" i="1" dirty="0"/>
              <a:t>2</a:t>
            </a:r>
            <a:r>
              <a:rPr lang="en-US" sz="2800" i="1" dirty="0"/>
              <a:t>(n)</a:t>
            </a:r>
            <a:r>
              <a:rPr lang="en-US" sz="2800" dirty="0"/>
              <a:t>))</a:t>
            </a:r>
            <a:endParaRPr lang="uk-UA" sz="2800" dirty="0"/>
          </a:p>
        </p:txBody>
      </p:sp>
    </p:spTree>
    <p:extLst>
      <p:ext uri="{BB962C8B-B14F-4D97-AF65-F5344CB8AC3E}">
        <p14:creationId xmlns:p14="http://schemas.microsoft.com/office/powerpoint/2010/main" val="2376395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Визначення 1.7. Співвідношення, які пов'язують одні і ті ж функції, але з різними значеннями аргументів, називаються рекурентними співвідношеннями або рекурентними рівняннями.</a:t>
            </a:r>
          </a:p>
          <a:p>
            <a:r>
              <a:rPr lang="uk-UA" sz="2800" dirty="0"/>
              <a:t>Визначення 1.8. Рекурентне співвідношення будемо називати правильним, якщо значеннями аргументів у будь-який з функцій в правій частині співвідношення менше значення аргументів у будь-який з функцій в лівій частині співвідношення; якщо аргументів кілька, то досить зменшення одного з них.</a:t>
            </a:r>
          </a:p>
          <a:p>
            <a:r>
              <a:rPr lang="uk-UA" sz="2800" dirty="0"/>
              <a:t>Іншими словами, правильне рекурентне співвідношення описує функцію з використанням її самої, але тільки з меншими значеннями аргументів:</a:t>
            </a:r>
          </a:p>
        </p:txBody>
      </p:sp>
    </p:spTree>
    <p:extLst>
      <p:ext uri="{BB962C8B-B14F-4D97-AF65-F5344CB8AC3E}">
        <p14:creationId xmlns:p14="http://schemas.microsoft.com/office/powerpoint/2010/main" val="40242465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Іншими словами, правильне рекурентне співвідношення описує функцію з використанням її самої, але тільки з меншими значеннями аргументів:</a:t>
            </a:r>
          </a:p>
          <a:p>
            <a:endParaRPr lang="en-US" sz="2800" dirty="0"/>
          </a:p>
          <a:p>
            <a:r>
              <a:rPr lang="ru-RU" sz="2800" dirty="0" err="1"/>
              <a:t>Визначення</a:t>
            </a:r>
            <a:r>
              <a:rPr lang="ru-RU" sz="2800" dirty="0"/>
              <a:t> 1.9. </a:t>
            </a:r>
            <a:r>
              <a:rPr lang="ru-RU" sz="2800" dirty="0" err="1"/>
              <a:t>Правильне</a:t>
            </a:r>
            <a:r>
              <a:rPr lang="ru-RU" sz="2800" dirty="0"/>
              <a:t> </a:t>
            </a:r>
            <a:r>
              <a:rPr lang="ru-RU" sz="2800" dirty="0" err="1"/>
              <a:t>рекурентне</a:t>
            </a:r>
            <a:r>
              <a:rPr lang="ru-RU" sz="2800" dirty="0"/>
              <a:t> </a:t>
            </a:r>
            <a:r>
              <a:rPr lang="ru-RU" sz="2800" dirty="0" err="1"/>
              <a:t>співвідношення</a:t>
            </a:r>
            <a:r>
              <a:rPr lang="ru-RU" sz="2800" dirty="0"/>
              <a:t> </a:t>
            </a:r>
            <a:r>
              <a:rPr lang="ru-RU" sz="2800" dirty="0" err="1"/>
              <a:t>називається</a:t>
            </a:r>
            <a:r>
              <a:rPr lang="ru-RU" sz="2800" dirty="0"/>
              <a:t> </a:t>
            </a:r>
            <a:r>
              <a:rPr lang="ru-RU" sz="2800" dirty="0" err="1"/>
              <a:t>повним</a:t>
            </a:r>
            <a:r>
              <a:rPr lang="ru-RU" sz="2800" dirty="0"/>
              <a:t>, </a:t>
            </a:r>
            <a:r>
              <a:rPr lang="ru-RU" sz="2800" dirty="0" err="1"/>
              <a:t>якщо</a:t>
            </a:r>
            <a:r>
              <a:rPr lang="ru-RU" sz="2800" dirty="0"/>
              <a:t> </a:t>
            </a:r>
            <a:r>
              <a:rPr lang="ru-RU" sz="2800" dirty="0" err="1"/>
              <a:t>воно</a:t>
            </a:r>
            <a:r>
              <a:rPr lang="ru-RU" sz="2800" dirty="0"/>
              <a:t> </a:t>
            </a:r>
            <a:r>
              <a:rPr lang="ru-RU" sz="2800" dirty="0" err="1"/>
              <a:t>визначено</a:t>
            </a:r>
            <a:r>
              <a:rPr lang="ru-RU" sz="2800" dirty="0"/>
              <a:t> для </a:t>
            </a:r>
            <a:r>
              <a:rPr lang="ru-RU" sz="2800" dirty="0" err="1"/>
              <a:t>всіх</a:t>
            </a:r>
            <a:r>
              <a:rPr lang="ru-RU" sz="2800" dirty="0"/>
              <a:t> </a:t>
            </a:r>
            <a:r>
              <a:rPr lang="ru-RU" sz="2800" dirty="0" err="1"/>
              <a:t>допустимих</a:t>
            </a:r>
            <a:r>
              <a:rPr lang="ru-RU" sz="2800" dirty="0"/>
              <a:t> </a:t>
            </a:r>
            <a:r>
              <a:rPr lang="ru-RU" sz="2800" dirty="0" err="1"/>
              <a:t>значень</a:t>
            </a:r>
            <a:r>
              <a:rPr lang="ru-RU" sz="2800" dirty="0"/>
              <a:t> </a:t>
            </a:r>
            <a:r>
              <a:rPr lang="ru-RU" sz="2800" dirty="0" err="1"/>
              <a:t>аргументів</a:t>
            </a:r>
            <a:r>
              <a:rPr lang="ru-RU" sz="2800" dirty="0"/>
              <a:t>.</a:t>
            </a:r>
            <a:endParaRPr lang="uk-UA" sz="2800" dirty="0"/>
          </a:p>
        </p:txBody>
      </p:sp>
    </p:spTree>
    <p:extLst>
      <p:ext uri="{BB962C8B-B14F-4D97-AF65-F5344CB8AC3E}">
        <p14:creationId xmlns:p14="http://schemas.microsoft.com/office/powerpoint/2010/main" val="25006603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Завдання пошуку максимального елемента в масиві. Позначимо через Т </a:t>
            </a:r>
            <a:r>
              <a:rPr lang="en-US" sz="2800" dirty="0"/>
              <a:t>(n</a:t>
            </a:r>
            <a:r>
              <a:rPr lang="uk-UA" sz="2800" dirty="0"/>
              <a:t>) кількість арифметичних операцій, які необхідно виконати, щоб знайти максимальний елемент з п елементів масиву. Тоді рекурентне співвідношення для кількості арифметичних операцій описаного алгоритму матиме вигляд</a:t>
            </a:r>
          </a:p>
          <a:p>
            <a:endParaRPr lang="uk-UA" sz="2800" dirty="0"/>
          </a:p>
          <a:p>
            <a:endParaRPr lang="uk-UA" sz="2800" dirty="0"/>
          </a:p>
          <a:p>
            <a:endParaRPr lang="uk-UA" sz="2800" dirty="0"/>
          </a:p>
          <a:p>
            <a:r>
              <a:rPr lang="uk-UA" sz="2800" dirty="0"/>
              <a:t>де С = 0 (1) - кількість арифметичних операцій, необхідне для порівняння поточного елемента з максимальним і, в разі необхідності, коригування поточного максимуму.</a:t>
            </a:r>
          </a:p>
        </p:txBody>
      </p:sp>
      <p:pic>
        <p:nvPicPr>
          <p:cNvPr id="4" name="Рисунок 3"/>
          <p:cNvPicPr>
            <a:picLocks noChangeAspect="1"/>
          </p:cNvPicPr>
          <p:nvPr/>
        </p:nvPicPr>
        <p:blipFill>
          <a:blip r:embed="rId2"/>
          <a:stretch>
            <a:fillRect/>
          </a:stretch>
        </p:blipFill>
        <p:spPr>
          <a:xfrm>
            <a:off x="3756783" y="5911221"/>
            <a:ext cx="4151542" cy="1284057"/>
          </a:xfrm>
          <a:prstGeom prst="rect">
            <a:avLst/>
          </a:prstGeom>
        </p:spPr>
      </p:pic>
    </p:spTree>
    <p:extLst>
      <p:ext uri="{BB962C8B-B14F-4D97-AF65-F5344CB8AC3E}">
        <p14:creationId xmlns:p14="http://schemas.microsoft.com/office/powerpoint/2010/main" val="24624613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Завдання пошуку максимального і мінімального </a:t>
            </a:r>
            <a:r>
              <a:rPr lang="uk-UA" sz="2800" dirty="0" err="1"/>
              <a:t>елементомтів</a:t>
            </a:r>
            <a:r>
              <a:rPr lang="uk-UA" sz="2800" dirty="0"/>
              <a:t> з </a:t>
            </a:r>
            <a:r>
              <a:rPr lang="en-US" sz="2800" dirty="0"/>
              <a:t>n</a:t>
            </a:r>
            <a:r>
              <a:rPr lang="uk-UA" sz="2800" dirty="0"/>
              <a:t> елементів масиву. Припустимо, що кількість елементів масиву є ступенем числа 2. Для вирішення завдання будемо використовувати наступний алгоритм:</a:t>
            </a:r>
          </a:p>
          <a:p>
            <a:r>
              <a:rPr lang="uk-UA" sz="2800" dirty="0"/>
              <a:t>• ділимо масив на дві частини, потім в кожній з частин знаходимо максимальний і мінімальний елементи (для цього до кожної з частин застосовуємо цей же алгоритм, тобто ділимо частина на дві частини і т. д., Розбиття припиняємо, коли в частині залишається 2 елементи);</a:t>
            </a:r>
          </a:p>
          <a:p>
            <a:r>
              <a:rPr lang="uk-UA" sz="2800" dirty="0"/>
              <a:t>• вибираємо найбільший елемент з двох максимальних і найменший елемент з двох мінімальних.</a:t>
            </a:r>
          </a:p>
          <a:p>
            <a:r>
              <a:rPr lang="uk-UA" sz="2800" dirty="0"/>
              <a:t>Позначимо через Т</a:t>
            </a:r>
            <a:r>
              <a:rPr lang="en-US" sz="2800" dirty="0"/>
              <a:t>(n</a:t>
            </a:r>
            <a:r>
              <a:rPr lang="uk-UA" sz="2800" dirty="0"/>
              <a:t>) кількість арифметичних операцій, які необхідно виконати, щоб знайти описаним алгоритмом максимальний і мінімальний елементи серед п елементів масиву. Тоді рекурентне співвідношення для кількості арифметичних операцій описаного алгоритму матиме вигляд</a:t>
            </a:r>
          </a:p>
        </p:txBody>
      </p:sp>
    </p:spTree>
    <p:extLst>
      <p:ext uri="{BB962C8B-B14F-4D97-AF65-F5344CB8AC3E}">
        <p14:creationId xmlns:p14="http://schemas.microsoft.com/office/powerpoint/2010/main" val="9230693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 вибираємо найбільший елемент з двох максимальних і найменший елемент з двох мінімальних.</a:t>
            </a:r>
          </a:p>
          <a:p>
            <a:r>
              <a:rPr lang="uk-UA" sz="2800" dirty="0"/>
              <a:t>Позначимо через Т(</a:t>
            </a:r>
            <a:r>
              <a:rPr lang="en-US" sz="2800" dirty="0"/>
              <a:t>n) </a:t>
            </a:r>
            <a:r>
              <a:rPr lang="uk-UA" sz="2800" dirty="0"/>
              <a:t>кількість арифметичних операцій, які необхідно виконати, щоб знайти описаним алгоритмом максимальний і мінімальний елементи серед п елементів масиву. Тоді рекурентне співвідношення для кількості арифметичних операцій описаного алгоритму матиме вигляд</a:t>
            </a:r>
          </a:p>
        </p:txBody>
      </p:sp>
    </p:spTree>
    <p:extLst>
      <p:ext uri="{BB962C8B-B14F-4D97-AF65-F5344CB8AC3E}">
        <p14:creationId xmlns:p14="http://schemas.microsoft.com/office/powerpoint/2010/main" val="36140232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 name="Объект 3"/>
          <p:cNvPicPr>
            <a:picLocks noGrp="1" noChangeAspect="1"/>
          </p:cNvPicPr>
          <p:nvPr>
            <p:ph idx="1"/>
          </p:nvPr>
        </p:nvPicPr>
        <p:blipFill>
          <a:blip r:embed="rId2"/>
          <a:stretch>
            <a:fillRect/>
          </a:stretch>
        </p:blipFill>
        <p:spPr>
          <a:xfrm>
            <a:off x="3835352" y="2215933"/>
            <a:ext cx="3989514" cy="1607016"/>
          </a:xfrm>
          <a:prstGeom prst="rect">
            <a:avLst/>
          </a:prstGeom>
        </p:spPr>
      </p:pic>
      <p:sp>
        <p:nvSpPr>
          <p:cNvPr id="5" name="Прямоугольник 4"/>
          <p:cNvSpPr/>
          <p:nvPr/>
        </p:nvSpPr>
        <p:spPr>
          <a:xfrm>
            <a:off x="3137939" y="3960912"/>
            <a:ext cx="8119673" cy="3108543"/>
          </a:xfrm>
          <a:prstGeom prst="rect">
            <a:avLst/>
          </a:prstGeom>
        </p:spPr>
        <p:txBody>
          <a:bodyPr wrap="square">
            <a:spAutoFit/>
          </a:bodyPr>
          <a:lstStyle/>
          <a:p>
            <a:r>
              <a:rPr lang="uk-UA" sz="2800" dirty="0"/>
              <a:t>де С</a:t>
            </a:r>
            <a:r>
              <a:rPr lang="uk-UA" dirty="0"/>
              <a:t>1</a:t>
            </a:r>
            <a:r>
              <a:rPr lang="uk-UA" sz="2800" dirty="0"/>
              <a:t> = 0 (1) - кількість арифметичних операцій, необхідне для вибору найбільшого елемента серед двох максимальних і найменшого елемента серед двох мінімальних; С</a:t>
            </a:r>
            <a:r>
              <a:rPr lang="uk-UA" dirty="0"/>
              <a:t>2</a:t>
            </a:r>
            <a:r>
              <a:rPr lang="uk-UA" sz="2800" dirty="0"/>
              <a:t> = 0 (1) - вибір максимального і мінімального серед двох елементів масиву.</a:t>
            </a:r>
          </a:p>
        </p:txBody>
      </p:sp>
    </p:spTree>
    <p:extLst>
      <p:ext uri="{BB962C8B-B14F-4D97-AF65-F5344CB8AC3E}">
        <p14:creationId xmlns:p14="http://schemas.microsoft.com/office/powerpoint/2010/main" val="3069373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5301B2-036D-B592-9F78-BE8A5AF12A95}"/>
              </a:ext>
            </a:extLst>
          </p:cNvPr>
          <p:cNvSpPr>
            <a:spLocks noGrp="1"/>
          </p:cNvSpPr>
          <p:nvPr>
            <p:ph type="title"/>
          </p:nvPr>
        </p:nvSpPr>
        <p:spPr/>
        <p:txBody>
          <a:bodyPr/>
          <a:lstStyle/>
          <a:p>
            <a:r>
              <a:rPr lang="ru-RU" dirty="0"/>
              <a:t>Т</a:t>
            </a:r>
            <a:r>
              <a:rPr lang="ru-RU" sz="3600" dirty="0"/>
              <a:t>ест </a:t>
            </a:r>
            <a:r>
              <a:rPr lang="ru-RU" sz="3600" dirty="0" err="1"/>
              <a:t>Тюрінга</a:t>
            </a:r>
            <a:endParaRPr lang="ru-UA" dirty="0"/>
          </a:p>
        </p:txBody>
      </p:sp>
      <p:pic>
        <p:nvPicPr>
          <p:cNvPr id="4" name="Объект 3">
            <a:extLst>
              <a:ext uri="{FF2B5EF4-FFF2-40B4-BE49-F238E27FC236}">
                <a16:creationId xmlns:a16="http://schemas.microsoft.com/office/drawing/2014/main" id="{C0A893D0-C3AA-242E-57A1-83D0F41ADB16}"/>
              </a:ext>
            </a:extLst>
          </p:cNvPr>
          <p:cNvPicPr>
            <a:picLocks noGrp="1" noChangeAspect="1"/>
          </p:cNvPicPr>
          <p:nvPr>
            <p:ph idx="1"/>
          </p:nvPr>
        </p:nvPicPr>
        <p:blipFill>
          <a:blip r:embed="rId2"/>
          <a:stretch>
            <a:fillRect/>
          </a:stretch>
        </p:blipFill>
        <p:spPr>
          <a:xfrm>
            <a:off x="7659974" y="3695075"/>
            <a:ext cx="2381250" cy="3048000"/>
          </a:xfrm>
          <a:prstGeom prst="rect">
            <a:avLst/>
          </a:prstGeom>
        </p:spPr>
      </p:pic>
      <p:sp>
        <p:nvSpPr>
          <p:cNvPr id="6" name="TextBox 5">
            <a:extLst>
              <a:ext uri="{FF2B5EF4-FFF2-40B4-BE49-F238E27FC236}">
                <a16:creationId xmlns:a16="http://schemas.microsoft.com/office/drawing/2014/main" id="{45107C3E-8BCC-EFF4-F25A-4ED3C0A63223}"/>
              </a:ext>
            </a:extLst>
          </p:cNvPr>
          <p:cNvSpPr txBox="1"/>
          <p:nvPr/>
        </p:nvSpPr>
        <p:spPr>
          <a:xfrm>
            <a:off x="2809538" y="5546725"/>
            <a:ext cx="4850436" cy="830997"/>
          </a:xfrm>
          <a:prstGeom prst="rect">
            <a:avLst/>
          </a:prstGeom>
          <a:noFill/>
        </p:spPr>
        <p:txBody>
          <a:bodyPr wrap="square">
            <a:spAutoFit/>
          </a:bodyPr>
          <a:lstStyle/>
          <a:p>
            <a:r>
              <a:rPr lang="ru-RU" sz="2400" dirty="0"/>
              <a:t>Стандартна </a:t>
            </a:r>
            <a:r>
              <a:rPr lang="ru-RU" sz="2400" dirty="0" err="1"/>
              <a:t>інтерпретація</a:t>
            </a:r>
            <a:r>
              <a:rPr lang="ru-RU" sz="2400" dirty="0"/>
              <a:t> тесту </a:t>
            </a:r>
            <a:r>
              <a:rPr lang="ru-RU" sz="2400" dirty="0" err="1"/>
              <a:t>Тюрінга</a:t>
            </a:r>
            <a:endParaRPr lang="ru-UA" sz="2400" dirty="0"/>
          </a:p>
        </p:txBody>
      </p:sp>
      <p:sp>
        <p:nvSpPr>
          <p:cNvPr id="8" name="TextBox 7">
            <a:extLst>
              <a:ext uri="{FF2B5EF4-FFF2-40B4-BE49-F238E27FC236}">
                <a16:creationId xmlns:a16="http://schemas.microsoft.com/office/drawing/2014/main" id="{BB5B907C-4CC0-C6A9-3AA7-0842496675A5}"/>
              </a:ext>
            </a:extLst>
          </p:cNvPr>
          <p:cNvSpPr txBox="1"/>
          <p:nvPr/>
        </p:nvSpPr>
        <p:spPr>
          <a:xfrm>
            <a:off x="989351" y="1438898"/>
            <a:ext cx="10515261" cy="2246769"/>
          </a:xfrm>
          <a:prstGeom prst="rect">
            <a:avLst/>
          </a:prstGeom>
          <a:noFill/>
        </p:spPr>
        <p:txBody>
          <a:bodyPr wrap="square">
            <a:spAutoFit/>
          </a:bodyPr>
          <a:lstStyle/>
          <a:p>
            <a:r>
              <a:rPr lang="ru-RU" sz="2800" dirty="0">
                <a:latin typeface="Times New Roman" panose="02020603050405020304" pitchFamily="18" charset="0"/>
                <a:cs typeface="Times New Roman" panose="02020603050405020304" pitchFamily="18" charset="0"/>
              </a:rPr>
              <a:t>Тест </a:t>
            </a:r>
            <a:r>
              <a:rPr lang="ru-RU" sz="2800" dirty="0" err="1">
                <a:latin typeface="Times New Roman" panose="02020603050405020304" pitchFamily="18" charset="0"/>
                <a:cs typeface="Times New Roman" panose="02020603050405020304" pitchFamily="18" charset="0"/>
              </a:rPr>
              <a:t>Тюрінга</a:t>
            </a:r>
            <a:r>
              <a:rPr lang="ru-RU" sz="2800" dirty="0">
                <a:latin typeface="Times New Roman" panose="02020603050405020304" pitchFamily="18" charset="0"/>
                <a:cs typeface="Times New Roman" panose="02020603050405020304" pitchFamily="18" charset="0"/>
              </a:rPr>
              <a:t> — тест, </a:t>
            </a:r>
            <a:r>
              <a:rPr lang="ru-RU" sz="2800" dirty="0" err="1">
                <a:latin typeface="Times New Roman" panose="02020603050405020304" pitchFamily="18" charset="0"/>
                <a:cs typeface="Times New Roman" panose="02020603050405020304" pitchFamily="18" charset="0"/>
              </a:rPr>
              <a:t>створений</a:t>
            </a:r>
            <a:r>
              <a:rPr lang="ru-RU" sz="2800" dirty="0">
                <a:latin typeface="Times New Roman" panose="02020603050405020304" pitchFamily="18" charset="0"/>
                <a:cs typeface="Times New Roman" panose="02020603050405020304" pitchFamily="18" charset="0"/>
              </a:rPr>
              <a:t> 1950 року для </a:t>
            </a:r>
            <a:r>
              <a:rPr lang="ru-RU" sz="2800" dirty="0" err="1">
                <a:latin typeface="Times New Roman" panose="02020603050405020304" pitchFamily="18" charset="0"/>
                <a:cs typeface="Times New Roman" panose="02020603050405020304" pitchFamily="18" charset="0"/>
              </a:rPr>
              <a:t>визначення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здатності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машини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проявляти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інтелектуально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обумовлену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поведінку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тотожна</a:t>
            </a:r>
            <a:r>
              <a:rPr lang="ru-RU" sz="2800" dirty="0">
                <a:latin typeface="Times New Roman" panose="02020603050405020304" pitchFamily="18" charset="0"/>
                <a:cs typeface="Times New Roman" panose="02020603050405020304" pitchFamily="18" charset="0"/>
              </a:rPr>
              <a:t> до </a:t>
            </a:r>
            <a:r>
              <a:rPr lang="ru-RU" sz="2800" dirty="0" err="1">
                <a:latin typeface="Times New Roman" panose="02020603050405020304" pitchFamily="18" charset="0"/>
                <a:cs typeface="Times New Roman" panose="02020603050405020304" pitchFamily="18" charset="0"/>
              </a:rPr>
              <a:t>поведінки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людини</a:t>
            </a:r>
            <a:r>
              <a:rPr lang="ru-RU" sz="2800" dirty="0">
                <a:latin typeface="Times New Roman" panose="02020603050405020304" pitchFamily="18" charset="0"/>
                <a:cs typeface="Times New Roman" panose="02020603050405020304" pitchFamily="18" charset="0"/>
              </a:rPr>
              <a:t> і яку </a:t>
            </a:r>
            <a:r>
              <a:rPr lang="ru-RU" sz="2800" dirty="0" err="1">
                <a:latin typeface="Times New Roman" panose="02020603050405020304" pitchFamily="18" charset="0"/>
                <a:cs typeface="Times New Roman" panose="02020603050405020304" pitchFamily="18" charset="0"/>
              </a:rPr>
              <a:t>неможливо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відрізнити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поведінки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людини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Ідею</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запропонував</a:t>
            </a:r>
            <a:r>
              <a:rPr lang="ru-RU" sz="2800" dirty="0">
                <a:latin typeface="Times New Roman" panose="02020603050405020304" pitchFamily="18" charset="0"/>
                <a:cs typeface="Times New Roman" panose="02020603050405020304" pitchFamily="18" charset="0"/>
              </a:rPr>
              <a:t> Алан </a:t>
            </a:r>
            <a:r>
              <a:rPr lang="ru-RU" sz="2800" dirty="0" err="1">
                <a:latin typeface="Times New Roman" panose="02020603050405020304" pitchFamily="18" charset="0"/>
                <a:cs typeface="Times New Roman" panose="02020603050405020304" pitchFamily="18" charset="0"/>
              </a:rPr>
              <a:t>Тюрінг</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статті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Обчислювальні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машини</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розум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опублікованій</a:t>
            </a:r>
            <a:r>
              <a:rPr lang="ru-RU" sz="2800" dirty="0">
                <a:latin typeface="Times New Roman" panose="02020603050405020304" pitchFamily="18" charset="0"/>
                <a:cs typeface="Times New Roman" panose="02020603050405020304" pitchFamily="18" charset="0"/>
              </a:rPr>
              <a:t> 1950 року</a:t>
            </a:r>
            <a:r>
              <a:rPr lang="ru-RU" sz="2400" dirty="0"/>
              <a:t>.</a:t>
            </a:r>
            <a:endParaRPr lang="ru-UA" sz="2400" dirty="0"/>
          </a:p>
        </p:txBody>
      </p:sp>
    </p:spTree>
    <p:extLst>
      <p:ext uri="{BB962C8B-B14F-4D97-AF65-F5344CB8AC3E}">
        <p14:creationId xmlns:p14="http://schemas.microsoft.com/office/powerpoint/2010/main" val="33746043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рекурентні співвідношення</a:t>
            </a:r>
          </a:p>
        </p:txBody>
      </p:sp>
      <p:sp>
        <p:nvSpPr>
          <p:cNvPr id="3" name="Объект 2"/>
          <p:cNvSpPr>
            <a:spLocks noGrp="1"/>
          </p:cNvSpPr>
          <p:nvPr>
            <p:ph idx="1"/>
          </p:nvPr>
        </p:nvSpPr>
        <p:spPr/>
        <p:txBody>
          <a:bodyPr>
            <a:noAutofit/>
          </a:bodyPr>
          <a:lstStyle/>
          <a:p>
            <a:r>
              <a:rPr lang="uk-UA" sz="2800" dirty="0"/>
              <a:t>У цих прикладах нами було виписано рекурентні співвідношення для кількості арифметичних операцій двох алгоритмів. Якщо ми вирішимо ці рекурентні співвідношення, то отримаємо функції Т (п), що визначають число арифметичних операцій алгоритмів. Виражаючи ці функції через розмірність завдання, ми отримаємо трудомісткості описаних алгоритмів.</a:t>
            </a:r>
          </a:p>
        </p:txBody>
      </p:sp>
    </p:spTree>
    <p:extLst>
      <p:ext uri="{BB962C8B-B14F-4D97-AF65-F5344CB8AC3E}">
        <p14:creationId xmlns:p14="http://schemas.microsoft.com/office/powerpoint/2010/main" val="20550179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18441" y="409903"/>
            <a:ext cx="9932276" cy="4524315"/>
          </a:xfrm>
          <a:prstGeom prst="rect">
            <a:avLst/>
          </a:prstGeom>
        </p:spPr>
        <p:txBody>
          <a:bodyPr wrap="square">
            <a:spAutoFit/>
          </a:bodyPr>
          <a:lstStyle/>
          <a:p>
            <a:r>
              <a:rPr lang="uk-UA" sz="3200" dirty="0"/>
              <a:t>Визначення 1.1. Під формальним описом завдання ми розуміємо такий її опис, коли задача описується у вигляді функції, вхід якої надходять формальні параметри, що задають її вхідні дані.</a:t>
            </a:r>
          </a:p>
          <a:p>
            <a:r>
              <a:rPr lang="uk-UA" sz="3200" dirty="0"/>
              <a:t>Визначення 1.2. Під розмірністю задачі, яку в подальшому будемо позначати через </a:t>
            </a:r>
            <a:r>
              <a:rPr lang="en-US" sz="3200" i="1" dirty="0"/>
              <a:t>l</a:t>
            </a:r>
            <a:r>
              <a:rPr lang="en-US" sz="3200" dirty="0"/>
              <a:t>,</a:t>
            </a:r>
            <a:r>
              <a:rPr lang="uk-UA" sz="3200" dirty="0"/>
              <a:t> розуміють ту кількість інформації, яка достатня для формального опису задачі.</a:t>
            </a:r>
          </a:p>
        </p:txBody>
      </p:sp>
    </p:spTree>
    <p:extLst>
      <p:ext uri="{BB962C8B-B14F-4D97-AF65-F5344CB8AC3E}">
        <p14:creationId xmlns:p14="http://schemas.microsoft.com/office/powerpoint/2010/main" val="28608888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пошук</a:t>
            </a:r>
          </a:p>
        </p:txBody>
      </p:sp>
      <p:sp>
        <p:nvSpPr>
          <p:cNvPr id="3" name="Объект 2"/>
          <p:cNvSpPr>
            <a:spLocks noGrp="1"/>
          </p:cNvSpPr>
          <p:nvPr>
            <p:ph idx="1"/>
          </p:nvPr>
        </p:nvSpPr>
        <p:spPr/>
        <p:txBody>
          <a:bodyPr>
            <a:noAutofit/>
          </a:bodyPr>
          <a:lstStyle/>
          <a:p>
            <a:r>
              <a:rPr lang="ru-RU" sz="2800" dirty="0" err="1"/>
              <a:t>Припустимо</a:t>
            </a:r>
            <a:r>
              <a:rPr lang="ru-RU" sz="2800" dirty="0"/>
              <a:t>, </a:t>
            </a:r>
            <a:r>
              <a:rPr lang="ru-RU" sz="2800" dirty="0" err="1"/>
              <a:t>що</a:t>
            </a:r>
            <a:r>
              <a:rPr lang="ru-RU" sz="2800" dirty="0"/>
              <a:t> є </a:t>
            </a:r>
            <a:r>
              <a:rPr lang="ru-RU" sz="2800" dirty="0" err="1"/>
              <a:t>деяка</a:t>
            </a:r>
            <a:r>
              <a:rPr lang="ru-RU" sz="2800" dirty="0"/>
              <a:t> </a:t>
            </a:r>
            <a:r>
              <a:rPr lang="ru-RU" sz="2800" dirty="0" err="1"/>
              <a:t>невпорядкована</a:t>
            </a:r>
            <a:r>
              <a:rPr lang="ru-RU" sz="2800" dirty="0"/>
              <a:t> </a:t>
            </a:r>
            <a:r>
              <a:rPr lang="ru-RU" sz="2800" dirty="0" err="1"/>
              <a:t>послідовність</a:t>
            </a:r>
            <a:r>
              <a:rPr lang="ru-RU" sz="2800" dirty="0"/>
              <a:t> </a:t>
            </a:r>
            <a:r>
              <a:rPr lang="ru-RU" sz="2800" dirty="0" err="1"/>
              <a:t>елементів</a:t>
            </a:r>
            <a:r>
              <a:rPr lang="ru-RU" sz="2800" dirty="0"/>
              <a:t> </a:t>
            </a:r>
            <a:r>
              <a:rPr lang="uk-UA" sz="2800" b="1" i="1" dirty="0">
                <a:latin typeface="Times New Roman" panose="02020603050405020304" pitchFamily="18" charset="0"/>
                <a:cs typeface="Times New Roman" panose="02020603050405020304" pitchFamily="18" charset="0"/>
              </a:rPr>
              <a:t>А</a:t>
            </a:r>
            <a:r>
              <a:rPr lang="ru-RU" sz="2800" b="1" i="1" dirty="0">
                <a:latin typeface="Times New Roman" panose="02020603050405020304" pitchFamily="18" charset="0"/>
                <a:cs typeface="Times New Roman" panose="02020603050405020304" pitchFamily="18" charset="0"/>
              </a:rPr>
              <a:t> {а</a:t>
            </a:r>
            <a:r>
              <a:rPr lang="ru-RU" b="1" i="1" dirty="0">
                <a:latin typeface="Times New Roman" panose="02020603050405020304" pitchFamily="18" charset="0"/>
                <a:cs typeface="Times New Roman" panose="02020603050405020304" pitchFamily="18" charset="0"/>
              </a:rPr>
              <a:t>1</a:t>
            </a:r>
            <a:r>
              <a:rPr lang="ru-RU" sz="2800" b="1" i="1" dirty="0">
                <a:latin typeface="Times New Roman" panose="02020603050405020304" pitchFamily="18" charset="0"/>
                <a:cs typeface="Times New Roman" panose="02020603050405020304" pitchFamily="18" charset="0"/>
              </a:rPr>
              <a:t>, а</a:t>
            </a:r>
            <a:r>
              <a:rPr lang="ru-RU" sz="1600" b="1" i="1" dirty="0">
                <a:latin typeface="Times New Roman" panose="02020603050405020304" pitchFamily="18" charset="0"/>
                <a:cs typeface="Times New Roman" panose="02020603050405020304" pitchFamily="18" charset="0"/>
              </a:rPr>
              <a:t>2</a:t>
            </a:r>
            <a:r>
              <a:rPr lang="ru-RU" sz="2800" b="1" i="1" dirty="0">
                <a:latin typeface="Times New Roman" panose="02020603050405020304" pitchFamily="18" charset="0"/>
                <a:cs typeface="Times New Roman" panose="02020603050405020304" pitchFamily="18" charset="0"/>
              </a:rPr>
              <a:t>, ..., а</a:t>
            </a:r>
            <a:r>
              <a:rPr lang="en-US" sz="2000" b="1" i="1" dirty="0">
                <a:latin typeface="Times New Roman" panose="02020603050405020304" pitchFamily="18" charset="0"/>
                <a:cs typeface="Times New Roman" panose="02020603050405020304" pitchFamily="18" charset="0"/>
              </a:rPr>
              <a:t>n</a:t>
            </a:r>
            <a:r>
              <a:rPr lang="en-US" sz="2800" b="1" i="1" dirty="0">
                <a:latin typeface="Times New Roman" panose="02020603050405020304" pitchFamily="18" charset="0"/>
                <a:cs typeface="Times New Roman" panose="02020603050405020304" pitchFamily="18" charset="0"/>
              </a:rPr>
              <a:t>}</a:t>
            </a:r>
            <a:r>
              <a:rPr lang="ru-RU" sz="2800" dirty="0"/>
              <a:t>, в </a:t>
            </a:r>
            <a:r>
              <a:rPr lang="ru-RU" sz="2800" dirty="0" err="1"/>
              <a:t>якій</a:t>
            </a:r>
            <a:r>
              <a:rPr lang="ru-RU" sz="2800" dirty="0"/>
              <a:t> </a:t>
            </a:r>
            <a:r>
              <a:rPr lang="ru-RU" sz="2800" dirty="0" err="1"/>
              <a:t>необхідно</a:t>
            </a:r>
            <a:r>
              <a:rPr lang="ru-RU" sz="2800" dirty="0"/>
              <a:t> </a:t>
            </a:r>
            <a:r>
              <a:rPr lang="ru-RU" sz="2800" dirty="0" err="1"/>
              <a:t>знайти</a:t>
            </a:r>
            <a:r>
              <a:rPr lang="ru-RU" sz="2800" dirty="0"/>
              <a:t> заданий </a:t>
            </a:r>
            <a:r>
              <a:rPr lang="ru-RU" sz="2800" dirty="0" err="1"/>
              <a:t>елементх</a:t>
            </a:r>
            <a:r>
              <a:rPr lang="ru-RU" sz="2800" dirty="0"/>
              <a:t>. В </a:t>
            </a:r>
            <a:r>
              <a:rPr lang="ru-RU" sz="2800" dirty="0" err="1"/>
              <a:t>алгоритмі</a:t>
            </a:r>
            <a:r>
              <a:rPr lang="ru-RU" sz="2800" dirty="0"/>
              <a:t> </a:t>
            </a:r>
            <a:r>
              <a:rPr lang="ru-RU" sz="2800" dirty="0" err="1"/>
              <a:t>послідовного</a:t>
            </a:r>
            <a:r>
              <a:rPr lang="ru-RU" sz="2800" dirty="0"/>
              <a:t> </a:t>
            </a:r>
            <a:r>
              <a:rPr lang="ru-RU" sz="2800" dirty="0" err="1"/>
              <a:t>пошуку</a:t>
            </a:r>
            <a:r>
              <a:rPr lang="ru-RU" sz="2800" dirty="0"/>
              <a:t> </a:t>
            </a:r>
            <a:r>
              <a:rPr lang="ru-RU" sz="2800" dirty="0" err="1"/>
              <a:t>переглядаємо</a:t>
            </a:r>
            <a:r>
              <a:rPr lang="ru-RU" sz="2800" dirty="0"/>
              <a:t> </a:t>
            </a:r>
            <a:r>
              <a:rPr lang="ru-RU" sz="2800" dirty="0" err="1"/>
              <a:t>елементи</a:t>
            </a:r>
            <a:r>
              <a:rPr lang="ru-RU" sz="2800" dirty="0"/>
              <a:t> </a:t>
            </a:r>
            <a:r>
              <a:rPr lang="ru-RU" sz="2800" dirty="0" err="1"/>
              <a:t>послідовності</a:t>
            </a:r>
            <a:r>
              <a:rPr lang="ru-RU" sz="2800" dirty="0"/>
              <a:t>, </a:t>
            </a:r>
            <a:r>
              <a:rPr lang="ru-RU" sz="2800" dirty="0" err="1"/>
              <a:t>починаючи</a:t>
            </a:r>
            <a:r>
              <a:rPr lang="ru-RU" sz="2800" dirty="0"/>
              <a:t> з </a:t>
            </a:r>
            <a:r>
              <a:rPr lang="ru-RU" sz="2800" dirty="0" err="1"/>
              <a:t>першого</a:t>
            </a:r>
            <a:r>
              <a:rPr lang="ru-RU" sz="2800" dirty="0"/>
              <a:t> </a:t>
            </a:r>
            <a:r>
              <a:rPr lang="ru-RU" sz="2800" dirty="0" err="1"/>
              <a:t>елемента</a:t>
            </a:r>
            <a:r>
              <a:rPr lang="ru-RU" sz="2800" dirty="0"/>
              <a:t>, до тих </a:t>
            </a:r>
            <a:r>
              <a:rPr lang="ru-RU" sz="2800" dirty="0" err="1"/>
              <a:t>пір</a:t>
            </a:r>
            <a:r>
              <a:rPr lang="ru-RU" sz="2800" dirty="0"/>
              <a:t>, </a:t>
            </a:r>
            <a:r>
              <a:rPr lang="ru-RU" sz="2800" dirty="0" err="1"/>
              <a:t>поки</a:t>
            </a:r>
            <a:r>
              <a:rPr lang="ru-RU" sz="2800" dirty="0"/>
              <a:t> не буде </a:t>
            </a:r>
            <a:r>
              <a:rPr lang="ru-RU" sz="2800" dirty="0" err="1"/>
              <a:t>знайдений</a:t>
            </a:r>
            <a:r>
              <a:rPr lang="ru-RU" sz="2800" dirty="0"/>
              <a:t> </a:t>
            </a:r>
            <a:r>
              <a:rPr lang="ru-RU" sz="2800" dirty="0" err="1"/>
              <a:t>необхідний</a:t>
            </a:r>
            <a:r>
              <a:rPr lang="ru-RU" sz="2800" dirty="0"/>
              <a:t> </a:t>
            </a:r>
            <a:r>
              <a:rPr lang="ru-RU" sz="2800" dirty="0" err="1"/>
              <a:t>елемент</a:t>
            </a:r>
            <a:r>
              <a:rPr lang="ru-RU" sz="2800" dirty="0"/>
              <a:t> </a:t>
            </a:r>
            <a:r>
              <a:rPr lang="ru-RU" sz="2800" b="1" i="1" dirty="0"/>
              <a:t>х</a:t>
            </a:r>
            <a:r>
              <a:rPr lang="ru-RU" sz="2800" dirty="0"/>
              <a:t> </a:t>
            </a:r>
            <a:r>
              <a:rPr lang="ru-RU" sz="2800" dirty="0" err="1"/>
              <a:t>або</a:t>
            </a:r>
            <a:r>
              <a:rPr lang="ru-RU" sz="2800" dirty="0"/>
              <a:t> не </a:t>
            </a:r>
            <a:r>
              <a:rPr lang="ru-RU" sz="2800" dirty="0" err="1"/>
              <a:t>будуть</a:t>
            </a:r>
            <a:r>
              <a:rPr lang="ru-RU" sz="2800" dirty="0"/>
              <a:t> </a:t>
            </a:r>
            <a:r>
              <a:rPr lang="ru-RU" sz="2800" dirty="0" err="1"/>
              <a:t>переглянуті</a:t>
            </a:r>
            <a:r>
              <a:rPr lang="ru-RU" sz="2800" dirty="0"/>
              <a:t> </a:t>
            </a:r>
            <a:r>
              <a:rPr lang="ru-RU" sz="2800" dirty="0" err="1"/>
              <a:t>всі</a:t>
            </a:r>
            <a:r>
              <a:rPr lang="ru-RU" sz="2800" dirty="0"/>
              <a:t> </a:t>
            </a:r>
            <a:r>
              <a:rPr lang="ru-RU" sz="2800" dirty="0" err="1"/>
              <a:t>елементи</a:t>
            </a:r>
            <a:r>
              <a:rPr lang="ru-RU" sz="2800" dirty="0"/>
              <a:t>.</a:t>
            </a:r>
          </a:p>
        </p:txBody>
      </p:sp>
    </p:spTree>
    <p:extLst>
      <p:ext uri="{BB962C8B-B14F-4D97-AF65-F5344CB8AC3E}">
        <p14:creationId xmlns:p14="http://schemas.microsoft.com/office/powerpoint/2010/main" val="17265934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пошук</a:t>
            </a:r>
          </a:p>
        </p:txBody>
      </p:sp>
      <p:pic>
        <p:nvPicPr>
          <p:cNvPr id="4" name="Объект 3"/>
          <p:cNvPicPr>
            <a:picLocks noGrp="1" noChangeAspect="1"/>
          </p:cNvPicPr>
          <p:nvPr>
            <p:ph idx="1"/>
          </p:nvPr>
        </p:nvPicPr>
        <p:blipFill>
          <a:blip r:embed="rId2"/>
          <a:stretch>
            <a:fillRect/>
          </a:stretch>
        </p:blipFill>
        <p:spPr>
          <a:xfrm>
            <a:off x="3833220" y="4789854"/>
            <a:ext cx="4525560" cy="1453198"/>
          </a:xfrm>
          <a:prstGeom prst="rect">
            <a:avLst/>
          </a:prstGeom>
        </p:spPr>
      </p:pic>
      <p:sp>
        <p:nvSpPr>
          <p:cNvPr id="6" name="Прямоугольник 5"/>
          <p:cNvSpPr/>
          <p:nvPr/>
        </p:nvSpPr>
        <p:spPr>
          <a:xfrm>
            <a:off x="3048000" y="2967335"/>
            <a:ext cx="6096000" cy="1815882"/>
          </a:xfrm>
          <a:prstGeom prst="rect">
            <a:avLst/>
          </a:prstGeom>
        </p:spPr>
        <p:txBody>
          <a:bodyPr>
            <a:spAutoFit/>
          </a:bodyPr>
          <a:lstStyle/>
          <a:p>
            <a:r>
              <a:rPr lang="ru-RU" sz="2800" dirty="0" err="1">
                <a:latin typeface="Times New Roman" panose="02020603050405020304" pitchFamily="18" charset="0"/>
                <a:cs typeface="Times New Roman" panose="02020603050405020304" pitchFamily="18" charset="0"/>
              </a:rPr>
              <a:t>Рекурентне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співвідношення</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кількості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описаного</a:t>
            </a:r>
            <a:r>
              <a:rPr lang="ru-RU" sz="2800" dirty="0">
                <a:latin typeface="Times New Roman" panose="02020603050405020304" pitchFamily="18" charset="0"/>
                <a:cs typeface="Times New Roman" panose="02020603050405020304" pitchFamily="18" charset="0"/>
              </a:rPr>
              <a:t> алгоритму </a:t>
            </a:r>
            <a:r>
              <a:rPr lang="ru-RU" sz="2800" dirty="0" err="1">
                <a:latin typeface="Times New Roman" panose="02020603050405020304" pitchFamily="18" charset="0"/>
                <a:cs typeface="Times New Roman" panose="02020603050405020304" pitchFamily="18" charset="0"/>
              </a:rPr>
              <a:t>матиме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такий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вигляд</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7947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Двійковий (бінарний) пошук</a:t>
            </a:r>
            <a:endParaRPr lang="uk-UA" dirty="0"/>
          </a:p>
        </p:txBody>
      </p:sp>
      <p:sp>
        <p:nvSpPr>
          <p:cNvPr id="3" name="Объект 2"/>
          <p:cNvSpPr>
            <a:spLocks noGrp="1"/>
          </p:cNvSpPr>
          <p:nvPr>
            <p:ph idx="1"/>
          </p:nvPr>
        </p:nvSpPr>
        <p:spPr>
          <a:xfrm>
            <a:off x="1055077" y="2133600"/>
            <a:ext cx="10449535" cy="3777622"/>
          </a:xfrm>
        </p:spPr>
        <p:txBody>
          <a:bodyPr>
            <a:noAutofit/>
          </a:bodyPr>
          <a:lstStyle/>
          <a:p>
            <a:r>
              <a:rPr lang="uk-UA" sz="4400" dirty="0">
                <a:latin typeface="Times New Roman" panose="02020603050405020304" pitchFamily="18" charset="0"/>
                <a:cs typeface="Times New Roman" panose="02020603050405020304" pitchFamily="18" charset="0"/>
              </a:rPr>
              <a:t>Припустимо, що є деяка упорядкована послідовність елементів </a:t>
            </a:r>
            <a:r>
              <a:rPr lang="uk-UA" sz="4400" b="1" i="1" dirty="0">
                <a:latin typeface="Times New Roman" panose="02020603050405020304" pitchFamily="18" charset="0"/>
                <a:cs typeface="Times New Roman" panose="02020603050405020304" pitchFamily="18" charset="0"/>
              </a:rPr>
              <a:t>А</a:t>
            </a:r>
            <a:r>
              <a:rPr lang="ru-RU" sz="4400" b="1" i="1" dirty="0">
                <a:latin typeface="Times New Roman" panose="02020603050405020304" pitchFamily="18" charset="0"/>
                <a:cs typeface="Times New Roman" panose="02020603050405020304" pitchFamily="18" charset="0"/>
              </a:rPr>
              <a:t> {а</a:t>
            </a:r>
            <a:r>
              <a:rPr lang="ru-RU" sz="1600" b="1" i="1" dirty="0">
                <a:latin typeface="Times New Roman" panose="02020603050405020304" pitchFamily="18" charset="0"/>
                <a:cs typeface="Times New Roman" panose="02020603050405020304" pitchFamily="18" charset="0"/>
              </a:rPr>
              <a:t>1</a:t>
            </a:r>
            <a:r>
              <a:rPr lang="ru-RU" sz="4400" b="1" i="1" dirty="0">
                <a:latin typeface="Times New Roman" panose="02020603050405020304" pitchFamily="18" charset="0"/>
                <a:cs typeface="Times New Roman" panose="02020603050405020304" pitchFamily="18" charset="0"/>
              </a:rPr>
              <a:t>, а</a:t>
            </a:r>
            <a:r>
              <a:rPr lang="ru-RU" sz="1600" b="1" i="1" dirty="0">
                <a:latin typeface="Times New Roman" panose="02020603050405020304" pitchFamily="18" charset="0"/>
                <a:cs typeface="Times New Roman" panose="02020603050405020304" pitchFamily="18" charset="0"/>
              </a:rPr>
              <a:t>2</a:t>
            </a:r>
            <a:r>
              <a:rPr lang="ru-RU" sz="4400" b="1" i="1" dirty="0">
                <a:latin typeface="Times New Roman" panose="02020603050405020304" pitchFamily="18" charset="0"/>
                <a:cs typeface="Times New Roman" panose="02020603050405020304" pitchFamily="18" charset="0"/>
              </a:rPr>
              <a:t>, ..., а</a:t>
            </a:r>
            <a:r>
              <a:rPr lang="en-US" sz="2800" b="1" i="1" dirty="0">
                <a:latin typeface="Times New Roman" panose="02020603050405020304" pitchFamily="18" charset="0"/>
                <a:cs typeface="Times New Roman" panose="02020603050405020304" pitchFamily="18" charset="0"/>
              </a:rPr>
              <a:t>n</a:t>
            </a:r>
            <a:r>
              <a:rPr lang="en-US" sz="4400" b="1" i="1" dirty="0">
                <a:latin typeface="Times New Roman" panose="02020603050405020304" pitchFamily="18" charset="0"/>
                <a:cs typeface="Times New Roman" panose="02020603050405020304" pitchFamily="18" charset="0"/>
              </a:rPr>
              <a:t>}</a:t>
            </a:r>
            <a:r>
              <a:rPr lang="uk-UA" sz="4400" b="1" i="1" dirty="0">
                <a:latin typeface="Times New Roman" panose="02020603050405020304" pitchFamily="18" charset="0"/>
                <a:cs typeface="Times New Roman" panose="02020603050405020304" pitchFamily="18" charset="0"/>
              </a:rPr>
              <a:t>, </a:t>
            </a:r>
            <a:r>
              <a:rPr lang="uk-UA" sz="4400" dirty="0">
                <a:latin typeface="Times New Roman" panose="02020603050405020304" pitchFamily="18" charset="0"/>
                <a:cs typeface="Times New Roman" panose="02020603050405020304" pitchFamily="18" charset="0"/>
              </a:rPr>
              <a:t>в якій необхідно знайти заданий елемент </a:t>
            </a:r>
            <a:r>
              <a:rPr lang="uk-UA" sz="4400" b="1" i="1" dirty="0">
                <a:latin typeface="Times New Roman" panose="02020603050405020304" pitchFamily="18" charset="0"/>
                <a:cs typeface="Times New Roman" panose="02020603050405020304" pitchFamily="18" charset="0"/>
              </a:rPr>
              <a:t>х</a:t>
            </a:r>
            <a:r>
              <a:rPr lang="uk-UA" sz="4400" dirty="0">
                <a:latin typeface="Times New Roman" panose="02020603050405020304" pitchFamily="18" charset="0"/>
                <a:cs typeface="Times New Roman" panose="02020603050405020304" pitchFamily="18" charset="0"/>
              </a:rPr>
              <a:t>. Для цього випадку розглянемо алгоритм двійкового (бінарного) пошуку (дихотомію). Спочатку визначаємо межі області пошуку як </a:t>
            </a:r>
            <a:r>
              <a:rPr lang="en-US" sz="4400" dirty="0">
                <a:latin typeface="Times New Roman" panose="02020603050405020304" pitchFamily="18" charset="0"/>
                <a:cs typeface="Times New Roman" panose="02020603050405020304" pitchFamily="18" charset="0"/>
              </a:rPr>
              <a:t>L = 1, R =</a:t>
            </a:r>
            <a:r>
              <a:rPr lang="uk-UA" sz="4400" dirty="0">
                <a:latin typeface="Times New Roman" panose="02020603050405020304" pitchFamily="18" charset="0"/>
                <a:cs typeface="Times New Roman" panose="02020603050405020304" pitchFamily="18" charset="0"/>
              </a:rPr>
              <a:t> </a:t>
            </a:r>
            <a:r>
              <a:rPr lang="en-US" sz="4400" dirty="0">
                <a:latin typeface="Times New Roman" panose="02020603050405020304" pitchFamily="18" charset="0"/>
                <a:cs typeface="Times New Roman" panose="02020603050405020304" pitchFamily="18" charset="0"/>
              </a:rPr>
              <a:t>n</a:t>
            </a:r>
            <a:endParaRPr lang="uk-UA"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81453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Двійковий (бінарний) пошук</a:t>
            </a:r>
            <a:endParaRPr lang="uk-UA" dirty="0"/>
          </a:p>
        </p:txBody>
      </p:sp>
      <p:sp>
        <p:nvSpPr>
          <p:cNvPr id="3" name="Объект 2"/>
          <p:cNvSpPr>
            <a:spLocks noGrp="1"/>
          </p:cNvSpPr>
          <p:nvPr>
            <p:ph idx="1"/>
          </p:nvPr>
        </p:nvSpPr>
        <p:spPr>
          <a:xfrm>
            <a:off x="2540764" y="1905000"/>
            <a:ext cx="8915400" cy="3777622"/>
          </a:xfrm>
        </p:spPr>
        <p:txBody>
          <a:bodyPr>
            <a:normAutofit fontScale="85000" lnSpcReduction="10000"/>
          </a:bodyPr>
          <a:lstStyle/>
          <a:p>
            <a:r>
              <a:rPr lang="ru-RU" sz="3300" dirty="0" err="1">
                <a:latin typeface="Times New Roman" panose="02020603050405020304" pitchFamily="18" charset="0"/>
                <a:cs typeface="Times New Roman" panose="02020603050405020304" pitchFamily="18" charset="0"/>
              </a:rPr>
              <a:t>Визначачи</a:t>
            </a:r>
            <a:r>
              <a:rPr lang="en-US" sz="3300" dirty="0" err="1">
                <a:latin typeface="Times New Roman" panose="02020603050405020304" pitchFamily="18" charset="0"/>
                <a:cs typeface="Times New Roman" panose="02020603050405020304" pitchFamily="18" charset="0"/>
              </a:rPr>
              <a:t>vj</a:t>
            </a:r>
            <a:r>
              <a:rPr lang="ru-RU" sz="3300" dirty="0">
                <a:latin typeface="Times New Roman" panose="02020603050405020304" pitchFamily="18" charset="0"/>
                <a:cs typeface="Times New Roman" panose="02020603050405020304" pitchFamily="18" charset="0"/>
              </a:rPr>
              <a:t> </a:t>
            </a:r>
            <a:r>
              <a:rPr lang="ru-RU" sz="3300" dirty="0" err="1">
                <a:latin typeface="Times New Roman" panose="02020603050405020304" pitchFamily="18" charset="0"/>
                <a:cs typeface="Times New Roman" panose="02020603050405020304" pitchFamily="18" charset="0"/>
              </a:rPr>
              <a:t>індекс</a:t>
            </a:r>
            <a:r>
              <a:rPr lang="ru-RU" sz="3300" dirty="0">
                <a:latin typeface="Times New Roman" panose="02020603050405020304" pitchFamily="18" charset="0"/>
                <a:cs typeface="Times New Roman" panose="02020603050405020304" pitchFamily="18" charset="0"/>
              </a:rPr>
              <a:t> центрального </a:t>
            </a:r>
            <a:r>
              <a:rPr lang="ru-RU" sz="3300" dirty="0" err="1">
                <a:latin typeface="Times New Roman" panose="02020603050405020304" pitchFamily="18" charset="0"/>
                <a:cs typeface="Times New Roman" panose="02020603050405020304" pitchFamily="18" charset="0"/>
              </a:rPr>
              <a:t>елемент</a:t>
            </a:r>
            <a:r>
              <a:rPr lang="en-US" sz="3300" dirty="0">
                <a:latin typeface="Times New Roman" panose="02020603050405020304" pitchFamily="18" charset="0"/>
                <a:cs typeface="Times New Roman" panose="02020603050405020304" pitchFamily="18" charset="0"/>
              </a:rPr>
              <a:t>e </a:t>
            </a:r>
            <a:r>
              <a:rPr lang="ru-RU" sz="3300" dirty="0" err="1">
                <a:latin typeface="Times New Roman" panose="02020603050405020304" pitchFamily="18" charset="0"/>
                <a:cs typeface="Times New Roman" panose="02020603050405020304" pitchFamily="18" charset="0"/>
              </a:rPr>
              <a:t>області</a:t>
            </a:r>
            <a:r>
              <a:rPr lang="ru-RU" sz="3300" dirty="0">
                <a:latin typeface="Times New Roman" panose="02020603050405020304" pitchFamily="18" charset="0"/>
                <a:cs typeface="Times New Roman" panose="02020603050405020304" pitchFamily="18" charset="0"/>
              </a:rPr>
              <a:t> </a:t>
            </a:r>
            <a:r>
              <a:rPr lang="ru-RU" sz="3300" dirty="0" err="1">
                <a:latin typeface="Times New Roman" panose="02020603050405020304" pitchFamily="18" charset="0"/>
                <a:cs typeface="Times New Roman" panose="02020603050405020304" pitchFamily="18" charset="0"/>
              </a:rPr>
              <a:t>пошуку</a:t>
            </a:r>
            <a:r>
              <a:rPr lang="ru-RU" sz="3300" dirty="0">
                <a:latin typeface="Times New Roman" panose="02020603050405020304" pitchFamily="18" charset="0"/>
                <a:cs typeface="Times New Roman" panose="02020603050405020304" pitchFamily="18" charset="0"/>
              </a:rPr>
              <a:t>, </a:t>
            </a:r>
            <a:r>
              <a:rPr lang="ru-RU" sz="3300" dirty="0" err="1">
                <a:latin typeface="Times New Roman" panose="02020603050405020304" pitchFamily="18" charset="0"/>
                <a:cs typeface="Times New Roman" panose="02020603050405020304" pitchFamily="18" charset="0"/>
              </a:rPr>
              <a:t>це</a:t>
            </a:r>
            <a:r>
              <a:rPr lang="ru-RU" sz="3300" dirty="0">
                <a:latin typeface="Times New Roman" panose="02020603050405020304" pitchFamily="18" charset="0"/>
                <a:cs typeface="Times New Roman" panose="02020603050405020304" pitchFamily="18" charset="0"/>
              </a:rPr>
              <a:t> число</a:t>
            </a:r>
            <a:endParaRPr lang="en-US" sz="33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endParaRPr lang="en-US" sz="2800" dirty="0">
              <a:latin typeface="Times New Roman" panose="02020603050405020304" pitchFamily="18" charset="0"/>
              <a:cs typeface="Times New Roman" panose="02020603050405020304" pitchFamily="18" charset="0"/>
            </a:endParaRPr>
          </a:p>
          <a:p>
            <a:pPr marL="0" indent="0">
              <a:buNone/>
            </a:pPr>
            <a:r>
              <a:rPr lang="uk-UA" sz="3600" dirty="0">
                <a:latin typeface="Times New Roman" panose="02020603050405020304" pitchFamily="18" charset="0"/>
                <a:cs typeface="Times New Roman" panose="02020603050405020304" pitchFamily="18" charset="0"/>
              </a:rPr>
              <a:t>Порівнюємо </a:t>
            </a:r>
            <a:r>
              <a:rPr lang="uk-UA" sz="3600" b="1" i="1" dirty="0" err="1">
                <a:latin typeface="Times New Roman" panose="02020603050405020304" pitchFamily="18" charset="0"/>
                <a:cs typeface="Times New Roman" panose="02020603050405020304" pitchFamily="18" charset="0"/>
              </a:rPr>
              <a:t>а</a:t>
            </a:r>
            <a:r>
              <a:rPr lang="uk-UA" sz="1900" b="1" i="1" dirty="0" err="1">
                <a:latin typeface="Times New Roman" panose="02020603050405020304" pitchFamily="18" charset="0"/>
                <a:cs typeface="Times New Roman" panose="02020603050405020304" pitchFamily="18" charset="0"/>
              </a:rPr>
              <a:t>к</a:t>
            </a:r>
            <a:r>
              <a:rPr lang="uk-UA" sz="3600" dirty="0">
                <a:latin typeface="Times New Roman" panose="02020603050405020304" pitchFamily="18" charset="0"/>
                <a:cs typeface="Times New Roman" panose="02020603050405020304" pitchFamily="18" charset="0"/>
              </a:rPr>
              <a:t> - </a:t>
            </a:r>
            <a:r>
              <a:rPr lang="uk-UA" sz="3600" dirty="0" err="1">
                <a:latin typeface="Times New Roman" panose="02020603050405020304" pitchFamily="18" charset="0"/>
                <a:cs typeface="Times New Roman" panose="02020603050405020304" pitchFamily="18" charset="0"/>
              </a:rPr>
              <a:t>елементпослідовності</a:t>
            </a:r>
            <a:r>
              <a:rPr lang="uk-UA" sz="3600" dirty="0">
                <a:latin typeface="Times New Roman" panose="02020603050405020304" pitchFamily="18" charset="0"/>
                <a:cs typeface="Times New Roman" panose="02020603050405020304" pitchFamily="18" charset="0"/>
              </a:rPr>
              <a:t> - і число </a:t>
            </a:r>
            <a:r>
              <a:rPr lang="uk-UA" sz="3600" b="1" i="1" dirty="0">
                <a:latin typeface="Times New Roman" panose="02020603050405020304" pitchFamily="18" charset="0"/>
                <a:cs typeface="Times New Roman" panose="02020603050405020304" pitchFamily="18" charset="0"/>
              </a:rPr>
              <a:t>х</a:t>
            </a:r>
            <a:r>
              <a:rPr lang="uk-UA" sz="3600" dirty="0">
                <a:latin typeface="Times New Roman" panose="02020603050405020304" pitchFamily="18" charset="0"/>
                <a:cs typeface="Times New Roman" panose="02020603050405020304" pitchFamily="18" charset="0"/>
              </a:rPr>
              <a:t>. Якщо елементи збігаються, то пошук завершено</a:t>
            </a:r>
            <a:r>
              <a:rPr lang="uk-UA" sz="2800" dirty="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p>
            <a:endParaRPr lang="uk-UA"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5960758" y="2778987"/>
            <a:ext cx="2075412" cy="1148528"/>
          </a:xfrm>
          <a:prstGeom prst="rect">
            <a:avLst/>
          </a:prstGeom>
        </p:spPr>
      </p:pic>
    </p:spTree>
    <p:extLst>
      <p:ext uri="{BB962C8B-B14F-4D97-AF65-F5344CB8AC3E}">
        <p14:creationId xmlns:p14="http://schemas.microsoft.com/office/powerpoint/2010/main" val="38347371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Двійковий (бінарний) пошук</a:t>
            </a:r>
            <a:endParaRPr lang="uk-UA" dirty="0"/>
          </a:p>
        </p:txBody>
      </p:sp>
      <p:sp>
        <p:nvSpPr>
          <p:cNvPr id="3" name="Объект 2"/>
          <p:cNvSpPr>
            <a:spLocks noGrp="1"/>
          </p:cNvSpPr>
          <p:nvPr>
            <p:ph idx="1"/>
          </p:nvPr>
        </p:nvSpPr>
        <p:spPr/>
        <p:txBody>
          <a:bodyPr>
            <a:normAutofit fontScale="92500" lnSpcReduction="10000"/>
          </a:bodyPr>
          <a:lstStyle/>
          <a:p>
            <a:r>
              <a:rPr lang="uk-UA" sz="3000" dirty="0">
                <a:latin typeface="Times New Roman" panose="02020603050405020304" pitchFamily="18" charset="0"/>
                <a:cs typeface="Times New Roman" panose="02020603050405020304" pitchFamily="18" charset="0"/>
              </a:rPr>
              <a:t>Якщо </a:t>
            </a:r>
            <a:r>
              <a:rPr lang="uk-UA" sz="3200" b="1" i="1" dirty="0" err="1">
                <a:latin typeface="Times New Roman" panose="02020603050405020304" pitchFamily="18" charset="0"/>
                <a:cs typeface="Times New Roman" panose="02020603050405020304" pitchFamily="18" charset="0"/>
              </a:rPr>
              <a:t>а</a:t>
            </a:r>
            <a:r>
              <a:rPr lang="uk-UA" sz="1900" b="1" i="1" dirty="0" err="1">
                <a:latin typeface="Times New Roman" panose="02020603050405020304" pitchFamily="18" charset="0"/>
                <a:cs typeface="Times New Roman" panose="02020603050405020304" pitchFamily="18" charset="0"/>
              </a:rPr>
              <a:t>к</a:t>
            </a:r>
            <a:r>
              <a:rPr lang="uk-UA" sz="3000" b="1" i="1" dirty="0">
                <a:latin typeface="Times New Roman" panose="02020603050405020304" pitchFamily="18" charset="0"/>
                <a:cs typeface="Times New Roman" panose="02020603050405020304" pitchFamily="18" charset="0"/>
              </a:rPr>
              <a:t> &lt;</a:t>
            </a:r>
            <a:r>
              <a:rPr lang="uk-UA" sz="3500" b="1" i="1" dirty="0">
                <a:latin typeface="Times New Roman" panose="02020603050405020304" pitchFamily="18" charset="0"/>
                <a:cs typeface="Times New Roman" panose="02020603050405020304" pitchFamily="18" charset="0"/>
              </a:rPr>
              <a:t>х</a:t>
            </a:r>
            <a:r>
              <a:rPr lang="uk-UA" sz="3000" dirty="0">
                <a:latin typeface="Times New Roman" panose="02020603050405020304" pitchFamily="18" charset="0"/>
                <a:cs typeface="Times New Roman" panose="02020603050405020304" pitchFamily="18" charset="0"/>
              </a:rPr>
              <a:t>, то продовжуємо аналогічні дії, змінюючи ліву межу області пошуку на </a:t>
            </a:r>
            <a:r>
              <a:rPr lang="en-US" sz="3000" dirty="0">
                <a:latin typeface="Times New Roman" panose="02020603050405020304" pitchFamily="18" charset="0"/>
                <a:cs typeface="Times New Roman" panose="02020603050405020304" pitchFamily="18" charset="0"/>
              </a:rPr>
              <a:t>L = k +1. </a:t>
            </a:r>
            <a:r>
              <a:rPr lang="uk-UA" sz="3000" dirty="0">
                <a:latin typeface="Times New Roman" panose="02020603050405020304" pitchFamily="18" charset="0"/>
                <a:cs typeface="Times New Roman" panose="02020603050405020304" pitchFamily="18" charset="0"/>
              </a:rPr>
              <a:t>Якщо </a:t>
            </a:r>
            <a:r>
              <a:rPr lang="uk-UA" sz="3200" b="1" i="1" dirty="0" err="1">
                <a:latin typeface="Times New Roman" panose="02020603050405020304" pitchFamily="18" charset="0"/>
                <a:cs typeface="Times New Roman" panose="02020603050405020304" pitchFamily="18" charset="0"/>
              </a:rPr>
              <a:t>а</a:t>
            </a:r>
            <a:r>
              <a:rPr lang="uk-UA" sz="1900" b="1" i="1" dirty="0" err="1">
                <a:latin typeface="Times New Roman" panose="02020603050405020304" pitchFamily="18" charset="0"/>
                <a:cs typeface="Times New Roman" panose="02020603050405020304" pitchFamily="18" charset="0"/>
              </a:rPr>
              <a:t>к</a:t>
            </a:r>
            <a:r>
              <a:rPr lang="uk-UA" sz="3000" b="1" i="1" dirty="0">
                <a:latin typeface="Times New Roman" panose="02020603050405020304" pitchFamily="18" charset="0"/>
                <a:cs typeface="Times New Roman" panose="02020603050405020304" pitchFamily="18" charset="0"/>
              </a:rPr>
              <a:t> </a:t>
            </a:r>
            <a:r>
              <a:rPr lang="en-US" sz="3000" b="1" i="1" dirty="0">
                <a:latin typeface="Times New Roman" panose="02020603050405020304" pitchFamily="18" charset="0"/>
                <a:cs typeface="Times New Roman" panose="02020603050405020304" pitchFamily="18" charset="0"/>
              </a:rPr>
              <a:t>&gt;</a:t>
            </a:r>
            <a:r>
              <a:rPr lang="uk-UA" sz="3500" b="1" i="1" dirty="0">
                <a:latin typeface="Times New Roman" panose="02020603050405020304" pitchFamily="18" charset="0"/>
                <a:cs typeface="Times New Roman" panose="02020603050405020304" pitchFamily="18" charset="0"/>
              </a:rPr>
              <a:t>х</a:t>
            </a:r>
            <a:r>
              <a:rPr lang="uk-UA" sz="3000" dirty="0">
                <a:latin typeface="Times New Roman" panose="02020603050405020304" pitchFamily="18" charset="0"/>
                <a:cs typeface="Times New Roman" panose="02020603050405020304" pitchFamily="18" charset="0"/>
              </a:rPr>
              <a:t>, то продовжуємо аналогічні дії, змінюючи праву межу області пошуку на </a:t>
            </a:r>
            <a:r>
              <a:rPr lang="en-US" sz="3000" dirty="0">
                <a:latin typeface="Times New Roman" panose="02020603050405020304" pitchFamily="18" charset="0"/>
                <a:cs typeface="Times New Roman" panose="02020603050405020304" pitchFamily="18" charset="0"/>
              </a:rPr>
              <a:t>R = k -</a:t>
            </a:r>
            <a:r>
              <a:rPr lang="uk-UA" sz="3000" dirty="0">
                <a:latin typeface="Times New Roman" panose="02020603050405020304" pitchFamily="18" charset="0"/>
                <a:cs typeface="Times New Roman" panose="02020603050405020304" pitchFamily="18" charset="0"/>
              </a:rPr>
              <a:t> 1. Алгоритм припиняє роботу, як тільки буде знайдений необхідний елемент або </a:t>
            </a:r>
            <a:r>
              <a:rPr lang="en-US" sz="3000" dirty="0">
                <a:latin typeface="Times New Roman" panose="02020603050405020304" pitchFamily="18" charset="0"/>
                <a:cs typeface="Times New Roman" panose="02020603050405020304" pitchFamily="18" charset="0"/>
              </a:rPr>
              <a:t>L</a:t>
            </a:r>
            <a:r>
              <a:rPr lang="ru-RU" sz="3000" dirty="0">
                <a:latin typeface="Times New Roman" panose="02020603050405020304" pitchFamily="18" charset="0"/>
                <a:cs typeface="Times New Roman" panose="02020603050405020304" pitchFamily="18" charset="0"/>
              </a:rPr>
              <a:t>=</a:t>
            </a:r>
            <a:r>
              <a:rPr lang="en-US" sz="3000" dirty="0">
                <a:latin typeface="Times New Roman" panose="02020603050405020304" pitchFamily="18" charset="0"/>
                <a:cs typeface="Times New Roman" panose="02020603050405020304" pitchFamily="18" charset="0"/>
              </a:rPr>
              <a:t> R (</a:t>
            </a:r>
            <a:r>
              <a:rPr lang="uk-UA" sz="3000" dirty="0">
                <a:latin typeface="Times New Roman" panose="02020603050405020304" pitchFamily="18" charset="0"/>
                <a:cs typeface="Times New Roman" panose="02020603050405020304" pitchFamily="18" charset="0"/>
              </a:rPr>
              <a:t>ця ситуація говорить про те, що елемента в послідовності немає). Кожна нова ітерація цього алгоритму призводить до зменшення решти послідовності пошуку в два рази</a:t>
            </a:r>
            <a:r>
              <a:rPr lang="en-US" sz="3000" dirty="0">
                <a:latin typeface="Times New Roman" panose="02020603050405020304" pitchFamily="18" charset="0"/>
                <a:cs typeface="Times New Roman" panose="02020603050405020304" pitchFamily="18" charset="0"/>
              </a:rPr>
              <a:t>.</a:t>
            </a:r>
            <a:r>
              <a:rPr lang="uk-UA" sz="3000" dirty="0">
                <a:latin typeface="Times New Roman" panose="02020603050405020304" pitchFamily="18" charset="0"/>
                <a:cs typeface="Times New Roman" panose="02020603050405020304" pitchFamily="18" charset="0"/>
              </a:rPr>
              <a:t> </a:t>
            </a:r>
          </a:p>
          <a:p>
            <a:endParaRPr lang="uk-UA" dirty="0"/>
          </a:p>
        </p:txBody>
      </p:sp>
    </p:spTree>
    <p:extLst>
      <p:ext uri="{BB962C8B-B14F-4D97-AF65-F5344CB8AC3E}">
        <p14:creationId xmlns:p14="http://schemas.microsoft.com/office/powerpoint/2010/main" val="30596190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latin typeface="Times New Roman" panose="02020603050405020304" pitchFamily="18" charset="0"/>
                <a:cs typeface="Times New Roman" panose="02020603050405020304" pitchFamily="18" charset="0"/>
              </a:rPr>
              <a:t>Двійковий (бінарний) пошук</a:t>
            </a:r>
            <a:endParaRPr lang="uk-UA" dirty="0"/>
          </a:p>
        </p:txBody>
      </p:sp>
      <p:sp>
        <p:nvSpPr>
          <p:cNvPr id="3" name="Объект 2"/>
          <p:cNvSpPr>
            <a:spLocks noGrp="1"/>
          </p:cNvSpPr>
          <p:nvPr>
            <p:ph idx="1"/>
          </p:nvPr>
        </p:nvSpPr>
        <p:spPr/>
        <p:txBody>
          <a:bodyPr>
            <a:normAutofit/>
          </a:bodyPr>
          <a:lstStyle/>
          <a:p>
            <a:r>
              <a:rPr lang="ru-RU" sz="2800" dirty="0" err="1">
                <a:latin typeface="Times New Roman" panose="02020603050405020304" pitchFamily="18" charset="0"/>
                <a:cs typeface="Times New Roman" panose="02020603050405020304" pitchFamily="18" charset="0"/>
              </a:rPr>
              <a:t>Рекурентне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співвідношення</a:t>
            </a:r>
            <a:r>
              <a:rPr lang="ru-RU" sz="2800" dirty="0">
                <a:latin typeface="Times New Roman" panose="02020603050405020304" pitchFamily="18" charset="0"/>
                <a:cs typeface="Times New Roman" panose="02020603050405020304" pitchFamily="18" charset="0"/>
              </a:rPr>
              <a:t> для </a:t>
            </a:r>
            <a:r>
              <a:rPr lang="ru-RU" sz="2800" dirty="0" err="1">
                <a:latin typeface="Times New Roman" panose="02020603050405020304" pitchFamily="18" charset="0"/>
                <a:cs typeface="Times New Roman" panose="02020603050405020304" pitchFamily="18" charset="0"/>
              </a:rPr>
              <a:t>кількості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арифметичних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операцій</a:t>
            </a:r>
            <a:r>
              <a:rPr lang="ru-RU" sz="2800" dirty="0">
                <a:latin typeface="Times New Roman" panose="02020603050405020304" pitchFamily="18" charset="0"/>
                <a:cs typeface="Times New Roman" panose="02020603050405020304" pitchFamily="18" charset="0"/>
              </a:rPr>
              <a:t> алгоритму </a:t>
            </a:r>
            <a:r>
              <a:rPr lang="ru-RU" sz="2800" dirty="0" err="1">
                <a:latin typeface="Times New Roman" panose="02020603050405020304" pitchFamily="18" charset="0"/>
                <a:cs typeface="Times New Roman" panose="02020603050405020304" pitchFamily="18" charset="0"/>
              </a:rPr>
              <a:t>бінарного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пошуку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матиме</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такий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вигляд</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4826757" y="3688302"/>
            <a:ext cx="3350083" cy="1534327"/>
          </a:xfrm>
          <a:prstGeom prst="rect">
            <a:avLst/>
          </a:prstGeom>
        </p:spPr>
      </p:pic>
    </p:spTree>
    <p:extLst>
      <p:ext uri="{BB962C8B-B14F-4D97-AF65-F5344CB8AC3E}">
        <p14:creationId xmlns:p14="http://schemas.microsoft.com/office/powerpoint/2010/main" val="28641186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Задача сортування</a:t>
            </a:r>
            <a:br>
              <a:rPr lang="uk-UA" dirty="0"/>
            </a:br>
            <a:endParaRPr lang="uk-UA" dirty="0"/>
          </a:p>
        </p:txBody>
      </p:sp>
      <p:sp>
        <p:nvSpPr>
          <p:cNvPr id="3" name="Объект 2"/>
          <p:cNvSpPr>
            <a:spLocks noGrp="1"/>
          </p:cNvSpPr>
          <p:nvPr>
            <p:ph idx="1"/>
          </p:nvPr>
        </p:nvSpPr>
        <p:spPr>
          <a:xfrm>
            <a:off x="1354015" y="1430215"/>
            <a:ext cx="10150597" cy="3777622"/>
          </a:xfrm>
        </p:spPr>
        <p:txBody>
          <a:bodyPr>
            <a:noAutofit/>
          </a:bodyPr>
          <a:lstStyle/>
          <a:p>
            <a:r>
              <a:rPr lang="uk-UA" sz="2800" dirty="0">
                <a:latin typeface="Times New Roman" panose="02020603050405020304" pitchFamily="18" charset="0"/>
                <a:cs typeface="Times New Roman" panose="02020603050405020304" pitchFamily="18" charset="0"/>
              </a:rPr>
              <a:t>Формальне визначення:</a:t>
            </a:r>
          </a:p>
          <a:p>
            <a:r>
              <a:rPr lang="uk-UA" sz="2800" dirty="0">
                <a:latin typeface="Times New Roman" panose="02020603050405020304" pitchFamily="18" charset="0"/>
                <a:cs typeface="Times New Roman" panose="02020603050405020304" pitchFamily="18" charset="0"/>
              </a:rPr>
              <a:t>Вхід. Послідовність із </a:t>
            </a:r>
            <a:r>
              <a:rPr lang="en-US" sz="2800" dirty="0">
                <a:latin typeface="Times New Roman" panose="02020603050405020304" pitchFamily="18" charset="0"/>
                <a:cs typeface="Times New Roman" panose="02020603050405020304" pitchFamily="18" charset="0"/>
              </a:rPr>
              <a:t>n </a:t>
            </a:r>
            <a:r>
              <a:rPr lang="uk-UA" sz="2800" dirty="0">
                <a:latin typeface="Times New Roman" panose="02020603050405020304" pitchFamily="18" charset="0"/>
                <a:cs typeface="Times New Roman" panose="02020603050405020304" pitchFamily="18" charset="0"/>
              </a:rPr>
              <a:t>чисел </a:t>
            </a:r>
            <a:endParaRPr lang="en-US" sz="2800" dirty="0">
              <a:latin typeface="Times New Roman" panose="02020603050405020304" pitchFamily="18" charset="0"/>
              <a:cs typeface="Times New Roman" panose="02020603050405020304" pitchFamily="18" charset="0"/>
            </a:endParaRPr>
          </a:p>
          <a:p>
            <a:r>
              <a:rPr lang="uk-UA" sz="2800" dirty="0">
                <a:latin typeface="Times New Roman" panose="02020603050405020304" pitchFamily="18" charset="0"/>
                <a:cs typeface="Times New Roman" panose="02020603050405020304" pitchFamily="18" charset="0"/>
              </a:rPr>
              <a:t>Вихід. Перестановка (</a:t>
            </a:r>
            <a:r>
              <a:rPr lang="uk-UA" sz="2800" dirty="0" err="1">
                <a:latin typeface="Times New Roman" panose="02020603050405020304" pitchFamily="18" charset="0"/>
                <a:cs typeface="Times New Roman" panose="02020603050405020304" pitchFamily="18" charset="0"/>
              </a:rPr>
              <a:t>перевпорядкування</a:t>
            </a:r>
            <a:r>
              <a:rPr lang="uk-UA" sz="2800" dirty="0">
                <a:latin typeface="Times New Roman" panose="02020603050405020304" pitchFamily="18" charset="0"/>
                <a:cs typeface="Times New Roman" panose="02020603050405020304" pitchFamily="18" charset="0"/>
              </a:rPr>
              <a:t>) </a:t>
            </a:r>
          </a:p>
          <a:p>
            <a:pPr marL="0" indent="0">
              <a:buNone/>
            </a:pPr>
            <a:r>
              <a:rPr lang="uk-UA" sz="2800" dirty="0">
                <a:latin typeface="Times New Roman" panose="02020603050405020304" pitchFamily="18" charset="0"/>
                <a:cs typeface="Times New Roman" panose="02020603050405020304" pitchFamily="18" charset="0"/>
              </a:rPr>
              <a:t>вхідної послідовності, така що </a:t>
            </a:r>
          </a:p>
          <a:p>
            <a:pPr marL="0" indent="0">
              <a:buNone/>
            </a:pPr>
            <a:r>
              <a:rPr lang="uk-UA" sz="2800" dirty="0">
                <a:latin typeface="Times New Roman" panose="02020603050405020304" pitchFamily="18" charset="0"/>
                <a:cs typeface="Times New Roman" panose="02020603050405020304" pitchFamily="18" charset="0"/>
              </a:rPr>
              <a:t>Наприклад, якщо на вхід подається послідовність 6,7,4,9,2,3,0,1,5,8 , то вихід алгоритму сортування має бути таким 0,1,2,3,4,5,6,7,8,9 . Подібна вхідна послідовність 6,7,4,9,2,3,0,1,5,8 називається екземпляром задачі сортування. Числа, які необхідно відсортувати, називають ключами. Концептуально ми сортуємо послідовність, хоча вхідні дані ми отримуємо у вигляді масиву з </a:t>
            </a:r>
            <a:r>
              <a:rPr lang="en-US" sz="2800"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 елементами.</a:t>
            </a:r>
          </a:p>
        </p:txBody>
      </p:sp>
      <p:pic>
        <p:nvPicPr>
          <p:cNvPr id="4" name="Рисунок 3"/>
          <p:cNvPicPr>
            <a:picLocks noChangeAspect="1"/>
          </p:cNvPicPr>
          <p:nvPr/>
        </p:nvPicPr>
        <p:blipFill>
          <a:blip r:embed="rId2"/>
          <a:stretch>
            <a:fillRect/>
          </a:stretch>
        </p:blipFill>
        <p:spPr>
          <a:xfrm>
            <a:off x="7048768" y="1905001"/>
            <a:ext cx="2266610" cy="654264"/>
          </a:xfrm>
          <a:prstGeom prst="rect">
            <a:avLst/>
          </a:prstGeom>
        </p:spPr>
      </p:pic>
      <p:pic>
        <p:nvPicPr>
          <p:cNvPr id="5" name="Рисунок 4"/>
          <p:cNvPicPr>
            <a:picLocks noChangeAspect="1"/>
          </p:cNvPicPr>
          <p:nvPr/>
        </p:nvPicPr>
        <p:blipFill>
          <a:blip r:embed="rId3"/>
          <a:stretch>
            <a:fillRect/>
          </a:stretch>
        </p:blipFill>
        <p:spPr>
          <a:xfrm>
            <a:off x="8424014" y="2559265"/>
            <a:ext cx="2394895" cy="629078"/>
          </a:xfrm>
          <a:prstGeom prst="rect">
            <a:avLst/>
          </a:prstGeom>
        </p:spPr>
      </p:pic>
      <p:pic>
        <p:nvPicPr>
          <p:cNvPr id="6" name="Рисунок 5"/>
          <p:cNvPicPr>
            <a:picLocks noChangeAspect="1"/>
          </p:cNvPicPr>
          <p:nvPr/>
        </p:nvPicPr>
        <p:blipFill>
          <a:blip r:embed="rId4"/>
          <a:stretch>
            <a:fillRect/>
          </a:stretch>
        </p:blipFill>
        <p:spPr>
          <a:xfrm>
            <a:off x="6909599" y="3164882"/>
            <a:ext cx="2814693" cy="542775"/>
          </a:xfrm>
          <a:prstGeom prst="rect">
            <a:avLst/>
          </a:prstGeom>
        </p:spPr>
      </p:pic>
    </p:spTree>
    <p:extLst>
      <p:ext uri="{BB962C8B-B14F-4D97-AF65-F5344CB8AC3E}">
        <p14:creationId xmlns:p14="http://schemas.microsoft.com/office/powerpoint/2010/main" val="22245389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Задача сортування</a:t>
            </a:r>
          </a:p>
        </p:txBody>
      </p:sp>
      <p:sp>
        <p:nvSpPr>
          <p:cNvPr id="3" name="Объект 2"/>
          <p:cNvSpPr>
            <a:spLocks noGrp="1"/>
          </p:cNvSpPr>
          <p:nvPr>
            <p:ph idx="1"/>
          </p:nvPr>
        </p:nvSpPr>
        <p:spPr/>
        <p:txBody>
          <a:bodyPr>
            <a:normAutofit/>
          </a:bodyPr>
          <a:lstStyle/>
          <a:p>
            <a:r>
              <a:rPr lang="ru-RU" sz="2800" dirty="0" err="1">
                <a:latin typeface="Times New Roman" panose="02020603050405020304" pitchFamily="18" charset="0"/>
                <a:cs typeface="Times New Roman" panose="02020603050405020304" pitchFamily="18" charset="0"/>
              </a:rPr>
              <a:t>Якщо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обсяг</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вхідних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даних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дозволяє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обходитися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виключно</a:t>
            </a:r>
            <a:r>
              <a:rPr lang="ru-RU" sz="2800" dirty="0">
                <a:latin typeface="Times New Roman" panose="02020603050405020304" pitchFamily="18" charset="0"/>
                <a:cs typeface="Times New Roman" panose="02020603050405020304" pitchFamily="18" charset="0"/>
              </a:rPr>
              <a:t> основною (оперативною) </a:t>
            </a:r>
            <a:r>
              <a:rPr lang="ru-RU" sz="2800" dirty="0" err="1">
                <a:latin typeface="Times New Roman" panose="02020603050405020304" pitchFamily="18" charset="0"/>
                <a:cs typeface="Times New Roman" panose="02020603050405020304" pitchFamily="18" charset="0"/>
              </a:rPr>
              <a:t>пам'яттю</a:t>
            </a:r>
            <a:r>
              <a:rPr lang="ru-RU" sz="2800" dirty="0">
                <a:latin typeface="Times New Roman" panose="02020603050405020304" pitchFamily="18" charset="0"/>
                <a:cs typeface="Times New Roman" panose="02020603050405020304" pitchFamily="18" charset="0"/>
              </a:rPr>
              <a:t>, то </a:t>
            </a:r>
            <a:r>
              <a:rPr lang="ru-RU" sz="2800" dirty="0" err="1">
                <a:latin typeface="Times New Roman" panose="02020603050405020304" pitchFamily="18" charset="0"/>
                <a:cs typeface="Times New Roman" panose="02020603050405020304" pitchFamily="18" charset="0"/>
              </a:rPr>
              <a:t>говорять</a:t>
            </a:r>
            <a:r>
              <a:rPr lang="ru-RU" sz="2800" dirty="0">
                <a:latin typeface="Times New Roman" panose="02020603050405020304" pitchFamily="18" charset="0"/>
                <a:cs typeface="Times New Roman" panose="02020603050405020304" pitchFamily="18" charset="0"/>
              </a:rPr>
              <a:t> про </a:t>
            </a:r>
            <a:r>
              <a:rPr lang="ru-RU" sz="2800" dirty="0" err="1">
                <a:latin typeface="Times New Roman" panose="02020603050405020304" pitchFamily="18" charset="0"/>
                <a:cs typeface="Times New Roman" panose="02020603050405020304" pitchFamily="18" charset="0"/>
              </a:rPr>
              <a:t>алгоритми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внутрішнього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в </a:t>
            </a:r>
            <a:r>
              <a:rPr lang="ru-RU" sz="2800" dirty="0" err="1">
                <a:latin typeface="Times New Roman" panose="02020603050405020304" pitchFamily="18" charset="0"/>
                <a:cs typeface="Times New Roman" panose="02020603050405020304" pitchFamily="18" charset="0"/>
              </a:rPr>
              <a:t>іншому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випадку</a:t>
            </a:r>
            <a:r>
              <a:rPr lang="ru-RU" sz="2800" dirty="0">
                <a:latin typeface="Times New Roman" panose="02020603050405020304" pitchFamily="18" charset="0"/>
                <a:cs typeface="Times New Roman" panose="02020603050405020304" pitchFamily="18" charset="0"/>
              </a:rPr>
              <a:t> - про </a:t>
            </a:r>
            <a:r>
              <a:rPr lang="ru-RU" sz="2800" dirty="0" err="1">
                <a:latin typeface="Times New Roman" panose="02020603050405020304" pitchFamily="18" charset="0"/>
                <a:cs typeface="Times New Roman" panose="02020603050405020304" pitchFamily="18" charset="0"/>
              </a:rPr>
              <a:t>алгоритми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зовнішнього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a:t>
            </a:r>
          </a:p>
          <a:p>
            <a:r>
              <a:rPr lang="ru-RU" sz="2800" dirty="0">
                <a:latin typeface="Times New Roman" panose="02020603050405020304" pitchFamily="18" charset="0"/>
                <a:cs typeface="Times New Roman" panose="02020603050405020304" pitchFamily="18" charset="0"/>
              </a:rPr>
              <a:t>У </a:t>
            </a:r>
            <a:r>
              <a:rPr lang="ru-RU" sz="2800" dirty="0" err="1">
                <a:latin typeface="Times New Roman" panose="02020603050405020304" pitchFamily="18" charset="0"/>
                <a:cs typeface="Times New Roman" panose="02020603050405020304" pitchFamily="18" charset="0"/>
              </a:rPr>
              <a:t>всіх</a:t>
            </a:r>
            <a:r>
              <a:rPr lang="ru-RU" sz="2800" dirty="0">
                <a:latin typeface="Times New Roman" panose="02020603050405020304" pitchFamily="18" charset="0"/>
                <a:cs typeface="Times New Roman" panose="02020603050405020304" pitchFamily="18" charset="0"/>
              </a:rPr>
              <a:t> алгоритмах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вхід</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надходить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послідовність</a:t>
            </a:r>
            <a:r>
              <a:rPr lang="ru-RU" sz="2800" dirty="0">
                <a:latin typeface="Times New Roman" panose="02020603050405020304" pitchFamily="18" charset="0"/>
                <a:cs typeface="Times New Roman" panose="02020603050405020304" pitchFamily="18" charset="0"/>
              </a:rPr>
              <a:t> з </a:t>
            </a:r>
            <a:r>
              <a:rPr lang="en-US" sz="2800" b="1" i="1"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 чисел, тому </a:t>
            </a:r>
            <a:r>
              <a:rPr lang="ru-RU" sz="2800" dirty="0" err="1">
                <a:latin typeface="Times New Roman" panose="02020603050405020304" pitchFamily="18" charset="0"/>
                <a:cs typeface="Times New Roman" panose="02020603050405020304" pitchFamily="18" charset="0"/>
              </a:rPr>
              <a:t>розмірність</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задачі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l</a:t>
            </a:r>
            <a:r>
              <a:rPr lang="ru-RU" sz="2800" dirty="0">
                <a:latin typeface="Times New Roman" panose="02020603050405020304" pitchFamily="18" charset="0"/>
                <a:cs typeface="Times New Roman" panose="02020603050405020304" pitchFamily="18" charset="0"/>
              </a:rPr>
              <a:t> = </a:t>
            </a:r>
            <a:r>
              <a:rPr lang="el-GR" sz="2800" dirty="0">
                <a:latin typeface="Century Gothic" panose="020B0502020202020204" pitchFamily="34" charset="0"/>
                <a:cs typeface="Times New Roman" panose="02020603050405020304" pitchFamily="18" charset="0"/>
              </a:rPr>
              <a:t>Θ</a:t>
            </a:r>
            <a:r>
              <a:rPr lang="ru-RU" sz="28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n</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6580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7F594C-6281-9FBB-3979-E88508CE5915}"/>
              </a:ext>
            </a:extLst>
          </p:cNvPr>
          <p:cNvSpPr>
            <a:spLocks noGrp="1"/>
          </p:cNvSpPr>
          <p:nvPr>
            <p:ph type="title"/>
          </p:nvPr>
        </p:nvSpPr>
        <p:spPr/>
        <p:txBody>
          <a:bodyPr/>
          <a:lstStyle/>
          <a:p>
            <a:r>
              <a:rPr lang="ru-RU" b="1" i="0" dirty="0" err="1">
                <a:solidFill>
                  <a:srgbClr val="202122"/>
                </a:solidFill>
                <a:effectLst/>
                <a:latin typeface="Arial" panose="020B0604020202020204" pitchFamily="34" charset="0"/>
              </a:rPr>
              <a:t>Гіпотеза</a:t>
            </a:r>
            <a:r>
              <a:rPr lang="ru-RU" b="1" i="0" dirty="0">
                <a:solidFill>
                  <a:srgbClr val="202122"/>
                </a:solidFill>
                <a:effectLst/>
                <a:latin typeface="Arial" panose="020B0604020202020204" pitchFamily="34" charset="0"/>
              </a:rPr>
              <a:t> </a:t>
            </a:r>
            <a:r>
              <a:rPr lang="ru-RU" b="1" i="0" dirty="0" err="1">
                <a:solidFill>
                  <a:srgbClr val="202122"/>
                </a:solidFill>
                <a:effectLst/>
                <a:latin typeface="Arial" panose="020B0604020202020204" pitchFamily="34" charset="0"/>
              </a:rPr>
              <a:t>Ньюелла</a:t>
            </a:r>
            <a:r>
              <a:rPr lang="ru-RU" b="1" i="0" dirty="0">
                <a:solidFill>
                  <a:srgbClr val="202122"/>
                </a:solidFill>
                <a:effectLst/>
                <a:latin typeface="Arial" panose="020B0604020202020204" pitchFamily="34" charset="0"/>
              </a:rPr>
              <a:t> — Саймона</a:t>
            </a:r>
            <a:r>
              <a:rPr lang="ru-RU" b="0" i="0" dirty="0">
                <a:solidFill>
                  <a:srgbClr val="202122"/>
                </a:solidFill>
                <a:effectLst/>
                <a:latin typeface="Arial" panose="020B0604020202020204" pitchFamily="34" charset="0"/>
              </a:rPr>
              <a:t> </a:t>
            </a:r>
            <a:endParaRPr lang="ru-UA" dirty="0"/>
          </a:p>
        </p:txBody>
      </p:sp>
      <p:sp>
        <p:nvSpPr>
          <p:cNvPr id="3" name="Объект 2">
            <a:extLst>
              <a:ext uri="{FF2B5EF4-FFF2-40B4-BE49-F238E27FC236}">
                <a16:creationId xmlns:a16="http://schemas.microsoft.com/office/drawing/2014/main" id="{70994953-9DFB-08A7-363B-633EAB83A33F}"/>
              </a:ext>
            </a:extLst>
          </p:cNvPr>
          <p:cNvSpPr>
            <a:spLocks noGrp="1"/>
          </p:cNvSpPr>
          <p:nvPr>
            <p:ph idx="1"/>
          </p:nvPr>
        </p:nvSpPr>
        <p:spPr>
          <a:xfrm>
            <a:off x="869430" y="2133599"/>
            <a:ext cx="11322570" cy="4507043"/>
          </a:xfrm>
        </p:spPr>
        <p:txBody>
          <a:bodyPr>
            <a:noAutofit/>
          </a:bodyPr>
          <a:lstStyle/>
          <a:p>
            <a:r>
              <a:rPr lang="ru-RU" sz="2800" b="1" i="0" dirty="0" err="1">
                <a:solidFill>
                  <a:srgbClr val="202122"/>
                </a:solidFill>
                <a:effectLst/>
                <a:latin typeface="Times New Roman" panose="02020603050405020304" pitchFamily="18" charset="0"/>
                <a:cs typeface="Times New Roman" panose="02020603050405020304" pitchFamily="18" charset="0"/>
              </a:rPr>
              <a:t>Гіпотеза</a:t>
            </a:r>
            <a:r>
              <a:rPr lang="ru-RU" sz="2800" b="1" i="0" dirty="0">
                <a:solidFill>
                  <a:srgbClr val="202122"/>
                </a:solidFill>
                <a:effectLst/>
                <a:latin typeface="Times New Roman" panose="02020603050405020304" pitchFamily="18" charset="0"/>
                <a:cs typeface="Times New Roman" panose="02020603050405020304" pitchFamily="18" charset="0"/>
              </a:rPr>
              <a:t> </a:t>
            </a:r>
            <a:r>
              <a:rPr lang="ru-RU" sz="2800" b="1" i="0" dirty="0" err="1">
                <a:solidFill>
                  <a:srgbClr val="202122"/>
                </a:solidFill>
                <a:effectLst/>
                <a:latin typeface="Times New Roman" panose="02020603050405020304" pitchFamily="18" charset="0"/>
                <a:cs typeface="Times New Roman" panose="02020603050405020304" pitchFamily="18" charset="0"/>
              </a:rPr>
              <a:t>Ньюелла</a:t>
            </a:r>
            <a:r>
              <a:rPr lang="ru-RU" sz="2800" b="1" i="0" dirty="0">
                <a:solidFill>
                  <a:srgbClr val="202122"/>
                </a:solidFill>
                <a:effectLst/>
                <a:latin typeface="Times New Roman" panose="02020603050405020304" pitchFamily="18" charset="0"/>
                <a:cs typeface="Times New Roman" panose="02020603050405020304" pitchFamily="18" charset="0"/>
              </a:rPr>
              <a:t> — Саймона</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або</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1" i="0" dirty="0" err="1">
                <a:solidFill>
                  <a:srgbClr val="202122"/>
                </a:solidFill>
                <a:effectLst/>
                <a:latin typeface="Times New Roman" panose="02020603050405020304" pitchFamily="18" charset="0"/>
                <a:cs typeface="Times New Roman" panose="02020603050405020304" pitchFamily="18" charset="0"/>
              </a:rPr>
              <a:t>Гіпотеза</a:t>
            </a:r>
            <a:r>
              <a:rPr lang="ru-RU" sz="2800" b="1" i="0" dirty="0">
                <a:solidFill>
                  <a:srgbClr val="202122"/>
                </a:solidFill>
                <a:effectLst/>
                <a:latin typeface="Times New Roman" panose="02020603050405020304" pitchFamily="18" charset="0"/>
                <a:cs typeface="Times New Roman" panose="02020603050405020304" pitchFamily="18" charset="0"/>
              </a:rPr>
              <a:t> про </a:t>
            </a:r>
            <a:r>
              <a:rPr lang="ru-RU" sz="2800" b="1" i="0" dirty="0" err="1">
                <a:solidFill>
                  <a:srgbClr val="202122"/>
                </a:solidFill>
                <a:effectLst/>
                <a:latin typeface="Times New Roman" panose="02020603050405020304" pitchFamily="18" charset="0"/>
                <a:cs typeface="Times New Roman" panose="02020603050405020304" pitchFamily="18" charset="0"/>
              </a:rPr>
              <a:t>фізичну</a:t>
            </a:r>
            <a:r>
              <a:rPr lang="ru-RU" sz="2800" b="1" i="0" dirty="0">
                <a:solidFill>
                  <a:srgbClr val="202122"/>
                </a:solidFill>
                <a:effectLst/>
                <a:latin typeface="Times New Roman" panose="02020603050405020304" pitchFamily="18" charset="0"/>
                <a:cs typeface="Times New Roman" panose="02020603050405020304" pitchFamily="18" charset="0"/>
              </a:rPr>
              <a:t> </a:t>
            </a:r>
            <a:r>
              <a:rPr lang="ru-RU" sz="2800" b="1" i="0" dirty="0" err="1">
                <a:solidFill>
                  <a:srgbClr val="202122"/>
                </a:solidFill>
                <a:effectLst/>
                <a:latin typeface="Times New Roman" panose="02020603050405020304" pitchFamily="18" charset="0"/>
                <a:cs typeface="Times New Roman" panose="02020603050405020304" pitchFamily="18" charset="0"/>
              </a:rPr>
              <a:t>символьну</a:t>
            </a:r>
            <a:r>
              <a:rPr lang="ru-RU" sz="2800" b="1" i="0" dirty="0">
                <a:solidFill>
                  <a:srgbClr val="202122"/>
                </a:solidFill>
                <a:effectLst/>
                <a:latin typeface="Times New Roman" panose="02020603050405020304" pitchFamily="18" charset="0"/>
                <a:cs typeface="Times New Roman" panose="02020603050405020304" pitchFamily="18" charset="0"/>
              </a:rPr>
              <a:t> систему. </a:t>
            </a:r>
          </a:p>
          <a:p>
            <a:r>
              <a:rPr lang="ru-RU" sz="2800" b="0" i="0" dirty="0" err="1">
                <a:solidFill>
                  <a:srgbClr val="202122"/>
                </a:solidFill>
                <a:effectLst/>
                <a:latin typeface="Times New Roman" panose="02020603050405020304" pitchFamily="18" charset="0"/>
                <a:cs typeface="Times New Roman" panose="02020603050405020304" pitchFamily="18" charset="0"/>
              </a:rPr>
              <a:t>Фізична</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u="none" strike="noStrike" dirty="0" err="1">
                <a:solidFill>
                  <a:srgbClr val="BA0000"/>
                </a:solidFill>
                <a:effectLst/>
                <a:latin typeface="Times New Roman" panose="02020603050405020304" pitchFamily="18" charset="0"/>
                <a:cs typeface="Times New Roman" panose="02020603050405020304" pitchFamily="18" charset="0"/>
                <a:hlinkClick r:id="rId2" tooltip="Символьна система (ще не написана)"/>
              </a:rPr>
              <a:t>символьна</a:t>
            </a:r>
            <a:r>
              <a:rPr lang="ru-RU" sz="2800" b="0" i="0" u="none" strike="noStrike" dirty="0">
                <a:solidFill>
                  <a:srgbClr val="BA0000"/>
                </a:solidFill>
                <a:effectLst/>
                <a:latin typeface="Times New Roman" panose="02020603050405020304" pitchFamily="18" charset="0"/>
                <a:cs typeface="Times New Roman" panose="02020603050405020304" pitchFamily="18" charset="0"/>
                <a:hlinkClick r:id="rId2" tooltip="Символьна система (ще не написана)"/>
              </a:rPr>
              <a:t> система</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має</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необхідні</a:t>
            </a:r>
            <a:r>
              <a:rPr lang="ru-RU" sz="2800" b="0" i="0" dirty="0">
                <a:solidFill>
                  <a:srgbClr val="202122"/>
                </a:solidFill>
                <a:effectLst/>
                <a:latin typeface="Times New Roman" panose="02020603050405020304" pitchFamily="18" charset="0"/>
                <a:cs typeface="Times New Roman" panose="02020603050405020304" pitchFamily="18" charset="0"/>
              </a:rPr>
              <a:t> і </a:t>
            </a:r>
            <a:r>
              <a:rPr lang="ru-RU" sz="2800" b="0" i="0" dirty="0" err="1">
                <a:solidFill>
                  <a:srgbClr val="202122"/>
                </a:solidFill>
                <a:effectLst/>
                <a:latin typeface="Times New Roman" panose="02020603050405020304" pitchFamily="18" charset="0"/>
                <a:cs typeface="Times New Roman" panose="02020603050405020304" pitchFamily="18" charset="0"/>
              </a:rPr>
              <a:t>достатні</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засоби</a:t>
            </a:r>
            <a:r>
              <a:rPr lang="ru-RU" sz="2800" b="0" i="0" dirty="0">
                <a:solidFill>
                  <a:srgbClr val="202122"/>
                </a:solidFill>
                <a:effectLst/>
                <a:latin typeface="Times New Roman" panose="02020603050405020304" pitchFamily="18" charset="0"/>
                <a:cs typeface="Times New Roman" panose="02020603050405020304" pitchFamily="18" charset="0"/>
              </a:rPr>
              <a:t> для </a:t>
            </a:r>
            <a:r>
              <a:rPr lang="ru-RU" sz="2800" b="0" i="0" dirty="0" err="1">
                <a:solidFill>
                  <a:srgbClr val="202122"/>
                </a:solidFill>
                <a:effectLst/>
                <a:latin typeface="Times New Roman" panose="02020603050405020304" pitchFamily="18" charset="0"/>
                <a:cs typeface="Times New Roman" panose="02020603050405020304" pitchFamily="18" charset="0"/>
              </a:rPr>
              <a:t>проведення</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базових</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інтелектуальних</a:t>
            </a:r>
            <a:r>
              <a:rPr lang="ru-RU" sz="2800" b="0" i="0" dirty="0">
                <a:solidFill>
                  <a:srgbClr val="202122"/>
                </a:solidFill>
                <a:effectLst/>
                <a:latin typeface="Times New Roman" panose="02020603050405020304" pitchFamily="18" charset="0"/>
                <a:cs typeface="Times New Roman" panose="02020603050405020304" pitchFamily="18" charset="0"/>
              </a:rPr>
              <a:t> </a:t>
            </a:r>
            <a:r>
              <a:rPr lang="ru-RU" sz="2800" b="0" i="0" dirty="0" err="1">
                <a:solidFill>
                  <a:srgbClr val="202122"/>
                </a:solidFill>
                <a:effectLst/>
                <a:latin typeface="Times New Roman" panose="02020603050405020304" pitchFamily="18" charset="0"/>
                <a:cs typeface="Times New Roman" panose="02020603050405020304" pitchFamily="18" charset="0"/>
              </a:rPr>
              <a:t>дій</a:t>
            </a:r>
            <a:r>
              <a:rPr lang="ru-RU" sz="2800" b="0" i="0" dirty="0">
                <a:solidFill>
                  <a:srgbClr val="202122"/>
                </a:solidFill>
                <a:effectLst/>
                <a:latin typeface="Times New Roman" panose="02020603050405020304" pitchFamily="18" charset="0"/>
                <a:cs typeface="Times New Roman" panose="02020603050405020304" pitchFamily="18" charset="0"/>
              </a:rPr>
              <a:t>, в широкому </a:t>
            </a:r>
            <a:r>
              <a:rPr lang="ru-RU" sz="2800" b="0" i="0" dirty="0" err="1">
                <a:solidFill>
                  <a:srgbClr val="202122"/>
                </a:solidFill>
                <a:effectLst/>
                <a:latin typeface="Times New Roman" panose="02020603050405020304" pitchFamily="18" charset="0"/>
                <a:cs typeface="Times New Roman" panose="02020603050405020304" pitchFamily="18" charset="0"/>
              </a:rPr>
              <a:t>розумінні</a:t>
            </a:r>
            <a:r>
              <a:rPr lang="ru-RU" sz="2800" b="0" i="0" dirty="0">
                <a:solidFill>
                  <a:srgbClr val="202122"/>
                </a:solidFill>
                <a:effectLst/>
                <a:latin typeface="Times New Roman" panose="02020603050405020304" pitchFamily="18" charset="0"/>
                <a:cs typeface="Times New Roman" panose="02020603050405020304" pitchFamily="18" charset="0"/>
              </a:rPr>
              <a:t>.</a:t>
            </a:r>
            <a:endParaRPr lang="ru-RU" sz="2800" b="1" dirty="0">
              <a:solidFill>
                <a:srgbClr val="20212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72354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Пряма вставка</a:t>
            </a:r>
          </a:p>
        </p:txBody>
      </p:sp>
      <p:sp>
        <p:nvSpPr>
          <p:cNvPr id="3" name="Объект 2"/>
          <p:cNvSpPr>
            <a:spLocks noGrp="1"/>
          </p:cNvSpPr>
          <p:nvPr>
            <p:ph idx="1"/>
          </p:nvPr>
        </p:nvSpPr>
        <p:spPr/>
        <p:txBody>
          <a:bodyPr>
            <a:normAutofit fontScale="77500" lnSpcReduction="20000"/>
          </a:bodyPr>
          <a:lstStyle/>
          <a:p>
            <a:r>
              <a:rPr lang="uk-UA" sz="2800" u="sng" dirty="0">
                <a:latin typeface="Times New Roman" panose="02020603050405020304" pitchFamily="18" charset="0"/>
                <a:cs typeface="Times New Roman" panose="02020603050405020304" pitchFamily="18" charset="0"/>
              </a:rPr>
              <a:t>Принцип сортування:</a:t>
            </a:r>
            <a:r>
              <a:rPr lang="uk-UA" sz="2800" dirty="0">
                <a:latin typeface="Times New Roman" panose="02020603050405020304" pitchFamily="18" charset="0"/>
                <a:cs typeface="Times New Roman" panose="02020603050405020304" pitchFamily="18" charset="0"/>
              </a:rPr>
              <a:t> масив розподіляється на відсортовану та невідсортовану частини. На першому кроці за відсортовану частину (послідовність) приймається перший елемент масиву. Кожний наступний елемент з невідсортованої частини вставляємо в заздалегідь відсортовану послідовність так, щоб ця послідовність залишалась відсортованою.</a:t>
            </a:r>
          </a:p>
          <a:p>
            <a:r>
              <a:rPr lang="uk-UA" sz="2800" dirty="0">
                <a:latin typeface="Times New Roman" panose="02020603050405020304" pitchFamily="18" charset="0"/>
                <a:cs typeface="Times New Roman" panose="02020603050405020304" pitchFamily="18" charset="0"/>
              </a:rPr>
              <a:t>Основні етапи:</a:t>
            </a:r>
          </a:p>
          <a:p>
            <a:pPr lvl="0"/>
            <a:r>
              <a:rPr lang="uk-UA" sz="2800" dirty="0">
                <a:latin typeface="Times New Roman" panose="02020603050405020304" pitchFamily="18" charset="0"/>
                <a:cs typeface="Times New Roman" panose="02020603050405020304" pitchFamily="18" charset="0"/>
              </a:rPr>
              <a:t>Знайти місце, куди потрібно вставити черговий елемент. </a:t>
            </a:r>
          </a:p>
          <a:p>
            <a:pPr lvl="0"/>
            <a:r>
              <a:rPr lang="uk-UA" sz="2800" dirty="0">
                <a:latin typeface="Times New Roman" panose="02020603050405020304" pitchFamily="18" charset="0"/>
                <a:cs typeface="Times New Roman" panose="02020603050405020304" pitchFamily="18" charset="0"/>
              </a:rPr>
              <a:t>Зсунути елементи, що стоять справа у відсортованій частині, на одну позицію вправо.</a:t>
            </a:r>
          </a:p>
          <a:p>
            <a:pPr lvl="0"/>
            <a:r>
              <a:rPr lang="uk-UA" sz="2800" dirty="0">
                <a:latin typeface="Times New Roman" panose="02020603050405020304" pitchFamily="18" charset="0"/>
                <a:cs typeface="Times New Roman" panose="02020603050405020304" pitchFamily="18" charset="0"/>
              </a:rPr>
              <a:t>На звільнене місце поставити елемент, який аналізують (вставляють).</a:t>
            </a:r>
          </a:p>
          <a:p>
            <a:endParaRPr lang="uk-UA" dirty="0"/>
          </a:p>
        </p:txBody>
      </p:sp>
    </p:spTree>
    <p:extLst>
      <p:ext uri="{BB962C8B-B14F-4D97-AF65-F5344CB8AC3E}">
        <p14:creationId xmlns:p14="http://schemas.microsoft.com/office/powerpoint/2010/main" val="31926830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Пряма вставка</a:t>
            </a:r>
          </a:p>
        </p:txBody>
      </p:sp>
      <p:pic>
        <p:nvPicPr>
          <p:cNvPr id="11" name="Объект 10"/>
          <p:cNvPicPr>
            <a:picLocks noGrp="1" noChangeAspect="1"/>
          </p:cNvPicPr>
          <p:nvPr>
            <p:ph idx="1"/>
          </p:nvPr>
        </p:nvPicPr>
        <p:blipFill>
          <a:blip r:embed="rId2"/>
          <a:stretch>
            <a:fillRect/>
          </a:stretch>
        </p:blipFill>
        <p:spPr>
          <a:xfrm>
            <a:off x="1622849" y="2391508"/>
            <a:ext cx="11168102" cy="3675184"/>
          </a:xfrm>
          <a:prstGeom prst="rect">
            <a:avLst/>
          </a:prstGeom>
        </p:spPr>
      </p:pic>
    </p:spTree>
    <p:extLst>
      <p:ext uri="{BB962C8B-B14F-4D97-AF65-F5344CB8AC3E}">
        <p14:creationId xmlns:p14="http://schemas.microsoft.com/office/powerpoint/2010/main" val="1100247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Пряма вставка</a:t>
            </a:r>
          </a:p>
        </p:txBody>
      </p:sp>
      <p:sp>
        <p:nvSpPr>
          <p:cNvPr id="3" name="Объект 2"/>
          <p:cNvSpPr>
            <a:spLocks noGrp="1"/>
          </p:cNvSpPr>
          <p:nvPr>
            <p:ph idx="1"/>
          </p:nvPr>
        </p:nvSpPr>
        <p:spPr>
          <a:xfrm>
            <a:off x="2039815" y="2133600"/>
            <a:ext cx="9464797" cy="3777622"/>
          </a:xfrm>
        </p:spPr>
        <p:txBody>
          <a:bodyPr>
            <a:noAutofit/>
          </a:bodyPr>
          <a:lstStyle/>
          <a:p>
            <a:r>
              <a:rPr lang="uk-UA" sz="2800" dirty="0">
                <a:latin typeface="Times New Roman" panose="02020603050405020304" pitchFamily="18" charset="0"/>
                <a:cs typeface="Times New Roman" panose="02020603050405020304" pitchFamily="18" charset="0"/>
              </a:rPr>
              <a:t>Зауважимо, що оскільки готова послідовність вже впорядкована, то для пошуку місця включення поточного елемента можна використовувати метод дихотомії (пошук розподілом навпіл, або двійковий пошук), для якого кожен раз виключається з розгляду половина елементів. Якщо лінійний пошук в середньому вимагав </a:t>
            </a:r>
            <a:r>
              <a:rPr lang="en-US" sz="2800"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 / 2 порівнянь на п елементах, то двійковий пошук - </a:t>
            </a:r>
            <a:r>
              <a:rPr lang="en-US" sz="2800" dirty="0">
                <a:latin typeface="Times New Roman" panose="02020603050405020304" pitchFamily="18" charset="0"/>
                <a:cs typeface="Times New Roman" panose="02020603050405020304" pitchFamily="18" charset="0"/>
              </a:rPr>
              <a:t>log</a:t>
            </a:r>
            <a:r>
              <a:rPr lang="en-US" sz="14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n</a:t>
            </a:r>
            <a:r>
              <a:rPr lang="uk-UA" sz="2800" dirty="0">
                <a:latin typeface="Times New Roman" panose="02020603050405020304" pitchFamily="18" charset="0"/>
                <a:cs typeface="Times New Roman" panose="02020603050405020304" pitchFamily="18" charset="0"/>
              </a:rPr>
              <a:t> порівнянь (в найгіршому випадку).</a:t>
            </a:r>
          </a:p>
        </p:txBody>
      </p:sp>
    </p:spTree>
    <p:extLst>
      <p:ext uri="{BB962C8B-B14F-4D97-AF65-F5344CB8AC3E}">
        <p14:creationId xmlns:p14="http://schemas.microsoft.com/office/powerpoint/2010/main" val="29285886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Пряма вставка</a:t>
            </a:r>
          </a:p>
        </p:txBody>
      </p:sp>
      <p:sp>
        <p:nvSpPr>
          <p:cNvPr id="3" name="Объект 2"/>
          <p:cNvSpPr>
            <a:spLocks noGrp="1"/>
          </p:cNvSpPr>
          <p:nvPr>
            <p:ph idx="1"/>
          </p:nvPr>
        </p:nvSpPr>
        <p:spPr/>
        <p:txBody>
          <a:bodyPr>
            <a:normAutofit fontScale="92500" lnSpcReduction="10000"/>
          </a:bodyPr>
          <a:lstStyle/>
          <a:p>
            <a:r>
              <a:rPr lang="uk-UA" sz="3000" dirty="0">
                <a:latin typeface="Times New Roman" panose="02020603050405020304" pitchFamily="18" charset="0"/>
                <a:cs typeface="Times New Roman" panose="02020603050405020304" pitchFamily="18" charset="0"/>
              </a:rPr>
              <a:t>Інваріант циклу: на початку кожної ітерації циклу елементи </a:t>
            </a:r>
            <a:r>
              <a:rPr lang="en-US" sz="3000" dirty="0">
                <a:latin typeface="Times New Roman" panose="02020603050405020304" pitchFamily="18" charset="0"/>
                <a:cs typeface="Times New Roman" panose="02020603050405020304" pitchFamily="18" charset="0"/>
              </a:rPr>
              <a:t>Array[0]… Array[j – 1] </a:t>
            </a:r>
            <a:r>
              <a:rPr lang="uk-UA" sz="3000" dirty="0">
                <a:latin typeface="Times New Roman" panose="02020603050405020304" pitchFamily="18" charset="0"/>
                <a:cs typeface="Times New Roman" panose="02020603050405020304" pitchFamily="18" charset="0"/>
              </a:rPr>
              <a:t>є елементами відсортованої частини, зазначимо, що елементи </a:t>
            </a:r>
            <a:r>
              <a:rPr lang="en-US" sz="3000" dirty="0">
                <a:latin typeface="Times New Roman" panose="02020603050405020304" pitchFamily="18" charset="0"/>
                <a:cs typeface="Times New Roman" panose="02020603050405020304" pitchFamily="18" charset="0"/>
              </a:rPr>
              <a:t>Array[0]... Array[j – 1] </a:t>
            </a:r>
            <a:r>
              <a:rPr lang="uk-UA" sz="3000" dirty="0">
                <a:latin typeface="Times New Roman" panose="02020603050405020304" pitchFamily="18" charset="0"/>
                <a:cs typeface="Times New Roman" panose="02020603050405020304" pitchFamily="18" charset="0"/>
              </a:rPr>
              <a:t>від самого початку знаходились в позиціях від 0 до </a:t>
            </a:r>
            <a:r>
              <a:rPr lang="en-US" sz="3000" dirty="0">
                <a:latin typeface="Times New Roman" panose="02020603050405020304" pitchFamily="18" charset="0"/>
                <a:cs typeface="Times New Roman" panose="02020603050405020304" pitchFamily="18" charset="0"/>
              </a:rPr>
              <a:t>j – 1 (</a:t>
            </a:r>
            <a:r>
              <a:rPr lang="uk-UA" sz="3000" dirty="0">
                <a:latin typeface="Times New Roman" panose="02020603050405020304" pitchFamily="18" charset="0"/>
                <a:cs typeface="Times New Roman" panose="02020603050405020304" pitchFamily="18" charset="0"/>
              </a:rPr>
              <a:t>але не були впорядкованими), однак зараз вони відсортовані, де </a:t>
            </a:r>
            <a:r>
              <a:rPr lang="en-US" sz="3000" dirty="0">
                <a:latin typeface="Times New Roman" panose="02020603050405020304" pitchFamily="18" charset="0"/>
                <a:cs typeface="Times New Roman" panose="02020603050405020304" pitchFamily="18" charset="0"/>
              </a:rPr>
              <a:t>j – </a:t>
            </a:r>
            <a:r>
              <a:rPr lang="uk-UA" sz="3000" dirty="0">
                <a:latin typeface="Times New Roman" panose="02020603050405020304" pitchFamily="18" charset="0"/>
                <a:cs typeface="Times New Roman" panose="02020603050405020304" pitchFamily="18" charset="0"/>
              </a:rPr>
              <a:t>індекс, який розділяє масив на відсортовану та невідсортовану частини.</a:t>
            </a:r>
          </a:p>
          <a:p>
            <a:r>
              <a:rPr lang="uk-UA" sz="3000" dirty="0">
                <a:latin typeface="Times New Roman" panose="02020603050405020304" pitchFamily="18" charset="0"/>
                <a:cs typeface="Times New Roman" panose="02020603050405020304" pitchFamily="18" charset="0"/>
              </a:rPr>
              <a:t>Час роботи: </a:t>
            </a:r>
            <a:r>
              <a:rPr lang="en-US" sz="3000" dirty="0">
                <a:latin typeface="Times New Roman" panose="02020603050405020304" pitchFamily="18" charset="0"/>
                <a:cs typeface="Times New Roman" panose="02020603050405020304" pitchFamily="18" charset="0"/>
              </a:rPr>
              <a:t>O(n2).</a:t>
            </a:r>
          </a:p>
          <a:p>
            <a:endParaRPr lang="uk-UA" dirty="0"/>
          </a:p>
        </p:txBody>
      </p:sp>
    </p:spTree>
    <p:extLst>
      <p:ext uri="{BB962C8B-B14F-4D97-AF65-F5344CB8AC3E}">
        <p14:creationId xmlns:p14="http://schemas.microsoft.com/office/powerpoint/2010/main" val="7669808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вибір</a:t>
            </a:r>
          </a:p>
        </p:txBody>
      </p:sp>
      <p:sp>
        <p:nvSpPr>
          <p:cNvPr id="3" name="Объект 2"/>
          <p:cNvSpPr>
            <a:spLocks noGrp="1"/>
          </p:cNvSpPr>
          <p:nvPr>
            <p:ph idx="1"/>
          </p:nvPr>
        </p:nvSpPr>
        <p:spPr>
          <a:xfrm>
            <a:off x="1248508" y="2133600"/>
            <a:ext cx="10256104" cy="3777622"/>
          </a:xfrm>
        </p:spPr>
        <p:txBody>
          <a:bodyPr>
            <a:noAutofit/>
          </a:bodyPr>
          <a:lstStyle/>
          <a:p>
            <a:r>
              <a:rPr lang="ru-RU" sz="2800" dirty="0">
                <a:latin typeface="Times New Roman" panose="02020603050405020304" pitchFamily="18" charset="0"/>
                <a:cs typeface="Times New Roman" panose="02020603050405020304" pitchFamily="18" charset="0"/>
              </a:rPr>
              <a:t>Принцип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масив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також</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поділити</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відсортовану</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невідсортовану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частини</a:t>
            </a:r>
            <a:r>
              <a:rPr lang="ru-RU" sz="2800" dirty="0">
                <a:latin typeface="Times New Roman" panose="02020603050405020304" pitchFamily="18" charset="0"/>
                <a:cs typeface="Times New Roman" panose="02020603050405020304" pitchFamily="18" charset="0"/>
              </a:rPr>
              <a:t>. На </a:t>
            </a:r>
            <a:r>
              <a:rPr lang="ru-RU" sz="2800" dirty="0" err="1">
                <a:latin typeface="Times New Roman" panose="02020603050405020304" pitchFamily="18" charset="0"/>
                <a:cs typeface="Times New Roman" panose="02020603050405020304" pitchFamily="18" charset="0"/>
              </a:rPr>
              <a:t>першому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кроці</a:t>
            </a:r>
            <a:r>
              <a:rPr lang="ru-RU" sz="2800" dirty="0">
                <a:latin typeface="Times New Roman" panose="02020603050405020304" pitchFamily="18" charset="0"/>
                <a:cs typeface="Times New Roman" panose="02020603050405020304" pitchFamily="18" charset="0"/>
              </a:rPr>
              <a:t> весь </a:t>
            </a:r>
            <a:r>
              <a:rPr lang="ru-RU" sz="2800" dirty="0" err="1">
                <a:latin typeface="Times New Roman" panose="02020603050405020304" pitchFamily="18" charset="0"/>
                <a:cs typeface="Times New Roman" panose="02020603050405020304" pitchFamily="18" charset="0"/>
              </a:rPr>
              <a:t>масив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вважати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невідсортованим</a:t>
            </a:r>
            <a:r>
              <a:rPr lang="ru-RU" sz="2800" dirty="0">
                <a:latin typeface="Times New Roman" panose="02020603050405020304" pitchFamily="18" charset="0"/>
                <a:cs typeface="Times New Roman" panose="02020603050405020304" pitchFamily="18" charset="0"/>
              </a:rPr>
              <a:t>. У </a:t>
            </a:r>
            <a:r>
              <a:rPr lang="ru-RU" sz="2800" dirty="0" err="1">
                <a:latin typeface="Times New Roman" panose="02020603050405020304" pitchFamily="18" charset="0"/>
                <a:cs typeface="Times New Roman" panose="02020603050405020304" pitchFamily="18" charset="0"/>
              </a:rPr>
              <a:t>невідсортованій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знайти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мінімальний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або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максимальний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поміняти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місцями</a:t>
            </a:r>
            <a:r>
              <a:rPr lang="ru-RU" sz="2800" dirty="0">
                <a:latin typeface="Times New Roman" panose="02020603050405020304" pitchFamily="18" charset="0"/>
                <a:cs typeface="Times New Roman" panose="02020603050405020304" pitchFamily="18" charset="0"/>
              </a:rPr>
              <a:t> з першим </a:t>
            </a:r>
            <a:r>
              <a:rPr lang="ru-RU" sz="2800" dirty="0" err="1">
                <a:latin typeface="Times New Roman" panose="02020603050405020304" pitchFamily="18" charset="0"/>
                <a:cs typeface="Times New Roman" panose="02020603050405020304" pitchFamily="18" charset="0"/>
              </a:rPr>
              <a:t>елементом</a:t>
            </a:r>
            <a:r>
              <a:rPr lang="ru-RU" sz="2800" dirty="0">
                <a:latin typeface="Times New Roman" panose="02020603050405020304" pitchFamily="18" charset="0"/>
                <a:cs typeface="Times New Roman" panose="02020603050405020304" pitchFamily="18" charset="0"/>
              </a:rPr>
              <a:t> (з </a:t>
            </a:r>
            <a:r>
              <a:rPr lang="ru-RU" sz="2800" dirty="0" err="1">
                <a:latin typeface="Times New Roman" panose="02020603050405020304" pitchFamily="18" charset="0"/>
                <a:cs typeface="Times New Roman" panose="02020603050405020304" pitchFamily="18" charset="0"/>
              </a:rPr>
              <a:t>нульовим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індексом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невідсортованої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Тепер</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цей</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елемент</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вважати</a:t>
            </a:r>
            <a:r>
              <a:rPr lang="ru-RU" sz="2800" dirty="0">
                <a:latin typeface="Times New Roman" panose="02020603050405020304" pitchFamily="18" charset="0"/>
                <a:cs typeface="Times New Roman" panose="02020603050405020304" pitchFamily="18" charset="0"/>
              </a:rPr>
              <a:t> першим </a:t>
            </a:r>
            <a:r>
              <a:rPr lang="ru-RU" sz="2800" dirty="0" err="1">
                <a:latin typeface="Times New Roman" panose="02020603050405020304" pitchFamily="18" charset="0"/>
                <a:cs typeface="Times New Roman" panose="02020603050405020304" pitchFamily="18" charset="0"/>
              </a:rPr>
              <a:t>елементом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відсортованої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Таку</a:t>
            </a:r>
            <a:r>
              <a:rPr lang="ru-RU" sz="2800" dirty="0">
                <a:latin typeface="Times New Roman" panose="02020603050405020304" pitchFamily="18" charset="0"/>
                <a:cs typeface="Times New Roman" panose="02020603050405020304" pitchFamily="18" charset="0"/>
              </a:rPr>
              <a:t> саму процедуру </a:t>
            </a:r>
            <a:r>
              <a:rPr lang="ru-RU" sz="2800" dirty="0" err="1">
                <a:latin typeface="Times New Roman" panose="02020603050405020304" pitchFamily="18" charset="0"/>
                <a:cs typeface="Times New Roman" panose="02020603050405020304" pitchFamily="18" charset="0"/>
              </a:rPr>
              <a:t>повторити</a:t>
            </a:r>
            <a:r>
              <a:rPr lang="ru-RU" sz="2800" dirty="0">
                <a:latin typeface="Times New Roman" panose="02020603050405020304" pitchFamily="18" charset="0"/>
                <a:cs typeface="Times New Roman" panose="02020603050405020304" pitchFamily="18" charset="0"/>
              </a:rPr>
              <a:t> з новою не </a:t>
            </a:r>
            <a:r>
              <a:rPr lang="ru-RU" sz="2800" dirty="0" err="1">
                <a:latin typeface="Times New Roman" panose="02020603050405020304" pitchFamily="18" charset="0"/>
                <a:cs typeface="Times New Roman" panose="02020603050405020304" pitchFamily="18" charset="0"/>
              </a:rPr>
              <a:t>відсортованою</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частиною</a:t>
            </a:r>
            <a:r>
              <a:rPr lang="ru-RU" sz="2800" dirty="0">
                <a:latin typeface="Times New Roman" panose="02020603050405020304" pitchFamily="18" charset="0"/>
                <a:cs typeface="Times New Roman" panose="02020603050405020304" pitchFamily="18" charset="0"/>
              </a:rPr>
              <a:t> (n–1) </a:t>
            </a:r>
            <a:r>
              <a:rPr lang="ru-RU" sz="2800" dirty="0" err="1">
                <a:latin typeface="Times New Roman" panose="02020603050405020304" pitchFamily="18" charset="0"/>
                <a:cs typeface="Times New Roman" panose="02020603050405020304" pitchFamily="18" charset="0"/>
              </a:rPr>
              <a:t>разів</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Після</a:t>
            </a:r>
            <a:r>
              <a:rPr lang="ru-RU" sz="2800" dirty="0">
                <a:latin typeface="Times New Roman" panose="02020603050405020304" pitchFamily="18" charset="0"/>
                <a:cs typeface="Times New Roman" panose="02020603050405020304" pitchFamily="18" charset="0"/>
              </a:rPr>
              <a:t> кожного разу межа, </a:t>
            </a:r>
            <a:r>
              <a:rPr lang="ru-RU" sz="2800" dirty="0" err="1">
                <a:latin typeface="Times New Roman" panose="02020603050405020304" pitchFamily="18" charset="0"/>
                <a:cs typeface="Times New Roman" panose="02020603050405020304" pitchFamily="18" charset="0"/>
              </a:rPr>
              <a:t>що</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розділяє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відсортовану</a:t>
            </a:r>
            <a:r>
              <a:rPr lang="ru-RU" sz="2800" dirty="0">
                <a:latin typeface="Times New Roman" panose="02020603050405020304" pitchFamily="18" charset="0"/>
                <a:cs typeface="Times New Roman" panose="02020603050405020304" pitchFamily="18" charset="0"/>
              </a:rPr>
              <a:t> і не </a:t>
            </a:r>
            <a:r>
              <a:rPr lang="ru-RU" sz="2800" dirty="0" err="1">
                <a:latin typeface="Times New Roman" panose="02020603050405020304" pitchFamily="18" charset="0"/>
                <a:cs typeface="Times New Roman" panose="02020603050405020304" pitchFamily="18" charset="0"/>
              </a:rPr>
              <a:t>відсортовану</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частини</a:t>
            </a:r>
            <a:r>
              <a:rPr lang="ru-RU" sz="2800" dirty="0">
                <a:latin typeface="Times New Roman" panose="02020603050405020304" pitchFamily="18" charset="0"/>
                <a:cs typeface="Times New Roman" panose="02020603050405020304" pitchFamily="18" charset="0"/>
              </a:rPr>
              <a:t>, буде </a:t>
            </a:r>
            <a:r>
              <a:rPr lang="ru-RU" sz="2800" dirty="0" err="1">
                <a:latin typeface="Times New Roman" panose="02020603050405020304" pitchFamily="18" charset="0"/>
                <a:cs typeface="Times New Roman" panose="02020603050405020304" pitchFamily="18" charset="0"/>
              </a:rPr>
              <a:t>зсунута</a:t>
            </a:r>
            <a:r>
              <a:rPr lang="ru-RU" sz="2800" dirty="0">
                <a:latin typeface="Times New Roman" panose="02020603050405020304" pitchFamily="18" charset="0"/>
                <a:cs typeface="Times New Roman" panose="02020603050405020304" pitchFamily="18" charset="0"/>
              </a:rPr>
              <a:t> на одну </a:t>
            </a:r>
            <a:r>
              <a:rPr lang="ru-RU" sz="2800" dirty="0" err="1">
                <a:latin typeface="Times New Roman" panose="02020603050405020304" pitchFamily="18" charset="0"/>
                <a:cs typeface="Times New Roman" panose="02020603050405020304" pitchFamily="18" charset="0"/>
              </a:rPr>
              <a:t>позицію</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праворуч</a:t>
            </a:r>
            <a:r>
              <a:rPr lang="ru-RU" sz="2800" dirty="0">
                <a:latin typeface="Times New Roman" panose="02020603050405020304" pitchFamily="18" charset="0"/>
                <a:cs typeface="Times New Roman" panose="02020603050405020304" pitchFamily="18" charset="0"/>
              </a:rPr>
              <a:t>.</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01988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вибір</a:t>
            </a:r>
          </a:p>
        </p:txBody>
      </p:sp>
      <p:sp>
        <p:nvSpPr>
          <p:cNvPr id="3" name="Объект 2"/>
          <p:cNvSpPr>
            <a:spLocks noGrp="1"/>
          </p:cNvSpPr>
          <p:nvPr>
            <p:ph idx="1"/>
          </p:nvPr>
        </p:nvSpPr>
        <p:spPr/>
        <p:txBody>
          <a:bodyPr/>
          <a:lstStyle/>
          <a:p>
            <a:endParaRPr lang="uk-UA" dirty="0"/>
          </a:p>
        </p:txBody>
      </p:sp>
      <p:graphicFrame>
        <p:nvGraphicFramePr>
          <p:cNvPr id="6" name="Объект 5"/>
          <p:cNvGraphicFramePr>
            <a:graphicFrameLocks noChangeAspect="1"/>
          </p:cNvGraphicFramePr>
          <p:nvPr/>
        </p:nvGraphicFramePr>
        <p:xfrm>
          <a:off x="3038475" y="2611438"/>
          <a:ext cx="10564770" cy="2822208"/>
        </p:xfrm>
        <a:graphic>
          <a:graphicData uri="http://schemas.openxmlformats.org/presentationml/2006/ole">
            <mc:AlternateContent xmlns:mc="http://schemas.openxmlformats.org/markup-compatibility/2006">
              <mc:Choice xmlns:v="urn:schemas-microsoft-com:vml" Requires="v">
                <p:oleObj name="Документ" r:id="rId2" imgW="6115007" imgH="1634147" progId="Word.Document.12">
                  <p:embed/>
                </p:oleObj>
              </mc:Choice>
              <mc:Fallback>
                <p:oleObj name="Документ" r:id="rId2" imgW="6115007" imgH="1634147" progId="Word.Document.12">
                  <p:embed/>
                  <p:pic>
                    <p:nvPicPr>
                      <p:cNvPr id="6" name="Объект 5"/>
                      <p:cNvPicPr/>
                      <p:nvPr/>
                    </p:nvPicPr>
                    <p:blipFill>
                      <a:blip r:embed="rId3"/>
                      <a:stretch>
                        <a:fillRect/>
                      </a:stretch>
                    </p:blipFill>
                    <p:spPr>
                      <a:xfrm>
                        <a:off x="3038475" y="2611438"/>
                        <a:ext cx="10564770" cy="2822208"/>
                      </a:xfrm>
                      <a:prstGeom prst="rect">
                        <a:avLst/>
                      </a:prstGeom>
                    </p:spPr>
                  </p:pic>
                </p:oleObj>
              </mc:Fallback>
            </mc:AlternateContent>
          </a:graphicData>
        </a:graphic>
      </p:graphicFrame>
    </p:spTree>
    <p:extLst>
      <p:ext uri="{BB962C8B-B14F-4D97-AF65-F5344CB8AC3E}">
        <p14:creationId xmlns:p14="http://schemas.microsoft.com/office/powerpoint/2010/main" val="38690433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вибір</a:t>
            </a:r>
          </a:p>
        </p:txBody>
      </p:sp>
      <p:sp>
        <p:nvSpPr>
          <p:cNvPr id="3" name="Объект 2"/>
          <p:cNvSpPr>
            <a:spLocks noGrp="1"/>
          </p:cNvSpPr>
          <p:nvPr>
            <p:ph idx="1"/>
          </p:nvPr>
        </p:nvSpPr>
        <p:spPr>
          <a:xfrm>
            <a:off x="1652955" y="2133600"/>
            <a:ext cx="9851658" cy="3777622"/>
          </a:xfrm>
        </p:spPr>
        <p:txBody>
          <a:bodyPr>
            <a:noAutofit/>
          </a:bodyPr>
          <a:lstStyle/>
          <a:p>
            <a:r>
              <a:rPr lang="ru-RU" sz="2800" dirty="0" err="1"/>
              <a:t>Пошук</a:t>
            </a:r>
            <a:r>
              <a:rPr lang="ru-RU" sz="2800" dirty="0"/>
              <a:t> максимального </a:t>
            </a:r>
            <a:r>
              <a:rPr lang="ru-RU" sz="2800" dirty="0" err="1"/>
              <a:t>елемента</a:t>
            </a:r>
            <a:r>
              <a:rPr lang="ru-RU" sz="2800" dirty="0"/>
              <a:t> з п </a:t>
            </a:r>
            <a:r>
              <a:rPr lang="ru-RU" sz="2800" dirty="0" err="1"/>
              <a:t>елементів</a:t>
            </a:r>
            <a:r>
              <a:rPr lang="ru-RU" sz="2800" dirty="0"/>
              <a:t> і </a:t>
            </a:r>
            <a:r>
              <a:rPr lang="ru-RU" sz="2800" dirty="0" err="1"/>
              <a:t>додавання</a:t>
            </a:r>
            <a:r>
              <a:rPr lang="ru-RU" sz="2800" dirty="0"/>
              <a:t> </a:t>
            </a:r>
            <a:r>
              <a:rPr lang="ru-RU" sz="2800" dirty="0" err="1"/>
              <a:t>його</a:t>
            </a:r>
            <a:r>
              <a:rPr lang="ru-RU" sz="2800" dirty="0"/>
              <a:t> в уже </a:t>
            </a:r>
            <a:r>
              <a:rPr lang="ru-RU" sz="2800" dirty="0" err="1"/>
              <a:t>готову</a:t>
            </a:r>
            <a:r>
              <a:rPr lang="ru-RU" sz="2800" dirty="0"/>
              <a:t> </a:t>
            </a:r>
            <a:r>
              <a:rPr lang="ru-RU" sz="2800" dirty="0" err="1"/>
              <a:t>впорядковану</a:t>
            </a:r>
            <a:r>
              <a:rPr lang="ru-RU" sz="2800" dirty="0"/>
              <a:t> </a:t>
            </a:r>
            <a:r>
              <a:rPr lang="ru-RU" sz="2800" dirty="0" err="1"/>
              <a:t>послідовність</a:t>
            </a:r>
            <a:r>
              <a:rPr lang="ru-RU" sz="2800" dirty="0"/>
              <a:t> </a:t>
            </a:r>
            <a:r>
              <a:rPr lang="ru-RU" sz="2800" dirty="0" err="1"/>
              <a:t>вимагає</a:t>
            </a:r>
            <a:r>
              <a:rPr lang="ru-RU" sz="2800" dirty="0"/>
              <a:t> в </a:t>
            </a:r>
            <a:r>
              <a:rPr lang="ru-RU" sz="2800" dirty="0" err="1"/>
              <a:t>гіршому</a:t>
            </a:r>
            <a:r>
              <a:rPr lang="ru-RU" sz="2800" dirty="0"/>
              <a:t> </a:t>
            </a:r>
            <a:r>
              <a:rPr lang="ru-RU" sz="2800" dirty="0" err="1"/>
              <a:t>випадку</a:t>
            </a:r>
            <a:r>
              <a:rPr lang="ru-RU" sz="2800" dirty="0"/>
              <a:t> С • п </a:t>
            </a:r>
            <a:r>
              <a:rPr lang="ru-RU" sz="2800" dirty="0" err="1"/>
              <a:t>операцій</a:t>
            </a:r>
            <a:r>
              <a:rPr lang="ru-RU" sz="2800" dirty="0"/>
              <a:t>, </a:t>
            </a:r>
            <a:r>
              <a:rPr lang="ru-RU" sz="2800" dirty="0" err="1"/>
              <a:t>після</a:t>
            </a:r>
            <a:r>
              <a:rPr lang="ru-RU" sz="2800" dirty="0"/>
              <a:t> </a:t>
            </a:r>
            <a:r>
              <a:rPr lang="ru-RU" sz="2800" dirty="0" err="1"/>
              <a:t>чого</a:t>
            </a:r>
            <a:r>
              <a:rPr lang="ru-RU" sz="2800" dirty="0"/>
              <a:t> </a:t>
            </a:r>
            <a:r>
              <a:rPr lang="ru-RU" sz="2800" dirty="0" err="1"/>
              <a:t>повторюємо</a:t>
            </a:r>
            <a:r>
              <a:rPr lang="ru-RU" sz="2800" dirty="0"/>
              <a:t> описаний </a:t>
            </a:r>
            <a:r>
              <a:rPr lang="ru-RU" sz="2800" dirty="0" err="1"/>
              <a:t>процес</a:t>
            </a:r>
            <a:r>
              <a:rPr lang="ru-RU" sz="2800" dirty="0"/>
              <a:t> для </a:t>
            </a:r>
            <a:r>
              <a:rPr lang="ru-RU" sz="2800" dirty="0" err="1"/>
              <a:t>решти</a:t>
            </a:r>
            <a:r>
              <a:rPr lang="ru-RU" sz="2800" dirty="0"/>
              <a:t> п - 1 </a:t>
            </a:r>
            <a:r>
              <a:rPr lang="ru-RU" sz="2800" dirty="0" err="1"/>
              <a:t>елементів</a:t>
            </a:r>
            <a:r>
              <a:rPr lang="ru-RU" sz="2800" dirty="0"/>
              <a:t>. </a:t>
            </a:r>
            <a:r>
              <a:rPr lang="ru-RU" sz="2800" dirty="0" err="1"/>
              <a:t>Слід</a:t>
            </a:r>
            <a:r>
              <a:rPr lang="ru-RU" sz="2800" dirty="0"/>
              <a:t> </a:t>
            </a:r>
            <a:r>
              <a:rPr lang="ru-RU" sz="2800" dirty="0" err="1"/>
              <a:t>зазначити</a:t>
            </a:r>
            <a:r>
              <a:rPr lang="ru-RU" sz="2800" dirty="0"/>
              <a:t>, </a:t>
            </a:r>
            <a:r>
              <a:rPr lang="ru-RU" sz="2800" dirty="0" err="1"/>
              <a:t>що</a:t>
            </a:r>
            <a:r>
              <a:rPr lang="ru-RU" sz="2800" dirty="0"/>
              <a:t> </a:t>
            </a:r>
            <a:r>
              <a:rPr lang="ru-RU" sz="2800" dirty="0" err="1"/>
              <a:t>кількість</a:t>
            </a:r>
            <a:r>
              <a:rPr lang="ru-RU" sz="2800" dirty="0"/>
              <a:t> </a:t>
            </a:r>
            <a:r>
              <a:rPr lang="ru-RU" sz="2800" dirty="0" err="1"/>
              <a:t>порівнянь</a:t>
            </a:r>
            <a:r>
              <a:rPr lang="ru-RU" sz="2800" dirty="0"/>
              <a:t> </a:t>
            </a:r>
            <a:r>
              <a:rPr lang="ru-RU" sz="2800" dirty="0" err="1"/>
              <a:t>ключів</a:t>
            </a:r>
            <a:r>
              <a:rPr lang="ru-RU" sz="2800" dirty="0"/>
              <a:t> не </a:t>
            </a:r>
            <a:r>
              <a:rPr lang="ru-RU" sz="2800" dirty="0" err="1"/>
              <a:t>залежить</a:t>
            </a:r>
            <a:r>
              <a:rPr lang="ru-RU" sz="2800" dirty="0"/>
              <a:t> </a:t>
            </a:r>
            <a:r>
              <a:rPr lang="ru-RU" sz="2800" dirty="0" err="1"/>
              <a:t>від</a:t>
            </a:r>
            <a:r>
              <a:rPr lang="ru-RU" sz="2800" dirty="0"/>
              <a:t> початкового </a:t>
            </a:r>
            <a:r>
              <a:rPr lang="ru-RU" sz="2800" dirty="0" err="1"/>
              <a:t>розташування</a:t>
            </a:r>
            <a:r>
              <a:rPr lang="ru-RU" sz="2800" dirty="0"/>
              <a:t> </a:t>
            </a:r>
            <a:r>
              <a:rPr lang="ru-RU" sz="2800" dirty="0" err="1"/>
              <a:t>елементів</a:t>
            </a:r>
            <a:r>
              <a:rPr lang="ru-RU" sz="2800" dirty="0"/>
              <a:t>, а </a:t>
            </a:r>
            <a:r>
              <a:rPr lang="ru-RU" sz="2800" dirty="0" err="1"/>
              <a:t>кількість</a:t>
            </a:r>
            <a:r>
              <a:rPr lang="ru-RU" sz="2800" dirty="0"/>
              <a:t> </a:t>
            </a:r>
            <a:r>
              <a:rPr lang="ru-RU" sz="2800" dirty="0" err="1"/>
              <a:t>пересилань</a:t>
            </a:r>
            <a:r>
              <a:rPr lang="ru-RU" sz="2800" dirty="0"/>
              <a:t> </a:t>
            </a:r>
            <a:r>
              <a:rPr lang="ru-RU" sz="2800" dirty="0" err="1"/>
              <a:t>мінімально</a:t>
            </a:r>
            <a:r>
              <a:rPr lang="ru-RU" sz="2800" dirty="0"/>
              <a:t>, коли </a:t>
            </a:r>
            <a:r>
              <a:rPr lang="ru-RU" sz="2800" dirty="0" err="1"/>
              <a:t>масив</a:t>
            </a:r>
            <a:r>
              <a:rPr lang="ru-RU" sz="2800" dirty="0"/>
              <a:t> </a:t>
            </a:r>
            <a:r>
              <a:rPr lang="ru-RU" sz="2800" dirty="0" err="1"/>
              <a:t>упорядкований</a:t>
            </a:r>
            <a:r>
              <a:rPr lang="ru-RU" sz="2800" dirty="0"/>
              <a:t>, і максимально, коли </a:t>
            </a:r>
            <a:r>
              <a:rPr lang="ru-RU" sz="2800" dirty="0" err="1"/>
              <a:t>елементи</a:t>
            </a:r>
            <a:r>
              <a:rPr lang="ru-RU" sz="2800" dirty="0"/>
              <a:t> </a:t>
            </a:r>
            <a:r>
              <a:rPr lang="ru-RU" sz="2800" dirty="0" err="1"/>
              <a:t>розташовані</a:t>
            </a:r>
            <a:r>
              <a:rPr lang="ru-RU" sz="2800" dirty="0"/>
              <a:t> в </a:t>
            </a:r>
            <a:r>
              <a:rPr lang="ru-RU" sz="2800" dirty="0" err="1"/>
              <a:t>зворотному</a:t>
            </a:r>
            <a:r>
              <a:rPr lang="ru-RU" sz="2800" dirty="0"/>
              <a:t> порядку.</a:t>
            </a:r>
            <a:endParaRPr lang="uk-UA" sz="2800" dirty="0"/>
          </a:p>
        </p:txBody>
      </p:sp>
    </p:spTree>
    <p:extLst>
      <p:ext uri="{BB962C8B-B14F-4D97-AF65-F5344CB8AC3E}">
        <p14:creationId xmlns:p14="http://schemas.microsoft.com/office/powerpoint/2010/main" val="17921114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вибір</a:t>
            </a:r>
          </a:p>
        </p:txBody>
      </p:sp>
      <p:sp>
        <p:nvSpPr>
          <p:cNvPr id="3" name="Объект 2"/>
          <p:cNvSpPr>
            <a:spLocks noGrp="1"/>
          </p:cNvSpPr>
          <p:nvPr>
            <p:ph idx="1"/>
          </p:nvPr>
        </p:nvSpPr>
        <p:spPr/>
        <p:txBody>
          <a:bodyPr>
            <a:normAutofit fontScale="85000" lnSpcReduction="20000"/>
          </a:bodyPr>
          <a:lstStyle/>
          <a:p>
            <a:r>
              <a:rPr lang="uk-UA" sz="3000" dirty="0">
                <a:latin typeface="Times New Roman" panose="02020603050405020304" pitchFamily="18" charset="0"/>
                <a:cs typeface="Times New Roman" panose="02020603050405020304" pitchFamily="18" charset="0"/>
              </a:rPr>
              <a:t>Інваріант зовнішнього циклу: </a:t>
            </a:r>
          </a:p>
          <a:p>
            <a:r>
              <a:rPr lang="uk-UA" sz="3000" dirty="0">
                <a:latin typeface="Times New Roman" panose="02020603050405020304" pitchFamily="18" charset="0"/>
                <a:cs typeface="Times New Roman" panose="02020603050405020304" pitchFamily="18" charset="0"/>
              </a:rPr>
              <a:t>На початку кожної ітерації циклу </a:t>
            </a:r>
            <a:r>
              <a:rPr lang="uk-UA" sz="3000" dirty="0" err="1">
                <a:latin typeface="Times New Roman" panose="02020603050405020304" pitchFamily="18" charset="0"/>
                <a:cs typeface="Times New Roman" panose="02020603050405020304" pitchFamily="18" charset="0"/>
              </a:rPr>
              <a:t>підмасив</a:t>
            </a:r>
            <a:r>
              <a:rPr lang="uk-UA" sz="3000" dirty="0">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Array[0]…Array[s – 1] </a:t>
            </a:r>
            <a:r>
              <a:rPr lang="uk-UA" sz="3000" dirty="0">
                <a:latin typeface="Times New Roman" panose="02020603050405020304" pitchFamily="18" charset="0"/>
                <a:cs typeface="Times New Roman" panose="02020603050405020304" pitchFamily="18" charset="0"/>
              </a:rPr>
              <a:t>містить </a:t>
            </a:r>
            <a:r>
              <a:rPr lang="en-US" sz="3000" dirty="0">
                <a:latin typeface="Times New Roman" panose="02020603050405020304" pitchFamily="18" charset="0"/>
                <a:cs typeface="Times New Roman" panose="02020603050405020304" pitchFamily="18" charset="0"/>
              </a:rPr>
              <a:t>s </a:t>
            </a:r>
            <a:r>
              <a:rPr lang="uk-UA" sz="3000" dirty="0">
                <a:latin typeface="Times New Roman" panose="02020603050405020304" pitchFamily="18" charset="0"/>
                <a:cs typeface="Times New Roman" panose="02020603050405020304" pitchFamily="18" charset="0"/>
              </a:rPr>
              <a:t>найменших елементів масиву у відсортованому порядку, де </a:t>
            </a:r>
            <a:r>
              <a:rPr lang="en-US" sz="3000" dirty="0">
                <a:latin typeface="Times New Roman" panose="02020603050405020304" pitchFamily="18" charset="0"/>
                <a:cs typeface="Times New Roman" panose="02020603050405020304" pitchFamily="18" charset="0"/>
              </a:rPr>
              <a:t>s – </a:t>
            </a:r>
            <a:r>
              <a:rPr lang="uk-UA" sz="3000" dirty="0">
                <a:latin typeface="Times New Roman" panose="02020603050405020304" pitchFamily="18" charset="0"/>
                <a:cs typeface="Times New Roman" panose="02020603050405020304" pitchFamily="18" charset="0"/>
              </a:rPr>
              <a:t>індекс, який розділяє масив на відсортовану та невідсортовану частини.</a:t>
            </a:r>
          </a:p>
          <a:p>
            <a:r>
              <a:rPr lang="uk-UA" sz="3000" dirty="0">
                <a:latin typeface="Times New Roman" panose="02020603050405020304" pitchFamily="18" charset="0"/>
                <a:cs typeface="Times New Roman" panose="02020603050405020304" pitchFamily="18" charset="0"/>
              </a:rPr>
              <a:t>Інваріант внутрішнього циклу(пошук мінімального елементу):</a:t>
            </a:r>
          </a:p>
          <a:p>
            <a:r>
              <a:rPr lang="uk-UA" sz="3000" dirty="0">
                <a:latin typeface="Times New Roman" panose="02020603050405020304" pitchFamily="18" charset="0"/>
                <a:cs typeface="Times New Roman" panose="02020603050405020304" pitchFamily="18" charset="0"/>
              </a:rPr>
              <a:t>На початку кожної ітерації циклу елемент </a:t>
            </a:r>
            <a:r>
              <a:rPr lang="en-US" sz="3000" dirty="0">
                <a:latin typeface="Times New Roman" panose="02020603050405020304" pitchFamily="18" charset="0"/>
                <a:cs typeface="Times New Roman" panose="02020603050405020304" pitchFamily="18" charset="0"/>
              </a:rPr>
              <a:t>Array[j] </a:t>
            </a:r>
            <a:r>
              <a:rPr lang="uk-UA" sz="3000" dirty="0">
                <a:latin typeface="Times New Roman" panose="02020603050405020304" pitchFamily="18" charset="0"/>
                <a:cs typeface="Times New Roman" panose="02020603050405020304" pitchFamily="18" charset="0"/>
              </a:rPr>
              <a:t>є найменшим елементом у </a:t>
            </a:r>
            <a:r>
              <a:rPr lang="uk-UA" sz="3000" dirty="0" err="1">
                <a:latin typeface="Times New Roman" panose="02020603050405020304" pitchFamily="18" charset="0"/>
                <a:cs typeface="Times New Roman" panose="02020603050405020304" pitchFamily="18" charset="0"/>
              </a:rPr>
              <a:t>підмасиві</a:t>
            </a:r>
            <a:r>
              <a:rPr lang="uk-UA" sz="3000" dirty="0">
                <a:latin typeface="Times New Roman" panose="02020603050405020304"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Array[s]…Array[j – 1].</a:t>
            </a:r>
          </a:p>
          <a:p>
            <a:r>
              <a:rPr lang="uk-UA" sz="3000" dirty="0">
                <a:latin typeface="Times New Roman" panose="02020603050405020304" pitchFamily="18" charset="0"/>
                <a:cs typeface="Times New Roman" panose="02020603050405020304" pitchFamily="18" charset="0"/>
              </a:rPr>
              <a:t>Час роботи: </a:t>
            </a:r>
            <a:r>
              <a:rPr lang="en-US" sz="3000" dirty="0">
                <a:latin typeface="Times New Roman" panose="02020603050405020304" pitchFamily="18" charset="0"/>
                <a:cs typeface="Times New Roman" panose="02020603050405020304" pitchFamily="18" charset="0"/>
              </a:rPr>
              <a:t>O(n2).</a:t>
            </a:r>
          </a:p>
          <a:p>
            <a:endParaRPr lang="uk-UA" dirty="0"/>
          </a:p>
        </p:txBody>
      </p:sp>
    </p:spTree>
    <p:extLst>
      <p:ext uri="{BB962C8B-B14F-4D97-AF65-F5344CB8AC3E}">
        <p14:creationId xmlns:p14="http://schemas.microsoft.com/office/powerpoint/2010/main" val="40850553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обмін (</a:t>
            </a:r>
            <a:r>
              <a:rPr lang="uk-UA" dirty="0" err="1"/>
              <a:t>бульбашкове</a:t>
            </a:r>
            <a:r>
              <a:rPr lang="uk-UA" dirty="0"/>
              <a:t>)</a:t>
            </a:r>
          </a:p>
        </p:txBody>
      </p:sp>
      <p:sp>
        <p:nvSpPr>
          <p:cNvPr id="3" name="Объект 2"/>
          <p:cNvSpPr>
            <a:spLocks noGrp="1"/>
          </p:cNvSpPr>
          <p:nvPr>
            <p:ph idx="1"/>
          </p:nvPr>
        </p:nvSpPr>
        <p:spPr/>
        <p:txBody>
          <a:bodyPr/>
          <a:lstStyle/>
          <a:p>
            <a:r>
              <a:rPr lang="uk-UA" sz="2800" u="sng" dirty="0">
                <a:latin typeface="Times New Roman" panose="02020603050405020304" pitchFamily="18" charset="0"/>
                <a:cs typeface="Times New Roman" panose="02020603050405020304" pitchFamily="18" charset="0"/>
              </a:rPr>
              <a:t>Принцип сортування:</a:t>
            </a:r>
            <a:r>
              <a:rPr lang="uk-UA" sz="2800" dirty="0">
                <a:latin typeface="Times New Roman" panose="02020603050405020304" pitchFamily="18" charset="0"/>
                <a:cs typeface="Times New Roman" panose="02020603050405020304" pitchFamily="18" charset="0"/>
              </a:rPr>
              <a:t> зліва направо почергово іде порівняння двох сусідніх елементів. Якщо вони не впорядковані між собою, то їх міняють місцями. В базовому алгоритмі проходження масиву та чергове впорядкування повторюють </a:t>
            </a:r>
            <a:r>
              <a:rPr lang="uk-UA" sz="2800" i="1" dirty="0">
                <a:latin typeface="Times New Roman" panose="02020603050405020304" pitchFamily="18" charset="0"/>
                <a:cs typeface="Times New Roman" panose="02020603050405020304" pitchFamily="18" charset="0"/>
              </a:rPr>
              <a:t>n</a:t>
            </a:r>
            <a:r>
              <a:rPr lang="uk-UA" sz="2800" dirty="0">
                <a:latin typeface="Times New Roman" panose="02020603050405020304" pitchFamily="18" charset="0"/>
                <a:cs typeface="Times New Roman" panose="02020603050405020304" pitchFamily="18" charset="0"/>
              </a:rPr>
              <a:t>–1 разів.</a:t>
            </a:r>
          </a:p>
          <a:p>
            <a:endParaRPr lang="uk-UA" sz="2800" dirty="0">
              <a:latin typeface="Times New Roman" panose="02020603050405020304" pitchFamily="18" charset="0"/>
              <a:cs typeface="Times New Roman" panose="02020603050405020304" pitchFamily="18" charset="0"/>
            </a:endParaRPr>
          </a:p>
          <a:p>
            <a:r>
              <a:rPr lang="ru-RU" sz="2800" dirty="0">
                <a:latin typeface="Times New Roman" panose="02020603050405020304" pitchFamily="18" charset="0"/>
                <a:cs typeface="Times New Roman" panose="02020603050405020304" pitchFamily="18" charset="0"/>
              </a:rPr>
              <a:t>Алгоритм </a:t>
            </a:r>
            <a:r>
              <a:rPr lang="ru-RU" sz="2800" dirty="0" err="1">
                <a:latin typeface="Times New Roman" panose="02020603050405020304" pitchFamily="18" charset="0"/>
                <a:cs typeface="Times New Roman" panose="02020603050405020304" pitchFamily="18" charset="0"/>
              </a:rPr>
              <a:t>сортування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вибором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має</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трудомісткість</a:t>
            </a:r>
            <a:endParaRPr lang="uk-UA" sz="2800" dirty="0">
              <a:latin typeface="Times New Roman" panose="02020603050405020304" pitchFamily="18" charset="0"/>
              <a:cs typeface="Times New Roman" panose="02020603050405020304" pitchFamily="18" charset="0"/>
            </a:endParaRPr>
          </a:p>
          <a:p>
            <a:endParaRPr lang="uk-UA" dirty="0"/>
          </a:p>
        </p:txBody>
      </p:sp>
      <p:pic>
        <p:nvPicPr>
          <p:cNvPr id="4" name="Рисунок 3"/>
          <p:cNvPicPr>
            <a:picLocks noChangeAspect="1"/>
          </p:cNvPicPr>
          <p:nvPr/>
        </p:nvPicPr>
        <p:blipFill>
          <a:blip r:embed="rId2"/>
          <a:stretch>
            <a:fillRect/>
          </a:stretch>
        </p:blipFill>
        <p:spPr>
          <a:xfrm>
            <a:off x="5569174" y="5658131"/>
            <a:ext cx="1185768" cy="718178"/>
          </a:xfrm>
          <a:prstGeom prst="rect">
            <a:avLst/>
          </a:prstGeom>
        </p:spPr>
      </p:pic>
    </p:spTree>
    <p:extLst>
      <p:ext uri="{BB962C8B-B14F-4D97-AF65-F5344CB8AC3E}">
        <p14:creationId xmlns:p14="http://schemas.microsoft.com/office/powerpoint/2010/main" val="380142560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обмін (</a:t>
            </a:r>
            <a:r>
              <a:rPr lang="uk-UA" dirty="0" err="1"/>
              <a:t>бульбашкове</a:t>
            </a:r>
            <a:r>
              <a:rPr lang="uk-UA" dirty="0"/>
              <a:t>)</a:t>
            </a:r>
          </a:p>
        </p:txBody>
      </p:sp>
      <p:pic>
        <p:nvPicPr>
          <p:cNvPr id="4" name="Объект 3"/>
          <p:cNvPicPr>
            <a:picLocks noGrp="1" noChangeAspect="1"/>
          </p:cNvPicPr>
          <p:nvPr>
            <p:ph idx="1"/>
          </p:nvPr>
        </p:nvPicPr>
        <p:blipFill>
          <a:blip r:embed="rId2"/>
          <a:stretch>
            <a:fillRect/>
          </a:stretch>
        </p:blipFill>
        <p:spPr>
          <a:xfrm>
            <a:off x="1547446" y="1406769"/>
            <a:ext cx="8298273" cy="5451231"/>
          </a:xfrm>
          <a:prstGeom prst="rect">
            <a:avLst/>
          </a:prstGeom>
        </p:spPr>
      </p:pic>
    </p:spTree>
    <p:extLst>
      <p:ext uri="{BB962C8B-B14F-4D97-AF65-F5344CB8AC3E}">
        <p14:creationId xmlns:p14="http://schemas.microsoft.com/office/powerpoint/2010/main" val="3463742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F8F6C8-D2C9-5BF5-8FD7-D9E714595ECC}"/>
              </a:ext>
            </a:extLst>
          </p:cNvPr>
          <p:cNvSpPr>
            <a:spLocks noGrp="1"/>
          </p:cNvSpPr>
          <p:nvPr>
            <p:ph type="title"/>
          </p:nvPr>
        </p:nvSpPr>
        <p:spPr/>
        <p:txBody>
          <a:bodyPr/>
          <a:lstStyle/>
          <a:p>
            <a:r>
              <a:rPr lang="ru-RU" b="1" i="0" dirty="0" err="1">
                <a:solidFill>
                  <a:srgbClr val="202122"/>
                </a:solidFill>
                <a:effectLst/>
                <a:latin typeface="Arial" panose="020B0604020202020204" pitchFamily="34" charset="0"/>
              </a:rPr>
              <a:t>Гіпотеза</a:t>
            </a:r>
            <a:r>
              <a:rPr lang="ru-RU" b="1" i="0" dirty="0">
                <a:solidFill>
                  <a:srgbClr val="202122"/>
                </a:solidFill>
                <a:effectLst/>
                <a:latin typeface="Arial" panose="020B0604020202020204" pitchFamily="34" charset="0"/>
              </a:rPr>
              <a:t> </a:t>
            </a:r>
            <a:r>
              <a:rPr lang="ru-RU" b="1" i="0" dirty="0" err="1">
                <a:solidFill>
                  <a:srgbClr val="202122"/>
                </a:solidFill>
                <a:effectLst/>
                <a:latin typeface="Arial" panose="020B0604020202020204" pitchFamily="34" charset="0"/>
              </a:rPr>
              <a:t>Ньюелла</a:t>
            </a:r>
            <a:r>
              <a:rPr lang="ru-RU" b="1" i="0" dirty="0">
                <a:solidFill>
                  <a:srgbClr val="202122"/>
                </a:solidFill>
                <a:effectLst/>
                <a:latin typeface="Arial" panose="020B0604020202020204" pitchFamily="34" charset="0"/>
              </a:rPr>
              <a:t> — Саймона</a:t>
            </a:r>
            <a:r>
              <a:rPr lang="ru-RU" b="0" i="0" dirty="0">
                <a:solidFill>
                  <a:srgbClr val="202122"/>
                </a:solidFill>
                <a:effectLst/>
                <a:latin typeface="Arial" panose="020B0604020202020204" pitchFamily="34" charset="0"/>
              </a:rPr>
              <a:t> </a:t>
            </a:r>
            <a:endParaRPr lang="ru-UA" dirty="0"/>
          </a:p>
        </p:txBody>
      </p:sp>
      <p:sp>
        <p:nvSpPr>
          <p:cNvPr id="3" name="Объект 2">
            <a:extLst>
              <a:ext uri="{FF2B5EF4-FFF2-40B4-BE49-F238E27FC236}">
                <a16:creationId xmlns:a16="http://schemas.microsoft.com/office/drawing/2014/main" id="{BF01EC93-FBD4-82AB-7136-00945CF5B191}"/>
              </a:ext>
            </a:extLst>
          </p:cNvPr>
          <p:cNvSpPr>
            <a:spLocks noGrp="1"/>
          </p:cNvSpPr>
          <p:nvPr>
            <p:ph idx="1"/>
          </p:nvPr>
        </p:nvSpPr>
        <p:spPr>
          <a:xfrm>
            <a:off x="1244184" y="2133599"/>
            <a:ext cx="10260428" cy="4507043"/>
          </a:xfrm>
        </p:spPr>
        <p:txBody>
          <a:bodyPr>
            <a:normAutofit lnSpcReduction="10000"/>
          </a:bodyPr>
          <a:lstStyle/>
          <a:p>
            <a:r>
              <a:rPr lang="ru-RU" sz="3000" b="0" i="0" dirty="0" err="1">
                <a:solidFill>
                  <a:srgbClr val="202122"/>
                </a:solidFill>
                <a:effectLst/>
                <a:latin typeface="Times New Roman" panose="02020603050405020304" pitchFamily="18" charset="0"/>
                <a:cs typeface="Times New Roman" panose="02020603050405020304" pitchFamily="18" charset="0"/>
              </a:rPr>
              <a:t>Іншими</a:t>
            </a:r>
            <a:r>
              <a:rPr lang="ru-RU" sz="3000" b="0" i="0" dirty="0">
                <a:solidFill>
                  <a:srgbClr val="202122"/>
                </a:solidFill>
                <a:effectLst/>
                <a:latin typeface="Times New Roman" panose="02020603050405020304" pitchFamily="18" charset="0"/>
                <a:cs typeface="Times New Roman" panose="02020603050405020304" pitchFamily="18" charset="0"/>
              </a:rPr>
              <a:t> словами, без </a:t>
            </a:r>
            <a:r>
              <a:rPr lang="ru-RU" sz="3000" b="0" i="0" dirty="0" err="1">
                <a:solidFill>
                  <a:srgbClr val="202122"/>
                </a:solidFill>
                <a:effectLst/>
                <a:latin typeface="Times New Roman" panose="02020603050405020304" pitchFamily="18" charset="0"/>
                <a:cs typeface="Times New Roman" panose="02020603050405020304" pitchFamily="18" charset="0"/>
              </a:rPr>
              <a:t>символьних</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обчислень</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неможливо</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виконати</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осмислені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дії</a:t>
            </a:r>
            <a:r>
              <a:rPr lang="ru-RU" sz="3000" b="0" i="0" dirty="0">
                <a:solidFill>
                  <a:srgbClr val="202122"/>
                </a:solidFill>
                <a:effectLst/>
                <a:latin typeface="Times New Roman" panose="02020603050405020304" pitchFamily="18" charset="0"/>
                <a:cs typeface="Times New Roman" panose="02020603050405020304" pitchFamily="18" charset="0"/>
              </a:rPr>
              <a:t>, а </a:t>
            </a:r>
            <a:r>
              <a:rPr lang="ru-RU" sz="3000" b="0" i="0" dirty="0" err="1">
                <a:solidFill>
                  <a:srgbClr val="202122"/>
                </a:solidFill>
                <a:effectLst/>
                <a:latin typeface="Times New Roman" panose="02020603050405020304" pitchFamily="18" charset="0"/>
                <a:cs typeface="Times New Roman" panose="02020603050405020304" pitchFamily="18" charset="0"/>
              </a:rPr>
              <a:t>можливості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виконувати</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символьні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обчислення</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цілком</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достатньо</a:t>
            </a:r>
            <a:r>
              <a:rPr lang="ru-RU" sz="3000" b="0" i="0" dirty="0">
                <a:solidFill>
                  <a:srgbClr val="202122"/>
                </a:solidFill>
                <a:effectLst/>
                <a:latin typeface="Times New Roman" panose="02020603050405020304" pitchFamily="18" charset="0"/>
                <a:cs typeface="Times New Roman" panose="02020603050405020304" pitchFamily="18" charset="0"/>
              </a:rPr>
              <a:t> для того, </a:t>
            </a:r>
            <a:r>
              <a:rPr lang="ru-RU" sz="3000" b="0" i="0" dirty="0" err="1">
                <a:solidFill>
                  <a:srgbClr val="202122"/>
                </a:solidFill>
                <a:effectLst/>
                <a:latin typeface="Times New Roman" panose="02020603050405020304" pitchFamily="18" charset="0"/>
                <a:cs typeface="Times New Roman" panose="02020603050405020304" pitchFamily="18" charset="0"/>
              </a:rPr>
              <a:t>щоб</a:t>
            </a:r>
            <a:r>
              <a:rPr lang="ru-RU" sz="3000" b="0" i="0" dirty="0">
                <a:solidFill>
                  <a:srgbClr val="202122"/>
                </a:solidFill>
                <a:effectLst/>
                <a:latin typeface="Times New Roman" panose="02020603050405020304" pitchFamily="18" charset="0"/>
                <a:cs typeface="Times New Roman" panose="02020603050405020304" pitchFamily="18" charset="0"/>
              </a:rPr>
              <a:t> бути </a:t>
            </a:r>
            <a:r>
              <a:rPr lang="ru-RU" sz="3000" b="0" i="0" dirty="0" err="1">
                <a:solidFill>
                  <a:srgbClr val="202122"/>
                </a:solidFill>
                <a:effectLst/>
                <a:latin typeface="Times New Roman" panose="02020603050405020304" pitchFamily="18" charset="0"/>
                <a:cs typeface="Times New Roman" panose="02020603050405020304" pitchFamily="18" charset="0"/>
              </a:rPr>
              <a:t>спроможним</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виконувати</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осмислені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дії</a:t>
            </a:r>
            <a:r>
              <a:rPr lang="ru-RU" sz="3000" b="0" i="0" dirty="0">
                <a:solidFill>
                  <a:srgbClr val="202122"/>
                </a:solidFill>
                <a:effectLst/>
                <a:latin typeface="Times New Roman" panose="02020603050405020304" pitchFamily="18" charset="0"/>
                <a:cs typeface="Times New Roman" panose="02020603050405020304" pitchFamily="18" charset="0"/>
              </a:rPr>
              <a:t>. Таким чином, </a:t>
            </a:r>
            <a:r>
              <a:rPr lang="ru-RU" sz="3000" b="0" i="0" dirty="0" err="1">
                <a:solidFill>
                  <a:srgbClr val="202122"/>
                </a:solidFill>
                <a:effectLst/>
                <a:latin typeface="Times New Roman" panose="02020603050405020304" pitchFamily="18" charset="0"/>
                <a:cs typeface="Times New Roman" panose="02020603050405020304" pitchFamily="18" charset="0"/>
              </a:rPr>
              <a:t>якщо</a:t>
            </a:r>
            <a:r>
              <a:rPr lang="ru-RU" sz="3000" b="0" i="0" dirty="0">
                <a:solidFill>
                  <a:srgbClr val="202122"/>
                </a:solidFill>
                <a:effectLst/>
                <a:latin typeface="Times New Roman" panose="02020603050405020304" pitchFamily="18" charset="0"/>
                <a:cs typeface="Times New Roman" panose="02020603050405020304" pitchFamily="18" charset="0"/>
              </a:rPr>
              <a:t> ми </a:t>
            </a:r>
            <a:r>
              <a:rPr lang="ru-RU" sz="3000" b="0" i="0" dirty="0" err="1">
                <a:solidFill>
                  <a:srgbClr val="202122"/>
                </a:solidFill>
                <a:effectLst/>
                <a:latin typeface="Times New Roman" panose="02020603050405020304" pitchFamily="18" charset="0"/>
                <a:cs typeface="Times New Roman" panose="02020603050405020304" pitchFamily="18" charset="0"/>
              </a:rPr>
              <a:t>вважаємо</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що</a:t>
            </a:r>
            <a:r>
              <a:rPr lang="ru-RU" sz="3000" b="0" i="0" dirty="0">
                <a:solidFill>
                  <a:srgbClr val="202122"/>
                </a:solidFill>
                <a:effectLst/>
                <a:latin typeface="Times New Roman" panose="02020603050405020304" pitchFamily="18" charset="0"/>
                <a:cs typeface="Times New Roman" panose="02020603050405020304" pitchFamily="18" charset="0"/>
              </a:rPr>
              <a:t> тварина, </a:t>
            </a:r>
            <a:r>
              <a:rPr lang="ru-RU" sz="3000" b="0" i="0" dirty="0" err="1">
                <a:solidFill>
                  <a:srgbClr val="202122"/>
                </a:solidFill>
                <a:effectLst/>
                <a:latin typeface="Times New Roman" panose="02020603050405020304" pitchFamily="18" charset="0"/>
                <a:cs typeface="Times New Roman" panose="02020603050405020304" pitchFamily="18" charset="0"/>
              </a:rPr>
              <a:t>або</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людина</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або</a:t>
            </a:r>
            <a:r>
              <a:rPr lang="ru-RU" sz="3000" b="0" i="0" dirty="0">
                <a:solidFill>
                  <a:srgbClr val="202122"/>
                </a:solidFill>
                <a:effectLst/>
                <a:latin typeface="Times New Roman" panose="02020603050405020304" pitchFamily="18" charset="0"/>
                <a:cs typeface="Times New Roman" panose="02020603050405020304" pitchFamily="18" charset="0"/>
              </a:rPr>
              <a:t> машина </a:t>
            </a:r>
            <a:r>
              <a:rPr lang="ru-RU" sz="3000" b="0" i="0" dirty="0" err="1">
                <a:solidFill>
                  <a:srgbClr val="202122"/>
                </a:solidFill>
                <a:effectLst/>
                <a:latin typeface="Times New Roman" panose="02020603050405020304" pitchFamily="18" charset="0"/>
                <a:cs typeface="Times New Roman" panose="02020603050405020304" pitchFamily="18" charset="0"/>
              </a:rPr>
              <a:t>діють</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осмислено</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це</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означає</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що</a:t>
            </a:r>
            <a:r>
              <a:rPr lang="ru-RU" sz="3000" b="0" i="0" dirty="0">
                <a:solidFill>
                  <a:srgbClr val="202122"/>
                </a:solidFill>
                <a:effectLst/>
                <a:latin typeface="Times New Roman" panose="02020603050405020304" pitchFamily="18" charset="0"/>
                <a:cs typeface="Times New Roman" panose="02020603050405020304" pitchFamily="18" charset="0"/>
              </a:rPr>
              <a:t> вони </a:t>
            </a:r>
            <a:r>
              <a:rPr lang="ru-RU" sz="3000" b="0" i="0" dirty="0" err="1">
                <a:solidFill>
                  <a:srgbClr val="202122"/>
                </a:solidFill>
                <a:effectLst/>
                <a:latin typeface="Times New Roman" panose="02020603050405020304" pitchFamily="18" charset="0"/>
                <a:cs typeface="Times New Roman" panose="02020603050405020304" pitchFamily="18" charset="0"/>
              </a:rPr>
              <a:t>якимось</a:t>
            </a:r>
            <a:r>
              <a:rPr lang="ru-RU" sz="3000" b="0" i="0" dirty="0">
                <a:solidFill>
                  <a:srgbClr val="202122"/>
                </a:solidFill>
                <a:effectLst/>
                <a:latin typeface="Times New Roman" panose="02020603050405020304" pitchFamily="18" charset="0"/>
                <a:cs typeface="Times New Roman" panose="02020603050405020304" pitchFamily="18" charset="0"/>
              </a:rPr>
              <a:t> чином </a:t>
            </a:r>
            <a:r>
              <a:rPr lang="ru-RU" sz="3000" b="0" i="0" dirty="0" err="1">
                <a:solidFill>
                  <a:srgbClr val="202122"/>
                </a:solidFill>
                <a:effectLst/>
                <a:latin typeface="Times New Roman" panose="02020603050405020304" pitchFamily="18" charset="0"/>
                <a:cs typeface="Times New Roman" panose="02020603050405020304" pitchFamily="18" charset="0"/>
              </a:rPr>
              <a:t>виконують</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символьні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обчислення</a:t>
            </a:r>
            <a:r>
              <a:rPr lang="ru-RU" sz="3000" b="0" i="0" dirty="0">
                <a:solidFill>
                  <a:srgbClr val="202122"/>
                </a:solidFill>
                <a:effectLst/>
                <a:latin typeface="Times New Roman" panose="02020603050405020304" pitchFamily="18" charset="0"/>
                <a:cs typeface="Times New Roman" panose="02020603050405020304" pitchFamily="18" charset="0"/>
              </a:rPr>
              <a:t> (ваша </a:t>
            </a:r>
            <a:r>
              <a:rPr lang="ru-RU" sz="3000" b="0" i="0" dirty="0" err="1">
                <a:solidFill>
                  <a:srgbClr val="202122"/>
                </a:solidFill>
                <a:effectLst/>
                <a:latin typeface="Times New Roman" panose="02020603050405020304" pitchFamily="18" charset="0"/>
                <a:cs typeface="Times New Roman" panose="02020603050405020304" pitchFamily="18" charset="0"/>
              </a:rPr>
              <a:t>кішка</a:t>
            </a:r>
            <a:r>
              <a:rPr lang="ru-RU" sz="3000" b="0" i="0" dirty="0">
                <a:solidFill>
                  <a:srgbClr val="202122"/>
                </a:solidFill>
                <a:effectLst/>
                <a:latin typeface="Times New Roman" panose="02020603050405020304" pitchFamily="18" charset="0"/>
                <a:cs typeface="Times New Roman" panose="02020603050405020304" pitchFamily="18" charset="0"/>
              </a:rPr>
              <a:t> до </a:t>
            </a:r>
            <a:r>
              <a:rPr lang="ru-RU" sz="3000" b="0" i="0" dirty="0" err="1">
                <a:solidFill>
                  <a:srgbClr val="202122"/>
                </a:solidFill>
                <a:effectLst/>
                <a:latin typeface="Times New Roman" panose="02020603050405020304" pitchFamily="18" charset="0"/>
                <a:cs typeface="Times New Roman" panose="02020603050405020304" pitchFamily="18" charset="0"/>
              </a:rPr>
              <a:t>певної</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міри</a:t>
            </a:r>
            <a:r>
              <a:rPr lang="ru-RU" sz="3000" b="0" i="0" dirty="0">
                <a:solidFill>
                  <a:srgbClr val="202122"/>
                </a:solidFill>
                <a:effectLst/>
                <a:latin typeface="Times New Roman" panose="02020603050405020304" pitchFamily="18" charset="0"/>
                <a:cs typeface="Times New Roman" panose="02020603050405020304" pitchFamily="18" charset="0"/>
              </a:rPr>
              <a:t> — </a:t>
            </a:r>
            <a:r>
              <a:rPr lang="ru-RU" sz="3000" b="0" i="0" dirty="0" err="1">
                <a:solidFill>
                  <a:srgbClr val="202122"/>
                </a:solidFill>
                <a:effectLst/>
                <a:latin typeface="Times New Roman" panose="02020603050405020304" pitchFamily="18" charset="0"/>
                <a:cs typeface="Times New Roman" panose="02020603050405020304" pitchFamily="18" charset="0"/>
              </a:rPr>
              <a:t>обчислювальна</a:t>
            </a:r>
            <a:r>
              <a:rPr lang="ru-RU" sz="3000" b="0" i="0" dirty="0">
                <a:solidFill>
                  <a:srgbClr val="202122"/>
                </a:solidFill>
                <a:effectLst/>
                <a:latin typeface="Times New Roman" panose="02020603050405020304" pitchFamily="18" charset="0"/>
                <a:cs typeface="Times New Roman" panose="02020603050405020304" pitchFamily="18" charset="0"/>
              </a:rPr>
              <a:t> машина). І </a:t>
            </a:r>
            <a:r>
              <a:rPr lang="ru-RU" sz="3000" b="0" i="0" dirty="0" err="1">
                <a:solidFill>
                  <a:srgbClr val="202122"/>
                </a:solidFill>
                <a:effectLst/>
                <a:latin typeface="Times New Roman" panose="02020603050405020304" pitchFamily="18" charset="0"/>
                <a:cs typeface="Times New Roman" panose="02020603050405020304" pitchFamily="18" charset="0"/>
              </a:rPr>
              <a:t>навпаки</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оскільки</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комп'ютер</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спроможний</a:t>
            </a:r>
            <a:r>
              <a:rPr lang="ru-RU" sz="3000" b="0" i="0" dirty="0">
                <a:solidFill>
                  <a:srgbClr val="202122"/>
                </a:solidFill>
                <a:effectLst/>
                <a:latin typeface="Times New Roman" panose="02020603050405020304" pitchFamily="18" charset="0"/>
                <a:cs typeface="Times New Roman" panose="02020603050405020304" pitchFamily="18" charset="0"/>
              </a:rPr>
              <a:t> до </a:t>
            </a:r>
            <a:r>
              <a:rPr lang="ru-RU" sz="3000" b="0" i="0" dirty="0" err="1">
                <a:solidFill>
                  <a:srgbClr val="202122"/>
                </a:solidFill>
                <a:effectLst/>
                <a:latin typeface="Times New Roman" panose="02020603050405020304" pitchFamily="18" charset="0"/>
                <a:cs typeface="Times New Roman" panose="02020603050405020304" pitchFamily="18" charset="0"/>
              </a:rPr>
              <a:t>подібних</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обчислень</a:t>
            </a:r>
            <a:r>
              <a:rPr lang="ru-RU" sz="3000" b="0" i="0" dirty="0">
                <a:solidFill>
                  <a:srgbClr val="202122"/>
                </a:solidFill>
                <a:effectLst/>
                <a:latin typeface="Times New Roman" panose="02020603050405020304" pitchFamily="18" charset="0"/>
                <a:cs typeface="Times New Roman" panose="02020603050405020304" pitchFamily="18" charset="0"/>
              </a:rPr>
              <a:t>, то на </a:t>
            </a:r>
            <a:r>
              <a:rPr lang="ru-RU" sz="3000" b="0" i="0" dirty="0" err="1">
                <a:solidFill>
                  <a:srgbClr val="202122"/>
                </a:solidFill>
                <a:effectLst/>
                <a:latin typeface="Times New Roman" panose="02020603050405020304" pitchFamily="18" charset="0"/>
                <a:cs typeface="Times New Roman" panose="02020603050405020304" pitchFamily="18" charset="0"/>
              </a:rPr>
              <a:t>його</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dirty="0" err="1">
                <a:solidFill>
                  <a:srgbClr val="202122"/>
                </a:solidFill>
                <a:effectLst/>
                <a:latin typeface="Times New Roman" panose="02020603050405020304" pitchFamily="18" charset="0"/>
                <a:cs typeface="Times New Roman" panose="02020603050405020304" pitchFamily="18" charset="0"/>
              </a:rPr>
              <a:t>основі</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1" dirty="0" err="1">
                <a:solidFill>
                  <a:srgbClr val="202122"/>
                </a:solidFill>
                <a:effectLst/>
                <a:latin typeface="Times New Roman" panose="02020603050405020304" pitchFamily="18" charset="0"/>
                <a:cs typeface="Times New Roman" panose="02020603050405020304" pitchFamily="18" charset="0"/>
              </a:rPr>
              <a:t>може</a:t>
            </a:r>
            <a:r>
              <a:rPr lang="ru-RU" sz="3000" b="0" i="0" dirty="0">
                <a:solidFill>
                  <a:srgbClr val="202122"/>
                </a:solidFill>
                <a:effectLst/>
                <a:latin typeface="Times New Roman" panose="02020603050405020304" pitchFamily="18" charset="0"/>
                <a:cs typeface="Times New Roman" panose="02020603050405020304" pitchFamily="18" charset="0"/>
              </a:rPr>
              <a:t> бути </a:t>
            </a:r>
            <a:r>
              <a:rPr lang="ru-RU" sz="3000" b="0" i="0" dirty="0" err="1">
                <a:solidFill>
                  <a:srgbClr val="202122"/>
                </a:solidFill>
                <a:effectLst/>
                <a:latin typeface="Times New Roman" panose="02020603050405020304" pitchFamily="18" charset="0"/>
                <a:cs typeface="Times New Roman" panose="02020603050405020304" pitchFamily="18" charset="0"/>
              </a:rPr>
              <a:t>створений</a:t>
            </a:r>
            <a:r>
              <a:rPr lang="ru-RU" sz="3000" b="0" i="0" dirty="0">
                <a:solidFill>
                  <a:srgbClr val="202122"/>
                </a:solidFill>
                <a:effectLst/>
                <a:latin typeface="Times New Roman" panose="02020603050405020304" pitchFamily="18" charset="0"/>
                <a:cs typeface="Times New Roman" panose="02020603050405020304" pitchFamily="18" charset="0"/>
              </a:rPr>
              <a:t> </a:t>
            </a:r>
            <a:r>
              <a:rPr lang="ru-RU" sz="3000" b="0" i="0" u="none" strike="noStrike" dirty="0" err="1">
                <a:solidFill>
                  <a:srgbClr val="0645AD"/>
                </a:solidFill>
                <a:effectLst/>
                <a:latin typeface="Times New Roman" panose="02020603050405020304" pitchFamily="18" charset="0"/>
                <a:cs typeface="Times New Roman" panose="02020603050405020304" pitchFamily="18" charset="0"/>
                <a:hlinkClick r:id="rId2" tooltip="Штучний інтелект"/>
              </a:rPr>
              <a:t>штучний</a:t>
            </a:r>
            <a:r>
              <a:rPr lang="ru-RU" sz="3000" b="0" i="0" u="none" strike="noStrike" dirty="0">
                <a:solidFill>
                  <a:srgbClr val="0645AD"/>
                </a:solidFill>
                <a:effectLst/>
                <a:latin typeface="Times New Roman" panose="02020603050405020304" pitchFamily="18" charset="0"/>
                <a:cs typeface="Times New Roman" panose="02020603050405020304" pitchFamily="18" charset="0"/>
                <a:hlinkClick r:id="rId2" tooltip="Штучний інтелект"/>
              </a:rPr>
              <a:t> </a:t>
            </a:r>
            <a:r>
              <a:rPr lang="ru-RU" sz="3000" b="0" i="0" u="none" strike="noStrike" dirty="0" err="1">
                <a:solidFill>
                  <a:srgbClr val="0645AD"/>
                </a:solidFill>
                <a:effectLst/>
                <a:latin typeface="Times New Roman" panose="02020603050405020304" pitchFamily="18" charset="0"/>
                <a:cs typeface="Times New Roman" panose="02020603050405020304" pitchFamily="18" charset="0"/>
                <a:hlinkClick r:id="rId2" tooltip="Штучний інтелект"/>
              </a:rPr>
              <a:t>інтелект</a:t>
            </a:r>
            <a:r>
              <a:rPr lang="ru-RU" sz="3000" b="0" i="0" dirty="0">
                <a:solidFill>
                  <a:srgbClr val="202122"/>
                </a:solidFill>
                <a:effectLst/>
                <a:latin typeface="Times New Roman" panose="02020603050405020304" pitchFamily="18" charset="0"/>
                <a:cs typeface="Times New Roman" panose="02020603050405020304" pitchFamily="18" charset="0"/>
              </a:rPr>
              <a:t>.</a:t>
            </a:r>
            <a:endParaRPr lang="ru-UA" sz="3000" dirty="0">
              <a:latin typeface="Times New Roman" panose="02020603050405020304" pitchFamily="18" charset="0"/>
              <a:cs typeface="Times New Roman" panose="02020603050405020304" pitchFamily="18" charset="0"/>
            </a:endParaRPr>
          </a:p>
          <a:p>
            <a:endParaRPr lang="ru-UA" dirty="0"/>
          </a:p>
        </p:txBody>
      </p:sp>
    </p:spTree>
    <p:extLst>
      <p:ext uri="{BB962C8B-B14F-4D97-AF65-F5344CB8AC3E}">
        <p14:creationId xmlns:p14="http://schemas.microsoft.com/office/powerpoint/2010/main" val="35988899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normAutofit fontScale="92500" lnSpcReduction="10000"/>
          </a:bodyPr>
          <a:lstStyle/>
          <a:p>
            <a:r>
              <a:rPr lang="uk-UA" sz="3200" dirty="0">
                <a:latin typeface="Times New Roman" panose="02020603050405020304" pitchFamily="18" charset="0"/>
                <a:cs typeface="Times New Roman" panose="02020603050405020304" pitchFamily="18" charset="0"/>
              </a:rPr>
              <a:t>1.		2; -7; 0; 100; 13; -10;  3 ; 11</a:t>
            </a:r>
          </a:p>
          <a:p>
            <a:r>
              <a:rPr lang="uk-UA" sz="3200" dirty="0">
                <a:latin typeface="Times New Roman" panose="02020603050405020304" pitchFamily="18" charset="0"/>
                <a:cs typeface="Times New Roman" panose="02020603050405020304" pitchFamily="18" charset="0"/>
              </a:rPr>
              <a:t>2.		-10; 2; -7; 0; 100; 13; 3 ; 11</a:t>
            </a:r>
          </a:p>
          <a:p>
            <a:r>
              <a:rPr lang="uk-UA" sz="3200" dirty="0">
                <a:latin typeface="Times New Roman" panose="02020603050405020304" pitchFamily="18" charset="0"/>
                <a:cs typeface="Times New Roman" panose="02020603050405020304" pitchFamily="18" charset="0"/>
              </a:rPr>
              <a:t>3.		-10; -7; 2; 0; 100; 13; 3 ; 11</a:t>
            </a:r>
          </a:p>
          <a:p>
            <a:r>
              <a:rPr lang="uk-UA" sz="3200" dirty="0">
                <a:latin typeface="Times New Roman" panose="02020603050405020304" pitchFamily="18" charset="0"/>
                <a:cs typeface="Times New Roman" panose="02020603050405020304" pitchFamily="18" charset="0"/>
              </a:rPr>
              <a:t>4.		-10; -7; 0; 2; 100; 13; 3 ; 11</a:t>
            </a:r>
          </a:p>
          <a:p>
            <a:r>
              <a:rPr lang="uk-UA" sz="3200" dirty="0">
                <a:latin typeface="Times New Roman" panose="02020603050405020304" pitchFamily="18" charset="0"/>
                <a:cs typeface="Times New Roman" panose="02020603050405020304" pitchFamily="18" charset="0"/>
              </a:rPr>
              <a:t>5.		-10; -7; 0; 2; 3 ;100; 13; 11</a:t>
            </a:r>
          </a:p>
          <a:p>
            <a:r>
              <a:rPr lang="uk-UA" sz="3200" dirty="0">
                <a:latin typeface="Times New Roman" panose="02020603050405020304" pitchFamily="18" charset="0"/>
                <a:cs typeface="Times New Roman" panose="02020603050405020304" pitchFamily="18" charset="0"/>
              </a:rPr>
              <a:t>6.		-10; -7; 0; 2; 3 ; 11; 100; 13</a:t>
            </a:r>
          </a:p>
          <a:p>
            <a:r>
              <a:rPr lang="uk-UA" sz="3200" dirty="0">
                <a:latin typeface="Times New Roman" panose="02020603050405020304" pitchFamily="18" charset="0"/>
                <a:cs typeface="Times New Roman" panose="02020603050405020304" pitchFamily="18" charset="0"/>
              </a:rPr>
              <a:t>7.		-10; -7; 0; 2; 3 ; 11; 13; 100;</a:t>
            </a:r>
          </a:p>
          <a:p>
            <a:endParaRPr lang="uk-UA" dirty="0"/>
          </a:p>
        </p:txBody>
      </p:sp>
    </p:spTree>
    <p:extLst>
      <p:ext uri="{BB962C8B-B14F-4D97-AF65-F5344CB8AC3E}">
        <p14:creationId xmlns:p14="http://schemas.microsoft.com/office/powerpoint/2010/main" val="19524361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Прямий обмін (</a:t>
            </a:r>
            <a:r>
              <a:rPr lang="uk-UA" dirty="0" err="1"/>
              <a:t>бульбашкове</a:t>
            </a:r>
            <a:r>
              <a:rPr lang="uk-UA" dirty="0"/>
              <a:t>)</a:t>
            </a:r>
          </a:p>
        </p:txBody>
      </p:sp>
      <p:sp>
        <p:nvSpPr>
          <p:cNvPr id="3" name="Объект 2"/>
          <p:cNvSpPr>
            <a:spLocks noGrp="1"/>
          </p:cNvSpPr>
          <p:nvPr>
            <p:ph idx="1"/>
          </p:nvPr>
        </p:nvSpPr>
        <p:spPr>
          <a:xfrm>
            <a:off x="1565031" y="2133600"/>
            <a:ext cx="9939581" cy="3777622"/>
          </a:xfrm>
        </p:spPr>
        <p:txBody>
          <a:bodyPr>
            <a:normAutofit fontScale="70000" lnSpcReduction="20000"/>
          </a:bodyPr>
          <a:lstStyle/>
          <a:p>
            <a:r>
              <a:rPr lang="uk-UA" sz="4000" dirty="0">
                <a:latin typeface="Times New Roman" panose="02020603050405020304" pitchFamily="18" charset="0"/>
                <a:cs typeface="Times New Roman" panose="02020603050405020304" pitchFamily="18" charset="0"/>
              </a:rPr>
              <a:t>Інваріант зовнішнього циклу: </a:t>
            </a:r>
          </a:p>
          <a:p>
            <a:r>
              <a:rPr lang="uk-UA" sz="4000" dirty="0">
                <a:latin typeface="Times New Roman" panose="02020603050405020304" pitchFamily="18" charset="0"/>
                <a:cs typeface="Times New Roman" panose="02020603050405020304" pitchFamily="18" charset="0"/>
              </a:rPr>
              <a:t>На початку кожної ітерації циклу </a:t>
            </a:r>
            <a:r>
              <a:rPr lang="uk-UA" sz="4000" dirty="0" err="1">
                <a:latin typeface="Times New Roman" panose="02020603050405020304" pitchFamily="18" charset="0"/>
                <a:cs typeface="Times New Roman" panose="02020603050405020304" pitchFamily="18" charset="0"/>
              </a:rPr>
              <a:t>підмасив</a:t>
            </a:r>
            <a:r>
              <a:rPr lang="uk-UA" sz="4000"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Array[</a:t>
            </a:r>
            <a:r>
              <a:rPr lang="uk-UA" sz="4000" dirty="0">
                <a:latin typeface="Times New Roman" panose="02020603050405020304" pitchFamily="18" charset="0"/>
                <a:cs typeface="Times New Roman" panose="02020603050405020304" pitchFamily="18" charset="0"/>
              </a:rPr>
              <a:t>і + 1]…</a:t>
            </a:r>
            <a:r>
              <a:rPr lang="en-US" sz="4000" dirty="0">
                <a:latin typeface="Times New Roman" panose="02020603050405020304" pitchFamily="18" charset="0"/>
                <a:cs typeface="Times New Roman" panose="02020603050405020304" pitchFamily="18" charset="0"/>
              </a:rPr>
              <a:t>Array[n – 1] </a:t>
            </a:r>
            <a:r>
              <a:rPr lang="uk-UA" sz="4000" dirty="0">
                <a:latin typeface="Times New Roman" panose="02020603050405020304" pitchFamily="18" charset="0"/>
                <a:cs typeface="Times New Roman" panose="02020603050405020304" pitchFamily="18" charset="0"/>
              </a:rPr>
              <a:t>містить (</a:t>
            </a:r>
            <a:r>
              <a:rPr lang="en-US" sz="4000" dirty="0">
                <a:latin typeface="Times New Roman" panose="02020603050405020304" pitchFamily="18" charset="0"/>
                <a:cs typeface="Times New Roman" panose="02020603050405020304" pitchFamily="18" charset="0"/>
              </a:rPr>
              <a:t>n – </a:t>
            </a:r>
            <a:r>
              <a:rPr lang="en-US" sz="4000" dirty="0" err="1">
                <a:latin typeface="Times New Roman" panose="02020603050405020304" pitchFamily="18" charset="0"/>
                <a:cs typeface="Times New Roman" panose="02020603050405020304" pitchFamily="18" charset="0"/>
              </a:rPr>
              <a:t>i</a:t>
            </a:r>
            <a:r>
              <a:rPr lang="en-US" sz="4000" dirty="0">
                <a:latin typeface="Times New Roman" panose="02020603050405020304" pitchFamily="18" charset="0"/>
                <a:cs typeface="Times New Roman" panose="02020603050405020304" pitchFamily="18" charset="0"/>
              </a:rPr>
              <a:t> – 1) </a:t>
            </a:r>
            <a:r>
              <a:rPr lang="uk-UA" sz="4000" dirty="0">
                <a:latin typeface="Times New Roman" panose="02020603050405020304" pitchFamily="18" charset="0"/>
                <a:cs typeface="Times New Roman" panose="02020603050405020304" pitchFamily="18" charset="0"/>
              </a:rPr>
              <a:t>найбільших елементів масиву у відсортованому порядку, де і – індекс, який розділяє масив на відсортовану та невідсортовану частини.</a:t>
            </a:r>
          </a:p>
          <a:p>
            <a:r>
              <a:rPr lang="uk-UA" sz="4000" dirty="0">
                <a:latin typeface="Times New Roman" panose="02020603050405020304" pitchFamily="18" charset="0"/>
                <a:cs typeface="Times New Roman" panose="02020603050405020304" pitchFamily="18" charset="0"/>
              </a:rPr>
              <a:t>Інваріант внутрішнього циклу:</a:t>
            </a:r>
          </a:p>
          <a:p>
            <a:r>
              <a:rPr lang="uk-UA" sz="4000" dirty="0">
                <a:latin typeface="Times New Roman" panose="02020603050405020304" pitchFamily="18" charset="0"/>
                <a:cs typeface="Times New Roman" panose="02020603050405020304" pitchFamily="18" charset="0"/>
              </a:rPr>
              <a:t>На початку кожної ітерації циклу елемент </a:t>
            </a:r>
            <a:r>
              <a:rPr lang="en-US" sz="4000" dirty="0">
                <a:latin typeface="Times New Roman" panose="02020603050405020304" pitchFamily="18" charset="0"/>
                <a:cs typeface="Times New Roman" panose="02020603050405020304" pitchFamily="18" charset="0"/>
              </a:rPr>
              <a:t>Array[j] </a:t>
            </a:r>
            <a:r>
              <a:rPr lang="uk-UA" sz="4000" dirty="0">
                <a:latin typeface="Times New Roman" panose="02020603050405020304" pitchFamily="18" charset="0"/>
                <a:cs typeface="Times New Roman" panose="02020603050405020304" pitchFamily="18" charset="0"/>
              </a:rPr>
              <a:t>є найбільшим елементом у </a:t>
            </a:r>
            <a:r>
              <a:rPr lang="uk-UA" sz="4000" dirty="0" err="1">
                <a:latin typeface="Times New Roman" panose="02020603050405020304" pitchFamily="18" charset="0"/>
                <a:cs typeface="Times New Roman" panose="02020603050405020304" pitchFamily="18" charset="0"/>
              </a:rPr>
              <a:t>підмасиві</a:t>
            </a:r>
            <a:r>
              <a:rPr lang="uk-UA" sz="4000" dirty="0">
                <a:latin typeface="Times New Roman" panose="02020603050405020304" pitchFamily="18" charset="0"/>
                <a:cs typeface="Times New Roman" panose="02020603050405020304" pitchFamily="18" charset="0"/>
              </a:rPr>
              <a:t> </a:t>
            </a:r>
            <a:r>
              <a:rPr lang="en-US" sz="4000" dirty="0">
                <a:latin typeface="Times New Roman" panose="02020603050405020304" pitchFamily="18" charset="0"/>
                <a:cs typeface="Times New Roman" panose="02020603050405020304" pitchFamily="18" charset="0"/>
              </a:rPr>
              <a:t>Array[0]… </a:t>
            </a:r>
            <a:r>
              <a:rPr lang="en-US" sz="4000">
                <a:latin typeface="Times New Roman" panose="02020603050405020304" pitchFamily="18" charset="0"/>
                <a:cs typeface="Times New Roman" panose="02020603050405020304" pitchFamily="18" charset="0"/>
              </a:rPr>
              <a:t>Array[j]</a:t>
            </a:r>
            <a:r>
              <a:rPr lang="uk-UA" sz="4000">
                <a:latin typeface="Times New Roman" panose="02020603050405020304" pitchFamily="18" charset="0"/>
                <a:cs typeface="Times New Roman" panose="02020603050405020304" pitchFamily="18" charset="0"/>
              </a:rPr>
              <a:t>.</a:t>
            </a:r>
            <a:endParaRPr lang="uk-UA" sz="4000" dirty="0">
              <a:latin typeface="Times New Roman" panose="02020603050405020304" pitchFamily="18" charset="0"/>
              <a:cs typeface="Times New Roman" panose="02020603050405020304" pitchFamily="18" charset="0"/>
            </a:endParaRPr>
          </a:p>
          <a:p>
            <a:r>
              <a:rPr lang="uk-UA" sz="4000" dirty="0">
                <a:latin typeface="Times New Roman" panose="02020603050405020304" pitchFamily="18" charset="0"/>
                <a:cs typeface="Times New Roman" panose="02020603050405020304" pitchFamily="18" charset="0"/>
              </a:rPr>
              <a:t>Час роботи: </a:t>
            </a:r>
            <a:r>
              <a:rPr lang="en-US" sz="4000" dirty="0">
                <a:latin typeface="Times New Roman" panose="02020603050405020304" pitchFamily="18" charset="0"/>
                <a:cs typeface="Times New Roman" panose="02020603050405020304" pitchFamily="18" charset="0"/>
              </a:rPr>
              <a:t>O(n2).</a:t>
            </a:r>
          </a:p>
          <a:p>
            <a:endParaRPr lang="uk-UA" dirty="0"/>
          </a:p>
        </p:txBody>
      </p:sp>
    </p:spTree>
    <p:extLst>
      <p:ext uri="{BB962C8B-B14F-4D97-AF65-F5344CB8AC3E}">
        <p14:creationId xmlns:p14="http://schemas.microsoft.com/office/powerpoint/2010/main" val="985902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54227" y="438072"/>
            <a:ext cx="8957901" cy="523220"/>
          </a:xfrm>
          <a:prstGeom prst="rect">
            <a:avLst/>
          </a:prstGeom>
        </p:spPr>
        <p:txBody>
          <a:bodyPr wrap="none">
            <a:spAutoFit/>
          </a:bodyPr>
          <a:lstStyle/>
          <a:p>
            <a:r>
              <a:rPr lang="ru-RU" sz="2800" dirty="0" err="1"/>
              <a:t>Що</a:t>
            </a:r>
            <a:r>
              <a:rPr lang="ru-RU" sz="2800" dirty="0"/>
              <a:t> </a:t>
            </a:r>
            <a:r>
              <a:rPr lang="ru-RU" sz="2800" dirty="0" err="1"/>
              <a:t>таке</a:t>
            </a:r>
            <a:r>
              <a:rPr lang="ru-RU" sz="2800" dirty="0"/>
              <a:t> </a:t>
            </a:r>
            <a:r>
              <a:rPr lang="ru-RU" sz="2800" dirty="0" err="1"/>
              <a:t>інформація</a:t>
            </a:r>
            <a:r>
              <a:rPr lang="ru-RU" sz="2800" dirty="0"/>
              <a:t> і в </a:t>
            </a:r>
            <a:r>
              <a:rPr lang="ru-RU" sz="2800" dirty="0" err="1"/>
              <a:t>чому</a:t>
            </a:r>
            <a:r>
              <a:rPr lang="ru-RU" sz="2800" dirty="0"/>
              <a:t> вона </a:t>
            </a:r>
            <a:r>
              <a:rPr lang="ru-RU" sz="2800" dirty="0" err="1"/>
              <a:t>вимірюється</a:t>
            </a:r>
            <a:r>
              <a:rPr lang="ru-RU" sz="2800" dirty="0"/>
              <a:t>?</a:t>
            </a:r>
            <a:endParaRPr lang="uk-UA" sz="2800" dirty="0"/>
          </a:p>
        </p:txBody>
      </p:sp>
      <p:sp>
        <p:nvSpPr>
          <p:cNvPr id="3" name="Прямоугольник 2"/>
          <p:cNvSpPr/>
          <p:nvPr/>
        </p:nvSpPr>
        <p:spPr>
          <a:xfrm>
            <a:off x="2454227" y="1208377"/>
            <a:ext cx="9149194" cy="2246769"/>
          </a:xfrm>
          <a:prstGeom prst="rect">
            <a:avLst/>
          </a:prstGeom>
        </p:spPr>
        <p:txBody>
          <a:bodyPr wrap="square">
            <a:spAutoFit/>
          </a:bodyPr>
          <a:lstStyle/>
          <a:p>
            <a:r>
              <a:rPr lang="ru-RU" sz="2800" dirty="0"/>
              <a:t>Нехай є </a:t>
            </a:r>
            <a:r>
              <a:rPr lang="ru-RU" sz="2800" dirty="0" err="1"/>
              <a:t>деяка</a:t>
            </a:r>
            <a:r>
              <a:rPr lang="ru-RU" sz="2800" dirty="0"/>
              <a:t> </a:t>
            </a:r>
            <a:r>
              <a:rPr lang="ru-RU" sz="2800" dirty="0" err="1"/>
              <a:t>випадкова</a:t>
            </a:r>
            <a:r>
              <a:rPr lang="ru-RU" sz="2800" dirty="0"/>
              <a:t> </a:t>
            </a:r>
            <a:r>
              <a:rPr lang="ru-RU" sz="2800" dirty="0" err="1"/>
              <a:t>подія</a:t>
            </a:r>
            <a:r>
              <a:rPr lang="ru-RU" sz="2800" dirty="0"/>
              <a:t> А, яке </a:t>
            </a:r>
            <a:r>
              <a:rPr lang="ru-RU" sz="2800" dirty="0" err="1"/>
              <a:t>може</a:t>
            </a:r>
            <a:r>
              <a:rPr lang="ru-RU" sz="2800" dirty="0"/>
              <a:t> </a:t>
            </a:r>
            <a:r>
              <a:rPr lang="ru-RU" sz="2800" dirty="0" err="1"/>
              <a:t>набувати</a:t>
            </a:r>
            <a:r>
              <a:rPr lang="ru-RU" sz="2800" dirty="0"/>
              <a:t> </a:t>
            </a:r>
            <a:r>
              <a:rPr lang="ru-RU" sz="2800" dirty="0" err="1"/>
              <a:t>значень</a:t>
            </a:r>
            <a:r>
              <a:rPr lang="en-US" sz="2800" dirty="0"/>
              <a:t> </a:t>
            </a:r>
            <a:r>
              <a:rPr lang="ru-RU" sz="2800" dirty="0"/>
              <a:t>з </a:t>
            </a:r>
            <a:r>
              <a:rPr lang="ru-RU" sz="2800" dirty="0" err="1"/>
              <a:t>кінцевої</a:t>
            </a:r>
            <a:r>
              <a:rPr lang="ru-RU" sz="2800" dirty="0"/>
              <a:t> </a:t>
            </a:r>
            <a:r>
              <a:rPr lang="ru-RU" sz="2800" dirty="0" err="1"/>
              <a:t>множини</a:t>
            </a:r>
            <a:r>
              <a:rPr lang="ru-RU" sz="2800" dirty="0"/>
              <a:t> {а1, а2,..., а</a:t>
            </a:r>
            <a:r>
              <a:rPr lang="en-US" sz="2800" dirty="0"/>
              <a:t>n</a:t>
            </a:r>
            <a:r>
              <a:rPr lang="ru-RU" sz="2800" dirty="0"/>
              <a:t>} - </a:t>
            </a:r>
            <a:r>
              <a:rPr lang="en-US" sz="2800" dirty="0"/>
              <a:t>a</a:t>
            </a:r>
            <a:r>
              <a:rPr lang="ru-RU" sz="2800" dirty="0" err="1"/>
              <a:t>лфавіту</a:t>
            </a:r>
            <a:r>
              <a:rPr lang="ru-RU" sz="2800" dirty="0"/>
              <a:t> </a:t>
            </a:r>
            <a:r>
              <a:rPr lang="ru-RU" sz="2800" dirty="0" err="1"/>
              <a:t>випадкової</a:t>
            </a:r>
            <a:r>
              <a:rPr lang="ru-RU" sz="2800" dirty="0"/>
              <a:t> </a:t>
            </a:r>
            <a:r>
              <a:rPr lang="ru-RU" sz="2800" dirty="0" err="1"/>
              <a:t>величини</a:t>
            </a:r>
            <a:r>
              <a:rPr lang="ru-RU" sz="2800" dirty="0"/>
              <a:t> А </a:t>
            </a:r>
            <a:r>
              <a:rPr lang="en-US" sz="2800" dirty="0"/>
              <a:t>(</a:t>
            </a:r>
            <a:r>
              <a:rPr lang="ru-RU" sz="2800" dirty="0" err="1"/>
              <a:t>можна</a:t>
            </a:r>
            <a:r>
              <a:rPr lang="ru-RU" sz="2800" dirty="0"/>
              <a:t> </a:t>
            </a:r>
            <a:r>
              <a:rPr lang="ru-RU" sz="2800" dirty="0" err="1"/>
              <a:t>вважати</a:t>
            </a:r>
            <a:r>
              <a:rPr lang="ru-RU" sz="2800" dirty="0"/>
              <a:t>, </a:t>
            </a:r>
            <a:r>
              <a:rPr lang="ru-RU" sz="2800" dirty="0" err="1"/>
              <a:t>що</a:t>
            </a:r>
            <a:r>
              <a:rPr lang="ru-RU" sz="2800" dirty="0"/>
              <a:t> </a:t>
            </a:r>
            <a:r>
              <a:rPr lang="en-US" sz="2800" dirty="0" err="1"/>
              <a:t>ai</a:t>
            </a:r>
            <a:r>
              <a:rPr lang="en-US" sz="2800" dirty="0"/>
              <a:t> </a:t>
            </a:r>
            <a:r>
              <a:rPr lang="ru-RU" sz="2800" dirty="0"/>
              <a:t>  - </a:t>
            </a:r>
            <a:r>
              <a:rPr lang="ru-RU" sz="2800" dirty="0" err="1"/>
              <a:t>можливий</a:t>
            </a:r>
            <a:r>
              <a:rPr lang="ru-RU" sz="2800" dirty="0"/>
              <a:t> результат </a:t>
            </a:r>
            <a:r>
              <a:rPr lang="ru-RU" sz="2800" dirty="0" err="1"/>
              <a:t>деякого</a:t>
            </a:r>
            <a:r>
              <a:rPr lang="ru-RU" sz="2800" dirty="0"/>
              <a:t> </a:t>
            </a:r>
            <a:r>
              <a:rPr lang="ru-RU" sz="2800" dirty="0" err="1"/>
              <a:t>експерименту</a:t>
            </a:r>
            <a:r>
              <a:rPr lang="ru-RU" sz="2800" dirty="0"/>
              <a:t>).</a:t>
            </a:r>
            <a:endParaRPr lang="uk-UA" sz="2800" dirty="0"/>
          </a:p>
        </p:txBody>
      </p:sp>
      <p:pic>
        <p:nvPicPr>
          <p:cNvPr id="6" name="Рисунок 5">
            <a:extLst>
              <a:ext uri="{FF2B5EF4-FFF2-40B4-BE49-F238E27FC236}">
                <a16:creationId xmlns:a16="http://schemas.microsoft.com/office/drawing/2014/main" id="{D7FE4FD0-46FC-41F0-45CE-2FE8E6BA6C16}"/>
              </a:ext>
            </a:extLst>
          </p:cNvPr>
          <p:cNvPicPr>
            <a:picLocks noChangeAspect="1"/>
          </p:cNvPicPr>
          <p:nvPr/>
        </p:nvPicPr>
        <p:blipFill>
          <a:blip r:embed="rId2"/>
          <a:stretch>
            <a:fillRect/>
          </a:stretch>
        </p:blipFill>
        <p:spPr>
          <a:xfrm>
            <a:off x="3192226" y="3702231"/>
            <a:ext cx="5297883" cy="3584759"/>
          </a:xfrm>
          <a:prstGeom prst="rect">
            <a:avLst/>
          </a:prstGeom>
        </p:spPr>
      </p:pic>
      <p:pic>
        <p:nvPicPr>
          <p:cNvPr id="7" name="Рисунок 6">
            <a:extLst>
              <a:ext uri="{FF2B5EF4-FFF2-40B4-BE49-F238E27FC236}">
                <a16:creationId xmlns:a16="http://schemas.microsoft.com/office/drawing/2014/main" id="{251353EB-D83E-EF15-CF3D-D3960E403E1D}"/>
              </a:ext>
            </a:extLst>
          </p:cNvPr>
          <p:cNvPicPr>
            <a:picLocks noChangeAspect="1"/>
          </p:cNvPicPr>
          <p:nvPr/>
        </p:nvPicPr>
        <p:blipFill>
          <a:blip r:embed="rId3"/>
          <a:stretch>
            <a:fillRect/>
          </a:stretch>
        </p:blipFill>
        <p:spPr>
          <a:xfrm>
            <a:off x="9002722" y="3702231"/>
            <a:ext cx="1621677" cy="1249788"/>
          </a:xfrm>
          <a:prstGeom prst="rect">
            <a:avLst/>
          </a:prstGeom>
        </p:spPr>
      </p:pic>
    </p:spTree>
    <p:extLst>
      <p:ext uri="{BB962C8B-B14F-4D97-AF65-F5344CB8AC3E}">
        <p14:creationId xmlns:p14="http://schemas.microsoft.com/office/powerpoint/2010/main" val="320263111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932386" y="601036"/>
            <a:ext cx="4802157" cy="344896"/>
          </a:xfrm>
          <a:prstGeom prst="rect">
            <a:avLst/>
          </a:prstGeom>
        </p:spPr>
      </p:pic>
      <p:sp>
        <p:nvSpPr>
          <p:cNvPr id="3" name="Прямоугольник 2"/>
          <p:cNvSpPr/>
          <p:nvPr/>
        </p:nvSpPr>
        <p:spPr>
          <a:xfrm>
            <a:off x="2732689" y="1129716"/>
            <a:ext cx="9459311" cy="5355312"/>
          </a:xfrm>
          <a:prstGeom prst="rect">
            <a:avLst/>
          </a:prstGeom>
        </p:spPr>
        <p:txBody>
          <a:bodyPr wrap="square">
            <a:spAutoFit/>
          </a:bodyPr>
          <a:lstStyle/>
          <a:p>
            <a:r>
              <a:rPr lang="uk-UA" dirty="0"/>
              <a:t>Визначення 1.3. Кількість інформації, якої достатньо для знання того, що подія А сталося (досить для руйнування невизначеності про об'єкт), визначається за формулою,</a:t>
            </a:r>
            <a:endParaRPr lang="en-US" dirty="0"/>
          </a:p>
          <a:p>
            <a:endParaRPr lang="uk-UA" dirty="0"/>
          </a:p>
          <a:p>
            <a:endParaRPr lang="en-US" dirty="0"/>
          </a:p>
          <a:p>
            <a:r>
              <a:rPr lang="uk-UA" dirty="0"/>
              <a:t>де</a:t>
            </a:r>
            <a:r>
              <a:rPr lang="uk-UA" i="1" dirty="0">
                <a:latin typeface="Times New Roman" panose="02020603050405020304" pitchFamily="18" charset="0"/>
                <a:cs typeface="Times New Roman" panose="02020603050405020304" pitchFamily="18" charset="0"/>
              </a:rPr>
              <a:t> р </a:t>
            </a:r>
            <a:r>
              <a:rPr lang="uk-UA" dirty="0"/>
              <a:t>(А) - ймовірність, з якою подія А відбудеться.</a:t>
            </a:r>
          </a:p>
          <a:p>
            <a:r>
              <a:rPr lang="uk-UA" dirty="0"/>
              <a:t>Якщо в якості підстави логарифма </a:t>
            </a:r>
            <a:r>
              <a:rPr lang="en-US" dirty="0"/>
              <a:t>b </a:t>
            </a:r>
            <a:r>
              <a:rPr lang="uk-UA" dirty="0"/>
              <a:t>взяти число 2, то одиницею виміру інформації буде біт.</a:t>
            </a:r>
            <a:r>
              <a:rPr lang="en-US" dirty="0"/>
              <a:t> </a:t>
            </a:r>
            <a:r>
              <a:rPr lang="uk-UA" dirty="0"/>
              <a:t>Оскільки кількість бітів, в яких вимірюється інформація, є цілим числом, то</a:t>
            </a:r>
          </a:p>
          <a:p>
            <a:endParaRPr lang="en-US" dirty="0"/>
          </a:p>
          <a:p>
            <a:endParaRPr lang="en-US" dirty="0"/>
          </a:p>
          <a:p>
            <a:r>
              <a:rPr lang="uk-UA" dirty="0"/>
              <a:t>Нагадаємо, що </a:t>
            </a:r>
            <a:r>
              <a:rPr lang="en-US" dirty="0"/>
              <a:t>       </a:t>
            </a:r>
            <a:r>
              <a:rPr lang="uk-UA" dirty="0"/>
              <a:t> - найменше ціле, більше числах, </a:t>
            </a:r>
            <a:r>
              <a:rPr lang="en-US" dirty="0"/>
              <a:t>          - </a:t>
            </a:r>
            <a:r>
              <a:rPr lang="uk-UA" dirty="0"/>
              <a:t>найбільше</a:t>
            </a:r>
          </a:p>
          <a:p>
            <a:r>
              <a:rPr lang="uk-UA" dirty="0"/>
              <a:t>ціле, менше числах:</a:t>
            </a:r>
          </a:p>
          <a:p>
            <a:r>
              <a:rPr lang="en-US" dirty="0"/>
              <a:t>.</a:t>
            </a:r>
          </a:p>
          <a:p>
            <a:endParaRPr lang="en-US" dirty="0"/>
          </a:p>
          <a:p>
            <a:endParaRPr lang="en-US" dirty="0"/>
          </a:p>
          <a:p>
            <a:r>
              <a:rPr lang="uk-UA" dirty="0"/>
              <a:t>Таким чином, об'єднуючи визначення 1.1, 1.2 і 1.3, можна сказати, що розмірність завдання - це мінімальна кількість біт, якого достатньо для опису</a:t>
            </a:r>
          </a:p>
          <a:p>
            <a:r>
              <a:rPr lang="uk-UA" dirty="0"/>
              <a:t>вхідних даних задачі.</a:t>
            </a:r>
          </a:p>
        </p:txBody>
      </p:sp>
      <p:pic>
        <p:nvPicPr>
          <p:cNvPr id="4" name="Рисунок 3"/>
          <p:cNvPicPr>
            <a:picLocks noChangeAspect="1"/>
          </p:cNvPicPr>
          <p:nvPr/>
        </p:nvPicPr>
        <p:blipFill>
          <a:blip r:embed="rId3"/>
          <a:stretch>
            <a:fillRect/>
          </a:stretch>
        </p:blipFill>
        <p:spPr>
          <a:xfrm>
            <a:off x="4576719" y="1982680"/>
            <a:ext cx="2200158" cy="587099"/>
          </a:xfrm>
          <a:prstGeom prst="rect">
            <a:avLst/>
          </a:prstGeom>
        </p:spPr>
      </p:pic>
      <p:pic>
        <p:nvPicPr>
          <p:cNvPr id="5" name="Рисунок 4"/>
          <p:cNvPicPr>
            <a:picLocks noChangeAspect="1"/>
          </p:cNvPicPr>
          <p:nvPr/>
        </p:nvPicPr>
        <p:blipFill>
          <a:blip r:embed="rId4"/>
          <a:stretch>
            <a:fillRect/>
          </a:stretch>
        </p:blipFill>
        <p:spPr>
          <a:xfrm>
            <a:off x="4576719" y="3727684"/>
            <a:ext cx="2474331" cy="450178"/>
          </a:xfrm>
          <a:prstGeom prst="rect">
            <a:avLst/>
          </a:prstGeom>
        </p:spPr>
      </p:pic>
      <p:pic>
        <p:nvPicPr>
          <p:cNvPr id="6" name="Рисунок 5"/>
          <p:cNvPicPr>
            <a:picLocks noChangeAspect="1"/>
          </p:cNvPicPr>
          <p:nvPr/>
        </p:nvPicPr>
        <p:blipFill>
          <a:blip r:embed="rId5"/>
          <a:stretch>
            <a:fillRect/>
          </a:stretch>
        </p:blipFill>
        <p:spPr>
          <a:xfrm>
            <a:off x="4750139" y="4046443"/>
            <a:ext cx="515543" cy="442188"/>
          </a:xfrm>
          <a:prstGeom prst="rect">
            <a:avLst/>
          </a:prstGeom>
        </p:spPr>
      </p:pic>
      <p:pic>
        <p:nvPicPr>
          <p:cNvPr id="7" name="Рисунок 6"/>
          <p:cNvPicPr>
            <a:picLocks noChangeAspect="1"/>
          </p:cNvPicPr>
          <p:nvPr/>
        </p:nvPicPr>
        <p:blipFill>
          <a:blip r:embed="rId6"/>
          <a:stretch>
            <a:fillRect/>
          </a:stretch>
        </p:blipFill>
        <p:spPr>
          <a:xfrm>
            <a:off x="9068500" y="3915474"/>
            <a:ext cx="553025" cy="573157"/>
          </a:xfrm>
          <a:prstGeom prst="rect">
            <a:avLst/>
          </a:prstGeom>
        </p:spPr>
      </p:pic>
      <p:pic>
        <p:nvPicPr>
          <p:cNvPr id="8" name="Рисунок 7"/>
          <p:cNvPicPr>
            <a:picLocks noChangeAspect="1"/>
          </p:cNvPicPr>
          <p:nvPr/>
        </p:nvPicPr>
        <p:blipFill>
          <a:blip r:embed="rId7"/>
          <a:stretch>
            <a:fillRect/>
          </a:stretch>
        </p:blipFill>
        <p:spPr>
          <a:xfrm>
            <a:off x="4412551" y="4807390"/>
            <a:ext cx="3974727" cy="647479"/>
          </a:xfrm>
          <a:prstGeom prst="rect">
            <a:avLst/>
          </a:prstGeom>
        </p:spPr>
      </p:pic>
      <p:pic>
        <p:nvPicPr>
          <p:cNvPr id="9" name="Рисунок 8"/>
          <p:cNvPicPr>
            <a:picLocks noChangeAspect="1"/>
          </p:cNvPicPr>
          <p:nvPr/>
        </p:nvPicPr>
        <p:blipFill>
          <a:blip r:embed="rId8"/>
          <a:stretch>
            <a:fillRect/>
          </a:stretch>
        </p:blipFill>
        <p:spPr>
          <a:xfrm>
            <a:off x="4412551" y="2050657"/>
            <a:ext cx="2475191" cy="451143"/>
          </a:xfrm>
          <a:prstGeom prst="rect">
            <a:avLst/>
          </a:prstGeom>
        </p:spPr>
      </p:pic>
      <p:pic>
        <p:nvPicPr>
          <p:cNvPr id="10" name="Рисунок 9"/>
          <p:cNvPicPr>
            <a:picLocks noChangeAspect="1"/>
          </p:cNvPicPr>
          <p:nvPr/>
        </p:nvPicPr>
        <p:blipFill>
          <a:blip r:embed="rId9"/>
          <a:stretch>
            <a:fillRect/>
          </a:stretch>
        </p:blipFill>
        <p:spPr>
          <a:xfrm>
            <a:off x="2857422" y="672503"/>
            <a:ext cx="4804064" cy="341406"/>
          </a:xfrm>
          <a:prstGeom prst="rect">
            <a:avLst/>
          </a:prstGeom>
        </p:spPr>
      </p:pic>
      <p:pic>
        <p:nvPicPr>
          <p:cNvPr id="11" name="Рисунок 10"/>
          <p:cNvPicPr>
            <a:picLocks noChangeAspect="1"/>
          </p:cNvPicPr>
          <p:nvPr/>
        </p:nvPicPr>
        <p:blipFill>
          <a:blip r:embed="rId10"/>
          <a:stretch>
            <a:fillRect/>
          </a:stretch>
        </p:blipFill>
        <p:spPr>
          <a:xfrm>
            <a:off x="4575859" y="3689902"/>
            <a:ext cx="2475191" cy="451143"/>
          </a:xfrm>
          <a:prstGeom prst="rect">
            <a:avLst/>
          </a:prstGeom>
        </p:spPr>
      </p:pic>
      <p:pic>
        <p:nvPicPr>
          <p:cNvPr id="12" name="Рисунок 11"/>
          <p:cNvPicPr>
            <a:picLocks noChangeAspect="1"/>
          </p:cNvPicPr>
          <p:nvPr/>
        </p:nvPicPr>
        <p:blipFill>
          <a:blip r:embed="rId11"/>
          <a:stretch>
            <a:fillRect/>
          </a:stretch>
        </p:blipFill>
        <p:spPr>
          <a:xfrm>
            <a:off x="4741249" y="4091062"/>
            <a:ext cx="518205" cy="438950"/>
          </a:xfrm>
          <a:prstGeom prst="rect">
            <a:avLst/>
          </a:prstGeom>
        </p:spPr>
      </p:pic>
      <p:pic>
        <p:nvPicPr>
          <p:cNvPr id="13" name="Рисунок 12"/>
          <p:cNvPicPr>
            <a:picLocks noChangeAspect="1"/>
          </p:cNvPicPr>
          <p:nvPr/>
        </p:nvPicPr>
        <p:blipFill>
          <a:blip r:embed="rId12"/>
          <a:stretch>
            <a:fillRect/>
          </a:stretch>
        </p:blipFill>
        <p:spPr>
          <a:xfrm>
            <a:off x="9072837" y="4024000"/>
            <a:ext cx="548688" cy="573074"/>
          </a:xfrm>
          <a:prstGeom prst="rect">
            <a:avLst/>
          </a:prstGeom>
        </p:spPr>
      </p:pic>
      <p:pic>
        <p:nvPicPr>
          <p:cNvPr id="14" name="Рисунок 13"/>
          <p:cNvPicPr>
            <a:picLocks noChangeAspect="1"/>
          </p:cNvPicPr>
          <p:nvPr/>
        </p:nvPicPr>
        <p:blipFill>
          <a:blip r:embed="rId13"/>
          <a:stretch>
            <a:fillRect/>
          </a:stretch>
        </p:blipFill>
        <p:spPr>
          <a:xfrm>
            <a:off x="4077000" y="4873241"/>
            <a:ext cx="3974937" cy="646232"/>
          </a:xfrm>
          <a:prstGeom prst="rect">
            <a:avLst/>
          </a:prstGeom>
        </p:spPr>
      </p:pic>
      <p:pic>
        <p:nvPicPr>
          <p:cNvPr id="15" name="Рисунок 14"/>
          <p:cNvPicPr>
            <a:picLocks noChangeAspect="1"/>
          </p:cNvPicPr>
          <p:nvPr/>
        </p:nvPicPr>
        <p:blipFill>
          <a:blip r:embed="rId14"/>
          <a:stretch>
            <a:fillRect/>
          </a:stretch>
        </p:blipFill>
        <p:spPr>
          <a:xfrm>
            <a:off x="4412551" y="1895166"/>
            <a:ext cx="2680355" cy="624880"/>
          </a:xfrm>
          <a:prstGeom prst="rect">
            <a:avLst/>
          </a:prstGeom>
        </p:spPr>
      </p:pic>
      <p:pic>
        <p:nvPicPr>
          <p:cNvPr id="16" name="Рисунок 15"/>
          <p:cNvPicPr>
            <a:picLocks noChangeAspect="1"/>
          </p:cNvPicPr>
          <p:nvPr/>
        </p:nvPicPr>
        <p:blipFill>
          <a:blip r:embed="rId15"/>
          <a:stretch>
            <a:fillRect/>
          </a:stretch>
        </p:blipFill>
        <p:spPr>
          <a:xfrm>
            <a:off x="4308910" y="1935982"/>
            <a:ext cx="2682472" cy="621846"/>
          </a:xfrm>
          <a:prstGeom prst="rect">
            <a:avLst/>
          </a:prstGeom>
        </p:spPr>
      </p:pic>
    </p:spTree>
    <p:extLst>
      <p:ext uri="{BB962C8B-B14F-4D97-AF65-F5344CB8AC3E}">
        <p14:creationId xmlns:p14="http://schemas.microsoft.com/office/powerpoint/2010/main" val="27341418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79310" y="378371"/>
            <a:ext cx="8915399" cy="2522913"/>
          </a:xfrm>
        </p:spPr>
        <p:txBody>
          <a:bodyPr>
            <a:normAutofit/>
          </a:bodyPr>
          <a:lstStyle/>
          <a:p>
            <a:r>
              <a:rPr lang="uk-UA" sz="2800" dirty="0"/>
              <a:t>повідомлення, що складається з п символів, має нести в п разів більше інформації, ніж повідомлення, що складається з одного символу. Єдиною функцією, яка задовольняє цій властивості, є логарифмічна.</a:t>
            </a:r>
          </a:p>
        </p:txBody>
      </p:sp>
      <p:sp>
        <p:nvSpPr>
          <p:cNvPr id="3" name="Подзаголовок 2"/>
          <p:cNvSpPr>
            <a:spLocks noGrp="1"/>
          </p:cNvSpPr>
          <p:nvPr>
            <p:ph type="subTitle" idx="1"/>
          </p:nvPr>
        </p:nvSpPr>
        <p:spPr/>
        <p:txBody>
          <a:bodyPr/>
          <a:lstStyle/>
          <a:p>
            <a:endParaRPr lang="uk-UA" dirty="0"/>
          </a:p>
        </p:txBody>
      </p:sp>
    </p:spTree>
    <p:extLst>
      <p:ext uri="{BB962C8B-B14F-4D97-AF65-F5344CB8AC3E}">
        <p14:creationId xmlns:p14="http://schemas.microsoft.com/office/powerpoint/2010/main" val="13856895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1.1.</a:t>
            </a:r>
            <a:endParaRPr lang="uk-UA" dirty="0"/>
          </a:p>
        </p:txBody>
      </p:sp>
      <p:sp>
        <p:nvSpPr>
          <p:cNvPr id="3" name="Объект 2"/>
          <p:cNvSpPr>
            <a:spLocks noGrp="1"/>
          </p:cNvSpPr>
          <p:nvPr>
            <p:ph idx="1"/>
          </p:nvPr>
        </p:nvSpPr>
        <p:spPr/>
        <p:txBody>
          <a:bodyPr>
            <a:normAutofit/>
          </a:bodyPr>
          <a:lstStyle/>
          <a:p>
            <a:r>
              <a:rPr lang="ru-RU" sz="2800" dirty="0"/>
              <a:t>Нехай є 8 куль з номерами </a:t>
            </a:r>
            <a:r>
              <a:rPr lang="ru-RU" sz="2800" dirty="0" err="1"/>
              <a:t>від</a:t>
            </a:r>
            <a:r>
              <a:rPr lang="ru-RU" sz="2800" dirty="0"/>
              <a:t> 1 до 8.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інформації</a:t>
            </a:r>
            <a:r>
              <a:rPr lang="ru-RU" sz="2800" dirty="0"/>
              <a:t> </a:t>
            </a:r>
            <a:r>
              <a:rPr lang="ru-RU" sz="2800" dirty="0" err="1"/>
              <a:t>досить</a:t>
            </a:r>
            <a:r>
              <a:rPr lang="ru-RU" sz="2800" dirty="0"/>
              <a:t> для </a:t>
            </a:r>
            <a:r>
              <a:rPr lang="ru-RU" sz="2800" dirty="0" err="1"/>
              <a:t>встановлення</a:t>
            </a:r>
            <a:r>
              <a:rPr lang="ru-RU" sz="2800" dirty="0"/>
              <a:t> номера </a:t>
            </a:r>
            <a:r>
              <a:rPr lang="ru-RU" sz="2800" dirty="0" err="1"/>
              <a:t>обраного</a:t>
            </a:r>
            <a:r>
              <a:rPr lang="ru-RU" sz="2800" dirty="0"/>
              <a:t> </a:t>
            </a:r>
            <a:r>
              <a:rPr lang="ru-RU" sz="2800" dirty="0" err="1"/>
              <a:t>випадковим</a:t>
            </a:r>
            <a:r>
              <a:rPr lang="ru-RU" sz="2800" dirty="0"/>
              <a:t> чином </a:t>
            </a:r>
            <a:r>
              <a:rPr lang="ru-RU" sz="2800" dirty="0" err="1"/>
              <a:t>кулі</a:t>
            </a:r>
            <a:r>
              <a:rPr lang="ru-RU" sz="2800" dirty="0"/>
              <a:t>?</a:t>
            </a:r>
          </a:p>
          <a:p>
            <a:r>
              <a:rPr lang="ru-RU" sz="2800" dirty="0" err="1"/>
              <a:t>Рішення</a:t>
            </a:r>
            <a:r>
              <a:rPr lang="ru-RU" sz="2800" dirty="0"/>
              <a:t>. </a:t>
            </a:r>
            <a:r>
              <a:rPr lang="ru-RU" sz="2800" dirty="0" err="1"/>
              <a:t>Оскільки</a:t>
            </a:r>
            <a:r>
              <a:rPr lang="ru-RU" sz="2800" dirty="0"/>
              <a:t> будь-яка куля </a:t>
            </a:r>
            <a:r>
              <a:rPr lang="ru-RU" sz="2800" dirty="0" err="1"/>
              <a:t>може</a:t>
            </a:r>
            <a:r>
              <a:rPr lang="ru-RU" sz="2800" dirty="0"/>
              <a:t> бути </a:t>
            </a:r>
            <a:r>
              <a:rPr lang="ru-RU" sz="2800" dirty="0" err="1"/>
              <a:t>обраний</a:t>
            </a:r>
            <a:r>
              <a:rPr lang="ru-RU" sz="2800" dirty="0"/>
              <a:t> з </a:t>
            </a:r>
            <a:r>
              <a:rPr lang="ru-RU" sz="2800" dirty="0" err="1"/>
              <a:t>однаковою</a:t>
            </a:r>
            <a:r>
              <a:rPr lang="ru-RU" sz="2800" dirty="0"/>
              <a:t> </a:t>
            </a:r>
            <a:r>
              <a:rPr lang="ru-RU" sz="2800" dirty="0" err="1"/>
              <a:t>ймовірністю</a:t>
            </a:r>
            <a:r>
              <a:rPr lang="ru-RU" sz="2800" dirty="0"/>
              <a:t>, то </a:t>
            </a:r>
            <a:r>
              <a:rPr lang="ru-RU" sz="2800" dirty="0" err="1"/>
              <a:t>ймовірність</a:t>
            </a:r>
            <a:r>
              <a:rPr lang="ru-RU" sz="2800" dirty="0"/>
              <a:t> </a:t>
            </a:r>
            <a:r>
              <a:rPr lang="ru-RU" sz="2800" dirty="0" err="1"/>
              <a:t>події</a:t>
            </a:r>
            <a:r>
              <a:rPr lang="ru-RU" sz="2800" dirty="0"/>
              <a:t> А, яка </a:t>
            </a:r>
            <a:r>
              <a:rPr lang="ru-RU" sz="2800" dirty="0" err="1"/>
              <a:t>полягає</a:t>
            </a:r>
            <a:r>
              <a:rPr lang="ru-RU" sz="2800" dirty="0"/>
              <a:t> у </a:t>
            </a:r>
            <a:r>
              <a:rPr lang="ru-RU" sz="2800" dirty="0" err="1"/>
              <a:t>визначенні</a:t>
            </a:r>
            <a:r>
              <a:rPr lang="ru-RU" sz="2800" dirty="0"/>
              <a:t> номера </a:t>
            </a:r>
            <a:r>
              <a:rPr lang="ru-RU" sz="2800" dirty="0" err="1"/>
              <a:t>обраного</a:t>
            </a:r>
            <a:r>
              <a:rPr lang="ru-RU" sz="2800" dirty="0"/>
              <a:t> </a:t>
            </a:r>
            <a:r>
              <a:rPr lang="ru-RU" sz="2800" dirty="0" err="1"/>
              <a:t>кулі</a:t>
            </a:r>
            <a:r>
              <a:rPr lang="ru-RU" sz="2800" dirty="0"/>
              <a:t>,</a:t>
            </a:r>
            <a:endParaRPr lang="uk-UA" sz="2800" dirty="0"/>
          </a:p>
        </p:txBody>
      </p:sp>
    </p:spTree>
    <p:extLst>
      <p:ext uri="{BB962C8B-B14F-4D97-AF65-F5344CB8AC3E}">
        <p14:creationId xmlns:p14="http://schemas.microsoft.com/office/powerpoint/2010/main" val="97733384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1.1.</a:t>
            </a:r>
            <a:endParaRPr lang="uk-UA" dirty="0"/>
          </a:p>
        </p:txBody>
      </p:sp>
      <p:pic>
        <p:nvPicPr>
          <p:cNvPr id="4" name="Объект 3"/>
          <p:cNvPicPr>
            <a:picLocks noGrp="1" noChangeAspect="1"/>
          </p:cNvPicPr>
          <p:nvPr>
            <p:ph idx="1"/>
          </p:nvPr>
        </p:nvPicPr>
        <p:blipFill>
          <a:blip r:embed="rId2"/>
          <a:stretch>
            <a:fillRect/>
          </a:stretch>
        </p:blipFill>
        <p:spPr>
          <a:xfrm>
            <a:off x="1789005" y="1702677"/>
            <a:ext cx="6546507" cy="1370332"/>
          </a:xfrm>
          <a:prstGeom prst="rect">
            <a:avLst/>
          </a:prstGeom>
        </p:spPr>
      </p:pic>
      <p:sp>
        <p:nvSpPr>
          <p:cNvPr id="5" name="Прямоугольник 4"/>
          <p:cNvSpPr/>
          <p:nvPr/>
        </p:nvSpPr>
        <p:spPr>
          <a:xfrm>
            <a:off x="1789005" y="2828836"/>
            <a:ext cx="7354995" cy="1384995"/>
          </a:xfrm>
          <a:prstGeom prst="rect">
            <a:avLst/>
          </a:prstGeom>
        </p:spPr>
        <p:txBody>
          <a:bodyPr wrap="square">
            <a:spAutoFit/>
          </a:bodyPr>
          <a:lstStyle/>
          <a:p>
            <a:r>
              <a:rPr lang="ru-RU" sz="2800" dirty="0" err="1"/>
              <a:t>дійсно</a:t>
            </a:r>
            <a:r>
              <a:rPr lang="ru-RU" sz="2800" dirty="0"/>
              <a:t>, </a:t>
            </a:r>
            <a:r>
              <a:rPr lang="ru-RU" sz="2800" dirty="0" err="1"/>
              <a:t>трьох</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поставити</a:t>
            </a:r>
            <a:r>
              <a:rPr lang="ru-RU" sz="2800" dirty="0"/>
              <a:t> в </a:t>
            </a:r>
            <a:r>
              <a:rPr lang="ru-RU" sz="2800" dirty="0" err="1"/>
              <a:t>пам'яті</a:t>
            </a:r>
            <a:r>
              <a:rPr lang="ru-RU" sz="2800" dirty="0"/>
              <a:t> </a:t>
            </a:r>
            <a:r>
              <a:rPr lang="ru-RU" sz="2800" dirty="0" err="1"/>
              <a:t>комп'ютера</a:t>
            </a:r>
            <a:r>
              <a:rPr lang="ru-RU" sz="2800" dirty="0"/>
              <a:t> </a:t>
            </a:r>
            <a:r>
              <a:rPr lang="ru-RU" sz="2800" dirty="0" err="1"/>
              <a:t>вісім</a:t>
            </a:r>
            <a:r>
              <a:rPr lang="ru-RU" sz="2800" dirty="0"/>
              <a:t> </a:t>
            </a:r>
            <a:r>
              <a:rPr lang="ru-RU" sz="2800" dirty="0" err="1"/>
              <a:t>різних</a:t>
            </a:r>
            <a:r>
              <a:rPr lang="ru-RU" sz="2800" dirty="0"/>
              <a:t> чисел (т. е. </a:t>
            </a:r>
            <a:r>
              <a:rPr lang="ru-RU" sz="2800" dirty="0" err="1"/>
              <a:t>розпізнати</a:t>
            </a:r>
            <a:r>
              <a:rPr lang="ru-RU" sz="2800" dirty="0"/>
              <a:t> число </a:t>
            </a:r>
            <a:r>
              <a:rPr lang="ru-RU" sz="2800" dirty="0" err="1"/>
              <a:t>від</a:t>
            </a:r>
            <a:r>
              <a:rPr lang="ru-RU" sz="2800" dirty="0"/>
              <a:t> 1 до 8).</a:t>
            </a:r>
            <a:endParaRPr lang="uk-UA" sz="2800" dirty="0"/>
          </a:p>
        </p:txBody>
      </p:sp>
    </p:spTree>
    <p:extLst>
      <p:ext uri="{BB962C8B-B14F-4D97-AF65-F5344CB8AC3E}">
        <p14:creationId xmlns:p14="http://schemas.microsoft.com/office/powerpoint/2010/main" val="28925095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ru-RU" sz="2800" dirty="0"/>
              <a:t>1)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натуральне</a:t>
            </a:r>
            <a:r>
              <a:rPr lang="ru-RU" sz="2800" dirty="0"/>
              <a:t> число А, </a:t>
            </a:r>
            <a:r>
              <a:rPr lang="ru-RU" sz="2800" dirty="0" err="1"/>
              <a:t>що</a:t>
            </a:r>
            <a:r>
              <a:rPr lang="ru-RU" sz="2800" dirty="0"/>
              <a:t> </a:t>
            </a:r>
            <a:r>
              <a:rPr lang="ru-RU" sz="2800" dirty="0" err="1"/>
              <a:t>можна</a:t>
            </a:r>
            <a:r>
              <a:rPr lang="ru-RU" sz="2800" dirty="0"/>
              <a:t> </a:t>
            </a:r>
            <a:r>
              <a:rPr lang="ru-RU" sz="2800" dirty="0" err="1"/>
              <a:t>задати</a:t>
            </a:r>
            <a:r>
              <a:rPr lang="ru-RU" sz="2800" dirty="0"/>
              <a:t> з </a:t>
            </a:r>
            <a:r>
              <a:rPr lang="ru-RU" sz="2800" dirty="0" err="1"/>
              <a:t>безлічі</a:t>
            </a:r>
            <a:r>
              <a:rPr lang="ru-RU" sz="2800" dirty="0"/>
              <a:t> {1, ..., n}, </a:t>
            </a:r>
            <a:r>
              <a:rPr lang="ru-RU" sz="2800" dirty="0" err="1"/>
              <a:t>причому</a:t>
            </a:r>
            <a:r>
              <a:rPr lang="ru-RU" sz="2800" dirty="0"/>
              <a:t> будь-</a:t>
            </a:r>
            <a:r>
              <a:rPr lang="ru-RU" sz="2800" dirty="0" err="1"/>
              <a:t>який</a:t>
            </a:r>
            <a:r>
              <a:rPr lang="ru-RU" sz="2800" dirty="0"/>
              <a:t> </a:t>
            </a:r>
            <a:r>
              <a:rPr lang="ru-RU" sz="2800" dirty="0" err="1"/>
              <a:t>вибір</a:t>
            </a:r>
            <a:r>
              <a:rPr lang="ru-RU" sz="2800" dirty="0"/>
              <a:t> </a:t>
            </a:r>
            <a:r>
              <a:rPr lang="ru-RU" sz="2800" dirty="0" err="1"/>
              <a:t>равновероятности</a:t>
            </a:r>
            <a:r>
              <a:rPr lang="ru-RU" sz="2800" dirty="0"/>
              <a:t>.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яке число </a:t>
            </a:r>
            <a:r>
              <a:rPr lang="ru-RU" sz="2800" dirty="0" err="1"/>
              <a:t>надійшло</a:t>
            </a:r>
            <a:r>
              <a:rPr lang="ru-RU" sz="2800" dirty="0"/>
              <a:t>?</a:t>
            </a:r>
            <a:endParaRPr lang="uk-UA" sz="2800" dirty="0"/>
          </a:p>
        </p:txBody>
      </p:sp>
    </p:spTree>
    <p:extLst>
      <p:ext uri="{BB962C8B-B14F-4D97-AF65-F5344CB8AC3E}">
        <p14:creationId xmlns:p14="http://schemas.microsoft.com/office/powerpoint/2010/main" val="349612643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uk-UA" sz="2800" dirty="0"/>
              <a:t>Рішення. Оскільки натуральне число А може приймати будь-яке значення із запропонованого безлічі з однаковою ймовірністю, то ймовірність введення деякого числа дорівнює 1 / п. Тоді з визначення інформації випливає, що</a:t>
            </a:r>
          </a:p>
        </p:txBody>
      </p:sp>
      <p:pic>
        <p:nvPicPr>
          <p:cNvPr id="4" name="Рисунок 3"/>
          <p:cNvPicPr>
            <a:picLocks noChangeAspect="1"/>
          </p:cNvPicPr>
          <p:nvPr/>
        </p:nvPicPr>
        <p:blipFill>
          <a:blip r:embed="rId2"/>
          <a:stretch>
            <a:fillRect/>
          </a:stretch>
        </p:blipFill>
        <p:spPr>
          <a:xfrm>
            <a:off x="3227942" y="4887310"/>
            <a:ext cx="6010651" cy="1252512"/>
          </a:xfrm>
          <a:prstGeom prst="rect">
            <a:avLst/>
          </a:prstGeom>
        </p:spPr>
      </p:pic>
    </p:spTree>
    <p:extLst>
      <p:ext uri="{BB962C8B-B14F-4D97-AF65-F5344CB8AC3E}">
        <p14:creationId xmlns:p14="http://schemas.microsoft.com/office/powerpoint/2010/main" val="32852470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lstStyle/>
          <a:p>
            <a:r>
              <a:rPr lang="uk-UA" dirty="0"/>
              <a:t>Наприклад, якщо п = 7, то </a:t>
            </a:r>
          </a:p>
          <a:p>
            <a:pPr marL="0" indent="0">
              <a:buNone/>
            </a:pPr>
            <a:r>
              <a:rPr lang="en-US" dirty="0"/>
              <a:t>. </a:t>
            </a:r>
            <a:endParaRPr lang="uk-UA" dirty="0"/>
          </a:p>
          <a:p>
            <a:pPr marL="0" indent="0">
              <a:buNone/>
            </a:pPr>
            <a:r>
              <a:rPr lang="uk-UA" dirty="0"/>
              <a:t>Дійсно, досить трьох біт, щоб можна було ідентифікувати будь-який з семи чисел.</a:t>
            </a:r>
          </a:p>
        </p:txBody>
      </p:sp>
      <p:pic>
        <p:nvPicPr>
          <p:cNvPr id="4" name="Рисунок 3"/>
          <p:cNvPicPr>
            <a:picLocks noChangeAspect="1"/>
          </p:cNvPicPr>
          <p:nvPr/>
        </p:nvPicPr>
        <p:blipFill>
          <a:blip r:embed="rId2"/>
          <a:stretch>
            <a:fillRect/>
          </a:stretch>
        </p:blipFill>
        <p:spPr>
          <a:xfrm>
            <a:off x="6227379" y="2133600"/>
            <a:ext cx="4641869" cy="672662"/>
          </a:xfrm>
          <a:prstGeom prst="rect">
            <a:avLst/>
          </a:prstGeom>
        </p:spPr>
      </p:pic>
    </p:spTree>
    <p:extLst>
      <p:ext uri="{BB962C8B-B14F-4D97-AF65-F5344CB8AC3E}">
        <p14:creationId xmlns:p14="http://schemas.microsoft.com/office/powerpoint/2010/main" val="3625084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E7146B-61C7-C60D-8245-B153D72287CC}"/>
              </a:ext>
            </a:extLst>
          </p:cNvPr>
          <p:cNvSpPr>
            <a:spLocks noGrp="1"/>
          </p:cNvSpPr>
          <p:nvPr>
            <p:ph type="title"/>
          </p:nvPr>
        </p:nvSpPr>
        <p:spPr/>
        <p:txBody>
          <a:bodyPr/>
          <a:lstStyle/>
          <a:p>
            <a:r>
              <a:rPr lang="uk-UA" dirty="0"/>
              <a:t>Система «безпеки» Укрзалізниці</a:t>
            </a:r>
            <a:endParaRPr lang="ru-UA" dirty="0"/>
          </a:p>
        </p:txBody>
      </p:sp>
      <p:pic>
        <p:nvPicPr>
          <p:cNvPr id="5" name="Объект 4">
            <a:extLst>
              <a:ext uri="{FF2B5EF4-FFF2-40B4-BE49-F238E27FC236}">
                <a16:creationId xmlns:a16="http://schemas.microsoft.com/office/drawing/2014/main" id="{77C84557-C040-6360-D81E-48CD30803C03}"/>
              </a:ext>
            </a:extLst>
          </p:cNvPr>
          <p:cNvPicPr>
            <a:picLocks noGrp="1" noChangeAspect="1"/>
          </p:cNvPicPr>
          <p:nvPr>
            <p:ph idx="1"/>
          </p:nvPr>
        </p:nvPicPr>
        <p:blipFill>
          <a:blip r:embed="rId2"/>
          <a:stretch>
            <a:fillRect/>
          </a:stretch>
        </p:blipFill>
        <p:spPr>
          <a:xfrm>
            <a:off x="2143593" y="1479164"/>
            <a:ext cx="8289561" cy="5252554"/>
          </a:xfrm>
        </p:spPr>
      </p:pic>
    </p:spTree>
    <p:extLst>
      <p:ext uri="{BB962C8B-B14F-4D97-AF65-F5344CB8AC3E}">
        <p14:creationId xmlns:p14="http://schemas.microsoft.com/office/powerpoint/2010/main" val="263303490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2) Припустимо, що на вхід завдання надходить деяке ціле число А, що можна задати з безлічі {0,1, ..., </a:t>
            </a:r>
            <a:r>
              <a:rPr lang="en-US" sz="2800" dirty="0"/>
              <a:t>n</a:t>
            </a:r>
            <a:r>
              <a:rPr lang="uk-UA" sz="2800" dirty="0"/>
              <a:t>}, причому будь-який вибір є рівно можливих. Якого мінімальної кількості біт досить, щоб визначити, яке число надійшло?</a:t>
            </a:r>
          </a:p>
          <a:p>
            <a:r>
              <a:rPr lang="uk-UA" sz="2800" dirty="0"/>
              <a:t>Рішення. Оскільки ціле число А може приймати будь-яке значення із запропонованого безлічі з однаковою ймовірністю, то ймовірність надходження деякого числах дорівнює 1 / (</a:t>
            </a:r>
            <a:r>
              <a:rPr lang="en-US" sz="2800" dirty="0"/>
              <a:t>n</a:t>
            </a:r>
            <a:r>
              <a:rPr lang="uk-UA" sz="2800" dirty="0"/>
              <a:t> + 1). Тоді з визначення інформації випливає, що</a:t>
            </a:r>
          </a:p>
        </p:txBody>
      </p:sp>
    </p:spTree>
    <p:extLst>
      <p:ext uri="{BB962C8B-B14F-4D97-AF65-F5344CB8AC3E}">
        <p14:creationId xmlns:p14="http://schemas.microsoft.com/office/powerpoint/2010/main" val="123465155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pic>
        <p:nvPicPr>
          <p:cNvPr id="4" name="Объект 3"/>
          <p:cNvPicPr>
            <a:picLocks noGrp="1" noChangeAspect="1"/>
          </p:cNvPicPr>
          <p:nvPr>
            <p:ph idx="1"/>
          </p:nvPr>
        </p:nvPicPr>
        <p:blipFill>
          <a:blip r:embed="rId2"/>
          <a:stretch>
            <a:fillRect/>
          </a:stretch>
        </p:blipFill>
        <p:spPr>
          <a:xfrm>
            <a:off x="3484179" y="2128345"/>
            <a:ext cx="7094483" cy="1387365"/>
          </a:xfrm>
          <a:prstGeom prst="rect">
            <a:avLst/>
          </a:prstGeom>
        </p:spPr>
      </p:pic>
    </p:spTree>
    <p:extLst>
      <p:ext uri="{BB962C8B-B14F-4D97-AF65-F5344CB8AC3E}">
        <p14:creationId xmlns:p14="http://schemas.microsoft.com/office/powerpoint/2010/main" val="425438848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fontScale="92500" lnSpcReduction="20000"/>
          </a:bodyPr>
          <a:lstStyle/>
          <a:p>
            <a:r>
              <a:rPr lang="ru-RU" dirty="0"/>
              <a:t>3</a:t>
            </a:r>
            <a:r>
              <a:rPr lang="ru-RU" sz="2800" dirty="0"/>
              <a:t>)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ціле</a:t>
            </a:r>
            <a:r>
              <a:rPr lang="ru-RU" sz="2800" dirty="0"/>
              <a:t> число Л, яке </a:t>
            </a:r>
            <a:r>
              <a:rPr lang="ru-RU" sz="2800" dirty="0" err="1"/>
              <a:t>може</a:t>
            </a:r>
            <a:r>
              <a:rPr lang="ru-RU" sz="2800" dirty="0"/>
              <a:t> бути </a:t>
            </a:r>
            <a:r>
              <a:rPr lang="ru-RU" sz="2800" dirty="0" err="1"/>
              <a:t>вибрано</a:t>
            </a:r>
            <a:r>
              <a:rPr lang="ru-RU" sz="2800" dirty="0"/>
              <a:t> з </a:t>
            </a:r>
            <a:r>
              <a:rPr lang="ru-RU" sz="2800" dirty="0" err="1"/>
              <a:t>безлічі</a:t>
            </a:r>
            <a:r>
              <a:rPr lang="ru-RU" sz="2800" dirty="0"/>
              <a:t> {-</a:t>
            </a:r>
            <a:r>
              <a:rPr lang="en-US" sz="2800" dirty="0"/>
              <a:t>n</a:t>
            </a:r>
            <a:r>
              <a:rPr lang="ru-RU" sz="2800" dirty="0"/>
              <a:t>, ..., - 1,0,1, ..., </a:t>
            </a:r>
            <a:r>
              <a:rPr lang="en-US" sz="2800" dirty="0"/>
              <a:t>n</a:t>
            </a:r>
            <a:r>
              <a:rPr lang="ru-RU" sz="2800" dirty="0"/>
              <a:t>}, </a:t>
            </a:r>
            <a:r>
              <a:rPr lang="ru-RU" sz="2800" dirty="0" err="1"/>
              <a:t>причому</a:t>
            </a:r>
            <a:r>
              <a:rPr lang="ru-RU" sz="2800" dirty="0"/>
              <a:t> будь-</a:t>
            </a:r>
            <a:r>
              <a:rPr lang="ru-RU" sz="2800" dirty="0" err="1"/>
              <a:t>який</a:t>
            </a:r>
            <a:r>
              <a:rPr lang="ru-RU" sz="2800" dirty="0"/>
              <a:t> </a:t>
            </a:r>
            <a:r>
              <a:rPr lang="ru-RU" sz="2800" dirty="0" err="1"/>
              <a:t>вибір</a:t>
            </a:r>
            <a:r>
              <a:rPr lang="ru-RU" sz="2800" dirty="0"/>
              <a:t> є </a:t>
            </a:r>
            <a:r>
              <a:rPr lang="ru-RU" sz="2800" dirty="0" err="1"/>
              <a:t>рівно</a:t>
            </a:r>
            <a:r>
              <a:rPr lang="ru-RU" sz="2800" dirty="0"/>
              <a:t> </a:t>
            </a:r>
            <a:r>
              <a:rPr lang="ru-RU" sz="2800" dirty="0" err="1"/>
              <a:t>можливих</a:t>
            </a:r>
            <a:r>
              <a:rPr lang="ru-RU" sz="2800" dirty="0"/>
              <a:t>.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виділити</a:t>
            </a:r>
            <a:r>
              <a:rPr lang="ru-RU" sz="2800" dirty="0"/>
              <a:t>, яке число </a:t>
            </a:r>
            <a:r>
              <a:rPr lang="ru-RU" sz="2800" dirty="0" err="1"/>
              <a:t>надійшло</a:t>
            </a:r>
            <a:r>
              <a:rPr lang="ru-RU" sz="2800" dirty="0"/>
              <a:t>?</a:t>
            </a:r>
          </a:p>
          <a:p>
            <a:r>
              <a:rPr lang="ru-RU" sz="2800" dirty="0" err="1"/>
              <a:t>Рішення</a:t>
            </a:r>
            <a:r>
              <a:rPr lang="ru-RU" sz="2800" dirty="0"/>
              <a:t>. </a:t>
            </a:r>
            <a:r>
              <a:rPr lang="ru-RU" sz="2800" dirty="0" err="1"/>
              <a:t>Оскільки</a:t>
            </a:r>
            <a:r>
              <a:rPr lang="ru-RU" sz="2800" dirty="0"/>
              <a:t> </a:t>
            </a:r>
            <a:r>
              <a:rPr lang="ru-RU" sz="2800" dirty="0" err="1"/>
              <a:t>ціле</a:t>
            </a:r>
            <a:r>
              <a:rPr lang="ru-RU" sz="2800" dirty="0"/>
              <a:t> число А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a:t>
            </a:r>
            <a:r>
              <a:rPr lang="ru-RU" sz="2800" dirty="0" err="1"/>
              <a:t>із</a:t>
            </a:r>
            <a:r>
              <a:rPr lang="ru-RU" sz="2800" dirty="0"/>
              <a:t> </a:t>
            </a:r>
            <a:r>
              <a:rPr lang="ru-RU" sz="2800" dirty="0" err="1"/>
              <a:t>запропонованого</a:t>
            </a:r>
            <a:r>
              <a:rPr lang="ru-RU" sz="2800" dirty="0"/>
              <a:t> </a:t>
            </a:r>
            <a:r>
              <a:rPr lang="ru-RU" sz="2800" dirty="0" err="1"/>
              <a:t>безлічі</a:t>
            </a:r>
            <a:r>
              <a:rPr lang="ru-RU" sz="2800" dirty="0"/>
              <a:t> з </a:t>
            </a:r>
            <a:r>
              <a:rPr lang="ru-RU" sz="2800" dirty="0" err="1"/>
              <a:t>однаковою</a:t>
            </a:r>
            <a:r>
              <a:rPr lang="ru-RU" sz="2800" dirty="0"/>
              <a:t> </a:t>
            </a:r>
            <a:r>
              <a:rPr lang="ru-RU" sz="2800" dirty="0" err="1"/>
              <a:t>ймовірністю</a:t>
            </a:r>
            <a:r>
              <a:rPr lang="ru-RU" sz="2800" dirty="0"/>
              <a:t>, то </a:t>
            </a:r>
            <a:r>
              <a:rPr lang="ru-RU" sz="2800" dirty="0" err="1"/>
              <a:t>ймовірність</a:t>
            </a:r>
            <a:r>
              <a:rPr lang="ru-RU" sz="2800" dirty="0"/>
              <a:t> </a:t>
            </a:r>
            <a:r>
              <a:rPr lang="ru-RU" sz="2800" dirty="0" err="1"/>
              <a:t>надходження</a:t>
            </a:r>
            <a:r>
              <a:rPr lang="ru-RU" sz="2800" dirty="0"/>
              <a:t> числах </a:t>
            </a:r>
            <a:r>
              <a:rPr lang="ru-RU" sz="2800" dirty="0" err="1"/>
              <a:t>дорівнює</a:t>
            </a:r>
            <a:r>
              <a:rPr lang="ru-RU" sz="2800" dirty="0"/>
              <a:t> 1 / (2п +1). </a:t>
            </a:r>
            <a:r>
              <a:rPr lang="ru-RU" sz="2800" dirty="0" err="1"/>
              <a:t>Тоді</a:t>
            </a:r>
            <a:r>
              <a:rPr lang="ru-RU" sz="2800" dirty="0"/>
              <a:t> з </a:t>
            </a:r>
            <a:r>
              <a:rPr lang="ru-RU" sz="2800" dirty="0" err="1"/>
              <a:t>визначення</a:t>
            </a:r>
            <a:r>
              <a:rPr lang="ru-RU" sz="2800" dirty="0"/>
              <a:t> </a:t>
            </a:r>
            <a:r>
              <a:rPr lang="ru-RU" sz="2800" dirty="0" err="1"/>
              <a:t>інформації</a:t>
            </a:r>
            <a:r>
              <a:rPr lang="ru-RU" sz="2800" dirty="0"/>
              <a:t> </a:t>
            </a:r>
            <a:r>
              <a:rPr lang="ru-RU" sz="2800" dirty="0" err="1"/>
              <a:t>випливає</a:t>
            </a:r>
            <a:r>
              <a:rPr lang="ru-RU" sz="2800" dirty="0"/>
              <a:t>, </a:t>
            </a:r>
            <a:r>
              <a:rPr lang="ru-RU" sz="2800" dirty="0" err="1"/>
              <a:t>що</a:t>
            </a:r>
            <a:endParaRPr lang="uk-UA" sz="2800" dirty="0"/>
          </a:p>
        </p:txBody>
      </p:sp>
      <p:pic>
        <p:nvPicPr>
          <p:cNvPr id="4" name="Рисунок 3"/>
          <p:cNvPicPr>
            <a:picLocks noChangeAspect="1"/>
          </p:cNvPicPr>
          <p:nvPr/>
        </p:nvPicPr>
        <p:blipFill>
          <a:blip r:embed="rId2"/>
          <a:stretch>
            <a:fillRect/>
          </a:stretch>
        </p:blipFill>
        <p:spPr>
          <a:xfrm>
            <a:off x="3058509" y="5565228"/>
            <a:ext cx="7693573" cy="1087819"/>
          </a:xfrm>
          <a:prstGeom prst="rect">
            <a:avLst/>
          </a:prstGeom>
        </p:spPr>
      </p:pic>
    </p:spTree>
    <p:extLst>
      <p:ext uri="{BB962C8B-B14F-4D97-AF65-F5344CB8AC3E}">
        <p14:creationId xmlns:p14="http://schemas.microsoft.com/office/powerpoint/2010/main" val="429085662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ru-RU" sz="2800" dirty="0"/>
              <a:t>4)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надходить</a:t>
            </a:r>
            <a:r>
              <a:rPr lang="ru-RU" sz="2800" dirty="0"/>
              <a:t> </a:t>
            </a:r>
            <a:r>
              <a:rPr lang="ru-RU" sz="2800" dirty="0" err="1"/>
              <a:t>деяке</a:t>
            </a:r>
            <a:r>
              <a:rPr lang="ru-RU" sz="2800" dirty="0"/>
              <a:t> </a:t>
            </a:r>
            <a:r>
              <a:rPr lang="ru-RU" sz="2800" dirty="0" err="1"/>
              <a:t>раціональне</a:t>
            </a:r>
            <a:r>
              <a:rPr lang="ru-RU" sz="2800" dirty="0"/>
              <a:t> число А (а / b).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яке число ми </a:t>
            </a:r>
            <a:r>
              <a:rPr lang="ru-RU" sz="2800" dirty="0" err="1"/>
              <a:t>вибрали</a:t>
            </a:r>
            <a:r>
              <a:rPr lang="ru-RU" sz="2800" dirty="0"/>
              <a:t>?</a:t>
            </a:r>
            <a:endParaRPr lang="uk-UA" sz="2800" dirty="0"/>
          </a:p>
        </p:txBody>
      </p:sp>
    </p:spTree>
    <p:extLst>
      <p:ext uri="{BB962C8B-B14F-4D97-AF65-F5344CB8AC3E}">
        <p14:creationId xmlns:p14="http://schemas.microsoft.com/office/powerpoint/2010/main" val="41878929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Рішення. Знайдемо безлічі можливих вхідних даних</a:t>
            </a:r>
            <a:r>
              <a:rPr lang="en-US" sz="2800" dirty="0"/>
              <a:t>                                          </a:t>
            </a:r>
            <a:r>
              <a:rPr lang="uk-UA" sz="2800" dirty="0"/>
              <a:t>, </a:t>
            </a:r>
            <a:r>
              <a:rPr lang="en-US" sz="2800" dirty="0"/>
              <a:t>      </a:t>
            </a:r>
            <a:r>
              <a:rPr lang="uk-UA" sz="2800" dirty="0"/>
              <a:t>де вхідним числом будемо вважати х / у. Оскільки раціональне число А може приймати будь-яке значення із запропонованого безлічі </a:t>
            </a:r>
            <a:r>
              <a:rPr lang="en-US" sz="2800" dirty="0"/>
              <a:t>S </a:t>
            </a:r>
            <a:r>
              <a:rPr lang="uk-UA" sz="2800" dirty="0"/>
              <a:t>з однаковою ймовірністю, то ймовірність надходження числа А дорівнює      -. </a:t>
            </a:r>
          </a:p>
          <a:p>
            <a:r>
              <a:rPr lang="uk-UA" sz="2800" dirty="0"/>
              <a:t>Тоді з визначення інформації випливає, що</a:t>
            </a:r>
          </a:p>
        </p:txBody>
      </p:sp>
      <p:pic>
        <p:nvPicPr>
          <p:cNvPr id="4" name="Рисунок 3"/>
          <p:cNvPicPr>
            <a:picLocks noChangeAspect="1"/>
          </p:cNvPicPr>
          <p:nvPr/>
        </p:nvPicPr>
        <p:blipFill>
          <a:blip r:embed="rId2"/>
          <a:stretch>
            <a:fillRect/>
          </a:stretch>
        </p:blipFill>
        <p:spPr>
          <a:xfrm>
            <a:off x="4383672" y="2555745"/>
            <a:ext cx="2904642" cy="534297"/>
          </a:xfrm>
          <a:prstGeom prst="rect">
            <a:avLst/>
          </a:prstGeom>
        </p:spPr>
      </p:pic>
      <p:pic>
        <p:nvPicPr>
          <p:cNvPr id="5" name="Рисунок 4"/>
          <p:cNvPicPr>
            <a:picLocks noChangeAspect="1"/>
          </p:cNvPicPr>
          <p:nvPr/>
        </p:nvPicPr>
        <p:blipFill>
          <a:blip r:embed="rId3"/>
          <a:stretch>
            <a:fillRect/>
          </a:stretch>
        </p:blipFill>
        <p:spPr>
          <a:xfrm>
            <a:off x="7288314" y="2639615"/>
            <a:ext cx="1546649" cy="366556"/>
          </a:xfrm>
          <a:prstGeom prst="rect">
            <a:avLst/>
          </a:prstGeom>
        </p:spPr>
      </p:pic>
      <p:pic>
        <p:nvPicPr>
          <p:cNvPr id="6" name="Рисунок 5"/>
          <p:cNvPicPr>
            <a:picLocks noChangeAspect="1"/>
          </p:cNvPicPr>
          <p:nvPr/>
        </p:nvPicPr>
        <p:blipFill>
          <a:blip r:embed="rId4"/>
          <a:stretch>
            <a:fillRect/>
          </a:stretch>
        </p:blipFill>
        <p:spPr>
          <a:xfrm>
            <a:off x="8834963" y="4646837"/>
            <a:ext cx="797768" cy="741905"/>
          </a:xfrm>
          <a:prstGeom prst="rect">
            <a:avLst/>
          </a:prstGeom>
        </p:spPr>
      </p:pic>
      <p:pic>
        <p:nvPicPr>
          <p:cNvPr id="7" name="Рисунок 6"/>
          <p:cNvPicPr>
            <a:picLocks noChangeAspect="1"/>
          </p:cNvPicPr>
          <p:nvPr/>
        </p:nvPicPr>
        <p:blipFill>
          <a:blip r:embed="rId5"/>
          <a:stretch>
            <a:fillRect/>
          </a:stretch>
        </p:blipFill>
        <p:spPr>
          <a:xfrm>
            <a:off x="2979684" y="5858144"/>
            <a:ext cx="6889530" cy="1118185"/>
          </a:xfrm>
          <a:prstGeom prst="rect">
            <a:avLst/>
          </a:prstGeom>
        </p:spPr>
      </p:pic>
    </p:spTree>
    <p:extLst>
      <p:ext uri="{BB962C8B-B14F-4D97-AF65-F5344CB8AC3E}">
        <p14:creationId xmlns:p14="http://schemas.microsoft.com/office/powerpoint/2010/main" val="38819532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ru-RU" sz="2800" dirty="0"/>
              <a:t>5) </a:t>
            </a:r>
            <a:r>
              <a:rPr lang="ru-RU" sz="2800" dirty="0" err="1"/>
              <a:t>Припустимо</a:t>
            </a:r>
            <a:r>
              <a:rPr lang="ru-RU" sz="2800" dirty="0"/>
              <a:t>, </a:t>
            </a:r>
            <a:r>
              <a:rPr lang="ru-RU" sz="2800" dirty="0" err="1"/>
              <a:t>що</a:t>
            </a:r>
            <a:r>
              <a:rPr lang="ru-RU" sz="2800" dirty="0"/>
              <a:t> на </a:t>
            </a:r>
            <a:r>
              <a:rPr lang="ru-RU" sz="2800" dirty="0" err="1"/>
              <a:t>вхід</a:t>
            </a:r>
            <a:r>
              <a:rPr lang="ru-RU" sz="2800" dirty="0"/>
              <a:t> </a:t>
            </a:r>
            <a:r>
              <a:rPr lang="ru-RU" sz="2800" dirty="0" err="1"/>
              <a:t>завдання</a:t>
            </a:r>
            <a:r>
              <a:rPr lang="ru-RU" sz="2800" dirty="0"/>
              <a:t> </a:t>
            </a:r>
            <a:r>
              <a:rPr lang="ru-RU" sz="2800" dirty="0" err="1"/>
              <a:t>надходять</a:t>
            </a:r>
            <a:r>
              <a:rPr lang="ru-RU" sz="2800" dirty="0"/>
              <a:t> два </a:t>
            </a:r>
            <a:r>
              <a:rPr lang="ru-RU" sz="2800" dirty="0" err="1"/>
              <a:t>цілих</a:t>
            </a:r>
            <a:r>
              <a:rPr lang="ru-RU" sz="2800" dirty="0"/>
              <a:t> числа х і у. </a:t>
            </a:r>
            <a:r>
              <a:rPr lang="ru-RU" sz="2800" dirty="0" err="1"/>
              <a:t>Якого</a:t>
            </a:r>
            <a:r>
              <a:rPr lang="ru-RU" sz="2800" dirty="0"/>
              <a:t> </a:t>
            </a:r>
            <a:r>
              <a:rPr lang="ru-RU" sz="2800" dirty="0" err="1"/>
              <a:t>мінімальної</a:t>
            </a:r>
            <a:r>
              <a:rPr lang="ru-RU" sz="2800" dirty="0"/>
              <a:t> </a:t>
            </a:r>
            <a:r>
              <a:rPr lang="ru-RU" sz="2800" dirty="0" err="1"/>
              <a:t>кількості</a:t>
            </a:r>
            <a:r>
              <a:rPr lang="ru-RU" sz="2800" dirty="0"/>
              <a:t> </a:t>
            </a:r>
            <a:r>
              <a:rPr lang="ru-RU" sz="2800" dirty="0" err="1"/>
              <a:t>біт</a:t>
            </a:r>
            <a:r>
              <a:rPr lang="ru-RU" sz="2800" dirty="0"/>
              <a:t> </a:t>
            </a:r>
            <a:r>
              <a:rPr lang="ru-RU" sz="2800" dirty="0" err="1"/>
              <a:t>досить</a:t>
            </a:r>
            <a:r>
              <a:rPr lang="ru-RU" sz="2800" dirty="0"/>
              <a:t>, </a:t>
            </a:r>
            <a:r>
              <a:rPr lang="ru-RU" sz="2800" dirty="0" err="1"/>
              <a:t>щоб</a:t>
            </a:r>
            <a:r>
              <a:rPr lang="ru-RU" sz="2800" dirty="0"/>
              <a:t> </a:t>
            </a:r>
            <a:r>
              <a:rPr lang="ru-RU" sz="2800" dirty="0" err="1"/>
              <a:t>визначити</a:t>
            </a:r>
            <a:r>
              <a:rPr lang="ru-RU" sz="2800" dirty="0"/>
              <a:t>, </a:t>
            </a:r>
            <a:r>
              <a:rPr lang="ru-RU" sz="2800" dirty="0" err="1"/>
              <a:t>які</a:t>
            </a:r>
            <a:r>
              <a:rPr lang="ru-RU" sz="2800" dirty="0"/>
              <a:t> числа </a:t>
            </a:r>
            <a:r>
              <a:rPr lang="ru-RU" sz="2800" dirty="0" err="1"/>
              <a:t>надійшли</a:t>
            </a:r>
            <a:r>
              <a:rPr lang="ru-RU" sz="2800" dirty="0"/>
              <a:t>?</a:t>
            </a:r>
          </a:p>
          <a:p>
            <a:r>
              <a:rPr lang="ru-RU" sz="2800" dirty="0" err="1"/>
              <a:t>Рішення</a:t>
            </a:r>
            <a:r>
              <a:rPr lang="ru-RU" sz="2800" dirty="0"/>
              <a:t>. Так як число х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з </a:t>
            </a:r>
            <a:r>
              <a:rPr lang="ru-RU" sz="2800" dirty="0" err="1"/>
              <a:t>множини</a:t>
            </a:r>
            <a:r>
              <a:rPr lang="ru-RU" sz="2800" dirty="0"/>
              <a:t> {1,…, х</a:t>
            </a:r>
            <a:r>
              <a:rPr lang="en-US" sz="2800" dirty="0"/>
              <a:t>}</a:t>
            </a:r>
            <a:r>
              <a:rPr lang="ru-RU" sz="2800" dirty="0"/>
              <a:t> з </a:t>
            </a:r>
            <a:r>
              <a:rPr lang="ru-RU" sz="2800" dirty="0" err="1"/>
              <a:t>однаковою</a:t>
            </a:r>
            <a:r>
              <a:rPr lang="ru-RU" sz="2800" dirty="0"/>
              <a:t> </a:t>
            </a:r>
            <a:r>
              <a:rPr lang="ru-RU" sz="2800" dirty="0" err="1"/>
              <a:t>ймовірністю</a:t>
            </a:r>
            <a:r>
              <a:rPr lang="ru-RU" sz="2800" dirty="0"/>
              <a:t>, а число у </a:t>
            </a:r>
            <a:r>
              <a:rPr lang="ru-RU" sz="2800" dirty="0" err="1"/>
              <a:t>може</a:t>
            </a:r>
            <a:r>
              <a:rPr lang="ru-RU" sz="2800" dirty="0"/>
              <a:t> </a:t>
            </a:r>
            <a:r>
              <a:rPr lang="ru-RU" sz="2800" dirty="0" err="1"/>
              <a:t>приймати</a:t>
            </a:r>
            <a:r>
              <a:rPr lang="ru-RU" sz="2800" dirty="0"/>
              <a:t> будь-яке </a:t>
            </a:r>
            <a:r>
              <a:rPr lang="ru-RU" sz="2800" dirty="0" err="1"/>
              <a:t>значення</a:t>
            </a:r>
            <a:r>
              <a:rPr lang="ru-RU" sz="2800" dirty="0"/>
              <a:t> з </a:t>
            </a:r>
            <a:r>
              <a:rPr lang="ru-RU" sz="2800" dirty="0" err="1"/>
              <a:t>множини</a:t>
            </a:r>
            <a:r>
              <a:rPr lang="ru-RU" sz="2800" dirty="0"/>
              <a:t> {1, ..., у} з </a:t>
            </a:r>
            <a:r>
              <a:rPr lang="ru-RU" sz="2800" dirty="0" err="1"/>
              <a:t>однаковою</a:t>
            </a:r>
            <a:r>
              <a:rPr lang="ru-RU" sz="2800" dirty="0"/>
              <a:t> </a:t>
            </a:r>
            <a:r>
              <a:rPr lang="ru-RU" sz="2800" dirty="0" err="1"/>
              <a:t>ймовірністю</a:t>
            </a:r>
            <a:r>
              <a:rPr lang="ru-RU" sz="2800" dirty="0"/>
              <a:t>, то з </a:t>
            </a:r>
            <a:r>
              <a:rPr lang="ru-RU" sz="2800" dirty="0" err="1"/>
              <a:t>визначення</a:t>
            </a:r>
            <a:r>
              <a:rPr lang="ru-RU" sz="2800" dirty="0"/>
              <a:t> </a:t>
            </a:r>
            <a:r>
              <a:rPr lang="ru-RU" sz="2800" dirty="0" err="1"/>
              <a:t>інформації</a:t>
            </a:r>
            <a:r>
              <a:rPr lang="ru-RU" sz="2800" dirty="0"/>
              <a:t> </a:t>
            </a:r>
            <a:r>
              <a:rPr lang="ru-RU" sz="2800" dirty="0" err="1"/>
              <a:t>випливає</a:t>
            </a:r>
            <a:r>
              <a:rPr lang="ru-RU" sz="2800" dirty="0"/>
              <a:t>, </a:t>
            </a:r>
            <a:r>
              <a:rPr lang="ru-RU" sz="2800" dirty="0" err="1"/>
              <a:t>що</a:t>
            </a:r>
            <a:endParaRPr lang="uk-UA" sz="2800" dirty="0"/>
          </a:p>
        </p:txBody>
      </p:sp>
      <p:pic>
        <p:nvPicPr>
          <p:cNvPr id="4" name="Рисунок 3"/>
          <p:cNvPicPr>
            <a:picLocks noChangeAspect="1"/>
          </p:cNvPicPr>
          <p:nvPr/>
        </p:nvPicPr>
        <p:blipFill>
          <a:blip r:embed="rId2"/>
          <a:stretch>
            <a:fillRect/>
          </a:stretch>
        </p:blipFill>
        <p:spPr>
          <a:xfrm>
            <a:off x="3783379" y="6747641"/>
            <a:ext cx="4017536" cy="709449"/>
          </a:xfrm>
          <a:prstGeom prst="rect">
            <a:avLst/>
          </a:prstGeom>
        </p:spPr>
      </p:pic>
    </p:spTree>
    <p:extLst>
      <p:ext uri="{BB962C8B-B14F-4D97-AF65-F5344CB8AC3E}">
        <p14:creationId xmlns:p14="http://schemas.microsoft.com/office/powerpoint/2010/main" val="363427661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rmAutofit/>
          </a:bodyPr>
          <a:lstStyle/>
          <a:p>
            <a:r>
              <a:rPr lang="uk-UA" sz="2800" dirty="0"/>
              <a:t>6) Припустимо, що на вхід завдання надходить </a:t>
            </a:r>
            <a:r>
              <a:rPr lang="en-US" sz="2800" dirty="0"/>
              <a:t>m</a:t>
            </a:r>
            <a:r>
              <a:rPr lang="uk-UA" sz="2800" dirty="0"/>
              <a:t> цілих чисел {</a:t>
            </a:r>
            <a:r>
              <a:rPr lang="en-US" sz="2800" dirty="0"/>
              <a:t>x1</a:t>
            </a:r>
            <a:r>
              <a:rPr lang="uk-UA" sz="2800" dirty="0"/>
              <a:t>, ..., х</a:t>
            </a:r>
            <a:r>
              <a:rPr lang="en-US" sz="2800" dirty="0"/>
              <a:t>m}</a:t>
            </a:r>
            <a:r>
              <a:rPr lang="uk-UA" sz="2800" dirty="0"/>
              <a:t> з безлічі </a:t>
            </a:r>
            <a:r>
              <a:rPr lang="en-US" sz="2800" dirty="0"/>
              <a:t>X = {1, ..., x}. </a:t>
            </a:r>
            <a:r>
              <a:rPr lang="uk-UA" sz="2800" dirty="0"/>
              <a:t>Якого мінімальної кількості біт досить, щоб визначити, які числа надійшли?</a:t>
            </a:r>
          </a:p>
          <a:p>
            <a:r>
              <a:rPr lang="uk-UA" sz="2800" dirty="0"/>
              <a:t>Рішення. З визначення інформації випливає, що</a:t>
            </a:r>
            <a:endParaRPr lang="en-US" sz="2800" dirty="0"/>
          </a:p>
          <a:p>
            <a:endParaRPr lang="uk-UA" sz="2800" dirty="0"/>
          </a:p>
        </p:txBody>
      </p:sp>
      <p:pic>
        <p:nvPicPr>
          <p:cNvPr id="4" name="Рисунок 3"/>
          <p:cNvPicPr>
            <a:picLocks noChangeAspect="1"/>
          </p:cNvPicPr>
          <p:nvPr/>
        </p:nvPicPr>
        <p:blipFill>
          <a:blip r:embed="rId2"/>
          <a:stretch>
            <a:fillRect/>
          </a:stretch>
        </p:blipFill>
        <p:spPr>
          <a:xfrm>
            <a:off x="3447360" y="4918841"/>
            <a:ext cx="2956214" cy="677917"/>
          </a:xfrm>
          <a:prstGeom prst="rect">
            <a:avLst/>
          </a:prstGeom>
        </p:spPr>
      </p:pic>
    </p:spTree>
    <p:extLst>
      <p:ext uri="{BB962C8B-B14F-4D97-AF65-F5344CB8AC3E}">
        <p14:creationId xmlns:p14="http://schemas.microsoft.com/office/powerpoint/2010/main" val="119455811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Приклад 1.2.</a:t>
            </a:r>
            <a:endParaRPr lang="uk-UA" dirty="0"/>
          </a:p>
        </p:txBody>
      </p:sp>
      <p:sp>
        <p:nvSpPr>
          <p:cNvPr id="3" name="Объект 2"/>
          <p:cNvSpPr>
            <a:spLocks noGrp="1"/>
          </p:cNvSpPr>
          <p:nvPr>
            <p:ph idx="1"/>
          </p:nvPr>
        </p:nvSpPr>
        <p:spPr/>
        <p:txBody>
          <a:bodyPr>
            <a:noAutofit/>
          </a:bodyPr>
          <a:lstStyle/>
          <a:p>
            <a:r>
              <a:rPr lang="uk-UA" sz="2800" dirty="0"/>
              <a:t>7) Припустимо, що на вхід завдання надходить </a:t>
            </a:r>
            <a:r>
              <a:rPr lang="en-US" sz="2800" dirty="0"/>
              <a:t>m</a:t>
            </a:r>
            <a:r>
              <a:rPr lang="uk-UA" sz="2800" dirty="0"/>
              <a:t> раціональних чисел:</a:t>
            </a:r>
            <a:endParaRPr lang="en-US" sz="2800" dirty="0"/>
          </a:p>
          <a:p>
            <a:endParaRPr lang="en-US" sz="2800" dirty="0"/>
          </a:p>
          <a:p>
            <a:r>
              <a:rPr lang="en-US" sz="2800" dirty="0"/>
              <a:t>. </a:t>
            </a:r>
            <a:r>
              <a:rPr lang="uk-UA" sz="2800" dirty="0"/>
              <a:t>Якої мінімальної кількості біт досить, щоб визначити, які числа надійшли?</a:t>
            </a:r>
            <a:endParaRPr lang="en-US" sz="2800" dirty="0"/>
          </a:p>
          <a:p>
            <a:r>
              <a:rPr lang="uk-UA" sz="2800" dirty="0"/>
              <a:t>Рішення. З визначення інформації випливає, що мінімальна кількість інформації для кодування кожного з вхідних чисел</a:t>
            </a:r>
          </a:p>
        </p:txBody>
      </p:sp>
      <p:pic>
        <p:nvPicPr>
          <p:cNvPr id="4" name="Рисунок 3"/>
          <p:cNvPicPr>
            <a:picLocks noChangeAspect="1"/>
          </p:cNvPicPr>
          <p:nvPr/>
        </p:nvPicPr>
        <p:blipFill>
          <a:blip r:embed="rId2"/>
          <a:stretch>
            <a:fillRect/>
          </a:stretch>
        </p:blipFill>
        <p:spPr>
          <a:xfrm>
            <a:off x="3610302" y="2945529"/>
            <a:ext cx="8066013" cy="838195"/>
          </a:xfrm>
          <a:prstGeom prst="rect">
            <a:avLst/>
          </a:prstGeom>
        </p:spPr>
      </p:pic>
      <p:pic>
        <p:nvPicPr>
          <p:cNvPr id="5" name="Рисунок 4"/>
          <p:cNvPicPr>
            <a:picLocks noChangeAspect="1"/>
          </p:cNvPicPr>
          <p:nvPr/>
        </p:nvPicPr>
        <p:blipFill>
          <a:blip r:embed="rId3"/>
          <a:stretch>
            <a:fillRect/>
          </a:stretch>
        </p:blipFill>
        <p:spPr>
          <a:xfrm>
            <a:off x="3610301" y="6139822"/>
            <a:ext cx="3022729" cy="718178"/>
          </a:xfrm>
          <a:prstGeom prst="rect">
            <a:avLst/>
          </a:prstGeom>
        </p:spPr>
      </p:pic>
      <p:pic>
        <p:nvPicPr>
          <p:cNvPr id="6" name="Рисунок 5"/>
          <p:cNvPicPr>
            <a:picLocks noChangeAspect="1"/>
          </p:cNvPicPr>
          <p:nvPr/>
        </p:nvPicPr>
        <p:blipFill>
          <a:blip r:embed="rId4"/>
          <a:stretch>
            <a:fillRect/>
          </a:stretch>
        </p:blipFill>
        <p:spPr>
          <a:xfrm>
            <a:off x="6841961" y="6255524"/>
            <a:ext cx="3874222" cy="602476"/>
          </a:xfrm>
          <a:prstGeom prst="rect">
            <a:avLst/>
          </a:prstGeom>
        </p:spPr>
      </p:pic>
    </p:spTree>
    <p:extLst>
      <p:ext uri="{BB962C8B-B14F-4D97-AF65-F5344CB8AC3E}">
        <p14:creationId xmlns:p14="http://schemas.microsoft.com/office/powerpoint/2010/main" val="24334592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Приклад 1.2.</a:t>
            </a:r>
            <a:endParaRPr lang="uk-UA"/>
          </a:p>
        </p:txBody>
      </p:sp>
      <p:pic>
        <p:nvPicPr>
          <p:cNvPr id="4" name="Объект 3"/>
          <p:cNvPicPr>
            <a:picLocks noGrp="1" noChangeAspect="1"/>
          </p:cNvPicPr>
          <p:nvPr>
            <p:ph idx="1"/>
          </p:nvPr>
        </p:nvPicPr>
        <p:blipFill>
          <a:blip r:embed="rId2"/>
          <a:stretch>
            <a:fillRect/>
          </a:stretch>
        </p:blipFill>
        <p:spPr>
          <a:xfrm>
            <a:off x="1896653" y="1905000"/>
            <a:ext cx="9607959" cy="4826876"/>
          </a:xfrm>
          <a:prstGeom prst="rect">
            <a:avLst/>
          </a:prstGeom>
        </p:spPr>
      </p:pic>
    </p:spTree>
    <p:extLst>
      <p:ext uri="{BB962C8B-B14F-4D97-AF65-F5344CB8AC3E}">
        <p14:creationId xmlns:p14="http://schemas.microsoft.com/office/powerpoint/2010/main" val="334466640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10" name="Объект 9"/>
          <p:cNvPicPr>
            <a:picLocks noGrp="1" noChangeAspect="1"/>
          </p:cNvPicPr>
          <p:nvPr>
            <p:ph idx="1"/>
          </p:nvPr>
        </p:nvPicPr>
        <p:blipFill>
          <a:blip r:embed="rId2"/>
          <a:stretch>
            <a:fillRect/>
          </a:stretch>
        </p:blipFill>
        <p:spPr>
          <a:xfrm>
            <a:off x="2241240" y="1905698"/>
            <a:ext cx="9615055" cy="4952302"/>
          </a:xfrm>
          <a:prstGeom prst="rect">
            <a:avLst/>
          </a:prstGeom>
        </p:spPr>
      </p:pic>
    </p:spTree>
    <p:extLst>
      <p:ext uri="{BB962C8B-B14F-4D97-AF65-F5344CB8AC3E}">
        <p14:creationId xmlns:p14="http://schemas.microsoft.com/office/powerpoint/2010/main" val="920647278"/>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19149</TotalTime>
  <Words>18629</Words>
  <Application>Microsoft Office PowerPoint</Application>
  <PresentationFormat>Широкоэкранный</PresentationFormat>
  <Paragraphs>1066</Paragraphs>
  <Slides>290</Slides>
  <Notes>1</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290</vt:i4>
      </vt:variant>
    </vt:vector>
  </HeadingPairs>
  <TitlesOfParts>
    <vt:vector size="298" baseType="lpstr">
      <vt:lpstr>Arial</vt:lpstr>
      <vt:lpstr>Calibri</vt:lpstr>
      <vt:lpstr>Century Gothic</vt:lpstr>
      <vt:lpstr>Symbol</vt:lpstr>
      <vt:lpstr>Times New Roman</vt:lpstr>
      <vt:lpstr>Wingdings 3</vt:lpstr>
      <vt:lpstr>Легкий дым</vt:lpstr>
      <vt:lpstr>Документ</vt:lpstr>
      <vt:lpstr>«Побудова та аналіз алгоритмів» Конспект лекцій </vt:lpstr>
      <vt:lpstr>Презентация PowerPoint</vt:lpstr>
      <vt:lpstr>Штучний інтелект</vt:lpstr>
      <vt:lpstr>Штучний інтелект </vt:lpstr>
      <vt:lpstr>Штучний інтелект </vt:lpstr>
      <vt:lpstr>Тест Тюрінга</vt:lpstr>
      <vt:lpstr>Гіпотеза Ньюелла — Саймона </vt:lpstr>
      <vt:lpstr>Гіпотеза Ньюелла — Саймона </vt:lpstr>
      <vt:lpstr>Система «безпеки» Укрзалізниці</vt:lpstr>
      <vt:lpstr>Система «безпеки» Укрзалізниці</vt:lpstr>
      <vt:lpstr>Система «безпеки» Розетка</vt:lpstr>
      <vt:lpstr>Система «безпеки» Розетка</vt:lpstr>
      <vt:lpstr>Система «безпеки» Приват24</vt:lpstr>
      <vt:lpstr>Система «безпеки» Приват24</vt:lpstr>
      <vt:lpstr>Ще одна система безпеки</vt:lpstr>
      <vt:lpstr>Ще одна система безпеки</vt:lpstr>
      <vt:lpstr>Презентация PowerPoint</vt:lpstr>
      <vt:lpstr>Презентация PowerPoint</vt:lpstr>
      <vt:lpstr>Презентация PowerPoint</vt:lpstr>
      <vt:lpstr>повідомлення, що складається з п символів, має нести в п разів більше інформації, ніж повідомлення, що складається з одного символу. Єдиною функцією, яка задовольняє цій властивості, є логарифмічна.</vt:lpstr>
      <vt:lpstr>Приклад 1.1.</vt:lpstr>
      <vt:lpstr>Приклад 1.1.</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Презентация PowerPoint</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рекурентні співвідношення</vt:lpstr>
      <vt:lpstr>рекурентні співвідношення</vt:lpstr>
      <vt:lpstr>рекурентні співвідношення</vt:lpstr>
      <vt:lpstr>рекурентні співвідношення</vt:lpstr>
      <vt:lpstr>рекурентні співвідношення</vt:lpstr>
      <vt:lpstr>Презентация PowerPoint</vt:lpstr>
      <vt:lpstr>рекурентні співвідношення</vt:lpstr>
      <vt:lpstr>Презентация PowerPoint</vt:lpstr>
      <vt:lpstr>Прямий пошук</vt:lpstr>
      <vt:lpstr>Прямий пошук</vt:lpstr>
      <vt:lpstr>Двійковий (бінарний) пошук</vt:lpstr>
      <vt:lpstr>Двійковий (бінарний) пошук</vt:lpstr>
      <vt:lpstr>Двійковий (бінарний) пошук</vt:lpstr>
      <vt:lpstr>Двійковий (бінарний) пошук</vt:lpstr>
      <vt:lpstr>Задача сортування </vt:lpstr>
      <vt:lpstr>Задача сортування</vt:lpstr>
      <vt:lpstr>Пряма вставка</vt:lpstr>
      <vt:lpstr>Пряма вставка</vt:lpstr>
      <vt:lpstr>Пряма вставка</vt:lpstr>
      <vt:lpstr>Пряма вставка</vt:lpstr>
      <vt:lpstr>Прямий вибір</vt:lpstr>
      <vt:lpstr>Прямий вибір</vt:lpstr>
      <vt:lpstr>Прямий вибір</vt:lpstr>
      <vt:lpstr>Прямий вибір</vt:lpstr>
      <vt:lpstr>Прямий обмін (бульбашкове)</vt:lpstr>
      <vt:lpstr>Прямий обмін (бульбашкове)</vt:lpstr>
      <vt:lpstr>Презентация PowerPoint</vt:lpstr>
      <vt:lpstr>Прямий обмін (бульбашкове)</vt:lpstr>
      <vt:lpstr>Презентация PowerPoint</vt:lpstr>
      <vt:lpstr>Презентация PowerPoint</vt:lpstr>
      <vt:lpstr>повідомлення, що складається з п символів, має нести в п разів більше інформації, ніж повідомлення, що складається з одного символу. Єдиною функцією, яка задовольняє цій властивості, є логарифмічна.</vt:lpstr>
      <vt:lpstr>Приклад 1.1.</vt:lpstr>
      <vt:lpstr>Приклад 1.1.</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Приклад 1.2.</vt:lpstr>
      <vt:lpstr>Презентация PowerPoint</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Трудомісткість алгоритму </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Швидкість алгоритму</vt:lpstr>
      <vt:lpstr>рекурентні співвідношення</vt:lpstr>
      <vt:lpstr>рекурентні співвідношення</vt:lpstr>
      <vt:lpstr>рекурентні співвідношення</vt:lpstr>
      <vt:lpstr>рекурентні співвідношення</vt:lpstr>
      <vt:lpstr>рекурентні співвідношення</vt:lpstr>
      <vt:lpstr>Презентация PowerPoint</vt:lpstr>
      <vt:lpstr>рекурентні співвідношення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Задача сортування </vt:lpstr>
      <vt:lpstr>Задача сортування</vt:lpstr>
      <vt:lpstr>Сортування злиттям</vt:lpstr>
      <vt:lpstr>Сортування злиттям</vt:lpstr>
      <vt:lpstr>Сортування злиттям</vt:lpstr>
      <vt:lpstr>Сортування злиттям</vt:lpstr>
      <vt:lpstr>Сортування злиттям</vt:lpstr>
      <vt:lpstr>Сортування злиттям</vt:lpstr>
      <vt:lpstr>Сортування злиттям</vt:lpstr>
      <vt:lpstr>Швидке сортування</vt:lpstr>
      <vt:lpstr>Швидке сортування</vt:lpstr>
      <vt:lpstr>Швидке сортування</vt:lpstr>
      <vt:lpstr>Швидке сортування  Блок-схема функції розділення швидкого сортування   </vt:lpstr>
      <vt:lpstr>Швидке сортування</vt:lpstr>
      <vt:lpstr>Презентация PowerPoint</vt:lpstr>
      <vt:lpstr>Презентация PowerPoint</vt:lpstr>
      <vt:lpstr>Презентация PowerPoint</vt:lpstr>
      <vt:lpstr>Швидке сортування</vt:lpstr>
      <vt:lpstr>Швидке сортування</vt:lpstr>
      <vt:lpstr>Швидке сортування</vt:lpstr>
      <vt:lpstr>Швидке сортування</vt:lpstr>
      <vt:lpstr>Швидке сортування</vt:lpstr>
      <vt:lpstr>Швидке сортування</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Блок-схема функції BUILD-MAX-HEAP</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Пірамідальне сортування </vt:lpstr>
      <vt:lpstr>Дерева, визначення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Сортування</vt:lpstr>
      <vt:lpstr>Метод Моте-Карло</vt:lpstr>
      <vt:lpstr>СТРАТЕГІЇ ВИРІШЕННЯ ЗАДАч</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Сортування</vt:lpstr>
      <vt:lpstr>Сортування</vt:lpstr>
      <vt:lpstr>Пірамідальне сортування </vt:lpstr>
      <vt:lpstr>Пірамідальне сортування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Сортування підрахунком</vt:lpstr>
      <vt:lpstr>Презентация PowerPoint</vt:lpstr>
      <vt:lpstr>Метод Шелла</vt:lpstr>
      <vt:lpstr>Метод Шелла</vt:lpstr>
      <vt:lpstr>Метод Шелла</vt:lpstr>
      <vt:lpstr>Метод Шелла</vt:lpstr>
      <vt:lpstr>Метод Шелла</vt:lpstr>
      <vt:lpstr>Сортування комірками</vt:lpstr>
      <vt:lpstr>Сортування комірками</vt:lpstr>
      <vt:lpstr>Пірамідальне сортування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Дипломна робота На тему: «Створення інформаційно-аналітичної  системи для продажу аудіо-відео техніки»</dc:title>
  <dc:creator>Yaroslav Ostamatiy</dc:creator>
  <cp:lastModifiedBy>Admin</cp:lastModifiedBy>
  <cp:revision>90</cp:revision>
  <dcterms:created xsi:type="dcterms:W3CDTF">2019-06-11T16:25:30Z</dcterms:created>
  <dcterms:modified xsi:type="dcterms:W3CDTF">2022-09-15T18:57:30Z</dcterms:modified>
</cp:coreProperties>
</file>