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81" r:id="rId2"/>
    <p:sldId id="282" r:id="rId3"/>
    <p:sldId id="283" r:id="rId4"/>
    <p:sldId id="284" r:id="rId5"/>
    <p:sldId id="285" r:id="rId6"/>
    <p:sldId id="329" r:id="rId7"/>
    <p:sldId id="308" r:id="rId8"/>
    <p:sldId id="305" r:id="rId9"/>
    <p:sldId id="293" r:id="rId10"/>
    <p:sldId id="294" r:id="rId11"/>
    <p:sldId id="309" r:id="rId12"/>
    <p:sldId id="295" r:id="rId13"/>
    <p:sldId id="306" r:id="rId14"/>
    <p:sldId id="316" r:id="rId15"/>
    <p:sldId id="317" r:id="rId16"/>
    <p:sldId id="319" r:id="rId17"/>
    <p:sldId id="318" r:id="rId18"/>
    <p:sldId id="320" r:id="rId19"/>
    <p:sldId id="321" r:id="rId20"/>
    <p:sldId id="328" r:id="rId21"/>
    <p:sldId id="322" r:id="rId22"/>
    <p:sldId id="323" r:id="rId23"/>
    <p:sldId id="324" r:id="rId24"/>
    <p:sldId id="325" r:id="rId25"/>
    <p:sldId id="326" r:id="rId26"/>
    <p:sldId id="327" r:id="rId27"/>
    <p:sldId id="296" r:id="rId28"/>
    <p:sldId id="297" r:id="rId29"/>
    <p:sldId id="298" r:id="rId30"/>
    <p:sldId id="299" r:id="rId31"/>
    <p:sldId id="300" r:id="rId32"/>
    <p:sldId id="307" r:id="rId33"/>
    <p:sldId id="301" r:id="rId34"/>
    <p:sldId id="302" r:id="rId35"/>
    <p:sldId id="303" r:id="rId36"/>
    <p:sldId id="30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30" autoAdjust="0"/>
  </p:normalViewPr>
  <p:slideViewPr>
    <p:cSldViewPr>
      <p:cViewPr varScale="1">
        <p:scale>
          <a:sx n="78" d="100"/>
          <a:sy n="78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lang="ru-RU"/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час виконання програми, мкс</c:v>
          </c:tx>
          <c:spPr>
            <a:ln w="38100"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cat>
            <c:numRef>
              <c:f>Лист1!$A$1:$A$15</c:f>
              <c:numCache>
                <c:formatCode>\О\с\н\о\в\н\о\й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Лист1!$B$1:$B$15</c:f>
              <c:numCache>
                <c:formatCode>\О\с\н\о\в\н\о\й</c:formatCode>
                <c:ptCount val="15"/>
                <c:pt idx="0">
                  <c:v>1.0000000000000019E-2</c:v>
                </c:pt>
                <c:pt idx="1">
                  <c:v>2.0000000000000035E-2</c:v>
                </c:pt>
                <c:pt idx="2">
                  <c:v>3.0000000000000054E-2</c:v>
                </c:pt>
                <c:pt idx="3">
                  <c:v>4.000000000000007E-2</c:v>
                </c:pt>
                <c:pt idx="4">
                  <c:v>5.0000000000000079E-2</c:v>
                </c:pt>
                <c:pt idx="5">
                  <c:v>6.0000000000000109E-2</c:v>
                </c:pt>
                <c:pt idx="6">
                  <c:v>7.0000000000000034E-2</c:v>
                </c:pt>
                <c:pt idx="7">
                  <c:v>8.000000000000014E-2</c:v>
                </c:pt>
                <c:pt idx="8">
                  <c:v>9.0000000000000066E-2</c:v>
                </c:pt>
                <c:pt idx="9">
                  <c:v>0.1</c:v>
                </c:pt>
                <c:pt idx="10">
                  <c:v>0.1100000000000001</c:v>
                </c:pt>
                <c:pt idx="11">
                  <c:v>0.12000000000000002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0.15000000000000024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602752"/>
        <c:axId val="92604672"/>
      </c:lineChart>
      <c:catAx>
        <c:axId val="92602752"/>
        <c:scaling>
          <c:orientation val="minMax"/>
        </c:scaling>
        <c:delete val="0"/>
        <c:axPos val="b"/>
        <c:numFmt formatCode="\О\с\н\о\в\н\о\й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2604672"/>
        <c:crosses val="autoZero"/>
        <c:auto val="1"/>
        <c:lblAlgn val="ctr"/>
        <c:lblOffset val="100"/>
        <c:noMultiLvlLbl val="0"/>
      </c:catAx>
      <c:valAx>
        <c:axId val="92604672"/>
        <c:scaling>
          <c:orientation val="minMax"/>
        </c:scaling>
        <c:delete val="0"/>
        <c:axPos val="l"/>
        <c:majorGridlines/>
        <c:numFmt formatCode="\О\с\н\о\в\н\о\й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260275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lang="ru-RU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19B77-7657-4473-9D44-5B0498CB3667}" type="datetimeFigureOut">
              <a:rPr lang="ru-RU" smtClean="0"/>
              <a:t>18/02/16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23E0C-023E-449D-963A-FFD9FA592A4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9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uk-UA" dirty="0" smtClean="0"/>
              <a:t>Теоретичне знаходження часу виконання програм - складне математичне завдання. Проте на практиці визначення часу виконання (без знаходження значення констант) є цілком вирішуваним завданням - для цього потрібно знати тільки декілька базових принципів. </a:t>
            </a:r>
          </a:p>
          <a:p>
            <a:r>
              <a:rPr lang="uk-UA" sz="1200" dirty="0" smtClean="0"/>
              <a:t>Для доказу цього пригадаємо, що існують константи 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, 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, 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 і 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 такі, що при </a:t>
            </a:r>
            <a:r>
              <a:rPr lang="uk-UA" sz="1200" i="1" dirty="0" smtClean="0"/>
              <a:t>n</a:t>
            </a:r>
            <a:r>
              <a:rPr lang="uk-UA" sz="1200" dirty="0" smtClean="0"/>
              <a:t>≥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 виконується нерівність </a:t>
            </a:r>
            <a:r>
              <a:rPr lang="uk-UA" sz="1200" i="1" dirty="0" smtClean="0"/>
              <a:t>T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)≤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1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), і, аналогічно, </a:t>
            </a:r>
            <a:r>
              <a:rPr lang="uk-UA" sz="1200" i="1" dirty="0" smtClean="0"/>
              <a:t>Т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)≤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2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), якщо </a:t>
            </a:r>
            <a:r>
              <a:rPr lang="uk-UA" sz="1200" i="1" dirty="0" smtClean="0"/>
              <a:t>n</a:t>
            </a:r>
            <a:r>
              <a:rPr lang="uk-UA" sz="1200" dirty="0" smtClean="0"/>
              <a:t>≥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. Хай 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0</a:t>
            </a:r>
            <a:r>
              <a:rPr lang="uk-UA" sz="1200" dirty="0" smtClean="0"/>
              <a:t>=max(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, 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). Якщо </a:t>
            </a:r>
            <a:r>
              <a:rPr lang="uk-UA" sz="1200" i="1" dirty="0" smtClean="0"/>
              <a:t>n</a:t>
            </a:r>
            <a:r>
              <a:rPr lang="uk-UA" sz="1200" dirty="0" smtClean="0"/>
              <a:t>≥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0</a:t>
            </a:r>
            <a:r>
              <a:rPr lang="uk-UA" sz="1200" dirty="0" smtClean="0"/>
              <a:t>, то, очевидно, що </a:t>
            </a:r>
            <a:r>
              <a:rPr lang="uk-UA" sz="1200" i="1" dirty="0" smtClean="0"/>
              <a:t>T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)+</a:t>
            </a:r>
            <a:r>
              <a:rPr lang="uk-UA" sz="1200" i="1" dirty="0" smtClean="0"/>
              <a:t>Т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)≤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1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)+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2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). Звідси витікає, що при </a:t>
            </a:r>
            <a:r>
              <a:rPr lang="uk-UA" sz="1200" i="1" dirty="0" smtClean="0"/>
              <a:t>n</a:t>
            </a:r>
            <a:r>
              <a:rPr lang="uk-UA" sz="1200" dirty="0" smtClean="0"/>
              <a:t>≥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0</a:t>
            </a:r>
            <a:r>
              <a:rPr lang="uk-UA" sz="1200" dirty="0" smtClean="0"/>
              <a:t> справедлива нерівність </a:t>
            </a:r>
            <a:r>
              <a:rPr lang="uk-UA" sz="1200" i="1" dirty="0" smtClean="0"/>
              <a:t>T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)+</a:t>
            </a:r>
            <a:r>
              <a:rPr lang="uk-UA" sz="1200" i="1" dirty="0" smtClean="0"/>
              <a:t>Т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)≤(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+</a:t>
            </a:r>
            <a:r>
              <a:rPr lang="uk-UA" sz="1200" i="1" dirty="0" smtClean="0"/>
              <a:t>с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)</a:t>
            </a:r>
            <a:r>
              <a:rPr lang="uk-UA" sz="1200" dirty="0" err="1" smtClean="0"/>
              <a:t>max</a:t>
            </a:r>
            <a:r>
              <a:rPr lang="uk-UA" sz="1200" dirty="0" smtClean="0"/>
              <a:t>(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),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)). Остання нерівність і означає, що </a:t>
            </a:r>
            <a:r>
              <a:rPr lang="uk-UA" sz="1200" i="1" dirty="0" smtClean="0"/>
              <a:t>T</a:t>
            </a:r>
            <a:r>
              <a:rPr lang="uk-UA" sz="1200" baseline="-25000" dirty="0" smtClean="0"/>
              <a:t>1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)+</a:t>
            </a:r>
            <a:r>
              <a:rPr lang="uk-UA" sz="1200" i="1" dirty="0" smtClean="0"/>
              <a:t>Т</a:t>
            </a:r>
            <a:r>
              <a:rPr lang="uk-UA" sz="1200" baseline="-25000" dirty="0" smtClean="0"/>
              <a:t>2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 має порядок зростання </a:t>
            </a:r>
            <a:r>
              <a:rPr lang="uk-UA" sz="1200" i="1" dirty="0" smtClean="0"/>
              <a:t>O</a:t>
            </a:r>
            <a:r>
              <a:rPr lang="uk-UA" sz="1200" dirty="0" smtClean="0"/>
              <a:t>(</a:t>
            </a:r>
            <a:r>
              <a:rPr lang="uk-UA" sz="1200" dirty="0" err="1" smtClean="0"/>
              <a:t>max</a:t>
            </a:r>
            <a:r>
              <a:rPr lang="uk-UA" sz="1200" dirty="0" smtClean="0"/>
              <a:t>(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),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))). </a:t>
            </a:r>
            <a:endParaRPr lang="en-GB" dirty="0" smtClean="0"/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71B3EE-78BE-49FF-B211-1A2572E3B689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uk-UA" sz="1200" dirty="0" smtClean="0"/>
              <a:t>	З правила сум також виходить, що якщо 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)≤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 для всіх </a:t>
            </a:r>
            <a:r>
              <a:rPr lang="uk-UA" sz="1200" i="1" dirty="0" smtClean="0"/>
              <a:t>n</a:t>
            </a:r>
            <a:r>
              <a:rPr lang="uk-UA" sz="1200" dirty="0" smtClean="0"/>
              <a:t>, що перевищують </a:t>
            </a:r>
            <a:r>
              <a:rPr lang="uk-UA" sz="1200" i="1" dirty="0" smtClean="0"/>
              <a:t>n</a:t>
            </a:r>
            <a:r>
              <a:rPr lang="uk-UA" sz="1200" baseline="-25000" dirty="0" smtClean="0"/>
              <a:t>0</a:t>
            </a:r>
            <a:r>
              <a:rPr lang="uk-UA" sz="1200" dirty="0" smtClean="0"/>
              <a:t>, то вираз </a:t>
            </a:r>
            <a:r>
              <a:rPr lang="uk-UA" sz="1200" i="1" dirty="0" smtClean="0"/>
              <a:t>O</a:t>
            </a:r>
            <a:r>
              <a:rPr lang="uk-UA" sz="1200" dirty="0" smtClean="0"/>
              <a:t>(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)+ </a:t>
            </a:r>
            <a:r>
              <a:rPr lang="uk-UA" sz="1200" i="1" dirty="0" smtClean="0"/>
              <a:t>g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)) еквівалентний </a:t>
            </a:r>
            <a:r>
              <a:rPr lang="uk-UA" sz="1200" i="1" dirty="0" smtClean="0"/>
              <a:t>O</a:t>
            </a:r>
            <a:r>
              <a:rPr lang="uk-UA" sz="1200" dirty="0" smtClean="0"/>
              <a:t>(</a:t>
            </a:r>
            <a:r>
              <a:rPr lang="uk-UA" sz="1200" i="1" dirty="0" smtClean="0"/>
              <a:t>f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dirty="0" smtClean="0"/>
              <a:t>)). Наприклад, </a:t>
            </a:r>
            <a:r>
              <a:rPr lang="uk-UA" sz="1200" i="1" dirty="0" smtClean="0"/>
              <a:t>О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baseline="30000" dirty="0" smtClean="0"/>
              <a:t>2</a:t>
            </a:r>
            <a:r>
              <a:rPr lang="uk-UA" sz="1200" dirty="0" smtClean="0"/>
              <a:t>+</a:t>
            </a:r>
            <a:r>
              <a:rPr lang="uk-UA" sz="1200" i="1" dirty="0" smtClean="0"/>
              <a:t>n</a:t>
            </a:r>
            <a:r>
              <a:rPr lang="uk-UA" sz="1200" dirty="0" smtClean="0"/>
              <a:t>) те ж саме, що </a:t>
            </a:r>
            <a:r>
              <a:rPr lang="uk-UA" sz="1200" i="1" dirty="0" smtClean="0"/>
              <a:t>О</a:t>
            </a:r>
            <a:r>
              <a:rPr lang="uk-UA" sz="1200" dirty="0" smtClean="0"/>
              <a:t>(</a:t>
            </a:r>
            <a:r>
              <a:rPr lang="uk-UA" sz="1200" i="1" dirty="0" smtClean="0"/>
              <a:t>n</a:t>
            </a:r>
            <a:r>
              <a:rPr lang="uk-UA" sz="1200" baseline="30000" dirty="0" smtClean="0"/>
              <a:t>2</a:t>
            </a:r>
            <a:r>
              <a:rPr lang="uk-UA" sz="1200" dirty="0" smtClean="0"/>
              <a:t>). </a:t>
            </a:r>
          </a:p>
          <a:p>
            <a:pPr>
              <a:buFont typeface="Wingdings" pitchFamily="2" charset="2"/>
              <a:buNone/>
            </a:pPr>
            <a:r>
              <a:rPr lang="uk-UA" sz="1200" dirty="0" smtClean="0"/>
              <a:t>	Правило сум може також використовуватися для обчислення часу послідовного виконання програмних фрагментів з циклами і галуженнями. </a:t>
            </a: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624D5-3FB7-427B-91A3-F3A8008BF3F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uk-UA" smtClean="0"/>
              <a:t>Перш ніж переходити до загальних правил аналізу часу виконання програм, розглянемо простий приклад, що ілюструє процес визначення часу виконання. </a:t>
            </a:r>
            <a:endParaRPr lang="en-GB" smtClean="0"/>
          </a:p>
          <a:p>
            <a:endParaRPr lang="en-GB" smtClean="0"/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AA5890-95BA-4309-A7DC-9E16B5017884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Теорема розглядає на що витрачається більше часу</a:t>
            </a:r>
            <a:r>
              <a:rPr lang="uk-UA" baseline="0" dirty="0" smtClean="0"/>
              <a:t> – на рекурсивні розв'язки чи на розбиття та комбінування.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3E0C-023E-449D-963A-FFD9FA592A4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32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Логарифм </a:t>
            </a:r>
            <a:r>
              <a:rPr lang="en-US" dirty="0" err="1" smtClean="0"/>
              <a:t>lg</a:t>
            </a:r>
            <a:r>
              <a:rPr lang="en-US" dirty="0" smtClean="0"/>
              <a:t> n </a:t>
            </a:r>
            <a:r>
              <a:rPr lang="uk-UA" dirty="0" smtClean="0"/>
              <a:t>при доведенні має основу  </a:t>
            </a:r>
            <a:r>
              <a:rPr lang="en-US" dirty="0" smtClean="0"/>
              <a:t>b (log b (n))</a:t>
            </a:r>
            <a:r>
              <a:rPr lang="uk-UA" dirty="0" smtClean="0"/>
              <a:t>, але оскільки</a:t>
            </a:r>
            <a:r>
              <a:rPr lang="uk-UA" baseline="0" dirty="0" smtClean="0"/>
              <a:t> мова йде про асимптотичні позначення, то основа може бути довільною і не має значення.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3E0C-023E-449D-963A-FFD9FA592A4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96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0000"/>
                </a:solidFill>
              </a:endParaRPr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T0" fmla="*/ 1662 w 43200"/>
                <a:gd name="T1" fmla="*/ 535 h 43200"/>
                <a:gd name="T2" fmla="*/ 961 w 43200"/>
                <a:gd name="T3" fmla="*/ 7 h 43200"/>
                <a:gd name="T4" fmla="*/ 831 w 43200"/>
                <a:gd name="T5" fmla="*/ 53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uk-UA" sz="2400">
                <a:solidFill>
                  <a:srgbClr val="000000"/>
                </a:solidFill>
              </a:endParaRPr>
            </a:p>
          </p:txBody>
        </p:sp>
      </p:grpSp>
      <p:sp>
        <p:nvSpPr>
          <p:cNvPr id="20485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32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fld id="{11E85480-A214-4209-B138-A55406BA8EAF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02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E776854-C5A2-40D1-ADD6-7FE9F3354C69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01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AFC1B5D-541D-41D1-94E8-6402B7065CA7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34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2625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7850CC62-B271-49BF-8053-197A59141356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6608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F32426A-7BD3-4820-A26C-3894C758680D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9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85D9AEF-89B9-4492-888A-0E7CA4CFA405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900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BEAD255-3EA5-4B01-B535-32DE0F319E8F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392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4ADE4AF-1C99-4BAE-831A-9248DCAF83BC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51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3E44D43-E8C5-472F-A44D-C1DD28B86A7E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104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5A808AB-0C51-4969-A6C4-A4B5ECC03E30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74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BDEA7F9-353F-410C-83F2-1000D6795051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44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77949F69-2C52-4629-9E78-B46FBDB6238E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842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E8226BF-4E4F-4A67-B62E-32FDC3D4A0C7}" type="slidenum">
              <a:rPr lang="ru-RU">
                <a:solidFill>
                  <a:srgbClr val="000000"/>
                </a:solidFill>
              </a:rPr>
              <a:pPr lvl="1">
                <a:defRPr/>
              </a:pPr>
              <a:t>‹№›</a:t>
            </a:fld>
            <a:endParaRPr lang="ru-RU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833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50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9459" name="Freeform 2051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000000"/>
                </a:solidFill>
              </a:endParaRPr>
            </a:p>
          </p:txBody>
        </p:sp>
        <p:sp>
          <p:nvSpPr>
            <p:cNvPr id="1033" name="Arc 2052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T0" fmla="*/ 2599 w 43200"/>
                <a:gd name="T1" fmla="*/ 861 h 43200"/>
                <a:gd name="T2" fmla="*/ 1299 w 43200"/>
                <a:gd name="T3" fmla="*/ 0 h 43200"/>
                <a:gd name="T4" fmla="*/ 1299 w 43200"/>
                <a:gd name="T5" fmla="*/ 861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uk-UA" sz="2400">
                <a:solidFill>
                  <a:srgbClr val="000000"/>
                </a:solidFill>
              </a:endParaRPr>
            </a:p>
          </p:txBody>
        </p:sp>
      </p:grpSp>
      <p:sp>
        <p:nvSpPr>
          <p:cNvPr id="19461" name="Rectangle 2053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0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3" name="Rectangle 20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64" name="Rectangle 20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465" name="Rectangle 20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fld id="{7F20E292-E335-4D8D-B4E7-C1EC684334D1}" type="slidenum">
              <a:rPr lang="ru-RU">
                <a:solidFill>
                  <a:srgbClr val="000000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7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wmf"/><Relationship Id="rId5" Type="http://schemas.openxmlformats.org/officeDocument/2006/relationships/image" Target="../media/image16.png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3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00CC"/>
                </a:solidFill>
                <a:latin typeface="Times New Roman" charset="0"/>
                <a:cs typeface="Times New Roman" charset="0"/>
              </a:rPr>
              <a:t>1.2. </a:t>
            </a:r>
            <a:r>
              <a:rPr lang="uk-UA" dirty="0" smtClean="0">
                <a:solidFill>
                  <a:srgbClr val="0000CC"/>
                </a:solidFill>
                <a:latin typeface="Times New Roman" charset="0"/>
                <a:cs typeface="Times New Roman" charset="0"/>
              </a:rPr>
              <a:t>Час виконання програм 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1981200"/>
            <a:ext cx="8461375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2800" dirty="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uk-UA" sz="2400" dirty="0" smtClean="0"/>
              <a:t>Асимптотичні співвідношення		       с.28-32 [1]</a:t>
            </a:r>
            <a:r>
              <a:rPr lang="ru-RU" sz="2400" dirty="0" smtClean="0"/>
              <a:t>, [5]</a:t>
            </a:r>
            <a:endParaRPr lang="uk-UA" sz="2400" dirty="0" smtClean="0"/>
          </a:p>
          <a:p>
            <a:pPr lvl="1" eaLnBrk="1" hangingPunct="1">
              <a:buFontTx/>
              <a:buNone/>
            </a:pPr>
            <a:r>
              <a:rPr lang="uk-UA" sz="2400" dirty="0" smtClean="0"/>
              <a:t>Обчислення часу виконання програм	       с</a:t>
            </a:r>
            <a:r>
              <a:rPr lang="ru-RU" sz="2400" dirty="0" smtClean="0"/>
              <a:t>.32-37 [1], [5]</a:t>
            </a:r>
          </a:p>
          <a:p>
            <a:pPr lvl="1" eaLnBrk="1" hangingPunct="1">
              <a:buFontTx/>
              <a:buNone/>
            </a:pPr>
            <a:r>
              <a:rPr lang="uk-UA" sz="2400" dirty="0" smtClean="0"/>
              <a:t>Обчислення часу виконання 		   с</a:t>
            </a:r>
            <a:r>
              <a:rPr lang="ru-RU" sz="2400" dirty="0" smtClean="0"/>
              <a:t>.265-272 [1], </a:t>
            </a:r>
            <a:endParaRPr lang="uk-UA" sz="2400" dirty="0" smtClean="0"/>
          </a:p>
          <a:p>
            <a:pPr lvl="1" eaLnBrk="1" hangingPunct="1">
              <a:buFontTx/>
              <a:buNone/>
            </a:pPr>
            <a:r>
              <a:rPr lang="uk-UA" sz="2400" dirty="0" smtClean="0"/>
              <a:t>рекурсивних процедур			</a:t>
            </a:r>
            <a:r>
              <a:rPr lang="ru-RU" sz="2400" dirty="0" smtClean="0"/>
              <a:t>   с.60 [3], с.119 [5]</a:t>
            </a:r>
          </a:p>
          <a:p>
            <a:pPr lvl="1" eaLnBrk="1" hangingPunct="1">
              <a:buFontTx/>
              <a:buNone/>
            </a:pPr>
            <a:r>
              <a:rPr lang="uk-UA" sz="2400" dirty="0" smtClean="0"/>
              <a:t>Повний</a:t>
            </a:r>
            <a:r>
              <a:rPr lang="ru-RU" sz="2400" dirty="0" smtClean="0"/>
              <a:t> приклад				   с.181-185 [2], 						   с.113 [</a:t>
            </a:r>
            <a:r>
              <a:rPr lang="ru-RU" sz="2400" dirty="0"/>
              <a:t>5</a:t>
            </a:r>
            <a:r>
              <a:rPr lang="ru-RU" sz="2400" dirty="0" smtClean="0"/>
              <a:t>]</a:t>
            </a:r>
          </a:p>
        </p:txBody>
      </p:sp>
      <p:sp>
        <p:nvSpPr>
          <p:cNvPr id="95236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642449" cy="244827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4. Час виконання циклу є сумою часу всіх виконуваних ітерацій циклу</a:t>
            </a:r>
            <a:r>
              <a:rPr lang="uk-UA" sz="2800" dirty="0" smtClean="0"/>
              <a:t>, </a:t>
            </a:r>
            <a:r>
              <a:rPr lang="uk-UA" sz="2800" dirty="0" smtClean="0"/>
              <a:t>що у свою чергу складаються з часу виконання </a:t>
            </a:r>
            <a:r>
              <a:rPr lang="uk-UA" sz="2800" dirty="0"/>
              <a:t>операторів тіла </a:t>
            </a:r>
            <a:r>
              <a:rPr lang="uk-UA" sz="2800" dirty="0" smtClean="0"/>
              <a:t>циклу і </a:t>
            </a:r>
            <a:r>
              <a:rPr lang="uk-UA" sz="2800" dirty="0" smtClean="0"/>
              <a:t>часу обчислення умови припинення циклу (зазвичай останнє має порядок </a:t>
            </a:r>
            <a:r>
              <a:rPr lang="uk-UA" sz="2800" i="1" dirty="0" smtClean="0"/>
              <a:t>О</a:t>
            </a:r>
            <a:r>
              <a:rPr lang="uk-UA" sz="2800" dirty="0" smtClean="0"/>
              <a:t>(1)). </a:t>
            </a:r>
            <a:r>
              <a:rPr lang="uk-UA" sz="2800" dirty="0"/>
              <a:t>	</a:t>
            </a:r>
            <a:endParaRPr kumimoji="1" lang="uk-UA" kern="1200" dirty="0" smtClean="0"/>
          </a:p>
        </p:txBody>
      </p:sp>
      <p:sp>
        <p:nvSpPr>
          <p:cNvPr id="108547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  <p:grpSp>
        <p:nvGrpSpPr>
          <p:cNvPr id="30728" name="Группа 30727"/>
          <p:cNvGrpSpPr/>
          <p:nvPr/>
        </p:nvGrpSpPr>
        <p:grpSpPr>
          <a:xfrm>
            <a:off x="971600" y="3304314"/>
            <a:ext cx="6513463" cy="2480389"/>
            <a:chOff x="971600" y="3304314"/>
            <a:chExt cx="6513463" cy="2480389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162329" y="5236281"/>
              <a:ext cx="691215" cy="369332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dirty="0">
                  <a:solidFill>
                    <a:srgbClr val="000000"/>
                  </a:solidFill>
                </a:rPr>
                <a:t>end x</a:t>
              </a:r>
              <a:endParaRPr kumimoji="1" lang="en-GB" dirty="0">
                <a:solidFill>
                  <a:srgbClr val="000000"/>
                </a:solidFill>
              </a:endParaRPr>
            </a:p>
          </p:txBody>
        </p:sp>
        <p:cxnSp>
          <p:nvCxnSpPr>
            <p:cNvPr id="15" name="AutoShape 37"/>
            <p:cNvCxnSpPr>
              <a:cxnSpLocks noChangeShapeType="1"/>
              <a:endCxn id="31" idx="3"/>
            </p:cNvCxnSpPr>
            <p:nvPr/>
          </p:nvCxnSpPr>
          <p:spPr bwMode="auto">
            <a:xfrm>
              <a:off x="6592094" y="3304314"/>
              <a:ext cx="0" cy="18304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cxnSp>
          <p:nvCxnSpPr>
            <p:cNvPr id="16" name="AutoShape 38"/>
            <p:cNvCxnSpPr>
              <a:cxnSpLocks noChangeShapeType="1"/>
              <a:stCxn id="31" idx="1"/>
              <a:endCxn id="22" idx="0"/>
            </p:cNvCxnSpPr>
            <p:nvPr/>
          </p:nvCxnSpPr>
          <p:spPr bwMode="auto">
            <a:xfrm>
              <a:off x="6592094" y="3912915"/>
              <a:ext cx="1" cy="16415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22" name="Параллелограмм 29"/>
            <p:cNvSpPr>
              <a:spLocks noChangeArrowheads="1"/>
            </p:cNvSpPr>
            <p:nvPr/>
          </p:nvSpPr>
          <p:spPr bwMode="auto">
            <a:xfrm>
              <a:off x="5699126" y="4077072"/>
              <a:ext cx="1785937" cy="399003"/>
            </a:xfrm>
            <a:prstGeom prst="parallelogram">
              <a:avLst>
                <a:gd name="adj" fmla="val 25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dirty="0">
                  <a:solidFill>
                    <a:srgbClr val="000000"/>
                  </a:solidFill>
                </a:rPr>
                <a:t>d, g, h</a:t>
              </a:r>
              <a:endParaRPr kumimoji="1"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Box 40"/>
            <p:cNvSpPr txBox="1">
              <a:spLocks noChangeArrowheads="1"/>
            </p:cNvSpPr>
            <p:nvPr/>
          </p:nvSpPr>
          <p:spPr bwMode="auto">
            <a:xfrm>
              <a:off x="5699126" y="4634198"/>
              <a:ext cx="1785937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>
                  <a:solidFill>
                    <a:srgbClr val="000000"/>
                  </a:solidFill>
                </a:rPr>
                <a:t>d=d+k</a:t>
              </a:r>
              <a:endParaRPr kumimoji="1" lang="en-GB">
                <a:solidFill>
                  <a:srgbClr val="000000"/>
                </a:solidFill>
              </a:endParaRPr>
            </a:p>
          </p:txBody>
        </p:sp>
        <p:cxnSp>
          <p:nvCxnSpPr>
            <p:cNvPr id="24" name="Прямая соединительная линия 44"/>
            <p:cNvCxnSpPr>
              <a:cxnSpLocks noChangeShapeType="1"/>
              <a:stCxn id="23" idx="0"/>
              <a:endCxn id="22" idx="4"/>
            </p:cNvCxnSpPr>
            <p:nvPr/>
          </p:nvCxnSpPr>
          <p:spPr bwMode="auto">
            <a:xfrm flipV="1">
              <a:off x="6592095" y="4476075"/>
              <a:ext cx="0" cy="158123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</p:cxnSp>
        <p:sp>
          <p:nvSpPr>
            <p:cNvPr id="30" name="Прямоугольник 2"/>
            <p:cNvSpPr>
              <a:spLocks noChangeArrowheads="1"/>
            </p:cNvSpPr>
            <p:nvPr/>
          </p:nvSpPr>
          <p:spPr bwMode="auto">
            <a:xfrm>
              <a:off x="6143894" y="3507649"/>
              <a:ext cx="7184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>
                  <a:solidFill>
                    <a:srgbClr val="000000"/>
                  </a:solidFill>
                </a:rPr>
                <a:t>x=1,n</a:t>
              </a:r>
              <a:endParaRPr kumimoji="1" lang="en-GB">
                <a:solidFill>
                  <a:srgbClr val="000000"/>
                </a:solidFill>
              </a:endParaRPr>
            </a:p>
          </p:txBody>
        </p:sp>
        <p:sp>
          <p:nvSpPr>
            <p:cNvPr id="31" name="Прямоугольник с двумя вырезанными соседними углами 30"/>
            <p:cNvSpPr/>
            <p:nvPr/>
          </p:nvSpPr>
          <p:spPr bwMode="auto">
            <a:xfrm>
              <a:off x="5699125" y="3487363"/>
              <a:ext cx="1785938" cy="425552"/>
            </a:xfrm>
            <a:prstGeom prst="snip2Same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32" name="Прямоугольник с двумя вырезанными соседними углами 31"/>
            <p:cNvSpPr/>
            <p:nvPr/>
          </p:nvSpPr>
          <p:spPr bwMode="auto">
            <a:xfrm>
              <a:off x="5699125" y="5215992"/>
              <a:ext cx="1785938" cy="425603"/>
            </a:xfrm>
            <a:prstGeom prst="snip2Same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>
                <a:rot lat="10800000" lon="0" rev="0"/>
              </a:camera>
              <a:lightRig rig="threePt" dir="t"/>
            </a:scene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cxnSp>
          <p:nvCxnSpPr>
            <p:cNvPr id="33" name="AutoShape 38"/>
            <p:cNvCxnSpPr>
              <a:cxnSpLocks noChangeShapeType="1"/>
              <a:stCxn id="23" idx="2"/>
              <a:endCxn id="32" idx="3"/>
            </p:cNvCxnSpPr>
            <p:nvPr/>
          </p:nvCxnSpPr>
          <p:spPr bwMode="auto">
            <a:xfrm flipH="1">
              <a:off x="6592094" y="5003530"/>
              <a:ext cx="1" cy="21246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cxnSp>
          <p:nvCxnSpPr>
            <p:cNvPr id="34" name="AutoShape 38"/>
            <p:cNvCxnSpPr>
              <a:cxnSpLocks noChangeShapeType="1"/>
              <a:stCxn id="32" idx="1"/>
            </p:cNvCxnSpPr>
            <p:nvPr/>
          </p:nvCxnSpPr>
          <p:spPr bwMode="auto">
            <a:xfrm>
              <a:off x="6592094" y="5641595"/>
              <a:ext cx="1" cy="14310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4951723" y="3501008"/>
              <a:ext cx="620683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i="1" dirty="0">
                  <a:solidFill>
                    <a:srgbClr val="000000"/>
                  </a:solidFill>
                </a:rPr>
                <a:t>O</a:t>
              </a:r>
              <a:r>
                <a:rPr kumimoji="1" lang="en-US" dirty="0">
                  <a:solidFill>
                    <a:srgbClr val="000000"/>
                  </a:solidFill>
                </a:rPr>
                <a:t>(1)</a:t>
              </a:r>
              <a:endParaRPr kumimoji="1" lang="ru-RU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 Box 46"/>
            <p:cNvSpPr txBox="1">
              <a:spLocks noChangeArrowheads="1"/>
            </p:cNvSpPr>
            <p:nvPr/>
          </p:nvSpPr>
          <p:spPr bwMode="auto">
            <a:xfrm>
              <a:off x="4381022" y="4309466"/>
              <a:ext cx="966931" cy="3693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dirty="0" smtClean="0">
                  <a:solidFill>
                    <a:srgbClr val="000000"/>
                  </a:solidFill>
                </a:rPr>
                <a:t>(body)</a:t>
              </a:r>
              <a:endParaRPr kumimoji="1" lang="ru-RU" dirty="0">
                <a:solidFill>
                  <a:srgbClr val="000000"/>
                </a:solidFill>
              </a:endParaRPr>
            </a:p>
          </p:txBody>
        </p:sp>
        <p:sp>
          <p:nvSpPr>
            <p:cNvPr id="46" name="Левая фигурная скобка 41"/>
            <p:cNvSpPr>
              <a:spLocks/>
            </p:cNvSpPr>
            <p:nvPr/>
          </p:nvSpPr>
          <p:spPr bwMode="auto">
            <a:xfrm>
              <a:off x="5316856" y="4077072"/>
              <a:ext cx="191248" cy="926458"/>
            </a:xfrm>
            <a:prstGeom prst="leftBrace">
              <a:avLst>
                <a:gd name="adj1" fmla="val 8296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  <p:sp>
          <p:nvSpPr>
            <p:cNvPr id="47" name="Левая фигурная скобка 41"/>
            <p:cNvSpPr>
              <a:spLocks/>
            </p:cNvSpPr>
            <p:nvPr/>
          </p:nvSpPr>
          <p:spPr bwMode="auto">
            <a:xfrm>
              <a:off x="4139952" y="3429000"/>
              <a:ext cx="241070" cy="2317994"/>
            </a:xfrm>
            <a:prstGeom prst="leftBrace">
              <a:avLst>
                <a:gd name="adj1" fmla="val 8296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  <p:sp>
          <p:nvSpPr>
            <p:cNvPr id="48" name="Text Box 46"/>
            <p:cNvSpPr txBox="1">
              <a:spLocks noChangeArrowheads="1"/>
            </p:cNvSpPr>
            <p:nvPr/>
          </p:nvSpPr>
          <p:spPr bwMode="auto">
            <a:xfrm>
              <a:off x="971600" y="4335487"/>
              <a:ext cx="3096344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(</a:t>
              </a:r>
              <a:r>
                <a:rPr kumimoji="1" lang="en-US" sz="2400" i="1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400" dirty="0" smtClean="0">
                  <a:solidFill>
                    <a:srgbClr val="000000"/>
                  </a:solidFill>
                  <a:sym typeface="Symbol" pitchFamily="18" charset="2"/>
                </a:rPr>
                <a:t> (</a:t>
              </a:r>
              <a:r>
                <a:rPr kumimoji="1" lang="en-US" sz="2400" i="1" dirty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>
                  <a:solidFill>
                    <a:srgbClr val="000000"/>
                  </a:solidFill>
                </a:rPr>
                <a:t>(1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)</a:t>
              </a:r>
              <a:r>
                <a:rPr kumimoji="1" lang="ru-RU" sz="2400" dirty="0" smtClean="0">
                  <a:solidFill>
                    <a:srgbClr val="000000"/>
                  </a:solidFill>
                </a:rPr>
                <a:t> </a:t>
              </a:r>
              <a:r>
                <a:rPr kumimoji="1" lang="en-US" sz="2400" dirty="0" smtClean="0">
                  <a:solidFill>
                    <a:srgbClr val="000000"/>
                  </a:solidFill>
                  <a:sym typeface="Symbol" pitchFamily="18" charset="2"/>
                </a:rPr>
                <a:t>+</a:t>
              </a:r>
              <a:r>
                <a:rPr kumimoji="1" lang="en-US" sz="24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(body)</a:t>
              </a:r>
              <a:r>
                <a:rPr kumimoji="1" lang="en-US" sz="2400" dirty="0" smtClean="0">
                  <a:solidFill>
                    <a:srgbClr val="000000"/>
                  </a:solidFill>
                  <a:sym typeface="Symbol" pitchFamily="18" charset="2"/>
                </a:rPr>
                <a:t>))</a:t>
              </a:r>
              <a:endParaRPr kumimoji="1" lang="en-US" sz="2400" dirty="0">
                <a:solidFill>
                  <a:srgbClr val="000000"/>
                </a:solidFill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95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642449" cy="576064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Часто час виконання циклу обчислюється, нехтуючи визначенням констант пропорційності, як добуток кількості виконаних ітерацій циклу на найбільший можливий час виконання операторів тіла циклу. </a:t>
            </a:r>
          </a:p>
          <a:p>
            <a:pPr>
              <a:lnSpc>
                <a:spcPct val="100000"/>
              </a:lnSpc>
              <a:buFont typeface="Wingdings" pitchFamily="2" charset="2"/>
              <a:buChar char="ü"/>
              <a:defRPr/>
            </a:pPr>
            <a:r>
              <a:rPr lang="uk-UA" sz="2800" dirty="0" smtClean="0"/>
              <a:t>Час виконання кожного циклу, якщо в програмі їх декілька, повинен визначатися </a:t>
            </a:r>
            <a:r>
              <a:rPr lang="uk-UA" sz="2800" dirty="0" smtClean="0"/>
              <a:t>окремо, починаючи з внутрішнього циклу.</a:t>
            </a: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</p:spTree>
    <p:extLst>
      <p:ext uri="{BB962C8B-B14F-4D97-AF65-F5344CB8AC3E}">
        <p14:creationId xmlns:p14="http://schemas.microsoft.com/office/powerpoint/2010/main" val="9355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90465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5. Для програм, що містять декілька процедур,серед яких немає рекурсивних, можна підрахувати загальний час виконання програми шляхом послідовного знаходження часу виконання процедур, починаючи з тієї, яка не має викликів інших процедур. </a:t>
            </a:r>
            <a:endParaRPr kumimoji="1" lang="uk-UA" kern="1200" dirty="0" smtClean="0"/>
          </a:p>
        </p:txBody>
      </p:sp>
      <p:sp>
        <p:nvSpPr>
          <p:cNvPr id="10957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61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90465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6. Для програм, що містять рекурсивні процедури, потрібно з кожною рекурсивною процедурою зв'язати часову функцію </a:t>
            </a:r>
            <a:r>
              <a:rPr lang="uk-UA" sz="2800" i="1" dirty="0" smtClean="0"/>
              <a:t>Т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), де </a:t>
            </a:r>
            <a:r>
              <a:rPr lang="uk-UA" sz="2800" i="1" dirty="0" smtClean="0"/>
              <a:t>n</a:t>
            </a:r>
            <a:r>
              <a:rPr lang="uk-UA" sz="2800" dirty="0" smtClean="0"/>
              <a:t> визначає обсяг аргументів процедури; потім отримати рекурентне співвідношення для </a:t>
            </a:r>
            <a:r>
              <a:rPr lang="uk-UA" sz="2800" i="1" dirty="0" smtClean="0"/>
              <a:t>Т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), тобто рівняння (або нерівність) для </a:t>
            </a:r>
            <a:r>
              <a:rPr lang="uk-UA" sz="2800" i="1" dirty="0" smtClean="0"/>
              <a:t>Т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), де беруть участь значення </a:t>
            </a:r>
            <a:r>
              <a:rPr lang="uk-UA" sz="2800" i="1" dirty="0" smtClean="0"/>
              <a:t>T</a:t>
            </a:r>
            <a:r>
              <a:rPr lang="uk-UA" sz="2800" dirty="0" smtClean="0"/>
              <a:t>(</a:t>
            </a:r>
            <a:r>
              <a:rPr lang="uk-UA" sz="2800" i="1" dirty="0" smtClean="0"/>
              <a:t>k</a:t>
            </a:r>
            <a:r>
              <a:rPr lang="uk-UA" sz="2800" dirty="0" smtClean="0"/>
              <a:t>) для різних значень </a:t>
            </a:r>
            <a:r>
              <a:rPr lang="uk-UA" sz="2800" i="1" dirty="0" smtClean="0"/>
              <a:t>k</a:t>
            </a:r>
            <a:r>
              <a:rPr lang="uk-UA" sz="2800" dirty="0" smtClean="0"/>
              <a:t>. </a:t>
            </a: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sp>
        <p:nvSpPr>
          <p:cNvPr id="10957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2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904656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	Отримання рекурентного співвідношення для часу роботи алгоритму</a:t>
            </a:r>
            <a:r>
              <a:rPr lang="uk-UA" sz="2800" dirty="0"/>
              <a:t>, </a:t>
            </a:r>
            <a:r>
              <a:rPr lang="uk-UA" sz="2800" dirty="0" smtClean="0"/>
              <a:t>який </a:t>
            </a:r>
            <a:r>
              <a:rPr lang="uk-UA" sz="2800" dirty="0" smtClean="0"/>
              <a:t>використовує рекурсивні фрагменти, </a:t>
            </a:r>
            <a:r>
              <a:rPr lang="uk-UA" sz="2800" dirty="0" smtClean="0"/>
              <a:t>базується на трьох </a:t>
            </a:r>
            <a:r>
              <a:rPr lang="uk-UA" sz="2800" dirty="0" smtClean="0"/>
              <a:t>етапах:</a:t>
            </a:r>
            <a:endParaRPr lang="uk-UA" sz="2800" dirty="0" smtClean="0"/>
          </a:p>
          <a:p>
            <a:pPr lvl="1">
              <a:defRPr/>
            </a:pPr>
            <a:r>
              <a:rPr lang="uk-UA" dirty="0" smtClean="0"/>
              <a:t>розбиття </a:t>
            </a:r>
          </a:p>
          <a:p>
            <a:pPr lvl="1">
              <a:defRPr/>
            </a:pPr>
            <a:r>
              <a:rPr lang="uk-UA" dirty="0" smtClean="0"/>
              <a:t>рекурсивний розв'язок</a:t>
            </a:r>
          </a:p>
          <a:p>
            <a:pPr lvl="1">
              <a:defRPr/>
            </a:pPr>
            <a:r>
              <a:rPr lang="uk-UA" dirty="0"/>
              <a:t>комбінування 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9305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904656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	Позначимо через </a:t>
            </a:r>
            <a:r>
              <a:rPr lang="en-GB" sz="2800" i="1" dirty="0" smtClean="0"/>
              <a:t>T</a:t>
            </a:r>
            <a:r>
              <a:rPr lang="en-GB" sz="2800" dirty="0" smtClean="0"/>
              <a:t>(</a:t>
            </a:r>
            <a:r>
              <a:rPr lang="en-GB" sz="2800" i="1" dirty="0" smtClean="0"/>
              <a:t>n</a:t>
            </a:r>
            <a:r>
              <a:rPr lang="en-GB" sz="2800" dirty="0"/>
              <a:t>) </a:t>
            </a:r>
            <a:r>
              <a:rPr lang="uk-UA" sz="2800" dirty="0" smtClean="0"/>
              <a:t>час розв’язку задачі</a:t>
            </a:r>
            <a:r>
              <a:rPr lang="uk-UA" sz="2800" dirty="0"/>
              <a:t>, </a:t>
            </a:r>
            <a:r>
              <a:rPr lang="uk-UA" sz="2800" dirty="0" smtClean="0"/>
              <a:t>розмір якої дорівнює </a:t>
            </a:r>
            <a:r>
              <a:rPr lang="en-GB" sz="2800" i="1" dirty="0" smtClean="0"/>
              <a:t>n</a:t>
            </a:r>
            <a:r>
              <a:rPr lang="en-GB" sz="2800" dirty="0"/>
              <a:t>. </a:t>
            </a:r>
            <a:endParaRPr lang="en-GB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Зроблені припущення: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lang="uk-UA" sz="2400" dirty="0" smtClean="0"/>
              <a:t>1</a:t>
            </a:r>
            <a:r>
              <a:rPr lang="uk-UA" sz="2400" dirty="0"/>
              <a:t>. </a:t>
            </a:r>
            <a:r>
              <a:rPr lang="uk-UA" sz="2400" dirty="0" smtClean="0"/>
              <a:t>Час роботи алгоритму </a:t>
            </a:r>
            <a:r>
              <a:rPr lang="en-US" sz="2400" i="1" dirty="0" smtClean="0"/>
              <a:t>T</a:t>
            </a:r>
            <a:r>
              <a:rPr lang="en-US" sz="2400" dirty="0" smtClean="0"/>
              <a:t>(</a:t>
            </a:r>
            <a:r>
              <a:rPr lang="en-US" sz="2400" i="1" dirty="0" smtClean="0"/>
              <a:t>n</a:t>
            </a:r>
            <a:r>
              <a:rPr lang="en-US" sz="2400" dirty="0"/>
              <a:t>) </a:t>
            </a:r>
            <a:r>
              <a:rPr lang="uk-UA" sz="2400" dirty="0" smtClean="0"/>
              <a:t>визначається лише для цілочислових </a:t>
            </a:r>
            <a:r>
              <a:rPr lang="en-US" sz="2400" i="1" dirty="0" smtClean="0"/>
              <a:t>n</a:t>
            </a:r>
            <a:r>
              <a:rPr lang="uk-UA" sz="2400" dirty="0" smtClean="0"/>
              <a:t>.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lang="uk-UA" sz="2400" dirty="0" smtClean="0"/>
              <a:t>2. Якщо розмір задачі достатньо малий</a:t>
            </a:r>
            <a:r>
              <a:rPr lang="uk-UA" sz="2400" dirty="0"/>
              <a:t>, скажімо, </a:t>
            </a:r>
            <a:r>
              <a:rPr lang="en-GB" sz="2400" i="1" dirty="0" err="1"/>
              <a:t>n</a:t>
            </a:r>
            <a:r>
              <a:rPr lang="en-GB" sz="2400" dirty="0" err="1"/>
              <a:t>≤</a:t>
            </a:r>
            <a:r>
              <a:rPr lang="en-GB" sz="2400" i="1" dirty="0" err="1"/>
              <a:t>c</a:t>
            </a:r>
            <a:r>
              <a:rPr lang="en-GB" sz="2400" dirty="0"/>
              <a:t>, </a:t>
            </a:r>
            <a:r>
              <a:rPr lang="uk-UA" sz="2400" dirty="0" smtClean="0"/>
              <a:t>де </a:t>
            </a:r>
            <a:r>
              <a:rPr lang="en-GB" sz="2400" i="1" dirty="0" smtClean="0"/>
              <a:t>c</a:t>
            </a:r>
            <a:r>
              <a:rPr lang="en-GB" sz="2400" dirty="0" smtClean="0"/>
              <a:t>  </a:t>
            </a:r>
            <a:r>
              <a:rPr lang="en-GB" sz="2400" dirty="0"/>
              <a:t>– </a:t>
            </a:r>
            <a:r>
              <a:rPr lang="uk-UA" sz="2400" dirty="0" smtClean="0"/>
              <a:t>деяка заздалегідь відома стала</a:t>
            </a:r>
            <a:r>
              <a:rPr lang="uk-UA" sz="2400" dirty="0"/>
              <a:t>, </a:t>
            </a:r>
            <a:r>
              <a:rPr lang="uk-UA" sz="2400" dirty="0" smtClean="0"/>
              <a:t>то задача розв’язується безпосередньо за фіксований час </a:t>
            </a:r>
            <a:r>
              <a:rPr lang="uk-UA" sz="2400" i="1" dirty="0" smtClean="0"/>
              <a:t>О</a:t>
            </a:r>
            <a:r>
              <a:rPr lang="el-GR" sz="2400" dirty="0" smtClean="0"/>
              <a:t>(1</a:t>
            </a:r>
            <a:r>
              <a:rPr lang="el-GR" sz="2400" dirty="0"/>
              <a:t>). </a:t>
            </a:r>
            <a:endParaRPr lang="uk-UA" sz="24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400" dirty="0" smtClean="0"/>
              <a:t>3. </a:t>
            </a:r>
            <a:r>
              <a:rPr kumimoji="1" lang="uk-UA" sz="2400" kern="1200" dirty="0"/>
              <a:t>Якщо розбиття задачі на допоміжні </a:t>
            </a:r>
            <a:r>
              <a:rPr kumimoji="1" lang="uk-UA" sz="2400" kern="1200" dirty="0" err="1"/>
              <a:t>підзадачі</a:t>
            </a:r>
            <a:r>
              <a:rPr kumimoji="1" lang="uk-UA" sz="2400" kern="1200" dirty="0"/>
              <a:t> відбувається протягом часу </a:t>
            </a:r>
            <a:r>
              <a:rPr kumimoji="1" lang="en-US" sz="2400" i="1" kern="1200" dirty="0"/>
              <a:t>D</a:t>
            </a:r>
            <a:r>
              <a:rPr kumimoji="1" lang="en-US" sz="2400" kern="1200" dirty="0"/>
              <a:t>(</a:t>
            </a:r>
            <a:r>
              <a:rPr kumimoji="1" lang="en-US" sz="2400" i="1" kern="1200" dirty="0"/>
              <a:t>n</a:t>
            </a:r>
            <a:r>
              <a:rPr kumimoji="1" lang="en-US" sz="2400" kern="1200" dirty="0"/>
              <a:t>), </a:t>
            </a:r>
            <a:r>
              <a:rPr kumimoji="1" lang="uk-UA" sz="2400" kern="1200" dirty="0"/>
              <a:t>а об’єднання розв’язків </a:t>
            </a:r>
            <a:r>
              <a:rPr kumimoji="1" lang="uk-UA" sz="2400" kern="1200" dirty="0" err="1"/>
              <a:t>підзадач</a:t>
            </a:r>
            <a:r>
              <a:rPr kumimoji="1" lang="uk-UA" sz="2400" kern="1200" dirty="0"/>
              <a:t> до розв’язку початкової задачі – протягом часу </a:t>
            </a:r>
            <a:r>
              <a:rPr kumimoji="1" lang="en-US" sz="2400" i="1" kern="1200" dirty="0"/>
              <a:t>C</a:t>
            </a:r>
            <a:r>
              <a:rPr kumimoji="1" lang="en-US" sz="2400" kern="1200" dirty="0"/>
              <a:t>(</a:t>
            </a:r>
            <a:r>
              <a:rPr kumimoji="1" lang="en-US" sz="2400" i="1" kern="1200" dirty="0"/>
              <a:t>n</a:t>
            </a:r>
            <a:r>
              <a:rPr kumimoji="1" lang="en-US" sz="2400" kern="1200" dirty="0"/>
              <a:t>), </a:t>
            </a:r>
            <a:r>
              <a:rPr kumimoji="1" lang="uk-UA" sz="2400" kern="1200" dirty="0"/>
              <a:t>то </a:t>
            </a:r>
            <a:r>
              <a:rPr kumimoji="1" lang="uk-UA" sz="2400" kern="1200" dirty="0" smtClean="0"/>
              <a:t>        </a:t>
            </a:r>
            <a:r>
              <a:rPr kumimoji="1" lang="en-US" sz="2400" i="1" kern="1200" dirty="0" smtClean="0"/>
              <a:t>f</a:t>
            </a:r>
            <a:r>
              <a:rPr kumimoji="1" lang="en-US" sz="2400" kern="1200" dirty="0" smtClean="0"/>
              <a:t>(</a:t>
            </a:r>
            <a:r>
              <a:rPr kumimoji="1" lang="en-US" sz="2400" i="1" kern="1200" dirty="0" smtClean="0"/>
              <a:t>n</a:t>
            </a:r>
            <a:r>
              <a:rPr kumimoji="1" lang="en-US" sz="2400" kern="1200" dirty="0"/>
              <a:t>)=</a:t>
            </a:r>
            <a:r>
              <a:rPr kumimoji="1" lang="en-US" sz="2400" i="1" kern="1200" dirty="0"/>
              <a:t>D</a:t>
            </a:r>
            <a:r>
              <a:rPr kumimoji="1" lang="en-US" sz="2400" kern="1200" dirty="0"/>
              <a:t>(</a:t>
            </a:r>
            <a:r>
              <a:rPr kumimoji="1" lang="en-US" sz="2400" i="1" kern="1200" dirty="0"/>
              <a:t>n</a:t>
            </a:r>
            <a:r>
              <a:rPr kumimoji="1" lang="en-US" sz="2400" kern="1200" dirty="0"/>
              <a:t>)+</a:t>
            </a:r>
            <a:r>
              <a:rPr kumimoji="1" lang="en-US" sz="2400" i="1" kern="1200" dirty="0"/>
              <a:t>C</a:t>
            </a:r>
            <a:r>
              <a:rPr kumimoji="1" lang="en-US" sz="2400" kern="1200" dirty="0"/>
              <a:t>(</a:t>
            </a:r>
            <a:r>
              <a:rPr kumimoji="1" lang="en-US" sz="2400" i="1" kern="1200" dirty="0"/>
              <a:t>n</a:t>
            </a:r>
            <a:r>
              <a:rPr kumimoji="1" lang="en-US" sz="2400" kern="1200" dirty="0" smtClean="0"/>
              <a:t>)</a:t>
            </a: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9305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2160240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	Припустимо</a:t>
            </a:r>
            <a:r>
              <a:rPr lang="uk-UA" sz="2800" dirty="0"/>
              <a:t>, </a:t>
            </a:r>
            <a:r>
              <a:rPr lang="uk-UA" sz="2800" dirty="0" smtClean="0"/>
              <a:t>що </a:t>
            </a:r>
            <a:r>
              <a:rPr lang="uk-UA" sz="2800" dirty="0" smtClean="0"/>
              <a:t>задача </a:t>
            </a:r>
            <a:r>
              <a:rPr lang="uk-UA" sz="2800" dirty="0" smtClean="0"/>
              <a:t>ділиться на </a:t>
            </a:r>
            <a:r>
              <a:rPr lang="en-GB" sz="2800" i="1" dirty="0" smtClean="0"/>
              <a:t>a</a:t>
            </a:r>
            <a:r>
              <a:rPr lang="uk-UA" sz="2800" dirty="0" smtClean="0"/>
              <a:t> </a:t>
            </a:r>
            <a:r>
              <a:rPr lang="uk-UA" sz="2800" dirty="0" err="1" smtClean="0"/>
              <a:t>підзадач</a:t>
            </a:r>
            <a:r>
              <a:rPr lang="uk-UA" sz="2800" dirty="0"/>
              <a:t>, </a:t>
            </a:r>
            <a:r>
              <a:rPr lang="uk-UA" sz="2800" dirty="0" smtClean="0"/>
              <a:t>об’єм кожної з яких дорівнює </a:t>
            </a:r>
            <a:r>
              <a:rPr lang="uk-UA" sz="2800" dirty="0"/>
              <a:t>1/</a:t>
            </a:r>
            <a:r>
              <a:rPr lang="en-GB" sz="2800" i="1" dirty="0" smtClean="0"/>
              <a:t>b</a:t>
            </a:r>
            <a:r>
              <a:rPr lang="uk-UA" sz="2800" dirty="0" smtClean="0"/>
              <a:t> від об’єму </a:t>
            </a:r>
            <a:r>
              <a:rPr lang="uk-UA" sz="2800" dirty="0" smtClean="0"/>
              <a:t>початкової задачі</a:t>
            </a:r>
            <a:r>
              <a:rPr lang="uk-UA" sz="2800" dirty="0"/>
              <a:t>.</a:t>
            </a:r>
            <a:endParaRPr lang="en-GB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kumimoji="1" lang="uk-UA" sz="2800" kern="1200" dirty="0" smtClean="0"/>
              <a:t>	Отримуємо наступне рекурентне рівняння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234448"/>
              </p:ext>
            </p:extLst>
          </p:nvPr>
        </p:nvGraphicFramePr>
        <p:xfrm>
          <a:off x="2267744" y="3573016"/>
          <a:ext cx="4224337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Формула" r:id="rId3" imgW="1676160" imgH="457200" progId="Equation.3">
                  <p:embed/>
                </p:oleObj>
              </mc:Choice>
              <mc:Fallback>
                <p:oleObj name="Формула" r:id="rId3" imgW="16761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7744" y="3573016"/>
                        <a:ext cx="4224337" cy="1150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1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u="sng" dirty="0" smtClean="0"/>
              <a:t>Теорема</a:t>
            </a:r>
            <a:r>
              <a:rPr lang="uk-UA" sz="2800" dirty="0" smtClean="0"/>
              <a:t>.</a:t>
            </a:r>
            <a:r>
              <a:rPr lang="en-US" sz="2800" dirty="0" smtClean="0"/>
              <a:t> </a:t>
            </a:r>
            <a:r>
              <a:rPr lang="uk-UA" sz="2800" dirty="0" smtClean="0"/>
              <a:t>Нехай</a:t>
            </a:r>
            <a:r>
              <a:rPr lang="en-US" sz="2800" dirty="0" smtClean="0"/>
              <a:t> </a:t>
            </a:r>
            <a:r>
              <a:rPr lang="en-US" sz="2800" i="1" dirty="0" smtClean="0"/>
              <a:t>a</a:t>
            </a:r>
            <a:r>
              <a:rPr lang="en-US" sz="2800" dirty="0"/>
              <a:t>≥1 </a:t>
            </a:r>
            <a:r>
              <a:rPr lang="uk-UA" sz="2800" dirty="0" smtClean="0"/>
              <a:t>та</a:t>
            </a:r>
            <a:r>
              <a:rPr lang="en-US" sz="2800" dirty="0" smtClean="0"/>
              <a:t> </a:t>
            </a:r>
            <a:r>
              <a:rPr lang="en-US" sz="2800" i="1" dirty="0" smtClean="0"/>
              <a:t>b</a:t>
            </a:r>
            <a:r>
              <a:rPr lang="en-US" sz="2800" dirty="0" smtClean="0"/>
              <a:t>&gt;1  </a:t>
            </a:r>
            <a:r>
              <a:rPr lang="en-US" sz="2800" dirty="0"/>
              <a:t>– </a:t>
            </a:r>
            <a:r>
              <a:rPr lang="uk-UA" sz="2800" dirty="0"/>
              <a:t>константи, </a:t>
            </a:r>
            <a:r>
              <a:rPr lang="en-US" sz="2800" i="1" dirty="0"/>
              <a:t>f</a:t>
            </a:r>
            <a:r>
              <a:rPr lang="en-US" sz="2800" dirty="0"/>
              <a:t>(</a:t>
            </a:r>
            <a:r>
              <a:rPr lang="en-US" sz="2800" i="1" dirty="0"/>
              <a:t>n</a:t>
            </a:r>
            <a:r>
              <a:rPr lang="en-US" sz="2800" dirty="0"/>
              <a:t>)  – </a:t>
            </a:r>
            <a:r>
              <a:rPr lang="uk-UA" sz="2800" dirty="0" smtClean="0"/>
              <a:t>довільна</a:t>
            </a:r>
            <a:r>
              <a:rPr lang="en-US" sz="2800" dirty="0" smtClean="0"/>
              <a:t> </a:t>
            </a:r>
            <a:r>
              <a:rPr lang="uk-UA" sz="2800" dirty="0" smtClean="0"/>
              <a:t>функція</a:t>
            </a:r>
            <a:r>
              <a:rPr lang="uk-UA" sz="2800" dirty="0"/>
              <a:t>, </a:t>
            </a:r>
            <a:r>
              <a:rPr lang="uk-UA" sz="2800" dirty="0" smtClean="0"/>
              <a:t>а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  – </a:t>
            </a:r>
            <a:r>
              <a:rPr lang="uk-UA" sz="2800" dirty="0"/>
              <a:t>функція, </a:t>
            </a:r>
            <a:r>
              <a:rPr lang="uk-UA" sz="2800" dirty="0" smtClean="0"/>
              <a:t>визначена</a:t>
            </a:r>
            <a:r>
              <a:rPr lang="en-US" sz="2800" dirty="0" smtClean="0"/>
              <a:t> </a:t>
            </a:r>
            <a:r>
              <a:rPr lang="uk-UA" sz="2800" dirty="0" smtClean="0"/>
              <a:t>на</a:t>
            </a:r>
            <a:r>
              <a:rPr lang="en-US" sz="2800" dirty="0" smtClean="0"/>
              <a:t> </a:t>
            </a:r>
            <a:r>
              <a:rPr lang="uk-UA" sz="2800" dirty="0" smtClean="0"/>
              <a:t>множні</a:t>
            </a:r>
            <a:r>
              <a:rPr lang="en-US" sz="2800" dirty="0" smtClean="0"/>
              <a:t> </a:t>
            </a:r>
            <a:r>
              <a:rPr lang="uk-UA" sz="2800" dirty="0" smtClean="0"/>
              <a:t>невід’ємних</a:t>
            </a:r>
            <a:r>
              <a:rPr lang="en-US" sz="2800" dirty="0" smtClean="0"/>
              <a:t> </a:t>
            </a:r>
            <a:r>
              <a:rPr lang="uk-UA" sz="2800" dirty="0" smtClean="0"/>
              <a:t>цілих</a:t>
            </a:r>
            <a:r>
              <a:rPr lang="en-US" sz="2800" dirty="0" smtClean="0"/>
              <a:t> </a:t>
            </a:r>
            <a:r>
              <a:rPr lang="uk-UA" sz="2800" dirty="0" smtClean="0"/>
              <a:t>чисел</a:t>
            </a:r>
            <a:r>
              <a:rPr lang="en-US" sz="2800" dirty="0" smtClean="0"/>
              <a:t> </a:t>
            </a:r>
            <a:r>
              <a:rPr lang="uk-UA" sz="2800" dirty="0" smtClean="0"/>
              <a:t>за</a:t>
            </a:r>
            <a:r>
              <a:rPr lang="en-US" sz="2800" dirty="0" smtClean="0"/>
              <a:t> </a:t>
            </a:r>
            <a:r>
              <a:rPr lang="uk-UA" sz="2800" dirty="0" smtClean="0"/>
              <a:t>допомогою</a:t>
            </a:r>
            <a:r>
              <a:rPr lang="en-US" sz="2800" dirty="0" smtClean="0"/>
              <a:t> </a:t>
            </a:r>
            <a:r>
              <a:rPr lang="uk-UA" sz="2800" dirty="0" smtClean="0"/>
              <a:t>рекурентного</a:t>
            </a:r>
            <a:r>
              <a:rPr lang="en-US" sz="2800" dirty="0" smtClean="0"/>
              <a:t> </a:t>
            </a:r>
            <a:r>
              <a:rPr lang="uk-UA" sz="2800" dirty="0" smtClean="0"/>
              <a:t>співвідношення </a:t>
            </a:r>
            <a:endParaRPr lang="en-US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en-US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де</a:t>
            </a:r>
            <a:r>
              <a:rPr lang="en-US" sz="2800" dirty="0" smtClean="0"/>
              <a:t> </a:t>
            </a:r>
            <a:r>
              <a:rPr lang="uk-UA" sz="2800" dirty="0" smtClean="0"/>
              <a:t>вираз</a:t>
            </a:r>
            <a:r>
              <a:rPr lang="en-US" sz="2800" dirty="0" smtClean="0"/>
              <a:t> </a:t>
            </a:r>
            <a:r>
              <a:rPr lang="en-US" sz="2800" i="1" dirty="0" smtClean="0"/>
              <a:t>n</a:t>
            </a:r>
            <a:r>
              <a:rPr lang="en-US" sz="2800" dirty="0" smtClean="0"/>
              <a:t>/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uk-UA" sz="2800" dirty="0" smtClean="0"/>
              <a:t>інтерпретується</a:t>
            </a:r>
            <a:r>
              <a:rPr lang="en-US" sz="2800" dirty="0" smtClean="0"/>
              <a:t> </a:t>
            </a:r>
            <a:r>
              <a:rPr lang="uk-UA" sz="2800" dirty="0" smtClean="0"/>
              <a:t>або</a:t>
            </a:r>
            <a:r>
              <a:rPr lang="en-US" sz="2800" dirty="0" smtClean="0"/>
              <a:t> </a:t>
            </a:r>
            <a:r>
              <a:rPr lang="uk-UA" sz="2800" dirty="0" smtClean="0"/>
              <a:t>як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/>
              </a:rPr>
              <a:t></a:t>
            </a:r>
            <a:r>
              <a:rPr lang="en-US" sz="2800" i="1" dirty="0" smtClean="0"/>
              <a:t>n</a:t>
            </a:r>
            <a:r>
              <a:rPr lang="en-US" sz="2800" dirty="0" smtClean="0"/>
              <a:t>/</a:t>
            </a:r>
            <a:r>
              <a:rPr lang="en-US" sz="2800" i="1" dirty="0" smtClean="0"/>
              <a:t>b</a:t>
            </a:r>
            <a:r>
              <a:rPr lang="en-US" sz="2800" dirty="0">
                <a:sym typeface="Symbol"/>
              </a:rPr>
              <a:t></a:t>
            </a:r>
            <a:r>
              <a:rPr lang="en-US" sz="2800" dirty="0" smtClean="0"/>
              <a:t>, </a:t>
            </a:r>
            <a:r>
              <a:rPr lang="uk-UA" sz="2800" dirty="0" smtClean="0"/>
              <a:t>або</a:t>
            </a:r>
            <a:r>
              <a:rPr lang="en-US" sz="2800" dirty="0" smtClean="0"/>
              <a:t> </a:t>
            </a:r>
            <a:r>
              <a:rPr lang="uk-UA" sz="2800" dirty="0" smtClean="0"/>
              <a:t>як</a:t>
            </a:r>
            <a:r>
              <a:rPr lang="en-US" sz="2800" dirty="0" smtClean="0"/>
              <a:t> </a:t>
            </a:r>
            <a:r>
              <a:rPr lang="en-US" sz="2800" dirty="0">
                <a:sym typeface="Symbol"/>
              </a:rPr>
              <a:t></a:t>
            </a:r>
            <a:r>
              <a:rPr lang="en-US" sz="2800" i="1" dirty="0" smtClean="0"/>
              <a:t>n</a:t>
            </a:r>
            <a:r>
              <a:rPr lang="en-US" sz="2800" dirty="0" smtClean="0"/>
              <a:t>/</a:t>
            </a:r>
            <a:r>
              <a:rPr lang="en-US" sz="2800" i="1" dirty="0" smtClean="0"/>
              <a:t>b</a:t>
            </a:r>
            <a:r>
              <a:rPr lang="en-US" sz="2800" dirty="0">
                <a:sym typeface="Symbol"/>
              </a:rPr>
              <a:t></a:t>
            </a:r>
            <a:r>
              <a:rPr lang="en-US" sz="2800" dirty="0" smtClean="0"/>
              <a:t>. 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kumimoji="1" lang="uk-UA" sz="2800" kern="1200" dirty="0" smtClean="0"/>
              <a:t>	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637481"/>
              </p:ext>
            </p:extLst>
          </p:nvPr>
        </p:nvGraphicFramePr>
        <p:xfrm>
          <a:off x="2483768" y="2924944"/>
          <a:ext cx="3808412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4" imgW="1511280" imgH="203040" progId="Equation.3">
                  <p:embed/>
                </p:oleObj>
              </mc:Choice>
              <mc:Fallback>
                <p:oleObj name="Формула" r:id="rId4" imgW="1511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83768" y="2924944"/>
                        <a:ext cx="3808412" cy="51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Тоді</a:t>
            </a:r>
            <a:r>
              <a:rPr lang="en-US" sz="2800" dirty="0" smtClean="0"/>
              <a:t> </a:t>
            </a:r>
            <a:r>
              <a:rPr lang="uk-UA" sz="2800" dirty="0" smtClean="0"/>
              <a:t>асимптотичну</a:t>
            </a:r>
            <a:r>
              <a:rPr lang="en-US" sz="2800" dirty="0" smtClean="0"/>
              <a:t> </a:t>
            </a:r>
            <a:r>
              <a:rPr lang="uk-UA" sz="2800" dirty="0" smtClean="0"/>
              <a:t>поведінку</a:t>
            </a:r>
            <a:r>
              <a:rPr lang="en-US" sz="2800" dirty="0" smtClean="0"/>
              <a:t> </a:t>
            </a:r>
            <a:r>
              <a:rPr lang="uk-UA" sz="2800" dirty="0" smtClean="0"/>
              <a:t>функції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 </a:t>
            </a:r>
            <a:r>
              <a:rPr lang="uk-UA" sz="2800" dirty="0" smtClean="0"/>
              <a:t>можна</a:t>
            </a:r>
            <a:r>
              <a:rPr lang="en-US" sz="2800" dirty="0" smtClean="0"/>
              <a:t> </a:t>
            </a:r>
            <a:r>
              <a:rPr lang="uk-UA" sz="2800" dirty="0" smtClean="0"/>
              <a:t>виразити</a:t>
            </a:r>
            <a:r>
              <a:rPr lang="en-US" sz="2800" dirty="0" smtClean="0"/>
              <a:t> </a:t>
            </a:r>
            <a:r>
              <a:rPr lang="uk-UA" sz="2800" dirty="0" smtClean="0"/>
              <a:t>наступним</a:t>
            </a:r>
            <a:r>
              <a:rPr lang="en-US" sz="2800" dirty="0" smtClean="0"/>
              <a:t> </a:t>
            </a:r>
            <a:r>
              <a:rPr lang="uk-UA" sz="2800" dirty="0" smtClean="0"/>
              <a:t>чином</a:t>
            </a:r>
            <a:r>
              <a:rPr lang="uk-UA" sz="2800" dirty="0"/>
              <a:t>:</a:t>
            </a:r>
            <a:r>
              <a:rPr lang="uk-UA" sz="2800" dirty="0" smtClean="0"/>
              <a:t> </a:t>
            </a:r>
            <a:endParaRPr lang="en-US" sz="28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uk-UA" sz="2800" dirty="0" smtClean="0"/>
              <a:t>1. якщо			</a:t>
            </a:r>
            <a:r>
              <a:rPr lang="en-US" sz="2800" dirty="0" smtClean="0"/>
              <a:t> </a:t>
            </a:r>
            <a:r>
              <a:rPr lang="uk-UA" sz="2800" dirty="0" smtClean="0"/>
              <a:t>	для</a:t>
            </a:r>
            <a:r>
              <a:rPr lang="en-US" sz="2800" dirty="0" smtClean="0"/>
              <a:t> </a:t>
            </a:r>
            <a:r>
              <a:rPr lang="uk-UA" sz="2800" dirty="0" smtClean="0"/>
              <a:t>деякої</a:t>
            </a:r>
            <a:r>
              <a:rPr lang="en-US" sz="2800" dirty="0" smtClean="0"/>
              <a:t> </a:t>
            </a:r>
            <a:r>
              <a:rPr lang="uk-UA" sz="2800" dirty="0" smtClean="0"/>
              <a:t>сталої</a:t>
            </a:r>
            <a:r>
              <a:rPr lang="en-US" sz="2800" dirty="0" smtClean="0"/>
              <a:t> </a:t>
            </a:r>
            <a:r>
              <a:rPr lang="el-GR" sz="2800" i="1" dirty="0" smtClean="0"/>
              <a:t>ε</a:t>
            </a:r>
            <a:r>
              <a:rPr lang="el-GR" sz="2800" dirty="0" smtClean="0"/>
              <a:t>&gt;0</a:t>
            </a:r>
            <a:r>
              <a:rPr lang="el-GR" sz="2800" dirty="0"/>
              <a:t>, </a:t>
            </a:r>
            <a:r>
              <a:rPr lang="uk-UA" sz="2800" dirty="0" smtClean="0"/>
              <a:t>то</a:t>
            </a:r>
            <a:endParaRPr lang="en-US" sz="28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endParaRPr lang="uk-UA" sz="1050" dirty="0" smtClean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uk-UA" sz="2800" dirty="0" smtClean="0"/>
              <a:t>2. якщо</a:t>
            </a:r>
            <a:r>
              <a:rPr lang="en-US" sz="2800" dirty="0" smtClean="0"/>
              <a:t> 	</a:t>
            </a:r>
            <a:r>
              <a:rPr lang="uk-UA" sz="2800" dirty="0" smtClean="0"/>
              <a:t>			</a:t>
            </a:r>
            <a:r>
              <a:rPr lang="el-GR" sz="2800" dirty="0" smtClean="0"/>
              <a:t>, </a:t>
            </a:r>
            <a:r>
              <a:rPr lang="uk-UA" sz="2800" dirty="0" smtClean="0"/>
              <a:t>то</a:t>
            </a:r>
            <a:r>
              <a:rPr lang="en-US" sz="2800" dirty="0" smtClean="0"/>
              <a:t> </a:t>
            </a:r>
            <a:endParaRPr lang="uk-UA" sz="28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l-GR" sz="1000" dirty="0" smtClean="0"/>
              <a:t> </a:t>
            </a:r>
            <a:endParaRPr lang="en-US" sz="10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uk-UA" sz="2800" dirty="0" smtClean="0"/>
              <a:t>3. якщо</a:t>
            </a:r>
            <a:r>
              <a:rPr lang="en-US" sz="2800" dirty="0" smtClean="0"/>
              <a:t> 	</a:t>
            </a:r>
            <a:r>
              <a:rPr lang="uk-UA" sz="2800" dirty="0" smtClean="0"/>
              <a:t>			для</a:t>
            </a:r>
            <a:r>
              <a:rPr lang="en-US" sz="2800" dirty="0" smtClean="0"/>
              <a:t> </a:t>
            </a:r>
            <a:r>
              <a:rPr lang="uk-UA" sz="2800" dirty="0" smtClean="0"/>
              <a:t>деякої</a:t>
            </a:r>
            <a:r>
              <a:rPr lang="en-US" sz="2800" dirty="0" smtClean="0"/>
              <a:t> </a:t>
            </a:r>
            <a:r>
              <a:rPr lang="uk-UA" sz="2800" dirty="0" smtClean="0"/>
              <a:t>сталої</a:t>
            </a:r>
            <a:r>
              <a:rPr lang="en-US" sz="2800" dirty="0" smtClean="0"/>
              <a:t> </a:t>
            </a:r>
            <a:r>
              <a:rPr lang="el-GR" sz="2800" i="1" dirty="0" smtClean="0"/>
              <a:t>ε</a:t>
            </a:r>
            <a:r>
              <a:rPr lang="el-GR" sz="2800" dirty="0" smtClean="0"/>
              <a:t>&gt;0</a:t>
            </a:r>
            <a:r>
              <a:rPr lang="el-GR" sz="2800" dirty="0"/>
              <a:t>, </a:t>
            </a:r>
            <a:r>
              <a:rPr lang="uk-UA" sz="2800" dirty="0" smtClean="0"/>
              <a:t>і</a:t>
            </a:r>
            <a:r>
              <a:rPr lang="en-US" sz="2800" dirty="0" smtClean="0"/>
              <a:t> </a:t>
            </a:r>
            <a:r>
              <a:rPr lang="uk-UA" sz="2800" dirty="0" smtClean="0"/>
              <a:t>якщо</a:t>
            </a:r>
            <a:r>
              <a:rPr lang="en-US" sz="2800" dirty="0" smtClean="0"/>
              <a:t> </a:t>
            </a:r>
            <a:r>
              <a:rPr lang="uk-UA" sz="2800" dirty="0" smtClean="0"/>
              <a:t>					для</a:t>
            </a:r>
            <a:r>
              <a:rPr lang="en-US" sz="2800" dirty="0" smtClean="0"/>
              <a:t> </a:t>
            </a:r>
            <a:r>
              <a:rPr lang="uk-UA" sz="2800" dirty="0" smtClean="0"/>
              <a:t>деякої</a:t>
            </a:r>
            <a:r>
              <a:rPr lang="en-US" sz="2800" dirty="0" smtClean="0"/>
              <a:t> </a:t>
            </a:r>
            <a:r>
              <a:rPr lang="uk-UA" sz="2800" dirty="0" smtClean="0"/>
              <a:t>сталої</a:t>
            </a:r>
            <a:r>
              <a:rPr lang="en-US" sz="2800" dirty="0" smtClean="0"/>
              <a:t> </a:t>
            </a:r>
            <a:r>
              <a:rPr lang="en-US" sz="2800" i="1" dirty="0" smtClean="0"/>
              <a:t>c</a:t>
            </a:r>
            <a:r>
              <a:rPr lang="en-US" sz="2800" dirty="0" smtClean="0"/>
              <a:t>&lt;1 </a:t>
            </a:r>
            <a:r>
              <a:rPr lang="uk-UA" sz="2800" dirty="0" smtClean="0"/>
              <a:t>і</a:t>
            </a:r>
            <a:r>
              <a:rPr lang="en-US" sz="2800" dirty="0" smtClean="0"/>
              <a:t> </a:t>
            </a:r>
            <a:r>
              <a:rPr lang="uk-UA" sz="2800" dirty="0" smtClean="0"/>
              <a:t>всіх</a:t>
            </a:r>
            <a:r>
              <a:rPr lang="en-US" sz="2800" dirty="0" smtClean="0"/>
              <a:t> </a:t>
            </a:r>
            <a:r>
              <a:rPr lang="uk-UA" sz="2800" dirty="0" smtClean="0"/>
              <a:t>достатньо</a:t>
            </a:r>
            <a:r>
              <a:rPr lang="en-US" sz="2800" dirty="0" smtClean="0"/>
              <a:t> </a:t>
            </a:r>
            <a:r>
              <a:rPr lang="uk-UA" sz="2800" dirty="0" smtClean="0"/>
              <a:t>великих</a:t>
            </a:r>
            <a:r>
              <a:rPr lang="en-US" sz="2800" dirty="0" smtClean="0"/>
              <a:t> </a:t>
            </a:r>
            <a:r>
              <a:rPr lang="en-US" sz="2800" i="1" dirty="0" smtClean="0"/>
              <a:t>n</a:t>
            </a:r>
            <a:r>
              <a:rPr lang="uk-UA" sz="2800" i="1" dirty="0" smtClean="0"/>
              <a:t> </a:t>
            </a:r>
            <a:r>
              <a:rPr lang="uk-UA" sz="2800" dirty="0" smtClean="0"/>
              <a:t>(</a:t>
            </a:r>
            <a:r>
              <a:rPr lang="en-US" sz="2800" i="1" dirty="0" smtClean="0"/>
              <a:t>n</a:t>
            </a:r>
            <a:r>
              <a:rPr lang="uk-UA" sz="2800" dirty="0" smtClean="0">
                <a:sym typeface="Symbol"/>
              </a:rPr>
              <a:t></a:t>
            </a:r>
            <a:r>
              <a:rPr lang="en-US" sz="2800" i="1" dirty="0" smtClean="0"/>
              <a:t>b</a:t>
            </a:r>
            <a:r>
              <a:rPr lang="uk-UA" sz="2800" dirty="0" smtClean="0"/>
              <a:t>)</a:t>
            </a:r>
            <a:r>
              <a:rPr lang="en-US" sz="2800" dirty="0" smtClean="0"/>
              <a:t>, </a:t>
            </a:r>
            <a:r>
              <a:rPr lang="uk-UA" sz="2800" dirty="0" smtClean="0"/>
              <a:t>то</a:t>
            </a:r>
            <a:r>
              <a:rPr lang="en-US" sz="2800" dirty="0" smtClean="0"/>
              <a:t> </a:t>
            </a:r>
            <a:r>
              <a:rPr kumimoji="1" lang="uk-UA" sz="2800" kern="1200" dirty="0" smtClean="0"/>
              <a:t>	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582709"/>
              </p:ext>
            </p:extLst>
          </p:nvPr>
        </p:nvGraphicFramePr>
        <p:xfrm>
          <a:off x="1835696" y="1772816"/>
          <a:ext cx="2846388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9" name="Формула" r:id="rId4" imgW="1130040" imgH="228600" progId="Equation.3">
                  <p:embed/>
                </p:oleObj>
              </mc:Choice>
              <mc:Fallback>
                <p:oleObj name="Формула" r:id="rId4" imgW="1130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772816"/>
                        <a:ext cx="2846388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823983"/>
              </p:ext>
            </p:extLst>
          </p:nvPr>
        </p:nvGraphicFramePr>
        <p:xfrm>
          <a:off x="1835696" y="2924944"/>
          <a:ext cx="259080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0" name="Формула" r:id="rId6" imgW="1028520" imgH="228600" progId="Equation.3">
                  <p:embed/>
                </p:oleObj>
              </mc:Choice>
              <mc:Fallback>
                <p:oleObj name="Формула" r:id="rId6" imgW="1028520" imgH="22860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924944"/>
                        <a:ext cx="259080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087146"/>
              </p:ext>
            </p:extLst>
          </p:nvPr>
        </p:nvGraphicFramePr>
        <p:xfrm>
          <a:off x="1763688" y="4149080"/>
          <a:ext cx="278288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1" name="Формула" r:id="rId8" imgW="1104840" imgH="228600" progId="Equation.3">
                  <p:embed/>
                </p:oleObj>
              </mc:Choice>
              <mc:Fallback>
                <p:oleObj name="Формула" r:id="rId8" imgW="1104840" imgH="22860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149080"/>
                        <a:ext cx="2782888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390595"/>
              </p:ext>
            </p:extLst>
          </p:nvPr>
        </p:nvGraphicFramePr>
        <p:xfrm>
          <a:off x="1403648" y="2348880"/>
          <a:ext cx="25590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2" name="Формула" r:id="rId10" imgW="1015920" imgH="228600" progId="Equation.3">
                  <p:embed/>
                </p:oleObj>
              </mc:Choice>
              <mc:Fallback>
                <p:oleObj name="Формула" r:id="rId10" imgW="1015920" imgH="2286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348880"/>
                        <a:ext cx="255905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999242"/>
              </p:ext>
            </p:extLst>
          </p:nvPr>
        </p:nvGraphicFramePr>
        <p:xfrm>
          <a:off x="1331640" y="3429000"/>
          <a:ext cx="32956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" name="Формула" r:id="rId12" imgW="1307880" imgH="228600" progId="Equation.3">
                  <p:embed/>
                </p:oleObj>
              </mc:Choice>
              <mc:Fallback>
                <p:oleObj name="Формула" r:id="rId12" imgW="1307880" imgH="2286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429000"/>
                        <a:ext cx="3295650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32271"/>
              </p:ext>
            </p:extLst>
          </p:nvPr>
        </p:nvGraphicFramePr>
        <p:xfrm>
          <a:off x="1331640" y="5589240"/>
          <a:ext cx="249713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4" name="Формула" r:id="rId14" imgW="990360" imgH="203040" progId="Equation.3">
                  <p:embed/>
                </p:oleObj>
              </mc:Choice>
              <mc:Fallback>
                <p:oleObj name="Формула" r:id="rId14" imgW="990360" imgH="20304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589240"/>
                        <a:ext cx="2497137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455456"/>
              </p:ext>
            </p:extLst>
          </p:nvPr>
        </p:nvGraphicFramePr>
        <p:xfrm>
          <a:off x="1371600" y="4653136"/>
          <a:ext cx="31353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5" name="Формула" r:id="rId16" imgW="1244520" imgH="203040" progId="Equation.3">
                  <p:embed/>
                </p:oleObj>
              </mc:Choice>
              <mc:Fallback>
                <p:oleObj name="Формула" r:id="rId16" imgW="1244520" imgH="20304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653136"/>
                        <a:ext cx="31353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0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Группа 30723"/>
          <p:cNvGrpSpPr/>
          <p:nvPr/>
        </p:nvGrpSpPr>
        <p:grpSpPr>
          <a:xfrm>
            <a:off x="-2487697" y="-1934957"/>
            <a:ext cx="10784234" cy="7488832"/>
            <a:chOff x="-1980728" y="-2691680"/>
            <a:chExt cx="10784234" cy="7488832"/>
          </a:xfrm>
        </p:grpSpPr>
        <p:cxnSp>
          <p:nvCxnSpPr>
            <p:cNvPr id="5" name="Прямая со стрелкой 4"/>
            <p:cNvCxnSpPr/>
            <p:nvPr/>
          </p:nvCxnSpPr>
          <p:spPr bwMode="auto">
            <a:xfrm flipV="1">
              <a:off x="1691680" y="620688"/>
              <a:ext cx="0" cy="41764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9" name="Прямая со стрелкой 8"/>
            <p:cNvCxnSpPr/>
            <p:nvPr/>
          </p:nvCxnSpPr>
          <p:spPr bwMode="auto">
            <a:xfrm>
              <a:off x="1691680" y="4797152"/>
              <a:ext cx="648072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2" name="Дуга 21"/>
            <p:cNvSpPr/>
            <p:nvPr/>
          </p:nvSpPr>
          <p:spPr bwMode="auto">
            <a:xfrm>
              <a:off x="-1836712" y="-1871333"/>
              <a:ext cx="8064896" cy="6336704"/>
            </a:xfrm>
            <a:prstGeom prst="arc">
              <a:avLst>
                <a:gd name="adj1" fmla="val 353655"/>
                <a:gd name="adj2" fmla="val 5547133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Дуга 24"/>
            <p:cNvSpPr/>
            <p:nvPr/>
          </p:nvSpPr>
          <p:spPr bwMode="auto">
            <a:xfrm>
              <a:off x="-1980728" y="-1718933"/>
              <a:ext cx="9208640" cy="6336704"/>
            </a:xfrm>
            <a:prstGeom prst="arc">
              <a:avLst>
                <a:gd name="adj1" fmla="val 353655"/>
                <a:gd name="adj2" fmla="val 5778805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Дуга 25"/>
            <p:cNvSpPr/>
            <p:nvPr/>
          </p:nvSpPr>
          <p:spPr bwMode="auto">
            <a:xfrm>
              <a:off x="-1764704" y="-2691680"/>
              <a:ext cx="7056784" cy="7165435"/>
            </a:xfrm>
            <a:prstGeom prst="arc">
              <a:avLst>
                <a:gd name="adj1" fmla="val 966284"/>
                <a:gd name="adj2" fmla="val 5157705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7" name="Дуга 26"/>
            <p:cNvSpPr/>
            <p:nvPr/>
          </p:nvSpPr>
          <p:spPr bwMode="auto">
            <a:xfrm>
              <a:off x="-1908720" y="-2691680"/>
              <a:ext cx="7056784" cy="7165435"/>
            </a:xfrm>
            <a:prstGeom prst="arc">
              <a:avLst>
                <a:gd name="adj1" fmla="val 983250"/>
                <a:gd name="adj2" fmla="val 5157705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8" name="Дуга 27"/>
            <p:cNvSpPr/>
            <p:nvPr/>
          </p:nvSpPr>
          <p:spPr bwMode="auto">
            <a:xfrm>
              <a:off x="-1980728" y="-1899593"/>
              <a:ext cx="8064896" cy="6517363"/>
            </a:xfrm>
            <a:prstGeom prst="arc">
              <a:avLst>
                <a:gd name="adj1" fmla="val 353655"/>
                <a:gd name="adj2" fmla="val 5547133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9" name="Дуга 28"/>
            <p:cNvSpPr/>
            <p:nvPr/>
          </p:nvSpPr>
          <p:spPr bwMode="auto">
            <a:xfrm>
              <a:off x="-1828328" y="-1683568"/>
              <a:ext cx="9208640" cy="6336704"/>
            </a:xfrm>
            <a:prstGeom prst="arc">
              <a:avLst>
                <a:gd name="adj1" fmla="val 353655"/>
                <a:gd name="adj2" fmla="val 5778805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1283572"/>
                </p:ext>
              </p:extLst>
            </p:nvPr>
          </p:nvGraphicFramePr>
          <p:xfrm>
            <a:off x="5957118" y="3573016"/>
            <a:ext cx="2846388" cy="576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3" name="Формула" r:id="rId3" imgW="1130040" imgH="228600" progId="Equation.3">
                    <p:embed/>
                  </p:oleObj>
                </mc:Choice>
                <mc:Fallback>
                  <p:oleObj name="Формула" r:id="rId3" imgW="1130040" imgH="228600" progId="Equation.3">
                    <p:embed/>
                    <p:pic>
                      <p:nvPicPr>
                        <p:cNvPr id="0" name="Объект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57118" y="3573016"/>
                          <a:ext cx="2846388" cy="576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Объект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7270431"/>
                </p:ext>
              </p:extLst>
            </p:nvPr>
          </p:nvGraphicFramePr>
          <p:xfrm>
            <a:off x="7092280" y="1297019"/>
            <a:ext cx="1150938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4" name="Формула" r:id="rId5" imgW="457200" imgH="203040" progId="Equation.3">
                    <p:embed/>
                  </p:oleObj>
                </mc:Choice>
                <mc:Fallback>
                  <p:oleObj name="Формула" r:id="rId5" imgW="457200" imgH="203040" progId="Equation.3">
                    <p:embed/>
                    <p:pic>
                      <p:nvPicPr>
                        <p:cNvPr id="0" name="Объект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92280" y="1297019"/>
                          <a:ext cx="1150938" cy="511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Объект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6205240"/>
                </p:ext>
              </p:extLst>
            </p:nvPr>
          </p:nvGraphicFramePr>
          <p:xfrm>
            <a:off x="6167438" y="1012825"/>
            <a:ext cx="895350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" name="Формула" r:id="rId7" imgW="355320" imgH="203040" progId="Equation.3">
                    <p:embed/>
                  </p:oleObj>
                </mc:Choice>
                <mc:Fallback>
                  <p:oleObj name="Формула" r:id="rId7" imgW="355320" imgH="203040" progId="Equation.3">
                    <p:embed/>
                    <p:pic>
                      <p:nvPicPr>
                        <p:cNvPr id="0" name="Объект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7438" y="1012825"/>
                          <a:ext cx="895350" cy="511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Объект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4768710"/>
                </p:ext>
              </p:extLst>
            </p:nvPr>
          </p:nvGraphicFramePr>
          <p:xfrm>
            <a:off x="4572595" y="1313221"/>
            <a:ext cx="1150938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6" name="Формула" r:id="rId9" imgW="457200" imgH="203040" progId="Equation.3">
                    <p:embed/>
                  </p:oleObj>
                </mc:Choice>
                <mc:Fallback>
                  <p:oleObj name="Формула" r:id="rId9" imgW="457200" imgH="203040" progId="Equation.3">
                    <p:embed/>
                    <p:pic>
                      <p:nvPicPr>
                        <p:cNvPr id="0" name="Объект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595" y="1313221"/>
                          <a:ext cx="1150938" cy="511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20" name="Объект 307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3327784"/>
                </p:ext>
              </p:extLst>
            </p:nvPr>
          </p:nvGraphicFramePr>
          <p:xfrm>
            <a:off x="1939925" y="2132013"/>
            <a:ext cx="2782888" cy="576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7" name="Формула" r:id="rId11" imgW="1104840" imgH="228600" progId="Equation.3">
                    <p:embed/>
                  </p:oleObj>
                </mc:Choice>
                <mc:Fallback>
                  <p:oleObj name="Формула" r:id="rId11" imgW="1104840" imgH="228600" progId="Equation.3">
                    <p:embed/>
                    <p:pic>
                      <p:nvPicPr>
                        <p:cNvPr id="0" name="Объект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9925" y="2132013"/>
                          <a:ext cx="2782888" cy="576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21" name="Объект 307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1937209"/>
                </p:ext>
              </p:extLst>
            </p:nvPr>
          </p:nvGraphicFramePr>
          <p:xfrm>
            <a:off x="5581600" y="512037"/>
            <a:ext cx="2590800" cy="576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8" name="Формула" r:id="rId13" imgW="1028520" imgH="228600" progId="Equation.3">
                    <p:embed/>
                  </p:oleObj>
                </mc:Choice>
                <mc:Fallback>
                  <p:oleObj name="Формула" r:id="rId13" imgW="1028520" imgH="228600" progId="Equation.3">
                    <p:embed/>
                    <p:pic>
                      <p:nvPicPr>
                        <p:cNvPr id="0" name="Объект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1600" y="512037"/>
                          <a:ext cx="2590800" cy="576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7132476" y="3068960"/>
              <a:ext cx="495672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2562" tIns="46038" rIns="182562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uk-UA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6228184" y="93561"/>
              <a:ext cx="495672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2562" tIns="46038" rIns="182562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uk-UA" sz="2800" dirty="0" smtClean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2657024" y="1628800"/>
              <a:ext cx="495672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2562" tIns="46038" rIns="182562" bIns="46038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Wingdings" pitchFamily="2" charset="2"/>
                <a:buChar char="l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CCFF"/>
                </a:buClr>
                <a:buSzPct val="65000"/>
                <a:buFont typeface="Wingdings" pitchFamily="2" charset="2"/>
                <a:buChar char="l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00000"/>
                </a:lnSpc>
                <a:buFont typeface="Wingdings" pitchFamily="2" charset="2"/>
                <a:buNone/>
                <a:defRPr/>
              </a:pPr>
              <a:r>
                <a:rPr lang="uk-UA" sz="2800" dirty="0" smtClean="0">
                  <a:solidFill>
                    <a:srgbClr val="FF0000"/>
                  </a:solidFill>
                </a:rPr>
                <a:t>3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24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590465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На час виконання програми впливають наступні чинники: </a:t>
            </a:r>
            <a:endParaRPr lang="en-GB" sz="2800" dirty="0" smtClean="0"/>
          </a:p>
          <a:p>
            <a:pPr lvl="1"/>
            <a:r>
              <a:rPr lang="uk-UA" dirty="0" smtClean="0"/>
              <a:t>введення початкової інформації в програму (зокрема, її розмір); </a:t>
            </a:r>
            <a:endParaRPr lang="en-GB" dirty="0" smtClean="0"/>
          </a:p>
          <a:p>
            <a:pPr lvl="1"/>
            <a:r>
              <a:rPr lang="uk-UA" dirty="0" smtClean="0"/>
              <a:t>якість скомпільованого коду програми; </a:t>
            </a:r>
            <a:endParaRPr lang="en-GB" dirty="0" smtClean="0"/>
          </a:p>
          <a:p>
            <a:pPr lvl="1"/>
            <a:r>
              <a:rPr lang="uk-UA" dirty="0" smtClean="0"/>
              <a:t>машинні інструкції (природні і </a:t>
            </a:r>
            <a:r>
              <a:rPr lang="uk-UA" dirty="0" err="1" smtClean="0"/>
              <a:t>прискорюючі</a:t>
            </a:r>
            <a:r>
              <a:rPr lang="uk-UA" dirty="0" smtClean="0"/>
              <a:t>), використані для виконання програми;</a:t>
            </a:r>
            <a:endParaRPr lang="en-GB" dirty="0" smtClean="0"/>
          </a:p>
          <a:p>
            <a:pPr lvl="1"/>
            <a:r>
              <a:rPr lang="uk-UA" dirty="0" smtClean="0"/>
              <a:t>складність алгоритму відповідної програми (кількість кроків алгоритму). </a:t>
            </a:r>
            <a:endParaRPr lang="en-GB" dirty="0" smtClean="0"/>
          </a:p>
        </p:txBody>
      </p:sp>
      <p:sp>
        <p:nvSpPr>
          <p:cNvPr id="9625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8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73"/>
          <a:stretch/>
        </p:blipFill>
        <p:spPr bwMode="auto">
          <a:xfrm>
            <a:off x="323528" y="1191106"/>
            <a:ext cx="8424936" cy="547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764704"/>
            <a:ext cx="86424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CCFF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Дерево рекурсії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9518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Тоді</a:t>
            </a:r>
            <a:r>
              <a:rPr lang="en-US" sz="2800" dirty="0" smtClean="0"/>
              <a:t> </a:t>
            </a:r>
            <a:r>
              <a:rPr lang="uk-UA" sz="2800" dirty="0" smtClean="0"/>
              <a:t>функцію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dirty="0"/>
              <a:t>) </a:t>
            </a:r>
            <a:r>
              <a:rPr lang="uk-UA" sz="2800" dirty="0" smtClean="0"/>
              <a:t>можна</a:t>
            </a:r>
            <a:r>
              <a:rPr lang="en-US" sz="2800" dirty="0" smtClean="0"/>
              <a:t> </a:t>
            </a:r>
            <a:r>
              <a:rPr lang="uk-UA" sz="2800" dirty="0" smtClean="0"/>
              <a:t>записати у вигляді: </a:t>
            </a:r>
            <a:endParaRPr lang="en-US" sz="2800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696843"/>
              </p:ext>
            </p:extLst>
          </p:nvPr>
        </p:nvGraphicFramePr>
        <p:xfrm>
          <a:off x="1475656" y="2060451"/>
          <a:ext cx="5437188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Формула" r:id="rId3" imgW="2158920" imgH="457200" progId="Equation.3">
                  <p:embed/>
                </p:oleObj>
              </mc:Choice>
              <mc:Fallback>
                <p:oleObj name="Формула" r:id="rId3" imgW="2158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060451"/>
                        <a:ext cx="5437188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190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749487"/>
              </p:ext>
            </p:extLst>
          </p:nvPr>
        </p:nvGraphicFramePr>
        <p:xfrm>
          <a:off x="1547664" y="692299"/>
          <a:ext cx="5437188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Формула" r:id="rId3" imgW="2158920" imgH="457200" progId="Equation.3">
                  <p:embed/>
                </p:oleObj>
              </mc:Choice>
              <mc:Fallback>
                <p:oleObj name="Формула" r:id="rId3" imgW="2158920" imgH="4572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692299"/>
                        <a:ext cx="5437188" cy="115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323528" y="1772816"/>
            <a:ext cx="8591302" cy="3168352"/>
            <a:chOff x="395536" y="260648"/>
            <a:chExt cx="8591302" cy="316835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23617"/>
            <a:stretch/>
          </p:blipFill>
          <p:spPr bwMode="auto">
            <a:xfrm>
              <a:off x="395536" y="260648"/>
              <a:ext cx="5545087" cy="3168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Овал 3"/>
            <p:cNvSpPr/>
            <p:nvPr/>
          </p:nvSpPr>
          <p:spPr bwMode="auto">
            <a:xfrm>
              <a:off x="611560" y="2636912"/>
              <a:ext cx="4608512" cy="648072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5220072" y="404664"/>
              <a:ext cx="864096" cy="2088232"/>
            </a:xfrm>
            <a:prstGeom prst="ellips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graphicFrame>
          <p:nvGraphicFramePr>
            <p:cNvPr id="6" name="Объект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6362699"/>
                </p:ext>
              </p:extLst>
            </p:nvPr>
          </p:nvGraphicFramePr>
          <p:xfrm>
            <a:off x="5411788" y="2673350"/>
            <a:ext cx="2879725" cy="576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42" name="Формула" r:id="rId6" imgW="1143000" imgH="228600" progId="Equation.3">
                    <p:embed/>
                  </p:oleObj>
                </mc:Choice>
                <mc:Fallback>
                  <p:oleObj name="Формула" r:id="rId6" imgW="11430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1788" y="2673350"/>
                          <a:ext cx="2879725" cy="5762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Объект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0223714"/>
                </p:ext>
              </p:extLst>
            </p:nvPr>
          </p:nvGraphicFramePr>
          <p:xfrm>
            <a:off x="6138863" y="1125538"/>
            <a:ext cx="2847975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43" name="Формула" r:id="rId8" imgW="1130040" imgH="203040" progId="Equation.3">
                    <p:embed/>
                  </p:oleObj>
                </mc:Choice>
                <mc:Fallback>
                  <p:oleObj name="Формула" r:id="rId8" imgW="1130040" imgH="203040" progId="Equation.3">
                    <p:embed/>
                    <p:pic>
                      <p:nvPicPr>
                        <p:cNvPr id="0" name="Объект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8863" y="1125538"/>
                          <a:ext cx="2847975" cy="511175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00B05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Овал 11"/>
          <p:cNvSpPr/>
          <p:nvPr/>
        </p:nvSpPr>
        <p:spPr bwMode="auto">
          <a:xfrm>
            <a:off x="251520" y="1916832"/>
            <a:ext cx="4824536" cy="2880320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     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035224"/>
              </p:ext>
            </p:extLst>
          </p:nvPr>
        </p:nvGraphicFramePr>
        <p:xfrm>
          <a:off x="574080" y="5157192"/>
          <a:ext cx="400050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Формула" r:id="rId10" imgW="1587240" imgH="241200" progId="Equation.3">
                  <p:embed/>
                </p:oleObj>
              </mc:Choice>
              <mc:Fallback>
                <p:oleObj name="Формула" r:id="rId10" imgW="1587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080" y="5157192"/>
                        <a:ext cx="4000500" cy="6080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rgbClr val="7030A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Овал 13"/>
          <p:cNvSpPr/>
          <p:nvPr/>
        </p:nvSpPr>
        <p:spPr bwMode="auto">
          <a:xfrm>
            <a:off x="5292080" y="1916832"/>
            <a:ext cx="576535" cy="432048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251520" y="3068960"/>
            <a:ext cx="567680" cy="423664"/>
          </a:xfrm>
          <a:prstGeom prst="ellipse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6319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u="sng" dirty="0" smtClean="0"/>
              <a:t>Приклад 1</a:t>
            </a:r>
            <a:r>
              <a:rPr lang="uk-UA" sz="2800" dirty="0" smtClean="0"/>
              <a:t>.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1-й випадок теореми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None/>
              <a:defRPr/>
            </a:pPr>
            <a:r>
              <a:rPr lang="en-US" sz="2800" dirty="0" smtClean="0"/>
              <a:t>	</a:t>
            </a:r>
            <a:r>
              <a:rPr lang="uk-UA" sz="2800" dirty="0" smtClean="0"/>
              <a:t>Отже</a:t>
            </a:r>
            <a:endParaRPr lang="en-US" sz="2800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289788"/>
              </p:ext>
            </p:extLst>
          </p:nvPr>
        </p:nvGraphicFramePr>
        <p:xfrm>
          <a:off x="3435350" y="908050"/>
          <a:ext cx="39655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" name="Формула" r:id="rId3" imgW="1574640" imgH="228600" progId="Equation.3">
                  <p:embed/>
                </p:oleObj>
              </mc:Choice>
              <mc:Fallback>
                <p:oleObj name="Формула" r:id="rId3" imgW="1574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350" y="908050"/>
                        <a:ext cx="3965575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362070"/>
              </p:ext>
            </p:extLst>
          </p:nvPr>
        </p:nvGraphicFramePr>
        <p:xfrm>
          <a:off x="755576" y="1916832"/>
          <a:ext cx="345440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" name="Формула" r:id="rId5" imgW="1371600" imgH="228600" progId="Equation.3">
                  <p:embed/>
                </p:oleObj>
              </mc:Choice>
              <mc:Fallback>
                <p:oleObj name="Формула" r:id="rId5" imgW="1371600" imgH="2286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916832"/>
                        <a:ext cx="345440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689830"/>
              </p:ext>
            </p:extLst>
          </p:nvPr>
        </p:nvGraphicFramePr>
        <p:xfrm>
          <a:off x="755576" y="2668588"/>
          <a:ext cx="3070225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Формула" r:id="rId7" imgW="1218960" imgH="203040" progId="Equation.3">
                  <p:embed/>
                </p:oleObj>
              </mc:Choice>
              <mc:Fallback>
                <p:oleObj name="Формула" r:id="rId7" imgW="1218960" imgH="2030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668588"/>
                        <a:ext cx="3070225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760742"/>
              </p:ext>
            </p:extLst>
          </p:nvPr>
        </p:nvGraphicFramePr>
        <p:xfrm>
          <a:off x="2195736" y="5157192"/>
          <a:ext cx="412591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Формула" r:id="rId9" imgW="1638000" imgH="228600" progId="Equation.3">
                  <p:embed/>
                </p:oleObj>
              </mc:Choice>
              <mc:Fallback>
                <p:oleObj name="Формула" r:id="rId9" imgW="1638000" imgH="2286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5157192"/>
                        <a:ext cx="4125913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553538"/>
              </p:ext>
            </p:extLst>
          </p:nvPr>
        </p:nvGraphicFramePr>
        <p:xfrm>
          <a:off x="4484688" y="2205038"/>
          <a:ext cx="409416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5" name="Формула" r:id="rId11" imgW="1625400" imgH="228600" progId="Equation.3">
                  <p:embed/>
                </p:oleObj>
              </mc:Choice>
              <mc:Fallback>
                <p:oleObj name="Формула" r:id="rId11" imgW="1625400" imgH="22860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688" y="2205038"/>
                        <a:ext cx="4094162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625371"/>
              </p:ext>
            </p:extLst>
          </p:nvPr>
        </p:nvGraphicFramePr>
        <p:xfrm>
          <a:off x="684213" y="4076700"/>
          <a:ext cx="25257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Формула" r:id="rId13" imgW="1002960" imgH="228600" progId="Equation.3">
                  <p:embed/>
                </p:oleObj>
              </mc:Choice>
              <mc:Fallback>
                <p:oleObj name="Формула" r:id="rId13" imgW="1002960" imgH="2286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076700"/>
                        <a:ext cx="2525712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57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u="sng" dirty="0" smtClean="0"/>
              <a:t>Приклад 2</a:t>
            </a:r>
            <a:r>
              <a:rPr lang="uk-UA" sz="2800" dirty="0" smtClean="0"/>
              <a:t>.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2-й випадок теореми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None/>
              <a:defRPr/>
            </a:pPr>
            <a:r>
              <a:rPr lang="en-US" sz="2800" dirty="0" smtClean="0"/>
              <a:t>	</a:t>
            </a:r>
            <a:r>
              <a:rPr lang="uk-UA" sz="2800" dirty="0" smtClean="0"/>
              <a:t>Отже</a:t>
            </a:r>
            <a:endParaRPr lang="en-US" sz="2800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308303"/>
              </p:ext>
            </p:extLst>
          </p:nvPr>
        </p:nvGraphicFramePr>
        <p:xfrm>
          <a:off x="3594100" y="939800"/>
          <a:ext cx="3646488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1" name="Формула" r:id="rId3" imgW="1447560" imgH="203040" progId="Equation.3">
                  <p:embed/>
                </p:oleObj>
              </mc:Choice>
              <mc:Fallback>
                <p:oleObj name="Формула" r:id="rId3" imgW="1447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939800"/>
                        <a:ext cx="3646488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448828"/>
              </p:ext>
            </p:extLst>
          </p:nvPr>
        </p:nvGraphicFramePr>
        <p:xfrm>
          <a:off x="755576" y="1947863"/>
          <a:ext cx="3167063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2" name="Формула" r:id="rId5" imgW="1257120" imgH="203040" progId="Equation.3">
                  <p:embed/>
                </p:oleObj>
              </mc:Choice>
              <mc:Fallback>
                <p:oleObj name="Формула" r:id="rId5" imgW="1257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947863"/>
                        <a:ext cx="3167063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954055"/>
              </p:ext>
            </p:extLst>
          </p:nvPr>
        </p:nvGraphicFramePr>
        <p:xfrm>
          <a:off x="644525" y="2668588"/>
          <a:ext cx="3294063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3" name="Формула" r:id="rId7" imgW="1307880" imgH="203040" progId="Equation.3">
                  <p:embed/>
                </p:oleObj>
              </mc:Choice>
              <mc:Fallback>
                <p:oleObj name="Формула" r:id="rId7" imgW="1307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2668588"/>
                        <a:ext cx="3294063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376282"/>
              </p:ext>
            </p:extLst>
          </p:nvPr>
        </p:nvGraphicFramePr>
        <p:xfrm>
          <a:off x="1331640" y="5517232"/>
          <a:ext cx="751681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" name="Формула" r:id="rId9" imgW="2984400" imgH="241200" progId="Equation.3">
                  <p:embed/>
                </p:oleObj>
              </mc:Choice>
              <mc:Fallback>
                <p:oleObj name="Формула" r:id="rId9" imgW="2984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517232"/>
                        <a:ext cx="7516812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767095"/>
              </p:ext>
            </p:extLst>
          </p:nvPr>
        </p:nvGraphicFramePr>
        <p:xfrm>
          <a:off x="4572000" y="2205038"/>
          <a:ext cx="3933825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5" name="Формула" r:id="rId11" imgW="1562040" imgH="228600" progId="Equation.3">
                  <p:embed/>
                </p:oleObj>
              </mc:Choice>
              <mc:Fallback>
                <p:oleObj name="Формула" r:id="rId11" imgW="1562040" imgH="22860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205038"/>
                        <a:ext cx="3933825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621912"/>
              </p:ext>
            </p:extLst>
          </p:nvPr>
        </p:nvGraphicFramePr>
        <p:xfrm>
          <a:off x="683568" y="4077072"/>
          <a:ext cx="25257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6" name="Формула" r:id="rId13" imgW="1002960" imgH="228600" progId="Equation.3">
                  <p:embed/>
                </p:oleObj>
              </mc:Choice>
              <mc:Fallback>
                <p:oleObj name="Формула" r:id="rId13" imgW="1002960" imgH="22860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077072"/>
                        <a:ext cx="2525712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37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2449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u="sng" dirty="0" smtClean="0"/>
              <a:t>Приклад 3</a:t>
            </a:r>
            <a:r>
              <a:rPr lang="uk-UA" sz="2800" dirty="0" smtClean="0"/>
              <a:t>.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4000" dirty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3-й випадок теореми, оскільки існує </a:t>
            </a:r>
            <a:r>
              <a:rPr lang="en-US" sz="2800" i="1" dirty="0"/>
              <a:t>c</a:t>
            </a:r>
            <a:r>
              <a:rPr lang="en-US" sz="2800" dirty="0"/>
              <a:t>&lt;1 </a:t>
            </a:r>
            <a:r>
              <a:rPr lang="uk-UA" sz="2800" dirty="0" smtClean="0"/>
              <a:t> для якого виконується умова регулярності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None/>
              <a:defRPr/>
            </a:pPr>
            <a:r>
              <a:rPr lang="en-US" sz="2800" dirty="0" smtClean="0"/>
              <a:t>	</a:t>
            </a:r>
            <a:r>
              <a:rPr lang="uk-UA" sz="2800" dirty="0" smtClean="0"/>
              <a:t>Отже</a:t>
            </a:r>
            <a:endParaRPr lang="en-US" sz="2800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444076"/>
              </p:ext>
            </p:extLst>
          </p:nvPr>
        </p:nvGraphicFramePr>
        <p:xfrm>
          <a:off x="3435350" y="939800"/>
          <a:ext cx="396557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Формула" r:id="rId3" imgW="1574640" imgH="203040" progId="Equation.3">
                  <p:embed/>
                </p:oleObj>
              </mc:Choice>
              <mc:Fallback>
                <p:oleObj name="Формула" r:id="rId3" imgW="1574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350" y="939800"/>
                        <a:ext cx="3965575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355381"/>
              </p:ext>
            </p:extLst>
          </p:nvPr>
        </p:nvGraphicFramePr>
        <p:xfrm>
          <a:off x="612775" y="1731963"/>
          <a:ext cx="40322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name="Формула" r:id="rId5" imgW="1600200" imgH="203040" progId="Equation.3">
                  <p:embed/>
                </p:oleObj>
              </mc:Choice>
              <mc:Fallback>
                <p:oleObj name="Формула" r:id="rId5" imgW="1600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1731963"/>
                        <a:ext cx="403225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649073"/>
              </p:ext>
            </p:extLst>
          </p:nvPr>
        </p:nvGraphicFramePr>
        <p:xfrm>
          <a:off x="611560" y="2453283"/>
          <a:ext cx="316706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" name="Формула" r:id="rId7" imgW="1257120" imgH="203040" progId="Equation.3">
                  <p:embed/>
                </p:oleObj>
              </mc:Choice>
              <mc:Fallback>
                <p:oleObj name="Формула" r:id="rId7" imgW="1257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453283"/>
                        <a:ext cx="3167062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856500"/>
              </p:ext>
            </p:extLst>
          </p:nvPr>
        </p:nvGraphicFramePr>
        <p:xfrm>
          <a:off x="2205038" y="5548313"/>
          <a:ext cx="431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9" name="Формула" r:id="rId9" imgW="1714320" imgH="215640" progId="Equation.3">
                  <p:embed/>
                </p:oleObj>
              </mc:Choice>
              <mc:Fallback>
                <p:oleObj name="Формула" r:id="rId9" imgW="1714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5038" y="5548313"/>
                        <a:ext cx="431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496052"/>
              </p:ext>
            </p:extLst>
          </p:nvPr>
        </p:nvGraphicFramePr>
        <p:xfrm>
          <a:off x="4437063" y="2062163"/>
          <a:ext cx="4668837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0" name="Формула" r:id="rId11" imgW="1854000" imgH="228600" progId="Equation.3">
                  <p:embed/>
                </p:oleObj>
              </mc:Choice>
              <mc:Fallback>
                <p:oleObj name="Формула" r:id="rId11" imgW="1854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7063" y="2062163"/>
                        <a:ext cx="4668837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577115"/>
              </p:ext>
            </p:extLst>
          </p:nvPr>
        </p:nvGraphicFramePr>
        <p:xfrm>
          <a:off x="250825" y="4149725"/>
          <a:ext cx="8631238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1" name="Формула" r:id="rId13" imgW="3429000" imgH="393480" progId="Equation.3">
                  <p:embed/>
                </p:oleObj>
              </mc:Choice>
              <mc:Fallback>
                <p:oleObj name="Формула" r:id="rId13" imgW="3429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149725"/>
                        <a:ext cx="8631238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749049"/>
              </p:ext>
            </p:extLst>
          </p:nvPr>
        </p:nvGraphicFramePr>
        <p:xfrm>
          <a:off x="5796136" y="3573016"/>
          <a:ext cx="3135313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Формула" r:id="rId15" imgW="1244520" imgH="203040" progId="Equation.3">
                  <p:embed/>
                </p:oleObj>
              </mc:Choice>
              <mc:Fallback>
                <p:oleObj name="Формула" r:id="rId15" imgW="1244520" imgH="20304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73016"/>
                        <a:ext cx="3135313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9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40960" cy="5688632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u="sng" dirty="0" smtClean="0"/>
              <a:t>Приклад 4</a:t>
            </a:r>
            <a:r>
              <a:rPr lang="uk-UA" sz="2800" dirty="0" smtClean="0"/>
              <a:t>.</a:t>
            </a:r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це не 3-й випадок теореми, оскільки не існує </a:t>
            </a:r>
            <a:r>
              <a:rPr lang="uk-UA" sz="2800" i="1" dirty="0" smtClean="0">
                <a:sym typeface="Symbol"/>
              </a:rPr>
              <a:t></a:t>
            </a:r>
            <a:r>
              <a:rPr lang="en-US" sz="2800" dirty="0" smtClean="0">
                <a:sym typeface="Symbol"/>
              </a:rPr>
              <a:t>&gt;0</a:t>
            </a:r>
            <a:r>
              <a:rPr lang="uk-UA" sz="2800" dirty="0" smtClean="0">
                <a:sym typeface="Symbol"/>
              </a:rPr>
              <a:t>,</a:t>
            </a:r>
            <a:r>
              <a:rPr lang="en-US" sz="2800" dirty="0" smtClean="0">
                <a:sym typeface="Symbol"/>
              </a:rPr>
              <a:t> </a:t>
            </a:r>
            <a:r>
              <a:rPr lang="uk-UA" sz="2800" dirty="0" smtClean="0">
                <a:sym typeface="Symbol"/>
              </a:rPr>
              <a:t>що задовольнило б</a:t>
            </a: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None/>
              <a:defRPr/>
            </a:pPr>
            <a:r>
              <a:rPr lang="en-US" sz="2800" dirty="0" smtClean="0"/>
              <a:t>	</a:t>
            </a:r>
            <a:r>
              <a:rPr lang="uk-UA" sz="2800" dirty="0" smtClean="0"/>
              <a:t>Отже, в цьому випадку теорему застосувати неможливо.</a:t>
            </a:r>
            <a:endParaRPr lang="en-US" sz="2800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676959"/>
              </p:ext>
            </p:extLst>
          </p:nvPr>
        </p:nvGraphicFramePr>
        <p:xfrm>
          <a:off x="3419475" y="939800"/>
          <a:ext cx="39989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5" name="Формула" r:id="rId3" imgW="1587240" imgH="203040" progId="Equation.3">
                  <p:embed/>
                </p:oleObj>
              </mc:Choice>
              <mc:Fallback>
                <p:oleObj name="Формула" r:id="rId3" imgW="1587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939800"/>
                        <a:ext cx="39989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461825"/>
              </p:ext>
            </p:extLst>
          </p:nvPr>
        </p:nvGraphicFramePr>
        <p:xfrm>
          <a:off x="741040" y="1916113"/>
          <a:ext cx="41910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" name="Формула" r:id="rId5" imgW="1663560" imgH="228600" progId="Equation.3">
                  <p:embed/>
                </p:oleObj>
              </mc:Choice>
              <mc:Fallback>
                <p:oleObj name="Формула" r:id="rId5" imgW="1663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040" y="1916113"/>
                        <a:ext cx="41910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666816"/>
              </p:ext>
            </p:extLst>
          </p:nvPr>
        </p:nvGraphicFramePr>
        <p:xfrm>
          <a:off x="801688" y="2668588"/>
          <a:ext cx="27844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Формула" r:id="rId7" imgW="1104840" imgH="203040" progId="Equation.3">
                  <p:embed/>
                </p:oleObj>
              </mc:Choice>
              <mc:Fallback>
                <p:oleObj name="Формула" r:id="rId7" imgW="11048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88" y="2668588"/>
                        <a:ext cx="27844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732057"/>
              </p:ext>
            </p:extLst>
          </p:nvPr>
        </p:nvGraphicFramePr>
        <p:xfrm>
          <a:off x="971600" y="4509120"/>
          <a:ext cx="35496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8" name="Формула" r:id="rId9" imgW="1409400" imgH="228600" progId="Equation.3">
                  <p:embed/>
                </p:oleObj>
              </mc:Choice>
              <mc:Fallback>
                <p:oleObj name="Формула" r:id="rId9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509120"/>
                        <a:ext cx="354965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883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8929718" cy="576064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kumimoji="1" lang="uk-UA" sz="2800" dirty="0" smtClean="0"/>
              <a:t>	</a:t>
            </a:r>
            <a:r>
              <a:rPr kumimoji="1" lang="uk-UA" sz="2800" b="1" dirty="0" smtClean="0"/>
              <a:t>Домашнє завдання</a:t>
            </a:r>
          </a:p>
          <a:p>
            <a:pPr>
              <a:buFont typeface="Wingdings" pitchFamily="2" charset="2"/>
              <a:buNone/>
            </a:pPr>
            <a:endParaRPr kumimoji="1" lang="uk-UA" sz="2800" b="1" dirty="0" smtClean="0"/>
          </a:p>
          <a:p>
            <a:pPr marL="342900" lvl="1" indent="-342900">
              <a:lnSpc>
                <a:spcPct val="90000"/>
              </a:lnSpc>
              <a:buClr>
                <a:schemeClr val="tx2"/>
              </a:buClr>
              <a:buSzPct val="75000"/>
              <a:buFontTx/>
              <a:buNone/>
            </a:pPr>
            <a:r>
              <a:rPr kumimoji="1" lang="uk-UA" dirty="0" smtClean="0"/>
              <a:t>	Прочитати </a:t>
            </a:r>
            <a:r>
              <a:rPr lang="ru-RU" sz="2400" dirty="0" smtClean="0"/>
              <a:t>	</a:t>
            </a:r>
            <a:r>
              <a:rPr lang="ru-RU" dirty="0" smtClean="0"/>
              <a:t>с.181-185 [2], с.40-74 [3], с.113-140 [5]</a:t>
            </a:r>
          </a:p>
          <a:p>
            <a:pPr>
              <a:buFont typeface="Wingdings" pitchFamily="2" charset="2"/>
              <a:buNone/>
            </a:pPr>
            <a:endParaRPr kumimoji="1" lang="uk-UA" sz="2800" dirty="0" smtClean="0"/>
          </a:p>
          <a:p>
            <a:pPr>
              <a:buFont typeface="Wingdings" pitchFamily="2" charset="2"/>
              <a:buNone/>
            </a:pPr>
            <a:r>
              <a:rPr kumimoji="1" lang="uk-UA" sz="2800" dirty="0" smtClean="0"/>
              <a:t>	Підготуватися до виконання практичної роботи  №1.</a:t>
            </a:r>
          </a:p>
          <a:p>
            <a:pPr>
              <a:buFont typeface="Wingdings" pitchFamily="2" charset="2"/>
              <a:buNone/>
            </a:pPr>
            <a:endParaRPr kumimoji="1" lang="uk-UA" sz="2800" dirty="0" smtClean="0"/>
          </a:p>
          <a:p>
            <a:pPr>
              <a:buFont typeface="Wingdings" pitchFamily="2" charset="2"/>
              <a:buNone/>
            </a:pPr>
            <a:r>
              <a:rPr kumimoji="1" lang="uk-UA" sz="2800" dirty="0" smtClean="0"/>
              <a:t>	Підготуватися до контрольної роботи (типові питання можна подивитися в завданні до практичної роботи №1).</a:t>
            </a:r>
          </a:p>
        </p:txBody>
      </p:sp>
    </p:spTree>
    <p:extLst>
      <p:ext uri="{BB962C8B-B14F-4D97-AF65-F5344CB8AC3E}">
        <p14:creationId xmlns:p14="http://schemas.microsoft.com/office/powerpoint/2010/main" val="187468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590465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kumimoji="1" lang="uk-UA" sz="2800" dirty="0" smtClean="0"/>
              <a:t>	</a:t>
            </a:r>
            <a:r>
              <a:rPr kumimoji="1" lang="uk-UA" sz="2800" b="1" dirty="0" smtClean="0"/>
              <a:t>Приклад виконання</a:t>
            </a:r>
            <a:r>
              <a:rPr kumimoji="1" lang="uk-UA" sz="2800" dirty="0" smtClean="0"/>
              <a:t> </a:t>
            </a:r>
            <a:r>
              <a:rPr kumimoji="1" lang="uk-UA" sz="2800" b="1" dirty="0" smtClean="0"/>
              <a:t>практичної роботи  №1.</a:t>
            </a:r>
          </a:p>
          <a:p>
            <a:pPr>
              <a:buFont typeface="Wingdings" pitchFamily="2" charset="2"/>
              <a:buNone/>
            </a:pPr>
            <a:r>
              <a:rPr lang="uk-UA" sz="2800" b="1" dirty="0" smtClean="0"/>
              <a:t>	</a:t>
            </a:r>
            <a:r>
              <a:rPr lang="uk-UA" sz="2800" dirty="0" smtClean="0"/>
              <a:t>Тема:	Побудова і аналіз алгоритмів</a:t>
            </a:r>
            <a:endParaRPr lang="en-GB" sz="2800" dirty="0" smtClean="0"/>
          </a:p>
          <a:p>
            <a:pPr>
              <a:buFont typeface="Wingdings" pitchFamily="2" charset="2"/>
              <a:buNone/>
            </a:pPr>
            <a:endParaRPr kumimoji="1" lang="uk-UA" sz="1000" dirty="0" smtClean="0"/>
          </a:p>
          <a:p>
            <a:pPr>
              <a:buFont typeface="Wingdings" pitchFamily="2" charset="2"/>
              <a:buNone/>
            </a:pPr>
            <a:r>
              <a:rPr kumimoji="1" lang="uk-UA" sz="2800" dirty="0" smtClean="0"/>
              <a:t>	</a:t>
            </a:r>
            <a:endParaRPr lang="uk-UA" sz="2800" dirty="0" smtClean="0"/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	</a:t>
            </a:r>
            <a:r>
              <a:rPr lang="ru-RU" sz="2800" i="1" dirty="0" smtClean="0"/>
              <a:t>Постановка </a:t>
            </a:r>
            <a:r>
              <a:rPr lang="uk-UA" sz="2800" i="1" dirty="0" smtClean="0"/>
              <a:t>задачі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	</a:t>
            </a:r>
            <a:r>
              <a:rPr lang="uk-UA" sz="2800" dirty="0" smtClean="0"/>
              <a:t>Спроектувати і реалізувати  програму розрахунку таблиці відповідностей між мірами. Початкове значення міри, крок зміни цього значення і кількість рядків у таблиці (10-15) задати в режимі діалогу. 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1 доба = 24 години = 1440 хвилин</a:t>
            </a:r>
            <a:endParaRPr kumimoji="1" lang="uk-UA" sz="2800" dirty="0" smtClean="0"/>
          </a:p>
        </p:txBody>
      </p:sp>
    </p:spTree>
    <p:extLst>
      <p:ext uri="{BB962C8B-B14F-4D97-AF65-F5344CB8AC3E}">
        <p14:creationId xmlns:p14="http://schemas.microsoft.com/office/powerpoint/2010/main" val="9186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/>
              <a:t>	</a:t>
            </a:r>
            <a:r>
              <a:rPr lang="ru-RU" sz="2800" i="1" dirty="0" err="1" smtClean="0"/>
              <a:t>Побудова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моделі</a:t>
            </a:r>
            <a:r>
              <a:rPr lang="ru-RU" sz="2800" i="1" dirty="0" smtClean="0"/>
              <a:t> </a:t>
            </a:r>
            <a:endParaRPr lang="uk-UA" sz="2800" i="1" dirty="0" smtClean="0"/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	</a:t>
            </a:r>
            <a:r>
              <a:rPr lang="uk-UA" sz="2800" dirty="0" smtClean="0"/>
              <a:t>Основні величини: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d	</a:t>
            </a:r>
            <a:r>
              <a:rPr lang="uk-UA" sz="2800" dirty="0" smtClean="0"/>
              <a:t>цілий або дійсний тип		кількість діб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g</a:t>
            </a:r>
            <a:r>
              <a:rPr lang="uk-UA" sz="2800" dirty="0" smtClean="0"/>
              <a:t>	цілий або дійсний тип		кількість годин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 </a:t>
            </a:r>
            <a:r>
              <a:rPr lang="uk-UA" sz="2800" dirty="0" smtClean="0"/>
              <a:t>	</a:t>
            </a:r>
            <a:r>
              <a:rPr lang="en-US" sz="2800" dirty="0" smtClean="0"/>
              <a:t>h</a:t>
            </a:r>
            <a:r>
              <a:rPr lang="uk-UA" sz="2800" dirty="0" smtClean="0"/>
              <a:t>	дійсний тип				кількість хвилин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k</a:t>
            </a:r>
            <a:r>
              <a:rPr lang="uk-UA" sz="2800" dirty="0" smtClean="0"/>
              <a:t>	цілий або дійсний тип		крок зміни діб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n</a:t>
            </a:r>
            <a:r>
              <a:rPr lang="uk-UA" sz="2800" dirty="0" smtClean="0"/>
              <a:t>	цілий додатній тип	кількість рядків в таблиці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Допоміжні величини: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x</a:t>
            </a:r>
            <a:r>
              <a:rPr lang="uk-UA" sz="2800" dirty="0" smtClean="0"/>
              <a:t>	цілий тип			лічильник рядків в таблиці</a:t>
            </a:r>
          </a:p>
          <a:p>
            <a:pPr>
              <a:buFont typeface="Wingdings" pitchFamily="2" charset="2"/>
              <a:buNone/>
            </a:pPr>
            <a:r>
              <a:rPr lang="uk-UA" sz="1000" dirty="0" smtClean="0"/>
              <a:t>	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Використані математичні залежності:</a:t>
            </a:r>
          </a:p>
          <a:p>
            <a:pPr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en-US" sz="2800" dirty="0" smtClean="0"/>
              <a:t>g </a:t>
            </a:r>
            <a:r>
              <a:rPr lang="uk-UA" sz="2800" dirty="0" smtClean="0"/>
              <a:t>= 24 </a:t>
            </a:r>
            <a:r>
              <a:rPr lang="en-US" sz="2800" dirty="0" smtClean="0"/>
              <a:t>d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	h</a:t>
            </a:r>
            <a:r>
              <a:rPr lang="uk-UA" sz="2800" dirty="0" smtClean="0"/>
              <a:t> = 1440 </a:t>
            </a:r>
            <a:r>
              <a:rPr lang="en-US" sz="2800" dirty="0" smtClean="0"/>
              <a:t>d = 60 g</a:t>
            </a:r>
            <a:endParaRPr lang="uk-UA" sz="2800" dirty="0" smtClean="0"/>
          </a:p>
          <a:p>
            <a:pPr>
              <a:buFont typeface="Wingdings" pitchFamily="2" charset="2"/>
              <a:buNone/>
            </a:pPr>
            <a:endParaRPr kumimoji="1" lang="uk-UA" sz="2800" dirty="0" smtClean="0"/>
          </a:p>
        </p:txBody>
      </p:sp>
    </p:spTree>
    <p:extLst>
      <p:ext uri="{BB962C8B-B14F-4D97-AF65-F5344CB8AC3E}">
        <p14:creationId xmlns:p14="http://schemas.microsoft.com/office/powerpoint/2010/main" val="72500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kumimoji="1" lang="uk-UA" sz="2800" kern="1200" dirty="0" smtClean="0"/>
              <a:t>	</a:t>
            </a:r>
            <a:r>
              <a:rPr lang="uk-UA" sz="2800" dirty="0" smtClean="0"/>
              <a:t>Розглянемо, як виконуються операції додавання і множення з використанням </a:t>
            </a:r>
            <a:r>
              <a:rPr lang="uk-UA" sz="2800" i="1" dirty="0" smtClean="0"/>
              <a:t>О</a:t>
            </a:r>
            <a:r>
              <a:rPr lang="uk-UA" sz="2800" dirty="0" smtClean="0"/>
              <a:t>-символіки.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GB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	</a:t>
            </a:r>
            <a:r>
              <a:rPr lang="uk-UA" sz="2800" b="1" i="1" dirty="0" smtClean="0"/>
              <a:t>Правило сум</a:t>
            </a:r>
            <a:r>
              <a:rPr lang="uk-UA" sz="2800" dirty="0" smtClean="0"/>
              <a:t>. Нехай </a:t>
            </a:r>
            <a:r>
              <a:rPr lang="uk-UA" sz="2800" i="1" dirty="0" smtClean="0"/>
              <a:t>T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і </a:t>
            </a:r>
            <a:r>
              <a:rPr lang="uk-UA" sz="2800" i="1" dirty="0" smtClean="0"/>
              <a:t>Т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- час виконання двох програмних фрагментів </a:t>
            </a:r>
            <a:r>
              <a:rPr lang="uk-UA" sz="2800" i="1" dirty="0" smtClean="0"/>
              <a:t>Р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 і </a:t>
            </a:r>
            <a:r>
              <a:rPr lang="uk-UA" sz="2800" i="1" dirty="0" smtClean="0"/>
              <a:t>Р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 , </a:t>
            </a:r>
            <a:r>
              <a:rPr lang="uk-UA" sz="2800" i="1" dirty="0" smtClean="0"/>
              <a:t>T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має ступінь зростання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)), а </a:t>
            </a:r>
            <a:r>
              <a:rPr lang="uk-UA" sz="2800" i="1" dirty="0" smtClean="0"/>
              <a:t>Т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-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g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)). Тоді </a:t>
            </a:r>
            <a:r>
              <a:rPr lang="uk-UA" sz="2800" i="1" dirty="0" smtClean="0"/>
              <a:t>T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)+</a:t>
            </a:r>
            <a:r>
              <a:rPr lang="uk-UA" sz="2800" i="1" dirty="0" smtClean="0"/>
              <a:t>Т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), тобто час послідовного виконання фрагментів </a:t>
            </a:r>
            <a:r>
              <a:rPr lang="uk-UA" sz="2800" i="1" dirty="0" smtClean="0"/>
              <a:t>Р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 і </a:t>
            </a:r>
            <a:r>
              <a:rPr lang="uk-UA" sz="2800" i="1" dirty="0" smtClean="0"/>
              <a:t>Р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, має ступінь зростання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dirty="0" err="1" smtClean="0"/>
              <a:t>max</a:t>
            </a:r>
            <a:r>
              <a:rPr lang="uk-UA" sz="2800" dirty="0" smtClean="0"/>
              <a:t>(</a:t>
            </a:r>
            <a:r>
              <a:rPr lang="uk-UA" sz="2800" i="1" dirty="0" smtClean="0"/>
              <a:t>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), </a:t>
            </a:r>
            <a:r>
              <a:rPr lang="uk-UA" sz="2800" i="1" dirty="0" smtClean="0"/>
              <a:t>g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))).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	</a:t>
            </a: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sp>
        <p:nvSpPr>
          <p:cNvPr id="9728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80688"/>
            <a:ext cx="9144000" cy="500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/>
              <a:t>	</a:t>
            </a:r>
            <a:r>
              <a:rPr lang="ru-RU" sz="2800" i="1" dirty="0" err="1" smtClean="0"/>
              <a:t>Розробка</a:t>
            </a:r>
            <a:r>
              <a:rPr lang="ru-RU" sz="2800" i="1" dirty="0" smtClean="0"/>
              <a:t> алгоритму </a:t>
            </a:r>
            <a:r>
              <a:rPr lang="ru-RU" sz="2800" dirty="0" smtClean="0"/>
              <a:t> 	</a:t>
            </a:r>
            <a:endParaRPr lang="uk-UA" sz="2800" dirty="0" smtClean="0"/>
          </a:p>
          <a:p>
            <a:pPr>
              <a:buFont typeface="Wingdings" pitchFamily="2" charset="2"/>
              <a:buNone/>
            </a:pPr>
            <a:endParaRPr kumimoji="1" lang="uk-UA" sz="2800" dirty="0" smtClean="0"/>
          </a:p>
        </p:txBody>
      </p:sp>
      <p:grpSp>
        <p:nvGrpSpPr>
          <p:cNvPr id="113667" name="Группа 18"/>
          <p:cNvGrpSpPr>
            <a:grpSpLocks/>
          </p:cNvGrpSpPr>
          <p:nvPr/>
        </p:nvGrpSpPr>
        <p:grpSpPr bwMode="auto">
          <a:xfrm>
            <a:off x="5699125" y="665215"/>
            <a:ext cx="1785938" cy="5764160"/>
            <a:chOff x="5699707" y="237281"/>
            <a:chExt cx="1785938" cy="6192094"/>
          </a:xfrm>
        </p:grpSpPr>
        <p:grpSp>
          <p:nvGrpSpPr>
            <p:cNvPr id="113668" name="Группа 17"/>
            <p:cNvGrpSpPr>
              <a:grpSpLocks/>
            </p:cNvGrpSpPr>
            <p:nvPr/>
          </p:nvGrpSpPr>
          <p:grpSpPr bwMode="auto">
            <a:xfrm>
              <a:off x="5699707" y="237281"/>
              <a:ext cx="1785938" cy="6192094"/>
              <a:chOff x="5699707" y="237281"/>
              <a:chExt cx="1785938" cy="6192094"/>
            </a:xfrm>
          </p:grpSpPr>
          <p:sp>
            <p:nvSpPr>
              <p:cNvPr id="32" name="Прямоугольник 31"/>
              <p:cNvSpPr/>
              <p:nvPr/>
            </p:nvSpPr>
            <p:spPr>
              <a:xfrm>
                <a:off x="6162911" y="4911551"/>
                <a:ext cx="691215" cy="396751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dirty="0">
                    <a:solidFill>
                      <a:srgbClr val="000000"/>
                    </a:solidFill>
                  </a:rPr>
                  <a:t>end x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3678" name="AutoShape 37"/>
              <p:cNvCxnSpPr>
                <a:cxnSpLocks noChangeShapeType="1"/>
                <a:stCxn id="113689" idx="4"/>
                <a:endCxn id="2" idx="3"/>
              </p:cNvCxnSpPr>
              <p:nvPr/>
            </p:nvCxnSpPr>
            <p:spPr bwMode="auto">
              <a:xfrm>
                <a:off x="6592676" y="1808906"/>
                <a:ext cx="0" cy="19663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113679" name="AutoShape 38"/>
              <p:cNvCxnSpPr>
                <a:cxnSpLocks noChangeShapeType="1"/>
                <a:stCxn id="2" idx="1"/>
                <a:endCxn id="113684" idx="0"/>
              </p:cNvCxnSpPr>
              <p:nvPr/>
            </p:nvCxnSpPr>
            <p:spPr bwMode="auto">
              <a:xfrm>
                <a:off x="6592676" y="2462689"/>
                <a:ext cx="1" cy="20346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113680" name="AutoShape 40"/>
              <p:cNvCxnSpPr>
                <a:cxnSpLocks noChangeShapeType="1"/>
              </p:cNvCxnSpPr>
              <p:nvPr/>
            </p:nvCxnSpPr>
            <p:spPr bwMode="auto">
              <a:xfrm rot="5400000">
                <a:off x="6507745" y="3582144"/>
                <a:ext cx="169863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113681" name="Скругленный прямоугольник 25"/>
              <p:cNvSpPr>
                <a:spLocks noChangeArrowheads="1"/>
              </p:cNvSpPr>
              <p:nvPr/>
            </p:nvSpPr>
            <p:spPr bwMode="auto">
              <a:xfrm>
                <a:off x="5771145" y="237281"/>
                <a:ext cx="1643063" cy="357188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початок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3682" name="AutoShape 37"/>
              <p:cNvCxnSpPr>
                <a:cxnSpLocks noChangeShapeType="1"/>
              </p:cNvCxnSpPr>
              <p:nvPr/>
            </p:nvCxnSpPr>
            <p:spPr bwMode="auto">
              <a:xfrm flipH="1">
                <a:off x="6591194" y="594469"/>
                <a:ext cx="2964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113683" name="Параллелограмм 27"/>
              <p:cNvSpPr>
                <a:spLocks noChangeArrowheads="1"/>
              </p:cNvSpPr>
              <p:nvPr/>
            </p:nvSpPr>
            <p:spPr bwMode="auto">
              <a:xfrm>
                <a:off x="5735426" y="737344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d, k, 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84" name="TextBox 28"/>
              <p:cNvSpPr txBox="1">
                <a:spLocks noChangeArrowheads="1"/>
              </p:cNvSpPr>
              <p:nvPr/>
            </p:nvSpPr>
            <p:spPr bwMode="auto">
              <a:xfrm>
                <a:off x="5699708" y="2666156"/>
                <a:ext cx="1785937" cy="69431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g=24*d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h=1440*d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85" name="Параллелограмм 29"/>
              <p:cNvSpPr>
                <a:spLocks noChangeArrowheads="1"/>
              </p:cNvSpPr>
              <p:nvPr/>
            </p:nvSpPr>
            <p:spPr bwMode="auto">
              <a:xfrm>
                <a:off x="5699708" y="3666281"/>
                <a:ext cx="1785937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d, g, h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86" name="TextBox 40"/>
              <p:cNvSpPr txBox="1">
                <a:spLocks noChangeArrowheads="1"/>
              </p:cNvSpPr>
              <p:nvPr/>
            </p:nvSpPr>
            <p:spPr bwMode="auto">
              <a:xfrm>
                <a:off x="5699708" y="4264769"/>
                <a:ext cx="1785937" cy="3967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d=d+k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3687" name="Прямая соединительная линия 44"/>
              <p:cNvCxnSpPr>
                <a:cxnSpLocks noChangeShapeType="1"/>
              </p:cNvCxnSpPr>
              <p:nvPr/>
            </p:nvCxnSpPr>
            <p:spPr bwMode="auto">
              <a:xfrm flipV="1">
                <a:off x="6592676" y="4094906"/>
                <a:ext cx="0" cy="16986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688" name="AutoShape 37"/>
              <p:cNvCxnSpPr>
                <a:cxnSpLocks noChangeShapeType="1"/>
              </p:cNvCxnSpPr>
              <p:nvPr/>
            </p:nvCxnSpPr>
            <p:spPr bwMode="auto">
              <a:xfrm flipV="1">
                <a:off x="6591195" y="1165969"/>
                <a:ext cx="2963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113689" name="Параллелограмм 60"/>
              <p:cNvSpPr>
                <a:spLocks noChangeArrowheads="1"/>
              </p:cNvSpPr>
              <p:nvPr/>
            </p:nvSpPr>
            <p:spPr bwMode="auto">
              <a:xfrm>
                <a:off x="5735426" y="1308844"/>
                <a:ext cx="1714500" cy="500062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dirty="0">
                    <a:solidFill>
                      <a:srgbClr val="000000"/>
                    </a:solidFill>
                  </a:rPr>
                  <a:t>шапка таблиці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3690" name="AutoShape 37"/>
              <p:cNvCxnSpPr>
                <a:cxnSpLocks noChangeShapeType="1"/>
              </p:cNvCxnSpPr>
              <p:nvPr/>
            </p:nvCxnSpPr>
            <p:spPr bwMode="auto">
              <a:xfrm rot="5400000">
                <a:off x="6521239" y="6001544"/>
                <a:ext cx="142875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113691" name="Параллелограмм 63"/>
              <p:cNvSpPr>
                <a:spLocks noChangeArrowheads="1"/>
              </p:cNvSpPr>
              <p:nvPr/>
            </p:nvSpPr>
            <p:spPr bwMode="auto">
              <a:xfrm>
                <a:off x="5735426" y="5500688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низ таблиці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92" name="Скругленный прямоугольник 69"/>
              <p:cNvSpPr>
                <a:spLocks noChangeArrowheads="1"/>
              </p:cNvSpPr>
              <p:nvPr/>
            </p:nvSpPr>
            <p:spPr bwMode="auto">
              <a:xfrm>
                <a:off x="5771145" y="6072188"/>
                <a:ext cx="1643063" cy="357187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кінець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93" name="Прямоугольник 2"/>
              <p:cNvSpPr>
                <a:spLocks noChangeArrowheads="1"/>
              </p:cNvSpPr>
              <p:nvPr/>
            </p:nvSpPr>
            <p:spPr bwMode="auto">
              <a:xfrm>
                <a:off x="6144476" y="2027336"/>
                <a:ext cx="718466" cy="396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x=1,n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2" name="Прямоугольник с двумя вырезанными соседними углами 1"/>
              <p:cNvSpPr/>
              <p:nvPr/>
            </p:nvSpPr>
            <p:spPr bwMode="auto">
              <a:xfrm>
                <a:off x="5699707" y="2005544"/>
                <a:ext cx="1785938" cy="457145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Прямоугольник с двумя вырезанными соседними углами 30"/>
              <p:cNvSpPr/>
              <p:nvPr/>
            </p:nvSpPr>
            <p:spPr bwMode="auto">
              <a:xfrm>
                <a:off x="5699707" y="4889755"/>
                <a:ext cx="1785938" cy="457200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13696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4725144"/>
                <a:ext cx="1" cy="164611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113697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5373216"/>
                <a:ext cx="1" cy="12747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</p:grpSp>
        <p:sp>
          <p:nvSpPr>
            <p:cNvPr id="113669" name="TextBox 20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 dirty="0">
                  <a:solidFill>
                    <a:srgbClr val="000000"/>
                  </a:solidFill>
                </a:rPr>
                <a:t>1</a:t>
              </a:r>
              <a:endParaRPr kumimoji="1"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13670" name="TextBox 21"/>
            <p:cNvSpPr txBox="1">
              <a:spLocks noChangeArrowheads="1"/>
            </p:cNvSpPr>
            <p:nvPr/>
          </p:nvSpPr>
          <p:spPr bwMode="auto">
            <a:xfrm>
              <a:off x="5940152" y="119675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2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1" name="TextBox 22"/>
            <p:cNvSpPr txBox="1">
              <a:spLocks noChangeArrowheads="1"/>
            </p:cNvSpPr>
            <p:nvPr/>
          </p:nvSpPr>
          <p:spPr bwMode="auto">
            <a:xfrm>
              <a:off x="5940152" y="191683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2" name="TextBox 23"/>
            <p:cNvSpPr txBox="1">
              <a:spLocks noChangeArrowheads="1"/>
            </p:cNvSpPr>
            <p:nvPr/>
          </p:nvSpPr>
          <p:spPr bwMode="auto">
            <a:xfrm>
              <a:off x="5940152" y="2564904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4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3" name="TextBox 24"/>
            <p:cNvSpPr txBox="1">
              <a:spLocks noChangeArrowheads="1"/>
            </p:cNvSpPr>
            <p:nvPr/>
          </p:nvSpPr>
          <p:spPr bwMode="auto">
            <a:xfrm>
              <a:off x="5940152" y="35730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5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4" name="TextBox 25"/>
            <p:cNvSpPr txBox="1">
              <a:spLocks noChangeArrowheads="1"/>
            </p:cNvSpPr>
            <p:nvPr/>
          </p:nvSpPr>
          <p:spPr bwMode="auto">
            <a:xfrm>
              <a:off x="5940152" y="4149080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6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5" name="TextBox 22"/>
            <p:cNvSpPr txBox="1">
              <a:spLocks noChangeArrowheads="1"/>
            </p:cNvSpPr>
            <p:nvPr/>
          </p:nvSpPr>
          <p:spPr bwMode="auto">
            <a:xfrm>
              <a:off x="5940152" y="480818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113676" name="TextBox 26"/>
            <p:cNvSpPr txBox="1">
              <a:spLocks noChangeArrowheads="1"/>
            </p:cNvSpPr>
            <p:nvPr/>
          </p:nvSpPr>
          <p:spPr bwMode="auto">
            <a:xfrm>
              <a:off x="5940152" y="53732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7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0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1466"/>
            <a:ext cx="6357938" cy="595509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	</a:t>
            </a:r>
            <a:r>
              <a:rPr lang="ru-RU" sz="2800" i="1" dirty="0" err="1" smtClean="0"/>
              <a:t>Правильність</a:t>
            </a:r>
            <a:r>
              <a:rPr lang="ru-RU" sz="2800" i="1" dirty="0" smtClean="0"/>
              <a:t> алгоритму </a:t>
            </a:r>
          </a:p>
          <a:p>
            <a:pPr marL="400050" lvl="1" indent="0">
              <a:buNone/>
              <a:defRPr/>
            </a:pPr>
            <a:r>
              <a:rPr lang="ru-RU" dirty="0" smtClean="0"/>
              <a:t>1. О</a:t>
            </a:r>
            <a:r>
              <a:rPr lang="uk-UA" dirty="0" err="1" smtClean="0"/>
              <a:t>бґрунтування</a:t>
            </a:r>
            <a:r>
              <a:rPr lang="uk-UA" dirty="0" smtClean="0"/>
              <a:t> правомірності кожного кроку.</a:t>
            </a:r>
          </a:p>
          <a:p>
            <a:pPr marL="400050" lvl="1" indent="0">
              <a:buNone/>
              <a:defRPr/>
            </a:pPr>
            <a:r>
              <a:rPr lang="uk-UA" dirty="0" smtClean="0"/>
              <a:t>Блок 1 відповідає за введення початкових даних – без них алгоритм не працюватиме; блоки 2 і 7 призначені для зручного перегляду результатів; блок 3 забезпечує виведення потрібної кількості результатів; блоки 4 і 6 забезпечують обчислення результатів, а блок 5 – їх виведення на екран.</a:t>
            </a:r>
          </a:p>
        </p:txBody>
      </p:sp>
      <p:grpSp>
        <p:nvGrpSpPr>
          <p:cNvPr id="34" name="Группа 18"/>
          <p:cNvGrpSpPr>
            <a:grpSpLocks/>
          </p:cNvGrpSpPr>
          <p:nvPr/>
        </p:nvGrpSpPr>
        <p:grpSpPr bwMode="auto">
          <a:xfrm>
            <a:off x="6962526" y="665215"/>
            <a:ext cx="1785938" cy="5764160"/>
            <a:chOff x="5699707" y="237281"/>
            <a:chExt cx="1785938" cy="6192094"/>
          </a:xfrm>
        </p:grpSpPr>
        <p:grpSp>
          <p:nvGrpSpPr>
            <p:cNvPr id="35" name="Группа 17"/>
            <p:cNvGrpSpPr>
              <a:grpSpLocks/>
            </p:cNvGrpSpPr>
            <p:nvPr/>
          </p:nvGrpSpPr>
          <p:grpSpPr bwMode="auto">
            <a:xfrm>
              <a:off x="5699707" y="237281"/>
              <a:ext cx="1785938" cy="6192094"/>
              <a:chOff x="5699707" y="237281"/>
              <a:chExt cx="1785938" cy="6192094"/>
            </a:xfrm>
          </p:grpSpPr>
          <p:sp>
            <p:nvSpPr>
              <p:cNvPr id="45" name="Прямоугольник 31"/>
              <p:cNvSpPr/>
              <p:nvPr/>
            </p:nvSpPr>
            <p:spPr>
              <a:xfrm>
                <a:off x="6162911" y="4911551"/>
                <a:ext cx="691215" cy="396751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dirty="0">
                    <a:solidFill>
                      <a:srgbClr val="000000"/>
                    </a:solidFill>
                  </a:rPr>
                  <a:t>end x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6" name="AutoShape 37"/>
              <p:cNvCxnSpPr>
                <a:cxnSpLocks noChangeShapeType="1"/>
                <a:stCxn id="59" idx="4"/>
                <a:endCxn id="64" idx="3"/>
              </p:cNvCxnSpPr>
              <p:nvPr/>
            </p:nvCxnSpPr>
            <p:spPr bwMode="auto">
              <a:xfrm>
                <a:off x="6592676" y="1808906"/>
                <a:ext cx="0" cy="19663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47" name="AutoShape 38"/>
              <p:cNvCxnSpPr>
                <a:cxnSpLocks noChangeShapeType="1"/>
                <a:stCxn id="64" idx="1"/>
                <a:endCxn id="52" idx="0"/>
              </p:cNvCxnSpPr>
              <p:nvPr/>
            </p:nvCxnSpPr>
            <p:spPr bwMode="auto">
              <a:xfrm>
                <a:off x="6592676" y="2462689"/>
                <a:ext cx="1" cy="20346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48" name="AutoShape 40"/>
              <p:cNvCxnSpPr>
                <a:cxnSpLocks noChangeShapeType="1"/>
              </p:cNvCxnSpPr>
              <p:nvPr/>
            </p:nvCxnSpPr>
            <p:spPr bwMode="auto">
              <a:xfrm rot="5400000">
                <a:off x="6507745" y="3582144"/>
                <a:ext cx="169863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49" name="Скругленный прямоугольник 25"/>
              <p:cNvSpPr>
                <a:spLocks noChangeArrowheads="1"/>
              </p:cNvSpPr>
              <p:nvPr/>
            </p:nvSpPr>
            <p:spPr bwMode="auto">
              <a:xfrm>
                <a:off x="5771145" y="237281"/>
                <a:ext cx="1643063" cy="357188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початок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0" name="AutoShape 37"/>
              <p:cNvCxnSpPr>
                <a:cxnSpLocks noChangeShapeType="1"/>
              </p:cNvCxnSpPr>
              <p:nvPr/>
            </p:nvCxnSpPr>
            <p:spPr bwMode="auto">
              <a:xfrm flipH="1">
                <a:off x="6591194" y="594469"/>
                <a:ext cx="2964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51" name="Параллелограмм 27"/>
              <p:cNvSpPr>
                <a:spLocks noChangeArrowheads="1"/>
              </p:cNvSpPr>
              <p:nvPr/>
            </p:nvSpPr>
            <p:spPr bwMode="auto">
              <a:xfrm>
                <a:off x="5735426" y="737344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d, k, 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TextBox 28"/>
              <p:cNvSpPr txBox="1">
                <a:spLocks noChangeArrowheads="1"/>
              </p:cNvSpPr>
              <p:nvPr/>
            </p:nvSpPr>
            <p:spPr bwMode="auto">
              <a:xfrm>
                <a:off x="5699708" y="2666156"/>
                <a:ext cx="1785937" cy="69431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g=24*d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h=1440*d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араллелограмм 29"/>
              <p:cNvSpPr>
                <a:spLocks noChangeArrowheads="1"/>
              </p:cNvSpPr>
              <p:nvPr/>
            </p:nvSpPr>
            <p:spPr bwMode="auto">
              <a:xfrm>
                <a:off x="5699708" y="3666281"/>
                <a:ext cx="1785937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d, g, h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TextBox 40"/>
              <p:cNvSpPr txBox="1">
                <a:spLocks noChangeArrowheads="1"/>
              </p:cNvSpPr>
              <p:nvPr/>
            </p:nvSpPr>
            <p:spPr bwMode="auto">
              <a:xfrm>
                <a:off x="5699708" y="4264769"/>
                <a:ext cx="1785937" cy="3967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d=d+k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5" name="Прямая соединительная линия 44"/>
              <p:cNvCxnSpPr>
                <a:cxnSpLocks noChangeShapeType="1"/>
              </p:cNvCxnSpPr>
              <p:nvPr/>
            </p:nvCxnSpPr>
            <p:spPr bwMode="auto">
              <a:xfrm flipV="1">
                <a:off x="6592676" y="4094906"/>
                <a:ext cx="0" cy="16986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8" name="AutoShape 37"/>
              <p:cNvCxnSpPr>
                <a:cxnSpLocks noChangeShapeType="1"/>
              </p:cNvCxnSpPr>
              <p:nvPr/>
            </p:nvCxnSpPr>
            <p:spPr bwMode="auto">
              <a:xfrm flipV="1">
                <a:off x="6591195" y="1165969"/>
                <a:ext cx="2963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59" name="Параллелограмм 60"/>
              <p:cNvSpPr>
                <a:spLocks noChangeArrowheads="1"/>
              </p:cNvSpPr>
              <p:nvPr/>
            </p:nvSpPr>
            <p:spPr bwMode="auto">
              <a:xfrm>
                <a:off x="5735426" y="1308844"/>
                <a:ext cx="1714500" cy="500062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dirty="0">
                    <a:solidFill>
                      <a:srgbClr val="000000"/>
                    </a:solidFill>
                  </a:rPr>
                  <a:t>шапка таблиці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0" name="AutoShape 37"/>
              <p:cNvCxnSpPr>
                <a:cxnSpLocks noChangeShapeType="1"/>
              </p:cNvCxnSpPr>
              <p:nvPr/>
            </p:nvCxnSpPr>
            <p:spPr bwMode="auto">
              <a:xfrm rot="5400000">
                <a:off x="6521239" y="6001544"/>
                <a:ext cx="142875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61" name="Параллелограмм 63"/>
              <p:cNvSpPr>
                <a:spLocks noChangeArrowheads="1"/>
              </p:cNvSpPr>
              <p:nvPr/>
            </p:nvSpPr>
            <p:spPr bwMode="auto">
              <a:xfrm>
                <a:off x="5735426" y="5500688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низ таблиці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Скругленный прямоугольник 69"/>
              <p:cNvSpPr>
                <a:spLocks noChangeArrowheads="1"/>
              </p:cNvSpPr>
              <p:nvPr/>
            </p:nvSpPr>
            <p:spPr bwMode="auto">
              <a:xfrm>
                <a:off x="5771145" y="6072188"/>
                <a:ext cx="1643063" cy="357187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кінець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Прямоугольник 2"/>
              <p:cNvSpPr>
                <a:spLocks noChangeArrowheads="1"/>
              </p:cNvSpPr>
              <p:nvPr/>
            </p:nvSpPr>
            <p:spPr bwMode="auto">
              <a:xfrm>
                <a:off x="6144476" y="2027336"/>
                <a:ext cx="718466" cy="396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x=1,n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Прямоугольник с двумя вырезанными соседними углами 1"/>
              <p:cNvSpPr/>
              <p:nvPr/>
            </p:nvSpPr>
            <p:spPr bwMode="auto">
              <a:xfrm>
                <a:off x="5699707" y="2005544"/>
                <a:ext cx="1785938" cy="457145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Прямоугольник с двумя вырезанными соседними углами 30"/>
              <p:cNvSpPr/>
              <p:nvPr/>
            </p:nvSpPr>
            <p:spPr bwMode="auto">
              <a:xfrm>
                <a:off x="5699707" y="4889755"/>
                <a:ext cx="1785938" cy="457200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6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4725144"/>
                <a:ext cx="1" cy="164611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67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5373216"/>
                <a:ext cx="1" cy="12747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</p:grpSp>
        <p:sp>
          <p:nvSpPr>
            <p:cNvPr id="36" name="TextBox 20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 dirty="0">
                  <a:solidFill>
                    <a:srgbClr val="000000"/>
                  </a:solidFill>
                </a:rPr>
                <a:t>1</a:t>
              </a:r>
              <a:endParaRPr kumimoji="1"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37" name="TextBox 21"/>
            <p:cNvSpPr txBox="1">
              <a:spLocks noChangeArrowheads="1"/>
            </p:cNvSpPr>
            <p:nvPr/>
          </p:nvSpPr>
          <p:spPr bwMode="auto">
            <a:xfrm>
              <a:off x="5940152" y="119675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2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38" name="TextBox 22"/>
            <p:cNvSpPr txBox="1">
              <a:spLocks noChangeArrowheads="1"/>
            </p:cNvSpPr>
            <p:nvPr/>
          </p:nvSpPr>
          <p:spPr bwMode="auto">
            <a:xfrm>
              <a:off x="5940152" y="191683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0" name="TextBox 23"/>
            <p:cNvSpPr txBox="1">
              <a:spLocks noChangeArrowheads="1"/>
            </p:cNvSpPr>
            <p:nvPr/>
          </p:nvSpPr>
          <p:spPr bwMode="auto">
            <a:xfrm>
              <a:off x="5940152" y="2564904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4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1" name="TextBox 24"/>
            <p:cNvSpPr txBox="1">
              <a:spLocks noChangeArrowheads="1"/>
            </p:cNvSpPr>
            <p:nvPr/>
          </p:nvSpPr>
          <p:spPr bwMode="auto">
            <a:xfrm>
              <a:off x="5940152" y="35730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5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2" name="TextBox 25"/>
            <p:cNvSpPr txBox="1">
              <a:spLocks noChangeArrowheads="1"/>
            </p:cNvSpPr>
            <p:nvPr/>
          </p:nvSpPr>
          <p:spPr bwMode="auto">
            <a:xfrm>
              <a:off x="5940152" y="4149080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6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3" name="TextBox 22"/>
            <p:cNvSpPr txBox="1">
              <a:spLocks noChangeArrowheads="1"/>
            </p:cNvSpPr>
            <p:nvPr/>
          </p:nvSpPr>
          <p:spPr bwMode="auto">
            <a:xfrm>
              <a:off x="5940152" y="480818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4" name="TextBox 26"/>
            <p:cNvSpPr txBox="1">
              <a:spLocks noChangeArrowheads="1"/>
            </p:cNvSpPr>
            <p:nvPr/>
          </p:nvSpPr>
          <p:spPr bwMode="auto">
            <a:xfrm>
              <a:off x="5940152" y="53732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7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35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1466"/>
            <a:ext cx="6357938" cy="595509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	</a:t>
            </a:r>
            <a:r>
              <a:rPr lang="ru-RU" sz="2800" i="1" dirty="0" err="1" smtClean="0"/>
              <a:t>Правильність</a:t>
            </a:r>
            <a:r>
              <a:rPr lang="ru-RU" sz="2800" i="1" dirty="0" smtClean="0"/>
              <a:t> алгоритму </a:t>
            </a:r>
          </a:p>
          <a:p>
            <a:pPr marL="400050" lvl="1" indent="0">
              <a:buNone/>
              <a:defRPr/>
            </a:pPr>
            <a:r>
              <a:rPr lang="uk-UA" dirty="0" smtClean="0"/>
              <a:t>2. Доведення </a:t>
            </a:r>
            <a:r>
              <a:rPr lang="uk-UA" dirty="0" err="1" smtClean="0"/>
              <a:t>кінцевості</a:t>
            </a:r>
            <a:r>
              <a:rPr lang="uk-UA" dirty="0" smtClean="0"/>
              <a:t> алгоритму.</a:t>
            </a:r>
          </a:p>
          <a:p>
            <a:pPr marL="400050" lvl="1" indent="0">
              <a:buNone/>
              <a:defRPr/>
            </a:pPr>
            <a:r>
              <a:rPr lang="uk-UA" dirty="0" err="1" smtClean="0"/>
              <a:t>Кінцевість</a:t>
            </a:r>
            <a:r>
              <a:rPr lang="uk-UA" dirty="0" smtClean="0"/>
              <a:t> алгоритму залежить тільки від блоків 3,4 і 6; початкове значення змінної х завжди менше або рівне кінцевому значенню </a:t>
            </a:r>
            <a:r>
              <a:rPr lang="en-US" dirty="0" smtClean="0"/>
              <a:t>n</a:t>
            </a:r>
            <a:r>
              <a:rPr lang="uk-UA" dirty="0" smtClean="0"/>
              <a:t> лічильника циклу (</a:t>
            </a:r>
            <a:r>
              <a:rPr lang="uk-UA" dirty="0" err="1" smtClean="0"/>
              <a:t>обумолвлено</a:t>
            </a:r>
            <a:r>
              <a:rPr lang="uk-UA" dirty="0" smtClean="0"/>
              <a:t> типом </a:t>
            </a:r>
            <a:r>
              <a:rPr lang="en-US" dirty="0" smtClean="0"/>
              <a:t>n</a:t>
            </a:r>
            <a:r>
              <a:rPr lang="uk-UA" dirty="0" smtClean="0"/>
              <a:t>), в тілі циклу ніякого впливу на змінні х та </a:t>
            </a:r>
            <a:r>
              <a:rPr lang="en-US" dirty="0" smtClean="0"/>
              <a:t>n</a:t>
            </a:r>
            <a:r>
              <a:rPr lang="uk-UA" dirty="0" smtClean="0"/>
              <a:t> немає, отже кількість ітерацій циклу кінцева і дорівнює </a:t>
            </a:r>
            <a:r>
              <a:rPr lang="en-US" dirty="0" smtClean="0"/>
              <a:t>n</a:t>
            </a:r>
            <a:r>
              <a:rPr lang="uk-UA" dirty="0" smtClean="0"/>
              <a:t>.</a:t>
            </a:r>
            <a:endParaRPr kumimoji="1" lang="uk-UA" dirty="0" smtClean="0"/>
          </a:p>
        </p:txBody>
      </p:sp>
      <p:grpSp>
        <p:nvGrpSpPr>
          <p:cNvPr id="34" name="Группа 18"/>
          <p:cNvGrpSpPr>
            <a:grpSpLocks/>
          </p:cNvGrpSpPr>
          <p:nvPr/>
        </p:nvGrpSpPr>
        <p:grpSpPr bwMode="auto">
          <a:xfrm>
            <a:off x="6962526" y="665215"/>
            <a:ext cx="1785938" cy="5764160"/>
            <a:chOff x="5699707" y="237281"/>
            <a:chExt cx="1785938" cy="6192094"/>
          </a:xfrm>
        </p:grpSpPr>
        <p:grpSp>
          <p:nvGrpSpPr>
            <p:cNvPr id="35" name="Группа 17"/>
            <p:cNvGrpSpPr>
              <a:grpSpLocks/>
            </p:cNvGrpSpPr>
            <p:nvPr/>
          </p:nvGrpSpPr>
          <p:grpSpPr bwMode="auto">
            <a:xfrm>
              <a:off x="5699707" y="237281"/>
              <a:ext cx="1785938" cy="6192094"/>
              <a:chOff x="5699707" y="237281"/>
              <a:chExt cx="1785938" cy="6192094"/>
            </a:xfrm>
          </p:grpSpPr>
          <p:sp>
            <p:nvSpPr>
              <p:cNvPr id="45" name="Прямоугольник 31"/>
              <p:cNvSpPr/>
              <p:nvPr/>
            </p:nvSpPr>
            <p:spPr>
              <a:xfrm>
                <a:off x="6162911" y="4911551"/>
                <a:ext cx="691215" cy="396751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dirty="0">
                    <a:solidFill>
                      <a:srgbClr val="000000"/>
                    </a:solidFill>
                  </a:rPr>
                  <a:t>end x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6" name="AutoShape 37"/>
              <p:cNvCxnSpPr>
                <a:cxnSpLocks noChangeShapeType="1"/>
                <a:stCxn id="59" idx="4"/>
                <a:endCxn id="64" idx="3"/>
              </p:cNvCxnSpPr>
              <p:nvPr/>
            </p:nvCxnSpPr>
            <p:spPr bwMode="auto">
              <a:xfrm>
                <a:off x="6592676" y="1808906"/>
                <a:ext cx="0" cy="19663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47" name="AutoShape 38"/>
              <p:cNvCxnSpPr>
                <a:cxnSpLocks noChangeShapeType="1"/>
                <a:stCxn id="64" idx="1"/>
                <a:endCxn id="52" idx="0"/>
              </p:cNvCxnSpPr>
              <p:nvPr/>
            </p:nvCxnSpPr>
            <p:spPr bwMode="auto">
              <a:xfrm>
                <a:off x="6592676" y="2462689"/>
                <a:ext cx="1" cy="20346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48" name="AutoShape 40"/>
              <p:cNvCxnSpPr>
                <a:cxnSpLocks noChangeShapeType="1"/>
              </p:cNvCxnSpPr>
              <p:nvPr/>
            </p:nvCxnSpPr>
            <p:spPr bwMode="auto">
              <a:xfrm rot="5400000">
                <a:off x="6507745" y="3582144"/>
                <a:ext cx="169863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49" name="Скругленный прямоугольник 25"/>
              <p:cNvSpPr>
                <a:spLocks noChangeArrowheads="1"/>
              </p:cNvSpPr>
              <p:nvPr/>
            </p:nvSpPr>
            <p:spPr bwMode="auto">
              <a:xfrm>
                <a:off x="5771145" y="237281"/>
                <a:ext cx="1643063" cy="357188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початок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0" name="AutoShape 37"/>
              <p:cNvCxnSpPr>
                <a:cxnSpLocks noChangeShapeType="1"/>
              </p:cNvCxnSpPr>
              <p:nvPr/>
            </p:nvCxnSpPr>
            <p:spPr bwMode="auto">
              <a:xfrm flipH="1">
                <a:off x="6591194" y="594469"/>
                <a:ext cx="2964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51" name="Параллелограмм 27"/>
              <p:cNvSpPr>
                <a:spLocks noChangeArrowheads="1"/>
              </p:cNvSpPr>
              <p:nvPr/>
            </p:nvSpPr>
            <p:spPr bwMode="auto">
              <a:xfrm>
                <a:off x="5735426" y="737344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d, k, 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TextBox 28"/>
              <p:cNvSpPr txBox="1">
                <a:spLocks noChangeArrowheads="1"/>
              </p:cNvSpPr>
              <p:nvPr/>
            </p:nvSpPr>
            <p:spPr bwMode="auto">
              <a:xfrm>
                <a:off x="5699708" y="2666156"/>
                <a:ext cx="1785937" cy="69431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g=24*d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h=1440*d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араллелограмм 29"/>
              <p:cNvSpPr>
                <a:spLocks noChangeArrowheads="1"/>
              </p:cNvSpPr>
              <p:nvPr/>
            </p:nvSpPr>
            <p:spPr bwMode="auto">
              <a:xfrm>
                <a:off x="5699708" y="3666281"/>
                <a:ext cx="1785937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d, g, h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TextBox 40"/>
              <p:cNvSpPr txBox="1">
                <a:spLocks noChangeArrowheads="1"/>
              </p:cNvSpPr>
              <p:nvPr/>
            </p:nvSpPr>
            <p:spPr bwMode="auto">
              <a:xfrm>
                <a:off x="5699708" y="4264769"/>
                <a:ext cx="1785937" cy="39675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d=d+k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5" name="Прямая соединительная линия 44"/>
              <p:cNvCxnSpPr>
                <a:cxnSpLocks noChangeShapeType="1"/>
              </p:cNvCxnSpPr>
              <p:nvPr/>
            </p:nvCxnSpPr>
            <p:spPr bwMode="auto">
              <a:xfrm flipV="1">
                <a:off x="6592676" y="4094906"/>
                <a:ext cx="0" cy="16986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8" name="AutoShape 37"/>
              <p:cNvCxnSpPr>
                <a:cxnSpLocks noChangeShapeType="1"/>
              </p:cNvCxnSpPr>
              <p:nvPr/>
            </p:nvCxnSpPr>
            <p:spPr bwMode="auto">
              <a:xfrm flipV="1">
                <a:off x="6591195" y="1165969"/>
                <a:ext cx="2963" cy="142875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59" name="Параллелограмм 60"/>
              <p:cNvSpPr>
                <a:spLocks noChangeArrowheads="1"/>
              </p:cNvSpPr>
              <p:nvPr/>
            </p:nvSpPr>
            <p:spPr bwMode="auto">
              <a:xfrm>
                <a:off x="5735426" y="1308844"/>
                <a:ext cx="1714500" cy="500062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dirty="0">
                    <a:solidFill>
                      <a:srgbClr val="000000"/>
                    </a:solidFill>
                  </a:rPr>
                  <a:t>шапка таблиці</a:t>
                </a:r>
                <a:endParaRPr kumimoji="1" lang="en-GB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0" name="AutoShape 37"/>
              <p:cNvCxnSpPr>
                <a:cxnSpLocks noChangeShapeType="1"/>
              </p:cNvCxnSpPr>
              <p:nvPr/>
            </p:nvCxnSpPr>
            <p:spPr bwMode="auto">
              <a:xfrm rot="5400000">
                <a:off x="6521239" y="6001544"/>
                <a:ext cx="142875" cy="1587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sp>
            <p:nvSpPr>
              <p:cNvPr id="61" name="Параллелограмм 63"/>
              <p:cNvSpPr>
                <a:spLocks noChangeArrowheads="1"/>
              </p:cNvSpPr>
              <p:nvPr/>
            </p:nvSpPr>
            <p:spPr bwMode="auto">
              <a:xfrm>
                <a:off x="5735426" y="5500688"/>
                <a:ext cx="1714500" cy="428625"/>
              </a:xfrm>
              <a:prstGeom prst="parallelogram">
                <a:avLst>
                  <a:gd name="adj" fmla="val 25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низ таблиці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Скругленный прямоугольник 69"/>
              <p:cNvSpPr>
                <a:spLocks noChangeArrowheads="1"/>
              </p:cNvSpPr>
              <p:nvPr/>
            </p:nvSpPr>
            <p:spPr bwMode="auto">
              <a:xfrm>
                <a:off x="5771145" y="6072188"/>
                <a:ext cx="1643063" cy="357187"/>
              </a:xfrm>
              <a:prstGeom prst="roundRect">
                <a:avLst>
                  <a:gd name="adj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>
                    <a:solidFill>
                      <a:srgbClr val="000000"/>
                    </a:solidFill>
                  </a:rPr>
                  <a:t>кінець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Прямоугольник 2"/>
              <p:cNvSpPr>
                <a:spLocks noChangeArrowheads="1"/>
              </p:cNvSpPr>
              <p:nvPr/>
            </p:nvSpPr>
            <p:spPr bwMode="auto">
              <a:xfrm>
                <a:off x="6144476" y="2027336"/>
                <a:ext cx="718466" cy="396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x=1,n</a:t>
                </a: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Прямоугольник с двумя вырезанными соседними углами 1"/>
              <p:cNvSpPr/>
              <p:nvPr/>
            </p:nvSpPr>
            <p:spPr bwMode="auto">
              <a:xfrm>
                <a:off x="5699707" y="2005544"/>
                <a:ext cx="1785938" cy="457145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Прямоугольник с двумя вырезанными соседними углами 30"/>
              <p:cNvSpPr/>
              <p:nvPr/>
            </p:nvSpPr>
            <p:spPr bwMode="auto">
              <a:xfrm>
                <a:off x="5699707" y="4889755"/>
                <a:ext cx="1785938" cy="457200"/>
              </a:xfrm>
              <a:prstGeom prst="snip2Same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>
                  <a:rot lat="10800000" lon="0" rev="0"/>
                </a:camera>
                <a:lightRig rig="threePt" dir="t"/>
              </a:scene3d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ru-RU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66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4725144"/>
                <a:ext cx="1" cy="164611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  <p:cxnSp>
            <p:nvCxnSpPr>
              <p:cNvPr id="67" name="AutoShape 38"/>
              <p:cNvCxnSpPr>
                <a:cxnSpLocks noChangeShapeType="1"/>
              </p:cNvCxnSpPr>
              <p:nvPr/>
            </p:nvCxnSpPr>
            <p:spPr bwMode="auto">
              <a:xfrm flipH="1">
                <a:off x="6592676" y="5373216"/>
                <a:ext cx="1" cy="12747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med" len="lg"/>
              </a:ln>
            </p:spPr>
          </p:cxnSp>
        </p:grpSp>
        <p:sp>
          <p:nvSpPr>
            <p:cNvPr id="36" name="TextBox 20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 dirty="0">
                  <a:solidFill>
                    <a:srgbClr val="000000"/>
                  </a:solidFill>
                </a:rPr>
                <a:t>1</a:t>
              </a:r>
              <a:endParaRPr kumimoji="1"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37" name="TextBox 21"/>
            <p:cNvSpPr txBox="1">
              <a:spLocks noChangeArrowheads="1"/>
            </p:cNvSpPr>
            <p:nvPr/>
          </p:nvSpPr>
          <p:spPr bwMode="auto">
            <a:xfrm>
              <a:off x="5940152" y="119675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2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38" name="TextBox 22"/>
            <p:cNvSpPr txBox="1">
              <a:spLocks noChangeArrowheads="1"/>
            </p:cNvSpPr>
            <p:nvPr/>
          </p:nvSpPr>
          <p:spPr bwMode="auto">
            <a:xfrm>
              <a:off x="5940152" y="1916832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0" name="TextBox 23"/>
            <p:cNvSpPr txBox="1">
              <a:spLocks noChangeArrowheads="1"/>
            </p:cNvSpPr>
            <p:nvPr/>
          </p:nvSpPr>
          <p:spPr bwMode="auto">
            <a:xfrm>
              <a:off x="5940152" y="2564904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4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1" name="TextBox 24"/>
            <p:cNvSpPr txBox="1">
              <a:spLocks noChangeArrowheads="1"/>
            </p:cNvSpPr>
            <p:nvPr/>
          </p:nvSpPr>
          <p:spPr bwMode="auto">
            <a:xfrm>
              <a:off x="5940152" y="35730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5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2" name="TextBox 25"/>
            <p:cNvSpPr txBox="1">
              <a:spLocks noChangeArrowheads="1"/>
            </p:cNvSpPr>
            <p:nvPr/>
          </p:nvSpPr>
          <p:spPr bwMode="auto">
            <a:xfrm>
              <a:off x="5940152" y="4149080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6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3" name="TextBox 22"/>
            <p:cNvSpPr txBox="1">
              <a:spLocks noChangeArrowheads="1"/>
            </p:cNvSpPr>
            <p:nvPr/>
          </p:nvSpPr>
          <p:spPr bwMode="auto">
            <a:xfrm>
              <a:off x="5940152" y="480818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3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  <p:sp>
          <p:nvSpPr>
            <p:cNvPr id="44" name="TextBox 26"/>
            <p:cNvSpPr txBox="1">
              <a:spLocks noChangeArrowheads="1"/>
            </p:cNvSpPr>
            <p:nvPr/>
          </p:nvSpPr>
          <p:spPr bwMode="auto">
            <a:xfrm>
              <a:off x="5940152" y="5373216"/>
              <a:ext cx="142876" cy="297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1200">
                  <a:solidFill>
                    <a:srgbClr val="000000"/>
                  </a:solidFill>
                </a:rPr>
                <a:t>7</a:t>
              </a:r>
              <a:endParaRPr kumimoji="1" lang="en-GB" sz="12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49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57188"/>
            <a:ext cx="5286375" cy="500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	</a:t>
            </a:r>
            <a:r>
              <a:rPr lang="ru-RU" sz="2800" i="1" smtClean="0"/>
              <a:t>Аналіз складності алгоритму </a:t>
            </a:r>
            <a:r>
              <a:rPr lang="ru-RU" sz="2800" smtClean="0"/>
              <a:t> 	</a:t>
            </a:r>
            <a:endParaRPr lang="uk-UA" sz="2800" smtClean="0"/>
          </a:p>
          <a:p>
            <a:pPr>
              <a:buFont typeface="Wingdings" pitchFamily="2" charset="2"/>
              <a:buNone/>
            </a:pPr>
            <a:endParaRPr kumimoji="1" lang="uk-UA" sz="2800" smtClean="0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0" y="6072188"/>
            <a:ext cx="55721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ru-RU" sz="2400" b="1" kern="0" dirty="0" err="1">
                <a:solidFill>
                  <a:srgbClr val="000000"/>
                </a:solidFill>
              </a:rPr>
              <a:t>Загальна</a:t>
            </a:r>
            <a:r>
              <a:rPr lang="ru-RU" sz="2400" b="1" kern="0" dirty="0">
                <a:solidFill>
                  <a:srgbClr val="000000"/>
                </a:solidFill>
              </a:rPr>
              <a:t> </a:t>
            </a:r>
            <a:r>
              <a:rPr lang="ru-RU" sz="2400" b="1" kern="0" dirty="0" err="1">
                <a:solidFill>
                  <a:srgbClr val="000000"/>
                </a:solidFill>
              </a:rPr>
              <a:t>складність</a:t>
            </a:r>
            <a:r>
              <a:rPr lang="ru-RU" sz="2400" b="1" kern="0" dirty="0">
                <a:solidFill>
                  <a:srgbClr val="000000"/>
                </a:solidFill>
              </a:rPr>
              <a:t> алгоритму </a:t>
            </a:r>
            <a:r>
              <a:rPr kumimoji="1" lang="en-US" sz="2400" b="1" dirty="0">
                <a:solidFill>
                  <a:srgbClr val="000000"/>
                </a:solidFill>
              </a:rPr>
              <a:t>O(n)</a:t>
            </a:r>
            <a:r>
              <a:rPr kumimoji="1" lang="uk-UA" sz="2400" b="1" dirty="0">
                <a:solidFill>
                  <a:srgbClr val="000000"/>
                </a:solidFill>
              </a:rPr>
              <a:t>.</a:t>
            </a:r>
            <a:endParaRPr lang="uk-UA" sz="2400" b="1" kern="0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defRPr/>
            </a:pPr>
            <a:endParaRPr kumimoji="1" lang="uk-UA" sz="2400" b="1" kern="0" dirty="0">
              <a:solidFill>
                <a:srgbClr val="000000"/>
              </a:solidFill>
            </a:endParaRPr>
          </a:p>
        </p:txBody>
      </p:sp>
      <p:grpSp>
        <p:nvGrpSpPr>
          <p:cNvPr id="115716" name="Группа 1"/>
          <p:cNvGrpSpPr>
            <a:grpSpLocks/>
          </p:cNvGrpSpPr>
          <p:nvPr/>
        </p:nvGrpSpPr>
        <p:grpSpPr bwMode="auto">
          <a:xfrm>
            <a:off x="900113" y="236538"/>
            <a:ext cx="7127875" cy="6192837"/>
            <a:chOff x="357188" y="237281"/>
            <a:chExt cx="7128457" cy="6192094"/>
          </a:xfrm>
        </p:grpSpPr>
        <p:sp>
          <p:nvSpPr>
            <p:cNvPr id="115717" name="TextBox 20"/>
            <p:cNvSpPr txBox="1">
              <a:spLocks noChangeArrowheads="1"/>
            </p:cNvSpPr>
            <p:nvPr/>
          </p:nvSpPr>
          <p:spPr bwMode="auto">
            <a:xfrm>
              <a:off x="4714888" y="2852936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18" name="TextBox 21"/>
            <p:cNvSpPr txBox="1">
              <a:spLocks noChangeArrowheads="1"/>
            </p:cNvSpPr>
            <p:nvPr/>
          </p:nvSpPr>
          <p:spPr bwMode="auto">
            <a:xfrm>
              <a:off x="4714888" y="3667272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19" name="TextBox 22"/>
            <p:cNvSpPr txBox="1">
              <a:spLocks noChangeArrowheads="1"/>
            </p:cNvSpPr>
            <p:nvPr/>
          </p:nvSpPr>
          <p:spPr bwMode="auto">
            <a:xfrm>
              <a:off x="4714888" y="4281696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0" name="TextBox 23"/>
            <p:cNvSpPr txBox="1">
              <a:spLocks noChangeArrowheads="1"/>
            </p:cNvSpPr>
            <p:nvPr/>
          </p:nvSpPr>
          <p:spPr bwMode="auto">
            <a:xfrm>
              <a:off x="2513236" y="3652838"/>
              <a:ext cx="191590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</a:t>
              </a:r>
              <a:r>
                <a:rPr kumimoji="1" lang="en-US" sz="2000">
                  <a:solidFill>
                    <a:srgbClr val="000000"/>
                  </a:solidFill>
                </a:rPr>
                <a:t>n</a:t>
              </a:r>
              <a:r>
                <a:rPr kumimoji="1" lang="en-US" sz="2000">
                  <a:solidFill>
                    <a:srgbClr val="000000"/>
                  </a:solidFill>
                  <a:sym typeface="Symbol" pitchFamily="18" charset="2"/>
                </a:rPr>
                <a:t>max(</a:t>
              </a:r>
              <a:r>
                <a:rPr kumimoji="1" lang="uk-UA" sz="2000">
                  <a:solidFill>
                    <a:srgbClr val="000000"/>
                  </a:solidFill>
                </a:rPr>
                <a:t>1</a:t>
              </a:r>
              <a:r>
                <a:rPr kumimoji="1" lang="en-US" sz="2000">
                  <a:solidFill>
                    <a:srgbClr val="000000"/>
                  </a:solidFill>
                </a:rPr>
                <a:t>,1,1</a:t>
              </a:r>
              <a:r>
                <a:rPr kumimoji="1" lang="uk-UA" sz="2000">
                  <a:solidFill>
                    <a:srgbClr val="000000"/>
                  </a:solidFill>
                </a:rPr>
                <a:t>)</a:t>
              </a:r>
              <a:r>
                <a:rPr kumimoji="1" lang="en-US" sz="2000">
                  <a:solidFill>
                    <a:srgbClr val="000000"/>
                  </a:solidFill>
                </a:rPr>
                <a:t>=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>
                  <a:solidFill>
                    <a:srgbClr val="000000"/>
                  </a:solidFill>
                </a:rPr>
                <a:t>=O(n)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1" name="TextBox 24"/>
            <p:cNvSpPr txBox="1">
              <a:spLocks noChangeArrowheads="1"/>
            </p:cNvSpPr>
            <p:nvPr/>
          </p:nvSpPr>
          <p:spPr bwMode="auto">
            <a:xfrm>
              <a:off x="2545926" y="5500702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2" name="TextBox 25"/>
            <p:cNvSpPr txBox="1">
              <a:spLocks noChangeArrowheads="1"/>
            </p:cNvSpPr>
            <p:nvPr/>
          </p:nvSpPr>
          <p:spPr bwMode="auto">
            <a:xfrm>
              <a:off x="2545926" y="1408216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3" name="TextBox 26"/>
            <p:cNvSpPr txBox="1">
              <a:spLocks noChangeArrowheads="1"/>
            </p:cNvSpPr>
            <p:nvPr/>
          </p:nvSpPr>
          <p:spPr bwMode="auto">
            <a:xfrm>
              <a:off x="2545926" y="836712"/>
              <a:ext cx="6687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О(1)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4" name="TextBox 27"/>
            <p:cNvSpPr txBox="1">
              <a:spLocks noChangeArrowheads="1"/>
            </p:cNvSpPr>
            <p:nvPr/>
          </p:nvSpPr>
          <p:spPr bwMode="auto">
            <a:xfrm>
              <a:off x="357188" y="3671832"/>
              <a:ext cx="200086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sz="2000">
                  <a:solidFill>
                    <a:srgbClr val="000000"/>
                  </a:solidFill>
                </a:rPr>
                <a:t>О(</a:t>
              </a:r>
              <a:r>
                <a:rPr kumimoji="1" lang="en-US" sz="2000">
                  <a:solidFill>
                    <a:srgbClr val="000000"/>
                  </a:solidFill>
                  <a:sym typeface="Symbol" pitchFamily="18" charset="2"/>
                </a:rPr>
                <a:t>max(</a:t>
              </a:r>
              <a:r>
                <a:rPr kumimoji="1" lang="uk-UA" sz="2000">
                  <a:solidFill>
                    <a:srgbClr val="000000"/>
                  </a:solidFill>
                </a:rPr>
                <a:t>1</a:t>
              </a:r>
              <a:r>
                <a:rPr kumimoji="1" lang="en-US" sz="2000">
                  <a:solidFill>
                    <a:srgbClr val="000000"/>
                  </a:solidFill>
                </a:rPr>
                <a:t>,1,n,1</a:t>
              </a:r>
              <a:r>
                <a:rPr kumimoji="1" lang="uk-UA" sz="2000">
                  <a:solidFill>
                    <a:srgbClr val="000000"/>
                  </a:solidFill>
                </a:rPr>
                <a:t>))</a:t>
              </a:r>
              <a:r>
                <a:rPr kumimoji="1" lang="en-US" sz="2000">
                  <a:solidFill>
                    <a:srgbClr val="000000"/>
                  </a:solidFill>
                </a:rPr>
                <a:t>=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>
                  <a:solidFill>
                    <a:srgbClr val="000000"/>
                  </a:solidFill>
                </a:rPr>
                <a:t>=O(n)</a:t>
              </a:r>
              <a:endParaRPr kumimoji="1" lang="en-GB" sz="2000">
                <a:solidFill>
                  <a:srgbClr val="000000"/>
                </a:solidFill>
              </a:endParaRPr>
            </a:p>
          </p:txBody>
        </p:sp>
        <p:sp>
          <p:nvSpPr>
            <p:cNvPr id="115725" name="Левая фигурная скобка 41"/>
            <p:cNvSpPr>
              <a:spLocks/>
            </p:cNvSpPr>
            <p:nvPr/>
          </p:nvSpPr>
          <p:spPr bwMode="auto">
            <a:xfrm>
              <a:off x="4405326" y="2000240"/>
              <a:ext cx="309562" cy="3286149"/>
            </a:xfrm>
            <a:prstGeom prst="leftBrace">
              <a:avLst>
                <a:gd name="adj1" fmla="val 8306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  <p:sp>
          <p:nvSpPr>
            <p:cNvPr id="115726" name="Левая фигурная скобка 41"/>
            <p:cNvSpPr>
              <a:spLocks/>
            </p:cNvSpPr>
            <p:nvPr/>
          </p:nvSpPr>
          <p:spPr bwMode="auto">
            <a:xfrm>
              <a:off x="2403051" y="897686"/>
              <a:ext cx="214313" cy="4960206"/>
            </a:xfrm>
            <a:prstGeom prst="leftBrace">
              <a:avLst>
                <a:gd name="adj1" fmla="val 8358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  <p:grpSp>
          <p:nvGrpSpPr>
            <p:cNvPr id="115727" name="Группа 32"/>
            <p:cNvGrpSpPr>
              <a:grpSpLocks/>
            </p:cNvGrpSpPr>
            <p:nvPr/>
          </p:nvGrpSpPr>
          <p:grpSpPr bwMode="auto">
            <a:xfrm>
              <a:off x="5699707" y="237281"/>
              <a:ext cx="1785938" cy="6192094"/>
              <a:chOff x="5699707" y="237281"/>
              <a:chExt cx="1785938" cy="6192094"/>
            </a:xfrm>
          </p:grpSpPr>
          <p:grpSp>
            <p:nvGrpSpPr>
              <p:cNvPr id="115728" name="Группа 33"/>
              <p:cNvGrpSpPr>
                <a:grpSpLocks/>
              </p:cNvGrpSpPr>
              <p:nvPr/>
            </p:nvGrpSpPr>
            <p:grpSpPr bwMode="auto">
              <a:xfrm>
                <a:off x="5699707" y="237281"/>
                <a:ext cx="1785938" cy="6192094"/>
                <a:chOff x="5699707" y="237281"/>
                <a:chExt cx="1785938" cy="6192094"/>
              </a:xfrm>
            </p:grpSpPr>
            <p:sp>
              <p:nvSpPr>
                <p:cNvPr id="43" name="Прямоугольник 42"/>
                <p:cNvSpPr/>
                <p:nvPr/>
              </p:nvSpPr>
              <p:spPr>
                <a:xfrm>
                  <a:off x="6162911" y="4911551"/>
                  <a:ext cx="859531" cy="461665"/>
                </a:xfrm>
                <a:prstGeom prst="rect">
                  <a:avLst/>
                </a:prstGeom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kumimoji="1" lang="en-US" sz="2400" dirty="0">
                      <a:solidFill>
                        <a:srgbClr val="000000"/>
                      </a:solidFill>
                    </a:rPr>
                    <a:t>end x</a:t>
                  </a:r>
                  <a:endParaRPr kumimoji="1" lang="en-GB" sz="2400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15738" name="AutoShape 37"/>
                <p:cNvCxnSpPr>
                  <a:cxnSpLocks noChangeShapeType="1"/>
                  <a:stCxn id="115749" idx="4"/>
                  <a:endCxn id="60" idx="3"/>
                </p:cNvCxnSpPr>
                <p:nvPr/>
              </p:nvCxnSpPr>
              <p:spPr bwMode="auto">
                <a:xfrm>
                  <a:off x="6592676" y="1808906"/>
                  <a:ext cx="0" cy="196634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15739" name="AutoShape 38"/>
                <p:cNvCxnSpPr>
                  <a:cxnSpLocks noChangeShapeType="1"/>
                  <a:stCxn id="60" idx="1"/>
                  <a:endCxn id="115744" idx="0"/>
                </p:cNvCxnSpPr>
                <p:nvPr/>
              </p:nvCxnSpPr>
              <p:spPr bwMode="auto">
                <a:xfrm>
                  <a:off x="6592676" y="2462740"/>
                  <a:ext cx="1" cy="203416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15740" name="AutoShape 4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507745" y="3582144"/>
                  <a:ext cx="169863" cy="1587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sp>
              <p:nvSpPr>
                <p:cNvPr id="115741" name="Скругленный прямоугольник 25"/>
                <p:cNvSpPr>
                  <a:spLocks noChangeArrowheads="1"/>
                </p:cNvSpPr>
                <p:nvPr/>
              </p:nvSpPr>
              <p:spPr bwMode="auto">
                <a:xfrm>
                  <a:off x="5771145" y="237281"/>
                  <a:ext cx="1643063" cy="357188"/>
                </a:xfrm>
                <a:prstGeom prst="roundRect">
                  <a:avLst>
                    <a:gd name="adj" fmla="val 50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uk-UA" sz="2000">
                      <a:solidFill>
                        <a:srgbClr val="000000"/>
                      </a:solidFill>
                    </a:rPr>
                    <a:t>початок</a:t>
                  </a:r>
                  <a:endParaRPr kumimoji="1" lang="en-GB" sz="200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15742" name="AutoShape 37"/>
                <p:cNvCxnSpPr>
                  <a:cxnSpLocks noChangeShapeType="1"/>
                </p:cNvCxnSpPr>
                <p:nvPr/>
              </p:nvCxnSpPr>
              <p:spPr bwMode="auto">
                <a:xfrm flipH="1">
                  <a:off x="6591194" y="594469"/>
                  <a:ext cx="2964" cy="142875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sp>
              <p:nvSpPr>
                <p:cNvPr id="115743" name="Параллелограмм 27"/>
                <p:cNvSpPr>
                  <a:spLocks noChangeArrowheads="1"/>
                </p:cNvSpPr>
                <p:nvPr/>
              </p:nvSpPr>
              <p:spPr bwMode="auto">
                <a:xfrm>
                  <a:off x="5735426" y="737344"/>
                  <a:ext cx="1714500" cy="428625"/>
                </a:xfrm>
                <a:prstGeom prst="parallelogram">
                  <a:avLst>
                    <a:gd name="adj" fmla="val 25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d, k, n</a:t>
                  </a:r>
                  <a:endParaRPr kumimoji="1" lang="en-GB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44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5699708" y="2666156"/>
                  <a:ext cx="1785937" cy="83099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g=24*d</a:t>
                  </a: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h=1440*d</a:t>
                  </a:r>
                  <a:endParaRPr kumimoji="1" lang="en-GB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45" name="Параллелограмм 29"/>
                <p:cNvSpPr>
                  <a:spLocks noChangeArrowheads="1"/>
                </p:cNvSpPr>
                <p:nvPr/>
              </p:nvSpPr>
              <p:spPr bwMode="auto">
                <a:xfrm>
                  <a:off x="5699708" y="3666281"/>
                  <a:ext cx="1785937" cy="428625"/>
                </a:xfrm>
                <a:prstGeom prst="parallelogram">
                  <a:avLst>
                    <a:gd name="adj" fmla="val 25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d, g, h</a:t>
                  </a:r>
                  <a:endParaRPr kumimoji="1" lang="en-GB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46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5699708" y="4264769"/>
                  <a:ext cx="1785937" cy="46037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d=d+k</a:t>
                  </a:r>
                  <a:endParaRPr kumimoji="1" lang="en-GB" sz="240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15747" name="Прямая соединительная линия 44"/>
                <p:cNvCxnSpPr>
                  <a:cxnSpLocks noChangeShapeType="1"/>
                </p:cNvCxnSpPr>
                <p:nvPr/>
              </p:nvCxnSpPr>
              <p:spPr bwMode="auto">
                <a:xfrm flipV="1">
                  <a:off x="6592676" y="4094906"/>
                  <a:ext cx="0" cy="169863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5748" name="AutoShape 37"/>
                <p:cNvCxnSpPr>
                  <a:cxnSpLocks noChangeShapeType="1"/>
                </p:cNvCxnSpPr>
                <p:nvPr/>
              </p:nvCxnSpPr>
              <p:spPr bwMode="auto">
                <a:xfrm flipV="1">
                  <a:off x="6591195" y="1165969"/>
                  <a:ext cx="2963" cy="142875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sp>
              <p:nvSpPr>
                <p:cNvPr id="115749" name="Параллелограмм 60"/>
                <p:cNvSpPr>
                  <a:spLocks noChangeArrowheads="1"/>
                </p:cNvSpPr>
                <p:nvPr/>
              </p:nvSpPr>
              <p:spPr bwMode="auto">
                <a:xfrm>
                  <a:off x="5735426" y="1308844"/>
                  <a:ext cx="1714500" cy="500062"/>
                </a:xfrm>
                <a:prstGeom prst="parallelogram">
                  <a:avLst>
                    <a:gd name="adj" fmla="val 25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uk-UA">
                      <a:solidFill>
                        <a:srgbClr val="000000"/>
                      </a:solidFill>
                    </a:rPr>
                    <a:t>шапка таблиці</a:t>
                  </a:r>
                  <a:endParaRPr kumimoji="1" lang="en-GB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15750" name="AutoShape 3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521239" y="6001544"/>
                  <a:ext cx="142875" cy="1587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sp>
              <p:nvSpPr>
                <p:cNvPr id="115751" name="Параллелограмм 63"/>
                <p:cNvSpPr>
                  <a:spLocks noChangeArrowheads="1"/>
                </p:cNvSpPr>
                <p:nvPr/>
              </p:nvSpPr>
              <p:spPr bwMode="auto">
                <a:xfrm>
                  <a:off x="5735426" y="5500688"/>
                  <a:ext cx="1714500" cy="428625"/>
                </a:xfrm>
                <a:prstGeom prst="parallelogram">
                  <a:avLst>
                    <a:gd name="adj" fmla="val 25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uk-UA">
                      <a:solidFill>
                        <a:srgbClr val="000000"/>
                      </a:solidFill>
                    </a:rPr>
                    <a:t>низ таблиці</a:t>
                  </a:r>
                  <a:endParaRPr kumimoji="1" lang="en-GB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52" name="Скругленный прямоугольник 69"/>
                <p:cNvSpPr>
                  <a:spLocks noChangeArrowheads="1"/>
                </p:cNvSpPr>
                <p:nvPr/>
              </p:nvSpPr>
              <p:spPr bwMode="auto">
                <a:xfrm>
                  <a:off x="5771145" y="6072188"/>
                  <a:ext cx="1643063" cy="357187"/>
                </a:xfrm>
                <a:prstGeom prst="roundRect">
                  <a:avLst>
                    <a:gd name="adj" fmla="val 50000"/>
                  </a:avLst>
                </a:prstGeom>
                <a:noFill/>
                <a:ln w="12700" algn="ctr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uk-UA" sz="2000">
                      <a:solidFill>
                        <a:srgbClr val="000000"/>
                      </a:solidFill>
                    </a:rPr>
                    <a:t>кінець</a:t>
                  </a:r>
                  <a:endParaRPr kumimoji="1" lang="en-GB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5753" name="Прямоугольник 58"/>
                <p:cNvSpPr>
                  <a:spLocks noChangeArrowheads="1"/>
                </p:cNvSpPr>
                <p:nvPr/>
              </p:nvSpPr>
              <p:spPr bwMode="auto">
                <a:xfrm>
                  <a:off x="6144476" y="2027336"/>
                  <a:ext cx="89639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>
                      <a:solidFill>
                        <a:srgbClr val="000000"/>
                      </a:solidFill>
                    </a:rPr>
                    <a:t>x=1,n</a:t>
                  </a:r>
                  <a:endParaRPr kumimoji="1" lang="en-GB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Прямоугольник с двумя вырезанными соседними углами 59"/>
                <p:cNvSpPr/>
                <p:nvPr/>
              </p:nvSpPr>
              <p:spPr bwMode="auto">
                <a:xfrm>
                  <a:off x="5699561" y="2005544"/>
                  <a:ext cx="1786084" cy="457145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" name="Прямоугольник с двумя вырезанными соседними углами 60"/>
                <p:cNvSpPr/>
                <p:nvPr/>
              </p:nvSpPr>
              <p:spPr bwMode="auto">
                <a:xfrm>
                  <a:off x="5699707" y="4889755"/>
                  <a:ext cx="1785938" cy="457200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>
                    <a:rot lat="10800000" lon="0" rev="0"/>
                  </a:camera>
                  <a:lightRig rig="threePt" dir="t"/>
                </a:scene3d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15756" name="AutoShape 38"/>
                <p:cNvCxnSpPr>
                  <a:cxnSpLocks noChangeShapeType="1"/>
                </p:cNvCxnSpPr>
                <p:nvPr/>
              </p:nvCxnSpPr>
              <p:spPr bwMode="auto">
                <a:xfrm flipH="1">
                  <a:off x="6592676" y="4725144"/>
                  <a:ext cx="1" cy="164611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15757" name="AutoShape 38"/>
                <p:cNvCxnSpPr>
                  <a:cxnSpLocks noChangeShapeType="1"/>
                </p:cNvCxnSpPr>
                <p:nvPr/>
              </p:nvCxnSpPr>
              <p:spPr bwMode="auto">
                <a:xfrm flipH="1">
                  <a:off x="6592676" y="5373216"/>
                  <a:ext cx="1" cy="127472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</p:grpSp>
          <p:sp>
            <p:nvSpPr>
              <p:cNvPr id="115729" name="TextBox 20"/>
              <p:cNvSpPr txBox="1">
                <a:spLocks noChangeArrowheads="1"/>
              </p:cNvSpPr>
              <p:nvPr/>
            </p:nvSpPr>
            <p:spPr bwMode="auto">
              <a:xfrm>
                <a:off x="5940152" y="620688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1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0" name="TextBox 21"/>
              <p:cNvSpPr txBox="1">
                <a:spLocks noChangeArrowheads="1"/>
              </p:cNvSpPr>
              <p:nvPr/>
            </p:nvSpPr>
            <p:spPr bwMode="auto">
              <a:xfrm>
                <a:off x="5940152" y="1196752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2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1" name="TextBox 22"/>
              <p:cNvSpPr txBox="1">
                <a:spLocks noChangeArrowheads="1"/>
              </p:cNvSpPr>
              <p:nvPr/>
            </p:nvSpPr>
            <p:spPr bwMode="auto">
              <a:xfrm>
                <a:off x="5940152" y="1916832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3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2" name="TextBox 23"/>
              <p:cNvSpPr txBox="1">
                <a:spLocks noChangeArrowheads="1"/>
              </p:cNvSpPr>
              <p:nvPr/>
            </p:nvSpPr>
            <p:spPr bwMode="auto">
              <a:xfrm>
                <a:off x="5940152" y="2564904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4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3" name="TextBox 24"/>
              <p:cNvSpPr txBox="1">
                <a:spLocks noChangeArrowheads="1"/>
              </p:cNvSpPr>
              <p:nvPr/>
            </p:nvSpPr>
            <p:spPr bwMode="auto">
              <a:xfrm>
                <a:off x="5940152" y="3573016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5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4" name="TextBox 25"/>
              <p:cNvSpPr txBox="1">
                <a:spLocks noChangeArrowheads="1"/>
              </p:cNvSpPr>
              <p:nvPr/>
            </p:nvSpPr>
            <p:spPr bwMode="auto">
              <a:xfrm>
                <a:off x="5940152" y="4149080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6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5" name="TextBox 22"/>
              <p:cNvSpPr txBox="1">
                <a:spLocks noChangeArrowheads="1"/>
              </p:cNvSpPr>
              <p:nvPr/>
            </p:nvSpPr>
            <p:spPr bwMode="auto">
              <a:xfrm>
                <a:off x="5940152" y="4808186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3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36" name="TextBox 26"/>
              <p:cNvSpPr txBox="1">
                <a:spLocks noChangeArrowheads="1"/>
              </p:cNvSpPr>
              <p:nvPr/>
            </p:nvSpPr>
            <p:spPr bwMode="auto">
              <a:xfrm>
                <a:off x="5940152" y="5373216"/>
                <a:ext cx="142876" cy="2769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1200">
                    <a:solidFill>
                      <a:srgbClr val="000000"/>
                    </a:solidFill>
                  </a:rPr>
                  <a:t>7</a:t>
                </a:r>
                <a:endParaRPr kumimoji="1" lang="en-GB" sz="12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35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57188"/>
            <a:ext cx="9144000" cy="57148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/>
              <a:t>	</a:t>
            </a:r>
            <a:r>
              <a:rPr lang="ru-RU" sz="2800" i="1" dirty="0" err="1" smtClean="0"/>
              <a:t>Реалізація</a:t>
            </a:r>
            <a:r>
              <a:rPr lang="ru-RU" sz="2800" i="1" dirty="0" smtClean="0"/>
              <a:t> алгоритму</a:t>
            </a:r>
            <a:r>
              <a:rPr lang="ru-RU" sz="2800" dirty="0" smtClean="0"/>
              <a:t> 	</a:t>
            </a:r>
            <a:endParaRPr lang="uk-UA" sz="2800" dirty="0" smtClean="0"/>
          </a:p>
          <a:p>
            <a:pPr>
              <a:buFont typeface="Wingdings" pitchFamily="2" charset="2"/>
              <a:buNone/>
            </a:pPr>
            <a:endParaRPr kumimoji="1" lang="uk-UA" sz="2800" dirty="0" smtClean="0"/>
          </a:p>
        </p:txBody>
      </p:sp>
      <p:sp>
        <p:nvSpPr>
          <p:cNvPr id="164865" name="Rectangle 1"/>
          <p:cNvSpPr>
            <a:spLocks noChangeArrowheads="1"/>
          </p:cNvSpPr>
          <p:nvPr/>
        </p:nvSpPr>
        <p:spPr bwMode="auto">
          <a:xfrm>
            <a:off x="500034" y="714356"/>
            <a:ext cx="721523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// розрахунок таблиці відповідностей між мірами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// розробник Іванов О.В.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#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include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"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stdafx.h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#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include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"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stdio.h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#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include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&lt;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conio.h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&gt;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void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main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()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{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// ініціалізація початкових значень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float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d = 0, k= 0, g = 1, h = 1;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n = 1, x = 1;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// введення вхідних даних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input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d\n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scanf_s("%f", &amp;d);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input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k\n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scanf_s("%f", &amp;k);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input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n\n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scanf_s("%d", &amp;n);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// формування та виведення таблиці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days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\t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\t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hours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\t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\t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seconds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\n------------------------------------------\n");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for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(x = 0; 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x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!= n; x++)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{</a:t>
            </a:r>
            <a:r>
              <a:rPr lang="en-US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g = 24 * d;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	h = 1440 *d;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("%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f\t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%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f\t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%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f\n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 ,d, g, h 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d+=k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}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printf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("------------------------------------------\n");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 err="1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getch</a:t>
            </a: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();</a:t>
            </a:r>
            <a:endParaRPr lang="en-GB" sz="1400" dirty="0">
              <a:solidFill>
                <a:srgbClr val="000000"/>
              </a:solidFill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}</a:t>
            </a:r>
            <a:endParaRPr lang="uk-UA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0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57188"/>
            <a:ext cx="9144000" cy="1357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i="1" smtClean="0"/>
              <a:t>Перевірка правильності програми</a:t>
            </a:r>
          </a:p>
          <a:p>
            <a:pPr>
              <a:buFont typeface="Wingdings" pitchFamily="2" charset="2"/>
              <a:buNone/>
            </a:pPr>
            <a:r>
              <a:rPr lang="uk-UA" sz="2800" i="1" smtClean="0"/>
              <a:t>	</a:t>
            </a:r>
            <a:r>
              <a:rPr lang="uk-UA" sz="2800" smtClean="0"/>
              <a:t>Для перевірки використаємо три типи вхідних даних: детерміновані, випадкові та некоректні.</a:t>
            </a:r>
          </a:p>
          <a:p>
            <a:pPr>
              <a:buFont typeface="Wingdings" pitchFamily="2" charset="2"/>
              <a:buNone/>
            </a:pPr>
            <a:r>
              <a:rPr lang="uk-UA" sz="2800" i="1" smtClean="0"/>
              <a:t>	</a:t>
            </a:r>
          </a:p>
          <a:p>
            <a:pPr>
              <a:buFont typeface="Wingdings" pitchFamily="2" charset="2"/>
              <a:buNone/>
            </a:pPr>
            <a:r>
              <a:rPr lang="uk-UA" sz="2800" smtClean="0"/>
              <a:t> 	</a:t>
            </a:r>
          </a:p>
          <a:p>
            <a:pPr>
              <a:buFont typeface="Wingdings" pitchFamily="2" charset="2"/>
              <a:buNone/>
            </a:pPr>
            <a:endParaRPr kumimoji="1" lang="uk-UA" sz="28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928813"/>
          <a:ext cx="8572500" cy="4399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522"/>
                <a:gridCol w="894522"/>
                <a:gridCol w="894522"/>
                <a:gridCol w="1416326"/>
                <a:gridCol w="4472608"/>
              </a:tblGrid>
              <a:tr h="370793">
                <a:tc gridSpan="3"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Вхідні дані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Призначення тесту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3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відомий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перевірка використаних математичних залежностей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34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</a:p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0,5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відомий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перевірка </a:t>
                      </a:r>
                      <a:r>
                        <a:rPr lang="uk-UA" sz="1800" dirty="0" err="1" smtClean="0">
                          <a:solidFill>
                            <a:schemeClr val="tx1"/>
                          </a:solidFill>
                        </a:rPr>
                        <a:t>кінцевості</a:t>
                      </a:r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 розрахунків для різних кроків зміни діб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88649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>
                          <a:solidFill>
                            <a:schemeClr val="tx1"/>
                          </a:solidFill>
                        </a:rPr>
                        <a:t>випад-кове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>
                          <a:solidFill>
                            <a:schemeClr val="tx1"/>
                          </a:solidFill>
                        </a:rPr>
                        <a:t>випад-кове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err="1" smtClean="0">
                          <a:solidFill>
                            <a:schemeClr val="tx1"/>
                          </a:solidFill>
                        </a:rPr>
                        <a:t>випад-кове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невідомий, але легко обчислити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перевірка ефективності реалізації та обчислювальної складності алгоритму із замірюванням часу виконання програми та побудовою профілю програми.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344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відомий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solidFill>
                            <a:schemeClr val="tx1"/>
                          </a:solidFill>
                        </a:rPr>
                        <a:t>перевірка реакції програми на некоректні</a:t>
                      </a:r>
                      <a:r>
                        <a:rPr lang="uk-UA" sz="1800" baseline="0" dirty="0" smtClean="0">
                          <a:solidFill>
                            <a:schemeClr val="tx1"/>
                          </a:solidFill>
                        </a:rPr>
                        <a:t> вхідні дані (додавання повідомлень про помилки)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57188"/>
            <a:ext cx="9144000" cy="6429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i="1" smtClean="0"/>
              <a:t>Перевірка обчислювальної складності програми	</a:t>
            </a:r>
            <a:endParaRPr lang="uk-UA" sz="2800" smtClean="0"/>
          </a:p>
          <a:p>
            <a:pPr>
              <a:buFont typeface="Wingdings" pitchFamily="2" charset="2"/>
              <a:buNone/>
            </a:pPr>
            <a:r>
              <a:rPr lang="uk-UA" sz="2800" i="1" smtClean="0"/>
              <a:t>	</a:t>
            </a:r>
          </a:p>
          <a:p>
            <a:pPr>
              <a:buFont typeface="Wingdings" pitchFamily="2" charset="2"/>
              <a:buNone/>
            </a:pPr>
            <a:r>
              <a:rPr lang="uk-UA" sz="2800" smtClean="0"/>
              <a:t> 	</a:t>
            </a:r>
          </a:p>
          <a:p>
            <a:pPr>
              <a:buFont typeface="Wingdings" pitchFamily="2" charset="2"/>
              <a:buNone/>
            </a:pPr>
            <a:endParaRPr kumimoji="1" lang="uk-UA" sz="2800" smtClean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00166" y="1214422"/>
          <a:ext cx="6286544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5214938"/>
            <a:ext cx="9144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defRPr/>
            </a:pPr>
            <a:r>
              <a:rPr lang="uk-UA" sz="2400" kern="0" dirty="0">
                <a:solidFill>
                  <a:srgbClr val="000000"/>
                </a:solidFill>
              </a:rPr>
              <a:t>	Перевірка обчислювальної складності програми підтвердила аналітичну оцінку </a:t>
            </a:r>
            <a:r>
              <a:rPr kumimoji="1" lang="en-US" sz="2400" b="1" dirty="0">
                <a:solidFill>
                  <a:srgbClr val="000000"/>
                </a:solidFill>
              </a:rPr>
              <a:t>O(n)</a:t>
            </a:r>
            <a:r>
              <a:rPr kumimoji="1" lang="uk-UA" sz="2400" b="1" dirty="0">
                <a:solidFill>
                  <a:srgbClr val="000000"/>
                </a:solidFill>
              </a:rPr>
              <a:t>.</a:t>
            </a:r>
            <a:r>
              <a:rPr lang="uk-UA" sz="2400" kern="0" dirty="0">
                <a:solidFill>
                  <a:srgbClr val="000000"/>
                </a:solidFill>
              </a:rPr>
              <a:t> 	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defRPr/>
            </a:pPr>
            <a:r>
              <a:rPr lang="uk-UA" sz="2400" kern="0" dirty="0">
                <a:solidFill>
                  <a:srgbClr val="000000"/>
                </a:solidFill>
              </a:rPr>
              <a:t>	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defRPr/>
            </a:pPr>
            <a:r>
              <a:rPr lang="uk-UA" sz="2400" kern="0" dirty="0">
                <a:solidFill>
                  <a:srgbClr val="000000"/>
                </a:solidFill>
              </a:rPr>
              <a:t> 	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Wingdings" pitchFamily="2" charset="2"/>
              <a:buNone/>
              <a:defRPr/>
            </a:pPr>
            <a:endParaRPr kumimoji="1" lang="uk-UA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6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800" u="sng" dirty="0" smtClean="0"/>
              <a:t>Приклад</a:t>
            </a:r>
            <a:r>
              <a:rPr lang="uk-UA" sz="2800" dirty="0" smtClean="0"/>
              <a:t>. Хай є три фрагменти з часом виконання відповідно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3</a:t>
            </a:r>
            <a:r>
              <a:rPr lang="uk-UA" sz="2800" dirty="0" smtClean="0"/>
              <a:t>),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2</a:t>
            </a:r>
            <a:r>
              <a:rPr lang="uk-UA" sz="2800" dirty="0" smtClean="0"/>
              <a:t>) і </a:t>
            </a:r>
            <a:r>
              <a:rPr lang="uk-UA" sz="2800" i="1" dirty="0" smtClean="0"/>
              <a:t>О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 </a:t>
            </a:r>
            <a:r>
              <a:rPr lang="uk-UA" sz="2800" dirty="0" err="1" smtClean="0"/>
              <a:t>log</a:t>
            </a:r>
            <a:r>
              <a:rPr lang="uk-UA" sz="2800" dirty="0" smtClean="0"/>
              <a:t> </a:t>
            </a:r>
            <a:r>
              <a:rPr lang="uk-UA" sz="2800" i="1" dirty="0" smtClean="0"/>
              <a:t>n</a:t>
            </a:r>
            <a:r>
              <a:rPr lang="uk-UA" sz="2800" dirty="0" smtClean="0"/>
              <a:t>). Тоді час послідовного виконання перших двох фрагментів має порядок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dirty="0" err="1" smtClean="0"/>
              <a:t>max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2</a:t>
            </a:r>
            <a:r>
              <a:rPr lang="uk-UA" sz="2800" dirty="0" smtClean="0"/>
              <a:t>, 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3</a:t>
            </a:r>
            <a:r>
              <a:rPr lang="uk-UA" sz="2800" dirty="0" smtClean="0"/>
              <a:t>)), тобто </a:t>
            </a:r>
            <a:r>
              <a:rPr lang="uk-UA" sz="2800" i="1" dirty="0" smtClean="0"/>
              <a:t>О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3</a:t>
            </a:r>
            <a:r>
              <a:rPr lang="uk-UA" sz="2800" dirty="0" smtClean="0"/>
              <a:t>). Час виконання всіх трьох фрагментів має порядок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uk-UA" sz="2800" i="1" dirty="0" smtClean="0"/>
              <a:t>	O</a:t>
            </a:r>
            <a:r>
              <a:rPr lang="uk-UA" sz="2800" dirty="0" smtClean="0"/>
              <a:t>(</a:t>
            </a:r>
            <a:r>
              <a:rPr lang="uk-UA" sz="2800" dirty="0" err="1" smtClean="0"/>
              <a:t>max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3</a:t>
            </a:r>
            <a:r>
              <a:rPr lang="uk-UA" sz="2800" dirty="0" smtClean="0"/>
              <a:t>, </a:t>
            </a:r>
            <a:r>
              <a:rPr lang="uk-UA" sz="2800" i="1" dirty="0" smtClean="0"/>
              <a:t>n</a:t>
            </a:r>
            <a:r>
              <a:rPr lang="uk-UA" sz="2800" dirty="0" smtClean="0"/>
              <a:t> </a:t>
            </a:r>
            <a:r>
              <a:rPr lang="uk-UA" sz="2800" dirty="0" err="1" smtClean="0"/>
              <a:t>log</a:t>
            </a:r>
            <a:r>
              <a:rPr lang="uk-UA" sz="2800" dirty="0" smtClean="0"/>
              <a:t> </a:t>
            </a:r>
            <a:r>
              <a:rPr lang="uk-UA" sz="2800" i="1" dirty="0" smtClean="0"/>
              <a:t>n</a:t>
            </a:r>
            <a:r>
              <a:rPr lang="uk-UA" sz="2800" dirty="0" smtClean="0"/>
              <a:t>)), це те ж саме, що </a:t>
            </a:r>
            <a:r>
              <a:rPr lang="uk-UA" sz="2800" i="1" dirty="0" smtClean="0"/>
              <a:t>О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3</a:t>
            </a:r>
            <a:r>
              <a:rPr lang="uk-UA" sz="2800" dirty="0" smtClean="0"/>
              <a:t>).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endParaRPr lang="en-GB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У загальному випадку час виконання кінцевої послідовності програмних фрагментів, без урахування констант, має порядок фрагмента з найбільшим часом виконання. </a:t>
            </a:r>
            <a:endParaRPr lang="en-GB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endParaRPr lang="en-GB" sz="2800" dirty="0" smtClean="0"/>
          </a:p>
        </p:txBody>
      </p:sp>
      <p:sp>
        <p:nvSpPr>
          <p:cNvPr id="98307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3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8893969" cy="583264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kumimoji="1" lang="uk-UA" sz="2800" kern="1200" dirty="0" smtClean="0"/>
              <a:t>	</a:t>
            </a:r>
            <a:r>
              <a:rPr lang="uk-UA" sz="2800" b="1" i="1" dirty="0" smtClean="0"/>
              <a:t>Правило добутків</a:t>
            </a:r>
            <a:r>
              <a:rPr lang="uk-UA" sz="2800" dirty="0" smtClean="0"/>
              <a:t>. Якщо </a:t>
            </a:r>
            <a:r>
              <a:rPr lang="uk-UA" sz="2800" i="1" dirty="0" smtClean="0"/>
              <a:t>T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і </a:t>
            </a:r>
            <a:r>
              <a:rPr lang="uk-UA" sz="2800" i="1" dirty="0" smtClean="0"/>
              <a:t>Т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мають степені зростання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 і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g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 відповідно, то добуток </a:t>
            </a:r>
            <a:r>
              <a:rPr lang="uk-UA" sz="2800" i="1" dirty="0" smtClean="0"/>
              <a:t>T</a:t>
            </a:r>
            <a:r>
              <a:rPr lang="uk-UA" sz="2800" baseline="-25000" dirty="0" smtClean="0"/>
              <a:t>1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</a:t>
            </a:r>
            <a:r>
              <a:rPr lang="uk-UA" sz="2800" i="1" dirty="0" smtClean="0"/>
              <a:t>Т</a:t>
            </a:r>
            <a:r>
              <a:rPr lang="uk-UA" sz="2800" baseline="-25000" dirty="0" smtClean="0"/>
              <a:t>2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має </a:t>
            </a:r>
            <a:r>
              <a:rPr lang="uk-UA" sz="2800" dirty="0" smtClean="0"/>
              <a:t>степінь </a:t>
            </a:r>
            <a:r>
              <a:rPr lang="uk-UA" sz="2800" dirty="0" smtClean="0"/>
              <a:t>зростання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 </a:t>
            </a:r>
            <a:r>
              <a:rPr lang="uk-UA" sz="2800" i="1" dirty="0" smtClean="0"/>
              <a:t>g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uk-UA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	З правила добутків витікає, що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err="1" smtClean="0"/>
              <a:t>cf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 еквівалентно </a:t>
            </a:r>
            <a:r>
              <a:rPr lang="uk-UA" sz="2800" i="1" dirty="0" smtClean="0"/>
              <a:t>O</a:t>
            </a:r>
            <a:r>
              <a:rPr lang="uk-UA" sz="2800" dirty="0" smtClean="0"/>
              <a:t>(</a:t>
            </a:r>
            <a:r>
              <a:rPr lang="uk-UA" sz="2800" i="1" dirty="0" smtClean="0"/>
              <a:t>f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dirty="0" smtClean="0"/>
              <a:t>)), якщо </a:t>
            </a:r>
            <a:r>
              <a:rPr lang="uk-UA" sz="2800" i="1" dirty="0" smtClean="0"/>
              <a:t>с</a:t>
            </a:r>
            <a:r>
              <a:rPr lang="uk-UA" sz="2800" dirty="0" smtClean="0"/>
              <a:t> - додатна константа. Наприклад, </a:t>
            </a:r>
            <a:r>
              <a:rPr lang="uk-UA" sz="2800" i="1" dirty="0" smtClean="0"/>
              <a:t>О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2</a:t>
            </a:r>
            <a:r>
              <a:rPr lang="uk-UA" sz="2800" dirty="0" smtClean="0"/>
              <a:t>/2) еквівалентно </a:t>
            </a:r>
            <a:r>
              <a:rPr lang="uk-UA" sz="2800" i="1" dirty="0" smtClean="0"/>
              <a:t>О</a:t>
            </a:r>
            <a:r>
              <a:rPr lang="uk-UA" sz="2800" dirty="0" smtClean="0"/>
              <a:t>(</a:t>
            </a:r>
            <a:r>
              <a:rPr lang="uk-UA" sz="2800" i="1" dirty="0" smtClean="0"/>
              <a:t>n</a:t>
            </a:r>
            <a:r>
              <a:rPr lang="uk-UA" sz="2800" baseline="30000" dirty="0" smtClean="0"/>
              <a:t>2</a:t>
            </a:r>
            <a:r>
              <a:rPr lang="uk-UA" sz="2800" dirty="0" smtClean="0"/>
              <a:t>). </a:t>
            </a:r>
            <a:endParaRPr lang="en-GB" sz="2800" dirty="0" smtClean="0"/>
          </a:p>
          <a:p>
            <a:pPr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sp>
        <p:nvSpPr>
          <p:cNvPr id="9933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16" y="658782"/>
            <a:ext cx="9144000" cy="8572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kumimoji="1" lang="uk-UA" sz="2800" kern="1200" dirty="0" smtClean="0"/>
              <a:t>	</a:t>
            </a:r>
            <a:r>
              <a:rPr lang="uk-UA" sz="2800" u="sng" dirty="0" smtClean="0"/>
              <a:t>Приклад</a:t>
            </a:r>
            <a:r>
              <a:rPr lang="uk-UA" sz="2800" dirty="0" smtClean="0"/>
              <a:t>. Визначення часу виконання алгоритму. </a:t>
            </a:r>
            <a:endParaRPr lang="en-GB" sz="2800" dirty="0" smtClean="0"/>
          </a:p>
          <a:p>
            <a:pPr lvl="1">
              <a:lnSpc>
                <a:spcPct val="80000"/>
              </a:lnSpc>
              <a:buFontTx/>
              <a:buNone/>
              <a:defRPr/>
            </a:pPr>
            <a:r>
              <a:rPr lang="uk-UA" sz="2400" dirty="0" smtClean="0">
                <a:ea typeface="+mn-ea"/>
                <a:cs typeface="+mn-cs"/>
              </a:rPr>
              <a:t>Процедура впорядковує масив А в зростаючому порядку  </a:t>
            </a:r>
            <a:endParaRPr lang="en-GB" sz="2400" dirty="0" smtClean="0">
              <a:ea typeface="+mn-ea"/>
              <a:cs typeface="+mn-cs"/>
            </a:endParaRPr>
          </a:p>
          <a:p>
            <a:pPr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grpSp>
        <p:nvGrpSpPr>
          <p:cNvPr id="3" name="Группа 2"/>
          <p:cNvGrpSpPr/>
          <p:nvPr/>
        </p:nvGrpSpPr>
        <p:grpSpPr>
          <a:xfrm>
            <a:off x="142876" y="1484784"/>
            <a:ext cx="8461572" cy="5158925"/>
            <a:chOff x="142876" y="1484784"/>
            <a:chExt cx="8461572" cy="5158925"/>
          </a:xfrm>
        </p:grpSpPr>
        <p:grpSp>
          <p:nvGrpSpPr>
            <p:cNvPr id="2" name="Групувати 1"/>
            <p:cNvGrpSpPr/>
            <p:nvPr/>
          </p:nvGrpSpPr>
          <p:grpSpPr>
            <a:xfrm>
              <a:off x="142876" y="1484784"/>
              <a:ext cx="8461572" cy="5158925"/>
              <a:chOff x="142875" y="1397000"/>
              <a:chExt cx="8358215" cy="5246710"/>
            </a:xfrm>
          </p:grpSpPr>
          <p:sp>
            <p:nvSpPr>
              <p:cNvPr id="100356" name="Text Box 46"/>
              <p:cNvSpPr txBox="1">
                <a:spLocks noChangeArrowheads="1"/>
              </p:cNvSpPr>
              <p:nvPr/>
            </p:nvSpPr>
            <p:spPr bwMode="auto">
              <a:xfrm>
                <a:off x="1071563" y="1428750"/>
                <a:ext cx="620712" cy="3698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>
                    <a:solidFill>
                      <a:srgbClr val="000000"/>
                    </a:solidFill>
                  </a:rPr>
                  <a:t>O(1)</a:t>
                </a:r>
                <a:endParaRPr kumimoji="1"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57" name="Text Box 46"/>
              <p:cNvSpPr txBox="1">
                <a:spLocks noChangeArrowheads="1"/>
              </p:cNvSpPr>
              <p:nvPr/>
            </p:nvSpPr>
            <p:spPr bwMode="auto">
              <a:xfrm>
                <a:off x="4594225" y="3286124"/>
                <a:ext cx="620713" cy="3698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O(1)</a:t>
                </a:r>
                <a:endParaRPr kumimoji="1"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58" name="Text Box 46"/>
              <p:cNvSpPr txBox="1">
                <a:spLocks noChangeArrowheads="1"/>
              </p:cNvSpPr>
              <p:nvPr/>
            </p:nvSpPr>
            <p:spPr bwMode="auto">
              <a:xfrm>
                <a:off x="4594225" y="4000504"/>
                <a:ext cx="620713" cy="369887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O(1)</a:t>
                </a:r>
                <a:endParaRPr kumimoji="1"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59" name="Text Box 46"/>
              <p:cNvSpPr txBox="1">
                <a:spLocks noChangeArrowheads="1"/>
              </p:cNvSpPr>
              <p:nvPr/>
            </p:nvSpPr>
            <p:spPr bwMode="auto">
              <a:xfrm>
                <a:off x="2486025" y="3714750"/>
                <a:ext cx="1943100" cy="64611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O((n-</a:t>
                </a:r>
                <a:r>
                  <a:rPr kumimoji="1" lang="en-US" dirty="0" err="1">
                    <a:solidFill>
                      <a:srgbClr val="000000"/>
                    </a:solidFill>
                  </a:rPr>
                  <a:t>i</a:t>
                </a:r>
                <a:r>
                  <a:rPr kumimoji="1" lang="en-US" dirty="0">
                    <a:solidFill>
                      <a:srgbClr val="000000"/>
                    </a:solidFill>
                  </a:rPr>
                  <a:t>)</a:t>
                </a:r>
                <a:r>
                  <a:rPr kumimoji="1" lang="en-US" dirty="0">
                    <a:solidFill>
                      <a:srgbClr val="000000"/>
                    </a:solidFill>
                    <a:sym typeface="Symbol" pitchFamily="18" charset="2"/>
                  </a:rPr>
                  <a:t>max(1,1))=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=O(n)</a:t>
                </a:r>
                <a:endParaRPr kumimoji="1"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60" name="Text Box 46"/>
              <p:cNvSpPr txBox="1">
                <a:spLocks noChangeArrowheads="1"/>
              </p:cNvSpPr>
              <p:nvPr/>
            </p:nvSpPr>
            <p:spPr bwMode="auto">
              <a:xfrm>
                <a:off x="900113" y="3529013"/>
                <a:ext cx="1462087" cy="64611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O((n-1)</a:t>
                </a:r>
                <a:r>
                  <a:rPr kumimoji="1" lang="en-US" dirty="0">
                    <a:solidFill>
                      <a:srgbClr val="000000"/>
                    </a:solidFill>
                    <a:sym typeface="Symbol" pitchFamily="18" charset="2"/>
                  </a:rPr>
                  <a:t>  n)</a:t>
                </a:r>
                <a:r>
                  <a:rPr kumimoji="1" lang="uk-UA" dirty="0">
                    <a:solidFill>
                      <a:srgbClr val="000000"/>
                    </a:solidFill>
                    <a:sym typeface="Symbol" pitchFamily="18" charset="2"/>
                  </a:rPr>
                  <a:t>)</a:t>
                </a:r>
                <a:r>
                  <a:rPr kumimoji="1" lang="en-US" dirty="0">
                    <a:solidFill>
                      <a:srgbClr val="000000"/>
                    </a:solidFill>
                    <a:sym typeface="Symbol" pitchFamily="18" charset="2"/>
                  </a:rPr>
                  <a:t>=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  <a:sym typeface="Symbol" pitchFamily="18" charset="2"/>
                  </a:rPr>
                  <a:t>=</a:t>
                </a:r>
                <a:r>
                  <a:rPr kumimoji="1" lang="en-US" dirty="0">
                    <a:solidFill>
                      <a:srgbClr val="000000"/>
                    </a:solidFill>
                  </a:rPr>
                  <a:t>O(n</a:t>
                </a:r>
                <a:r>
                  <a:rPr kumimoji="1" lang="en-US" baseline="30000" dirty="0">
                    <a:solidFill>
                      <a:srgbClr val="000000"/>
                    </a:solidFill>
                  </a:rPr>
                  <a:t>2</a:t>
                </a:r>
                <a:r>
                  <a:rPr kumimoji="1" lang="en-US" dirty="0">
                    <a:solidFill>
                      <a:srgbClr val="000000"/>
                    </a:solidFill>
                  </a:rPr>
                  <a:t>)</a:t>
                </a:r>
                <a:endParaRPr kumimoji="1"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61" name="Text Box 46"/>
              <p:cNvSpPr txBox="1">
                <a:spLocks noChangeArrowheads="1"/>
              </p:cNvSpPr>
              <p:nvPr/>
            </p:nvSpPr>
            <p:spPr bwMode="auto">
              <a:xfrm>
                <a:off x="1071563" y="5916632"/>
                <a:ext cx="620712" cy="3698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dirty="0">
                    <a:solidFill>
                      <a:srgbClr val="000000"/>
                    </a:solidFill>
                  </a:rPr>
                  <a:t>O(1)</a:t>
                </a:r>
                <a:endParaRPr kumimoji="1"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62" name="Левая фигурная скобка 41"/>
              <p:cNvSpPr>
                <a:spLocks/>
              </p:cNvSpPr>
              <p:nvPr/>
            </p:nvSpPr>
            <p:spPr bwMode="auto">
              <a:xfrm>
                <a:off x="4405313" y="2786063"/>
                <a:ext cx="238125" cy="2357437"/>
              </a:xfrm>
              <a:prstGeom prst="leftBrace">
                <a:avLst>
                  <a:gd name="adj1" fmla="val 8296"/>
                  <a:gd name="adj2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63" name="Левая фигурная скобка 42"/>
              <p:cNvSpPr>
                <a:spLocks/>
              </p:cNvSpPr>
              <p:nvPr/>
            </p:nvSpPr>
            <p:spPr bwMode="auto">
              <a:xfrm>
                <a:off x="2286001" y="2143124"/>
                <a:ext cx="214298" cy="3786205"/>
              </a:xfrm>
              <a:prstGeom prst="leftBrace">
                <a:avLst>
                  <a:gd name="adj1" fmla="val 8352"/>
                  <a:gd name="adj2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00364" name="Text Box 46"/>
              <p:cNvSpPr txBox="1">
                <a:spLocks noChangeArrowheads="1"/>
              </p:cNvSpPr>
              <p:nvPr/>
            </p:nvSpPr>
            <p:spPr bwMode="auto">
              <a:xfrm>
                <a:off x="142875" y="6215063"/>
                <a:ext cx="5429250" cy="4000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med" len="lg"/>
              </a:ln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uk-UA" sz="2000">
                    <a:solidFill>
                      <a:srgbClr val="000000"/>
                    </a:solidFill>
                  </a:rPr>
                  <a:t>Результуюча складність </a:t>
                </a:r>
                <a:r>
                  <a:rPr kumimoji="1" lang="en-US" sz="2000" b="1">
                    <a:solidFill>
                      <a:srgbClr val="000000"/>
                    </a:solidFill>
                  </a:rPr>
                  <a:t>O(</a:t>
                </a:r>
                <a:r>
                  <a:rPr kumimoji="1" lang="en-US" sz="2000" b="1">
                    <a:solidFill>
                      <a:srgbClr val="000000"/>
                    </a:solidFill>
                    <a:sym typeface="Symbol" pitchFamily="18" charset="2"/>
                  </a:rPr>
                  <a:t>max(1,</a:t>
                </a:r>
                <a:r>
                  <a:rPr kumimoji="1" lang="en-US" sz="2000" b="1">
                    <a:solidFill>
                      <a:srgbClr val="000000"/>
                    </a:solidFill>
                  </a:rPr>
                  <a:t>n</a:t>
                </a:r>
                <a:r>
                  <a:rPr kumimoji="1" lang="en-US" sz="2000" b="1" baseline="30000">
                    <a:solidFill>
                      <a:srgbClr val="000000"/>
                    </a:solidFill>
                  </a:rPr>
                  <a:t>2</a:t>
                </a:r>
                <a:r>
                  <a:rPr kumimoji="1" lang="en-US" sz="2000" b="1">
                    <a:solidFill>
                      <a:srgbClr val="000000"/>
                    </a:solidFill>
                    <a:sym typeface="Symbol" pitchFamily="18" charset="2"/>
                  </a:rPr>
                  <a:t>,1)</a:t>
                </a:r>
                <a:r>
                  <a:rPr kumimoji="1" lang="uk-UA" sz="2000" b="1">
                    <a:solidFill>
                      <a:srgbClr val="000000"/>
                    </a:solidFill>
                    <a:sym typeface="Symbol" pitchFamily="18" charset="2"/>
                  </a:rPr>
                  <a:t>)</a:t>
                </a:r>
                <a:r>
                  <a:rPr kumimoji="1" lang="en-US" sz="2000" b="1">
                    <a:solidFill>
                      <a:srgbClr val="000000"/>
                    </a:solidFill>
                    <a:sym typeface="Symbol" pitchFamily="18" charset="2"/>
                  </a:rPr>
                  <a:t>=</a:t>
                </a:r>
                <a:r>
                  <a:rPr kumimoji="1" lang="en-US" sz="2000" b="1">
                    <a:solidFill>
                      <a:srgbClr val="000000"/>
                    </a:solidFill>
                  </a:rPr>
                  <a:t>O(n</a:t>
                </a:r>
                <a:r>
                  <a:rPr kumimoji="1" lang="en-US" sz="2000" b="1" baseline="30000">
                    <a:solidFill>
                      <a:srgbClr val="000000"/>
                    </a:solidFill>
                  </a:rPr>
                  <a:t>2</a:t>
                </a:r>
                <a:r>
                  <a:rPr kumimoji="1" lang="en-US" sz="2000" b="1">
                    <a:solidFill>
                      <a:srgbClr val="000000"/>
                    </a:solidFill>
                  </a:rPr>
                  <a:t>)</a:t>
                </a:r>
                <a:endParaRPr kumimoji="1" lang="ru-RU" sz="2000" b="1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4" name="Группа 83"/>
              <p:cNvGrpSpPr/>
              <p:nvPr/>
            </p:nvGrpSpPr>
            <p:grpSpPr>
              <a:xfrm>
                <a:off x="5214942" y="1397000"/>
                <a:ext cx="3286148" cy="5246710"/>
                <a:chOff x="5214942" y="1397000"/>
                <a:chExt cx="3286148" cy="5246710"/>
              </a:xfrm>
            </p:grpSpPr>
            <p:sp>
              <p:nvSpPr>
                <p:cNvPr id="100383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286379" y="3714752"/>
                  <a:ext cx="1463674" cy="8800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x=a[j]</a:t>
                  </a: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a[j]=a[j</a:t>
                  </a:r>
                  <a:r>
                    <a:rPr kumimoji="1" lang="uk-UA" sz="2000" dirty="0">
                      <a:solidFill>
                        <a:srgbClr val="000000"/>
                      </a:solidFill>
                    </a:rPr>
                    <a:t>-</a:t>
                  </a:r>
                  <a:r>
                    <a:rPr kumimoji="1" lang="en-US" sz="2000" dirty="0">
                      <a:solidFill>
                        <a:srgbClr val="000000"/>
                      </a:solidFill>
                    </a:rPr>
                    <a:t>1]</a:t>
                  </a: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a[j</a:t>
                  </a:r>
                  <a:r>
                    <a:rPr kumimoji="1" lang="uk-UA" sz="2000" dirty="0">
                      <a:solidFill>
                        <a:srgbClr val="000000"/>
                      </a:solidFill>
                    </a:rPr>
                    <a:t>-</a:t>
                  </a:r>
                  <a:r>
                    <a:rPr kumimoji="1" lang="en-US" sz="2000" dirty="0">
                      <a:solidFill>
                        <a:srgbClr val="000000"/>
                      </a:solidFill>
                    </a:rPr>
                    <a:t>1]=x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7263315" y="4975351"/>
                  <a:ext cx="689612" cy="4001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end j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7263315" y="5567988"/>
                  <a:ext cx="689612" cy="4001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end </a:t>
                  </a:r>
                  <a:r>
                    <a:rPr kumimoji="1" lang="en-US" sz="2000" dirty="0" err="1">
                      <a:solidFill>
                        <a:srgbClr val="000000"/>
                      </a:solidFill>
                    </a:rPr>
                    <a:t>i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65" name="AutoShape 29"/>
                <p:cNvSpPr>
                  <a:spLocks noChangeArrowheads="1"/>
                </p:cNvSpPr>
                <p:nvPr/>
              </p:nvSpPr>
              <p:spPr bwMode="auto">
                <a:xfrm>
                  <a:off x="6761984" y="1428780"/>
                  <a:ext cx="1692274" cy="434626"/>
                </a:xfrm>
                <a:prstGeom prst="flowChartPredefinedProcess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med" len="lg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68" name="AutoShape 32"/>
                <p:cNvSpPr>
                  <a:spLocks noChangeArrowheads="1"/>
                </p:cNvSpPr>
                <p:nvPr/>
              </p:nvSpPr>
              <p:spPr bwMode="auto">
                <a:xfrm>
                  <a:off x="6761984" y="3171573"/>
                  <a:ext cx="1692274" cy="714369"/>
                </a:xfrm>
                <a:prstGeom prst="flowChartDecision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med" len="lg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69" name="AutoShape 33"/>
                <p:cNvSpPr>
                  <a:spLocks noChangeArrowheads="1"/>
                </p:cNvSpPr>
                <p:nvPr/>
              </p:nvSpPr>
              <p:spPr bwMode="auto">
                <a:xfrm>
                  <a:off x="5214942" y="3745290"/>
                  <a:ext cx="1692274" cy="932813"/>
                </a:xfrm>
                <a:prstGeom prst="flowChartProcess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med" len="lg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70" name="AutoShape 35"/>
                <p:cNvSpPr>
                  <a:spLocks noChangeArrowheads="1"/>
                </p:cNvSpPr>
                <p:nvPr/>
              </p:nvSpPr>
              <p:spPr bwMode="auto">
                <a:xfrm>
                  <a:off x="6820722" y="6182111"/>
                  <a:ext cx="1574799" cy="461599"/>
                </a:xfrm>
                <a:prstGeom prst="flowChartPredefinedProcess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med" len="lg"/>
                </a:ln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100371" name="AutoShape 37"/>
                <p:cNvCxnSpPr>
                  <a:cxnSpLocks noChangeShapeType="1"/>
                  <a:stCxn id="100365" idx="2"/>
                  <a:endCxn id="35" idx="3"/>
                </p:cNvCxnSpPr>
                <p:nvPr/>
              </p:nvCxnSpPr>
              <p:spPr bwMode="auto">
                <a:xfrm rot="5400000">
                  <a:off x="7537318" y="1934209"/>
                  <a:ext cx="141607" cy="1588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00372" name="AutoShape 3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7544714" y="2525614"/>
                  <a:ext cx="126815" cy="12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00373" name="AutoShape 39"/>
                <p:cNvCxnSpPr>
                  <a:cxnSpLocks noChangeShapeType="1"/>
                  <a:stCxn id="40" idx="1"/>
                  <a:endCxn id="100368" idx="0"/>
                </p:cNvCxnSpPr>
                <p:nvPr/>
              </p:nvCxnSpPr>
              <p:spPr bwMode="auto">
                <a:xfrm rot="5400000">
                  <a:off x="7545449" y="3108900"/>
                  <a:ext cx="125345" cy="1588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100374" name="AutoShape 40"/>
                <p:cNvCxnSpPr>
                  <a:cxnSpLocks noChangeShapeType="1"/>
                  <a:stCxn id="100368" idx="2"/>
                  <a:endCxn id="42" idx="3"/>
                </p:cNvCxnSpPr>
                <p:nvPr/>
              </p:nvCxnSpPr>
              <p:spPr bwMode="auto">
                <a:xfrm rot="5400000">
                  <a:off x="7081423" y="4412640"/>
                  <a:ext cx="1053397" cy="1588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sp>
              <p:nvSpPr>
                <p:cNvPr id="100379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330309" y="1397000"/>
                  <a:ext cx="555625" cy="3498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>
                      <a:solidFill>
                        <a:srgbClr val="000000"/>
                      </a:solidFill>
                    </a:rPr>
                    <a:t>a, n</a:t>
                  </a:r>
                  <a:endParaRPr kumimoji="1" lang="ru-RU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80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7109646" y="2071678"/>
                  <a:ext cx="996950" cy="3498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 err="1">
                      <a:solidFill>
                        <a:srgbClr val="000000"/>
                      </a:solidFill>
                    </a:rPr>
                    <a:t>i</a:t>
                  </a:r>
                  <a:r>
                    <a:rPr kumimoji="1" lang="en-US" sz="2000" dirty="0">
                      <a:solidFill>
                        <a:srgbClr val="000000"/>
                      </a:solidFill>
                    </a:rPr>
                    <a:t>=1, n-1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8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6922322" y="3321827"/>
                  <a:ext cx="1371599" cy="3498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kumimoji="1" lang="en-US" sz="2000">
                      <a:solidFill>
                        <a:srgbClr val="000000"/>
                      </a:solidFill>
                    </a:rPr>
                    <a:t>a[j</a:t>
                  </a:r>
                  <a:r>
                    <a:rPr kumimoji="1" lang="uk-UA" sz="2000">
                      <a:solidFill>
                        <a:srgbClr val="000000"/>
                      </a:solidFill>
                    </a:rPr>
                    <a:t>-1</a:t>
                  </a:r>
                  <a:r>
                    <a:rPr kumimoji="1" lang="en-US" sz="2000">
                      <a:solidFill>
                        <a:srgbClr val="000000"/>
                      </a:solidFill>
                    </a:rPr>
                    <a:t>]&gt;a[j]</a:t>
                  </a:r>
                  <a:endParaRPr kumimoji="1" lang="ru-RU" sz="20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84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7458896" y="6143644"/>
                  <a:ext cx="298450" cy="3498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a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85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6457642" y="3143248"/>
                  <a:ext cx="328936" cy="40010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+</a:t>
                  </a:r>
                  <a:endParaRPr kumimoji="1" lang="ru-RU" sz="2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386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7643834" y="3786190"/>
                  <a:ext cx="285750" cy="39977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400" dirty="0">
                      <a:solidFill>
                        <a:srgbClr val="000000"/>
                      </a:solidFill>
                    </a:rPr>
                    <a:t>-</a:t>
                  </a:r>
                  <a:endParaRPr kumimoji="1" lang="ru-RU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Прямоугольник с двумя вырезанными соседними углами 34"/>
                <p:cNvSpPr/>
                <p:nvPr/>
              </p:nvSpPr>
              <p:spPr bwMode="auto">
                <a:xfrm>
                  <a:off x="6715152" y="2005013"/>
                  <a:ext cx="1785938" cy="457200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Прямоугольник с двумя вырезанными соседними углами 35"/>
                <p:cNvSpPr/>
                <p:nvPr/>
              </p:nvSpPr>
              <p:spPr bwMode="auto">
                <a:xfrm>
                  <a:off x="6715225" y="5571280"/>
                  <a:ext cx="1785792" cy="457255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>
                    <a:rot lat="10800000" lon="0" rev="0"/>
                  </a:camera>
                  <a:lightRig rig="threePt" dir="t"/>
                </a:scene3d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6905845" y="2655693"/>
                  <a:ext cx="1404552" cy="4001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med" len="lg"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sz="2000" dirty="0">
                      <a:solidFill>
                        <a:srgbClr val="000000"/>
                      </a:solidFill>
                    </a:rPr>
                    <a:t>j=n, i+1</a:t>
                  </a:r>
                  <a:r>
                    <a:rPr kumimoji="1" lang="uk-UA" sz="2000" dirty="0">
                      <a:solidFill>
                        <a:srgbClr val="000000"/>
                      </a:solidFill>
                    </a:rPr>
                    <a:t>, -1</a:t>
                  </a:r>
                  <a:r>
                    <a:rPr kumimoji="1" lang="en-US" sz="2000" dirty="0">
                      <a:solidFill>
                        <a:srgbClr val="000000"/>
                      </a:solidFill>
                    </a:rPr>
                    <a:t> </a:t>
                  </a:r>
                </a:p>
              </p:txBody>
            </p:sp>
            <p:sp>
              <p:nvSpPr>
                <p:cNvPr id="40" name="Прямоугольник с двумя вырезанными соседними углами 39"/>
                <p:cNvSpPr/>
                <p:nvPr/>
              </p:nvSpPr>
              <p:spPr bwMode="auto">
                <a:xfrm>
                  <a:off x="6715152" y="2589028"/>
                  <a:ext cx="1785938" cy="457200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Прямоугольник с двумя вырезанными соседними углами 41"/>
                <p:cNvSpPr/>
                <p:nvPr/>
              </p:nvSpPr>
              <p:spPr bwMode="auto">
                <a:xfrm>
                  <a:off x="6715225" y="4939339"/>
                  <a:ext cx="1785792" cy="457255"/>
                </a:xfrm>
                <a:prstGeom prst="snip2Same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scene3d>
                  <a:camera prst="orthographicFront">
                    <a:rot lat="10800000" lon="0" rev="0"/>
                  </a:camera>
                  <a:lightRig rig="threePt" dir="t"/>
                </a:scene3d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55" name="AutoShape 39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7531333" y="6105322"/>
                  <a:ext cx="153576" cy="1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59" name="AutoShape 39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7520778" y="5483937"/>
                  <a:ext cx="174686" cy="1588"/>
                </a:xfrm>
                <a:prstGeom prst="straightConnector1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med" len="lg"/>
                </a:ln>
              </p:spPr>
            </p:cxnSp>
            <p:cxnSp>
              <p:nvCxnSpPr>
                <p:cNvPr id="65" name="Соединительная линия уступом 64"/>
                <p:cNvCxnSpPr>
                  <a:stCxn id="100368" idx="1"/>
                  <a:endCxn id="100369" idx="0"/>
                </p:cNvCxnSpPr>
                <p:nvPr/>
              </p:nvCxnSpPr>
              <p:spPr bwMode="auto">
                <a:xfrm rot="10800000" flipV="1">
                  <a:off x="6061080" y="3528758"/>
                  <a:ext cx="700905" cy="216532"/>
                </a:xfrm>
                <a:prstGeom prst="bentConnector2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  <p:cxnSp>
              <p:nvCxnSpPr>
                <p:cNvPr id="69" name="Соединительная линия уступом 64"/>
                <p:cNvCxnSpPr>
                  <a:stCxn id="100369" idx="2"/>
                </p:cNvCxnSpPr>
                <p:nvPr/>
              </p:nvCxnSpPr>
              <p:spPr bwMode="auto">
                <a:xfrm rot="16200000" flipH="1">
                  <a:off x="6798347" y="3940834"/>
                  <a:ext cx="108219" cy="1582755"/>
                </a:xfrm>
                <a:prstGeom prst="bentConnector2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</p:grpSp>
        </p:grpSp>
        <p:sp>
          <p:nvSpPr>
            <p:cNvPr id="41" name="Левая фигурная скобка 42"/>
            <p:cNvSpPr>
              <a:spLocks/>
            </p:cNvSpPr>
            <p:nvPr/>
          </p:nvSpPr>
          <p:spPr bwMode="auto">
            <a:xfrm>
              <a:off x="755576" y="1516003"/>
              <a:ext cx="153902" cy="4721309"/>
            </a:xfrm>
            <a:prstGeom prst="leftBrace">
              <a:avLst>
                <a:gd name="adj1" fmla="val 8352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73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2"/>
            <a:ext cx="8893051" cy="576064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Загальні правила обчислення часу виконання програми: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uk-UA" sz="16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1. Час виконання операторів присвоєння, читання і запису зазвичай має порядок </a:t>
            </a:r>
            <a:r>
              <a:rPr lang="uk-UA" sz="2800" i="1" dirty="0" smtClean="0"/>
              <a:t>О</a:t>
            </a:r>
            <a:r>
              <a:rPr lang="uk-UA" sz="2800" dirty="0" smtClean="0"/>
              <a:t>(1).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2800" dirty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	Є декілька виключень з цього правила, наприклад в мові PL/1, де можна присвоювати великі масиви, або в будь-яких інших мовах, що допускають виклики функцій в операторах присвоєння. </a:t>
            </a:r>
            <a:endParaRPr lang="en-GB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sp>
        <p:nvSpPr>
          <p:cNvPr id="10649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864569" y="2935541"/>
            <a:ext cx="1785937" cy="994315"/>
            <a:chOff x="6962527" y="2736826"/>
            <a:chExt cx="1785937" cy="994315"/>
          </a:xfrm>
        </p:grpSpPr>
        <p:cxnSp>
          <p:nvCxnSpPr>
            <p:cNvPr id="16" name="AutoShape 38"/>
            <p:cNvCxnSpPr>
              <a:cxnSpLocks noChangeShapeType="1"/>
              <a:endCxn id="21" idx="0"/>
            </p:cNvCxnSpPr>
            <p:nvPr/>
          </p:nvCxnSpPr>
          <p:spPr bwMode="auto">
            <a:xfrm>
              <a:off x="7855495" y="2736826"/>
              <a:ext cx="1" cy="18940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cxnSp>
          <p:nvCxnSpPr>
            <p:cNvPr id="17" name="AutoShape 40"/>
            <p:cNvCxnSpPr>
              <a:cxnSpLocks noChangeShapeType="1"/>
            </p:cNvCxnSpPr>
            <p:nvPr/>
          </p:nvCxnSpPr>
          <p:spPr bwMode="auto">
            <a:xfrm rot="5400000">
              <a:off x="7776434" y="3651285"/>
              <a:ext cx="158124" cy="158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21" name="TextBox 28"/>
            <p:cNvSpPr txBox="1">
              <a:spLocks noChangeArrowheads="1"/>
            </p:cNvSpPr>
            <p:nvPr/>
          </p:nvSpPr>
          <p:spPr bwMode="auto">
            <a:xfrm>
              <a:off x="6962527" y="2926231"/>
              <a:ext cx="1785937" cy="6463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dirty="0">
                  <a:solidFill>
                    <a:srgbClr val="000000"/>
                  </a:solidFill>
                </a:rPr>
                <a:t>g=24*d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dirty="0">
                  <a:solidFill>
                    <a:srgbClr val="000000"/>
                  </a:solidFill>
                </a:rPr>
                <a:t>h=1440*d</a:t>
              </a:r>
              <a:endParaRPr kumimoji="1"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788024" y="2855000"/>
            <a:ext cx="1714500" cy="1510104"/>
            <a:chOff x="6998245" y="997718"/>
            <a:chExt cx="1714500" cy="1313552"/>
          </a:xfrm>
        </p:grpSpPr>
        <p:cxnSp>
          <p:nvCxnSpPr>
            <p:cNvPr id="15" name="AutoShape 37"/>
            <p:cNvCxnSpPr>
              <a:cxnSpLocks noChangeShapeType="1"/>
              <a:stCxn id="26" idx="4"/>
            </p:cNvCxnSpPr>
            <p:nvPr/>
          </p:nvCxnSpPr>
          <p:spPr bwMode="auto">
            <a:xfrm>
              <a:off x="7855495" y="2128225"/>
              <a:ext cx="0" cy="18304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cxnSp>
          <p:nvCxnSpPr>
            <p:cNvPr id="19" name="AutoShape 37"/>
            <p:cNvCxnSpPr>
              <a:cxnSpLocks noChangeShapeType="1"/>
            </p:cNvCxnSpPr>
            <p:nvPr/>
          </p:nvCxnSpPr>
          <p:spPr bwMode="auto">
            <a:xfrm flipH="1">
              <a:off x="7854013" y="997718"/>
              <a:ext cx="2964" cy="1330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20" name="Параллелограмм 27"/>
            <p:cNvSpPr>
              <a:spLocks noChangeArrowheads="1"/>
            </p:cNvSpPr>
            <p:nvPr/>
          </p:nvSpPr>
          <p:spPr bwMode="auto">
            <a:xfrm>
              <a:off x="6998245" y="1130719"/>
              <a:ext cx="1714500" cy="399003"/>
            </a:xfrm>
            <a:prstGeom prst="parallelogram">
              <a:avLst>
                <a:gd name="adj" fmla="val 25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>
                  <a:solidFill>
                    <a:srgbClr val="000000"/>
                  </a:solidFill>
                </a:rPr>
                <a:t>d, k, n</a:t>
              </a:r>
              <a:endParaRPr kumimoji="1" lang="en-GB">
                <a:solidFill>
                  <a:srgbClr val="000000"/>
                </a:solidFill>
              </a:endParaRPr>
            </a:p>
          </p:txBody>
        </p:sp>
        <p:cxnSp>
          <p:nvCxnSpPr>
            <p:cNvPr id="25" name="AutoShape 37"/>
            <p:cNvCxnSpPr>
              <a:cxnSpLocks noChangeShapeType="1"/>
            </p:cNvCxnSpPr>
            <p:nvPr/>
          </p:nvCxnSpPr>
          <p:spPr bwMode="auto">
            <a:xfrm flipV="1">
              <a:off x="7854014" y="1529722"/>
              <a:ext cx="2963" cy="1330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26" name="Параллелограмм 60"/>
            <p:cNvSpPr>
              <a:spLocks noChangeArrowheads="1"/>
            </p:cNvSpPr>
            <p:nvPr/>
          </p:nvSpPr>
          <p:spPr bwMode="auto">
            <a:xfrm>
              <a:off x="6998245" y="1662723"/>
              <a:ext cx="1714500" cy="465503"/>
            </a:xfrm>
            <a:prstGeom prst="parallelogram">
              <a:avLst>
                <a:gd name="adj" fmla="val 25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uk-UA" dirty="0">
                  <a:solidFill>
                    <a:srgbClr val="000000"/>
                  </a:solidFill>
                </a:rPr>
                <a:t>шапка таблиці</a:t>
              </a:r>
              <a:endParaRPr kumimoji="1" lang="en-GB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20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2"/>
            <a:ext cx="8714457" cy="602128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2. Час виконання послідовності операторів визначається за допомогою правила сум.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uk-UA" sz="2800" dirty="0"/>
              <a:t>	</a:t>
            </a:r>
            <a:r>
              <a:rPr lang="uk-UA" sz="2800" dirty="0" smtClean="0"/>
              <a:t>Тому степінь зростання часу виконання послідовності операторів без визначення констант пропорційності співпадає з найбільшим часом виконання оператора в даній послідовності. </a:t>
            </a:r>
            <a:endParaRPr lang="en-GB" sz="28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kumimoji="1" lang="uk-UA" kern="1200" dirty="0" smtClean="0"/>
          </a:p>
        </p:txBody>
      </p:sp>
      <p:sp>
        <p:nvSpPr>
          <p:cNvPr id="10649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603915" y="3676704"/>
            <a:ext cx="5408245" cy="2128560"/>
            <a:chOff x="603915" y="3676704"/>
            <a:chExt cx="5408245" cy="2128560"/>
          </a:xfrm>
        </p:grpSpPr>
        <p:sp>
          <p:nvSpPr>
            <p:cNvPr id="5" name="Text Box 46"/>
            <p:cNvSpPr txBox="1">
              <a:spLocks noChangeArrowheads="1"/>
            </p:cNvSpPr>
            <p:nvPr/>
          </p:nvSpPr>
          <p:spPr bwMode="auto">
            <a:xfrm>
              <a:off x="603915" y="4469050"/>
              <a:ext cx="3076483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(</a:t>
              </a:r>
              <a:r>
                <a:rPr kumimoji="1" lang="en-US" sz="2400" dirty="0" smtClean="0">
                  <a:solidFill>
                    <a:srgbClr val="000000"/>
                  </a:solidFill>
                  <a:sym typeface="Symbol" pitchFamily="18" charset="2"/>
                </a:rPr>
                <a:t>max(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1, </a:t>
              </a:r>
              <a:r>
                <a:rPr kumimoji="1" lang="en-US" sz="2400" i="1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, 3</a:t>
              </a:r>
              <a:r>
                <a:rPr kumimoji="1" lang="en-US" sz="2400" i="1" baseline="30000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))=</a:t>
              </a:r>
              <a:r>
                <a:rPr kumimoji="1" lang="en-US" sz="24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(3</a:t>
              </a:r>
              <a:r>
                <a:rPr kumimoji="1" lang="en-US" sz="2400" i="1" baseline="30000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)</a:t>
              </a:r>
              <a:endParaRPr kumimoji="1" lang="ru-RU" sz="24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 Box 50"/>
            <p:cNvSpPr txBox="1">
              <a:spLocks noChangeArrowheads="1"/>
            </p:cNvSpPr>
            <p:nvPr/>
          </p:nvSpPr>
          <p:spPr bwMode="auto">
            <a:xfrm>
              <a:off x="4336609" y="3840906"/>
              <a:ext cx="1675551" cy="400110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i="1" dirty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>
                  <a:solidFill>
                    <a:srgbClr val="000000"/>
                  </a:solidFill>
                </a:rPr>
                <a:t>(1)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10" name="AutoShape 39"/>
            <p:cNvCxnSpPr>
              <a:cxnSpLocks noChangeShapeType="1"/>
            </p:cNvCxnSpPr>
            <p:nvPr/>
          </p:nvCxnSpPr>
          <p:spPr bwMode="auto">
            <a:xfrm>
              <a:off x="5170346" y="3676704"/>
              <a:ext cx="8076" cy="16420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cxnSp>
          <p:nvCxnSpPr>
            <p:cNvPr id="11" name="AutoShape 39"/>
            <p:cNvCxnSpPr>
              <a:cxnSpLocks noChangeShapeType="1"/>
            </p:cNvCxnSpPr>
            <p:nvPr/>
          </p:nvCxnSpPr>
          <p:spPr bwMode="auto">
            <a:xfrm>
              <a:off x="5169543" y="4241016"/>
              <a:ext cx="9683" cy="22803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15" name="Text Box 50"/>
            <p:cNvSpPr txBox="1">
              <a:spLocks noChangeArrowheads="1"/>
            </p:cNvSpPr>
            <p:nvPr/>
          </p:nvSpPr>
          <p:spPr bwMode="auto">
            <a:xfrm>
              <a:off x="4336609" y="4469050"/>
              <a:ext cx="1675551" cy="400110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(</a:t>
              </a:r>
              <a:r>
                <a:rPr kumimoji="1" lang="en-US" sz="2000" i="1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AutoShape 39"/>
            <p:cNvCxnSpPr>
              <a:cxnSpLocks noChangeShapeType="1"/>
            </p:cNvCxnSpPr>
            <p:nvPr/>
          </p:nvCxnSpPr>
          <p:spPr bwMode="auto">
            <a:xfrm>
              <a:off x="5169543" y="4869160"/>
              <a:ext cx="9683" cy="28608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17" name="Text Box 50"/>
            <p:cNvSpPr txBox="1">
              <a:spLocks noChangeArrowheads="1"/>
            </p:cNvSpPr>
            <p:nvPr/>
          </p:nvSpPr>
          <p:spPr bwMode="auto">
            <a:xfrm>
              <a:off x="4336609" y="5155240"/>
              <a:ext cx="1675551" cy="400110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(3</a:t>
              </a:r>
              <a:r>
                <a:rPr kumimoji="1" lang="en-US" sz="2000" i="1" baseline="30000" dirty="0" smtClean="0">
                  <a:solidFill>
                    <a:srgbClr val="000000"/>
                  </a:solidFill>
                </a:rPr>
                <a:t>n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18" name="AutoShape 39"/>
            <p:cNvCxnSpPr>
              <a:cxnSpLocks noChangeShapeType="1"/>
            </p:cNvCxnSpPr>
            <p:nvPr/>
          </p:nvCxnSpPr>
          <p:spPr bwMode="auto">
            <a:xfrm>
              <a:off x="5169543" y="5555350"/>
              <a:ext cx="9683" cy="24991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21" name="Левая фигурная скобка 41"/>
            <p:cNvSpPr>
              <a:spLocks/>
            </p:cNvSpPr>
            <p:nvPr/>
          </p:nvSpPr>
          <p:spPr bwMode="auto">
            <a:xfrm>
              <a:off x="3923928" y="3737184"/>
              <a:ext cx="241070" cy="1996072"/>
            </a:xfrm>
            <a:prstGeom prst="leftBrace">
              <a:avLst>
                <a:gd name="adj1" fmla="val 8296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84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1"/>
            <a:ext cx="8714457" cy="2315546"/>
          </a:xfrm>
        </p:spPr>
        <p:txBody>
          <a:bodyPr/>
          <a:lstStyle/>
          <a:p>
            <a:pPr>
              <a:lnSpc>
                <a:spcPct val="100000"/>
              </a:lnSpc>
              <a:buNone/>
              <a:defRPr/>
            </a:pPr>
            <a:r>
              <a:rPr lang="uk-UA" sz="2800" dirty="0" smtClean="0"/>
              <a:t>3. Час виконання умовних операторів </a:t>
            </a:r>
            <a:r>
              <a:rPr lang="uk-UA" sz="2800" dirty="0"/>
              <a:t>визначається за допомогою правила сум </a:t>
            </a:r>
            <a:r>
              <a:rPr lang="uk-UA" sz="2800" dirty="0" smtClean="0"/>
              <a:t>і складається </a:t>
            </a:r>
            <a:r>
              <a:rPr lang="uk-UA" sz="2800" dirty="0" smtClean="0"/>
              <a:t>з часу виконання умовно виконуваних операторів</a:t>
            </a:r>
            <a:r>
              <a:rPr lang="en-US" sz="2800" dirty="0" smtClean="0"/>
              <a:t> </a:t>
            </a:r>
            <a:r>
              <a:rPr lang="uk-UA" sz="2800" dirty="0" smtClean="0"/>
              <a:t>і часу обчислення самого логічного виразу</a:t>
            </a:r>
            <a:r>
              <a:rPr lang="en-US" sz="2800" dirty="0" smtClean="0"/>
              <a:t> </a:t>
            </a:r>
            <a:r>
              <a:rPr lang="uk-UA" sz="2800" dirty="0"/>
              <a:t>(зазвичай має порядок </a:t>
            </a:r>
            <a:r>
              <a:rPr lang="uk-UA" sz="2800" i="1" dirty="0"/>
              <a:t>О</a:t>
            </a:r>
            <a:r>
              <a:rPr lang="uk-UA" sz="2800" dirty="0"/>
              <a:t>(1)) . </a:t>
            </a:r>
            <a:endParaRPr kumimoji="1" lang="uk-UA" kern="1200" dirty="0" smtClean="0"/>
          </a:p>
        </p:txBody>
      </p:sp>
      <p:sp>
        <p:nvSpPr>
          <p:cNvPr id="10752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GB" sz="2400">
              <a:solidFill>
                <a:srgbClr val="000000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2125463" y="2996952"/>
            <a:ext cx="4894809" cy="2885226"/>
            <a:chOff x="4139952" y="2919055"/>
            <a:chExt cx="4894809" cy="2885226"/>
          </a:xfrm>
        </p:grpSpPr>
        <p:sp>
          <p:nvSpPr>
            <p:cNvPr id="4" name="Text Box 46"/>
            <p:cNvSpPr txBox="1">
              <a:spLocks noChangeArrowheads="1"/>
            </p:cNvSpPr>
            <p:nvPr/>
          </p:nvSpPr>
          <p:spPr bwMode="auto">
            <a:xfrm>
              <a:off x="4691059" y="5342616"/>
              <a:ext cx="3296095" cy="4616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i="1" dirty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>
                  <a:solidFill>
                    <a:srgbClr val="000000"/>
                  </a:solidFill>
                </a:rPr>
                <a:t>(if)+</a:t>
              </a:r>
              <a:r>
                <a:rPr kumimoji="1" lang="en-US" sz="24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(max(</a:t>
              </a:r>
              <a:r>
                <a:rPr kumimoji="1" lang="en-US" sz="2400" dirty="0" err="1" smtClean="0">
                  <a:solidFill>
                    <a:srgbClr val="000000"/>
                  </a:solidFill>
                </a:rPr>
                <a:t>then,else</a:t>
              </a:r>
              <a:r>
                <a:rPr kumimoji="1" lang="en-US" sz="2400" dirty="0" smtClean="0">
                  <a:solidFill>
                    <a:srgbClr val="000000"/>
                  </a:solidFill>
                </a:rPr>
                <a:t>))</a:t>
              </a:r>
              <a:endParaRPr kumimoji="1" lang="ru-RU" sz="24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 Box 50"/>
            <p:cNvSpPr txBox="1">
              <a:spLocks noChangeArrowheads="1"/>
            </p:cNvSpPr>
            <p:nvPr/>
          </p:nvSpPr>
          <p:spPr bwMode="auto">
            <a:xfrm>
              <a:off x="4212272" y="3936459"/>
              <a:ext cx="1481774" cy="4001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(then)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sp>
          <p:nvSpPr>
            <p:cNvPr id="7" name="AutoShape 32"/>
            <p:cNvSpPr>
              <a:spLocks noChangeArrowheads="1"/>
            </p:cNvSpPr>
            <p:nvPr/>
          </p:nvSpPr>
          <p:spPr bwMode="auto">
            <a:xfrm>
              <a:off x="5706124" y="3229666"/>
              <a:ext cx="1713200" cy="702417"/>
            </a:xfrm>
            <a:prstGeom prst="flowChartDecision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>
                <a:solidFill>
                  <a:srgbClr val="000000"/>
                </a:solidFill>
              </a:endParaRPr>
            </a:p>
          </p:txBody>
        </p:sp>
        <p:sp>
          <p:nvSpPr>
            <p:cNvPr id="8" name="AutoShape 33"/>
            <p:cNvSpPr>
              <a:spLocks noChangeArrowheads="1"/>
            </p:cNvSpPr>
            <p:nvPr/>
          </p:nvSpPr>
          <p:spPr bwMode="auto">
            <a:xfrm>
              <a:off x="4139952" y="3966486"/>
              <a:ext cx="1713200" cy="370083"/>
            </a:xfrm>
            <a:prstGeom prst="flowChartProcess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>
                <a:solidFill>
                  <a:srgbClr val="000000"/>
                </a:solidFill>
              </a:endParaRPr>
            </a:p>
          </p:txBody>
        </p:sp>
        <p:cxnSp>
          <p:nvCxnSpPr>
            <p:cNvPr id="9" name="AutoShape 40"/>
            <p:cNvCxnSpPr>
              <a:cxnSpLocks noChangeShapeType="1"/>
            </p:cNvCxnSpPr>
            <p:nvPr/>
          </p:nvCxnSpPr>
          <p:spPr bwMode="auto">
            <a:xfrm flipH="1">
              <a:off x="6598878" y="4663333"/>
              <a:ext cx="1" cy="27783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10" name="Text Box 49"/>
            <p:cNvSpPr txBox="1">
              <a:spLocks noChangeArrowheads="1"/>
            </p:cNvSpPr>
            <p:nvPr/>
          </p:nvSpPr>
          <p:spPr bwMode="auto">
            <a:xfrm>
              <a:off x="5868445" y="3377406"/>
              <a:ext cx="1388560" cy="4001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kumimoji="1" lang="en-US" sz="20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(if)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 Box 53"/>
            <p:cNvSpPr txBox="1">
              <a:spLocks noChangeArrowheads="1"/>
            </p:cNvSpPr>
            <p:nvPr/>
          </p:nvSpPr>
          <p:spPr bwMode="auto">
            <a:xfrm>
              <a:off x="5398019" y="3201815"/>
              <a:ext cx="333004" cy="39341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dirty="0">
                  <a:solidFill>
                    <a:srgbClr val="000000"/>
                  </a:solidFill>
                </a:rPr>
                <a:t>+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54"/>
            <p:cNvSpPr txBox="1">
              <a:spLocks noChangeArrowheads="1"/>
            </p:cNvSpPr>
            <p:nvPr/>
          </p:nvSpPr>
          <p:spPr bwMode="auto">
            <a:xfrm>
              <a:off x="7357579" y="3140968"/>
              <a:ext cx="289284" cy="3930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dirty="0">
                  <a:solidFill>
                    <a:srgbClr val="000000"/>
                  </a:solidFill>
                </a:rPr>
                <a:t>-</a:t>
              </a:r>
              <a:endParaRPr kumimoji="1" lang="ru-RU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13" name="Соединительная линия уступом 12"/>
            <p:cNvCxnSpPr>
              <a:stCxn id="7" idx="1"/>
              <a:endCxn id="8" idx="0"/>
            </p:cNvCxnSpPr>
            <p:nvPr/>
          </p:nvCxnSpPr>
          <p:spPr bwMode="auto">
            <a:xfrm rot="10800000" flipV="1">
              <a:off x="4996552" y="3580874"/>
              <a:ext cx="709572" cy="385611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4" name="Соединительная линия уступом 64"/>
            <p:cNvCxnSpPr>
              <a:stCxn id="8" idx="2"/>
            </p:cNvCxnSpPr>
            <p:nvPr/>
          </p:nvCxnSpPr>
          <p:spPr bwMode="auto">
            <a:xfrm rot="16200000" flipH="1">
              <a:off x="5634333" y="3698788"/>
              <a:ext cx="326764" cy="1602326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5" name="AutoShape 39"/>
            <p:cNvCxnSpPr>
              <a:cxnSpLocks noChangeShapeType="1"/>
              <a:endCxn id="7" idx="0"/>
            </p:cNvCxnSpPr>
            <p:nvPr/>
          </p:nvCxnSpPr>
          <p:spPr bwMode="auto">
            <a:xfrm>
              <a:off x="6552238" y="2919055"/>
              <a:ext cx="10486" cy="3106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</p:cxnSp>
        <p:sp>
          <p:nvSpPr>
            <p:cNvPr id="19" name="Text Box 50"/>
            <p:cNvSpPr txBox="1">
              <a:spLocks noChangeArrowheads="1"/>
            </p:cNvSpPr>
            <p:nvPr/>
          </p:nvSpPr>
          <p:spPr bwMode="auto">
            <a:xfrm>
              <a:off x="7408971" y="3916157"/>
              <a:ext cx="1481774" cy="4001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med" len="lg"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000" i="1" dirty="0" smtClean="0">
                  <a:solidFill>
                    <a:srgbClr val="000000"/>
                  </a:solidFill>
                </a:rPr>
                <a:t>O</a:t>
              </a:r>
              <a:r>
                <a:rPr kumimoji="1" lang="en-US" sz="2000" dirty="0" smtClean="0">
                  <a:solidFill>
                    <a:srgbClr val="000000"/>
                  </a:solidFill>
                </a:rPr>
                <a:t>(else)</a:t>
              </a:r>
              <a:endParaRPr kumimoji="1" lang="ru-RU" sz="2000" dirty="0">
                <a:solidFill>
                  <a:srgbClr val="000000"/>
                </a:solidFill>
              </a:endParaRPr>
            </a:p>
          </p:txBody>
        </p:sp>
        <p:sp>
          <p:nvSpPr>
            <p:cNvPr id="20" name="AutoShape 33"/>
            <p:cNvSpPr>
              <a:spLocks noChangeArrowheads="1"/>
            </p:cNvSpPr>
            <p:nvPr/>
          </p:nvSpPr>
          <p:spPr bwMode="auto">
            <a:xfrm>
              <a:off x="7321561" y="3946184"/>
              <a:ext cx="1713200" cy="370083"/>
            </a:xfrm>
            <a:prstGeom prst="flowChartProcess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med" len="lg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>
                <a:solidFill>
                  <a:srgbClr val="000000"/>
                </a:solidFill>
              </a:endParaRPr>
            </a:p>
          </p:txBody>
        </p:sp>
        <p:cxnSp>
          <p:nvCxnSpPr>
            <p:cNvPr id="22" name="Соединительная линия уступом 21"/>
            <p:cNvCxnSpPr>
              <a:stCxn id="7" idx="3"/>
              <a:endCxn id="20" idx="0"/>
            </p:cNvCxnSpPr>
            <p:nvPr/>
          </p:nvCxnSpPr>
          <p:spPr bwMode="auto">
            <a:xfrm>
              <a:off x="7419324" y="3580875"/>
              <a:ext cx="758837" cy="365309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26" name="Соединительная линия уступом 64"/>
            <p:cNvCxnSpPr>
              <a:stCxn id="20" idx="2"/>
            </p:cNvCxnSpPr>
            <p:nvPr/>
          </p:nvCxnSpPr>
          <p:spPr bwMode="auto">
            <a:xfrm rot="5400000">
              <a:off x="7214987" y="3700159"/>
              <a:ext cx="347066" cy="1579282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8479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чебный курс">
  <a:themeElements>
    <a:clrScheme name="Учебный курс 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5F5F5F"/>
      </a:hlink>
      <a:folHlink>
        <a:srgbClr val="EAEAEA"/>
      </a:folHlink>
    </a:clrScheme>
    <a:fontScheme name="Учебный курс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Учебный курс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Учебный курс 3">
    <a:dk1>
      <a:srgbClr val="000000"/>
    </a:dk1>
    <a:lt1>
      <a:srgbClr val="FFFFFF"/>
    </a:lt1>
    <a:dk2>
      <a:srgbClr val="000000"/>
    </a:dk2>
    <a:lt2>
      <a:srgbClr val="FFFFFF"/>
    </a:lt2>
    <a:accent1>
      <a:srgbClr val="CBCBCB"/>
    </a:accent1>
    <a:accent2>
      <a:srgbClr val="969696"/>
    </a:accent2>
    <a:accent3>
      <a:srgbClr val="FFFFFF"/>
    </a:accent3>
    <a:accent4>
      <a:srgbClr val="000000"/>
    </a:accent4>
    <a:accent5>
      <a:srgbClr val="E2E2E2"/>
    </a:accent5>
    <a:accent6>
      <a:srgbClr val="878787"/>
    </a:accent6>
    <a:hlink>
      <a:srgbClr val="5F5F5F"/>
    </a:hlink>
    <a:folHlink>
      <a:srgbClr val="EAEAEA"/>
    </a:folHlink>
  </a:clrScheme>
  <a:fontScheme name="Учебный курс">
    <a:majorFont>
      <a:latin typeface="Arial"/>
      <a:ea typeface=""/>
      <a:cs typeface=""/>
    </a:majorFont>
    <a:minorFont>
      <a:latin typeface="Times New Roman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831</Words>
  <Application>Microsoft Office PowerPoint</Application>
  <PresentationFormat>Екран (4:3)</PresentationFormat>
  <Paragraphs>350</Paragraphs>
  <Slides>36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36</vt:i4>
      </vt:variant>
    </vt:vector>
  </HeadingPairs>
  <TitlesOfParts>
    <vt:vector size="38" baseType="lpstr">
      <vt:lpstr>Учебный курс</vt:lpstr>
      <vt:lpstr>Формула</vt:lpstr>
      <vt:lpstr>1.2. Час виконання програм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NTUU "KPI"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1.2. Час виконання програм  </dc:title>
  <dc:creator>Admin</dc:creator>
  <cp:lastModifiedBy>Admin</cp:lastModifiedBy>
  <cp:revision>36</cp:revision>
  <dcterms:created xsi:type="dcterms:W3CDTF">2016-02-04T09:29:24Z</dcterms:created>
  <dcterms:modified xsi:type="dcterms:W3CDTF">2016-02-18T07:34:39Z</dcterms:modified>
</cp:coreProperties>
</file>