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10"/>
  </p:handoutMasterIdLst>
  <p:sldIdLst>
    <p:sldId id="256" r:id="rId2"/>
    <p:sldId id="259" r:id="rId3"/>
    <p:sldId id="274" r:id="rId4"/>
    <p:sldId id="275" r:id="rId5"/>
    <p:sldId id="276" r:id="rId6"/>
    <p:sldId id="277" r:id="rId7"/>
    <p:sldId id="278" r:id="rId8"/>
    <p:sldId id="279" r:id="rId9"/>
  </p:sldIdLst>
  <p:sldSz cx="9144000" cy="6858000" type="screen4x3"/>
  <p:notesSz cx="6735763" cy="9869488"/>
  <p:defaultTextStyle>
    <a:defPPr>
      <a:defRPr lang="uk-UA"/>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738" y="5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Definition </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  Synonyms can be defined as two or more words of the same language, belonging to the same part of speech and possessing one or more identical or nearly identical </a:t>
          </a:r>
          <a:r>
            <a:rPr lang="en-US" sz="1700" dirty="0" err="1">
              <a:solidFill>
                <a:srgbClr val="292934">
                  <a:hueOff val="0"/>
                  <a:satOff val="0"/>
                  <a:lumOff val="0"/>
                  <a:alphaOff val="0"/>
                </a:srgbClr>
              </a:solidFill>
              <a:latin typeface="Arial"/>
              <a:ea typeface="+mn-ea"/>
              <a:cs typeface="+mn-cs"/>
            </a:rPr>
            <a:t>denotational</a:t>
          </a:r>
          <a:r>
            <a:rPr lang="en-US" sz="1700" dirty="0">
              <a:solidFill>
                <a:srgbClr val="292934">
                  <a:hueOff val="0"/>
                  <a:satOff val="0"/>
                  <a:lumOff val="0"/>
                  <a:alphaOff val="0"/>
                </a:srgbClr>
              </a:solidFill>
              <a:latin typeface="Arial"/>
              <a:ea typeface="+mn-ea"/>
              <a:cs typeface="+mn-cs"/>
            </a:rPr>
            <a:t> meanings, interchangeable at least in some contexts, without any alteration on the </a:t>
          </a:r>
          <a:r>
            <a:rPr lang="en-US" sz="1700" dirty="0" err="1">
              <a:solidFill>
                <a:srgbClr val="292934">
                  <a:hueOff val="0"/>
                  <a:satOff val="0"/>
                  <a:lumOff val="0"/>
                  <a:alphaOff val="0"/>
                </a:srgbClr>
              </a:solidFill>
              <a:latin typeface="Arial"/>
              <a:ea typeface="+mn-ea"/>
              <a:cs typeface="+mn-cs"/>
            </a:rPr>
            <a:t>denotational</a:t>
          </a:r>
          <a:r>
            <a:rPr lang="en-US" sz="1700" dirty="0">
              <a:solidFill>
                <a:srgbClr val="292934">
                  <a:hueOff val="0"/>
                  <a:satOff val="0"/>
                  <a:lumOff val="0"/>
                  <a:alphaOff val="0"/>
                </a:srgbClr>
              </a:solidFill>
              <a:latin typeface="Arial"/>
              <a:ea typeface="+mn-ea"/>
              <a:cs typeface="+mn-cs"/>
            </a:rPr>
            <a:t> meaning, but differing in the morphemic composition, phonemic shape, shades of meaning, connotations, affective value, style, </a:t>
          </a:r>
          <a:r>
            <a:rPr lang="en-US" sz="1700" dirty="0" err="1">
              <a:solidFill>
                <a:srgbClr val="292934">
                  <a:hueOff val="0"/>
                  <a:satOff val="0"/>
                  <a:lumOff val="0"/>
                  <a:alphaOff val="0"/>
                </a:srgbClr>
              </a:solidFill>
              <a:latin typeface="Arial"/>
              <a:ea typeface="+mn-ea"/>
              <a:cs typeface="+mn-cs"/>
            </a:rPr>
            <a:t>valency</a:t>
          </a:r>
          <a:r>
            <a:rPr lang="en-US" sz="1700" dirty="0">
              <a:solidFill>
                <a:srgbClr val="292934">
                  <a:hueOff val="0"/>
                  <a:satOff val="0"/>
                  <a:lumOff val="0"/>
                  <a:alphaOff val="0"/>
                </a:srgbClr>
              </a:solidFill>
              <a:latin typeface="Arial"/>
              <a:ea typeface="+mn-ea"/>
              <a:cs typeface="+mn-cs"/>
            </a:rPr>
            <a:t> and idiomatic use. </a:t>
          </a:r>
          <a:endParaRPr lang="uk-UA" sz="170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Example  </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dirty="0">
              <a:solidFill>
                <a:srgbClr val="292934">
                  <a:hueOff val="0"/>
                  <a:satOff val="0"/>
                  <a:lumOff val="0"/>
                  <a:alphaOff val="0"/>
                </a:srgbClr>
              </a:solidFill>
              <a:latin typeface="Arial"/>
              <a:ea typeface="+mn-ea"/>
              <a:cs typeface="+mn-cs"/>
            </a:rPr>
            <a:t>The words </a:t>
          </a:r>
          <a:r>
            <a:rPr lang="en-US" sz="1700" i="1" dirty="0">
              <a:solidFill>
                <a:srgbClr val="292934">
                  <a:hueOff val="0"/>
                  <a:satOff val="0"/>
                  <a:lumOff val="0"/>
                  <a:alphaOff val="0"/>
                </a:srgbClr>
              </a:solidFill>
              <a:latin typeface="Arial"/>
              <a:ea typeface="+mn-ea"/>
              <a:cs typeface="+mn-cs"/>
            </a:rPr>
            <a:t>to annoy, to vex, to irk, to bother </a:t>
          </a:r>
          <a:r>
            <a:rPr lang="en-US" sz="1700" dirty="0">
              <a:solidFill>
                <a:srgbClr val="292934">
                  <a:hueOff val="0"/>
                  <a:satOff val="0"/>
                  <a:lumOff val="0"/>
                  <a:alphaOff val="0"/>
                </a:srgbClr>
              </a:solidFill>
              <a:latin typeface="Arial"/>
              <a:ea typeface="+mn-ea"/>
              <a:cs typeface="+mn-cs"/>
            </a:rPr>
            <a:t>are synonyms. </a:t>
          </a:r>
          <a:r>
            <a:rPr lang="en-US" sz="1700" i="1" dirty="0">
              <a:solidFill>
                <a:srgbClr val="292934">
                  <a:hueOff val="0"/>
                  <a:satOff val="0"/>
                  <a:lumOff val="0"/>
                  <a:alphaOff val="0"/>
                </a:srgbClr>
              </a:solidFill>
              <a:latin typeface="Arial"/>
              <a:ea typeface="+mn-ea"/>
              <a:cs typeface="+mn-cs"/>
            </a:rPr>
            <a:t>To annoy, to vex</a:t>
          </a:r>
          <a:r>
            <a:rPr lang="en-US" sz="1700" dirty="0">
              <a:solidFill>
                <a:srgbClr val="292934">
                  <a:hueOff val="0"/>
                  <a:satOff val="0"/>
                  <a:lumOff val="0"/>
                  <a:alphaOff val="0"/>
                </a:srgbClr>
              </a:solidFill>
              <a:latin typeface="Arial"/>
              <a:ea typeface="+mn-ea"/>
              <a:cs typeface="+mn-cs"/>
            </a:rPr>
            <a:t> may mean both a non-intentional influence and an intentional one. </a:t>
          </a:r>
          <a:r>
            <a:rPr lang="en-US" sz="1700" i="1" dirty="0">
              <a:solidFill>
                <a:srgbClr val="292934">
                  <a:hueOff val="0"/>
                  <a:satOff val="0"/>
                  <a:lumOff val="0"/>
                  <a:alphaOff val="0"/>
                </a:srgbClr>
              </a:solidFill>
              <a:latin typeface="Arial"/>
              <a:ea typeface="+mn-ea"/>
              <a:cs typeface="+mn-cs"/>
            </a:rPr>
            <a:t>To irk, to bother</a:t>
          </a:r>
          <a:r>
            <a:rPr lang="en-US" sz="1700" dirty="0">
              <a:solidFill>
                <a:srgbClr val="292934">
                  <a:hueOff val="0"/>
                  <a:satOff val="0"/>
                  <a:lumOff val="0"/>
                  <a:alphaOff val="0"/>
                </a:srgbClr>
              </a:solidFill>
              <a:latin typeface="Arial"/>
              <a:ea typeface="+mn-ea"/>
              <a:cs typeface="+mn-cs"/>
            </a:rPr>
            <a:t> presuppose only the intentional influence. </a:t>
          </a:r>
          <a:r>
            <a:rPr lang="en-US" sz="1700" i="1" dirty="0">
              <a:solidFill>
                <a:srgbClr val="292934">
                  <a:hueOff val="0"/>
                  <a:satOff val="0"/>
                  <a:lumOff val="0"/>
                  <a:alphaOff val="0"/>
                </a:srgbClr>
              </a:solidFill>
              <a:latin typeface="Arial"/>
              <a:ea typeface="+mn-ea"/>
              <a:cs typeface="+mn-cs"/>
            </a:rPr>
            <a:t>To annoy </a:t>
          </a:r>
          <a:r>
            <a:rPr lang="en-US" sz="1700" dirty="0">
              <a:solidFill>
                <a:srgbClr val="292934">
                  <a:hueOff val="0"/>
                  <a:satOff val="0"/>
                  <a:lumOff val="0"/>
                  <a:alphaOff val="0"/>
                </a:srgbClr>
              </a:solidFill>
              <a:latin typeface="Arial"/>
              <a:ea typeface="+mn-ea"/>
              <a:cs typeface="+mn-cs"/>
            </a:rPr>
            <a:t>is a neutral word. </a:t>
          </a:r>
          <a:r>
            <a:rPr lang="en-US" sz="1700" i="1" dirty="0">
              <a:solidFill>
                <a:srgbClr val="292934">
                  <a:hueOff val="0"/>
                  <a:satOff val="0"/>
                  <a:lumOff val="0"/>
                  <a:alphaOff val="0"/>
                </a:srgbClr>
              </a:solidFill>
              <a:latin typeface="Arial"/>
              <a:ea typeface="+mn-ea"/>
              <a:cs typeface="+mn-cs"/>
            </a:rPr>
            <a:t>To vex </a:t>
          </a:r>
          <a:r>
            <a:rPr lang="en-US" sz="1700" dirty="0">
              <a:solidFill>
                <a:srgbClr val="292934">
                  <a:hueOff val="0"/>
                  <a:satOff val="0"/>
                  <a:lumOff val="0"/>
                  <a:alphaOff val="0"/>
                </a:srgbClr>
              </a:solidFill>
              <a:latin typeface="Arial"/>
              <a:ea typeface="+mn-ea"/>
              <a:cs typeface="+mn-cs"/>
            </a:rPr>
            <a:t>has a stronger shade. </a:t>
          </a:r>
          <a:r>
            <a:rPr lang="en-US" sz="1700" i="1" dirty="0">
              <a:solidFill>
                <a:srgbClr val="292934">
                  <a:hueOff val="0"/>
                  <a:satOff val="0"/>
                  <a:lumOff val="0"/>
                  <a:alphaOff val="0"/>
                </a:srgbClr>
              </a:solidFill>
              <a:latin typeface="Arial"/>
              <a:ea typeface="+mn-ea"/>
              <a:cs typeface="+mn-cs"/>
            </a:rPr>
            <a:t>To bother </a:t>
          </a:r>
          <a:r>
            <a:rPr lang="en-US" sz="1700" dirty="0">
              <a:solidFill>
                <a:srgbClr val="292934">
                  <a:hueOff val="0"/>
                  <a:satOff val="0"/>
                  <a:lumOff val="0"/>
                  <a:alphaOff val="0"/>
                </a:srgbClr>
              </a:solidFill>
              <a:latin typeface="Arial"/>
              <a:ea typeface="+mn-ea"/>
              <a:cs typeface="+mn-cs"/>
            </a:rPr>
            <a:t>presupposes the slightest reaction. The </a:t>
          </a:r>
          <a:r>
            <a:rPr lang="en-US" sz="1700" dirty="0" err="1">
              <a:solidFill>
                <a:srgbClr val="292934">
                  <a:hueOff val="0"/>
                  <a:satOff val="0"/>
                  <a:lumOff val="0"/>
                  <a:alphaOff val="0"/>
                </a:srgbClr>
              </a:solidFill>
              <a:latin typeface="Arial"/>
              <a:ea typeface="+mn-ea"/>
              <a:cs typeface="+mn-cs"/>
            </a:rPr>
            <a:t>denotational</a:t>
          </a:r>
          <a:r>
            <a:rPr lang="en-US" sz="1700" dirty="0">
              <a:solidFill>
                <a:srgbClr val="292934">
                  <a:hueOff val="0"/>
                  <a:satOff val="0"/>
                  <a:lumOff val="0"/>
                  <a:alphaOff val="0"/>
                </a:srgbClr>
              </a:solidFill>
              <a:latin typeface="Arial"/>
              <a:ea typeface="+mn-ea"/>
              <a:cs typeface="+mn-cs"/>
            </a:rPr>
            <a:t> meaning of all these words is the same: to make somebody a little angry by especially repeated acts.</a:t>
          </a: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The synonymic row (group) </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700" dirty="0">
              <a:solidFill>
                <a:srgbClr val="292934">
                  <a:hueOff val="0"/>
                  <a:satOff val="0"/>
                  <a:lumOff val="0"/>
                  <a:alphaOff val="0"/>
                </a:srgbClr>
              </a:solidFill>
              <a:latin typeface="Arial"/>
              <a:ea typeface="+mn-ea"/>
              <a:cs typeface="+mn-cs"/>
            </a:rPr>
            <a:t> </a:t>
          </a:r>
          <a:r>
            <a:rPr lang="en-AU" sz="1700" dirty="0">
              <a:solidFill>
                <a:srgbClr val="292934">
                  <a:hueOff val="0"/>
                  <a:satOff val="0"/>
                  <a:lumOff val="0"/>
                  <a:alphaOff val="0"/>
                </a:srgbClr>
              </a:solidFill>
              <a:latin typeface="Arial"/>
              <a:ea typeface="+mn-ea"/>
              <a:cs typeface="+mn-cs"/>
            </a:rPr>
            <a:t> </a:t>
          </a:r>
          <a:r>
            <a:rPr lang="en-AU" sz="1700" b="1" dirty="0">
              <a:solidFill>
                <a:srgbClr val="292934">
                  <a:hueOff val="0"/>
                  <a:satOff val="0"/>
                  <a:lumOff val="0"/>
                  <a:alphaOff val="0"/>
                </a:srgbClr>
              </a:solidFill>
              <a:latin typeface="Arial"/>
              <a:ea typeface="+mn-ea"/>
              <a:cs typeface="+mn-cs"/>
            </a:rPr>
            <a:t>A dominant element in a  synonymic row </a:t>
          </a:r>
          <a:r>
            <a:rPr lang="en-US" sz="1700" dirty="0">
              <a:solidFill>
                <a:srgbClr val="292934">
                  <a:hueOff val="0"/>
                  <a:satOff val="0"/>
                  <a:lumOff val="0"/>
                  <a:alphaOff val="0"/>
                </a:srgbClr>
              </a:solidFill>
              <a:latin typeface="Arial"/>
              <a:ea typeface="+mn-ea"/>
              <a:cs typeface="+mn-cs"/>
            </a:rPr>
            <a:t>is the synonymic dominant, the most general term of its kind potentially containing the specific features rendered by all the other members of the group.</a:t>
          </a: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l"/>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200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3A4343BA-EC00-4779-B2F4-2682EE3FDCD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AU" sz="1700" dirty="0">
              <a:solidFill>
                <a:srgbClr val="292934">
                  <a:hueOff val="0"/>
                  <a:satOff val="0"/>
                  <a:lumOff val="0"/>
                  <a:alphaOff val="0"/>
                </a:srgbClr>
              </a:solidFill>
              <a:latin typeface="Arial"/>
              <a:ea typeface="+mn-ea"/>
              <a:cs typeface="+mn-cs"/>
            </a:rPr>
            <a:t>In the Ukrainian language the word </a:t>
          </a:r>
          <a:r>
            <a:rPr lang="uk-UA" sz="1700" i="1" dirty="0">
              <a:solidFill>
                <a:srgbClr val="292934">
                  <a:hueOff val="0"/>
                  <a:satOff val="0"/>
                  <a:lumOff val="0"/>
                  <a:alphaOff val="0"/>
                </a:srgbClr>
              </a:solidFill>
              <a:latin typeface="Arial"/>
              <a:ea typeface="+mn-ea"/>
              <a:cs typeface="+mn-cs"/>
            </a:rPr>
            <a:t>бридкий</a:t>
          </a:r>
          <a:r>
            <a:rPr lang="uk-UA" sz="1700" dirty="0">
              <a:solidFill>
                <a:srgbClr val="292934">
                  <a:hueOff val="0"/>
                  <a:satOff val="0"/>
                  <a:lumOff val="0"/>
                  <a:alphaOff val="0"/>
                </a:srgbClr>
              </a:solidFill>
              <a:latin typeface="Arial"/>
              <a:ea typeface="+mn-ea"/>
              <a:cs typeface="+mn-cs"/>
            </a:rPr>
            <a:t> </a:t>
          </a:r>
          <a:r>
            <a:rPr lang="en-AU" sz="1700" dirty="0">
              <a:solidFill>
                <a:srgbClr val="292934">
                  <a:hueOff val="0"/>
                  <a:satOff val="0"/>
                  <a:lumOff val="0"/>
                  <a:alphaOff val="0"/>
                </a:srgbClr>
              </a:solidFill>
              <a:latin typeface="Arial"/>
              <a:ea typeface="+mn-ea"/>
              <a:cs typeface="+mn-cs"/>
            </a:rPr>
            <a:t>is a synonymic dominant in the synonymic row: </a:t>
          </a:r>
          <a:r>
            <a:rPr lang="uk-UA" sz="1700" i="1" dirty="0">
              <a:solidFill>
                <a:srgbClr val="292934">
                  <a:hueOff val="0"/>
                  <a:satOff val="0"/>
                  <a:lumOff val="0"/>
                  <a:alphaOff val="0"/>
                </a:srgbClr>
              </a:solidFill>
              <a:latin typeface="Arial"/>
              <a:ea typeface="+mn-ea"/>
              <a:cs typeface="+mn-cs"/>
            </a:rPr>
            <a:t>бридкий, огидний, гидкий, потворний, осоружний, негарний. </a:t>
          </a:r>
        </a:p>
      </dgm:t>
    </dgm:pt>
    <dgm:pt modelId="{4C10BC78-18FF-4FE8-8A81-A2EFA0FD1836}" type="parTrans" cxnId="{CB7B682D-C6A1-4F77-B4B9-1FE50F781029}">
      <dgm:prSet/>
      <dgm:spPr/>
      <dgm:t>
        <a:bodyPr/>
        <a:lstStyle/>
        <a:p>
          <a:endParaRPr lang="uk-UA"/>
        </a:p>
      </dgm:t>
    </dgm:pt>
    <dgm:pt modelId="{CFB85F29-29D7-4ABB-A37D-93436C50AA48}" type="sibTrans" cxnId="{CB7B682D-C6A1-4F77-B4B9-1FE50F781029}">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37168" custScaleY="290985" custLinFactNeighborX="-227" custLinFactNeighborY="-27761">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LinFactY="90798" custLinFactNeighborX="-16734" custLinFactNeighborY="1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2160" custLinFactNeighborY="-15906"/>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51217" custScaleY="289394" custLinFactNeighborX="-5694" custLinFactNeighborY="10507">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LinFactY="-32706" custLinFactNeighborX="-32621" custLinFactNeighborY="-1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31714" custScaleY="303758" custLinFactNeighborX="-5934" custLinFactNeighborY="-29840">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LinFactY="93744" custLinFactNeighborX="-16501" custLinFactNeighborY="10000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4A525B00-53D2-41E6-A319-51B57D5A06AA}" type="presOf" srcId="{3A4343BA-EC00-4779-B2F4-2682EE3FDCDF}" destId="{AF355E3C-7F11-49A4-B1F7-5130FADE3732}" srcOrd="0" destOrd="1" presId="urn:microsoft.com/office/officeart/2005/8/layout/hProcess4"/>
    <dgm:cxn modelId="{E7A46102-9E75-4AC8-8D4A-B69E439C4D4C}" type="presOf" srcId="{5F6EF241-B063-49C3-836E-CF4036CC5303}" destId="{F923415D-1A06-4653-8C51-2BCFDAB0C8A1}" srcOrd="0" destOrd="0" presId="urn:microsoft.com/office/officeart/2005/8/layout/hProcess4"/>
    <dgm:cxn modelId="{D2DF4C0A-D306-4191-BF3D-0C0D664C8986}" type="presOf" srcId="{4EAB828A-45C7-4FA3-AD24-1D1B684C4533}" destId="{8EB06E62-4C14-4E25-A4D8-A0BACB634FBF}" srcOrd="1" destOrd="2" presId="urn:microsoft.com/office/officeart/2005/8/layout/hProcess4"/>
    <dgm:cxn modelId="{CB7B682D-C6A1-4F77-B4B9-1FE50F781029}" srcId="{2E70CD25-483F-4C0F-ABE7-653EC2A806E4}" destId="{3A4343BA-EC00-4779-B2F4-2682EE3FDCDF}" srcOrd="1" destOrd="0" parTransId="{4C10BC78-18FF-4FE8-8A81-A2EFA0FD1836}" sibTransId="{CFB85F29-29D7-4ABB-A37D-93436C50AA48}"/>
    <dgm:cxn modelId="{CAF5AC35-B45B-4056-A62D-C9797847A430}" type="presOf" srcId="{6FC8BC05-FF79-442C-B94B-6A34587C00AF}" destId="{AF355E3C-7F11-49A4-B1F7-5130FADE3732}" srcOrd="0" destOrd="0" presId="urn:microsoft.com/office/officeart/2005/8/layout/hProcess4"/>
    <dgm:cxn modelId="{3B8C003B-FA43-46E0-AEAE-167A2CB0EC64}" type="presOf" srcId="{2E70CD25-483F-4C0F-ABE7-653EC2A806E4}" destId="{E3EBF0C8-D266-4DCB-B698-25FA4A692A68}"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A4CF8E60-CEED-4EAC-8441-6A1167CA87AE}" type="presOf" srcId="{11683B5E-1457-41B7-8543-694DC5F875EE}" destId="{B445861F-AB50-432C-B3C1-20E9B95F5164}" srcOrd="1" destOrd="0" presId="urn:microsoft.com/office/officeart/2005/8/layout/hProcess4"/>
    <dgm:cxn modelId="{C3982543-5F79-4770-A9C3-36789F5EE900}" type="presOf" srcId="{11683B5E-1457-41B7-8543-694DC5F875EE}" destId="{7790B3DD-6865-4056-98F0-38D39B8061CE}" srcOrd="0" destOrd="0" presId="urn:microsoft.com/office/officeart/2005/8/layout/hProcess4"/>
    <dgm:cxn modelId="{DBF8AA71-21F8-4323-B5C0-931068C3CDCC}" type="presOf" srcId="{27633835-A254-4E30-A711-7DEF2E5CC625}" destId="{E2ECD308-367F-4357-B1B1-288B62A18608}" srcOrd="0" destOrd="0" presId="urn:microsoft.com/office/officeart/2005/8/layout/hProcess4"/>
    <dgm:cxn modelId="{AFC02252-AB32-478F-943C-880D8D6DC8FF}" type="presOf" srcId="{D46D3AEA-9F6D-42D2-B9F5-02F0D968247B}" destId="{663E5B69-A3C1-4814-9553-CB69A6025802}" srcOrd="0" destOrd="0" presId="urn:microsoft.com/office/officeart/2005/8/layout/hProcess4"/>
    <dgm:cxn modelId="{186CF27A-7C15-4027-972E-1094C38E7FA1}" type="presOf" srcId="{4EAB828A-45C7-4FA3-AD24-1D1B684C4533}" destId="{AF355E3C-7F11-49A4-B1F7-5130FADE3732}" srcOrd="0" destOrd="2" presId="urn:microsoft.com/office/officeart/2005/8/layout/hProcess4"/>
    <dgm:cxn modelId="{1EE27484-B977-4E04-B360-2EF5866B2700}" type="presOf" srcId="{1A03046A-BDCF-41B3-9583-B9858CDCE3B7}" destId="{597D158B-08A0-4ABF-90BF-D950CBA4CEC7}" srcOrd="0" destOrd="0" presId="urn:microsoft.com/office/officeart/2005/8/layout/hProcess4"/>
    <dgm:cxn modelId="{37345EA2-3EA0-4D80-9472-30A546E894EA}" type="presOf" srcId="{5992CBA7-6E3C-4573-A8A5-42549109D509}" destId="{1BF90610-0CF3-4258-9C4A-45B8452099F3}" srcOrd="0" destOrd="0" presId="urn:microsoft.com/office/officeart/2005/8/layout/hProcess4"/>
    <dgm:cxn modelId="{132C4AA3-4F47-4810-BB63-8F9706292F10}" type="presOf" srcId="{5992CBA7-6E3C-4573-A8A5-42549109D509}" destId="{38A814C4-D6A5-429E-BBCF-5E9966CB61C5}" srcOrd="1" destOrd="0" presId="urn:microsoft.com/office/officeart/2005/8/layout/hProcess4"/>
    <dgm:cxn modelId="{88B986A9-8D94-4682-A202-0720A1A877A5}" type="presOf" srcId="{8A0C0F31-93E2-48C9-AE31-E55D8F480FCB}" destId="{E37C08D3-7751-4EF4-A9F7-9B01143382B9}" srcOrd="0"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F67E72BC-D6C2-4C7E-B531-A74F106223EA}" srcId="{2E70CD25-483F-4C0F-ABE7-653EC2A806E4}" destId="{4EAB828A-45C7-4FA3-AD24-1D1B684C4533}" srcOrd="2" destOrd="0" parTransId="{8D6608C4-56C3-48A3-AE7F-9D8367CC4D92}" sibTransId="{C9B4F0CC-16FD-41F1-90B6-67DDDD3C03B5}"/>
    <dgm:cxn modelId="{E6E827C0-4F46-4ADE-863D-3EFCF01B2A05}" type="presOf" srcId="{6FC8BC05-FF79-442C-B94B-6A34587C00AF}" destId="{8EB06E62-4C14-4E25-A4D8-A0BACB634FBF}" srcOrd="1" destOrd="0" presId="urn:microsoft.com/office/officeart/2005/8/layout/hProcess4"/>
    <dgm:cxn modelId="{08E272C0-B0B5-4253-9359-31689A1F5663}" type="presOf" srcId="{5EEB7AB7-7E82-4962-9656-89ABAB24A1D9}" destId="{B445861F-AB50-432C-B3C1-20E9B95F5164}" srcOrd="1" destOrd="1" presId="urn:microsoft.com/office/officeart/2005/8/layout/hProcess4"/>
    <dgm:cxn modelId="{DA0AACCF-D680-4C52-ABF9-D51DE551EEC4}" type="presOf" srcId="{3A4343BA-EC00-4779-B2F4-2682EE3FDCDF}" destId="{8EB06E62-4C14-4E25-A4D8-A0BACB634FBF}" srcOrd="1" destOrd="1"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D1CF3FEA-9E7B-43D2-A0CA-712CD09EBE93}" type="presOf" srcId="{5EEB7AB7-7E82-4962-9656-89ABAB24A1D9}" destId="{7790B3DD-6865-4056-98F0-38D39B8061CE}" srcOrd="0" destOrd="1"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1" destOrd="0" parTransId="{1F2F1585-8DCD-4BF4-912C-7E9F73DE65EC}" sibTransId="{EB2DE863-1D12-48A2-A845-7B7B4E5F06A9}"/>
    <dgm:cxn modelId="{1F01258E-819C-4F55-8B3C-5A2143F20D15}" type="presParOf" srcId="{F923415D-1A06-4653-8C51-2BCFDAB0C8A1}" destId="{DDC090F1-2737-4A8D-A5CB-B18282CAA5B7}" srcOrd="0" destOrd="0" presId="urn:microsoft.com/office/officeart/2005/8/layout/hProcess4"/>
    <dgm:cxn modelId="{E6C93501-E6A5-45E1-92F0-D67578D2CB51}" type="presParOf" srcId="{F923415D-1A06-4653-8C51-2BCFDAB0C8A1}" destId="{1256F145-3370-48D4-992E-D4EDF6954229}" srcOrd="1" destOrd="0" presId="urn:microsoft.com/office/officeart/2005/8/layout/hProcess4"/>
    <dgm:cxn modelId="{6E723569-6133-468B-ACAA-71E997D3DBF8}" type="presParOf" srcId="{F923415D-1A06-4653-8C51-2BCFDAB0C8A1}" destId="{C8CE534F-E998-430B-A1FB-AE2C96D1DDB1}" srcOrd="2" destOrd="0" presId="urn:microsoft.com/office/officeart/2005/8/layout/hProcess4"/>
    <dgm:cxn modelId="{E8C352E9-550A-42B0-A7AF-7E07D5045BE0}" type="presParOf" srcId="{C8CE534F-E998-430B-A1FB-AE2C96D1DDB1}" destId="{311CC828-8380-4BC6-8412-B57E215FAF1E}" srcOrd="0" destOrd="0" presId="urn:microsoft.com/office/officeart/2005/8/layout/hProcess4"/>
    <dgm:cxn modelId="{F84DD421-0934-4D0E-ABCF-E4622607549C}" type="presParOf" srcId="{311CC828-8380-4BC6-8412-B57E215FAF1E}" destId="{0E3AC85B-E581-40CA-AD82-336A45C033FE}" srcOrd="0" destOrd="0" presId="urn:microsoft.com/office/officeart/2005/8/layout/hProcess4"/>
    <dgm:cxn modelId="{C368EEAB-8775-4AC3-9495-B180618EACC8}" type="presParOf" srcId="{311CC828-8380-4BC6-8412-B57E215FAF1E}" destId="{7790B3DD-6865-4056-98F0-38D39B8061CE}" srcOrd="1" destOrd="0" presId="urn:microsoft.com/office/officeart/2005/8/layout/hProcess4"/>
    <dgm:cxn modelId="{2A3177B6-885B-4094-8931-437D6814EA5D}" type="presParOf" srcId="{311CC828-8380-4BC6-8412-B57E215FAF1E}" destId="{B445861F-AB50-432C-B3C1-20E9B95F5164}" srcOrd="2" destOrd="0" presId="urn:microsoft.com/office/officeart/2005/8/layout/hProcess4"/>
    <dgm:cxn modelId="{EF27F0C6-2051-46EC-B774-0211F7C83EEC}" type="presParOf" srcId="{311CC828-8380-4BC6-8412-B57E215FAF1E}" destId="{E2ECD308-367F-4357-B1B1-288B62A18608}" srcOrd="3" destOrd="0" presId="urn:microsoft.com/office/officeart/2005/8/layout/hProcess4"/>
    <dgm:cxn modelId="{3D46EB92-713E-4761-BD9A-E1E838C016C3}" type="presParOf" srcId="{311CC828-8380-4BC6-8412-B57E215FAF1E}" destId="{C798A23C-2DCB-4536-9552-99D15CDB9A33}" srcOrd="4" destOrd="0" presId="urn:microsoft.com/office/officeart/2005/8/layout/hProcess4"/>
    <dgm:cxn modelId="{B3EC6726-0B17-43AE-AC5D-1AB34002D390}" type="presParOf" srcId="{C8CE534F-E998-430B-A1FB-AE2C96D1DDB1}" destId="{663E5B69-A3C1-4814-9553-CB69A6025802}" srcOrd="1" destOrd="0" presId="urn:microsoft.com/office/officeart/2005/8/layout/hProcess4"/>
    <dgm:cxn modelId="{D3E7423D-D90C-41CB-AA14-FF7BBBCA0714}" type="presParOf" srcId="{C8CE534F-E998-430B-A1FB-AE2C96D1DDB1}" destId="{D711E788-AE85-4629-9C39-857357B3EB46}" srcOrd="2" destOrd="0" presId="urn:microsoft.com/office/officeart/2005/8/layout/hProcess4"/>
    <dgm:cxn modelId="{4625C197-318D-4DA1-A2FD-795CA692E41C}" type="presParOf" srcId="{D711E788-AE85-4629-9C39-857357B3EB46}" destId="{603EF318-C17F-4167-9379-BCB86921923A}" srcOrd="0" destOrd="0" presId="urn:microsoft.com/office/officeart/2005/8/layout/hProcess4"/>
    <dgm:cxn modelId="{F6ADDF14-106C-4244-ACBE-D2740B98AD7C}" type="presParOf" srcId="{D711E788-AE85-4629-9C39-857357B3EB46}" destId="{1BF90610-0CF3-4258-9C4A-45B8452099F3}" srcOrd="1" destOrd="0" presId="urn:microsoft.com/office/officeart/2005/8/layout/hProcess4"/>
    <dgm:cxn modelId="{13ECB0C4-B3C6-44E8-9FDB-9C0518D81572}" type="presParOf" srcId="{D711E788-AE85-4629-9C39-857357B3EB46}" destId="{38A814C4-D6A5-429E-BBCF-5E9966CB61C5}" srcOrd="2" destOrd="0" presId="urn:microsoft.com/office/officeart/2005/8/layout/hProcess4"/>
    <dgm:cxn modelId="{D362967C-F553-46E2-B650-B1AE0327A550}" type="presParOf" srcId="{D711E788-AE85-4629-9C39-857357B3EB46}" destId="{597D158B-08A0-4ABF-90BF-D950CBA4CEC7}" srcOrd="3" destOrd="0" presId="urn:microsoft.com/office/officeart/2005/8/layout/hProcess4"/>
    <dgm:cxn modelId="{EF4BEE3B-CC2B-4DC9-94D9-CD5CBE040331}" type="presParOf" srcId="{D711E788-AE85-4629-9C39-857357B3EB46}" destId="{4A691777-794A-4A00-AE14-BD6BC5FDB88B}" srcOrd="4" destOrd="0" presId="urn:microsoft.com/office/officeart/2005/8/layout/hProcess4"/>
    <dgm:cxn modelId="{B16AEAAD-2AE1-42E7-B895-75C7D2B5FDA9}" type="presParOf" srcId="{C8CE534F-E998-430B-A1FB-AE2C96D1DDB1}" destId="{E37C08D3-7751-4EF4-A9F7-9B01143382B9}" srcOrd="3" destOrd="0" presId="urn:microsoft.com/office/officeart/2005/8/layout/hProcess4"/>
    <dgm:cxn modelId="{1A39ED7D-C8E0-4ED5-B3CF-70E6D221F162}" type="presParOf" srcId="{C8CE534F-E998-430B-A1FB-AE2C96D1DDB1}" destId="{285D88D2-D643-4114-B02A-967B37AA81B2}" srcOrd="4" destOrd="0" presId="urn:microsoft.com/office/officeart/2005/8/layout/hProcess4"/>
    <dgm:cxn modelId="{E543E8E0-1EC9-4ED3-B544-B3C2E0AA1140}" type="presParOf" srcId="{285D88D2-D643-4114-B02A-967B37AA81B2}" destId="{3EF627EF-858B-4C8F-A95A-655C15915263}" srcOrd="0" destOrd="0" presId="urn:microsoft.com/office/officeart/2005/8/layout/hProcess4"/>
    <dgm:cxn modelId="{53B3BA6A-DEEF-40D6-824B-E4DBDF50D1B0}" type="presParOf" srcId="{285D88D2-D643-4114-B02A-967B37AA81B2}" destId="{AF355E3C-7F11-49A4-B1F7-5130FADE3732}" srcOrd="1" destOrd="0" presId="urn:microsoft.com/office/officeart/2005/8/layout/hProcess4"/>
    <dgm:cxn modelId="{A3B99A68-E09C-4AC9-88A6-A7F328DAE4B7}" type="presParOf" srcId="{285D88D2-D643-4114-B02A-967B37AA81B2}" destId="{8EB06E62-4C14-4E25-A4D8-A0BACB634FBF}" srcOrd="2" destOrd="0" presId="urn:microsoft.com/office/officeart/2005/8/layout/hProcess4"/>
    <dgm:cxn modelId="{A7DDCB5F-C815-42C3-AA68-EC4DB11177BB}" type="presParOf" srcId="{285D88D2-D643-4114-B02A-967B37AA81B2}" destId="{E3EBF0C8-D266-4DCB-B698-25FA4A692A68}" srcOrd="3" destOrd="0" presId="urn:microsoft.com/office/officeart/2005/8/layout/hProcess4"/>
    <dgm:cxn modelId="{711EDD01-AA20-46F5-A61D-0F809EDB64E0}"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Classification of  Synonyms</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AU" sz="1700" b="1" dirty="0">
              <a:solidFill>
                <a:srgbClr val="292934">
                  <a:hueOff val="0"/>
                  <a:satOff val="0"/>
                  <a:lumOff val="0"/>
                  <a:alphaOff val="0"/>
                </a:srgbClr>
              </a:solidFill>
              <a:latin typeface="Arial"/>
              <a:ea typeface="+mn-ea"/>
              <a:cs typeface="+mn-cs"/>
            </a:rPr>
            <a:t>Absolute synonyms </a:t>
          </a:r>
          <a:r>
            <a:rPr lang="en-AU" sz="1700" dirty="0">
              <a:solidFill>
                <a:srgbClr val="292934">
                  <a:hueOff val="0"/>
                  <a:satOff val="0"/>
                  <a:lumOff val="0"/>
                  <a:alphaOff val="0"/>
                </a:srgbClr>
              </a:solidFill>
              <a:latin typeface="Arial"/>
              <a:ea typeface="+mn-ea"/>
              <a:cs typeface="+mn-cs"/>
            </a:rPr>
            <a:t>are very rare in the language. They are mostly different names for one and the same plant, animal, disease etc. e.g.: </a:t>
          </a:r>
          <a:r>
            <a:rPr lang="en-AU" sz="1700" i="1" dirty="0">
              <a:solidFill>
                <a:srgbClr val="292934">
                  <a:hueOff val="0"/>
                  <a:satOff val="0"/>
                  <a:lumOff val="0"/>
                  <a:alphaOff val="0"/>
                </a:srgbClr>
              </a:solidFill>
              <a:latin typeface="Arial"/>
              <a:ea typeface="+mn-ea"/>
              <a:cs typeface="+mn-cs"/>
            </a:rPr>
            <a:t>compounding – composition, castor – beaver, </a:t>
          </a:r>
          <a:r>
            <a:rPr lang="uk-UA" sz="1700" i="1" dirty="0">
              <a:solidFill>
                <a:srgbClr val="292934">
                  <a:hueOff val="0"/>
                  <a:satOff val="0"/>
                  <a:lumOff val="0"/>
                  <a:alphaOff val="0"/>
                </a:srgbClr>
              </a:solidFill>
              <a:latin typeface="Arial"/>
              <a:ea typeface="+mn-ea"/>
              <a:cs typeface="+mn-cs"/>
            </a:rPr>
            <a:t>алфавіт – абетка, буква – літера, процент – відсоток, площа – майдан, нагідки – календула. </a:t>
          </a: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a:t>
          </a:r>
          <a:r>
            <a:rPr lang="en-AU" sz="1800" dirty="0">
              <a:solidFill>
                <a:srgbClr val="FFFFFF"/>
              </a:solidFill>
              <a:latin typeface="Arial"/>
              <a:ea typeface="+mn-ea"/>
              <a:cs typeface="+mn-cs"/>
            </a:rPr>
            <a:t>Classification of  Synonyms</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a:t>
          </a:r>
          <a:r>
            <a:rPr lang="en-AU" sz="1800" dirty="0">
              <a:solidFill>
                <a:srgbClr val="FFFFFF"/>
              </a:solidFill>
              <a:latin typeface="Arial"/>
              <a:ea typeface="+mn-ea"/>
              <a:cs typeface="+mn-cs"/>
            </a:rPr>
            <a:t>Classification of  Synonyms</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r>
            <a:rPr lang="en-US" sz="1700" b="1" dirty="0">
              <a:solidFill>
                <a:srgbClr val="292934">
                  <a:hueOff val="0"/>
                  <a:satOff val="0"/>
                  <a:lumOff val="0"/>
                  <a:alphaOff val="0"/>
                </a:srgbClr>
              </a:solidFill>
              <a:latin typeface="Arial"/>
              <a:ea typeface="+mn-ea"/>
              <a:cs typeface="+mn-cs"/>
            </a:rPr>
            <a:t>Phraseological synonyms</a:t>
          </a:r>
          <a:r>
            <a:rPr lang="en-US" sz="1700" dirty="0">
              <a:solidFill>
                <a:srgbClr val="292934">
                  <a:hueOff val="0"/>
                  <a:satOff val="0"/>
                  <a:lumOff val="0"/>
                  <a:alphaOff val="0"/>
                </a:srgbClr>
              </a:solidFill>
              <a:latin typeface="Arial"/>
              <a:ea typeface="+mn-ea"/>
              <a:cs typeface="+mn-cs"/>
            </a:rPr>
            <a:t> are those which do not necessarily differ materially in their meanings or stylistic value. They differ in their combinative power. Thus, in such groups as </a:t>
          </a:r>
          <a:r>
            <a:rPr lang="en-US" sz="1700" i="1" dirty="0">
              <a:solidFill>
                <a:srgbClr val="292934">
                  <a:hueOff val="0"/>
                  <a:satOff val="0"/>
                  <a:lumOff val="0"/>
                  <a:alphaOff val="0"/>
                </a:srgbClr>
              </a:solidFill>
              <a:latin typeface="Arial"/>
              <a:ea typeface="+mn-ea"/>
              <a:cs typeface="+mn-cs"/>
            </a:rPr>
            <a:t>few – little, many – much </a:t>
          </a:r>
          <a:r>
            <a:rPr lang="en-US" sz="1700" dirty="0">
              <a:solidFill>
                <a:srgbClr val="292934">
                  <a:hueOff val="0"/>
                  <a:satOff val="0"/>
                  <a:lumOff val="0"/>
                  <a:alphaOff val="0"/>
                </a:srgbClr>
              </a:solidFill>
              <a:latin typeface="Arial"/>
              <a:ea typeface="+mn-ea"/>
              <a:cs typeface="+mn-cs"/>
            </a:rPr>
            <a:t>we can speak not so much of any immediate difference in the meanings of words as of their difference in application (</a:t>
          </a:r>
          <a:r>
            <a:rPr lang="en-US" sz="1700" i="1" dirty="0">
              <a:solidFill>
                <a:srgbClr val="292934">
                  <a:hueOff val="0"/>
                  <a:satOff val="0"/>
                  <a:lumOff val="0"/>
                  <a:alphaOff val="0"/>
                </a:srgbClr>
              </a:solidFill>
              <a:latin typeface="Arial"/>
              <a:ea typeface="+mn-ea"/>
              <a:cs typeface="+mn-cs"/>
            </a:rPr>
            <a:t>much time – little water; many children – much air</a:t>
          </a:r>
          <a:r>
            <a:rPr lang="en-US" sz="1700" dirty="0">
              <a:solidFill>
                <a:srgbClr val="292934">
                  <a:hueOff val="0"/>
                  <a:satOff val="0"/>
                  <a:lumOff val="0"/>
                  <a:alphaOff val="0"/>
                </a:srgbClr>
              </a:solidFill>
              <a:latin typeface="Arial"/>
              <a:ea typeface="+mn-ea"/>
              <a:cs typeface="+mn-cs"/>
            </a:rPr>
            <a:t>). We say a </a:t>
          </a:r>
          <a:r>
            <a:rPr lang="en-US" sz="1700" i="1" dirty="0">
              <a:solidFill>
                <a:srgbClr val="292934">
                  <a:hueOff val="0"/>
                  <a:satOff val="0"/>
                  <a:lumOff val="0"/>
                  <a:alphaOff val="0"/>
                </a:srgbClr>
              </a:solidFill>
              <a:latin typeface="Arial"/>
              <a:ea typeface="+mn-ea"/>
              <a:cs typeface="+mn-cs"/>
            </a:rPr>
            <a:t>sunny day, a moonlit night</a:t>
          </a:r>
          <a:r>
            <a:rPr lang="en-US" sz="1700" dirty="0">
              <a:solidFill>
                <a:srgbClr val="292934">
                  <a:hueOff val="0"/>
                  <a:satOff val="0"/>
                  <a:lumOff val="0"/>
                  <a:alphaOff val="0"/>
                </a:srgbClr>
              </a:solidFill>
              <a:latin typeface="Arial"/>
              <a:ea typeface="+mn-ea"/>
              <a:cs typeface="+mn-cs"/>
            </a:rPr>
            <a:t> but we should use </a:t>
          </a:r>
          <a:r>
            <a:rPr lang="en-US" sz="1700" i="1" dirty="0">
              <a:solidFill>
                <a:srgbClr val="292934">
                  <a:hueOff val="0"/>
                  <a:satOff val="0"/>
                  <a:lumOff val="0"/>
                  <a:alphaOff val="0"/>
                </a:srgbClr>
              </a:solidFill>
              <a:latin typeface="Arial"/>
              <a:ea typeface="+mn-ea"/>
              <a:cs typeface="+mn-cs"/>
            </a:rPr>
            <a:t>the</a:t>
          </a:r>
          <a:r>
            <a:rPr lang="en-US" sz="1700" dirty="0">
              <a:solidFill>
                <a:srgbClr val="292934">
                  <a:hueOff val="0"/>
                  <a:satOff val="0"/>
                  <a:lumOff val="0"/>
                  <a:alphaOff val="0"/>
                </a:srgbClr>
              </a:solidFill>
              <a:latin typeface="Arial"/>
              <a:ea typeface="+mn-ea"/>
              <a:cs typeface="+mn-cs"/>
            </a:rPr>
            <a:t> </a:t>
          </a:r>
          <a:r>
            <a:rPr lang="en-US" sz="1700" i="1" dirty="0">
              <a:solidFill>
                <a:srgbClr val="292934">
                  <a:hueOff val="0"/>
                  <a:satOff val="0"/>
                  <a:lumOff val="0"/>
                  <a:alphaOff val="0"/>
                </a:srgbClr>
              </a:solidFill>
              <a:latin typeface="Arial"/>
              <a:ea typeface="+mn-ea"/>
              <a:cs typeface="+mn-cs"/>
            </a:rPr>
            <a:t>solar system, a lunar eclipse</a:t>
          </a:r>
          <a:r>
            <a:rPr lang="en-US" sz="1700" dirty="0">
              <a:solidFill>
                <a:srgbClr val="292934">
                  <a:hueOff val="0"/>
                  <a:satOff val="0"/>
                  <a:lumOff val="0"/>
                  <a:alphaOff val="0"/>
                </a:srgbClr>
              </a:solidFill>
              <a:latin typeface="Arial"/>
              <a:ea typeface="+mn-ea"/>
              <a:cs typeface="+mn-cs"/>
            </a:rPr>
            <a:t>. </a:t>
          </a: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l"/>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5EEB7AB7-7E82-4962-9656-89ABAB24A1D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2000" i="0" dirty="0">
            <a:solidFill>
              <a:srgbClr val="292934">
                <a:hueOff val="0"/>
                <a:satOff val="0"/>
                <a:lumOff val="0"/>
                <a:alphaOff val="0"/>
              </a:srgbClr>
            </a:solidFill>
            <a:latin typeface="Arial"/>
            <a:ea typeface="+mn-ea"/>
            <a:cs typeface="+mn-cs"/>
          </a:endParaRPr>
        </a:p>
      </dgm:t>
    </dgm:pt>
    <dgm:pt modelId="{1F2F1585-8DCD-4BF4-912C-7E9F73DE65EC}" type="parTrans" cxnId="{900601EB-9A4F-4754-8445-FF8E3251DE67}">
      <dgm:prSet/>
      <dgm:spPr/>
      <dgm:t>
        <a:bodyPr/>
        <a:lstStyle/>
        <a:p>
          <a:endParaRPr lang="uk-UA"/>
        </a:p>
      </dgm:t>
    </dgm:pt>
    <dgm:pt modelId="{EB2DE863-1D12-48A2-A845-7B7B4E5F06A9}" type="sibTrans" cxnId="{900601EB-9A4F-4754-8445-FF8E3251DE67}">
      <dgm:prSet/>
      <dgm:spPr/>
      <dgm:t>
        <a:bodyPr/>
        <a:lstStyle/>
        <a:p>
          <a:endParaRPr lang="uk-UA"/>
        </a:p>
      </dgm:t>
    </dgm:pt>
    <dgm:pt modelId="{FAA173FF-E7A3-456B-AA10-6F1D91C2E317}">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b="1" i="0" dirty="0">
              <a:solidFill>
                <a:srgbClr val="292934">
                  <a:hueOff val="0"/>
                  <a:satOff val="0"/>
                  <a:lumOff val="0"/>
                  <a:alphaOff val="0"/>
                </a:srgbClr>
              </a:solidFill>
              <a:latin typeface="Arial"/>
              <a:ea typeface="+mn-ea"/>
              <a:cs typeface="+mn-cs"/>
            </a:rPr>
            <a:t>Ideographic synonyms </a:t>
          </a:r>
          <a:r>
            <a:rPr lang="en-US" sz="1700" i="0" dirty="0">
              <a:solidFill>
                <a:srgbClr val="292934">
                  <a:hueOff val="0"/>
                  <a:satOff val="0"/>
                  <a:lumOff val="0"/>
                  <a:alphaOff val="0"/>
                </a:srgbClr>
              </a:solidFill>
              <a:latin typeface="Arial"/>
              <a:ea typeface="+mn-ea"/>
              <a:cs typeface="+mn-cs"/>
            </a:rPr>
            <a:t>differ from each other in shades of meaning.  e.g. </a:t>
          </a:r>
          <a:r>
            <a:rPr lang="en-US" sz="1700" i="1" dirty="0">
              <a:solidFill>
                <a:srgbClr val="292934">
                  <a:hueOff val="0"/>
                  <a:satOff val="0"/>
                  <a:lumOff val="0"/>
                  <a:alphaOff val="0"/>
                </a:srgbClr>
              </a:solidFill>
              <a:latin typeface="Arial"/>
              <a:ea typeface="+mn-ea"/>
              <a:cs typeface="+mn-cs"/>
            </a:rPr>
            <a:t>interpreter</a:t>
          </a:r>
          <a:r>
            <a:rPr lang="en-US" sz="1700" i="0" dirty="0">
              <a:solidFill>
                <a:srgbClr val="292934">
                  <a:hueOff val="0"/>
                  <a:satOff val="0"/>
                  <a:lumOff val="0"/>
                  <a:alphaOff val="0"/>
                </a:srgbClr>
              </a:solidFill>
              <a:latin typeface="Arial"/>
              <a:ea typeface="+mn-ea"/>
              <a:cs typeface="+mn-cs"/>
            </a:rPr>
            <a:t> and </a:t>
          </a:r>
          <a:r>
            <a:rPr lang="en-US" sz="1700" i="1" dirty="0">
              <a:solidFill>
                <a:srgbClr val="292934">
                  <a:hueOff val="0"/>
                  <a:satOff val="0"/>
                  <a:lumOff val="0"/>
                  <a:alphaOff val="0"/>
                </a:srgbClr>
              </a:solidFill>
              <a:latin typeface="Arial"/>
              <a:ea typeface="+mn-ea"/>
              <a:cs typeface="+mn-cs"/>
            </a:rPr>
            <a:t>translator,</a:t>
          </a:r>
          <a:r>
            <a:rPr lang="en-AU" sz="1700" i="1" dirty="0">
              <a:solidFill>
                <a:srgbClr val="292934">
                  <a:hueOff val="0"/>
                  <a:satOff val="0"/>
                  <a:lumOff val="0"/>
                  <a:alphaOff val="0"/>
                </a:srgbClr>
              </a:solidFill>
              <a:latin typeface="Arial"/>
              <a:ea typeface="+mn-ea"/>
              <a:cs typeface="+mn-cs"/>
            </a:rPr>
            <a:t> ladder </a:t>
          </a:r>
          <a:r>
            <a:rPr lang="en-AU" sz="1700" i="0" dirty="0">
              <a:solidFill>
                <a:srgbClr val="292934">
                  <a:hueOff val="0"/>
                  <a:satOff val="0"/>
                  <a:lumOff val="0"/>
                  <a:alphaOff val="0"/>
                </a:srgbClr>
              </a:solidFill>
              <a:latin typeface="Arial"/>
              <a:ea typeface="+mn-ea"/>
              <a:cs typeface="+mn-cs"/>
            </a:rPr>
            <a:t>and</a:t>
          </a:r>
          <a:r>
            <a:rPr lang="en-AU" sz="1700" i="1" dirty="0">
              <a:solidFill>
                <a:srgbClr val="292934">
                  <a:hueOff val="0"/>
                  <a:satOff val="0"/>
                  <a:lumOff val="0"/>
                  <a:alphaOff val="0"/>
                </a:srgbClr>
              </a:solidFill>
              <a:latin typeface="Arial"/>
              <a:ea typeface="+mn-ea"/>
              <a:cs typeface="+mn-cs"/>
            </a:rPr>
            <a:t> stairs</a:t>
          </a:r>
          <a:r>
            <a:rPr lang="en-US" sz="1700" i="1" dirty="0">
              <a:solidFill>
                <a:srgbClr val="292934">
                  <a:hueOff val="0"/>
                  <a:satOff val="0"/>
                  <a:lumOff val="0"/>
                  <a:alphaOff val="0"/>
                </a:srgbClr>
              </a:solidFill>
              <a:latin typeface="Arial"/>
              <a:ea typeface="+mn-ea"/>
              <a:cs typeface="+mn-cs"/>
            </a:rPr>
            <a:t> , : to look (the synonymic dominant), to glance (to look quickly), to gaze (to look with surprise, curiosity), to stare (to look fixedly), to regard  (to look attentively), to view (to look searchingly), to eye (to look from head to foot), to peep (to look stealthily). </a:t>
          </a:r>
          <a:endParaRPr lang="uk-UA" sz="1700" i="0" dirty="0">
            <a:solidFill>
              <a:srgbClr val="292934">
                <a:hueOff val="0"/>
                <a:satOff val="0"/>
                <a:lumOff val="0"/>
                <a:alphaOff val="0"/>
              </a:srgbClr>
            </a:solidFill>
            <a:latin typeface="Arial"/>
            <a:ea typeface="+mn-ea"/>
            <a:cs typeface="+mn-cs"/>
          </a:endParaRPr>
        </a:p>
      </dgm:t>
    </dgm:pt>
    <dgm:pt modelId="{46714686-774A-483D-9A6F-521F516BC061}" type="parTrans" cxnId="{56BA370D-2282-4F0C-8150-11E59C162131}">
      <dgm:prSet/>
      <dgm:spPr/>
      <dgm:t>
        <a:bodyPr/>
        <a:lstStyle/>
        <a:p>
          <a:endParaRPr lang="uk-UA"/>
        </a:p>
      </dgm:t>
    </dgm:pt>
    <dgm:pt modelId="{4DCEEE64-14E0-4515-A535-F3261CD73A0B}" type="sibTrans" cxnId="{56BA370D-2282-4F0C-8150-11E59C162131}">
      <dgm:prSet/>
      <dgm:spPr/>
      <dgm:t>
        <a:bodyPr/>
        <a:lstStyle/>
        <a:p>
          <a:endParaRPr lang="uk-UA"/>
        </a:p>
      </dgm:t>
    </dgm:pt>
    <dgm:pt modelId="{E0A7581D-20DA-4326-A957-5EFD3D72380A}">
      <dgm:prSet custT="1"/>
      <dgm:spPr/>
      <dgm:t>
        <a:bodyPr/>
        <a:lstStyle/>
        <a:p>
          <a:pPr algn="ctr"/>
          <a:r>
            <a:rPr lang="en-AU" sz="1700" dirty="0">
              <a:solidFill>
                <a:srgbClr val="292934">
                  <a:hueOff val="0"/>
                  <a:satOff val="0"/>
                  <a:lumOff val="0"/>
                  <a:alphaOff val="0"/>
                </a:srgbClr>
              </a:solidFill>
              <a:latin typeface="Arial"/>
              <a:ea typeface="+mn-ea"/>
              <a:cs typeface="+mn-cs"/>
            </a:rPr>
            <a:t> </a:t>
          </a:r>
          <a:r>
            <a:rPr lang="en-AU" sz="1700" b="1" dirty="0">
              <a:solidFill>
                <a:srgbClr val="292934">
                  <a:hueOff val="0"/>
                  <a:satOff val="0"/>
                  <a:lumOff val="0"/>
                  <a:alphaOff val="0"/>
                </a:srgbClr>
              </a:solidFill>
              <a:latin typeface="Arial"/>
              <a:ea typeface="+mn-ea"/>
              <a:cs typeface="+mn-cs"/>
            </a:rPr>
            <a:t>Stylistic synonyms </a:t>
          </a:r>
          <a:r>
            <a:rPr lang="en-AU" sz="1700" dirty="0">
              <a:solidFill>
                <a:srgbClr val="292934">
                  <a:hueOff val="0"/>
                  <a:satOff val="0"/>
                  <a:lumOff val="0"/>
                  <a:alphaOff val="0"/>
                </a:srgbClr>
              </a:solidFill>
              <a:latin typeface="Arial"/>
              <a:ea typeface="+mn-ea"/>
              <a:cs typeface="+mn-cs"/>
            </a:rPr>
            <a:t>do not differ in shades of their common meaning. They differ in usage and style: </a:t>
          </a:r>
          <a:r>
            <a:rPr lang="en-AU" sz="1700" i="1" dirty="0">
              <a:solidFill>
                <a:srgbClr val="292934">
                  <a:hueOff val="0"/>
                  <a:satOff val="0"/>
                  <a:lumOff val="0"/>
                  <a:alphaOff val="0"/>
                </a:srgbClr>
              </a:solidFill>
              <a:latin typeface="Arial"/>
              <a:ea typeface="+mn-ea"/>
              <a:cs typeface="+mn-cs"/>
            </a:rPr>
            <a:t>doctor</a:t>
          </a:r>
          <a:r>
            <a:rPr lang="en-AU" sz="1700" dirty="0">
              <a:solidFill>
                <a:srgbClr val="292934">
                  <a:hueOff val="0"/>
                  <a:satOff val="0"/>
                  <a:lumOff val="0"/>
                  <a:alphaOff val="0"/>
                </a:srgbClr>
              </a:solidFill>
              <a:latin typeface="Arial"/>
              <a:ea typeface="+mn-ea"/>
              <a:cs typeface="+mn-cs"/>
            </a:rPr>
            <a:t> (official) – </a:t>
          </a:r>
          <a:r>
            <a:rPr lang="en-AU" sz="1700" i="1" dirty="0">
              <a:solidFill>
                <a:srgbClr val="292934">
                  <a:hueOff val="0"/>
                  <a:satOff val="0"/>
                  <a:lumOff val="0"/>
                  <a:alphaOff val="0"/>
                </a:srgbClr>
              </a:solidFill>
              <a:latin typeface="Arial"/>
              <a:ea typeface="+mn-ea"/>
              <a:cs typeface="+mn-cs"/>
            </a:rPr>
            <a:t>doc</a:t>
          </a:r>
          <a:r>
            <a:rPr lang="en-AU" sz="1700" dirty="0">
              <a:solidFill>
                <a:srgbClr val="292934">
                  <a:hueOff val="0"/>
                  <a:satOff val="0"/>
                  <a:lumOff val="0"/>
                  <a:alphaOff val="0"/>
                </a:srgbClr>
              </a:solidFill>
              <a:latin typeface="Arial"/>
              <a:ea typeface="+mn-ea"/>
              <a:cs typeface="+mn-cs"/>
            </a:rPr>
            <a:t> (familiar); </a:t>
          </a:r>
          <a:r>
            <a:rPr lang="en-AU" sz="1700" i="1" dirty="0">
              <a:solidFill>
                <a:srgbClr val="292934">
                  <a:hueOff val="0"/>
                  <a:satOff val="0"/>
                  <a:lumOff val="0"/>
                  <a:alphaOff val="0"/>
                </a:srgbClr>
              </a:solidFill>
              <a:latin typeface="Arial"/>
              <a:ea typeface="+mn-ea"/>
              <a:cs typeface="+mn-cs"/>
            </a:rPr>
            <a:t>to commence</a:t>
          </a:r>
          <a:r>
            <a:rPr lang="en-AU" sz="1700" dirty="0">
              <a:solidFill>
                <a:srgbClr val="292934">
                  <a:hueOff val="0"/>
                  <a:satOff val="0"/>
                  <a:lumOff val="0"/>
                  <a:alphaOff val="0"/>
                </a:srgbClr>
              </a:solidFill>
              <a:latin typeface="Arial"/>
              <a:ea typeface="+mn-ea"/>
              <a:cs typeface="+mn-cs"/>
            </a:rPr>
            <a:t> (official) – </a:t>
          </a:r>
          <a:r>
            <a:rPr lang="en-AU" sz="1700" i="1" dirty="0">
              <a:solidFill>
                <a:srgbClr val="292934">
                  <a:hueOff val="0"/>
                  <a:satOff val="0"/>
                  <a:lumOff val="0"/>
                  <a:alphaOff val="0"/>
                </a:srgbClr>
              </a:solidFill>
              <a:latin typeface="Arial"/>
              <a:ea typeface="+mn-ea"/>
              <a:cs typeface="+mn-cs"/>
            </a:rPr>
            <a:t>to begin</a:t>
          </a:r>
          <a:r>
            <a:rPr lang="en-AU" sz="1700" dirty="0">
              <a:solidFill>
                <a:srgbClr val="292934">
                  <a:hueOff val="0"/>
                  <a:satOff val="0"/>
                  <a:lumOff val="0"/>
                  <a:alphaOff val="0"/>
                </a:srgbClr>
              </a:solidFill>
              <a:latin typeface="Arial"/>
              <a:ea typeface="+mn-ea"/>
              <a:cs typeface="+mn-cs"/>
            </a:rPr>
            <a:t> (neutral). They also show the attitude of the speaker towards the event, object or process described: </a:t>
          </a:r>
          <a:r>
            <a:rPr lang="en-AU" sz="1700" i="1" dirty="0">
              <a:solidFill>
                <a:srgbClr val="292934">
                  <a:hueOff val="0"/>
                  <a:satOff val="0"/>
                  <a:lumOff val="0"/>
                  <a:alphaOff val="0"/>
                </a:srgbClr>
              </a:solidFill>
              <a:latin typeface="Arial"/>
              <a:ea typeface="+mn-ea"/>
              <a:cs typeface="+mn-cs"/>
            </a:rPr>
            <a:t>to die – to depart, to expire – to kick the bucket; </a:t>
          </a:r>
          <a:r>
            <a:rPr lang="uk-UA" sz="1700" i="1" dirty="0">
              <a:solidFill>
                <a:srgbClr val="292934">
                  <a:hueOff val="0"/>
                  <a:satOff val="0"/>
                  <a:lumOff val="0"/>
                  <a:alphaOff val="0"/>
                </a:srgbClr>
              </a:solidFill>
              <a:latin typeface="Arial"/>
              <a:ea typeface="+mn-ea"/>
              <a:cs typeface="+mn-cs"/>
            </a:rPr>
            <a:t>говорити – балакати, базікати;  ходити – шкандибати, дибати, пхатися, читальний зал – читалка, здібний – кмітливий. </a:t>
          </a:r>
        </a:p>
      </dgm:t>
    </dgm:pt>
    <dgm:pt modelId="{CF3CF0C1-E35D-4835-A837-D30666F7145B}" type="parTrans" cxnId="{EFB23CB1-4F86-41E7-AE33-27332FC2A42F}">
      <dgm:prSet/>
      <dgm:spPr/>
      <dgm:t>
        <a:bodyPr/>
        <a:lstStyle/>
        <a:p>
          <a:endParaRPr lang="uk-UA"/>
        </a:p>
      </dgm:t>
    </dgm:pt>
    <dgm:pt modelId="{B16A12FA-0644-498C-9E83-BAC8C96CB5F7}" type="sibTrans" cxnId="{EFB23CB1-4F86-41E7-AE33-27332FC2A42F}">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55491"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185696" custLinFactNeighborX="-14804" custLinFactNeighborY="200000">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291" custLinFactNeighborY="23157">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13123" custLinFactNeighborX="-21068"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65902" custScaleY="446506"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192247" custLinFactNeighborX="-18450" custLinFactNeighborY="20000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56BA370D-2282-4F0C-8150-11E59C162131}" srcId="{27633835-A254-4E30-A711-7DEF2E5CC625}" destId="{FAA173FF-E7A3-456B-AA10-6F1D91C2E317}" srcOrd="1" destOrd="0" parTransId="{46714686-774A-483D-9A6F-521F516BC061}" sibTransId="{4DCEEE64-14E0-4515-A535-F3261CD73A0B}"/>
    <dgm:cxn modelId="{98888B20-6B66-46EC-93DE-CBCDCCA74BCA}" type="presOf" srcId="{1A03046A-BDCF-41B3-9583-B9858CDCE3B7}" destId="{597D158B-08A0-4ABF-90BF-D950CBA4CEC7}" srcOrd="0" destOrd="0" presId="urn:microsoft.com/office/officeart/2005/8/layout/hProcess4"/>
    <dgm:cxn modelId="{8C4F6622-9E9C-43A4-85AB-85FCB730E5C0}" type="presOf" srcId="{8A0C0F31-93E2-48C9-AE31-E55D8F480FCB}" destId="{E37C08D3-7751-4EF4-A9F7-9B01143382B9}" srcOrd="0" destOrd="0" presId="urn:microsoft.com/office/officeart/2005/8/layout/hProcess4"/>
    <dgm:cxn modelId="{0611B927-80A9-4769-BB7F-F36C39F62A70}" type="presOf" srcId="{6FC8BC05-FF79-442C-B94B-6A34587C00AF}" destId="{8EB06E62-4C14-4E25-A4D8-A0BACB634FBF}" srcOrd="1" destOrd="0" presId="urn:microsoft.com/office/officeart/2005/8/layout/hProcess4"/>
    <dgm:cxn modelId="{D3BA5C34-D446-4D70-B84A-CFDECA57F833}" type="presOf" srcId="{27633835-A254-4E30-A711-7DEF2E5CC625}" destId="{E2ECD308-367F-4357-B1B1-288B62A18608}"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0B28C260-420E-4EA3-B445-2C1948DF1CB4}" type="presOf" srcId="{11683B5E-1457-41B7-8543-694DC5F875EE}" destId="{B445861F-AB50-432C-B3C1-20E9B95F5164}" srcOrd="1" destOrd="0" presId="urn:microsoft.com/office/officeart/2005/8/layout/hProcess4"/>
    <dgm:cxn modelId="{54A72B47-E0E5-49BB-B0A2-C2B54F75DB87}" type="presOf" srcId="{6FC8BC05-FF79-442C-B94B-6A34587C00AF}" destId="{AF355E3C-7F11-49A4-B1F7-5130FADE3732}" srcOrd="0" destOrd="0" presId="urn:microsoft.com/office/officeart/2005/8/layout/hProcess4"/>
    <dgm:cxn modelId="{F2138751-A3FF-447D-B14A-020BB71ABF59}" type="presOf" srcId="{5EEB7AB7-7E82-4962-9656-89ABAB24A1D9}" destId="{7790B3DD-6865-4056-98F0-38D39B8061CE}" srcOrd="0" destOrd="2" presId="urn:microsoft.com/office/officeart/2005/8/layout/hProcess4"/>
    <dgm:cxn modelId="{DABC6752-DA05-4FC2-83A5-B14A0078C030}" type="presOf" srcId="{FAA173FF-E7A3-456B-AA10-6F1D91C2E317}" destId="{7790B3DD-6865-4056-98F0-38D39B8061CE}" srcOrd="0" destOrd="1" presId="urn:microsoft.com/office/officeart/2005/8/layout/hProcess4"/>
    <dgm:cxn modelId="{7A916D83-BF42-4FBF-A61B-71849747FEB4}" type="presOf" srcId="{E0A7581D-20DA-4326-A957-5EFD3D72380A}" destId="{1BF90610-0CF3-4258-9C4A-45B8452099F3}" srcOrd="0" destOrd="1" presId="urn:microsoft.com/office/officeart/2005/8/layout/hProcess4"/>
    <dgm:cxn modelId="{91E8389D-61FF-43CA-99BA-70C32CE3BE7E}" type="presOf" srcId="{5992CBA7-6E3C-4573-A8A5-42549109D509}" destId="{1BF90610-0CF3-4258-9C4A-45B8452099F3}" srcOrd="0" destOrd="0" presId="urn:microsoft.com/office/officeart/2005/8/layout/hProcess4"/>
    <dgm:cxn modelId="{0ECCB8A5-DCDA-4095-8AA5-11EB854FFE67}" type="presOf" srcId="{5EEB7AB7-7E82-4962-9656-89ABAB24A1D9}" destId="{B445861F-AB50-432C-B3C1-20E9B95F5164}" srcOrd="1" destOrd="2" presId="urn:microsoft.com/office/officeart/2005/8/layout/hProcess4"/>
    <dgm:cxn modelId="{F9646DAE-4247-43D2-A1BA-2ED926CB8E26}" type="presOf" srcId="{4EAB828A-45C7-4FA3-AD24-1D1B684C4533}" destId="{AF355E3C-7F11-49A4-B1F7-5130FADE3732}" srcOrd="0" destOrd="1"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EFB23CB1-4F86-41E7-AE33-27332FC2A42F}" srcId="{1A03046A-BDCF-41B3-9583-B9858CDCE3B7}" destId="{E0A7581D-20DA-4326-A957-5EFD3D72380A}" srcOrd="1" destOrd="0" parTransId="{CF3CF0C1-E35D-4835-A837-D30666F7145B}" sibTransId="{B16A12FA-0644-498C-9E83-BAC8C96CB5F7}"/>
    <dgm:cxn modelId="{64E9C1B6-AF63-41C6-B5E2-4242497FE12A}" type="presOf" srcId="{2E70CD25-483F-4C0F-ABE7-653EC2A806E4}" destId="{E3EBF0C8-D266-4DCB-B698-25FA4A692A68}" srcOrd="0" destOrd="0" presId="urn:microsoft.com/office/officeart/2005/8/layout/hProcess4"/>
    <dgm:cxn modelId="{F67E72BC-D6C2-4C7E-B531-A74F106223EA}" srcId="{2E70CD25-483F-4C0F-ABE7-653EC2A806E4}" destId="{4EAB828A-45C7-4FA3-AD24-1D1B684C4533}" srcOrd="1" destOrd="0" parTransId="{8D6608C4-56C3-48A3-AE7F-9D8367CC4D92}" sibTransId="{C9B4F0CC-16FD-41F1-90B6-67DDDD3C03B5}"/>
    <dgm:cxn modelId="{D21652C1-5CDC-4588-B597-7348C239C018}" type="presOf" srcId="{E0A7581D-20DA-4326-A957-5EFD3D72380A}" destId="{38A814C4-D6A5-429E-BBCF-5E9966CB61C5}" srcOrd="1" destOrd="1" presId="urn:microsoft.com/office/officeart/2005/8/layout/hProcess4"/>
    <dgm:cxn modelId="{53C59FC6-2772-4161-A028-2F61637828B5}" type="presOf" srcId="{11683B5E-1457-41B7-8543-694DC5F875EE}" destId="{7790B3DD-6865-4056-98F0-38D39B8061CE}"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4ECDBDD8-9CF3-43EE-93E9-E284DA0282BF}" type="presOf" srcId="{FAA173FF-E7A3-456B-AA10-6F1D91C2E317}" destId="{B445861F-AB50-432C-B3C1-20E9B95F5164}" srcOrd="1" destOrd="1" presId="urn:microsoft.com/office/officeart/2005/8/layout/hProcess4"/>
    <dgm:cxn modelId="{A70BD4E6-6C77-48FA-AF66-F30CED42A283}" type="presOf" srcId="{5F6EF241-B063-49C3-836E-CF4036CC5303}" destId="{F923415D-1A06-4653-8C51-2BCFDAB0C8A1}" srcOrd="0"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900601EB-9A4F-4754-8445-FF8E3251DE67}" srcId="{27633835-A254-4E30-A711-7DEF2E5CC625}" destId="{5EEB7AB7-7E82-4962-9656-89ABAB24A1D9}" srcOrd="2" destOrd="0" parTransId="{1F2F1585-8DCD-4BF4-912C-7E9F73DE65EC}" sibTransId="{EB2DE863-1D12-48A2-A845-7B7B4E5F06A9}"/>
    <dgm:cxn modelId="{0C8680F2-EC90-45EB-8C11-9CC646E25B84}" type="presOf" srcId="{5992CBA7-6E3C-4573-A8A5-42549109D509}" destId="{38A814C4-D6A5-429E-BBCF-5E9966CB61C5}" srcOrd="1" destOrd="0" presId="urn:microsoft.com/office/officeart/2005/8/layout/hProcess4"/>
    <dgm:cxn modelId="{CA6A85F9-D675-4181-8169-F353A66C4677}" type="presOf" srcId="{D46D3AEA-9F6D-42D2-B9F5-02F0D968247B}" destId="{663E5B69-A3C1-4814-9553-CB69A6025802}" srcOrd="0" destOrd="0" presId="urn:microsoft.com/office/officeart/2005/8/layout/hProcess4"/>
    <dgm:cxn modelId="{9C96EAFB-C98A-49DC-BF04-28F8F2392195}" type="presOf" srcId="{4EAB828A-45C7-4FA3-AD24-1D1B684C4533}" destId="{8EB06E62-4C14-4E25-A4D8-A0BACB634FBF}" srcOrd="1" destOrd="1" presId="urn:microsoft.com/office/officeart/2005/8/layout/hProcess4"/>
    <dgm:cxn modelId="{6CF40F65-F632-45FC-8E0A-6CC4BE4CD4B7}" type="presParOf" srcId="{F923415D-1A06-4653-8C51-2BCFDAB0C8A1}" destId="{DDC090F1-2737-4A8D-A5CB-B18282CAA5B7}" srcOrd="0" destOrd="0" presId="urn:microsoft.com/office/officeart/2005/8/layout/hProcess4"/>
    <dgm:cxn modelId="{9F690B6B-F936-439C-ABC4-3C67487C2456}" type="presParOf" srcId="{F923415D-1A06-4653-8C51-2BCFDAB0C8A1}" destId="{1256F145-3370-48D4-992E-D4EDF6954229}" srcOrd="1" destOrd="0" presId="urn:microsoft.com/office/officeart/2005/8/layout/hProcess4"/>
    <dgm:cxn modelId="{4EE8823E-184A-401D-8F6A-A2AEC6F70817}" type="presParOf" srcId="{F923415D-1A06-4653-8C51-2BCFDAB0C8A1}" destId="{C8CE534F-E998-430B-A1FB-AE2C96D1DDB1}" srcOrd="2" destOrd="0" presId="urn:microsoft.com/office/officeart/2005/8/layout/hProcess4"/>
    <dgm:cxn modelId="{7B3AE1CC-C2DF-4AAA-A31B-C5A79EEFC2B2}" type="presParOf" srcId="{C8CE534F-E998-430B-A1FB-AE2C96D1DDB1}" destId="{311CC828-8380-4BC6-8412-B57E215FAF1E}" srcOrd="0" destOrd="0" presId="urn:microsoft.com/office/officeart/2005/8/layout/hProcess4"/>
    <dgm:cxn modelId="{0B603D31-55E5-4B29-87F6-8724213E65B3}" type="presParOf" srcId="{311CC828-8380-4BC6-8412-B57E215FAF1E}" destId="{0E3AC85B-E581-40CA-AD82-336A45C033FE}" srcOrd="0" destOrd="0" presId="urn:microsoft.com/office/officeart/2005/8/layout/hProcess4"/>
    <dgm:cxn modelId="{39D4B1FB-A485-45B2-844A-19F0E6D32C25}" type="presParOf" srcId="{311CC828-8380-4BC6-8412-B57E215FAF1E}" destId="{7790B3DD-6865-4056-98F0-38D39B8061CE}" srcOrd="1" destOrd="0" presId="urn:microsoft.com/office/officeart/2005/8/layout/hProcess4"/>
    <dgm:cxn modelId="{FB14C0CA-4D74-47A8-98F0-42DB3EF1EE26}" type="presParOf" srcId="{311CC828-8380-4BC6-8412-B57E215FAF1E}" destId="{B445861F-AB50-432C-B3C1-20E9B95F5164}" srcOrd="2" destOrd="0" presId="urn:microsoft.com/office/officeart/2005/8/layout/hProcess4"/>
    <dgm:cxn modelId="{366199FB-0DD4-459C-8A61-83371BBECB81}" type="presParOf" srcId="{311CC828-8380-4BC6-8412-B57E215FAF1E}" destId="{E2ECD308-367F-4357-B1B1-288B62A18608}" srcOrd="3" destOrd="0" presId="urn:microsoft.com/office/officeart/2005/8/layout/hProcess4"/>
    <dgm:cxn modelId="{6477C28D-B892-41C1-BDE5-840BD171BECA}" type="presParOf" srcId="{311CC828-8380-4BC6-8412-B57E215FAF1E}" destId="{C798A23C-2DCB-4536-9552-99D15CDB9A33}" srcOrd="4" destOrd="0" presId="urn:microsoft.com/office/officeart/2005/8/layout/hProcess4"/>
    <dgm:cxn modelId="{81B60124-033E-418D-BEC3-33C6FF9A4AC3}" type="presParOf" srcId="{C8CE534F-E998-430B-A1FB-AE2C96D1DDB1}" destId="{663E5B69-A3C1-4814-9553-CB69A6025802}" srcOrd="1" destOrd="0" presId="urn:microsoft.com/office/officeart/2005/8/layout/hProcess4"/>
    <dgm:cxn modelId="{80B083EC-E649-4518-878E-145CD30CA098}" type="presParOf" srcId="{C8CE534F-E998-430B-A1FB-AE2C96D1DDB1}" destId="{D711E788-AE85-4629-9C39-857357B3EB46}" srcOrd="2" destOrd="0" presId="urn:microsoft.com/office/officeart/2005/8/layout/hProcess4"/>
    <dgm:cxn modelId="{FAC2BACD-231B-49B4-BC66-B3687D8B62DD}" type="presParOf" srcId="{D711E788-AE85-4629-9C39-857357B3EB46}" destId="{603EF318-C17F-4167-9379-BCB86921923A}" srcOrd="0" destOrd="0" presId="urn:microsoft.com/office/officeart/2005/8/layout/hProcess4"/>
    <dgm:cxn modelId="{94C52F44-1745-42C3-A4DD-2C9B6DD3311C}" type="presParOf" srcId="{D711E788-AE85-4629-9C39-857357B3EB46}" destId="{1BF90610-0CF3-4258-9C4A-45B8452099F3}" srcOrd="1" destOrd="0" presId="urn:microsoft.com/office/officeart/2005/8/layout/hProcess4"/>
    <dgm:cxn modelId="{3D5377C1-066B-48CF-9C3A-6DA27F790D76}" type="presParOf" srcId="{D711E788-AE85-4629-9C39-857357B3EB46}" destId="{38A814C4-D6A5-429E-BBCF-5E9966CB61C5}" srcOrd="2" destOrd="0" presId="urn:microsoft.com/office/officeart/2005/8/layout/hProcess4"/>
    <dgm:cxn modelId="{D974B328-CCE3-4B7A-ACE2-1401903F7048}" type="presParOf" srcId="{D711E788-AE85-4629-9C39-857357B3EB46}" destId="{597D158B-08A0-4ABF-90BF-D950CBA4CEC7}" srcOrd="3" destOrd="0" presId="urn:microsoft.com/office/officeart/2005/8/layout/hProcess4"/>
    <dgm:cxn modelId="{02CD0E90-A145-4B3A-B641-0E981819E67E}" type="presParOf" srcId="{D711E788-AE85-4629-9C39-857357B3EB46}" destId="{4A691777-794A-4A00-AE14-BD6BC5FDB88B}" srcOrd="4" destOrd="0" presId="urn:microsoft.com/office/officeart/2005/8/layout/hProcess4"/>
    <dgm:cxn modelId="{76B1AA50-271B-4528-9226-78167CBF0D7A}" type="presParOf" srcId="{C8CE534F-E998-430B-A1FB-AE2C96D1DDB1}" destId="{E37C08D3-7751-4EF4-A9F7-9B01143382B9}" srcOrd="3" destOrd="0" presId="urn:microsoft.com/office/officeart/2005/8/layout/hProcess4"/>
    <dgm:cxn modelId="{04F5BAFE-70CB-4B8C-B5F3-4353F0B39B48}" type="presParOf" srcId="{C8CE534F-E998-430B-A1FB-AE2C96D1DDB1}" destId="{285D88D2-D643-4114-B02A-967B37AA81B2}" srcOrd="4" destOrd="0" presId="urn:microsoft.com/office/officeart/2005/8/layout/hProcess4"/>
    <dgm:cxn modelId="{03C31B74-310D-4584-AE3C-03B7B99297FA}" type="presParOf" srcId="{285D88D2-D643-4114-B02A-967B37AA81B2}" destId="{3EF627EF-858B-4C8F-A95A-655C15915263}" srcOrd="0" destOrd="0" presId="urn:microsoft.com/office/officeart/2005/8/layout/hProcess4"/>
    <dgm:cxn modelId="{EC210FC0-E318-481C-8F6D-49FB1C2213D9}" type="presParOf" srcId="{285D88D2-D643-4114-B02A-967B37AA81B2}" destId="{AF355E3C-7F11-49A4-B1F7-5130FADE3732}" srcOrd="1" destOrd="0" presId="urn:microsoft.com/office/officeart/2005/8/layout/hProcess4"/>
    <dgm:cxn modelId="{C258848C-0234-44AE-A503-7957FB2C0FB7}" type="presParOf" srcId="{285D88D2-D643-4114-B02A-967B37AA81B2}" destId="{8EB06E62-4C14-4E25-A4D8-A0BACB634FBF}" srcOrd="2" destOrd="0" presId="urn:microsoft.com/office/officeart/2005/8/layout/hProcess4"/>
    <dgm:cxn modelId="{03B981D6-7E9D-4FFC-B00B-AC70294019C9}" type="presParOf" srcId="{285D88D2-D643-4114-B02A-967B37AA81B2}" destId="{E3EBF0C8-D266-4DCB-B698-25FA4A692A68}" srcOrd="3" destOrd="0" presId="urn:microsoft.com/office/officeart/2005/8/layout/hProcess4"/>
    <dgm:cxn modelId="{0211A4ED-A670-42E2-A0F5-BE8108E0F289}"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Sources of Synonymy</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b="1" i="0" dirty="0">
              <a:solidFill>
                <a:srgbClr val="292934">
                  <a:hueOff val="0"/>
                  <a:satOff val="0"/>
                  <a:lumOff val="0"/>
                  <a:alphaOff val="0"/>
                </a:srgbClr>
              </a:solidFill>
              <a:latin typeface="Arial"/>
              <a:ea typeface="+mn-ea"/>
              <a:cs typeface="+mn-cs"/>
            </a:rPr>
            <a:t>Borrowings</a:t>
          </a:r>
          <a:r>
            <a:rPr lang="en-US" sz="1700" i="0" dirty="0">
              <a:solidFill>
                <a:srgbClr val="292934">
                  <a:hueOff val="0"/>
                  <a:satOff val="0"/>
                  <a:lumOff val="0"/>
                  <a:alphaOff val="0"/>
                </a:srgbClr>
              </a:solidFill>
              <a:latin typeface="Arial"/>
              <a:ea typeface="+mn-ea"/>
              <a:cs typeface="+mn-cs"/>
            </a:rPr>
            <a:t>. Most of bookish synonyms are of foreign origin, while popular and colloquial words are mostly native. e.g.: The native word  </a:t>
          </a:r>
          <a:r>
            <a:rPr lang="en-US" sz="1700" i="1" dirty="0">
              <a:solidFill>
                <a:srgbClr val="292934">
                  <a:hueOff val="0"/>
                  <a:satOff val="0"/>
                  <a:lumOff val="0"/>
                  <a:alphaOff val="0"/>
                </a:srgbClr>
              </a:solidFill>
              <a:latin typeface="Arial"/>
              <a:ea typeface="+mn-ea"/>
              <a:cs typeface="+mn-cs"/>
            </a:rPr>
            <a:t>heaven</a:t>
          </a:r>
          <a:r>
            <a:rPr lang="en-US" sz="1700" i="0" dirty="0">
              <a:solidFill>
                <a:srgbClr val="292934">
                  <a:hueOff val="0"/>
                  <a:satOff val="0"/>
                  <a:lumOff val="0"/>
                  <a:alphaOff val="0"/>
                </a:srgbClr>
              </a:solidFill>
              <a:latin typeface="Arial"/>
              <a:ea typeface="+mn-ea"/>
              <a:cs typeface="+mn-cs"/>
            </a:rPr>
            <a:t> has been more and more restricted to the figurative and religious use for the Danish word </a:t>
          </a:r>
          <a:r>
            <a:rPr lang="en-US" sz="1700" i="1" dirty="0">
              <a:solidFill>
                <a:srgbClr val="292934">
                  <a:hueOff val="0"/>
                  <a:satOff val="0"/>
                  <a:lumOff val="0"/>
                  <a:alphaOff val="0"/>
                </a:srgbClr>
              </a:solidFill>
              <a:latin typeface="Arial"/>
              <a:ea typeface="+mn-ea"/>
              <a:cs typeface="+mn-cs"/>
            </a:rPr>
            <a:t>sky</a:t>
          </a:r>
          <a:r>
            <a:rPr lang="en-US" sz="1700" i="0" dirty="0">
              <a:solidFill>
                <a:srgbClr val="292934">
                  <a:hueOff val="0"/>
                  <a:satOff val="0"/>
                  <a:lumOff val="0"/>
                  <a:alphaOff val="0"/>
                </a:srgbClr>
              </a:solidFill>
              <a:latin typeface="Arial"/>
              <a:ea typeface="+mn-ea"/>
              <a:cs typeface="+mn-cs"/>
            </a:rPr>
            <a:t> began to be used exclusively in the meaning of  the blue above us though originally sky meant only cloud</a:t>
          </a:r>
          <a:endParaRPr lang="uk-UA" sz="17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Criteria of synonymy</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Criteria of synonym</a:t>
          </a:r>
          <a:r>
            <a:rPr lang="en-US" sz="1800" b="1" dirty="0">
              <a:solidFill>
                <a:srgbClr val="FFFFFF"/>
              </a:solidFill>
              <a:latin typeface="Arial"/>
              <a:ea typeface="+mn-ea"/>
              <a:cs typeface="+mn-cs"/>
            </a:rPr>
            <a:t>y</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ctr"/>
          <a:endParaRPr lang="uk-UA" sz="1700" dirty="0">
            <a:solidFill>
              <a:srgbClr val="292934">
                <a:hueOff val="0"/>
                <a:satOff val="0"/>
                <a:lumOff val="0"/>
                <a:alphaOff val="0"/>
              </a:srgbClr>
            </a:solidFill>
            <a:latin typeface="Arial"/>
            <a:ea typeface="+mn-ea"/>
            <a:cs typeface="+mn-cs"/>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a:lstStyle/>
        <a:p>
          <a:pPr algn="l"/>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07B0A451-33AF-4153-A421-6D4138215AC9}">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b="1" i="0" dirty="0">
              <a:solidFill>
                <a:srgbClr val="292934">
                  <a:hueOff val="0"/>
                  <a:satOff val="0"/>
                  <a:lumOff val="0"/>
                  <a:alphaOff val="0"/>
                </a:srgbClr>
              </a:solidFill>
              <a:latin typeface="Arial"/>
              <a:ea typeface="+mn-ea"/>
              <a:cs typeface="+mn-cs"/>
            </a:rPr>
            <a:t>Shifts of meaning. </a:t>
          </a:r>
          <a:r>
            <a:rPr lang="en-US" sz="1700" i="1" dirty="0">
              <a:solidFill>
                <a:srgbClr val="292934">
                  <a:hueOff val="0"/>
                  <a:satOff val="0"/>
                  <a:lumOff val="0"/>
                  <a:alphaOff val="0"/>
                </a:srgbClr>
              </a:solidFill>
              <a:latin typeface="Arial"/>
              <a:ea typeface="+mn-ea"/>
              <a:cs typeface="+mn-cs"/>
            </a:rPr>
            <a:t>knave </a:t>
          </a:r>
          <a:r>
            <a:rPr lang="uk-UA" sz="1700" i="1" dirty="0">
              <a:solidFill>
                <a:srgbClr val="292934">
                  <a:hueOff val="0"/>
                  <a:satOff val="0"/>
                  <a:lumOff val="0"/>
                  <a:alphaOff val="0"/>
                </a:srgbClr>
              </a:solidFill>
              <a:latin typeface="Arial"/>
              <a:ea typeface="+mn-ea"/>
              <a:cs typeface="+mn-cs"/>
            </a:rPr>
            <a:t>(</a:t>
          </a:r>
          <a:r>
            <a:rPr lang="en-US" sz="1700" i="1" dirty="0">
              <a:solidFill>
                <a:srgbClr val="292934">
                  <a:hueOff val="0"/>
                  <a:satOff val="0"/>
                  <a:lumOff val="0"/>
                  <a:alphaOff val="0"/>
                </a:srgbClr>
              </a:solidFill>
              <a:latin typeface="Arial"/>
              <a:ea typeface="+mn-ea"/>
              <a:cs typeface="+mn-cs"/>
            </a:rPr>
            <a:t>old English - boy, servant) </a:t>
          </a:r>
          <a:r>
            <a:rPr lang="en-US" sz="1700" i="0" dirty="0">
              <a:solidFill>
                <a:srgbClr val="292934">
                  <a:hueOff val="0"/>
                  <a:satOff val="0"/>
                  <a:lumOff val="0"/>
                  <a:alphaOff val="0"/>
                </a:srgbClr>
              </a:solidFill>
              <a:latin typeface="Arial"/>
              <a:ea typeface="+mn-ea"/>
              <a:cs typeface="+mn-cs"/>
            </a:rPr>
            <a:t>and </a:t>
          </a:r>
          <a:r>
            <a:rPr lang="en-US" sz="1700" i="1" dirty="0">
              <a:solidFill>
                <a:srgbClr val="292934">
                  <a:hueOff val="0"/>
                  <a:satOff val="0"/>
                  <a:lumOff val="0"/>
                  <a:alphaOff val="0"/>
                </a:srgbClr>
              </a:solidFill>
              <a:latin typeface="Arial"/>
              <a:ea typeface="+mn-ea"/>
              <a:cs typeface="+mn-cs"/>
            </a:rPr>
            <a:t>villain</a:t>
          </a:r>
          <a:r>
            <a:rPr lang="en-US" sz="1700" i="0" dirty="0">
              <a:solidFill>
                <a:srgbClr val="292934">
                  <a:hueOff val="0"/>
                  <a:satOff val="0"/>
                  <a:lumOff val="0"/>
                  <a:alphaOff val="0"/>
                </a:srgbClr>
              </a:solidFill>
              <a:latin typeface="Arial"/>
              <a:ea typeface="+mn-ea"/>
              <a:cs typeface="+mn-cs"/>
            </a:rPr>
            <a:t> (</a:t>
          </a:r>
          <a:r>
            <a:rPr lang="en-US" sz="1700" i="1" dirty="0">
              <a:solidFill>
                <a:srgbClr val="292934">
                  <a:hueOff val="0"/>
                  <a:satOff val="0"/>
                  <a:lumOff val="0"/>
                  <a:alphaOff val="0"/>
                </a:srgbClr>
              </a:solidFill>
              <a:latin typeface="Arial"/>
              <a:ea typeface="+mn-ea"/>
              <a:cs typeface="+mn-cs"/>
            </a:rPr>
            <a:t>middle French – a rustic, boor – </a:t>
          </a:r>
          <a:r>
            <a:rPr lang="uk-UA" sz="1700" i="1" dirty="0">
              <a:solidFill>
                <a:srgbClr val="292934">
                  <a:hueOff val="0"/>
                  <a:satOff val="0"/>
                  <a:lumOff val="0"/>
                  <a:alphaOff val="0"/>
                </a:srgbClr>
              </a:solidFill>
              <a:latin typeface="Arial"/>
              <a:ea typeface="+mn-ea"/>
              <a:cs typeface="+mn-cs"/>
            </a:rPr>
            <a:t>простакуватий, неотесаний</a:t>
          </a:r>
          <a:r>
            <a:rPr lang="en-US" sz="1700" i="0" dirty="0">
              <a:solidFill>
                <a:srgbClr val="292934">
                  <a:hueOff val="0"/>
                  <a:satOff val="0"/>
                  <a:lumOff val="0"/>
                  <a:alphaOff val="0"/>
                </a:srgbClr>
              </a:solidFill>
              <a:latin typeface="Arial"/>
              <a:ea typeface="+mn-ea"/>
              <a:cs typeface="+mn-cs"/>
            </a:rPr>
            <a:t>) =&gt; (</a:t>
          </a:r>
          <a:r>
            <a:rPr lang="uk-UA" sz="1700" i="0" dirty="0">
              <a:solidFill>
                <a:srgbClr val="292934">
                  <a:hueOff val="0"/>
                  <a:satOff val="0"/>
                  <a:lumOff val="0"/>
                  <a:alphaOff val="0"/>
                </a:srgbClr>
              </a:solidFill>
              <a:latin typeface="Arial"/>
              <a:ea typeface="+mn-ea"/>
              <a:cs typeface="+mn-cs"/>
            </a:rPr>
            <a:t>негідник, злодій</a:t>
          </a:r>
          <a:r>
            <a:rPr lang="en-US" sz="1700" i="0" dirty="0">
              <a:solidFill>
                <a:srgbClr val="292934">
                  <a:hueOff val="0"/>
                  <a:satOff val="0"/>
                  <a:lumOff val="0"/>
                  <a:alphaOff val="0"/>
                </a:srgbClr>
              </a:solidFill>
              <a:latin typeface="Arial"/>
              <a:ea typeface="+mn-ea"/>
              <a:cs typeface="+mn-cs"/>
            </a:rPr>
            <a:t>) once were not synonyms but their meanings </a:t>
          </a:r>
          <a:r>
            <a:rPr lang="en-US" sz="1700" i="0" dirty="0" err="1">
              <a:solidFill>
                <a:srgbClr val="292934">
                  <a:hueOff val="0"/>
                  <a:satOff val="0"/>
                  <a:lumOff val="0"/>
                  <a:alphaOff val="0"/>
                </a:srgbClr>
              </a:solidFill>
              <a:latin typeface="Arial"/>
              <a:ea typeface="+mn-ea"/>
              <a:cs typeface="+mn-cs"/>
            </a:rPr>
            <a:t>degradated</a:t>
          </a:r>
          <a:r>
            <a:rPr lang="en-US" sz="1700" i="0" dirty="0">
              <a:solidFill>
                <a:srgbClr val="292934">
                  <a:hueOff val="0"/>
                  <a:satOff val="0"/>
                  <a:lumOff val="0"/>
                  <a:alphaOff val="0"/>
                </a:srgbClr>
              </a:solidFill>
              <a:latin typeface="Arial"/>
              <a:ea typeface="+mn-ea"/>
              <a:cs typeface="+mn-cs"/>
            </a:rPr>
            <a:t> and they became synonyms.  </a:t>
          </a:r>
          <a:endParaRPr lang="uk-UA" sz="1700" i="0" dirty="0">
            <a:solidFill>
              <a:srgbClr val="292934">
                <a:hueOff val="0"/>
                <a:satOff val="0"/>
                <a:lumOff val="0"/>
                <a:alphaOff val="0"/>
              </a:srgbClr>
            </a:solidFill>
            <a:latin typeface="Arial"/>
            <a:ea typeface="+mn-ea"/>
            <a:cs typeface="+mn-cs"/>
          </a:endParaRPr>
        </a:p>
      </dgm:t>
    </dgm:pt>
    <dgm:pt modelId="{A77254F5-BF4E-482A-BED8-0D4769CF4850}" type="parTrans" cxnId="{07556A70-BBC0-4A69-8E10-7C133E9814AE}">
      <dgm:prSet/>
      <dgm:spPr/>
      <dgm:t>
        <a:bodyPr/>
        <a:lstStyle/>
        <a:p>
          <a:endParaRPr lang="uk-UA"/>
        </a:p>
      </dgm:t>
    </dgm:pt>
    <dgm:pt modelId="{4BF6DAB0-3473-4C9B-B6FB-D4A1CF71D449}" type="sibTrans" cxnId="{07556A70-BBC0-4A69-8E10-7C133E9814AE}">
      <dgm:prSet/>
      <dgm:spPr/>
      <dgm:t>
        <a:bodyPr/>
        <a:lstStyle/>
        <a:p>
          <a:endParaRPr lang="uk-UA"/>
        </a:p>
      </dgm:t>
    </dgm:pt>
    <dgm:pt modelId="{0139DE19-AFAB-4E9B-A054-D1B39AD4F5B8}">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b="1" i="0" dirty="0">
              <a:solidFill>
                <a:srgbClr val="292934">
                  <a:hueOff val="0"/>
                  <a:satOff val="0"/>
                  <a:lumOff val="0"/>
                  <a:alphaOff val="0"/>
                </a:srgbClr>
              </a:solidFill>
              <a:latin typeface="Arial"/>
              <a:ea typeface="+mn-ea"/>
              <a:cs typeface="+mn-cs"/>
            </a:rPr>
            <a:t>Shortening. </a:t>
          </a:r>
          <a:r>
            <a:rPr lang="en-US" sz="1700" i="1" dirty="0">
              <a:solidFill>
                <a:srgbClr val="292934">
                  <a:hueOff val="0"/>
                  <a:satOff val="0"/>
                  <a:lumOff val="0"/>
                  <a:alphaOff val="0"/>
                </a:srgbClr>
              </a:solidFill>
              <a:latin typeface="Arial"/>
              <a:ea typeface="+mn-ea"/>
              <a:cs typeface="+mn-cs"/>
            </a:rPr>
            <a:t>advertisement</a:t>
          </a:r>
          <a:r>
            <a:rPr lang="en-US" sz="1700" i="0" dirty="0">
              <a:solidFill>
                <a:srgbClr val="292934">
                  <a:hueOff val="0"/>
                  <a:satOff val="0"/>
                  <a:lumOff val="0"/>
                  <a:alphaOff val="0"/>
                </a:srgbClr>
              </a:solidFill>
              <a:latin typeface="Arial"/>
              <a:ea typeface="+mn-ea"/>
              <a:cs typeface="+mn-cs"/>
            </a:rPr>
            <a:t> – </a:t>
          </a:r>
          <a:r>
            <a:rPr lang="en-US" sz="1700" i="1" dirty="0">
              <a:solidFill>
                <a:srgbClr val="292934">
                  <a:hueOff val="0"/>
                  <a:satOff val="0"/>
                  <a:lumOff val="0"/>
                  <a:alphaOff val="0"/>
                </a:srgbClr>
              </a:solidFill>
              <a:latin typeface="Arial"/>
              <a:ea typeface="+mn-ea"/>
              <a:cs typeface="+mn-cs"/>
            </a:rPr>
            <a:t>ad</a:t>
          </a:r>
          <a:r>
            <a:rPr lang="en-US" sz="1700" i="0" dirty="0">
              <a:solidFill>
                <a:srgbClr val="292934">
                  <a:hueOff val="0"/>
                  <a:satOff val="0"/>
                  <a:lumOff val="0"/>
                  <a:alphaOff val="0"/>
                </a:srgbClr>
              </a:solidFill>
              <a:latin typeface="Arial"/>
              <a:ea typeface="+mn-ea"/>
              <a:cs typeface="+mn-cs"/>
            </a:rPr>
            <a:t>; </a:t>
          </a:r>
          <a:r>
            <a:rPr lang="en-US" sz="1700" i="1" dirty="0">
              <a:solidFill>
                <a:srgbClr val="292934">
                  <a:hueOff val="0"/>
                  <a:satOff val="0"/>
                  <a:lumOff val="0"/>
                  <a:alphaOff val="0"/>
                </a:srgbClr>
              </a:solidFill>
              <a:latin typeface="Arial"/>
              <a:ea typeface="+mn-ea"/>
              <a:cs typeface="+mn-cs"/>
            </a:rPr>
            <a:t>examination – exam. </a:t>
          </a:r>
          <a:endParaRPr lang="uk-UA" sz="1700" i="0" dirty="0">
            <a:solidFill>
              <a:srgbClr val="292934">
                <a:hueOff val="0"/>
                <a:satOff val="0"/>
                <a:lumOff val="0"/>
                <a:alphaOff val="0"/>
              </a:srgbClr>
            </a:solidFill>
            <a:latin typeface="Arial"/>
            <a:ea typeface="+mn-ea"/>
            <a:cs typeface="+mn-cs"/>
          </a:endParaRPr>
        </a:p>
      </dgm:t>
    </dgm:pt>
    <dgm:pt modelId="{2F455317-6F97-4F5B-A09D-13093E380439}" type="parTrans" cxnId="{A1A92FDC-9128-4225-BC77-B149BE61887D}">
      <dgm:prSet/>
      <dgm:spPr/>
      <dgm:t>
        <a:bodyPr/>
        <a:lstStyle/>
        <a:p>
          <a:endParaRPr lang="uk-UA"/>
        </a:p>
      </dgm:t>
    </dgm:pt>
    <dgm:pt modelId="{25299892-894B-479D-8ABB-C043671E3F49}" type="sibTrans" cxnId="{A1A92FDC-9128-4225-BC77-B149BE61887D}">
      <dgm:prSet/>
      <dgm:spPr/>
      <dgm:t>
        <a:bodyPr/>
        <a:lstStyle/>
        <a:p>
          <a:endParaRPr lang="uk-UA"/>
        </a:p>
      </dgm:t>
    </dgm:pt>
    <dgm:pt modelId="{DF95DB18-7CAC-469F-910A-622C0DA213C3}">
      <dgm:prSet custT="1"/>
      <dgm:spPr/>
      <dgm:t>
        <a:bodyPr/>
        <a:lstStyle/>
        <a:p>
          <a:pPr algn="ctr"/>
          <a:r>
            <a:rPr lang="en-US" sz="1700" b="1" dirty="0">
              <a:solidFill>
                <a:srgbClr val="292934">
                  <a:hueOff val="0"/>
                  <a:satOff val="0"/>
                  <a:lumOff val="0"/>
                  <a:alphaOff val="0"/>
                </a:srgbClr>
              </a:solidFill>
              <a:latin typeface="Arial"/>
              <a:ea typeface="+mn-ea"/>
              <a:cs typeface="+mn-cs"/>
            </a:rPr>
            <a:t>Semantic criterion: </a:t>
          </a:r>
          <a:r>
            <a:rPr lang="en-US" sz="1700" dirty="0">
              <a:solidFill>
                <a:srgbClr val="292934">
                  <a:hueOff val="0"/>
                  <a:satOff val="0"/>
                  <a:lumOff val="0"/>
                  <a:alphaOff val="0"/>
                </a:srgbClr>
              </a:solidFill>
              <a:latin typeface="Arial"/>
              <a:ea typeface="+mn-ea"/>
              <a:cs typeface="+mn-cs"/>
            </a:rPr>
            <a:t>In terms of componential analysis synonyms may be defined as words with the same denotation or the same denotative component but differing in connotations or in the connotative component.        </a:t>
          </a:r>
          <a:endParaRPr lang="uk-UA" sz="1700" dirty="0">
            <a:solidFill>
              <a:srgbClr val="292934">
                <a:hueOff val="0"/>
                <a:satOff val="0"/>
                <a:lumOff val="0"/>
                <a:alphaOff val="0"/>
              </a:srgbClr>
            </a:solidFill>
            <a:latin typeface="Arial"/>
            <a:ea typeface="+mn-ea"/>
            <a:cs typeface="+mn-cs"/>
          </a:endParaRPr>
        </a:p>
      </dgm:t>
    </dgm:pt>
    <dgm:pt modelId="{ED34B5CE-990F-4752-9A53-840ABDCDA973}" type="parTrans" cxnId="{32D14BD9-F6E5-4CAF-B08E-1DA8691D6B29}">
      <dgm:prSet/>
      <dgm:spPr/>
      <dgm:t>
        <a:bodyPr/>
        <a:lstStyle/>
        <a:p>
          <a:endParaRPr lang="uk-UA"/>
        </a:p>
      </dgm:t>
    </dgm:pt>
    <dgm:pt modelId="{B5B5CA4E-E911-446C-910F-F88B1C5ED0F7}" type="sibTrans" cxnId="{32D14BD9-F6E5-4CAF-B08E-1DA8691D6B29}">
      <dgm:prSet/>
      <dgm:spPr/>
      <dgm:t>
        <a:bodyPr/>
        <a:lstStyle/>
        <a:p>
          <a:endParaRPr lang="uk-UA"/>
        </a:p>
      </dgm:t>
    </dgm:pt>
    <dgm:pt modelId="{68AC58EF-158A-415F-871A-5592FF817500}">
      <dgm:prSet custT="1"/>
      <dgm:spPr/>
      <dgm:t>
        <a:bodyPr/>
        <a:lstStyle/>
        <a:p>
          <a:pPr algn="ctr"/>
          <a:r>
            <a:rPr lang="en-US" sz="1700" b="1" dirty="0">
              <a:solidFill>
                <a:srgbClr val="292934">
                  <a:hueOff val="0"/>
                  <a:satOff val="0"/>
                  <a:lumOff val="0"/>
                  <a:alphaOff val="0"/>
                </a:srgbClr>
              </a:solidFill>
              <a:latin typeface="Arial"/>
              <a:ea typeface="+mn-ea"/>
              <a:cs typeface="+mn-cs"/>
            </a:rPr>
            <a:t>The criterion of interchangeability: </a:t>
          </a:r>
          <a:r>
            <a:rPr lang="en-US" sz="1700" dirty="0">
              <a:solidFill>
                <a:srgbClr val="292934">
                  <a:hueOff val="0"/>
                  <a:satOff val="0"/>
                  <a:lumOff val="0"/>
                  <a:alphaOff val="0"/>
                </a:srgbClr>
              </a:solidFill>
              <a:latin typeface="Arial"/>
              <a:ea typeface="+mn-ea"/>
              <a:cs typeface="+mn-cs"/>
            </a:rPr>
            <a:t>Synonyms are words which are interchangeable at least in some contexts without any considerable alteration in the denotational meaning. </a:t>
          </a:r>
          <a:endParaRPr lang="uk-UA" sz="1700" dirty="0">
            <a:solidFill>
              <a:srgbClr val="292934">
                <a:hueOff val="0"/>
                <a:satOff val="0"/>
                <a:lumOff val="0"/>
                <a:alphaOff val="0"/>
              </a:srgbClr>
            </a:solidFill>
            <a:latin typeface="Arial"/>
            <a:ea typeface="+mn-ea"/>
            <a:cs typeface="+mn-cs"/>
          </a:endParaRPr>
        </a:p>
      </dgm:t>
    </dgm:pt>
    <dgm:pt modelId="{CAE7F16D-D7A8-430E-8F2A-C9130374CBF5}" type="parTrans" cxnId="{8AF69872-2D69-40C9-B9B5-A25531F6A36C}">
      <dgm:prSet/>
      <dgm:spPr/>
      <dgm:t>
        <a:bodyPr/>
        <a:lstStyle/>
        <a:p>
          <a:endParaRPr lang="uk-UA"/>
        </a:p>
      </dgm:t>
    </dgm:pt>
    <dgm:pt modelId="{88F327E1-0E0E-471D-A621-F45248B11212}" type="sibTrans" cxnId="{8AF69872-2D69-40C9-B9B5-A25531F6A36C}">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55491"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200000" custLinFactNeighborX="-15294" custLinFactNeighborY="254523">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291" custLinFactNeighborY="23157">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13123" custLinFactNeighborX="-21068"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65902" custScaleY="446506"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200000" custLinFactNeighborX="-18450" custLinFactNeighborY="219400">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34638D06-20F0-4E32-9DA4-345E8D481CAD}" type="presOf" srcId="{68AC58EF-158A-415F-871A-5592FF817500}" destId="{8EB06E62-4C14-4E25-A4D8-A0BACB634FBF}" srcOrd="1" destOrd="2" presId="urn:microsoft.com/office/officeart/2005/8/layout/hProcess4"/>
    <dgm:cxn modelId="{78586A2A-2602-45A4-A761-D08C506BEE52}" type="presOf" srcId="{5992CBA7-6E3C-4573-A8A5-42549109D509}" destId="{38A814C4-D6A5-429E-BBCF-5E9966CB61C5}" srcOrd="1" destOrd="0" presId="urn:microsoft.com/office/officeart/2005/8/layout/hProcess4"/>
    <dgm:cxn modelId="{0C0DCC2B-1A4C-4465-A24B-5BEFFD5FA3D4}" type="presOf" srcId="{5F6EF241-B063-49C3-836E-CF4036CC5303}" destId="{F923415D-1A06-4653-8C51-2BCFDAB0C8A1}" srcOrd="0" destOrd="0" presId="urn:microsoft.com/office/officeart/2005/8/layout/hProcess4"/>
    <dgm:cxn modelId="{95886B3A-1519-488F-B1C1-C896AC112961}" type="presOf" srcId="{DF95DB18-7CAC-469F-910A-622C0DA213C3}" destId="{AF355E3C-7F11-49A4-B1F7-5130FADE3732}" srcOrd="0" destOrd="1"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6CB73E3E-22A0-4E01-B5E0-22FA740D13F9}" type="presOf" srcId="{07B0A451-33AF-4153-A421-6D4138215AC9}" destId="{B445861F-AB50-432C-B3C1-20E9B95F5164}" srcOrd="1" destOrd="1"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19BECF40-980B-4744-81DA-BB76BB853FD7}" type="presOf" srcId="{11683B5E-1457-41B7-8543-694DC5F875EE}" destId="{7790B3DD-6865-4056-98F0-38D39B8061CE}" srcOrd="0" destOrd="0" presId="urn:microsoft.com/office/officeart/2005/8/layout/hProcess4"/>
    <dgm:cxn modelId="{81AE0243-B01A-47BD-B843-E03272C35D6A}" type="presOf" srcId="{2E70CD25-483F-4C0F-ABE7-653EC2A806E4}" destId="{E3EBF0C8-D266-4DCB-B698-25FA4A692A68}" srcOrd="0" destOrd="0" presId="urn:microsoft.com/office/officeart/2005/8/layout/hProcess4"/>
    <dgm:cxn modelId="{64DDBA48-6A32-44A4-8231-5ABF77724DCE}" type="presOf" srcId="{DF95DB18-7CAC-469F-910A-622C0DA213C3}" destId="{8EB06E62-4C14-4E25-A4D8-A0BACB634FBF}" srcOrd="1" destOrd="1" presId="urn:microsoft.com/office/officeart/2005/8/layout/hProcess4"/>
    <dgm:cxn modelId="{C416EA6B-CBF2-4421-BBFE-5A7D83A1BF9C}" type="presOf" srcId="{0139DE19-AFAB-4E9B-A054-D1B39AD4F5B8}" destId="{B445861F-AB50-432C-B3C1-20E9B95F5164}" srcOrd="1" destOrd="2" presId="urn:microsoft.com/office/officeart/2005/8/layout/hProcess4"/>
    <dgm:cxn modelId="{C6853A6F-986B-4290-9225-AB7829EC9A34}" type="presOf" srcId="{6FC8BC05-FF79-442C-B94B-6A34587C00AF}" destId="{8EB06E62-4C14-4E25-A4D8-A0BACB634FBF}" srcOrd="1" destOrd="0" presId="urn:microsoft.com/office/officeart/2005/8/layout/hProcess4"/>
    <dgm:cxn modelId="{07556A70-BBC0-4A69-8E10-7C133E9814AE}" srcId="{27633835-A254-4E30-A711-7DEF2E5CC625}" destId="{07B0A451-33AF-4153-A421-6D4138215AC9}" srcOrd="1" destOrd="0" parTransId="{A77254F5-BF4E-482A-BED8-0D4769CF4850}" sibTransId="{4BF6DAB0-3473-4C9B-B6FB-D4A1CF71D449}"/>
    <dgm:cxn modelId="{04B81051-287D-406F-B146-56288161B154}" type="presOf" srcId="{D46D3AEA-9F6D-42D2-B9F5-02F0D968247B}" destId="{663E5B69-A3C1-4814-9553-CB69A6025802}" srcOrd="0" destOrd="0" presId="urn:microsoft.com/office/officeart/2005/8/layout/hProcess4"/>
    <dgm:cxn modelId="{E88B2751-4C34-4F9D-809B-F2E41CC35ED2}" type="presOf" srcId="{0139DE19-AFAB-4E9B-A054-D1B39AD4F5B8}" destId="{7790B3DD-6865-4056-98F0-38D39B8061CE}" srcOrd="0" destOrd="2" presId="urn:microsoft.com/office/officeart/2005/8/layout/hProcess4"/>
    <dgm:cxn modelId="{8AF69872-2D69-40C9-B9B5-A25531F6A36C}" srcId="{2E70CD25-483F-4C0F-ABE7-653EC2A806E4}" destId="{68AC58EF-158A-415F-871A-5592FF817500}" srcOrd="2" destOrd="0" parTransId="{CAE7F16D-D7A8-430E-8F2A-C9130374CBF5}" sibTransId="{88F327E1-0E0E-471D-A621-F45248B11212}"/>
    <dgm:cxn modelId="{C91C4353-654B-43AF-9FAD-D601D9B6F8D5}" type="presOf" srcId="{1A03046A-BDCF-41B3-9583-B9858CDCE3B7}" destId="{597D158B-08A0-4ABF-90BF-D950CBA4CEC7}" srcOrd="0" destOrd="0" presId="urn:microsoft.com/office/officeart/2005/8/layout/hProcess4"/>
    <dgm:cxn modelId="{FEC7BE54-0B7D-423C-903F-19C98B29E83D}" type="presOf" srcId="{8A0C0F31-93E2-48C9-AE31-E55D8F480FCB}" destId="{E37C08D3-7751-4EF4-A9F7-9B01143382B9}" srcOrd="0" destOrd="0" presId="urn:microsoft.com/office/officeart/2005/8/layout/hProcess4"/>
    <dgm:cxn modelId="{25BC4F55-3D2B-4880-B771-873C90E70A5A}" type="presOf" srcId="{68AC58EF-158A-415F-871A-5592FF817500}" destId="{AF355E3C-7F11-49A4-B1F7-5130FADE3732}" srcOrd="0" destOrd="2" presId="urn:microsoft.com/office/officeart/2005/8/layout/hProcess4"/>
    <dgm:cxn modelId="{D1D60B86-9A18-4C2F-93F4-4A1EF0A29648}" type="presOf" srcId="{4EAB828A-45C7-4FA3-AD24-1D1B684C4533}" destId="{AF355E3C-7F11-49A4-B1F7-5130FADE3732}" srcOrd="0" destOrd="3" presId="urn:microsoft.com/office/officeart/2005/8/layout/hProcess4"/>
    <dgm:cxn modelId="{C207448C-2FC8-4FB9-ABF1-2F450D7D7263}" type="presOf" srcId="{5992CBA7-6E3C-4573-A8A5-42549109D509}" destId="{1BF90610-0CF3-4258-9C4A-45B8452099F3}" srcOrd="0" destOrd="0" presId="urn:microsoft.com/office/officeart/2005/8/layout/hProcess4"/>
    <dgm:cxn modelId="{3A012BAC-2C28-4931-AB94-0FAE6B0AFBD7}" type="presOf" srcId="{07B0A451-33AF-4153-A421-6D4138215AC9}" destId="{7790B3DD-6865-4056-98F0-38D39B8061CE}" srcOrd="0" destOrd="1"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1104FEB6-2C9A-4A80-8A2E-B8F761B309B5}" type="presOf" srcId="{11683B5E-1457-41B7-8543-694DC5F875EE}" destId="{B445861F-AB50-432C-B3C1-20E9B95F5164}" srcOrd="1" destOrd="0" presId="urn:microsoft.com/office/officeart/2005/8/layout/hProcess4"/>
    <dgm:cxn modelId="{F67E72BC-D6C2-4C7E-B531-A74F106223EA}" srcId="{2E70CD25-483F-4C0F-ABE7-653EC2A806E4}" destId="{4EAB828A-45C7-4FA3-AD24-1D1B684C4533}" srcOrd="3" destOrd="0" parTransId="{8D6608C4-56C3-48A3-AE7F-9D8367CC4D92}" sibTransId="{C9B4F0CC-16FD-41F1-90B6-67DDDD3C03B5}"/>
    <dgm:cxn modelId="{0C97E1C8-C4AD-4AD8-96C8-21F77231BA2F}" type="presOf" srcId="{27633835-A254-4E30-A711-7DEF2E5CC625}" destId="{E2ECD308-367F-4357-B1B1-288B62A18608}" srcOrd="0" destOrd="0" presId="urn:microsoft.com/office/officeart/2005/8/layout/hProcess4"/>
    <dgm:cxn modelId="{2EBECDCC-835C-4472-B8A8-25A0AE360B67}" type="presOf" srcId="{4EAB828A-45C7-4FA3-AD24-1D1B684C4533}" destId="{8EB06E62-4C14-4E25-A4D8-A0BACB634FBF}" srcOrd="1" destOrd="3"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32D14BD9-F6E5-4CAF-B08E-1DA8691D6B29}" srcId="{2E70CD25-483F-4C0F-ABE7-653EC2A806E4}" destId="{DF95DB18-7CAC-469F-910A-622C0DA213C3}" srcOrd="1" destOrd="0" parTransId="{ED34B5CE-990F-4752-9A53-840ABDCDA973}" sibTransId="{B5B5CA4E-E911-446C-910F-F88B1C5ED0F7}"/>
    <dgm:cxn modelId="{A1A92FDC-9128-4225-BC77-B149BE61887D}" srcId="{27633835-A254-4E30-A711-7DEF2E5CC625}" destId="{0139DE19-AFAB-4E9B-A054-D1B39AD4F5B8}" srcOrd="2" destOrd="0" parTransId="{2F455317-6F97-4F5B-A09D-13093E380439}" sibTransId="{25299892-894B-479D-8ABB-C043671E3F49}"/>
    <dgm:cxn modelId="{FDE361EA-5960-4BE4-B016-544812E0AD93}" srcId="{5F6EF241-B063-49C3-836E-CF4036CC5303}" destId="{2E70CD25-483F-4C0F-ABE7-653EC2A806E4}" srcOrd="2" destOrd="0" parTransId="{AFD6DF6D-D241-4B19-8A60-0C57E6277082}" sibTransId="{C715B141-2410-491D-9A31-5E6D6E21544C}"/>
    <dgm:cxn modelId="{945595FD-5085-4F34-BA88-3DADB25100E0}" type="presOf" srcId="{6FC8BC05-FF79-442C-B94B-6A34587C00AF}" destId="{AF355E3C-7F11-49A4-B1F7-5130FADE3732}" srcOrd="0" destOrd="0" presId="urn:microsoft.com/office/officeart/2005/8/layout/hProcess4"/>
    <dgm:cxn modelId="{A738CC1E-CF64-452A-9098-1C4E83C7F965}" type="presParOf" srcId="{F923415D-1A06-4653-8C51-2BCFDAB0C8A1}" destId="{DDC090F1-2737-4A8D-A5CB-B18282CAA5B7}" srcOrd="0" destOrd="0" presId="urn:microsoft.com/office/officeart/2005/8/layout/hProcess4"/>
    <dgm:cxn modelId="{39BAE131-DE00-4354-9D90-0E9F6B54080E}" type="presParOf" srcId="{F923415D-1A06-4653-8C51-2BCFDAB0C8A1}" destId="{1256F145-3370-48D4-992E-D4EDF6954229}" srcOrd="1" destOrd="0" presId="urn:microsoft.com/office/officeart/2005/8/layout/hProcess4"/>
    <dgm:cxn modelId="{7A77394C-AB29-4F25-80E4-1F75FE037C69}" type="presParOf" srcId="{F923415D-1A06-4653-8C51-2BCFDAB0C8A1}" destId="{C8CE534F-E998-430B-A1FB-AE2C96D1DDB1}" srcOrd="2" destOrd="0" presId="urn:microsoft.com/office/officeart/2005/8/layout/hProcess4"/>
    <dgm:cxn modelId="{5E408527-FEB8-49A4-BAD2-2D2FAAC95615}" type="presParOf" srcId="{C8CE534F-E998-430B-A1FB-AE2C96D1DDB1}" destId="{311CC828-8380-4BC6-8412-B57E215FAF1E}" srcOrd="0" destOrd="0" presId="urn:microsoft.com/office/officeart/2005/8/layout/hProcess4"/>
    <dgm:cxn modelId="{0275B13B-B8E9-4F27-B8DD-B375B8363F6A}" type="presParOf" srcId="{311CC828-8380-4BC6-8412-B57E215FAF1E}" destId="{0E3AC85B-E581-40CA-AD82-336A45C033FE}" srcOrd="0" destOrd="0" presId="urn:microsoft.com/office/officeart/2005/8/layout/hProcess4"/>
    <dgm:cxn modelId="{69D3590F-1125-4394-9C63-927BCB308008}" type="presParOf" srcId="{311CC828-8380-4BC6-8412-B57E215FAF1E}" destId="{7790B3DD-6865-4056-98F0-38D39B8061CE}" srcOrd="1" destOrd="0" presId="urn:microsoft.com/office/officeart/2005/8/layout/hProcess4"/>
    <dgm:cxn modelId="{117EB262-9132-4490-A40D-DA137C668191}" type="presParOf" srcId="{311CC828-8380-4BC6-8412-B57E215FAF1E}" destId="{B445861F-AB50-432C-B3C1-20E9B95F5164}" srcOrd="2" destOrd="0" presId="urn:microsoft.com/office/officeart/2005/8/layout/hProcess4"/>
    <dgm:cxn modelId="{3B6E0EA8-D103-4D52-9211-F0540724D269}" type="presParOf" srcId="{311CC828-8380-4BC6-8412-B57E215FAF1E}" destId="{E2ECD308-367F-4357-B1B1-288B62A18608}" srcOrd="3" destOrd="0" presId="urn:microsoft.com/office/officeart/2005/8/layout/hProcess4"/>
    <dgm:cxn modelId="{8B0F13DB-A22A-4FB1-B9D9-4BC9AF0CB37F}" type="presParOf" srcId="{311CC828-8380-4BC6-8412-B57E215FAF1E}" destId="{C798A23C-2DCB-4536-9552-99D15CDB9A33}" srcOrd="4" destOrd="0" presId="urn:microsoft.com/office/officeart/2005/8/layout/hProcess4"/>
    <dgm:cxn modelId="{A443EBAA-9E0C-408A-9B9F-88F632B022C0}" type="presParOf" srcId="{C8CE534F-E998-430B-A1FB-AE2C96D1DDB1}" destId="{663E5B69-A3C1-4814-9553-CB69A6025802}" srcOrd="1" destOrd="0" presId="urn:microsoft.com/office/officeart/2005/8/layout/hProcess4"/>
    <dgm:cxn modelId="{F127B9FB-CE0E-494E-9973-2BAD2CF056B9}" type="presParOf" srcId="{C8CE534F-E998-430B-A1FB-AE2C96D1DDB1}" destId="{D711E788-AE85-4629-9C39-857357B3EB46}" srcOrd="2" destOrd="0" presId="urn:microsoft.com/office/officeart/2005/8/layout/hProcess4"/>
    <dgm:cxn modelId="{D18E1619-3923-4D65-910F-B03D6D95DC05}" type="presParOf" srcId="{D711E788-AE85-4629-9C39-857357B3EB46}" destId="{603EF318-C17F-4167-9379-BCB86921923A}" srcOrd="0" destOrd="0" presId="urn:microsoft.com/office/officeart/2005/8/layout/hProcess4"/>
    <dgm:cxn modelId="{20A8E241-19DA-4EC0-A0B5-5E413AA45755}" type="presParOf" srcId="{D711E788-AE85-4629-9C39-857357B3EB46}" destId="{1BF90610-0CF3-4258-9C4A-45B8452099F3}" srcOrd="1" destOrd="0" presId="urn:microsoft.com/office/officeart/2005/8/layout/hProcess4"/>
    <dgm:cxn modelId="{A16CE34C-A0AC-4598-BC1E-E9C011D7B0C0}" type="presParOf" srcId="{D711E788-AE85-4629-9C39-857357B3EB46}" destId="{38A814C4-D6A5-429E-BBCF-5E9966CB61C5}" srcOrd="2" destOrd="0" presId="urn:microsoft.com/office/officeart/2005/8/layout/hProcess4"/>
    <dgm:cxn modelId="{8C342E57-93B5-40A4-9FA8-B24D7D3E0B62}" type="presParOf" srcId="{D711E788-AE85-4629-9C39-857357B3EB46}" destId="{597D158B-08A0-4ABF-90BF-D950CBA4CEC7}" srcOrd="3" destOrd="0" presId="urn:microsoft.com/office/officeart/2005/8/layout/hProcess4"/>
    <dgm:cxn modelId="{7AF15D52-B9F3-4675-8771-277CD7B4FB6A}" type="presParOf" srcId="{D711E788-AE85-4629-9C39-857357B3EB46}" destId="{4A691777-794A-4A00-AE14-BD6BC5FDB88B}" srcOrd="4" destOrd="0" presId="urn:microsoft.com/office/officeart/2005/8/layout/hProcess4"/>
    <dgm:cxn modelId="{E393FD2A-B9CF-4837-A4A2-36147ADB541E}" type="presParOf" srcId="{C8CE534F-E998-430B-A1FB-AE2C96D1DDB1}" destId="{E37C08D3-7751-4EF4-A9F7-9B01143382B9}" srcOrd="3" destOrd="0" presId="urn:microsoft.com/office/officeart/2005/8/layout/hProcess4"/>
    <dgm:cxn modelId="{33DBAB52-C0A7-4D95-A543-149A747D83F9}" type="presParOf" srcId="{C8CE534F-E998-430B-A1FB-AE2C96D1DDB1}" destId="{285D88D2-D643-4114-B02A-967B37AA81B2}" srcOrd="4" destOrd="0" presId="urn:microsoft.com/office/officeart/2005/8/layout/hProcess4"/>
    <dgm:cxn modelId="{58D3DDE6-115B-49F5-8316-06FF48C538FF}" type="presParOf" srcId="{285D88D2-D643-4114-B02A-967B37AA81B2}" destId="{3EF627EF-858B-4C8F-A95A-655C15915263}" srcOrd="0" destOrd="0" presId="urn:microsoft.com/office/officeart/2005/8/layout/hProcess4"/>
    <dgm:cxn modelId="{F7DFA3F8-BC0F-4046-A032-0E8C22CD63D4}" type="presParOf" srcId="{285D88D2-D643-4114-B02A-967B37AA81B2}" destId="{AF355E3C-7F11-49A4-B1F7-5130FADE3732}" srcOrd="1" destOrd="0" presId="urn:microsoft.com/office/officeart/2005/8/layout/hProcess4"/>
    <dgm:cxn modelId="{DA2252BE-BB7F-49D6-A1B8-6E8AC67F9E40}" type="presParOf" srcId="{285D88D2-D643-4114-B02A-967B37AA81B2}" destId="{8EB06E62-4C14-4E25-A4D8-A0BACB634FBF}" srcOrd="2" destOrd="0" presId="urn:microsoft.com/office/officeart/2005/8/layout/hProcess4"/>
    <dgm:cxn modelId="{03F7D024-3C7E-44C9-861D-BDA497ED51A6}" type="presParOf" srcId="{285D88D2-D643-4114-B02A-967B37AA81B2}" destId="{E3EBF0C8-D266-4DCB-B698-25FA4A692A68}" srcOrd="3" destOrd="0" presId="urn:microsoft.com/office/officeart/2005/8/layout/hProcess4"/>
    <dgm:cxn modelId="{617B4886-3FB5-48ED-A143-D5310310BF5A}"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Definition </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Classification of Antonyms </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b="1" dirty="0">
              <a:solidFill>
                <a:srgbClr val="FFFFFF"/>
              </a:solidFill>
              <a:latin typeface="Arial"/>
              <a:ea typeface="+mn-ea"/>
              <a:cs typeface="+mn-cs"/>
            </a:rPr>
            <a:t>Classification of Antonyms </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algn="ctr">
            <a:lnSpc>
              <a:spcPct val="80000"/>
            </a:lnSpc>
            <a:spcAft>
              <a:spcPts val="0"/>
            </a:spcAft>
          </a:pPr>
          <a:r>
            <a:rPr lang="en-US" sz="1700" dirty="0">
              <a:solidFill>
                <a:srgbClr val="292934">
                  <a:hueOff val="0"/>
                  <a:satOff val="0"/>
                  <a:lumOff val="0"/>
                  <a:alphaOff val="0"/>
                </a:srgbClr>
              </a:solidFill>
              <a:latin typeface="Times New Roman" pitchFamily="18" charset="0"/>
              <a:ea typeface="+mn-ea"/>
              <a:cs typeface="Times New Roman" pitchFamily="18" charset="0"/>
            </a:rPr>
            <a:t>Considered in meaning antonyms can be:</a:t>
          </a: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algn="l">
            <a:lnSpc>
              <a:spcPct val="90000"/>
            </a:lnSpc>
            <a:spcAft>
              <a:spcPct val="15000"/>
            </a:spcAft>
          </a:pPr>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0139DE19-AFAB-4E9B-A054-D1B39AD4F5B8}">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AU" sz="1700" i="0" dirty="0">
              <a:solidFill>
                <a:srgbClr val="292934">
                  <a:hueOff val="0"/>
                  <a:satOff val="0"/>
                  <a:lumOff val="0"/>
                  <a:alphaOff val="0"/>
                </a:srgbClr>
              </a:solidFill>
              <a:latin typeface="Arial"/>
              <a:ea typeface="+mn-ea"/>
              <a:cs typeface="+mn-cs"/>
            </a:rPr>
            <a:t>Words with diametrically opposite meanings are called antonyms. We find antonyms among words denoting: </a:t>
          </a:r>
          <a:r>
            <a:rPr lang="en-AU" sz="1700" i="1" dirty="0">
              <a:solidFill>
                <a:srgbClr val="292934">
                  <a:hueOff val="0"/>
                  <a:satOff val="0"/>
                  <a:lumOff val="0"/>
                  <a:alphaOff val="0"/>
                </a:srgbClr>
              </a:solidFill>
              <a:latin typeface="Arial"/>
              <a:ea typeface="+mn-ea"/>
              <a:cs typeface="+mn-cs"/>
            </a:rPr>
            <a:t>- quality: hard – soft; good – bad; </a:t>
          </a:r>
          <a:r>
            <a:rPr lang="uk-UA" sz="1700" i="1" dirty="0">
              <a:solidFill>
                <a:srgbClr val="292934">
                  <a:hueOff val="0"/>
                  <a:satOff val="0"/>
                  <a:lumOff val="0"/>
                  <a:alphaOff val="0"/>
                </a:srgbClr>
              </a:solidFill>
              <a:latin typeface="Arial"/>
              <a:ea typeface="+mn-ea"/>
              <a:cs typeface="+mn-cs"/>
            </a:rPr>
            <a:t>здоровий – кволий; - </a:t>
          </a:r>
          <a:r>
            <a:rPr lang="en-AU" sz="1700" i="1" dirty="0">
              <a:solidFill>
                <a:srgbClr val="292934">
                  <a:hueOff val="0"/>
                  <a:satOff val="0"/>
                  <a:lumOff val="0"/>
                  <a:alphaOff val="0"/>
                </a:srgbClr>
              </a:solidFill>
              <a:latin typeface="Arial"/>
              <a:ea typeface="+mn-ea"/>
              <a:cs typeface="+mn-cs"/>
            </a:rPr>
            <a:t>state: clean – dirty; wealth – poverty; </a:t>
          </a:r>
          <a:r>
            <a:rPr lang="uk-UA" sz="1700" i="1" dirty="0">
              <a:solidFill>
                <a:srgbClr val="292934">
                  <a:hueOff val="0"/>
                  <a:satOff val="0"/>
                  <a:lumOff val="0"/>
                  <a:alphaOff val="0"/>
                </a:srgbClr>
              </a:solidFill>
              <a:latin typeface="Arial"/>
              <a:ea typeface="+mn-ea"/>
              <a:cs typeface="+mn-cs"/>
            </a:rPr>
            <a:t>чистий – брудний; - </a:t>
          </a:r>
          <a:r>
            <a:rPr lang="en-AU" sz="1700" i="1" dirty="0">
              <a:solidFill>
                <a:srgbClr val="292934">
                  <a:hueOff val="0"/>
                  <a:satOff val="0"/>
                  <a:lumOff val="0"/>
                  <a:alphaOff val="0"/>
                </a:srgbClr>
              </a:solidFill>
              <a:latin typeface="Arial"/>
              <a:ea typeface="+mn-ea"/>
              <a:cs typeface="+mn-cs"/>
            </a:rPr>
            <a:t>manner: quickly – slowly; willingly – unwillingly; </a:t>
          </a:r>
          <a:r>
            <a:rPr lang="uk-UA" sz="1700" i="1" dirty="0">
              <a:solidFill>
                <a:srgbClr val="292934">
                  <a:hueOff val="0"/>
                  <a:satOff val="0"/>
                  <a:lumOff val="0"/>
                  <a:alphaOff val="0"/>
                </a:srgbClr>
              </a:solidFill>
              <a:latin typeface="Arial"/>
              <a:ea typeface="+mn-ea"/>
              <a:cs typeface="+mn-cs"/>
            </a:rPr>
            <a:t>швидко – повільно; - </a:t>
          </a:r>
          <a:r>
            <a:rPr lang="en-AU" sz="1700" i="1" dirty="0">
              <a:solidFill>
                <a:srgbClr val="292934">
                  <a:hueOff val="0"/>
                  <a:satOff val="0"/>
                  <a:lumOff val="0"/>
                  <a:alphaOff val="0"/>
                </a:srgbClr>
              </a:solidFill>
              <a:latin typeface="Arial"/>
              <a:ea typeface="+mn-ea"/>
              <a:cs typeface="+mn-cs"/>
            </a:rPr>
            <a:t>direction: up – down; here – there; </a:t>
          </a:r>
          <a:r>
            <a:rPr lang="uk-UA" sz="1700" i="1" dirty="0">
              <a:solidFill>
                <a:srgbClr val="292934">
                  <a:hueOff val="0"/>
                  <a:satOff val="0"/>
                  <a:lumOff val="0"/>
                  <a:alphaOff val="0"/>
                </a:srgbClr>
              </a:solidFill>
              <a:latin typeface="Arial"/>
              <a:ea typeface="+mn-ea"/>
              <a:cs typeface="+mn-cs"/>
            </a:rPr>
            <a:t>тут – там; - </a:t>
          </a:r>
          <a:r>
            <a:rPr lang="en-AU" sz="1700" i="1" dirty="0">
              <a:solidFill>
                <a:srgbClr val="292934">
                  <a:hueOff val="0"/>
                  <a:satOff val="0"/>
                  <a:lumOff val="0"/>
                  <a:alphaOff val="0"/>
                </a:srgbClr>
              </a:solidFill>
              <a:latin typeface="Arial"/>
              <a:ea typeface="+mn-ea"/>
              <a:cs typeface="+mn-cs"/>
            </a:rPr>
            <a:t>action or feeling: to smile – to frown; to love – to hate; </a:t>
          </a:r>
          <a:r>
            <a:rPr lang="uk-UA" sz="1700" i="1" dirty="0">
              <a:solidFill>
                <a:srgbClr val="292934">
                  <a:hueOff val="0"/>
                  <a:satOff val="0"/>
                  <a:lumOff val="0"/>
                  <a:alphaOff val="0"/>
                </a:srgbClr>
              </a:solidFill>
              <a:latin typeface="Arial"/>
              <a:ea typeface="+mn-ea"/>
              <a:cs typeface="+mn-cs"/>
            </a:rPr>
            <a:t>любити – ненавидіти; - </a:t>
          </a:r>
          <a:r>
            <a:rPr lang="en-AU" sz="1700" i="1" dirty="0">
              <a:solidFill>
                <a:srgbClr val="292934">
                  <a:hueOff val="0"/>
                  <a:satOff val="0"/>
                  <a:lumOff val="0"/>
                  <a:alphaOff val="0"/>
                </a:srgbClr>
              </a:solidFill>
              <a:latin typeface="Arial"/>
              <a:ea typeface="+mn-ea"/>
              <a:cs typeface="+mn-cs"/>
            </a:rPr>
            <a:t>features: tall – short; beautiful – ugly; </a:t>
          </a:r>
          <a:r>
            <a:rPr lang="uk-UA" sz="1700" i="1" dirty="0">
              <a:solidFill>
                <a:srgbClr val="292934">
                  <a:hueOff val="0"/>
                  <a:satOff val="0"/>
                  <a:lumOff val="0"/>
                  <a:alphaOff val="0"/>
                </a:srgbClr>
              </a:solidFill>
              <a:latin typeface="Arial"/>
              <a:ea typeface="+mn-ea"/>
              <a:cs typeface="+mn-cs"/>
            </a:rPr>
            <a:t>високий – низький.     </a:t>
          </a:r>
          <a:r>
            <a:rPr lang="en-US" sz="1700" i="1" dirty="0">
              <a:solidFill>
                <a:srgbClr val="292934">
                  <a:hueOff val="0"/>
                  <a:satOff val="0"/>
                  <a:lumOff val="0"/>
                  <a:alphaOff val="0"/>
                </a:srgbClr>
              </a:solidFill>
              <a:latin typeface="Arial"/>
              <a:ea typeface="+mn-ea"/>
              <a:cs typeface="+mn-cs"/>
            </a:rPr>
            <a:t> </a:t>
          </a:r>
          <a:endParaRPr lang="uk-UA" sz="1700" i="0" dirty="0">
            <a:solidFill>
              <a:srgbClr val="292934">
                <a:hueOff val="0"/>
                <a:satOff val="0"/>
                <a:lumOff val="0"/>
                <a:alphaOff val="0"/>
              </a:srgbClr>
            </a:solidFill>
            <a:latin typeface="Arial"/>
            <a:ea typeface="+mn-ea"/>
            <a:cs typeface="+mn-cs"/>
          </a:endParaRPr>
        </a:p>
      </dgm:t>
    </dgm:pt>
    <dgm:pt modelId="{2F455317-6F97-4F5B-A09D-13093E380439}" type="parTrans" cxnId="{A1A92FDC-9128-4225-BC77-B149BE61887D}">
      <dgm:prSet/>
      <dgm:spPr/>
      <dgm:t>
        <a:bodyPr/>
        <a:lstStyle/>
        <a:p>
          <a:endParaRPr lang="uk-UA"/>
        </a:p>
      </dgm:t>
    </dgm:pt>
    <dgm:pt modelId="{25299892-894B-479D-8ABB-C043671E3F49}" type="sibTrans" cxnId="{A1A92FDC-9128-4225-BC77-B149BE61887D}">
      <dgm:prSet/>
      <dgm:spPr/>
      <dgm:t>
        <a:bodyPr/>
        <a:lstStyle/>
        <a:p>
          <a:endParaRPr lang="uk-UA"/>
        </a:p>
      </dgm:t>
    </dgm:pt>
    <dgm:pt modelId="{B1FCFCAE-3FA2-47DD-B109-A9D9F426FC05}">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i="0" dirty="0">
              <a:solidFill>
                <a:srgbClr val="292934">
                  <a:hueOff val="0"/>
                  <a:satOff val="0"/>
                  <a:lumOff val="0"/>
                  <a:alphaOff val="0"/>
                </a:srgbClr>
              </a:solidFill>
              <a:latin typeface="Arial"/>
              <a:ea typeface="+mn-ea"/>
              <a:cs typeface="+mn-cs"/>
            </a:rPr>
            <a:t>Words which do not have relative features do not have antonym</a:t>
          </a:r>
          <a:endParaRPr lang="uk-UA" sz="1700" i="0" dirty="0">
            <a:solidFill>
              <a:srgbClr val="292934">
                <a:hueOff val="0"/>
                <a:satOff val="0"/>
                <a:lumOff val="0"/>
                <a:alphaOff val="0"/>
              </a:srgbClr>
            </a:solidFill>
            <a:latin typeface="Arial"/>
            <a:ea typeface="+mn-ea"/>
            <a:cs typeface="+mn-cs"/>
          </a:endParaRPr>
        </a:p>
      </dgm:t>
    </dgm:pt>
    <dgm:pt modelId="{641C08AF-5235-4EEC-956C-DB90743AB670}" type="parTrans" cxnId="{183505D6-5146-420F-98A9-07337BB6AF96}">
      <dgm:prSet/>
      <dgm:spPr/>
      <dgm:t>
        <a:bodyPr/>
        <a:lstStyle/>
        <a:p>
          <a:endParaRPr lang="uk-UA"/>
        </a:p>
      </dgm:t>
    </dgm:pt>
    <dgm:pt modelId="{50A8023F-080B-445C-AE99-DB21A15F65D9}" type="sibTrans" cxnId="{183505D6-5146-420F-98A9-07337BB6AF96}">
      <dgm:prSet/>
      <dgm:spPr/>
      <dgm:t>
        <a:bodyPr/>
        <a:lstStyle/>
        <a:p>
          <a:endParaRPr lang="uk-UA"/>
        </a:p>
      </dgm:t>
    </dgm:pt>
    <dgm:pt modelId="{F7F77664-5E20-4C2D-8479-BB4C7C788296}">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algn="ctr">
            <a:lnSpc>
              <a:spcPct val="80000"/>
            </a:lnSpc>
            <a:spcAft>
              <a:spcPts val="0"/>
            </a:spcAft>
          </a:pPr>
          <a:r>
            <a:rPr lang="en-US" sz="1700" dirty="0">
              <a:solidFill>
                <a:srgbClr val="292934">
                  <a:hueOff val="0"/>
                  <a:satOff val="0"/>
                  <a:lumOff val="0"/>
                  <a:alphaOff val="0"/>
                </a:srgbClr>
              </a:solidFill>
              <a:latin typeface="Times New Roman" pitchFamily="18" charset="0"/>
              <a:ea typeface="+mn-ea"/>
              <a:cs typeface="Times New Roman" pitchFamily="18" charset="0"/>
            </a:rPr>
            <a:t> </a:t>
          </a:r>
          <a:r>
            <a:rPr lang="en-US" sz="1700" b="1" dirty="0">
              <a:solidFill>
                <a:srgbClr val="292934">
                  <a:hueOff val="0"/>
                  <a:satOff val="0"/>
                  <a:lumOff val="0"/>
                  <a:alphaOff val="0"/>
                </a:srgbClr>
              </a:solidFill>
              <a:latin typeface="Times New Roman" pitchFamily="18" charset="0"/>
              <a:ea typeface="+mn-ea"/>
              <a:cs typeface="Times New Roman" pitchFamily="18" charset="0"/>
            </a:rPr>
            <a:t>Phraseological antonyms. </a:t>
          </a:r>
          <a:r>
            <a:rPr lang="en-US" sz="1700" dirty="0">
              <a:solidFill>
                <a:srgbClr val="292934">
                  <a:hueOff val="0"/>
                  <a:satOff val="0"/>
                  <a:lumOff val="0"/>
                  <a:alphaOff val="0"/>
                </a:srgbClr>
              </a:solidFill>
              <a:latin typeface="Times New Roman" pitchFamily="18" charset="0"/>
              <a:ea typeface="+mn-ea"/>
              <a:cs typeface="Times New Roman" pitchFamily="18" charset="0"/>
            </a:rPr>
            <a:t>When they become components of phraseological groups or compound words they sometimes lose their absolutely antonymic nature.        e.g.: to give way will not have to take way as its antonym.</a:t>
          </a: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47136456-66B5-47F9-BDA5-6F6C180234E0}" type="parTrans" cxnId="{5AEF0B9F-F542-4A3B-8EDA-CE7A3C25CA70}">
      <dgm:prSet/>
      <dgm:spPr/>
      <dgm:t>
        <a:bodyPr/>
        <a:lstStyle/>
        <a:p>
          <a:endParaRPr lang="uk-UA"/>
        </a:p>
      </dgm:t>
    </dgm:pt>
    <dgm:pt modelId="{48D7E5CA-D32D-40D8-81CA-44DCAA2192C0}" type="sibTrans" cxnId="{5AEF0B9F-F542-4A3B-8EDA-CE7A3C25CA70}">
      <dgm:prSet/>
      <dgm:spPr/>
      <dgm:t>
        <a:bodyPr/>
        <a:lstStyle/>
        <a:p>
          <a:endParaRPr lang="uk-UA"/>
        </a:p>
      </dgm:t>
    </dgm:pt>
    <dgm:pt modelId="{DC1668B3-60C1-4A78-816E-D91CC17925C2}">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algn="ctr">
            <a:lnSpc>
              <a:spcPct val="80000"/>
            </a:lnSpc>
            <a:spcAft>
              <a:spcPts val="0"/>
            </a:spcAft>
          </a:pPr>
          <a:r>
            <a:rPr lang="en-US" sz="1700" b="1" dirty="0">
              <a:solidFill>
                <a:srgbClr val="292934">
                  <a:hueOff val="0"/>
                  <a:satOff val="0"/>
                  <a:lumOff val="0"/>
                  <a:alphaOff val="0"/>
                </a:srgbClr>
              </a:solidFill>
              <a:latin typeface="Times New Roman" pitchFamily="18" charset="0"/>
              <a:ea typeface="+mn-ea"/>
              <a:cs typeface="Times New Roman" pitchFamily="18" charset="0"/>
            </a:rPr>
            <a:t>Absolute antonyms </a:t>
          </a:r>
          <a:r>
            <a:rPr lang="en-US" sz="1700" dirty="0">
              <a:solidFill>
                <a:srgbClr val="292934">
                  <a:hueOff val="0"/>
                  <a:satOff val="0"/>
                  <a:lumOff val="0"/>
                  <a:alphaOff val="0"/>
                </a:srgbClr>
              </a:solidFill>
              <a:latin typeface="Times New Roman" pitchFamily="18" charset="0"/>
              <a:ea typeface="+mn-ea"/>
              <a:cs typeface="Times New Roman" pitchFamily="18" charset="0"/>
            </a:rPr>
            <a:t>are diametrically opposite in meaning and remain antonyms in any word-combinations. These are mostly found among negative affix-formed antonyms.  </a:t>
          </a: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F45BB1FD-906E-4579-AC4B-2BCDB2594E23}" type="parTrans" cxnId="{9E0CC44D-1A5F-4E4E-9530-0DB3F75DDD62}">
      <dgm:prSet/>
      <dgm:spPr/>
      <dgm:t>
        <a:bodyPr/>
        <a:lstStyle/>
        <a:p>
          <a:endParaRPr lang="uk-UA"/>
        </a:p>
      </dgm:t>
    </dgm:pt>
    <dgm:pt modelId="{AD3689A3-2511-41D3-998C-C84E54975729}" type="sibTrans" cxnId="{9E0CC44D-1A5F-4E4E-9530-0DB3F75DDD62}">
      <dgm:prSet/>
      <dgm:spPr/>
      <dgm:t>
        <a:bodyPr/>
        <a:lstStyle/>
        <a:p>
          <a:endParaRPr lang="uk-UA"/>
        </a:p>
      </dgm:t>
    </dgm:pt>
    <dgm:pt modelId="{814DED8D-952E-479D-90E2-84030CA80214}">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algn="ctr">
            <a:lnSpc>
              <a:spcPct val="80000"/>
            </a:lnSpc>
            <a:spcAft>
              <a:spcPts val="0"/>
            </a:spcAft>
          </a:pPr>
          <a:r>
            <a:rPr lang="en-US" sz="1700" dirty="0">
              <a:solidFill>
                <a:srgbClr val="292934">
                  <a:hueOff val="0"/>
                  <a:satOff val="0"/>
                  <a:lumOff val="0"/>
                  <a:alphaOff val="0"/>
                </a:srgbClr>
              </a:solidFill>
              <a:latin typeface="Times New Roman" pitchFamily="18" charset="0"/>
              <a:ea typeface="+mn-ea"/>
              <a:cs typeface="Times New Roman" pitchFamily="18" charset="0"/>
            </a:rPr>
            <a:t> </a:t>
          </a:r>
          <a:r>
            <a:rPr lang="en-US" sz="1700" b="1" dirty="0">
              <a:solidFill>
                <a:srgbClr val="292934">
                  <a:hueOff val="0"/>
                  <a:satOff val="0"/>
                  <a:lumOff val="0"/>
                  <a:alphaOff val="0"/>
                </a:srgbClr>
              </a:solidFill>
              <a:latin typeface="Times New Roman" pitchFamily="18" charset="0"/>
              <a:ea typeface="+mn-ea"/>
              <a:cs typeface="Times New Roman" pitchFamily="18" charset="0"/>
            </a:rPr>
            <a:t>Complex antonyms </a:t>
          </a:r>
          <a:r>
            <a:rPr lang="en-US" sz="1700" dirty="0">
              <a:solidFill>
                <a:srgbClr val="292934">
                  <a:hueOff val="0"/>
                  <a:satOff val="0"/>
                  <a:lumOff val="0"/>
                  <a:alphaOff val="0"/>
                </a:srgbClr>
              </a:solidFill>
              <a:latin typeface="Times New Roman" pitchFamily="18" charset="0"/>
              <a:ea typeface="+mn-ea"/>
              <a:cs typeface="Times New Roman" pitchFamily="18" charset="0"/>
            </a:rPr>
            <a:t>are those </a:t>
          </a:r>
          <a:r>
            <a:rPr lang="en-US" sz="1700" dirty="0" err="1">
              <a:solidFill>
                <a:srgbClr val="292934">
                  <a:hueOff val="0"/>
                  <a:satOff val="0"/>
                  <a:lumOff val="0"/>
                  <a:alphaOff val="0"/>
                </a:srgbClr>
              </a:solidFill>
              <a:latin typeface="Times New Roman" pitchFamily="18" charset="0"/>
              <a:ea typeface="+mn-ea"/>
              <a:cs typeface="Times New Roman" pitchFamily="18" charset="0"/>
            </a:rPr>
            <a:t>polysemantic</a:t>
          </a:r>
          <a:r>
            <a:rPr lang="en-US" sz="1700" dirty="0">
              <a:solidFill>
                <a:srgbClr val="292934">
                  <a:hueOff val="0"/>
                  <a:satOff val="0"/>
                  <a:lumOff val="0"/>
                  <a:alphaOff val="0"/>
                </a:srgbClr>
              </a:solidFill>
              <a:latin typeface="Times New Roman" pitchFamily="18" charset="0"/>
              <a:ea typeface="+mn-ea"/>
              <a:cs typeface="Times New Roman" pitchFamily="18" charset="0"/>
            </a:rPr>
            <a:t> words that have different antipodes for their various meanings.        e.g.: </a:t>
          </a:r>
          <a:r>
            <a:rPr lang="en-US" sz="1700" i="1" dirty="0">
              <a:solidFill>
                <a:srgbClr val="292934">
                  <a:hueOff val="0"/>
                  <a:satOff val="0"/>
                  <a:lumOff val="0"/>
                  <a:alphaOff val="0"/>
                </a:srgbClr>
              </a:solidFill>
              <a:latin typeface="Times New Roman" pitchFamily="18" charset="0"/>
              <a:ea typeface="+mn-ea"/>
              <a:cs typeface="Times New Roman" pitchFamily="18" charset="0"/>
            </a:rPr>
            <a:t>Soft </a:t>
          </a:r>
          <a:r>
            <a:rPr lang="en-US" sz="1700" dirty="0">
              <a:solidFill>
                <a:srgbClr val="292934">
                  <a:hueOff val="0"/>
                  <a:satOff val="0"/>
                  <a:lumOff val="0"/>
                  <a:alphaOff val="0"/>
                </a:srgbClr>
              </a:solidFill>
              <a:latin typeface="Times New Roman" pitchFamily="18" charset="0"/>
              <a:ea typeface="+mn-ea"/>
              <a:cs typeface="Times New Roman" pitchFamily="18" charset="0"/>
            </a:rPr>
            <a:t>has such meanings as  - </a:t>
          </a:r>
          <a:r>
            <a:rPr lang="en-US" sz="1700" i="1" dirty="0">
              <a:solidFill>
                <a:srgbClr val="292934">
                  <a:hueOff val="0"/>
                  <a:satOff val="0"/>
                  <a:lumOff val="0"/>
                  <a:alphaOff val="0"/>
                </a:srgbClr>
              </a:solidFill>
              <a:latin typeface="Times New Roman" pitchFamily="18" charset="0"/>
              <a:ea typeface="+mn-ea"/>
              <a:cs typeface="Times New Roman" pitchFamily="18" charset="0"/>
            </a:rPr>
            <a:t>not </a:t>
          </a:r>
          <a:r>
            <a:rPr lang="en-US" sz="1700" b="1" i="1" dirty="0">
              <a:solidFill>
                <a:srgbClr val="292934">
                  <a:hueOff val="0"/>
                  <a:satOff val="0"/>
                  <a:lumOff val="0"/>
                  <a:alphaOff val="0"/>
                </a:srgbClr>
              </a:solidFill>
              <a:latin typeface="Times New Roman" pitchFamily="18" charset="0"/>
              <a:ea typeface="+mn-ea"/>
              <a:cs typeface="Times New Roman" pitchFamily="18" charset="0"/>
            </a:rPr>
            <a:t>hard</a:t>
          </a:r>
          <a:r>
            <a:rPr lang="en-US" sz="1700" i="1" dirty="0">
              <a:solidFill>
                <a:srgbClr val="292934">
                  <a:hueOff val="0"/>
                  <a:satOff val="0"/>
                  <a:lumOff val="0"/>
                  <a:alphaOff val="0"/>
                </a:srgbClr>
              </a:solidFill>
              <a:latin typeface="Times New Roman" pitchFamily="18" charset="0"/>
              <a:ea typeface="+mn-ea"/>
              <a:cs typeface="Times New Roman" pitchFamily="18" charset="0"/>
            </a:rPr>
            <a:t>, yielding </a:t>
          </a:r>
          <a:r>
            <a:rPr lang="en-US" sz="1700" dirty="0">
              <a:solidFill>
                <a:srgbClr val="292934">
                  <a:hueOff val="0"/>
                  <a:satOff val="0"/>
                  <a:lumOff val="0"/>
                  <a:alphaOff val="0"/>
                </a:srgbClr>
              </a:solidFill>
              <a:latin typeface="Times New Roman" pitchFamily="18" charset="0"/>
              <a:ea typeface="+mn-ea"/>
              <a:cs typeface="Times New Roman" pitchFamily="18" charset="0"/>
            </a:rPr>
            <a:t>(soft seat, soft nature); - </a:t>
          </a:r>
          <a:r>
            <a:rPr lang="en-US" sz="1700" i="1" dirty="0">
              <a:solidFill>
                <a:srgbClr val="292934">
                  <a:hueOff val="0"/>
                  <a:satOff val="0"/>
                  <a:lumOff val="0"/>
                  <a:alphaOff val="0"/>
                </a:srgbClr>
              </a:solidFill>
              <a:latin typeface="Times New Roman" pitchFamily="18" charset="0"/>
              <a:ea typeface="+mn-ea"/>
              <a:cs typeface="Times New Roman" pitchFamily="18" charset="0"/>
            </a:rPr>
            <a:t>not </a:t>
          </a:r>
          <a:r>
            <a:rPr lang="en-US" sz="1700" b="1" i="1" dirty="0">
              <a:solidFill>
                <a:srgbClr val="292934">
                  <a:hueOff val="0"/>
                  <a:satOff val="0"/>
                  <a:lumOff val="0"/>
                  <a:alphaOff val="0"/>
                </a:srgbClr>
              </a:solidFill>
              <a:latin typeface="Times New Roman" pitchFamily="18" charset="0"/>
              <a:ea typeface="+mn-ea"/>
              <a:cs typeface="Times New Roman" pitchFamily="18" charset="0"/>
            </a:rPr>
            <a:t>loud</a:t>
          </a:r>
          <a:r>
            <a:rPr lang="en-US" sz="1700" i="1" dirty="0">
              <a:solidFill>
                <a:srgbClr val="292934">
                  <a:hueOff val="0"/>
                  <a:satOff val="0"/>
                  <a:lumOff val="0"/>
                  <a:alphaOff val="0"/>
                </a:srgbClr>
              </a:solidFill>
              <a:latin typeface="Times New Roman" pitchFamily="18" charset="0"/>
              <a:ea typeface="+mn-ea"/>
              <a:cs typeface="Times New Roman" pitchFamily="18" charset="0"/>
            </a:rPr>
            <a:t>, subdued</a:t>
          </a:r>
          <a:r>
            <a:rPr lang="en-US" sz="1700" dirty="0">
              <a:solidFill>
                <a:srgbClr val="292934">
                  <a:hueOff val="0"/>
                  <a:satOff val="0"/>
                  <a:lumOff val="0"/>
                  <a:alphaOff val="0"/>
                </a:srgbClr>
              </a:solidFill>
              <a:latin typeface="Times New Roman" pitchFamily="18" charset="0"/>
              <a:ea typeface="+mn-ea"/>
              <a:cs typeface="Times New Roman" pitchFamily="18" charset="0"/>
            </a:rPr>
            <a:t> (soft voice, soft </a:t>
          </a:r>
          <a:r>
            <a:rPr lang="en-US" sz="1700" dirty="0" err="1">
              <a:solidFill>
                <a:srgbClr val="292934">
                  <a:hueOff val="0"/>
                  <a:satOff val="0"/>
                  <a:lumOff val="0"/>
                  <a:alphaOff val="0"/>
                </a:srgbClr>
              </a:solidFill>
              <a:latin typeface="Times New Roman" pitchFamily="18" charset="0"/>
              <a:ea typeface="+mn-ea"/>
              <a:cs typeface="Times New Roman" pitchFamily="18" charset="0"/>
            </a:rPr>
            <a:t>colours</a:t>
          </a:r>
          <a:r>
            <a:rPr lang="en-US" sz="1700" dirty="0">
              <a:solidFill>
                <a:srgbClr val="292934">
                  <a:hueOff val="0"/>
                  <a:satOff val="0"/>
                  <a:lumOff val="0"/>
                  <a:alphaOff val="0"/>
                </a:srgbClr>
              </a:solidFill>
              <a:latin typeface="Times New Roman" pitchFamily="18" charset="0"/>
              <a:ea typeface="+mn-ea"/>
              <a:cs typeface="Times New Roman" pitchFamily="18" charset="0"/>
            </a:rPr>
            <a:t>); - </a:t>
          </a:r>
          <a:r>
            <a:rPr lang="en-US" sz="1700" i="1" dirty="0">
              <a:solidFill>
                <a:srgbClr val="292934">
                  <a:hueOff val="0"/>
                  <a:satOff val="0"/>
                  <a:lumOff val="0"/>
                  <a:alphaOff val="0"/>
                </a:srgbClr>
              </a:solidFill>
              <a:latin typeface="Times New Roman" pitchFamily="18" charset="0"/>
              <a:ea typeface="+mn-ea"/>
              <a:cs typeface="Times New Roman" pitchFamily="18" charset="0"/>
            </a:rPr>
            <a:t>mild, not </a:t>
          </a:r>
          <a:r>
            <a:rPr lang="en-US" sz="1700" b="1" i="1" dirty="0">
              <a:solidFill>
                <a:srgbClr val="292934">
                  <a:hueOff val="0"/>
                  <a:satOff val="0"/>
                  <a:lumOff val="0"/>
                  <a:alphaOff val="0"/>
                </a:srgbClr>
              </a:solidFill>
              <a:latin typeface="Times New Roman" pitchFamily="18" charset="0"/>
              <a:ea typeface="+mn-ea"/>
              <a:cs typeface="Times New Roman" pitchFamily="18" charset="0"/>
            </a:rPr>
            <a:t>severe </a:t>
          </a:r>
          <a:r>
            <a:rPr lang="en-US" sz="1700" dirty="0">
              <a:solidFill>
                <a:srgbClr val="292934">
                  <a:hueOff val="0"/>
                  <a:satOff val="0"/>
                  <a:lumOff val="0"/>
                  <a:alphaOff val="0"/>
                </a:srgbClr>
              </a:solidFill>
              <a:latin typeface="Times New Roman" pitchFamily="18" charset="0"/>
              <a:ea typeface="+mn-ea"/>
              <a:cs typeface="Times New Roman" pitchFamily="18" charset="0"/>
            </a:rPr>
            <a:t>(soft climate, soft punishment). </a:t>
          </a: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3B0E2B76-4F97-4FB3-9361-E6ABE6BAA3E8}" type="parTrans" cxnId="{3E1B5E5F-9B67-41AB-B8D5-5307F42F7D4A}">
      <dgm:prSet/>
      <dgm:spPr/>
      <dgm:t>
        <a:bodyPr/>
        <a:lstStyle/>
        <a:p>
          <a:endParaRPr lang="uk-UA"/>
        </a:p>
      </dgm:t>
    </dgm:pt>
    <dgm:pt modelId="{EB39B38C-A0C0-419A-9013-7A69D4000CC7}" type="sibTrans" cxnId="{3E1B5E5F-9B67-41AB-B8D5-5307F42F7D4A}">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55491"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200000" custLinFactNeighborX="-15294" custLinFactNeighborY="254523">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3826" custLinFactNeighborY="2845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52902" custLinFactNeighborX="-30681"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92309" custScaleY="446506"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200000" custLinFactNeighborX="-10292" custLinFactNeighborY="282232">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BCD76702-7A53-473F-89D5-5186F7CA64AB}" type="presOf" srcId="{11683B5E-1457-41B7-8543-694DC5F875EE}" destId="{7790B3DD-6865-4056-98F0-38D39B8061CE}" srcOrd="0" destOrd="0" presId="urn:microsoft.com/office/officeart/2005/8/layout/hProcess4"/>
    <dgm:cxn modelId="{94B07E05-8275-4CE1-BE91-7398CA771769}" type="presOf" srcId="{5992CBA7-6E3C-4573-A8A5-42549109D509}" destId="{1BF90610-0CF3-4258-9C4A-45B8452099F3}" srcOrd="0" destOrd="0" presId="urn:microsoft.com/office/officeart/2005/8/layout/hProcess4"/>
    <dgm:cxn modelId="{E726FE06-69CF-4102-B31F-668C35CE472F}" type="presOf" srcId="{814DED8D-952E-479D-90E2-84030CA80214}" destId="{8EB06E62-4C14-4E25-A4D8-A0BACB634FBF}" srcOrd="1" destOrd="3" presId="urn:microsoft.com/office/officeart/2005/8/layout/hProcess4"/>
    <dgm:cxn modelId="{A2D9773A-D2D5-4D32-8088-4ADBEDB215EC}" type="presOf" srcId="{0139DE19-AFAB-4E9B-A054-D1B39AD4F5B8}" destId="{B445861F-AB50-432C-B3C1-20E9B95F5164}" srcOrd="1" destOrd="1"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2A71873D-0AB6-48EE-92B4-78AEFF335500}" type="presOf" srcId="{4EAB828A-45C7-4FA3-AD24-1D1B684C4533}" destId="{AF355E3C-7F11-49A4-B1F7-5130FADE3732}" srcOrd="0" destOrd="4" presId="urn:microsoft.com/office/officeart/2005/8/layout/hProcess4"/>
    <dgm:cxn modelId="{6901B33D-11B3-4238-BB2E-FF5029F56EB9}" type="presOf" srcId="{B1FCFCAE-3FA2-47DD-B109-A9D9F426FC05}" destId="{B445861F-AB50-432C-B3C1-20E9B95F5164}" srcOrd="1" destOrd="2" presId="urn:microsoft.com/office/officeart/2005/8/layout/hProcess4"/>
    <dgm:cxn modelId="{6BDCB73E-07BE-4ADA-B7DD-C726211227EA}" type="presOf" srcId="{6FC8BC05-FF79-442C-B94B-6A34587C00AF}" destId="{AF355E3C-7F11-49A4-B1F7-5130FADE3732}" srcOrd="0" destOrd="0"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3E1B5E5F-9B67-41AB-B8D5-5307F42F7D4A}" srcId="{2E70CD25-483F-4C0F-ABE7-653EC2A806E4}" destId="{814DED8D-952E-479D-90E2-84030CA80214}" srcOrd="3" destOrd="0" parTransId="{3B0E2B76-4F97-4FB3-9361-E6ABE6BAA3E8}" sibTransId="{EB39B38C-A0C0-419A-9013-7A69D4000CC7}"/>
    <dgm:cxn modelId="{7FD10767-6314-47FE-9CEB-BA09B2659A51}" type="presOf" srcId="{8A0C0F31-93E2-48C9-AE31-E55D8F480FCB}" destId="{E37C08D3-7751-4EF4-A9F7-9B01143382B9}" srcOrd="0" destOrd="0" presId="urn:microsoft.com/office/officeart/2005/8/layout/hProcess4"/>
    <dgm:cxn modelId="{C4EA126A-723F-4BFF-B852-86A23838E50C}" type="presOf" srcId="{2E70CD25-483F-4C0F-ABE7-653EC2A806E4}" destId="{E3EBF0C8-D266-4DCB-B698-25FA4A692A68}" srcOrd="0" destOrd="0" presId="urn:microsoft.com/office/officeart/2005/8/layout/hProcess4"/>
    <dgm:cxn modelId="{7BA1E34C-9533-4402-A93D-3EFDCF658BEE}" type="presOf" srcId="{1A03046A-BDCF-41B3-9583-B9858CDCE3B7}" destId="{597D158B-08A0-4ABF-90BF-D950CBA4CEC7}" srcOrd="0" destOrd="0" presId="urn:microsoft.com/office/officeart/2005/8/layout/hProcess4"/>
    <dgm:cxn modelId="{9E0CC44D-1A5F-4E4E-9530-0DB3F75DDD62}" srcId="{2E70CD25-483F-4C0F-ABE7-653EC2A806E4}" destId="{DC1668B3-60C1-4A78-816E-D91CC17925C2}" srcOrd="1" destOrd="0" parTransId="{F45BB1FD-906E-4579-AC4B-2BCDB2594E23}" sibTransId="{AD3689A3-2511-41D3-998C-C84E54975729}"/>
    <dgm:cxn modelId="{9E241576-744A-4B0D-BFB1-37B28A54D696}" type="presOf" srcId="{814DED8D-952E-479D-90E2-84030CA80214}" destId="{AF355E3C-7F11-49A4-B1F7-5130FADE3732}" srcOrd="0" destOrd="3" presId="urn:microsoft.com/office/officeart/2005/8/layout/hProcess4"/>
    <dgm:cxn modelId="{B822E85A-76A0-43DD-BBB0-7A29A6DD2140}" type="presOf" srcId="{D46D3AEA-9F6D-42D2-B9F5-02F0D968247B}" destId="{663E5B69-A3C1-4814-9553-CB69A6025802}" srcOrd="0" destOrd="0" presId="urn:microsoft.com/office/officeart/2005/8/layout/hProcess4"/>
    <dgm:cxn modelId="{E0FF168D-EA1C-47A1-A82C-1BFB3E5EFAF0}" type="presOf" srcId="{DC1668B3-60C1-4A78-816E-D91CC17925C2}" destId="{AF355E3C-7F11-49A4-B1F7-5130FADE3732}" srcOrd="0" destOrd="1" presId="urn:microsoft.com/office/officeart/2005/8/layout/hProcess4"/>
    <dgm:cxn modelId="{F6996997-962C-46C4-94E0-87E273E34D78}" type="presOf" srcId="{27633835-A254-4E30-A711-7DEF2E5CC625}" destId="{E2ECD308-367F-4357-B1B1-288B62A18608}" srcOrd="0" destOrd="0" presId="urn:microsoft.com/office/officeart/2005/8/layout/hProcess4"/>
    <dgm:cxn modelId="{5AEF0B9F-F542-4A3B-8EDA-CE7A3C25CA70}" srcId="{2E70CD25-483F-4C0F-ABE7-653EC2A806E4}" destId="{F7F77664-5E20-4C2D-8479-BB4C7C788296}" srcOrd="2" destOrd="0" parTransId="{47136456-66B5-47F9-BDA5-6F6C180234E0}" sibTransId="{48D7E5CA-D32D-40D8-81CA-44DCAA2192C0}"/>
    <dgm:cxn modelId="{6B1AEEA0-77FE-4E3E-89BF-283283C7B7D6}" type="presOf" srcId="{6FC8BC05-FF79-442C-B94B-6A34587C00AF}" destId="{8EB06E62-4C14-4E25-A4D8-A0BACB634FBF}" srcOrd="1" destOrd="0" presId="urn:microsoft.com/office/officeart/2005/8/layout/hProcess4"/>
    <dgm:cxn modelId="{EDED16A3-BD8F-44EC-8FA0-BE2DCBAB637C}" type="presOf" srcId="{5F6EF241-B063-49C3-836E-CF4036CC5303}" destId="{F923415D-1A06-4653-8C51-2BCFDAB0C8A1}" srcOrd="0" destOrd="0" presId="urn:microsoft.com/office/officeart/2005/8/layout/hProcess4"/>
    <dgm:cxn modelId="{F2DA81A5-3036-4B20-8F9B-2B62D13C5987}" type="presOf" srcId="{4EAB828A-45C7-4FA3-AD24-1D1B684C4533}" destId="{8EB06E62-4C14-4E25-A4D8-A0BACB634FBF}" srcOrd="1" destOrd="4"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27E21AB8-CC34-43FD-9AE9-6E1642F2350B}" type="presOf" srcId="{11683B5E-1457-41B7-8543-694DC5F875EE}" destId="{B445861F-AB50-432C-B3C1-20E9B95F5164}" srcOrd="1" destOrd="0" presId="urn:microsoft.com/office/officeart/2005/8/layout/hProcess4"/>
    <dgm:cxn modelId="{F67E72BC-D6C2-4C7E-B531-A74F106223EA}" srcId="{2E70CD25-483F-4C0F-ABE7-653EC2A806E4}" destId="{4EAB828A-45C7-4FA3-AD24-1D1B684C4533}" srcOrd="4" destOrd="0" parTransId="{8D6608C4-56C3-48A3-AE7F-9D8367CC4D92}" sibTransId="{C9B4F0CC-16FD-41F1-90B6-67DDDD3C03B5}"/>
    <dgm:cxn modelId="{CCE531C4-75A7-49AE-B617-EC5186C1FCCB}" type="presOf" srcId="{DC1668B3-60C1-4A78-816E-D91CC17925C2}" destId="{8EB06E62-4C14-4E25-A4D8-A0BACB634FBF}" srcOrd="1" destOrd="1" presId="urn:microsoft.com/office/officeart/2005/8/layout/hProcess4"/>
    <dgm:cxn modelId="{464178C6-9CEA-4D31-90B4-99740B061856}" type="presOf" srcId="{F7F77664-5E20-4C2D-8479-BB4C7C788296}" destId="{AF355E3C-7F11-49A4-B1F7-5130FADE3732}" srcOrd="0" destOrd="2" presId="urn:microsoft.com/office/officeart/2005/8/layout/hProcess4"/>
    <dgm:cxn modelId="{DEE024C7-C673-4DE9-850C-AA389115FE87}" type="presOf" srcId="{F7F77664-5E20-4C2D-8479-BB4C7C788296}" destId="{8EB06E62-4C14-4E25-A4D8-A0BACB634FBF}" srcOrd="1" destOrd="2" presId="urn:microsoft.com/office/officeart/2005/8/layout/hProcess4"/>
    <dgm:cxn modelId="{590120D0-70DA-4DCA-84AA-B5B1BE68C47A}" type="presOf" srcId="{5992CBA7-6E3C-4573-A8A5-42549109D509}" destId="{38A814C4-D6A5-429E-BBCF-5E9966CB61C5}" srcOrd="1" destOrd="0" presId="urn:microsoft.com/office/officeart/2005/8/layout/hProcess4"/>
    <dgm:cxn modelId="{CEC750D0-168D-4178-AA3A-520B5BEDD941}" type="presOf" srcId="{0139DE19-AFAB-4E9B-A054-D1B39AD4F5B8}" destId="{7790B3DD-6865-4056-98F0-38D39B8061CE}" srcOrd="0" destOrd="1"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183505D6-5146-420F-98A9-07337BB6AF96}" srcId="{27633835-A254-4E30-A711-7DEF2E5CC625}" destId="{B1FCFCAE-3FA2-47DD-B109-A9D9F426FC05}" srcOrd="2" destOrd="0" parTransId="{641C08AF-5235-4EEC-956C-DB90743AB670}" sibTransId="{50A8023F-080B-445C-AE99-DB21A15F65D9}"/>
    <dgm:cxn modelId="{A1A92FDC-9128-4225-BC77-B149BE61887D}" srcId="{27633835-A254-4E30-A711-7DEF2E5CC625}" destId="{0139DE19-AFAB-4E9B-A054-D1B39AD4F5B8}" srcOrd="1" destOrd="0" parTransId="{2F455317-6F97-4F5B-A09D-13093E380439}" sibTransId="{25299892-894B-479D-8ABB-C043671E3F49}"/>
    <dgm:cxn modelId="{DA843CE8-1EC2-4722-B50C-8232E757FF19}" type="presOf" srcId="{B1FCFCAE-3FA2-47DD-B109-A9D9F426FC05}" destId="{7790B3DD-6865-4056-98F0-38D39B8061CE}" srcOrd="0" destOrd="2"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07A3B99D-9A78-4C15-9FE9-D031F2C25A8B}" type="presParOf" srcId="{F923415D-1A06-4653-8C51-2BCFDAB0C8A1}" destId="{DDC090F1-2737-4A8D-A5CB-B18282CAA5B7}" srcOrd="0" destOrd="0" presId="urn:microsoft.com/office/officeart/2005/8/layout/hProcess4"/>
    <dgm:cxn modelId="{042D5686-82DC-45A1-872E-3B694E1E5105}" type="presParOf" srcId="{F923415D-1A06-4653-8C51-2BCFDAB0C8A1}" destId="{1256F145-3370-48D4-992E-D4EDF6954229}" srcOrd="1" destOrd="0" presId="urn:microsoft.com/office/officeart/2005/8/layout/hProcess4"/>
    <dgm:cxn modelId="{C3201D5C-17E4-40CA-9789-B8FD8025425E}" type="presParOf" srcId="{F923415D-1A06-4653-8C51-2BCFDAB0C8A1}" destId="{C8CE534F-E998-430B-A1FB-AE2C96D1DDB1}" srcOrd="2" destOrd="0" presId="urn:microsoft.com/office/officeart/2005/8/layout/hProcess4"/>
    <dgm:cxn modelId="{3AA55877-86CB-4BD0-A9A2-E543A652F437}" type="presParOf" srcId="{C8CE534F-E998-430B-A1FB-AE2C96D1DDB1}" destId="{311CC828-8380-4BC6-8412-B57E215FAF1E}" srcOrd="0" destOrd="0" presId="urn:microsoft.com/office/officeart/2005/8/layout/hProcess4"/>
    <dgm:cxn modelId="{0FD2BDDB-300E-460D-8F3A-3A49C7041016}" type="presParOf" srcId="{311CC828-8380-4BC6-8412-B57E215FAF1E}" destId="{0E3AC85B-E581-40CA-AD82-336A45C033FE}" srcOrd="0" destOrd="0" presId="urn:microsoft.com/office/officeart/2005/8/layout/hProcess4"/>
    <dgm:cxn modelId="{3BECF5DF-89E4-468D-B0A8-5A720B7EF524}" type="presParOf" srcId="{311CC828-8380-4BC6-8412-B57E215FAF1E}" destId="{7790B3DD-6865-4056-98F0-38D39B8061CE}" srcOrd="1" destOrd="0" presId="urn:microsoft.com/office/officeart/2005/8/layout/hProcess4"/>
    <dgm:cxn modelId="{E995ED0A-B5DC-45DF-A213-5CEAD441EA62}" type="presParOf" srcId="{311CC828-8380-4BC6-8412-B57E215FAF1E}" destId="{B445861F-AB50-432C-B3C1-20E9B95F5164}" srcOrd="2" destOrd="0" presId="urn:microsoft.com/office/officeart/2005/8/layout/hProcess4"/>
    <dgm:cxn modelId="{B938842F-D009-44FA-8914-957F97C9DAA2}" type="presParOf" srcId="{311CC828-8380-4BC6-8412-B57E215FAF1E}" destId="{E2ECD308-367F-4357-B1B1-288B62A18608}" srcOrd="3" destOrd="0" presId="urn:microsoft.com/office/officeart/2005/8/layout/hProcess4"/>
    <dgm:cxn modelId="{4E9B56C2-DB77-4A8A-8F8C-6B3888B6E760}" type="presParOf" srcId="{311CC828-8380-4BC6-8412-B57E215FAF1E}" destId="{C798A23C-2DCB-4536-9552-99D15CDB9A33}" srcOrd="4" destOrd="0" presId="urn:microsoft.com/office/officeart/2005/8/layout/hProcess4"/>
    <dgm:cxn modelId="{4E0BBDF5-5BE3-4E45-935B-4F4B81106DE3}" type="presParOf" srcId="{C8CE534F-E998-430B-A1FB-AE2C96D1DDB1}" destId="{663E5B69-A3C1-4814-9553-CB69A6025802}" srcOrd="1" destOrd="0" presId="urn:microsoft.com/office/officeart/2005/8/layout/hProcess4"/>
    <dgm:cxn modelId="{03BDD4B1-C052-4260-B672-375EB8EAE63C}" type="presParOf" srcId="{C8CE534F-E998-430B-A1FB-AE2C96D1DDB1}" destId="{D711E788-AE85-4629-9C39-857357B3EB46}" srcOrd="2" destOrd="0" presId="urn:microsoft.com/office/officeart/2005/8/layout/hProcess4"/>
    <dgm:cxn modelId="{7A52468F-A0E6-4945-8F45-685BB7138041}" type="presParOf" srcId="{D711E788-AE85-4629-9C39-857357B3EB46}" destId="{603EF318-C17F-4167-9379-BCB86921923A}" srcOrd="0" destOrd="0" presId="urn:microsoft.com/office/officeart/2005/8/layout/hProcess4"/>
    <dgm:cxn modelId="{AAA197A9-6AA4-4BF6-95D7-39791D9B2A4F}" type="presParOf" srcId="{D711E788-AE85-4629-9C39-857357B3EB46}" destId="{1BF90610-0CF3-4258-9C4A-45B8452099F3}" srcOrd="1" destOrd="0" presId="urn:microsoft.com/office/officeart/2005/8/layout/hProcess4"/>
    <dgm:cxn modelId="{1FAA6AD2-7702-48DF-AC36-17CE95ADE027}" type="presParOf" srcId="{D711E788-AE85-4629-9C39-857357B3EB46}" destId="{38A814C4-D6A5-429E-BBCF-5E9966CB61C5}" srcOrd="2" destOrd="0" presId="urn:microsoft.com/office/officeart/2005/8/layout/hProcess4"/>
    <dgm:cxn modelId="{BC44B5F5-4A64-40F7-A742-5AC4F5560AB4}" type="presParOf" srcId="{D711E788-AE85-4629-9C39-857357B3EB46}" destId="{597D158B-08A0-4ABF-90BF-D950CBA4CEC7}" srcOrd="3" destOrd="0" presId="urn:microsoft.com/office/officeart/2005/8/layout/hProcess4"/>
    <dgm:cxn modelId="{B83F1DE0-2B61-494C-848A-3F15F45A47C6}" type="presParOf" srcId="{D711E788-AE85-4629-9C39-857357B3EB46}" destId="{4A691777-794A-4A00-AE14-BD6BC5FDB88B}" srcOrd="4" destOrd="0" presId="urn:microsoft.com/office/officeart/2005/8/layout/hProcess4"/>
    <dgm:cxn modelId="{16825153-FA72-430D-B324-AD888DB5E19C}" type="presParOf" srcId="{C8CE534F-E998-430B-A1FB-AE2C96D1DDB1}" destId="{E37C08D3-7751-4EF4-A9F7-9B01143382B9}" srcOrd="3" destOrd="0" presId="urn:microsoft.com/office/officeart/2005/8/layout/hProcess4"/>
    <dgm:cxn modelId="{CDC572E3-25C1-4943-A6EB-F45727BF582F}" type="presParOf" srcId="{C8CE534F-E998-430B-A1FB-AE2C96D1DDB1}" destId="{285D88D2-D643-4114-B02A-967B37AA81B2}" srcOrd="4" destOrd="0" presId="urn:microsoft.com/office/officeart/2005/8/layout/hProcess4"/>
    <dgm:cxn modelId="{D5B94875-282E-4A34-B1DD-F8CF2F912743}" type="presParOf" srcId="{285D88D2-D643-4114-B02A-967B37AA81B2}" destId="{3EF627EF-858B-4C8F-A95A-655C15915263}" srcOrd="0" destOrd="0" presId="urn:microsoft.com/office/officeart/2005/8/layout/hProcess4"/>
    <dgm:cxn modelId="{EE259DCA-029E-4B98-A2B9-3D02E0569F60}" type="presParOf" srcId="{285D88D2-D643-4114-B02A-967B37AA81B2}" destId="{AF355E3C-7F11-49A4-B1F7-5130FADE3732}" srcOrd="1" destOrd="0" presId="urn:microsoft.com/office/officeart/2005/8/layout/hProcess4"/>
    <dgm:cxn modelId="{C8A07CA0-5B4C-4F33-B59C-B6FB329BC743}" type="presParOf" srcId="{285D88D2-D643-4114-B02A-967B37AA81B2}" destId="{8EB06E62-4C14-4E25-A4D8-A0BACB634FBF}" srcOrd="2" destOrd="0" presId="urn:microsoft.com/office/officeart/2005/8/layout/hProcess4"/>
    <dgm:cxn modelId="{AB2C0783-5D0F-43F3-8A49-D5CA5D064CF7}" type="presParOf" srcId="{285D88D2-D643-4114-B02A-967B37AA81B2}" destId="{E3EBF0C8-D266-4DCB-B698-25FA4A692A68}" srcOrd="3" destOrd="0" presId="urn:microsoft.com/office/officeart/2005/8/layout/hProcess4"/>
    <dgm:cxn modelId="{1C5579B2-265A-4A65-BDE6-3D4812D564C0}"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Criteria of Antonyms</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endParaRPr lang="uk-UA" sz="17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Criteria of Antonyms</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algn="ctr"/>
          <a:r>
            <a:rPr lang="en-US" sz="1700" i="0" dirty="0">
              <a:solidFill>
                <a:srgbClr val="292934">
                  <a:hueOff val="0"/>
                  <a:satOff val="0"/>
                  <a:lumOff val="0"/>
                  <a:alphaOff val="0"/>
                </a:srgbClr>
              </a:solidFill>
              <a:latin typeface="Arial"/>
              <a:ea typeface="+mn-ea"/>
              <a:cs typeface="+mn-cs"/>
            </a:rPr>
            <a:t>e.g.: The adjective </a:t>
          </a:r>
          <a:r>
            <a:rPr lang="en-US" sz="1700" i="1" dirty="0">
              <a:solidFill>
                <a:srgbClr val="292934">
                  <a:hueOff val="0"/>
                  <a:satOff val="0"/>
                  <a:lumOff val="0"/>
                  <a:alphaOff val="0"/>
                </a:srgbClr>
              </a:solidFill>
              <a:latin typeface="Arial"/>
              <a:ea typeface="+mn-ea"/>
              <a:cs typeface="+mn-cs"/>
            </a:rPr>
            <a:t>hot</a:t>
          </a:r>
          <a:r>
            <a:rPr lang="en-US" sz="1700" i="0" dirty="0">
              <a:solidFill>
                <a:srgbClr val="292934">
                  <a:hueOff val="0"/>
                  <a:satOff val="0"/>
                  <a:lumOff val="0"/>
                  <a:alphaOff val="0"/>
                </a:srgbClr>
              </a:solidFill>
              <a:latin typeface="Arial"/>
              <a:ea typeface="+mn-ea"/>
              <a:cs typeface="+mn-cs"/>
            </a:rPr>
            <a:t> in its figurative meanings </a:t>
          </a:r>
          <a:r>
            <a:rPr lang="en-US" sz="1700" i="1" dirty="0">
              <a:solidFill>
                <a:srgbClr val="292934">
                  <a:hueOff val="0"/>
                  <a:satOff val="0"/>
                  <a:lumOff val="0"/>
                  <a:alphaOff val="0"/>
                </a:srgbClr>
              </a:solidFill>
              <a:latin typeface="Arial"/>
              <a:ea typeface="+mn-ea"/>
              <a:cs typeface="+mn-cs"/>
            </a:rPr>
            <a:t>angry </a:t>
          </a:r>
          <a:r>
            <a:rPr lang="en-US" sz="1700" i="0" dirty="0">
              <a:solidFill>
                <a:srgbClr val="292934">
                  <a:hueOff val="0"/>
                  <a:satOff val="0"/>
                  <a:lumOff val="0"/>
                  <a:alphaOff val="0"/>
                </a:srgbClr>
              </a:solidFill>
              <a:latin typeface="Arial"/>
              <a:ea typeface="+mn-ea"/>
              <a:cs typeface="+mn-cs"/>
            </a:rPr>
            <a:t>and </a:t>
          </a:r>
          <a:r>
            <a:rPr lang="en-US" sz="1700" i="1" dirty="0">
              <a:solidFill>
                <a:srgbClr val="292934">
                  <a:hueOff val="0"/>
                  <a:satOff val="0"/>
                  <a:lumOff val="0"/>
                  <a:alphaOff val="0"/>
                </a:srgbClr>
              </a:solidFill>
              <a:latin typeface="Arial"/>
              <a:ea typeface="+mn-ea"/>
              <a:cs typeface="+mn-cs"/>
            </a:rPr>
            <a:t>excited</a:t>
          </a:r>
          <a:r>
            <a:rPr lang="en-US" sz="1700" i="0" dirty="0">
              <a:solidFill>
                <a:srgbClr val="292934">
                  <a:hueOff val="0"/>
                  <a:satOff val="0"/>
                  <a:lumOff val="0"/>
                  <a:alphaOff val="0"/>
                </a:srgbClr>
              </a:solidFill>
              <a:latin typeface="Arial"/>
              <a:ea typeface="+mn-ea"/>
              <a:cs typeface="+mn-cs"/>
            </a:rPr>
            <a:t> is chiefly combined with unpleasant emotions (anger, scorn) . Its antonym </a:t>
          </a:r>
          <a:r>
            <a:rPr lang="en-US" sz="1700" i="1" dirty="0">
              <a:solidFill>
                <a:srgbClr val="292934">
                  <a:hueOff val="0"/>
                  <a:satOff val="0"/>
                  <a:lumOff val="0"/>
                  <a:alphaOff val="0"/>
                </a:srgbClr>
              </a:solidFill>
              <a:latin typeface="Arial"/>
              <a:ea typeface="+mn-ea"/>
              <a:cs typeface="+mn-cs"/>
            </a:rPr>
            <a:t>cold</a:t>
          </a:r>
          <a:r>
            <a:rPr lang="en-US" sz="1700" i="0" dirty="0">
              <a:solidFill>
                <a:srgbClr val="292934">
                  <a:hueOff val="0"/>
                  <a:satOff val="0"/>
                  <a:lumOff val="0"/>
                  <a:alphaOff val="0"/>
                </a:srgbClr>
              </a:solidFill>
              <a:latin typeface="Arial"/>
              <a:ea typeface="+mn-ea"/>
              <a:cs typeface="+mn-cs"/>
            </a:rPr>
            <a:t> occurs with the same words. But </a:t>
          </a:r>
          <a:r>
            <a:rPr lang="en-US" sz="1700" i="1" dirty="0">
              <a:solidFill>
                <a:srgbClr val="292934">
                  <a:hueOff val="0"/>
                  <a:satOff val="0"/>
                  <a:lumOff val="0"/>
                  <a:alphaOff val="0"/>
                </a:srgbClr>
              </a:solidFill>
              <a:latin typeface="Arial"/>
              <a:ea typeface="+mn-ea"/>
              <a:cs typeface="+mn-cs"/>
            </a:rPr>
            <a:t>hot</a:t>
          </a:r>
          <a:r>
            <a:rPr lang="en-US" sz="1700" i="0" dirty="0">
              <a:solidFill>
                <a:srgbClr val="292934">
                  <a:hueOff val="0"/>
                  <a:satOff val="0"/>
                  <a:lumOff val="0"/>
                  <a:alphaOff val="0"/>
                </a:srgbClr>
              </a:solidFill>
              <a:latin typeface="Arial"/>
              <a:ea typeface="+mn-ea"/>
              <a:cs typeface="+mn-cs"/>
            </a:rPr>
            <a:t> and </a:t>
          </a:r>
          <a:r>
            <a:rPr lang="en-US" sz="1700" i="1" dirty="0">
              <a:solidFill>
                <a:srgbClr val="292934">
                  <a:hueOff val="0"/>
                  <a:satOff val="0"/>
                  <a:lumOff val="0"/>
                  <a:alphaOff val="0"/>
                </a:srgbClr>
              </a:solidFill>
              <a:latin typeface="Arial"/>
              <a:ea typeface="+mn-ea"/>
              <a:cs typeface="+mn-cs"/>
            </a:rPr>
            <a:t>cold </a:t>
          </a:r>
          <a:r>
            <a:rPr lang="en-US" sz="1700" i="0" dirty="0">
              <a:solidFill>
                <a:srgbClr val="292934">
                  <a:hueOff val="0"/>
                  <a:satOff val="0"/>
                  <a:lumOff val="0"/>
                  <a:alphaOff val="0"/>
                </a:srgbClr>
              </a:solidFill>
              <a:latin typeface="Arial"/>
              <a:ea typeface="+mn-ea"/>
              <a:cs typeface="+mn-cs"/>
            </a:rPr>
            <a:t>are used in combinations with the emotionally neutral words </a:t>
          </a:r>
          <a:r>
            <a:rPr lang="en-US" sz="1700" i="1" dirty="0">
              <a:solidFill>
                <a:srgbClr val="292934">
                  <a:hueOff val="0"/>
                  <a:satOff val="0"/>
                  <a:lumOff val="0"/>
                  <a:alphaOff val="0"/>
                </a:srgbClr>
              </a:solidFill>
              <a:latin typeface="Arial"/>
              <a:ea typeface="+mn-ea"/>
              <a:cs typeface="+mn-cs"/>
            </a:rPr>
            <a:t>fellow, man</a:t>
          </a:r>
          <a:r>
            <a:rPr lang="en-US" sz="1700" i="0" dirty="0">
              <a:solidFill>
                <a:srgbClr val="292934">
                  <a:hueOff val="0"/>
                  <a:satOff val="0"/>
                  <a:lumOff val="0"/>
                  <a:alphaOff val="0"/>
                </a:srgbClr>
              </a:solidFill>
              <a:latin typeface="Arial"/>
              <a:ea typeface="+mn-ea"/>
              <a:cs typeface="+mn-cs"/>
            </a:rPr>
            <a:t>, but not with the nouns implying positive evaluation </a:t>
          </a:r>
          <a:r>
            <a:rPr lang="en-US" sz="1700" i="1" dirty="0">
              <a:solidFill>
                <a:srgbClr val="292934">
                  <a:hueOff val="0"/>
                  <a:satOff val="0"/>
                  <a:lumOff val="0"/>
                  <a:alphaOff val="0"/>
                </a:srgbClr>
              </a:solidFill>
              <a:latin typeface="Arial"/>
              <a:ea typeface="+mn-ea"/>
              <a:cs typeface="+mn-cs"/>
            </a:rPr>
            <a:t>friend, supporter</a:t>
          </a:r>
          <a:r>
            <a:rPr lang="en-US" sz="1700" i="0" dirty="0">
              <a:solidFill>
                <a:srgbClr val="292934">
                  <a:hueOff val="0"/>
                  <a:satOff val="0"/>
                  <a:lumOff val="0"/>
                  <a:alphaOff val="0"/>
                </a:srgbClr>
              </a:solidFill>
              <a:latin typeface="Arial"/>
              <a:ea typeface="+mn-ea"/>
              <a:cs typeface="+mn-cs"/>
            </a:rPr>
            <a:t>.</a:t>
          </a:r>
          <a:endParaRPr lang="uk-UA" sz="1700" dirty="0">
            <a:solidFill>
              <a:srgbClr val="292934">
                <a:hueOff val="0"/>
                <a:satOff val="0"/>
                <a:lumOff val="0"/>
                <a:alphaOff val="0"/>
              </a:srgbClr>
            </a:solidFill>
            <a:latin typeface="Arial"/>
            <a:ea typeface="+mn-ea"/>
            <a:cs typeface="+mn-cs"/>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Criteria of Antonyms</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indent="0" algn="ctr" defTabSz="755650">
            <a:lnSpc>
              <a:spcPct val="80000"/>
            </a:lnSpc>
            <a:spcBef>
              <a:spcPct val="0"/>
            </a:spcBef>
            <a:spcAft>
              <a:spcPts val="0"/>
            </a:spcAft>
            <a:buNone/>
          </a:pP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4EAB828A-45C7-4FA3-AD24-1D1B684C4533}">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marR="0" indent="0" algn="l" defTabSz="914400" eaLnBrk="1" fontAlgn="auto" latinLnBrk="0" hangingPunct="1">
            <a:lnSpc>
              <a:spcPct val="90000"/>
            </a:lnSpc>
            <a:spcBef>
              <a:spcPts val="0"/>
            </a:spcBef>
            <a:spcAft>
              <a:spcPct val="15000"/>
            </a:spcAft>
            <a:buClrTx/>
            <a:buSzTx/>
            <a:buFontTx/>
            <a:buNone/>
            <a:tabLst/>
            <a:defRPr/>
          </a:pPr>
          <a:r>
            <a:rPr lang="en-US" sz="1600" i="0" dirty="0">
              <a:solidFill>
                <a:srgbClr val="292934">
                  <a:hueOff val="0"/>
                  <a:satOff val="0"/>
                  <a:lumOff val="0"/>
                  <a:alphaOff val="0"/>
                </a:srgbClr>
              </a:solidFill>
              <a:latin typeface="Arial"/>
              <a:ea typeface="+mn-ea"/>
              <a:cs typeface="+mn-cs"/>
            </a:rPr>
            <a:t>Antonyms form binary oppositions, the distinctive feature of which is semantic polarity; its basis is regular co-occurrence in typical contexts combined with approximate sameness of distribution and stylistic and emotional equivalence.</a:t>
          </a:r>
          <a:endParaRPr lang="uk-UA" sz="1600" i="0" dirty="0">
            <a:solidFill>
              <a:srgbClr val="292934">
                <a:hueOff val="0"/>
                <a:satOff val="0"/>
                <a:lumOff val="0"/>
                <a:alphaOff val="0"/>
              </a:srgbClr>
            </a:solidFill>
            <a:latin typeface="Arial"/>
            <a:ea typeface="+mn-ea"/>
            <a:cs typeface="+mn-cs"/>
          </a:endParaRPr>
        </a:p>
        <a:p>
          <a:pPr marL="171450" indent="0" algn="l" defTabSz="711200">
            <a:lnSpc>
              <a:spcPct val="90000"/>
            </a:lnSpc>
            <a:spcBef>
              <a:spcPct val="0"/>
            </a:spcBef>
            <a:spcAft>
              <a:spcPct val="15000"/>
            </a:spcAft>
            <a:buNone/>
          </a:pPr>
          <a:endParaRPr lang="uk-UA" sz="1600" dirty="0">
            <a:solidFill>
              <a:srgbClr val="292934">
                <a:hueOff val="0"/>
                <a:satOff val="0"/>
                <a:lumOff val="0"/>
                <a:alphaOff val="0"/>
              </a:srgbClr>
            </a:solidFill>
            <a:latin typeface="Arial"/>
            <a:ea typeface="+mn-ea"/>
            <a:cs typeface="+mn-cs"/>
          </a:endParaRPr>
        </a:p>
      </dgm:t>
    </dgm:pt>
    <dgm:pt modelId="{8D6608C4-56C3-48A3-AE7F-9D8367CC4D92}" type="parTrans" cxnId="{F67E72BC-D6C2-4C7E-B531-A74F106223EA}">
      <dgm:prSet/>
      <dgm:spPr/>
      <dgm:t>
        <a:bodyPr/>
        <a:lstStyle/>
        <a:p>
          <a:endParaRPr lang="uk-UA"/>
        </a:p>
      </dgm:t>
    </dgm:pt>
    <dgm:pt modelId="{C9B4F0CC-16FD-41F1-90B6-67DDDD3C03B5}" type="sibTrans" cxnId="{F67E72BC-D6C2-4C7E-B531-A74F106223EA}">
      <dgm:prSet/>
      <dgm:spPr/>
      <dgm:t>
        <a:bodyPr/>
        <a:lstStyle/>
        <a:p>
          <a:endParaRPr lang="uk-UA"/>
        </a:p>
      </dgm:t>
    </dgm:pt>
    <dgm:pt modelId="{BA8BDCE2-8130-4F0D-8639-B866E75E7A09}">
      <dgm:prSet custT="1"/>
      <dgm:spPr/>
      <dgm:t>
        <a:bodyPr/>
        <a:lstStyle/>
        <a:p>
          <a:r>
            <a:rPr lang="en-US" sz="1700" i="0" dirty="0">
              <a:solidFill>
                <a:srgbClr val="292934">
                  <a:hueOff val="0"/>
                  <a:satOff val="0"/>
                  <a:lumOff val="0"/>
                  <a:alphaOff val="0"/>
                </a:srgbClr>
              </a:solidFill>
              <a:latin typeface="Arial"/>
              <a:ea typeface="+mn-ea"/>
              <a:cs typeface="+mn-cs"/>
            </a:rPr>
            <a:t>Two words are considered antonyms if they are regularly contrasted in actual speech. </a:t>
          </a:r>
          <a:endParaRPr lang="uk-UA" sz="1700" i="0" dirty="0">
            <a:solidFill>
              <a:srgbClr val="292934">
                <a:hueOff val="0"/>
                <a:satOff val="0"/>
                <a:lumOff val="0"/>
                <a:alphaOff val="0"/>
              </a:srgbClr>
            </a:solidFill>
            <a:latin typeface="Arial"/>
            <a:ea typeface="+mn-ea"/>
            <a:cs typeface="+mn-cs"/>
          </a:endParaRPr>
        </a:p>
      </dgm:t>
    </dgm:pt>
    <dgm:pt modelId="{CE51755E-FC39-4EE1-A7BB-BF7E86B40C6D}" type="parTrans" cxnId="{6147BBA9-987D-4548-99CA-76FAB66EDB95}">
      <dgm:prSet/>
      <dgm:spPr/>
      <dgm:t>
        <a:bodyPr/>
        <a:lstStyle/>
        <a:p>
          <a:endParaRPr lang="uk-UA"/>
        </a:p>
      </dgm:t>
    </dgm:pt>
    <dgm:pt modelId="{AB6EC359-7337-4224-BA73-43C7CEF307B3}" type="sibTrans" cxnId="{6147BBA9-987D-4548-99CA-76FAB66EDB95}">
      <dgm:prSet/>
      <dgm:spPr/>
      <dgm:t>
        <a:bodyPr/>
        <a:lstStyle/>
        <a:p>
          <a:endParaRPr lang="uk-UA"/>
        </a:p>
      </dgm:t>
    </dgm:pt>
    <dgm:pt modelId="{7775503E-EFF2-4E7A-8C09-C99C5E8B5FF1}">
      <dgm:prSet custT="1"/>
      <dgm:spPr/>
      <dgm:t>
        <a:bodyPr/>
        <a:lstStyle/>
        <a:p>
          <a:r>
            <a:rPr lang="en-US" sz="1700" i="0" dirty="0">
              <a:solidFill>
                <a:srgbClr val="292934">
                  <a:hueOff val="0"/>
                  <a:satOff val="0"/>
                  <a:lumOff val="0"/>
                  <a:alphaOff val="0"/>
                </a:srgbClr>
              </a:solidFill>
              <a:latin typeface="Arial"/>
              <a:ea typeface="+mn-ea"/>
              <a:cs typeface="+mn-cs"/>
            </a:rPr>
            <a:t>The possibility of substitution and identical lexical </a:t>
          </a:r>
          <a:r>
            <a:rPr lang="en-US" sz="1700" i="0" dirty="0" err="1">
              <a:solidFill>
                <a:srgbClr val="292934">
                  <a:hueOff val="0"/>
                  <a:satOff val="0"/>
                  <a:lumOff val="0"/>
                  <a:alphaOff val="0"/>
                </a:srgbClr>
              </a:solidFill>
              <a:latin typeface="Arial"/>
              <a:ea typeface="+mn-ea"/>
              <a:cs typeface="+mn-cs"/>
            </a:rPr>
            <a:t>valency</a:t>
          </a:r>
          <a:r>
            <a:rPr lang="en-US" sz="1700" i="0" dirty="0">
              <a:solidFill>
                <a:srgbClr val="292934">
                  <a:hueOff val="0"/>
                  <a:satOff val="0"/>
                  <a:lumOff val="0"/>
                  <a:alphaOff val="0"/>
                </a:srgbClr>
              </a:solidFill>
              <a:latin typeface="Arial"/>
              <a:ea typeface="+mn-ea"/>
              <a:cs typeface="+mn-cs"/>
            </a:rPr>
            <a:t>. Members of the same antonymic pair reveal nearly identical spheres of collocation</a:t>
          </a:r>
          <a:endParaRPr lang="uk-UA" sz="1700" i="0" dirty="0">
            <a:solidFill>
              <a:srgbClr val="292934">
                <a:hueOff val="0"/>
                <a:satOff val="0"/>
                <a:lumOff val="0"/>
                <a:alphaOff val="0"/>
              </a:srgbClr>
            </a:solidFill>
            <a:latin typeface="Arial"/>
            <a:ea typeface="+mn-ea"/>
            <a:cs typeface="+mn-cs"/>
          </a:endParaRPr>
        </a:p>
      </dgm:t>
    </dgm:pt>
    <dgm:pt modelId="{FA12FEF9-3D7F-447D-A9AE-6540674FEA9C}" type="parTrans" cxnId="{FC838E3C-0799-46C3-AE11-97FFDFA6162B}">
      <dgm:prSet/>
      <dgm:spPr/>
      <dgm:t>
        <a:bodyPr/>
        <a:lstStyle/>
        <a:p>
          <a:endParaRPr lang="uk-UA"/>
        </a:p>
      </dgm:t>
    </dgm:pt>
    <dgm:pt modelId="{C44F795D-0D8D-4D07-96FD-AA4BB1268519}" type="sibTrans" cxnId="{FC838E3C-0799-46C3-AE11-97FFDFA6162B}">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55491"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200000" custLinFactNeighborX="-15294" custLinFactNeighborY="254523">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3826" custLinFactNeighborY="2845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52902" custLinFactNeighborX="-30681"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92309" custScaleY="446506"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200000" custLinFactNeighborX="-10292" custLinFactNeighborY="282232">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6471D306-E764-4353-8BF0-B7812F4F2D47}" type="presOf" srcId="{7775503E-EFF2-4E7A-8C09-C99C5E8B5FF1}" destId="{B445861F-AB50-432C-B3C1-20E9B95F5164}" srcOrd="1" destOrd="2" presId="urn:microsoft.com/office/officeart/2005/8/layout/hProcess4"/>
    <dgm:cxn modelId="{FB9EAC2F-A54D-442F-A4D5-6AE9663395BA}" type="presOf" srcId="{2E70CD25-483F-4C0F-ABE7-653EC2A806E4}" destId="{E3EBF0C8-D266-4DCB-B698-25FA4A692A68}" srcOrd="0" destOrd="0" presId="urn:microsoft.com/office/officeart/2005/8/layout/hProcess4"/>
    <dgm:cxn modelId="{FC838E3C-0799-46C3-AE11-97FFDFA6162B}" srcId="{27633835-A254-4E30-A711-7DEF2E5CC625}" destId="{7775503E-EFF2-4E7A-8C09-C99C5E8B5FF1}" srcOrd="2" destOrd="0" parTransId="{FA12FEF9-3D7F-447D-A9AE-6540674FEA9C}" sibTransId="{C44F795D-0D8D-4D07-96FD-AA4BB1268519}"/>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D4118E3F-B750-46A1-82C1-017A00F0657A}" type="presOf" srcId="{D46D3AEA-9F6D-42D2-B9F5-02F0D968247B}" destId="{663E5B69-A3C1-4814-9553-CB69A6025802}" srcOrd="0" destOrd="0" presId="urn:microsoft.com/office/officeart/2005/8/layout/hProcess4"/>
    <dgm:cxn modelId="{10572A44-5B36-492C-BAD4-358D37D9081B}" type="presOf" srcId="{11683B5E-1457-41B7-8543-694DC5F875EE}" destId="{B445861F-AB50-432C-B3C1-20E9B95F5164}" srcOrd="1" destOrd="0" presId="urn:microsoft.com/office/officeart/2005/8/layout/hProcess4"/>
    <dgm:cxn modelId="{09D45466-BA09-4066-9848-3C5FBC10B852}" type="presOf" srcId="{BA8BDCE2-8130-4F0D-8639-B866E75E7A09}" destId="{7790B3DD-6865-4056-98F0-38D39B8061CE}" srcOrd="0" destOrd="1" presId="urn:microsoft.com/office/officeart/2005/8/layout/hProcess4"/>
    <dgm:cxn modelId="{A16BB56A-318C-4183-AE09-1A088E64C9A8}" type="presOf" srcId="{1A03046A-BDCF-41B3-9583-B9858CDCE3B7}" destId="{597D158B-08A0-4ABF-90BF-D950CBA4CEC7}" srcOrd="0" destOrd="0" presId="urn:microsoft.com/office/officeart/2005/8/layout/hProcess4"/>
    <dgm:cxn modelId="{03ED0250-7677-428B-8EAF-941EEEA14328}" type="presOf" srcId="{5992CBA7-6E3C-4573-A8A5-42549109D509}" destId="{1BF90610-0CF3-4258-9C4A-45B8452099F3}" srcOrd="0" destOrd="0" presId="urn:microsoft.com/office/officeart/2005/8/layout/hProcess4"/>
    <dgm:cxn modelId="{C087EB74-F31D-46FF-937B-77C314DE7599}" type="presOf" srcId="{27633835-A254-4E30-A711-7DEF2E5CC625}" destId="{E2ECD308-367F-4357-B1B1-288B62A18608}" srcOrd="0" destOrd="0" presId="urn:microsoft.com/office/officeart/2005/8/layout/hProcess4"/>
    <dgm:cxn modelId="{E490C05A-431E-4E5A-A016-CD3BAC6614DA}" type="presOf" srcId="{4EAB828A-45C7-4FA3-AD24-1D1B684C4533}" destId="{8EB06E62-4C14-4E25-A4D8-A0BACB634FBF}" srcOrd="1" destOrd="1" presId="urn:microsoft.com/office/officeart/2005/8/layout/hProcess4"/>
    <dgm:cxn modelId="{7B627A7E-21FF-4430-BA2A-59166360F6C4}" type="presOf" srcId="{5992CBA7-6E3C-4573-A8A5-42549109D509}" destId="{38A814C4-D6A5-429E-BBCF-5E9966CB61C5}" srcOrd="1" destOrd="0" presId="urn:microsoft.com/office/officeart/2005/8/layout/hProcess4"/>
    <dgm:cxn modelId="{14DF1196-0560-40FA-B272-792A4A025437}" type="presOf" srcId="{BA8BDCE2-8130-4F0D-8639-B866E75E7A09}" destId="{B445861F-AB50-432C-B3C1-20E9B95F5164}" srcOrd="1" destOrd="1" presId="urn:microsoft.com/office/officeart/2005/8/layout/hProcess4"/>
    <dgm:cxn modelId="{839B2B9C-9D2F-4C73-9C79-1D32D6CC4598}" type="presOf" srcId="{6FC8BC05-FF79-442C-B94B-6A34587C00AF}" destId="{8EB06E62-4C14-4E25-A4D8-A0BACB634FBF}" srcOrd="1" destOrd="0" presId="urn:microsoft.com/office/officeart/2005/8/layout/hProcess4"/>
    <dgm:cxn modelId="{C6540AA0-BADD-4F00-94A4-5D12AF21A285}" type="presOf" srcId="{7775503E-EFF2-4E7A-8C09-C99C5E8B5FF1}" destId="{7790B3DD-6865-4056-98F0-38D39B8061CE}" srcOrd="0" destOrd="2" presId="urn:microsoft.com/office/officeart/2005/8/layout/hProcess4"/>
    <dgm:cxn modelId="{F30A59A7-07F6-432D-9D00-F71A4F3B1BDA}" type="presOf" srcId="{11683B5E-1457-41B7-8543-694DC5F875EE}" destId="{7790B3DD-6865-4056-98F0-38D39B8061CE}" srcOrd="0" destOrd="0" presId="urn:microsoft.com/office/officeart/2005/8/layout/hProcess4"/>
    <dgm:cxn modelId="{43D766A8-38F8-4C7D-8222-18A8A492D074}" type="presOf" srcId="{4EAB828A-45C7-4FA3-AD24-1D1B684C4533}" destId="{AF355E3C-7F11-49A4-B1F7-5130FADE3732}" srcOrd="0" destOrd="1" presId="urn:microsoft.com/office/officeart/2005/8/layout/hProcess4"/>
    <dgm:cxn modelId="{6147BBA9-987D-4548-99CA-76FAB66EDB95}" srcId="{27633835-A254-4E30-A711-7DEF2E5CC625}" destId="{BA8BDCE2-8130-4F0D-8639-B866E75E7A09}" srcOrd="1" destOrd="0" parTransId="{CE51755E-FC39-4EE1-A7BB-BF7E86B40C6D}" sibTransId="{AB6EC359-7337-4224-BA73-43C7CEF307B3}"/>
    <dgm:cxn modelId="{DCC029B1-6E49-4E32-9126-74B5497FC465}" srcId="{5F6EF241-B063-49C3-836E-CF4036CC5303}" destId="{27633835-A254-4E30-A711-7DEF2E5CC625}" srcOrd="0" destOrd="0" parTransId="{CEF8D340-6FAD-4A65-847D-F90414ACEE1A}" sibTransId="{D46D3AEA-9F6D-42D2-B9F5-02F0D968247B}"/>
    <dgm:cxn modelId="{F67E72BC-D6C2-4C7E-B531-A74F106223EA}" srcId="{2E70CD25-483F-4C0F-ABE7-653EC2A806E4}" destId="{4EAB828A-45C7-4FA3-AD24-1D1B684C4533}" srcOrd="1" destOrd="0" parTransId="{8D6608C4-56C3-48A3-AE7F-9D8367CC4D92}" sibTransId="{C9B4F0CC-16FD-41F1-90B6-67DDDD3C03B5}"/>
    <dgm:cxn modelId="{0CE56AC6-F8D8-4479-B51E-75212D9CC391}" type="presOf" srcId="{6FC8BC05-FF79-442C-B94B-6A34587C00AF}" destId="{AF355E3C-7F11-49A4-B1F7-5130FADE3732}" srcOrd="0"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FDE361EA-5960-4BE4-B016-544812E0AD93}" srcId="{5F6EF241-B063-49C3-836E-CF4036CC5303}" destId="{2E70CD25-483F-4C0F-ABE7-653EC2A806E4}" srcOrd="2" destOrd="0" parTransId="{AFD6DF6D-D241-4B19-8A60-0C57E6277082}" sibTransId="{C715B141-2410-491D-9A31-5E6D6E21544C}"/>
    <dgm:cxn modelId="{38BE02F5-104A-4BFC-B47A-5AA62B4A31AC}" type="presOf" srcId="{8A0C0F31-93E2-48C9-AE31-E55D8F480FCB}" destId="{E37C08D3-7751-4EF4-A9F7-9B01143382B9}" srcOrd="0" destOrd="0" presId="urn:microsoft.com/office/officeart/2005/8/layout/hProcess4"/>
    <dgm:cxn modelId="{E42D83F5-2879-4414-8B7E-7B6345516236}" type="presOf" srcId="{5F6EF241-B063-49C3-836E-CF4036CC5303}" destId="{F923415D-1A06-4653-8C51-2BCFDAB0C8A1}" srcOrd="0" destOrd="0" presId="urn:microsoft.com/office/officeart/2005/8/layout/hProcess4"/>
    <dgm:cxn modelId="{D27811C4-964F-4B8E-A8E0-40B2559D0091}" type="presParOf" srcId="{F923415D-1A06-4653-8C51-2BCFDAB0C8A1}" destId="{DDC090F1-2737-4A8D-A5CB-B18282CAA5B7}" srcOrd="0" destOrd="0" presId="urn:microsoft.com/office/officeart/2005/8/layout/hProcess4"/>
    <dgm:cxn modelId="{65AC93F3-6B68-4C79-A12A-D33F556FDADD}" type="presParOf" srcId="{F923415D-1A06-4653-8C51-2BCFDAB0C8A1}" destId="{1256F145-3370-48D4-992E-D4EDF6954229}" srcOrd="1" destOrd="0" presId="urn:microsoft.com/office/officeart/2005/8/layout/hProcess4"/>
    <dgm:cxn modelId="{B3E1BB6A-0A52-4BE5-9C06-7FB19AD97C40}" type="presParOf" srcId="{F923415D-1A06-4653-8C51-2BCFDAB0C8A1}" destId="{C8CE534F-E998-430B-A1FB-AE2C96D1DDB1}" srcOrd="2" destOrd="0" presId="urn:microsoft.com/office/officeart/2005/8/layout/hProcess4"/>
    <dgm:cxn modelId="{EC2838A8-FF5F-4226-A6C7-2C8AE9C1AFD9}" type="presParOf" srcId="{C8CE534F-E998-430B-A1FB-AE2C96D1DDB1}" destId="{311CC828-8380-4BC6-8412-B57E215FAF1E}" srcOrd="0" destOrd="0" presId="urn:microsoft.com/office/officeart/2005/8/layout/hProcess4"/>
    <dgm:cxn modelId="{3E8CD6DB-EFF7-4DCD-A0E8-5B29D7001EBD}" type="presParOf" srcId="{311CC828-8380-4BC6-8412-B57E215FAF1E}" destId="{0E3AC85B-E581-40CA-AD82-336A45C033FE}" srcOrd="0" destOrd="0" presId="urn:microsoft.com/office/officeart/2005/8/layout/hProcess4"/>
    <dgm:cxn modelId="{63EAE719-D6AF-4628-BC36-DD70D2ED6C28}" type="presParOf" srcId="{311CC828-8380-4BC6-8412-B57E215FAF1E}" destId="{7790B3DD-6865-4056-98F0-38D39B8061CE}" srcOrd="1" destOrd="0" presId="urn:microsoft.com/office/officeart/2005/8/layout/hProcess4"/>
    <dgm:cxn modelId="{FF9452E7-75F1-4C35-B90A-21E6C9A61A17}" type="presParOf" srcId="{311CC828-8380-4BC6-8412-B57E215FAF1E}" destId="{B445861F-AB50-432C-B3C1-20E9B95F5164}" srcOrd="2" destOrd="0" presId="urn:microsoft.com/office/officeart/2005/8/layout/hProcess4"/>
    <dgm:cxn modelId="{60FD9259-D920-4836-941E-747FC55320E6}" type="presParOf" srcId="{311CC828-8380-4BC6-8412-B57E215FAF1E}" destId="{E2ECD308-367F-4357-B1B1-288B62A18608}" srcOrd="3" destOrd="0" presId="urn:microsoft.com/office/officeart/2005/8/layout/hProcess4"/>
    <dgm:cxn modelId="{339E15D7-22D8-46FC-A33C-A21533387DBE}" type="presParOf" srcId="{311CC828-8380-4BC6-8412-B57E215FAF1E}" destId="{C798A23C-2DCB-4536-9552-99D15CDB9A33}" srcOrd="4" destOrd="0" presId="urn:microsoft.com/office/officeart/2005/8/layout/hProcess4"/>
    <dgm:cxn modelId="{1F00FD6D-E281-42F9-AFBB-7E5A3D263B39}" type="presParOf" srcId="{C8CE534F-E998-430B-A1FB-AE2C96D1DDB1}" destId="{663E5B69-A3C1-4814-9553-CB69A6025802}" srcOrd="1" destOrd="0" presId="urn:microsoft.com/office/officeart/2005/8/layout/hProcess4"/>
    <dgm:cxn modelId="{441F2F2A-2CD9-455C-A772-1592CB5C9ABF}" type="presParOf" srcId="{C8CE534F-E998-430B-A1FB-AE2C96D1DDB1}" destId="{D711E788-AE85-4629-9C39-857357B3EB46}" srcOrd="2" destOrd="0" presId="urn:microsoft.com/office/officeart/2005/8/layout/hProcess4"/>
    <dgm:cxn modelId="{79AC4AED-2587-4231-940B-736308B03AE5}" type="presParOf" srcId="{D711E788-AE85-4629-9C39-857357B3EB46}" destId="{603EF318-C17F-4167-9379-BCB86921923A}" srcOrd="0" destOrd="0" presId="urn:microsoft.com/office/officeart/2005/8/layout/hProcess4"/>
    <dgm:cxn modelId="{6B7101FB-B955-48D7-B649-F7ABF3555638}" type="presParOf" srcId="{D711E788-AE85-4629-9C39-857357B3EB46}" destId="{1BF90610-0CF3-4258-9C4A-45B8452099F3}" srcOrd="1" destOrd="0" presId="urn:microsoft.com/office/officeart/2005/8/layout/hProcess4"/>
    <dgm:cxn modelId="{27A92C26-380F-4F18-A8D2-5658EB44198D}" type="presParOf" srcId="{D711E788-AE85-4629-9C39-857357B3EB46}" destId="{38A814C4-D6A5-429E-BBCF-5E9966CB61C5}" srcOrd="2" destOrd="0" presId="urn:microsoft.com/office/officeart/2005/8/layout/hProcess4"/>
    <dgm:cxn modelId="{14E37883-E372-44EA-846C-A3A7830AB8AA}" type="presParOf" srcId="{D711E788-AE85-4629-9C39-857357B3EB46}" destId="{597D158B-08A0-4ABF-90BF-D950CBA4CEC7}" srcOrd="3" destOrd="0" presId="urn:microsoft.com/office/officeart/2005/8/layout/hProcess4"/>
    <dgm:cxn modelId="{22EE21DD-26DA-47BE-8D0F-DF7111240486}" type="presParOf" srcId="{D711E788-AE85-4629-9C39-857357B3EB46}" destId="{4A691777-794A-4A00-AE14-BD6BC5FDB88B}" srcOrd="4" destOrd="0" presId="urn:microsoft.com/office/officeart/2005/8/layout/hProcess4"/>
    <dgm:cxn modelId="{54E71397-C38B-4E93-AC23-F329B3AC48C1}" type="presParOf" srcId="{C8CE534F-E998-430B-A1FB-AE2C96D1DDB1}" destId="{E37C08D3-7751-4EF4-A9F7-9B01143382B9}" srcOrd="3" destOrd="0" presId="urn:microsoft.com/office/officeart/2005/8/layout/hProcess4"/>
    <dgm:cxn modelId="{F3D70578-D717-4A0A-A80F-7722C7FAD74C}" type="presParOf" srcId="{C8CE534F-E998-430B-A1FB-AE2C96D1DDB1}" destId="{285D88D2-D643-4114-B02A-967B37AA81B2}" srcOrd="4" destOrd="0" presId="urn:microsoft.com/office/officeart/2005/8/layout/hProcess4"/>
    <dgm:cxn modelId="{C4177DF0-42F8-48DB-AEAF-2F48E9A4158E}" type="presParOf" srcId="{285D88D2-D643-4114-B02A-967B37AA81B2}" destId="{3EF627EF-858B-4C8F-A95A-655C15915263}" srcOrd="0" destOrd="0" presId="urn:microsoft.com/office/officeart/2005/8/layout/hProcess4"/>
    <dgm:cxn modelId="{3F2F9AC4-D0D8-4668-8FF2-BAEAFF876C2D}" type="presParOf" srcId="{285D88D2-D643-4114-B02A-967B37AA81B2}" destId="{AF355E3C-7F11-49A4-B1F7-5130FADE3732}" srcOrd="1" destOrd="0" presId="urn:microsoft.com/office/officeart/2005/8/layout/hProcess4"/>
    <dgm:cxn modelId="{0429550E-9FD8-4E51-B44A-5050ACADB332}" type="presParOf" srcId="{285D88D2-D643-4114-B02A-967B37AA81B2}" destId="{8EB06E62-4C14-4E25-A4D8-A0BACB634FBF}" srcOrd="2" destOrd="0" presId="urn:microsoft.com/office/officeart/2005/8/layout/hProcess4"/>
    <dgm:cxn modelId="{9BD0BF25-44EE-44A9-A8F2-07472A9433EB}" type="presParOf" srcId="{285D88D2-D643-4114-B02A-967B37AA81B2}" destId="{E3EBF0C8-D266-4DCB-B698-25FA4A692A68}" srcOrd="3" destOrd="0" presId="urn:microsoft.com/office/officeart/2005/8/layout/hProcess4"/>
    <dgm:cxn modelId="{46F3F53E-FD88-4620-B617-03BBBDA5CEE1}"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Definition</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r>
            <a:rPr lang="en-US" sz="1600" i="0" dirty="0">
              <a:solidFill>
                <a:srgbClr val="292934">
                  <a:hueOff val="0"/>
                  <a:satOff val="0"/>
                  <a:lumOff val="0"/>
                  <a:alphaOff val="0"/>
                </a:srgbClr>
              </a:solidFill>
              <a:latin typeface="Arial"/>
              <a:ea typeface="+mn-ea"/>
              <a:cs typeface="+mn-cs"/>
            </a:rPr>
            <a:t> </a:t>
          </a:r>
          <a:r>
            <a:rPr lang="en-US" sz="1600" i="0" dirty="0">
              <a:solidFill>
                <a:srgbClr val="292934">
                  <a:hueOff val="0"/>
                  <a:satOff val="0"/>
                  <a:lumOff val="0"/>
                  <a:alphaOff val="0"/>
                </a:srgbClr>
              </a:solidFill>
              <a:latin typeface="Times New Roman" pitchFamily="18" charset="0"/>
              <a:ea typeface="+mn-ea"/>
              <a:cs typeface="Times New Roman" pitchFamily="18" charset="0"/>
            </a:rPr>
            <a:t>words which have the same form but quite differing in meaning</a:t>
          </a: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Definition</a:t>
          </a:r>
          <a:endParaRPr lang="uk-UA" sz="4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80000"/>
            </a:lnSpc>
            <a:spcBef>
              <a:spcPts val="0"/>
            </a:spcBef>
            <a:spcAft>
              <a:spcPts val="0"/>
            </a:spcAft>
            <a:buClrTx/>
            <a:buSzTx/>
            <a:buFontTx/>
            <a:buNone/>
            <a:tabLst/>
            <a:defRPr/>
          </a:pP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Classification of Homonyms</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marR="0" indent="0" algn="l" defTabSz="711200" eaLnBrk="1" fontAlgn="auto" latinLnBrk="0" hangingPunct="1">
            <a:lnSpc>
              <a:spcPct val="90000"/>
            </a:lnSpc>
            <a:spcBef>
              <a:spcPct val="0"/>
            </a:spcBef>
            <a:spcAft>
              <a:spcPct val="15000"/>
            </a:spcAft>
            <a:buClrTx/>
            <a:buSzTx/>
            <a:buFontTx/>
            <a:buNone/>
            <a:tabLst/>
            <a:defRPr/>
          </a:pPr>
          <a:r>
            <a:rPr lang="en-AU" sz="1700" dirty="0">
              <a:solidFill>
                <a:srgbClr val="292934">
                  <a:hueOff val="0"/>
                  <a:satOff val="0"/>
                  <a:lumOff val="0"/>
                  <a:alphaOff val="0"/>
                </a:srgbClr>
              </a:solidFill>
              <a:latin typeface="Times New Roman" pitchFamily="18" charset="0"/>
              <a:cs typeface="Times New Roman" pitchFamily="18" charset="0"/>
            </a:rPr>
            <a:t> </a:t>
          </a:r>
          <a:r>
            <a:rPr lang="en-AU" sz="1600" dirty="0">
              <a:solidFill>
                <a:srgbClr val="292934">
                  <a:hueOff val="0"/>
                  <a:satOff val="0"/>
                  <a:lumOff val="0"/>
                  <a:alphaOff val="0"/>
                </a:srgbClr>
              </a:solidFill>
              <a:latin typeface="Times New Roman" pitchFamily="18" charset="0"/>
              <a:cs typeface="Times New Roman" pitchFamily="18" charset="0"/>
            </a:rPr>
            <a:t>native word and a borrowed word coincide in form: </a:t>
          </a:r>
          <a:r>
            <a:rPr lang="en-AU" sz="1600" i="1" dirty="0">
              <a:solidFill>
                <a:srgbClr val="292934">
                  <a:hueOff val="0"/>
                  <a:satOff val="0"/>
                  <a:lumOff val="0"/>
                  <a:alphaOff val="0"/>
                </a:srgbClr>
              </a:solidFill>
              <a:latin typeface="Times New Roman" pitchFamily="18" charset="0"/>
              <a:cs typeface="Times New Roman" pitchFamily="18" charset="0"/>
            </a:rPr>
            <a:t>to bark (</a:t>
          </a:r>
          <a:r>
            <a:rPr lang="uk-UA" sz="1600" i="1" dirty="0">
              <a:solidFill>
                <a:srgbClr val="292934">
                  <a:hueOff val="0"/>
                  <a:satOff val="0"/>
                  <a:lumOff val="0"/>
                  <a:alphaOff val="0"/>
                </a:srgbClr>
              </a:solidFill>
              <a:latin typeface="Times New Roman" pitchFamily="18" charset="0"/>
              <a:cs typeface="Times New Roman" pitchFamily="18" charset="0"/>
            </a:rPr>
            <a:t>гавкати) – </a:t>
          </a:r>
          <a:r>
            <a:rPr lang="en-AU" sz="1600" i="1" dirty="0">
              <a:solidFill>
                <a:srgbClr val="292934">
                  <a:hueOff val="0"/>
                  <a:satOff val="0"/>
                  <a:lumOff val="0"/>
                  <a:alphaOff val="0"/>
                </a:srgbClr>
              </a:solidFill>
              <a:latin typeface="Times New Roman" pitchFamily="18" charset="0"/>
              <a:cs typeface="Times New Roman" pitchFamily="18" charset="0"/>
            </a:rPr>
            <a:t>Old English </a:t>
          </a:r>
          <a:r>
            <a:rPr lang="en-AU" sz="1600" i="1" dirty="0" err="1">
              <a:solidFill>
                <a:srgbClr val="292934">
                  <a:hueOff val="0"/>
                  <a:satOff val="0"/>
                  <a:lumOff val="0"/>
                  <a:alphaOff val="0"/>
                </a:srgbClr>
              </a:solidFill>
              <a:latin typeface="Times New Roman" pitchFamily="18" charset="0"/>
              <a:cs typeface="Times New Roman" pitchFamily="18" charset="0"/>
            </a:rPr>
            <a:t>beorcan</a:t>
          </a:r>
          <a:r>
            <a:rPr lang="en-AU" sz="1600" i="1" dirty="0">
              <a:solidFill>
                <a:srgbClr val="292934">
                  <a:hueOff val="0"/>
                  <a:satOff val="0"/>
                  <a:lumOff val="0"/>
                  <a:alphaOff val="0"/>
                </a:srgbClr>
              </a:solidFill>
              <a:latin typeface="Times New Roman" pitchFamily="18" charset="0"/>
              <a:cs typeface="Times New Roman" pitchFamily="18" charset="0"/>
            </a:rPr>
            <a:t> and bark (</a:t>
          </a:r>
          <a:r>
            <a:rPr lang="uk-UA" sz="1600" i="1" dirty="0">
              <a:solidFill>
                <a:srgbClr val="292934">
                  <a:hueOff val="0"/>
                  <a:satOff val="0"/>
                  <a:lumOff val="0"/>
                  <a:alphaOff val="0"/>
                </a:srgbClr>
              </a:solidFill>
              <a:latin typeface="Times New Roman" pitchFamily="18" charset="0"/>
              <a:cs typeface="Times New Roman" pitchFamily="18" charset="0"/>
            </a:rPr>
            <a:t>кора дерева) </a:t>
          </a:r>
          <a:r>
            <a:rPr lang="en-AU" sz="1600" i="1" dirty="0">
              <a:solidFill>
                <a:srgbClr val="292934">
                  <a:hueOff val="0"/>
                  <a:satOff val="0"/>
                  <a:lumOff val="0"/>
                  <a:alphaOff val="0"/>
                </a:srgbClr>
              </a:solidFill>
              <a:latin typeface="Times New Roman" pitchFamily="18" charset="0"/>
              <a:cs typeface="Times New Roman" pitchFamily="18" charset="0"/>
            </a:rPr>
            <a:t>from Scandinavian </a:t>
          </a:r>
          <a:r>
            <a:rPr lang="en-AU" sz="1600" i="1" dirty="0" err="1">
              <a:solidFill>
                <a:srgbClr val="292934">
                  <a:hueOff val="0"/>
                  <a:satOff val="0"/>
                  <a:lumOff val="0"/>
                  <a:alphaOff val="0"/>
                </a:srgbClr>
              </a:solidFill>
              <a:latin typeface="Times New Roman" pitchFamily="18" charset="0"/>
              <a:cs typeface="Times New Roman" pitchFamily="18" charset="0"/>
            </a:rPr>
            <a:t>borkr</a:t>
          </a:r>
          <a:r>
            <a:rPr lang="en-AU" sz="1600" i="1" dirty="0">
              <a:solidFill>
                <a:srgbClr val="292934">
                  <a:hueOff val="0"/>
                  <a:satOff val="0"/>
                  <a:lumOff val="0"/>
                  <a:alphaOff val="0"/>
                </a:srgbClr>
              </a:solidFill>
              <a:latin typeface="Times New Roman" pitchFamily="18" charset="0"/>
              <a:cs typeface="Times New Roman" pitchFamily="18" charset="0"/>
            </a:rPr>
            <a:t> (</a:t>
          </a:r>
          <a:r>
            <a:rPr lang="uk-UA" sz="1600" i="1" dirty="0">
              <a:solidFill>
                <a:srgbClr val="292934">
                  <a:hueOff val="0"/>
                  <a:satOff val="0"/>
                  <a:lumOff val="0"/>
                  <a:alphaOff val="0"/>
                </a:srgbClr>
              </a:solidFill>
              <a:latin typeface="Times New Roman" pitchFamily="18" charset="0"/>
              <a:cs typeface="Times New Roman" pitchFamily="18" charset="0"/>
            </a:rPr>
            <a:t>баркас)</a:t>
          </a:r>
          <a:r>
            <a:rPr lang="en-US" sz="1600" i="1" dirty="0">
              <a:solidFill>
                <a:srgbClr val="292934">
                  <a:hueOff val="0"/>
                  <a:satOff val="0"/>
                  <a:lumOff val="0"/>
                  <a:alphaOff val="0"/>
                </a:srgbClr>
              </a:solidFill>
              <a:latin typeface="Times New Roman" pitchFamily="18" charset="0"/>
              <a:cs typeface="Times New Roman" pitchFamily="18" charset="0"/>
            </a:rPr>
            <a:t>;</a:t>
          </a:r>
          <a:r>
            <a:rPr lang="uk-UA" sz="1600" i="1" dirty="0">
              <a:solidFill>
                <a:srgbClr val="292934">
                  <a:hueOff val="0"/>
                  <a:satOff val="0"/>
                  <a:lumOff val="0"/>
                  <a:alphaOff val="0"/>
                </a:srgbClr>
              </a:solidFill>
              <a:latin typeface="Times New Roman" pitchFamily="18" charset="0"/>
              <a:cs typeface="Times New Roman" pitchFamily="18" charset="0"/>
            </a:rPr>
            <a:t> мул (дрібні частинки у водоймах) </a:t>
          </a:r>
          <a:r>
            <a:rPr lang="en-AU" sz="1600" i="1" dirty="0">
              <a:solidFill>
                <a:srgbClr val="292934">
                  <a:hueOff val="0"/>
                  <a:satOff val="0"/>
                  <a:lumOff val="0"/>
                  <a:alphaOff val="0"/>
                </a:srgbClr>
              </a:solidFill>
              <a:latin typeface="Times New Roman" pitchFamily="18" charset="0"/>
              <a:cs typeface="Times New Roman" pitchFamily="18" charset="0"/>
            </a:rPr>
            <a:t>coincided with </a:t>
          </a:r>
          <a:r>
            <a:rPr lang="uk-UA" sz="1600" i="1" dirty="0">
              <a:solidFill>
                <a:srgbClr val="292934">
                  <a:hueOff val="0"/>
                  <a:satOff val="0"/>
                  <a:lumOff val="0"/>
                  <a:alphaOff val="0"/>
                </a:srgbClr>
              </a:solidFill>
              <a:latin typeface="Times New Roman" pitchFamily="18" charset="0"/>
              <a:cs typeface="Times New Roman" pitchFamily="18" charset="0"/>
            </a:rPr>
            <a:t>мул (назва тварини, </a:t>
          </a:r>
          <a:r>
            <a:rPr lang="en-AU" sz="1600" i="1" dirty="0">
              <a:solidFill>
                <a:srgbClr val="292934">
                  <a:hueOff val="0"/>
                  <a:satOff val="0"/>
                  <a:lumOff val="0"/>
                  <a:alphaOff val="0"/>
                </a:srgbClr>
              </a:solidFill>
              <a:latin typeface="Times New Roman" pitchFamily="18" charset="0"/>
              <a:cs typeface="Times New Roman" pitchFamily="18" charset="0"/>
            </a:rPr>
            <a:t>which is a Latin word). </a:t>
          </a:r>
          <a:endParaRPr lang="uk-UA" sz="1600" dirty="0">
            <a:solidFill>
              <a:srgbClr val="292934">
                <a:hueOff val="0"/>
                <a:satOff val="0"/>
                <a:lumOff val="0"/>
                <a:alphaOff val="0"/>
              </a:srgbClr>
            </a:solidFill>
            <a:latin typeface="Times New Roman" pitchFamily="18" charset="0"/>
            <a:ea typeface="+mn-ea"/>
            <a:cs typeface="Times New Roman" pitchFamily="18" charset="0"/>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FB6F644C-8718-4A28-9D27-08758FEA7D6D}">
      <dgm:prSet custT="1"/>
      <dgm:spPr/>
      <dgm:t>
        <a:bodyPr/>
        <a:lstStyle/>
        <a:p>
          <a:pPr marL="171450" indent="0" algn="ctr" defTabSz="755650">
            <a:lnSpc>
              <a:spcPct val="80000"/>
            </a:lnSpc>
            <a:spcBef>
              <a:spcPct val="0"/>
            </a:spcBef>
            <a:spcAft>
              <a:spcPct val="15000"/>
            </a:spcAft>
            <a:buNone/>
          </a:pPr>
          <a:r>
            <a:rPr lang="en-US" sz="1600" i="0" dirty="0">
              <a:solidFill>
                <a:srgbClr val="292934">
                  <a:hueOff val="0"/>
                  <a:satOff val="0"/>
                  <a:lumOff val="0"/>
                  <a:alphaOff val="0"/>
                </a:srgbClr>
              </a:solidFill>
              <a:latin typeface="Times New Roman" pitchFamily="18" charset="0"/>
              <a:ea typeface="+mn-ea"/>
              <a:cs typeface="Times New Roman" pitchFamily="18" charset="0"/>
            </a:rPr>
            <a:t>the identity of form may be complete or partial. </a:t>
          </a:r>
          <a:endParaRPr lang="uk-UA" sz="1600" i="0" dirty="0">
            <a:solidFill>
              <a:srgbClr val="292934">
                <a:hueOff val="0"/>
                <a:satOff val="0"/>
                <a:lumOff val="0"/>
                <a:alphaOff val="0"/>
              </a:srgbClr>
            </a:solidFill>
            <a:latin typeface="Times New Roman" pitchFamily="18" charset="0"/>
            <a:ea typeface="+mn-ea"/>
            <a:cs typeface="Times New Roman" pitchFamily="18" charset="0"/>
          </a:endParaRPr>
        </a:p>
      </dgm:t>
    </dgm:pt>
    <dgm:pt modelId="{86ECEA9F-7155-482A-B50F-9DC991A9C0DD}" type="parTrans" cxnId="{E252DF20-0458-4B56-9B9C-B86B5FB35316}">
      <dgm:prSet/>
      <dgm:spPr/>
      <dgm:t>
        <a:bodyPr/>
        <a:lstStyle/>
        <a:p>
          <a:endParaRPr lang="uk-UA"/>
        </a:p>
      </dgm:t>
    </dgm:pt>
    <dgm:pt modelId="{BB0EE261-7577-45B3-8799-B9EA04FDDD1A}" type="sibTrans" cxnId="{E252DF20-0458-4B56-9B9C-B86B5FB35316}">
      <dgm:prSet/>
      <dgm:spPr/>
      <dgm:t>
        <a:bodyPr/>
        <a:lstStyle/>
        <a:p>
          <a:endParaRPr lang="uk-UA"/>
        </a:p>
      </dgm:t>
    </dgm:pt>
    <dgm:pt modelId="{918A8804-E5AC-4640-8BBC-1E1AB0CC5507}">
      <dgm:prSet custT="1"/>
      <dgm:spPr/>
      <dgm:t>
        <a:bodyPr/>
        <a:lstStyle/>
        <a:p>
          <a:pPr marL="171450" indent="0" algn="ctr" defTabSz="755650">
            <a:lnSpc>
              <a:spcPct val="80000"/>
            </a:lnSpc>
            <a:spcBef>
              <a:spcPct val="0"/>
            </a:spcBef>
            <a:spcAft>
              <a:spcPct val="15000"/>
            </a:spcAft>
            <a:buNone/>
          </a:pPr>
          <a:r>
            <a:rPr lang="en-AU" sz="1600" i="0" dirty="0">
              <a:solidFill>
                <a:srgbClr val="292934">
                  <a:hueOff val="0"/>
                  <a:satOff val="0"/>
                  <a:lumOff val="0"/>
                  <a:alphaOff val="0"/>
                </a:srgbClr>
              </a:solidFill>
              <a:latin typeface="Times New Roman" pitchFamily="18" charset="0"/>
              <a:ea typeface="+mn-ea"/>
              <a:cs typeface="Times New Roman" pitchFamily="18" charset="0"/>
            </a:rPr>
            <a:t> There are </a:t>
          </a:r>
          <a:r>
            <a:rPr lang="en-AU" sz="1600" b="1" i="0" dirty="0">
              <a:solidFill>
                <a:srgbClr val="292934">
                  <a:hueOff val="0"/>
                  <a:satOff val="0"/>
                  <a:lumOff val="0"/>
                  <a:alphaOff val="0"/>
                </a:srgbClr>
              </a:solidFill>
              <a:latin typeface="Times New Roman" pitchFamily="18" charset="0"/>
              <a:ea typeface="+mn-ea"/>
              <a:cs typeface="Times New Roman" pitchFamily="18" charset="0"/>
            </a:rPr>
            <a:t>perfect homonyms</a:t>
          </a:r>
          <a:r>
            <a:rPr lang="en-AU" sz="1600" i="0" dirty="0">
              <a:solidFill>
                <a:srgbClr val="292934">
                  <a:hueOff val="0"/>
                  <a:satOff val="0"/>
                  <a:lumOff val="0"/>
                  <a:alphaOff val="0"/>
                </a:srgbClr>
              </a:solidFill>
              <a:latin typeface="Times New Roman" pitchFamily="18" charset="0"/>
              <a:ea typeface="+mn-ea"/>
              <a:cs typeface="Times New Roman" pitchFamily="18" charset="0"/>
            </a:rPr>
            <a:t>, that is words having entirely different meanings but  absolutely identical in spelling and sound: </a:t>
          </a:r>
          <a:r>
            <a:rPr lang="en-AU" sz="1600" i="1" dirty="0">
              <a:solidFill>
                <a:srgbClr val="292934">
                  <a:hueOff val="0"/>
                  <a:satOff val="0"/>
                  <a:lumOff val="0"/>
                  <a:alphaOff val="0"/>
                </a:srgbClr>
              </a:solidFill>
              <a:latin typeface="Times New Roman" pitchFamily="18" charset="0"/>
              <a:ea typeface="+mn-ea"/>
              <a:cs typeface="Times New Roman" pitchFamily="18" charset="0"/>
            </a:rPr>
            <a:t>ball – </a:t>
          </a:r>
          <a:r>
            <a:rPr lang="uk-UA" sz="1600" i="1" dirty="0">
              <a:solidFill>
                <a:srgbClr val="292934">
                  <a:hueOff val="0"/>
                  <a:satOff val="0"/>
                  <a:lumOff val="0"/>
                  <a:alphaOff val="0"/>
                </a:srgbClr>
              </a:solidFill>
              <a:latin typeface="Times New Roman" pitchFamily="18" charset="0"/>
              <a:ea typeface="+mn-ea"/>
              <a:cs typeface="Times New Roman" pitchFamily="18" charset="0"/>
            </a:rPr>
            <a:t>м’яч; </a:t>
          </a:r>
          <a:r>
            <a:rPr lang="en-AU" sz="1600" i="1" dirty="0">
              <a:solidFill>
                <a:srgbClr val="292934">
                  <a:hueOff val="0"/>
                  <a:satOff val="0"/>
                  <a:lumOff val="0"/>
                  <a:alphaOff val="0"/>
                </a:srgbClr>
              </a:solidFill>
              <a:latin typeface="Times New Roman" pitchFamily="18" charset="0"/>
              <a:ea typeface="+mn-ea"/>
              <a:cs typeface="Times New Roman" pitchFamily="18" charset="0"/>
            </a:rPr>
            <a:t>ball – </a:t>
          </a:r>
          <a:r>
            <a:rPr lang="uk-UA" sz="1600" i="1" dirty="0">
              <a:solidFill>
                <a:srgbClr val="292934">
                  <a:hueOff val="0"/>
                  <a:satOff val="0"/>
                  <a:lumOff val="0"/>
                  <a:alphaOff val="0"/>
                </a:srgbClr>
              </a:solidFill>
              <a:latin typeface="Times New Roman" pitchFamily="18" charset="0"/>
              <a:ea typeface="+mn-ea"/>
              <a:cs typeface="Times New Roman" pitchFamily="18" charset="0"/>
            </a:rPr>
            <a:t>тюлень; деркач – птах, деркач – віник; бал – вечір танців, бал - оцінка</a:t>
          </a:r>
          <a:r>
            <a:rPr lang="uk-UA" sz="1600" i="0" dirty="0">
              <a:solidFill>
                <a:srgbClr val="292934">
                  <a:hueOff val="0"/>
                  <a:satOff val="0"/>
                  <a:lumOff val="0"/>
                  <a:alphaOff val="0"/>
                </a:srgbClr>
              </a:solidFill>
              <a:latin typeface="Times New Roman" pitchFamily="18" charset="0"/>
              <a:ea typeface="+mn-ea"/>
              <a:cs typeface="Times New Roman" pitchFamily="18" charset="0"/>
            </a:rPr>
            <a:t>. </a:t>
          </a:r>
        </a:p>
      </dgm:t>
    </dgm:pt>
    <dgm:pt modelId="{CA22E8AA-DDB4-4346-97E5-FA6059F8C608}" type="parTrans" cxnId="{B45B9974-2E5F-46B9-8E85-9451B59C6F39}">
      <dgm:prSet/>
      <dgm:spPr/>
      <dgm:t>
        <a:bodyPr/>
        <a:lstStyle/>
        <a:p>
          <a:endParaRPr lang="uk-UA"/>
        </a:p>
      </dgm:t>
    </dgm:pt>
    <dgm:pt modelId="{DA0CC04F-C0F7-4E9B-A5DB-F6E8D1321C6D}" type="sibTrans" cxnId="{B45B9974-2E5F-46B9-8E85-9451B59C6F39}">
      <dgm:prSet/>
      <dgm:spPr/>
      <dgm:t>
        <a:bodyPr/>
        <a:lstStyle/>
        <a:p>
          <a:endParaRPr lang="uk-UA"/>
        </a:p>
      </dgm:t>
    </dgm:pt>
    <dgm:pt modelId="{6ED5C4CA-6E02-4CCB-A25B-3FC5EECD6A47}">
      <dgm:prSet custT="1"/>
      <dgm:spPr/>
      <dgm:t>
        <a:bodyPr/>
        <a:lstStyle/>
        <a:p>
          <a:pPr marL="0" marR="0" indent="0" algn="ctr" defTabSz="914400" eaLnBrk="1" fontAlgn="auto" latinLnBrk="0" hangingPunct="1">
            <a:lnSpc>
              <a:spcPct val="80000"/>
            </a:lnSpc>
            <a:spcBef>
              <a:spcPts val="0"/>
            </a:spcBef>
            <a:spcAft>
              <a:spcPts val="0"/>
            </a:spcAft>
            <a:buClrTx/>
            <a:buSzTx/>
            <a:buFontTx/>
            <a:buNone/>
            <a:tabLst/>
            <a:defRPr/>
          </a:pPr>
          <a:r>
            <a:rPr lang="en-AU" sz="1600" b="1" i="0" dirty="0">
              <a:solidFill>
                <a:srgbClr val="292934">
                  <a:hueOff val="0"/>
                  <a:satOff val="0"/>
                  <a:lumOff val="0"/>
                  <a:alphaOff val="0"/>
                </a:srgbClr>
              </a:solidFill>
              <a:latin typeface="Times New Roman" pitchFamily="18" charset="0"/>
              <a:ea typeface="+mn-ea"/>
              <a:cs typeface="Times New Roman" pitchFamily="18" charset="0"/>
            </a:rPr>
            <a:t>Partial homonyms </a:t>
          </a:r>
          <a:r>
            <a:rPr lang="en-AU" sz="1600" i="0" dirty="0">
              <a:solidFill>
                <a:srgbClr val="292934">
                  <a:hueOff val="0"/>
                  <a:satOff val="0"/>
                  <a:lumOff val="0"/>
                  <a:alphaOff val="0"/>
                </a:srgbClr>
              </a:solidFill>
              <a:latin typeface="Times New Roman" pitchFamily="18" charset="0"/>
              <a:ea typeface="+mn-ea"/>
              <a:cs typeface="Times New Roman" pitchFamily="18" charset="0"/>
            </a:rPr>
            <a:t>are of two types: </a:t>
          </a:r>
          <a:r>
            <a:rPr lang="en-AU" sz="1600" b="1" i="0" dirty="0">
              <a:solidFill>
                <a:srgbClr val="292934">
                  <a:hueOff val="0"/>
                  <a:satOff val="0"/>
                  <a:lumOff val="0"/>
                  <a:alphaOff val="0"/>
                </a:srgbClr>
              </a:solidFill>
              <a:latin typeface="Times New Roman" pitchFamily="18" charset="0"/>
              <a:ea typeface="+mn-ea"/>
              <a:cs typeface="Times New Roman" pitchFamily="18" charset="0"/>
            </a:rPr>
            <a:t>Homographs</a:t>
          </a:r>
          <a:r>
            <a:rPr lang="en-AU" sz="1600" i="0" dirty="0">
              <a:solidFill>
                <a:srgbClr val="292934">
                  <a:hueOff val="0"/>
                  <a:satOff val="0"/>
                  <a:lumOff val="0"/>
                  <a:alphaOff val="0"/>
                </a:srgbClr>
              </a:solidFill>
              <a:latin typeface="Times New Roman" pitchFamily="18" charset="0"/>
              <a:ea typeface="+mn-ea"/>
              <a:cs typeface="Times New Roman" pitchFamily="18" charset="0"/>
            </a:rPr>
            <a:t> are words identical in spelling but different in sound and meaning: </a:t>
          </a:r>
          <a:r>
            <a:rPr lang="en-AU" sz="1600" i="1" dirty="0">
              <a:solidFill>
                <a:srgbClr val="292934">
                  <a:hueOff val="0"/>
                  <a:satOff val="0"/>
                  <a:lumOff val="0"/>
                  <a:alphaOff val="0"/>
                </a:srgbClr>
              </a:solidFill>
              <a:latin typeface="Times New Roman" pitchFamily="18" charset="0"/>
              <a:ea typeface="+mn-ea"/>
              <a:cs typeface="Times New Roman" pitchFamily="18" charset="0"/>
            </a:rPr>
            <a:t>bow [</a:t>
          </a:r>
          <a:r>
            <a:rPr lang="en-AU" sz="1600" i="1" dirty="0" err="1">
              <a:solidFill>
                <a:srgbClr val="292934">
                  <a:hueOff val="0"/>
                  <a:satOff val="0"/>
                  <a:lumOff val="0"/>
                  <a:alphaOff val="0"/>
                </a:srgbClr>
              </a:solidFill>
              <a:latin typeface="Times New Roman" pitchFamily="18" charset="0"/>
              <a:ea typeface="+mn-ea"/>
              <a:cs typeface="Times New Roman" pitchFamily="18" charset="0"/>
            </a:rPr>
            <a:t>bou</a:t>
          </a:r>
          <a:r>
            <a:rPr lang="en-AU" sz="1600" i="1" dirty="0">
              <a:solidFill>
                <a:srgbClr val="292934">
                  <a:hueOff val="0"/>
                  <a:satOff val="0"/>
                  <a:lumOff val="0"/>
                  <a:alphaOff val="0"/>
                </a:srgbClr>
              </a:solidFill>
              <a:latin typeface="Times New Roman" pitchFamily="18" charset="0"/>
              <a:ea typeface="+mn-ea"/>
              <a:cs typeface="Times New Roman" pitchFamily="18" charset="0"/>
            </a:rPr>
            <a:t>] – bow [</a:t>
          </a:r>
          <a:r>
            <a:rPr lang="en-AU" sz="1600" i="1" dirty="0" err="1">
              <a:solidFill>
                <a:srgbClr val="292934">
                  <a:hueOff val="0"/>
                  <a:satOff val="0"/>
                  <a:lumOff val="0"/>
                  <a:alphaOff val="0"/>
                </a:srgbClr>
              </a:solidFill>
              <a:latin typeface="Times New Roman" pitchFamily="18" charset="0"/>
              <a:ea typeface="+mn-ea"/>
              <a:cs typeface="Times New Roman" pitchFamily="18" charset="0"/>
            </a:rPr>
            <a:t>bau</a:t>
          </a:r>
          <a:r>
            <a:rPr lang="en-AU" sz="1600" i="1" dirty="0">
              <a:solidFill>
                <a:srgbClr val="292934">
                  <a:hueOff val="0"/>
                  <a:satOff val="0"/>
                  <a:lumOff val="0"/>
                  <a:alphaOff val="0"/>
                </a:srgbClr>
              </a:solidFill>
              <a:latin typeface="Times New Roman" pitchFamily="18" charset="0"/>
              <a:ea typeface="+mn-ea"/>
              <a:cs typeface="Times New Roman" pitchFamily="18" charset="0"/>
            </a:rPr>
            <a:t>], row [</a:t>
          </a:r>
          <a:r>
            <a:rPr lang="en-AU" sz="1600" i="1" dirty="0" err="1">
              <a:solidFill>
                <a:srgbClr val="292934">
                  <a:hueOff val="0"/>
                  <a:satOff val="0"/>
                  <a:lumOff val="0"/>
                  <a:alphaOff val="0"/>
                </a:srgbClr>
              </a:solidFill>
              <a:latin typeface="Times New Roman" pitchFamily="18" charset="0"/>
              <a:ea typeface="+mn-ea"/>
              <a:cs typeface="Times New Roman" pitchFamily="18" charset="0"/>
            </a:rPr>
            <a:t>rou</a:t>
          </a:r>
          <a:r>
            <a:rPr lang="en-AU" sz="1600" i="1" dirty="0">
              <a:solidFill>
                <a:srgbClr val="292934">
                  <a:hueOff val="0"/>
                  <a:satOff val="0"/>
                  <a:lumOff val="0"/>
                  <a:alphaOff val="0"/>
                </a:srgbClr>
              </a:solidFill>
              <a:latin typeface="Times New Roman" pitchFamily="18" charset="0"/>
              <a:ea typeface="+mn-ea"/>
              <a:cs typeface="Times New Roman" pitchFamily="18" charset="0"/>
            </a:rPr>
            <a:t>] – row [</a:t>
          </a:r>
          <a:r>
            <a:rPr lang="en-AU" sz="1600" i="1" dirty="0" err="1">
              <a:solidFill>
                <a:srgbClr val="292934">
                  <a:hueOff val="0"/>
                  <a:satOff val="0"/>
                  <a:lumOff val="0"/>
                  <a:alphaOff val="0"/>
                </a:srgbClr>
              </a:solidFill>
              <a:latin typeface="Times New Roman" pitchFamily="18" charset="0"/>
              <a:ea typeface="+mn-ea"/>
              <a:cs typeface="Times New Roman" pitchFamily="18" charset="0"/>
            </a:rPr>
            <a:t>rau</a:t>
          </a:r>
          <a:r>
            <a:rPr lang="en-AU" sz="1600" i="1" dirty="0">
              <a:solidFill>
                <a:srgbClr val="292934">
                  <a:hueOff val="0"/>
                  <a:satOff val="0"/>
                  <a:lumOff val="0"/>
                  <a:alphaOff val="0"/>
                </a:srgbClr>
              </a:solidFill>
              <a:latin typeface="Times New Roman" pitchFamily="18" charset="0"/>
              <a:ea typeface="+mn-ea"/>
              <a:cs typeface="Times New Roman" pitchFamily="18" charset="0"/>
            </a:rPr>
            <a:t>], </a:t>
          </a:r>
          <a:r>
            <a:rPr lang="uk-UA" sz="1600" i="1" dirty="0" err="1">
              <a:solidFill>
                <a:srgbClr val="292934">
                  <a:hueOff val="0"/>
                  <a:satOff val="0"/>
                  <a:lumOff val="0"/>
                  <a:alphaOff val="0"/>
                </a:srgbClr>
              </a:solidFill>
              <a:latin typeface="Times New Roman" pitchFamily="18" charset="0"/>
              <a:ea typeface="+mn-ea"/>
              <a:cs typeface="Times New Roman" pitchFamily="18" charset="0"/>
            </a:rPr>
            <a:t>о'бід</a:t>
          </a:r>
          <a:r>
            <a:rPr lang="uk-UA" sz="1600" i="1" dirty="0">
              <a:solidFill>
                <a:srgbClr val="292934">
                  <a:hueOff val="0"/>
                  <a:satOff val="0"/>
                  <a:lumOff val="0"/>
                  <a:alphaOff val="0"/>
                </a:srgbClr>
              </a:solidFill>
              <a:latin typeface="Times New Roman" pitchFamily="18" charset="0"/>
              <a:ea typeface="+mn-ea"/>
              <a:cs typeface="Times New Roman" pitchFamily="18" charset="0"/>
            </a:rPr>
            <a:t> - </a:t>
          </a:r>
          <a:r>
            <a:rPr lang="uk-UA" sz="1600" i="1" dirty="0" err="1">
              <a:solidFill>
                <a:srgbClr val="292934">
                  <a:hueOff val="0"/>
                  <a:satOff val="0"/>
                  <a:lumOff val="0"/>
                  <a:alphaOff val="0"/>
                </a:srgbClr>
              </a:solidFill>
              <a:latin typeface="Times New Roman" pitchFamily="18" charset="0"/>
              <a:ea typeface="+mn-ea"/>
              <a:cs typeface="Times New Roman" pitchFamily="18" charset="0"/>
            </a:rPr>
            <a:t>'обід</a:t>
          </a:r>
          <a:r>
            <a:rPr lang="uk-UA" sz="1600" i="1" dirty="0">
              <a:solidFill>
                <a:srgbClr val="292934">
                  <a:hueOff val="0"/>
                  <a:satOff val="0"/>
                  <a:lumOff val="0"/>
                  <a:alphaOff val="0"/>
                </a:srgbClr>
              </a:solidFill>
              <a:latin typeface="Times New Roman" pitchFamily="18" charset="0"/>
              <a:ea typeface="+mn-ea"/>
              <a:cs typeface="Times New Roman" pitchFamily="18" charset="0"/>
            </a:rPr>
            <a:t>, </a:t>
          </a:r>
          <a:r>
            <a:rPr lang="uk-UA" sz="1600" i="1" dirty="0" err="1">
              <a:solidFill>
                <a:srgbClr val="292934">
                  <a:hueOff val="0"/>
                  <a:satOff val="0"/>
                  <a:lumOff val="0"/>
                  <a:alphaOff val="0"/>
                </a:srgbClr>
              </a:solidFill>
              <a:latin typeface="Times New Roman" pitchFamily="18" charset="0"/>
              <a:ea typeface="+mn-ea"/>
              <a:cs typeface="Times New Roman" pitchFamily="18" charset="0"/>
            </a:rPr>
            <a:t>за'мок</a:t>
          </a:r>
          <a:r>
            <a:rPr lang="uk-UA" sz="1600" i="1" dirty="0">
              <a:solidFill>
                <a:srgbClr val="292934">
                  <a:hueOff val="0"/>
                  <a:satOff val="0"/>
                  <a:lumOff val="0"/>
                  <a:alphaOff val="0"/>
                </a:srgbClr>
              </a:solidFill>
              <a:latin typeface="Times New Roman" pitchFamily="18" charset="0"/>
              <a:ea typeface="+mn-ea"/>
              <a:cs typeface="Times New Roman" pitchFamily="18" charset="0"/>
            </a:rPr>
            <a:t> -</a:t>
          </a:r>
          <a:r>
            <a:rPr lang="uk-UA" sz="1600" i="1" dirty="0" err="1">
              <a:solidFill>
                <a:srgbClr val="292934">
                  <a:hueOff val="0"/>
                  <a:satOff val="0"/>
                  <a:lumOff val="0"/>
                  <a:alphaOff val="0"/>
                </a:srgbClr>
              </a:solidFill>
              <a:latin typeface="Times New Roman" pitchFamily="18" charset="0"/>
              <a:ea typeface="+mn-ea"/>
              <a:cs typeface="Times New Roman" pitchFamily="18" charset="0"/>
            </a:rPr>
            <a:t>'замок</a:t>
          </a:r>
          <a:r>
            <a:rPr lang="uk-UA" sz="1600" i="1" dirty="0">
              <a:solidFill>
                <a:srgbClr val="292934">
                  <a:hueOff val="0"/>
                  <a:satOff val="0"/>
                  <a:lumOff val="0"/>
                  <a:alphaOff val="0"/>
                </a:srgbClr>
              </a:solidFill>
              <a:latin typeface="Times New Roman" pitchFamily="18" charset="0"/>
              <a:ea typeface="+mn-ea"/>
              <a:cs typeface="Times New Roman" pitchFamily="18" charset="0"/>
            </a:rPr>
            <a:t>.</a:t>
          </a:r>
          <a:r>
            <a:rPr lang="en-AU" sz="1600" b="1" i="0" dirty="0">
              <a:solidFill>
                <a:srgbClr val="292934">
                  <a:hueOff val="0"/>
                  <a:satOff val="0"/>
                  <a:lumOff val="0"/>
                  <a:alphaOff val="0"/>
                </a:srgbClr>
              </a:solidFill>
              <a:latin typeface="Times New Roman" pitchFamily="18" charset="0"/>
              <a:ea typeface="+mn-ea"/>
              <a:cs typeface="Times New Roman" pitchFamily="18" charset="0"/>
            </a:rPr>
            <a:t> Homophones</a:t>
          </a:r>
          <a:r>
            <a:rPr lang="en-AU" sz="1600" i="0" dirty="0">
              <a:solidFill>
                <a:srgbClr val="292934">
                  <a:hueOff val="0"/>
                  <a:satOff val="0"/>
                  <a:lumOff val="0"/>
                  <a:alphaOff val="0"/>
                </a:srgbClr>
              </a:solidFill>
              <a:latin typeface="Times New Roman" pitchFamily="18" charset="0"/>
              <a:ea typeface="+mn-ea"/>
              <a:cs typeface="Times New Roman" pitchFamily="18" charset="0"/>
            </a:rPr>
            <a:t> are the words identical in sound but different in spelling and meaning: </a:t>
          </a:r>
          <a:r>
            <a:rPr lang="en-AU" sz="1600" i="1" dirty="0">
              <a:solidFill>
                <a:srgbClr val="292934">
                  <a:hueOff val="0"/>
                  <a:satOff val="0"/>
                  <a:lumOff val="0"/>
                  <a:alphaOff val="0"/>
                </a:srgbClr>
              </a:solidFill>
              <a:latin typeface="Times New Roman" pitchFamily="18" charset="0"/>
              <a:ea typeface="+mn-ea"/>
              <a:cs typeface="Times New Roman" pitchFamily="18" charset="0"/>
            </a:rPr>
            <a:t>knight – night; piece – peace; </a:t>
          </a:r>
          <a:r>
            <a:rPr lang="uk-UA" sz="1600" i="1" dirty="0">
              <a:solidFill>
                <a:srgbClr val="292934">
                  <a:hueOff val="0"/>
                  <a:satOff val="0"/>
                  <a:lumOff val="0"/>
                  <a:alphaOff val="0"/>
                </a:srgbClr>
              </a:solidFill>
              <a:latin typeface="Times New Roman" pitchFamily="18" charset="0"/>
              <a:ea typeface="+mn-ea"/>
              <a:cs typeface="Times New Roman" pitchFamily="18" charset="0"/>
            </a:rPr>
            <a:t>цеглина – це глина, потри – по три. </a:t>
          </a:r>
          <a:r>
            <a:rPr lang="en-US" sz="1600" b="1" i="0" dirty="0" err="1">
              <a:solidFill>
                <a:srgbClr val="292934">
                  <a:hueOff val="0"/>
                  <a:satOff val="0"/>
                  <a:lumOff val="0"/>
                  <a:alphaOff val="0"/>
                </a:srgbClr>
              </a:solidFill>
              <a:latin typeface="Times New Roman" pitchFamily="18" charset="0"/>
              <a:ea typeface="+mn-ea"/>
              <a:cs typeface="Times New Roman" pitchFamily="18" charset="0"/>
            </a:rPr>
            <a:t>Homoforms</a:t>
          </a:r>
          <a:r>
            <a:rPr lang="en-US" sz="1600" i="0" dirty="0">
              <a:solidFill>
                <a:srgbClr val="292934">
                  <a:hueOff val="0"/>
                  <a:satOff val="0"/>
                  <a:lumOff val="0"/>
                  <a:alphaOff val="0"/>
                </a:srgbClr>
              </a:solidFill>
              <a:latin typeface="Times New Roman" pitchFamily="18" charset="0"/>
              <a:ea typeface="+mn-ea"/>
              <a:cs typeface="Times New Roman" pitchFamily="18" charset="0"/>
            </a:rPr>
            <a:t> are words identical in some of their grammatical forms (</a:t>
          </a:r>
          <a:r>
            <a:rPr lang="en-US" sz="1600" i="1" dirty="0">
              <a:solidFill>
                <a:srgbClr val="292934">
                  <a:hueOff val="0"/>
                  <a:satOff val="0"/>
                  <a:lumOff val="0"/>
                  <a:alphaOff val="0"/>
                </a:srgbClr>
              </a:solidFill>
              <a:latin typeface="Times New Roman" pitchFamily="18" charset="0"/>
              <a:ea typeface="+mn-ea"/>
              <a:cs typeface="Times New Roman" pitchFamily="18" charset="0"/>
            </a:rPr>
            <a:t>e.g. to bound (jump, spring) – bound (past participle of the verb bind)</a:t>
          </a:r>
          <a:endParaRPr lang="uk-UA" sz="1700" i="1" dirty="0">
            <a:solidFill>
              <a:srgbClr val="292934">
                <a:hueOff val="0"/>
                <a:satOff val="0"/>
                <a:lumOff val="0"/>
                <a:alphaOff val="0"/>
              </a:srgbClr>
            </a:solidFill>
            <a:latin typeface="Times New Roman" pitchFamily="18" charset="0"/>
            <a:ea typeface="+mn-ea"/>
            <a:cs typeface="Times New Roman" pitchFamily="18" charset="0"/>
          </a:endParaRPr>
        </a:p>
      </dgm:t>
    </dgm:pt>
    <dgm:pt modelId="{D88BC0C1-8CDF-42EE-AB4D-FF008C100B86}" type="parTrans" cxnId="{8F7592BC-FFB7-4A54-96A9-9168E7B15150}">
      <dgm:prSet/>
      <dgm:spPr/>
      <dgm:t>
        <a:bodyPr/>
        <a:lstStyle/>
        <a:p>
          <a:endParaRPr lang="uk-UA"/>
        </a:p>
      </dgm:t>
    </dgm:pt>
    <dgm:pt modelId="{6D6BC826-053E-461C-9D6F-BA717F8B4E4F}" type="sibTrans" cxnId="{8F7592BC-FFB7-4A54-96A9-9168E7B15150}">
      <dgm:prSet/>
      <dgm:spPr/>
      <dgm:t>
        <a:bodyPr/>
        <a:lstStyle/>
        <a:p>
          <a:endParaRPr lang="uk-UA"/>
        </a:p>
      </dgm:t>
    </dgm:pt>
    <dgm:pt modelId="{FBFD6DF0-E248-478E-B71F-0FAAA2BCAC48}">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100000"/>
            </a:lnSpc>
            <a:spcBef>
              <a:spcPts val="0"/>
            </a:spcBef>
            <a:spcAft>
              <a:spcPts val="0"/>
            </a:spcAft>
            <a:buClrTx/>
            <a:buSzTx/>
            <a:buFontTx/>
            <a:buNone/>
            <a:tabLst/>
            <a:defRPr/>
          </a:pPr>
          <a:endParaRPr lang="uk-UA" sz="1700" i="1" dirty="0">
            <a:solidFill>
              <a:srgbClr val="292934">
                <a:hueOff val="0"/>
                <a:satOff val="0"/>
                <a:lumOff val="0"/>
                <a:alphaOff val="0"/>
              </a:srgbClr>
            </a:solidFill>
            <a:latin typeface="Arial"/>
            <a:ea typeface="+mn-ea"/>
            <a:cs typeface="+mn-cs"/>
          </a:endParaRPr>
        </a:p>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A80B26D0-28C7-46C1-BF4B-768A8B6FBDBA}" type="parTrans" cxnId="{BDA49E25-2245-4000-AC6A-2D1BE78AF84A}">
      <dgm:prSet/>
      <dgm:spPr/>
      <dgm:t>
        <a:bodyPr/>
        <a:lstStyle/>
        <a:p>
          <a:endParaRPr lang="uk-UA"/>
        </a:p>
      </dgm:t>
    </dgm:pt>
    <dgm:pt modelId="{D9000ADE-5D11-438A-95DD-56D57E852B9E}" type="sibTrans" cxnId="{BDA49E25-2245-4000-AC6A-2D1BE78AF84A}">
      <dgm:prSet/>
      <dgm:spPr/>
      <dgm:t>
        <a:bodyPr/>
        <a:lstStyle/>
        <a:p>
          <a:endParaRPr lang="uk-UA"/>
        </a:p>
      </dgm:t>
    </dgm:pt>
    <dgm:pt modelId="{79C7E5F1-C353-4322-9556-A26E0461C7A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4D793B4D-AC86-465C-AAC6-99F3AD525AAE}" type="parTrans" cxnId="{0C1C6DC2-A072-4F91-BCDF-3ABCDE8BF38B}">
      <dgm:prSet/>
      <dgm:spPr/>
      <dgm:t>
        <a:bodyPr/>
        <a:lstStyle/>
        <a:p>
          <a:endParaRPr lang="uk-UA"/>
        </a:p>
      </dgm:t>
    </dgm:pt>
    <dgm:pt modelId="{4AFABF31-FA10-4C67-A972-552D0F0A5ADF}" type="sibTrans" cxnId="{0C1C6DC2-A072-4F91-BCDF-3ABCDE8BF38B}">
      <dgm:prSet/>
      <dgm:spPr/>
      <dgm:t>
        <a:bodyPr/>
        <a:lstStyle/>
        <a:p>
          <a:endParaRPr lang="uk-UA"/>
        </a:p>
      </dgm:t>
    </dgm:pt>
    <dgm:pt modelId="{362CFA02-C0C3-4650-A03E-B1B255479553}">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6C753310-830C-4B78-A0C0-DC89B6D24EBA}" type="parTrans" cxnId="{2DD3805F-F8DE-4DB4-9AC8-A263A6EDBA32}">
      <dgm:prSet/>
      <dgm:spPr/>
      <dgm:t>
        <a:bodyPr/>
        <a:lstStyle/>
        <a:p>
          <a:endParaRPr lang="uk-UA"/>
        </a:p>
      </dgm:t>
    </dgm:pt>
    <dgm:pt modelId="{942D4730-84D3-4D3E-9545-3CEFF454C9DD}" type="sibTrans" cxnId="{2DD3805F-F8DE-4DB4-9AC8-A263A6EDBA32}">
      <dgm:prSet/>
      <dgm:spPr/>
      <dgm:t>
        <a:bodyPr/>
        <a:lstStyle/>
        <a:p>
          <a:endParaRPr lang="uk-UA"/>
        </a:p>
      </dgm:t>
    </dgm:pt>
    <dgm:pt modelId="{7BD1C767-ACFF-4C41-9136-18FDACF3F425}">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C8257855-B019-4D7E-AA7B-19A549D3D1A6}" type="parTrans" cxnId="{A52570C8-C01F-4A9D-ABB7-CD9FF4F30EB4}">
      <dgm:prSet/>
      <dgm:spPr/>
      <dgm:t>
        <a:bodyPr/>
        <a:lstStyle/>
        <a:p>
          <a:endParaRPr lang="uk-UA"/>
        </a:p>
      </dgm:t>
    </dgm:pt>
    <dgm:pt modelId="{E405D3A1-8BB4-4979-8A0E-36D296C5032F}" type="sibTrans" cxnId="{A52570C8-C01F-4A9D-ABB7-CD9FF4F30EB4}">
      <dgm:prSet/>
      <dgm:spPr/>
      <dgm:t>
        <a:bodyPr/>
        <a:lstStyle/>
        <a:p>
          <a:endParaRPr lang="uk-UA"/>
        </a:p>
      </dgm:t>
    </dgm:pt>
    <dgm:pt modelId="{B2FCEDFD-2FC5-43E7-8CDE-0DBF6D1B8885}">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11587EE0-3773-446B-B60C-3ADBF061CA88}" type="parTrans" cxnId="{F995460F-3FDB-4362-AD10-FF68265B8B41}">
      <dgm:prSet/>
      <dgm:spPr/>
      <dgm:t>
        <a:bodyPr/>
        <a:lstStyle/>
        <a:p>
          <a:endParaRPr lang="uk-UA"/>
        </a:p>
      </dgm:t>
    </dgm:pt>
    <dgm:pt modelId="{C0036854-9FB0-4553-9B6F-F6409C0EB22C}" type="sibTrans" cxnId="{F995460F-3FDB-4362-AD10-FF68265B8B41}">
      <dgm:prSet/>
      <dgm:spPr/>
      <dgm:t>
        <a:bodyPr/>
        <a:lstStyle/>
        <a:p>
          <a:endParaRPr lang="uk-UA"/>
        </a:p>
      </dgm:t>
    </dgm:pt>
    <dgm:pt modelId="{BFBB477E-61A7-4B08-9531-4EDE3F06D522}">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F99040CF-3D1B-48CD-9E38-11351590EF51}" type="parTrans" cxnId="{E359CE42-58EA-4D9B-BB8D-9F7C32E35490}">
      <dgm:prSet/>
      <dgm:spPr/>
      <dgm:t>
        <a:bodyPr/>
        <a:lstStyle/>
        <a:p>
          <a:endParaRPr lang="uk-UA"/>
        </a:p>
      </dgm:t>
    </dgm:pt>
    <dgm:pt modelId="{5E85D959-BF52-42A7-A440-7CDDAB70BD30}" type="sibTrans" cxnId="{E359CE42-58EA-4D9B-BB8D-9F7C32E35490}">
      <dgm:prSet/>
      <dgm:spPr/>
      <dgm:t>
        <a:bodyPr/>
        <a:lstStyle/>
        <a:p>
          <a:endParaRPr lang="uk-UA"/>
        </a:p>
      </dgm:t>
    </dgm:pt>
    <dgm:pt modelId="{2A21B7F3-0641-451F-AAE0-614523C89EC0}">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D9FA2B4B-93E1-464C-AD33-5C7A6F3261D0}" type="parTrans" cxnId="{EC92CFF4-C957-4934-B83E-835172635AD3}">
      <dgm:prSet/>
      <dgm:spPr/>
      <dgm:t>
        <a:bodyPr/>
        <a:lstStyle/>
        <a:p>
          <a:endParaRPr lang="uk-UA"/>
        </a:p>
      </dgm:t>
    </dgm:pt>
    <dgm:pt modelId="{2397C14A-BF18-4E07-9428-5A7225DD162A}" type="sibTrans" cxnId="{EC92CFF4-C957-4934-B83E-835172635AD3}">
      <dgm:prSet/>
      <dgm:spPr/>
      <dgm:t>
        <a:bodyPr/>
        <a:lstStyle/>
        <a:p>
          <a:endParaRPr lang="uk-UA"/>
        </a:p>
      </dgm:t>
    </dgm:pt>
    <dgm:pt modelId="{8DA250C5-84F8-4ED8-960F-0973B84F241F}">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605785B7-11E5-435A-93C0-42E62F0CD37A}" type="parTrans" cxnId="{7CC283BF-6261-483B-8332-7B9903A04199}">
      <dgm:prSet/>
      <dgm:spPr/>
      <dgm:t>
        <a:bodyPr/>
        <a:lstStyle/>
        <a:p>
          <a:endParaRPr lang="uk-UA"/>
        </a:p>
      </dgm:t>
    </dgm:pt>
    <dgm:pt modelId="{418B9981-E025-4F24-83A7-ECC07820FC81}" type="sibTrans" cxnId="{7CC283BF-6261-483B-8332-7B9903A04199}">
      <dgm:prSet/>
      <dgm:spPr/>
      <dgm:t>
        <a:bodyPr/>
        <a:lstStyle/>
        <a:p>
          <a:endParaRPr lang="uk-UA"/>
        </a:p>
      </dgm:t>
    </dgm:pt>
    <dgm:pt modelId="{5D296B83-739D-423A-A076-98839156C531}">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B00C8F1E-B6F7-44F4-A555-1735904699B2}" type="parTrans" cxnId="{A58EFC75-CAF2-4530-B6A3-8A44EEC6CC91}">
      <dgm:prSet/>
      <dgm:spPr/>
      <dgm:t>
        <a:bodyPr/>
        <a:lstStyle/>
        <a:p>
          <a:endParaRPr lang="uk-UA"/>
        </a:p>
      </dgm:t>
    </dgm:pt>
    <dgm:pt modelId="{23F4C619-A328-4559-B871-83F0F18450C5}" type="sibTrans" cxnId="{A58EFC75-CAF2-4530-B6A3-8A44EEC6CC91}">
      <dgm:prSet/>
      <dgm:spPr/>
      <dgm:t>
        <a:bodyPr/>
        <a:lstStyle/>
        <a:p>
          <a:endParaRPr lang="uk-UA"/>
        </a:p>
      </dgm:t>
    </dgm:pt>
    <dgm:pt modelId="{5044BD61-0318-4732-9150-BE0CC75A3C13}">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endParaRPr lang="uk-UA" sz="1700" dirty="0">
            <a:solidFill>
              <a:srgbClr val="292934">
                <a:hueOff val="0"/>
                <a:satOff val="0"/>
                <a:lumOff val="0"/>
                <a:alphaOff val="0"/>
              </a:srgbClr>
            </a:solidFill>
            <a:latin typeface="Arial"/>
            <a:ea typeface="+mn-ea"/>
            <a:cs typeface="+mn-cs"/>
          </a:endParaRPr>
        </a:p>
      </dgm:t>
    </dgm:pt>
    <dgm:pt modelId="{21961F44-942B-4C65-BA8E-D86C102B8390}" type="parTrans" cxnId="{353E8127-3F7C-47E4-B711-72C4201C4515}">
      <dgm:prSet/>
      <dgm:spPr/>
      <dgm:t>
        <a:bodyPr/>
        <a:lstStyle/>
        <a:p>
          <a:endParaRPr lang="uk-UA"/>
        </a:p>
      </dgm:t>
    </dgm:pt>
    <dgm:pt modelId="{DFC31481-37D9-4B7B-9976-D776B88B6353}" type="sibTrans" cxnId="{353E8127-3F7C-47E4-B711-72C4201C4515}">
      <dgm:prSet/>
      <dgm:spPr/>
      <dgm:t>
        <a:bodyPr/>
        <a:lstStyle/>
        <a:p>
          <a:endParaRPr lang="uk-UA"/>
        </a:p>
      </dgm:t>
    </dgm:pt>
    <dgm:pt modelId="{D6049C6C-BBA0-4BB1-8A04-75131C34F3AD}">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marR="0" indent="0" algn="l" defTabSz="711200" eaLnBrk="1" fontAlgn="auto" latinLnBrk="0" hangingPunct="1">
            <a:lnSpc>
              <a:spcPct val="90000"/>
            </a:lnSpc>
            <a:spcBef>
              <a:spcPct val="0"/>
            </a:spcBef>
            <a:spcAft>
              <a:spcPct val="15000"/>
            </a:spcAft>
            <a:buClrTx/>
            <a:buSzTx/>
            <a:buFontTx/>
            <a:buNone/>
            <a:tabLst/>
            <a:defRPr/>
          </a:pPr>
          <a:r>
            <a:rPr lang="en-US" sz="1600" dirty="0">
              <a:solidFill>
                <a:srgbClr val="292934">
                  <a:hueOff val="0"/>
                  <a:satOff val="0"/>
                  <a:lumOff val="0"/>
                  <a:alphaOff val="0"/>
                </a:srgbClr>
              </a:solidFill>
              <a:latin typeface="Times New Roman" pitchFamily="18" charset="0"/>
              <a:cs typeface="Times New Roman" pitchFamily="18" charset="0"/>
            </a:rPr>
            <a:t>a result of borrowing when several different words became identical in sound and/or in spelling.  e.g.: The Latin word </a:t>
          </a:r>
          <a:r>
            <a:rPr lang="en-US" sz="1600" i="1" dirty="0" err="1">
              <a:solidFill>
                <a:srgbClr val="292934">
                  <a:hueOff val="0"/>
                  <a:satOff val="0"/>
                  <a:lumOff val="0"/>
                  <a:alphaOff val="0"/>
                </a:srgbClr>
              </a:solidFill>
              <a:latin typeface="Times New Roman" pitchFamily="18" charset="0"/>
              <a:cs typeface="Times New Roman" pitchFamily="18" charset="0"/>
            </a:rPr>
            <a:t>vitim</a:t>
          </a:r>
          <a:r>
            <a:rPr lang="en-US" sz="1600" dirty="0">
              <a:solidFill>
                <a:srgbClr val="292934">
                  <a:hueOff val="0"/>
                  <a:satOff val="0"/>
                  <a:lumOff val="0"/>
                  <a:alphaOff val="0"/>
                </a:srgbClr>
              </a:solidFill>
              <a:latin typeface="Times New Roman" pitchFamily="18" charset="0"/>
              <a:cs typeface="Times New Roman" pitchFamily="18" charset="0"/>
            </a:rPr>
            <a:t> (wrong, an immoral habit) has given the English </a:t>
          </a:r>
          <a:r>
            <a:rPr lang="en-US" sz="1600" i="1" dirty="0">
              <a:solidFill>
                <a:srgbClr val="292934">
                  <a:hueOff val="0"/>
                  <a:satOff val="0"/>
                  <a:lumOff val="0"/>
                  <a:alphaOff val="0"/>
                </a:srgbClr>
              </a:solidFill>
              <a:latin typeface="Times New Roman" pitchFamily="18" charset="0"/>
              <a:cs typeface="Times New Roman" pitchFamily="18" charset="0"/>
            </a:rPr>
            <a:t>vice</a:t>
          </a:r>
          <a:r>
            <a:rPr lang="en-US" sz="1600" dirty="0">
              <a:solidFill>
                <a:srgbClr val="292934">
                  <a:hueOff val="0"/>
                  <a:satOff val="0"/>
                  <a:lumOff val="0"/>
                  <a:alphaOff val="0"/>
                </a:srgbClr>
              </a:solidFill>
              <a:latin typeface="Times New Roman" pitchFamily="18" charset="0"/>
              <a:cs typeface="Times New Roman" pitchFamily="18" charset="0"/>
            </a:rPr>
            <a:t> (</a:t>
          </a:r>
          <a:r>
            <a:rPr lang="en-US" sz="1600" dirty="0" err="1">
              <a:solidFill>
                <a:srgbClr val="292934">
                  <a:hueOff val="0"/>
                  <a:satOff val="0"/>
                  <a:lumOff val="0"/>
                  <a:alphaOff val="0"/>
                </a:srgbClr>
              </a:solidFill>
              <a:latin typeface="Times New Roman" pitchFamily="18" charset="0"/>
              <a:cs typeface="Times New Roman" pitchFamily="18" charset="0"/>
            </a:rPr>
            <a:t>порок</a:t>
          </a:r>
          <a:r>
            <a:rPr lang="en-US" sz="1600" dirty="0">
              <a:solidFill>
                <a:srgbClr val="292934">
                  <a:hueOff val="0"/>
                  <a:satOff val="0"/>
                  <a:lumOff val="0"/>
                  <a:alphaOff val="0"/>
                </a:srgbClr>
              </a:solidFill>
              <a:latin typeface="Times New Roman" pitchFamily="18" charset="0"/>
              <a:cs typeface="Times New Roman" pitchFamily="18" charset="0"/>
            </a:rPr>
            <a:t>), the Latin word </a:t>
          </a:r>
          <a:r>
            <a:rPr lang="en-US" sz="1600" i="1" dirty="0" err="1">
              <a:solidFill>
                <a:srgbClr val="292934">
                  <a:hueOff val="0"/>
                  <a:satOff val="0"/>
                  <a:lumOff val="0"/>
                  <a:alphaOff val="0"/>
                </a:srgbClr>
              </a:solidFill>
              <a:latin typeface="Times New Roman" pitchFamily="18" charset="0"/>
              <a:cs typeface="Times New Roman" pitchFamily="18" charset="0"/>
            </a:rPr>
            <a:t>vitis</a:t>
          </a:r>
          <a:r>
            <a:rPr lang="en-US" sz="1600" dirty="0">
              <a:solidFill>
                <a:srgbClr val="292934">
                  <a:hueOff val="0"/>
                  <a:satOff val="0"/>
                  <a:lumOff val="0"/>
                  <a:alphaOff val="0"/>
                </a:srgbClr>
              </a:solidFill>
              <a:latin typeface="Times New Roman" pitchFamily="18" charset="0"/>
              <a:cs typeface="Times New Roman" pitchFamily="18" charset="0"/>
            </a:rPr>
            <a:t> (a spiral) has given the English word </a:t>
          </a:r>
          <a:r>
            <a:rPr lang="en-US" sz="1600" i="1" dirty="0">
              <a:solidFill>
                <a:srgbClr val="292934">
                  <a:hueOff val="0"/>
                  <a:satOff val="0"/>
                  <a:lumOff val="0"/>
                  <a:alphaOff val="0"/>
                </a:srgbClr>
              </a:solidFill>
              <a:latin typeface="Times New Roman" pitchFamily="18" charset="0"/>
              <a:cs typeface="Times New Roman" pitchFamily="18" charset="0"/>
            </a:rPr>
            <a:t>vice</a:t>
          </a:r>
          <a:r>
            <a:rPr lang="en-US" sz="1600" dirty="0">
              <a:solidFill>
                <a:srgbClr val="292934">
                  <a:hueOff val="0"/>
                  <a:satOff val="0"/>
                  <a:lumOff val="0"/>
                  <a:alphaOff val="0"/>
                </a:srgbClr>
              </a:solidFill>
              <a:latin typeface="Times New Roman" pitchFamily="18" charset="0"/>
              <a:cs typeface="Times New Roman" pitchFamily="18" charset="0"/>
            </a:rPr>
            <a:t> (</a:t>
          </a:r>
          <a:r>
            <a:rPr lang="en-US" sz="1600" dirty="0" err="1">
              <a:solidFill>
                <a:srgbClr val="292934">
                  <a:hueOff val="0"/>
                  <a:satOff val="0"/>
                  <a:lumOff val="0"/>
                  <a:alphaOff val="0"/>
                </a:srgbClr>
              </a:solidFill>
              <a:latin typeface="Times New Roman" pitchFamily="18" charset="0"/>
              <a:cs typeface="Times New Roman" pitchFamily="18" charset="0"/>
            </a:rPr>
            <a:t>лещата</a:t>
          </a:r>
          <a:r>
            <a:rPr lang="en-US" sz="1600" dirty="0">
              <a:solidFill>
                <a:srgbClr val="292934">
                  <a:hueOff val="0"/>
                  <a:satOff val="0"/>
                  <a:lumOff val="0"/>
                  <a:alphaOff val="0"/>
                </a:srgbClr>
              </a:solidFill>
              <a:latin typeface="Times New Roman" pitchFamily="18" charset="0"/>
              <a:cs typeface="Times New Roman" pitchFamily="18" charset="0"/>
            </a:rPr>
            <a:t>). The Latin word </a:t>
          </a:r>
          <a:r>
            <a:rPr lang="en-US" sz="1600" i="1" dirty="0">
              <a:solidFill>
                <a:srgbClr val="292934">
                  <a:hueOff val="0"/>
                  <a:satOff val="0"/>
                  <a:lumOff val="0"/>
                  <a:alphaOff val="0"/>
                </a:srgbClr>
              </a:solidFill>
              <a:latin typeface="Times New Roman" pitchFamily="18" charset="0"/>
              <a:cs typeface="Times New Roman" pitchFamily="18" charset="0"/>
            </a:rPr>
            <a:t>vice</a:t>
          </a:r>
          <a:r>
            <a:rPr lang="en-US" sz="1600" dirty="0">
              <a:solidFill>
                <a:srgbClr val="292934">
                  <a:hueOff val="0"/>
                  <a:satOff val="0"/>
                  <a:lumOff val="0"/>
                  <a:alphaOff val="0"/>
                </a:srgbClr>
              </a:solidFill>
              <a:latin typeface="Times New Roman" pitchFamily="18" charset="0"/>
              <a:cs typeface="Times New Roman" pitchFamily="18" charset="0"/>
            </a:rPr>
            <a:t> (instead, in place) is found in vice-president</a:t>
          </a:r>
          <a:r>
            <a:rPr lang="uk-UA" sz="1600" dirty="0">
              <a:solidFill>
                <a:srgbClr val="292934">
                  <a:hueOff val="0"/>
                  <a:satOff val="0"/>
                  <a:lumOff val="0"/>
                  <a:alphaOff val="0"/>
                </a:srgbClr>
              </a:solidFill>
              <a:latin typeface="Times New Roman" pitchFamily="18" charset="0"/>
              <a:cs typeface="Times New Roman" pitchFamily="18" charset="0"/>
            </a:rPr>
            <a:t>; </a:t>
          </a:r>
          <a:r>
            <a:rPr lang="en-US" sz="1600" dirty="0">
              <a:solidFill>
                <a:srgbClr val="292934">
                  <a:hueOff val="0"/>
                  <a:satOff val="0"/>
                  <a:lumOff val="0"/>
                  <a:alphaOff val="0"/>
                </a:srgbClr>
              </a:solidFill>
              <a:latin typeface="Times New Roman" pitchFamily="18" charset="0"/>
              <a:cs typeface="Times New Roman" pitchFamily="18" charset="0"/>
            </a:rPr>
            <a:t> </a:t>
          </a:r>
          <a:r>
            <a:rPr lang="uk-UA" sz="1600" i="1" dirty="0">
              <a:solidFill>
                <a:srgbClr val="292934">
                  <a:hueOff val="0"/>
                  <a:satOff val="0"/>
                  <a:lumOff val="0"/>
                  <a:alphaOff val="0"/>
                </a:srgbClr>
              </a:solidFill>
              <a:latin typeface="Times New Roman" pitchFamily="18" charset="0"/>
              <a:cs typeface="Times New Roman" pitchFamily="18" charset="0"/>
            </a:rPr>
            <a:t>гриф </a:t>
          </a:r>
          <a:r>
            <a:rPr lang="uk-UA" sz="1600" dirty="0">
              <a:solidFill>
                <a:srgbClr val="292934">
                  <a:hueOff val="0"/>
                  <a:satOff val="0"/>
                  <a:lumOff val="0"/>
                  <a:alphaOff val="0"/>
                </a:srgbClr>
              </a:solidFill>
              <a:latin typeface="Times New Roman" pitchFamily="18" charset="0"/>
              <a:cs typeface="Times New Roman" pitchFamily="18" charset="0"/>
            </a:rPr>
            <a:t> міфічна істота, </a:t>
          </a:r>
          <a:r>
            <a:rPr lang="en-AU" sz="1600" dirty="0">
              <a:solidFill>
                <a:srgbClr val="292934">
                  <a:hueOff val="0"/>
                  <a:satOff val="0"/>
                  <a:lumOff val="0"/>
                  <a:alphaOff val="0"/>
                </a:srgbClr>
              </a:solidFill>
              <a:latin typeface="Times New Roman" pitchFamily="18" charset="0"/>
              <a:cs typeface="Times New Roman" pitchFamily="18" charset="0"/>
            </a:rPr>
            <a:t>which is a borrowing from Greek, </a:t>
          </a:r>
          <a:r>
            <a:rPr lang="uk-UA" sz="1600" dirty="0">
              <a:solidFill>
                <a:srgbClr val="292934">
                  <a:hueOff val="0"/>
                  <a:satOff val="0"/>
                  <a:lumOff val="0"/>
                  <a:alphaOff val="0"/>
                </a:srgbClr>
              </a:solidFill>
              <a:latin typeface="Times New Roman" pitchFamily="18" charset="0"/>
              <a:cs typeface="Times New Roman" pitchFamily="18" charset="0"/>
            </a:rPr>
            <a:t>частина струнного музичного інструмента, </a:t>
          </a:r>
          <a:r>
            <a:rPr lang="en-AU" sz="1600" dirty="0">
              <a:solidFill>
                <a:srgbClr val="292934">
                  <a:hueOff val="0"/>
                  <a:satOff val="0"/>
                  <a:lumOff val="0"/>
                  <a:alphaOff val="0"/>
                </a:srgbClr>
              </a:solidFill>
              <a:latin typeface="Times New Roman" pitchFamily="18" charset="0"/>
              <a:cs typeface="Times New Roman" pitchFamily="18" charset="0"/>
            </a:rPr>
            <a:t>a borrowing from German, </a:t>
          </a:r>
          <a:r>
            <a:rPr lang="uk-UA" sz="1600" dirty="0">
              <a:solidFill>
                <a:srgbClr val="292934">
                  <a:hueOff val="0"/>
                  <a:satOff val="0"/>
                  <a:lumOff val="0"/>
                  <a:alphaOff val="0"/>
                </a:srgbClr>
              </a:solidFill>
              <a:latin typeface="Times New Roman" pitchFamily="18" charset="0"/>
              <a:cs typeface="Times New Roman" pitchFamily="18" charset="0"/>
            </a:rPr>
            <a:t>штемпель на документі,</a:t>
          </a:r>
          <a:r>
            <a:rPr lang="en-AU" sz="1600" dirty="0">
              <a:solidFill>
                <a:srgbClr val="292934">
                  <a:hueOff val="0"/>
                  <a:satOff val="0"/>
                  <a:lumOff val="0"/>
                  <a:alphaOff val="0"/>
                </a:srgbClr>
              </a:solidFill>
              <a:latin typeface="Times New Roman" pitchFamily="18" charset="0"/>
              <a:cs typeface="Times New Roman" pitchFamily="18" charset="0"/>
            </a:rPr>
            <a:t>a borrowing from French.   </a:t>
          </a:r>
          <a:endParaRPr lang="uk-UA" sz="1600" dirty="0">
            <a:solidFill>
              <a:srgbClr val="292934">
                <a:hueOff val="0"/>
                <a:satOff val="0"/>
                <a:lumOff val="0"/>
                <a:alphaOff val="0"/>
              </a:srgbClr>
            </a:solidFill>
            <a:latin typeface="Times New Roman" pitchFamily="18" charset="0"/>
            <a:cs typeface="Times New Roman" pitchFamily="18" charset="0"/>
          </a:endParaRPr>
        </a:p>
        <a:p>
          <a:pPr marL="0" indent="0" algn="ctr" defTabSz="755650">
            <a:lnSpc>
              <a:spcPct val="80000"/>
            </a:lnSpc>
            <a:spcBef>
              <a:spcPct val="0"/>
            </a:spcBef>
            <a:spcAft>
              <a:spcPts val="0"/>
            </a:spcAft>
            <a:buNone/>
          </a:pP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42708F39-5181-486B-A89A-88EBB38684CC}" type="parTrans" cxnId="{7B13877F-CF56-4C34-880E-17BEC69B6437}">
      <dgm:prSet/>
      <dgm:spPr/>
    </dgm:pt>
    <dgm:pt modelId="{920A9C9C-C3FD-497A-ABD8-A80E7E711B22}" type="sibTrans" cxnId="{7B13877F-CF56-4C34-880E-17BEC69B6437}">
      <dgm:prSet/>
      <dgm:spPr/>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70159"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200000" custLinFactNeighborX="-15294" custLinFactNeighborY="254523">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3826" custLinFactNeighborY="2845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52902" custLinFactNeighborX="-30681"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92309" custScaleY="502262"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200000" custLinFactNeighborX="-10292" custLinFactNeighborY="282232">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1A868E01-9A90-47B2-AD66-04ECA85AE40F}" type="presOf" srcId="{79C7E5F1-C353-4322-9556-A26E0461C7A9}" destId="{38A814C4-D6A5-429E-BBCF-5E9966CB61C5}" srcOrd="1" destOrd="1" presId="urn:microsoft.com/office/officeart/2005/8/layout/hProcess4"/>
    <dgm:cxn modelId="{3E1DBB05-06E9-419B-9F28-239D990AB8DD}" type="presOf" srcId="{FBFD6DF0-E248-478E-B71F-0FAAA2BCAC48}" destId="{38A814C4-D6A5-429E-BBCF-5E9966CB61C5}" srcOrd="1" destOrd="10" presId="urn:microsoft.com/office/officeart/2005/8/layout/hProcess4"/>
    <dgm:cxn modelId="{56BA5106-D4E2-4866-A174-EB5907007146}" type="presOf" srcId="{5D296B83-739D-423A-A076-98839156C531}" destId="{38A814C4-D6A5-429E-BBCF-5E9966CB61C5}" srcOrd="1" destOrd="8" presId="urn:microsoft.com/office/officeart/2005/8/layout/hProcess4"/>
    <dgm:cxn modelId="{CCE54109-12DE-4B0E-A5C6-4F59B3E6B3E2}" type="presOf" srcId="{2A21B7F3-0641-451F-AAE0-614523C89EC0}" destId="{1BF90610-0CF3-4258-9C4A-45B8452099F3}" srcOrd="0" destOrd="6" presId="urn:microsoft.com/office/officeart/2005/8/layout/hProcess4"/>
    <dgm:cxn modelId="{DAF2060E-D06F-448D-B34D-AB2E35CABA96}" type="presOf" srcId="{11683B5E-1457-41B7-8543-694DC5F875EE}" destId="{B445861F-AB50-432C-B3C1-20E9B95F5164}" srcOrd="1" destOrd="0" presId="urn:microsoft.com/office/officeart/2005/8/layout/hProcess4"/>
    <dgm:cxn modelId="{F995460F-3FDB-4362-AD10-FF68265B8B41}" srcId="{1A03046A-BDCF-41B3-9583-B9858CDCE3B7}" destId="{B2FCEDFD-2FC5-43E7-8CDE-0DBF6D1B8885}" srcOrd="4" destOrd="0" parTransId="{11587EE0-3773-446B-B60C-3ADBF061CA88}" sibTransId="{C0036854-9FB0-4553-9B6F-F6409C0EB22C}"/>
    <dgm:cxn modelId="{867C3C15-8B3F-4800-AB9C-367D29BEEA89}" type="presOf" srcId="{5992CBA7-6E3C-4573-A8A5-42549109D509}" destId="{1BF90610-0CF3-4258-9C4A-45B8452099F3}" srcOrd="0" destOrd="0" presId="urn:microsoft.com/office/officeart/2005/8/layout/hProcess4"/>
    <dgm:cxn modelId="{8DA37316-150C-4444-8697-A66A9C5D181C}" type="presOf" srcId="{918A8804-E5AC-4640-8BBC-1E1AB0CC5507}" destId="{B445861F-AB50-432C-B3C1-20E9B95F5164}" srcOrd="1" destOrd="2" presId="urn:microsoft.com/office/officeart/2005/8/layout/hProcess4"/>
    <dgm:cxn modelId="{7547FF16-6720-4E40-92E6-88F432795B02}" type="presOf" srcId="{5992CBA7-6E3C-4573-A8A5-42549109D509}" destId="{38A814C4-D6A5-429E-BBCF-5E9966CB61C5}" srcOrd="1" destOrd="0" presId="urn:microsoft.com/office/officeart/2005/8/layout/hProcess4"/>
    <dgm:cxn modelId="{E252DF20-0458-4B56-9B9C-B86B5FB35316}" srcId="{27633835-A254-4E30-A711-7DEF2E5CC625}" destId="{FB6F644C-8718-4A28-9D27-08758FEA7D6D}" srcOrd="1" destOrd="0" parTransId="{86ECEA9F-7155-482A-B50F-9DC991A9C0DD}" sibTransId="{BB0EE261-7577-45B3-8799-B9EA04FDDD1A}"/>
    <dgm:cxn modelId="{0A667122-4B28-467C-B968-A7A179DEA547}" type="presOf" srcId="{D46D3AEA-9F6D-42D2-B9F5-02F0D968247B}" destId="{663E5B69-A3C1-4814-9553-CB69A6025802}" srcOrd="0" destOrd="0" presId="urn:microsoft.com/office/officeart/2005/8/layout/hProcess4"/>
    <dgm:cxn modelId="{B4D62325-2249-4436-B83F-5A6F6018EAAA}" type="presOf" srcId="{D6049C6C-BBA0-4BB1-8A04-75131C34F3AD}" destId="{AF355E3C-7F11-49A4-B1F7-5130FADE3732}" srcOrd="0" destOrd="1" presId="urn:microsoft.com/office/officeart/2005/8/layout/hProcess4"/>
    <dgm:cxn modelId="{BDA49E25-2245-4000-AC6A-2D1BE78AF84A}" srcId="{1A03046A-BDCF-41B3-9583-B9858CDCE3B7}" destId="{FBFD6DF0-E248-478E-B71F-0FAAA2BCAC48}" srcOrd="10" destOrd="0" parTransId="{A80B26D0-28C7-46C1-BF4B-768A8B6FBDBA}" sibTransId="{D9000ADE-5D11-438A-95DD-56D57E852B9E}"/>
    <dgm:cxn modelId="{353E8127-3F7C-47E4-B711-72C4201C4515}" srcId="{1A03046A-BDCF-41B3-9583-B9858CDCE3B7}" destId="{5044BD61-0318-4732-9150-BE0CC75A3C13}" srcOrd="9" destOrd="0" parTransId="{21961F44-942B-4C65-BA8E-D86C102B8390}" sibTransId="{DFC31481-37D9-4B7B-9976-D776B88B6353}"/>
    <dgm:cxn modelId="{57714E2F-25FB-437B-B562-8978AEC03249}" type="presOf" srcId="{2A21B7F3-0641-451F-AAE0-614523C89EC0}" destId="{38A814C4-D6A5-429E-BBCF-5E9966CB61C5}" srcOrd="1" destOrd="6" presId="urn:microsoft.com/office/officeart/2005/8/layout/hProcess4"/>
    <dgm:cxn modelId="{152E4D36-F377-4DBA-9B64-23F9D1AE698E}" type="presOf" srcId="{6FC8BC05-FF79-442C-B94B-6A34587C00AF}" destId="{8EB06E62-4C14-4E25-A4D8-A0BACB634FBF}" srcOrd="1"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00DC503F-CBDD-49D8-962A-C2CF36DA8FF0}" srcId="{2E70CD25-483F-4C0F-ABE7-653EC2A806E4}" destId="{6FC8BC05-FF79-442C-B94B-6A34587C00AF}" srcOrd="0" destOrd="0" parTransId="{0603619B-ED93-4C0D-847E-96B47C753890}" sibTransId="{72B80532-51F8-42B4-95E7-6F607A4687C8}"/>
    <dgm:cxn modelId="{2DD3805F-F8DE-4DB4-9AC8-A263A6EDBA32}" srcId="{1A03046A-BDCF-41B3-9583-B9858CDCE3B7}" destId="{362CFA02-C0C3-4650-A03E-B1B255479553}" srcOrd="2" destOrd="0" parTransId="{6C753310-830C-4B78-A0C0-DC89B6D24EBA}" sibTransId="{942D4730-84D3-4D3E-9545-3CEFF454C9DD}"/>
    <dgm:cxn modelId="{45213A60-749D-40C4-9336-CAB0940B8A28}" type="presOf" srcId="{FBFD6DF0-E248-478E-B71F-0FAAA2BCAC48}" destId="{1BF90610-0CF3-4258-9C4A-45B8452099F3}" srcOrd="0" destOrd="10" presId="urn:microsoft.com/office/officeart/2005/8/layout/hProcess4"/>
    <dgm:cxn modelId="{2E407060-AF7B-49F4-A86C-1E18D62D1964}" type="presOf" srcId="{918A8804-E5AC-4640-8BBC-1E1AB0CC5507}" destId="{7790B3DD-6865-4056-98F0-38D39B8061CE}" srcOrd="0" destOrd="2" presId="urn:microsoft.com/office/officeart/2005/8/layout/hProcess4"/>
    <dgm:cxn modelId="{A0AD3341-43B3-4430-9E9C-F41D22C8A48C}" type="presOf" srcId="{B2FCEDFD-2FC5-43E7-8CDE-0DBF6D1B8885}" destId="{1BF90610-0CF3-4258-9C4A-45B8452099F3}" srcOrd="0" destOrd="4" presId="urn:microsoft.com/office/officeart/2005/8/layout/hProcess4"/>
    <dgm:cxn modelId="{5463A141-DF78-4AF1-BE4C-E43C05398032}" type="presOf" srcId="{D6049C6C-BBA0-4BB1-8A04-75131C34F3AD}" destId="{8EB06E62-4C14-4E25-A4D8-A0BACB634FBF}" srcOrd="1" destOrd="1" presId="urn:microsoft.com/office/officeart/2005/8/layout/hProcess4"/>
    <dgm:cxn modelId="{E359CE42-58EA-4D9B-BB8D-9F7C32E35490}" srcId="{1A03046A-BDCF-41B3-9583-B9858CDCE3B7}" destId="{BFBB477E-61A7-4B08-9531-4EDE3F06D522}" srcOrd="5" destOrd="0" parTransId="{F99040CF-3D1B-48CD-9E38-11351590EF51}" sibTransId="{5E85D959-BF52-42A7-A440-7CDDAB70BD30}"/>
    <dgm:cxn modelId="{E126B047-EBD7-4778-984C-274492E42C46}" type="presOf" srcId="{BFBB477E-61A7-4B08-9531-4EDE3F06D522}" destId="{38A814C4-D6A5-429E-BBCF-5E9966CB61C5}" srcOrd="1" destOrd="5" presId="urn:microsoft.com/office/officeart/2005/8/layout/hProcess4"/>
    <dgm:cxn modelId="{76C30568-C5E8-42AF-9F90-722C34DBE95A}" type="presOf" srcId="{6ED5C4CA-6E02-4CCB-A25B-3FC5EECD6A47}" destId="{B445861F-AB50-432C-B3C1-20E9B95F5164}" srcOrd="1" destOrd="3" presId="urn:microsoft.com/office/officeart/2005/8/layout/hProcess4"/>
    <dgm:cxn modelId="{73E1AA51-C81F-4CBD-8E63-591E595F6655}" type="presOf" srcId="{BFBB477E-61A7-4B08-9531-4EDE3F06D522}" destId="{1BF90610-0CF3-4258-9C4A-45B8452099F3}" srcOrd="0" destOrd="5" presId="urn:microsoft.com/office/officeart/2005/8/layout/hProcess4"/>
    <dgm:cxn modelId="{0CF60973-83B7-40A8-B7DF-279FF3DB6504}" type="presOf" srcId="{79C7E5F1-C353-4322-9556-A26E0461C7A9}" destId="{1BF90610-0CF3-4258-9C4A-45B8452099F3}" srcOrd="0" destOrd="1" presId="urn:microsoft.com/office/officeart/2005/8/layout/hProcess4"/>
    <dgm:cxn modelId="{4285FC53-132B-487C-B2E9-24AF09C38C9E}" type="presOf" srcId="{27633835-A254-4E30-A711-7DEF2E5CC625}" destId="{E2ECD308-367F-4357-B1B1-288B62A18608}" srcOrd="0" destOrd="0" presId="urn:microsoft.com/office/officeart/2005/8/layout/hProcess4"/>
    <dgm:cxn modelId="{B45B9974-2E5F-46B9-8E85-9451B59C6F39}" srcId="{27633835-A254-4E30-A711-7DEF2E5CC625}" destId="{918A8804-E5AC-4640-8BBC-1E1AB0CC5507}" srcOrd="2" destOrd="0" parTransId="{CA22E8AA-DDB4-4346-97E5-FA6059F8C608}" sibTransId="{DA0CC04F-C0F7-4E9B-A5DB-F6E8D1321C6D}"/>
    <dgm:cxn modelId="{A58EFC75-CAF2-4530-B6A3-8A44EEC6CC91}" srcId="{1A03046A-BDCF-41B3-9583-B9858CDCE3B7}" destId="{5D296B83-739D-423A-A076-98839156C531}" srcOrd="8" destOrd="0" parTransId="{B00C8F1E-B6F7-44F4-A555-1735904699B2}" sibTransId="{23F4C619-A328-4559-B871-83F0F18450C5}"/>
    <dgm:cxn modelId="{F2BB3D76-7A19-4AFA-A3BF-D2FB5E050E51}" type="presOf" srcId="{8A0C0F31-93E2-48C9-AE31-E55D8F480FCB}" destId="{E37C08D3-7751-4EF4-A9F7-9B01143382B9}" srcOrd="0" destOrd="0" presId="urn:microsoft.com/office/officeart/2005/8/layout/hProcess4"/>
    <dgm:cxn modelId="{4440A979-74F7-40BD-913F-FBFE68984FF4}" type="presOf" srcId="{11683B5E-1457-41B7-8543-694DC5F875EE}" destId="{7790B3DD-6865-4056-98F0-38D39B8061CE}" srcOrd="0" destOrd="0" presId="urn:microsoft.com/office/officeart/2005/8/layout/hProcess4"/>
    <dgm:cxn modelId="{7B13877F-CF56-4C34-880E-17BEC69B6437}" srcId="{2E70CD25-483F-4C0F-ABE7-653EC2A806E4}" destId="{D6049C6C-BBA0-4BB1-8A04-75131C34F3AD}" srcOrd="1" destOrd="0" parTransId="{42708F39-5181-486B-A89A-88EBB38684CC}" sibTransId="{920A9C9C-C3FD-497A-ABD8-A80E7E711B22}"/>
    <dgm:cxn modelId="{B7B5C484-B756-42E3-8AD3-C45DB521CFE6}" type="presOf" srcId="{5F6EF241-B063-49C3-836E-CF4036CC5303}" destId="{F923415D-1A06-4653-8C51-2BCFDAB0C8A1}" srcOrd="0" destOrd="0" presId="urn:microsoft.com/office/officeart/2005/8/layout/hProcess4"/>
    <dgm:cxn modelId="{43E33389-C8CF-4622-A3A0-C097B1293D0A}" type="presOf" srcId="{8DA250C5-84F8-4ED8-960F-0973B84F241F}" destId="{1BF90610-0CF3-4258-9C4A-45B8452099F3}" srcOrd="0" destOrd="7" presId="urn:microsoft.com/office/officeart/2005/8/layout/hProcess4"/>
    <dgm:cxn modelId="{8187B093-6E2B-4743-96CD-13E68CEBFD19}" type="presOf" srcId="{5D296B83-739D-423A-A076-98839156C531}" destId="{1BF90610-0CF3-4258-9C4A-45B8452099F3}" srcOrd="0" destOrd="8" presId="urn:microsoft.com/office/officeart/2005/8/layout/hProcess4"/>
    <dgm:cxn modelId="{EC246FA8-B829-4EFA-BC75-05AC93B0A37C}" type="presOf" srcId="{FB6F644C-8718-4A28-9D27-08758FEA7D6D}" destId="{7790B3DD-6865-4056-98F0-38D39B8061CE}" srcOrd="0" destOrd="1" presId="urn:microsoft.com/office/officeart/2005/8/layout/hProcess4"/>
    <dgm:cxn modelId="{B11E4DAA-3C70-4F93-8F27-665125F9DC0D}" type="presOf" srcId="{2E70CD25-483F-4C0F-ABE7-653EC2A806E4}" destId="{E3EBF0C8-D266-4DCB-B698-25FA4A692A68}" srcOrd="0" destOrd="0" presId="urn:microsoft.com/office/officeart/2005/8/layout/hProcess4"/>
    <dgm:cxn modelId="{145500AD-9F97-4E99-B281-3BAF1F934522}" type="presOf" srcId="{1A03046A-BDCF-41B3-9583-B9858CDCE3B7}" destId="{597D158B-08A0-4ABF-90BF-D950CBA4CEC7}" srcOrd="0" destOrd="0" presId="urn:microsoft.com/office/officeart/2005/8/layout/hProcess4"/>
    <dgm:cxn modelId="{638B22B1-B28F-4FEA-8B66-916C5195E6C8}" type="presOf" srcId="{B2FCEDFD-2FC5-43E7-8CDE-0DBF6D1B8885}" destId="{38A814C4-D6A5-429E-BBCF-5E9966CB61C5}" srcOrd="1" destOrd="4"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A92281B2-3E1D-4941-B676-0117FAB29CEE}" type="presOf" srcId="{5044BD61-0318-4732-9150-BE0CC75A3C13}" destId="{38A814C4-D6A5-429E-BBCF-5E9966CB61C5}" srcOrd="1" destOrd="9" presId="urn:microsoft.com/office/officeart/2005/8/layout/hProcess4"/>
    <dgm:cxn modelId="{517587B6-0530-4573-A6F4-C3174EECFE74}" type="presOf" srcId="{362CFA02-C0C3-4650-A03E-B1B255479553}" destId="{38A814C4-D6A5-429E-BBCF-5E9966CB61C5}" srcOrd="1" destOrd="2" presId="urn:microsoft.com/office/officeart/2005/8/layout/hProcess4"/>
    <dgm:cxn modelId="{ED042EB8-6BDD-41F9-91BC-C4FC1AFAF3CD}" type="presOf" srcId="{7BD1C767-ACFF-4C41-9136-18FDACF3F425}" destId="{1BF90610-0CF3-4258-9C4A-45B8452099F3}" srcOrd="0" destOrd="3" presId="urn:microsoft.com/office/officeart/2005/8/layout/hProcess4"/>
    <dgm:cxn modelId="{8F7592BC-FFB7-4A54-96A9-9168E7B15150}" srcId="{27633835-A254-4E30-A711-7DEF2E5CC625}" destId="{6ED5C4CA-6E02-4CCB-A25B-3FC5EECD6A47}" srcOrd="3" destOrd="0" parTransId="{D88BC0C1-8CDF-42EE-AB4D-FF008C100B86}" sibTransId="{6D6BC826-053E-461C-9D6F-BA717F8B4E4F}"/>
    <dgm:cxn modelId="{7CC283BF-6261-483B-8332-7B9903A04199}" srcId="{1A03046A-BDCF-41B3-9583-B9858CDCE3B7}" destId="{8DA250C5-84F8-4ED8-960F-0973B84F241F}" srcOrd="7" destOrd="0" parTransId="{605785B7-11E5-435A-93C0-42E62F0CD37A}" sibTransId="{418B9981-E025-4F24-83A7-ECC07820FC81}"/>
    <dgm:cxn modelId="{0C1C6DC2-A072-4F91-BCDF-3ABCDE8BF38B}" srcId="{1A03046A-BDCF-41B3-9583-B9858CDCE3B7}" destId="{79C7E5F1-C353-4322-9556-A26E0461C7A9}" srcOrd="1" destOrd="0" parTransId="{4D793B4D-AC86-465C-AAC6-99F3AD525AAE}" sibTransId="{4AFABF31-FA10-4C67-A972-552D0F0A5ADF}"/>
    <dgm:cxn modelId="{A52570C8-C01F-4A9D-ABB7-CD9FF4F30EB4}" srcId="{1A03046A-BDCF-41B3-9583-B9858CDCE3B7}" destId="{7BD1C767-ACFF-4C41-9136-18FDACF3F425}" srcOrd="3" destOrd="0" parTransId="{C8257855-B019-4D7E-AA7B-19A549D3D1A6}" sibTransId="{E405D3A1-8BB4-4979-8A0E-36D296C5032F}"/>
    <dgm:cxn modelId="{62BF58C8-4882-407C-A759-121945D44E29}" type="presOf" srcId="{6ED5C4CA-6E02-4CCB-A25B-3FC5EECD6A47}" destId="{7790B3DD-6865-4056-98F0-38D39B8061CE}" srcOrd="0" destOrd="3" presId="urn:microsoft.com/office/officeart/2005/8/layout/hProcess4"/>
    <dgm:cxn modelId="{937E19CB-757B-48AB-889A-7F6964BF02C0}" type="presOf" srcId="{5044BD61-0318-4732-9150-BE0CC75A3C13}" destId="{1BF90610-0CF3-4258-9C4A-45B8452099F3}" srcOrd="0" destOrd="9" presId="urn:microsoft.com/office/officeart/2005/8/layout/hProcess4"/>
    <dgm:cxn modelId="{3CE348CD-5CEF-44D8-903A-EAFED82600BC}" type="presOf" srcId="{8DA250C5-84F8-4ED8-960F-0973B84F241F}" destId="{38A814C4-D6A5-429E-BBCF-5E9966CB61C5}" srcOrd="1" destOrd="7"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A5DC0ED6-72BC-4769-B140-6A9D5D6390F6}" type="presOf" srcId="{FB6F644C-8718-4A28-9D27-08758FEA7D6D}" destId="{B445861F-AB50-432C-B3C1-20E9B95F5164}" srcOrd="1" destOrd="1" presId="urn:microsoft.com/office/officeart/2005/8/layout/hProcess4"/>
    <dgm:cxn modelId="{91ED7FD6-BA30-4974-B855-FFF58CE51103}" type="presOf" srcId="{6FC8BC05-FF79-442C-B94B-6A34587C00AF}" destId="{AF355E3C-7F11-49A4-B1F7-5130FADE3732}" srcOrd="0" destOrd="0" presId="urn:microsoft.com/office/officeart/2005/8/layout/hProcess4"/>
    <dgm:cxn modelId="{0BE150D9-C830-41F6-A475-0320955A2A96}" type="presOf" srcId="{7BD1C767-ACFF-4C41-9136-18FDACF3F425}" destId="{38A814C4-D6A5-429E-BBCF-5E9966CB61C5}" srcOrd="1" destOrd="3" presId="urn:microsoft.com/office/officeart/2005/8/layout/hProcess4"/>
    <dgm:cxn modelId="{E460C7E3-64E3-44A5-B8B0-D2D68BEB5BEF}" type="presOf" srcId="{362CFA02-C0C3-4650-A03E-B1B255479553}" destId="{1BF90610-0CF3-4258-9C4A-45B8452099F3}" srcOrd="0" destOrd="2"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EC92CFF4-C957-4934-B83E-835172635AD3}" srcId="{1A03046A-BDCF-41B3-9583-B9858CDCE3B7}" destId="{2A21B7F3-0641-451F-AAE0-614523C89EC0}" srcOrd="6" destOrd="0" parTransId="{D9FA2B4B-93E1-464C-AD33-5C7A6F3261D0}" sibTransId="{2397C14A-BF18-4E07-9428-5A7225DD162A}"/>
    <dgm:cxn modelId="{6F17BA50-A85A-4456-AD31-E134665928B5}" type="presParOf" srcId="{F923415D-1A06-4653-8C51-2BCFDAB0C8A1}" destId="{DDC090F1-2737-4A8D-A5CB-B18282CAA5B7}" srcOrd="0" destOrd="0" presId="urn:microsoft.com/office/officeart/2005/8/layout/hProcess4"/>
    <dgm:cxn modelId="{F2624A20-B330-45F3-B92F-6AE38B48884C}" type="presParOf" srcId="{F923415D-1A06-4653-8C51-2BCFDAB0C8A1}" destId="{1256F145-3370-48D4-992E-D4EDF6954229}" srcOrd="1" destOrd="0" presId="urn:microsoft.com/office/officeart/2005/8/layout/hProcess4"/>
    <dgm:cxn modelId="{744CE518-FA66-4BB9-ADE4-4F71FFF9DCB4}" type="presParOf" srcId="{F923415D-1A06-4653-8C51-2BCFDAB0C8A1}" destId="{C8CE534F-E998-430B-A1FB-AE2C96D1DDB1}" srcOrd="2" destOrd="0" presId="urn:microsoft.com/office/officeart/2005/8/layout/hProcess4"/>
    <dgm:cxn modelId="{02453A24-5F37-4873-80A3-8AF4BE38980A}" type="presParOf" srcId="{C8CE534F-E998-430B-A1FB-AE2C96D1DDB1}" destId="{311CC828-8380-4BC6-8412-B57E215FAF1E}" srcOrd="0" destOrd="0" presId="urn:microsoft.com/office/officeart/2005/8/layout/hProcess4"/>
    <dgm:cxn modelId="{02593B35-95BF-4045-A895-809C434485F1}" type="presParOf" srcId="{311CC828-8380-4BC6-8412-B57E215FAF1E}" destId="{0E3AC85B-E581-40CA-AD82-336A45C033FE}" srcOrd="0" destOrd="0" presId="urn:microsoft.com/office/officeart/2005/8/layout/hProcess4"/>
    <dgm:cxn modelId="{D68371DB-3687-415E-8618-67DFF20039B1}" type="presParOf" srcId="{311CC828-8380-4BC6-8412-B57E215FAF1E}" destId="{7790B3DD-6865-4056-98F0-38D39B8061CE}" srcOrd="1" destOrd="0" presId="urn:microsoft.com/office/officeart/2005/8/layout/hProcess4"/>
    <dgm:cxn modelId="{3D8627AE-FA38-490B-806A-2191B2D41984}" type="presParOf" srcId="{311CC828-8380-4BC6-8412-B57E215FAF1E}" destId="{B445861F-AB50-432C-B3C1-20E9B95F5164}" srcOrd="2" destOrd="0" presId="urn:microsoft.com/office/officeart/2005/8/layout/hProcess4"/>
    <dgm:cxn modelId="{B05B09ED-2C21-486F-BD4F-B06BDECE76B3}" type="presParOf" srcId="{311CC828-8380-4BC6-8412-B57E215FAF1E}" destId="{E2ECD308-367F-4357-B1B1-288B62A18608}" srcOrd="3" destOrd="0" presId="urn:microsoft.com/office/officeart/2005/8/layout/hProcess4"/>
    <dgm:cxn modelId="{773C20E2-2F4F-4090-ADEC-D6D89C351658}" type="presParOf" srcId="{311CC828-8380-4BC6-8412-B57E215FAF1E}" destId="{C798A23C-2DCB-4536-9552-99D15CDB9A33}" srcOrd="4" destOrd="0" presId="urn:microsoft.com/office/officeart/2005/8/layout/hProcess4"/>
    <dgm:cxn modelId="{30A51DE8-6ACB-459E-9BC7-5334694435D4}" type="presParOf" srcId="{C8CE534F-E998-430B-A1FB-AE2C96D1DDB1}" destId="{663E5B69-A3C1-4814-9553-CB69A6025802}" srcOrd="1" destOrd="0" presId="urn:microsoft.com/office/officeart/2005/8/layout/hProcess4"/>
    <dgm:cxn modelId="{3C957AAF-B202-45BB-9FBD-7A5D0DA3576A}" type="presParOf" srcId="{C8CE534F-E998-430B-A1FB-AE2C96D1DDB1}" destId="{D711E788-AE85-4629-9C39-857357B3EB46}" srcOrd="2" destOrd="0" presId="urn:microsoft.com/office/officeart/2005/8/layout/hProcess4"/>
    <dgm:cxn modelId="{A9A86507-FFBF-4D32-9AA4-0D24C8519A36}" type="presParOf" srcId="{D711E788-AE85-4629-9C39-857357B3EB46}" destId="{603EF318-C17F-4167-9379-BCB86921923A}" srcOrd="0" destOrd="0" presId="urn:microsoft.com/office/officeart/2005/8/layout/hProcess4"/>
    <dgm:cxn modelId="{DE54A5A6-1E48-4C74-A26C-883BBC5E2945}" type="presParOf" srcId="{D711E788-AE85-4629-9C39-857357B3EB46}" destId="{1BF90610-0CF3-4258-9C4A-45B8452099F3}" srcOrd="1" destOrd="0" presId="urn:microsoft.com/office/officeart/2005/8/layout/hProcess4"/>
    <dgm:cxn modelId="{88109592-98E5-4635-B581-074CEB7AD2F5}" type="presParOf" srcId="{D711E788-AE85-4629-9C39-857357B3EB46}" destId="{38A814C4-D6A5-429E-BBCF-5E9966CB61C5}" srcOrd="2" destOrd="0" presId="urn:microsoft.com/office/officeart/2005/8/layout/hProcess4"/>
    <dgm:cxn modelId="{88716318-3F74-42D1-BA9B-5E763FFAAEE6}" type="presParOf" srcId="{D711E788-AE85-4629-9C39-857357B3EB46}" destId="{597D158B-08A0-4ABF-90BF-D950CBA4CEC7}" srcOrd="3" destOrd="0" presId="urn:microsoft.com/office/officeart/2005/8/layout/hProcess4"/>
    <dgm:cxn modelId="{F1B67B23-E49A-49DD-B7D1-75C64EA8B771}" type="presParOf" srcId="{D711E788-AE85-4629-9C39-857357B3EB46}" destId="{4A691777-794A-4A00-AE14-BD6BC5FDB88B}" srcOrd="4" destOrd="0" presId="urn:microsoft.com/office/officeart/2005/8/layout/hProcess4"/>
    <dgm:cxn modelId="{C81DA6EF-DD0A-4C1C-9679-1C30F35B1D2A}" type="presParOf" srcId="{C8CE534F-E998-430B-A1FB-AE2C96D1DDB1}" destId="{E37C08D3-7751-4EF4-A9F7-9B01143382B9}" srcOrd="3" destOrd="0" presId="urn:microsoft.com/office/officeart/2005/8/layout/hProcess4"/>
    <dgm:cxn modelId="{339DD661-288D-474D-AC92-3B9F19A84506}" type="presParOf" srcId="{C8CE534F-E998-430B-A1FB-AE2C96D1DDB1}" destId="{285D88D2-D643-4114-B02A-967B37AA81B2}" srcOrd="4" destOrd="0" presId="urn:microsoft.com/office/officeart/2005/8/layout/hProcess4"/>
    <dgm:cxn modelId="{8A23055B-292C-4783-9DE7-D86C78C0A057}" type="presParOf" srcId="{285D88D2-D643-4114-B02A-967B37AA81B2}" destId="{3EF627EF-858B-4C8F-A95A-655C15915263}" srcOrd="0" destOrd="0" presId="urn:microsoft.com/office/officeart/2005/8/layout/hProcess4"/>
    <dgm:cxn modelId="{1ED6E3CF-4E19-4555-8148-9A4BFDD9849C}" type="presParOf" srcId="{285D88D2-D643-4114-B02A-967B37AA81B2}" destId="{AF355E3C-7F11-49A4-B1F7-5130FADE3732}" srcOrd="1" destOrd="0" presId="urn:microsoft.com/office/officeart/2005/8/layout/hProcess4"/>
    <dgm:cxn modelId="{252564D8-5476-42DE-AF47-F9A96BA203A5}" type="presParOf" srcId="{285D88D2-D643-4114-B02A-967B37AA81B2}" destId="{8EB06E62-4C14-4E25-A4D8-A0BACB634FBF}" srcOrd="2" destOrd="0" presId="urn:microsoft.com/office/officeart/2005/8/layout/hProcess4"/>
    <dgm:cxn modelId="{D98D5885-47B8-437B-B7C3-9663D172A666}" type="presParOf" srcId="{285D88D2-D643-4114-B02A-967B37AA81B2}" destId="{E3EBF0C8-D266-4DCB-B698-25FA4A692A68}" srcOrd="3" destOrd="0" presId="urn:microsoft.com/office/officeart/2005/8/layout/hProcess4"/>
    <dgm:cxn modelId="{861F955E-EDD6-4B89-B973-92D34E99CAAB}"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F6EF241-B063-49C3-836E-CF4036CC5303}"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uk-UA"/>
        </a:p>
      </dgm:t>
    </dgm:pt>
    <dgm:pt modelId="{27633835-A254-4E30-A711-7DEF2E5CC625}">
      <dgm:prSet phldrT="[Текст]" custT="1"/>
      <dgm:spPr>
        <a:xfrm>
          <a:off x="560004"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dirty="0">
              <a:solidFill>
                <a:srgbClr val="FFFFFF"/>
              </a:solidFill>
              <a:latin typeface="Arial"/>
              <a:ea typeface="+mn-ea"/>
              <a:cs typeface="+mn-cs"/>
            </a:rPr>
            <a:t>  </a:t>
          </a:r>
          <a:endParaRPr lang="uk-UA" sz="1800" b="1" dirty="0">
            <a:solidFill>
              <a:srgbClr val="FFFFFF"/>
            </a:solidFill>
            <a:latin typeface="Arial"/>
            <a:ea typeface="+mn-ea"/>
            <a:cs typeface="+mn-cs"/>
          </a:endParaRPr>
        </a:p>
      </dgm:t>
    </dgm:pt>
    <dgm:pt modelId="{CEF8D340-6FAD-4A65-847D-F90414ACEE1A}" type="parTrans" cxnId="{DCC029B1-6E49-4E32-9126-74B5497FC465}">
      <dgm:prSet/>
      <dgm:spPr/>
      <dgm:t>
        <a:bodyPr/>
        <a:lstStyle/>
        <a:p>
          <a:endParaRPr lang="uk-UA"/>
        </a:p>
      </dgm:t>
    </dgm:pt>
    <dgm:pt modelId="{D46D3AEA-9F6D-42D2-B9F5-02F0D968247B}" type="sibTrans" cxnId="{DCC029B1-6E49-4E32-9126-74B5497FC465}">
      <dgm:prSet/>
      <dgm:spPr>
        <a:xfrm>
          <a:off x="1475644" y="1484781"/>
          <a:ext cx="2729888" cy="2729888"/>
        </a:xfrm>
        <a:solidFill>
          <a:srgbClr val="93A299">
            <a:tint val="60000"/>
            <a:hueOff val="0"/>
            <a:satOff val="0"/>
            <a:lumOff val="0"/>
            <a:alphaOff val="0"/>
          </a:srgbClr>
        </a:solidFill>
        <a:ln>
          <a:noFill/>
        </a:ln>
        <a:effectLst/>
      </dgm:spPr>
      <dgm:t>
        <a:bodyPr/>
        <a:lstStyle/>
        <a:p>
          <a:endParaRPr lang="uk-UA"/>
        </a:p>
      </dgm:t>
    </dgm:pt>
    <dgm:pt modelId="{11683B5E-1457-41B7-8543-694DC5F875EE}">
      <dgm:prSet phldrT="[Текст]" custT="1"/>
      <dgm:spPr>
        <a:xfrm>
          <a:off x="0" y="98072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indent="0" algn="ctr" defTabSz="755650">
            <a:lnSpc>
              <a:spcPct val="90000"/>
            </a:lnSpc>
            <a:spcBef>
              <a:spcPct val="0"/>
            </a:spcBef>
            <a:spcAft>
              <a:spcPct val="15000"/>
            </a:spcAft>
            <a:buNone/>
          </a:pPr>
          <a:r>
            <a:rPr lang="en-US" sz="1600" i="0" dirty="0">
              <a:solidFill>
                <a:srgbClr val="292934">
                  <a:hueOff val="0"/>
                  <a:satOff val="0"/>
                  <a:lumOff val="0"/>
                  <a:alphaOff val="0"/>
                </a:srgbClr>
              </a:solidFill>
              <a:latin typeface="Arial"/>
              <a:ea typeface="+mn-ea"/>
              <a:cs typeface="+mn-cs"/>
            </a:rPr>
            <a:t>  </a:t>
          </a:r>
          <a:endParaRPr lang="uk-UA" sz="1600" i="0" dirty="0">
            <a:solidFill>
              <a:srgbClr val="292934">
                <a:hueOff val="0"/>
                <a:satOff val="0"/>
                <a:lumOff val="0"/>
                <a:alphaOff val="0"/>
              </a:srgbClr>
            </a:solidFill>
            <a:latin typeface="Arial"/>
            <a:ea typeface="+mn-ea"/>
            <a:cs typeface="+mn-cs"/>
          </a:endParaRPr>
        </a:p>
      </dgm:t>
    </dgm:pt>
    <dgm:pt modelId="{C1A9C032-5543-4A35-9E02-3015D7EBB040}" type="parTrans" cxnId="{3A93B53C-C920-4FBF-84E0-2D3C68BCECF9}">
      <dgm:prSet/>
      <dgm:spPr/>
      <dgm:t>
        <a:bodyPr/>
        <a:lstStyle/>
        <a:p>
          <a:endParaRPr lang="uk-UA"/>
        </a:p>
      </dgm:t>
    </dgm:pt>
    <dgm:pt modelId="{36BACA57-0BAF-4F02-BC9F-4E6309ECD365}" type="sibTrans" cxnId="{3A93B53C-C920-4FBF-84E0-2D3C68BCECF9}">
      <dgm:prSet/>
      <dgm:spPr/>
      <dgm:t>
        <a:bodyPr/>
        <a:lstStyle/>
        <a:p>
          <a:endParaRPr lang="uk-UA"/>
        </a:p>
      </dgm:t>
    </dgm:pt>
    <dgm:pt modelId="{1A03046A-BDCF-41B3-9583-B9858CDCE3B7}">
      <dgm:prSet phldrT="[Текст]" custT="1"/>
      <dgm:spPr>
        <a:xfrm>
          <a:off x="3737340" y="963215"/>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US" sz="1800" b="1" dirty="0">
              <a:solidFill>
                <a:srgbClr val="FFFFFF"/>
              </a:solidFill>
              <a:latin typeface="Arial"/>
              <a:ea typeface="+mn-ea"/>
              <a:cs typeface="+mn-cs"/>
            </a:rPr>
            <a:t>Definition</a:t>
          </a:r>
          <a:endParaRPr lang="uk-UA" sz="1800" b="1" dirty="0">
            <a:solidFill>
              <a:srgbClr val="FFFFFF"/>
            </a:solidFill>
            <a:latin typeface="Arial"/>
            <a:ea typeface="+mn-ea"/>
            <a:cs typeface="+mn-cs"/>
          </a:endParaRPr>
        </a:p>
      </dgm:t>
    </dgm:pt>
    <dgm:pt modelId="{D6D0065B-7F42-4225-88CA-EE6B3C0DEB77}" type="parTrans" cxnId="{47A6CAD1-50FF-4A57-8E2F-2464084B3663}">
      <dgm:prSet/>
      <dgm:spPr/>
      <dgm:t>
        <a:bodyPr/>
        <a:lstStyle/>
        <a:p>
          <a:endParaRPr lang="uk-UA"/>
        </a:p>
      </dgm:t>
    </dgm:pt>
    <dgm:pt modelId="{8A0C0F31-93E2-48C9-AE31-E55D8F480FCB}" type="sibTrans" cxnId="{47A6CAD1-50FF-4A57-8E2F-2464084B3663}">
      <dgm:prSet/>
      <dgm:spPr>
        <a:xfrm>
          <a:off x="4875175" y="300773"/>
          <a:ext cx="2995554" cy="2995554"/>
        </a:xfrm>
        <a:solidFill>
          <a:srgbClr val="93A299">
            <a:tint val="60000"/>
            <a:hueOff val="0"/>
            <a:satOff val="0"/>
            <a:lumOff val="0"/>
            <a:alphaOff val="0"/>
          </a:srgbClr>
        </a:solidFill>
        <a:ln>
          <a:noFill/>
        </a:ln>
        <a:effectLst/>
      </dgm:spPr>
      <dgm:t>
        <a:bodyPr/>
        <a:lstStyle/>
        <a:p>
          <a:endParaRPr lang="uk-UA"/>
        </a:p>
      </dgm:t>
    </dgm:pt>
    <dgm:pt modelId="{5992CBA7-6E3C-4573-A8A5-42549109D509}">
      <dgm:prSet phldrT="[Текст]" custT="1"/>
      <dgm:spPr>
        <a:xfrm>
          <a:off x="3180901" y="1405770"/>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0" marR="0" indent="0" algn="ctr" defTabSz="914400" eaLnBrk="1" fontAlgn="auto" latinLnBrk="0" hangingPunct="1">
            <a:lnSpc>
              <a:spcPct val="80000"/>
            </a:lnSpc>
            <a:spcBef>
              <a:spcPts val="0"/>
            </a:spcBef>
            <a:spcAft>
              <a:spcPts val="0"/>
            </a:spcAft>
            <a:buClrTx/>
            <a:buSzTx/>
            <a:buFontTx/>
            <a:buNone/>
            <a:tabLst/>
            <a:defRPr/>
          </a:pPr>
          <a:r>
            <a:rPr lang="en-US" sz="1800" i="0" dirty="0">
              <a:solidFill>
                <a:srgbClr val="292934">
                  <a:hueOff val="0"/>
                  <a:satOff val="0"/>
                  <a:lumOff val="0"/>
                  <a:alphaOff val="0"/>
                </a:srgbClr>
              </a:solidFill>
              <a:latin typeface="Arial"/>
              <a:ea typeface="+mn-ea"/>
              <a:cs typeface="+mn-cs"/>
            </a:rPr>
            <a:t>are words that are alike in form, but different in meaning and usage. They are liable to be mixed and sometimes mistakenly interchanged. The term </a:t>
          </a:r>
          <a:r>
            <a:rPr lang="en-US" sz="1800" i="0" dirty="0" err="1">
              <a:solidFill>
                <a:srgbClr val="292934">
                  <a:hueOff val="0"/>
                  <a:satOff val="0"/>
                  <a:lumOff val="0"/>
                  <a:alphaOff val="0"/>
                </a:srgbClr>
              </a:solidFill>
              <a:latin typeface="Arial"/>
              <a:ea typeface="+mn-ea"/>
              <a:cs typeface="+mn-cs"/>
            </a:rPr>
            <a:t>paronym</a:t>
          </a:r>
          <a:r>
            <a:rPr lang="en-US" sz="1800" i="0" dirty="0">
              <a:solidFill>
                <a:srgbClr val="292934">
                  <a:hueOff val="0"/>
                  <a:satOff val="0"/>
                  <a:lumOff val="0"/>
                  <a:alphaOff val="0"/>
                </a:srgbClr>
              </a:solidFill>
              <a:latin typeface="Arial"/>
              <a:ea typeface="+mn-ea"/>
              <a:cs typeface="+mn-cs"/>
            </a:rPr>
            <a:t> comes from the Greek </a:t>
          </a:r>
          <a:r>
            <a:rPr lang="en-US" sz="1800" i="0" dirty="0" err="1">
              <a:solidFill>
                <a:srgbClr val="292934">
                  <a:hueOff val="0"/>
                  <a:satOff val="0"/>
                  <a:lumOff val="0"/>
                  <a:alphaOff val="0"/>
                </a:srgbClr>
              </a:solidFill>
              <a:latin typeface="Arial"/>
              <a:ea typeface="+mn-ea"/>
              <a:cs typeface="+mn-cs"/>
            </a:rPr>
            <a:t>para</a:t>
          </a:r>
          <a:r>
            <a:rPr lang="en-US" sz="1800" i="0" dirty="0">
              <a:solidFill>
                <a:srgbClr val="292934">
                  <a:hueOff val="0"/>
                  <a:satOff val="0"/>
                  <a:lumOff val="0"/>
                  <a:alphaOff val="0"/>
                </a:srgbClr>
              </a:solidFill>
              <a:latin typeface="Arial"/>
              <a:ea typeface="+mn-ea"/>
              <a:cs typeface="+mn-cs"/>
            </a:rPr>
            <a:t> "beside" and </a:t>
          </a:r>
          <a:r>
            <a:rPr lang="en-US" sz="1800" i="0" dirty="0" err="1">
              <a:solidFill>
                <a:srgbClr val="292934">
                  <a:hueOff val="0"/>
                  <a:satOff val="0"/>
                  <a:lumOff val="0"/>
                  <a:alphaOff val="0"/>
                </a:srgbClr>
              </a:solidFill>
              <a:latin typeface="Arial"/>
              <a:ea typeface="+mn-ea"/>
              <a:cs typeface="+mn-cs"/>
            </a:rPr>
            <a:t>onoma</a:t>
          </a:r>
          <a:r>
            <a:rPr lang="en-US" sz="1800" i="0" dirty="0">
              <a:solidFill>
                <a:srgbClr val="292934">
                  <a:hueOff val="0"/>
                  <a:satOff val="0"/>
                  <a:lumOff val="0"/>
                  <a:alphaOff val="0"/>
                </a:srgbClr>
              </a:solidFill>
              <a:latin typeface="Arial"/>
              <a:ea typeface="+mn-ea"/>
              <a:cs typeface="+mn-cs"/>
            </a:rPr>
            <a:t> "name" </a:t>
          </a:r>
          <a:r>
            <a:rPr lang="en-US" sz="1800" i="1" dirty="0">
              <a:solidFill>
                <a:srgbClr val="292934">
                  <a:hueOff val="0"/>
                  <a:satOff val="0"/>
                  <a:lumOff val="0"/>
                  <a:alphaOff val="0"/>
                </a:srgbClr>
              </a:solidFill>
              <a:latin typeface="Arial"/>
              <a:ea typeface="+mn-ea"/>
              <a:cs typeface="+mn-cs"/>
            </a:rPr>
            <a:t>(e.g. precede ↔ </a:t>
          </a:r>
          <a:r>
            <a:rPr lang="en-AU" sz="1800" i="1" dirty="0">
              <a:solidFill>
                <a:srgbClr val="292934">
                  <a:hueOff val="0"/>
                  <a:satOff val="0"/>
                  <a:lumOff val="0"/>
                  <a:alphaOff val="0"/>
                </a:srgbClr>
              </a:solidFill>
              <a:latin typeface="Arial"/>
              <a:ea typeface="+mn-ea"/>
              <a:cs typeface="+mn-cs"/>
            </a:rPr>
            <a:t>proceed; preposition ↔ proposition; popular ↔ populous; grateful ↔ gracious; shit ↔ shoot: Oh, shoot, I forgot to buy </a:t>
          </a:r>
          <a:r>
            <a:rPr lang="en-AU" sz="1800" i="0" dirty="0">
              <a:solidFill>
                <a:srgbClr val="292934">
                  <a:hueOff val="0"/>
                  <a:satOff val="0"/>
                  <a:lumOff val="0"/>
                  <a:alphaOff val="0"/>
                </a:srgbClr>
              </a:solidFill>
              <a:latin typeface="Arial"/>
              <a:ea typeface="+mn-ea"/>
              <a:cs typeface="+mn-cs"/>
            </a:rPr>
            <a:t>milk (Longman)). </a:t>
          </a:r>
          <a:endParaRPr lang="uk-UA" sz="1700" dirty="0">
            <a:solidFill>
              <a:srgbClr val="292934">
                <a:hueOff val="0"/>
                <a:satOff val="0"/>
                <a:lumOff val="0"/>
                <a:alphaOff val="0"/>
              </a:srgbClr>
            </a:solidFill>
            <a:latin typeface="Times New Roman" pitchFamily="18" charset="0"/>
            <a:ea typeface="+mn-ea"/>
            <a:cs typeface="Times New Roman" pitchFamily="18" charset="0"/>
          </a:endParaRPr>
        </a:p>
      </dgm:t>
    </dgm:pt>
    <dgm:pt modelId="{5AA08B77-55C2-4E1D-80BA-AD2465F488B3}" type="parTrans" cxnId="{1E8294D2-7E4B-4D42-8705-CB941AA6980E}">
      <dgm:prSet/>
      <dgm:spPr/>
      <dgm:t>
        <a:bodyPr/>
        <a:lstStyle/>
        <a:p>
          <a:endParaRPr lang="uk-UA"/>
        </a:p>
      </dgm:t>
    </dgm:pt>
    <dgm:pt modelId="{3B8FD82F-247D-4565-A135-3A8AACEDE5A7}" type="sibTrans" cxnId="{1E8294D2-7E4B-4D42-8705-CB941AA6980E}">
      <dgm:prSet/>
      <dgm:spPr/>
      <dgm:t>
        <a:bodyPr/>
        <a:lstStyle/>
        <a:p>
          <a:endParaRPr lang="uk-UA"/>
        </a:p>
      </dgm:t>
    </dgm:pt>
    <dgm:pt modelId="{2E70CD25-483F-4C0F-ABE7-653EC2A806E4}">
      <dgm:prSet phldrT="[Текст]" custT="1"/>
      <dgm:spPr>
        <a:xfrm>
          <a:off x="6914677" y="3028473"/>
          <a:ext cx="2225758" cy="885110"/>
        </a:xfr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gm:spPr>
      <dgm:t>
        <a:bodyPr/>
        <a:lstStyle/>
        <a:p>
          <a:r>
            <a:rPr lang="en-AU" sz="1800" b="1" dirty="0">
              <a:solidFill>
                <a:srgbClr val="FFFFFF"/>
              </a:solidFill>
              <a:latin typeface="Arial"/>
              <a:ea typeface="+mn-ea"/>
              <a:cs typeface="+mn-cs"/>
            </a:rPr>
            <a:t> </a:t>
          </a:r>
          <a:endParaRPr lang="uk-UA" sz="1800" b="1" dirty="0">
            <a:solidFill>
              <a:srgbClr val="FFFFFF"/>
            </a:solidFill>
            <a:latin typeface="Arial"/>
            <a:ea typeface="+mn-ea"/>
            <a:cs typeface="+mn-cs"/>
          </a:endParaRPr>
        </a:p>
      </dgm:t>
    </dgm:pt>
    <dgm:pt modelId="{AFD6DF6D-D241-4B19-8A60-0C57E6277082}" type="parTrans" cxnId="{FDE361EA-5960-4BE4-B016-544812E0AD93}">
      <dgm:prSet/>
      <dgm:spPr/>
      <dgm:t>
        <a:bodyPr/>
        <a:lstStyle/>
        <a:p>
          <a:endParaRPr lang="uk-UA"/>
        </a:p>
      </dgm:t>
    </dgm:pt>
    <dgm:pt modelId="{C715B141-2410-491D-9A31-5E6D6E21544C}" type="sibTrans" cxnId="{FDE361EA-5960-4BE4-B016-544812E0AD93}">
      <dgm:prSet/>
      <dgm:spPr/>
      <dgm:t>
        <a:bodyPr/>
        <a:lstStyle/>
        <a:p>
          <a:endParaRPr lang="uk-UA"/>
        </a:p>
      </dgm:t>
    </dgm:pt>
    <dgm:pt modelId="{6FC8BC05-FF79-442C-B94B-6A34587C00AF}">
      <dgm:prSet phldrT="[Текст]" custT="1"/>
      <dgm:spPr>
        <a:xfrm>
          <a:off x="6285446" y="1052735"/>
          <a:ext cx="2503977" cy="2065258"/>
        </a:xfr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gm:spPr>
      <dgm:t>
        <a:bodyPr lIns="0" tIns="0" rIns="0" bIns="0"/>
        <a:lstStyle/>
        <a:p>
          <a:pPr marL="171450" marR="0" indent="0" algn="l" defTabSz="711200" eaLnBrk="1" fontAlgn="auto" latinLnBrk="0" hangingPunct="1">
            <a:lnSpc>
              <a:spcPct val="90000"/>
            </a:lnSpc>
            <a:spcBef>
              <a:spcPct val="0"/>
            </a:spcBef>
            <a:spcAft>
              <a:spcPct val="15000"/>
            </a:spcAft>
            <a:buClrTx/>
            <a:buSzTx/>
            <a:buFontTx/>
            <a:buNone/>
            <a:tabLst/>
            <a:defRPr/>
          </a:pPr>
          <a:r>
            <a:rPr lang="en-AU" sz="1700" dirty="0">
              <a:solidFill>
                <a:srgbClr val="292934">
                  <a:hueOff val="0"/>
                  <a:satOff val="0"/>
                  <a:lumOff val="0"/>
                  <a:alphaOff val="0"/>
                </a:srgbClr>
              </a:solidFill>
              <a:latin typeface="Times New Roman" pitchFamily="18" charset="0"/>
              <a:cs typeface="Times New Roman" pitchFamily="18" charset="0"/>
            </a:rPr>
            <a:t> </a:t>
          </a:r>
          <a:endParaRPr lang="uk-UA" sz="1600" dirty="0">
            <a:solidFill>
              <a:srgbClr val="292934">
                <a:hueOff val="0"/>
                <a:satOff val="0"/>
                <a:lumOff val="0"/>
                <a:alphaOff val="0"/>
              </a:srgbClr>
            </a:solidFill>
            <a:latin typeface="Times New Roman" pitchFamily="18" charset="0"/>
            <a:ea typeface="+mn-ea"/>
            <a:cs typeface="Times New Roman" pitchFamily="18" charset="0"/>
          </a:endParaRPr>
        </a:p>
      </dgm:t>
    </dgm:pt>
    <dgm:pt modelId="{0603619B-ED93-4C0D-847E-96B47C753890}" type="parTrans" cxnId="{00DC503F-CBDD-49D8-962A-C2CF36DA8FF0}">
      <dgm:prSet/>
      <dgm:spPr/>
      <dgm:t>
        <a:bodyPr/>
        <a:lstStyle/>
        <a:p>
          <a:endParaRPr lang="uk-UA"/>
        </a:p>
      </dgm:t>
    </dgm:pt>
    <dgm:pt modelId="{72B80532-51F8-42B4-95E7-6F607A4687C8}" type="sibTrans" cxnId="{00DC503F-CBDD-49D8-962A-C2CF36DA8FF0}">
      <dgm:prSet/>
      <dgm:spPr/>
      <dgm:t>
        <a:bodyPr/>
        <a:lstStyle/>
        <a:p>
          <a:endParaRPr lang="uk-UA"/>
        </a:p>
      </dgm:t>
    </dgm:pt>
    <dgm:pt modelId="{F923415D-1A06-4653-8C51-2BCFDAB0C8A1}" type="pres">
      <dgm:prSet presAssocID="{5F6EF241-B063-49C3-836E-CF4036CC5303}" presName="Name0" presStyleCnt="0">
        <dgm:presLayoutVars>
          <dgm:dir/>
          <dgm:animLvl val="lvl"/>
          <dgm:resizeHandles val="exact"/>
        </dgm:presLayoutVars>
      </dgm:prSet>
      <dgm:spPr/>
    </dgm:pt>
    <dgm:pt modelId="{DDC090F1-2737-4A8D-A5CB-B18282CAA5B7}" type="pres">
      <dgm:prSet presAssocID="{5F6EF241-B063-49C3-836E-CF4036CC5303}" presName="tSp" presStyleCnt="0"/>
      <dgm:spPr/>
    </dgm:pt>
    <dgm:pt modelId="{1256F145-3370-48D4-992E-D4EDF6954229}" type="pres">
      <dgm:prSet presAssocID="{5F6EF241-B063-49C3-836E-CF4036CC5303}" presName="bSp" presStyleCnt="0"/>
      <dgm:spPr/>
    </dgm:pt>
    <dgm:pt modelId="{C8CE534F-E998-430B-A1FB-AE2C96D1DDB1}" type="pres">
      <dgm:prSet presAssocID="{5F6EF241-B063-49C3-836E-CF4036CC5303}" presName="process" presStyleCnt="0"/>
      <dgm:spPr/>
    </dgm:pt>
    <dgm:pt modelId="{311CC828-8380-4BC6-8412-B57E215FAF1E}" type="pres">
      <dgm:prSet presAssocID="{27633835-A254-4E30-A711-7DEF2E5CC625}" presName="composite1" presStyleCnt="0"/>
      <dgm:spPr/>
    </dgm:pt>
    <dgm:pt modelId="{0E3AC85B-E581-40CA-AD82-336A45C033FE}" type="pres">
      <dgm:prSet presAssocID="{27633835-A254-4E30-A711-7DEF2E5CC625}" presName="dummyNode1" presStyleLbl="node1" presStyleIdx="0" presStyleCnt="3"/>
      <dgm:spPr/>
    </dgm:pt>
    <dgm:pt modelId="{7790B3DD-6865-4056-98F0-38D39B8061CE}" type="pres">
      <dgm:prSet presAssocID="{27633835-A254-4E30-A711-7DEF2E5CC625}" presName="childNode1" presStyleLbl="bgAcc1" presStyleIdx="0" presStyleCnt="3" custScaleX="198023" custScaleY="470159" custLinFactNeighborX="-1820" custLinFactNeighborY="-16678">
        <dgm:presLayoutVars>
          <dgm:bulletEnabled val="1"/>
        </dgm:presLayoutVars>
      </dgm:prSet>
      <dgm:spPr>
        <a:prstGeom prst="roundRect">
          <a:avLst>
            <a:gd name="adj" fmla="val 10000"/>
          </a:avLst>
        </a:prstGeom>
      </dgm:spPr>
    </dgm:pt>
    <dgm:pt modelId="{B445861F-AB50-432C-B3C1-20E9B95F5164}" type="pres">
      <dgm:prSet presAssocID="{27633835-A254-4E30-A711-7DEF2E5CC625}" presName="childNode1tx" presStyleLbl="bgAcc1" presStyleIdx="0" presStyleCnt="3">
        <dgm:presLayoutVars>
          <dgm:bulletEnabled val="1"/>
        </dgm:presLayoutVars>
      </dgm:prSet>
      <dgm:spPr/>
    </dgm:pt>
    <dgm:pt modelId="{E2ECD308-367F-4357-B1B1-288B62A18608}" type="pres">
      <dgm:prSet presAssocID="{27633835-A254-4E30-A711-7DEF2E5CC625}" presName="parentNode1" presStyleLbl="node1" presStyleIdx="0" presStyleCnt="3" custScaleX="127349" custLinFactY="200000" custLinFactNeighborX="-15294" custLinFactNeighborY="254523">
        <dgm:presLayoutVars>
          <dgm:chMax val="1"/>
          <dgm:bulletEnabled val="1"/>
        </dgm:presLayoutVars>
      </dgm:prSet>
      <dgm:spPr>
        <a:prstGeom prst="roundRect">
          <a:avLst>
            <a:gd name="adj" fmla="val 10000"/>
          </a:avLst>
        </a:prstGeom>
      </dgm:spPr>
    </dgm:pt>
    <dgm:pt modelId="{C798A23C-2DCB-4536-9552-99D15CDB9A33}" type="pres">
      <dgm:prSet presAssocID="{27633835-A254-4E30-A711-7DEF2E5CC625}" presName="connSite1" presStyleCnt="0"/>
      <dgm:spPr/>
    </dgm:pt>
    <dgm:pt modelId="{663E5B69-A3C1-4814-9553-CB69A6025802}" type="pres">
      <dgm:prSet presAssocID="{D46D3AEA-9F6D-42D2-B9F5-02F0D968247B}" presName="Name9" presStyleLbl="sibTrans2D1" presStyleIdx="0" presStyleCnt="2" custLinFactNeighborX="65156" custLinFactNeighborY="-2711"/>
      <dgm:spPr>
        <a:prstGeom prst="leftCircularArrow">
          <a:avLst>
            <a:gd name="adj1" fmla="val 3040"/>
            <a:gd name="adj2" fmla="val 373059"/>
            <a:gd name="adj3" fmla="val 2148570"/>
            <a:gd name="adj4" fmla="val 9024489"/>
            <a:gd name="adj5" fmla="val 3546"/>
          </a:avLst>
        </a:prstGeom>
      </dgm:spPr>
    </dgm:pt>
    <dgm:pt modelId="{D711E788-AE85-4629-9C39-857357B3EB46}" type="pres">
      <dgm:prSet presAssocID="{1A03046A-BDCF-41B3-9583-B9858CDCE3B7}" presName="composite2" presStyleCnt="0"/>
      <dgm:spPr/>
    </dgm:pt>
    <dgm:pt modelId="{603EF318-C17F-4167-9379-BCB86921923A}" type="pres">
      <dgm:prSet presAssocID="{1A03046A-BDCF-41B3-9583-B9858CDCE3B7}" presName="dummyNode2" presStyleLbl="node1" presStyleIdx="0" presStyleCnt="3"/>
      <dgm:spPr/>
    </dgm:pt>
    <dgm:pt modelId="{1BF90610-0CF3-4258-9C4A-45B8452099F3}" type="pres">
      <dgm:prSet presAssocID="{1A03046A-BDCF-41B3-9583-B9858CDCE3B7}" presName="childNode2" presStyleLbl="bgAcc1" presStyleIdx="1" presStyleCnt="3" custScaleX="190456" custScaleY="457563" custLinFactNeighborX="-3826" custLinFactNeighborY="28458">
        <dgm:presLayoutVars>
          <dgm:bulletEnabled val="1"/>
        </dgm:presLayoutVars>
      </dgm:prSet>
      <dgm:spPr>
        <a:prstGeom prst="roundRect">
          <a:avLst>
            <a:gd name="adj" fmla="val 10000"/>
          </a:avLst>
        </a:prstGeom>
      </dgm:spPr>
    </dgm:pt>
    <dgm:pt modelId="{38A814C4-D6A5-429E-BBCF-5E9966CB61C5}" type="pres">
      <dgm:prSet presAssocID="{1A03046A-BDCF-41B3-9583-B9858CDCE3B7}" presName="childNode2tx" presStyleLbl="bgAcc1" presStyleIdx="1" presStyleCnt="3">
        <dgm:presLayoutVars>
          <dgm:bulletEnabled val="1"/>
        </dgm:presLayoutVars>
      </dgm:prSet>
      <dgm:spPr/>
    </dgm:pt>
    <dgm:pt modelId="{597D158B-08A0-4ABF-90BF-D950CBA4CEC7}" type="pres">
      <dgm:prSet presAssocID="{1A03046A-BDCF-41B3-9583-B9858CDCE3B7}" presName="parentNode2" presStyleLbl="node1" presStyleIdx="1" presStyleCnt="3" custScaleX="148920" custLinFactY="-154745" custLinFactNeighborX="-33137" custLinFactNeighborY="-200000">
        <dgm:presLayoutVars>
          <dgm:chMax val="0"/>
          <dgm:bulletEnabled val="1"/>
        </dgm:presLayoutVars>
      </dgm:prSet>
      <dgm:spPr>
        <a:prstGeom prst="roundRect">
          <a:avLst>
            <a:gd name="adj" fmla="val 10000"/>
          </a:avLst>
        </a:prstGeom>
      </dgm:spPr>
    </dgm:pt>
    <dgm:pt modelId="{4A691777-794A-4A00-AE14-BD6BC5FDB88B}" type="pres">
      <dgm:prSet presAssocID="{1A03046A-BDCF-41B3-9583-B9858CDCE3B7}" presName="connSite2" presStyleCnt="0"/>
      <dgm:spPr/>
    </dgm:pt>
    <dgm:pt modelId="{E37C08D3-7751-4EF4-A9F7-9B01143382B9}" type="pres">
      <dgm:prSet presAssocID="{8A0C0F31-93E2-48C9-AE31-E55D8F480FCB}" presName="Name18" presStyleLbl="sibTrans2D1" presStyleIdx="1" presStyleCnt="2" custLinFactNeighborX="16612" custLinFactNeighborY="5946"/>
      <dgm:spPr>
        <a:prstGeom prst="circularArrow">
          <a:avLst>
            <a:gd name="adj1" fmla="val 2770"/>
            <a:gd name="adj2" fmla="val 337831"/>
            <a:gd name="adj3" fmla="val 18989254"/>
            <a:gd name="adj4" fmla="val 12078106"/>
            <a:gd name="adj5" fmla="val 3232"/>
          </a:avLst>
        </a:prstGeom>
      </dgm:spPr>
    </dgm:pt>
    <dgm:pt modelId="{285D88D2-D643-4114-B02A-967B37AA81B2}" type="pres">
      <dgm:prSet presAssocID="{2E70CD25-483F-4C0F-ABE7-653EC2A806E4}" presName="composite1" presStyleCnt="0"/>
      <dgm:spPr/>
    </dgm:pt>
    <dgm:pt modelId="{3EF627EF-858B-4C8F-A95A-655C15915263}" type="pres">
      <dgm:prSet presAssocID="{2E70CD25-483F-4C0F-ABE7-653EC2A806E4}" presName="dummyNode1" presStyleLbl="node1" presStyleIdx="1" presStyleCnt="3"/>
      <dgm:spPr/>
    </dgm:pt>
    <dgm:pt modelId="{AF355E3C-7F11-49A4-B1F7-5130FADE3732}" type="pres">
      <dgm:prSet presAssocID="{2E70CD25-483F-4C0F-ABE7-653EC2A806E4}" presName="childNode1" presStyleLbl="bgAcc1" presStyleIdx="2" presStyleCnt="3" custScaleX="192309" custScaleY="502262" custLinFactNeighborX="-2577" custLinFactNeighborY="-20948">
        <dgm:presLayoutVars>
          <dgm:bulletEnabled val="1"/>
        </dgm:presLayoutVars>
      </dgm:prSet>
      <dgm:spPr>
        <a:prstGeom prst="roundRect">
          <a:avLst>
            <a:gd name="adj" fmla="val 10000"/>
          </a:avLst>
        </a:prstGeom>
      </dgm:spPr>
    </dgm:pt>
    <dgm:pt modelId="{8EB06E62-4C14-4E25-A4D8-A0BACB634FBF}" type="pres">
      <dgm:prSet presAssocID="{2E70CD25-483F-4C0F-ABE7-653EC2A806E4}" presName="childNode1tx" presStyleLbl="bgAcc1" presStyleIdx="2" presStyleCnt="3">
        <dgm:presLayoutVars>
          <dgm:bulletEnabled val="1"/>
        </dgm:presLayoutVars>
      </dgm:prSet>
      <dgm:spPr/>
    </dgm:pt>
    <dgm:pt modelId="{E3EBF0C8-D266-4DCB-B698-25FA4A692A68}" type="pres">
      <dgm:prSet presAssocID="{2E70CD25-483F-4C0F-ABE7-653EC2A806E4}" presName="parentNode1" presStyleLbl="node1" presStyleIdx="2" presStyleCnt="3" custScaleX="140909" custLinFactY="200000" custLinFactNeighborX="-10292" custLinFactNeighborY="282232">
        <dgm:presLayoutVars>
          <dgm:chMax val="1"/>
          <dgm:bulletEnabled val="1"/>
        </dgm:presLayoutVars>
      </dgm:prSet>
      <dgm:spPr>
        <a:prstGeom prst="roundRect">
          <a:avLst>
            <a:gd name="adj" fmla="val 10000"/>
          </a:avLst>
        </a:prstGeom>
      </dgm:spPr>
    </dgm:pt>
    <dgm:pt modelId="{0FB78F7A-BAA2-49A2-AF21-64E306469A0E}" type="pres">
      <dgm:prSet presAssocID="{2E70CD25-483F-4C0F-ABE7-653EC2A806E4}" presName="connSite1" presStyleCnt="0"/>
      <dgm:spPr/>
    </dgm:pt>
  </dgm:ptLst>
  <dgm:cxnLst>
    <dgm:cxn modelId="{044D052F-EBDD-49C9-9184-D0814DDA820A}" type="presOf" srcId="{11683B5E-1457-41B7-8543-694DC5F875EE}" destId="{7790B3DD-6865-4056-98F0-38D39B8061CE}" srcOrd="0" destOrd="0" presId="urn:microsoft.com/office/officeart/2005/8/layout/hProcess4"/>
    <dgm:cxn modelId="{3A93B53C-C920-4FBF-84E0-2D3C68BCECF9}" srcId="{27633835-A254-4E30-A711-7DEF2E5CC625}" destId="{11683B5E-1457-41B7-8543-694DC5F875EE}" srcOrd="0" destOrd="0" parTransId="{C1A9C032-5543-4A35-9E02-3015D7EBB040}" sibTransId="{36BACA57-0BAF-4F02-BC9F-4E6309ECD365}"/>
    <dgm:cxn modelId="{1046F43D-9A52-446E-BF3A-2B43D7388F1D}" type="presOf" srcId="{27633835-A254-4E30-A711-7DEF2E5CC625}" destId="{E2ECD308-367F-4357-B1B1-288B62A18608}" srcOrd="0" destOrd="0" presId="urn:microsoft.com/office/officeart/2005/8/layout/hProcess4"/>
    <dgm:cxn modelId="{00DC503F-CBDD-49D8-962A-C2CF36DA8FF0}" srcId="{2E70CD25-483F-4C0F-ABE7-653EC2A806E4}" destId="{6FC8BC05-FF79-442C-B94B-6A34587C00AF}" srcOrd="0" destOrd="0" parTransId="{0603619B-ED93-4C0D-847E-96B47C753890}" sibTransId="{72B80532-51F8-42B4-95E7-6F607A4687C8}"/>
    <dgm:cxn modelId="{7E11AB54-3791-46A7-B00A-DAA2CD1F8C9B}" type="presOf" srcId="{5F6EF241-B063-49C3-836E-CF4036CC5303}" destId="{F923415D-1A06-4653-8C51-2BCFDAB0C8A1}" srcOrd="0" destOrd="0" presId="urn:microsoft.com/office/officeart/2005/8/layout/hProcess4"/>
    <dgm:cxn modelId="{D215CA84-F151-4729-A4F6-3F1D6B666B86}" type="presOf" srcId="{5992CBA7-6E3C-4573-A8A5-42549109D509}" destId="{1BF90610-0CF3-4258-9C4A-45B8452099F3}" srcOrd="0" destOrd="0" presId="urn:microsoft.com/office/officeart/2005/8/layout/hProcess4"/>
    <dgm:cxn modelId="{AACAEB91-642F-4964-8779-E6C7022FBCA5}" type="presOf" srcId="{D46D3AEA-9F6D-42D2-B9F5-02F0D968247B}" destId="{663E5B69-A3C1-4814-9553-CB69A6025802}" srcOrd="0" destOrd="0" presId="urn:microsoft.com/office/officeart/2005/8/layout/hProcess4"/>
    <dgm:cxn modelId="{71B89CA3-61E4-45A4-9583-40EC24A25CD5}" type="presOf" srcId="{1A03046A-BDCF-41B3-9583-B9858CDCE3B7}" destId="{597D158B-08A0-4ABF-90BF-D950CBA4CEC7}" srcOrd="0" destOrd="0" presId="urn:microsoft.com/office/officeart/2005/8/layout/hProcess4"/>
    <dgm:cxn modelId="{DCC029B1-6E49-4E32-9126-74B5497FC465}" srcId="{5F6EF241-B063-49C3-836E-CF4036CC5303}" destId="{27633835-A254-4E30-A711-7DEF2E5CC625}" srcOrd="0" destOrd="0" parTransId="{CEF8D340-6FAD-4A65-847D-F90414ACEE1A}" sibTransId="{D46D3AEA-9F6D-42D2-B9F5-02F0D968247B}"/>
    <dgm:cxn modelId="{69C2E9B5-F92E-4785-9605-414C0BB801B5}" type="presOf" srcId="{2E70CD25-483F-4C0F-ABE7-653EC2A806E4}" destId="{E3EBF0C8-D266-4DCB-B698-25FA4A692A68}" srcOrd="0" destOrd="0" presId="urn:microsoft.com/office/officeart/2005/8/layout/hProcess4"/>
    <dgm:cxn modelId="{B9FD2FBA-42A9-4745-875D-50FB058AF36B}" type="presOf" srcId="{8A0C0F31-93E2-48C9-AE31-E55D8F480FCB}" destId="{E37C08D3-7751-4EF4-A9F7-9B01143382B9}" srcOrd="0" destOrd="0" presId="urn:microsoft.com/office/officeart/2005/8/layout/hProcess4"/>
    <dgm:cxn modelId="{4C8B63C0-F2D5-4D42-918E-400DCED53112}" type="presOf" srcId="{6FC8BC05-FF79-442C-B94B-6A34587C00AF}" destId="{8EB06E62-4C14-4E25-A4D8-A0BACB634FBF}" srcOrd="1" destOrd="0" presId="urn:microsoft.com/office/officeart/2005/8/layout/hProcess4"/>
    <dgm:cxn modelId="{AB972AC6-D7B1-417C-8284-70DB788AF77A}" type="presOf" srcId="{5992CBA7-6E3C-4573-A8A5-42549109D509}" destId="{38A814C4-D6A5-429E-BBCF-5E9966CB61C5}" srcOrd="1" destOrd="0" presId="urn:microsoft.com/office/officeart/2005/8/layout/hProcess4"/>
    <dgm:cxn modelId="{47A6CAD1-50FF-4A57-8E2F-2464084B3663}" srcId="{5F6EF241-B063-49C3-836E-CF4036CC5303}" destId="{1A03046A-BDCF-41B3-9583-B9858CDCE3B7}" srcOrd="1" destOrd="0" parTransId="{D6D0065B-7F42-4225-88CA-EE6B3C0DEB77}" sibTransId="{8A0C0F31-93E2-48C9-AE31-E55D8F480FCB}"/>
    <dgm:cxn modelId="{1E8294D2-7E4B-4D42-8705-CB941AA6980E}" srcId="{1A03046A-BDCF-41B3-9583-B9858CDCE3B7}" destId="{5992CBA7-6E3C-4573-A8A5-42549109D509}" srcOrd="0" destOrd="0" parTransId="{5AA08B77-55C2-4E1D-80BA-AD2465F488B3}" sibTransId="{3B8FD82F-247D-4565-A135-3A8AACEDE5A7}"/>
    <dgm:cxn modelId="{3A2F5BE8-A8CE-4028-A0ED-EAF90B28BCFF}" type="presOf" srcId="{11683B5E-1457-41B7-8543-694DC5F875EE}" destId="{B445861F-AB50-432C-B3C1-20E9B95F5164}" srcOrd="1" destOrd="0" presId="urn:microsoft.com/office/officeart/2005/8/layout/hProcess4"/>
    <dgm:cxn modelId="{FDE361EA-5960-4BE4-B016-544812E0AD93}" srcId="{5F6EF241-B063-49C3-836E-CF4036CC5303}" destId="{2E70CD25-483F-4C0F-ABE7-653EC2A806E4}" srcOrd="2" destOrd="0" parTransId="{AFD6DF6D-D241-4B19-8A60-0C57E6277082}" sibTransId="{C715B141-2410-491D-9A31-5E6D6E21544C}"/>
    <dgm:cxn modelId="{AEBD7CF4-4C3B-45E9-BD38-0455A3487472}" type="presOf" srcId="{6FC8BC05-FF79-442C-B94B-6A34587C00AF}" destId="{AF355E3C-7F11-49A4-B1F7-5130FADE3732}" srcOrd="0" destOrd="0" presId="urn:microsoft.com/office/officeart/2005/8/layout/hProcess4"/>
    <dgm:cxn modelId="{23834CDB-14BD-4538-B964-0F7A218E44D7}" type="presParOf" srcId="{F923415D-1A06-4653-8C51-2BCFDAB0C8A1}" destId="{DDC090F1-2737-4A8D-A5CB-B18282CAA5B7}" srcOrd="0" destOrd="0" presId="urn:microsoft.com/office/officeart/2005/8/layout/hProcess4"/>
    <dgm:cxn modelId="{B5D9A53E-E198-4A0C-ACA1-2F457A0BBC3D}" type="presParOf" srcId="{F923415D-1A06-4653-8C51-2BCFDAB0C8A1}" destId="{1256F145-3370-48D4-992E-D4EDF6954229}" srcOrd="1" destOrd="0" presId="urn:microsoft.com/office/officeart/2005/8/layout/hProcess4"/>
    <dgm:cxn modelId="{05CD871D-DC7F-49AB-B6DB-4E86EB59B24F}" type="presParOf" srcId="{F923415D-1A06-4653-8C51-2BCFDAB0C8A1}" destId="{C8CE534F-E998-430B-A1FB-AE2C96D1DDB1}" srcOrd="2" destOrd="0" presId="urn:microsoft.com/office/officeart/2005/8/layout/hProcess4"/>
    <dgm:cxn modelId="{0AB5ACD6-8765-42F0-BECC-3C881ACDB8B9}" type="presParOf" srcId="{C8CE534F-E998-430B-A1FB-AE2C96D1DDB1}" destId="{311CC828-8380-4BC6-8412-B57E215FAF1E}" srcOrd="0" destOrd="0" presId="urn:microsoft.com/office/officeart/2005/8/layout/hProcess4"/>
    <dgm:cxn modelId="{25BA6D52-AB1A-4E0E-AF8E-B0C0907908E4}" type="presParOf" srcId="{311CC828-8380-4BC6-8412-B57E215FAF1E}" destId="{0E3AC85B-E581-40CA-AD82-336A45C033FE}" srcOrd="0" destOrd="0" presId="urn:microsoft.com/office/officeart/2005/8/layout/hProcess4"/>
    <dgm:cxn modelId="{B2835F16-77C9-4C41-B17D-36947F5994D2}" type="presParOf" srcId="{311CC828-8380-4BC6-8412-B57E215FAF1E}" destId="{7790B3DD-6865-4056-98F0-38D39B8061CE}" srcOrd="1" destOrd="0" presId="urn:microsoft.com/office/officeart/2005/8/layout/hProcess4"/>
    <dgm:cxn modelId="{B774BEEE-8571-4A4D-98C2-8AB9C2E94CD2}" type="presParOf" srcId="{311CC828-8380-4BC6-8412-B57E215FAF1E}" destId="{B445861F-AB50-432C-B3C1-20E9B95F5164}" srcOrd="2" destOrd="0" presId="urn:microsoft.com/office/officeart/2005/8/layout/hProcess4"/>
    <dgm:cxn modelId="{521C4107-AC2D-4B14-AB57-AC5D99BCA612}" type="presParOf" srcId="{311CC828-8380-4BC6-8412-B57E215FAF1E}" destId="{E2ECD308-367F-4357-B1B1-288B62A18608}" srcOrd="3" destOrd="0" presId="urn:microsoft.com/office/officeart/2005/8/layout/hProcess4"/>
    <dgm:cxn modelId="{4CE43115-B2A2-4A75-98F3-AFBC80596079}" type="presParOf" srcId="{311CC828-8380-4BC6-8412-B57E215FAF1E}" destId="{C798A23C-2DCB-4536-9552-99D15CDB9A33}" srcOrd="4" destOrd="0" presId="urn:microsoft.com/office/officeart/2005/8/layout/hProcess4"/>
    <dgm:cxn modelId="{0A720FAD-4FCA-429F-98BE-C096CC8EF0A6}" type="presParOf" srcId="{C8CE534F-E998-430B-A1FB-AE2C96D1DDB1}" destId="{663E5B69-A3C1-4814-9553-CB69A6025802}" srcOrd="1" destOrd="0" presId="urn:microsoft.com/office/officeart/2005/8/layout/hProcess4"/>
    <dgm:cxn modelId="{80623CA3-CE4B-494E-AEA4-6956CD6BEC26}" type="presParOf" srcId="{C8CE534F-E998-430B-A1FB-AE2C96D1DDB1}" destId="{D711E788-AE85-4629-9C39-857357B3EB46}" srcOrd="2" destOrd="0" presId="urn:microsoft.com/office/officeart/2005/8/layout/hProcess4"/>
    <dgm:cxn modelId="{B9CB7F7A-9857-4E46-B607-AC9A498982D2}" type="presParOf" srcId="{D711E788-AE85-4629-9C39-857357B3EB46}" destId="{603EF318-C17F-4167-9379-BCB86921923A}" srcOrd="0" destOrd="0" presId="urn:microsoft.com/office/officeart/2005/8/layout/hProcess4"/>
    <dgm:cxn modelId="{62BAAE25-4B01-4FB3-AE5A-DCCCF8BDAFC4}" type="presParOf" srcId="{D711E788-AE85-4629-9C39-857357B3EB46}" destId="{1BF90610-0CF3-4258-9C4A-45B8452099F3}" srcOrd="1" destOrd="0" presId="urn:microsoft.com/office/officeart/2005/8/layout/hProcess4"/>
    <dgm:cxn modelId="{D928C09F-C874-4422-B865-0762D10C99D8}" type="presParOf" srcId="{D711E788-AE85-4629-9C39-857357B3EB46}" destId="{38A814C4-D6A5-429E-BBCF-5E9966CB61C5}" srcOrd="2" destOrd="0" presId="urn:microsoft.com/office/officeart/2005/8/layout/hProcess4"/>
    <dgm:cxn modelId="{5504B456-BE72-4248-ADB4-05CD2C96A680}" type="presParOf" srcId="{D711E788-AE85-4629-9C39-857357B3EB46}" destId="{597D158B-08A0-4ABF-90BF-D950CBA4CEC7}" srcOrd="3" destOrd="0" presId="urn:microsoft.com/office/officeart/2005/8/layout/hProcess4"/>
    <dgm:cxn modelId="{6ACB2D7B-795E-4EC5-8A8E-940EA7127A6D}" type="presParOf" srcId="{D711E788-AE85-4629-9C39-857357B3EB46}" destId="{4A691777-794A-4A00-AE14-BD6BC5FDB88B}" srcOrd="4" destOrd="0" presId="urn:microsoft.com/office/officeart/2005/8/layout/hProcess4"/>
    <dgm:cxn modelId="{63BCCD8A-44B6-422D-ADA9-CF55887521E3}" type="presParOf" srcId="{C8CE534F-E998-430B-A1FB-AE2C96D1DDB1}" destId="{E37C08D3-7751-4EF4-A9F7-9B01143382B9}" srcOrd="3" destOrd="0" presId="urn:microsoft.com/office/officeart/2005/8/layout/hProcess4"/>
    <dgm:cxn modelId="{C7CA94FE-CBA7-4E98-BCEA-4A14DB31933B}" type="presParOf" srcId="{C8CE534F-E998-430B-A1FB-AE2C96D1DDB1}" destId="{285D88D2-D643-4114-B02A-967B37AA81B2}" srcOrd="4" destOrd="0" presId="urn:microsoft.com/office/officeart/2005/8/layout/hProcess4"/>
    <dgm:cxn modelId="{F1B5D492-1EDE-4BCC-95F7-EC35F1F5846A}" type="presParOf" srcId="{285D88D2-D643-4114-B02A-967B37AA81B2}" destId="{3EF627EF-858B-4C8F-A95A-655C15915263}" srcOrd="0" destOrd="0" presId="urn:microsoft.com/office/officeart/2005/8/layout/hProcess4"/>
    <dgm:cxn modelId="{0832BDF6-4D52-4A44-A8C3-9B5C52333C4E}" type="presParOf" srcId="{285D88D2-D643-4114-B02A-967B37AA81B2}" destId="{AF355E3C-7F11-49A4-B1F7-5130FADE3732}" srcOrd="1" destOrd="0" presId="urn:microsoft.com/office/officeart/2005/8/layout/hProcess4"/>
    <dgm:cxn modelId="{2E15B6C0-386A-43AC-98B9-533B07D9BCB4}" type="presParOf" srcId="{285D88D2-D643-4114-B02A-967B37AA81B2}" destId="{8EB06E62-4C14-4E25-A4D8-A0BACB634FBF}" srcOrd="2" destOrd="0" presId="urn:microsoft.com/office/officeart/2005/8/layout/hProcess4"/>
    <dgm:cxn modelId="{07E774D1-C2FD-4080-A4C3-8BD7438F2C14}" type="presParOf" srcId="{285D88D2-D643-4114-B02A-967B37AA81B2}" destId="{E3EBF0C8-D266-4DCB-B698-25FA4A692A68}" srcOrd="3" destOrd="0" presId="urn:microsoft.com/office/officeart/2005/8/layout/hProcess4"/>
    <dgm:cxn modelId="{CCF32B28-68CE-4A8C-B93E-B17CB23AE936}" type="presParOf" srcId="{285D88D2-D643-4114-B02A-967B37AA81B2}" destId="{0FB78F7A-BAA2-49A2-AF21-64E306469A0E}" srcOrd="4" destOrd="0" presId="urn:microsoft.com/office/officeart/2005/8/layout/hProcess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8" y="432043"/>
          <a:ext cx="2829212" cy="4950250"/>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Synonyms can be defined as two or more words of the same language, belonging to the same part of speech and possessing one or more identical or nearly identical </a:t>
          </a:r>
          <a:r>
            <a:rPr lang="en-US" sz="1700" kern="1200" dirty="0" err="1">
              <a:solidFill>
                <a:srgbClr val="292934">
                  <a:hueOff val="0"/>
                  <a:satOff val="0"/>
                  <a:lumOff val="0"/>
                  <a:alphaOff val="0"/>
                </a:srgbClr>
              </a:solidFill>
              <a:latin typeface="Arial"/>
              <a:ea typeface="+mn-ea"/>
              <a:cs typeface="+mn-cs"/>
            </a:rPr>
            <a:t>denotational</a:t>
          </a:r>
          <a:r>
            <a:rPr lang="en-US" sz="1700" kern="1200" dirty="0">
              <a:solidFill>
                <a:srgbClr val="292934">
                  <a:hueOff val="0"/>
                  <a:satOff val="0"/>
                  <a:lumOff val="0"/>
                  <a:alphaOff val="0"/>
                </a:srgbClr>
              </a:solidFill>
              <a:latin typeface="Arial"/>
              <a:ea typeface="+mn-ea"/>
              <a:cs typeface="+mn-cs"/>
            </a:rPr>
            <a:t> meanings, interchangeable at least in some contexts, without any alteration on the </a:t>
          </a:r>
          <a:r>
            <a:rPr lang="en-US" sz="1700" kern="1200" dirty="0" err="1">
              <a:solidFill>
                <a:srgbClr val="292934">
                  <a:hueOff val="0"/>
                  <a:satOff val="0"/>
                  <a:lumOff val="0"/>
                  <a:alphaOff val="0"/>
                </a:srgbClr>
              </a:solidFill>
              <a:latin typeface="Arial"/>
              <a:ea typeface="+mn-ea"/>
              <a:cs typeface="+mn-cs"/>
            </a:rPr>
            <a:t>denotational</a:t>
          </a:r>
          <a:r>
            <a:rPr lang="en-US" sz="1700" kern="1200" dirty="0">
              <a:solidFill>
                <a:srgbClr val="292934">
                  <a:hueOff val="0"/>
                  <a:satOff val="0"/>
                  <a:lumOff val="0"/>
                  <a:alphaOff val="0"/>
                </a:srgbClr>
              </a:solidFill>
              <a:latin typeface="Arial"/>
              <a:ea typeface="+mn-ea"/>
              <a:cs typeface="+mn-cs"/>
            </a:rPr>
            <a:t> meaning, but differing in the morphemic composition, phonemic shape, shades of meaning, connotations, affective value, style, </a:t>
          </a:r>
          <a:r>
            <a:rPr lang="en-US" sz="1700" kern="1200" dirty="0" err="1">
              <a:solidFill>
                <a:srgbClr val="292934">
                  <a:hueOff val="0"/>
                  <a:satOff val="0"/>
                  <a:lumOff val="0"/>
                  <a:alphaOff val="0"/>
                </a:srgbClr>
              </a:solidFill>
              <a:latin typeface="Arial"/>
              <a:ea typeface="+mn-ea"/>
              <a:cs typeface="+mn-cs"/>
            </a:rPr>
            <a:t>valency</a:t>
          </a:r>
          <a:r>
            <a:rPr lang="en-US" sz="1700" kern="1200" dirty="0">
              <a:solidFill>
                <a:srgbClr val="292934">
                  <a:hueOff val="0"/>
                  <a:satOff val="0"/>
                  <a:lumOff val="0"/>
                  <a:alphaOff val="0"/>
                </a:srgbClr>
              </a:solidFill>
              <a:latin typeface="Arial"/>
              <a:ea typeface="+mn-ea"/>
              <a:cs typeface="+mn-cs"/>
            </a:rPr>
            <a:t> and idiomatic use. </a:t>
          </a:r>
          <a:endParaRPr lang="uk-UA" sz="1700" kern="1200" dirty="0">
            <a:solidFill>
              <a:srgbClr val="292934">
                <a:hueOff val="0"/>
                <a:satOff val="0"/>
                <a:lumOff val="0"/>
                <a:alphaOff val="0"/>
              </a:srgbClr>
            </a:solidFill>
            <a:latin typeface="Arial"/>
            <a:ea typeface="+mn-ea"/>
            <a:cs typeface="+mn-cs"/>
          </a:endParaRPr>
        </a:p>
        <a:p>
          <a:pPr marL="228600" lvl="1" indent="-228600" algn="ctr" defTabSz="889000">
            <a:lnSpc>
              <a:spcPct val="90000"/>
            </a:lnSpc>
            <a:spcBef>
              <a:spcPct val="0"/>
            </a:spcBef>
            <a:spcAft>
              <a:spcPct val="15000"/>
            </a:spcAft>
            <a:buChar char="•"/>
          </a:pPr>
          <a:endParaRPr lang="uk-UA" sz="2000" kern="1200" dirty="0">
            <a:solidFill>
              <a:srgbClr val="292934">
                <a:hueOff val="0"/>
                <a:satOff val="0"/>
                <a:lumOff val="0"/>
                <a:alphaOff val="0"/>
              </a:srgbClr>
            </a:solidFill>
            <a:latin typeface="Arial"/>
            <a:ea typeface="+mn-ea"/>
            <a:cs typeface="+mn-cs"/>
          </a:endParaRPr>
        </a:p>
      </dsp:txBody>
      <dsp:txXfrm>
        <a:off x="82873" y="514908"/>
        <a:ext cx="2663482" cy="3723752"/>
      </dsp:txXfrm>
    </dsp:sp>
    <dsp:sp modelId="{663E5B69-A3C1-4814-9553-CB69A6025802}">
      <dsp:nvSpPr>
        <dsp:cNvPr id="0" name=""/>
        <dsp:cNvSpPr/>
      </dsp:nvSpPr>
      <dsp:spPr>
        <a:xfrm>
          <a:off x="794464" y="2407907"/>
          <a:ext cx="3402832" cy="3402832"/>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539552" y="5256583"/>
          <a:ext cx="1833412" cy="72908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Definition </a:t>
          </a:r>
          <a:endParaRPr lang="uk-UA" sz="1800" b="1" kern="1200" dirty="0">
            <a:solidFill>
              <a:srgbClr val="FFFFFF"/>
            </a:solidFill>
            <a:latin typeface="Arial"/>
            <a:ea typeface="+mn-ea"/>
            <a:cs typeface="+mn-cs"/>
          </a:endParaRPr>
        </a:p>
      </dsp:txBody>
      <dsp:txXfrm>
        <a:off x="560906" y="5277937"/>
        <a:ext cx="1790704" cy="686379"/>
      </dsp:txXfrm>
    </dsp:sp>
    <dsp:sp modelId="{1BF90610-0CF3-4258-9C4A-45B8452099F3}">
      <dsp:nvSpPr>
        <dsp:cNvPr id="0" name=""/>
        <dsp:cNvSpPr/>
      </dsp:nvSpPr>
      <dsp:spPr>
        <a:xfrm>
          <a:off x="2951310" y="1096593"/>
          <a:ext cx="3118985" cy="492318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The words </a:t>
          </a:r>
          <a:r>
            <a:rPr lang="en-US" sz="1700" i="1" kern="1200" dirty="0">
              <a:solidFill>
                <a:srgbClr val="292934">
                  <a:hueOff val="0"/>
                  <a:satOff val="0"/>
                  <a:lumOff val="0"/>
                  <a:alphaOff val="0"/>
                </a:srgbClr>
              </a:solidFill>
              <a:latin typeface="Arial"/>
              <a:ea typeface="+mn-ea"/>
              <a:cs typeface="+mn-cs"/>
            </a:rPr>
            <a:t>to annoy, to vex, to irk, to bother </a:t>
          </a:r>
          <a:r>
            <a:rPr lang="en-US" sz="1700" kern="1200" dirty="0">
              <a:solidFill>
                <a:srgbClr val="292934">
                  <a:hueOff val="0"/>
                  <a:satOff val="0"/>
                  <a:lumOff val="0"/>
                  <a:alphaOff val="0"/>
                </a:srgbClr>
              </a:solidFill>
              <a:latin typeface="Arial"/>
              <a:ea typeface="+mn-ea"/>
              <a:cs typeface="+mn-cs"/>
            </a:rPr>
            <a:t>are synonyms. </a:t>
          </a:r>
          <a:r>
            <a:rPr lang="en-US" sz="1700" i="1" kern="1200" dirty="0">
              <a:solidFill>
                <a:srgbClr val="292934">
                  <a:hueOff val="0"/>
                  <a:satOff val="0"/>
                  <a:lumOff val="0"/>
                  <a:alphaOff val="0"/>
                </a:srgbClr>
              </a:solidFill>
              <a:latin typeface="Arial"/>
              <a:ea typeface="+mn-ea"/>
              <a:cs typeface="+mn-cs"/>
            </a:rPr>
            <a:t>To annoy, to vex</a:t>
          </a:r>
          <a:r>
            <a:rPr lang="en-US" sz="1700" kern="1200" dirty="0">
              <a:solidFill>
                <a:srgbClr val="292934">
                  <a:hueOff val="0"/>
                  <a:satOff val="0"/>
                  <a:lumOff val="0"/>
                  <a:alphaOff val="0"/>
                </a:srgbClr>
              </a:solidFill>
              <a:latin typeface="Arial"/>
              <a:ea typeface="+mn-ea"/>
              <a:cs typeface="+mn-cs"/>
            </a:rPr>
            <a:t> may mean both a non-intentional influence and an intentional one. </a:t>
          </a:r>
          <a:r>
            <a:rPr lang="en-US" sz="1700" i="1" kern="1200" dirty="0">
              <a:solidFill>
                <a:srgbClr val="292934">
                  <a:hueOff val="0"/>
                  <a:satOff val="0"/>
                  <a:lumOff val="0"/>
                  <a:alphaOff val="0"/>
                </a:srgbClr>
              </a:solidFill>
              <a:latin typeface="Arial"/>
              <a:ea typeface="+mn-ea"/>
              <a:cs typeface="+mn-cs"/>
            </a:rPr>
            <a:t>To irk, to bother</a:t>
          </a:r>
          <a:r>
            <a:rPr lang="en-US" sz="1700" kern="1200" dirty="0">
              <a:solidFill>
                <a:srgbClr val="292934">
                  <a:hueOff val="0"/>
                  <a:satOff val="0"/>
                  <a:lumOff val="0"/>
                  <a:alphaOff val="0"/>
                </a:srgbClr>
              </a:solidFill>
              <a:latin typeface="Arial"/>
              <a:ea typeface="+mn-ea"/>
              <a:cs typeface="+mn-cs"/>
            </a:rPr>
            <a:t> presuppose only the intentional influence. </a:t>
          </a:r>
          <a:r>
            <a:rPr lang="en-US" sz="1700" i="1" kern="1200" dirty="0">
              <a:solidFill>
                <a:srgbClr val="292934">
                  <a:hueOff val="0"/>
                  <a:satOff val="0"/>
                  <a:lumOff val="0"/>
                  <a:alphaOff val="0"/>
                </a:srgbClr>
              </a:solidFill>
              <a:latin typeface="Arial"/>
              <a:ea typeface="+mn-ea"/>
              <a:cs typeface="+mn-cs"/>
            </a:rPr>
            <a:t>To annoy </a:t>
          </a:r>
          <a:r>
            <a:rPr lang="en-US" sz="1700" kern="1200" dirty="0">
              <a:solidFill>
                <a:srgbClr val="292934">
                  <a:hueOff val="0"/>
                  <a:satOff val="0"/>
                  <a:lumOff val="0"/>
                  <a:alphaOff val="0"/>
                </a:srgbClr>
              </a:solidFill>
              <a:latin typeface="Arial"/>
              <a:ea typeface="+mn-ea"/>
              <a:cs typeface="+mn-cs"/>
            </a:rPr>
            <a:t>is a neutral word. </a:t>
          </a:r>
          <a:r>
            <a:rPr lang="en-US" sz="1700" i="1" kern="1200" dirty="0">
              <a:solidFill>
                <a:srgbClr val="292934">
                  <a:hueOff val="0"/>
                  <a:satOff val="0"/>
                  <a:lumOff val="0"/>
                  <a:alphaOff val="0"/>
                </a:srgbClr>
              </a:solidFill>
              <a:latin typeface="Arial"/>
              <a:ea typeface="+mn-ea"/>
              <a:cs typeface="+mn-cs"/>
            </a:rPr>
            <a:t>To vex </a:t>
          </a:r>
          <a:r>
            <a:rPr lang="en-US" sz="1700" kern="1200" dirty="0">
              <a:solidFill>
                <a:srgbClr val="292934">
                  <a:hueOff val="0"/>
                  <a:satOff val="0"/>
                  <a:lumOff val="0"/>
                  <a:alphaOff val="0"/>
                </a:srgbClr>
              </a:solidFill>
              <a:latin typeface="Arial"/>
              <a:ea typeface="+mn-ea"/>
              <a:cs typeface="+mn-cs"/>
            </a:rPr>
            <a:t>has a stronger shade. </a:t>
          </a:r>
          <a:r>
            <a:rPr lang="en-US" sz="1700" i="1" kern="1200" dirty="0">
              <a:solidFill>
                <a:srgbClr val="292934">
                  <a:hueOff val="0"/>
                  <a:satOff val="0"/>
                  <a:lumOff val="0"/>
                  <a:alphaOff val="0"/>
                </a:srgbClr>
              </a:solidFill>
              <a:latin typeface="Arial"/>
              <a:ea typeface="+mn-ea"/>
              <a:cs typeface="+mn-cs"/>
            </a:rPr>
            <a:t>To bother </a:t>
          </a:r>
          <a:r>
            <a:rPr lang="en-US" sz="1700" kern="1200" dirty="0">
              <a:solidFill>
                <a:srgbClr val="292934">
                  <a:hueOff val="0"/>
                  <a:satOff val="0"/>
                  <a:lumOff val="0"/>
                  <a:alphaOff val="0"/>
                </a:srgbClr>
              </a:solidFill>
              <a:latin typeface="Arial"/>
              <a:ea typeface="+mn-ea"/>
              <a:cs typeface="+mn-cs"/>
            </a:rPr>
            <a:t>presupposes the slightest reaction. The </a:t>
          </a:r>
          <a:r>
            <a:rPr lang="en-US" sz="1700" kern="1200" dirty="0" err="1">
              <a:solidFill>
                <a:srgbClr val="292934">
                  <a:hueOff val="0"/>
                  <a:satOff val="0"/>
                  <a:lumOff val="0"/>
                  <a:alphaOff val="0"/>
                </a:srgbClr>
              </a:solidFill>
              <a:latin typeface="Arial"/>
              <a:ea typeface="+mn-ea"/>
              <a:cs typeface="+mn-cs"/>
            </a:rPr>
            <a:t>denotational</a:t>
          </a:r>
          <a:r>
            <a:rPr lang="en-US" sz="1700" kern="1200" dirty="0">
              <a:solidFill>
                <a:srgbClr val="292934">
                  <a:hueOff val="0"/>
                  <a:satOff val="0"/>
                  <a:lumOff val="0"/>
                  <a:alphaOff val="0"/>
                </a:srgbClr>
              </a:solidFill>
              <a:latin typeface="Arial"/>
              <a:ea typeface="+mn-ea"/>
              <a:cs typeface="+mn-cs"/>
            </a:rPr>
            <a:t> meaning of all these words is the same: to make somebody a little angry by especially repeated acts.</a:t>
          </a:r>
          <a:endParaRPr lang="uk-UA" sz="1700" kern="1200" dirty="0">
            <a:solidFill>
              <a:srgbClr val="292934">
                <a:hueOff val="0"/>
                <a:satOff val="0"/>
                <a:lumOff val="0"/>
                <a:alphaOff val="0"/>
              </a:srgbClr>
            </a:solidFill>
            <a:latin typeface="Arial"/>
            <a:ea typeface="+mn-ea"/>
            <a:cs typeface="+mn-cs"/>
          </a:endParaRPr>
        </a:p>
      </dsp:txBody>
      <dsp:txXfrm>
        <a:off x="3042662" y="2242913"/>
        <a:ext cx="2936281" cy="3685512"/>
      </dsp:txXfrm>
    </dsp:sp>
    <dsp:sp modelId="{E37C08D3-7751-4EF4-A9F7-9B01143382B9}">
      <dsp:nvSpPr>
        <dsp:cNvPr id="0" name=""/>
        <dsp:cNvSpPr/>
      </dsp:nvSpPr>
      <dsp:spPr>
        <a:xfrm>
          <a:off x="4558783" y="668761"/>
          <a:ext cx="3669120" cy="3669120"/>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57227" y="1196750"/>
          <a:ext cx="1833412" cy="72908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Example  </a:t>
          </a:r>
          <a:endParaRPr lang="uk-UA" sz="4800" b="1" kern="1200" dirty="0">
            <a:solidFill>
              <a:srgbClr val="FFFFFF"/>
            </a:solidFill>
            <a:latin typeface="Arial"/>
            <a:ea typeface="+mn-ea"/>
            <a:cs typeface="+mn-cs"/>
          </a:endParaRPr>
        </a:p>
      </dsp:txBody>
      <dsp:txXfrm>
        <a:off x="3478581" y="1218104"/>
        <a:ext cx="1790704" cy="686379"/>
      </dsp:txXfrm>
    </dsp:sp>
    <dsp:sp modelId="{AF355E3C-7F11-49A4-B1F7-5130FADE3732}">
      <dsp:nvSpPr>
        <dsp:cNvPr id="0" name=""/>
        <dsp:cNvSpPr/>
      </dsp:nvSpPr>
      <dsp:spPr>
        <a:xfrm>
          <a:off x="6300196" y="288027"/>
          <a:ext cx="2716718" cy="5167545"/>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r>
            <a:rPr lang="en-US" sz="1700" kern="1200" dirty="0">
              <a:solidFill>
                <a:srgbClr val="292934">
                  <a:hueOff val="0"/>
                  <a:satOff val="0"/>
                  <a:lumOff val="0"/>
                  <a:alphaOff val="0"/>
                </a:srgbClr>
              </a:solidFill>
              <a:latin typeface="Arial"/>
              <a:ea typeface="+mn-ea"/>
              <a:cs typeface="+mn-cs"/>
            </a:rPr>
            <a:t> </a:t>
          </a:r>
          <a:r>
            <a:rPr lang="en-AU" sz="1700" kern="1200" dirty="0">
              <a:solidFill>
                <a:srgbClr val="292934">
                  <a:hueOff val="0"/>
                  <a:satOff val="0"/>
                  <a:lumOff val="0"/>
                  <a:alphaOff val="0"/>
                </a:srgbClr>
              </a:solidFill>
              <a:latin typeface="Arial"/>
              <a:ea typeface="+mn-ea"/>
              <a:cs typeface="+mn-cs"/>
            </a:rPr>
            <a:t> </a:t>
          </a:r>
          <a:r>
            <a:rPr lang="en-AU" sz="1700" b="1" kern="1200" dirty="0">
              <a:solidFill>
                <a:srgbClr val="292934">
                  <a:hueOff val="0"/>
                  <a:satOff val="0"/>
                  <a:lumOff val="0"/>
                  <a:alphaOff val="0"/>
                </a:srgbClr>
              </a:solidFill>
              <a:latin typeface="Arial"/>
              <a:ea typeface="+mn-ea"/>
              <a:cs typeface="+mn-cs"/>
            </a:rPr>
            <a:t>A dominant element in a  synonymic row </a:t>
          </a:r>
          <a:r>
            <a:rPr lang="en-US" sz="1700" kern="1200" dirty="0">
              <a:solidFill>
                <a:srgbClr val="292934">
                  <a:hueOff val="0"/>
                  <a:satOff val="0"/>
                  <a:lumOff val="0"/>
                  <a:alphaOff val="0"/>
                </a:srgbClr>
              </a:solidFill>
              <a:latin typeface="Arial"/>
              <a:ea typeface="+mn-ea"/>
              <a:cs typeface="+mn-cs"/>
            </a:rPr>
            <a:t>is the synonymic dominant, the most general term of its kind potentially containing the specific features rendered by all the other members of the group.</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AU" sz="1700" kern="1200" dirty="0">
              <a:solidFill>
                <a:srgbClr val="292934">
                  <a:hueOff val="0"/>
                  <a:satOff val="0"/>
                  <a:lumOff val="0"/>
                  <a:alphaOff val="0"/>
                </a:srgbClr>
              </a:solidFill>
              <a:latin typeface="Arial"/>
              <a:ea typeface="+mn-ea"/>
              <a:cs typeface="+mn-cs"/>
            </a:rPr>
            <a:t>In the Ukrainian language the word </a:t>
          </a:r>
          <a:r>
            <a:rPr lang="uk-UA" sz="1700" i="1" kern="1200" dirty="0">
              <a:solidFill>
                <a:srgbClr val="292934">
                  <a:hueOff val="0"/>
                  <a:satOff val="0"/>
                  <a:lumOff val="0"/>
                  <a:alphaOff val="0"/>
                </a:srgbClr>
              </a:solidFill>
              <a:latin typeface="Arial"/>
              <a:ea typeface="+mn-ea"/>
              <a:cs typeface="+mn-cs"/>
            </a:rPr>
            <a:t>бридкий</a:t>
          </a:r>
          <a:r>
            <a:rPr lang="uk-UA" sz="1700" kern="1200" dirty="0">
              <a:solidFill>
                <a:srgbClr val="292934">
                  <a:hueOff val="0"/>
                  <a:satOff val="0"/>
                  <a:lumOff val="0"/>
                  <a:alphaOff val="0"/>
                </a:srgbClr>
              </a:solidFill>
              <a:latin typeface="Arial"/>
              <a:ea typeface="+mn-ea"/>
              <a:cs typeface="+mn-cs"/>
            </a:rPr>
            <a:t> </a:t>
          </a:r>
          <a:r>
            <a:rPr lang="en-AU" sz="1700" kern="1200" dirty="0">
              <a:solidFill>
                <a:srgbClr val="292934">
                  <a:hueOff val="0"/>
                  <a:satOff val="0"/>
                  <a:lumOff val="0"/>
                  <a:alphaOff val="0"/>
                </a:srgbClr>
              </a:solidFill>
              <a:latin typeface="Arial"/>
              <a:ea typeface="+mn-ea"/>
              <a:cs typeface="+mn-cs"/>
            </a:rPr>
            <a:t>is a synonymic dominant in the synonymic row: </a:t>
          </a:r>
          <a:r>
            <a:rPr lang="uk-UA" sz="1700" i="1" kern="1200" dirty="0">
              <a:solidFill>
                <a:srgbClr val="292934">
                  <a:hueOff val="0"/>
                  <a:satOff val="0"/>
                  <a:lumOff val="0"/>
                  <a:alphaOff val="0"/>
                </a:srgbClr>
              </a:solidFill>
              <a:latin typeface="Arial"/>
              <a:ea typeface="+mn-ea"/>
              <a:cs typeface="+mn-cs"/>
            </a:rPr>
            <a:t>бридкий, огидний, гидкий, потворний, осоружний, негарний. </a:t>
          </a:r>
        </a:p>
        <a:p>
          <a:pPr marL="171450" lvl="1" indent="-171450" algn="l" defTabSz="711200">
            <a:lnSpc>
              <a:spcPct val="90000"/>
            </a:lnSpc>
            <a:spcBef>
              <a:spcPct val="0"/>
            </a:spcBef>
            <a:spcAft>
              <a:spcPct val="15000"/>
            </a:spcAft>
            <a:buChar char="•"/>
          </a:pPr>
          <a:endParaRPr lang="uk-UA" sz="1600" kern="1200" dirty="0">
            <a:solidFill>
              <a:srgbClr val="292934">
                <a:hueOff val="0"/>
                <a:satOff val="0"/>
                <a:lumOff val="0"/>
                <a:alphaOff val="0"/>
              </a:srgbClr>
            </a:solidFill>
            <a:latin typeface="Arial"/>
            <a:ea typeface="+mn-ea"/>
            <a:cs typeface="+mn-cs"/>
          </a:endParaRPr>
        </a:p>
      </dsp:txBody>
      <dsp:txXfrm>
        <a:off x="6379766" y="367597"/>
        <a:ext cx="2557578" cy="3901074"/>
      </dsp:txXfrm>
    </dsp:sp>
    <dsp:sp modelId="{E3EBF0C8-D266-4DCB-B698-25FA4A692A68}">
      <dsp:nvSpPr>
        <dsp:cNvPr id="0" name=""/>
        <dsp:cNvSpPr/>
      </dsp:nvSpPr>
      <dsp:spPr>
        <a:xfrm>
          <a:off x="6905476" y="5278062"/>
          <a:ext cx="1833412" cy="729087"/>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The synonymic row (group) </a:t>
          </a:r>
          <a:endParaRPr lang="uk-UA" sz="1800" b="1" kern="1200" dirty="0">
            <a:solidFill>
              <a:srgbClr val="FFFFFF"/>
            </a:solidFill>
            <a:latin typeface="Arial"/>
            <a:ea typeface="+mn-ea"/>
            <a:cs typeface="+mn-cs"/>
          </a:endParaRPr>
        </a:p>
      </dsp:txBody>
      <dsp:txXfrm>
        <a:off x="6926830" y="5299416"/>
        <a:ext cx="1790704" cy="68637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185732"/>
          <a:ext cx="3137068" cy="5951576"/>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AU" sz="1700" b="1" kern="1200" dirty="0">
              <a:solidFill>
                <a:srgbClr val="292934">
                  <a:hueOff val="0"/>
                  <a:satOff val="0"/>
                  <a:lumOff val="0"/>
                  <a:alphaOff val="0"/>
                </a:srgbClr>
              </a:solidFill>
              <a:latin typeface="Arial"/>
              <a:ea typeface="+mn-ea"/>
              <a:cs typeface="+mn-cs"/>
            </a:rPr>
            <a:t>Absolute synonyms </a:t>
          </a:r>
          <a:r>
            <a:rPr lang="en-AU" sz="1700" kern="1200" dirty="0">
              <a:solidFill>
                <a:srgbClr val="292934">
                  <a:hueOff val="0"/>
                  <a:satOff val="0"/>
                  <a:lumOff val="0"/>
                  <a:alphaOff val="0"/>
                </a:srgbClr>
              </a:solidFill>
              <a:latin typeface="Arial"/>
              <a:ea typeface="+mn-ea"/>
              <a:cs typeface="+mn-cs"/>
            </a:rPr>
            <a:t>are very rare in the language. They are mostly different names for one and the same plant, animal, disease etc. e.g.: </a:t>
          </a:r>
          <a:r>
            <a:rPr lang="en-AU" sz="1700" i="1" kern="1200" dirty="0">
              <a:solidFill>
                <a:srgbClr val="292934">
                  <a:hueOff val="0"/>
                  <a:satOff val="0"/>
                  <a:lumOff val="0"/>
                  <a:alphaOff val="0"/>
                </a:srgbClr>
              </a:solidFill>
              <a:latin typeface="Arial"/>
              <a:ea typeface="+mn-ea"/>
              <a:cs typeface="+mn-cs"/>
            </a:rPr>
            <a:t>compounding – composition, castor – beaver, </a:t>
          </a:r>
          <a:r>
            <a:rPr lang="uk-UA" sz="1700" i="1" kern="1200" dirty="0">
              <a:solidFill>
                <a:srgbClr val="292934">
                  <a:hueOff val="0"/>
                  <a:satOff val="0"/>
                  <a:lumOff val="0"/>
                  <a:alphaOff val="0"/>
                </a:srgbClr>
              </a:solidFill>
              <a:latin typeface="Arial"/>
              <a:ea typeface="+mn-ea"/>
              <a:cs typeface="+mn-cs"/>
            </a:rPr>
            <a:t>алфавіт – абетка, буква – літера, процент – відсоток, площа – майдан, нагідки – календула. </a:t>
          </a:r>
        </a:p>
        <a:p>
          <a:pPr marL="171450" lvl="1" indent="-171450" algn="ctr" defTabSz="755650">
            <a:lnSpc>
              <a:spcPct val="90000"/>
            </a:lnSpc>
            <a:spcBef>
              <a:spcPct val="0"/>
            </a:spcBef>
            <a:spcAft>
              <a:spcPct val="15000"/>
            </a:spcAft>
            <a:buChar char="•"/>
          </a:pPr>
          <a:r>
            <a:rPr lang="en-US" sz="1700" b="1" i="0" kern="1200" dirty="0">
              <a:solidFill>
                <a:srgbClr val="292934">
                  <a:hueOff val="0"/>
                  <a:satOff val="0"/>
                  <a:lumOff val="0"/>
                  <a:alphaOff val="0"/>
                </a:srgbClr>
              </a:solidFill>
              <a:latin typeface="Arial"/>
              <a:ea typeface="+mn-ea"/>
              <a:cs typeface="+mn-cs"/>
            </a:rPr>
            <a:t>Ideographic synonyms </a:t>
          </a:r>
          <a:r>
            <a:rPr lang="en-US" sz="1700" i="0" kern="1200" dirty="0">
              <a:solidFill>
                <a:srgbClr val="292934">
                  <a:hueOff val="0"/>
                  <a:satOff val="0"/>
                  <a:lumOff val="0"/>
                  <a:alphaOff val="0"/>
                </a:srgbClr>
              </a:solidFill>
              <a:latin typeface="Arial"/>
              <a:ea typeface="+mn-ea"/>
              <a:cs typeface="+mn-cs"/>
            </a:rPr>
            <a:t>differ from each other in shades of meaning.  e.g. </a:t>
          </a:r>
          <a:r>
            <a:rPr lang="en-US" sz="1700" i="1" kern="1200" dirty="0">
              <a:solidFill>
                <a:srgbClr val="292934">
                  <a:hueOff val="0"/>
                  <a:satOff val="0"/>
                  <a:lumOff val="0"/>
                  <a:alphaOff val="0"/>
                </a:srgbClr>
              </a:solidFill>
              <a:latin typeface="Arial"/>
              <a:ea typeface="+mn-ea"/>
              <a:cs typeface="+mn-cs"/>
            </a:rPr>
            <a:t>interpreter</a:t>
          </a:r>
          <a:r>
            <a:rPr lang="en-US" sz="1700" i="0" kern="1200" dirty="0">
              <a:solidFill>
                <a:srgbClr val="292934">
                  <a:hueOff val="0"/>
                  <a:satOff val="0"/>
                  <a:lumOff val="0"/>
                  <a:alphaOff val="0"/>
                </a:srgbClr>
              </a:solidFill>
              <a:latin typeface="Arial"/>
              <a:ea typeface="+mn-ea"/>
              <a:cs typeface="+mn-cs"/>
            </a:rPr>
            <a:t> and </a:t>
          </a:r>
          <a:r>
            <a:rPr lang="en-US" sz="1700" i="1" kern="1200" dirty="0">
              <a:solidFill>
                <a:srgbClr val="292934">
                  <a:hueOff val="0"/>
                  <a:satOff val="0"/>
                  <a:lumOff val="0"/>
                  <a:alphaOff val="0"/>
                </a:srgbClr>
              </a:solidFill>
              <a:latin typeface="Arial"/>
              <a:ea typeface="+mn-ea"/>
              <a:cs typeface="+mn-cs"/>
            </a:rPr>
            <a:t>translator,</a:t>
          </a:r>
          <a:r>
            <a:rPr lang="en-AU" sz="1700" i="1" kern="1200" dirty="0">
              <a:solidFill>
                <a:srgbClr val="292934">
                  <a:hueOff val="0"/>
                  <a:satOff val="0"/>
                  <a:lumOff val="0"/>
                  <a:alphaOff val="0"/>
                </a:srgbClr>
              </a:solidFill>
              <a:latin typeface="Arial"/>
              <a:ea typeface="+mn-ea"/>
              <a:cs typeface="+mn-cs"/>
            </a:rPr>
            <a:t> ladder </a:t>
          </a:r>
          <a:r>
            <a:rPr lang="en-AU" sz="1700" i="0" kern="1200" dirty="0">
              <a:solidFill>
                <a:srgbClr val="292934">
                  <a:hueOff val="0"/>
                  <a:satOff val="0"/>
                  <a:lumOff val="0"/>
                  <a:alphaOff val="0"/>
                </a:srgbClr>
              </a:solidFill>
              <a:latin typeface="Arial"/>
              <a:ea typeface="+mn-ea"/>
              <a:cs typeface="+mn-cs"/>
            </a:rPr>
            <a:t>and</a:t>
          </a:r>
          <a:r>
            <a:rPr lang="en-AU" sz="1700" i="1" kern="1200" dirty="0">
              <a:solidFill>
                <a:srgbClr val="292934">
                  <a:hueOff val="0"/>
                  <a:satOff val="0"/>
                  <a:lumOff val="0"/>
                  <a:alphaOff val="0"/>
                </a:srgbClr>
              </a:solidFill>
              <a:latin typeface="Arial"/>
              <a:ea typeface="+mn-ea"/>
              <a:cs typeface="+mn-cs"/>
            </a:rPr>
            <a:t> stairs</a:t>
          </a:r>
          <a:r>
            <a:rPr lang="en-US" sz="1700" i="1" kern="1200" dirty="0">
              <a:solidFill>
                <a:srgbClr val="292934">
                  <a:hueOff val="0"/>
                  <a:satOff val="0"/>
                  <a:lumOff val="0"/>
                  <a:alphaOff val="0"/>
                </a:srgbClr>
              </a:solidFill>
              <a:latin typeface="Arial"/>
              <a:ea typeface="+mn-ea"/>
              <a:cs typeface="+mn-cs"/>
            </a:rPr>
            <a:t> , : to look (the synonymic dominant), to glance (to look quickly), to gaze (to look with surprise, curiosity), to stare (to look fixedly), to regard  (to look attentively), to view (to look searchingly), to eye (to look from head to foot), to peep (to look stealthily). </a:t>
          </a:r>
          <a:endParaRPr lang="uk-UA" sz="1700" i="0" kern="1200" dirty="0">
            <a:solidFill>
              <a:srgbClr val="292934">
                <a:hueOff val="0"/>
                <a:satOff val="0"/>
                <a:lumOff val="0"/>
                <a:alphaOff val="0"/>
              </a:srgbClr>
            </a:solidFill>
            <a:latin typeface="Arial"/>
            <a:ea typeface="+mn-ea"/>
            <a:cs typeface="+mn-cs"/>
          </a:endParaRPr>
        </a:p>
        <a:p>
          <a:pPr marL="228600" lvl="1" indent="-228600" algn="ctr" defTabSz="889000">
            <a:lnSpc>
              <a:spcPct val="90000"/>
            </a:lnSpc>
            <a:spcBef>
              <a:spcPct val="0"/>
            </a:spcBef>
            <a:spcAft>
              <a:spcPct val="15000"/>
            </a:spcAft>
            <a:buChar char="•"/>
          </a:pPr>
          <a:endParaRPr lang="uk-UA" sz="2000" i="0" kern="1200" dirty="0">
            <a:solidFill>
              <a:srgbClr val="292934">
                <a:hueOff val="0"/>
                <a:satOff val="0"/>
                <a:lumOff val="0"/>
                <a:alphaOff val="0"/>
              </a:srgbClr>
            </a:solidFill>
            <a:latin typeface="Arial"/>
            <a:ea typeface="+mn-ea"/>
            <a:cs typeface="+mn-cs"/>
          </a:endParaRPr>
        </a:p>
      </dsp:txBody>
      <dsp:txXfrm>
        <a:off x="91882" y="277614"/>
        <a:ext cx="2953304" cy="4492474"/>
      </dsp:txXfrm>
    </dsp:sp>
    <dsp:sp modelId="{663E5B69-A3C1-4814-9553-CB69A6025802}">
      <dsp:nvSpPr>
        <dsp:cNvPr id="0" name=""/>
        <dsp:cNvSpPr/>
      </dsp:nvSpPr>
      <dsp:spPr>
        <a:xfrm>
          <a:off x="3136436" y="2653793"/>
          <a:ext cx="3977230" cy="3977230"/>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727838" y="5912597"/>
          <a:ext cx="1793293"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Classification of  Synonyms</a:t>
          </a:r>
          <a:endParaRPr lang="uk-UA" sz="1800" b="1" kern="1200" dirty="0">
            <a:solidFill>
              <a:srgbClr val="FFFFFF"/>
            </a:solidFill>
            <a:latin typeface="Arial"/>
            <a:ea typeface="+mn-ea"/>
            <a:cs typeface="+mn-cs"/>
          </a:endParaRPr>
        </a:p>
      </dsp:txBody>
      <dsp:txXfrm>
        <a:off x="744239" y="5928998"/>
        <a:ext cx="1760491" cy="527181"/>
      </dsp:txXfrm>
    </dsp:sp>
    <dsp:sp modelId="{1BF90610-0CF3-4258-9C4A-45B8452099F3}">
      <dsp:nvSpPr>
        <dsp:cNvPr id="0" name=""/>
        <dsp:cNvSpPr/>
      </dsp:nvSpPr>
      <dsp:spPr>
        <a:xfrm>
          <a:off x="3313223" y="692691"/>
          <a:ext cx="3017192" cy="597864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AU" sz="1700" kern="1200" dirty="0">
              <a:solidFill>
                <a:srgbClr val="292934">
                  <a:hueOff val="0"/>
                  <a:satOff val="0"/>
                  <a:lumOff val="0"/>
                  <a:alphaOff val="0"/>
                </a:srgbClr>
              </a:solidFill>
              <a:latin typeface="Arial"/>
              <a:ea typeface="+mn-ea"/>
              <a:cs typeface="+mn-cs"/>
            </a:rPr>
            <a:t> </a:t>
          </a:r>
          <a:r>
            <a:rPr lang="en-AU" sz="1700" b="1" kern="1200" dirty="0">
              <a:solidFill>
                <a:srgbClr val="292934">
                  <a:hueOff val="0"/>
                  <a:satOff val="0"/>
                  <a:lumOff val="0"/>
                  <a:alphaOff val="0"/>
                </a:srgbClr>
              </a:solidFill>
              <a:latin typeface="Arial"/>
              <a:ea typeface="+mn-ea"/>
              <a:cs typeface="+mn-cs"/>
            </a:rPr>
            <a:t>Stylistic synonyms </a:t>
          </a:r>
          <a:r>
            <a:rPr lang="en-AU" sz="1700" kern="1200" dirty="0">
              <a:solidFill>
                <a:srgbClr val="292934">
                  <a:hueOff val="0"/>
                  <a:satOff val="0"/>
                  <a:lumOff val="0"/>
                  <a:alphaOff val="0"/>
                </a:srgbClr>
              </a:solidFill>
              <a:latin typeface="Arial"/>
              <a:ea typeface="+mn-ea"/>
              <a:cs typeface="+mn-cs"/>
            </a:rPr>
            <a:t>do not differ in shades of their common meaning. They differ in usage and style: </a:t>
          </a:r>
          <a:r>
            <a:rPr lang="en-AU" sz="1700" i="1" kern="1200" dirty="0">
              <a:solidFill>
                <a:srgbClr val="292934">
                  <a:hueOff val="0"/>
                  <a:satOff val="0"/>
                  <a:lumOff val="0"/>
                  <a:alphaOff val="0"/>
                </a:srgbClr>
              </a:solidFill>
              <a:latin typeface="Arial"/>
              <a:ea typeface="+mn-ea"/>
              <a:cs typeface="+mn-cs"/>
            </a:rPr>
            <a:t>doctor</a:t>
          </a:r>
          <a:r>
            <a:rPr lang="en-AU" sz="1700" kern="1200" dirty="0">
              <a:solidFill>
                <a:srgbClr val="292934">
                  <a:hueOff val="0"/>
                  <a:satOff val="0"/>
                  <a:lumOff val="0"/>
                  <a:alphaOff val="0"/>
                </a:srgbClr>
              </a:solidFill>
              <a:latin typeface="Arial"/>
              <a:ea typeface="+mn-ea"/>
              <a:cs typeface="+mn-cs"/>
            </a:rPr>
            <a:t> (official) – </a:t>
          </a:r>
          <a:r>
            <a:rPr lang="en-AU" sz="1700" i="1" kern="1200" dirty="0">
              <a:solidFill>
                <a:srgbClr val="292934">
                  <a:hueOff val="0"/>
                  <a:satOff val="0"/>
                  <a:lumOff val="0"/>
                  <a:alphaOff val="0"/>
                </a:srgbClr>
              </a:solidFill>
              <a:latin typeface="Arial"/>
              <a:ea typeface="+mn-ea"/>
              <a:cs typeface="+mn-cs"/>
            </a:rPr>
            <a:t>doc</a:t>
          </a:r>
          <a:r>
            <a:rPr lang="en-AU" sz="1700" kern="1200" dirty="0">
              <a:solidFill>
                <a:srgbClr val="292934">
                  <a:hueOff val="0"/>
                  <a:satOff val="0"/>
                  <a:lumOff val="0"/>
                  <a:alphaOff val="0"/>
                </a:srgbClr>
              </a:solidFill>
              <a:latin typeface="Arial"/>
              <a:ea typeface="+mn-ea"/>
              <a:cs typeface="+mn-cs"/>
            </a:rPr>
            <a:t> (familiar); </a:t>
          </a:r>
          <a:r>
            <a:rPr lang="en-AU" sz="1700" i="1" kern="1200" dirty="0">
              <a:solidFill>
                <a:srgbClr val="292934">
                  <a:hueOff val="0"/>
                  <a:satOff val="0"/>
                  <a:lumOff val="0"/>
                  <a:alphaOff val="0"/>
                </a:srgbClr>
              </a:solidFill>
              <a:latin typeface="Arial"/>
              <a:ea typeface="+mn-ea"/>
              <a:cs typeface="+mn-cs"/>
            </a:rPr>
            <a:t>to commence</a:t>
          </a:r>
          <a:r>
            <a:rPr lang="en-AU" sz="1700" kern="1200" dirty="0">
              <a:solidFill>
                <a:srgbClr val="292934">
                  <a:hueOff val="0"/>
                  <a:satOff val="0"/>
                  <a:lumOff val="0"/>
                  <a:alphaOff val="0"/>
                </a:srgbClr>
              </a:solidFill>
              <a:latin typeface="Arial"/>
              <a:ea typeface="+mn-ea"/>
              <a:cs typeface="+mn-cs"/>
            </a:rPr>
            <a:t> (official) – </a:t>
          </a:r>
          <a:r>
            <a:rPr lang="en-AU" sz="1700" i="1" kern="1200" dirty="0">
              <a:solidFill>
                <a:srgbClr val="292934">
                  <a:hueOff val="0"/>
                  <a:satOff val="0"/>
                  <a:lumOff val="0"/>
                  <a:alphaOff val="0"/>
                </a:srgbClr>
              </a:solidFill>
              <a:latin typeface="Arial"/>
              <a:ea typeface="+mn-ea"/>
              <a:cs typeface="+mn-cs"/>
            </a:rPr>
            <a:t>to begin</a:t>
          </a:r>
          <a:r>
            <a:rPr lang="en-AU" sz="1700" kern="1200" dirty="0">
              <a:solidFill>
                <a:srgbClr val="292934">
                  <a:hueOff val="0"/>
                  <a:satOff val="0"/>
                  <a:lumOff val="0"/>
                  <a:alphaOff val="0"/>
                </a:srgbClr>
              </a:solidFill>
              <a:latin typeface="Arial"/>
              <a:ea typeface="+mn-ea"/>
              <a:cs typeface="+mn-cs"/>
            </a:rPr>
            <a:t> (neutral). They also show the attitude of the speaker towards the event, object or process described: </a:t>
          </a:r>
          <a:r>
            <a:rPr lang="en-AU" sz="1700" i="1" kern="1200" dirty="0">
              <a:solidFill>
                <a:srgbClr val="292934">
                  <a:hueOff val="0"/>
                  <a:satOff val="0"/>
                  <a:lumOff val="0"/>
                  <a:alphaOff val="0"/>
                </a:srgbClr>
              </a:solidFill>
              <a:latin typeface="Arial"/>
              <a:ea typeface="+mn-ea"/>
              <a:cs typeface="+mn-cs"/>
            </a:rPr>
            <a:t>to die – to depart, to expire – to kick the bucket; </a:t>
          </a:r>
          <a:r>
            <a:rPr lang="uk-UA" sz="1700" i="1" kern="1200" dirty="0">
              <a:solidFill>
                <a:srgbClr val="292934">
                  <a:hueOff val="0"/>
                  <a:satOff val="0"/>
                  <a:lumOff val="0"/>
                  <a:alphaOff val="0"/>
                </a:srgbClr>
              </a:solidFill>
              <a:latin typeface="Arial"/>
              <a:ea typeface="+mn-ea"/>
              <a:cs typeface="+mn-cs"/>
            </a:rPr>
            <a:t>говорити – балакати, базікати;  ходити – шкандибати, дибати, пхатися, читальний зал – читалка, здібний – кмітливий. </a:t>
          </a:r>
        </a:p>
      </dsp:txBody>
      <dsp:txXfrm>
        <a:off x="3401594" y="2062201"/>
        <a:ext cx="2840450" cy="4520768"/>
      </dsp:txXfrm>
    </dsp:sp>
    <dsp:sp modelId="{E37C08D3-7751-4EF4-A9F7-9B01143382B9}">
      <dsp:nvSpPr>
        <dsp:cNvPr id="0" name=""/>
        <dsp:cNvSpPr/>
      </dsp:nvSpPr>
      <dsp:spPr>
        <a:xfrm>
          <a:off x="4549558" y="573814"/>
          <a:ext cx="3735143" cy="3735143"/>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45262" y="692695"/>
          <a:ext cx="2097050"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a:t>
          </a:r>
          <a:r>
            <a:rPr lang="en-AU" sz="1800" kern="1200" dirty="0">
              <a:solidFill>
                <a:srgbClr val="FFFFFF"/>
              </a:solidFill>
              <a:latin typeface="Arial"/>
              <a:ea typeface="+mn-ea"/>
              <a:cs typeface="+mn-cs"/>
            </a:rPr>
            <a:t>Classification of  Synonyms</a:t>
          </a:r>
          <a:endParaRPr lang="uk-UA" sz="4800" b="1" kern="1200" dirty="0">
            <a:solidFill>
              <a:srgbClr val="FFFFFF"/>
            </a:solidFill>
            <a:latin typeface="Arial"/>
            <a:ea typeface="+mn-ea"/>
            <a:cs typeface="+mn-cs"/>
          </a:endParaRPr>
        </a:p>
      </dsp:txBody>
      <dsp:txXfrm>
        <a:off x="3761663" y="709096"/>
        <a:ext cx="2064248" cy="527181"/>
      </dsp:txXfrm>
    </dsp:sp>
    <dsp:sp modelId="{AF355E3C-7F11-49A4-B1F7-5130FADE3732}">
      <dsp:nvSpPr>
        <dsp:cNvPr id="0" name=""/>
        <dsp:cNvSpPr/>
      </dsp:nvSpPr>
      <dsp:spPr>
        <a:xfrm>
          <a:off x="6474580" y="188639"/>
          <a:ext cx="2628209" cy="5834175"/>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r>
            <a:rPr lang="en-US" sz="1700" b="1" kern="1200" dirty="0">
              <a:solidFill>
                <a:srgbClr val="292934">
                  <a:hueOff val="0"/>
                  <a:satOff val="0"/>
                  <a:lumOff val="0"/>
                  <a:alphaOff val="0"/>
                </a:srgbClr>
              </a:solidFill>
              <a:latin typeface="Arial"/>
              <a:ea typeface="+mn-ea"/>
              <a:cs typeface="+mn-cs"/>
            </a:rPr>
            <a:t>Phraseological synonyms</a:t>
          </a:r>
          <a:r>
            <a:rPr lang="en-US" sz="1700" kern="1200" dirty="0">
              <a:solidFill>
                <a:srgbClr val="292934">
                  <a:hueOff val="0"/>
                  <a:satOff val="0"/>
                  <a:lumOff val="0"/>
                  <a:alphaOff val="0"/>
                </a:srgbClr>
              </a:solidFill>
              <a:latin typeface="Arial"/>
              <a:ea typeface="+mn-ea"/>
              <a:cs typeface="+mn-cs"/>
            </a:rPr>
            <a:t> are those which do not necessarily differ materially in their meanings or stylistic value. They differ in their combinative power. Thus, in such groups as </a:t>
          </a:r>
          <a:r>
            <a:rPr lang="en-US" sz="1700" i="1" kern="1200" dirty="0">
              <a:solidFill>
                <a:srgbClr val="292934">
                  <a:hueOff val="0"/>
                  <a:satOff val="0"/>
                  <a:lumOff val="0"/>
                  <a:alphaOff val="0"/>
                </a:srgbClr>
              </a:solidFill>
              <a:latin typeface="Arial"/>
              <a:ea typeface="+mn-ea"/>
              <a:cs typeface="+mn-cs"/>
            </a:rPr>
            <a:t>few – little, many – much </a:t>
          </a:r>
          <a:r>
            <a:rPr lang="en-US" sz="1700" kern="1200" dirty="0">
              <a:solidFill>
                <a:srgbClr val="292934">
                  <a:hueOff val="0"/>
                  <a:satOff val="0"/>
                  <a:lumOff val="0"/>
                  <a:alphaOff val="0"/>
                </a:srgbClr>
              </a:solidFill>
              <a:latin typeface="Arial"/>
              <a:ea typeface="+mn-ea"/>
              <a:cs typeface="+mn-cs"/>
            </a:rPr>
            <a:t>we can speak not so much of any immediate difference in the meanings of words as of their difference in application (</a:t>
          </a:r>
          <a:r>
            <a:rPr lang="en-US" sz="1700" i="1" kern="1200" dirty="0">
              <a:solidFill>
                <a:srgbClr val="292934">
                  <a:hueOff val="0"/>
                  <a:satOff val="0"/>
                  <a:lumOff val="0"/>
                  <a:alphaOff val="0"/>
                </a:srgbClr>
              </a:solidFill>
              <a:latin typeface="Arial"/>
              <a:ea typeface="+mn-ea"/>
              <a:cs typeface="+mn-cs"/>
            </a:rPr>
            <a:t>much time – little water; many children – much air</a:t>
          </a:r>
          <a:r>
            <a:rPr lang="en-US" sz="1700" kern="1200" dirty="0">
              <a:solidFill>
                <a:srgbClr val="292934">
                  <a:hueOff val="0"/>
                  <a:satOff val="0"/>
                  <a:lumOff val="0"/>
                  <a:alphaOff val="0"/>
                </a:srgbClr>
              </a:solidFill>
              <a:latin typeface="Arial"/>
              <a:ea typeface="+mn-ea"/>
              <a:cs typeface="+mn-cs"/>
            </a:rPr>
            <a:t>). We say a </a:t>
          </a:r>
          <a:r>
            <a:rPr lang="en-US" sz="1700" i="1" kern="1200" dirty="0">
              <a:solidFill>
                <a:srgbClr val="292934">
                  <a:hueOff val="0"/>
                  <a:satOff val="0"/>
                  <a:lumOff val="0"/>
                  <a:alphaOff val="0"/>
                </a:srgbClr>
              </a:solidFill>
              <a:latin typeface="Arial"/>
              <a:ea typeface="+mn-ea"/>
              <a:cs typeface="+mn-cs"/>
            </a:rPr>
            <a:t>sunny day, a moonlit night</a:t>
          </a:r>
          <a:r>
            <a:rPr lang="en-US" sz="1700" kern="1200" dirty="0">
              <a:solidFill>
                <a:srgbClr val="292934">
                  <a:hueOff val="0"/>
                  <a:satOff val="0"/>
                  <a:lumOff val="0"/>
                  <a:alphaOff val="0"/>
                </a:srgbClr>
              </a:solidFill>
              <a:latin typeface="Arial"/>
              <a:ea typeface="+mn-ea"/>
              <a:cs typeface="+mn-cs"/>
            </a:rPr>
            <a:t> but we should use </a:t>
          </a:r>
          <a:r>
            <a:rPr lang="en-US" sz="1700" i="1" kern="1200" dirty="0">
              <a:solidFill>
                <a:srgbClr val="292934">
                  <a:hueOff val="0"/>
                  <a:satOff val="0"/>
                  <a:lumOff val="0"/>
                  <a:alphaOff val="0"/>
                </a:srgbClr>
              </a:solidFill>
              <a:latin typeface="Arial"/>
              <a:ea typeface="+mn-ea"/>
              <a:cs typeface="+mn-cs"/>
            </a:rPr>
            <a:t>the</a:t>
          </a:r>
          <a:r>
            <a:rPr lang="en-US" sz="1700" kern="1200" dirty="0">
              <a:solidFill>
                <a:srgbClr val="292934">
                  <a:hueOff val="0"/>
                  <a:satOff val="0"/>
                  <a:lumOff val="0"/>
                  <a:alphaOff val="0"/>
                </a:srgbClr>
              </a:solidFill>
              <a:latin typeface="Arial"/>
              <a:ea typeface="+mn-ea"/>
              <a:cs typeface="+mn-cs"/>
            </a:rPr>
            <a:t> </a:t>
          </a:r>
          <a:r>
            <a:rPr lang="en-US" sz="1700" i="1" kern="1200" dirty="0">
              <a:solidFill>
                <a:srgbClr val="292934">
                  <a:hueOff val="0"/>
                  <a:satOff val="0"/>
                  <a:lumOff val="0"/>
                  <a:alphaOff val="0"/>
                </a:srgbClr>
              </a:solidFill>
              <a:latin typeface="Arial"/>
              <a:ea typeface="+mn-ea"/>
              <a:cs typeface="+mn-cs"/>
            </a:rPr>
            <a:t>solar system, a lunar eclipse</a:t>
          </a:r>
          <a:r>
            <a:rPr lang="en-US" sz="1700" kern="1200" dirty="0">
              <a:solidFill>
                <a:srgbClr val="292934">
                  <a:hueOff val="0"/>
                  <a:satOff val="0"/>
                  <a:lumOff val="0"/>
                  <a:alphaOff val="0"/>
                </a:srgbClr>
              </a:solidFill>
              <a:latin typeface="Arial"/>
              <a:ea typeface="+mn-ea"/>
              <a:cs typeface="+mn-cs"/>
            </a:rPr>
            <a:t>. </a:t>
          </a:r>
          <a:endParaRPr lang="uk-UA" sz="170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endParaRPr lang="uk-UA" sz="1600" kern="1200" dirty="0">
            <a:solidFill>
              <a:srgbClr val="292934">
                <a:hueOff val="0"/>
                <a:satOff val="0"/>
                <a:lumOff val="0"/>
                <a:alphaOff val="0"/>
              </a:srgbClr>
            </a:solidFill>
            <a:latin typeface="Arial"/>
            <a:ea typeface="+mn-ea"/>
            <a:cs typeface="+mn-cs"/>
          </a:endParaRPr>
        </a:p>
      </dsp:txBody>
      <dsp:txXfrm>
        <a:off x="6551558" y="265617"/>
        <a:ext cx="2474253" cy="4430039"/>
      </dsp:txXfrm>
    </dsp:sp>
    <dsp:sp modelId="{E3EBF0C8-D266-4DCB-B698-25FA4A692A68}">
      <dsp:nvSpPr>
        <dsp:cNvPr id="0" name=""/>
        <dsp:cNvSpPr/>
      </dsp:nvSpPr>
      <dsp:spPr>
        <a:xfrm>
          <a:off x="6841613" y="5949282"/>
          <a:ext cx="1984241"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a:t>
          </a:r>
          <a:r>
            <a:rPr lang="en-AU" sz="1800" kern="1200" dirty="0">
              <a:solidFill>
                <a:srgbClr val="FFFFFF"/>
              </a:solidFill>
              <a:latin typeface="Arial"/>
              <a:ea typeface="+mn-ea"/>
              <a:cs typeface="+mn-cs"/>
            </a:rPr>
            <a:t>Classification of  Synonyms</a:t>
          </a:r>
          <a:endParaRPr lang="uk-UA" sz="1800" b="1" kern="1200" dirty="0">
            <a:solidFill>
              <a:srgbClr val="FFFFFF"/>
            </a:solidFill>
            <a:latin typeface="Arial"/>
            <a:ea typeface="+mn-ea"/>
            <a:cs typeface="+mn-cs"/>
          </a:endParaRPr>
        </a:p>
      </dsp:txBody>
      <dsp:txXfrm>
        <a:off x="6858014" y="5965683"/>
        <a:ext cx="1951439" cy="52718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185732"/>
          <a:ext cx="3137068" cy="5951576"/>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b="1" i="0" kern="1200" dirty="0">
              <a:solidFill>
                <a:srgbClr val="292934">
                  <a:hueOff val="0"/>
                  <a:satOff val="0"/>
                  <a:lumOff val="0"/>
                  <a:alphaOff val="0"/>
                </a:srgbClr>
              </a:solidFill>
              <a:latin typeface="Arial"/>
              <a:ea typeface="+mn-ea"/>
              <a:cs typeface="+mn-cs"/>
            </a:rPr>
            <a:t>Borrowings</a:t>
          </a:r>
          <a:r>
            <a:rPr lang="en-US" sz="1700" i="0" kern="1200" dirty="0">
              <a:solidFill>
                <a:srgbClr val="292934">
                  <a:hueOff val="0"/>
                  <a:satOff val="0"/>
                  <a:lumOff val="0"/>
                  <a:alphaOff val="0"/>
                </a:srgbClr>
              </a:solidFill>
              <a:latin typeface="Arial"/>
              <a:ea typeface="+mn-ea"/>
              <a:cs typeface="+mn-cs"/>
            </a:rPr>
            <a:t>. Most of bookish synonyms are of foreign origin, while popular and colloquial words are mostly native. e.g.: The native word  </a:t>
          </a:r>
          <a:r>
            <a:rPr lang="en-US" sz="1700" i="1" kern="1200" dirty="0">
              <a:solidFill>
                <a:srgbClr val="292934">
                  <a:hueOff val="0"/>
                  <a:satOff val="0"/>
                  <a:lumOff val="0"/>
                  <a:alphaOff val="0"/>
                </a:srgbClr>
              </a:solidFill>
              <a:latin typeface="Arial"/>
              <a:ea typeface="+mn-ea"/>
              <a:cs typeface="+mn-cs"/>
            </a:rPr>
            <a:t>heaven</a:t>
          </a:r>
          <a:r>
            <a:rPr lang="en-US" sz="1700" i="0" kern="1200" dirty="0">
              <a:solidFill>
                <a:srgbClr val="292934">
                  <a:hueOff val="0"/>
                  <a:satOff val="0"/>
                  <a:lumOff val="0"/>
                  <a:alphaOff val="0"/>
                </a:srgbClr>
              </a:solidFill>
              <a:latin typeface="Arial"/>
              <a:ea typeface="+mn-ea"/>
              <a:cs typeface="+mn-cs"/>
            </a:rPr>
            <a:t> has been more and more restricted to the figurative and religious use for the Danish word </a:t>
          </a:r>
          <a:r>
            <a:rPr lang="en-US" sz="1700" i="1" kern="1200" dirty="0">
              <a:solidFill>
                <a:srgbClr val="292934">
                  <a:hueOff val="0"/>
                  <a:satOff val="0"/>
                  <a:lumOff val="0"/>
                  <a:alphaOff val="0"/>
                </a:srgbClr>
              </a:solidFill>
              <a:latin typeface="Arial"/>
              <a:ea typeface="+mn-ea"/>
              <a:cs typeface="+mn-cs"/>
            </a:rPr>
            <a:t>sky</a:t>
          </a:r>
          <a:r>
            <a:rPr lang="en-US" sz="1700" i="0" kern="1200" dirty="0">
              <a:solidFill>
                <a:srgbClr val="292934">
                  <a:hueOff val="0"/>
                  <a:satOff val="0"/>
                  <a:lumOff val="0"/>
                  <a:alphaOff val="0"/>
                </a:srgbClr>
              </a:solidFill>
              <a:latin typeface="Arial"/>
              <a:ea typeface="+mn-ea"/>
              <a:cs typeface="+mn-cs"/>
            </a:rPr>
            <a:t> began to be used exclusively in the meaning of  the blue above us though originally sky meant only cloud</a:t>
          </a:r>
          <a:endParaRPr lang="uk-UA" sz="1700" i="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b="1" i="0" kern="1200" dirty="0">
              <a:solidFill>
                <a:srgbClr val="292934">
                  <a:hueOff val="0"/>
                  <a:satOff val="0"/>
                  <a:lumOff val="0"/>
                  <a:alphaOff val="0"/>
                </a:srgbClr>
              </a:solidFill>
              <a:latin typeface="Arial"/>
              <a:ea typeface="+mn-ea"/>
              <a:cs typeface="+mn-cs"/>
            </a:rPr>
            <a:t>Shifts of meaning. </a:t>
          </a:r>
          <a:r>
            <a:rPr lang="en-US" sz="1700" i="1" kern="1200" dirty="0">
              <a:solidFill>
                <a:srgbClr val="292934">
                  <a:hueOff val="0"/>
                  <a:satOff val="0"/>
                  <a:lumOff val="0"/>
                  <a:alphaOff val="0"/>
                </a:srgbClr>
              </a:solidFill>
              <a:latin typeface="Arial"/>
              <a:ea typeface="+mn-ea"/>
              <a:cs typeface="+mn-cs"/>
            </a:rPr>
            <a:t>knave </a:t>
          </a:r>
          <a:r>
            <a:rPr lang="uk-UA" sz="1700" i="1" kern="1200" dirty="0">
              <a:solidFill>
                <a:srgbClr val="292934">
                  <a:hueOff val="0"/>
                  <a:satOff val="0"/>
                  <a:lumOff val="0"/>
                  <a:alphaOff val="0"/>
                </a:srgbClr>
              </a:solidFill>
              <a:latin typeface="Arial"/>
              <a:ea typeface="+mn-ea"/>
              <a:cs typeface="+mn-cs"/>
            </a:rPr>
            <a:t>(</a:t>
          </a:r>
          <a:r>
            <a:rPr lang="en-US" sz="1700" i="1" kern="1200" dirty="0">
              <a:solidFill>
                <a:srgbClr val="292934">
                  <a:hueOff val="0"/>
                  <a:satOff val="0"/>
                  <a:lumOff val="0"/>
                  <a:alphaOff val="0"/>
                </a:srgbClr>
              </a:solidFill>
              <a:latin typeface="Arial"/>
              <a:ea typeface="+mn-ea"/>
              <a:cs typeface="+mn-cs"/>
            </a:rPr>
            <a:t>old English - boy, servant) </a:t>
          </a:r>
          <a:r>
            <a:rPr lang="en-US" sz="1700" i="0" kern="1200" dirty="0">
              <a:solidFill>
                <a:srgbClr val="292934">
                  <a:hueOff val="0"/>
                  <a:satOff val="0"/>
                  <a:lumOff val="0"/>
                  <a:alphaOff val="0"/>
                </a:srgbClr>
              </a:solidFill>
              <a:latin typeface="Arial"/>
              <a:ea typeface="+mn-ea"/>
              <a:cs typeface="+mn-cs"/>
            </a:rPr>
            <a:t>and </a:t>
          </a:r>
          <a:r>
            <a:rPr lang="en-US" sz="1700" i="1" kern="1200" dirty="0">
              <a:solidFill>
                <a:srgbClr val="292934">
                  <a:hueOff val="0"/>
                  <a:satOff val="0"/>
                  <a:lumOff val="0"/>
                  <a:alphaOff val="0"/>
                </a:srgbClr>
              </a:solidFill>
              <a:latin typeface="Arial"/>
              <a:ea typeface="+mn-ea"/>
              <a:cs typeface="+mn-cs"/>
            </a:rPr>
            <a:t>villain</a:t>
          </a:r>
          <a:r>
            <a:rPr lang="en-US" sz="1700" i="0" kern="1200" dirty="0">
              <a:solidFill>
                <a:srgbClr val="292934">
                  <a:hueOff val="0"/>
                  <a:satOff val="0"/>
                  <a:lumOff val="0"/>
                  <a:alphaOff val="0"/>
                </a:srgbClr>
              </a:solidFill>
              <a:latin typeface="Arial"/>
              <a:ea typeface="+mn-ea"/>
              <a:cs typeface="+mn-cs"/>
            </a:rPr>
            <a:t> (</a:t>
          </a:r>
          <a:r>
            <a:rPr lang="en-US" sz="1700" i="1" kern="1200" dirty="0">
              <a:solidFill>
                <a:srgbClr val="292934">
                  <a:hueOff val="0"/>
                  <a:satOff val="0"/>
                  <a:lumOff val="0"/>
                  <a:alphaOff val="0"/>
                </a:srgbClr>
              </a:solidFill>
              <a:latin typeface="Arial"/>
              <a:ea typeface="+mn-ea"/>
              <a:cs typeface="+mn-cs"/>
            </a:rPr>
            <a:t>middle French – a rustic, boor – </a:t>
          </a:r>
          <a:r>
            <a:rPr lang="uk-UA" sz="1700" i="1" kern="1200" dirty="0">
              <a:solidFill>
                <a:srgbClr val="292934">
                  <a:hueOff val="0"/>
                  <a:satOff val="0"/>
                  <a:lumOff val="0"/>
                  <a:alphaOff val="0"/>
                </a:srgbClr>
              </a:solidFill>
              <a:latin typeface="Arial"/>
              <a:ea typeface="+mn-ea"/>
              <a:cs typeface="+mn-cs"/>
            </a:rPr>
            <a:t>простакуватий, неотесаний</a:t>
          </a:r>
          <a:r>
            <a:rPr lang="en-US" sz="1700" i="0" kern="1200" dirty="0">
              <a:solidFill>
                <a:srgbClr val="292934">
                  <a:hueOff val="0"/>
                  <a:satOff val="0"/>
                  <a:lumOff val="0"/>
                  <a:alphaOff val="0"/>
                </a:srgbClr>
              </a:solidFill>
              <a:latin typeface="Arial"/>
              <a:ea typeface="+mn-ea"/>
              <a:cs typeface="+mn-cs"/>
            </a:rPr>
            <a:t>) =&gt; (</a:t>
          </a:r>
          <a:r>
            <a:rPr lang="uk-UA" sz="1700" i="0" kern="1200" dirty="0">
              <a:solidFill>
                <a:srgbClr val="292934">
                  <a:hueOff val="0"/>
                  <a:satOff val="0"/>
                  <a:lumOff val="0"/>
                  <a:alphaOff val="0"/>
                </a:srgbClr>
              </a:solidFill>
              <a:latin typeface="Arial"/>
              <a:ea typeface="+mn-ea"/>
              <a:cs typeface="+mn-cs"/>
            </a:rPr>
            <a:t>негідник, злодій</a:t>
          </a:r>
          <a:r>
            <a:rPr lang="en-US" sz="1700" i="0" kern="1200" dirty="0">
              <a:solidFill>
                <a:srgbClr val="292934">
                  <a:hueOff val="0"/>
                  <a:satOff val="0"/>
                  <a:lumOff val="0"/>
                  <a:alphaOff val="0"/>
                </a:srgbClr>
              </a:solidFill>
              <a:latin typeface="Arial"/>
              <a:ea typeface="+mn-ea"/>
              <a:cs typeface="+mn-cs"/>
            </a:rPr>
            <a:t>) once were not synonyms but their meanings </a:t>
          </a:r>
          <a:r>
            <a:rPr lang="en-US" sz="1700" i="0" kern="1200" dirty="0" err="1">
              <a:solidFill>
                <a:srgbClr val="292934">
                  <a:hueOff val="0"/>
                  <a:satOff val="0"/>
                  <a:lumOff val="0"/>
                  <a:alphaOff val="0"/>
                </a:srgbClr>
              </a:solidFill>
              <a:latin typeface="Arial"/>
              <a:ea typeface="+mn-ea"/>
              <a:cs typeface="+mn-cs"/>
            </a:rPr>
            <a:t>degradated</a:t>
          </a:r>
          <a:r>
            <a:rPr lang="en-US" sz="1700" i="0" kern="1200" dirty="0">
              <a:solidFill>
                <a:srgbClr val="292934">
                  <a:hueOff val="0"/>
                  <a:satOff val="0"/>
                  <a:lumOff val="0"/>
                  <a:alphaOff val="0"/>
                </a:srgbClr>
              </a:solidFill>
              <a:latin typeface="Arial"/>
              <a:ea typeface="+mn-ea"/>
              <a:cs typeface="+mn-cs"/>
            </a:rPr>
            <a:t> and they became synonyms.  </a:t>
          </a:r>
          <a:endParaRPr lang="uk-UA" sz="1700" i="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b="1" i="0" kern="1200" dirty="0">
              <a:solidFill>
                <a:srgbClr val="292934">
                  <a:hueOff val="0"/>
                  <a:satOff val="0"/>
                  <a:lumOff val="0"/>
                  <a:alphaOff val="0"/>
                </a:srgbClr>
              </a:solidFill>
              <a:latin typeface="Arial"/>
              <a:ea typeface="+mn-ea"/>
              <a:cs typeface="+mn-cs"/>
            </a:rPr>
            <a:t>Shortening. </a:t>
          </a:r>
          <a:r>
            <a:rPr lang="en-US" sz="1700" i="1" kern="1200" dirty="0">
              <a:solidFill>
                <a:srgbClr val="292934">
                  <a:hueOff val="0"/>
                  <a:satOff val="0"/>
                  <a:lumOff val="0"/>
                  <a:alphaOff val="0"/>
                </a:srgbClr>
              </a:solidFill>
              <a:latin typeface="Arial"/>
              <a:ea typeface="+mn-ea"/>
              <a:cs typeface="+mn-cs"/>
            </a:rPr>
            <a:t>advertisement</a:t>
          </a:r>
          <a:r>
            <a:rPr lang="en-US" sz="1700" i="0" kern="1200" dirty="0">
              <a:solidFill>
                <a:srgbClr val="292934">
                  <a:hueOff val="0"/>
                  <a:satOff val="0"/>
                  <a:lumOff val="0"/>
                  <a:alphaOff val="0"/>
                </a:srgbClr>
              </a:solidFill>
              <a:latin typeface="Arial"/>
              <a:ea typeface="+mn-ea"/>
              <a:cs typeface="+mn-cs"/>
            </a:rPr>
            <a:t> – </a:t>
          </a:r>
          <a:r>
            <a:rPr lang="en-US" sz="1700" i="1" kern="1200" dirty="0">
              <a:solidFill>
                <a:srgbClr val="292934">
                  <a:hueOff val="0"/>
                  <a:satOff val="0"/>
                  <a:lumOff val="0"/>
                  <a:alphaOff val="0"/>
                </a:srgbClr>
              </a:solidFill>
              <a:latin typeface="Arial"/>
              <a:ea typeface="+mn-ea"/>
              <a:cs typeface="+mn-cs"/>
            </a:rPr>
            <a:t>ad</a:t>
          </a:r>
          <a:r>
            <a:rPr lang="en-US" sz="1700" i="0" kern="1200" dirty="0">
              <a:solidFill>
                <a:srgbClr val="292934">
                  <a:hueOff val="0"/>
                  <a:satOff val="0"/>
                  <a:lumOff val="0"/>
                  <a:alphaOff val="0"/>
                </a:srgbClr>
              </a:solidFill>
              <a:latin typeface="Arial"/>
              <a:ea typeface="+mn-ea"/>
              <a:cs typeface="+mn-cs"/>
            </a:rPr>
            <a:t>; </a:t>
          </a:r>
          <a:r>
            <a:rPr lang="en-US" sz="1700" i="1" kern="1200" dirty="0">
              <a:solidFill>
                <a:srgbClr val="292934">
                  <a:hueOff val="0"/>
                  <a:satOff val="0"/>
                  <a:lumOff val="0"/>
                  <a:alphaOff val="0"/>
                </a:srgbClr>
              </a:solidFill>
              <a:latin typeface="Arial"/>
              <a:ea typeface="+mn-ea"/>
              <a:cs typeface="+mn-cs"/>
            </a:rPr>
            <a:t>examination – exam. </a:t>
          </a:r>
          <a:endParaRPr lang="uk-UA" sz="1700" i="0" kern="1200" dirty="0">
            <a:solidFill>
              <a:srgbClr val="292934">
                <a:hueOff val="0"/>
                <a:satOff val="0"/>
                <a:lumOff val="0"/>
                <a:alphaOff val="0"/>
              </a:srgbClr>
            </a:solidFill>
            <a:latin typeface="Arial"/>
            <a:ea typeface="+mn-ea"/>
            <a:cs typeface="+mn-cs"/>
          </a:endParaRPr>
        </a:p>
      </dsp:txBody>
      <dsp:txXfrm>
        <a:off x="91882" y="277614"/>
        <a:ext cx="2953304" cy="4492474"/>
      </dsp:txXfrm>
    </dsp:sp>
    <dsp:sp modelId="{663E5B69-A3C1-4814-9553-CB69A6025802}">
      <dsp:nvSpPr>
        <dsp:cNvPr id="0" name=""/>
        <dsp:cNvSpPr/>
      </dsp:nvSpPr>
      <dsp:spPr>
        <a:xfrm>
          <a:off x="3080961" y="2693191"/>
          <a:ext cx="4170344" cy="4170344"/>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720938" y="6198896"/>
          <a:ext cx="1793293"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Sources of Synonymy</a:t>
          </a:r>
          <a:endParaRPr lang="uk-UA" sz="1800" b="1" kern="1200" dirty="0">
            <a:solidFill>
              <a:srgbClr val="FFFFFF"/>
            </a:solidFill>
            <a:latin typeface="Arial"/>
            <a:ea typeface="+mn-ea"/>
            <a:cs typeface="+mn-cs"/>
          </a:endParaRPr>
        </a:p>
      </dsp:txBody>
      <dsp:txXfrm>
        <a:off x="737339" y="6215297"/>
        <a:ext cx="1760491" cy="527181"/>
      </dsp:txXfrm>
    </dsp:sp>
    <dsp:sp modelId="{1BF90610-0CF3-4258-9C4A-45B8452099F3}">
      <dsp:nvSpPr>
        <dsp:cNvPr id="0" name=""/>
        <dsp:cNvSpPr/>
      </dsp:nvSpPr>
      <dsp:spPr>
        <a:xfrm>
          <a:off x="3313223" y="692691"/>
          <a:ext cx="3017192" cy="5978649"/>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401594" y="2062201"/>
        <a:ext cx="2840450" cy="4520768"/>
      </dsp:txXfrm>
    </dsp:sp>
    <dsp:sp modelId="{E37C08D3-7751-4EF4-A9F7-9B01143382B9}">
      <dsp:nvSpPr>
        <dsp:cNvPr id="0" name=""/>
        <dsp:cNvSpPr/>
      </dsp:nvSpPr>
      <dsp:spPr>
        <a:xfrm>
          <a:off x="4549558" y="573814"/>
          <a:ext cx="3735143" cy="3735143"/>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745262" y="692695"/>
          <a:ext cx="2097050"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Criteria of synonymy</a:t>
          </a:r>
          <a:endParaRPr lang="uk-UA" sz="4800" b="1" kern="1200" dirty="0">
            <a:solidFill>
              <a:srgbClr val="FFFFFF"/>
            </a:solidFill>
            <a:latin typeface="Arial"/>
            <a:ea typeface="+mn-ea"/>
            <a:cs typeface="+mn-cs"/>
          </a:endParaRPr>
        </a:p>
      </dsp:txBody>
      <dsp:txXfrm>
        <a:off x="3761663" y="709096"/>
        <a:ext cx="2064248" cy="527181"/>
      </dsp:txXfrm>
    </dsp:sp>
    <dsp:sp modelId="{AF355E3C-7F11-49A4-B1F7-5130FADE3732}">
      <dsp:nvSpPr>
        <dsp:cNvPr id="0" name=""/>
        <dsp:cNvSpPr/>
      </dsp:nvSpPr>
      <dsp:spPr>
        <a:xfrm>
          <a:off x="6474580" y="188639"/>
          <a:ext cx="2628209" cy="5834175"/>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3825" tIns="123825" rIns="123825" bIns="123825"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b="1" kern="1200" dirty="0">
              <a:solidFill>
                <a:srgbClr val="292934">
                  <a:hueOff val="0"/>
                  <a:satOff val="0"/>
                  <a:lumOff val="0"/>
                  <a:alphaOff val="0"/>
                </a:srgbClr>
              </a:solidFill>
              <a:latin typeface="Arial"/>
              <a:ea typeface="+mn-ea"/>
              <a:cs typeface="+mn-cs"/>
            </a:rPr>
            <a:t>Semantic criterion: </a:t>
          </a:r>
          <a:r>
            <a:rPr lang="en-US" sz="1700" kern="1200" dirty="0">
              <a:solidFill>
                <a:srgbClr val="292934">
                  <a:hueOff val="0"/>
                  <a:satOff val="0"/>
                  <a:lumOff val="0"/>
                  <a:alphaOff val="0"/>
                </a:srgbClr>
              </a:solidFill>
              <a:latin typeface="Arial"/>
              <a:ea typeface="+mn-ea"/>
              <a:cs typeface="+mn-cs"/>
            </a:rPr>
            <a:t>In terms of componential analysis synonyms may be defined as words with the same denotation or the same denotative component but differing in connotations or in the connotative component.        </a:t>
          </a:r>
          <a:endParaRPr lang="uk-UA" sz="170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b="1" kern="1200" dirty="0">
              <a:solidFill>
                <a:srgbClr val="292934">
                  <a:hueOff val="0"/>
                  <a:satOff val="0"/>
                  <a:lumOff val="0"/>
                  <a:alphaOff val="0"/>
                </a:srgbClr>
              </a:solidFill>
              <a:latin typeface="Arial"/>
              <a:ea typeface="+mn-ea"/>
              <a:cs typeface="+mn-cs"/>
            </a:rPr>
            <a:t>The criterion of interchangeability: </a:t>
          </a:r>
          <a:r>
            <a:rPr lang="en-US" sz="1700" kern="1200" dirty="0">
              <a:solidFill>
                <a:srgbClr val="292934">
                  <a:hueOff val="0"/>
                  <a:satOff val="0"/>
                  <a:lumOff val="0"/>
                  <a:alphaOff val="0"/>
                </a:srgbClr>
              </a:solidFill>
              <a:latin typeface="Arial"/>
              <a:ea typeface="+mn-ea"/>
              <a:cs typeface="+mn-cs"/>
            </a:rPr>
            <a:t>Synonyms are words which are interchangeable at least in some contexts without any considerable alteration in the denotational meaning. </a:t>
          </a:r>
          <a:endParaRPr lang="uk-UA" sz="1700" kern="1200" dirty="0">
            <a:solidFill>
              <a:srgbClr val="292934">
                <a:hueOff val="0"/>
                <a:satOff val="0"/>
                <a:lumOff val="0"/>
                <a:alphaOff val="0"/>
              </a:srgbClr>
            </a:solidFill>
            <a:latin typeface="Arial"/>
            <a:ea typeface="+mn-ea"/>
            <a:cs typeface="+mn-cs"/>
          </a:endParaRPr>
        </a:p>
        <a:p>
          <a:pPr marL="171450" lvl="1" indent="-171450" algn="l" defTabSz="711200">
            <a:lnSpc>
              <a:spcPct val="90000"/>
            </a:lnSpc>
            <a:spcBef>
              <a:spcPct val="0"/>
            </a:spcBef>
            <a:spcAft>
              <a:spcPct val="15000"/>
            </a:spcAft>
            <a:buChar char="•"/>
          </a:pPr>
          <a:endParaRPr lang="uk-UA" sz="1600" kern="1200" dirty="0">
            <a:solidFill>
              <a:srgbClr val="292934">
                <a:hueOff val="0"/>
                <a:satOff val="0"/>
                <a:lumOff val="0"/>
                <a:alphaOff val="0"/>
              </a:srgbClr>
            </a:solidFill>
            <a:latin typeface="Arial"/>
            <a:ea typeface="+mn-ea"/>
            <a:cs typeface="+mn-cs"/>
          </a:endParaRPr>
        </a:p>
      </dsp:txBody>
      <dsp:txXfrm>
        <a:off x="6551558" y="265617"/>
        <a:ext cx="2474253" cy="4430039"/>
      </dsp:txXfrm>
    </dsp:sp>
    <dsp:sp modelId="{E3EBF0C8-D266-4DCB-B698-25FA4A692A68}">
      <dsp:nvSpPr>
        <dsp:cNvPr id="0" name=""/>
        <dsp:cNvSpPr/>
      </dsp:nvSpPr>
      <dsp:spPr>
        <a:xfrm>
          <a:off x="6841613" y="6101334"/>
          <a:ext cx="1984241" cy="55998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Criteria of synonym</a:t>
          </a:r>
          <a:r>
            <a:rPr lang="en-US" sz="1800" b="1" kern="1200" dirty="0">
              <a:solidFill>
                <a:srgbClr val="FFFFFF"/>
              </a:solidFill>
              <a:latin typeface="Arial"/>
              <a:ea typeface="+mn-ea"/>
              <a:cs typeface="+mn-cs"/>
            </a:rPr>
            <a:t>y</a:t>
          </a:r>
          <a:endParaRPr lang="uk-UA" sz="1800" b="1" kern="1200" dirty="0">
            <a:solidFill>
              <a:srgbClr val="FFFFFF"/>
            </a:solidFill>
            <a:latin typeface="Arial"/>
            <a:ea typeface="+mn-ea"/>
            <a:cs typeface="+mn-cs"/>
          </a:endParaRPr>
        </a:p>
      </dsp:txBody>
      <dsp:txXfrm>
        <a:off x="6858014" y="6117735"/>
        <a:ext cx="1951439" cy="527181"/>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328026"/>
          <a:ext cx="2997298" cy="568640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i="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AU" sz="1700" i="0" kern="1200" dirty="0">
              <a:solidFill>
                <a:srgbClr val="292934">
                  <a:hueOff val="0"/>
                  <a:satOff val="0"/>
                  <a:lumOff val="0"/>
                  <a:alphaOff val="0"/>
                </a:srgbClr>
              </a:solidFill>
              <a:latin typeface="Arial"/>
              <a:ea typeface="+mn-ea"/>
              <a:cs typeface="+mn-cs"/>
            </a:rPr>
            <a:t>Words with diametrically opposite meanings are called antonyms. We find antonyms among words denoting: </a:t>
          </a:r>
          <a:r>
            <a:rPr lang="en-AU" sz="1700" i="1" kern="1200" dirty="0">
              <a:solidFill>
                <a:srgbClr val="292934">
                  <a:hueOff val="0"/>
                  <a:satOff val="0"/>
                  <a:lumOff val="0"/>
                  <a:alphaOff val="0"/>
                </a:srgbClr>
              </a:solidFill>
              <a:latin typeface="Arial"/>
              <a:ea typeface="+mn-ea"/>
              <a:cs typeface="+mn-cs"/>
            </a:rPr>
            <a:t>- quality: hard – soft; good – bad; </a:t>
          </a:r>
          <a:r>
            <a:rPr lang="uk-UA" sz="1700" i="1" kern="1200" dirty="0">
              <a:solidFill>
                <a:srgbClr val="292934">
                  <a:hueOff val="0"/>
                  <a:satOff val="0"/>
                  <a:lumOff val="0"/>
                  <a:alphaOff val="0"/>
                </a:srgbClr>
              </a:solidFill>
              <a:latin typeface="Arial"/>
              <a:ea typeface="+mn-ea"/>
              <a:cs typeface="+mn-cs"/>
            </a:rPr>
            <a:t>здоровий – кволий; - </a:t>
          </a:r>
          <a:r>
            <a:rPr lang="en-AU" sz="1700" i="1" kern="1200" dirty="0">
              <a:solidFill>
                <a:srgbClr val="292934">
                  <a:hueOff val="0"/>
                  <a:satOff val="0"/>
                  <a:lumOff val="0"/>
                  <a:alphaOff val="0"/>
                </a:srgbClr>
              </a:solidFill>
              <a:latin typeface="Arial"/>
              <a:ea typeface="+mn-ea"/>
              <a:cs typeface="+mn-cs"/>
            </a:rPr>
            <a:t>state: clean – dirty; wealth – poverty; </a:t>
          </a:r>
          <a:r>
            <a:rPr lang="uk-UA" sz="1700" i="1" kern="1200" dirty="0">
              <a:solidFill>
                <a:srgbClr val="292934">
                  <a:hueOff val="0"/>
                  <a:satOff val="0"/>
                  <a:lumOff val="0"/>
                  <a:alphaOff val="0"/>
                </a:srgbClr>
              </a:solidFill>
              <a:latin typeface="Arial"/>
              <a:ea typeface="+mn-ea"/>
              <a:cs typeface="+mn-cs"/>
            </a:rPr>
            <a:t>чистий – брудний; - </a:t>
          </a:r>
          <a:r>
            <a:rPr lang="en-AU" sz="1700" i="1" kern="1200" dirty="0">
              <a:solidFill>
                <a:srgbClr val="292934">
                  <a:hueOff val="0"/>
                  <a:satOff val="0"/>
                  <a:lumOff val="0"/>
                  <a:alphaOff val="0"/>
                </a:srgbClr>
              </a:solidFill>
              <a:latin typeface="Arial"/>
              <a:ea typeface="+mn-ea"/>
              <a:cs typeface="+mn-cs"/>
            </a:rPr>
            <a:t>manner: quickly – slowly; willingly – unwillingly; </a:t>
          </a:r>
          <a:r>
            <a:rPr lang="uk-UA" sz="1700" i="1" kern="1200" dirty="0">
              <a:solidFill>
                <a:srgbClr val="292934">
                  <a:hueOff val="0"/>
                  <a:satOff val="0"/>
                  <a:lumOff val="0"/>
                  <a:alphaOff val="0"/>
                </a:srgbClr>
              </a:solidFill>
              <a:latin typeface="Arial"/>
              <a:ea typeface="+mn-ea"/>
              <a:cs typeface="+mn-cs"/>
            </a:rPr>
            <a:t>швидко – повільно; - </a:t>
          </a:r>
          <a:r>
            <a:rPr lang="en-AU" sz="1700" i="1" kern="1200" dirty="0">
              <a:solidFill>
                <a:srgbClr val="292934">
                  <a:hueOff val="0"/>
                  <a:satOff val="0"/>
                  <a:lumOff val="0"/>
                  <a:alphaOff val="0"/>
                </a:srgbClr>
              </a:solidFill>
              <a:latin typeface="Arial"/>
              <a:ea typeface="+mn-ea"/>
              <a:cs typeface="+mn-cs"/>
            </a:rPr>
            <a:t>direction: up – down; here – there; </a:t>
          </a:r>
          <a:r>
            <a:rPr lang="uk-UA" sz="1700" i="1" kern="1200" dirty="0">
              <a:solidFill>
                <a:srgbClr val="292934">
                  <a:hueOff val="0"/>
                  <a:satOff val="0"/>
                  <a:lumOff val="0"/>
                  <a:alphaOff val="0"/>
                </a:srgbClr>
              </a:solidFill>
              <a:latin typeface="Arial"/>
              <a:ea typeface="+mn-ea"/>
              <a:cs typeface="+mn-cs"/>
            </a:rPr>
            <a:t>тут – там; - </a:t>
          </a:r>
          <a:r>
            <a:rPr lang="en-AU" sz="1700" i="1" kern="1200" dirty="0">
              <a:solidFill>
                <a:srgbClr val="292934">
                  <a:hueOff val="0"/>
                  <a:satOff val="0"/>
                  <a:lumOff val="0"/>
                  <a:alphaOff val="0"/>
                </a:srgbClr>
              </a:solidFill>
              <a:latin typeface="Arial"/>
              <a:ea typeface="+mn-ea"/>
              <a:cs typeface="+mn-cs"/>
            </a:rPr>
            <a:t>action or feeling: to smile – to frown; to love – to hate; </a:t>
          </a:r>
          <a:r>
            <a:rPr lang="uk-UA" sz="1700" i="1" kern="1200" dirty="0">
              <a:solidFill>
                <a:srgbClr val="292934">
                  <a:hueOff val="0"/>
                  <a:satOff val="0"/>
                  <a:lumOff val="0"/>
                  <a:alphaOff val="0"/>
                </a:srgbClr>
              </a:solidFill>
              <a:latin typeface="Arial"/>
              <a:ea typeface="+mn-ea"/>
              <a:cs typeface="+mn-cs"/>
            </a:rPr>
            <a:t>любити – ненавидіти; - </a:t>
          </a:r>
          <a:r>
            <a:rPr lang="en-AU" sz="1700" i="1" kern="1200" dirty="0">
              <a:solidFill>
                <a:srgbClr val="292934">
                  <a:hueOff val="0"/>
                  <a:satOff val="0"/>
                  <a:lumOff val="0"/>
                  <a:alphaOff val="0"/>
                </a:srgbClr>
              </a:solidFill>
              <a:latin typeface="Arial"/>
              <a:ea typeface="+mn-ea"/>
              <a:cs typeface="+mn-cs"/>
            </a:rPr>
            <a:t>features: tall – short; beautiful – ugly; </a:t>
          </a:r>
          <a:r>
            <a:rPr lang="uk-UA" sz="1700" i="1" kern="1200" dirty="0">
              <a:solidFill>
                <a:srgbClr val="292934">
                  <a:hueOff val="0"/>
                  <a:satOff val="0"/>
                  <a:lumOff val="0"/>
                  <a:alphaOff val="0"/>
                </a:srgbClr>
              </a:solidFill>
              <a:latin typeface="Arial"/>
              <a:ea typeface="+mn-ea"/>
              <a:cs typeface="+mn-cs"/>
            </a:rPr>
            <a:t>високий – низький.     </a:t>
          </a:r>
          <a:r>
            <a:rPr lang="en-US" sz="1700" i="1" kern="1200" dirty="0">
              <a:solidFill>
                <a:srgbClr val="292934">
                  <a:hueOff val="0"/>
                  <a:satOff val="0"/>
                  <a:lumOff val="0"/>
                  <a:alphaOff val="0"/>
                </a:srgbClr>
              </a:solidFill>
              <a:latin typeface="Arial"/>
              <a:ea typeface="+mn-ea"/>
              <a:cs typeface="+mn-cs"/>
            </a:rPr>
            <a:t> </a:t>
          </a:r>
          <a:endParaRPr lang="uk-UA" sz="1700" i="0" kern="1200" dirty="0">
            <a:solidFill>
              <a:srgbClr val="292934">
                <a:hueOff val="0"/>
                <a:satOff val="0"/>
                <a:lumOff val="0"/>
                <a:alphaOff val="0"/>
              </a:srgbClr>
            </a:solidFill>
            <a:latin typeface="Arial"/>
            <a:ea typeface="+mn-ea"/>
            <a:cs typeface="+mn-cs"/>
          </a:endParaRPr>
        </a:p>
        <a:p>
          <a:pPr marL="171450" lvl="1" indent="-171450" algn="ctr" defTabSz="755650">
            <a:lnSpc>
              <a:spcPct val="90000"/>
            </a:lnSpc>
            <a:spcBef>
              <a:spcPct val="0"/>
            </a:spcBef>
            <a:spcAft>
              <a:spcPct val="15000"/>
            </a:spcAft>
            <a:buChar char="•"/>
          </a:pPr>
          <a:r>
            <a:rPr lang="en-US" sz="1700" i="0" kern="1200" dirty="0">
              <a:solidFill>
                <a:srgbClr val="292934">
                  <a:hueOff val="0"/>
                  <a:satOff val="0"/>
                  <a:lumOff val="0"/>
                  <a:alphaOff val="0"/>
                </a:srgbClr>
              </a:solidFill>
              <a:latin typeface="Arial"/>
              <a:ea typeface="+mn-ea"/>
              <a:cs typeface="+mn-cs"/>
            </a:rPr>
            <a:t>Words which do not have relative features do not have antonym</a:t>
          </a:r>
          <a:endParaRPr lang="uk-UA" sz="1700" i="0" kern="1200" dirty="0">
            <a:solidFill>
              <a:srgbClr val="292934">
                <a:hueOff val="0"/>
                <a:satOff val="0"/>
                <a:lumOff val="0"/>
                <a:alphaOff val="0"/>
              </a:srgbClr>
            </a:solidFill>
            <a:latin typeface="Arial"/>
            <a:ea typeface="+mn-ea"/>
            <a:cs typeface="+mn-cs"/>
          </a:endParaRPr>
        </a:p>
      </dsp:txBody>
      <dsp:txXfrm>
        <a:off x="87788" y="415814"/>
        <a:ext cx="2821722" cy="4292315"/>
      </dsp:txXfrm>
    </dsp:sp>
    <dsp:sp modelId="{663E5B69-A3C1-4814-9553-CB69A6025802}">
      <dsp:nvSpPr>
        <dsp:cNvPr id="0" name=""/>
        <dsp:cNvSpPr/>
      </dsp:nvSpPr>
      <dsp:spPr>
        <a:xfrm>
          <a:off x="2908214" y="2834969"/>
          <a:ext cx="3955001" cy="3955001"/>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692671" y="6167981"/>
          <a:ext cx="171339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Definition </a:t>
          </a:r>
          <a:endParaRPr lang="uk-UA" sz="1800" b="1" kern="1200" dirty="0">
            <a:solidFill>
              <a:srgbClr val="FFFFFF"/>
            </a:solidFill>
            <a:latin typeface="Arial"/>
            <a:ea typeface="+mn-ea"/>
            <a:cs typeface="+mn-cs"/>
          </a:endParaRPr>
        </a:p>
      </dsp:txBody>
      <dsp:txXfrm>
        <a:off x="708342" y="6183652"/>
        <a:ext cx="1682052" cy="503691"/>
      </dsp:txXfrm>
    </dsp:sp>
    <dsp:sp modelId="{1BF90610-0CF3-4258-9C4A-45B8452099F3}">
      <dsp:nvSpPr>
        <dsp:cNvPr id="0" name=""/>
        <dsp:cNvSpPr/>
      </dsp:nvSpPr>
      <dsp:spPr>
        <a:xfrm>
          <a:off x="3115951" y="878576"/>
          <a:ext cx="2882763" cy="571227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kern="1200" dirty="0">
            <a:solidFill>
              <a:srgbClr val="292934">
                <a:hueOff val="0"/>
                <a:satOff val="0"/>
                <a:lumOff val="0"/>
                <a:alphaOff val="0"/>
              </a:srgbClr>
            </a:solidFill>
            <a:latin typeface="Arial"/>
            <a:ea typeface="+mn-ea"/>
            <a:cs typeface="+mn-cs"/>
          </a:endParaRPr>
        </a:p>
      </dsp:txBody>
      <dsp:txXfrm>
        <a:off x="3200384" y="2187067"/>
        <a:ext cx="2713897" cy="4319349"/>
      </dsp:txXfrm>
    </dsp:sp>
    <dsp:sp modelId="{E37C08D3-7751-4EF4-A9F7-9B01143382B9}">
      <dsp:nvSpPr>
        <dsp:cNvPr id="0" name=""/>
        <dsp:cNvSpPr/>
      </dsp:nvSpPr>
      <dsp:spPr>
        <a:xfrm>
          <a:off x="4175698" y="488173"/>
          <a:ext cx="4017492" cy="4017492"/>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52911" y="599570"/>
          <a:ext cx="2003617"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Classification of Antonyms </a:t>
          </a:r>
          <a:endParaRPr lang="uk-UA" sz="4800" b="1" kern="1200" dirty="0">
            <a:solidFill>
              <a:srgbClr val="FFFFFF"/>
            </a:solidFill>
            <a:latin typeface="Arial"/>
            <a:ea typeface="+mn-ea"/>
            <a:cs typeface="+mn-cs"/>
          </a:endParaRPr>
        </a:p>
      </dsp:txBody>
      <dsp:txXfrm>
        <a:off x="3468582" y="615241"/>
        <a:ext cx="1972275" cy="503691"/>
      </dsp:txXfrm>
    </dsp:sp>
    <dsp:sp modelId="{AF355E3C-7F11-49A4-B1F7-5130FADE3732}">
      <dsp:nvSpPr>
        <dsp:cNvPr id="0" name=""/>
        <dsp:cNvSpPr/>
      </dsp:nvSpPr>
      <dsp:spPr>
        <a:xfrm>
          <a:off x="6189962" y="330803"/>
          <a:ext cx="2910810" cy="557423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171450" algn="ctr" defTabSz="755650">
            <a:lnSpc>
              <a:spcPct val="80000"/>
            </a:lnSpc>
            <a:spcBef>
              <a:spcPct val="0"/>
            </a:spcBef>
            <a:spcAft>
              <a:spcPts val="0"/>
            </a:spcAft>
            <a:buChar char="•"/>
          </a:pPr>
          <a:r>
            <a:rPr lang="en-US" sz="1700" kern="1200" dirty="0">
              <a:solidFill>
                <a:srgbClr val="292934">
                  <a:hueOff val="0"/>
                  <a:satOff val="0"/>
                  <a:lumOff val="0"/>
                  <a:alphaOff val="0"/>
                </a:srgbClr>
              </a:solidFill>
              <a:latin typeface="Times New Roman" pitchFamily="18" charset="0"/>
              <a:ea typeface="+mn-ea"/>
              <a:cs typeface="Times New Roman" pitchFamily="18" charset="0"/>
            </a:rPr>
            <a:t>Considered in meaning antonyms can be:</a:t>
          </a: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0" lvl="1" indent="-171450" algn="ctr" defTabSz="755650">
            <a:lnSpc>
              <a:spcPct val="80000"/>
            </a:lnSpc>
            <a:spcBef>
              <a:spcPct val="0"/>
            </a:spcBef>
            <a:spcAft>
              <a:spcPts val="0"/>
            </a:spcAft>
            <a:buChar char="•"/>
          </a:pPr>
          <a:r>
            <a:rPr lang="en-US" sz="1700" b="1" kern="1200" dirty="0">
              <a:solidFill>
                <a:srgbClr val="292934">
                  <a:hueOff val="0"/>
                  <a:satOff val="0"/>
                  <a:lumOff val="0"/>
                  <a:alphaOff val="0"/>
                </a:srgbClr>
              </a:solidFill>
              <a:latin typeface="Times New Roman" pitchFamily="18" charset="0"/>
              <a:ea typeface="+mn-ea"/>
              <a:cs typeface="Times New Roman" pitchFamily="18" charset="0"/>
            </a:rPr>
            <a:t>Absolute antonyms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are diametrically opposite in meaning and remain antonyms in any word-combinations. These are mostly found among negative affix-formed antonyms.  </a:t>
          </a: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0" lvl="1" indent="-171450" algn="ctr" defTabSz="755650">
            <a:lnSpc>
              <a:spcPct val="80000"/>
            </a:lnSpc>
            <a:spcBef>
              <a:spcPct val="0"/>
            </a:spcBef>
            <a:spcAft>
              <a:spcPts val="0"/>
            </a:spcAft>
            <a:buChar char="•"/>
          </a:pPr>
          <a:r>
            <a:rPr lang="en-US" sz="1700" kern="1200" dirty="0">
              <a:solidFill>
                <a:srgbClr val="292934">
                  <a:hueOff val="0"/>
                  <a:satOff val="0"/>
                  <a:lumOff val="0"/>
                  <a:alphaOff val="0"/>
                </a:srgbClr>
              </a:solidFill>
              <a:latin typeface="Times New Roman" pitchFamily="18" charset="0"/>
              <a:ea typeface="+mn-ea"/>
              <a:cs typeface="Times New Roman" pitchFamily="18" charset="0"/>
            </a:rPr>
            <a:t> </a:t>
          </a:r>
          <a:r>
            <a:rPr lang="en-US" sz="1700" b="1" kern="1200" dirty="0">
              <a:solidFill>
                <a:srgbClr val="292934">
                  <a:hueOff val="0"/>
                  <a:satOff val="0"/>
                  <a:lumOff val="0"/>
                  <a:alphaOff val="0"/>
                </a:srgbClr>
              </a:solidFill>
              <a:latin typeface="Times New Roman" pitchFamily="18" charset="0"/>
              <a:ea typeface="+mn-ea"/>
              <a:cs typeface="Times New Roman" pitchFamily="18" charset="0"/>
            </a:rPr>
            <a:t>Phraseological antonyms.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When they become components of phraseological groups or compound words they sometimes lose their absolutely antonymic nature.        e.g.: to give way will not have to take way as its antonym.</a:t>
          </a: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0" lvl="1" indent="-171450" algn="ctr" defTabSz="755650">
            <a:lnSpc>
              <a:spcPct val="80000"/>
            </a:lnSpc>
            <a:spcBef>
              <a:spcPct val="0"/>
            </a:spcBef>
            <a:spcAft>
              <a:spcPts val="0"/>
            </a:spcAft>
            <a:buChar char="•"/>
          </a:pPr>
          <a:r>
            <a:rPr lang="en-US" sz="1700" kern="1200" dirty="0">
              <a:solidFill>
                <a:srgbClr val="292934">
                  <a:hueOff val="0"/>
                  <a:satOff val="0"/>
                  <a:lumOff val="0"/>
                  <a:alphaOff val="0"/>
                </a:srgbClr>
              </a:solidFill>
              <a:latin typeface="Times New Roman" pitchFamily="18" charset="0"/>
              <a:ea typeface="+mn-ea"/>
              <a:cs typeface="Times New Roman" pitchFamily="18" charset="0"/>
            </a:rPr>
            <a:t> </a:t>
          </a:r>
          <a:r>
            <a:rPr lang="en-US" sz="1700" b="1" kern="1200" dirty="0">
              <a:solidFill>
                <a:srgbClr val="292934">
                  <a:hueOff val="0"/>
                  <a:satOff val="0"/>
                  <a:lumOff val="0"/>
                  <a:alphaOff val="0"/>
                </a:srgbClr>
              </a:solidFill>
              <a:latin typeface="Times New Roman" pitchFamily="18" charset="0"/>
              <a:ea typeface="+mn-ea"/>
              <a:cs typeface="Times New Roman" pitchFamily="18" charset="0"/>
            </a:rPr>
            <a:t>Complex antonyms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are those </a:t>
          </a:r>
          <a:r>
            <a:rPr lang="en-US" sz="1700" kern="1200" dirty="0" err="1">
              <a:solidFill>
                <a:srgbClr val="292934">
                  <a:hueOff val="0"/>
                  <a:satOff val="0"/>
                  <a:lumOff val="0"/>
                  <a:alphaOff val="0"/>
                </a:srgbClr>
              </a:solidFill>
              <a:latin typeface="Times New Roman" pitchFamily="18" charset="0"/>
              <a:ea typeface="+mn-ea"/>
              <a:cs typeface="Times New Roman" pitchFamily="18" charset="0"/>
            </a:rPr>
            <a:t>polysemantic</a:t>
          </a:r>
          <a:r>
            <a:rPr lang="en-US" sz="1700" kern="1200" dirty="0">
              <a:solidFill>
                <a:srgbClr val="292934">
                  <a:hueOff val="0"/>
                  <a:satOff val="0"/>
                  <a:lumOff val="0"/>
                  <a:alphaOff val="0"/>
                </a:srgbClr>
              </a:solidFill>
              <a:latin typeface="Times New Roman" pitchFamily="18" charset="0"/>
              <a:ea typeface="+mn-ea"/>
              <a:cs typeface="Times New Roman" pitchFamily="18" charset="0"/>
            </a:rPr>
            <a:t> words that have different antipodes for their various meanings.        e.g.: </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Soft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has such meanings as  - </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not </a:t>
          </a:r>
          <a:r>
            <a:rPr lang="en-US" sz="1700" b="1" i="1" kern="1200" dirty="0">
              <a:solidFill>
                <a:srgbClr val="292934">
                  <a:hueOff val="0"/>
                  <a:satOff val="0"/>
                  <a:lumOff val="0"/>
                  <a:alphaOff val="0"/>
                </a:srgbClr>
              </a:solidFill>
              <a:latin typeface="Times New Roman" pitchFamily="18" charset="0"/>
              <a:ea typeface="+mn-ea"/>
              <a:cs typeface="Times New Roman" pitchFamily="18" charset="0"/>
            </a:rPr>
            <a:t>hard</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 yielding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(soft seat, soft nature); - </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not </a:t>
          </a:r>
          <a:r>
            <a:rPr lang="en-US" sz="1700" b="1" i="1" kern="1200" dirty="0">
              <a:solidFill>
                <a:srgbClr val="292934">
                  <a:hueOff val="0"/>
                  <a:satOff val="0"/>
                  <a:lumOff val="0"/>
                  <a:alphaOff val="0"/>
                </a:srgbClr>
              </a:solidFill>
              <a:latin typeface="Times New Roman" pitchFamily="18" charset="0"/>
              <a:ea typeface="+mn-ea"/>
              <a:cs typeface="Times New Roman" pitchFamily="18" charset="0"/>
            </a:rPr>
            <a:t>loud</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 subdued</a:t>
          </a:r>
          <a:r>
            <a:rPr lang="en-US" sz="1700" kern="1200" dirty="0">
              <a:solidFill>
                <a:srgbClr val="292934">
                  <a:hueOff val="0"/>
                  <a:satOff val="0"/>
                  <a:lumOff val="0"/>
                  <a:alphaOff val="0"/>
                </a:srgbClr>
              </a:solidFill>
              <a:latin typeface="Times New Roman" pitchFamily="18" charset="0"/>
              <a:ea typeface="+mn-ea"/>
              <a:cs typeface="Times New Roman" pitchFamily="18" charset="0"/>
            </a:rPr>
            <a:t> (soft voice, soft </a:t>
          </a:r>
          <a:r>
            <a:rPr lang="en-US" sz="1700" kern="1200" dirty="0" err="1">
              <a:solidFill>
                <a:srgbClr val="292934">
                  <a:hueOff val="0"/>
                  <a:satOff val="0"/>
                  <a:lumOff val="0"/>
                  <a:alphaOff val="0"/>
                </a:srgbClr>
              </a:solidFill>
              <a:latin typeface="Times New Roman" pitchFamily="18" charset="0"/>
              <a:ea typeface="+mn-ea"/>
              <a:cs typeface="Times New Roman" pitchFamily="18" charset="0"/>
            </a:rPr>
            <a:t>colours</a:t>
          </a:r>
          <a:r>
            <a:rPr lang="en-US" sz="1700" kern="1200" dirty="0">
              <a:solidFill>
                <a:srgbClr val="292934">
                  <a:hueOff val="0"/>
                  <a:satOff val="0"/>
                  <a:lumOff val="0"/>
                  <a:alphaOff val="0"/>
                </a:srgbClr>
              </a:solidFill>
              <a:latin typeface="Times New Roman" pitchFamily="18" charset="0"/>
              <a:ea typeface="+mn-ea"/>
              <a:cs typeface="Times New Roman" pitchFamily="18" charset="0"/>
            </a:rPr>
            <a:t>); - </a:t>
          </a:r>
          <a:r>
            <a:rPr lang="en-US" sz="1700" i="1" kern="1200" dirty="0">
              <a:solidFill>
                <a:srgbClr val="292934">
                  <a:hueOff val="0"/>
                  <a:satOff val="0"/>
                  <a:lumOff val="0"/>
                  <a:alphaOff val="0"/>
                </a:srgbClr>
              </a:solidFill>
              <a:latin typeface="Times New Roman" pitchFamily="18" charset="0"/>
              <a:ea typeface="+mn-ea"/>
              <a:cs typeface="Times New Roman" pitchFamily="18" charset="0"/>
            </a:rPr>
            <a:t>mild, not </a:t>
          </a:r>
          <a:r>
            <a:rPr lang="en-US" sz="1700" b="1" i="1" kern="1200" dirty="0">
              <a:solidFill>
                <a:srgbClr val="292934">
                  <a:hueOff val="0"/>
                  <a:satOff val="0"/>
                  <a:lumOff val="0"/>
                  <a:alphaOff val="0"/>
                </a:srgbClr>
              </a:solidFill>
              <a:latin typeface="Times New Roman" pitchFamily="18" charset="0"/>
              <a:ea typeface="+mn-ea"/>
              <a:cs typeface="Times New Roman" pitchFamily="18" charset="0"/>
            </a:rPr>
            <a:t>severe </a:t>
          </a:r>
          <a:r>
            <a:rPr lang="en-US" sz="1700" kern="1200" dirty="0">
              <a:solidFill>
                <a:srgbClr val="292934">
                  <a:hueOff val="0"/>
                  <a:satOff val="0"/>
                  <a:lumOff val="0"/>
                  <a:alphaOff val="0"/>
                </a:srgbClr>
              </a:solidFill>
              <a:latin typeface="Times New Roman" pitchFamily="18" charset="0"/>
              <a:ea typeface="+mn-ea"/>
              <a:cs typeface="Times New Roman" pitchFamily="18" charset="0"/>
            </a:rPr>
            <a:t>(soft climate, soft punishment). </a:t>
          </a: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171450" lvl="1" indent="-171450" algn="l" defTabSz="711200">
            <a:lnSpc>
              <a:spcPct val="90000"/>
            </a:lnSpc>
            <a:spcBef>
              <a:spcPct val="0"/>
            </a:spcBef>
            <a:spcAft>
              <a:spcPct val="15000"/>
            </a:spcAft>
            <a:buChar char="•"/>
          </a:pPr>
          <a:endParaRPr lang="uk-UA" sz="1600" kern="1200" dirty="0">
            <a:solidFill>
              <a:srgbClr val="292934">
                <a:hueOff val="0"/>
                <a:satOff val="0"/>
                <a:lumOff val="0"/>
                <a:alphaOff val="0"/>
              </a:srgbClr>
            </a:solidFill>
            <a:latin typeface="Arial"/>
            <a:ea typeface="+mn-ea"/>
            <a:cs typeface="+mn-cs"/>
          </a:endParaRPr>
        </a:p>
      </dsp:txBody>
      <dsp:txXfrm>
        <a:off x="6275217" y="416058"/>
        <a:ext cx="2740300" cy="4209247"/>
      </dsp:txXfrm>
    </dsp:sp>
    <dsp:sp modelId="{E3EBF0C8-D266-4DCB-B698-25FA4A692A68}">
      <dsp:nvSpPr>
        <dsp:cNvPr id="0" name=""/>
        <dsp:cNvSpPr/>
      </dsp:nvSpPr>
      <dsp:spPr>
        <a:xfrm>
          <a:off x="6850252" y="6223846"/>
          <a:ext cx="189583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Classification of Antonyms </a:t>
          </a:r>
          <a:endParaRPr lang="uk-UA" sz="1800" b="1" kern="1200" dirty="0">
            <a:solidFill>
              <a:srgbClr val="FFFFFF"/>
            </a:solidFill>
            <a:latin typeface="Arial"/>
            <a:ea typeface="+mn-ea"/>
            <a:cs typeface="+mn-cs"/>
          </a:endParaRPr>
        </a:p>
      </dsp:txBody>
      <dsp:txXfrm>
        <a:off x="6865923" y="6239517"/>
        <a:ext cx="1864492" cy="503691"/>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328026"/>
          <a:ext cx="2997298" cy="568640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endParaRPr lang="uk-UA" sz="1700" i="0" kern="1200" dirty="0">
            <a:solidFill>
              <a:srgbClr val="292934">
                <a:hueOff val="0"/>
                <a:satOff val="0"/>
                <a:lumOff val="0"/>
                <a:alphaOff val="0"/>
              </a:srgbClr>
            </a:solidFill>
            <a:latin typeface="Arial"/>
            <a:ea typeface="+mn-ea"/>
            <a:cs typeface="+mn-cs"/>
          </a:endParaRPr>
        </a:p>
        <a:p>
          <a:pPr marL="171450" lvl="1" indent="-171450" algn="l" defTabSz="755650">
            <a:lnSpc>
              <a:spcPct val="90000"/>
            </a:lnSpc>
            <a:spcBef>
              <a:spcPct val="0"/>
            </a:spcBef>
            <a:spcAft>
              <a:spcPct val="15000"/>
            </a:spcAft>
            <a:buChar char="•"/>
          </a:pPr>
          <a:r>
            <a:rPr lang="en-US" sz="1700" i="0" kern="1200" dirty="0">
              <a:solidFill>
                <a:srgbClr val="292934">
                  <a:hueOff val="0"/>
                  <a:satOff val="0"/>
                  <a:lumOff val="0"/>
                  <a:alphaOff val="0"/>
                </a:srgbClr>
              </a:solidFill>
              <a:latin typeface="Arial"/>
              <a:ea typeface="+mn-ea"/>
              <a:cs typeface="+mn-cs"/>
            </a:rPr>
            <a:t>Two words are considered antonyms if they are regularly contrasted in actual speech. </a:t>
          </a:r>
          <a:endParaRPr lang="uk-UA" sz="1700" i="0" kern="1200" dirty="0">
            <a:solidFill>
              <a:srgbClr val="292934">
                <a:hueOff val="0"/>
                <a:satOff val="0"/>
                <a:lumOff val="0"/>
                <a:alphaOff val="0"/>
              </a:srgbClr>
            </a:solidFill>
            <a:latin typeface="Arial"/>
            <a:ea typeface="+mn-ea"/>
            <a:cs typeface="+mn-cs"/>
          </a:endParaRPr>
        </a:p>
        <a:p>
          <a:pPr marL="171450" lvl="1" indent="-171450" algn="l" defTabSz="755650">
            <a:lnSpc>
              <a:spcPct val="90000"/>
            </a:lnSpc>
            <a:spcBef>
              <a:spcPct val="0"/>
            </a:spcBef>
            <a:spcAft>
              <a:spcPct val="15000"/>
            </a:spcAft>
            <a:buChar char="•"/>
          </a:pPr>
          <a:r>
            <a:rPr lang="en-US" sz="1700" i="0" kern="1200" dirty="0">
              <a:solidFill>
                <a:srgbClr val="292934">
                  <a:hueOff val="0"/>
                  <a:satOff val="0"/>
                  <a:lumOff val="0"/>
                  <a:alphaOff val="0"/>
                </a:srgbClr>
              </a:solidFill>
              <a:latin typeface="Arial"/>
              <a:ea typeface="+mn-ea"/>
              <a:cs typeface="+mn-cs"/>
            </a:rPr>
            <a:t>The possibility of substitution and identical lexical </a:t>
          </a:r>
          <a:r>
            <a:rPr lang="en-US" sz="1700" i="0" kern="1200" dirty="0" err="1">
              <a:solidFill>
                <a:srgbClr val="292934">
                  <a:hueOff val="0"/>
                  <a:satOff val="0"/>
                  <a:lumOff val="0"/>
                  <a:alphaOff val="0"/>
                </a:srgbClr>
              </a:solidFill>
              <a:latin typeface="Arial"/>
              <a:ea typeface="+mn-ea"/>
              <a:cs typeface="+mn-cs"/>
            </a:rPr>
            <a:t>valency</a:t>
          </a:r>
          <a:r>
            <a:rPr lang="en-US" sz="1700" i="0" kern="1200" dirty="0">
              <a:solidFill>
                <a:srgbClr val="292934">
                  <a:hueOff val="0"/>
                  <a:satOff val="0"/>
                  <a:lumOff val="0"/>
                  <a:alphaOff val="0"/>
                </a:srgbClr>
              </a:solidFill>
              <a:latin typeface="Arial"/>
              <a:ea typeface="+mn-ea"/>
              <a:cs typeface="+mn-cs"/>
            </a:rPr>
            <a:t>. Members of the same antonymic pair reveal nearly identical spheres of collocation</a:t>
          </a:r>
          <a:endParaRPr lang="uk-UA" sz="1700" i="0" kern="1200" dirty="0">
            <a:solidFill>
              <a:srgbClr val="292934">
                <a:hueOff val="0"/>
                <a:satOff val="0"/>
                <a:lumOff val="0"/>
                <a:alphaOff val="0"/>
              </a:srgbClr>
            </a:solidFill>
            <a:latin typeface="Arial"/>
            <a:ea typeface="+mn-ea"/>
            <a:cs typeface="+mn-cs"/>
          </a:endParaRPr>
        </a:p>
      </dsp:txBody>
      <dsp:txXfrm>
        <a:off x="87788" y="415814"/>
        <a:ext cx="2821722" cy="4292315"/>
      </dsp:txXfrm>
    </dsp:sp>
    <dsp:sp modelId="{663E5B69-A3C1-4814-9553-CB69A6025802}">
      <dsp:nvSpPr>
        <dsp:cNvPr id="0" name=""/>
        <dsp:cNvSpPr/>
      </dsp:nvSpPr>
      <dsp:spPr>
        <a:xfrm>
          <a:off x="2908214" y="2834969"/>
          <a:ext cx="3955001" cy="3955001"/>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692671" y="6167981"/>
          <a:ext cx="171339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Criteria of Antonyms</a:t>
          </a:r>
          <a:endParaRPr lang="uk-UA" sz="1800" b="1" kern="1200" dirty="0">
            <a:solidFill>
              <a:srgbClr val="FFFFFF"/>
            </a:solidFill>
            <a:latin typeface="Arial"/>
            <a:ea typeface="+mn-ea"/>
            <a:cs typeface="+mn-cs"/>
          </a:endParaRPr>
        </a:p>
      </dsp:txBody>
      <dsp:txXfrm>
        <a:off x="708342" y="6183652"/>
        <a:ext cx="1682052" cy="503691"/>
      </dsp:txXfrm>
    </dsp:sp>
    <dsp:sp modelId="{1BF90610-0CF3-4258-9C4A-45B8452099F3}">
      <dsp:nvSpPr>
        <dsp:cNvPr id="0" name=""/>
        <dsp:cNvSpPr/>
      </dsp:nvSpPr>
      <dsp:spPr>
        <a:xfrm>
          <a:off x="3115951" y="878576"/>
          <a:ext cx="2882763" cy="571227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171450" algn="ctr" defTabSz="755650">
            <a:lnSpc>
              <a:spcPct val="90000"/>
            </a:lnSpc>
            <a:spcBef>
              <a:spcPct val="0"/>
            </a:spcBef>
            <a:spcAft>
              <a:spcPct val="15000"/>
            </a:spcAft>
            <a:buChar char="•"/>
          </a:pPr>
          <a:r>
            <a:rPr lang="en-US" sz="1700" i="0" kern="1200" dirty="0">
              <a:solidFill>
                <a:srgbClr val="292934">
                  <a:hueOff val="0"/>
                  <a:satOff val="0"/>
                  <a:lumOff val="0"/>
                  <a:alphaOff val="0"/>
                </a:srgbClr>
              </a:solidFill>
              <a:latin typeface="Arial"/>
              <a:ea typeface="+mn-ea"/>
              <a:cs typeface="+mn-cs"/>
            </a:rPr>
            <a:t>e.g.: The adjective </a:t>
          </a:r>
          <a:r>
            <a:rPr lang="en-US" sz="1700" i="1" kern="1200" dirty="0">
              <a:solidFill>
                <a:srgbClr val="292934">
                  <a:hueOff val="0"/>
                  <a:satOff val="0"/>
                  <a:lumOff val="0"/>
                  <a:alphaOff val="0"/>
                </a:srgbClr>
              </a:solidFill>
              <a:latin typeface="Arial"/>
              <a:ea typeface="+mn-ea"/>
              <a:cs typeface="+mn-cs"/>
            </a:rPr>
            <a:t>hot</a:t>
          </a:r>
          <a:r>
            <a:rPr lang="en-US" sz="1700" i="0" kern="1200" dirty="0">
              <a:solidFill>
                <a:srgbClr val="292934">
                  <a:hueOff val="0"/>
                  <a:satOff val="0"/>
                  <a:lumOff val="0"/>
                  <a:alphaOff val="0"/>
                </a:srgbClr>
              </a:solidFill>
              <a:latin typeface="Arial"/>
              <a:ea typeface="+mn-ea"/>
              <a:cs typeface="+mn-cs"/>
            </a:rPr>
            <a:t> in its figurative meanings </a:t>
          </a:r>
          <a:r>
            <a:rPr lang="en-US" sz="1700" i="1" kern="1200" dirty="0">
              <a:solidFill>
                <a:srgbClr val="292934">
                  <a:hueOff val="0"/>
                  <a:satOff val="0"/>
                  <a:lumOff val="0"/>
                  <a:alphaOff val="0"/>
                </a:srgbClr>
              </a:solidFill>
              <a:latin typeface="Arial"/>
              <a:ea typeface="+mn-ea"/>
              <a:cs typeface="+mn-cs"/>
            </a:rPr>
            <a:t>angry </a:t>
          </a:r>
          <a:r>
            <a:rPr lang="en-US" sz="1700" i="0" kern="1200" dirty="0">
              <a:solidFill>
                <a:srgbClr val="292934">
                  <a:hueOff val="0"/>
                  <a:satOff val="0"/>
                  <a:lumOff val="0"/>
                  <a:alphaOff val="0"/>
                </a:srgbClr>
              </a:solidFill>
              <a:latin typeface="Arial"/>
              <a:ea typeface="+mn-ea"/>
              <a:cs typeface="+mn-cs"/>
            </a:rPr>
            <a:t>and </a:t>
          </a:r>
          <a:r>
            <a:rPr lang="en-US" sz="1700" i="1" kern="1200" dirty="0">
              <a:solidFill>
                <a:srgbClr val="292934">
                  <a:hueOff val="0"/>
                  <a:satOff val="0"/>
                  <a:lumOff val="0"/>
                  <a:alphaOff val="0"/>
                </a:srgbClr>
              </a:solidFill>
              <a:latin typeface="Arial"/>
              <a:ea typeface="+mn-ea"/>
              <a:cs typeface="+mn-cs"/>
            </a:rPr>
            <a:t>excited</a:t>
          </a:r>
          <a:r>
            <a:rPr lang="en-US" sz="1700" i="0" kern="1200" dirty="0">
              <a:solidFill>
                <a:srgbClr val="292934">
                  <a:hueOff val="0"/>
                  <a:satOff val="0"/>
                  <a:lumOff val="0"/>
                  <a:alphaOff val="0"/>
                </a:srgbClr>
              </a:solidFill>
              <a:latin typeface="Arial"/>
              <a:ea typeface="+mn-ea"/>
              <a:cs typeface="+mn-cs"/>
            </a:rPr>
            <a:t> is chiefly combined with unpleasant emotions (anger, scorn) . Its antonym </a:t>
          </a:r>
          <a:r>
            <a:rPr lang="en-US" sz="1700" i="1" kern="1200" dirty="0">
              <a:solidFill>
                <a:srgbClr val="292934">
                  <a:hueOff val="0"/>
                  <a:satOff val="0"/>
                  <a:lumOff val="0"/>
                  <a:alphaOff val="0"/>
                </a:srgbClr>
              </a:solidFill>
              <a:latin typeface="Arial"/>
              <a:ea typeface="+mn-ea"/>
              <a:cs typeface="+mn-cs"/>
            </a:rPr>
            <a:t>cold</a:t>
          </a:r>
          <a:r>
            <a:rPr lang="en-US" sz="1700" i="0" kern="1200" dirty="0">
              <a:solidFill>
                <a:srgbClr val="292934">
                  <a:hueOff val="0"/>
                  <a:satOff val="0"/>
                  <a:lumOff val="0"/>
                  <a:alphaOff val="0"/>
                </a:srgbClr>
              </a:solidFill>
              <a:latin typeface="Arial"/>
              <a:ea typeface="+mn-ea"/>
              <a:cs typeface="+mn-cs"/>
            </a:rPr>
            <a:t> occurs with the same words. But </a:t>
          </a:r>
          <a:r>
            <a:rPr lang="en-US" sz="1700" i="1" kern="1200" dirty="0">
              <a:solidFill>
                <a:srgbClr val="292934">
                  <a:hueOff val="0"/>
                  <a:satOff val="0"/>
                  <a:lumOff val="0"/>
                  <a:alphaOff val="0"/>
                </a:srgbClr>
              </a:solidFill>
              <a:latin typeface="Arial"/>
              <a:ea typeface="+mn-ea"/>
              <a:cs typeface="+mn-cs"/>
            </a:rPr>
            <a:t>hot</a:t>
          </a:r>
          <a:r>
            <a:rPr lang="en-US" sz="1700" i="0" kern="1200" dirty="0">
              <a:solidFill>
                <a:srgbClr val="292934">
                  <a:hueOff val="0"/>
                  <a:satOff val="0"/>
                  <a:lumOff val="0"/>
                  <a:alphaOff val="0"/>
                </a:srgbClr>
              </a:solidFill>
              <a:latin typeface="Arial"/>
              <a:ea typeface="+mn-ea"/>
              <a:cs typeface="+mn-cs"/>
            </a:rPr>
            <a:t> and </a:t>
          </a:r>
          <a:r>
            <a:rPr lang="en-US" sz="1700" i="1" kern="1200" dirty="0">
              <a:solidFill>
                <a:srgbClr val="292934">
                  <a:hueOff val="0"/>
                  <a:satOff val="0"/>
                  <a:lumOff val="0"/>
                  <a:alphaOff val="0"/>
                </a:srgbClr>
              </a:solidFill>
              <a:latin typeface="Arial"/>
              <a:ea typeface="+mn-ea"/>
              <a:cs typeface="+mn-cs"/>
            </a:rPr>
            <a:t>cold </a:t>
          </a:r>
          <a:r>
            <a:rPr lang="en-US" sz="1700" i="0" kern="1200" dirty="0">
              <a:solidFill>
                <a:srgbClr val="292934">
                  <a:hueOff val="0"/>
                  <a:satOff val="0"/>
                  <a:lumOff val="0"/>
                  <a:alphaOff val="0"/>
                </a:srgbClr>
              </a:solidFill>
              <a:latin typeface="Arial"/>
              <a:ea typeface="+mn-ea"/>
              <a:cs typeface="+mn-cs"/>
            </a:rPr>
            <a:t>are used in combinations with the emotionally neutral words </a:t>
          </a:r>
          <a:r>
            <a:rPr lang="en-US" sz="1700" i="1" kern="1200" dirty="0">
              <a:solidFill>
                <a:srgbClr val="292934">
                  <a:hueOff val="0"/>
                  <a:satOff val="0"/>
                  <a:lumOff val="0"/>
                  <a:alphaOff val="0"/>
                </a:srgbClr>
              </a:solidFill>
              <a:latin typeface="Arial"/>
              <a:ea typeface="+mn-ea"/>
              <a:cs typeface="+mn-cs"/>
            </a:rPr>
            <a:t>fellow, man</a:t>
          </a:r>
          <a:r>
            <a:rPr lang="en-US" sz="1700" i="0" kern="1200" dirty="0">
              <a:solidFill>
                <a:srgbClr val="292934">
                  <a:hueOff val="0"/>
                  <a:satOff val="0"/>
                  <a:lumOff val="0"/>
                  <a:alphaOff val="0"/>
                </a:srgbClr>
              </a:solidFill>
              <a:latin typeface="Arial"/>
              <a:ea typeface="+mn-ea"/>
              <a:cs typeface="+mn-cs"/>
            </a:rPr>
            <a:t>, but not with the nouns implying positive evaluation </a:t>
          </a:r>
          <a:r>
            <a:rPr lang="en-US" sz="1700" i="1" kern="1200" dirty="0">
              <a:solidFill>
                <a:srgbClr val="292934">
                  <a:hueOff val="0"/>
                  <a:satOff val="0"/>
                  <a:lumOff val="0"/>
                  <a:alphaOff val="0"/>
                </a:srgbClr>
              </a:solidFill>
              <a:latin typeface="Arial"/>
              <a:ea typeface="+mn-ea"/>
              <a:cs typeface="+mn-cs"/>
            </a:rPr>
            <a:t>friend, supporter</a:t>
          </a:r>
          <a:r>
            <a:rPr lang="en-US" sz="1700" i="0" kern="1200" dirty="0">
              <a:solidFill>
                <a:srgbClr val="292934">
                  <a:hueOff val="0"/>
                  <a:satOff val="0"/>
                  <a:lumOff val="0"/>
                  <a:alphaOff val="0"/>
                </a:srgbClr>
              </a:solidFill>
              <a:latin typeface="Arial"/>
              <a:ea typeface="+mn-ea"/>
              <a:cs typeface="+mn-cs"/>
            </a:rPr>
            <a:t>.</a:t>
          </a:r>
          <a:endParaRPr lang="uk-UA" sz="1700" kern="1200" dirty="0">
            <a:solidFill>
              <a:srgbClr val="292934">
                <a:hueOff val="0"/>
                <a:satOff val="0"/>
                <a:lumOff val="0"/>
                <a:alphaOff val="0"/>
              </a:srgbClr>
            </a:solidFill>
            <a:latin typeface="Arial"/>
            <a:ea typeface="+mn-ea"/>
            <a:cs typeface="+mn-cs"/>
          </a:endParaRPr>
        </a:p>
      </dsp:txBody>
      <dsp:txXfrm>
        <a:off x="3200384" y="2187067"/>
        <a:ext cx="2713897" cy="4319349"/>
      </dsp:txXfrm>
    </dsp:sp>
    <dsp:sp modelId="{E37C08D3-7751-4EF4-A9F7-9B01143382B9}">
      <dsp:nvSpPr>
        <dsp:cNvPr id="0" name=""/>
        <dsp:cNvSpPr/>
      </dsp:nvSpPr>
      <dsp:spPr>
        <a:xfrm>
          <a:off x="4175698" y="488173"/>
          <a:ext cx="4017492" cy="4017492"/>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52911" y="599570"/>
          <a:ext cx="2003617"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Criteria of Antonyms</a:t>
          </a:r>
          <a:endParaRPr lang="uk-UA" sz="4800" b="1" kern="1200" dirty="0">
            <a:solidFill>
              <a:srgbClr val="FFFFFF"/>
            </a:solidFill>
            <a:latin typeface="Arial"/>
            <a:ea typeface="+mn-ea"/>
            <a:cs typeface="+mn-cs"/>
          </a:endParaRPr>
        </a:p>
      </dsp:txBody>
      <dsp:txXfrm>
        <a:off x="3468582" y="615241"/>
        <a:ext cx="1972275" cy="503691"/>
      </dsp:txXfrm>
    </dsp:sp>
    <dsp:sp modelId="{AF355E3C-7F11-49A4-B1F7-5130FADE3732}">
      <dsp:nvSpPr>
        <dsp:cNvPr id="0" name=""/>
        <dsp:cNvSpPr/>
      </dsp:nvSpPr>
      <dsp:spPr>
        <a:xfrm>
          <a:off x="6189962" y="330803"/>
          <a:ext cx="2910810" cy="5574237"/>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lvl="1" indent="0" algn="ctr" defTabSz="755650">
            <a:lnSpc>
              <a:spcPct val="80000"/>
            </a:lnSpc>
            <a:spcBef>
              <a:spcPct val="0"/>
            </a:spcBef>
            <a:spcAft>
              <a:spcPts val="0"/>
            </a:spcAft>
            <a:buNone/>
          </a:pP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171450" marR="0" lvl="1" indent="0" algn="l" defTabSz="914400" eaLnBrk="1" fontAlgn="auto" latinLnBrk="0" hangingPunct="1">
            <a:lnSpc>
              <a:spcPct val="90000"/>
            </a:lnSpc>
            <a:spcBef>
              <a:spcPct val="0"/>
            </a:spcBef>
            <a:spcAft>
              <a:spcPct val="15000"/>
            </a:spcAft>
            <a:buClrTx/>
            <a:buSzTx/>
            <a:buFontTx/>
            <a:buNone/>
            <a:tabLst/>
            <a:defRPr/>
          </a:pPr>
          <a:r>
            <a:rPr lang="en-US" sz="1600" i="0" kern="1200" dirty="0">
              <a:solidFill>
                <a:srgbClr val="292934">
                  <a:hueOff val="0"/>
                  <a:satOff val="0"/>
                  <a:lumOff val="0"/>
                  <a:alphaOff val="0"/>
                </a:srgbClr>
              </a:solidFill>
              <a:latin typeface="Arial"/>
              <a:ea typeface="+mn-ea"/>
              <a:cs typeface="+mn-cs"/>
            </a:rPr>
            <a:t>Antonyms form binary oppositions, the distinctive feature of which is semantic polarity; its basis is regular co-occurrence in typical contexts combined with approximate sameness of distribution and stylistic and emotional equivalence.</a:t>
          </a:r>
          <a:endParaRPr lang="uk-UA" sz="1600" i="0" kern="1200" dirty="0">
            <a:solidFill>
              <a:srgbClr val="292934">
                <a:hueOff val="0"/>
                <a:satOff val="0"/>
                <a:lumOff val="0"/>
                <a:alphaOff val="0"/>
              </a:srgbClr>
            </a:solidFill>
            <a:latin typeface="Arial"/>
            <a:ea typeface="+mn-ea"/>
            <a:cs typeface="+mn-cs"/>
          </a:endParaRPr>
        </a:p>
        <a:p>
          <a:pPr marL="171450" lvl="1" indent="0" algn="l" defTabSz="711200">
            <a:lnSpc>
              <a:spcPct val="90000"/>
            </a:lnSpc>
            <a:spcBef>
              <a:spcPct val="0"/>
            </a:spcBef>
            <a:spcAft>
              <a:spcPct val="15000"/>
            </a:spcAft>
            <a:buNone/>
          </a:pPr>
          <a:endParaRPr lang="uk-UA" sz="1600" kern="1200" dirty="0">
            <a:solidFill>
              <a:srgbClr val="292934">
                <a:hueOff val="0"/>
                <a:satOff val="0"/>
                <a:lumOff val="0"/>
                <a:alphaOff val="0"/>
              </a:srgbClr>
            </a:solidFill>
            <a:latin typeface="Arial"/>
            <a:ea typeface="+mn-ea"/>
            <a:cs typeface="+mn-cs"/>
          </a:endParaRPr>
        </a:p>
      </dsp:txBody>
      <dsp:txXfrm>
        <a:off x="6275217" y="416058"/>
        <a:ext cx="2740300" cy="4209247"/>
      </dsp:txXfrm>
    </dsp:sp>
    <dsp:sp modelId="{E3EBF0C8-D266-4DCB-B698-25FA4A692A68}">
      <dsp:nvSpPr>
        <dsp:cNvPr id="0" name=""/>
        <dsp:cNvSpPr/>
      </dsp:nvSpPr>
      <dsp:spPr>
        <a:xfrm>
          <a:off x="6850252" y="6223846"/>
          <a:ext cx="189583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Criteria of Antonyms</a:t>
          </a:r>
          <a:endParaRPr lang="uk-UA" sz="1800" b="1" kern="1200" dirty="0">
            <a:solidFill>
              <a:srgbClr val="FFFFFF"/>
            </a:solidFill>
            <a:latin typeface="Arial"/>
            <a:ea typeface="+mn-ea"/>
            <a:cs typeface="+mn-cs"/>
          </a:endParaRPr>
        </a:p>
      </dsp:txBody>
      <dsp:txXfrm>
        <a:off x="6865923" y="6239517"/>
        <a:ext cx="1864492" cy="503691"/>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236467"/>
          <a:ext cx="2997298" cy="586952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0" algn="ctr" defTabSz="755650">
            <a:lnSpc>
              <a:spcPct val="90000"/>
            </a:lnSpc>
            <a:spcBef>
              <a:spcPct val="0"/>
            </a:spcBef>
            <a:spcAft>
              <a:spcPct val="15000"/>
            </a:spcAft>
            <a:buNone/>
          </a:pPr>
          <a:r>
            <a:rPr lang="en-US" sz="1600" i="0" kern="1200" dirty="0">
              <a:solidFill>
                <a:srgbClr val="292934">
                  <a:hueOff val="0"/>
                  <a:satOff val="0"/>
                  <a:lumOff val="0"/>
                  <a:alphaOff val="0"/>
                </a:srgbClr>
              </a:solidFill>
              <a:latin typeface="Arial"/>
              <a:ea typeface="+mn-ea"/>
              <a:cs typeface="+mn-cs"/>
            </a:rPr>
            <a:t> </a:t>
          </a:r>
          <a:r>
            <a:rPr lang="en-US" sz="1600" i="0" kern="1200" dirty="0">
              <a:solidFill>
                <a:srgbClr val="292934">
                  <a:hueOff val="0"/>
                  <a:satOff val="0"/>
                  <a:lumOff val="0"/>
                  <a:alphaOff val="0"/>
                </a:srgbClr>
              </a:solidFill>
              <a:latin typeface="Times New Roman" pitchFamily="18" charset="0"/>
              <a:ea typeface="+mn-ea"/>
              <a:cs typeface="Times New Roman" pitchFamily="18" charset="0"/>
            </a:rPr>
            <a:t>words which have the same form but quite differing in meaning</a:t>
          </a:r>
          <a:endParaRPr lang="uk-UA" sz="1600" i="0" kern="1200" dirty="0">
            <a:solidFill>
              <a:srgbClr val="292934">
                <a:hueOff val="0"/>
                <a:satOff val="0"/>
                <a:lumOff val="0"/>
                <a:alphaOff val="0"/>
              </a:srgbClr>
            </a:solidFill>
            <a:latin typeface="Arial"/>
            <a:ea typeface="+mn-ea"/>
            <a:cs typeface="+mn-cs"/>
          </a:endParaRPr>
        </a:p>
        <a:p>
          <a:pPr marL="171450" lvl="1" indent="0" algn="ctr" defTabSz="755650">
            <a:lnSpc>
              <a:spcPct val="80000"/>
            </a:lnSpc>
            <a:spcBef>
              <a:spcPct val="0"/>
            </a:spcBef>
            <a:spcAft>
              <a:spcPct val="15000"/>
            </a:spcAft>
            <a:buNone/>
          </a:pPr>
          <a:r>
            <a:rPr lang="en-US" sz="1600" i="0" kern="1200" dirty="0">
              <a:solidFill>
                <a:srgbClr val="292934">
                  <a:hueOff val="0"/>
                  <a:satOff val="0"/>
                  <a:lumOff val="0"/>
                  <a:alphaOff val="0"/>
                </a:srgbClr>
              </a:solidFill>
              <a:latin typeface="Times New Roman" pitchFamily="18" charset="0"/>
              <a:ea typeface="+mn-ea"/>
              <a:cs typeface="Times New Roman" pitchFamily="18" charset="0"/>
            </a:rPr>
            <a:t>the identity of form may be complete or partial. </a:t>
          </a:r>
          <a:endParaRPr lang="uk-UA" sz="1600" i="0" kern="1200" dirty="0">
            <a:solidFill>
              <a:srgbClr val="292934">
                <a:hueOff val="0"/>
                <a:satOff val="0"/>
                <a:lumOff val="0"/>
                <a:alphaOff val="0"/>
              </a:srgbClr>
            </a:solidFill>
            <a:latin typeface="Times New Roman" pitchFamily="18" charset="0"/>
            <a:ea typeface="+mn-ea"/>
            <a:cs typeface="Times New Roman" pitchFamily="18" charset="0"/>
          </a:endParaRPr>
        </a:p>
        <a:p>
          <a:pPr marL="171450" lvl="1" indent="0" algn="ctr" defTabSz="755650">
            <a:lnSpc>
              <a:spcPct val="80000"/>
            </a:lnSpc>
            <a:spcBef>
              <a:spcPct val="0"/>
            </a:spcBef>
            <a:spcAft>
              <a:spcPct val="15000"/>
            </a:spcAft>
            <a:buNone/>
          </a:pPr>
          <a:r>
            <a:rPr lang="en-AU" sz="1600" i="0" kern="1200" dirty="0">
              <a:solidFill>
                <a:srgbClr val="292934">
                  <a:hueOff val="0"/>
                  <a:satOff val="0"/>
                  <a:lumOff val="0"/>
                  <a:alphaOff val="0"/>
                </a:srgbClr>
              </a:solidFill>
              <a:latin typeface="Times New Roman" pitchFamily="18" charset="0"/>
              <a:ea typeface="+mn-ea"/>
              <a:cs typeface="Times New Roman" pitchFamily="18" charset="0"/>
            </a:rPr>
            <a:t> There are </a:t>
          </a:r>
          <a:r>
            <a:rPr lang="en-AU" sz="1600" b="1" i="0" kern="1200" dirty="0">
              <a:solidFill>
                <a:srgbClr val="292934">
                  <a:hueOff val="0"/>
                  <a:satOff val="0"/>
                  <a:lumOff val="0"/>
                  <a:alphaOff val="0"/>
                </a:srgbClr>
              </a:solidFill>
              <a:latin typeface="Times New Roman" pitchFamily="18" charset="0"/>
              <a:ea typeface="+mn-ea"/>
              <a:cs typeface="Times New Roman" pitchFamily="18" charset="0"/>
            </a:rPr>
            <a:t>perfect homonyms</a:t>
          </a:r>
          <a:r>
            <a:rPr lang="en-AU" sz="1600" i="0" kern="1200" dirty="0">
              <a:solidFill>
                <a:srgbClr val="292934">
                  <a:hueOff val="0"/>
                  <a:satOff val="0"/>
                  <a:lumOff val="0"/>
                  <a:alphaOff val="0"/>
                </a:srgbClr>
              </a:solidFill>
              <a:latin typeface="Times New Roman" pitchFamily="18" charset="0"/>
              <a:ea typeface="+mn-ea"/>
              <a:cs typeface="Times New Roman" pitchFamily="18" charset="0"/>
            </a:rPr>
            <a:t>, that is words having entirely different meanings but  absolutely identical in spelling and sound: </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ball – </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м’яч; </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ball – </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тюлень; деркач – птах, деркач – віник; бал – вечір танців, бал - оцінка</a:t>
          </a:r>
          <a:r>
            <a:rPr lang="uk-UA" sz="1600" i="0" kern="1200" dirty="0">
              <a:solidFill>
                <a:srgbClr val="292934">
                  <a:hueOff val="0"/>
                  <a:satOff val="0"/>
                  <a:lumOff val="0"/>
                  <a:alphaOff val="0"/>
                </a:srgbClr>
              </a:solidFill>
              <a:latin typeface="Times New Roman" pitchFamily="18" charset="0"/>
              <a:ea typeface="+mn-ea"/>
              <a:cs typeface="Times New Roman" pitchFamily="18" charset="0"/>
            </a:rPr>
            <a:t>. </a:t>
          </a:r>
        </a:p>
        <a:p>
          <a:pPr marL="0" marR="0" lvl="1" indent="0" algn="ctr" defTabSz="914400" eaLnBrk="1" fontAlgn="auto" latinLnBrk="0" hangingPunct="1">
            <a:lnSpc>
              <a:spcPct val="80000"/>
            </a:lnSpc>
            <a:spcBef>
              <a:spcPct val="0"/>
            </a:spcBef>
            <a:spcAft>
              <a:spcPts val="0"/>
            </a:spcAft>
            <a:buClrTx/>
            <a:buSzTx/>
            <a:buFontTx/>
            <a:buNone/>
            <a:tabLst/>
            <a:defRPr/>
          </a:pPr>
          <a:r>
            <a:rPr lang="en-AU" sz="1600" b="1" i="0" kern="1200" dirty="0">
              <a:solidFill>
                <a:srgbClr val="292934">
                  <a:hueOff val="0"/>
                  <a:satOff val="0"/>
                  <a:lumOff val="0"/>
                  <a:alphaOff val="0"/>
                </a:srgbClr>
              </a:solidFill>
              <a:latin typeface="Times New Roman" pitchFamily="18" charset="0"/>
              <a:ea typeface="+mn-ea"/>
              <a:cs typeface="Times New Roman" pitchFamily="18" charset="0"/>
            </a:rPr>
            <a:t>Partial homonyms </a:t>
          </a:r>
          <a:r>
            <a:rPr lang="en-AU" sz="1600" i="0" kern="1200" dirty="0">
              <a:solidFill>
                <a:srgbClr val="292934">
                  <a:hueOff val="0"/>
                  <a:satOff val="0"/>
                  <a:lumOff val="0"/>
                  <a:alphaOff val="0"/>
                </a:srgbClr>
              </a:solidFill>
              <a:latin typeface="Times New Roman" pitchFamily="18" charset="0"/>
              <a:ea typeface="+mn-ea"/>
              <a:cs typeface="Times New Roman" pitchFamily="18" charset="0"/>
            </a:rPr>
            <a:t>are of two types: </a:t>
          </a:r>
          <a:r>
            <a:rPr lang="en-AU" sz="1600" b="1" i="0" kern="1200" dirty="0">
              <a:solidFill>
                <a:srgbClr val="292934">
                  <a:hueOff val="0"/>
                  <a:satOff val="0"/>
                  <a:lumOff val="0"/>
                  <a:alphaOff val="0"/>
                </a:srgbClr>
              </a:solidFill>
              <a:latin typeface="Times New Roman" pitchFamily="18" charset="0"/>
              <a:ea typeface="+mn-ea"/>
              <a:cs typeface="Times New Roman" pitchFamily="18" charset="0"/>
            </a:rPr>
            <a:t>Homographs</a:t>
          </a:r>
          <a:r>
            <a:rPr lang="en-AU" sz="1600" i="0" kern="1200" dirty="0">
              <a:solidFill>
                <a:srgbClr val="292934">
                  <a:hueOff val="0"/>
                  <a:satOff val="0"/>
                  <a:lumOff val="0"/>
                  <a:alphaOff val="0"/>
                </a:srgbClr>
              </a:solidFill>
              <a:latin typeface="Times New Roman" pitchFamily="18" charset="0"/>
              <a:ea typeface="+mn-ea"/>
              <a:cs typeface="Times New Roman" pitchFamily="18" charset="0"/>
            </a:rPr>
            <a:t> are words identical in spelling but different in sound and meaning: </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bow [</a:t>
          </a:r>
          <a:r>
            <a:rPr lang="en-AU" sz="1600" i="1" kern="1200" dirty="0" err="1">
              <a:solidFill>
                <a:srgbClr val="292934">
                  <a:hueOff val="0"/>
                  <a:satOff val="0"/>
                  <a:lumOff val="0"/>
                  <a:alphaOff val="0"/>
                </a:srgbClr>
              </a:solidFill>
              <a:latin typeface="Times New Roman" pitchFamily="18" charset="0"/>
              <a:ea typeface="+mn-ea"/>
              <a:cs typeface="Times New Roman" pitchFamily="18" charset="0"/>
            </a:rPr>
            <a:t>bou</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 – bow [</a:t>
          </a:r>
          <a:r>
            <a:rPr lang="en-AU" sz="1600" i="1" kern="1200" dirty="0" err="1">
              <a:solidFill>
                <a:srgbClr val="292934">
                  <a:hueOff val="0"/>
                  <a:satOff val="0"/>
                  <a:lumOff val="0"/>
                  <a:alphaOff val="0"/>
                </a:srgbClr>
              </a:solidFill>
              <a:latin typeface="Times New Roman" pitchFamily="18" charset="0"/>
              <a:ea typeface="+mn-ea"/>
              <a:cs typeface="Times New Roman" pitchFamily="18" charset="0"/>
            </a:rPr>
            <a:t>bau</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 row [</a:t>
          </a:r>
          <a:r>
            <a:rPr lang="en-AU" sz="1600" i="1" kern="1200" dirty="0" err="1">
              <a:solidFill>
                <a:srgbClr val="292934">
                  <a:hueOff val="0"/>
                  <a:satOff val="0"/>
                  <a:lumOff val="0"/>
                  <a:alphaOff val="0"/>
                </a:srgbClr>
              </a:solidFill>
              <a:latin typeface="Times New Roman" pitchFamily="18" charset="0"/>
              <a:ea typeface="+mn-ea"/>
              <a:cs typeface="Times New Roman" pitchFamily="18" charset="0"/>
            </a:rPr>
            <a:t>rou</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 – row [</a:t>
          </a:r>
          <a:r>
            <a:rPr lang="en-AU" sz="1600" i="1" kern="1200" dirty="0" err="1">
              <a:solidFill>
                <a:srgbClr val="292934">
                  <a:hueOff val="0"/>
                  <a:satOff val="0"/>
                  <a:lumOff val="0"/>
                  <a:alphaOff val="0"/>
                </a:srgbClr>
              </a:solidFill>
              <a:latin typeface="Times New Roman" pitchFamily="18" charset="0"/>
              <a:ea typeface="+mn-ea"/>
              <a:cs typeface="Times New Roman" pitchFamily="18" charset="0"/>
            </a:rPr>
            <a:t>rau</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 </a:t>
          </a:r>
          <a:r>
            <a:rPr lang="uk-UA" sz="1600" i="1" kern="1200" dirty="0" err="1">
              <a:solidFill>
                <a:srgbClr val="292934">
                  <a:hueOff val="0"/>
                  <a:satOff val="0"/>
                  <a:lumOff val="0"/>
                  <a:alphaOff val="0"/>
                </a:srgbClr>
              </a:solidFill>
              <a:latin typeface="Times New Roman" pitchFamily="18" charset="0"/>
              <a:ea typeface="+mn-ea"/>
              <a:cs typeface="Times New Roman" pitchFamily="18" charset="0"/>
            </a:rPr>
            <a:t>о'бід</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 - </a:t>
          </a:r>
          <a:r>
            <a:rPr lang="uk-UA" sz="1600" i="1" kern="1200" dirty="0" err="1">
              <a:solidFill>
                <a:srgbClr val="292934">
                  <a:hueOff val="0"/>
                  <a:satOff val="0"/>
                  <a:lumOff val="0"/>
                  <a:alphaOff val="0"/>
                </a:srgbClr>
              </a:solidFill>
              <a:latin typeface="Times New Roman" pitchFamily="18" charset="0"/>
              <a:ea typeface="+mn-ea"/>
              <a:cs typeface="Times New Roman" pitchFamily="18" charset="0"/>
            </a:rPr>
            <a:t>'обід</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 </a:t>
          </a:r>
          <a:r>
            <a:rPr lang="uk-UA" sz="1600" i="1" kern="1200" dirty="0" err="1">
              <a:solidFill>
                <a:srgbClr val="292934">
                  <a:hueOff val="0"/>
                  <a:satOff val="0"/>
                  <a:lumOff val="0"/>
                  <a:alphaOff val="0"/>
                </a:srgbClr>
              </a:solidFill>
              <a:latin typeface="Times New Roman" pitchFamily="18" charset="0"/>
              <a:ea typeface="+mn-ea"/>
              <a:cs typeface="Times New Roman" pitchFamily="18" charset="0"/>
            </a:rPr>
            <a:t>за'мок</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 -</a:t>
          </a:r>
          <a:r>
            <a:rPr lang="uk-UA" sz="1600" i="1" kern="1200" dirty="0" err="1">
              <a:solidFill>
                <a:srgbClr val="292934">
                  <a:hueOff val="0"/>
                  <a:satOff val="0"/>
                  <a:lumOff val="0"/>
                  <a:alphaOff val="0"/>
                </a:srgbClr>
              </a:solidFill>
              <a:latin typeface="Times New Roman" pitchFamily="18" charset="0"/>
              <a:ea typeface="+mn-ea"/>
              <a:cs typeface="Times New Roman" pitchFamily="18" charset="0"/>
            </a:rPr>
            <a:t>'замок</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a:t>
          </a:r>
          <a:r>
            <a:rPr lang="en-AU" sz="1600" b="1" i="0" kern="1200" dirty="0">
              <a:solidFill>
                <a:srgbClr val="292934">
                  <a:hueOff val="0"/>
                  <a:satOff val="0"/>
                  <a:lumOff val="0"/>
                  <a:alphaOff val="0"/>
                </a:srgbClr>
              </a:solidFill>
              <a:latin typeface="Times New Roman" pitchFamily="18" charset="0"/>
              <a:ea typeface="+mn-ea"/>
              <a:cs typeface="Times New Roman" pitchFamily="18" charset="0"/>
            </a:rPr>
            <a:t> Homophones</a:t>
          </a:r>
          <a:r>
            <a:rPr lang="en-AU" sz="1600" i="0" kern="1200" dirty="0">
              <a:solidFill>
                <a:srgbClr val="292934">
                  <a:hueOff val="0"/>
                  <a:satOff val="0"/>
                  <a:lumOff val="0"/>
                  <a:alphaOff val="0"/>
                </a:srgbClr>
              </a:solidFill>
              <a:latin typeface="Times New Roman" pitchFamily="18" charset="0"/>
              <a:ea typeface="+mn-ea"/>
              <a:cs typeface="Times New Roman" pitchFamily="18" charset="0"/>
            </a:rPr>
            <a:t> are the words identical in sound but different in spelling and meaning: </a:t>
          </a:r>
          <a:r>
            <a:rPr lang="en-AU" sz="1600" i="1" kern="1200" dirty="0">
              <a:solidFill>
                <a:srgbClr val="292934">
                  <a:hueOff val="0"/>
                  <a:satOff val="0"/>
                  <a:lumOff val="0"/>
                  <a:alphaOff val="0"/>
                </a:srgbClr>
              </a:solidFill>
              <a:latin typeface="Times New Roman" pitchFamily="18" charset="0"/>
              <a:ea typeface="+mn-ea"/>
              <a:cs typeface="Times New Roman" pitchFamily="18" charset="0"/>
            </a:rPr>
            <a:t>knight – night; piece – peace; </a:t>
          </a:r>
          <a:r>
            <a:rPr lang="uk-UA" sz="1600" i="1" kern="1200" dirty="0">
              <a:solidFill>
                <a:srgbClr val="292934">
                  <a:hueOff val="0"/>
                  <a:satOff val="0"/>
                  <a:lumOff val="0"/>
                  <a:alphaOff val="0"/>
                </a:srgbClr>
              </a:solidFill>
              <a:latin typeface="Times New Roman" pitchFamily="18" charset="0"/>
              <a:ea typeface="+mn-ea"/>
              <a:cs typeface="Times New Roman" pitchFamily="18" charset="0"/>
            </a:rPr>
            <a:t>цеглина – це глина, потри – по три. </a:t>
          </a:r>
          <a:r>
            <a:rPr lang="en-US" sz="1600" b="1" i="0" kern="1200" dirty="0" err="1">
              <a:solidFill>
                <a:srgbClr val="292934">
                  <a:hueOff val="0"/>
                  <a:satOff val="0"/>
                  <a:lumOff val="0"/>
                  <a:alphaOff val="0"/>
                </a:srgbClr>
              </a:solidFill>
              <a:latin typeface="Times New Roman" pitchFamily="18" charset="0"/>
              <a:ea typeface="+mn-ea"/>
              <a:cs typeface="Times New Roman" pitchFamily="18" charset="0"/>
            </a:rPr>
            <a:t>Homoforms</a:t>
          </a:r>
          <a:r>
            <a:rPr lang="en-US" sz="1600" i="0" kern="1200" dirty="0">
              <a:solidFill>
                <a:srgbClr val="292934">
                  <a:hueOff val="0"/>
                  <a:satOff val="0"/>
                  <a:lumOff val="0"/>
                  <a:alphaOff val="0"/>
                </a:srgbClr>
              </a:solidFill>
              <a:latin typeface="Times New Roman" pitchFamily="18" charset="0"/>
              <a:ea typeface="+mn-ea"/>
              <a:cs typeface="Times New Roman" pitchFamily="18" charset="0"/>
            </a:rPr>
            <a:t> are words identical in some of their grammatical forms (</a:t>
          </a:r>
          <a:r>
            <a:rPr lang="en-US" sz="1600" i="1" kern="1200" dirty="0">
              <a:solidFill>
                <a:srgbClr val="292934">
                  <a:hueOff val="0"/>
                  <a:satOff val="0"/>
                  <a:lumOff val="0"/>
                  <a:alphaOff val="0"/>
                </a:srgbClr>
              </a:solidFill>
              <a:latin typeface="Times New Roman" pitchFamily="18" charset="0"/>
              <a:ea typeface="+mn-ea"/>
              <a:cs typeface="Times New Roman" pitchFamily="18" charset="0"/>
            </a:rPr>
            <a:t>e.g. to bound (jump, spring) – bound (past participle of the verb bind)</a:t>
          </a:r>
          <a:endParaRPr lang="uk-UA" sz="1700" i="1" kern="1200" dirty="0">
            <a:solidFill>
              <a:srgbClr val="292934">
                <a:hueOff val="0"/>
                <a:satOff val="0"/>
                <a:lumOff val="0"/>
                <a:alphaOff val="0"/>
              </a:srgbClr>
            </a:solidFill>
            <a:latin typeface="Times New Roman" pitchFamily="18" charset="0"/>
            <a:ea typeface="+mn-ea"/>
            <a:cs typeface="Times New Roman" pitchFamily="18" charset="0"/>
          </a:endParaRPr>
        </a:p>
      </dsp:txBody>
      <dsp:txXfrm>
        <a:off x="87788" y="324255"/>
        <a:ext cx="2821722" cy="4436193"/>
      </dsp:txXfrm>
    </dsp:sp>
    <dsp:sp modelId="{663E5B69-A3C1-4814-9553-CB69A6025802}">
      <dsp:nvSpPr>
        <dsp:cNvPr id="0" name=""/>
        <dsp:cNvSpPr/>
      </dsp:nvSpPr>
      <dsp:spPr>
        <a:xfrm>
          <a:off x="2908214" y="2834969"/>
          <a:ext cx="3955001" cy="3955001"/>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692671" y="6167981"/>
          <a:ext cx="171339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Definition</a:t>
          </a:r>
          <a:endParaRPr lang="uk-UA" sz="1800" b="1" kern="1200" dirty="0">
            <a:solidFill>
              <a:srgbClr val="FFFFFF"/>
            </a:solidFill>
            <a:latin typeface="Arial"/>
            <a:ea typeface="+mn-ea"/>
            <a:cs typeface="+mn-cs"/>
          </a:endParaRPr>
        </a:p>
      </dsp:txBody>
      <dsp:txXfrm>
        <a:off x="708342" y="6183652"/>
        <a:ext cx="1682052" cy="503691"/>
      </dsp:txXfrm>
    </dsp:sp>
    <dsp:sp modelId="{1BF90610-0CF3-4258-9C4A-45B8452099F3}">
      <dsp:nvSpPr>
        <dsp:cNvPr id="0" name=""/>
        <dsp:cNvSpPr/>
      </dsp:nvSpPr>
      <dsp:spPr>
        <a:xfrm>
          <a:off x="3115951" y="878576"/>
          <a:ext cx="2882763" cy="571227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80000"/>
            </a:lnSpc>
            <a:spcBef>
              <a:spcPct val="0"/>
            </a:spcBef>
            <a:spcAft>
              <a:spcPts val="0"/>
            </a:spcAft>
            <a:buClrTx/>
            <a:buSzTx/>
            <a:buFontTx/>
            <a:buNone/>
            <a:tabLst/>
            <a:defRPr/>
          </a:pP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a:p>
          <a:pPr marL="0" marR="0" lvl="1" indent="0" algn="ctr" defTabSz="914400" eaLnBrk="1" fontAlgn="auto" latinLnBrk="0" hangingPunct="1">
            <a:lnSpc>
              <a:spcPct val="100000"/>
            </a:lnSpc>
            <a:spcBef>
              <a:spcPct val="0"/>
            </a:spcBef>
            <a:spcAft>
              <a:spcPts val="0"/>
            </a:spcAft>
            <a:buClrTx/>
            <a:buSzTx/>
            <a:buFontTx/>
            <a:buNone/>
            <a:tabLst/>
            <a:defRPr/>
          </a:pPr>
          <a:endParaRPr lang="uk-UA" sz="1700" i="1" kern="1200" dirty="0">
            <a:solidFill>
              <a:srgbClr val="292934">
                <a:hueOff val="0"/>
                <a:satOff val="0"/>
                <a:lumOff val="0"/>
                <a:alphaOff val="0"/>
              </a:srgbClr>
            </a:solidFill>
            <a:latin typeface="Arial"/>
            <a:ea typeface="+mn-ea"/>
            <a:cs typeface="+mn-cs"/>
          </a:endParaRPr>
        </a:p>
        <a:p>
          <a:pPr marL="171450" lvl="1" indent="0" algn="ctr" defTabSz="755650">
            <a:lnSpc>
              <a:spcPct val="90000"/>
            </a:lnSpc>
            <a:spcBef>
              <a:spcPct val="0"/>
            </a:spcBef>
            <a:spcAft>
              <a:spcPct val="15000"/>
            </a:spcAft>
            <a:buNone/>
          </a:pPr>
          <a:endParaRPr lang="uk-UA" sz="1700" kern="1200" dirty="0">
            <a:solidFill>
              <a:srgbClr val="292934">
                <a:hueOff val="0"/>
                <a:satOff val="0"/>
                <a:lumOff val="0"/>
                <a:alphaOff val="0"/>
              </a:srgbClr>
            </a:solidFill>
            <a:latin typeface="Arial"/>
            <a:ea typeface="+mn-ea"/>
            <a:cs typeface="+mn-cs"/>
          </a:endParaRPr>
        </a:p>
      </dsp:txBody>
      <dsp:txXfrm>
        <a:off x="3200384" y="2187067"/>
        <a:ext cx="2713897" cy="4319349"/>
      </dsp:txXfrm>
    </dsp:sp>
    <dsp:sp modelId="{E37C08D3-7751-4EF4-A9F7-9B01143382B9}">
      <dsp:nvSpPr>
        <dsp:cNvPr id="0" name=""/>
        <dsp:cNvSpPr/>
      </dsp:nvSpPr>
      <dsp:spPr>
        <a:xfrm>
          <a:off x="4170019" y="491400"/>
          <a:ext cx="4024079" cy="4024079"/>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52911" y="599570"/>
          <a:ext cx="2003617"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Definition</a:t>
          </a:r>
          <a:endParaRPr lang="uk-UA" sz="4800" b="1" kern="1200" dirty="0">
            <a:solidFill>
              <a:srgbClr val="FFFFFF"/>
            </a:solidFill>
            <a:latin typeface="Arial"/>
            <a:ea typeface="+mn-ea"/>
            <a:cs typeface="+mn-cs"/>
          </a:endParaRPr>
        </a:p>
      </dsp:txBody>
      <dsp:txXfrm>
        <a:off x="3468582" y="615241"/>
        <a:ext cx="1972275" cy="503691"/>
      </dsp:txXfrm>
    </dsp:sp>
    <dsp:sp modelId="{AF355E3C-7F11-49A4-B1F7-5130FADE3732}">
      <dsp:nvSpPr>
        <dsp:cNvPr id="0" name=""/>
        <dsp:cNvSpPr/>
      </dsp:nvSpPr>
      <dsp:spPr>
        <a:xfrm>
          <a:off x="6189962" y="0"/>
          <a:ext cx="2910810" cy="6270302"/>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marR="0" lvl="1" indent="0" algn="l" defTabSz="711200" eaLnBrk="1" fontAlgn="auto" latinLnBrk="0" hangingPunct="1">
            <a:lnSpc>
              <a:spcPct val="90000"/>
            </a:lnSpc>
            <a:spcBef>
              <a:spcPct val="0"/>
            </a:spcBef>
            <a:spcAft>
              <a:spcPct val="15000"/>
            </a:spcAft>
            <a:buClrTx/>
            <a:buSzTx/>
            <a:buFontTx/>
            <a:buNone/>
            <a:tabLst/>
            <a:defRPr/>
          </a:pPr>
          <a:r>
            <a:rPr lang="en-AU" sz="1700" kern="1200" dirty="0">
              <a:solidFill>
                <a:srgbClr val="292934">
                  <a:hueOff val="0"/>
                  <a:satOff val="0"/>
                  <a:lumOff val="0"/>
                  <a:alphaOff val="0"/>
                </a:srgbClr>
              </a:solidFill>
              <a:latin typeface="Times New Roman" pitchFamily="18" charset="0"/>
              <a:cs typeface="Times New Roman" pitchFamily="18" charset="0"/>
            </a:rPr>
            <a:t> </a:t>
          </a:r>
          <a:r>
            <a:rPr lang="en-AU" sz="1600" kern="1200" dirty="0">
              <a:solidFill>
                <a:srgbClr val="292934">
                  <a:hueOff val="0"/>
                  <a:satOff val="0"/>
                  <a:lumOff val="0"/>
                  <a:alphaOff val="0"/>
                </a:srgbClr>
              </a:solidFill>
              <a:latin typeface="Times New Roman" pitchFamily="18" charset="0"/>
              <a:cs typeface="Times New Roman" pitchFamily="18" charset="0"/>
            </a:rPr>
            <a:t>native word and a borrowed word coincide in form: </a:t>
          </a:r>
          <a:r>
            <a:rPr lang="en-AU" sz="1600" i="1" kern="1200" dirty="0">
              <a:solidFill>
                <a:srgbClr val="292934">
                  <a:hueOff val="0"/>
                  <a:satOff val="0"/>
                  <a:lumOff val="0"/>
                  <a:alphaOff val="0"/>
                </a:srgbClr>
              </a:solidFill>
              <a:latin typeface="Times New Roman" pitchFamily="18" charset="0"/>
              <a:cs typeface="Times New Roman" pitchFamily="18" charset="0"/>
            </a:rPr>
            <a:t>to bark (</a:t>
          </a:r>
          <a:r>
            <a:rPr lang="uk-UA" sz="1600" i="1" kern="1200" dirty="0">
              <a:solidFill>
                <a:srgbClr val="292934">
                  <a:hueOff val="0"/>
                  <a:satOff val="0"/>
                  <a:lumOff val="0"/>
                  <a:alphaOff val="0"/>
                </a:srgbClr>
              </a:solidFill>
              <a:latin typeface="Times New Roman" pitchFamily="18" charset="0"/>
              <a:cs typeface="Times New Roman" pitchFamily="18" charset="0"/>
            </a:rPr>
            <a:t>гавкати) – </a:t>
          </a:r>
          <a:r>
            <a:rPr lang="en-AU" sz="1600" i="1" kern="1200" dirty="0">
              <a:solidFill>
                <a:srgbClr val="292934">
                  <a:hueOff val="0"/>
                  <a:satOff val="0"/>
                  <a:lumOff val="0"/>
                  <a:alphaOff val="0"/>
                </a:srgbClr>
              </a:solidFill>
              <a:latin typeface="Times New Roman" pitchFamily="18" charset="0"/>
              <a:cs typeface="Times New Roman" pitchFamily="18" charset="0"/>
            </a:rPr>
            <a:t>Old English </a:t>
          </a:r>
          <a:r>
            <a:rPr lang="en-AU" sz="1600" i="1" kern="1200" dirty="0" err="1">
              <a:solidFill>
                <a:srgbClr val="292934">
                  <a:hueOff val="0"/>
                  <a:satOff val="0"/>
                  <a:lumOff val="0"/>
                  <a:alphaOff val="0"/>
                </a:srgbClr>
              </a:solidFill>
              <a:latin typeface="Times New Roman" pitchFamily="18" charset="0"/>
              <a:cs typeface="Times New Roman" pitchFamily="18" charset="0"/>
            </a:rPr>
            <a:t>beorcan</a:t>
          </a:r>
          <a:r>
            <a:rPr lang="en-AU" sz="1600" i="1" kern="1200" dirty="0">
              <a:solidFill>
                <a:srgbClr val="292934">
                  <a:hueOff val="0"/>
                  <a:satOff val="0"/>
                  <a:lumOff val="0"/>
                  <a:alphaOff val="0"/>
                </a:srgbClr>
              </a:solidFill>
              <a:latin typeface="Times New Roman" pitchFamily="18" charset="0"/>
              <a:cs typeface="Times New Roman" pitchFamily="18" charset="0"/>
            </a:rPr>
            <a:t> and bark (</a:t>
          </a:r>
          <a:r>
            <a:rPr lang="uk-UA" sz="1600" i="1" kern="1200" dirty="0">
              <a:solidFill>
                <a:srgbClr val="292934">
                  <a:hueOff val="0"/>
                  <a:satOff val="0"/>
                  <a:lumOff val="0"/>
                  <a:alphaOff val="0"/>
                </a:srgbClr>
              </a:solidFill>
              <a:latin typeface="Times New Roman" pitchFamily="18" charset="0"/>
              <a:cs typeface="Times New Roman" pitchFamily="18" charset="0"/>
            </a:rPr>
            <a:t>кора дерева) </a:t>
          </a:r>
          <a:r>
            <a:rPr lang="en-AU" sz="1600" i="1" kern="1200" dirty="0">
              <a:solidFill>
                <a:srgbClr val="292934">
                  <a:hueOff val="0"/>
                  <a:satOff val="0"/>
                  <a:lumOff val="0"/>
                  <a:alphaOff val="0"/>
                </a:srgbClr>
              </a:solidFill>
              <a:latin typeface="Times New Roman" pitchFamily="18" charset="0"/>
              <a:cs typeface="Times New Roman" pitchFamily="18" charset="0"/>
            </a:rPr>
            <a:t>from Scandinavian </a:t>
          </a:r>
          <a:r>
            <a:rPr lang="en-AU" sz="1600" i="1" kern="1200" dirty="0" err="1">
              <a:solidFill>
                <a:srgbClr val="292934">
                  <a:hueOff val="0"/>
                  <a:satOff val="0"/>
                  <a:lumOff val="0"/>
                  <a:alphaOff val="0"/>
                </a:srgbClr>
              </a:solidFill>
              <a:latin typeface="Times New Roman" pitchFamily="18" charset="0"/>
              <a:cs typeface="Times New Roman" pitchFamily="18" charset="0"/>
            </a:rPr>
            <a:t>borkr</a:t>
          </a:r>
          <a:r>
            <a:rPr lang="en-AU" sz="1600" i="1" kern="1200" dirty="0">
              <a:solidFill>
                <a:srgbClr val="292934">
                  <a:hueOff val="0"/>
                  <a:satOff val="0"/>
                  <a:lumOff val="0"/>
                  <a:alphaOff val="0"/>
                </a:srgbClr>
              </a:solidFill>
              <a:latin typeface="Times New Roman" pitchFamily="18" charset="0"/>
              <a:cs typeface="Times New Roman" pitchFamily="18" charset="0"/>
            </a:rPr>
            <a:t> (</a:t>
          </a:r>
          <a:r>
            <a:rPr lang="uk-UA" sz="1600" i="1" kern="1200" dirty="0">
              <a:solidFill>
                <a:srgbClr val="292934">
                  <a:hueOff val="0"/>
                  <a:satOff val="0"/>
                  <a:lumOff val="0"/>
                  <a:alphaOff val="0"/>
                </a:srgbClr>
              </a:solidFill>
              <a:latin typeface="Times New Roman" pitchFamily="18" charset="0"/>
              <a:cs typeface="Times New Roman" pitchFamily="18" charset="0"/>
            </a:rPr>
            <a:t>баркас)</a:t>
          </a:r>
          <a:r>
            <a:rPr lang="en-US" sz="1600" i="1" kern="1200" dirty="0">
              <a:solidFill>
                <a:srgbClr val="292934">
                  <a:hueOff val="0"/>
                  <a:satOff val="0"/>
                  <a:lumOff val="0"/>
                  <a:alphaOff val="0"/>
                </a:srgbClr>
              </a:solidFill>
              <a:latin typeface="Times New Roman" pitchFamily="18" charset="0"/>
              <a:cs typeface="Times New Roman" pitchFamily="18" charset="0"/>
            </a:rPr>
            <a:t>;</a:t>
          </a:r>
          <a:r>
            <a:rPr lang="uk-UA" sz="1600" i="1" kern="1200" dirty="0">
              <a:solidFill>
                <a:srgbClr val="292934">
                  <a:hueOff val="0"/>
                  <a:satOff val="0"/>
                  <a:lumOff val="0"/>
                  <a:alphaOff val="0"/>
                </a:srgbClr>
              </a:solidFill>
              <a:latin typeface="Times New Roman" pitchFamily="18" charset="0"/>
              <a:cs typeface="Times New Roman" pitchFamily="18" charset="0"/>
            </a:rPr>
            <a:t> мул (дрібні частинки у водоймах) </a:t>
          </a:r>
          <a:r>
            <a:rPr lang="en-AU" sz="1600" i="1" kern="1200" dirty="0">
              <a:solidFill>
                <a:srgbClr val="292934">
                  <a:hueOff val="0"/>
                  <a:satOff val="0"/>
                  <a:lumOff val="0"/>
                  <a:alphaOff val="0"/>
                </a:srgbClr>
              </a:solidFill>
              <a:latin typeface="Times New Roman" pitchFamily="18" charset="0"/>
              <a:cs typeface="Times New Roman" pitchFamily="18" charset="0"/>
            </a:rPr>
            <a:t>coincided with </a:t>
          </a:r>
          <a:r>
            <a:rPr lang="uk-UA" sz="1600" i="1" kern="1200" dirty="0">
              <a:solidFill>
                <a:srgbClr val="292934">
                  <a:hueOff val="0"/>
                  <a:satOff val="0"/>
                  <a:lumOff val="0"/>
                  <a:alphaOff val="0"/>
                </a:srgbClr>
              </a:solidFill>
              <a:latin typeface="Times New Roman" pitchFamily="18" charset="0"/>
              <a:cs typeface="Times New Roman" pitchFamily="18" charset="0"/>
            </a:rPr>
            <a:t>мул (назва тварини, </a:t>
          </a:r>
          <a:r>
            <a:rPr lang="en-AU" sz="1600" i="1" kern="1200" dirty="0">
              <a:solidFill>
                <a:srgbClr val="292934">
                  <a:hueOff val="0"/>
                  <a:satOff val="0"/>
                  <a:lumOff val="0"/>
                  <a:alphaOff val="0"/>
                </a:srgbClr>
              </a:solidFill>
              <a:latin typeface="Times New Roman" pitchFamily="18" charset="0"/>
              <a:cs typeface="Times New Roman" pitchFamily="18" charset="0"/>
            </a:rPr>
            <a:t>which is a Latin word). </a:t>
          </a:r>
          <a:endParaRPr lang="uk-UA" sz="1600" kern="1200" dirty="0">
            <a:solidFill>
              <a:srgbClr val="292934">
                <a:hueOff val="0"/>
                <a:satOff val="0"/>
                <a:lumOff val="0"/>
                <a:alphaOff val="0"/>
              </a:srgbClr>
            </a:solidFill>
            <a:latin typeface="Times New Roman" pitchFamily="18" charset="0"/>
            <a:ea typeface="+mn-ea"/>
            <a:cs typeface="Times New Roman" pitchFamily="18" charset="0"/>
          </a:endParaRPr>
        </a:p>
        <a:p>
          <a:pPr marL="171450" marR="0" lvl="1" indent="0" algn="l" defTabSz="711200" eaLnBrk="1" fontAlgn="auto" latinLnBrk="0" hangingPunct="1">
            <a:lnSpc>
              <a:spcPct val="90000"/>
            </a:lnSpc>
            <a:spcBef>
              <a:spcPct val="0"/>
            </a:spcBef>
            <a:spcAft>
              <a:spcPct val="15000"/>
            </a:spcAft>
            <a:buClrTx/>
            <a:buSzTx/>
            <a:buFontTx/>
            <a:buNone/>
            <a:tabLst/>
            <a:defRPr/>
          </a:pPr>
          <a:r>
            <a:rPr lang="en-US" sz="1600" kern="1200" dirty="0">
              <a:solidFill>
                <a:srgbClr val="292934">
                  <a:hueOff val="0"/>
                  <a:satOff val="0"/>
                  <a:lumOff val="0"/>
                  <a:alphaOff val="0"/>
                </a:srgbClr>
              </a:solidFill>
              <a:latin typeface="Times New Roman" pitchFamily="18" charset="0"/>
              <a:cs typeface="Times New Roman" pitchFamily="18" charset="0"/>
            </a:rPr>
            <a:t>a result of borrowing when several different words became identical in sound and/or in spelling.  e.g.: The Latin word </a:t>
          </a:r>
          <a:r>
            <a:rPr lang="en-US" sz="1600" i="1" kern="1200" dirty="0" err="1">
              <a:solidFill>
                <a:srgbClr val="292934">
                  <a:hueOff val="0"/>
                  <a:satOff val="0"/>
                  <a:lumOff val="0"/>
                  <a:alphaOff val="0"/>
                </a:srgbClr>
              </a:solidFill>
              <a:latin typeface="Times New Roman" pitchFamily="18" charset="0"/>
              <a:cs typeface="Times New Roman" pitchFamily="18" charset="0"/>
            </a:rPr>
            <a:t>vitim</a:t>
          </a:r>
          <a:r>
            <a:rPr lang="en-US" sz="1600" kern="1200" dirty="0">
              <a:solidFill>
                <a:srgbClr val="292934">
                  <a:hueOff val="0"/>
                  <a:satOff val="0"/>
                  <a:lumOff val="0"/>
                  <a:alphaOff val="0"/>
                </a:srgbClr>
              </a:solidFill>
              <a:latin typeface="Times New Roman" pitchFamily="18" charset="0"/>
              <a:cs typeface="Times New Roman" pitchFamily="18" charset="0"/>
            </a:rPr>
            <a:t> (wrong, an immoral habit) has given the English </a:t>
          </a:r>
          <a:r>
            <a:rPr lang="en-US" sz="1600" i="1" kern="1200" dirty="0">
              <a:solidFill>
                <a:srgbClr val="292934">
                  <a:hueOff val="0"/>
                  <a:satOff val="0"/>
                  <a:lumOff val="0"/>
                  <a:alphaOff val="0"/>
                </a:srgbClr>
              </a:solidFill>
              <a:latin typeface="Times New Roman" pitchFamily="18" charset="0"/>
              <a:cs typeface="Times New Roman" pitchFamily="18" charset="0"/>
            </a:rPr>
            <a:t>vice</a:t>
          </a:r>
          <a:r>
            <a:rPr lang="en-US" sz="1600" kern="1200" dirty="0">
              <a:solidFill>
                <a:srgbClr val="292934">
                  <a:hueOff val="0"/>
                  <a:satOff val="0"/>
                  <a:lumOff val="0"/>
                  <a:alphaOff val="0"/>
                </a:srgbClr>
              </a:solidFill>
              <a:latin typeface="Times New Roman" pitchFamily="18" charset="0"/>
              <a:cs typeface="Times New Roman" pitchFamily="18" charset="0"/>
            </a:rPr>
            <a:t> (</a:t>
          </a:r>
          <a:r>
            <a:rPr lang="en-US" sz="1600" kern="1200" dirty="0" err="1">
              <a:solidFill>
                <a:srgbClr val="292934">
                  <a:hueOff val="0"/>
                  <a:satOff val="0"/>
                  <a:lumOff val="0"/>
                  <a:alphaOff val="0"/>
                </a:srgbClr>
              </a:solidFill>
              <a:latin typeface="Times New Roman" pitchFamily="18" charset="0"/>
              <a:cs typeface="Times New Roman" pitchFamily="18" charset="0"/>
            </a:rPr>
            <a:t>порок</a:t>
          </a:r>
          <a:r>
            <a:rPr lang="en-US" sz="1600" kern="1200" dirty="0">
              <a:solidFill>
                <a:srgbClr val="292934">
                  <a:hueOff val="0"/>
                  <a:satOff val="0"/>
                  <a:lumOff val="0"/>
                  <a:alphaOff val="0"/>
                </a:srgbClr>
              </a:solidFill>
              <a:latin typeface="Times New Roman" pitchFamily="18" charset="0"/>
              <a:cs typeface="Times New Roman" pitchFamily="18" charset="0"/>
            </a:rPr>
            <a:t>), the Latin word </a:t>
          </a:r>
          <a:r>
            <a:rPr lang="en-US" sz="1600" i="1" kern="1200" dirty="0" err="1">
              <a:solidFill>
                <a:srgbClr val="292934">
                  <a:hueOff val="0"/>
                  <a:satOff val="0"/>
                  <a:lumOff val="0"/>
                  <a:alphaOff val="0"/>
                </a:srgbClr>
              </a:solidFill>
              <a:latin typeface="Times New Roman" pitchFamily="18" charset="0"/>
              <a:cs typeface="Times New Roman" pitchFamily="18" charset="0"/>
            </a:rPr>
            <a:t>vitis</a:t>
          </a:r>
          <a:r>
            <a:rPr lang="en-US" sz="1600" kern="1200" dirty="0">
              <a:solidFill>
                <a:srgbClr val="292934">
                  <a:hueOff val="0"/>
                  <a:satOff val="0"/>
                  <a:lumOff val="0"/>
                  <a:alphaOff val="0"/>
                </a:srgbClr>
              </a:solidFill>
              <a:latin typeface="Times New Roman" pitchFamily="18" charset="0"/>
              <a:cs typeface="Times New Roman" pitchFamily="18" charset="0"/>
            </a:rPr>
            <a:t> (a spiral) has given the English word </a:t>
          </a:r>
          <a:r>
            <a:rPr lang="en-US" sz="1600" i="1" kern="1200" dirty="0">
              <a:solidFill>
                <a:srgbClr val="292934">
                  <a:hueOff val="0"/>
                  <a:satOff val="0"/>
                  <a:lumOff val="0"/>
                  <a:alphaOff val="0"/>
                </a:srgbClr>
              </a:solidFill>
              <a:latin typeface="Times New Roman" pitchFamily="18" charset="0"/>
              <a:cs typeface="Times New Roman" pitchFamily="18" charset="0"/>
            </a:rPr>
            <a:t>vice</a:t>
          </a:r>
          <a:r>
            <a:rPr lang="en-US" sz="1600" kern="1200" dirty="0">
              <a:solidFill>
                <a:srgbClr val="292934">
                  <a:hueOff val="0"/>
                  <a:satOff val="0"/>
                  <a:lumOff val="0"/>
                  <a:alphaOff val="0"/>
                </a:srgbClr>
              </a:solidFill>
              <a:latin typeface="Times New Roman" pitchFamily="18" charset="0"/>
              <a:cs typeface="Times New Roman" pitchFamily="18" charset="0"/>
            </a:rPr>
            <a:t> (</a:t>
          </a:r>
          <a:r>
            <a:rPr lang="en-US" sz="1600" kern="1200" dirty="0" err="1">
              <a:solidFill>
                <a:srgbClr val="292934">
                  <a:hueOff val="0"/>
                  <a:satOff val="0"/>
                  <a:lumOff val="0"/>
                  <a:alphaOff val="0"/>
                </a:srgbClr>
              </a:solidFill>
              <a:latin typeface="Times New Roman" pitchFamily="18" charset="0"/>
              <a:cs typeface="Times New Roman" pitchFamily="18" charset="0"/>
            </a:rPr>
            <a:t>лещата</a:t>
          </a:r>
          <a:r>
            <a:rPr lang="en-US" sz="1600" kern="1200" dirty="0">
              <a:solidFill>
                <a:srgbClr val="292934">
                  <a:hueOff val="0"/>
                  <a:satOff val="0"/>
                  <a:lumOff val="0"/>
                  <a:alphaOff val="0"/>
                </a:srgbClr>
              </a:solidFill>
              <a:latin typeface="Times New Roman" pitchFamily="18" charset="0"/>
              <a:cs typeface="Times New Roman" pitchFamily="18" charset="0"/>
            </a:rPr>
            <a:t>). The Latin word </a:t>
          </a:r>
          <a:r>
            <a:rPr lang="en-US" sz="1600" i="1" kern="1200" dirty="0">
              <a:solidFill>
                <a:srgbClr val="292934">
                  <a:hueOff val="0"/>
                  <a:satOff val="0"/>
                  <a:lumOff val="0"/>
                  <a:alphaOff val="0"/>
                </a:srgbClr>
              </a:solidFill>
              <a:latin typeface="Times New Roman" pitchFamily="18" charset="0"/>
              <a:cs typeface="Times New Roman" pitchFamily="18" charset="0"/>
            </a:rPr>
            <a:t>vice</a:t>
          </a:r>
          <a:r>
            <a:rPr lang="en-US" sz="1600" kern="1200" dirty="0">
              <a:solidFill>
                <a:srgbClr val="292934">
                  <a:hueOff val="0"/>
                  <a:satOff val="0"/>
                  <a:lumOff val="0"/>
                  <a:alphaOff val="0"/>
                </a:srgbClr>
              </a:solidFill>
              <a:latin typeface="Times New Roman" pitchFamily="18" charset="0"/>
              <a:cs typeface="Times New Roman" pitchFamily="18" charset="0"/>
            </a:rPr>
            <a:t> (instead, in place) is found in vice-president</a:t>
          </a:r>
          <a:r>
            <a:rPr lang="uk-UA" sz="1600" kern="1200" dirty="0">
              <a:solidFill>
                <a:srgbClr val="292934">
                  <a:hueOff val="0"/>
                  <a:satOff val="0"/>
                  <a:lumOff val="0"/>
                  <a:alphaOff val="0"/>
                </a:srgbClr>
              </a:solidFill>
              <a:latin typeface="Times New Roman" pitchFamily="18" charset="0"/>
              <a:cs typeface="Times New Roman" pitchFamily="18" charset="0"/>
            </a:rPr>
            <a:t>; </a:t>
          </a:r>
          <a:r>
            <a:rPr lang="en-US" sz="1600" kern="1200" dirty="0">
              <a:solidFill>
                <a:srgbClr val="292934">
                  <a:hueOff val="0"/>
                  <a:satOff val="0"/>
                  <a:lumOff val="0"/>
                  <a:alphaOff val="0"/>
                </a:srgbClr>
              </a:solidFill>
              <a:latin typeface="Times New Roman" pitchFamily="18" charset="0"/>
              <a:cs typeface="Times New Roman" pitchFamily="18" charset="0"/>
            </a:rPr>
            <a:t> </a:t>
          </a:r>
          <a:r>
            <a:rPr lang="uk-UA" sz="1600" i="1" kern="1200" dirty="0">
              <a:solidFill>
                <a:srgbClr val="292934">
                  <a:hueOff val="0"/>
                  <a:satOff val="0"/>
                  <a:lumOff val="0"/>
                  <a:alphaOff val="0"/>
                </a:srgbClr>
              </a:solidFill>
              <a:latin typeface="Times New Roman" pitchFamily="18" charset="0"/>
              <a:cs typeface="Times New Roman" pitchFamily="18" charset="0"/>
            </a:rPr>
            <a:t>гриф </a:t>
          </a:r>
          <a:r>
            <a:rPr lang="uk-UA" sz="1600" kern="1200" dirty="0">
              <a:solidFill>
                <a:srgbClr val="292934">
                  <a:hueOff val="0"/>
                  <a:satOff val="0"/>
                  <a:lumOff val="0"/>
                  <a:alphaOff val="0"/>
                </a:srgbClr>
              </a:solidFill>
              <a:latin typeface="Times New Roman" pitchFamily="18" charset="0"/>
              <a:cs typeface="Times New Roman" pitchFamily="18" charset="0"/>
            </a:rPr>
            <a:t> міфічна істота, </a:t>
          </a:r>
          <a:r>
            <a:rPr lang="en-AU" sz="1600" kern="1200" dirty="0">
              <a:solidFill>
                <a:srgbClr val="292934">
                  <a:hueOff val="0"/>
                  <a:satOff val="0"/>
                  <a:lumOff val="0"/>
                  <a:alphaOff val="0"/>
                </a:srgbClr>
              </a:solidFill>
              <a:latin typeface="Times New Roman" pitchFamily="18" charset="0"/>
              <a:cs typeface="Times New Roman" pitchFamily="18" charset="0"/>
            </a:rPr>
            <a:t>which is a borrowing from Greek, </a:t>
          </a:r>
          <a:r>
            <a:rPr lang="uk-UA" sz="1600" kern="1200" dirty="0">
              <a:solidFill>
                <a:srgbClr val="292934">
                  <a:hueOff val="0"/>
                  <a:satOff val="0"/>
                  <a:lumOff val="0"/>
                  <a:alphaOff val="0"/>
                </a:srgbClr>
              </a:solidFill>
              <a:latin typeface="Times New Roman" pitchFamily="18" charset="0"/>
              <a:cs typeface="Times New Roman" pitchFamily="18" charset="0"/>
            </a:rPr>
            <a:t>частина струнного музичного інструмента, </a:t>
          </a:r>
          <a:r>
            <a:rPr lang="en-AU" sz="1600" kern="1200" dirty="0">
              <a:solidFill>
                <a:srgbClr val="292934">
                  <a:hueOff val="0"/>
                  <a:satOff val="0"/>
                  <a:lumOff val="0"/>
                  <a:alphaOff val="0"/>
                </a:srgbClr>
              </a:solidFill>
              <a:latin typeface="Times New Roman" pitchFamily="18" charset="0"/>
              <a:cs typeface="Times New Roman" pitchFamily="18" charset="0"/>
            </a:rPr>
            <a:t>a borrowing from German, </a:t>
          </a:r>
          <a:r>
            <a:rPr lang="uk-UA" sz="1600" kern="1200" dirty="0">
              <a:solidFill>
                <a:srgbClr val="292934">
                  <a:hueOff val="0"/>
                  <a:satOff val="0"/>
                  <a:lumOff val="0"/>
                  <a:alphaOff val="0"/>
                </a:srgbClr>
              </a:solidFill>
              <a:latin typeface="Times New Roman" pitchFamily="18" charset="0"/>
              <a:cs typeface="Times New Roman" pitchFamily="18" charset="0"/>
            </a:rPr>
            <a:t>штемпель на документі,</a:t>
          </a:r>
          <a:r>
            <a:rPr lang="en-AU" sz="1600" kern="1200" dirty="0">
              <a:solidFill>
                <a:srgbClr val="292934">
                  <a:hueOff val="0"/>
                  <a:satOff val="0"/>
                  <a:lumOff val="0"/>
                  <a:alphaOff val="0"/>
                </a:srgbClr>
              </a:solidFill>
              <a:latin typeface="Times New Roman" pitchFamily="18" charset="0"/>
              <a:cs typeface="Times New Roman" pitchFamily="18" charset="0"/>
            </a:rPr>
            <a:t>a borrowing from French.   </a:t>
          </a:r>
          <a:endParaRPr lang="uk-UA" sz="1600" kern="1200" dirty="0">
            <a:solidFill>
              <a:srgbClr val="292934">
                <a:hueOff val="0"/>
                <a:satOff val="0"/>
                <a:lumOff val="0"/>
                <a:alphaOff val="0"/>
              </a:srgbClr>
            </a:solidFill>
            <a:latin typeface="Times New Roman" pitchFamily="18" charset="0"/>
            <a:cs typeface="Times New Roman" pitchFamily="18" charset="0"/>
          </a:endParaRPr>
        </a:p>
        <a:p>
          <a:pPr marL="0" lvl="1" indent="0" algn="ctr" defTabSz="755650">
            <a:lnSpc>
              <a:spcPct val="80000"/>
            </a:lnSpc>
            <a:spcBef>
              <a:spcPct val="0"/>
            </a:spcBef>
            <a:spcAft>
              <a:spcPts val="0"/>
            </a:spcAft>
            <a:buNone/>
          </a:pP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dsp:txBody>
      <dsp:txXfrm>
        <a:off x="6275217" y="85255"/>
        <a:ext cx="2740300" cy="4756156"/>
      </dsp:txXfrm>
    </dsp:sp>
    <dsp:sp modelId="{E3EBF0C8-D266-4DCB-B698-25FA4A692A68}">
      <dsp:nvSpPr>
        <dsp:cNvPr id="0" name=""/>
        <dsp:cNvSpPr/>
      </dsp:nvSpPr>
      <dsp:spPr>
        <a:xfrm>
          <a:off x="6850252" y="6223846"/>
          <a:ext cx="189583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Classification of Homonyms</a:t>
          </a:r>
          <a:endParaRPr lang="uk-UA" sz="1800" b="1" kern="1200" dirty="0">
            <a:solidFill>
              <a:srgbClr val="FFFFFF"/>
            </a:solidFill>
            <a:latin typeface="Arial"/>
            <a:ea typeface="+mn-ea"/>
            <a:cs typeface="+mn-cs"/>
          </a:endParaRPr>
        </a:p>
      </dsp:txBody>
      <dsp:txXfrm>
        <a:off x="6865923" y="6239517"/>
        <a:ext cx="1864492" cy="503691"/>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90B3DD-6865-4056-98F0-38D39B8061CE}">
      <dsp:nvSpPr>
        <dsp:cNvPr id="0" name=""/>
        <dsp:cNvSpPr/>
      </dsp:nvSpPr>
      <dsp:spPr>
        <a:xfrm>
          <a:off x="0" y="236467"/>
          <a:ext cx="2997298" cy="586952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lvl="1" indent="0" algn="ctr" defTabSz="755650">
            <a:lnSpc>
              <a:spcPct val="90000"/>
            </a:lnSpc>
            <a:spcBef>
              <a:spcPct val="0"/>
            </a:spcBef>
            <a:spcAft>
              <a:spcPct val="15000"/>
            </a:spcAft>
            <a:buNone/>
          </a:pPr>
          <a:r>
            <a:rPr lang="en-US" sz="1600" i="0" kern="1200" dirty="0">
              <a:solidFill>
                <a:srgbClr val="292934">
                  <a:hueOff val="0"/>
                  <a:satOff val="0"/>
                  <a:lumOff val="0"/>
                  <a:alphaOff val="0"/>
                </a:srgbClr>
              </a:solidFill>
              <a:latin typeface="Arial"/>
              <a:ea typeface="+mn-ea"/>
              <a:cs typeface="+mn-cs"/>
            </a:rPr>
            <a:t>  </a:t>
          </a:r>
          <a:endParaRPr lang="uk-UA" sz="1600" i="0" kern="1200" dirty="0">
            <a:solidFill>
              <a:srgbClr val="292934">
                <a:hueOff val="0"/>
                <a:satOff val="0"/>
                <a:lumOff val="0"/>
                <a:alphaOff val="0"/>
              </a:srgbClr>
            </a:solidFill>
            <a:latin typeface="Arial"/>
            <a:ea typeface="+mn-ea"/>
            <a:cs typeface="+mn-cs"/>
          </a:endParaRPr>
        </a:p>
      </dsp:txBody>
      <dsp:txXfrm>
        <a:off x="87788" y="324255"/>
        <a:ext cx="2821722" cy="4436193"/>
      </dsp:txXfrm>
    </dsp:sp>
    <dsp:sp modelId="{663E5B69-A3C1-4814-9553-CB69A6025802}">
      <dsp:nvSpPr>
        <dsp:cNvPr id="0" name=""/>
        <dsp:cNvSpPr/>
      </dsp:nvSpPr>
      <dsp:spPr>
        <a:xfrm>
          <a:off x="2908214" y="2834969"/>
          <a:ext cx="3955001" cy="3955001"/>
        </a:xfrm>
        <a:prstGeom prst="leftCircularArrow">
          <a:avLst>
            <a:gd name="adj1" fmla="val 3040"/>
            <a:gd name="adj2" fmla="val 373059"/>
            <a:gd name="adj3" fmla="val 2148570"/>
            <a:gd name="adj4" fmla="val 9024489"/>
            <a:gd name="adj5" fmla="val 3546"/>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E2ECD308-367F-4357-B1B1-288B62A18608}">
      <dsp:nvSpPr>
        <dsp:cNvPr id="0" name=""/>
        <dsp:cNvSpPr/>
      </dsp:nvSpPr>
      <dsp:spPr>
        <a:xfrm>
          <a:off x="692671" y="6167981"/>
          <a:ext cx="171339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kern="1200" dirty="0">
              <a:solidFill>
                <a:srgbClr val="FFFFFF"/>
              </a:solidFill>
              <a:latin typeface="Arial"/>
              <a:ea typeface="+mn-ea"/>
              <a:cs typeface="+mn-cs"/>
            </a:rPr>
            <a:t>  </a:t>
          </a:r>
          <a:endParaRPr lang="uk-UA" sz="1800" b="1" kern="1200" dirty="0">
            <a:solidFill>
              <a:srgbClr val="FFFFFF"/>
            </a:solidFill>
            <a:latin typeface="Arial"/>
            <a:ea typeface="+mn-ea"/>
            <a:cs typeface="+mn-cs"/>
          </a:endParaRPr>
        </a:p>
      </dsp:txBody>
      <dsp:txXfrm>
        <a:off x="708342" y="6183652"/>
        <a:ext cx="1682052" cy="503691"/>
      </dsp:txXfrm>
    </dsp:sp>
    <dsp:sp modelId="{1BF90610-0CF3-4258-9C4A-45B8452099F3}">
      <dsp:nvSpPr>
        <dsp:cNvPr id="0" name=""/>
        <dsp:cNvSpPr/>
      </dsp:nvSpPr>
      <dsp:spPr>
        <a:xfrm>
          <a:off x="3115951" y="878576"/>
          <a:ext cx="2882763" cy="5712274"/>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0" marR="0" lvl="1" indent="0" algn="ctr" defTabSz="914400" eaLnBrk="1" fontAlgn="auto" latinLnBrk="0" hangingPunct="1">
            <a:lnSpc>
              <a:spcPct val="80000"/>
            </a:lnSpc>
            <a:spcBef>
              <a:spcPct val="0"/>
            </a:spcBef>
            <a:spcAft>
              <a:spcPts val="0"/>
            </a:spcAft>
            <a:buClrTx/>
            <a:buSzTx/>
            <a:buFontTx/>
            <a:buNone/>
            <a:tabLst/>
            <a:defRPr/>
          </a:pPr>
          <a:r>
            <a:rPr lang="en-US" sz="1800" i="0" kern="1200" dirty="0">
              <a:solidFill>
                <a:srgbClr val="292934">
                  <a:hueOff val="0"/>
                  <a:satOff val="0"/>
                  <a:lumOff val="0"/>
                  <a:alphaOff val="0"/>
                </a:srgbClr>
              </a:solidFill>
              <a:latin typeface="Arial"/>
              <a:ea typeface="+mn-ea"/>
              <a:cs typeface="+mn-cs"/>
            </a:rPr>
            <a:t>are words that are alike in form, but different in meaning and usage. They are liable to be mixed and sometimes mistakenly interchanged. The term </a:t>
          </a:r>
          <a:r>
            <a:rPr lang="en-US" sz="1800" i="0" kern="1200" dirty="0" err="1">
              <a:solidFill>
                <a:srgbClr val="292934">
                  <a:hueOff val="0"/>
                  <a:satOff val="0"/>
                  <a:lumOff val="0"/>
                  <a:alphaOff val="0"/>
                </a:srgbClr>
              </a:solidFill>
              <a:latin typeface="Arial"/>
              <a:ea typeface="+mn-ea"/>
              <a:cs typeface="+mn-cs"/>
            </a:rPr>
            <a:t>paronym</a:t>
          </a:r>
          <a:r>
            <a:rPr lang="en-US" sz="1800" i="0" kern="1200" dirty="0">
              <a:solidFill>
                <a:srgbClr val="292934">
                  <a:hueOff val="0"/>
                  <a:satOff val="0"/>
                  <a:lumOff val="0"/>
                  <a:alphaOff val="0"/>
                </a:srgbClr>
              </a:solidFill>
              <a:latin typeface="Arial"/>
              <a:ea typeface="+mn-ea"/>
              <a:cs typeface="+mn-cs"/>
            </a:rPr>
            <a:t> comes from the Greek </a:t>
          </a:r>
          <a:r>
            <a:rPr lang="en-US" sz="1800" i="0" kern="1200" dirty="0" err="1">
              <a:solidFill>
                <a:srgbClr val="292934">
                  <a:hueOff val="0"/>
                  <a:satOff val="0"/>
                  <a:lumOff val="0"/>
                  <a:alphaOff val="0"/>
                </a:srgbClr>
              </a:solidFill>
              <a:latin typeface="Arial"/>
              <a:ea typeface="+mn-ea"/>
              <a:cs typeface="+mn-cs"/>
            </a:rPr>
            <a:t>para</a:t>
          </a:r>
          <a:r>
            <a:rPr lang="en-US" sz="1800" i="0" kern="1200" dirty="0">
              <a:solidFill>
                <a:srgbClr val="292934">
                  <a:hueOff val="0"/>
                  <a:satOff val="0"/>
                  <a:lumOff val="0"/>
                  <a:alphaOff val="0"/>
                </a:srgbClr>
              </a:solidFill>
              <a:latin typeface="Arial"/>
              <a:ea typeface="+mn-ea"/>
              <a:cs typeface="+mn-cs"/>
            </a:rPr>
            <a:t> "beside" and </a:t>
          </a:r>
          <a:r>
            <a:rPr lang="en-US" sz="1800" i="0" kern="1200" dirty="0" err="1">
              <a:solidFill>
                <a:srgbClr val="292934">
                  <a:hueOff val="0"/>
                  <a:satOff val="0"/>
                  <a:lumOff val="0"/>
                  <a:alphaOff val="0"/>
                </a:srgbClr>
              </a:solidFill>
              <a:latin typeface="Arial"/>
              <a:ea typeface="+mn-ea"/>
              <a:cs typeface="+mn-cs"/>
            </a:rPr>
            <a:t>onoma</a:t>
          </a:r>
          <a:r>
            <a:rPr lang="en-US" sz="1800" i="0" kern="1200" dirty="0">
              <a:solidFill>
                <a:srgbClr val="292934">
                  <a:hueOff val="0"/>
                  <a:satOff val="0"/>
                  <a:lumOff val="0"/>
                  <a:alphaOff val="0"/>
                </a:srgbClr>
              </a:solidFill>
              <a:latin typeface="Arial"/>
              <a:ea typeface="+mn-ea"/>
              <a:cs typeface="+mn-cs"/>
            </a:rPr>
            <a:t> "name" </a:t>
          </a:r>
          <a:r>
            <a:rPr lang="en-US" sz="1800" i="1" kern="1200" dirty="0">
              <a:solidFill>
                <a:srgbClr val="292934">
                  <a:hueOff val="0"/>
                  <a:satOff val="0"/>
                  <a:lumOff val="0"/>
                  <a:alphaOff val="0"/>
                </a:srgbClr>
              </a:solidFill>
              <a:latin typeface="Arial"/>
              <a:ea typeface="+mn-ea"/>
              <a:cs typeface="+mn-cs"/>
            </a:rPr>
            <a:t>(e.g. precede ↔ </a:t>
          </a:r>
          <a:r>
            <a:rPr lang="en-AU" sz="1800" i="1" kern="1200" dirty="0">
              <a:solidFill>
                <a:srgbClr val="292934">
                  <a:hueOff val="0"/>
                  <a:satOff val="0"/>
                  <a:lumOff val="0"/>
                  <a:alphaOff val="0"/>
                </a:srgbClr>
              </a:solidFill>
              <a:latin typeface="Arial"/>
              <a:ea typeface="+mn-ea"/>
              <a:cs typeface="+mn-cs"/>
            </a:rPr>
            <a:t>proceed; preposition ↔ proposition; popular ↔ populous; grateful ↔ gracious; shit ↔ shoot: Oh, shoot, I forgot to buy </a:t>
          </a:r>
          <a:r>
            <a:rPr lang="en-AU" sz="1800" i="0" kern="1200" dirty="0">
              <a:solidFill>
                <a:srgbClr val="292934">
                  <a:hueOff val="0"/>
                  <a:satOff val="0"/>
                  <a:lumOff val="0"/>
                  <a:alphaOff val="0"/>
                </a:srgbClr>
              </a:solidFill>
              <a:latin typeface="Arial"/>
              <a:ea typeface="+mn-ea"/>
              <a:cs typeface="+mn-cs"/>
            </a:rPr>
            <a:t>milk (Longman)). </a:t>
          </a:r>
          <a:endParaRPr lang="uk-UA" sz="1700" kern="1200" dirty="0">
            <a:solidFill>
              <a:srgbClr val="292934">
                <a:hueOff val="0"/>
                <a:satOff val="0"/>
                <a:lumOff val="0"/>
                <a:alphaOff val="0"/>
              </a:srgbClr>
            </a:solidFill>
            <a:latin typeface="Times New Roman" pitchFamily="18" charset="0"/>
            <a:ea typeface="+mn-ea"/>
            <a:cs typeface="Times New Roman" pitchFamily="18" charset="0"/>
          </a:endParaRPr>
        </a:p>
      </dsp:txBody>
      <dsp:txXfrm>
        <a:off x="3200384" y="2187067"/>
        <a:ext cx="2713897" cy="4319349"/>
      </dsp:txXfrm>
    </dsp:sp>
    <dsp:sp modelId="{E37C08D3-7751-4EF4-A9F7-9B01143382B9}">
      <dsp:nvSpPr>
        <dsp:cNvPr id="0" name=""/>
        <dsp:cNvSpPr/>
      </dsp:nvSpPr>
      <dsp:spPr>
        <a:xfrm>
          <a:off x="4137712" y="478719"/>
          <a:ext cx="4062969" cy="4062969"/>
        </a:xfrm>
        <a:prstGeom prst="circularArrow">
          <a:avLst>
            <a:gd name="adj1" fmla="val 2770"/>
            <a:gd name="adj2" fmla="val 337831"/>
            <a:gd name="adj3" fmla="val 18989254"/>
            <a:gd name="adj4" fmla="val 12078106"/>
            <a:gd name="adj5" fmla="val 3232"/>
          </a:avLst>
        </a:prstGeom>
        <a:solidFill>
          <a:srgbClr val="93A299">
            <a:tint val="60000"/>
            <a:hueOff val="0"/>
            <a:satOff val="0"/>
            <a:lumOff val="0"/>
            <a:alphaOff val="0"/>
          </a:srgbClr>
        </a:solidFill>
        <a:ln>
          <a:noFill/>
        </a:ln>
        <a:effectLst/>
      </dsp:spPr>
      <dsp:style>
        <a:lnRef idx="0">
          <a:scrgbClr r="0" g="0" b="0"/>
        </a:lnRef>
        <a:fillRef idx="1">
          <a:scrgbClr r="0" g="0" b="0"/>
        </a:fillRef>
        <a:effectRef idx="0">
          <a:scrgbClr r="0" g="0" b="0"/>
        </a:effectRef>
        <a:fontRef idx="minor">
          <a:schemeClr val="lt1"/>
        </a:fontRef>
      </dsp:style>
    </dsp:sp>
    <dsp:sp modelId="{597D158B-08A0-4ABF-90BF-D950CBA4CEC7}">
      <dsp:nvSpPr>
        <dsp:cNvPr id="0" name=""/>
        <dsp:cNvSpPr/>
      </dsp:nvSpPr>
      <dsp:spPr>
        <a:xfrm>
          <a:off x="3419867" y="589710"/>
          <a:ext cx="2003617"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US" sz="1800" b="1" kern="1200" dirty="0">
              <a:solidFill>
                <a:srgbClr val="FFFFFF"/>
              </a:solidFill>
              <a:latin typeface="Arial"/>
              <a:ea typeface="+mn-ea"/>
              <a:cs typeface="+mn-cs"/>
            </a:rPr>
            <a:t>Definition</a:t>
          </a:r>
          <a:endParaRPr lang="uk-UA" sz="1800" b="1" kern="1200" dirty="0">
            <a:solidFill>
              <a:srgbClr val="FFFFFF"/>
            </a:solidFill>
            <a:latin typeface="Arial"/>
            <a:ea typeface="+mn-ea"/>
            <a:cs typeface="+mn-cs"/>
          </a:endParaRPr>
        </a:p>
      </dsp:txBody>
      <dsp:txXfrm>
        <a:off x="3435538" y="605381"/>
        <a:ext cx="1972275" cy="503691"/>
      </dsp:txXfrm>
    </dsp:sp>
    <dsp:sp modelId="{AF355E3C-7F11-49A4-B1F7-5130FADE3732}">
      <dsp:nvSpPr>
        <dsp:cNvPr id="0" name=""/>
        <dsp:cNvSpPr/>
      </dsp:nvSpPr>
      <dsp:spPr>
        <a:xfrm>
          <a:off x="6189962" y="0"/>
          <a:ext cx="2910810" cy="6270302"/>
        </a:xfrm>
        <a:prstGeom prst="roundRect">
          <a:avLst>
            <a:gd name="adj" fmla="val 10000"/>
          </a:avLst>
        </a:prstGeom>
        <a:solidFill>
          <a:srgbClr val="FFFFFF">
            <a:alpha val="90000"/>
            <a:hueOff val="0"/>
            <a:satOff val="0"/>
            <a:lumOff val="0"/>
            <a:alphaOff val="0"/>
          </a:srgbClr>
        </a:solidFill>
        <a:ln w="26425" cap="flat" cmpd="sng" algn="ctr">
          <a:solidFill>
            <a:srgbClr val="93A299">
              <a:hueOff val="0"/>
              <a:satOff val="0"/>
              <a:lumOff val="0"/>
              <a:alphaOff val="0"/>
            </a:srgb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0" rIns="0" bIns="0" numCol="1" spcCol="1270" anchor="t" anchorCtr="0">
          <a:noAutofit/>
        </a:bodyPr>
        <a:lstStyle/>
        <a:p>
          <a:pPr marL="171450" marR="0" lvl="1" indent="0" algn="l" defTabSz="711200" eaLnBrk="1" fontAlgn="auto" latinLnBrk="0" hangingPunct="1">
            <a:lnSpc>
              <a:spcPct val="90000"/>
            </a:lnSpc>
            <a:spcBef>
              <a:spcPct val="0"/>
            </a:spcBef>
            <a:spcAft>
              <a:spcPct val="15000"/>
            </a:spcAft>
            <a:buClrTx/>
            <a:buSzTx/>
            <a:buFontTx/>
            <a:buNone/>
            <a:tabLst/>
            <a:defRPr/>
          </a:pPr>
          <a:r>
            <a:rPr lang="en-AU" sz="1700" kern="1200" dirty="0">
              <a:solidFill>
                <a:srgbClr val="292934">
                  <a:hueOff val="0"/>
                  <a:satOff val="0"/>
                  <a:lumOff val="0"/>
                  <a:alphaOff val="0"/>
                </a:srgbClr>
              </a:solidFill>
              <a:latin typeface="Times New Roman" pitchFamily="18" charset="0"/>
              <a:cs typeface="Times New Roman" pitchFamily="18" charset="0"/>
            </a:rPr>
            <a:t> </a:t>
          </a:r>
          <a:endParaRPr lang="uk-UA" sz="1600" kern="1200" dirty="0">
            <a:solidFill>
              <a:srgbClr val="292934">
                <a:hueOff val="0"/>
                <a:satOff val="0"/>
                <a:lumOff val="0"/>
                <a:alphaOff val="0"/>
              </a:srgbClr>
            </a:solidFill>
            <a:latin typeface="Times New Roman" pitchFamily="18" charset="0"/>
            <a:ea typeface="+mn-ea"/>
            <a:cs typeface="Times New Roman" pitchFamily="18" charset="0"/>
          </a:endParaRPr>
        </a:p>
      </dsp:txBody>
      <dsp:txXfrm>
        <a:off x="6275217" y="85255"/>
        <a:ext cx="2740300" cy="4756156"/>
      </dsp:txXfrm>
    </dsp:sp>
    <dsp:sp modelId="{E3EBF0C8-D266-4DCB-B698-25FA4A692A68}">
      <dsp:nvSpPr>
        <dsp:cNvPr id="0" name=""/>
        <dsp:cNvSpPr/>
      </dsp:nvSpPr>
      <dsp:spPr>
        <a:xfrm>
          <a:off x="6850252" y="6223846"/>
          <a:ext cx="1895834" cy="535033"/>
        </a:xfrm>
        <a:prstGeom prst="roundRect">
          <a:avLst>
            <a:gd name="adj" fmla="val 10000"/>
          </a:avLst>
        </a:prstGeom>
        <a:solidFill>
          <a:srgbClr val="93A299">
            <a:hueOff val="0"/>
            <a:satOff val="0"/>
            <a:lumOff val="0"/>
            <a:alphaOff val="0"/>
          </a:srgbClr>
        </a:solidFill>
        <a:ln w="26425" cap="flat" cmpd="sng" algn="ctr">
          <a:solidFill>
            <a:srgbClr val="FFFFFF">
              <a:hueOff val="0"/>
              <a:satOff val="0"/>
              <a:lumOff val="0"/>
              <a:alphaOff val="0"/>
            </a:srgb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22860" rIns="34290" bIns="22860" numCol="1" spcCol="1270" anchor="ctr" anchorCtr="0">
          <a:noAutofit/>
        </a:bodyPr>
        <a:lstStyle/>
        <a:p>
          <a:pPr marL="0" lvl="0" indent="0" algn="ctr" defTabSz="800100">
            <a:lnSpc>
              <a:spcPct val="90000"/>
            </a:lnSpc>
            <a:spcBef>
              <a:spcPct val="0"/>
            </a:spcBef>
            <a:spcAft>
              <a:spcPct val="35000"/>
            </a:spcAft>
            <a:buNone/>
          </a:pPr>
          <a:r>
            <a:rPr lang="en-AU" sz="1800" b="1" kern="1200" dirty="0">
              <a:solidFill>
                <a:srgbClr val="FFFFFF"/>
              </a:solidFill>
              <a:latin typeface="Arial"/>
              <a:ea typeface="+mn-ea"/>
              <a:cs typeface="+mn-cs"/>
            </a:rPr>
            <a:t> </a:t>
          </a:r>
          <a:endParaRPr lang="uk-UA" sz="1800" b="1" kern="1200" dirty="0">
            <a:solidFill>
              <a:srgbClr val="FFFFFF"/>
            </a:solidFill>
            <a:latin typeface="Arial"/>
            <a:ea typeface="+mn-ea"/>
            <a:cs typeface="+mn-cs"/>
          </a:endParaRPr>
        </a:p>
      </dsp:txBody>
      <dsp:txXfrm>
        <a:off x="6865923" y="6239517"/>
        <a:ext cx="1864492" cy="50369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5.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6.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19413" cy="493713"/>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14763" y="0"/>
            <a:ext cx="2919412" cy="493713"/>
          </a:xfrm>
          <a:prstGeom prst="rect">
            <a:avLst/>
          </a:prstGeom>
        </p:spPr>
        <p:txBody>
          <a:bodyPr vert="horz" lIns="91440" tIns="45720" rIns="91440" bIns="45720" rtlCol="0"/>
          <a:lstStyle>
            <a:lvl1pPr algn="r">
              <a:defRPr sz="1200"/>
            </a:lvl1pPr>
          </a:lstStyle>
          <a:p>
            <a:fld id="{9D2E84FB-AE0C-4997-A08A-A943C214D327}" type="datetimeFigureOut">
              <a:rPr lang="uk-UA" smtClean="0"/>
              <a:t>17.06.2024</a:t>
            </a:fld>
            <a:endParaRPr lang="uk-UA"/>
          </a:p>
        </p:txBody>
      </p:sp>
      <p:sp>
        <p:nvSpPr>
          <p:cNvPr id="4" name="Нижний колонтитул 3"/>
          <p:cNvSpPr>
            <a:spLocks noGrp="1"/>
          </p:cNvSpPr>
          <p:nvPr>
            <p:ph type="ftr" sz="quarter" idx="2"/>
          </p:nvPr>
        </p:nvSpPr>
        <p:spPr>
          <a:xfrm>
            <a:off x="0" y="9374188"/>
            <a:ext cx="2919413" cy="493712"/>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14763" y="9374188"/>
            <a:ext cx="2919412" cy="493712"/>
          </a:xfrm>
          <a:prstGeom prst="rect">
            <a:avLst/>
          </a:prstGeom>
        </p:spPr>
        <p:txBody>
          <a:bodyPr vert="horz" lIns="91440" tIns="45720" rIns="91440" bIns="45720" rtlCol="0" anchor="b"/>
          <a:lstStyle>
            <a:lvl1pPr algn="r">
              <a:defRPr sz="1200"/>
            </a:lvl1pPr>
          </a:lstStyle>
          <a:p>
            <a:fld id="{4F4F57F2-F902-4C89-801B-220846278B74}" type="slidenum">
              <a:rPr lang="uk-UA" smtClean="0"/>
              <a:t>‹#›</a:t>
            </a:fld>
            <a:endParaRPr lang="uk-UA"/>
          </a:p>
        </p:txBody>
      </p:sp>
    </p:spTree>
    <p:extLst>
      <p:ext uri="{BB962C8B-B14F-4D97-AF65-F5344CB8AC3E}">
        <p14:creationId xmlns:p14="http://schemas.microsoft.com/office/powerpoint/2010/main" val="2281929938"/>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11EE61CF-4E03-44F9-9091-93B27CBB7926}" type="slidenum">
              <a:rPr lang="uk-UA" smtClean="0"/>
              <a:t>‹#›</a:t>
            </a:fld>
            <a:endParaRPr lang="uk-UA"/>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ru-RU"/>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ECB84DC1-CC92-4CA5-9764-262FC142931B}" type="datetimeFigureOut">
              <a:rPr lang="uk-UA" smtClean="0"/>
              <a:t>17.06.2024</a:t>
            </a:fld>
            <a:endParaRPr lang="uk-UA"/>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uk-UA"/>
          </a:p>
        </p:txBody>
      </p:sp>
      <p:sp>
        <p:nvSpPr>
          <p:cNvPr id="6" name="Slide Number Placeholder 5"/>
          <p:cNvSpPr>
            <a:spLocks noGrp="1"/>
          </p:cNvSpPr>
          <p:nvPr>
            <p:ph type="sldNum" sz="quarter" idx="12"/>
          </p:nvPr>
        </p:nvSpPr>
        <p:spPr/>
        <p:txBody>
          <a:bodyPr/>
          <a:lstStyle/>
          <a:p>
            <a:fld id="{11EE61CF-4E03-44F9-9091-93B27CBB7926}" type="slidenum">
              <a:rPr lang="uk-UA" smtClean="0"/>
              <a:t>‹#›</a:t>
            </a:fld>
            <a:endParaRPr lang="uk-UA"/>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ru-RU"/>
              <a:t>Образец заголовка</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ru-RU"/>
              <a:t>Образец заголовка</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ECB84DC1-CC92-4CA5-9764-262FC142931B}" type="datetimeFigureOut">
              <a:rPr lang="uk-UA" smtClean="0"/>
              <a:t>17.06.2024</a:t>
            </a:fld>
            <a:endParaRPr lang="uk-UA"/>
          </a:p>
        </p:txBody>
      </p:sp>
      <p:sp>
        <p:nvSpPr>
          <p:cNvPr id="8" name="Footer Placeholder 7"/>
          <p:cNvSpPr>
            <a:spLocks noGrp="1"/>
          </p:cNvSpPr>
          <p:nvPr>
            <p:ph type="ftr" sz="quarter" idx="11"/>
          </p:nvPr>
        </p:nvSpPr>
        <p:spPr/>
        <p:txBody>
          <a:bodyPr/>
          <a:lstStyle/>
          <a:p>
            <a:endParaRPr lang="uk-UA"/>
          </a:p>
        </p:txBody>
      </p:sp>
      <p:sp>
        <p:nvSpPr>
          <p:cNvPr id="9" name="Slide Number Placeholder 8"/>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ECB84DC1-CC92-4CA5-9764-262FC142931B}" type="datetimeFigureOut">
              <a:rPr lang="uk-UA" smtClean="0"/>
              <a:t>17.06.2024</a:t>
            </a:fld>
            <a:endParaRPr lang="uk-UA"/>
          </a:p>
        </p:txBody>
      </p:sp>
      <p:sp>
        <p:nvSpPr>
          <p:cNvPr id="4" name="Footer Placeholder 3"/>
          <p:cNvSpPr>
            <a:spLocks noGrp="1"/>
          </p:cNvSpPr>
          <p:nvPr>
            <p:ph type="ftr" sz="quarter" idx="11"/>
          </p:nvPr>
        </p:nvSpPr>
        <p:spPr/>
        <p:txBody>
          <a:bodyPr/>
          <a:lstStyle/>
          <a:p>
            <a:endParaRPr lang="uk-UA"/>
          </a:p>
        </p:txBody>
      </p:sp>
      <p:sp>
        <p:nvSpPr>
          <p:cNvPr id="5" name="Slide Number Placeholder 4"/>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ECB84DC1-CC92-4CA5-9764-262FC142931B}" type="datetimeFigureOut">
              <a:rPr lang="uk-UA" smtClean="0"/>
              <a:t>17.06.2024</a:t>
            </a:fld>
            <a:endParaRPr lang="uk-UA"/>
          </a:p>
        </p:txBody>
      </p:sp>
      <p:sp>
        <p:nvSpPr>
          <p:cNvPr id="3" name="Footer Placeholder 2"/>
          <p:cNvSpPr>
            <a:spLocks noGrp="1"/>
          </p:cNvSpPr>
          <p:nvPr>
            <p:ph type="ftr" sz="quarter" idx="11"/>
          </p:nvPr>
        </p:nvSpPr>
        <p:spPr/>
        <p:txBody>
          <a:bodyPr/>
          <a:lstStyle/>
          <a:p>
            <a:endParaRPr lang="uk-UA"/>
          </a:p>
        </p:txBody>
      </p:sp>
      <p:sp>
        <p:nvSpPr>
          <p:cNvPr id="4" name="Slide Number Placeholder 3"/>
          <p:cNvSpPr>
            <a:spLocks noGrp="1"/>
          </p:cNvSpPr>
          <p:nvPr>
            <p:ph type="sldNum" sz="quarter" idx="12"/>
          </p:nvPr>
        </p:nvSpPr>
        <p:spPr/>
        <p:txBody>
          <a:bodyPr/>
          <a:lstStyle/>
          <a:p>
            <a:fld id="{11EE61CF-4E03-44F9-9091-93B27CBB7926}" type="slidenum">
              <a:rPr lang="uk-UA" smtClean="0"/>
              <a:t>‹#›</a:t>
            </a:fld>
            <a:endParaRPr lang="uk-U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6" name="Footer Placeholder 5"/>
          <p:cNvSpPr>
            <a:spLocks noGrp="1"/>
          </p:cNvSpPr>
          <p:nvPr>
            <p:ph type="ftr" sz="quarter" idx="11"/>
          </p:nvPr>
        </p:nvSpPr>
        <p:spPr/>
        <p:txBody>
          <a:bodyPr/>
          <a:lstStyle/>
          <a:p>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ru-RU"/>
              <a:t>Образец заголовка</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
        <p:nvSpPr>
          <p:cNvPr id="5" name="Date Placeholder 4"/>
          <p:cNvSpPr>
            <a:spLocks noGrp="1"/>
          </p:cNvSpPr>
          <p:nvPr>
            <p:ph type="dt" sz="half" idx="10"/>
          </p:nvPr>
        </p:nvSpPr>
        <p:spPr/>
        <p:txBody>
          <a:bodyPr/>
          <a:lstStyle/>
          <a:p>
            <a:fld id="{ECB84DC1-CC92-4CA5-9764-262FC142931B}" type="datetimeFigureOut">
              <a:rPr lang="uk-UA" smtClean="0"/>
              <a:t>17.06.2024</a:t>
            </a:fld>
            <a:endParaRPr lang="uk-UA"/>
          </a:p>
        </p:txBody>
      </p:sp>
      <p:sp>
        <p:nvSpPr>
          <p:cNvPr id="7" name="Slide Number Placeholder 6"/>
          <p:cNvSpPr>
            <a:spLocks noGrp="1"/>
          </p:cNvSpPr>
          <p:nvPr>
            <p:ph type="sldNum" sz="quarter" idx="12"/>
          </p:nvPr>
        </p:nvSpPr>
        <p:spPr/>
        <p:txBody>
          <a:bodyPr/>
          <a:lstStyle/>
          <a:p>
            <a:fld id="{11EE61CF-4E03-44F9-9091-93B27CBB7926}" type="slidenum">
              <a:rPr lang="uk-UA" smtClean="0"/>
              <a:t>‹#›</a:t>
            </a:fld>
            <a:endParaRPr lang="uk-UA"/>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uk-UA"/>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ru-RU"/>
              <a:t>Образец заголовка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ECB84DC1-CC92-4CA5-9764-262FC142931B}" type="datetimeFigureOut">
              <a:rPr lang="uk-UA" smtClean="0"/>
              <a:t>17.06.2024</a:t>
            </a:fld>
            <a:endParaRPr lang="uk-U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uk-U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11EE61CF-4E03-44F9-9091-93B27CBB7926}" type="slidenum">
              <a:rPr lang="uk-UA" smtClean="0"/>
              <a:t>‹#›</a:t>
            </a:fld>
            <a:endParaRPr lang="uk-UA"/>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ru-RU"/>
              <a:t>Образец заголовка</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normAutofit fontScale="70000" lnSpcReduction="20000"/>
          </a:bodyPr>
          <a:lstStyle/>
          <a:p>
            <a:r>
              <a:rPr lang="en-AU" dirty="0"/>
              <a:t>Lecture 3</a:t>
            </a:r>
          </a:p>
          <a:p>
            <a:r>
              <a:rPr lang="en-AU" dirty="0"/>
              <a:t>Skorofatova Anna</a:t>
            </a:r>
            <a:endParaRPr lang="uk-UA" dirty="0"/>
          </a:p>
        </p:txBody>
      </p:sp>
      <p:sp>
        <p:nvSpPr>
          <p:cNvPr id="2" name="Заголовок 1"/>
          <p:cNvSpPr>
            <a:spLocks noGrp="1"/>
          </p:cNvSpPr>
          <p:nvPr>
            <p:ph type="ctrTitle"/>
          </p:nvPr>
        </p:nvSpPr>
        <p:spPr>
          <a:xfrm>
            <a:off x="395536" y="3284984"/>
            <a:ext cx="7128792" cy="1363217"/>
          </a:xfrm>
        </p:spPr>
        <p:txBody>
          <a:bodyPr/>
          <a:lstStyle/>
          <a:p>
            <a:pPr>
              <a:lnSpc>
                <a:spcPct val="90000"/>
              </a:lnSpc>
            </a:pPr>
            <a:r>
              <a:rPr lang="en-US" sz="2600" cap="none" dirty="0"/>
              <a:t>Synonyms. Antonyms. Homonyms</a:t>
            </a:r>
            <a:br>
              <a:rPr lang="en-US" sz="2600" dirty="0"/>
            </a:br>
            <a:r>
              <a:rPr lang="en-US" sz="2600" dirty="0"/>
              <a:t> </a:t>
            </a:r>
            <a:endParaRPr lang="uk-UA" sz="2600" dirty="0"/>
          </a:p>
        </p:txBody>
      </p:sp>
    </p:spTree>
    <p:extLst>
      <p:ext uri="{BB962C8B-B14F-4D97-AF65-F5344CB8AC3E}">
        <p14:creationId xmlns:p14="http://schemas.microsoft.com/office/powerpoint/2010/main" val="11627995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a:t>
            </a:r>
            <a:r>
              <a:rPr lang="en-US" sz="2800" b="1" dirty="0"/>
              <a:t> Synonyms</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3491482692"/>
              </p:ext>
            </p:extLst>
          </p:nvPr>
        </p:nvGraphicFramePr>
        <p:xfrm>
          <a:off x="34645" y="0"/>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Прямоугольник 10"/>
          <p:cNvSpPr/>
          <p:nvPr/>
        </p:nvSpPr>
        <p:spPr>
          <a:xfrm>
            <a:off x="0" y="6093296"/>
            <a:ext cx="9144000" cy="76470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latin typeface="Times New Roman" pitchFamily="18" charset="0"/>
                <a:cs typeface="Times New Roman" pitchFamily="18" charset="0"/>
              </a:rPr>
              <a:t>The majority of English words are </a:t>
            </a:r>
            <a:r>
              <a:rPr lang="en-US" dirty="0" err="1">
                <a:solidFill>
                  <a:schemeClr val="tx1"/>
                </a:solidFill>
                <a:latin typeface="Times New Roman" pitchFamily="18" charset="0"/>
                <a:cs typeface="Times New Roman" pitchFamily="18" charset="0"/>
              </a:rPr>
              <a:t>polysemantic</a:t>
            </a:r>
            <a:r>
              <a:rPr lang="en-US" dirty="0">
                <a:solidFill>
                  <a:schemeClr val="tx1"/>
                </a:solidFill>
                <a:latin typeface="Times New Roman" pitchFamily="18" charset="0"/>
                <a:cs typeface="Times New Roman" pitchFamily="18" charset="0"/>
              </a:rPr>
              <a:t>. The result of it is that one and the same word may belong in its various meanings to several synonymic groups. e.g</a:t>
            </a:r>
            <a:r>
              <a:rPr lang="en-US" i="1" dirty="0">
                <a:solidFill>
                  <a:schemeClr val="tx1"/>
                </a:solidFill>
                <a:latin typeface="Times New Roman" pitchFamily="18" charset="0"/>
                <a:cs typeface="Times New Roman" pitchFamily="18" charset="0"/>
              </a:rPr>
              <a:t>.: to appear </a:t>
            </a:r>
            <a:r>
              <a:rPr lang="en-US" dirty="0">
                <a:solidFill>
                  <a:schemeClr val="tx1"/>
                </a:solidFill>
                <a:latin typeface="Times New Roman" pitchFamily="18" charset="0"/>
                <a:cs typeface="Times New Roman" pitchFamily="18" charset="0"/>
              </a:rPr>
              <a:t>may have the synonyms, </a:t>
            </a:r>
            <a:r>
              <a:rPr lang="en-US" i="1" dirty="0">
                <a:solidFill>
                  <a:schemeClr val="tx1"/>
                </a:solidFill>
                <a:latin typeface="Times New Roman" pitchFamily="18" charset="0"/>
                <a:cs typeface="Times New Roman" pitchFamily="18" charset="0"/>
              </a:rPr>
              <a:t>to emerge, to come into sight </a:t>
            </a:r>
            <a:r>
              <a:rPr lang="en-US" dirty="0">
                <a:solidFill>
                  <a:schemeClr val="tx1"/>
                </a:solidFill>
                <a:latin typeface="Times New Roman" pitchFamily="18" charset="0"/>
                <a:cs typeface="Times New Roman" pitchFamily="18" charset="0"/>
              </a:rPr>
              <a:t>and </a:t>
            </a:r>
            <a:r>
              <a:rPr lang="en-US" i="1" dirty="0">
                <a:solidFill>
                  <a:schemeClr val="tx1"/>
                </a:solidFill>
                <a:latin typeface="Times New Roman" pitchFamily="18" charset="0"/>
                <a:cs typeface="Times New Roman" pitchFamily="18" charset="0"/>
              </a:rPr>
              <a:t>to look, to seem</a:t>
            </a:r>
            <a:r>
              <a:rPr lang="en-US" dirty="0">
                <a:solidFill>
                  <a:schemeClr val="tx1"/>
                </a:solidFill>
                <a:latin typeface="Times New Roman" pitchFamily="18" charset="0"/>
                <a:cs typeface="Times New Roman" pitchFamily="18" charset="0"/>
              </a:rPr>
              <a:t>. </a:t>
            </a:r>
            <a:endParaRPr lang="uk-UA"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257078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a:t>
            </a:r>
            <a:r>
              <a:rPr lang="en-US" sz="2800" b="1" dirty="0"/>
              <a:t> Synonyms</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30606059"/>
              </p:ext>
            </p:extLst>
          </p:nvPr>
        </p:nvGraphicFramePr>
        <p:xfrm>
          <a:off x="34645" y="0"/>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419872" y="1340768"/>
            <a:ext cx="288032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latin typeface="Times New Roman" pitchFamily="18" charset="0"/>
                <a:cs typeface="Times New Roman" pitchFamily="18" charset="0"/>
              </a:rPr>
              <a:t> </a:t>
            </a:r>
            <a:r>
              <a:rPr lang="en-US" b="1" dirty="0">
                <a:solidFill>
                  <a:schemeClr val="tx1"/>
                </a:solidFill>
                <a:latin typeface="Times New Roman" pitchFamily="18" charset="0"/>
                <a:cs typeface="Times New Roman" pitchFamily="18" charset="0"/>
              </a:rPr>
              <a:t>Contextual synonyms </a:t>
            </a:r>
            <a:r>
              <a:rPr lang="en-US" dirty="0">
                <a:solidFill>
                  <a:schemeClr val="tx1"/>
                </a:solidFill>
                <a:latin typeface="Times New Roman" pitchFamily="18" charset="0"/>
                <a:cs typeface="Times New Roman" pitchFamily="18" charset="0"/>
              </a:rPr>
              <a:t>are similar in meaning only under some specific distributional conditions. </a:t>
            </a:r>
            <a:endParaRPr lang="uk-UA"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2261232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88640"/>
            <a:ext cx="8229600" cy="5289451"/>
          </a:xfrm>
        </p:spPr>
        <p:txBody>
          <a:bodyPr>
            <a:normAutofit/>
          </a:bodyPr>
          <a:lstStyle/>
          <a:p>
            <a:pPr marL="114300" indent="0" algn="ctr">
              <a:buNone/>
            </a:pPr>
            <a:r>
              <a:rPr lang="en-AU" sz="2800" b="1" dirty="0"/>
              <a:t> </a:t>
            </a:r>
            <a:r>
              <a:rPr lang="en-US" sz="2800" b="1" dirty="0"/>
              <a:t> Synonyms</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826998909"/>
              </p:ext>
            </p:extLst>
          </p:nvPr>
        </p:nvGraphicFramePr>
        <p:xfrm>
          <a:off x="34645" y="0"/>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419872" y="1196752"/>
            <a:ext cx="2880320" cy="518457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US" dirty="0">
                <a:solidFill>
                  <a:schemeClr val="tx1"/>
                </a:solidFill>
                <a:latin typeface="Times New Roman" pitchFamily="18" charset="0"/>
                <a:cs typeface="Times New Roman" pitchFamily="18" charset="0"/>
              </a:rPr>
              <a:t> </a:t>
            </a:r>
            <a:r>
              <a:rPr lang="en-US" b="1" dirty="0">
                <a:solidFill>
                  <a:srgbClr val="292934">
                    <a:hueOff val="0"/>
                    <a:satOff val="0"/>
                    <a:lumOff val="0"/>
                    <a:alphaOff val="0"/>
                  </a:srgbClr>
                </a:solidFill>
                <a:latin typeface="Arial"/>
              </a:rPr>
              <a:t>Notional criterion: </a:t>
            </a:r>
            <a:r>
              <a:rPr lang="en-US" dirty="0">
                <a:solidFill>
                  <a:srgbClr val="292934">
                    <a:hueOff val="0"/>
                    <a:satOff val="0"/>
                    <a:lumOff val="0"/>
                    <a:alphaOff val="0"/>
                  </a:srgbClr>
                </a:solidFill>
                <a:latin typeface="Arial"/>
              </a:rPr>
              <a:t>Synonyms are words of the same category of parts of speech conveying the same notion but differing  either in shades of meaning or in stylistic characteristics. </a:t>
            </a:r>
          </a:p>
          <a:p>
            <a:pPr algn="ctr">
              <a:lnSpc>
                <a:spcPct val="90000"/>
              </a:lnSpc>
            </a:pPr>
            <a:endParaRPr lang="uk-UA"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37800304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99392"/>
            <a:ext cx="8229600" cy="5577483"/>
          </a:xfrm>
        </p:spPr>
        <p:txBody>
          <a:bodyPr>
            <a:normAutofit/>
          </a:bodyPr>
          <a:lstStyle/>
          <a:p>
            <a:pPr marL="114300" indent="0" algn="ctr">
              <a:buNone/>
            </a:pPr>
            <a:r>
              <a:rPr lang="en-AU" sz="2800" b="1" dirty="0"/>
              <a:t> </a:t>
            </a:r>
            <a:r>
              <a:rPr lang="en-US" sz="2800" b="1" dirty="0"/>
              <a:t> Antonyms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606448170"/>
              </p:ext>
            </p:extLst>
          </p:nvPr>
        </p:nvGraphicFramePr>
        <p:xfrm>
          <a:off x="26003" y="6734"/>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203848" y="1196752"/>
            <a:ext cx="2880320" cy="5328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buFont typeface="Arial" pitchFamily="34" charset="0"/>
              <a:buChar char="•"/>
            </a:pPr>
            <a:r>
              <a:rPr lang="en-US" sz="1700" dirty="0">
                <a:solidFill>
                  <a:schemeClr val="tx1"/>
                </a:solidFill>
                <a:latin typeface="Times New Roman" pitchFamily="18" charset="0"/>
                <a:cs typeface="Times New Roman" pitchFamily="18" charset="0"/>
              </a:rPr>
              <a:t> </a:t>
            </a:r>
            <a:r>
              <a:rPr lang="en-US" sz="1700" b="1" dirty="0">
                <a:solidFill>
                  <a:srgbClr val="292934">
                    <a:hueOff val="0"/>
                    <a:satOff val="0"/>
                    <a:lumOff val="0"/>
                    <a:alphaOff val="0"/>
                  </a:srgbClr>
                </a:solidFill>
                <a:latin typeface="Arial"/>
              </a:rPr>
              <a:t> </a:t>
            </a:r>
            <a:r>
              <a:rPr lang="en-US" sz="1700" dirty="0">
                <a:solidFill>
                  <a:srgbClr val="292934">
                    <a:hueOff val="0"/>
                    <a:satOff val="0"/>
                    <a:lumOff val="0"/>
                    <a:alphaOff val="0"/>
                  </a:srgbClr>
                </a:solidFill>
                <a:latin typeface="Times New Roman" pitchFamily="18" charset="0"/>
                <a:cs typeface="Times New Roman" pitchFamily="18" charset="0"/>
              </a:rPr>
              <a:t>Antonyms can be divided into </a:t>
            </a:r>
            <a:r>
              <a:rPr lang="en-US" sz="1700" b="1" dirty="0">
                <a:solidFill>
                  <a:srgbClr val="292934">
                    <a:hueOff val="0"/>
                    <a:satOff val="0"/>
                    <a:lumOff val="0"/>
                    <a:alphaOff val="0"/>
                  </a:srgbClr>
                </a:solidFill>
                <a:latin typeface="Times New Roman" pitchFamily="18" charset="0"/>
                <a:cs typeface="Times New Roman" pitchFamily="18" charset="0"/>
              </a:rPr>
              <a:t>two groups</a:t>
            </a:r>
            <a:r>
              <a:rPr lang="en-US" sz="1700" dirty="0">
                <a:solidFill>
                  <a:srgbClr val="292934">
                    <a:hueOff val="0"/>
                    <a:satOff val="0"/>
                    <a:lumOff val="0"/>
                    <a:alphaOff val="0"/>
                  </a:srgbClr>
                </a:solidFill>
                <a:latin typeface="Times New Roman" pitchFamily="18" charset="0"/>
                <a:cs typeface="Times New Roman" pitchFamily="18" charset="0"/>
              </a:rPr>
              <a:t>: those which are formed with the help of negative affixes (derivational) and those which are of different root.</a:t>
            </a:r>
          </a:p>
          <a:p>
            <a:pPr algn="ctr">
              <a:lnSpc>
                <a:spcPct val="90000"/>
              </a:lnSpc>
              <a:buFont typeface="Arial" pitchFamily="34" charset="0"/>
              <a:buChar char="•"/>
            </a:pPr>
            <a:r>
              <a:rPr lang="en-US" sz="1700" dirty="0">
                <a:solidFill>
                  <a:srgbClr val="292934">
                    <a:hueOff val="0"/>
                    <a:satOff val="0"/>
                    <a:lumOff val="0"/>
                    <a:alphaOff val="0"/>
                  </a:srgbClr>
                </a:solidFill>
                <a:latin typeface="Times New Roman" pitchFamily="18" charset="0"/>
                <a:cs typeface="Times New Roman" pitchFamily="18" charset="0"/>
              </a:rPr>
              <a:t>The most productive </a:t>
            </a:r>
            <a:r>
              <a:rPr lang="en-US" sz="1700" b="1" dirty="0">
                <a:solidFill>
                  <a:srgbClr val="292934">
                    <a:hueOff val="0"/>
                    <a:satOff val="0"/>
                    <a:lumOff val="0"/>
                    <a:alphaOff val="0"/>
                  </a:srgbClr>
                </a:solidFill>
                <a:latin typeface="Times New Roman" pitchFamily="18" charset="0"/>
                <a:cs typeface="Times New Roman" pitchFamily="18" charset="0"/>
              </a:rPr>
              <a:t>antonym-forming negative prefixes</a:t>
            </a:r>
            <a:r>
              <a:rPr lang="en-US" sz="1700" dirty="0">
                <a:solidFill>
                  <a:srgbClr val="292934">
                    <a:hueOff val="0"/>
                    <a:satOff val="0"/>
                    <a:lumOff val="0"/>
                    <a:alphaOff val="0"/>
                  </a:srgbClr>
                </a:solidFill>
                <a:latin typeface="Times New Roman" pitchFamily="18" charset="0"/>
                <a:cs typeface="Times New Roman" pitchFamily="18" charset="0"/>
              </a:rPr>
              <a:t> are un- (</a:t>
            </a:r>
            <a:r>
              <a:rPr lang="en-US" sz="1700" i="1" dirty="0">
                <a:solidFill>
                  <a:srgbClr val="292934">
                    <a:hueOff val="0"/>
                    <a:satOff val="0"/>
                    <a:lumOff val="0"/>
                    <a:alphaOff val="0"/>
                  </a:srgbClr>
                </a:solidFill>
                <a:latin typeface="Times New Roman" pitchFamily="18" charset="0"/>
                <a:cs typeface="Times New Roman" pitchFamily="18" charset="0"/>
              </a:rPr>
              <a:t>unhappy</a:t>
            </a:r>
            <a:r>
              <a:rPr lang="en-US" sz="1700" dirty="0">
                <a:solidFill>
                  <a:srgbClr val="292934">
                    <a:hueOff val="0"/>
                    <a:satOff val="0"/>
                    <a:lumOff val="0"/>
                    <a:alphaOff val="0"/>
                  </a:srgbClr>
                </a:solidFill>
                <a:latin typeface="Times New Roman" pitchFamily="18" charset="0"/>
                <a:cs typeface="Times New Roman" pitchFamily="18" charset="0"/>
              </a:rPr>
              <a:t>), </a:t>
            </a:r>
            <a:r>
              <a:rPr lang="en-US" sz="1700" dirty="0" err="1">
                <a:solidFill>
                  <a:srgbClr val="292934">
                    <a:hueOff val="0"/>
                    <a:satOff val="0"/>
                    <a:lumOff val="0"/>
                    <a:alphaOff val="0"/>
                  </a:srgbClr>
                </a:solidFill>
                <a:latin typeface="Times New Roman" pitchFamily="18" charset="0"/>
                <a:cs typeface="Times New Roman" pitchFamily="18" charset="0"/>
              </a:rPr>
              <a:t>mis</a:t>
            </a:r>
            <a:r>
              <a:rPr lang="en-US" sz="1700" dirty="0">
                <a:solidFill>
                  <a:srgbClr val="292934">
                    <a:hueOff val="0"/>
                    <a:satOff val="0"/>
                    <a:lumOff val="0"/>
                    <a:alphaOff val="0"/>
                  </a:srgbClr>
                </a:solidFill>
                <a:latin typeface="Times New Roman" pitchFamily="18" charset="0"/>
                <a:cs typeface="Times New Roman" pitchFamily="18" charset="0"/>
              </a:rPr>
              <a:t>- (</a:t>
            </a:r>
            <a:r>
              <a:rPr lang="en-US" sz="1700" i="1" dirty="0">
                <a:solidFill>
                  <a:srgbClr val="292934">
                    <a:hueOff val="0"/>
                    <a:satOff val="0"/>
                    <a:lumOff val="0"/>
                    <a:alphaOff val="0"/>
                  </a:srgbClr>
                </a:solidFill>
                <a:latin typeface="Times New Roman" pitchFamily="18" charset="0"/>
                <a:cs typeface="Times New Roman" pitchFamily="18" charset="0"/>
              </a:rPr>
              <a:t>misfortune</a:t>
            </a:r>
            <a:r>
              <a:rPr lang="en-US" sz="1700" dirty="0">
                <a:solidFill>
                  <a:srgbClr val="292934">
                    <a:hueOff val="0"/>
                    <a:satOff val="0"/>
                    <a:lumOff val="0"/>
                    <a:alphaOff val="0"/>
                  </a:srgbClr>
                </a:solidFill>
                <a:latin typeface="Times New Roman" pitchFamily="18" charset="0"/>
                <a:cs typeface="Times New Roman" pitchFamily="18" charset="0"/>
              </a:rPr>
              <a:t>),  </a:t>
            </a:r>
            <a:r>
              <a:rPr lang="uk-UA" sz="1700" dirty="0" err="1">
                <a:solidFill>
                  <a:srgbClr val="292934">
                    <a:hueOff val="0"/>
                    <a:satOff val="0"/>
                    <a:lumOff val="0"/>
                    <a:alphaOff val="0"/>
                  </a:srgbClr>
                </a:solidFill>
                <a:latin typeface="Times New Roman" pitchFamily="18" charset="0"/>
                <a:cs typeface="Times New Roman" pitchFamily="18" charset="0"/>
              </a:rPr>
              <a:t>не-</a:t>
            </a:r>
            <a:r>
              <a:rPr lang="uk-UA" sz="1700" dirty="0">
                <a:solidFill>
                  <a:srgbClr val="292934">
                    <a:hueOff val="0"/>
                    <a:satOff val="0"/>
                    <a:lumOff val="0"/>
                    <a:alphaOff val="0"/>
                  </a:srgbClr>
                </a:solidFill>
                <a:latin typeface="Times New Roman" pitchFamily="18" charset="0"/>
                <a:cs typeface="Times New Roman" pitchFamily="18" charset="0"/>
              </a:rPr>
              <a:t>(</a:t>
            </a:r>
            <a:r>
              <a:rPr lang="uk-UA" sz="1700" i="1" dirty="0">
                <a:solidFill>
                  <a:srgbClr val="292934">
                    <a:hueOff val="0"/>
                    <a:satOff val="0"/>
                    <a:lumOff val="0"/>
                    <a:alphaOff val="0"/>
                  </a:srgbClr>
                </a:solidFill>
                <a:latin typeface="Times New Roman" pitchFamily="18" charset="0"/>
                <a:cs typeface="Times New Roman" pitchFamily="18" charset="0"/>
              </a:rPr>
              <a:t>неправда</a:t>
            </a:r>
            <a:r>
              <a:rPr lang="uk-UA" sz="1700" dirty="0">
                <a:solidFill>
                  <a:srgbClr val="292934">
                    <a:hueOff val="0"/>
                    <a:satOff val="0"/>
                    <a:lumOff val="0"/>
                    <a:alphaOff val="0"/>
                  </a:srgbClr>
                </a:solidFill>
                <a:latin typeface="Times New Roman" pitchFamily="18" charset="0"/>
                <a:cs typeface="Times New Roman" pitchFamily="18" charset="0"/>
              </a:rPr>
              <a:t>)</a:t>
            </a:r>
            <a:r>
              <a:rPr lang="en-US" sz="1700" dirty="0">
                <a:solidFill>
                  <a:srgbClr val="292934">
                    <a:hueOff val="0"/>
                    <a:satOff val="0"/>
                    <a:lumOff val="0"/>
                    <a:alphaOff val="0"/>
                  </a:srgbClr>
                </a:solidFill>
                <a:latin typeface="Times New Roman" pitchFamily="18" charset="0"/>
                <a:cs typeface="Times New Roman" pitchFamily="18" charset="0"/>
              </a:rPr>
              <a:t>, </a:t>
            </a:r>
            <a:r>
              <a:rPr lang="uk-UA" sz="1700" dirty="0" err="1">
                <a:solidFill>
                  <a:srgbClr val="292934">
                    <a:hueOff val="0"/>
                    <a:satOff val="0"/>
                    <a:lumOff val="0"/>
                    <a:alphaOff val="0"/>
                  </a:srgbClr>
                </a:solidFill>
                <a:latin typeface="Times New Roman" pitchFamily="18" charset="0"/>
                <a:cs typeface="Times New Roman" pitchFamily="18" charset="0"/>
              </a:rPr>
              <a:t>без-</a:t>
            </a:r>
            <a:r>
              <a:rPr lang="uk-UA" sz="1700" dirty="0">
                <a:solidFill>
                  <a:srgbClr val="292934">
                    <a:hueOff val="0"/>
                    <a:satOff val="0"/>
                    <a:lumOff val="0"/>
                    <a:alphaOff val="0"/>
                  </a:srgbClr>
                </a:solidFill>
                <a:latin typeface="Times New Roman" pitchFamily="18" charset="0"/>
                <a:cs typeface="Times New Roman" pitchFamily="18" charset="0"/>
              </a:rPr>
              <a:t> </a:t>
            </a:r>
            <a:r>
              <a:rPr lang="en-US" sz="1700" dirty="0">
                <a:solidFill>
                  <a:srgbClr val="292934">
                    <a:hueOff val="0"/>
                    <a:satOff val="0"/>
                    <a:lumOff val="0"/>
                    <a:alphaOff val="0"/>
                  </a:srgbClr>
                </a:solidFill>
                <a:latin typeface="Times New Roman" pitchFamily="18" charset="0"/>
                <a:cs typeface="Times New Roman" pitchFamily="18" charset="0"/>
              </a:rPr>
              <a:t>(</a:t>
            </a:r>
            <a:r>
              <a:rPr lang="uk-UA" sz="1700" i="1" dirty="0">
                <a:solidFill>
                  <a:srgbClr val="292934">
                    <a:hueOff val="0"/>
                    <a:satOff val="0"/>
                    <a:lumOff val="0"/>
                    <a:alphaOff val="0"/>
                  </a:srgbClr>
                </a:solidFill>
                <a:latin typeface="Times New Roman" pitchFamily="18" charset="0"/>
                <a:cs typeface="Times New Roman" pitchFamily="18" charset="0"/>
              </a:rPr>
              <a:t>безстрашний</a:t>
            </a:r>
            <a:r>
              <a:rPr lang="uk-UA" sz="1700" dirty="0">
                <a:solidFill>
                  <a:srgbClr val="292934">
                    <a:hueOff val="0"/>
                    <a:satOff val="0"/>
                    <a:lumOff val="0"/>
                    <a:alphaOff val="0"/>
                  </a:srgbClr>
                </a:solidFill>
                <a:latin typeface="Times New Roman" pitchFamily="18" charset="0"/>
                <a:cs typeface="Times New Roman" pitchFamily="18" charset="0"/>
              </a:rPr>
              <a:t>).</a:t>
            </a:r>
            <a:endParaRPr lang="en-US" sz="1700" dirty="0">
              <a:solidFill>
                <a:srgbClr val="292934">
                  <a:hueOff val="0"/>
                  <a:satOff val="0"/>
                  <a:lumOff val="0"/>
                  <a:alphaOff val="0"/>
                </a:srgbClr>
              </a:solidFill>
              <a:latin typeface="Times New Roman" pitchFamily="18" charset="0"/>
              <a:cs typeface="Times New Roman" pitchFamily="18" charset="0"/>
            </a:endParaRPr>
          </a:p>
          <a:p>
            <a:pPr algn="ctr">
              <a:lnSpc>
                <a:spcPct val="90000"/>
              </a:lnSpc>
              <a:buFont typeface="Arial" pitchFamily="34" charset="0"/>
              <a:buChar char="•"/>
            </a:pPr>
            <a:r>
              <a:rPr lang="uk-UA" sz="1700" dirty="0">
                <a:solidFill>
                  <a:srgbClr val="292934">
                    <a:hueOff val="0"/>
                    <a:satOff val="0"/>
                    <a:lumOff val="0"/>
                    <a:alphaOff val="0"/>
                  </a:srgbClr>
                </a:solidFill>
                <a:latin typeface="Arial"/>
              </a:rPr>
              <a:t> </a:t>
            </a:r>
            <a:r>
              <a:rPr lang="en-US" sz="1700" b="1" dirty="0">
                <a:solidFill>
                  <a:schemeClr val="tx1"/>
                </a:solidFill>
                <a:latin typeface="Times New Roman" pitchFamily="18" charset="0"/>
                <a:cs typeface="Times New Roman" pitchFamily="18" charset="0"/>
              </a:rPr>
              <a:t>Antonym-forming suffixes </a:t>
            </a:r>
            <a:r>
              <a:rPr lang="en-US" sz="1700" dirty="0">
                <a:solidFill>
                  <a:schemeClr val="tx1"/>
                </a:solidFill>
                <a:latin typeface="Times New Roman" pitchFamily="18" charset="0"/>
                <a:cs typeface="Times New Roman" pitchFamily="18" charset="0"/>
              </a:rPr>
              <a:t>impart to the word the meaning of the presence or absence of the quality  or feature indicated by the root:–</a:t>
            </a:r>
            <a:r>
              <a:rPr lang="en-US" sz="1700" dirty="0" err="1">
                <a:solidFill>
                  <a:schemeClr val="tx1"/>
                </a:solidFill>
                <a:latin typeface="Times New Roman" pitchFamily="18" charset="0"/>
                <a:cs typeface="Times New Roman" pitchFamily="18" charset="0"/>
              </a:rPr>
              <a:t>ful</a:t>
            </a:r>
            <a:r>
              <a:rPr lang="en-US" sz="1700" dirty="0">
                <a:solidFill>
                  <a:schemeClr val="tx1"/>
                </a:solidFill>
                <a:latin typeface="Times New Roman" pitchFamily="18" charset="0"/>
                <a:cs typeface="Times New Roman" pitchFamily="18" charset="0"/>
              </a:rPr>
              <a:t>,-less: </a:t>
            </a:r>
            <a:r>
              <a:rPr lang="en-US" sz="1700" i="1" dirty="0">
                <a:solidFill>
                  <a:schemeClr val="tx1"/>
                </a:solidFill>
                <a:latin typeface="Times New Roman" pitchFamily="18" charset="0"/>
                <a:cs typeface="Times New Roman" pitchFamily="18" charset="0"/>
              </a:rPr>
              <a:t>fruitful – fruitless. </a:t>
            </a:r>
            <a:endParaRPr lang="en-US" sz="1700" dirty="0">
              <a:solidFill>
                <a:schemeClr val="tx1"/>
              </a:solidFill>
              <a:latin typeface="Times New Roman" pitchFamily="18" charset="0"/>
              <a:cs typeface="Times New Roman" pitchFamily="18" charset="0"/>
            </a:endParaRPr>
          </a:p>
          <a:p>
            <a:pPr algn="ctr">
              <a:lnSpc>
                <a:spcPct val="90000"/>
              </a:lnSpc>
              <a:buFont typeface="Arial" pitchFamily="34" charset="0"/>
              <a:buChar char="•"/>
            </a:pPr>
            <a:r>
              <a:rPr lang="en-US" sz="1700" dirty="0">
                <a:solidFill>
                  <a:schemeClr val="tx1"/>
                </a:solidFill>
                <a:latin typeface="Times New Roman" pitchFamily="18" charset="0"/>
                <a:cs typeface="Times New Roman" pitchFamily="18" charset="0"/>
              </a:rPr>
              <a:t>The second group (</a:t>
            </a:r>
            <a:r>
              <a:rPr lang="en-US" sz="1700" b="1" dirty="0">
                <a:solidFill>
                  <a:schemeClr val="tx1"/>
                </a:solidFill>
                <a:latin typeface="Times New Roman" pitchFamily="18" charset="0"/>
                <a:cs typeface="Times New Roman" pitchFamily="18" charset="0"/>
              </a:rPr>
              <a:t>antonyms proper</a:t>
            </a:r>
            <a:r>
              <a:rPr lang="en-US" sz="1700" dirty="0">
                <a:solidFill>
                  <a:schemeClr val="tx1"/>
                </a:solidFill>
                <a:latin typeface="Times New Roman" pitchFamily="18" charset="0"/>
                <a:cs typeface="Times New Roman" pitchFamily="18" charset="0"/>
              </a:rPr>
              <a:t>) includes words of different roots: </a:t>
            </a:r>
            <a:r>
              <a:rPr lang="en-US" sz="1700" i="1" dirty="0">
                <a:solidFill>
                  <a:schemeClr val="tx1"/>
                </a:solidFill>
                <a:latin typeface="Times New Roman" pitchFamily="18" charset="0"/>
                <a:cs typeface="Times New Roman" pitchFamily="18" charset="0"/>
              </a:rPr>
              <a:t>day – night; rich – poor, </a:t>
            </a:r>
            <a:r>
              <a:rPr lang="en-US" sz="1700" i="1" dirty="0" err="1">
                <a:solidFill>
                  <a:schemeClr val="tx1"/>
                </a:solidFill>
                <a:latin typeface="Times New Roman" pitchFamily="18" charset="0"/>
                <a:cs typeface="Times New Roman" pitchFamily="18" charset="0"/>
              </a:rPr>
              <a:t>радість</a:t>
            </a:r>
            <a:r>
              <a:rPr lang="en-US" sz="1700" i="1" dirty="0">
                <a:solidFill>
                  <a:schemeClr val="tx1"/>
                </a:solidFill>
                <a:latin typeface="Times New Roman" pitchFamily="18" charset="0"/>
                <a:cs typeface="Times New Roman" pitchFamily="18" charset="0"/>
              </a:rPr>
              <a:t> – </a:t>
            </a:r>
            <a:r>
              <a:rPr lang="en-US" sz="1700" i="1" dirty="0" err="1">
                <a:solidFill>
                  <a:schemeClr val="tx1"/>
                </a:solidFill>
                <a:latin typeface="Times New Roman" pitchFamily="18" charset="0"/>
                <a:cs typeface="Times New Roman" pitchFamily="18" charset="0"/>
              </a:rPr>
              <a:t>горе</a:t>
            </a:r>
            <a:r>
              <a:rPr lang="en-US" sz="1700" i="1" dirty="0">
                <a:solidFill>
                  <a:schemeClr val="tx1"/>
                </a:solidFill>
                <a:latin typeface="Times New Roman" pitchFamily="18" charset="0"/>
                <a:cs typeface="Times New Roman" pitchFamily="18" charset="0"/>
              </a:rPr>
              <a:t>, </a:t>
            </a:r>
            <a:r>
              <a:rPr lang="en-US" sz="1700" i="1" dirty="0" err="1">
                <a:solidFill>
                  <a:schemeClr val="tx1"/>
                </a:solidFill>
                <a:latin typeface="Times New Roman" pitchFamily="18" charset="0"/>
                <a:cs typeface="Times New Roman" pitchFamily="18" charset="0"/>
              </a:rPr>
              <a:t>дружити</a:t>
            </a:r>
            <a:r>
              <a:rPr lang="en-US" sz="1700" i="1" dirty="0">
                <a:solidFill>
                  <a:schemeClr val="tx1"/>
                </a:solidFill>
                <a:latin typeface="Times New Roman" pitchFamily="18" charset="0"/>
                <a:cs typeface="Times New Roman" pitchFamily="18" charset="0"/>
              </a:rPr>
              <a:t> – </a:t>
            </a:r>
            <a:r>
              <a:rPr lang="en-US" sz="1700" i="1" dirty="0" err="1">
                <a:solidFill>
                  <a:schemeClr val="tx1"/>
                </a:solidFill>
                <a:latin typeface="Times New Roman" pitchFamily="18" charset="0"/>
                <a:cs typeface="Times New Roman" pitchFamily="18" charset="0"/>
              </a:rPr>
              <a:t>ворогувати</a:t>
            </a:r>
            <a:r>
              <a:rPr lang="en-US" sz="1700" i="1" dirty="0">
                <a:solidFill>
                  <a:schemeClr val="tx1"/>
                </a:solidFill>
                <a:latin typeface="Times New Roman" pitchFamily="18" charset="0"/>
                <a:cs typeface="Times New Roman" pitchFamily="18" charset="0"/>
              </a:rPr>
              <a:t>. </a:t>
            </a:r>
            <a:endParaRPr lang="uk-UA" sz="17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18489138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99392"/>
            <a:ext cx="8229600" cy="5577483"/>
          </a:xfrm>
        </p:spPr>
        <p:txBody>
          <a:bodyPr>
            <a:normAutofit/>
          </a:bodyPr>
          <a:lstStyle/>
          <a:p>
            <a:pPr marL="114300" indent="0" algn="ctr">
              <a:buNone/>
            </a:pPr>
            <a:r>
              <a:rPr lang="en-AU" sz="2800" b="1" dirty="0"/>
              <a:t> </a:t>
            </a:r>
            <a:r>
              <a:rPr lang="en-US" sz="2800" b="1" dirty="0"/>
              <a:t> Antonyms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410360683"/>
              </p:ext>
            </p:extLst>
          </p:nvPr>
        </p:nvGraphicFramePr>
        <p:xfrm>
          <a:off x="26003" y="6734"/>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203848" y="1196752"/>
            <a:ext cx="2880320" cy="5328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buFont typeface="Arial" pitchFamily="34" charset="0"/>
              <a:buChar char="•"/>
            </a:pPr>
            <a:r>
              <a:rPr lang="en-US" sz="1700" dirty="0">
                <a:solidFill>
                  <a:schemeClr val="tx1"/>
                </a:solidFill>
                <a:latin typeface="Times New Roman" pitchFamily="18" charset="0"/>
                <a:cs typeface="Times New Roman" pitchFamily="18" charset="0"/>
              </a:rPr>
              <a:t> </a:t>
            </a:r>
            <a:r>
              <a:rPr lang="en-US" sz="1700" b="1" dirty="0">
                <a:solidFill>
                  <a:srgbClr val="292934">
                    <a:hueOff val="0"/>
                    <a:satOff val="0"/>
                    <a:lumOff val="0"/>
                    <a:alphaOff val="0"/>
                  </a:srgbClr>
                </a:solidFill>
                <a:latin typeface="Arial"/>
              </a:rPr>
              <a:t> </a:t>
            </a:r>
            <a:endParaRPr lang="uk-UA" sz="1700" i="1" dirty="0">
              <a:solidFill>
                <a:schemeClr val="tx1"/>
              </a:solidFill>
              <a:latin typeface="Times New Roman" pitchFamily="18" charset="0"/>
              <a:cs typeface="Times New Roman" pitchFamily="18" charset="0"/>
            </a:endParaRPr>
          </a:p>
        </p:txBody>
      </p:sp>
    </p:spTree>
    <p:extLst>
      <p:ext uri="{BB962C8B-B14F-4D97-AF65-F5344CB8AC3E}">
        <p14:creationId xmlns:p14="http://schemas.microsoft.com/office/powerpoint/2010/main" val="12342170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99392"/>
            <a:ext cx="8229600" cy="5577483"/>
          </a:xfrm>
        </p:spPr>
        <p:txBody>
          <a:bodyPr>
            <a:normAutofit/>
          </a:bodyPr>
          <a:lstStyle/>
          <a:p>
            <a:pPr marL="114300" indent="0" algn="ctr">
              <a:buNone/>
            </a:pPr>
            <a:r>
              <a:rPr lang="en-AU" sz="2800" b="1" dirty="0"/>
              <a:t> </a:t>
            </a:r>
            <a:r>
              <a:rPr lang="en-US" sz="2800" b="1" dirty="0"/>
              <a:t>  Homonyms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2458239083"/>
              </p:ext>
            </p:extLst>
          </p:nvPr>
        </p:nvGraphicFramePr>
        <p:xfrm>
          <a:off x="0" y="-12698"/>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203848" y="1196752"/>
            <a:ext cx="2880320" cy="5328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buFont typeface="Arial" pitchFamily="34" charset="0"/>
              <a:buChar char="•"/>
            </a:pPr>
            <a:r>
              <a:rPr lang="en-US" sz="1700" dirty="0">
                <a:solidFill>
                  <a:schemeClr val="tx1"/>
                </a:solidFill>
                <a:latin typeface="Times New Roman" pitchFamily="18" charset="0"/>
                <a:cs typeface="Times New Roman" pitchFamily="18" charset="0"/>
              </a:rPr>
              <a:t> </a:t>
            </a:r>
            <a:r>
              <a:rPr lang="en-US" sz="1700" b="1" dirty="0">
                <a:solidFill>
                  <a:srgbClr val="292934">
                    <a:hueOff val="0"/>
                    <a:satOff val="0"/>
                    <a:lumOff val="0"/>
                    <a:alphaOff val="0"/>
                  </a:srgbClr>
                </a:solidFill>
                <a:latin typeface="Arial"/>
              </a:rPr>
              <a:t> </a:t>
            </a:r>
            <a:endParaRPr lang="uk-UA" sz="1700" i="1" dirty="0">
              <a:solidFill>
                <a:schemeClr val="tx1"/>
              </a:solidFill>
              <a:latin typeface="Times New Roman" pitchFamily="18" charset="0"/>
              <a:cs typeface="Times New Roman" pitchFamily="18" charset="0"/>
            </a:endParaRPr>
          </a:p>
        </p:txBody>
      </p:sp>
      <p:sp>
        <p:nvSpPr>
          <p:cNvPr id="5" name="Прямоугольник 4"/>
          <p:cNvSpPr/>
          <p:nvPr/>
        </p:nvSpPr>
        <p:spPr>
          <a:xfrm>
            <a:off x="3203848" y="1124744"/>
            <a:ext cx="2736304" cy="5112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gn="ctr" defTabSz="755650">
              <a:lnSpc>
                <a:spcPct val="80000"/>
              </a:lnSpc>
            </a:pPr>
            <a:r>
              <a:rPr lang="en-US" sz="1700" dirty="0">
                <a:solidFill>
                  <a:srgbClr val="292934">
                    <a:hueOff val="0"/>
                    <a:satOff val="0"/>
                    <a:lumOff val="0"/>
                    <a:alphaOff val="0"/>
                  </a:srgbClr>
                </a:solidFill>
                <a:latin typeface="Times New Roman" pitchFamily="18" charset="0"/>
                <a:cs typeface="Times New Roman" pitchFamily="18" charset="0"/>
              </a:rPr>
              <a:t>From the viewpoint of their origin homonyms are divided into historical and etymological</a:t>
            </a:r>
            <a:endParaRPr lang="uk-UA" sz="1700" dirty="0">
              <a:solidFill>
                <a:srgbClr val="292934">
                  <a:hueOff val="0"/>
                  <a:satOff val="0"/>
                  <a:lumOff val="0"/>
                  <a:alphaOff val="0"/>
                </a:srgbClr>
              </a:solidFill>
              <a:latin typeface="Times New Roman" pitchFamily="18" charset="0"/>
              <a:cs typeface="Times New Roman" pitchFamily="18" charset="0"/>
            </a:endParaRPr>
          </a:p>
          <a:p>
            <a:pPr marL="171450" defTabSz="711200">
              <a:lnSpc>
                <a:spcPct val="80000"/>
              </a:lnSpc>
              <a:spcBef>
                <a:spcPct val="0"/>
              </a:spcBef>
            </a:pPr>
            <a:r>
              <a:rPr lang="en-US" sz="1700" b="1" dirty="0">
                <a:solidFill>
                  <a:srgbClr val="292934">
                    <a:hueOff val="0"/>
                    <a:satOff val="0"/>
                    <a:lumOff val="0"/>
                    <a:alphaOff val="0"/>
                  </a:srgbClr>
                </a:solidFill>
                <a:latin typeface="Times New Roman" pitchFamily="18" charset="0"/>
                <a:cs typeface="Times New Roman" pitchFamily="18" charset="0"/>
              </a:rPr>
              <a:t>Historical homonyms </a:t>
            </a:r>
            <a:r>
              <a:rPr lang="en-US" sz="1700" dirty="0">
                <a:solidFill>
                  <a:srgbClr val="292934">
                    <a:hueOff val="0"/>
                    <a:satOff val="0"/>
                    <a:lumOff val="0"/>
                    <a:alphaOff val="0"/>
                  </a:srgbClr>
                </a:solidFill>
                <a:latin typeface="Times New Roman" pitchFamily="18" charset="0"/>
                <a:cs typeface="Times New Roman" pitchFamily="18" charset="0"/>
              </a:rPr>
              <a:t>are those which result from the breaking up of polysemy; then one </a:t>
            </a:r>
            <a:r>
              <a:rPr lang="en-US" sz="1700" dirty="0" err="1">
                <a:solidFill>
                  <a:srgbClr val="292934">
                    <a:hueOff val="0"/>
                    <a:satOff val="0"/>
                    <a:lumOff val="0"/>
                    <a:alphaOff val="0"/>
                  </a:srgbClr>
                </a:solidFill>
                <a:latin typeface="Times New Roman" pitchFamily="18" charset="0"/>
                <a:cs typeface="Times New Roman" pitchFamily="18" charset="0"/>
              </a:rPr>
              <a:t>polysemantic</a:t>
            </a:r>
            <a:r>
              <a:rPr lang="en-US" sz="1700" dirty="0">
                <a:solidFill>
                  <a:srgbClr val="292934">
                    <a:hueOff val="0"/>
                    <a:satOff val="0"/>
                    <a:lumOff val="0"/>
                    <a:alphaOff val="0"/>
                  </a:srgbClr>
                </a:solidFill>
                <a:latin typeface="Times New Roman" pitchFamily="18" charset="0"/>
                <a:cs typeface="Times New Roman" pitchFamily="18" charset="0"/>
              </a:rPr>
              <a:t> word will split up in two or more separate words. e.g.: </a:t>
            </a:r>
            <a:r>
              <a:rPr lang="en-US" sz="1700" i="1" dirty="0">
                <a:solidFill>
                  <a:srgbClr val="292934">
                    <a:hueOff val="0"/>
                    <a:satOff val="0"/>
                    <a:lumOff val="0"/>
                    <a:alphaOff val="0"/>
                  </a:srgbClr>
                </a:solidFill>
                <a:latin typeface="Times New Roman" pitchFamily="18" charset="0"/>
                <a:cs typeface="Times New Roman" pitchFamily="18" charset="0"/>
              </a:rPr>
              <a:t>plant (</a:t>
            </a:r>
            <a:r>
              <a:rPr lang="en-US" sz="1700" i="1" dirty="0" err="1">
                <a:solidFill>
                  <a:srgbClr val="292934">
                    <a:hueOff val="0"/>
                    <a:satOff val="0"/>
                    <a:lumOff val="0"/>
                    <a:alphaOff val="0"/>
                  </a:srgbClr>
                </a:solidFill>
                <a:latin typeface="Times New Roman" pitchFamily="18" charset="0"/>
                <a:cs typeface="Times New Roman" pitchFamily="18" charset="0"/>
              </a:rPr>
              <a:t>рослина</a:t>
            </a:r>
            <a:r>
              <a:rPr lang="en-US" sz="1700" i="1" dirty="0">
                <a:solidFill>
                  <a:srgbClr val="292934">
                    <a:hueOff val="0"/>
                    <a:satOff val="0"/>
                    <a:lumOff val="0"/>
                    <a:alphaOff val="0"/>
                  </a:srgbClr>
                </a:solidFill>
                <a:latin typeface="Times New Roman" pitchFamily="18" charset="0"/>
                <a:cs typeface="Times New Roman" pitchFamily="18" charset="0"/>
              </a:rPr>
              <a:t>) – plant (</a:t>
            </a:r>
            <a:r>
              <a:rPr lang="en-US" sz="1700" i="1" dirty="0" err="1">
                <a:solidFill>
                  <a:srgbClr val="292934">
                    <a:hueOff val="0"/>
                    <a:satOff val="0"/>
                    <a:lumOff val="0"/>
                    <a:alphaOff val="0"/>
                  </a:srgbClr>
                </a:solidFill>
                <a:latin typeface="Times New Roman" pitchFamily="18" charset="0"/>
                <a:cs typeface="Times New Roman" pitchFamily="18" charset="0"/>
              </a:rPr>
              <a:t>завод</a:t>
            </a:r>
            <a:r>
              <a:rPr lang="en-US" sz="1700" i="1" dirty="0">
                <a:solidFill>
                  <a:srgbClr val="292934">
                    <a:hueOff val="0"/>
                    <a:satOff val="0"/>
                    <a:lumOff val="0"/>
                    <a:alphaOff val="0"/>
                  </a:srgbClr>
                </a:solidFill>
                <a:latin typeface="Times New Roman" pitchFamily="18" charset="0"/>
                <a:cs typeface="Times New Roman" pitchFamily="18" charset="0"/>
              </a:rPr>
              <a:t>); pupil (</a:t>
            </a:r>
            <a:r>
              <a:rPr lang="en-US" sz="1700" i="1" dirty="0" err="1">
                <a:solidFill>
                  <a:srgbClr val="292934">
                    <a:hueOff val="0"/>
                    <a:satOff val="0"/>
                    <a:lumOff val="0"/>
                    <a:alphaOff val="0"/>
                  </a:srgbClr>
                </a:solidFill>
                <a:latin typeface="Times New Roman" pitchFamily="18" charset="0"/>
                <a:cs typeface="Times New Roman" pitchFamily="18" charset="0"/>
              </a:rPr>
              <a:t>учень</a:t>
            </a:r>
            <a:r>
              <a:rPr lang="en-US" sz="1700" i="1" dirty="0">
                <a:solidFill>
                  <a:srgbClr val="292934">
                    <a:hueOff val="0"/>
                    <a:satOff val="0"/>
                    <a:lumOff val="0"/>
                    <a:alphaOff val="0"/>
                  </a:srgbClr>
                </a:solidFill>
                <a:latin typeface="Times New Roman" pitchFamily="18" charset="0"/>
                <a:cs typeface="Times New Roman" pitchFamily="18" charset="0"/>
              </a:rPr>
              <a:t>) – pupil (</a:t>
            </a:r>
            <a:r>
              <a:rPr lang="en-US" sz="1700" i="1" dirty="0" err="1">
                <a:solidFill>
                  <a:srgbClr val="292934">
                    <a:hueOff val="0"/>
                    <a:satOff val="0"/>
                    <a:lumOff val="0"/>
                    <a:alphaOff val="0"/>
                  </a:srgbClr>
                </a:solidFill>
                <a:latin typeface="Times New Roman" pitchFamily="18" charset="0"/>
                <a:cs typeface="Times New Roman" pitchFamily="18" charset="0"/>
              </a:rPr>
              <a:t>зрачок</a:t>
            </a:r>
            <a:r>
              <a:rPr lang="en-US" sz="1700" i="1" dirty="0">
                <a:solidFill>
                  <a:srgbClr val="292934">
                    <a:hueOff val="0"/>
                    <a:satOff val="0"/>
                    <a:lumOff val="0"/>
                    <a:alphaOff val="0"/>
                  </a:srgbClr>
                </a:solidFill>
                <a:latin typeface="Times New Roman" pitchFamily="18" charset="0"/>
                <a:cs typeface="Times New Roman" pitchFamily="18" charset="0"/>
              </a:rPr>
              <a:t>). </a:t>
            </a:r>
          </a:p>
          <a:p>
            <a:pPr marL="171450" defTabSz="711200">
              <a:lnSpc>
                <a:spcPct val="80000"/>
              </a:lnSpc>
              <a:spcBef>
                <a:spcPct val="0"/>
              </a:spcBef>
            </a:pPr>
            <a:r>
              <a:rPr lang="en-US" sz="1700" b="1" dirty="0">
                <a:solidFill>
                  <a:srgbClr val="292934">
                    <a:hueOff val="0"/>
                    <a:satOff val="0"/>
                    <a:lumOff val="0"/>
                    <a:alphaOff val="0"/>
                  </a:srgbClr>
                </a:solidFill>
                <a:latin typeface="Times New Roman" pitchFamily="18" charset="0"/>
                <a:cs typeface="Times New Roman" pitchFamily="18" charset="0"/>
              </a:rPr>
              <a:t>Etymological homonyms </a:t>
            </a:r>
            <a:r>
              <a:rPr lang="en-US" sz="1700" dirty="0">
                <a:solidFill>
                  <a:srgbClr val="292934">
                    <a:hueOff val="0"/>
                    <a:satOff val="0"/>
                    <a:lumOff val="0"/>
                    <a:alphaOff val="0"/>
                  </a:srgbClr>
                </a:solidFill>
                <a:latin typeface="Times New Roman" pitchFamily="18" charset="0"/>
                <a:cs typeface="Times New Roman" pitchFamily="18" charset="0"/>
              </a:rPr>
              <a:t>are words of different etymology which come to be alike in sound or spelling. </a:t>
            </a:r>
            <a:endParaRPr lang="uk-UA" sz="1700" i="1" dirty="0">
              <a:solidFill>
                <a:srgbClr val="292934">
                  <a:hueOff val="0"/>
                  <a:satOff val="0"/>
                  <a:lumOff val="0"/>
                  <a:alphaOff val="0"/>
                </a:srgbClr>
              </a:solidFill>
              <a:latin typeface="Times New Roman" pitchFamily="18" charset="0"/>
              <a:cs typeface="Times New Roman" pitchFamily="18" charset="0"/>
            </a:endParaRPr>
          </a:p>
          <a:p>
            <a:pPr marL="171450" defTabSz="711200">
              <a:lnSpc>
                <a:spcPct val="80000"/>
              </a:lnSpc>
              <a:spcBef>
                <a:spcPct val="0"/>
              </a:spcBef>
            </a:pPr>
            <a:r>
              <a:rPr lang="en-US" sz="1700" dirty="0" err="1">
                <a:solidFill>
                  <a:srgbClr val="292934">
                    <a:hueOff val="0"/>
                    <a:satOff val="0"/>
                    <a:lumOff val="0"/>
                    <a:alphaOff val="0"/>
                  </a:srgbClr>
                </a:solidFill>
                <a:latin typeface="Times New Roman" pitchFamily="18" charset="0"/>
                <a:cs typeface="Times New Roman" pitchFamily="18" charset="0"/>
              </a:rPr>
              <a:t>phonetical</a:t>
            </a:r>
            <a:r>
              <a:rPr lang="en-US" sz="1700" dirty="0">
                <a:solidFill>
                  <a:srgbClr val="292934">
                    <a:hueOff val="0"/>
                    <a:satOff val="0"/>
                    <a:lumOff val="0"/>
                    <a:alphaOff val="0"/>
                  </a:srgbClr>
                </a:solidFill>
                <a:latin typeface="Times New Roman" pitchFamily="18" charset="0"/>
                <a:cs typeface="Times New Roman" pitchFamily="18" charset="0"/>
              </a:rPr>
              <a:t> changes both in native and borrowed words played a great role.   e.g.: </a:t>
            </a:r>
            <a:r>
              <a:rPr lang="en-US" sz="1700" i="1" dirty="0">
                <a:solidFill>
                  <a:srgbClr val="292934">
                    <a:hueOff val="0"/>
                    <a:satOff val="0"/>
                    <a:lumOff val="0"/>
                    <a:alphaOff val="0"/>
                  </a:srgbClr>
                </a:solidFill>
                <a:latin typeface="Times New Roman" pitchFamily="18" charset="0"/>
                <a:cs typeface="Times New Roman" pitchFamily="18" charset="0"/>
              </a:rPr>
              <a:t>can (</a:t>
            </a:r>
            <a:r>
              <a:rPr lang="en-US" sz="1700" i="1" dirty="0" err="1">
                <a:solidFill>
                  <a:srgbClr val="292934">
                    <a:hueOff val="0"/>
                    <a:satOff val="0"/>
                    <a:lumOff val="0"/>
                    <a:alphaOff val="0"/>
                  </a:srgbClr>
                </a:solidFill>
                <a:latin typeface="Times New Roman" pitchFamily="18" charset="0"/>
                <a:cs typeface="Times New Roman" pitchFamily="18" charset="0"/>
              </a:rPr>
              <a:t>могти</a:t>
            </a:r>
            <a:r>
              <a:rPr lang="en-US" sz="1700" i="1" dirty="0">
                <a:solidFill>
                  <a:srgbClr val="292934">
                    <a:hueOff val="0"/>
                    <a:satOff val="0"/>
                    <a:lumOff val="0"/>
                    <a:alphaOff val="0"/>
                  </a:srgbClr>
                </a:solidFill>
                <a:latin typeface="Times New Roman" pitchFamily="18" charset="0"/>
                <a:cs typeface="Times New Roman" pitchFamily="18" charset="0"/>
              </a:rPr>
              <a:t>) - Old English </a:t>
            </a:r>
            <a:r>
              <a:rPr lang="en-US" sz="1700" i="1" dirty="0" err="1">
                <a:solidFill>
                  <a:srgbClr val="292934">
                    <a:hueOff val="0"/>
                    <a:satOff val="0"/>
                    <a:lumOff val="0"/>
                    <a:alphaOff val="0"/>
                  </a:srgbClr>
                </a:solidFill>
                <a:latin typeface="Times New Roman" pitchFamily="18" charset="0"/>
                <a:cs typeface="Times New Roman" pitchFamily="18" charset="0"/>
              </a:rPr>
              <a:t>cunnan</a:t>
            </a:r>
            <a:r>
              <a:rPr lang="en-US" sz="1700" i="1" dirty="0">
                <a:solidFill>
                  <a:srgbClr val="292934">
                    <a:hueOff val="0"/>
                    <a:satOff val="0"/>
                    <a:lumOff val="0"/>
                    <a:alphaOff val="0"/>
                  </a:srgbClr>
                </a:solidFill>
                <a:latin typeface="Times New Roman" pitchFamily="18" charset="0"/>
                <a:cs typeface="Times New Roman" pitchFamily="18" charset="0"/>
              </a:rPr>
              <a:t> (</a:t>
            </a:r>
            <a:r>
              <a:rPr lang="en-US" sz="1700" i="1" dirty="0" err="1">
                <a:solidFill>
                  <a:srgbClr val="292934">
                    <a:hueOff val="0"/>
                    <a:satOff val="0"/>
                    <a:lumOff val="0"/>
                    <a:alphaOff val="0"/>
                  </a:srgbClr>
                </a:solidFill>
                <a:latin typeface="Times New Roman" pitchFamily="18" charset="0"/>
                <a:cs typeface="Times New Roman" pitchFamily="18" charset="0"/>
              </a:rPr>
              <a:t>знати</a:t>
            </a:r>
            <a:r>
              <a:rPr lang="en-US" sz="1700" i="1" dirty="0">
                <a:solidFill>
                  <a:srgbClr val="292934">
                    <a:hueOff val="0"/>
                    <a:satOff val="0"/>
                    <a:lumOff val="0"/>
                    <a:alphaOff val="0"/>
                  </a:srgbClr>
                </a:solidFill>
                <a:latin typeface="Times New Roman" pitchFamily="18" charset="0"/>
                <a:cs typeface="Times New Roman" pitchFamily="18" charset="0"/>
              </a:rPr>
              <a:t>); can (</a:t>
            </a:r>
            <a:r>
              <a:rPr lang="en-US" sz="1700" i="1" dirty="0" err="1">
                <a:solidFill>
                  <a:srgbClr val="292934">
                    <a:hueOff val="0"/>
                    <a:satOff val="0"/>
                    <a:lumOff val="0"/>
                    <a:alphaOff val="0"/>
                  </a:srgbClr>
                </a:solidFill>
                <a:latin typeface="Times New Roman" pitchFamily="18" charset="0"/>
                <a:cs typeface="Times New Roman" pitchFamily="18" charset="0"/>
              </a:rPr>
              <a:t>банка</a:t>
            </a:r>
            <a:r>
              <a:rPr lang="en-US" sz="1700" i="1" dirty="0">
                <a:solidFill>
                  <a:srgbClr val="292934">
                    <a:hueOff val="0"/>
                    <a:satOff val="0"/>
                    <a:lumOff val="0"/>
                    <a:alphaOff val="0"/>
                  </a:srgbClr>
                </a:solidFill>
                <a:latin typeface="Times New Roman" pitchFamily="18" charset="0"/>
                <a:cs typeface="Times New Roman" pitchFamily="18" charset="0"/>
              </a:rPr>
              <a:t>) – Old English </a:t>
            </a:r>
            <a:r>
              <a:rPr lang="en-US" sz="1700" i="1" dirty="0" err="1">
                <a:solidFill>
                  <a:srgbClr val="292934">
                    <a:hueOff val="0"/>
                    <a:satOff val="0"/>
                    <a:lumOff val="0"/>
                    <a:alphaOff val="0"/>
                  </a:srgbClr>
                </a:solidFill>
                <a:latin typeface="Times New Roman" pitchFamily="18" charset="0"/>
                <a:cs typeface="Times New Roman" pitchFamily="18" charset="0"/>
              </a:rPr>
              <a:t>canne</a:t>
            </a:r>
            <a:r>
              <a:rPr lang="en-US" sz="1700" i="1" dirty="0">
                <a:solidFill>
                  <a:srgbClr val="292934">
                    <a:hueOff val="0"/>
                    <a:satOff val="0"/>
                    <a:lumOff val="0"/>
                    <a:alphaOff val="0"/>
                  </a:srgbClr>
                </a:solidFill>
                <a:latin typeface="Times New Roman" pitchFamily="18" charset="0"/>
                <a:cs typeface="Times New Roman" pitchFamily="18" charset="0"/>
              </a:rPr>
              <a:t> (</a:t>
            </a:r>
            <a:r>
              <a:rPr lang="en-US" sz="1700" i="1" dirty="0" err="1">
                <a:solidFill>
                  <a:srgbClr val="292934">
                    <a:hueOff val="0"/>
                    <a:satOff val="0"/>
                    <a:lumOff val="0"/>
                    <a:alphaOff val="0"/>
                  </a:srgbClr>
                </a:solidFill>
                <a:latin typeface="Times New Roman" pitchFamily="18" charset="0"/>
                <a:cs typeface="Times New Roman" pitchFamily="18" charset="0"/>
              </a:rPr>
              <a:t>банка</a:t>
            </a:r>
            <a:r>
              <a:rPr lang="en-US" sz="1700" i="1" dirty="0">
                <a:solidFill>
                  <a:srgbClr val="292934">
                    <a:hueOff val="0"/>
                    <a:satOff val="0"/>
                    <a:lumOff val="0"/>
                    <a:alphaOff val="0"/>
                  </a:srgbClr>
                </a:solidFill>
                <a:latin typeface="Times New Roman" pitchFamily="18" charset="0"/>
                <a:cs typeface="Times New Roman" pitchFamily="18" charset="0"/>
              </a:rPr>
              <a:t>); here (</a:t>
            </a:r>
            <a:r>
              <a:rPr lang="en-US" sz="1700" i="1" dirty="0" err="1">
                <a:solidFill>
                  <a:srgbClr val="292934">
                    <a:hueOff val="0"/>
                    <a:satOff val="0"/>
                    <a:lumOff val="0"/>
                    <a:alphaOff val="0"/>
                  </a:srgbClr>
                </a:solidFill>
                <a:latin typeface="Times New Roman" pitchFamily="18" charset="0"/>
                <a:cs typeface="Times New Roman" pitchFamily="18" charset="0"/>
              </a:rPr>
              <a:t>тут</a:t>
            </a:r>
            <a:r>
              <a:rPr lang="en-US" sz="1700" i="1" dirty="0">
                <a:solidFill>
                  <a:srgbClr val="292934">
                    <a:hueOff val="0"/>
                    <a:satOff val="0"/>
                    <a:lumOff val="0"/>
                    <a:alphaOff val="0"/>
                  </a:srgbClr>
                </a:solidFill>
                <a:latin typeface="Times New Roman" pitchFamily="18" charset="0"/>
                <a:cs typeface="Times New Roman" pitchFamily="18" charset="0"/>
              </a:rPr>
              <a:t>) – Old English her (</a:t>
            </a:r>
            <a:r>
              <a:rPr lang="en-US" sz="1700" i="1" dirty="0" err="1">
                <a:solidFill>
                  <a:srgbClr val="292934">
                    <a:hueOff val="0"/>
                    <a:satOff val="0"/>
                    <a:lumOff val="0"/>
                    <a:alphaOff val="0"/>
                  </a:srgbClr>
                </a:solidFill>
                <a:latin typeface="Times New Roman" pitchFamily="18" charset="0"/>
                <a:cs typeface="Times New Roman" pitchFamily="18" charset="0"/>
              </a:rPr>
              <a:t>тут</a:t>
            </a:r>
            <a:r>
              <a:rPr lang="en-US" sz="1700" i="1" dirty="0">
                <a:solidFill>
                  <a:srgbClr val="292934">
                    <a:hueOff val="0"/>
                    <a:satOff val="0"/>
                    <a:lumOff val="0"/>
                    <a:alphaOff val="0"/>
                  </a:srgbClr>
                </a:solidFill>
                <a:latin typeface="Times New Roman" pitchFamily="18" charset="0"/>
                <a:cs typeface="Times New Roman" pitchFamily="18" charset="0"/>
              </a:rPr>
              <a:t>); to hear (</a:t>
            </a:r>
            <a:r>
              <a:rPr lang="en-US" sz="1700" i="1" dirty="0" err="1">
                <a:solidFill>
                  <a:srgbClr val="292934">
                    <a:hueOff val="0"/>
                    <a:satOff val="0"/>
                    <a:lumOff val="0"/>
                    <a:alphaOff val="0"/>
                  </a:srgbClr>
                </a:solidFill>
                <a:latin typeface="Times New Roman" pitchFamily="18" charset="0"/>
                <a:cs typeface="Times New Roman" pitchFamily="18" charset="0"/>
              </a:rPr>
              <a:t>чути</a:t>
            </a:r>
            <a:r>
              <a:rPr lang="en-US" sz="1700" i="1" dirty="0">
                <a:solidFill>
                  <a:srgbClr val="292934">
                    <a:hueOff val="0"/>
                    <a:satOff val="0"/>
                    <a:lumOff val="0"/>
                    <a:alphaOff val="0"/>
                  </a:srgbClr>
                </a:solidFill>
                <a:latin typeface="Times New Roman" pitchFamily="18" charset="0"/>
                <a:cs typeface="Times New Roman" pitchFamily="18" charset="0"/>
              </a:rPr>
              <a:t>) – Old English </a:t>
            </a:r>
            <a:r>
              <a:rPr lang="en-US" sz="1700" i="1" dirty="0" err="1">
                <a:solidFill>
                  <a:srgbClr val="292934">
                    <a:hueOff val="0"/>
                    <a:satOff val="0"/>
                    <a:lumOff val="0"/>
                    <a:alphaOff val="0"/>
                  </a:srgbClr>
                </a:solidFill>
                <a:latin typeface="Times New Roman" pitchFamily="18" charset="0"/>
                <a:cs typeface="Times New Roman" pitchFamily="18" charset="0"/>
              </a:rPr>
              <a:t>hieran</a:t>
            </a:r>
            <a:r>
              <a:rPr lang="en-US" sz="1700" i="1" dirty="0">
                <a:solidFill>
                  <a:srgbClr val="292934">
                    <a:hueOff val="0"/>
                    <a:satOff val="0"/>
                    <a:lumOff val="0"/>
                    <a:alphaOff val="0"/>
                  </a:srgbClr>
                </a:solidFill>
                <a:latin typeface="Times New Roman" pitchFamily="18" charset="0"/>
                <a:cs typeface="Times New Roman" pitchFamily="18" charset="0"/>
              </a:rPr>
              <a:t> (</a:t>
            </a:r>
            <a:r>
              <a:rPr lang="en-US" sz="1700" i="1" dirty="0" err="1">
                <a:solidFill>
                  <a:srgbClr val="292934">
                    <a:hueOff val="0"/>
                    <a:satOff val="0"/>
                    <a:lumOff val="0"/>
                    <a:alphaOff val="0"/>
                  </a:srgbClr>
                </a:solidFill>
                <a:latin typeface="Times New Roman" pitchFamily="18" charset="0"/>
                <a:cs typeface="Times New Roman" pitchFamily="18" charset="0"/>
              </a:rPr>
              <a:t>чути</a:t>
            </a:r>
            <a:r>
              <a:rPr lang="en-US" sz="1700" i="1" dirty="0">
                <a:solidFill>
                  <a:srgbClr val="292934">
                    <a:hueOff val="0"/>
                    <a:satOff val="0"/>
                    <a:lumOff val="0"/>
                    <a:alphaOff val="0"/>
                  </a:srgbClr>
                </a:solidFill>
                <a:latin typeface="Times New Roman" pitchFamily="18" charset="0"/>
                <a:cs typeface="Times New Roman" pitchFamily="18" charset="0"/>
              </a:rPr>
              <a:t>)</a:t>
            </a:r>
            <a:endParaRPr lang="uk-UA" sz="1700" i="1" dirty="0">
              <a:solidFill>
                <a:srgbClr val="292934">
                  <a:hueOff val="0"/>
                  <a:satOff val="0"/>
                  <a:lumOff val="0"/>
                  <a:alphaOff val="0"/>
                </a:srgbClr>
              </a:solidFill>
              <a:latin typeface="Times New Roman" pitchFamily="18" charset="0"/>
              <a:cs typeface="Times New Roman" pitchFamily="18" charset="0"/>
            </a:endParaRPr>
          </a:p>
          <a:p>
            <a:pPr>
              <a:lnSpc>
                <a:spcPct val="80000"/>
              </a:lnSpc>
            </a:pPr>
            <a:endParaRPr lang="uk-UA" sz="1700" i="1" dirty="0">
              <a:solidFill>
                <a:srgbClr val="292934">
                  <a:hueOff val="0"/>
                  <a:satOff val="0"/>
                  <a:lumOff val="0"/>
                  <a:alphaOff val="0"/>
                </a:srgbClr>
              </a:solidFill>
              <a:latin typeface="Times New Roman" pitchFamily="18" charset="0"/>
              <a:cs typeface="Times New Roman" pitchFamily="18" charset="0"/>
            </a:endParaRPr>
          </a:p>
          <a:p>
            <a:pPr marL="171450" indent="0" algn="ctr" defTabSz="755650">
              <a:lnSpc>
                <a:spcPct val="90000"/>
              </a:lnSpc>
              <a:spcBef>
                <a:spcPct val="0"/>
              </a:spcBef>
              <a:spcAft>
                <a:spcPct val="15000"/>
              </a:spcAft>
              <a:buNone/>
            </a:pPr>
            <a:endParaRPr lang="uk-UA" dirty="0">
              <a:solidFill>
                <a:srgbClr val="292934">
                  <a:hueOff val="0"/>
                  <a:satOff val="0"/>
                  <a:lumOff val="0"/>
                  <a:alphaOff val="0"/>
                </a:srgbClr>
              </a:solidFill>
              <a:latin typeface="Arial"/>
            </a:endParaRPr>
          </a:p>
          <a:p>
            <a:pPr marL="171450" indent="0" algn="ctr" defTabSz="755650">
              <a:lnSpc>
                <a:spcPct val="90000"/>
              </a:lnSpc>
              <a:spcBef>
                <a:spcPct val="0"/>
              </a:spcBef>
              <a:spcAft>
                <a:spcPct val="15000"/>
              </a:spcAft>
              <a:buNone/>
            </a:pPr>
            <a:endParaRPr lang="uk-UA" dirty="0">
              <a:solidFill>
                <a:srgbClr val="292934">
                  <a:hueOff val="0"/>
                  <a:satOff val="0"/>
                  <a:lumOff val="0"/>
                  <a:alphaOff val="0"/>
                </a:srgbClr>
              </a:solidFill>
              <a:latin typeface="Arial"/>
            </a:endParaRPr>
          </a:p>
          <a:p>
            <a:pPr marL="171450" indent="0" algn="ctr" defTabSz="755650">
              <a:lnSpc>
                <a:spcPct val="90000"/>
              </a:lnSpc>
              <a:spcBef>
                <a:spcPct val="0"/>
              </a:spcBef>
              <a:spcAft>
                <a:spcPct val="15000"/>
              </a:spcAft>
              <a:buNone/>
            </a:pPr>
            <a:endParaRPr lang="uk-UA" dirty="0">
              <a:solidFill>
                <a:srgbClr val="292934">
                  <a:hueOff val="0"/>
                  <a:satOff val="0"/>
                  <a:lumOff val="0"/>
                  <a:alphaOff val="0"/>
                </a:srgbClr>
              </a:solidFill>
              <a:latin typeface="Arial"/>
            </a:endParaRPr>
          </a:p>
          <a:p>
            <a:pPr algn="ctr"/>
            <a:endParaRPr lang="uk-UA" dirty="0"/>
          </a:p>
        </p:txBody>
      </p:sp>
    </p:spTree>
    <p:extLst>
      <p:ext uri="{BB962C8B-B14F-4D97-AF65-F5344CB8AC3E}">
        <p14:creationId xmlns:p14="http://schemas.microsoft.com/office/powerpoint/2010/main" val="826702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99392"/>
            <a:ext cx="8229600" cy="5577483"/>
          </a:xfrm>
        </p:spPr>
        <p:txBody>
          <a:bodyPr>
            <a:normAutofit/>
          </a:bodyPr>
          <a:lstStyle/>
          <a:p>
            <a:pPr marL="114300" indent="0" algn="ctr">
              <a:buNone/>
            </a:pPr>
            <a:r>
              <a:rPr lang="en-AU" sz="2800" b="1" dirty="0"/>
              <a:t> </a:t>
            </a:r>
            <a:r>
              <a:rPr lang="en-US" sz="2800" b="1" dirty="0"/>
              <a:t>  </a:t>
            </a:r>
            <a:r>
              <a:rPr lang="en-US" sz="2800" b="1" dirty="0" err="1"/>
              <a:t>Paronyms</a:t>
            </a:r>
            <a:r>
              <a:rPr lang="en-US" sz="2800" b="1" dirty="0"/>
              <a:t> </a:t>
            </a:r>
            <a:endParaRPr lang="uk-UA" sz="2800" b="1" dirty="0"/>
          </a:p>
        </p:txBody>
      </p:sp>
      <p:graphicFrame>
        <p:nvGraphicFramePr>
          <p:cNvPr id="4" name="Объект 3"/>
          <p:cNvGraphicFramePr>
            <a:graphicFrameLocks/>
          </p:cNvGraphicFramePr>
          <p:nvPr>
            <p:extLst>
              <p:ext uri="{D42A27DB-BD31-4B8C-83A1-F6EECF244321}">
                <p14:modId xmlns:p14="http://schemas.microsoft.com/office/powerpoint/2010/main" val="1097292340"/>
              </p:ext>
            </p:extLst>
          </p:nvPr>
        </p:nvGraphicFramePr>
        <p:xfrm>
          <a:off x="0" y="0"/>
          <a:ext cx="9144000" cy="67588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Прямоугольник 1"/>
          <p:cNvSpPr/>
          <p:nvPr/>
        </p:nvSpPr>
        <p:spPr>
          <a:xfrm>
            <a:off x="3203848" y="1196752"/>
            <a:ext cx="2880320" cy="5328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buFont typeface="Arial" pitchFamily="34" charset="0"/>
              <a:buChar char="•"/>
            </a:pPr>
            <a:endParaRPr lang="uk-UA" sz="1700" i="1" dirty="0">
              <a:solidFill>
                <a:schemeClr val="tx1"/>
              </a:solidFill>
              <a:latin typeface="Times New Roman" pitchFamily="18" charset="0"/>
              <a:cs typeface="Times New Roman" pitchFamily="18" charset="0"/>
            </a:endParaRPr>
          </a:p>
        </p:txBody>
      </p:sp>
      <p:sp>
        <p:nvSpPr>
          <p:cNvPr id="5" name="Прямоугольник 4"/>
          <p:cNvSpPr/>
          <p:nvPr/>
        </p:nvSpPr>
        <p:spPr>
          <a:xfrm>
            <a:off x="3203848" y="1124744"/>
            <a:ext cx="2736304" cy="5112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t" anchorCtr="0"/>
          <a:lstStyle/>
          <a:p>
            <a:pPr>
              <a:lnSpc>
                <a:spcPct val="80000"/>
              </a:lnSpc>
            </a:pPr>
            <a:endParaRPr lang="uk-UA" sz="1700" i="1" dirty="0">
              <a:solidFill>
                <a:srgbClr val="292934">
                  <a:hueOff val="0"/>
                  <a:satOff val="0"/>
                  <a:lumOff val="0"/>
                  <a:alphaOff val="0"/>
                </a:srgbClr>
              </a:solidFill>
              <a:latin typeface="Times New Roman" pitchFamily="18" charset="0"/>
              <a:cs typeface="Times New Roman" pitchFamily="18" charset="0"/>
            </a:endParaRPr>
          </a:p>
          <a:p>
            <a:pPr marL="171450" indent="0" algn="ctr" defTabSz="755650">
              <a:lnSpc>
                <a:spcPct val="90000"/>
              </a:lnSpc>
              <a:spcBef>
                <a:spcPct val="0"/>
              </a:spcBef>
              <a:spcAft>
                <a:spcPct val="15000"/>
              </a:spcAft>
              <a:buNone/>
            </a:pPr>
            <a:endParaRPr lang="uk-UA" dirty="0">
              <a:solidFill>
                <a:srgbClr val="292934">
                  <a:hueOff val="0"/>
                  <a:satOff val="0"/>
                  <a:lumOff val="0"/>
                  <a:alphaOff val="0"/>
                </a:srgbClr>
              </a:solidFill>
              <a:latin typeface="Arial"/>
            </a:endParaRPr>
          </a:p>
          <a:p>
            <a:pPr algn="ctr"/>
            <a:endParaRPr lang="uk-UA" dirty="0"/>
          </a:p>
        </p:txBody>
      </p:sp>
    </p:spTree>
    <p:extLst>
      <p:ext uri="{BB962C8B-B14F-4D97-AF65-F5344CB8AC3E}">
        <p14:creationId xmlns:p14="http://schemas.microsoft.com/office/powerpoint/2010/main" val="61011792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тека">
  <a:themeElements>
    <a:clrScheme name="Аптека">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Аптека">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птека">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745</TotalTime>
  <Words>1983</Words>
  <Application>Microsoft Office PowerPoint</Application>
  <PresentationFormat>On-screen Show (4:3)</PresentationFormat>
  <Paragraphs>80</Paragraphs>
  <Slides>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Book Antiqua</vt:lpstr>
      <vt:lpstr>Calibri</vt:lpstr>
      <vt:lpstr>Century Gothic</vt:lpstr>
      <vt:lpstr>Times New Roman</vt:lpstr>
      <vt:lpstr>Аптека</vt:lpstr>
      <vt:lpstr>Synonyms. Antonyms. Homonyms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Lexicology as a branch of linguistics.  THE  STRUCTURE OF  WORDS AND  WORD-BUILDING</dc:title>
  <dc:creator>Анна</dc:creator>
  <cp:lastModifiedBy>Anna Skorofatova</cp:lastModifiedBy>
  <cp:revision>193</cp:revision>
  <cp:lastPrinted>2019-02-20T18:21:22Z</cp:lastPrinted>
  <dcterms:created xsi:type="dcterms:W3CDTF">2019-02-12T16:11:48Z</dcterms:created>
  <dcterms:modified xsi:type="dcterms:W3CDTF">2024-06-17T12:18:32Z</dcterms:modified>
</cp:coreProperties>
</file>