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68" r:id="rId4"/>
    <p:sldId id="266" r:id="rId5"/>
    <p:sldId id="258" r:id="rId6"/>
    <p:sldId id="262" r:id="rId7"/>
    <p:sldId id="264" r:id="rId8"/>
    <p:sldId id="259" r:id="rId9"/>
    <p:sldId id="270" r:id="rId10"/>
    <p:sldId id="271" r:id="rId11"/>
    <p:sldId id="276" r:id="rId12"/>
    <p:sldId id="272" r:id="rId13"/>
    <p:sldId id="274" r:id="rId14"/>
    <p:sldId id="267" r:id="rId15"/>
    <p:sldId id="265" r:id="rId16"/>
    <p:sldId id="275" r:id="rId17"/>
    <p:sldId id="260" r:id="rId18"/>
    <p:sldId id="273" r:id="rId19"/>
    <p:sldId id="277" r:id="rId20"/>
    <p:sldId id="26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103" autoAdjust="0"/>
  </p:normalViewPr>
  <p:slideViewPr>
    <p:cSldViewPr>
      <p:cViewPr varScale="1">
        <p:scale>
          <a:sx n="70" d="100"/>
          <a:sy n="70" d="100"/>
        </p:scale>
        <p:origin x="138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9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C18B68-0368-4C35-B109-E4C2BED1C8B1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24D5FD-F555-4150-820F-B362D84EAC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4053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Для </a:t>
            </a:r>
            <a:r>
              <a:rPr lang="ru-RU" dirty="0" err="1" smtClean="0"/>
              <a:t>дублювання</a:t>
            </a:r>
            <a:r>
              <a:rPr lang="ru-RU" dirty="0" smtClean="0"/>
              <a:t> слайд</a:t>
            </a:r>
            <a:r>
              <a:rPr lang="uk-UA" dirty="0" err="1" smtClean="0"/>
              <a:t>ів</a:t>
            </a:r>
            <a:r>
              <a:rPr lang="uk-UA" baseline="0" dirty="0" smtClean="0"/>
              <a:t> потрібно натиснути кнопку </a:t>
            </a:r>
            <a:r>
              <a:rPr lang="uk-UA" baseline="0" dirty="0" err="1" smtClean="0"/>
              <a:t>“Дублювати</a:t>
            </a:r>
            <a:r>
              <a:rPr lang="uk-UA" baseline="0" dirty="0" smtClean="0"/>
              <a:t> </a:t>
            </a:r>
            <a:r>
              <a:rPr lang="uk-UA" baseline="0" dirty="0" err="1" smtClean="0"/>
              <a:t>слайд”</a:t>
            </a:r>
            <a:r>
              <a:rPr lang="uk-UA" baseline="0" dirty="0" smtClean="0"/>
              <a:t>! Копіювання не зберігає фон слайду, тому використовуйте дублювання замість копіювання.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24D5FD-F555-4150-820F-B362D84EAC3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4087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Для </a:t>
            </a:r>
            <a:r>
              <a:rPr lang="ru-RU" dirty="0" err="1" smtClean="0"/>
              <a:t>дублювання</a:t>
            </a:r>
            <a:r>
              <a:rPr lang="ru-RU" dirty="0" smtClean="0"/>
              <a:t> слайд</a:t>
            </a:r>
            <a:r>
              <a:rPr lang="uk-UA" dirty="0" err="1" smtClean="0"/>
              <a:t>ів</a:t>
            </a:r>
            <a:r>
              <a:rPr lang="uk-UA" baseline="0" dirty="0" smtClean="0"/>
              <a:t> потрібно натиснути кнопку </a:t>
            </a:r>
            <a:r>
              <a:rPr lang="uk-UA" baseline="0" dirty="0" err="1" smtClean="0"/>
              <a:t>“Дублювати</a:t>
            </a:r>
            <a:r>
              <a:rPr lang="uk-UA" baseline="0" dirty="0" smtClean="0"/>
              <a:t> </a:t>
            </a:r>
            <a:r>
              <a:rPr lang="uk-UA" baseline="0" dirty="0" err="1" smtClean="0"/>
              <a:t>слайд”</a:t>
            </a:r>
            <a:r>
              <a:rPr lang="uk-UA" baseline="0" dirty="0" smtClean="0"/>
              <a:t>! Копіювання не зберігає фон слайду, тому використовуйте дублювання замість копіювання.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24D5FD-F555-4150-820F-B362D84EAC3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7339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dirty="0" smtClean="0">
                <a:solidFill>
                  <a:schemeClr val="bg1">
                    <a:lumMod val="75000"/>
                  </a:schemeClr>
                </a:solidFill>
              </a:rPr>
              <a:t>*Пустий слайд для </a:t>
            </a:r>
            <a:r>
              <a:rPr lang="uk-UA" dirty="0" err="1" smtClean="0">
                <a:solidFill>
                  <a:schemeClr val="bg1">
                    <a:lumMod val="75000"/>
                  </a:schemeClr>
                </a:solidFill>
              </a:rPr>
              <a:t>спеціфичної</a:t>
            </a:r>
            <a:r>
              <a:rPr lang="uk-UA" dirty="0" smtClean="0">
                <a:solidFill>
                  <a:schemeClr val="bg1">
                    <a:lumMod val="75000"/>
                  </a:schemeClr>
                </a:solidFill>
              </a:rPr>
              <a:t> інформації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24D5FD-F555-4150-820F-B362D84EAC32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4718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24D5FD-F555-4150-820F-B362D84EAC32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4968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24D5FD-F555-4150-820F-B362D84EAC32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73367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dirty="0" smtClean="0">
                <a:solidFill>
                  <a:schemeClr val="bg1">
                    <a:lumMod val="75000"/>
                  </a:schemeClr>
                </a:solidFill>
              </a:rPr>
              <a:t>*Пустий слайд для </a:t>
            </a:r>
            <a:r>
              <a:rPr lang="uk-UA" dirty="0" err="1" smtClean="0">
                <a:solidFill>
                  <a:schemeClr val="bg1">
                    <a:lumMod val="75000"/>
                  </a:schemeClr>
                </a:solidFill>
              </a:rPr>
              <a:t>спеціфичної</a:t>
            </a:r>
            <a:r>
              <a:rPr lang="uk-UA" dirty="0" smtClean="0">
                <a:solidFill>
                  <a:schemeClr val="bg1">
                    <a:lumMod val="75000"/>
                  </a:schemeClr>
                </a:solidFill>
              </a:rPr>
              <a:t> інформації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24D5FD-F555-4150-820F-B362D84EAC32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3762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8793B-2F69-4B72-BC1E-9B9B101DCED1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161A4-FA81-4CC3-AAF0-ABE2CDC410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8793B-2F69-4B72-BC1E-9B9B101DCED1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161A4-FA81-4CC3-AAF0-ABE2CDC410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8793B-2F69-4B72-BC1E-9B9B101DCED1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161A4-FA81-4CC3-AAF0-ABE2CDC410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8793B-2F69-4B72-BC1E-9B9B101DCED1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161A4-FA81-4CC3-AAF0-ABE2CDC410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8793B-2F69-4B72-BC1E-9B9B101DCED1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161A4-FA81-4CC3-AAF0-ABE2CDC410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8793B-2F69-4B72-BC1E-9B9B101DCED1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161A4-FA81-4CC3-AAF0-ABE2CDC410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8793B-2F69-4B72-BC1E-9B9B101DCED1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161A4-FA81-4CC3-AAF0-ABE2CDC410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8793B-2F69-4B72-BC1E-9B9B101DCED1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161A4-FA81-4CC3-AAF0-ABE2CDC410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8793B-2F69-4B72-BC1E-9B9B101DCED1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161A4-FA81-4CC3-AAF0-ABE2CDC410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8793B-2F69-4B72-BC1E-9B9B101DCED1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161A4-FA81-4CC3-AAF0-ABE2CDC410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8793B-2F69-4B72-BC1E-9B9B101DCED1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161A4-FA81-4CC3-AAF0-ABE2CDC410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98793B-2F69-4B72-BC1E-9B9B101DCED1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D161A4-FA81-4CC3-AAF0-ABE2CDC4103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27.jp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3876259" y="1484784"/>
            <a:ext cx="5252120" cy="1470025"/>
          </a:xfrm>
        </p:spPr>
        <p:txBody>
          <a:bodyPr>
            <a:noAutofit/>
          </a:bodyPr>
          <a:lstStyle/>
          <a:p>
            <a:r>
              <a:rPr lang="uk-UA" sz="3200" b="1" dirty="0"/>
              <a:t>365 </a:t>
            </a:r>
            <a:r>
              <a:rPr lang="uk-UA" sz="3200" b="1" dirty="0" smtClean="0"/>
              <a:t>днів</a:t>
            </a:r>
            <a:br>
              <a:rPr lang="uk-UA" sz="3200" b="1" dirty="0" smtClean="0"/>
            </a:br>
            <a:r>
              <a:rPr lang="uk-UA" sz="3200" b="1" dirty="0" smtClean="0"/>
              <a:t> </a:t>
            </a:r>
            <a:r>
              <a:rPr lang="uk-UA" sz="3200" b="1" dirty="0"/>
              <a:t>життя в </a:t>
            </a:r>
            <a:r>
              <a:rPr lang="en-US" sz="3200" b="1" dirty="0"/>
              <a:t>Zoom, </a:t>
            </a:r>
            <a:r>
              <a:rPr lang="uk-UA" sz="3200" b="1" dirty="0"/>
              <a:t/>
            </a:r>
            <a:br>
              <a:rPr lang="uk-UA" sz="3200" b="1" dirty="0"/>
            </a:br>
            <a:r>
              <a:rPr lang="uk-UA" sz="3200" b="1" dirty="0"/>
              <a:t>або комунікаційні сервіси </a:t>
            </a:r>
            <a:br>
              <a:rPr lang="uk-UA" sz="3200" b="1" dirty="0"/>
            </a:br>
            <a:r>
              <a:rPr lang="uk-UA" sz="3200" b="1" dirty="0"/>
              <a:t>для організації </a:t>
            </a:r>
            <a:r>
              <a:rPr lang="uk-UA" sz="3200" b="1" dirty="0" smtClean="0"/>
              <a:t>онлайн-заходів та </a:t>
            </a:r>
            <a:r>
              <a:rPr lang="uk-UA" sz="3200" b="1" dirty="0"/>
              <a:t/>
            </a:r>
            <a:br>
              <a:rPr lang="uk-UA" sz="3200" b="1" dirty="0"/>
            </a:br>
            <a:r>
              <a:rPr lang="uk-UA" sz="3200" b="1" dirty="0"/>
              <a:t>дистанційного навчання </a:t>
            </a:r>
            <a:br>
              <a:rPr lang="uk-UA" sz="3200" b="1" dirty="0"/>
            </a:br>
            <a:r>
              <a:rPr lang="uk-UA" sz="3200" b="1" dirty="0"/>
              <a:t>в умовах </a:t>
            </a:r>
            <a:r>
              <a:rPr lang="uk-UA" sz="3200" b="1" dirty="0" smtClean="0"/>
              <a:t>бібліотеки</a:t>
            </a:r>
            <a:r>
              <a:rPr lang="uk-UA" sz="3200" b="1" dirty="0"/>
              <a:t/>
            </a:r>
            <a:br>
              <a:rPr lang="uk-UA" sz="3200" b="1" dirty="0"/>
            </a:br>
            <a:endParaRPr lang="uk-UA" sz="3200" b="1" dirty="0"/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07904" y="4725144"/>
            <a:ext cx="3456384" cy="1512168"/>
          </a:xfrm>
        </p:spPr>
        <p:txBody>
          <a:bodyPr>
            <a:normAutofit fontScale="55000" lnSpcReduction="20000"/>
          </a:bodyPr>
          <a:lstStyle/>
          <a:p>
            <a:r>
              <a:rPr lang="ru-RU" dirty="0" err="1">
                <a:solidFill>
                  <a:schemeClr val="tx1"/>
                </a:solidFill>
              </a:rPr>
              <a:t>Світлана</a:t>
            </a:r>
            <a:r>
              <a:rPr lang="ru-RU" dirty="0">
                <a:solidFill>
                  <a:schemeClr val="tx1"/>
                </a:solidFill>
              </a:rPr>
              <a:t> Барабаш, 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к. н. </a:t>
            </a:r>
            <a:r>
              <a:rPr lang="ru-RU" dirty="0" err="1">
                <a:solidFill>
                  <a:schemeClr val="tx1"/>
                </a:solidFill>
              </a:rPr>
              <a:t>із</a:t>
            </a:r>
            <a:r>
              <a:rPr lang="ru-RU" dirty="0">
                <a:solidFill>
                  <a:schemeClr val="tx1"/>
                </a:solidFill>
              </a:rPr>
              <a:t> соц. ком., 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 err="1">
                <a:solidFill>
                  <a:schemeClr val="tx1"/>
                </a:solidFill>
              </a:rPr>
              <a:t>вчений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секретар</a:t>
            </a:r>
            <a:r>
              <a:rPr lang="ru-RU" dirty="0">
                <a:solidFill>
                  <a:schemeClr val="tx1"/>
                </a:solidFill>
              </a:rPr>
              <a:t> 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НТБ </a:t>
            </a:r>
            <a:r>
              <a:rPr lang="ru-RU" dirty="0" err="1">
                <a:solidFill>
                  <a:schemeClr val="tx1"/>
                </a:solidFill>
              </a:rPr>
              <a:t>ім</a:t>
            </a:r>
            <a:r>
              <a:rPr lang="ru-RU" dirty="0">
                <a:solidFill>
                  <a:schemeClr val="tx1"/>
                </a:solidFill>
              </a:rPr>
              <a:t>. Г. І. </a:t>
            </a:r>
            <a:r>
              <a:rPr lang="ru-RU" dirty="0" err="1">
                <a:solidFill>
                  <a:schemeClr val="tx1"/>
                </a:solidFill>
              </a:rPr>
              <a:t>Денисенка</a:t>
            </a:r>
            <a:r>
              <a:rPr lang="ru-RU" dirty="0">
                <a:solidFill>
                  <a:schemeClr val="tx1"/>
                </a:solidFill>
              </a:rPr>
              <a:t> 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КПІ </a:t>
            </a:r>
            <a:r>
              <a:rPr lang="ru-RU" dirty="0" err="1">
                <a:solidFill>
                  <a:schemeClr val="tx1"/>
                </a:solidFill>
              </a:rPr>
              <a:t>ім</a:t>
            </a:r>
            <a:r>
              <a:rPr lang="ru-RU" dirty="0">
                <a:solidFill>
                  <a:schemeClr val="tx1"/>
                </a:solidFill>
              </a:rPr>
              <a:t>. </a:t>
            </a:r>
            <a:r>
              <a:rPr lang="ru-RU" dirty="0" err="1">
                <a:solidFill>
                  <a:schemeClr val="tx1"/>
                </a:solidFill>
              </a:rPr>
              <a:t>Ігоря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Сікорського</a:t>
            </a:r>
            <a:r>
              <a:rPr lang="ru-RU" dirty="0">
                <a:solidFill>
                  <a:schemeClr val="tx1"/>
                </a:solidFill>
              </a:rPr>
              <a:t>,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тренерка</a:t>
            </a:r>
            <a:r>
              <a:rPr lang="ru-RU" dirty="0">
                <a:solidFill>
                  <a:schemeClr val="tx1"/>
                </a:solidFill>
              </a:rPr>
              <a:t> ГТЦ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323528" y="5157192"/>
            <a:ext cx="3456384" cy="1512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algn="ctr">
              <a:spcBef>
                <a:spcPct val="20000"/>
              </a:spcBef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Рисунок 6" descr="POS_22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28" y="4221088"/>
            <a:ext cx="1413985" cy="238202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7" y="28729"/>
            <a:ext cx="3878837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Навчальні тренінги для персоналу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3861048"/>
            <a:ext cx="5976664" cy="336187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2736"/>
            <a:ext cx="6400711" cy="3600400"/>
          </a:xfrm>
          <a:prstGeom prst="rect">
            <a:avLst/>
          </a:prstGeom>
        </p:spPr>
      </p:pic>
      <p:pic>
        <p:nvPicPr>
          <p:cNvPr id="5" name="Рисунок 4" descr="POS_22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24328" y="188640"/>
            <a:ext cx="1413985" cy="2382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394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59284"/>
            <a:ext cx="9361040" cy="1143000"/>
          </a:xfrm>
        </p:spPr>
        <p:txBody>
          <a:bodyPr>
            <a:normAutofit/>
          </a:bodyPr>
          <a:lstStyle/>
          <a:p>
            <a:r>
              <a:rPr lang="uk-UA" sz="3600" b="1" dirty="0"/>
              <a:t>Підтримка освіти та досліджень в </a:t>
            </a:r>
            <a:r>
              <a:rPr lang="uk-UA" sz="3600" b="1" dirty="0" smtClean="0"/>
              <a:t>онлайн</a:t>
            </a:r>
            <a:endParaRPr lang="uk-UA" sz="36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064651" y="1054672"/>
            <a:ext cx="5136512" cy="2876447"/>
          </a:xfrm>
          <a:prstGeom prst="rect">
            <a:avLst/>
          </a:prstGeom>
        </p:spPr>
      </p:pic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179512" y="1668137"/>
            <a:ext cx="4038600" cy="4525963"/>
          </a:xfrm>
        </p:spPr>
        <p:txBody>
          <a:bodyPr>
            <a:normAutofit lnSpcReduction="10000"/>
          </a:bodyPr>
          <a:lstStyle/>
          <a:p>
            <a:r>
              <a:rPr lang="uk-UA" dirty="0"/>
              <a:t>Консультування дослідників</a:t>
            </a:r>
          </a:p>
          <a:p>
            <a:r>
              <a:rPr lang="uk-UA" dirty="0"/>
              <a:t>Семінари та тренінги</a:t>
            </a:r>
          </a:p>
          <a:p>
            <a:r>
              <a:rPr lang="uk-UA" dirty="0"/>
              <a:t>Лекції та презентації для </a:t>
            </a:r>
            <a:r>
              <a:rPr lang="uk-UA" dirty="0" smtClean="0"/>
              <a:t>дослідників</a:t>
            </a:r>
          </a:p>
          <a:p>
            <a:r>
              <a:rPr lang="uk-UA" dirty="0" smtClean="0"/>
              <a:t>Серія освітніх заходів «Чистий четвер» (45Х45 </a:t>
            </a:r>
            <a:r>
              <a:rPr lang="uk-UA" dirty="0" err="1" smtClean="0"/>
              <a:t>мікс</a:t>
            </a:r>
            <a:r>
              <a:rPr lang="uk-UA" dirty="0" smtClean="0"/>
              <a:t> </a:t>
            </a:r>
            <a:r>
              <a:rPr lang="uk-UA" dirty="0" err="1" smtClean="0"/>
              <a:t>вебінару+консультування</a:t>
            </a:r>
            <a:r>
              <a:rPr lang="uk-UA" dirty="0" smtClean="0"/>
              <a:t>)</a:t>
            </a:r>
            <a:endParaRPr lang="uk-UA" dirty="0"/>
          </a:p>
          <a:p>
            <a:endParaRPr lang="uk-UA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8112" y="3821191"/>
            <a:ext cx="4829591" cy="3197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74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396552" y="27532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 err="1"/>
              <a:t>Викладання</a:t>
            </a:r>
            <a:r>
              <a:rPr lang="ru-RU" sz="3200" dirty="0"/>
              <a:t> </a:t>
            </a:r>
            <a:r>
              <a:rPr lang="ru-RU" sz="3200" dirty="0" err="1"/>
              <a:t>Інформаційної</a:t>
            </a:r>
            <a:r>
              <a:rPr lang="ru-RU" sz="3200" dirty="0"/>
              <a:t> </a:t>
            </a:r>
            <a:r>
              <a:rPr lang="ru-RU" sz="3200" dirty="0" err="1"/>
              <a:t>грамотності</a:t>
            </a:r>
            <a:r>
              <a:rPr lang="ru-RU" sz="3200" dirty="0"/>
              <a:t>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для </a:t>
            </a:r>
            <a:r>
              <a:rPr lang="ru-RU" sz="3200" dirty="0" err="1"/>
              <a:t>студентів</a:t>
            </a:r>
            <a:r>
              <a:rPr lang="ru-RU" sz="3200" dirty="0"/>
              <a:t> 1 </a:t>
            </a:r>
            <a:r>
              <a:rPr lang="ru-RU" sz="3200" dirty="0" smtClean="0"/>
              <a:t>курсу</a:t>
            </a:r>
            <a:br>
              <a:rPr lang="ru-RU" sz="3200" dirty="0" smtClean="0"/>
            </a:br>
            <a:endParaRPr lang="uk-UA" sz="32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79512" y="1480347"/>
            <a:ext cx="8625130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2020р -</a:t>
            </a:r>
          </a:p>
          <a:p>
            <a:pPr marL="0" indent="0">
              <a:buNone/>
            </a:pPr>
            <a:r>
              <a:rPr lang="ru-RU" b="1" dirty="0" smtClean="0"/>
              <a:t>261</a:t>
            </a:r>
            <a:r>
              <a:rPr lang="ru-RU" dirty="0" smtClean="0"/>
              <a:t> </a:t>
            </a:r>
            <a:r>
              <a:rPr lang="ru-RU" b="1" dirty="0" err="1" smtClean="0"/>
              <a:t>лекція</a:t>
            </a:r>
            <a:r>
              <a:rPr lang="ru-RU" dirty="0" smtClean="0"/>
              <a:t> -522 </a:t>
            </a:r>
            <a:r>
              <a:rPr lang="ru-RU" dirty="0" err="1" smtClean="0"/>
              <a:t>ак.год</a:t>
            </a:r>
            <a:r>
              <a:rPr lang="ru-RU" dirty="0" smtClean="0"/>
              <a:t>.- </a:t>
            </a:r>
            <a:r>
              <a:rPr lang="ru-RU" b="1" dirty="0"/>
              <a:t>3 915</a:t>
            </a:r>
            <a:r>
              <a:rPr lang="ru-RU" dirty="0"/>
              <a:t> </a:t>
            </a:r>
            <a:r>
              <a:rPr lang="ru-RU" b="1" dirty="0" err="1"/>
              <a:t>слухачів</a:t>
            </a:r>
            <a:r>
              <a:rPr lang="ru-RU" dirty="0"/>
              <a:t>.</a:t>
            </a:r>
          </a:p>
          <a:p>
            <a:endParaRPr lang="uk-UA" dirty="0"/>
          </a:p>
        </p:txBody>
      </p:sp>
      <p:pic>
        <p:nvPicPr>
          <p:cNvPr id="5" name="Рисунок 4" descr="POS_22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24328" y="188640"/>
            <a:ext cx="1413985" cy="238202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647" y="2924944"/>
            <a:ext cx="7606673" cy="3318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38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sz="3100" dirty="0"/>
              <a:t>ІІ </a:t>
            </a:r>
            <a:r>
              <a:rPr lang="uk-UA" sz="3100" dirty="0" smtClean="0"/>
              <a:t>Міжнародна науково-практична конференція </a:t>
            </a:r>
            <a:r>
              <a:rPr lang="uk-UA" sz="3100" dirty="0"/>
              <a:t>«Стратегії розвитку бібліотек: від ідеї до втілення» (онлайн-формат</a:t>
            </a:r>
            <a:r>
              <a:rPr lang="uk-UA" sz="3100" dirty="0" smtClean="0"/>
              <a:t>)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7504" y="1381961"/>
            <a:ext cx="8856984" cy="4982052"/>
          </a:xfrm>
          <a:prstGeom prst="rect">
            <a:avLst/>
          </a:prstGeom>
        </p:spPr>
      </p:pic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2915816" y="6396346"/>
            <a:ext cx="4064860" cy="604664"/>
          </a:xfrm>
        </p:spPr>
        <p:txBody>
          <a:bodyPr/>
          <a:lstStyle/>
          <a:p>
            <a:pPr marL="0" indent="0">
              <a:buNone/>
            </a:pPr>
            <a:r>
              <a:rPr lang="ru-RU" dirty="0" err="1" smtClean="0"/>
              <a:t>Обличчя</a:t>
            </a:r>
            <a:r>
              <a:rPr lang="ru-RU" dirty="0" smtClean="0"/>
              <a:t> </a:t>
            </a:r>
            <a:r>
              <a:rPr lang="ru-RU" dirty="0" err="1" smtClean="0"/>
              <a:t>оргком</a:t>
            </a:r>
            <a:r>
              <a:rPr lang="uk-UA" dirty="0" err="1" smtClean="0"/>
              <a:t>ітету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09330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241176" y="188771"/>
            <a:ext cx="8229600" cy="864096"/>
          </a:xfrm>
        </p:spPr>
        <p:txBody>
          <a:bodyPr>
            <a:normAutofit/>
          </a:bodyPr>
          <a:lstStyle/>
          <a:p>
            <a:r>
              <a:rPr lang="uk-UA" sz="4000" dirty="0" smtClean="0"/>
              <a:t>365 онлайн-заходи в </a:t>
            </a:r>
            <a:r>
              <a:rPr lang="en-US" sz="4000" dirty="0" smtClean="0"/>
              <a:t>ZOOM</a:t>
            </a:r>
            <a:r>
              <a:rPr lang="uk-UA" sz="4000" dirty="0" smtClean="0"/>
              <a:t>-2020</a:t>
            </a:r>
            <a:endParaRPr lang="ru-RU" sz="4000" dirty="0"/>
          </a:p>
        </p:txBody>
      </p:sp>
      <p:sp>
        <p:nvSpPr>
          <p:cNvPr id="4" name="Текст 3"/>
          <p:cNvSpPr txBox="1">
            <a:spLocks/>
          </p:cNvSpPr>
          <p:nvPr/>
        </p:nvSpPr>
        <p:spPr>
          <a:xfrm>
            <a:off x="755576" y="2182803"/>
            <a:ext cx="3960440" cy="3024336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uk-UA" sz="2400" b="1" dirty="0" smtClean="0"/>
              <a:t>223 наукові </a:t>
            </a:r>
          </a:p>
          <a:p>
            <a:r>
              <a:rPr lang="uk-UA" sz="2400" b="1" dirty="0" smtClean="0"/>
              <a:t>22</a:t>
            </a:r>
            <a:r>
              <a:rPr lang="uk-UA" sz="2400" b="1" dirty="0"/>
              <a:t> науково-популярні </a:t>
            </a:r>
          </a:p>
          <a:p>
            <a:r>
              <a:rPr lang="uk-UA" sz="2400" b="1" dirty="0" smtClean="0"/>
              <a:t>120 культурно-просвітницьких </a:t>
            </a:r>
            <a:endParaRPr lang="uk-UA" sz="2400" b="1" dirty="0"/>
          </a:p>
        </p:txBody>
      </p:sp>
      <p:sp>
        <p:nvSpPr>
          <p:cNvPr id="5" name="Текст 3"/>
          <p:cNvSpPr txBox="1">
            <a:spLocks/>
          </p:cNvSpPr>
          <p:nvPr/>
        </p:nvSpPr>
        <p:spPr>
          <a:xfrm>
            <a:off x="4716016" y="2182803"/>
            <a:ext cx="3960440" cy="3024336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uk-UA" sz="2400" b="1" dirty="0" smtClean="0"/>
          </a:p>
          <a:p>
            <a:endParaRPr lang="uk-UA" sz="2400" b="1" dirty="0"/>
          </a:p>
          <a:p>
            <a:r>
              <a:rPr lang="uk-UA" sz="2400" b="1" dirty="0" smtClean="0"/>
              <a:t>Кількість учасників – 14</a:t>
            </a:r>
            <a:r>
              <a:rPr lang="uk-UA" sz="2400" b="1" dirty="0"/>
              <a:t> </a:t>
            </a:r>
            <a:r>
              <a:rPr lang="uk-UA" sz="2400" b="1" dirty="0" smtClean="0"/>
              <a:t>754</a:t>
            </a:r>
            <a:endParaRPr lang="uk-UA" sz="2400" b="1" dirty="0"/>
          </a:p>
        </p:txBody>
      </p:sp>
      <p:pic>
        <p:nvPicPr>
          <p:cNvPr id="6" name="Рисунок 5" descr="POS_22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12360" y="25904"/>
            <a:ext cx="1257292" cy="211805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559946"/>
            <a:ext cx="4469777" cy="23368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8025" y="4495739"/>
            <a:ext cx="4355976" cy="24010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3"/>
          <p:cNvSpPr txBox="1">
            <a:spLocks/>
          </p:cNvSpPr>
          <p:nvPr/>
        </p:nvSpPr>
        <p:spPr>
          <a:xfrm>
            <a:off x="-8867" y="4951037"/>
            <a:ext cx="8947179" cy="1844824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indent="-342900" fontAlgn="base">
              <a:buFont typeface="Arial" panose="020B0604020202020204" pitchFamily="34" charset="0"/>
              <a:buChar char="•"/>
            </a:pPr>
            <a:endParaRPr lang="uk-UA" sz="2000" dirty="0" smtClean="0"/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uk-UA" sz="2000" dirty="0" smtClean="0"/>
              <a:t>Онлайн-марафону </a:t>
            </a:r>
            <a:r>
              <a:rPr lang="uk-UA" sz="2000" dirty="0"/>
              <a:t>бібліотек України «Публічне читання Конституції України» та спільнот </a:t>
            </a:r>
            <a:r>
              <a:rPr lang="uk-UA" sz="2000" dirty="0" smtClean="0"/>
              <a:t>Університету;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uk-UA" sz="2000" dirty="0" smtClean="0"/>
              <a:t>Фестивалю спільнот КПІ</a:t>
            </a:r>
            <a:r>
              <a:rPr lang="en-US" sz="2000" dirty="0" smtClean="0"/>
              <a:t> - </a:t>
            </a:r>
            <a:r>
              <a:rPr lang="uk-UA" sz="2000" dirty="0"/>
              <a:t>20 </a:t>
            </a:r>
            <a:r>
              <a:rPr lang="uk-UA" sz="2000" dirty="0" smtClean="0"/>
              <a:t>днів;</a:t>
            </a:r>
            <a:r>
              <a:rPr lang="en-US" sz="2000" dirty="0" smtClean="0"/>
              <a:t> </a:t>
            </a:r>
            <a:r>
              <a:rPr lang="uk-UA" sz="2000" dirty="0" smtClean="0"/>
              <a:t>10 спільнот</a:t>
            </a:r>
            <a:r>
              <a:rPr lang="ru-RU" sz="2000" dirty="0" smtClean="0"/>
              <a:t>; </a:t>
            </a:r>
            <a:r>
              <a:rPr lang="uk-UA" sz="2000" dirty="0" smtClean="0"/>
              <a:t>8 онлайн-зустрічей; 120 </a:t>
            </a:r>
            <a:r>
              <a:rPr lang="uk-UA" sz="2000" dirty="0"/>
              <a:t>учасників</a:t>
            </a:r>
            <a:r>
              <a:rPr lang="uk-UA" sz="2000" dirty="0" smtClean="0"/>
              <a:t>;</a:t>
            </a:r>
            <a:endParaRPr lang="uk-UA" sz="2000" dirty="0"/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uk-UA" sz="2000" dirty="0"/>
              <a:t>Онлайн-подій «Єдина бібліотека» та « Бібліотека разом з тобою</a:t>
            </a:r>
            <a:r>
              <a:rPr lang="uk-UA" sz="2000" dirty="0" smtClean="0"/>
              <a:t>»</a:t>
            </a:r>
            <a:endParaRPr lang="uk-UA" sz="2000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7" y="2204864"/>
            <a:ext cx="4147689" cy="2333075"/>
          </a:xfr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5652120" y="481450"/>
            <a:ext cx="3888432" cy="566738"/>
          </a:xfrm>
        </p:spPr>
        <p:txBody>
          <a:bodyPr>
            <a:noAutofit/>
          </a:bodyPr>
          <a:lstStyle/>
          <a:p>
            <a:pPr algn="l"/>
            <a:r>
              <a:rPr lang="uk-UA" sz="3600" dirty="0" smtClean="0"/>
              <a:t>Бібліотека-організатор:</a:t>
            </a:r>
            <a:endParaRPr lang="ru-RU" sz="3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45"/>
            <a:ext cx="5390422" cy="3031521"/>
          </a:xfrm>
          <a:prstGeom prst="rect">
            <a:avLst/>
          </a:prstGeom>
        </p:spPr>
      </p:pic>
      <p:pic>
        <p:nvPicPr>
          <p:cNvPr id="6" name="Рисунок 5" descr="POS_222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028384" y="188641"/>
            <a:ext cx="909929" cy="15328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8867" y="2636912"/>
            <a:ext cx="4980427" cy="2604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8663" y="243154"/>
            <a:ext cx="7344816" cy="1143000"/>
          </a:xfrm>
        </p:spPr>
        <p:txBody>
          <a:bodyPr>
            <a:noAutofit/>
          </a:bodyPr>
          <a:lstStyle/>
          <a:p>
            <a:r>
              <a:rPr lang="uk-UA" sz="2400" dirty="0"/>
              <a:t>Бібліотека – учасник та організатор події </a:t>
            </a:r>
            <a:r>
              <a:rPr lang="uk-UA" sz="2400" dirty="0" smtClean="0"/>
              <a:t>в університеті </a:t>
            </a:r>
            <a:br>
              <a:rPr lang="uk-UA" sz="2400" dirty="0" smtClean="0"/>
            </a:br>
            <a:r>
              <a:rPr lang="uk-UA" sz="2400" dirty="0" smtClean="0"/>
              <a:t>та </a:t>
            </a:r>
            <a:r>
              <a:rPr lang="uk-UA" sz="2400" dirty="0"/>
              <a:t>учасник </a:t>
            </a:r>
            <a:r>
              <a:rPr lang="uk-UA" sz="2400" dirty="0" smtClean="0"/>
              <a:t>екологічних </a:t>
            </a:r>
            <a:r>
              <a:rPr lang="uk-UA" sz="2400" dirty="0" err="1"/>
              <a:t>проєктів</a:t>
            </a:r>
            <a:r>
              <a:rPr lang="uk-UA" sz="2400" dirty="0"/>
              <a:t> «Зелені </a:t>
            </a:r>
            <a:r>
              <a:rPr lang="uk-UA" sz="2400" dirty="0" err="1"/>
              <a:t>проєкти</a:t>
            </a:r>
            <a:r>
              <a:rPr lang="uk-UA" sz="2400" dirty="0"/>
              <a:t> університетських бібліотек</a:t>
            </a:r>
            <a:r>
              <a:rPr lang="uk-UA" sz="2400" dirty="0" smtClean="0"/>
              <a:t>»</a:t>
            </a:r>
            <a:r>
              <a:rPr lang="uk-UA" sz="2400" dirty="0"/>
              <a:t/>
            </a:r>
            <a:br>
              <a:rPr lang="uk-UA" sz="2400" dirty="0"/>
            </a:br>
            <a:endParaRPr lang="uk-UA" sz="24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56095" y="1844824"/>
            <a:ext cx="5376599" cy="3024336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259632" y="4118860"/>
            <a:ext cx="5233674" cy="29429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24544" y="1494166"/>
            <a:ext cx="5010150" cy="26098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73898" y="5085184"/>
            <a:ext cx="908383" cy="1530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30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/>
              <a:t>Бібліотека </a:t>
            </a:r>
            <a:r>
              <a:rPr lang="uk-UA" b="1" dirty="0" smtClean="0"/>
              <a:t>та освітні ініціативи в онлайн? </a:t>
            </a:r>
            <a:r>
              <a:rPr lang="en-US" b="1" dirty="0" smtClean="0"/>
              <a:t> DONE!!!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fontAlgn="base"/>
            <a:r>
              <a:rPr lang="uk-UA" dirty="0"/>
              <a:t>«Історичні студії “</a:t>
            </a:r>
            <a:r>
              <a:rPr lang="en-US" dirty="0"/>
              <a:t>Think about it”» – </a:t>
            </a:r>
            <a:r>
              <a:rPr lang="uk-UA" dirty="0"/>
              <a:t>бібліотечний </a:t>
            </a:r>
            <a:r>
              <a:rPr lang="uk-UA" dirty="0" err="1"/>
              <a:t>проєкт</a:t>
            </a:r>
            <a:r>
              <a:rPr lang="uk-UA" dirty="0"/>
              <a:t>, що спрямований на дослідження і популяризацією історії Університету та міста Києва;</a:t>
            </a:r>
          </a:p>
          <a:p>
            <a:pPr fontAlgn="base"/>
            <a:r>
              <a:rPr lang="uk-UA" dirty="0" smtClean="0"/>
              <a:t>«</a:t>
            </a:r>
            <a:r>
              <a:rPr lang="uk-UA" dirty="0"/>
              <a:t>Фантастичний курс» – цикл лекцій про художні твори авторів-фантастів. Лекції читають фахівці Бібліотеки;</a:t>
            </a:r>
          </a:p>
          <a:p>
            <a:pPr fontAlgn="base"/>
            <a:r>
              <a:rPr lang="uk-UA" dirty="0"/>
              <a:t>«</a:t>
            </a:r>
            <a:r>
              <a:rPr lang="uk-UA" dirty="0" err="1"/>
              <a:t>МузКлас</a:t>
            </a:r>
            <a:r>
              <a:rPr lang="uk-UA" dirty="0"/>
              <a:t>» – цикл лекцій, які знайомлять з головними віхами класичної музики із прослуховуванням найяскравіших її шедеврів. Лекції читають фахівці Бібліотеки</a:t>
            </a:r>
            <a:r>
              <a:rPr lang="uk-UA" dirty="0" smtClean="0"/>
              <a:t>;</a:t>
            </a:r>
          </a:p>
          <a:p>
            <a:pPr fontAlgn="base"/>
            <a:r>
              <a:rPr lang="ru-RU" dirty="0" smtClean="0"/>
              <a:t>«</a:t>
            </a:r>
            <a:r>
              <a:rPr lang="en-US" dirty="0" err="1" smtClean="0"/>
              <a:t>PostArt</a:t>
            </a:r>
            <a:r>
              <a:rPr lang="en-US" dirty="0"/>
              <a:t>» – </a:t>
            </a:r>
            <a:r>
              <a:rPr lang="uk-UA" dirty="0"/>
              <a:t>студентський </a:t>
            </a:r>
            <a:r>
              <a:rPr lang="uk-UA" dirty="0" err="1"/>
              <a:t>проєкт</a:t>
            </a:r>
            <a:r>
              <a:rPr lang="uk-UA" dirty="0"/>
              <a:t> прихильників мистецтва</a:t>
            </a:r>
          </a:p>
          <a:p>
            <a:pPr marL="0" indent="0">
              <a:buNone/>
            </a:pPr>
            <a:endParaRPr lang="uk-UA" dirty="0"/>
          </a:p>
          <a:p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6336" y="4509120"/>
            <a:ext cx="1412439" cy="23793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49716"/>
            <a:ext cx="8229600" cy="1143000"/>
          </a:xfrm>
        </p:spPr>
        <p:txBody>
          <a:bodyPr>
            <a:normAutofit/>
          </a:bodyPr>
          <a:lstStyle/>
          <a:p>
            <a:r>
              <a:rPr lang="uk-UA" dirty="0" smtClean="0"/>
              <a:t>Заходи за календарем</a:t>
            </a:r>
            <a:endParaRPr lang="uk-UA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uk-UA" dirty="0"/>
          </a:p>
          <a:p>
            <a:endParaRPr lang="uk-UA" dirty="0"/>
          </a:p>
          <a:p>
            <a:endParaRPr lang="uk-UA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268760"/>
            <a:ext cx="8460039" cy="597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75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Клубні</a:t>
            </a:r>
            <a:r>
              <a:rPr lang="ru-RU" dirty="0" smtClean="0"/>
              <a:t> заходи</a:t>
            </a:r>
            <a:endParaRPr lang="uk-UA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84021" y="1700808"/>
            <a:ext cx="9228022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8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3"/>
          <p:cNvSpPr txBox="1">
            <a:spLocks/>
          </p:cNvSpPr>
          <p:nvPr/>
        </p:nvSpPr>
        <p:spPr>
          <a:xfrm>
            <a:off x="148712" y="2348880"/>
            <a:ext cx="7416824" cy="280831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/>
              <a:t>Google Hangouts, </a:t>
            </a:r>
            <a:endParaRPr lang="uk-UA" sz="3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/>
              <a:t>Skype, </a:t>
            </a:r>
            <a:endParaRPr lang="uk-UA" sz="3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/>
              <a:t>Zoom, </a:t>
            </a:r>
            <a:endParaRPr lang="uk-UA" sz="3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/>
              <a:t>Google Meet</a:t>
            </a:r>
            <a:r>
              <a:rPr lang="en-US" sz="3200" dirty="0" smtClean="0"/>
              <a:t>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/>
              <a:t>Microsoft </a:t>
            </a:r>
            <a:r>
              <a:rPr lang="en-US" sz="3200" dirty="0" smtClean="0"/>
              <a:t>Teams,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Amazon </a:t>
            </a:r>
            <a:r>
              <a:rPr lang="en-US" sz="3200" dirty="0"/>
              <a:t>Chime, </a:t>
            </a:r>
            <a:endParaRPr lang="uk-UA" sz="3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uk-UA" sz="3200" dirty="0" err="1"/>
              <a:t>Linkchat</a:t>
            </a:r>
            <a:r>
              <a:rPr lang="uk-UA" sz="3200" dirty="0"/>
              <a:t>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uk-UA" sz="3200" dirty="0"/>
              <a:t>…..</a:t>
            </a:r>
            <a:endParaRPr lang="en-US" sz="3200" dirty="0"/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331640" y="504155"/>
            <a:ext cx="8640960" cy="566738"/>
          </a:xfrm>
        </p:spPr>
        <p:txBody>
          <a:bodyPr>
            <a:noAutofit/>
          </a:bodyPr>
          <a:lstStyle/>
          <a:p>
            <a:r>
              <a:rPr lang="uk-UA" sz="3600" dirty="0" smtClean="0"/>
              <a:t>Платформи для зустрічей онлайн:</a:t>
            </a:r>
            <a:endParaRPr lang="ru-RU" sz="3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7124" y="1988840"/>
            <a:ext cx="5538192" cy="4153644"/>
          </a:xfrm>
          <a:prstGeom prst="rect">
            <a:avLst/>
          </a:prstGeom>
        </p:spPr>
      </p:pic>
      <p:pic>
        <p:nvPicPr>
          <p:cNvPr id="7" name="Рисунок 6" descr="POS_222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-82345" y="100569"/>
            <a:ext cx="1413985" cy="23820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uk-UA" sz="4000" b="0" dirty="0" smtClean="0"/>
              <a:t/>
            </a:r>
            <a:br>
              <a:rPr lang="uk-UA" sz="4000" b="0" dirty="0" smtClean="0"/>
            </a:br>
            <a:r>
              <a:rPr lang="uk-UA" sz="4000" b="0" dirty="0" smtClean="0"/>
              <a:t>Дякую за увагу!</a:t>
            </a:r>
            <a:endParaRPr lang="ru-RU" sz="4000" b="0" dirty="0"/>
          </a:p>
        </p:txBody>
      </p:sp>
      <p:sp>
        <p:nvSpPr>
          <p:cNvPr id="6" name="Текст 3"/>
          <p:cNvSpPr txBox="1">
            <a:spLocks/>
          </p:cNvSpPr>
          <p:nvPr/>
        </p:nvSpPr>
        <p:spPr>
          <a:xfrm>
            <a:off x="323528" y="3717032"/>
            <a:ext cx="3744416" cy="2232248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r>
              <a:rPr lang="ru-RU" sz="3200" dirty="0" err="1"/>
              <a:t>Світлана</a:t>
            </a:r>
            <a:r>
              <a:rPr lang="ru-RU" sz="3200" dirty="0"/>
              <a:t> Барабаш, </a:t>
            </a:r>
            <a:br>
              <a:rPr lang="ru-RU" sz="3200" dirty="0"/>
            </a:br>
            <a:r>
              <a:rPr lang="ru-RU" sz="3200" dirty="0"/>
              <a:t>к. н. </a:t>
            </a:r>
            <a:r>
              <a:rPr lang="ru-RU" sz="3200" dirty="0" err="1"/>
              <a:t>із</a:t>
            </a:r>
            <a:r>
              <a:rPr lang="ru-RU" sz="3200" dirty="0"/>
              <a:t> соц. ком., </a:t>
            </a:r>
            <a:br>
              <a:rPr lang="ru-RU" sz="3200" dirty="0"/>
            </a:br>
            <a:r>
              <a:rPr lang="ru-RU" sz="3200" dirty="0" err="1"/>
              <a:t>вчений</a:t>
            </a:r>
            <a:r>
              <a:rPr lang="ru-RU" sz="3200" dirty="0"/>
              <a:t> </a:t>
            </a:r>
            <a:r>
              <a:rPr lang="ru-RU" sz="3200" dirty="0" err="1"/>
              <a:t>секретар</a:t>
            </a:r>
            <a:r>
              <a:rPr lang="ru-RU" sz="3200" dirty="0"/>
              <a:t> </a:t>
            </a:r>
            <a:br>
              <a:rPr lang="ru-RU" sz="3200" dirty="0"/>
            </a:br>
            <a:r>
              <a:rPr lang="ru-RU" sz="3200" dirty="0"/>
              <a:t>НТБ </a:t>
            </a:r>
            <a:r>
              <a:rPr lang="ru-RU" sz="3200" dirty="0" err="1"/>
              <a:t>ім</a:t>
            </a:r>
            <a:r>
              <a:rPr lang="ru-RU" sz="3200" dirty="0"/>
              <a:t>. Г. І. </a:t>
            </a:r>
            <a:r>
              <a:rPr lang="ru-RU" sz="3200" dirty="0" err="1"/>
              <a:t>Денисенка</a:t>
            </a:r>
            <a:r>
              <a:rPr lang="ru-RU" sz="3200" dirty="0"/>
              <a:t> </a:t>
            </a:r>
            <a:br>
              <a:rPr lang="ru-RU" sz="3200" dirty="0"/>
            </a:br>
            <a:r>
              <a:rPr lang="ru-RU" sz="3200" dirty="0"/>
              <a:t>КПІ </a:t>
            </a:r>
            <a:r>
              <a:rPr lang="ru-RU" sz="3200" dirty="0" err="1"/>
              <a:t>ім</a:t>
            </a:r>
            <a:r>
              <a:rPr lang="ru-RU" sz="3200" dirty="0"/>
              <a:t>. </a:t>
            </a:r>
            <a:r>
              <a:rPr lang="ru-RU" sz="3200" dirty="0" err="1"/>
              <a:t>Ігоря</a:t>
            </a:r>
            <a:r>
              <a:rPr lang="ru-RU" sz="3200" dirty="0"/>
              <a:t> </a:t>
            </a:r>
            <a:r>
              <a:rPr lang="ru-RU" sz="3200" dirty="0" err="1"/>
              <a:t>Сікорського</a:t>
            </a:r>
            <a:r>
              <a:rPr lang="ru-RU" sz="3200" dirty="0"/>
              <a:t>,</a:t>
            </a:r>
            <a:br>
              <a:rPr lang="ru-RU" sz="3200" dirty="0"/>
            </a:br>
            <a:r>
              <a:rPr lang="ru-RU" sz="3200" dirty="0"/>
              <a:t> </a:t>
            </a:r>
            <a:r>
              <a:rPr lang="ru-RU" sz="3200" dirty="0" err="1"/>
              <a:t>тренерка</a:t>
            </a:r>
            <a:r>
              <a:rPr lang="ru-RU" sz="3200" dirty="0"/>
              <a:t> ГТЦ</a:t>
            </a:r>
          </a:p>
        </p:txBody>
      </p:sp>
      <p:pic>
        <p:nvPicPr>
          <p:cNvPr id="7" name="Рисунок 6" descr="POS_22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64288" y="3501008"/>
            <a:ext cx="1627707" cy="27420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3"/>
          <p:cNvSpPr txBox="1">
            <a:spLocks/>
          </p:cNvSpPr>
          <p:nvPr/>
        </p:nvSpPr>
        <p:spPr>
          <a:xfrm>
            <a:off x="20151" y="1717148"/>
            <a:ext cx="7416824" cy="511256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000" dirty="0"/>
              <a:t>кількість учасників заходу;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000" dirty="0"/>
              <a:t>наявність сховища файлів;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000" dirty="0"/>
              <a:t>можливість відеозапису;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000" dirty="0"/>
              <a:t>термін продовження заходу;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000" dirty="0"/>
              <a:t>необхідність </a:t>
            </a:r>
            <a:r>
              <a:rPr lang="uk-UA" sz="2000" dirty="0" smtClean="0"/>
              <a:t>встановлення </a:t>
            </a:r>
          </a:p>
          <a:p>
            <a:r>
              <a:rPr lang="uk-UA" sz="2000" dirty="0"/>
              <a:t> </a:t>
            </a:r>
            <a:r>
              <a:rPr lang="uk-UA" sz="2000" dirty="0" smtClean="0"/>
              <a:t>    програмного </a:t>
            </a:r>
            <a:r>
              <a:rPr lang="uk-UA" sz="2000" dirty="0"/>
              <a:t>забезпечення;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000" dirty="0"/>
              <a:t>можливість демонстрації екрану;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000" dirty="0" smtClean="0"/>
              <a:t>Можливість демонструвати презентації</a:t>
            </a:r>
          </a:p>
          <a:p>
            <a:r>
              <a:rPr lang="uk-UA" sz="2000" dirty="0"/>
              <a:t> </a:t>
            </a:r>
            <a:r>
              <a:rPr lang="uk-UA" sz="2000" dirty="0" smtClean="0"/>
              <a:t>    та відео; </a:t>
            </a:r>
            <a:endParaRPr lang="uk-UA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000" dirty="0"/>
              <a:t>інтеграція з соціальними мережами;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000" dirty="0"/>
              <a:t>технічна підтримка;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000" dirty="0"/>
              <a:t>вартість та умови </a:t>
            </a:r>
            <a:endParaRPr lang="uk-UA" sz="2000" dirty="0" smtClean="0"/>
          </a:p>
          <a:p>
            <a:r>
              <a:rPr lang="uk-UA" sz="2000" dirty="0"/>
              <a:t> </a:t>
            </a:r>
            <a:r>
              <a:rPr lang="uk-UA" sz="2000" dirty="0" smtClean="0"/>
              <a:t>    безкоштовного </a:t>
            </a:r>
            <a:r>
              <a:rPr lang="uk-UA" sz="2000" dirty="0"/>
              <a:t>використання,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000" dirty="0"/>
              <a:t>наявність тестового періоду;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000" dirty="0"/>
              <a:t>якість </a:t>
            </a:r>
            <a:r>
              <a:rPr lang="uk-UA" sz="2000" dirty="0" smtClean="0"/>
              <a:t>звуку, відео </a:t>
            </a:r>
            <a:r>
              <a:rPr lang="uk-UA" sz="2000" dirty="0"/>
              <a:t>та зображення;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000" dirty="0"/>
              <a:t>зручність </a:t>
            </a:r>
            <a:r>
              <a:rPr lang="uk-UA" sz="2000" dirty="0" smtClean="0"/>
              <a:t>інтерфейсу</a:t>
            </a:r>
            <a:endParaRPr lang="uk-UA" sz="2000" dirty="0"/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390691" y="322290"/>
            <a:ext cx="7926136" cy="566738"/>
          </a:xfrm>
        </p:spPr>
        <p:txBody>
          <a:bodyPr>
            <a:noAutofit/>
          </a:bodyPr>
          <a:lstStyle/>
          <a:p>
            <a:r>
              <a:rPr lang="ru-RU" sz="3600" dirty="0" err="1" smtClean="0"/>
              <a:t>Обираючи</a:t>
            </a:r>
            <a:r>
              <a:rPr lang="ru-RU" sz="3600" dirty="0" smtClean="0"/>
              <a:t> </a:t>
            </a:r>
            <a:r>
              <a:rPr lang="ru-RU" sz="3600" dirty="0" err="1" smtClean="0"/>
              <a:t>враховуємо</a:t>
            </a:r>
            <a:r>
              <a:rPr lang="ru-RU" sz="3600" dirty="0" smtClean="0"/>
              <a:t> </a:t>
            </a:r>
            <a:r>
              <a:rPr lang="ru-RU" sz="3600" dirty="0" err="1" smtClean="0"/>
              <a:t>параметри</a:t>
            </a:r>
            <a:r>
              <a:rPr lang="ru-RU" sz="3600" dirty="0" smtClean="0"/>
              <a:t>:</a:t>
            </a:r>
            <a:endParaRPr lang="ru-RU" sz="3600" dirty="0"/>
          </a:p>
        </p:txBody>
      </p:sp>
      <p:pic>
        <p:nvPicPr>
          <p:cNvPr id="2050" name="Picture 2" descr="Анонс виртуальной конференции по вопросам измерений 2020 | Dewesof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4034" y="1844824"/>
            <a:ext cx="4259966" cy="4259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978" y="25385"/>
            <a:ext cx="1024886" cy="1727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15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3"/>
          <p:cNvSpPr txBox="1">
            <a:spLocks/>
          </p:cNvSpPr>
          <p:nvPr/>
        </p:nvSpPr>
        <p:spPr>
          <a:xfrm>
            <a:off x="467544" y="4293096"/>
            <a:ext cx="8136904" cy="2160240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3600" dirty="0" err="1"/>
              <a:t>Zoom</a:t>
            </a:r>
            <a:r>
              <a:rPr lang="ru-RU" sz="3600" dirty="0"/>
              <a:t> </a:t>
            </a:r>
            <a:r>
              <a:rPr lang="ru-RU" sz="3600" dirty="0" smtClean="0"/>
              <a:t>- </a:t>
            </a:r>
            <a:r>
              <a:rPr lang="ru-RU" sz="3600" dirty="0" err="1"/>
              <a:t>це</a:t>
            </a:r>
            <a:r>
              <a:rPr lang="ru-RU" sz="3600" dirty="0"/>
              <a:t> один з </a:t>
            </a:r>
            <a:r>
              <a:rPr lang="ru-RU" sz="3600" dirty="0" err="1"/>
              <a:t>найпопулярніших</a:t>
            </a:r>
            <a:r>
              <a:rPr lang="ru-RU" sz="3600" dirty="0"/>
              <a:t> </a:t>
            </a:r>
            <a:r>
              <a:rPr lang="ru-RU" sz="3600" dirty="0" err="1"/>
              <a:t>сервісів</a:t>
            </a:r>
            <a:r>
              <a:rPr lang="ru-RU" sz="3600" dirty="0"/>
              <a:t> для </a:t>
            </a:r>
            <a:r>
              <a:rPr lang="ru-RU" sz="3600" dirty="0" err="1"/>
              <a:t>проведення</a:t>
            </a:r>
            <a:r>
              <a:rPr lang="ru-RU" sz="3600" dirty="0"/>
              <a:t> </a:t>
            </a:r>
            <a:r>
              <a:rPr lang="ru-RU" sz="3600" dirty="0" err="1" smtClean="0"/>
              <a:t>відео-конференцій</a:t>
            </a:r>
            <a:r>
              <a:rPr lang="ru-RU" sz="3600" dirty="0" smtClean="0"/>
              <a:t> </a:t>
            </a:r>
            <a:r>
              <a:rPr lang="ru-RU" sz="3600" dirty="0"/>
              <a:t>і </a:t>
            </a:r>
            <a:r>
              <a:rPr lang="ru-RU" sz="3600" dirty="0" smtClean="0"/>
              <a:t>онлайн-занять 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3600" dirty="0" err="1" smtClean="0"/>
              <a:t>Чому</a:t>
            </a:r>
            <a:r>
              <a:rPr lang="ru-RU" sz="3600" dirty="0" smtClean="0"/>
              <a:t> </a:t>
            </a:r>
            <a:r>
              <a:rPr lang="ru-RU" sz="3600" dirty="0" err="1" smtClean="0"/>
              <a:t>компанії</a:t>
            </a:r>
            <a:r>
              <a:rPr lang="ru-RU" sz="3600" dirty="0" smtClean="0"/>
              <a:t> </a:t>
            </a:r>
            <a:r>
              <a:rPr lang="ru-RU" sz="3600" dirty="0"/>
              <a:t>та установи </a:t>
            </a:r>
            <a:r>
              <a:rPr lang="ru-RU" sz="3600" dirty="0" err="1"/>
              <a:t>освіти</a:t>
            </a:r>
            <a:r>
              <a:rPr lang="ru-RU" sz="3600" dirty="0"/>
              <a:t> </a:t>
            </a:r>
            <a:r>
              <a:rPr lang="ru-RU" sz="3600" dirty="0" err="1"/>
              <a:t>вибирають</a:t>
            </a:r>
            <a:r>
              <a:rPr lang="ru-RU" sz="3600" dirty="0"/>
              <a:t> </a:t>
            </a:r>
            <a:r>
              <a:rPr lang="ru-RU" sz="3600" dirty="0" err="1"/>
              <a:t>Zoom</a:t>
            </a:r>
            <a:r>
              <a:rPr lang="ru-RU" sz="3600" dirty="0"/>
              <a:t> </a:t>
            </a:r>
            <a:r>
              <a:rPr lang="ru-RU" sz="3600" dirty="0" smtClean="0"/>
              <a:t>?</a:t>
            </a:r>
            <a:endParaRPr kumimoji="0" lang="uk-UA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https://wp-kama.ru/wp-content/uploads/2020/05/ZOOM-sovremennoe-reshenie-dlya-videokonferentsij-Onlajn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1" r="4851"/>
          <a:stretch>
            <a:fillRect/>
          </a:stretch>
        </p:blipFill>
        <p:spPr bwMode="auto">
          <a:xfrm>
            <a:off x="0" y="0"/>
            <a:ext cx="9144000" cy="4005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POS_22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068" y="5496936"/>
            <a:ext cx="806951" cy="13594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699792" y="620688"/>
            <a:ext cx="5915000" cy="1143000"/>
          </a:xfrm>
        </p:spPr>
        <p:txBody>
          <a:bodyPr>
            <a:normAutofit/>
          </a:bodyPr>
          <a:lstStyle/>
          <a:p>
            <a:r>
              <a:rPr lang="uk-UA" sz="4400" dirty="0" smtClean="0"/>
              <a:t>Переваги </a:t>
            </a:r>
            <a:r>
              <a:rPr lang="uk-UA" sz="4400" dirty="0" smtClean="0">
                <a:sym typeface="Wingdings" panose="05000000000000000000" pitchFamily="2" charset="2"/>
              </a:rPr>
              <a:t></a:t>
            </a:r>
            <a:endParaRPr lang="ru-RU" sz="4400" b="0" dirty="0"/>
          </a:p>
        </p:txBody>
      </p:sp>
      <p:sp>
        <p:nvSpPr>
          <p:cNvPr id="6" name="Текст 3"/>
          <p:cNvSpPr txBox="1">
            <a:spLocks/>
          </p:cNvSpPr>
          <p:nvPr/>
        </p:nvSpPr>
        <p:spPr>
          <a:xfrm>
            <a:off x="395536" y="3068960"/>
            <a:ext cx="8640960" cy="3312368"/>
          </a:xfrm>
          <a:prstGeom prst="rect">
            <a:avLst/>
          </a:prstGeom>
        </p:spPr>
        <p:txBody>
          <a:bodyPr>
            <a:normAutofit fontScale="32500" lnSpcReduction="20000"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uk-UA" sz="6000" dirty="0" err="1" smtClean="0"/>
              <a:t>Бюджетність</a:t>
            </a:r>
            <a:endParaRPr lang="uk-UA" sz="6000" dirty="0" smtClean="0"/>
          </a:p>
          <a:p>
            <a:endParaRPr lang="uk-UA" sz="60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uk-UA" sz="6000" dirty="0" smtClean="0"/>
              <a:t>Стабільність </a:t>
            </a:r>
          </a:p>
          <a:p>
            <a:endParaRPr lang="uk-UA" sz="60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uk-UA" sz="6000" dirty="0" smtClean="0"/>
              <a:t>Мобільність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uk-UA" sz="6000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uk-UA" sz="6000" dirty="0"/>
              <a:t>Легкість </a:t>
            </a:r>
            <a:r>
              <a:rPr lang="uk-UA" sz="6000" dirty="0" smtClean="0"/>
              <a:t>управління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uk-UA" sz="60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uk-UA" sz="6000" dirty="0" smtClean="0"/>
              <a:t>Універсальність</a:t>
            </a:r>
            <a:endParaRPr lang="uk-UA" sz="6000" dirty="0"/>
          </a:p>
          <a:p>
            <a:endParaRPr lang="uk-UA" sz="6000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uk-UA" sz="6000" dirty="0" smtClean="0"/>
              <a:t>Інтерактивність</a:t>
            </a:r>
            <a:endParaRPr lang="uk-UA" sz="6000" dirty="0"/>
          </a:p>
          <a:p>
            <a:r>
              <a:rPr lang="uk-UA" sz="6000" dirty="0" smtClean="0"/>
              <a:t> </a:t>
            </a:r>
            <a:endParaRPr lang="uk-UA" sz="6000" dirty="0"/>
          </a:p>
          <a:p>
            <a:pPr marL="571500" indent="-571500">
              <a:buFont typeface="Arial" panose="020B0604020202020204" pitchFamily="34" charset="0"/>
              <a:buChar char="•"/>
            </a:pPr>
            <a:endParaRPr lang="uk-UA" sz="3600" dirty="0" smtClean="0"/>
          </a:p>
          <a:p>
            <a:r>
              <a:rPr lang="uk-UA" sz="3600" dirty="0" smtClean="0"/>
              <a:t> </a:t>
            </a:r>
            <a:endParaRPr lang="uk-UA" sz="3600" dirty="0"/>
          </a:p>
        </p:txBody>
      </p:sp>
      <p:pic>
        <p:nvPicPr>
          <p:cNvPr id="4" name="Рисунок 3" descr="POS_22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28" y="188640"/>
            <a:ext cx="1413985" cy="2382021"/>
          </a:xfrm>
          <a:prstGeom prst="rect">
            <a:avLst/>
          </a:prstGeom>
        </p:spPr>
      </p:pic>
      <p:pic>
        <p:nvPicPr>
          <p:cNvPr id="1026" name="Picture 2" descr="Преимущества — Grand Lux Hous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3509" y="3068960"/>
            <a:ext cx="3615686" cy="3615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92088"/>
          </a:xfrm>
        </p:spPr>
        <p:txBody>
          <a:bodyPr>
            <a:normAutofit/>
          </a:bodyPr>
          <a:lstStyle/>
          <a:p>
            <a:r>
              <a:rPr lang="uk-UA" sz="4000" b="1" dirty="0" smtClean="0"/>
              <a:t>Складнощі </a:t>
            </a:r>
            <a:r>
              <a:rPr lang="uk-UA" sz="4000" b="1" dirty="0" smtClean="0">
                <a:sym typeface="Wingdings" panose="05000000000000000000" pitchFamily="2" charset="2"/>
              </a:rPr>
              <a:t></a:t>
            </a:r>
            <a:r>
              <a:rPr lang="uk-UA" sz="4000" b="1" dirty="0" smtClean="0"/>
              <a:t> </a:t>
            </a:r>
            <a:endParaRPr lang="ru-RU" sz="4000" b="1" dirty="0"/>
          </a:p>
        </p:txBody>
      </p:sp>
      <p:sp>
        <p:nvSpPr>
          <p:cNvPr id="3" name="Текст 3"/>
          <p:cNvSpPr txBox="1">
            <a:spLocks/>
          </p:cNvSpPr>
          <p:nvPr/>
        </p:nvSpPr>
        <p:spPr>
          <a:xfrm>
            <a:off x="1043608" y="1484784"/>
            <a:ext cx="3168352" cy="2304256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uk-UA" sz="2000" dirty="0" smtClean="0"/>
          </a:p>
          <a:p>
            <a:r>
              <a:rPr lang="uk-UA" sz="2000" b="1" dirty="0" smtClean="0"/>
              <a:t>Популярність </a:t>
            </a:r>
            <a:r>
              <a:rPr lang="uk-UA" sz="2000" dirty="0" smtClean="0"/>
              <a:t>- </a:t>
            </a:r>
          </a:p>
          <a:p>
            <a:endParaRPr lang="uk-UA" sz="2000" dirty="0"/>
          </a:p>
          <a:p>
            <a:r>
              <a:rPr lang="uk-UA" sz="2000" dirty="0"/>
              <a:t>Різке збільшення числа користувачів </a:t>
            </a:r>
            <a:r>
              <a:rPr lang="uk-UA" sz="2000" dirty="0" smtClean="0"/>
              <a:t>призводить </a:t>
            </a:r>
            <a:r>
              <a:rPr lang="uk-UA" sz="2000" dirty="0"/>
              <a:t>до </a:t>
            </a:r>
            <a:r>
              <a:rPr lang="uk-UA" sz="2000" dirty="0" smtClean="0"/>
              <a:t>збоїв </a:t>
            </a:r>
            <a:r>
              <a:rPr lang="uk-UA" sz="2000" dirty="0"/>
              <a:t>в роботі </a:t>
            </a:r>
            <a:r>
              <a:rPr lang="uk-UA" sz="2000" dirty="0" smtClean="0"/>
              <a:t>системи </a:t>
            </a:r>
            <a:endParaRPr lang="uk-UA" sz="2000" dirty="0"/>
          </a:p>
        </p:txBody>
      </p:sp>
      <p:sp>
        <p:nvSpPr>
          <p:cNvPr id="4" name="Текст 3"/>
          <p:cNvSpPr txBox="1">
            <a:spLocks/>
          </p:cNvSpPr>
          <p:nvPr/>
        </p:nvSpPr>
        <p:spPr>
          <a:xfrm>
            <a:off x="5076056" y="1628800"/>
            <a:ext cx="3168352" cy="201622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uk-UA" sz="2000" b="1" dirty="0" smtClean="0"/>
              <a:t>Інтерфейс</a:t>
            </a:r>
            <a:r>
              <a:rPr lang="uk-UA" sz="2000" dirty="0"/>
              <a:t> </a:t>
            </a:r>
            <a:r>
              <a:rPr lang="uk-UA" sz="2000" dirty="0" smtClean="0"/>
              <a:t>-</a:t>
            </a:r>
          </a:p>
          <a:p>
            <a:r>
              <a:rPr lang="uk-UA" sz="2000" dirty="0" smtClean="0"/>
              <a:t> </a:t>
            </a:r>
            <a:endParaRPr lang="uk-UA" sz="2000" dirty="0"/>
          </a:p>
          <a:p>
            <a:r>
              <a:rPr lang="uk-UA" sz="2000" dirty="0"/>
              <a:t>П</a:t>
            </a:r>
            <a:r>
              <a:rPr lang="uk-UA" sz="2000" dirty="0" smtClean="0"/>
              <a:t>отрібно </a:t>
            </a:r>
            <a:r>
              <a:rPr lang="uk-UA" sz="2000" dirty="0"/>
              <a:t>витратити достатню кількість часу на самостійне знайомство з </a:t>
            </a:r>
            <a:r>
              <a:rPr lang="uk-UA" sz="2000" dirty="0" smtClean="0"/>
              <a:t>додатком </a:t>
            </a:r>
            <a:endParaRPr lang="uk-UA" sz="2000" dirty="0"/>
          </a:p>
        </p:txBody>
      </p:sp>
      <p:sp>
        <p:nvSpPr>
          <p:cNvPr id="5" name="Текст 3"/>
          <p:cNvSpPr txBox="1">
            <a:spLocks/>
          </p:cNvSpPr>
          <p:nvPr/>
        </p:nvSpPr>
        <p:spPr>
          <a:xfrm>
            <a:off x="1043608" y="4149080"/>
            <a:ext cx="3168352" cy="216024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uk-UA" sz="2000" dirty="0" smtClean="0"/>
          </a:p>
          <a:p>
            <a:r>
              <a:rPr lang="uk-UA" sz="2000" b="1" dirty="0" err="1" smtClean="0"/>
              <a:t>Хакерські</a:t>
            </a:r>
            <a:r>
              <a:rPr lang="uk-UA" sz="2000" b="1" dirty="0" smtClean="0"/>
              <a:t> атаки</a:t>
            </a:r>
            <a:r>
              <a:rPr lang="uk-UA" sz="2000" b="1" dirty="0"/>
              <a:t> </a:t>
            </a:r>
            <a:r>
              <a:rPr lang="uk-UA" sz="2000" dirty="0" smtClean="0"/>
              <a:t>- </a:t>
            </a:r>
          </a:p>
          <a:p>
            <a:endParaRPr lang="uk-UA" sz="2000" dirty="0"/>
          </a:p>
          <a:p>
            <a:r>
              <a:rPr lang="uk-UA" sz="2000" dirty="0" smtClean="0"/>
              <a:t>«Цифрове хуліганство»</a:t>
            </a:r>
            <a:endParaRPr lang="uk-UA" sz="2000" dirty="0"/>
          </a:p>
        </p:txBody>
      </p:sp>
      <p:sp>
        <p:nvSpPr>
          <p:cNvPr id="6" name="Текст 3"/>
          <p:cNvSpPr txBox="1">
            <a:spLocks/>
          </p:cNvSpPr>
          <p:nvPr/>
        </p:nvSpPr>
        <p:spPr>
          <a:xfrm>
            <a:off x="5076056" y="4797152"/>
            <a:ext cx="3168352" cy="151216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uk-UA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…….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6904" y="4221088"/>
            <a:ext cx="3197504" cy="2197779"/>
          </a:xfrm>
          <a:prstGeom prst="rect">
            <a:avLst/>
          </a:prstGeom>
        </p:spPr>
      </p:pic>
      <p:pic>
        <p:nvPicPr>
          <p:cNvPr id="8" name="Рисунок 7" descr="POS_22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0171" y="20974"/>
            <a:ext cx="1053945" cy="17754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36104"/>
          </a:xfrm>
        </p:spPr>
        <p:txBody>
          <a:bodyPr/>
          <a:lstStyle/>
          <a:p>
            <a:r>
              <a:rPr lang="ru-RU" b="1" dirty="0" err="1" smtClean="0"/>
              <a:t>Ньюанси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Об</a:t>
            </a:r>
            <a:r>
              <a:rPr lang="en-US" dirty="0" smtClean="0"/>
              <a:t>’</a:t>
            </a:r>
            <a:r>
              <a:rPr lang="uk-UA" dirty="0" err="1" smtClean="0"/>
              <a:t>єктивні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err="1" smtClean="0"/>
              <a:t>Технологічні</a:t>
            </a:r>
            <a:r>
              <a:rPr lang="ru-RU" dirty="0" smtClean="0"/>
              <a:t> </a:t>
            </a:r>
            <a:r>
              <a:rPr lang="ru-RU" dirty="0" err="1" smtClean="0"/>
              <a:t>можливості</a:t>
            </a:r>
            <a:endParaRPr lang="ru-RU" dirty="0" smtClean="0"/>
          </a:p>
          <a:p>
            <a:r>
              <a:rPr lang="ru-RU" dirty="0" err="1" smtClean="0"/>
              <a:t>Стабільність</a:t>
            </a:r>
            <a:r>
              <a:rPr lang="ru-RU" dirty="0" smtClean="0"/>
              <a:t> каналу</a:t>
            </a:r>
          </a:p>
          <a:p>
            <a:r>
              <a:rPr lang="ru-RU" dirty="0" err="1" smtClean="0"/>
              <a:t>Фінансування</a:t>
            </a:r>
            <a:r>
              <a:rPr lang="ru-RU" dirty="0" smtClean="0"/>
              <a:t> </a:t>
            </a:r>
            <a:r>
              <a:rPr lang="ru-RU" dirty="0" err="1" smtClean="0"/>
              <a:t>платних</a:t>
            </a:r>
            <a:r>
              <a:rPr lang="ru-RU" dirty="0" smtClean="0"/>
              <a:t> </a:t>
            </a:r>
            <a:r>
              <a:rPr lang="ru-RU" dirty="0" err="1" smtClean="0"/>
              <a:t>пакетів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err="1" smtClean="0"/>
              <a:t>Суб</a:t>
            </a:r>
            <a:r>
              <a:rPr lang="en-US" dirty="0" smtClean="0"/>
              <a:t>’</a:t>
            </a:r>
            <a:r>
              <a:rPr lang="uk-UA" dirty="0" err="1" smtClean="0"/>
              <a:t>єктивні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err="1" smtClean="0"/>
              <a:t>Адміністрування</a:t>
            </a:r>
            <a:r>
              <a:rPr lang="ru-RU" dirty="0" smtClean="0"/>
              <a:t> </a:t>
            </a:r>
            <a:r>
              <a:rPr lang="ru-RU" dirty="0"/>
              <a:t>заходу</a:t>
            </a:r>
          </a:p>
          <a:p>
            <a:r>
              <a:rPr lang="ru-RU" dirty="0" err="1"/>
              <a:t>Інформування</a:t>
            </a:r>
            <a:r>
              <a:rPr lang="ru-RU" dirty="0"/>
              <a:t> </a:t>
            </a:r>
            <a:r>
              <a:rPr lang="ru-RU" dirty="0" err="1" smtClean="0"/>
              <a:t>учасників</a:t>
            </a:r>
            <a:endParaRPr lang="ru-RU" dirty="0" smtClean="0"/>
          </a:p>
          <a:p>
            <a:r>
              <a:rPr lang="ru-RU" dirty="0" err="1" smtClean="0"/>
              <a:t>Етика</a:t>
            </a:r>
            <a:r>
              <a:rPr lang="ru-RU" dirty="0" smtClean="0"/>
              <a:t> в </a:t>
            </a:r>
            <a:r>
              <a:rPr lang="ru-RU" dirty="0" err="1" smtClean="0"/>
              <a:t>мережі</a:t>
            </a:r>
            <a:endParaRPr lang="ru-RU" dirty="0"/>
          </a:p>
          <a:p>
            <a:endParaRPr lang="ru-RU" dirty="0"/>
          </a:p>
        </p:txBody>
      </p:sp>
      <p:pic>
        <p:nvPicPr>
          <p:cNvPr id="8" name="Рисунок 7" descr="POS_22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28" y="188640"/>
            <a:ext cx="1413985" cy="23820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4344" y="8367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Коли вибір зроблено</a:t>
            </a:r>
            <a:br>
              <a:rPr lang="uk-UA" dirty="0" smtClean="0"/>
            </a:br>
            <a:r>
              <a:rPr lang="uk-UA" dirty="0" smtClean="0"/>
              <a:t> цитатою року стає:</a:t>
            </a:r>
            <a:endParaRPr lang="uk-UA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23528" y="3068960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«КИНЬ </a:t>
            </a:r>
            <a:r>
              <a:rPr lang="ru-RU" dirty="0" smtClean="0"/>
              <a:t>ПОСИЛАННЯ НА ЗУСТРІЧ!» </a:t>
            </a:r>
          </a:p>
          <a:p>
            <a:pPr marL="0" indent="0" algn="ctr">
              <a:buNone/>
            </a:pPr>
            <a:r>
              <a:rPr lang="ru-RU" dirty="0" err="1" smtClean="0"/>
              <a:t>чи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«</a:t>
            </a:r>
            <a:r>
              <a:rPr lang="ru-RU" dirty="0"/>
              <a:t>А МИ СЬОГОДНІ ДЕ?»</a:t>
            </a:r>
            <a:endParaRPr lang="uk-UA" dirty="0"/>
          </a:p>
        </p:txBody>
      </p:sp>
      <p:pic>
        <p:nvPicPr>
          <p:cNvPr id="7" name="Рисунок 6" descr="POS_22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24328" y="188640"/>
            <a:ext cx="1413985" cy="23820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9939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Збори колективу, виробничі наради, «санітарні дні», святкові події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573016"/>
            <a:ext cx="6516216" cy="36653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2" y="1354854"/>
            <a:ext cx="5164358" cy="290495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8041" y="1043608"/>
            <a:ext cx="4644008" cy="2612255"/>
          </a:xfrm>
          <a:prstGeom prst="rect">
            <a:avLst/>
          </a:prstGeom>
        </p:spPr>
      </p:pic>
      <p:pic>
        <p:nvPicPr>
          <p:cNvPr id="9" name="Рисунок 8" descr="POS_222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38566" y="4581128"/>
            <a:ext cx="1413985" cy="2382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05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2149</TotalTime>
  <Words>491</Words>
  <Application>Microsoft Office PowerPoint</Application>
  <PresentationFormat>Экран (4:3)</PresentationFormat>
  <Paragraphs>118</Paragraphs>
  <Slides>20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Wingdings</vt:lpstr>
      <vt:lpstr>Тема1</vt:lpstr>
      <vt:lpstr>365 днів  життя в Zoom,  або комунікаційні сервіси  для організації онлайн-заходів та  дистанційного навчання  в умовах бібліотеки </vt:lpstr>
      <vt:lpstr>Платформи для зустрічей онлайн:</vt:lpstr>
      <vt:lpstr>Обираючи враховуємо параметри:</vt:lpstr>
      <vt:lpstr>Презентация PowerPoint</vt:lpstr>
      <vt:lpstr>Переваги </vt:lpstr>
      <vt:lpstr>Складнощі  </vt:lpstr>
      <vt:lpstr>Ньюанси:</vt:lpstr>
      <vt:lpstr>Коли вибір зроблено  цитатою року стає:</vt:lpstr>
      <vt:lpstr>Збори колективу, виробничі наради, «санітарні дні», святкові події</vt:lpstr>
      <vt:lpstr>Навчальні тренінги для персоналу</vt:lpstr>
      <vt:lpstr>Підтримка освіти та досліджень в онлайн</vt:lpstr>
      <vt:lpstr>Викладання Інформаційної грамотності  для студентів 1 курсу </vt:lpstr>
      <vt:lpstr>ІІ Міжнародна науково-практична конференція «Стратегії розвитку бібліотек: від ідеї до втілення» (онлайн-формат) </vt:lpstr>
      <vt:lpstr>365 онлайн-заходи в ZOOM-2020</vt:lpstr>
      <vt:lpstr>Бібліотека-організатор:</vt:lpstr>
      <vt:lpstr>Бібліотека – учасник та організатор події в університеті  та учасник екологічних проєктів «Зелені проєкти університетських бібліотек» </vt:lpstr>
      <vt:lpstr>Бібліотека та освітні ініціативи в онлайн?  DONE!!!</vt:lpstr>
      <vt:lpstr>Заходи за календарем</vt:lpstr>
      <vt:lpstr>Клубні заходи</vt:lpstr>
      <vt:lpstr> Дякую за увагу!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 презентації</dc:title>
  <dc:creator>cherynko</dc:creator>
  <cp:lastModifiedBy>Svitlana Barabash</cp:lastModifiedBy>
  <cp:revision>51</cp:revision>
  <dcterms:created xsi:type="dcterms:W3CDTF">2019-07-16T11:09:32Z</dcterms:created>
  <dcterms:modified xsi:type="dcterms:W3CDTF">2023-03-10T11:28:31Z</dcterms:modified>
</cp:coreProperties>
</file>