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4" r:id="rId1"/>
  </p:sldMasterIdLst>
  <p:sldIdLst>
    <p:sldId id="256" r:id="rId2"/>
    <p:sldId id="266" r:id="rId3"/>
    <p:sldId id="267" r:id="rId4"/>
    <p:sldId id="268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33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643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ий слайд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46404" y="758952"/>
            <a:ext cx="706374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6600" baseline="0">
                <a:solidFill>
                  <a:schemeClr val="tx1"/>
                </a:solidFill>
              </a:defRPr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6404" y="4800600"/>
            <a:ext cx="7063740" cy="1691640"/>
          </a:xfrm>
        </p:spPr>
        <p:txBody>
          <a:bodyPr>
            <a:normAutofit/>
          </a:bodyPr>
          <a:lstStyle>
            <a:lvl1pPr marL="0" indent="0" algn="l">
              <a:buNone/>
              <a:defRPr sz="2000" baseline="0">
                <a:solidFill>
                  <a:schemeClr val="tx1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uk-UA"/>
              <a:t>Клацніть, щоб редагувати стиль зразка підзаголовка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3429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16.03.2020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520429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1231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86525" y="381000"/>
            <a:ext cx="1857375" cy="5897562"/>
          </a:xfrm>
        </p:spPr>
        <p:txBody>
          <a:bodyPr vert="eaVert"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81000"/>
            <a:ext cx="5800725" cy="5897562"/>
          </a:xfrm>
        </p:spPr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14981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53578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04065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6404" y="758952"/>
            <a:ext cx="706374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6600" b="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6404" y="4800600"/>
            <a:ext cx="706374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3429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838026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6404" y="1828801"/>
            <a:ext cx="336042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4860" y="1828801"/>
            <a:ext cx="336042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8883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6404" y="1717185"/>
            <a:ext cx="336042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6404" y="2507550"/>
            <a:ext cx="336042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4599432" y="1717185"/>
            <a:ext cx="3364992" cy="731520"/>
          </a:xfrm>
        </p:spPr>
        <p:txBody>
          <a:bodyPr anchor="b">
            <a:normAutofit/>
          </a:bodyPr>
          <a:lstStyle>
            <a:lvl1pPr marL="0" indent="0">
              <a:buFontTx/>
              <a:buNone/>
              <a:defRPr lang="en-US" sz="1800" b="0" kern="1200" spc="10" baseline="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5000"/>
              </a:lnSpc>
              <a:spcBef>
                <a:spcPts val="0"/>
              </a:spcBef>
              <a:spcAft>
                <a:spcPts val="200"/>
              </a:spcAft>
              <a:buClr>
                <a:schemeClr val="accent1"/>
              </a:buClr>
              <a:buSzPct val="80000"/>
              <a:buNone/>
            </a:pPr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94860" y="2507550"/>
            <a:ext cx="336042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199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60948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87490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400300" cy="1600197"/>
          </a:xfrm>
        </p:spPr>
        <p:txBody>
          <a:bodyPr anchor="b">
            <a:normAutofit/>
          </a:bodyPr>
          <a:lstStyle>
            <a:lvl1pPr>
              <a:defRPr sz="2800" b="0" baseline="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78200" y="685800"/>
            <a:ext cx="4559300" cy="5486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99735"/>
            <a:ext cx="24003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3134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846963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257800"/>
            <a:ext cx="748665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1"/>
            <a:ext cx="8469630" cy="5128923"/>
          </a:xfrm>
          <a:blipFill>
            <a:blip r:embed="rId2"/>
            <a:stretch>
              <a:fillRect/>
            </a:stretch>
          </a:blip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uk-UA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6108590"/>
            <a:ext cx="748665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7162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418195" y="0"/>
            <a:ext cx="73152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6404" y="365760"/>
            <a:ext cx="726948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6404" y="1828801"/>
            <a:ext cx="644652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831456" y="1044178"/>
            <a:ext cx="190499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6993255" y="4092178"/>
            <a:ext cx="3581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41055" y="6172201"/>
            <a:ext cx="685800" cy="593725"/>
          </a:xfrm>
          <a:prstGeom prst="rect">
            <a:avLst/>
          </a:prstGeom>
        </p:spPr>
        <p:txBody>
          <a:bodyPr vert="horz" lIns="27432" tIns="45720" rIns="27432" bIns="45720" rtlCol="0" anchor="ctr">
            <a:normAutofit/>
          </a:bodyPr>
          <a:lstStyle>
            <a:lvl1pPr algn="ctr">
              <a:defRPr sz="32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0133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  <p:sldLayoutId id="214748371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 txBox="1">
            <a:spLocks/>
          </p:cNvSpPr>
          <p:nvPr/>
        </p:nvSpPr>
        <p:spPr>
          <a:xfrm>
            <a:off x="294686" y="1196752"/>
            <a:ext cx="7848872" cy="331236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56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 </a:t>
            </a:r>
          </a:p>
          <a:p>
            <a:pPr marL="45720" indent="0">
              <a:buFont typeface="Georgia" pitchFamily="18" charset="0"/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331640" y="1916832"/>
            <a:ext cx="720080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uk-UA" sz="2800" b="1" dirty="0" smtClean="0">
                <a:solidFill>
                  <a:srgbClr val="000000"/>
                </a:solidFill>
                <a:latin typeface="Arial Black" panose="020B0A04020102020204" pitchFamily="34" charset="0"/>
              </a:rPr>
              <a:t>Лекція 2. </a:t>
            </a:r>
          </a:p>
          <a:p>
            <a:pPr lvl="0"/>
            <a:r>
              <a:rPr lang="uk-UA" sz="2800" b="1" dirty="0" smtClean="0">
                <a:solidFill>
                  <a:srgbClr val="000000"/>
                </a:solidFill>
                <a:latin typeface="Arial Black" panose="020B0A04020102020204" pitchFamily="34" charset="0"/>
              </a:rPr>
              <a:t>Розділ 2. Економічний механізм діяльності підприємств</a:t>
            </a:r>
            <a:endParaRPr lang="ru-RU" sz="2800" b="1" dirty="0">
              <a:solidFill>
                <a:srgbClr val="000000"/>
              </a:solidFill>
              <a:latin typeface="Arial Black" panose="020B0A04020102020204" pitchFamily="34" charset="0"/>
            </a:endParaRPr>
          </a:p>
          <a:p>
            <a:r>
              <a:rPr lang="uk-UA" b="1" dirty="0" err="1" smtClean="0">
                <a:latin typeface="Arial Black" panose="020B0A04020102020204" pitchFamily="34" charset="0"/>
              </a:rPr>
              <a:t>нергетичне</a:t>
            </a:r>
            <a:r>
              <a:rPr lang="uk-UA" b="1" dirty="0" smtClean="0">
                <a:latin typeface="Arial Black" panose="020B0A04020102020204" pitchFamily="34" charset="0"/>
              </a:rPr>
              <a:t> </a:t>
            </a:r>
            <a:r>
              <a:rPr lang="uk-UA" b="1" dirty="0">
                <a:latin typeface="Arial Black" panose="020B0A04020102020204" pitchFamily="34" charset="0"/>
              </a:rPr>
              <a:t>підприємство та мета його діяльності</a:t>
            </a:r>
            <a:endParaRPr lang="ru-RU" b="1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23069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80080"/>
            <a:ext cx="849694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uk-UA" sz="3100" b="1" dirty="0">
                <a:effectLst/>
              </a:rPr>
              <a:t>Тема. 2.3. Правові основи функціонування підприємства в Україні</a:t>
            </a:r>
            <a:r>
              <a:rPr lang="uk-UA" sz="2400" dirty="0">
                <a:effectLst/>
              </a:rPr>
              <a:t>.</a:t>
            </a:r>
            <a:r>
              <a:rPr lang="ru-RU" sz="2400" dirty="0">
                <a:effectLst/>
              </a:rPr>
              <a:t/>
            </a:r>
            <a:br>
              <a:rPr lang="ru-RU" sz="2400" dirty="0">
                <a:effectLst/>
              </a:rPr>
            </a:br>
            <a:endParaRPr lang="ru-RU" sz="2400" dirty="0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7504" y="1148236"/>
            <a:ext cx="8208912" cy="306983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AutoShape 6"/>
          <p:cNvSpPr>
            <a:spLocks noChangeArrowheads="1"/>
          </p:cNvSpPr>
          <p:nvPr/>
        </p:nvSpPr>
        <p:spPr bwMode="auto">
          <a:xfrm>
            <a:off x="251520" y="4525255"/>
            <a:ext cx="1630521" cy="1945481"/>
          </a:xfrm>
          <a:prstGeom prst="flowChartProcess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indent="4508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4508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Державне</a:t>
            </a:r>
            <a:endParaRPr kumimoji="0" lang="ru-RU" altLang="ru-RU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Регулювання</a:t>
            </a:r>
            <a:endParaRPr kumimoji="0" lang="ru-RU" altLang="ru-RU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підприємництва</a:t>
            </a:r>
            <a:endParaRPr kumimoji="0" lang="ru-RU" altLang="ru-RU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AutoShape 4"/>
          <p:cNvSpPr>
            <a:spLocks noChangeArrowheads="1"/>
          </p:cNvSpPr>
          <p:nvPr/>
        </p:nvSpPr>
        <p:spPr bwMode="auto">
          <a:xfrm>
            <a:off x="1882040" y="4239170"/>
            <a:ext cx="4445000" cy="1062037"/>
          </a:xfrm>
          <a:prstGeom prst="leftArrow">
            <a:avLst>
              <a:gd name="adj1" fmla="val 50000"/>
              <a:gd name="adj2" fmla="val 104634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Організаційно-структурні</a:t>
            </a:r>
            <a:endParaRPr kumimoji="0" lang="uk-UA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AutoShape 5"/>
          <p:cNvSpPr>
            <a:spLocks noChangeArrowheads="1"/>
          </p:cNvSpPr>
          <p:nvPr/>
        </p:nvSpPr>
        <p:spPr bwMode="auto">
          <a:xfrm>
            <a:off x="1882040" y="5587295"/>
            <a:ext cx="4379912" cy="1190625"/>
          </a:xfrm>
          <a:prstGeom prst="leftArrow">
            <a:avLst>
              <a:gd name="adj1" fmla="val 50000"/>
              <a:gd name="adj2" fmla="val 91967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indent="4508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Адміністративно-правові засоби</a:t>
            </a:r>
            <a:endParaRPr kumimoji="0" lang="uk-UA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09637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8640960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uk-UA" sz="2700" b="1" dirty="0">
                <a:solidFill>
                  <a:schemeClr val="tx1"/>
                </a:solidFill>
                <a:effectLst/>
                <a:latin typeface="Arial Black" panose="020B0A04020102020204" pitchFamily="34" charset="0"/>
              </a:rPr>
              <a:t>Тема 2.4. Форми об’єднання підприємств та їх характеристика</a:t>
            </a:r>
            <a:r>
              <a:rPr lang="uk-UA" sz="2400" dirty="0">
                <a:effectLst/>
                <a:latin typeface="Arial Black" panose="020B0A04020102020204" pitchFamily="34" charset="0"/>
              </a:rPr>
              <a:t>.</a:t>
            </a:r>
            <a:r>
              <a:rPr lang="ru-RU" sz="2400" dirty="0">
                <a:effectLst/>
                <a:latin typeface="Arial Black" panose="020B0A04020102020204" pitchFamily="34" charset="0"/>
              </a:rPr>
              <a:t/>
            </a:r>
            <a:br>
              <a:rPr lang="ru-RU" sz="2400" dirty="0">
                <a:effectLst/>
                <a:latin typeface="Arial Black" panose="020B0A04020102020204" pitchFamily="34" charset="0"/>
              </a:rPr>
            </a:br>
            <a:endParaRPr lang="ru-RU" sz="2400" dirty="0"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800708"/>
            <a:ext cx="8388424" cy="5256584"/>
          </a:xfrm>
        </p:spPr>
        <p:txBody>
          <a:bodyPr>
            <a:noAutofit/>
          </a:bodyPr>
          <a:lstStyle/>
          <a:p>
            <a:pPr algn="just"/>
            <a:r>
              <a:rPr lang="uk-UA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картелі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підприємства зберігають виробничу і фінансову самостійність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синдикати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підприємства зберігають юридичну самостійність, їх мета ліквідувати конкуренцію між монополіями у галузі збуту і 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закупівель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сировини шляхом встановлення контролю над ринком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консорціуми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тимчасові угоди підприємств різних галузей для вирішення великих економічних задач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асоціації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найпростіша форма договірного об’єднання підприємств з метою координації господарської діяльності.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корпорація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договірне об’єднання господарюючих суб’єктів на засадах інтеграції та виробничих інтересів з делегуванням їй окремих повноважень.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концерн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об’єднання підприємницьких структур, характеризується поєднанням власності та контролю, з використанням принципу диверсифікації виробництва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uk-UA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холдингова компанія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акціонерна компанія, яка використовує свій капітал для придбання контрольних пакетів акцій інших компаній з ціллю керівництва ними і одержання дивідендів;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фінансові групи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об’єднання юридично і економічно самостійних підприємств різних галузей.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37320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836712"/>
            <a:ext cx="8415401" cy="3744416"/>
          </a:xfrm>
          <a:prstGeom prst="roundRect">
            <a:avLst>
              <a:gd name="adj" fmla="val 2835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672332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16632"/>
            <a:ext cx="867503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b="1" dirty="0">
                <a:latin typeface="Arial Black" panose="020B0A04020102020204" pitchFamily="34" charset="0"/>
              </a:rPr>
              <a:t>Тема 2.1. Енергетичне підприємство та мета його діяльності</a:t>
            </a:r>
            <a:endParaRPr lang="ru-RU" sz="2800" b="1" dirty="0">
              <a:latin typeface="Arial Black" panose="020B0A040201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917912"/>
            <a:ext cx="8422495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Економічні заходи для забезпечення енергозбереження передбачають:</a:t>
            </a:r>
            <a:endParaRPr lang="ru-RU" sz="20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</a:pP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а)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комплексне застосування економічних важелів та стимулів для орієнтації управлінської, науково-технічної і господарської діяльності підприємств;</a:t>
            </a:r>
          </a:p>
          <a:p>
            <a:pPr indent="450215" algn="just">
              <a:spcAft>
                <a:spcPts val="0"/>
              </a:spcAft>
            </a:pP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б)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визначення джерел і напрямів фінансування енергозбереження;</a:t>
            </a:r>
          </a:p>
          <a:p>
            <a:pPr indent="450215" algn="just">
              <a:spcAft>
                <a:spcPts val="0"/>
              </a:spcAft>
            </a:pP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в) 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створення бази для реалізації економічних заходів управління енергозбереженням;</a:t>
            </a:r>
          </a:p>
          <a:p>
            <a:pPr indent="450215" algn="just">
              <a:spcAft>
                <a:spcPts val="0"/>
              </a:spcAft>
            </a:pP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г) 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використання системи державних стандартів у сфері енергозбереження;</a:t>
            </a:r>
          </a:p>
          <a:p>
            <a:pPr indent="450215" algn="just">
              <a:spcAft>
                <a:spcPts val="0"/>
              </a:spcAft>
            </a:pP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д) 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введення відрахувань від вартості фактично використаних підприємствами паливно-енергетичних ресурсів;</a:t>
            </a:r>
          </a:p>
          <a:p>
            <a:pPr indent="450215" algn="just">
              <a:spcAft>
                <a:spcPts val="0"/>
              </a:spcAft>
            </a:pP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ж) 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надання юридичним і фізичним особам субсидій, дотацій, податкових, кредитних та інших пільг для стимулювання розробок, впровадження патентних винаходів та використання енергозберігаючих технологій, обладнання і матеріалів;</a:t>
            </a:r>
          </a:p>
          <a:p>
            <a:pPr indent="450215" algn="just">
              <a:spcAft>
                <a:spcPts val="0"/>
              </a:spcAft>
            </a:pP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з) 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матеріальне стимулювання колективів та окремих робітників за ефективне використання та економію паливно-енергетичних ресурсів, впровадження розробок, захищених патентом</a:t>
            </a:r>
            <a:r>
              <a:rPr lang="uk-UA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73969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3246" y="1700808"/>
            <a:ext cx="839167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а) 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компенсаційні виплати та відшкодування збитків споживачам паливно-енергетичних ресурсів у разі невиконання договірних умов паливо- та енергопостачальними установами;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</a:pP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б) 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відшкодування збитків постачальникам паливно-енергетичних ресурсів;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</a:pP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в) 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обов'язок постачальника енергії щодо обов'язкового прийняття заявок споживача на приєднання навантаження та збільшення;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</a:pP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г) 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право споживача енергії на отримання компенсаційних виплат від постачальника в разі примусового обмеження фактично використовуваної споживачем потужності.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6656889-DCB3-41AF-9C12-01F814626B8A}"/>
              </a:ext>
            </a:extLst>
          </p:cNvPr>
          <p:cNvSpPr txBox="1"/>
          <p:nvPr/>
        </p:nvSpPr>
        <p:spPr>
          <a:xfrm>
            <a:off x="-108520" y="0"/>
            <a:ext cx="9073008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>
                <a:latin typeface="Arial Black" panose="020B0A04020102020204" pitchFamily="34" charset="0"/>
                <a:ea typeface="Times New Roman" panose="02020603050405020304" pitchFamily="18" charset="0"/>
              </a:rPr>
              <a:t>Економічні заходи для забезпечення енергозбереження </a:t>
            </a:r>
            <a:r>
              <a:rPr lang="uk-UA" sz="2400" b="1" dirty="0" err="1">
                <a:latin typeface="Arial Black" panose="020B0A04020102020204" pitchFamily="34" charset="0"/>
                <a:ea typeface="Times New Roman" panose="02020603050405020304" pitchFamily="18" charset="0"/>
              </a:rPr>
              <a:t>грунтуються</a:t>
            </a:r>
            <a:r>
              <a:rPr lang="uk-UA" sz="2400" b="1" dirty="0">
                <a:latin typeface="Arial Black" panose="020B0A04020102020204" pitchFamily="34" charset="0"/>
                <a:ea typeface="Times New Roman" panose="02020603050405020304" pitchFamily="18" charset="0"/>
              </a:rPr>
              <a:t> на принципі взаємної економічної відповідальності і передбачають:</a:t>
            </a:r>
            <a:endParaRPr lang="ru-RU" sz="2400" b="1" dirty="0">
              <a:latin typeface="Arial Black" panose="020B0A04020102020204" pitchFamily="34" charset="0"/>
              <a:ea typeface="Times New Roman" panose="02020603050405020304" pitchFamily="18" charset="0"/>
            </a:endParaRP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6316262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16632"/>
            <a:ext cx="8496944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>
              <a:spcAft>
                <a:spcPts val="0"/>
              </a:spcAft>
              <a:tabLst>
                <a:tab pos="540385" algn="l"/>
              </a:tabLst>
            </a:pPr>
            <a:r>
              <a:rPr lang="uk-UA" sz="2800" b="1" dirty="0">
                <a:latin typeface="Arial Black" panose="020B0A04020102020204" pitchFamily="34" charset="0"/>
                <a:ea typeface="Times New Roman" panose="02020603050405020304" pitchFamily="18" charset="0"/>
              </a:rPr>
              <a:t>Стимулювання енергозбереження здійснюється шляхом:</a:t>
            </a:r>
            <a:endParaRPr lang="ru-RU" sz="2800" b="1" dirty="0">
              <a:latin typeface="Arial Black" panose="020B0A04020102020204" pitchFamily="34" charset="0"/>
              <a:ea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  <a:tabLst>
                <a:tab pos="540385" algn="l"/>
              </a:tabLst>
            </a:pPr>
            <a:r>
              <a:rPr lang="uk-UA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а) 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надання податкових пільг підприємствам – виробникам енергозберігаючого обладнання, техніки і матеріалів, засобів вимірювання, контролю та управління витратами паливно-енергетичних ресурсів;</a:t>
            </a: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  <a:tabLst>
                <a:tab pos="540385" algn="l"/>
              </a:tabLst>
            </a:pPr>
            <a:r>
              <a:rPr lang="uk-UA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б) 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надання податкових пільг підприємствам, які використовують устаткування, що працює на нетрадиційних та поновлюваних джерелах енергії, альтернативних видах палива;</a:t>
            </a: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  <a:tabLst>
                <a:tab pos="540385" algn="l"/>
              </a:tabLst>
            </a:pPr>
            <a:r>
              <a:rPr lang="uk-UA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в) 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пріоритетного кредитування заходів щодо забезпечення раціонального використання та економії паливно-енергетичних ресурсів.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94547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608" y="116632"/>
            <a:ext cx="8496944" cy="172819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3600" b="1" dirty="0">
                <a:solidFill>
                  <a:schemeClr val="tx1"/>
                </a:solidFill>
                <a:effectLst/>
              </a:rPr>
              <a:t>Тема 2.2. Визначення цілей і напрямків діяльності підприємств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7504" y="1556792"/>
            <a:ext cx="8208912" cy="28083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41990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>
            <a:spLocks noGrp="1"/>
          </p:cNvSpPr>
          <p:nvPr>
            <p:ph sz="quarter" idx="13"/>
          </p:nvPr>
        </p:nvSpPr>
        <p:spPr>
          <a:xfrm>
            <a:off x="0" y="260648"/>
            <a:ext cx="8568952" cy="6336704"/>
          </a:xfrm>
        </p:spPr>
        <p:txBody>
          <a:bodyPr>
            <a:normAutofit fontScale="92500"/>
          </a:bodyPr>
          <a:lstStyle/>
          <a:p>
            <a:pPr marL="45720" indent="0">
              <a:buNone/>
            </a:pPr>
            <a:r>
              <a:rPr lang="uk-UA" sz="3200" b="1" dirty="0">
                <a:latin typeface="Arial Black" panose="020B0A04020102020204" pitchFamily="34" charset="0"/>
              </a:rPr>
              <a:t>Підприємницька діяльність здійснюється на таких принципах: </a:t>
            </a:r>
            <a:endParaRPr lang="ru-RU" sz="3200" b="1" dirty="0">
              <a:latin typeface="Arial Black" panose="020B0A04020102020204" pitchFamily="34" charset="0"/>
            </a:endParaRPr>
          </a:p>
          <a:p>
            <a:pPr lvl="0"/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вільний вибір видів діяльності; 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залучення на добровільних засадах до здійснення підприємницької діяльності майна та коштів юридичних осіб і громадян; 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самостійне формування програми діяльності; 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вільне наймання робітників; 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залучення і використання різних видів ресурсів, використання яких не заборонено або не обмежено законодавством; 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вільне розпоряджання прибутками, які залишаються після внесення платежів, установлених законодавством; 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самостійне здійснення підприємцем - юридичною особою зовнішньоекономічної діяльності.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75939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331" y="332656"/>
            <a:ext cx="8388424" cy="5400600"/>
          </a:xfrm>
        </p:spPr>
        <p:txBody>
          <a:bodyPr>
            <a:normAutofit fontScale="92500" lnSpcReduction="10000"/>
          </a:bodyPr>
          <a:lstStyle/>
          <a:p>
            <a:endParaRPr lang="ru-RU" dirty="0"/>
          </a:p>
          <a:p>
            <a:pPr marL="45720" indent="0">
              <a:buNone/>
            </a:pPr>
            <a:r>
              <a:rPr lang="uk-UA" sz="3600" b="1" dirty="0">
                <a:solidFill>
                  <a:schemeClr val="tx1"/>
                </a:solidFill>
              </a:rPr>
              <a:t>Ціль підприємства </a:t>
            </a:r>
            <a:r>
              <a:rPr lang="uk-UA" sz="3600" dirty="0"/>
              <a:t>– виробництво продукції з метою максимізації прибутку.</a:t>
            </a:r>
            <a:endParaRPr lang="ru-RU" sz="3600" dirty="0"/>
          </a:p>
          <a:p>
            <a:pPr marL="45720" indent="0">
              <a:buNone/>
            </a:pPr>
            <a:r>
              <a:rPr lang="uk-UA" sz="3200" b="1" dirty="0"/>
              <a:t>Напрямки діяльності підприємства:</a:t>
            </a:r>
            <a:endParaRPr lang="ru-RU" sz="3200" b="1" dirty="0"/>
          </a:p>
          <a:p>
            <a:pPr lvl="0"/>
            <a:r>
              <a:rPr lang="uk-UA" sz="3200" dirty="0"/>
              <a:t>вивчення ринку товарів;</a:t>
            </a:r>
            <a:endParaRPr lang="ru-RU" sz="3200" dirty="0"/>
          </a:p>
          <a:p>
            <a:pPr lvl="0"/>
            <a:r>
              <a:rPr lang="uk-UA" sz="3200" dirty="0"/>
              <a:t>інноваційна діяльність;</a:t>
            </a:r>
            <a:endParaRPr lang="ru-RU" sz="3200" dirty="0"/>
          </a:p>
          <a:p>
            <a:pPr lvl="0"/>
            <a:r>
              <a:rPr lang="uk-UA" sz="3200" dirty="0"/>
              <a:t>комерційна діяльність;</a:t>
            </a:r>
            <a:endParaRPr lang="ru-RU" sz="3200" dirty="0"/>
          </a:p>
          <a:p>
            <a:pPr lvl="0"/>
            <a:r>
              <a:rPr lang="uk-UA" sz="3200" dirty="0"/>
              <a:t>після продажний сервіс.</a:t>
            </a:r>
            <a:endParaRPr lang="ru-RU" sz="3200" dirty="0"/>
          </a:p>
          <a:p>
            <a:pPr marL="45720" indent="0">
              <a:buNone/>
            </a:pPr>
            <a:r>
              <a:rPr lang="uk-UA" dirty="0"/>
              <a:t> 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30726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0" y="476672"/>
            <a:ext cx="8418649" cy="5328592"/>
          </a:xfrm>
          <a:prstGeom prst="roundRect">
            <a:avLst>
              <a:gd name="adj" fmla="val 13345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58F1D99-EF08-4138-ABD6-5B5B96F055EA}"/>
              </a:ext>
            </a:extLst>
          </p:cNvPr>
          <p:cNvSpPr txBox="1"/>
          <p:nvPr/>
        </p:nvSpPr>
        <p:spPr>
          <a:xfrm>
            <a:off x="3059832" y="-9331"/>
            <a:ext cx="36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>
                <a:latin typeface="Arial Black" panose="020B0A04020102020204" pitchFamily="34" charset="0"/>
                <a:cs typeface="Arial" panose="020B0604020202020204" pitchFamily="34" charset="0"/>
              </a:rPr>
              <a:t>Конкуренція</a:t>
            </a:r>
          </a:p>
        </p:txBody>
      </p:sp>
    </p:spTree>
    <p:extLst>
      <p:ext uri="{BB962C8B-B14F-4D97-AF65-F5344CB8AC3E}">
        <p14:creationId xmlns:p14="http://schemas.microsoft.com/office/powerpoint/2010/main" val="18859396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23529" y="1700808"/>
            <a:ext cx="8460432" cy="43076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4362834"/>
      </p:ext>
    </p:extLst>
  </p:cSld>
  <p:clrMapOvr>
    <a:masterClrMapping/>
  </p:clrMapOvr>
</p:sld>
</file>

<file path=ppt/theme/theme1.xml><?xml version="1.0" encoding="utf-8"?>
<a:theme xmlns:a="http://schemas.openxmlformats.org/drawingml/2006/main" name="Краєвид">
  <a:themeElements>
    <a:clrScheme name="Краєвид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6F6F74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Краєвид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Краєвид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TM03457515[[fn=Подання]]</Template>
  <TotalTime>68</TotalTime>
  <Words>527</Words>
  <Application>Microsoft Office PowerPoint</Application>
  <PresentationFormat>Экран (4:3)</PresentationFormat>
  <Paragraphs>56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Arial Black</vt:lpstr>
      <vt:lpstr>Century Schoolbook</vt:lpstr>
      <vt:lpstr>Georgia</vt:lpstr>
      <vt:lpstr>Times New Roman</vt:lpstr>
      <vt:lpstr>Wingdings 2</vt:lpstr>
      <vt:lpstr>Краєвид</vt:lpstr>
      <vt:lpstr>Презентация PowerPoint</vt:lpstr>
      <vt:lpstr>Презентация PowerPoint</vt:lpstr>
      <vt:lpstr>Презентация PowerPoint</vt:lpstr>
      <vt:lpstr>Презентация PowerPoint</vt:lpstr>
      <vt:lpstr>Тема 2.2. Визначення цілей і напрямків діяльності підприємств </vt:lpstr>
      <vt:lpstr>Презентация PowerPoint</vt:lpstr>
      <vt:lpstr>Презентация PowerPoint</vt:lpstr>
      <vt:lpstr>Презентация PowerPoint</vt:lpstr>
      <vt:lpstr>Презентация PowerPoint</vt:lpstr>
      <vt:lpstr>Тема. 2.3. Правові основи функціонування підприємства в Україні. </vt:lpstr>
      <vt:lpstr>Тема 2.4. Форми об’єднання підприємств та їх характеристика.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2.1. Гірниче підприємство та мета його діяльності</dc:title>
  <dc:creator>Viktoriya</dc:creator>
  <cp:lastModifiedBy>Пользователь Windows</cp:lastModifiedBy>
  <cp:revision>14</cp:revision>
  <dcterms:created xsi:type="dcterms:W3CDTF">2017-09-15T21:20:54Z</dcterms:created>
  <dcterms:modified xsi:type="dcterms:W3CDTF">2020-03-16T19:01:26Z</dcterms:modified>
</cp:coreProperties>
</file>