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70" r:id="rId10"/>
    <p:sldId id="271" r:id="rId11"/>
    <p:sldId id="263" r:id="rId12"/>
    <p:sldId id="272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9A7F6D2-A555-44AE-98DF-1ED8E6DA49EE}">
          <p14:sldIdLst>
            <p14:sldId id="256"/>
          </p14:sldIdLst>
        </p14:section>
        <p14:section name="Раздел без заголовка" id="{8A47451E-7E67-479F-94A6-D76731B434BA}">
          <p14:sldIdLst>
            <p14:sldId id="257"/>
            <p14:sldId id="258"/>
            <p14:sldId id="259"/>
            <p14:sldId id="260"/>
            <p14:sldId id="261"/>
            <p14:sldId id="262"/>
            <p14:sldId id="270"/>
            <p14:sldId id="271"/>
            <p14:sldId id="263"/>
            <p14:sldId id="272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486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83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518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50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719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9329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647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970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380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142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85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5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309588" cy="2868168"/>
          </a:xfrm>
        </p:spPr>
        <p:txBody>
          <a:bodyPr/>
          <a:lstStyle/>
          <a:p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Лекція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6. </a:t>
            </a:r>
            <a:r>
              <a:rPr lang="uk-UA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Кадри підприємства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53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272"/>
            <a:ext cx="7776864" cy="485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051720" y="4880401"/>
            <a:ext cx="4248472" cy="1716951"/>
            <a:chOff x="1122" y="8908"/>
            <a:chExt cx="6279" cy="2344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1390" y="8908"/>
              <a:ext cx="6011" cy="53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Персонал </a:t>
              </a:r>
              <a:r>
                <a:rPr kumimoji="0" lang="ru-RU" altLang="ru-RU" sz="16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підприємства</a:t>
              </a: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16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поділяють</a:t>
              </a:r>
              <a:r>
                <a:rPr lang="ru-RU" alt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altLang="ru-R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</a:t>
              </a: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endPara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AutoShape 5"/>
            <p:cNvSpPr>
              <a:spLocks noChangeShapeType="1"/>
            </p:cNvSpPr>
            <p:nvPr/>
          </p:nvSpPr>
          <p:spPr bwMode="auto">
            <a:xfrm flipH="1">
              <a:off x="1122" y="9176"/>
              <a:ext cx="26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AutoShape 6"/>
            <p:cNvSpPr>
              <a:spLocks noChangeShapeType="1"/>
            </p:cNvSpPr>
            <p:nvPr/>
          </p:nvSpPr>
          <p:spPr bwMode="auto">
            <a:xfrm>
              <a:off x="1122" y="9176"/>
              <a:ext cx="0" cy="18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AutoShape 7"/>
            <p:cNvSpPr>
              <a:spLocks noChangeShapeType="1"/>
            </p:cNvSpPr>
            <p:nvPr/>
          </p:nvSpPr>
          <p:spPr bwMode="auto">
            <a:xfrm>
              <a:off x="1122" y="10214"/>
              <a:ext cx="569" cy="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691" y="10013"/>
              <a:ext cx="2834" cy="5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Професі</a:t>
              </a:r>
              <a:r>
                <a:rPr kumimoji="0" lang="uk-UA" alt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ї</a:t>
              </a:r>
              <a:endPara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AutoShape 9"/>
            <p:cNvSpPr>
              <a:spLocks noChangeShapeType="1"/>
            </p:cNvSpPr>
            <p:nvPr/>
          </p:nvSpPr>
          <p:spPr bwMode="auto">
            <a:xfrm>
              <a:off x="1122" y="11052"/>
              <a:ext cx="56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691" y="10733"/>
              <a:ext cx="2834" cy="51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Спеціальності</a:t>
              </a:r>
              <a:endPara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769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8640"/>
            <a:ext cx="7886700" cy="6264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особливий вид трудової діяльності, що вимагає певних теоретичних знань і практичних навичок, необхідних для виконання конкретних видів робіт (слюсар, механік, інженер, економіст та інше).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Спеціальність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вид діяльності в межах конкретної професії, що має специфічні особливості і вимагає додаткових (спеціальних) знань і навичок (слюсар-складальник, інженер-металург, економіст-плановик та інше).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Кваліфікація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вимагає теоретичних знань і практичних навичок для виконання робочих завдань певної складності. Рівень кваліфікації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робітників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визначається розрядами, які присвоюють їм в залежності від теоретичних і практичних знань та їх підготовки. Наприклад, в машинобудівній галузі існує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вісім розрядів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робітників, що створюють і першими впроваджують нову техніку (інструментальники), і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шість розрядів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інших категорії робітників.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09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39000" cy="1143000"/>
          </a:xfrm>
        </p:spPr>
        <p:txBody>
          <a:bodyPr>
            <a:noAutofit/>
          </a:bodyPr>
          <a:lstStyle/>
          <a:p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6.3.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оцінки трудового персоналу підприємств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5"/>
          <a:stretch/>
        </p:blipFill>
        <p:spPr bwMode="auto">
          <a:xfrm>
            <a:off x="323528" y="1844824"/>
            <a:ext cx="773340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80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248" y="116632"/>
            <a:ext cx="7352127" cy="936104"/>
          </a:xfrm>
        </p:spPr>
        <p:txBody>
          <a:bodyPr>
            <a:noAutofit/>
          </a:bodyPr>
          <a:lstStyle/>
          <a:p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характеристики трудових ресурсів (персоналу) використовують показники приведені в таблиці</a:t>
            </a:r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574015"/>
              </p:ext>
            </p:extLst>
          </p:nvPr>
        </p:nvGraphicFramePr>
        <p:xfrm>
          <a:off x="467544" y="1268760"/>
          <a:ext cx="7992888" cy="54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Документ" r:id="rId3" imgW="6529853" imgH="5356690" progId="Word.Document.12">
                  <p:embed/>
                </p:oleObj>
              </mc:Choice>
              <mc:Fallback>
                <p:oleObj name="Документ" r:id="rId3" imgW="6529853" imgH="53566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268760"/>
                        <a:ext cx="7992888" cy="540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805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uk-UA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6.4. Розрахунок  чисельності працюючих на підприємстві.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6696744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52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1535"/>
            <a:ext cx="6984776" cy="678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7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924816"/>
              </p:ext>
            </p:extLst>
          </p:nvPr>
        </p:nvGraphicFramePr>
        <p:xfrm>
          <a:off x="395536" y="1556792"/>
          <a:ext cx="7615962" cy="4104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Документ" r:id="rId3" imgW="6262799" imgH="2607312" progId="Word.Document.12">
                  <p:embed/>
                </p:oleObj>
              </mc:Choice>
              <mc:Fallback>
                <p:oleObj name="Документ" r:id="rId3" imgW="6262799" imgH="26073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1556792"/>
                        <a:ext cx="7615962" cy="41044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254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83"/>
          <a:stretch/>
        </p:blipFill>
        <p:spPr bwMode="auto">
          <a:xfrm>
            <a:off x="1026810" y="1052736"/>
            <a:ext cx="6800781" cy="540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23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1143000"/>
          </a:xfrm>
        </p:spPr>
        <p:txBody>
          <a:bodyPr>
            <a:noAutofit/>
          </a:bodyPr>
          <a:lstStyle/>
          <a:p>
            <a:r>
              <a:rPr lang="uk-UA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6.1. Кадрова політика і система управління кадровим потенціалом </a:t>
            </a: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63" y="1391011"/>
            <a:ext cx="7416824" cy="233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425" y="3789040"/>
            <a:ext cx="6408712" cy="261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069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7392794" cy="259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388457"/>
              </p:ext>
            </p:extLst>
          </p:nvPr>
        </p:nvGraphicFramePr>
        <p:xfrm>
          <a:off x="467544" y="2852934"/>
          <a:ext cx="7416824" cy="367241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708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8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4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Зовнішні фактори кадрової політики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Внутрішні фактори кадрової політики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4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національне трудове законодавство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цілі і структура організації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4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взаємостосунки з профспілкою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територіальне </a:t>
                      </a:r>
                      <a:r>
                        <a:rPr lang="uk-UA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розташування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4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стан економічної кон’юнктури країни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корпоративна культура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4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перспективи розвитку ринку праці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технолог</a:t>
                      </a:r>
                      <a:r>
                        <a:rPr lang="uk-UA" sz="20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ії</a:t>
                      </a:r>
                      <a:r>
                        <a:rPr lang="uk-UA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, що використовує підприємство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48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3634"/>
            <a:ext cx="7632849" cy="6704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324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360929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138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1143000"/>
          </a:xfrm>
        </p:spPr>
        <p:txBody>
          <a:bodyPr>
            <a:normAutofit/>
          </a:bodyPr>
          <a:lstStyle/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6.2. Класифікація та структура персоналу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75656"/>
            <a:ext cx="8136904" cy="5193704"/>
          </a:xfrm>
        </p:spPr>
        <p:txBody>
          <a:bodyPr>
            <a:normAutofit/>
          </a:bodyPr>
          <a:lstStyle/>
          <a:p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  підприємства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це сукупність усіх працівників, що отримали необхідну професійну підготовку та мають досвід практичної діяльності і виконують операції з переробки предметів праці з використанням засобів праці або задіяні в процесі управління підприємством</a:t>
            </a:r>
            <a:r>
              <a:rPr lang="uk-U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найбільш складний об’єкт управління на підприємстві, оскільки на відміну від матеріальних факторів виробництва, наділений можливістю самостійно приймати рішення, критично оцінювати вимоги до себе, має певні суб’єктивні інтереси, а також надзвичайно чутливий до управлінських дій, реакцію на які не завжди можливо передбачити.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15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834986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54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7886700" cy="6480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основного виробничого персоналу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належать робітники, майстри і бригадири, що безпосередньо задіяні в процесі перетворення матеріальних ресурсів в продукцію.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Допоміжний персонал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виконує функції обслуговування основного виробництва. В залежності від специфіки діяльності і масштабів підприємства до даної категорії персоналу можуть належати: робітники ремонтних підрозділів та 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енергоцехів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робітники інструментальних цехів, прибиральниці та охорона.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Менеджери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це працівники, що займають посади керівників підприємства та його структурних підрозділів. До них належать директори (генеральні директори), начальники, завідувачі, керуючі справами, виконроби, керівники структурних підрозділів та бізнес-одиниць, головні спеціалісти (головний бухгалтер, головний інженер, головний механік тощо), а також заступники перелічених керівників.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0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7886700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Функціональними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спеціалістами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вважаються працівники, що виконують спеціальні функції, які забезпечують життєдіяльність підприємства. До категорії таких спеціалістів належать працівники, які працюють в наступних підрозділах: бухгалтерія, відділ маркетингу, відділ кадрів, відділ логістики, відділ нормування праці, юридичний відділ та інші.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Інженерно-технічні спеціалісти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це працівники які виконують роботи з управління виробничими процесами, здійснюють технічне керівництво та консультування, а також здійснюють конструкторські  та науково-дослідні роботи. До цієї категорії належать інженери та техніки цехів основного і допоміжного виробництв, інженери-конструктори.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5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281</TotalTime>
  <Words>426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Times New Roman</vt:lpstr>
      <vt:lpstr>Trebuchet MS</vt:lpstr>
      <vt:lpstr>Wingdings</vt:lpstr>
      <vt:lpstr>Wingdings 2</vt:lpstr>
      <vt:lpstr>Изящная</vt:lpstr>
      <vt:lpstr>Тема Office</vt:lpstr>
      <vt:lpstr>Документ</vt:lpstr>
      <vt:lpstr>Лекція 6. Кадри підприємства </vt:lpstr>
      <vt:lpstr>Тема 6.1. Кадрова політика і система управління кадровим потенціалом підприємства</vt:lpstr>
      <vt:lpstr>Презентация PowerPoint</vt:lpstr>
      <vt:lpstr>Презентация PowerPoint</vt:lpstr>
      <vt:lpstr>Презентация PowerPoint</vt:lpstr>
      <vt:lpstr>Тема 6.2. Класифікація та структура персоналу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6.3. Система оцінки трудового персоналу підприємств.</vt:lpstr>
      <vt:lpstr>Для характеристики трудових ресурсів (персоналу) використовують показники приведені в таблиці.</vt:lpstr>
      <vt:lpstr>Тема 6.4. Розрахунок  чисельності працюючих на підприємстві.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6. Кадри підприємства</dc:title>
  <dc:creator>Viktoriya</dc:creator>
  <cp:lastModifiedBy>Пользователь Windows</cp:lastModifiedBy>
  <cp:revision>11</cp:revision>
  <dcterms:created xsi:type="dcterms:W3CDTF">2017-09-20T19:28:44Z</dcterms:created>
  <dcterms:modified xsi:type="dcterms:W3CDTF">2021-03-11T11:10:50Z</dcterms:modified>
</cp:coreProperties>
</file>