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ADEA38-A4E3-48A3-BCB1-1CC6DFF167F3}" type="doc">
      <dgm:prSet loTypeId="urn:microsoft.com/office/officeart/2009/3/layout/StepUpProcess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B1415D75-6D22-4F6F-BBC0-3791E6C31415}">
      <dgm:prSet phldrT="[Текст]"/>
      <dgm:spPr/>
      <dgm:t>
        <a:bodyPr/>
        <a:lstStyle/>
        <a:p>
          <a:r>
            <a:rPr lang="uk-UA" dirty="0" smtClean="0"/>
            <a:t>Простір</a:t>
          </a:r>
          <a:endParaRPr lang="en-US" dirty="0"/>
        </a:p>
      </dgm:t>
    </dgm:pt>
    <dgm:pt modelId="{5D67B497-8D32-4043-A4CF-0DDB713673A9}" type="parTrans" cxnId="{735A29A6-8C4D-451A-AE34-2D8774FB9D54}">
      <dgm:prSet/>
      <dgm:spPr/>
      <dgm:t>
        <a:bodyPr/>
        <a:lstStyle/>
        <a:p>
          <a:endParaRPr lang="en-US"/>
        </a:p>
      </dgm:t>
    </dgm:pt>
    <dgm:pt modelId="{CF3766D4-3E0B-4D90-9AF5-7F4CF33CA70E}" type="sibTrans" cxnId="{735A29A6-8C4D-451A-AE34-2D8774FB9D54}">
      <dgm:prSet/>
      <dgm:spPr/>
      <dgm:t>
        <a:bodyPr/>
        <a:lstStyle/>
        <a:p>
          <a:endParaRPr lang="en-US"/>
        </a:p>
      </dgm:t>
    </dgm:pt>
    <dgm:pt modelId="{29317D82-77E9-4D40-82D5-A54B2E1E22B7}">
      <dgm:prSet phldrT="[Текст]"/>
      <dgm:spPr/>
      <dgm:t>
        <a:bodyPr/>
        <a:lstStyle/>
        <a:p>
          <a:r>
            <a:rPr lang="uk-UA" dirty="0" smtClean="0"/>
            <a:t>Інформація перетворена в знання</a:t>
          </a:r>
          <a:endParaRPr lang="en-US" dirty="0"/>
        </a:p>
      </dgm:t>
    </dgm:pt>
    <dgm:pt modelId="{C2873A4F-D603-4048-B558-7F73C776F248}" type="parTrans" cxnId="{D323E32E-B398-4065-96CB-D11B415F312D}">
      <dgm:prSet/>
      <dgm:spPr/>
      <dgm:t>
        <a:bodyPr/>
        <a:lstStyle/>
        <a:p>
          <a:endParaRPr lang="en-US"/>
        </a:p>
      </dgm:t>
    </dgm:pt>
    <dgm:pt modelId="{7FF1C831-EBC7-4D4A-9EE5-FFE74965FBA3}" type="sibTrans" cxnId="{D323E32E-B398-4065-96CB-D11B415F312D}">
      <dgm:prSet/>
      <dgm:spPr/>
      <dgm:t>
        <a:bodyPr/>
        <a:lstStyle/>
        <a:p>
          <a:endParaRPr lang="en-US"/>
        </a:p>
      </dgm:t>
    </dgm:pt>
    <dgm:pt modelId="{FE554C7E-7D83-4ABF-8593-5EC2559C4A98}">
      <dgm:prSet phldrT="[Текст]"/>
      <dgm:spPr/>
      <dgm:t>
        <a:bodyPr/>
        <a:lstStyle/>
        <a:p>
          <a:r>
            <a:rPr lang="uk-UA" dirty="0" smtClean="0"/>
            <a:t>Люди</a:t>
          </a:r>
          <a:endParaRPr lang="en-US" dirty="0"/>
        </a:p>
      </dgm:t>
    </dgm:pt>
    <dgm:pt modelId="{F2485849-4C62-4FE4-A12A-7A9B0968355C}" type="parTrans" cxnId="{3840D1D5-A207-4C93-92CD-C3FB05E26355}">
      <dgm:prSet/>
      <dgm:spPr/>
      <dgm:t>
        <a:bodyPr/>
        <a:lstStyle/>
        <a:p>
          <a:endParaRPr lang="en-US"/>
        </a:p>
      </dgm:t>
    </dgm:pt>
    <dgm:pt modelId="{EE958135-8C7C-412E-9E26-A39BB416B5DC}" type="sibTrans" cxnId="{3840D1D5-A207-4C93-92CD-C3FB05E26355}">
      <dgm:prSet/>
      <dgm:spPr/>
      <dgm:t>
        <a:bodyPr/>
        <a:lstStyle/>
        <a:p>
          <a:endParaRPr lang="en-US"/>
        </a:p>
      </dgm:t>
    </dgm:pt>
    <dgm:pt modelId="{F323C1BE-2FB4-4EB7-A1D7-081BD0D01A6A}">
      <dgm:prSet/>
      <dgm:spPr/>
      <dgm:t>
        <a:bodyPr/>
        <a:lstStyle/>
        <a:p>
          <a:r>
            <a:rPr lang="uk-UA" dirty="0" smtClean="0"/>
            <a:t>Знання перетворені в діло</a:t>
          </a:r>
          <a:endParaRPr lang="en-US" dirty="0"/>
        </a:p>
      </dgm:t>
    </dgm:pt>
    <dgm:pt modelId="{C1DD5216-1499-4C2C-9169-3A77C7FA80FB}" type="parTrans" cxnId="{1D7429BE-74EC-4094-B218-F9CAC28C2707}">
      <dgm:prSet/>
      <dgm:spPr/>
      <dgm:t>
        <a:bodyPr/>
        <a:lstStyle/>
        <a:p>
          <a:endParaRPr lang="en-US"/>
        </a:p>
      </dgm:t>
    </dgm:pt>
    <dgm:pt modelId="{D4B05EE4-664B-4CE7-B089-0A535E016917}" type="sibTrans" cxnId="{1D7429BE-74EC-4094-B218-F9CAC28C2707}">
      <dgm:prSet/>
      <dgm:spPr/>
      <dgm:t>
        <a:bodyPr/>
        <a:lstStyle/>
        <a:p>
          <a:endParaRPr lang="en-US"/>
        </a:p>
      </dgm:t>
    </dgm:pt>
    <dgm:pt modelId="{36F20F85-2233-460B-9A72-F8239A4596FF}" type="pres">
      <dgm:prSet presAssocID="{39ADEA38-A4E3-48A3-BCB1-1CC6DFF167F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C4BE098-2220-47FA-9500-C18863C6FC7A}" type="pres">
      <dgm:prSet presAssocID="{B1415D75-6D22-4F6F-BBC0-3791E6C31415}" presName="composite" presStyleCnt="0"/>
      <dgm:spPr/>
    </dgm:pt>
    <dgm:pt modelId="{D0F80AEC-F5FB-4854-B3A5-20504EFEF68D}" type="pres">
      <dgm:prSet presAssocID="{B1415D75-6D22-4F6F-BBC0-3791E6C31415}" presName="LShape" presStyleLbl="alignNode1" presStyleIdx="0" presStyleCnt="7"/>
      <dgm:spPr/>
    </dgm:pt>
    <dgm:pt modelId="{CB0EF259-FF07-486D-AC85-669FE573D10E}" type="pres">
      <dgm:prSet presAssocID="{B1415D75-6D22-4F6F-BBC0-3791E6C31415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742639-A8F7-4568-BD25-6E29732C6333}" type="pres">
      <dgm:prSet presAssocID="{B1415D75-6D22-4F6F-BBC0-3791E6C31415}" presName="Triangle" presStyleLbl="alignNode1" presStyleIdx="1" presStyleCnt="7"/>
      <dgm:spPr/>
    </dgm:pt>
    <dgm:pt modelId="{F3FBC7F1-C57A-472A-AD05-BD938E1E1A14}" type="pres">
      <dgm:prSet presAssocID="{CF3766D4-3E0B-4D90-9AF5-7F4CF33CA70E}" presName="sibTrans" presStyleCnt="0"/>
      <dgm:spPr/>
    </dgm:pt>
    <dgm:pt modelId="{57904EC5-8B9E-4DA4-BB4E-4CFEA49551D1}" type="pres">
      <dgm:prSet presAssocID="{CF3766D4-3E0B-4D90-9AF5-7F4CF33CA70E}" presName="space" presStyleCnt="0"/>
      <dgm:spPr/>
    </dgm:pt>
    <dgm:pt modelId="{61281317-5FB6-46CB-AA9A-2E097E24F086}" type="pres">
      <dgm:prSet presAssocID="{FE554C7E-7D83-4ABF-8593-5EC2559C4A98}" presName="composite" presStyleCnt="0"/>
      <dgm:spPr/>
    </dgm:pt>
    <dgm:pt modelId="{8133BFCC-5C2E-4725-9EC2-D2EDE99B6B99}" type="pres">
      <dgm:prSet presAssocID="{FE554C7E-7D83-4ABF-8593-5EC2559C4A98}" presName="LShape" presStyleLbl="alignNode1" presStyleIdx="2" presStyleCnt="7"/>
      <dgm:spPr/>
    </dgm:pt>
    <dgm:pt modelId="{44F9A938-8ECB-489D-A4AC-F7AB60CFA794}" type="pres">
      <dgm:prSet presAssocID="{FE554C7E-7D83-4ABF-8593-5EC2559C4A98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B22A0D-4DDC-4A8A-8E94-038FBD84D9AB}" type="pres">
      <dgm:prSet presAssocID="{FE554C7E-7D83-4ABF-8593-5EC2559C4A98}" presName="Triangle" presStyleLbl="alignNode1" presStyleIdx="3" presStyleCnt="7"/>
      <dgm:spPr/>
    </dgm:pt>
    <dgm:pt modelId="{97E1A1F4-2667-4FD2-B396-86B8BE6D972B}" type="pres">
      <dgm:prSet presAssocID="{EE958135-8C7C-412E-9E26-A39BB416B5DC}" presName="sibTrans" presStyleCnt="0"/>
      <dgm:spPr/>
    </dgm:pt>
    <dgm:pt modelId="{7B722805-2C91-4271-BD4D-55FA426DFEB5}" type="pres">
      <dgm:prSet presAssocID="{EE958135-8C7C-412E-9E26-A39BB416B5DC}" presName="space" presStyleCnt="0"/>
      <dgm:spPr/>
    </dgm:pt>
    <dgm:pt modelId="{538A00CD-B1F4-413E-8152-6902894975B2}" type="pres">
      <dgm:prSet presAssocID="{29317D82-77E9-4D40-82D5-A54B2E1E22B7}" presName="composite" presStyleCnt="0"/>
      <dgm:spPr/>
    </dgm:pt>
    <dgm:pt modelId="{4EFEB560-5F69-4FB3-9E44-FCFC03F8D8B5}" type="pres">
      <dgm:prSet presAssocID="{29317D82-77E9-4D40-82D5-A54B2E1E22B7}" presName="LShape" presStyleLbl="alignNode1" presStyleIdx="4" presStyleCnt="7"/>
      <dgm:spPr/>
    </dgm:pt>
    <dgm:pt modelId="{2E64D7AE-7EB4-4392-B36B-7B9F34EE275B}" type="pres">
      <dgm:prSet presAssocID="{29317D82-77E9-4D40-82D5-A54B2E1E22B7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6BCC84-1FF6-44B6-9B37-1751F5F82214}" type="pres">
      <dgm:prSet presAssocID="{29317D82-77E9-4D40-82D5-A54B2E1E22B7}" presName="Triangle" presStyleLbl="alignNode1" presStyleIdx="5" presStyleCnt="7"/>
      <dgm:spPr/>
    </dgm:pt>
    <dgm:pt modelId="{D1A482C6-B53D-45AD-B6D4-804BF96CC40A}" type="pres">
      <dgm:prSet presAssocID="{7FF1C831-EBC7-4D4A-9EE5-FFE74965FBA3}" presName="sibTrans" presStyleCnt="0"/>
      <dgm:spPr/>
    </dgm:pt>
    <dgm:pt modelId="{3B9D2F57-DB36-4567-877F-9B1A0672F415}" type="pres">
      <dgm:prSet presAssocID="{7FF1C831-EBC7-4D4A-9EE5-FFE74965FBA3}" presName="space" presStyleCnt="0"/>
      <dgm:spPr/>
    </dgm:pt>
    <dgm:pt modelId="{322D056C-8DDC-411E-B6BD-99AB2E217B69}" type="pres">
      <dgm:prSet presAssocID="{F323C1BE-2FB4-4EB7-A1D7-081BD0D01A6A}" presName="composite" presStyleCnt="0"/>
      <dgm:spPr/>
    </dgm:pt>
    <dgm:pt modelId="{0D0DE894-33E2-4284-A887-CD608527AE7D}" type="pres">
      <dgm:prSet presAssocID="{F323C1BE-2FB4-4EB7-A1D7-081BD0D01A6A}" presName="LShape" presStyleLbl="alignNode1" presStyleIdx="6" presStyleCnt="7"/>
      <dgm:spPr/>
    </dgm:pt>
    <dgm:pt modelId="{73249440-7487-4BA1-93E1-2A0823390AF4}" type="pres">
      <dgm:prSet presAssocID="{F323C1BE-2FB4-4EB7-A1D7-081BD0D01A6A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40D1D5-A207-4C93-92CD-C3FB05E26355}" srcId="{39ADEA38-A4E3-48A3-BCB1-1CC6DFF167F3}" destId="{FE554C7E-7D83-4ABF-8593-5EC2559C4A98}" srcOrd="1" destOrd="0" parTransId="{F2485849-4C62-4FE4-A12A-7A9B0968355C}" sibTransId="{EE958135-8C7C-412E-9E26-A39BB416B5DC}"/>
    <dgm:cxn modelId="{D323E32E-B398-4065-96CB-D11B415F312D}" srcId="{39ADEA38-A4E3-48A3-BCB1-1CC6DFF167F3}" destId="{29317D82-77E9-4D40-82D5-A54B2E1E22B7}" srcOrd="2" destOrd="0" parTransId="{C2873A4F-D603-4048-B558-7F73C776F248}" sibTransId="{7FF1C831-EBC7-4D4A-9EE5-FFE74965FBA3}"/>
    <dgm:cxn modelId="{08B7E245-57C1-4B90-9A4C-DABDCB48EE92}" type="presOf" srcId="{B1415D75-6D22-4F6F-BBC0-3791E6C31415}" destId="{CB0EF259-FF07-486D-AC85-669FE573D10E}" srcOrd="0" destOrd="0" presId="urn:microsoft.com/office/officeart/2009/3/layout/StepUpProcess"/>
    <dgm:cxn modelId="{12B15244-4470-48EF-9D7C-2DD32F6C1026}" type="presOf" srcId="{F323C1BE-2FB4-4EB7-A1D7-081BD0D01A6A}" destId="{73249440-7487-4BA1-93E1-2A0823390AF4}" srcOrd="0" destOrd="0" presId="urn:microsoft.com/office/officeart/2009/3/layout/StepUpProcess"/>
    <dgm:cxn modelId="{735A29A6-8C4D-451A-AE34-2D8774FB9D54}" srcId="{39ADEA38-A4E3-48A3-BCB1-1CC6DFF167F3}" destId="{B1415D75-6D22-4F6F-BBC0-3791E6C31415}" srcOrd="0" destOrd="0" parTransId="{5D67B497-8D32-4043-A4CF-0DDB713673A9}" sibTransId="{CF3766D4-3E0B-4D90-9AF5-7F4CF33CA70E}"/>
    <dgm:cxn modelId="{FEA07BD0-7AB7-4FEB-9CB6-8D44BC771FAC}" type="presOf" srcId="{29317D82-77E9-4D40-82D5-A54B2E1E22B7}" destId="{2E64D7AE-7EB4-4392-B36B-7B9F34EE275B}" srcOrd="0" destOrd="0" presId="urn:microsoft.com/office/officeart/2009/3/layout/StepUpProcess"/>
    <dgm:cxn modelId="{7FB025E9-32D2-49D4-8EBF-103AF90F5BBA}" type="presOf" srcId="{FE554C7E-7D83-4ABF-8593-5EC2559C4A98}" destId="{44F9A938-8ECB-489D-A4AC-F7AB60CFA794}" srcOrd="0" destOrd="0" presId="urn:microsoft.com/office/officeart/2009/3/layout/StepUpProcess"/>
    <dgm:cxn modelId="{C194E1E2-4BA5-47CE-9035-5670580E8F7E}" type="presOf" srcId="{39ADEA38-A4E3-48A3-BCB1-1CC6DFF167F3}" destId="{36F20F85-2233-460B-9A72-F8239A4596FF}" srcOrd="0" destOrd="0" presId="urn:microsoft.com/office/officeart/2009/3/layout/StepUpProcess"/>
    <dgm:cxn modelId="{1D7429BE-74EC-4094-B218-F9CAC28C2707}" srcId="{39ADEA38-A4E3-48A3-BCB1-1CC6DFF167F3}" destId="{F323C1BE-2FB4-4EB7-A1D7-081BD0D01A6A}" srcOrd="3" destOrd="0" parTransId="{C1DD5216-1499-4C2C-9169-3A77C7FA80FB}" sibTransId="{D4B05EE4-664B-4CE7-B089-0A535E016917}"/>
    <dgm:cxn modelId="{635CDFB6-C297-4760-9697-D303C4129DA8}" type="presParOf" srcId="{36F20F85-2233-460B-9A72-F8239A4596FF}" destId="{0C4BE098-2220-47FA-9500-C18863C6FC7A}" srcOrd="0" destOrd="0" presId="urn:microsoft.com/office/officeart/2009/3/layout/StepUpProcess"/>
    <dgm:cxn modelId="{F0D75609-C0FB-4A64-A295-CBD5B6EEAE4B}" type="presParOf" srcId="{0C4BE098-2220-47FA-9500-C18863C6FC7A}" destId="{D0F80AEC-F5FB-4854-B3A5-20504EFEF68D}" srcOrd="0" destOrd="0" presId="urn:microsoft.com/office/officeart/2009/3/layout/StepUpProcess"/>
    <dgm:cxn modelId="{5F2C66E4-5C2B-4909-93C6-17C05D524552}" type="presParOf" srcId="{0C4BE098-2220-47FA-9500-C18863C6FC7A}" destId="{CB0EF259-FF07-486D-AC85-669FE573D10E}" srcOrd="1" destOrd="0" presId="urn:microsoft.com/office/officeart/2009/3/layout/StepUpProcess"/>
    <dgm:cxn modelId="{EBFBF536-A247-4752-9A03-27CA4B103C3C}" type="presParOf" srcId="{0C4BE098-2220-47FA-9500-C18863C6FC7A}" destId="{69742639-A8F7-4568-BD25-6E29732C6333}" srcOrd="2" destOrd="0" presId="urn:microsoft.com/office/officeart/2009/3/layout/StepUpProcess"/>
    <dgm:cxn modelId="{C4806B21-F7A2-4AE1-8BC6-529275EEAC19}" type="presParOf" srcId="{36F20F85-2233-460B-9A72-F8239A4596FF}" destId="{F3FBC7F1-C57A-472A-AD05-BD938E1E1A14}" srcOrd="1" destOrd="0" presId="urn:microsoft.com/office/officeart/2009/3/layout/StepUpProcess"/>
    <dgm:cxn modelId="{80AEC7A1-13BE-413B-BA7B-E222C58DBCDA}" type="presParOf" srcId="{F3FBC7F1-C57A-472A-AD05-BD938E1E1A14}" destId="{57904EC5-8B9E-4DA4-BB4E-4CFEA49551D1}" srcOrd="0" destOrd="0" presId="urn:microsoft.com/office/officeart/2009/3/layout/StepUpProcess"/>
    <dgm:cxn modelId="{F0E32FC0-1BC6-44EA-8351-EF0995E5C938}" type="presParOf" srcId="{36F20F85-2233-460B-9A72-F8239A4596FF}" destId="{61281317-5FB6-46CB-AA9A-2E097E24F086}" srcOrd="2" destOrd="0" presId="urn:microsoft.com/office/officeart/2009/3/layout/StepUpProcess"/>
    <dgm:cxn modelId="{9008FD1F-A7B5-4C5D-BB9A-967AB97EDAB2}" type="presParOf" srcId="{61281317-5FB6-46CB-AA9A-2E097E24F086}" destId="{8133BFCC-5C2E-4725-9EC2-D2EDE99B6B99}" srcOrd="0" destOrd="0" presId="urn:microsoft.com/office/officeart/2009/3/layout/StepUpProcess"/>
    <dgm:cxn modelId="{C7DA3988-D9CF-4551-A2C2-4F69355617F0}" type="presParOf" srcId="{61281317-5FB6-46CB-AA9A-2E097E24F086}" destId="{44F9A938-8ECB-489D-A4AC-F7AB60CFA794}" srcOrd="1" destOrd="0" presId="urn:microsoft.com/office/officeart/2009/3/layout/StepUpProcess"/>
    <dgm:cxn modelId="{B871C4BB-A597-442A-BDED-085D1DDD7EFB}" type="presParOf" srcId="{61281317-5FB6-46CB-AA9A-2E097E24F086}" destId="{04B22A0D-4DDC-4A8A-8E94-038FBD84D9AB}" srcOrd="2" destOrd="0" presId="urn:microsoft.com/office/officeart/2009/3/layout/StepUpProcess"/>
    <dgm:cxn modelId="{A57573BC-9E7B-4E1D-8EA1-2C0F620FDA88}" type="presParOf" srcId="{36F20F85-2233-460B-9A72-F8239A4596FF}" destId="{97E1A1F4-2667-4FD2-B396-86B8BE6D972B}" srcOrd="3" destOrd="0" presId="urn:microsoft.com/office/officeart/2009/3/layout/StepUpProcess"/>
    <dgm:cxn modelId="{21B95A07-9516-4031-8B50-362C179D28F5}" type="presParOf" srcId="{97E1A1F4-2667-4FD2-B396-86B8BE6D972B}" destId="{7B722805-2C91-4271-BD4D-55FA426DFEB5}" srcOrd="0" destOrd="0" presId="urn:microsoft.com/office/officeart/2009/3/layout/StepUpProcess"/>
    <dgm:cxn modelId="{8F1FC95A-0C0E-4BDE-9C28-2DC284CBF1CB}" type="presParOf" srcId="{36F20F85-2233-460B-9A72-F8239A4596FF}" destId="{538A00CD-B1F4-413E-8152-6902894975B2}" srcOrd="4" destOrd="0" presId="urn:microsoft.com/office/officeart/2009/3/layout/StepUpProcess"/>
    <dgm:cxn modelId="{8227FD50-2B5F-429C-AEC0-A2E6C87DBAE6}" type="presParOf" srcId="{538A00CD-B1F4-413E-8152-6902894975B2}" destId="{4EFEB560-5F69-4FB3-9E44-FCFC03F8D8B5}" srcOrd="0" destOrd="0" presId="urn:microsoft.com/office/officeart/2009/3/layout/StepUpProcess"/>
    <dgm:cxn modelId="{DE1B15B0-4129-49E6-B265-A2A226DAB4E6}" type="presParOf" srcId="{538A00CD-B1F4-413E-8152-6902894975B2}" destId="{2E64D7AE-7EB4-4392-B36B-7B9F34EE275B}" srcOrd="1" destOrd="0" presId="urn:microsoft.com/office/officeart/2009/3/layout/StepUpProcess"/>
    <dgm:cxn modelId="{E303E87E-3660-43AD-BC03-79DB18ED94BA}" type="presParOf" srcId="{538A00CD-B1F4-413E-8152-6902894975B2}" destId="{976BCC84-1FF6-44B6-9B37-1751F5F82214}" srcOrd="2" destOrd="0" presId="urn:microsoft.com/office/officeart/2009/3/layout/StepUpProcess"/>
    <dgm:cxn modelId="{94B7B3E4-BC21-4035-A620-717E6CE085F5}" type="presParOf" srcId="{36F20F85-2233-460B-9A72-F8239A4596FF}" destId="{D1A482C6-B53D-45AD-B6D4-804BF96CC40A}" srcOrd="5" destOrd="0" presId="urn:microsoft.com/office/officeart/2009/3/layout/StepUpProcess"/>
    <dgm:cxn modelId="{CC04F894-934B-4848-B810-334C5A8DB4CF}" type="presParOf" srcId="{D1A482C6-B53D-45AD-B6D4-804BF96CC40A}" destId="{3B9D2F57-DB36-4567-877F-9B1A0672F415}" srcOrd="0" destOrd="0" presId="urn:microsoft.com/office/officeart/2009/3/layout/StepUpProcess"/>
    <dgm:cxn modelId="{F830D102-A954-4CD6-954E-B26728155AD5}" type="presParOf" srcId="{36F20F85-2233-460B-9A72-F8239A4596FF}" destId="{322D056C-8DDC-411E-B6BD-99AB2E217B69}" srcOrd="6" destOrd="0" presId="urn:microsoft.com/office/officeart/2009/3/layout/StepUpProcess"/>
    <dgm:cxn modelId="{B1315C4F-7907-4453-94B7-59A306B3C963}" type="presParOf" srcId="{322D056C-8DDC-411E-B6BD-99AB2E217B69}" destId="{0D0DE894-33E2-4284-A887-CD608527AE7D}" srcOrd="0" destOrd="0" presId="urn:microsoft.com/office/officeart/2009/3/layout/StepUpProcess"/>
    <dgm:cxn modelId="{F0FEA896-442C-40E5-9AB1-03C14162A75D}" type="presParOf" srcId="{322D056C-8DDC-411E-B6BD-99AB2E217B69}" destId="{73249440-7487-4BA1-93E1-2A0823390AF4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F80AEC-F5FB-4854-B3A5-20504EFEF68D}">
      <dsp:nvSpPr>
        <dsp:cNvPr id="0" name=""/>
        <dsp:cNvSpPr/>
      </dsp:nvSpPr>
      <dsp:spPr>
        <a:xfrm rot="5400000">
          <a:off x="327166" y="2573977"/>
          <a:ext cx="979507" cy="1629878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0EF259-FF07-486D-AC85-669FE573D10E}">
      <dsp:nvSpPr>
        <dsp:cNvPr id="0" name=""/>
        <dsp:cNvSpPr/>
      </dsp:nvSpPr>
      <dsp:spPr>
        <a:xfrm>
          <a:off x="163662" y="3060959"/>
          <a:ext cx="1471463" cy="1289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Простір</a:t>
          </a:r>
          <a:endParaRPr lang="en-US" sz="1900" kern="1200" dirty="0"/>
        </a:p>
      </dsp:txBody>
      <dsp:txXfrm>
        <a:off x="163662" y="3060959"/>
        <a:ext cx="1471463" cy="1289823"/>
      </dsp:txXfrm>
    </dsp:sp>
    <dsp:sp modelId="{69742639-A8F7-4568-BD25-6E29732C6333}">
      <dsp:nvSpPr>
        <dsp:cNvPr id="0" name=""/>
        <dsp:cNvSpPr/>
      </dsp:nvSpPr>
      <dsp:spPr>
        <a:xfrm>
          <a:off x="1357490" y="2453983"/>
          <a:ext cx="277634" cy="277634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33BFCC-5C2E-4725-9EC2-D2EDE99B6B99}">
      <dsp:nvSpPr>
        <dsp:cNvPr id="0" name=""/>
        <dsp:cNvSpPr/>
      </dsp:nvSpPr>
      <dsp:spPr>
        <a:xfrm rot="5400000">
          <a:off x="2128524" y="2128229"/>
          <a:ext cx="979507" cy="1629878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9A938-8ECB-489D-A4AC-F7AB60CFA794}">
      <dsp:nvSpPr>
        <dsp:cNvPr id="0" name=""/>
        <dsp:cNvSpPr/>
      </dsp:nvSpPr>
      <dsp:spPr>
        <a:xfrm>
          <a:off x="1965020" y="2615211"/>
          <a:ext cx="1471463" cy="1289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Люди</a:t>
          </a:r>
          <a:endParaRPr lang="en-US" sz="1900" kern="1200" dirty="0"/>
        </a:p>
      </dsp:txBody>
      <dsp:txXfrm>
        <a:off x="1965020" y="2615211"/>
        <a:ext cx="1471463" cy="1289823"/>
      </dsp:txXfrm>
    </dsp:sp>
    <dsp:sp modelId="{04B22A0D-4DDC-4A8A-8E94-038FBD84D9AB}">
      <dsp:nvSpPr>
        <dsp:cNvPr id="0" name=""/>
        <dsp:cNvSpPr/>
      </dsp:nvSpPr>
      <dsp:spPr>
        <a:xfrm>
          <a:off x="3158849" y="2008235"/>
          <a:ext cx="277634" cy="277634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FEB560-5F69-4FB3-9E44-FCFC03F8D8B5}">
      <dsp:nvSpPr>
        <dsp:cNvPr id="0" name=""/>
        <dsp:cNvSpPr/>
      </dsp:nvSpPr>
      <dsp:spPr>
        <a:xfrm rot="5400000">
          <a:off x="3929882" y="1682481"/>
          <a:ext cx="979507" cy="1629878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64D7AE-7EB4-4392-B36B-7B9F34EE275B}">
      <dsp:nvSpPr>
        <dsp:cNvPr id="0" name=""/>
        <dsp:cNvSpPr/>
      </dsp:nvSpPr>
      <dsp:spPr>
        <a:xfrm>
          <a:off x="3766378" y="2169463"/>
          <a:ext cx="1471463" cy="1289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Інформація перетворена в знання</a:t>
          </a:r>
          <a:endParaRPr lang="en-US" sz="1900" kern="1200" dirty="0"/>
        </a:p>
      </dsp:txBody>
      <dsp:txXfrm>
        <a:off x="3766378" y="2169463"/>
        <a:ext cx="1471463" cy="1289823"/>
      </dsp:txXfrm>
    </dsp:sp>
    <dsp:sp modelId="{976BCC84-1FF6-44B6-9B37-1751F5F82214}">
      <dsp:nvSpPr>
        <dsp:cNvPr id="0" name=""/>
        <dsp:cNvSpPr/>
      </dsp:nvSpPr>
      <dsp:spPr>
        <a:xfrm>
          <a:off x="4960207" y="1562487"/>
          <a:ext cx="277634" cy="277634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0DE894-33E2-4284-A887-CD608527AE7D}">
      <dsp:nvSpPr>
        <dsp:cNvPr id="0" name=""/>
        <dsp:cNvSpPr/>
      </dsp:nvSpPr>
      <dsp:spPr>
        <a:xfrm rot="5400000">
          <a:off x="5731240" y="1236733"/>
          <a:ext cx="979507" cy="1629878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49440-7487-4BA1-93E1-2A0823390AF4}">
      <dsp:nvSpPr>
        <dsp:cNvPr id="0" name=""/>
        <dsp:cNvSpPr/>
      </dsp:nvSpPr>
      <dsp:spPr>
        <a:xfrm>
          <a:off x="5567736" y="1723715"/>
          <a:ext cx="1471463" cy="1289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Знання перетворені в діло</a:t>
          </a:r>
          <a:endParaRPr lang="en-US" sz="1900" kern="1200" dirty="0"/>
        </a:p>
      </dsp:txBody>
      <dsp:txXfrm>
        <a:off x="5567736" y="1723715"/>
        <a:ext cx="1471463" cy="1289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3130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3967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393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2477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075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912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061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6436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3680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1595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109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5ED3-9573-4CB7-8F11-AAF21ED04393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88094-767F-4477-BA63-D4F0F4580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849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www.culturepartnership.eu/ua/page/about" TargetMode="External"/><Relationship Id="rId7" Type="http://schemas.openxmlformats.org/officeDocument/2006/relationships/hyperlink" Target="https://www.facebook.com/belka.space.kpi/" TargetMode="External"/><Relationship Id="rId2" Type="http://schemas.openxmlformats.org/officeDocument/2006/relationships/hyperlink" Target="http://www.plconnect.slq.qld.gov.au/__data/assets/pdf_file/0003/339717/SLQ-Creative-Spaces-Low-Res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facebook.com/lampa.kpi" TargetMode="External"/><Relationship Id="rId5" Type="http://schemas.openxmlformats.org/officeDocument/2006/relationships/hyperlink" Target="http://ela.kpi.ua/bitstream/123456789/19291/1/Strategy_2017-2020.pdf" TargetMode="External"/><Relationship Id="rId4" Type="http://schemas.openxmlformats.org/officeDocument/2006/relationships/hyperlink" Target="https://www.ulster.ac.uk/ci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13860" y="1496291"/>
            <a:ext cx="7647709" cy="2517568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uk-UA" sz="4000" b="1" dirty="0" smtClean="0"/>
              <a:t>Бібліотека дослідницького технічного університету як креативне культурно-освітнє середовище</a:t>
            </a:r>
            <a:endParaRPr lang="en-US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385762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95210" y="4548250"/>
            <a:ext cx="3574473" cy="179317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uk-UA" dirty="0">
                <a:latin typeface="+mj-lt"/>
              </a:rPr>
              <a:t>Анна </a:t>
            </a:r>
            <a:r>
              <a:rPr lang="uk-UA" dirty="0" err="1">
                <a:latin typeface="+mj-lt"/>
              </a:rPr>
              <a:t>Боришкевич</a:t>
            </a:r>
            <a:endParaRPr lang="uk-UA" dirty="0">
              <a:latin typeface="+mj-lt"/>
            </a:endParaRPr>
          </a:p>
          <a:p>
            <a:pPr algn="r"/>
            <a:r>
              <a:rPr lang="uk-UA" dirty="0">
                <a:latin typeface="+mj-lt"/>
              </a:rPr>
              <a:t>Анастасія </a:t>
            </a:r>
            <a:r>
              <a:rPr lang="uk-UA" dirty="0" err="1">
                <a:latin typeface="+mj-lt"/>
              </a:rPr>
              <a:t>Ярошик</a:t>
            </a:r>
            <a:endParaRPr lang="uk-UA" dirty="0">
              <a:latin typeface="+mj-lt"/>
            </a:endParaRPr>
          </a:p>
          <a:p>
            <a:pPr algn="r"/>
            <a:r>
              <a:rPr lang="en-US" dirty="0">
                <a:latin typeface="+mj-lt"/>
              </a:rPr>
              <a:t>KPI Library</a:t>
            </a:r>
          </a:p>
          <a:p>
            <a:pPr algn="r"/>
            <a:r>
              <a:rPr lang="en-US" dirty="0">
                <a:latin typeface="+mj-lt"/>
              </a:rPr>
              <a:t>Department of cultural and educational work</a:t>
            </a:r>
            <a:endParaRPr lang="uk-U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826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493239398"/>
              </p:ext>
            </p:extLst>
          </p:nvPr>
        </p:nvGraphicFramePr>
        <p:xfrm>
          <a:off x="464024" y="225632"/>
          <a:ext cx="7041181" cy="5912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39538" y="0"/>
            <a:ext cx="455246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00696" y="724395"/>
            <a:ext cx="3289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Креативне середовище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303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6915" y="0"/>
            <a:ext cx="92310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62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27" y="201881"/>
            <a:ext cx="3111335" cy="6127667"/>
          </a:xfrm>
        </p:spPr>
        <p:txBody>
          <a:bodyPr>
            <a:noAutofit/>
          </a:bodyPr>
          <a:lstStyle/>
          <a:p>
            <a:r>
              <a:rPr lang="ru-RU" sz="3600" dirty="0"/>
              <a:t>М</a:t>
            </a:r>
            <a:r>
              <a:rPr lang="uk-UA" sz="3600" dirty="0" err="1" smtClean="0"/>
              <a:t>іжгалузевий</a:t>
            </a:r>
            <a:r>
              <a:rPr lang="uk-UA" sz="3600" dirty="0" smtClean="0"/>
              <a:t> та міждисциплінарний перетин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uk-UA" sz="4000" dirty="0" smtClean="0"/>
              <a:t>Обмін аудиторіями</a:t>
            </a:r>
            <a:endParaRPr lang="en-US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5719" y="0"/>
            <a:ext cx="50010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52114" y="653143"/>
            <a:ext cx="32894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err="1" smtClean="0">
                <a:latin typeface="+mj-lt"/>
              </a:rPr>
              <a:t>Коллаборації</a:t>
            </a:r>
            <a:endParaRPr lang="uk-UA" sz="3600" dirty="0" smtClean="0">
              <a:latin typeface="+mj-lt"/>
            </a:endParaRPr>
          </a:p>
          <a:p>
            <a:r>
              <a:rPr lang="uk-UA" sz="5400" dirty="0">
                <a:latin typeface="+mj-lt"/>
              </a:rPr>
              <a:t/>
            </a:r>
            <a:br>
              <a:rPr lang="uk-UA" sz="5400" dirty="0">
                <a:latin typeface="+mj-lt"/>
              </a:rPr>
            </a:br>
            <a:r>
              <a:rPr lang="uk-UA" sz="3600" dirty="0" smtClean="0">
                <a:latin typeface="+mj-lt"/>
              </a:rPr>
              <a:t>Швидке </a:t>
            </a:r>
            <a:r>
              <a:rPr lang="uk-UA" sz="3600" dirty="0">
                <a:latin typeface="+mj-lt"/>
              </a:rPr>
              <a:t>взаємне зростання</a:t>
            </a:r>
            <a:r>
              <a:rPr lang="uk-UA" sz="5400" dirty="0"/>
              <a:t/>
            </a:r>
            <a:br>
              <a:rPr lang="uk-UA" sz="5400" dirty="0"/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220147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5110" y="95003"/>
            <a:ext cx="7576459" cy="1068780"/>
          </a:xfrm>
        </p:spPr>
        <p:txBody>
          <a:bodyPr>
            <a:normAutofit/>
          </a:bodyPr>
          <a:lstStyle/>
          <a:p>
            <a:r>
              <a:rPr lang="uk-UA" sz="2000" b="1" dirty="0" smtClean="0"/>
              <a:t>Приклад 1</a:t>
            </a:r>
            <a:endParaRPr lang="en-US" sz="2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98868" y="1615045"/>
            <a:ext cx="7048582" cy="4474606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+mj-lt"/>
              </a:rPr>
              <a:t>Лабораторія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мікроелектроніки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Lampa</a:t>
            </a: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  <a:latin typeface="+mj-lt"/>
              </a:rPr>
              <a:t>Волонтерський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рух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 в 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Ун</a:t>
            </a:r>
            <a:r>
              <a:rPr lang="uk-UA" dirty="0">
                <a:solidFill>
                  <a:schemeClr val="tx1"/>
                </a:solidFill>
                <a:latin typeface="+mj-lt"/>
              </a:rPr>
              <a:t>і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верситет</a:t>
            </a:r>
            <a:r>
              <a:rPr lang="uk-UA" dirty="0" smtClean="0">
                <a:solidFill>
                  <a:schemeClr val="tx1"/>
                </a:solidFill>
                <a:latin typeface="+mj-lt"/>
              </a:rPr>
              <a:t>і (низові ініціативи)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dirty="0" smtClean="0">
                <a:solidFill>
                  <a:schemeClr val="tx1"/>
                </a:solidFill>
                <a:latin typeface="+mj-lt"/>
              </a:rPr>
              <a:t>Розвиток е-демократії в Україні (ГБ)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dirty="0" smtClean="0">
                <a:solidFill>
                  <a:schemeClr val="tx1"/>
                </a:solidFill>
                <a:latin typeface="+mj-lt"/>
              </a:rPr>
              <a:t>Партнерство з локальними і міжнародними бізнесами (комерція)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dirty="0" smtClean="0">
                <a:solidFill>
                  <a:schemeClr val="tx1"/>
                </a:solidFill>
                <a:latin typeface="+mj-lt"/>
              </a:rPr>
              <a:t>Ініціативний викладач (освіта)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dirty="0" smtClean="0">
                <a:solidFill>
                  <a:schemeClr val="tx1"/>
                </a:solidFill>
                <a:latin typeface="+mj-lt"/>
              </a:rPr>
              <a:t>Розвиток технологій</a:t>
            </a:r>
          </a:p>
          <a:p>
            <a:pPr marL="457200" indent="-457200">
              <a:buAutoNum type="arabicPeriod"/>
            </a:pP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38563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740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70816" y="154378"/>
            <a:ext cx="5082638" cy="5771409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ru-RU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Студія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для </a:t>
            </a:r>
            <a:r>
              <a:rPr lang="ru-RU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виробництва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ru-RU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відкритих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онлайн-</a:t>
            </a:r>
            <a:r>
              <a:rPr lang="ru-RU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курсів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Belka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MOOC“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Розвиток 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студентського самоуправління та роботи зі спонсорами (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Belka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)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Розвиток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сфери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event 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в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ун</a:t>
            </a: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іверситеті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(</a:t>
            </a: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відеозйомка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, </a:t>
            </a: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стріми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Створення 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платформ </a:t>
            </a: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онлайн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відеокурсів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</a:t>
            </a: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Прометеус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, ВУМ і </a:t>
            </a: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т.д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Розвиток 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світового тренду </a:t>
            </a: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онлайн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освіти (офіційно закріплено в </a:t>
            </a:r>
            <a:r>
              <a:rPr lang="uk-UA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У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ніверситеті КПІ)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5035" y="-1"/>
            <a:ext cx="3420114" cy="48330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6888" y="249383"/>
            <a:ext cx="2101932" cy="129441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Приклад </a:t>
            </a:r>
            <a:r>
              <a:rPr lang="en-US" b="1" dirty="0" smtClean="0"/>
              <a:t>2</a:t>
            </a: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xmlns="" val="572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888" y="332509"/>
            <a:ext cx="4762006" cy="5866409"/>
          </a:xfrm>
        </p:spPr>
        <p:txBody>
          <a:bodyPr>
            <a:normAutofit/>
          </a:bodyPr>
          <a:lstStyle/>
          <a:p>
            <a:r>
              <a:rPr lang="uk-UA" dirty="0" smtClean="0"/>
              <a:t>Креативне середовище в стратегії розвитку Бібліотеки (</a:t>
            </a:r>
            <a:r>
              <a:rPr lang="uk-UA" dirty="0" smtClean="0"/>
              <a:t>плану</a:t>
            </a:r>
            <a:r>
              <a:rPr lang="ru-RU" dirty="0" smtClean="0"/>
              <a:t>в</a:t>
            </a:r>
            <a:r>
              <a:rPr lang="uk-UA" dirty="0" err="1" smtClean="0"/>
              <a:t>ання</a:t>
            </a:r>
            <a:r>
              <a:rPr lang="uk-UA" dirty="0" smtClean="0"/>
              <a:t>)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2238" y="938151"/>
            <a:ext cx="5921829" cy="444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358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6274" y="365125"/>
            <a:ext cx="10427525" cy="869909"/>
          </a:xfrm>
        </p:spPr>
        <p:txBody>
          <a:bodyPr/>
          <a:lstStyle/>
          <a:p>
            <a:r>
              <a:rPr lang="uk-UA" dirty="0" smtClean="0"/>
              <a:t>Що почитати: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75062" y="1469365"/>
            <a:ext cx="3543795" cy="435133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uk-UA" sz="4500" dirty="0" smtClean="0">
                <a:latin typeface="+mj-lt"/>
              </a:rPr>
              <a:t>Креативні простори, креативна економіка</a:t>
            </a:r>
          </a:p>
          <a:p>
            <a:r>
              <a:rPr lang="en-US" sz="4500" dirty="0">
                <a:latin typeface="+mj-lt"/>
                <a:hlinkClick r:id="rId2"/>
              </a:rPr>
              <a:t>http://www.plconnect.slq.qld.gov.au/__</a:t>
            </a:r>
            <a:r>
              <a:rPr lang="en-US" sz="4500" dirty="0" smtClean="0">
                <a:latin typeface="+mj-lt"/>
                <a:hlinkClick r:id="rId2"/>
              </a:rPr>
              <a:t>data/assets/pdf_file/0003/339717/SLQ-Creative-Spaces-Low-Res.pdf</a:t>
            </a:r>
            <a:r>
              <a:rPr lang="uk-UA" sz="4500" dirty="0" smtClean="0">
                <a:latin typeface="+mj-lt"/>
              </a:rPr>
              <a:t> (створення креативних просторів в бібліотеках)</a:t>
            </a:r>
          </a:p>
          <a:p>
            <a:r>
              <a:rPr lang="en-US" sz="4500" dirty="0">
                <a:latin typeface="+mj-lt"/>
                <a:hlinkClick r:id="rId3"/>
              </a:rPr>
              <a:t>https://</a:t>
            </a:r>
            <a:r>
              <a:rPr lang="en-US" sz="4500" dirty="0" smtClean="0">
                <a:latin typeface="+mj-lt"/>
                <a:hlinkClick r:id="rId3"/>
              </a:rPr>
              <a:t>www.culturepartnership.eu/ua/page/about</a:t>
            </a:r>
            <a:r>
              <a:rPr lang="uk-UA" sz="4500" dirty="0" smtClean="0">
                <a:latin typeface="+mj-lt"/>
              </a:rPr>
              <a:t> (культура і креативність)</a:t>
            </a:r>
          </a:p>
          <a:p>
            <a:r>
              <a:rPr lang="en-US" sz="4500" dirty="0">
                <a:latin typeface="+mj-lt"/>
                <a:hlinkClick r:id="rId4"/>
              </a:rPr>
              <a:t>https://</a:t>
            </a:r>
            <a:r>
              <a:rPr lang="en-US" sz="4500" dirty="0" smtClean="0">
                <a:latin typeface="+mj-lt"/>
                <a:hlinkClick r:id="rId4"/>
              </a:rPr>
              <a:t>www.ulster.ac.uk/cii</a:t>
            </a:r>
            <a:r>
              <a:rPr lang="uk-UA" sz="4500" dirty="0" smtClean="0">
                <a:latin typeface="+mj-lt"/>
              </a:rPr>
              <a:t> (креативні індустрії)</a:t>
            </a:r>
          </a:p>
          <a:p>
            <a:r>
              <a:rPr lang="en-US" sz="4500" dirty="0">
                <a:latin typeface="+mj-lt"/>
                <a:hlinkClick r:id="rId5"/>
              </a:rPr>
              <a:t>http://</a:t>
            </a:r>
            <a:r>
              <a:rPr lang="en-US" sz="4500" dirty="0" smtClean="0">
                <a:latin typeface="+mj-lt"/>
                <a:hlinkClick r:id="rId5"/>
              </a:rPr>
              <a:t>ela.kpi.ua/bitstream/123456789/19291/1/Strategy_2017-2020.pdf</a:t>
            </a:r>
            <a:r>
              <a:rPr lang="ru-RU" sz="4500" dirty="0" smtClean="0">
                <a:latin typeface="+mj-lt"/>
              </a:rPr>
              <a:t> (стратег</a:t>
            </a:r>
            <a:r>
              <a:rPr lang="uk-UA" sz="4500" dirty="0" err="1" smtClean="0">
                <a:latin typeface="+mj-lt"/>
              </a:rPr>
              <a:t>ія</a:t>
            </a:r>
            <a:r>
              <a:rPr lang="uk-UA" sz="4500" dirty="0" smtClean="0">
                <a:latin typeface="+mj-lt"/>
              </a:rPr>
              <a:t> розвитку Бібліотеки КПІ)</a:t>
            </a:r>
            <a:endParaRPr lang="ru-RU" sz="4500" dirty="0" smtClean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90753" y="1493116"/>
            <a:ext cx="2956956" cy="186760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uk-UA" sz="4500" dirty="0" smtClean="0">
                <a:latin typeface="+mj-lt"/>
              </a:rPr>
              <a:t>Приклади </a:t>
            </a:r>
            <a:r>
              <a:rPr lang="uk-UA" sz="4500" dirty="0" err="1" smtClean="0">
                <a:latin typeface="+mj-lt"/>
              </a:rPr>
              <a:t>колаборацій</a:t>
            </a:r>
            <a:endParaRPr lang="uk-UA" sz="4500" dirty="0" smtClean="0">
              <a:latin typeface="+mj-lt"/>
            </a:endParaRPr>
          </a:p>
          <a:p>
            <a:r>
              <a:rPr lang="en-US" sz="4500" dirty="0" smtClean="0">
                <a:latin typeface="+mj-lt"/>
                <a:hlinkClick r:id="rId6"/>
              </a:rPr>
              <a:t>https</a:t>
            </a:r>
            <a:r>
              <a:rPr lang="en-US" sz="4500" dirty="0">
                <a:latin typeface="+mj-lt"/>
                <a:hlinkClick r:id="rId6"/>
              </a:rPr>
              <a:t>://</a:t>
            </a:r>
            <a:r>
              <a:rPr lang="en-US" sz="4500" dirty="0" smtClean="0">
                <a:latin typeface="+mj-lt"/>
                <a:hlinkClick r:id="rId6"/>
              </a:rPr>
              <a:t>www.facebook.com/lampa.kpi</a:t>
            </a:r>
            <a:r>
              <a:rPr lang="uk-UA" sz="4500" dirty="0">
                <a:latin typeface="+mj-lt"/>
              </a:rPr>
              <a:t> </a:t>
            </a:r>
            <a:r>
              <a:rPr lang="uk-UA" sz="4500" dirty="0" smtClean="0">
                <a:latin typeface="+mj-lt"/>
              </a:rPr>
              <a:t>(</a:t>
            </a:r>
            <a:r>
              <a:rPr lang="en-US" sz="4500" dirty="0" err="1" smtClean="0">
                <a:latin typeface="+mj-lt"/>
              </a:rPr>
              <a:t>Lampa</a:t>
            </a:r>
            <a:r>
              <a:rPr lang="en-US" sz="4500" dirty="0" smtClean="0">
                <a:latin typeface="+mj-lt"/>
              </a:rPr>
              <a:t>)</a:t>
            </a:r>
          </a:p>
          <a:p>
            <a:r>
              <a:rPr lang="en-US" sz="4500" dirty="0">
                <a:latin typeface="+mj-lt"/>
                <a:hlinkClick r:id="rId7"/>
              </a:rPr>
              <a:t>https://www.facebook.com/belka.space.kpi</a:t>
            </a:r>
            <a:r>
              <a:rPr lang="en-US" sz="4500" dirty="0" smtClean="0">
                <a:latin typeface="+mj-lt"/>
                <a:hlinkClick r:id="rId7"/>
              </a:rPr>
              <a:t>/</a:t>
            </a:r>
            <a:r>
              <a:rPr lang="en-US" sz="4500" dirty="0" smtClean="0">
                <a:latin typeface="+mj-lt"/>
              </a:rPr>
              <a:t> (</a:t>
            </a:r>
            <a:r>
              <a:rPr lang="en-US" sz="4500" dirty="0" err="1" smtClean="0">
                <a:latin typeface="+mj-lt"/>
              </a:rPr>
              <a:t>Belka</a:t>
            </a:r>
            <a:r>
              <a:rPr lang="en-US" sz="4500" dirty="0" smtClean="0">
                <a:latin typeface="+mj-lt"/>
              </a:rPr>
              <a:t>)</a:t>
            </a:r>
          </a:p>
          <a:p>
            <a:pPr marL="0" indent="0">
              <a:buNone/>
            </a:pPr>
            <a:endParaRPr lang="uk-UA" dirty="0" smtClean="0"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45886" y="1751610"/>
            <a:ext cx="3298879" cy="510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824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207</Words>
  <Application>Microsoft Office PowerPoint</Application>
  <PresentationFormat>Произвольный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Бібліотека дослідницького технічного університету як креативне культурно-освітнє середовище</vt:lpstr>
      <vt:lpstr>Слайд 2</vt:lpstr>
      <vt:lpstr>Слайд 3</vt:lpstr>
      <vt:lpstr>Міжгалузевий та міждисциплінарний перетин    Обмін аудиторіями</vt:lpstr>
      <vt:lpstr>Приклад 1</vt:lpstr>
      <vt:lpstr>Слайд 6</vt:lpstr>
      <vt:lpstr>Креативне середовище в стратегії розвитку Бібліотеки (планування)</vt:lpstr>
      <vt:lpstr>Що почитати: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Бібліотека дослідницького технічного університету як креативне культурно-освітнє середовище</dc:title>
  <dc:creator>Kandaliza</dc:creator>
  <cp:lastModifiedBy>iaroshyk</cp:lastModifiedBy>
  <cp:revision>17</cp:revision>
  <dcterms:created xsi:type="dcterms:W3CDTF">2018-05-13T13:29:30Z</dcterms:created>
  <dcterms:modified xsi:type="dcterms:W3CDTF">2018-08-10T12:06:25Z</dcterms:modified>
</cp:coreProperties>
</file>