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8" r:id="rId11"/>
    <p:sldId id="266" r:id="rId12"/>
    <p:sldId id="265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08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Лист1!$I$169:$N$169</c:f>
              <c:numCache>
                <c:formatCode>General</c:formatCode>
                <c:ptCount val="6"/>
                <c:pt idx="0">
                  <c:v>45</c:v>
                </c:pt>
                <c:pt idx="1">
                  <c:v>40</c:v>
                </c:pt>
                <c:pt idx="2">
                  <c:v>35</c:v>
                </c:pt>
                <c:pt idx="3">
                  <c:v>30</c:v>
                </c:pt>
                <c:pt idx="4">
                  <c:v>25</c:v>
                </c:pt>
                <c:pt idx="5">
                  <c:v>20</c:v>
                </c:pt>
              </c:numCache>
            </c:numRef>
          </c:xVal>
          <c:yVal>
            <c:numRef>
              <c:f>Лист1!$I$170:$N$170</c:f>
              <c:numCache>
                <c:formatCode>General</c:formatCode>
                <c:ptCount val="6"/>
                <c:pt idx="0">
                  <c:v>984.35</c:v>
                </c:pt>
                <c:pt idx="1">
                  <c:v>986.5</c:v>
                </c:pt>
                <c:pt idx="2">
                  <c:v>991.18</c:v>
                </c:pt>
                <c:pt idx="3">
                  <c:v>993.46</c:v>
                </c:pt>
                <c:pt idx="4">
                  <c:v>995.63</c:v>
                </c:pt>
                <c:pt idx="5">
                  <c:v>1000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0DF-4998-8ADE-AD7700E662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2482096"/>
        <c:axId val="622476112"/>
      </c:scatterChart>
      <c:valAx>
        <c:axId val="622482096"/>
        <c:scaling>
          <c:orientation val="minMax"/>
          <c:max val="45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t,</a:t>
                </a:r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◦</a:t>
                </a:r>
                <a:r>
                  <a:rPr lang="en-US"/>
                  <a:t>C</a:t>
                </a:r>
                <a:endParaRPr lang="ru-RU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2476112"/>
        <c:crosses val="autoZero"/>
        <c:crossBetween val="midCat"/>
      </c:valAx>
      <c:valAx>
        <c:axId val="622476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f,(</a:t>
                </a:r>
                <a:r>
                  <a:rPr lang="uk-UA"/>
                  <a:t>Гц)</a:t>
                </a:r>
                <a:endParaRPr lang="ru-RU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24820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Лист1!$C$4:$C$9</c:f>
              <c:numCache>
                <c:formatCode>General</c:formatCode>
                <c:ptCount val="6"/>
                <c:pt idx="0">
                  <c:v>20</c:v>
                </c:pt>
                <c:pt idx="1">
                  <c:v>25</c:v>
                </c:pt>
                <c:pt idx="2">
                  <c:v>30</c:v>
                </c:pt>
                <c:pt idx="3">
                  <c:v>35</c:v>
                </c:pt>
                <c:pt idx="4">
                  <c:v>40</c:v>
                </c:pt>
                <c:pt idx="5">
                  <c:v>45</c:v>
                </c:pt>
              </c:numCache>
            </c:numRef>
          </c:xVal>
          <c:yVal>
            <c:numRef>
              <c:f>Лист1!$E$4:$E$9</c:f>
              <c:numCache>
                <c:formatCode>General</c:formatCode>
                <c:ptCount val="6"/>
                <c:pt idx="0">
                  <c:v>1</c:v>
                </c:pt>
                <c:pt idx="1">
                  <c:v>0.99099999999999999</c:v>
                </c:pt>
                <c:pt idx="2">
                  <c:v>0.96499999999999997</c:v>
                </c:pt>
                <c:pt idx="3">
                  <c:v>0.92100000000000004</c:v>
                </c:pt>
                <c:pt idx="4">
                  <c:v>0.86</c:v>
                </c:pt>
                <c:pt idx="5">
                  <c:v>0.78200000000000003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DA6-4162-B36C-235A42E63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9852416"/>
        <c:axId val="219850120"/>
      </c:scatterChart>
      <c:valAx>
        <c:axId val="219852416"/>
        <c:scaling>
          <c:orientation val="minMax"/>
          <c:max val="45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t,</a:t>
                </a:r>
                <a:r>
                  <a:rPr lang="en-US">
                    <a:latin typeface="Calibri" panose="020F0502020204030204" pitchFamily="34" charset="0"/>
                    <a:cs typeface="Calibri" panose="020F0502020204030204" pitchFamily="34" charset="0"/>
                  </a:rPr>
                  <a:t>°C</a:t>
                </a:r>
                <a:endParaRPr lang="ru-RU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9850120"/>
        <c:crosses val="autoZero"/>
        <c:crossBetween val="midCat"/>
      </c:valAx>
      <c:valAx>
        <c:axId val="219850120"/>
        <c:scaling>
          <c:orientation val="minMax"/>
          <c:max val="1"/>
          <c:min val="0.7820000000000000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P,</a:t>
                </a:r>
                <a:r>
                  <a:rPr lang="ru-RU"/>
                  <a:t>Вт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98524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t=20</c:v>
          </c:tx>
          <c:marker>
            <c:symbol val="none"/>
          </c:marker>
          <c:xVal>
            <c:numRef>
              <c:f>Лист1!$P$2:$P$29</c:f>
              <c:numCache>
                <c:formatCode>General</c:formatCode>
                <c:ptCount val="28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955</c:v>
                </c:pt>
                <c:pt idx="6">
                  <c:v>960</c:v>
                </c:pt>
                <c:pt idx="7">
                  <c:v>970</c:v>
                </c:pt>
                <c:pt idx="8">
                  <c:v>975</c:v>
                </c:pt>
                <c:pt idx="9">
                  <c:v>980</c:v>
                </c:pt>
                <c:pt idx="10">
                  <c:v>985</c:v>
                </c:pt>
                <c:pt idx="11">
                  <c:v>990</c:v>
                </c:pt>
                <c:pt idx="12">
                  <c:v>995</c:v>
                </c:pt>
                <c:pt idx="13">
                  <c:v>1000</c:v>
                </c:pt>
                <c:pt idx="14">
                  <c:v>1005</c:v>
                </c:pt>
                <c:pt idx="15">
                  <c:v>1010</c:v>
                </c:pt>
                <c:pt idx="16">
                  <c:v>1015</c:v>
                </c:pt>
                <c:pt idx="17">
                  <c:v>1020</c:v>
                </c:pt>
                <c:pt idx="18">
                  <c:v>1025</c:v>
                </c:pt>
                <c:pt idx="19">
                  <c:v>1030</c:v>
                </c:pt>
                <c:pt idx="20">
                  <c:v>1035</c:v>
                </c:pt>
                <c:pt idx="21">
                  <c:v>1040</c:v>
                </c:pt>
                <c:pt idx="22">
                  <c:v>1045</c:v>
                </c:pt>
                <c:pt idx="23">
                  <c:v>1050</c:v>
                </c:pt>
                <c:pt idx="24">
                  <c:v>1055</c:v>
                </c:pt>
                <c:pt idx="25">
                  <c:v>1060</c:v>
                </c:pt>
                <c:pt idx="26">
                  <c:v>1070</c:v>
                </c:pt>
                <c:pt idx="27">
                  <c:v>1080</c:v>
                </c:pt>
              </c:numCache>
            </c:numRef>
          </c:xVal>
          <c:yVal>
            <c:numRef>
              <c:f>Лист1!$S$2:$S$29</c:f>
              <c:numCache>
                <c:formatCode>General</c:formatCode>
                <c:ptCount val="28"/>
                <c:pt idx="0">
                  <c:v>14.113473812610508</c:v>
                </c:pt>
                <c:pt idx="1">
                  <c:v>15.894407036336734</c:v>
                </c:pt>
                <c:pt idx="2">
                  <c:v>17.767334603424743</c:v>
                </c:pt>
                <c:pt idx="3">
                  <c:v>19.794927312688941</c:v>
                </c:pt>
                <c:pt idx="4">
                  <c:v>21.899510264617135</c:v>
                </c:pt>
                <c:pt idx="5">
                  <c:v>26.935749724493125</c:v>
                </c:pt>
                <c:pt idx="6">
                  <c:v>32.956349637772753</c:v>
                </c:pt>
                <c:pt idx="7">
                  <c:v>37.319179000926312</c:v>
                </c:pt>
                <c:pt idx="8">
                  <c:v>39.595013087838346</c:v>
                </c:pt>
                <c:pt idx="9">
                  <c:v>41.330659575084653</c:v>
                </c:pt>
                <c:pt idx="10">
                  <c:v>42.455236347080508</c:v>
                </c:pt>
                <c:pt idx="11">
                  <c:v>43.180643660500515</c:v>
                </c:pt>
                <c:pt idx="12">
                  <c:v>43.470200127872971</c:v>
                </c:pt>
                <c:pt idx="13">
                  <c:v>43.40523430789915</c:v>
                </c:pt>
                <c:pt idx="14">
                  <c:v>42.956960321450239</c:v>
                </c:pt>
                <c:pt idx="15">
                  <c:v>41.999748008481454</c:v>
                </c:pt>
                <c:pt idx="16">
                  <c:v>40.551521954626779</c:v>
                </c:pt>
                <c:pt idx="17">
                  <c:v>38.53142165682933</c:v>
                </c:pt>
                <c:pt idx="18">
                  <c:v>36.108506705006114</c:v>
                </c:pt>
                <c:pt idx="19">
                  <c:v>33.544025191476948</c:v>
                </c:pt>
                <c:pt idx="20">
                  <c:v>30.963692210902156</c:v>
                </c:pt>
                <c:pt idx="21">
                  <c:v>28.483107830176255</c:v>
                </c:pt>
                <c:pt idx="22">
                  <c:v>26.164171605822091</c:v>
                </c:pt>
                <c:pt idx="23">
                  <c:v>23.96091669887463</c:v>
                </c:pt>
                <c:pt idx="24">
                  <c:v>21.976718680881895</c:v>
                </c:pt>
                <c:pt idx="25">
                  <c:v>20.009645630794761</c:v>
                </c:pt>
                <c:pt idx="26">
                  <c:v>16.550257304262882</c:v>
                </c:pt>
                <c:pt idx="27">
                  <c:v>13.523707311713979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FD1-40D1-BCC7-7BA6AD788163}"/>
            </c:ext>
          </c:extLst>
        </c:ser>
        <c:ser>
          <c:idx val="1"/>
          <c:order val="1"/>
          <c:tx>
            <c:v>t=30</c:v>
          </c:tx>
          <c:marker>
            <c:symbol val="none"/>
          </c:marker>
          <c:xVal>
            <c:numRef>
              <c:f>Лист1!$B$36:$B$66</c:f>
              <c:numCache>
                <c:formatCode>General</c:formatCode>
                <c:ptCount val="31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  <c:pt idx="9">
                  <c:v>965</c:v>
                </c:pt>
                <c:pt idx="10">
                  <c:v>970</c:v>
                </c:pt>
                <c:pt idx="11">
                  <c:v>975</c:v>
                </c:pt>
                <c:pt idx="12">
                  <c:v>980</c:v>
                </c:pt>
                <c:pt idx="13">
                  <c:v>985</c:v>
                </c:pt>
                <c:pt idx="14">
                  <c:v>990</c:v>
                </c:pt>
                <c:pt idx="15">
                  <c:v>992.5</c:v>
                </c:pt>
                <c:pt idx="16">
                  <c:v>995</c:v>
                </c:pt>
                <c:pt idx="17">
                  <c:v>1000</c:v>
                </c:pt>
                <c:pt idx="18">
                  <c:v>1005</c:v>
                </c:pt>
                <c:pt idx="19">
                  <c:v>1010</c:v>
                </c:pt>
                <c:pt idx="20">
                  <c:v>1015</c:v>
                </c:pt>
                <c:pt idx="21">
                  <c:v>1020</c:v>
                </c:pt>
                <c:pt idx="22">
                  <c:v>1025</c:v>
                </c:pt>
                <c:pt idx="23">
                  <c:v>1030</c:v>
                </c:pt>
                <c:pt idx="24">
                  <c:v>1035</c:v>
                </c:pt>
                <c:pt idx="25">
                  <c:v>1040</c:v>
                </c:pt>
                <c:pt idx="26">
                  <c:v>1045</c:v>
                </c:pt>
                <c:pt idx="27">
                  <c:v>1050</c:v>
                </c:pt>
                <c:pt idx="28">
                  <c:v>1055</c:v>
                </c:pt>
                <c:pt idx="29">
                  <c:v>1060</c:v>
                </c:pt>
                <c:pt idx="30">
                  <c:v>1070</c:v>
                </c:pt>
              </c:numCache>
            </c:numRef>
          </c:xVal>
          <c:yVal>
            <c:numRef>
              <c:f>Лист1!$E$36:$E$66</c:f>
              <c:numCache>
                <c:formatCode>General</c:formatCode>
                <c:ptCount val="31"/>
                <c:pt idx="0">
                  <c:v>16.228520906393783</c:v>
                </c:pt>
                <c:pt idx="1">
                  <c:v>18.121909942633376</c:v>
                </c:pt>
                <c:pt idx="2">
                  <c:v>20.200342415150484</c:v>
                </c:pt>
                <c:pt idx="3">
                  <c:v>22.352789957336011</c:v>
                </c:pt>
                <c:pt idx="4">
                  <c:v>24.721783774619333</c:v>
                </c:pt>
                <c:pt idx="5">
                  <c:v>27.192494218596572</c:v>
                </c:pt>
                <c:pt idx="6">
                  <c:v>29.796045729575027</c:v>
                </c:pt>
                <c:pt idx="7">
                  <c:v>32.556417069447676</c:v>
                </c:pt>
                <c:pt idx="8">
                  <c:v>35.268559871258745</c:v>
                </c:pt>
                <c:pt idx="9">
                  <c:v>37.891243832249579</c:v>
                </c:pt>
                <c:pt idx="10">
                  <c:v>40.057713764749764</c:v>
                </c:pt>
                <c:pt idx="11">
                  <c:v>41.663679770025972</c:v>
                </c:pt>
                <c:pt idx="12">
                  <c:v>42.720310869839828</c:v>
                </c:pt>
                <c:pt idx="13">
                  <c:v>43.27382651200633</c:v>
                </c:pt>
                <c:pt idx="14">
                  <c:v>43.515388804651593</c:v>
                </c:pt>
                <c:pt idx="15">
                  <c:v>43.379111311853471</c:v>
                </c:pt>
                <c:pt idx="16">
                  <c:v>43.339778914205937</c:v>
                </c:pt>
                <c:pt idx="17">
                  <c:v>42.762543803795914</c:v>
                </c:pt>
                <c:pt idx="18">
                  <c:v>41.695496251161742</c:v>
                </c:pt>
                <c:pt idx="19">
                  <c:v>40.019280562052337</c:v>
                </c:pt>
                <c:pt idx="20">
                  <c:v>37.85425631160998</c:v>
                </c:pt>
                <c:pt idx="21">
                  <c:v>35.367828261889748</c:v>
                </c:pt>
                <c:pt idx="22">
                  <c:v>32.714141837727659</c:v>
                </c:pt>
                <c:pt idx="23">
                  <c:v>30.163109769192623</c:v>
                </c:pt>
                <c:pt idx="24">
                  <c:v>27.763603427657628</c:v>
                </c:pt>
                <c:pt idx="25">
                  <c:v>25.472883903486974</c:v>
                </c:pt>
                <c:pt idx="26">
                  <c:v>23.326628435330502</c:v>
                </c:pt>
                <c:pt idx="27">
                  <c:v>21.338935792612265</c:v>
                </c:pt>
                <c:pt idx="28">
                  <c:v>19.431701303708348</c:v>
                </c:pt>
                <c:pt idx="29">
                  <c:v>17.679534249366018</c:v>
                </c:pt>
                <c:pt idx="30">
                  <c:v>14.521860079504767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FD1-40D1-BCC7-7BA6AD788163}"/>
            </c:ext>
          </c:extLst>
        </c:ser>
        <c:ser>
          <c:idx val="2"/>
          <c:order val="2"/>
          <c:tx>
            <c:v>t=35</c:v>
          </c:tx>
          <c:marker>
            <c:symbol val="none"/>
          </c:marker>
          <c:xVal>
            <c:numRef>
              <c:f>Лист1!$B$71:$B$98</c:f>
              <c:numCache>
                <c:formatCode>General</c:formatCode>
                <c:ptCount val="28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  <c:pt idx="9">
                  <c:v>965</c:v>
                </c:pt>
                <c:pt idx="10">
                  <c:v>970</c:v>
                </c:pt>
                <c:pt idx="11">
                  <c:v>975</c:v>
                </c:pt>
                <c:pt idx="12">
                  <c:v>980</c:v>
                </c:pt>
                <c:pt idx="13">
                  <c:v>982.5</c:v>
                </c:pt>
                <c:pt idx="14">
                  <c:v>985</c:v>
                </c:pt>
                <c:pt idx="15">
                  <c:v>987.5</c:v>
                </c:pt>
                <c:pt idx="16">
                  <c:v>990</c:v>
                </c:pt>
                <c:pt idx="17">
                  <c:v>995</c:v>
                </c:pt>
                <c:pt idx="18">
                  <c:v>1000</c:v>
                </c:pt>
                <c:pt idx="19">
                  <c:v>1005</c:v>
                </c:pt>
                <c:pt idx="20">
                  <c:v>1010</c:v>
                </c:pt>
                <c:pt idx="21">
                  <c:v>1015</c:v>
                </c:pt>
                <c:pt idx="22">
                  <c:v>1020</c:v>
                </c:pt>
                <c:pt idx="23">
                  <c:v>1025</c:v>
                </c:pt>
                <c:pt idx="24">
                  <c:v>1030</c:v>
                </c:pt>
                <c:pt idx="25">
                  <c:v>1035</c:v>
                </c:pt>
                <c:pt idx="26">
                  <c:v>1040</c:v>
                </c:pt>
                <c:pt idx="27">
                  <c:v>1050</c:v>
                </c:pt>
              </c:numCache>
            </c:numRef>
          </c:xVal>
          <c:yVal>
            <c:numRef>
              <c:f>Лист1!$E$71:$E$98</c:f>
              <c:numCache>
                <c:formatCode>General</c:formatCode>
                <c:ptCount val="28"/>
                <c:pt idx="0">
                  <c:v>16.478174818886377</c:v>
                </c:pt>
                <c:pt idx="1">
                  <c:v>19.338470823968276</c:v>
                </c:pt>
                <c:pt idx="2">
                  <c:v>21.421267116508908</c:v>
                </c:pt>
                <c:pt idx="3">
                  <c:v>23.712731539238231</c:v>
                </c:pt>
                <c:pt idx="4">
                  <c:v>26.116577570914998</c:v>
                </c:pt>
                <c:pt idx="5">
                  <c:v>28.733851953281086</c:v>
                </c:pt>
                <c:pt idx="6">
                  <c:v>31.416045951950409</c:v>
                </c:pt>
                <c:pt idx="7">
                  <c:v>34.226769631572566</c:v>
                </c:pt>
                <c:pt idx="8">
                  <c:v>36.888162720118885</c:v>
                </c:pt>
                <c:pt idx="9">
                  <c:v>39.254750757621146</c:v>
                </c:pt>
                <c:pt idx="10">
                  <c:v>41.129627119048962</c:v>
                </c:pt>
                <c:pt idx="11">
                  <c:v>42.382183858951521</c:v>
                </c:pt>
                <c:pt idx="12">
                  <c:v>43.113467071689371</c:v>
                </c:pt>
                <c:pt idx="13">
                  <c:v>43.35946737667004</c:v>
                </c:pt>
                <c:pt idx="14">
                  <c:v>43.489595497982037</c:v>
                </c:pt>
                <c:pt idx="15">
                  <c:v>43.520538287320903</c:v>
                </c:pt>
                <c:pt idx="16">
                  <c:v>43.437777956453189</c:v>
                </c:pt>
                <c:pt idx="17">
                  <c:v>43.03896775648181</c:v>
                </c:pt>
                <c:pt idx="18">
                  <c:v>42.151735957107483</c:v>
                </c:pt>
                <c:pt idx="19">
                  <c:v>40.686328948785814</c:v>
                </c:pt>
                <c:pt idx="20">
                  <c:v>38.701183861339707</c:v>
                </c:pt>
                <c:pt idx="21">
                  <c:v>36.273102131575314</c:v>
                </c:pt>
                <c:pt idx="22">
                  <c:v>33.704879596585222</c:v>
                </c:pt>
                <c:pt idx="23">
                  <c:v>31.099200257835559</c:v>
                </c:pt>
                <c:pt idx="24">
                  <c:v>28.591457130822128</c:v>
                </c:pt>
                <c:pt idx="25">
                  <c:v>26.211506271404232</c:v>
                </c:pt>
                <c:pt idx="26">
                  <c:v>24.021870560514738</c:v>
                </c:pt>
                <c:pt idx="27">
                  <c:v>20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FD1-40D1-BCC7-7BA6AD788163}"/>
            </c:ext>
          </c:extLst>
        </c:ser>
        <c:ser>
          <c:idx val="3"/>
          <c:order val="3"/>
          <c:tx>
            <c:v>t=40</c:v>
          </c:tx>
          <c:marker>
            <c:symbol val="none"/>
          </c:marker>
          <c:xVal>
            <c:numRef>
              <c:f>Лист1!$B$107:$B$133</c:f>
              <c:numCache>
                <c:formatCode>General</c:formatCode>
                <c:ptCount val="27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  <c:pt idx="9">
                  <c:v>965</c:v>
                </c:pt>
                <c:pt idx="10">
                  <c:v>970</c:v>
                </c:pt>
                <c:pt idx="11">
                  <c:v>975</c:v>
                </c:pt>
                <c:pt idx="12">
                  <c:v>980</c:v>
                </c:pt>
                <c:pt idx="13">
                  <c:v>982.5</c:v>
                </c:pt>
                <c:pt idx="14">
                  <c:v>985</c:v>
                </c:pt>
                <c:pt idx="15">
                  <c:v>987.5</c:v>
                </c:pt>
                <c:pt idx="16">
                  <c:v>990</c:v>
                </c:pt>
                <c:pt idx="17">
                  <c:v>995</c:v>
                </c:pt>
                <c:pt idx="18">
                  <c:v>1000</c:v>
                </c:pt>
                <c:pt idx="19">
                  <c:v>1005</c:v>
                </c:pt>
                <c:pt idx="20">
                  <c:v>1010</c:v>
                </c:pt>
                <c:pt idx="21">
                  <c:v>1015</c:v>
                </c:pt>
                <c:pt idx="22">
                  <c:v>1020</c:v>
                </c:pt>
                <c:pt idx="23">
                  <c:v>1025</c:v>
                </c:pt>
                <c:pt idx="24">
                  <c:v>1030</c:v>
                </c:pt>
                <c:pt idx="25">
                  <c:v>1040</c:v>
                </c:pt>
                <c:pt idx="26">
                  <c:v>1050</c:v>
                </c:pt>
              </c:numCache>
            </c:numRef>
          </c:xVal>
          <c:yVal>
            <c:numRef>
              <c:f>Лист1!$E$107:$E$133</c:f>
              <c:numCache>
                <c:formatCode>General</c:formatCode>
                <c:ptCount val="27"/>
                <c:pt idx="0">
                  <c:v>18.474088843797269</c:v>
                </c:pt>
                <c:pt idx="1">
                  <c:v>20.322087335815372</c:v>
                </c:pt>
                <c:pt idx="2">
                  <c:v>22.783583514458204</c:v>
                </c:pt>
                <c:pt idx="3">
                  <c:v>25.158901899292658</c:v>
                </c:pt>
                <c:pt idx="4">
                  <c:v>27.684279683305601</c:v>
                </c:pt>
                <c:pt idx="5">
                  <c:v>30.340984032392274</c:v>
                </c:pt>
                <c:pt idx="6">
                  <c:v>33.107037995717903</c:v>
                </c:pt>
                <c:pt idx="7">
                  <c:v>35.87891035133751</c:v>
                </c:pt>
                <c:pt idx="8">
                  <c:v>38.404786165202836</c:v>
                </c:pt>
                <c:pt idx="9">
                  <c:v>40.497007823980027</c:v>
                </c:pt>
                <c:pt idx="10">
                  <c:v>41.969028649712861</c:v>
                </c:pt>
                <c:pt idx="11">
                  <c:v>42.894942599237055</c:v>
                </c:pt>
                <c:pt idx="12">
                  <c:v>43.411752799490692</c:v>
                </c:pt>
                <c:pt idx="13">
                  <c:v>43.502501725673213</c:v>
                </c:pt>
                <c:pt idx="14">
                  <c:v>43.489595497982037</c:v>
                </c:pt>
                <c:pt idx="15">
                  <c:v>43.430628808231205</c:v>
                </c:pt>
                <c:pt idx="16">
                  <c:v>43.260575724328788</c:v>
                </c:pt>
                <c:pt idx="17">
                  <c:v>42.542095967296156</c:v>
                </c:pt>
                <c:pt idx="18">
                  <c:v>41.314083444790349</c:v>
                </c:pt>
                <c:pt idx="19">
                  <c:v>39.523941706547504</c:v>
                </c:pt>
                <c:pt idx="20">
                  <c:v>37.226704777698849</c:v>
                </c:pt>
                <c:pt idx="21">
                  <c:v>34.629984583258775</c:v>
                </c:pt>
                <c:pt idx="22">
                  <c:v>32.041199826559243</c:v>
                </c:pt>
                <c:pt idx="23">
                  <c:v>29.47784569178928</c:v>
                </c:pt>
                <c:pt idx="24">
                  <c:v>27.065070569477761</c:v>
                </c:pt>
                <c:pt idx="25">
                  <c:v>22.713252040001461</c:v>
                </c:pt>
                <c:pt idx="26">
                  <c:v>18.856689875401909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FD1-40D1-BCC7-7BA6AD788163}"/>
            </c:ext>
          </c:extLst>
        </c:ser>
        <c:ser>
          <c:idx val="4"/>
          <c:order val="4"/>
          <c:tx>
            <c:v>t=45</c:v>
          </c:tx>
          <c:marker>
            <c:symbol val="none"/>
          </c:marker>
          <c:xVal>
            <c:numRef>
              <c:f>Лист1!$B$145:$B$171</c:f>
              <c:numCache>
                <c:formatCode>General</c:formatCode>
                <c:ptCount val="27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  <c:pt idx="9">
                  <c:v>965</c:v>
                </c:pt>
                <c:pt idx="10">
                  <c:v>970</c:v>
                </c:pt>
                <c:pt idx="11">
                  <c:v>975</c:v>
                </c:pt>
                <c:pt idx="12">
                  <c:v>980</c:v>
                </c:pt>
                <c:pt idx="13">
                  <c:v>982.5</c:v>
                </c:pt>
                <c:pt idx="14">
                  <c:v>985</c:v>
                </c:pt>
                <c:pt idx="15">
                  <c:v>990</c:v>
                </c:pt>
                <c:pt idx="16">
                  <c:v>995</c:v>
                </c:pt>
                <c:pt idx="17">
                  <c:v>1000</c:v>
                </c:pt>
                <c:pt idx="18">
                  <c:v>1005</c:v>
                </c:pt>
                <c:pt idx="19">
                  <c:v>1010</c:v>
                </c:pt>
                <c:pt idx="20">
                  <c:v>1015</c:v>
                </c:pt>
                <c:pt idx="21">
                  <c:v>1020</c:v>
                </c:pt>
                <c:pt idx="22">
                  <c:v>1025</c:v>
                </c:pt>
                <c:pt idx="23">
                  <c:v>1030</c:v>
                </c:pt>
                <c:pt idx="24">
                  <c:v>1035</c:v>
                </c:pt>
                <c:pt idx="25">
                  <c:v>1040</c:v>
                </c:pt>
                <c:pt idx="26">
                  <c:v>1045</c:v>
                </c:pt>
              </c:numCache>
            </c:numRef>
          </c:xVal>
          <c:yVal>
            <c:numRef>
              <c:f>Лист1!$E$145:$E$171</c:f>
              <c:numCache>
                <c:formatCode>General</c:formatCode>
                <c:ptCount val="27"/>
                <c:pt idx="0">
                  <c:v>19.695545340186833</c:v>
                </c:pt>
                <c:pt idx="1">
                  <c:v>21.821609386946651</c:v>
                </c:pt>
                <c:pt idx="2">
                  <c:v>24.142509855913001</c:v>
                </c:pt>
                <c:pt idx="3">
                  <c:v>26.626295991368977</c:v>
                </c:pt>
                <c:pt idx="4">
                  <c:v>29.21461677062986</c:v>
                </c:pt>
                <c:pt idx="5">
                  <c:v>31.992810344090991</c:v>
                </c:pt>
                <c:pt idx="6">
                  <c:v>34.789688789686444</c:v>
                </c:pt>
                <c:pt idx="7">
                  <c:v>37.449600214593346</c:v>
                </c:pt>
                <c:pt idx="8">
                  <c:v>39.745378463901567</c:v>
                </c:pt>
                <c:pt idx="9">
                  <c:v>41.462141966708629</c:v>
                </c:pt>
                <c:pt idx="10">
                  <c:v>42.599523545998281</c:v>
                </c:pt>
                <c:pt idx="11">
                  <c:v>43.267203645015186</c:v>
                </c:pt>
                <c:pt idx="12">
                  <c:v>43.502501725673213</c:v>
                </c:pt>
                <c:pt idx="13">
                  <c:v>43.515388804651593</c:v>
                </c:pt>
                <c:pt idx="14">
                  <c:v>43.418266402824102</c:v>
                </c:pt>
                <c:pt idx="15">
                  <c:v>42.853350071374628</c:v>
                </c:pt>
                <c:pt idx="16">
                  <c:v>41.860647158897095</c:v>
                </c:pt>
                <c:pt idx="17">
                  <c:v>40.266109335590741</c:v>
                </c:pt>
                <c:pt idx="18">
                  <c:v>38.109921135156441</c:v>
                </c:pt>
                <c:pt idx="19">
                  <c:v>35.627127805177103</c:v>
                </c:pt>
                <c:pt idx="20">
                  <c:v>32.956349637772753</c:v>
                </c:pt>
                <c:pt idx="21">
                  <c:v>30.370278797557752</c:v>
                </c:pt>
                <c:pt idx="22">
                  <c:v>27.88124707217672</c:v>
                </c:pt>
                <c:pt idx="23">
                  <c:v>25.524128238778982</c:v>
                </c:pt>
                <c:pt idx="24">
                  <c:v>23.392182630555219</c:v>
                </c:pt>
                <c:pt idx="25">
                  <c:v>21.338935792612265</c:v>
                </c:pt>
                <c:pt idx="26">
                  <c:v>19.472818017827642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DFD1-40D1-BCC7-7BA6AD7881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182656"/>
        <c:axId val="123113856"/>
      </c:scatterChart>
      <c:valAx>
        <c:axId val="122182656"/>
        <c:scaling>
          <c:orientation val="minMax"/>
          <c:max val="1080"/>
          <c:min val="92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b="0"/>
                  <a:t>f,(</a:t>
                </a:r>
                <a:r>
                  <a:rPr lang="ru-RU" b="0"/>
                  <a:t>Гц)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3113856"/>
        <c:crosses val="autoZero"/>
        <c:crossBetween val="midCat"/>
        <c:majorUnit val="18"/>
      </c:valAx>
      <c:valAx>
        <c:axId val="123113856"/>
        <c:scaling>
          <c:orientation val="minMax"/>
          <c:max val="44"/>
          <c:min val="12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b="0"/>
                  <a:t>A,(</a:t>
                </a:r>
                <a:r>
                  <a:rPr lang="ru-RU" b="0"/>
                  <a:t>дБ</a:t>
                </a:r>
                <a:r>
                  <a:rPr lang="en-US" b="0"/>
                  <a:t>)</a:t>
                </a:r>
                <a:endParaRPr lang="ru-RU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2182656"/>
        <c:crosses val="autoZero"/>
        <c:crossBetween val="midCat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D17A3-12D3-4BBB-9FFC-1DA16C62B6F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B2CC6-D355-4CC4-92B8-2A434BD9E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93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72AE7-CB93-41DA-9AD1-58942523CDA7}" type="datetime1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732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68489-15E7-4AFD-977C-65DA3EA28D3D}" type="datetime1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26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DE09-72A7-4547-A240-5ABA6D108E93}" type="datetime1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4850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6336-2A01-4FD6-BC23-DFF22EB814EA}" type="datetime1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35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AF27A-277A-4825-A13A-FCE8BEC37425}" type="datetime1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17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9BD7-7469-49E4-8AF3-176FD985FA81}" type="datetime1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490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A310-4B49-4046-BEDF-6AB471E5889A}" type="datetime1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77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1B2E-D437-466D-A230-E06A89F414AB}" type="datetime1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897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49201-0AD9-4039-AB13-582E329C6733}" type="datetime1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90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F3D8-5287-4A1F-B936-65715A2F3F04}" type="datetime1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446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A0659-E3C8-472A-B722-58D02BCB2F20}" type="datetime1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26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91D3-7D65-4D58-BE9E-959F607F02E2}" type="datetime1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311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92F-A354-482A-9758-28AE1F21CE65}" type="datetime1">
              <a:rPr lang="ru-RU" smtClean="0"/>
              <a:t>22.05.2023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203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83DA-A7A9-4F69-A1DD-01073549E9FE}" type="datetime1">
              <a:rPr lang="ru-RU" smtClean="0"/>
              <a:t>22.05.2023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87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F61A9-1AB8-4ABE-8522-F9D0F73080C1}" type="datetime1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651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1795-68F7-4F1B-ACD3-F15DE5D5119E}" type="datetime1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384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0BC07-98B0-48C2-8D4D-4404CDB9CFCB}" type="datetime1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837BB1D-6B6F-44BD-B42A-36FF77E42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76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8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7.wmf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5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11" Type="http://schemas.openxmlformats.org/officeDocument/2006/relationships/image" Target="../media/image16.png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8638" y="3028949"/>
            <a:ext cx="11015662" cy="1427163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дисертація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Вузькосмуговий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підсилювач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комутації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модуляційного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радіометра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72375" y="4456112"/>
            <a:ext cx="4295775" cy="1655762"/>
          </a:xfrm>
        </p:spPr>
        <p:txBody>
          <a:bodyPr>
            <a:noAutofit/>
          </a:bodyPr>
          <a:lstStyle/>
          <a:p>
            <a:pPr algn="r"/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2 курсу,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РІ-01мн</a:t>
            </a:r>
          </a:p>
          <a:p>
            <a:pPr algn="r"/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Вірченко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Леонід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Анатолійович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" y="345123"/>
            <a:ext cx="110156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 ТЕХНІЧНИЙ УНІВЕРСИТЕТ УКРАЇНИ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«КИЇВСЬКИЙ ПОЛІТЕХНІЧНИЙ ІНСТИТУТ</a:t>
            </a:r>
          </a:p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імені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ІГОРЯ СІКОРСЬКОГО»</a:t>
            </a:r>
          </a:p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Радіотехнічний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радіоелектроніки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7536" y="6111874"/>
            <a:ext cx="1840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2023 року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57082" y="445299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доцент, к.т.н., Яненко О. П.</a:t>
            </a:r>
          </a:p>
        </p:txBody>
      </p:sp>
    </p:spTree>
    <p:extLst>
      <p:ext uri="{BB962C8B-B14F-4D97-AF65-F5344CB8AC3E}">
        <p14:creationId xmlns:p14="http://schemas.microsoft.com/office/powerpoint/2010/main" val="206467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7363" y="624110"/>
            <a:ext cx="10434637" cy="1280890"/>
          </a:xfrm>
        </p:spPr>
        <p:txBody>
          <a:bodyPr>
            <a:normAutofit/>
          </a:bodyPr>
          <a:lstStyle/>
          <a:p>
            <a:r>
              <a:rPr lang="ru-RU" dirty="0" err="1"/>
              <a:t>Принципова</a:t>
            </a:r>
            <a:r>
              <a:rPr lang="ru-RU" dirty="0"/>
              <a:t> </a:t>
            </a:r>
            <a:r>
              <a:rPr lang="ru-RU" dirty="0" smtClean="0"/>
              <a:t>схема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10</a:t>
            </a:fld>
            <a:endParaRPr lang="ru-RU"/>
          </a:p>
        </p:txBody>
      </p:sp>
      <p:pic>
        <p:nvPicPr>
          <p:cNvPr id="5" name="Рисунок 4" descr="D:\последние файлы с рабочий стол 24012022\Рабочий стол10012022\Материалы для дисертации\мои статти\Новый точечный рисунок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2" y="1631558"/>
            <a:ext cx="8372755" cy="37293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84609" y="5520240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Рис.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Принципова схема температуро незалежного активного смугового фільтру з автоматичним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підлаштуванням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АЧХ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55930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8868" y="33315"/>
            <a:ext cx="10426389" cy="68217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Створення друкованої плати в </a:t>
            </a:r>
            <a:r>
              <a:rPr lang="en-US" dirty="0" err="1"/>
              <a:t>AltiumDesigner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11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612" y="875094"/>
            <a:ext cx="4374559" cy="212979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33413" y="3083765"/>
            <a:ext cx="756715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Рис.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Провідний малюнок на друкованій платі з ТНТ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комонентами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757" y="947538"/>
            <a:ext cx="4381500" cy="20345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7420823" y="3083765"/>
            <a:ext cx="530228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Рис.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зображення друкованої плати</a:t>
            </a:r>
            <a:r>
              <a:rPr lang="uk-UA" sz="11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ТНТ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комонентами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612" y="3818469"/>
            <a:ext cx="4374559" cy="21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545" y="3880024"/>
            <a:ext cx="4421259" cy="211787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7960211" y="5936343"/>
            <a:ext cx="35444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Рис.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3D зображення друкованої плати з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SMD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компонентами.</a:t>
            </a:r>
            <a:endParaRPr lang="ru-RU" dirty="0"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21153" y="5997898"/>
            <a:ext cx="55327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Провідний малюнок на друкованій платі з SMD компонентами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631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6344" y="2452909"/>
            <a:ext cx="9494156" cy="2090061"/>
          </a:xfrm>
        </p:spPr>
        <p:txBody>
          <a:bodyPr>
            <a:normAutofit/>
          </a:bodyPr>
          <a:lstStyle/>
          <a:p>
            <a:r>
              <a:rPr lang="uk-UA" sz="6000" dirty="0" smtClean="0"/>
              <a:t>Дякую за увагу!</a:t>
            </a:r>
            <a:endParaRPr lang="ru-RU" sz="6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268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Список використаних джерел: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A53010"/>
              </a:buClr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r>
              <a:rPr lang="ru-RU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Скрипник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Ю.О.,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Манойлов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В.П., Яненко О.П.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Модуляційні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радіометричні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пристрої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та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системи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НВЧ-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діапазону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Навчальний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посібник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. – Житомир: ЖІТІ. – 2001. – 374 с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2</a:t>
            </a:r>
            <a:r>
              <a:rPr lang="en-US" dirty="0" smtClean="0"/>
              <a:t>.</a:t>
            </a:r>
            <a:r>
              <a:rPr lang="uk-UA" dirty="0" err="1" smtClean="0"/>
              <a:t>Яненко</a:t>
            </a:r>
            <a:r>
              <a:rPr lang="uk-UA" dirty="0" smtClean="0"/>
              <a:t> </a:t>
            </a:r>
            <a:r>
              <a:rPr lang="uk-UA" dirty="0"/>
              <a:t>О.П.,</a:t>
            </a:r>
            <a:r>
              <a:rPr lang="uk-UA" dirty="0" err="1"/>
              <a:t>Перегудов</a:t>
            </a:r>
            <a:r>
              <a:rPr lang="uk-UA" dirty="0"/>
              <a:t> С.М.,</a:t>
            </a:r>
            <a:r>
              <a:rPr lang="uk-UA" dirty="0" err="1"/>
              <a:t>Вірченко</a:t>
            </a:r>
            <a:r>
              <a:rPr lang="uk-UA" dirty="0"/>
              <a:t> Л.А. Особливості формування шумових параметрів модуляційного радіометра. ІХ Міжнародна науково-технічна конференція "Радіотехнічні поля, сигнали, апарати та системи" 2020.РТПСАС-2020</a:t>
            </a:r>
            <a:endParaRPr lang="uk-UA" dirty="0" smtClean="0"/>
          </a:p>
          <a:p>
            <a:pPr marL="0" lvl="0" indent="0">
              <a:buClr>
                <a:srgbClr val="A53010"/>
              </a:buClr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</a:t>
            </a:r>
            <a:r>
              <a:rPr lang="uk-UA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David Kleinfeld</a:t>
            </a:r>
            <a:r>
              <a:rPr lang="uk-UA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uk-UA" dirty="0">
                <a:solidFill>
                  <a:prstClr val="black">
                    <a:lumMod val="75000"/>
                    <a:lumOff val="25000"/>
                  </a:prstClr>
                </a:solidFill>
              </a:rPr>
              <a:t>«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field effect transistor as a voltage controlled resistor</a:t>
            </a:r>
            <a:r>
              <a:rPr lang="uk-UA" dirty="0">
                <a:solidFill>
                  <a:prstClr val="black">
                    <a:lumMod val="75000"/>
                    <a:lumOff val="25000"/>
                  </a:prstClr>
                </a:solidFill>
              </a:rPr>
              <a:t>»- </a:t>
            </a:r>
            <a:r>
              <a:rPr lang="de-DE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Physics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</a:rPr>
              <a:t> 120 - Spring 2016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92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Вступ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Реєстрація</a:t>
            </a:r>
            <a:r>
              <a:rPr lang="ru-RU" dirty="0"/>
              <a:t> </a:t>
            </a:r>
            <a:r>
              <a:rPr lang="ru-RU" dirty="0" err="1"/>
              <a:t>електромагнітного</a:t>
            </a:r>
            <a:r>
              <a:rPr lang="ru-RU" dirty="0"/>
              <a:t> </a:t>
            </a:r>
            <a:r>
              <a:rPr lang="ru-RU" dirty="0" err="1"/>
              <a:t>слабкого</a:t>
            </a:r>
            <a:r>
              <a:rPr lang="ru-RU" dirty="0"/>
              <a:t> НВЧ-</a:t>
            </a:r>
            <a:r>
              <a:rPr lang="ru-RU" dirty="0" err="1"/>
              <a:t>випромінювання</a:t>
            </a:r>
            <a:r>
              <a:rPr lang="ru-RU" dirty="0"/>
              <a:t>  </a:t>
            </a:r>
            <a:r>
              <a:rPr lang="ru-RU" dirty="0" err="1"/>
              <a:t>модуляційними</a:t>
            </a:r>
            <a:r>
              <a:rPr lang="ru-RU" dirty="0"/>
              <a:t> </a:t>
            </a:r>
            <a:r>
              <a:rPr lang="ru-RU" dirty="0" err="1"/>
              <a:t>радіометрами</a:t>
            </a:r>
            <a:r>
              <a:rPr lang="ru-RU" dirty="0"/>
              <a:t> </a:t>
            </a:r>
            <a:r>
              <a:rPr lang="ru-RU" dirty="0" err="1"/>
              <a:t>відкриває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можливостей</a:t>
            </a:r>
            <a:r>
              <a:rPr lang="ru-RU" dirty="0"/>
              <a:t>.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труднощі</a:t>
            </a:r>
            <a:r>
              <a:rPr lang="ru-RU" dirty="0"/>
              <a:t> </a:t>
            </a:r>
            <a:r>
              <a:rPr lang="ru-RU" dirty="0" err="1"/>
              <a:t>пов’язані</a:t>
            </a:r>
            <a:r>
              <a:rPr lang="ru-RU" dirty="0"/>
              <a:t> з </a:t>
            </a:r>
            <a:r>
              <a:rPr lang="ru-RU" dirty="0" err="1"/>
              <a:t>забезпеченням</a:t>
            </a:r>
            <a:r>
              <a:rPr lang="ru-RU" dirty="0"/>
              <a:t> </a:t>
            </a:r>
            <a:r>
              <a:rPr lang="ru-RU" dirty="0" err="1"/>
              <a:t>необхідної</a:t>
            </a:r>
            <a:r>
              <a:rPr lang="ru-RU" dirty="0"/>
              <a:t> </a:t>
            </a:r>
            <a:r>
              <a:rPr lang="ru-RU" dirty="0" err="1"/>
              <a:t>чутливості</a:t>
            </a:r>
            <a:r>
              <a:rPr lang="ru-RU" dirty="0"/>
              <a:t> </a:t>
            </a:r>
            <a:r>
              <a:rPr lang="ru-RU" dirty="0" err="1"/>
              <a:t>радіометричних</a:t>
            </a:r>
            <a:r>
              <a:rPr lang="ru-RU" dirty="0"/>
              <a:t> систем,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надзвичайно</a:t>
            </a:r>
            <a:r>
              <a:rPr lang="ru-RU" dirty="0"/>
              <a:t> мала </a:t>
            </a:r>
            <a:r>
              <a:rPr lang="ru-RU" dirty="0" err="1"/>
              <a:t>потужність</a:t>
            </a:r>
            <a:r>
              <a:rPr lang="ru-RU" dirty="0"/>
              <a:t> яку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важко</a:t>
            </a:r>
            <a:r>
              <a:rPr lang="ru-RU" dirty="0"/>
              <a:t> </a:t>
            </a:r>
            <a:r>
              <a:rPr lang="ru-RU" dirty="0" err="1"/>
              <a:t>зареєструвати</a:t>
            </a:r>
            <a:r>
              <a:rPr lang="ru-RU" dirty="0"/>
              <a:t> і на роботу РС </a:t>
            </a:r>
            <a:r>
              <a:rPr lang="ru-RU" dirty="0" err="1"/>
              <a:t>впливає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чинників</a:t>
            </a:r>
            <a:r>
              <a:rPr lang="ru-RU" dirty="0"/>
              <a:t>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зменшують</a:t>
            </a:r>
            <a:r>
              <a:rPr lang="ru-RU" dirty="0"/>
              <a:t> </a:t>
            </a:r>
            <a:r>
              <a:rPr lang="ru-RU" dirty="0" err="1"/>
              <a:t>чутливість</a:t>
            </a:r>
            <a:r>
              <a:rPr lang="ru-RU" dirty="0"/>
              <a:t>. В </a:t>
            </a:r>
            <a:r>
              <a:rPr lang="ru-RU" dirty="0" err="1"/>
              <a:t>модуляційному</a:t>
            </a:r>
            <a:r>
              <a:rPr lang="ru-RU" dirty="0"/>
              <a:t> </a:t>
            </a:r>
            <a:r>
              <a:rPr lang="ru-RU" dirty="0" err="1"/>
              <a:t>радіометрі</a:t>
            </a:r>
            <a:r>
              <a:rPr lang="ru-RU" dirty="0"/>
              <a:t> </a:t>
            </a:r>
            <a:r>
              <a:rPr lang="ru-RU" dirty="0" err="1"/>
              <a:t>значний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чутливість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температурна</a:t>
            </a:r>
            <a:r>
              <a:rPr lang="ru-RU" dirty="0"/>
              <a:t> </a:t>
            </a:r>
            <a:r>
              <a:rPr lang="ru-RU" dirty="0" err="1"/>
              <a:t>нестабільність</a:t>
            </a:r>
            <a:r>
              <a:rPr lang="ru-RU" dirty="0"/>
              <a:t> </a:t>
            </a:r>
            <a:r>
              <a:rPr lang="ru-RU" dirty="0" err="1"/>
              <a:t>вибіркового</a:t>
            </a:r>
            <a:r>
              <a:rPr lang="ru-RU" dirty="0"/>
              <a:t> </a:t>
            </a:r>
            <a:r>
              <a:rPr lang="ru-RU" dirty="0" err="1"/>
              <a:t>вузькосмугового</a:t>
            </a:r>
            <a:r>
              <a:rPr lang="ru-RU" dirty="0"/>
              <a:t> </a:t>
            </a:r>
            <a:r>
              <a:rPr lang="ru-RU" dirty="0" err="1"/>
              <a:t>підсилювача</a:t>
            </a:r>
            <a:r>
              <a:rPr lang="ru-RU" dirty="0"/>
              <a:t>  </a:t>
            </a:r>
            <a:r>
              <a:rPr lang="ru-RU" dirty="0" err="1"/>
              <a:t>частоти</a:t>
            </a:r>
            <a:r>
              <a:rPr lang="ru-RU" dirty="0"/>
              <a:t> </a:t>
            </a:r>
            <a:r>
              <a:rPr lang="ru-RU" dirty="0" err="1"/>
              <a:t>комутації</a:t>
            </a:r>
            <a:r>
              <a:rPr lang="ru-RU" dirty="0"/>
              <a:t> яку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усунути</a:t>
            </a:r>
            <a:r>
              <a:rPr lang="ru-RU" dirty="0"/>
              <a:t> </a:t>
            </a:r>
            <a:r>
              <a:rPr lang="ru-RU" dirty="0" err="1"/>
              <a:t>застосувавши</a:t>
            </a:r>
            <a:r>
              <a:rPr lang="ru-RU" dirty="0"/>
              <a:t> </a:t>
            </a:r>
            <a:r>
              <a:rPr lang="ru-RU" dirty="0" err="1"/>
              <a:t>автоматичну</a:t>
            </a:r>
            <a:r>
              <a:rPr lang="ru-RU" dirty="0"/>
              <a:t> систему </a:t>
            </a:r>
            <a:r>
              <a:rPr lang="ru-RU" dirty="0" err="1"/>
              <a:t>підлаштування</a:t>
            </a:r>
            <a:r>
              <a:rPr lang="ru-RU" dirty="0"/>
              <a:t> </a:t>
            </a:r>
            <a:r>
              <a:rPr lang="ru-RU" dirty="0" err="1"/>
              <a:t>частоти</a:t>
            </a:r>
            <a:r>
              <a:rPr lang="ru-RU" dirty="0"/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5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146394"/>
            <a:ext cx="8911687" cy="641388"/>
          </a:xfrm>
        </p:spPr>
        <p:txBody>
          <a:bodyPr/>
          <a:lstStyle/>
          <a:p>
            <a:r>
              <a:rPr lang="uk-UA" dirty="0" smtClean="0"/>
              <a:t>Шуми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938" y="3386798"/>
            <a:ext cx="7039023" cy="558537"/>
          </a:xfrm>
        </p:spPr>
        <p:txBody>
          <a:bodyPr/>
          <a:lstStyle/>
          <a:p>
            <a:pPr indent="450215" algn="ctr" fontAlgn="base" hangingPunct="0">
              <a:lnSpc>
                <a:spcPct val="107000"/>
              </a:lnSpc>
            </a:pP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uk-UA" spc="-2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 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Розподіл інтенсивності флікер-шуму </a:t>
            </a:r>
            <a:r>
              <a:rPr lang="uk-UA" spc="-2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pc="-2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3</a:t>
            </a:fld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486" y="1150991"/>
            <a:ext cx="3158618" cy="209835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300686" y="19587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961" y="1125274"/>
            <a:ext cx="405765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618034" y="3586841"/>
            <a:ext cx="3886577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Залежність рівня теплового шуму.</a:t>
            </a:r>
            <a:endParaRPr lang="ru-RU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72061" y="4344044"/>
            <a:ext cx="3500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Формула </a:t>
            </a:r>
            <a:r>
              <a:rPr lang="uk-UA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Найквіста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описується виразом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[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3570514" y="469714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8676668"/>
              </p:ext>
            </p:extLst>
          </p:nvPr>
        </p:nvGraphicFramePr>
        <p:xfrm>
          <a:off x="3570514" y="4697146"/>
          <a:ext cx="904875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5" imgW="736600" imgH="228600" progId="Equation.DSMT4">
                  <p:embed/>
                </p:oleObj>
              </mc:Choice>
              <mc:Fallback>
                <p:oleObj name="Equation" r:id="rId5" imgW="73660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0514" y="4697146"/>
                        <a:ext cx="904875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2128104" y="5126953"/>
            <a:ext cx="6096000" cy="553357"/>
          </a:xfrm>
          <a:prstGeom prst="rect">
            <a:avLst/>
          </a:prstGeom>
        </p:spPr>
        <p:txBody>
          <a:bodyPr>
            <a:spAutoFit/>
          </a:bodyPr>
          <a:lstStyle/>
          <a:p>
            <a:pPr marR="269240" indent="450215" algn="just">
              <a:lnSpc>
                <a:spcPct val="107000"/>
              </a:lnSpc>
              <a:spcAft>
                <a:spcPts val="0"/>
              </a:spcAft>
            </a:pP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де: </a:t>
            </a:r>
            <a:r>
              <a:rPr lang="uk-UA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стала  </a:t>
            </a:r>
            <a:r>
              <a:rPr lang="uk-UA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Больцмана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1,38∙10</a:t>
            </a:r>
            <a:r>
              <a:rPr lang="uk-UA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-23</a:t>
            </a:r>
            <a:r>
              <a:rPr lang="uk-UA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Дж/К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uk-UA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термодинамічна температура об’єкту; </a:t>
            </a:r>
            <a:r>
              <a:rPr lang="uk-UA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∆f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смуга частот, аналізу (виміру).</a:t>
            </a:r>
            <a:endParaRPr lang="ru-RU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28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Шуми що не затримуються смуговим фільтром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4</a:t>
            </a:fld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148" y="4336017"/>
            <a:ext cx="324612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84087" y="6216151"/>
            <a:ext cx="45748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Рис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Зашумлений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сигнал на вході смугового 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фільтра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[2]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459" y="4402591"/>
            <a:ext cx="3208020" cy="18135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734050" y="6216151"/>
            <a:ext cx="6260726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Виділений сигнал на виході смугового фільтра підсилювача 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696" y="2489336"/>
            <a:ext cx="29257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979867" y="3737730"/>
            <a:ext cx="5508367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9875" marR="269875" algn="ctr">
              <a:lnSpc>
                <a:spcPct val="107000"/>
              </a:lnSpc>
              <a:spcAft>
                <a:spcPts val="800"/>
              </a:spcAft>
            </a:pP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Рис.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uk-UA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Структурна схема радіометра прямого </a:t>
            </a:r>
            <a:r>
              <a:rPr lang="uk-UA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перетворення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[1]</a:t>
            </a:r>
            <a:r>
              <a:rPr lang="uk-UA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29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0512" y="0"/>
            <a:ext cx="10972800" cy="128089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Аналіз впливу температури на центральну частоту фільтрів побудованих за схемами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Саллена-Кея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 множинних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зворотніх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зв’язків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5</a:t>
            </a:fld>
            <a:endParaRPr lang="ru-RU"/>
          </a:p>
        </p:txBody>
      </p:sp>
      <p:pic>
        <p:nvPicPr>
          <p:cNvPr id="12" name="Рисунок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52" y="1681027"/>
            <a:ext cx="3114040" cy="201549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931321"/>
              </p:ext>
            </p:extLst>
          </p:nvPr>
        </p:nvGraphicFramePr>
        <p:xfrm>
          <a:off x="6005512" y="3998161"/>
          <a:ext cx="180975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3" name="Equation" r:id="rId4" imgW="203024" imgH="203024" progId="Equation.DSMT4">
                  <p:embed/>
                </p:oleObj>
              </mc:Choice>
              <mc:Fallback>
                <p:oleObj name="Equation" r:id="rId4" imgW="203024" imgH="203024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512" y="3998161"/>
                        <a:ext cx="180975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850349"/>
              </p:ext>
            </p:extLst>
          </p:nvPr>
        </p:nvGraphicFramePr>
        <p:xfrm>
          <a:off x="2162401" y="4270994"/>
          <a:ext cx="180975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4" name="Equation" r:id="rId6" imgW="203024" imgH="203024" progId="Equation.DSMT4">
                  <p:embed/>
                </p:oleObj>
              </mc:Choice>
              <mc:Fallback>
                <p:oleObj name="Equation" r:id="rId6" imgW="203024" imgH="203024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2401" y="4270994"/>
                        <a:ext cx="180975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-827315" y="3934759"/>
            <a:ext cx="73587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Рис.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АЧХ фільтра за схемою Саллена-Кея:1)при 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температурі 20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-5065713" y="43634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2)при 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температурі 60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0" y="457526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3" name="Рисунок 2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357" y="1667057"/>
            <a:ext cx="3225800" cy="204343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137070"/>
              </p:ext>
            </p:extLst>
          </p:nvPr>
        </p:nvGraphicFramePr>
        <p:xfrm>
          <a:off x="9105523" y="4484781"/>
          <a:ext cx="180975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5" name="Equation" r:id="rId8" imgW="203024" imgH="203024" progId="Equation.DSMT4">
                  <p:embed/>
                </p:oleObj>
              </mc:Choice>
              <mc:Fallback>
                <p:oleObj name="Equation" r:id="rId8" imgW="203024" imgH="203024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05523" y="4484781"/>
                        <a:ext cx="180975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7463"/>
              </p:ext>
            </p:extLst>
          </p:nvPr>
        </p:nvGraphicFramePr>
        <p:xfrm>
          <a:off x="10510157" y="4164912"/>
          <a:ext cx="180975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6" name="Equation" r:id="rId9" imgW="203024" imgH="203024" progId="Equation.DSMT4">
                  <p:embed/>
                </p:oleObj>
              </mc:Choice>
              <mc:Fallback>
                <p:oleObj name="Equation" r:id="rId9" imgW="203024" imgH="203024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10157" y="4164912"/>
                        <a:ext cx="180975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6381522" y="3871075"/>
            <a:ext cx="503146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Рис. </a:t>
            </a:r>
            <a:r>
              <a:rPr lang="en-US" altLang="ru-RU" sz="1400" dirty="0">
                <a:latin typeface="Arial" panose="020B0604020202020204" pitchFamily="34" charset="0"/>
                <a:ea typeface="Times New Roman" panose="02020603050405020304" pitchFamily="18" charset="0"/>
              </a:rPr>
              <a:t>6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АЧХ фільтра за схемою множинних зворотних зв’язків:1)при температурі 20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1901372" y="45431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2) при температурі 60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1224266" y="60126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31812" y="4944302"/>
            <a:ext cx="609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 рис.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видно, що в результаті підвищення температури для схеми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Саллена-Кея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частота змістилась на 32Гц, а підсилення впало на 1.962дБ.З рис.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видно, що в результаті підвищення температури для фільтр побудований за схемою множинних зворотних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зв’язків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частота змістилась на 34Гц, а підсилення впало на 0.296дБ. </a:t>
            </a:r>
            <a:endParaRPr lang="ru-RU" dirty="0"/>
          </a:p>
        </p:txBody>
      </p:sp>
      <p:pic>
        <p:nvPicPr>
          <p:cNvPr id="30" name="Рисунок 29" descr="C:\Users\Leonid\Desktop\Новый точечный рисунок (6).bmp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722" y="4754986"/>
            <a:ext cx="3226435" cy="1889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88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6</a:t>
            </a:fld>
            <a:endParaRPr lang="ru-RU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14400" y="139337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1506453"/>
              </p:ext>
            </p:extLst>
          </p:nvPr>
        </p:nvGraphicFramePr>
        <p:xfrm>
          <a:off x="914400" y="3845467"/>
          <a:ext cx="3562350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name="Equation" r:id="rId3" imgW="3721100" imgH="1320800" progId="Equation.DSMT4">
                  <p:embed/>
                </p:oleObj>
              </mc:Choice>
              <mc:Fallback>
                <p:oleObj name="Equation" r:id="rId3" imgW="3721100" imgH="1320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845467"/>
                        <a:ext cx="3562350" cy="1276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1812" y="3215387"/>
            <a:ext cx="221464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Центральна частота:</a:t>
            </a:r>
            <a:endParaRPr lang="ru-RU" dirty="0">
              <a:effectLst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579999"/>
              </p:ext>
            </p:extLst>
          </p:nvPr>
        </p:nvGraphicFramePr>
        <p:xfrm>
          <a:off x="1440773" y="5223094"/>
          <a:ext cx="27622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" name="Equation" r:id="rId5" imgW="228600" imgH="241300" progId="Equation.DSMT4">
                  <p:embed/>
                </p:oleObj>
              </mc:Choice>
              <mc:Fallback>
                <p:oleObj name="Equation" r:id="rId5" imgW="228600" imgH="2413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0773" y="5223094"/>
                        <a:ext cx="276225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864090"/>
              </p:ext>
            </p:extLst>
          </p:nvPr>
        </p:nvGraphicFramePr>
        <p:xfrm>
          <a:off x="1458159" y="5690935"/>
          <a:ext cx="18097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" name="Equation" r:id="rId7" imgW="203112" imgH="228501" progId="Equation.DSMT4">
                  <p:embed/>
                </p:oleObj>
              </mc:Choice>
              <mc:Fallback>
                <p:oleObj name="Equation" r:id="rId7" imgW="203112" imgH="228501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8159" y="5690935"/>
                        <a:ext cx="180975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311579" y="548002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-коефіцієнт передачі фільтра.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311579" y="582904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-коефіцієнт передачі детектора.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5863208"/>
              </p:ext>
            </p:extLst>
          </p:nvPr>
        </p:nvGraphicFramePr>
        <p:xfrm>
          <a:off x="1440774" y="5985302"/>
          <a:ext cx="27622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" name="Equation" r:id="rId9" imgW="304932" imgH="228699" progId="Equation.DSMT4">
                  <p:embed/>
                </p:oleObj>
              </mc:Choice>
              <mc:Fallback>
                <p:oleObj name="Equation" r:id="rId9" imgW="304932" imgH="228699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0774" y="5985302"/>
                        <a:ext cx="276225" cy="276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1311579" y="5985302"/>
            <a:ext cx="105902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напруга на затворі транзистора при якій майже повністю перекривається канал польового транзистора, при цій напрузі струм стоку прямує до нуля.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96812" y="6442502"/>
            <a:ext cx="274434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1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uk-UA" sz="1400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Опір каналу резистора.</a:t>
            </a:r>
            <a:endParaRPr lang="ru-RU" dirty="0">
              <a:effectLst/>
            </a:endParaRPr>
          </a:p>
        </p:txBody>
      </p:sp>
      <p:pic>
        <p:nvPicPr>
          <p:cNvPr id="22" name="Рисунок 21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771" y="1694582"/>
            <a:ext cx="4906278" cy="234794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Прямоугольник 22"/>
          <p:cNvSpPr/>
          <p:nvPr/>
        </p:nvSpPr>
        <p:spPr>
          <a:xfrm>
            <a:off x="6212114" y="4085960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Рис.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Схема  смугового фільтра з операційним підсилювачем ввімкненим в коло зворотного зв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’я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зку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по схемі суматора (виділена прямокутником з штрих пунктирною лінією) у схемі модуляційного радіометра</a:t>
            </a:r>
            <a:endParaRPr lang="ru-RU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1096812" y="24978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897733"/>
              </p:ext>
            </p:extLst>
          </p:nvPr>
        </p:nvGraphicFramePr>
        <p:xfrm>
          <a:off x="1096812" y="2497839"/>
          <a:ext cx="2286000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" name="Equation" r:id="rId12" imgW="2273300" imgH="711200" progId="Equation.DSMT4">
                  <p:embed/>
                </p:oleObj>
              </mc:Choice>
              <mc:Fallback>
                <p:oleObj name="Equation" r:id="rId12" imgW="2273300" imgH="71120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6812" y="2497839"/>
                        <a:ext cx="2286000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940292" y="1408828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Вираз що описує залежність опору польового транзистора від керуючої напруги на затворі набуває </a:t>
            </a:r>
            <a:r>
              <a:rPr 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вигляд</a:t>
            </a:r>
            <a:r>
              <a:rPr 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[3]</a:t>
            </a:r>
            <a:r>
              <a:rPr 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023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7</a:t>
            </a:fld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11579" y="69570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51" y="1905000"/>
            <a:ext cx="394335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284992" y="4788192"/>
            <a:ext cx="530693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Рис. </a:t>
            </a:r>
            <a:r>
              <a:rPr lang="en-US" altLang="ru-RU" sz="1400" dirty="0">
                <a:latin typeface="Arial" panose="020B0604020202020204" pitchFamily="34" charset="0"/>
                <a:ea typeface="Times New Roman" panose="02020603050405020304" pitchFamily="18" charset="0"/>
              </a:rPr>
              <a:t>8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Залежність опору польового транзистора 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JFET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 каналом 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-типу ввімкненого як 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VCR 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 керуючої напруги у всьому діапазоні опорів для транзистораVCR2N(20-200Ом).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64951" y="69570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6" name="Рисунок 35" descr="Screenshot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203" y="1989818"/>
            <a:ext cx="3895725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885454" y="4724400"/>
            <a:ext cx="343947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Рис.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9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Залежність опору польового транзистора 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JFET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 каналом 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-типу ввімкненого як 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VCR 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від керуючої напруги на робочій ділянці.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5830" y="2129790"/>
            <a:ext cx="3386513" cy="23698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8815085" y="4494893"/>
            <a:ext cx="321725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Рис.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Залежність центральної частоти ланки смугового фільтру від керуючої напруги на затворі польового транзистора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JFET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каналом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-типу ввімкненого як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VCR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9221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82137"/>
            <a:ext cx="8911687" cy="1280890"/>
          </a:xfrm>
        </p:spPr>
        <p:txBody>
          <a:bodyPr/>
          <a:lstStyle/>
          <a:p>
            <a:r>
              <a:rPr lang="uk-UA" dirty="0" smtClean="0"/>
              <a:t>Моделювання в програмі </a:t>
            </a:r>
            <a:r>
              <a:rPr lang="en-US" dirty="0"/>
              <a:t>NI Multisim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081589"/>
              </p:ext>
            </p:extLst>
          </p:nvPr>
        </p:nvGraphicFramePr>
        <p:xfrm>
          <a:off x="531812" y="1550067"/>
          <a:ext cx="6473825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1167130">
                  <a:extLst>
                    <a:ext uri="{9D8B030D-6E8A-4147-A177-3AD203B41FA5}">
                      <a16:colId xmlns:a16="http://schemas.microsoft.com/office/drawing/2014/main" val="1856114390"/>
                    </a:ext>
                  </a:extLst>
                </a:gridCol>
                <a:gridCol w="686435">
                  <a:extLst>
                    <a:ext uri="{9D8B030D-6E8A-4147-A177-3AD203B41FA5}">
                      <a16:colId xmlns:a16="http://schemas.microsoft.com/office/drawing/2014/main" val="2563642920"/>
                    </a:ext>
                  </a:extLst>
                </a:gridCol>
                <a:gridCol w="870585">
                  <a:extLst>
                    <a:ext uri="{9D8B030D-6E8A-4147-A177-3AD203B41FA5}">
                      <a16:colId xmlns:a16="http://schemas.microsoft.com/office/drawing/2014/main" val="593414906"/>
                    </a:ext>
                  </a:extLst>
                </a:gridCol>
                <a:gridCol w="974725">
                  <a:extLst>
                    <a:ext uri="{9D8B030D-6E8A-4147-A177-3AD203B41FA5}">
                      <a16:colId xmlns:a16="http://schemas.microsoft.com/office/drawing/2014/main" val="2090823440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1679394423"/>
                    </a:ext>
                  </a:extLst>
                </a:gridCol>
                <a:gridCol w="974725">
                  <a:extLst>
                    <a:ext uri="{9D8B030D-6E8A-4147-A177-3AD203B41FA5}">
                      <a16:colId xmlns:a16="http://schemas.microsoft.com/office/drawing/2014/main" val="3219592117"/>
                    </a:ext>
                  </a:extLst>
                </a:gridCol>
                <a:gridCol w="974725">
                  <a:extLst>
                    <a:ext uri="{9D8B030D-6E8A-4147-A177-3AD203B41FA5}">
                      <a16:colId xmlns:a16="http://schemas.microsoft.com/office/drawing/2014/main" val="22369211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t,</a:t>
                      </a:r>
                      <a:r>
                        <a:rPr lang="uk-UA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◦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5493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f0,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Гц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995.63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993.462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991.177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986.562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984.354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35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∆f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-3dB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37.44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37.548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37.647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37.736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37.767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37.88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15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∆f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-20dB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107.697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107.697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107.688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107.67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107.365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107.807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13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на 1кГц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40.469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40.387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40.16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39.758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39.16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38.337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196503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06374" y="3817942"/>
            <a:ext cx="60815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Таблиця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1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Зміна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параметрів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смугового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фільтру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при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підвищенні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температури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360265423"/>
              </p:ext>
            </p:extLst>
          </p:nvPr>
        </p:nvGraphicFramePr>
        <p:xfrm>
          <a:off x="7048767" y="1513746"/>
          <a:ext cx="3217545" cy="2458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096000" y="375910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Рис.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Залежність зміщення центральної частоти смугового фільтра від зміни температури</a:t>
            </a:r>
            <a:endParaRPr lang="ru-RU" dirty="0">
              <a:effectLst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777483673"/>
              </p:ext>
            </p:extLst>
          </p:nvPr>
        </p:nvGraphicFramePr>
        <p:xfrm>
          <a:off x="1581648" y="4291505"/>
          <a:ext cx="4006352" cy="1993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909637" y="6060631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Рис.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Залежність рівня виміряної потужності у відсотках від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першопочаткової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потужності при різних температурах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820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0075" y="280004"/>
            <a:ext cx="8911687" cy="690340"/>
          </a:xfrm>
        </p:spPr>
        <p:txBody>
          <a:bodyPr/>
          <a:lstStyle/>
          <a:p>
            <a:r>
              <a:rPr lang="uk-UA" dirty="0" smtClean="0"/>
              <a:t>Експериментальні результати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7BB1D-6B6F-44BD-B42A-36FF77E42FB0}" type="slidenum">
              <a:rPr lang="ru-RU" smtClean="0"/>
              <a:t>9</a:t>
            </a:fld>
            <a:endParaRPr lang="ru-RU"/>
          </a:p>
        </p:txBody>
      </p:sp>
      <p:pic>
        <p:nvPicPr>
          <p:cNvPr id="6" name="Рисунок 5" descr="C:\Users\Leonid\Desktop\диплом\30.04.23\Новая папка\IMG_20230505_14345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833" y="1152907"/>
            <a:ext cx="3315018" cy="41334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334021" y="5468938"/>
            <a:ext cx="368158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Рис. 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разок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вузькосмугового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фільтру</a:t>
            </a:r>
            <a:endParaRPr lang="ru-RU" dirty="0"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34074" y="5676687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Рис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Зведена залежність амплітуди вихідного сигналу вибіркового смугового фільтру частоти комутації радіометра в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Multisim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від частоти при зміні температури від 20 до 45</a:t>
            </a:r>
            <a:r>
              <a:rPr lang="uk-UA" sz="14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◦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endParaRPr lang="ru-RU" dirty="0"/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593168"/>
              </p:ext>
            </p:extLst>
          </p:nvPr>
        </p:nvGraphicFramePr>
        <p:xfrm>
          <a:off x="5390355" y="1351360"/>
          <a:ext cx="6639719" cy="4117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6875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606</TotalTime>
  <Words>785</Words>
  <Application>Microsoft Office PowerPoint</Application>
  <PresentationFormat>Широкоэкранный</PresentationFormat>
  <Paragraphs>113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MS Mincho</vt:lpstr>
      <vt:lpstr>Arial</vt:lpstr>
      <vt:lpstr>Calibri</vt:lpstr>
      <vt:lpstr>Century Gothic</vt:lpstr>
      <vt:lpstr>Times New Roman</vt:lpstr>
      <vt:lpstr>Wingdings 3</vt:lpstr>
      <vt:lpstr>Легкий дым</vt:lpstr>
      <vt:lpstr>Equation</vt:lpstr>
      <vt:lpstr>Магістерська дисертація на тему: «Вузькосмуговий підсилювач частоти комутації модуляційного радіометра»</vt:lpstr>
      <vt:lpstr>Вступ</vt:lpstr>
      <vt:lpstr>Шуми </vt:lpstr>
      <vt:lpstr>Шуми що не затримуються смуговим фільтром</vt:lpstr>
      <vt:lpstr>Аналіз впливу температури на центральну частоту фільтрів побудованих за схемами Саллена-Кея та  множинних зворотніх зв’язків </vt:lpstr>
      <vt:lpstr>Презентация PowerPoint</vt:lpstr>
      <vt:lpstr>Презентация PowerPoint</vt:lpstr>
      <vt:lpstr>Моделювання в програмі NI Multisim</vt:lpstr>
      <vt:lpstr>Експериментальні результати</vt:lpstr>
      <vt:lpstr>Принципова схема</vt:lpstr>
      <vt:lpstr>Створення друкованої плати в AltiumDesigner </vt:lpstr>
      <vt:lpstr>Дякую за увагу!</vt:lpstr>
      <vt:lpstr>Список використаних джерел: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дисертація на тему: «Вузькосмуговий підсилювач частоти комутації модуляційного радіометра»</dc:title>
  <dc:creator>Leonid</dc:creator>
  <cp:lastModifiedBy>Leonid</cp:lastModifiedBy>
  <cp:revision>26</cp:revision>
  <dcterms:created xsi:type="dcterms:W3CDTF">2023-05-21T14:16:42Z</dcterms:created>
  <dcterms:modified xsi:type="dcterms:W3CDTF">2023-05-22T06:58:36Z</dcterms:modified>
</cp:coreProperties>
</file>